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3"/>
  </p:notesMasterIdLst>
  <p:sldIdLst>
    <p:sldId id="671" r:id="rId2"/>
    <p:sldId id="717" r:id="rId3"/>
    <p:sldId id="718" r:id="rId4"/>
    <p:sldId id="719" r:id="rId5"/>
    <p:sldId id="257" r:id="rId6"/>
    <p:sldId id="672" r:id="rId7"/>
    <p:sldId id="259" r:id="rId8"/>
    <p:sldId id="689" r:id="rId9"/>
    <p:sldId id="261" r:id="rId10"/>
    <p:sldId id="785" r:id="rId11"/>
    <p:sldId id="736" r:id="rId12"/>
    <p:sldId id="258" r:id="rId13"/>
    <p:sldId id="720" r:id="rId14"/>
    <p:sldId id="786" r:id="rId15"/>
    <p:sldId id="754" r:id="rId16"/>
    <p:sldId id="265" r:id="rId17"/>
    <p:sldId id="776" r:id="rId18"/>
    <p:sldId id="778" r:id="rId19"/>
    <p:sldId id="779" r:id="rId20"/>
    <p:sldId id="780" r:id="rId21"/>
    <p:sldId id="1577" r:id="rId22"/>
    <p:sldId id="673" r:id="rId23"/>
    <p:sldId id="682" r:id="rId24"/>
    <p:sldId id="700" r:id="rId25"/>
    <p:sldId id="789" r:id="rId26"/>
    <p:sldId id="710" r:id="rId27"/>
    <p:sldId id="711" r:id="rId28"/>
    <p:sldId id="768" r:id="rId29"/>
    <p:sldId id="769" r:id="rId30"/>
    <p:sldId id="771" r:id="rId31"/>
    <p:sldId id="772" r:id="rId32"/>
    <p:sldId id="684" r:id="rId33"/>
    <p:sldId id="690" r:id="rId34"/>
    <p:sldId id="774" r:id="rId35"/>
    <p:sldId id="683" r:id="rId36"/>
    <p:sldId id="685" r:id="rId37"/>
    <p:sldId id="687" r:id="rId38"/>
    <p:sldId id="686" r:id="rId39"/>
    <p:sldId id="712" r:id="rId40"/>
    <p:sldId id="715" r:id="rId41"/>
    <p:sldId id="714" r:id="rId42"/>
    <p:sldId id="358" r:id="rId43"/>
    <p:sldId id="360" r:id="rId44"/>
    <p:sldId id="1553" r:id="rId45"/>
    <p:sldId id="688" r:id="rId46"/>
    <p:sldId id="674" r:id="rId47"/>
    <p:sldId id="829" r:id="rId48"/>
    <p:sldId id="364" r:id="rId49"/>
    <p:sldId id="365" r:id="rId50"/>
    <p:sldId id="275" r:id="rId51"/>
    <p:sldId id="276" r:id="rId52"/>
    <p:sldId id="296" r:id="rId53"/>
    <p:sldId id="775" r:id="rId54"/>
    <p:sldId id="293" r:id="rId55"/>
    <p:sldId id="294" r:id="rId56"/>
    <p:sldId id="692" r:id="rId57"/>
    <p:sldId id="267" r:id="rId58"/>
    <p:sldId id="268" r:id="rId59"/>
    <p:sldId id="366" r:id="rId60"/>
    <p:sldId id="274" r:id="rId61"/>
    <p:sldId id="271" r:id="rId62"/>
    <p:sldId id="367" r:id="rId63"/>
    <p:sldId id="369" r:id="rId64"/>
    <p:sldId id="694" r:id="rId65"/>
    <p:sldId id="695" r:id="rId66"/>
    <p:sldId id="716" r:id="rId67"/>
    <p:sldId id="272" r:id="rId68"/>
    <p:sldId id="368" r:id="rId69"/>
    <p:sldId id="696" r:id="rId70"/>
    <p:sldId id="697" r:id="rId71"/>
    <p:sldId id="699" r:id="rId72"/>
    <p:sldId id="738" r:id="rId73"/>
    <p:sldId id="282" r:id="rId74"/>
    <p:sldId id="739" r:id="rId75"/>
    <p:sldId id="307" r:id="rId76"/>
    <p:sldId id="1578" r:id="rId77"/>
    <p:sldId id="438" r:id="rId78"/>
    <p:sldId id="740" r:id="rId79"/>
    <p:sldId id="747" r:id="rId80"/>
    <p:sldId id="748" r:id="rId81"/>
    <p:sldId id="749" r:id="rId82"/>
    <p:sldId id="750" r:id="rId83"/>
    <p:sldId id="746" r:id="rId84"/>
    <p:sldId id="751" r:id="rId85"/>
    <p:sldId id="752" r:id="rId86"/>
    <p:sldId id="753" r:id="rId87"/>
    <p:sldId id="1614" r:id="rId88"/>
    <p:sldId id="741" r:id="rId89"/>
    <p:sldId id="306" r:id="rId90"/>
    <p:sldId id="325" r:id="rId91"/>
    <p:sldId id="1615" r:id="rId92"/>
    <p:sldId id="693" r:id="rId93"/>
    <p:sldId id="784" r:id="rId94"/>
    <p:sldId id="1611" r:id="rId95"/>
    <p:sldId id="1608" r:id="rId96"/>
    <p:sldId id="421" r:id="rId97"/>
    <p:sldId id="1613" r:id="rId98"/>
    <p:sldId id="329" r:id="rId99"/>
    <p:sldId id="1579" r:id="rId100"/>
    <p:sldId id="1580" r:id="rId101"/>
    <p:sldId id="349" r:id="rId102"/>
    <p:sldId id="350" r:id="rId103"/>
    <p:sldId id="298" r:id="rId104"/>
    <p:sldId id="264" r:id="rId105"/>
    <p:sldId id="1581" r:id="rId106"/>
    <p:sldId id="266" r:id="rId107"/>
    <p:sldId id="1582" r:id="rId108"/>
    <p:sldId id="1583" r:id="rId109"/>
    <p:sldId id="1584" r:id="rId110"/>
    <p:sldId id="288" r:id="rId111"/>
    <p:sldId id="1585" r:id="rId112"/>
    <p:sldId id="289" r:id="rId113"/>
    <p:sldId id="290" r:id="rId114"/>
    <p:sldId id="351" r:id="rId115"/>
    <p:sldId id="270" r:id="rId116"/>
    <p:sldId id="291" r:id="rId117"/>
    <p:sldId id="1586" r:id="rId118"/>
    <p:sldId id="292" r:id="rId119"/>
    <p:sldId id="1587" r:id="rId120"/>
    <p:sldId id="273" r:id="rId121"/>
    <p:sldId id="1588" r:id="rId122"/>
    <p:sldId id="1589" r:id="rId123"/>
    <p:sldId id="1590" r:id="rId124"/>
    <p:sldId id="277" r:id="rId125"/>
    <p:sldId id="1591" r:id="rId126"/>
    <p:sldId id="1592" r:id="rId127"/>
    <p:sldId id="256" r:id="rId128"/>
    <p:sldId id="426" r:id="rId129"/>
    <p:sldId id="427" r:id="rId130"/>
    <p:sldId id="428" r:id="rId131"/>
    <p:sldId id="429" r:id="rId132"/>
    <p:sldId id="430" r:id="rId133"/>
    <p:sldId id="431" r:id="rId134"/>
    <p:sldId id="432" r:id="rId135"/>
    <p:sldId id="433" r:id="rId136"/>
    <p:sldId id="434" r:id="rId137"/>
    <p:sldId id="435" r:id="rId138"/>
    <p:sldId id="436" r:id="rId139"/>
    <p:sldId id="437" r:id="rId140"/>
    <p:sldId id="1593" r:id="rId141"/>
    <p:sldId id="734" r:id="rId142"/>
    <p:sldId id="283" r:id="rId143"/>
    <p:sldId id="297" r:id="rId144"/>
    <p:sldId id="295" r:id="rId145"/>
    <p:sldId id="1594" r:id="rId146"/>
    <p:sldId id="675" r:id="rId147"/>
    <p:sldId id="676" r:id="rId148"/>
    <p:sldId id="677" r:id="rId149"/>
    <p:sldId id="678" r:id="rId150"/>
    <p:sldId id="679" r:id="rId151"/>
    <p:sldId id="680" r:id="rId152"/>
    <p:sldId id="681" r:id="rId153"/>
    <p:sldId id="1595" r:id="rId154"/>
    <p:sldId id="1596" r:id="rId155"/>
    <p:sldId id="1597" r:id="rId156"/>
    <p:sldId id="1598" r:id="rId157"/>
    <p:sldId id="1599" r:id="rId158"/>
    <p:sldId id="1600" r:id="rId159"/>
    <p:sldId id="1601" r:id="rId160"/>
    <p:sldId id="1602" r:id="rId161"/>
    <p:sldId id="1612" r:id="rId162"/>
    <p:sldId id="691" r:id="rId163"/>
    <p:sldId id="735" r:id="rId164"/>
    <p:sldId id="1604" r:id="rId165"/>
    <p:sldId id="1605" r:id="rId166"/>
    <p:sldId id="1606" r:id="rId167"/>
    <p:sldId id="1607" r:id="rId168"/>
    <p:sldId id="1603" r:id="rId169"/>
    <p:sldId id="713" r:id="rId170"/>
    <p:sldId id="423" r:id="rId171"/>
    <p:sldId id="1609" r:id="rId172"/>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AF876EF-2E14-4C52-A2DF-B25DEC0E0564}">
          <p14:sldIdLst/>
        </p14:section>
        <p14:section name="Intro" id="{84E8C04D-3B2A-4B1A-8E48-A34CA0E826D5}">
          <p14:sldIdLst>
            <p14:sldId id="671"/>
            <p14:sldId id="717"/>
            <p14:sldId id="718"/>
            <p14:sldId id="719"/>
            <p14:sldId id="257"/>
            <p14:sldId id="672"/>
            <p14:sldId id="259"/>
            <p14:sldId id="689"/>
          </p14:sldIdLst>
        </p14:section>
        <p14:section name="Schedule" id="{978CBFCC-8729-415E-BB61-FA8015B56652}">
          <p14:sldIdLst>
            <p14:sldId id="261"/>
            <p14:sldId id="785"/>
            <p14:sldId id="736"/>
          </p14:sldIdLst>
        </p14:section>
        <p14:section name="Introductions" id="{9C6AEBF9-32C8-4E1F-A2DB-81E9EB4954E9}">
          <p14:sldIdLst>
            <p14:sldId id="258"/>
            <p14:sldId id="720"/>
            <p14:sldId id="786"/>
            <p14:sldId id="754"/>
            <p14:sldId id="265"/>
          </p14:sldIdLst>
        </p14:section>
        <p14:section name="Canvas" id="{523335B4-7B18-4593-A3DF-31DA3F4BE1A6}">
          <p14:sldIdLst>
            <p14:sldId id="776"/>
            <p14:sldId id="778"/>
            <p14:sldId id="779"/>
            <p14:sldId id="780"/>
            <p14:sldId id="1577"/>
          </p14:sldIdLst>
        </p14:section>
        <p14:section name="Words" id="{EF1F48A8-3E04-432F-9379-3C8DD3294A9B}">
          <p14:sldIdLst>
            <p14:sldId id="673"/>
            <p14:sldId id="682"/>
            <p14:sldId id="700"/>
            <p14:sldId id="789"/>
            <p14:sldId id="710"/>
            <p14:sldId id="711"/>
            <p14:sldId id="768"/>
            <p14:sldId id="769"/>
            <p14:sldId id="771"/>
            <p14:sldId id="772"/>
            <p14:sldId id="684"/>
            <p14:sldId id="690"/>
            <p14:sldId id="774"/>
            <p14:sldId id="683"/>
          </p14:sldIdLst>
        </p14:section>
        <p14:section name="Exercise - 1" id="{829A63E3-E70B-4C52-B322-7F02059AF02B}">
          <p14:sldIdLst>
            <p14:sldId id="685"/>
            <p14:sldId id="687"/>
            <p14:sldId id="686"/>
            <p14:sldId id="712"/>
            <p14:sldId id="715"/>
            <p14:sldId id="714"/>
          </p14:sldIdLst>
        </p14:section>
        <p14:section name="Exercise - 2" id="{1A6F65B5-B64C-43F8-8B73-86A9C648EDE0}">
          <p14:sldIdLst>
            <p14:sldId id="358"/>
            <p14:sldId id="360"/>
            <p14:sldId id="1553"/>
            <p14:sldId id="688"/>
            <p14:sldId id="674"/>
            <p14:sldId id="829"/>
          </p14:sldIdLst>
        </p14:section>
        <p14:section name="break" id="{5478C371-1BFE-48C9-B11F-6FF77D6E3704}">
          <p14:sldIdLst>
            <p14:sldId id="364"/>
            <p14:sldId id="365"/>
          </p14:sldIdLst>
        </p14:section>
        <p14:section name="structure and basics" id="{F0B48F61-E679-4BDE-9A1E-874B5A1DDFC8}">
          <p14:sldIdLst>
            <p14:sldId id="275"/>
            <p14:sldId id="276"/>
            <p14:sldId id="296"/>
            <p14:sldId id="775"/>
            <p14:sldId id="293"/>
            <p14:sldId id="294"/>
            <p14:sldId id="692"/>
            <p14:sldId id="267"/>
            <p14:sldId id="268"/>
            <p14:sldId id="366"/>
            <p14:sldId id="274"/>
            <p14:sldId id="271"/>
          </p14:sldIdLst>
        </p14:section>
        <p14:section name="Handout: What is Analysis" id="{A1DB59F9-E922-4319-8133-16D470F90644}">
          <p14:sldIdLst>
            <p14:sldId id="367"/>
            <p14:sldId id="369"/>
            <p14:sldId id="694"/>
            <p14:sldId id="695"/>
            <p14:sldId id="716"/>
            <p14:sldId id="272"/>
          </p14:sldIdLst>
        </p14:section>
        <p14:section name="Exercise: Article Structure" id="{0552C7AC-9B38-4B6A-8E51-B6D21235B27D}">
          <p14:sldIdLst>
            <p14:sldId id="368"/>
            <p14:sldId id="696"/>
            <p14:sldId id="697"/>
            <p14:sldId id="699"/>
          </p14:sldIdLst>
        </p14:section>
        <p14:section name="What is Analysis" id="{EBA1277B-4AC6-4E42-AC1B-85B0967BE120}">
          <p14:sldIdLst>
            <p14:sldId id="738"/>
            <p14:sldId id="282"/>
            <p14:sldId id="739"/>
            <p14:sldId id="307"/>
            <p14:sldId id="1578"/>
            <p14:sldId id="438"/>
            <p14:sldId id="740"/>
            <p14:sldId id="747"/>
            <p14:sldId id="748"/>
            <p14:sldId id="749"/>
            <p14:sldId id="750"/>
            <p14:sldId id="746"/>
            <p14:sldId id="751"/>
            <p14:sldId id="752"/>
            <p14:sldId id="753"/>
            <p14:sldId id="1614"/>
            <p14:sldId id="741"/>
            <p14:sldId id="306"/>
          </p14:sldIdLst>
        </p14:section>
        <p14:section name="migration exercise" id="{D1126447-39D9-4E50-86CC-BB5607F2E0E5}">
          <p14:sldIdLst>
            <p14:sldId id="325"/>
            <p14:sldId id="1615"/>
            <p14:sldId id="693"/>
            <p14:sldId id="784"/>
            <p14:sldId id="1611"/>
            <p14:sldId id="1608"/>
            <p14:sldId id="421"/>
            <p14:sldId id="1613"/>
          </p14:sldIdLst>
        </p14:section>
        <p14:section name="Strunk-White" id="{4AC6DAF8-3445-412A-A86F-7EFE277EC13C}">
          <p14:sldIdLst>
            <p14:sldId id="329"/>
            <p14:sldId id="1579"/>
            <p14:sldId id="1580"/>
            <p14:sldId id="349"/>
            <p14:sldId id="350"/>
            <p14:sldId id="298"/>
            <p14:sldId id="264"/>
            <p14:sldId id="1581"/>
            <p14:sldId id="266"/>
            <p14:sldId id="1582"/>
            <p14:sldId id="1583"/>
            <p14:sldId id="1584"/>
            <p14:sldId id="288"/>
            <p14:sldId id="1585"/>
            <p14:sldId id="289"/>
            <p14:sldId id="290"/>
            <p14:sldId id="351"/>
            <p14:sldId id="270"/>
            <p14:sldId id="291"/>
            <p14:sldId id="1586"/>
            <p14:sldId id="292"/>
            <p14:sldId id="1587"/>
            <p14:sldId id="273"/>
            <p14:sldId id="1588"/>
            <p14:sldId id="1589"/>
            <p14:sldId id="1590"/>
            <p14:sldId id="277"/>
            <p14:sldId id="1591"/>
            <p14:sldId id="1592"/>
          </p14:sldIdLst>
        </p14:section>
        <p14:section name="dreyer's English" id="{F4812039-4BBF-4D9B-BA98-B07357F515AA}">
          <p14:sldIdLst>
            <p14:sldId id="256"/>
            <p14:sldId id="426"/>
            <p14:sldId id="427"/>
            <p14:sldId id="428"/>
            <p14:sldId id="429"/>
            <p14:sldId id="430"/>
            <p14:sldId id="431"/>
            <p14:sldId id="432"/>
            <p14:sldId id="433"/>
            <p14:sldId id="434"/>
            <p14:sldId id="435"/>
            <p14:sldId id="436"/>
            <p14:sldId id="437"/>
            <p14:sldId id="1593"/>
            <p14:sldId id="734"/>
          </p14:sldIdLst>
        </p14:section>
        <p14:section name="Handouts" id="{EB112A91-A824-40F8-959B-8C850616158F}">
          <p14:sldIdLst>
            <p14:sldId id="283"/>
            <p14:sldId id="297"/>
            <p14:sldId id="295"/>
          </p14:sldIdLst>
        </p14:section>
        <p14:section name="NYT quiz #1 whole class" id="{EB8BD401-F9FE-4D15-94C9-846D2815BFEA}">
          <p14:sldIdLst>
            <p14:sldId id="1594"/>
            <p14:sldId id="675"/>
            <p14:sldId id="676"/>
            <p14:sldId id="677"/>
            <p14:sldId id="678"/>
            <p14:sldId id="679"/>
            <p14:sldId id="680"/>
            <p14:sldId id="681"/>
            <p14:sldId id="1595"/>
            <p14:sldId id="1596"/>
            <p14:sldId id="1597"/>
            <p14:sldId id="1598"/>
            <p14:sldId id="1599"/>
            <p14:sldId id="1600"/>
            <p14:sldId id="1601"/>
            <p14:sldId id="1602"/>
            <p14:sldId id="1612"/>
            <p14:sldId id="691"/>
            <p14:sldId id="735"/>
            <p14:sldId id="1604"/>
            <p14:sldId id="1605"/>
            <p14:sldId id="1606"/>
            <p14:sldId id="1607"/>
          </p14:sldIdLst>
        </p14:section>
        <p14:section name="CLOSING" id="{D7A9DE23-E2FB-4A5C-ADB9-AFE7B74267AC}">
          <p14:sldIdLst>
            <p14:sldId id="1603"/>
            <p14:sldId id="713"/>
          </p14:sldIdLst>
        </p14:section>
        <p14:section name="Closing - good night" id="{38C059C9-DEBB-4B97-8384-055E5954E5B9}">
          <p14:sldIdLst>
            <p14:sldId id="423"/>
            <p14:sldId id="16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31F7D-51FC-4CCE-ABD9-03963B931536}" v="1" dt="2024-01-22T16:46:53.6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p:normalViewPr>
  <p:slideViewPr>
    <p:cSldViewPr>
      <p:cViewPr varScale="1">
        <p:scale>
          <a:sx n="64" d="100"/>
          <a:sy n="64" d="100"/>
        </p:scale>
        <p:origin x="620" y="64"/>
      </p:cViewPr>
      <p:guideLst>
        <p:guide orient="horz" pos="2160"/>
        <p:guide pos="2880"/>
      </p:guideLst>
    </p:cSldViewPr>
  </p:slideViewPr>
  <p:notesTextViewPr>
    <p:cViewPr>
      <p:scale>
        <a:sx n="1" d="1"/>
        <a:sy n="1" d="1"/>
      </p:scale>
      <p:origin x="0" y="0"/>
    </p:cViewPr>
  </p:notesTextViewPr>
  <p:sorterViewPr>
    <p:cViewPr>
      <p:scale>
        <a:sx n="120" d="100"/>
        <a:sy n="120" d="100"/>
      </p:scale>
      <p:origin x="0" y="-4559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79"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lton A" userId="6ce49bf28c24c9be" providerId="LiveId" clId="{52E31F7D-51FC-4CCE-ABD9-03963B931536}"/>
    <pc:docChg chg="custSel addSld modSld modSection">
      <pc:chgData name="Fulton A" userId="6ce49bf28c24c9be" providerId="LiveId" clId="{52E31F7D-51FC-4CCE-ABD9-03963B931536}" dt="2024-01-22T16:59:49.327" v="48" actId="1076"/>
      <pc:docMkLst>
        <pc:docMk/>
      </pc:docMkLst>
      <pc:sldChg chg="addSp modSp new mod">
        <pc:chgData name="Fulton A" userId="6ce49bf28c24c9be" providerId="LiveId" clId="{52E31F7D-51FC-4CCE-ABD9-03963B931536}" dt="2024-01-22T16:59:49.327" v="48" actId="1076"/>
        <pc:sldMkLst>
          <pc:docMk/>
          <pc:sldMk cId="874897000" sldId="1615"/>
        </pc:sldMkLst>
        <pc:spChg chg="add mod">
          <ac:chgData name="Fulton A" userId="6ce49bf28c24c9be" providerId="LiveId" clId="{52E31F7D-51FC-4CCE-ABD9-03963B931536}" dt="2024-01-22T16:59:49.327" v="48" actId="1076"/>
          <ac:spMkLst>
            <pc:docMk/>
            <pc:sldMk cId="874897000" sldId="1615"/>
            <ac:spMk id="2" creationId="{559C61E5-2575-1BCC-D658-E60CCB5F26E2}"/>
          </ac:spMkLst>
        </pc:spChg>
        <pc:picChg chg="add mod">
          <ac:chgData name="Fulton A" userId="6ce49bf28c24c9be" providerId="LiveId" clId="{52E31F7D-51FC-4CCE-ABD9-03963B931536}" dt="2024-01-22T16:59:45.999" v="47" actId="1076"/>
          <ac:picMkLst>
            <pc:docMk/>
            <pc:sldMk cId="874897000" sldId="1615"/>
            <ac:picMk id="4" creationId="{650228FD-1FE9-1863-186B-C25422C50BE2}"/>
          </ac:picMkLst>
        </pc:picChg>
        <pc:picChg chg="add mod">
          <ac:chgData name="Fulton A" userId="6ce49bf28c24c9be" providerId="LiveId" clId="{52E31F7D-51FC-4CCE-ABD9-03963B931536}" dt="2024-01-22T16:59:44.967" v="46" actId="1076"/>
          <ac:picMkLst>
            <pc:docMk/>
            <pc:sldMk cId="874897000" sldId="1615"/>
            <ac:picMk id="6" creationId="{C6401A19-A6F0-2F84-578D-359BC586B820}"/>
          </ac:picMkLst>
        </pc:picChg>
      </pc:sldChg>
    </pc:docChg>
  </pc:docChgLst>
  <pc:docChgLst>
    <pc:chgData name="Fulton A" userId="6ce49bf28c24c9be" providerId="LiveId" clId="{098BDE8A-8BC5-4AF7-9532-174F8BC9C27F}"/>
    <pc:docChg chg="undo custSel addSld delSld modSld modSection">
      <pc:chgData name="Fulton A" userId="6ce49bf28c24c9be" providerId="LiveId" clId="{098BDE8A-8BC5-4AF7-9532-174F8BC9C27F}" dt="2023-12-20T15:22:05.846" v="447" actId="1076"/>
      <pc:docMkLst>
        <pc:docMk/>
      </pc:docMkLst>
      <pc:sldChg chg="addSp modSp mod modAnim">
        <pc:chgData name="Fulton A" userId="6ce49bf28c24c9be" providerId="LiveId" clId="{098BDE8A-8BC5-4AF7-9532-174F8BC9C27F}" dt="2023-12-20T15:22:05.846" v="447" actId="1076"/>
        <pc:sldMkLst>
          <pc:docMk/>
          <pc:sldMk cId="3010405864" sldId="261"/>
        </pc:sldMkLst>
        <pc:spChg chg="mod">
          <ac:chgData name="Fulton A" userId="6ce49bf28c24c9be" providerId="LiveId" clId="{098BDE8A-8BC5-4AF7-9532-174F8BC9C27F}" dt="2023-12-20T15:22:05.846" v="447" actId="1076"/>
          <ac:spMkLst>
            <pc:docMk/>
            <pc:sldMk cId="3010405864" sldId="261"/>
            <ac:spMk id="2" creationId="{4866E025-3E28-432B-ED52-D363940930C2}"/>
          </ac:spMkLst>
        </pc:spChg>
        <pc:spChg chg="add mod">
          <ac:chgData name="Fulton A" userId="6ce49bf28c24c9be" providerId="LiveId" clId="{098BDE8A-8BC5-4AF7-9532-174F8BC9C27F}" dt="2023-12-19T16:16:51.952" v="404" actId="1076"/>
          <ac:spMkLst>
            <pc:docMk/>
            <pc:sldMk cId="3010405864" sldId="261"/>
            <ac:spMk id="8" creationId="{21919D18-F21C-CB10-665E-A348C67DE41D}"/>
          </ac:spMkLst>
        </pc:spChg>
        <pc:graphicFrameChg chg="modGraphic">
          <ac:chgData name="Fulton A" userId="6ce49bf28c24c9be" providerId="LiveId" clId="{098BDE8A-8BC5-4AF7-9532-174F8BC9C27F}" dt="2023-12-20T15:21:47.680" v="429" actId="2165"/>
          <ac:graphicFrameMkLst>
            <pc:docMk/>
            <pc:sldMk cId="3010405864" sldId="261"/>
            <ac:graphicFrameMk id="4" creationId="{00000000-0000-0000-0000-000000000000}"/>
          </ac:graphicFrameMkLst>
        </pc:graphicFrameChg>
        <pc:graphicFrameChg chg="modGraphic">
          <ac:chgData name="Fulton A" userId="6ce49bf28c24c9be" providerId="LiveId" clId="{098BDE8A-8BC5-4AF7-9532-174F8BC9C27F}" dt="2023-12-20T15:22:00.248" v="446" actId="20577"/>
          <ac:graphicFrameMkLst>
            <pc:docMk/>
            <pc:sldMk cId="3010405864" sldId="261"/>
            <ac:graphicFrameMk id="7" creationId="{71A67A0B-1ABF-4B9B-8364-D4EF665BE580}"/>
          </ac:graphicFrameMkLst>
        </pc:graphicFrameChg>
      </pc:sldChg>
      <pc:sldChg chg="modSp mod modAnim">
        <pc:chgData name="Fulton A" userId="6ce49bf28c24c9be" providerId="LiveId" clId="{098BDE8A-8BC5-4AF7-9532-174F8BC9C27F}" dt="2023-12-19T16:18:10.256" v="406"/>
        <pc:sldMkLst>
          <pc:docMk/>
          <pc:sldMk cId="49288382" sldId="265"/>
        </pc:sldMkLst>
        <pc:spChg chg="mod">
          <ac:chgData name="Fulton A" userId="6ce49bf28c24c9be" providerId="LiveId" clId="{098BDE8A-8BC5-4AF7-9532-174F8BC9C27F}" dt="2023-12-19T16:14:51.735" v="359" actId="20577"/>
          <ac:spMkLst>
            <pc:docMk/>
            <pc:sldMk cId="49288382" sldId="265"/>
            <ac:spMk id="2" creationId="{00000000-0000-0000-0000-000000000000}"/>
          </ac:spMkLst>
        </pc:spChg>
      </pc:sldChg>
      <pc:sldChg chg="addSp delSp modSp add mod modAnim">
        <pc:chgData name="Fulton A" userId="6ce49bf28c24c9be" providerId="LiveId" clId="{098BDE8A-8BC5-4AF7-9532-174F8BC9C27F}" dt="2023-12-18T19:19:09.922" v="113"/>
        <pc:sldMkLst>
          <pc:docMk/>
          <pc:sldMk cId="438903056" sldId="325"/>
        </pc:sldMkLst>
        <pc:spChg chg="mod">
          <ac:chgData name="Fulton A" userId="6ce49bf28c24c9be" providerId="LiveId" clId="{098BDE8A-8BC5-4AF7-9532-174F8BC9C27F}" dt="2023-12-18T19:13:10.820" v="32" actId="1076"/>
          <ac:spMkLst>
            <pc:docMk/>
            <pc:sldMk cId="438903056" sldId="325"/>
            <ac:spMk id="2" creationId="{00000000-0000-0000-0000-000000000000}"/>
          </ac:spMkLst>
        </pc:spChg>
        <pc:spChg chg="mod">
          <ac:chgData name="Fulton A" userId="6ce49bf28c24c9be" providerId="LiveId" clId="{098BDE8A-8BC5-4AF7-9532-174F8BC9C27F}" dt="2023-12-18T19:13:17.224" v="33" actId="1076"/>
          <ac:spMkLst>
            <pc:docMk/>
            <pc:sldMk cId="438903056" sldId="325"/>
            <ac:spMk id="3" creationId="{A8421F01-DAD7-44D2-98BC-D3CD284BC4C1}"/>
          </ac:spMkLst>
        </pc:spChg>
        <pc:spChg chg="add del">
          <ac:chgData name="Fulton A" userId="6ce49bf28c24c9be" providerId="LiveId" clId="{098BDE8A-8BC5-4AF7-9532-174F8BC9C27F}" dt="2023-12-18T19:13:32.943" v="35" actId="478"/>
          <ac:spMkLst>
            <pc:docMk/>
            <pc:sldMk cId="438903056" sldId="325"/>
            <ac:spMk id="4" creationId="{BA445328-4E40-83C1-0F1B-03F8AD7ACA26}"/>
          </ac:spMkLst>
        </pc:spChg>
        <pc:spChg chg="add mod">
          <ac:chgData name="Fulton A" userId="6ce49bf28c24c9be" providerId="LiveId" clId="{098BDE8A-8BC5-4AF7-9532-174F8BC9C27F}" dt="2023-12-18T19:16:23.092" v="106" actId="1076"/>
          <ac:spMkLst>
            <pc:docMk/>
            <pc:sldMk cId="438903056" sldId="325"/>
            <ac:spMk id="5" creationId="{4BCB78CC-5297-50F9-B2C9-B06FCF14D990}"/>
          </ac:spMkLst>
        </pc:spChg>
        <pc:picChg chg="add mod">
          <ac:chgData name="Fulton A" userId="6ce49bf28c24c9be" providerId="LiveId" clId="{098BDE8A-8BC5-4AF7-9532-174F8BC9C27F}" dt="2023-12-18T19:16:27.568" v="107" actId="1076"/>
          <ac:picMkLst>
            <pc:docMk/>
            <pc:sldMk cId="438903056" sldId="325"/>
            <ac:picMk id="7" creationId="{02DBF9DC-D020-1A85-EC92-36C841629DEB}"/>
          </ac:picMkLst>
        </pc:picChg>
        <pc:picChg chg="add mod">
          <ac:chgData name="Fulton A" userId="6ce49bf28c24c9be" providerId="LiveId" clId="{098BDE8A-8BC5-4AF7-9532-174F8BC9C27F}" dt="2023-12-18T19:19:02.718" v="112" actId="1076"/>
          <ac:picMkLst>
            <pc:docMk/>
            <pc:sldMk cId="438903056" sldId="325"/>
            <ac:picMk id="9" creationId="{00DC4D0D-1515-D9E0-D293-3AD60DA1837E}"/>
          </ac:picMkLst>
        </pc:picChg>
      </pc:sldChg>
      <pc:sldChg chg="del">
        <pc:chgData name="Fulton A" userId="6ce49bf28c24c9be" providerId="LiveId" clId="{098BDE8A-8BC5-4AF7-9532-174F8BC9C27F}" dt="2023-12-19T14:23:11.948" v="317" actId="47"/>
        <pc:sldMkLst>
          <pc:docMk/>
          <pc:sldMk cId="1637332592" sldId="330"/>
        </pc:sldMkLst>
      </pc:sldChg>
      <pc:sldChg chg="modSp add del mod">
        <pc:chgData name="Fulton A" userId="6ce49bf28c24c9be" providerId="LiveId" clId="{098BDE8A-8BC5-4AF7-9532-174F8BC9C27F}" dt="2023-12-19T16:25:10.669" v="409" actId="47"/>
        <pc:sldMkLst>
          <pc:docMk/>
          <pc:sldMk cId="4180608815" sldId="420"/>
        </pc:sldMkLst>
        <pc:spChg chg="mod">
          <ac:chgData name="Fulton A" userId="6ce49bf28c24c9be" providerId="LiveId" clId="{098BDE8A-8BC5-4AF7-9532-174F8BC9C27F}" dt="2023-12-19T16:24:56.065" v="408" actId="6549"/>
          <ac:spMkLst>
            <pc:docMk/>
            <pc:sldMk cId="4180608815" sldId="420"/>
            <ac:spMk id="5" creationId="{50E48032-D709-4B3C-8325-8A439C9798B1}"/>
          </ac:spMkLst>
        </pc:spChg>
      </pc:sldChg>
      <pc:sldChg chg="modSp add mod">
        <pc:chgData name="Fulton A" userId="6ce49bf28c24c9be" providerId="LiveId" clId="{098BDE8A-8BC5-4AF7-9532-174F8BC9C27F}" dt="2023-12-19T16:25:16.509" v="410" actId="1076"/>
        <pc:sldMkLst>
          <pc:docMk/>
          <pc:sldMk cId="1095858369" sldId="421"/>
        </pc:sldMkLst>
        <pc:spChg chg="mod">
          <ac:chgData name="Fulton A" userId="6ce49bf28c24c9be" providerId="LiveId" clId="{098BDE8A-8BC5-4AF7-9532-174F8BC9C27F}" dt="2023-12-19T16:25:16.509" v="410" actId="1076"/>
          <ac:spMkLst>
            <pc:docMk/>
            <pc:sldMk cId="1095858369" sldId="421"/>
            <ac:spMk id="3" creationId="{00000000-0000-0000-0000-000000000000}"/>
          </ac:spMkLst>
        </pc:spChg>
      </pc:sldChg>
      <pc:sldChg chg="modSp add mod">
        <pc:chgData name="Fulton A" userId="6ce49bf28c24c9be" providerId="LiveId" clId="{098BDE8A-8BC5-4AF7-9532-174F8BC9C27F}" dt="2023-12-18T19:20:27.551" v="147" actId="207"/>
        <pc:sldMkLst>
          <pc:docMk/>
          <pc:sldMk cId="1397853776" sldId="693"/>
        </pc:sldMkLst>
        <pc:spChg chg="mod">
          <ac:chgData name="Fulton A" userId="6ce49bf28c24c9be" providerId="LiveId" clId="{098BDE8A-8BC5-4AF7-9532-174F8BC9C27F}" dt="2023-12-18T19:20:27.551" v="147" actId="207"/>
          <ac:spMkLst>
            <pc:docMk/>
            <pc:sldMk cId="1397853776" sldId="693"/>
            <ac:spMk id="12" creationId="{B54515E3-D384-4D45-936F-C80A419AAAC4}"/>
          </ac:spMkLst>
        </pc:spChg>
      </pc:sldChg>
      <pc:sldChg chg="modSp mod">
        <pc:chgData name="Fulton A" userId="6ce49bf28c24c9be" providerId="LiveId" clId="{098BDE8A-8BC5-4AF7-9532-174F8BC9C27F}" dt="2023-12-18T18:02:44.854" v="23" actId="20577"/>
        <pc:sldMkLst>
          <pc:docMk/>
          <pc:sldMk cId="240571582" sldId="696"/>
        </pc:sldMkLst>
        <pc:spChg chg="mod">
          <ac:chgData name="Fulton A" userId="6ce49bf28c24c9be" providerId="LiveId" clId="{098BDE8A-8BC5-4AF7-9532-174F8BC9C27F}" dt="2023-12-18T18:02:44.854" v="23" actId="20577"/>
          <ac:spMkLst>
            <pc:docMk/>
            <pc:sldMk cId="240571582" sldId="696"/>
            <ac:spMk id="4" creationId="{DF1C7C6C-8ADE-4B95-8086-99A0975228FD}"/>
          </ac:spMkLst>
        </pc:spChg>
      </pc:sldChg>
      <pc:sldChg chg="modSp mod">
        <pc:chgData name="Fulton A" userId="6ce49bf28c24c9be" providerId="LiveId" clId="{098BDE8A-8BC5-4AF7-9532-174F8BC9C27F}" dt="2023-12-18T18:03:02.987" v="24" actId="6549"/>
        <pc:sldMkLst>
          <pc:docMk/>
          <pc:sldMk cId="2751530528" sldId="697"/>
        </pc:sldMkLst>
        <pc:spChg chg="mod">
          <ac:chgData name="Fulton A" userId="6ce49bf28c24c9be" providerId="LiveId" clId="{098BDE8A-8BC5-4AF7-9532-174F8BC9C27F}" dt="2023-12-18T18:03:02.987" v="24" actId="6549"/>
          <ac:spMkLst>
            <pc:docMk/>
            <pc:sldMk cId="2751530528" sldId="697"/>
            <ac:spMk id="2" creationId="{D373EB33-AF9B-494A-B62C-49E161F8A5BB}"/>
          </ac:spMkLst>
        </pc:spChg>
      </pc:sldChg>
      <pc:sldChg chg="addSp modSp mod modAnim">
        <pc:chgData name="Fulton A" userId="6ce49bf28c24c9be" providerId="LiveId" clId="{098BDE8A-8BC5-4AF7-9532-174F8BC9C27F}" dt="2023-12-19T14:02:38.824" v="314"/>
        <pc:sldMkLst>
          <pc:docMk/>
          <pc:sldMk cId="2918436912" sldId="775"/>
        </pc:sldMkLst>
        <pc:spChg chg="add mod">
          <ac:chgData name="Fulton A" userId="6ce49bf28c24c9be" providerId="LiveId" clId="{098BDE8A-8BC5-4AF7-9532-174F8BC9C27F}" dt="2023-12-19T14:01:33" v="310" actId="3064"/>
          <ac:spMkLst>
            <pc:docMk/>
            <pc:sldMk cId="2918436912" sldId="775"/>
            <ac:spMk id="6" creationId="{C228E5E9-203F-E175-9FD9-490D6B65E943}"/>
          </ac:spMkLst>
        </pc:spChg>
      </pc:sldChg>
      <pc:sldChg chg="addSp modSp mod">
        <pc:chgData name="Fulton A" userId="6ce49bf28c24c9be" providerId="LiveId" clId="{098BDE8A-8BC5-4AF7-9532-174F8BC9C27F}" dt="2023-12-18T20:24:09.734" v="196" actId="6549"/>
        <pc:sldMkLst>
          <pc:docMk/>
          <pc:sldMk cId="2488840000" sldId="784"/>
        </pc:sldMkLst>
        <pc:spChg chg="add mod">
          <ac:chgData name="Fulton A" userId="6ce49bf28c24c9be" providerId="LiveId" clId="{098BDE8A-8BC5-4AF7-9532-174F8BC9C27F}" dt="2023-12-18T20:24:05.646" v="195" actId="1076"/>
          <ac:spMkLst>
            <pc:docMk/>
            <pc:sldMk cId="2488840000" sldId="784"/>
            <ac:spMk id="2" creationId="{4FF6E30C-14F9-8DF3-5BDD-EE08122C8BD0}"/>
          </ac:spMkLst>
        </pc:spChg>
        <pc:spChg chg="mod">
          <ac:chgData name="Fulton A" userId="6ce49bf28c24c9be" providerId="LiveId" clId="{098BDE8A-8BC5-4AF7-9532-174F8BC9C27F}" dt="2023-12-18T20:24:09.734" v="196" actId="6549"/>
          <ac:spMkLst>
            <pc:docMk/>
            <pc:sldMk cId="2488840000" sldId="784"/>
            <ac:spMk id="6" creationId="{217ED889-68B2-43D8-A702-A6FF798DD5B9}"/>
          </ac:spMkLst>
        </pc:spChg>
        <pc:picChg chg="add mod">
          <ac:chgData name="Fulton A" userId="6ce49bf28c24c9be" providerId="LiveId" clId="{098BDE8A-8BC5-4AF7-9532-174F8BC9C27F}" dt="2023-12-18T20:24:05.646" v="195" actId="1076"/>
          <ac:picMkLst>
            <pc:docMk/>
            <pc:sldMk cId="2488840000" sldId="784"/>
            <ac:picMk id="3" creationId="{349F0362-8F80-2F0D-50A2-F9C487813060}"/>
          </ac:picMkLst>
        </pc:picChg>
      </pc:sldChg>
      <pc:sldChg chg="modSp mod">
        <pc:chgData name="Fulton A" userId="6ce49bf28c24c9be" providerId="LiveId" clId="{098BDE8A-8BC5-4AF7-9532-174F8BC9C27F}" dt="2023-12-18T17:57:23.845" v="20" actId="1076"/>
        <pc:sldMkLst>
          <pc:docMk/>
          <pc:sldMk cId="1499605188" sldId="1553"/>
        </pc:sldMkLst>
        <pc:spChg chg="mod">
          <ac:chgData name="Fulton A" userId="6ce49bf28c24c9be" providerId="LiveId" clId="{098BDE8A-8BC5-4AF7-9532-174F8BC9C27F}" dt="2023-12-18T17:57:14.876" v="19" actId="20577"/>
          <ac:spMkLst>
            <pc:docMk/>
            <pc:sldMk cId="1499605188" sldId="1553"/>
            <ac:spMk id="2" creationId="{00000000-0000-0000-0000-000000000000}"/>
          </ac:spMkLst>
        </pc:spChg>
        <pc:spChg chg="mod">
          <ac:chgData name="Fulton A" userId="6ce49bf28c24c9be" providerId="LiveId" clId="{098BDE8A-8BC5-4AF7-9532-174F8BC9C27F}" dt="2023-12-18T17:56:42.800" v="4" actId="1076"/>
          <ac:spMkLst>
            <pc:docMk/>
            <pc:sldMk cId="1499605188" sldId="1553"/>
            <ac:spMk id="9" creationId="{7946C628-B3D9-CB27-4E19-840205091A22}"/>
          </ac:spMkLst>
        </pc:spChg>
        <pc:spChg chg="mod">
          <ac:chgData name="Fulton A" userId="6ce49bf28c24c9be" providerId="LiveId" clId="{098BDE8A-8BC5-4AF7-9532-174F8BC9C27F}" dt="2023-12-18T17:56:58.732" v="7" actId="1076"/>
          <ac:spMkLst>
            <pc:docMk/>
            <pc:sldMk cId="1499605188" sldId="1553"/>
            <ac:spMk id="14" creationId="{6BFEE584-A805-26BE-54D3-1B23D05A0825}"/>
          </ac:spMkLst>
        </pc:spChg>
        <pc:spChg chg="mod">
          <ac:chgData name="Fulton A" userId="6ce49bf28c24c9be" providerId="LiveId" clId="{098BDE8A-8BC5-4AF7-9532-174F8BC9C27F}" dt="2023-12-18T17:57:23.845" v="20" actId="1076"/>
          <ac:spMkLst>
            <pc:docMk/>
            <pc:sldMk cId="1499605188" sldId="1553"/>
            <ac:spMk id="15" creationId="{2768AE64-07E1-5148-2CB7-6D7B85323FD8}"/>
          </ac:spMkLst>
        </pc:spChg>
      </pc:sldChg>
      <pc:sldChg chg="new del">
        <pc:chgData name="Fulton A" userId="6ce49bf28c24c9be" providerId="LiveId" clId="{098BDE8A-8BC5-4AF7-9532-174F8BC9C27F}" dt="2023-12-19T14:10:40.763" v="315" actId="47"/>
        <pc:sldMkLst>
          <pc:docMk/>
          <pc:sldMk cId="2014567374" sldId="1610"/>
        </pc:sldMkLst>
      </pc:sldChg>
      <pc:sldChg chg="addSp modSp new mod">
        <pc:chgData name="Fulton A" userId="6ce49bf28c24c9be" providerId="LiveId" clId="{098BDE8A-8BC5-4AF7-9532-174F8BC9C27F}" dt="2023-12-18T20:24:41.537" v="237" actId="20577"/>
        <pc:sldMkLst>
          <pc:docMk/>
          <pc:sldMk cId="3879002457" sldId="1611"/>
        </pc:sldMkLst>
        <pc:spChg chg="add mod">
          <ac:chgData name="Fulton A" userId="6ce49bf28c24c9be" providerId="LiveId" clId="{098BDE8A-8BC5-4AF7-9532-174F8BC9C27F}" dt="2023-12-18T20:24:41.537" v="237" actId="20577"/>
          <ac:spMkLst>
            <pc:docMk/>
            <pc:sldMk cId="3879002457" sldId="1611"/>
            <ac:spMk id="2" creationId="{F277D21F-DB00-FB40-DC7A-48367FD8D611}"/>
          </ac:spMkLst>
        </pc:spChg>
      </pc:sldChg>
      <pc:sldChg chg="add">
        <pc:chgData name="Fulton A" userId="6ce49bf28c24c9be" providerId="LiveId" clId="{098BDE8A-8BC5-4AF7-9532-174F8BC9C27F}" dt="2023-12-19T14:23:08.539" v="316"/>
        <pc:sldMkLst>
          <pc:docMk/>
          <pc:sldMk cId="4234751304" sldId="1612"/>
        </pc:sldMkLst>
      </pc:sldChg>
      <pc:sldChg chg="addSp modSp add mod">
        <pc:chgData name="Fulton A" userId="6ce49bf28c24c9be" providerId="LiveId" clId="{098BDE8A-8BC5-4AF7-9532-174F8BC9C27F}" dt="2023-12-19T16:26:17.199" v="428" actId="1076"/>
        <pc:sldMkLst>
          <pc:docMk/>
          <pc:sldMk cId="2786007781" sldId="1613"/>
        </pc:sldMkLst>
        <pc:spChg chg="mod">
          <ac:chgData name="Fulton A" userId="6ce49bf28c24c9be" providerId="LiveId" clId="{098BDE8A-8BC5-4AF7-9532-174F8BC9C27F}" dt="2023-12-19T16:26:12.771" v="427" actId="1076"/>
          <ac:spMkLst>
            <pc:docMk/>
            <pc:sldMk cId="2786007781" sldId="1613"/>
            <ac:spMk id="2" creationId="{F213366E-886A-4ABB-856D-396A000F1592}"/>
          </ac:spMkLst>
        </pc:spChg>
        <pc:spChg chg="add mod">
          <ac:chgData name="Fulton A" userId="6ce49bf28c24c9be" providerId="LiveId" clId="{098BDE8A-8BC5-4AF7-9532-174F8BC9C27F}" dt="2023-12-19T16:26:17.199" v="428" actId="1076"/>
          <ac:spMkLst>
            <pc:docMk/>
            <pc:sldMk cId="2786007781" sldId="1613"/>
            <ac:spMk id="3" creationId="{D90CF854-B071-AC9A-0648-76E6246DFF65}"/>
          </ac:spMkLst>
        </pc:spChg>
      </pc:sldChg>
    </pc:docChg>
  </pc:docChgLst>
  <pc:docChgLst>
    <pc:chgData name="Fulton A" userId="6ce49bf28c24c9be" providerId="LiveId" clId="{80194915-6539-47DB-9920-1013F306E9DC}"/>
    <pc:docChg chg="undo redo custSel modSld">
      <pc:chgData name="Fulton A" userId="6ce49bf28c24c9be" providerId="LiveId" clId="{80194915-6539-47DB-9920-1013F306E9DC}" dt="2023-12-16T22:58:27.078" v="66" actId="1076"/>
      <pc:docMkLst>
        <pc:docMk/>
      </pc:docMkLst>
      <pc:sldChg chg="modSp mod">
        <pc:chgData name="Fulton A" userId="6ce49bf28c24c9be" providerId="LiveId" clId="{80194915-6539-47DB-9920-1013F306E9DC}" dt="2023-12-16T22:58:27.078" v="66" actId="1076"/>
        <pc:sldMkLst>
          <pc:docMk/>
          <pc:sldMk cId="548402322" sldId="258"/>
        </pc:sldMkLst>
        <pc:spChg chg="mod">
          <ac:chgData name="Fulton A" userId="6ce49bf28c24c9be" providerId="LiveId" clId="{80194915-6539-47DB-9920-1013F306E9DC}" dt="2023-12-16T22:58:27.078" v="66" actId="1076"/>
          <ac:spMkLst>
            <pc:docMk/>
            <pc:sldMk cId="548402322" sldId="258"/>
            <ac:spMk id="18" creationId="{00000000-0000-0000-0000-000000000000}"/>
          </ac:spMkLst>
        </pc:spChg>
      </pc:sldChg>
      <pc:sldChg chg="addSp modSp mod modAnim">
        <pc:chgData name="Fulton A" userId="6ce49bf28c24c9be" providerId="LiveId" clId="{80194915-6539-47DB-9920-1013F306E9DC}" dt="2023-12-16T22:53:28.294" v="61" actId="1076"/>
        <pc:sldMkLst>
          <pc:docMk/>
          <pc:sldMk cId="3010405864" sldId="261"/>
        </pc:sldMkLst>
        <pc:spChg chg="add mod">
          <ac:chgData name="Fulton A" userId="6ce49bf28c24c9be" providerId="LiveId" clId="{80194915-6539-47DB-9920-1013F306E9DC}" dt="2023-12-16T22:53:28.294" v="61" actId="1076"/>
          <ac:spMkLst>
            <pc:docMk/>
            <pc:sldMk cId="3010405864" sldId="261"/>
            <ac:spMk id="2" creationId="{4866E025-3E28-432B-ED52-D363940930C2}"/>
          </ac:spMkLst>
        </pc:spChg>
        <pc:graphicFrameChg chg="modGraphic">
          <ac:chgData name="Fulton A" userId="6ce49bf28c24c9be" providerId="LiveId" clId="{80194915-6539-47DB-9920-1013F306E9DC}" dt="2023-12-16T22:52:53.507" v="32" actId="20577"/>
          <ac:graphicFrameMkLst>
            <pc:docMk/>
            <pc:sldMk cId="3010405864" sldId="261"/>
            <ac:graphicFrameMk id="4" creationId="{00000000-0000-0000-0000-000000000000}"/>
          </ac:graphicFrameMkLst>
        </pc:graphicFrameChg>
        <pc:graphicFrameChg chg="modGraphic">
          <ac:chgData name="Fulton A" userId="6ce49bf28c24c9be" providerId="LiveId" clId="{80194915-6539-47DB-9920-1013F306E9DC}" dt="2023-12-16T22:53:22.683" v="60" actId="20577"/>
          <ac:graphicFrameMkLst>
            <pc:docMk/>
            <pc:sldMk cId="3010405864" sldId="261"/>
            <ac:graphicFrameMk id="7" creationId="{71A67A0B-1ABF-4B9B-8364-D4EF665BE580}"/>
          </ac:graphicFrameMkLst>
        </pc:graphicFrameChg>
      </pc:sldChg>
    </pc:docChg>
  </pc:docChgLst>
  <pc:docChgLst>
    <pc:chgData name="Fulton A" userId="6ce49bf28c24c9be" providerId="LiveId" clId="{AEA92EFF-4ABD-4808-BFCC-E4894D0BE7A9}"/>
    <pc:docChg chg="undo custSel addSld delSld modSld sldOrd modSection">
      <pc:chgData name="Fulton A" userId="6ce49bf28c24c9be" providerId="LiveId" clId="{AEA92EFF-4ABD-4808-BFCC-E4894D0BE7A9}" dt="2023-12-17T20:56:16.237" v="646" actId="1076"/>
      <pc:docMkLst>
        <pc:docMk/>
      </pc:docMkLst>
      <pc:sldChg chg="modSp mod">
        <pc:chgData name="Fulton A" userId="6ce49bf28c24c9be" providerId="LiveId" clId="{AEA92EFF-4ABD-4808-BFCC-E4894D0BE7A9}" dt="2023-12-17T17:41:12.810" v="311" actId="1076"/>
        <pc:sldMkLst>
          <pc:docMk/>
          <pc:sldMk cId="2772131064" sldId="267"/>
        </pc:sldMkLst>
        <pc:spChg chg="mod">
          <ac:chgData name="Fulton A" userId="6ce49bf28c24c9be" providerId="LiveId" clId="{AEA92EFF-4ABD-4808-BFCC-E4894D0BE7A9}" dt="2023-12-17T17:39:00.649" v="289" actId="1076"/>
          <ac:spMkLst>
            <pc:docMk/>
            <pc:sldMk cId="2772131064" sldId="267"/>
            <ac:spMk id="4" creationId="{00000000-0000-0000-0000-000000000000}"/>
          </ac:spMkLst>
        </pc:spChg>
        <pc:graphicFrameChg chg="mod modGraphic">
          <ac:chgData name="Fulton A" userId="6ce49bf28c24c9be" providerId="LiveId" clId="{AEA92EFF-4ABD-4808-BFCC-E4894D0BE7A9}" dt="2023-12-17T17:41:12.810" v="311" actId="1076"/>
          <ac:graphicFrameMkLst>
            <pc:docMk/>
            <pc:sldMk cId="2772131064" sldId="267"/>
            <ac:graphicFrameMk id="3" creationId="{00000000-0000-0000-0000-000000000000}"/>
          </ac:graphicFrameMkLst>
        </pc:graphicFrameChg>
      </pc:sldChg>
      <pc:sldChg chg="addSp delSp modSp mod">
        <pc:chgData name="Fulton A" userId="6ce49bf28c24c9be" providerId="LiveId" clId="{AEA92EFF-4ABD-4808-BFCC-E4894D0BE7A9}" dt="2023-12-17T17:40:55.787" v="308" actId="1076"/>
        <pc:sldMkLst>
          <pc:docMk/>
          <pc:sldMk cId="1456884843" sldId="268"/>
        </pc:sldMkLst>
        <pc:spChg chg="del">
          <ac:chgData name="Fulton A" userId="6ce49bf28c24c9be" providerId="LiveId" clId="{AEA92EFF-4ABD-4808-BFCC-E4894D0BE7A9}" dt="2023-12-17T17:39:32.057" v="304" actId="478"/>
          <ac:spMkLst>
            <pc:docMk/>
            <pc:sldMk cId="1456884843" sldId="268"/>
            <ac:spMk id="4" creationId="{00000000-0000-0000-0000-000000000000}"/>
          </ac:spMkLst>
        </pc:spChg>
        <pc:spChg chg="add mod">
          <ac:chgData name="Fulton A" userId="6ce49bf28c24c9be" providerId="LiveId" clId="{AEA92EFF-4ABD-4808-BFCC-E4894D0BE7A9}" dt="2023-12-17T17:39:27.088" v="303" actId="20577"/>
          <ac:spMkLst>
            <pc:docMk/>
            <pc:sldMk cId="1456884843" sldId="268"/>
            <ac:spMk id="6" creationId="{419AB9B2-35C2-0595-CFCC-FA3793EF39B1}"/>
          </ac:spMkLst>
        </pc:spChg>
        <pc:graphicFrameChg chg="mod modGraphic">
          <ac:chgData name="Fulton A" userId="6ce49bf28c24c9be" providerId="LiveId" clId="{AEA92EFF-4ABD-4808-BFCC-E4894D0BE7A9}" dt="2023-12-17T17:40:55.787" v="308" actId="1076"/>
          <ac:graphicFrameMkLst>
            <pc:docMk/>
            <pc:sldMk cId="1456884843" sldId="268"/>
            <ac:graphicFrameMk id="3" creationId="{00000000-0000-0000-0000-000000000000}"/>
          </ac:graphicFrameMkLst>
        </pc:graphicFrameChg>
      </pc:sldChg>
      <pc:sldChg chg="modSp">
        <pc:chgData name="Fulton A" userId="6ce49bf28c24c9be" providerId="LiveId" clId="{AEA92EFF-4ABD-4808-BFCC-E4894D0BE7A9}" dt="2023-12-17T17:41:57.968" v="320" actId="6549"/>
        <pc:sldMkLst>
          <pc:docMk/>
          <pc:sldMk cId="3978217930" sldId="274"/>
        </pc:sldMkLst>
        <pc:spChg chg="mod">
          <ac:chgData name="Fulton A" userId="6ce49bf28c24c9be" providerId="LiveId" clId="{AEA92EFF-4ABD-4808-BFCC-E4894D0BE7A9}" dt="2023-12-17T17:41:57.968" v="320" actId="6549"/>
          <ac:spMkLst>
            <pc:docMk/>
            <pc:sldMk cId="3978217930" sldId="274"/>
            <ac:spMk id="2" creationId="{00000000-0000-0000-0000-000000000000}"/>
          </ac:spMkLst>
        </pc:spChg>
      </pc:sldChg>
      <pc:sldChg chg="addSp modSp mod modAnim">
        <pc:chgData name="Fulton A" userId="6ce49bf28c24c9be" providerId="LiveId" clId="{AEA92EFF-4ABD-4808-BFCC-E4894D0BE7A9}" dt="2023-12-17T17:34:22.012" v="133"/>
        <pc:sldMkLst>
          <pc:docMk/>
          <pc:sldMk cId="1977907535" sldId="276"/>
        </pc:sldMkLst>
        <pc:spChg chg="add mod">
          <ac:chgData name="Fulton A" userId="6ce49bf28c24c9be" providerId="LiveId" clId="{AEA92EFF-4ABD-4808-BFCC-E4894D0BE7A9}" dt="2023-12-17T17:34:03.309" v="130" actId="2085"/>
          <ac:spMkLst>
            <pc:docMk/>
            <pc:sldMk cId="1977907535" sldId="276"/>
            <ac:spMk id="4" creationId="{86E5AE00-4E3B-0813-B7B6-DCA06FA5B2B2}"/>
          </ac:spMkLst>
        </pc:spChg>
      </pc:sldChg>
      <pc:sldChg chg="modAnim">
        <pc:chgData name="Fulton A" userId="6ce49bf28c24c9be" providerId="LiveId" clId="{AEA92EFF-4ABD-4808-BFCC-E4894D0BE7A9}" dt="2023-12-17T17:33:17.432" v="127"/>
        <pc:sldMkLst>
          <pc:docMk/>
          <pc:sldMk cId="2443800364" sldId="364"/>
        </pc:sldMkLst>
      </pc:sldChg>
      <pc:sldChg chg="addSp modSp mod">
        <pc:chgData name="Fulton A" userId="6ce49bf28c24c9be" providerId="LiveId" clId="{AEA92EFF-4ABD-4808-BFCC-E4894D0BE7A9}" dt="2023-12-17T17:43:12.749" v="324" actId="1076"/>
        <pc:sldMkLst>
          <pc:docMk/>
          <pc:sldMk cId="2550547182" sldId="367"/>
        </pc:sldMkLst>
        <pc:spChg chg="add mod">
          <ac:chgData name="Fulton A" userId="6ce49bf28c24c9be" providerId="LiveId" clId="{AEA92EFF-4ABD-4808-BFCC-E4894D0BE7A9}" dt="2023-12-17T17:43:12.749" v="324" actId="1076"/>
          <ac:spMkLst>
            <pc:docMk/>
            <pc:sldMk cId="2550547182" sldId="367"/>
            <ac:spMk id="3" creationId="{A60F3AAE-AA8E-54DA-4164-056DE49F4704}"/>
          </ac:spMkLst>
        </pc:spChg>
      </pc:sldChg>
      <pc:sldChg chg="modSp mod">
        <pc:chgData name="Fulton A" userId="6ce49bf28c24c9be" providerId="LiveId" clId="{AEA92EFF-4ABD-4808-BFCC-E4894D0BE7A9}" dt="2023-12-17T17:33:00.859" v="123" actId="122"/>
        <pc:sldMkLst>
          <pc:docMk/>
          <pc:sldMk cId="512763821" sldId="674"/>
        </pc:sldMkLst>
        <pc:spChg chg="mod">
          <ac:chgData name="Fulton A" userId="6ce49bf28c24c9be" providerId="LiveId" clId="{AEA92EFF-4ABD-4808-BFCC-E4894D0BE7A9}" dt="2023-12-17T17:33:00.859" v="123" actId="122"/>
          <ac:spMkLst>
            <pc:docMk/>
            <pc:sldMk cId="512763821" sldId="674"/>
            <ac:spMk id="4" creationId="{EF83A376-5FD9-491A-AC7B-BA887584CFE7}"/>
          </ac:spMkLst>
        </pc:spChg>
      </pc:sldChg>
      <pc:sldChg chg="ord">
        <pc:chgData name="Fulton A" userId="6ce49bf28c24c9be" providerId="LiveId" clId="{AEA92EFF-4ABD-4808-BFCC-E4894D0BE7A9}" dt="2023-12-17T17:31:17.647" v="0" actId="20578"/>
        <pc:sldMkLst>
          <pc:docMk/>
          <pc:sldMk cId="1792484588" sldId="688"/>
        </pc:sldMkLst>
      </pc:sldChg>
      <pc:sldChg chg="addSp modSp mod ord modAnim">
        <pc:chgData name="Fulton A" userId="6ce49bf28c24c9be" providerId="LiveId" clId="{AEA92EFF-4ABD-4808-BFCC-E4894D0BE7A9}" dt="2023-12-17T17:37:37.136" v="274"/>
        <pc:sldMkLst>
          <pc:docMk/>
          <pc:sldMk cId="4026446259" sldId="692"/>
        </pc:sldMkLst>
        <pc:spChg chg="mod">
          <ac:chgData name="Fulton A" userId="6ce49bf28c24c9be" providerId="LiveId" clId="{AEA92EFF-4ABD-4808-BFCC-E4894D0BE7A9}" dt="2023-12-17T17:36:35.560" v="136" actId="1076"/>
          <ac:spMkLst>
            <pc:docMk/>
            <pc:sldMk cId="4026446259" sldId="692"/>
            <ac:spMk id="2" creationId="{099A0343-D6D1-474C-940B-25AD92A9BB0B}"/>
          </ac:spMkLst>
        </pc:spChg>
        <pc:spChg chg="add mod">
          <ac:chgData name="Fulton A" userId="6ce49bf28c24c9be" providerId="LiveId" clId="{AEA92EFF-4ABD-4808-BFCC-E4894D0BE7A9}" dt="2023-12-17T17:37:32.523" v="273" actId="20577"/>
          <ac:spMkLst>
            <pc:docMk/>
            <pc:sldMk cId="4026446259" sldId="692"/>
            <ac:spMk id="3" creationId="{BFE9AB9E-009C-2DA0-3277-2F7A648BEF48}"/>
          </ac:spMkLst>
        </pc:spChg>
      </pc:sldChg>
      <pc:sldChg chg="addSp delSp modSp mod">
        <pc:chgData name="Fulton A" userId="6ce49bf28c24c9be" providerId="LiveId" clId="{AEA92EFF-4ABD-4808-BFCC-E4894D0BE7A9}" dt="2023-12-17T19:28:14.726" v="383" actId="1076"/>
        <pc:sldMkLst>
          <pc:docMk/>
          <pc:sldMk cId="240571582" sldId="696"/>
        </pc:sldMkLst>
        <pc:spChg chg="mod">
          <ac:chgData name="Fulton A" userId="6ce49bf28c24c9be" providerId="LiveId" clId="{AEA92EFF-4ABD-4808-BFCC-E4894D0BE7A9}" dt="2023-12-17T19:27:28.560" v="336" actId="6549"/>
          <ac:spMkLst>
            <pc:docMk/>
            <pc:sldMk cId="240571582" sldId="696"/>
            <ac:spMk id="4" creationId="{DF1C7C6C-8ADE-4B95-8086-99A0975228FD}"/>
          </ac:spMkLst>
        </pc:spChg>
        <pc:spChg chg="mod">
          <ac:chgData name="Fulton A" userId="6ce49bf28c24c9be" providerId="LiveId" clId="{AEA92EFF-4ABD-4808-BFCC-E4894D0BE7A9}" dt="2023-12-17T19:28:14.726" v="383" actId="1076"/>
          <ac:spMkLst>
            <pc:docMk/>
            <pc:sldMk cId="240571582" sldId="696"/>
            <ac:spMk id="9" creationId="{391752EC-49C2-4195-A162-B97EA08EFDA1}"/>
          </ac:spMkLst>
        </pc:spChg>
        <pc:picChg chg="add mod ord">
          <ac:chgData name="Fulton A" userId="6ce49bf28c24c9be" providerId="LiveId" clId="{AEA92EFF-4ABD-4808-BFCC-E4894D0BE7A9}" dt="2023-12-17T19:27:04.493" v="334" actId="171"/>
          <ac:picMkLst>
            <pc:docMk/>
            <pc:sldMk cId="240571582" sldId="696"/>
            <ac:picMk id="3" creationId="{C4E33CB6-D182-1EFF-847C-F926C5C2ADFB}"/>
          </ac:picMkLst>
        </pc:picChg>
        <pc:picChg chg="del">
          <ac:chgData name="Fulton A" userId="6ce49bf28c24c9be" providerId="LiveId" clId="{AEA92EFF-4ABD-4808-BFCC-E4894D0BE7A9}" dt="2023-12-17T19:27:07.460" v="335" actId="478"/>
          <ac:picMkLst>
            <pc:docMk/>
            <pc:sldMk cId="240571582" sldId="696"/>
            <ac:picMk id="11" creationId="{FAFB54BF-E188-4B2A-942E-838DCBBBCE2F}"/>
          </ac:picMkLst>
        </pc:picChg>
      </pc:sldChg>
      <pc:sldChg chg="addSp delSp modSp mod delAnim">
        <pc:chgData name="Fulton A" userId="6ce49bf28c24c9be" providerId="LiveId" clId="{AEA92EFF-4ABD-4808-BFCC-E4894D0BE7A9}" dt="2023-12-17T19:29:01.966" v="388" actId="478"/>
        <pc:sldMkLst>
          <pc:docMk/>
          <pc:sldMk cId="2751530528" sldId="697"/>
        </pc:sldMkLst>
        <pc:spChg chg="mod">
          <ac:chgData name="Fulton A" userId="6ce49bf28c24c9be" providerId="LiveId" clId="{AEA92EFF-4ABD-4808-BFCC-E4894D0BE7A9}" dt="2023-12-17T19:28:58.170" v="387" actId="6549"/>
          <ac:spMkLst>
            <pc:docMk/>
            <pc:sldMk cId="2751530528" sldId="697"/>
            <ac:spMk id="2" creationId="{D373EB33-AF9B-494A-B62C-49E161F8A5BB}"/>
          </ac:spMkLst>
        </pc:spChg>
        <pc:spChg chg="del">
          <ac:chgData name="Fulton A" userId="6ce49bf28c24c9be" providerId="LiveId" clId="{AEA92EFF-4ABD-4808-BFCC-E4894D0BE7A9}" dt="2023-12-17T19:29:01.966" v="388" actId="478"/>
          <ac:spMkLst>
            <pc:docMk/>
            <pc:sldMk cId="2751530528" sldId="697"/>
            <ac:spMk id="3" creationId="{263AE0FD-76DB-4DEA-86E5-433C1168983D}"/>
          </ac:spMkLst>
        </pc:spChg>
        <pc:picChg chg="add mod">
          <ac:chgData name="Fulton A" userId="6ce49bf28c24c9be" providerId="LiveId" clId="{AEA92EFF-4ABD-4808-BFCC-E4894D0BE7A9}" dt="2023-12-17T19:28:44.749" v="384"/>
          <ac:picMkLst>
            <pc:docMk/>
            <pc:sldMk cId="2751530528" sldId="697"/>
            <ac:picMk id="4" creationId="{E4958904-B9D3-4FF7-F1EE-B1D5ACDBF6A1}"/>
          </ac:picMkLst>
        </pc:picChg>
        <pc:picChg chg="del">
          <ac:chgData name="Fulton A" userId="6ce49bf28c24c9be" providerId="LiveId" clId="{AEA92EFF-4ABD-4808-BFCC-E4894D0BE7A9}" dt="2023-12-17T19:28:49.784" v="385" actId="478"/>
          <ac:picMkLst>
            <pc:docMk/>
            <pc:sldMk cId="2751530528" sldId="697"/>
            <ac:picMk id="7" creationId="{860523B4-7CAA-42B2-AE29-503A04180D45}"/>
          </ac:picMkLst>
        </pc:picChg>
      </pc:sldChg>
      <pc:sldChg chg="del">
        <pc:chgData name="Fulton A" userId="6ce49bf28c24c9be" providerId="LiveId" clId="{AEA92EFF-4ABD-4808-BFCC-E4894D0BE7A9}" dt="2023-12-17T19:46:21.625" v="454" actId="47"/>
        <pc:sldMkLst>
          <pc:docMk/>
          <pc:sldMk cId="848423131" sldId="706"/>
        </pc:sldMkLst>
      </pc:sldChg>
      <pc:sldChg chg="del">
        <pc:chgData name="Fulton A" userId="6ce49bf28c24c9be" providerId="LiveId" clId="{AEA92EFF-4ABD-4808-BFCC-E4894D0BE7A9}" dt="2023-12-17T19:46:21.625" v="454" actId="47"/>
        <pc:sldMkLst>
          <pc:docMk/>
          <pc:sldMk cId="859168039" sldId="709"/>
        </pc:sldMkLst>
      </pc:sldChg>
      <pc:sldChg chg="addSp modSp mod">
        <pc:chgData name="Fulton A" userId="6ce49bf28c24c9be" providerId="LiveId" clId="{AEA92EFF-4ABD-4808-BFCC-E4894D0BE7A9}" dt="2023-12-17T17:44:17.800" v="326" actId="1076"/>
        <pc:sldMkLst>
          <pc:docMk/>
          <pc:sldMk cId="2736129484" sldId="716"/>
        </pc:sldMkLst>
        <pc:spChg chg="add mod">
          <ac:chgData name="Fulton A" userId="6ce49bf28c24c9be" providerId="LiveId" clId="{AEA92EFF-4ABD-4808-BFCC-E4894D0BE7A9}" dt="2023-12-17T17:44:17.800" v="326" actId="1076"/>
          <ac:spMkLst>
            <pc:docMk/>
            <pc:sldMk cId="2736129484" sldId="716"/>
            <ac:spMk id="2" creationId="{D692BE0E-ADBA-9017-736D-CA74514290CA}"/>
          </ac:spMkLst>
        </pc:spChg>
      </pc:sldChg>
      <pc:sldChg chg="modSp mod">
        <pc:chgData name="Fulton A" userId="6ce49bf28c24c9be" providerId="LiveId" clId="{AEA92EFF-4ABD-4808-BFCC-E4894D0BE7A9}" dt="2023-12-17T19:43:53.795" v="389" actId="20577"/>
        <pc:sldMkLst>
          <pc:docMk/>
          <pc:sldMk cId="541939058" sldId="740"/>
        </pc:sldMkLst>
        <pc:spChg chg="mod">
          <ac:chgData name="Fulton A" userId="6ce49bf28c24c9be" providerId="LiveId" clId="{AEA92EFF-4ABD-4808-BFCC-E4894D0BE7A9}" dt="2023-12-17T19:43:53.795" v="389" actId="20577"/>
          <ac:spMkLst>
            <pc:docMk/>
            <pc:sldMk cId="541939058" sldId="740"/>
            <ac:spMk id="3" creationId="{47636CD6-3383-3131-A643-9E83727A325E}"/>
          </ac:spMkLst>
        </pc:spChg>
      </pc:sldChg>
      <pc:sldChg chg="modSp mod">
        <pc:chgData name="Fulton A" userId="6ce49bf28c24c9be" providerId="LiveId" clId="{AEA92EFF-4ABD-4808-BFCC-E4894D0BE7A9}" dt="2023-12-17T19:45:10.089" v="412" actId="20577"/>
        <pc:sldMkLst>
          <pc:docMk/>
          <pc:sldMk cId="952162778" sldId="741"/>
        </pc:sldMkLst>
        <pc:spChg chg="mod">
          <ac:chgData name="Fulton A" userId="6ce49bf28c24c9be" providerId="LiveId" clId="{AEA92EFF-4ABD-4808-BFCC-E4894D0BE7A9}" dt="2023-12-17T19:45:10.089" v="412" actId="20577"/>
          <ac:spMkLst>
            <pc:docMk/>
            <pc:sldMk cId="952162778" sldId="741"/>
            <ac:spMk id="4" creationId="{BBB6496B-7572-4F73-8244-4785D0930751}"/>
          </ac:spMkLst>
        </pc:spChg>
      </pc:sldChg>
      <pc:sldChg chg="del">
        <pc:chgData name="Fulton A" userId="6ce49bf28c24c9be" providerId="LiveId" clId="{AEA92EFF-4ABD-4808-BFCC-E4894D0BE7A9}" dt="2023-12-17T19:46:21.625" v="454" actId="47"/>
        <pc:sldMkLst>
          <pc:docMk/>
          <pc:sldMk cId="213972227" sldId="742"/>
        </pc:sldMkLst>
      </pc:sldChg>
      <pc:sldChg chg="del">
        <pc:chgData name="Fulton A" userId="6ce49bf28c24c9be" providerId="LiveId" clId="{AEA92EFF-4ABD-4808-BFCC-E4894D0BE7A9}" dt="2023-12-17T19:46:52.173" v="456" actId="47"/>
        <pc:sldMkLst>
          <pc:docMk/>
          <pc:sldMk cId="3108284732" sldId="743"/>
        </pc:sldMkLst>
      </pc:sldChg>
      <pc:sldChg chg="del">
        <pc:chgData name="Fulton A" userId="6ce49bf28c24c9be" providerId="LiveId" clId="{AEA92EFF-4ABD-4808-BFCC-E4894D0BE7A9}" dt="2023-12-17T19:46:55.211" v="457" actId="47"/>
        <pc:sldMkLst>
          <pc:docMk/>
          <pc:sldMk cId="3410284603" sldId="744"/>
        </pc:sldMkLst>
      </pc:sldChg>
      <pc:sldChg chg="modSp mod">
        <pc:chgData name="Fulton A" userId="6ce49bf28c24c9be" providerId="LiveId" clId="{AEA92EFF-4ABD-4808-BFCC-E4894D0BE7A9}" dt="2023-12-17T19:44:30.018" v="394" actId="20577"/>
        <pc:sldMkLst>
          <pc:docMk/>
          <pc:sldMk cId="2415919389" sldId="747"/>
        </pc:sldMkLst>
        <pc:spChg chg="mod">
          <ac:chgData name="Fulton A" userId="6ce49bf28c24c9be" providerId="LiveId" clId="{AEA92EFF-4ABD-4808-BFCC-E4894D0BE7A9}" dt="2023-12-17T19:44:30.018" v="394" actId="20577"/>
          <ac:spMkLst>
            <pc:docMk/>
            <pc:sldMk cId="2415919389" sldId="747"/>
            <ac:spMk id="3" creationId="{1F1F48B9-471F-8EE0-5186-3BCDDC564889}"/>
          </ac:spMkLst>
        </pc:spChg>
      </pc:sldChg>
      <pc:sldChg chg="modSp mod">
        <pc:chgData name="Fulton A" userId="6ce49bf28c24c9be" providerId="LiveId" clId="{AEA92EFF-4ABD-4808-BFCC-E4894D0BE7A9}" dt="2023-12-17T19:44:02.945" v="390" actId="20577"/>
        <pc:sldMkLst>
          <pc:docMk/>
          <pc:sldMk cId="3899325074" sldId="748"/>
        </pc:sldMkLst>
        <pc:spChg chg="mod">
          <ac:chgData name="Fulton A" userId="6ce49bf28c24c9be" providerId="LiveId" clId="{AEA92EFF-4ABD-4808-BFCC-E4894D0BE7A9}" dt="2023-12-17T19:44:02.945" v="390" actId="20577"/>
          <ac:spMkLst>
            <pc:docMk/>
            <pc:sldMk cId="3899325074" sldId="748"/>
            <ac:spMk id="3" creationId="{5E9FD67F-77B8-3C2C-2255-03DC4F72E603}"/>
          </ac:spMkLst>
        </pc:spChg>
      </pc:sldChg>
      <pc:sldChg chg="modSp mod">
        <pc:chgData name="Fulton A" userId="6ce49bf28c24c9be" providerId="LiveId" clId="{AEA92EFF-4ABD-4808-BFCC-E4894D0BE7A9}" dt="2023-12-17T19:44:08.483" v="392" actId="20577"/>
        <pc:sldMkLst>
          <pc:docMk/>
          <pc:sldMk cId="3427019627" sldId="749"/>
        </pc:sldMkLst>
        <pc:spChg chg="mod">
          <ac:chgData name="Fulton A" userId="6ce49bf28c24c9be" providerId="LiveId" clId="{AEA92EFF-4ABD-4808-BFCC-E4894D0BE7A9}" dt="2023-12-17T19:44:08.483" v="392" actId="20577"/>
          <ac:spMkLst>
            <pc:docMk/>
            <pc:sldMk cId="3427019627" sldId="749"/>
            <ac:spMk id="3" creationId="{492F621A-1BE1-5131-7DFA-395FBF8E0C87}"/>
          </ac:spMkLst>
        </pc:spChg>
      </pc:sldChg>
      <pc:sldChg chg="modSp mod">
        <pc:chgData name="Fulton A" userId="6ce49bf28c24c9be" providerId="LiveId" clId="{AEA92EFF-4ABD-4808-BFCC-E4894D0BE7A9}" dt="2023-12-17T19:44:12.232" v="393" actId="20577"/>
        <pc:sldMkLst>
          <pc:docMk/>
          <pc:sldMk cId="1418224308" sldId="750"/>
        </pc:sldMkLst>
        <pc:spChg chg="mod">
          <ac:chgData name="Fulton A" userId="6ce49bf28c24c9be" providerId="LiveId" clId="{AEA92EFF-4ABD-4808-BFCC-E4894D0BE7A9}" dt="2023-12-17T19:44:12.232" v="393" actId="20577"/>
          <ac:spMkLst>
            <pc:docMk/>
            <pc:sldMk cId="1418224308" sldId="750"/>
            <ac:spMk id="3" creationId="{67C07B80-574A-00EA-7A76-7279745173C9}"/>
          </ac:spMkLst>
        </pc:spChg>
      </pc:sldChg>
      <pc:sldChg chg="del">
        <pc:chgData name="Fulton A" userId="6ce49bf28c24c9be" providerId="LiveId" clId="{AEA92EFF-4ABD-4808-BFCC-E4894D0BE7A9}" dt="2023-12-17T19:46:21.625" v="454" actId="47"/>
        <pc:sldMkLst>
          <pc:docMk/>
          <pc:sldMk cId="1529473672" sldId="773"/>
        </pc:sldMkLst>
      </pc:sldChg>
      <pc:sldChg chg="del">
        <pc:chgData name="Fulton A" userId="6ce49bf28c24c9be" providerId="LiveId" clId="{AEA92EFF-4ABD-4808-BFCC-E4894D0BE7A9}" dt="2023-12-17T19:46:56.701" v="458" actId="47"/>
        <pc:sldMkLst>
          <pc:docMk/>
          <pc:sldMk cId="1635954450" sldId="782"/>
        </pc:sldMkLst>
      </pc:sldChg>
      <pc:sldChg chg="del">
        <pc:chgData name="Fulton A" userId="6ce49bf28c24c9be" providerId="LiveId" clId="{AEA92EFF-4ABD-4808-BFCC-E4894D0BE7A9}" dt="2023-12-17T19:46:51.065" v="455" actId="47"/>
        <pc:sldMkLst>
          <pc:docMk/>
          <pc:sldMk cId="2372834255" sldId="783"/>
        </pc:sldMkLst>
      </pc:sldChg>
      <pc:sldChg chg="addSp delSp modSp mod">
        <pc:chgData name="Fulton A" userId="6ce49bf28c24c9be" providerId="LiveId" clId="{AEA92EFF-4ABD-4808-BFCC-E4894D0BE7A9}" dt="2023-12-17T20:35:21.451" v="595" actId="6549"/>
        <pc:sldMkLst>
          <pc:docMk/>
          <pc:sldMk cId="2488840000" sldId="784"/>
        </pc:sldMkLst>
        <pc:spChg chg="del">
          <ac:chgData name="Fulton A" userId="6ce49bf28c24c9be" providerId="LiveId" clId="{AEA92EFF-4ABD-4808-BFCC-E4894D0BE7A9}" dt="2023-12-17T20:34:24.935" v="509" actId="478"/>
          <ac:spMkLst>
            <pc:docMk/>
            <pc:sldMk cId="2488840000" sldId="784"/>
            <ac:spMk id="2" creationId="{6F10356E-188D-4DA7-B8FC-C6EB3D6D0F0C}"/>
          </ac:spMkLst>
        </pc:spChg>
        <pc:spChg chg="mod">
          <ac:chgData name="Fulton A" userId="6ce49bf28c24c9be" providerId="LiveId" clId="{AEA92EFF-4ABD-4808-BFCC-E4894D0BE7A9}" dt="2023-12-17T20:35:21.451" v="595" actId="6549"/>
          <ac:spMkLst>
            <pc:docMk/>
            <pc:sldMk cId="2488840000" sldId="784"/>
            <ac:spMk id="6" creationId="{217ED889-68B2-43D8-A702-A6FF798DD5B9}"/>
          </ac:spMkLst>
        </pc:spChg>
        <pc:picChg chg="del">
          <ac:chgData name="Fulton A" userId="6ce49bf28c24c9be" providerId="LiveId" clId="{AEA92EFF-4ABD-4808-BFCC-E4894D0BE7A9}" dt="2023-12-17T20:33:06.408" v="481" actId="478"/>
          <ac:picMkLst>
            <pc:docMk/>
            <pc:sldMk cId="2488840000" sldId="784"/>
            <ac:picMk id="3" creationId="{84C5E177-A4AE-4220-8588-070716C60ACC}"/>
          </ac:picMkLst>
        </pc:picChg>
        <pc:picChg chg="del mod">
          <ac:chgData name="Fulton A" userId="6ce49bf28c24c9be" providerId="LiveId" clId="{AEA92EFF-4ABD-4808-BFCC-E4894D0BE7A9}" dt="2023-12-17T20:33:03.515" v="479" actId="478"/>
          <ac:picMkLst>
            <pc:docMk/>
            <pc:sldMk cId="2488840000" sldId="784"/>
            <ac:picMk id="5" creationId="{5B14F4A1-2684-4B9F-B923-0F78045FD69B}"/>
          </ac:picMkLst>
        </pc:picChg>
        <pc:picChg chg="add del mod">
          <ac:chgData name="Fulton A" userId="6ce49bf28c24c9be" providerId="LiveId" clId="{AEA92EFF-4ABD-4808-BFCC-E4894D0BE7A9}" dt="2023-12-17T20:32:23.009" v="465" actId="931"/>
          <ac:picMkLst>
            <pc:docMk/>
            <pc:sldMk cId="2488840000" sldId="784"/>
            <ac:picMk id="8" creationId="{6EAF0D77-1D96-2505-4C68-9FDAEA13F5D2}"/>
          </ac:picMkLst>
        </pc:picChg>
        <pc:picChg chg="add mod ord">
          <ac:chgData name="Fulton A" userId="6ce49bf28c24c9be" providerId="LiveId" clId="{AEA92EFF-4ABD-4808-BFCC-E4894D0BE7A9}" dt="2023-12-17T20:34:31.952" v="512" actId="1076"/>
          <ac:picMkLst>
            <pc:docMk/>
            <pc:sldMk cId="2488840000" sldId="784"/>
            <ac:picMk id="10" creationId="{0AD35154-70D8-4B55-61E9-E293A7D57923}"/>
          </ac:picMkLst>
        </pc:picChg>
        <pc:picChg chg="add mod ord">
          <ac:chgData name="Fulton A" userId="6ce49bf28c24c9be" providerId="LiveId" clId="{AEA92EFF-4ABD-4808-BFCC-E4894D0BE7A9}" dt="2023-12-17T20:34:31.059" v="511" actId="1076"/>
          <ac:picMkLst>
            <pc:docMk/>
            <pc:sldMk cId="2488840000" sldId="784"/>
            <ac:picMk id="12" creationId="{3C3FC31E-0B6A-C544-DD71-633C5AC82629}"/>
          </ac:picMkLst>
        </pc:picChg>
      </pc:sldChg>
      <pc:sldChg chg="addSp modSp new del mod">
        <pc:chgData name="Fulton A" userId="6ce49bf28c24c9be" providerId="LiveId" clId="{AEA92EFF-4ABD-4808-BFCC-E4894D0BE7A9}" dt="2023-12-17T20:34:17.036" v="508" actId="47"/>
        <pc:sldMkLst>
          <pc:docMk/>
          <pc:sldMk cId="625830384" sldId="1608"/>
        </pc:sldMkLst>
        <pc:spChg chg="add mod">
          <ac:chgData name="Fulton A" userId="6ce49bf28c24c9be" providerId="LiveId" clId="{AEA92EFF-4ABD-4808-BFCC-E4894D0BE7A9}" dt="2023-12-17T19:46:03.871" v="453" actId="1076"/>
          <ac:spMkLst>
            <pc:docMk/>
            <pc:sldMk cId="625830384" sldId="1608"/>
            <ac:spMk id="2" creationId="{080B61D6-3F9E-16A4-19C2-B3489FEA2BF9}"/>
          </ac:spMkLst>
        </pc:spChg>
      </pc:sldChg>
      <pc:sldChg chg="addSp modSp new mod">
        <pc:chgData name="Fulton A" userId="6ce49bf28c24c9be" providerId="LiveId" clId="{AEA92EFF-4ABD-4808-BFCC-E4894D0BE7A9}" dt="2023-12-17T20:56:16.237" v="646" actId="1076"/>
        <pc:sldMkLst>
          <pc:docMk/>
          <pc:sldMk cId="2120927491" sldId="1608"/>
        </pc:sldMkLst>
        <pc:spChg chg="add mod">
          <ac:chgData name="Fulton A" userId="6ce49bf28c24c9be" providerId="LiveId" clId="{AEA92EFF-4ABD-4808-BFCC-E4894D0BE7A9}" dt="2023-12-17T20:56:16.237" v="646" actId="1076"/>
          <ac:spMkLst>
            <pc:docMk/>
            <pc:sldMk cId="2120927491" sldId="1608"/>
            <ac:spMk id="2" creationId="{B24285BC-51FB-714D-FA20-12A497A684F8}"/>
          </ac:spMkLst>
        </pc:spChg>
        <pc:spChg chg="add mod">
          <ac:chgData name="Fulton A" userId="6ce49bf28c24c9be" providerId="LiveId" clId="{AEA92EFF-4ABD-4808-BFCC-E4894D0BE7A9}" dt="2023-12-17T20:37:26.803" v="597"/>
          <ac:spMkLst>
            <pc:docMk/>
            <pc:sldMk cId="2120927491" sldId="1608"/>
            <ac:spMk id="4" creationId="{D62C417B-1103-64D8-BF4F-11D4D31413FA}"/>
          </ac:spMkLst>
        </pc:spChg>
        <pc:spChg chg="add mod">
          <ac:chgData name="Fulton A" userId="6ce49bf28c24c9be" providerId="LiveId" clId="{AEA92EFF-4ABD-4808-BFCC-E4894D0BE7A9}" dt="2023-12-17T20:47:38.201" v="620" actId="208"/>
          <ac:spMkLst>
            <pc:docMk/>
            <pc:sldMk cId="2120927491" sldId="1608"/>
            <ac:spMk id="9" creationId="{7B042FDF-297D-889C-157D-117E6E638A38}"/>
          </ac:spMkLst>
        </pc:spChg>
        <pc:spChg chg="add mod">
          <ac:chgData name="Fulton A" userId="6ce49bf28c24c9be" providerId="LiveId" clId="{AEA92EFF-4ABD-4808-BFCC-E4894D0BE7A9}" dt="2023-12-17T20:47:59.582" v="645" actId="114"/>
          <ac:spMkLst>
            <pc:docMk/>
            <pc:sldMk cId="2120927491" sldId="1608"/>
            <ac:spMk id="10" creationId="{FECDAE0A-94B4-6788-5F6E-3B591CD0A873}"/>
          </ac:spMkLst>
        </pc:spChg>
        <pc:picChg chg="add mod">
          <ac:chgData name="Fulton A" userId="6ce49bf28c24c9be" providerId="LiveId" clId="{AEA92EFF-4ABD-4808-BFCC-E4894D0BE7A9}" dt="2023-12-17T20:56:16.237" v="646" actId="1076"/>
          <ac:picMkLst>
            <pc:docMk/>
            <pc:sldMk cId="2120927491" sldId="1608"/>
            <ac:picMk id="3" creationId="{151A0511-8D1C-36F3-6416-E892DE5D6B09}"/>
          </ac:picMkLst>
        </pc:picChg>
        <pc:picChg chg="add mod">
          <ac:chgData name="Fulton A" userId="6ce49bf28c24c9be" providerId="LiveId" clId="{AEA92EFF-4ABD-4808-BFCC-E4894D0BE7A9}" dt="2023-12-17T20:46:13.596" v="614" actId="1076"/>
          <ac:picMkLst>
            <pc:docMk/>
            <pc:sldMk cId="2120927491" sldId="1608"/>
            <ac:picMk id="5" creationId="{B071B1B7-0A7A-C826-6479-D39CE1D028DA}"/>
          </ac:picMkLst>
        </pc:picChg>
        <pc:picChg chg="add mod">
          <ac:chgData name="Fulton A" userId="6ce49bf28c24c9be" providerId="LiveId" clId="{AEA92EFF-4ABD-4808-BFCC-E4894D0BE7A9}" dt="2023-12-17T20:46:13.596" v="614" actId="1076"/>
          <ac:picMkLst>
            <pc:docMk/>
            <pc:sldMk cId="2120927491" sldId="1608"/>
            <ac:picMk id="6" creationId="{E22950D9-7B5E-4AE3-3A28-C75DCA25B90C}"/>
          </ac:picMkLst>
        </pc:picChg>
        <pc:picChg chg="add mod">
          <ac:chgData name="Fulton A" userId="6ce49bf28c24c9be" providerId="LiveId" clId="{AEA92EFF-4ABD-4808-BFCC-E4894D0BE7A9}" dt="2023-12-17T20:47:27.276" v="618" actId="1076"/>
          <ac:picMkLst>
            <pc:docMk/>
            <pc:sldMk cId="2120927491" sldId="1608"/>
            <ac:picMk id="8" creationId="{5C331B26-9F6F-283B-166B-944A7FC996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EA854C7-29D7-4E79-BE67-5C90F53750A2}" type="datetimeFigureOut">
              <a:rPr lang="en-US" smtClean="0"/>
              <a:t>1/22/2024</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A8A0578-AE17-4221-AFBB-D0CBD1A8F923}" type="slidenum">
              <a:rPr lang="en-US" smtClean="0"/>
              <a:t>‹#›</a:t>
            </a:fld>
            <a:endParaRPr lang="en-US"/>
          </a:p>
        </p:txBody>
      </p:sp>
    </p:spTree>
    <p:extLst>
      <p:ext uri="{BB962C8B-B14F-4D97-AF65-F5344CB8AC3E}">
        <p14:creationId xmlns:p14="http://schemas.microsoft.com/office/powerpoint/2010/main" val="3775940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A0578-AE17-4221-AFBB-D0CBD1A8F923}" type="slidenum">
              <a:rPr lang="en-US" smtClean="0"/>
              <a:t>1</a:t>
            </a:fld>
            <a:endParaRPr lang="en-US"/>
          </a:p>
        </p:txBody>
      </p:sp>
    </p:spTree>
    <p:extLst>
      <p:ext uri="{BB962C8B-B14F-4D97-AF65-F5344CB8AC3E}">
        <p14:creationId xmlns:p14="http://schemas.microsoft.com/office/powerpoint/2010/main" val="415488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A0578-AE17-4221-AFBB-D0CBD1A8F923}" type="slidenum">
              <a:rPr lang="en-US" smtClean="0"/>
              <a:t>171</a:t>
            </a:fld>
            <a:endParaRPr lang="en-US"/>
          </a:p>
        </p:txBody>
      </p:sp>
    </p:spTree>
    <p:extLst>
      <p:ext uri="{BB962C8B-B14F-4D97-AF65-F5344CB8AC3E}">
        <p14:creationId xmlns:p14="http://schemas.microsoft.com/office/powerpoint/2010/main" val="2507836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A0578-AE17-4221-AFBB-D0CBD1A8F923}" type="slidenum">
              <a:rPr lang="en-US" smtClean="0"/>
              <a:t>13</a:t>
            </a:fld>
            <a:endParaRPr lang="en-US"/>
          </a:p>
        </p:txBody>
      </p:sp>
    </p:spTree>
    <p:extLst>
      <p:ext uri="{BB962C8B-B14F-4D97-AF65-F5344CB8AC3E}">
        <p14:creationId xmlns:p14="http://schemas.microsoft.com/office/powerpoint/2010/main" val="2967516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A0578-AE17-4221-AFBB-D0CBD1A8F923}" type="slidenum">
              <a:rPr lang="en-US" smtClean="0"/>
              <a:t>14</a:t>
            </a:fld>
            <a:endParaRPr lang="en-US"/>
          </a:p>
        </p:txBody>
      </p:sp>
    </p:spTree>
    <p:extLst>
      <p:ext uri="{BB962C8B-B14F-4D97-AF65-F5344CB8AC3E}">
        <p14:creationId xmlns:p14="http://schemas.microsoft.com/office/powerpoint/2010/main" val="1971692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Eats, shoots, and leaves -- PANDA</a:t>
            </a:r>
          </a:p>
        </p:txBody>
      </p:sp>
      <p:sp>
        <p:nvSpPr>
          <p:cNvPr id="4" name="Slide Number Placeholder 3"/>
          <p:cNvSpPr>
            <a:spLocks noGrp="1"/>
          </p:cNvSpPr>
          <p:nvPr>
            <p:ph type="sldNum" sz="quarter" idx="5"/>
          </p:nvPr>
        </p:nvSpPr>
        <p:spPr/>
        <p:txBody>
          <a:bodyPr/>
          <a:lstStyle/>
          <a:p>
            <a:fld id="{DA8A0578-AE17-4221-AFBB-D0CBD1A8F923}" type="slidenum">
              <a:rPr lang="en-US" smtClean="0"/>
              <a:t>24</a:t>
            </a:fld>
            <a:endParaRPr lang="en-US"/>
          </a:p>
        </p:txBody>
      </p:sp>
    </p:spTree>
    <p:extLst>
      <p:ext uri="{BB962C8B-B14F-4D97-AF65-F5344CB8AC3E}">
        <p14:creationId xmlns:p14="http://schemas.microsoft.com/office/powerpoint/2010/main" val="184473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a:t>
            </a:r>
          </a:p>
        </p:txBody>
      </p:sp>
      <p:sp>
        <p:nvSpPr>
          <p:cNvPr id="4" name="Slide Number Placeholder 3"/>
          <p:cNvSpPr>
            <a:spLocks noGrp="1"/>
          </p:cNvSpPr>
          <p:nvPr>
            <p:ph type="sldNum" sz="quarter" idx="5"/>
          </p:nvPr>
        </p:nvSpPr>
        <p:spPr/>
        <p:txBody>
          <a:bodyPr/>
          <a:lstStyle/>
          <a:p>
            <a:fld id="{DA8A0578-AE17-4221-AFBB-D0CBD1A8F923}" type="slidenum">
              <a:rPr lang="en-US" smtClean="0"/>
              <a:t>33</a:t>
            </a:fld>
            <a:endParaRPr lang="en-US"/>
          </a:p>
        </p:txBody>
      </p:sp>
    </p:spTree>
    <p:extLst>
      <p:ext uri="{BB962C8B-B14F-4D97-AF65-F5344CB8AC3E}">
        <p14:creationId xmlns:p14="http://schemas.microsoft.com/office/powerpoint/2010/main" val="2479356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a:t>
            </a:r>
          </a:p>
        </p:txBody>
      </p:sp>
      <p:sp>
        <p:nvSpPr>
          <p:cNvPr id="4" name="Slide Number Placeholder 3"/>
          <p:cNvSpPr>
            <a:spLocks noGrp="1"/>
          </p:cNvSpPr>
          <p:nvPr>
            <p:ph type="sldNum" sz="quarter" idx="5"/>
          </p:nvPr>
        </p:nvSpPr>
        <p:spPr/>
        <p:txBody>
          <a:bodyPr/>
          <a:lstStyle/>
          <a:p>
            <a:fld id="{DA8A0578-AE17-4221-AFBB-D0CBD1A8F923}" type="slidenum">
              <a:rPr lang="en-US" smtClean="0"/>
              <a:t>34</a:t>
            </a:fld>
            <a:endParaRPr lang="en-US"/>
          </a:p>
        </p:txBody>
      </p:sp>
    </p:spTree>
    <p:extLst>
      <p:ext uri="{BB962C8B-B14F-4D97-AF65-F5344CB8AC3E}">
        <p14:creationId xmlns:p14="http://schemas.microsoft.com/office/powerpoint/2010/main" val="2216091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A0578-AE17-4221-AFBB-D0CBD1A8F923}" type="slidenum">
              <a:rPr lang="en-US" smtClean="0"/>
              <a:t>74</a:t>
            </a:fld>
            <a:endParaRPr lang="en-US"/>
          </a:p>
        </p:txBody>
      </p:sp>
    </p:spTree>
    <p:extLst>
      <p:ext uri="{BB962C8B-B14F-4D97-AF65-F5344CB8AC3E}">
        <p14:creationId xmlns:p14="http://schemas.microsoft.com/office/powerpoint/2010/main" val="2955600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OXFORD COMMA</a:t>
            </a:r>
          </a:p>
        </p:txBody>
      </p:sp>
      <p:sp>
        <p:nvSpPr>
          <p:cNvPr id="4" name="Slide Number Placeholder 3"/>
          <p:cNvSpPr>
            <a:spLocks noGrp="1"/>
          </p:cNvSpPr>
          <p:nvPr>
            <p:ph type="sldNum" sz="quarter" idx="5"/>
          </p:nvPr>
        </p:nvSpPr>
        <p:spPr/>
        <p:txBody>
          <a:bodyPr/>
          <a:lstStyle/>
          <a:p>
            <a:fld id="{117B2C8A-86CE-46FD-8569-CEF628E2965D}" type="slidenum">
              <a:rPr lang="en-US" smtClean="0"/>
              <a:t>101</a:t>
            </a:fld>
            <a:endParaRPr lang="en-US"/>
          </a:p>
        </p:txBody>
      </p:sp>
    </p:spTree>
    <p:extLst>
      <p:ext uri="{BB962C8B-B14F-4D97-AF65-F5344CB8AC3E}">
        <p14:creationId xmlns:p14="http://schemas.microsoft.com/office/powerpoint/2010/main" val="9479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jibe (shift); jive (exaggerated talk); gibe (mock)</a:t>
            </a:r>
          </a:p>
        </p:txBody>
      </p:sp>
      <p:sp>
        <p:nvSpPr>
          <p:cNvPr id="4" name="Slide Number Placeholder 3"/>
          <p:cNvSpPr>
            <a:spLocks noGrp="1"/>
          </p:cNvSpPr>
          <p:nvPr>
            <p:ph type="sldNum" sz="quarter" idx="5"/>
          </p:nvPr>
        </p:nvSpPr>
        <p:spPr/>
        <p:txBody>
          <a:bodyPr/>
          <a:lstStyle/>
          <a:p>
            <a:fld id="{117B2C8A-86CE-46FD-8569-CEF628E2965D}" type="slidenum">
              <a:rPr lang="en-US" smtClean="0"/>
              <a:t>139</a:t>
            </a:fld>
            <a:endParaRPr lang="en-US"/>
          </a:p>
        </p:txBody>
      </p:sp>
    </p:spTree>
    <p:extLst>
      <p:ext uri="{BB962C8B-B14F-4D97-AF65-F5344CB8AC3E}">
        <p14:creationId xmlns:p14="http://schemas.microsoft.com/office/powerpoint/2010/main" val="1892193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221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7982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69252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715790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702173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87980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582618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120646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93249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927236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05321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9191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51608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00917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894287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3039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384122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1/22/2024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8912303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tmp"/></Relationships>
</file>

<file path=ppt/slides/_rels/slide140.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6.tmp"/><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image" Target="../media/image97.tmp"/><Relationship Id="rId1" Type="http://schemas.openxmlformats.org/officeDocument/2006/relationships/slideLayout" Target="../slideLayouts/slideLayout7.xml"/><Relationship Id="rId4" Type="http://schemas.openxmlformats.org/officeDocument/2006/relationships/image" Target="../media/image99.tmp"/></Relationships>
</file>

<file path=ppt/slides/_rels/slide146.xml.rels><?xml version="1.0" encoding="UTF-8" standalone="yes"?>
<Relationships xmlns="http://schemas.openxmlformats.org/package/2006/relationships"><Relationship Id="rId3" Type="http://schemas.openxmlformats.org/officeDocument/2006/relationships/image" Target="../media/image101.tmp"/><Relationship Id="rId2" Type="http://schemas.openxmlformats.org/officeDocument/2006/relationships/image" Target="../media/image100.tmp"/><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03.tmp"/><Relationship Id="rId2" Type="http://schemas.openxmlformats.org/officeDocument/2006/relationships/image" Target="../media/image102.tmp"/><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05.tmp"/><Relationship Id="rId2" Type="http://schemas.openxmlformats.org/officeDocument/2006/relationships/image" Target="../media/image104.tmp"/><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07.tmp"/><Relationship Id="rId2" Type="http://schemas.openxmlformats.org/officeDocument/2006/relationships/image" Target="../media/image106.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50.xml.rels><?xml version="1.0" encoding="UTF-8" standalone="yes"?>
<Relationships xmlns="http://schemas.openxmlformats.org/package/2006/relationships"><Relationship Id="rId3" Type="http://schemas.openxmlformats.org/officeDocument/2006/relationships/image" Target="../media/image109.tmp"/><Relationship Id="rId2" Type="http://schemas.openxmlformats.org/officeDocument/2006/relationships/image" Target="../media/image108.tmp"/><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image" Target="../media/image110.tmp"/><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image" Target="../media/image112.tmp"/><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15.tmp"/><Relationship Id="rId2" Type="http://schemas.openxmlformats.org/officeDocument/2006/relationships/image" Target="../media/image114.tmp"/><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17.tmp"/><Relationship Id="rId2" Type="http://schemas.openxmlformats.org/officeDocument/2006/relationships/image" Target="../media/image116.tmp"/><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9.tmp"/><Relationship Id="rId2" Type="http://schemas.openxmlformats.org/officeDocument/2006/relationships/image" Target="../media/image118.tmp"/><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1.tmp"/><Relationship Id="rId2" Type="http://schemas.openxmlformats.org/officeDocument/2006/relationships/image" Target="../media/image120.tmp"/><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3.tmp"/><Relationship Id="rId2" Type="http://schemas.openxmlformats.org/officeDocument/2006/relationships/image" Target="../media/image122.tmp"/><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5.tmp"/><Relationship Id="rId2" Type="http://schemas.openxmlformats.org/officeDocument/2006/relationships/image" Target="../media/image124.tmp"/><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image" Target="../media/image126.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9.tmp"/><Relationship Id="rId2" Type="http://schemas.openxmlformats.org/officeDocument/2006/relationships/image" Target="../media/image128.tmp"/><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hyperlink" Target="http://pngimg.com/download/25679"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130.tmp"/></Relationships>
</file>

<file path=ppt/slides/_rels/slide163.xml.rels><?xml version="1.0" encoding="UTF-8" standalone="yes"?>
<Relationships xmlns="http://schemas.openxmlformats.org/package/2006/relationships"><Relationship Id="rId2" Type="http://schemas.openxmlformats.org/officeDocument/2006/relationships/image" Target="../media/image130.tmp"/><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31.tmp"/><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32.tmp"/><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32.tmp"/><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30.tmp"/><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hyperlink" Target="https://bmbs.org/writingskills/FATBERG_VIDEO.MP4"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4.tmp"/><Relationship Id="rId3" Type="http://schemas.openxmlformats.org/officeDocument/2006/relationships/image" Target="../media/image19.tmp"/><Relationship Id="rId7" Type="http://schemas.openxmlformats.org/officeDocument/2006/relationships/image" Target="../media/image23.tmp"/><Relationship Id="rId2" Type="http://schemas.openxmlformats.org/officeDocument/2006/relationships/image" Target="../media/image18.tmp"/><Relationship Id="rId1" Type="http://schemas.openxmlformats.org/officeDocument/2006/relationships/slideLayout" Target="../slideLayouts/slideLayout7.xml"/><Relationship Id="rId6" Type="http://schemas.openxmlformats.org/officeDocument/2006/relationships/image" Target="../media/image22.tmp"/><Relationship Id="rId5" Type="http://schemas.openxmlformats.org/officeDocument/2006/relationships/image" Target="../media/image21.tmp"/><Relationship Id="rId4" Type="http://schemas.openxmlformats.org/officeDocument/2006/relationships/image" Target="../media/image20.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Matariki" TargetMode="External"/><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jpeg"/><Relationship Id="rId5" Type="http://schemas.microsoft.com/office/2007/relationships/hdphoto" Target="../media/hdphoto1.wdp"/><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pixabay.com/en/tool-equipment-ladder-up-upward-14519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pixabay.com/en/tool-equipment-ladder-up-upward-145193/"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tmp"/><Relationship Id="rId1" Type="http://schemas.openxmlformats.org/officeDocument/2006/relationships/slideLayout" Target="../slideLayouts/slideLayout7.xml"/><Relationship Id="rId4" Type="http://schemas.openxmlformats.org/officeDocument/2006/relationships/hyperlink" Target="http://pngimg.com/download/25679"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tmp"/><Relationship Id="rId1" Type="http://schemas.openxmlformats.org/officeDocument/2006/relationships/slideLayout" Target="../slideLayouts/slideLayout7.xml"/><Relationship Id="rId4" Type="http://schemas.openxmlformats.org/officeDocument/2006/relationships/hyperlink" Target="http://pngimg.com/download/25679" TargetMode="Externa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Break_FAILURE.pptx"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pngimg.com/download/25679"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64.tm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image" Target="../media/image69.tmp"/><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3.tmp"/><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image" Target="../media/image82.tmp"/><Relationship Id="rId1" Type="http://schemas.openxmlformats.org/officeDocument/2006/relationships/slideLayout" Target="../slideLayouts/slideLayout7.xml"/><Relationship Id="rId5" Type="http://schemas.openxmlformats.org/officeDocument/2006/relationships/hyperlink" Target="http://pngimg.com/download/25679" TargetMode="External"/><Relationship Id="rId4" Type="http://schemas.openxmlformats.org/officeDocument/2006/relationships/image" Target="../media/image5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pngimg.com/download/25679" TargetMode="External"/><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3" Type="http://schemas.openxmlformats.org/officeDocument/2006/relationships/hyperlink" Target="http://pngimg.com/download/25679"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87.tmp"/></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799" y="2664380"/>
            <a:ext cx="5029200" cy="3693319"/>
          </a:xfrm>
          <a:prstGeom prst="rect">
            <a:avLst/>
          </a:prstGeom>
        </p:spPr>
        <p:txBody>
          <a:bodyPr wrap="square">
            <a:spAutoFit/>
          </a:bodyPr>
          <a:lstStyle/>
          <a:p>
            <a:pPr algn="ctr">
              <a:spcAft>
                <a:spcPts val="1200"/>
              </a:spcAft>
            </a:pPr>
            <a:r>
              <a:rPr lang="en-US" sz="2400" b="1" dirty="0"/>
              <a:t>Fulton T. Armstrong</a:t>
            </a:r>
          </a:p>
          <a:p>
            <a:pPr algn="ctr">
              <a:spcAft>
                <a:spcPts val="1200"/>
              </a:spcAft>
            </a:pPr>
            <a:r>
              <a:rPr lang="en-US" sz="2000" dirty="0"/>
              <a:t>Course # SIS-730-002</a:t>
            </a:r>
          </a:p>
          <a:p>
            <a:pPr algn="ctr">
              <a:spcAft>
                <a:spcPts val="1200"/>
              </a:spcAft>
            </a:pPr>
            <a:r>
              <a:rPr lang="en-US" sz="2000" dirty="0"/>
              <a:t>January 27 &amp; 28, 2024</a:t>
            </a:r>
          </a:p>
          <a:p>
            <a:pPr algn="ctr">
              <a:spcAft>
                <a:spcPts val="1200"/>
              </a:spcAft>
            </a:pPr>
            <a:endParaRPr lang="en-US" sz="2000" dirty="0"/>
          </a:p>
          <a:p>
            <a:pPr algn="ctr">
              <a:spcAft>
                <a:spcPts val="1200"/>
              </a:spcAft>
            </a:pPr>
            <a:endParaRPr lang="en-US" sz="2000" dirty="0"/>
          </a:p>
          <a:p>
            <a:pPr algn="ctr">
              <a:spcAft>
                <a:spcPts val="1200"/>
              </a:spcAft>
            </a:pPr>
            <a:endParaRPr lang="en-US" sz="2000" dirty="0"/>
          </a:p>
          <a:p>
            <a:pPr algn="ctr">
              <a:spcAft>
                <a:spcPts val="1200"/>
              </a:spcAft>
            </a:pPr>
            <a:endParaRPr lang="en-US" sz="2000" dirty="0"/>
          </a:p>
          <a:p>
            <a:pPr algn="ctr">
              <a:spcAft>
                <a:spcPts val="1200"/>
              </a:spcAft>
            </a:pPr>
            <a:r>
              <a:rPr lang="en-US" sz="2000" dirty="0"/>
              <a:t>SIS-113</a:t>
            </a:r>
          </a:p>
        </p:txBody>
      </p:sp>
      <p:sp>
        <p:nvSpPr>
          <p:cNvPr id="4" name="Rectangle 3"/>
          <p:cNvSpPr/>
          <p:nvPr/>
        </p:nvSpPr>
        <p:spPr>
          <a:xfrm>
            <a:off x="1073945" y="726281"/>
            <a:ext cx="7300909" cy="1754326"/>
          </a:xfrm>
          <a:prstGeom prst="rect">
            <a:avLst/>
          </a:prstGeom>
          <a:noFill/>
        </p:spPr>
        <p:txBody>
          <a:bodyPr wrap="none" lIns="91440" tIns="45720" rIns="91440" bIns="45720">
            <a:spAutoFit/>
          </a:bodyPr>
          <a:lstStyle/>
          <a:p>
            <a:pPr algn="ct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Honing</a:t>
            </a:r>
            <a:b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b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Analytic Writing Skills</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2879273253"/>
              </p:ext>
            </p:extLst>
          </p:nvPr>
        </p:nvGraphicFramePr>
        <p:xfrm>
          <a:off x="2870201" y="4495800"/>
          <a:ext cx="4064000" cy="7924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tblGrid>
              <a:tr h="370840">
                <a:tc>
                  <a:txBody>
                    <a:bodyPr/>
                    <a:lstStyle/>
                    <a:p>
                      <a:pPr algn="ctr"/>
                      <a:r>
                        <a:rPr lang="en-US" sz="2000" b="1" dirty="0"/>
                        <a:t>Saturday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2000" dirty="0"/>
                        <a:t>Sunday</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pPr algn="ctr"/>
                      <a:r>
                        <a:rPr lang="en-US" sz="2000" b="1" dirty="0"/>
                        <a:t>9:00am-5:00pm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000" b="0" dirty="0"/>
                        <a:t>9:00am-5:00pm</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7610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FD6AE5-90EB-4F02-8332-949D397D232A}"/>
              </a:ext>
            </a:extLst>
          </p:cNvPr>
          <p:cNvSpPr txBox="1"/>
          <p:nvPr/>
        </p:nvSpPr>
        <p:spPr>
          <a:xfrm>
            <a:off x="1143000" y="1143000"/>
            <a:ext cx="2825902" cy="461665"/>
          </a:xfrm>
          <a:prstGeom prst="rect">
            <a:avLst/>
          </a:prstGeom>
          <a:noFill/>
        </p:spPr>
        <p:txBody>
          <a:bodyPr wrap="none" rtlCol="0">
            <a:spAutoFit/>
          </a:bodyPr>
          <a:lstStyle/>
          <a:p>
            <a:r>
              <a:rPr lang="en-US" sz="2400" dirty="0"/>
              <a:t>Simple Ground Rules</a:t>
            </a:r>
          </a:p>
        </p:txBody>
      </p:sp>
      <p:sp>
        <p:nvSpPr>
          <p:cNvPr id="3" name="TextBox 2">
            <a:extLst>
              <a:ext uri="{FF2B5EF4-FFF2-40B4-BE49-F238E27FC236}">
                <a16:creationId xmlns:a16="http://schemas.microsoft.com/office/drawing/2014/main" id="{8DF0B2D6-2725-41AC-9C6B-FF4C86DE4DA2}"/>
              </a:ext>
            </a:extLst>
          </p:cNvPr>
          <p:cNvSpPr txBox="1"/>
          <p:nvPr/>
        </p:nvSpPr>
        <p:spPr>
          <a:xfrm>
            <a:off x="1133475" y="2743200"/>
            <a:ext cx="7313605" cy="2262158"/>
          </a:xfrm>
          <a:prstGeom prst="rect">
            <a:avLst/>
          </a:prstGeom>
          <a:noFill/>
        </p:spPr>
        <p:txBody>
          <a:bodyPr wrap="none" rtlCol="0">
            <a:spAutoFit/>
          </a:bodyPr>
          <a:lstStyle/>
          <a:p>
            <a:pPr marL="285750" indent="-285750">
              <a:spcAft>
                <a:spcPts val="1800"/>
              </a:spcAft>
              <a:buFont typeface="Arial" panose="020B0604020202020204" pitchFamily="34" charset="0"/>
              <a:buChar char="•"/>
            </a:pPr>
            <a:r>
              <a:rPr lang="en-US" sz="2400" dirty="0"/>
              <a:t>Respectful, non-judging, non-competing environment</a:t>
            </a:r>
          </a:p>
          <a:p>
            <a:pPr marL="285750" indent="-285750">
              <a:spcAft>
                <a:spcPts val="1800"/>
              </a:spcAft>
              <a:buFont typeface="Arial" panose="020B0604020202020204" pitchFamily="34" charset="0"/>
              <a:buChar char="•"/>
            </a:pPr>
            <a:r>
              <a:rPr lang="en-US" sz="2400" dirty="0"/>
              <a:t>Lean forward in your work</a:t>
            </a:r>
          </a:p>
          <a:p>
            <a:pPr marL="285750" indent="-285750">
              <a:spcAft>
                <a:spcPts val="1800"/>
              </a:spcAft>
              <a:buFont typeface="Arial" panose="020B0604020202020204" pitchFamily="34" charset="0"/>
              <a:buChar char="•"/>
            </a:pPr>
            <a:r>
              <a:rPr lang="en-US" sz="2400" dirty="0"/>
              <a:t>Keep distractions to minimum</a:t>
            </a:r>
          </a:p>
          <a:p>
            <a:pPr marL="285750" indent="-285750">
              <a:spcAft>
                <a:spcPts val="1800"/>
              </a:spcAft>
              <a:buFont typeface="Arial" panose="020B0604020202020204" pitchFamily="34" charset="0"/>
              <a:buChar char="•"/>
            </a:pPr>
            <a:r>
              <a:rPr lang="en-US" sz="2400" dirty="0"/>
              <a:t>Participation is important</a:t>
            </a:r>
          </a:p>
        </p:txBody>
      </p:sp>
    </p:spTree>
    <p:extLst>
      <p:ext uri="{BB962C8B-B14F-4D97-AF65-F5344CB8AC3E}">
        <p14:creationId xmlns:p14="http://schemas.microsoft.com/office/powerpoint/2010/main" val="248582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143000"/>
            <a:ext cx="7772400" cy="461665"/>
          </a:xfrm>
          <a:prstGeom prst="rect">
            <a:avLst/>
          </a:prstGeom>
        </p:spPr>
        <p:txBody>
          <a:bodyPr wrap="square">
            <a:spAutoFit/>
          </a:bodyPr>
          <a:lstStyle/>
          <a:p>
            <a:pPr lvl="0" fontAlgn="ctr">
              <a:spcAft>
                <a:spcPts val="1200"/>
              </a:spcAft>
            </a:pPr>
            <a:r>
              <a:rPr lang="en-US" sz="2400" dirty="0"/>
              <a:t>1.  Form the possessive singular of nouns with 's </a:t>
            </a:r>
          </a:p>
        </p:txBody>
      </p:sp>
      <p:sp>
        <p:nvSpPr>
          <p:cNvPr id="3" name="TextBox 2"/>
          <p:cNvSpPr txBox="1"/>
          <p:nvPr/>
        </p:nvSpPr>
        <p:spPr>
          <a:xfrm>
            <a:off x="685800" y="392668"/>
            <a:ext cx="4035913" cy="461665"/>
          </a:xfrm>
          <a:prstGeom prst="rect">
            <a:avLst/>
          </a:prstGeom>
          <a:noFill/>
        </p:spPr>
        <p:txBody>
          <a:bodyPr wrap="none" rtlCol="0">
            <a:spAutoFit/>
          </a:bodyPr>
          <a:lstStyle/>
          <a:p>
            <a:r>
              <a:rPr lang="en-US" sz="2400" dirty="0"/>
              <a:t>ELEMENTARY RULES OF USAGE</a:t>
            </a:r>
          </a:p>
        </p:txBody>
      </p:sp>
      <p:graphicFrame>
        <p:nvGraphicFramePr>
          <p:cNvPr id="5" name="Table 4"/>
          <p:cNvGraphicFramePr>
            <a:graphicFrameLocks noGrp="1"/>
          </p:cNvGraphicFramePr>
          <p:nvPr/>
        </p:nvGraphicFramePr>
        <p:xfrm>
          <a:off x="2703756" y="2209800"/>
          <a:ext cx="3108960" cy="1188720"/>
        </p:xfrm>
        <a:graphic>
          <a:graphicData uri="http://schemas.openxmlformats.org/drawingml/2006/table">
            <a:tbl>
              <a:tblPr firstRow="1" firstCol="1" bandRow="1">
                <a:tableStyleId>{2D5ABB26-0587-4C30-8999-92F81FD0307C}</a:tableStyleId>
              </a:tblPr>
              <a:tblGrid>
                <a:gridCol w="3108960">
                  <a:extLst>
                    <a:ext uri="{9D8B030D-6E8A-4147-A177-3AD203B41FA5}">
                      <a16:colId xmlns:a16="http://schemas.microsoft.com/office/drawing/2014/main" val="20000"/>
                    </a:ext>
                  </a:extLst>
                </a:gridCol>
              </a:tblGrid>
              <a:tr h="396240">
                <a:tc>
                  <a:txBody>
                    <a:bodyPr/>
                    <a:lstStyle/>
                    <a:p>
                      <a:pPr marL="0" marR="0">
                        <a:spcBef>
                          <a:spcPts val="0"/>
                        </a:spcBef>
                        <a:spcAft>
                          <a:spcPts val="0"/>
                        </a:spcAft>
                      </a:pPr>
                      <a:r>
                        <a:rPr lang="en-US" sz="2000" dirty="0">
                          <a:effectLst/>
                        </a:rPr>
                        <a:t>Charles's friend</a:t>
                      </a:r>
                      <a:endParaRPr lang="en-US"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6240">
                <a:tc>
                  <a:txBody>
                    <a:bodyPr/>
                    <a:lstStyle/>
                    <a:p>
                      <a:pPr marL="0" marR="0">
                        <a:spcBef>
                          <a:spcPts val="0"/>
                        </a:spcBef>
                        <a:spcAft>
                          <a:spcPts val="0"/>
                        </a:spcAft>
                      </a:pPr>
                      <a:r>
                        <a:rPr lang="en-US" sz="2000" dirty="0" err="1">
                          <a:effectLst/>
                        </a:rPr>
                        <a:t>Burns's</a:t>
                      </a:r>
                      <a:r>
                        <a:rPr lang="en-US" sz="2000" dirty="0">
                          <a:effectLst/>
                        </a:rPr>
                        <a:t> poems</a:t>
                      </a:r>
                      <a:endParaRPr lang="en-US"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6240">
                <a:tc>
                  <a:txBody>
                    <a:bodyPr/>
                    <a:lstStyle/>
                    <a:p>
                      <a:pPr marL="0" marR="0">
                        <a:spcBef>
                          <a:spcPts val="0"/>
                        </a:spcBef>
                        <a:spcAft>
                          <a:spcPts val="0"/>
                        </a:spcAft>
                      </a:pPr>
                      <a:r>
                        <a:rPr lang="en-US" sz="2000" dirty="0">
                          <a:effectLst/>
                        </a:rPr>
                        <a:t>the witch's malice</a:t>
                      </a:r>
                      <a:endParaRPr lang="en-US"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nvGraphicFramePr>
        <p:xfrm>
          <a:off x="2703756" y="3810000"/>
          <a:ext cx="3108960" cy="1188720"/>
        </p:xfrm>
        <a:graphic>
          <a:graphicData uri="http://schemas.openxmlformats.org/drawingml/2006/table">
            <a:tbl>
              <a:tblPr firstRow="1" firstCol="1" bandRow="1">
                <a:tableStyleId>{2D5ABB26-0587-4C30-8999-92F81FD0307C}</a:tableStyleId>
              </a:tblPr>
              <a:tblGrid>
                <a:gridCol w="3108960">
                  <a:extLst>
                    <a:ext uri="{9D8B030D-6E8A-4147-A177-3AD203B41FA5}">
                      <a16:colId xmlns:a16="http://schemas.microsoft.com/office/drawing/2014/main" val="20000"/>
                    </a:ext>
                  </a:extLst>
                </a:gridCol>
              </a:tblGrid>
              <a:tr h="396240">
                <a:tc>
                  <a:txBody>
                    <a:bodyPr/>
                    <a:lstStyle/>
                    <a:p>
                      <a:pPr marL="0" marR="0">
                        <a:spcBef>
                          <a:spcPts val="0"/>
                        </a:spcBef>
                        <a:spcAft>
                          <a:spcPts val="0"/>
                        </a:spcAft>
                      </a:pPr>
                      <a:r>
                        <a:rPr lang="en-US" sz="2000" dirty="0">
                          <a:effectLst/>
                        </a:rPr>
                        <a:t>the heel of Achilles</a:t>
                      </a:r>
                      <a:endParaRPr lang="en-US" sz="2000" b="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6240">
                <a:tc>
                  <a:txBody>
                    <a:bodyPr/>
                    <a:lstStyle/>
                    <a:p>
                      <a:pPr marL="0" marR="0">
                        <a:spcBef>
                          <a:spcPts val="0"/>
                        </a:spcBef>
                        <a:spcAft>
                          <a:spcPts val="0"/>
                        </a:spcAft>
                      </a:pPr>
                      <a:r>
                        <a:rPr lang="en-US" sz="2000" dirty="0">
                          <a:effectLst/>
                        </a:rPr>
                        <a:t>the laws of Moses</a:t>
                      </a:r>
                      <a:endParaRPr lang="en-US" sz="2000" b="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6240">
                <a:tc>
                  <a:txBody>
                    <a:bodyPr/>
                    <a:lstStyle/>
                    <a:p>
                      <a:pPr marL="0" marR="0">
                        <a:spcBef>
                          <a:spcPts val="0"/>
                        </a:spcBef>
                        <a:spcAft>
                          <a:spcPts val="0"/>
                        </a:spcAft>
                      </a:pPr>
                      <a:r>
                        <a:rPr lang="en-US" sz="2000" dirty="0">
                          <a:effectLst/>
                        </a:rPr>
                        <a:t>the temple of Isis</a:t>
                      </a:r>
                      <a:endParaRPr lang="en-US" sz="2000" b="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DE21C1B1-0D76-4D81-97E4-FC66135CE49C}" type="slidenum">
              <a:rPr lang="en-US" smtClean="0"/>
              <a:t>100</a:t>
            </a:fld>
            <a:endParaRPr lang="en-US"/>
          </a:p>
        </p:txBody>
      </p:sp>
      <p:sp>
        <p:nvSpPr>
          <p:cNvPr id="7" name="TextBox 6">
            <a:extLst>
              <a:ext uri="{FF2B5EF4-FFF2-40B4-BE49-F238E27FC236}">
                <a16:creationId xmlns:a16="http://schemas.microsoft.com/office/drawing/2014/main" id="{EF06A99D-7500-4DDE-9DFE-F66011E85B13}"/>
              </a:ext>
            </a:extLst>
          </p:cNvPr>
          <p:cNvSpPr txBox="1"/>
          <p:nvPr/>
        </p:nvSpPr>
        <p:spPr>
          <a:xfrm>
            <a:off x="2438400" y="5638800"/>
            <a:ext cx="4001801" cy="369332"/>
          </a:xfrm>
          <a:prstGeom prst="rect">
            <a:avLst/>
          </a:prstGeom>
          <a:noFill/>
        </p:spPr>
        <p:txBody>
          <a:bodyPr wrap="none" rtlCol="0">
            <a:spAutoFit/>
          </a:bodyPr>
          <a:lstStyle/>
          <a:p>
            <a:r>
              <a:rPr lang="en-US" dirty="0"/>
              <a:t>The </a:t>
            </a:r>
            <a:r>
              <a:rPr lang="en-US" i="1" dirty="0"/>
              <a:t>United States’ </a:t>
            </a:r>
            <a:r>
              <a:rPr lang="en-US" dirty="0"/>
              <a:t>role in world affairs …</a:t>
            </a:r>
          </a:p>
        </p:txBody>
      </p:sp>
    </p:spTree>
    <p:extLst>
      <p:ext uri="{BB962C8B-B14F-4D97-AF65-F5344CB8AC3E}">
        <p14:creationId xmlns:p14="http://schemas.microsoft.com/office/powerpoint/2010/main" val="24189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143000"/>
            <a:ext cx="7772400" cy="830997"/>
          </a:xfrm>
          <a:prstGeom prst="rect">
            <a:avLst/>
          </a:prstGeom>
        </p:spPr>
        <p:txBody>
          <a:bodyPr wrap="square">
            <a:spAutoFit/>
          </a:bodyPr>
          <a:lstStyle/>
          <a:p>
            <a:pPr lvl="0" indent="-274320" fontAlgn="ctr">
              <a:spcAft>
                <a:spcPts val="1200"/>
              </a:spcAft>
            </a:pPr>
            <a:r>
              <a:rPr lang="en-US" sz="2400" dirty="0"/>
              <a:t>2.  In a series of three or more terms with a single conjunction, use a comma after each term except the last </a:t>
            </a:r>
          </a:p>
        </p:txBody>
      </p:sp>
      <p:sp>
        <p:nvSpPr>
          <p:cNvPr id="3" name="TextBox 2"/>
          <p:cNvSpPr txBox="1"/>
          <p:nvPr/>
        </p:nvSpPr>
        <p:spPr>
          <a:xfrm>
            <a:off x="685800" y="392668"/>
            <a:ext cx="4035913" cy="461665"/>
          </a:xfrm>
          <a:prstGeom prst="rect">
            <a:avLst/>
          </a:prstGeom>
          <a:noFill/>
        </p:spPr>
        <p:txBody>
          <a:bodyPr wrap="none" rtlCol="0">
            <a:spAutoFit/>
          </a:bodyPr>
          <a:lstStyle/>
          <a:p>
            <a:r>
              <a:rPr lang="en-US" sz="2400" dirty="0"/>
              <a:t>ELEMENTARY RULES OF USAGE</a:t>
            </a:r>
          </a:p>
        </p:txBody>
      </p:sp>
      <p:graphicFrame>
        <p:nvGraphicFramePr>
          <p:cNvPr id="9" name="Table 8"/>
          <p:cNvGraphicFramePr>
            <a:graphicFrameLocks noGrp="1"/>
          </p:cNvGraphicFramePr>
          <p:nvPr/>
        </p:nvGraphicFramePr>
        <p:xfrm>
          <a:off x="2286000" y="2743200"/>
          <a:ext cx="4644101" cy="2194560"/>
        </p:xfrm>
        <a:graphic>
          <a:graphicData uri="http://schemas.openxmlformats.org/drawingml/2006/table">
            <a:tbl>
              <a:tblPr firstRow="1" firstCol="1" bandRow="1">
                <a:tableStyleId>{2D5ABB26-0587-4C30-8999-92F81FD0307C}</a:tableStyleId>
              </a:tblPr>
              <a:tblGrid>
                <a:gridCol w="4644101">
                  <a:extLst>
                    <a:ext uri="{9D8B030D-6E8A-4147-A177-3AD203B41FA5}">
                      <a16:colId xmlns:a16="http://schemas.microsoft.com/office/drawing/2014/main" val="20000"/>
                    </a:ext>
                  </a:extLst>
                </a:gridCol>
              </a:tblGrid>
              <a:tr h="731520">
                <a:tc>
                  <a:txBody>
                    <a:bodyPr/>
                    <a:lstStyle/>
                    <a:p>
                      <a:pPr marL="0" marR="0" algn="l" defTabSz="914400" rtl="0" eaLnBrk="1" latinLnBrk="0" hangingPunct="1">
                        <a:spcBef>
                          <a:spcPts val="0"/>
                        </a:spcBef>
                        <a:spcAft>
                          <a:spcPts val="0"/>
                        </a:spcAft>
                      </a:pPr>
                      <a:r>
                        <a:rPr lang="en-US" sz="2000" kern="1200" dirty="0">
                          <a:effectLst/>
                        </a:rPr>
                        <a:t>red, white, and blue</a:t>
                      </a:r>
                      <a:endParaRPr lang="en-US" sz="2000" b="0" kern="1200" dirty="0">
                        <a:solidFill>
                          <a:schemeClr val="lt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31520">
                <a:tc>
                  <a:txBody>
                    <a:bodyPr/>
                    <a:lstStyle/>
                    <a:p>
                      <a:pPr marL="0" marR="0" algn="l" defTabSz="914400" rtl="0" eaLnBrk="1" latinLnBrk="0" hangingPunct="1">
                        <a:spcBef>
                          <a:spcPts val="0"/>
                        </a:spcBef>
                        <a:spcAft>
                          <a:spcPts val="0"/>
                        </a:spcAft>
                      </a:pPr>
                      <a:r>
                        <a:rPr lang="en-US" sz="2000" kern="1200" dirty="0">
                          <a:effectLst/>
                        </a:rPr>
                        <a:t>honest, energetic, but headstrong</a:t>
                      </a:r>
                      <a:endParaRPr lang="en-US" sz="2000" b="0" kern="1200" dirty="0">
                        <a:solidFill>
                          <a:schemeClr val="lt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1520">
                <a:tc>
                  <a:txBody>
                    <a:bodyPr/>
                    <a:lstStyle/>
                    <a:p>
                      <a:pPr marL="0" marR="0" algn="l" defTabSz="914400" rtl="0" eaLnBrk="1" latinLnBrk="0" hangingPunct="1">
                        <a:spcBef>
                          <a:spcPts val="0"/>
                        </a:spcBef>
                        <a:spcAft>
                          <a:spcPts val="0"/>
                        </a:spcAft>
                      </a:pPr>
                      <a:r>
                        <a:rPr lang="en-US" sz="2000" kern="1200" dirty="0">
                          <a:effectLst/>
                        </a:rPr>
                        <a:t>He opened the letter, read it, and made a note of its contents.</a:t>
                      </a:r>
                      <a:endParaRPr lang="en-US" sz="2000" b="0" kern="1200" dirty="0">
                        <a:solidFill>
                          <a:schemeClr val="lt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DE21C1B1-0D76-4D81-97E4-FC66135CE49C}" type="slidenum">
              <a:rPr lang="en-US" smtClean="0"/>
              <a:t>101</a:t>
            </a:fld>
            <a:endParaRPr lang="en-US"/>
          </a:p>
        </p:txBody>
      </p:sp>
    </p:spTree>
    <p:extLst>
      <p:ext uri="{BB962C8B-B14F-4D97-AF65-F5344CB8AC3E}">
        <p14:creationId xmlns:p14="http://schemas.microsoft.com/office/powerpoint/2010/main" val="10177119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143000"/>
            <a:ext cx="7772400" cy="461665"/>
          </a:xfrm>
          <a:prstGeom prst="rect">
            <a:avLst/>
          </a:prstGeom>
        </p:spPr>
        <p:txBody>
          <a:bodyPr wrap="square">
            <a:spAutoFit/>
          </a:bodyPr>
          <a:lstStyle/>
          <a:p>
            <a:pPr lvl="0" indent="-274320" fontAlgn="ctr">
              <a:spcAft>
                <a:spcPts val="1200"/>
              </a:spcAft>
            </a:pPr>
            <a:r>
              <a:rPr lang="en-US" sz="2400" dirty="0"/>
              <a:t>3.  Enclose parenthetic expressions between commas </a:t>
            </a:r>
          </a:p>
        </p:txBody>
      </p:sp>
      <p:sp>
        <p:nvSpPr>
          <p:cNvPr id="3" name="TextBox 2"/>
          <p:cNvSpPr txBox="1"/>
          <p:nvPr/>
        </p:nvSpPr>
        <p:spPr>
          <a:xfrm>
            <a:off x="685800" y="392668"/>
            <a:ext cx="4035913" cy="461665"/>
          </a:xfrm>
          <a:prstGeom prst="rect">
            <a:avLst/>
          </a:prstGeom>
          <a:noFill/>
        </p:spPr>
        <p:txBody>
          <a:bodyPr wrap="none" rtlCol="0">
            <a:spAutoFit/>
          </a:bodyPr>
          <a:lstStyle/>
          <a:p>
            <a:r>
              <a:rPr lang="en-US" sz="2400" dirty="0"/>
              <a:t>ELEMENTARY RULES OF USAGE</a:t>
            </a:r>
          </a:p>
        </p:txBody>
      </p:sp>
      <p:graphicFrame>
        <p:nvGraphicFramePr>
          <p:cNvPr id="4" name="Table 3"/>
          <p:cNvGraphicFramePr>
            <a:graphicFrameLocks noGrp="1"/>
          </p:cNvGraphicFramePr>
          <p:nvPr/>
        </p:nvGraphicFramePr>
        <p:xfrm>
          <a:off x="2941320" y="1828800"/>
          <a:ext cx="3108960" cy="1219200"/>
        </p:xfrm>
        <a:graphic>
          <a:graphicData uri="http://schemas.openxmlformats.org/drawingml/2006/table">
            <a:tbl>
              <a:tblPr firstRow="1" firstCol="1" bandRow="1">
                <a:tableStyleId>{2D5ABB26-0587-4C30-8999-92F81FD0307C}</a:tableStyleId>
              </a:tblPr>
              <a:tblGrid>
                <a:gridCol w="3108960">
                  <a:extLst>
                    <a:ext uri="{9D8B030D-6E8A-4147-A177-3AD203B41FA5}">
                      <a16:colId xmlns:a16="http://schemas.microsoft.com/office/drawing/2014/main" val="20000"/>
                    </a:ext>
                  </a:extLst>
                </a:gridCol>
              </a:tblGrid>
              <a:tr h="0">
                <a:tc>
                  <a:txBody>
                    <a:bodyPr/>
                    <a:lstStyle/>
                    <a:p>
                      <a:pPr marL="0" marR="0" algn="l" defTabSz="914400" rtl="0" eaLnBrk="1" latinLnBrk="0" hangingPunct="1">
                        <a:spcBef>
                          <a:spcPts val="0"/>
                        </a:spcBef>
                        <a:spcAft>
                          <a:spcPts val="0"/>
                        </a:spcAft>
                      </a:pPr>
                      <a:r>
                        <a:rPr lang="en-US" sz="2000" kern="1200" dirty="0">
                          <a:effectLst/>
                        </a:rPr>
                        <a:t>The best way to see a country, unless you are pressed for time, is to travel on foot.</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587829" y="3581400"/>
          <a:ext cx="3108960" cy="914400"/>
        </p:xfrm>
        <a:graphic>
          <a:graphicData uri="http://schemas.openxmlformats.org/drawingml/2006/table">
            <a:tbl>
              <a:tblPr firstRow="1" firstCol="1" bandRow="1">
                <a:tableStyleId>{2D5ABB26-0587-4C30-8999-92F81FD0307C}</a:tableStyleId>
              </a:tblPr>
              <a:tblGrid>
                <a:gridCol w="3108960">
                  <a:extLst>
                    <a:ext uri="{9D8B030D-6E8A-4147-A177-3AD203B41FA5}">
                      <a16:colId xmlns:a16="http://schemas.microsoft.com/office/drawing/2014/main" val="20000"/>
                    </a:ext>
                  </a:extLst>
                </a:gridCol>
              </a:tblGrid>
              <a:tr h="0">
                <a:tc>
                  <a:txBody>
                    <a:bodyPr/>
                    <a:lstStyle/>
                    <a:p>
                      <a:pPr marL="0" marR="0" algn="l" defTabSz="914400" rtl="0" eaLnBrk="1" latinLnBrk="0" hangingPunct="1">
                        <a:spcBef>
                          <a:spcPts val="0"/>
                        </a:spcBef>
                        <a:spcAft>
                          <a:spcPts val="0"/>
                        </a:spcAft>
                      </a:pPr>
                      <a:r>
                        <a:rPr lang="en-US" sz="2000" kern="1200" dirty="0">
                          <a:effectLst/>
                        </a:rPr>
                        <a:t>Marjorie's husband, Colonel Nelson paid us a visit yesterday,</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5029200" y="3581400"/>
          <a:ext cx="3108960" cy="914400"/>
        </p:xfrm>
        <a:graphic>
          <a:graphicData uri="http://schemas.openxmlformats.org/drawingml/2006/table">
            <a:tbl>
              <a:tblPr firstRow="1" firstCol="1" bandRow="1">
                <a:tableStyleId>{2D5ABB26-0587-4C30-8999-92F81FD0307C}</a:tableStyleId>
              </a:tblPr>
              <a:tblGrid>
                <a:gridCol w="3108960">
                  <a:extLst>
                    <a:ext uri="{9D8B030D-6E8A-4147-A177-3AD203B41FA5}">
                      <a16:colId xmlns:a16="http://schemas.microsoft.com/office/drawing/2014/main" val="20000"/>
                    </a:ext>
                  </a:extLst>
                </a:gridCol>
              </a:tblGrid>
              <a:tr h="0">
                <a:tc>
                  <a:txBody>
                    <a:bodyPr/>
                    <a:lstStyle/>
                    <a:p>
                      <a:pPr marL="0" marR="0" algn="l" defTabSz="914400" rtl="0" eaLnBrk="1" latinLnBrk="0" hangingPunct="1">
                        <a:spcBef>
                          <a:spcPts val="0"/>
                        </a:spcBef>
                        <a:spcAft>
                          <a:spcPts val="0"/>
                        </a:spcAft>
                      </a:pPr>
                      <a:r>
                        <a:rPr lang="en-US" sz="2000" kern="1200" dirty="0">
                          <a:effectLst/>
                        </a:rPr>
                        <a:t>My brother you will be pleased to hear, is now in perfect health,</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2002971" y="5638800"/>
          <a:ext cx="5366657" cy="609600"/>
        </p:xfrm>
        <a:graphic>
          <a:graphicData uri="http://schemas.openxmlformats.org/drawingml/2006/table">
            <a:tbl>
              <a:tblPr firstRow="1" firstCol="1" bandRow="1">
                <a:tableStyleId>{2D5ABB26-0587-4C30-8999-92F81FD0307C}</a:tableStyleId>
              </a:tblPr>
              <a:tblGrid>
                <a:gridCol w="5366657">
                  <a:extLst>
                    <a:ext uri="{9D8B030D-6E8A-4147-A177-3AD203B41FA5}">
                      <a16:colId xmlns:a16="http://schemas.microsoft.com/office/drawing/2014/main" val="20000"/>
                    </a:ext>
                  </a:extLst>
                </a:gridCol>
              </a:tblGrid>
              <a:tr h="0">
                <a:tc>
                  <a:txBody>
                    <a:bodyPr/>
                    <a:lstStyle/>
                    <a:p>
                      <a:pPr marL="0" marR="0" algn="l" defTabSz="914400" rtl="0" eaLnBrk="1" latinLnBrk="0" hangingPunct="1">
                        <a:spcBef>
                          <a:spcPts val="0"/>
                        </a:spcBef>
                        <a:spcAft>
                          <a:spcPts val="0"/>
                        </a:spcAft>
                      </a:pPr>
                      <a:r>
                        <a:rPr lang="en-US" sz="2000" kern="1200" dirty="0">
                          <a:effectLst/>
                        </a:rPr>
                        <a:t>The audience, which had at first been indifferent, became more and more interested.</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0" name="Rectangle 9"/>
          <p:cNvSpPr/>
          <p:nvPr/>
        </p:nvSpPr>
        <p:spPr>
          <a:xfrm>
            <a:off x="609600" y="4858434"/>
            <a:ext cx="8153400" cy="369332"/>
          </a:xfrm>
          <a:prstGeom prst="rect">
            <a:avLst/>
          </a:prstGeom>
        </p:spPr>
        <p:txBody>
          <a:bodyPr wrap="square">
            <a:spAutoFit/>
          </a:bodyPr>
          <a:lstStyle/>
          <a:p>
            <a:r>
              <a:rPr lang="en-US" dirty="0"/>
              <a:t>Non-restrictive relative clauses are, in accordance with this rule, set off by commas.</a:t>
            </a:r>
          </a:p>
        </p:txBody>
      </p:sp>
      <p:pic>
        <p:nvPicPr>
          <p:cNvPr id="1026" name="Picture 2" descr="Image result for letter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105834"/>
            <a:ext cx="1752600" cy="1752600"/>
          </a:xfrm>
          <a:prstGeom prst="rect">
            <a:avLst/>
          </a:prstGeom>
          <a:noFill/>
        </p:spPr>
      </p:pic>
      <p:pic>
        <p:nvPicPr>
          <p:cNvPr id="14" name="Picture 2" descr="Image result for letter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4930" y="3128443"/>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DE21C1B1-0D76-4D81-97E4-FC66135CE49C}" type="slidenum">
              <a:rPr lang="en-US" smtClean="0"/>
              <a:t>102</a:t>
            </a:fld>
            <a:endParaRPr lang="en-US"/>
          </a:p>
        </p:txBody>
      </p:sp>
    </p:spTree>
    <p:extLst>
      <p:ext uri="{BB962C8B-B14F-4D97-AF65-F5344CB8AC3E}">
        <p14:creationId xmlns:p14="http://schemas.microsoft.com/office/powerpoint/2010/main" val="43665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75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75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200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E21C1B1-0D76-4D81-97E4-FC66135CE49C}" type="slidenum">
              <a:rPr lang="en-US" smtClean="0"/>
              <a:t>103</a:t>
            </a:fld>
            <a:endParaRPr lang="en-US"/>
          </a:p>
        </p:txBody>
      </p:sp>
      <p:sp>
        <p:nvSpPr>
          <p:cNvPr id="3" name="TextBox 2"/>
          <p:cNvSpPr txBox="1"/>
          <p:nvPr/>
        </p:nvSpPr>
        <p:spPr>
          <a:xfrm>
            <a:off x="1267491" y="1676400"/>
            <a:ext cx="6304290" cy="1200329"/>
          </a:xfrm>
          <a:prstGeom prst="rect">
            <a:avLst/>
          </a:prstGeom>
          <a:noFill/>
        </p:spPr>
        <p:txBody>
          <a:bodyPr wrap="none" rtlCol="0">
            <a:spAutoFit/>
          </a:bodyPr>
          <a:lstStyle/>
          <a:p>
            <a:pPr algn="ctr"/>
            <a:r>
              <a:rPr lang="en-US" sz="2400" dirty="0"/>
              <a:t>Restrictive and Non-Restrictive Relative Clauses</a:t>
            </a:r>
          </a:p>
          <a:p>
            <a:pPr algn="ctr"/>
            <a:endParaRPr lang="en-US" sz="2400" dirty="0"/>
          </a:p>
          <a:p>
            <a:pPr algn="ctr"/>
            <a:r>
              <a:rPr lang="en-US" sz="2400" dirty="0"/>
              <a:t>AKA:  Defining and Non-Defining Relative Clauses</a:t>
            </a:r>
          </a:p>
        </p:txBody>
      </p:sp>
      <p:sp>
        <p:nvSpPr>
          <p:cNvPr id="4" name="Rectangle 3"/>
          <p:cNvSpPr/>
          <p:nvPr/>
        </p:nvSpPr>
        <p:spPr>
          <a:xfrm>
            <a:off x="533400" y="685800"/>
            <a:ext cx="8001000" cy="571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95400" y="3505200"/>
            <a:ext cx="4736810" cy="707886"/>
          </a:xfrm>
          <a:prstGeom prst="rect">
            <a:avLst/>
          </a:prstGeom>
          <a:noFill/>
        </p:spPr>
        <p:txBody>
          <a:bodyPr wrap="none" rtlCol="0">
            <a:spAutoFit/>
          </a:bodyPr>
          <a:lstStyle/>
          <a:p>
            <a:r>
              <a:rPr lang="en-US" sz="2000" dirty="0"/>
              <a:t>The car that was on the ramp got ruined.</a:t>
            </a:r>
          </a:p>
          <a:p>
            <a:r>
              <a:rPr lang="en-US" sz="2000" dirty="0"/>
              <a:t>The car, which was on the ramp, got ruined.</a:t>
            </a:r>
          </a:p>
        </p:txBody>
      </p:sp>
      <p:sp>
        <p:nvSpPr>
          <p:cNvPr id="8" name="TextBox 7"/>
          <p:cNvSpPr txBox="1"/>
          <p:nvPr/>
        </p:nvSpPr>
        <p:spPr>
          <a:xfrm>
            <a:off x="4686300" y="4343400"/>
            <a:ext cx="3254674" cy="707886"/>
          </a:xfrm>
          <a:prstGeom prst="rect">
            <a:avLst/>
          </a:prstGeom>
          <a:noFill/>
        </p:spPr>
        <p:txBody>
          <a:bodyPr wrap="none" rtlCol="0">
            <a:spAutoFit/>
          </a:bodyPr>
          <a:lstStyle/>
          <a:p>
            <a:r>
              <a:rPr lang="en-US" sz="2000" dirty="0"/>
              <a:t>My brother Kevin is a cyclist.</a:t>
            </a:r>
          </a:p>
          <a:p>
            <a:r>
              <a:rPr lang="en-US" sz="2000" dirty="0"/>
              <a:t>My brother, Kevin, is a cyclist.</a:t>
            </a:r>
          </a:p>
        </p:txBody>
      </p:sp>
      <p:sp>
        <p:nvSpPr>
          <p:cNvPr id="5" name="TextBox 4"/>
          <p:cNvSpPr txBox="1"/>
          <p:nvPr/>
        </p:nvSpPr>
        <p:spPr>
          <a:xfrm>
            <a:off x="1295400" y="5268686"/>
            <a:ext cx="5296643" cy="707886"/>
          </a:xfrm>
          <a:prstGeom prst="rect">
            <a:avLst/>
          </a:prstGeom>
          <a:noFill/>
        </p:spPr>
        <p:txBody>
          <a:bodyPr wrap="none" rtlCol="0">
            <a:spAutoFit/>
          </a:bodyPr>
          <a:lstStyle/>
          <a:p>
            <a:r>
              <a:rPr lang="en-US" sz="2000" dirty="0"/>
              <a:t>The student who worked hardest won the prize.</a:t>
            </a:r>
          </a:p>
          <a:p>
            <a:r>
              <a:rPr lang="en-US" sz="2000" dirty="0"/>
              <a:t>The student, who worked hardest, won the prize.</a:t>
            </a:r>
          </a:p>
        </p:txBody>
      </p:sp>
    </p:spTree>
    <p:extLst>
      <p:ext uri="{BB962C8B-B14F-4D97-AF65-F5344CB8AC3E}">
        <p14:creationId xmlns:p14="http://schemas.microsoft.com/office/powerpoint/2010/main" val="27737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143000"/>
            <a:ext cx="7772400" cy="830997"/>
          </a:xfrm>
          <a:prstGeom prst="rect">
            <a:avLst/>
          </a:prstGeom>
        </p:spPr>
        <p:txBody>
          <a:bodyPr wrap="square">
            <a:spAutoFit/>
          </a:bodyPr>
          <a:lstStyle/>
          <a:p>
            <a:pPr marL="182880" lvl="0" indent="-457200" fontAlgn="ctr">
              <a:spcAft>
                <a:spcPts val="1200"/>
              </a:spcAft>
              <a:buFont typeface="+mj-lt"/>
              <a:buAutoNum type="arabicPeriod" startAt="4"/>
            </a:pPr>
            <a:r>
              <a:rPr lang="en-US" sz="2400" dirty="0"/>
              <a:t>Place a comma before </a:t>
            </a:r>
            <a:r>
              <a:rPr lang="en-US" sz="2400" i="1" dirty="0"/>
              <a:t>and</a:t>
            </a:r>
            <a:r>
              <a:rPr lang="en-US" sz="2400" dirty="0"/>
              <a:t> or </a:t>
            </a:r>
            <a:r>
              <a:rPr lang="en-US" sz="2400" i="1" dirty="0"/>
              <a:t>but</a:t>
            </a:r>
            <a:r>
              <a:rPr lang="en-US" sz="2400" dirty="0"/>
              <a:t> introducing an independent clause </a:t>
            </a:r>
          </a:p>
        </p:txBody>
      </p:sp>
      <p:sp>
        <p:nvSpPr>
          <p:cNvPr id="3" name="TextBox 2"/>
          <p:cNvSpPr txBox="1"/>
          <p:nvPr/>
        </p:nvSpPr>
        <p:spPr>
          <a:xfrm>
            <a:off x="685800" y="392668"/>
            <a:ext cx="4035913" cy="461665"/>
          </a:xfrm>
          <a:prstGeom prst="rect">
            <a:avLst/>
          </a:prstGeom>
          <a:noFill/>
        </p:spPr>
        <p:txBody>
          <a:bodyPr wrap="none" rtlCol="0">
            <a:spAutoFit/>
          </a:bodyPr>
          <a:lstStyle/>
          <a:p>
            <a:r>
              <a:rPr lang="en-US" sz="2400" dirty="0"/>
              <a:t>ELEMENTARY RULES OF USAGE</a:t>
            </a:r>
          </a:p>
        </p:txBody>
      </p:sp>
      <p:graphicFrame>
        <p:nvGraphicFramePr>
          <p:cNvPr id="4" name="Table 3"/>
          <p:cNvGraphicFramePr>
            <a:graphicFrameLocks noGrp="1"/>
          </p:cNvGraphicFramePr>
          <p:nvPr/>
        </p:nvGraphicFramePr>
        <p:xfrm>
          <a:off x="2286000" y="2667000"/>
          <a:ext cx="3773244" cy="2682240"/>
        </p:xfrm>
        <a:graphic>
          <a:graphicData uri="http://schemas.openxmlformats.org/drawingml/2006/table">
            <a:tbl>
              <a:tblPr firstRow="1" firstCol="1" bandRow="1">
                <a:tableStyleId>{2D5ABB26-0587-4C30-8999-92F81FD0307C}</a:tableStyleId>
              </a:tblPr>
              <a:tblGrid>
                <a:gridCol w="3773244">
                  <a:extLst>
                    <a:ext uri="{9D8B030D-6E8A-4147-A177-3AD203B41FA5}">
                      <a16:colId xmlns:a16="http://schemas.microsoft.com/office/drawing/2014/main" val="20000"/>
                    </a:ext>
                  </a:extLst>
                </a:gridCol>
              </a:tblGrid>
              <a:tr h="0">
                <a:tc>
                  <a:txBody>
                    <a:bodyPr/>
                    <a:lstStyle/>
                    <a:p>
                      <a:pPr marL="0" marR="0" algn="l" defTabSz="914400" rtl="0" eaLnBrk="1" latinLnBrk="0" hangingPunct="1">
                        <a:spcBef>
                          <a:spcPts val="0"/>
                        </a:spcBef>
                        <a:spcAft>
                          <a:spcPts val="0"/>
                        </a:spcAft>
                      </a:pPr>
                      <a:r>
                        <a:rPr lang="en-US" sz="2000" kern="1200" dirty="0">
                          <a:effectLst/>
                        </a:rPr>
                        <a:t>The early records of the city have disappeared, and the story of its first years can no longer be reconstructed.</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l" defTabSz="914400" rtl="0" eaLnBrk="1" latinLnBrk="0" hangingPunct="1">
                        <a:spcBef>
                          <a:spcPts val="0"/>
                        </a:spcBef>
                        <a:spcAft>
                          <a:spcPts val="0"/>
                        </a:spcAft>
                      </a:pPr>
                      <a:r>
                        <a:rPr lang="en-US" sz="2000" kern="1200" dirty="0">
                          <a:effectLst/>
                        </a:rPr>
                        <a:t>The situation is perilous, but there is still one chance of escape.</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Slide Number Placeholder 4"/>
          <p:cNvSpPr>
            <a:spLocks noGrp="1"/>
          </p:cNvSpPr>
          <p:nvPr>
            <p:ph type="sldNum" sz="quarter" idx="12"/>
          </p:nvPr>
        </p:nvSpPr>
        <p:spPr/>
        <p:txBody>
          <a:bodyPr/>
          <a:lstStyle/>
          <a:p>
            <a:fld id="{DE21C1B1-0D76-4D81-97E4-FC66135CE49C}" type="slidenum">
              <a:rPr lang="en-US" smtClean="0"/>
              <a:t>104</a:t>
            </a:fld>
            <a:endParaRPr lang="en-US"/>
          </a:p>
        </p:txBody>
      </p:sp>
    </p:spTree>
    <p:extLst>
      <p:ext uri="{BB962C8B-B14F-4D97-AF65-F5344CB8AC3E}">
        <p14:creationId xmlns:p14="http://schemas.microsoft.com/office/powerpoint/2010/main" val="32259426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143000"/>
            <a:ext cx="7772400" cy="830997"/>
          </a:xfrm>
          <a:prstGeom prst="rect">
            <a:avLst/>
          </a:prstGeom>
        </p:spPr>
        <p:txBody>
          <a:bodyPr wrap="square">
            <a:spAutoFit/>
          </a:bodyPr>
          <a:lstStyle/>
          <a:p>
            <a:pPr lvl="0" indent="-274320" fontAlgn="ctr">
              <a:spcAft>
                <a:spcPts val="1200"/>
              </a:spcAft>
            </a:pPr>
            <a:r>
              <a:rPr lang="en-US" sz="2400" dirty="0"/>
              <a:t>5.  Do not join independent clauses by a comma</a:t>
            </a:r>
            <a:br>
              <a:rPr lang="en-US" sz="2400" dirty="0"/>
            </a:br>
            <a:r>
              <a:rPr lang="en-US" sz="2400" dirty="0"/>
              <a:t>     (Use a semicolon.) </a:t>
            </a:r>
          </a:p>
        </p:txBody>
      </p:sp>
      <p:sp>
        <p:nvSpPr>
          <p:cNvPr id="3" name="TextBox 2"/>
          <p:cNvSpPr txBox="1"/>
          <p:nvPr/>
        </p:nvSpPr>
        <p:spPr>
          <a:xfrm>
            <a:off x="685800" y="392668"/>
            <a:ext cx="4035913" cy="461665"/>
          </a:xfrm>
          <a:prstGeom prst="rect">
            <a:avLst/>
          </a:prstGeom>
          <a:noFill/>
        </p:spPr>
        <p:txBody>
          <a:bodyPr wrap="none" rtlCol="0">
            <a:spAutoFit/>
          </a:bodyPr>
          <a:lstStyle/>
          <a:p>
            <a:r>
              <a:rPr lang="en-US" sz="2400" dirty="0"/>
              <a:t>ELEMENTARY RULES OF USAGE</a:t>
            </a:r>
          </a:p>
        </p:txBody>
      </p:sp>
      <p:graphicFrame>
        <p:nvGraphicFramePr>
          <p:cNvPr id="4" name="Table 3"/>
          <p:cNvGraphicFramePr>
            <a:graphicFrameLocks noGrp="1"/>
          </p:cNvGraphicFramePr>
          <p:nvPr/>
        </p:nvGraphicFramePr>
        <p:xfrm>
          <a:off x="2286000" y="2362200"/>
          <a:ext cx="4648200" cy="1402080"/>
        </p:xfrm>
        <a:graphic>
          <a:graphicData uri="http://schemas.openxmlformats.org/drawingml/2006/table">
            <a:tbl>
              <a:tblPr firstRow="1" firstCol="1" bandRow="1">
                <a:tableStyleId>{2D5ABB26-0587-4C30-8999-92F81FD0307C}</a:tableStyleId>
              </a:tblPr>
              <a:tblGrid>
                <a:gridCol w="4648200">
                  <a:extLst>
                    <a:ext uri="{9D8B030D-6E8A-4147-A177-3AD203B41FA5}">
                      <a16:colId xmlns:a16="http://schemas.microsoft.com/office/drawing/2014/main" val="20000"/>
                    </a:ext>
                  </a:extLst>
                </a:gridCol>
              </a:tblGrid>
              <a:tr h="0">
                <a:tc>
                  <a:txBody>
                    <a:bodyPr/>
                    <a:lstStyle/>
                    <a:p>
                      <a:pPr marL="0" marR="0" algn="l" defTabSz="914400" rtl="0" eaLnBrk="1" latinLnBrk="0" hangingPunct="1">
                        <a:spcBef>
                          <a:spcPts val="0"/>
                        </a:spcBef>
                        <a:spcAft>
                          <a:spcPts val="0"/>
                        </a:spcAft>
                      </a:pPr>
                      <a:r>
                        <a:rPr lang="en-US" sz="2000" kern="1200" dirty="0">
                          <a:effectLst/>
                        </a:rPr>
                        <a:t>Stevenson's romances are entertaining; they are full of exciting adventures.</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l" defTabSz="914400" rtl="0" eaLnBrk="1" latinLnBrk="0" hangingPunct="1">
                        <a:spcBef>
                          <a:spcPts val="0"/>
                        </a:spcBef>
                        <a:spcAft>
                          <a:spcPts val="0"/>
                        </a:spcAft>
                      </a:pPr>
                      <a:r>
                        <a:rPr lang="en-US" sz="2000" kern="1200" dirty="0">
                          <a:effectLst/>
                        </a:rPr>
                        <a:t>It is nearly half past five; we cannot reach town before dark.</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2286000" y="4858748"/>
          <a:ext cx="4419600" cy="1005840"/>
        </p:xfrm>
        <a:graphic>
          <a:graphicData uri="http://schemas.openxmlformats.org/drawingml/2006/table">
            <a:tbl>
              <a:tblPr firstRow="1" firstCol="1" bandRow="1">
                <a:tableStyleId>{2D5ABB26-0587-4C30-8999-92F81FD0307C}</a:tableStyleId>
              </a:tblPr>
              <a:tblGrid>
                <a:gridCol w="4419600">
                  <a:extLst>
                    <a:ext uri="{9D8B030D-6E8A-4147-A177-3AD203B41FA5}">
                      <a16:colId xmlns:a16="http://schemas.microsoft.com/office/drawing/2014/main" val="20000"/>
                    </a:ext>
                  </a:extLst>
                </a:gridCol>
              </a:tblGrid>
              <a:tr h="0">
                <a:tc>
                  <a:txBody>
                    <a:bodyPr/>
                    <a:lstStyle/>
                    <a:p>
                      <a:pPr marL="0" marR="0" algn="l" defTabSz="914400" rtl="0" eaLnBrk="1" latinLnBrk="0" hangingPunct="1">
                        <a:spcBef>
                          <a:spcPts val="0"/>
                        </a:spcBef>
                        <a:spcAft>
                          <a:spcPts val="0"/>
                        </a:spcAft>
                      </a:pPr>
                      <a:r>
                        <a:rPr lang="en-US" sz="2000" kern="1200" dirty="0">
                          <a:effectLst/>
                        </a:rPr>
                        <a:t>Man proposes, God disposes.</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l" defTabSz="914400" rtl="0" eaLnBrk="1" latinLnBrk="0" hangingPunct="1">
                        <a:spcBef>
                          <a:spcPts val="0"/>
                        </a:spcBef>
                        <a:spcAft>
                          <a:spcPts val="0"/>
                        </a:spcAft>
                      </a:pPr>
                      <a:r>
                        <a:rPr lang="en-US" sz="2000" kern="1200" dirty="0">
                          <a:effectLst/>
                        </a:rPr>
                        <a:t>The gate swung apart, the bridge fell, the portcullis was drawn up.</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Rectangle 5"/>
          <p:cNvSpPr/>
          <p:nvPr/>
        </p:nvSpPr>
        <p:spPr>
          <a:xfrm>
            <a:off x="914400" y="4129091"/>
            <a:ext cx="7620000" cy="707886"/>
          </a:xfrm>
          <a:prstGeom prst="rect">
            <a:avLst/>
          </a:prstGeom>
        </p:spPr>
        <p:txBody>
          <a:bodyPr wrap="square">
            <a:spAutoFit/>
          </a:bodyPr>
          <a:lstStyle/>
          <a:p>
            <a:r>
              <a:rPr lang="en-US" sz="2000" dirty="0"/>
              <a:t>If the clauses are very short, and are alike in form, a comma is usually permissible:</a:t>
            </a:r>
          </a:p>
        </p:txBody>
      </p:sp>
      <p:sp>
        <p:nvSpPr>
          <p:cNvPr id="7" name="Slide Number Placeholder 6"/>
          <p:cNvSpPr>
            <a:spLocks noGrp="1"/>
          </p:cNvSpPr>
          <p:nvPr>
            <p:ph type="sldNum" sz="quarter" idx="12"/>
          </p:nvPr>
        </p:nvSpPr>
        <p:spPr/>
        <p:txBody>
          <a:bodyPr/>
          <a:lstStyle/>
          <a:p>
            <a:fld id="{DE21C1B1-0D76-4D81-97E4-FC66135CE49C}" type="slidenum">
              <a:rPr lang="en-US" smtClean="0"/>
              <a:t>105</a:t>
            </a:fld>
            <a:endParaRPr lang="en-US"/>
          </a:p>
        </p:txBody>
      </p:sp>
    </p:spTree>
    <p:extLst>
      <p:ext uri="{BB962C8B-B14F-4D97-AF65-F5344CB8AC3E}">
        <p14:creationId xmlns:p14="http://schemas.microsoft.com/office/powerpoint/2010/main" val="267898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143000"/>
            <a:ext cx="7772400" cy="461665"/>
          </a:xfrm>
          <a:prstGeom prst="rect">
            <a:avLst/>
          </a:prstGeom>
        </p:spPr>
        <p:txBody>
          <a:bodyPr wrap="square">
            <a:spAutoFit/>
          </a:bodyPr>
          <a:lstStyle/>
          <a:p>
            <a:pPr lvl="0" indent="-274320" fontAlgn="ctr">
              <a:spcAft>
                <a:spcPts val="1200"/>
              </a:spcAft>
            </a:pPr>
            <a:r>
              <a:rPr lang="en-US" sz="2400" dirty="0"/>
              <a:t>6.  Do not break sentences in two </a:t>
            </a:r>
          </a:p>
        </p:txBody>
      </p:sp>
      <p:sp>
        <p:nvSpPr>
          <p:cNvPr id="3" name="TextBox 2"/>
          <p:cNvSpPr txBox="1"/>
          <p:nvPr/>
        </p:nvSpPr>
        <p:spPr>
          <a:xfrm>
            <a:off x="685800" y="392668"/>
            <a:ext cx="4035913" cy="461665"/>
          </a:xfrm>
          <a:prstGeom prst="rect">
            <a:avLst/>
          </a:prstGeom>
          <a:noFill/>
        </p:spPr>
        <p:txBody>
          <a:bodyPr wrap="none" rtlCol="0">
            <a:spAutoFit/>
          </a:bodyPr>
          <a:lstStyle/>
          <a:p>
            <a:r>
              <a:rPr lang="en-US" sz="2400" dirty="0"/>
              <a:t>ELEMENTARY RULES OF USAGE</a:t>
            </a:r>
          </a:p>
        </p:txBody>
      </p:sp>
      <p:graphicFrame>
        <p:nvGraphicFramePr>
          <p:cNvPr id="4" name="Table 3"/>
          <p:cNvGraphicFramePr>
            <a:graphicFrameLocks noGrp="1"/>
          </p:cNvGraphicFramePr>
          <p:nvPr/>
        </p:nvGraphicFramePr>
        <p:xfrm>
          <a:off x="2095500" y="2616835"/>
          <a:ext cx="5120640" cy="3017520"/>
        </p:xfrm>
        <a:graphic>
          <a:graphicData uri="http://schemas.openxmlformats.org/drawingml/2006/table">
            <a:tbl>
              <a:tblPr firstRow="1" firstCol="1" bandRow="1">
                <a:tableStyleId>{2D5ABB26-0587-4C30-8999-92F81FD0307C}</a:tableStyleId>
              </a:tblPr>
              <a:tblGrid>
                <a:gridCol w="5120640">
                  <a:extLst>
                    <a:ext uri="{9D8B030D-6E8A-4147-A177-3AD203B41FA5}">
                      <a16:colId xmlns:a16="http://schemas.microsoft.com/office/drawing/2014/main" val="20000"/>
                    </a:ext>
                  </a:extLst>
                </a:gridCol>
              </a:tblGrid>
              <a:tr h="1508760">
                <a:tc>
                  <a:txBody>
                    <a:bodyPr/>
                    <a:lstStyle/>
                    <a:p>
                      <a:pPr marL="0" marR="0" algn="l" defTabSz="914400" rtl="0" eaLnBrk="1" latinLnBrk="0" hangingPunct="1">
                        <a:spcBef>
                          <a:spcPts val="0"/>
                        </a:spcBef>
                        <a:spcAft>
                          <a:spcPts val="0"/>
                        </a:spcAft>
                      </a:pPr>
                      <a:r>
                        <a:rPr lang="en-US" sz="2000" kern="1200" dirty="0">
                          <a:effectLst/>
                        </a:rPr>
                        <a:t>I met them on a Cunard liner several years ago. Coming home from Liverpool to New York.</a:t>
                      </a:r>
                      <a:endParaRPr lang="en-US" sz="2000" b="0" kern="1200" dirty="0">
                        <a:solidFill>
                          <a:schemeClr val="lt1"/>
                        </a:solidFill>
                        <a:effectLst/>
                        <a:latin typeface="+mn-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08760">
                <a:tc>
                  <a:txBody>
                    <a:bodyPr/>
                    <a:lstStyle/>
                    <a:p>
                      <a:pPr marL="0" marR="0" algn="l" defTabSz="914400" rtl="0" eaLnBrk="1" latinLnBrk="0" hangingPunct="1">
                        <a:spcBef>
                          <a:spcPts val="0"/>
                        </a:spcBef>
                        <a:spcAft>
                          <a:spcPts val="0"/>
                        </a:spcAft>
                      </a:pPr>
                      <a:r>
                        <a:rPr lang="en-US" sz="2000" kern="1200" dirty="0">
                          <a:effectLst/>
                        </a:rPr>
                        <a:t>He was an interesting talker. A man who had traveled all over the world, and lived in half a dozen countries.</a:t>
                      </a:r>
                      <a:endParaRPr lang="en-US" sz="2000" b="0" kern="1200" dirty="0">
                        <a:solidFill>
                          <a:schemeClr val="lt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7" name="Picture 2" descr="Image result for letter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700" y="2428708"/>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letter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700" y="4125595"/>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E21C1B1-0D76-4D81-97E4-FC66135CE49C}" type="slidenum">
              <a:rPr lang="en-US" smtClean="0"/>
              <a:t>106</a:t>
            </a:fld>
            <a:endParaRPr lang="en-US"/>
          </a:p>
        </p:txBody>
      </p:sp>
    </p:spTree>
    <p:extLst>
      <p:ext uri="{BB962C8B-B14F-4D97-AF65-F5344CB8AC3E}">
        <p14:creationId xmlns:p14="http://schemas.microsoft.com/office/powerpoint/2010/main" val="411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75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830997"/>
          </a:xfrm>
          <a:prstGeom prst="rect">
            <a:avLst/>
          </a:prstGeom>
        </p:spPr>
        <p:txBody>
          <a:bodyPr wrap="square">
            <a:spAutoFit/>
          </a:bodyPr>
          <a:lstStyle/>
          <a:p>
            <a:pPr fontAlgn="ctr"/>
            <a:r>
              <a:rPr lang="en-US" sz="2400" dirty="0"/>
              <a:t>7. A participial phrase at the beginning of a sentence must refer to the grammatical subject.</a:t>
            </a:r>
          </a:p>
        </p:txBody>
      </p:sp>
      <p:graphicFrame>
        <p:nvGraphicFramePr>
          <p:cNvPr id="4" name="Table 3"/>
          <p:cNvGraphicFramePr>
            <a:graphicFrameLocks noGrp="1"/>
          </p:cNvGraphicFramePr>
          <p:nvPr/>
        </p:nvGraphicFramePr>
        <p:xfrm>
          <a:off x="1371600" y="2438400"/>
          <a:ext cx="3108960" cy="1219200"/>
        </p:xfrm>
        <a:graphic>
          <a:graphicData uri="http://schemas.openxmlformats.org/drawingml/2006/table">
            <a:tbl>
              <a:tblPr firstRow="1" firstCol="1" bandRow="1">
                <a:tableStyleId>{2D5ABB26-0587-4C30-8999-92F81FD0307C}</a:tableStyleId>
              </a:tblPr>
              <a:tblGrid>
                <a:gridCol w="3108960">
                  <a:extLst>
                    <a:ext uri="{9D8B030D-6E8A-4147-A177-3AD203B41FA5}">
                      <a16:colId xmlns:a16="http://schemas.microsoft.com/office/drawing/2014/main" val="20000"/>
                    </a:ext>
                  </a:extLst>
                </a:gridCol>
              </a:tblGrid>
              <a:tr h="0">
                <a:tc>
                  <a:txBody>
                    <a:bodyPr/>
                    <a:lstStyle/>
                    <a:p>
                      <a:pPr marL="0" marR="0" algn="l" defTabSz="914400" rtl="0" eaLnBrk="1" latinLnBrk="0" hangingPunct="1">
                        <a:spcBef>
                          <a:spcPts val="0"/>
                        </a:spcBef>
                        <a:spcAft>
                          <a:spcPts val="0"/>
                        </a:spcAft>
                      </a:pPr>
                      <a:r>
                        <a:rPr lang="en-US" sz="2000" kern="1200" dirty="0">
                          <a:effectLst/>
                        </a:rPr>
                        <a:t>Walking slowly down the road, he saw a woman accompanied by two children.</a:t>
                      </a:r>
                      <a:endParaRPr lang="en-US" sz="2000" b="0"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4724400" y="2426732"/>
          <a:ext cx="3108960" cy="1219200"/>
        </p:xfrm>
        <a:graphic>
          <a:graphicData uri="http://schemas.openxmlformats.org/drawingml/2006/table">
            <a:tbl>
              <a:tblPr firstRow="1" firstCol="1" bandRow="1">
                <a:tableStyleId>{2D5ABB26-0587-4C30-8999-92F81FD0307C}</a:tableStyleId>
              </a:tblPr>
              <a:tblGrid>
                <a:gridCol w="3108960">
                  <a:extLst>
                    <a:ext uri="{9D8B030D-6E8A-4147-A177-3AD203B41FA5}">
                      <a16:colId xmlns:a16="http://schemas.microsoft.com/office/drawing/2014/main" val="20000"/>
                    </a:ext>
                  </a:extLst>
                </a:gridCol>
              </a:tblGrid>
              <a:tr h="0">
                <a:tc>
                  <a:txBody>
                    <a:bodyPr/>
                    <a:lstStyle/>
                    <a:p>
                      <a:pPr marL="0" marR="0">
                        <a:spcBef>
                          <a:spcPts val="0"/>
                        </a:spcBef>
                        <a:spcAft>
                          <a:spcPts val="0"/>
                        </a:spcAft>
                      </a:pPr>
                      <a:r>
                        <a:rPr lang="en-US" sz="2000" kern="1200" dirty="0">
                          <a:effectLst/>
                        </a:rPr>
                        <a:t>He saw a woman, accompanied by two children, walking slowly down the road</a:t>
                      </a:r>
                      <a:r>
                        <a:rPr lang="en-US" sz="1400" dirty="0">
                          <a:effectLst/>
                        </a:rPr>
                        <a:t>.</a:t>
                      </a:r>
                      <a:endParaRPr lang="en-US" sz="14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1447800" y="4876800"/>
          <a:ext cx="3108960" cy="914400"/>
        </p:xfrm>
        <a:graphic>
          <a:graphicData uri="http://schemas.openxmlformats.org/drawingml/2006/table">
            <a:tbl>
              <a:tblPr firstRow="1" firstCol="1" bandRow="1">
                <a:tableStyleId>{2D5ABB26-0587-4C30-8999-92F81FD0307C}</a:tableStyleId>
              </a:tblPr>
              <a:tblGrid>
                <a:gridCol w="3108960">
                  <a:extLst>
                    <a:ext uri="{9D8B030D-6E8A-4147-A177-3AD203B41FA5}">
                      <a16:colId xmlns:a16="http://schemas.microsoft.com/office/drawing/2014/main" val="20000"/>
                    </a:ext>
                  </a:extLst>
                </a:gridCol>
              </a:tblGrid>
              <a:tr h="0">
                <a:tc>
                  <a:txBody>
                    <a:bodyPr/>
                    <a:lstStyle/>
                    <a:p>
                      <a:pPr marL="0" marR="0" algn="l" defTabSz="914400" rtl="0" eaLnBrk="1" latinLnBrk="0" hangingPunct="1">
                        <a:spcBef>
                          <a:spcPts val="0"/>
                        </a:spcBef>
                        <a:spcAft>
                          <a:spcPts val="0"/>
                        </a:spcAft>
                      </a:pPr>
                      <a:r>
                        <a:rPr lang="en-US" sz="2000" kern="1200" dirty="0">
                          <a:effectLst/>
                        </a:rPr>
                        <a:t>Being in a dilapidated condition, I was able to buy the house very cheap.</a:t>
                      </a:r>
                      <a:endParaRPr lang="en-US" sz="2000" b="0"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10000"/>
                  </a:ext>
                </a:extLst>
              </a:tr>
            </a:tbl>
          </a:graphicData>
        </a:graphic>
      </p:graphicFrame>
      <p:sp>
        <p:nvSpPr>
          <p:cNvPr id="8" name="TextBox 7"/>
          <p:cNvSpPr txBox="1"/>
          <p:nvPr/>
        </p:nvSpPr>
        <p:spPr>
          <a:xfrm>
            <a:off x="2895600" y="4038600"/>
            <a:ext cx="3399841" cy="400110"/>
          </a:xfrm>
          <a:prstGeom prst="rect">
            <a:avLst/>
          </a:prstGeom>
          <a:noFill/>
        </p:spPr>
        <p:txBody>
          <a:bodyPr wrap="none" rtlCol="0">
            <a:spAutoFit/>
          </a:bodyPr>
          <a:lstStyle/>
          <a:p>
            <a:r>
              <a:rPr lang="en-US" sz="2000" dirty="0">
                <a:solidFill>
                  <a:srgbClr val="FF0000"/>
                </a:solidFill>
              </a:rPr>
              <a:t>WHO IS DOING THE WALKING?</a:t>
            </a:r>
          </a:p>
        </p:txBody>
      </p:sp>
      <p:sp>
        <p:nvSpPr>
          <p:cNvPr id="9" name="TextBox 8"/>
          <p:cNvSpPr txBox="1"/>
          <p:nvPr/>
        </p:nvSpPr>
        <p:spPr>
          <a:xfrm>
            <a:off x="4677359" y="5257800"/>
            <a:ext cx="2105063" cy="400110"/>
          </a:xfrm>
          <a:prstGeom prst="rect">
            <a:avLst/>
          </a:prstGeom>
          <a:noFill/>
        </p:spPr>
        <p:txBody>
          <a:bodyPr wrap="none" rtlCol="0">
            <a:spAutoFit/>
          </a:bodyPr>
          <a:lstStyle/>
          <a:p>
            <a:r>
              <a:rPr lang="en-US" sz="2000" dirty="0">
                <a:solidFill>
                  <a:srgbClr val="FF0000"/>
                </a:solidFill>
              </a:rPr>
              <a:t>PERHAPS, BUT … ?</a:t>
            </a:r>
          </a:p>
        </p:txBody>
      </p:sp>
      <p:sp>
        <p:nvSpPr>
          <p:cNvPr id="10" name="TextBox 9"/>
          <p:cNvSpPr txBox="1"/>
          <p:nvPr/>
        </p:nvSpPr>
        <p:spPr>
          <a:xfrm>
            <a:off x="685800" y="392668"/>
            <a:ext cx="4035913" cy="461665"/>
          </a:xfrm>
          <a:prstGeom prst="rect">
            <a:avLst/>
          </a:prstGeom>
          <a:noFill/>
        </p:spPr>
        <p:txBody>
          <a:bodyPr wrap="none" rtlCol="0">
            <a:spAutoFit/>
          </a:bodyPr>
          <a:lstStyle/>
          <a:p>
            <a:r>
              <a:rPr lang="en-US" sz="2400" dirty="0"/>
              <a:t>ELEMENTARY RULES OF USAGE</a:t>
            </a:r>
          </a:p>
        </p:txBody>
      </p:sp>
      <p:sp>
        <p:nvSpPr>
          <p:cNvPr id="3" name="Slide Number Placeholder 2"/>
          <p:cNvSpPr>
            <a:spLocks noGrp="1"/>
          </p:cNvSpPr>
          <p:nvPr>
            <p:ph type="sldNum" sz="quarter" idx="12"/>
          </p:nvPr>
        </p:nvSpPr>
        <p:spPr/>
        <p:txBody>
          <a:bodyPr/>
          <a:lstStyle/>
          <a:p>
            <a:fld id="{DE21C1B1-0D76-4D81-97E4-FC66135CE49C}" type="slidenum">
              <a:rPr lang="en-US" smtClean="0"/>
              <a:t>107</a:t>
            </a:fld>
            <a:endParaRPr lang="en-US"/>
          </a:p>
        </p:txBody>
      </p:sp>
    </p:spTree>
    <p:extLst>
      <p:ext uri="{BB962C8B-B14F-4D97-AF65-F5344CB8AC3E}">
        <p14:creationId xmlns:p14="http://schemas.microsoft.com/office/powerpoint/2010/main" val="338956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225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2667000"/>
            <a:ext cx="5722464" cy="461665"/>
          </a:xfrm>
          <a:prstGeom prst="rect">
            <a:avLst/>
          </a:prstGeom>
        </p:spPr>
        <p:txBody>
          <a:bodyPr wrap="none">
            <a:spAutoFit/>
          </a:bodyPr>
          <a:lstStyle/>
          <a:p>
            <a:r>
              <a:rPr lang="en-US" sz="2400" dirty="0"/>
              <a:t>ELEMENTARY PRINCIPLES OF COMPOSITION </a:t>
            </a:r>
          </a:p>
        </p:txBody>
      </p:sp>
      <p:sp>
        <p:nvSpPr>
          <p:cNvPr id="6" name="Slide Number Placeholder 5"/>
          <p:cNvSpPr>
            <a:spLocks noGrp="1"/>
          </p:cNvSpPr>
          <p:nvPr>
            <p:ph type="sldNum" sz="quarter" idx="12"/>
          </p:nvPr>
        </p:nvSpPr>
        <p:spPr/>
        <p:txBody>
          <a:bodyPr/>
          <a:lstStyle/>
          <a:p>
            <a:fld id="{DE21C1B1-0D76-4D81-97E4-FC66135CE49C}" type="slidenum">
              <a:rPr lang="en-US" smtClean="0"/>
              <a:t>108</a:t>
            </a:fld>
            <a:endParaRPr lang="en-US"/>
          </a:p>
        </p:txBody>
      </p:sp>
    </p:spTree>
    <p:extLst>
      <p:ext uri="{BB962C8B-B14F-4D97-AF65-F5344CB8AC3E}">
        <p14:creationId xmlns:p14="http://schemas.microsoft.com/office/powerpoint/2010/main" val="18451069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830997"/>
          </a:xfrm>
          <a:prstGeom prst="rect">
            <a:avLst/>
          </a:prstGeom>
        </p:spPr>
        <p:txBody>
          <a:bodyPr wrap="square">
            <a:spAutoFit/>
          </a:bodyPr>
          <a:lstStyle/>
          <a:p>
            <a:pPr lvl="0" fontAlgn="ctr"/>
            <a:r>
              <a:rPr lang="en-US" sz="2400" dirty="0"/>
              <a:t>8.  As a rule, begin each paragraph with a topic sentence; end it in conformity with the beginning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sp>
        <p:nvSpPr>
          <p:cNvPr id="4" name="Rectangle 3"/>
          <p:cNvSpPr/>
          <p:nvPr/>
        </p:nvSpPr>
        <p:spPr>
          <a:xfrm>
            <a:off x="1905000" y="2426732"/>
            <a:ext cx="5486400" cy="3354765"/>
          </a:xfrm>
          <a:prstGeom prst="rect">
            <a:avLst/>
          </a:prstGeom>
        </p:spPr>
        <p:txBody>
          <a:bodyPr wrap="square">
            <a:spAutoFit/>
          </a:bodyPr>
          <a:lstStyle/>
          <a:p>
            <a:pPr marL="285750" indent="-285750" fontAlgn="ctr">
              <a:spcAft>
                <a:spcPts val="1200"/>
              </a:spcAft>
              <a:buFont typeface="Arial" panose="020B0604020202020204" pitchFamily="34" charset="0"/>
              <a:buChar char="•"/>
            </a:pPr>
            <a:r>
              <a:rPr lang="en-US" sz="2400" dirty="0"/>
              <a:t>The topic sentence comes at (or, in rare cases, near) the beginning; </a:t>
            </a:r>
          </a:p>
          <a:p>
            <a:pPr marL="285750" indent="-285750" fontAlgn="ctr">
              <a:spcAft>
                <a:spcPts val="1200"/>
              </a:spcAft>
              <a:buFont typeface="Arial" panose="020B0604020202020204" pitchFamily="34" charset="0"/>
              <a:buChar char="•"/>
            </a:pPr>
            <a:r>
              <a:rPr lang="en-US" sz="2400" dirty="0"/>
              <a:t>The succeeding sentences explain or establish or develop the statement made in the topic sentence; and </a:t>
            </a:r>
          </a:p>
          <a:p>
            <a:pPr marL="285750" indent="-285750" fontAlgn="ctr">
              <a:spcAft>
                <a:spcPts val="1200"/>
              </a:spcAft>
              <a:buFont typeface="Arial" panose="020B0604020202020204" pitchFamily="34" charset="0"/>
              <a:buChar char="•"/>
            </a:pPr>
            <a:r>
              <a:rPr lang="en-US" sz="2400" dirty="0"/>
              <a:t>The final sentence either emphasizes the thought of the topic sentence or states some important consequence.</a:t>
            </a:r>
          </a:p>
        </p:txBody>
      </p:sp>
      <p:sp>
        <p:nvSpPr>
          <p:cNvPr id="6" name="Slide Number Placeholder 5"/>
          <p:cNvSpPr>
            <a:spLocks noGrp="1"/>
          </p:cNvSpPr>
          <p:nvPr>
            <p:ph type="sldNum" sz="quarter" idx="12"/>
          </p:nvPr>
        </p:nvSpPr>
        <p:spPr/>
        <p:txBody>
          <a:bodyPr/>
          <a:lstStyle/>
          <a:p>
            <a:fld id="{DE21C1B1-0D76-4D81-97E4-FC66135CE49C}" type="slidenum">
              <a:rPr lang="en-US" smtClean="0"/>
              <a:t>109</a:t>
            </a:fld>
            <a:endParaRPr lang="en-US"/>
          </a:p>
        </p:txBody>
      </p:sp>
    </p:spTree>
    <p:extLst>
      <p:ext uri="{BB962C8B-B14F-4D97-AF65-F5344CB8AC3E}">
        <p14:creationId xmlns:p14="http://schemas.microsoft.com/office/powerpoint/2010/main" val="387376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FD6AE5-90EB-4F02-8332-949D397D232A}"/>
              </a:ext>
            </a:extLst>
          </p:cNvPr>
          <p:cNvSpPr txBox="1"/>
          <p:nvPr/>
        </p:nvSpPr>
        <p:spPr>
          <a:xfrm>
            <a:off x="1143000" y="1143000"/>
            <a:ext cx="2825902" cy="461665"/>
          </a:xfrm>
          <a:prstGeom prst="rect">
            <a:avLst/>
          </a:prstGeom>
          <a:noFill/>
        </p:spPr>
        <p:txBody>
          <a:bodyPr wrap="none" rtlCol="0">
            <a:spAutoFit/>
          </a:bodyPr>
          <a:lstStyle/>
          <a:p>
            <a:r>
              <a:rPr lang="en-US" sz="2400" dirty="0"/>
              <a:t>Simple Ground Rules</a:t>
            </a:r>
          </a:p>
        </p:txBody>
      </p:sp>
      <p:sp>
        <p:nvSpPr>
          <p:cNvPr id="3" name="TextBox 2">
            <a:extLst>
              <a:ext uri="{FF2B5EF4-FFF2-40B4-BE49-F238E27FC236}">
                <a16:creationId xmlns:a16="http://schemas.microsoft.com/office/drawing/2014/main" id="{8DF0B2D6-2725-41AC-9C6B-FF4C86DE4DA2}"/>
              </a:ext>
            </a:extLst>
          </p:cNvPr>
          <p:cNvSpPr txBox="1"/>
          <p:nvPr/>
        </p:nvSpPr>
        <p:spPr>
          <a:xfrm>
            <a:off x="1600200" y="2133600"/>
            <a:ext cx="5603137" cy="1892826"/>
          </a:xfrm>
          <a:prstGeom prst="rect">
            <a:avLst/>
          </a:prstGeom>
          <a:noFill/>
        </p:spPr>
        <p:txBody>
          <a:bodyPr wrap="none" rtlCol="0">
            <a:spAutoFit/>
          </a:bodyPr>
          <a:lstStyle/>
          <a:p>
            <a:pPr marL="285750" indent="-285750">
              <a:spcAft>
                <a:spcPts val="1800"/>
              </a:spcAft>
              <a:buFont typeface="Arial" panose="020B0604020202020204" pitchFamily="34" charset="0"/>
              <a:buChar char="•"/>
            </a:pPr>
            <a:r>
              <a:rPr lang="en-US" dirty="0"/>
              <a:t>Respectful, non-judging, non-competing environment</a:t>
            </a:r>
          </a:p>
          <a:p>
            <a:pPr marL="285750" indent="-285750">
              <a:spcAft>
                <a:spcPts val="1800"/>
              </a:spcAft>
              <a:buFont typeface="Arial" panose="020B0604020202020204" pitchFamily="34" charset="0"/>
              <a:buChar char="•"/>
            </a:pPr>
            <a:r>
              <a:rPr lang="en-US" dirty="0"/>
              <a:t>Lean forward in your work</a:t>
            </a:r>
          </a:p>
          <a:p>
            <a:pPr marL="285750" indent="-285750">
              <a:spcAft>
                <a:spcPts val="1800"/>
              </a:spcAft>
              <a:buFont typeface="Arial" panose="020B0604020202020204" pitchFamily="34" charset="0"/>
              <a:buChar char="•"/>
            </a:pPr>
            <a:r>
              <a:rPr lang="en-US" dirty="0"/>
              <a:t>Keep distractions to minimum</a:t>
            </a:r>
          </a:p>
          <a:p>
            <a:pPr marL="285750" indent="-285750">
              <a:spcAft>
                <a:spcPts val="1800"/>
              </a:spcAft>
              <a:buFont typeface="Arial" panose="020B0604020202020204" pitchFamily="34" charset="0"/>
              <a:buChar char="•"/>
            </a:pPr>
            <a:r>
              <a:rPr lang="en-US" dirty="0"/>
              <a:t>Participation is important</a:t>
            </a:r>
          </a:p>
        </p:txBody>
      </p:sp>
      <p:grpSp>
        <p:nvGrpSpPr>
          <p:cNvPr id="6" name="Group 5">
            <a:extLst>
              <a:ext uri="{FF2B5EF4-FFF2-40B4-BE49-F238E27FC236}">
                <a16:creationId xmlns:a16="http://schemas.microsoft.com/office/drawing/2014/main" id="{F465D18C-42E5-4B73-B8F2-ECB7C5923E42}"/>
              </a:ext>
            </a:extLst>
          </p:cNvPr>
          <p:cNvGrpSpPr/>
          <p:nvPr/>
        </p:nvGrpSpPr>
        <p:grpSpPr>
          <a:xfrm>
            <a:off x="1676400" y="4526251"/>
            <a:ext cx="3816087" cy="1408602"/>
            <a:chOff x="1981200" y="4724400"/>
            <a:chExt cx="3816087" cy="1408602"/>
          </a:xfrm>
        </p:grpSpPr>
        <p:sp>
          <p:nvSpPr>
            <p:cNvPr id="4" name="TextBox 3">
              <a:extLst>
                <a:ext uri="{FF2B5EF4-FFF2-40B4-BE49-F238E27FC236}">
                  <a16:creationId xmlns:a16="http://schemas.microsoft.com/office/drawing/2014/main" id="{4E865A4F-2C11-4912-B792-E1C1DB898490}"/>
                </a:ext>
              </a:extLst>
            </p:cNvPr>
            <p:cNvSpPr txBox="1"/>
            <p:nvPr/>
          </p:nvSpPr>
          <p:spPr>
            <a:xfrm>
              <a:off x="2429057" y="5209672"/>
              <a:ext cx="3368230" cy="923330"/>
            </a:xfrm>
            <a:prstGeom prst="rect">
              <a:avLst/>
            </a:prstGeom>
            <a:noFill/>
          </p:spPr>
          <p:txBody>
            <a:bodyPr wrap="none" rtlCol="0">
              <a:spAutoFit/>
            </a:bodyPr>
            <a:lstStyle/>
            <a:p>
              <a:pPr marL="285750" indent="-285750">
                <a:buFont typeface="Arial" panose="020B0604020202020204" pitchFamily="34" charset="0"/>
                <a:buChar char="•"/>
              </a:pPr>
              <a:r>
                <a:rPr lang="en-US" dirty="0"/>
                <a:t>Use text (I’ll try to keep up)</a:t>
              </a:r>
            </a:p>
            <a:p>
              <a:pPr marL="285750" indent="-285750">
                <a:buFont typeface="Arial" panose="020B0604020202020204" pitchFamily="34" charset="0"/>
                <a:buChar char="•"/>
              </a:pPr>
              <a:r>
                <a:rPr lang="en-US" dirty="0"/>
                <a:t>Camera</a:t>
              </a:r>
            </a:p>
            <a:p>
              <a:pPr marL="285750" indent="-285750">
                <a:buFont typeface="Arial" panose="020B0604020202020204" pitchFamily="34" charset="0"/>
                <a:buChar char="•"/>
              </a:pPr>
              <a:r>
                <a:rPr lang="en-US" dirty="0"/>
                <a:t>Signal need for breaks, please.</a:t>
              </a:r>
            </a:p>
          </p:txBody>
        </p:sp>
        <p:sp>
          <p:nvSpPr>
            <p:cNvPr id="5" name="TextBox 4">
              <a:extLst>
                <a:ext uri="{FF2B5EF4-FFF2-40B4-BE49-F238E27FC236}">
                  <a16:creationId xmlns:a16="http://schemas.microsoft.com/office/drawing/2014/main" id="{D68806EE-3D25-4A3B-8B34-0E3B2E655FC0}"/>
                </a:ext>
              </a:extLst>
            </p:cNvPr>
            <p:cNvSpPr txBox="1"/>
            <p:nvPr/>
          </p:nvSpPr>
          <p:spPr>
            <a:xfrm>
              <a:off x="1981200" y="4724400"/>
              <a:ext cx="2877711" cy="369332"/>
            </a:xfrm>
            <a:prstGeom prst="rect">
              <a:avLst/>
            </a:prstGeom>
            <a:noFill/>
          </p:spPr>
          <p:txBody>
            <a:bodyPr wrap="none" rtlCol="0">
              <a:spAutoFit/>
            </a:bodyPr>
            <a:lstStyle/>
            <a:p>
              <a:r>
                <a:rPr lang="en-US" dirty="0"/>
                <a:t>Particular to being on-line …</a:t>
              </a:r>
            </a:p>
          </p:txBody>
        </p:sp>
      </p:grpSp>
      <p:sp>
        <p:nvSpPr>
          <p:cNvPr id="7" name="TextBox 6">
            <a:extLst>
              <a:ext uri="{FF2B5EF4-FFF2-40B4-BE49-F238E27FC236}">
                <a16:creationId xmlns:a16="http://schemas.microsoft.com/office/drawing/2014/main" id="{C1159A1E-48B6-4CF4-8024-47E2B1BD027C}"/>
              </a:ext>
            </a:extLst>
          </p:cNvPr>
          <p:cNvSpPr txBox="1"/>
          <p:nvPr/>
        </p:nvSpPr>
        <p:spPr>
          <a:xfrm>
            <a:off x="5907937" y="4910940"/>
            <a:ext cx="2590800" cy="923330"/>
          </a:xfrm>
          <a:prstGeom prst="rect">
            <a:avLst/>
          </a:prstGeom>
          <a:noFill/>
        </p:spPr>
        <p:txBody>
          <a:bodyPr wrap="square" rtlCol="0">
            <a:spAutoFit/>
          </a:bodyPr>
          <a:lstStyle/>
          <a:p>
            <a:r>
              <a:rPr lang="en-US" dirty="0"/>
              <a:t>If connections crash, be patient … try again … send an e-mail.</a:t>
            </a:r>
          </a:p>
        </p:txBody>
      </p:sp>
    </p:spTree>
    <p:extLst>
      <p:ext uri="{BB962C8B-B14F-4D97-AF65-F5344CB8AC3E}">
        <p14:creationId xmlns:p14="http://schemas.microsoft.com/office/powerpoint/2010/main" val="202986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830997"/>
          </a:xfrm>
          <a:prstGeom prst="rect">
            <a:avLst/>
          </a:prstGeom>
        </p:spPr>
        <p:txBody>
          <a:bodyPr wrap="square">
            <a:spAutoFit/>
          </a:bodyPr>
          <a:lstStyle/>
          <a:p>
            <a:pPr lvl="0" fontAlgn="ctr"/>
            <a:r>
              <a:rPr lang="en-US" sz="2400" dirty="0"/>
              <a:t>8.  As a rule, begin each paragraph with a topic sentence; end it in conformity with the beginning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sp>
        <p:nvSpPr>
          <p:cNvPr id="5" name="TextBox 4"/>
          <p:cNvSpPr txBox="1"/>
          <p:nvPr/>
        </p:nvSpPr>
        <p:spPr>
          <a:xfrm>
            <a:off x="1524000" y="2819400"/>
            <a:ext cx="5867400" cy="1938992"/>
          </a:xfrm>
          <a:prstGeom prst="rect">
            <a:avLst/>
          </a:prstGeom>
          <a:noFill/>
        </p:spPr>
        <p:txBody>
          <a:bodyPr wrap="square" rtlCol="0">
            <a:spAutoFit/>
          </a:bodyPr>
          <a:lstStyle/>
          <a:p>
            <a:pPr>
              <a:spcAft>
                <a:spcPts val="1200"/>
              </a:spcAft>
            </a:pPr>
            <a:r>
              <a:rPr lang="en-US" sz="2000" dirty="0"/>
              <a:t>The topic sentence is your </a:t>
            </a:r>
            <a:r>
              <a:rPr lang="en-US" sz="2000" b="1" dirty="0"/>
              <a:t>roadmap</a:t>
            </a:r>
            <a:r>
              <a:rPr lang="en-US" sz="2000" dirty="0"/>
              <a:t> for the rest of the piece.  </a:t>
            </a:r>
          </a:p>
          <a:p>
            <a:pPr marL="342900" indent="-342900">
              <a:spcAft>
                <a:spcPts val="1200"/>
              </a:spcAft>
              <a:buFont typeface="Arial" panose="020B0604020202020204" pitchFamily="34" charset="0"/>
              <a:buChar char="•"/>
            </a:pPr>
            <a:r>
              <a:rPr lang="en-US" sz="2000" dirty="0"/>
              <a:t>It tells your reader where you’re taking him/her.</a:t>
            </a:r>
          </a:p>
          <a:p>
            <a:pPr marL="342900" indent="-342900">
              <a:spcAft>
                <a:spcPts val="1200"/>
              </a:spcAft>
              <a:buFont typeface="Arial" panose="020B0604020202020204" pitchFamily="34" charset="0"/>
              <a:buChar char="•"/>
            </a:pPr>
            <a:r>
              <a:rPr lang="en-US" sz="2000" dirty="0"/>
              <a:t>It reflects the structure of your argument and overall message.</a:t>
            </a:r>
          </a:p>
        </p:txBody>
      </p:sp>
      <p:sp>
        <p:nvSpPr>
          <p:cNvPr id="4" name="Slide Number Placeholder 3"/>
          <p:cNvSpPr>
            <a:spLocks noGrp="1"/>
          </p:cNvSpPr>
          <p:nvPr>
            <p:ph type="sldNum" sz="quarter" idx="12"/>
          </p:nvPr>
        </p:nvSpPr>
        <p:spPr/>
        <p:txBody>
          <a:bodyPr/>
          <a:lstStyle/>
          <a:p>
            <a:fld id="{DE21C1B1-0D76-4D81-97E4-FC66135CE49C}" type="slidenum">
              <a:rPr lang="en-US" smtClean="0"/>
              <a:t>110</a:t>
            </a:fld>
            <a:endParaRPr lang="en-US"/>
          </a:p>
        </p:txBody>
      </p:sp>
    </p:spTree>
    <p:extLst>
      <p:ext uri="{BB962C8B-B14F-4D97-AF65-F5344CB8AC3E}">
        <p14:creationId xmlns:p14="http://schemas.microsoft.com/office/powerpoint/2010/main" val="16038500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9.  Use the active voice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4" name="Table 3"/>
          <p:cNvGraphicFramePr>
            <a:graphicFrameLocks noGrp="1"/>
          </p:cNvGraphicFramePr>
          <p:nvPr/>
        </p:nvGraphicFramePr>
        <p:xfrm>
          <a:off x="3124200" y="3810000"/>
          <a:ext cx="3108960" cy="609600"/>
        </p:xfrm>
        <a:graphic>
          <a:graphicData uri="http://schemas.openxmlformats.org/drawingml/2006/table">
            <a:tbl>
              <a:tblPr firstRow="1" firstCol="1" bandRow="1">
                <a:tableStyleId>{2D5ABB26-0587-4C30-8999-92F81FD0307C}</a:tableStyleId>
              </a:tblPr>
              <a:tblGrid>
                <a:gridCol w="3108960">
                  <a:extLst>
                    <a:ext uri="{9D8B030D-6E8A-4147-A177-3AD203B41FA5}">
                      <a16:colId xmlns:a16="http://schemas.microsoft.com/office/drawing/2014/main" val="20000"/>
                    </a:ext>
                  </a:extLst>
                </a:gridCol>
              </a:tblGrid>
              <a:tr h="76200">
                <a:tc>
                  <a:txBody>
                    <a:bodyPr/>
                    <a:lstStyle/>
                    <a:p>
                      <a:pPr marL="0" marR="0" algn="l" defTabSz="914400" rtl="0" eaLnBrk="1" latinLnBrk="0" hangingPunct="1">
                        <a:spcBef>
                          <a:spcPts val="0"/>
                        </a:spcBef>
                        <a:spcAft>
                          <a:spcPts val="0"/>
                        </a:spcAft>
                      </a:pPr>
                      <a:r>
                        <a:rPr lang="en-US" sz="2000" kern="1200" dirty="0">
                          <a:effectLst/>
                        </a:rPr>
                        <a:t>I shall always remember my first visit to Boston.</a:t>
                      </a:r>
                      <a:endParaRPr lang="en-US" sz="2000" b="0"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3048000" y="1981200"/>
          <a:ext cx="3108960" cy="914400"/>
        </p:xfrm>
        <a:graphic>
          <a:graphicData uri="http://schemas.openxmlformats.org/drawingml/2006/table">
            <a:tbl>
              <a:tblPr firstRow="1" firstCol="1" bandRow="1">
                <a:tableStyleId>{2D5ABB26-0587-4C30-8999-92F81FD0307C}</a:tableStyleId>
              </a:tblPr>
              <a:tblGrid>
                <a:gridCol w="3108960">
                  <a:extLst>
                    <a:ext uri="{9D8B030D-6E8A-4147-A177-3AD203B41FA5}">
                      <a16:colId xmlns:a16="http://schemas.microsoft.com/office/drawing/2014/main" val="20000"/>
                    </a:ext>
                  </a:extLst>
                </a:gridCol>
              </a:tblGrid>
              <a:tr h="0">
                <a:tc>
                  <a:txBody>
                    <a:bodyPr/>
                    <a:lstStyle/>
                    <a:p>
                      <a:pPr marL="0" marR="0" algn="l" defTabSz="914400" rtl="0" eaLnBrk="1" latinLnBrk="0" hangingPunct="1">
                        <a:spcBef>
                          <a:spcPts val="0"/>
                        </a:spcBef>
                        <a:spcAft>
                          <a:spcPts val="0"/>
                        </a:spcAft>
                      </a:pPr>
                      <a:r>
                        <a:rPr lang="en-US" sz="2000" kern="1200" dirty="0">
                          <a:effectLst/>
                        </a:rPr>
                        <a:t>My first visit to Boston will always be remembered by me.</a:t>
                      </a:r>
                      <a:endParaRPr lang="en-US" sz="2000" b="0"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10000"/>
                  </a:ext>
                </a:extLst>
              </a:tr>
            </a:tbl>
          </a:graphicData>
        </a:graphic>
      </p:graphicFrame>
      <p:sp>
        <p:nvSpPr>
          <p:cNvPr id="7" name="TextBox 6"/>
          <p:cNvSpPr txBox="1"/>
          <p:nvPr/>
        </p:nvSpPr>
        <p:spPr>
          <a:xfrm>
            <a:off x="1073989" y="1981200"/>
            <a:ext cx="1588897" cy="400110"/>
          </a:xfrm>
          <a:prstGeom prst="rect">
            <a:avLst/>
          </a:prstGeom>
          <a:noFill/>
        </p:spPr>
        <p:txBody>
          <a:bodyPr wrap="none" rtlCol="0">
            <a:spAutoFit/>
          </a:bodyPr>
          <a:lstStyle/>
          <a:p>
            <a:r>
              <a:rPr lang="en-US" sz="2000" dirty="0"/>
              <a:t>Avoid passive</a:t>
            </a:r>
          </a:p>
        </p:txBody>
      </p:sp>
      <p:pic>
        <p:nvPicPr>
          <p:cNvPr id="12" name="Picture 2" descr="Image result for letter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450032"/>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DE21C1B1-0D76-4D81-97E4-FC66135CE49C}" type="slidenum">
              <a:rPr lang="en-US" smtClean="0"/>
              <a:t>111</a:t>
            </a:fld>
            <a:endParaRPr lang="en-US"/>
          </a:p>
        </p:txBody>
      </p:sp>
    </p:spTree>
    <p:extLst>
      <p:ext uri="{BB962C8B-B14F-4D97-AF65-F5344CB8AC3E}">
        <p14:creationId xmlns:p14="http://schemas.microsoft.com/office/powerpoint/2010/main" val="30606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9.  Use the active voice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sp>
        <p:nvSpPr>
          <p:cNvPr id="8" name="TextBox 7"/>
          <p:cNvSpPr txBox="1"/>
          <p:nvPr/>
        </p:nvSpPr>
        <p:spPr>
          <a:xfrm>
            <a:off x="990600" y="1981200"/>
            <a:ext cx="3099246" cy="400110"/>
          </a:xfrm>
          <a:prstGeom prst="rect">
            <a:avLst/>
          </a:prstGeom>
          <a:noFill/>
        </p:spPr>
        <p:txBody>
          <a:bodyPr wrap="none" rtlCol="0">
            <a:spAutoFit/>
          </a:bodyPr>
          <a:lstStyle/>
          <a:p>
            <a:r>
              <a:rPr lang="en-US" sz="2000" dirty="0"/>
              <a:t>Avoid “there is”/”there are”</a:t>
            </a:r>
          </a:p>
        </p:txBody>
      </p:sp>
      <p:graphicFrame>
        <p:nvGraphicFramePr>
          <p:cNvPr id="9" name="Table 8"/>
          <p:cNvGraphicFramePr>
            <a:graphicFrameLocks noGrp="1"/>
          </p:cNvGraphicFramePr>
          <p:nvPr/>
        </p:nvGraphicFramePr>
        <p:xfrm>
          <a:off x="1108632" y="2745432"/>
          <a:ext cx="2743200" cy="914400"/>
        </p:xfrm>
        <a:graphic>
          <a:graphicData uri="http://schemas.openxmlformats.org/drawingml/2006/table">
            <a:tbl>
              <a:tblPr firstRow="1" firstCol="1" bandRow="1">
                <a:tableStyleId>{2D5ABB26-0587-4C30-8999-92F81FD0307C}</a:tableStyleId>
              </a:tblPr>
              <a:tblGrid>
                <a:gridCol w="2743200">
                  <a:extLst>
                    <a:ext uri="{9D8B030D-6E8A-4147-A177-3AD203B41FA5}">
                      <a16:colId xmlns:a16="http://schemas.microsoft.com/office/drawing/2014/main" val="20000"/>
                    </a:ext>
                  </a:extLst>
                </a:gridCol>
              </a:tblGrid>
              <a:tr h="0">
                <a:tc>
                  <a:txBody>
                    <a:bodyPr/>
                    <a:lstStyle/>
                    <a:p>
                      <a:pPr marL="0" marR="0" algn="l" defTabSz="914400" rtl="0" eaLnBrk="1" latinLnBrk="0" hangingPunct="1">
                        <a:spcBef>
                          <a:spcPts val="0"/>
                        </a:spcBef>
                        <a:spcAft>
                          <a:spcPts val="0"/>
                        </a:spcAft>
                      </a:pPr>
                      <a:r>
                        <a:rPr lang="en-US" sz="2000" kern="1200" dirty="0">
                          <a:effectLst/>
                        </a:rPr>
                        <a:t>There were a great number of dead leaves lying on the ground.</a:t>
                      </a:r>
                      <a:endParaRPr lang="en-US" sz="2000" b="0"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10000"/>
                  </a:ext>
                </a:extLst>
              </a:tr>
            </a:tbl>
          </a:graphicData>
        </a:graphic>
      </p:graphicFrame>
      <p:pic>
        <p:nvPicPr>
          <p:cNvPr id="12" name="Picture 2" descr="Image result for letter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546" y="2326332"/>
            <a:ext cx="1752600" cy="1752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nvGraphicFramePr>
        <p:xfrm>
          <a:off x="2895600" y="4267200"/>
          <a:ext cx="4343400" cy="304800"/>
        </p:xfrm>
        <a:graphic>
          <a:graphicData uri="http://schemas.openxmlformats.org/drawingml/2006/table">
            <a:tbl>
              <a:tblPr firstRow="1" firstCol="1" bandRow="1">
                <a:tableStyleId>{2D5ABB26-0587-4C30-8999-92F81FD0307C}</a:tableStyleId>
              </a:tblPr>
              <a:tblGrid>
                <a:gridCol w="4343400">
                  <a:extLst>
                    <a:ext uri="{9D8B030D-6E8A-4147-A177-3AD203B41FA5}">
                      <a16:colId xmlns:a16="http://schemas.microsoft.com/office/drawing/2014/main" val="20000"/>
                    </a:ext>
                  </a:extLst>
                </a:gridCol>
              </a:tblGrid>
              <a:tr h="0">
                <a:tc>
                  <a:txBody>
                    <a:bodyPr/>
                    <a:lstStyle/>
                    <a:p>
                      <a:pPr marL="0" marR="0" algn="l" defTabSz="914400" rtl="0" eaLnBrk="1" latinLnBrk="0" hangingPunct="1">
                        <a:spcBef>
                          <a:spcPts val="0"/>
                        </a:spcBef>
                        <a:spcAft>
                          <a:spcPts val="0"/>
                        </a:spcAft>
                      </a:pPr>
                      <a:r>
                        <a:rPr lang="en-US" sz="2000" kern="1200" dirty="0">
                          <a:effectLst/>
                        </a:rPr>
                        <a:t>Dead leaves covered the ground.</a:t>
                      </a:r>
                      <a:endParaRPr lang="en-US" sz="2000" b="0"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p:txBody>
          <a:bodyPr/>
          <a:lstStyle/>
          <a:p>
            <a:fld id="{DE21C1B1-0D76-4D81-97E4-FC66135CE49C}" type="slidenum">
              <a:rPr lang="en-US" smtClean="0"/>
              <a:t>112</a:t>
            </a:fld>
            <a:endParaRPr lang="en-US"/>
          </a:p>
        </p:txBody>
      </p:sp>
    </p:spTree>
    <p:extLst>
      <p:ext uri="{BB962C8B-B14F-4D97-AF65-F5344CB8AC3E}">
        <p14:creationId xmlns:p14="http://schemas.microsoft.com/office/powerpoint/2010/main" val="278262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20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9.  Use the active voice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10" name="Table 9"/>
          <p:cNvGraphicFramePr>
            <a:graphicFrameLocks noGrp="1"/>
          </p:cNvGraphicFramePr>
          <p:nvPr/>
        </p:nvGraphicFramePr>
        <p:xfrm>
          <a:off x="1562100" y="3352800"/>
          <a:ext cx="5486400" cy="914400"/>
        </p:xfrm>
        <a:graphic>
          <a:graphicData uri="http://schemas.openxmlformats.org/drawingml/2006/table">
            <a:tbl>
              <a:tblPr firstRow="1" firstCol="1" bandRow="1">
                <a:tableStyleId>{2D5ABB26-0587-4C30-8999-92F81FD0307C}</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0">
                <a:tc>
                  <a:txBody>
                    <a:bodyPr/>
                    <a:lstStyle/>
                    <a:p>
                      <a:pPr marL="0" marR="0" algn="l" defTabSz="914400" rtl="0" eaLnBrk="1" latinLnBrk="0" hangingPunct="1">
                        <a:spcBef>
                          <a:spcPts val="0"/>
                        </a:spcBef>
                        <a:spcAft>
                          <a:spcPts val="0"/>
                        </a:spcAft>
                      </a:pPr>
                      <a:r>
                        <a:rPr lang="en-US" sz="2000" kern="1200" dirty="0">
                          <a:effectLst/>
                        </a:rPr>
                        <a:t>It was not long before he was very sorry that he had said what he had.</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2000" kern="1200" dirty="0">
                          <a:effectLst/>
                        </a:rPr>
                        <a:t>He soon repented his words.</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TextBox 10"/>
          <p:cNvSpPr txBox="1"/>
          <p:nvPr/>
        </p:nvSpPr>
        <p:spPr>
          <a:xfrm>
            <a:off x="990600" y="2286000"/>
            <a:ext cx="4508863" cy="400110"/>
          </a:xfrm>
          <a:prstGeom prst="rect">
            <a:avLst/>
          </a:prstGeom>
          <a:noFill/>
        </p:spPr>
        <p:txBody>
          <a:bodyPr wrap="none" rtlCol="0">
            <a:spAutoFit/>
          </a:bodyPr>
          <a:lstStyle/>
          <a:p>
            <a:r>
              <a:rPr lang="en-US" sz="2000" dirty="0"/>
              <a:t>Just say what your reader needs to know!</a:t>
            </a:r>
          </a:p>
        </p:txBody>
      </p:sp>
      <p:sp>
        <p:nvSpPr>
          <p:cNvPr id="4" name="Slide Number Placeholder 3"/>
          <p:cNvSpPr>
            <a:spLocks noGrp="1"/>
          </p:cNvSpPr>
          <p:nvPr>
            <p:ph type="sldNum" sz="quarter" idx="12"/>
          </p:nvPr>
        </p:nvSpPr>
        <p:spPr/>
        <p:txBody>
          <a:bodyPr/>
          <a:lstStyle/>
          <a:p>
            <a:fld id="{DE21C1B1-0D76-4D81-97E4-FC66135CE49C}" type="slidenum">
              <a:rPr lang="en-US" smtClean="0"/>
              <a:t>113</a:t>
            </a:fld>
            <a:endParaRPr lang="en-US"/>
          </a:p>
        </p:txBody>
      </p:sp>
    </p:spTree>
    <p:extLst>
      <p:ext uri="{BB962C8B-B14F-4D97-AF65-F5344CB8AC3E}">
        <p14:creationId xmlns:p14="http://schemas.microsoft.com/office/powerpoint/2010/main" val="30836238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10.  Use definite, specific, concrete language</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5" name="Table 4"/>
          <p:cNvGraphicFramePr>
            <a:graphicFrameLocks noGrp="1"/>
          </p:cNvGraphicFramePr>
          <p:nvPr/>
        </p:nvGraphicFramePr>
        <p:xfrm>
          <a:off x="1108632" y="2514600"/>
          <a:ext cx="6511368" cy="883920"/>
        </p:xfrm>
        <a:graphic>
          <a:graphicData uri="http://schemas.openxmlformats.org/drawingml/2006/table">
            <a:tbl>
              <a:tblPr firstRow="1" firstCol="1" bandRow="1">
                <a:tableStyleId>{2D5ABB26-0587-4C30-8999-92F81FD0307C}</a:tableStyleId>
              </a:tblPr>
              <a:tblGrid>
                <a:gridCol w="3255684">
                  <a:extLst>
                    <a:ext uri="{9D8B030D-6E8A-4147-A177-3AD203B41FA5}">
                      <a16:colId xmlns:a16="http://schemas.microsoft.com/office/drawing/2014/main" val="20000"/>
                    </a:ext>
                  </a:extLst>
                </a:gridCol>
                <a:gridCol w="3255684">
                  <a:extLst>
                    <a:ext uri="{9D8B030D-6E8A-4147-A177-3AD203B41FA5}">
                      <a16:colId xmlns:a16="http://schemas.microsoft.com/office/drawing/2014/main" val="20001"/>
                    </a:ext>
                  </a:extLst>
                </a:gridCol>
              </a:tblGrid>
              <a:tr h="0">
                <a:tc>
                  <a:txBody>
                    <a:bodyPr/>
                    <a:lstStyle/>
                    <a:p>
                      <a:pPr marL="0" marR="0" algn="l" defTabSz="914400" rtl="0" eaLnBrk="1" latinLnBrk="0" hangingPunct="1">
                        <a:spcBef>
                          <a:spcPts val="0"/>
                        </a:spcBef>
                        <a:spcAft>
                          <a:spcPts val="0"/>
                        </a:spcAft>
                      </a:pPr>
                      <a:r>
                        <a:rPr lang="en-US" sz="2000" kern="1200" dirty="0">
                          <a:effectLst/>
                        </a:rPr>
                        <a:t>A period of unfavorable weather set in.</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2000" kern="1200" dirty="0">
                          <a:effectLst/>
                        </a:rPr>
                        <a:t>It rained every day for a week.</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p:txBody>
          <a:bodyPr/>
          <a:lstStyle/>
          <a:p>
            <a:fld id="{DE21C1B1-0D76-4D81-97E4-FC66135CE49C}" type="slidenum">
              <a:rPr lang="en-US" smtClean="0"/>
              <a:t>114</a:t>
            </a:fld>
            <a:endParaRPr lang="en-US"/>
          </a:p>
        </p:txBody>
      </p:sp>
      <p:graphicFrame>
        <p:nvGraphicFramePr>
          <p:cNvPr id="6" name="Table 5"/>
          <p:cNvGraphicFramePr>
            <a:graphicFrameLocks noGrp="1"/>
          </p:cNvGraphicFramePr>
          <p:nvPr/>
        </p:nvGraphicFramePr>
        <p:xfrm>
          <a:off x="1143000" y="3810000"/>
          <a:ext cx="6511368" cy="1188720"/>
        </p:xfrm>
        <a:graphic>
          <a:graphicData uri="http://schemas.openxmlformats.org/drawingml/2006/table">
            <a:tbl>
              <a:tblPr firstRow="1" firstCol="1" bandRow="1">
                <a:tableStyleId>{2D5ABB26-0587-4C30-8999-92F81FD0307C}</a:tableStyleId>
              </a:tblPr>
              <a:tblGrid>
                <a:gridCol w="3255684">
                  <a:extLst>
                    <a:ext uri="{9D8B030D-6E8A-4147-A177-3AD203B41FA5}">
                      <a16:colId xmlns:a16="http://schemas.microsoft.com/office/drawing/2014/main" val="20000"/>
                    </a:ext>
                  </a:extLst>
                </a:gridCol>
                <a:gridCol w="3255684">
                  <a:extLst>
                    <a:ext uri="{9D8B030D-6E8A-4147-A177-3AD203B41FA5}">
                      <a16:colId xmlns:a16="http://schemas.microsoft.com/office/drawing/2014/main" val="20001"/>
                    </a:ext>
                  </a:extLst>
                </a:gridCol>
              </a:tblGrid>
              <a:tr h="0">
                <a:tc>
                  <a:txBody>
                    <a:bodyPr/>
                    <a:lstStyle/>
                    <a:p>
                      <a:pPr marL="0" marR="0" algn="l" defTabSz="914400" rtl="0" eaLnBrk="1" latinLnBrk="0" hangingPunct="1">
                        <a:spcBef>
                          <a:spcPts val="0"/>
                        </a:spcBef>
                        <a:spcAft>
                          <a:spcPts val="0"/>
                        </a:spcAft>
                      </a:pPr>
                      <a:r>
                        <a:rPr lang="en-US" sz="2000" kern="1200" dirty="0">
                          <a:effectLst/>
                        </a:rPr>
                        <a:t>He showed satisfaction as he took possession of his well-earned reward.</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2000" kern="1200" dirty="0">
                          <a:effectLst/>
                        </a:rPr>
                        <a:t>He grinned as he pocketed the coin.</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8560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11.  Put statements in positive form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4" name="Table 3"/>
          <p:cNvGraphicFramePr>
            <a:graphicFrameLocks noGrp="1"/>
          </p:cNvGraphicFramePr>
          <p:nvPr/>
        </p:nvGraphicFramePr>
        <p:xfrm>
          <a:off x="1295400" y="1981200"/>
          <a:ext cx="6477000" cy="701040"/>
        </p:xfrm>
        <a:graphic>
          <a:graphicData uri="http://schemas.openxmlformats.org/drawingml/2006/table">
            <a:tbl>
              <a:tblPr firstRow="1" firstCol="1" bandRow="1">
                <a:tableStyleId>{2D5ABB26-0587-4C30-8999-92F81FD0307C}</a:tableStyleId>
              </a:tblPr>
              <a:tblGrid>
                <a:gridCol w="3238500">
                  <a:extLst>
                    <a:ext uri="{9D8B030D-6E8A-4147-A177-3AD203B41FA5}">
                      <a16:colId xmlns:a16="http://schemas.microsoft.com/office/drawing/2014/main" val="20000"/>
                    </a:ext>
                  </a:extLst>
                </a:gridCol>
                <a:gridCol w="32385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dirty="0">
                          <a:effectLst/>
                        </a:rPr>
                        <a:t>He was not very often on time.</a:t>
                      </a:r>
                      <a:endParaRPr lang="en-US" sz="2000" b="0" dirty="0">
                        <a:effectLst/>
                        <a:latin typeface="Times New Roman"/>
                        <a:ea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dirty="0">
                          <a:effectLst/>
                        </a:rPr>
                        <a:t>He usually came late.</a:t>
                      </a:r>
                      <a:endParaRPr lang="en-US" sz="2000" b="0" dirty="0">
                        <a:effectLst/>
                        <a:latin typeface="Times New Roman"/>
                        <a:ea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5" name="Slide Number Placeholder 4"/>
          <p:cNvSpPr>
            <a:spLocks noGrp="1"/>
          </p:cNvSpPr>
          <p:nvPr>
            <p:ph type="sldNum" sz="quarter" idx="12"/>
          </p:nvPr>
        </p:nvSpPr>
        <p:spPr/>
        <p:txBody>
          <a:bodyPr/>
          <a:lstStyle/>
          <a:p>
            <a:fld id="{DE21C1B1-0D76-4D81-97E4-FC66135CE49C}" type="slidenum">
              <a:rPr lang="en-US" smtClean="0"/>
              <a:t>115</a:t>
            </a:fld>
            <a:endParaRPr lang="en-US"/>
          </a:p>
        </p:txBody>
      </p:sp>
      <p:graphicFrame>
        <p:nvGraphicFramePr>
          <p:cNvPr id="6" name="Table 5"/>
          <p:cNvGraphicFramePr>
            <a:graphicFrameLocks noGrp="1"/>
          </p:cNvGraphicFramePr>
          <p:nvPr/>
        </p:nvGraphicFramePr>
        <p:xfrm>
          <a:off x="1295400" y="2819400"/>
          <a:ext cx="6477000" cy="1005840"/>
        </p:xfrm>
        <a:graphic>
          <a:graphicData uri="http://schemas.openxmlformats.org/drawingml/2006/table">
            <a:tbl>
              <a:tblPr firstRow="1" firstCol="1" bandRow="1">
                <a:tableStyleId>{2D5ABB26-0587-4C30-8999-92F81FD0307C}</a:tableStyleId>
              </a:tblPr>
              <a:tblGrid>
                <a:gridCol w="3238500">
                  <a:extLst>
                    <a:ext uri="{9D8B030D-6E8A-4147-A177-3AD203B41FA5}">
                      <a16:colId xmlns:a16="http://schemas.microsoft.com/office/drawing/2014/main" val="20000"/>
                    </a:ext>
                  </a:extLst>
                </a:gridCol>
                <a:gridCol w="3238500">
                  <a:extLst>
                    <a:ext uri="{9D8B030D-6E8A-4147-A177-3AD203B41FA5}">
                      <a16:colId xmlns:a16="http://schemas.microsoft.com/office/drawing/2014/main" val="20001"/>
                    </a:ext>
                  </a:extLst>
                </a:gridCol>
              </a:tblGrid>
              <a:tr h="0">
                <a:tc>
                  <a:txBody>
                    <a:bodyPr/>
                    <a:lstStyle/>
                    <a:p>
                      <a:pPr marL="0" marR="0" algn="l" defTabSz="914400" rtl="0" eaLnBrk="1" latinLnBrk="0" hangingPunct="1">
                        <a:spcBef>
                          <a:spcPts val="0"/>
                        </a:spcBef>
                        <a:spcAft>
                          <a:spcPts val="0"/>
                        </a:spcAft>
                      </a:pPr>
                      <a:r>
                        <a:rPr lang="en-US" sz="2000" kern="1200" dirty="0">
                          <a:effectLst/>
                        </a:rPr>
                        <a:t>He did not think that studying Latin was much use.</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2000" kern="1200" dirty="0">
                          <a:effectLst/>
                        </a:rPr>
                        <a:t>He thought the study of Latin useless.</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1295400" y="3733800"/>
          <a:ext cx="6477000" cy="2834640"/>
        </p:xfrm>
        <a:graphic>
          <a:graphicData uri="http://schemas.openxmlformats.org/drawingml/2006/table">
            <a:tbl>
              <a:tblPr firstRow="1" firstCol="1" bandRow="1">
                <a:tableStyleId>{2D5ABB26-0587-4C30-8999-92F81FD0307C}</a:tableStyleId>
              </a:tblPr>
              <a:tblGrid>
                <a:gridCol w="3238500">
                  <a:extLst>
                    <a:ext uri="{9D8B030D-6E8A-4147-A177-3AD203B41FA5}">
                      <a16:colId xmlns:a16="http://schemas.microsoft.com/office/drawing/2014/main" val="20000"/>
                    </a:ext>
                  </a:extLst>
                </a:gridCol>
                <a:gridCol w="3238500">
                  <a:extLst>
                    <a:ext uri="{9D8B030D-6E8A-4147-A177-3AD203B41FA5}">
                      <a16:colId xmlns:a16="http://schemas.microsoft.com/office/drawing/2014/main" val="20001"/>
                    </a:ext>
                  </a:extLst>
                </a:gridCol>
              </a:tblGrid>
              <a:tr h="0">
                <a:tc>
                  <a:txBody>
                    <a:bodyPr/>
                    <a:lstStyle/>
                    <a:p>
                      <a:pPr marL="0" marR="0" algn="l" defTabSz="914400" rtl="0" eaLnBrk="1" latinLnBrk="0" hangingPunct="1">
                        <a:spcBef>
                          <a:spcPts val="0"/>
                        </a:spcBef>
                        <a:spcAft>
                          <a:spcPts val="0"/>
                        </a:spcAft>
                      </a:pPr>
                      <a:r>
                        <a:rPr lang="en-US" sz="2000" kern="1200" dirty="0">
                          <a:effectLst/>
                        </a:rPr>
                        <a:t>The Taming of the Shrew is rather weak in spots. Shakespeare does not portray Katharine as a very admirable character, nor does Bianca remain long in memory as an important character in Shakespeare's works.</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2000" kern="1200" dirty="0">
                          <a:effectLst/>
                        </a:rPr>
                        <a:t>The women in The Taming of the Shrew are unattractive. Katharine is disagreeable, Bianca insignificant.</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0138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11.  Put statements in positive form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5" name="Table 4"/>
          <p:cNvGraphicFramePr>
            <a:graphicFrameLocks noGrp="1"/>
          </p:cNvGraphicFramePr>
          <p:nvPr/>
        </p:nvGraphicFramePr>
        <p:xfrm>
          <a:off x="1295400" y="2438400"/>
          <a:ext cx="6477000" cy="1981200"/>
        </p:xfrm>
        <a:graphic>
          <a:graphicData uri="http://schemas.openxmlformats.org/drawingml/2006/table">
            <a:tbl>
              <a:tblPr firstRow="1" firstCol="1" bandRow="1">
                <a:tableStyleId>{2D5ABB26-0587-4C30-8999-92F81FD0307C}</a:tableStyleId>
              </a:tblPr>
              <a:tblGrid>
                <a:gridCol w="3733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0">
                <a:tc>
                  <a:txBody>
                    <a:bodyPr/>
                    <a:lstStyle/>
                    <a:p>
                      <a:pPr marL="0" marR="0" algn="l" defTabSz="914400" rtl="0" eaLnBrk="1" latinLnBrk="0" hangingPunct="1">
                        <a:spcBef>
                          <a:spcPts val="0"/>
                        </a:spcBef>
                        <a:spcAft>
                          <a:spcPts val="0"/>
                        </a:spcAft>
                      </a:pPr>
                      <a:r>
                        <a:rPr lang="en-US" sz="2000" kern="1200" dirty="0">
                          <a:effectLst/>
                        </a:rPr>
                        <a:t>not honest</a:t>
                      </a:r>
                      <a:endParaRPr lang="en-US" sz="2000" b="0" kern="1200" dirty="0">
                        <a:solidFill>
                          <a:schemeClr val="lt1"/>
                        </a:solidFill>
                        <a:effectLst/>
                        <a:latin typeface="+mn-lt"/>
                        <a:ea typeface="+mn-ea"/>
                        <a:cs typeface="+mn-cs"/>
                      </a:endParaRPr>
                    </a:p>
                  </a:txBody>
                  <a:tcPr/>
                </a:tc>
                <a:tc>
                  <a:txBody>
                    <a:bodyPr/>
                    <a:lstStyle/>
                    <a:p>
                      <a:pPr marL="0" marR="0" algn="l" defTabSz="914400" rtl="0" eaLnBrk="1" latinLnBrk="0" hangingPunct="1">
                        <a:spcBef>
                          <a:spcPts val="0"/>
                        </a:spcBef>
                        <a:spcAft>
                          <a:spcPts val="0"/>
                        </a:spcAft>
                      </a:pPr>
                      <a:r>
                        <a:rPr lang="en-US" sz="2000" kern="1200">
                          <a:effectLst/>
                        </a:rPr>
                        <a:t>dishonest</a:t>
                      </a:r>
                      <a:endParaRPr lang="en-US" sz="2000" b="0" kern="1200">
                        <a:solidFill>
                          <a:schemeClr val="lt1"/>
                        </a:solidFill>
                        <a:effectLst/>
                        <a:latin typeface="+mn-lt"/>
                        <a:ea typeface="+mn-ea"/>
                        <a:cs typeface="+mn-cs"/>
                      </a:endParaRPr>
                    </a:p>
                  </a:txBody>
                  <a:tcPr/>
                </a:tc>
                <a:extLst>
                  <a:ext uri="{0D108BD9-81ED-4DB2-BD59-A6C34878D82A}">
                    <a16:rowId xmlns:a16="http://schemas.microsoft.com/office/drawing/2014/main" val="10000"/>
                  </a:ext>
                </a:extLst>
              </a:tr>
              <a:tr h="0">
                <a:tc>
                  <a:txBody>
                    <a:bodyPr/>
                    <a:lstStyle/>
                    <a:p>
                      <a:pPr marL="0" marR="0" algn="l" defTabSz="914400" rtl="0" eaLnBrk="1" latinLnBrk="0" hangingPunct="1">
                        <a:spcBef>
                          <a:spcPts val="0"/>
                        </a:spcBef>
                        <a:spcAft>
                          <a:spcPts val="0"/>
                        </a:spcAft>
                      </a:pPr>
                      <a:r>
                        <a:rPr lang="en-US" sz="2000" kern="1200" dirty="0">
                          <a:effectLst/>
                        </a:rPr>
                        <a:t>not important</a:t>
                      </a:r>
                      <a:endParaRPr lang="en-US" sz="2000" b="0" kern="1200" dirty="0">
                        <a:solidFill>
                          <a:schemeClr val="lt1"/>
                        </a:solidFill>
                        <a:effectLst/>
                        <a:latin typeface="+mn-lt"/>
                        <a:ea typeface="+mn-ea"/>
                        <a:cs typeface="+mn-cs"/>
                      </a:endParaRPr>
                    </a:p>
                  </a:txBody>
                  <a:tcPr/>
                </a:tc>
                <a:tc>
                  <a:txBody>
                    <a:bodyPr/>
                    <a:lstStyle/>
                    <a:p>
                      <a:pPr marL="0" marR="0" algn="l" defTabSz="914400" rtl="0" eaLnBrk="1" latinLnBrk="0" hangingPunct="1">
                        <a:spcBef>
                          <a:spcPts val="0"/>
                        </a:spcBef>
                        <a:spcAft>
                          <a:spcPts val="0"/>
                        </a:spcAft>
                      </a:pPr>
                      <a:r>
                        <a:rPr lang="en-US" sz="2000" kern="1200">
                          <a:effectLst/>
                        </a:rPr>
                        <a:t>trifling</a:t>
                      </a:r>
                      <a:endParaRPr lang="en-US" sz="2000" b="0" kern="1200">
                        <a:solidFill>
                          <a:schemeClr val="lt1"/>
                        </a:solidFill>
                        <a:effectLst/>
                        <a:latin typeface="+mn-lt"/>
                        <a:ea typeface="+mn-ea"/>
                        <a:cs typeface="+mn-cs"/>
                      </a:endParaRPr>
                    </a:p>
                  </a:txBody>
                  <a:tcPr/>
                </a:tc>
                <a:extLst>
                  <a:ext uri="{0D108BD9-81ED-4DB2-BD59-A6C34878D82A}">
                    <a16:rowId xmlns:a16="http://schemas.microsoft.com/office/drawing/2014/main" val="10001"/>
                  </a:ext>
                </a:extLst>
              </a:tr>
              <a:tr h="0">
                <a:tc>
                  <a:txBody>
                    <a:bodyPr/>
                    <a:lstStyle/>
                    <a:p>
                      <a:pPr marL="0" marR="0" algn="l" defTabSz="914400" rtl="0" eaLnBrk="1" latinLnBrk="0" hangingPunct="1">
                        <a:spcBef>
                          <a:spcPts val="0"/>
                        </a:spcBef>
                        <a:spcAft>
                          <a:spcPts val="0"/>
                        </a:spcAft>
                      </a:pPr>
                      <a:r>
                        <a:rPr lang="en-US" sz="2000" kern="1200">
                          <a:effectLst/>
                        </a:rPr>
                        <a:t>did not remember</a:t>
                      </a:r>
                      <a:endParaRPr lang="en-US" sz="2000" b="0" kern="1200">
                        <a:solidFill>
                          <a:schemeClr val="lt1"/>
                        </a:solidFill>
                        <a:effectLst/>
                        <a:latin typeface="+mn-lt"/>
                        <a:ea typeface="+mn-ea"/>
                        <a:cs typeface="+mn-cs"/>
                      </a:endParaRPr>
                    </a:p>
                  </a:txBody>
                  <a:tcPr/>
                </a:tc>
                <a:tc>
                  <a:txBody>
                    <a:bodyPr/>
                    <a:lstStyle/>
                    <a:p>
                      <a:pPr marL="0" marR="0" algn="l" defTabSz="914400" rtl="0" eaLnBrk="1" latinLnBrk="0" hangingPunct="1">
                        <a:spcBef>
                          <a:spcPts val="0"/>
                        </a:spcBef>
                        <a:spcAft>
                          <a:spcPts val="0"/>
                        </a:spcAft>
                      </a:pPr>
                      <a:r>
                        <a:rPr lang="en-US" sz="2000" kern="1200">
                          <a:effectLst/>
                        </a:rPr>
                        <a:t>forgot</a:t>
                      </a:r>
                      <a:endParaRPr lang="en-US" sz="2000" b="0" kern="1200">
                        <a:solidFill>
                          <a:schemeClr val="lt1"/>
                        </a:solidFill>
                        <a:effectLst/>
                        <a:latin typeface="+mn-lt"/>
                        <a:ea typeface="+mn-ea"/>
                        <a:cs typeface="+mn-cs"/>
                      </a:endParaRPr>
                    </a:p>
                  </a:txBody>
                  <a:tcPr/>
                </a:tc>
                <a:extLst>
                  <a:ext uri="{0D108BD9-81ED-4DB2-BD59-A6C34878D82A}">
                    <a16:rowId xmlns:a16="http://schemas.microsoft.com/office/drawing/2014/main" val="10002"/>
                  </a:ext>
                </a:extLst>
              </a:tr>
              <a:tr h="0">
                <a:tc>
                  <a:txBody>
                    <a:bodyPr/>
                    <a:lstStyle/>
                    <a:p>
                      <a:pPr marL="0" marR="0" algn="l" defTabSz="914400" rtl="0" eaLnBrk="1" latinLnBrk="0" hangingPunct="1">
                        <a:spcBef>
                          <a:spcPts val="0"/>
                        </a:spcBef>
                        <a:spcAft>
                          <a:spcPts val="0"/>
                        </a:spcAft>
                      </a:pPr>
                      <a:r>
                        <a:rPr lang="en-US" sz="2000" kern="1200">
                          <a:effectLst/>
                        </a:rPr>
                        <a:t>did not pay any attention to</a:t>
                      </a:r>
                      <a:endParaRPr lang="en-US" sz="2000" b="0" kern="1200">
                        <a:solidFill>
                          <a:schemeClr val="lt1"/>
                        </a:solidFill>
                        <a:effectLst/>
                        <a:latin typeface="+mn-lt"/>
                        <a:ea typeface="+mn-ea"/>
                        <a:cs typeface="+mn-cs"/>
                      </a:endParaRPr>
                    </a:p>
                  </a:txBody>
                  <a:tcPr/>
                </a:tc>
                <a:tc>
                  <a:txBody>
                    <a:bodyPr/>
                    <a:lstStyle/>
                    <a:p>
                      <a:pPr marL="0" marR="0" algn="l" defTabSz="914400" rtl="0" eaLnBrk="1" latinLnBrk="0" hangingPunct="1">
                        <a:spcBef>
                          <a:spcPts val="0"/>
                        </a:spcBef>
                        <a:spcAft>
                          <a:spcPts val="0"/>
                        </a:spcAft>
                      </a:pPr>
                      <a:r>
                        <a:rPr lang="en-US" sz="2000" kern="1200">
                          <a:effectLst/>
                        </a:rPr>
                        <a:t>ignored</a:t>
                      </a:r>
                      <a:endParaRPr lang="en-US" sz="2000" b="0" kern="1200">
                        <a:solidFill>
                          <a:schemeClr val="lt1"/>
                        </a:solidFill>
                        <a:effectLst/>
                        <a:latin typeface="+mn-lt"/>
                        <a:ea typeface="+mn-ea"/>
                        <a:cs typeface="+mn-cs"/>
                      </a:endParaRPr>
                    </a:p>
                  </a:txBody>
                  <a:tcPr/>
                </a:tc>
                <a:extLst>
                  <a:ext uri="{0D108BD9-81ED-4DB2-BD59-A6C34878D82A}">
                    <a16:rowId xmlns:a16="http://schemas.microsoft.com/office/drawing/2014/main" val="10003"/>
                  </a:ext>
                </a:extLst>
              </a:tr>
              <a:tr h="0">
                <a:tc>
                  <a:txBody>
                    <a:bodyPr/>
                    <a:lstStyle/>
                    <a:p>
                      <a:pPr marL="0" marR="0" algn="l" defTabSz="914400" rtl="0" eaLnBrk="1" latinLnBrk="0" hangingPunct="1">
                        <a:spcBef>
                          <a:spcPts val="0"/>
                        </a:spcBef>
                        <a:spcAft>
                          <a:spcPts val="0"/>
                        </a:spcAft>
                      </a:pPr>
                      <a:r>
                        <a:rPr lang="en-US" sz="2000" kern="1200">
                          <a:effectLst/>
                        </a:rPr>
                        <a:t>did not have much confidence in</a:t>
                      </a:r>
                      <a:endParaRPr lang="en-US" sz="2000" b="0" kern="1200">
                        <a:solidFill>
                          <a:schemeClr val="lt1"/>
                        </a:solidFill>
                        <a:effectLst/>
                        <a:latin typeface="+mn-lt"/>
                        <a:ea typeface="+mn-ea"/>
                        <a:cs typeface="+mn-cs"/>
                      </a:endParaRPr>
                    </a:p>
                  </a:txBody>
                  <a:tcPr/>
                </a:tc>
                <a:tc>
                  <a:txBody>
                    <a:bodyPr/>
                    <a:lstStyle/>
                    <a:p>
                      <a:pPr marL="0" marR="0" algn="l" defTabSz="914400" rtl="0" eaLnBrk="1" latinLnBrk="0" hangingPunct="1">
                        <a:spcBef>
                          <a:spcPts val="0"/>
                        </a:spcBef>
                        <a:spcAft>
                          <a:spcPts val="0"/>
                        </a:spcAft>
                      </a:pPr>
                      <a:r>
                        <a:rPr lang="en-US" sz="2000" kern="1200" dirty="0">
                          <a:effectLst/>
                        </a:rPr>
                        <a:t>distrusted</a:t>
                      </a:r>
                      <a:endParaRPr lang="en-US" sz="2000" b="0" kern="1200" dirty="0">
                        <a:solidFill>
                          <a:schemeClr val="lt1"/>
                        </a:solidFill>
                        <a:effectLst/>
                        <a:latin typeface="+mn-lt"/>
                        <a:ea typeface="+mn-ea"/>
                        <a:cs typeface="+mn-cs"/>
                      </a:endParaRPr>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DE21C1B1-0D76-4D81-97E4-FC66135CE49C}" type="slidenum">
              <a:rPr lang="en-US" smtClean="0"/>
              <a:t>116</a:t>
            </a:fld>
            <a:endParaRPr lang="en-US"/>
          </a:p>
        </p:txBody>
      </p:sp>
    </p:spTree>
    <p:extLst>
      <p:ext uri="{BB962C8B-B14F-4D97-AF65-F5344CB8AC3E}">
        <p14:creationId xmlns:p14="http://schemas.microsoft.com/office/powerpoint/2010/main" val="4843749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12.  Omit needless words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4" name="Table 3"/>
          <p:cNvGraphicFramePr>
            <a:graphicFrameLocks noGrp="1"/>
          </p:cNvGraphicFramePr>
          <p:nvPr/>
        </p:nvGraphicFramePr>
        <p:xfrm>
          <a:off x="762000" y="1981200"/>
          <a:ext cx="7391400" cy="4053840"/>
        </p:xfrm>
        <a:graphic>
          <a:graphicData uri="http://schemas.openxmlformats.org/drawingml/2006/table">
            <a:tbl>
              <a:tblPr firstRow="1" firstCol="1" bandRow="1">
                <a:tableStyleId>{2D5ABB26-0587-4C30-8999-92F81FD0307C}</a:tableStyleId>
              </a:tblPr>
              <a:tblGrid>
                <a:gridCol w="3695700">
                  <a:extLst>
                    <a:ext uri="{9D8B030D-6E8A-4147-A177-3AD203B41FA5}">
                      <a16:colId xmlns:a16="http://schemas.microsoft.com/office/drawing/2014/main" val="20000"/>
                    </a:ext>
                  </a:extLst>
                </a:gridCol>
                <a:gridCol w="3695700">
                  <a:extLst>
                    <a:ext uri="{9D8B030D-6E8A-4147-A177-3AD203B41FA5}">
                      <a16:colId xmlns:a16="http://schemas.microsoft.com/office/drawing/2014/main" val="20001"/>
                    </a:ext>
                  </a:extLst>
                </a:gridCol>
              </a:tblGrid>
              <a:tr h="0">
                <a:tc>
                  <a:txBody>
                    <a:bodyPr/>
                    <a:lstStyle/>
                    <a:p>
                      <a:pPr marL="0" marR="0" algn="r">
                        <a:spcBef>
                          <a:spcPts val="0"/>
                        </a:spcBef>
                        <a:spcAft>
                          <a:spcPts val="0"/>
                        </a:spcAft>
                      </a:pPr>
                      <a:r>
                        <a:rPr lang="en-US" sz="2000" dirty="0">
                          <a:effectLst/>
                        </a:rPr>
                        <a:t>the question as to whether</a:t>
                      </a:r>
                      <a:endParaRPr lang="en-US" sz="2000" dirty="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dirty="0">
                          <a:effectLst/>
                        </a:rPr>
                        <a:t>whether (the question whether)</a:t>
                      </a:r>
                      <a:endParaRPr lang="en-US" sz="2000" dirty="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marL="0" marR="0" algn="r">
                        <a:spcBef>
                          <a:spcPts val="0"/>
                        </a:spcBef>
                        <a:spcAft>
                          <a:spcPts val="0"/>
                        </a:spcAft>
                      </a:pPr>
                      <a:r>
                        <a:rPr lang="en-US" sz="2000" dirty="0">
                          <a:effectLst/>
                        </a:rPr>
                        <a:t>there is no doubt but that</a:t>
                      </a:r>
                      <a:endParaRPr lang="en-US" sz="2000" dirty="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a:effectLst/>
                        </a:rPr>
                        <a:t>no doubt (doubtless)</a:t>
                      </a:r>
                      <a:endParaRPr lang="en-US" sz="200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marR="0" algn="r">
                        <a:spcBef>
                          <a:spcPts val="0"/>
                        </a:spcBef>
                        <a:spcAft>
                          <a:spcPts val="0"/>
                        </a:spcAft>
                      </a:pPr>
                      <a:r>
                        <a:rPr lang="en-US" sz="2000">
                          <a:effectLst/>
                        </a:rPr>
                        <a:t>used for fuel purposes</a:t>
                      </a:r>
                      <a:endParaRPr lang="en-US" sz="200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a:effectLst/>
                        </a:rPr>
                        <a:t>used for fuel</a:t>
                      </a:r>
                      <a:endParaRPr lang="en-US" sz="200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0" marR="0" algn="r">
                        <a:spcBef>
                          <a:spcPts val="0"/>
                        </a:spcBef>
                        <a:spcAft>
                          <a:spcPts val="0"/>
                        </a:spcAft>
                      </a:pPr>
                      <a:r>
                        <a:rPr lang="en-US" sz="2000" dirty="0">
                          <a:effectLst/>
                        </a:rPr>
                        <a:t>he is a man who</a:t>
                      </a:r>
                      <a:endParaRPr lang="en-US" sz="2000" dirty="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dirty="0">
                          <a:effectLst/>
                        </a:rPr>
                        <a:t>he</a:t>
                      </a:r>
                      <a:endParaRPr lang="en-US" sz="2000" dirty="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marL="0" marR="0" algn="r">
                        <a:spcBef>
                          <a:spcPts val="0"/>
                        </a:spcBef>
                        <a:spcAft>
                          <a:spcPts val="0"/>
                        </a:spcAft>
                      </a:pPr>
                      <a:r>
                        <a:rPr lang="en-US" sz="2000">
                          <a:effectLst/>
                        </a:rPr>
                        <a:t>in a hasty manner</a:t>
                      </a:r>
                      <a:endParaRPr lang="en-US" sz="200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a:effectLst/>
                        </a:rPr>
                        <a:t>hastily</a:t>
                      </a:r>
                      <a:endParaRPr lang="en-US" sz="200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marL="0" marR="0" algn="r">
                        <a:spcBef>
                          <a:spcPts val="0"/>
                        </a:spcBef>
                        <a:spcAft>
                          <a:spcPts val="0"/>
                        </a:spcAft>
                      </a:pPr>
                      <a:r>
                        <a:rPr lang="en-US" sz="2000">
                          <a:effectLst/>
                        </a:rPr>
                        <a:t>this is a subject which</a:t>
                      </a:r>
                      <a:endParaRPr lang="en-US" sz="200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a:effectLst/>
                        </a:rPr>
                        <a:t>this subject</a:t>
                      </a:r>
                      <a:endParaRPr lang="en-US" sz="200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0">
                <a:tc>
                  <a:txBody>
                    <a:bodyPr/>
                    <a:lstStyle/>
                    <a:p>
                      <a:pPr marL="0" marR="0" algn="r">
                        <a:spcBef>
                          <a:spcPts val="0"/>
                        </a:spcBef>
                        <a:spcAft>
                          <a:spcPts val="0"/>
                        </a:spcAft>
                      </a:pPr>
                      <a:r>
                        <a:rPr lang="en-US" sz="2000" dirty="0">
                          <a:effectLst/>
                        </a:rPr>
                        <a:t>His story is a strange one.</a:t>
                      </a:r>
                      <a:endParaRPr lang="en-US" sz="2000" dirty="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dirty="0">
                          <a:effectLst/>
                        </a:rPr>
                        <a:t>His story is strange.</a:t>
                      </a:r>
                      <a:endParaRPr lang="en-US" sz="2000" dirty="0">
                        <a:effectLst/>
                        <a:latin typeface="Times New Roman"/>
                        <a:ea typeface="Times New Roman"/>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5" name="Slide Number Placeholder 4"/>
          <p:cNvSpPr>
            <a:spLocks noGrp="1"/>
          </p:cNvSpPr>
          <p:nvPr>
            <p:ph type="sldNum" sz="quarter" idx="12"/>
          </p:nvPr>
        </p:nvSpPr>
        <p:spPr/>
        <p:txBody>
          <a:bodyPr/>
          <a:lstStyle/>
          <a:p>
            <a:fld id="{DE21C1B1-0D76-4D81-97E4-FC66135CE49C}" type="slidenum">
              <a:rPr lang="en-US" smtClean="0"/>
              <a:t>117</a:t>
            </a:fld>
            <a:endParaRPr lang="en-US"/>
          </a:p>
        </p:txBody>
      </p:sp>
    </p:spTree>
    <p:extLst>
      <p:ext uri="{BB962C8B-B14F-4D97-AF65-F5344CB8AC3E}">
        <p14:creationId xmlns:p14="http://schemas.microsoft.com/office/powerpoint/2010/main" val="8728276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12.  Omit needless words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5" name="Table 4"/>
          <p:cNvGraphicFramePr>
            <a:graphicFrameLocks noGrp="1"/>
          </p:cNvGraphicFramePr>
          <p:nvPr/>
        </p:nvGraphicFramePr>
        <p:xfrm>
          <a:off x="838200" y="1981200"/>
          <a:ext cx="7543799" cy="4145280"/>
        </p:xfrm>
        <a:graphic>
          <a:graphicData uri="http://schemas.openxmlformats.org/drawingml/2006/table">
            <a:tbl>
              <a:tblPr firstRow="1" firstCol="1" bandRow="1">
                <a:tableStyleId>{2D5ABB26-0587-4C30-8999-92F81FD0307C}</a:tableStyleId>
              </a:tblPr>
              <a:tblGrid>
                <a:gridCol w="39624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352799">
                  <a:extLst>
                    <a:ext uri="{9D8B030D-6E8A-4147-A177-3AD203B41FA5}">
                      <a16:colId xmlns:a16="http://schemas.microsoft.com/office/drawing/2014/main" val="20002"/>
                    </a:ext>
                  </a:extLst>
                </a:gridCol>
              </a:tblGrid>
              <a:tr h="0">
                <a:tc>
                  <a:txBody>
                    <a:bodyPr/>
                    <a:lstStyle/>
                    <a:p>
                      <a:pPr marL="0" marR="0" algn="r">
                        <a:spcBef>
                          <a:spcPts val="0"/>
                        </a:spcBef>
                        <a:spcAft>
                          <a:spcPts val="0"/>
                        </a:spcAft>
                      </a:pPr>
                      <a:r>
                        <a:rPr lang="en-US" sz="2000" dirty="0">
                          <a:effectLst/>
                        </a:rPr>
                        <a:t>owing to </a:t>
                      </a:r>
                      <a:r>
                        <a:rPr lang="en-US" sz="2000" dirty="0">
                          <a:solidFill>
                            <a:srgbClr val="FF0000"/>
                          </a:solidFill>
                          <a:effectLst/>
                        </a:rPr>
                        <a:t>the fact </a:t>
                      </a:r>
                      <a:r>
                        <a:rPr lang="en-US" sz="2000" dirty="0">
                          <a:effectLst/>
                        </a:rPr>
                        <a:t>that</a:t>
                      </a: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dirty="0">
                          <a:effectLst/>
                        </a:rPr>
                        <a:t>since</a:t>
                      </a:r>
                    </a:p>
                    <a:p>
                      <a:pPr marL="0" marR="0">
                        <a:spcBef>
                          <a:spcPts val="0"/>
                        </a:spcBef>
                        <a:spcAft>
                          <a:spcPts val="0"/>
                        </a:spcAft>
                      </a:pPr>
                      <a:r>
                        <a:rPr lang="en-US" sz="2000" dirty="0">
                          <a:effectLst/>
                        </a:rPr>
                        <a:t>because</a:t>
                      </a: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marL="0" marR="0" algn="r">
                        <a:spcBef>
                          <a:spcPts val="0"/>
                        </a:spcBef>
                        <a:spcAft>
                          <a:spcPts val="0"/>
                        </a:spcAft>
                      </a:pPr>
                      <a:r>
                        <a:rPr lang="en-US" sz="2000" dirty="0">
                          <a:effectLst/>
                        </a:rPr>
                        <a:t>in spite of </a:t>
                      </a:r>
                      <a:r>
                        <a:rPr lang="en-US" sz="2000" dirty="0">
                          <a:solidFill>
                            <a:srgbClr val="FF0000"/>
                          </a:solidFill>
                          <a:effectLst/>
                        </a:rPr>
                        <a:t>the fact </a:t>
                      </a:r>
                      <a:r>
                        <a:rPr lang="en-US" sz="2000" dirty="0">
                          <a:effectLst/>
                        </a:rPr>
                        <a:t>that</a:t>
                      </a: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dirty="0">
                          <a:effectLst/>
                        </a:rPr>
                        <a:t>though</a:t>
                      </a:r>
                      <a:br>
                        <a:rPr lang="en-US" sz="2000" dirty="0">
                          <a:effectLst/>
                        </a:rPr>
                      </a:br>
                      <a:r>
                        <a:rPr lang="en-US" sz="2000" dirty="0">
                          <a:effectLst/>
                        </a:rPr>
                        <a:t>although</a:t>
                      </a: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1520">
                <a:tc>
                  <a:txBody>
                    <a:bodyPr/>
                    <a:lstStyle/>
                    <a:p>
                      <a:pPr marL="0" marR="0" algn="r">
                        <a:spcBef>
                          <a:spcPts val="0"/>
                        </a:spcBef>
                        <a:spcAft>
                          <a:spcPts val="0"/>
                        </a:spcAft>
                      </a:pPr>
                      <a:r>
                        <a:rPr lang="en-US" sz="2000" dirty="0">
                          <a:effectLst/>
                        </a:rPr>
                        <a:t>call your attention to </a:t>
                      </a:r>
                      <a:r>
                        <a:rPr lang="en-US" sz="2000" dirty="0">
                          <a:solidFill>
                            <a:srgbClr val="FF0000"/>
                          </a:solidFill>
                          <a:effectLst/>
                        </a:rPr>
                        <a:t>the fact </a:t>
                      </a:r>
                      <a:r>
                        <a:rPr lang="en-US" sz="2000" dirty="0">
                          <a:effectLst/>
                        </a:rPr>
                        <a:t>that</a:t>
                      </a: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dirty="0">
                          <a:effectLst/>
                        </a:rPr>
                        <a:t>remind you </a:t>
                      </a:r>
                      <a:br>
                        <a:rPr lang="en-US" sz="2000" dirty="0">
                          <a:effectLst/>
                        </a:rPr>
                      </a:br>
                      <a:r>
                        <a:rPr lang="en-US" sz="2000" dirty="0">
                          <a:effectLst/>
                        </a:rPr>
                        <a:t>notify you</a:t>
                      </a: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0" marR="0" algn="r">
                        <a:spcBef>
                          <a:spcPts val="0"/>
                        </a:spcBef>
                        <a:spcAft>
                          <a:spcPts val="0"/>
                        </a:spcAft>
                      </a:pPr>
                      <a:r>
                        <a:rPr lang="en-US" sz="2000" dirty="0">
                          <a:effectLst/>
                        </a:rPr>
                        <a:t>I was unaware of </a:t>
                      </a:r>
                      <a:r>
                        <a:rPr lang="en-US" sz="2000" dirty="0">
                          <a:solidFill>
                            <a:srgbClr val="FF0000"/>
                          </a:solidFill>
                          <a:effectLst/>
                        </a:rPr>
                        <a:t>the fact </a:t>
                      </a:r>
                      <a:r>
                        <a:rPr lang="en-US" sz="2000" dirty="0">
                          <a:effectLst/>
                        </a:rPr>
                        <a:t>that</a:t>
                      </a: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dirty="0">
                          <a:effectLst/>
                        </a:rPr>
                        <a:t>I was unaware that </a:t>
                      </a:r>
                      <a:br>
                        <a:rPr lang="en-US" sz="2000" dirty="0">
                          <a:effectLst/>
                        </a:rPr>
                      </a:br>
                      <a:r>
                        <a:rPr lang="en-US" sz="2000" dirty="0">
                          <a:effectLst/>
                        </a:rPr>
                        <a:t>I did not know</a:t>
                      </a: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24840">
                <a:tc>
                  <a:txBody>
                    <a:bodyPr/>
                    <a:lstStyle/>
                    <a:p>
                      <a:pPr marL="0" marR="0" algn="r">
                        <a:spcBef>
                          <a:spcPts val="0"/>
                        </a:spcBef>
                        <a:spcAft>
                          <a:spcPts val="0"/>
                        </a:spcAft>
                      </a:pPr>
                      <a:r>
                        <a:rPr lang="en-US" sz="2000" dirty="0">
                          <a:solidFill>
                            <a:srgbClr val="FF0000"/>
                          </a:solidFill>
                          <a:effectLst/>
                        </a:rPr>
                        <a:t>the fact </a:t>
                      </a:r>
                      <a:r>
                        <a:rPr lang="en-US" sz="2000" dirty="0">
                          <a:effectLst/>
                        </a:rPr>
                        <a:t>that he had not succeeded</a:t>
                      </a: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dirty="0">
                          <a:effectLst/>
                        </a:rPr>
                        <a:t>his failure</a:t>
                      </a: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85800">
                <a:tc>
                  <a:txBody>
                    <a:bodyPr/>
                    <a:lstStyle/>
                    <a:p>
                      <a:pPr marL="0" marR="0" algn="r">
                        <a:spcBef>
                          <a:spcPts val="0"/>
                        </a:spcBef>
                        <a:spcAft>
                          <a:spcPts val="0"/>
                        </a:spcAft>
                      </a:pPr>
                      <a:r>
                        <a:rPr lang="en-US" sz="2000" dirty="0">
                          <a:solidFill>
                            <a:srgbClr val="FF0000"/>
                          </a:solidFill>
                          <a:effectLst/>
                        </a:rPr>
                        <a:t>the fact </a:t>
                      </a:r>
                      <a:r>
                        <a:rPr lang="en-US" sz="2000" dirty="0">
                          <a:effectLst/>
                        </a:rPr>
                        <a:t>that I had arrived</a:t>
                      </a: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dirty="0">
                          <a:effectLst/>
                        </a:rPr>
                        <a:t>my arrival</a:t>
                      </a:r>
                      <a:endParaRPr lang="en-US" sz="2000" dirty="0">
                        <a:effectLst/>
                        <a:latin typeface="Times New Roman"/>
                        <a:ea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DE21C1B1-0D76-4D81-97E4-FC66135CE49C}" type="slidenum">
              <a:rPr lang="en-US" smtClean="0"/>
              <a:t>118</a:t>
            </a:fld>
            <a:endParaRPr lang="en-US"/>
          </a:p>
        </p:txBody>
      </p:sp>
    </p:spTree>
    <p:extLst>
      <p:ext uri="{BB962C8B-B14F-4D97-AF65-F5344CB8AC3E}">
        <p14:creationId xmlns:p14="http://schemas.microsoft.com/office/powerpoint/2010/main" val="23003802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13.  Avoid a succession of loose sentences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pSp>
        <p:nvGrpSpPr>
          <p:cNvPr id="7" name="Group 6"/>
          <p:cNvGrpSpPr/>
          <p:nvPr/>
        </p:nvGrpSpPr>
        <p:grpSpPr>
          <a:xfrm>
            <a:off x="3657600" y="4729961"/>
            <a:ext cx="4825033" cy="2220764"/>
            <a:chOff x="2367798" y="4800600"/>
            <a:chExt cx="4825033" cy="2220764"/>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75" b="95238" l="3088" r="95724"/>
                      </a14:imgEffect>
                    </a14:imgLayer>
                  </a14:imgProps>
                </a:ext>
                <a:ext uri="{28A0092B-C50C-407E-A947-70E740481C1C}">
                  <a14:useLocalDpi xmlns:a14="http://schemas.microsoft.com/office/drawing/2010/main" val="0"/>
                </a:ext>
              </a:extLst>
            </a:blip>
            <a:srcRect/>
            <a:stretch>
              <a:fillRect/>
            </a:stretch>
          </p:blipFill>
          <p:spPr bwMode="auto">
            <a:xfrm>
              <a:off x="2367798" y="4800600"/>
              <a:ext cx="2968068" cy="222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105400" y="5486400"/>
              <a:ext cx="2087431" cy="707886"/>
            </a:xfrm>
            <a:prstGeom prst="rect">
              <a:avLst/>
            </a:prstGeom>
            <a:noFill/>
          </p:spPr>
          <p:txBody>
            <a:bodyPr wrap="none" rtlCol="0">
              <a:spAutoFit/>
            </a:bodyPr>
            <a:lstStyle/>
            <a:p>
              <a:r>
                <a:rPr lang="en-US" sz="4000" dirty="0">
                  <a:solidFill>
                    <a:srgbClr val="FFFF00"/>
                  </a:solidFill>
                </a:rPr>
                <a:t>Z</a:t>
              </a:r>
              <a:r>
                <a:rPr lang="en-US" dirty="0">
                  <a:solidFill>
                    <a:srgbClr val="FFFF00"/>
                  </a:solidFill>
                </a:rPr>
                <a:t> </a:t>
              </a:r>
              <a:r>
                <a:rPr lang="en-US" sz="3200" dirty="0" err="1">
                  <a:solidFill>
                    <a:srgbClr val="FFFF00"/>
                  </a:solidFill>
                </a:rPr>
                <a:t>Z</a:t>
              </a:r>
              <a:r>
                <a:rPr lang="en-US" dirty="0">
                  <a:solidFill>
                    <a:srgbClr val="FFFF00"/>
                  </a:solidFill>
                </a:rPr>
                <a:t> </a:t>
              </a:r>
              <a:r>
                <a:rPr lang="en-US" sz="2800" dirty="0" err="1">
                  <a:solidFill>
                    <a:srgbClr val="FFFF00"/>
                  </a:solidFill>
                </a:rPr>
                <a:t>Z</a:t>
              </a:r>
              <a:r>
                <a:rPr lang="en-US" dirty="0">
                  <a:solidFill>
                    <a:srgbClr val="FFFF00"/>
                  </a:solidFill>
                </a:rPr>
                <a:t> </a:t>
              </a:r>
              <a:r>
                <a:rPr lang="en-US" sz="2400" dirty="0" err="1">
                  <a:solidFill>
                    <a:srgbClr val="FFFF00"/>
                  </a:solidFill>
                </a:rPr>
                <a:t>Z</a:t>
              </a:r>
              <a:r>
                <a:rPr lang="en-US" dirty="0">
                  <a:solidFill>
                    <a:srgbClr val="FFFF00"/>
                  </a:solidFill>
                </a:rPr>
                <a:t> </a:t>
              </a:r>
              <a:r>
                <a:rPr lang="en-US" sz="2000" dirty="0" err="1">
                  <a:solidFill>
                    <a:srgbClr val="FFFF00"/>
                  </a:solidFill>
                </a:rPr>
                <a:t>Z</a:t>
              </a:r>
              <a:r>
                <a:rPr lang="en-US" dirty="0">
                  <a:solidFill>
                    <a:srgbClr val="FFFF00"/>
                  </a:solidFill>
                </a:rPr>
                <a:t> </a:t>
              </a:r>
              <a:r>
                <a:rPr lang="en-US" dirty="0" err="1">
                  <a:solidFill>
                    <a:srgbClr val="FFFF00"/>
                  </a:solidFill>
                </a:rPr>
                <a:t>Z</a:t>
              </a:r>
              <a:r>
                <a:rPr lang="en-US" dirty="0">
                  <a:solidFill>
                    <a:srgbClr val="FFFF00"/>
                  </a:solidFill>
                </a:rPr>
                <a:t> </a:t>
              </a:r>
              <a:r>
                <a:rPr lang="en-US" dirty="0" err="1">
                  <a:solidFill>
                    <a:srgbClr val="FFFF00"/>
                  </a:solidFill>
                </a:rPr>
                <a:t>Z</a:t>
              </a:r>
              <a:r>
                <a:rPr lang="en-US" dirty="0">
                  <a:solidFill>
                    <a:srgbClr val="FFFF00"/>
                  </a:solidFill>
                </a:rPr>
                <a:t> </a:t>
              </a:r>
              <a:r>
                <a:rPr lang="en-US" dirty="0" err="1">
                  <a:solidFill>
                    <a:srgbClr val="FFFF00"/>
                  </a:solidFill>
                </a:rPr>
                <a:t>Z</a:t>
              </a:r>
              <a:r>
                <a:rPr lang="en-US" dirty="0">
                  <a:solidFill>
                    <a:srgbClr val="FFFF00"/>
                  </a:solidFill>
                </a:rPr>
                <a:t> </a:t>
              </a:r>
              <a:r>
                <a:rPr lang="en-US" dirty="0" err="1">
                  <a:solidFill>
                    <a:srgbClr val="FFFF00"/>
                  </a:solidFill>
                </a:rPr>
                <a:t>Z</a:t>
              </a:r>
              <a:r>
                <a:rPr lang="en-US" dirty="0">
                  <a:solidFill>
                    <a:srgbClr val="FFFF00"/>
                  </a:solidFill>
                </a:rPr>
                <a:t> </a:t>
              </a:r>
              <a:r>
                <a:rPr lang="en-US" dirty="0" err="1">
                  <a:solidFill>
                    <a:srgbClr val="FFFF00"/>
                  </a:solidFill>
                </a:rPr>
                <a:t>Z</a:t>
              </a:r>
              <a:endParaRPr lang="en-US" dirty="0">
                <a:solidFill>
                  <a:srgbClr val="FFFF00"/>
                </a:solidFill>
              </a:endParaRPr>
            </a:p>
          </p:txBody>
        </p:sp>
      </p:grpSp>
      <p:sp>
        <p:nvSpPr>
          <p:cNvPr id="5" name="Slide Number Placeholder 4"/>
          <p:cNvSpPr>
            <a:spLocks noGrp="1"/>
          </p:cNvSpPr>
          <p:nvPr>
            <p:ph type="sldNum" sz="quarter" idx="12"/>
          </p:nvPr>
        </p:nvSpPr>
        <p:spPr/>
        <p:txBody>
          <a:bodyPr/>
          <a:lstStyle/>
          <a:p>
            <a:fld id="{DE21C1B1-0D76-4D81-97E4-FC66135CE49C}" type="slidenum">
              <a:rPr lang="en-US" smtClean="0"/>
              <a:t>119</a:t>
            </a:fld>
            <a:endParaRPr lang="en-US"/>
          </a:p>
        </p:txBody>
      </p:sp>
      <p:sp>
        <p:nvSpPr>
          <p:cNvPr id="8" name="TextBox 7"/>
          <p:cNvSpPr txBox="1"/>
          <p:nvPr/>
        </p:nvSpPr>
        <p:spPr>
          <a:xfrm>
            <a:off x="1066800" y="2133600"/>
            <a:ext cx="6858000" cy="2862322"/>
          </a:xfrm>
          <a:prstGeom prst="rect">
            <a:avLst/>
          </a:prstGeom>
          <a:noFill/>
        </p:spPr>
        <p:txBody>
          <a:bodyPr wrap="square" rtlCol="0">
            <a:spAutoFit/>
          </a:bodyPr>
          <a:lstStyle/>
          <a:p>
            <a:r>
              <a:rPr lang="en-US" dirty="0"/>
              <a:t>The third concert of the subscription series was given last evening, and a large audience was in attendance. Mr. Edward Appleton was the soloist, and the Boston Symphony Orchestra furnished the instrumental music. The former showed himself to be an artist of the first rank, while the latter proved itself fully deserving of its high reputation. The interest aroused by the series has been very gratifying to the Committee, and it is planned to give a similar series annually hereafter. The fourth concert will be given on Tuesday, May 10, when an equally attractive program will be presented.</a:t>
            </a:r>
            <a:endParaRPr lang="en-US" dirty="0">
              <a:solidFill>
                <a:schemeClr val="lt1"/>
              </a:solidFill>
            </a:endParaRPr>
          </a:p>
          <a:p>
            <a:endParaRPr lang="en-US" dirty="0"/>
          </a:p>
        </p:txBody>
      </p:sp>
    </p:spTree>
    <p:extLst>
      <p:ext uri="{BB962C8B-B14F-4D97-AF65-F5344CB8AC3E}">
        <p14:creationId xmlns:p14="http://schemas.microsoft.com/office/powerpoint/2010/main" val="243238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2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751114"/>
            <a:ext cx="7546103" cy="2246769"/>
          </a:xfrm>
          <a:prstGeom prst="rect">
            <a:avLst/>
          </a:prstGeom>
          <a:noFill/>
          <a:ln w="28575">
            <a:noFill/>
          </a:ln>
        </p:spPr>
        <p:txBody>
          <a:bodyPr wrap="square" rtlCol="0">
            <a:spAutoFit/>
          </a:bodyPr>
          <a:lstStyle/>
          <a:p>
            <a:pPr algn="ctr"/>
            <a:r>
              <a:rPr lang="en-US" sz="2400" b="1" dirty="0"/>
              <a:t>Fulton T. Armstrong</a:t>
            </a:r>
          </a:p>
          <a:p>
            <a:endParaRPr lang="en-US" sz="2000" dirty="0"/>
          </a:p>
          <a:p>
            <a:r>
              <a:rPr lang="en-US" sz="2000" dirty="0"/>
              <a:t>A spontaneous career in information, analysis, policy and politics</a:t>
            </a:r>
          </a:p>
          <a:p>
            <a:endParaRPr lang="en-US" sz="2000" dirty="0"/>
          </a:p>
          <a:p>
            <a:r>
              <a:rPr lang="en-US" sz="2000" dirty="0"/>
              <a:t>Forty years of analytical writing</a:t>
            </a:r>
          </a:p>
          <a:p>
            <a:endParaRPr lang="en-US" dirty="0"/>
          </a:p>
          <a:p>
            <a:endParaRPr lang="en-US" dirty="0"/>
          </a:p>
        </p:txBody>
      </p:sp>
      <p:cxnSp>
        <p:nvCxnSpPr>
          <p:cNvPr id="10" name="Straight Arrow Connector 9"/>
          <p:cNvCxnSpPr/>
          <p:nvPr/>
        </p:nvCxnSpPr>
        <p:spPr>
          <a:xfrm flipH="1">
            <a:off x="5029200" y="3581400"/>
            <a:ext cx="914400" cy="4475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75103" y="5334000"/>
            <a:ext cx="3141822" cy="1200329"/>
          </a:xfrm>
          <a:prstGeom prst="rect">
            <a:avLst/>
          </a:prstGeom>
          <a:noFill/>
          <a:ln w="9525">
            <a:solidFill>
              <a:schemeClr val="tx1"/>
            </a:solidFill>
          </a:ln>
        </p:spPr>
        <p:txBody>
          <a:bodyPr wrap="none" rtlCol="0">
            <a:spAutoFit/>
          </a:bodyPr>
          <a:lstStyle/>
          <a:p>
            <a:r>
              <a:rPr lang="en-US" dirty="0"/>
              <a:t>Taught junior analysts</a:t>
            </a:r>
          </a:p>
          <a:p>
            <a:r>
              <a:rPr lang="en-US" dirty="0"/>
              <a:t>Led intelligence community</a:t>
            </a:r>
          </a:p>
          <a:p>
            <a:r>
              <a:rPr lang="en-US" dirty="0"/>
              <a:t>Wrote about tradecraft</a:t>
            </a:r>
          </a:p>
          <a:p>
            <a:r>
              <a:rPr lang="en-US" dirty="0"/>
              <a:t>Teach AU, SU, URJC and others</a:t>
            </a:r>
          </a:p>
        </p:txBody>
      </p:sp>
      <p:sp>
        <p:nvSpPr>
          <p:cNvPr id="8" name="Rectangle 7">
            <a:extLst>
              <a:ext uri="{FF2B5EF4-FFF2-40B4-BE49-F238E27FC236}">
                <a16:creationId xmlns:a16="http://schemas.microsoft.com/office/drawing/2014/main" id="{423BC019-F5EB-4F52-B142-25BC9A9BFAD2}"/>
              </a:ext>
            </a:extLst>
          </p:cNvPr>
          <p:cNvSpPr/>
          <p:nvPr/>
        </p:nvSpPr>
        <p:spPr>
          <a:xfrm>
            <a:off x="1783970" y="2617067"/>
            <a:ext cx="2973058" cy="369332"/>
          </a:xfrm>
          <a:prstGeom prst="rect">
            <a:avLst/>
          </a:prstGeom>
        </p:spPr>
        <p:txBody>
          <a:bodyPr wrap="none">
            <a:spAutoFit/>
          </a:bodyPr>
          <a:lstStyle/>
          <a:p>
            <a:r>
              <a:rPr lang="en-US" dirty="0"/>
              <a:t>Linguistics and study in Spain</a:t>
            </a:r>
          </a:p>
        </p:txBody>
      </p:sp>
      <p:grpSp>
        <p:nvGrpSpPr>
          <p:cNvPr id="19" name="Group 18">
            <a:extLst>
              <a:ext uri="{FF2B5EF4-FFF2-40B4-BE49-F238E27FC236}">
                <a16:creationId xmlns:a16="http://schemas.microsoft.com/office/drawing/2014/main" id="{0C7A11FA-BA06-4BE6-83CD-0305571B3DB5}"/>
              </a:ext>
            </a:extLst>
          </p:cNvPr>
          <p:cNvGrpSpPr/>
          <p:nvPr/>
        </p:nvGrpSpPr>
        <p:grpSpPr>
          <a:xfrm>
            <a:off x="4953000" y="2633743"/>
            <a:ext cx="2490738" cy="369332"/>
            <a:chOff x="4953000" y="2633743"/>
            <a:chExt cx="2490738" cy="369332"/>
          </a:xfrm>
        </p:grpSpPr>
        <p:cxnSp>
          <p:nvCxnSpPr>
            <p:cNvPr id="4" name="Straight Arrow Connector 3"/>
            <p:cNvCxnSpPr>
              <a:cxnSpLocks/>
            </p:cNvCxnSpPr>
            <p:nvPr/>
          </p:nvCxnSpPr>
          <p:spPr>
            <a:xfrm>
              <a:off x="4953000" y="2819400"/>
              <a:ext cx="304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75DA83F-CEF4-47F0-901A-55EA180F11DC}"/>
                </a:ext>
              </a:extLst>
            </p:cNvPr>
            <p:cNvSpPr/>
            <p:nvPr/>
          </p:nvSpPr>
          <p:spPr>
            <a:xfrm>
              <a:off x="5326492" y="2633743"/>
              <a:ext cx="2117246" cy="369332"/>
            </a:xfrm>
            <a:prstGeom prst="rect">
              <a:avLst/>
            </a:prstGeom>
          </p:spPr>
          <p:txBody>
            <a:bodyPr wrap="none">
              <a:spAutoFit/>
            </a:bodyPr>
            <a:lstStyle/>
            <a:p>
              <a:r>
                <a:rPr lang="en-US" dirty="0"/>
                <a:t>journalism in Taiwan</a:t>
              </a:r>
            </a:p>
          </p:txBody>
        </p:sp>
      </p:grpSp>
      <p:grpSp>
        <p:nvGrpSpPr>
          <p:cNvPr id="20" name="Group 19">
            <a:extLst>
              <a:ext uri="{FF2B5EF4-FFF2-40B4-BE49-F238E27FC236}">
                <a16:creationId xmlns:a16="http://schemas.microsoft.com/office/drawing/2014/main" id="{43D25297-552C-48DB-AC75-BE58F9C9FB2C}"/>
              </a:ext>
            </a:extLst>
          </p:cNvPr>
          <p:cNvGrpSpPr/>
          <p:nvPr/>
        </p:nvGrpSpPr>
        <p:grpSpPr>
          <a:xfrm>
            <a:off x="1731750" y="2971800"/>
            <a:ext cx="4440450" cy="670169"/>
            <a:chOff x="1731750" y="2971800"/>
            <a:chExt cx="4440450" cy="670169"/>
          </a:xfrm>
        </p:grpSpPr>
        <p:cxnSp>
          <p:nvCxnSpPr>
            <p:cNvPr id="5" name="Straight Arrow Connector 4"/>
            <p:cNvCxnSpPr/>
            <p:nvPr/>
          </p:nvCxnSpPr>
          <p:spPr>
            <a:xfrm flipH="1">
              <a:off x="4876800" y="2971800"/>
              <a:ext cx="12954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D3D7C4-2548-4072-AA11-D4B8C20A1E0F}"/>
                </a:ext>
              </a:extLst>
            </p:cNvPr>
            <p:cNvSpPr/>
            <p:nvPr/>
          </p:nvSpPr>
          <p:spPr>
            <a:xfrm>
              <a:off x="1731750" y="3272637"/>
              <a:ext cx="3106428" cy="369332"/>
            </a:xfrm>
            <a:prstGeom prst="rect">
              <a:avLst/>
            </a:prstGeom>
          </p:spPr>
          <p:txBody>
            <a:bodyPr wrap="none">
              <a:spAutoFit/>
            </a:bodyPr>
            <a:lstStyle/>
            <a:p>
              <a:r>
                <a:rPr lang="en-US" dirty="0"/>
                <a:t>U.S. House of Representatives </a:t>
              </a:r>
            </a:p>
          </p:txBody>
        </p:sp>
      </p:grpSp>
      <p:grpSp>
        <p:nvGrpSpPr>
          <p:cNvPr id="21" name="Group 20">
            <a:extLst>
              <a:ext uri="{FF2B5EF4-FFF2-40B4-BE49-F238E27FC236}">
                <a16:creationId xmlns:a16="http://schemas.microsoft.com/office/drawing/2014/main" id="{C227CE02-D207-4769-9B60-A698FACDF2E3}"/>
              </a:ext>
            </a:extLst>
          </p:cNvPr>
          <p:cNvGrpSpPr/>
          <p:nvPr/>
        </p:nvGrpSpPr>
        <p:grpSpPr>
          <a:xfrm>
            <a:off x="5198853" y="3320534"/>
            <a:ext cx="1197219" cy="369332"/>
            <a:chOff x="5198853" y="3320534"/>
            <a:chExt cx="1197219" cy="369332"/>
          </a:xfrm>
        </p:grpSpPr>
        <p:cxnSp>
          <p:nvCxnSpPr>
            <p:cNvPr id="7" name="Straight Arrow Connector 6"/>
            <p:cNvCxnSpPr/>
            <p:nvPr/>
          </p:nvCxnSpPr>
          <p:spPr>
            <a:xfrm>
              <a:off x="5198853" y="3505200"/>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EBCD7B9-9FD0-4B4A-9C9B-B4103E7C8361}"/>
                </a:ext>
              </a:extLst>
            </p:cNvPr>
            <p:cNvSpPr/>
            <p:nvPr/>
          </p:nvSpPr>
          <p:spPr>
            <a:xfrm>
              <a:off x="5873172" y="3320534"/>
              <a:ext cx="522900" cy="369332"/>
            </a:xfrm>
            <a:prstGeom prst="rect">
              <a:avLst/>
            </a:prstGeom>
          </p:spPr>
          <p:txBody>
            <a:bodyPr wrap="none">
              <a:spAutoFit/>
            </a:bodyPr>
            <a:lstStyle/>
            <a:p>
              <a:r>
                <a:rPr lang="en-US" dirty="0"/>
                <a:t>CIA</a:t>
              </a:r>
            </a:p>
          </p:txBody>
        </p:sp>
      </p:grpSp>
      <p:sp>
        <p:nvSpPr>
          <p:cNvPr id="15" name="Rectangle 14">
            <a:extLst>
              <a:ext uri="{FF2B5EF4-FFF2-40B4-BE49-F238E27FC236}">
                <a16:creationId xmlns:a16="http://schemas.microsoft.com/office/drawing/2014/main" id="{CC71FDD0-12A1-450F-A450-902EB5A3227F}"/>
              </a:ext>
            </a:extLst>
          </p:cNvPr>
          <p:cNvSpPr/>
          <p:nvPr/>
        </p:nvSpPr>
        <p:spPr>
          <a:xfrm>
            <a:off x="3048522" y="3872607"/>
            <a:ext cx="4723878" cy="1323439"/>
          </a:xfrm>
          <a:prstGeom prst="rect">
            <a:avLst/>
          </a:prstGeom>
        </p:spPr>
        <p:txBody>
          <a:bodyPr wrap="square">
            <a:spAutoFit/>
          </a:bodyPr>
          <a:lstStyle/>
          <a:p>
            <a:pPr marL="0" lvl="5"/>
            <a:r>
              <a:rPr lang="en-US" sz="2000" dirty="0"/>
              <a:t>State Department</a:t>
            </a:r>
          </a:p>
          <a:p>
            <a:pPr marL="0" lvl="5"/>
            <a:r>
              <a:rPr lang="en-US" sz="2000" dirty="0"/>
              <a:t>National Security Council</a:t>
            </a:r>
          </a:p>
          <a:p>
            <a:pPr marL="0" lvl="5"/>
            <a:r>
              <a:rPr lang="en-US" sz="2000" dirty="0"/>
              <a:t>National Intelligence Council</a:t>
            </a:r>
          </a:p>
          <a:p>
            <a:pPr marL="0" lvl="5"/>
            <a:r>
              <a:rPr lang="en-US" sz="2000" dirty="0"/>
              <a:t>U.S. Military – Intelligence Advisor</a:t>
            </a:r>
          </a:p>
        </p:txBody>
      </p:sp>
      <p:grpSp>
        <p:nvGrpSpPr>
          <p:cNvPr id="22" name="Group 21">
            <a:extLst>
              <a:ext uri="{FF2B5EF4-FFF2-40B4-BE49-F238E27FC236}">
                <a16:creationId xmlns:a16="http://schemas.microsoft.com/office/drawing/2014/main" id="{5CD5E2E9-3575-4DF9-A82A-CDF8661F7417}"/>
              </a:ext>
            </a:extLst>
          </p:cNvPr>
          <p:cNvGrpSpPr/>
          <p:nvPr/>
        </p:nvGrpSpPr>
        <p:grpSpPr>
          <a:xfrm>
            <a:off x="762000" y="5181600"/>
            <a:ext cx="2971800" cy="607792"/>
            <a:chOff x="762000" y="5181600"/>
            <a:chExt cx="2971800" cy="607792"/>
          </a:xfrm>
        </p:grpSpPr>
        <p:cxnSp>
          <p:nvCxnSpPr>
            <p:cNvPr id="6" name="Straight Arrow Connector 5"/>
            <p:cNvCxnSpPr/>
            <p:nvPr/>
          </p:nvCxnSpPr>
          <p:spPr>
            <a:xfrm flipH="1">
              <a:off x="2971800" y="5181600"/>
              <a:ext cx="7620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5C5872E-B7AB-46CD-B1EB-8E29E6308920}"/>
                </a:ext>
              </a:extLst>
            </p:cNvPr>
            <p:cNvSpPr/>
            <p:nvPr/>
          </p:nvSpPr>
          <p:spPr>
            <a:xfrm>
              <a:off x="762000" y="5389282"/>
              <a:ext cx="2340962" cy="400110"/>
            </a:xfrm>
            <a:prstGeom prst="rect">
              <a:avLst/>
            </a:prstGeom>
          </p:spPr>
          <p:txBody>
            <a:bodyPr wrap="none">
              <a:spAutoFit/>
            </a:bodyPr>
            <a:lstStyle/>
            <a:p>
              <a:pPr lvl="2"/>
              <a:r>
                <a:rPr lang="en-US" sz="2000" dirty="0"/>
                <a:t>U.S. Senate</a:t>
              </a:r>
            </a:p>
          </p:txBody>
        </p:sp>
      </p:grpSp>
      <p:grpSp>
        <p:nvGrpSpPr>
          <p:cNvPr id="23" name="Group 22">
            <a:extLst>
              <a:ext uri="{FF2B5EF4-FFF2-40B4-BE49-F238E27FC236}">
                <a16:creationId xmlns:a16="http://schemas.microsoft.com/office/drawing/2014/main" id="{23ADBDFF-EB14-45F3-BAA0-C8D7F205ECC2}"/>
              </a:ext>
            </a:extLst>
          </p:cNvPr>
          <p:cNvGrpSpPr/>
          <p:nvPr/>
        </p:nvGrpSpPr>
        <p:grpSpPr>
          <a:xfrm>
            <a:off x="757551" y="5791200"/>
            <a:ext cx="4042004" cy="608963"/>
            <a:chOff x="757551" y="5791200"/>
            <a:chExt cx="4042004" cy="608963"/>
          </a:xfrm>
        </p:grpSpPr>
        <p:cxnSp>
          <p:nvCxnSpPr>
            <p:cNvPr id="11" name="Straight Arrow Connector 10"/>
            <p:cNvCxnSpPr/>
            <p:nvPr/>
          </p:nvCxnSpPr>
          <p:spPr>
            <a:xfrm>
              <a:off x="2209800" y="5791200"/>
              <a:ext cx="2286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3BA22D3-07C5-4974-93EC-605388714AE5}"/>
                </a:ext>
              </a:extLst>
            </p:cNvPr>
            <p:cNvSpPr/>
            <p:nvPr/>
          </p:nvSpPr>
          <p:spPr>
            <a:xfrm>
              <a:off x="757551" y="6000053"/>
              <a:ext cx="4042004" cy="400110"/>
            </a:xfrm>
            <a:prstGeom prst="rect">
              <a:avLst/>
            </a:prstGeom>
          </p:spPr>
          <p:txBody>
            <a:bodyPr wrap="none">
              <a:spAutoFit/>
            </a:bodyPr>
            <a:lstStyle/>
            <a:p>
              <a:pPr lvl="2"/>
              <a:r>
                <a:rPr lang="en-US" sz="2000" dirty="0"/>
                <a:t>American University/CLALS</a:t>
              </a:r>
            </a:p>
          </p:txBody>
        </p:sp>
      </p:grpSp>
    </p:spTree>
    <p:extLst>
      <p:ext uri="{BB962C8B-B14F-4D97-AF65-F5344CB8AC3E}">
        <p14:creationId xmlns:p14="http://schemas.microsoft.com/office/powerpoint/2010/main" val="54840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P spid="1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14.  Express co-ordinate ideas in similar form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4" name="Table 3"/>
          <p:cNvGraphicFramePr>
            <a:graphicFrameLocks noGrp="1"/>
          </p:cNvGraphicFramePr>
          <p:nvPr/>
        </p:nvGraphicFramePr>
        <p:xfrm>
          <a:off x="1524000" y="1981200"/>
          <a:ext cx="5943600" cy="1524000"/>
        </p:xfrm>
        <a:graphic>
          <a:graphicData uri="http://schemas.openxmlformats.org/drawingml/2006/table">
            <a:tbl>
              <a:tblPr firstRow="1" firstCol="1" bandRow="1">
                <a:tableStyleId>{2D5ABB26-0587-4C30-8999-92F81FD0307C}</a:tableStyleId>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Formerly, science was taught by the textbook method, while now the laboratory method is employed.</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Formerly, science was taught by the textbook method; now it is taught by the laboratory method.</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1600200" y="5105400"/>
          <a:ext cx="5981700" cy="1219200"/>
        </p:xfrm>
        <a:graphic>
          <a:graphicData uri="http://schemas.openxmlformats.org/drawingml/2006/table">
            <a:tbl>
              <a:tblPr firstRow="1" firstCol="1" bandRow="1">
                <a:tableStyleId>{2D5ABB26-0587-4C30-8999-92F81FD0307C}</a:tableStyleId>
              </a:tblPr>
              <a:tblGrid>
                <a:gridCol w="2743200">
                  <a:extLst>
                    <a:ext uri="{9D8B030D-6E8A-4147-A177-3AD203B41FA5}">
                      <a16:colId xmlns:a16="http://schemas.microsoft.com/office/drawing/2014/main" val="20000"/>
                    </a:ext>
                  </a:extLst>
                </a:gridCol>
                <a:gridCol w="32385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In spring, summer, or in winter</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indent="-342900">
                        <a:spcBef>
                          <a:spcPts val="0"/>
                        </a:spcBef>
                        <a:spcAft>
                          <a:spcPts val="0"/>
                        </a:spcAft>
                        <a:buFont typeface="Arial" panose="020B0604020202020204" pitchFamily="34" charset="0"/>
                        <a:buChar char="•"/>
                      </a:pPr>
                      <a:r>
                        <a:rPr lang="en-US" sz="2000" kern="1200" dirty="0">
                          <a:effectLst/>
                        </a:rPr>
                        <a:t>In spring, summer, or winter</a:t>
                      </a:r>
                    </a:p>
                    <a:p>
                      <a:pPr marL="342900" marR="0" indent="-342900">
                        <a:spcBef>
                          <a:spcPts val="0"/>
                        </a:spcBef>
                        <a:spcAft>
                          <a:spcPts val="0"/>
                        </a:spcAft>
                        <a:buFont typeface="Arial" panose="020B0604020202020204" pitchFamily="34" charset="0"/>
                        <a:buChar char="•"/>
                      </a:pPr>
                      <a:r>
                        <a:rPr lang="en-US" sz="2000" kern="1200" dirty="0">
                          <a:effectLst/>
                        </a:rPr>
                        <a:t>In spring, in summer, or in winter</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 name="Slide Number Placeholder 5"/>
          <p:cNvSpPr>
            <a:spLocks noGrp="1"/>
          </p:cNvSpPr>
          <p:nvPr>
            <p:ph type="sldNum" sz="quarter" idx="12"/>
          </p:nvPr>
        </p:nvSpPr>
        <p:spPr/>
        <p:txBody>
          <a:bodyPr/>
          <a:lstStyle/>
          <a:p>
            <a:fld id="{DE21C1B1-0D76-4D81-97E4-FC66135CE49C}" type="slidenum">
              <a:rPr lang="en-US" smtClean="0"/>
              <a:t>120</a:t>
            </a:fld>
            <a:endParaRPr lang="en-US"/>
          </a:p>
        </p:txBody>
      </p:sp>
      <p:graphicFrame>
        <p:nvGraphicFramePr>
          <p:cNvPr id="7" name="Table 6"/>
          <p:cNvGraphicFramePr>
            <a:graphicFrameLocks noGrp="1"/>
          </p:cNvGraphicFramePr>
          <p:nvPr/>
        </p:nvGraphicFramePr>
        <p:xfrm>
          <a:off x="1524000" y="3962400"/>
          <a:ext cx="5981700" cy="609600"/>
        </p:xfrm>
        <a:graphic>
          <a:graphicData uri="http://schemas.openxmlformats.org/drawingml/2006/table">
            <a:tbl>
              <a:tblPr firstRow="1" firstCol="1" bandRow="1">
                <a:tableStyleId>{2D5ABB26-0587-4C30-8999-92F81FD0307C}</a:tableStyleId>
              </a:tblPr>
              <a:tblGrid>
                <a:gridCol w="2743200">
                  <a:extLst>
                    <a:ext uri="{9D8B030D-6E8A-4147-A177-3AD203B41FA5}">
                      <a16:colId xmlns:a16="http://schemas.microsoft.com/office/drawing/2014/main" val="20000"/>
                    </a:ext>
                  </a:extLst>
                </a:gridCol>
                <a:gridCol w="32385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The French, the Italians, Spanish, and Portuguese</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The French, the Italians, the Spanish, and the Portuguese</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0038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14.  Express co-ordinate ideas in similar form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6" name="Table 5"/>
          <p:cNvGraphicFramePr>
            <a:graphicFrameLocks noGrp="1"/>
          </p:cNvGraphicFramePr>
          <p:nvPr/>
        </p:nvGraphicFramePr>
        <p:xfrm>
          <a:off x="762000" y="2057400"/>
          <a:ext cx="7010400" cy="701040"/>
        </p:xfrm>
        <a:graphic>
          <a:graphicData uri="http://schemas.openxmlformats.org/drawingml/2006/table">
            <a:tbl>
              <a:tblPr firstRow="1" firstCol="1" bandRow="1">
                <a:tableStyleId>{2D5ABB26-0587-4C30-8999-92F81FD0307C}</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It was </a:t>
                      </a:r>
                      <a:r>
                        <a:rPr lang="en-US" sz="2000" kern="1200" dirty="0">
                          <a:solidFill>
                            <a:srgbClr val="FF0000"/>
                          </a:solidFill>
                          <a:effectLst/>
                        </a:rPr>
                        <a:t>both</a:t>
                      </a:r>
                      <a:r>
                        <a:rPr lang="en-US" sz="2000" kern="1200" dirty="0">
                          <a:effectLst/>
                        </a:rPr>
                        <a:t> a long ceremony and very tedious.</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The ceremony was </a:t>
                      </a:r>
                      <a:r>
                        <a:rPr lang="en-US" sz="2000" kern="1200" dirty="0">
                          <a:solidFill>
                            <a:srgbClr val="FF0000"/>
                          </a:solidFill>
                          <a:effectLst/>
                        </a:rPr>
                        <a:t>both</a:t>
                      </a:r>
                      <a:r>
                        <a:rPr lang="en-US" sz="2000" kern="1200" dirty="0">
                          <a:effectLst/>
                        </a:rPr>
                        <a:t> long and tedious.</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p:txBody>
          <a:bodyPr/>
          <a:lstStyle/>
          <a:p>
            <a:fld id="{DE21C1B1-0D76-4D81-97E4-FC66135CE49C}" type="slidenum">
              <a:rPr lang="en-US" smtClean="0"/>
              <a:t>121</a:t>
            </a:fld>
            <a:endParaRPr lang="en-US"/>
          </a:p>
        </p:txBody>
      </p:sp>
      <p:graphicFrame>
        <p:nvGraphicFramePr>
          <p:cNvPr id="5" name="Table 4"/>
          <p:cNvGraphicFramePr>
            <a:graphicFrameLocks noGrp="1"/>
          </p:cNvGraphicFramePr>
          <p:nvPr/>
        </p:nvGraphicFramePr>
        <p:xfrm>
          <a:off x="800100" y="3048000"/>
          <a:ext cx="7010400" cy="701040"/>
        </p:xfrm>
        <a:graphic>
          <a:graphicData uri="http://schemas.openxmlformats.org/drawingml/2006/table">
            <a:tbl>
              <a:tblPr firstRow="1" firstCol="1" bandRow="1">
                <a:tableStyleId>{2D5ABB26-0587-4C30-8999-92F81FD0307C}</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A time not </a:t>
                      </a:r>
                      <a:r>
                        <a:rPr lang="en-US" sz="2000" kern="1200" dirty="0">
                          <a:solidFill>
                            <a:srgbClr val="FF0000"/>
                          </a:solidFill>
                          <a:effectLst/>
                        </a:rPr>
                        <a:t>for</a:t>
                      </a:r>
                      <a:r>
                        <a:rPr lang="en-US" sz="2000" kern="1200" dirty="0">
                          <a:effectLst/>
                        </a:rPr>
                        <a:t> words, but action</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A time not </a:t>
                      </a:r>
                      <a:r>
                        <a:rPr lang="en-US" sz="2000" kern="1200" dirty="0">
                          <a:solidFill>
                            <a:srgbClr val="FF0000"/>
                          </a:solidFill>
                          <a:effectLst/>
                        </a:rPr>
                        <a:t>for</a:t>
                      </a:r>
                      <a:r>
                        <a:rPr lang="en-US" sz="2000" kern="1200" dirty="0">
                          <a:effectLst/>
                        </a:rPr>
                        <a:t> words, but </a:t>
                      </a:r>
                      <a:r>
                        <a:rPr lang="en-US" sz="2000" kern="1200" dirty="0">
                          <a:solidFill>
                            <a:srgbClr val="FF0000"/>
                          </a:solidFill>
                          <a:effectLst/>
                        </a:rPr>
                        <a:t>for</a:t>
                      </a:r>
                      <a:r>
                        <a:rPr lang="en-US" sz="2000" kern="1200" dirty="0">
                          <a:effectLst/>
                        </a:rPr>
                        <a:t> action</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800100" y="3962400"/>
          <a:ext cx="7010400" cy="701040"/>
        </p:xfrm>
        <a:graphic>
          <a:graphicData uri="http://schemas.openxmlformats.org/drawingml/2006/table">
            <a:tbl>
              <a:tblPr firstRow="1" firstCol="1" bandRow="1">
                <a:tableStyleId>{2D5ABB26-0587-4C30-8999-92F81FD0307C}</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solidFill>
                            <a:srgbClr val="FF0000"/>
                          </a:solidFill>
                          <a:effectLst/>
                        </a:rPr>
                        <a:t>Either</a:t>
                      </a:r>
                      <a:r>
                        <a:rPr lang="en-US" sz="2000" kern="1200" dirty="0">
                          <a:effectLst/>
                        </a:rPr>
                        <a:t> you must grant his request or incur his ill will.</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You must </a:t>
                      </a:r>
                      <a:r>
                        <a:rPr lang="en-US" sz="2000" kern="1200" dirty="0">
                          <a:solidFill>
                            <a:srgbClr val="FF0000"/>
                          </a:solidFill>
                          <a:effectLst/>
                        </a:rPr>
                        <a:t>either</a:t>
                      </a:r>
                      <a:r>
                        <a:rPr lang="en-US" sz="2000" kern="1200" dirty="0">
                          <a:effectLst/>
                        </a:rPr>
                        <a:t> grant his request or incur his ill will.</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838200" y="4876800"/>
          <a:ext cx="7010400" cy="1310640"/>
        </p:xfrm>
        <a:graphic>
          <a:graphicData uri="http://schemas.openxmlformats.org/drawingml/2006/table">
            <a:tbl>
              <a:tblPr firstRow="1" firstCol="1" bandRow="1">
                <a:tableStyleId>{2D5ABB26-0587-4C30-8999-92F81FD0307C}</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My objections are, first, the injustice of the measure; second, </a:t>
                      </a:r>
                      <a:r>
                        <a:rPr lang="en-US" sz="2000" kern="1200" dirty="0">
                          <a:solidFill>
                            <a:srgbClr val="FF0000"/>
                          </a:solidFill>
                          <a:effectLst/>
                        </a:rPr>
                        <a:t>that</a:t>
                      </a:r>
                      <a:r>
                        <a:rPr lang="en-US" sz="2000" kern="1200" dirty="0">
                          <a:effectLst/>
                        </a:rPr>
                        <a:t> it is unconstitutional.</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My objections are, first, </a:t>
                      </a:r>
                      <a:r>
                        <a:rPr lang="en-US" sz="2000" kern="1200" dirty="0">
                          <a:solidFill>
                            <a:srgbClr val="FF0000"/>
                          </a:solidFill>
                          <a:effectLst/>
                        </a:rPr>
                        <a:t>that</a:t>
                      </a:r>
                      <a:r>
                        <a:rPr lang="en-US" sz="2000" kern="1200" dirty="0">
                          <a:effectLst/>
                        </a:rPr>
                        <a:t> the measure is unjust; second, </a:t>
                      </a:r>
                      <a:r>
                        <a:rPr lang="en-US" sz="2000" kern="1200" dirty="0">
                          <a:solidFill>
                            <a:srgbClr val="FF0000"/>
                          </a:solidFill>
                          <a:effectLst/>
                        </a:rPr>
                        <a:t>that</a:t>
                      </a:r>
                      <a:r>
                        <a:rPr lang="en-US" sz="2000" kern="1200" dirty="0">
                          <a:effectLst/>
                        </a:rPr>
                        <a:t> it is unconstitutional.</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6758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15.  Keep related words together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4" name="Table 3"/>
          <p:cNvGraphicFramePr>
            <a:graphicFrameLocks noGrp="1"/>
          </p:cNvGraphicFramePr>
          <p:nvPr/>
        </p:nvGraphicFramePr>
        <p:xfrm>
          <a:off x="1066800" y="2895600"/>
          <a:ext cx="6629400" cy="1493520"/>
        </p:xfrm>
        <a:graphic>
          <a:graphicData uri="http://schemas.openxmlformats.org/drawingml/2006/table">
            <a:tbl>
              <a:tblPr firstRow="1" firstCol="1" bandRow="1">
                <a:tableStyleId>{2D5ABB26-0587-4C30-8999-92F81FD0307C}</a:tableStyleId>
              </a:tblPr>
              <a:tblGrid>
                <a:gridCol w="3314700">
                  <a:extLst>
                    <a:ext uri="{9D8B030D-6E8A-4147-A177-3AD203B41FA5}">
                      <a16:colId xmlns:a16="http://schemas.microsoft.com/office/drawing/2014/main" val="20000"/>
                    </a:ext>
                  </a:extLst>
                </a:gridCol>
                <a:gridCol w="33147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Wordsworth, in the fifth book of The Excursion, gives a minute description of this church.</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In the fifth book of The Excursion, Wordsworth gives a minute description of this church.</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 name="Rectangle 6"/>
          <p:cNvSpPr/>
          <p:nvPr/>
        </p:nvSpPr>
        <p:spPr>
          <a:xfrm>
            <a:off x="871491" y="1981200"/>
            <a:ext cx="7281909" cy="400110"/>
          </a:xfrm>
          <a:prstGeom prst="rect">
            <a:avLst/>
          </a:prstGeom>
        </p:spPr>
        <p:txBody>
          <a:bodyPr wrap="square">
            <a:spAutoFit/>
          </a:bodyPr>
          <a:lstStyle/>
          <a:p>
            <a:r>
              <a:rPr lang="en-US" sz="2000" i="1" dirty="0"/>
              <a:t>Don’t separate grammatical parts if there’s no reason to.</a:t>
            </a:r>
          </a:p>
        </p:txBody>
      </p:sp>
      <p:sp>
        <p:nvSpPr>
          <p:cNvPr id="5" name="Slide Number Placeholder 4"/>
          <p:cNvSpPr>
            <a:spLocks noGrp="1"/>
          </p:cNvSpPr>
          <p:nvPr>
            <p:ph type="sldNum" sz="quarter" idx="12"/>
          </p:nvPr>
        </p:nvSpPr>
        <p:spPr/>
        <p:txBody>
          <a:bodyPr/>
          <a:lstStyle/>
          <a:p>
            <a:fld id="{DE21C1B1-0D76-4D81-97E4-FC66135CE49C}" type="slidenum">
              <a:rPr lang="en-US" smtClean="0"/>
              <a:t>122</a:t>
            </a:fld>
            <a:endParaRPr lang="en-US"/>
          </a:p>
        </p:txBody>
      </p:sp>
      <p:graphicFrame>
        <p:nvGraphicFramePr>
          <p:cNvPr id="6" name="Table 5"/>
          <p:cNvGraphicFramePr>
            <a:graphicFrameLocks noGrp="1"/>
          </p:cNvGraphicFramePr>
          <p:nvPr/>
        </p:nvGraphicFramePr>
        <p:xfrm>
          <a:off x="1020932" y="4648200"/>
          <a:ext cx="6629400" cy="1188720"/>
        </p:xfrm>
        <a:graphic>
          <a:graphicData uri="http://schemas.openxmlformats.org/drawingml/2006/table">
            <a:tbl>
              <a:tblPr firstRow="1" firstCol="1" bandRow="1">
                <a:tableStyleId>{2D5ABB26-0587-4C30-8999-92F81FD0307C}</a:tableStyleId>
              </a:tblPr>
              <a:tblGrid>
                <a:gridCol w="3314700">
                  <a:extLst>
                    <a:ext uri="{9D8B030D-6E8A-4147-A177-3AD203B41FA5}">
                      <a16:colId xmlns:a16="http://schemas.microsoft.com/office/drawing/2014/main" val="20000"/>
                    </a:ext>
                  </a:extLst>
                </a:gridCol>
                <a:gridCol w="33147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Cast iron, when treated in a Bessemer converter, is changed into steel.</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By treatment in a Bessemer converter, cast iron is changed into steel.</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51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15.  Keep related words together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5" name="Table 4"/>
          <p:cNvGraphicFramePr>
            <a:graphicFrameLocks noGrp="1"/>
          </p:cNvGraphicFramePr>
          <p:nvPr/>
        </p:nvGraphicFramePr>
        <p:xfrm>
          <a:off x="762000" y="2819400"/>
          <a:ext cx="7696200" cy="701040"/>
        </p:xfrm>
        <a:graphic>
          <a:graphicData uri="http://schemas.openxmlformats.org/drawingml/2006/table">
            <a:tbl>
              <a:tblPr firstRow="1" firstCol="1" bandRow="1">
                <a:tableStyleId>{2D5ABB26-0587-4C30-8999-92F81FD0307C}</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There was a </a:t>
                      </a:r>
                      <a:r>
                        <a:rPr lang="en-US" sz="2000" kern="1200" dirty="0">
                          <a:solidFill>
                            <a:srgbClr val="FF0000"/>
                          </a:solidFill>
                          <a:effectLst/>
                        </a:rPr>
                        <a:t>look</a:t>
                      </a:r>
                      <a:r>
                        <a:rPr lang="en-US" sz="2000" kern="1200" dirty="0">
                          <a:effectLst/>
                        </a:rPr>
                        <a:t> in his eye </a:t>
                      </a:r>
                      <a:r>
                        <a:rPr lang="en-US" sz="2000" kern="1200" dirty="0">
                          <a:solidFill>
                            <a:srgbClr val="FF0000"/>
                          </a:solidFill>
                          <a:effectLst/>
                        </a:rPr>
                        <a:t>that</a:t>
                      </a:r>
                      <a:r>
                        <a:rPr lang="en-US" sz="2000" kern="1200" dirty="0">
                          <a:effectLst/>
                        </a:rPr>
                        <a:t> boded mischief.</a:t>
                      </a:r>
                      <a:endParaRPr lang="en-US" sz="2000" b="0" kern="1200" dirty="0">
                        <a:solidFill>
                          <a:schemeClr val="l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In his eye was a </a:t>
                      </a:r>
                      <a:r>
                        <a:rPr lang="en-US" sz="2000" kern="1200" dirty="0">
                          <a:solidFill>
                            <a:srgbClr val="FF0000"/>
                          </a:solidFill>
                          <a:effectLst/>
                        </a:rPr>
                        <a:t>look that </a:t>
                      </a:r>
                      <a:r>
                        <a:rPr lang="en-US" sz="2000" kern="1200" dirty="0">
                          <a:effectLst/>
                        </a:rPr>
                        <a:t>boded mischief.</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 name="Rectangle 5"/>
          <p:cNvSpPr/>
          <p:nvPr/>
        </p:nvSpPr>
        <p:spPr>
          <a:xfrm>
            <a:off x="457200" y="1981200"/>
            <a:ext cx="8305800" cy="400110"/>
          </a:xfrm>
          <a:prstGeom prst="rect">
            <a:avLst/>
          </a:prstGeom>
        </p:spPr>
        <p:txBody>
          <a:bodyPr wrap="square">
            <a:spAutoFit/>
          </a:bodyPr>
          <a:lstStyle/>
          <a:p>
            <a:r>
              <a:rPr lang="en-US" sz="2000" i="1" dirty="0"/>
              <a:t>The relative pronoun should come, as a rule, immediately after its antecedent.</a:t>
            </a:r>
          </a:p>
        </p:txBody>
      </p:sp>
      <p:sp>
        <p:nvSpPr>
          <p:cNvPr id="4" name="Slide Number Placeholder 3"/>
          <p:cNvSpPr>
            <a:spLocks noGrp="1"/>
          </p:cNvSpPr>
          <p:nvPr>
            <p:ph type="sldNum" sz="quarter" idx="12"/>
          </p:nvPr>
        </p:nvSpPr>
        <p:spPr/>
        <p:txBody>
          <a:bodyPr/>
          <a:lstStyle/>
          <a:p>
            <a:fld id="{DE21C1B1-0D76-4D81-97E4-FC66135CE49C}" type="slidenum">
              <a:rPr lang="en-US" smtClean="0"/>
              <a:t>123</a:t>
            </a:fld>
            <a:endParaRPr lang="en-US"/>
          </a:p>
        </p:txBody>
      </p:sp>
      <p:graphicFrame>
        <p:nvGraphicFramePr>
          <p:cNvPr id="7" name="Table 6"/>
          <p:cNvGraphicFramePr>
            <a:graphicFrameLocks noGrp="1"/>
          </p:cNvGraphicFramePr>
          <p:nvPr/>
        </p:nvGraphicFramePr>
        <p:xfrm>
          <a:off x="762000" y="3810000"/>
          <a:ext cx="7696200" cy="914400"/>
        </p:xfrm>
        <a:graphic>
          <a:graphicData uri="http://schemas.openxmlformats.org/drawingml/2006/table">
            <a:tbl>
              <a:tblPr firstRow="1" firstCol="1" bandRow="1">
                <a:tableStyleId>{2D5ABB26-0587-4C30-8999-92F81FD0307C}</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He wrote three </a:t>
                      </a:r>
                      <a:r>
                        <a:rPr lang="en-US" sz="2000" kern="1200" dirty="0">
                          <a:solidFill>
                            <a:srgbClr val="FF0000"/>
                          </a:solidFill>
                          <a:effectLst/>
                        </a:rPr>
                        <a:t>articles</a:t>
                      </a:r>
                      <a:r>
                        <a:rPr lang="en-US" sz="2000" kern="1200" dirty="0">
                          <a:effectLst/>
                        </a:rPr>
                        <a:t> about his adventures in Spain, </a:t>
                      </a:r>
                      <a:r>
                        <a:rPr lang="en-US" sz="2000" kern="1200" dirty="0">
                          <a:solidFill>
                            <a:srgbClr val="FF0000"/>
                          </a:solidFill>
                          <a:effectLst/>
                        </a:rPr>
                        <a:t>which</a:t>
                      </a:r>
                      <a:r>
                        <a:rPr lang="en-US" sz="2000" kern="1200" dirty="0">
                          <a:effectLst/>
                        </a:rPr>
                        <a:t> were published in Harper's Magazine.</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He published in Harper's Magazine three articles about his adventures in Spain.</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762000" y="5181600"/>
          <a:ext cx="7696200" cy="1219200"/>
        </p:xfrm>
        <a:graphic>
          <a:graphicData uri="http://schemas.openxmlformats.org/drawingml/2006/table">
            <a:tbl>
              <a:tblPr firstRow="1" firstCol="1" bandRow="1">
                <a:tableStyleId>{2D5ABB26-0587-4C30-8999-92F81FD0307C}</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This is a portrait of Benjamin </a:t>
                      </a:r>
                      <a:r>
                        <a:rPr lang="en-US" sz="2000" kern="1200" dirty="0">
                          <a:solidFill>
                            <a:srgbClr val="FF0000"/>
                          </a:solidFill>
                          <a:effectLst/>
                        </a:rPr>
                        <a:t>Harrison</a:t>
                      </a:r>
                      <a:r>
                        <a:rPr lang="en-US" sz="2000" kern="1200" dirty="0">
                          <a:effectLst/>
                        </a:rPr>
                        <a:t>, grandson of William Henry Harrison, </a:t>
                      </a:r>
                      <a:r>
                        <a:rPr lang="en-US" sz="2000" kern="1200" dirty="0">
                          <a:solidFill>
                            <a:srgbClr val="FF0000"/>
                          </a:solidFill>
                          <a:effectLst/>
                        </a:rPr>
                        <a:t>who</a:t>
                      </a:r>
                      <a:r>
                        <a:rPr lang="en-US" sz="2000" kern="1200" dirty="0">
                          <a:effectLst/>
                        </a:rPr>
                        <a:t> became President in 1889.</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This is a portrait of Benjamin Harrison, grandson of William Henry Harrison. He became President in 1889.</a:t>
                      </a:r>
                      <a:endParaRPr lang="en-US" sz="2000" b="0" kern="1200" dirty="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07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15.  Keep related words together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sp>
        <p:nvSpPr>
          <p:cNvPr id="7" name="TextBox 6"/>
          <p:cNvSpPr txBox="1"/>
          <p:nvPr/>
        </p:nvSpPr>
        <p:spPr>
          <a:xfrm>
            <a:off x="838200" y="1981200"/>
            <a:ext cx="7124700" cy="923330"/>
          </a:xfrm>
          <a:prstGeom prst="rect">
            <a:avLst/>
          </a:prstGeom>
          <a:noFill/>
        </p:spPr>
        <p:txBody>
          <a:bodyPr wrap="square" rtlCol="0">
            <a:spAutoFit/>
          </a:bodyPr>
          <a:lstStyle/>
          <a:p>
            <a:r>
              <a:rPr lang="en-US" i="1" dirty="0"/>
              <a:t>Also important:  Modifiers should come, whenever possible, next to the word(s) they modify. If several expressions modify the same word, they should be so arranged that no wrong relation is suggested.</a:t>
            </a:r>
          </a:p>
        </p:txBody>
      </p:sp>
      <p:graphicFrame>
        <p:nvGraphicFramePr>
          <p:cNvPr id="9" name="Table 8"/>
          <p:cNvGraphicFramePr>
            <a:graphicFrameLocks noGrp="1"/>
          </p:cNvGraphicFramePr>
          <p:nvPr/>
        </p:nvGraphicFramePr>
        <p:xfrm>
          <a:off x="838200" y="3200400"/>
          <a:ext cx="7239000" cy="701040"/>
        </p:xfrm>
        <a:graphic>
          <a:graphicData uri="http://schemas.openxmlformats.org/drawingml/2006/table">
            <a:tbl>
              <a:tblPr firstRow="1" firstCol="1" bandRow="1">
                <a:tableStyleId>{2D5ABB26-0587-4C30-8999-92F81FD0307C}</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dirty="0">
                          <a:solidFill>
                            <a:srgbClr val="FF0000"/>
                          </a:solidFill>
                          <a:effectLst/>
                        </a:rPr>
                        <a:t>All</a:t>
                      </a:r>
                      <a:r>
                        <a:rPr lang="en-US" sz="2000" dirty="0">
                          <a:effectLst/>
                        </a:rPr>
                        <a:t> the members were </a:t>
                      </a:r>
                      <a:r>
                        <a:rPr lang="en-US" sz="2000" dirty="0">
                          <a:solidFill>
                            <a:srgbClr val="FF0000"/>
                          </a:solidFill>
                          <a:effectLst/>
                        </a:rPr>
                        <a:t>not</a:t>
                      </a:r>
                      <a:r>
                        <a:rPr lang="en-US" sz="2000" dirty="0">
                          <a:effectLst/>
                        </a:rPr>
                        <a:t> present.</a:t>
                      </a:r>
                      <a:endParaRPr lang="en-US" sz="2000" dirty="0">
                        <a:effectLst/>
                        <a:latin typeface="Times New Roman"/>
                        <a:ea typeface="Times New Roman"/>
                      </a:endParaRPr>
                    </a:p>
                  </a:txBody>
                  <a:tcPr/>
                </a:tc>
                <a:tc>
                  <a:txBody>
                    <a:bodyPr/>
                    <a:lstStyle/>
                    <a:p>
                      <a:pPr marL="0" marR="0">
                        <a:spcBef>
                          <a:spcPts val="0"/>
                        </a:spcBef>
                        <a:spcAft>
                          <a:spcPts val="0"/>
                        </a:spcAft>
                      </a:pPr>
                      <a:r>
                        <a:rPr lang="en-US" sz="2000" dirty="0">
                          <a:solidFill>
                            <a:srgbClr val="FF0000"/>
                          </a:solidFill>
                          <a:effectLst/>
                        </a:rPr>
                        <a:t>Not all </a:t>
                      </a:r>
                      <a:r>
                        <a:rPr lang="en-US" sz="2000" dirty="0">
                          <a:effectLst/>
                        </a:rPr>
                        <a:t>the members were present.</a:t>
                      </a:r>
                      <a:endParaRPr lang="en-US" sz="2000" dirty="0">
                        <a:effectLst/>
                        <a:latin typeface="Times New Roman"/>
                        <a:ea typeface="Times New Roman"/>
                      </a:endParaRPr>
                    </a:p>
                  </a:txBody>
                  <a:tcPr/>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p:txBody>
          <a:bodyPr/>
          <a:lstStyle/>
          <a:p>
            <a:fld id="{DE21C1B1-0D76-4D81-97E4-FC66135CE49C}" type="slidenum">
              <a:rPr lang="en-US" smtClean="0"/>
              <a:t>124</a:t>
            </a:fld>
            <a:endParaRPr lang="en-US"/>
          </a:p>
        </p:txBody>
      </p:sp>
      <p:graphicFrame>
        <p:nvGraphicFramePr>
          <p:cNvPr id="5" name="Table 4"/>
          <p:cNvGraphicFramePr>
            <a:graphicFrameLocks noGrp="1"/>
          </p:cNvGraphicFramePr>
          <p:nvPr/>
        </p:nvGraphicFramePr>
        <p:xfrm>
          <a:off x="875930" y="4114800"/>
          <a:ext cx="7239000" cy="396240"/>
        </p:xfrm>
        <a:graphic>
          <a:graphicData uri="http://schemas.openxmlformats.org/drawingml/2006/table">
            <a:tbl>
              <a:tblPr firstRow="1" firstCol="1" bandRow="1">
                <a:tableStyleId>{2D5ABB26-0587-4C30-8999-92F81FD0307C}</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dirty="0">
                          <a:effectLst/>
                        </a:rPr>
                        <a:t>He </a:t>
                      </a:r>
                      <a:r>
                        <a:rPr lang="en-US" sz="2000" dirty="0">
                          <a:solidFill>
                            <a:srgbClr val="FF0000"/>
                          </a:solidFill>
                          <a:effectLst/>
                        </a:rPr>
                        <a:t>only</a:t>
                      </a:r>
                      <a:r>
                        <a:rPr lang="en-US" sz="2000" dirty="0">
                          <a:effectLst/>
                        </a:rPr>
                        <a:t> found </a:t>
                      </a:r>
                      <a:r>
                        <a:rPr lang="en-US" sz="2000" dirty="0">
                          <a:solidFill>
                            <a:srgbClr val="FF0000"/>
                          </a:solidFill>
                          <a:effectLst/>
                        </a:rPr>
                        <a:t>two</a:t>
                      </a:r>
                      <a:r>
                        <a:rPr lang="en-US" sz="2000" dirty="0">
                          <a:effectLst/>
                        </a:rPr>
                        <a:t> mistakes.</a:t>
                      </a:r>
                      <a:endParaRPr lang="en-US" sz="2000" dirty="0">
                        <a:effectLst/>
                        <a:latin typeface="Times New Roman"/>
                        <a:ea typeface="Times New Roman"/>
                      </a:endParaRPr>
                    </a:p>
                  </a:txBody>
                  <a:tcPr/>
                </a:tc>
                <a:tc>
                  <a:txBody>
                    <a:bodyPr/>
                    <a:lstStyle/>
                    <a:p>
                      <a:pPr marL="0" marR="0">
                        <a:spcBef>
                          <a:spcPts val="0"/>
                        </a:spcBef>
                        <a:spcAft>
                          <a:spcPts val="0"/>
                        </a:spcAft>
                      </a:pPr>
                      <a:r>
                        <a:rPr lang="en-US" sz="2000" dirty="0">
                          <a:effectLst/>
                        </a:rPr>
                        <a:t>He found </a:t>
                      </a:r>
                      <a:r>
                        <a:rPr lang="en-US" sz="2000" dirty="0">
                          <a:solidFill>
                            <a:srgbClr val="FF0000"/>
                          </a:solidFill>
                          <a:effectLst/>
                        </a:rPr>
                        <a:t>only two </a:t>
                      </a:r>
                      <a:r>
                        <a:rPr lang="en-US" sz="2000" dirty="0">
                          <a:effectLst/>
                        </a:rPr>
                        <a:t>mistakes.</a:t>
                      </a:r>
                      <a:endParaRPr lang="en-US" sz="2000" dirty="0">
                        <a:effectLst/>
                        <a:latin typeface="Times New Roman"/>
                        <a:ea typeface="Times New Roman"/>
                      </a:endParaRPr>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838200" y="4800600"/>
          <a:ext cx="7239000" cy="1615440"/>
        </p:xfrm>
        <a:graphic>
          <a:graphicData uri="http://schemas.openxmlformats.org/drawingml/2006/table">
            <a:tbl>
              <a:tblPr firstRow="1" firstCol="1" bandRow="1">
                <a:tableStyleId>{2D5ABB26-0587-4C30-8999-92F81FD0307C}</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dirty="0">
                          <a:effectLst/>
                        </a:rPr>
                        <a:t>Major R. E. Joyce will give a lecture on </a:t>
                      </a:r>
                      <a:r>
                        <a:rPr lang="en-US" sz="2000" dirty="0">
                          <a:solidFill>
                            <a:srgbClr val="FF0000"/>
                          </a:solidFill>
                          <a:effectLst/>
                        </a:rPr>
                        <a:t>Tuesday evening </a:t>
                      </a:r>
                      <a:r>
                        <a:rPr lang="en-US" sz="2000" dirty="0">
                          <a:effectLst/>
                        </a:rPr>
                        <a:t>in Bailey Hall, to which the public is invited, on "My Experiences in Mesopotamia" at </a:t>
                      </a:r>
                      <a:r>
                        <a:rPr lang="en-US" sz="2000" dirty="0">
                          <a:solidFill>
                            <a:srgbClr val="FF0000"/>
                          </a:solidFill>
                          <a:effectLst/>
                        </a:rPr>
                        <a:t>eight P.M.</a:t>
                      </a:r>
                      <a:endParaRPr lang="en-US" sz="2000" dirty="0">
                        <a:solidFill>
                          <a:srgbClr val="FF0000"/>
                        </a:solidFill>
                        <a:effectLst/>
                        <a:latin typeface="Times New Roman"/>
                        <a:ea typeface="Times New Roman"/>
                      </a:endParaRPr>
                    </a:p>
                  </a:txBody>
                  <a:tcPr/>
                </a:tc>
                <a:tc>
                  <a:txBody>
                    <a:bodyPr/>
                    <a:lstStyle/>
                    <a:p>
                      <a:pPr marL="0" marR="0">
                        <a:spcBef>
                          <a:spcPts val="0"/>
                        </a:spcBef>
                        <a:spcAft>
                          <a:spcPts val="0"/>
                        </a:spcAft>
                      </a:pPr>
                      <a:r>
                        <a:rPr lang="en-US" sz="2000" dirty="0">
                          <a:effectLst/>
                        </a:rPr>
                        <a:t>On Tuesday </a:t>
                      </a:r>
                      <a:r>
                        <a:rPr lang="en-US" sz="2000" dirty="0">
                          <a:solidFill>
                            <a:srgbClr val="FF0000"/>
                          </a:solidFill>
                          <a:effectLst/>
                        </a:rPr>
                        <a:t>evening at eight P.M.</a:t>
                      </a:r>
                      <a:r>
                        <a:rPr lang="en-US" sz="2000" dirty="0">
                          <a:effectLst/>
                        </a:rPr>
                        <a:t>, Major R. E. Joyce will give in Bailey Hall a lecture on "My Experiences in Mesopotamia." The public is invited.</a:t>
                      </a:r>
                      <a:endParaRPr lang="en-US" sz="2000" dirty="0">
                        <a:effectLst/>
                        <a:latin typeface="Times New Roman"/>
                        <a:ea typeface="Times New Roman"/>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1216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16.  In summaries, keep to one tense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5" name="Table 4"/>
          <p:cNvGraphicFramePr>
            <a:graphicFrameLocks noGrp="1"/>
          </p:cNvGraphicFramePr>
          <p:nvPr/>
        </p:nvGraphicFramePr>
        <p:xfrm>
          <a:off x="2182483" y="2407920"/>
          <a:ext cx="3581400" cy="883920"/>
        </p:xfrm>
        <a:graphic>
          <a:graphicData uri="http://schemas.openxmlformats.org/drawingml/2006/table">
            <a:tbl>
              <a:tblPr firstRow="1" bandRow="1">
                <a:tableStyleId>{2D5ABB26-0587-4C30-8999-92F81FD0307C}</a:tableStyleId>
              </a:tblPr>
              <a:tblGrid>
                <a:gridCol w="3581400">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When World War II started, he is working in a widget factory.</a:t>
                      </a: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6" name="Picture 2" descr="Image result for letter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133600"/>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E21C1B1-0D76-4D81-97E4-FC66135CE49C}" type="slidenum">
              <a:rPr lang="en-US" smtClean="0"/>
              <a:t>125</a:t>
            </a:fld>
            <a:endParaRPr lang="en-US"/>
          </a:p>
        </p:txBody>
      </p:sp>
    </p:spTree>
    <p:extLst>
      <p:ext uri="{BB962C8B-B14F-4D97-AF65-F5344CB8AC3E}">
        <p14:creationId xmlns:p14="http://schemas.microsoft.com/office/powerpoint/2010/main" val="704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543800" cy="461665"/>
          </a:xfrm>
          <a:prstGeom prst="rect">
            <a:avLst/>
          </a:prstGeom>
        </p:spPr>
        <p:txBody>
          <a:bodyPr wrap="square">
            <a:spAutoFit/>
          </a:bodyPr>
          <a:lstStyle/>
          <a:p>
            <a:pPr lvl="0" fontAlgn="ctr"/>
            <a:r>
              <a:rPr lang="en-US" sz="2400" dirty="0"/>
              <a:t>17.  Place the emphatic words of a sentence at the end </a:t>
            </a:r>
          </a:p>
        </p:txBody>
      </p:sp>
      <p:sp>
        <p:nvSpPr>
          <p:cNvPr id="3" name="Rectangle 2"/>
          <p:cNvSpPr/>
          <p:nvPr/>
        </p:nvSpPr>
        <p:spPr>
          <a:xfrm>
            <a:off x="990600" y="381000"/>
            <a:ext cx="5722464" cy="461665"/>
          </a:xfrm>
          <a:prstGeom prst="rect">
            <a:avLst/>
          </a:prstGeom>
        </p:spPr>
        <p:txBody>
          <a:bodyPr wrap="none">
            <a:spAutoFit/>
          </a:bodyPr>
          <a:lstStyle/>
          <a:p>
            <a:r>
              <a:rPr lang="en-US" sz="2400" dirty="0"/>
              <a:t>ELEMENTARY PRINCIPLES OF COMPOSITION </a:t>
            </a:r>
          </a:p>
        </p:txBody>
      </p:sp>
      <p:graphicFrame>
        <p:nvGraphicFramePr>
          <p:cNvPr id="4" name="Table 3"/>
          <p:cNvGraphicFramePr>
            <a:graphicFrameLocks noGrp="1"/>
          </p:cNvGraphicFramePr>
          <p:nvPr/>
        </p:nvGraphicFramePr>
        <p:xfrm>
          <a:off x="1108632" y="2209800"/>
          <a:ext cx="6435168" cy="1798320"/>
        </p:xfrm>
        <a:graphic>
          <a:graphicData uri="http://schemas.openxmlformats.org/drawingml/2006/table">
            <a:tbl>
              <a:tblPr firstRow="1" firstCol="1" bandRow="1">
                <a:tableStyleId>{2D5ABB26-0587-4C30-8999-92F81FD0307C}</a:tableStyleId>
              </a:tblPr>
              <a:tblGrid>
                <a:gridCol w="3217584">
                  <a:extLst>
                    <a:ext uri="{9D8B030D-6E8A-4147-A177-3AD203B41FA5}">
                      <a16:colId xmlns:a16="http://schemas.microsoft.com/office/drawing/2014/main" val="20000"/>
                    </a:ext>
                  </a:extLst>
                </a:gridCol>
                <a:gridCol w="3217584">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Humanity has hardly advanced in fortitude since that time, though it has advanced in many other ways.</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Humanity, since that time, has advanced in many other ways, but it has hardly advanced in fortitude.</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5" name="Slide Number Placeholder 4"/>
          <p:cNvSpPr>
            <a:spLocks noGrp="1"/>
          </p:cNvSpPr>
          <p:nvPr>
            <p:ph type="sldNum" sz="quarter" idx="12"/>
          </p:nvPr>
        </p:nvSpPr>
        <p:spPr/>
        <p:txBody>
          <a:bodyPr/>
          <a:lstStyle/>
          <a:p>
            <a:fld id="{DE21C1B1-0D76-4D81-97E4-FC66135CE49C}" type="slidenum">
              <a:rPr lang="en-US" smtClean="0"/>
              <a:t>126</a:t>
            </a:fld>
            <a:endParaRPr lang="en-US"/>
          </a:p>
        </p:txBody>
      </p:sp>
      <p:graphicFrame>
        <p:nvGraphicFramePr>
          <p:cNvPr id="6" name="Table 5"/>
          <p:cNvGraphicFramePr>
            <a:graphicFrameLocks noGrp="1"/>
          </p:cNvGraphicFramePr>
          <p:nvPr/>
        </p:nvGraphicFramePr>
        <p:xfrm>
          <a:off x="1087716" y="4495800"/>
          <a:ext cx="6435168" cy="1188720"/>
        </p:xfrm>
        <a:graphic>
          <a:graphicData uri="http://schemas.openxmlformats.org/drawingml/2006/table">
            <a:tbl>
              <a:tblPr firstRow="1" firstCol="1" bandRow="1">
                <a:tableStyleId>{2D5ABB26-0587-4C30-8999-92F81FD0307C}</a:tableStyleId>
              </a:tblPr>
              <a:tblGrid>
                <a:gridCol w="3217584">
                  <a:extLst>
                    <a:ext uri="{9D8B030D-6E8A-4147-A177-3AD203B41FA5}">
                      <a16:colId xmlns:a16="http://schemas.microsoft.com/office/drawing/2014/main" val="20000"/>
                    </a:ext>
                  </a:extLst>
                </a:gridCol>
                <a:gridCol w="3217584">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kern="1200" dirty="0">
                          <a:effectLst/>
                        </a:rPr>
                        <a:t>This steel is principally used for making razors, because of its hardness.</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kern="1200" dirty="0">
                          <a:effectLst/>
                        </a:rPr>
                        <a:t>Because of its hardness, this steel is principally used in making razors.</a:t>
                      </a:r>
                      <a:endParaRPr lang="en-US" sz="2000" b="0" kern="1200" dirty="0">
                        <a:solidFill>
                          <a:schemeClr val="lt1"/>
                        </a:solidFill>
                        <a:effectLst/>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62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1512CD-59B7-45B2-9DDB-D4FEA8A63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48622">
            <a:off x="2456662" y="795463"/>
            <a:ext cx="3210391" cy="4839834"/>
          </a:xfrm>
          <a:prstGeom prst="rect">
            <a:avLst/>
          </a:prstGeom>
        </p:spPr>
      </p:pic>
    </p:spTree>
    <p:extLst>
      <p:ext uri="{BB962C8B-B14F-4D97-AF65-F5344CB8AC3E}">
        <p14:creationId xmlns:p14="http://schemas.microsoft.com/office/powerpoint/2010/main" val="9291565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F9A28-EFD3-410F-A373-E2DE5BEA6013}"/>
              </a:ext>
            </a:extLst>
          </p:cNvPr>
          <p:cNvSpPr txBox="1"/>
          <p:nvPr/>
        </p:nvSpPr>
        <p:spPr>
          <a:xfrm>
            <a:off x="1000125" y="714375"/>
            <a:ext cx="3310522" cy="523220"/>
          </a:xfrm>
          <a:prstGeom prst="rect">
            <a:avLst/>
          </a:prstGeom>
          <a:noFill/>
        </p:spPr>
        <p:txBody>
          <a:bodyPr wrap="none" rtlCol="0">
            <a:spAutoFit/>
          </a:bodyPr>
          <a:lstStyle/>
          <a:p>
            <a:r>
              <a:rPr lang="en-US" sz="2800" dirty="0"/>
              <a:t>“Rules and </a:t>
            </a:r>
            <a:r>
              <a:rPr lang="en-US" sz="2800" dirty="0" err="1"/>
              <a:t>Nonrules</a:t>
            </a:r>
            <a:r>
              <a:rPr lang="en-US" sz="2800" dirty="0"/>
              <a:t>”</a:t>
            </a:r>
          </a:p>
        </p:txBody>
      </p:sp>
      <p:sp>
        <p:nvSpPr>
          <p:cNvPr id="3" name="TextBox 2">
            <a:extLst>
              <a:ext uri="{FF2B5EF4-FFF2-40B4-BE49-F238E27FC236}">
                <a16:creationId xmlns:a16="http://schemas.microsoft.com/office/drawing/2014/main" id="{B175BADF-F868-487D-86C1-1416F4830AC0}"/>
              </a:ext>
            </a:extLst>
          </p:cNvPr>
          <p:cNvSpPr txBox="1"/>
          <p:nvPr/>
        </p:nvSpPr>
        <p:spPr>
          <a:xfrm>
            <a:off x="2286000" y="2286000"/>
            <a:ext cx="5199774" cy="830997"/>
          </a:xfrm>
          <a:prstGeom prst="rect">
            <a:avLst/>
          </a:prstGeom>
          <a:noFill/>
        </p:spPr>
        <p:txBody>
          <a:bodyPr wrap="square" rtlCol="0">
            <a:spAutoFit/>
          </a:bodyPr>
          <a:lstStyle/>
          <a:p>
            <a:r>
              <a:rPr lang="en-US" sz="2400" dirty="0"/>
              <a:t>Never Begin a Sentence with “And” or “But.”  Do so “if it strikes your fancy.”</a:t>
            </a:r>
          </a:p>
        </p:txBody>
      </p:sp>
      <p:sp>
        <p:nvSpPr>
          <p:cNvPr id="4" name="TextBox 3">
            <a:extLst>
              <a:ext uri="{FF2B5EF4-FFF2-40B4-BE49-F238E27FC236}">
                <a16:creationId xmlns:a16="http://schemas.microsoft.com/office/drawing/2014/main" id="{2538FDD6-3B2E-4D0D-BA77-4CC5D67B8A77}"/>
              </a:ext>
            </a:extLst>
          </p:cNvPr>
          <p:cNvSpPr txBox="1"/>
          <p:nvPr/>
        </p:nvSpPr>
        <p:spPr>
          <a:xfrm>
            <a:off x="914400" y="3943773"/>
            <a:ext cx="5199775" cy="1015663"/>
          </a:xfrm>
          <a:prstGeom prst="rect">
            <a:avLst/>
          </a:prstGeom>
          <a:noFill/>
        </p:spPr>
        <p:txBody>
          <a:bodyPr wrap="square" rtlCol="0">
            <a:spAutoFit/>
          </a:bodyPr>
          <a:lstStyle/>
          <a:p>
            <a:r>
              <a:rPr lang="en-US" sz="2000" dirty="0"/>
              <a:t>Francie, of course, became an outsider shunned by all because of her stench.  But she had become accustomed to being lonely.</a:t>
            </a:r>
          </a:p>
        </p:txBody>
      </p:sp>
      <p:sp>
        <p:nvSpPr>
          <p:cNvPr id="5" name="Rectangle 4">
            <a:extLst>
              <a:ext uri="{FF2B5EF4-FFF2-40B4-BE49-F238E27FC236}">
                <a16:creationId xmlns:a16="http://schemas.microsoft.com/office/drawing/2014/main" id="{FAE4AFDF-670B-4F9A-A388-337C39F98A68}"/>
              </a:ext>
            </a:extLst>
          </p:cNvPr>
          <p:cNvSpPr/>
          <p:nvPr/>
        </p:nvSpPr>
        <p:spPr>
          <a:xfrm>
            <a:off x="914401" y="5127962"/>
            <a:ext cx="5199774" cy="1015663"/>
          </a:xfrm>
          <a:prstGeom prst="rect">
            <a:avLst/>
          </a:prstGeom>
        </p:spPr>
        <p:txBody>
          <a:bodyPr wrap="square">
            <a:spAutoFit/>
          </a:bodyPr>
          <a:lstStyle/>
          <a:p>
            <a:r>
              <a:rPr lang="en-US" sz="2000" dirty="0"/>
              <a:t>Francie, of course, became an outsider shunned by all because of her stench, but she had become accustomed to being lonely.</a:t>
            </a:r>
          </a:p>
        </p:txBody>
      </p:sp>
      <p:sp>
        <p:nvSpPr>
          <p:cNvPr id="6" name="Rectangle 5">
            <a:extLst>
              <a:ext uri="{FF2B5EF4-FFF2-40B4-BE49-F238E27FC236}">
                <a16:creationId xmlns:a16="http://schemas.microsoft.com/office/drawing/2014/main" id="{398251C8-9704-4B62-924B-00D4557F1123}"/>
              </a:ext>
            </a:extLst>
          </p:cNvPr>
          <p:cNvSpPr/>
          <p:nvPr/>
        </p:nvSpPr>
        <p:spPr>
          <a:xfrm>
            <a:off x="1121564" y="1562336"/>
            <a:ext cx="3517501" cy="461665"/>
          </a:xfrm>
          <a:prstGeom prst="rect">
            <a:avLst/>
          </a:prstGeom>
        </p:spPr>
        <p:txBody>
          <a:bodyPr wrap="none">
            <a:spAutoFit/>
          </a:bodyPr>
          <a:lstStyle/>
          <a:p>
            <a:r>
              <a:rPr lang="en-US" sz="2400" dirty="0"/>
              <a:t>THE BIG THREE </a:t>
            </a:r>
            <a:r>
              <a:rPr lang="en-US" sz="2400" u="sng" dirty="0"/>
              <a:t>NONRULES</a:t>
            </a:r>
          </a:p>
        </p:txBody>
      </p:sp>
      <p:sp>
        <p:nvSpPr>
          <p:cNvPr id="7" name="Rectangle 6">
            <a:extLst>
              <a:ext uri="{FF2B5EF4-FFF2-40B4-BE49-F238E27FC236}">
                <a16:creationId xmlns:a16="http://schemas.microsoft.com/office/drawing/2014/main" id="{B609E1FF-0D3A-49C7-A701-F93019069C92}"/>
              </a:ext>
            </a:extLst>
          </p:cNvPr>
          <p:cNvSpPr/>
          <p:nvPr/>
        </p:nvSpPr>
        <p:spPr>
          <a:xfrm>
            <a:off x="1614744" y="2168629"/>
            <a:ext cx="580607" cy="707886"/>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p>
        </p:txBody>
      </p:sp>
      <p:sp>
        <p:nvSpPr>
          <p:cNvPr id="8" name="TextBox 7">
            <a:extLst>
              <a:ext uri="{FF2B5EF4-FFF2-40B4-BE49-F238E27FC236}">
                <a16:creationId xmlns:a16="http://schemas.microsoft.com/office/drawing/2014/main" id="{5B878670-B264-43E4-A362-691F347CD7AC}"/>
              </a:ext>
            </a:extLst>
          </p:cNvPr>
          <p:cNvSpPr txBox="1"/>
          <p:nvPr/>
        </p:nvSpPr>
        <p:spPr>
          <a:xfrm rot="911750">
            <a:off x="6313475" y="4685431"/>
            <a:ext cx="2312729" cy="461665"/>
          </a:xfrm>
          <a:prstGeom prst="rect">
            <a:avLst/>
          </a:prstGeom>
          <a:noFill/>
        </p:spPr>
        <p:txBody>
          <a:bodyPr wrap="square" rtlCol="0">
            <a:spAutoFit/>
          </a:bodyPr>
          <a:lstStyle/>
          <a:p>
            <a:r>
              <a:rPr lang="en-US" sz="2400" dirty="0"/>
              <a:t>Any difference?</a:t>
            </a:r>
          </a:p>
        </p:txBody>
      </p:sp>
    </p:spTree>
    <p:extLst>
      <p:ext uri="{BB962C8B-B14F-4D97-AF65-F5344CB8AC3E}">
        <p14:creationId xmlns:p14="http://schemas.microsoft.com/office/powerpoint/2010/main" val="73154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F9A28-EFD3-410F-A373-E2DE5BEA6013}"/>
              </a:ext>
            </a:extLst>
          </p:cNvPr>
          <p:cNvSpPr txBox="1"/>
          <p:nvPr/>
        </p:nvSpPr>
        <p:spPr>
          <a:xfrm>
            <a:off x="1000125" y="714375"/>
            <a:ext cx="3310522" cy="523220"/>
          </a:xfrm>
          <a:prstGeom prst="rect">
            <a:avLst/>
          </a:prstGeom>
          <a:noFill/>
        </p:spPr>
        <p:txBody>
          <a:bodyPr wrap="none" rtlCol="0">
            <a:spAutoFit/>
          </a:bodyPr>
          <a:lstStyle/>
          <a:p>
            <a:r>
              <a:rPr lang="en-US" sz="2800" dirty="0"/>
              <a:t>“Rules and </a:t>
            </a:r>
            <a:r>
              <a:rPr lang="en-US" sz="2800" dirty="0" err="1"/>
              <a:t>Nonrules</a:t>
            </a:r>
            <a:r>
              <a:rPr lang="en-US" sz="2800" dirty="0"/>
              <a:t>”</a:t>
            </a:r>
          </a:p>
        </p:txBody>
      </p:sp>
      <p:sp>
        <p:nvSpPr>
          <p:cNvPr id="3" name="TextBox 2">
            <a:extLst>
              <a:ext uri="{FF2B5EF4-FFF2-40B4-BE49-F238E27FC236}">
                <a16:creationId xmlns:a16="http://schemas.microsoft.com/office/drawing/2014/main" id="{B175BADF-F868-487D-86C1-1416F4830AC0}"/>
              </a:ext>
            </a:extLst>
          </p:cNvPr>
          <p:cNvSpPr txBox="1"/>
          <p:nvPr/>
        </p:nvSpPr>
        <p:spPr>
          <a:xfrm>
            <a:off x="2286000" y="2286000"/>
            <a:ext cx="5199774" cy="461665"/>
          </a:xfrm>
          <a:prstGeom prst="rect">
            <a:avLst/>
          </a:prstGeom>
          <a:noFill/>
        </p:spPr>
        <p:txBody>
          <a:bodyPr wrap="square" rtlCol="0">
            <a:spAutoFit/>
          </a:bodyPr>
          <a:lstStyle/>
          <a:p>
            <a:r>
              <a:rPr lang="en-US" sz="2400" dirty="0"/>
              <a:t>Never Split an Infinitive.</a:t>
            </a:r>
          </a:p>
        </p:txBody>
      </p:sp>
      <p:sp>
        <p:nvSpPr>
          <p:cNvPr id="4" name="TextBox 3">
            <a:extLst>
              <a:ext uri="{FF2B5EF4-FFF2-40B4-BE49-F238E27FC236}">
                <a16:creationId xmlns:a16="http://schemas.microsoft.com/office/drawing/2014/main" id="{2538FDD6-3B2E-4D0D-BA77-4CC5D67B8A77}"/>
              </a:ext>
            </a:extLst>
          </p:cNvPr>
          <p:cNvSpPr txBox="1"/>
          <p:nvPr/>
        </p:nvSpPr>
        <p:spPr>
          <a:xfrm>
            <a:off x="1600828" y="3694837"/>
            <a:ext cx="6350352" cy="830997"/>
          </a:xfrm>
          <a:prstGeom prst="rect">
            <a:avLst/>
          </a:prstGeom>
          <a:noFill/>
        </p:spPr>
        <p:txBody>
          <a:bodyPr wrap="square" rtlCol="0">
            <a:spAutoFit/>
          </a:bodyPr>
          <a:lstStyle/>
          <a:p>
            <a:r>
              <a:rPr lang="en-US" sz="2400" dirty="0"/>
              <a:t>“To boldly go where no man has gone before.”</a:t>
            </a:r>
          </a:p>
          <a:p>
            <a:pPr algn="r"/>
            <a:r>
              <a:rPr lang="en-US" sz="2400" i="1" dirty="0"/>
              <a:t>- Star Trek</a:t>
            </a:r>
          </a:p>
        </p:txBody>
      </p:sp>
      <p:sp>
        <p:nvSpPr>
          <p:cNvPr id="6" name="Rectangle 5">
            <a:extLst>
              <a:ext uri="{FF2B5EF4-FFF2-40B4-BE49-F238E27FC236}">
                <a16:creationId xmlns:a16="http://schemas.microsoft.com/office/drawing/2014/main" id="{398251C8-9704-4B62-924B-00D4557F1123}"/>
              </a:ext>
            </a:extLst>
          </p:cNvPr>
          <p:cNvSpPr/>
          <p:nvPr/>
        </p:nvSpPr>
        <p:spPr>
          <a:xfrm>
            <a:off x="1121564" y="1562336"/>
            <a:ext cx="3517501" cy="461665"/>
          </a:xfrm>
          <a:prstGeom prst="rect">
            <a:avLst/>
          </a:prstGeom>
        </p:spPr>
        <p:txBody>
          <a:bodyPr wrap="none">
            <a:spAutoFit/>
          </a:bodyPr>
          <a:lstStyle/>
          <a:p>
            <a:r>
              <a:rPr lang="en-US" sz="2400" dirty="0"/>
              <a:t>THE BIG THREE </a:t>
            </a:r>
            <a:r>
              <a:rPr lang="en-US" sz="2400" u="sng" dirty="0"/>
              <a:t>NONRULES</a:t>
            </a:r>
          </a:p>
        </p:txBody>
      </p:sp>
      <p:sp>
        <p:nvSpPr>
          <p:cNvPr id="7" name="Rectangle 6">
            <a:extLst>
              <a:ext uri="{FF2B5EF4-FFF2-40B4-BE49-F238E27FC236}">
                <a16:creationId xmlns:a16="http://schemas.microsoft.com/office/drawing/2014/main" id="{298AD8D7-07B1-40B4-915B-716C0FC10A0F}"/>
              </a:ext>
            </a:extLst>
          </p:cNvPr>
          <p:cNvSpPr/>
          <p:nvPr/>
        </p:nvSpPr>
        <p:spPr>
          <a:xfrm>
            <a:off x="1614743" y="2168629"/>
            <a:ext cx="580608" cy="707886"/>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p>
        </p:txBody>
      </p:sp>
    </p:spTree>
    <p:extLst>
      <p:ext uri="{BB962C8B-B14F-4D97-AF65-F5344CB8AC3E}">
        <p14:creationId xmlns:p14="http://schemas.microsoft.com/office/powerpoint/2010/main" val="381759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82620-7D03-408D-A94D-85E5C8543A91}"/>
              </a:ext>
            </a:extLst>
          </p:cNvPr>
          <p:cNvSpPr txBox="1"/>
          <p:nvPr/>
        </p:nvSpPr>
        <p:spPr>
          <a:xfrm>
            <a:off x="1066800" y="635670"/>
            <a:ext cx="1645002" cy="461665"/>
          </a:xfrm>
          <a:prstGeom prst="rect">
            <a:avLst/>
          </a:prstGeom>
          <a:noFill/>
        </p:spPr>
        <p:txBody>
          <a:bodyPr wrap="none" rtlCol="0">
            <a:spAutoFit/>
          </a:bodyPr>
          <a:lstStyle/>
          <a:p>
            <a:r>
              <a:rPr lang="en-US" sz="2400" dirty="0"/>
              <a:t>QUESTION</a:t>
            </a:r>
          </a:p>
        </p:txBody>
      </p:sp>
      <p:sp>
        <p:nvSpPr>
          <p:cNvPr id="3" name="TextBox 2">
            <a:extLst>
              <a:ext uri="{FF2B5EF4-FFF2-40B4-BE49-F238E27FC236}">
                <a16:creationId xmlns:a16="http://schemas.microsoft.com/office/drawing/2014/main" id="{92A773A1-EF21-4F72-906B-CD3A87C068B4}"/>
              </a:ext>
            </a:extLst>
          </p:cNvPr>
          <p:cNvSpPr txBox="1"/>
          <p:nvPr/>
        </p:nvSpPr>
        <p:spPr>
          <a:xfrm>
            <a:off x="981044" y="2329011"/>
            <a:ext cx="3461515" cy="1200329"/>
          </a:xfrm>
          <a:prstGeom prst="rect">
            <a:avLst/>
          </a:prstGeom>
          <a:noFill/>
        </p:spPr>
        <p:txBody>
          <a:bodyPr wrap="square" rtlCol="0">
            <a:spAutoFit/>
          </a:bodyPr>
          <a:lstStyle/>
          <a:p>
            <a:r>
              <a:rPr lang="en-US" sz="2400" dirty="0"/>
              <a:t>What’s the hardest part about writing (in general) for you?</a:t>
            </a:r>
          </a:p>
        </p:txBody>
      </p:sp>
      <p:sp>
        <p:nvSpPr>
          <p:cNvPr id="4" name="TextBox 3">
            <a:extLst>
              <a:ext uri="{FF2B5EF4-FFF2-40B4-BE49-F238E27FC236}">
                <a16:creationId xmlns:a16="http://schemas.microsoft.com/office/drawing/2014/main" id="{3087D330-BF3E-48D1-8171-AA9651C3F2E4}"/>
              </a:ext>
            </a:extLst>
          </p:cNvPr>
          <p:cNvSpPr txBox="1"/>
          <p:nvPr/>
        </p:nvSpPr>
        <p:spPr>
          <a:xfrm>
            <a:off x="4953000" y="3486715"/>
            <a:ext cx="3461515" cy="1200329"/>
          </a:xfrm>
          <a:prstGeom prst="rect">
            <a:avLst/>
          </a:prstGeom>
          <a:noFill/>
        </p:spPr>
        <p:txBody>
          <a:bodyPr wrap="square" rtlCol="0">
            <a:spAutoFit/>
          </a:bodyPr>
          <a:lstStyle/>
          <a:p>
            <a:r>
              <a:rPr lang="en-US" sz="2400" dirty="0"/>
              <a:t>What do you find to be hardest about </a:t>
            </a:r>
            <a:r>
              <a:rPr lang="en-US" sz="2400" i="1" dirty="0"/>
              <a:t>analytic </a:t>
            </a:r>
            <a:r>
              <a:rPr lang="en-US" sz="2400" dirty="0"/>
              <a:t>writing?</a:t>
            </a:r>
          </a:p>
        </p:txBody>
      </p:sp>
    </p:spTree>
    <p:extLst>
      <p:ext uri="{BB962C8B-B14F-4D97-AF65-F5344CB8AC3E}">
        <p14:creationId xmlns:p14="http://schemas.microsoft.com/office/powerpoint/2010/main" val="20907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F9A28-EFD3-410F-A373-E2DE5BEA6013}"/>
              </a:ext>
            </a:extLst>
          </p:cNvPr>
          <p:cNvSpPr txBox="1"/>
          <p:nvPr/>
        </p:nvSpPr>
        <p:spPr>
          <a:xfrm>
            <a:off x="1000125" y="714375"/>
            <a:ext cx="3310522" cy="523220"/>
          </a:xfrm>
          <a:prstGeom prst="rect">
            <a:avLst/>
          </a:prstGeom>
          <a:noFill/>
        </p:spPr>
        <p:txBody>
          <a:bodyPr wrap="none" rtlCol="0">
            <a:spAutoFit/>
          </a:bodyPr>
          <a:lstStyle/>
          <a:p>
            <a:r>
              <a:rPr lang="en-US" sz="2800" dirty="0"/>
              <a:t>“Rules and </a:t>
            </a:r>
            <a:r>
              <a:rPr lang="en-US" sz="2800" dirty="0" err="1"/>
              <a:t>Nonrules</a:t>
            </a:r>
            <a:r>
              <a:rPr lang="en-US" sz="2800" dirty="0"/>
              <a:t>”</a:t>
            </a:r>
          </a:p>
        </p:txBody>
      </p:sp>
      <p:sp>
        <p:nvSpPr>
          <p:cNvPr id="3" name="TextBox 2">
            <a:extLst>
              <a:ext uri="{FF2B5EF4-FFF2-40B4-BE49-F238E27FC236}">
                <a16:creationId xmlns:a16="http://schemas.microsoft.com/office/drawing/2014/main" id="{B175BADF-F868-487D-86C1-1416F4830AC0}"/>
              </a:ext>
            </a:extLst>
          </p:cNvPr>
          <p:cNvSpPr txBox="1"/>
          <p:nvPr/>
        </p:nvSpPr>
        <p:spPr>
          <a:xfrm>
            <a:off x="2286000" y="2286000"/>
            <a:ext cx="5199774" cy="830997"/>
          </a:xfrm>
          <a:prstGeom prst="rect">
            <a:avLst/>
          </a:prstGeom>
          <a:noFill/>
        </p:spPr>
        <p:txBody>
          <a:bodyPr wrap="square" rtlCol="0">
            <a:spAutoFit/>
          </a:bodyPr>
          <a:lstStyle/>
          <a:p>
            <a:r>
              <a:rPr lang="en-US" sz="2400" dirty="0"/>
              <a:t>Never End a Sentence with a Preposition.</a:t>
            </a:r>
          </a:p>
        </p:txBody>
      </p:sp>
      <p:sp>
        <p:nvSpPr>
          <p:cNvPr id="5" name="Rectangle 4">
            <a:extLst>
              <a:ext uri="{FF2B5EF4-FFF2-40B4-BE49-F238E27FC236}">
                <a16:creationId xmlns:a16="http://schemas.microsoft.com/office/drawing/2014/main" id="{FAE4AFDF-670B-4F9A-A388-337C39F98A68}"/>
              </a:ext>
            </a:extLst>
          </p:cNvPr>
          <p:cNvSpPr/>
          <p:nvPr/>
        </p:nvSpPr>
        <p:spPr>
          <a:xfrm>
            <a:off x="1467919" y="3693941"/>
            <a:ext cx="4572000" cy="1015663"/>
          </a:xfrm>
          <a:prstGeom prst="rect">
            <a:avLst/>
          </a:prstGeom>
        </p:spPr>
        <p:txBody>
          <a:bodyPr>
            <a:spAutoFit/>
          </a:bodyPr>
          <a:lstStyle/>
          <a:p>
            <a:r>
              <a:rPr lang="en-US" sz="2000" dirty="0"/>
              <a:t>“This is the kind of arrant pedantry up with which I will not put.”</a:t>
            </a:r>
          </a:p>
          <a:p>
            <a:pPr algn="r"/>
            <a:r>
              <a:rPr lang="en-US" sz="2000" dirty="0"/>
              <a:t>- Winston Churchill (NOT!)</a:t>
            </a:r>
          </a:p>
        </p:txBody>
      </p:sp>
      <p:sp>
        <p:nvSpPr>
          <p:cNvPr id="6" name="Rectangle 5">
            <a:extLst>
              <a:ext uri="{FF2B5EF4-FFF2-40B4-BE49-F238E27FC236}">
                <a16:creationId xmlns:a16="http://schemas.microsoft.com/office/drawing/2014/main" id="{398251C8-9704-4B62-924B-00D4557F1123}"/>
              </a:ext>
            </a:extLst>
          </p:cNvPr>
          <p:cNvSpPr/>
          <p:nvPr/>
        </p:nvSpPr>
        <p:spPr>
          <a:xfrm>
            <a:off x="1121564" y="1562336"/>
            <a:ext cx="3517501" cy="461665"/>
          </a:xfrm>
          <a:prstGeom prst="rect">
            <a:avLst/>
          </a:prstGeom>
        </p:spPr>
        <p:txBody>
          <a:bodyPr wrap="none">
            <a:spAutoFit/>
          </a:bodyPr>
          <a:lstStyle/>
          <a:p>
            <a:r>
              <a:rPr lang="en-US" sz="2400" dirty="0"/>
              <a:t>THE BIG THREE </a:t>
            </a:r>
            <a:r>
              <a:rPr lang="en-US" sz="2400" u="sng" dirty="0"/>
              <a:t>NONRULES</a:t>
            </a:r>
          </a:p>
        </p:txBody>
      </p:sp>
      <p:sp>
        <p:nvSpPr>
          <p:cNvPr id="8" name="TextBox 7">
            <a:extLst>
              <a:ext uri="{FF2B5EF4-FFF2-40B4-BE49-F238E27FC236}">
                <a16:creationId xmlns:a16="http://schemas.microsoft.com/office/drawing/2014/main" id="{84E2D787-65C1-4FB4-BF92-17DAEFFE3F74}"/>
              </a:ext>
            </a:extLst>
          </p:cNvPr>
          <p:cNvSpPr txBox="1"/>
          <p:nvPr/>
        </p:nvSpPr>
        <p:spPr>
          <a:xfrm>
            <a:off x="1598840" y="5029200"/>
            <a:ext cx="3513269" cy="400110"/>
          </a:xfrm>
          <a:prstGeom prst="rect">
            <a:avLst/>
          </a:prstGeom>
          <a:noFill/>
        </p:spPr>
        <p:txBody>
          <a:bodyPr wrap="none" rtlCol="0">
            <a:spAutoFit/>
          </a:bodyPr>
          <a:lstStyle/>
          <a:p>
            <a:r>
              <a:rPr lang="en-US" sz="2000" dirty="0"/>
              <a:t>May be more elegant without …</a:t>
            </a:r>
          </a:p>
        </p:txBody>
      </p:sp>
      <p:sp>
        <p:nvSpPr>
          <p:cNvPr id="9" name="TextBox 8">
            <a:extLst>
              <a:ext uri="{FF2B5EF4-FFF2-40B4-BE49-F238E27FC236}">
                <a16:creationId xmlns:a16="http://schemas.microsoft.com/office/drawing/2014/main" id="{99754D11-1852-4ED7-B5A8-4A6B2F1BBC44}"/>
              </a:ext>
            </a:extLst>
          </p:cNvPr>
          <p:cNvSpPr txBox="1"/>
          <p:nvPr/>
        </p:nvSpPr>
        <p:spPr>
          <a:xfrm>
            <a:off x="1550460" y="5715000"/>
            <a:ext cx="7123297" cy="400110"/>
          </a:xfrm>
          <a:prstGeom prst="rect">
            <a:avLst/>
          </a:prstGeom>
          <a:noFill/>
        </p:spPr>
        <p:txBody>
          <a:bodyPr wrap="none" rtlCol="0">
            <a:spAutoFit/>
          </a:bodyPr>
          <a:lstStyle/>
          <a:p>
            <a:r>
              <a:rPr lang="en-US" sz="2000" dirty="0"/>
              <a:t>“What did you do that for?”     </a:t>
            </a:r>
            <a:r>
              <a:rPr lang="en-US" sz="2000" dirty="0">
                <a:sym typeface="Wingdings" panose="05000000000000000000" pitchFamily="2" charset="2"/>
              </a:rPr>
              <a:t>     “Why did you do that?”</a:t>
            </a:r>
            <a:endParaRPr lang="en-US" sz="2000" dirty="0"/>
          </a:p>
        </p:txBody>
      </p:sp>
      <p:sp>
        <p:nvSpPr>
          <p:cNvPr id="10" name="Rectangle 9">
            <a:extLst>
              <a:ext uri="{FF2B5EF4-FFF2-40B4-BE49-F238E27FC236}">
                <a16:creationId xmlns:a16="http://schemas.microsoft.com/office/drawing/2014/main" id="{E133489E-5629-4AD8-831F-9CBA1238463E}"/>
              </a:ext>
            </a:extLst>
          </p:cNvPr>
          <p:cNvSpPr/>
          <p:nvPr/>
        </p:nvSpPr>
        <p:spPr>
          <a:xfrm>
            <a:off x="1614743" y="2168629"/>
            <a:ext cx="580608" cy="707886"/>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p>
        </p:txBody>
      </p:sp>
      <p:grpSp>
        <p:nvGrpSpPr>
          <p:cNvPr id="12" name="Group 11">
            <a:extLst>
              <a:ext uri="{FF2B5EF4-FFF2-40B4-BE49-F238E27FC236}">
                <a16:creationId xmlns:a16="http://schemas.microsoft.com/office/drawing/2014/main" id="{A26460A3-6DC6-4403-8268-583AC89BDC07}"/>
              </a:ext>
            </a:extLst>
          </p:cNvPr>
          <p:cNvGrpSpPr/>
          <p:nvPr/>
        </p:nvGrpSpPr>
        <p:grpSpPr>
          <a:xfrm>
            <a:off x="5029201" y="3082304"/>
            <a:ext cx="3886199" cy="738664"/>
            <a:chOff x="5029201" y="3082304"/>
            <a:chExt cx="3886199" cy="738664"/>
          </a:xfrm>
        </p:grpSpPr>
        <p:sp>
          <p:nvSpPr>
            <p:cNvPr id="7" name="TextBox 6">
              <a:extLst>
                <a:ext uri="{FF2B5EF4-FFF2-40B4-BE49-F238E27FC236}">
                  <a16:creationId xmlns:a16="http://schemas.microsoft.com/office/drawing/2014/main" id="{6FB9AB1E-1DD1-4933-8046-98166B95757B}"/>
                </a:ext>
              </a:extLst>
            </p:cNvPr>
            <p:cNvSpPr txBox="1"/>
            <p:nvPr/>
          </p:nvSpPr>
          <p:spPr>
            <a:xfrm>
              <a:off x="5682235" y="3082304"/>
              <a:ext cx="3233165" cy="738664"/>
            </a:xfrm>
            <a:prstGeom prst="rect">
              <a:avLst/>
            </a:prstGeom>
            <a:noFill/>
          </p:spPr>
          <p:txBody>
            <a:bodyPr wrap="square" rtlCol="0">
              <a:spAutoFit/>
            </a:bodyPr>
            <a:lstStyle/>
            <a:p>
              <a:r>
                <a:rPr lang="en-US" sz="1400" dirty="0"/>
                <a:t>arrant = complete</a:t>
              </a:r>
            </a:p>
            <a:p>
              <a:r>
                <a:rPr lang="en-US" sz="1400" dirty="0"/>
                <a:t>pedantry [PED-n-tree] = slavish adherence to rules</a:t>
              </a:r>
            </a:p>
          </p:txBody>
        </p:sp>
        <p:cxnSp>
          <p:nvCxnSpPr>
            <p:cNvPr id="11" name="Straight Arrow Connector 10">
              <a:extLst>
                <a:ext uri="{FF2B5EF4-FFF2-40B4-BE49-F238E27FC236}">
                  <a16:creationId xmlns:a16="http://schemas.microsoft.com/office/drawing/2014/main" id="{BEA2E532-75AC-4F43-B823-6A57BC4F6E64}"/>
                </a:ext>
              </a:extLst>
            </p:cNvPr>
            <p:cNvCxnSpPr>
              <a:cxnSpLocks/>
              <a:stCxn id="7" idx="1"/>
            </p:cNvCxnSpPr>
            <p:nvPr/>
          </p:nvCxnSpPr>
          <p:spPr>
            <a:xfrm flipH="1">
              <a:off x="5029201" y="3451636"/>
              <a:ext cx="653034" cy="1538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547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grpId="0" nodeType="after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F9A28-EFD3-410F-A373-E2DE5BEA6013}"/>
              </a:ext>
            </a:extLst>
          </p:cNvPr>
          <p:cNvSpPr txBox="1"/>
          <p:nvPr/>
        </p:nvSpPr>
        <p:spPr>
          <a:xfrm>
            <a:off x="1000125" y="714375"/>
            <a:ext cx="3310522" cy="523220"/>
          </a:xfrm>
          <a:prstGeom prst="rect">
            <a:avLst/>
          </a:prstGeom>
          <a:noFill/>
        </p:spPr>
        <p:txBody>
          <a:bodyPr wrap="none" rtlCol="0">
            <a:spAutoFit/>
          </a:bodyPr>
          <a:lstStyle/>
          <a:p>
            <a:r>
              <a:rPr lang="en-US" sz="2800" dirty="0"/>
              <a:t>“Rules and </a:t>
            </a:r>
            <a:r>
              <a:rPr lang="en-US" sz="2800" dirty="0" err="1"/>
              <a:t>Nonrules</a:t>
            </a:r>
            <a:r>
              <a:rPr lang="en-US" sz="2800" dirty="0"/>
              <a:t>”</a:t>
            </a:r>
          </a:p>
        </p:txBody>
      </p:sp>
      <p:sp>
        <p:nvSpPr>
          <p:cNvPr id="3" name="TextBox 2">
            <a:extLst>
              <a:ext uri="{FF2B5EF4-FFF2-40B4-BE49-F238E27FC236}">
                <a16:creationId xmlns:a16="http://schemas.microsoft.com/office/drawing/2014/main" id="{B175BADF-F868-487D-86C1-1416F4830AC0}"/>
              </a:ext>
            </a:extLst>
          </p:cNvPr>
          <p:cNvSpPr txBox="1"/>
          <p:nvPr/>
        </p:nvSpPr>
        <p:spPr>
          <a:xfrm>
            <a:off x="2286000" y="2286000"/>
            <a:ext cx="5199774" cy="830997"/>
          </a:xfrm>
          <a:prstGeom prst="rect">
            <a:avLst/>
          </a:prstGeom>
          <a:noFill/>
        </p:spPr>
        <p:txBody>
          <a:bodyPr wrap="square" rtlCol="0">
            <a:spAutoFit/>
          </a:bodyPr>
          <a:lstStyle/>
          <a:p>
            <a:r>
              <a:rPr lang="en-US" sz="2400" dirty="0"/>
              <a:t>Contractions Aren’t Allowed in Formal Writing.</a:t>
            </a:r>
          </a:p>
        </p:txBody>
      </p:sp>
      <p:sp>
        <p:nvSpPr>
          <p:cNvPr id="5" name="Rectangle 4">
            <a:extLst>
              <a:ext uri="{FF2B5EF4-FFF2-40B4-BE49-F238E27FC236}">
                <a16:creationId xmlns:a16="http://schemas.microsoft.com/office/drawing/2014/main" id="{FAE4AFDF-670B-4F9A-A388-337C39F98A68}"/>
              </a:ext>
            </a:extLst>
          </p:cNvPr>
          <p:cNvSpPr/>
          <p:nvPr/>
        </p:nvSpPr>
        <p:spPr>
          <a:xfrm>
            <a:off x="2133600" y="3643356"/>
            <a:ext cx="4572000" cy="707886"/>
          </a:xfrm>
          <a:prstGeom prst="rect">
            <a:avLst/>
          </a:prstGeom>
        </p:spPr>
        <p:txBody>
          <a:bodyPr>
            <a:spAutoFit/>
          </a:bodyPr>
          <a:lstStyle/>
          <a:p>
            <a:r>
              <a:rPr lang="en-US" sz="2000" dirty="0"/>
              <a:t>“Contractions are why God invented the apostrophe, so make good use of both.”</a:t>
            </a:r>
          </a:p>
        </p:txBody>
      </p:sp>
      <p:sp>
        <p:nvSpPr>
          <p:cNvPr id="6" name="Rectangle 5">
            <a:extLst>
              <a:ext uri="{FF2B5EF4-FFF2-40B4-BE49-F238E27FC236}">
                <a16:creationId xmlns:a16="http://schemas.microsoft.com/office/drawing/2014/main" id="{398251C8-9704-4B62-924B-00D4557F1123}"/>
              </a:ext>
            </a:extLst>
          </p:cNvPr>
          <p:cNvSpPr/>
          <p:nvPr/>
        </p:nvSpPr>
        <p:spPr>
          <a:xfrm>
            <a:off x="1121564" y="1562336"/>
            <a:ext cx="3961726" cy="461665"/>
          </a:xfrm>
          <a:prstGeom prst="rect">
            <a:avLst/>
          </a:prstGeom>
        </p:spPr>
        <p:txBody>
          <a:bodyPr wrap="none">
            <a:spAutoFit/>
          </a:bodyPr>
          <a:lstStyle/>
          <a:p>
            <a:r>
              <a:rPr lang="en-US" sz="2400" dirty="0"/>
              <a:t>THE LESSER SEVEN </a:t>
            </a:r>
            <a:r>
              <a:rPr lang="en-US" sz="2400" u="sng" dirty="0"/>
              <a:t>NONRULES</a:t>
            </a:r>
          </a:p>
        </p:txBody>
      </p:sp>
      <p:sp>
        <p:nvSpPr>
          <p:cNvPr id="8" name="TextBox 7">
            <a:extLst>
              <a:ext uri="{FF2B5EF4-FFF2-40B4-BE49-F238E27FC236}">
                <a16:creationId xmlns:a16="http://schemas.microsoft.com/office/drawing/2014/main" id="{84E2D787-65C1-4FB4-BF92-17DAEFFE3F74}"/>
              </a:ext>
            </a:extLst>
          </p:cNvPr>
          <p:cNvSpPr txBox="1"/>
          <p:nvPr/>
        </p:nvSpPr>
        <p:spPr>
          <a:xfrm>
            <a:off x="2175858" y="4834000"/>
            <a:ext cx="2827697" cy="400110"/>
          </a:xfrm>
          <a:prstGeom prst="rect">
            <a:avLst/>
          </a:prstGeom>
          <a:noFill/>
        </p:spPr>
        <p:txBody>
          <a:bodyPr wrap="none" rtlCol="0">
            <a:spAutoFit/>
          </a:bodyPr>
          <a:lstStyle/>
          <a:p>
            <a:r>
              <a:rPr lang="en-US" sz="2000" dirty="0"/>
              <a:t>Some are a bit strained …</a:t>
            </a:r>
          </a:p>
        </p:txBody>
      </p:sp>
      <p:sp>
        <p:nvSpPr>
          <p:cNvPr id="9" name="TextBox 8">
            <a:extLst>
              <a:ext uri="{FF2B5EF4-FFF2-40B4-BE49-F238E27FC236}">
                <a16:creationId xmlns:a16="http://schemas.microsoft.com/office/drawing/2014/main" id="{99754D11-1852-4ED7-B5A8-4A6B2F1BBC44}"/>
              </a:ext>
            </a:extLst>
          </p:cNvPr>
          <p:cNvSpPr txBox="1"/>
          <p:nvPr/>
        </p:nvSpPr>
        <p:spPr>
          <a:xfrm>
            <a:off x="2175858" y="5516813"/>
            <a:ext cx="4750724" cy="400110"/>
          </a:xfrm>
          <a:prstGeom prst="rect">
            <a:avLst/>
          </a:prstGeom>
          <a:noFill/>
        </p:spPr>
        <p:txBody>
          <a:bodyPr wrap="none" rtlCol="0">
            <a:spAutoFit/>
          </a:bodyPr>
          <a:lstStyle/>
          <a:p>
            <a:r>
              <a:rPr lang="en-US" sz="2000" dirty="0" err="1"/>
              <a:t>I’d’ve</a:t>
            </a:r>
            <a:r>
              <a:rPr lang="en-US" sz="2000" dirty="0"/>
              <a:t>            shouldn’t’ve         couldn’t’ve      </a:t>
            </a:r>
          </a:p>
        </p:txBody>
      </p:sp>
      <p:sp>
        <p:nvSpPr>
          <p:cNvPr id="10" name="Rectangle 9">
            <a:extLst>
              <a:ext uri="{FF2B5EF4-FFF2-40B4-BE49-F238E27FC236}">
                <a16:creationId xmlns:a16="http://schemas.microsoft.com/office/drawing/2014/main" id="{5BA59234-017F-430C-811D-09414E530E51}"/>
              </a:ext>
            </a:extLst>
          </p:cNvPr>
          <p:cNvSpPr/>
          <p:nvPr/>
        </p:nvSpPr>
        <p:spPr>
          <a:xfrm>
            <a:off x="1614744" y="2168629"/>
            <a:ext cx="580607" cy="707886"/>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p>
        </p:txBody>
      </p:sp>
    </p:spTree>
    <p:extLst>
      <p:ext uri="{BB962C8B-B14F-4D97-AF65-F5344CB8AC3E}">
        <p14:creationId xmlns:p14="http://schemas.microsoft.com/office/powerpoint/2010/main" val="15329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F9A28-EFD3-410F-A373-E2DE5BEA6013}"/>
              </a:ext>
            </a:extLst>
          </p:cNvPr>
          <p:cNvSpPr txBox="1"/>
          <p:nvPr/>
        </p:nvSpPr>
        <p:spPr>
          <a:xfrm>
            <a:off x="1000125" y="714375"/>
            <a:ext cx="3310522" cy="523220"/>
          </a:xfrm>
          <a:prstGeom prst="rect">
            <a:avLst/>
          </a:prstGeom>
          <a:noFill/>
        </p:spPr>
        <p:txBody>
          <a:bodyPr wrap="none" rtlCol="0">
            <a:spAutoFit/>
          </a:bodyPr>
          <a:lstStyle/>
          <a:p>
            <a:r>
              <a:rPr lang="en-US" sz="2800" dirty="0"/>
              <a:t>“Rules and </a:t>
            </a:r>
            <a:r>
              <a:rPr lang="en-US" sz="2800" dirty="0" err="1"/>
              <a:t>Nonrules</a:t>
            </a:r>
            <a:r>
              <a:rPr lang="en-US" sz="2800" dirty="0"/>
              <a:t>”</a:t>
            </a:r>
          </a:p>
        </p:txBody>
      </p:sp>
      <p:sp>
        <p:nvSpPr>
          <p:cNvPr id="3" name="TextBox 2">
            <a:extLst>
              <a:ext uri="{FF2B5EF4-FFF2-40B4-BE49-F238E27FC236}">
                <a16:creationId xmlns:a16="http://schemas.microsoft.com/office/drawing/2014/main" id="{B175BADF-F868-487D-86C1-1416F4830AC0}"/>
              </a:ext>
            </a:extLst>
          </p:cNvPr>
          <p:cNvSpPr txBox="1"/>
          <p:nvPr/>
        </p:nvSpPr>
        <p:spPr>
          <a:xfrm>
            <a:off x="2286000" y="2286000"/>
            <a:ext cx="5199774" cy="461665"/>
          </a:xfrm>
          <a:prstGeom prst="rect">
            <a:avLst/>
          </a:prstGeom>
          <a:noFill/>
        </p:spPr>
        <p:txBody>
          <a:bodyPr wrap="square" rtlCol="0">
            <a:spAutoFit/>
          </a:bodyPr>
          <a:lstStyle/>
          <a:p>
            <a:r>
              <a:rPr lang="en-US" sz="2400" dirty="0"/>
              <a:t>The Passive Voice Is to Be Avoided.</a:t>
            </a:r>
          </a:p>
        </p:txBody>
      </p:sp>
      <p:sp>
        <p:nvSpPr>
          <p:cNvPr id="5" name="Rectangle 4">
            <a:extLst>
              <a:ext uri="{FF2B5EF4-FFF2-40B4-BE49-F238E27FC236}">
                <a16:creationId xmlns:a16="http://schemas.microsoft.com/office/drawing/2014/main" id="{FAE4AFDF-670B-4F9A-A388-337C39F98A68}"/>
              </a:ext>
            </a:extLst>
          </p:cNvPr>
          <p:cNvSpPr/>
          <p:nvPr/>
        </p:nvSpPr>
        <p:spPr>
          <a:xfrm>
            <a:off x="2178726" y="4159389"/>
            <a:ext cx="5307048" cy="646331"/>
          </a:xfrm>
          <a:prstGeom prst="rect">
            <a:avLst/>
          </a:prstGeom>
        </p:spPr>
        <p:txBody>
          <a:bodyPr wrap="square">
            <a:spAutoFit/>
          </a:bodyPr>
          <a:lstStyle/>
          <a:p>
            <a:r>
              <a:rPr lang="en-US" dirty="0"/>
              <a:t>Active:  The clown terrified the children.</a:t>
            </a:r>
          </a:p>
          <a:p>
            <a:r>
              <a:rPr lang="en-US" dirty="0"/>
              <a:t>Passive:  The children were terrified by the clown.</a:t>
            </a:r>
          </a:p>
        </p:txBody>
      </p:sp>
      <p:sp>
        <p:nvSpPr>
          <p:cNvPr id="6" name="Rectangle 5">
            <a:extLst>
              <a:ext uri="{FF2B5EF4-FFF2-40B4-BE49-F238E27FC236}">
                <a16:creationId xmlns:a16="http://schemas.microsoft.com/office/drawing/2014/main" id="{398251C8-9704-4B62-924B-00D4557F1123}"/>
              </a:ext>
            </a:extLst>
          </p:cNvPr>
          <p:cNvSpPr/>
          <p:nvPr/>
        </p:nvSpPr>
        <p:spPr>
          <a:xfrm>
            <a:off x="1121564" y="1562336"/>
            <a:ext cx="3961726" cy="461665"/>
          </a:xfrm>
          <a:prstGeom prst="rect">
            <a:avLst/>
          </a:prstGeom>
        </p:spPr>
        <p:txBody>
          <a:bodyPr wrap="none">
            <a:spAutoFit/>
          </a:bodyPr>
          <a:lstStyle/>
          <a:p>
            <a:r>
              <a:rPr lang="en-US" sz="2400" dirty="0"/>
              <a:t>THE LESSER SEVEN </a:t>
            </a:r>
            <a:r>
              <a:rPr lang="en-US" sz="2400" u="sng" dirty="0"/>
              <a:t>NONRULES</a:t>
            </a:r>
            <a:endParaRPr lang="en-US" sz="2400" dirty="0"/>
          </a:p>
        </p:txBody>
      </p:sp>
      <p:sp>
        <p:nvSpPr>
          <p:cNvPr id="8" name="TextBox 7">
            <a:extLst>
              <a:ext uri="{FF2B5EF4-FFF2-40B4-BE49-F238E27FC236}">
                <a16:creationId xmlns:a16="http://schemas.microsoft.com/office/drawing/2014/main" id="{84E2D787-65C1-4FB4-BF92-17DAEFFE3F74}"/>
              </a:ext>
            </a:extLst>
          </p:cNvPr>
          <p:cNvSpPr txBox="1"/>
          <p:nvPr/>
        </p:nvSpPr>
        <p:spPr>
          <a:xfrm>
            <a:off x="968260" y="5302678"/>
            <a:ext cx="6477000" cy="646331"/>
          </a:xfrm>
          <a:prstGeom prst="rect">
            <a:avLst/>
          </a:prstGeom>
          <a:noFill/>
        </p:spPr>
        <p:txBody>
          <a:bodyPr wrap="square" rtlCol="0">
            <a:spAutoFit/>
          </a:bodyPr>
          <a:lstStyle/>
          <a:p>
            <a:r>
              <a:rPr lang="en-US" dirty="0"/>
              <a:t>Also weasel-like to say:  “A car rammed into counter-protestors during a violent white nationalist rally.”</a:t>
            </a:r>
          </a:p>
        </p:txBody>
      </p:sp>
      <p:sp>
        <p:nvSpPr>
          <p:cNvPr id="4" name="TextBox 3">
            <a:extLst>
              <a:ext uri="{FF2B5EF4-FFF2-40B4-BE49-F238E27FC236}">
                <a16:creationId xmlns:a16="http://schemas.microsoft.com/office/drawing/2014/main" id="{174273E8-211E-4721-939E-C99EE7A07B9E}"/>
              </a:ext>
            </a:extLst>
          </p:cNvPr>
          <p:cNvSpPr txBox="1"/>
          <p:nvPr/>
        </p:nvSpPr>
        <p:spPr>
          <a:xfrm>
            <a:off x="1447847" y="3133725"/>
            <a:ext cx="6629353" cy="707886"/>
          </a:xfrm>
          <a:prstGeom prst="rect">
            <a:avLst/>
          </a:prstGeom>
          <a:noFill/>
        </p:spPr>
        <p:txBody>
          <a:bodyPr wrap="square" rtlCol="0">
            <a:spAutoFit/>
          </a:bodyPr>
          <a:lstStyle/>
          <a:p>
            <a:r>
              <a:rPr lang="en-US" sz="2000" dirty="0"/>
              <a:t>Most important thing:  That the actor be clear – avoiding “weasel-like” style</a:t>
            </a:r>
          </a:p>
        </p:txBody>
      </p:sp>
      <p:sp>
        <p:nvSpPr>
          <p:cNvPr id="9" name="Rectangle 8">
            <a:extLst>
              <a:ext uri="{FF2B5EF4-FFF2-40B4-BE49-F238E27FC236}">
                <a16:creationId xmlns:a16="http://schemas.microsoft.com/office/drawing/2014/main" id="{F0263E4B-A3BB-4432-856A-3B57CF093E62}"/>
              </a:ext>
            </a:extLst>
          </p:cNvPr>
          <p:cNvSpPr/>
          <p:nvPr/>
        </p:nvSpPr>
        <p:spPr>
          <a:xfrm>
            <a:off x="1614743" y="2168629"/>
            <a:ext cx="580608" cy="707886"/>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p>
        </p:txBody>
      </p:sp>
    </p:spTree>
    <p:extLst>
      <p:ext uri="{BB962C8B-B14F-4D97-AF65-F5344CB8AC3E}">
        <p14:creationId xmlns:p14="http://schemas.microsoft.com/office/powerpoint/2010/main" val="36707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F9A28-EFD3-410F-A373-E2DE5BEA6013}"/>
              </a:ext>
            </a:extLst>
          </p:cNvPr>
          <p:cNvSpPr txBox="1"/>
          <p:nvPr/>
        </p:nvSpPr>
        <p:spPr>
          <a:xfrm>
            <a:off x="1000125" y="714375"/>
            <a:ext cx="3310522" cy="523220"/>
          </a:xfrm>
          <a:prstGeom prst="rect">
            <a:avLst/>
          </a:prstGeom>
          <a:noFill/>
        </p:spPr>
        <p:txBody>
          <a:bodyPr wrap="none" rtlCol="0">
            <a:spAutoFit/>
          </a:bodyPr>
          <a:lstStyle/>
          <a:p>
            <a:r>
              <a:rPr lang="en-US" sz="2800" dirty="0"/>
              <a:t>“Rules and </a:t>
            </a:r>
            <a:r>
              <a:rPr lang="en-US" sz="2800" dirty="0" err="1"/>
              <a:t>Nonrules</a:t>
            </a:r>
            <a:r>
              <a:rPr lang="en-US" sz="2800" dirty="0"/>
              <a:t>”</a:t>
            </a:r>
          </a:p>
        </p:txBody>
      </p:sp>
      <p:sp>
        <p:nvSpPr>
          <p:cNvPr id="3" name="TextBox 2">
            <a:extLst>
              <a:ext uri="{FF2B5EF4-FFF2-40B4-BE49-F238E27FC236}">
                <a16:creationId xmlns:a16="http://schemas.microsoft.com/office/drawing/2014/main" id="{B175BADF-F868-487D-86C1-1416F4830AC0}"/>
              </a:ext>
            </a:extLst>
          </p:cNvPr>
          <p:cNvSpPr txBox="1"/>
          <p:nvPr/>
        </p:nvSpPr>
        <p:spPr>
          <a:xfrm>
            <a:off x="2286000" y="2286000"/>
            <a:ext cx="5199774" cy="461665"/>
          </a:xfrm>
          <a:prstGeom prst="rect">
            <a:avLst/>
          </a:prstGeom>
          <a:noFill/>
        </p:spPr>
        <p:txBody>
          <a:bodyPr wrap="square" rtlCol="0">
            <a:spAutoFit/>
          </a:bodyPr>
          <a:lstStyle/>
          <a:p>
            <a:r>
              <a:rPr lang="en-US" sz="2400" dirty="0"/>
              <a:t>Sentence Fragments.  They’re Bad.</a:t>
            </a:r>
          </a:p>
        </p:txBody>
      </p:sp>
      <p:sp>
        <p:nvSpPr>
          <p:cNvPr id="6" name="Rectangle 5">
            <a:extLst>
              <a:ext uri="{FF2B5EF4-FFF2-40B4-BE49-F238E27FC236}">
                <a16:creationId xmlns:a16="http://schemas.microsoft.com/office/drawing/2014/main" id="{398251C8-9704-4B62-924B-00D4557F1123}"/>
              </a:ext>
            </a:extLst>
          </p:cNvPr>
          <p:cNvSpPr/>
          <p:nvPr/>
        </p:nvSpPr>
        <p:spPr>
          <a:xfrm>
            <a:off x="1121564" y="1562336"/>
            <a:ext cx="3961726" cy="461665"/>
          </a:xfrm>
          <a:prstGeom prst="rect">
            <a:avLst/>
          </a:prstGeom>
        </p:spPr>
        <p:txBody>
          <a:bodyPr wrap="none">
            <a:spAutoFit/>
          </a:bodyPr>
          <a:lstStyle/>
          <a:p>
            <a:r>
              <a:rPr lang="en-US" sz="2400" dirty="0"/>
              <a:t>THE LESSER SEVEN </a:t>
            </a:r>
            <a:r>
              <a:rPr lang="en-US" sz="2400" u="sng" dirty="0"/>
              <a:t>NONRULES</a:t>
            </a:r>
            <a:endParaRPr lang="en-US" sz="2400" dirty="0"/>
          </a:p>
        </p:txBody>
      </p:sp>
      <p:sp>
        <p:nvSpPr>
          <p:cNvPr id="4" name="TextBox 3">
            <a:extLst>
              <a:ext uri="{FF2B5EF4-FFF2-40B4-BE49-F238E27FC236}">
                <a16:creationId xmlns:a16="http://schemas.microsoft.com/office/drawing/2014/main" id="{174273E8-211E-4721-939E-C99EE7A07B9E}"/>
              </a:ext>
            </a:extLst>
          </p:cNvPr>
          <p:cNvSpPr txBox="1"/>
          <p:nvPr/>
        </p:nvSpPr>
        <p:spPr>
          <a:xfrm>
            <a:off x="1581492" y="3581376"/>
            <a:ext cx="5974456" cy="400110"/>
          </a:xfrm>
          <a:prstGeom prst="rect">
            <a:avLst/>
          </a:prstGeom>
          <a:noFill/>
        </p:spPr>
        <p:txBody>
          <a:bodyPr wrap="none" rtlCol="0">
            <a:spAutoFit/>
          </a:bodyPr>
          <a:lstStyle/>
          <a:p>
            <a:r>
              <a:rPr lang="en-US" sz="2000" dirty="0"/>
              <a:t>Acceptable in fiction, but even there, should be sparing.</a:t>
            </a:r>
          </a:p>
        </p:txBody>
      </p:sp>
      <p:sp>
        <p:nvSpPr>
          <p:cNvPr id="7" name="Rectangle 6">
            <a:extLst>
              <a:ext uri="{FF2B5EF4-FFF2-40B4-BE49-F238E27FC236}">
                <a16:creationId xmlns:a16="http://schemas.microsoft.com/office/drawing/2014/main" id="{AE70C6DF-64D2-41C8-80FA-15747324985F}"/>
              </a:ext>
            </a:extLst>
          </p:cNvPr>
          <p:cNvSpPr/>
          <p:nvPr/>
        </p:nvSpPr>
        <p:spPr>
          <a:xfrm>
            <a:off x="1614743" y="2168629"/>
            <a:ext cx="580608" cy="707886"/>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p>
        </p:txBody>
      </p:sp>
    </p:spTree>
    <p:extLst>
      <p:ext uri="{BB962C8B-B14F-4D97-AF65-F5344CB8AC3E}">
        <p14:creationId xmlns:p14="http://schemas.microsoft.com/office/powerpoint/2010/main" val="228663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F9A28-EFD3-410F-A373-E2DE5BEA6013}"/>
              </a:ext>
            </a:extLst>
          </p:cNvPr>
          <p:cNvSpPr txBox="1"/>
          <p:nvPr/>
        </p:nvSpPr>
        <p:spPr>
          <a:xfrm>
            <a:off x="1000125" y="714375"/>
            <a:ext cx="3310522" cy="523220"/>
          </a:xfrm>
          <a:prstGeom prst="rect">
            <a:avLst/>
          </a:prstGeom>
          <a:noFill/>
        </p:spPr>
        <p:txBody>
          <a:bodyPr wrap="none" rtlCol="0">
            <a:spAutoFit/>
          </a:bodyPr>
          <a:lstStyle/>
          <a:p>
            <a:r>
              <a:rPr lang="en-US" sz="2800" dirty="0"/>
              <a:t>“Rules and </a:t>
            </a:r>
            <a:r>
              <a:rPr lang="en-US" sz="2800" dirty="0" err="1"/>
              <a:t>Nonrules</a:t>
            </a:r>
            <a:r>
              <a:rPr lang="en-US" sz="2800" dirty="0"/>
              <a:t>”</a:t>
            </a:r>
          </a:p>
        </p:txBody>
      </p:sp>
      <p:sp>
        <p:nvSpPr>
          <p:cNvPr id="3" name="TextBox 2">
            <a:extLst>
              <a:ext uri="{FF2B5EF4-FFF2-40B4-BE49-F238E27FC236}">
                <a16:creationId xmlns:a16="http://schemas.microsoft.com/office/drawing/2014/main" id="{B175BADF-F868-487D-86C1-1416F4830AC0}"/>
              </a:ext>
            </a:extLst>
          </p:cNvPr>
          <p:cNvSpPr txBox="1"/>
          <p:nvPr/>
        </p:nvSpPr>
        <p:spPr>
          <a:xfrm>
            <a:off x="2286000" y="2286000"/>
            <a:ext cx="5199774" cy="461665"/>
          </a:xfrm>
          <a:prstGeom prst="rect">
            <a:avLst/>
          </a:prstGeom>
          <a:noFill/>
        </p:spPr>
        <p:txBody>
          <a:bodyPr wrap="square" rtlCol="0">
            <a:spAutoFit/>
          </a:bodyPr>
          <a:lstStyle/>
          <a:p>
            <a:r>
              <a:rPr lang="en-US" sz="2400" dirty="0"/>
              <a:t>A Person Must be a “Who.”</a:t>
            </a:r>
          </a:p>
        </p:txBody>
      </p:sp>
      <p:sp>
        <p:nvSpPr>
          <p:cNvPr id="5" name="Rectangle 4">
            <a:extLst>
              <a:ext uri="{FF2B5EF4-FFF2-40B4-BE49-F238E27FC236}">
                <a16:creationId xmlns:a16="http://schemas.microsoft.com/office/drawing/2014/main" id="{FAE4AFDF-670B-4F9A-A388-337C39F98A68}"/>
              </a:ext>
            </a:extLst>
          </p:cNvPr>
          <p:cNvSpPr/>
          <p:nvPr/>
        </p:nvSpPr>
        <p:spPr>
          <a:xfrm>
            <a:off x="2599887" y="4046123"/>
            <a:ext cx="4572000" cy="707886"/>
          </a:xfrm>
          <a:prstGeom prst="rect">
            <a:avLst/>
          </a:prstGeom>
        </p:spPr>
        <p:txBody>
          <a:bodyPr>
            <a:spAutoFit/>
          </a:bodyPr>
          <a:lstStyle/>
          <a:p>
            <a:r>
              <a:rPr lang="en-US" sz="2000" dirty="0"/>
              <a:t>“He took all the people that the bus could carry.” </a:t>
            </a:r>
          </a:p>
        </p:txBody>
      </p:sp>
      <p:sp>
        <p:nvSpPr>
          <p:cNvPr id="6" name="Rectangle 5">
            <a:extLst>
              <a:ext uri="{FF2B5EF4-FFF2-40B4-BE49-F238E27FC236}">
                <a16:creationId xmlns:a16="http://schemas.microsoft.com/office/drawing/2014/main" id="{398251C8-9704-4B62-924B-00D4557F1123}"/>
              </a:ext>
            </a:extLst>
          </p:cNvPr>
          <p:cNvSpPr/>
          <p:nvPr/>
        </p:nvSpPr>
        <p:spPr>
          <a:xfrm>
            <a:off x="1121564" y="1562336"/>
            <a:ext cx="3961726" cy="461665"/>
          </a:xfrm>
          <a:prstGeom prst="rect">
            <a:avLst/>
          </a:prstGeom>
        </p:spPr>
        <p:txBody>
          <a:bodyPr wrap="none">
            <a:spAutoFit/>
          </a:bodyPr>
          <a:lstStyle/>
          <a:p>
            <a:r>
              <a:rPr lang="en-US" sz="2400" dirty="0"/>
              <a:t>THE LESSER SEVEN </a:t>
            </a:r>
            <a:r>
              <a:rPr lang="en-US" sz="2400" u="sng" dirty="0"/>
              <a:t>NONRULES</a:t>
            </a:r>
            <a:endParaRPr lang="en-US" sz="2400" dirty="0"/>
          </a:p>
        </p:txBody>
      </p:sp>
      <p:sp>
        <p:nvSpPr>
          <p:cNvPr id="8" name="TextBox 7">
            <a:extLst>
              <a:ext uri="{FF2B5EF4-FFF2-40B4-BE49-F238E27FC236}">
                <a16:creationId xmlns:a16="http://schemas.microsoft.com/office/drawing/2014/main" id="{84E2D787-65C1-4FB4-BF92-17DAEFFE3F74}"/>
              </a:ext>
            </a:extLst>
          </p:cNvPr>
          <p:cNvSpPr txBox="1"/>
          <p:nvPr/>
        </p:nvSpPr>
        <p:spPr>
          <a:xfrm>
            <a:off x="725848" y="5213001"/>
            <a:ext cx="3748077" cy="369332"/>
          </a:xfrm>
          <a:prstGeom prst="rect">
            <a:avLst/>
          </a:prstGeom>
          <a:noFill/>
        </p:spPr>
        <p:txBody>
          <a:bodyPr wrap="none" rtlCol="0">
            <a:spAutoFit/>
          </a:bodyPr>
          <a:lstStyle/>
          <a:p>
            <a:r>
              <a:rPr lang="en-US" dirty="0"/>
              <a:t>Some non-people can be “who,” too.  </a:t>
            </a:r>
          </a:p>
        </p:txBody>
      </p:sp>
      <p:sp>
        <p:nvSpPr>
          <p:cNvPr id="4" name="TextBox 3">
            <a:extLst>
              <a:ext uri="{FF2B5EF4-FFF2-40B4-BE49-F238E27FC236}">
                <a16:creationId xmlns:a16="http://schemas.microsoft.com/office/drawing/2014/main" id="{174273E8-211E-4721-939E-C99EE7A07B9E}"/>
              </a:ext>
            </a:extLst>
          </p:cNvPr>
          <p:cNvSpPr txBox="1"/>
          <p:nvPr/>
        </p:nvSpPr>
        <p:spPr>
          <a:xfrm>
            <a:off x="2550503" y="3206657"/>
            <a:ext cx="2977097" cy="707886"/>
          </a:xfrm>
          <a:prstGeom prst="rect">
            <a:avLst/>
          </a:prstGeom>
          <a:noFill/>
        </p:spPr>
        <p:txBody>
          <a:bodyPr wrap="none" rtlCol="0">
            <a:spAutoFit/>
          </a:bodyPr>
          <a:lstStyle/>
          <a:p>
            <a:r>
              <a:rPr lang="en-US" sz="2000" dirty="0"/>
              <a:t>“The Man That Got Away”</a:t>
            </a:r>
          </a:p>
          <a:p>
            <a:pPr algn="r"/>
            <a:r>
              <a:rPr lang="en-US" sz="2000" dirty="0"/>
              <a:t>- Ira Gershwin</a:t>
            </a:r>
          </a:p>
        </p:txBody>
      </p:sp>
      <p:sp>
        <p:nvSpPr>
          <p:cNvPr id="9" name="TextBox 8">
            <a:extLst>
              <a:ext uri="{FF2B5EF4-FFF2-40B4-BE49-F238E27FC236}">
                <a16:creationId xmlns:a16="http://schemas.microsoft.com/office/drawing/2014/main" id="{98648B63-0300-41FB-93D1-B7F0573A50E2}"/>
              </a:ext>
            </a:extLst>
          </p:cNvPr>
          <p:cNvSpPr txBox="1"/>
          <p:nvPr/>
        </p:nvSpPr>
        <p:spPr>
          <a:xfrm>
            <a:off x="685800" y="5874636"/>
            <a:ext cx="8144409" cy="369332"/>
          </a:xfrm>
          <a:prstGeom prst="rect">
            <a:avLst/>
          </a:prstGeom>
          <a:noFill/>
        </p:spPr>
        <p:txBody>
          <a:bodyPr wrap="none" rtlCol="0">
            <a:spAutoFit/>
          </a:bodyPr>
          <a:lstStyle/>
          <a:p>
            <a:r>
              <a:rPr lang="en-US" dirty="0"/>
              <a:t>“An idea the time of which has come”     </a:t>
            </a:r>
            <a:r>
              <a:rPr lang="en-US" dirty="0">
                <a:sym typeface="Wingdings" panose="05000000000000000000" pitchFamily="2" charset="2"/>
              </a:rPr>
              <a:t>     “</a:t>
            </a:r>
            <a:r>
              <a:rPr lang="en-US" dirty="0"/>
              <a:t>An idea whose time has come”</a:t>
            </a:r>
          </a:p>
        </p:txBody>
      </p:sp>
      <p:sp>
        <p:nvSpPr>
          <p:cNvPr id="10" name="Rectangle 9">
            <a:extLst>
              <a:ext uri="{FF2B5EF4-FFF2-40B4-BE49-F238E27FC236}">
                <a16:creationId xmlns:a16="http://schemas.microsoft.com/office/drawing/2014/main" id="{12236947-A006-4DC9-A1B1-DB1674A20FB5}"/>
              </a:ext>
            </a:extLst>
          </p:cNvPr>
          <p:cNvSpPr/>
          <p:nvPr/>
        </p:nvSpPr>
        <p:spPr>
          <a:xfrm>
            <a:off x="1614743" y="2168629"/>
            <a:ext cx="580608" cy="707886"/>
          </a:xfrm>
          <a:prstGeom prst="rect">
            <a:avLst/>
          </a:prstGeom>
          <a:noFill/>
        </p:spPr>
        <p:txBody>
          <a:bodyPr wrap="none" lIns="91440" tIns="45720" rIns="91440" bIns="45720">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Tree>
    <p:extLst>
      <p:ext uri="{BB962C8B-B14F-4D97-AF65-F5344CB8AC3E}">
        <p14:creationId xmlns:p14="http://schemas.microsoft.com/office/powerpoint/2010/main" val="394713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F9A28-EFD3-410F-A373-E2DE5BEA6013}"/>
              </a:ext>
            </a:extLst>
          </p:cNvPr>
          <p:cNvSpPr txBox="1"/>
          <p:nvPr/>
        </p:nvSpPr>
        <p:spPr>
          <a:xfrm>
            <a:off x="1000125" y="714375"/>
            <a:ext cx="3310522" cy="523220"/>
          </a:xfrm>
          <a:prstGeom prst="rect">
            <a:avLst/>
          </a:prstGeom>
          <a:noFill/>
        </p:spPr>
        <p:txBody>
          <a:bodyPr wrap="none" rtlCol="0">
            <a:spAutoFit/>
          </a:bodyPr>
          <a:lstStyle/>
          <a:p>
            <a:r>
              <a:rPr lang="en-US" sz="2800" dirty="0"/>
              <a:t>“Rules and </a:t>
            </a:r>
            <a:r>
              <a:rPr lang="en-US" sz="2800" dirty="0" err="1"/>
              <a:t>Nonrules</a:t>
            </a:r>
            <a:r>
              <a:rPr lang="en-US" sz="2800" dirty="0"/>
              <a:t>”</a:t>
            </a:r>
          </a:p>
        </p:txBody>
      </p:sp>
      <p:sp>
        <p:nvSpPr>
          <p:cNvPr id="3" name="TextBox 2">
            <a:extLst>
              <a:ext uri="{FF2B5EF4-FFF2-40B4-BE49-F238E27FC236}">
                <a16:creationId xmlns:a16="http://schemas.microsoft.com/office/drawing/2014/main" id="{B175BADF-F868-487D-86C1-1416F4830AC0}"/>
              </a:ext>
            </a:extLst>
          </p:cNvPr>
          <p:cNvSpPr txBox="1"/>
          <p:nvPr/>
        </p:nvSpPr>
        <p:spPr>
          <a:xfrm>
            <a:off x="2286000" y="2286000"/>
            <a:ext cx="5199774" cy="830997"/>
          </a:xfrm>
          <a:prstGeom prst="rect">
            <a:avLst/>
          </a:prstGeom>
          <a:noFill/>
        </p:spPr>
        <p:txBody>
          <a:bodyPr wrap="square" rtlCol="0">
            <a:spAutoFit/>
          </a:bodyPr>
          <a:lstStyle/>
          <a:p>
            <a:r>
              <a:rPr lang="en-US" sz="2400" dirty="0"/>
              <a:t>“None” is Singular and, Dammit, Only Singular.”</a:t>
            </a:r>
          </a:p>
        </p:txBody>
      </p:sp>
      <p:sp>
        <p:nvSpPr>
          <p:cNvPr id="5" name="Rectangle 4">
            <a:extLst>
              <a:ext uri="{FF2B5EF4-FFF2-40B4-BE49-F238E27FC236}">
                <a16:creationId xmlns:a16="http://schemas.microsoft.com/office/drawing/2014/main" id="{FAE4AFDF-670B-4F9A-A388-337C39F98A68}"/>
              </a:ext>
            </a:extLst>
          </p:cNvPr>
          <p:cNvSpPr/>
          <p:nvPr/>
        </p:nvSpPr>
        <p:spPr>
          <a:xfrm>
            <a:off x="1465974" y="4423739"/>
            <a:ext cx="6019800" cy="400110"/>
          </a:xfrm>
          <a:prstGeom prst="rect">
            <a:avLst/>
          </a:prstGeom>
        </p:spPr>
        <p:txBody>
          <a:bodyPr wrap="square">
            <a:spAutoFit/>
          </a:bodyPr>
          <a:lstStyle/>
          <a:p>
            <a:r>
              <a:rPr lang="en-US" sz="2000" dirty="0"/>
              <a:t>“None of the suspects, it seems, is guilty of the crime.”</a:t>
            </a:r>
          </a:p>
        </p:txBody>
      </p:sp>
      <p:sp>
        <p:nvSpPr>
          <p:cNvPr id="6" name="Rectangle 5">
            <a:extLst>
              <a:ext uri="{FF2B5EF4-FFF2-40B4-BE49-F238E27FC236}">
                <a16:creationId xmlns:a16="http://schemas.microsoft.com/office/drawing/2014/main" id="{398251C8-9704-4B62-924B-00D4557F1123}"/>
              </a:ext>
            </a:extLst>
          </p:cNvPr>
          <p:cNvSpPr/>
          <p:nvPr/>
        </p:nvSpPr>
        <p:spPr>
          <a:xfrm>
            <a:off x="1121564" y="1562336"/>
            <a:ext cx="3961726" cy="461665"/>
          </a:xfrm>
          <a:prstGeom prst="rect">
            <a:avLst/>
          </a:prstGeom>
        </p:spPr>
        <p:txBody>
          <a:bodyPr wrap="none">
            <a:spAutoFit/>
          </a:bodyPr>
          <a:lstStyle/>
          <a:p>
            <a:r>
              <a:rPr lang="en-US" sz="2400" dirty="0"/>
              <a:t>THE LESSER SEVEN </a:t>
            </a:r>
            <a:r>
              <a:rPr lang="en-US" sz="2400" u="sng" dirty="0"/>
              <a:t>NONRULES</a:t>
            </a:r>
            <a:endParaRPr lang="en-US" sz="2400" dirty="0"/>
          </a:p>
        </p:txBody>
      </p:sp>
      <p:sp>
        <p:nvSpPr>
          <p:cNvPr id="8" name="TextBox 7">
            <a:extLst>
              <a:ext uri="{FF2B5EF4-FFF2-40B4-BE49-F238E27FC236}">
                <a16:creationId xmlns:a16="http://schemas.microsoft.com/office/drawing/2014/main" id="{84E2D787-65C1-4FB4-BF92-17DAEFFE3F74}"/>
              </a:ext>
            </a:extLst>
          </p:cNvPr>
          <p:cNvSpPr txBox="1"/>
          <p:nvPr/>
        </p:nvSpPr>
        <p:spPr>
          <a:xfrm>
            <a:off x="1409723" y="5410200"/>
            <a:ext cx="6324553" cy="1015663"/>
          </a:xfrm>
          <a:prstGeom prst="rect">
            <a:avLst/>
          </a:prstGeom>
          <a:noFill/>
        </p:spPr>
        <p:txBody>
          <a:bodyPr wrap="square" rtlCol="0">
            <a:spAutoFit/>
          </a:bodyPr>
          <a:lstStyle/>
          <a:p>
            <a:r>
              <a:rPr lang="en-US" sz="2000" dirty="0"/>
              <a:t>“If you mean to emphasize the feelings, or actions, or inactions, of a group </a:t>
            </a:r>
            <a:r>
              <a:rPr lang="en-US" sz="2000" i="1" dirty="0"/>
              <a:t>as a group,</a:t>
            </a:r>
            <a:r>
              <a:rPr lang="en-US" sz="2000" dirty="0"/>
              <a:t> none of us copy editors are going to stop you from doing that.”</a:t>
            </a:r>
          </a:p>
        </p:txBody>
      </p:sp>
      <p:sp>
        <p:nvSpPr>
          <p:cNvPr id="4" name="TextBox 3">
            <a:extLst>
              <a:ext uri="{FF2B5EF4-FFF2-40B4-BE49-F238E27FC236}">
                <a16:creationId xmlns:a16="http://schemas.microsoft.com/office/drawing/2014/main" id="{174273E8-211E-4721-939E-C99EE7A07B9E}"/>
              </a:ext>
            </a:extLst>
          </p:cNvPr>
          <p:cNvSpPr txBox="1"/>
          <p:nvPr/>
        </p:nvSpPr>
        <p:spPr>
          <a:xfrm>
            <a:off x="1593961" y="3577839"/>
            <a:ext cx="3866700" cy="400110"/>
          </a:xfrm>
          <a:prstGeom prst="rect">
            <a:avLst/>
          </a:prstGeom>
          <a:noFill/>
        </p:spPr>
        <p:txBody>
          <a:bodyPr wrap="none" rtlCol="0">
            <a:spAutoFit/>
          </a:bodyPr>
          <a:lstStyle/>
          <a:p>
            <a:r>
              <a:rPr lang="en-US" sz="2000" dirty="0"/>
              <a:t>“None of us are going to the party.”</a:t>
            </a:r>
          </a:p>
        </p:txBody>
      </p:sp>
      <p:sp>
        <p:nvSpPr>
          <p:cNvPr id="7" name="TextBox 6">
            <a:extLst>
              <a:ext uri="{FF2B5EF4-FFF2-40B4-BE49-F238E27FC236}">
                <a16:creationId xmlns:a16="http://schemas.microsoft.com/office/drawing/2014/main" id="{E3CD7CDA-A6D4-4903-B246-62A74BCED1F0}"/>
              </a:ext>
            </a:extLst>
          </p:cNvPr>
          <p:cNvSpPr txBox="1"/>
          <p:nvPr/>
        </p:nvSpPr>
        <p:spPr>
          <a:xfrm>
            <a:off x="7485774" y="3652722"/>
            <a:ext cx="1581150" cy="369332"/>
          </a:xfrm>
          <a:prstGeom prst="rect">
            <a:avLst/>
          </a:prstGeom>
          <a:noFill/>
        </p:spPr>
        <p:txBody>
          <a:bodyPr wrap="square" rtlCol="0">
            <a:spAutoFit/>
          </a:bodyPr>
          <a:lstStyle/>
          <a:p>
            <a:r>
              <a:rPr lang="en-US" dirty="0"/>
              <a:t>Fine</a:t>
            </a:r>
          </a:p>
        </p:txBody>
      </p:sp>
      <p:sp>
        <p:nvSpPr>
          <p:cNvPr id="11" name="TextBox 10">
            <a:extLst>
              <a:ext uri="{FF2B5EF4-FFF2-40B4-BE49-F238E27FC236}">
                <a16:creationId xmlns:a16="http://schemas.microsoft.com/office/drawing/2014/main" id="{66205E7D-FDEA-4FE4-83E8-6192F2956036}"/>
              </a:ext>
            </a:extLst>
          </p:cNvPr>
          <p:cNvSpPr txBox="1"/>
          <p:nvPr/>
        </p:nvSpPr>
        <p:spPr>
          <a:xfrm>
            <a:off x="7485774" y="4439128"/>
            <a:ext cx="1581150" cy="369332"/>
          </a:xfrm>
          <a:prstGeom prst="rect">
            <a:avLst/>
          </a:prstGeom>
          <a:noFill/>
        </p:spPr>
        <p:txBody>
          <a:bodyPr wrap="square" rtlCol="0">
            <a:spAutoFit/>
          </a:bodyPr>
          <a:lstStyle/>
          <a:p>
            <a:r>
              <a:rPr lang="en-US" dirty="0"/>
              <a:t>Perfect</a:t>
            </a:r>
          </a:p>
        </p:txBody>
      </p:sp>
      <p:sp>
        <p:nvSpPr>
          <p:cNvPr id="12" name="Rectangle 11">
            <a:extLst>
              <a:ext uri="{FF2B5EF4-FFF2-40B4-BE49-F238E27FC236}">
                <a16:creationId xmlns:a16="http://schemas.microsoft.com/office/drawing/2014/main" id="{062AB462-76BA-4D24-AC44-5A7D7A0C6FB0}"/>
              </a:ext>
            </a:extLst>
          </p:cNvPr>
          <p:cNvSpPr/>
          <p:nvPr/>
        </p:nvSpPr>
        <p:spPr>
          <a:xfrm>
            <a:off x="1614743" y="2168629"/>
            <a:ext cx="580608" cy="707886"/>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a:t>
            </a:r>
          </a:p>
        </p:txBody>
      </p:sp>
    </p:spTree>
    <p:extLst>
      <p:ext uri="{BB962C8B-B14F-4D97-AF65-F5344CB8AC3E}">
        <p14:creationId xmlns:p14="http://schemas.microsoft.com/office/powerpoint/2010/main" val="405313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50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p:bldP spid="7" grpId="0"/>
      <p:bldP spid="11"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F9A28-EFD3-410F-A373-E2DE5BEA6013}"/>
              </a:ext>
            </a:extLst>
          </p:cNvPr>
          <p:cNvSpPr txBox="1"/>
          <p:nvPr/>
        </p:nvSpPr>
        <p:spPr>
          <a:xfrm>
            <a:off x="1000125" y="714375"/>
            <a:ext cx="3310522" cy="523220"/>
          </a:xfrm>
          <a:prstGeom prst="rect">
            <a:avLst/>
          </a:prstGeom>
          <a:noFill/>
        </p:spPr>
        <p:txBody>
          <a:bodyPr wrap="none" rtlCol="0">
            <a:spAutoFit/>
          </a:bodyPr>
          <a:lstStyle/>
          <a:p>
            <a:r>
              <a:rPr lang="en-US" sz="2800" dirty="0"/>
              <a:t>“Rules and </a:t>
            </a:r>
            <a:r>
              <a:rPr lang="en-US" sz="2800" dirty="0" err="1"/>
              <a:t>Nonrules</a:t>
            </a:r>
            <a:r>
              <a:rPr lang="en-US" sz="2800" dirty="0"/>
              <a:t>”</a:t>
            </a:r>
          </a:p>
        </p:txBody>
      </p:sp>
      <p:sp>
        <p:nvSpPr>
          <p:cNvPr id="3" name="TextBox 2">
            <a:extLst>
              <a:ext uri="{FF2B5EF4-FFF2-40B4-BE49-F238E27FC236}">
                <a16:creationId xmlns:a16="http://schemas.microsoft.com/office/drawing/2014/main" id="{B175BADF-F868-487D-86C1-1416F4830AC0}"/>
              </a:ext>
            </a:extLst>
          </p:cNvPr>
          <p:cNvSpPr txBox="1"/>
          <p:nvPr/>
        </p:nvSpPr>
        <p:spPr>
          <a:xfrm>
            <a:off x="2286000" y="2286000"/>
            <a:ext cx="5199774" cy="830997"/>
          </a:xfrm>
          <a:prstGeom prst="rect">
            <a:avLst/>
          </a:prstGeom>
          <a:noFill/>
        </p:spPr>
        <p:txBody>
          <a:bodyPr wrap="square" rtlCol="0">
            <a:spAutoFit/>
          </a:bodyPr>
          <a:lstStyle/>
          <a:p>
            <a:r>
              <a:rPr lang="en-US" sz="2400" dirty="0"/>
              <a:t>“Whether” Must Never Be Accompanied by “Or Not.”</a:t>
            </a:r>
          </a:p>
        </p:txBody>
      </p:sp>
      <p:sp>
        <p:nvSpPr>
          <p:cNvPr id="5" name="Rectangle 4">
            <a:extLst>
              <a:ext uri="{FF2B5EF4-FFF2-40B4-BE49-F238E27FC236}">
                <a16:creationId xmlns:a16="http://schemas.microsoft.com/office/drawing/2014/main" id="{FAE4AFDF-670B-4F9A-A388-337C39F98A68}"/>
              </a:ext>
            </a:extLst>
          </p:cNvPr>
          <p:cNvSpPr/>
          <p:nvPr/>
        </p:nvSpPr>
        <p:spPr>
          <a:xfrm>
            <a:off x="2407920" y="4114800"/>
            <a:ext cx="5047374" cy="1015663"/>
          </a:xfrm>
          <a:prstGeom prst="rect">
            <a:avLst/>
          </a:prstGeom>
        </p:spPr>
        <p:txBody>
          <a:bodyPr wrap="square">
            <a:spAutoFit/>
          </a:bodyPr>
          <a:lstStyle/>
          <a:p>
            <a:r>
              <a:rPr lang="en-US" sz="2000" dirty="0"/>
              <a:t>But …      “Whether or not you like movie musicals, I’m sure you’ll love </a:t>
            </a:r>
            <a:r>
              <a:rPr lang="en-US" sz="2000" i="1" dirty="0"/>
              <a:t>Singin’ in the Rain.</a:t>
            </a:r>
            <a:r>
              <a:rPr lang="en-US" sz="2000" dirty="0"/>
              <a:t>”</a:t>
            </a:r>
          </a:p>
        </p:txBody>
      </p:sp>
      <p:sp>
        <p:nvSpPr>
          <p:cNvPr id="6" name="Rectangle 5">
            <a:extLst>
              <a:ext uri="{FF2B5EF4-FFF2-40B4-BE49-F238E27FC236}">
                <a16:creationId xmlns:a16="http://schemas.microsoft.com/office/drawing/2014/main" id="{398251C8-9704-4B62-924B-00D4557F1123}"/>
              </a:ext>
            </a:extLst>
          </p:cNvPr>
          <p:cNvSpPr/>
          <p:nvPr/>
        </p:nvSpPr>
        <p:spPr>
          <a:xfrm>
            <a:off x="1121564" y="1562336"/>
            <a:ext cx="3961726" cy="461665"/>
          </a:xfrm>
          <a:prstGeom prst="rect">
            <a:avLst/>
          </a:prstGeom>
        </p:spPr>
        <p:txBody>
          <a:bodyPr wrap="none">
            <a:spAutoFit/>
          </a:bodyPr>
          <a:lstStyle/>
          <a:p>
            <a:r>
              <a:rPr lang="en-US" sz="2400" dirty="0"/>
              <a:t>THE LESSER SEVEN </a:t>
            </a:r>
            <a:r>
              <a:rPr lang="en-US" sz="2400" u="sng" dirty="0"/>
              <a:t>NONRULES</a:t>
            </a:r>
            <a:endParaRPr lang="en-US" sz="2400" dirty="0"/>
          </a:p>
        </p:txBody>
      </p:sp>
      <p:sp>
        <p:nvSpPr>
          <p:cNvPr id="8" name="TextBox 7">
            <a:extLst>
              <a:ext uri="{FF2B5EF4-FFF2-40B4-BE49-F238E27FC236}">
                <a16:creationId xmlns:a16="http://schemas.microsoft.com/office/drawing/2014/main" id="{84E2D787-65C1-4FB4-BF92-17DAEFFE3F74}"/>
              </a:ext>
            </a:extLst>
          </p:cNvPr>
          <p:cNvSpPr txBox="1"/>
          <p:nvPr/>
        </p:nvSpPr>
        <p:spPr>
          <a:xfrm>
            <a:off x="1409723" y="5562600"/>
            <a:ext cx="6324553" cy="923330"/>
          </a:xfrm>
          <a:prstGeom prst="rect">
            <a:avLst/>
          </a:prstGeom>
          <a:noFill/>
        </p:spPr>
        <p:txBody>
          <a:bodyPr wrap="square" rtlCol="0">
            <a:spAutoFit/>
          </a:bodyPr>
          <a:lstStyle/>
          <a:p>
            <a:r>
              <a:rPr lang="en-US" dirty="0"/>
              <a:t>“If you can delete the “or not” from a “whether or not,” and your sentence continues to make sense, then go ahead and delete it.  If not, not.”</a:t>
            </a:r>
          </a:p>
        </p:txBody>
      </p:sp>
      <p:sp>
        <p:nvSpPr>
          <p:cNvPr id="4" name="TextBox 3">
            <a:extLst>
              <a:ext uri="{FF2B5EF4-FFF2-40B4-BE49-F238E27FC236}">
                <a16:creationId xmlns:a16="http://schemas.microsoft.com/office/drawing/2014/main" id="{174273E8-211E-4721-939E-C99EE7A07B9E}"/>
              </a:ext>
            </a:extLst>
          </p:cNvPr>
          <p:cNvSpPr txBox="1"/>
          <p:nvPr/>
        </p:nvSpPr>
        <p:spPr>
          <a:xfrm>
            <a:off x="2438400" y="3498532"/>
            <a:ext cx="4351191" cy="400110"/>
          </a:xfrm>
          <a:prstGeom prst="rect">
            <a:avLst/>
          </a:prstGeom>
          <a:noFill/>
        </p:spPr>
        <p:txBody>
          <a:bodyPr wrap="none" rtlCol="0">
            <a:spAutoFit/>
          </a:bodyPr>
          <a:lstStyle/>
          <a:p>
            <a:r>
              <a:rPr lang="en-US" sz="2000" dirty="0"/>
              <a:t>If you mean “if,” then don’t say “or not.”</a:t>
            </a:r>
          </a:p>
        </p:txBody>
      </p:sp>
      <p:sp>
        <p:nvSpPr>
          <p:cNvPr id="9" name="Rectangle 8">
            <a:extLst>
              <a:ext uri="{FF2B5EF4-FFF2-40B4-BE49-F238E27FC236}">
                <a16:creationId xmlns:a16="http://schemas.microsoft.com/office/drawing/2014/main" id="{920545BC-2E42-4A67-8FF7-44D5499EF8EE}"/>
              </a:ext>
            </a:extLst>
          </p:cNvPr>
          <p:cNvSpPr/>
          <p:nvPr/>
        </p:nvSpPr>
        <p:spPr>
          <a:xfrm>
            <a:off x="1614743" y="2168629"/>
            <a:ext cx="580608" cy="707886"/>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6.</a:t>
            </a:r>
          </a:p>
        </p:txBody>
      </p:sp>
      <p:sp>
        <p:nvSpPr>
          <p:cNvPr id="7" name="TextBox 6">
            <a:extLst>
              <a:ext uri="{FF2B5EF4-FFF2-40B4-BE49-F238E27FC236}">
                <a16:creationId xmlns:a16="http://schemas.microsoft.com/office/drawing/2014/main" id="{93CC9F1C-7CF3-4712-96C5-EB9826C4F526}"/>
              </a:ext>
            </a:extLst>
          </p:cNvPr>
          <p:cNvSpPr txBox="1"/>
          <p:nvPr/>
        </p:nvSpPr>
        <p:spPr>
          <a:xfrm>
            <a:off x="6789591" y="2196814"/>
            <a:ext cx="1752600" cy="923330"/>
          </a:xfrm>
          <a:prstGeom prst="rect">
            <a:avLst/>
          </a:prstGeom>
          <a:noFill/>
        </p:spPr>
        <p:txBody>
          <a:bodyPr wrap="square" rtlCol="0">
            <a:spAutoFit/>
          </a:bodyPr>
          <a:lstStyle/>
          <a:p>
            <a:r>
              <a:rPr lang="en-US" dirty="0"/>
              <a:t>Let me know whether </a:t>
            </a:r>
            <a:r>
              <a:rPr lang="en-US" strike="sngStrike" dirty="0"/>
              <a:t>or not </a:t>
            </a:r>
            <a:r>
              <a:rPr lang="en-US" dirty="0"/>
              <a:t>you want to go.</a:t>
            </a:r>
          </a:p>
        </p:txBody>
      </p:sp>
    </p:spTree>
    <p:extLst>
      <p:ext uri="{BB962C8B-B14F-4D97-AF65-F5344CB8AC3E}">
        <p14:creationId xmlns:p14="http://schemas.microsoft.com/office/powerpoint/2010/main" val="299129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F9A28-EFD3-410F-A373-E2DE5BEA6013}"/>
              </a:ext>
            </a:extLst>
          </p:cNvPr>
          <p:cNvSpPr txBox="1"/>
          <p:nvPr/>
        </p:nvSpPr>
        <p:spPr>
          <a:xfrm>
            <a:off x="1000125" y="714375"/>
            <a:ext cx="3310522" cy="523220"/>
          </a:xfrm>
          <a:prstGeom prst="rect">
            <a:avLst/>
          </a:prstGeom>
          <a:noFill/>
        </p:spPr>
        <p:txBody>
          <a:bodyPr wrap="none" rtlCol="0">
            <a:spAutoFit/>
          </a:bodyPr>
          <a:lstStyle/>
          <a:p>
            <a:r>
              <a:rPr lang="en-US" sz="2800" dirty="0"/>
              <a:t>“Rules and </a:t>
            </a:r>
            <a:r>
              <a:rPr lang="en-US" sz="2800" dirty="0" err="1"/>
              <a:t>Nonrules</a:t>
            </a:r>
            <a:r>
              <a:rPr lang="en-US" sz="2800" dirty="0"/>
              <a:t>”</a:t>
            </a:r>
          </a:p>
        </p:txBody>
      </p:sp>
      <p:sp>
        <p:nvSpPr>
          <p:cNvPr id="3" name="TextBox 2">
            <a:extLst>
              <a:ext uri="{FF2B5EF4-FFF2-40B4-BE49-F238E27FC236}">
                <a16:creationId xmlns:a16="http://schemas.microsoft.com/office/drawing/2014/main" id="{B175BADF-F868-487D-86C1-1416F4830AC0}"/>
              </a:ext>
            </a:extLst>
          </p:cNvPr>
          <p:cNvSpPr txBox="1"/>
          <p:nvPr/>
        </p:nvSpPr>
        <p:spPr>
          <a:xfrm>
            <a:off x="2286000" y="2286000"/>
            <a:ext cx="5199774" cy="461665"/>
          </a:xfrm>
          <a:prstGeom prst="rect">
            <a:avLst/>
          </a:prstGeom>
          <a:noFill/>
        </p:spPr>
        <p:txBody>
          <a:bodyPr wrap="square" rtlCol="0">
            <a:spAutoFit/>
          </a:bodyPr>
          <a:lstStyle/>
          <a:p>
            <a:r>
              <a:rPr lang="en-US" sz="2400" dirty="0"/>
              <a:t>Never Introduce a List with “Like.”</a:t>
            </a:r>
          </a:p>
        </p:txBody>
      </p:sp>
      <p:sp>
        <p:nvSpPr>
          <p:cNvPr id="5" name="Rectangle 4">
            <a:extLst>
              <a:ext uri="{FF2B5EF4-FFF2-40B4-BE49-F238E27FC236}">
                <a16:creationId xmlns:a16="http://schemas.microsoft.com/office/drawing/2014/main" id="{FAE4AFDF-670B-4F9A-A388-337C39F98A68}"/>
              </a:ext>
            </a:extLst>
          </p:cNvPr>
          <p:cNvSpPr/>
          <p:nvPr/>
        </p:nvSpPr>
        <p:spPr>
          <a:xfrm>
            <a:off x="1614742" y="5485875"/>
            <a:ext cx="6081458" cy="400110"/>
          </a:xfrm>
          <a:prstGeom prst="rect">
            <a:avLst/>
          </a:prstGeom>
        </p:spPr>
        <p:txBody>
          <a:bodyPr wrap="square">
            <a:spAutoFit/>
          </a:bodyPr>
          <a:lstStyle/>
          <a:p>
            <a:r>
              <a:rPr lang="en-US" sz="2000" dirty="0"/>
              <a:t>“Such as” is perfect, but … many like “like” (and it’s OK).</a:t>
            </a:r>
          </a:p>
        </p:txBody>
      </p:sp>
      <p:sp>
        <p:nvSpPr>
          <p:cNvPr id="6" name="Rectangle 5">
            <a:extLst>
              <a:ext uri="{FF2B5EF4-FFF2-40B4-BE49-F238E27FC236}">
                <a16:creationId xmlns:a16="http://schemas.microsoft.com/office/drawing/2014/main" id="{398251C8-9704-4B62-924B-00D4557F1123}"/>
              </a:ext>
            </a:extLst>
          </p:cNvPr>
          <p:cNvSpPr/>
          <p:nvPr/>
        </p:nvSpPr>
        <p:spPr>
          <a:xfrm>
            <a:off x="1121564" y="1562336"/>
            <a:ext cx="3961726" cy="461665"/>
          </a:xfrm>
          <a:prstGeom prst="rect">
            <a:avLst/>
          </a:prstGeom>
        </p:spPr>
        <p:txBody>
          <a:bodyPr wrap="none">
            <a:spAutoFit/>
          </a:bodyPr>
          <a:lstStyle/>
          <a:p>
            <a:r>
              <a:rPr lang="en-US" sz="2400" dirty="0"/>
              <a:t>THE LESSER SEVEN </a:t>
            </a:r>
            <a:r>
              <a:rPr lang="en-US" sz="2400" u="sng" dirty="0"/>
              <a:t>NONRULES</a:t>
            </a:r>
            <a:endParaRPr lang="en-US" sz="2400" dirty="0"/>
          </a:p>
        </p:txBody>
      </p:sp>
      <p:sp>
        <p:nvSpPr>
          <p:cNvPr id="4" name="TextBox 3">
            <a:extLst>
              <a:ext uri="{FF2B5EF4-FFF2-40B4-BE49-F238E27FC236}">
                <a16:creationId xmlns:a16="http://schemas.microsoft.com/office/drawing/2014/main" id="{174273E8-211E-4721-939E-C99EE7A07B9E}"/>
              </a:ext>
            </a:extLst>
          </p:cNvPr>
          <p:cNvSpPr txBox="1"/>
          <p:nvPr/>
        </p:nvSpPr>
        <p:spPr>
          <a:xfrm>
            <a:off x="1503055" y="3400995"/>
            <a:ext cx="7108036" cy="707886"/>
          </a:xfrm>
          <a:prstGeom prst="rect">
            <a:avLst/>
          </a:prstGeom>
          <a:noFill/>
        </p:spPr>
        <p:txBody>
          <a:bodyPr wrap="square" rtlCol="0">
            <a:spAutoFit/>
          </a:bodyPr>
          <a:lstStyle/>
          <a:p>
            <a:r>
              <a:rPr lang="en-US" sz="2000" dirty="0"/>
              <a:t>“Great writers of the twentieth century like Edith Wharton, Theodore </a:t>
            </a:r>
            <a:r>
              <a:rPr lang="en-US" sz="2000" dirty="0" err="1"/>
              <a:t>Drieser</a:t>
            </a:r>
            <a:r>
              <a:rPr lang="en-US" sz="2000" dirty="0"/>
              <a:t>, and William Faulkner …”</a:t>
            </a:r>
          </a:p>
        </p:txBody>
      </p:sp>
      <p:sp>
        <p:nvSpPr>
          <p:cNvPr id="9" name="Rectangle 8">
            <a:extLst>
              <a:ext uri="{FF2B5EF4-FFF2-40B4-BE49-F238E27FC236}">
                <a16:creationId xmlns:a16="http://schemas.microsoft.com/office/drawing/2014/main" id="{F60E9FE8-779D-4169-A906-BB2418613ECF}"/>
              </a:ext>
            </a:extLst>
          </p:cNvPr>
          <p:cNvSpPr/>
          <p:nvPr/>
        </p:nvSpPr>
        <p:spPr>
          <a:xfrm>
            <a:off x="1614743" y="2168629"/>
            <a:ext cx="580608" cy="707886"/>
          </a:xfrm>
          <a:prstGeom prst="rect">
            <a:avLst/>
          </a:prstGeom>
          <a:noFill/>
        </p:spPr>
        <p:txBody>
          <a:bodyPr wrap="none" lIns="91440" tIns="45720" rIns="91440" bIns="45720">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7</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Tree>
    <p:extLst>
      <p:ext uri="{BB962C8B-B14F-4D97-AF65-F5344CB8AC3E}">
        <p14:creationId xmlns:p14="http://schemas.microsoft.com/office/powerpoint/2010/main" val="7910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999CA-ABC8-4FDB-955C-75E474446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48622">
            <a:off x="964578" y="1448379"/>
            <a:ext cx="2352007" cy="3545774"/>
          </a:xfrm>
          <a:prstGeom prst="rect">
            <a:avLst/>
          </a:prstGeom>
        </p:spPr>
      </p:pic>
      <p:sp>
        <p:nvSpPr>
          <p:cNvPr id="3" name="TextBox 2">
            <a:extLst>
              <a:ext uri="{FF2B5EF4-FFF2-40B4-BE49-F238E27FC236}">
                <a16:creationId xmlns:a16="http://schemas.microsoft.com/office/drawing/2014/main" id="{3DA3B0DB-48BB-439D-9B50-94E0FEBEF3D7}"/>
              </a:ext>
            </a:extLst>
          </p:cNvPr>
          <p:cNvSpPr txBox="1"/>
          <p:nvPr/>
        </p:nvSpPr>
        <p:spPr>
          <a:xfrm>
            <a:off x="4066655" y="1027209"/>
            <a:ext cx="4422046" cy="1323439"/>
          </a:xfrm>
          <a:prstGeom prst="rect">
            <a:avLst/>
          </a:prstGeom>
          <a:noFill/>
        </p:spPr>
        <p:txBody>
          <a:bodyPr wrap="square" rtlCol="0">
            <a:spAutoFit/>
          </a:bodyPr>
          <a:lstStyle/>
          <a:p>
            <a:r>
              <a:rPr lang="en-US" sz="2000" dirty="0"/>
              <a:t>Chapters on</a:t>
            </a:r>
          </a:p>
          <a:p>
            <a:r>
              <a:rPr lang="en-US" sz="2000" dirty="0"/>
              <a:t>Many Other Aspects of Grammar, Writing, and Composition</a:t>
            </a:r>
          </a:p>
          <a:p>
            <a:endParaRPr lang="en-US" sz="2000" dirty="0"/>
          </a:p>
        </p:txBody>
      </p:sp>
      <p:sp>
        <p:nvSpPr>
          <p:cNvPr id="4" name="TextBox 3">
            <a:extLst>
              <a:ext uri="{FF2B5EF4-FFF2-40B4-BE49-F238E27FC236}">
                <a16:creationId xmlns:a16="http://schemas.microsoft.com/office/drawing/2014/main" id="{C18FCFB7-DAC8-416F-BC7A-DA775289E490}"/>
              </a:ext>
            </a:extLst>
          </p:cNvPr>
          <p:cNvSpPr txBox="1"/>
          <p:nvPr/>
        </p:nvSpPr>
        <p:spPr>
          <a:xfrm>
            <a:off x="4095749" y="2690336"/>
            <a:ext cx="3495675" cy="400110"/>
          </a:xfrm>
          <a:prstGeom prst="rect">
            <a:avLst/>
          </a:prstGeom>
          <a:noFill/>
        </p:spPr>
        <p:txBody>
          <a:bodyPr wrap="square" rtlCol="0">
            <a:spAutoFit/>
          </a:bodyPr>
          <a:lstStyle/>
          <a:p>
            <a:r>
              <a:rPr lang="en-US" sz="2000" dirty="0"/>
              <a:t>Just two tastes:</a:t>
            </a:r>
          </a:p>
        </p:txBody>
      </p:sp>
      <p:sp>
        <p:nvSpPr>
          <p:cNvPr id="6" name="TextBox 5">
            <a:extLst>
              <a:ext uri="{FF2B5EF4-FFF2-40B4-BE49-F238E27FC236}">
                <a16:creationId xmlns:a16="http://schemas.microsoft.com/office/drawing/2014/main" id="{2BC82016-1C9B-4C9A-B1AC-FE6A2DF4048C}"/>
              </a:ext>
            </a:extLst>
          </p:cNvPr>
          <p:cNvSpPr txBox="1"/>
          <p:nvPr/>
        </p:nvSpPr>
        <p:spPr>
          <a:xfrm>
            <a:off x="3876675" y="5184459"/>
            <a:ext cx="4422046" cy="400110"/>
          </a:xfrm>
          <a:prstGeom prst="rect">
            <a:avLst/>
          </a:prstGeom>
          <a:noFill/>
        </p:spPr>
        <p:txBody>
          <a:bodyPr wrap="square" rtlCol="0">
            <a:spAutoFit/>
          </a:bodyPr>
          <a:lstStyle/>
          <a:p>
            <a:pPr algn="l"/>
            <a:r>
              <a:rPr lang="en-US" sz="2000" dirty="0"/>
              <a:t>light bulb  </a:t>
            </a:r>
            <a:r>
              <a:rPr lang="en-US" sz="2000" dirty="0">
                <a:sym typeface="Wingdings" panose="05000000000000000000" pitchFamily="2" charset="2"/>
              </a:rPr>
              <a:t>  light-bulb   lightbulb</a:t>
            </a:r>
            <a:endParaRPr lang="en-US" sz="2000" dirty="0"/>
          </a:p>
        </p:txBody>
      </p:sp>
      <p:sp>
        <p:nvSpPr>
          <p:cNvPr id="7" name="Rectangle 6">
            <a:extLst>
              <a:ext uri="{FF2B5EF4-FFF2-40B4-BE49-F238E27FC236}">
                <a16:creationId xmlns:a16="http://schemas.microsoft.com/office/drawing/2014/main" id="{3D802205-9446-491F-A9D0-ED88420E97D3}"/>
              </a:ext>
            </a:extLst>
          </p:cNvPr>
          <p:cNvSpPr/>
          <p:nvPr/>
        </p:nvSpPr>
        <p:spPr>
          <a:xfrm>
            <a:off x="839546" y="5970467"/>
            <a:ext cx="7510389" cy="400110"/>
          </a:xfrm>
          <a:prstGeom prst="rect">
            <a:avLst/>
          </a:prstGeom>
        </p:spPr>
        <p:txBody>
          <a:bodyPr wrap="none">
            <a:spAutoFit/>
          </a:bodyPr>
          <a:lstStyle/>
          <a:p>
            <a:r>
              <a:rPr lang="en-US" sz="2000" dirty="0"/>
              <a:t>small businessmen?  </a:t>
            </a:r>
            <a:r>
              <a:rPr lang="en-US" sz="2000" dirty="0">
                <a:sym typeface="Wingdings" panose="05000000000000000000" pitchFamily="2" charset="2"/>
              </a:rPr>
              <a:t>  small-business men?    small-businessmen?</a:t>
            </a:r>
            <a:endParaRPr lang="en-US" sz="2000" dirty="0"/>
          </a:p>
        </p:txBody>
      </p:sp>
      <p:sp>
        <p:nvSpPr>
          <p:cNvPr id="8" name="TextBox 7">
            <a:extLst>
              <a:ext uri="{FF2B5EF4-FFF2-40B4-BE49-F238E27FC236}">
                <a16:creationId xmlns:a16="http://schemas.microsoft.com/office/drawing/2014/main" id="{6C99295D-A7F7-4C27-AA19-C2A4B7515F1E}"/>
              </a:ext>
            </a:extLst>
          </p:cNvPr>
          <p:cNvSpPr txBox="1"/>
          <p:nvPr/>
        </p:nvSpPr>
        <p:spPr>
          <a:xfrm>
            <a:off x="4095749" y="3690565"/>
            <a:ext cx="3495675" cy="707886"/>
          </a:xfrm>
          <a:prstGeom prst="rect">
            <a:avLst/>
          </a:prstGeom>
          <a:noFill/>
        </p:spPr>
        <p:txBody>
          <a:bodyPr wrap="square" rtlCol="0">
            <a:spAutoFit/>
          </a:bodyPr>
          <a:lstStyle/>
          <a:p>
            <a:r>
              <a:rPr lang="en-US" sz="2000" dirty="0"/>
              <a:t>When does a hyphenated word graduate to a single word?</a:t>
            </a:r>
          </a:p>
        </p:txBody>
      </p:sp>
    </p:spTree>
    <p:extLst>
      <p:ext uri="{BB962C8B-B14F-4D97-AF65-F5344CB8AC3E}">
        <p14:creationId xmlns:p14="http://schemas.microsoft.com/office/powerpoint/2010/main" val="324783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2000"/>
                                        <p:tgtEl>
                                          <p:spTgt spid="6"/>
                                        </p:tgtEl>
                                      </p:cBhvr>
                                    </p:animEffect>
                                  </p:childTnLst>
                                </p:cTn>
                              </p:par>
                            </p:childTnLst>
                          </p:cTn>
                        </p:par>
                        <p:par>
                          <p:cTn id="11" fill="hold">
                            <p:stCondLst>
                              <p:cond delay="2500"/>
                            </p:stCondLst>
                            <p:childTnLst>
                              <p:par>
                                <p:cTn id="12" presetID="22" presetClass="entr" presetSubtype="8" fill="hold" grpId="0" nodeType="afterEffect">
                                  <p:stCondLst>
                                    <p:cond delay="75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999CA-ABC8-4FDB-955C-75E474446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622">
            <a:off x="821703" y="879805"/>
            <a:ext cx="2352007" cy="3545774"/>
          </a:xfrm>
          <a:prstGeom prst="rect">
            <a:avLst/>
          </a:prstGeom>
        </p:spPr>
      </p:pic>
      <p:sp>
        <p:nvSpPr>
          <p:cNvPr id="4" name="TextBox 3">
            <a:extLst>
              <a:ext uri="{FF2B5EF4-FFF2-40B4-BE49-F238E27FC236}">
                <a16:creationId xmlns:a16="http://schemas.microsoft.com/office/drawing/2014/main" id="{C18FCFB7-DAC8-416F-BC7A-DA775289E490}"/>
              </a:ext>
            </a:extLst>
          </p:cNvPr>
          <p:cNvSpPr txBox="1"/>
          <p:nvPr/>
        </p:nvSpPr>
        <p:spPr>
          <a:xfrm>
            <a:off x="3886200" y="2514600"/>
            <a:ext cx="3495675" cy="1631216"/>
          </a:xfrm>
          <a:prstGeom prst="rect">
            <a:avLst/>
          </a:prstGeom>
          <a:noFill/>
        </p:spPr>
        <p:txBody>
          <a:bodyPr wrap="square" rtlCol="0">
            <a:spAutoFit/>
          </a:bodyPr>
          <a:lstStyle/>
          <a:p>
            <a:r>
              <a:rPr lang="en-US" sz="2000" dirty="0"/>
              <a:t>Just two tastes:</a:t>
            </a:r>
          </a:p>
          <a:p>
            <a:endParaRPr lang="en-US" sz="2000" dirty="0"/>
          </a:p>
          <a:p>
            <a:r>
              <a:rPr lang="en-US" sz="2000" dirty="0"/>
              <a:t>“The </a:t>
            </a:r>
            <a:r>
              <a:rPr lang="en-US" sz="2000" dirty="0" err="1"/>
              <a:t>Confusables</a:t>
            </a:r>
            <a:r>
              <a:rPr lang="en-US" sz="2000" dirty="0"/>
              <a:t>”</a:t>
            </a:r>
          </a:p>
          <a:p>
            <a:endParaRPr lang="en-US" sz="2000" dirty="0"/>
          </a:p>
          <a:p>
            <a:endParaRPr lang="en-US" sz="2000" dirty="0"/>
          </a:p>
        </p:txBody>
      </p:sp>
      <p:graphicFrame>
        <p:nvGraphicFramePr>
          <p:cNvPr id="5" name="Table 4">
            <a:extLst>
              <a:ext uri="{FF2B5EF4-FFF2-40B4-BE49-F238E27FC236}">
                <a16:creationId xmlns:a16="http://schemas.microsoft.com/office/drawing/2014/main" id="{A48D0AA9-9501-4D7B-8EAD-3B91538BB066}"/>
              </a:ext>
            </a:extLst>
          </p:cNvPr>
          <p:cNvGraphicFramePr>
            <a:graphicFrameLocks noGrp="1"/>
          </p:cNvGraphicFramePr>
          <p:nvPr/>
        </p:nvGraphicFramePr>
        <p:xfrm>
          <a:off x="3886200" y="3810000"/>
          <a:ext cx="4778694" cy="2773680"/>
        </p:xfrm>
        <a:graphic>
          <a:graphicData uri="http://schemas.openxmlformats.org/drawingml/2006/table">
            <a:tbl>
              <a:tblPr firstRow="1" bandRow="1">
                <a:tableStyleId>{2D5ABB26-0587-4C30-8999-92F81FD0307C}</a:tableStyleId>
              </a:tblPr>
              <a:tblGrid>
                <a:gridCol w="1524000">
                  <a:extLst>
                    <a:ext uri="{9D8B030D-6E8A-4147-A177-3AD203B41FA5}">
                      <a16:colId xmlns:a16="http://schemas.microsoft.com/office/drawing/2014/main" val="3985255266"/>
                    </a:ext>
                  </a:extLst>
                </a:gridCol>
                <a:gridCol w="785814">
                  <a:extLst>
                    <a:ext uri="{9D8B030D-6E8A-4147-A177-3AD203B41FA5}">
                      <a16:colId xmlns:a16="http://schemas.microsoft.com/office/drawing/2014/main" val="1603070337"/>
                    </a:ext>
                  </a:extLst>
                </a:gridCol>
                <a:gridCol w="2468880">
                  <a:extLst>
                    <a:ext uri="{9D8B030D-6E8A-4147-A177-3AD203B41FA5}">
                      <a16:colId xmlns:a16="http://schemas.microsoft.com/office/drawing/2014/main" val="621959926"/>
                    </a:ext>
                  </a:extLst>
                </a:gridCol>
              </a:tblGrid>
              <a:tr h="370840">
                <a:tc gridSpan="2">
                  <a:txBody>
                    <a:bodyPr/>
                    <a:lstStyle/>
                    <a:p>
                      <a:r>
                        <a:rPr lang="en-US" sz="2000" dirty="0"/>
                        <a:t>discreet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r>
                        <a:rPr lang="en-US" sz="2000" dirty="0"/>
                        <a:t>discrete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4524571"/>
                  </a:ext>
                </a:extLst>
              </a:tr>
              <a:tr h="370840">
                <a:tc gridSpan="2">
                  <a:txBody>
                    <a:bodyPr/>
                    <a:lstStyle/>
                    <a:p>
                      <a:r>
                        <a:rPr lang="en-US" sz="2000" dirty="0"/>
                        <a:t>defuse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r>
                        <a:rPr lang="en-US" sz="2000" dirty="0"/>
                        <a:t>diffuse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2539943"/>
                  </a:ext>
                </a:extLst>
              </a:tr>
              <a:tr h="370840">
                <a:tc gridSpan="2">
                  <a:txBody>
                    <a:bodyPr/>
                    <a:lstStyle/>
                    <a:p>
                      <a:r>
                        <a:rPr lang="en-US" sz="2000" dirty="0"/>
                        <a:t>climatic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r>
                        <a:rPr lang="en-US" sz="2000" dirty="0"/>
                        <a:t>climactic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0032267"/>
                  </a:ext>
                </a:extLst>
              </a:tr>
              <a:tr h="370840">
                <a:tc gridSpan="2">
                  <a:txBody>
                    <a:bodyPr/>
                    <a:lstStyle/>
                    <a:p>
                      <a:r>
                        <a:rPr lang="en-US" sz="2000" dirty="0"/>
                        <a:t>affect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r>
                        <a:rPr lang="en-US" sz="2000" dirty="0"/>
                        <a:t>effect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9050852"/>
                  </a:ext>
                </a:extLst>
              </a:tr>
              <a:tr h="370840">
                <a:tc gridSpan="2">
                  <a:txBody>
                    <a:bodyPr/>
                    <a:lstStyle/>
                    <a:p>
                      <a:r>
                        <a:rPr lang="en-US" sz="2000" dirty="0"/>
                        <a:t>fictional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r>
                        <a:rPr lang="en-US" sz="2000" dirty="0"/>
                        <a:t>fictitious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0136764"/>
                  </a:ext>
                </a:extLst>
              </a:tr>
              <a:tr h="370840">
                <a:tc>
                  <a:txBody>
                    <a:bodyPr/>
                    <a:lstStyle/>
                    <a:p>
                      <a:r>
                        <a:rPr lang="en-US" sz="2000" dirty="0"/>
                        <a:t>jibe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jive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gibe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6405139"/>
                  </a:ext>
                </a:extLst>
              </a:tr>
              <a:tr h="370840">
                <a:tc gridSpan="2">
                  <a:txBody>
                    <a:bodyPr/>
                    <a:lstStyle/>
                    <a:p>
                      <a:r>
                        <a:rPr lang="en-US" sz="2000" dirty="0"/>
                        <a:t>loath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r>
                        <a:rPr lang="en-US" sz="2000" dirty="0"/>
                        <a:t>loathe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9849977"/>
                  </a:ext>
                </a:extLst>
              </a:tr>
            </a:tbl>
          </a:graphicData>
        </a:graphic>
      </p:graphicFrame>
      <p:sp>
        <p:nvSpPr>
          <p:cNvPr id="6" name="TextBox 5">
            <a:extLst>
              <a:ext uri="{FF2B5EF4-FFF2-40B4-BE49-F238E27FC236}">
                <a16:creationId xmlns:a16="http://schemas.microsoft.com/office/drawing/2014/main" id="{27596AED-FB38-4226-A23F-C7B25791F9C7}"/>
              </a:ext>
            </a:extLst>
          </p:cNvPr>
          <p:cNvSpPr txBox="1"/>
          <p:nvPr/>
        </p:nvSpPr>
        <p:spPr>
          <a:xfrm>
            <a:off x="4066655" y="1027209"/>
            <a:ext cx="4422046" cy="1323439"/>
          </a:xfrm>
          <a:prstGeom prst="rect">
            <a:avLst/>
          </a:prstGeom>
          <a:noFill/>
        </p:spPr>
        <p:txBody>
          <a:bodyPr wrap="square" rtlCol="0">
            <a:spAutoFit/>
          </a:bodyPr>
          <a:lstStyle/>
          <a:p>
            <a:r>
              <a:rPr lang="en-US" sz="2000" dirty="0"/>
              <a:t>Chapters on</a:t>
            </a:r>
          </a:p>
          <a:p>
            <a:r>
              <a:rPr lang="en-US" sz="2000" dirty="0"/>
              <a:t>Many Other Aspects of Grammar, Writing, and Composition</a:t>
            </a:r>
          </a:p>
          <a:p>
            <a:endParaRPr lang="en-US" sz="2000" dirty="0"/>
          </a:p>
        </p:txBody>
      </p:sp>
      <p:grpSp>
        <p:nvGrpSpPr>
          <p:cNvPr id="19" name="Group 18">
            <a:extLst>
              <a:ext uri="{FF2B5EF4-FFF2-40B4-BE49-F238E27FC236}">
                <a16:creationId xmlns:a16="http://schemas.microsoft.com/office/drawing/2014/main" id="{A0F18244-0641-4234-9D85-A96D86D2765A}"/>
              </a:ext>
            </a:extLst>
          </p:cNvPr>
          <p:cNvGrpSpPr/>
          <p:nvPr/>
        </p:nvGrpSpPr>
        <p:grpSpPr>
          <a:xfrm>
            <a:off x="1524000" y="5181600"/>
            <a:ext cx="2971800" cy="1066800"/>
            <a:chOff x="1524000" y="5181600"/>
            <a:chExt cx="2971800" cy="1066800"/>
          </a:xfrm>
        </p:grpSpPr>
        <p:sp>
          <p:nvSpPr>
            <p:cNvPr id="3" name="TextBox 2">
              <a:extLst>
                <a:ext uri="{FF2B5EF4-FFF2-40B4-BE49-F238E27FC236}">
                  <a16:creationId xmlns:a16="http://schemas.microsoft.com/office/drawing/2014/main" id="{ACB793D1-88F1-483E-BE94-32D69AE783C3}"/>
                </a:ext>
              </a:extLst>
            </p:cNvPr>
            <p:cNvSpPr txBox="1"/>
            <p:nvPr/>
          </p:nvSpPr>
          <p:spPr>
            <a:xfrm>
              <a:off x="1524000" y="5181600"/>
              <a:ext cx="1897122" cy="646331"/>
            </a:xfrm>
            <a:prstGeom prst="rect">
              <a:avLst/>
            </a:prstGeom>
            <a:noFill/>
          </p:spPr>
          <p:txBody>
            <a:bodyPr wrap="none" rtlCol="0">
              <a:spAutoFit/>
            </a:bodyPr>
            <a:lstStyle/>
            <a:p>
              <a:r>
                <a:rPr lang="en-US" dirty="0"/>
                <a:t>BE IN HARMONY;</a:t>
              </a:r>
            </a:p>
            <a:p>
              <a:r>
                <a:rPr lang="en-US" dirty="0"/>
                <a:t>              AGREE</a:t>
              </a:r>
            </a:p>
          </p:txBody>
        </p:sp>
        <p:sp>
          <p:nvSpPr>
            <p:cNvPr id="9" name="Oval 8">
              <a:extLst>
                <a:ext uri="{FF2B5EF4-FFF2-40B4-BE49-F238E27FC236}">
                  <a16:creationId xmlns:a16="http://schemas.microsoft.com/office/drawing/2014/main" id="{A0281530-144C-4535-B83C-7B4194AF921C}"/>
                </a:ext>
              </a:extLst>
            </p:cNvPr>
            <p:cNvSpPr/>
            <p:nvPr/>
          </p:nvSpPr>
          <p:spPr>
            <a:xfrm>
              <a:off x="3810000" y="5715000"/>
              <a:ext cx="685800" cy="5334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6AA2687E-7BEB-4F4F-9CE5-6A93C5B81911}"/>
                </a:ext>
              </a:extLst>
            </p:cNvPr>
            <p:cNvCxnSpPr>
              <a:stCxn id="9" idx="2"/>
            </p:cNvCxnSpPr>
            <p:nvPr/>
          </p:nvCxnSpPr>
          <p:spPr>
            <a:xfrm flipH="1" flipV="1">
              <a:off x="3003508" y="5605168"/>
              <a:ext cx="806492" cy="3765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8908B3DC-3B63-44F1-B46C-728F73FAD62D}"/>
              </a:ext>
            </a:extLst>
          </p:cNvPr>
          <p:cNvGrpSpPr/>
          <p:nvPr/>
        </p:nvGrpSpPr>
        <p:grpSpPr>
          <a:xfrm>
            <a:off x="4536897" y="4082592"/>
            <a:ext cx="2362955" cy="2176938"/>
            <a:chOff x="4536897" y="4082592"/>
            <a:chExt cx="2362955" cy="2176938"/>
          </a:xfrm>
        </p:grpSpPr>
        <p:sp useBgFill="1">
          <p:nvSpPr>
            <p:cNvPr id="7" name="TextBox 6">
              <a:extLst>
                <a:ext uri="{FF2B5EF4-FFF2-40B4-BE49-F238E27FC236}">
                  <a16:creationId xmlns:a16="http://schemas.microsoft.com/office/drawing/2014/main" id="{B9768D1D-D81F-4B2D-AB77-FEE29F377B0C}"/>
                </a:ext>
              </a:extLst>
            </p:cNvPr>
            <p:cNvSpPr txBox="1"/>
            <p:nvPr/>
          </p:nvSpPr>
          <p:spPr>
            <a:xfrm>
              <a:off x="4536897" y="4082592"/>
              <a:ext cx="2362955" cy="923330"/>
            </a:xfrm>
            <a:prstGeom prst="rect">
              <a:avLst/>
            </a:prstGeom>
          </p:spPr>
          <p:txBody>
            <a:bodyPr wrap="none" lIns="274320" tIns="182880" rIns="274320" bIns="182880" rtlCol="0">
              <a:spAutoFit/>
            </a:bodyPr>
            <a:lstStyle/>
            <a:p>
              <a:pPr algn="ctr"/>
              <a:r>
                <a:rPr lang="en-US" dirty="0"/>
                <a:t>EXAGGERATED</a:t>
              </a:r>
            </a:p>
            <a:p>
              <a:r>
                <a:rPr lang="en-US" dirty="0"/>
                <a:t>TALK; EARLY JAZZ</a:t>
              </a:r>
            </a:p>
          </p:txBody>
        </p:sp>
        <p:sp>
          <p:nvSpPr>
            <p:cNvPr id="12" name="Oval 11">
              <a:extLst>
                <a:ext uri="{FF2B5EF4-FFF2-40B4-BE49-F238E27FC236}">
                  <a16:creationId xmlns:a16="http://schemas.microsoft.com/office/drawing/2014/main" id="{EC7778DE-033F-422A-84C9-1D2B47184316}"/>
                </a:ext>
              </a:extLst>
            </p:cNvPr>
            <p:cNvSpPr/>
            <p:nvPr/>
          </p:nvSpPr>
          <p:spPr>
            <a:xfrm>
              <a:off x="5307400" y="5726130"/>
              <a:ext cx="685800" cy="5334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86D9D2D7-8081-47DF-A199-9CBBDE9197FE}"/>
                </a:ext>
              </a:extLst>
            </p:cNvPr>
            <p:cNvCxnSpPr>
              <a:cxnSpLocks/>
            </p:cNvCxnSpPr>
            <p:nvPr/>
          </p:nvCxnSpPr>
          <p:spPr>
            <a:xfrm flipV="1">
              <a:off x="5634036" y="4877156"/>
              <a:ext cx="0" cy="8489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F888324-625F-42F6-9D75-8748573BE6E6}"/>
              </a:ext>
            </a:extLst>
          </p:cNvPr>
          <p:cNvGrpSpPr/>
          <p:nvPr/>
        </p:nvGrpSpPr>
        <p:grpSpPr>
          <a:xfrm>
            <a:off x="6173448" y="5550932"/>
            <a:ext cx="2387837" cy="737506"/>
            <a:chOff x="6173448" y="5550932"/>
            <a:chExt cx="2387837" cy="737506"/>
          </a:xfrm>
        </p:grpSpPr>
        <p:sp>
          <p:nvSpPr>
            <p:cNvPr id="8" name="TextBox 7">
              <a:extLst>
                <a:ext uri="{FF2B5EF4-FFF2-40B4-BE49-F238E27FC236}">
                  <a16:creationId xmlns:a16="http://schemas.microsoft.com/office/drawing/2014/main" id="{B2ADBF51-FF5B-465C-B3F7-06A397EB4646}"/>
                </a:ext>
              </a:extLst>
            </p:cNvPr>
            <p:cNvSpPr txBox="1"/>
            <p:nvPr/>
          </p:nvSpPr>
          <p:spPr>
            <a:xfrm>
              <a:off x="7670848" y="5550932"/>
              <a:ext cx="890437" cy="646331"/>
            </a:xfrm>
            <a:prstGeom prst="rect">
              <a:avLst/>
            </a:prstGeom>
            <a:noFill/>
          </p:spPr>
          <p:txBody>
            <a:bodyPr wrap="none" rtlCol="0">
              <a:spAutoFit/>
            </a:bodyPr>
            <a:lstStyle/>
            <a:p>
              <a:r>
                <a:rPr lang="en-US" dirty="0"/>
                <a:t>MOCK,</a:t>
              </a:r>
            </a:p>
            <a:p>
              <a:r>
                <a:rPr lang="en-US" dirty="0"/>
                <a:t>TAUNT</a:t>
              </a:r>
            </a:p>
          </p:txBody>
        </p:sp>
        <p:sp>
          <p:nvSpPr>
            <p:cNvPr id="16" name="Oval 15">
              <a:extLst>
                <a:ext uri="{FF2B5EF4-FFF2-40B4-BE49-F238E27FC236}">
                  <a16:creationId xmlns:a16="http://schemas.microsoft.com/office/drawing/2014/main" id="{760FB703-C8A6-43CE-9F84-C8F318E9D1EA}"/>
                </a:ext>
              </a:extLst>
            </p:cNvPr>
            <p:cNvSpPr/>
            <p:nvPr/>
          </p:nvSpPr>
          <p:spPr>
            <a:xfrm>
              <a:off x="6173448" y="5755038"/>
              <a:ext cx="685800" cy="5334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8CB3A9A-3573-4AC0-89A1-EE2CEA49F2E2}"/>
                </a:ext>
              </a:extLst>
            </p:cNvPr>
            <p:cNvCxnSpPr>
              <a:cxnSpLocks/>
            </p:cNvCxnSpPr>
            <p:nvPr/>
          </p:nvCxnSpPr>
          <p:spPr>
            <a:xfrm flipV="1">
              <a:off x="6843246" y="5735598"/>
              <a:ext cx="826354" cy="2861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778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82620-7D03-408D-A94D-85E5C8543A91}"/>
              </a:ext>
            </a:extLst>
          </p:cNvPr>
          <p:cNvSpPr txBox="1"/>
          <p:nvPr/>
        </p:nvSpPr>
        <p:spPr>
          <a:xfrm>
            <a:off x="1066800" y="635670"/>
            <a:ext cx="2249334" cy="461665"/>
          </a:xfrm>
          <a:prstGeom prst="rect">
            <a:avLst/>
          </a:prstGeom>
          <a:noFill/>
        </p:spPr>
        <p:txBody>
          <a:bodyPr wrap="none" rtlCol="0">
            <a:spAutoFit/>
          </a:bodyPr>
          <a:lstStyle/>
          <a:p>
            <a:r>
              <a:rPr lang="en-US" sz="2400" dirty="0"/>
              <a:t>ZOOM POLL #1</a:t>
            </a:r>
          </a:p>
        </p:txBody>
      </p:sp>
      <p:sp>
        <p:nvSpPr>
          <p:cNvPr id="3" name="TextBox 2">
            <a:extLst>
              <a:ext uri="{FF2B5EF4-FFF2-40B4-BE49-F238E27FC236}">
                <a16:creationId xmlns:a16="http://schemas.microsoft.com/office/drawing/2014/main" id="{92A773A1-EF21-4F72-906B-CD3A87C068B4}"/>
              </a:ext>
            </a:extLst>
          </p:cNvPr>
          <p:cNvSpPr txBox="1"/>
          <p:nvPr/>
        </p:nvSpPr>
        <p:spPr>
          <a:xfrm>
            <a:off x="958085" y="1715980"/>
            <a:ext cx="3461515" cy="646331"/>
          </a:xfrm>
          <a:prstGeom prst="rect">
            <a:avLst/>
          </a:prstGeom>
          <a:noFill/>
        </p:spPr>
        <p:txBody>
          <a:bodyPr wrap="square" rtlCol="0">
            <a:spAutoFit/>
          </a:bodyPr>
          <a:lstStyle/>
          <a:p>
            <a:r>
              <a:rPr lang="en-US" dirty="0"/>
              <a:t>What’s the hardest part about writing (in general) for you?</a:t>
            </a:r>
          </a:p>
        </p:txBody>
      </p:sp>
      <p:sp>
        <p:nvSpPr>
          <p:cNvPr id="4" name="TextBox 3">
            <a:extLst>
              <a:ext uri="{FF2B5EF4-FFF2-40B4-BE49-F238E27FC236}">
                <a16:creationId xmlns:a16="http://schemas.microsoft.com/office/drawing/2014/main" id="{3087D330-BF3E-48D1-8171-AA9651C3F2E4}"/>
              </a:ext>
            </a:extLst>
          </p:cNvPr>
          <p:cNvSpPr txBox="1"/>
          <p:nvPr/>
        </p:nvSpPr>
        <p:spPr>
          <a:xfrm>
            <a:off x="4953000" y="1728847"/>
            <a:ext cx="3461515" cy="646331"/>
          </a:xfrm>
          <a:prstGeom prst="rect">
            <a:avLst/>
          </a:prstGeom>
          <a:noFill/>
        </p:spPr>
        <p:txBody>
          <a:bodyPr wrap="square" rtlCol="0">
            <a:spAutoFit/>
          </a:bodyPr>
          <a:lstStyle/>
          <a:p>
            <a:r>
              <a:rPr lang="en-US" dirty="0"/>
              <a:t>What do you find to be hardest about </a:t>
            </a:r>
            <a:r>
              <a:rPr lang="en-US" i="1" dirty="0"/>
              <a:t>analytic </a:t>
            </a:r>
            <a:r>
              <a:rPr lang="en-US" dirty="0"/>
              <a:t>writing?</a:t>
            </a:r>
          </a:p>
        </p:txBody>
      </p:sp>
      <p:sp>
        <p:nvSpPr>
          <p:cNvPr id="5" name="TextBox 4">
            <a:extLst>
              <a:ext uri="{FF2B5EF4-FFF2-40B4-BE49-F238E27FC236}">
                <a16:creationId xmlns:a16="http://schemas.microsoft.com/office/drawing/2014/main" id="{486DFB90-F071-4BDE-A218-0B3191E5786F}"/>
              </a:ext>
            </a:extLst>
          </p:cNvPr>
          <p:cNvSpPr txBox="1"/>
          <p:nvPr/>
        </p:nvSpPr>
        <p:spPr>
          <a:xfrm>
            <a:off x="6501446" y="866503"/>
            <a:ext cx="1887055" cy="369332"/>
          </a:xfrm>
          <a:prstGeom prst="rect">
            <a:avLst/>
          </a:prstGeom>
          <a:noFill/>
        </p:spPr>
        <p:txBody>
          <a:bodyPr wrap="none" rtlCol="0">
            <a:spAutoFit/>
          </a:bodyPr>
          <a:lstStyle/>
          <a:p>
            <a:r>
              <a:rPr lang="en-US" dirty="0"/>
              <a:t>Anonymous polls.</a:t>
            </a:r>
          </a:p>
        </p:txBody>
      </p:sp>
      <p:pic>
        <p:nvPicPr>
          <p:cNvPr id="7" name="Picture 6" descr="A screenshot of a cell phone&#10;&#10;Description automatically generated">
            <a:extLst>
              <a:ext uri="{FF2B5EF4-FFF2-40B4-BE49-F238E27FC236}">
                <a16:creationId xmlns:a16="http://schemas.microsoft.com/office/drawing/2014/main" id="{9E405ACD-D5FF-4CE8-BDD5-78C3FF343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85" y="2529730"/>
            <a:ext cx="3361957" cy="3931920"/>
          </a:xfrm>
          <a:prstGeom prst="rect">
            <a:avLst/>
          </a:prstGeom>
        </p:spPr>
      </p:pic>
      <p:grpSp>
        <p:nvGrpSpPr>
          <p:cNvPr id="11" name="Group 10">
            <a:extLst>
              <a:ext uri="{FF2B5EF4-FFF2-40B4-BE49-F238E27FC236}">
                <a16:creationId xmlns:a16="http://schemas.microsoft.com/office/drawing/2014/main" id="{86387FED-9090-44CB-9C60-0C31D79D573B}"/>
              </a:ext>
            </a:extLst>
          </p:cNvPr>
          <p:cNvGrpSpPr/>
          <p:nvPr/>
        </p:nvGrpSpPr>
        <p:grpSpPr>
          <a:xfrm>
            <a:off x="4907901" y="2529730"/>
            <a:ext cx="3278014" cy="3931920"/>
            <a:chOff x="4953000" y="2575560"/>
            <a:chExt cx="3278014" cy="3931920"/>
          </a:xfrm>
        </p:grpSpPr>
        <p:pic>
          <p:nvPicPr>
            <p:cNvPr id="9" name="Picture 8" descr="A screenshot of a social media post&#10;&#10;Description automatically generated">
              <a:extLst>
                <a:ext uri="{FF2B5EF4-FFF2-40B4-BE49-F238E27FC236}">
                  <a16:creationId xmlns:a16="http://schemas.microsoft.com/office/drawing/2014/main" id="{0906CF68-B2EF-46A3-B562-595C28FB3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2575560"/>
              <a:ext cx="3278014" cy="3931920"/>
            </a:xfrm>
            <a:prstGeom prst="rect">
              <a:avLst/>
            </a:prstGeom>
          </p:spPr>
        </p:pic>
        <p:sp>
          <p:nvSpPr>
            <p:cNvPr id="10" name="Rectangle 9">
              <a:extLst>
                <a:ext uri="{FF2B5EF4-FFF2-40B4-BE49-F238E27FC236}">
                  <a16:creationId xmlns:a16="http://schemas.microsoft.com/office/drawing/2014/main" id="{B9173EC3-2763-4ECF-82CC-5D8E5E0D0DD7}"/>
                </a:ext>
              </a:extLst>
            </p:cNvPr>
            <p:cNvSpPr/>
            <p:nvPr/>
          </p:nvSpPr>
          <p:spPr>
            <a:xfrm>
              <a:off x="5105400" y="6248400"/>
              <a:ext cx="1143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206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214A7B-66CC-4612-A6C3-E881DAC94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685800"/>
            <a:ext cx="3505200" cy="5257800"/>
          </a:xfrm>
          <a:prstGeom prst="rect">
            <a:avLst/>
          </a:prstGeom>
          <a:ln w="28575">
            <a:solidFill>
              <a:schemeClr val="bg1"/>
            </a:solidFill>
          </a:ln>
        </p:spPr>
      </p:pic>
      <p:pic>
        <p:nvPicPr>
          <p:cNvPr id="4" name="Picture 3">
            <a:extLst>
              <a:ext uri="{FF2B5EF4-FFF2-40B4-BE49-F238E27FC236}">
                <a16:creationId xmlns:a16="http://schemas.microsoft.com/office/drawing/2014/main" id="{AD1310FB-3A14-4343-B70D-AED0186E5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521" y="133350"/>
            <a:ext cx="5107279" cy="6688634"/>
          </a:xfrm>
          <a:prstGeom prst="rect">
            <a:avLst/>
          </a:prstGeom>
          <a:ln w="28575">
            <a:solidFill>
              <a:schemeClr val="bg1"/>
            </a:solidFill>
          </a:ln>
        </p:spPr>
      </p:pic>
      <p:sp>
        <p:nvSpPr>
          <p:cNvPr id="5" name="TextBox 4">
            <a:extLst>
              <a:ext uri="{FF2B5EF4-FFF2-40B4-BE49-F238E27FC236}">
                <a16:creationId xmlns:a16="http://schemas.microsoft.com/office/drawing/2014/main" id="{56A8F3EE-0C19-40C3-B3A5-DF34EF8C5473}"/>
              </a:ext>
            </a:extLst>
          </p:cNvPr>
          <p:cNvSpPr txBox="1"/>
          <p:nvPr/>
        </p:nvSpPr>
        <p:spPr>
          <a:xfrm>
            <a:off x="6599619" y="408801"/>
            <a:ext cx="287258" cy="276999"/>
          </a:xfrm>
          <a:prstGeom prst="rect">
            <a:avLst/>
          </a:prstGeom>
          <a:noFill/>
          <a:ln>
            <a:solidFill>
              <a:schemeClr val="bg1"/>
            </a:solidFill>
          </a:ln>
        </p:spPr>
        <p:txBody>
          <a:bodyPr wrap="none" rtlCol="0">
            <a:spAutoFit/>
          </a:bodyPr>
          <a:lstStyle/>
          <a:p>
            <a:r>
              <a:rPr lang="en-US" sz="1200" dirty="0">
                <a:solidFill>
                  <a:schemeClr val="bg1"/>
                </a:solidFill>
              </a:rPr>
              <a:t>H</a:t>
            </a:r>
          </a:p>
        </p:txBody>
      </p:sp>
    </p:spTree>
    <p:extLst>
      <p:ext uri="{BB962C8B-B14F-4D97-AF65-F5344CB8AC3E}">
        <p14:creationId xmlns:p14="http://schemas.microsoft.com/office/powerpoint/2010/main" val="116424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214A7B-66CC-4612-A6C3-E881DAC94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685800"/>
            <a:ext cx="3505200" cy="5257800"/>
          </a:xfrm>
          <a:prstGeom prst="rect">
            <a:avLst/>
          </a:prstGeom>
          <a:ln w="28575">
            <a:solidFill>
              <a:schemeClr val="bg1"/>
            </a:solidFill>
          </a:ln>
        </p:spPr>
      </p:pic>
      <p:pic>
        <p:nvPicPr>
          <p:cNvPr id="6" name="Picture 5">
            <a:extLst>
              <a:ext uri="{FF2B5EF4-FFF2-40B4-BE49-F238E27FC236}">
                <a16:creationId xmlns:a16="http://schemas.microsoft.com/office/drawing/2014/main" id="{2C2873F0-BC04-4343-B886-57B6BA169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0"/>
            <a:ext cx="5281118" cy="6858000"/>
          </a:xfrm>
          <a:prstGeom prst="rect">
            <a:avLst/>
          </a:prstGeom>
          <a:ln w="28575">
            <a:solidFill>
              <a:schemeClr val="bg1"/>
            </a:solidFill>
          </a:ln>
        </p:spPr>
      </p:pic>
    </p:spTree>
    <p:extLst>
      <p:ext uri="{BB962C8B-B14F-4D97-AF65-F5344CB8AC3E}">
        <p14:creationId xmlns:p14="http://schemas.microsoft.com/office/powerpoint/2010/main" val="30881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90600"/>
            <a:ext cx="7543800" cy="5657851"/>
          </a:xfrm>
          <a:prstGeom prst="rect">
            <a:avLst/>
          </a:prstGeom>
        </p:spPr>
      </p:pic>
      <p:sp>
        <p:nvSpPr>
          <p:cNvPr id="7" name="Rectangle 6"/>
          <p:cNvSpPr/>
          <p:nvPr/>
        </p:nvSpPr>
        <p:spPr>
          <a:xfrm>
            <a:off x="990600" y="381000"/>
            <a:ext cx="6182462" cy="461665"/>
          </a:xfrm>
          <a:prstGeom prst="rect">
            <a:avLst/>
          </a:prstGeom>
        </p:spPr>
        <p:txBody>
          <a:bodyPr wrap="none">
            <a:spAutoFit/>
          </a:bodyPr>
          <a:lstStyle/>
          <a:p>
            <a:r>
              <a:rPr lang="en-US" sz="2400" dirty="0"/>
              <a:t>HANDOUT:  “Suggestions and Cautionary Hints” </a:t>
            </a:r>
          </a:p>
        </p:txBody>
      </p:sp>
      <p:sp>
        <p:nvSpPr>
          <p:cNvPr id="5" name="TextBox 4">
            <a:extLst>
              <a:ext uri="{FF2B5EF4-FFF2-40B4-BE49-F238E27FC236}">
                <a16:creationId xmlns:a16="http://schemas.microsoft.com/office/drawing/2014/main" id="{AA219584-5C6E-4EBE-9243-6A33E2BD3B42}"/>
              </a:ext>
            </a:extLst>
          </p:cNvPr>
          <p:cNvSpPr txBox="1"/>
          <p:nvPr/>
        </p:nvSpPr>
        <p:spPr>
          <a:xfrm>
            <a:off x="7315200" y="1295400"/>
            <a:ext cx="235962" cy="276999"/>
          </a:xfrm>
          <a:prstGeom prst="rect">
            <a:avLst/>
          </a:prstGeom>
          <a:noFill/>
          <a:ln>
            <a:solidFill>
              <a:schemeClr val="bg1"/>
            </a:solidFill>
          </a:ln>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35202300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0600" y="381000"/>
            <a:ext cx="4435958" cy="461665"/>
          </a:xfrm>
          <a:prstGeom prst="rect">
            <a:avLst/>
          </a:prstGeom>
        </p:spPr>
        <p:txBody>
          <a:bodyPr wrap="none">
            <a:spAutoFit/>
          </a:bodyPr>
          <a:lstStyle/>
          <a:p>
            <a:r>
              <a:rPr lang="en-US" sz="2400" dirty="0"/>
              <a:t>HANDOUT:  “How to Write Good” </a:t>
            </a:r>
          </a:p>
        </p:txBody>
      </p:sp>
      <p:sp>
        <p:nvSpPr>
          <p:cNvPr id="2" name="Slide Number Placeholder 1"/>
          <p:cNvSpPr>
            <a:spLocks noGrp="1"/>
          </p:cNvSpPr>
          <p:nvPr>
            <p:ph type="sldNum" sz="quarter" idx="12"/>
          </p:nvPr>
        </p:nvSpPr>
        <p:spPr/>
        <p:txBody>
          <a:bodyPr/>
          <a:lstStyle/>
          <a:p>
            <a:fld id="{DE21C1B1-0D76-4D81-97E4-FC66135CE49C}" type="slidenum">
              <a:rPr lang="en-US" smtClean="0"/>
              <a:t>143</a:t>
            </a:fld>
            <a:endParaRPr lang="en-US"/>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066800"/>
            <a:ext cx="4333503" cy="5615144"/>
          </a:xfrm>
          <a:prstGeom prst="rect">
            <a:avLst/>
          </a:prstGeom>
        </p:spPr>
      </p:pic>
      <p:sp>
        <p:nvSpPr>
          <p:cNvPr id="5" name="TextBox 4">
            <a:extLst>
              <a:ext uri="{FF2B5EF4-FFF2-40B4-BE49-F238E27FC236}">
                <a16:creationId xmlns:a16="http://schemas.microsoft.com/office/drawing/2014/main" id="{AF475C92-7AEF-4314-86C3-4AFF68CD1E0E}"/>
              </a:ext>
            </a:extLst>
          </p:cNvPr>
          <p:cNvSpPr txBox="1"/>
          <p:nvPr/>
        </p:nvSpPr>
        <p:spPr>
          <a:xfrm>
            <a:off x="6096000" y="1447800"/>
            <a:ext cx="237566" cy="261610"/>
          </a:xfrm>
          <a:prstGeom prst="rect">
            <a:avLst/>
          </a:prstGeom>
          <a:noFill/>
          <a:ln>
            <a:solidFill>
              <a:schemeClr val="bg1"/>
            </a:solidFill>
          </a:ln>
        </p:spPr>
        <p:txBody>
          <a:bodyPr wrap="none" rtlCol="0">
            <a:spAutoFit/>
          </a:bodyPr>
          <a:lstStyle/>
          <a:p>
            <a:r>
              <a:rPr lang="en-US" sz="1100" dirty="0">
                <a:solidFill>
                  <a:schemeClr val="bg1"/>
                </a:solidFill>
              </a:rPr>
              <a:t>J</a:t>
            </a:r>
          </a:p>
        </p:txBody>
      </p:sp>
    </p:spTree>
    <p:extLst>
      <p:ext uri="{BB962C8B-B14F-4D97-AF65-F5344CB8AC3E}">
        <p14:creationId xmlns:p14="http://schemas.microsoft.com/office/powerpoint/2010/main" val="21054494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1683603"/>
            <a:ext cx="5200469" cy="1661993"/>
          </a:xfrm>
          <a:prstGeom prst="rect">
            <a:avLst/>
          </a:prstGeom>
          <a:ln>
            <a:solidFill>
              <a:srgbClr val="FF0000"/>
            </a:solidFill>
          </a:ln>
        </p:spPr>
        <p:txBody>
          <a:bodyPr wrap="square" lIns="548640" tIns="274320" rIns="640080" bIns="274320">
            <a:spAutoFit/>
          </a:bodyPr>
          <a:lstStyle/>
          <a:p>
            <a:pPr algn="ctr"/>
            <a:r>
              <a:rPr lang="en-US" sz="2400" dirty="0"/>
              <a:t>GOOD ANALYTICAL WRITING </a:t>
            </a:r>
            <a:br>
              <a:rPr lang="en-US" sz="2400" dirty="0"/>
            </a:br>
            <a:r>
              <a:rPr lang="en-US" sz="2400" dirty="0"/>
              <a:t>MUST BE </a:t>
            </a:r>
            <a:br>
              <a:rPr lang="en-US" sz="2400" dirty="0"/>
            </a:br>
            <a:r>
              <a:rPr lang="en-US" sz="2400" dirty="0"/>
              <a:t>GOOD WRITING FIRST.</a:t>
            </a:r>
          </a:p>
        </p:txBody>
      </p:sp>
      <p:sp>
        <p:nvSpPr>
          <p:cNvPr id="2" name="TextBox 1"/>
          <p:cNvSpPr txBox="1"/>
          <p:nvPr/>
        </p:nvSpPr>
        <p:spPr>
          <a:xfrm>
            <a:off x="3352800" y="3974068"/>
            <a:ext cx="2464264" cy="369332"/>
          </a:xfrm>
          <a:prstGeom prst="rect">
            <a:avLst/>
          </a:prstGeom>
          <a:noFill/>
        </p:spPr>
        <p:txBody>
          <a:bodyPr wrap="none" rtlCol="0">
            <a:spAutoFit/>
          </a:bodyPr>
          <a:lstStyle/>
          <a:p>
            <a:r>
              <a:rPr lang="en-US" dirty="0"/>
              <a:t>Questions?  Comments?</a:t>
            </a:r>
          </a:p>
        </p:txBody>
      </p:sp>
      <p:sp>
        <p:nvSpPr>
          <p:cNvPr id="3" name="Slide Number Placeholder 2"/>
          <p:cNvSpPr>
            <a:spLocks noGrp="1"/>
          </p:cNvSpPr>
          <p:nvPr>
            <p:ph type="sldNum" sz="quarter" idx="12"/>
          </p:nvPr>
        </p:nvSpPr>
        <p:spPr/>
        <p:txBody>
          <a:bodyPr/>
          <a:lstStyle/>
          <a:p>
            <a:fld id="{DE21C1B1-0D76-4D81-97E4-FC66135CE49C}" type="slidenum">
              <a:rPr lang="en-US" smtClean="0"/>
              <a:t>144</a:t>
            </a:fld>
            <a:endParaRPr lang="en-US"/>
          </a:p>
        </p:txBody>
      </p:sp>
    </p:spTree>
    <p:extLst>
      <p:ext uri="{BB962C8B-B14F-4D97-AF65-F5344CB8AC3E}">
        <p14:creationId xmlns:p14="http://schemas.microsoft.com/office/powerpoint/2010/main" val="40302787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2A922-9EC0-481F-B3F5-C605B7FF3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609600"/>
            <a:ext cx="3774527" cy="1413527"/>
          </a:xfrm>
          <a:prstGeom prst="rect">
            <a:avLst/>
          </a:prstGeom>
        </p:spPr>
      </p:pic>
      <p:pic>
        <p:nvPicPr>
          <p:cNvPr id="5" name="Picture 4">
            <a:extLst>
              <a:ext uri="{FF2B5EF4-FFF2-40B4-BE49-F238E27FC236}">
                <a16:creationId xmlns:a16="http://schemas.microsoft.com/office/drawing/2014/main" id="{B6D06DE7-ECC0-476A-914B-5AB6C72D4FD2}"/>
              </a:ext>
            </a:extLst>
          </p:cNvPr>
          <p:cNvPicPr>
            <a:picLocks noChangeAspect="1"/>
          </p:cNvPicPr>
          <p:nvPr/>
        </p:nvPicPr>
        <p:blipFill rotWithShape="1">
          <a:blip r:embed="rId3">
            <a:extLst>
              <a:ext uri="{28A0092B-C50C-407E-A947-70E740481C1C}">
                <a14:useLocalDpi xmlns:a14="http://schemas.microsoft.com/office/drawing/2010/main" val="0"/>
              </a:ext>
            </a:extLst>
          </a:blip>
          <a:srcRect t="27883"/>
          <a:stretch/>
        </p:blipFill>
        <p:spPr>
          <a:xfrm>
            <a:off x="505583" y="2514600"/>
            <a:ext cx="7682528" cy="1299744"/>
          </a:xfrm>
          <a:prstGeom prst="rect">
            <a:avLst/>
          </a:prstGeom>
        </p:spPr>
      </p:pic>
      <p:pic>
        <p:nvPicPr>
          <p:cNvPr id="7" name="Picture 6">
            <a:extLst>
              <a:ext uri="{FF2B5EF4-FFF2-40B4-BE49-F238E27FC236}">
                <a16:creationId xmlns:a16="http://schemas.microsoft.com/office/drawing/2014/main" id="{05BFDCEE-9BF4-4D61-9DFA-778420158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83" y="4191000"/>
            <a:ext cx="7682528" cy="1925238"/>
          </a:xfrm>
          <a:prstGeom prst="rect">
            <a:avLst/>
          </a:prstGeom>
        </p:spPr>
      </p:pic>
    </p:spTree>
    <p:extLst>
      <p:ext uri="{BB962C8B-B14F-4D97-AF65-F5344CB8AC3E}">
        <p14:creationId xmlns:p14="http://schemas.microsoft.com/office/powerpoint/2010/main" val="33062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6CD01-C2C8-48F1-9C02-047147C132FE}"/>
              </a:ext>
            </a:extLst>
          </p:cNvPr>
          <p:cNvPicPr>
            <a:picLocks noChangeAspect="1"/>
          </p:cNvPicPr>
          <p:nvPr/>
        </p:nvPicPr>
        <p:blipFill rotWithShape="1">
          <a:blip r:embed="rId2">
            <a:extLst>
              <a:ext uri="{28A0092B-C50C-407E-A947-70E740481C1C}">
                <a14:useLocalDpi xmlns:a14="http://schemas.microsoft.com/office/drawing/2010/main" val="0"/>
              </a:ext>
            </a:extLst>
          </a:blip>
          <a:srcRect t="24885" b="14678"/>
          <a:stretch/>
        </p:blipFill>
        <p:spPr>
          <a:xfrm>
            <a:off x="566178" y="1600200"/>
            <a:ext cx="8011643" cy="1295400"/>
          </a:xfrm>
          <a:prstGeom prst="rect">
            <a:avLst/>
          </a:prstGeom>
        </p:spPr>
      </p:pic>
      <p:pic>
        <p:nvPicPr>
          <p:cNvPr id="5" name="Picture 4">
            <a:extLst>
              <a:ext uri="{FF2B5EF4-FFF2-40B4-BE49-F238E27FC236}">
                <a16:creationId xmlns:a16="http://schemas.microsoft.com/office/drawing/2014/main" id="{EEA74DF6-98D7-41E6-9F1B-849EC5792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90" y="3420140"/>
            <a:ext cx="8011643" cy="1438223"/>
          </a:xfrm>
          <a:prstGeom prst="rect">
            <a:avLst/>
          </a:prstGeom>
        </p:spPr>
      </p:pic>
    </p:spTree>
    <p:extLst>
      <p:ext uri="{BB962C8B-B14F-4D97-AF65-F5344CB8AC3E}">
        <p14:creationId xmlns:p14="http://schemas.microsoft.com/office/powerpoint/2010/main" val="261652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46DD40-F187-4E64-B985-88823316C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733800"/>
            <a:ext cx="8168307" cy="1889887"/>
          </a:xfrm>
          <a:prstGeom prst="rect">
            <a:avLst/>
          </a:prstGeom>
        </p:spPr>
      </p:pic>
      <p:pic>
        <p:nvPicPr>
          <p:cNvPr id="5" name="Picture 4">
            <a:extLst>
              <a:ext uri="{FF2B5EF4-FFF2-40B4-BE49-F238E27FC236}">
                <a16:creationId xmlns:a16="http://schemas.microsoft.com/office/drawing/2014/main" id="{622FDF9B-A413-4002-8DAA-066F1E86A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71600"/>
            <a:ext cx="8168306" cy="1910402"/>
          </a:xfrm>
          <a:prstGeom prst="rect">
            <a:avLst/>
          </a:prstGeom>
        </p:spPr>
      </p:pic>
      <p:sp>
        <p:nvSpPr>
          <p:cNvPr id="2" name="Rectangle 1">
            <a:extLst>
              <a:ext uri="{FF2B5EF4-FFF2-40B4-BE49-F238E27FC236}">
                <a16:creationId xmlns:a16="http://schemas.microsoft.com/office/drawing/2014/main" id="{50F37B57-F2E6-4B50-920A-57014C5DB797}"/>
              </a:ext>
            </a:extLst>
          </p:cNvPr>
          <p:cNvSpPr/>
          <p:nvPr/>
        </p:nvSpPr>
        <p:spPr>
          <a:xfrm>
            <a:off x="746676" y="5752319"/>
            <a:ext cx="7650647" cy="646331"/>
          </a:xfrm>
          <a:prstGeom prst="rect">
            <a:avLst/>
          </a:prstGeom>
        </p:spPr>
        <p:txBody>
          <a:bodyPr wrap="square">
            <a:spAutoFit/>
          </a:bodyPr>
          <a:lstStyle/>
          <a:p>
            <a:r>
              <a:rPr lang="en-US" i="1" dirty="0"/>
              <a:t>In careful usage, a crescendo is not a peak of intensity but a gradual increase in force, intensity or loudness. Here, make it something like “peak” or “climax.”</a:t>
            </a:r>
          </a:p>
        </p:txBody>
      </p:sp>
    </p:spTree>
    <p:extLst>
      <p:ext uri="{BB962C8B-B14F-4D97-AF65-F5344CB8AC3E}">
        <p14:creationId xmlns:p14="http://schemas.microsoft.com/office/powerpoint/2010/main" val="188494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B465A9-DE80-4B62-8F03-CABBC66EC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022" y="304800"/>
            <a:ext cx="7467600" cy="3253621"/>
          </a:xfrm>
          <a:prstGeom prst="rect">
            <a:avLst/>
          </a:prstGeom>
        </p:spPr>
      </p:pic>
      <p:grpSp>
        <p:nvGrpSpPr>
          <p:cNvPr id="7" name="Group 6">
            <a:extLst>
              <a:ext uri="{FF2B5EF4-FFF2-40B4-BE49-F238E27FC236}">
                <a16:creationId xmlns:a16="http://schemas.microsoft.com/office/drawing/2014/main" id="{8F60082A-18CF-43E4-802F-08D2843E380D}"/>
              </a:ext>
            </a:extLst>
          </p:cNvPr>
          <p:cNvGrpSpPr/>
          <p:nvPr/>
        </p:nvGrpSpPr>
        <p:grpSpPr>
          <a:xfrm>
            <a:off x="533400" y="2501309"/>
            <a:ext cx="8077200" cy="3796709"/>
            <a:chOff x="533400" y="2501309"/>
            <a:chExt cx="8077200" cy="3796709"/>
          </a:xfrm>
        </p:grpSpPr>
        <p:sp useBgFill="1">
          <p:nvSpPr>
            <p:cNvPr id="6" name="Rectangle 5">
              <a:extLst>
                <a:ext uri="{FF2B5EF4-FFF2-40B4-BE49-F238E27FC236}">
                  <a16:creationId xmlns:a16="http://schemas.microsoft.com/office/drawing/2014/main" id="{6557294E-4096-46B6-8DF8-1CA830107CCA}"/>
                </a:ext>
              </a:extLst>
            </p:cNvPr>
            <p:cNvSpPr/>
            <p:nvPr/>
          </p:nvSpPr>
          <p:spPr>
            <a:xfrm>
              <a:off x="533400" y="2501309"/>
              <a:ext cx="8077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5DBE70-037D-40B5-B24E-C9831FB35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440" y="3010731"/>
              <a:ext cx="7480005" cy="3287287"/>
            </a:xfrm>
            <a:prstGeom prst="rect">
              <a:avLst/>
            </a:prstGeom>
            <a:ln>
              <a:solidFill>
                <a:schemeClr val="bg1"/>
              </a:solidFill>
            </a:ln>
          </p:spPr>
        </p:pic>
      </p:grpSp>
    </p:spTree>
    <p:extLst>
      <p:ext uri="{BB962C8B-B14F-4D97-AF65-F5344CB8AC3E}">
        <p14:creationId xmlns:p14="http://schemas.microsoft.com/office/powerpoint/2010/main" val="355675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317AB5-E783-4047-8B8D-0EA2EECC2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88932"/>
            <a:ext cx="7696200" cy="2195337"/>
          </a:xfrm>
          <a:prstGeom prst="rect">
            <a:avLst/>
          </a:prstGeom>
        </p:spPr>
      </p:pic>
      <p:pic>
        <p:nvPicPr>
          <p:cNvPr id="5" name="Picture 4">
            <a:extLst>
              <a:ext uri="{FF2B5EF4-FFF2-40B4-BE49-F238E27FC236}">
                <a16:creationId xmlns:a16="http://schemas.microsoft.com/office/drawing/2014/main" id="{6224EAFC-6132-453A-AE5F-97BFF170A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131288"/>
            <a:ext cx="7721530" cy="2195337"/>
          </a:xfrm>
          <a:prstGeom prst="rect">
            <a:avLst/>
          </a:prstGeom>
        </p:spPr>
      </p:pic>
    </p:spTree>
    <p:extLst>
      <p:ext uri="{BB962C8B-B14F-4D97-AF65-F5344CB8AC3E}">
        <p14:creationId xmlns:p14="http://schemas.microsoft.com/office/powerpoint/2010/main" val="169816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163A07-5BCE-4791-BBD4-09DDCF014B5E}"/>
              </a:ext>
            </a:extLst>
          </p:cNvPr>
          <p:cNvSpPr txBox="1"/>
          <p:nvPr/>
        </p:nvSpPr>
        <p:spPr>
          <a:xfrm>
            <a:off x="1097747" y="685800"/>
            <a:ext cx="6948505" cy="400110"/>
          </a:xfrm>
          <a:prstGeom prst="rect">
            <a:avLst/>
          </a:prstGeom>
          <a:noFill/>
        </p:spPr>
        <p:txBody>
          <a:bodyPr wrap="none" rtlCol="0">
            <a:spAutoFit/>
          </a:bodyPr>
          <a:lstStyle/>
          <a:p>
            <a:r>
              <a:rPr lang="en-US" sz="2000" dirty="0"/>
              <a:t>The hardest part of writing, according to cartoonist Grant Snider</a:t>
            </a:r>
          </a:p>
        </p:txBody>
      </p:sp>
      <p:pic>
        <p:nvPicPr>
          <p:cNvPr id="3" name="Picture 2">
            <a:extLst>
              <a:ext uri="{FF2B5EF4-FFF2-40B4-BE49-F238E27FC236}">
                <a16:creationId xmlns:a16="http://schemas.microsoft.com/office/drawing/2014/main" id="{8933C1D6-ABC2-4B9C-8A7D-A3107257203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0"/>
            <a:ext cx="4762500" cy="4762500"/>
          </a:xfrm>
          <a:prstGeom prst="rect">
            <a:avLst/>
          </a:prstGeom>
          <a:noFill/>
          <a:ln>
            <a:noFill/>
          </a:ln>
        </p:spPr>
      </p:pic>
      <p:pic>
        <p:nvPicPr>
          <p:cNvPr id="4" name="Picture 3">
            <a:extLst>
              <a:ext uri="{FF2B5EF4-FFF2-40B4-BE49-F238E27FC236}">
                <a16:creationId xmlns:a16="http://schemas.microsoft.com/office/drawing/2014/main" id="{EA4F8E07-5679-4236-B58E-3B7EF8EC64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01928"/>
            <a:ext cx="4764024" cy="4764024"/>
          </a:xfrm>
          <a:prstGeom prst="rect">
            <a:avLst/>
          </a:prstGeom>
          <a:noFill/>
          <a:ln>
            <a:noFill/>
          </a:ln>
        </p:spPr>
      </p:pic>
      <p:pic>
        <p:nvPicPr>
          <p:cNvPr id="5" name="Picture 4">
            <a:extLst>
              <a:ext uri="{FF2B5EF4-FFF2-40B4-BE49-F238E27FC236}">
                <a16:creationId xmlns:a16="http://schemas.microsoft.com/office/drawing/2014/main" id="{9BF2BACE-E72A-43B0-8880-7E1F2EC240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501928"/>
            <a:ext cx="4764024" cy="4764024"/>
          </a:xfrm>
          <a:prstGeom prst="rect">
            <a:avLst/>
          </a:prstGeom>
          <a:noFill/>
          <a:ln>
            <a:noFill/>
          </a:ln>
        </p:spPr>
      </p:pic>
      <p:pic>
        <p:nvPicPr>
          <p:cNvPr id="6" name="Picture 5">
            <a:extLst>
              <a:ext uri="{FF2B5EF4-FFF2-40B4-BE49-F238E27FC236}">
                <a16:creationId xmlns:a16="http://schemas.microsoft.com/office/drawing/2014/main" id="{6D74767F-27D1-4EB4-8FAC-DF81C1F10D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501928"/>
            <a:ext cx="4764024" cy="4764024"/>
          </a:xfrm>
          <a:prstGeom prst="rect">
            <a:avLst/>
          </a:prstGeom>
          <a:noFill/>
          <a:ln>
            <a:noFill/>
          </a:ln>
        </p:spPr>
      </p:pic>
      <p:pic>
        <p:nvPicPr>
          <p:cNvPr id="7" name="Picture 6">
            <a:extLst>
              <a:ext uri="{FF2B5EF4-FFF2-40B4-BE49-F238E27FC236}">
                <a16:creationId xmlns:a16="http://schemas.microsoft.com/office/drawing/2014/main" id="{3C47EF3E-AF7F-4BDA-B110-A31C043720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502596"/>
            <a:ext cx="4764024" cy="4764024"/>
          </a:xfrm>
          <a:prstGeom prst="rect">
            <a:avLst/>
          </a:prstGeom>
          <a:noFill/>
          <a:ln>
            <a:noFill/>
          </a:ln>
        </p:spPr>
      </p:pic>
      <p:pic>
        <p:nvPicPr>
          <p:cNvPr id="8" name="Picture 7">
            <a:extLst>
              <a:ext uri="{FF2B5EF4-FFF2-40B4-BE49-F238E27FC236}">
                <a16:creationId xmlns:a16="http://schemas.microsoft.com/office/drawing/2014/main" id="{D83999CC-1F62-4D2D-9C1E-9969A34786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1508109"/>
            <a:ext cx="4764024" cy="4764024"/>
          </a:xfrm>
          <a:prstGeom prst="rect">
            <a:avLst/>
          </a:prstGeom>
          <a:noFill/>
          <a:ln>
            <a:noFill/>
          </a:ln>
        </p:spPr>
      </p:pic>
      <p:pic>
        <p:nvPicPr>
          <p:cNvPr id="9" name="Picture 8">
            <a:extLst>
              <a:ext uri="{FF2B5EF4-FFF2-40B4-BE49-F238E27FC236}">
                <a16:creationId xmlns:a16="http://schemas.microsoft.com/office/drawing/2014/main" id="{A44F178C-D4A6-433E-B5AF-9A9E5766333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03476" y="1517527"/>
            <a:ext cx="4764024" cy="4764024"/>
          </a:xfrm>
          <a:prstGeom prst="rect">
            <a:avLst/>
          </a:prstGeom>
          <a:noFill/>
          <a:ln>
            <a:noFill/>
          </a:ln>
        </p:spPr>
      </p:pic>
      <p:pic>
        <p:nvPicPr>
          <p:cNvPr id="10" name="Picture 9">
            <a:extLst>
              <a:ext uri="{FF2B5EF4-FFF2-40B4-BE49-F238E27FC236}">
                <a16:creationId xmlns:a16="http://schemas.microsoft.com/office/drawing/2014/main" id="{AB32717D-68FC-418D-A47A-B05AB2F8E3A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81215" y="1496415"/>
            <a:ext cx="4764024" cy="4764024"/>
          </a:xfrm>
          <a:prstGeom prst="rect">
            <a:avLst/>
          </a:prstGeom>
          <a:noFill/>
          <a:ln>
            <a:noFill/>
          </a:ln>
        </p:spPr>
      </p:pic>
      <p:pic>
        <p:nvPicPr>
          <p:cNvPr id="11" name="Picture 10">
            <a:extLst>
              <a:ext uri="{FF2B5EF4-FFF2-40B4-BE49-F238E27FC236}">
                <a16:creationId xmlns:a16="http://schemas.microsoft.com/office/drawing/2014/main" id="{95C17186-4E44-4BF7-A2C0-D24A2EF0415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92346" y="1517527"/>
            <a:ext cx="4764024" cy="4764024"/>
          </a:xfrm>
          <a:prstGeom prst="rect">
            <a:avLst/>
          </a:prstGeom>
          <a:noFill/>
          <a:ln>
            <a:noFill/>
          </a:ln>
        </p:spPr>
      </p:pic>
    </p:spTree>
    <p:extLst>
      <p:ext uri="{BB962C8B-B14F-4D97-AF65-F5344CB8AC3E}">
        <p14:creationId xmlns:p14="http://schemas.microsoft.com/office/powerpoint/2010/main" val="23369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FB6248-C93F-48FC-AC24-60CAD44D7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552" y="381000"/>
            <a:ext cx="7634896" cy="2703505"/>
          </a:xfrm>
          <a:prstGeom prst="rect">
            <a:avLst/>
          </a:prstGeom>
        </p:spPr>
      </p:pic>
      <p:sp useBgFill="1">
        <p:nvSpPr>
          <p:cNvPr id="6" name="Rectangle 5">
            <a:extLst>
              <a:ext uri="{FF2B5EF4-FFF2-40B4-BE49-F238E27FC236}">
                <a16:creationId xmlns:a16="http://schemas.microsoft.com/office/drawing/2014/main" id="{D0C21F71-A946-4664-80D6-F9B52E6327AC}"/>
              </a:ext>
            </a:extLst>
          </p:cNvPr>
          <p:cNvSpPr/>
          <p:nvPr/>
        </p:nvSpPr>
        <p:spPr>
          <a:xfrm>
            <a:off x="457200" y="2566418"/>
            <a:ext cx="82296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4DC2729-4E44-4555-A5A5-4C82D71A6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639" y="2895600"/>
            <a:ext cx="7430722" cy="2819400"/>
          </a:xfrm>
          <a:prstGeom prst="rect">
            <a:avLst/>
          </a:prstGeom>
        </p:spPr>
      </p:pic>
    </p:spTree>
    <p:extLst>
      <p:ext uri="{BB962C8B-B14F-4D97-AF65-F5344CB8AC3E}">
        <p14:creationId xmlns:p14="http://schemas.microsoft.com/office/powerpoint/2010/main" val="350271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CDE49-181D-444B-99C8-9E7CBC544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504219"/>
            <a:ext cx="7848600" cy="1277288"/>
          </a:xfrm>
          <a:prstGeom prst="rect">
            <a:avLst/>
          </a:prstGeom>
        </p:spPr>
      </p:pic>
      <p:pic>
        <p:nvPicPr>
          <p:cNvPr id="7" name="Picture 6">
            <a:extLst>
              <a:ext uri="{FF2B5EF4-FFF2-40B4-BE49-F238E27FC236}">
                <a16:creationId xmlns:a16="http://schemas.microsoft.com/office/drawing/2014/main" id="{8FDBBB1C-8466-4E02-B684-C3A0F7C64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826" y="3393558"/>
            <a:ext cx="7688348" cy="1296629"/>
          </a:xfrm>
          <a:prstGeom prst="rect">
            <a:avLst/>
          </a:prstGeom>
        </p:spPr>
      </p:pic>
    </p:spTree>
    <p:extLst>
      <p:ext uri="{BB962C8B-B14F-4D97-AF65-F5344CB8AC3E}">
        <p14:creationId xmlns:p14="http://schemas.microsoft.com/office/powerpoint/2010/main" val="321839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37EC80-AABD-4E60-8945-01AADAB06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19" y="1066800"/>
            <a:ext cx="7882559" cy="1745123"/>
          </a:xfrm>
          <a:prstGeom prst="rect">
            <a:avLst/>
          </a:prstGeom>
        </p:spPr>
      </p:pic>
      <p:pic>
        <p:nvPicPr>
          <p:cNvPr id="5" name="Picture 4">
            <a:extLst>
              <a:ext uri="{FF2B5EF4-FFF2-40B4-BE49-F238E27FC236}">
                <a16:creationId xmlns:a16="http://schemas.microsoft.com/office/drawing/2014/main" id="{43ECD4F7-179A-4781-B7AB-CF229A824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19" y="3429000"/>
            <a:ext cx="7827481" cy="1651179"/>
          </a:xfrm>
          <a:prstGeom prst="rect">
            <a:avLst/>
          </a:prstGeom>
        </p:spPr>
      </p:pic>
    </p:spTree>
    <p:extLst>
      <p:ext uri="{BB962C8B-B14F-4D97-AF65-F5344CB8AC3E}">
        <p14:creationId xmlns:p14="http://schemas.microsoft.com/office/powerpoint/2010/main" val="289526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716116-3359-4338-8552-EBD9B9CCF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85800"/>
            <a:ext cx="7658712" cy="2172743"/>
          </a:xfrm>
          <a:prstGeom prst="rect">
            <a:avLst/>
          </a:prstGeom>
        </p:spPr>
      </p:pic>
      <p:pic>
        <p:nvPicPr>
          <p:cNvPr id="5" name="Picture 4">
            <a:extLst>
              <a:ext uri="{FF2B5EF4-FFF2-40B4-BE49-F238E27FC236}">
                <a16:creationId xmlns:a16="http://schemas.microsoft.com/office/drawing/2014/main" id="{C68C5033-5E8C-49D4-8792-C7EB0E81F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64" y="3200400"/>
            <a:ext cx="7494739" cy="2172742"/>
          </a:xfrm>
          <a:prstGeom prst="rect">
            <a:avLst/>
          </a:prstGeom>
        </p:spPr>
      </p:pic>
    </p:spTree>
    <p:extLst>
      <p:ext uri="{BB962C8B-B14F-4D97-AF65-F5344CB8AC3E}">
        <p14:creationId xmlns:p14="http://schemas.microsoft.com/office/powerpoint/2010/main" val="647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9E4D4-BC5A-4B41-8E92-6D05497B2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03330"/>
            <a:ext cx="7725375" cy="2252521"/>
          </a:xfrm>
          <a:prstGeom prst="rect">
            <a:avLst/>
          </a:prstGeom>
        </p:spPr>
      </p:pic>
      <p:pic>
        <p:nvPicPr>
          <p:cNvPr id="5" name="Picture 4">
            <a:extLst>
              <a:ext uri="{FF2B5EF4-FFF2-40B4-BE49-F238E27FC236}">
                <a16:creationId xmlns:a16="http://schemas.microsoft.com/office/drawing/2014/main" id="{AEBB4067-98D2-46CB-B2B1-3E22B31C1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18" y="3459126"/>
            <a:ext cx="7663464" cy="2243998"/>
          </a:xfrm>
          <a:prstGeom prst="rect">
            <a:avLst/>
          </a:prstGeom>
        </p:spPr>
      </p:pic>
    </p:spTree>
    <p:extLst>
      <p:ext uri="{BB962C8B-B14F-4D97-AF65-F5344CB8AC3E}">
        <p14:creationId xmlns:p14="http://schemas.microsoft.com/office/powerpoint/2010/main" val="35729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8E6C83-C5E4-4D3B-A3A6-ADF21B803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920" y="1046240"/>
            <a:ext cx="7820159" cy="1808516"/>
          </a:xfrm>
          <a:prstGeom prst="rect">
            <a:avLst/>
          </a:prstGeom>
        </p:spPr>
      </p:pic>
      <p:pic>
        <p:nvPicPr>
          <p:cNvPr id="5" name="Picture 4">
            <a:extLst>
              <a:ext uri="{FF2B5EF4-FFF2-40B4-BE49-F238E27FC236}">
                <a16:creationId xmlns:a16="http://schemas.microsoft.com/office/drawing/2014/main" id="{AF896C5F-D50E-4A19-BD17-83D09684E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20" y="3476919"/>
            <a:ext cx="7820159" cy="1741535"/>
          </a:xfrm>
          <a:prstGeom prst="rect">
            <a:avLst/>
          </a:prstGeom>
        </p:spPr>
      </p:pic>
    </p:spTree>
    <p:extLst>
      <p:ext uri="{BB962C8B-B14F-4D97-AF65-F5344CB8AC3E}">
        <p14:creationId xmlns:p14="http://schemas.microsoft.com/office/powerpoint/2010/main" val="24014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04D159-E26D-4ABD-A1C4-C7F6D6281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79" y="1447800"/>
            <a:ext cx="7924800" cy="1339524"/>
          </a:xfrm>
          <a:prstGeom prst="rect">
            <a:avLst/>
          </a:prstGeom>
        </p:spPr>
      </p:pic>
      <p:pic>
        <p:nvPicPr>
          <p:cNvPr id="5" name="Picture 4">
            <a:extLst>
              <a:ext uri="{FF2B5EF4-FFF2-40B4-BE49-F238E27FC236}">
                <a16:creationId xmlns:a16="http://schemas.microsoft.com/office/drawing/2014/main" id="{C09001DF-21DF-420B-A95D-77F11D23D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467670"/>
            <a:ext cx="7924800" cy="1248970"/>
          </a:xfrm>
          <a:prstGeom prst="rect">
            <a:avLst/>
          </a:prstGeom>
        </p:spPr>
      </p:pic>
    </p:spTree>
    <p:extLst>
      <p:ext uri="{BB962C8B-B14F-4D97-AF65-F5344CB8AC3E}">
        <p14:creationId xmlns:p14="http://schemas.microsoft.com/office/powerpoint/2010/main" val="208517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3A0496-5FEF-4D83-8AC0-83084438A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455" y="733070"/>
            <a:ext cx="7765090" cy="2438400"/>
          </a:xfrm>
          <a:prstGeom prst="rect">
            <a:avLst/>
          </a:prstGeom>
        </p:spPr>
      </p:pic>
      <p:pic>
        <p:nvPicPr>
          <p:cNvPr id="5" name="Picture 4">
            <a:extLst>
              <a:ext uri="{FF2B5EF4-FFF2-40B4-BE49-F238E27FC236}">
                <a16:creationId xmlns:a16="http://schemas.microsoft.com/office/drawing/2014/main" id="{DACB2C84-A8BE-498F-95FC-DA6FFDA6C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55" y="3429000"/>
            <a:ext cx="7765090" cy="2402409"/>
          </a:xfrm>
          <a:prstGeom prst="rect">
            <a:avLst/>
          </a:prstGeom>
        </p:spPr>
      </p:pic>
    </p:spTree>
    <p:extLst>
      <p:ext uri="{BB962C8B-B14F-4D97-AF65-F5344CB8AC3E}">
        <p14:creationId xmlns:p14="http://schemas.microsoft.com/office/powerpoint/2010/main" val="183457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C9E71-3C94-4500-9D9E-884DBD1E6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45" y="1010849"/>
            <a:ext cx="8025433" cy="1746155"/>
          </a:xfrm>
          <a:prstGeom prst="rect">
            <a:avLst/>
          </a:prstGeom>
        </p:spPr>
      </p:pic>
      <p:pic>
        <p:nvPicPr>
          <p:cNvPr id="5" name="Picture 4">
            <a:extLst>
              <a:ext uri="{FF2B5EF4-FFF2-40B4-BE49-F238E27FC236}">
                <a16:creationId xmlns:a16="http://schemas.microsoft.com/office/drawing/2014/main" id="{7A4F8845-FC37-4EAA-BC19-F121D76CF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45" y="3276600"/>
            <a:ext cx="7873033" cy="2280168"/>
          </a:xfrm>
          <a:prstGeom prst="rect">
            <a:avLst/>
          </a:prstGeom>
        </p:spPr>
      </p:pic>
    </p:spTree>
    <p:extLst>
      <p:ext uri="{BB962C8B-B14F-4D97-AF65-F5344CB8AC3E}">
        <p14:creationId xmlns:p14="http://schemas.microsoft.com/office/powerpoint/2010/main" val="19925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1FEEC-1954-4EB7-8CCF-1A015BCC7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33400"/>
            <a:ext cx="7600507" cy="2753329"/>
          </a:xfrm>
          <a:prstGeom prst="rect">
            <a:avLst/>
          </a:prstGeom>
        </p:spPr>
      </p:pic>
      <p:pic>
        <p:nvPicPr>
          <p:cNvPr id="5" name="Picture 4">
            <a:extLst>
              <a:ext uri="{FF2B5EF4-FFF2-40B4-BE49-F238E27FC236}">
                <a16:creationId xmlns:a16="http://schemas.microsoft.com/office/drawing/2014/main" id="{62C32B65-A5FB-42F8-B70D-DEDE8E295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429000"/>
            <a:ext cx="7600507" cy="2694058"/>
          </a:xfrm>
          <a:prstGeom prst="rect">
            <a:avLst/>
          </a:prstGeom>
        </p:spPr>
      </p:pic>
    </p:spTree>
    <p:extLst>
      <p:ext uri="{BB962C8B-B14F-4D97-AF65-F5344CB8AC3E}">
        <p14:creationId xmlns:p14="http://schemas.microsoft.com/office/powerpoint/2010/main" val="2353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11076"/>
            <a:ext cx="5257800" cy="1508105"/>
          </a:xfrm>
          <a:prstGeom prst="rect">
            <a:avLst/>
          </a:prstGeom>
          <a:noFill/>
          <a:ln>
            <a:solidFill>
              <a:schemeClr val="tx1"/>
            </a:solidFill>
          </a:ln>
        </p:spPr>
        <p:txBody>
          <a:bodyPr wrap="square" rtlCol="0">
            <a:spAutoFit/>
          </a:bodyPr>
          <a:lstStyle/>
          <a:p>
            <a:pPr lvl="1"/>
            <a:r>
              <a:rPr lang="en-US" sz="2000" dirty="0"/>
              <a:t>PLEASE INTRODUCE YOURSELF   -  15 secs</a:t>
            </a:r>
          </a:p>
          <a:p>
            <a:pPr lvl="1"/>
            <a:endParaRPr lang="en-US" dirty="0"/>
          </a:p>
          <a:p>
            <a:pPr marL="800100" lvl="1" indent="-342900">
              <a:buFont typeface="+mj-lt"/>
              <a:buAutoNum type="arabicPeriod"/>
            </a:pPr>
            <a:r>
              <a:rPr lang="en-US" dirty="0"/>
              <a:t>Name and program</a:t>
            </a:r>
          </a:p>
          <a:p>
            <a:pPr marL="800100" lvl="1" indent="-342900">
              <a:buFont typeface="+mj-lt"/>
              <a:buAutoNum type="arabicPeriod"/>
            </a:pPr>
            <a:r>
              <a:rPr lang="en-US" dirty="0"/>
              <a:t>Hardest part of analytical writing for you</a:t>
            </a:r>
          </a:p>
          <a:p>
            <a:pPr marL="800100" lvl="1" indent="-342900">
              <a:buFont typeface="+mj-lt"/>
              <a:buAutoNum type="arabicPeriod"/>
            </a:pPr>
            <a:r>
              <a:rPr lang="en-US" dirty="0"/>
              <a:t>Topic that you’d like to write about</a:t>
            </a:r>
          </a:p>
        </p:txBody>
      </p:sp>
      <p:sp>
        <p:nvSpPr>
          <p:cNvPr id="8" name="TextBox 7"/>
          <p:cNvSpPr txBox="1"/>
          <p:nvPr/>
        </p:nvSpPr>
        <p:spPr>
          <a:xfrm rot="21333844">
            <a:off x="455727" y="2524654"/>
            <a:ext cx="2665089" cy="923330"/>
          </a:xfrm>
          <a:prstGeom prst="rect">
            <a:avLst/>
          </a:prstGeom>
          <a:noFill/>
        </p:spPr>
        <p:txBody>
          <a:bodyPr wrap="none" rtlCol="0">
            <a:spAutoFit/>
          </a:bodyPr>
          <a:lstStyle/>
          <a:p>
            <a:r>
              <a:rPr lang="en-US" dirty="0"/>
              <a:t>Figuring out </a:t>
            </a:r>
            <a:r>
              <a:rPr lang="en-US" i="1" dirty="0"/>
              <a:t>what</a:t>
            </a:r>
            <a:r>
              <a:rPr lang="en-US" dirty="0"/>
              <a:t> to say?</a:t>
            </a:r>
          </a:p>
          <a:p>
            <a:endParaRPr lang="en-US" dirty="0"/>
          </a:p>
          <a:p>
            <a:r>
              <a:rPr lang="en-US" dirty="0"/>
              <a:t>Figuring out </a:t>
            </a:r>
            <a:r>
              <a:rPr lang="en-US" i="1" dirty="0"/>
              <a:t>how</a:t>
            </a:r>
            <a:r>
              <a:rPr lang="en-US" dirty="0"/>
              <a:t> to say it?</a:t>
            </a:r>
          </a:p>
        </p:txBody>
      </p:sp>
      <p:sp>
        <p:nvSpPr>
          <p:cNvPr id="9" name="TextBox 8"/>
          <p:cNvSpPr txBox="1"/>
          <p:nvPr/>
        </p:nvSpPr>
        <p:spPr>
          <a:xfrm rot="249270">
            <a:off x="5515702" y="2627637"/>
            <a:ext cx="3154069" cy="923330"/>
          </a:xfrm>
          <a:prstGeom prst="rect">
            <a:avLst/>
          </a:prstGeom>
          <a:noFill/>
        </p:spPr>
        <p:txBody>
          <a:bodyPr wrap="none" rtlCol="0">
            <a:spAutoFit/>
          </a:bodyPr>
          <a:lstStyle/>
          <a:p>
            <a:r>
              <a:rPr lang="en-US" dirty="0"/>
              <a:t>Mechanics (grammar, spelling)?</a:t>
            </a:r>
          </a:p>
          <a:p>
            <a:endParaRPr lang="en-US" dirty="0"/>
          </a:p>
          <a:p>
            <a:r>
              <a:rPr lang="en-US" dirty="0"/>
              <a:t>Writing a particular style?</a:t>
            </a:r>
          </a:p>
        </p:txBody>
      </p:sp>
      <p:sp>
        <p:nvSpPr>
          <p:cNvPr id="10" name="TextBox 9"/>
          <p:cNvSpPr txBox="1"/>
          <p:nvPr/>
        </p:nvSpPr>
        <p:spPr>
          <a:xfrm>
            <a:off x="5158419" y="4648200"/>
            <a:ext cx="3092450" cy="369332"/>
          </a:xfrm>
          <a:prstGeom prst="rect">
            <a:avLst/>
          </a:prstGeom>
          <a:noFill/>
        </p:spPr>
        <p:txBody>
          <a:bodyPr wrap="none" rtlCol="0">
            <a:spAutoFit/>
          </a:bodyPr>
          <a:lstStyle/>
          <a:p>
            <a:r>
              <a:rPr lang="en-US" dirty="0"/>
              <a:t>Making my writing interesting?</a:t>
            </a:r>
          </a:p>
        </p:txBody>
      </p:sp>
      <p:sp>
        <p:nvSpPr>
          <p:cNvPr id="11" name="TextBox 10"/>
          <p:cNvSpPr txBox="1"/>
          <p:nvPr/>
        </p:nvSpPr>
        <p:spPr>
          <a:xfrm>
            <a:off x="1734524" y="3886200"/>
            <a:ext cx="4729243" cy="369332"/>
          </a:xfrm>
          <a:prstGeom prst="rect">
            <a:avLst/>
          </a:prstGeom>
          <a:noFill/>
        </p:spPr>
        <p:txBody>
          <a:bodyPr wrap="none" rtlCol="0">
            <a:spAutoFit/>
          </a:bodyPr>
          <a:lstStyle/>
          <a:p>
            <a:r>
              <a:rPr lang="en-US" dirty="0"/>
              <a:t>Getting my professors/boss to see my brilliance?</a:t>
            </a:r>
          </a:p>
        </p:txBody>
      </p:sp>
      <p:sp>
        <p:nvSpPr>
          <p:cNvPr id="12" name="TextBox 11"/>
          <p:cNvSpPr txBox="1"/>
          <p:nvPr/>
        </p:nvSpPr>
        <p:spPr>
          <a:xfrm>
            <a:off x="266026" y="4648200"/>
            <a:ext cx="3854325" cy="369332"/>
          </a:xfrm>
          <a:prstGeom prst="rect">
            <a:avLst/>
          </a:prstGeom>
          <a:noFill/>
        </p:spPr>
        <p:txBody>
          <a:bodyPr wrap="none" rtlCol="0">
            <a:spAutoFit/>
          </a:bodyPr>
          <a:lstStyle/>
          <a:p>
            <a:r>
              <a:rPr lang="en-US" dirty="0"/>
              <a:t>Separating my facts from my opinions?</a:t>
            </a:r>
          </a:p>
        </p:txBody>
      </p:sp>
      <p:sp>
        <p:nvSpPr>
          <p:cNvPr id="13" name="TextBox 12"/>
          <p:cNvSpPr txBox="1"/>
          <p:nvPr/>
        </p:nvSpPr>
        <p:spPr>
          <a:xfrm rot="363496">
            <a:off x="468223" y="5751905"/>
            <a:ext cx="3031279" cy="369332"/>
          </a:xfrm>
          <a:prstGeom prst="rect">
            <a:avLst/>
          </a:prstGeom>
          <a:noFill/>
        </p:spPr>
        <p:txBody>
          <a:bodyPr wrap="none" rtlCol="0">
            <a:spAutoFit/>
          </a:bodyPr>
          <a:lstStyle/>
          <a:p>
            <a:r>
              <a:rPr lang="en-US" dirty="0"/>
              <a:t>Sitting down and just doing it?</a:t>
            </a:r>
          </a:p>
        </p:txBody>
      </p:sp>
      <p:sp>
        <p:nvSpPr>
          <p:cNvPr id="14" name="TextBox 13"/>
          <p:cNvSpPr txBox="1"/>
          <p:nvPr/>
        </p:nvSpPr>
        <p:spPr>
          <a:xfrm>
            <a:off x="3857045" y="5197105"/>
            <a:ext cx="2800960" cy="369332"/>
          </a:xfrm>
          <a:prstGeom prst="rect">
            <a:avLst/>
          </a:prstGeom>
          <a:noFill/>
        </p:spPr>
        <p:txBody>
          <a:bodyPr wrap="none" rtlCol="0">
            <a:spAutoFit/>
          </a:bodyPr>
          <a:lstStyle/>
          <a:p>
            <a:r>
              <a:rPr lang="en-US" dirty="0"/>
              <a:t>Prioritizing my information?</a:t>
            </a:r>
          </a:p>
        </p:txBody>
      </p:sp>
      <p:sp>
        <p:nvSpPr>
          <p:cNvPr id="15" name="TextBox 14"/>
          <p:cNvSpPr txBox="1"/>
          <p:nvPr/>
        </p:nvSpPr>
        <p:spPr>
          <a:xfrm>
            <a:off x="3657600" y="2209800"/>
            <a:ext cx="1599925" cy="369332"/>
          </a:xfrm>
          <a:prstGeom prst="rect">
            <a:avLst/>
          </a:prstGeom>
          <a:noFill/>
        </p:spPr>
        <p:txBody>
          <a:bodyPr wrap="none" rtlCol="0">
            <a:spAutoFit/>
          </a:bodyPr>
          <a:lstStyle/>
          <a:p>
            <a:r>
              <a:rPr lang="en-US" dirty="0"/>
              <a:t>Editing myself?</a:t>
            </a:r>
          </a:p>
        </p:txBody>
      </p:sp>
      <p:sp>
        <p:nvSpPr>
          <p:cNvPr id="16" name="TextBox 15"/>
          <p:cNvSpPr txBox="1"/>
          <p:nvPr/>
        </p:nvSpPr>
        <p:spPr>
          <a:xfrm rot="21109566">
            <a:off x="5661025" y="5802157"/>
            <a:ext cx="2087238" cy="369332"/>
          </a:xfrm>
          <a:prstGeom prst="rect">
            <a:avLst/>
          </a:prstGeom>
          <a:noFill/>
        </p:spPr>
        <p:txBody>
          <a:bodyPr wrap="none" rtlCol="0">
            <a:spAutoFit/>
          </a:bodyPr>
          <a:lstStyle/>
          <a:p>
            <a:r>
              <a:rPr lang="en-US" dirty="0"/>
              <a:t>Receiving feedback?</a:t>
            </a:r>
          </a:p>
        </p:txBody>
      </p:sp>
    </p:spTree>
    <p:extLst>
      <p:ext uri="{BB962C8B-B14F-4D97-AF65-F5344CB8AC3E}">
        <p14:creationId xmlns:p14="http://schemas.microsoft.com/office/powerpoint/2010/main" val="4928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25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grpId="0" nodeType="afterEffect">
                                  <p:stCondLst>
                                    <p:cond delay="25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grpId="0" nodeType="afterEffect">
                                  <p:stCondLst>
                                    <p:cond delay="25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25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grpId="0" nodeType="afterEffect">
                                  <p:stCondLst>
                                    <p:cond delay="25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69EBF2-CD37-499D-B264-F277E9A93CC1}"/>
              </a:ext>
            </a:extLst>
          </p:cNvPr>
          <p:cNvSpPr txBox="1"/>
          <p:nvPr/>
        </p:nvSpPr>
        <p:spPr>
          <a:xfrm>
            <a:off x="1828800" y="1524000"/>
            <a:ext cx="3060453" cy="523220"/>
          </a:xfrm>
          <a:prstGeom prst="rect">
            <a:avLst/>
          </a:prstGeom>
          <a:noFill/>
        </p:spPr>
        <p:txBody>
          <a:bodyPr wrap="none" rtlCol="0">
            <a:spAutoFit/>
          </a:bodyPr>
          <a:lstStyle/>
          <a:p>
            <a:r>
              <a:rPr lang="en-US" sz="2800" dirty="0"/>
              <a:t>Why do this “quiz”?</a:t>
            </a:r>
          </a:p>
        </p:txBody>
      </p:sp>
      <p:sp>
        <p:nvSpPr>
          <p:cNvPr id="3" name="TextBox 2">
            <a:extLst>
              <a:ext uri="{FF2B5EF4-FFF2-40B4-BE49-F238E27FC236}">
                <a16:creationId xmlns:a16="http://schemas.microsoft.com/office/drawing/2014/main" id="{3D2C2AA1-D0CD-4654-8CBF-FEC427E265AD}"/>
              </a:ext>
            </a:extLst>
          </p:cNvPr>
          <p:cNvSpPr txBox="1"/>
          <p:nvPr/>
        </p:nvSpPr>
        <p:spPr>
          <a:xfrm>
            <a:off x="1805763" y="2743200"/>
            <a:ext cx="5959549" cy="2400657"/>
          </a:xfrm>
          <a:prstGeom prst="rect">
            <a:avLst/>
          </a:prstGeom>
          <a:noFill/>
        </p:spPr>
        <p:txBody>
          <a:bodyPr wrap="square" rtlCol="0">
            <a:spAutoFit/>
          </a:bodyPr>
          <a:lstStyle/>
          <a:p>
            <a:pPr>
              <a:spcAft>
                <a:spcPts val="1800"/>
              </a:spcAft>
            </a:pPr>
            <a:r>
              <a:rPr lang="en-US" sz="2400" dirty="0"/>
              <a:t>See that “even NYT writers” need to check themselves.</a:t>
            </a:r>
          </a:p>
          <a:p>
            <a:pPr>
              <a:spcAft>
                <a:spcPts val="1800"/>
              </a:spcAft>
            </a:pPr>
            <a:r>
              <a:rPr lang="en-US" sz="2400" dirty="0"/>
              <a:t>Emphasize the need for accuracy, attention.</a:t>
            </a:r>
          </a:p>
          <a:p>
            <a:pPr>
              <a:spcAft>
                <a:spcPts val="1800"/>
              </a:spcAft>
            </a:pPr>
            <a:r>
              <a:rPr lang="en-US" sz="2400" dirty="0"/>
              <a:t>Consider asking someone else to proofread for you.</a:t>
            </a:r>
          </a:p>
        </p:txBody>
      </p:sp>
    </p:spTree>
    <p:extLst>
      <p:ext uri="{BB962C8B-B14F-4D97-AF65-F5344CB8AC3E}">
        <p14:creationId xmlns:p14="http://schemas.microsoft.com/office/powerpoint/2010/main" val="125737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1524000"/>
            <a:ext cx="4096763" cy="646331"/>
          </a:xfrm>
          <a:prstGeom prst="rect">
            <a:avLst/>
          </a:prstGeom>
          <a:noFill/>
        </p:spPr>
        <p:txBody>
          <a:bodyPr wrap="none" rtlCol="0">
            <a:spAutoFit/>
          </a:bodyPr>
          <a:lstStyle/>
          <a:p>
            <a:r>
              <a:rPr lang="en-US" sz="3600" dirty="0"/>
              <a:t>EXERCISE: “EDITING”</a:t>
            </a:r>
          </a:p>
        </p:txBody>
      </p:sp>
      <p:pic>
        <p:nvPicPr>
          <p:cNvPr id="4" name="Picture 3" descr="A close up of a word&#10;&#10;Description automatically generated">
            <a:extLst>
              <a:ext uri="{FF2B5EF4-FFF2-40B4-BE49-F238E27FC236}">
                <a16:creationId xmlns:a16="http://schemas.microsoft.com/office/drawing/2014/main" id="{58E9D05B-6009-5725-9C0C-ED080CDE9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491" y="3200400"/>
            <a:ext cx="5697017" cy="2823477"/>
          </a:xfrm>
          <a:prstGeom prst="rect">
            <a:avLst/>
          </a:prstGeom>
        </p:spPr>
      </p:pic>
      <p:pic>
        <p:nvPicPr>
          <p:cNvPr id="6" name="Picture 5" descr="A logo with a red circle and blue background&#10;&#10;Description automatically generated">
            <a:extLst>
              <a:ext uri="{FF2B5EF4-FFF2-40B4-BE49-F238E27FC236}">
                <a16:creationId xmlns:a16="http://schemas.microsoft.com/office/drawing/2014/main" id="{47A50F03-4F13-B007-2452-9B34C4258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97" y="3200400"/>
            <a:ext cx="975445" cy="952583"/>
          </a:xfrm>
          <a:prstGeom prst="rect">
            <a:avLst/>
          </a:prstGeom>
        </p:spPr>
      </p:pic>
    </p:spTree>
    <p:extLst>
      <p:ext uri="{BB962C8B-B14F-4D97-AF65-F5344CB8AC3E}">
        <p14:creationId xmlns:p14="http://schemas.microsoft.com/office/powerpoint/2010/main" val="423475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CDBA6D-06BC-4316-A281-D8648E3FA69F}"/>
              </a:ext>
            </a:extLst>
          </p:cNvPr>
          <p:cNvGrpSpPr/>
          <p:nvPr/>
        </p:nvGrpSpPr>
        <p:grpSpPr>
          <a:xfrm>
            <a:off x="6705600" y="4572000"/>
            <a:ext cx="1918435" cy="672868"/>
            <a:chOff x="6311165" y="5319873"/>
            <a:chExt cx="1918435" cy="672868"/>
          </a:xfrm>
        </p:grpSpPr>
        <p:sp>
          <p:nvSpPr>
            <p:cNvPr id="4" name="TextBox 3">
              <a:extLst>
                <a:ext uri="{FF2B5EF4-FFF2-40B4-BE49-F238E27FC236}">
                  <a16:creationId xmlns:a16="http://schemas.microsoft.com/office/drawing/2014/main" id="{9F47D159-3528-4D5F-8C9E-4CFC37AA68F5}"/>
                </a:ext>
              </a:extLst>
            </p:cNvPr>
            <p:cNvSpPr txBox="1"/>
            <p:nvPr/>
          </p:nvSpPr>
          <p:spPr>
            <a:xfrm>
              <a:off x="6311165" y="5486400"/>
              <a:ext cx="1220206" cy="369332"/>
            </a:xfrm>
            <a:prstGeom prst="rect">
              <a:avLst/>
            </a:prstGeom>
            <a:noFill/>
          </p:spPr>
          <p:txBody>
            <a:bodyPr wrap="none" rtlCol="0">
              <a:spAutoFit/>
            </a:bodyPr>
            <a:lstStyle/>
            <a:p>
              <a:r>
                <a:rPr lang="en-US" dirty="0"/>
                <a:t>15 minutes</a:t>
              </a:r>
            </a:p>
          </p:txBody>
        </p:sp>
        <p:pic>
          <p:nvPicPr>
            <p:cNvPr id="5" name="Picture 4">
              <a:extLst>
                <a:ext uri="{FF2B5EF4-FFF2-40B4-BE49-F238E27FC236}">
                  <a16:creationId xmlns:a16="http://schemas.microsoft.com/office/drawing/2014/main" id="{84095B0F-1094-476F-AD86-04484B6AF48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56732" y="5319873"/>
              <a:ext cx="672868" cy="672868"/>
            </a:xfrm>
            <a:prstGeom prst="rect">
              <a:avLst/>
            </a:prstGeom>
          </p:spPr>
        </p:pic>
      </p:grpSp>
      <p:pic>
        <p:nvPicPr>
          <p:cNvPr id="8" name="Picture 7" descr="Text, letter&#10;&#10;Description automatically generated">
            <a:extLst>
              <a:ext uri="{FF2B5EF4-FFF2-40B4-BE49-F238E27FC236}">
                <a16:creationId xmlns:a16="http://schemas.microsoft.com/office/drawing/2014/main" id="{34D8C053-8111-480E-A375-11C94344C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45389">
            <a:off x="1284703" y="-144375"/>
            <a:ext cx="5138214" cy="6736022"/>
          </a:xfrm>
          <a:prstGeom prst="rect">
            <a:avLst/>
          </a:prstGeom>
        </p:spPr>
      </p:pic>
    </p:spTree>
    <p:extLst>
      <p:ext uri="{BB962C8B-B14F-4D97-AF65-F5344CB8AC3E}">
        <p14:creationId xmlns:p14="http://schemas.microsoft.com/office/powerpoint/2010/main" val="360601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921D391-93E8-4273-A46C-D6DC9C2C5199}"/>
              </a:ext>
            </a:extLst>
          </p:cNvPr>
          <p:cNvSpPr txBox="1"/>
          <p:nvPr/>
        </p:nvSpPr>
        <p:spPr>
          <a:xfrm>
            <a:off x="5867401" y="1676400"/>
            <a:ext cx="2743200" cy="1477328"/>
          </a:xfrm>
          <a:prstGeom prst="rect">
            <a:avLst/>
          </a:prstGeom>
          <a:noFill/>
        </p:spPr>
        <p:txBody>
          <a:bodyPr wrap="square" rtlCol="0">
            <a:spAutoFit/>
          </a:bodyPr>
          <a:lstStyle/>
          <a:p>
            <a:r>
              <a:rPr lang="en-US" dirty="0"/>
              <a:t>First…</a:t>
            </a:r>
          </a:p>
          <a:p>
            <a:endParaRPr lang="en-US" dirty="0"/>
          </a:p>
          <a:p>
            <a:r>
              <a:rPr lang="en-US" dirty="0"/>
              <a:t>Where’s the best sentence to serve as thesis sentence?</a:t>
            </a:r>
          </a:p>
        </p:txBody>
      </p:sp>
      <p:pic>
        <p:nvPicPr>
          <p:cNvPr id="5" name="Picture 4" descr="Text, letter&#10;&#10;Description automatically generated">
            <a:extLst>
              <a:ext uri="{FF2B5EF4-FFF2-40B4-BE49-F238E27FC236}">
                <a16:creationId xmlns:a16="http://schemas.microsoft.com/office/drawing/2014/main" id="{307A7D8B-B0C2-4EF6-A389-FA4ACE342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5389">
            <a:off x="562072" y="-214284"/>
            <a:ext cx="5138214" cy="6736022"/>
          </a:xfrm>
          <a:prstGeom prst="rect">
            <a:avLst/>
          </a:prstGeom>
        </p:spPr>
      </p:pic>
      <p:sp>
        <p:nvSpPr>
          <p:cNvPr id="29" name="Right Brace 28">
            <a:extLst>
              <a:ext uri="{FF2B5EF4-FFF2-40B4-BE49-F238E27FC236}">
                <a16:creationId xmlns:a16="http://schemas.microsoft.com/office/drawing/2014/main" id="{D2DF228D-753D-48D7-A236-D1AD019DE488}"/>
              </a:ext>
            </a:extLst>
          </p:cNvPr>
          <p:cNvSpPr/>
          <p:nvPr/>
        </p:nvSpPr>
        <p:spPr>
          <a:xfrm rot="21390451">
            <a:off x="4592676" y="3892526"/>
            <a:ext cx="228599" cy="68580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1665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BA735E41-DB7C-44CD-AEF3-BD7E1232A9AE}"/>
              </a:ext>
            </a:extLst>
          </p:cNvPr>
          <p:cNvPicPr>
            <a:picLocks noChangeAspect="1"/>
          </p:cNvPicPr>
          <p:nvPr/>
        </p:nvPicPr>
        <p:blipFill rotWithShape="1">
          <a:blip r:embed="rId2">
            <a:extLst>
              <a:ext uri="{28A0092B-C50C-407E-A947-70E740481C1C}">
                <a14:useLocalDpi xmlns:a14="http://schemas.microsoft.com/office/drawing/2010/main" val="0"/>
              </a:ext>
            </a:extLst>
          </a:blip>
          <a:srcRect t="25984" r="14879" b="4255"/>
          <a:stretch/>
        </p:blipFill>
        <p:spPr>
          <a:xfrm>
            <a:off x="1660101" y="363592"/>
            <a:ext cx="5829300" cy="6130815"/>
          </a:xfrm>
          <a:prstGeom prst="rect">
            <a:avLst/>
          </a:prstGeom>
          <a:ln w="28575">
            <a:solidFill>
              <a:schemeClr val="bg1"/>
            </a:solidFill>
          </a:ln>
        </p:spPr>
      </p:pic>
      <p:sp>
        <p:nvSpPr>
          <p:cNvPr id="3" name="Rectangle 2">
            <a:extLst>
              <a:ext uri="{FF2B5EF4-FFF2-40B4-BE49-F238E27FC236}">
                <a16:creationId xmlns:a16="http://schemas.microsoft.com/office/drawing/2014/main" id="{18962923-1C68-4078-851A-79E1CBB47BD2}"/>
              </a:ext>
            </a:extLst>
          </p:cNvPr>
          <p:cNvSpPr/>
          <p:nvPr/>
        </p:nvSpPr>
        <p:spPr>
          <a:xfrm>
            <a:off x="5943600" y="106680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52C09B-D4DF-46F9-BD8D-1A935237AB09}"/>
              </a:ext>
            </a:extLst>
          </p:cNvPr>
          <p:cNvSpPr/>
          <p:nvPr/>
        </p:nvSpPr>
        <p:spPr>
          <a:xfrm>
            <a:off x="3048000" y="3704403"/>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243AECE-E459-4A48-B14B-7D999E4FECA7}"/>
              </a:ext>
            </a:extLst>
          </p:cNvPr>
          <p:cNvSpPr/>
          <p:nvPr/>
        </p:nvSpPr>
        <p:spPr>
          <a:xfrm>
            <a:off x="5486400" y="1306364"/>
            <a:ext cx="762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B5C4D2-80AA-4568-A8B7-915B3922377D}"/>
              </a:ext>
            </a:extLst>
          </p:cNvPr>
          <p:cNvSpPr/>
          <p:nvPr/>
        </p:nvSpPr>
        <p:spPr>
          <a:xfrm>
            <a:off x="6172200" y="1335426"/>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DEB0AA-EFE9-4360-BF7E-C8060C4033F3}"/>
              </a:ext>
            </a:extLst>
          </p:cNvPr>
          <p:cNvSpPr/>
          <p:nvPr/>
        </p:nvSpPr>
        <p:spPr>
          <a:xfrm>
            <a:off x="5488592" y="1574990"/>
            <a:ext cx="759808"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AA2D70-EBE4-4A37-A35B-C58838D489AC}"/>
              </a:ext>
            </a:extLst>
          </p:cNvPr>
          <p:cNvSpPr/>
          <p:nvPr/>
        </p:nvSpPr>
        <p:spPr>
          <a:xfrm>
            <a:off x="2057400" y="1820777"/>
            <a:ext cx="1524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83F29D-4B0B-45D5-A573-65359EE3228F}"/>
              </a:ext>
            </a:extLst>
          </p:cNvPr>
          <p:cNvSpPr/>
          <p:nvPr/>
        </p:nvSpPr>
        <p:spPr>
          <a:xfrm>
            <a:off x="5876701" y="3164226"/>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7BDD6-3D2F-4468-85B5-6DDB2A4D1A8D}"/>
              </a:ext>
            </a:extLst>
          </p:cNvPr>
          <p:cNvSpPr/>
          <p:nvPr/>
        </p:nvSpPr>
        <p:spPr>
          <a:xfrm>
            <a:off x="4941776" y="2133600"/>
            <a:ext cx="304801"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1CCC43-7854-4118-AB78-AFFAA8F3C279}"/>
              </a:ext>
            </a:extLst>
          </p:cNvPr>
          <p:cNvSpPr txBox="1"/>
          <p:nvPr/>
        </p:nvSpPr>
        <p:spPr>
          <a:xfrm>
            <a:off x="6594260" y="1605333"/>
            <a:ext cx="832279" cy="430887"/>
          </a:xfrm>
          <a:prstGeom prst="rect">
            <a:avLst/>
          </a:prstGeom>
          <a:noFill/>
        </p:spPr>
        <p:txBody>
          <a:bodyPr wrap="none" rtlCol="0">
            <a:spAutoFit/>
          </a:bodyPr>
          <a:lstStyle/>
          <a:p>
            <a:r>
              <a:rPr lang="en-US" sz="1050" dirty="0">
                <a:solidFill>
                  <a:srgbClr val="FF0000"/>
                </a:solidFill>
              </a:rPr>
              <a:t>-delete</a:t>
            </a:r>
          </a:p>
          <a:p>
            <a:r>
              <a:rPr lang="en-US" sz="1050" dirty="0">
                <a:solidFill>
                  <a:srgbClr val="FF0000"/>
                </a:solidFill>
              </a:rPr>
              <a:t>-non-agree</a:t>
            </a:r>
          </a:p>
        </p:txBody>
      </p:sp>
      <p:sp>
        <p:nvSpPr>
          <p:cNvPr id="16" name="Rectangle 15">
            <a:extLst>
              <a:ext uri="{FF2B5EF4-FFF2-40B4-BE49-F238E27FC236}">
                <a16:creationId xmlns:a16="http://schemas.microsoft.com/office/drawing/2014/main" id="{1F06038F-0414-446D-995F-A940EF681A74}"/>
              </a:ext>
            </a:extLst>
          </p:cNvPr>
          <p:cNvSpPr/>
          <p:nvPr/>
        </p:nvSpPr>
        <p:spPr>
          <a:xfrm>
            <a:off x="5334000" y="2895600"/>
            <a:ext cx="1524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4D27FC9-B823-4839-B5EB-7B3872902E02}"/>
              </a:ext>
            </a:extLst>
          </p:cNvPr>
          <p:cNvSpPr txBox="1"/>
          <p:nvPr/>
        </p:nvSpPr>
        <p:spPr>
          <a:xfrm>
            <a:off x="6822358" y="2834509"/>
            <a:ext cx="580608" cy="253916"/>
          </a:xfrm>
          <a:prstGeom prst="rect">
            <a:avLst/>
          </a:prstGeom>
          <a:noFill/>
        </p:spPr>
        <p:txBody>
          <a:bodyPr wrap="none" rtlCol="0">
            <a:spAutoFit/>
          </a:bodyPr>
          <a:lstStyle/>
          <a:p>
            <a:r>
              <a:rPr lang="en-US" sz="1050" dirty="0">
                <a:solidFill>
                  <a:srgbClr val="FF0000"/>
                </a:solidFill>
              </a:rPr>
              <a:t>-delete</a:t>
            </a:r>
          </a:p>
        </p:txBody>
      </p:sp>
      <p:sp>
        <p:nvSpPr>
          <p:cNvPr id="18" name="Rectangle 17">
            <a:extLst>
              <a:ext uri="{FF2B5EF4-FFF2-40B4-BE49-F238E27FC236}">
                <a16:creationId xmlns:a16="http://schemas.microsoft.com/office/drawing/2014/main" id="{C926E922-0F07-4F0C-94C6-0C20F17E6879}"/>
              </a:ext>
            </a:extLst>
          </p:cNvPr>
          <p:cNvSpPr/>
          <p:nvPr/>
        </p:nvSpPr>
        <p:spPr>
          <a:xfrm>
            <a:off x="4789376" y="5335091"/>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0C08D3-DCEA-4ECD-A499-99F0E726F95E}"/>
              </a:ext>
            </a:extLst>
          </p:cNvPr>
          <p:cNvSpPr/>
          <p:nvPr/>
        </p:nvSpPr>
        <p:spPr>
          <a:xfrm>
            <a:off x="2209800" y="462593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7610968-B630-4DE3-B91B-19B86E40CA35}"/>
              </a:ext>
            </a:extLst>
          </p:cNvPr>
          <p:cNvSpPr/>
          <p:nvPr/>
        </p:nvSpPr>
        <p:spPr>
          <a:xfrm>
            <a:off x="4963900" y="3674043"/>
            <a:ext cx="10559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7B3B177-8804-45EA-80C6-C8816910FED3}"/>
              </a:ext>
            </a:extLst>
          </p:cNvPr>
          <p:cNvSpPr/>
          <p:nvPr/>
        </p:nvSpPr>
        <p:spPr>
          <a:xfrm>
            <a:off x="5029200" y="5596451"/>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CEAF22E-A676-4BA6-BF19-9AF83DBF2183}"/>
              </a:ext>
            </a:extLst>
          </p:cNvPr>
          <p:cNvSpPr/>
          <p:nvPr/>
        </p:nvSpPr>
        <p:spPr>
          <a:xfrm>
            <a:off x="4491350" y="5603717"/>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E98E544-D89D-45E7-9CC6-C931664F5E67}"/>
              </a:ext>
            </a:extLst>
          </p:cNvPr>
          <p:cNvSpPr/>
          <p:nvPr/>
        </p:nvSpPr>
        <p:spPr>
          <a:xfrm>
            <a:off x="2495550" y="5848760"/>
            <a:ext cx="85725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D84A5E6-2750-4AF4-9584-D3F4000B60D0}"/>
              </a:ext>
            </a:extLst>
          </p:cNvPr>
          <p:cNvSpPr/>
          <p:nvPr/>
        </p:nvSpPr>
        <p:spPr>
          <a:xfrm>
            <a:off x="5240449" y="5606941"/>
            <a:ext cx="1296452" cy="184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BDA34F2-7715-4B08-A6C3-FB2EC31093C4}"/>
              </a:ext>
            </a:extLst>
          </p:cNvPr>
          <p:cNvSpPr/>
          <p:nvPr/>
        </p:nvSpPr>
        <p:spPr>
          <a:xfrm>
            <a:off x="3937524" y="6077360"/>
            <a:ext cx="405875"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7854075-9D99-4F8D-A52E-D3F03A46BD1A}"/>
              </a:ext>
            </a:extLst>
          </p:cNvPr>
          <p:cNvSpPr/>
          <p:nvPr/>
        </p:nvSpPr>
        <p:spPr>
          <a:xfrm>
            <a:off x="4691375" y="584876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26F22E9-F62F-46B2-9498-4BA5184AE4F0}"/>
              </a:ext>
            </a:extLst>
          </p:cNvPr>
          <p:cNvSpPr/>
          <p:nvPr/>
        </p:nvSpPr>
        <p:spPr>
          <a:xfrm>
            <a:off x="2735838" y="5596451"/>
            <a:ext cx="405875"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4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1"/>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2"/>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1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1" nodeType="clickEffect">
                                  <p:stCondLst>
                                    <p:cond delay="0"/>
                                  </p:stCondLst>
                                  <p:childTnLst>
                                    <p:set>
                                      <p:cBhvr>
                                        <p:cTn id="95" dur="1" fill="hold">
                                          <p:stCondLst>
                                            <p:cond delay="0"/>
                                          </p:stCondLst>
                                        </p:cTn>
                                        <p:tgtEl>
                                          <p:spTgt spid="1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18"/>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22"/>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2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21"/>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grpId="1" nodeType="clickEffect">
                                  <p:stCondLst>
                                    <p:cond delay="0"/>
                                  </p:stCondLst>
                                  <p:childTnLst>
                                    <p:set>
                                      <p:cBhvr>
                                        <p:cTn id="127" dur="1" fill="hold">
                                          <p:stCondLst>
                                            <p:cond delay="0"/>
                                          </p:stCondLst>
                                        </p:cTn>
                                        <p:tgtEl>
                                          <p:spTgt spid="2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24"/>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grpId="1" nodeType="clickEffect">
                                  <p:stCondLst>
                                    <p:cond delay="0"/>
                                  </p:stCondLst>
                                  <p:childTnLst>
                                    <p:set>
                                      <p:cBhvr>
                                        <p:cTn id="135" dur="1" fill="hold">
                                          <p:stCondLst>
                                            <p:cond delay="0"/>
                                          </p:stCondLst>
                                        </p:cTn>
                                        <p:tgtEl>
                                          <p:spTgt spid="24"/>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23"/>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grpId="1" nodeType="clickEffect">
                                  <p:stCondLst>
                                    <p:cond delay="0"/>
                                  </p:stCondLst>
                                  <p:childTnLst>
                                    <p:set>
                                      <p:cBhvr>
                                        <p:cTn id="143" dur="1" fill="hold">
                                          <p:stCondLst>
                                            <p:cond delay="0"/>
                                          </p:stCondLst>
                                        </p:cTn>
                                        <p:tgtEl>
                                          <p:spTgt spid="23"/>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26"/>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xit" presetSubtype="0" fill="hold" grpId="1" nodeType="clickEffect">
                                  <p:stCondLst>
                                    <p:cond delay="0"/>
                                  </p:stCondLst>
                                  <p:childTnLst>
                                    <p:set>
                                      <p:cBhvr>
                                        <p:cTn id="151" dur="1" fill="hold">
                                          <p:stCondLst>
                                            <p:cond delay="0"/>
                                          </p:stCondLst>
                                        </p:cTn>
                                        <p:tgtEl>
                                          <p:spTgt spid="26"/>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5" grpId="0"/>
      <p:bldP spid="5" grpId="1"/>
      <p:bldP spid="16" grpId="0" animBg="1"/>
      <p:bldP spid="16" grpId="1" animBg="1"/>
      <p:bldP spid="17" grpId="0"/>
      <p:bldP spid="17" grpId="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6" grpId="0" animBg="1"/>
      <p:bldP spid="26" grpId="1" animBg="1"/>
      <p:bldP spid="27" grpId="0" animBg="1"/>
      <p:bldP spid="27" grpId="1"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94F412B-0B33-4162-91C8-41F5429AD346}"/>
              </a:ext>
            </a:extLst>
          </p:cNvPr>
          <p:cNvPicPr>
            <a:picLocks noChangeAspect="1"/>
          </p:cNvPicPr>
          <p:nvPr/>
        </p:nvPicPr>
        <p:blipFill rotWithShape="1">
          <a:blip r:embed="rId2">
            <a:extLst>
              <a:ext uri="{28A0092B-C50C-407E-A947-70E740481C1C}">
                <a14:useLocalDpi xmlns:a14="http://schemas.microsoft.com/office/drawing/2010/main" val="0"/>
              </a:ext>
            </a:extLst>
          </a:blip>
          <a:srcRect t="6666" b="53333"/>
          <a:stretch/>
        </p:blipFill>
        <p:spPr>
          <a:xfrm>
            <a:off x="914400" y="1676400"/>
            <a:ext cx="6560376" cy="3657600"/>
          </a:xfrm>
          <a:prstGeom prst="rect">
            <a:avLst/>
          </a:prstGeom>
        </p:spPr>
      </p:pic>
      <p:sp>
        <p:nvSpPr>
          <p:cNvPr id="4" name="Rectangle 3">
            <a:extLst>
              <a:ext uri="{FF2B5EF4-FFF2-40B4-BE49-F238E27FC236}">
                <a16:creationId xmlns:a16="http://schemas.microsoft.com/office/drawing/2014/main" id="{2A613042-60FB-4743-B098-3CD6F8B5D0F1}"/>
              </a:ext>
            </a:extLst>
          </p:cNvPr>
          <p:cNvSpPr/>
          <p:nvPr/>
        </p:nvSpPr>
        <p:spPr>
          <a:xfrm>
            <a:off x="1871460" y="2737366"/>
            <a:ext cx="947939"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02480AD-5BF6-44A5-AF7D-9EEDEC039FEE}"/>
              </a:ext>
            </a:extLst>
          </p:cNvPr>
          <p:cNvSpPr/>
          <p:nvPr/>
        </p:nvSpPr>
        <p:spPr>
          <a:xfrm>
            <a:off x="4112049" y="3557586"/>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2380840-C369-4AAC-948D-0BC6679C7ADE}"/>
              </a:ext>
            </a:extLst>
          </p:cNvPr>
          <p:cNvSpPr/>
          <p:nvPr/>
        </p:nvSpPr>
        <p:spPr>
          <a:xfrm>
            <a:off x="2819399" y="4437745"/>
            <a:ext cx="685801" cy="276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58215A-FA05-456F-9FAF-A00225A01919}"/>
              </a:ext>
            </a:extLst>
          </p:cNvPr>
          <p:cNvSpPr/>
          <p:nvPr/>
        </p:nvSpPr>
        <p:spPr>
          <a:xfrm>
            <a:off x="5791200" y="4681085"/>
            <a:ext cx="457200" cy="250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4623E20-7DC9-4A12-9B4B-1CC14ECE8304}"/>
              </a:ext>
            </a:extLst>
          </p:cNvPr>
          <p:cNvSpPr/>
          <p:nvPr/>
        </p:nvSpPr>
        <p:spPr>
          <a:xfrm>
            <a:off x="5486400" y="5018371"/>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F4F4AA-4AEA-4C4F-8BC9-26C7943C14F3}"/>
              </a:ext>
            </a:extLst>
          </p:cNvPr>
          <p:cNvSpPr/>
          <p:nvPr/>
        </p:nvSpPr>
        <p:spPr>
          <a:xfrm>
            <a:off x="3505200" y="3533774"/>
            <a:ext cx="609600" cy="276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3C0E75F-BE66-4812-93DE-5373E07081AC}"/>
              </a:ext>
            </a:extLst>
          </p:cNvPr>
          <p:cNvSpPr/>
          <p:nvPr/>
        </p:nvSpPr>
        <p:spPr>
          <a:xfrm>
            <a:off x="1905000" y="243840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E0FEC2E-601C-4B91-8FE4-324496B5A3E6}"/>
              </a:ext>
            </a:extLst>
          </p:cNvPr>
          <p:cNvSpPr txBox="1"/>
          <p:nvPr/>
        </p:nvSpPr>
        <p:spPr>
          <a:xfrm>
            <a:off x="1269120" y="2368034"/>
            <a:ext cx="635880" cy="369332"/>
          </a:xfrm>
          <a:prstGeom prst="rect">
            <a:avLst/>
          </a:prstGeom>
          <a:noFill/>
        </p:spPr>
        <p:txBody>
          <a:bodyPr wrap="none" rtlCol="0">
            <a:spAutoFit/>
          </a:bodyPr>
          <a:lstStyle/>
          <a:p>
            <a:r>
              <a:rPr lang="en-US" dirty="0">
                <a:solidFill>
                  <a:srgbClr val="FF0000"/>
                </a:solidFill>
              </a:rPr>
              <a:t>NOT</a:t>
            </a:r>
          </a:p>
        </p:txBody>
      </p:sp>
      <p:sp>
        <p:nvSpPr>
          <p:cNvPr id="13" name="TextBox 12">
            <a:extLst>
              <a:ext uri="{FF2B5EF4-FFF2-40B4-BE49-F238E27FC236}">
                <a16:creationId xmlns:a16="http://schemas.microsoft.com/office/drawing/2014/main" id="{59388782-0D29-457C-B091-0B237A1A3EA2}"/>
              </a:ext>
            </a:extLst>
          </p:cNvPr>
          <p:cNvSpPr txBox="1"/>
          <p:nvPr/>
        </p:nvSpPr>
        <p:spPr>
          <a:xfrm>
            <a:off x="6340981" y="4649284"/>
            <a:ext cx="1013419" cy="369332"/>
          </a:xfrm>
          <a:prstGeom prst="rect">
            <a:avLst/>
          </a:prstGeom>
          <a:noFill/>
        </p:spPr>
        <p:txBody>
          <a:bodyPr wrap="none" rtlCol="0">
            <a:spAutoFit/>
          </a:bodyPr>
          <a:lstStyle/>
          <a:p>
            <a:r>
              <a:rPr lang="en-US" dirty="0">
                <a:solidFill>
                  <a:srgbClr val="FF0000"/>
                </a:solidFill>
              </a:rPr>
              <a:t>COMMA</a:t>
            </a:r>
          </a:p>
        </p:txBody>
      </p:sp>
      <p:grpSp>
        <p:nvGrpSpPr>
          <p:cNvPr id="16" name="Group 15">
            <a:extLst>
              <a:ext uri="{FF2B5EF4-FFF2-40B4-BE49-F238E27FC236}">
                <a16:creationId xmlns:a16="http://schemas.microsoft.com/office/drawing/2014/main" id="{6025B499-9F01-4D52-9B1F-0B19309C0AB8}"/>
              </a:ext>
            </a:extLst>
          </p:cNvPr>
          <p:cNvGrpSpPr/>
          <p:nvPr/>
        </p:nvGrpSpPr>
        <p:grpSpPr>
          <a:xfrm>
            <a:off x="7010401" y="1895475"/>
            <a:ext cx="1828800" cy="1009055"/>
            <a:chOff x="7010401" y="1895475"/>
            <a:chExt cx="1828800" cy="1009055"/>
          </a:xfrm>
        </p:grpSpPr>
        <p:sp>
          <p:nvSpPr>
            <p:cNvPr id="14" name="Right Brace 13">
              <a:extLst>
                <a:ext uri="{FF2B5EF4-FFF2-40B4-BE49-F238E27FC236}">
                  <a16:creationId xmlns:a16="http://schemas.microsoft.com/office/drawing/2014/main" id="{4F715DC2-C76D-453C-A843-49E5EC700E8B}"/>
                </a:ext>
              </a:extLst>
            </p:cNvPr>
            <p:cNvSpPr/>
            <p:nvPr/>
          </p:nvSpPr>
          <p:spPr>
            <a:xfrm>
              <a:off x="7010401" y="1895475"/>
              <a:ext cx="228599" cy="68580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B097B12A-3095-4FD4-8088-55F2D39DED04}"/>
                </a:ext>
              </a:extLst>
            </p:cNvPr>
            <p:cNvSpPr txBox="1"/>
            <p:nvPr/>
          </p:nvSpPr>
          <p:spPr>
            <a:xfrm>
              <a:off x="7696201" y="1981200"/>
              <a:ext cx="1143000" cy="923330"/>
            </a:xfrm>
            <a:prstGeom prst="rect">
              <a:avLst/>
            </a:prstGeom>
            <a:noFill/>
          </p:spPr>
          <p:txBody>
            <a:bodyPr wrap="square" rtlCol="0">
              <a:spAutoFit/>
            </a:bodyPr>
            <a:lstStyle/>
            <a:p>
              <a:r>
                <a:rPr lang="en-US" dirty="0"/>
                <a:t>Good lead for last para</a:t>
              </a:r>
            </a:p>
          </p:txBody>
        </p:sp>
      </p:grpSp>
    </p:spTree>
    <p:extLst>
      <p:ext uri="{BB962C8B-B14F-4D97-AF65-F5344CB8AC3E}">
        <p14:creationId xmlns:p14="http://schemas.microsoft.com/office/powerpoint/2010/main" val="418202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10" grpId="0" animBg="1"/>
      <p:bldP spid="10" grpId="1" animBg="1"/>
      <p:bldP spid="11" grpId="0" animBg="1"/>
      <p:bldP spid="11" grpId="1" animBg="1"/>
      <p:bldP spid="12" grpId="0" animBg="1"/>
      <p:bldP spid="12" grpId="1" animBg="1"/>
      <p:bldP spid="2" grpId="0"/>
      <p:bldP spid="2" grpId="1"/>
      <p:bldP spid="13" grpId="0"/>
      <p:bldP spid="13" grpId="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94F412B-0B33-4162-91C8-41F5429AD346}"/>
              </a:ext>
            </a:extLst>
          </p:cNvPr>
          <p:cNvPicPr>
            <a:picLocks noChangeAspect="1"/>
          </p:cNvPicPr>
          <p:nvPr/>
        </p:nvPicPr>
        <p:blipFill rotWithShape="1">
          <a:blip r:embed="rId2">
            <a:extLst>
              <a:ext uri="{28A0092B-C50C-407E-A947-70E740481C1C}">
                <a14:useLocalDpi xmlns:a14="http://schemas.microsoft.com/office/drawing/2010/main" val="0"/>
              </a:ext>
            </a:extLst>
          </a:blip>
          <a:srcRect t="46667" b="4445"/>
          <a:stretch/>
        </p:blipFill>
        <p:spPr>
          <a:xfrm>
            <a:off x="1066800" y="1066800"/>
            <a:ext cx="6374002" cy="4343400"/>
          </a:xfrm>
          <a:prstGeom prst="rect">
            <a:avLst/>
          </a:prstGeom>
        </p:spPr>
      </p:pic>
      <p:sp>
        <p:nvSpPr>
          <p:cNvPr id="5" name="Rectangle 4">
            <a:extLst>
              <a:ext uri="{FF2B5EF4-FFF2-40B4-BE49-F238E27FC236}">
                <a16:creationId xmlns:a16="http://schemas.microsoft.com/office/drawing/2014/main" id="{12651CB6-987A-47B1-B0C5-9767524B9352}"/>
              </a:ext>
            </a:extLst>
          </p:cNvPr>
          <p:cNvSpPr/>
          <p:nvPr/>
        </p:nvSpPr>
        <p:spPr>
          <a:xfrm>
            <a:off x="5445548" y="4200525"/>
            <a:ext cx="345651"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78BC20-68C1-4EAA-A68F-E28134D83D4A}"/>
              </a:ext>
            </a:extLst>
          </p:cNvPr>
          <p:cNvSpPr/>
          <p:nvPr/>
        </p:nvSpPr>
        <p:spPr>
          <a:xfrm>
            <a:off x="1550798" y="2514600"/>
            <a:ext cx="811402"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0BC461-2A33-492C-9A1F-5B3CB517A7B0}"/>
              </a:ext>
            </a:extLst>
          </p:cNvPr>
          <p:cNvSpPr/>
          <p:nvPr/>
        </p:nvSpPr>
        <p:spPr>
          <a:xfrm>
            <a:off x="6172200" y="228600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88EA61-2731-4452-8223-7335D185E81F}"/>
              </a:ext>
            </a:extLst>
          </p:cNvPr>
          <p:cNvSpPr/>
          <p:nvPr/>
        </p:nvSpPr>
        <p:spPr>
          <a:xfrm>
            <a:off x="2209800" y="1981200"/>
            <a:ext cx="381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765A7A-B45F-45D5-815D-BC20E311622A}"/>
              </a:ext>
            </a:extLst>
          </p:cNvPr>
          <p:cNvSpPr/>
          <p:nvPr/>
        </p:nvSpPr>
        <p:spPr>
          <a:xfrm>
            <a:off x="5181600" y="175260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3C5DA3-41BD-46AD-9826-1AA587F39D63}"/>
              </a:ext>
            </a:extLst>
          </p:cNvPr>
          <p:cNvSpPr/>
          <p:nvPr/>
        </p:nvSpPr>
        <p:spPr>
          <a:xfrm>
            <a:off x="1447800" y="1219200"/>
            <a:ext cx="1828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E05B86-4F6D-415D-A431-975A39B070C9}"/>
              </a:ext>
            </a:extLst>
          </p:cNvPr>
          <p:cNvSpPr/>
          <p:nvPr/>
        </p:nvSpPr>
        <p:spPr>
          <a:xfrm>
            <a:off x="4493048" y="4200525"/>
            <a:ext cx="840951" cy="2831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424FA5-628D-44BC-9AC6-A0CE915F402E}"/>
              </a:ext>
            </a:extLst>
          </p:cNvPr>
          <p:cNvSpPr/>
          <p:nvPr/>
        </p:nvSpPr>
        <p:spPr>
          <a:xfrm>
            <a:off x="3766902" y="3657599"/>
            <a:ext cx="881297" cy="2831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71106A-1879-4E76-AB30-B25D5B1E8CD6}"/>
              </a:ext>
            </a:extLst>
          </p:cNvPr>
          <p:cNvSpPr/>
          <p:nvPr/>
        </p:nvSpPr>
        <p:spPr>
          <a:xfrm>
            <a:off x="4800600" y="3429000"/>
            <a:ext cx="1371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7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DCD357-C3A1-4CC1-BD09-6C1F2486E8BB}"/>
              </a:ext>
            </a:extLst>
          </p:cNvPr>
          <p:cNvSpPr txBox="1"/>
          <p:nvPr/>
        </p:nvSpPr>
        <p:spPr>
          <a:xfrm>
            <a:off x="5410200" y="1905000"/>
            <a:ext cx="1985993" cy="1200329"/>
          </a:xfrm>
          <a:prstGeom prst="rect">
            <a:avLst/>
          </a:prstGeom>
          <a:noFill/>
        </p:spPr>
        <p:txBody>
          <a:bodyPr wrap="none" rtlCol="0">
            <a:spAutoFit/>
          </a:bodyPr>
          <a:lstStyle/>
          <a:p>
            <a:r>
              <a:rPr lang="en-US" dirty="0"/>
              <a:t>How did you do?</a:t>
            </a:r>
          </a:p>
          <a:p>
            <a:endParaRPr lang="en-US" dirty="0"/>
          </a:p>
          <a:p>
            <a:r>
              <a:rPr lang="en-US" dirty="0"/>
              <a:t>Too tedious?</a:t>
            </a:r>
          </a:p>
          <a:p>
            <a:r>
              <a:rPr lang="en-US" dirty="0"/>
              <a:t>Worth the trouble?</a:t>
            </a:r>
          </a:p>
        </p:txBody>
      </p:sp>
      <p:pic>
        <p:nvPicPr>
          <p:cNvPr id="4" name="Picture 3" descr="Text, letter&#10;&#10;Description automatically generated">
            <a:extLst>
              <a:ext uri="{FF2B5EF4-FFF2-40B4-BE49-F238E27FC236}">
                <a16:creationId xmlns:a16="http://schemas.microsoft.com/office/drawing/2014/main" id="{CEF9C509-1217-4258-9387-8780ABE29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5389">
            <a:off x="812966" y="400586"/>
            <a:ext cx="4390410" cy="5755677"/>
          </a:xfrm>
          <a:prstGeom prst="rect">
            <a:avLst/>
          </a:prstGeom>
        </p:spPr>
      </p:pic>
    </p:spTree>
    <p:extLst>
      <p:ext uri="{BB962C8B-B14F-4D97-AF65-F5344CB8AC3E}">
        <p14:creationId xmlns:p14="http://schemas.microsoft.com/office/powerpoint/2010/main" val="221759220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3E1C3E-E5E5-2927-9E0D-479D7E5DB3C1}"/>
              </a:ext>
            </a:extLst>
          </p:cNvPr>
          <p:cNvSpPr txBox="1"/>
          <p:nvPr/>
        </p:nvSpPr>
        <p:spPr>
          <a:xfrm>
            <a:off x="2819400" y="2743200"/>
            <a:ext cx="2899576" cy="523220"/>
          </a:xfrm>
          <a:prstGeom prst="rect">
            <a:avLst/>
          </a:prstGeom>
          <a:noFill/>
        </p:spPr>
        <p:txBody>
          <a:bodyPr wrap="none" rtlCol="0">
            <a:spAutoFit/>
          </a:bodyPr>
          <a:lstStyle/>
          <a:p>
            <a:r>
              <a:rPr lang="en-US" sz="2800" dirty="0"/>
              <a:t>Enough for today?</a:t>
            </a:r>
          </a:p>
        </p:txBody>
      </p:sp>
    </p:spTree>
    <p:extLst>
      <p:ext uri="{BB962C8B-B14F-4D97-AF65-F5344CB8AC3E}">
        <p14:creationId xmlns:p14="http://schemas.microsoft.com/office/powerpoint/2010/main" val="283877457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DC578A-D0B7-44B9-9CA4-58C1853FAF43}"/>
              </a:ext>
            </a:extLst>
          </p:cNvPr>
          <p:cNvSpPr txBox="1"/>
          <p:nvPr/>
        </p:nvSpPr>
        <p:spPr>
          <a:xfrm>
            <a:off x="1981200" y="1230869"/>
            <a:ext cx="5557932" cy="461665"/>
          </a:xfrm>
          <a:prstGeom prst="rect">
            <a:avLst/>
          </a:prstGeom>
          <a:noFill/>
        </p:spPr>
        <p:txBody>
          <a:bodyPr wrap="none" rtlCol="0">
            <a:spAutoFit/>
          </a:bodyPr>
          <a:lstStyle/>
          <a:p>
            <a:r>
              <a:rPr lang="en-US" sz="2400" dirty="0"/>
              <a:t>Do you have the makings of a good paper?</a:t>
            </a:r>
          </a:p>
        </p:txBody>
      </p:sp>
      <p:sp>
        <p:nvSpPr>
          <p:cNvPr id="3" name="TextBox 2">
            <a:extLst>
              <a:ext uri="{FF2B5EF4-FFF2-40B4-BE49-F238E27FC236}">
                <a16:creationId xmlns:a16="http://schemas.microsoft.com/office/drawing/2014/main" id="{DA3D2936-314C-45FA-92E5-234DC8567501}"/>
              </a:ext>
            </a:extLst>
          </p:cNvPr>
          <p:cNvSpPr txBox="1"/>
          <p:nvPr/>
        </p:nvSpPr>
        <p:spPr>
          <a:xfrm>
            <a:off x="1981200" y="1981200"/>
            <a:ext cx="5490606" cy="830997"/>
          </a:xfrm>
          <a:prstGeom prst="rect">
            <a:avLst/>
          </a:prstGeom>
          <a:noFill/>
        </p:spPr>
        <p:txBody>
          <a:bodyPr wrap="none" rtlCol="0">
            <a:spAutoFit/>
          </a:bodyPr>
          <a:lstStyle/>
          <a:p>
            <a:pPr algn="ctr"/>
            <a:r>
              <a:rPr lang="en-US" sz="2400" dirty="0"/>
              <a:t>How hard would it be for you to transform</a:t>
            </a:r>
            <a:br>
              <a:rPr lang="en-US" sz="2400" dirty="0"/>
            </a:br>
            <a:r>
              <a:rPr lang="en-US" sz="2400" dirty="0"/>
              <a:t>that into good, readable prose?</a:t>
            </a:r>
          </a:p>
        </p:txBody>
      </p:sp>
      <p:sp>
        <p:nvSpPr>
          <p:cNvPr id="4" name="TextBox 3">
            <a:extLst>
              <a:ext uri="{FF2B5EF4-FFF2-40B4-BE49-F238E27FC236}">
                <a16:creationId xmlns:a16="http://schemas.microsoft.com/office/drawing/2014/main" id="{F2A54675-37E7-4FBE-BFF4-1DB4FEC78EFC}"/>
              </a:ext>
            </a:extLst>
          </p:cNvPr>
          <p:cNvSpPr txBox="1"/>
          <p:nvPr/>
        </p:nvSpPr>
        <p:spPr>
          <a:xfrm>
            <a:off x="881143" y="3260974"/>
            <a:ext cx="7534115" cy="1569660"/>
          </a:xfrm>
          <a:prstGeom prst="rect">
            <a:avLst/>
          </a:prstGeom>
          <a:noFill/>
        </p:spPr>
        <p:txBody>
          <a:bodyPr wrap="none" rtlCol="0">
            <a:spAutoFit/>
          </a:bodyPr>
          <a:lstStyle/>
          <a:p>
            <a:pPr algn="ctr"/>
            <a:r>
              <a:rPr lang="en-US" sz="2400" dirty="0"/>
              <a:t>Please submit two or three paragraphs as an “Assignment”</a:t>
            </a:r>
            <a:br>
              <a:rPr lang="en-US" sz="2400" dirty="0"/>
            </a:br>
            <a:r>
              <a:rPr lang="en-US" sz="2400" dirty="0"/>
              <a:t>in Canvas</a:t>
            </a:r>
            <a:br>
              <a:rPr lang="en-US" sz="2400" dirty="0"/>
            </a:br>
            <a:r>
              <a:rPr lang="en-US" sz="2400" dirty="0"/>
              <a:t>using the template provided</a:t>
            </a:r>
            <a:br>
              <a:rPr lang="en-US" sz="2400" dirty="0"/>
            </a:br>
            <a:r>
              <a:rPr lang="en-US" sz="2400" dirty="0"/>
              <a:t>Deadline:  ________</a:t>
            </a:r>
          </a:p>
        </p:txBody>
      </p:sp>
      <p:sp>
        <p:nvSpPr>
          <p:cNvPr id="5" name="TextBox 4">
            <a:extLst>
              <a:ext uri="{FF2B5EF4-FFF2-40B4-BE49-F238E27FC236}">
                <a16:creationId xmlns:a16="http://schemas.microsoft.com/office/drawing/2014/main" id="{2AB9E1F6-5531-41C4-AC4F-E388293216EE}"/>
              </a:ext>
            </a:extLst>
          </p:cNvPr>
          <p:cNvSpPr txBox="1"/>
          <p:nvPr/>
        </p:nvSpPr>
        <p:spPr>
          <a:xfrm>
            <a:off x="1295400" y="5582927"/>
            <a:ext cx="6553200" cy="923330"/>
          </a:xfrm>
          <a:prstGeom prst="rect">
            <a:avLst/>
          </a:prstGeom>
          <a:noFill/>
        </p:spPr>
        <p:txBody>
          <a:bodyPr wrap="square" rtlCol="0">
            <a:spAutoFit/>
          </a:bodyPr>
          <a:lstStyle/>
          <a:p>
            <a:pPr algn="ctr"/>
            <a:r>
              <a:rPr lang="en-US" i="1" dirty="0"/>
              <a:t>Video and transcript are in today’s module in Canvas and </a:t>
            </a:r>
            <a:br>
              <a:rPr lang="en-US" i="1" dirty="0"/>
            </a:br>
            <a:r>
              <a:rPr lang="en-US" i="1" dirty="0"/>
              <a:t>at </a:t>
            </a:r>
            <a:r>
              <a:rPr lang="en-US" dirty="0">
                <a:hlinkClick r:id="rId2"/>
              </a:rPr>
              <a:t>https://bmbs.org/writingskills/FATBERG_VIDEO.MP4</a:t>
            </a:r>
            <a:r>
              <a:rPr lang="en-US" dirty="0"/>
              <a:t> </a:t>
            </a:r>
            <a:br>
              <a:rPr lang="en-US" dirty="0"/>
            </a:br>
            <a:endParaRPr lang="en-US" i="1" dirty="0"/>
          </a:p>
        </p:txBody>
      </p:sp>
    </p:spTree>
    <p:extLst>
      <p:ext uri="{BB962C8B-B14F-4D97-AF65-F5344CB8AC3E}">
        <p14:creationId xmlns:p14="http://schemas.microsoft.com/office/powerpoint/2010/main" val="214007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C3846F3A-3234-0B84-91F2-41C859C6F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71600"/>
            <a:ext cx="7733066" cy="4297680"/>
          </a:xfrm>
          <a:prstGeom prst="rect">
            <a:avLst/>
          </a:prstGeom>
        </p:spPr>
      </p:pic>
      <p:sp>
        <p:nvSpPr>
          <p:cNvPr id="2" name="TextBox 1">
            <a:extLst>
              <a:ext uri="{FF2B5EF4-FFF2-40B4-BE49-F238E27FC236}">
                <a16:creationId xmlns:a16="http://schemas.microsoft.com/office/drawing/2014/main" id="{36282884-8E9A-4D4F-A3AD-7F862D4043E0}"/>
              </a:ext>
            </a:extLst>
          </p:cNvPr>
          <p:cNvSpPr txBox="1"/>
          <p:nvPr/>
        </p:nvSpPr>
        <p:spPr>
          <a:xfrm>
            <a:off x="914400" y="533400"/>
            <a:ext cx="1312667" cy="461665"/>
          </a:xfrm>
          <a:prstGeom prst="rect">
            <a:avLst/>
          </a:prstGeom>
          <a:noFill/>
          <a:ln>
            <a:solidFill>
              <a:schemeClr val="tx1"/>
            </a:solidFill>
          </a:ln>
        </p:spPr>
        <p:txBody>
          <a:bodyPr wrap="none" rtlCol="0">
            <a:spAutoFit/>
          </a:bodyPr>
          <a:lstStyle/>
          <a:p>
            <a:r>
              <a:rPr lang="en-US" sz="2400" dirty="0"/>
              <a:t>CANVAS</a:t>
            </a:r>
          </a:p>
        </p:txBody>
      </p:sp>
      <p:sp>
        <p:nvSpPr>
          <p:cNvPr id="7" name="Oval 6">
            <a:extLst>
              <a:ext uri="{FF2B5EF4-FFF2-40B4-BE49-F238E27FC236}">
                <a16:creationId xmlns:a16="http://schemas.microsoft.com/office/drawing/2014/main" id="{4D3504C5-6CB7-445B-81BC-42444095327E}"/>
              </a:ext>
            </a:extLst>
          </p:cNvPr>
          <p:cNvSpPr/>
          <p:nvPr/>
        </p:nvSpPr>
        <p:spPr>
          <a:xfrm>
            <a:off x="2743199" y="4063681"/>
            <a:ext cx="1828799" cy="13532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61A096-9295-4945-BB17-5B02501D335C}"/>
              </a:ext>
            </a:extLst>
          </p:cNvPr>
          <p:cNvSpPr/>
          <p:nvPr/>
        </p:nvSpPr>
        <p:spPr>
          <a:xfrm>
            <a:off x="4571999" y="3980704"/>
            <a:ext cx="1828799" cy="13532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DC082FA-C973-41FE-83F5-8E3F8911EAE6}"/>
              </a:ext>
            </a:extLst>
          </p:cNvPr>
          <p:cNvSpPr/>
          <p:nvPr/>
        </p:nvSpPr>
        <p:spPr>
          <a:xfrm>
            <a:off x="6423432" y="3988433"/>
            <a:ext cx="1671875" cy="13532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94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25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25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00" y="1295400"/>
            <a:ext cx="7257115" cy="584775"/>
          </a:xfrm>
          <a:prstGeom prst="rect">
            <a:avLst/>
          </a:prstGeom>
          <a:noFill/>
        </p:spPr>
        <p:txBody>
          <a:bodyPr wrap="none" rtlCol="0">
            <a:spAutoFit/>
          </a:bodyPr>
          <a:lstStyle/>
          <a:p>
            <a:r>
              <a:rPr lang="en-US" sz="3200" dirty="0"/>
              <a:t>QUESTIONS?   COMMENTS?  CONCERNS?</a:t>
            </a:r>
          </a:p>
        </p:txBody>
      </p:sp>
      <p:sp>
        <p:nvSpPr>
          <p:cNvPr id="3" name="Rectangle 2"/>
          <p:cNvSpPr/>
          <p:nvPr/>
        </p:nvSpPr>
        <p:spPr>
          <a:xfrm>
            <a:off x="1448499" y="2946499"/>
            <a:ext cx="6510117" cy="2616101"/>
          </a:xfrm>
          <a:prstGeom prst="rect">
            <a:avLst/>
          </a:prstGeom>
          <a:noFill/>
        </p:spPr>
        <p:txBody>
          <a:bodyPr wrap="none" lIns="91440" tIns="45720" rIns="91440" bIns="45720">
            <a:spAutoFit/>
          </a:bodyPr>
          <a:lstStyle/>
          <a:p>
            <a:pPr algn="ct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Have a good evening !</a:t>
            </a:r>
          </a:p>
          <a:p>
            <a:pPr algn="ct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See you at 9:00am sharp tomorrow!</a:t>
            </a:r>
          </a:p>
        </p:txBody>
      </p:sp>
    </p:spTree>
    <p:extLst>
      <p:ext uri="{BB962C8B-B14F-4D97-AF65-F5344CB8AC3E}">
        <p14:creationId xmlns:p14="http://schemas.microsoft.com/office/powerpoint/2010/main" val="30229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799" y="2664380"/>
            <a:ext cx="5029200" cy="3693319"/>
          </a:xfrm>
          <a:prstGeom prst="rect">
            <a:avLst/>
          </a:prstGeom>
        </p:spPr>
        <p:txBody>
          <a:bodyPr wrap="square">
            <a:spAutoFit/>
          </a:bodyPr>
          <a:lstStyle/>
          <a:p>
            <a:pPr algn="ctr">
              <a:spcAft>
                <a:spcPts val="1200"/>
              </a:spcAft>
            </a:pPr>
            <a:r>
              <a:rPr lang="en-US" sz="2400" b="1" dirty="0"/>
              <a:t>Fulton T. Armstrong</a:t>
            </a:r>
          </a:p>
          <a:p>
            <a:pPr algn="ctr">
              <a:spcAft>
                <a:spcPts val="1200"/>
              </a:spcAft>
            </a:pPr>
            <a:r>
              <a:rPr lang="en-US" sz="2000" dirty="0"/>
              <a:t>Course # SIS-730-002</a:t>
            </a:r>
          </a:p>
          <a:p>
            <a:pPr algn="ctr">
              <a:spcAft>
                <a:spcPts val="1200"/>
              </a:spcAft>
            </a:pPr>
            <a:r>
              <a:rPr lang="en-US" sz="2000" dirty="0"/>
              <a:t>January 27 &amp; 28, 2024</a:t>
            </a:r>
          </a:p>
          <a:p>
            <a:pPr algn="ctr">
              <a:spcAft>
                <a:spcPts val="1200"/>
              </a:spcAft>
            </a:pPr>
            <a:endParaRPr lang="en-US" sz="2000" dirty="0"/>
          </a:p>
          <a:p>
            <a:pPr algn="ctr">
              <a:spcAft>
                <a:spcPts val="1200"/>
              </a:spcAft>
            </a:pPr>
            <a:endParaRPr lang="en-US" sz="2000" dirty="0"/>
          </a:p>
          <a:p>
            <a:pPr algn="ctr">
              <a:spcAft>
                <a:spcPts val="1200"/>
              </a:spcAft>
            </a:pPr>
            <a:endParaRPr lang="en-US" sz="2000" dirty="0"/>
          </a:p>
          <a:p>
            <a:pPr algn="ctr">
              <a:spcAft>
                <a:spcPts val="1200"/>
              </a:spcAft>
            </a:pPr>
            <a:endParaRPr lang="en-US" sz="2000" dirty="0"/>
          </a:p>
          <a:p>
            <a:pPr algn="ctr">
              <a:spcAft>
                <a:spcPts val="1200"/>
              </a:spcAft>
            </a:pPr>
            <a:r>
              <a:rPr lang="en-US" sz="2000" dirty="0"/>
              <a:t>SIS-113</a:t>
            </a:r>
          </a:p>
        </p:txBody>
      </p:sp>
      <p:sp>
        <p:nvSpPr>
          <p:cNvPr id="4" name="Rectangle 3"/>
          <p:cNvSpPr/>
          <p:nvPr/>
        </p:nvSpPr>
        <p:spPr>
          <a:xfrm>
            <a:off x="1073945" y="726281"/>
            <a:ext cx="7300909" cy="1754326"/>
          </a:xfrm>
          <a:prstGeom prst="rect">
            <a:avLst/>
          </a:prstGeom>
          <a:noFill/>
        </p:spPr>
        <p:txBody>
          <a:bodyPr wrap="none" lIns="91440" tIns="45720" rIns="91440" bIns="45720">
            <a:spAutoFit/>
          </a:bodyPr>
          <a:lstStyle/>
          <a:p>
            <a:pPr algn="ct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Honing</a:t>
            </a:r>
            <a:b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b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Analytic Writing Skills</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aphicFrame>
        <p:nvGraphicFramePr>
          <p:cNvPr id="5" name="Table 4"/>
          <p:cNvGraphicFramePr>
            <a:graphicFrameLocks noGrp="1"/>
          </p:cNvGraphicFramePr>
          <p:nvPr/>
        </p:nvGraphicFramePr>
        <p:xfrm>
          <a:off x="2870201" y="4495800"/>
          <a:ext cx="4064000" cy="7924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tblGrid>
              <a:tr h="370840">
                <a:tc>
                  <a:txBody>
                    <a:bodyPr/>
                    <a:lstStyle/>
                    <a:p>
                      <a:pPr algn="ctr"/>
                      <a:r>
                        <a:rPr lang="en-US" sz="2000" b="1" dirty="0"/>
                        <a:t>Saturday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2000" dirty="0"/>
                        <a:t>Sunday</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pPr algn="ctr"/>
                      <a:r>
                        <a:rPr lang="en-US" sz="2000" b="1" dirty="0"/>
                        <a:t>9:00am-5:00pm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000" b="0" dirty="0"/>
                        <a:t>9:00am-5:00pm</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06372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EEC84A18-86B5-4DC9-A86D-E9A5C296C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609600"/>
            <a:ext cx="1343416" cy="685800"/>
          </a:xfrm>
          <a:prstGeom prst="rect">
            <a:avLst/>
          </a:prstGeom>
        </p:spPr>
      </p:pic>
      <p:pic>
        <p:nvPicPr>
          <p:cNvPr id="5" name="Picture 4" descr="A paper with text on it&#10;&#10;Description automatically generated">
            <a:extLst>
              <a:ext uri="{FF2B5EF4-FFF2-40B4-BE49-F238E27FC236}">
                <a16:creationId xmlns:a16="http://schemas.microsoft.com/office/drawing/2014/main" id="{C7D58A64-E4D1-1BCA-EC84-8E20502C5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774" y="589984"/>
            <a:ext cx="5952630" cy="6858000"/>
          </a:xfrm>
          <a:prstGeom prst="rect">
            <a:avLst/>
          </a:prstGeom>
        </p:spPr>
      </p:pic>
    </p:spTree>
    <p:extLst>
      <p:ext uri="{BB962C8B-B14F-4D97-AF65-F5344CB8AC3E}">
        <p14:creationId xmlns:p14="http://schemas.microsoft.com/office/powerpoint/2010/main" val="2322862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73F15-2A06-4F68-8A40-C406E0D1B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599" y="838200"/>
            <a:ext cx="1197429" cy="533400"/>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A6414559-812C-4624-991D-545E9D334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633" y="1371600"/>
            <a:ext cx="5659105" cy="5282855"/>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FB1645EF-D498-416B-B8A7-440BB25C4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1406" y="2882173"/>
            <a:ext cx="4620791" cy="3772282"/>
          </a:xfrm>
          <a:prstGeom prst="rect">
            <a:avLst/>
          </a:prstGeom>
          <a:ln w="28575">
            <a:solidFill>
              <a:schemeClr val="bg1"/>
            </a:solidFill>
          </a:ln>
        </p:spPr>
      </p:pic>
      <p:pic>
        <p:nvPicPr>
          <p:cNvPr id="9" name="Picture 8" descr="Graphical user interface, text, application&#10;&#10;Description automatically generated">
            <a:extLst>
              <a:ext uri="{FF2B5EF4-FFF2-40B4-BE49-F238E27FC236}">
                <a16:creationId xmlns:a16="http://schemas.microsoft.com/office/drawing/2014/main" id="{0873E0AE-014B-4FDD-9A88-107F987CA5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406" y="2908486"/>
            <a:ext cx="5309168" cy="2025768"/>
          </a:xfrm>
          <a:prstGeom prst="rect">
            <a:avLst/>
          </a:prstGeom>
          <a:ln w="28575">
            <a:solidFill>
              <a:schemeClr val="bg1"/>
            </a:solidFill>
          </a:ln>
        </p:spPr>
      </p:pic>
      <p:pic>
        <p:nvPicPr>
          <p:cNvPr id="11" name="Picture 10" descr="Graphical user interface&#10;&#10;Description automatically generated">
            <a:extLst>
              <a:ext uri="{FF2B5EF4-FFF2-40B4-BE49-F238E27FC236}">
                <a16:creationId xmlns:a16="http://schemas.microsoft.com/office/drawing/2014/main" id="{1C87BA64-831B-4384-8947-81B828235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1406" y="2882173"/>
            <a:ext cx="3448227" cy="2076557"/>
          </a:xfrm>
          <a:prstGeom prst="rect">
            <a:avLst/>
          </a:prstGeom>
          <a:ln w="28575">
            <a:solidFill>
              <a:schemeClr val="bg1"/>
            </a:solidFill>
          </a:ln>
        </p:spPr>
      </p:pic>
      <p:pic>
        <p:nvPicPr>
          <p:cNvPr id="13" name="Picture 12" descr="Graphical user interface, text, application&#10;&#10;Description automatically generated">
            <a:extLst>
              <a:ext uri="{FF2B5EF4-FFF2-40B4-BE49-F238E27FC236}">
                <a16:creationId xmlns:a16="http://schemas.microsoft.com/office/drawing/2014/main" id="{E09BEE83-841A-4E44-923E-4D96E88EF5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931" y="2890232"/>
            <a:ext cx="2349621" cy="1168460"/>
          </a:xfrm>
          <a:prstGeom prst="rect">
            <a:avLst/>
          </a:prstGeom>
          <a:ln w="28575">
            <a:solidFill>
              <a:schemeClr val="bg1"/>
            </a:solidFill>
          </a:ln>
        </p:spPr>
      </p:pic>
      <p:pic>
        <p:nvPicPr>
          <p:cNvPr id="15" name="Picture 14" descr="Graphical user interface, text, application&#10;&#10;Description automatically generated">
            <a:extLst>
              <a:ext uri="{FF2B5EF4-FFF2-40B4-BE49-F238E27FC236}">
                <a16:creationId xmlns:a16="http://schemas.microsoft.com/office/drawing/2014/main" id="{248D128B-CC63-46A1-9FA5-D53E486F94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0" y="1097745"/>
            <a:ext cx="2584583" cy="1517728"/>
          </a:xfrm>
          <a:prstGeom prst="rect">
            <a:avLst/>
          </a:prstGeom>
          <a:ln w="28575">
            <a:solidFill>
              <a:schemeClr val="bg1"/>
            </a:solidFill>
          </a:ln>
        </p:spPr>
      </p:pic>
    </p:spTree>
    <p:extLst>
      <p:ext uri="{BB962C8B-B14F-4D97-AF65-F5344CB8AC3E}">
        <p14:creationId xmlns:p14="http://schemas.microsoft.com/office/powerpoint/2010/main" val="323482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25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25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1"/>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25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055E3F-AA68-4404-96B8-83255361E9DE}"/>
              </a:ext>
            </a:extLst>
          </p:cNvPr>
          <p:cNvSpPr txBox="1"/>
          <p:nvPr/>
        </p:nvSpPr>
        <p:spPr>
          <a:xfrm>
            <a:off x="1295400" y="1143000"/>
            <a:ext cx="4510530" cy="523220"/>
          </a:xfrm>
          <a:prstGeom prst="rect">
            <a:avLst/>
          </a:prstGeom>
          <a:noFill/>
        </p:spPr>
        <p:txBody>
          <a:bodyPr wrap="none" rtlCol="0">
            <a:spAutoFit/>
          </a:bodyPr>
          <a:lstStyle/>
          <a:p>
            <a:r>
              <a:rPr lang="en-US" sz="2800" dirty="0"/>
              <a:t>What is ANALYTIC WRITING?</a:t>
            </a:r>
          </a:p>
        </p:txBody>
      </p:sp>
      <p:sp>
        <p:nvSpPr>
          <p:cNvPr id="3" name="TextBox 2">
            <a:extLst>
              <a:ext uri="{FF2B5EF4-FFF2-40B4-BE49-F238E27FC236}">
                <a16:creationId xmlns:a16="http://schemas.microsoft.com/office/drawing/2014/main" id="{9EEBA649-4FCF-4BE8-88BF-5FF2C819921A}"/>
              </a:ext>
            </a:extLst>
          </p:cNvPr>
          <p:cNvSpPr txBox="1"/>
          <p:nvPr/>
        </p:nvSpPr>
        <p:spPr>
          <a:xfrm>
            <a:off x="1214326" y="5715000"/>
            <a:ext cx="6477000" cy="646331"/>
          </a:xfrm>
          <a:prstGeom prst="rect">
            <a:avLst/>
          </a:prstGeom>
          <a:noFill/>
        </p:spPr>
        <p:txBody>
          <a:bodyPr wrap="square" rtlCol="0">
            <a:spAutoFit/>
          </a:bodyPr>
          <a:lstStyle/>
          <a:p>
            <a:pPr algn="ctr"/>
            <a:r>
              <a:rPr lang="en-US" i="1" dirty="0"/>
              <a:t>What other kinds of writing are common, and how are they different from analytic writing?</a:t>
            </a:r>
          </a:p>
        </p:txBody>
      </p:sp>
      <p:sp>
        <p:nvSpPr>
          <p:cNvPr id="5" name="TextBox 4">
            <a:extLst>
              <a:ext uri="{FF2B5EF4-FFF2-40B4-BE49-F238E27FC236}">
                <a16:creationId xmlns:a16="http://schemas.microsoft.com/office/drawing/2014/main" id="{048A5BB5-94A0-415E-A5D9-F9587AA3A7E1}"/>
              </a:ext>
            </a:extLst>
          </p:cNvPr>
          <p:cNvSpPr txBox="1"/>
          <p:nvPr/>
        </p:nvSpPr>
        <p:spPr>
          <a:xfrm>
            <a:off x="1337613" y="2959590"/>
            <a:ext cx="966931" cy="369332"/>
          </a:xfrm>
          <a:prstGeom prst="rect">
            <a:avLst/>
          </a:prstGeom>
          <a:noFill/>
        </p:spPr>
        <p:txBody>
          <a:bodyPr wrap="none" rtlCol="0">
            <a:spAutoFit/>
          </a:bodyPr>
          <a:lstStyle/>
          <a:p>
            <a:r>
              <a:rPr lang="en-US" dirty="0"/>
              <a:t>Informs </a:t>
            </a:r>
          </a:p>
        </p:txBody>
      </p:sp>
      <p:sp>
        <p:nvSpPr>
          <p:cNvPr id="6" name="TextBox 5">
            <a:extLst>
              <a:ext uri="{FF2B5EF4-FFF2-40B4-BE49-F238E27FC236}">
                <a16:creationId xmlns:a16="http://schemas.microsoft.com/office/drawing/2014/main" id="{1826BCE7-8F25-4D62-9A77-00AF05749E12}"/>
              </a:ext>
            </a:extLst>
          </p:cNvPr>
          <p:cNvSpPr txBox="1"/>
          <p:nvPr/>
        </p:nvSpPr>
        <p:spPr>
          <a:xfrm>
            <a:off x="3136440" y="2985068"/>
            <a:ext cx="2422779" cy="646331"/>
          </a:xfrm>
          <a:prstGeom prst="rect">
            <a:avLst/>
          </a:prstGeom>
          <a:noFill/>
        </p:spPr>
        <p:txBody>
          <a:bodyPr wrap="none" rtlCol="0">
            <a:spAutoFit/>
          </a:bodyPr>
          <a:lstStyle/>
          <a:p>
            <a:r>
              <a:rPr lang="en-US" dirty="0"/>
              <a:t>Is objective</a:t>
            </a:r>
            <a:br>
              <a:rPr lang="en-US" dirty="0"/>
            </a:br>
            <a:r>
              <a:rPr lang="en-US" dirty="0"/>
              <a:t>(or at least transparent)</a:t>
            </a:r>
          </a:p>
        </p:txBody>
      </p:sp>
      <p:sp>
        <p:nvSpPr>
          <p:cNvPr id="7" name="TextBox 6">
            <a:extLst>
              <a:ext uri="{FF2B5EF4-FFF2-40B4-BE49-F238E27FC236}">
                <a16:creationId xmlns:a16="http://schemas.microsoft.com/office/drawing/2014/main" id="{8037AE70-8061-4EB6-81CE-6EE2518456CE}"/>
              </a:ext>
            </a:extLst>
          </p:cNvPr>
          <p:cNvSpPr txBox="1"/>
          <p:nvPr/>
        </p:nvSpPr>
        <p:spPr>
          <a:xfrm>
            <a:off x="1293500" y="2188161"/>
            <a:ext cx="2470676" cy="369332"/>
          </a:xfrm>
          <a:prstGeom prst="rect">
            <a:avLst/>
          </a:prstGeom>
          <a:noFill/>
        </p:spPr>
        <p:txBody>
          <a:bodyPr wrap="none" rtlCol="0">
            <a:spAutoFit/>
          </a:bodyPr>
          <a:lstStyle/>
          <a:p>
            <a:r>
              <a:rPr lang="en-US" dirty="0"/>
              <a:t>Formats can vary, but …</a:t>
            </a:r>
          </a:p>
        </p:txBody>
      </p:sp>
      <p:sp>
        <p:nvSpPr>
          <p:cNvPr id="8" name="TextBox 7">
            <a:extLst>
              <a:ext uri="{FF2B5EF4-FFF2-40B4-BE49-F238E27FC236}">
                <a16:creationId xmlns:a16="http://schemas.microsoft.com/office/drawing/2014/main" id="{B8BFBCBD-ECDC-4D5F-9752-94106382A8C7}"/>
              </a:ext>
            </a:extLst>
          </p:cNvPr>
          <p:cNvSpPr txBox="1"/>
          <p:nvPr/>
        </p:nvSpPr>
        <p:spPr>
          <a:xfrm>
            <a:off x="5334000" y="3886947"/>
            <a:ext cx="2759089" cy="369332"/>
          </a:xfrm>
          <a:prstGeom prst="rect">
            <a:avLst/>
          </a:prstGeom>
          <a:noFill/>
        </p:spPr>
        <p:txBody>
          <a:bodyPr wrap="none" rtlCol="0">
            <a:spAutoFit/>
          </a:bodyPr>
          <a:lstStyle/>
          <a:p>
            <a:r>
              <a:rPr lang="en-US" dirty="0"/>
              <a:t>Almost always institutional</a:t>
            </a:r>
          </a:p>
        </p:txBody>
      </p:sp>
      <p:sp>
        <p:nvSpPr>
          <p:cNvPr id="9" name="TextBox 8">
            <a:extLst>
              <a:ext uri="{FF2B5EF4-FFF2-40B4-BE49-F238E27FC236}">
                <a16:creationId xmlns:a16="http://schemas.microsoft.com/office/drawing/2014/main" id="{72F8ADFE-D232-4BC7-A49C-7288F2450576}"/>
              </a:ext>
            </a:extLst>
          </p:cNvPr>
          <p:cNvSpPr txBox="1"/>
          <p:nvPr/>
        </p:nvSpPr>
        <p:spPr>
          <a:xfrm>
            <a:off x="6052074" y="2958892"/>
            <a:ext cx="973343" cy="369332"/>
          </a:xfrm>
          <a:prstGeom prst="rect">
            <a:avLst/>
          </a:prstGeom>
          <a:noFill/>
        </p:spPr>
        <p:txBody>
          <a:bodyPr wrap="none" rtlCol="0">
            <a:spAutoFit/>
          </a:bodyPr>
          <a:lstStyle/>
          <a:p>
            <a:r>
              <a:rPr lang="en-US" dirty="0"/>
              <a:t>Explains</a:t>
            </a:r>
          </a:p>
        </p:txBody>
      </p:sp>
      <p:sp>
        <p:nvSpPr>
          <p:cNvPr id="10" name="TextBox 9">
            <a:extLst>
              <a:ext uri="{FF2B5EF4-FFF2-40B4-BE49-F238E27FC236}">
                <a16:creationId xmlns:a16="http://schemas.microsoft.com/office/drawing/2014/main" id="{18DE5DB8-53F6-48DD-88F1-D256B8A7B59D}"/>
              </a:ext>
            </a:extLst>
          </p:cNvPr>
          <p:cNvSpPr txBox="1"/>
          <p:nvPr/>
        </p:nvSpPr>
        <p:spPr>
          <a:xfrm>
            <a:off x="1371601" y="3837107"/>
            <a:ext cx="2747099" cy="369332"/>
          </a:xfrm>
          <a:prstGeom prst="rect">
            <a:avLst/>
          </a:prstGeom>
          <a:noFill/>
        </p:spPr>
        <p:txBody>
          <a:bodyPr wrap="none" rtlCol="0">
            <a:spAutoFit/>
          </a:bodyPr>
          <a:lstStyle/>
          <a:p>
            <a:r>
              <a:rPr lang="en-US" dirty="0"/>
              <a:t>“Shows,” doesn’t just “tell”</a:t>
            </a:r>
          </a:p>
        </p:txBody>
      </p:sp>
      <p:sp>
        <p:nvSpPr>
          <p:cNvPr id="11" name="TextBox 10">
            <a:extLst>
              <a:ext uri="{FF2B5EF4-FFF2-40B4-BE49-F238E27FC236}">
                <a16:creationId xmlns:a16="http://schemas.microsoft.com/office/drawing/2014/main" id="{B13E3230-AB50-4B54-8B08-53C556AB3B87}"/>
              </a:ext>
            </a:extLst>
          </p:cNvPr>
          <p:cNvSpPr txBox="1"/>
          <p:nvPr/>
        </p:nvSpPr>
        <p:spPr>
          <a:xfrm>
            <a:off x="3962400" y="2188888"/>
            <a:ext cx="2576346" cy="369332"/>
          </a:xfrm>
          <a:prstGeom prst="rect">
            <a:avLst/>
          </a:prstGeom>
          <a:noFill/>
        </p:spPr>
        <p:txBody>
          <a:bodyPr wrap="none" rtlCol="0">
            <a:spAutoFit/>
          </a:bodyPr>
          <a:lstStyle/>
          <a:p>
            <a:r>
              <a:rPr lang="en-US" dirty="0"/>
              <a:t>purpose and tone do not.</a:t>
            </a:r>
          </a:p>
        </p:txBody>
      </p:sp>
      <p:sp>
        <p:nvSpPr>
          <p:cNvPr id="12" name="TextBox 11">
            <a:extLst>
              <a:ext uri="{FF2B5EF4-FFF2-40B4-BE49-F238E27FC236}">
                <a16:creationId xmlns:a16="http://schemas.microsoft.com/office/drawing/2014/main" id="{ADB0315D-C81A-461A-A481-2EE44D212AB9}"/>
              </a:ext>
            </a:extLst>
          </p:cNvPr>
          <p:cNvSpPr txBox="1"/>
          <p:nvPr/>
        </p:nvSpPr>
        <p:spPr>
          <a:xfrm>
            <a:off x="3136440" y="4538548"/>
            <a:ext cx="2632772" cy="369332"/>
          </a:xfrm>
          <a:prstGeom prst="rect">
            <a:avLst/>
          </a:prstGeom>
          <a:noFill/>
        </p:spPr>
        <p:txBody>
          <a:bodyPr wrap="none" rtlCol="0">
            <a:spAutoFit/>
          </a:bodyPr>
          <a:lstStyle/>
          <a:p>
            <a:r>
              <a:rPr lang="en-US" dirty="0"/>
              <a:t>Empowers decisionmaker</a:t>
            </a:r>
          </a:p>
        </p:txBody>
      </p:sp>
      <p:grpSp>
        <p:nvGrpSpPr>
          <p:cNvPr id="22" name="Group 21">
            <a:extLst>
              <a:ext uri="{FF2B5EF4-FFF2-40B4-BE49-F238E27FC236}">
                <a16:creationId xmlns:a16="http://schemas.microsoft.com/office/drawing/2014/main" id="{E1BC532E-9818-47C5-9ADB-78F13283AC5F}"/>
              </a:ext>
            </a:extLst>
          </p:cNvPr>
          <p:cNvGrpSpPr/>
          <p:nvPr/>
        </p:nvGrpSpPr>
        <p:grpSpPr>
          <a:xfrm>
            <a:off x="7025417" y="2719432"/>
            <a:ext cx="1528055" cy="923330"/>
            <a:chOff x="7025417" y="2719432"/>
            <a:chExt cx="1528055" cy="923330"/>
          </a:xfrm>
        </p:grpSpPr>
        <p:sp>
          <p:nvSpPr>
            <p:cNvPr id="13" name="TextBox 12">
              <a:extLst>
                <a:ext uri="{FF2B5EF4-FFF2-40B4-BE49-F238E27FC236}">
                  <a16:creationId xmlns:a16="http://schemas.microsoft.com/office/drawing/2014/main" id="{463555D4-ACB0-4D93-9F12-813FA1D369A5}"/>
                </a:ext>
              </a:extLst>
            </p:cNvPr>
            <p:cNvSpPr txBox="1"/>
            <p:nvPr/>
          </p:nvSpPr>
          <p:spPr>
            <a:xfrm>
              <a:off x="7270749" y="2719432"/>
              <a:ext cx="1282723" cy="923330"/>
            </a:xfrm>
            <a:prstGeom prst="rect">
              <a:avLst/>
            </a:prstGeom>
            <a:noFill/>
          </p:spPr>
          <p:txBody>
            <a:bodyPr wrap="none" rtlCol="0">
              <a:spAutoFit/>
            </a:bodyPr>
            <a:lstStyle/>
            <a:p>
              <a:r>
                <a:rPr lang="en-US" dirty="0"/>
                <a:t>causes</a:t>
              </a:r>
            </a:p>
            <a:p>
              <a:r>
                <a:rPr lang="en-US" dirty="0"/>
                <a:t>context</a:t>
              </a:r>
            </a:p>
            <a:p>
              <a:r>
                <a:rPr lang="en-US" dirty="0"/>
                <a:t>importance</a:t>
              </a:r>
            </a:p>
          </p:txBody>
        </p:sp>
        <p:cxnSp>
          <p:nvCxnSpPr>
            <p:cNvPr id="15" name="Straight Connector 14">
              <a:extLst>
                <a:ext uri="{FF2B5EF4-FFF2-40B4-BE49-F238E27FC236}">
                  <a16:creationId xmlns:a16="http://schemas.microsoft.com/office/drawing/2014/main" id="{05A6125F-C772-4E80-A096-3BD8697B9C72}"/>
                </a:ext>
              </a:extLst>
            </p:cNvPr>
            <p:cNvCxnSpPr>
              <a:stCxn id="9" idx="3"/>
            </p:cNvCxnSpPr>
            <p:nvPr/>
          </p:nvCxnSpPr>
          <p:spPr>
            <a:xfrm flipV="1">
              <a:off x="7025417" y="2985068"/>
              <a:ext cx="245332" cy="1584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A9A1710-41A4-47CE-9A37-EC9816427593}"/>
                </a:ext>
              </a:extLst>
            </p:cNvPr>
            <p:cNvCxnSpPr>
              <a:cxnSpLocks/>
              <a:stCxn id="9" idx="3"/>
              <a:endCxn id="13" idx="1"/>
            </p:cNvCxnSpPr>
            <p:nvPr/>
          </p:nvCxnSpPr>
          <p:spPr>
            <a:xfrm>
              <a:off x="7025417" y="3143558"/>
              <a:ext cx="245332" cy="375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52AB805-B9E2-4633-B281-3DA30006EB24}"/>
                </a:ext>
              </a:extLst>
            </p:cNvPr>
            <p:cNvCxnSpPr>
              <a:cxnSpLocks/>
              <a:stCxn id="9" idx="3"/>
            </p:cNvCxnSpPr>
            <p:nvPr/>
          </p:nvCxnSpPr>
          <p:spPr>
            <a:xfrm>
              <a:off x="7025417" y="3143558"/>
              <a:ext cx="245332" cy="2854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EB09C7B-78DA-47D5-A05B-66209F3803C0}"/>
              </a:ext>
            </a:extLst>
          </p:cNvPr>
          <p:cNvSpPr txBox="1"/>
          <p:nvPr/>
        </p:nvSpPr>
        <p:spPr>
          <a:xfrm>
            <a:off x="3126915" y="5042134"/>
            <a:ext cx="2483244" cy="461665"/>
          </a:xfrm>
          <a:prstGeom prst="rect">
            <a:avLst/>
          </a:prstGeom>
          <a:noFill/>
        </p:spPr>
        <p:txBody>
          <a:bodyPr wrap="none" rtlCol="0">
            <a:spAutoFit/>
          </a:bodyPr>
          <a:lstStyle/>
          <a:p>
            <a:r>
              <a:rPr lang="en-US" sz="2400" dirty="0"/>
              <a:t>IS “ACTIONABLE”</a:t>
            </a:r>
          </a:p>
        </p:txBody>
      </p:sp>
    </p:spTree>
    <p:extLst>
      <p:ext uri="{BB962C8B-B14F-4D97-AF65-F5344CB8AC3E}">
        <p14:creationId xmlns:p14="http://schemas.microsoft.com/office/powerpoint/2010/main" val="75223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10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1"/>
                            </p:stCondLst>
                            <p:childTnLst>
                              <p:par>
                                <p:cTn id="8" presetID="1" presetClass="entr" presetSubtype="0" fill="hold" grpId="0" nodeType="afterEffect">
                                  <p:stCondLst>
                                    <p:cond delay="250"/>
                                  </p:stCondLst>
                                  <p:iterate type="wd">
                                    <p:tmAbs val="100"/>
                                  </p:iterate>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0"/>
                            </p:stCondLst>
                            <p:childTnLst>
                              <p:par>
                                <p:cTn id="23" presetID="22" presetClass="entr" presetSubtype="8" fill="hold" nodeType="afterEffect">
                                  <p:stCondLst>
                                    <p:cond delay="25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par>
                                <p:cTn id="38" presetID="35" presetClass="emph" presetSubtype="0" repeatCount="4000" fill="hold" grpId="1" nodeType="withEffect">
                                  <p:stCondLst>
                                    <p:cond delay="0"/>
                                  </p:stCondLst>
                                  <p:childTnLst>
                                    <p:anim calcmode="discrete" valueType="str">
                                      <p:cBhvr>
                                        <p:cTn id="39"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2" grpId="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A9001-F7F9-4579-8751-2A0E6B4BF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38" y="1905000"/>
            <a:ext cx="1197429" cy="533400"/>
          </a:xfrm>
          <a:prstGeom prst="rect">
            <a:avLst/>
          </a:prstGeom>
        </p:spPr>
      </p:pic>
      <p:pic>
        <p:nvPicPr>
          <p:cNvPr id="5" name="Picture 4" descr="A white text box with a black text box&#10;&#10;Description automatically generated with medium confidence">
            <a:extLst>
              <a:ext uri="{FF2B5EF4-FFF2-40B4-BE49-F238E27FC236}">
                <a16:creationId xmlns:a16="http://schemas.microsoft.com/office/drawing/2014/main" id="{969246D5-6775-6954-F30F-85F9B2CD7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38" y="2667000"/>
            <a:ext cx="7877163" cy="2194560"/>
          </a:xfrm>
          <a:prstGeom prst="rect">
            <a:avLst/>
          </a:prstGeom>
        </p:spPr>
      </p:pic>
    </p:spTree>
    <p:extLst>
      <p:ext uri="{BB962C8B-B14F-4D97-AF65-F5344CB8AC3E}">
        <p14:creationId xmlns:p14="http://schemas.microsoft.com/office/powerpoint/2010/main" val="3436663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Diving">
            <a:extLst>
              <a:ext uri="{FF2B5EF4-FFF2-40B4-BE49-F238E27FC236}">
                <a16:creationId xmlns:a16="http://schemas.microsoft.com/office/drawing/2014/main" id="{9D4C33EC-615B-D395-AA44-2384D7BCC3E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667"/>
          <a:stretch/>
        </p:blipFill>
        <p:spPr>
          <a:xfrm>
            <a:off x="1143000" y="-685800"/>
            <a:ext cx="857250" cy="628650"/>
          </a:xfrm>
          <a:prstGeom prst="rect">
            <a:avLst/>
          </a:prstGeom>
        </p:spPr>
      </p:pic>
      <p:pic>
        <p:nvPicPr>
          <p:cNvPr id="4" name="Graphic 3" descr="Diving">
            <a:extLst>
              <a:ext uri="{FF2B5EF4-FFF2-40B4-BE49-F238E27FC236}">
                <a16:creationId xmlns:a16="http://schemas.microsoft.com/office/drawing/2014/main" id="{71F1CA51-C339-4881-42EB-58A32D9175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000"/>
          <a:stretch/>
        </p:blipFill>
        <p:spPr>
          <a:xfrm>
            <a:off x="6743700" y="5257800"/>
            <a:ext cx="1028700" cy="257175"/>
          </a:xfrm>
          <a:prstGeom prst="rect">
            <a:avLst/>
          </a:prstGeom>
        </p:spPr>
      </p:pic>
      <p:sp>
        <p:nvSpPr>
          <p:cNvPr id="5" name="TextBox 4">
            <a:extLst>
              <a:ext uri="{FF2B5EF4-FFF2-40B4-BE49-F238E27FC236}">
                <a16:creationId xmlns:a16="http://schemas.microsoft.com/office/drawing/2014/main" id="{2576D190-E19C-3C09-E6A7-120EAE03A5CF}"/>
              </a:ext>
            </a:extLst>
          </p:cNvPr>
          <p:cNvSpPr txBox="1"/>
          <p:nvPr/>
        </p:nvSpPr>
        <p:spPr>
          <a:xfrm>
            <a:off x="1428751" y="3886200"/>
            <a:ext cx="2066143" cy="415498"/>
          </a:xfrm>
          <a:prstGeom prst="rect">
            <a:avLst/>
          </a:prstGeom>
          <a:noFill/>
        </p:spPr>
        <p:txBody>
          <a:bodyPr wrap="none" rtlCol="0">
            <a:spAutoFit/>
          </a:bodyPr>
          <a:lstStyle/>
          <a:p>
            <a:r>
              <a:rPr lang="en-US" sz="2100" dirty="0"/>
              <a:t>Ready to dive in?</a:t>
            </a:r>
          </a:p>
        </p:txBody>
      </p:sp>
      <p:sp>
        <p:nvSpPr>
          <p:cNvPr id="6" name="TextBox 5">
            <a:extLst>
              <a:ext uri="{FF2B5EF4-FFF2-40B4-BE49-F238E27FC236}">
                <a16:creationId xmlns:a16="http://schemas.microsoft.com/office/drawing/2014/main" id="{EFEE1618-4CE4-B615-E380-57A1CFF455E1}"/>
              </a:ext>
            </a:extLst>
          </p:cNvPr>
          <p:cNvSpPr txBox="1"/>
          <p:nvPr/>
        </p:nvSpPr>
        <p:spPr>
          <a:xfrm>
            <a:off x="3962400" y="2819400"/>
            <a:ext cx="1372492" cy="400110"/>
          </a:xfrm>
          <a:prstGeom prst="rect">
            <a:avLst/>
          </a:prstGeom>
          <a:noFill/>
        </p:spPr>
        <p:txBody>
          <a:bodyPr wrap="none" rtlCol="0">
            <a:spAutoFit/>
          </a:bodyPr>
          <a:lstStyle/>
          <a:p>
            <a:r>
              <a:rPr lang="en-US" sz="2000" dirty="0"/>
              <a:t>Questions?</a:t>
            </a:r>
          </a:p>
        </p:txBody>
      </p:sp>
    </p:spTree>
    <p:extLst>
      <p:ext uri="{BB962C8B-B14F-4D97-AF65-F5344CB8AC3E}">
        <p14:creationId xmlns:p14="http://schemas.microsoft.com/office/powerpoint/2010/main" val="36950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500"/>
                                  </p:stCondLst>
                                  <p:childTnLst>
                                    <p:animMotion origin="layout" path="M 5E-6 2.22222E-6 L 0.62188 0.86111 " pathEditMode="relative" rAng="0" ptsTypes="AA">
                                      <p:cBhvr>
                                        <p:cTn id="6" dur="2000" fill="hold"/>
                                        <p:tgtEl>
                                          <p:spTgt spid="3"/>
                                        </p:tgtEl>
                                        <p:attrNameLst>
                                          <p:attrName>ppt_x</p:attrName>
                                          <p:attrName>ppt_y</p:attrName>
                                        </p:attrNameLst>
                                      </p:cBhvr>
                                      <p:rCtr x="31094" y="43056"/>
                                    </p:animMotion>
                                  </p:childTnLst>
                                </p:cTn>
                              </p:par>
                              <p:par>
                                <p:cTn id="7" presetID="10" presetClass="entr" presetSubtype="0" fill="hold"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BA0249-C9F6-44FC-9038-245D519EEC03}"/>
              </a:ext>
            </a:extLst>
          </p:cNvPr>
          <p:cNvSpPr/>
          <p:nvPr/>
        </p:nvSpPr>
        <p:spPr>
          <a:xfrm>
            <a:off x="838200" y="1181100"/>
            <a:ext cx="6858000" cy="4495800"/>
          </a:xfrm>
          <a:prstGeom prst="rect">
            <a:avLst/>
          </a:prstGeom>
          <a:blipFill>
            <a:blip r:embed="rId2">
              <a:extLst>
                <a:ext uri="{837473B0-CC2E-450A-ABE3-18F120FF3D39}">
                  <a1611:picAttrSrcUrl xmlns:a1611="http://schemas.microsoft.com/office/drawing/2016/11/main" r:id="rId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In the beginning was the Word</a:t>
            </a:r>
          </a:p>
        </p:txBody>
      </p:sp>
    </p:spTree>
    <p:extLst>
      <p:ext uri="{BB962C8B-B14F-4D97-AF65-F5344CB8AC3E}">
        <p14:creationId xmlns:p14="http://schemas.microsoft.com/office/powerpoint/2010/main" val="1825436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D3AD3D-BEDF-4EC1-B4EB-7C75907965D9}"/>
              </a:ext>
            </a:extLst>
          </p:cNvPr>
          <p:cNvSpPr txBox="1"/>
          <p:nvPr/>
        </p:nvSpPr>
        <p:spPr>
          <a:xfrm>
            <a:off x="990600" y="990600"/>
            <a:ext cx="6248400" cy="523220"/>
          </a:xfrm>
          <a:prstGeom prst="rect">
            <a:avLst/>
          </a:prstGeom>
          <a:noFill/>
        </p:spPr>
        <p:txBody>
          <a:bodyPr wrap="square" rtlCol="0">
            <a:spAutoFit/>
          </a:bodyPr>
          <a:lstStyle/>
          <a:p>
            <a:r>
              <a:rPr lang="en-US" sz="2800" dirty="0"/>
              <a:t>The power of words</a:t>
            </a:r>
          </a:p>
        </p:txBody>
      </p:sp>
      <p:sp>
        <p:nvSpPr>
          <p:cNvPr id="3" name="TextBox 2">
            <a:extLst>
              <a:ext uri="{FF2B5EF4-FFF2-40B4-BE49-F238E27FC236}">
                <a16:creationId xmlns:a16="http://schemas.microsoft.com/office/drawing/2014/main" id="{903DAA14-AF65-4140-A4C6-0B39B4864D4F}"/>
              </a:ext>
            </a:extLst>
          </p:cNvPr>
          <p:cNvSpPr txBox="1"/>
          <p:nvPr/>
        </p:nvSpPr>
        <p:spPr>
          <a:xfrm>
            <a:off x="1143000" y="2438400"/>
            <a:ext cx="4158767" cy="523220"/>
          </a:xfrm>
          <a:prstGeom prst="rect">
            <a:avLst/>
          </a:prstGeom>
          <a:noFill/>
        </p:spPr>
        <p:txBody>
          <a:bodyPr wrap="none" rtlCol="0">
            <a:spAutoFit/>
          </a:bodyPr>
          <a:lstStyle/>
          <a:p>
            <a:r>
              <a:rPr lang="en-US" sz="2800" dirty="0"/>
              <a:t>make us know, remember</a:t>
            </a:r>
          </a:p>
        </p:txBody>
      </p:sp>
      <p:sp>
        <p:nvSpPr>
          <p:cNvPr id="4" name="TextBox 3">
            <a:extLst>
              <a:ext uri="{FF2B5EF4-FFF2-40B4-BE49-F238E27FC236}">
                <a16:creationId xmlns:a16="http://schemas.microsoft.com/office/drawing/2014/main" id="{1A8D6F8E-5CBD-4487-A7D4-E2AF7B5A821E}"/>
              </a:ext>
            </a:extLst>
          </p:cNvPr>
          <p:cNvSpPr txBox="1"/>
          <p:nvPr/>
        </p:nvSpPr>
        <p:spPr>
          <a:xfrm>
            <a:off x="1143000" y="3362980"/>
            <a:ext cx="3996030" cy="523220"/>
          </a:xfrm>
          <a:prstGeom prst="rect">
            <a:avLst/>
          </a:prstGeom>
          <a:noFill/>
        </p:spPr>
        <p:txBody>
          <a:bodyPr wrap="none" rtlCol="0">
            <a:spAutoFit/>
          </a:bodyPr>
          <a:lstStyle/>
          <a:p>
            <a:r>
              <a:rPr lang="en-US" sz="2800" dirty="0"/>
              <a:t>make us think, build ideas</a:t>
            </a:r>
          </a:p>
        </p:txBody>
      </p:sp>
      <p:sp>
        <p:nvSpPr>
          <p:cNvPr id="6" name="TextBox 5">
            <a:extLst>
              <a:ext uri="{FF2B5EF4-FFF2-40B4-BE49-F238E27FC236}">
                <a16:creationId xmlns:a16="http://schemas.microsoft.com/office/drawing/2014/main" id="{DD4FF64E-941E-4B29-8022-10663B6AFA05}"/>
              </a:ext>
            </a:extLst>
          </p:cNvPr>
          <p:cNvSpPr txBox="1"/>
          <p:nvPr/>
        </p:nvSpPr>
        <p:spPr>
          <a:xfrm>
            <a:off x="1147011" y="4287560"/>
            <a:ext cx="3643370" cy="523220"/>
          </a:xfrm>
          <a:prstGeom prst="rect">
            <a:avLst/>
          </a:prstGeom>
          <a:noFill/>
        </p:spPr>
        <p:txBody>
          <a:bodyPr wrap="none" rtlCol="0">
            <a:spAutoFit/>
          </a:bodyPr>
          <a:lstStyle/>
          <a:p>
            <a:r>
              <a:rPr lang="en-US" sz="2800" dirty="0"/>
              <a:t>make us feel, laugh, cry</a:t>
            </a:r>
          </a:p>
        </p:txBody>
      </p:sp>
      <p:sp>
        <p:nvSpPr>
          <p:cNvPr id="7" name="TextBox 6">
            <a:extLst>
              <a:ext uri="{FF2B5EF4-FFF2-40B4-BE49-F238E27FC236}">
                <a16:creationId xmlns:a16="http://schemas.microsoft.com/office/drawing/2014/main" id="{27789E63-4B9A-4330-A7BD-FCE981A8103E}"/>
              </a:ext>
            </a:extLst>
          </p:cNvPr>
          <p:cNvSpPr txBox="1"/>
          <p:nvPr/>
        </p:nvSpPr>
        <p:spPr>
          <a:xfrm rot="266744">
            <a:off x="5996646" y="1590136"/>
            <a:ext cx="2101665" cy="3416320"/>
          </a:xfrm>
          <a:prstGeom prst="rect">
            <a:avLst/>
          </a:prstGeom>
          <a:noFill/>
          <a:ln>
            <a:solidFill>
              <a:schemeClr val="tx1"/>
            </a:solidFill>
          </a:ln>
        </p:spPr>
        <p:txBody>
          <a:bodyPr wrap="square" rtlCol="0">
            <a:spAutoFit/>
          </a:bodyPr>
          <a:lstStyle/>
          <a:p>
            <a:pPr algn="ctr"/>
            <a:r>
              <a:rPr lang="en-US" sz="2400" dirty="0"/>
              <a:t>What are we without words?</a:t>
            </a:r>
          </a:p>
          <a:p>
            <a:pPr algn="ctr"/>
            <a:endParaRPr lang="en-US" sz="2400" dirty="0"/>
          </a:p>
          <a:p>
            <a:pPr algn="ctr"/>
            <a:r>
              <a:rPr lang="en-US" sz="2400" dirty="0"/>
              <a:t>Have words woken up awareness or consciousness for you?</a:t>
            </a:r>
          </a:p>
        </p:txBody>
      </p:sp>
    </p:spTree>
    <p:extLst>
      <p:ext uri="{BB962C8B-B14F-4D97-AF65-F5344CB8AC3E}">
        <p14:creationId xmlns:p14="http://schemas.microsoft.com/office/powerpoint/2010/main" val="401846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EFF3C-92B0-4114-B0F5-3CB94DF0F7EB}"/>
              </a:ext>
            </a:extLst>
          </p:cNvPr>
          <p:cNvSpPr txBox="1"/>
          <p:nvPr/>
        </p:nvSpPr>
        <p:spPr>
          <a:xfrm>
            <a:off x="543048" y="990600"/>
            <a:ext cx="1971552" cy="1938992"/>
          </a:xfrm>
          <a:prstGeom prst="rect">
            <a:avLst/>
          </a:prstGeom>
          <a:noFill/>
        </p:spPr>
        <p:txBody>
          <a:bodyPr wrap="square" rtlCol="0">
            <a:spAutoFit/>
          </a:bodyPr>
          <a:lstStyle/>
          <a:p>
            <a:r>
              <a:rPr lang="en-US" sz="2400" dirty="0"/>
              <a:t>The DANGER of using the WRONG</a:t>
            </a:r>
          </a:p>
          <a:p>
            <a:r>
              <a:rPr lang="en-US" sz="2400" dirty="0"/>
              <a:t>combination of words</a:t>
            </a:r>
          </a:p>
        </p:txBody>
      </p:sp>
      <p:sp>
        <p:nvSpPr>
          <p:cNvPr id="3" name="TextBox 2">
            <a:extLst>
              <a:ext uri="{FF2B5EF4-FFF2-40B4-BE49-F238E27FC236}">
                <a16:creationId xmlns:a16="http://schemas.microsoft.com/office/drawing/2014/main" id="{CF728C4C-4907-4AE6-8F4C-0CBE3F54A87A}"/>
              </a:ext>
            </a:extLst>
          </p:cNvPr>
          <p:cNvSpPr txBox="1"/>
          <p:nvPr/>
        </p:nvSpPr>
        <p:spPr>
          <a:xfrm>
            <a:off x="3505200" y="1913930"/>
            <a:ext cx="2827762" cy="461665"/>
          </a:xfrm>
          <a:prstGeom prst="rect">
            <a:avLst/>
          </a:prstGeom>
          <a:noFill/>
        </p:spPr>
        <p:txBody>
          <a:bodyPr wrap="none" rtlCol="0">
            <a:spAutoFit/>
          </a:bodyPr>
          <a:lstStyle/>
          <a:p>
            <a:r>
              <a:rPr lang="en-US" sz="2400" dirty="0"/>
              <a:t>“Let’s eat, Grandma”</a:t>
            </a:r>
          </a:p>
        </p:txBody>
      </p:sp>
      <p:sp>
        <p:nvSpPr>
          <p:cNvPr id="5" name="TextBox 4">
            <a:extLst>
              <a:ext uri="{FF2B5EF4-FFF2-40B4-BE49-F238E27FC236}">
                <a16:creationId xmlns:a16="http://schemas.microsoft.com/office/drawing/2014/main" id="{1C12E2C2-AD75-40F5-8746-ADF405FDC422}"/>
              </a:ext>
            </a:extLst>
          </p:cNvPr>
          <p:cNvSpPr txBox="1"/>
          <p:nvPr/>
        </p:nvSpPr>
        <p:spPr>
          <a:xfrm>
            <a:off x="3674951" y="3019290"/>
            <a:ext cx="452368" cy="461665"/>
          </a:xfrm>
          <a:prstGeom prst="rect">
            <a:avLst/>
          </a:prstGeom>
          <a:noFill/>
        </p:spPr>
        <p:txBody>
          <a:bodyPr wrap="none" rtlCol="0">
            <a:spAutoFit/>
          </a:bodyPr>
          <a:lstStyle/>
          <a:p>
            <a:r>
              <a:rPr lang="en-US" sz="2400" dirty="0"/>
              <a:t>vs</a:t>
            </a:r>
          </a:p>
        </p:txBody>
      </p:sp>
      <p:sp>
        <p:nvSpPr>
          <p:cNvPr id="6" name="TextBox 5">
            <a:extLst>
              <a:ext uri="{FF2B5EF4-FFF2-40B4-BE49-F238E27FC236}">
                <a16:creationId xmlns:a16="http://schemas.microsoft.com/office/drawing/2014/main" id="{E6CD8A0B-CE14-48DB-A98C-4CF08B44B1CF}"/>
              </a:ext>
            </a:extLst>
          </p:cNvPr>
          <p:cNvSpPr txBox="1"/>
          <p:nvPr/>
        </p:nvSpPr>
        <p:spPr>
          <a:xfrm>
            <a:off x="1528824" y="4233152"/>
            <a:ext cx="2827762" cy="461665"/>
          </a:xfrm>
          <a:prstGeom prst="rect">
            <a:avLst/>
          </a:prstGeom>
          <a:noFill/>
        </p:spPr>
        <p:txBody>
          <a:bodyPr wrap="none" rtlCol="0">
            <a:spAutoFit/>
          </a:bodyPr>
          <a:lstStyle/>
          <a:p>
            <a:r>
              <a:rPr lang="en-US" sz="2400" dirty="0"/>
              <a:t>“Let’s eat Grandma”</a:t>
            </a:r>
          </a:p>
        </p:txBody>
      </p:sp>
      <p:pic>
        <p:nvPicPr>
          <p:cNvPr id="7" name="Picture 6">
            <a:extLst>
              <a:ext uri="{FF2B5EF4-FFF2-40B4-BE49-F238E27FC236}">
                <a16:creationId xmlns:a16="http://schemas.microsoft.com/office/drawing/2014/main" id="{E2F885BA-2137-4631-9384-9EB221761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423085"/>
            <a:ext cx="2566988" cy="3698830"/>
          </a:xfrm>
          <a:prstGeom prst="rect">
            <a:avLst/>
          </a:prstGeom>
        </p:spPr>
      </p:pic>
    </p:spTree>
    <p:extLst>
      <p:ext uri="{BB962C8B-B14F-4D97-AF65-F5344CB8AC3E}">
        <p14:creationId xmlns:p14="http://schemas.microsoft.com/office/powerpoint/2010/main" val="87928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94E34-944E-8334-C666-A001A5CE7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447800"/>
            <a:ext cx="6019800" cy="4561978"/>
          </a:xfrm>
          <a:prstGeom prst="rect">
            <a:avLst/>
          </a:prstGeom>
        </p:spPr>
      </p:pic>
    </p:spTree>
    <p:extLst>
      <p:ext uri="{BB962C8B-B14F-4D97-AF65-F5344CB8AC3E}">
        <p14:creationId xmlns:p14="http://schemas.microsoft.com/office/powerpoint/2010/main" val="3219077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mage">
            <a:extLst>
              <a:ext uri="{FF2B5EF4-FFF2-40B4-BE49-F238E27FC236}">
                <a16:creationId xmlns:a16="http://schemas.microsoft.com/office/drawing/2014/main" id="{EF21B8ED-950A-45BD-A429-E0093F331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83528"/>
            <a:ext cx="5697537" cy="56909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5EFF3C-92B0-4114-B0F5-3CB94DF0F7EB}"/>
              </a:ext>
            </a:extLst>
          </p:cNvPr>
          <p:cNvSpPr txBox="1"/>
          <p:nvPr/>
        </p:nvSpPr>
        <p:spPr>
          <a:xfrm>
            <a:off x="543048" y="990600"/>
            <a:ext cx="1752600" cy="923330"/>
          </a:xfrm>
          <a:prstGeom prst="rect">
            <a:avLst/>
          </a:prstGeom>
          <a:noFill/>
        </p:spPr>
        <p:txBody>
          <a:bodyPr wrap="square" rtlCol="0">
            <a:spAutoFit/>
          </a:bodyPr>
          <a:lstStyle/>
          <a:p>
            <a:r>
              <a:rPr lang="en-US" dirty="0"/>
              <a:t>The DANGER of using the WRONG words</a:t>
            </a:r>
          </a:p>
        </p:txBody>
      </p:sp>
    </p:spTree>
    <p:extLst>
      <p:ext uri="{BB962C8B-B14F-4D97-AF65-F5344CB8AC3E}">
        <p14:creationId xmlns:p14="http://schemas.microsoft.com/office/powerpoint/2010/main" val="82721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EFF3C-92B0-4114-B0F5-3CB94DF0F7EB}"/>
              </a:ext>
            </a:extLst>
          </p:cNvPr>
          <p:cNvSpPr txBox="1"/>
          <p:nvPr/>
        </p:nvSpPr>
        <p:spPr>
          <a:xfrm>
            <a:off x="543048" y="990600"/>
            <a:ext cx="1752600" cy="923330"/>
          </a:xfrm>
          <a:prstGeom prst="rect">
            <a:avLst/>
          </a:prstGeom>
          <a:noFill/>
        </p:spPr>
        <p:txBody>
          <a:bodyPr wrap="square" rtlCol="0">
            <a:spAutoFit/>
          </a:bodyPr>
          <a:lstStyle/>
          <a:p>
            <a:r>
              <a:rPr lang="en-US" dirty="0"/>
              <a:t>The DANGER of using the WRONG words</a:t>
            </a:r>
          </a:p>
        </p:txBody>
      </p:sp>
      <p:pic>
        <p:nvPicPr>
          <p:cNvPr id="4" name="Picture 2" descr="Image">
            <a:extLst>
              <a:ext uri="{FF2B5EF4-FFF2-40B4-BE49-F238E27FC236}">
                <a16:creationId xmlns:a16="http://schemas.microsoft.com/office/drawing/2014/main" id="{76344D68-B3F1-48B1-B816-5B3AF38E4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436" y="6858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5AE4ED-0E20-4CB7-8B1F-269960F77B87}"/>
              </a:ext>
            </a:extLst>
          </p:cNvPr>
          <p:cNvSpPr/>
          <p:nvPr/>
        </p:nvSpPr>
        <p:spPr>
          <a:xfrm>
            <a:off x="2590800" y="5334000"/>
            <a:ext cx="3098541" cy="369332"/>
          </a:xfrm>
          <a:prstGeom prst="rect">
            <a:avLst/>
          </a:prstGeom>
        </p:spPr>
        <p:txBody>
          <a:bodyPr wrap="none">
            <a:spAutoFit/>
          </a:bodyPr>
          <a:lstStyle/>
          <a:p>
            <a:r>
              <a:rPr lang="en-US" dirty="0">
                <a:latin typeface="Calibri" panose="020F0502020204030204" pitchFamily="34" charset="0"/>
              </a:rPr>
              <a:t>The Pratt Tribune   28 Oct 2017</a:t>
            </a:r>
            <a:endParaRPr lang="en-US" dirty="0"/>
          </a:p>
        </p:txBody>
      </p:sp>
    </p:spTree>
    <p:extLst>
      <p:ext uri="{BB962C8B-B14F-4D97-AF65-F5344CB8AC3E}">
        <p14:creationId xmlns:p14="http://schemas.microsoft.com/office/powerpoint/2010/main" val="237534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6" name="Picture 48">
            <a:extLst>
              <a:ext uri="{FF2B5EF4-FFF2-40B4-BE49-F238E27FC236}">
                <a16:creationId xmlns:a16="http://schemas.microsoft.com/office/drawing/2014/main" id="{68E0D14E-A3CA-48B9-AC04-AECDACC27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500063"/>
            <a:ext cx="30480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47">
            <a:extLst>
              <a:ext uri="{FF2B5EF4-FFF2-40B4-BE49-F238E27FC236}">
                <a16:creationId xmlns:a16="http://schemas.microsoft.com/office/drawing/2014/main" id="{25F94508-F54B-4A7B-84D1-FE95495DD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61341"/>
            <a:ext cx="304800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45">
            <a:extLst>
              <a:ext uri="{FF2B5EF4-FFF2-40B4-BE49-F238E27FC236}">
                <a16:creationId xmlns:a16="http://schemas.microsoft.com/office/drawing/2014/main" id="{9552382A-59FE-4858-BEEC-A74DCFFB7A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54529"/>
            <a:ext cx="3048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44">
            <a:extLst>
              <a:ext uri="{FF2B5EF4-FFF2-40B4-BE49-F238E27FC236}">
                <a16:creationId xmlns:a16="http://schemas.microsoft.com/office/drawing/2014/main" id="{81961DDA-3A4B-4F7C-AFBD-4D3EF9A11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286250"/>
            <a:ext cx="3048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5">
            <a:extLst>
              <a:ext uri="{FF2B5EF4-FFF2-40B4-BE49-F238E27FC236}">
                <a16:creationId xmlns:a16="http://schemas.microsoft.com/office/drawing/2014/main" id="{06C6F1F1-95BF-455F-9A39-15F96A441DC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b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6">
            <a:extLst>
              <a:ext uri="{FF2B5EF4-FFF2-40B4-BE49-F238E27FC236}">
                <a16:creationId xmlns:a16="http://schemas.microsoft.com/office/drawing/2014/main" id="{7D0BB61F-4797-48F3-A1AE-50B62BD6F0AE}"/>
              </a:ext>
            </a:extLst>
          </p:cNvPr>
          <p:cNvSpPr>
            <a:spLocks noChangeArrowheads="1"/>
          </p:cNvSpPr>
          <p:nvPr/>
        </p:nvSpPr>
        <p:spPr bwMode="auto">
          <a:xfrm>
            <a:off x="0" y="2447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27">
            <a:extLst>
              <a:ext uri="{FF2B5EF4-FFF2-40B4-BE49-F238E27FC236}">
                <a16:creationId xmlns:a16="http://schemas.microsoft.com/office/drawing/2014/main" id="{F846F53C-DC84-4957-83CE-FA092961DACD}"/>
              </a:ext>
            </a:extLst>
          </p:cNvPr>
          <p:cNvSpPr>
            <a:spLocks noChangeArrowheads="1"/>
          </p:cNvSpPr>
          <p:nvPr/>
        </p:nvSpPr>
        <p:spPr bwMode="auto">
          <a:xfrm>
            <a:off x="0" y="3638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8">
            <a:extLst>
              <a:ext uri="{FF2B5EF4-FFF2-40B4-BE49-F238E27FC236}">
                <a16:creationId xmlns:a16="http://schemas.microsoft.com/office/drawing/2014/main" id="{AFF7119C-EFD9-458D-9DE0-3B493D2231B7}"/>
              </a:ext>
            </a:extLst>
          </p:cNvPr>
          <p:cNvSpPr>
            <a:spLocks noChangeArrowheads="1"/>
          </p:cNvSpPr>
          <p:nvPr/>
        </p:nvSpPr>
        <p:spPr bwMode="auto">
          <a:xfrm>
            <a:off x="0" y="5248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9">
            <a:extLst>
              <a:ext uri="{FF2B5EF4-FFF2-40B4-BE49-F238E27FC236}">
                <a16:creationId xmlns:a16="http://schemas.microsoft.com/office/drawing/2014/main" id="{F8D4854C-FF46-425F-B001-AB0FDEF2C5FC}"/>
              </a:ext>
            </a:extLst>
          </p:cNvPr>
          <p:cNvSpPr>
            <a:spLocks noChangeArrowheads="1"/>
          </p:cNvSpPr>
          <p:nvPr/>
        </p:nvSpPr>
        <p:spPr bwMode="auto">
          <a:xfrm>
            <a:off x="0" y="677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0">
            <a:extLst>
              <a:ext uri="{FF2B5EF4-FFF2-40B4-BE49-F238E27FC236}">
                <a16:creationId xmlns:a16="http://schemas.microsoft.com/office/drawing/2014/main" id="{93DF1E0D-319E-4CE4-8C1C-58240C08BC63}"/>
              </a:ext>
            </a:extLst>
          </p:cNvPr>
          <p:cNvSpPr>
            <a:spLocks noChangeArrowheads="1"/>
          </p:cNvSpPr>
          <p:nvPr/>
        </p:nvSpPr>
        <p:spPr bwMode="auto">
          <a:xfrm>
            <a:off x="0" y="8486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1">
            <a:extLst>
              <a:ext uri="{FF2B5EF4-FFF2-40B4-BE49-F238E27FC236}">
                <a16:creationId xmlns:a16="http://schemas.microsoft.com/office/drawing/2014/main" id="{BC805B49-C40B-4671-9027-146DF0DF59E9}"/>
              </a:ext>
            </a:extLst>
          </p:cNvPr>
          <p:cNvSpPr>
            <a:spLocks noChangeArrowheads="1"/>
          </p:cNvSpPr>
          <p:nvPr/>
        </p:nvSpPr>
        <p:spPr bwMode="auto">
          <a:xfrm>
            <a:off x="0" y="999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32">
            <a:extLst>
              <a:ext uri="{FF2B5EF4-FFF2-40B4-BE49-F238E27FC236}">
                <a16:creationId xmlns:a16="http://schemas.microsoft.com/office/drawing/2014/main" id="{31A6C4DD-536E-4020-80DC-B1B2A21DE6F8}"/>
              </a:ext>
            </a:extLst>
          </p:cNvPr>
          <p:cNvSpPr>
            <a:spLocks noChangeArrowheads="1"/>
          </p:cNvSpPr>
          <p:nvPr/>
        </p:nvSpPr>
        <p:spPr bwMode="auto">
          <a:xfrm>
            <a:off x="0" y="1132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33">
            <a:extLst>
              <a:ext uri="{FF2B5EF4-FFF2-40B4-BE49-F238E27FC236}">
                <a16:creationId xmlns:a16="http://schemas.microsoft.com/office/drawing/2014/main" id="{050BD823-F049-4817-AA27-9D43AE3FFF3B}"/>
              </a:ext>
            </a:extLst>
          </p:cNvPr>
          <p:cNvSpPr>
            <a:spLocks noChangeArrowheads="1"/>
          </p:cNvSpPr>
          <p:nvPr/>
        </p:nvSpPr>
        <p:spPr bwMode="auto">
          <a:xfrm>
            <a:off x="0" y="13544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4">
            <a:extLst>
              <a:ext uri="{FF2B5EF4-FFF2-40B4-BE49-F238E27FC236}">
                <a16:creationId xmlns:a16="http://schemas.microsoft.com/office/drawing/2014/main" id="{77C8E77E-F13A-4620-920A-72BF4601EDE5}"/>
              </a:ext>
            </a:extLst>
          </p:cNvPr>
          <p:cNvSpPr>
            <a:spLocks noChangeArrowheads="1"/>
          </p:cNvSpPr>
          <p:nvPr/>
        </p:nvSpPr>
        <p:spPr bwMode="auto">
          <a:xfrm>
            <a:off x="0" y="15420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36">
            <a:extLst>
              <a:ext uri="{FF2B5EF4-FFF2-40B4-BE49-F238E27FC236}">
                <a16:creationId xmlns:a16="http://schemas.microsoft.com/office/drawing/2014/main" id="{16E2DBC2-29E7-4832-B49B-3425898E3BC6}"/>
              </a:ext>
            </a:extLst>
          </p:cNvPr>
          <p:cNvSpPr>
            <a:spLocks noChangeArrowheads="1"/>
          </p:cNvSpPr>
          <p:nvPr/>
        </p:nvSpPr>
        <p:spPr bwMode="auto">
          <a:xfrm>
            <a:off x="0" y="1935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37">
            <a:extLst>
              <a:ext uri="{FF2B5EF4-FFF2-40B4-BE49-F238E27FC236}">
                <a16:creationId xmlns:a16="http://schemas.microsoft.com/office/drawing/2014/main" id="{59D93007-362E-450B-B518-ADB0F2DECC9C}"/>
              </a:ext>
            </a:extLst>
          </p:cNvPr>
          <p:cNvSpPr>
            <a:spLocks noChangeArrowheads="1"/>
          </p:cNvSpPr>
          <p:nvPr/>
        </p:nvSpPr>
        <p:spPr bwMode="auto">
          <a:xfrm>
            <a:off x="0" y="21145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38">
            <a:extLst>
              <a:ext uri="{FF2B5EF4-FFF2-40B4-BE49-F238E27FC236}">
                <a16:creationId xmlns:a16="http://schemas.microsoft.com/office/drawing/2014/main" id="{7487D8A2-65FD-414D-B8E3-FFCCA9B0073A}"/>
              </a:ext>
            </a:extLst>
          </p:cNvPr>
          <p:cNvSpPr>
            <a:spLocks noChangeArrowheads="1"/>
          </p:cNvSpPr>
          <p:nvPr/>
        </p:nvSpPr>
        <p:spPr bwMode="auto">
          <a:xfrm>
            <a:off x="0" y="23441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39">
            <a:extLst>
              <a:ext uri="{FF2B5EF4-FFF2-40B4-BE49-F238E27FC236}">
                <a16:creationId xmlns:a16="http://schemas.microsoft.com/office/drawing/2014/main" id="{DA848663-438F-4F84-974E-A2C20BEEA2A0}"/>
              </a:ext>
            </a:extLst>
          </p:cNvPr>
          <p:cNvSpPr>
            <a:spLocks noChangeArrowheads="1"/>
          </p:cNvSpPr>
          <p:nvPr/>
        </p:nvSpPr>
        <p:spPr bwMode="auto">
          <a:xfrm>
            <a:off x="0" y="2505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40">
            <a:extLst>
              <a:ext uri="{FF2B5EF4-FFF2-40B4-BE49-F238E27FC236}">
                <a16:creationId xmlns:a16="http://schemas.microsoft.com/office/drawing/2014/main" id="{8CBF66C9-99C2-4FE6-AA5E-5B3C8624404F}"/>
              </a:ext>
            </a:extLst>
          </p:cNvPr>
          <p:cNvSpPr>
            <a:spLocks noChangeArrowheads="1"/>
          </p:cNvSpPr>
          <p:nvPr/>
        </p:nvSpPr>
        <p:spPr bwMode="auto">
          <a:xfrm>
            <a:off x="0" y="273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41">
            <a:extLst>
              <a:ext uri="{FF2B5EF4-FFF2-40B4-BE49-F238E27FC236}">
                <a16:creationId xmlns:a16="http://schemas.microsoft.com/office/drawing/2014/main" id="{E17F9CB3-6364-4944-B669-BB8E6D7767CB}"/>
              </a:ext>
            </a:extLst>
          </p:cNvPr>
          <p:cNvSpPr>
            <a:spLocks noChangeArrowheads="1"/>
          </p:cNvSpPr>
          <p:nvPr/>
        </p:nvSpPr>
        <p:spPr bwMode="auto">
          <a:xfrm>
            <a:off x="0" y="281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42">
            <a:extLst>
              <a:ext uri="{FF2B5EF4-FFF2-40B4-BE49-F238E27FC236}">
                <a16:creationId xmlns:a16="http://schemas.microsoft.com/office/drawing/2014/main" id="{1444379B-EC58-4C07-AF74-32C902196607}"/>
              </a:ext>
            </a:extLst>
          </p:cNvPr>
          <p:cNvSpPr>
            <a:spLocks noChangeArrowheads="1"/>
          </p:cNvSpPr>
          <p:nvPr/>
        </p:nvSpPr>
        <p:spPr bwMode="auto">
          <a:xfrm>
            <a:off x="0" y="2988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43">
            <a:extLst>
              <a:ext uri="{FF2B5EF4-FFF2-40B4-BE49-F238E27FC236}">
                <a16:creationId xmlns:a16="http://schemas.microsoft.com/office/drawing/2014/main" id="{15017A78-9D15-4FB0-B179-E10EB7386E1B}"/>
              </a:ext>
            </a:extLst>
          </p:cNvPr>
          <p:cNvSpPr>
            <a:spLocks noChangeArrowheads="1"/>
          </p:cNvSpPr>
          <p:nvPr/>
        </p:nvSpPr>
        <p:spPr bwMode="auto">
          <a:xfrm>
            <a:off x="0" y="31927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44">
            <a:extLst>
              <a:ext uri="{FF2B5EF4-FFF2-40B4-BE49-F238E27FC236}">
                <a16:creationId xmlns:a16="http://schemas.microsoft.com/office/drawing/2014/main" id="{66B5A895-378C-490A-B7BA-6B5CD014919E}"/>
              </a:ext>
            </a:extLst>
          </p:cNvPr>
          <p:cNvSpPr>
            <a:spLocks noChangeArrowheads="1"/>
          </p:cNvSpPr>
          <p:nvPr/>
        </p:nvSpPr>
        <p:spPr bwMode="auto">
          <a:xfrm>
            <a:off x="0" y="3483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45">
            <a:extLst>
              <a:ext uri="{FF2B5EF4-FFF2-40B4-BE49-F238E27FC236}">
                <a16:creationId xmlns:a16="http://schemas.microsoft.com/office/drawing/2014/main" id="{030B8655-757D-407E-BFD0-4E10A86034C6}"/>
              </a:ext>
            </a:extLst>
          </p:cNvPr>
          <p:cNvSpPr>
            <a:spLocks noChangeArrowheads="1"/>
          </p:cNvSpPr>
          <p:nvPr/>
        </p:nvSpPr>
        <p:spPr bwMode="auto">
          <a:xfrm>
            <a:off x="0" y="36976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46">
            <a:extLst>
              <a:ext uri="{FF2B5EF4-FFF2-40B4-BE49-F238E27FC236}">
                <a16:creationId xmlns:a16="http://schemas.microsoft.com/office/drawing/2014/main" id="{11177EA1-B558-42D3-AB5F-C8167C7A5806}"/>
              </a:ext>
            </a:extLst>
          </p:cNvPr>
          <p:cNvSpPr>
            <a:spLocks noChangeArrowheads="1"/>
          </p:cNvSpPr>
          <p:nvPr/>
        </p:nvSpPr>
        <p:spPr bwMode="auto">
          <a:xfrm>
            <a:off x="0" y="38481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47">
            <a:extLst>
              <a:ext uri="{FF2B5EF4-FFF2-40B4-BE49-F238E27FC236}">
                <a16:creationId xmlns:a16="http://schemas.microsoft.com/office/drawing/2014/main" id="{DB57BBBA-2AF2-42F3-B39F-578938CAFCC9}"/>
              </a:ext>
            </a:extLst>
          </p:cNvPr>
          <p:cNvSpPr>
            <a:spLocks noChangeArrowheads="1"/>
          </p:cNvSpPr>
          <p:nvPr/>
        </p:nvSpPr>
        <p:spPr bwMode="auto">
          <a:xfrm>
            <a:off x="0" y="405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48">
            <a:extLst>
              <a:ext uri="{FF2B5EF4-FFF2-40B4-BE49-F238E27FC236}">
                <a16:creationId xmlns:a16="http://schemas.microsoft.com/office/drawing/2014/main" id="{1CEF8A6A-C8D2-4FB8-B2ED-2AF124D20578}"/>
              </a:ext>
            </a:extLst>
          </p:cNvPr>
          <p:cNvSpPr>
            <a:spLocks noChangeArrowheads="1"/>
          </p:cNvSpPr>
          <p:nvPr/>
        </p:nvSpPr>
        <p:spPr bwMode="auto">
          <a:xfrm>
            <a:off x="0" y="4318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49">
            <a:extLst>
              <a:ext uri="{FF2B5EF4-FFF2-40B4-BE49-F238E27FC236}">
                <a16:creationId xmlns:a16="http://schemas.microsoft.com/office/drawing/2014/main" id="{42FB0F97-F8A6-4C27-AB32-62AF1C105A92}"/>
              </a:ext>
            </a:extLst>
          </p:cNvPr>
          <p:cNvSpPr>
            <a:spLocks noChangeArrowheads="1"/>
          </p:cNvSpPr>
          <p:nvPr/>
        </p:nvSpPr>
        <p:spPr bwMode="auto">
          <a:xfrm>
            <a:off x="0" y="44691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2598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0" name="Picture 42">
            <a:extLst>
              <a:ext uri="{FF2B5EF4-FFF2-40B4-BE49-F238E27FC236}">
                <a16:creationId xmlns:a16="http://schemas.microsoft.com/office/drawing/2014/main" id="{793205DB-1FAA-4CD7-8E04-EC2D8B149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771524"/>
            <a:ext cx="302895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41">
            <a:extLst>
              <a:ext uri="{FF2B5EF4-FFF2-40B4-BE49-F238E27FC236}">
                <a16:creationId xmlns:a16="http://schemas.microsoft.com/office/drawing/2014/main" id="{41355DE3-173E-42F8-AA69-65C4876C0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06041"/>
            <a:ext cx="30480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39">
            <a:extLst>
              <a:ext uri="{FF2B5EF4-FFF2-40B4-BE49-F238E27FC236}">
                <a16:creationId xmlns:a16="http://schemas.microsoft.com/office/drawing/2014/main" id="{F5A5B27F-37C0-4239-8C90-CDB57DF42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068" y="2405063"/>
            <a:ext cx="27051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38">
            <a:extLst>
              <a:ext uri="{FF2B5EF4-FFF2-40B4-BE49-F238E27FC236}">
                <a16:creationId xmlns:a16="http://schemas.microsoft.com/office/drawing/2014/main" id="{0FB0C508-2E5B-4F97-BDFA-052B2CA543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457" y="2762250"/>
            <a:ext cx="30480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36">
            <a:extLst>
              <a:ext uri="{FF2B5EF4-FFF2-40B4-BE49-F238E27FC236}">
                <a16:creationId xmlns:a16="http://schemas.microsoft.com/office/drawing/2014/main" id="{816145A9-0C7E-41EB-ACDE-0833DFE8D0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7018" y="4446670"/>
            <a:ext cx="2724150" cy="2295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5">
            <a:extLst>
              <a:ext uri="{FF2B5EF4-FFF2-40B4-BE49-F238E27FC236}">
                <a16:creationId xmlns:a16="http://schemas.microsoft.com/office/drawing/2014/main" id="{06C6F1F1-95BF-455F-9A39-15F96A441DC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b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6">
            <a:extLst>
              <a:ext uri="{FF2B5EF4-FFF2-40B4-BE49-F238E27FC236}">
                <a16:creationId xmlns:a16="http://schemas.microsoft.com/office/drawing/2014/main" id="{7D0BB61F-4797-48F3-A1AE-50B62BD6F0AE}"/>
              </a:ext>
            </a:extLst>
          </p:cNvPr>
          <p:cNvSpPr>
            <a:spLocks noChangeArrowheads="1"/>
          </p:cNvSpPr>
          <p:nvPr/>
        </p:nvSpPr>
        <p:spPr bwMode="auto">
          <a:xfrm>
            <a:off x="0" y="2447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27">
            <a:extLst>
              <a:ext uri="{FF2B5EF4-FFF2-40B4-BE49-F238E27FC236}">
                <a16:creationId xmlns:a16="http://schemas.microsoft.com/office/drawing/2014/main" id="{F846F53C-DC84-4957-83CE-FA092961DACD}"/>
              </a:ext>
            </a:extLst>
          </p:cNvPr>
          <p:cNvSpPr>
            <a:spLocks noChangeArrowheads="1"/>
          </p:cNvSpPr>
          <p:nvPr/>
        </p:nvSpPr>
        <p:spPr bwMode="auto">
          <a:xfrm>
            <a:off x="0" y="3638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8">
            <a:extLst>
              <a:ext uri="{FF2B5EF4-FFF2-40B4-BE49-F238E27FC236}">
                <a16:creationId xmlns:a16="http://schemas.microsoft.com/office/drawing/2014/main" id="{AFF7119C-EFD9-458D-9DE0-3B493D2231B7}"/>
              </a:ext>
            </a:extLst>
          </p:cNvPr>
          <p:cNvSpPr>
            <a:spLocks noChangeArrowheads="1"/>
          </p:cNvSpPr>
          <p:nvPr/>
        </p:nvSpPr>
        <p:spPr bwMode="auto">
          <a:xfrm>
            <a:off x="0" y="5248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9">
            <a:extLst>
              <a:ext uri="{FF2B5EF4-FFF2-40B4-BE49-F238E27FC236}">
                <a16:creationId xmlns:a16="http://schemas.microsoft.com/office/drawing/2014/main" id="{F8D4854C-FF46-425F-B001-AB0FDEF2C5FC}"/>
              </a:ext>
            </a:extLst>
          </p:cNvPr>
          <p:cNvSpPr>
            <a:spLocks noChangeArrowheads="1"/>
          </p:cNvSpPr>
          <p:nvPr/>
        </p:nvSpPr>
        <p:spPr bwMode="auto">
          <a:xfrm>
            <a:off x="0" y="677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0">
            <a:extLst>
              <a:ext uri="{FF2B5EF4-FFF2-40B4-BE49-F238E27FC236}">
                <a16:creationId xmlns:a16="http://schemas.microsoft.com/office/drawing/2014/main" id="{93DF1E0D-319E-4CE4-8C1C-58240C08BC63}"/>
              </a:ext>
            </a:extLst>
          </p:cNvPr>
          <p:cNvSpPr>
            <a:spLocks noChangeArrowheads="1"/>
          </p:cNvSpPr>
          <p:nvPr/>
        </p:nvSpPr>
        <p:spPr bwMode="auto">
          <a:xfrm>
            <a:off x="0" y="8486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1">
            <a:extLst>
              <a:ext uri="{FF2B5EF4-FFF2-40B4-BE49-F238E27FC236}">
                <a16:creationId xmlns:a16="http://schemas.microsoft.com/office/drawing/2014/main" id="{BC805B49-C40B-4671-9027-146DF0DF59E9}"/>
              </a:ext>
            </a:extLst>
          </p:cNvPr>
          <p:cNvSpPr>
            <a:spLocks noChangeArrowheads="1"/>
          </p:cNvSpPr>
          <p:nvPr/>
        </p:nvSpPr>
        <p:spPr bwMode="auto">
          <a:xfrm>
            <a:off x="0" y="999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32">
            <a:extLst>
              <a:ext uri="{FF2B5EF4-FFF2-40B4-BE49-F238E27FC236}">
                <a16:creationId xmlns:a16="http://schemas.microsoft.com/office/drawing/2014/main" id="{31A6C4DD-536E-4020-80DC-B1B2A21DE6F8}"/>
              </a:ext>
            </a:extLst>
          </p:cNvPr>
          <p:cNvSpPr>
            <a:spLocks noChangeArrowheads="1"/>
          </p:cNvSpPr>
          <p:nvPr/>
        </p:nvSpPr>
        <p:spPr bwMode="auto">
          <a:xfrm>
            <a:off x="0" y="1132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33">
            <a:extLst>
              <a:ext uri="{FF2B5EF4-FFF2-40B4-BE49-F238E27FC236}">
                <a16:creationId xmlns:a16="http://schemas.microsoft.com/office/drawing/2014/main" id="{050BD823-F049-4817-AA27-9D43AE3FFF3B}"/>
              </a:ext>
            </a:extLst>
          </p:cNvPr>
          <p:cNvSpPr>
            <a:spLocks noChangeArrowheads="1"/>
          </p:cNvSpPr>
          <p:nvPr/>
        </p:nvSpPr>
        <p:spPr bwMode="auto">
          <a:xfrm>
            <a:off x="0" y="13544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4">
            <a:extLst>
              <a:ext uri="{FF2B5EF4-FFF2-40B4-BE49-F238E27FC236}">
                <a16:creationId xmlns:a16="http://schemas.microsoft.com/office/drawing/2014/main" id="{77C8E77E-F13A-4620-920A-72BF4601EDE5}"/>
              </a:ext>
            </a:extLst>
          </p:cNvPr>
          <p:cNvSpPr>
            <a:spLocks noChangeArrowheads="1"/>
          </p:cNvSpPr>
          <p:nvPr/>
        </p:nvSpPr>
        <p:spPr bwMode="auto">
          <a:xfrm>
            <a:off x="0" y="15420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35">
            <a:extLst>
              <a:ext uri="{FF2B5EF4-FFF2-40B4-BE49-F238E27FC236}">
                <a16:creationId xmlns:a16="http://schemas.microsoft.com/office/drawing/2014/main" id="{6314197D-42AC-4E75-AF8F-89AAB4916A8F}"/>
              </a:ext>
            </a:extLst>
          </p:cNvPr>
          <p:cNvSpPr>
            <a:spLocks noChangeArrowheads="1"/>
          </p:cNvSpPr>
          <p:nvPr/>
        </p:nvSpPr>
        <p:spPr bwMode="auto">
          <a:xfrm>
            <a:off x="0" y="17706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36">
            <a:extLst>
              <a:ext uri="{FF2B5EF4-FFF2-40B4-BE49-F238E27FC236}">
                <a16:creationId xmlns:a16="http://schemas.microsoft.com/office/drawing/2014/main" id="{16E2DBC2-29E7-4832-B49B-3425898E3BC6}"/>
              </a:ext>
            </a:extLst>
          </p:cNvPr>
          <p:cNvSpPr>
            <a:spLocks noChangeArrowheads="1"/>
          </p:cNvSpPr>
          <p:nvPr/>
        </p:nvSpPr>
        <p:spPr bwMode="auto">
          <a:xfrm>
            <a:off x="0" y="1935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37">
            <a:extLst>
              <a:ext uri="{FF2B5EF4-FFF2-40B4-BE49-F238E27FC236}">
                <a16:creationId xmlns:a16="http://schemas.microsoft.com/office/drawing/2014/main" id="{59D93007-362E-450B-B518-ADB0F2DECC9C}"/>
              </a:ext>
            </a:extLst>
          </p:cNvPr>
          <p:cNvSpPr>
            <a:spLocks noChangeArrowheads="1"/>
          </p:cNvSpPr>
          <p:nvPr/>
        </p:nvSpPr>
        <p:spPr bwMode="auto">
          <a:xfrm>
            <a:off x="0" y="21145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38">
            <a:extLst>
              <a:ext uri="{FF2B5EF4-FFF2-40B4-BE49-F238E27FC236}">
                <a16:creationId xmlns:a16="http://schemas.microsoft.com/office/drawing/2014/main" id="{7487D8A2-65FD-414D-B8E3-FFCCA9B0073A}"/>
              </a:ext>
            </a:extLst>
          </p:cNvPr>
          <p:cNvSpPr>
            <a:spLocks noChangeArrowheads="1"/>
          </p:cNvSpPr>
          <p:nvPr/>
        </p:nvSpPr>
        <p:spPr bwMode="auto">
          <a:xfrm>
            <a:off x="0" y="23441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39">
            <a:extLst>
              <a:ext uri="{FF2B5EF4-FFF2-40B4-BE49-F238E27FC236}">
                <a16:creationId xmlns:a16="http://schemas.microsoft.com/office/drawing/2014/main" id="{DA848663-438F-4F84-974E-A2C20BEEA2A0}"/>
              </a:ext>
            </a:extLst>
          </p:cNvPr>
          <p:cNvSpPr>
            <a:spLocks noChangeArrowheads="1"/>
          </p:cNvSpPr>
          <p:nvPr/>
        </p:nvSpPr>
        <p:spPr bwMode="auto">
          <a:xfrm>
            <a:off x="0" y="2505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40">
            <a:extLst>
              <a:ext uri="{FF2B5EF4-FFF2-40B4-BE49-F238E27FC236}">
                <a16:creationId xmlns:a16="http://schemas.microsoft.com/office/drawing/2014/main" id="{8CBF66C9-99C2-4FE6-AA5E-5B3C8624404F}"/>
              </a:ext>
            </a:extLst>
          </p:cNvPr>
          <p:cNvSpPr>
            <a:spLocks noChangeArrowheads="1"/>
          </p:cNvSpPr>
          <p:nvPr/>
        </p:nvSpPr>
        <p:spPr bwMode="auto">
          <a:xfrm>
            <a:off x="0" y="273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41">
            <a:extLst>
              <a:ext uri="{FF2B5EF4-FFF2-40B4-BE49-F238E27FC236}">
                <a16:creationId xmlns:a16="http://schemas.microsoft.com/office/drawing/2014/main" id="{E17F9CB3-6364-4944-B669-BB8E6D7767CB}"/>
              </a:ext>
            </a:extLst>
          </p:cNvPr>
          <p:cNvSpPr>
            <a:spLocks noChangeArrowheads="1"/>
          </p:cNvSpPr>
          <p:nvPr/>
        </p:nvSpPr>
        <p:spPr bwMode="auto">
          <a:xfrm>
            <a:off x="0" y="281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42">
            <a:extLst>
              <a:ext uri="{FF2B5EF4-FFF2-40B4-BE49-F238E27FC236}">
                <a16:creationId xmlns:a16="http://schemas.microsoft.com/office/drawing/2014/main" id="{1444379B-EC58-4C07-AF74-32C902196607}"/>
              </a:ext>
            </a:extLst>
          </p:cNvPr>
          <p:cNvSpPr>
            <a:spLocks noChangeArrowheads="1"/>
          </p:cNvSpPr>
          <p:nvPr/>
        </p:nvSpPr>
        <p:spPr bwMode="auto">
          <a:xfrm>
            <a:off x="0" y="2988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43">
            <a:extLst>
              <a:ext uri="{FF2B5EF4-FFF2-40B4-BE49-F238E27FC236}">
                <a16:creationId xmlns:a16="http://schemas.microsoft.com/office/drawing/2014/main" id="{15017A78-9D15-4FB0-B179-E10EB7386E1B}"/>
              </a:ext>
            </a:extLst>
          </p:cNvPr>
          <p:cNvSpPr>
            <a:spLocks noChangeArrowheads="1"/>
          </p:cNvSpPr>
          <p:nvPr/>
        </p:nvSpPr>
        <p:spPr bwMode="auto">
          <a:xfrm>
            <a:off x="0" y="31927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47">
            <a:extLst>
              <a:ext uri="{FF2B5EF4-FFF2-40B4-BE49-F238E27FC236}">
                <a16:creationId xmlns:a16="http://schemas.microsoft.com/office/drawing/2014/main" id="{DB57BBBA-2AF2-42F3-B39F-578938CAFCC9}"/>
              </a:ext>
            </a:extLst>
          </p:cNvPr>
          <p:cNvSpPr>
            <a:spLocks noChangeArrowheads="1"/>
          </p:cNvSpPr>
          <p:nvPr/>
        </p:nvSpPr>
        <p:spPr bwMode="auto">
          <a:xfrm>
            <a:off x="0" y="405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7464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055E3F-AA68-4404-96B8-83255361E9DE}"/>
              </a:ext>
            </a:extLst>
          </p:cNvPr>
          <p:cNvSpPr txBox="1"/>
          <p:nvPr/>
        </p:nvSpPr>
        <p:spPr>
          <a:xfrm>
            <a:off x="1295400" y="1143000"/>
            <a:ext cx="4510530" cy="523220"/>
          </a:xfrm>
          <a:prstGeom prst="rect">
            <a:avLst/>
          </a:prstGeom>
          <a:noFill/>
        </p:spPr>
        <p:txBody>
          <a:bodyPr wrap="none" rtlCol="0">
            <a:spAutoFit/>
          </a:bodyPr>
          <a:lstStyle/>
          <a:p>
            <a:r>
              <a:rPr lang="en-US" sz="2800" dirty="0"/>
              <a:t>What is ANALYTIC WRITING?</a:t>
            </a:r>
          </a:p>
        </p:txBody>
      </p:sp>
      <p:sp>
        <p:nvSpPr>
          <p:cNvPr id="3" name="TextBox 2">
            <a:extLst>
              <a:ext uri="{FF2B5EF4-FFF2-40B4-BE49-F238E27FC236}">
                <a16:creationId xmlns:a16="http://schemas.microsoft.com/office/drawing/2014/main" id="{9EEBA649-4FCF-4BE8-88BF-5FF2C819921A}"/>
              </a:ext>
            </a:extLst>
          </p:cNvPr>
          <p:cNvSpPr txBox="1"/>
          <p:nvPr/>
        </p:nvSpPr>
        <p:spPr>
          <a:xfrm>
            <a:off x="1219200" y="4953000"/>
            <a:ext cx="6477000" cy="1077218"/>
          </a:xfrm>
          <a:prstGeom prst="rect">
            <a:avLst/>
          </a:prstGeom>
          <a:noFill/>
        </p:spPr>
        <p:txBody>
          <a:bodyPr wrap="square" rtlCol="0">
            <a:spAutoFit/>
          </a:bodyPr>
          <a:lstStyle/>
          <a:p>
            <a:pPr algn="ctr">
              <a:spcAft>
                <a:spcPts val="1200"/>
              </a:spcAft>
            </a:pPr>
            <a:r>
              <a:rPr lang="en-US" dirty="0"/>
              <a:t>Analysis presents drivers, trends, outcomes, and implications – in an objective, non-prescriptive way.</a:t>
            </a:r>
          </a:p>
          <a:p>
            <a:pPr algn="ctr">
              <a:spcAft>
                <a:spcPts val="1200"/>
              </a:spcAft>
            </a:pPr>
            <a:r>
              <a:rPr lang="en-US" dirty="0"/>
              <a:t>(But it gives the recipient the info they need to make a decision.)</a:t>
            </a:r>
          </a:p>
        </p:txBody>
      </p:sp>
      <p:sp>
        <p:nvSpPr>
          <p:cNvPr id="5" name="TextBox 4">
            <a:extLst>
              <a:ext uri="{FF2B5EF4-FFF2-40B4-BE49-F238E27FC236}">
                <a16:creationId xmlns:a16="http://schemas.microsoft.com/office/drawing/2014/main" id="{048A5BB5-94A0-415E-A5D9-F9587AA3A7E1}"/>
              </a:ext>
            </a:extLst>
          </p:cNvPr>
          <p:cNvSpPr txBox="1"/>
          <p:nvPr/>
        </p:nvSpPr>
        <p:spPr>
          <a:xfrm>
            <a:off x="1537978" y="2996431"/>
            <a:ext cx="4818627" cy="369332"/>
          </a:xfrm>
          <a:prstGeom prst="rect">
            <a:avLst/>
          </a:prstGeom>
          <a:noFill/>
        </p:spPr>
        <p:txBody>
          <a:bodyPr wrap="none" rtlCol="0">
            <a:spAutoFit/>
          </a:bodyPr>
          <a:lstStyle/>
          <a:p>
            <a:r>
              <a:rPr lang="en-US" dirty="0"/>
              <a:t>“What’s your analysis of the upcoming election?”</a:t>
            </a:r>
          </a:p>
        </p:txBody>
      </p:sp>
      <p:sp>
        <p:nvSpPr>
          <p:cNvPr id="6" name="TextBox 5">
            <a:extLst>
              <a:ext uri="{FF2B5EF4-FFF2-40B4-BE49-F238E27FC236}">
                <a16:creationId xmlns:a16="http://schemas.microsoft.com/office/drawing/2014/main" id="{1826BCE7-8F25-4D62-9A77-00AF05749E12}"/>
              </a:ext>
            </a:extLst>
          </p:cNvPr>
          <p:cNvSpPr txBox="1"/>
          <p:nvPr/>
        </p:nvSpPr>
        <p:spPr>
          <a:xfrm>
            <a:off x="1638300" y="4079016"/>
            <a:ext cx="6210162" cy="369332"/>
          </a:xfrm>
          <a:prstGeom prst="rect">
            <a:avLst/>
          </a:prstGeom>
          <a:noFill/>
        </p:spPr>
        <p:txBody>
          <a:bodyPr wrap="none" rtlCol="0">
            <a:spAutoFit/>
          </a:bodyPr>
          <a:lstStyle/>
          <a:p>
            <a:r>
              <a:rPr lang="en-US" dirty="0"/>
              <a:t>“How, specifically, are the presidential campaigns shaping up?”</a:t>
            </a:r>
          </a:p>
        </p:txBody>
      </p:sp>
      <p:sp>
        <p:nvSpPr>
          <p:cNvPr id="7" name="TextBox 6">
            <a:extLst>
              <a:ext uri="{FF2B5EF4-FFF2-40B4-BE49-F238E27FC236}">
                <a16:creationId xmlns:a16="http://schemas.microsoft.com/office/drawing/2014/main" id="{8037AE70-8061-4EB6-81CE-6EE2518456CE}"/>
              </a:ext>
            </a:extLst>
          </p:cNvPr>
          <p:cNvSpPr txBox="1"/>
          <p:nvPr/>
        </p:nvSpPr>
        <p:spPr>
          <a:xfrm>
            <a:off x="914400" y="2270137"/>
            <a:ext cx="4356962" cy="369332"/>
          </a:xfrm>
          <a:prstGeom prst="rect">
            <a:avLst/>
          </a:prstGeom>
          <a:noFill/>
        </p:spPr>
        <p:txBody>
          <a:bodyPr wrap="none" rtlCol="0">
            <a:spAutoFit/>
          </a:bodyPr>
          <a:lstStyle/>
          <a:p>
            <a:r>
              <a:rPr lang="en-US" dirty="0"/>
              <a:t>What’s the difference in your response to … </a:t>
            </a:r>
          </a:p>
        </p:txBody>
      </p:sp>
      <p:sp>
        <p:nvSpPr>
          <p:cNvPr id="10" name="TextBox 9">
            <a:extLst>
              <a:ext uri="{FF2B5EF4-FFF2-40B4-BE49-F238E27FC236}">
                <a16:creationId xmlns:a16="http://schemas.microsoft.com/office/drawing/2014/main" id="{18DE5DB8-53F6-48DD-88F1-D256B8A7B59D}"/>
              </a:ext>
            </a:extLst>
          </p:cNvPr>
          <p:cNvSpPr txBox="1"/>
          <p:nvPr/>
        </p:nvSpPr>
        <p:spPr>
          <a:xfrm>
            <a:off x="1600200" y="3582955"/>
            <a:ext cx="4475584" cy="369332"/>
          </a:xfrm>
          <a:prstGeom prst="rect">
            <a:avLst/>
          </a:prstGeom>
          <a:noFill/>
        </p:spPr>
        <p:txBody>
          <a:bodyPr wrap="none" rtlCol="0">
            <a:spAutoFit/>
          </a:bodyPr>
          <a:lstStyle/>
          <a:p>
            <a:r>
              <a:rPr lang="en-US" dirty="0"/>
              <a:t>“What’s your opinion of the two candidates?”</a:t>
            </a:r>
          </a:p>
        </p:txBody>
      </p:sp>
    </p:spTree>
    <p:extLst>
      <p:ext uri="{BB962C8B-B14F-4D97-AF65-F5344CB8AC3E}">
        <p14:creationId xmlns:p14="http://schemas.microsoft.com/office/powerpoint/2010/main" val="87189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35">
            <a:extLst>
              <a:ext uri="{FF2B5EF4-FFF2-40B4-BE49-F238E27FC236}">
                <a16:creationId xmlns:a16="http://schemas.microsoft.com/office/drawing/2014/main" id="{41E84EDB-AC4E-4436-A509-F171CB180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898" y="765766"/>
            <a:ext cx="3663095" cy="19345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34">
            <a:extLst>
              <a:ext uri="{FF2B5EF4-FFF2-40B4-BE49-F238E27FC236}">
                <a16:creationId xmlns:a16="http://schemas.microsoft.com/office/drawing/2014/main" id="{D0A46764-C541-4AC3-A78D-1622FF1FC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587" y="3016028"/>
            <a:ext cx="3378971" cy="314322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31">
            <a:extLst>
              <a:ext uri="{FF2B5EF4-FFF2-40B4-BE49-F238E27FC236}">
                <a16:creationId xmlns:a16="http://schemas.microsoft.com/office/drawing/2014/main" id="{5C3A4F7D-0D8E-48C9-8DFF-DE1766ADD9F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778131" y="711690"/>
            <a:ext cx="4059731" cy="28672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5">
            <a:extLst>
              <a:ext uri="{FF2B5EF4-FFF2-40B4-BE49-F238E27FC236}">
                <a16:creationId xmlns:a16="http://schemas.microsoft.com/office/drawing/2014/main" id="{06C6F1F1-95BF-455F-9A39-15F96A441DC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b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6">
            <a:extLst>
              <a:ext uri="{FF2B5EF4-FFF2-40B4-BE49-F238E27FC236}">
                <a16:creationId xmlns:a16="http://schemas.microsoft.com/office/drawing/2014/main" id="{7D0BB61F-4797-48F3-A1AE-50B62BD6F0AE}"/>
              </a:ext>
            </a:extLst>
          </p:cNvPr>
          <p:cNvSpPr>
            <a:spLocks noChangeArrowheads="1"/>
          </p:cNvSpPr>
          <p:nvPr/>
        </p:nvSpPr>
        <p:spPr bwMode="auto">
          <a:xfrm>
            <a:off x="0" y="2447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27">
            <a:extLst>
              <a:ext uri="{FF2B5EF4-FFF2-40B4-BE49-F238E27FC236}">
                <a16:creationId xmlns:a16="http://schemas.microsoft.com/office/drawing/2014/main" id="{F846F53C-DC84-4957-83CE-FA092961DACD}"/>
              </a:ext>
            </a:extLst>
          </p:cNvPr>
          <p:cNvSpPr>
            <a:spLocks noChangeArrowheads="1"/>
          </p:cNvSpPr>
          <p:nvPr/>
        </p:nvSpPr>
        <p:spPr bwMode="auto">
          <a:xfrm>
            <a:off x="0" y="3638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8">
            <a:extLst>
              <a:ext uri="{FF2B5EF4-FFF2-40B4-BE49-F238E27FC236}">
                <a16:creationId xmlns:a16="http://schemas.microsoft.com/office/drawing/2014/main" id="{AFF7119C-EFD9-458D-9DE0-3B493D2231B7}"/>
              </a:ext>
            </a:extLst>
          </p:cNvPr>
          <p:cNvSpPr>
            <a:spLocks noChangeArrowheads="1"/>
          </p:cNvSpPr>
          <p:nvPr/>
        </p:nvSpPr>
        <p:spPr bwMode="auto">
          <a:xfrm>
            <a:off x="0" y="5248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9">
            <a:extLst>
              <a:ext uri="{FF2B5EF4-FFF2-40B4-BE49-F238E27FC236}">
                <a16:creationId xmlns:a16="http://schemas.microsoft.com/office/drawing/2014/main" id="{F8D4854C-FF46-425F-B001-AB0FDEF2C5FC}"/>
              </a:ext>
            </a:extLst>
          </p:cNvPr>
          <p:cNvSpPr>
            <a:spLocks noChangeArrowheads="1"/>
          </p:cNvSpPr>
          <p:nvPr/>
        </p:nvSpPr>
        <p:spPr bwMode="auto">
          <a:xfrm>
            <a:off x="0" y="677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0">
            <a:extLst>
              <a:ext uri="{FF2B5EF4-FFF2-40B4-BE49-F238E27FC236}">
                <a16:creationId xmlns:a16="http://schemas.microsoft.com/office/drawing/2014/main" id="{93DF1E0D-319E-4CE4-8C1C-58240C08BC63}"/>
              </a:ext>
            </a:extLst>
          </p:cNvPr>
          <p:cNvSpPr>
            <a:spLocks noChangeArrowheads="1"/>
          </p:cNvSpPr>
          <p:nvPr/>
        </p:nvSpPr>
        <p:spPr bwMode="auto">
          <a:xfrm>
            <a:off x="0" y="8486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1">
            <a:extLst>
              <a:ext uri="{FF2B5EF4-FFF2-40B4-BE49-F238E27FC236}">
                <a16:creationId xmlns:a16="http://schemas.microsoft.com/office/drawing/2014/main" id="{BC805B49-C40B-4671-9027-146DF0DF59E9}"/>
              </a:ext>
            </a:extLst>
          </p:cNvPr>
          <p:cNvSpPr>
            <a:spLocks noChangeArrowheads="1"/>
          </p:cNvSpPr>
          <p:nvPr/>
        </p:nvSpPr>
        <p:spPr bwMode="auto">
          <a:xfrm>
            <a:off x="0" y="999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32">
            <a:extLst>
              <a:ext uri="{FF2B5EF4-FFF2-40B4-BE49-F238E27FC236}">
                <a16:creationId xmlns:a16="http://schemas.microsoft.com/office/drawing/2014/main" id="{31A6C4DD-536E-4020-80DC-B1B2A21DE6F8}"/>
              </a:ext>
            </a:extLst>
          </p:cNvPr>
          <p:cNvSpPr>
            <a:spLocks noChangeArrowheads="1"/>
          </p:cNvSpPr>
          <p:nvPr/>
        </p:nvSpPr>
        <p:spPr bwMode="auto">
          <a:xfrm>
            <a:off x="0" y="1132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33">
            <a:extLst>
              <a:ext uri="{FF2B5EF4-FFF2-40B4-BE49-F238E27FC236}">
                <a16:creationId xmlns:a16="http://schemas.microsoft.com/office/drawing/2014/main" id="{050BD823-F049-4817-AA27-9D43AE3FFF3B}"/>
              </a:ext>
            </a:extLst>
          </p:cNvPr>
          <p:cNvSpPr>
            <a:spLocks noChangeArrowheads="1"/>
          </p:cNvSpPr>
          <p:nvPr/>
        </p:nvSpPr>
        <p:spPr bwMode="auto">
          <a:xfrm>
            <a:off x="0" y="13544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4">
            <a:extLst>
              <a:ext uri="{FF2B5EF4-FFF2-40B4-BE49-F238E27FC236}">
                <a16:creationId xmlns:a16="http://schemas.microsoft.com/office/drawing/2014/main" id="{77C8E77E-F13A-4620-920A-72BF4601EDE5}"/>
              </a:ext>
            </a:extLst>
          </p:cNvPr>
          <p:cNvSpPr>
            <a:spLocks noChangeArrowheads="1"/>
          </p:cNvSpPr>
          <p:nvPr/>
        </p:nvSpPr>
        <p:spPr bwMode="auto">
          <a:xfrm>
            <a:off x="0" y="15420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35">
            <a:extLst>
              <a:ext uri="{FF2B5EF4-FFF2-40B4-BE49-F238E27FC236}">
                <a16:creationId xmlns:a16="http://schemas.microsoft.com/office/drawing/2014/main" id="{6314197D-42AC-4E75-AF8F-89AAB4916A8F}"/>
              </a:ext>
            </a:extLst>
          </p:cNvPr>
          <p:cNvSpPr>
            <a:spLocks noChangeArrowheads="1"/>
          </p:cNvSpPr>
          <p:nvPr/>
        </p:nvSpPr>
        <p:spPr bwMode="auto">
          <a:xfrm>
            <a:off x="0" y="17706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36">
            <a:extLst>
              <a:ext uri="{FF2B5EF4-FFF2-40B4-BE49-F238E27FC236}">
                <a16:creationId xmlns:a16="http://schemas.microsoft.com/office/drawing/2014/main" id="{16E2DBC2-29E7-4832-B49B-3425898E3BC6}"/>
              </a:ext>
            </a:extLst>
          </p:cNvPr>
          <p:cNvSpPr>
            <a:spLocks noChangeArrowheads="1"/>
          </p:cNvSpPr>
          <p:nvPr/>
        </p:nvSpPr>
        <p:spPr bwMode="auto">
          <a:xfrm>
            <a:off x="0" y="1935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37">
            <a:extLst>
              <a:ext uri="{FF2B5EF4-FFF2-40B4-BE49-F238E27FC236}">
                <a16:creationId xmlns:a16="http://schemas.microsoft.com/office/drawing/2014/main" id="{59D93007-362E-450B-B518-ADB0F2DECC9C}"/>
              </a:ext>
            </a:extLst>
          </p:cNvPr>
          <p:cNvSpPr>
            <a:spLocks noChangeArrowheads="1"/>
          </p:cNvSpPr>
          <p:nvPr/>
        </p:nvSpPr>
        <p:spPr bwMode="auto">
          <a:xfrm>
            <a:off x="0" y="21145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38">
            <a:extLst>
              <a:ext uri="{FF2B5EF4-FFF2-40B4-BE49-F238E27FC236}">
                <a16:creationId xmlns:a16="http://schemas.microsoft.com/office/drawing/2014/main" id="{7487D8A2-65FD-414D-B8E3-FFCCA9B0073A}"/>
              </a:ext>
            </a:extLst>
          </p:cNvPr>
          <p:cNvSpPr>
            <a:spLocks noChangeArrowheads="1"/>
          </p:cNvSpPr>
          <p:nvPr/>
        </p:nvSpPr>
        <p:spPr bwMode="auto">
          <a:xfrm>
            <a:off x="0" y="23441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39">
            <a:extLst>
              <a:ext uri="{FF2B5EF4-FFF2-40B4-BE49-F238E27FC236}">
                <a16:creationId xmlns:a16="http://schemas.microsoft.com/office/drawing/2014/main" id="{DA848663-438F-4F84-974E-A2C20BEEA2A0}"/>
              </a:ext>
            </a:extLst>
          </p:cNvPr>
          <p:cNvSpPr>
            <a:spLocks noChangeArrowheads="1"/>
          </p:cNvSpPr>
          <p:nvPr/>
        </p:nvSpPr>
        <p:spPr bwMode="auto">
          <a:xfrm>
            <a:off x="0" y="2505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41">
            <a:extLst>
              <a:ext uri="{FF2B5EF4-FFF2-40B4-BE49-F238E27FC236}">
                <a16:creationId xmlns:a16="http://schemas.microsoft.com/office/drawing/2014/main" id="{E17F9CB3-6364-4944-B669-BB8E6D7767CB}"/>
              </a:ext>
            </a:extLst>
          </p:cNvPr>
          <p:cNvSpPr>
            <a:spLocks noChangeArrowheads="1"/>
          </p:cNvSpPr>
          <p:nvPr/>
        </p:nvSpPr>
        <p:spPr bwMode="auto">
          <a:xfrm>
            <a:off x="0" y="281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42">
            <a:extLst>
              <a:ext uri="{FF2B5EF4-FFF2-40B4-BE49-F238E27FC236}">
                <a16:creationId xmlns:a16="http://schemas.microsoft.com/office/drawing/2014/main" id="{1444379B-EC58-4C07-AF74-32C902196607}"/>
              </a:ext>
            </a:extLst>
          </p:cNvPr>
          <p:cNvSpPr>
            <a:spLocks noChangeArrowheads="1"/>
          </p:cNvSpPr>
          <p:nvPr/>
        </p:nvSpPr>
        <p:spPr bwMode="auto">
          <a:xfrm>
            <a:off x="0" y="2988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49">
            <a:extLst>
              <a:ext uri="{FF2B5EF4-FFF2-40B4-BE49-F238E27FC236}">
                <a16:creationId xmlns:a16="http://schemas.microsoft.com/office/drawing/2014/main" id="{42FB0F97-F8A6-4C27-AB32-62AF1C105A92}"/>
              </a:ext>
            </a:extLst>
          </p:cNvPr>
          <p:cNvSpPr>
            <a:spLocks noChangeArrowheads="1"/>
          </p:cNvSpPr>
          <p:nvPr/>
        </p:nvSpPr>
        <p:spPr bwMode="auto">
          <a:xfrm>
            <a:off x="0" y="44691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25">
            <a:extLst>
              <a:ext uri="{FF2B5EF4-FFF2-40B4-BE49-F238E27FC236}">
                <a16:creationId xmlns:a16="http://schemas.microsoft.com/office/drawing/2014/main" id="{7A440C27-6BC0-2638-FBA4-22556E27DD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4137" y="4324350"/>
            <a:ext cx="3000375"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28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81" name="Picture 33">
            <a:extLst>
              <a:ext uri="{FF2B5EF4-FFF2-40B4-BE49-F238E27FC236}">
                <a16:creationId xmlns:a16="http://schemas.microsoft.com/office/drawing/2014/main" id="{91EC3FFC-85D6-48C5-9C43-5B90830E2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211" y="727479"/>
            <a:ext cx="3380522" cy="9296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30">
            <a:extLst>
              <a:ext uri="{FF2B5EF4-FFF2-40B4-BE49-F238E27FC236}">
                <a16:creationId xmlns:a16="http://schemas.microsoft.com/office/drawing/2014/main" id="{6883007D-5F1B-48DA-B7C3-D7EEF8177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574" y="3172822"/>
            <a:ext cx="179070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29">
            <a:extLst>
              <a:ext uri="{FF2B5EF4-FFF2-40B4-BE49-F238E27FC236}">
                <a16:creationId xmlns:a16="http://schemas.microsoft.com/office/drawing/2014/main" id="{B3AC4A51-020A-4A5B-B91B-303F9F22B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52638"/>
            <a:ext cx="30099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28">
            <a:extLst>
              <a:ext uri="{FF2B5EF4-FFF2-40B4-BE49-F238E27FC236}">
                <a16:creationId xmlns:a16="http://schemas.microsoft.com/office/drawing/2014/main" id="{C08BD518-83FD-417A-9960-4E9833DE27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197" y="4511152"/>
            <a:ext cx="3023259" cy="156102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6">
            <a:extLst>
              <a:ext uri="{FF2B5EF4-FFF2-40B4-BE49-F238E27FC236}">
                <a16:creationId xmlns:a16="http://schemas.microsoft.com/office/drawing/2014/main" id="{3B33FFE9-9257-4754-8DB8-2BFE90FAFA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947" y="2309317"/>
            <a:ext cx="2295525" cy="26574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5">
            <a:extLst>
              <a:ext uri="{FF2B5EF4-FFF2-40B4-BE49-F238E27FC236}">
                <a16:creationId xmlns:a16="http://schemas.microsoft.com/office/drawing/2014/main" id="{06C6F1F1-95BF-455F-9A39-15F96A441DC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b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27">
            <a:extLst>
              <a:ext uri="{FF2B5EF4-FFF2-40B4-BE49-F238E27FC236}">
                <a16:creationId xmlns:a16="http://schemas.microsoft.com/office/drawing/2014/main" id="{F846F53C-DC84-4957-83CE-FA092961DACD}"/>
              </a:ext>
            </a:extLst>
          </p:cNvPr>
          <p:cNvSpPr>
            <a:spLocks noChangeArrowheads="1"/>
          </p:cNvSpPr>
          <p:nvPr/>
        </p:nvSpPr>
        <p:spPr bwMode="auto">
          <a:xfrm>
            <a:off x="0" y="3638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8">
            <a:extLst>
              <a:ext uri="{FF2B5EF4-FFF2-40B4-BE49-F238E27FC236}">
                <a16:creationId xmlns:a16="http://schemas.microsoft.com/office/drawing/2014/main" id="{AFF7119C-EFD9-458D-9DE0-3B493D2231B7}"/>
              </a:ext>
            </a:extLst>
          </p:cNvPr>
          <p:cNvSpPr>
            <a:spLocks noChangeArrowheads="1"/>
          </p:cNvSpPr>
          <p:nvPr/>
        </p:nvSpPr>
        <p:spPr bwMode="auto">
          <a:xfrm>
            <a:off x="0" y="5248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9">
            <a:extLst>
              <a:ext uri="{FF2B5EF4-FFF2-40B4-BE49-F238E27FC236}">
                <a16:creationId xmlns:a16="http://schemas.microsoft.com/office/drawing/2014/main" id="{F8D4854C-FF46-425F-B001-AB0FDEF2C5FC}"/>
              </a:ext>
            </a:extLst>
          </p:cNvPr>
          <p:cNvSpPr>
            <a:spLocks noChangeArrowheads="1"/>
          </p:cNvSpPr>
          <p:nvPr/>
        </p:nvSpPr>
        <p:spPr bwMode="auto">
          <a:xfrm>
            <a:off x="0" y="677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0">
            <a:extLst>
              <a:ext uri="{FF2B5EF4-FFF2-40B4-BE49-F238E27FC236}">
                <a16:creationId xmlns:a16="http://schemas.microsoft.com/office/drawing/2014/main" id="{93DF1E0D-319E-4CE4-8C1C-58240C08BC63}"/>
              </a:ext>
            </a:extLst>
          </p:cNvPr>
          <p:cNvSpPr>
            <a:spLocks noChangeArrowheads="1"/>
          </p:cNvSpPr>
          <p:nvPr/>
        </p:nvSpPr>
        <p:spPr bwMode="auto">
          <a:xfrm>
            <a:off x="0" y="8486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1">
            <a:extLst>
              <a:ext uri="{FF2B5EF4-FFF2-40B4-BE49-F238E27FC236}">
                <a16:creationId xmlns:a16="http://schemas.microsoft.com/office/drawing/2014/main" id="{BC805B49-C40B-4671-9027-146DF0DF59E9}"/>
              </a:ext>
            </a:extLst>
          </p:cNvPr>
          <p:cNvSpPr>
            <a:spLocks noChangeArrowheads="1"/>
          </p:cNvSpPr>
          <p:nvPr/>
        </p:nvSpPr>
        <p:spPr bwMode="auto">
          <a:xfrm>
            <a:off x="0" y="999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32">
            <a:extLst>
              <a:ext uri="{FF2B5EF4-FFF2-40B4-BE49-F238E27FC236}">
                <a16:creationId xmlns:a16="http://schemas.microsoft.com/office/drawing/2014/main" id="{31A6C4DD-536E-4020-80DC-B1B2A21DE6F8}"/>
              </a:ext>
            </a:extLst>
          </p:cNvPr>
          <p:cNvSpPr>
            <a:spLocks noChangeArrowheads="1"/>
          </p:cNvSpPr>
          <p:nvPr/>
        </p:nvSpPr>
        <p:spPr bwMode="auto">
          <a:xfrm>
            <a:off x="0" y="1132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33">
            <a:extLst>
              <a:ext uri="{FF2B5EF4-FFF2-40B4-BE49-F238E27FC236}">
                <a16:creationId xmlns:a16="http://schemas.microsoft.com/office/drawing/2014/main" id="{050BD823-F049-4817-AA27-9D43AE3FFF3B}"/>
              </a:ext>
            </a:extLst>
          </p:cNvPr>
          <p:cNvSpPr>
            <a:spLocks noChangeArrowheads="1"/>
          </p:cNvSpPr>
          <p:nvPr/>
        </p:nvSpPr>
        <p:spPr bwMode="auto">
          <a:xfrm>
            <a:off x="0" y="13544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4">
            <a:extLst>
              <a:ext uri="{FF2B5EF4-FFF2-40B4-BE49-F238E27FC236}">
                <a16:creationId xmlns:a16="http://schemas.microsoft.com/office/drawing/2014/main" id="{77C8E77E-F13A-4620-920A-72BF4601EDE5}"/>
              </a:ext>
            </a:extLst>
          </p:cNvPr>
          <p:cNvSpPr>
            <a:spLocks noChangeArrowheads="1"/>
          </p:cNvSpPr>
          <p:nvPr/>
        </p:nvSpPr>
        <p:spPr bwMode="auto">
          <a:xfrm>
            <a:off x="0" y="15420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35">
            <a:extLst>
              <a:ext uri="{FF2B5EF4-FFF2-40B4-BE49-F238E27FC236}">
                <a16:creationId xmlns:a16="http://schemas.microsoft.com/office/drawing/2014/main" id="{6314197D-42AC-4E75-AF8F-89AAB4916A8F}"/>
              </a:ext>
            </a:extLst>
          </p:cNvPr>
          <p:cNvSpPr>
            <a:spLocks noChangeArrowheads="1"/>
          </p:cNvSpPr>
          <p:nvPr/>
        </p:nvSpPr>
        <p:spPr bwMode="auto">
          <a:xfrm>
            <a:off x="0" y="17706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36">
            <a:extLst>
              <a:ext uri="{FF2B5EF4-FFF2-40B4-BE49-F238E27FC236}">
                <a16:creationId xmlns:a16="http://schemas.microsoft.com/office/drawing/2014/main" id="{16E2DBC2-29E7-4832-B49B-3425898E3BC6}"/>
              </a:ext>
            </a:extLst>
          </p:cNvPr>
          <p:cNvSpPr>
            <a:spLocks noChangeArrowheads="1"/>
          </p:cNvSpPr>
          <p:nvPr/>
        </p:nvSpPr>
        <p:spPr bwMode="auto">
          <a:xfrm>
            <a:off x="0" y="1935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37">
            <a:extLst>
              <a:ext uri="{FF2B5EF4-FFF2-40B4-BE49-F238E27FC236}">
                <a16:creationId xmlns:a16="http://schemas.microsoft.com/office/drawing/2014/main" id="{59D93007-362E-450B-B518-ADB0F2DECC9C}"/>
              </a:ext>
            </a:extLst>
          </p:cNvPr>
          <p:cNvSpPr>
            <a:spLocks noChangeArrowheads="1"/>
          </p:cNvSpPr>
          <p:nvPr/>
        </p:nvSpPr>
        <p:spPr bwMode="auto">
          <a:xfrm>
            <a:off x="0" y="21145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38">
            <a:extLst>
              <a:ext uri="{FF2B5EF4-FFF2-40B4-BE49-F238E27FC236}">
                <a16:creationId xmlns:a16="http://schemas.microsoft.com/office/drawing/2014/main" id="{7487D8A2-65FD-414D-B8E3-FFCCA9B0073A}"/>
              </a:ext>
            </a:extLst>
          </p:cNvPr>
          <p:cNvSpPr>
            <a:spLocks noChangeArrowheads="1"/>
          </p:cNvSpPr>
          <p:nvPr/>
        </p:nvSpPr>
        <p:spPr bwMode="auto">
          <a:xfrm>
            <a:off x="0" y="23441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40">
            <a:extLst>
              <a:ext uri="{FF2B5EF4-FFF2-40B4-BE49-F238E27FC236}">
                <a16:creationId xmlns:a16="http://schemas.microsoft.com/office/drawing/2014/main" id="{8CBF66C9-99C2-4FE6-AA5E-5B3C8624404F}"/>
              </a:ext>
            </a:extLst>
          </p:cNvPr>
          <p:cNvSpPr>
            <a:spLocks noChangeArrowheads="1"/>
          </p:cNvSpPr>
          <p:nvPr/>
        </p:nvSpPr>
        <p:spPr bwMode="auto">
          <a:xfrm>
            <a:off x="0" y="273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41">
            <a:extLst>
              <a:ext uri="{FF2B5EF4-FFF2-40B4-BE49-F238E27FC236}">
                <a16:creationId xmlns:a16="http://schemas.microsoft.com/office/drawing/2014/main" id="{E17F9CB3-6364-4944-B669-BB8E6D7767CB}"/>
              </a:ext>
            </a:extLst>
          </p:cNvPr>
          <p:cNvSpPr>
            <a:spLocks noChangeArrowheads="1"/>
          </p:cNvSpPr>
          <p:nvPr/>
        </p:nvSpPr>
        <p:spPr bwMode="auto">
          <a:xfrm>
            <a:off x="0" y="281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43">
            <a:extLst>
              <a:ext uri="{FF2B5EF4-FFF2-40B4-BE49-F238E27FC236}">
                <a16:creationId xmlns:a16="http://schemas.microsoft.com/office/drawing/2014/main" id="{15017A78-9D15-4FB0-B179-E10EB7386E1B}"/>
              </a:ext>
            </a:extLst>
          </p:cNvPr>
          <p:cNvSpPr>
            <a:spLocks noChangeArrowheads="1"/>
          </p:cNvSpPr>
          <p:nvPr/>
        </p:nvSpPr>
        <p:spPr bwMode="auto">
          <a:xfrm>
            <a:off x="0" y="31927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44">
            <a:extLst>
              <a:ext uri="{FF2B5EF4-FFF2-40B4-BE49-F238E27FC236}">
                <a16:creationId xmlns:a16="http://schemas.microsoft.com/office/drawing/2014/main" id="{66B5A895-378C-490A-B7BA-6B5CD014919E}"/>
              </a:ext>
            </a:extLst>
          </p:cNvPr>
          <p:cNvSpPr>
            <a:spLocks noChangeArrowheads="1"/>
          </p:cNvSpPr>
          <p:nvPr/>
        </p:nvSpPr>
        <p:spPr bwMode="auto">
          <a:xfrm>
            <a:off x="0" y="3483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ea typeface="SimSun" panose="02010600030101010101" pitchFamily="2" charset="-122"/>
                <a:cs typeface="Arial" panose="020B060402020202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46">
            <a:extLst>
              <a:ext uri="{FF2B5EF4-FFF2-40B4-BE49-F238E27FC236}">
                <a16:creationId xmlns:a16="http://schemas.microsoft.com/office/drawing/2014/main" id="{11177EA1-B558-42D3-AB5F-C8167C7A5806}"/>
              </a:ext>
            </a:extLst>
          </p:cNvPr>
          <p:cNvSpPr>
            <a:spLocks noChangeArrowheads="1"/>
          </p:cNvSpPr>
          <p:nvPr/>
        </p:nvSpPr>
        <p:spPr bwMode="auto">
          <a:xfrm>
            <a:off x="0" y="38481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47">
            <a:extLst>
              <a:ext uri="{FF2B5EF4-FFF2-40B4-BE49-F238E27FC236}">
                <a16:creationId xmlns:a16="http://schemas.microsoft.com/office/drawing/2014/main" id="{DB57BBBA-2AF2-42F3-B39F-578938CAFCC9}"/>
              </a:ext>
            </a:extLst>
          </p:cNvPr>
          <p:cNvSpPr>
            <a:spLocks noChangeArrowheads="1"/>
          </p:cNvSpPr>
          <p:nvPr/>
        </p:nvSpPr>
        <p:spPr bwMode="auto">
          <a:xfrm>
            <a:off x="0" y="405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48">
            <a:extLst>
              <a:ext uri="{FF2B5EF4-FFF2-40B4-BE49-F238E27FC236}">
                <a16:creationId xmlns:a16="http://schemas.microsoft.com/office/drawing/2014/main" id="{1CEF8A6A-C8D2-4FB8-B2ED-2AF124D20578}"/>
              </a:ext>
            </a:extLst>
          </p:cNvPr>
          <p:cNvSpPr>
            <a:spLocks noChangeArrowheads="1"/>
          </p:cNvSpPr>
          <p:nvPr/>
        </p:nvSpPr>
        <p:spPr bwMode="auto">
          <a:xfrm>
            <a:off x="0" y="4318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49">
            <a:extLst>
              <a:ext uri="{FF2B5EF4-FFF2-40B4-BE49-F238E27FC236}">
                <a16:creationId xmlns:a16="http://schemas.microsoft.com/office/drawing/2014/main" id="{42FB0F97-F8A6-4C27-AB32-62AF1C105A92}"/>
              </a:ext>
            </a:extLst>
          </p:cNvPr>
          <p:cNvSpPr>
            <a:spLocks noChangeArrowheads="1"/>
          </p:cNvSpPr>
          <p:nvPr/>
        </p:nvSpPr>
        <p:spPr bwMode="auto">
          <a:xfrm>
            <a:off x="0" y="44691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0858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B8DFF-0C42-4288-A862-4394C628F725}"/>
              </a:ext>
            </a:extLst>
          </p:cNvPr>
          <p:cNvSpPr txBox="1"/>
          <p:nvPr/>
        </p:nvSpPr>
        <p:spPr>
          <a:xfrm>
            <a:off x="1295400" y="1312902"/>
            <a:ext cx="5960286" cy="1061829"/>
          </a:xfrm>
          <a:prstGeom prst="rect">
            <a:avLst/>
          </a:prstGeom>
          <a:noFill/>
        </p:spPr>
        <p:txBody>
          <a:bodyPr wrap="none" rtlCol="0">
            <a:spAutoFit/>
          </a:bodyPr>
          <a:lstStyle/>
          <a:p>
            <a:pPr>
              <a:spcAft>
                <a:spcPts val="1800"/>
              </a:spcAft>
            </a:pPr>
            <a:r>
              <a:rPr lang="en-US" sz="2400" dirty="0"/>
              <a:t>All words are arbitrary and conventional.</a:t>
            </a:r>
          </a:p>
          <a:p>
            <a:pPr>
              <a:spcAft>
                <a:spcPts val="1800"/>
              </a:spcAft>
            </a:pPr>
            <a:r>
              <a:rPr lang="en-US" sz="2400" dirty="0"/>
              <a:t>But not all words are created equal, of course.</a:t>
            </a:r>
          </a:p>
        </p:txBody>
      </p:sp>
      <p:sp>
        <p:nvSpPr>
          <p:cNvPr id="3" name="TextBox 2">
            <a:extLst>
              <a:ext uri="{FF2B5EF4-FFF2-40B4-BE49-F238E27FC236}">
                <a16:creationId xmlns:a16="http://schemas.microsoft.com/office/drawing/2014/main" id="{8E7A5173-0747-40A6-B21B-058AD0E4BF5C}"/>
              </a:ext>
            </a:extLst>
          </p:cNvPr>
          <p:cNvSpPr txBox="1"/>
          <p:nvPr/>
        </p:nvSpPr>
        <p:spPr>
          <a:xfrm>
            <a:off x="2667000" y="2805752"/>
            <a:ext cx="2175596" cy="461665"/>
          </a:xfrm>
          <a:prstGeom prst="rect">
            <a:avLst/>
          </a:prstGeom>
          <a:noFill/>
        </p:spPr>
        <p:txBody>
          <a:bodyPr wrap="none" rtlCol="0">
            <a:spAutoFit/>
          </a:bodyPr>
          <a:lstStyle/>
          <a:p>
            <a:r>
              <a:rPr lang="en-US" sz="2400" dirty="0"/>
              <a:t>Onomatopoeia </a:t>
            </a:r>
          </a:p>
        </p:txBody>
      </p:sp>
      <p:sp>
        <p:nvSpPr>
          <p:cNvPr id="5" name="TextBox 4">
            <a:extLst>
              <a:ext uri="{FF2B5EF4-FFF2-40B4-BE49-F238E27FC236}">
                <a16:creationId xmlns:a16="http://schemas.microsoft.com/office/drawing/2014/main" id="{8C5F46FA-69B9-4672-B653-8D654C5D3755}"/>
              </a:ext>
            </a:extLst>
          </p:cNvPr>
          <p:cNvSpPr txBox="1"/>
          <p:nvPr/>
        </p:nvSpPr>
        <p:spPr>
          <a:xfrm>
            <a:off x="1447800" y="4647774"/>
            <a:ext cx="1628972" cy="461665"/>
          </a:xfrm>
          <a:prstGeom prst="rect">
            <a:avLst/>
          </a:prstGeom>
          <a:noFill/>
        </p:spPr>
        <p:txBody>
          <a:bodyPr wrap="none" rtlCol="0">
            <a:spAutoFit/>
          </a:bodyPr>
          <a:lstStyle/>
          <a:p>
            <a:r>
              <a:rPr lang="en-US" sz="2400" dirty="0"/>
              <a:t>Clear roots </a:t>
            </a:r>
          </a:p>
        </p:txBody>
      </p:sp>
      <p:sp>
        <p:nvSpPr>
          <p:cNvPr id="6" name="TextBox 5">
            <a:extLst>
              <a:ext uri="{FF2B5EF4-FFF2-40B4-BE49-F238E27FC236}">
                <a16:creationId xmlns:a16="http://schemas.microsoft.com/office/drawing/2014/main" id="{BF730FE0-2ED7-4888-92D9-640CE2F43870}"/>
              </a:ext>
            </a:extLst>
          </p:cNvPr>
          <p:cNvSpPr txBox="1"/>
          <p:nvPr/>
        </p:nvSpPr>
        <p:spPr>
          <a:xfrm>
            <a:off x="2686437" y="3690790"/>
            <a:ext cx="1568058" cy="461665"/>
          </a:xfrm>
          <a:prstGeom prst="rect">
            <a:avLst/>
          </a:prstGeom>
          <a:noFill/>
        </p:spPr>
        <p:txBody>
          <a:bodyPr wrap="none" rtlCol="0">
            <a:spAutoFit/>
          </a:bodyPr>
          <a:lstStyle/>
          <a:p>
            <a:r>
              <a:rPr lang="en-US" sz="2400" dirty="0"/>
              <a:t>Metaphors</a:t>
            </a:r>
            <a:endParaRPr lang="en-US" sz="1600" dirty="0"/>
          </a:p>
        </p:txBody>
      </p:sp>
      <p:graphicFrame>
        <p:nvGraphicFramePr>
          <p:cNvPr id="4" name="Table 7">
            <a:extLst>
              <a:ext uri="{FF2B5EF4-FFF2-40B4-BE49-F238E27FC236}">
                <a16:creationId xmlns:a16="http://schemas.microsoft.com/office/drawing/2014/main" id="{0BD0B9F6-992E-48A8-B535-8E1C68D300C7}"/>
              </a:ext>
            </a:extLst>
          </p:cNvPr>
          <p:cNvGraphicFramePr>
            <a:graphicFrameLocks noGrp="1"/>
          </p:cNvGraphicFramePr>
          <p:nvPr>
            <p:extLst>
              <p:ext uri="{D42A27DB-BD31-4B8C-83A1-F6EECF244321}">
                <p14:modId xmlns:p14="http://schemas.microsoft.com/office/powerpoint/2010/main" val="2461972109"/>
              </p:ext>
            </p:extLst>
          </p:nvPr>
        </p:nvGraphicFramePr>
        <p:xfrm>
          <a:off x="5181600" y="2898310"/>
          <a:ext cx="3564714" cy="1584960"/>
        </p:xfrm>
        <a:graphic>
          <a:graphicData uri="http://schemas.openxmlformats.org/drawingml/2006/table">
            <a:tbl>
              <a:tblPr firstRow="1" bandRow="1">
                <a:tableStyleId>{2D5ABB26-0587-4C30-8999-92F81FD0307C}</a:tableStyleId>
              </a:tblPr>
              <a:tblGrid>
                <a:gridCol w="2057400">
                  <a:extLst>
                    <a:ext uri="{9D8B030D-6E8A-4147-A177-3AD203B41FA5}">
                      <a16:colId xmlns:a16="http://schemas.microsoft.com/office/drawing/2014/main" val="844855788"/>
                    </a:ext>
                  </a:extLst>
                </a:gridCol>
                <a:gridCol w="1507314">
                  <a:extLst>
                    <a:ext uri="{9D8B030D-6E8A-4147-A177-3AD203B41FA5}">
                      <a16:colId xmlns:a16="http://schemas.microsoft.com/office/drawing/2014/main" val="1383575578"/>
                    </a:ext>
                  </a:extLst>
                </a:gridCol>
              </a:tblGrid>
              <a:tr h="370840">
                <a:tc>
                  <a:txBody>
                    <a:bodyPr/>
                    <a:lstStyle/>
                    <a:p>
                      <a:r>
                        <a:rPr lang="en-US" sz="2000" dirty="0"/>
                        <a:t>buzz, howl, etc.</a:t>
                      </a:r>
                    </a:p>
                  </a:txBody>
                  <a:tcPr/>
                </a:tc>
                <a:tc>
                  <a:txBody>
                    <a:bodyPr/>
                    <a:lstStyle/>
                    <a:p>
                      <a:r>
                        <a:rPr lang="en-US" sz="2000" dirty="0"/>
                        <a:t>squirt</a:t>
                      </a:r>
                    </a:p>
                  </a:txBody>
                  <a:tcPr/>
                </a:tc>
                <a:extLst>
                  <a:ext uri="{0D108BD9-81ED-4DB2-BD59-A6C34878D82A}">
                    <a16:rowId xmlns:a16="http://schemas.microsoft.com/office/drawing/2014/main" val="1485413007"/>
                  </a:ext>
                </a:extLst>
              </a:tr>
              <a:tr h="370840">
                <a:tc>
                  <a:txBody>
                    <a:bodyPr/>
                    <a:lstStyle/>
                    <a:p>
                      <a:r>
                        <a:rPr lang="en-US" sz="2000" dirty="0"/>
                        <a:t>boom</a:t>
                      </a:r>
                    </a:p>
                  </a:txBody>
                  <a:tcPr/>
                </a:tc>
                <a:tc>
                  <a:txBody>
                    <a:bodyPr/>
                    <a:lstStyle/>
                    <a:p>
                      <a:r>
                        <a:rPr lang="en-US" sz="2000" dirty="0"/>
                        <a:t>giggle</a:t>
                      </a:r>
                    </a:p>
                  </a:txBody>
                  <a:tcPr/>
                </a:tc>
                <a:extLst>
                  <a:ext uri="{0D108BD9-81ED-4DB2-BD59-A6C34878D82A}">
                    <a16:rowId xmlns:a16="http://schemas.microsoft.com/office/drawing/2014/main" val="794471048"/>
                  </a:ext>
                </a:extLst>
              </a:tr>
              <a:tr h="370840">
                <a:tc>
                  <a:txBody>
                    <a:bodyPr/>
                    <a:lstStyle/>
                    <a:p>
                      <a:r>
                        <a:rPr lang="en-US" sz="2000" dirty="0"/>
                        <a:t>crash</a:t>
                      </a:r>
                    </a:p>
                  </a:txBody>
                  <a:tcPr/>
                </a:tc>
                <a:tc>
                  <a:txBody>
                    <a:bodyPr/>
                    <a:lstStyle/>
                    <a:p>
                      <a:r>
                        <a:rPr lang="en-US" sz="2000" dirty="0"/>
                        <a:t>whiff</a:t>
                      </a:r>
                    </a:p>
                  </a:txBody>
                  <a:tcPr/>
                </a:tc>
                <a:extLst>
                  <a:ext uri="{0D108BD9-81ED-4DB2-BD59-A6C34878D82A}">
                    <a16:rowId xmlns:a16="http://schemas.microsoft.com/office/drawing/2014/main" val="1071855885"/>
                  </a:ext>
                </a:extLst>
              </a:tr>
              <a:tr h="370840">
                <a:tc>
                  <a:txBody>
                    <a:bodyPr/>
                    <a:lstStyle/>
                    <a:p>
                      <a:r>
                        <a:rPr lang="en-US" sz="2000" dirty="0"/>
                        <a:t>splash</a:t>
                      </a:r>
                    </a:p>
                  </a:txBody>
                  <a:tcPr/>
                </a:tc>
                <a:tc>
                  <a:txBody>
                    <a:bodyPr/>
                    <a:lstStyle/>
                    <a:p>
                      <a:r>
                        <a:rPr lang="en-US" sz="2000" dirty="0"/>
                        <a:t>honk</a:t>
                      </a:r>
                    </a:p>
                  </a:txBody>
                  <a:tcPr/>
                </a:tc>
                <a:extLst>
                  <a:ext uri="{0D108BD9-81ED-4DB2-BD59-A6C34878D82A}">
                    <a16:rowId xmlns:a16="http://schemas.microsoft.com/office/drawing/2014/main" val="3217110054"/>
                  </a:ext>
                </a:extLst>
              </a:tr>
            </a:tbl>
          </a:graphicData>
        </a:graphic>
      </p:graphicFrame>
      <p:graphicFrame>
        <p:nvGraphicFramePr>
          <p:cNvPr id="9" name="Table 7">
            <a:extLst>
              <a:ext uri="{FF2B5EF4-FFF2-40B4-BE49-F238E27FC236}">
                <a16:creationId xmlns:a16="http://schemas.microsoft.com/office/drawing/2014/main" id="{C383ABD0-96D0-4099-B0E2-990EA4F69B78}"/>
              </a:ext>
            </a:extLst>
          </p:cNvPr>
          <p:cNvGraphicFramePr>
            <a:graphicFrameLocks noGrp="1"/>
          </p:cNvGraphicFramePr>
          <p:nvPr>
            <p:extLst>
              <p:ext uri="{D42A27DB-BD31-4B8C-83A1-F6EECF244321}">
                <p14:modId xmlns:p14="http://schemas.microsoft.com/office/powerpoint/2010/main" val="4246781076"/>
              </p:ext>
            </p:extLst>
          </p:nvPr>
        </p:nvGraphicFramePr>
        <p:xfrm>
          <a:off x="5181600" y="3394364"/>
          <a:ext cx="2895600" cy="2773680"/>
        </p:xfrm>
        <a:graphic>
          <a:graphicData uri="http://schemas.openxmlformats.org/drawingml/2006/table">
            <a:tbl>
              <a:tblPr firstRow="1" bandRow="1">
                <a:tableStyleId>{2D5ABB26-0587-4C30-8999-92F81FD0307C}</a:tableStyleId>
              </a:tblPr>
              <a:tblGrid>
                <a:gridCol w="2895600">
                  <a:extLst>
                    <a:ext uri="{9D8B030D-6E8A-4147-A177-3AD203B41FA5}">
                      <a16:colId xmlns:a16="http://schemas.microsoft.com/office/drawing/2014/main" val="844855788"/>
                    </a:ext>
                  </a:extLst>
                </a:gridCol>
              </a:tblGrid>
              <a:tr h="370840">
                <a:tc>
                  <a:txBody>
                    <a:bodyPr/>
                    <a:lstStyle/>
                    <a:p>
                      <a:r>
                        <a:rPr lang="en-US" sz="2000" dirty="0"/>
                        <a:t>She flew to the window.</a:t>
                      </a:r>
                    </a:p>
                  </a:txBody>
                  <a:tcPr/>
                </a:tc>
                <a:extLst>
                  <a:ext uri="{0D108BD9-81ED-4DB2-BD59-A6C34878D82A}">
                    <a16:rowId xmlns:a16="http://schemas.microsoft.com/office/drawing/2014/main" val="1485413007"/>
                  </a:ext>
                </a:extLst>
              </a:tr>
              <a:tr h="370840">
                <a:tc>
                  <a:txBody>
                    <a:bodyPr/>
                    <a:lstStyle/>
                    <a:p>
                      <a:r>
                        <a:rPr lang="en-US" sz="2000" dirty="0"/>
                        <a:t>He/she roared, “No!”</a:t>
                      </a:r>
                    </a:p>
                  </a:txBody>
                  <a:tcPr/>
                </a:tc>
                <a:extLst>
                  <a:ext uri="{0D108BD9-81ED-4DB2-BD59-A6C34878D82A}">
                    <a16:rowId xmlns:a16="http://schemas.microsoft.com/office/drawing/2014/main" val="794471048"/>
                  </a:ext>
                </a:extLst>
              </a:tr>
              <a:tr h="370840">
                <a:tc>
                  <a:txBody>
                    <a:bodyPr/>
                    <a:lstStyle/>
                    <a:p>
                      <a:r>
                        <a:rPr lang="en-US" sz="2000" dirty="0"/>
                        <a:t>He/she’s a shining star.</a:t>
                      </a:r>
                    </a:p>
                  </a:txBody>
                  <a:tcPr/>
                </a:tc>
                <a:extLst>
                  <a:ext uri="{0D108BD9-81ED-4DB2-BD59-A6C34878D82A}">
                    <a16:rowId xmlns:a16="http://schemas.microsoft.com/office/drawing/2014/main" val="1071855885"/>
                  </a:ext>
                </a:extLst>
              </a:tr>
              <a:tr h="370840">
                <a:tc>
                  <a:txBody>
                    <a:bodyPr/>
                    <a:lstStyle/>
                    <a:p>
                      <a:r>
                        <a:rPr lang="en-US" sz="2000" dirty="0"/>
                        <a:t>She looked at him icily.</a:t>
                      </a:r>
                    </a:p>
                  </a:txBody>
                  <a:tcPr/>
                </a:tc>
                <a:extLst>
                  <a:ext uri="{0D108BD9-81ED-4DB2-BD59-A6C34878D82A}">
                    <a16:rowId xmlns:a16="http://schemas.microsoft.com/office/drawing/2014/main" val="3217110054"/>
                  </a:ext>
                </a:extLst>
              </a:tr>
              <a:tr h="370840">
                <a:tc>
                  <a:txBody>
                    <a:bodyPr/>
                    <a:lstStyle/>
                    <a:p>
                      <a:r>
                        <a:rPr lang="en-US" sz="2000" dirty="0"/>
                        <a:t>It broke his/her heart.</a:t>
                      </a:r>
                    </a:p>
                  </a:txBody>
                  <a:tcPr/>
                </a:tc>
                <a:extLst>
                  <a:ext uri="{0D108BD9-81ED-4DB2-BD59-A6C34878D82A}">
                    <a16:rowId xmlns:a16="http://schemas.microsoft.com/office/drawing/2014/main" val="1195351923"/>
                  </a:ext>
                </a:extLst>
              </a:tr>
              <a:tr h="370840">
                <a:tc>
                  <a:txBody>
                    <a:bodyPr/>
                    <a:lstStyle/>
                    <a:p>
                      <a:r>
                        <a:rPr lang="en-US" sz="2000" dirty="0"/>
                        <a:t>It’s raining cats and dogs.</a:t>
                      </a:r>
                    </a:p>
                  </a:txBody>
                  <a:tcPr/>
                </a:tc>
                <a:extLst>
                  <a:ext uri="{0D108BD9-81ED-4DB2-BD59-A6C34878D82A}">
                    <a16:rowId xmlns:a16="http://schemas.microsoft.com/office/drawing/2014/main" val="1960706086"/>
                  </a:ext>
                </a:extLst>
              </a:tr>
              <a:tr h="370840">
                <a:tc>
                  <a:txBody>
                    <a:bodyPr/>
                    <a:lstStyle/>
                    <a:p>
                      <a:r>
                        <a:rPr lang="en-US" sz="2000" dirty="0"/>
                        <a:t>I’m feeling blue.</a:t>
                      </a:r>
                    </a:p>
                  </a:txBody>
                  <a:tcPr/>
                </a:tc>
                <a:extLst>
                  <a:ext uri="{0D108BD9-81ED-4DB2-BD59-A6C34878D82A}">
                    <a16:rowId xmlns:a16="http://schemas.microsoft.com/office/drawing/2014/main" val="1912892932"/>
                  </a:ext>
                </a:extLst>
              </a:tr>
            </a:tbl>
          </a:graphicData>
        </a:graphic>
      </p:graphicFrame>
      <p:grpSp>
        <p:nvGrpSpPr>
          <p:cNvPr id="13" name="Group 12">
            <a:extLst>
              <a:ext uri="{FF2B5EF4-FFF2-40B4-BE49-F238E27FC236}">
                <a16:creationId xmlns:a16="http://schemas.microsoft.com/office/drawing/2014/main" id="{1761008A-2C22-45C3-9A6F-2FE9609D8F60}"/>
              </a:ext>
            </a:extLst>
          </p:cNvPr>
          <p:cNvGrpSpPr/>
          <p:nvPr/>
        </p:nvGrpSpPr>
        <p:grpSpPr>
          <a:xfrm>
            <a:off x="2686437" y="5109439"/>
            <a:ext cx="2055184" cy="1065532"/>
            <a:chOff x="2686437" y="5109439"/>
            <a:chExt cx="2055184" cy="1065532"/>
          </a:xfrm>
        </p:grpSpPr>
        <p:sp>
          <p:nvSpPr>
            <p:cNvPr id="10" name="TextBox 9">
              <a:extLst>
                <a:ext uri="{FF2B5EF4-FFF2-40B4-BE49-F238E27FC236}">
                  <a16:creationId xmlns:a16="http://schemas.microsoft.com/office/drawing/2014/main" id="{C00C68B3-224D-40D4-BD11-F5EF3FB044DE}"/>
                </a:ext>
              </a:extLst>
            </p:cNvPr>
            <p:cNvSpPr txBox="1"/>
            <p:nvPr/>
          </p:nvSpPr>
          <p:spPr>
            <a:xfrm>
              <a:off x="3183181" y="5713306"/>
              <a:ext cx="1558440" cy="461665"/>
            </a:xfrm>
            <a:prstGeom prst="rect">
              <a:avLst/>
            </a:prstGeom>
            <a:noFill/>
          </p:spPr>
          <p:txBody>
            <a:bodyPr wrap="none" rtlCol="0">
              <a:spAutoFit/>
            </a:bodyPr>
            <a:lstStyle/>
            <a:p>
              <a:r>
                <a:rPr lang="en-US" sz="2400" dirty="0"/>
                <a:t>etymology</a:t>
              </a:r>
            </a:p>
          </p:txBody>
        </p:sp>
        <p:cxnSp>
          <p:nvCxnSpPr>
            <p:cNvPr id="12" name="Straight Connector 11">
              <a:extLst>
                <a:ext uri="{FF2B5EF4-FFF2-40B4-BE49-F238E27FC236}">
                  <a16:creationId xmlns:a16="http://schemas.microsoft.com/office/drawing/2014/main" id="{1B48EE04-5E75-43EE-95B4-55B09B9FFCFC}"/>
                </a:ext>
              </a:extLst>
            </p:cNvPr>
            <p:cNvCxnSpPr/>
            <p:nvPr/>
          </p:nvCxnSpPr>
          <p:spPr>
            <a:xfrm>
              <a:off x="2686437" y="5109439"/>
              <a:ext cx="590163" cy="603867"/>
            </a:xfrm>
            <a:prstGeom prst="line">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500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par>
                          <p:cTn id="37" fill="hold">
                            <p:stCondLst>
                              <p:cond delay="0"/>
                            </p:stCondLst>
                            <p:childTnLst>
                              <p:par>
                                <p:cTn id="38" presetID="22" presetClass="entr" presetSubtype="1" fill="hold" nodeType="afterEffect">
                                  <p:stCondLst>
                                    <p:cond delay="50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DD84FE-14AD-4B9D-994C-6344C845F31E}"/>
              </a:ext>
            </a:extLst>
          </p:cNvPr>
          <p:cNvSpPr txBox="1"/>
          <p:nvPr/>
        </p:nvSpPr>
        <p:spPr>
          <a:xfrm>
            <a:off x="609600" y="2286000"/>
            <a:ext cx="2425151" cy="646331"/>
          </a:xfrm>
          <a:prstGeom prst="rect">
            <a:avLst/>
          </a:prstGeom>
          <a:noFill/>
        </p:spPr>
        <p:txBody>
          <a:bodyPr wrap="none" rtlCol="0">
            <a:spAutoFit/>
          </a:bodyPr>
          <a:lstStyle/>
          <a:p>
            <a:r>
              <a:rPr lang="en-US" dirty="0"/>
              <a:t>On the opposite end:</a:t>
            </a:r>
          </a:p>
          <a:p>
            <a:r>
              <a:rPr lang="en-US" dirty="0"/>
              <a:t>“Ladder of Abstraction”</a:t>
            </a:r>
          </a:p>
        </p:txBody>
      </p:sp>
      <p:pic>
        <p:nvPicPr>
          <p:cNvPr id="7" name="Picture 6">
            <a:extLst>
              <a:ext uri="{FF2B5EF4-FFF2-40B4-BE49-F238E27FC236}">
                <a16:creationId xmlns:a16="http://schemas.microsoft.com/office/drawing/2014/main" id="{1251AFC5-635A-45E6-B155-B33D271ED87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1060376">
            <a:off x="2209800" y="0"/>
            <a:ext cx="3429000" cy="6858000"/>
          </a:xfrm>
          <a:prstGeom prst="rect">
            <a:avLst/>
          </a:prstGeom>
        </p:spPr>
      </p:pic>
      <p:sp>
        <p:nvSpPr>
          <p:cNvPr id="8" name="TextBox 7">
            <a:extLst>
              <a:ext uri="{FF2B5EF4-FFF2-40B4-BE49-F238E27FC236}">
                <a16:creationId xmlns:a16="http://schemas.microsoft.com/office/drawing/2014/main" id="{49562280-52F7-43B2-B385-E6E78B5FDDE3}"/>
              </a:ext>
            </a:extLst>
          </p:cNvPr>
          <p:cNvSpPr txBox="1"/>
          <p:nvPr/>
        </p:nvSpPr>
        <p:spPr>
          <a:xfrm>
            <a:off x="5086429" y="5029200"/>
            <a:ext cx="1863011" cy="1323439"/>
          </a:xfrm>
          <a:prstGeom prst="rect">
            <a:avLst/>
          </a:prstGeom>
          <a:noFill/>
        </p:spPr>
        <p:txBody>
          <a:bodyPr wrap="none" rtlCol="0">
            <a:spAutoFit/>
          </a:bodyPr>
          <a:lstStyle/>
          <a:p>
            <a:r>
              <a:rPr lang="en-US" sz="2000" dirty="0"/>
              <a:t>Concrete things</a:t>
            </a:r>
          </a:p>
          <a:p>
            <a:pPr lvl="1"/>
            <a:r>
              <a:rPr lang="en-US" sz="2000" dirty="0"/>
              <a:t>pen</a:t>
            </a:r>
          </a:p>
          <a:p>
            <a:pPr lvl="1"/>
            <a:r>
              <a:rPr lang="en-US" sz="2000" dirty="0"/>
              <a:t>grapes</a:t>
            </a:r>
          </a:p>
          <a:p>
            <a:pPr lvl="1"/>
            <a:r>
              <a:rPr lang="en-US" sz="2000" dirty="0"/>
              <a:t>socks</a:t>
            </a:r>
          </a:p>
        </p:txBody>
      </p:sp>
      <p:sp>
        <p:nvSpPr>
          <p:cNvPr id="9" name="Rectangle 8">
            <a:extLst>
              <a:ext uri="{FF2B5EF4-FFF2-40B4-BE49-F238E27FC236}">
                <a16:creationId xmlns:a16="http://schemas.microsoft.com/office/drawing/2014/main" id="{0F26A96B-558A-420E-B61D-94846D54A101}"/>
              </a:ext>
            </a:extLst>
          </p:cNvPr>
          <p:cNvSpPr/>
          <p:nvPr/>
        </p:nvSpPr>
        <p:spPr>
          <a:xfrm>
            <a:off x="4961850" y="3429000"/>
            <a:ext cx="2804160" cy="1323439"/>
          </a:xfrm>
          <a:prstGeom prst="rect">
            <a:avLst/>
          </a:prstGeom>
        </p:spPr>
        <p:txBody>
          <a:bodyPr wrap="square">
            <a:spAutoFit/>
          </a:bodyPr>
          <a:lstStyle/>
          <a:p>
            <a:r>
              <a:rPr lang="en-US" sz="2000" dirty="0"/>
              <a:t>Specific-general words</a:t>
            </a:r>
          </a:p>
          <a:p>
            <a:pPr lvl="1"/>
            <a:r>
              <a:rPr lang="en-US" sz="2000" dirty="0"/>
              <a:t>writing utensil</a:t>
            </a:r>
          </a:p>
          <a:p>
            <a:pPr lvl="1"/>
            <a:r>
              <a:rPr lang="en-US" sz="2000" dirty="0"/>
              <a:t>fruit</a:t>
            </a:r>
          </a:p>
          <a:p>
            <a:pPr lvl="1"/>
            <a:r>
              <a:rPr lang="en-US" sz="2000" dirty="0"/>
              <a:t>clothing</a:t>
            </a:r>
          </a:p>
        </p:txBody>
      </p:sp>
      <p:sp>
        <p:nvSpPr>
          <p:cNvPr id="10" name="Rectangle 9">
            <a:extLst>
              <a:ext uri="{FF2B5EF4-FFF2-40B4-BE49-F238E27FC236}">
                <a16:creationId xmlns:a16="http://schemas.microsoft.com/office/drawing/2014/main" id="{642A78B5-58F4-4A2A-9E3D-B01062F38C66}"/>
              </a:ext>
            </a:extLst>
          </p:cNvPr>
          <p:cNvSpPr/>
          <p:nvPr/>
        </p:nvSpPr>
        <p:spPr>
          <a:xfrm>
            <a:off x="4663440" y="1947445"/>
            <a:ext cx="4572000" cy="1323439"/>
          </a:xfrm>
          <a:prstGeom prst="rect">
            <a:avLst/>
          </a:prstGeom>
        </p:spPr>
        <p:txBody>
          <a:bodyPr>
            <a:spAutoFit/>
          </a:bodyPr>
          <a:lstStyle/>
          <a:p>
            <a:r>
              <a:rPr lang="en-US" sz="2000" dirty="0"/>
              <a:t>Abstract things</a:t>
            </a:r>
          </a:p>
          <a:p>
            <a:pPr lvl="1"/>
            <a:r>
              <a:rPr lang="en-US" sz="2000" dirty="0"/>
              <a:t>stationery</a:t>
            </a:r>
          </a:p>
          <a:p>
            <a:pPr lvl="1"/>
            <a:r>
              <a:rPr lang="en-US" sz="2000" dirty="0"/>
              <a:t>food</a:t>
            </a:r>
          </a:p>
          <a:p>
            <a:pPr lvl="1"/>
            <a:r>
              <a:rPr lang="en-US" sz="2000" dirty="0"/>
              <a:t>wardrobe</a:t>
            </a:r>
          </a:p>
        </p:txBody>
      </p:sp>
      <p:sp>
        <p:nvSpPr>
          <p:cNvPr id="11" name="Rectangle 10">
            <a:extLst>
              <a:ext uri="{FF2B5EF4-FFF2-40B4-BE49-F238E27FC236}">
                <a16:creationId xmlns:a16="http://schemas.microsoft.com/office/drawing/2014/main" id="{B497D286-BBE3-41B5-9CF1-3E92A5F38178}"/>
              </a:ext>
            </a:extLst>
          </p:cNvPr>
          <p:cNvSpPr/>
          <p:nvPr/>
        </p:nvSpPr>
        <p:spPr>
          <a:xfrm>
            <a:off x="4278303" y="347245"/>
            <a:ext cx="4572000" cy="1323439"/>
          </a:xfrm>
          <a:prstGeom prst="rect">
            <a:avLst/>
          </a:prstGeom>
        </p:spPr>
        <p:txBody>
          <a:bodyPr>
            <a:spAutoFit/>
          </a:bodyPr>
          <a:lstStyle/>
          <a:p>
            <a:r>
              <a:rPr lang="en-US" sz="2000" dirty="0"/>
              <a:t>Abstractions</a:t>
            </a:r>
          </a:p>
          <a:p>
            <a:pPr lvl="1"/>
            <a:r>
              <a:rPr lang="en-US" sz="2000" dirty="0"/>
              <a:t>office necessities</a:t>
            </a:r>
          </a:p>
          <a:p>
            <a:pPr lvl="1"/>
            <a:r>
              <a:rPr lang="en-US" sz="2000" dirty="0"/>
              <a:t>sustenance</a:t>
            </a:r>
          </a:p>
          <a:p>
            <a:pPr lvl="1"/>
            <a:r>
              <a:rPr lang="en-US" sz="2000" dirty="0"/>
              <a:t>protection from the elements</a:t>
            </a:r>
          </a:p>
        </p:txBody>
      </p:sp>
    </p:spTree>
    <p:extLst>
      <p:ext uri="{BB962C8B-B14F-4D97-AF65-F5344CB8AC3E}">
        <p14:creationId xmlns:p14="http://schemas.microsoft.com/office/powerpoint/2010/main" val="107472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nimClr clrSpc="rgb" dir="cw">
                                      <p:cBhvr override="childStyle">
                                        <p:cTn dur="1" fill="hold" display="0" masterRel="nextClick" afterEffect="1"/>
                                        <p:tgtEl>
                                          <p:spTgt spid="9"/>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subTnLst>
                                    <p:animClr clrSpc="rgb" dir="cw">
                                      <p:cBhvr override="childStyle">
                                        <p:cTn dur="1" fill="hold" display="0" masterRel="nextClick" afterEffect="1"/>
                                        <p:tgtEl>
                                          <p:spTgt spid="10"/>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DD84FE-14AD-4B9D-994C-6344C845F31E}"/>
              </a:ext>
            </a:extLst>
          </p:cNvPr>
          <p:cNvSpPr txBox="1"/>
          <p:nvPr/>
        </p:nvSpPr>
        <p:spPr>
          <a:xfrm>
            <a:off x="609600" y="2286000"/>
            <a:ext cx="2425151" cy="646331"/>
          </a:xfrm>
          <a:prstGeom prst="rect">
            <a:avLst/>
          </a:prstGeom>
          <a:noFill/>
        </p:spPr>
        <p:txBody>
          <a:bodyPr wrap="none" rtlCol="0">
            <a:spAutoFit/>
          </a:bodyPr>
          <a:lstStyle/>
          <a:p>
            <a:r>
              <a:rPr lang="en-US" dirty="0"/>
              <a:t>On the opposite end:</a:t>
            </a:r>
          </a:p>
          <a:p>
            <a:r>
              <a:rPr lang="en-US" dirty="0"/>
              <a:t>“Ladder of Abstraction”</a:t>
            </a:r>
          </a:p>
        </p:txBody>
      </p:sp>
      <p:pic>
        <p:nvPicPr>
          <p:cNvPr id="7" name="Picture 6">
            <a:extLst>
              <a:ext uri="{FF2B5EF4-FFF2-40B4-BE49-F238E27FC236}">
                <a16:creationId xmlns:a16="http://schemas.microsoft.com/office/drawing/2014/main" id="{1251AFC5-635A-45E6-B155-B33D271ED87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1060376">
            <a:off x="2209800" y="0"/>
            <a:ext cx="3429000" cy="6858000"/>
          </a:xfrm>
          <a:prstGeom prst="rect">
            <a:avLst/>
          </a:prstGeom>
        </p:spPr>
      </p:pic>
      <p:sp>
        <p:nvSpPr>
          <p:cNvPr id="8" name="TextBox 7">
            <a:extLst>
              <a:ext uri="{FF2B5EF4-FFF2-40B4-BE49-F238E27FC236}">
                <a16:creationId xmlns:a16="http://schemas.microsoft.com/office/drawing/2014/main" id="{49562280-52F7-43B2-B385-E6E78B5FDDE3}"/>
              </a:ext>
            </a:extLst>
          </p:cNvPr>
          <p:cNvSpPr txBox="1"/>
          <p:nvPr/>
        </p:nvSpPr>
        <p:spPr>
          <a:xfrm>
            <a:off x="5086429" y="5029200"/>
            <a:ext cx="1863011" cy="1323439"/>
          </a:xfrm>
          <a:prstGeom prst="rect">
            <a:avLst/>
          </a:prstGeom>
          <a:noFill/>
        </p:spPr>
        <p:txBody>
          <a:bodyPr wrap="none" rtlCol="0">
            <a:spAutoFit/>
          </a:bodyPr>
          <a:lstStyle/>
          <a:p>
            <a:r>
              <a:rPr lang="en-US" sz="2000" dirty="0"/>
              <a:t>Concrete things</a:t>
            </a:r>
          </a:p>
          <a:p>
            <a:pPr lvl="1"/>
            <a:r>
              <a:rPr lang="en-US" sz="2000" dirty="0"/>
              <a:t>pen</a:t>
            </a:r>
          </a:p>
          <a:p>
            <a:pPr lvl="1"/>
            <a:r>
              <a:rPr lang="en-US" sz="2000" dirty="0"/>
              <a:t>grapes</a:t>
            </a:r>
          </a:p>
          <a:p>
            <a:pPr lvl="1"/>
            <a:r>
              <a:rPr lang="en-US" sz="2000" dirty="0"/>
              <a:t>socks</a:t>
            </a:r>
          </a:p>
        </p:txBody>
      </p:sp>
      <p:sp>
        <p:nvSpPr>
          <p:cNvPr id="9" name="Rectangle 8">
            <a:extLst>
              <a:ext uri="{FF2B5EF4-FFF2-40B4-BE49-F238E27FC236}">
                <a16:creationId xmlns:a16="http://schemas.microsoft.com/office/drawing/2014/main" id="{0F26A96B-558A-420E-B61D-94846D54A101}"/>
              </a:ext>
            </a:extLst>
          </p:cNvPr>
          <p:cNvSpPr/>
          <p:nvPr/>
        </p:nvSpPr>
        <p:spPr>
          <a:xfrm>
            <a:off x="4961850" y="3429000"/>
            <a:ext cx="2804160" cy="1323439"/>
          </a:xfrm>
          <a:prstGeom prst="rect">
            <a:avLst/>
          </a:prstGeom>
        </p:spPr>
        <p:txBody>
          <a:bodyPr wrap="square">
            <a:spAutoFit/>
          </a:bodyPr>
          <a:lstStyle/>
          <a:p>
            <a:r>
              <a:rPr lang="en-US" sz="2000" dirty="0"/>
              <a:t>Specific-general words</a:t>
            </a:r>
          </a:p>
          <a:p>
            <a:pPr lvl="1"/>
            <a:r>
              <a:rPr lang="en-US" sz="2000" dirty="0"/>
              <a:t>writing utensil</a:t>
            </a:r>
          </a:p>
          <a:p>
            <a:pPr lvl="1"/>
            <a:r>
              <a:rPr lang="en-US" sz="2000" dirty="0"/>
              <a:t>fruit</a:t>
            </a:r>
          </a:p>
          <a:p>
            <a:pPr lvl="1"/>
            <a:r>
              <a:rPr lang="en-US" sz="2000" dirty="0"/>
              <a:t>clothing</a:t>
            </a:r>
          </a:p>
        </p:txBody>
      </p:sp>
      <p:sp>
        <p:nvSpPr>
          <p:cNvPr id="10" name="Rectangle 9">
            <a:extLst>
              <a:ext uri="{FF2B5EF4-FFF2-40B4-BE49-F238E27FC236}">
                <a16:creationId xmlns:a16="http://schemas.microsoft.com/office/drawing/2014/main" id="{642A78B5-58F4-4A2A-9E3D-B01062F38C66}"/>
              </a:ext>
            </a:extLst>
          </p:cNvPr>
          <p:cNvSpPr/>
          <p:nvPr/>
        </p:nvSpPr>
        <p:spPr>
          <a:xfrm>
            <a:off x="4663440" y="1947445"/>
            <a:ext cx="4572000" cy="1323439"/>
          </a:xfrm>
          <a:prstGeom prst="rect">
            <a:avLst/>
          </a:prstGeom>
        </p:spPr>
        <p:txBody>
          <a:bodyPr>
            <a:spAutoFit/>
          </a:bodyPr>
          <a:lstStyle/>
          <a:p>
            <a:r>
              <a:rPr lang="en-US" sz="2000" dirty="0"/>
              <a:t>Abstract things</a:t>
            </a:r>
          </a:p>
          <a:p>
            <a:pPr lvl="1"/>
            <a:r>
              <a:rPr lang="en-US" sz="2000" dirty="0"/>
              <a:t>stationery</a:t>
            </a:r>
          </a:p>
          <a:p>
            <a:pPr lvl="1"/>
            <a:r>
              <a:rPr lang="en-US" sz="2000" dirty="0"/>
              <a:t>food</a:t>
            </a:r>
          </a:p>
          <a:p>
            <a:pPr lvl="1"/>
            <a:r>
              <a:rPr lang="en-US" sz="2000" dirty="0"/>
              <a:t>wardrobe</a:t>
            </a:r>
          </a:p>
        </p:txBody>
      </p:sp>
      <p:sp>
        <p:nvSpPr>
          <p:cNvPr id="11" name="Rectangle 10">
            <a:extLst>
              <a:ext uri="{FF2B5EF4-FFF2-40B4-BE49-F238E27FC236}">
                <a16:creationId xmlns:a16="http://schemas.microsoft.com/office/drawing/2014/main" id="{B497D286-BBE3-41B5-9CF1-3E92A5F38178}"/>
              </a:ext>
            </a:extLst>
          </p:cNvPr>
          <p:cNvSpPr/>
          <p:nvPr/>
        </p:nvSpPr>
        <p:spPr>
          <a:xfrm>
            <a:off x="4278303" y="347245"/>
            <a:ext cx="4572000" cy="1323439"/>
          </a:xfrm>
          <a:prstGeom prst="rect">
            <a:avLst/>
          </a:prstGeom>
        </p:spPr>
        <p:txBody>
          <a:bodyPr>
            <a:spAutoFit/>
          </a:bodyPr>
          <a:lstStyle/>
          <a:p>
            <a:r>
              <a:rPr lang="en-US" sz="2000" dirty="0"/>
              <a:t>Abstractions</a:t>
            </a:r>
          </a:p>
          <a:p>
            <a:pPr lvl="1"/>
            <a:r>
              <a:rPr lang="en-US" sz="2000" dirty="0"/>
              <a:t>office necessities</a:t>
            </a:r>
          </a:p>
          <a:p>
            <a:pPr lvl="1"/>
            <a:r>
              <a:rPr lang="en-US" sz="2000" dirty="0"/>
              <a:t>sustenance</a:t>
            </a:r>
          </a:p>
          <a:p>
            <a:pPr lvl="1"/>
            <a:r>
              <a:rPr lang="en-US" sz="2000" dirty="0"/>
              <a:t>protection from the elements</a:t>
            </a:r>
          </a:p>
        </p:txBody>
      </p:sp>
    </p:spTree>
    <p:extLst>
      <p:ext uri="{BB962C8B-B14F-4D97-AF65-F5344CB8AC3E}">
        <p14:creationId xmlns:p14="http://schemas.microsoft.com/office/powerpoint/2010/main" val="3254747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820525-2AD3-4A0A-A357-2436E9350E98}"/>
              </a:ext>
            </a:extLst>
          </p:cNvPr>
          <p:cNvSpPr txBox="1"/>
          <p:nvPr/>
        </p:nvSpPr>
        <p:spPr>
          <a:xfrm>
            <a:off x="1066800" y="906381"/>
            <a:ext cx="1138132" cy="523220"/>
          </a:xfrm>
          <a:prstGeom prst="rect">
            <a:avLst/>
          </a:prstGeom>
          <a:noFill/>
        </p:spPr>
        <p:txBody>
          <a:bodyPr wrap="none" rtlCol="0">
            <a:spAutoFit/>
          </a:bodyPr>
          <a:lstStyle/>
          <a:p>
            <a:r>
              <a:rPr lang="en-US" sz="2800" dirty="0"/>
              <a:t>Words</a:t>
            </a:r>
          </a:p>
        </p:txBody>
      </p:sp>
      <p:grpSp>
        <p:nvGrpSpPr>
          <p:cNvPr id="16" name="Group 15">
            <a:extLst>
              <a:ext uri="{FF2B5EF4-FFF2-40B4-BE49-F238E27FC236}">
                <a16:creationId xmlns:a16="http://schemas.microsoft.com/office/drawing/2014/main" id="{2207BDF5-B988-42CE-BE87-9B8B9302A401}"/>
              </a:ext>
            </a:extLst>
          </p:cNvPr>
          <p:cNvGrpSpPr/>
          <p:nvPr/>
        </p:nvGrpSpPr>
        <p:grpSpPr>
          <a:xfrm>
            <a:off x="4168094" y="3733800"/>
            <a:ext cx="2289588" cy="1285220"/>
            <a:chOff x="4168094" y="3733800"/>
            <a:chExt cx="2289588" cy="1285220"/>
          </a:xfrm>
        </p:grpSpPr>
        <p:sp>
          <p:nvSpPr>
            <p:cNvPr id="5" name="TextBox 4">
              <a:extLst>
                <a:ext uri="{FF2B5EF4-FFF2-40B4-BE49-F238E27FC236}">
                  <a16:creationId xmlns:a16="http://schemas.microsoft.com/office/drawing/2014/main" id="{4C7CFAC9-4A75-45C4-9687-97F0C63E49D7}"/>
                </a:ext>
              </a:extLst>
            </p:cNvPr>
            <p:cNvSpPr txBox="1"/>
            <p:nvPr/>
          </p:nvSpPr>
          <p:spPr>
            <a:xfrm>
              <a:off x="4168094" y="3733800"/>
              <a:ext cx="1877437" cy="523220"/>
            </a:xfrm>
            <a:prstGeom prst="rect">
              <a:avLst/>
            </a:prstGeom>
            <a:noFill/>
          </p:spPr>
          <p:txBody>
            <a:bodyPr wrap="none" rtlCol="0">
              <a:spAutoFit/>
            </a:bodyPr>
            <a:lstStyle/>
            <a:p>
              <a:r>
                <a:rPr lang="en-US" sz="2800" dirty="0"/>
                <a:t>Paragraphs</a:t>
              </a:r>
            </a:p>
          </p:txBody>
        </p:sp>
        <p:sp>
          <p:nvSpPr>
            <p:cNvPr id="6" name="TextBox 5">
              <a:extLst>
                <a:ext uri="{FF2B5EF4-FFF2-40B4-BE49-F238E27FC236}">
                  <a16:creationId xmlns:a16="http://schemas.microsoft.com/office/drawing/2014/main" id="{55FF5012-0ABA-466D-9A88-3ED3042EC001}"/>
                </a:ext>
              </a:extLst>
            </p:cNvPr>
            <p:cNvSpPr txBox="1"/>
            <p:nvPr/>
          </p:nvSpPr>
          <p:spPr>
            <a:xfrm>
              <a:off x="4876800" y="4495800"/>
              <a:ext cx="1580882" cy="523220"/>
            </a:xfrm>
            <a:prstGeom prst="rect">
              <a:avLst/>
            </a:prstGeom>
            <a:noFill/>
          </p:spPr>
          <p:txBody>
            <a:bodyPr wrap="none" rtlCol="0">
              <a:spAutoFit/>
            </a:bodyPr>
            <a:lstStyle/>
            <a:p>
              <a:r>
                <a:rPr lang="en-US" sz="2800" dirty="0"/>
                <a:t>Structure</a:t>
              </a:r>
            </a:p>
          </p:txBody>
        </p:sp>
      </p:grpSp>
      <p:sp>
        <p:nvSpPr>
          <p:cNvPr id="7" name="TextBox 6">
            <a:extLst>
              <a:ext uri="{FF2B5EF4-FFF2-40B4-BE49-F238E27FC236}">
                <a16:creationId xmlns:a16="http://schemas.microsoft.com/office/drawing/2014/main" id="{C5977245-FC3E-4581-87B5-35BDDB529F0A}"/>
              </a:ext>
            </a:extLst>
          </p:cNvPr>
          <p:cNvSpPr txBox="1"/>
          <p:nvPr/>
        </p:nvSpPr>
        <p:spPr>
          <a:xfrm>
            <a:off x="6295852" y="5384996"/>
            <a:ext cx="1696298" cy="646331"/>
          </a:xfrm>
          <a:prstGeom prst="rect">
            <a:avLst/>
          </a:prstGeom>
          <a:noFill/>
        </p:spPr>
        <p:txBody>
          <a:bodyPr wrap="none" rtlCol="0">
            <a:spAutoFit/>
          </a:bodyPr>
          <a:lstStyle/>
          <a:p>
            <a:r>
              <a:rPr lang="en-US" sz="3600" dirty="0"/>
              <a:t>Product</a:t>
            </a:r>
            <a:endParaRPr lang="en-US" sz="2800" dirty="0"/>
          </a:p>
        </p:txBody>
      </p:sp>
      <p:grpSp>
        <p:nvGrpSpPr>
          <p:cNvPr id="13" name="Group 12">
            <a:extLst>
              <a:ext uri="{FF2B5EF4-FFF2-40B4-BE49-F238E27FC236}">
                <a16:creationId xmlns:a16="http://schemas.microsoft.com/office/drawing/2014/main" id="{F0DF084D-25A9-402F-9460-D6396FB52E5C}"/>
              </a:ext>
            </a:extLst>
          </p:cNvPr>
          <p:cNvGrpSpPr/>
          <p:nvPr/>
        </p:nvGrpSpPr>
        <p:grpSpPr>
          <a:xfrm>
            <a:off x="2055463" y="1626115"/>
            <a:ext cx="3063381" cy="1934924"/>
            <a:chOff x="2055463" y="1626115"/>
            <a:chExt cx="3063381" cy="1934924"/>
          </a:xfrm>
        </p:grpSpPr>
        <p:sp>
          <p:nvSpPr>
            <p:cNvPr id="3" name="TextBox 2">
              <a:extLst>
                <a:ext uri="{FF2B5EF4-FFF2-40B4-BE49-F238E27FC236}">
                  <a16:creationId xmlns:a16="http://schemas.microsoft.com/office/drawing/2014/main" id="{D3B18E5D-571D-434A-95C3-4E460CAFD83A}"/>
                </a:ext>
              </a:extLst>
            </p:cNvPr>
            <p:cNvSpPr txBox="1"/>
            <p:nvPr/>
          </p:nvSpPr>
          <p:spPr>
            <a:xfrm>
              <a:off x="2055463" y="1626115"/>
              <a:ext cx="1346844" cy="523220"/>
            </a:xfrm>
            <a:prstGeom prst="rect">
              <a:avLst/>
            </a:prstGeom>
            <a:noFill/>
          </p:spPr>
          <p:txBody>
            <a:bodyPr wrap="none" rtlCol="0">
              <a:spAutoFit/>
            </a:bodyPr>
            <a:lstStyle/>
            <a:p>
              <a:r>
                <a:rPr lang="en-US" sz="2800" dirty="0"/>
                <a:t>Phrases</a:t>
              </a:r>
            </a:p>
          </p:txBody>
        </p:sp>
        <p:sp>
          <p:nvSpPr>
            <p:cNvPr id="4" name="TextBox 3">
              <a:extLst>
                <a:ext uri="{FF2B5EF4-FFF2-40B4-BE49-F238E27FC236}">
                  <a16:creationId xmlns:a16="http://schemas.microsoft.com/office/drawing/2014/main" id="{04EEDE9D-7083-423B-BC3F-11EB2C28C636}"/>
                </a:ext>
              </a:extLst>
            </p:cNvPr>
            <p:cNvSpPr txBox="1"/>
            <p:nvPr/>
          </p:nvSpPr>
          <p:spPr>
            <a:xfrm>
              <a:off x="3395295" y="3037819"/>
              <a:ext cx="1723549" cy="523220"/>
            </a:xfrm>
            <a:prstGeom prst="rect">
              <a:avLst/>
            </a:prstGeom>
            <a:noFill/>
          </p:spPr>
          <p:txBody>
            <a:bodyPr wrap="none" rtlCol="0">
              <a:spAutoFit/>
            </a:bodyPr>
            <a:lstStyle/>
            <a:p>
              <a:r>
                <a:rPr lang="en-US" sz="2800" dirty="0"/>
                <a:t>Sentences</a:t>
              </a:r>
            </a:p>
          </p:txBody>
        </p:sp>
        <p:sp>
          <p:nvSpPr>
            <p:cNvPr id="8" name="TextBox 7">
              <a:extLst>
                <a:ext uri="{FF2B5EF4-FFF2-40B4-BE49-F238E27FC236}">
                  <a16:creationId xmlns:a16="http://schemas.microsoft.com/office/drawing/2014/main" id="{AAB85FA4-DD0D-49C2-B632-E2CF7CB46EFF}"/>
                </a:ext>
              </a:extLst>
            </p:cNvPr>
            <p:cNvSpPr txBox="1"/>
            <p:nvPr/>
          </p:nvSpPr>
          <p:spPr>
            <a:xfrm>
              <a:off x="2537806" y="2317775"/>
              <a:ext cx="1311578" cy="523220"/>
            </a:xfrm>
            <a:prstGeom prst="rect">
              <a:avLst/>
            </a:prstGeom>
            <a:noFill/>
          </p:spPr>
          <p:txBody>
            <a:bodyPr wrap="none" rtlCol="0">
              <a:spAutoFit/>
            </a:bodyPr>
            <a:lstStyle/>
            <a:p>
              <a:r>
                <a:rPr lang="en-US" sz="2800" dirty="0"/>
                <a:t>Clauses</a:t>
              </a:r>
            </a:p>
          </p:txBody>
        </p:sp>
      </p:grpSp>
      <p:sp>
        <p:nvSpPr>
          <p:cNvPr id="9" name="Right Brace 8">
            <a:extLst>
              <a:ext uri="{FF2B5EF4-FFF2-40B4-BE49-F238E27FC236}">
                <a16:creationId xmlns:a16="http://schemas.microsoft.com/office/drawing/2014/main" id="{E0700CD8-50E1-4E4E-9F72-F7C22189C6B9}"/>
              </a:ext>
            </a:extLst>
          </p:cNvPr>
          <p:cNvSpPr/>
          <p:nvPr/>
        </p:nvSpPr>
        <p:spPr>
          <a:xfrm rot="19314995">
            <a:off x="4363091" y="908504"/>
            <a:ext cx="417816" cy="2630905"/>
          </a:xfrm>
          <a:prstGeom prst="rightBrace">
            <a:avLst>
              <a:gd name="adj1" fmla="val 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0BFBDBD6-E982-4F7E-B4DC-09FA40BA7EA7}"/>
              </a:ext>
            </a:extLst>
          </p:cNvPr>
          <p:cNvSpPr txBox="1"/>
          <p:nvPr/>
        </p:nvSpPr>
        <p:spPr>
          <a:xfrm rot="19588686">
            <a:off x="4974193" y="1242970"/>
            <a:ext cx="1364476" cy="461665"/>
          </a:xfrm>
          <a:prstGeom prst="rect">
            <a:avLst/>
          </a:prstGeom>
          <a:noFill/>
        </p:spPr>
        <p:txBody>
          <a:bodyPr wrap="none" rtlCol="0">
            <a:spAutoFit/>
          </a:bodyPr>
          <a:lstStyle/>
          <a:p>
            <a:r>
              <a:rPr lang="en-US" sz="2400" dirty="0"/>
              <a:t>grammar</a:t>
            </a:r>
          </a:p>
        </p:txBody>
      </p:sp>
      <p:grpSp>
        <p:nvGrpSpPr>
          <p:cNvPr id="15" name="Group 14">
            <a:extLst>
              <a:ext uri="{FF2B5EF4-FFF2-40B4-BE49-F238E27FC236}">
                <a16:creationId xmlns:a16="http://schemas.microsoft.com/office/drawing/2014/main" id="{198F5538-D4F8-4714-B92D-F8843EA04687}"/>
              </a:ext>
            </a:extLst>
          </p:cNvPr>
          <p:cNvGrpSpPr/>
          <p:nvPr/>
        </p:nvGrpSpPr>
        <p:grpSpPr>
          <a:xfrm>
            <a:off x="6557183" y="2710117"/>
            <a:ext cx="2671792" cy="2388106"/>
            <a:chOff x="6557183" y="2710117"/>
            <a:chExt cx="2671792" cy="2388106"/>
          </a:xfrm>
        </p:grpSpPr>
        <p:sp>
          <p:nvSpPr>
            <p:cNvPr id="11" name="Right Brace 10">
              <a:extLst>
                <a:ext uri="{FF2B5EF4-FFF2-40B4-BE49-F238E27FC236}">
                  <a16:creationId xmlns:a16="http://schemas.microsoft.com/office/drawing/2014/main" id="{42B0D223-2A30-4515-B453-47B13F77D624}"/>
                </a:ext>
              </a:extLst>
            </p:cNvPr>
            <p:cNvSpPr/>
            <p:nvPr/>
          </p:nvSpPr>
          <p:spPr>
            <a:xfrm rot="19314995">
              <a:off x="6557183" y="2710117"/>
              <a:ext cx="438903" cy="2388106"/>
            </a:xfrm>
            <a:prstGeom prst="rightBrace">
              <a:avLst>
                <a:gd name="adj1" fmla="val 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0D8A3DCC-2EEC-4AB6-AF05-00FC08F00E2B}"/>
                </a:ext>
              </a:extLst>
            </p:cNvPr>
            <p:cNvSpPr txBox="1"/>
            <p:nvPr/>
          </p:nvSpPr>
          <p:spPr>
            <a:xfrm rot="19588686">
              <a:off x="7438100" y="2816410"/>
              <a:ext cx="1790875" cy="461665"/>
            </a:xfrm>
            <a:prstGeom prst="rect">
              <a:avLst/>
            </a:prstGeom>
            <a:noFill/>
          </p:spPr>
          <p:txBody>
            <a:bodyPr wrap="none" rtlCol="0">
              <a:spAutoFit/>
            </a:bodyPr>
            <a:lstStyle/>
            <a:p>
              <a:r>
                <a:rPr lang="en-US" sz="2400" dirty="0"/>
                <a:t>logic, reason</a:t>
              </a:r>
            </a:p>
          </p:txBody>
        </p:sp>
      </p:grpSp>
    </p:spTree>
    <p:extLst>
      <p:ext uri="{BB962C8B-B14F-4D97-AF65-F5344CB8AC3E}">
        <p14:creationId xmlns:p14="http://schemas.microsoft.com/office/powerpoint/2010/main" val="92346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500"/>
                            </p:stCondLst>
                            <p:childTnLst>
                              <p:par>
                                <p:cTn id="22" presetID="22" presetClass="entr" presetSubtype="8" fill="hold" nodeType="afterEffect">
                                  <p:stCondLst>
                                    <p:cond delay="75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35" presetClass="emph" presetSubtype="0" repeatCount="3000" fill="hold" grpId="1" nodeType="withEffect">
                                  <p:stCondLst>
                                    <p:cond delay="0"/>
                                  </p:stCondLst>
                                  <p:childTnLst>
                                    <p:anim calcmode="discrete" valueType="str">
                                      <p:cBhvr>
                                        <p:cTn id="30" dur="5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3CE607-6D3A-43F0-868C-2975B2E1349D}"/>
              </a:ext>
            </a:extLst>
          </p:cNvPr>
          <p:cNvSpPr txBox="1"/>
          <p:nvPr/>
        </p:nvSpPr>
        <p:spPr>
          <a:xfrm>
            <a:off x="914400" y="969006"/>
            <a:ext cx="6441187" cy="523220"/>
          </a:xfrm>
          <a:prstGeom prst="rect">
            <a:avLst/>
          </a:prstGeom>
          <a:noFill/>
        </p:spPr>
        <p:txBody>
          <a:bodyPr wrap="none" rtlCol="0">
            <a:spAutoFit/>
          </a:bodyPr>
          <a:lstStyle/>
          <a:p>
            <a:r>
              <a:rPr lang="en-US" sz="2800" dirty="0"/>
              <a:t>How powerful can a few written words be?</a:t>
            </a:r>
          </a:p>
        </p:txBody>
      </p:sp>
      <p:sp>
        <p:nvSpPr>
          <p:cNvPr id="3" name="TextBox 2">
            <a:extLst>
              <a:ext uri="{FF2B5EF4-FFF2-40B4-BE49-F238E27FC236}">
                <a16:creationId xmlns:a16="http://schemas.microsoft.com/office/drawing/2014/main" id="{D68DC679-3ECD-4DAA-B6C7-711F9F10A45F}"/>
              </a:ext>
            </a:extLst>
          </p:cNvPr>
          <p:cNvSpPr txBox="1"/>
          <p:nvPr/>
        </p:nvSpPr>
        <p:spPr>
          <a:xfrm>
            <a:off x="883227" y="1978967"/>
            <a:ext cx="3076996" cy="830997"/>
          </a:xfrm>
          <a:prstGeom prst="rect">
            <a:avLst/>
          </a:prstGeom>
          <a:noFill/>
        </p:spPr>
        <p:txBody>
          <a:bodyPr wrap="none" rtlCol="0">
            <a:spAutoFit/>
          </a:bodyPr>
          <a:lstStyle/>
          <a:p>
            <a:r>
              <a:rPr lang="en-US" sz="2400" dirty="0"/>
              <a:t>World’s shortest novel:</a:t>
            </a:r>
          </a:p>
          <a:p>
            <a:endParaRPr lang="en-US" sz="2400" dirty="0"/>
          </a:p>
        </p:txBody>
      </p:sp>
      <p:sp>
        <p:nvSpPr>
          <p:cNvPr id="4" name="Rectangle 3">
            <a:extLst>
              <a:ext uri="{FF2B5EF4-FFF2-40B4-BE49-F238E27FC236}">
                <a16:creationId xmlns:a16="http://schemas.microsoft.com/office/drawing/2014/main" id="{2A3AD30B-05C1-4F98-81E7-51C583FE02DE}"/>
              </a:ext>
            </a:extLst>
          </p:cNvPr>
          <p:cNvSpPr/>
          <p:nvPr/>
        </p:nvSpPr>
        <p:spPr>
          <a:xfrm>
            <a:off x="4421660" y="2025133"/>
            <a:ext cx="3740397" cy="830997"/>
          </a:xfrm>
          <a:prstGeom prst="rect">
            <a:avLst/>
          </a:prstGeom>
        </p:spPr>
        <p:txBody>
          <a:bodyPr wrap="square">
            <a:spAutoFit/>
          </a:bodyPr>
          <a:lstStyle/>
          <a:p>
            <a:r>
              <a:rPr lang="en-US" sz="2400" dirty="0"/>
              <a:t>"For sale: baby shoes, never worn."</a:t>
            </a:r>
          </a:p>
        </p:txBody>
      </p:sp>
      <p:sp>
        <p:nvSpPr>
          <p:cNvPr id="5" name="TextBox 4">
            <a:extLst>
              <a:ext uri="{FF2B5EF4-FFF2-40B4-BE49-F238E27FC236}">
                <a16:creationId xmlns:a16="http://schemas.microsoft.com/office/drawing/2014/main" id="{9E0BAF23-EE09-414D-8692-A9E86697515F}"/>
              </a:ext>
            </a:extLst>
          </p:cNvPr>
          <p:cNvSpPr txBox="1"/>
          <p:nvPr/>
        </p:nvSpPr>
        <p:spPr>
          <a:xfrm>
            <a:off x="883227" y="3065872"/>
            <a:ext cx="920445" cy="461665"/>
          </a:xfrm>
          <a:prstGeom prst="rect">
            <a:avLst/>
          </a:prstGeom>
          <a:noFill/>
        </p:spPr>
        <p:txBody>
          <a:bodyPr wrap="none" rtlCol="0">
            <a:spAutoFit/>
          </a:bodyPr>
          <a:lstStyle/>
          <a:p>
            <a:r>
              <a:rPr lang="en-US" sz="2400" dirty="0"/>
              <a:t>Haiku</a:t>
            </a:r>
          </a:p>
        </p:txBody>
      </p:sp>
      <p:sp>
        <p:nvSpPr>
          <p:cNvPr id="6" name="Rectangle 5">
            <a:extLst>
              <a:ext uri="{FF2B5EF4-FFF2-40B4-BE49-F238E27FC236}">
                <a16:creationId xmlns:a16="http://schemas.microsoft.com/office/drawing/2014/main" id="{4D3F6105-4E8D-4B89-B402-80781E7B4AF5}"/>
              </a:ext>
            </a:extLst>
          </p:cNvPr>
          <p:cNvSpPr/>
          <p:nvPr/>
        </p:nvSpPr>
        <p:spPr>
          <a:xfrm>
            <a:off x="2414798" y="3137101"/>
            <a:ext cx="4572000" cy="1200329"/>
          </a:xfrm>
          <a:prstGeom prst="rect">
            <a:avLst/>
          </a:prstGeom>
        </p:spPr>
        <p:txBody>
          <a:bodyPr>
            <a:spAutoFit/>
          </a:bodyPr>
          <a:lstStyle/>
          <a:p>
            <a:r>
              <a:rPr lang="en-US" sz="2400" dirty="0"/>
              <a:t>Summer grasses</a:t>
            </a:r>
          </a:p>
          <a:p>
            <a:r>
              <a:rPr lang="en-US" sz="2400" dirty="0"/>
              <a:t>All that remains</a:t>
            </a:r>
            <a:br>
              <a:rPr lang="en-US" sz="2400" dirty="0"/>
            </a:br>
            <a:r>
              <a:rPr lang="en-US" sz="2400" dirty="0"/>
              <a:t>Of great warriors’ dreams.</a:t>
            </a:r>
          </a:p>
        </p:txBody>
      </p:sp>
      <p:sp>
        <p:nvSpPr>
          <p:cNvPr id="7" name="TextBox 6">
            <a:extLst>
              <a:ext uri="{FF2B5EF4-FFF2-40B4-BE49-F238E27FC236}">
                <a16:creationId xmlns:a16="http://schemas.microsoft.com/office/drawing/2014/main" id="{072FBA0C-D3B0-4561-8716-0F2702A0B181}"/>
              </a:ext>
            </a:extLst>
          </p:cNvPr>
          <p:cNvSpPr txBox="1"/>
          <p:nvPr/>
        </p:nvSpPr>
        <p:spPr>
          <a:xfrm>
            <a:off x="5257800" y="4337430"/>
            <a:ext cx="2904257" cy="369332"/>
          </a:xfrm>
          <a:prstGeom prst="rect">
            <a:avLst/>
          </a:prstGeom>
          <a:noFill/>
        </p:spPr>
        <p:txBody>
          <a:bodyPr wrap="none" rtlCol="0">
            <a:spAutoFit/>
          </a:bodyPr>
          <a:lstStyle/>
          <a:p>
            <a:r>
              <a:rPr lang="en-US" dirty="0"/>
              <a:t>Matsuo Basho  (17</a:t>
            </a:r>
            <a:r>
              <a:rPr lang="en-US" baseline="30000" dirty="0"/>
              <a:t>th</a:t>
            </a:r>
            <a:r>
              <a:rPr lang="en-US" dirty="0"/>
              <a:t> Century)</a:t>
            </a:r>
          </a:p>
        </p:txBody>
      </p:sp>
      <p:sp>
        <p:nvSpPr>
          <p:cNvPr id="8" name="Rectangle 7">
            <a:extLst>
              <a:ext uri="{FF2B5EF4-FFF2-40B4-BE49-F238E27FC236}">
                <a16:creationId xmlns:a16="http://schemas.microsoft.com/office/drawing/2014/main" id="{8EDF1D87-3E5B-4BC9-85C0-61EB7CDCFF59}"/>
              </a:ext>
            </a:extLst>
          </p:cNvPr>
          <p:cNvSpPr/>
          <p:nvPr/>
        </p:nvSpPr>
        <p:spPr>
          <a:xfrm>
            <a:off x="2423012" y="4654029"/>
            <a:ext cx="4572000" cy="1200329"/>
          </a:xfrm>
          <a:prstGeom prst="rect">
            <a:avLst/>
          </a:prstGeom>
        </p:spPr>
        <p:txBody>
          <a:bodyPr>
            <a:spAutoFit/>
          </a:bodyPr>
          <a:lstStyle/>
          <a:p>
            <a:r>
              <a:rPr lang="en-US" sz="2400" dirty="0"/>
              <a:t>I want to see</a:t>
            </a:r>
          </a:p>
          <a:p>
            <a:r>
              <a:rPr lang="en-US" sz="2400" dirty="0"/>
              <a:t>And to meet you</a:t>
            </a:r>
          </a:p>
          <a:p>
            <a:r>
              <a:rPr lang="en-US" sz="2400" dirty="0"/>
              <a:t>Stepping on the thin ice.</a:t>
            </a:r>
          </a:p>
        </p:txBody>
      </p:sp>
      <p:sp>
        <p:nvSpPr>
          <p:cNvPr id="9" name="Rectangle 8">
            <a:extLst>
              <a:ext uri="{FF2B5EF4-FFF2-40B4-BE49-F238E27FC236}">
                <a16:creationId xmlns:a16="http://schemas.microsoft.com/office/drawing/2014/main" id="{E79A185D-D9AD-4BED-9EDE-B44E3A0C5AF9}"/>
              </a:ext>
            </a:extLst>
          </p:cNvPr>
          <p:cNvSpPr/>
          <p:nvPr/>
        </p:nvSpPr>
        <p:spPr>
          <a:xfrm>
            <a:off x="5247409" y="5888994"/>
            <a:ext cx="2870016" cy="369332"/>
          </a:xfrm>
          <a:prstGeom prst="rect">
            <a:avLst/>
          </a:prstGeom>
        </p:spPr>
        <p:txBody>
          <a:bodyPr wrap="none">
            <a:spAutoFit/>
          </a:bodyPr>
          <a:lstStyle/>
          <a:p>
            <a:r>
              <a:rPr lang="en-US" dirty="0" err="1"/>
              <a:t>Mayuzumi</a:t>
            </a:r>
            <a:r>
              <a:rPr lang="en-US" dirty="0"/>
              <a:t> </a:t>
            </a:r>
            <a:r>
              <a:rPr lang="en-US" dirty="0" err="1"/>
              <a:t>Madoka</a:t>
            </a:r>
            <a:r>
              <a:rPr lang="en-US" dirty="0"/>
              <a:t> (1962-   )</a:t>
            </a:r>
          </a:p>
        </p:txBody>
      </p:sp>
    </p:spTree>
    <p:extLst>
      <p:ext uri="{BB962C8B-B14F-4D97-AF65-F5344CB8AC3E}">
        <p14:creationId xmlns:p14="http://schemas.microsoft.com/office/powerpoint/2010/main" val="387366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808080"/>
                                      </p:to>
                                    </p:animClr>
                                  </p:subTnLst>
                                </p:cTn>
                              </p:par>
                              <p:par>
                                <p:cTn id="15" presetID="1"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par>
                                <p:cTn id="17" presetID="1" presetClass="entr" presetSubtype="0" fill="hold" grpId="0" nodeType="withEffect">
                                  <p:stCondLst>
                                    <p:cond delay="750"/>
                                  </p:stCondLst>
                                  <p:childTnLst>
                                    <p:set>
                                      <p:cBhvr>
                                        <p:cTn id="18"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50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38270-9243-440E-BDAA-5DF0A65BC983}"/>
              </a:ext>
            </a:extLst>
          </p:cNvPr>
          <p:cNvSpPr txBox="1"/>
          <p:nvPr/>
        </p:nvSpPr>
        <p:spPr>
          <a:xfrm>
            <a:off x="914400" y="685800"/>
            <a:ext cx="3958071" cy="523220"/>
          </a:xfrm>
          <a:prstGeom prst="rect">
            <a:avLst/>
          </a:prstGeom>
          <a:noFill/>
        </p:spPr>
        <p:txBody>
          <a:bodyPr wrap="none" rtlCol="0">
            <a:spAutoFit/>
          </a:bodyPr>
          <a:lstStyle/>
          <a:p>
            <a:r>
              <a:rPr lang="en-US" sz="2800" dirty="0"/>
              <a:t>Exercise: Building Writing</a:t>
            </a:r>
          </a:p>
        </p:txBody>
      </p:sp>
      <p:pic>
        <p:nvPicPr>
          <p:cNvPr id="3" name="Picture 2" descr="A screenshot of a cell phone&#10;&#10;Description automatically generated">
            <a:extLst>
              <a:ext uri="{FF2B5EF4-FFF2-40B4-BE49-F238E27FC236}">
                <a16:creationId xmlns:a16="http://schemas.microsoft.com/office/drawing/2014/main" id="{D26EFF24-6FC8-41C2-A5A5-720DE4F4F4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9334" y="1371600"/>
            <a:ext cx="3818538" cy="4953000"/>
          </a:xfrm>
          <a:prstGeom prst="rect">
            <a:avLst/>
          </a:prstGeom>
        </p:spPr>
      </p:pic>
      <p:sp>
        <p:nvSpPr>
          <p:cNvPr id="2" name="Arrow: Right 1">
            <a:extLst>
              <a:ext uri="{FF2B5EF4-FFF2-40B4-BE49-F238E27FC236}">
                <a16:creationId xmlns:a16="http://schemas.microsoft.com/office/drawing/2014/main" id="{1CB0478A-47A8-5A1C-286D-82EB9E03E8A7}"/>
              </a:ext>
            </a:extLst>
          </p:cNvPr>
          <p:cNvSpPr/>
          <p:nvPr/>
        </p:nvSpPr>
        <p:spPr>
          <a:xfrm>
            <a:off x="6553200" y="5943600"/>
            <a:ext cx="1524000" cy="381000"/>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42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2000"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A97516-D290-49D3-BE6B-7E84874DDEC3}"/>
              </a:ext>
            </a:extLst>
          </p:cNvPr>
          <p:cNvSpPr txBox="1"/>
          <p:nvPr/>
        </p:nvSpPr>
        <p:spPr>
          <a:xfrm>
            <a:off x="914400" y="685800"/>
            <a:ext cx="3958071" cy="523220"/>
          </a:xfrm>
          <a:prstGeom prst="rect">
            <a:avLst/>
          </a:prstGeom>
          <a:noFill/>
        </p:spPr>
        <p:txBody>
          <a:bodyPr wrap="none" rtlCol="0">
            <a:spAutoFit/>
          </a:bodyPr>
          <a:lstStyle/>
          <a:p>
            <a:r>
              <a:rPr lang="en-US" sz="2800" dirty="0"/>
              <a:t>Exercise: Building Writing</a:t>
            </a:r>
          </a:p>
        </p:txBody>
      </p:sp>
      <p:sp>
        <p:nvSpPr>
          <p:cNvPr id="3" name="TextBox 2">
            <a:extLst>
              <a:ext uri="{FF2B5EF4-FFF2-40B4-BE49-F238E27FC236}">
                <a16:creationId xmlns:a16="http://schemas.microsoft.com/office/drawing/2014/main" id="{BBB7D426-5631-42DC-939D-F14AC08BF26A}"/>
              </a:ext>
            </a:extLst>
          </p:cNvPr>
          <p:cNvSpPr txBox="1"/>
          <p:nvPr/>
        </p:nvSpPr>
        <p:spPr>
          <a:xfrm>
            <a:off x="937973" y="2980244"/>
            <a:ext cx="1239442" cy="461665"/>
          </a:xfrm>
          <a:prstGeom prst="rect">
            <a:avLst/>
          </a:prstGeom>
          <a:noFill/>
        </p:spPr>
        <p:txBody>
          <a:bodyPr wrap="none" rtlCol="0">
            <a:spAutoFit/>
          </a:bodyPr>
          <a:lstStyle/>
          <a:p>
            <a:r>
              <a:rPr lang="en-US" sz="2400" dirty="0"/>
              <a:t>WORDS</a:t>
            </a:r>
          </a:p>
        </p:txBody>
      </p:sp>
      <p:sp>
        <p:nvSpPr>
          <p:cNvPr id="4" name="TextBox 3">
            <a:extLst>
              <a:ext uri="{FF2B5EF4-FFF2-40B4-BE49-F238E27FC236}">
                <a16:creationId xmlns:a16="http://schemas.microsoft.com/office/drawing/2014/main" id="{60F5FBCE-BF3A-422A-856B-FB890D179AAE}"/>
              </a:ext>
            </a:extLst>
          </p:cNvPr>
          <p:cNvSpPr txBox="1"/>
          <p:nvPr/>
        </p:nvSpPr>
        <p:spPr>
          <a:xfrm>
            <a:off x="2893435" y="2984389"/>
            <a:ext cx="4484689" cy="461665"/>
          </a:xfrm>
          <a:prstGeom prst="rect">
            <a:avLst/>
          </a:prstGeom>
          <a:noFill/>
        </p:spPr>
        <p:txBody>
          <a:bodyPr wrap="none" rtlCol="0">
            <a:spAutoFit/>
          </a:bodyPr>
          <a:lstStyle/>
          <a:p>
            <a:r>
              <a:rPr lang="en-US" sz="2400" dirty="0"/>
              <a:t>Nouns, Verbs, Adjectives, Adverbs</a:t>
            </a:r>
          </a:p>
        </p:txBody>
      </p:sp>
      <p:sp>
        <p:nvSpPr>
          <p:cNvPr id="5" name="TextBox 4">
            <a:extLst>
              <a:ext uri="{FF2B5EF4-FFF2-40B4-BE49-F238E27FC236}">
                <a16:creationId xmlns:a16="http://schemas.microsoft.com/office/drawing/2014/main" id="{88746C95-965D-4622-8EFA-2BBDCB0F8EC3}"/>
              </a:ext>
            </a:extLst>
          </p:cNvPr>
          <p:cNvSpPr txBox="1"/>
          <p:nvPr/>
        </p:nvSpPr>
        <p:spPr>
          <a:xfrm>
            <a:off x="914400" y="1898845"/>
            <a:ext cx="4193456" cy="461665"/>
          </a:xfrm>
          <a:prstGeom prst="rect">
            <a:avLst/>
          </a:prstGeom>
          <a:noFill/>
        </p:spPr>
        <p:txBody>
          <a:bodyPr wrap="none" rtlCol="0">
            <a:spAutoFit/>
          </a:bodyPr>
          <a:lstStyle/>
          <a:p>
            <a:r>
              <a:rPr lang="en-US" sz="2400" dirty="0"/>
              <a:t>Tell us your analysis with just … </a:t>
            </a:r>
          </a:p>
        </p:txBody>
      </p:sp>
      <p:sp>
        <p:nvSpPr>
          <p:cNvPr id="6" name="TextBox 5">
            <a:extLst>
              <a:ext uri="{FF2B5EF4-FFF2-40B4-BE49-F238E27FC236}">
                <a16:creationId xmlns:a16="http://schemas.microsoft.com/office/drawing/2014/main" id="{7E1A8CA5-FD2E-4C88-8484-3D8B06FBC441}"/>
              </a:ext>
            </a:extLst>
          </p:cNvPr>
          <p:cNvSpPr txBox="1"/>
          <p:nvPr/>
        </p:nvSpPr>
        <p:spPr>
          <a:xfrm>
            <a:off x="4744668" y="4724400"/>
            <a:ext cx="4152740" cy="1723549"/>
          </a:xfrm>
          <a:prstGeom prst="rect">
            <a:avLst/>
          </a:prstGeom>
          <a:noFill/>
          <a:ln>
            <a:solidFill>
              <a:schemeClr val="accent1"/>
            </a:solidFill>
          </a:ln>
        </p:spPr>
        <p:txBody>
          <a:bodyPr wrap="none" lIns="274320" tIns="91440" rIns="274320" bIns="91440" rtlCol="0">
            <a:spAutoFit/>
          </a:bodyPr>
          <a:lstStyle/>
          <a:p>
            <a:r>
              <a:rPr lang="en-US" sz="2000" dirty="0"/>
              <a:t>What do we need to know about:</a:t>
            </a:r>
          </a:p>
          <a:p>
            <a:pPr marL="342900" indent="-342900">
              <a:buFont typeface="Arial" panose="020B0604020202020204" pitchFamily="34" charset="0"/>
              <a:buChar char="•"/>
            </a:pPr>
            <a:r>
              <a:rPr lang="en-US" sz="2000" dirty="0"/>
              <a:t>Social media</a:t>
            </a:r>
          </a:p>
          <a:p>
            <a:pPr marL="342900" indent="-342900">
              <a:buFont typeface="Arial" panose="020B0604020202020204" pitchFamily="34" charset="0"/>
              <a:buChar char="•"/>
            </a:pPr>
            <a:r>
              <a:rPr lang="en-US" sz="2000" dirty="0"/>
              <a:t>Impeachments</a:t>
            </a:r>
          </a:p>
          <a:p>
            <a:pPr marL="342900" indent="-342900">
              <a:buFont typeface="Arial" panose="020B0604020202020204" pitchFamily="34" charset="0"/>
              <a:buChar char="•"/>
            </a:pPr>
            <a:r>
              <a:rPr lang="en-US" sz="2000" dirty="0"/>
              <a:t>Decriminalization of marijuana</a:t>
            </a:r>
          </a:p>
          <a:p>
            <a:pPr marL="342900" indent="-342900">
              <a:buFont typeface="Arial" panose="020B0604020202020204" pitchFamily="34" charset="0"/>
              <a:buChar char="•"/>
            </a:pPr>
            <a:r>
              <a:rPr lang="en-US" sz="2000" i="1" dirty="0"/>
              <a:t>Another topic of your interest</a:t>
            </a:r>
          </a:p>
        </p:txBody>
      </p:sp>
      <p:sp>
        <p:nvSpPr>
          <p:cNvPr id="7" name="TextBox 6">
            <a:extLst>
              <a:ext uri="{FF2B5EF4-FFF2-40B4-BE49-F238E27FC236}">
                <a16:creationId xmlns:a16="http://schemas.microsoft.com/office/drawing/2014/main" id="{99330CB3-AA0C-401D-9722-B885F1540283}"/>
              </a:ext>
            </a:extLst>
          </p:cNvPr>
          <p:cNvSpPr txBox="1"/>
          <p:nvPr/>
        </p:nvSpPr>
        <p:spPr>
          <a:xfrm>
            <a:off x="937973" y="3907490"/>
            <a:ext cx="1454244" cy="461665"/>
          </a:xfrm>
          <a:prstGeom prst="rect">
            <a:avLst/>
          </a:prstGeom>
          <a:noFill/>
        </p:spPr>
        <p:txBody>
          <a:bodyPr wrap="none" rtlCol="0">
            <a:spAutoFit/>
          </a:bodyPr>
          <a:lstStyle/>
          <a:p>
            <a:r>
              <a:rPr lang="en-US" sz="2400" dirty="0"/>
              <a:t>PHRASES</a:t>
            </a:r>
          </a:p>
        </p:txBody>
      </p:sp>
      <p:sp>
        <p:nvSpPr>
          <p:cNvPr id="8" name="TextBox 7">
            <a:extLst>
              <a:ext uri="{FF2B5EF4-FFF2-40B4-BE49-F238E27FC236}">
                <a16:creationId xmlns:a16="http://schemas.microsoft.com/office/drawing/2014/main" id="{D91FA86B-3418-4D2A-808B-28862C893A36}"/>
              </a:ext>
            </a:extLst>
          </p:cNvPr>
          <p:cNvSpPr txBox="1"/>
          <p:nvPr/>
        </p:nvSpPr>
        <p:spPr>
          <a:xfrm>
            <a:off x="2893435" y="3960595"/>
            <a:ext cx="6133410" cy="461665"/>
          </a:xfrm>
          <a:prstGeom prst="rect">
            <a:avLst/>
          </a:prstGeom>
          <a:noFill/>
        </p:spPr>
        <p:txBody>
          <a:bodyPr wrap="none" rtlCol="0">
            <a:spAutoFit/>
          </a:bodyPr>
          <a:lstStyle/>
          <a:p>
            <a:r>
              <a:rPr lang="en-US" sz="2400" dirty="0"/>
              <a:t>Combinations of words … separated by ellipses</a:t>
            </a:r>
          </a:p>
        </p:txBody>
      </p:sp>
      <p:sp>
        <p:nvSpPr>
          <p:cNvPr id="9" name="TextBox 8">
            <a:extLst>
              <a:ext uri="{FF2B5EF4-FFF2-40B4-BE49-F238E27FC236}">
                <a16:creationId xmlns:a16="http://schemas.microsoft.com/office/drawing/2014/main" id="{372F79DC-EF06-40AD-BE67-1375228291B2}"/>
              </a:ext>
            </a:extLst>
          </p:cNvPr>
          <p:cNvSpPr txBox="1"/>
          <p:nvPr/>
        </p:nvSpPr>
        <p:spPr>
          <a:xfrm>
            <a:off x="944551" y="4924685"/>
            <a:ext cx="1646605" cy="461665"/>
          </a:xfrm>
          <a:prstGeom prst="rect">
            <a:avLst/>
          </a:prstGeom>
          <a:noFill/>
        </p:spPr>
        <p:txBody>
          <a:bodyPr wrap="none" rtlCol="0">
            <a:spAutoFit/>
          </a:bodyPr>
          <a:lstStyle/>
          <a:p>
            <a:r>
              <a:rPr lang="en-US" sz="2400" dirty="0"/>
              <a:t>SENTENCE</a:t>
            </a:r>
          </a:p>
        </p:txBody>
      </p:sp>
      <p:sp>
        <p:nvSpPr>
          <p:cNvPr id="10" name="TextBox 9">
            <a:extLst>
              <a:ext uri="{FF2B5EF4-FFF2-40B4-BE49-F238E27FC236}">
                <a16:creationId xmlns:a16="http://schemas.microsoft.com/office/drawing/2014/main" id="{BFDEFEEA-A484-4CE1-AC78-B57CE07709F5}"/>
              </a:ext>
            </a:extLst>
          </p:cNvPr>
          <p:cNvSpPr txBox="1"/>
          <p:nvPr/>
        </p:nvSpPr>
        <p:spPr>
          <a:xfrm>
            <a:off x="2999299" y="4926632"/>
            <a:ext cx="1337226" cy="830997"/>
          </a:xfrm>
          <a:prstGeom prst="rect">
            <a:avLst/>
          </a:prstGeom>
          <a:noFill/>
        </p:spPr>
        <p:txBody>
          <a:bodyPr wrap="none" rtlCol="0">
            <a:spAutoFit/>
          </a:bodyPr>
          <a:lstStyle/>
          <a:p>
            <a:r>
              <a:rPr lang="en-US" sz="2400" dirty="0"/>
              <a:t>One full</a:t>
            </a:r>
            <a:br>
              <a:rPr lang="en-US" sz="2400" dirty="0"/>
            </a:br>
            <a:r>
              <a:rPr lang="en-US" sz="2400" dirty="0"/>
              <a:t>sentence</a:t>
            </a:r>
          </a:p>
        </p:txBody>
      </p:sp>
    </p:spTree>
    <p:extLst>
      <p:ext uri="{BB962C8B-B14F-4D97-AF65-F5344CB8AC3E}">
        <p14:creationId xmlns:p14="http://schemas.microsoft.com/office/powerpoint/2010/main" val="7569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par>
                                <p:cTn id="7" presetID="1" presetClass="entr" presetSubtype="0"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808080"/>
                                      </p:to>
                                    </p:animClr>
                                  </p:subTnLst>
                                </p:cTn>
                              </p:par>
                              <p:par>
                                <p:cTn id="13" presetID="1" presetClass="entr" presetSubtype="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808080"/>
                                      </p:to>
                                    </p:animClr>
                                  </p:subTnLst>
                                </p:cTn>
                              </p:par>
                              <p:par>
                                <p:cTn id="19" presetID="1" presetClass="entr" presetSubtype="0" fill="hold" grpId="0" nodeType="withEffect">
                                  <p:stCondLst>
                                    <p:cond delay="250"/>
                                  </p:stCondLst>
                                  <p:childTnLst>
                                    <p:set>
                                      <p:cBhvr>
                                        <p:cTn id="20"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808080"/>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B4F313-A047-4F8A-9462-AF04C32C2418}"/>
              </a:ext>
            </a:extLst>
          </p:cNvPr>
          <p:cNvSpPr txBox="1"/>
          <p:nvPr/>
        </p:nvSpPr>
        <p:spPr>
          <a:xfrm>
            <a:off x="533400" y="685800"/>
            <a:ext cx="1406154" cy="1200329"/>
          </a:xfrm>
          <a:prstGeom prst="rect">
            <a:avLst/>
          </a:prstGeom>
          <a:noFill/>
        </p:spPr>
        <p:txBody>
          <a:bodyPr wrap="none" rtlCol="0">
            <a:spAutoFit/>
          </a:bodyPr>
          <a:lstStyle/>
          <a:p>
            <a:r>
              <a:rPr lang="en-US" sz="2400" dirty="0"/>
              <a:t>Example:</a:t>
            </a:r>
          </a:p>
          <a:p>
            <a:endParaRPr lang="en-US" sz="2400" dirty="0"/>
          </a:p>
          <a:p>
            <a:r>
              <a:rPr lang="en-US" sz="2400" dirty="0"/>
              <a:t>Ice cream</a:t>
            </a:r>
          </a:p>
        </p:txBody>
      </p:sp>
      <p:pic>
        <p:nvPicPr>
          <p:cNvPr id="2" name="Picture 1">
            <a:extLst>
              <a:ext uri="{FF2B5EF4-FFF2-40B4-BE49-F238E27FC236}">
                <a16:creationId xmlns:a16="http://schemas.microsoft.com/office/drawing/2014/main" id="{CC22A0D0-12B0-427C-859A-3F3B14288156}"/>
              </a:ext>
            </a:extLst>
          </p:cNvPr>
          <p:cNvPicPr>
            <a:picLocks noChangeAspect="1"/>
          </p:cNvPicPr>
          <p:nvPr/>
        </p:nvPicPr>
        <p:blipFill>
          <a:blip r:embed="rId2"/>
          <a:stretch>
            <a:fillRect/>
          </a:stretch>
        </p:blipFill>
        <p:spPr>
          <a:xfrm>
            <a:off x="2514600" y="533400"/>
            <a:ext cx="5160288" cy="5943600"/>
          </a:xfrm>
          <a:prstGeom prst="rect">
            <a:avLst/>
          </a:prstGeom>
        </p:spPr>
      </p:pic>
      <p:sp>
        <p:nvSpPr>
          <p:cNvPr id="6" name="TextBox 5">
            <a:extLst>
              <a:ext uri="{FF2B5EF4-FFF2-40B4-BE49-F238E27FC236}">
                <a16:creationId xmlns:a16="http://schemas.microsoft.com/office/drawing/2014/main" id="{9EFEF2FA-7508-44E6-A41F-8E1A3F7DADB6}"/>
              </a:ext>
            </a:extLst>
          </p:cNvPr>
          <p:cNvSpPr txBox="1"/>
          <p:nvPr/>
        </p:nvSpPr>
        <p:spPr>
          <a:xfrm rot="20707086">
            <a:off x="228599" y="3842780"/>
            <a:ext cx="4572000" cy="584775"/>
          </a:xfrm>
          <a:prstGeom prst="rect">
            <a:avLst/>
          </a:prstGeom>
          <a:noFill/>
        </p:spPr>
        <p:txBody>
          <a:bodyPr wrap="square" rtlCol="0">
            <a:spAutoFit/>
          </a:bodyPr>
          <a:lstStyle/>
          <a:p>
            <a:r>
              <a:rPr lang="en-US" sz="3200" b="1" dirty="0"/>
              <a:t>HAIKU???</a:t>
            </a:r>
          </a:p>
        </p:txBody>
      </p:sp>
      <p:sp useBgFill="1">
        <p:nvSpPr>
          <p:cNvPr id="3" name="Rectangle 2">
            <a:extLst>
              <a:ext uri="{FF2B5EF4-FFF2-40B4-BE49-F238E27FC236}">
                <a16:creationId xmlns:a16="http://schemas.microsoft.com/office/drawing/2014/main" id="{8362A07C-4513-41E8-8AFC-0491DEFFEDDC}"/>
              </a:ext>
            </a:extLst>
          </p:cNvPr>
          <p:cNvSpPr/>
          <p:nvPr/>
        </p:nvSpPr>
        <p:spPr>
          <a:xfrm>
            <a:off x="2438400" y="1904144"/>
            <a:ext cx="5678860" cy="47432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9F99A78E-60E2-4BA5-B15E-0861CC4B5F6E}"/>
              </a:ext>
            </a:extLst>
          </p:cNvPr>
          <p:cNvSpPr/>
          <p:nvPr/>
        </p:nvSpPr>
        <p:spPr>
          <a:xfrm>
            <a:off x="2514599" y="3435894"/>
            <a:ext cx="5486400" cy="47432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60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3"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055E3F-AA68-4404-96B8-83255361E9DE}"/>
              </a:ext>
            </a:extLst>
          </p:cNvPr>
          <p:cNvSpPr txBox="1"/>
          <p:nvPr/>
        </p:nvSpPr>
        <p:spPr>
          <a:xfrm>
            <a:off x="1295400" y="1143000"/>
            <a:ext cx="4510530" cy="523220"/>
          </a:xfrm>
          <a:prstGeom prst="rect">
            <a:avLst/>
          </a:prstGeom>
          <a:noFill/>
        </p:spPr>
        <p:txBody>
          <a:bodyPr wrap="none" rtlCol="0">
            <a:spAutoFit/>
          </a:bodyPr>
          <a:lstStyle/>
          <a:p>
            <a:r>
              <a:rPr lang="en-US" sz="2800" dirty="0"/>
              <a:t>What is ANALYTIC WRITING?</a:t>
            </a:r>
          </a:p>
        </p:txBody>
      </p:sp>
      <p:sp>
        <p:nvSpPr>
          <p:cNvPr id="3" name="TextBox 2">
            <a:extLst>
              <a:ext uri="{FF2B5EF4-FFF2-40B4-BE49-F238E27FC236}">
                <a16:creationId xmlns:a16="http://schemas.microsoft.com/office/drawing/2014/main" id="{9EEBA649-4FCF-4BE8-88BF-5FF2C819921A}"/>
              </a:ext>
            </a:extLst>
          </p:cNvPr>
          <p:cNvSpPr txBox="1"/>
          <p:nvPr/>
        </p:nvSpPr>
        <p:spPr>
          <a:xfrm>
            <a:off x="1066800" y="2743200"/>
            <a:ext cx="6477000" cy="369332"/>
          </a:xfrm>
          <a:prstGeom prst="rect">
            <a:avLst/>
          </a:prstGeom>
          <a:noFill/>
        </p:spPr>
        <p:txBody>
          <a:bodyPr wrap="square" rtlCol="0">
            <a:spAutoFit/>
          </a:bodyPr>
          <a:lstStyle/>
          <a:p>
            <a:pPr algn="ctr">
              <a:spcAft>
                <a:spcPts val="1200"/>
              </a:spcAft>
            </a:pPr>
            <a:r>
              <a:rPr lang="en-US" dirty="0"/>
              <a:t>The structure; style and tone; vocabulary are different as well.</a:t>
            </a:r>
          </a:p>
        </p:txBody>
      </p:sp>
      <p:sp>
        <p:nvSpPr>
          <p:cNvPr id="4" name="TextBox 3">
            <a:extLst>
              <a:ext uri="{FF2B5EF4-FFF2-40B4-BE49-F238E27FC236}">
                <a16:creationId xmlns:a16="http://schemas.microsoft.com/office/drawing/2014/main" id="{236004A8-E24E-46F9-A918-5A9AC628895F}"/>
              </a:ext>
            </a:extLst>
          </p:cNvPr>
          <p:cNvSpPr txBox="1"/>
          <p:nvPr/>
        </p:nvSpPr>
        <p:spPr>
          <a:xfrm>
            <a:off x="2156628" y="5861738"/>
            <a:ext cx="5562600" cy="369332"/>
          </a:xfrm>
          <a:prstGeom prst="rect">
            <a:avLst/>
          </a:prstGeom>
          <a:noFill/>
        </p:spPr>
        <p:txBody>
          <a:bodyPr wrap="square" rtlCol="0">
            <a:spAutoFit/>
          </a:bodyPr>
          <a:lstStyle/>
          <a:p>
            <a:r>
              <a:rPr lang="en-US" dirty="0"/>
              <a:t>And that is what we’re going to practice. </a:t>
            </a:r>
          </a:p>
        </p:txBody>
      </p:sp>
      <p:grpSp>
        <p:nvGrpSpPr>
          <p:cNvPr id="14" name="Group 13">
            <a:extLst>
              <a:ext uri="{FF2B5EF4-FFF2-40B4-BE49-F238E27FC236}">
                <a16:creationId xmlns:a16="http://schemas.microsoft.com/office/drawing/2014/main" id="{BEA351F7-9BE0-4E30-86FA-FE9D15EE8DCE}"/>
              </a:ext>
            </a:extLst>
          </p:cNvPr>
          <p:cNvGrpSpPr/>
          <p:nvPr/>
        </p:nvGrpSpPr>
        <p:grpSpPr>
          <a:xfrm>
            <a:off x="2286000" y="3200400"/>
            <a:ext cx="6022889" cy="2174966"/>
            <a:chOff x="2286000" y="3200400"/>
            <a:chExt cx="6022889" cy="2174966"/>
          </a:xfrm>
        </p:grpSpPr>
        <p:cxnSp>
          <p:nvCxnSpPr>
            <p:cNvPr id="11" name="Connector: Elbow 10">
              <a:extLst>
                <a:ext uri="{FF2B5EF4-FFF2-40B4-BE49-F238E27FC236}">
                  <a16:creationId xmlns:a16="http://schemas.microsoft.com/office/drawing/2014/main" id="{D2923C96-9142-41FA-A89B-B93DCBA42651}"/>
                </a:ext>
              </a:extLst>
            </p:cNvPr>
            <p:cNvCxnSpPr/>
            <p:nvPr/>
          </p:nvCxnSpPr>
          <p:spPr>
            <a:xfrm rot="16200000" flipH="1">
              <a:off x="1676400" y="3810000"/>
              <a:ext cx="1981200" cy="762000"/>
            </a:xfrm>
            <a:prstGeom prst="bentConnector3">
              <a:avLst>
                <a:gd name="adj1" fmla="val 10011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97F1C4A-F7D7-43D5-AC44-FAAAE3A2C62A}"/>
                </a:ext>
              </a:extLst>
            </p:cNvPr>
            <p:cNvSpPr txBox="1"/>
            <p:nvPr/>
          </p:nvSpPr>
          <p:spPr>
            <a:xfrm>
              <a:off x="3124200" y="5006034"/>
              <a:ext cx="5184689" cy="369332"/>
            </a:xfrm>
            <a:prstGeom prst="rect">
              <a:avLst/>
            </a:prstGeom>
            <a:noFill/>
          </p:spPr>
          <p:txBody>
            <a:bodyPr wrap="none" rtlCol="0">
              <a:spAutoFit/>
            </a:bodyPr>
            <a:lstStyle/>
            <a:p>
              <a:r>
                <a:rPr lang="en-US" dirty="0"/>
                <a:t>Starting with “Bottom line up front” BLUF, facts, etc.</a:t>
              </a:r>
            </a:p>
          </p:txBody>
        </p:sp>
      </p:grpSp>
      <p:grpSp>
        <p:nvGrpSpPr>
          <p:cNvPr id="33" name="Group 32">
            <a:extLst>
              <a:ext uri="{FF2B5EF4-FFF2-40B4-BE49-F238E27FC236}">
                <a16:creationId xmlns:a16="http://schemas.microsoft.com/office/drawing/2014/main" id="{E7EDAA26-7C13-4487-B196-04263B750024}"/>
              </a:ext>
            </a:extLst>
          </p:cNvPr>
          <p:cNvGrpSpPr/>
          <p:nvPr/>
        </p:nvGrpSpPr>
        <p:grpSpPr>
          <a:xfrm>
            <a:off x="3382951" y="3256040"/>
            <a:ext cx="4627619" cy="1635694"/>
            <a:chOff x="3382951" y="3256040"/>
            <a:chExt cx="4627619" cy="1635694"/>
          </a:xfrm>
        </p:grpSpPr>
        <p:cxnSp>
          <p:nvCxnSpPr>
            <p:cNvPr id="16" name="Connector: Elbow 15">
              <a:extLst>
                <a:ext uri="{FF2B5EF4-FFF2-40B4-BE49-F238E27FC236}">
                  <a16:creationId xmlns:a16="http://schemas.microsoft.com/office/drawing/2014/main" id="{58AF12A9-F5E1-4487-9EBE-EBBC4696CD5A}"/>
                </a:ext>
              </a:extLst>
            </p:cNvPr>
            <p:cNvCxnSpPr>
              <a:cxnSpLocks/>
            </p:cNvCxnSpPr>
            <p:nvPr/>
          </p:nvCxnSpPr>
          <p:spPr>
            <a:xfrm rot="16200000" flipH="1">
              <a:off x="2949597" y="3689394"/>
              <a:ext cx="1476305" cy="609597"/>
            </a:xfrm>
            <a:prstGeom prst="bentConnector3">
              <a:avLst>
                <a:gd name="adj1" fmla="val 9896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9216861-87CB-4EDD-BE5F-1AA6AF6ADCC6}"/>
                </a:ext>
              </a:extLst>
            </p:cNvPr>
            <p:cNvSpPr txBox="1"/>
            <p:nvPr/>
          </p:nvSpPr>
          <p:spPr>
            <a:xfrm>
              <a:off x="4087701" y="4522402"/>
              <a:ext cx="3922869" cy="369332"/>
            </a:xfrm>
            <a:prstGeom prst="rect">
              <a:avLst/>
            </a:prstGeom>
            <a:noFill/>
          </p:spPr>
          <p:txBody>
            <a:bodyPr wrap="none" rtlCol="0">
              <a:spAutoFit/>
            </a:bodyPr>
            <a:lstStyle/>
            <a:p>
              <a:r>
                <a:rPr lang="en-US" dirty="0"/>
                <a:t>Neutral, transparent, non-editorializing</a:t>
              </a:r>
            </a:p>
          </p:txBody>
        </p:sp>
      </p:grpSp>
      <p:grpSp>
        <p:nvGrpSpPr>
          <p:cNvPr id="34" name="Group 33">
            <a:extLst>
              <a:ext uri="{FF2B5EF4-FFF2-40B4-BE49-F238E27FC236}">
                <a16:creationId xmlns:a16="http://schemas.microsoft.com/office/drawing/2014/main" id="{E79B4291-986E-4960-8654-5F3EDCE1E832}"/>
              </a:ext>
            </a:extLst>
          </p:cNvPr>
          <p:cNvGrpSpPr/>
          <p:nvPr/>
        </p:nvGrpSpPr>
        <p:grpSpPr>
          <a:xfrm>
            <a:off x="4724401" y="3341134"/>
            <a:ext cx="3891637" cy="1110734"/>
            <a:chOff x="4724401" y="3341134"/>
            <a:chExt cx="3891637" cy="1110734"/>
          </a:xfrm>
        </p:grpSpPr>
        <p:cxnSp>
          <p:nvCxnSpPr>
            <p:cNvPr id="26" name="Connector: Elbow 25">
              <a:extLst>
                <a:ext uri="{FF2B5EF4-FFF2-40B4-BE49-F238E27FC236}">
                  <a16:creationId xmlns:a16="http://schemas.microsoft.com/office/drawing/2014/main" id="{AAFF78BF-E2DE-4AD0-BFB1-F0EBEBCB16DC}"/>
                </a:ext>
              </a:extLst>
            </p:cNvPr>
            <p:cNvCxnSpPr>
              <a:cxnSpLocks/>
            </p:cNvCxnSpPr>
            <p:nvPr/>
          </p:nvCxnSpPr>
          <p:spPr>
            <a:xfrm rot="16200000" flipH="1">
              <a:off x="4474894" y="3590641"/>
              <a:ext cx="926068" cy="427054"/>
            </a:xfrm>
            <a:prstGeom prst="bentConnector3">
              <a:avLst>
                <a:gd name="adj1" fmla="val 10078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1C38446-FEA7-46CD-8A44-21EE55ED72D0}"/>
                </a:ext>
              </a:extLst>
            </p:cNvPr>
            <p:cNvSpPr txBox="1"/>
            <p:nvPr/>
          </p:nvSpPr>
          <p:spPr>
            <a:xfrm>
              <a:off x="5267044" y="4082536"/>
              <a:ext cx="3348994" cy="369332"/>
            </a:xfrm>
            <a:prstGeom prst="rect">
              <a:avLst/>
            </a:prstGeom>
            <a:noFill/>
          </p:spPr>
          <p:txBody>
            <a:bodyPr wrap="none" rtlCol="0">
              <a:spAutoFit/>
            </a:bodyPr>
            <a:lstStyle/>
            <a:p>
              <a:r>
                <a:rPr lang="en-US" dirty="0"/>
                <a:t>Standard, few adjectives/adverbs</a:t>
              </a:r>
            </a:p>
          </p:txBody>
        </p:sp>
      </p:grpSp>
    </p:spTree>
    <p:extLst>
      <p:ext uri="{BB962C8B-B14F-4D97-AF65-F5344CB8AC3E}">
        <p14:creationId xmlns:p14="http://schemas.microsoft.com/office/powerpoint/2010/main" val="190583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E21D1260-7305-4736-AC6B-30AEFF64A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295400"/>
            <a:ext cx="4094595" cy="5304666"/>
          </a:xfrm>
          <a:prstGeom prst="rect">
            <a:avLst/>
          </a:prstGeom>
        </p:spPr>
      </p:pic>
      <p:sp>
        <p:nvSpPr>
          <p:cNvPr id="4" name="TextBox 3">
            <a:extLst>
              <a:ext uri="{FF2B5EF4-FFF2-40B4-BE49-F238E27FC236}">
                <a16:creationId xmlns:a16="http://schemas.microsoft.com/office/drawing/2014/main" id="{12038270-9243-440E-BDAA-5DF0A65BC983}"/>
              </a:ext>
            </a:extLst>
          </p:cNvPr>
          <p:cNvSpPr txBox="1"/>
          <p:nvPr/>
        </p:nvSpPr>
        <p:spPr>
          <a:xfrm>
            <a:off x="914400" y="685800"/>
            <a:ext cx="3958071" cy="523220"/>
          </a:xfrm>
          <a:prstGeom prst="rect">
            <a:avLst/>
          </a:prstGeom>
          <a:noFill/>
        </p:spPr>
        <p:txBody>
          <a:bodyPr wrap="none" rtlCol="0">
            <a:spAutoFit/>
          </a:bodyPr>
          <a:lstStyle/>
          <a:p>
            <a:r>
              <a:rPr lang="en-US" sz="2800" dirty="0"/>
              <a:t>Exercise: Building Writing</a:t>
            </a:r>
          </a:p>
        </p:txBody>
      </p:sp>
      <p:sp>
        <p:nvSpPr>
          <p:cNvPr id="5" name="TextBox 4">
            <a:extLst>
              <a:ext uri="{FF2B5EF4-FFF2-40B4-BE49-F238E27FC236}">
                <a16:creationId xmlns:a16="http://schemas.microsoft.com/office/drawing/2014/main" id="{703E32ED-1B1F-4AD6-A4ED-496C6DD2BA41}"/>
              </a:ext>
            </a:extLst>
          </p:cNvPr>
          <p:cNvSpPr txBox="1"/>
          <p:nvPr/>
        </p:nvSpPr>
        <p:spPr>
          <a:xfrm>
            <a:off x="6248400" y="5524192"/>
            <a:ext cx="1220206" cy="369332"/>
          </a:xfrm>
          <a:prstGeom prst="rect">
            <a:avLst/>
          </a:prstGeom>
          <a:noFill/>
        </p:spPr>
        <p:txBody>
          <a:bodyPr wrap="none" rtlCol="0">
            <a:spAutoFit/>
          </a:bodyPr>
          <a:lstStyle/>
          <a:p>
            <a:r>
              <a:rPr lang="en-US" dirty="0"/>
              <a:t>15 minutes</a:t>
            </a:r>
          </a:p>
        </p:txBody>
      </p:sp>
      <p:pic>
        <p:nvPicPr>
          <p:cNvPr id="6" name="Picture 5">
            <a:extLst>
              <a:ext uri="{FF2B5EF4-FFF2-40B4-BE49-F238E27FC236}">
                <a16:creationId xmlns:a16="http://schemas.microsoft.com/office/drawing/2014/main" id="{DB1B26F5-57D8-4BD1-B473-A82F5568D02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56732" y="5319873"/>
            <a:ext cx="672868" cy="672868"/>
          </a:xfrm>
          <a:prstGeom prst="rect">
            <a:avLst/>
          </a:prstGeom>
        </p:spPr>
      </p:pic>
      <p:sp useBgFill="1">
        <p:nvSpPr>
          <p:cNvPr id="7" name="TextBox 6">
            <a:extLst>
              <a:ext uri="{FF2B5EF4-FFF2-40B4-BE49-F238E27FC236}">
                <a16:creationId xmlns:a16="http://schemas.microsoft.com/office/drawing/2014/main" id="{67A1DF21-327B-4DA6-9EE5-E2C03C3BB1AA}"/>
              </a:ext>
            </a:extLst>
          </p:cNvPr>
          <p:cNvSpPr txBox="1"/>
          <p:nvPr/>
        </p:nvSpPr>
        <p:spPr>
          <a:xfrm>
            <a:off x="4782133" y="1680234"/>
            <a:ext cx="4522072" cy="2092881"/>
          </a:xfrm>
          <a:prstGeom prst="rect">
            <a:avLst/>
          </a:prstGeom>
          <a:ln>
            <a:noFill/>
          </a:ln>
        </p:spPr>
        <p:txBody>
          <a:bodyPr wrap="none" lIns="457200" tIns="274320" rIns="457200" bIns="274320" rtlCol="0">
            <a:spAutoFit/>
          </a:bodyPr>
          <a:lstStyle/>
          <a:p>
            <a:r>
              <a:rPr lang="en-US" sz="2000" dirty="0"/>
              <a:t>What do I need to know about:</a:t>
            </a:r>
          </a:p>
          <a:p>
            <a:pPr marL="342900" indent="-342900">
              <a:buFont typeface="Arial" panose="020B0604020202020204" pitchFamily="34" charset="0"/>
              <a:buChar char="•"/>
            </a:pPr>
            <a:r>
              <a:rPr lang="en-US" sz="2000" dirty="0"/>
              <a:t>Social media</a:t>
            </a:r>
          </a:p>
          <a:p>
            <a:pPr marL="342900" indent="-342900">
              <a:buFont typeface="Arial" panose="020B0604020202020204" pitchFamily="34" charset="0"/>
              <a:buChar char="•"/>
            </a:pPr>
            <a:r>
              <a:rPr lang="en-US" sz="2000" dirty="0"/>
              <a:t>Impeachments</a:t>
            </a:r>
          </a:p>
          <a:p>
            <a:pPr marL="342900" indent="-342900">
              <a:buFont typeface="Arial" panose="020B0604020202020204" pitchFamily="34" charset="0"/>
              <a:buChar char="•"/>
            </a:pPr>
            <a:r>
              <a:rPr lang="en-US" sz="2000" dirty="0"/>
              <a:t>Decriminalization of marijuana</a:t>
            </a:r>
          </a:p>
          <a:p>
            <a:pPr marL="342900" indent="-342900">
              <a:buFont typeface="Arial" panose="020B0604020202020204" pitchFamily="34" charset="0"/>
              <a:buChar char="•"/>
            </a:pPr>
            <a:r>
              <a:rPr lang="en-US" sz="2000" i="1" dirty="0"/>
              <a:t>Another topic of your interest</a:t>
            </a:r>
          </a:p>
        </p:txBody>
      </p:sp>
    </p:spTree>
    <p:extLst>
      <p:ext uri="{BB962C8B-B14F-4D97-AF65-F5344CB8AC3E}">
        <p14:creationId xmlns:p14="http://schemas.microsoft.com/office/powerpoint/2010/main" val="24677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38270-9243-440E-BDAA-5DF0A65BC983}"/>
              </a:ext>
            </a:extLst>
          </p:cNvPr>
          <p:cNvSpPr txBox="1"/>
          <p:nvPr/>
        </p:nvSpPr>
        <p:spPr>
          <a:xfrm>
            <a:off x="914400" y="685800"/>
            <a:ext cx="3958071" cy="523220"/>
          </a:xfrm>
          <a:prstGeom prst="rect">
            <a:avLst/>
          </a:prstGeom>
          <a:noFill/>
        </p:spPr>
        <p:txBody>
          <a:bodyPr wrap="none" rtlCol="0">
            <a:spAutoFit/>
          </a:bodyPr>
          <a:lstStyle/>
          <a:p>
            <a:r>
              <a:rPr lang="en-US" sz="2800" dirty="0"/>
              <a:t>Exercise: Building Writing</a:t>
            </a:r>
          </a:p>
        </p:txBody>
      </p:sp>
      <p:sp useBgFill="1">
        <p:nvSpPr>
          <p:cNvPr id="7" name="TextBox 6">
            <a:extLst>
              <a:ext uri="{FF2B5EF4-FFF2-40B4-BE49-F238E27FC236}">
                <a16:creationId xmlns:a16="http://schemas.microsoft.com/office/drawing/2014/main" id="{67A1DF21-327B-4DA6-9EE5-E2C03C3BB1AA}"/>
              </a:ext>
            </a:extLst>
          </p:cNvPr>
          <p:cNvSpPr txBox="1"/>
          <p:nvPr/>
        </p:nvSpPr>
        <p:spPr>
          <a:xfrm>
            <a:off x="4724400" y="3886200"/>
            <a:ext cx="3920945" cy="861774"/>
          </a:xfrm>
          <a:prstGeom prst="rect">
            <a:avLst/>
          </a:prstGeom>
          <a:ln>
            <a:noFill/>
          </a:ln>
        </p:spPr>
        <p:txBody>
          <a:bodyPr wrap="none" lIns="457200" tIns="274320" rIns="457200" bIns="274320" rtlCol="0">
            <a:spAutoFit/>
          </a:bodyPr>
          <a:lstStyle/>
          <a:p>
            <a:r>
              <a:rPr lang="en-US" sz="2000" dirty="0"/>
              <a:t>What did you come up with?</a:t>
            </a:r>
            <a:endParaRPr lang="en-US" sz="2000" i="1" dirty="0"/>
          </a:p>
        </p:txBody>
      </p:sp>
      <p:pic>
        <p:nvPicPr>
          <p:cNvPr id="6" name="Picture 5" descr="A screenshot of a cell phone&#10;&#10;Description automatically generated">
            <a:extLst>
              <a:ext uri="{FF2B5EF4-FFF2-40B4-BE49-F238E27FC236}">
                <a16:creationId xmlns:a16="http://schemas.microsoft.com/office/drawing/2014/main" id="{E91C1804-1E22-4B5B-8057-D5078D7FF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71600"/>
            <a:ext cx="4088773" cy="5303520"/>
          </a:xfrm>
          <a:prstGeom prst="rect">
            <a:avLst/>
          </a:prstGeom>
        </p:spPr>
      </p:pic>
    </p:spTree>
    <p:extLst>
      <p:ext uri="{BB962C8B-B14F-4D97-AF65-F5344CB8AC3E}">
        <p14:creationId xmlns:p14="http://schemas.microsoft.com/office/powerpoint/2010/main" val="59078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914400"/>
            <a:ext cx="1697901" cy="523220"/>
          </a:xfrm>
          <a:prstGeom prst="rect">
            <a:avLst/>
          </a:prstGeom>
          <a:noFill/>
          <a:ln>
            <a:solidFill>
              <a:schemeClr val="tx2"/>
            </a:solidFill>
          </a:ln>
        </p:spPr>
        <p:txBody>
          <a:bodyPr wrap="none" rtlCol="0">
            <a:spAutoFit/>
          </a:bodyPr>
          <a:lstStyle/>
          <a:p>
            <a:r>
              <a:rPr lang="en-US" sz="2800" dirty="0"/>
              <a:t>EXERCISE</a:t>
            </a:r>
          </a:p>
        </p:txBody>
      </p:sp>
      <p:pic>
        <p:nvPicPr>
          <p:cNvPr id="1027" name="Picture 3" descr="C:\Users\Fulton\AppData\Local\Microsoft\Windows\INetCache\IE\OZF48D2G\snowflake2_16374_lg[1].gif"/>
          <p:cNvPicPr>
            <a:picLocks noChangeAspect="1" noChangeArrowheads="1"/>
          </p:cNvPicPr>
          <p:nvPr/>
        </p:nvPicPr>
        <p:blipFill>
          <a:blip r:embed="rId2" cstate="print">
            <a:lum bright="70000" contrast="-70000"/>
            <a:extLst>
              <a:ext uri="{BEBA8EAE-BF5A-486C-A8C5-ECC9F3942E4B}">
                <a14:imgProps xmlns:a14="http://schemas.microsoft.com/office/drawing/2010/main">
                  <a14:imgLayer r:embed="rId3">
                    <a14:imgEffect>
                      <a14:backgroundRemoval t="391" b="100000" l="656" r="100000"/>
                    </a14:imgEffect>
                  </a14:imgLayer>
                </a14:imgProps>
              </a:ext>
              <a:ext uri="{28A0092B-C50C-407E-A947-70E740481C1C}">
                <a14:useLocalDpi xmlns:a14="http://schemas.microsoft.com/office/drawing/2010/main" val="0"/>
              </a:ext>
            </a:extLst>
          </a:blip>
          <a:srcRect/>
          <a:stretch>
            <a:fillRect/>
          </a:stretch>
        </p:blipFill>
        <p:spPr bwMode="auto">
          <a:xfrm rot="449899">
            <a:off x="4218798" y="387088"/>
            <a:ext cx="2621233" cy="29334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3482026"/>
            <a:ext cx="2299925" cy="523220"/>
          </a:xfrm>
          <a:prstGeom prst="rect">
            <a:avLst/>
          </a:prstGeom>
          <a:noFill/>
        </p:spPr>
        <p:txBody>
          <a:bodyPr wrap="none" rtlCol="0">
            <a:spAutoFit/>
          </a:bodyPr>
          <a:lstStyle/>
          <a:p>
            <a:r>
              <a:rPr lang="en-US" sz="2800" dirty="0"/>
              <a:t>The Snowflake</a:t>
            </a:r>
          </a:p>
        </p:txBody>
      </p:sp>
      <p:sp>
        <p:nvSpPr>
          <p:cNvPr id="4" name="TextBox 3"/>
          <p:cNvSpPr txBox="1"/>
          <p:nvPr/>
        </p:nvSpPr>
        <p:spPr>
          <a:xfrm>
            <a:off x="2514600" y="4816136"/>
            <a:ext cx="3255186" cy="523220"/>
          </a:xfrm>
          <a:prstGeom prst="rect">
            <a:avLst/>
          </a:prstGeom>
          <a:noFill/>
        </p:spPr>
        <p:txBody>
          <a:bodyPr wrap="none" rtlCol="0">
            <a:spAutoFit/>
          </a:bodyPr>
          <a:lstStyle/>
          <a:p>
            <a:r>
              <a:rPr lang="en-US" sz="2800" dirty="0"/>
              <a:t>What is a snowflake?</a:t>
            </a:r>
          </a:p>
        </p:txBody>
      </p:sp>
    </p:spTree>
    <p:extLst>
      <p:ext uri="{BB962C8B-B14F-4D97-AF65-F5344CB8AC3E}">
        <p14:creationId xmlns:p14="http://schemas.microsoft.com/office/powerpoint/2010/main" val="7127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02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590800"/>
            <a:ext cx="6172200" cy="2769989"/>
          </a:xfrm>
          <a:prstGeom prst="rect">
            <a:avLst/>
          </a:prstGeom>
        </p:spPr>
        <p:txBody>
          <a:bodyPr wrap="square">
            <a:spAutoFit/>
          </a:bodyPr>
          <a:lstStyle/>
          <a:p>
            <a:r>
              <a:rPr lang="en-US" sz="2400" dirty="0"/>
              <a:t>In 40 words,</a:t>
            </a:r>
          </a:p>
          <a:p>
            <a:endParaRPr lang="en-US" sz="2400" dirty="0"/>
          </a:p>
          <a:p>
            <a:pPr lvl="2">
              <a:spcAft>
                <a:spcPts val="1200"/>
              </a:spcAft>
            </a:pPr>
            <a:r>
              <a:rPr lang="en-US" sz="2400" dirty="0"/>
              <a:t>Write a thesis or conclusion.</a:t>
            </a:r>
          </a:p>
          <a:p>
            <a:pPr lvl="2">
              <a:spcAft>
                <a:spcPts val="1200"/>
              </a:spcAft>
            </a:pPr>
            <a:r>
              <a:rPr lang="en-US" sz="2400" dirty="0"/>
              <a:t>Write an argument or explanation.</a:t>
            </a:r>
          </a:p>
          <a:p>
            <a:pPr lvl="2">
              <a:spcAft>
                <a:spcPts val="1200"/>
              </a:spcAft>
            </a:pPr>
            <a:r>
              <a:rPr lang="en-US" sz="2400" dirty="0"/>
              <a:t>Write something about the implications.</a:t>
            </a:r>
          </a:p>
          <a:p>
            <a:pPr lvl="2">
              <a:spcAft>
                <a:spcPts val="1200"/>
              </a:spcAft>
            </a:pPr>
            <a:endParaRPr lang="en-US" sz="2400" dirty="0"/>
          </a:p>
        </p:txBody>
      </p:sp>
      <p:sp>
        <p:nvSpPr>
          <p:cNvPr id="4" name="TextBox 3">
            <a:extLst>
              <a:ext uri="{FF2B5EF4-FFF2-40B4-BE49-F238E27FC236}">
                <a16:creationId xmlns:a16="http://schemas.microsoft.com/office/drawing/2014/main" id="{909B7275-C0EC-456D-8258-30CB846FCC23}"/>
              </a:ext>
            </a:extLst>
          </p:cNvPr>
          <p:cNvSpPr txBox="1"/>
          <p:nvPr/>
        </p:nvSpPr>
        <p:spPr>
          <a:xfrm>
            <a:off x="685800" y="971550"/>
            <a:ext cx="4359442" cy="830997"/>
          </a:xfrm>
          <a:prstGeom prst="rect">
            <a:avLst/>
          </a:prstGeom>
          <a:noFill/>
        </p:spPr>
        <p:txBody>
          <a:bodyPr wrap="square" rtlCol="0">
            <a:spAutoFit/>
          </a:bodyPr>
          <a:lstStyle/>
          <a:p>
            <a:r>
              <a:rPr lang="en-US" sz="2400" dirty="0"/>
              <a:t>Write an analysis of a topic that interests you …</a:t>
            </a:r>
          </a:p>
        </p:txBody>
      </p:sp>
      <p:sp>
        <p:nvSpPr>
          <p:cNvPr id="3" name="Arrow: Right 2">
            <a:extLst>
              <a:ext uri="{FF2B5EF4-FFF2-40B4-BE49-F238E27FC236}">
                <a16:creationId xmlns:a16="http://schemas.microsoft.com/office/drawing/2014/main" id="{50E41D47-30E8-481F-9AC5-0533EC264C7B}"/>
              </a:ext>
            </a:extLst>
          </p:cNvPr>
          <p:cNvSpPr/>
          <p:nvPr/>
        </p:nvSpPr>
        <p:spPr>
          <a:xfrm>
            <a:off x="6781800" y="5562600"/>
            <a:ext cx="990600" cy="381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EXAMPLE</a:t>
            </a:r>
          </a:p>
        </p:txBody>
      </p:sp>
      <p:sp>
        <p:nvSpPr>
          <p:cNvPr id="5" name="TextBox 4">
            <a:extLst>
              <a:ext uri="{FF2B5EF4-FFF2-40B4-BE49-F238E27FC236}">
                <a16:creationId xmlns:a16="http://schemas.microsoft.com/office/drawing/2014/main" id="{F2BD84F5-DBEC-4963-8ADA-C0F13CA1A136}"/>
              </a:ext>
            </a:extLst>
          </p:cNvPr>
          <p:cNvSpPr txBox="1"/>
          <p:nvPr/>
        </p:nvSpPr>
        <p:spPr>
          <a:xfrm>
            <a:off x="5943600" y="566678"/>
            <a:ext cx="2031325" cy="2862322"/>
          </a:xfrm>
          <a:prstGeom prst="rect">
            <a:avLst/>
          </a:prstGeom>
          <a:noFill/>
        </p:spPr>
        <p:txBody>
          <a:bodyPr wrap="none" rtlCol="0">
            <a:spAutoFit/>
          </a:bodyPr>
          <a:lstStyle/>
          <a:p>
            <a:pPr marL="285750" indent="-285750">
              <a:buFont typeface="Arial" panose="020B0604020202020204" pitchFamily="34" charset="0"/>
              <a:buChar char="•"/>
            </a:pPr>
            <a:r>
              <a:rPr lang="en-US" dirty="0"/>
              <a:t>Ukraine</a:t>
            </a:r>
          </a:p>
          <a:p>
            <a:pPr marL="285750" indent="-285750">
              <a:buFont typeface="Arial" panose="020B0604020202020204" pitchFamily="34" charset="0"/>
              <a:buChar char="•"/>
            </a:pPr>
            <a:r>
              <a:rPr lang="en-US" dirty="0"/>
              <a:t>Israel-Palestine</a:t>
            </a:r>
          </a:p>
          <a:p>
            <a:pPr marL="285750" indent="-285750">
              <a:buFont typeface="Arial" panose="020B0604020202020204" pitchFamily="34" charset="0"/>
              <a:buChar char="•"/>
            </a:pPr>
            <a:r>
              <a:rPr lang="en-US" dirty="0"/>
              <a:t>Climate change</a:t>
            </a:r>
          </a:p>
          <a:p>
            <a:pPr marL="285750" indent="-285750">
              <a:buFont typeface="Arial" panose="020B0604020202020204" pitchFamily="34" charset="0"/>
              <a:buChar char="•"/>
            </a:pPr>
            <a:r>
              <a:rPr lang="en-US" dirty="0"/>
              <a:t>Elections</a:t>
            </a:r>
          </a:p>
          <a:p>
            <a:pPr marL="285750" indent="-285750">
              <a:buFont typeface="Arial" panose="020B0604020202020204" pitchFamily="34" charset="0"/>
              <a:buChar char="•"/>
            </a:pPr>
            <a:r>
              <a:rPr lang="en-US" dirty="0"/>
              <a:t>China intentions</a:t>
            </a:r>
          </a:p>
          <a:p>
            <a:pPr marL="285750" indent="-285750">
              <a:buFont typeface="Arial" panose="020B0604020202020204" pitchFamily="34" charset="0"/>
              <a:buChar char="•"/>
            </a:pPr>
            <a:r>
              <a:rPr lang="en-US" dirty="0"/>
              <a:t>Cyberwar</a:t>
            </a:r>
          </a:p>
          <a:p>
            <a:pPr marL="285750" indent="-285750">
              <a:buFont typeface="Arial" panose="020B0604020202020204" pitchFamily="34" charset="0"/>
              <a:buChar char="•"/>
            </a:pPr>
            <a:r>
              <a:rPr lang="en-US" dirty="0"/>
              <a:t>Social media</a:t>
            </a:r>
          </a:p>
          <a:p>
            <a:pPr marL="285750" indent="-285750">
              <a:buFont typeface="Arial" panose="020B0604020202020204" pitchFamily="34" charset="0"/>
              <a:buChar char="•"/>
            </a:pPr>
            <a:r>
              <a:rPr lang="en-US" dirty="0"/>
              <a:t>Technology</a:t>
            </a:r>
          </a:p>
          <a:p>
            <a:pPr marL="285750" indent="-285750">
              <a:buFont typeface="Arial" panose="020B0604020202020204" pitchFamily="34" charset="0"/>
              <a:buChar char="•"/>
            </a:pPr>
            <a:r>
              <a:rPr lang="en-US" dirty="0"/>
              <a:t>etc., etc., etc.</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2935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2077" y="1450276"/>
            <a:ext cx="5661422" cy="4755148"/>
          </a:xfrm>
          <a:prstGeom prst="rect">
            <a:avLst/>
          </a:prstGeom>
        </p:spPr>
        <p:txBody>
          <a:bodyPr wrap="square">
            <a:spAutoFit/>
          </a:bodyPr>
          <a:lstStyle/>
          <a:p>
            <a:r>
              <a:rPr lang="en-US" dirty="0"/>
              <a:t>What does collapse of Afghanistan mean?</a:t>
            </a:r>
          </a:p>
          <a:p>
            <a:endParaRPr lang="en-US" dirty="0"/>
          </a:p>
          <a:p>
            <a:pPr lvl="2">
              <a:spcAft>
                <a:spcPts val="900"/>
              </a:spcAft>
            </a:pPr>
            <a:endParaRPr lang="en-US" dirty="0"/>
          </a:p>
          <a:p>
            <a:pPr lvl="2">
              <a:lnSpc>
                <a:spcPct val="150000"/>
              </a:lnSpc>
              <a:spcAft>
                <a:spcPts val="900"/>
              </a:spcAft>
            </a:pPr>
            <a:r>
              <a:rPr lang="en-US" dirty="0"/>
              <a:t>The Taliban victory in Kabul has created conditions of repression and instability in Afghanistan. </a:t>
            </a:r>
            <a:r>
              <a:rPr lang="es-ES" dirty="0"/>
              <a:t> … </a:t>
            </a:r>
            <a:r>
              <a:rPr lang="en-US" dirty="0"/>
              <a:t>Restoration of Sharia Law, which international community rejects, has provoked suspension of financial, humanitarian aid, intensifying economic crisis and hunger. …       Taliban reaction likely to result in collaboration with terrorists.</a:t>
            </a:r>
            <a:endParaRPr lang="es-ES" dirty="0"/>
          </a:p>
          <a:p>
            <a:pPr lvl="2">
              <a:spcAft>
                <a:spcPts val="900"/>
              </a:spcAft>
            </a:pPr>
            <a:endParaRPr lang="en-US" dirty="0"/>
          </a:p>
        </p:txBody>
      </p:sp>
      <p:sp>
        <p:nvSpPr>
          <p:cNvPr id="3" name="TextBox 2"/>
          <p:cNvSpPr txBox="1"/>
          <p:nvPr/>
        </p:nvSpPr>
        <p:spPr>
          <a:xfrm>
            <a:off x="1219200" y="685800"/>
            <a:ext cx="1489510" cy="461665"/>
          </a:xfrm>
          <a:prstGeom prst="rect">
            <a:avLst/>
          </a:prstGeom>
          <a:noFill/>
        </p:spPr>
        <p:txBody>
          <a:bodyPr wrap="none" rtlCol="0">
            <a:spAutoFit/>
          </a:bodyPr>
          <a:lstStyle/>
          <a:p>
            <a:r>
              <a:rPr lang="es-ES" sz="2400" dirty="0"/>
              <a:t>EXAMPLE</a:t>
            </a:r>
            <a:endParaRPr lang="en-US" sz="2400" dirty="0"/>
          </a:p>
        </p:txBody>
      </p:sp>
      <p:sp>
        <p:nvSpPr>
          <p:cNvPr id="6" name="TextBox 5"/>
          <p:cNvSpPr txBox="1"/>
          <p:nvPr/>
        </p:nvSpPr>
        <p:spPr>
          <a:xfrm>
            <a:off x="4334027" y="5986920"/>
            <a:ext cx="944489" cy="323165"/>
          </a:xfrm>
          <a:prstGeom prst="rect">
            <a:avLst/>
          </a:prstGeom>
          <a:noFill/>
        </p:spPr>
        <p:txBody>
          <a:bodyPr wrap="none" rtlCol="0">
            <a:spAutoFit/>
          </a:bodyPr>
          <a:lstStyle/>
          <a:p>
            <a:r>
              <a:rPr lang="en-US" sz="1500" dirty="0"/>
              <a:t>41 words!</a:t>
            </a:r>
          </a:p>
        </p:txBody>
      </p:sp>
      <p:sp>
        <p:nvSpPr>
          <p:cNvPr id="4" name="Rectangle 3">
            <a:extLst>
              <a:ext uri="{FF2B5EF4-FFF2-40B4-BE49-F238E27FC236}">
                <a16:creationId xmlns:a16="http://schemas.microsoft.com/office/drawing/2014/main" id="{61FF259D-F63E-C5F4-B051-A4592A98CE42}"/>
              </a:ext>
            </a:extLst>
          </p:cNvPr>
          <p:cNvSpPr/>
          <p:nvPr/>
        </p:nvSpPr>
        <p:spPr>
          <a:xfrm>
            <a:off x="2100049" y="2529632"/>
            <a:ext cx="3919751" cy="300038"/>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596F376D-F7CE-74C4-156D-5E9C777C642E}"/>
              </a:ext>
            </a:extLst>
          </p:cNvPr>
          <p:cNvSpPr/>
          <p:nvPr/>
        </p:nvSpPr>
        <p:spPr>
          <a:xfrm>
            <a:off x="2100049" y="2940551"/>
            <a:ext cx="4024490" cy="300038"/>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6C672A13-3ACC-E985-7131-3A222F7DE505}"/>
              </a:ext>
            </a:extLst>
          </p:cNvPr>
          <p:cNvSpPr/>
          <p:nvPr/>
        </p:nvSpPr>
        <p:spPr>
          <a:xfrm>
            <a:off x="2108634" y="3384582"/>
            <a:ext cx="1320365" cy="300038"/>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AEC5E98A-DE35-914C-7A27-3BD28F37FCFE}"/>
              </a:ext>
            </a:extLst>
          </p:cNvPr>
          <p:cNvSpPr/>
          <p:nvPr/>
        </p:nvSpPr>
        <p:spPr>
          <a:xfrm>
            <a:off x="3666876" y="3379206"/>
            <a:ext cx="2658349" cy="300038"/>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7946C628-B3D9-CB27-4E19-840205091A22}"/>
              </a:ext>
            </a:extLst>
          </p:cNvPr>
          <p:cNvSpPr/>
          <p:nvPr/>
        </p:nvSpPr>
        <p:spPr>
          <a:xfrm>
            <a:off x="2100049" y="3728161"/>
            <a:ext cx="4216591" cy="346748"/>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DE66D68C-9FC7-4E90-71E7-3BB769BFF199}"/>
              </a:ext>
            </a:extLst>
          </p:cNvPr>
          <p:cNvSpPr/>
          <p:nvPr/>
        </p:nvSpPr>
        <p:spPr>
          <a:xfrm>
            <a:off x="2120177" y="4600011"/>
            <a:ext cx="4205047" cy="346748"/>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6BFEE584-A805-26BE-54D3-1B23D05A0825}"/>
              </a:ext>
            </a:extLst>
          </p:cNvPr>
          <p:cNvSpPr/>
          <p:nvPr/>
        </p:nvSpPr>
        <p:spPr>
          <a:xfrm>
            <a:off x="2094580" y="4153030"/>
            <a:ext cx="4438346" cy="346748"/>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2768AE64-07E1-5148-2CB7-6D7B85323FD8}"/>
              </a:ext>
            </a:extLst>
          </p:cNvPr>
          <p:cNvSpPr/>
          <p:nvPr/>
        </p:nvSpPr>
        <p:spPr>
          <a:xfrm>
            <a:off x="2094580" y="4987350"/>
            <a:ext cx="4661623" cy="346748"/>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TextBox 15">
            <a:extLst>
              <a:ext uri="{FF2B5EF4-FFF2-40B4-BE49-F238E27FC236}">
                <a16:creationId xmlns:a16="http://schemas.microsoft.com/office/drawing/2014/main" id="{2E141BE4-9D59-513A-5A04-02D7D4D8EF2B}"/>
              </a:ext>
            </a:extLst>
          </p:cNvPr>
          <p:cNvSpPr txBox="1"/>
          <p:nvPr/>
        </p:nvSpPr>
        <p:spPr>
          <a:xfrm>
            <a:off x="7033021" y="2343151"/>
            <a:ext cx="826829" cy="553998"/>
          </a:xfrm>
          <a:prstGeom prst="rect">
            <a:avLst/>
          </a:prstGeom>
          <a:noFill/>
          <a:ln w="12700">
            <a:solidFill>
              <a:srgbClr val="FFFF00"/>
            </a:solidFill>
          </a:ln>
        </p:spPr>
        <p:txBody>
          <a:bodyPr wrap="none" lIns="137160" tIns="137160" rIns="137160" bIns="137160" rtlCol="0">
            <a:spAutoFit/>
          </a:bodyPr>
          <a:lstStyle/>
          <a:p>
            <a:r>
              <a:rPr lang="en-US" b="1" dirty="0"/>
              <a:t>BLUF</a:t>
            </a:r>
          </a:p>
        </p:txBody>
      </p:sp>
      <p:sp>
        <p:nvSpPr>
          <p:cNvPr id="19" name="TextBox 18">
            <a:extLst>
              <a:ext uri="{FF2B5EF4-FFF2-40B4-BE49-F238E27FC236}">
                <a16:creationId xmlns:a16="http://schemas.microsoft.com/office/drawing/2014/main" id="{7565C956-391B-EB73-D28A-F6E88DF81F7A}"/>
              </a:ext>
            </a:extLst>
          </p:cNvPr>
          <p:cNvSpPr txBox="1"/>
          <p:nvPr/>
        </p:nvSpPr>
        <p:spPr>
          <a:xfrm>
            <a:off x="7080751" y="3412352"/>
            <a:ext cx="1643848" cy="830997"/>
          </a:xfrm>
          <a:prstGeom prst="rect">
            <a:avLst/>
          </a:prstGeom>
          <a:noFill/>
          <a:ln w="12700">
            <a:solidFill>
              <a:srgbClr val="FFFF00"/>
            </a:solidFill>
          </a:ln>
        </p:spPr>
        <p:txBody>
          <a:bodyPr wrap="none" lIns="137160" tIns="137160" rIns="137160" bIns="137160" rtlCol="0">
            <a:spAutoFit/>
          </a:bodyPr>
          <a:lstStyle/>
          <a:p>
            <a:r>
              <a:rPr lang="en-US" b="1" dirty="0"/>
              <a:t>INFO / ARGU-</a:t>
            </a:r>
            <a:br>
              <a:rPr lang="en-US" b="1" dirty="0"/>
            </a:br>
            <a:r>
              <a:rPr lang="en-US" b="1" dirty="0"/>
              <a:t>MENTATION</a:t>
            </a:r>
          </a:p>
        </p:txBody>
      </p:sp>
      <p:sp>
        <p:nvSpPr>
          <p:cNvPr id="20" name="TextBox 19">
            <a:extLst>
              <a:ext uri="{FF2B5EF4-FFF2-40B4-BE49-F238E27FC236}">
                <a16:creationId xmlns:a16="http://schemas.microsoft.com/office/drawing/2014/main" id="{DA117D9D-083C-09A8-4FF4-9BF7AA5EFAA9}"/>
              </a:ext>
            </a:extLst>
          </p:cNvPr>
          <p:cNvSpPr txBox="1"/>
          <p:nvPr/>
        </p:nvSpPr>
        <p:spPr>
          <a:xfrm>
            <a:off x="5791200" y="5446424"/>
            <a:ext cx="3133999" cy="553998"/>
          </a:xfrm>
          <a:prstGeom prst="rect">
            <a:avLst/>
          </a:prstGeom>
          <a:noFill/>
          <a:ln w="12700">
            <a:solidFill>
              <a:srgbClr val="FFFF00"/>
            </a:solidFill>
          </a:ln>
        </p:spPr>
        <p:txBody>
          <a:bodyPr wrap="none" lIns="137160" tIns="137160" rIns="137160" bIns="137160" rtlCol="0">
            <a:spAutoFit/>
          </a:bodyPr>
          <a:lstStyle/>
          <a:p>
            <a:r>
              <a:rPr lang="en-US" b="1" dirty="0"/>
              <a:t>PREDICTION / IMPLICATION</a:t>
            </a:r>
          </a:p>
        </p:txBody>
      </p:sp>
      <p:sp>
        <p:nvSpPr>
          <p:cNvPr id="10" name="Rectangle 9">
            <a:extLst>
              <a:ext uri="{FF2B5EF4-FFF2-40B4-BE49-F238E27FC236}">
                <a16:creationId xmlns:a16="http://schemas.microsoft.com/office/drawing/2014/main" id="{C04D7085-CA94-4C76-EC4B-D3DD5EFA1E5C}"/>
              </a:ext>
            </a:extLst>
          </p:cNvPr>
          <p:cNvSpPr/>
          <p:nvPr/>
        </p:nvSpPr>
        <p:spPr>
          <a:xfrm>
            <a:off x="2134261" y="5396009"/>
            <a:ext cx="1066139" cy="346748"/>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4996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hidden"/>
                                      </p:to>
                                    </p:set>
                                  </p:childTnLst>
                                </p:cTn>
                              </p:par>
                            </p:childTnLst>
                          </p:cTn>
                        </p:par>
                        <p:par>
                          <p:cTn id="11" fill="hold">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p:stCondLst>
                              <p:cond delay="1500"/>
                            </p:stCondLst>
                            <p:childTnLst>
                              <p:par>
                                <p:cTn id="24" presetID="1" presetClass="entr" presetSubtype="0" fill="hold" grpId="0" nodeType="afterEffect">
                                  <p:stCondLst>
                                    <p:cond delay="50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4"/>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5"/>
                                        </p:tgtEl>
                                        <p:attrNameLst>
                                          <p:attrName>style.visibility</p:attrName>
                                        </p:attrNameLst>
                                      </p:cBhvr>
                                      <p:to>
                                        <p:strVal val="hidden"/>
                                      </p:to>
                                    </p:set>
                                  </p:childTnLst>
                                </p:cTn>
                              </p:par>
                            </p:childTnLst>
                          </p:cTn>
                        </p:par>
                        <p:par>
                          <p:cTn id="32" fill="hold">
                            <p:stCondLst>
                              <p:cond delay="0"/>
                            </p:stCondLst>
                            <p:childTnLst>
                              <p:par>
                                <p:cTn id="33" presetID="1" presetClass="exit" presetSubtype="0" fill="hold" grpId="1" nodeType="after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par>
                          <p:cTn id="35" fill="hold">
                            <p:stCondLst>
                              <p:cond delay="0"/>
                            </p:stCondLst>
                            <p:childTnLst>
                              <p:par>
                                <p:cTn id="36" presetID="1" presetClass="exit" presetSubtype="0" fill="hold" grpId="1" nodeType="after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par>
                          <p:cTn id="38" fill="hold">
                            <p:stCondLst>
                              <p:cond delay="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par>
                          <p:cTn id="54" fill="hold">
                            <p:stCondLst>
                              <p:cond delay="2000"/>
                            </p:stCondLst>
                            <p:childTnLst>
                              <p:par>
                                <p:cTn id="55" presetID="1" presetClass="entr" presetSubtype="0" fill="hold" grpId="0" nodeType="afterEffect">
                                  <p:stCondLst>
                                    <p:cond delay="50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8"/>
                                        </p:tgtEl>
                                        <p:attrNameLst>
                                          <p:attrName>style.visibility</p:attrName>
                                        </p:attrNameLst>
                                      </p:cBhvr>
                                      <p:to>
                                        <p:strVal val="hidden"/>
                                      </p:to>
                                    </p:set>
                                  </p:childTnLst>
                                </p:cTn>
                              </p:par>
                            </p:childTnLst>
                          </p:cTn>
                        </p:par>
                        <p:par>
                          <p:cTn id="61" fill="hold">
                            <p:stCondLst>
                              <p:cond delay="0"/>
                            </p:stCondLst>
                            <p:childTnLst>
                              <p:par>
                                <p:cTn id="62" presetID="1" presetClass="exit" presetSubtype="0" fill="hold" grpId="1" nodeType="afterEffect">
                                  <p:stCondLst>
                                    <p:cond delay="0"/>
                                  </p:stCondLst>
                                  <p:childTnLst>
                                    <p:set>
                                      <p:cBhvr>
                                        <p:cTn id="63" dur="1" fill="hold">
                                          <p:stCondLst>
                                            <p:cond delay="0"/>
                                          </p:stCondLst>
                                        </p:cTn>
                                        <p:tgtEl>
                                          <p:spTgt spid="9"/>
                                        </p:tgtEl>
                                        <p:attrNameLst>
                                          <p:attrName>style.visibility</p:attrName>
                                        </p:attrNameLst>
                                      </p:cBhvr>
                                      <p:to>
                                        <p:strVal val="hidden"/>
                                      </p:to>
                                    </p:set>
                                  </p:childTnLst>
                                </p:cTn>
                              </p:par>
                            </p:childTnLst>
                          </p:cTn>
                        </p:par>
                        <p:par>
                          <p:cTn id="64" fill="hold">
                            <p:stCondLst>
                              <p:cond delay="0"/>
                            </p:stCondLst>
                            <p:childTnLst>
                              <p:par>
                                <p:cTn id="65" presetID="1" presetClass="exit" presetSubtype="0" fill="hold" grpId="1" nodeType="after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par>
                          <p:cTn id="67" fill="hold">
                            <p:stCondLst>
                              <p:cond delay="0"/>
                            </p:stCondLst>
                            <p:childTnLst>
                              <p:par>
                                <p:cTn id="68" presetID="1" presetClass="exit" presetSubtype="0" fill="hold" grpId="1" nodeType="afterEffect">
                                  <p:stCondLst>
                                    <p:cond delay="0"/>
                                  </p:stCondLst>
                                  <p:childTnLst>
                                    <p:set>
                                      <p:cBhvr>
                                        <p:cTn id="69" dur="1" fill="hold">
                                          <p:stCondLst>
                                            <p:cond delay="0"/>
                                          </p:stCondLst>
                                        </p:cTn>
                                        <p:tgtEl>
                                          <p:spTgt spid="13"/>
                                        </p:tgtEl>
                                        <p:attrNameLst>
                                          <p:attrName>style.visibility</p:attrName>
                                        </p:attrNameLst>
                                      </p:cBhvr>
                                      <p:to>
                                        <p:strVal val="hidden"/>
                                      </p:to>
                                    </p:set>
                                  </p:childTnLst>
                                </p:cTn>
                              </p:par>
                            </p:childTnLst>
                          </p:cTn>
                        </p:par>
                        <p:par>
                          <p:cTn id="70" fill="hold">
                            <p:stCondLst>
                              <p:cond delay="0"/>
                            </p:stCondLst>
                            <p:childTnLst>
                              <p:par>
                                <p:cTn id="71" presetID="1" presetClass="exit" presetSubtype="0" fill="hold" grpId="1" nodeType="afterEffect">
                                  <p:stCondLst>
                                    <p:cond delay="0"/>
                                  </p:stCondLst>
                                  <p:childTnLst>
                                    <p:set>
                                      <p:cBhvr>
                                        <p:cTn id="72" dur="1" fill="hold">
                                          <p:stCondLst>
                                            <p:cond delay="0"/>
                                          </p:stCondLst>
                                        </p:cTn>
                                        <p:tgtEl>
                                          <p:spTgt spid="19"/>
                                        </p:tgtEl>
                                        <p:attrNameLst>
                                          <p:attrName>style.visibility</p:attrName>
                                        </p:attrNameLst>
                                      </p:cBhvr>
                                      <p:to>
                                        <p:strVal val="hidden"/>
                                      </p:to>
                                    </p:set>
                                  </p:childTnLst>
                                </p:cTn>
                              </p:par>
                            </p:childTnLst>
                          </p:cTn>
                        </p:par>
                        <p:par>
                          <p:cTn id="73" fill="hold">
                            <p:stCondLst>
                              <p:cond delay="0"/>
                            </p:stCondLst>
                            <p:childTnLst>
                              <p:par>
                                <p:cTn id="74" presetID="22" presetClass="entr" presetSubtype="8"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500"/>
                                        <p:tgtEl>
                                          <p:spTgt spid="15"/>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left)">
                                      <p:cBhvr>
                                        <p:cTn id="80" dur="500"/>
                                        <p:tgtEl>
                                          <p:spTgt spid="10"/>
                                        </p:tgtEl>
                                      </p:cBhvr>
                                    </p:animEffect>
                                  </p:childTnLst>
                                </p:cTn>
                              </p:par>
                            </p:childTnLst>
                          </p:cTn>
                        </p:par>
                        <p:par>
                          <p:cTn id="81" fill="hold">
                            <p:stCondLst>
                              <p:cond delay="1000"/>
                            </p:stCondLst>
                            <p:childTnLst>
                              <p:par>
                                <p:cTn id="82" presetID="1" presetClass="entr" presetSubtype="0" fill="hold" grpId="0" nodeType="afterEffect">
                                  <p:stCondLst>
                                    <p:cond delay="500"/>
                                  </p:stCondLst>
                                  <p:childTnLst>
                                    <p:set>
                                      <p:cBhvr>
                                        <p:cTn id="83" dur="1" fill="hold">
                                          <p:stCondLst>
                                            <p:cond delay="0"/>
                                          </p:stCondLst>
                                        </p:cTn>
                                        <p:tgtEl>
                                          <p:spTgt spid="2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0"/>
                                        </p:tgtEl>
                                        <p:attrNameLst>
                                          <p:attrName>style.visibility</p:attrName>
                                        </p:attrNameLst>
                                      </p:cBhvr>
                                      <p:to>
                                        <p:strVal val="hidden"/>
                                      </p:to>
                                    </p:set>
                                  </p:childTnLst>
                                </p:cTn>
                              </p:par>
                            </p:childTnLst>
                          </p:cTn>
                        </p:par>
                        <p:par>
                          <p:cTn id="90" fill="hold">
                            <p:stCondLst>
                              <p:cond delay="0"/>
                            </p:stCondLst>
                            <p:childTnLst>
                              <p:par>
                                <p:cTn id="91" presetID="1" presetClass="exit" presetSubtype="0" fill="hold" grpId="1" nodeType="afterEffect">
                                  <p:stCondLst>
                                    <p:cond delay="0"/>
                                  </p:stCondLst>
                                  <p:childTnLst>
                                    <p:set>
                                      <p:cBhvr>
                                        <p:cTn id="92" dur="1" fill="hold">
                                          <p:stCondLst>
                                            <p:cond delay="0"/>
                                          </p:stCondLst>
                                        </p:cTn>
                                        <p:tgtEl>
                                          <p:spTgt spid="20"/>
                                        </p:tgtEl>
                                        <p:attrNameLst>
                                          <p:attrName>style.visibility</p:attrName>
                                        </p:attrNameLst>
                                      </p:cBhvr>
                                      <p:to>
                                        <p:strVal val="hidden"/>
                                      </p:to>
                                    </p:set>
                                  </p:childTnLst>
                                </p:cTn>
                              </p:par>
                            </p:childTnLst>
                          </p:cTn>
                        </p:par>
                        <p:par>
                          <p:cTn id="93" fill="hold">
                            <p:stCondLst>
                              <p:cond delay="0"/>
                            </p:stCondLst>
                            <p:childTnLst>
                              <p:par>
                                <p:cTn id="94" presetID="1" presetClass="entr" presetSubtype="0" fill="hold" grpId="1" nodeType="afterEffect">
                                  <p:stCondLst>
                                    <p:cond delay="0"/>
                                  </p:stCondLst>
                                  <p:childTnLst>
                                    <p:set>
                                      <p:cBhvr>
                                        <p:cTn id="9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6" grpId="1" build="allAtOnce"/>
      <p:bldP spid="4" grpId="0" animBg="1"/>
      <p:bldP spid="4" grpId="1" animBg="1"/>
      <p:bldP spid="5" grpId="0" animBg="1"/>
      <p:bldP spid="5" grpId="1" animBg="1"/>
      <p:bldP spid="7" grpId="0" animBg="1"/>
      <p:bldP spid="7" grpId="1" animBg="1"/>
      <p:bldP spid="8" grpId="0" animBg="1"/>
      <p:bldP spid="8" grpId="1" animBg="1"/>
      <p:bldP spid="9" grpId="0" animBg="1"/>
      <p:bldP spid="9" grpId="1" animBg="1"/>
      <p:bldP spid="13" grpId="0" animBg="1"/>
      <p:bldP spid="13" grpId="1" animBg="1"/>
      <p:bldP spid="14" grpId="0" animBg="1"/>
      <p:bldP spid="14" grpId="1" animBg="1"/>
      <p:bldP spid="15" grpId="0" animBg="1"/>
      <p:bldP spid="15" grpId="1" animBg="1"/>
      <p:bldP spid="16" grpId="0" animBg="1"/>
      <p:bldP spid="16" grpId="1" animBg="1"/>
      <p:bldP spid="19" grpId="0" animBg="1"/>
      <p:bldP spid="19" grpId="1" animBg="1"/>
      <p:bldP spid="20" grpId="0" animBg="1"/>
      <p:bldP spid="20" grpId="1" animBg="1"/>
      <p:bldP spid="10" grpId="0" animBg="1"/>
      <p:bldP spid="10"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423D64-96B5-403E-B22C-C8633D84CB5C}"/>
              </a:ext>
            </a:extLst>
          </p:cNvPr>
          <p:cNvSpPr txBox="1"/>
          <p:nvPr/>
        </p:nvSpPr>
        <p:spPr>
          <a:xfrm>
            <a:off x="990600" y="914400"/>
            <a:ext cx="1697901" cy="523220"/>
          </a:xfrm>
          <a:prstGeom prst="rect">
            <a:avLst/>
          </a:prstGeom>
          <a:noFill/>
          <a:ln>
            <a:solidFill>
              <a:schemeClr val="tx2"/>
            </a:solidFill>
          </a:ln>
        </p:spPr>
        <p:txBody>
          <a:bodyPr wrap="none" rtlCol="0">
            <a:spAutoFit/>
          </a:bodyPr>
          <a:lstStyle/>
          <a:p>
            <a:r>
              <a:rPr lang="en-US" sz="2800" dirty="0"/>
              <a:t>EXERCISE</a:t>
            </a:r>
          </a:p>
        </p:txBody>
      </p:sp>
      <p:sp>
        <p:nvSpPr>
          <p:cNvPr id="7" name="TextBox 6">
            <a:extLst>
              <a:ext uri="{FF2B5EF4-FFF2-40B4-BE49-F238E27FC236}">
                <a16:creationId xmlns:a16="http://schemas.microsoft.com/office/drawing/2014/main" id="{21D4D072-36E3-4AB7-AF62-A88DA97DEB03}"/>
              </a:ext>
            </a:extLst>
          </p:cNvPr>
          <p:cNvSpPr txBox="1"/>
          <p:nvPr/>
        </p:nvSpPr>
        <p:spPr>
          <a:xfrm>
            <a:off x="3581400" y="1828800"/>
            <a:ext cx="268022" cy="261610"/>
          </a:xfrm>
          <a:prstGeom prst="rect">
            <a:avLst/>
          </a:prstGeom>
          <a:noFill/>
        </p:spPr>
        <p:txBody>
          <a:bodyPr wrap="none" rtlCol="0">
            <a:spAutoFit/>
          </a:bodyPr>
          <a:lstStyle/>
          <a:p>
            <a:r>
              <a:rPr lang="en-US" sz="1100" dirty="0">
                <a:solidFill>
                  <a:schemeClr val="bg1"/>
                </a:solidFill>
              </a:rPr>
              <a:t>B</a:t>
            </a:r>
          </a:p>
        </p:txBody>
      </p:sp>
      <p:pic>
        <p:nvPicPr>
          <p:cNvPr id="8" name="Picture 7" descr="Text, letter&#10;&#10;Description automatically generated">
            <a:extLst>
              <a:ext uri="{FF2B5EF4-FFF2-40B4-BE49-F238E27FC236}">
                <a16:creationId xmlns:a16="http://schemas.microsoft.com/office/drawing/2014/main" id="{E6916432-A3FE-42D7-AF8C-A64EAC8A5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1809750"/>
            <a:ext cx="5388699" cy="6243402"/>
          </a:xfrm>
          <a:prstGeom prst="rect">
            <a:avLst/>
          </a:prstGeom>
        </p:spPr>
      </p:pic>
      <p:sp>
        <p:nvSpPr>
          <p:cNvPr id="10" name="TextBox 9">
            <a:extLst>
              <a:ext uri="{FF2B5EF4-FFF2-40B4-BE49-F238E27FC236}">
                <a16:creationId xmlns:a16="http://schemas.microsoft.com/office/drawing/2014/main" id="{48C42102-473D-4AD6-B55A-C3290E64DA4A}"/>
              </a:ext>
            </a:extLst>
          </p:cNvPr>
          <p:cNvSpPr txBox="1"/>
          <p:nvPr/>
        </p:nvSpPr>
        <p:spPr>
          <a:xfrm>
            <a:off x="6642543" y="732853"/>
            <a:ext cx="2031325" cy="3139321"/>
          </a:xfrm>
          <a:prstGeom prst="rect">
            <a:avLst/>
          </a:prstGeom>
          <a:noFill/>
        </p:spPr>
        <p:txBody>
          <a:bodyPr wrap="none" rtlCol="0">
            <a:spAutoFit/>
          </a:bodyPr>
          <a:lstStyle/>
          <a:p>
            <a:pPr marL="285750" indent="-285750">
              <a:buFont typeface="Arial" panose="020B0604020202020204" pitchFamily="34" charset="0"/>
              <a:buChar char="•"/>
            </a:pPr>
            <a:r>
              <a:rPr lang="en-US" dirty="0"/>
              <a:t>Ukraine</a:t>
            </a:r>
          </a:p>
          <a:p>
            <a:pPr marL="285750" indent="-285750">
              <a:buFont typeface="Arial" panose="020B0604020202020204" pitchFamily="34" charset="0"/>
              <a:buChar char="•"/>
            </a:pPr>
            <a:r>
              <a:rPr lang="en-US" dirty="0"/>
              <a:t>Israel-Palestine</a:t>
            </a:r>
          </a:p>
          <a:p>
            <a:pPr marL="285750" indent="-285750">
              <a:buFont typeface="Arial" panose="020B0604020202020204" pitchFamily="34" charset="0"/>
              <a:buChar char="•"/>
            </a:pPr>
            <a:r>
              <a:rPr lang="en-US" dirty="0"/>
              <a:t>Climate change</a:t>
            </a:r>
          </a:p>
          <a:p>
            <a:pPr marL="285750" indent="-285750">
              <a:buFont typeface="Arial" panose="020B0604020202020204" pitchFamily="34" charset="0"/>
              <a:buChar char="•"/>
            </a:pPr>
            <a:r>
              <a:rPr lang="en-US" dirty="0"/>
              <a:t>Elections</a:t>
            </a:r>
          </a:p>
          <a:p>
            <a:pPr marL="285750" indent="-285750">
              <a:buFont typeface="Arial" panose="020B0604020202020204" pitchFamily="34" charset="0"/>
              <a:buChar char="•"/>
            </a:pPr>
            <a:r>
              <a:rPr lang="en-US" dirty="0"/>
              <a:t>China intentions</a:t>
            </a:r>
          </a:p>
          <a:p>
            <a:pPr marL="285750" indent="-285750">
              <a:buFont typeface="Arial" panose="020B0604020202020204" pitchFamily="34" charset="0"/>
              <a:buChar char="•"/>
            </a:pPr>
            <a:r>
              <a:rPr lang="en-US" dirty="0"/>
              <a:t>Cyberwar</a:t>
            </a:r>
          </a:p>
          <a:p>
            <a:pPr marL="285750" indent="-285750">
              <a:buFont typeface="Arial" panose="020B0604020202020204" pitchFamily="34" charset="0"/>
              <a:buChar char="•"/>
            </a:pPr>
            <a:r>
              <a:rPr lang="en-US" dirty="0"/>
              <a:t>Ukraine</a:t>
            </a:r>
          </a:p>
          <a:p>
            <a:pPr marL="285750" indent="-285750">
              <a:buFont typeface="Arial" panose="020B0604020202020204" pitchFamily="34" charset="0"/>
              <a:buChar char="•"/>
            </a:pPr>
            <a:r>
              <a:rPr lang="en-US" dirty="0"/>
              <a:t>Social media</a:t>
            </a:r>
          </a:p>
          <a:p>
            <a:pPr marL="285750" indent="-285750">
              <a:buFont typeface="Arial" panose="020B0604020202020204" pitchFamily="34" charset="0"/>
              <a:buChar char="•"/>
            </a:pPr>
            <a:r>
              <a:rPr lang="en-US" dirty="0"/>
              <a:t>Technology</a:t>
            </a:r>
          </a:p>
          <a:p>
            <a:pPr marL="285750" indent="-285750">
              <a:buFont typeface="Arial" panose="020B0604020202020204" pitchFamily="34" charset="0"/>
              <a:buChar char="•"/>
            </a:pPr>
            <a:r>
              <a:rPr lang="en-US" dirty="0"/>
              <a:t>etc., etc., etc.</a:t>
            </a:r>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FD4A3C8C-3830-432F-BD04-72E2B9599517}"/>
              </a:ext>
            </a:extLst>
          </p:cNvPr>
          <p:cNvSpPr txBox="1"/>
          <p:nvPr/>
        </p:nvSpPr>
        <p:spPr>
          <a:xfrm>
            <a:off x="6692668" y="4700119"/>
            <a:ext cx="1220206" cy="369332"/>
          </a:xfrm>
          <a:prstGeom prst="rect">
            <a:avLst/>
          </a:prstGeom>
          <a:noFill/>
        </p:spPr>
        <p:txBody>
          <a:bodyPr wrap="none" rtlCol="0">
            <a:spAutoFit/>
          </a:bodyPr>
          <a:lstStyle/>
          <a:p>
            <a:r>
              <a:rPr lang="en-US" dirty="0"/>
              <a:t>15 minutes</a:t>
            </a:r>
          </a:p>
        </p:txBody>
      </p:sp>
      <p:pic>
        <p:nvPicPr>
          <p:cNvPr id="12" name="Picture 11">
            <a:extLst>
              <a:ext uri="{FF2B5EF4-FFF2-40B4-BE49-F238E27FC236}">
                <a16:creationId xmlns:a16="http://schemas.microsoft.com/office/drawing/2014/main" id="{BF9EC74F-945C-458F-AD3A-D893E33C834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01000" y="4495800"/>
            <a:ext cx="672868" cy="672868"/>
          </a:xfrm>
          <a:prstGeom prst="rect">
            <a:avLst/>
          </a:prstGeom>
        </p:spPr>
      </p:pic>
      <p:sp>
        <p:nvSpPr>
          <p:cNvPr id="2" name="TextBox 1">
            <a:extLst>
              <a:ext uri="{FF2B5EF4-FFF2-40B4-BE49-F238E27FC236}">
                <a16:creationId xmlns:a16="http://schemas.microsoft.com/office/drawing/2014/main" id="{16C2E422-5C57-4F27-9E1C-D11C33585262}"/>
              </a:ext>
            </a:extLst>
          </p:cNvPr>
          <p:cNvSpPr txBox="1"/>
          <p:nvPr/>
        </p:nvSpPr>
        <p:spPr>
          <a:xfrm>
            <a:off x="6692668" y="5715000"/>
            <a:ext cx="2153154" cy="369332"/>
          </a:xfrm>
          <a:prstGeom prst="rect">
            <a:avLst/>
          </a:prstGeom>
          <a:noFill/>
          <a:ln>
            <a:solidFill>
              <a:schemeClr val="tx1"/>
            </a:solidFill>
          </a:ln>
        </p:spPr>
        <p:txBody>
          <a:bodyPr wrap="none" rtlCol="0">
            <a:spAutoFit/>
          </a:bodyPr>
          <a:lstStyle/>
          <a:p>
            <a:r>
              <a:rPr lang="en-US" dirty="0"/>
              <a:t>Submit as discussion</a:t>
            </a:r>
          </a:p>
        </p:txBody>
      </p:sp>
    </p:spTree>
    <p:extLst>
      <p:ext uri="{BB962C8B-B14F-4D97-AF65-F5344CB8AC3E}">
        <p14:creationId xmlns:p14="http://schemas.microsoft.com/office/powerpoint/2010/main" val="1792484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ulton\AppData\Local\Microsoft\Windows\INetCache\IE\OZF48D2G\snowflake2_16374_lg[1].gif"/>
          <p:cNvPicPr>
            <a:picLocks noChangeAspect="1" noChangeArrowheads="1"/>
          </p:cNvPicPr>
          <p:nvPr/>
        </p:nvPicPr>
        <p:blipFill>
          <a:blip r:embed="rId2" cstate="print">
            <a:lum bright="70000" contrast="-70000"/>
            <a:extLst>
              <a:ext uri="{BEBA8EAE-BF5A-486C-A8C5-ECC9F3942E4B}">
                <a14:imgProps xmlns:a14="http://schemas.microsoft.com/office/drawing/2010/main">
                  <a14:imgLayer r:embed="rId3">
                    <a14:imgEffect>
                      <a14:backgroundRemoval t="391" b="100000" l="656" r="100000"/>
                    </a14:imgEffect>
                  </a14:imgLayer>
                </a14:imgProps>
              </a:ext>
              <a:ext uri="{28A0092B-C50C-407E-A947-70E740481C1C}">
                <a14:useLocalDpi xmlns:a14="http://schemas.microsoft.com/office/drawing/2010/main" val="0"/>
              </a:ext>
            </a:extLst>
          </a:blip>
          <a:srcRect/>
          <a:stretch>
            <a:fillRect/>
          </a:stretch>
        </p:blipFill>
        <p:spPr bwMode="auto">
          <a:xfrm rot="449899">
            <a:off x="4218798" y="387088"/>
            <a:ext cx="2621233" cy="29334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1981200"/>
            <a:ext cx="2299925" cy="523220"/>
          </a:xfrm>
          <a:prstGeom prst="rect">
            <a:avLst/>
          </a:prstGeom>
          <a:noFill/>
        </p:spPr>
        <p:txBody>
          <a:bodyPr wrap="none" rtlCol="0">
            <a:spAutoFit/>
          </a:bodyPr>
          <a:lstStyle/>
          <a:p>
            <a:r>
              <a:rPr lang="en-US" sz="2800" dirty="0"/>
              <a:t>The Snowflake</a:t>
            </a:r>
          </a:p>
        </p:txBody>
      </p:sp>
      <p:sp>
        <p:nvSpPr>
          <p:cNvPr id="4" name="Rectangle 3">
            <a:extLst>
              <a:ext uri="{FF2B5EF4-FFF2-40B4-BE49-F238E27FC236}">
                <a16:creationId xmlns:a16="http://schemas.microsoft.com/office/drawing/2014/main" id="{EF83A376-5FD9-491A-AC7B-BA887584CFE7}"/>
              </a:ext>
            </a:extLst>
          </p:cNvPr>
          <p:cNvSpPr/>
          <p:nvPr/>
        </p:nvSpPr>
        <p:spPr>
          <a:xfrm>
            <a:off x="762000" y="3479067"/>
            <a:ext cx="7277102" cy="3600986"/>
          </a:xfrm>
          <a:prstGeom prst="rect">
            <a:avLst/>
          </a:prstGeom>
        </p:spPr>
        <p:txBody>
          <a:bodyPr wrap="square">
            <a:spAutoFit/>
          </a:bodyPr>
          <a:lstStyle/>
          <a:p>
            <a:pPr>
              <a:spcAft>
                <a:spcPts val="1200"/>
              </a:spcAft>
            </a:pPr>
            <a:r>
              <a:rPr lang="en-US" sz="2400" dirty="0"/>
              <a:t>Look at the Discussion space … </a:t>
            </a:r>
          </a:p>
          <a:p>
            <a:pPr lvl="2">
              <a:spcAft>
                <a:spcPts val="1200"/>
              </a:spcAft>
            </a:pPr>
            <a:r>
              <a:rPr lang="en-US" sz="2400" dirty="0"/>
              <a:t>What theses or conclusions do you find effective?</a:t>
            </a:r>
          </a:p>
          <a:p>
            <a:pPr lvl="2">
              <a:spcAft>
                <a:spcPts val="1200"/>
              </a:spcAft>
            </a:pPr>
            <a:r>
              <a:rPr lang="en-US" sz="2400" dirty="0"/>
              <a:t>What arguments or explanations enlightening?</a:t>
            </a:r>
          </a:p>
          <a:p>
            <a:pPr lvl="2">
              <a:spcAft>
                <a:spcPts val="1200"/>
              </a:spcAft>
            </a:pPr>
            <a:r>
              <a:rPr lang="en-US" sz="2400" dirty="0"/>
              <a:t>What implications had an impact on you?</a:t>
            </a:r>
          </a:p>
          <a:p>
            <a:pPr>
              <a:spcAft>
                <a:spcPts val="1200"/>
              </a:spcAft>
            </a:pPr>
            <a:endParaRPr lang="en-US" sz="2400" dirty="0"/>
          </a:p>
          <a:p>
            <a:pPr algn="ctr">
              <a:spcAft>
                <a:spcPts val="1200"/>
              </a:spcAft>
            </a:pPr>
            <a:r>
              <a:rPr lang="en-US" sz="2400" dirty="0"/>
              <a:t>Did each element support one main message?</a:t>
            </a:r>
          </a:p>
          <a:p>
            <a:pPr lvl="2">
              <a:spcAft>
                <a:spcPts val="1200"/>
              </a:spcAft>
            </a:pPr>
            <a:endParaRPr lang="en-US" sz="2400" dirty="0"/>
          </a:p>
        </p:txBody>
      </p:sp>
    </p:spTree>
    <p:extLst>
      <p:ext uri="{BB962C8B-B14F-4D97-AF65-F5344CB8AC3E}">
        <p14:creationId xmlns:p14="http://schemas.microsoft.com/office/powerpoint/2010/main" val="51276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02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1700" y="1893207"/>
            <a:ext cx="5200650" cy="461665"/>
          </a:xfrm>
          <a:prstGeom prst="rect">
            <a:avLst/>
          </a:prstGeom>
        </p:spPr>
        <p:txBody>
          <a:bodyPr wrap="square">
            <a:spAutoFit/>
          </a:bodyPr>
          <a:lstStyle/>
          <a:p>
            <a:pPr>
              <a:spcAft>
                <a:spcPts val="900"/>
              </a:spcAft>
            </a:pPr>
            <a:r>
              <a:rPr lang="en-US" sz="2400" dirty="0"/>
              <a:t>Why invest time in a 40-word product?</a:t>
            </a:r>
          </a:p>
        </p:txBody>
      </p:sp>
      <p:sp>
        <p:nvSpPr>
          <p:cNvPr id="3" name="TextBox 2">
            <a:extLst>
              <a:ext uri="{FF2B5EF4-FFF2-40B4-BE49-F238E27FC236}">
                <a16:creationId xmlns:a16="http://schemas.microsoft.com/office/drawing/2014/main" id="{7345E2EC-E897-4252-A535-1A998DE95BDB}"/>
              </a:ext>
            </a:extLst>
          </p:cNvPr>
          <p:cNvSpPr txBox="1"/>
          <p:nvPr/>
        </p:nvSpPr>
        <p:spPr>
          <a:xfrm>
            <a:off x="2303273" y="3969588"/>
            <a:ext cx="2484526" cy="1061829"/>
          </a:xfrm>
          <a:prstGeom prst="rect">
            <a:avLst/>
          </a:prstGeom>
          <a:noFill/>
        </p:spPr>
        <p:txBody>
          <a:bodyPr wrap="none" rtlCol="0">
            <a:spAutoFit/>
          </a:bodyPr>
          <a:lstStyle/>
          <a:p>
            <a:r>
              <a:rPr lang="en-US" sz="2100" dirty="0"/>
              <a:t>Purpose</a:t>
            </a:r>
          </a:p>
          <a:p>
            <a:r>
              <a:rPr lang="en-US" sz="2100" dirty="0"/>
              <a:t>Structure / Roadmap</a:t>
            </a:r>
          </a:p>
          <a:p>
            <a:r>
              <a:rPr lang="en-US" sz="2100" dirty="0"/>
              <a:t>Early thesis</a:t>
            </a:r>
          </a:p>
        </p:txBody>
      </p:sp>
      <p:sp>
        <p:nvSpPr>
          <p:cNvPr id="4" name="TextBox 3">
            <a:extLst>
              <a:ext uri="{FF2B5EF4-FFF2-40B4-BE49-F238E27FC236}">
                <a16:creationId xmlns:a16="http://schemas.microsoft.com/office/drawing/2014/main" id="{7D5620CC-770F-B495-8C03-2D37BE662665}"/>
              </a:ext>
            </a:extLst>
          </p:cNvPr>
          <p:cNvSpPr txBox="1"/>
          <p:nvPr/>
        </p:nvSpPr>
        <p:spPr>
          <a:xfrm>
            <a:off x="5429250" y="5008334"/>
            <a:ext cx="2562194" cy="646331"/>
          </a:xfrm>
          <a:prstGeom prst="rect">
            <a:avLst/>
          </a:prstGeom>
          <a:noFill/>
        </p:spPr>
        <p:txBody>
          <a:bodyPr wrap="square" rtlCol="0">
            <a:spAutoFit/>
          </a:bodyPr>
          <a:lstStyle/>
          <a:p>
            <a:pPr algn="ctr"/>
            <a:r>
              <a:rPr lang="en-US" dirty="0"/>
              <a:t>It later becomes your “elevator briefing”</a:t>
            </a:r>
          </a:p>
        </p:txBody>
      </p:sp>
      <p:pic>
        <p:nvPicPr>
          <p:cNvPr id="6" name="Picture 5">
            <a:extLst>
              <a:ext uri="{FF2B5EF4-FFF2-40B4-BE49-F238E27FC236}">
                <a16:creationId xmlns:a16="http://schemas.microsoft.com/office/drawing/2014/main" id="{551B3356-8696-EC89-4BD7-2B64F1159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137" y="3404641"/>
            <a:ext cx="1577340" cy="1577340"/>
          </a:xfrm>
          <a:prstGeom prst="rect">
            <a:avLst/>
          </a:prstGeom>
        </p:spPr>
      </p:pic>
      <p:sp useBgFill="1">
        <p:nvSpPr>
          <p:cNvPr id="7" name="TextBox 6">
            <a:extLst>
              <a:ext uri="{FF2B5EF4-FFF2-40B4-BE49-F238E27FC236}">
                <a16:creationId xmlns:a16="http://schemas.microsoft.com/office/drawing/2014/main" id="{3B182501-68DF-3ED3-3F10-D85A8F3D52E8}"/>
              </a:ext>
            </a:extLst>
          </p:cNvPr>
          <p:cNvSpPr txBox="1"/>
          <p:nvPr/>
        </p:nvSpPr>
        <p:spPr>
          <a:xfrm rot="21205828">
            <a:off x="1043528" y="3438672"/>
            <a:ext cx="4178445" cy="1061829"/>
          </a:xfrm>
          <a:prstGeom prst="rect">
            <a:avLst/>
          </a:prstGeom>
          <a:ln>
            <a:solidFill>
              <a:schemeClr val="tx1"/>
            </a:solidFill>
          </a:ln>
        </p:spPr>
        <p:txBody>
          <a:bodyPr wrap="square" lIns="274320" tIns="205740" rIns="274320" bIns="205740" rtlCol="0">
            <a:spAutoFit/>
          </a:bodyPr>
          <a:lstStyle/>
          <a:p>
            <a:pPr algn="ctr"/>
            <a:r>
              <a:rPr lang="en-US" sz="2100" dirty="0"/>
              <a:t>“If you can’t say it in 30 seconds, it’s not ready for prime time.”</a:t>
            </a:r>
          </a:p>
        </p:txBody>
      </p:sp>
    </p:spTree>
    <p:extLst>
      <p:ext uri="{BB962C8B-B14F-4D97-AF65-F5344CB8AC3E}">
        <p14:creationId xmlns:p14="http://schemas.microsoft.com/office/powerpoint/2010/main" val="420319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590800"/>
            <a:ext cx="7162800" cy="984885"/>
          </a:xfrm>
          <a:prstGeom prst="rect">
            <a:avLst/>
          </a:prstGeom>
        </p:spPr>
        <p:txBody>
          <a:bodyPr wrap="square">
            <a:spAutoFit/>
          </a:bodyPr>
          <a:lstStyle/>
          <a:p>
            <a:pPr algn="ctr">
              <a:spcAft>
                <a:spcPts val="1200"/>
              </a:spcAft>
            </a:pPr>
            <a:r>
              <a:rPr lang="en-US" sz="2400" dirty="0"/>
              <a:t>Questions or Comments?</a:t>
            </a:r>
          </a:p>
          <a:p>
            <a:pPr lvl="2">
              <a:spcAft>
                <a:spcPts val="1200"/>
              </a:spcAft>
            </a:pPr>
            <a:endParaRPr lang="en-US" sz="2400" dirty="0"/>
          </a:p>
        </p:txBody>
      </p:sp>
      <p:sp>
        <p:nvSpPr>
          <p:cNvPr id="4" name="TextBox 3"/>
          <p:cNvSpPr txBox="1"/>
          <p:nvPr/>
        </p:nvSpPr>
        <p:spPr>
          <a:xfrm>
            <a:off x="2819400" y="3886200"/>
            <a:ext cx="3021981" cy="954107"/>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Lucida Handwriting" panose="03010101010101010101" pitchFamily="66" charset="0"/>
              </a:rPr>
              <a:t>TAKE A BREAK</a:t>
            </a:r>
          </a:p>
          <a:p>
            <a:pPr algn="ctr"/>
            <a:endParaRPr lang="en-US" sz="2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Lucida Handwriting" panose="03010101010101010101" pitchFamily="66" charset="0"/>
            </a:endParaRPr>
          </a:p>
        </p:txBody>
      </p:sp>
      <p:sp>
        <p:nvSpPr>
          <p:cNvPr id="3" name="TextBox 2">
            <a:hlinkClick r:id="rId2" action="ppaction://hlinkpres?slideindex=1&amp;slidetitle="/>
            <a:extLst>
              <a:ext uri="{FF2B5EF4-FFF2-40B4-BE49-F238E27FC236}">
                <a16:creationId xmlns:a16="http://schemas.microsoft.com/office/drawing/2014/main" id="{1780C2C8-F08A-4206-AA93-5B2D55B80F96}"/>
              </a:ext>
            </a:extLst>
          </p:cNvPr>
          <p:cNvSpPr txBox="1"/>
          <p:nvPr/>
        </p:nvSpPr>
        <p:spPr>
          <a:xfrm>
            <a:off x="3758890" y="5486400"/>
            <a:ext cx="1143000" cy="369332"/>
          </a:xfrm>
          <a:prstGeom prst="rect">
            <a:avLst/>
          </a:prstGeom>
          <a:noFill/>
          <a:ln>
            <a:solidFill>
              <a:schemeClr val="bg2">
                <a:lumMod val="40000"/>
                <a:lumOff val="60000"/>
              </a:schemeClr>
            </a:solidFill>
          </a:ln>
        </p:spPr>
        <p:txBody>
          <a:bodyPr wrap="square" rtlCol="0">
            <a:spAutoFit/>
          </a:bodyPr>
          <a:lstStyle/>
          <a:p>
            <a:pPr algn="ctr"/>
            <a:r>
              <a:rPr lang="en-US" dirty="0"/>
              <a:t>slides</a:t>
            </a:r>
          </a:p>
        </p:txBody>
      </p:sp>
    </p:spTree>
    <p:extLst>
      <p:ext uri="{BB962C8B-B14F-4D97-AF65-F5344CB8AC3E}">
        <p14:creationId xmlns:p14="http://schemas.microsoft.com/office/powerpoint/2010/main" val="244380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2514600"/>
            <a:ext cx="3015569" cy="1015663"/>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Lucida Handwriting" panose="03010101010101010101" pitchFamily="66" charset="0"/>
              </a:rPr>
              <a:t>BREAK</a:t>
            </a:r>
          </a:p>
        </p:txBody>
      </p:sp>
    </p:spTree>
    <p:extLst>
      <p:ext uri="{BB962C8B-B14F-4D97-AF65-F5344CB8AC3E}">
        <p14:creationId xmlns:p14="http://schemas.microsoft.com/office/powerpoint/2010/main" val="158491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914400"/>
            <a:ext cx="1655903" cy="461665"/>
          </a:xfrm>
          <a:prstGeom prst="rect">
            <a:avLst/>
          </a:prstGeom>
          <a:noFill/>
        </p:spPr>
        <p:txBody>
          <a:bodyPr wrap="none" rtlCol="0">
            <a:spAutoFit/>
          </a:bodyPr>
          <a:lstStyle/>
          <a:p>
            <a:r>
              <a:rPr lang="en-US" sz="2400" dirty="0"/>
              <a:t>OBJECTIVES</a:t>
            </a:r>
            <a:endParaRPr lang="en-US" dirty="0"/>
          </a:p>
        </p:txBody>
      </p:sp>
      <p:sp>
        <p:nvSpPr>
          <p:cNvPr id="6" name="TextBox 5"/>
          <p:cNvSpPr txBox="1"/>
          <p:nvPr/>
        </p:nvSpPr>
        <p:spPr>
          <a:xfrm>
            <a:off x="1447801" y="1752600"/>
            <a:ext cx="6477000" cy="4093428"/>
          </a:xfrm>
          <a:prstGeom prst="rect">
            <a:avLst/>
          </a:prstGeom>
          <a:noFill/>
        </p:spPr>
        <p:txBody>
          <a:bodyPr wrap="square" rtlCol="0">
            <a:spAutoFit/>
          </a:bodyPr>
          <a:lstStyle/>
          <a:p>
            <a:pPr>
              <a:spcAft>
                <a:spcPts val="1200"/>
              </a:spcAft>
            </a:pPr>
            <a:r>
              <a:rPr lang="en-US" sz="2000" dirty="0"/>
              <a:t>To help you improve your analytic writing</a:t>
            </a:r>
          </a:p>
          <a:p>
            <a:pPr lvl="2">
              <a:spcAft>
                <a:spcPts val="1200"/>
              </a:spcAft>
            </a:pPr>
            <a:r>
              <a:rPr lang="en-US" sz="2000" dirty="0"/>
              <a:t>Make you more comfortable with the process of writing</a:t>
            </a:r>
          </a:p>
          <a:p>
            <a:pPr lvl="2">
              <a:spcAft>
                <a:spcPts val="1200"/>
              </a:spcAft>
            </a:pPr>
            <a:r>
              <a:rPr lang="en-US" sz="2000" dirty="0"/>
              <a:t>Review basics of all good writing</a:t>
            </a:r>
          </a:p>
          <a:p>
            <a:pPr lvl="2">
              <a:spcAft>
                <a:spcPts val="1200"/>
              </a:spcAft>
            </a:pPr>
            <a:r>
              <a:rPr lang="en-US" sz="2000" dirty="0"/>
              <a:t>Emphasize your value-added as a writer</a:t>
            </a:r>
          </a:p>
          <a:p>
            <a:pPr>
              <a:spcAft>
                <a:spcPts val="1200"/>
              </a:spcAft>
            </a:pPr>
            <a:r>
              <a:rPr lang="en-US" sz="2000" dirty="0"/>
              <a:t>Not to learn basic grammar, spelling, or other skills you already have, but … </a:t>
            </a:r>
          </a:p>
          <a:p>
            <a:pPr lvl="2">
              <a:spcAft>
                <a:spcPts val="1200"/>
              </a:spcAft>
            </a:pPr>
            <a:r>
              <a:rPr lang="en-US" sz="2000" dirty="0"/>
              <a:t>Emphasize the importance of being concise, clear, unambiguous … and making your reader’s job easy.</a:t>
            </a:r>
          </a:p>
          <a:p>
            <a:pPr lvl="2"/>
            <a:endParaRPr lang="en-US" sz="2000" dirty="0"/>
          </a:p>
        </p:txBody>
      </p:sp>
      <p:cxnSp>
        <p:nvCxnSpPr>
          <p:cNvPr id="4" name="Straight Connector 3">
            <a:extLst>
              <a:ext uri="{FF2B5EF4-FFF2-40B4-BE49-F238E27FC236}">
                <a16:creationId xmlns:a16="http://schemas.microsoft.com/office/drawing/2014/main" id="{C254EA48-8412-4097-8043-766E46A565A2}"/>
              </a:ext>
            </a:extLst>
          </p:cNvPr>
          <p:cNvCxnSpPr>
            <a:cxnSpLocks/>
          </p:cNvCxnSpPr>
          <p:nvPr/>
        </p:nvCxnSpPr>
        <p:spPr>
          <a:xfrm>
            <a:off x="4572000" y="5410200"/>
            <a:ext cx="3124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4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500"/>
                                  </p:stCondLst>
                                  <p:childTnLst>
                                    <p:set>
                                      <p:cBhvr>
                                        <p:cTn id="29" dur="1" fill="hold">
                                          <p:stCondLst>
                                            <p:cond delay="0"/>
                                          </p:stCondLst>
                                        </p:cTn>
                                        <p:tgtEl>
                                          <p:spTgt spid="4"/>
                                        </p:tgtEl>
                                        <p:attrNameLst>
                                          <p:attrName>style.visibility</p:attrName>
                                        </p:attrNameLst>
                                      </p:cBhvr>
                                      <p:to>
                                        <p:strVal val="visible"/>
                                      </p:to>
                                    </p:set>
                                  </p:childTnLst>
                                </p:cTn>
                              </p:par>
                              <p:par>
                                <p:cTn id="30" presetID="35" presetClass="emph" presetSubtype="0" repeatCount="4000" fill="hold" nodeType="withEffect">
                                  <p:stCondLst>
                                    <p:cond delay="500"/>
                                  </p:stCondLst>
                                  <p:childTnLst>
                                    <p:anim calcmode="discrete" valueType="str">
                                      <p:cBhvr>
                                        <p:cTn id="31" dur="5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85800"/>
            <a:ext cx="1930337" cy="584775"/>
          </a:xfrm>
          <a:prstGeom prst="rect">
            <a:avLst/>
          </a:prstGeom>
          <a:noFill/>
        </p:spPr>
        <p:txBody>
          <a:bodyPr wrap="none" rtlCol="0">
            <a:spAutoFit/>
          </a:bodyPr>
          <a:lstStyle/>
          <a:p>
            <a:r>
              <a:rPr lang="en-US" sz="3200" dirty="0"/>
              <a:t>Discussion</a:t>
            </a:r>
          </a:p>
        </p:txBody>
      </p:sp>
      <p:sp>
        <p:nvSpPr>
          <p:cNvPr id="3" name="TextBox 2"/>
          <p:cNvSpPr txBox="1"/>
          <p:nvPr/>
        </p:nvSpPr>
        <p:spPr>
          <a:xfrm>
            <a:off x="1219201" y="1600200"/>
            <a:ext cx="6705600" cy="4939814"/>
          </a:xfrm>
          <a:prstGeom prst="rect">
            <a:avLst/>
          </a:prstGeom>
          <a:noFill/>
        </p:spPr>
        <p:txBody>
          <a:bodyPr wrap="square" rtlCol="0">
            <a:spAutoFit/>
          </a:bodyPr>
          <a:lstStyle/>
          <a:p>
            <a:pPr>
              <a:spcAft>
                <a:spcPts val="1800"/>
              </a:spcAft>
            </a:pPr>
            <a:r>
              <a:rPr lang="en-US" sz="2000" b="1" dirty="0"/>
              <a:t>Why do we write?</a:t>
            </a:r>
          </a:p>
          <a:p>
            <a:pPr>
              <a:spcAft>
                <a:spcPts val="600"/>
              </a:spcAft>
            </a:pPr>
            <a:r>
              <a:rPr lang="en-US" sz="2000" u="sng" dirty="0"/>
              <a:t>Most important means of communication in analytic/policy world</a:t>
            </a:r>
          </a:p>
          <a:p>
            <a:pPr lvl="2">
              <a:spcAft>
                <a:spcPts val="600"/>
              </a:spcAft>
            </a:pPr>
            <a:r>
              <a:rPr lang="en-US" sz="2000" dirty="0"/>
              <a:t>Oral communication can be great in a jam, but its foundation is written</a:t>
            </a:r>
          </a:p>
          <a:p>
            <a:pPr lvl="2">
              <a:spcAft>
                <a:spcPts val="600"/>
              </a:spcAft>
            </a:pPr>
            <a:r>
              <a:rPr lang="en-US" sz="2000" dirty="0"/>
              <a:t>To inform … to persuade … to educate … to record</a:t>
            </a:r>
          </a:p>
          <a:p>
            <a:pPr>
              <a:spcAft>
                <a:spcPts val="600"/>
              </a:spcAft>
            </a:pPr>
            <a:r>
              <a:rPr lang="en-US" sz="2000" u="sng" dirty="0"/>
              <a:t>Writing and thinking are integrally linked</a:t>
            </a:r>
          </a:p>
          <a:p>
            <a:pPr lvl="2">
              <a:spcAft>
                <a:spcPts val="600"/>
              </a:spcAft>
            </a:pPr>
            <a:r>
              <a:rPr lang="en-US" sz="2000" dirty="0"/>
              <a:t>We think by writing, and we write by thinking</a:t>
            </a:r>
          </a:p>
          <a:p>
            <a:pPr lvl="2">
              <a:spcAft>
                <a:spcPts val="600"/>
              </a:spcAft>
            </a:pPr>
            <a:r>
              <a:rPr lang="en-US" sz="2000" dirty="0"/>
              <a:t>We build and hone our analysis by writing it</a:t>
            </a:r>
          </a:p>
          <a:p>
            <a:pPr>
              <a:spcAft>
                <a:spcPts val="600"/>
              </a:spcAft>
            </a:pPr>
            <a:r>
              <a:rPr lang="en-US" sz="2000" u="sng" dirty="0"/>
              <a:t>Old debate among linguists:</a:t>
            </a:r>
          </a:p>
          <a:p>
            <a:pPr lvl="2">
              <a:spcAft>
                <a:spcPts val="600"/>
              </a:spcAft>
            </a:pPr>
            <a:r>
              <a:rPr lang="en-US" sz="2000" dirty="0"/>
              <a:t>We can </a:t>
            </a:r>
            <a:r>
              <a:rPr lang="en-US" sz="2000" i="1" dirty="0"/>
              <a:t>feel</a:t>
            </a:r>
            <a:r>
              <a:rPr lang="en-US" sz="2000" dirty="0"/>
              <a:t> without words, but we can’t think without them</a:t>
            </a:r>
          </a:p>
          <a:p>
            <a:pPr lvl="2">
              <a:spcAft>
                <a:spcPts val="600"/>
              </a:spcAft>
            </a:pPr>
            <a:endParaRPr lang="en-US" sz="2000" dirty="0"/>
          </a:p>
        </p:txBody>
      </p:sp>
    </p:spTree>
    <p:extLst>
      <p:ext uri="{BB962C8B-B14F-4D97-AF65-F5344CB8AC3E}">
        <p14:creationId xmlns:p14="http://schemas.microsoft.com/office/powerpoint/2010/main" val="4973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685800"/>
            <a:ext cx="6705600" cy="1369606"/>
          </a:xfrm>
          <a:prstGeom prst="rect">
            <a:avLst/>
          </a:prstGeom>
          <a:noFill/>
        </p:spPr>
        <p:txBody>
          <a:bodyPr wrap="square" rtlCol="0">
            <a:spAutoFit/>
          </a:bodyPr>
          <a:lstStyle/>
          <a:p>
            <a:pPr>
              <a:spcAft>
                <a:spcPts val="1200"/>
              </a:spcAft>
            </a:pPr>
            <a:r>
              <a:rPr lang="en-US" sz="2000" dirty="0"/>
              <a:t>What happens when we write?</a:t>
            </a:r>
          </a:p>
          <a:p>
            <a:pPr lvl="1">
              <a:spcBef>
                <a:spcPts val="600"/>
              </a:spcBef>
              <a:spcAft>
                <a:spcPts val="1200"/>
              </a:spcAft>
            </a:pPr>
            <a:r>
              <a:rPr lang="en-US" sz="2000" dirty="0"/>
              <a:t>Multi-level process similar to any language production</a:t>
            </a:r>
          </a:p>
          <a:p>
            <a:endParaRPr lang="en-US" dirty="0"/>
          </a:p>
        </p:txBody>
      </p:sp>
      <p:graphicFrame>
        <p:nvGraphicFramePr>
          <p:cNvPr id="9" name="Table 8"/>
          <p:cNvGraphicFramePr>
            <a:graphicFrameLocks noGrp="1"/>
          </p:cNvGraphicFramePr>
          <p:nvPr/>
        </p:nvGraphicFramePr>
        <p:xfrm>
          <a:off x="914400" y="2057400"/>
          <a:ext cx="7010400" cy="3567083"/>
        </p:xfrm>
        <a:graphic>
          <a:graphicData uri="http://schemas.openxmlformats.org/drawingml/2006/table">
            <a:tbl>
              <a:tblPr firstRow="1" bandRow="1">
                <a:tableStyleId>{2D5ABB26-0587-4C30-8999-92F81FD0307C}</a:tableStyleId>
              </a:tblPr>
              <a:tblGrid>
                <a:gridCol w="2819399">
                  <a:extLst>
                    <a:ext uri="{9D8B030D-6E8A-4147-A177-3AD203B41FA5}">
                      <a16:colId xmlns:a16="http://schemas.microsoft.com/office/drawing/2014/main" val="20000"/>
                    </a:ext>
                  </a:extLst>
                </a:gridCol>
                <a:gridCol w="4191001">
                  <a:extLst>
                    <a:ext uri="{9D8B030D-6E8A-4147-A177-3AD203B41FA5}">
                      <a16:colId xmlns:a16="http://schemas.microsoft.com/office/drawing/2014/main" val="20001"/>
                    </a:ext>
                  </a:extLst>
                </a:gridCol>
              </a:tblGrid>
              <a:tr h="1135796">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en-US" sz="2000" dirty="0"/>
                        <a:t>Surface structure</a:t>
                      </a:r>
                      <a:endParaRPr lang="en-US" sz="2000" b="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000" dirty="0"/>
                        <a:t>letters; sounds</a:t>
                      </a:r>
                    </a:p>
                    <a:p>
                      <a:r>
                        <a:rPr lang="en-US" sz="2000" dirty="0"/>
                        <a:t>words; sentences; paragraphs</a:t>
                      </a:r>
                      <a:endParaRPr lang="en-US" sz="2000" b="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479295">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en-US" sz="2000" dirty="0"/>
                        <a:t>Transformational devices</a:t>
                      </a:r>
                    </a:p>
                    <a:p>
                      <a:endParaRPr lang="en-US" sz="2000" b="0" dirty="0"/>
                    </a:p>
                  </a:txBody>
                  <a:tcPr>
                    <a:lnL w="12700" cap="flat" cmpd="sng" algn="ctr">
                      <a:solidFill>
                        <a:schemeClr val="tx1"/>
                      </a:solidFill>
                      <a:prstDash val="solid"/>
                      <a:round/>
                      <a:headEnd type="none" w="med" len="med"/>
                      <a:tailEnd type="none" w="med" len="med"/>
                    </a:lnL>
                  </a:tcPr>
                </a:tc>
                <a:tc>
                  <a:txBody>
                    <a:bodyPr/>
                    <a:lstStyle/>
                    <a:p>
                      <a:pPr lvl="0"/>
                      <a:r>
                        <a:rPr lang="en-US" sz="2000" dirty="0"/>
                        <a:t>morphology; phonology; vocabulary</a:t>
                      </a:r>
                      <a:endParaRPr lang="en-US" sz="2000" b="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951992">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en-US" sz="2000" dirty="0"/>
                        <a:t>Deep Structure</a:t>
                      </a:r>
                    </a:p>
                    <a:p>
                      <a:endParaRPr lang="en-US" sz="2000" b="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en-US" sz="2000" dirty="0"/>
                        <a:t>semantics</a:t>
                      </a:r>
                    </a:p>
                    <a:p>
                      <a:pPr marL="0" marR="0" lvl="4" indent="0" algn="l" defTabSz="914400" rtl="0" eaLnBrk="1" fontAlgn="auto" latinLnBrk="0" hangingPunct="1">
                        <a:lnSpc>
                          <a:spcPct val="100000"/>
                        </a:lnSpc>
                        <a:spcBef>
                          <a:spcPts val="0"/>
                        </a:spcBef>
                        <a:spcAft>
                          <a:spcPts val="0"/>
                        </a:spcAft>
                        <a:buClrTx/>
                        <a:buSzTx/>
                        <a:buFontTx/>
                        <a:buNone/>
                        <a:tabLst/>
                        <a:defRPr/>
                      </a:pPr>
                      <a:r>
                        <a:rPr lang="en-US" sz="2000" dirty="0"/>
                        <a:t>thought, feeling, knowledge</a:t>
                      </a:r>
                      <a:endParaRPr lang="en-US" sz="2000" b="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Up Arrow 9"/>
          <p:cNvSpPr/>
          <p:nvPr/>
        </p:nvSpPr>
        <p:spPr>
          <a:xfrm>
            <a:off x="1784412" y="2590800"/>
            <a:ext cx="381000" cy="457200"/>
          </a:xfrm>
          <a:prstGeom prst="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1749271" y="3962400"/>
            <a:ext cx="381000" cy="457200"/>
          </a:xfrm>
          <a:prstGeom prst="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a:off x="4800600" y="2762435"/>
            <a:ext cx="381000" cy="457200"/>
          </a:xfrm>
          <a:prstGeom prst="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a:off x="4765459" y="4134035"/>
            <a:ext cx="381000" cy="457200"/>
          </a:xfrm>
          <a:prstGeom prst="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3657600" y="2362200"/>
            <a:ext cx="0" cy="304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rrow: Up 1">
            <a:extLst>
              <a:ext uri="{FF2B5EF4-FFF2-40B4-BE49-F238E27FC236}">
                <a16:creationId xmlns:a16="http://schemas.microsoft.com/office/drawing/2014/main" id="{9A04EA63-312B-4C23-832B-4698CA7DBF04}"/>
              </a:ext>
            </a:extLst>
          </p:cNvPr>
          <p:cNvSpPr/>
          <p:nvPr/>
        </p:nvSpPr>
        <p:spPr>
          <a:xfrm>
            <a:off x="1219200" y="2162548"/>
            <a:ext cx="6051612" cy="3354794"/>
          </a:xfrm>
          <a:prstGeom prst="upArrow">
            <a:avLst/>
          </a:prstGeom>
          <a:solidFill>
            <a:schemeClr val="accent1">
              <a:alpha val="8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LANGUAGE</a:t>
            </a:r>
          </a:p>
          <a:p>
            <a:pPr algn="ctr"/>
            <a:endParaRPr lang="en-US" sz="3200" dirty="0"/>
          </a:p>
          <a:p>
            <a:pPr algn="ctr"/>
            <a:endParaRPr lang="en-US" sz="3200" dirty="0"/>
          </a:p>
          <a:p>
            <a:pPr algn="ctr"/>
            <a:endParaRPr lang="en-US" sz="3200" dirty="0"/>
          </a:p>
          <a:p>
            <a:pPr algn="ctr"/>
            <a:r>
              <a:rPr lang="en-US" sz="3200" dirty="0"/>
              <a:t>THOUGHT</a:t>
            </a:r>
          </a:p>
        </p:txBody>
      </p:sp>
      <p:sp useBgFill="1">
        <p:nvSpPr>
          <p:cNvPr id="4" name="Rectangle 3">
            <a:extLst>
              <a:ext uri="{FF2B5EF4-FFF2-40B4-BE49-F238E27FC236}">
                <a16:creationId xmlns:a16="http://schemas.microsoft.com/office/drawing/2014/main" id="{86E5AE00-4E3B-0813-B7B6-DCA06FA5B2B2}"/>
              </a:ext>
            </a:extLst>
          </p:cNvPr>
          <p:cNvSpPr/>
          <p:nvPr/>
        </p:nvSpPr>
        <p:spPr>
          <a:xfrm>
            <a:off x="3429000" y="2162548"/>
            <a:ext cx="4371883" cy="33547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90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repeatCount="2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685800"/>
            <a:ext cx="6705600" cy="830997"/>
          </a:xfrm>
          <a:prstGeom prst="rect">
            <a:avLst/>
          </a:prstGeom>
          <a:noFill/>
        </p:spPr>
        <p:txBody>
          <a:bodyPr wrap="square" rtlCol="0">
            <a:spAutoFit/>
          </a:bodyPr>
          <a:lstStyle/>
          <a:p>
            <a:pPr>
              <a:spcAft>
                <a:spcPts val="1200"/>
              </a:spcAft>
            </a:pPr>
            <a:r>
              <a:rPr lang="en-US" sz="2000" dirty="0"/>
              <a:t>And it goes both ways.</a:t>
            </a:r>
          </a:p>
          <a:p>
            <a:endParaRPr lang="en-US" dirty="0"/>
          </a:p>
        </p:txBody>
      </p:sp>
      <p:graphicFrame>
        <p:nvGraphicFramePr>
          <p:cNvPr id="9" name="Table 8"/>
          <p:cNvGraphicFramePr>
            <a:graphicFrameLocks noGrp="1"/>
          </p:cNvGraphicFramePr>
          <p:nvPr/>
        </p:nvGraphicFramePr>
        <p:xfrm>
          <a:off x="914400" y="2057400"/>
          <a:ext cx="7010400" cy="3567083"/>
        </p:xfrm>
        <a:graphic>
          <a:graphicData uri="http://schemas.openxmlformats.org/drawingml/2006/table">
            <a:tbl>
              <a:tblPr firstRow="1" bandRow="1">
                <a:tableStyleId>{2D5ABB26-0587-4C30-8999-92F81FD0307C}</a:tableStyleId>
              </a:tblPr>
              <a:tblGrid>
                <a:gridCol w="2819399">
                  <a:extLst>
                    <a:ext uri="{9D8B030D-6E8A-4147-A177-3AD203B41FA5}">
                      <a16:colId xmlns:a16="http://schemas.microsoft.com/office/drawing/2014/main" val="20000"/>
                    </a:ext>
                  </a:extLst>
                </a:gridCol>
                <a:gridCol w="4191001">
                  <a:extLst>
                    <a:ext uri="{9D8B030D-6E8A-4147-A177-3AD203B41FA5}">
                      <a16:colId xmlns:a16="http://schemas.microsoft.com/office/drawing/2014/main" val="20001"/>
                    </a:ext>
                  </a:extLst>
                </a:gridCol>
              </a:tblGrid>
              <a:tr h="1135796">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en-US" sz="2000" dirty="0"/>
                        <a:t>Surface structure</a:t>
                      </a:r>
                      <a:endParaRPr lang="en-US" sz="2000" b="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000" dirty="0"/>
                        <a:t>letters; sounds</a:t>
                      </a:r>
                    </a:p>
                    <a:p>
                      <a:r>
                        <a:rPr lang="en-US" sz="2000" dirty="0"/>
                        <a:t>words; sentences; paragraphs</a:t>
                      </a:r>
                      <a:endParaRPr lang="en-US" sz="2000" b="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479295">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en-US" sz="2000" dirty="0"/>
                        <a:t>Transformational devices</a:t>
                      </a:r>
                    </a:p>
                    <a:p>
                      <a:endParaRPr lang="en-US" sz="2000" b="0" dirty="0"/>
                    </a:p>
                  </a:txBody>
                  <a:tcPr>
                    <a:lnL w="12700" cap="flat" cmpd="sng" algn="ctr">
                      <a:solidFill>
                        <a:schemeClr val="tx1"/>
                      </a:solidFill>
                      <a:prstDash val="solid"/>
                      <a:round/>
                      <a:headEnd type="none" w="med" len="med"/>
                      <a:tailEnd type="none" w="med" len="med"/>
                    </a:lnL>
                  </a:tcPr>
                </a:tc>
                <a:tc>
                  <a:txBody>
                    <a:bodyPr/>
                    <a:lstStyle/>
                    <a:p>
                      <a:pPr lvl="0"/>
                      <a:r>
                        <a:rPr lang="en-US" sz="2000" dirty="0"/>
                        <a:t>morphology; phonology; vocabulary</a:t>
                      </a:r>
                      <a:endParaRPr lang="en-US" sz="2000" b="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951992">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en-US" sz="2000" dirty="0"/>
                        <a:t>Deep Structure</a:t>
                      </a:r>
                    </a:p>
                    <a:p>
                      <a:endParaRPr lang="en-US" sz="2000" b="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en-US" sz="2000" dirty="0"/>
                        <a:t>semantics</a:t>
                      </a:r>
                    </a:p>
                    <a:p>
                      <a:pPr marL="0" marR="0" lvl="4" indent="0" algn="l" defTabSz="914400" rtl="0" eaLnBrk="1" fontAlgn="auto" latinLnBrk="0" hangingPunct="1">
                        <a:lnSpc>
                          <a:spcPct val="100000"/>
                        </a:lnSpc>
                        <a:spcBef>
                          <a:spcPts val="0"/>
                        </a:spcBef>
                        <a:spcAft>
                          <a:spcPts val="0"/>
                        </a:spcAft>
                        <a:buClrTx/>
                        <a:buSzTx/>
                        <a:buFontTx/>
                        <a:buNone/>
                        <a:tabLst/>
                        <a:defRPr/>
                      </a:pPr>
                      <a:r>
                        <a:rPr lang="en-US" sz="2000" dirty="0"/>
                        <a:t>thought, feeling, knowledge</a:t>
                      </a:r>
                      <a:endParaRPr lang="en-US" sz="2000" b="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Up Arrow 9"/>
          <p:cNvSpPr/>
          <p:nvPr/>
        </p:nvSpPr>
        <p:spPr>
          <a:xfrm rot="10800000">
            <a:off x="1784412" y="2590800"/>
            <a:ext cx="381000" cy="457200"/>
          </a:xfrm>
          <a:prstGeom prst="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rot="10800000">
            <a:off x="1749271" y="3962400"/>
            <a:ext cx="381000" cy="457200"/>
          </a:xfrm>
          <a:prstGeom prst="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10800000">
            <a:off x="4800600" y="2762435"/>
            <a:ext cx="381000" cy="457200"/>
          </a:xfrm>
          <a:prstGeom prst="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rot="10800000">
            <a:off x="4765459" y="4134035"/>
            <a:ext cx="381000" cy="457200"/>
          </a:xfrm>
          <a:prstGeom prst="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3657600" y="2362200"/>
            <a:ext cx="0" cy="304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rrow: Down 1">
            <a:extLst>
              <a:ext uri="{FF2B5EF4-FFF2-40B4-BE49-F238E27FC236}">
                <a16:creationId xmlns:a16="http://schemas.microsoft.com/office/drawing/2014/main" id="{7C52B305-CD6E-439E-8B48-F139B3CF56F1}"/>
              </a:ext>
            </a:extLst>
          </p:cNvPr>
          <p:cNvSpPr/>
          <p:nvPr/>
        </p:nvSpPr>
        <p:spPr>
          <a:xfrm>
            <a:off x="1447800" y="2171699"/>
            <a:ext cx="5943600" cy="3429001"/>
          </a:xfrm>
          <a:prstGeom prst="downArrow">
            <a:avLst/>
          </a:prstGeom>
          <a:solidFill>
            <a:schemeClr val="accent1">
              <a:alpha val="8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3200" dirty="0"/>
            </a:br>
            <a:r>
              <a:rPr lang="en-US" sz="3200" dirty="0"/>
              <a:t>LANGUAGE</a:t>
            </a:r>
          </a:p>
          <a:p>
            <a:pPr algn="ctr"/>
            <a:endParaRPr lang="en-US" sz="3200" dirty="0"/>
          </a:p>
          <a:p>
            <a:pPr algn="ctr"/>
            <a:endParaRPr lang="en-US" sz="3200" dirty="0"/>
          </a:p>
          <a:p>
            <a:pPr algn="ctr"/>
            <a:endParaRPr lang="en-US" sz="3200" dirty="0"/>
          </a:p>
          <a:p>
            <a:pPr algn="ctr"/>
            <a:r>
              <a:rPr lang="en-US" sz="3200" dirty="0"/>
              <a:t>THOUGHT</a:t>
            </a:r>
          </a:p>
        </p:txBody>
      </p:sp>
    </p:spTree>
    <p:extLst>
      <p:ext uri="{BB962C8B-B14F-4D97-AF65-F5344CB8AC3E}">
        <p14:creationId xmlns:p14="http://schemas.microsoft.com/office/powerpoint/2010/main" val="234543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repeatCount="2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Up 1">
            <a:extLst>
              <a:ext uri="{FF2B5EF4-FFF2-40B4-BE49-F238E27FC236}">
                <a16:creationId xmlns:a16="http://schemas.microsoft.com/office/drawing/2014/main" id="{4011B869-90BF-46F8-8188-EB84E440AC6C}"/>
              </a:ext>
            </a:extLst>
          </p:cNvPr>
          <p:cNvSpPr/>
          <p:nvPr/>
        </p:nvSpPr>
        <p:spPr>
          <a:xfrm>
            <a:off x="152400" y="1676400"/>
            <a:ext cx="4480560" cy="4238252"/>
          </a:xfrm>
          <a:prstGeom prst="upArrow">
            <a:avLst/>
          </a:prstGeom>
          <a:solidFill>
            <a:schemeClr val="accent1">
              <a:alpha val="8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LANGUAGE</a:t>
            </a:r>
          </a:p>
          <a:p>
            <a:pPr algn="ctr"/>
            <a:endParaRPr lang="en-US" sz="3200" dirty="0"/>
          </a:p>
          <a:p>
            <a:pPr algn="ctr"/>
            <a:endParaRPr lang="en-US" sz="3200" dirty="0"/>
          </a:p>
          <a:p>
            <a:pPr algn="ctr"/>
            <a:endParaRPr lang="en-US" sz="3200" dirty="0"/>
          </a:p>
          <a:p>
            <a:pPr algn="ctr"/>
            <a:r>
              <a:rPr lang="en-US" sz="3200" dirty="0"/>
              <a:t>THOUGHT</a:t>
            </a:r>
          </a:p>
        </p:txBody>
      </p:sp>
      <p:sp>
        <p:nvSpPr>
          <p:cNvPr id="3" name="Arrow: Down 2">
            <a:extLst>
              <a:ext uri="{FF2B5EF4-FFF2-40B4-BE49-F238E27FC236}">
                <a16:creationId xmlns:a16="http://schemas.microsoft.com/office/drawing/2014/main" id="{8361A42A-D823-450F-A506-F778107A75CA}"/>
              </a:ext>
            </a:extLst>
          </p:cNvPr>
          <p:cNvSpPr/>
          <p:nvPr/>
        </p:nvSpPr>
        <p:spPr>
          <a:xfrm>
            <a:off x="4419600" y="1823235"/>
            <a:ext cx="4480560" cy="3944582"/>
          </a:xfrm>
          <a:prstGeom prst="downArrow">
            <a:avLst/>
          </a:prstGeom>
          <a:solidFill>
            <a:schemeClr val="accent1">
              <a:alpha val="8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3200" dirty="0"/>
            </a:br>
            <a:r>
              <a:rPr lang="en-US" sz="3200" dirty="0"/>
              <a:t>LANGUAGE</a:t>
            </a:r>
          </a:p>
          <a:p>
            <a:pPr algn="ctr"/>
            <a:endParaRPr lang="en-US" sz="3200" dirty="0"/>
          </a:p>
          <a:p>
            <a:pPr algn="ctr"/>
            <a:endParaRPr lang="en-US" sz="3200" dirty="0"/>
          </a:p>
          <a:p>
            <a:pPr algn="ctr"/>
            <a:endParaRPr lang="en-US" sz="3200" dirty="0"/>
          </a:p>
          <a:p>
            <a:pPr algn="ctr"/>
            <a:r>
              <a:rPr lang="en-US" sz="3200" dirty="0"/>
              <a:t>THOUGHT</a:t>
            </a:r>
          </a:p>
        </p:txBody>
      </p:sp>
      <p:sp>
        <p:nvSpPr>
          <p:cNvPr id="4" name="TextBox 3">
            <a:extLst>
              <a:ext uri="{FF2B5EF4-FFF2-40B4-BE49-F238E27FC236}">
                <a16:creationId xmlns:a16="http://schemas.microsoft.com/office/drawing/2014/main" id="{E596D704-8BE8-44EB-B22D-5C19A3DD900B}"/>
              </a:ext>
            </a:extLst>
          </p:cNvPr>
          <p:cNvSpPr txBox="1"/>
          <p:nvPr/>
        </p:nvSpPr>
        <p:spPr>
          <a:xfrm>
            <a:off x="1600200" y="838200"/>
            <a:ext cx="1905000" cy="584775"/>
          </a:xfrm>
          <a:prstGeom prst="rect">
            <a:avLst/>
          </a:prstGeom>
          <a:noFill/>
        </p:spPr>
        <p:txBody>
          <a:bodyPr wrap="square" rtlCol="0">
            <a:spAutoFit/>
          </a:bodyPr>
          <a:lstStyle/>
          <a:p>
            <a:r>
              <a:rPr lang="en-US" sz="3200" dirty="0"/>
              <a:t>CLEARER</a:t>
            </a:r>
          </a:p>
        </p:txBody>
      </p:sp>
      <p:sp>
        <p:nvSpPr>
          <p:cNvPr id="5" name="TextBox 4">
            <a:extLst>
              <a:ext uri="{FF2B5EF4-FFF2-40B4-BE49-F238E27FC236}">
                <a16:creationId xmlns:a16="http://schemas.microsoft.com/office/drawing/2014/main" id="{0FB74215-B4A1-4333-A96E-E7C4FC51E5DA}"/>
              </a:ext>
            </a:extLst>
          </p:cNvPr>
          <p:cNvSpPr txBox="1"/>
          <p:nvPr/>
        </p:nvSpPr>
        <p:spPr>
          <a:xfrm>
            <a:off x="5814060" y="5918077"/>
            <a:ext cx="1905000" cy="584775"/>
          </a:xfrm>
          <a:prstGeom prst="rect">
            <a:avLst/>
          </a:prstGeom>
          <a:noFill/>
        </p:spPr>
        <p:txBody>
          <a:bodyPr wrap="square" rtlCol="0">
            <a:spAutoFit/>
          </a:bodyPr>
          <a:lstStyle/>
          <a:p>
            <a:r>
              <a:rPr lang="en-US" sz="3200" dirty="0"/>
              <a:t>CLEARER</a:t>
            </a:r>
          </a:p>
        </p:txBody>
      </p:sp>
      <p:sp useBgFill="1">
        <p:nvSpPr>
          <p:cNvPr id="6" name="TextBox 5">
            <a:extLst>
              <a:ext uri="{FF2B5EF4-FFF2-40B4-BE49-F238E27FC236}">
                <a16:creationId xmlns:a16="http://schemas.microsoft.com/office/drawing/2014/main" id="{C228E5E9-203F-E175-9FD9-490D6B65E943}"/>
              </a:ext>
            </a:extLst>
          </p:cNvPr>
          <p:cNvSpPr txBox="1"/>
          <p:nvPr/>
        </p:nvSpPr>
        <p:spPr>
          <a:xfrm>
            <a:off x="1156175" y="3581400"/>
            <a:ext cx="7322902" cy="1107996"/>
          </a:xfrm>
          <a:prstGeom prst="rect">
            <a:avLst/>
          </a:prstGeom>
          <a:ln>
            <a:solidFill>
              <a:schemeClr val="tx1"/>
            </a:solidFill>
          </a:ln>
        </p:spPr>
        <p:txBody>
          <a:bodyPr wrap="none" lIns="274320" tIns="274320" rIns="274320" bIns="274320" rtlCol="0">
            <a:spAutoFit/>
          </a:bodyPr>
          <a:lstStyle/>
          <a:p>
            <a:r>
              <a:rPr lang="en-US" sz="3600" dirty="0"/>
              <a:t>CONCEPT:  DRAFT AND SELF-EDIT</a:t>
            </a:r>
          </a:p>
        </p:txBody>
      </p:sp>
    </p:spTree>
    <p:extLst>
      <p:ext uri="{BB962C8B-B14F-4D97-AF65-F5344CB8AC3E}">
        <p14:creationId xmlns:p14="http://schemas.microsoft.com/office/powerpoint/2010/main" val="291843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250"/>
                            </p:stCondLst>
                            <p:childTnLst>
                              <p:par>
                                <p:cTn id="13" presetID="22" presetClass="entr" presetSubtype="4" fill="hold" grpId="1"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750"/>
                            </p:stCondLst>
                            <p:childTnLst>
                              <p:par>
                                <p:cTn id="17" presetID="1" presetClass="entr" presetSubtype="0" fill="hold" grpId="0" nodeType="afterEffect">
                                  <p:stCondLst>
                                    <p:cond delay="25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2000"/>
                            </p:stCondLst>
                            <p:childTnLst>
                              <p:par>
                                <p:cTn id="20" presetID="22" presetClass="entr" presetSubtype="1" fill="hold" grpId="1"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par>
                          <p:cTn id="23" fill="hold">
                            <p:stCondLst>
                              <p:cond delay="2500"/>
                            </p:stCondLst>
                            <p:childTnLst>
                              <p:par>
                                <p:cTn id="24" presetID="1"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26" presetClass="emph" presetSubtype="0" repeatCount="3000" fill="hold" grpId="1" nodeType="afterEffect">
                                  <p:stCondLst>
                                    <p:cond delay="0"/>
                                  </p:stCondLst>
                                  <p:childTnLst>
                                    <p:animEffect transition="out" filter="fade">
                                      <p:cBhvr>
                                        <p:cTn id="33" dur="500" tmFilter="0, 0; .2, .5; .8, .5; 1, 0"/>
                                        <p:tgtEl>
                                          <p:spTgt spid="6"/>
                                        </p:tgtEl>
                                      </p:cBhvr>
                                    </p:animEffect>
                                    <p:animScale>
                                      <p:cBhvr>
                                        <p:cTn id="34"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5" grpId="0"/>
      <p:bldP spid="6" grpId="0" animBg="1"/>
      <p:bldP spid="6"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971490"/>
            <a:ext cx="6705600" cy="4108817"/>
          </a:xfrm>
          <a:prstGeom prst="rect">
            <a:avLst/>
          </a:prstGeom>
          <a:noFill/>
        </p:spPr>
        <p:txBody>
          <a:bodyPr wrap="square" rtlCol="0">
            <a:spAutoFit/>
          </a:bodyPr>
          <a:lstStyle/>
          <a:p>
            <a:pPr>
              <a:spcAft>
                <a:spcPts val="1800"/>
              </a:spcAft>
            </a:pPr>
            <a:r>
              <a:rPr lang="en-US" sz="2400" u="sng" dirty="0"/>
              <a:t>Why is writing so darned hard?!?!?!?</a:t>
            </a:r>
          </a:p>
          <a:p>
            <a:pPr>
              <a:spcAft>
                <a:spcPts val="600"/>
              </a:spcAft>
            </a:pPr>
            <a:r>
              <a:rPr lang="en-US" sz="2400" dirty="0"/>
              <a:t>Everyone has a different answer, but general factors are …</a:t>
            </a:r>
          </a:p>
          <a:p>
            <a:pPr marL="800100" lvl="1" indent="-342900">
              <a:spcAft>
                <a:spcPts val="600"/>
              </a:spcAft>
              <a:buFont typeface="Arial" panose="020B0604020202020204" pitchFamily="34" charset="0"/>
              <a:buChar char="•"/>
            </a:pPr>
            <a:r>
              <a:rPr lang="en-US" sz="2400" dirty="0"/>
              <a:t>we don’t know what to say (or fear we don’t)</a:t>
            </a:r>
          </a:p>
          <a:p>
            <a:pPr marL="800100" lvl="1" indent="-342900">
              <a:spcAft>
                <a:spcPts val="600"/>
              </a:spcAft>
              <a:buFont typeface="Arial" panose="020B0604020202020204" pitchFamily="34" charset="0"/>
              <a:buChar char="•"/>
            </a:pPr>
            <a:r>
              <a:rPr lang="en-US" sz="2400" dirty="0"/>
              <a:t>skills are complex</a:t>
            </a:r>
          </a:p>
          <a:p>
            <a:pPr marL="800100" lvl="1" indent="-342900">
              <a:spcAft>
                <a:spcPts val="600"/>
              </a:spcAft>
              <a:buFont typeface="Arial" panose="020B0604020202020204" pitchFamily="34" charset="0"/>
              <a:buChar char="•"/>
            </a:pPr>
            <a:r>
              <a:rPr lang="en-US" sz="2400" dirty="0"/>
              <a:t>“rules” and styles are confining</a:t>
            </a:r>
          </a:p>
          <a:p>
            <a:pPr marL="800100" lvl="1" indent="-342900">
              <a:spcAft>
                <a:spcPts val="600"/>
              </a:spcAft>
              <a:buFont typeface="Arial" panose="020B0604020202020204" pitchFamily="34" charset="0"/>
              <a:buChar char="•"/>
            </a:pPr>
            <a:r>
              <a:rPr lang="en-US" sz="2400" dirty="0"/>
              <a:t>makes us feel vulnerable</a:t>
            </a:r>
          </a:p>
          <a:p>
            <a:pPr marL="800100" lvl="1" indent="-342900">
              <a:spcAft>
                <a:spcPts val="600"/>
              </a:spcAft>
              <a:buFont typeface="Arial" panose="020B0604020202020204" pitchFamily="34" charset="0"/>
              <a:buChar char="•"/>
            </a:pPr>
            <a:r>
              <a:rPr lang="en-US" sz="2400" dirty="0"/>
              <a:t>too much work to be “fun”</a:t>
            </a:r>
          </a:p>
          <a:p>
            <a:pPr marL="800100" lvl="1" indent="-342900">
              <a:spcAft>
                <a:spcPts val="600"/>
              </a:spcAft>
              <a:buFont typeface="Arial" panose="020B0604020202020204" pitchFamily="34" charset="0"/>
              <a:buChar char="•"/>
            </a:pPr>
            <a:r>
              <a:rPr lang="en-US" sz="2400" dirty="0"/>
              <a:t>and what other reasons?</a:t>
            </a:r>
          </a:p>
        </p:txBody>
      </p:sp>
      <p:sp>
        <p:nvSpPr>
          <p:cNvPr id="4" name="TextBox 3"/>
          <p:cNvSpPr txBox="1"/>
          <p:nvPr/>
        </p:nvSpPr>
        <p:spPr>
          <a:xfrm>
            <a:off x="2286000" y="5446110"/>
            <a:ext cx="6213945" cy="461665"/>
          </a:xfrm>
          <a:prstGeom prst="rect">
            <a:avLst/>
          </a:prstGeom>
          <a:noFill/>
        </p:spPr>
        <p:txBody>
          <a:bodyPr wrap="none" rtlCol="0">
            <a:spAutoFit/>
          </a:bodyPr>
          <a:lstStyle/>
          <a:p>
            <a:r>
              <a:rPr lang="en-US" sz="2400" dirty="0"/>
              <a:t>Like any other skill or art … effort brings results.</a:t>
            </a:r>
          </a:p>
        </p:txBody>
      </p:sp>
    </p:spTree>
    <p:extLst>
      <p:ext uri="{BB962C8B-B14F-4D97-AF65-F5344CB8AC3E}">
        <p14:creationId xmlns:p14="http://schemas.microsoft.com/office/powerpoint/2010/main" val="23392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914400"/>
            <a:ext cx="7391400" cy="5447645"/>
          </a:xfrm>
          <a:prstGeom prst="rect">
            <a:avLst/>
          </a:prstGeom>
          <a:noFill/>
        </p:spPr>
        <p:txBody>
          <a:bodyPr wrap="square" rtlCol="0">
            <a:spAutoFit/>
          </a:bodyPr>
          <a:lstStyle/>
          <a:p>
            <a:pPr>
              <a:spcAft>
                <a:spcPts val="1200"/>
              </a:spcAft>
            </a:pPr>
            <a:r>
              <a:rPr lang="en-US" sz="2400" dirty="0"/>
              <a:t>One reason it’s difficult often</a:t>
            </a:r>
            <a:br>
              <a:rPr lang="en-US" sz="2400" dirty="0"/>
            </a:br>
            <a:r>
              <a:rPr lang="en-US" sz="2400" dirty="0"/>
              <a:t>is that we try to write linearly.</a:t>
            </a:r>
          </a:p>
          <a:p>
            <a:pPr lvl="2">
              <a:spcAft>
                <a:spcPts val="1200"/>
              </a:spcAft>
            </a:pPr>
            <a:r>
              <a:rPr lang="en-US" sz="2400" dirty="0"/>
              <a:t>Dead ends</a:t>
            </a:r>
          </a:p>
          <a:p>
            <a:pPr lvl="2">
              <a:spcAft>
                <a:spcPts val="1200"/>
              </a:spcAft>
            </a:pPr>
            <a:r>
              <a:rPr lang="en-US" sz="2400" dirty="0"/>
              <a:t>No up-and-down flow</a:t>
            </a:r>
          </a:p>
          <a:p>
            <a:pPr lvl="2">
              <a:spcAft>
                <a:spcPts val="1200"/>
              </a:spcAft>
            </a:pPr>
            <a:r>
              <a:rPr lang="en-US" sz="2400" dirty="0"/>
              <a:t>Slow our thought processes</a:t>
            </a:r>
            <a:br>
              <a:rPr lang="en-US" sz="2400" dirty="0"/>
            </a:br>
            <a:endParaRPr lang="en-US" sz="2400" dirty="0"/>
          </a:p>
          <a:p>
            <a:pPr lvl="2">
              <a:spcAft>
                <a:spcPts val="1200"/>
              </a:spcAft>
            </a:pPr>
            <a:endParaRPr lang="en-US" sz="2400" dirty="0"/>
          </a:p>
          <a:p>
            <a:pPr>
              <a:spcAft>
                <a:spcPts val="1200"/>
              </a:spcAft>
            </a:pPr>
            <a:r>
              <a:rPr lang="en-US" sz="2400" dirty="0"/>
              <a:t>Sometimes we don’t have time </a:t>
            </a:r>
            <a:br>
              <a:rPr lang="en-US" sz="2400" dirty="0"/>
            </a:br>
            <a:r>
              <a:rPr lang="en-US" sz="2400" dirty="0"/>
              <a:t>… or energy … or drive to have the full dynamic, but …</a:t>
            </a:r>
          </a:p>
          <a:p>
            <a:pPr lvl="2">
              <a:spcAft>
                <a:spcPts val="1200"/>
              </a:spcAft>
            </a:pPr>
            <a:r>
              <a:rPr lang="en-US" sz="2400" dirty="0"/>
              <a:t>While each writer’s brain operates differently, and while there’s no magic solution, there are always ways to improve.</a:t>
            </a:r>
          </a:p>
        </p:txBody>
      </p:sp>
      <p:pic>
        <p:nvPicPr>
          <p:cNvPr id="4" name="linear thinking">
            <a:hlinkClick r:id="" action="ppaction://media"/>
            <a:extLst>
              <a:ext uri="{FF2B5EF4-FFF2-40B4-BE49-F238E27FC236}">
                <a16:creationId xmlns:a16="http://schemas.microsoft.com/office/drawing/2014/main" id="{A7D1AB1F-5C88-4A19-AEEC-6DBAEEA914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1200" y="228600"/>
            <a:ext cx="2667000" cy="3587893"/>
          </a:xfrm>
          <a:prstGeom prst="rect">
            <a:avLst/>
          </a:prstGeom>
        </p:spPr>
      </p:pic>
    </p:spTree>
    <p:extLst>
      <p:ext uri="{BB962C8B-B14F-4D97-AF65-F5344CB8AC3E}">
        <p14:creationId xmlns:p14="http://schemas.microsoft.com/office/powerpoint/2010/main" val="93336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49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9A0343-D6D1-474C-940B-25AD92A9BB0B}"/>
              </a:ext>
            </a:extLst>
          </p:cNvPr>
          <p:cNvSpPr txBox="1"/>
          <p:nvPr/>
        </p:nvSpPr>
        <p:spPr>
          <a:xfrm>
            <a:off x="2286000" y="2736502"/>
            <a:ext cx="4254050" cy="1384995"/>
          </a:xfrm>
          <a:prstGeom prst="rect">
            <a:avLst/>
          </a:prstGeom>
          <a:noFill/>
        </p:spPr>
        <p:txBody>
          <a:bodyPr wrap="none" rtlCol="0">
            <a:spAutoFit/>
          </a:bodyPr>
          <a:lstStyle/>
          <a:p>
            <a:pPr algn="ctr"/>
            <a:r>
              <a:rPr lang="en-US" sz="2800" dirty="0"/>
              <a:t>BASIC STRUCTURE</a:t>
            </a:r>
            <a:br>
              <a:rPr lang="en-US" sz="2800" dirty="0"/>
            </a:br>
            <a:r>
              <a:rPr lang="en-US" sz="2800" dirty="0"/>
              <a:t>of </a:t>
            </a:r>
          </a:p>
          <a:p>
            <a:pPr algn="ctr"/>
            <a:r>
              <a:rPr lang="en-US" sz="2800" dirty="0"/>
              <a:t>GOOD ANALYTIC WRITING</a:t>
            </a:r>
          </a:p>
        </p:txBody>
      </p:sp>
      <p:sp>
        <p:nvSpPr>
          <p:cNvPr id="3" name="TextBox 2">
            <a:extLst>
              <a:ext uri="{FF2B5EF4-FFF2-40B4-BE49-F238E27FC236}">
                <a16:creationId xmlns:a16="http://schemas.microsoft.com/office/drawing/2014/main" id="{BFE9AB9E-009C-2DA0-3277-2F7A648BEF48}"/>
              </a:ext>
            </a:extLst>
          </p:cNvPr>
          <p:cNvSpPr txBox="1"/>
          <p:nvPr/>
        </p:nvSpPr>
        <p:spPr>
          <a:xfrm>
            <a:off x="609600" y="1143000"/>
            <a:ext cx="5649239" cy="830997"/>
          </a:xfrm>
          <a:prstGeom prst="rect">
            <a:avLst/>
          </a:prstGeom>
          <a:noFill/>
        </p:spPr>
        <p:txBody>
          <a:bodyPr wrap="none" rtlCol="0">
            <a:spAutoFit/>
          </a:bodyPr>
          <a:lstStyle/>
          <a:p>
            <a:r>
              <a:rPr lang="en-US" sz="2400" dirty="0"/>
              <a:t>We can improve our products and our skills </a:t>
            </a:r>
            <a:br>
              <a:rPr lang="en-US" sz="2400" dirty="0"/>
            </a:br>
            <a:r>
              <a:rPr lang="en-US" sz="2400" dirty="0"/>
              <a:t>         by starting with a good …</a:t>
            </a:r>
          </a:p>
        </p:txBody>
      </p:sp>
    </p:spTree>
    <p:extLst>
      <p:ext uri="{BB962C8B-B14F-4D97-AF65-F5344CB8AC3E}">
        <p14:creationId xmlns:p14="http://schemas.microsoft.com/office/powerpoint/2010/main" val="402644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76304543"/>
              </p:ext>
            </p:extLst>
          </p:nvPr>
        </p:nvGraphicFramePr>
        <p:xfrm>
          <a:off x="990600" y="1447800"/>
          <a:ext cx="7162800" cy="4452415"/>
        </p:xfrm>
        <a:graphic>
          <a:graphicData uri="http://schemas.openxmlformats.org/drawingml/2006/table">
            <a:tbl>
              <a:tblPr firstRow="1" bandRow="1">
                <a:tableStyleId>{2D5ABB26-0587-4C30-8999-92F81FD0307C}</a:tableStyleId>
              </a:tblPr>
              <a:tblGrid>
                <a:gridCol w="35814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472440">
                <a:tc>
                  <a:txBody>
                    <a:bodyPr/>
                    <a:lstStyle/>
                    <a:p>
                      <a:r>
                        <a:rPr lang="en-US" sz="2000" dirty="0">
                          <a:solidFill>
                            <a:schemeClr val="bg1"/>
                          </a:solidFill>
                        </a:rPr>
                        <a:t>Main STYLE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29375">
                <a:tc>
                  <a:txBody>
                    <a:bodyPr/>
                    <a:lstStyle/>
                    <a:p>
                      <a:r>
                        <a:rPr lang="en-US" sz="2000" dirty="0"/>
                        <a:t>Satisfy</a:t>
                      </a:r>
                      <a:r>
                        <a:rPr lang="en-US" sz="2000" baseline="0" dirty="0"/>
                        <a:t> your audience’s need for: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87650">
                <a:tc>
                  <a:txBody>
                    <a:bodyPr/>
                    <a:lstStyle/>
                    <a:p>
                      <a:pPr lvl="1"/>
                      <a:r>
                        <a:rPr lang="en-US" sz="2000" dirty="0"/>
                        <a:t>Brevity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Efficient;</a:t>
                      </a:r>
                      <a:r>
                        <a:rPr lang="en-US" sz="2000" baseline="0" dirty="0"/>
                        <a:t> only detail with purpose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87650">
                <a:tc>
                  <a:txBody>
                    <a:bodyPr/>
                    <a:lstStyle/>
                    <a:p>
                      <a:pPr lvl="1"/>
                      <a:r>
                        <a:rPr lang="en-US" sz="2000" dirty="0"/>
                        <a:t>Conciseness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No</a:t>
                      </a:r>
                      <a:r>
                        <a:rPr lang="en-US" sz="2000" baseline="0" dirty="0"/>
                        <a:t> ambiguity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87650">
                <a:tc>
                  <a:txBody>
                    <a:bodyPr/>
                    <a:lstStyle/>
                    <a:p>
                      <a:pPr lvl="1"/>
                      <a:r>
                        <a:rPr lang="en-US" sz="2000" dirty="0"/>
                        <a:t>Objectivity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Free of bias</a:t>
                      </a:r>
                      <a:r>
                        <a:rPr lang="en-US" sz="2000" baseline="0" dirty="0"/>
                        <a:t> and opinion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87650">
                <a:tc>
                  <a:txBody>
                    <a:bodyPr/>
                    <a:lstStyle/>
                    <a:p>
                      <a:pPr lvl="1"/>
                      <a:r>
                        <a:rPr lang="en-US" sz="2000" dirty="0"/>
                        <a:t>Transparency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Honest (including on gaps)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3"/>
          <p:cNvSpPr txBox="1"/>
          <p:nvPr/>
        </p:nvSpPr>
        <p:spPr>
          <a:xfrm>
            <a:off x="2971800" y="609600"/>
            <a:ext cx="2351926" cy="523220"/>
          </a:xfrm>
          <a:prstGeom prst="rect">
            <a:avLst/>
          </a:prstGeom>
          <a:noFill/>
        </p:spPr>
        <p:txBody>
          <a:bodyPr wrap="none" rtlCol="0">
            <a:spAutoFit/>
          </a:bodyPr>
          <a:lstStyle/>
          <a:p>
            <a:r>
              <a:rPr lang="en-US" sz="2800" dirty="0"/>
              <a:t>BASIC NEEDS </a:t>
            </a:r>
          </a:p>
        </p:txBody>
      </p:sp>
    </p:spTree>
    <p:extLst>
      <p:ext uri="{BB962C8B-B14F-4D97-AF65-F5344CB8AC3E}">
        <p14:creationId xmlns:p14="http://schemas.microsoft.com/office/powerpoint/2010/main" val="27721310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2920736" cy="646331"/>
          </a:xfrm>
          <a:prstGeom prst="rect">
            <a:avLst/>
          </a:prstGeom>
          <a:noFill/>
        </p:spPr>
        <p:txBody>
          <a:bodyPr wrap="none" rtlCol="0">
            <a:spAutoFit/>
          </a:bodyPr>
          <a:lstStyle/>
          <a:p>
            <a:r>
              <a:rPr lang="en-US" dirty="0"/>
              <a:t>BLUF  (Bottom Line Up Front)</a:t>
            </a:r>
          </a:p>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67279648"/>
              </p:ext>
            </p:extLst>
          </p:nvPr>
        </p:nvGraphicFramePr>
        <p:xfrm>
          <a:off x="878672" y="1633674"/>
          <a:ext cx="7162800" cy="4130040"/>
        </p:xfrm>
        <a:graphic>
          <a:graphicData uri="http://schemas.openxmlformats.org/drawingml/2006/table">
            <a:tbl>
              <a:tblPr firstRow="1" bandRow="1">
                <a:tableStyleId>{2D5ABB26-0587-4C30-8999-92F81FD0307C}</a:tableStyleId>
              </a:tblPr>
              <a:tblGrid>
                <a:gridCol w="35814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370840">
                <a:tc>
                  <a:txBody>
                    <a:bodyPr/>
                    <a:lstStyle/>
                    <a:p>
                      <a:r>
                        <a:rPr lang="en-US" sz="2000" dirty="0">
                          <a:solidFill>
                            <a:schemeClr val="bg1"/>
                          </a:solidFill>
                        </a:rPr>
                        <a:t>Main STRUCTURE</a:t>
                      </a:r>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sz="2000" dirty="0"/>
                        <a:t>Satisfy</a:t>
                      </a:r>
                      <a:r>
                        <a:rPr lang="en-US" sz="2000" baseline="0" dirty="0"/>
                        <a:t> your audience’s need for: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34390">
                <a:tc>
                  <a:txBody>
                    <a:bodyPr/>
                    <a:lstStyle/>
                    <a:p>
                      <a:pPr lvl="1"/>
                      <a:r>
                        <a:rPr lang="en-US" sz="2000" dirty="0"/>
                        <a:t>Clear, meaningful</a:t>
                      </a:r>
                      <a:r>
                        <a:rPr lang="en-US" sz="2000" baseline="0" dirty="0"/>
                        <a:t> summary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Thesis – BLUF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34390">
                <a:tc>
                  <a:txBody>
                    <a:bodyPr/>
                    <a:lstStyle/>
                    <a:p>
                      <a:pPr lvl="1"/>
                      <a:r>
                        <a:rPr lang="en-US" sz="2000" dirty="0"/>
                        <a:t>Factual laydown, validation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What is really needed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34390">
                <a:tc>
                  <a:txBody>
                    <a:bodyPr/>
                    <a:lstStyle/>
                    <a:p>
                      <a:pPr lvl="1"/>
                      <a:r>
                        <a:rPr lang="en-US" sz="2000" dirty="0"/>
                        <a:t>Discuss causes and trends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Why</a:t>
                      </a:r>
                      <a:r>
                        <a:rPr lang="en-US" sz="2000" baseline="0" dirty="0"/>
                        <a:t> and how it’s happening</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34390">
                <a:tc>
                  <a:txBody>
                    <a:bodyPr/>
                    <a:lstStyle/>
                    <a:p>
                      <a:pPr lvl="1"/>
                      <a:r>
                        <a:rPr lang="en-US" sz="2000" dirty="0"/>
                        <a:t>Scenarios</a:t>
                      </a:r>
                      <a:r>
                        <a:rPr lang="en-US" sz="2000" baseline="0" dirty="0"/>
                        <a:t> and </a:t>
                      </a:r>
                      <a:r>
                        <a:rPr lang="en-US" sz="2000" dirty="0"/>
                        <a:t>Implications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Why it’s important, and what else could happen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28" name="Group 27"/>
          <p:cNvGrpSpPr/>
          <p:nvPr/>
        </p:nvGrpSpPr>
        <p:grpSpPr>
          <a:xfrm>
            <a:off x="4460072" y="1162589"/>
            <a:ext cx="3553209" cy="1884375"/>
            <a:chOff x="4388071" y="951131"/>
            <a:chExt cx="3553209" cy="1884375"/>
          </a:xfrm>
        </p:grpSpPr>
        <p:sp>
          <p:nvSpPr>
            <p:cNvPr id="5" name="Oval 4"/>
            <p:cNvSpPr/>
            <p:nvPr/>
          </p:nvSpPr>
          <p:spPr>
            <a:xfrm>
              <a:off x="4388071" y="2452083"/>
              <a:ext cx="1800609" cy="383423"/>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5" idx="7"/>
            </p:cNvCxnSpPr>
            <p:nvPr/>
          </p:nvCxnSpPr>
          <p:spPr>
            <a:xfrm flipV="1">
              <a:off x="5924987" y="1314510"/>
              <a:ext cx="475813" cy="1193724"/>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88680" y="951131"/>
              <a:ext cx="1752600" cy="646331"/>
            </a:xfrm>
            <a:prstGeom prst="rect">
              <a:avLst/>
            </a:prstGeom>
            <a:solidFill>
              <a:schemeClr val="bg2">
                <a:lumMod val="60000"/>
                <a:lumOff val="40000"/>
              </a:schemeClr>
            </a:solidFill>
          </p:spPr>
          <p:txBody>
            <a:bodyPr wrap="square" rtlCol="0">
              <a:spAutoFit/>
            </a:bodyPr>
            <a:lstStyle/>
            <a:p>
              <a:r>
                <a:rPr lang="en-US" dirty="0"/>
                <a:t>One sentence or one paragraph</a:t>
              </a:r>
            </a:p>
          </p:txBody>
        </p:sp>
      </p:grpSp>
      <p:grpSp>
        <p:nvGrpSpPr>
          <p:cNvPr id="30" name="Group 29"/>
          <p:cNvGrpSpPr/>
          <p:nvPr/>
        </p:nvGrpSpPr>
        <p:grpSpPr>
          <a:xfrm>
            <a:off x="4262416" y="4791353"/>
            <a:ext cx="4457700" cy="1999693"/>
            <a:chOff x="4343400" y="4209238"/>
            <a:chExt cx="4457700" cy="1999693"/>
          </a:xfrm>
        </p:grpSpPr>
        <p:sp>
          <p:nvSpPr>
            <p:cNvPr id="12" name="Oval 11"/>
            <p:cNvSpPr/>
            <p:nvPr/>
          </p:nvSpPr>
          <p:spPr>
            <a:xfrm>
              <a:off x="4343400" y="4209238"/>
              <a:ext cx="3358717" cy="972362"/>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6767208" y="5181600"/>
              <a:ext cx="281292" cy="381001"/>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48500" y="5562600"/>
              <a:ext cx="1752600" cy="646331"/>
            </a:xfrm>
            <a:prstGeom prst="rect">
              <a:avLst/>
            </a:prstGeom>
            <a:solidFill>
              <a:schemeClr val="bg2">
                <a:lumMod val="60000"/>
                <a:lumOff val="40000"/>
              </a:schemeClr>
            </a:solidFill>
          </p:spPr>
          <p:txBody>
            <a:bodyPr wrap="square" rtlCol="0">
              <a:spAutoFit/>
            </a:bodyPr>
            <a:lstStyle/>
            <a:p>
              <a:r>
                <a:rPr lang="en-US" dirty="0"/>
                <a:t>Perhaps one quarter</a:t>
              </a:r>
            </a:p>
          </p:txBody>
        </p:sp>
      </p:grpSp>
      <p:grpSp>
        <p:nvGrpSpPr>
          <p:cNvPr id="29" name="Group 28"/>
          <p:cNvGrpSpPr/>
          <p:nvPr/>
        </p:nvGrpSpPr>
        <p:grpSpPr>
          <a:xfrm>
            <a:off x="4403311" y="2296432"/>
            <a:ext cx="4355078" cy="1554850"/>
            <a:chOff x="4359958" y="1649989"/>
            <a:chExt cx="4355078" cy="1554850"/>
          </a:xfrm>
        </p:grpSpPr>
        <p:sp>
          <p:nvSpPr>
            <p:cNvPr id="16" name="Oval 15"/>
            <p:cNvSpPr/>
            <p:nvPr/>
          </p:nvSpPr>
          <p:spPr>
            <a:xfrm>
              <a:off x="4359958" y="2863430"/>
              <a:ext cx="2588054" cy="341409"/>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6" idx="7"/>
            </p:cNvCxnSpPr>
            <p:nvPr/>
          </p:nvCxnSpPr>
          <p:spPr>
            <a:xfrm flipV="1">
              <a:off x="6569000" y="1990738"/>
              <a:ext cx="302812" cy="922690"/>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54631" y="1649989"/>
              <a:ext cx="1960405" cy="923330"/>
            </a:xfrm>
            <a:prstGeom prst="rect">
              <a:avLst/>
            </a:prstGeom>
            <a:solidFill>
              <a:schemeClr val="bg2">
                <a:lumMod val="60000"/>
                <a:lumOff val="40000"/>
              </a:schemeClr>
            </a:solidFill>
          </p:spPr>
          <p:txBody>
            <a:bodyPr wrap="square" rtlCol="0">
              <a:spAutoFit/>
            </a:bodyPr>
            <a:lstStyle/>
            <a:p>
              <a:r>
                <a:rPr lang="en-US" dirty="0"/>
                <a:t>Perhaps one-quarter of your paper</a:t>
              </a:r>
            </a:p>
          </p:txBody>
        </p:sp>
      </p:grpSp>
      <p:sp>
        <p:nvSpPr>
          <p:cNvPr id="20" name="Oval 19"/>
          <p:cNvSpPr/>
          <p:nvPr/>
        </p:nvSpPr>
        <p:spPr>
          <a:xfrm>
            <a:off x="4359958" y="4219354"/>
            <a:ext cx="3481747" cy="685800"/>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6982783" y="3995193"/>
            <a:ext cx="304800" cy="224161"/>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149238" y="3625861"/>
            <a:ext cx="1752600" cy="369332"/>
          </a:xfrm>
          <a:prstGeom prst="rect">
            <a:avLst/>
          </a:prstGeom>
          <a:solidFill>
            <a:schemeClr val="bg2">
              <a:lumMod val="60000"/>
              <a:lumOff val="40000"/>
            </a:schemeClr>
          </a:solidFill>
        </p:spPr>
        <p:txBody>
          <a:bodyPr wrap="square" rtlCol="0">
            <a:spAutoFit/>
          </a:bodyPr>
          <a:lstStyle/>
          <a:p>
            <a:r>
              <a:rPr lang="en-US" dirty="0"/>
              <a:t>Perhaps one half</a:t>
            </a:r>
          </a:p>
        </p:txBody>
      </p:sp>
      <p:sp>
        <p:nvSpPr>
          <p:cNvPr id="6" name="TextBox 5">
            <a:extLst>
              <a:ext uri="{FF2B5EF4-FFF2-40B4-BE49-F238E27FC236}">
                <a16:creationId xmlns:a16="http://schemas.microsoft.com/office/drawing/2014/main" id="{419AB9B2-35C2-0595-CFCC-FA3793EF39B1}"/>
              </a:ext>
            </a:extLst>
          </p:cNvPr>
          <p:cNvSpPr txBox="1"/>
          <p:nvPr/>
        </p:nvSpPr>
        <p:spPr>
          <a:xfrm>
            <a:off x="2971800" y="609600"/>
            <a:ext cx="3171894" cy="523220"/>
          </a:xfrm>
          <a:prstGeom prst="rect">
            <a:avLst/>
          </a:prstGeom>
          <a:noFill/>
        </p:spPr>
        <p:txBody>
          <a:bodyPr wrap="none" rtlCol="0">
            <a:spAutoFit/>
          </a:bodyPr>
          <a:lstStyle/>
          <a:p>
            <a:r>
              <a:rPr lang="en-US" sz="2800" dirty="0"/>
              <a:t>BASIC STRUCTURE </a:t>
            </a:r>
          </a:p>
        </p:txBody>
      </p:sp>
    </p:spTree>
    <p:extLst>
      <p:ext uri="{BB962C8B-B14F-4D97-AF65-F5344CB8AC3E}">
        <p14:creationId xmlns:p14="http://schemas.microsoft.com/office/powerpoint/2010/main" val="145688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5" presetClass="emph" presetSubtype="0" repeatCount="4000" fill="hold" grpId="1" nodeType="withEffect">
                                  <p:stCondLst>
                                    <p:cond delay="0"/>
                                  </p:stCondLst>
                                  <p:childTnLst>
                                    <p:anim calcmode="discrete" valueType="str">
                                      <p:cBhvr>
                                        <p:cTn id="8" dur="5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0" grpId="0" animBg="1"/>
      <p:bldP spid="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2920736" cy="646331"/>
          </a:xfrm>
          <a:prstGeom prst="rect">
            <a:avLst/>
          </a:prstGeom>
          <a:noFill/>
        </p:spPr>
        <p:txBody>
          <a:bodyPr wrap="none" rtlCol="0">
            <a:spAutoFit/>
          </a:bodyPr>
          <a:lstStyle/>
          <a:p>
            <a:r>
              <a:rPr lang="en-US" dirty="0"/>
              <a:t>BLUF  (Bottom Line Up Front)</a:t>
            </a:r>
          </a:p>
          <a:p>
            <a:endParaRPr lang="en-US" dirty="0"/>
          </a:p>
        </p:txBody>
      </p:sp>
      <p:graphicFrame>
        <p:nvGraphicFramePr>
          <p:cNvPr id="3" name="Table 2"/>
          <p:cNvGraphicFramePr>
            <a:graphicFrameLocks noGrp="1"/>
          </p:cNvGraphicFramePr>
          <p:nvPr/>
        </p:nvGraphicFramePr>
        <p:xfrm>
          <a:off x="441966" y="1219200"/>
          <a:ext cx="3581400" cy="4172664"/>
        </p:xfrm>
        <a:graphic>
          <a:graphicData uri="http://schemas.openxmlformats.org/drawingml/2006/table">
            <a:tbl>
              <a:tblPr firstRow="1" bandRow="1">
                <a:tableStyleId>{2D5ABB26-0587-4C30-8999-92F81FD0307C}</a:tableStyleId>
              </a:tblPr>
              <a:tblGrid>
                <a:gridCol w="3581400">
                  <a:extLst>
                    <a:ext uri="{9D8B030D-6E8A-4147-A177-3AD203B41FA5}">
                      <a16:colId xmlns:a16="http://schemas.microsoft.com/office/drawing/2014/main" val="20000"/>
                    </a:ext>
                  </a:extLst>
                </a:gridCol>
              </a:tblGrid>
              <a:tr h="566974">
                <a:tc>
                  <a:txBody>
                    <a:bodyPr/>
                    <a:lstStyle/>
                    <a:p>
                      <a:r>
                        <a:rPr lang="en-US" sz="2000" dirty="0"/>
                        <a:t>Main STRUCTURE</a:t>
                      </a:r>
                      <a:br>
                        <a:rPr lang="en-US" sz="2000" dirty="0"/>
                      </a:b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0000"/>
                  </a:ext>
                </a:extLst>
              </a:tr>
              <a:tr h="867906">
                <a:tc>
                  <a:txBody>
                    <a:bodyPr/>
                    <a:lstStyle/>
                    <a:p>
                      <a:pPr lvl="0"/>
                      <a:r>
                        <a:rPr lang="en-US" sz="2000" dirty="0"/>
                        <a:t>Clear, meaningful</a:t>
                      </a:r>
                      <a:r>
                        <a:rPr lang="en-US" sz="2000" baseline="0" dirty="0"/>
                        <a:t> summary</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67906">
                <a:tc>
                  <a:txBody>
                    <a:bodyPr/>
                    <a:lstStyle/>
                    <a:p>
                      <a:pPr lvl="0"/>
                      <a:r>
                        <a:rPr lang="en-US" sz="2000" dirty="0"/>
                        <a:t>Factual laydown, validation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67906">
                <a:tc>
                  <a:txBody>
                    <a:bodyPr/>
                    <a:lstStyle/>
                    <a:p>
                      <a:pPr lvl="0"/>
                      <a:r>
                        <a:rPr lang="en-US" sz="2000" dirty="0"/>
                        <a:t>Discuss causes and trends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67906">
                <a:tc>
                  <a:txBody>
                    <a:bodyPr/>
                    <a:lstStyle/>
                    <a:p>
                      <a:pPr lvl="0"/>
                      <a:r>
                        <a:rPr lang="en-US" sz="2000" dirty="0"/>
                        <a:t>Scenarios</a:t>
                      </a:r>
                      <a:r>
                        <a:rPr lang="en-US" sz="2000" baseline="0" dirty="0"/>
                        <a:t> and </a:t>
                      </a:r>
                      <a:r>
                        <a:rPr lang="en-US" sz="2000" dirty="0"/>
                        <a:t>Implications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19" name="Picture 1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638029"/>
            <a:ext cx="4495800" cy="5489143"/>
          </a:xfrm>
          <a:prstGeom prst="rect">
            <a:avLst/>
          </a:prstGeom>
        </p:spPr>
      </p:pic>
      <p:cxnSp>
        <p:nvCxnSpPr>
          <p:cNvPr id="8" name="Straight Arrow Connector 7"/>
          <p:cNvCxnSpPr/>
          <p:nvPr/>
        </p:nvCxnSpPr>
        <p:spPr>
          <a:xfrm flipV="1">
            <a:off x="3429000" y="1905000"/>
            <a:ext cx="914400" cy="3048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429000" y="2438400"/>
            <a:ext cx="914400" cy="609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292522" y="3733800"/>
            <a:ext cx="9144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39967" y="4724400"/>
            <a:ext cx="990600" cy="8195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429000" y="3059502"/>
            <a:ext cx="914400" cy="14089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187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E0256DDE-2E0A-4EB6-AF49-F686E8E76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65464">
            <a:off x="196463" y="729725"/>
            <a:ext cx="5808129" cy="4356097"/>
          </a:xfrm>
          <a:prstGeom prst="rect">
            <a:avLst/>
          </a:prstGeom>
          <a:ln w="19050">
            <a:solidFill>
              <a:schemeClr val="tx1"/>
            </a:solidFill>
          </a:ln>
        </p:spPr>
      </p:pic>
      <p:sp>
        <p:nvSpPr>
          <p:cNvPr id="4" name="TextBox 3">
            <a:extLst>
              <a:ext uri="{FF2B5EF4-FFF2-40B4-BE49-F238E27FC236}">
                <a16:creationId xmlns:a16="http://schemas.microsoft.com/office/drawing/2014/main" id="{3BCC198F-EF5E-4CF8-B329-A1D1133384EF}"/>
              </a:ext>
            </a:extLst>
          </p:cNvPr>
          <p:cNvSpPr txBox="1"/>
          <p:nvPr/>
        </p:nvSpPr>
        <p:spPr>
          <a:xfrm>
            <a:off x="1828800" y="5623540"/>
            <a:ext cx="2331985" cy="523220"/>
          </a:xfrm>
          <a:prstGeom prst="rect">
            <a:avLst/>
          </a:prstGeom>
          <a:noFill/>
        </p:spPr>
        <p:txBody>
          <a:bodyPr wrap="none" rtlCol="0">
            <a:spAutoFit/>
          </a:bodyPr>
          <a:lstStyle/>
          <a:p>
            <a:r>
              <a:rPr lang="en-US" sz="2800" dirty="0"/>
              <a:t>WHAT TO SAY</a:t>
            </a:r>
          </a:p>
        </p:txBody>
      </p:sp>
      <p:sp>
        <p:nvSpPr>
          <p:cNvPr id="5" name="TextBox 4">
            <a:extLst>
              <a:ext uri="{FF2B5EF4-FFF2-40B4-BE49-F238E27FC236}">
                <a16:creationId xmlns:a16="http://schemas.microsoft.com/office/drawing/2014/main" id="{C8EC81C2-DC50-41A6-903D-F45BFB84E4C9}"/>
              </a:ext>
            </a:extLst>
          </p:cNvPr>
          <p:cNvSpPr txBox="1"/>
          <p:nvPr/>
        </p:nvSpPr>
        <p:spPr>
          <a:xfrm>
            <a:off x="4541520" y="5638780"/>
            <a:ext cx="3409267" cy="523220"/>
          </a:xfrm>
          <a:prstGeom prst="rect">
            <a:avLst/>
          </a:prstGeom>
          <a:noFill/>
        </p:spPr>
        <p:txBody>
          <a:bodyPr wrap="none" rtlCol="0">
            <a:spAutoFit/>
          </a:bodyPr>
          <a:lstStyle/>
          <a:p>
            <a:r>
              <a:rPr lang="en-US" sz="2800" dirty="0"/>
              <a:t>AND HOW TO SAY IT </a:t>
            </a:r>
          </a:p>
        </p:txBody>
      </p:sp>
      <p:sp useBgFill="1">
        <p:nvSpPr>
          <p:cNvPr id="6" name="TextBox 5">
            <a:extLst>
              <a:ext uri="{FF2B5EF4-FFF2-40B4-BE49-F238E27FC236}">
                <a16:creationId xmlns:a16="http://schemas.microsoft.com/office/drawing/2014/main" id="{A7C07F1D-CB1E-4D70-9957-61F1E6380281}"/>
              </a:ext>
            </a:extLst>
          </p:cNvPr>
          <p:cNvSpPr txBox="1"/>
          <p:nvPr/>
        </p:nvSpPr>
        <p:spPr>
          <a:xfrm>
            <a:off x="3429000" y="2286000"/>
            <a:ext cx="4114800" cy="1785104"/>
          </a:xfrm>
          <a:prstGeom prst="rect">
            <a:avLst/>
          </a:prstGeom>
          <a:ln>
            <a:solidFill>
              <a:schemeClr val="tx1"/>
            </a:solidFill>
          </a:ln>
        </p:spPr>
        <p:txBody>
          <a:bodyPr wrap="square" lIns="457200" tIns="457200" rIns="457200" bIns="457200" rtlCol="0">
            <a:spAutoFit/>
          </a:bodyPr>
          <a:lstStyle/>
          <a:p>
            <a:pPr algn="ctr"/>
            <a:r>
              <a:rPr lang="en-US" sz="2800" dirty="0"/>
              <a:t>How we will separate the skills in class</a:t>
            </a:r>
          </a:p>
        </p:txBody>
      </p:sp>
    </p:spTree>
    <p:extLst>
      <p:ext uri="{BB962C8B-B14F-4D97-AF65-F5344CB8AC3E}">
        <p14:creationId xmlns:p14="http://schemas.microsoft.com/office/powerpoint/2010/main" val="382401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iterate type="wd">
                                    <p:tmAbs val="2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300" y="1295400"/>
            <a:ext cx="6629400" cy="3046988"/>
          </a:xfrm>
          <a:prstGeom prst="rect">
            <a:avLst/>
          </a:prstGeom>
          <a:noFill/>
        </p:spPr>
        <p:txBody>
          <a:bodyPr wrap="square" rtlCol="0">
            <a:spAutoFit/>
          </a:bodyPr>
          <a:lstStyle/>
          <a:p>
            <a:r>
              <a:rPr lang="en-US" sz="2400" dirty="0"/>
              <a:t>Our obsessive concern should be …</a:t>
            </a:r>
          </a:p>
          <a:p>
            <a:endParaRPr lang="en-US" sz="2400" dirty="0"/>
          </a:p>
          <a:p>
            <a:r>
              <a:rPr lang="en-US" sz="2400" dirty="0"/>
              <a:t>What does my reader need most to understand the situation I’m writing about?</a:t>
            </a:r>
          </a:p>
          <a:p>
            <a:endParaRPr lang="en-US" sz="2400" dirty="0"/>
          </a:p>
          <a:p>
            <a:r>
              <a:rPr lang="en-US" sz="2400" dirty="0"/>
              <a:t>Especially if my reader is a decisionmaker, what do they need to know to adopt the </a:t>
            </a:r>
            <a:r>
              <a:rPr lang="en-US" sz="2400" u="sng" dirty="0"/>
              <a:t>best possible </a:t>
            </a:r>
            <a:r>
              <a:rPr lang="en-US" sz="2400" dirty="0"/>
              <a:t>decision? </a:t>
            </a:r>
          </a:p>
        </p:txBody>
      </p:sp>
      <p:cxnSp>
        <p:nvCxnSpPr>
          <p:cNvPr id="4" name="Straight Arrow Connector 3"/>
          <p:cNvCxnSpPr>
            <a:cxnSpLocks/>
          </p:cNvCxnSpPr>
          <p:nvPr/>
        </p:nvCxnSpPr>
        <p:spPr>
          <a:xfrm flipH="1" flipV="1">
            <a:off x="3048000" y="4342388"/>
            <a:ext cx="1676400" cy="53441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724400" y="4800600"/>
            <a:ext cx="2996333" cy="1631216"/>
          </a:xfrm>
          <a:prstGeom prst="rect">
            <a:avLst/>
          </a:prstGeom>
          <a:noFill/>
        </p:spPr>
        <p:txBody>
          <a:bodyPr wrap="none" rtlCol="0">
            <a:spAutoFit/>
          </a:bodyPr>
          <a:lstStyle/>
          <a:p>
            <a:r>
              <a:rPr lang="en-US" sz="2000" dirty="0"/>
              <a:t>helps politically</a:t>
            </a:r>
          </a:p>
          <a:p>
            <a:r>
              <a:rPr lang="en-US" sz="2000" dirty="0"/>
              <a:t>promotes interests</a:t>
            </a:r>
          </a:p>
          <a:p>
            <a:r>
              <a:rPr lang="en-US" sz="2000" dirty="0"/>
              <a:t>achieves strategic benefit</a:t>
            </a:r>
          </a:p>
          <a:p>
            <a:r>
              <a:rPr lang="en-US" sz="2000" dirty="0"/>
              <a:t>minimizes errors and costs</a:t>
            </a:r>
          </a:p>
          <a:p>
            <a:endParaRPr lang="en-US" sz="2000" dirty="0"/>
          </a:p>
        </p:txBody>
      </p:sp>
    </p:spTree>
    <p:extLst>
      <p:ext uri="{BB962C8B-B14F-4D97-AF65-F5344CB8AC3E}">
        <p14:creationId xmlns:p14="http://schemas.microsoft.com/office/powerpoint/2010/main" val="39782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928459" cy="369332"/>
          </a:xfrm>
          <a:prstGeom prst="rect">
            <a:avLst/>
          </a:prstGeom>
          <a:noFill/>
        </p:spPr>
        <p:txBody>
          <a:bodyPr wrap="none" rtlCol="0">
            <a:spAutoFit/>
          </a:bodyPr>
          <a:lstStyle/>
          <a:p>
            <a:r>
              <a:rPr lang="en-US" dirty="0"/>
              <a:t>REVIEW</a:t>
            </a:r>
          </a:p>
        </p:txBody>
      </p:sp>
      <p:graphicFrame>
        <p:nvGraphicFramePr>
          <p:cNvPr id="3" name="Table 2"/>
          <p:cNvGraphicFramePr>
            <a:graphicFrameLocks noGrp="1"/>
          </p:cNvGraphicFramePr>
          <p:nvPr>
            <p:extLst>
              <p:ext uri="{D42A27DB-BD31-4B8C-83A1-F6EECF244321}">
                <p14:modId xmlns:p14="http://schemas.microsoft.com/office/powerpoint/2010/main" val="2018262194"/>
              </p:ext>
            </p:extLst>
          </p:nvPr>
        </p:nvGraphicFramePr>
        <p:xfrm>
          <a:off x="838200" y="1905000"/>
          <a:ext cx="7162800" cy="4815840"/>
        </p:xfrm>
        <a:graphic>
          <a:graphicData uri="http://schemas.openxmlformats.org/drawingml/2006/table">
            <a:tbl>
              <a:tblPr firstRow="1" bandRow="1">
                <a:tableStyleId>{2D5ABB26-0587-4C30-8999-92F81FD0307C}</a:tableStyleId>
              </a:tblPr>
              <a:tblGrid>
                <a:gridCol w="35814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370840">
                <a:tc>
                  <a:txBody>
                    <a:bodyPr/>
                    <a:lstStyle/>
                    <a:p>
                      <a:r>
                        <a:rPr lang="en-US" sz="2000" dirty="0">
                          <a:solidFill>
                            <a:schemeClr val="bg1"/>
                          </a:solidFill>
                        </a:rPr>
                        <a:t>Main PURPOSE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sz="2000" dirty="0"/>
                        <a:t>Satisfy</a:t>
                      </a:r>
                      <a:r>
                        <a:rPr lang="en-US" sz="2000" baseline="0" dirty="0"/>
                        <a:t> your audience’s need for: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5840">
                <a:tc>
                  <a:txBody>
                    <a:bodyPr/>
                    <a:lstStyle/>
                    <a:p>
                      <a:pPr lvl="1"/>
                      <a:r>
                        <a:rPr lang="en-US" sz="2000" dirty="0"/>
                        <a:t>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What, where, when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5840">
                <a:tc>
                  <a:txBody>
                    <a:bodyPr/>
                    <a:lstStyle/>
                    <a:p>
                      <a:pPr lvl="1"/>
                      <a:r>
                        <a:rPr lang="en-US" sz="2000" dirty="0"/>
                        <a:t>Validation/substantiation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How</a:t>
                      </a:r>
                      <a:r>
                        <a:rPr lang="en-US" sz="2000" baseline="0" dirty="0"/>
                        <a:t> we know.  Quality of info.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05840">
                <a:tc>
                  <a:txBody>
                    <a:bodyPr/>
                    <a:lstStyle/>
                    <a:p>
                      <a:pPr lvl="1"/>
                      <a:r>
                        <a:rPr lang="en-US" sz="2000" dirty="0"/>
                        <a:t>Feel for the</a:t>
                      </a:r>
                      <a:r>
                        <a:rPr lang="en-US" sz="2000" baseline="0" dirty="0"/>
                        <a:t> dynamics </a:t>
                      </a:r>
                      <a:br>
                        <a:rPr lang="en-US" sz="2000" baseline="0" dirty="0"/>
                      </a:br>
                      <a:r>
                        <a:rPr lang="en-US" sz="2000" baseline="0" dirty="0"/>
                        <a:t>         - Causes</a:t>
                      </a:r>
                    </a:p>
                    <a:p>
                      <a:pPr lvl="1"/>
                      <a:r>
                        <a:rPr lang="en-US" sz="2000" baseline="0" dirty="0"/>
                        <a:t>         - Trends        </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Why </a:t>
                      </a:r>
                    </a:p>
                    <a:p>
                      <a:r>
                        <a:rPr lang="en-US" sz="2000" dirty="0"/>
                        <a:t>What next, how much momentum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005840">
                <a:tc>
                  <a:txBody>
                    <a:bodyPr/>
                    <a:lstStyle/>
                    <a:p>
                      <a:pPr lvl="1"/>
                      <a:r>
                        <a:rPr lang="en-US" sz="2000" baseline="0" dirty="0"/>
                        <a:t>Implications/Scenarios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Why</a:t>
                      </a:r>
                      <a:r>
                        <a:rPr lang="en-US" sz="2000" baseline="0" dirty="0"/>
                        <a:t> it matters, what will happen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3"/>
          <p:cNvSpPr txBox="1"/>
          <p:nvPr/>
        </p:nvSpPr>
        <p:spPr>
          <a:xfrm>
            <a:off x="3115216" y="914400"/>
            <a:ext cx="2970493" cy="400110"/>
          </a:xfrm>
          <a:prstGeom prst="rect">
            <a:avLst/>
          </a:prstGeom>
          <a:noFill/>
        </p:spPr>
        <p:txBody>
          <a:bodyPr wrap="none" rtlCol="0">
            <a:spAutoFit/>
          </a:bodyPr>
          <a:lstStyle/>
          <a:p>
            <a:r>
              <a:rPr lang="en-US" sz="2000" dirty="0"/>
              <a:t>What is “analytic writing”?</a:t>
            </a:r>
          </a:p>
        </p:txBody>
      </p:sp>
    </p:spTree>
    <p:extLst>
      <p:ext uri="{BB962C8B-B14F-4D97-AF65-F5344CB8AC3E}">
        <p14:creationId xmlns:p14="http://schemas.microsoft.com/office/powerpoint/2010/main" val="4111427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14400"/>
            <a:ext cx="1165704" cy="369332"/>
          </a:xfrm>
          <a:prstGeom prst="rect">
            <a:avLst/>
          </a:prstGeom>
          <a:noFill/>
        </p:spPr>
        <p:txBody>
          <a:bodyPr wrap="none" rtlCol="0">
            <a:spAutoFit/>
          </a:bodyPr>
          <a:lstStyle/>
          <a:p>
            <a:r>
              <a:rPr lang="en-US" dirty="0"/>
              <a:t>HANDOUT</a:t>
            </a:r>
          </a:p>
        </p:txBody>
      </p:sp>
      <p:pic>
        <p:nvPicPr>
          <p:cNvPr id="7" name="Picture 6" descr="A screenshot of a cell phone&#10;&#10;Description automatically generated">
            <a:extLst>
              <a:ext uri="{FF2B5EF4-FFF2-40B4-BE49-F238E27FC236}">
                <a16:creationId xmlns:a16="http://schemas.microsoft.com/office/drawing/2014/main" id="{415A0521-46B5-40E3-B548-F31E18AC3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808" y="369332"/>
            <a:ext cx="4874245" cy="6272896"/>
          </a:xfrm>
          <a:prstGeom prst="rect">
            <a:avLst/>
          </a:prstGeom>
        </p:spPr>
      </p:pic>
      <p:sp>
        <p:nvSpPr>
          <p:cNvPr id="3" name="Rectangle 2">
            <a:extLst>
              <a:ext uri="{FF2B5EF4-FFF2-40B4-BE49-F238E27FC236}">
                <a16:creationId xmlns:a16="http://schemas.microsoft.com/office/drawing/2014/main" id="{A60F3AAE-AA8E-54DA-4164-056DE49F4704}"/>
              </a:ext>
            </a:extLst>
          </p:cNvPr>
          <p:cNvSpPr/>
          <p:nvPr/>
        </p:nvSpPr>
        <p:spPr>
          <a:xfrm>
            <a:off x="3657600" y="6390345"/>
            <a:ext cx="685800" cy="152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5471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40389306"/>
              </p:ext>
            </p:extLst>
          </p:nvPr>
        </p:nvGraphicFramePr>
        <p:xfrm>
          <a:off x="609600" y="593348"/>
          <a:ext cx="7735035" cy="5538106"/>
        </p:xfrm>
        <a:graphic>
          <a:graphicData uri="http://schemas.openxmlformats.org/drawingml/2006/table">
            <a:tbl>
              <a:tblPr firstRow="1" bandRow="1">
                <a:tableStyleId>{2D5ABB26-0587-4C30-8999-92F81FD0307C}</a:tableStyleId>
              </a:tblPr>
              <a:tblGrid>
                <a:gridCol w="2514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1791435">
                  <a:extLst>
                    <a:ext uri="{9D8B030D-6E8A-4147-A177-3AD203B41FA5}">
                      <a16:colId xmlns:a16="http://schemas.microsoft.com/office/drawing/2014/main" val="20003"/>
                    </a:ext>
                  </a:extLst>
                </a:gridCol>
              </a:tblGrid>
              <a:tr h="102706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Structure of a Simple-form Analytic Article</a:t>
                      </a:r>
                    </a:p>
                    <a:p>
                      <a:pPr algn="ctr"/>
                      <a:r>
                        <a:rPr lang="en-US" sz="1400" i="1" dirty="0"/>
                        <a:t>Main, Basic</a:t>
                      </a:r>
                      <a:r>
                        <a:rPr lang="en-US" sz="1400" i="1" baseline="0" dirty="0"/>
                        <a:t> Elements to Satisfy Your Audience’s Needs</a:t>
                      </a:r>
                      <a:endParaRPr lang="en-US" sz="1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marL="0" lvl="0" indent="0">
                        <a:buFont typeface="Arial" panose="020B0604020202020204" pitchFamily="34" charset="0"/>
                        <a:buNone/>
                      </a:pPr>
                      <a:r>
                        <a:rPr lang="en-US" sz="2000" dirty="0">
                          <a:ln>
                            <a:solidFill>
                              <a:schemeClr val="tx1"/>
                            </a:solidFill>
                          </a:ln>
                        </a:rPr>
                        <a:t>      Reader’s Needs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US" sz="2000" dirty="0">
                        <a:ln>
                          <a:solidFill>
                            <a:schemeClr val="tx1"/>
                          </a:solidFill>
                        </a:l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sz="2000" dirty="0">
                          <a:ln>
                            <a:solidFill>
                              <a:schemeClr val="tx1"/>
                            </a:solidFill>
                          </a:ln>
                        </a:rPr>
                        <a:t>Structural</a:t>
                      </a:r>
                      <a:r>
                        <a:rPr lang="en-US" sz="2000" baseline="0" dirty="0">
                          <a:ln>
                            <a:solidFill>
                              <a:schemeClr val="tx1"/>
                            </a:solidFill>
                          </a:ln>
                        </a:rPr>
                        <a:t> </a:t>
                      </a:r>
                      <a:r>
                        <a:rPr lang="en-US" sz="2000" dirty="0">
                          <a:ln>
                            <a:solidFill>
                              <a:schemeClr val="tx1"/>
                            </a:solidFill>
                          </a:ln>
                        </a:rPr>
                        <a:t>Element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US" sz="2000" dirty="0">
                        <a:ln>
                          <a:solidFill>
                            <a:schemeClr val="tx1"/>
                          </a:solidFill>
                        </a:ln>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0">
                <a:tc>
                  <a:txBody>
                    <a:bodyPr/>
                    <a:lstStyle/>
                    <a:p>
                      <a:pPr marL="342900" lvl="0" indent="-342900">
                        <a:buFont typeface="Arial" panose="020B0604020202020204" pitchFamily="34" charset="0"/>
                        <a:buChar char="•"/>
                      </a:pPr>
                      <a:r>
                        <a:rPr lang="en-US" sz="2000" dirty="0"/>
                        <a:t>Clear, meaningful</a:t>
                      </a:r>
                      <a:r>
                        <a:rPr lang="en-US" sz="2000" baseline="0" dirty="0"/>
                        <a:t> summary</a:t>
                      </a:r>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Thesis – BLUF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One</a:t>
                      </a:r>
                      <a:r>
                        <a:rPr lang="en-US" sz="1600" baseline="0" dirty="0"/>
                        <a:t> sentence or short paragraph</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342900" lvl="0" indent="-342900">
                        <a:buFont typeface="Arial" panose="020B0604020202020204" pitchFamily="34" charset="0"/>
                        <a:buChar char="•"/>
                      </a:pPr>
                      <a:r>
                        <a:rPr lang="en-US" sz="2000" dirty="0"/>
                        <a:t>Enough</a:t>
                      </a:r>
                      <a:r>
                        <a:rPr lang="en-US" sz="2000" baseline="0" dirty="0"/>
                        <a:t> facts to understand phenomenon</a:t>
                      </a:r>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Factual snapshot, validation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Perhaps one</a:t>
                      </a:r>
                      <a:r>
                        <a:rPr lang="en-US" sz="1600" baseline="0" dirty="0"/>
                        <a:t> quarter of paper</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marL="342900" indent="-342900">
                        <a:buFont typeface="Arial" panose="020B0604020202020204" pitchFamily="34" charset="0"/>
                        <a:buChar char="•"/>
                      </a:pPr>
                      <a:r>
                        <a:rPr lang="en-US" sz="2000" dirty="0"/>
                        <a:t>Grasp</a:t>
                      </a:r>
                      <a:r>
                        <a:rPr lang="en-US" sz="2000" baseline="0" dirty="0"/>
                        <a:t> of w</a:t>
                      </a:r>
                      <a:r>
                        <a:rPr lang="en-US" sz="2000" dirty="0"/>
                        <a:t>hy</a:t>
                      </a:r>
                      <a:r>
                        <a:rPr lang="en-US" sz="2000" baseline="0" dirty="0"/>
                        <a:t> and how it’s happening</a:t>
                      </a:r>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Drivers and trends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Perhaps</a:t>
                      </a:r>
                      <a:r>
                        <a:rPr lang="en-US" sz="1600" baseline="0" dirty="0"/>
                        <a:t> one half</a:t>
                      </a:r>
                      <a:br>
                        <a:rPr lang="en-US" sz="1600" baseline="0" dirty="0"/>
                      </a:br>
                      <a:r>
                        <a:rPr lang="en-US" sz="1600" baseline="0" dirty="0"/>
                        <a:t>of paper</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Idea</a:t>
                      </a:r>
                      <a:r>
                        <a:rPr lang="en-US" sz="2000" baseline="0" dirty="0"/>
                        <a:t> of w</a:t>
                      </a:r>
                      <a:r>
                        <a:rPr lang="en-US" sz="2000" dirty="0"/>
                        <a:t>hat will happen and what else could happen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Scenarios,</a:t>
                      </a:r>
                      <a:r>
                        <a:rPr lang="en-US" sz="2000" baseline="0" dirty="0"/>
                        <a:t> Alternatives, and “Wild Cards”</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600" dirty="0"/>
                        <a:t>Perhaps one quarter</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0">
                <a:tc>
                  <a:txBody>
                    <a:bodyPr/>
                    <a:lstStyle/>
                    <a:p>
                      <a:pPr marL="342900" lvl="0" indent="-342900">
                        <a:buFont typeface="Arial" panose="020B0604020202020204" pitchFamily="34" charset="0"/>
                        <a:buChar char="•"/>
                      </a:pPr>
                      <a:r>
                        <a:rPr lang="en-US" sz="2000" dirty="0"/>
                        <a:t>Why it’s important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Implications</a:t>
                      </a:r>
                      <a:br>
                        <a:rPr lang="en-US" sz="2000" dirty="0"/>
                      </a:b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5" name="Right Arrow 14"/>
          <p:cNvSpPr/>
          <p:nvPr/>
        </p:nvSpPr>
        <p:spPr>
          <a:xfrm>
            <a:off x="3326422" y="2276390"/>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6" name="Right Arrow 25"/>
          <p:cNvSpPr/>
          <p:nvPr/>
        </p:nvSpPr>
        <p:spPr>
          <a:xfrm>
            <a:off x="3332283" y="3171840"/>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7" name="Right Arrow 26"/>
          <p:cNvSpPr/>
          <p:nvPr/>
        </p:nvSpPr>
        <p:spPr>
          <a:xfrm>
            <a:off x="3320561" y="3998428"/>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8" name="Right Arrow 27"/>
          <p:cNvSpPr/>
          <p:nvPr/>
        </p:nvSpPr>
        <p:spPr>
          <a:xfrm>
            <a:off x="3308838" y="4793735"/>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9" name="Right Arrow 28"/>
          <p:cNvSpPr/>
          <p:nvPr/>
        </p:nvSpPr>
        <p:spPr>
          <a:xfrm>
            <a:off x="3285390" y="5562600"/>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Right Brace 1"/>
          <p:cNvSpPr/>
          <p:nvPr/>
        </p:nvSpPr>
        <p:spPr>
          <a:xfrm>
            <a:off x="6248400" y="4648200"/>
            <a:ext cx="304800" cy="1045591"/>
          </a:xfrm>
          <a:prstGeom prst="rightBrace">
            <a:avLst>
              <a:gd name="adj1" fmla="val 8333"/>
              <a:gd name="adj2" fmla="val 5089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0BCA73B2-9C5F-4095-941C-F5B55D3EC993}"/>
              </a:ext>
            </a:extLst>
          </p:cNvPr>
          <p:cNvSpPr/>
          <p:nvPr/>
        </p:nvSpPr>
        <p:spPr>
          <a:xfrm>
            <a:off x="3124200" y="2057400"/>
            <a:ext cx="5105400" cy="396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6967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09600" y="593348"/>
          <a:ext cx="7735035" cy="5538106"/>
        </p:xfrm>
        <a:graphic>
          <a:graphicData uri="http://schemas.openxmlformats.org/drawingml/2006/table">
            <a:tbl>
              <a:tblPr firstRow="1" bandRow="1">
                <a:tableStyleId>{2D5ABB26-0587-4C30-8999-92F81FD0307C}</a:tableStyleId>
              </a:tblPr>
              <a:tblGrid>
                <a:gridCol w="2514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1791435">
                  <a:extLst>
                    <a:ext uri="{9D8B030D-6E8A-4147-A177-3AD203B41FA5}">
                      <a16:colId xmlns:a16="http://schemas.microsoft.com/office/drawing/2014/main" val="20003"/>
                    </a:ext>
                  </a:extLst>
                </a:gridCol>
              </a:tblGrid>
              <a:tr h="102706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Structure of a Simple-form Analytic Article</a:t>
                      </a:r>
                    </a:p>
                    <a:p>
                      <a:pPr algn="ctr"/>
                      <a:r>
                        <a:rPr lang="en-US" sz="1400" i="1" dirty="0"/>
                        <a:t>Main, Basic</a:t>
                      </a:r>
                      <a:r>
                        <a:rPr lang="en-US" sz="1400" i="1" baseline="0" dirty="0"/>
                        <a:t> Elements to Satisfy Your Audience’s Needs</a:t>
                      </a:r>
                      <a:endParaRPr lang="en-US" sz="1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marL="0" lvl="0" indent="0">
                        <a:buFont typeface="Arial" panose="020B0604020202020204" pitchFamily="34" charset="0"/>
                        <a:buNone/>
                      </a:pPr>
                      <a:r>
                        <a:rPr lang="en-US" sz="2000" dirty="0">
                          <a:ln>
                            <a:solidFill>
                              <a:schemeClr val="tx1"/>
                            </a:solidFill>
                          </a:ln>
                        </a:rPr>
                        <a:t>      Reader’s Needs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US" sz="2000" dirty="0">
                        <a:ln>
                          <a:solidFill>
                            <a:schemeClr val="tx1"/>
                          </a:solidFill>
                        </a:l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sz="2000" dirty="0">
                          <a:ln>
                            <a:solidFill>
                              <a:schemeClr val="tx1"/>
                            </a:solidFill>
                          </a:ln>
                        </a:rPr>
                        <a:t>Structural</a:t>
                      </a:r>
                      <a:r>
                        <a:rPr lang="en-US" sz="2000" baseline="0" dirty="0">
                          <a:ln>
                            <a:solidFill>
                              <a:schemeClr val="tx1"/>
                            </a:solidFill>
                          </a:ln>
                        </a:rPr>
                        <a:t> </a:t>
                      </a:r>
                      <a:r>
                        <a:rPr lang="en-US" sz="2000" dirty="0">
                          <a:ln>
                            <a:solidFill>
                              <a:schemeClr val="tx1"/>
                            </a:solidFill>
                          </a:ln>
                        </a:rPr>
                        <a:t>Element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US" sz="2000" dirty="0">
                        <a:ln>
                          <a:solidFill>
                            <a:schemeClr val="tx1"/>
                          </a:solidFill>
                        </a:ln>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0">
                <a:tc>
                  <a:txBody>
                    <a:bodyPr/>
                    <a:lstStyle/>
                    <a:p>
                      <a:pPr marL="342900" lvl="0" indent="-342900">
                        <a:buFont typeface="Arial" panose="020B0604020202020204" pitchFamily="34" charset="0"/>
                        <a:buChar char="•"/>
                      </a:pPr>
                      <a:r>
                        <a:rPr lang="en-US" sz="2000" dirty="0"/>
                        <a:t>Clear, meaningful</a:t>
                      </a:r>
                      <a:r>
                        <a:rPr lang="en-US" sz="2000" baseline="0" dirty="0"/>
                        <a:t> summary</a:t>
                      </a:r>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Thesis – BLUF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One</a:t>
                      </a:r>
                      <a:r>
                        <a:rPr lang="en-US" sz="1600" baseline="0" dirty="0"/>
                        <a:t> sentence or short paragraph</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342900" lvl="0" indent="-342900">
                        <a:buFont typeface="Arial" panose="020B0604020202020204" pitchFamily="34" charset="0"/>
                        <a:buChar char="•"/>
                      </a:pPr>
                      <a:r>
                        <a:rPr lang="en-US" sz="2000" dirty="0"/>
                        <a:t>Enough</a:t>
                      </a:r>
                      <a:r>
                        <a:rPr lang="en-US" sz="2000" baseline="0" dirty="0"/>
                        <a:t> facts to understand phenomenon</a:t>
                      </a:r>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Factual snapshot, validation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Perhaps one</a:t>
                      </a:r>
                      <a:r>
                        <a:rPr lang="en-US" sz="1600" baseline="0" dirty="0"/>
                        <a:t> quarter of paper</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marL="342900" indent="-342900">
                        <a:buFont typeface="Arial" panose="020B0604020202020204" pitchFamily="34" charset="0"/>
                        <a:buChar char="•"/>
                      </a:pPr>
                      <a:r>
                        <a:rPr lang="en-US" sz="2000" dirty="0"/>
                        <a:t>Grasp</a:t>
                      </a:r>
                      <a:r>
                        <a:rPr lang="en-US" sz="2000" baseline="0" dirty="0"/>
                        <a:t> of w</a:t>
                      </a:r>
                      <a:r>
                        <a:rPr lang="en-US" sz="2000" dirty="0"/>
                        <a:t>hy</a:t>
                      </a:r>
                      <a:r>
                        <a:rPr lang="en-US" sz="2000" baseline="0" dirty="0"/>
                        <a:t> and how it’s happening</a:t>
                      </a:r>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Drivers and trends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Perhaps</a:t>
                      </a:r>
                      <a:r>
                        <a:rPr lang="en-US" sz="1600" baseline="0" dirty="0"/>
                        <a:t> one half</a:t>
                      </a:r>
                      <a:br>
                        <a:rPr lang="en-US" sz="1600" baseline="0" dirty="0"/>
                      </a:br>
                      <a:r>
                        <a:rPr lang="en-US" sz="1600" baseline="0" dirty="0"/>
                        <a:t>of paper</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Idea</a:t>
                      </a:r>
                      <a:r>
                        <a:rPr lang="en-US" sz="2000" baseline="0" dirty="0"/>
                        <a:t> of w</a:t>
                      </a:r>
                      <a:r>
                        <a:rPr lang="en-US" sz="2000" dirty="0"/>
                        <a:t>hat will happen and what else could happen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Scenarios,</a:t>
                      </a:r>
                      <a:r>
                        <a:rPr lang="en-US" sz="2000" baseline="0" dirty="0"/>
                        <a:t> Alternatives, and “Wild Cards”</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600" dirty="0"/>
                        <a:t>Perhaps one quarter</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0">
                <a:tc>
                  <a:txBody>
                    <a:bodyPr/>
                    <a:lstStyle/>
                    <a:p>
                      <a:pPr marL="342900" lvl="0" indent="-342900">
                        <a:buFont typeface="Arial" panose="020B0604020202020204" pitchFamily="34" charset="0"/>
                        <a:buChar char="•"/>
                      </a:pPr>
                      <a:r>
                        <a:rPr lang="en-US" sz="2000" dirty="0"/>
                        <a:t>Why it’s important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Implications</a:t>
                      </a:r>
                      <a:br>
                        <a:rPr lang="en-US" sz="2000" dirty="0"/>
                      </a:b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5" name="Right Arrow 14"/>
          <p:cNvSpPr/>
          <p:nvPr/>
        </p:nvSpPr>
        <p:spPr>
          <a:xfrm>
            <a:off x="3326422" y="2276390"/>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6" name="Right Arrow 25"/>
          <p:cNvSpPr/>
          <p:nvPr/>
        </p:nvSpPr>
        <p:spPr>
          <a:xfrm>
            <a:off x="3332283" y="3171840"/>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7" name="Right Arrow 26"/>
          <p:cNvSpPr/>
          <p:nvPr/>
        </p:nvSpPr>
        <p:spPr>
          <a:xfrm>
            <a:off x="3320561" y="3998428"/>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8" name="Right Arrow 27"/>
          <p:cNvSpPr/>
          <p:nvPr/>
        </p:nvSpPr>
        <p:spPr>
          <a:xfrm>
            <a:off x="3308838" y="4793735"/>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9" name="Right Arrow 28"/>
          <p:cNvSpPr/>
          <p:nvPr/>
        </p:nvSpPr>
        <p:spPr>
          <a:xfrm>
            <a:off x="3285390" y="5562600"/>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Right Brace 1"/>
          <p:cNvSpPr/>
          <p:nvPr/>
        </p:nvSpPr>
        <p:spPr>
          <a:xfrm>
            <a:off x="6477000" y="4648200"/>
            <a:ext cx="76200" cy="1045591"/>
          </a:xfrm>
          <a:prstGeom prst="rightBrace">
            <a:avLst>
              <a:gd name="adj1" fmla="val 8333"/>
              <a:gd name="adj2" fmla="val 5089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0BCA73B2-9C5F-4095-941C-F5B55D3EC993}"/>
              </a:ext>
            </a:extLst>
          </p:cNvPr>
          <p:cNvSpPr/>
          <p:nvPr/>
        </p:nvSpPr>
        <p:spPr>
          <a:xfrm>
            <a:off x="6477000" y="2017228"/>
            <a:ext cx="1676399" cy="396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532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09600" y="593348"/>
          <a:ext cx="7735035" cy="5538106"/>
        </p:xfrm>
        <a:graphic>
          <a:graphicData uri="http://schemas.openxmlformats.org/drawingml/2006/table">
            <a:tbl>
              <a:tblPr firstRow="1" bandRow="1">
                <a:tableStyleId>{2D5ABB26-0587-4C30-8999-92F81FD0307C}</a:tableStyleId>
              </a:tblPr>
              <a:tblGrid>
                <a:gridCol w="2514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1791435">
                  <a:extLst>
                    <a:ext uri="{9D8B030D-6E8A-4147-A177-3AD203B41FA5}">
                      <a16:colId xmlns:a16="http://schemas.microsoft.com/office/drawing/2014/main" val="20003"/>
                    </a:ext>
                  </a:extLst>
                </a:gridCol>
              </a:tblGrid>
              <a:tr h="102706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Structure of a Simple-form Analytic Article</a:t>
                      </a:r>
                    </a:p>
                    <a:p>
                      <a:pPr algn="ctr"/>
                      <a:r>
                        <a:rPr lang="en-US" sz="1400" i="1" dirty="0"/>
                        <a:t>Main, Basic</a:t>
                      </a:r>
                      <a:r>
                        <a:rPr lang="en-US" sz="1400" i="1" baseline="0" dirty="0"/>
                        <a:t> Elements to Satisfy Your Audience’s Needs</a:t>
                      </a:r>
                      <a:endParaRPr lang="en-US" sz="1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marL="0" lvl="0" indent="0">
                        <a:buFont typeface="Arial" panose="020B0604020202020204" pitchFamily="34" charset="0"/>
                        <a:buNone/>
                      </a:pPr>
                      <a:r>
                        <a:rPr lang="en-US" sz="2000" dirty="0">
                          <a:ln>
                            <a:solidFill>
                              <a:schemeClr val="tx1"/>
                            </a:solidFill>
                          </a:ln>
                        </a:rPr>
                        <a:t>      Reader’s Needs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US" sz="2000" dirty="0">
                        <a:ln>
                          <a:solidFill>
                            <a:schemeClr val="tx1"/>
                          </a:solidFill>
                        </a:l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sz="2000" dirty="0">
                          <a:ln>
                            <a:solidFill>
                              <a:schemeClr val="tx1"/>
                            </a:solidFill>
                          </a:ln>
                        </a:rPr>
                        <a:t>Structural</a:t>
                      </a:r>
                      <a:r>
                        <a:rPr lang="en-US" sz="2000" baseline="0" dirty="0">
                          <a:ln>
                            <a:solidFill>
                              <a:schemeClr val="tx1"/>
                            </a:solidFill>
                          </a:ln>
                        </a:rPr>
                        <a:t> </a:t>
                      </a:r>
                      <a:r>
                        <a:rPr lang="en-US" sz="2000" dirty="0">
                          <a:ln>
                            <a:solidFill>
                              <a:schemeClr val="tx1"/>
                            </a:solidFill>
                          </a:ln>
                        </a:rPr>
                        <a:t>Element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US" sz="2000" dirty="0">
                        <a:ln>
                          <a:solidFill>
                            <a:schemeClr val="tx1"/>
                          </a:solidFill>
                        </a:ln>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0">
                <a:tc>
                  <a:txBody>
                    <a:bodyPr/>
                    <a:lstStyle/>
                    <a:p>
                      <a:pPr marL="342900" lvl="0" indent="-342900">
                        <a:buFont typeface="Arial" panose="020B0604020202020204" pitchFamily="34" charset="0"/>
                        <a:buChar char="•"/>
                      </a:pPr>
                      <a:r>
                        <a:rPr lang="en-US" sz="2000" dirty="0"/>
                        <a:t>Clear, meaningful</a:t>
                      </a:r>
                      <a:r>
                        <a:rPr lang="en-US" sz="2000" baseline="0" dirty="0"/>
                        <a:t> summary</a:t>
                      </a:r>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Thesis – BLUF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One</a:t>
                      </a:r>
                      <a:r>
                        <a:rPr lang="en-US" sz="1600" baseline="0" dirty="0"/>
                        <a:t> sentence or short paragraph</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342900" lvl="0" indent="-342900">
                        <a:buFont typeface="Arial" panose="020B0604020202020204" pitchFamily="34" charset="0"/>
                        <a:buChar char="•"/>
                      </a:pPr>
                      <a:r>
                        <a:rPr lang="en-US" sz="2000" dirty="0"/>
                        <a:t>Enough</a:t>
                      </a:r>
                      <a:r>
                        <a:rPr lang="en-US" sz="2000" baseline="0" dirty="0"/>
                        <a:t> facts to understand phenomenon</a:t>
                      </a:r>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Factual snapshot, validation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Perhaps one</a:t>
                      </a:r>
                      <a:r>
                        <a:rPr lang="en-US" sz="1600" baseline="0" dirty="0"/>
                        <a:t> quarter of paper</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marL="342900" indent="-342900">
                        <a:buFont typeface="Arial" panose="020B0604020202020204" pitchFamily="34" charset="0"/>
                        <a:buChar char="•"/>
                      </a:pPr>
                      <a:r>
                        <a:rPr lang="en-US" sz="2000" dirty="0"/>
                        <a:t>Grasp</a:t>
                      </a:r>
                      <a:r>
                        <a:rPr lang="en-US" sz="2000" baseline="0" dirty="0"/>
                        <a:t> of w</a:t>
                      </a:r>
                      <a:r>
                        <a:rPr lang="en-US" sz="2000" dirty="0"/>
                        <a:t>hy</a:t>
                      </a:r>
                      <a:r>
                        <a:rPr lang="en-US" sz="2000" baseline="0" dirty="0"/>
                        <a:t> and how it’s happening</a:t>
                      </a:r>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Drivers and trends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Perhaps</a:t>
                      </a:r>
                      <a:r>
                        <a:rPr lang="en-US" sz="1600" baseline="0" dirty="0"/>
                        <a:t> one half</a:t>
                      </a:r>
                      <a:br>
                        <a:rPr lang="en-US" sz="1600" baseline="0" dirty="0"/>
                      </a:br>
                      <a:r>
                        <a:rPr lang="en-US" sz="1600" baseline="0" dirty="0"/>
                        <a:t>of paper</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Idea</a:t>
                      </a:r>
                      <a:r>
                        <a:rPr lang="en-US" sz="2000" baseline="0" dirty="0"/>
                        <a:t> of w</a:t>
                      </a:r>
                      <a:r>
                        <a:rPr lang="en-US" sz="2000" dirty="0"/>
                        <a:t>hat will happen and what else could happen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Scenarios,</a:t>
                      </a:r>
                      <a:r>
                        <a:rPr lang="en-US" sz="2000" baseline="0" dirty="0"/>
                        <a:t> Alternatives, and “Wild Cards”</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600" dirty="0"/>
                        <a:t>Perhaps one quarter</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0">
                <a:tc>
                  <a:txBody>
                    <a:bodyPr/>
                    <a:lstStyle/>
                    <a:p>
                      <a:pPr marL="342900" lvl="0" indent="-342900">
                        <a:buFont typeface="Arial" panose="020B0604020202020204" pitchFamily="34" charset="0"/>
                        <a:buChar char="•"/>
                      </a:pPr>
                      <a:r>
                        <a:rPr lang="en-US" sz="2000" dirty="0"/>
                        <a:t>Why it’s important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Implications</a:t>
                      </a:r>
                      <a:br>
                        <a:rPr lang="en-US" sz="2000" dirty="0"/>
                      </a:b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5" name="Right Arrow 14"/>
          <p:cNvSpPr/>
          <p:nvPr/>
        </p:nvSpPr>
        <p:spPr>
          <a:xfrm>
            <a:off x="3326422" y="2276390"/>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6" name="Right Arrow 25"/>
          <p:cNvSpPr/>
          <p:nvPr/>
        </p:nvSpPr>
        <p:spPr>
          <a:xfrm>
            <a:off x="3332283" y="3171840"/>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7" name="Right Arrow 26"/>
          <p:cNvSpPr/>
          <p:nvPr/>
        </p:nvSpPr>
        <p:spPr>
          <a:xfrm>
            <a:off x="3320561" y="3998428"/>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8" name="Right Arrow 27"/>
          <p:cNvSpPr/>
          <p:nvPr/>
        </p:nvSpPr>
        <p:spPr>
          <a:xfrm>
            <a:off x="3308838" y="4793735"/>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9" name="Right Arrow 28"/>
          <p:cNvSpPr/>
          <p:nvPr/>
        </p:nvSpPr>
        <p:spPr>
          <a:xfrm>
            <a:off x="3285390" y="5562600"/>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Right Brace 1"/>
          <p:cNvSpPr/>
          <p:nvPr/>
        </p:nvSpPr>
        <p:spPr>
          <a:xfrm>
            <a:off x="6477000" y="4648200"/>
            <a:ext cx="76200" cy="1045591"/>
          </a:xfrm>
          <a:prstGeom prst="rightBrace">
            <a:avLst>
              <a:gd name="adj1" fmla="val 8333"/>
              <a:gd name="adj2" fmla="val 5089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411670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D48F6F8-B2B6-49B9-84B2-CA26E3EBA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326" y="495300"/>
            <a:ext cx="4551348" cy="5867400"/>
          </a:xfrm>
          <a:prstGeom prst="rect">
            <a:avLst/>
          </a:prstGeom>
        </p:spPr>
      </p:pic>
      <p:sp>
        <p:nvSpPr>
          <p:cNvPr id="2" name="Rectangle 1">
            <a:extLst>
              <a:ext uri="{FF2B5EF4-FFF2-40B4-BE49-F238E27FC236}">
                <a16:creationId xmlns:a16="http://schemas.microsoft.com/office/drawing/2014/main" id="{D692BE0E-ADBA-9017-736D-CA74514290CA}"/>
              </a:ext>
            </a:extLst>
          </p:cNvPr>
          <p:cNvSpPr/>
          <p:nvPr/>
        </p:nvSpPr>
        <p:spPr>
          <a:xfrm>
            <a:off x="3581400" y="5943600"/>
            <a:ext cx="685800" cy="152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1294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2519065"/>
            <a:ext cx="4657109" cy="461665"/>
          </a:xfrm>
          <a:prstGeom prst="rect">
            <a:avLst/>
          </a:prstGeom>
          <a:noFill/>
        </p:spPr>
        <p:txBody>
          <a:bodyPr wrap="none" rtlCol="0">
            <a:spAutoFit/>
          </a:bodyPr>
          <a:lstStyle/>
          <a:p>
            <a:r>
              <a:rPr lang="en-US" sz="2400" dirty="0"/>
              <a:t>Questions?  Comments?  Concerns?</a:t>
            </a:r>
          </a:p>
        </p:txBody>
      </p:sp>
    </p:spTree>
    <p:extLst>
      <p:ext uri="{BB962C8B-B14F-4D97-AF65-F5344CB8AC3E}">
        <p14:creationId xmlns:p14="http://schemas.microsoft.com/office/powerpoint/2010/main" val="29583993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2667000"/>
            <a:ext cx="4558044" cy="1184940"/>
          </a:xfrm>
          <a:prstGeom prst="rect">
            <a:avLst/>
          </a:prstGeom>
          <a:noFill/>
        </p:spPr>
        <p:txBody>
          <a:bodyPr wrap="none" rtlCol="0">
            <a:spAutoFit/>
          </a:bodyPr>
          <a:lstStyle/>
          <a:p>
            <a:pPr algn="ctr">
              <a:spcAft>
                <a:spcPts val="1800"/>
              </a:spcAft>
            </a:pPr>
            <a:r>
              <a:rPr lang="en-US" sz="2800" dirty="0"/>
              <a:t>TO ACCELERATE LEARNING:</a:t>
            </a:r>
          </a:p>
          <a:p>
            <a:pPr algn="ctr">
              <a:spcAft>
                <a:spcPts val="1800"/>
              </a:spcAft>
            </a:pPr>
            <a:r>
              <a:rPr lang="en-US" sz="2800" dirty="0"/>
              <a:t>Analyze examples</a:t>
            </a:r>
          </a:p>
        </p:txBody>
      </p:sp>
      <p:sp>
        <p:nvSpPr>
          <p:cNvPr id="3" name="Rectangle 2"/>
          <p:cNvSpPr/>
          <p:nvPr/>
        </p:nvSpPr>
        <p:spPr>
          <a:xfrm>
            <a:off x="1066800" y="1219200"/>
            <a:ext cx="1824154" cy="584775"/>
          </a:xfrm>
          <a:prstGeom prst="rect">
            <a:avLst/>
          </a:prstGeom>
        </p:spPr>
        <p:txBody>
          <a:bodyPr wrap="none">
            <a:spAutoFit/>
          </a:bodyPr>
          <a:lstStyle/>
          <a:p>
            <a:r>
              <a:rPr lang="en-US" sz="3200" dirty="0"/>
              <a:t>EXERCISE </a:t>
            </a:r>
            <a:endParaRPr lang="en-US" dirty="0"/>
          </a:p>
        </p:txBody>
      </p:sp>
    </p:spTree>
    <p:extLst>
      <p:ext uri="{BB962C8B-B14F-4D97-AF65-F5344CB8AC3E}">
        <p14:creationId xmlns:p14="http://schemas.microsoft.com/office/powerpoint/2010/main" val="7188777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1C7C6C-8ADE-4B95-8086-99A0975228FD}"/>
              </a:ext>
            </a:extLst>
          </p:cNvPr>
          <p:cNvSpPr txBox="1"/>
          <p:nvPr/>
        </p:nvSpPr>
        <p:spPr>
          <a:xfrm>
            <a:off x="494072" y="1619991"/>
            <a:ext cx="2858728" cy="3139321"/>
          </a:xfrm>
          <a:prstGeom prst="rect">
            <a:avLst/>
          </a:prstGeom>
          <a:noFill/>
        </p:spPr>
        <p:txBody>
          <a:bodyPr wrap="square" rtlCol="0">
            <a:spAutoFit/>
          </a:bodyPr>
          <a:lstStyle/>
          <a:p>
            <a:pPr>
              <a:spcAft>
                <a:spcPts val="1800"/>
              </a:spcAft>
            </a:pPr>
            <a:r>
              <a:rPr lang="en-US" sz="2400" dirty="0"/>
              <a:t>What is the author doing?</a:t>
            </a:r>
          </a:p>
          <a:p>
            <a:pPr marL="285750" indent="-285750">
              <a:spcAft>
                <a:spcPts val="1800"/>
              </a:spcAft>
              <a:buFont typeface="Arial" panose="020B0604020202020204" pitchFamily="34" charset="0"/>
              <a:buChar char="•"/>
            </a:pPr>
            <a:r>
              <a:rPr lang="en-US" sz="2400" dirty="0"/>
              <a:t>What is the purpose of each paragraph?</a:t>
            </a:r>
          </a:p>
          <a:p>
            <a:pPr marL="285750" indent="-285750">
              <a:spcAft>
                <a:spcPts val="1800"/>
              </a:spcAft>
              <a:buFont typeface="Arial" panose="020B0604020202020204" pitchFamily="34" charset="0"/>
              <a:buChar char="•"/>
            </a:pPr>
            <a:r>
              <a:rPr lang="en-US" sz="2400" dirty="0"/>
              <a:t>Does the structure work for you?</a:t>
            </a:r>
          </a:p>
        </p:txBody>
      </p:sp>
      <p:sp>
        <p:nvSpPr>
          <p:cNvPr id="5" name="TextBox 4">
            <a:extLst>
              <a:ext uri="{FF2B5EF4-FFF2-40B4-BE49-F238E27FC236}">
                <a16:creationId xmlns:a16="http://schemas.microsoft.com/office/drawing/2014/main" id="{604EB1E1-0197-41B6-912A-7D6EC70F183A}"/>
              </a:ext>
            </a:extLst>
          </p:cNvPr>
          <p:cNvSpPr txBox="1"/>
          <p:nvPr/>
        </p:nvSpPr>
        <p:spPr>
          <a:xfrm>
            <a:off x="990600" y="914400"/>
            <a:ext cx="1697901" cy="523220"/>
          </a:xfrm>
          <a:prstGeom prst="rect">
            <a:avLst/>
          </a:prstGeom>
          <a:noFill/>
          <a:ln>
            <a:solidFill>
              <a:schemeClr val="tx2"/>
            </a:solidFill>
          </a:ln>
        </p:spPr>
        <p:txBody>
          <a:bodyPr wrap="none" rtlCol="0">
            <a:spAutoFit/>
          </a:bodyPr>
          <a:lstStyle/>
          <a:p>
            <a:r>
              <a:rPr lang="en-US" sz="2800" dirty="0"/>
              <a:t>EXERCISE</a:t>
            </a:r>
          </a:p>
        </p:txBody>
      </p:sp>
      <p:grpSp>
        <p:nvGrpSpPr>
          <p:cNvPr id="8" name="Group 7">
            <a:extLst>
              <a:ext uri="{FF2B5EF4-FFF2-40B4-BE49-F238E27FC236}">
                <a16:creationId xmlns:a16="http://schemas.microsoft.com/office/drawing/2014/main" id="{2BDA4A7B-BF46-4247-8C0C-ABF29F5C46FD}"/>
              </a:ext>
            </a:extLst>
          </p:cNvPr>
          <p:cNvGrpSpPr/>
          <p:nvPr/>
        </p:nvGrpSpPr>
        <p:grpSpPr>
          <a:xfrm>
            <a:off x="963250" y="5943600"/>
            <a:ext cx="1981200" cy="672868"/>
            <a:chOff x="726794" y="5554615"/>
            <a:chExt cx="1981200" cy="672868"/>
          </a:xfrm>
        </p:grpSpPr>
        <p:sp>
          <p:nvSpPr>
            <p:cNvPr id="6" name="TextBox 5">
              <a:extLst>
                <a:ext uri="{FF2B5EF4-FFF2-40B4-BE49-F238E27FC236}">
                  <a16:creationId xmlns:a16="http://schemas.microsoft.com/office/drawing/2014/main" id="{ED0393B7-620E-4CA4-BE50-4D9FC71B7287}"/>
                </a:ext>
              </a:extLst>
            </p:cNvPr>
            <p:cNvSpPr txBox="1"/>
            <p:nvPr/>
          </p:nvSpPr>
          <p:spPr>
            <a:xfrm>
              <a:off x="726794" y="5758934"/>
              <a:ext cx="1238159" cy="369332"/>
            </a:xfrm>
            <a:prstGeom prst="rect">
              <a:avLst/>
            </a:prstGeom>
            <a:noFill/>
          </p:spPr>
          <p:txBody>
            <a:bodyPr wrap="none" rtlCol="0">
              <a:spAutoFit/>
            </a:bodyPr>
            <a:lstStyle/>
            <a:p>
              <a:r>
                <a:rPr lang="en-US" dirty="0"/>
                <a:t>20 minutes</a:t>
              </a:r>
            </a:p>
          </p:txBody>
        </p:sp>
        <p:pic>
          <p:nvPicPr>
            <p:cNvPr id="7" name="Picture 6">
              <a:extLst>
                <a:ext uri="{FF2B5EF4-FFF2-40B4-BE49-F238E27FC236}">
                  <a16:creationId xmlns:a16="http://schemas.microsoft.com/office/drawing/2014/main" id="{C32AC6C2-37A3-4F2D-B528-F5E32D5E397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35126" y="5554615"/>
              <a:ext cx="672868" cy="672868"/>
            </a:xfrm>
            <a:prstGeom prst="rect">
              <a:avLst/>
            </a:prstGeom>
          </p:spPr>
        </p:pic>
      </p:grpSp>
      <p:pic>
        <p:nvPicPr>
          <p:cNvPr id="3" name="Picture 2" descr="A close-up of a paper&#10;&#10;Description automatically generated">
            <a:extLst>
              <a:ext uri="{FF2B5EF4-FFF2-40B4-BE49-F238E27FC236}">
                <a16:creationId xmlns:a16="http://schemas.microsoft.com/office/drawing/2014/main" id="{C4E33CB6-D182-1EFF-847C-F926C5C2A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6458">
            <a:off x="3637125" y="-87331"/>
            <a:ext cx="5317053" cy="7195745"/>
          </a:xfrm>
          <a:prstGeom prst="rect">
            <a:avLst/>
          </a:prstGeom>
        </p:spPr>
      </p:pic>
      <p:sp useBgFill="1">
        <p:nvSpPr>
          <p:cNvPr id="9" name="TextBox 8">
            <a:extLst>
              <a:ext uri="{FF2B5EF4-FFF2-40B4-BE49-F238E27FC236}">
                <a16:creationId xmlns:a16="http://schemas.microsoft.com/office/drawing/2014/main" id="{391752EC-49C2-4195-A162-B97EA08EFDA1}"/>
              </a:ext>
            </a:extLst>
          </p:cNvPr>
          <p:cNvSpPr txBox="1"/>
          <p:nvPr/>
        </p:nvSpPr>
        <p:spPr>
          <a:xfrm>
            <a:off x="5366261" y="1143000"/>
            <a:ext cx="3767907" cy="5909310"/>
          </a:xfrm>
          <a:prstGeom prst="rect">
            <a:avLst/>
          </a:prstGeom>
        </p:spPr>
        <p:txBody>
          <a:bodyPr wrap="square" lIns="365760" tIns="274320" rIns="365760" bIns="274320" rtlCol="0">
            <a:spAutoFit/>
          </a:bodyPr>
          <a:lstStyle/>
          <a:p>
            <a:pPr>
              <a:spcAft>
                <a:spcPts val="600"/>
              </a:spcAft>
            </a:pPr>
            <a:r>
              <a:rPr lang="en-US" dirty="0"/>
              <a:t>DON’T EDIT … DON’T MAKE PERFECT … ANALYZE FUNCTION OF EACH SECTION</a:t>
            </a:r>
          </a:p>
          <a:p>
            <a:pPr algn="ctr">
              <a:spcAft>
                <a:spcPts val="600"/>
              </a:spcAft>
            </a:pPr>
            <a:r>
              <a:rPr lang="en-US" dirty="0"/>
              <a:t>----</a:t>
            </a:r>
          </a:p>
          <a:p>
            <a:pPr>
              <a:spcAft>
                <a:spcPts val="600"/>
              </a:spcAft>
            </a:pPr>
            <a:r>
              <a:rPr lang="en-US" dirty="0"/>
              <a:t>Functions:</a:t>
            </a:r>
          </a:p>
          <a:p>
            <a:pPr marL="285750" indent="-285750">
              <a:spcAft>
                <a:spcPts val="600"/>
              </a:spcAft>
              <a:buFont typeface="Arial" panose="020B0604020202020204" pitchFamily="34" charset="0"/>
              <a:buChar char="•"/>
            </a:pPr>
            <a:r>
              <a:rPr lang="en-US" dirty="0"/>
              <a:t>Summarize?</a:t>
            </a:r>
          </a:p>
          <a:p>
            <a:pPr marL="285750" indent="-285750">
              <a:spcAft>
                <a:spcPts val="600"/>
              </a:spcAft>
              <a:buFont typeface="Arial" panose="020B0604020202020204" pitchFamily="34" charset="0"/>
              <a:buChar char="•"/>
            </a:pPr>
            <a:r>
              <a:rPr lang="en-US" dirty="0"/>
              <a:t>Inform?</a:t>
            </a:r>
          </a:p>
          <a:p>
            <a:pPr marL="742950" lvl="1" indent="-285750">
              <a:spcAft>
                <a:spcPts val="600"/>
              </a:spcAft>
              <a:buFont typeface="Arial" panose="020B0604020202020204" pitchFamily="34" charset="0"/>
              <a:buChar char="•"/>
            </a:pPr>
            <a:r>
              <a:rPr lang="en-US" dirty="0"/>
              <a:t>Background/context</a:t>
            </a:r>
          </a:p>
          <a:p>
            <a:pPr marL="742950" lvl="1" indent="-285750">
              <a:spcAft>
                <a:spcPts val="600"/>
              </a:spcAft>
              <a:buFont typeface="Arial" panose="020B0604020202020204" pitchFamily="34" charset="0"/>
              <a:buChar char="•"/>
            </a:pPr>
            <a:r>
              <a:rPr lang="en-US" dirty="0"/>
              <a:t>Developments</a:t>
            </a:r>
          </a:p>
          <a:p>
            <a:pPr marL="742950" lvl="1" indent="-285750">
              <a:spcAft>
                <a:spcPts val="600"/>
              </a:spcAft>
              <a:buFont typeface="Arial" panose="020B0604020202020204" pitchFamily="34" charset="0"/>
              <a:buChar char="•"/>
            </a:pPr>
            <a:r>
              <a:rPr lang="en-US" dirty="0"/>
              <a:t>Texture</a:t>
            </a:r>
          </a:p>
          <a:p>
            <a:pPr marL="285750" indent="-285750">
              <a:spcAft>
                <a:spcPts val="600"/>
              </a:spcAft>
              <a:buFont typeface="Arial" panose="020B0604020202020204" pitchFamily="34" charset="0"/>
              <a:buChar char="•"/>
            </a:pPr>
            <a:r>
              <a:rPr lang="en-US" dirty="0"/>
              <a:t>Present evidence/arguments? </a:t>
            </a:r>
          </a:p>
          <a:p>
            <a:pPr marL="742950" lvl="1" indent="-285750">
              <a:spcAft>
                <a:spcPts val="600"/>
              </a:spcAft>
              <a:buFont typeface="Arial" panose="020B0604020202020204" pitchFamily="34" charset="0"/>
              <a:buChar char="•"/>
            </a:pPr>
            <a:r>
              <a:rPr lang="en-US" dirty="0"/>
              <a:t>Drivers</a:t>
            </a:r>
          </a:p>
          <a:p>
            <a:pPr marL="742950" lvl="1" indent="-285750">
              <a:spcAft>
                <a:spcPts val="600"/>
              </a:spcAft>
              <a:buFont typeface="Arial" panose="020B0604020202020204" pitchFamily="34" charset="0"/>
              <a:buChar char="•"/>
            </a:pPr>
            <a:r>
              <a:rPr lang="en-US" dirty="0"/>
              <a:t>Trends</a:t>
            </a:r>
          </a:p>
          <a:p>
            <a:pPr marL="285750" indent="-285750">
              <a:spcAft>
                <a:spcPts val="600"/>
              </a:spcAft>
              <a:buFont typeface="Arial" panose="020B0604020202020204" pitchFamily="34" charset="0"/>
              <a:buChar char="•"/>
            </a:pPr>
            <a:r>
              <a:rPr lang="en-US" dirty="0"/>
              <a:t>Prognosticate?</a:t>
            </a:r>
          </a:p>
          <a:p>
            <a:pPr marL="285750" indent="-285750">
              <a:spcAft>
                <a:spcPts val="600"/>
              </a:spcAft>
              <a:buFont typeface="Arial" panose="020B0604020202020204" pitchFamily="34" charset="0"/>
              <a:buChar char="•"/>
            </a:pPr>
            <a:r>
              <a:rPr lang="en-US" dirty="0"/>
              <a:t>Identify implications?</a:t>
            </a:r>
          </a:p>
        </p:txBody>
      </p:sp>
    </p:spTree>
    <p:extLst>
      <p:ext uri="{BB962C8B-B14F-4D97-AF65-F5344CB8AC3E}">
        <p14:creationId xmlns:p14="http://schemas.microsoft.com/office/powerpoint/2010/main" val="24057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600200"/>
            <a:ext cx="6400800" cy="4708981"/>
          </a:xfrm>
          <a:prstGeom prst="rect">
            <a:avLst/>
          </a:prstGeom>
          <a:noFill/>
        </p:spPr>
        <p:txBody>
          <a:bodyPr wrap="square" rtlCol="0">
            <a:spAutoFit/>
          </a:bodyPr>
          <a:lstStyle/>
          <a:p>
            <a:pPr>
              <a:spcAft>
                <a:spcPts val="1200"/>
              </a:spcAft>
            </a:pPr>
            <a:r>
              <a:rPr lang="en-US" sz="2000" dirty="0"/>
              <a:t>Have seen hundreds of times the power of information …  the power of good argumentation … and the power of good writing.</a:t>
            </a:r>
          </a:p>
          <a:p>
            <a:pPr>
              <a:spcAft>
                <a:spcPts val="1200"/>
              </a:spcAft>
            </a:pPr>
            <a:r>
              <a:rPr lang="en-US" sz="2000" dirty="0"/>
              <a:t>Have seen copious evidence that, while writing is a skill that we learn different ways and at different paces, it is a </a:t>
            </a:r>
            <a:r>
              <a:rPr lang="en-US" sz="2000" b="1" i="1" dirty="0"/>
              <a:t>learnable</a:t>
            </a:r>
            <a:r>
              <a:rPr lang="en-US" sz="2000" dirty="0"/>
              <a:t> skill.</a:t>
            </a:r>
          </a:p>
          <a:p>
            <a:pPr>
              <a:spcAft>
                <a:spcPts val="1200"/>
              </a:spcAft>
            </a:pPr>
            <a:r>
              <a:rPr lang="en-US" sz="2000" dirty="0"/>
              <a:t>Know that employers (in our areas of interest) judge us more by our writing than by any other skill.</a:t>
            </a:r>
          </a:p>
          <a:p>
            <a:pPr>
              <a:spcAft>
                <a:spcPts val="1200"/>
              </a:spcAft>
            </a:pPr>
            <a:r>
              <a:rPr lang="en-US" sz="2000" dirty="0"/>
              <a:t>Have seen the interrelation between our thinking and communications skills … that improving one, improves the others.</a:t>
            </a:r>
          </a:p>
          <a:p>
            <a:pPr>
              <a:spcAft>
                <a:spcPts val="1200"/>
              </a:spcAft>
            </a:pPr>
            <a:r>
              <a:rPr lang="en-US" sz="2000" i="1" dirty="0"/>
              <a:t>Know</a:t>
            </a:r>
            <a:r>
              <a:rPr lang="en-US" sz="2000" dirty="0"/>
              <a:t> that if you can speak intelligently, you can write intelligently.</a:t>
            </a:r>
          </a:p>
        </p:txBody>
      </p:sp>
      <p:sp>
        <p:nvSpPr>
          <p:cNvPr id="4" name="Rectangle 3"/>
          <p:cNvSpPr/>
          <p:nvPr/>
        </p:nvSpPr>
        <p:spPr>
          <a:xfrm>
            <a:off x="932951" y="628621"/>
            <a:ext cx="1101584" cy="707886"/>
          </a:xfrm>
          <a:prstGeom prst="rect">
            <a:avLst/>
          </a:prstGeom>
        </p:spPr>
        <p:txBody>
          <a:bodyPr wrap="none">
            <a:spAutoFit/>
          </a:bodyPr>
          <a:lstStyle/>
          <a:p>
            <a:pPr lvl="0"/>
            <a:r>
              <a:rPr lang="en-US" sz="4000" dirty="0">
                <a:solidFill>
                  <a:prstClr val="white"/>
                </a:solidFill>
                <a:latin typeface="Elephant" panose="02020904090505020303" pitchFamily="18" charset="0"/>
              </a:rPr>
              <a:t>I …</a:t>
            </a:r>
          </a:p>
        </p:txBody>
      </p:sp>
    </p:spTree>
    <p:extLst>
      <p:ext uri="{BB962C8B-B14F-4D97-AF65-F5344CB8AC3E}">
        <p14:creationId xmlns:p14="http://schemas.microsoft.com/office/powerpoint/2010/main" val="253633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73EB33-AF9B-494A-B62C-49E161F8A5BB}"/>
              </a:ext>
            </a:extLst>
          </p:cNvPr>
          <p:cNvSpPr txBox="1"/>
          <p:nvPr/>
        </p:nvSpPr>
        <p:spPr>
          <a:xfrm>
            <a:off x="914400" y="990600"/>
            <a:ext cx="2667000" cy="3508653"/>
          </a:xfrm>
          <a:prstGeom prst="rect">
            <a:avLst/>
          </a:prstGeom>
          <a:noFill/>
        </p:spPr>
        <p:txBody>
          <a:bodyPr wrap="square" rtlCol="0">
            <a:spAutoFit/>
          </a:bodyPr>
          <a:lstStyle/>
          <a:p>
            <a:pPr>
              <a:spcAft>
                <a:spcPts val="1800"/>
              </a:spcAft>
            </a:pPr>
            <a:r>
              <a:rPr lang="en-US" sz="2400" dirty="0"/>
              <a:t>What is the author doing?</a:t>
            </a:r>
          </a:p>
          <a:p>
            <a:pPr marL="285750" indent="-285750">
              <a:spcAft>
                <a:spcPts val="1800"/>
              </a:spcAft>
              <a:buFont typeface="Arial" panose="020B0604020202020204" pitchFamily="34" charset="0"/>
              <a:buChar char="•"/>
            </a:pPr>
            <a:r>
              <a:rPr lang="en-US" sz="2400" dirty="0"/>
              <a:t>What is the purpose of each paragraph?</a:t>
            </a:r>
          </a:p>
          <a:p>
            <a:pPr marL="285750" indent="-285750">
              <a:spcAft>
                <a:spcPts val="1800"/>
              </a:spcAft>
              <a:buFont typeface="Arial" panose="020B0604020202020204" pitchFamily="34" charset="0"/>
              <a:buChar char="•"/>
            </a:pPr>
            <a:r>
              <a:rPr lang="en-US" sz="2400" dirty="0"/>
              <a:t>Does the structure work for you?</a:t>
            </a:r>
          </a:p>
        </p:txBody>
      </p:sp>
      <p:pic>
        <p:nvPicPr>
          <p:cNvPr id="4" name="Picture 3" descr="A close-up of a paper&#10;&#10;Description automatically generated">
            <a:extLst>
              <a:ext uri="{FF2B5EF4-FFF2-40B4-BE49-F238E27FC236}">
                <a16:creationId xmlns:a16="http://schemas.microsoft.com/office/drawing/2014/main" id="{E4958904-B9D3-4FF7-F1EE-B1D5ACDBF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6458">
            <a:off x="3637125" y="-87331"/>
            <a:ext cx="5317053" cy="7195745"/>
          </a:xfrm>
          <a:prstGeom prst="rect">
            <a:avLst/>
          </a:prstGeom>
        </p:spPr>
      </p:pic>
      <p:sp>
        <p:nvSpPr>
          <p:cNvPr id="3" name="TextBox 2">
            <a:extLst>
              <a:ext uri="{FF2B5EF4-FFF2-40B4-BE49-F238E27FC236}">
                <a16:creationId xmlns:a16="http://schemas.microsoft.com/office/drawing/2014/main" id="{26A2366C-3837-4BB4-DC66-6B54125A3032}"/>
              </a:ext>
            </a:extLst>
          </p:cNvPr>
          <p:cNvSpPr txBox="1"/>
          <p:nvPr/>
        </p:nvSpPr>
        <p:spPr>
          <a:xfrm>
            <a:off x="1981200" y="6175665"/>
            <a:ext cx="1259384" cy="461665"/>
          </a:xfrm>
          <a:prstGeom prst="rect">
            <a:avLst/>
          </a:prstGeom>
          <a:noFill/>
        </p:spPr>
        <p:txBody>
          <a:bodyPr wrap="none" rtlCol="0">
            <a:spAutoFit/>
          </a:bodyPr>
          <a:lstStyle/>
          <a:p>
            <a:r>
              <a:rPr lang="en-US" sz="1200" dirty="0"/>
              <a:t>©Alice Callahan</a:t>
            </a:r>
            <a:br>
              <a:rPr lang="en-US" sz="1200" dirty="0"/>
            </a:br>
            <a:r>
              <a:rPr lang="en-US" sz="1200" dirty="0"/>
              <a:t>NYT 08 Dec 2023</a:t>
            </a:r>
          </a:p>
        </p:txBody>
      </p:sp>
    </p:spTree>
    <p:extLst>
      <p:ext uri="{BB962C8B-B14F-4D97-AF65-F5344CB8AC3E}">
        <p14:creationId xmlns:p14="http://schemas.microsoft.com/office/powerpoint/2010/main" val="27515305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36451059"/>
              </p:ext>
            </p:extLst>
          </p:nvPr>
        </p:nvGraphicFramePr>
        <p:xfrm>
          <a:off x="704482" y="914400"/>
          <a:ext cx="7735035" cy="5538106"/>
        </p:xfrm>
        <a:graphic>
          <a:graphicData uri="http://schemas.openxmlformats.org/drawingml/2006/table">
            <a:tbl>
              <a:tblPr firstRow="1" bandRow="1">
                <a:tableStyleId>{2D5ABB26-0587-4C30-8999-92F81FD0307C}</a:tableStyleId>
              </a:tblPr>
              <a:tblGrid>
                <a:gridCol w="2514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1791435">
                  <a:extLst>
                    <a:ext uri="{9D8B030D-6E8A-4147-A177-3AD203B41FA5}">
                      <a16:colId xmlns:a16="http://schemas.microsoft.com/office/drawing/2014/main" val="20003"/>
                    </a:ext>
                  </a:extLst>
                </a:gridCol>
              </a:tblGrid>
              <a:tr h="102706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Structure of a Simple-form Analytic Article</a:t>
                      </a:r>
                    </a:p>
                    <a:p>
                      <a:pPr algn="ctr"/>
                      <a:r>
                        <a:rPr lang="en-US" sz="1400" i="1" dirty="0"/>
                        <a:t>Main, Basic</a:t>
                      </a:r>
                      <a:r>
                        <a:rPr lang="en-US" sz="1400" i="1" baseline="0" dirty="0"/>
                        <a:t> Elements to Satisfy Your Audience’s Needs</a:t>
                      </a:r>
                      <a:endParaRPr lang="en-US" sz="1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marL="0" lvl="0" indent="0">
                        <a:buFont typeface="Arial" panose="020B0604020202020204" pitchFamily="34" charset="0"/>
                        <a:buNone/>
                      </a:pPr>
                      <a:r>
                        <a:rPr lang="en-US" sz="2000" dirty="0">
                          <a:ln>
                            <a:solidFill>
                              <a:schemeClr val="tx1"/>
                            </a:solidFill>
                          </a:ln>
                        </a:rPr>
                        <a:t>      Reader’s Needs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US" sz="2000" dirty="0">
                        <a:ln>
                          <a:solidFill>
                            <a:schemeClr val="tx1"/>
                          </a:solidFill>
                        </a:l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sz="2000" dirty="0">
                          <a:ln>
                            <a:solidFill>
                              <a:schemeClr val="tx1"/>
                            </a:solidFill>
                          </a:ln>
                        </a:rPr>
                        <a:t>Structural</a:t>
                      </a:r>
                      <a:r>
                        <a:rPr lang="en-US" sz="2000" baseline="0" dirty="0">
                          <a:ln>
                            <a:solidFill>
                              <a:schemeClr val="tx1"/>
                            </a:solidFill>
                          </a:ln>
                        </a:rPr>
                        <a:t> </a:t>
                      </a:r>
                      <a:r>
                        <a:rPr lang="en-US" sz="2000" dirty="0">
                          <a:ln>
                            <a:solidFill>
                              <a:schemeClr val="tx1"/>
                            </a:solidFill>
                          </a:ln>
                        </a:rPr>
                        <a:t>Element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US" sz="2000" dirty="0">
                        <a:ln>
                          <a:solidFill>
                            <a:schemeClr val="tx1"/>
                          </a:solidFill>
                        </a:ln>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0">
                <a:tc>
                  <a:txBody>
                    <a:bodyPr/>
                    <a:lstStyle/>
                    <a:p>
                      <a:pPr marL="342900" lvl="0" indent="-342900">
                        <a:buFont typeface="Arial" panose="020B0604020202020204" pitchFamily="34" charset="0"/>
                        <a:buChar char="•"/>
                      </a:pPr>
                      <a:r>
                        <a:rPr lang="en-US" sz="2000" dirty="0"/>
                        <a:t>Clear, meaningful</a:t>
                      </a:r>
                      <a:r>
                        <a:rPr lang="en-US" sz="2000" baseline="0" dirty="0"/>
                        <a:t> summary</a:t>
                      </a:r>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Thesis – BLUF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One</a:t>
                      </a:r>
                      <a:r>
                        <a:rPr lang="en-US" sz="1600" baseline="0" dirty="0"/>
                        <a:t> sentence or short paragraph</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342900" lvl="0" indent="-342900">
                        <a:buFont typeface="Arial" panose="020B0604020202020204" pitchFamily="34" charset="0"/>
                        <a:buChar char="•"/>
                      </a:pPr>
                      <a:r>
                        <a:rPr lang="en-US" sz="2000" dirty="0"/>
                        <a:t>Enough</a:t>
                      </a:r>
                      <a:r>
                        <a:rPr lang="en-US" sz="2000" baseline="0" dirty="0"/>
                        <a:t> facts to understand phenomenon</a:t>
                      </a:r>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Factual snapshot, validation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Perhaps one</a:t>
                      </a:r>
                      <a:r>
                        <a:rPr lang="en-US" sz="1600" baseline="0" dirty="0"/>
                        <a:t> quarter of paper</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marL="342900" indent="-342900">
                        <a:buFont typeface="Arial" panose="020B0604020202020204" pitchFamily="34" charset="0"/>
                        <a:buChar char="•"/>
                      </a:pPr>
                      <a:r>
                        <a:rPr lang="en-US" sz="2000" dirty="0"/>
                        <a:t>Grasp</a:t>
                      </a:r>
                      <a:r>
                        <a:rPr lang="en-US" sz="2000" baseline="0" dirty="0"/>
                        <a:t> of w</a:t>
                      </a:r>
                      <a:r>
                        <a:rPr lang="en-US" sz="2000" dirty="0"/>
                        <a:t>hy</a:t>
                      </a:r>
                      <a:r>
                        <a:rPr lang="en-US" sz="2000" baseline="0" dirty="0"/>
                        <a:t> and how it’s happening</a:t>
                      </a:r>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Drivers and trends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Perhaps</a:t>
                      </a:r>
                      <a:r>
                        <a:rPr lang="en-US" sz="1600" baseline="0" dirty="0"/>
                        <a:t> one half</a:t>
                      </a:r>
                      <a:br>
                        <a:rPr lang="en-US" sz="1600" baseline="0" dirty="0"/>
                      </a:br>
                      <a:r>
                        <a:rPr lang="en-US" sz="1600" baseline="0" dirty="0"/>
                        <a:t>of paper</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Idea</a:t>
                      </a:r>
                      <a:r>
                        <a:rPr lang="en-US" sz="2000" baseline="0" dirty="0"/>
                        <a:t> of w</a:t>
                      </a:r>
                      <a:r>
                        <a:rPr lang="en-US" sz="2000" dirty="0"/>
                        <a:t>hat will happen and what else could happen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Scenarios,</a:t>
                      </a:r>
                      <a:r>
                        <a:rPr lang="en-US" sz="2000" baseline="0" dirty="0"/>
                        <a:t> Alternatives, and “Wild Cards”</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600" dirty="0"/>
                        <a:t>Perhaps one quarter</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0">
                <a:tc>
                  <a:txBody>
                    <a:bodyPr/>
                    <a:lstStyle/>
                    <a:p>
                      <a:pPr marL="342900" lvl="0" indent="-342900">
                        <a:buFont typeface="Arial" panose="020B0604020202020204" pitchFamily="34" charset="0"/>
                        <a:buChar char="•"/>
                      </a:pPr>
                      <a:r>
                        <a:rPr lang="en-US" sz="2000" dirty="0"/>
                        <a:t>Why it’s important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Implications</a:t>
                      </a:r>
                      <a:br>
                        <a:rPr lang="en-US" sz="2000" dirty="0"/>
                      </a:b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5" name="Right Arrow 14"/>
          <p:cNvSpPr/>
          <p:nvPr/>
        </p:nvSpPr>
        <p:spPr>
          <a:xfrm>
            <a:off x="3348305" y="2659319"/>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6" name="Right Arrow 25"/>
          <p:cNvSpPr/>
          <p:nvPr/>
        </p:nvSpPr>
        <p:spPr>
          <a:xfrm>
            <a:off x="3322405" y="3304629"/>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7" name="Right Arrow 26"/>
          <p:cNvSpPr/>
          <p:nvPr/>
        </p:nvSpPr>
        <p:spPr>
          <a:xfrm>
            <a:off x="3308838" y="4332868"/>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8" name="Right Arrow 27"/>
          <p:cNvSpPr/>
          <p:nvPr/>
        </p:nvSpPr>
        <p:spPr>
          <a:xfrm>
            <a:off x="3320561" y="5093861"/>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9" name="Right Arrow 28"/>
          <p:cNvSpPr/>
          <p:nvPr/>
        </p:nvSpPr>
        <p:spPr>
          <a:xfrm>
            <a:off x="3308838" y="5889168"/>
            <a:ext cx="228600" cy="13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Right Brace 1"/>
          <p:cNvSpPr/>
          <p:nvPr/>
        </p:nvSpPr>
        <p:spPr>
          <a:xfrm>
            <a:off x="6477000" y="5039804"/>
            <a:ext cx="76200" cy="1045591"/>
          </a:xfrm>
          <a:prstGeom prst="rightBrace">
            <a:avLst>
              <a:gd name="adj1" fmla="val 8333"/>
              <a:gd name="adj2" fmla="val 5089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 name="TextBox 3">
            <a:extLst>
              <a:ext uri="{FF2B5EF4-FFF2-40B4-BE49-F238E27FC236}">
                <a16:creationId xmlns:a16="http://schemas.microsoft.com/office/drawing/2014/main" id="{D7BD75D2-CEBE-4ED2-A9CC-ED7CA05CF248}"/>
              </a:ext>
            </a:extLst>
          </p:cNvPr>
          <p:cNvSpPr txBox="1"/>
          <p:nvPr/>
        </p:nvSpPr>
        <p:spPr>
          <a:xfrm rot="21226733">
            <a:off x="380193" y="487199"/>
            <a:ext cx="3175869" cy="523220"/>
          </a:xfrm>
          <a:prstGeom prst="rect">
            <a:avLst/>
          </a:prstGeom>
          <a:ln w="28575">
            <a:solidFill>
              <a:schemeClr val="tx1"/>
            </a:solidFill>
          </a:ln>
        </p:spPr>
        <p:txBody>
          <a:bodyPr wrap="none" rtlCol="0">
            <a:spAutoFit/>
          </a:bodyPr>
          <a:lstStyle/>
          <a:p>
            <a:r>
              <a:rPr lang="en-US" sz="2800" dirty="0"/>
              <a:t>Does it measure up?</a:t>
            </a:r>
          </a:p>
        </p:txBody>
      </p:sp>
    </p:spTree>
    <p:extLst>
      <p:ext uri="{BB962C8B-B14F-4D97-AF65-F5344CB8AC3E}">
        <p14:creationId xmlns:p14="http://schemas.microsoft.com/office/powerpoint/2010/main" val="12073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35" presetClass="emph" presetSubtype="0" repeatCount="3000" fill="hold" grpId="1" nodeType="withEffect">
                                  <p:stCondLst>
                                    <p:cond delay="0"/>
                                  </p:stCondLst>
                                  <p:childTnLst>
                                    <p:anim calcmode="discrete" valueType="str">
                                      <p:cBhvr>
                                        <p:cTn id="8" dur="5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229600" cy="1401762"/>
          </a:xfrm>
        </p:spPr>
        <p:txBody>
          <a:bodyPr>
            <a:normAutofit/>
          </a:bodyPr>
          <a:lstStyle/>
          <a:p>
            <a:r>
              <a:rPr lang="en-US" dirty="0"/>
              <a:t>What is Analysis</a:t>
            </a:r>
            <a:br>
              <a:rPr lang="en-US" dirty="0"/>
            </a:br>
            <a:r>
              <a:rPr lang="en-US" dirty="0"/>
              <a:t>(and how do we do it)?</a:t>
            </a:r>
          </a:p>
        </p:txBody>
      </p:sp>
      <p:sp>
        <p:nvSpPr>
          <p:cNvPr id="7" name="Slide Number Placeholder 4"/>
          <p:cNvSpPr>
            <a:spLocks noGrp="1"/>
          </p:cNvSpPr>
          <p:nvPr>
            <p:ph type="sldNum" sz="quarter" idx="12"/>
          </p:nvPr>
        </p:nvSpPr>
        <p:spPr/>
        <p:txBody>
          <a:bodyPr/>
          <a:lstStyle/>
          <a:p>
            <a:fld id="{6F341FCC-8BEC-46A6-A518-2049913429BD}" type="slidenum">
              <a:rPr lang="en-US"/>
              <a:pPr/>
              <a:t>72</a:t>
            </a:fld>
            <a:endParaRPr lang="en-US"/>
          </a:p>
        </p:txBody>
      </p:sp>
      <p:sp>
        <p:nvSpPr>
          <p:cNvPr id="2" name="Rectangle 1"/>
          <p:cNvSpPr/>
          <p:nvPr/>
        </p:nvSpPr>
        <p:spPr>
          <a:xfrm>
            <a:off x="1295400" y="2133600"/>
            <a:ext cx="6324600" cy="2092881"/>
          </a:xfrm>
          <a:prstGeom prst="rect">
            <a:avLst/>
          </a:prstGeom>
        </p:spPr>
        <p:txBody>
          <a:bodyPr wrap="square">
            <a:spAutoFit/>
          </a:bodyPr>
          <a:lstStyle/>
          <a:p>
            <a:pPr>
              <a:spcAft>
                <a:spcPts val="1200"/>
              </a:spcAft>
            </a:pPr>
            <a:r>
              <a:rPr lang="en-US" sz="2400" i="1" dirty="0"/>
              <a:t>In the broadest sense …</a:t>
            </a:r>
          </a:p>
          <a:p>
            <a:r>
              <a:rPr lang="en-US" sz="2400" dirty="0"/>
              <a:t>Analysis is the process of evaluating and transforming raw data into descriptions, explanations, and conclusions that help readers (policymakers) take action.</a:t>
            </a:r>
          </a:p>
        </p:txBody>
      </p:sp>
      <p:grpSp>
        <p:nvGrpSpPr>
          <p:cNvPr id="8" name="Group 7">
            <a:extLst>
              <a:ext uri="{FF2B5EF4-FFF2-40B4-BE49-F238E27FC236}">
                <a16:creationId xmlns:a16="http://schemas.microsoft.com/office/drawing/2014/main" id="{09E0C88F-017F-44ED-8B9E-18479D7CA3AE}"/>
              </a:ext>
            </a:extLst>
          </p:cNvPr>
          <p:cNvGrpSpPr/>
          <p:nvPr/>
        </p:nvGrpSpPr>
        <p:grpSpPr>
          <a:xfrm>
            <a:off x="1295400" y="3276600"/>
            <a:ext cx="6175443" cy="1057786"/>
            <a:chOff x="1295400" y="3276600"/>
            <a:chExt cx="6175443" cy="1057786"/>
          </a:xfrm>
        </p:grpSpPr>
        <p:pic>
          <p:nvPicPr>
            <p:cNvPr id="5" name="Picture 4">
              <a:extLst>
                <a:ext uri="{FF2B5EF4-FFF2-40B4-BE49-F238E27FC236}">
                  <a16:creationId xmlns:a16="http://schemas.microsoft.com/office/drawing/2014/main" id="{72230BD7-9B62-4092-A05D-1763C9EF690E}"/>
                </a:ext>
              </a:extLst>
            </p:cNvPr>
            <p:cNvPicPr>
              <a:picLocks noChangeAspect="1"/>
            </p:cNvPicPr>
            <p:nvPr/>
          </p:nvPicPr>
          <p:blipFill rotWithShape="1">
            <a:blip r:embed="rId2"/>
            <a:srcRect l="1" r="56497"/>
            <a:stretch/>
          </p:blipFill>
          <p:spPr>
            <a:xfrm>
              <a:off x="6248401" y="3276600"/>
              <a:ext cx="1222442" cy="762000"/>
            </a:xfrm>
            <a:prstGeom prst="rect">
              <a:avLst/>
            </a:prstGeom>
          </p:spPr>
        </p:pic>
        <p:pic>
          <p:nvPicPr>
            <p:cNvPr id="6" name="Picture 5">
              <a:extLst>
                <a:ext uri="{FF2B5EF4-FFF2-40B4-BE49-F238E27FC236}">
                  <a16:creationId xmlns:a16="http://schemas.microsoft.com/office/drawing/2014/main" id="{10DB6365-EC54-4D59-AF5D-D935D35610B1}"/>
                </a:ext>
              </a:extLst>
            </p:cNvPr>
            <p:cNvPicPr>
              <a:picLocks noChangeAspect="1"/>
            </p:cNvPicPr>
            <p:nvPr/>
          </p:nvPicPr>
          <p:blipFill rotWithShape="1">
            <a:blip r:embed="rId2"/>
            <a:srcRect l="28346"/>
            <a:stretch/>
          </p:blipFill>
          <p:spPr>
            <a:xfrm>
              <a:off x="1295400" y="3686596"/>
              <a:ext cx="2061449" cy="647790"/>
            </a:xfrm>
            <a:prstGeom prst="rect">
              <a:avLst/>
            </a:prstGeom>
          </p:spPr>
        </p:pic>
      </p:grpSp>
      <p:cxnSp>
        <p:nvCxnSpPr>
          <p:cNvPr id="10" name="Connector: Elbow 9">
            <a:extLst>
              <a:ext uri="{FF2B5EF4-FFF2-40B4-BE49-F238E27FC236}">
                <a16:creationId xmlns:a16="http://schemas.microsoft.com/office/drawing/2014/main" id="{51036583-2F3E-48F7-BBA8-B39120E1AE88}"/>
              </a:ext>
            </a:extLst>
          </p:cNvPr>
          <p:cNvCxnSpPr>
            <a:cxnSpLocks/>
          </p:cNvCxnSpPr>
          <p:nvPr/>
        </p:nvCxnSpPr>
        <p:spPr>
          <a:xfrm>
            <a:off x="1981200" y="4334386"/>
            <a:ext cx="1850887" cy="1152014"/>
          </a:xfrm>
          <a:prstGeom prst="bentConnector3">
            <a:avLst>
              <a:gd name="adj1" fmla="val 9464"/>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5E486E6-4D25-46F1-B9D9-865205A6AE00}"/>
              </a:ext>
            </a:extLst>
          </p:cNvPr>
          <p:cNvSpPr txBox="1"/>
          <p:nvPr/>
        </p:nvSpPr>
        <p:spPr>
          <a:xfrm>
            <a:off x="3832087" y="4725135"/>
            <a:ext cx="4511171" cy="1631216"/>
          </a:xfrm>
          <a:prstGeom prst="rect">
            <a:avLst/>
          </a:prstGeom>
          <a:noFill/>
        </p:spPr>
        <p:txBody>
          <a:bodyPr wrap="none" rtlCol="0">
            <a:spAutoFit/>
          </a:bodyPr>
          <a:lstStyle/>
          <a:p>
            <a:r>
              <a:rPr lang="en-US" sz="2000" dirty="0"/>
              <a:t>Before you analyze and before you write:</a:t>
            </a:r>
          </a:p>
          <a:p>
            <a:r>
              <a:rPr lang="en-US" sz="2000" dirty="0"/>
              <a:t>You MUST consider your audience.</a:t>
            </a:r>
          </a:p>
          <a:p>
            <a:pPr marL="742950" lvl="1" indent="-285750">
              <a:buFont typeface="Arial" panose="020B0604020202020204" pitchFamily="34" charset="0"/>
              <a:buChar char="•"/>
            </a:pPr>
            <a:r>
              <a:rPr lang="en-US" sz="2000" dirty="0"/>
              <a:t>Their needs</a:t>
            </a:r>
          </a:p>
          <a:p>
            <a:pPr marL="742950" lvl="1" indent="-285750">
              <a:buFont typeface="Arial" panose="020B0604020202020204" pitchFamily="34" charset="0"/>
              <a:buChar char="•"/>
            </a:pPr>
            <a:r>
              <a:rPr lang="en-US" sz="2000" dirty="0"/>
              <a:t>Their responsibilities</a:t>
            </a:r>
          </a:p>
          <a:p>
            <a:pPr marL="742950" lvl="1" indent="-285750">
              <a:buFont typeface="Arial" panose="020B0604020202020204" pitchFamily="34" charset="0"/>
              <a:buChar char="•"/>
            </a:pPr>
            <a:r>
              <a:rPr lang="en-US" sz="2000" dirty="0"/>
              <a:t>Their options</a:t>
            </a:r>
          </a:p>
        </p:txBody>
      </p:sp>
    </p:spTree>
    <p:extLst>
      <p:ext uri="{BB962C8B-B14F-4D97-AF65-F5344CB8AC3E}">
        <p14:creationId xmlns:p14="http://schemas.microsoft.com/office/powerpoint/2010/main" val="366808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1000"/>
                            </p:stCondLst>
                            <p:childTnLst>
                              <p:par>
                                <p:cTn id="12" presetID="1" presetClass="entr" presetSubtype="0" fill="hold" grpId="0" nodeType="afterEffect">
                                  <p:stCondLst>
                                    <p:cond delay="25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1524000"/>
            <a:ext cx="5132815" cy="3170099"/>
          </a:xfrm>
          <a:prstGeom prst="rect">
            <a:avLst/>
          </a:prstGeom>
          <a:noFill/>
        </p:spPr>
        <p:txBody>
          <a:bodyPr wrap="none" rtlCol="0">
            <a:spAutoFit/>
          </a:bodyPr>
          <a:lstStyle/>
          <a:p>
            <a:r>
              <a:rPr lang="en-US" sz="2000" dirty="0"/>
              <a:t>A basic, time-tested, relevant analytical model:</a:t>
            </a:r>
          </a:p>
          <a:p>
            <a:endParaRPr lang="en-US" sz="2000" dirty="0"/>
          </a:p>
          <a:p>
            <a:pPr marL="342900" indent="-342900">
              <a:buFont typeface="Arial" panose="020B0604020202020204" pitchFamily="34" charset="0"/>
              <a:buChar char="•"/>
            </a:pPr>
            <a:r>
              <a:rPr lang="en-US" sz="2000" dirty="0"/>
              <a:t>Identify drivers</a:t>
            </a:r>
          </a:p>
          <a:p>
            <a:pPr marL="342900" indent="-342900">
              <a:buFont typeface="Arial" panose="020B0604020202020204" pitchFamily="34" charset="0"/>
              <a:buChar char="•"/>
            </a:pPr>
            <a:r>
              <a:rPr lang="en-US" sz="2000" dirty="0"/>
              <a:t>Identify trends</a:t>
            </a:r>
          </a:p>
          <a:p>
            <a:pPr marL="342900" indent="-342900">
              <a:buFont typeface="Arial" panose="020B0604020202020204" pitchFamily="34" charset="0"/>
              <a:buChar char="•"/>
            </a:pPr>
            <a:r>
              <a:rPr lang="en-US" sz="2000" dirty="0"/>
              <a:t>Weight drivers and interaction within trends</a:t>
            </a:r>
          </a:p>
          <a:p>
            <a:pPr marL="342900" indent="-342900">
              <a:buFont typeface="Arial" panose="020B0604020202020204" pitchFamily="34" charset="0"/>
              <a:buChar char="•"/>
            </a:pPr>
            <a:r>
              <a:rPr lang="en-US" sz="2000" dirty="0"/>
              <a:t>Identify scenarios</a:t>
            </a:r>
          </a:p>
          <a:p>
            <a:pPr marL="342900" indent="-342900">
              <a:buFont typeface="Arial" panose="020B0604020202020204" pitchFamily="34" charset="0"/>
              <a:buChar char="•"/>
            </a:pPr>
            <a:r>
              <a:rPr lang="en-US" sz="2000" dirty="0"/>
              <a:t>Reexamine drivers and weights</a:t>
            </a:r>
          </a:p>
          <a:p>
            <a:pPr marL="342900" indent="-342900">
              <a:buFont typeface="Arial" panose="020B0604020202020204" pitchFamily="34" charset="0"/>
              <a:buChar char="•"/>
            </a:pPr>
            <a:r>
              <a:rPr lang="en-US" sz="2000" dirty="0"/>
              <a:t>Identify wildcards</a:t>
            </a:r>
          </a:p>
          <a:p>
            <a:pPr marL="342900" indent="-342900">
              <a:buFont typeface="Arial" panose="020B0604020202020204" pitchFamily="34" charset="0"/>
              <a:buChar char="•"/>
            </a:pPr>
            <a:r>
              <a:rPr lang="en-US" sz="2000" dirty="0"/>
              <a:t>Reexamine scenarios</a:t>
            </a:r>
          </a:p>
          <a:p>
            <a:pPr marL="342900" indent="-342900">
              <a:buFont typeface="Arial" panose="020B0604020202020204" pitchFamily="34" charset="0"/>
              <a:buChar char="•"/>
            </a:pPr>
            <a:r>
              <a:rPr lang="en-US" sz="2000" dirty="0"/>
              <a:t>Assess implications</a:t>
            </a:r>
          </a:p>
        </p:txBody>
      </p:sp>
      <p:sp>
        <p:nvSpPr>
          <p:cNvPr id="8" name="Slide Number Placeholder 7"/>
          <p:cNvSpPr>
            <a:spLocks noGrp="1"/>
          </p:cNvSpPr>
          <p:nvPr>
            <p:ph type="sldNum" sz="quarter" idx="12"/>
          </p:nvPr>
        </p:nvSpPr>
        <p:spPr/>
        <p:txBody>
          <a:bodyPr/>
          <a:lstStyle/>
          <a:p>
            <a:fld id="{51454493-1035-440D-ACA8-8378D9A78331}" type="slidenum">
              <a:rPr lang="en-US" smtClean="0"/>
              <a:t>73</a:t>
            </a:fld>
            <a:endParaRPr lang="en-US"/>
          </a:p>
        </p:txBody>
      </p:sp>
      <p:sp>
        <p:nvSpPr>
          <p:cNvPr id="10" name="TextBox 9"/>
          <p:cNvSpPr txBox="1"/>
          <p:nvPr/>
        </p:nvSpPr>
        <p:spPr>
          <a:xfrm>
            <a:off x="3581400" y="533399"/>
            <a:ext cx="2096664" cy="769441"/>
          </a:xfrm>
          <a:prstGeom prst="rect">
            <a:avLst/>
          </a:prstGeom>
          <a:noFill/>
        </p:spPr>
        <p:txBody>
          <a:bodyPr wrap="none" rtlCol="0">
            <a:spAutoFit/>
          </a:bodyPr>
          <a:lstStyle/>
          <a:p>
            <a:r>
              <a:rPr lang="en-US" sz="4400" b="1" dirty="0"/>
              <a:t>Analysis</a:t>
            </a:r>
          </a:p>
        </p:txBody>
      </p:sp>
      <p:sp>
        <p:nvSpPr>
          <p:cNvPr id="2" name="Rectangle 1"/>
          <p:cNvSpPr/>
          <p:nvPr/>
        </p:nvSpPr>
        <p:spPr>
          <a:xfrm>
            <a:off x="1779104" y="4800600"/>
            <a:ext cx="5917096" cy="1015663"/>
          </a:xfrm>
          <a:prstGeom prst="rect">
            <a:avLst/>
          </a:prstGeom>
        </p:spPr>
        <p:txBody>
          <a:bodyPr wrap="square">
            <a:spAutoFit/>
          </a:bodyPr>
          <a:lstStyle/>
          <a:p>
            <a:r>
              <a:rPr lang="en-US" sz="2000" dirty="0"/>
              <a:t>Double-value:</a:t>
            </a:r>
          </a:p>
          <a:p>
            <a:pPr marL="342900" indent="-342900">
              <a:buFont typeface="Arial" panose="020B0604020202020204" pitchFamily="34" charset="0"/>
              <a:buChar char="•"/>
            </a:pPr>
            <a:r>
              <a:rPr lang="en-US" sz="2000" dirty="0"/>
              <a:t>Transparency of analysis empowers policymaker</a:t>
            </a:r>
          </a:p>
          <a:p>
            <a:pPr marL="342900" indent="-342900">
              <a:buFont typeface="Arial" panose="020B0604020202020204" pitchFamily="34" charset="0"/>
              <a:buChar char="•"/>
            </a:pPr>
            <a:r>
              <a:rPr lang="en-US" sz="2000" dirty="0"/>
              <a:t>Drivers are at the heart of good policymaking</a:t>
            </a:r>
          </a:p>
        </p:txBody>
      </p:sp>
    </p:spTree>
    <p:extLst>
      <p:ext uri="{BB962C8B-B14F-4D97-AF65-F5344CB8AC3E}">
        <p14:creationId xmlns:p14="http://schemas.microsoft.com/office/powerpoint/2010/main" val="117779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990600"/>
            <a:ext cx="7086600" cy="4708981"/>
          </a:xfrm>
          <a:prstGeom prst="rect">
            <a:avLst/>
          </a:prstGeom>
          <a:noFill/>
        </p:spPr>
        <p:txBody>
          <a:bodyPr wrap="square" rtlCol="0">
            <a:spAutoFit/>
          </a:bodyPr>
          <a:lstStyle/>
          <a:p>
            <a:r>
              <a:rPr lang="en-US" sz="2000" b="1" dirty="0"/>
              <a:t>In its simplest form …   good analysis …  the “key judgments”:</a:t>
            </a:r>
          </a:p>
          <a:p>
            <a:endParaRPr lang="en-US" sz="2000" dirty="0"/>
          </a:p>
          <a:p>
            <a:pPr marL="285750" indent="-285750">
              <a:buFont typeface="Arial" pitchFamily="34" charset="0"/>
              <a:buChar char="•"/>
            </a:pPr>
            <a:r>
              <a:rPr lang="en-US" sz="2000" dirty="0"/>
              <a:t>Provides an accurate snapshot of what we </a:t>
            </a:r>
            <a:r>
              <a:rPr lang="en-US" sz="2000" i="1" dirty="0"/>
              <a:t>know</a:t>
            </a:r>
            <a:r>
              <a:rPr lang="en-US" sz="2000" dirty="0"/>
              <a:t> and what we </a:t>
            </a:r>
            <a:r>
              <a:rPr lang="en-US" sz="2000" i="1" dirty="0"/>
              <a:t>think</a:t>
            </a:r>
            <a:r>
              <a:rPr lang="en-US" sz="2000" dirty="0"/>
              <a:t> about a current situation</a:t>
            </a:r>
            <a:br>
              <a:rPr lang="en-US" sz="2000" dirty="0"/>
            </a:br>
            <a:endParaRPr lang="en-US" sz="2000" dirty="0"/>
          </a:p>
          <a:p>
            <a:pPr marL="1200150" lvl="2" indent="-285750">
              <a:buFont typeface="Arial" pitchFamily="34" charset="0"/>
              <a:buChar char="•"/>
            </a:pPr>
            <a:r>
              <a:rPr lang="en-US" sz="2000" dirty="0"/>
              <a:t>who, what, when, where, how, why</a:t>
            </a:r>
          </a:p>
          <a:p>
            <a:pPr marL="1200150" lvl="2" indent="-285750">
              <a:buFont typeface="Arial" pitchFamily="34" charset="0"/>
              <a:buChar char="•"/>
            </a:pPr>
            <a:r>
              <a:rPr lang="en-US" sz="2000" dirty="0"/>
              <a:t>what’s driving it – the “drivers”</a:t>
            </a:r>
          </a:p>
          <a:p>
            <a:pPr marL="1200150" lvl="2" indent="-285750">
              <a:buFont typeface="Arial" pitchFamily="34" charset="0"/>
              <a:buChar char="•"/>
            </a:pPr>
            <a:endParaRPr lang="en-US" sz="2000" dirty="0"/>
          </a:p>
          <a:p>
            <a:pPr marL="285750" indent="-285750">
              <a:buFont typeface="Arial" pitchFamily="34" charset="0"/>
              <a:buChar char="•"/>
            </a:pPr>
            <a:r>
              <a:rPr lang="en-US" sz="2000" dirty="0"/>
              <a:t>Identifies the </a:t>
            </a:r>
            <a:r>
              <a:rPr lang="en-US" sz="2000" i="1" dirty="0"/>
              <a:t>trends</a:t>
            </a:r>
            <a:br>
              <a:rPr lang="en-US" sz="2000" i="1" dirty="0"/>
            </a:br>
            <a:endParaRPr lang="en-US" sz="2000" i="1" dirty="0"/>
          </a:p>
          <a:p>
            <a:pPr marL="1200150" lvl="2" indent="-285750">
              <a:buFont typeface="Arial" pitchFamily="34" charset="0"/>
              <a:buChar char="•"/>
            </a:pPr>
            <a:r>
              <a:rPr lang="en-US" sz="2000" dirty="0"/>
              <a:t>what’s happening with each key driver</a:t>
            </a:r>
          </a:p>
          <a:p>
            <a:pPr marL="1200150" lvl="2" indent="-285750">
              <a:buFont typeface="Arial" pitchFamily="34" charset="0"/>
              <a:buChar char="•"/>
            </a:pPr>
            <a:endParaRPr lang="en-US" sz="2000" dirty="0"/>
          </a:p>
          <a:p>
            <a:pPr marL="285750" indent="-285750">
              <a:buFont typeface="Arial" pitchFamily="34" charset="0"/>
              <a:buChar char="•"/>
            </a:pPr>
            <a:r>
              <a:rPr lang="en-US" sz="2000" dirty="0"/>
              <a:t>Identifies potential </a:t>
            </a:r>
            <a:r>
              <a:rPr lang="en-US" sz="2000" i="1" dirty="0"/>
              <a:t>outcomes</a:t>
            </a:r>
            <a:r>
              <a:rPr lang="en-US" sz="2000" dirty="0"/>
              <a:t>, with some estimation of </a:t>
            </a:r>
            <a:r>
              <a:rPr lang="en-US" sz="2000" i="1" dirty="0"/>
              <a:t>probability</a:t>
            </a:r>
          </a:p>
          <a:p>
            <a:pPr marL="285750" indent="-285750">
              <a:buFont typeface="Arial" pitchFamily="34" charset="0"/>
              <a:buChar char="•"/>
            </a:pPr>
            <a:endParaRPr lang="en-US" sz="2000" dirty="0"/>
          </a:p>
        </p:txBody>
      </p:sp>
      <p:sp>
        <p:nvSpPr>
          <p:cNvPr id="4" name="Slide Number Placeholder 3"/>
          <p:cNvSpPr>
            <a:spLocks noGrp="1"/>
          </p:cNvSpPr>
          <p:nvPr>
            <p:ph type="sldNum" sz="quarter" idx="12"/>
          </p:nvPr>
        </p:nvSpPr>
        <p:spPr/>
        <p:txBody>
          <a:bodyPr/>
          <a:lstStyle/>
          <a:p>
            <a:fld id="{51454493-1035-440D-ACA8-8378D9A78331}" type="slidenum">
              <a:rPr lang="en-US" smtClean="0"/>
              <a:t>74</a:t>
            </a:fld>
            <a:endParaRPr lang="en-US"/>
          </a:p>
        </p:txBody>
      </p:sp>
      <p:sp>
        <p:nvSpPr>
          <p:cNvPr id="3" name="Rectangle 2"/>
          <p:cNvSpPr/>
          <p:nvPr/>
        </p:nvSpPr>
        <p:spPr>
          <a:xfrm>
            <a:off x="876300" y="5839715"/>
            <a:ext cx="7162800" cy="369332"/>
          </a:xfrm>
          <a:prstGeom prst="rect">
            <a:avLst/>
          </a:prstGeom>
          <a:ln>
            <a:solidFill>
              <a:schemeClr val="tx1"/>
            </a:solidFill>
          </a:ln>
        </p:spPr>
        <p:txBody>
          <a:bodyPr wrap="square">
            <a:spAutoFit/>
          </a:bodyPr>
          <a:lstStyle/>
          <a:p>
            <a:r>
              <a:rPr lang="en-US" i="1" dirty="0"/>
              <a:t>Good analysis educates … is transparent … is policy-relevant … is dynamic.</a:t>
            </a:r>
          </a:p>
        </p:txBody>
      </p:sp>
    </p:spTree>
    <p:extLst>
      <p:ext uri="{BB962C8B-B14F-4D97-AF65-F5344CB8AC3E}">
        <p14:creationId xmlns:p14="http://schemas.microsoft.com/office/powerpoint/2010/main" val="117733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750"/>
                                  </p:stCondLst>
                                  <p:childTnLst>
                                    <p:set>
                                      <p:cBhvr>
                                        <p:cTn id="9" dur="1" fill="hold">
                                          <p:stCondLst>
                                            <p:cond delay="0"/>
                                          </p:stCondLst>
                                        </p:cTn>
                                        <p:tgtEl>
                                          <p:spTgt spid="2">
                                            <p:txEl>
                                              <p:pRg st="3" end="3"/>
                                            </p:txEl>
                                          </p:spTgt>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nodeType="afterEffect">
                                  <p:stCondLst>
                                    <p:cond delay="75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750"/>
                                  </p:stCondLst>
                                  <p:childTnLst>
                                    <p:set>
                                      <p:cBhvr>
                                        <p:cTn id="1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algn="l"/>
            <a:r>
              <a:rPr lang="en-US" sz="2800" dirty="0"/>
              <a:t>Handout</a:t>
            </a:r>
          </a:p>
        </p:txBody>
      </p:sp>
      <p:sp>
        <p:nvSpPr>
          <p:cNvPr id="8" name="Slide Number Placeholder 4"/>
          <p:cNvSpPr>
            <a:spLocks noGrp="1"/>
          </p:cNvSpPr>
          <p:nvPr>
            <p:ph type="sldNum" sz="quarter" idx="12"/>
          </p:nvPr>
        </p:nvSpPr>
        <p:spPr/>
        <p:txBody>
          <a:bodyPr/>
          <a:lstStyle/>
          <a:p>
            <a:fld id="{3172FFB3-6428-49CC-BD7E-46B07E30D1EE}" type="slidenum">
              <a:rPr lang="en-US"/>
              <a:pPr/>
              <a:t>75</a:t>
            </a:fld>
            <a:endParaRPr lang="en-US"/>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228600"/>
            <a:ext cx="4953000" cy="6399309"/>
          </a:xfrm>
          <a:prstGeom prst="rect">
            <a:avLst/>
          </a:prstGeom>
        </p:spPr>
      </p:pic>
      <p:sp>
        <p:nvSpPr>
          <p:cNvPr id="3" name="TextBox 2">
            <a:extLst>
              <a:ext uri="{FF2B5EF4-FFF2-40B4-BE49-F238E27FC236}">
                <a16:creationId xmlns:a16="http://schemas.microsoft.com/office/drawing/2014/main" id="{D16C0DF8-1610-4699-97E1-5FDEDCAF6845}"/>
              </a:ext>
            </a:extLst>
          </p:cNvPr>
          <p:cNvSpPr txBox="1"/>
          <p:nvPr/>
        </p:nvSpPr>
        <p:spPr>
          <a:xfrm>
            <a:off x="6705600" y="533400"/>
            <a:ext cx="320922" cy="369332"/>
          </a:xfrm>
          <a:prstGeom prst="rect">
            <a:avLst/>
          </a:prstGeom>
          <a:noFill/>
          <a:ln>
            <a:solidFill>
              <a:schemeClr val="bg1"/>
            </a:solidFill>
          </a:ln>
        </p:spPr>
        <p:txBody>
          <a:bodyPr wrap="none" rtlCol="0">
            <a:spAutoFit/>
          </a:bodyPr>
          <a:lstStyle/>
          <a:p>
            <a:r>
              <a:rPr lang="en-US" dirty="0">
                <a:solidFill>
                  <a:schemeClr val="bg1"/>
                </a:solidFill>
              </a:rPr>
              <a:t>C</a:t>
            </a:r>
          </a:p>
        </p:txBody>
      </p:sp>
    </p:spTree>
    <p:extLst>
      <p:ext uri="{BB962C8B-B14F-4D97-AF65-F5344CB8AC3E}">
        <p14:creationId xmlns:p14="http://schemas.microsoft.com/office/powerpoint/2010/main" val="16152172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Confused person">
            <a:extLst>
              <a:ext uri="{FF2B5EF4-FFF2-40B4-BE49-F238E27FC236}">
                <a16:creationId xmlns:a16="http://schemas.microsoft.com/office/drawing/2014/main" id="{66EFB968-E2DA-FFE5-6143-749F56DE3A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5800" y="2362200"/>
            <a:ext cx="2819400" cy="2819400"/>
          </a:xfrm>
          <a:prstGeom prst="rect">
            <a:avLst/>
          </a:prstGeom>
        </p:spPr>
      </p:pic>
      <p:sp>
        <p:nvSpPr>
          <p:cNvPr id="7" name="Speech Bubble: Oval 6">
            <a:extLst>
              <a:ext uri="{FF2B5EF4-FFF2-40B4-BE49-F238E27FC236}">
                <a16:creationId xmlns:a16="http://schemas.microsoft.com/office/drawing/2014/main" id="{58831034-970E-6E88-10B9-0ACF45122F79}"/>
              </a:ext>
            </a:extLst>
          </p:cNvPr>
          <p:cNvSpPr/>
          <p:nvPr/>
        </p:nvSpPr>
        <p:spPr>
          <a:xfrm>
            <a:off x="4343400" y="304800"/>
            <a:ext cx="4191000" cy="2781300"/>
          </a:xfrm>
          <a:prstGeom prst="wedgeEllipseCallout">
            <a:avLst>
              <a:gd name="adj1" fmla="val -84988"/>
              <a:gd name="adj2" fmla="val 2991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Sounds good, but … how do I write it?</a:t>
            </a:r>
          </a:p>
        </p:txBody>
      </p:sp>
    </p:spTree>
    <p:extLst>
      <p:ext uri="{BB962C8B-B14F-4D97-AF65-F5344CB8AC3E}">
        <p14:creationId xmlns:p14="http://schemas.microsoft.com/office/powerpoint/2010/main" val="27868547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algn="l"/>
            <a:r>
              <a:rPr lang="en-US" sz="2800" dirty="0"/>
              <a:t>Handout</a:t>
            </a:r>
          </a:p>
        </p:txBody>
      </p:sp>
      <p:sp>
        <p:nvSpPr>
          <p:cNvPr id="8" name="Slide Number Placeholder 4"/>
          <p:cNvSpPr>
            <a:spLocks noGrp="1"/>
          </p:cNvSpPr>
          <p:nvPr>
            <p:ph type="sldNum" sz="quarter" idx="12"/>
          </p:nvPr>
        </p:nvSpPr>
        <p:spPr/>
        <p:txBody>
          <a:bodyPr/>
          <a:lstStyle/>
          <a:p>
            <a:fld id="{3172FFB3-6428-49CC-BD7E-46B07E30D1EE}" type="slidenum">
              <a:rPr lang="en-US"/>
              <a:pPr/>
              <a:t>77</a:t>
            </a:fld>
            <a:endParaRPr lang="en-US"/>
          </a:p>
        </p:txBody>
      </p:sp>
      <p:pic>
        <p:nvPicPr>
          <p:cNvPr id="6" name="Picture 5">
            <a:extLst>
              <a:ext uri="{FF2B5EF4-FFF2-40B4-BE49-F238E27FC236}">
                <a16:creationId xmlns:a16="http://schemas.microsoft.com/office/drawing/2014/main" id="{5F499344-5A8A-4A8B-A0FF-E294F4CBF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236" y="319087"/>
            <a:ext cx="4191000" cy="5443560"/>
          </a:xfrm>
          <a:prstGeom prst="rect">
            <a:avLst/>
          </a:prstGeom>
        </p:spPr>
      </p:pic>
      <p:pic>
        <p:nvPicPr>
          <p:cNvPr id="9" name="Picture 8">
            <a:extLst>
              <a:ext uri="{FF2B5EF4-FFF2-40B4-BE49-F238E27FC236}">
                <a16:creationId xmlns:a16="http://schemas.microsoft.com/office/drawing/2014/main" id="{76F35430-45A5-41FD-8611-3C3B7C6CB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219" y="1433251"/>
            <a:ext cx="3949903" cy="5105662"/>
          </a:xfrm>
          <a:prstGeom prst="rect">
            <a:avLst/>
          </a:prstGeom>
          <a:ln w="28575">
            <a:solidFill>
              <a:schemeClr val="bg2"/>
            </a:solidFill>
          </a:ln>
        </p:spPr>
      </p:pic>
      <p:sp>
        <p:nvSpPr>
          <p:cNvPr id="10" name="TextBox 9">
            <a:extLst>
              <a:ext uri="{FF2B5EF4-FFF2-40B4-BE49-F238E27FC236}">
                <a16:creationId xmlns:a16="http://schemas.microsoft.com/office/drawing/2014/main" id="{B543B0A7-FA43-4C87-874B-8081F2E6E125}"/>
              </a:ext>
            </a:extLst>
          </p:cNvPr>
          <p:cNvSpPr txBox="1"/>
          <p:nvPr/>
        </p:nvSpPr>
        <p:spPr>
          <a:xfrm>
            <a:off x="762000" y="6096000"/>
            <a:ext cx="1937838" cy="369332"/>
          </a:xfrm>
          <a:prstGeom prst="rect">
            <a:avLst/>
          </a:prstGeom>
          <a:noFill/>
        </p:spPr>
        <p:txBody>
          <a:bodyPr wrap="none" rtlCol="0">
            <a:spAutoFit/>
          </a:bodyPr>
          <a:lstStyle/>
          <a:p>
            <a:r>
              <a:rPr lang="en-US" dirty="0"/>
              <a:t>“Building Analysis”</a:t>
            </a:r>
          </a:p>
        </p:txBody>
      </p:sp>
      <p:sp>
        <p:nvSpPr>
          <p:cNvPr id="7" name="TextBox 6">
            <a:extLst>
              <a:ext uri="{FF2B5EF4-FFF2-40B4-BE49-F238E27FC236}">
                <a16:creationId xmlns:a16="http://schemas.microsoft.com/office/drawing/2014/main" id="{CE01CC7E-0FF0-43C8-9C7D-93FA384431C7}"/>
              </a:ext>
            </a:extLst>
          </p:cNvPr>
          <p:cNvSpPr txBox="1"/>
          <p:nvPr/>
        </p:nvSpPr>
        <p:spPr>
          <a:xfrm>
            <a:off x="6019800" y="341257"/>
            <a:ext cx="274434" cy="307777"/>
          </a:xfrm>
          <a:prstGeom prst="rect">
            <a:avLst/>
          </a:prstGeom>
          <a:noFill/>
          <a:ln>
            <a:solidFill>
              <a:schemeClr val="bg1"/>
            </a:solidFill>
          </a:ln>
        </p:spPr>
        <p:txBody>
          <a:bodyPr wrap="none" rtlCol="0">
            <a:spAutoFit/>
          </a:bodyPr>
          <a:lstStyle/>
          <a:p>
            <a:r>
              <a:rPr lang="en-US" sz="1400" dirty="0">
                <a:solidFill>
                  <a:schemeClr val="bg1"/>
                </a:solidFill>
              </a:rPr>
              <a:t>F</a:t>
            </a:r>
          </a:p>
        </p:txBody>
      </p:sp>
    </p:spTree>
    <p:extLst>
      <p:ext uri="{BB962C8B-B14F-4D97-AF65-F5344CB8AC3E}">
        <p14:creationId xmlns:p14="http://schemas.microsoft.com/office/powerpoint/2010/main" val="35547939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BE0D79-1F79-4453-B591-7994E2429FBA}"/>
              </a:ext>
            </a:extLst>
          </p:cNvPr>
          <p:cNvSpPr txBox="1"/>
          <p:nvPr/>
        </p:nvSpPr>
        <p:spPr>
          <a:xfrm>
            <a:off x="457200" y="469900"/>
            <a:ext cx="1343638" cy="646331"/>
          </a:xfrm>
          <a:prstGeom prst="rect">
            <a:avLst/>
          </a:prstGeom>
          <a:noFill/>
        </p:spPr>
        <p:txBody>
          <a:bodyPr wrap="none" rtlCol="0">
            <a:spAutoFit/>
          </a:bodyPr>
          <a:lstStyle/>
          <a:p>
            <a:r>
              <a:rPr lang="en-US" dirty="0"/>
              <a:t>Here’s</a:t>
            </a:r>
            <a:br>
              <a:rPr lang="en-US" dirty="0"/>
            </a:br>
            <a:r>
              <a:rPr lang="en-US" dirty="0"/>
              <a:t>an example:</a:t>
            </a:r>
          </a:p>
        </p:txBody>
      </p:sp>
      <p:pic>
        <p:nvPicPr>
          <p:cNvPr id="6" name="Picture 5" descr="A screenshot of a cell phone&#10;&#10;Description automatically generated">
            <a:extLst>
              <a:ext uri="{FF2B5EF4-FFF2-40B4-BE49-F238E27FC236}">
                <a16:creationId xmlns:a16="http://schemas.microsoft.com/office/drawing/2014/main" id="{61F10A00-9D90-407A-8742-2DB92909C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0"/>
            <a:ext cx="5325710" cy="6858000"/>
          </a:xfrm>
          <a:prstGeom prst="rect">
            <a:avLst/>
          </a:prstGeom>
        </p:spPr>
      </p:pic>
      <p:sp useBgFill="1">
        <p:nvSpPr>
          <p:cNvPr id="7" name="Rectangle 6">
            <a:extLst>
              <a:ext uri="{FF2B5EF4-FFF2-40B4-BE49-F238E27FC236}">
                <a16:creationId xmlns:a16="http://schemas.microsoft.com/office/drawing/2014/main" id="{14BDC1EF-6A1E-4761-8606-CCDABB718834}"/>
              </a:ext>
            </a:extLst>
          </p:cNvPr>
          <p:cNvSpPr/>
          <p:nvPr/>
        </p:nvSpPr>
        <p:spPr>
          <a:xfrm>
            <a:off x="2057400" y="1219200"/>
            <a:ext cx="5562600" cy="586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7636CD6-3383-3131-A643-9E83727A325E}"/>
              </a:ext>
            </a:extLst>
          </p:cNvPr>
          <p:cNvSpPr txBox="1"/>
          <p:nvPr/>
        </p:nvSpPr>
        <p:spPr>
          <a:xfrm>
            <a:off x="6934200" y="228600"/>
            <a:ext cx="466794"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G1</a:t>
            </a:r>
          </a:p>
        </p:txBody>
      </p:sp>
    </p:spTree>
    <p:extLst>
      <p:ext uri="{BB962C8B-B14F-4D97-AF65-F5344CB8AC3E}">
        <p14:creationId xmlns:p14="http://schemas.microsoft.com/office/powerpoint/2010/main" val="5419390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BE0D79-1F79-4453-B591-7994E2429FBA}"/>
              </a:ext>
            </a:extLst>
          </p:cNvPr>
          <p:cNvSpPr txBox="1"/>
          <p:nvPr/>
        </p:nvSpPr>
        <p:spPr>
          <a:xfrm>
            <a:off x="457200" y="469900"/>
            <a:ext cx="1343638" cy="646331"/>
          </a:xfrm>
          <a:prstGeom prst="rect">
            <a:avLst/>
          </a:prstGeom>
          <a:noFill/>
        </p:spPr>
        <p:txBody>
          <a:bodyPr wrap="none" rtlCol="0">
            <a:spAutoFit/>
          </a:bodyPr>
          <a:lstStyle/>
          <a:p>
            <a:r>
              <a:rPr lang="en-US" dirty="0"/>
              <a:t>Here’s</a:t>
            </a:r>
            <a:br>
              <a:rPr lang="en-US" dirty="0"/>
            </a:br>
            <a:r>
              <a:rPr lang="en-US" dirty="0"/>
              <a:t>an example:</a:t>
            </a:r>
          </a:p>
        </p:txBody>
      </p:sp>
      <p:pic>
        <p:nvPicPr>
          <p:cNvPr id="6" name="Picture 5" descr="A screenshot of a cell phone&#10;&#10;Description automatically generated">
            <a:extLst>
              <a:ext uri="{FF2B5EF4-FFF2-40B4-BE49-F238E27FC236}">
                <a16:creationId xmlns:a16="http://schemas.microsoft.com/office/drawing/2014/main" id="{61F10A00-9D90-407A-8742-2DB92909C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0"/>
            <a:ext cx="5325710" cy="6858000"/>
          </a:xfrm>
          <a:prstGeom prst="rect">
            <a:avLst/>
          </a:prstGeom>
        </p:spPr>
      </p:pic>
      <p:sp useBgFill="1">
        <p:nvSpPr>
          <p:cNvPr id="7" name="Rectangle 6">
            <a:extLst>
              <a:ext uri="{FF2B5EF4-FFF2-40B4-BE49-F238E27FC236}">
                <a16:creationId xmlns:a16="http://schemas.microsoft.com/office/drawing/2014/main" id="{14BDC1EF-6A1E-4761-8606-CCDABB718834}"/>
              </a:ext>
            </a:extLst>
          </p:cNvPr>
          <p:cNvSpPr/>
          <p:nvPr/>
        </p:nvSpPr>
        <p:spPr>
          <a:xfrm>
            <a:off x="2057400" y="1828800"/>
            <a:ext cx="5562600" cy="5257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1F48B9-471F-8EE0-5186-3BCDDC564889}"/>
              </a:ext>
            </a:extLst>
          </p:cNvPr>
          <p:cNvSpPr txBox="1"/>
          <p:nvPr/>
        </p:nvSpPr>
        <p:spPr>
          <a:xfrm>
            <a:off x="6934200" y="228600"/>
            <a:ext cx="466794"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G1</a:t>
            </a:r>
          </a:p>
        </p:txBody>
      </p:sp>
    </p:spTree>
    <p:extLst>
      <p:ext uri="{BB962C8B-B14F-4D97-AF65-F5344CB8AC3E}">
        <p14:creationId xmlns:p14="http://schemas.microsoft.com/office/powerpoint/2010/main" val="2415919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889FEA-54DD-48D3-8870-876E0E8AC7A1}"/>
              </a:ext>
            </a:extLst>
          </p:cNvPr>
          <p:cNvSpPr txBox="1"/>
          <p:nvPr/>
        </p:nvSpPr>
        <p:spPr>
          <a:xfrm>
            <a:off x="1500186" y="1910834"/>
            <a:ext cx="3001143" cy="461665"/>
          </a:xfrm>
          <a:prstGeom prst="rect">
            <a:avLst/>
          </a:prstGeom>
          <a:noFill/>
        </p:spPr>
        <p:txBody>
          <a:bodyPr wrap="none" rtlCol="0">
            <a:spAutoFit/>
          </a:bodyPr>
          <a:lstStyle/>
          <a:p>
            <a:r>
              <a:rPr lang="en-US" sz="2400" dirty="0"/>
              <a:t>I think, therefore I am.</a:t>
            </a:r>
          </a:p>
        </p:txBody>
      </p:sp>
      <p:sp>
        <p:nvSpPr>
          <p:cNvPr id="3" name="Rectangle 2">
            <a:extLst>
              <a:ext uri="{FF2B5EF4-FFF2-40B4-BE49-F238E27FC236}">
                <a16:creationId xmlns:a16="http://schemas.microsoft.com/office/drawing/2014/main" id="{F17CE429-8848-40BE-B0B0-EED48D42B9EF}"/>
              </a:ext>
            </a:extLst>
          </p:cNvPr>
          <p:cNvSpPr/>
          <p:nvPr/>
        </p:nvSpPr>
        <p:spPr>
          <a:xfrm>
            <a:off x="1452096" y="1357491"/>
            <a:ext cx="2361865" cy="461665"/>
          </a:xfrm>
          <a:prstGeom prst="rect">
            <a:avLst/>
          </a:prstGeom>
        </p:spPr>
        <p:txBody>
          <a:bodyPr wrap="none">
            <a:spAutoFit/>
          </a:bodyPr>
          <a:lstStyle/>
          <a:p>
            <a:r>
              <a:rPr lang="la-Latn" sz="2400" b="1" i="1" dirty="0"/>
              <a:t>Cogito, ergo sum</a:t>
            </a:r>
            <a:endParaRPr lang="en-US" sz="2400" dirty="0"/>
          </a:p>
        </p:txBody>
      </p:sp>
      <p:pic>
        <p:nvPicPr>
          <p:cNvPr id="6" name="Picture 5">
            <a:extLst>
              <a:ext uri="{FF2B5EF4-FFF2-40B4-BE49-F238E27FC236}">
                <a16:creationId xmlns:a16="http://schemas.microsoft.com/office/drawing/2014/main" id="{910916D4-186E-4792-9F1C-E3212AAA4BCA}"/>
              </a:ext>
            </a:extLst>
          </p:cNvPr>
          <p:cNvPicPr>
            <a:picLocks noChangeAspect="1"/>
          </p:cNvPicPr>
          <p:nvPr/>
        </p:nvPicPr>
        <p:blipFill>
          <a:blip r:embed="rId2"/>
          <a:stretch>
            <a:fillRect/>
          </a:stretch>
        </p:blipFill>
        <p:spPr>
          <a:xfrm>
            <a:off x="5943600" y="457200"/>
            <a:ext cx="2655208" cy="3191580"/>
          </a:xfrm>
          <a:prstGeom prst="rect">
            <a:avLst/>
          </a:prstGeom>
        </p:spPr>
      </p:pic>
      <p:sp>
        <p:nvSpPr>
          <p:cNvPr id="9" name="TextBox 8">
            <a:extLst>
              <a:ext uri="{FF2B5EF4-FFF2-40B4-BE49-F238E27FC236}">
                <a16:creationId xmlns:a16="http://schemas.microsoft.com/office/drawing/2014/main" id="{60F32B4B-C243-4609-8127-0B37D0F3BF39}"/>
              </a:ext>
            </a:extLst>
          </p:cNvPr>
          <p:cNvSpPr txBox="1"/>
          <p:nvPr/>
        </p:nvSpPr>
        <p:spPr>
          <a:xfrm>
            <a:off x="4876800" y="421025"/>
            <a:ext cx="1659750" cy="646331"/>
          </a:xfrm>
          <a:prstGeom prst="rect">
            <a:avLst/>
          </a:prstGeom>
          <a:noFill/>
        </p:spPr>
        <p:txBody>
          <a:bodyPr wrap="none" rtlCol="0">
            <a:spAutoFit/>
          </a:bodyPr>
          <a:lstStyle/>
          <a:p>
            <a:r>
              <a:rPr lang="en-US" dirty="0"/>
              <a:t>Ren</a:t>
            </a:r>
            <a:r>
              <a:rPr lang="es-ES" dirty="0"/>
              <a:t>é</a:t>
            </a:r>
            <a:r>
              <a:rPr lang="en-US" dirty="0"/>
              <a:t> Descartes</a:t>
            </a:r>
          </a:p>
          <a:p>
            <a:r>
              <a:rPr lang="en-US" dirty="0"/>
              <a:t>1596-1650</a:t>
            </a:r>
          </a:p>
        </p:txBody>
      </p:sp>
      <p:sp>
        <p:nvSpPr>
          <p:cNvPr id="11" name="Rectangle 10">
            <a:extLst>
              <a:ext uri="{FF2B5EF4-FFF2-40B4-BE49-F238E27FC236}">
                <a16:creationId xmlns:a16="http://schemas.microsoft.com/office/drawing/2014/main" id="{12FEE8FD-A890-4683-B10B-E54931DD64F8}"/>
              </a:ext>
            </a:extLst>
          </p:cNvPr>
          <p:cNvSpPr/>
          <p:nvPr/>
        </p:nvSpPr>
        <p:spPr>
          <a:xfrm>
            <a:off x="1452096" y="3017520"/>
            <a:ext cx="3998210" cy="461665"/>
          </a:xfrm>
          <a:prstGeom prst="rect">
            <a:avLst/>
          </a:prstGeom>
        </p:spPr>
        <p:txBody>
          <a:bodyPr wrap="none">
            <a:spAutoFit/>
          </a:bodyPr>
          <a:lstStyle/>
          <a:p>
            <a:r>
              <a:rPr lang="en-US" sz="2400" b="1" i="1" dirty="0"/>
              <a:t>D</a:t>
            </a:r>
            <a:r>
              <a:rPr lang="la-Latn" sz="2400" b="1" i="1" dirty="0"/>
              <a:t>ubito, ergo cogito, ergo sum</a:t>
            </a:r>
            <a:endParaRPr lang="en-US" sz="2400" b="1" dirty="0"/>
          </a:p>
        </p:txBody>
      </p:sp>
      <p:sp>
        <p:nvSpPr>
          <p:cNvPr id="12" name="TextBox 11">
            <a:extLst>
              <a:ext uri="{FF2B5EF4-FFF2-40B4-BE49-F238E27FC236}">
                <a16:creationId xmlns:a16="http://schemas.microsoft.com/office/drawing/2014/main" id="{D1A7BC33-AE93-4182-92A7-3A7976F34378}"/>
              </a:ext>
            </a:extLst>
          </p:cNvPr>
          <p:cNvSpPr txBox="1"/>
          <p:nvPr/>
        </p:nvSpPr>
        <p:spPr>
          <a:xfrm>
            <a:off x="1452096" y="3786089"/>
            <a:ext cx="5299849" cy="461665"/>
          </a:xfrm>
          <a:prstGeom prst="rect">
            <a:avLst/>
          </a:prstGeom>
          <a:noFill/>
        </p:spPr>
        <p:txBody>
          <a:bodyPr wrap="none" rtlCol="0">
            <a:spAutoFit/>
          </a:bodyPr>
          <a:lstStyle/>
          <a:p>
            <a:r>
              <a:rPr lang="en-US" sz="2400" dirty="0"/>
              <a:t>I doubt, therefore I think, therefore I am.</a:t>
            </a:r>
          </a:p>
        </p:txBody>
      </p:sp>
      <p:sp>
        <p:nvSpPr>
          <p:cNvPr id="13" name="Rectangle 12">
            <a:extLst>
              <a:ext uri="{FF2B5EF4-FFF2-40B4-BE49-F238E27FC236}">
                <a16:creationId xmlns:a16="http://schemas.microsoft.com/office/drawing/2014/main" id="{691C8E96-EC2E-4581-B950-C619B07852EE}"/>
              </a:ext>
            </a:extLst>
          </p:cNvPr>
          <p:cNvSpPr/>
          <p:nvPr/>
        </p:nvSpPr>
        <p:spPr>
          <a:xfrm>
            <a:off x="1452096" y="4885809"/>
            <a:ext cx="4552849" cy="523220"/>
          </a:xfrm>
          <a:prstGeom prst="rect">
            <a:avLst/>
          </a:prstGeom>
        </p:spPr>
        <p:txBody>
          <a:bodyPr wrap="none">
            <a:spAutoFit/>
          </a:bodyPr>
          <a:lstStyle/>
          <a:p>
            <a:r>
              <a:rPr lang="en-US" sz="2800" b="1" i="1" dirty="0" err="1"/>
              <a:t>Scribo</a:t>
            </a:r>
            <a:r>
              <a:rPr lang="la-Latn" sz="2800" b="1" i="1" dirty="0"/>
              <a:t>, ergo cogito, ergo sum</a:t>
            </a:r>
            <a:endParaRPr lang="en-US" sz="2800" b="1" dirty="0"/>
          </a:p>
        </p:txBody>
      </p:sp>
      <p:sp>
        <p:nvSpPr>
          <p:cNvPr id="14" name="TextBox 13">
            <a:extLst>
              <a:ext uri="{FF2B5EF4-FFF2-40B4-BE49-F238E27FC236}">
                <a16:creationId xmlns:a16="http://schemas.microsoft.com/office/drawing/2014/main" id="{665BAB56-14EE-4248-ADDD-202CE5D604AD}"/>
              </a:ext>
            </a:extLst>
          </p:cNvPr>
          <p:cNvSpPr txBox="1"/>
          <p:nvPr/>
        </p:nvSpPr>
        <p:spPr>
          <a:xfrm>
            <a:off x="1487656" y="5546338"/>
            <a:ext cx="6026009" cy="523220"/>
          </a:xfrm>
          <a:prstGeom prst="rect">
            <a:avLst/>
          </a:prstGeom>
          <a:noFill/>
        </p:spPr>
        <p:txBody>
          <a:bodyPr wrap="none" rtlCol="0">
            <a:spAutoFit/>
          </a:bodyPr>
          <a:lstStyle/>
          <a:p>
            <a:r>
              <a:rPr lang="en-US" sz="2800" dirty="0"/>
              <a:t>I write, therefore I think, therefore I am.</a:t>
            </a:r>
          </a:p>
        </p:txBody>
      </p:sp>
    </p:spTree>
    <p:extLst>
      <p:ext uri="{BB962C8B-B14F-4D97-AF65-F5344CB8AC3E}">
        <p14:creationId xmlns:p14="http://schemas.microsoft.com/office/powerpoint/2010/main" val="53903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2" grpId="0"/>
      <p:bldP spid="13" grpId="0"/>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BE0D79-1F79-4453-B591-7994E2429FBA}"/>
              </a:ext>
            </a:extLst>
          </p:cNvPr>
          <p:cNvSpPr txBox="1"/>
          <p:nvPr/>
        </p:nvSpPr>
        <p:spPr>
          <a:xfrm>
            <a:off x="457200" y="469900"/>
            <a:ext cx="1343638" cy="646331"/>
          </a:xfrm>
          <a:prstGeom prst="rect">
            <a:avLst/>
          </a:prstGeom>
          <a:noFill/>
        </p:spPr>
        <p:txBody>
          <a:bodyPr wrap="none" rtlCol="0">
            <a:spAutoFit/>
          </a:bodyPr>
          <a:lstStyle/>
          <a:p>
            <a:r>
              <a:rPr lang="en-US" dirty="0"/>
              <a:t>Here’s</a:t>
            </a:r>
            <a:br>
              <a:rPr lang="en-US" dirty="0"/>
            </a:br>
            <a:r>
              <a:rPr lang="en-US" dirty="0"/>
              <a:t>an example:</a:t>
            </a:r>
          </a:p>
        </p:txBody>
      </p:sp>
      <p:pic>
        <p:nvPicPr>
          <p:cNvPr id="6" name="Picture 5" descr="A screenshot of a cell phone&#10;&#10;Description automatically generated">
            <a:extLst>
              <a:ext uri="{FF2B5EF4-FFF2-40B4-BE49-F238E27FC236}">
                <a16:creationId xmlns:a16="http://schemas.microsoft.com/office/drawing/2014/main" id="{61F10A00-9D90-407A-8742-2DB92909C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0"/>
            <a:ext cx="5325710" cy="6858000"/>
          </a:xfrm>
          <a:prstGeom prst="rect">
            <a:avLst/>
          </a:prstGeom>
        </p:spPr>
      </p:pic>
      <p:sp useBgFill="1">
        <p:nvSpPr>
          <p:cNvPr id="7" name="Rectangle 6">
            <a:extLst>
              <a:ext uri="{FF2B5EF4-FFF2-40B4-BE49-F238E27FC236}">
                <a16:creationId xmlns:a16="http://schemas.microsoft.com/office/drawing/2014/main" id="{14BDC1EF-6A1E-4761-8606-CCDABB718834}"/>
              </a:ext>
            </a:extLst>
          </p:cNvPr>
          <p:cNvSpPr/>
          <p:nvPr/>
        </p:nvSpPr>
        <p:spPr>
          <a:xfrm>
            <a:off x="2057400" y="2743200"/>
            <a:ext cx="55626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E9FD67F-77B8-3C2C-2255-03DC4F72E603}"/>
              </a:ext>
            </a:extLst>
          </p:cNvPr>
          <p:cNvSpPr txBox="1"/>
          <p:nvPr/>
        </p:nvSpPr>
        <p:spPr>
          <a:xfrm>
            <a:off x="6934200" y="228600"/>
            <a:ext cx="466794"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G1</a:t>
            </a:r>
          </a:p>
        </p:txBody>
      </p:sp>
    </p:spTree>
    <p:extLst>
      <p:ext uri="{BB962C8B-B14F-4D97-AF65-F5344CB8AC3E}">
        <p14:creationId xmlns:p14="http://schemas.microsoft.com/office/powerpoint/2010/main" val="38993250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BE0D79-1F79-4453-B591-7994E2429FBA}"/>
              </a:ext>
            </a:extLst>
          </p:cNvPr>
          <p:cNvSpPr txBox="1"/>
          <p:nvPr/>
        </p:nvSpPr>
        <p:spPr>
          <a:xfrm>
            <a:off x="457200" y="469900"/>
            <a:ext cx="1343638" cy="646331"/>
          </a:xfrm>
          <a:prstGeom prst="rect">
            <a:avLst/>
          </a:prstGeom>
          <a:noFill/>
        </p:spPr>
        <p:txBody>
          <a:bodyPr wrap="none" rtlCol="0">
            <a:spAutoFit/>
          </a:bodyPr>
          <a:lstStyle/>
          <a:p>
            <a:r>
              <a:rPr lang="en-US" dirty="0"/>
              <a:t>Here’s</a:t>
            </a:r>
            <a:br>
              <a:rPr lang="en-US" dirty="0"/>
            </a:br>
            <a:r>
              <a:rPr lang="en-US" dirty="0"/>
              <a:t>an example:</a:t>
            </a:r>
          </a:p>
        </p:txBody>
      </p:sp>
      <p:pic>
        <p:nvPicPr>
          <p:cNvPr id="6" name="Picture 5" descr="A screenshot of a cell phone&#10;&#10;Description automatically generated">
            <a:extLst>
              <a:ext uri="{FF2B5EF4-FFF2-40B4-BE49-F238E27FC236}">
                <a16:creationId xmlns:a16="http://schemas.microsoft.com/office/drawing/2014/main" id="{61F10A00-9D90-407A-8742-2DB92909C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0"/>
            <a:ext cx="5325710" cy="6858000"/>
          </a:xfrm>
          <a:prstGeom prst="rect">
            <a:avLst/>
          </a:prstGeom>
        </p:spPr>
      </p:pic>
      <p:sp useBgFill="1">
        <p:nvSpPr>
          <p:cNvPr id="7" name="Rectangle 6">
            <a:extLst>
              <a:ext uri="{FF2B5EF4-FFF2-40B4-BE49-F238E27FC236}">
                <a16:creationId xmlns:a16="http://schemas.microsoft.com/office/drawing/2014/main" id="{14BDC1EF-6A1E-4761-8606-CCDABB718834}"/>
              </a:ext>
            </a:extLst>
          </p:cNvPr>
          <p:cNvSpPr/>
          <p:nvPr/>
        </p:nvSpPr>
        <p:spPr>
          <a:xfrm>
            <a:off x="2057400" y="5562600"/>
            <a:ext cx="5562600" cy="15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2F621A-1BE1-5131-7DFA-395FBF8E0C87}"/>
              </a:ext>
            </a:extLst>
          </p:cNvPr>
          <p:cNvSpPr txBox="1"/>
          <p:nvPr/>
        </p:nvSpPr>
        <p:spPr>
          <a:xfrm>
            <a:off x="6934200" y="228600"/>
            <a:ext cx="466794"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G1</a:t>
            </a:r>
          </a:p>
        </p:txBody>
      </p:sp>
    </p:spTree>
    <p:extLst>
      <p:ext uri="{BB962C8B-B14F-4D97-AF65-F5344CB8AC3E}">
        <p14:creationId xmlns:p14="http://schemas.microsoft.com/office/powerpoint/2010/main" val="34270196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BE0D79-1F79-4453-B591-7994E2429FBA}"/>
              </a:ext>
            </a:extLst>
          </p:cNvPr>
          <p:cNvSpPr txBox="1"/>
          <p:nvPr/>
        </p:nvSpPr>
        <p:spPr>
          <a:xfrm>
            <a:off x="457200" y="469900"/>
            <a:ext cx="1343638" cy="646331"/>
          </a:xfrm>
          <a:prstGeom prst="rect">
            <a:avLst/>
          </a:prstGeom>
          <a:noFill/>
        </p:spPr>
        <p:txBody>
          <a:bodyPr wrap="none" rtlCol="0">
            <a:spAutoFit/>
          </a:bodyPr>
          <a:lstStyle/>
          <a:p>
            <a:r>
              <a:rPr lang="en-US" dirty="0"/>
              <a:t>Here’s</a:t>
            </a:r>
            <a:br>
              <a:rPr lang="en-US" dirty="0"/>
            </a:br>
            <a:r>
              <a:rPr lang="en-US" dirty="0"/>
              <a:t>an example:</a:t>
            </a:r>
          </a:p>
        </p:txBody>
      </p:sp>
      <p:pic>
        <p:nvPicPr>
          <p:cNvPr id="6" name="Picture 5" descr="A screenshot of a cell phone&#10;&#10;Description automatically generated">
            <a:extLst>
              <a:ext uri="{FF2B5EF4-FFF2-40B4-BE49-F238E27FC236}">
                <a16:creationId xmlns:a16="http://schemas.microsoft.com/office/drawing/2014/main" id="{61F10A00-9D90-407A-8742-2DB92909C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0"/>
            <a:ext cx="5325710" cy="6858000"/>
          </a:xfrm>
          <a:prstGeom prst="rect">
            <a:avLst/>
          </a:prstGeom>
        </p:spPr>
      </p:pic>
      <p:sp>
        <p:nvSpPr>
          <p:cNvPr id="3" name="TextBox 2">
            <a:extLst>
              <a:ext uri="{FF2B5EF4-FFF2-40B4-BE49-F238E27FC236}">
                <a16:creationId xmlns:a16="http://schemas.microsoft.com/office/drawing/2014/main" id="{67C07B80-574A-00EA-7A76-7279745173C9}"/>
              </a:ext>
            </a:extLst>
          </p:cNvPr>
          <p:cNvSpPr txBox="1"/>
          <p:nvPr/>
        </p:nvSpPr>
        <p:spPr>
          <a:xfrm>
            <a:off x="6934200" y="228600"/>
            <a:ext cx="466794"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G1</a:t>
            </a:r>
          </a:p>
        </p:txBody>
      </p:sp>
    </p:spTree>
    <p:extLst>
      <p:ext uri="{BB962C8B-B14F-4D97-AF65-F5344CB8AC3E}">
        <p14:creationId xmlns:p14="http://schemas.microsoft.com/office/powerpoint/2010/main" val="14182243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24CCC0D-AFB4-4468-9B90-8B36C432A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015" y="0"/>
            <a:ext cx="5264440" cy="6858000"/>
          </a:xfrm>
          <a:prstGeom prst="rect">
            <a:avLst/>
          </a:prstGeom>
        </p:spPr>
      </p:pic>
      <p:sp>
        <p:nvSpPr>
          <p:cNvPr id="2" name="TextBox 1">
            <a:extLst>
              <a:ext uri="{FF2B5EF4-FFF2-40B4-BE49-F238E27FC236}">
                <a16:creationId xmlns:a16="http://schemas.microsoft.com/office/drawing/2014/main" id="{05BE0D79-1F79-4453-B591-7994E2429FBA}"/>
              </a:ext>
            </a:extLst>
          </p:cNvPr>
          <p:cNvSpPr txBox="1"/>
          <p:nvPr/>
        </p:nvSpPr>
        <p:spPr>
          <a:xfrm>
            <a:off x="457200" y="469900"/>
            <a:ext cx="1343638" cy="646331"/>
          </a:xfrm>
          <a:prstGeom prst="rect">
            <a:avLst/>
          </a:prstGeom>
          <a:noFill/>
        </p:spPr>
        <p:txBody>
          <a:bodyPr wrap="none" rtlCol="0">
            <a:spAutoFit/>
          </a:bodyPr>
          <a:lstStyle/>
          <a:p>
            <a:r>
              <a:rPr lang="en-US" dirty="0"/>
              <a:t>Here’s</a:t>
            </a:r>
            <a:br>
              <a:rPr lang="en-US" dirty="0"/>
            </a:br>
            <a:r>
              <a:rPr lang="en-US" dirty="0"/>
              <a:t>an example:</a:t>
            </a:r>
          </a:p>
        </p:txBody>
      </p:sp>
      <p:sp useBgFill="1">
        <p:nvSpPr>
          <p:cNvPr id="7" name="Rectangle 6">
            <a:extLst>
              <a:ext uri="{FF2B5EF4-FFF2-40B4-BE49-F238E27FC236}">
                <a16:creationId xmlns:a16="http://schemas.microsoft.com/office/drawing/2014/main" id="{779E5D91-8364-49D0-9217-5BD5C36B29B1}"/>
              </a:ext>
            </a:extLst>
          </p:cNvPr>
          <p:cNvSpPr/>
          <p:nvPr/>
        </p:nvSpPr>
        <p:spPr>
          <a:xfrm>
            <a:off x="2057400" y="1219200"/>
            <a:ext cx="5562600" cy="586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1663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24CCC0D-AFB4-4468-9B90-8B36C432A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015" y="0"/>
            <a:ext cx="5264440" cy="6858000"/>
          </a:xfrm>
          <a:prstGeom prst="rect">
            <a:avLst/>
          </a:prstGeom>
        </p:spPr>
      </p:pic>
      <p:sp>
        <p:nvSpPr>
          <p:cNvPr id="2" name="TextBox 1">
            <a:extLst>
              <a:ext uri="{FF2B5EF4-FFF2-40B4-BE49-F238E27FC236}">
                <a16:creationId xmlns:a16="http://schemas.microsoft.com/office/drawing/2014/main" id="{05BE0D79-1F79-4453-B591-7994E2429FBA}"/>
              </a:ext>
            </a:extLst>
          </p:cNvPr>
          <p:cNvSpPr txBox="1"/>
          <p:nvPr/>
        </p:nvSpPr>
        <p:spPr>
          <a:xfrm>
            <a:off x="457200" y="469900"/>
            <a:ext cx="1343638" cy="646331"/>
          </a:xfrm>
          <a:prstGeom prst="rect">
            <a:avLst/>
          </a:prstGeom>
          <a:noFill/>
        </p:spPr>
        <p:txBody>
          <a:bodyPr wrap="none" rtlCol="0">
            <a:spAutoFit/>
          </a:bodyPr>
          <a:lstStyle/>
          <a:p>
            <a:r>
              <a:rPr lang="en-US" dirty="0"/>
              <a:t>Here’s</a:t>
            </a:r>
            <a:br>
              <a:rPr lang="en-US" dirty="0"/>
            </a:br>
            <a:r>
              <a:rPr lang="en-US" dirty="0"/>
              <a:t>an example:</a:t>
            </a:r>
          </a:p>
        </p:txBody>
      </p:sp>
      <p:sp useBgFill="1">
        <p:nvSpPr>
          <p:cNvPr id="7" name="Rectangle 6">
            <a:extLst>
              <a:ext uri="{FF2B5EF4-FFF2-40B4-BE49-F238E27FC236}">
                <a16:creationId xmlns:a16="http://schemas.microsoft.com/office/drawing/2014/main" id="{779E5D91-8364-49D0-9217-5BD5C36B29B1}"/>
              </a:ext>
            </a:extLst>
          </p:cNvPr>
          <p:cNvSpPr/>
          <p:nvPr/>
        </p:nvSpPr>
        <p:spPr>
          <a:xfrm>
            <a:off x="2057400" y="2209800"/>
            <a:ext cx="5562600" cy="487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8354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24CCC0D-AFB4-4468-9B90-8B36C432A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015" y="0"/>
            <a:ext cx="5264440" cy="6858000"/>
          </a:xfrm>
          <a:prstGeom prst="rect">
            <a:avLst/>
          </a:prstGeom>
        </p:spPr>
      </p:pic>
      <p:sp>
        <p:nvSpPr>
          <p:cNvPr id="2" name="TextBox 1">
            <a:extLst>
              <a:ext uri="{FF2B5EF4-FFF2-40B4-BE49-F238E27FC236}">
                <a16:creationId xmlns:a16="http://schemas.microsoft.com/office/drawing/2014/main" id="{05BE0D79-1F79-4453-B591-7994E2429FBA}"/>
              </a:ext>
            </a:extLst>
          </p:cNvPr>
          <p:cNvSpPr txBox="1"/>
          <p:nvPr/>
        </p:nvSpPr>
        <p:spPr>
          <a:xfrm>
            <a:off x="457200" y="469900"/>
            <a:ext cx="1343638" cy="646331"/>
          </a:xfrm>
          <a:prstGeom prst="rect">
            <a:avLst/>
          </a:prstGeom>
          <a:noFill/>
        </p:spPr>
        <p:txBody>
          <a:bodyPr wrap="none" rtlCol="0">
            <a:spAutoFit/>
          </a:bodyPr>
          <a:lstStyle/>
          <a:p>
            <a:r>
              <a:rPr lang="en-US" dirty="0"/>
              <a:t>Here’s</a:t>
            </a:r>
            <a:br>
              <a:rPr lang="en-US" dirty="0"/>
            </a:br>
            <a:r>
              <a:rPr lang="en-US" dirty="0"/>
              <a:t>an example:</a:t>
            </a:r>
          </a:p>
        </p:txBody>
      </p:sp>
      <p:sp useBgFill="1">
        <p:nvSpPr>
          <p:cNvPr id="7" name="Rectangle 6">
            <a:extLst>
              <a:ext uri="{FF2B5EF4-FFF2-40B4-BE49-F238E27FC236}">
                <a16:creationId xmlns:a16="http://schemas.microsoft.com/office/drawing/2014/main" id="{779E5D91-8364-49D0-9217-5BD5C36B29B1}"/>
              </a:ext>
            </a:extLst>
          </p:cNvPr>
          <p:cNvSpPr/>
          <p:nvPr/>
        </p:nvSpPr>
        <p:spPr>
          <a:xfrm>
            <a:off x="2057400" y="4267200"/>
            <a:ext cx="5562600" cy="281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1986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24CCC0D-AFB4-4468-9B90-8B36C432A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015" y="0"/>
            <a:ext cx="5264440" cy="6858000"/>
          </a:xfrm>
          <a:prstGeom prst="rect">
            <a:avLst/>
          </a:prstGeom>
        </p:spPr>
      </p:pic>
      <p:sp>
        <p:nvSpPr>
          <p:cNvPr id="2" name="TextBox 1">
            <a:extLst>
              <a:ext uri="{FF2B5EF4-FFF2-40B4-BE49-F238E27FC236}">
                <a16:creationId xmlns:a16="http://schemas.microsoft.com/office/drawing/2014/main" id="{05BE0D79-1F79-4453-B591-7994E2429FBA}"/>
              </a:ext>
            </a:extLst>
          </p:cNvPr>
          <p:cNvSpPr txBox="1"/>
          <p:nvPr/>
        </p:nvSpPr>
        <p:spPr>
          <a:xfrm>
            <a:off x="457200" y="469900"/>
            <a:ext cx="1343638" cy="646331"/>
          </a:xfrm>
          <a:prstGeom prst="rect">
            <a:avLst/>
          </a:prstGeom>
          <a:noFill/>
        </p:spPr>
        <p:txBody>
          <a:bodyPr wrap="none" rtlCol="0">
            <a:spAutoFit/>
          </a:bodyPr>
          <a:lstStyle/>
          <a:p>
            <a:r>
              <a:rPr lang="en-US" dirty="0"/>
              <a:t>Here’s</a:t>
            </a:r>
            <a:br>
              <a:rPr lang="en-US" dirty="0"/>
            </a:br>
            <a:r>
              <a:rPr lang="en-US" dirty="0"/>
              <a:t>an example:</a:t>
            </a:r>
          </a:p>
        </p:txBody>
      </p:sp>
    </p:spTree>
    <p:extLst>
      <p:ext uri="{BB962C8B-B14F-4D97-AF65-F5344CB8AC3E}">
        <p14:creationId xmlns:p14="http://schemas.microsoft.com/office/powerpoint/2010/main" val="513156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DF011-4E33-5652-BCC4-30B02EFB1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219200"/>
            <a:ext cx="4152497" cy="5410200"/>
          </a:xfrm>
          <a:prstGeom prst="rect">
            <a:avLst/>
          </a:prstGeom>
        </p:spPr>
      </p:pic>
      <p:pic>
        <p:nvPicPr>
          <p:cNvPr id="5" name="Picture 4">
            <a:extLst>
              <a:ext uri="{FF2B5EF4-FFF2-40B4-BE49-F238E27FC236}">
                <a16:creationId xmlns:a16="http://schemas.microsoft.com/office/drawing/2014/main" id="{54A1F216-A2B1-A356-BAC0-2C7B48C60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992" y="609600"/>
            <a:ext cx="4723856" cy="5867400"/>
          </a:xfrm>
          <a:prstGeom prst="rect">
            <a:avLst/>
          </a:prstGeom>
          <a:ln w="19050">
            <a:solidFill>
              <a:schemeClr val="bg1"/>
            </a:solidFill>
          </a:ln>
        </p:spPr>
      </p:pic>
      <p:sp>
        <p:nvSpPr>
          <p:cNvPr id="6" name="TextBox 5">
            <a:extLst>
              <a:ext uri="{FF2B5EF4-FFF2-40B4-BE49-F238E27FC236}">
                <a16:creationId xmlns:a16="http://schemas.microsoft.com/office/drawing/2014/main" id="{12E01A32-8E54-F7C2-B19B-7EDF1BF1FC5A}"/>
              </a:ext>
            </a:extLst>
          </p:cNvPr>
          <p:cNvSpPr txBox="1"/>
          <p:nvPr/>
        </p:nvSpPr>
        <p:spPr>
          <a:xfrm>
            <a:off x="457201" y="469900"/>
            <a:ext cx="1219200" cy="646331"/>
          </a:xfrm>
          <a:prstGeom prst="rect">
            <a:avLst/>
          </a:prstGeom>
          <a:noFill/>
        </p:spPr>
        <p:txBody>
          <a:bodyPr wrap="square" rtlCol="0">
            <a:spAutoFit/>
          </a:bodyPr>
          <a:lstStyle/>
          <a:p>
            <a:r>
              <a:rPr lang="en-US" dirty="0"/>
              <a:t>Another example:</a:t>
            </a:r>
          </a:p>
        </p:txBody>
      </p:sp>
      <p:sp>
        <p:nvSpPr>
          <p:cNvPr id="7" name="TextBox 6">
            <a:extLst>
              <a:ext uri="{FF2B5EF4-FFF2-40B4-BE49-F238E27FC236}">
                <a16:creationId xmlns:a16="http://schemas.microsoft.com/office/drawing/2014/main" id="{3C586AC5-B652-2D03-71E8-614F48803CEB}"/>
              </a:ext>
            </a:extLst>
          </p:cNvPr>
          <p:cNvSpPr txBox="1"/>
          <p:nvPr/>
        </p:nvSpPr>
        <p:spPr>
          <a:xfrm>
            <a:off x="419503" y="4953000"/>
            <a:ext cx="1219200" cy="646331"/>
          </a:xfrm>
          <a:prstGeom prst="rect">
            <a:avLst/>
          </a:prstGeom>
          <a:noFill/>
        </p:spPr>
        <p:txBody>
          <a:bodyPr wrap="square" rtlCol="0">
            <a:spAutoFit/>
          </a:bodyPr>
          <a:lstStyle/>
          <a:p>
            <a:r>
              <a:rPr lang="en-US" dirty="0"/>
              <a:t>See how it works?</a:t>
            </a:r>
          </a:p>
        </p:txBody>
      </p:sp>
    </p:spTree>
    <p:extLst>
      <p:ext uri="{BB962C8B-B14F-4D97-AF65-F5344CB8AC3E}">
        <p14:creationId xmlns:p14="http://schemas.microsoft.com/office/powerpoint/2010/main" val="13545647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47CFC-326C-4F80-99D7-37BDC2FCD685}"/>
              </a:ext>
            </a:extLst>
          </p:cNvPr>
          <p:cNvSpPr txBox="1"/>
          <p:nvPr/>
        </p:nvSpPr>
        <p:spPr>
          <a:xfrm>
            <a:off x="3128666" y="1447800"/>
            <a:ext cx="2462534" cy="461665"/>
          </a:xfrm>
          <a:prstGeom prst="rect">
            <a:avLst/>
          </a:prstGeom>
          <a:noFill/>
        </p:spPr>
        <p:txBody>
          <a:bodyPr wrap="none" rtlCol="0">
            <a:spAutoFit/>
          </a:bodyPr>
          <a:lstStyle/>
          <a:p>
            <a:r>
              <a:rPr lang="en-US" sz="2400" dirty="0"/>
              <a:t>See how it works?</a:t>
            </a:r>
          </a:p>
        </p:txBody>
      </p:sp>
      <p:sp>
        <p:nvSpPr>
          <p:cNvPr id="3" name="TextBox 2">
            <a:extLst>
              <a:ext uri="{FF2B5EF4-FFF2-40B4-BE49-F238E27FC236}">
                <a16:creationId xmlns:a16="http://schemas.microsoft.com/office/drawing/2014/main" id="{BB184BE8-AF89-43BF-9033-BE43C5647E69}"/>
              </a:ext>
            </a:extLst>
          </p:cNvPr>
          <p:cNvSpPr txBox="1"/>
          <p:nvPr/>
        </p:nvSpPr>
        <p:spPr>
          <a:xfrm>
            <a:off x="3674947" y="2438400"/>
            <a:ext cx="1252266" cy="646331"/>
          </a:xfrm>
          <a:prstGeom prst="rect">
            <a:avLst/>
          </a:prstGeom>
          <a:noFill/>
        </p:spPr>
        <p:txBody>
          <a:bodyPr wrap="none" rtlCol="0">
            <a:spAutoFit/>
          </a:bodyPr>
          <a:lstStyle/>
          <a:p>
            <a:pPr algn="ctr"/>
            <a:r>
              <a:rPr lang="en-US" dirty="0"/>
              <a:t>Questions?</a:t>
            </a:r>
          </a:p>
          <a:p>
            <a:pPr algn="ctr"/>
            <a:endParaRPr lang="en-US" dirty="0"/>
          </a:p>
        </p:txBody>
      </p:sp>
      <p:sp>
        <p:nvSpPr>
          <p:cNvPr id="4" name="TextBox 3">
            <a:extLst>
              <a:ext uri="{FF2B5EF4-FFF2-40B4-BE49-F238E27FC236}">
                <a16:creationId xmlns:a16="http://schemas.microsoft.com/office/drawing/2014/main" id="{BBB6496B-7572-4F73-8244-4785D0930751}"/>
              </a:ext>
            </a:extLst>
          </p:cNvPr>
          <p:cNvSpPr txBox="1"/>
          <p:nvPr/>
        </p:nvSpPr>
        <p:spPr>
          <a:xfrm>
            <a:off x="2019300" y="3613666"/>
            <a:ext cx="5105400" cy="923330"/>
          </a:xfrm>
          <a:prstGeom prst="rect">
            <a:avLst/>
          </a:prstGeom>
          <a:noFill/>
        </p:spPr>
        <p:txBody>
          <a:bodyPr wrap="square" rtlCol="0">
            <a:spAutoFit/>
          </a:bodyPr>
          <a:lstStyle/>
          <a:p>
            <a:r>
              <a:rPr lang="en-US" dirty="0"/>
              <a:t>In this Skills Institute, we won’t develop the analytic worksheet, but knowing the model will help you to write better.</a:t>
            </a:r>
          </a:p>
        </p:txBody>
      </p:sp>
      <p:sp>
        <p:nvSpPr>
          <p:cNvPr id="5" name="TextBox 4">
            <a:extLst>
              <a:ext uri="{FF2B5EF4-FFF2-40B4-BE49-F238E27FC236}">
                <a16:creationId xmlns:a16="http://schemas.microsoft.com/office/drawing/2014/main" id="{D693ED41-7830-4557-AA26-BA34FE47A76D}"/>
              </a:ext>
            </a:extLst>
          </p:cNvPr>
          <p:cNvSpPr txBox="1"/>
          <p:nvPr/>
        </p:nvSpPr>
        <p:spPr>
          <a:xfrm rot="293247">
            <a:off x="3295405" y="4833984"/>
            <a:ext cx="4800600" cy="923330"/>
          </a:xfrm>
          <a:prstGeom prst="rect">
            <a:avLst/>
          </a:prstGeom>
          <a:noFill/>
          <a:ln>
            <a:solidFill>
              <a:schemeClr val="accent1"/>
            </a:solidFill>
          </a:ln>
        </p:spPr>
        <p:txBody>
          <a:bodyPr wrap="square" lIns="182880" tIns="182880" rIns="182880" bIns="182880" rtlCol="0">
            <a:spAutoFit/>
          </a:bodyPr>
          <a:lstStyle/>
          <a:p>
            <a:pPr algn="ctr"/>
            <a:r>
              <a:rPr lang="en-US" dirty="0"/>
              <a:t>ONCE YOU HAVE A WORKSHEET (OR SIMILAR), YOU CAN FOCUS ON WRITING.</a:t>
            </a:r>
          </a:p>
        </p:txBody>
      </p:sp>
    </p:spTree>
    <p:extLst>
      <p:ext uri="{BB962C8B-B14F-4D97-AF65-F5344CB8AC3E}">
        <p14:creationId xmlns:p14="http://schemas.microsoft.com/office/powerpoint/2010/main" val="95216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5" presetClass="emph" presetSubtype="0" repeatCount="2000" fill="hold" grpId="1" nodeType="withEffect">
                                  <p:stCondLst>
                                    <p:cond delay="0"/>
                                  </p:stCondLst>
                                  <p:childTnLst>
                                    <p:anim calcmode="discrete" valueType="str">
                                      <p:cBhvr>
                                        <p:cTn id="8"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454493-1035-440D-ACA8-8378D9A78331}" type="slidenum">
              <a:rPr lang="en-US" smtClean="0"/>
              <a:t>89</a:t>
            </a:fld>
            <a:endParaRPr lang="en-US"/>
          </a:p>
        </p:txBody>
      </p:sp>
      <p:sp>
        <p:nvSpPr>
          <p:cNvPr id="4" name="TextBox 3"/>
          <p:cNvSpPr txBox="1"/>
          <p:nvPr/>
        </p:nvSpPr>
        <p:spPr>
          <a:xfrm>
            <a:off x="2743200" y="2590800"/>
            <a:ext cx="3727944" cy="523220"/>
          </a:xfrm>
          <a:prstGeom prst="rect">
            <a:avLst/>
          </a:prstGeom>
          <a:noFill/>
        </p:spPr>
        <p:txBody>
          <a:bodyPr wrap="none" rtlCol="0">
            <a:spAutoFit/>
          </a:bodyPr>
          <a:lstStyle/>
          <a:p>
            <a:r>
              <a:rPr lang="en-US" sz="2800" dirty="0"/>
              <a:t>Questions?  Comments?</a:t>
            </a:r>
          </a:p>
        </p:txBody>
      </p:sp>
    </p:spTree>
    <p:extLst>
      <p:ext uri="{BB962C8B-B14F-4D97-AF65-F5344CB8AC3E}">
        <p14:creationId xmlns:p14="http://schemas.microsoft.com/office/powerpoint/2010/main" val="3583953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15039020"/>
              </p:ext>
            </p:extLst>
          </p:nvPr>
        </p:nvGraphicFramePr>
        <p:xfrm>
          <a:off x="1828800" y="1544985"/>
          <a:ext cx="6096000" cy="39624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en-US" sz="2000" b="1" dirty="0">
                          <a:solidFill>
                            <a:srgbClr val="FF0000"/>
                          </a:solidFill>
                        </a:rPr>
                        <a:t>Today</a:t>
                      </a:r>
                    </a:p>
                  </a:txBody>
                  <a:tcPr/>
                </a:tc>
                <a:tc>
                  <a:txBody>
                    <a:bodyPr/>
                    <a:lstStyle/>
                    <a:p>
                      <a:pPr algn="ctr"/>
                      <a:r>
                        <a:rPr lang="en-US" sz="2000" dirty="0"/>
                        <a:t>Tomorrow</a:t>
                      </a:r>
                    </a:p>
                  </a:txBody>
                  <a:tcPr/>
                </a:tc>
                <a:tc>
                  <a:txBody>
                    <a:bodyPr/>
                    <a:lstStyle/>
                    <a:p>
                      <a:pPr algn="ctr"/>
                      <a:endParaRPr lang="en-US" sz="2000" dirty="0"/>
                    </a:p>
                  </a:txBody>
                  <a:tcPr/>
                </a:tc>
                <a:extLst>
                  <a:ext uri="{0D108BD9-81ED-4DB2-BD59-A6C34878D82A}">
                    <a16:rowId xmlns:a16="http://schemas.microsoft.com/office/drawing/2014/main" val="10000"/>
                  </a:ext>
                </a:extLst>
              </a:tr>
            </a:tbl>
          </a:graphicData>
        </a:graphic>
      </p:graphicFrame>
      <p:sp>
        <p:nvSpPr>
          <p:cNvPr id="3" name="TextBox 2"/>
          <p:cNvSpPr txBox="1"/>
          <p:nvPr/>
        </p:nvSpPr>
        <p:spPr>
          <a:xfrm>
            <a:off x="1143000" y="609600"/>
            <a:ext cx="1811714" cy="400110"/>
          </a:xfrm>
          <a:prstGeom prst="rect">
            <a:avLst/>
          </a:prstGeom>
          <a:noFill/>
        </p:spPr>
        <p:txBody>
          <a:bodyPr wrap="none" rtlCol="0">
            <a:spAutoFit/>
          </a:bodyPr>
          <a:lstStyle/>
          <a:p>
            <a:r>
              <a:rPr lang="en-US" sz="2000" dirty="0"/>
              <a:t>OUR SCHEDULE</a:t>
            </a:r>
          </a:p>
        </p:txBody>
      </p:sp>
      <p:graphicFrame>
        <p:nvGraphicFramePr>
          <p:cNvPr id="4" name="Table 3"/>
          <p:cNvGraphicFramePr>
            <a:graphicFrameLocks noGrp="1"/>
          </p:cNvGraphicFramePr>
          <p:nvPr>
            <p:extLst>
              <p:ext uri="{D42A27DB-BD31-4B8C-83A1-F6EECF244321}">
                <p14:modId xmlns:p14="http://schemas.microsoft.com/office/powerpoint/2010/main" val="1072778470"/>
              </p:ext>
            </p:extLst>
          </p:nvPr>
        </p:nvGraphicFramePr>
        <p:xfrm>
          <a:off x="1926017" y="2514600"/>
          <a:ext cx="2057394" cy="3291840"/>
        </p:xfrm>
        <a:graphic>
          <a:graphicData uri="http://schemas.openxmlformats.org/drawingml/2006/table">
            <a:tbl>
              <a:tblPr firstRow="1" bandRow="1">
                <a:tableStyleId>{2D5ABB26-0587-4C30-8999-92F81FD0307C}</a:tableStyleId>
              </a:tblPr>
              <a:tblGrid>
                <a:gridCol w="2057394">
                  <a:extLst>
                    <a:ext uri="{9D8B030D-6E8A-4147-A177-3AD203B41FA5}">
                      <a16:colId xmlns:a16="http://schemas.microsoft.com/office/drawing/2014/main" val="20000"/>
                    </a:ext>
                  </a:extLst>
                </a:gridCol>
              </a:tblGrid>
              <a:tr h="370840">
                <a:tc>
                  <a:txBody>
                    <a:bodyPr/>
                    <a:lstStyle/>
                    <a:p>
                      <a:r>
                        <a:rPr lang="en-US" sz="1800" dirty="0"/>
                        <a:t>Introductions, Objectives</a:t>
                      </a:r>
                    </a:p>
                  </a:txBody>
                  <a:tcPr marL="137160" marR="137160" marT="137160" marB="137160"/>
                </a:tc>
                <a:extLst>
                  <a:ext uri="{0D108BD9-81ED-4DB2-BD59-A6C34878D82A}">
                    <a16:rowId xmlns:a16="http://schemas.microsoft.com/office/drawing/2014/main" val="10000"/>
                  </a:ext>
                </a:extLst>
              </a:tr>
              <a:tr h="370840">
                <a:tc>
                  <a:txBody>
                    <a:bodyPr/>
                    <a:lstStyle/>
                    <a:p>
                      <a:r>
                        <a:rPr lang="en-US" sz="1800" dirty="0"/>
                        <a:t>Words, phrases, sentences </a:t>
                      </a:r>
                    </a:p>
                  </a:txBody>
                  <a:tcPr marL="137160" marR="137160" marT="137160" marB="137160"/>
                </a:tc>
                <a:extLst>
                  <a:ext uri="{0D108BD9-81ED-4DB2-BD59-A6C34878D82A}">
                    <a16:rowId xmlns:a16="http://schemas.microsoft.com/office/drawing/2014/main" val="10001"/>
                  </a:ext>
                </a:extLst>
              </a:tr>
              <a:tr h="370840">
                <a:tc>
                  <a:txBody>
                    <a:bodyPr/>
                    <a:lstStyle/>
                    <a:p>
                      <a:pPr algn="l"/>
                      <a:r>
                        <a:rPr lang="en-US" sz="1800" dirty="0"/>
                        <a:t>Snowflakes</a:t>
                      </a:r>
                    </a:p>
                  </a:txBody>
                  <a:tcPr marL="137160" marR="137160" marT="137160" marB="137160" anchor="ctr"/>
                </a:tc>
                <a:extLst>
                  <a:ext uri="{0D108BD9-81ED-4DB2-BD59-A6C34878D82A}">
                    <a16:rowId xmlns:a16="http://schemas.microsoft.com/office/drawing/2014/main" val="10002"/>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Structures</a:t>
                      </a:r>
                    </a:p>
                  </a:txBody>
                  <a:tcPr marL="137160" marR="137160" marT="137160" marB="137160"/>
                </a:tc>
                <a:extLst>
                  <a:ext uri="{0D108BD9-81ED-4DB2-BD59-A6C34878D82A}">
                    <a16:rowId xmlns:a16="http://schemas.microsoft.com/office/drawing/2014/main" val="10004"/>
                  </a:ext>
                </a:extLst>
              </a:tr>
              <a:tr h="370840">
                <a:tc>
                  <a:txBody>
                    <a:bodyPr/>
                    <a:lstStyle/>
                    <a:p>
                      <a:r>
                        <a:rPr lang="en-US" sz="1800" dirty="0"/>
                        <a:t>Exercises</a:t>
                      </a:r>
                    </a:p>
                  </a:txBody>
                  <a:tcPr marL="137160" marR="137160" marT="137160" marB="137160"/>
                </a:tc>
                <a:extLst>
                  <a:ext uri="{0D108BD9-81ED-4DB2-BD59-A6C34878D82A}">
                    <a16:rowId xmlns:a16="http://schemas.microsoft.com/office/drawing/2014/main" val="10005"/>
                  </a:ext>
                </a:extLst>
              </a:tr>
            </a:tbl>
          </a:graphicData>
        </a:graphic>
      </p:graphicFrame>
      <p:cxnSp>
        <p:nvCxnSpPr>
          <p:cNvPr id="6" name="Straight Arrow Connector 5"/>
          <p:cNvCxnSpPr>
            <a:cxnSpLocks/>
          </p:cNvCxnSpPr>
          <p:nvPr/>
        </p:nvCxnSpPr>
        <p:spPr>
          <a:xfrm>
            <a:off x="2819400" y="2057400"/>
            <a:ext cx="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71A67A0B-1ABF-4B9B-8364-D4EF665BE580}"/>
              </a:ext>
            </a:extLst>
          </p:cNvPr>
          <p:cNvGraphicFramePr>
            <a:graphicFrameLocks noGrp="1"/>
          </p:cNvGraphicFramePr>
          <p:nvPr>
            <p:extLst>
              <p:ext uri="{D42A27DB-BD31-4B8C-83A1-F6EECF244321}">
                <p14:modId xmlns:p14="http://schemas.microsoft.com/office/powerpoint/2010/main" val="318157566"/>
              </p:ext>
            </p:extLst>
          </p:nvPr>
        </p:nvGraphicFramePr>
        <p:xfrm>
          <a:off x="4162431" y="2476500"/>
          <a:ext cx="2057394" cy="4114800"/>
        </p:xfrm>
        <a:graphic>
          <a:graphicData uri="http://schemas.openxmlformats.org/drawingml/2006/table">
            <a:tbl>
              <a:tblPr firstRow="1" bandRow="1">
                <a:tableStyleId>{2D5ABB26-0587-4C30-8999-92F81FD0307C}</a:tableStyleId>
              </a:tblPr>
              <a:tblGrid>
                <a:gridCol w="2057394">
                  <a:extLst>
                    <a:ext uri="{9D8B030D-6E8A-4147-A177-3AD203B41FA5}">
                      <a16:colId xmlns:a16="http://schemas.microsoft.com/office/drawing/2014/main" val="20000"/>
                    </a:ext>
                  </a:extLst>
                </a:gridCol>
              </a:tblGrid>
              <a:tr h="370840">
                <a:tc>
                  <a:txBody>
                    <a:bodyPr/>
                    <a:lstStyle/>
                    <a:p>
                      <a:r>
                        <a:rPr lang="en-US" sz="1800" dirty="0"/>
                        <a:t>Good writing</a:t>
                      </a:r>
                      <a:br>
                        <a:rPr lang="en-US" sz="1800" dirty="0"/>
                      </a:br>
                      <a:endParaRPr lang="en-US" sz="1800" dirty="0"/>
                    </a:p>
                  </a:txBody>
                  <a:tcPr marL="137160" marR="137160" marT="137160" marB="137160"/>
                </a:tc>
                <a:extLst>
                  <a:ext uri="{0D108BD9-81ED-4DB2-BD59-A6C34878D82A}">
                    <a16:rowId xmlns:a16="http://schemas.microsoft.com/office/drawing/2014/main" val="10000"/>
                  </a:ext>
                </a:extLst>
              </a:tr>
              <a:tr h="370840">
                <a:tc>
                  <a:txBody>
                    <a:bodyPr/>
                    <a:lstStyle/>
                    <a:p>
                      <a:r>
                        <a:rPr lang="en-US" sz="1800" dirty="0"/>
                        <a:t>Editing and </a:t>
                      </a:r>
                      <a:br>
                        <a:rPr lang="en-US" sz="1800" dirty="0"/>
                      </a:br>
                      <a:r>
                        <a:rPr lang="en-US" sz="1800" dirty="0"/>
                        <a:t>self-editing</a:t>
                      </a:r>
                    </a:p>
                  </a:txBody>
                  <a:tcPr marL="137160" marR="137160" marT="137160" marB="137160"/>
                </a:tc>
                <a:extLst>
                  <a:ext uri="{0D108BD9-81ED-4DB2-BD59-A6C34878D82A}">
                    <a16:rowId xmlns:a16="http://schemas.microsoft.com/office/drawing/2014/main" val="10001"/>
                  </a:ext>
                </a:extLst>
              </a:tr>
              <a:tr h="370840">
                <a:tc>
                  <a:txBody>
                    <a:bodyPr/>
                    <a:lstStyle/>
                    <a:p>
                      <a:pPr algn="l"/>
                      <a:r>
                        <a:rPr lang="en-US" sz="1800" dirty="0"/>
                        <a:t>Thesis sentences</a:t>
                      </a:r>
                    </a:p>
                  </a:txBody>
                  <a:tcPr marL="137160" marR="137160" marT="137160" marB="137160" anchor="ctr"/>
                </a:tc>
                <a:extLst>
                  <a:ext uri="{0D108BD9-81ED-4DB2-BD59-A6C34878D82A}">
                    <a16:rowId xmlns:a16="http://schemas.microsoft.com/office/drawing/2014/main" val="10002"/>
                  </a:ext>
                </a:extLst>
              </a:tr>
              <a:tr h="370840">
                <a:tc>
                  <a:txBody>
                    <a:bodyPr/>
                    <a:lstStyle/>
                    <a:p>
                      <a:r>
                        <a:rPr lang="en-US" sz="1800" dirty="0"/>
                        <a:t>Exercise and peer review</a:t>
                      </a:r>
                    </a:p>
                  </a:txBody>
                  <a:tcPr marL="137160" marR="137160" marT="137160" marB="137160"/>
                </a:tc>
                <a:extLst>
                  <a:ext uri="{0D108BD9-81ED-4DB2-BD59-A6C34878D82A}">
                    <a16:rowId xmlns:a16="http://schemas.microsoft.com/office/drawing/2014/main" val="10004"/>
                  </a:ext>
                </a:extLst>
              </a:tr>
              <a:tr h="370840">
                <a:tc>
                  <a:txBody>
                    <a:bodyPr/>
                    <a:lstStyle/>
                    <a:p>
                      <a:r>
                        <a:rPr lang="en-US" sz="1800" dirty="0"/>
                        <a:t>Voice</a:t>
                      </a:r>
                    </a:p>
                  </a:txBody>
                  <a:tcPr marL="137160" marR="137160" marT="137160" marB="137160"/>
                </a:tc>
                <a:extLst>
                  <a:ext uri="{0D108BD9-81ED-4DB2-BD59-A6C34878D82A}">
                    <a16:rowId xmlns:a16="http://schemas.microsoft.com/office/drawing/2014/main" val="10005"/>
                  </a:ext>
                </a:extLst>
              </a:tr>
              <a:tr h="370840">
                <a:tc>
                  <a:txBody>
                    <a:bodyPr/>
                    <a:lstStyle/>
                    <a:p>
                      <a:r>
                        <a:rPr lang="en-US" sz="1800" dirty="0"/>
                        <a:t>Big exercises</a:t>
                      </a:r>
                    </a:p>
                  </a:txBody>
                  <a:tcPr marL="137160" marR="137160" marT="137160" marB="137160"/>
                </a:tc>
                <a:extLst>
                  <a:ext uri="{0D108BD9-81ED-4DB2-BD59-A6C34878D82A}">
                    <a16:rowId xmlns:a16="http://schemas.microsoft.com/office/drawing/2014/main" val="4069891140"/>
                  </a:ext>
                </a:extLst>
              </a:tr>
            </a:tbl>
          </a:graphicData>
        </a:graphic>
      </p:graphicFrame>
      <p:sp useBgFill="1">
        <p:nvSpPr>
          <p:cNvPr id="2" name="Rectangle 1">
            <a:extLst>
              <a:ext uri="{FF2B5EF4-FFF2-40B4-BE49-F238E27FC236}">
                <a16:creationId xmlns:a16="http://schemas.microsoft.com/office/drawing/2014/main" id="{4866E025-3E28-432B-ED52-D363940930C2}"/>
              </a:ext>
            </a:extLst>
          </p:cNvPr>
          <p:cNvSpPr/>
          <p:nvPr/>
        </p:nvSpPr>
        <p:spPr>
          <a:xfrm>
            <a:off x="3731257" y="1485900"/>
            <a:ext cx="2341181" cy="5105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919D18-F21C-CB10-665E-A348C67DE41D}"/>
              </a:ext>
            </a:extLst>
          </p:cNvPr>
          <p:cNvSpPr txBox="1"/>
          <p:nvPr/>
        </p:nvSpPr>
        <p:spPr>
          <a:xfrm>
            <a:off x="6352482" y="3048000"/>
            <a:ext cx="2420150" cy="646331"/>
          </a:xfrm>
          <a:prstGeom prst="rect">
            <a:avLst/>
          </a:prstGeom>
          <a:noFill/>
        </p:spPr>
        <p:txBody>
          <a:bodyPr wrap="none" rtlCol="0">
            <a:spAutoFit/>
          </a:bodyPr>
          <a:lstStyle/>
          <a:p>
            <a:r>
              <a:rPr lang="en-US" dirty="0"/>
              <a:t>“FINAL paper”</a:t>
            </a:r>
          </a:p>
          <a:p>
            <a:r>
              <a:rPr lang="en-US" dirty="0"/>
              <a:t>due Sunday, 4 February</a:t>
            </a:r>
          </a:p>
        </p:txBody>
      </p:sp>
    </p:spTree>
    <p:extLst>
      <p:ext uri="{BB962C8B-B14F-4D97-AF65-F5344CB8AC3E}">
        <p14:creationId xmlns:p14="http://schemas.microsoft.com/office/powerpoint/2010/main" val="301040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1752600"/>
            <a:ext cx="2933816" cy="646331"/>
          </a:xfrm>
          <a:prstGeom prst="rect">
            <a:avLst/>
          </a:prstGeom>
          <a:noFill/>
        </p:spPr>
        <p:txBody>
          <a:bodyPr wrap="none" rtlCol="0">
            <a:spAutoFit/>
          </a:bodyPr>
          <a:lstStyle/>
          <a:p>
            <a:r>
              <a:rPr lang="en-US" sz="3600" dirty="0"/>
              <a:t>AN  EXERCISE</a:t>
            </a:r>
          </a:p>
        </p:txBody>
      </p:sp>
      <p:sp>
        <p:nvSpPr>
          <p:cNvPr id="3" name="TextBox 2">
            <a:extLst>
              <a:ext uri="{FF2B5EF4-FFF2-40B4-BE49-F238E27FC236}">
                <a16:creationId xmlns:a16="http://schemas.microsoft.com/office/drawing/2014/main" id="{A8421F01-DAD7-44D2-98BC-D3CD284BC4C1}"/>
              </a:ext>
            </a:extLst>
          </p:cNvPr>
          <p:cNvSpPr txBox="1"/>
          <p:nvPr/>
        </p:nvSpPr>
        <p:spPr>
          <a:xfrm>
            <a:off x="897756" y="2995044"/>
            <a:ext cx="7348487" cy="461665"/>
          </a:xfrm>
          <a:prstGeom prst="rect">
            <a:avLst/>
          </a:prstGeom>
          <a:noFill/>
        </p:spPr>
        <p:txBody>
          <a:bodyPr wrap="none" rtlCol="0">
            <a:spAutoFit/>
          </a:bodyPr>
          <a:lstStyle/>
          <a:p>
            <a:r>
              <a:rPr lang="en-US" sz="2400" dirty="0"/>
              <a:t>Converting an analytical worksheet into a written report.</a:t>
            </a:r>
          </a:p>
        </p:txBody>
      </p:sp>
      <p:sp>
        <p:nvSpPr>
          <p:cNvPr id="5" name="TextBox 4">
            <a:extLst>
              <a:ext uri="{FF2B5EF4-FFF2-40B4-BE49-F238E27FC236}">
                <a16:creationId xmlns:a16="http://schemas.microsoft.com/office/drawing/2014/main" id="{4BCB78CC-5297-50F9-B2C9-B06FCF14D990}"/>
              </a:ext>
            </a:extLst>
          </p:cNvPr>
          <p:cNvSpPr txBox="1"/>
          <p:nvPr/>
        </p:nvSpPr>
        <p:spPr>
          <a:xfrm>
            <a:off x="2048552" y="3868156"/>
            <a:ext cx="5046894" cy="369332"/>
          </a:xfrm>
          <a:prstGeom prst="rect">
            <a:avLst/>
          </a:prstGeom>
          <a:noFill/>
        </p:spPr>
        <p:txBody>
          <a:bodyPr wrap="none" rtlCol="0">
            <a:spAutoFit/>
          </a:bodyPr>
          <a:lstStyle/>
          <a:p>
            <a:r>
              <a:rPr lang="en-US" dirty="0"/>
              <a:t>Central America migration    or    Venezuela stability</a:t>
            </a:r>
          </a:p>
        </p:txBody>
      </p:sp>
      <p:pic>
        <p:nvPicPr>
          <p:cNvPr id="7" name="Picture 6">
            <a:extLst>
              <a:ext uri="{FF2B5EF4-FFF2-40B4-BE49-F238E27FC236}">
                <a16:creationId xmlns:a16="http://schemas.microsoft.com/office/drawing/2014/main" id="{02DBF9DC-D020-1A85-EC92-36C841629DEB}"/>
              </a:ext>
            </a:extLst>
          </p:cNvPr>
          <p:cNvPicPr>
            <a:picLocks noChangeAspect="1"/>
          </p:cNvPicPr>
          <p:nvPr/>
        </p:nvPicPr>
        <p:blipFill>
          <a:blip r:embed="rId2"/>
          <a:stretch>
            <a:fillRect/>
          </a:stretch>
        </p:blipFill>
        <p:spPr>
          <a:xfrm>
            <a:off x="2048552" y="4343400"/>
            <a:ext cx="2505521" cy="2213833"/>
          </a:xfrm>
          <a:prstGeom prst="rect">
            <a:avLst/>
          </a:prstGeom>
        </p:spPr>
      </p:pic>
      <p:pic>
        <p:nvPicPr>
          <p:cNvPr id="9" name="Picture 8">
            <a:extLst>
              <a:ext uri="{FF2B5EF4-FFF2-40B4-BE49-F238E27FC236}">
                <a16:creationId xmlns:a16="http://schemas.microsoft.com/office/drawing/2014/main" id="{00DC4D0D-1515-D9E0-D293-3AD60DA1837E}"/>
              </a:ext>
            </a:extLst>
          </p:cNvPr>
          <p:cNvPicPr>
            <a:picLocks noChangeAspect="1"/>
          </p:cNvPicPr>
          <p:nvPr/>
        </p:nvPicPr>
        <p:blipFill>
          <a:blip r:embed="rId3"/>
          <a:stretch>
            <a:fillRect/>
          </a:stretch>
        </p:blipFill>
        <p:spPr>
          <a:xfrm>
            <a:off x="5257800" y="4648935"/>
            <a:ext cx="1752600" cy="1443903"/>
          </a:xfrm>
          <a:prstGeom prst="rect">
            <a:avLst/>
          </a:prstGeom>
        </p:spPr>
      </p:pic>
    </p:spTree>
    <p:extLst>
      <p:ext uri="{BB962C8B-B14F-4D97-AF65-F5344CB8AC3E}">
        <p14:creationId xmlns:p14="http://schemas.microsoft.com/office/powerpoint/2010/main" val="43890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9C61E5-2575-1BCC-D658-E60CCB5F26E2}"/>
              </a:ext>
            </a:extLst>
          </p:cNvPr>
          <p:cNvSpPr txBox="1"/>
          <p:nvPr/>
        </p:nvSpPr>
        <p:spPr>
          <a:xfrm>
            <a:off x="457200" y="302351"/>
            <a:ext cx="2193229" cy="369332"/>
          </a:xfrm>
          <a:prstGeom prst="rect">
            <a:avLst/>
          </a:prstGeom>
          <a:noFill/>
        </p:spPr>
        <p:txBody>
          <a:bodyPr wrap="none" rtlCol="0">
            <a:spAutoFit/>
          </a:bodyPr>
          <a:lstStyle/>
          <a:p>
            <a:r>
              <a:rPr lang="en-US" dirty="0"/>
              <a:t>Supplemented by …  </a:t>
            </a:r>
          </a:p>
        </p:txBody>
      </p:sp>
      <p:pic>
        <p:nvPicPr>
          <p:cNvPr id="4" name="Picture 3">
            <a:extLst>
              <a:ext uri="{FF2B5EF4-FFF2-40B4-BE49-F238E27FC236}">
                <a16:creationId xmlns:a16="http://schemas.microsoft.com/office/drawing/2014/main" id="{650228FD-1FE9-1863-186B-C25422C50BE2}"/>
              </a:ext>
            </a:extLst>
          </p:cNvPr>
          <p:cNvPicPr>
            <a:picLocks noChangeAspect="1"/>
          </p:cNvPicPr>
          <p:nvPr/>
        </p:nvPicPr>
        <p:blipFill>
          <a:blip r:embed="rId2"/>
          <a:stretch>
            <a:fillRect/>
          </a:stretch>
        </p:blipFill>
        <p:spPr>
          <a:xfrm>
            <a:off x="4777460" y="884583"/>
            <a:ext cx="4001658" cy="5486400"/>
          </a:xfrm>
          <a:prstGeom prst="rect">
            <a:avLst/>
          </a:prstGeom>
        </p:spPr>
      </p:pic>
      <p:pic>
        <p:nvPicPr>
          <p:cNvPr id="6" name="Picture 5">
            <a:extLst>
              <a:ext uri="{FF2B5EF4-FFF2-40B4-BE49-F238E27FC236}">
                <a16:creationId xmlns:a16="http://schemas.microsoft.com/office/drawing/2014/main" id="{C6401A19-A6F0-2F84-578D-359BC586B820}"/>
              </a:ext>
            </a:extLst>
          </p:cNvPr>
          <p:cNvPicPr>
            <a:picLocks noChangeAspect="1"/>
          </p:cNvPicPr>
          <p:nvPr/>
        </p:nvPicPr>
        <p:blipFill>
          <a:blip r:embed="rId3"/>
          <a:stretch>
            <a:fillRect/>
          </a:stretch>
        </p:blipFill>
        <p:spPr>
          <a:xfrm>
            <a:off x="457200" y="884583"/>
            <a:ext cx="3932533" cy="5486400"/>
          </a:xfrm>
          <a:prstGeom prst="rect">
            <a:avLst/>
          </a:prstGeom>
        </p:spPr>
      </p:pic>
    </p:spTree>
    <p:extLst>
      <p:ext uri="{BB962C8B-B14F-4D97-AF65-F5344CB8AC3E}">
        <p14:creationId xmlns:p14="http://schemas.microsoft.com/office/powerpoint/2010/main" val="8748970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2E945B85-F5BF-4C94-B629-3D2F84EC6C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505" y="1371600"/>
            <a:ext cx="3383280" cy="4390909"/>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E1C77862-DEFC-4D67-98ED-124D1E713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81200"/>
            <a:ext cx="3383280" cy="4399732"/>
          </a:xfrm>
          <a:prstGeom prst="rect">
            <a:avLst/>
          </a:prstGeom>
          <a:ln w="28575">
            <a:solidFill>
              <a:schemeClr val="bg1"/>
            </a:solidFill>
          </a:ln>
        </p:spPr>
      </p:pic>
      <p:sp>
        <p:nvSpPr>
          <p:cNvPr id="8" name="TextBox 7">
            <a:extLst>
              <a:ext uri="{FF2B5EF4-FFF2-40B4-BE49-F238E27FC236}">
                <a16:creationId xmlns:a16="http://schemas.microsoft.com/office/drawing/2014/main" id="{2C0159EC-2B3C-427D-B2DD-F5A5F1083154}"/>
              </a:ext>
            </a:extLst>
          </p:cNvPr>
          <p:cNvSpPr txBox="1"/>
          <p:nvPr/>
        </p:nvSpPr>
        <p:spPr>
          <a:xfrm>
            <a:off x="1316940" y="609394"/>
            <a:ext cx="1974900" cy="523220"/>
          </a:xfrm>
          <a:prstGeom prst="rect">
            <a:avLst/>
          </a:prstGeom>
          <a:noFill/>
        </p:spPr>
        <p:txBody>
          <a:bodyPr wrap="none" rtlCol="0">
            <a:spAutoFit/>
          </a:bodyPr>
          <a:lstStyle/>
          <a:p>
            <a:r>
              <a:rPr lang="en-US" sz="2800" dirty="0"/>
              <a:t>Turn this …  </a:t>
            </a:r>
          </a:p>
        </p:txBody>
      </p:sp>
      <p:sp>
        <p:nvSpPr>
          <p:cNvPr id="9" name="TextBox 8">
            <a:extLst>
              <a:ext uri="{FF2B5EF4-FFF2-40B4-BE49-F238E27FC236}">
                <a16:creationId xmlns:a16="http://schemas.microsoft.com/office/drawing/2014/main" id="{09372D5B-873A-431A-917B-D776CCA83036}"/>
              </a:ext>
            </a:extLst>
          </p:cNvPr>
          <p:cNvSpPr txBox="1"/>
          <p:nvPr/>
        </p:nvSpPr>
        <p:spPr>
          <a:xfrm>
            <a:off x="5562600" y="615153"/>
            <a:ext cx="1747594" cy="523220"/>
          </a:xfrm>
          <a:prstGeom prst="rect">
            <a:avLst/>
          </a:prstGeom>
          <a:noFill/>
        </p:spPr>
        <p:txBody>
          <a:bodyPr wrap="none" rtlCol="0">
            <a:spAutoFit/>
          </a:bodyPr>
          <a:lstStyle/>
          <a:p>
            <a:r>
              <a:rPr lang="en-US" sz="2800" dirty="0"/>
              <a:t>… into this</a:t>
            </a:r>
          </a:p>
        </p:txBody>
      </p:sp>
      <p:pic>
        <p:nvPicPr>
          <p:cNvPr id="11" name="Picture 10" descr="A screenshot of text&#10;&#10;Description automatically generated">
            <a:extLst>
              <a:ext uri="{FF2B5EF4-FFF2-40B4-BE49-F238E27FC236}">
                <a16:creationId xmlns:a16="http://schemas.microsoft.com/office/drawing/2014/main" id="{65F1F47C-0421-43FE-B923-57AA67F6A48D}"/>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5105400" y="1371600"/>
            <a:ext cx="3666504" cy="4771700"/>
          </a:xfrm>
          <a:prstGeom prst="rect">
            <a:avLst/>
          </a:prstGeom>
        </p:spPr>
      </p:pic>
      <p:sp>
        <p:nvSpPr>
          <p:cNvPr id="12" name="TextBox 11">
            <a:extLst>
              <a:ext uri="{FF2B5EF4-FFF2-40B4-BE49-F238E27FC236}">
                <a16:creationId xmlns:a16="http://schemas.microsoft.com/office/drawing/2014/main" id="{B54515E3-D384-4D45-936F-C80A419AAAC4}"/>
              </a:ext>
            </a:extLst>
          </p:cNvPr>
          <p:cNvSpPr txBox="1"/>
          <p:nvPr/>
        </p:nvSpPr>
        <p:spPr>
          <a:xfrm>
            <a:off x="5943600" y="1828800"/>
            <a:ext cx="2578295" cy="4247317"/>
          </a:xfrm>
          <a:prstGeom prst="rect">
            <a:avLst/>
          </a:prstGeom>
          <a:solidFill>
            <a:schemeClr val="tx1">
              <a:alpha val="63000"/>
            </a:schemeClr>
          </a:solidFill>
        </p:spPr>
        <p:txBody>
          <a:bodyPr wrap="square" rtlCol="0">
            <a:spAutoFit/>
          </a:bodyPr>
          <a:lstStyle/>
          <a:p>
            <a:r>
              <a:rPr lang="en-US" dirty="0">
                <a:solidFill>
                  <a:schemeClr val="bg1"/>
                </a:solidFill>
              </a:rPr>
              <a:t>Short paper with:</a:t>
            </a:r>
          </a:p>
          <a:p>
            <a:pPr marL="182880" indent="-182880">
              <a:buFont typeface="Arial" panose="020B0604020202020204" pitchFamily="34" charset="0"/>
              <a:buChar char="•"/>
            </a:pPr>
            <a:r>
              <a:rPr lang="en-US" dirty="0">
                <a:solidFill>
                  <a:schemeClr val="bg1"/>
                </a:solidFill>
              </a:rPr>
              <a:t>Your own title, thesis sentence</a:t>
            </a:r>
          </a:p>
          <a:p>
            <a:pPr marL="182880" indent="-182880">
              <a:buFont typeface="Arial" panose="020B0604020202020204" pitchFamily="34" charset="0"/>
              <a:buChar char="•"/>
            </a:pPr>
            <a:r>
              <a:rPr lang="en-US" dirty="0">
                <a:solidFill>
                  <a:schemeClr val="bg1"/>
                </a:solidFill>
              </a:rPr>
              <a:t>Your own organization, emphasis, conclusions, “voice”</a:t>
            </a:r>
          </a:p>
          <a:p>
            <a:pPr marL="182880" indent="-182880">
              <a:buFont typeface="Arial" panose="020B0604020202020204" pitchFamily="34" charset="0"/>
              <a:buChar char="•"/>
            </a:pPr>
            <a:r>
              <a:rPr lang="en-US" dirty="0">
                <a:solidFill>
                  <a:schemeClr val="bg1"/>
                </a:solidFill>
              </a:rPr>
              <a:t>Bullets, if you wish</a:t>
            </a:r>
          </a:p>
          <a:p>
            <a:pPr marL="182880" indent="-182880">
              <a:buFont typeface="Arial" panose="020B0604020202020204" pitchFamily="34" charset="0"/>
              <a:buChar char="•"/>
            </a:pPr>
            <a:r>
              <a:rPr lang="en-US" dirty="0">
                <a:solidFill>
                  <a:schemeClr val="bg1"/>
                </a:solidFill>
              </a:rPr>
              <a:t>3 paragraphs; 250 words</a:t>
            </a:r>
          </a:p>
          <a:p>
            <a:pPr marL="182880" indent="-182880">
              <a:buFont typeface="Arial" panose="020B0604020202020204" pitchFamily="34" charset="0"/>
              <a:buChar char="•"/>
            </a:pPr>
            <a:endParaRPr lang="en-US" dirty="0">
              <a:solidFill>
                <a:schemeClr val="bg1"/>
              </a:solidFill>
            </a:endParaRPr>
          </a:p>
          <a:p>
            <a:r>
              <a:rPr lang="en-US" dirty="0">
                <a:solidFill>
                  <a:schemeClr val="bg1"/>
                </a:solidFill>
              </a:rPr>
              <a:t>THINK:</a:t>
            </a:r>
          </a:p>
          <a:p>
            <a:r>
              <a:rPr lang="en-US" dirty="0">
                <a:solidFill>
                  <a:schemeClr val="bg1"/>
                </a:solidFill>
              </a:rPr>
              <a:t>What does my reader need to know about this?</a:t>
            </a:r>
          </a:p>
          <a:p>
            <a:r>
              <a:rPr lang="en-US" dirty="0">
                <a:solidFill>
                  <a:schemeClr val="bg1"/>
                </a:solidFill>
              </a:rPr>
              <a:t>What’s the best way to give it to them?</a:t>
            </a:r>
          </a:p>
        </p:txBody>
      </p:sp>
      <p:sp>
        <p:nvSpPr>
          <p:cNvPr id="10" name="TextBox 9">
            <a:extLst>
              <a:ext uri="{FF2B5EF4-FFF2-40B4-BE49-F238E27FC236}">
                <a16:creationId xmlns:a16="http://schemas.microsoft.com/office/drawing/2014/main" id="{0735B682-CB71-4224-97F0-D430CA9942AF}"/>
              </a:ext>
            </a:extLst>
          </p:cNvPr>
          <p:cNvSpPr txBox="1"/>
          <p:nvPr/>
        </p:nvSpPr>
        <p:spPr>
          <a:xfrm>
            <a:off x="3231206" y="1995100"/>
            <a:ext cx="431528" cy="276999"/>
          </a:xfrm>
          <a:prstGeom prst="rect">
            <a:avLst/>
          </a:prstGeom>
          <a:solidFill>
            <a:schemeClr val="tx1"/>
          </a:solidFill>
          <a:ln>
            <a:solidFill>
              <a:schemeClr val="bg1"/>
            </a:solidFill>
          </a:ln>
        </p:spPr>
        <p:txBody>
          <a:bodyPr wrap="none" rtlCol="0">
            <a:spAutoFit/>
          </a:bodyPr>
          <a:lstStyle/>
          <a:p>
            <a:r>
              <a:rPr lang="en-US" sz="1200" dirty="0">
                <a:solidFill>
                  <a:schemeClr val="bg1"/>
                </a:solidFill>
              </a:rPr>
              <a:t>G1a</a:t>
            </a:r>
          </a:p>
        </p:txBody>
      </p:sp>
    </p:spTree>
    <p:extLst>
      <p:ext uri="{BB962C8B-B14F-4D97-AF65-F5344CB8AC3E}">
        <p14:creationId xmlns:p14="http://schemas.microsoft.com/office/powerpoint/2010/main" val="139785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nk form with text&#10;&#10;Description automatically generated with medium confidence">
            <a:extLst>
              <a:ext uri="{FF2B5EF4-FFF2-40B4-BE49-F238E27FC236}">
                <a16:creationId xmlns:a16="http://schemas.microsoft.com/office/drawing/2014/main" id="{0AD35154-70D8-4B55-61E9-E293A7D57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39" y="381000"/>
            <a:ext cx="4360388" cy="5760720"/>
          </a:xfrm>
          <a:prstGeom prst="rect">
            <a:avLst/>
          </a:prstGeom>
        </p:spPr>
      </p:pic>
      <p:pic>
        <p:nvPicPr>
          <p:cNvPr id="12" name="Picture 11" descr="A paper with lines on it&#10;&#10;Description automatically generated">
            <a:extLst>
              <a:ext uri="{FF2B5EF4-FFF2-40B4-BE49-F238E27FC236}">
                <a16:creationId xmlns:a16="http://schemas.microsoft.com/office/drawing/2014/main" id="{3C3FC31E-0B6A-C544-DD71-633C5AC82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833428"/>
            <a:ext cx="4515161" cy="5760720"/>
          </a:xfrm>
          <a:prstGeom prst="rect">
            <a:avLst/>
          </a:prstGeom>
          <a:ln>
            <a:solidFill>
              <a:schemeClr val="bg1"/>
            </a:solidFill>
          </a:ln>
        </p:spPr>
      </p:pic>
      <p:sp>
        <p:nvSpPr>
          <p:cNvPr id="4" name="Rectangle 3">
            <a:extLst>
              <a:ext uri="{FF2B5EF4-FFF2-40B4-BE49-F238E27FC236}">
                <a16:creationId xmlns:a16="http://schemas.microsoft.com/office/drawing/2014/main" id="{023083E4-8CCC-43E8-BAD8-E21E59502131}"/>
              </a:ext>
            </a:extLst>
          </p:cNvPr>
          <p:cNvSpPr/>
          <p:nvPr/>
        </p:nvSpPr>
        <p:spPr>
          <a:xfrm>
            <a:off x="1752600" y="5762105"/>
            <a:ext cx="6858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TextBox 5">
            <a:extLst>
              <a:ext uri="{FF2B5EF4-FFF2-40B4-BE49-F238E27FC236}">
                <a16:creationId xmlns:a16="http://schemas.microsoft.com/office/drawing/2014/main" id="{217ED889-68B2-43D8-A702-A6FF798DD5B9}"/>
              </a:ext>
            </a:extLst>
          </p:cNvPr>
          <p:cNvSpPr txBox="1"/>
          <p:nvPr/>
        </p:nvSpPr>
        <p:spPr>
          <a:xfrm>
            <a:off x="1905000" y="3370685"/>
            <a:ext cx="6248400" cy="1938992"/>
          </a:xfrm>
          <a:prstGeom prst="rect">
            <a:avLst/>
          </a:prstGeom>
          <a:ln>
            <a:solidFill>
              <a:schemeClr val="bg1"/>
            </a:solidFill>
          </a:ln>
        </p:spPr>
        <p:txBody>
          <a:bodyPr wrap="square" rtlCol="0">
            <a:spAutoFit/>
          </a:bodyPr>
          <a:lstStyle/>
          <a:p>
            <a:pPr marL="742950" indent="-742950">
              <a:buFont typeface="+mj-lt"/>
              <a:buAutoNum type="arabicPeriod"/>
            </a:pPr>
            <a:r>
              <a:rPr lang="en-US" sz="2800" dirty="0"/>
              <a:t>Read the directions. </a:t>
            </a:r>
          </a:p>
          <a:p>
            <a:pPr marL="742950" indent="-742950">
              <a:buFont typeface="+mj-lt"/>
              <a:buAutoNum type="arabicPeriod"/>
            </a:pPr>
            <a:r>
              <a:rPr lang="en-US" sz="2800" dirty="0"/>
              <a:t>Read the worksheet and CRS report. </a:t>
            </a:r>
          </a:p>
          <a:p>
            <a:pPr marL="742950" indent="-742950">
              <a:buFont typeface="+mj-lt"/>
              <a:buAutoNum type="arabicPeriod"/>
            </a:pPr>
            <a:r>
              <a:rPr lang="en-US" sz="2800" dirty="0"/>
              <a:t>Plan your paper.</a:t>
            </a:r>
            <a:br>
              <a:rPr lang="en-US" sz="2800" dirty="0"/>
            </a:br>
            <a:r>
              <a:rPr lang="en-US" sz="3600" dirty="0"/>
              <a:t>   </a:t>
            </a:r>
          </a:p>
        </p:txBody>
      </p:sp>
      <p:sp>
        <p:nvSpPr>
          <p:cNvPr id="2" name="TextBox 1">
            <a:extLst>
              <a:ext uri="{FF2B5EF4-FFF2-40B4-BE49-F238E27FC236}">
                <a16:creationId xmlns:a16="http://schemas.microsoft.com/office/drawing/2014/main" id="{4FF6E30C-14F9-8DF3-5BDD-EE08122C8BD0}"/>
              </a:ext>
            </a:extLst>
          </p:cNvPr>
          <p:cNvSpPr txBox="1"/>
          <p:nvPr/>
        </p:nvSpPr>
        <p:spPr>
          <a:xfrm>
            <a:off x="5486400" y="4673739"/>
            <a:ext cx="1342034" cy="369332"/>
          </a:xfrm>
          <a:prstGeom prst="rect">
            <a:avLst/>
          </a:prstGeom>
          <a:noFill/>
        </p:spPr>
        <p:txBody>
          <a:bodyPr wrap="none" rtlCol="0">
            <a:spAutoFit/>
          </a:bodyPr>
          <a:lstStyle/>
          <a:p>
            <a:r>
              <a:rPr lang="en-US" dirty="0"/>
              <a:t>___ minutes</a:t>
            </a:r>
          </a:p>
        </p:txBody>
      </p:sp>
      <p:pic>
        <p:nvPicPr>
          <p:cNvPr id="3" name="Picture 2">
            <a:extLst>
              <a:ext uri="{FF2B5EF4-FFF2-40B4-BE49-F238E27FC236}">
                <a16:creationId xmlns:a16="http://schemas.microsoft.com/office/drawing/2014/main" id="{349F0362-8F80-2F0D-50A2-F9C48781306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34200" y="4521971"/>
            <a:ext cx="672868" cy="672868"/>
          </a:xfrm>
          <a:prstGeom prst="rect">
            <a:avLst/>
          </a:prstGeom>
        </p:spPr>
      </p:pic>
    </p:spTree>
    <p:extLst>
      <p:ext uri="{BB962C8B-B14F-4D97-AF65-F5344CB8AC3E}">
        <p14:creationId xmlns:p14="http://schemas.microsoft.com/office/powerpoint/2010/main" val="24888400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77D21F-DB00-FB40-DC7A-48367FD8D611}"/>
              </a:ext>
            </a:extLst>
          </p:cNvPr>
          <p:cNvSpPr txBox="1"/>
          <p:nvPr/>
        </p:nvSpPr>
        <p:spPr>
          <a:xfrm>
            <a:off x="2286000" y="3276600"/>
            <a:ext cx="4584909" cy="523220"/>
          </a:xfrm>
          <a:prstGeom prst="rect">
            <a:avLst/>
          </a:prstGeom>
          <a:noFill/>
        </p:spPr>
        <p:txBody>
          <a:bodyPr wrap="none" rtlCol="0">
            <a:spAutoFit/>
          </a:bodyPr>
          <a:lstStyle/>
          <a:p>
            <a:r>
              <a:rPr lang="en-US" sz="2800" dirty="0"/>
              <a:t>And … then … write the note. </a:t>
            </a:r>
          </a:p>
        </p:txBody>
      </p:sp>
    </p:spTree>
    <p:extLst>
      <p:ext uri="{BB962C8B-B14F-4D97-AF65-F5344CB8AC3E}">
        <p14:creationId xmlns:p14="http://schemas.microsoft.com/office/powerpoint/2010/main" val="38790024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285BC-51FB-714D-FA20-12A497A684F8}"/>
              </a:ext>
            </a:extLst>
          </p:cNvPr>
          <p:cNvSpPr txBox="1"/>
          <p:nvPr/>
        </p:nvSpPr>
        <p:spPr>
          <a:xfrm>
            <a:off x="3352800" y="5210833"/>
            <a:ext cx="1342034" cy="369332"/>
          </a:xfrm>
          <a:prstGeom prst="rect">
            <a:avLst/>
          </a:prstGeom>
          <a:noFill/>
        </p:spPr>
        <p:txBody>
          <a:bodyPr wrap="none" rtlCol="0">
            <a:spAutoFit/>
          </a:bodyPr>
          <a:lstStyle/>
          <a:p>
            <a:r>
              <a:rPr lang="en-US" dirty="0"/>
              <a:t>___ minutes</a:t>
            </a:r>
          </a:p>
        </p:txBody>
      </p:sp>
      <p:pic>
        <p:nvPicPr>
          <p:cNvPr id="3" name="Picture 2">
            <a:extLst>
              <a:ext uri="{FF2B5EF4-FFF2-40B4-BE49-F238E27FC236}">
                <a16:creationId xmlns:a16="http://schemas.microsoft.com/office/drawing/2014/main" id="{151A0511-8D1C-36F3-6416-E892DE5D6B0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00600" y="5059065"/>
            <a:ext cx="672868" cy="672868"/>
          </a:xfrm>
          <a:prstGeom prst="rect">
            <a:avLst/>
          </a:prstGeom>
        </p:spPr>
      </p:pic>
      <p:sp>
        <p:nvSpPr>
          <p:cNvPr id="4" name="TextBox 3">
            <a:extLst>
              <a:ext uri="{FF2B5EF4-FFF2-40B4-BE49-F238E27FC236}">
                <a16:creationId xmlns:a16="http://schemas.microsoft.com/office/drawing/2014/main" id="{D62C417B-1103-64D8-BF4F-11D4D31413FA}"/>
              </a:ext>
            </a:extLst>
          </p:cNvPr>
          <p:cNvSpPr txBox="1"/>
          <p:nvPr/>
        </p:nvSpPr>
        <p:spPr>
          <a:xfrm>
            <a:off x="6692668" y="5715000"/>
            <a:ext cx="2153154" cy="369332"/>
          </a:xfrm>
          <a:prstGeom prst="rect">
            <a:avLst/>
          </a:prstGeom>
          <a:noFill/>
          <a:ln>
            <a:solidFill>
              <a:schemeClr val="tx1"/>
            </a:solidFill>
          </a:ln>
        </p:spPr>
        <p:txBody>
          <a:bodyPr wrap="none" rtlCol="0">
            <a:spAutoFit/>
          </a:bodyPr>
          <a:lstStyle/>
          <a:p>
            <a:r>
              <a:rPr lang="en-US" dirty="0"/>
              <a:t>Submit as discussion</a:t>
            </a:r>
          </a:p>
        </p:txBody>
      </p:sp>
      <p:pic>
        <p:nvPicPr>
          <p:cNvPr id="5" name="Picture 4" descr="A blank form with text&#10;&#10;Description automatically generated with medium confidence">
            <a:extLst>
              <a:ext uri="{FF2B5EF4-FFF2-40B4-BE49-F238E27FC236}">
                <a16:creationId xmlns:a16="http://schemas.microsoft.com/office/drawing/2014/main" id="{B071B1B7-0A7A-C826-6479-D39CE1D028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65" y="381000"/>
            <a:ext cx="2426050" cy="3205172"/>
          </a:xfrm>
          <a:prstGeom prst="rect">
            <a:avLst/>
          </a:prstGeom>
        </p:spPr>
      </p:pic>
      <p:pic>
        <p:nvPicPr>
          <p:cNvPr id="6" name="Picture 5" descr="A paper with lines on it&#10;&#10;Description automatically generated">
            <a:extLst>
              <a:ext uri="{FF2B5EF4-FFF2-40B4-BE49-F238E27FC236}">
                <a16:creationId xmlns:a16="http://schemas.microsoft.com/office/drawing/2014/main" id="{E22950D9-7B5E-4AE3-3A28-C75DCA25B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6665" y="762000"/>
            <a:ext cx="2512163" cy="3205172"/>
          </a:xfrm>
          <a:prstGeom prst="rect">
            <a:avLst/>
          </a:prstGeom>
          <a:ln>
            <a:solidFill>
              <a:schemeClr val="bg1"/>
            </a:solidFill>
          </a:ln>
        </p:spPr>
      </p:pic>
      <p:pic>
        <p:nvPicPr>
          <p:cNvPr id="8" name="Picture 7" descr="A document with text on it&#10;&#10;Description automatically generated">
            <a:extLst>
              <a:ext uri="{FF2B5EF4-FFF2-40B4-BE49-F238E27FC236}">
                <a16:creationId xmlns:a16="http://schemas.microsoft.com/office/drawing/2014/main" id="{5C331B26-9F6F-283B-166B-944A7FC9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98" y="664680"/>
            <a:ext cx="2424038" cy="3395040"/>
          </a:xfrm>
          <a:prstGeom prst="rect">
            <a:avLst/>
          </a:prstGeom>
        </p:spPr>
      </p:pic>
      <p:sp>
        <p:nvSpPr>
          <p:cNvPr id="9" name="Plus Sign 8">
            <a:extLst>
              <a:ext uri="{FF2B5EF4-FFF2-40B4-BE49-F238E27FC236}">
                <a16:creationId xmlns:a16="http://schemas.microsoft.com/office/drawing/2014/main" id="{7B042FDF-297D-889C-157D-117E6E638A38}"/>
              </a:ext>
            </a:extLst>
          </p:cNvPr>
          <p:cNvSpPr/>
          <p:nvPr/>
        </p:nvSpPr>
        <p:spPr>
          <a:xfrm>
            <a:off x="5181600" y="1967238"/>
            <a:ext cx="457200" cy="397348"/>
          </a:xfrm>
          <a:prstGeom prst="mathPlus">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ECDAE0A-94B4-6788-5F6E-3B591CD0A873}"/>
              </a:ext>
            </a:extLst>
          </p:cNvPr>
          <p:cNvSpPr txBox="1"/>
          <p:nvPr/>
        </p:nvSpPr>
        <p:spPr>
          <a:xfrm>
            <a:off x="6037598" y="4025407"/>
            <a:ext cx="1685205" cy="307777"/>
          </a:xfrm>
          <a:prstGeom prst="rect">
            <a:avLst/>
          </a:prstGeom>
          <a:noFill/>
        </p:spPr>
        <p:txBody>
          <a:bodyPr wrap="none" rtlCol="0">
            <a:spAutoFit/>
          </a:bodyPr>
          <a:lstStyle/>
          <a:p>
            <a:r>
              <a:rPr lang="en-US" sz="1400" i="1" dirty="0"/>
              <a:t>Posted in Discussion</a:t>
            </a:r>
          </a:p>
        </p:txBody>
      </p:sp>
    </p:spTree>
    <p:extLst>
      <p:ext uri="{BB962C8B-B14F-4D97-AF65-F5344CB8AC3E}">
        <p14:creationId xmlns:p14="http://schemas.microsoft.com/office/powerpoint/2010/main" val="21209274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4040" y="913179"/>
            <a:ext cx="2278188" cy="830997"/>
          </a:xfrm>
          <a:prstGeom prst="rect">
            <a:avLst/>
          </a:prstGeom>
          <a:noFill/>
        </p:spPr>
        <p:txBody>
          <a:bodyPr wrap="none" rtlCol="0">
            <a:spAutoFit/>
          </a:bodyPr>
          <a:lstStyle/>
          <a:p>
            <a:pPr algn="ctr"/>
            <a:r>
              <a:rPr lang="en-US" sz="2400" dirty="0"/>
              <a:t>Discussion</a:t>
            </a:r>
          </a:p>
          <a:p>
            <a:pPr algn="ctr"/>
            <a:r>
              <a:rPr lang="en-US" sz="2400" dirty="0"/>
              <a:t>(in small groups)</a:t>
            </a:r>
          </a:p>
        </p:txBody>
      </p:sp>
      <p:sp>
        <p:nvSpPr>
          <p:cNvPr id="3" name="TextBox 2"/>
          <p:cNvSpPr txBox="1"/>
          <p:nvPr/>
        </p:nvSpPr>
        <p:spPr>
          <a:xfrm>
            <a:off x="533400" y="2305354"/>
            <a:ext cx="3581400" cy="2862322"/>
          </a:xfrm>
          <a:prstGeom prst="rect">
            <a:avLst/>
          </a:prstGeom>
          <a:noFill/>
        </p:spPr>
        <p:txBody>
          <a:bodyPr wrap="square" rtlCol="0">
            <a:spAutoFit/>
          </a:bodyPr>
          <a:lstStyle/>
          <a:p>
            <a:pPr>
              <a:spcAft>
                <a:spcPts val="1200"/>
              </a:spcAft>
            </a:pPr>
            <a:r>
              <a:rPr lang="en-US" sz="2000" dirty="0"/>
              <a:t>How well does the thesis statement work?</a:t>
            </a:r>
          </a:p>
          <a:p>
            <a:pPr>
              <a:spcAft>
                <a:spcPts val="1200"/>
              </a:spcAft>
            </a:pPr>
            <a:r>
              <a:rPr lang="en-US" sz="2000" dirty="0"/>
              <a:t>How readable and interesting is it?</a:t>
            </a:r>
          </a:p>
          <a:p>
            <a:pPr>
              <a:spcAft>
                <a:spcPts val="1200"/>
              </a:spcAft>
            </a:pPr>
            <a:r>
              <a:rPr lang="en-US" sz="2000" dirty="0"/>
              <a:t>How well are the facts framed?</a:t>
            </a:r>
          </a:p>
          <a:p>
            <a:pPr>
              <a:spcAft>
                <a:spcPts val="1200"/>
              </a:spcAft>
            </a:pPr>
            <a:r>
              <a:rPr lang="en-US" sz="2000" dirty="0"/>
              <a:t>How logical is the analysis?</a:t>
            </a:r>
          </a:p>
          <a:p>
            <a:pPr>
              <a:spcAft>
                <a:spcPts val="1200"/>
              </a:spcAft>
            </a:pPr>
            <a:r>
              <a:rPr lang="en-US" sz="2000" dirty="0"/>
              <a:t>Does it have a clear message?</a:t>
            </a:r>
          </a:p>
        </p:txBody>
      </p:sp>
      <p:grpSp>
        <p:nvGrpSpPr>
          <p:cNvPr id="6" name="Group 5">
            <a:extLst>
              <a:ext uri="{FF2B5EF4-FFF2-40B4-BE49-F238E27FC236}">
                <a16:creationId xmlns:a16="http://schemas.microsoft.com/office/drawing/2014/main" id="{CD8A8968-450A-4BDB-AF56-74D77ACD690D}"/>
              </a:ext>
            </a:extLst>
          </p:cNvPr>
          <p:cNvGrpSpPr/>
          <p:nvPr/>
        </p:nvGrpSpPr>
        <p:grpSpPr>
          <a:xfrm>
            <a:off x="1221209" y="5715000"/>
            <a:ext cx="1989479" cy="672868"/>
            <a:chOff x="584777" y="5511969"/>
            <a:chExt cx="1989479" cy="672868"/>
          </a:xfrm>
        </p:grpSpPr>
        <p:sp>
          <p:nvSpPr>
            <p:cNvPr id="7" name="TextBox 6">
              <a:extLst>
                <a:ext uri="{FF2B5EF4-FFF2-40B4-BE49-F238E27FC236}">
                  <a16:creationId xmlns:a16="http://schemas.microsoft.com/office/drawing/2014/main" id="{DD5BCCCD-522E-4CE8-B5AD-5A1A5BB371A4}"/>
                </a:ext>
              </a:extLst>
            </p:cNvPr>
            <p:cNvSpPr txBox="1"/>
            <p:nvPr/>
          </p:nvSpPr>
          <p:spPr>
            <a:xfrm>
              <a:off x="1344432" y="5638800"/>
              <a:ext cx="1229824" cy="369332"/>
            </a:xfrm>
            <a:prstGeom prst="rect">
              <a:avLst/>
            </a:prstGeom>
            <a:noFill/>
          </p:spPr>
          <p:txBody>
            <a:bodyPr wrap="none" rtlCol="0">
              <a:spAutoFit/>
            </a:bodyPr>
            <a:lstStyle/>
            <a:p>
              <a:r>
                <a:rPr lang="en-US" dirty="0"/>
                <a:t>__ minutes</a:t>
              </a:r>
            </a:p>
          </p:txBody>
        </p:sp>
        <p:pic>
          <p:nvPicPr>
            <p:cNvPr id="8" name="Picture 7">
              <a:extLst>
                <a:ext uri="{FF2B5EF4-FFF2-40B4-BE49-F238E27FC236}">
                  <a16:creationId xmlns:a16="http://schemas.microsoft.com/office/drawing/2014/main" id="{F506D824-AB8C-41DA-AB05-BBDE2B69EAF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4777" y="5511969"/>
              <a:ext cx="672868" cy="672868"/>
            </a:xfrm>
            <a:prstGeom prst="rect">
              <a:avLst/>
            </a:prstGeom>
          </p:spPr>
        </p:pic>
      </p:grpSp>
      <p:pic>
        <p:nvPicPr>
          <p:cNvPr id="9" name="Picture 8" descr="Table&#10;&#10;Description automatically generated">
            <a:extLst>
              <a:ext uri="{FF2B5EF4-FFF2-40B4-BE49-F238E27FC236}">
                <a16:creationId xmlns:a16="http://schemas.microsoft.com/office/drawing/2014/main" id="{649177AA-7EA6-4CFD-870E-E54C79656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298191"/>
            <a:ext cx="4572000" cy="6022586"/>
          </a:xfrm>
          <a:prstGeom prst="rect">
            <a:avLst/>
          </a:prstGeom>
        </p:spPr>
      </p:pic>
      <p:sp>
        <p:nvSpPr>
          <p:cNvPr id="4" name="TextBox 3">
            <a:extLst>
              <a:ext uri="{FF2B5EF4-FFF2-40B4-BE49-F238E27FC236}">
                <a16:creationId xmlns:a16="http://schemas.microsoft.com/office/drawing/2014/main" id="{BC720CE8-AAD1-3172-8EBC-461A92958A2E}"/>
              </a:ext>
            </a:extLst>
          </p:cNvPr>
          <p:cNvSpPr txBox="1"/>
          <p:nvPr/>
        </p:nvSpPr>
        <p:spPr>
          <a:xfrm>
            <a:off x="7924800" y="609600"/>
            <a:ext cx="327334" cy="338554"/>
          </a:xfrm>
          <a:prstGeom prst="rect">
            <a:avLst/>
          </a:prstGeom>
          <a:noFill/>
          <a:ln>
            <a:solidFill>
              <a:schemeClr val="bg1"/>
            </a:solidFill>
          </a:ln>
        </p:spPr>
        <p:txBody>
          <a:bodyPr wrap="none" rtlCol="0">
            <a:spAutoFit/>
          </a:bodyPr>
          <a:lstStyle/>
          <a:p>
            <a:r>
              <a:rPr lang="en-US" sz="1600" dirty="0">
                <a:solidFill>
                  <a:schemeClr val="bg1"/>
                </a:solidFill>
              </a:rPr>
              <a:t>N</a:t>
            </a:r>
          </a:p>
        </p:txBody>
      </p:sp>
    </p:spTree>
    <p:extLst>
      <p:ext uri="{BB962C8B-B14F-4D97-AF65-F5344CB8AC3E}">
        <p14:creationId xmlns:p14="http://schemas.microsoft.com/office/powerpoint/2010/main" val="109585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13366E-886A-4ABB-856D-396A000F1592}"/>
              </a:ext>
            </a:extLst>
          </p:cNvPr>
          <p:cNvSpPr txBox="1"/>
          <p:nvPr/>
        </p:nvSpPr>
        <p:spPr>
          <a:xfrm>
            <a:off x="1828800" y="1752600"/>
            <a:ext cx="5257800" cy="2708434"/>
          </a:xfrm>
          <a:prstGeom prst="rect">
            <a:avLst/>
          </a:prstGeom>
          <a:noFill/>
        </p:spPr>
        <p:txBody>
          <a:bodyPr wrap="square" rtlCol="0">
            <a:spAutoFit/>
          </a:bodyPr>
          <a:lstStyle/>
          <a:p>
            <a:pPr>
              <a:spcAft>
                <a:spcPts val="1200"/>
              </a:spcAft>
            </a:pPr>
            <a:r>
              <a:rPr lang="en-US" sz="2000" dirty="0"/>
              <a:t>What made a good thesis statement good?</a:t>
            </a:r>
          </a:p>
          <a:p>
            <a:pPr>
              <a:spcAft>
                <a:spcPts val="1200"/>
              </a:spcAft>
            </a:pPr>
            <a:r>
              <a:rPr lang="en-US" sz="2000" dirty="0"/>
              <a:t>What made the analysis readable and interesting?</a:t>
            </a:r>
          </a:p>
          <a:p>
            <a:pPr>
              <a:spcAft>
                <a:spcPts val="1200"/>
              </a:spcAft>
            </a:pPr>
            <a:r>
              <a:rPr lang="en-US" sz="2000" dirty="0"/>
              <a:t>Which facts, and what level of facts, were appropriate for the “framing”?</a:t>
            </a:r>
          </a:p>
          <a:p>
            <a:pPr>
              <a:spcAft>
                <a:spcPts val="1200"/>
              </a:spcAft>
            </a:pPr>
            <a:r>
              <a:rPr lang="en-US" sz="2000" dirty="0"/>
              <a:t>What made the analysis logical … transparent … “actionable”?</a:t>
            </a:r>
          </a:p>
        </p:txBody>
      </p:sp>
      <p:sp>
        <p:nvSpPr>
          <p:cNvPr id="4" name="Explosion: 8 Points 3">
            <a:extLst>
              <a:ext uri="{FF2B5EF4-FFF2-40B4-BE49-F238E27FC236}">
                <a16:creationId xmlns:a16="http://schemas.microsoft.com/office/drawing/2014/main" id="{CB37F6F2-C4AD-486A-BFED-36D6176E7F67}"/>
              </a:ext>
            </a:extLst>
          </p:cNvPr>
          <p:cNvSpPr/>
          <p:nvPr/>
        </p:nvSpPr>
        <p:spPr>
          <a:xfrm>
            <a:off x="-990600" y="-685800"/>
            <a:ext cx="10515600" cy="8001000"/>
          </a:xfrm>
          <a:prstGeom prst="irregularSeal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90CF854-B071-AC9A-0648-76E6246DFF65}"/>
              </a:ext>
            </a:extLst>
          </p:cNvPr>
          <p:cNvSpPr txBox="1"/>
          <p:nvPr/>
        </p:nvSpPr>
        <p:spPr>
          <a:xfrm>
            <a:off x="952598" y="381000"/>
            <a:ext cx="1752403" cy="523220"/>
          </a:xfrm>
          <a:prstGeom prst="rect">
            <a:avLst/>
          </a:prstGeom>
          <a:noFill/>
        </p:spPr>
        <p:txBody>
          <a:bodyPr wrap="none" rtlCol="0">
            <a:spAutoFit/>
          </a:bodyPr>
          <a:lstStyle/>
          <a:p>
            <a:r>
              <a:rPr lang="en-US" sz="2800" dirty="0"/>
              <a:t>Discussion</a:t>
            </a:r>
          </a:p>
        </p:txBody>
      </p:sp>
    </p:spTree>
    <p:extLst>
      <p:ext uri="{BB962C8B-B14F-4D97-AF65-F5344CB8AC3E}">
        <p14:creationId xmlns:p14="http://schemas.microsoft.com/office/powerpoint/2010/main" val="27860077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675860"/>
            <a:ext cx="5713424" cy="646331"/>
          </a:xfrm>
          <a:prstGeom prst="rect">
            <a:avLst/>
          </a:prstGeom>
          <a:noFill/>
        </p:spPr>
        <p:txBody>
          <a:bodyPr wrap="none" rtlCol="0">
            <a:spAutoFit/>
          </a:bodyPr>
          <a:lstStyle/>
          <a:p>
            <a:r>
              <a:rPr lang="en-US" sz="3600" dirty="0"/>
              <a:t>DISCUSSION: GOOD WRITING</a:t>
            </a:r>
          </a:p>
        </p:txBody>
      </p:sp>
    </p:spTree>
    <p:extLst>
      <p:ext uri="{BB962C8B-B14F-4D97-AF65-F5344CB8AC3E}">
        <p14:creationId xmlns:p14="http://schemas.microsoft.com/office/powerpoint/2010/main" val="34307956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TextBox 13">
            <a:extLst>
              <a:ext uri="{FF2B5EF4-FFF2-40B4-BE49-F238E27FC236}">
                <a16:creationId xmlns:a16="http://schemas.microsoft.com/office/drawing/2014/main" id="{072278EC-69D2-41A5-B431-EA05ED685EFB}"/>
              </a:ext>
            </a:extLst>
          </p:cNvPr>
          <p:cNvSpPr txBox="1"/>
          <p:nvPr/>
        </p:nvSpPr>
        <p:spPr>
          <a:xfrm>
            <a:off x="6603792" y="2369284"/>
            <a:ext cx="2209527" cy="1631216"/>
          </a:xfrm>
          <a:prstGeom prst="rect">
            <a:avLst/>
          </a:prstGeom>
        </p:spPr>
        <p:txBody>
          <a:bodyPr wrap="none" rtlCol="0">
            <a:noAutofit/>
          </a:bodyPr>
          <a:lstStyle/>
          <a:p>
            <a:pPr algn="ctr"/>
            <a:br>
              <a:rPr lang="en-US" sz="2000" dirty="0"/>
            </a:br>
            <a:r>
              <a:rPr lang="en-US" sz="2000" dirty="0"/>
              <a:t>DREYER’S ENGLISH</a:t>
            </a:r>
          </a:p>
          <a:p>
            <a:pPr algn="ctr"/>
            <a:r>
              <a:rPr lang="en-US" sz="2000" dirty="0"/>
              <a:t>by </a:t>
            </a:r>
          </a:p>
          <a:p>
            <a:pPr algn="ctr"/>
            <a:r>
              <a:rPr lang="en-US" sz="2000" dirty="0"/>
              <a:t>Benjamin Dreyer</a:t>
            </a:r>
          </a:p>
        </p:txBody>
      </p:sp>
      <p:grpSp>
        <p:nvGrpSpPr>
          <p:cNvPr id="5" name="Group 4"/>
          <p:cNvGrpSpPr/>
          <p:nvPr/>
        </p:nvGrpSpPr>
        <p:grpSpPr>
          <a:xfrm>
            <a:off x="609600" y="762000"/>
            <a:ext cx="7324634" cy="5133439"/>
            <a:chOff x="609600" y="762000"/>
            <a:chExt cx="7324634" cy="5133439"/>
          </a:xfrm>
        </p:grpSpPr>
        <p:pic>
          <p:nvPicPr>
            <p:cNvPr id="1026" name="Picture 2" descr="https://images-na.ssl-images-amazon.com/images/I/51q3tYpGjnL._SX313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2549417" cy="40386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40203" y="2494449"/>
              <a:ext cx="2222916" cy="1631216"/>
            </a:xfrm>
            <a:prstGeom prst="rect">
              <a:avLst/>
            </a:prstGeom>
            <a:noFill/>
          </p:spPr>
          <p:txBody>
            <a:bodyPr wrap="none" rtlCol="0">
              <a:spAutoFit/>
            </a:bodyPr>
            <a:lstStyle/>
            <a:p>
              <a:pPr algn="ctr"/>
              <a:r>
                <a:rPr lang="en-US" sz="2000" dirty="0"/>
                <a:t>ADVICE</a:t>
              </a:r>
            </a:p>
            <a:p>
              <a:pPr algn="ctr"/>
              <a:r>
                <a:rPr lang="en-US" sz="2000" dirty="0"/>
                <a:t>from </a:t>
              </a:r>
            </a:p>
            <a:p>
              <a:pPr algn="ctr"/>
              <a:r>
                <a:rPr lang="en-US" sz="2000" dirty="0"/>
                <a:t>Strunk and White</a:t>
              </a:r>
            </a:p>
            <a:p>
              <a:pPr algn="ctr"/>
              <a:r>
                <a:rPr lang="en-US" sz="2000" dirty="0"/>
                <a:t>with a few</a:t>
              </a:r>
            </a:p>
            <a:p>
              <a:pPr algn="ctr"/>
              <a:r>
                <a:rPr lang="en-US" sz="2000" dirty="0"/>
                <a:t>additional thoughts</a:t>
              </a:r>
            </a:p>
          </p:txBody>
        </p:sp>
        <p:sp>
          <p:nvSpPr>
            <p:cNvPr id="4" name="TextBox 3"/>
            <p:cNvSpPr txBox="1"/>
            <p:nvPr/>
          </p:nvSpPr>
          <p:spPr>
            <a:xfrm>
              <a:off x="3819434" y="4572000"/>
              <a:ext cx="4114800" cy="1323439"/>
            </a:xfrm>
            <a:prstGeom prst="rect">
              <a:avLst/>
            </a:prstGeom>
            <a:noFill/>
          </p:spPr>
          <p:txBody>
            <a:bodyPr wrap="square" rtlCol="0">
              <a:spAutoFit/>
            </a:bodyPr>
            <a:lstStyle/>
            <a:p>
              <a:pPr marL="457200" indent="-457200">
                <a:buFont typeface="+mj-lt"/>
                <a:buAutoNum type="arabicPeriod"/>
              </a:pPr>
              <a:r>
                <a:rPr lang="en-US" sz="2000" dirty="0"/>
                <a:t>Elementary rules of usage</a:t>
              </a:r>
            </a:p>
            <a:p>
              <a:pPr marL="457200" indent="-457200">
                <a:buFont typeface="+mj-lt"/>
                <a:buAutoNum type="arabicPeriod"/>
              </a:pPr>
              <a:r>
                <a:rPr lang="en-US" sz="2000" dirty="0"/>
                <a:t>Elementary principles of composition</a:t>
              </a:r>
            </a:p>
            <a:p>
              <a:pPr marL="457200" indent="-457200">
                <a:buFont typeface="+mj-lt"/>
                <a:buAutoNum type="arabicPeriod"/>
              </a:pPr>
              <a:r>
                <a:rPr lang="en-US" sz="2000" dirty="0"/>
                <a:t>Wisdom from E.B. White</a:t>
              </a:r>
            </a:p>
          </p:txBody>
        </p:sp>
      </p:grpSp>
      <p:sp>
        <p:nvSpPr>
          <p:cNvPr id="3" name="Rectangle 2"/>
          <p:cNvSpPr/>
          <p:nvPr/>
        </p:nvSpPr>
        <p:spPr>
          <a:xfrm>
            <a:off x="3581400" y="528752"/>
            <a:ext cx="4209869" cy="1200329"/>
          </a:xfrm>
          <a:prstGeom prst="rect">
            <a:avLst/>
          </a:prstGeom>
          <a:ln>
            <a:solidFill>
              <a:srgbClr val="FF0000"/>
            </a:solidFill>
          </a:ln>
        </p:spPr>
        <p:txBody>
          <a:bodyPr wrap="square">
            <a:spAutoFit/>
          </a:bodyPr>
          <a:lstStyle/>
          <a:p>
            <a:pPr algn="ctr"/>
            <a:r>
              <a:rPr lang="en-US" sz="2400" dirty="0"/>
              <a:t>GOOD ANALYTICAL WRITING </a:t>
            </a:r>
            <a:br>
              <a:rPr lang="en-US" sz="2400" dirty="0"/>
            </a:br>
            <a:r>
              <a:rPr lang="en-US" sz="2400" dirty="0"/>
              <a:t>MUST BE </a:t>
            </a:r>
            <a:br>
              <a:rPr lang="en-US" sz="2400" dirty="0"/>
            </a:br>
            <a:r>
              <a:rPr lang="en-US" sz="2400" dirty="0"/>
              <a:t>GOOD WRITING FIRST.</a:t>
            </a:r>
          </a:p>
        </p:txBody>
      </p:sp>
      <p:sp>
        <p:nvSpPr>
          <p:cNvPr id="6" name="Slide Number Placeholder 5"/>
          <p:cNvSpPr>
            <a:spLocks noGrp="1"/>
          </p:cNvSpPr>
          <p:nvPr>
            <p:ph type="sldNum" sz="quarter" idx="12"/>
          </p:nvPr>
        </p:nvSpPr>
        <p:spPr/>
        <p:txBody>
          <a:bodyPr/>
          <a:lstStyle/>
          <a:p>
            <a:fld id="{DE21C1B1-0D76-4D81-97E4-FC66135CE49C}" type="slidenum">
              <a:rPr lang="en-US" smtClean="0"/>
              <a:t>99</a:t>
            </a:fld>
            <a:endParaRPr lang="en-US"/>
          </a:p>
        </p:txBody>
      </p:sp>
      <p:sp>
        <p:nvSpPr>
          <p:cNvPr id="7" name="Plus Sign 6">
            <a:extLst>
              <a:ext uri="{FF2B5EF4-FFF2-40B4-BE49-F238E27FC236}">
                <a16:creationId xmlns:a16="http://schemas.microsoft.com/office/drawing/2014/main" id="{6D3469C0-9BCA-43DB-A897-C89B1C7F8489}"/>
              </a:ext>
            </a:extLst>
          </p:cNvPr>
          <p:cNvSpPr/>
          <p:nvPr/>
        </p:nvSpPr>
        <p:spPr>
          <a:xfrm>
            <a:off x="5963119" y="3048000"/>
            <a:ext cx="437681" cy="381000"/>
          </a:xfrm>
          <a:prstGeom prst="mathPlu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29573B-1E88-4885-B8C9-C156EB4F5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856315"/>
            <a:ext cx="2678911" cy="4038600"/>
          </a:xfrm>
          <a:prstGeom prst="rect">
            <a:avLst/>
          </a:prstGeom>
        </p:spPr>
      </p:pic>
      <p:grpSp>
        <p:nvGrpSpPr>
          <p:cNvPr id="11" name="Group 10">
            <a:extLst>
              <a:ext uri="{FF2B5EF4-FFF2-40B4-BE49-F238E27FC236}">
                <a16:creationId xmlns:a16="http://schemas.microsoft.com/office/drawing/2014/main" id="{C6D095B0-6972-4C43-954F-874D22786F0A}"/>
              </a:ext>
            </a:extLst>
          </p:cNvPr>
          <p:cNvGrpSpPr/>
          <p:nvPr/>
        </p:nvGrpSpPr>
        <p:grpSpPr>
          <a:xfrm>
            <a:off x="1066800" y="1151457"/>
            <a:ext cx="7746519" cy="4000500"/>
            <a:chOff x="914400" y="1275982"/>
            <a:chExt cx="7746519" cy="4000500"/>
          </a:xfrm>
        </p:grpSpPr>
        <p:sp useBgFill="1">
          <p:nvSpPr>
            <p:cNvPr id="9" name="TextBox 8">
              <a:extLst>
                <a:ext uri="{FF2B5EF4-FFF2-40B4-BE49-F238E27FC236}">
                  <a16:creationId xmlns:a16="http://schemas.microsoft.com/office/drawing/2014/main" id="{45A59766-0FAD-4D0A-97A7-A6A27075C41D}"/>
                </a:ext>
              </a:extLst>
            </p:cNvPr>
            <p:cNvSpPr txBox="1"/>
            <p:nvPr/>
          </p:nvSpPr>
          <p:spPr>
            <a:xfrm>
              <a:off x="6346390" y="2501465"/>
              <a:ext cx="2314529" cy="1631216"/>
            </a:xfrm>
            <a:prstGeom prst="rect">
              <a:avLst/>
            </a:prstGeom>
          </p:spPr>
          <p:txBody>
            <a:bodyPr wrap="none" rtlCol="0">
              <a:noAutofit/>
            </a:bodyPr>
            <a:lstStyle/>
            <a:p>
              <a:pPr algn="ctr"/>
              <a:br>
                <a:rPr lang="en-US" sz="2000" dirty="0"/>
              </a:br>
              <a:r>
                <a:rPr lang="en-US" sz="2000" dirty="0"/>
                <a:t>WRITING TOOLS</a:t>
              </a:r>
            </a:p>
            <a:p>
              <a:pPr algn="ctr"/>
              <a:r>
                <a:rPr lang="en-US" sz="2000" dirty="0"/>
                <a:t>from </a:t>
              </a:r>
            </a:p>
            <a:p>
              <a:pPr algn="ctr"/>
              <a:r>
                <a:rPr lang="en-US" sz="2000" dirty="0"/>
                <a:t>Roy Peter Clark</a:t>
              </a:r>
            </a:p>
          </p:txBody>
        </p:sp>
        <p:pic>
          <p:nvPicPr>
            <p:cNvPr id="10" name="Picture 9">
              <a:extLst>
                <a:ext uri="{FF2B5EF4-FFF2-40B4-BE49-F238E27FC236}">
                  <a16:creationId xmlns:a16="http://schemas.microsoft.com/office/drawing/2014/main" id="{EC1590C9-5925-4029-A038-791127E99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1275982"/>
              <a:ext cx="2667000" cy="4000500"/>
            </a:xfrm>
            <a:prstGeom prst="rect">
              <a:avLst/>
            </a:prstGeom>
            <a:ln w="28575">
              <a:solidFill>
                <a:schemeClr val="bg1"/>
              </a:solidFill>
            </a:ln>
          </p:spPr>
        </p:pic>
      </p:grpSp>
    </p:spTree>
    <p:extLst>
      <p:ext uri="{BB962C8B-B14F-4D97-AF65-F5344CB8AC3E}">
        <p14:creationId xmlns:p14="http://schemas.microsoft.com/office/powerpoint/2010/main" val="320411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grpId="0" nodeType="afterEffect">
                                  <p:stCondLst>
                                    <p:cond delay="25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01_Analysis_DAY_ONE</Template>
  <TotalTime>6087</TotalTime>
  <Words>6108</Words>
  <Application>Microsoft Office PowerPoint</Application>
  <PresentationFormat>On-screen Show (4:3)</PresentationFormat>
  <Paragraphs>1128</Paragraphs>
  <Slides>171</Slides>
  <Notes>10</Notes>
  <HiddenSlides>5</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171</vt:i4>
      </vt:variant>
    </vt:vector>
  </HeadingPairs>
  <TitlesOfParts>
    <vt:vector size="179" baseType="lpstr">
      <vt:lpstr>Arial</vt:lpstr>
      <vt:lpstr>Calibri</vt:lpstr>
      <vt:lpstr>Corbel</vt:lpstr>
      <vt:lpstr>Elephant</vt:lpstr>
      <vt:lpstr>Lucida Handwriting</vt:lpstr>
      <vt:lpstr>Times New Roman</vt:lpstr>
      <vt:lpstr>Wingdings</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Analysis (and how do we do it)?</vt:lpstr>
      <vt:lpstr>PowerPoint Presentation</vt:lpstr>
      <vt:lpstr>PowerPoint Presentation</vt:lpstr>
      <vt:lpstr>Handout</vt:lpstr>
      <vt:lpstr>PowerPoint Presentation</vt:lpstr>
      <vt:lpstr>Handout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fulton</dc:creator>
  <cp:lastModifiedBy>Fulton</cp:lastModifiedBy>
  <cp:revision>385</cp:revision>
  <cp:lastPrinted>2021-01-20T18:51:24Z</cp:lastPrinted>
  <dcterms:created xsi:type="dcterms:W3CDTF">2017-01-13T21:31:27Z</dcterms:created>
  <dcterms:modified xsi:type="dcterms:W3CDTF">2024-01-22T16:59:56Z</dcterms:modified>
</cp:coreProperties>
</file>