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1769" r:id="rId2"/>
    <p:sldId id="1770" r:id="rId3"/>
    <p:sldId id="2157" r:id="rId4"/>
    <p:sldId id="2150" r:id="rId5"/>
    <p:sldId id="2156" r:id="rId6"/>
    <p:sldId id="1909" r:id="rId7"/>
    <p:sldId id="2158" r:id="rId8"/>
    <p:sldId id="1908" r:id="rId9"/>
    <p:sldId id="2159" r:id="rId10"/>
    <p:sldId id="2143" r:id="rId11"/>
    <p:sldId id="2160" r:id="rId12"/>
    <p:sldId id="908" r:id="rId13"/>
    <p:sldId id="1018" r:id="rId14"/>
    <p:sldId id="2161" r:id="rId15"/>
    <p:sldId id="1789" r:id="rId16"/>
    <p:sldId id="2162" r:id="rId17"/>
    <p:sldId id="1790" r:id="rId18"/>
    <p:sldId id="1002" r:id="rId19"/>
    <p:sldId id="1911" r:id="rId20"/>
    <p:sldId id="1016" r:id="rId21"/>
    <p:sldId id="1938" r:id="rId22"/>
    <p:sldId id="2154" r:id="rId23"/>
    <p:sldId id="1017" r:id="rId24"/>
    <p:sldId id="1944" r:id="rId25"/>
    <p:sldId id="1929" r:id="rId26"/>
    <p:sldId id="2155" r:id="rId27"/>
    <p:sldId id="1940" r:id="rId28"/>
    <p:sldId id="1946" r:id="rId29"/>
    <p:sldId id="2131" r:id="rId30"/>
    <p:sldId id="1898" r:id="rId31"/>
    <p:sldId id="1904" r:id="rId32"/>
    <p:sldId id="1897" r:id="rId33"/>
    <p:sldId id="985" r:id="rId34"/>
    <p:sldId id="996" r:id="rId35"/>
    <p:sldId id="995" r:id="rId36"/>
    <p:sldId id="951" r:id="rId37"/>
    <p:sldId id="961" r:id="rId38"/>
    <p:sldId id="955" r:id="rId39"/>
    <p:sldId id="962" r:id="rId40"/>
    <p:sldId id="1900" r:id="rId41"/>
    <p:sldId id="1913" r:id="rId42"/>
    <p:sldId id="1914" r:id="rId43"/>
    <p:sldId id="1915" r:id="rId44"/>
    <p:sldId id="1916" r:id="rId45"/>
    <p:sldId id="1917" r:id="rId46"/>
    <p:sldId id="1918" r:id="rId47"/>
    <p:sldId id="2163" r:id="rId48"/>
    <p:sldId id="2145" r:id="rId49"/>
    <p:sldId id="2153" r:id="rId5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0C9"/>
    <a:srgbClr val="EAE4D8"/>
    <a:srgbClr val="FFFFFF"/>
    <a:srgbClr val="BF2F1E"/>
    <a:srgbClr val="7DA4B3"/>
    <a:srgbClr val="829B77"/>
    <a:srgbClr val="F8F0DE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39E7D-91F0-48B6-8D8D-A304A698DFC5}" v="4" dt="2025-11-13T15:43:43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77" autoAdjust="0"/>
    <p:restoredTop sz="94809"/>
  </p:normalViewPr>
  <p:slideViewPr>
    <p:cSldViewPr snapToGrid="0">
      <p:cViewPr varScale="1">
        <p:scale>
          <a:sx n="70" d="100"/>
          <a:sy n="70" d="100"/>
        </p:scale>
        <p:origin x="571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5B57139A-8E67-47AF-BCD0-41E306C5AB29}"/>
    <pc:docChg chg="modSld">
      <pc:chgData name="Fulton A" userId="6ce49bf28c24c9be" providerId="LiveId" clId="{5B57139A-8E67-47AF-BCD0-41E306C5AB29}" dt="2025-11-13T15:43:56.263" v="61" actId="1076"/>
      <pc:docMkLst>
        <pc:docMk/>
      </pc:docMkLst>
      <pc:sldChg chg="addSp modSp mod">
        <pc:chgData name="Fulton A" userId="6ce49bf28c24c9be" providerId="LiveId" clId="{5B57139A-8E67-47AF-BCD0-41E306C5AB29}" dt="2025-11-13T15:43:56.263" v="61" actId="1076"/>
        <pc:sldMkLst>
          <pc:docMk/>
          <pc:sldMk cId="198934997" sldId="2163"/>
        </pc:sldMkLst>
        <pc:spChg chg="add mod">
          <ac:chgData name="Fulton A" userId="6ce49bf28c24c9be" providerId="LiveId" clId="{5B57139A-8E67-47AF-BCD0-41E306C5AB29}" dt="2025-11-13T15:38:56.373" v="15" actId="1076"/>
          <ac:spMkLst>
            <pc:docMk/>
            <pc:sldMk cId="198934997" sldId="2163"/>
            <ac:spMk id="2" creationId="{9F972E9B-5B26-6B9C-9181-E9AD54D47C67}"/>
          </ac:spMkLst>
        </pc:spChg>
        <pc:spChg chg="add mod">
          <ac:chgData name="Fulton A" userId="6ce49bf28c24c9be" providerId="LiveId" clId="{5B57139A-8E67-47AF-BCD0-41E306C5AB29}" dt="2025-11-13T15:43:00.358" v="51" actId="20577"/>
          <ac:spMkLst>
            <pc:docMk/>
            <pc:sldMk cId="198934997" sldId="2163"/>
            <ac:spMk id="3" creationId="{EFC70D68-1611-2B79-1D5C-31634B621653}"/>
          </ac:spMkLst>
        </pc:spChg>
        <pc:picChg chg="add mod">
          <ac:chgData name="Fulton A" userId="6ce49bf28c24c9be" providerId="LiveId" clId="{5B57139A-8E67-47AF-BCD0-41E306C5AB29}" dt="2025-11-13T15:43:50.586" v="56" actId="14100"/>
          <ac:picMkLst>
            <pc:docMk/>
            <pc:sldMk cId="198934997" sldId="2163"/>
            <ac:picMk id="5" creationId="{7565AAAF-FF44-DAD0-609B-372735543894}"/>
          </ac:picMkLst>
        </pc:picChg>
        <pc:picChg chg="add mod">
          <ac:chgData name="Fulton A" userId="6ce49bf28c24c9be" providerId="LiveId" clId="{5B57139A-8E67-47AF-BCD0-41E306C5AB29}" dt="2025-11-13T15:43:56.263" v="61" actId="1076"/>
          <ac:picMkLst>
            <pc:docMk/>
            <pc:sldMk cId="198934997" sldId="2163"/>
            <ac:picMk id="7" creationId="{9969C4C1-4AD6-38E0-F24F-6EC33B1E2D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03" tIns="47102" rIns="94203" bIns="47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0"/>
            <a:ext cx="3077739" cy="471054"/>
          </a:xfrm>
          <a:prstGeom prst="rect">
            <a:avLst/>
          </a:prstGeom>
        </p:spPr>
        <p:txBody>
          <a:bodyPr vert="horz" lIns="94203" tIns="47102" rIns="94203" bIns="47102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3" tIns="47102" rIns="94203" bIns="47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3"/>
          </a:xfrm>
          <a:prstGeom prst="rect">
            <a:avLst/>
          </a:prstGeom>
        </p:spPr>
        <p:txBody>
          <a:bodyPr vert="horz" lIns="94203" tIns="47102" rIns="94203" bIns="471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5"/>
            <a:ext cx="3077739" cy="471053"/>
          </a:xfrm>
          <a:prstGeom prst="rect">
            <a:avLst/>
          </a:prstGeom>
        </p:spPr>
        <p:txBody>
          <a:bodyPr vert="horz" lIns="94203" tIns="47102" rIns="94203" bIns="47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5"/>
            <a:ext cx="3077739" cy="471053"/>
          </a:xfrm>
          <a:prstGeom prst="rect">
            <a:avLst/>
          </a:prstGeom>
        </p:spPr>
        <p:txBody>
          <a:bodyPr vert="horz" lIns="94203" tIns="47102" rIns="94203" bIns="47102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553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Twelve</a:t>
            </a:r>
            <a:br>
              <a:rPr lang="en-US" sz="2400" dirty="0"/>
            </a:br>
            <a:r>
              <a:rPr lang="en-US" sz="2400" dirty="0"/>
              <a:t>14 November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B5EDD-9FD5-0E0F-83AB-3C5E9E049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321D9B-DE27-7142-AED9-986B1C1840C4}"/>
              </a:ext>
            </a:extLst>
          </p:cNvPr>
          <p:cNvSpPr txBox="1"/>
          <p:nvPr/>
        </p:nvSpPr>
        <p:spPr>
          <a:xfrm>
            <a:off x="3161857" y="2631695"/>
            <a:ext cx="4773827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Internship conversations</a:t>
            </a:r>
          </a:p>
        </p:txBody>
      </p:sp>
    </p:spTree>
    <p:extLst>
      <p:ext uri="{BB962C8B-B14F-4D97-AF65-F5344CB8AC3E}">
        <p14:creationId xmlns:p14="http://schemas.microsoft.com/office/powerpoint/2010/main" val="50562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E0530-0628-5DFB-5329-87DCFEE44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62FC23-76EA-4FBE-400A-034F0D64C5E8}"/>
              </a:ext>
            </a:extLst>
          </p:cNvPr>
          <p:cNvSpPr txBox="1"/>
          <p:nvPr/>
        </p:nvSpPr>
        <p:spPr>
          <a:xfrm>
            <a:off x="1322172" y="1075038"/>
            <a:ext cx="4773827" cy="4616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Internship conversations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A81AD-F4F0-A135-BF72-BF6BF17BB0CF}"/>
              </a:ext>
            </a:extLst>
          </p:cNvPr>
          <p:cNvSpPr txBox="1"/>
          <p:nvPr/>
        </p:nvSpPr>
        <p:spPr>
          <a:xfrm>
            <a:off x="4918752" y="1962028"/>
            <a:ext cx="5347939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INFORMAL DISCUSSION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Launched with 2-3 mins on …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Organization name and business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In-person, virtual, hybrid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Tasks and responsibilities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Communications and team dynamics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Fun things and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BB0BE-9012-8A6F-7BA1-5E00502E8BB2}"/>
              </a:ext>
            </a:extLst>
          </p:cNvPr>
          <p:cNvSpPr txBox="1"/>
          <p:nvPr/>
        </p:nvSpPr>
        <p:spPr>
          <a:xfrm>
            <a:off x="2342585" y="3147009"/>
            <a:ext cx="15504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Mo </a:t>
            </a:r>
          </a:p>
          <a:p>
            <a:r>
              <a:rPr lang="en-US" sz="2400" dirty="0">
                <a:latin typeface="Aptos" panose="020B0004020202020204" pitchFamily="34" charset="0"/>
              </a:rPr>
              <a:t>Maisie</a:t>
            </a:r>
          </a:p>
          <a:p>
            <a:r>
              <a:rPr lang="en-US" sz="2400" dirty="0">
                <a:latin typeface="Aptos" panose="020B0004020202020204" pitchFamily="34" charset="0"/>
              </a:rPr>
              <a:t>Katelyn</a:t>
            </a:r>
          </a:p>
          <a:p>
            <a:r>
              <a:rPr lang="en-US" sz="2400" dirty="0">
                <a:latin typeface="Aptos" panose="020B0004020202020204" pitchFamily="34" charset="0"/>
              </a:rPr>
              <a:t>Erik</a:t>
            </a:r>
          </a:p>
          <a:p>
            <a:r>
              <a:rPr lang="en-US" sz="2400" dirty="0">
                <a:latin typeface="Aptos" panose="020B0004020202020204" pitchFamily="34" charset="0"/>
              </a:rPr>
              <a:t>Sarina</a:t>
            </a:r>
          </a:p>
          <a:p>
            <a:r>
              <a:rPr lang="en-US" sz="2400" dirty="0">
                <a:latin typeface="Aptos" panose="020B0004020202020204" pitchFamily="34" charset="0"/>
              </a:rPr>
              <a:t>Skye </a:t>
            </a:r>
          </a:p>
          <a:p>
            <a:r>
              <a:rPr lang="en-US" sz="2400" dirty="0">
                <a:latin typeface="Aptos" panose="020B0004020202020204" pitchFamily="34" charset="0"/>
              </a:rPr>
              <a:t>Alex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259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301BC-611B-46BF-B0DC-6545565A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54" y="1645920"/>
            <a:ext cx="534656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3434442" y="3167390"/>
            <a:ext cx="5182829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DISCUSSION and PLANNING</a:t>
            </a:r>
          </a:p>
        </p:txBody>
      </p:sp>
    </p:spTree>
    <p:extLst>
      <p:ext uri="{BB962C8B-B14F-4D97-AF65-F5344CB8AC3E}">
        <p14:creationId xmlns:p14="http://schemas.microsoft.com/office/powerpoint/2010/main" val="326492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6034-611F-BBD2-CE36-93B787DA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EE484-523D-A1E3-3162-621469EABD3A}"/>
              </a:ext>
            </a:extLst>
          </p:cNvPr>
          <p:cNvSpPr txBox="1"/>
          <p:nvPr/>
        </p:nvSpPr>
        <p:spPr>
          <a:xfrm>
            <a:off x="1333500" y="828675"/>
            <a:ext cx="456407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DISCUSSION and 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4C92B-42EC-A38C-A98D-8E53C4E29C1E}"/>
              </a:ext>
            </a:extLst>
          </p:cNvPr>
          <p:cNvSpPr txBox="1"/>
          <p:nvPr/>
        </p:nvSpPr>
        <p:spPr>
          <a:xfrm>
            <a:off x="2999115" y="3136612"/>
            <a:ext cx="5178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Deputies Committee Exercise</a:t>
            </a:r>
          </a:p>
        </p:txBody>
      </p:sp>
    </p:spTree>
    <p:extLst>
      <p:ext uri="{BB962C8B-B14F-4D97-AF65-F5344CB8AC3E}">
        <p14:creationId xmlns:p14="http://schemas.microsoft.com/office/powerpoint/2010/main" val="392249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AA6B3CB-12C5-45FA-9D27-5BAEB7A327C3}"/>
              </a:ext>
            </a:extLst>
          </p:cNvPr>
          <p:cNvSpPr txBox="1"/>
          <p:nvPr/>
        </p:nvSpPr>
        <p:spPr>
          <a:xfrm>
            <a:off x="865067" y="581306"/>
            <a:ext cx="4636975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NSC  DEPUTIES SIMULATION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4153254" y="1814961"/>
            <a:ext cx="539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ROLES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3397-47A2-4367-9835-8300CF2F1242}"/>
              </a:ext>
            </a:extLst>
          </p:cNvPr>
          <p:cNvSpPr txBox="1"/>
          <p:nvPr/>
        </p:nvSpPr>
        <p:spPr>
          <a:xfrm>
            <a:off x="3692258" y="2951946"/>
            <a:ext cx="7262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NSC Directors or Senior Directors </a:t>
            </a:r>
            <a:r>
              <a:rPr lang="en-US" sz="2800" dirty="0"/>
              <a:t>briefing the issue and proposals.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972C3-6869-4A74-B341-DC6690F4E232}"/>
              </a:ext>
            </a:extLst>
          </p:cNvPr>
          <p:cNvSpPr txBox="1"/>
          <p:nvPr/>
        </p:nvSpPr>
        <p:spPr>
          <a:xfrm>
            <a:off x="3692258" y="4308014"/>
            <a:ext cx="7262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“The Deputies” </a:t>
            </a:r>
            <a:r>
              <a:rPr lang="en-US" sz="2800" dirty="0"/>
              <a:t>receiving the briefing, asking the questions, and making the decisions.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F4191-BC23-4E26-8091-A2A80D181446}"/>
              </a:ext>
            </a:extLst>
          </p:cNvPr>
          <p:cNvSpPr txBox="1"/>
          <p:nvPr/>
        </p:nvSpPr>
        <p:spPr>
          <a:xfrm>
            <a:off x="8069746" y="642861"/>
            <a:ext cx="2237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Friday, 5 December</a:t>
            </a:r>
          </a:p>
        </p:txBody>
      </p:sp>
      <p:pic>
        <p:nvPicPr>
          <p:cNvPr id="2" name="Picture 1" descr="A picture containing website&#10;&#10;Description automatically generated">
            <a:extLst>
              <a:ext uri="{FF2B5EF4-FFF2-40B4-BE49-F238E27FC236}">
                <a16:creationId xmlns:a16="http://schemas.microsoft.com/office/drawing/2014/main" id="{AE4D1E70-EA8D-5ABB-FE66-608532D4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7" y="1673065"/>
            <a:ext cx="2490797" cy="20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F4BD8-D68A-9882-197F-18AA38767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09B28AE-9C44-5FDE-A86C-98313B68D01A}"/>
              </a:ext>
            </a:extLst>
          </p:cNvPr>
          <p:cNvSpPr txBox="1"/>
          <p:nvPr/>
        </p:nvSpPr>
        <p:spPr>
          <a:xfrm>
            <a:off x="865067" y="581306"/>
            <a:ext cx="4636975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NSC  DEPUTIES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DE5DA-83D6-9E52-D9AA-EA1EA8F8F592}"/>
              </a:ext>
            </a:extLst>
          </p:cNvPr>
          <p:cNvSpPr txBox="1"/>
          <p:nvPr/>
        </p:nvSpPr>
        <p:spPr>
          <a:xfrm>
            <a:off x="865067" y="1760757"/>
            <a:ext cx="7262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“The Deputies” </a:t>
            </a:r>
            <a:r>
              <a:rPr lang="en-US" sz="2800" dirty="0"/>
              <a:t>receiving the briefing, asking the questions, and making the decisions.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0E361-E96B-3D25-C03F-979613DDB264}"/>
              </a:ext>
            </a:extLst>
          </p:cNvPr>
          <p:cNvSpPr txBox="1"/>
          <p:nvPr/>
        </p:nvSpPr>
        <p:spPr>
          <a:xfrm>
            <a:off x="3183554" y="4060372"/>
            <a:ext cx="726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Who are your decisionmakers?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229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3019303" y="1368231"/>
            <a:ext cx="53919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attends?</a:t>
            </a:r>
          </a:p>
          <a:p>
            <a:endParaRPr lang="en-US" sz="2000" dirty="0"/>
          </a:p>
          <a:p>
            <a:r>
              <a:rPr lang="en-US" sz="2000" dirty="0"/>
              <a:t>National Security Advisor or Deputy</a:t>
            </a:r>
          </a:p>
          <a:p>
            <a:r>
              <a:rPr lang="en-US" sz="2000" dirty="0"/>
              <a:t>Deputy Secretary of State +1</a:t>
            </a:r>
          </a:p>
          <a:p>
            <a:r>
              <a:rPr lang="en-US" sz="2000" dirty="0"/>
              <a:t>Deputy Secretary of Defense +1</a:t>
            </a:r>
          </a:p>
          <a:p>
            <a:r>
              <a:rPr lang="en-US" sz="2000" dirty="0"/>
              <a:t>Deputy Secretary of Homeland Security +1</a:t>
            </a:r>
          </a:p>
          <a:p>
            <a:r>
              <a:rPr lang="en-US" sz="2000" dirty="0"/>
              <a:t>Deputy Secretary of Treasury +1</a:t>
            </a:r>
          </a:p>
          <a:p>
            <a:r>
              <a:rPr lang="en-US" sz="2000" dirty="0"/>
              <a:t>OVP National Security Advisor +1</a:t>
            </a:r>
          </a:p>
          <a:p>
            <a:r>
              <a:rPr lang="en-US" sz="2000" dirty="0"/>
              <a:t>NSC staff</a:t>
            </a:r>
          </a:p>
          <a:p>
            <a:r>
              <a:rPr lang="en-US" sz="2000" dirty="0"/>
              <a:t>OMB leadership or staff</a:t>
            </a:r>
          </a:p>
          <a:p>
            <a:endParaRPr lang="en-US" sz="2000" dirty="0"/>
          </a:p>
          <a:p>
            <a:r>
              <a:rPr lang="en-US" sz="2000" i="1" dirty="0"/>
              <a:t>Advisors</a:t>
            </a:r>
          </a:p>
          <a:p>
            <a:r>
              <a:rPr lang="en-US" sz="2000" dirty="0"/>
              <a:t>Joint Chiefs of Staff (JCS)</a:t>
            </a:r>
          </a:p>
          <a:p>
            <a:r>
              <a:rPr lang="en-US" sz="2000" dirty="0"/>
              <a:t>DNI and/or CIA</a:t>
            </a:r>
          </a:p>
          <a:p>
            <a:endParaRPr lang="en-US" sz="2000" dirty="0"/>
          </a:p>
          <a:p>
            <a:r>
              <a:rPr lang="en-US" sz="2000" dirty="0"/>
              <a:t>And other affected Deputies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E8182-502B-4B8F-85A1-F134CA53642A}"/>
              </a:ext>
            </a:extLst>
          </p:cNvPr>
          <p:cNvSpPr txBox="1"/>
          <p:nvPr/>
        </p:nvSpPr>
        <p:spPr>
          <a:xfrm>
            <a:off x="865067" y="581306"/>
            <a:ext cx="352618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NSC  DEPUTIES</a:t>
            </a:r>
          </a:p>
        </p:txBody>
      </p:sp>
    </p:spTree>
    <p:extLst>
      <p:ext uri="{BB962C8B-B14F-4D97-AF65-F5344CB8AC3E}">
        <p14:creationId xmlns:p14="http://schemas.microsoft.com/office/powerpoint/2010/main" val="136397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eiling, indoor, scene, restaurant&#10;&#10;Description automatically generated">
            <a:extLst>
              <a:ext uri="{FF2B5EF4-FFF2-40B4-BE49-F238E27FC236}">
                <a16:creationId xmlns:a16="http://schemas.microsoft.com/office/drawing/2014/main" id="{C30D1ED7-41AD-4108-9B18-53C86DDF2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37" y="441568"/>
            <a:ext cx="8649478" cy="576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78029-AD92-4646-9910-751060B55AB7}"/>
              </a:ext>
            </a:extLst>
          </p:cNvPr>
          <p:cNvSpPr txBox="1"/>
          <p:nvPr/>
        </p:nvSpPr>
        <p:spPr>
          <a:xfrm>
            <a:off x="7107314" y="6153848"/>
            <a:ext cx="301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The Situation Room</a:t>
            </a:r>
          </a:p>
        </p:txBody>
      </p:sp>
    </p:spTree>
    <p:extLst>
      <p:ext uri="{BB962C8B-B14F-4D97-AF65-F5344CB8AC3E}">
        <p14:creationId xmlns:p14="http://schemas.microsoft.com/office/powerpoint/2010/main" val="85547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E45CDC9-0D04-3A68-2832-5E03D827E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9" y="548640"/>
            <a:ext cx="8649731" cy="576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D8B47-EE1B-95D8-7C27-FB7DBE2F73AC}"/>
              </a:ext>
            </a:extLst>
          </p:cNvPr>
          <p:cNvSpPr txBox="1"/>
          <p:nvPr/>
        </p:nvSpPr>
        <p:spPr>
          <a:xfrm>
            <a:off x="6797146" y="2659497"/>
            <a:ext cx="889987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BIDEN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D2142-0400-7E86-DEC5-CED98904818F}"/>
              </a:ext>
            </a:extLst>
          </p:cNvPr>
          <p:cNvSpPr txBox="1"/>
          <p:nvPr/>
        </p:nvSpPr>
        <p:spPr>
          <a:xfrm>
            <a:off x="5206013" y="2459442"/>
            <a:ext cx="1184940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BLINKEN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94A22-5A6E-AA8E-B63E-3AD330D39620}"/>
              </a:ext>
            </a:extLst>
          </p:cNvPr>
          <p:cNvSpPr txBox="1"/>
          <p:nvPr/>
        </p:nvSpPr>
        <p:spPr>
          <a:xfrm>
            <a:off x="3455185" y="2320613"/>
            <a:ext cx="1042273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HAINES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E982B-085F-CF41-2BCA-E95E559A9093}"/>
              </a:ext>
            </a:extLst>
          </p:cNvPr>
          <p:cNvSpPr txBox="1"/>
          <p:nvPr/>
        </p:nvSpPr>
        <p:spPr>
          <a:xfrm>
            <a:off x="2150925" y="2120558"/>
            <a:ext cx="979755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BURNS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071CA-046C-917A-2A4A-CF6516845F30}"/>
              </a:ext>
            </a:extLst>
          </p:cNvPr>
          <p:cNvSpPr txBox="1"/>
          <p:nvPr/>
        </p:nvSpPr>
        <p:spPr>
          <a:xfrm>
            <a:off x="8807416" y="2520668"/>
            <a:ext cx="1309013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SULLIVAN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B3A80-DE37-0469-C0C7-9A344DF2001A}"/>
              </a:ext>
            </a:extLst>
          </p:cNvPr>
          <p:cNvSpPr txBox="1"/>
          <p:nvPr/>
        </p:nvSpPr>
        <p:spPr>
          <a:xfrm>
            <a:off x="8562867" y="4014904"/>
            <a:ext cx="1043876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AUSTIN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CC7B3-89F8-6CD3-D5EC-43E59214F9F5}"/>
              </a:ext>
            </a:extLst>
          </p:cNvPr>
          <p:cNvSpPr txBox="1"/>
          <p:nvPr/>
        </p:nvSpPr>
        <p:spPr>
          <a:xfrm>
            <a:off x="6720201" y="4284373"/>
            <a:ext cx="1080745" cy="400110"/>
          </a:xfrm>
          <a:prstGeom prst="rect">
            <a:avLst/>
          </a:prstGeom>
          <a:solidFill>
            <a:srgbClr val="754436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19494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FAA7B8-6D9C-217B-B34B-393C684EF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74216"/>
              </p:ext>
            </p:extLst>
          </p:nvPr>
        </p:nvGraphicFramePr>
        <p:xfrm>
          <a:off x="3791527" y="535183"/>
          <a:ext cx="3894012" cy="5817870"/>
        </p:xfrm>
        <a:graphic>
          <a:graphicData uri="http://schemas.openxmlformats.org/drawingml/2006/table">
            <a:tbl>
              <a:tblPr/>
              <a:tblGrid>
                <a:gridCol w="3894012">
                  <a:extLst>
                    <a:ext uri="{9D8B030D-6E8A-4147-A177-3AD203B41FA5}">
                      <a16:colId xmlns:a16="http://schemas.microsoft.com/office/drawing/2014/main" val="1988101017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 (29 Aug)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1627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2 (5 Sep)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6812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3 (12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65843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4 (19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525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5 (26 Sep)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5826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6 (3 Oct)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4095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7 (10 Oct)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407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8 (17 Oct)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29356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9 (24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63745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10 (31 Oct 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5145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11 (7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293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12 (14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5734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13 (21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0920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Thanksgiving Break</a:t>
                      </a:r>
                    </a:p>
                  </a:txBody>
                  <a:tcPr marL="36830" marR="18415" marT="27305" marB="27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8927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14 (5 Dec)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5875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56085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147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Fall </a:t>
            </a:r>
            <a:r>
              <a:rPr lang="en-US" sz="28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927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00352 0.611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1371600" y="640080"/>
            <a:ext cx="539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will the briefers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3397-47A2-4367-9835-8300CF2F1242}"/>
              </a:ext>
            </a:extLst>
          </p:cNvPr>
          <p:cNvSpPr txBox="1"/>
          <p:nvPr/>
        </p:nvSpPr>
        <p:spPr>
          <a:xfrm>
            <a:off x="1359000" y="1687221"/>
            <a:ext cx="72620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Serve as </a:t>
            </a:r>
            <a:r>
              <a:rPr lang="en-US" sz="2000" b="1" dirty="0"/>
              <a:t>NSC Senior Directors or Directors </a:t>
            </a:r>
            <a:r>
              <a:rPr lang="en-US" sz="2000" dirty="0"/>
              <a:t>briefing the issue and proposals.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BLUF on issue and proposal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Briefly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Define the problem and status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Report key analysis (based on research, hearing/event, interviews, discussions)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Present recommendation and pro’s and con’s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Sum up with request for Deputies’ approval for main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A6B4D-53A0-D4EE-43D2-809F4BE70AEC}"/>
              </a:ext>
            </a:extLst>
          </p:cNvPr>
          <p:cNvSpPr txBox="1"/>
          <p:nvPr/>
        </p:nvSpPr>
        <p:spPr>
          <a:xfrm>
            <a:off x="9324753" y="3912781"/>
            <a:ext cx="2549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8-9 MINUTES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(but Deputies can interrupt)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11C86-086A-3849-8A3E-634F137A750D}"/>
              </a:ext>
            </a:extLst>
          </p:cNvPr>
          <p:cNvSpPr txBox="1"/>
          <p:nvPr/>
        </p:nvSpPr>
        <p:spPr>
          <a:xfrm>
            <a:off x="9110315" y="2092464"/>
            <a:ext cx="205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PowerPoint Slides</a:t>
            </a:r>
          </a:p>
        </p:txBody>
      </p:sp>
    </p:spTree>
    <p:extLst>
      <p:ext uri="{BB962C8B-B14F-4D97-AF65-F5344CB8AC3E}">
        <p14:creationId xmlns:p14="http://schemas.microsoft.com/office/powerpoint/2010/main" val="12791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2660-1916-55B3-911B-B3259EE6797D}"/>
              </a:ext>
            </a:extLst>
          </p:cNvPr>
          <p:cNvSpPr txBox="1"/>
          <p:nvPr/>
        </p:nvSpPr>
        <p:spPr>
          <a:xfrm>
            <a:off x="513791" y="568618"/>
            <a:ext cx="2531462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548640" rIns="548640" rtlCol="0">
            <a:spAutoFit/>
          </a:bodyPr>
          <a:lstStyle/>
          <a:p>
            <a:r>
              <a:rPr lang="en-US" sz="2000" dirty="0"/>
              <a:t>DC BRIEFING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D0AC2-9AE8-03F1-9456-7895DC9D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86" y="2998825"/>
            <a:ext cx="7600950" cy="156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EE1A9-EE3B-4989-E84A-09EA7E142945}"/>
              </a:ext>
            </a:extLst>
          </p:cNvPr>
          <p:cNvSpPr txBox="1"/>
          <p:nvPr/>
        </p:nvSpPr>
        <p:spPr>
          <a:xfrm>
            <a:off x="2254102" y="2073349"/>
            <a:ext cx="356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four PowerPoint slides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6D430D-A037-2B20-6912-80E747E8485B}"/>
              </a:ext>
            </a:extLst>
          </p:cNvPr>
          <p:cNvSpPr txBox="1"/>
          <p:nvPr/>
        </p:nvSpPr>
        <p:spPr>
          <a:xfrm>
            <a:off x="1779522" y="5326119"/>
            <a:ext cx="835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DEADLINE</a:t>
            </a:r>
            <a:r>
              <a:rPr lang="en-US" sz="2400" dirty="0"/>
              <a:t> to submit in Blackboard:  Wednesday (3 Dec) at 9pm.</a:t>
            </a:r>
          </a:p>
        </p:txBody>
      </p:sp>
    </p:spTree>
    <p:extLst>
      <p:ext uri="{BB962C8B-B14F-4D97-AF65-F5344CB8AC3E}">
        <p14:creationId xmlns:p14="http://schemas.microsoft.com/office/powerpoint/2010/main" val="14137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2660-1916-55B3-911B-B3259EE6797D}"/>
              </a:ext>
            </a:extLst>
          </p:cNvPr>
          <p:cNvSpPr txBox="1"/>
          <p:nvPr/>
        </p:nvSpPr>
        <p:spPr>
          <a:xfrm>
            <a:off x="513791" y="568618"/>
            <a:ext cx="2531462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548640" rIns="548640" rtlCol="0">
            <a:spAutoFit/>
          </a:bodyPr>
          <a:lstStyle/>
          <a:p>
            <a:r>
              <a:rPr lang="en-US" sz="2000" dirty="0"/>
              <a:t>DC BRIEFING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4F17F-8018-B4B4-18C9-0595EFFCDAA2}"/>
              </a:ext>
            </a:extLst>
          </p:cNvPr>
          <p:cNvSpPr txBox="1"/>
          <p:nvPr/>
        </p:nvSpPr>
        <p:spPr>
          <a:xfrm>
            <a:off x="1081669" y="1572322"/>
            <a:ext cx="2681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Scott Morgan’s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88BCE-13BD-6F94-50AC-92B23573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673" y="2497019"/>
            <a:ext cx="2806486" cy="3161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6E411C-A92D-5DFE-0662-19D05A5CFD9F}"/>
              </a:ext>
            </a:extLst>
          </p:cNvPr>
          <p:cNvSpPr txBox="1"/>
          <p:nvPr/>
        </p:nvSpPr>
        <p:spPr>
          <a:xfrm>
            <a:off x="3045253" y="275435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4AF33-E58C-7B7F-2B31-9F0AB0A58F6C}"/>
              </a:ext>
            </a:extLst>
          </p:cNvPr>
          <p:cNvSpPr txBox="1"/>
          <p:nvPr/>
        </p:nvSpPr>
        <p:spPr>
          <a:xfrm>
            <a:off x="2810840" y="3681235"/>
            <a:ext cx="1790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Vivid Examples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Evidence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FEF68-9188-1145-9FDE-4D1801E72217}"/>
              </a:ext>
            </a:extLst>
          </p:cNvPr>
          <p:cNvSpPr txBox="1"/>
          <p:nvPr/>
        </p:nvSpPr>
        <p:spPr>
          <a:xfrm>
            <a:off x="3084951" y="4975227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D58F3-4DCB-C713-AAF3-C1821FB5A3CA}"/>
              </a:ext>
            </a:extLst>
          </p:cNvPr>
          <p:cNvSpPr txBox="1"/>
          <p:nvPr/>
        </p:nvSpPr>
        <p:spPr>
          <a:xfrm>
            <a:off x="1438507" y="5954015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A962A-AD5F-0637-D881-53FF86CF9C0F}"/>
              </a:ext>
            </a:extLst>
          </p:cNvPr>
          <p:cNvSpPr txBox="1"/>
          <p:nvPr/>
        </p:nvSpPr>
        <p:spPr>
          <a:xfrm>
            <a:off x="5818430" y="1573081"/>
            <a:ext cx="25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for our memo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6B43E-E12B-F375-E60A-E7A1D92A4025}"/>
              </a:ext>
            </a:extLst>
          </p:cNvPr>
          <p:cNvSpPr txBox="1"/>
          <p:nvPr/>
        </p:nvSpPr>
        <p:spPr>
          <a:xfrm>
            <a:off x="5926728" y="2754351"/>
            <a:ext cx="20808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</a:t>
            </a:r>
          </a:p>
          <a:p>
            <a:endParaRPr lang="en-US" sz="2000" dirty="0"/>
          </a:p>
          <a:p>
            <a:r>
              <a:rPr lang="en-US" sz="2000" dirty="0"/>
              <a:t>Analysis</a:t>
            </a:r>
          </a:p>
          <a:p>
            <a:endParaRPr lang="en-US" sz="2000" dirty="0"/>
          </a:p>
          <a:p>
            <a:r>
              <a:rPr lang="en-US" sz="2000" dirty="0"/>
              <a:t>Options</a:t>
            </a:r>
          </a:p>
          <a:p>
            <a:endParaRPr lang="en-US" sz="2000" dirty="0"/>
          </a:p>
          <a:p>
            <a:r>
              <a:rPr lang="en-US" sz="2000" dirty="0"/>
              <a:t>Recommendation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FF9BB9-E456-5DD9-5599-45ACA062F7FB}"/>
              </a:ext>
            </a:extLst>
          </p:cNvPr>
          <p:cNvSpPr txBox="1"/>
          <p:nvPr/>
        </p:nvSpPr>
        <p:spPr>
          <a:xfrm>
            <a:off x="8892123" y="2260556"/>
            <a:ext cx="208082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Structure:</a:t>
            </a:r>
          </a:p>
          <a:p>
            <a:endParaRPr lang="en-US" sz="2000" dirty="0"/>
          </a:p>
          <a:p>
            <a:r>
              <a:rPr lang="en-US" sz="2000" dirty="0"/>
              <a:t>BLUF</a:t>
            </a:r>
          </a:p>
          <a:p>
            <a:endParaRPr lang="en-US" sz="2000" dirty="0"/>
          </a:p>
          <a:p>
            <a:r>
              <a:rPr lang="en-US" sz="2000" dirty="0"/>
              <a:t>“Framing”</a:t>
            </a:r>
          </a:p>
          <a:p>
            <a:endParaRPr lang="en-US" sz="2000" dirty="0"/>
          </a:p>
          <a:p>
            <a:r>
              <a:rPr lang="en-US" sz="2000" dirty="0"/>
              <a:t>Drivers/Trends</a:t>
            </a:r>
          </a:p>
          <a:p>
            <a:endParaRPr lang="en-US" sz="2000" dirty="0"/>
          </a:p>
          <a:p>
            <a:r>
              <a:rPr lang="en-US" sz="2000" dirty="0"/>
              <a:t>Options</a:t>
            </a:r>
          </a:p>
          <a:p>
            <a:endParaRPr lang="en-US" sz="2000" dirty="0"/>
          </a:p>
          <a:p>
            <a:r>
              <a:rPr lang="en-US" sz="2000" dirty="0"/>
              <a:t>Recommendation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03FFF-1A8D-F682-010A-1580E0B04C42}"/>
              </a:ext>
            </a:extLst>
          </p:cNvPr>
          <p:cNvSpPr txBox="1"/>
          <p:nvPr/>
        </p:nvSpPr>
        <p:spPr>
          <a:xfrm>
            <a:off x="6096000" y="6010507"/>
            <a:ext cx="543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“If I buy your analysis, I’m much more likely to buy your recommendation.”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FCE096-5D54-EEE2-469F-6899C90ADA65}"/>
              </a:ext>
            </a:extLst>
          </p:cNvPr>
          <p:cNvCxnSpPr>
            <a:cxnSpLocks/>
          </p:cNvCxnSpPr>
          <p:nvPr/>
        </p:nvCxnSpPr>
        <p:spPr>
          <a:xfrm flipV="1">
            <a:off x="2422196" y="5738431"/>
            <a:ext cx="254097" cy="215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8C2C273-F5FB-9363-E4F6-E24A631D1FED}"/>
              </a:ext>
            </a:extLst>
          </p:cNvPr>
          <p:cNvSpPr txBox="1"/>
          <p:nvPr/>
        </p:nvSpPr>
        <p:spPr>
          <a:xfrm>
            <a:off x="5042159" y="601050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Morgan:</a:t>
            </a:r>
          </a:p>
        </p:txBody>
      </p:sp>
    </p:spTree>
    <p:extLst>
      <p:ext uri="{BB962C8B-B14F-4D97-AF65-F5344CB8AC3E}">
        <p14:creationId xmlns:p14="http://schemas.microsoft.com/office/powerpoint/2010/main" val="8568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1371600" y="640080"/>
            <a:ext cx="539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will the deputies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3397-47A2-4367-9835-8300CF2F1242}"/>
              </a:ext>
            </a:extLst>
          </p:cNvPr>
          <p:cNvSpPr txBox="1"/>
          <p:nvPr/>
        </p:nvSpPr>
        <p:spPr>
          <a:xfrm>
            <a:off x="1362456" y="1691640"/>
            <a:ext cx="726207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Serve as decisionmakers.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READ and ABSORB materials provided in advance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LISTEN to the briefing but INTERRUPT if briefing is unclear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ASK questions about analysis and proposal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EXPRESS position on issue and proposal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After pause for all to “vote”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Approve as is.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Approve with SPECIFIC, DIRECTED conditions.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Remand to Interagency Working Group for re-work.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Disapprove with prejudice.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8B2AA-2C28-4992-BAD3-D9BE93E05E28}"/>
              </a:ext>
            </a:extLst>
          </p:cNvPr>
          <p:cNvSpPr txBox="1"/>
          <p:nvPr/>
        </p:nvSpPr>
        <p:spPr>
          <a:xfrm>
            <a:off x="8624526" y="4892516"/>
            <a:ext cx="284064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of you are deputies and will vote, but LEAD deputies will “sit at the table” and discuss their votes.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E091FB-E88A-3A22-DEAF-3C7F28E1AA0F}"/>
              </a:ext>
            </a:extLst>
          </p:cNvPr>
          <p:cNvSpPr txBox="1"/>
          <p:nvPr/>
        </p:nvSpPr>
        <p:spPr>
          <a:xfrm>
            <a:off x="8569842" y="3531140"/>
            <a:ext cx="297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Q&amp;A and discussion: 8-9 MINUTES</a:t>
            </a:r>
          </a:p>
        </p:txBody>
      </p:sp>
    </p:spTree>
    <p:extLst>
      <p:ext uri="{BB962C8B-B14F-4D97-AF65-F5344CB8AC3E}">
        <p14:creationId xmlns:p14="http://schemas.microsoft.com/office/powerpoint/2010/main" val="33476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88ABE-DBD1-1B24-A194-8FEB433DAE99}"/>
              </a:ext>
            </a:extLst>
          </p:cNvPr>
          <p:cNvSpPr txBox="1"/>
          <p:nvPr/>
        </p:nvSpPr>
        <p:spPr>
          <a:xfrm>
            <a:off x="3737987" y="2905780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D539-5CFA-D212-D67A-1C530EC3A5FD}"/>
              </a:ext>
            </a:extLst>
          </p:cNvPr>
          <p:cNvSpPr txBox="1"/>
          <p:nvPr/>
        </p:nvSpPr>
        <p:spPr>
          <a:xfrm>
            <a:off x="4493288" y="2905780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 you want to be your deputies?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C7B3B-757A-EF18-5477-7FA1CA96B256}"/>
              </a:ext>
            </a:extLst>
          </p:cNvPr>
          <p:cNvSpPr txBox="1"/>
          <p:nvPr/>
        </p:nvSpPr>
        <p:spPr>
          <a:xfrm>
            <a:off x="4493288" y="2905780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will be your deputies?</a:t>
            </a:r>
          </a:p>
        </p:txBody>
      </p:sp>
    </p:spTree>
    <p:extLst>
      <p:ext uri="{BB962C8B-B14F-4D97-AF65-F5344CB8AC3E}">
        <p14:creationId xmlns:p14="http://schemas.microsoft.com/office/powerpoint/2010/main" val="561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090EB-900C-525E-CA3D-157C7EB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D5EF19-60FC-DEE1-D9AD-EB8EE4080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99549"/>
              </p:ext>
            </p:extLst>
          </p:nvPr>
        </p:nvGraphicFramePr>
        <p:xfrm>
          <a:off x="988878" y="628710"/>
          <a:ext cx="9864179" cy="6629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3065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5040086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  <a:gridCol w="3331028">
                  <a:extLst>
                    <a:ext uri="{9D8B030D-6E8A-4147-A177-3AD203B41FA5}">
                      <a16:colId xmlns:a16="http://schemas.microsoft.com/office/drawing/2014/main" val="114573251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STAFF</a:t>
                      </a:r>
                    </a:p>
                  </a:txBody>
                  <a:tcPr marL="68580" marR="68580" marT="91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TOPIC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“DEPUTIES”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51145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Maisie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Skye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Esme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Culture Wars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Camille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Erik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Israeli Use of Lavender AI in Targeting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Richard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Alex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Iranian Nationalism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Syarra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Maeve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Kiana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Impact of U.S.-China Tariffs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Bobby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Gabby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U.S.-Israel Relations After Netanyahu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Katelyn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Sarina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of Legal Immigration Pathways in the U.S.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619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Priya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BFF664-EA2E-44F9-A989-19EC5D38880B}"/>
              </a:ext>
            </a:extLst>
          </p:cNvPr>
          <p:cNvSpPr txBox="1"/>
          <p:nvPr/>
        </p:nvSpPr>
        <p:spPr>
          <a:xfrm>
            <a:off x="3913030" y="10549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287044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8604A9-327C-1A7E-0502-1BF697BBA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815A53-CD99-EF4E-9502-CEC9D6F14659}"/>
              </a:ext>
            </a:extLst>
          </p:cNvPr>
          <p:cNvGraphicFramePr>
            <a:graphicFrameLocks noGrp="1"/>
          </p:cNvGraphicFramePr>
          <p:nvPr/>
        </p:nvGraphicFramePr>
        <p:xfrm>
          <a:off x="814707" y="773561"/>
          <a:ext cx="10721658" cy="62636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071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5071462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359478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Maisie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Microplastics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Skye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Ending the war in Sudan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Esme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Immigration and Balancing Interests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Culture Wars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Camille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Microplastics and PFAS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Erik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Ukraine Innovative Use of Drones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Israeli Use of Lavender AI in Targeting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Richard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Enhancing Cybersecurity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Alex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China’s Increasing Military Strength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Iranian Nationalism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Syarra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Russian Influence in Eastern Europe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Maeve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Israeli Use of AI in Military Strikes in Gaza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Kiana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Federal Spending … or inflation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Aid to Gaza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Impact of U.S.-China Tariffs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Bobby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Health Care: High Cost of Prescription Drugs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Gabby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U.S. Culture Wars and How Policy Fuels them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U.S.-Israel Relations After Netanyahu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Katelyn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Russia-Ukraine Negotiations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Sarina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Foreign Disinformation Targets U.S. Elections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of Legal Immigration Pathways in the U.S.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619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Priya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China’s Advances in Renewable Energy and EVs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3C7E9-4E15-8631-9593-195EF10B05F6}"/>
              </a:ext>
            </a:extLst>
          </p:cNvPr>
          <p:cNvSpPr txBox="1"/>
          <p:nvPr/>
        </p:nvSpPr>
        <p:spPr>
          <a:xfrm>
            <a:off x="3913030" y="10549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330007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66440D-2AB7-A099-947F-1DA8CF6C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8">
            <a:off x="4991660" y="1610068"/>
            <a:ext cx="4754880" cy="5941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FCAFBB-B012-7073-AC05-2EA4BC971D58}"/>
              </a:ext>
            </a:extLst>
          </p:cNvPr>
          <p:cNvSpPr txBox="1"/>
          <p:nvPr/>
        </p:nvSpPr>
        <p:spPr>
          <a:xfrm>
            <a:off x="513791" y="568618"/>
            <a:ext cx="4986878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548640" rIns="548640" rtlCol="0">
            <a:spAutoFit/>
          </a:bodyPr>
          <a:lstStyle/>
          <a:p>
            <a:r>
              <a:rPr lang="en-US" sz="2000" dirty="0"/>
              <a:t>“DEPUTIES COMMITTEE” EXERCISE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8A68E-1894-66EE-21BC-BFB29578CADD}"/>
              </a:ext>
            </a:extLst>
          </p:cNvPr>
          <p:cNvSpPr txBox="1"/>
          <p:nvPr/>
        </p:nvSpPr>
        <p:spPr>
          <a:xfrm>
            <a:off x="4979912" y="1721302"/>
            <a:ext cx="179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GUIDANCE ON BRIEFING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43A0A8-0A84-DC1E-70B2-E6F4979D75BA}"/>
              </a:ext>
            </a:extLst>
          </p:cNvPr>
          <p:cNvSpPr/>
          <p:nvPr/>
        </p:nvSpPr>
        <p:spPr>
          <a:xfrm rot="239912">
            <a:off x="8784459" y="1906129"/>
            <a:ext cx="903249" cy="276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5E7-6FA3-3BBC-29E9-13D0D70D422C}"/>
              </a:ext>
            </a:extLst>
          </p:cNvPr>
          <p:cNvSpPr txBox="1"/>
          <p:nvPr/>
        </p:nvSpPr>
        <p:spPr>
          <a:xfrm>
            <a:off x="2275114" y="2667000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set?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CB88A-E1B4-DD8C-DACF-50FC37604382}"/>
              </a:ext>
            </a:extLst>
          </p:cNvPr>
          <p:cNvSpPr txBox="1"/>
          <p:nvPr/>
        </p:nvSpPr>
        <p:spPr>
          <a:xfrm>
            <a:off x="1287240" y="3834951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good on slides?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6B310-0CD9-0799-2CFE-7D32F5BD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23" y="4580808"/>
            <a:ext cx="7600950" cy="1562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19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F3E6C-DD13-D00A-AF3B-C7D65194BECA}"/>
              </a:ext>
            </a:extLst>
          </p:cNvPr>
          <p:cNvSpPr txBox="1"/>
          <p:nvPr/>
        </p:nvSpPr>
        <p:spPr>
          <a:xfrm>
            <a:off x="4881565" y="2572377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99157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20EEB-01F1-2F64-4A54-1B73E309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F3F50-FD86-98F3-16D9-3D059663E5B1}"/>
              </a:ext>
            </a:extLst>
          </p:cNvPr>
          <p:cNvSpPr txBox="1"/>
          <p:nvPr/>
        </p:nvSpPr>
        <p:spPr>
          <a:xfrm>
            <a:off x="4256487" y="2607971"/>
            <a:ext cx="309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 Deputies Paper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6F866-3392-18D7-A868-613479C03153}"/>
              </a:ext>
            </a:extLst>
          </p:cNvPr>
          <p:cNvSpPr txBox="1"/>
          <p:nvPr/>
        </p:nvSpPr>
        <p:spPr>
          <a:xfrm>
            <a:off x="1032538" y="966789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8008C-7D41-514B-1589-8ADBF879858E}"/>
              </a:ext>
            </a:extLst>
          </p:cNvPr>
          <p:cNvSpPr txBox="1"/>
          <p:nvPr/>
        </p:nvSpPr>
        <p:spPr>
          <a:xfrm>
            <a:off x="3756062" y="4463025"/>
            <a:ext cx="40949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Due:  Friday, 21 November</a:t>
            </a:r>
            <a:br>
              <a:rPr lang="en-US" sz="2800" dirty="0"/>
            </a:br>
            <a:r>
              <a:rPr lang="en-US" sz="2400" i="1" dirty="0"/>
              <a:t>One week from today.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9151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C4915-3170-8F14-097B-B156B15C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36846-EBB0-9760-3619-DCF81A22DDC5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13F01A-CB9A-C58F-9DA3-2A556D384697}"/>
              </a:ext>
            </a:extLst>
          </p:cNvPr>
          <p:cNvGraphicFramePr>
            <a:graphicFrameLocks noGrp="1"/>
          </p:cNvGraphicFramePr>
          <p:nvPr/>
        </p:nvGraphicFramePr>
        <p:xfrm>
          <a:off x="1304926" y="1839700"/>
          <a:ext cx="9077648" cy="4666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506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47514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lvl="1"/>
                      <a:endParaRPr lang="en-US" sz="36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endParaRPr lang="en-US" sz="20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endParaRPr lang="en-US" sz="1800" i="0" kern="12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82114270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lvl="0" indent="-182880" algn="l" defTabSz="685800" rtl="0" eaLnBrk="1" latinLnBrk="0" hangingPunct="1"/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933839662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~12:30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endParaRPr lang="en-US" sz="3200" i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Professional Skill Development – Negotiating a Salary and Benefits (Samantha)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Internship Conversations</a:t>
                      </a:r>
                      <a:b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Mo, Maisie, Katelyn, Erik, Sarina, Skye, Alex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8207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3:45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Deputies Committee preps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96334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~4:00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556689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09A82F7-6121-DB47-ECA2-E2F23C1EA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25" y="2222047"/>
            <a:ext cx="2676525" cy="1381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F1CAC6-0D1E-B1A9-EFBA-A5D546732649}"/>
              </a:ext>
            </a:extLst>
          </p:cNvPr>
          <p:cNvSpPr txBox="1"/>
          <p:nvPr/>
        </p:nvSpPr>
        <p:spPr>
          <a:xfrm>
            <a:off x="6096000" y="254327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Six-Party Talks</a:t>
            </a: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17CA097C-BB34-F077-71E8-31BB734B5B93}"/>
              </a:ext>
            </a:extLst>
          </p:cNvPr>
          <p:cNvSpPr/>
          <p:nvPr/>
        </p:nvSpPr>
        <p:spPr>
          <a:xfrm>
            <a:off x="1143000" y="1839700"/>
            <a:ext cx="1415143" cy="2064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18FCB75-086B-68C5-B439-5808EB1B33E2}"/>
              </a:ext>
            </a:extLst>
          </p:cNvPr>
          <p:cNvSpPr/>
          <p:nvPr/>
        </p:nvSpPr>
        <p:spPr>
          <a:xfrm>
            <a:off x="1304926" y="4091185"/>
            <a:ext cx="9077648" cy="715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8FD975-6BFE-262F-67B7-7F4FB37FAAA1}"/>
              </a:ext>
            </a:extLst>
          </p:cNvPr>
          <p:cNvSpPr/>
          <p:nvPr/>
        </p:nvSpPr>
        <p:spPr>
          <a:xfrm>
            <a:off x="1143000" y="4847148"/>
            <a:ext cx="9077648" cy="715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003A0A-7EC1-3FF5-03F8-4BA40618B88F}"/>
              </a:ext>
            </a:extLst>
          </p:cNvPr>
          <p:cNvSpPr/>
          <p:nvPr/>
        </p:nvSpPr>
        <p:spPr>
          <a:xfrm>
            <a:off x="1143000" y="5497018"/>
            <a:ext cx="9077648" cy="457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314F48-10AC-E56E-F8F8-07661E522F6C}"/>
              </a:ext>
            </a:extLst>
          </p:cNvPr>
          <p:cNvSpPr/>
          <p:nvPr/>
        </p:nvSpPr>
        <p:spPr>
          <a:xfrm>
            <a:off x="1143000" y="5942136"/>
            <a:ext cx="9077648" cy="583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BBA4C29E-B09A-4EA0-A750-8AEAF92F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6" y="1095070"/>
            <a:ext cx="4320734" cy="5486400"/>
          </a:xfrm>
          <a:prstGeom prst="rect">
            <a:avLst/>
          </a:prstGeom>
        </p:spPr>
      </p:pic>
      <p:pic>
        <p:nvPicPr>
          <p:cNvPr id="8" name="Picture 7" descr="A document with black text&#10;&#10;Description automatically generated">
            <a:extLst>
              <a:ext uri="{FF2B5EF4-FFF2-40B4-BE49-F238E27FC236}">
                <a16:creationId xmlns:a16="http://schemas.microsoft.com/office/drawing/2014/main" id="{E6005364-6E34-A819-3CB0-4B680CC6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43" y="1095070"/>
            <a:ext cx="4242917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7FCF82-2FCB-D22E-B39F-1822A76B0173}"/>
              </a:ext>
            </a:extLst>
          </p:cNvPr>
          <p:cNvSpPr txBox="1"/>
          <p:nvPr/>
        </p:nvSpPr>
        <p:spPr>
          <a:xfrm>
            <a:off x="884255" y="422031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“The DEPUTIES Memo”</a:t>
            </a:r>
          </a:p>
        </p:txBody>
      </p:sp>
    </p:spTree>
    <p:extLst>
      <p:ext uri="{BB962C8B-B14F-4D97-AF65-F5344CB8AC3E}">
        <p14:creationId xmlns:p14="http://schemas.microsoft.com/office/powerpoint/2010/main" val="1832845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DD14D47-774D-C8CD-6002-1CBC6D9C9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19" y="1758462"/>
            <a:ext cx="8894786" cy="2900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A53B0C-C8EC-4E9C-AC57-2353547FF337}"/>
              </a:ext>
            </a:extLst>
          </p:cNvPr>
          <p:cNvSpPr txBox="1"/>
          <p:nvPr/>
        </p:nvSpPr>
        <p:spPr>
          <a:xfrm>
            <a:off x="1467059" y="934496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Guidance on Format</a:t>
            </a:r>
          </a:p>
        </p:txBody>
      </p:sp>
    </p:spTree>
    <p:extLst>
      <p:ext uri="{BB962C8B-B14F-4D97-AF65-F5344CB8AC3E}">
        <p14:creationId xmlns:p14="http://schemas.microsoft.com/office/powerpoint/2010/main" val="1908588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49A5C371-5996-8774-E1F5-E95C500CF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4" y="287540"/>
            <a:ext cx="5153891" cy="6282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7ABF1F-2CEE-1D70-B955-1F9815FB29CB}"/>
              </a:ext>
            </a:extLst>
          </p:cNvPr>
          <p:cNvSpPr txBox="1"/>
          <p:nvPr/>
        </p:nvSpPr>
        <p:spPr>
          <a:xfrm>
            <a:off x="9019309" y="862445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space (1.0)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2D60F-4B03-F5DF-805B-0A7696FFE1DC}"/>
              </a:ext>
            </a:extLst>
          </p:cNvPr>
          <p:cNvSpPr txBox="1"/>
          <p:nvPr/>
        </p:nvSpPr>
        <p:spPr>
          <a:xfrm>
            <a:off x="9019308" y="210306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(1.08)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5E12E-A48B-45D7-75D1-4912C089AD5A}"/>
              </a:ext>
            </a:extLst>
          </p:cNvPr>
          <p:cNvSpPr txBox="1"/>
          <p:nvPr/>
        </p:nvSpPr>
        <p:spPr>
          <a:xfrm>
            <a:off x="9019308" y="3713018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(1.16)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5955E-C35C-8A60-17B0-B79F7AAC70A8}"/>
              </a:ext>
            </a:extLst>
          </p:cNvPr>
          <p:cNvSpPr txBox="1"/>
          <p:nvPr/>
        </p:nvSpPr>
        <p:spPr>
          <a:xfrm>
            <a:off x="9173196" y="524868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 lines (1.5)</a:t>
            </a:r>
          </a:p>
        </p:txBody>
      </p:sp>
    </p:spTree>
    <p:extLst>
      <p:ext uri="{BB962C8B-B14F-4D97-AF65-F5344CB8AC3E}">
        <p14:creationId xmlns:p14="http://schemas.microsoft.com/office/powerpoint/2010/main" val="1603577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69379-21EA-44B8-BE48-A4E58D81B4B3}"/>
              </a:ext>
            </a:extLst>
          </p:cNvPr>
          <p:cNvSpPr txBox="1"/>
          <p:nvPr/>
        </p:nvSpPr>
        <p:spPr>
          <a:xfrm>
            <a:off x="2819399" y="993745"/>
            <a:ext cx="5592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What do good memos have in common?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9A3890-E171-49ED-AFE9-60824FF5F1E8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2154015"/>
          <a:ext cx="737183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537198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2400" dirty="0"/>
                        <a:t>Brevity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waste readers’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8D49F-1E99-415F-A905-F95B45F11D17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2815204"/>
          <a:ext cx="732153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486897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Conciseness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sloppy, long-winded.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B53CFC3-FB9E-419D-9421-013660F9C9B4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4297680"/>
          <a:ext cx="8580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Relevance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burden reader with clutter.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C5FD768A-AF4B-4EDA-87F6-23B92B0C3DBB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4993721"/>
          <a:ext cx="91135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Objectivity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get bogged down in values, norms.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FF454936-0AB6-4CF4-9910-BDCB5BA584B4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5732861"/>
          <a:ext cx="796146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126821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Readability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obtuse, ornate, distracting.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66D50BB3-3C60-4A93-B9B6-361E45117588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3576126"/>
          <a:ext cx="9342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Clarity,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make reader sort through ambiguity.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15474FA-2E19-438B-8617-565B08FF47DB}"/>
              </a:ext>
            </a:extLst>
          </p:cNvPr>
          <p:cNvGrpSpPr/>
          <p:nvPr/>
        </p:nvGrpSpPr>
        <p:grpSpPr>
          <a:xfrm rot="287323">
            <a:off x="3249289" y="1692515"/>
            <a:ext cx="5760720" cy="1920240"/>
            <a:chOff x="2294188" y="2688544"/>
            <a:chExt cx="5760720" cy="1920240"/>
          </a:xfrm>
        </p:grpSpPr>
        <p:sp useBgFill="1">
          <p:nvSpPr>
            <p:cNvPr id="4" name="Rectangle 3">
              <a:extLst>
                <a:ext uri="{FF2B5EF4-FFF2-40B4-BE49-F238E27FC236}">
                  <a16:creationId xmlns:a16="http://schemas.microsoft.com/office/drawing/2014/main" id="{57080439-1E99-4A5F-AC04-0F0FCBF6C8B9}"/>
                </a:ext>
              </a:extLst>
            </p:cNvPr>
            <p:cNvSpPr/>
            <p:nvPr/>
          </p:nvSpPr>
          <p:spPr>
            <a:xfrm>
              <a:off x="2294188" y="2688544"/>
              <a:ext cx="5760720" cy="19202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6513FF-DD1D-4F77-B9A7-D08CA72392A6}"/>
                </a:ext>
              </a:extLst>
            </p:cNvPr>
            <p:cNvSpPr txBox="1"/>
            <p:nvPr/>
          </p:nvSpPr>
          <p:spPr>
            <a:xfrm>
              <a:off x="2743200" y="3061007"/>
              <a:ext cx="1507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JOB ONE: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2C7E5A-C13A-47A9-A1B4-5DB16560C8CA}"/>
                </a:ext>
              </a:extLst>
            </p:cNvPr>
            <p:cNvSpPr txBox="1"/>
            <p:nvPr/>
          </p:nvSpPr>
          <p:spPr>
            <a:xfrm>
              <a:off x="4216539" y="3061007"/>
              <a:ext cx="356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MAKE IT EASY FOR YOUR READER TO GET WHAT THEY NEED TO KNOW.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75974-57C7-B991-AC1E-D6F09EFE77D7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3703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9BFC8B-C4B9-4837-B95B-B38F58512774}"/>
              </a:ext>
            </a:extLst>
          </p:cNvPr>
          <p:cNvSpPr txBox="1"/>
          <p:nvPr/>
        </p:nvSpPr>
        <p:spPr>
          <a:xfrm>
            <a:off x="1828800" y="4130037"/>
            <a:ext cx="3674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Digestible declarative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Good, practical grammar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Unambiguous but “normal”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308C2-A8AC-42AA-A7B1-13830457F602}"/>
              </a:ext>
            </a:extLst>
          </p:cNvPr>
          <p:cNvSpPr txBox="1"/>
          <p:nvPr/>
        </p:nvSpPr>
        <p:spPr>
          <a:xfrm>
            <a:off x="7239000" y="4130037"/>
            <a:ext cx="3787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Clear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Transparent drafter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Zero, minimal, or clearly labeled editorializing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4C8705-26AB-54DB-5B48-A32530A6E1FF}"/>
              </a:ext>
            </a:extLst>
          </p:cNvPr>
          <p:cNvGrpSpPr/>
          <p:nvPr/>
        </p:nvGrpSpPr>
        <p:grpSpPr>
          <a:xfrm rot="287323">
            <a:off x="3249289" y="1692515"/>
            <a:ext cx="5760720" cy="1920240"/>
            <a:chOff x="2294188" y="2688544"/>
            <a:chExt cx="5760720" cy="192024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17CF43C-7D22-2092-71E2-B6D9FD841649}"/>
                </a:ext>
              </a:extLst>
            </p:cNvPr>
            <p:cNvSpPr/>
            <p:nvPr/>
          </p:nvSpPr>
          <p:spPr>
            <a:xfrm>
              <a:off x="2294188" y="2688544"/>
              <a:ext cx="5760720" cy="19202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F2774B-C2B6-7041-C3D1-51735F2D57B5}"/>
                </a:ext>
              </a:extLst>
            </p:cNvPr>
            <p:cNvSpPr txBox="1"/>
            <p:nvPr/>
          </p:nvSpPr>
          <p:spPr>
            <a:xfrm>
              <a:off x="2743200" y="3061007"/>
              <a:ext cx="1507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JOB ONE: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CABE81-0A7E-DC68-10C5-08F37C365C86}"/>
                </a:ext>
              </a:extLst>
            </p:cNvPr>
            <p:cNvSpPr txBox="1"/>
            <p:nvPr/>
          </p:nvSpPr>
          <p:spPr>
            <a:xfrm>
              <a:off x="4216539" y="3061007"/>
              <a:ext cx="356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MAKE IT EASY FOR YOUR READER TO GET WHAT THEY NEED TO KNOW.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762C33-5DEB-4F2A-DFF1-627B5AC3C57E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5549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E9A88-3D76-486E-8441-FF3BB3200BBA}"/>
              </a:ext>
            </a:extLst>
          </p:cNvPr>
          <p:cNvSpPr txBox="1"/>
          <p:nvPr/>
        </p:nvSpPr>
        <p:spPr>
          <a:xfrm>
            <a:off x="990600" y="777573"/>
            <a:ext cx="10790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What are the differences between academic writing and memo-writing?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00E56-E114-45FC-B530-6787EAFA675D}"/>
              </a:ext>
            </a:extLst>
          </p:cNvPr>
          <p:cNvSpPr txBox="1"/>
          <p:nvPr/>
        </p:nvSpPr>
        <p:spPr>
          <a:xfrm>
            <a:off x="2593759" y="2367265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Purpose(s)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3F341-9150-4F31-A0C7-B5361366CAD3}"/>
              </a:ext>
            </a:extLst>
          </p:cNvPr>
          <p:cNvSpPr txBox="1"/>
          <p:nvPr/>
        </p:nvSpPr>
        <p:spPr>
          <a:xfrm>
            <a:off x="2590800" y="4217402"/>
            <a:ext cx="1736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5E850-2E2B-40CA-ABF4-EA4670872E00}"/>
              </a:ext>
            </a:extLst>
          </p:cNvPr>
          <p:cNvSpPr txBox="1"/>
          <p:nvPr/>
        </p:nvSpPr>
        <p:spPr>
          <a:xfrm>
            <a:off x="4428323" y="1582717"/>
            <a:ext cx="28552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“Washington Memo”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7544A-7036-4FC1-BC9C-AB6CF301DF0E}"/>
              </a:ext>
            </a:extLst>
          </p:cNvPr>
          <p:cNvSpPr txBox="1"/>
          <p:nvPr/>
        </p:nvSpPr>
        <p:spPr>
          <a:xfrm>
            <a:off x="2584882" y="2901674"/>
            <a:ext cx="199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Relevance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B69C0-BA5B-44C1-90F7-BD5C583FEDF2}"/>
              </a:ext>
            </a:extLst>
          </p:cNvPr>
          <p:cNvSpPr txBox="1"/>
          <p:nvPr/>
        </p:nvSpPr>
        <p:spPr>
          <a:xfrm>
            <a:off x="2593759" y="5812435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F2E9D-035C-4915-99B6-77ACE50C55CF}"/>
              </a:ext>
            </a:extLst>
          </p:cNvPr>
          <p:cNvSpPr txBox="1"/>
          <p:nvPr/>
        </p:nvSpPr>
        <p:spPr>
          <a:xfrm>
            <a:off x="5032158" y="2343931"/>
            <a:ext cx="5272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“Action”; empower reader by educating.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A7319-BEB4-46DA-ADC6-40D95CB65555}"/>
              </a:ext>
            </a:extLst>
          </p:cNvPr>
          <p:cNvSpPr txBox="1"/>
          <p:nvPr/>
        </p:nvSpPr>
        <p:spPr>
          <a:xfrm>
            <a:off x="5023283" y="2973190"/>
            <a:ext cx="5609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what reader needs to know to decide.</a:t>
            </a:r>
          </a:p>
          <a:p>
            <a:r>
              <a:rPr lang="en-US" sz="2400" dirty="0"/>
              <a:t>Only what’s relevant.</a:t>
            </a:r>
          </a:p>
          <a:p>
            <a:r>
              <a:rPr lang="en-US" sz="2400" dirty="0"/>
              <a:t>Examples to show point, not encyclopedia.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2EC8E-D495-46D8-A9AD-65F2347F3C29}"/>
              </a:ext>
            </a:extLst>
          </p:cNvPr>
          <p:cNvSpPr txBox="1"/>
          <p:nvPr/>
        </p:nvSpPr>
        <p:spPr>
          <a:xfrm>
            <a:off x="5029199" y="4517100"/>
            <a:ext cx="540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Concise, direct, active.</a:t>
            </a:r>
          </a:p>
          <a:p>
            <a:r>
              <a:rPr lang="en-US" sz="2400" dirty="0"/>
              <a:t>“As brief as possible” (usually two pages).</a:t>
            </a:r>
          </a:p>
          <a:p>
            <a:r>
              <a:rPr lang="en-US" sz="2400" dirty="0"/>
              <a:t>Objective, not ornate.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420B51-51E4-480E-B479-C265329D2A21}"/>
              </a:ext>
            </a:extLst>
          </p:cNvPr>
          <p:cNvCxnSpPr/>
          <p:nvPr/>
        </p:nvCxnSpPr>
        <p:spPr>
          <a:xfrm>
            <a:off x="5146172" y="6019800"/>
            <a:ext cx="32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EDF392C-AA24-E7A4-0EAD-D679C69575EF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2932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38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0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6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28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0243AC6C-9A41-4D78-B76C-3FE7455480CC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768AD8-8A5D-4052-AF44-9343BFAEF969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6793E3-F40D-4796-B56C-5819EBF185A4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9A6F08D-E30E-40B6-AB64-2C25DE1371D6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A1C05FA-496C-4F5C-8CF1-FE83CE58EA48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53BDFD-6B35-46CD-916F-04C7841731AC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800D620-D0FD-4AC4-B396-30E3226346DF}"/>
              </a:ext>
            </a:extLst>
          </p:cNvPr>
          <p:cNvGraphicFramePr>
            <a:graphicFrameLocks noGrp="1"/>
          </p:cNvGraphicFramePr>
          <p:nvPr/>
        </p:nvGraphicFramePr>
        <p:xfrm>
          <a:off x="6855665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6D4329F-1DF5-4EDE-893A-D56EA5AF222E}"/>
              </a:ext>
            </a:extLst>
          </p:cNvPr>
          <p:cNvGraphicFramePr>
            <a:graphicFrameLocks noGrp="1"/>
          </p:cNvGraphicFramePr>
          <p:nvPr/>
        </p:nvGraphicFramePr>
        <p:xfrm>
          <a:off x="6852599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C378C26-A290-39F6-7587-3ED130FBAC89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7459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38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0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6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28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0243AC6C-9A41-4D78-B76C-3FE7455480CC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768AD8-8A5D-4052-AF44-9343BFAEF969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6793E3-F40D-4796-B56C-5819EBF185A4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9A6F08D-E30E-40B6-AB64-2C25DE1371D6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A1C05FA-496C-4F5C-8CF1-FE83CE58EA48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53BDFD-6B35-46CD-916F-04C7841731AC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800D620-D0FD-4AC4-B396-30E3226346DF}"/>
              </a:ext>
            </a:extLst>
          </p:cNvPr>
          <p:cNvGraphicFramePr>
            <a:graphicFrameLocks noGrp="1"/>
          </p:cNvGraphicFramePr>
          <p:nvPr/>
        </p:nvGraphicFramePr>
        <p:xfrm>
          <a:off x="6855665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6D4329F-1DF5-4EDE-893A-D56EA5AF222E}"/>
              </a:ext>
            </a:extLst>
          </p:cNvPr>
          <p:cNvGraphicFramePr>
            <a:graphicFrameLocks noGrp="1"/>
          </p:cNvGraphicFramePr>
          <p:nvPr/>
        </p:nvGraphicFramePr>
        <p:xfrm>
          <a:off x="6852599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682427-E429-4DC5-B874-83BB50A2EF64}"/>
              </a:ext>
            </a:extLst>
          </p:cNvPr>
          <p:cNvSpPr txBox="1"/>
          <p:nvPr/>
        </p:nvSpPr>
        <p:spPr>
          <a:xfrm rot="21228833">
            <a:off x="2081794" y="3069155"/>
            <a:ext cx="4876289" cy="1107996"/>
          </a:xfrm>
          <a:prstGeom prst="rect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txBody>
          <a:bodyPr wrap="square" lIns="365760" tIns="365760" rIns="365760" bIns="36576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STANDARD BRIEFING, TOO!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935D2F-41DD-A184-A6DC-03727DA2DC87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5925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3B2675-17A8-4E06-9049-8C0353577E01}"/>
              </a:ext>
            </a:extLst>
          </p:cNvPr>
          <p:cNvSpPr txBox="1"/>
          <p:nvPr/>
        </p:nvSpPr>
        <p:spPr>
          <a:xfrm>
            <a:off x="1371600" y="822960"/>
            <a:ext cx="920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ways Washington memos are prepared, researched, drafted, and edited are different from academic, too.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BE769-6F2F-443D-BA3B-4E4E6699DEAF}"/>
              </a:ext>
            </a:extLst>
          </p:cNvPr>
          <p:cNvSpPr txBox="1"/>
          <p:nvPr/>
        </p:nvSpPr>
        <p:spPr>
          <a:xfrm>
            <a:off x="2103120" y="219456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Obsessively ask ourselves ...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does the reader need to know (based on my understanding of </a:t>
            </a:r>
            <a:r>
              <a:rPr lang="en-US" sz="2400" i="1" dirty="0"/>
              <a:t>my</a:t>
            </a:r>
            <a:r>
              <a:rPr lang="en-US" sz="2400" dirty="0"/>
              <a:t> issue and </a:t>
            </a:r>
            <a:r>
              <a:rPr lang="en-US" sz="2400" i="1" dirty="0"/>
              <a:t>their</a:t>
            </a:r>
            <a:r>
              <a:rPr lang="en-US" sz="2400" dirty="0"/>
              <a:t> world)?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Does every word, phrase, sentence, and paragraph make it easy for my reader to grab and run?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necessary, can I summarize my conclusions/ recommendations in 30 seconds or less?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B6456-47DF-EA2E-B217-05350BB8339F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968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5A7CF-3F28-4439-970A-21A41B65D624}"/>
              </a:ext>
            </a:extLst>
          </p:cNvPr>
          <p:cNvSpPr txBox="1"/>
          <p:nvPr/>
        </p:nvSpPr>
        <p:spPr>
          <a:xfrm>
            <a:off x="1371600" y="822960"/>
            <a:ext cx="87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is it important to be able to write a good “Washington Memo”?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077B9-8D22-4AED-8A7F-894E3C598A30}"/>
              </a:ext>
            </a:extLst>
          </p:cNvPr>
          <p:cNvSpPr txBox="1"/>
          <p:nvPr/>
        </p:nvSpPr>
        <p:spPr>
          <a:xfrm>
            <a:off x="2103120" y="2194560"/>
            <a:ext cx="848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writing is the single most important skill in this business </a:t>
            </a:r>
            <a:br>
              <a:rPr lang="en-US" sz="2400" dirty="0"/>
            </a:br>
            <a:r>
              <a:rPr lang="en-US" sz="2400" dirty="0"/>
              <a:t>because it shows …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21B3B-C9A7-43C7-B9C1-FCDBF767F0CB}"/>
              </a:ext>
            </a:extLst>
          </p:cNvPr>
          <p:cNvSpPr txBox="1"/>
          <p:nvPr/>
        </p:nvSpPr>
        <p:spPr>
          <a:xfrm>
            <a:off x="3962400" y="3297204"/>
            <a:ext cx="33993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 can think</a:t>
            </a:r>
          </a:p>
          <a:p>
            <a:r>
              <a:rPr lang="en-US" sz="2400" dirty="0"/>
              <a:t>you can communicate</a:t>
            </a:r>
          </a:p>
          <a:p>
            <a:r>
              <a:rPr lang="en-US" sz="2400" dirty="0"/>
              <a:t>you know what’s relevant</a:t>
            </a:r>
          </a:p>
          <a:p>
            <a:r>
              <a:rPr lang="en-US" sz="2400" dirty="0"/>
              <a:t>you are ready to operate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7617A-4E13-4534-94E6-9C99C99ADE38}"/>
              </a:ext>
            </a:extLst>
          </p:cNvPr>
          <p:cNvSpPr txBox="1"/>
          <p:nvPr/>
        </p:nvSpPr>
        <p:spPr>
          <a:xfrm>
            <a:off x="2285907" y="5391438"/>
            <a:ext cx="892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Other skills are important, but writing is central to almost all of them.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02E45A-1A34-43B6-9F99-527388483B64}"/>
              </a:ext>
            </a:extLst>
          </p:cNvPr>
          <p:cNvSpPr/>
          <p:nvPr/>
        </p:nvSpPr>
        <p:spPr>
          <a:xfrm>
            <a:off x="6096000" y="4419600"/>
            <a:ext cx="1143000" cy="415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5CC35-10A2-D0B9-0850-4E354E0B1BD7}"/>
              </a:ext>
            </a:extLst>
          </p:cNvPr>
          <p:cNvSpPr/>
          <p:nvPr/>
        </p:nvSpPr>
        <p:spPr>
          <a:xfrm rot="20020106">
            <a:off x="-680661" y="266771"/>
            <a:ext cx="3069770" cy="4002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5253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36A3A83-3951-D1C6-F333-47598BD10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944181-3D81-936A-8912-97CA7D4A9CF9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FACC39-A558-0EBA-6BD9-F4ED9E7E3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65025"/>
              </p:ext>
            </p:extLst>
          </p:nvPr>
        </p:nvGraphicFramePr>
        <p:xfrm>
          <a:off x="1304926" y="1839700"/>
          <a:ext cx="9077648" cy="4666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506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475142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lvl="1"/>
                      <a:endParaRPr lang="en-US" sz="36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endParaRPr lang="en-US" sz="20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endParaRPr lang="en-US" sz="1800" i="0" kern="12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82114270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lvl="0" indent="-182880" algn="l" defTabSz="685800" rtl="0" eaLnBrk="1" latinLnBrk="0" hangingPunct="1"/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933839662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~12:30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endParaRPr lang="en-US" sz="3200" i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Professional Skill Development – Negotiating a Salary and Benefits (Samantha)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Internship Conversations</a:t>
                      </a:r>
                      <a:b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Mo, Maisie, Katelyn, Erik, Sarina, Skye, Alex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8207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3:45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Deputies Committee preps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96334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~4:00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556689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6CE4522-228D-738B-B3B2-CD5C5341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25" y="2222047"/>
            <a:ext cx="2676525" cy="1381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68E3CB-397F-7451-FDBC-BBE263770C84}"/>
              </a:ext>
            </a:extLst>
          </p:cNvPr>
          <p:cNvSpPr txBox="1"/>
          <p:nvPr/>
        </p:nvSpPr>
        <p:spPr>
          <a:xfrm>
            <a:off x="6096000" y="254327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Six-Party Talks</a:t>
            </a:r>
          </a:p>
        </p:txBody>
      </p:sp>
    </p:spTree>
    <p:extLst>
      <p:ext uri="{BB962C8B-B14F-4D97-AF65-F5344CB8AC3E}">
        <p14:creationId xmlns:p14="http://schemas.microsoft.com/office/powerpoint/2010/main" val="1734684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BBA4C29E-B09A-4EA0-A750-8AEAF92F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6" y="1095070"/>
            <a:ext cx="4320734" cy="5486400"/>
          </a:xfrm>
          <a:prstGeom prst="rect">
            <a:avLst/>
          </a:prstGeom>
        </p:spPr>
      </p:pic>
      <p:pic>
        <p:nvPicPr>
          <p:cNvPr id="8" name="Picture 7" descr="A document with black text&#10;&#10;Description automatically generated">
            <a:extLst>
              <a:ext uri="{FF2B5EF4-FFF2-40B4-BE49-F238E27FC236}">
                <a16:creationId xmlns:a16="http://schemas.microsoft.com/office/drawing/2014/main" id="{E6005364-6E34-A819-3CB0-4B680CC6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43" y="1095070"/>
            <a:ext cx="4242917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7FCF82-2FCB-D22E-B39F-1822A76B0173}"/>
              </a:ext>
            </a:extLst>
          </p:cNvPr>
          <p:cNvSpPr txBox="1"/>
          <p:nvPr/>
        </p:nvSpPr>
        <p:spPr>
          <a:xfrm>
            <a:off x="884255" y="422031"/>
            <a:ext cx="5812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“The DEPUTIES Memo”     --    STEP BY STEP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AA88792-AB02-E6F3-A09B-AEC90BB8761E}"/>
              </a:ext>
            </a:extLst>
          </p:cNvPr>
          <p:cNvSpPr/>
          <p:nvPr/>
        </p:nvSpPr>
        <p:spPr>
          <a:xfrm>
            <a:off x="8046719" y="4883971"/>
            <a:ext cx="3528509" cy="75303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BY STEP</a:t>
            </a:r>
          </a:p>
        </p:txBody>
      </p:sp>
    </p:spTree>
    <p:extLst>
      <p:ext uri="{BB962C8B-B14F-4D97-AF65-F5344CB8AC3E}">
        <p14:creationId xmlns:p14="http://schemas.microsoft.com/office/powerpoint/2010/main" val="34301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1343E5-DEE9-472A-E4BF-22EFCAF8A709}"/>
              </a:ext>
            </a:extLst>
          </p:cNvPr>
          <p:cNvGraphicFramePr>
            <a:graphicFrameLocks noGrp="1"/>
          </p:cNvGraphicFramePr>
          <p:nvPr/>
        </p:nvGraphicFramePr>
        <p:xfrm>
          <a:off x="2378401" y="2145599"/>
          <a:ext cx="7435197" cy="2194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55830">
                  <a:extLst>
                    <a:ext uri="{9D8B030D-6E8A-4147-A177-3AD203B41FA5}">
                      <a16:colId xmlns:a16="http://schemas.microsoft.com/office/drawing/2014/main" val="2243609481"/>
                    </a:ext>
                  </a:extLst>
                </a:gridCol>
                <a:gridCol w="6079367">
                  <a:extLst>
                    <a:ext uri="{9D8B030D-6E8A-4147-A177-3AD203B41FA5}">
                      <a16:colId xmlns:a16="http://schemas.microsoft.com/office/drawing/2014/main" val="21573581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For: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The National Security Advisor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115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From: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Your Names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70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effectLst/>
                        </a:rPr>
                        <a:t>Date: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Month day, year (or day Month year)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475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>
                          <a:effectLst/>
                        </a:rPr>
                        <a:t>Subject: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dirty="0">
                          <a:effectLst/>
                        </a:rPr>
                        <a:t>Write a strong title including mention of your issue/problem and, if appropriate, your proposed solution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595048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C80803-118A-CC93-0E32-8EFA635B8380}"/>
              </a:ext>
            </a:extLst>
          </p:cNvPr>
          <p:cNvCxnSpPr/>
          <p:nvPr/>
        </p:nvCxnSpPr>
        <p:spPr>
          <a:xfrm flipV="1">
            <a:off x="7498080" y="1645920"/>
            <a:ext cx="580913" cy="376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C65033-22DE-2779-48A6-A75F88B96C4E}"/>
              </a:ext>
            </a:extLst>
          </p:cNvPr>
          <p:cNvSpPr txBox="1"/>
          <p:nvPr/>
        </p:nvSpPr>
        <p:spPr>
          <a:xfrm>
            <a:off x="8270165" y="822109"/>
            <a:ext cx="3731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IMPORTANT to note if you’re writing for anyone else.</a:t>
            </a:r>
          </a:p>
        </p:txBody>
      </p:sp>
    </p:spTree>
    <p:extLst>
      <p:ext uri="{BB962C8B-B14F-4D97-AF65-F5344CB8AC3E}">
        <p14:creationId xmlns:p14="http://schemas.microsoft.com/office/powerpoint/2010/main" val="4055999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DC4C64-52AF-DECB-6C0F-F6E14EAA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9" y="1965959"/>
            <a:ext cx="10105188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4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A42EA90-A713-96DB-0555-B6B541F6E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DE88CB69-1EA5-F242-F532-0472BD93D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9" y="1965959"/>
            <a:ext cx="1021805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8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FCB8BD-81D4-E1FA-B685-13AB36C3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AD02D802-8A2E-6373-6EAA-C81A5AE7B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9" y="1965959"/>
            <a:ext cx="10339156" cy="39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22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BE28BCF-F8FE-B0B7-0DF7-47BEFB2B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F75A2DFA-0CCD-09D7-DEF6-2E89D369A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9" y="1965959"/>
            <a:ext cx="10329606" cy="26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2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5FC13E-F30E-DDAA-1D35-A67BC3053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09173"/>
              </p:ext>
            </p:extLst>
          </p:nvPr>
        </p:nvGraphicFramePr>
        <p:xfrm>
          <a:off x="629467" y="2260580"/>
          <a:ext cx="10475388" cy="37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8266">
                  <a:extLst>
                    <a:ext uri="{9D8B030D-6E8A-4147-A177-3AD203B41FA5}">
                      <a16:colId xmlns:a16="http://schemas.microsoft.com/office/drawing/2014/main" val="323961559"/>
                    </a:ext>
                  </a:extLst>
                </a:gridCol>
                <a:gridCol w="5957122">
                  <a:extLst>
                    <a:ext uri="{9D8B030D-6E8A-4147-A177-3AD203B41FA5}">
                      <a16:colId xmlns:a16="http://schemas.microsoft.com/office/drawing/2014/main" val="4179986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Friday, 14 Nov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latin typeface="Aptos"/>
                        </a:rPr>
                        <a:t> </a:t>
                      </a: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Choose your Deputies.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99395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 evening, 21 Nov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Memo post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21156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Saturday/Sunday, 22-23 Nov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  <a:p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I will send memo to Deputies – for them to review, digest, and prepare questions.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68928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Wednesday evening, 3 Dec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Slides posted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9161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Friday, 5 Dec </a:t>
                      </a:r>
                      <a:r>
                        <a:rPr lang="en-US" sz="24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/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Deputies exercise.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592964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1589B7-5DBD-7F97-8FEC-2C548B5A0B69}"/>
              </a:ext>
            </a:extLst>
          </p:cNvPr>
          <p:cNvSpPr txBox="1"/>
          <p:nvPr/>
        </p:nvSpPr>
        <p:spPr>
          <a:xfrm>
            <a:off x="3599553" y="1069490"/>
            <a:ext cx="4535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memo must be good.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ACB2C-4F9F-9E88-4DF1-B1B85FB509D8}"/>
              </a:ext>
            </a:extLst>
          </p:cNvPr>
          <p:cNvSpPr txBox="1"/>
          <p:nvPr/>
        </p:nvSpPr>
        <p:spPr>
          <a:xfrm>
            <a:off x="9085608" y="5532120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Questions?</a:t>
            </a: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5BE1BAC-B10C-375B-FA59-C68380B753F1}"/>
              </a:ext>
            </a:extLst>
          </p:cNvPr>
          <p:cNvSpPr/>
          <p:nvPr/>
        </p:nvSpPr>
        <p:spPr>
          <a:xfrm>
            <a:off x="400050" y="2260580"/>
            <a:ext cx="916305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5DC65D4-BA77-A9C2-5D3C-BC6B8BA63BAF}"/>
              </a:ext>
            </a:extLst>
          </p:cNvPr>
          <p:cNvSpPr/>
          <p:nvPr/>
        </p:nvSpPr>
        <p:spPr>
          <a:xfrm>
            <a:off x="637315" y="2999652"/>
            <a:ext cx="9371783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A4CDBD-0438-0691-B137-EC96523E7462}"/>
              </a:ext>
            </a:extLst>
          </p:cNvPr>
          <p:cNvSpPr/>
          <p:nvPr/>
        </p:nvSpPr>
        <p:spPr>
          <a:xfrm>
            <a:off x="457200" y="3674450"/>
            <a:ext cx="10475388" cy="985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66843B-C36A-70BD-5BB0-B3AD2F3081AA}"/>
              </a:ext>
            </a:extLst>
          </p:cNvPr>
          <p:cNvSpPr/>
          <p:nvPr/>
        </p:nvSpPr>
        <p:spPr>
          <a:xfrm>
            <a:off x="629466" y="4705743"/>
            <a:ext cx="916305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D879D5-C89F-3361-942A-AE3B8C9E12D0}"/>
              </a:ext>
            </a:extLst>
          </p:cNvPr>
          <p:cNvSpPr/>
          <p:nvPr/>
        </p:nvSpPr>
        <p:spPr>
          <a:xfrm>
            <a:off x="629466" y="5380541"/>
            <a:ext cx="725829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972E9B-5B26-6B9C-9181-E9AD54D47C67}"/>
              </a:ext>
            </a:extLst>
          </p:cNvPr>
          <p:cNvSpPr txBox="1"/>
          <p:nvPr/>
        </p:nvSpPr>
        <p:spPr>
          <a:xfrm>
            <a:off x="4180114" y="1600200"/>
            <a:ext cx="2551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NEXT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70D68-1611-2B79-1D5C-31634B621653}"/>
              </a:ext>
            </a:extLst>
          </p:cNvPr>
          <p:cNvSpPr txBox="1"/>
          <p:nvPr/>
        </p:nvSpPr>
        <p:spPr>
          <a:xfrm>
            <a:off x="2656114" y="2950029"/>
            <a:ext cx="34884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Cuba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The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5AAAF-FF44-DAD0-609B-372735543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2" y="2601375"/>
            <a:ext cx="3291839" cy="1645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9C4C1-4AD6-38E0-F24F-6EC33B1E2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2" y="4692491"/>
            <a:ext cx="242264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959C305-DF20-1449-BDD3-FB4C86535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582A38-BC88-480E-AA6F-26521B8AE5A5}"/>
              </a:ext>
            </a:extLst>
          </p:cNvPr>
          <p:cNvGraphicFramePr>
            <a:graphicFrameLocks noGrp="1"/>
          </p:cNvGraphicFramePr>
          <p:nvPr/>
        </p:nvGraphicFramePr>
        <p:xfrm>
          <a:off x="629467" y="2260580"/>
          <a:ext cx="10475388" cy="416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8044">
                  <a:extLst>
                    <a:ext uri="{9D8B030D-6E8A-4147-A177-3AD203B41FA5}">
                      <a16:colId xmlns:a16="http://schemas.microsoft.com/office/drawing/2014/main" val="323961559"/>
                    </a:ext>
                  </a:extLst>
                </a:gridCol>
                <a:gridCol w="6247344">
                  <a:extLst>
                    <a:ext uri="{9D8B030D-6E8A-4147-A177-3AD203B41FA5}">
                      <a16:colId xmlns:a16="http://schemas.microsoft.com/office/drawing/2014/main" val="4179986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Friday, 14 Nov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latin typeface="Aptos"/>
                        </a:rPr>
                        <a:t> </a:t>
                      </a: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Choose your Deputies.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99395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 evening , 21 Nov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Memo post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21156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Saturday/Sunday, 22-23 Nov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  <a:p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I will send memo to Deputies – for them to review, digest, and prepare questions.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68928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Wednesday evening, 3 Dec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Slides posted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9161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Friday, 5 Dec </a:t>
                      </a:r>
                      <a:r>
                        <a:rPr lang="en-US" sz="24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/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Deputies exercise.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592964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66994F-421E-9D3D-038B-88E65448B311}"/>
              </a:ext>
            </a:extLst>
          </p:cNvPr>
          <p:cNvSpPr txBox="1"/>
          <p:nvPr/>
        </p:nvSpPr>
        <p:spPr>
          <a:xfrm>
            <a:off x="3599553" y="1069490"/>
            <a:ext cx="4535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memo must be good.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DFABC-A034-8ECA-873B-431558012EF1}"/>
              </a:ext>
            </a:extLst>
          </p:cNvPr>
          <p:cNvSpPr txBox="1"/>
          <p:nvPr/>
        </p:nvSpPr>
        <p:spPr>
          <a:xfrm>
            <a:off x="9085608" y="5532120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04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1C164-8D7F-35EC-E1CB-C6AF82B2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5E0F-11B5-4735-C23B-AECC976F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957DE-E3F4-D7B0-8A58-B172D4054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F231D-1A77-8AC3-C068-238563FBA0AE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0962D-7827-8958-17D9-AE5F44C2F203}"/>
              </a:ext>
            </a:extLst>
          </p:cNvPr>
          <p:cNvSpPr txBox="1"/>
          <p:nvPr/>
        </p:nvSpPr>
        <p:spPr>
          <a:xfrm>
            <a:off x="5771609" y="3997484"/>
            <a:ext cx="2553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Twelve</a:t>
            </a:r>
            <a:br>
              <a:rPr lang="en-US" sz="2400" dirty="0"/>
            </a:br>
            <a:r>
              <a:rPr lang="en-US" sz="2400" dirty="0"/>
              <a:t>14 November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54CE0-9AA1-1DB3-0E0F-1D95B961F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5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mpsons_swinging_arms">
            <a:hlinkClick r:id="" action="ppaction://media"/>
            <a:extLst>
              <a:ext uri="{FF2B5EF4-FFF2-40B4-BE49-F238E27FC236}">
                <a16:creationId xmlns:a16="http://schemas.microsoft.com/office/drawing/2014/main" id="{5F994EEE-F0F7-6764-CD36-3A7F3BF753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8360" y="546116"/>
            <a:ext cx="7955280" cy="57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7784-279D-6594-2418-EA987B335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B32723-C9E3-9BD8-A73A-9266A506A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506074"/>
            <a:ext cx="2676525" cy="1381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DEFC68-B88E-40C1-00A5-87DE9B920231}"/>
              </a:ext>
            </a:extLst>
          </p:cNvPr>
          <p:cNvSpPr txBox="1"/>
          <p:nvPr/>
        </p:nvSpPr>
        <p:spPr>
          <a:xfrm>
            <a:off x="4146357" y="844569"/>
            <a:ext cx="337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Six-Party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D808E-4DEF-D0EE-CA1F-2241CE174696}"/>
              </a:ext>
            </a:extLst>
          </p:cNvPr>
          <p:cNvSpPr txBox="1"/>
          <p:nvPr/>
        </p:nvSpPr>
        <p:spPr>
          <a:xfrm>
            <a:off x="2840408" y="3429000"/>
            <a:ext cx="578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What are your takeaways from the exercise?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365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C9DE094-A94C-C8FC-F4D5-F451BD83D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821A4F-640F-B81F-6EFA-D8D89930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506074"/>
            <a:ext cx="2676525" cy="1381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0A43D1-475E-7AAA-E2ED-194166F7819D}"/>
              </a:ext>
            </a:extLst>
          </p:cNvPr>
          <p:cNvSpPr txBox="1"/>
          <p:nvPr/>
        </p:nvSpPr>
        <p:spPr>
          <a:xfrm>
            <a:off x="4146357" y="844569"/>
            <a:ext cx="337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Six-Party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724B0-2F46-C597-B04C-77354162BC2F}"/>
              </a:ext>
            </a:extLst>
          </p:cNvPr>
          <p:cNvSpPr txBox="1"/>
          <p:nvPr/>
        </p:nvSpPr>
        <p:spPr>
          <a:xfrm>
            <a:off x="2633579" y="2667561"/>
            <a:ext cx="5781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What are your takeaways from the exercise?</a:t>
            </a:r>
          </a:p>
          <a:p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D8F14B-2BC2-0B75-4C21-4215CF96274F}"/>
              </a:ext>
            </a:extLst>
          </p:cNvPr>
          <p:cNvGraphicFramePr>
            <a:graphicFrameLocks noGrp="1"/>
          </p:cNvGraphicFramePr>
          <p:nvPr/>
        </p:nvGraphicFramePr>
        <p:xfrm>
          <a:off x="2312894" y="4036849"/>
          <a:ext cx="3625327" cy="224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327">
                  <a:extLst>
                    <a:ext uri="{9D8B030D-6E8A-4147-A177-3AD203B41FA5}">
                      <a16:colId xmlns:a16="http://schemas.microsoft.com/office/drawing/2014/main" val="3082336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Democratic People’s Republic of Korea (DPRK – North Korea)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76537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Republic of Korea (ROK – South Korea)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54752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People’s Republic of China (PRC – China)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743351525"/>
                  </a:ext>
                </a:extLst>
              </a:tr>
            </a:tbl>
          </a:graphicData>
        </a:graphic>
      </p:graphicFrame>
      <p:pic>
        <p:nvPicPr>
          <p:cNvPr id="9" name="Picture 8" descr="A red white and blue flag&#10;&#10;AI-generated content may be incorrect.">
            <a:extLst>
              <a:ext uri="{FF2B5EF4-FFF2-40B4-BE49-F238E27FC236}">
                <a16:creationId xmlns:a16="http://schemas.microsoft.com/office/drawing/2014/main" id="{32683A2B-0D54-4B06-C69A-5E1C72D61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8" y="4085994"/>
            <a:ext cx="1097280" cy="54864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B1A7B39-4712-FB1F-6874-DEED4D7DA762}"/>
              </a:ext>
            </a:extLst>
          </p:cNvPr>
          <p:cNvGraphicFramePr>
            <a:graphicFrameLocks noGrp="1"/>
          </p:cNvGraphicFramePr>
          <p:nvPr/>
        </p:nvGraphicFramePr>
        <p:xfrm>
          <a:off x="7757639" y="4026251"/>
          <a:ext cx="2397580" cy="2188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7580">
                  <a:extLst>
                    <a:ext uri="{9D8B030D-6E8A-4147-A177-3AD203B41FA5}">
                      <a16:colId xmlns:a16="http://schemas.microsoft.com/office/drawing/2014/main" val="3884070862"/>
                    </a:ext>
                  </a:extLst>
                </a:gridCol>
              </a:tblGrid>
              <a:tr h="729468">
                <a:tc>
                  <a:txBody>
                    <a:bodyPr/>
                    <a:lstStyle/>
                    <a:p>
                      <a:r>
                        <a:rPr lang="en-US" sz="2000" dirty="0"/>
                        <a:t>Japan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2613855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r>
                        <a:rPr lang="en-US" sz="2000" dirty="0"/>
                        <a:t>Russia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9959061"/>
                  </a:ext>
                </a:extLst>
              </a:tr>
              <a:tr h="729468">
                <a:tc>
                  <a:txBody>
                    <a:bodyPr/>
                    <a:lstStyle/>
                    <a:p>
                      <a:r>
                        <a:rPr lang="en-US" sz="2000" dirty="0"/>
                        <a:t>United States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245544"/>
                  </a:ext>
                </a:extLst>
              </a:tr>
            </a:tbl>
          </a:graphicData>
        </a:graphic>
      </p:graphicFrame>
      <p:pic>
        <p:nvPicPr>
          <p:cNvPr id="13" name="Picture 12" descr="A flag with a red blue and black circle&#10;&#10;AI-generated content may be incorrect.">
            <a:extLst>
              <a:ext uri="{FF2B5EF4-FFF2-40B4-BE49-F238E27FC236}">
                <a16:creationId xmlns:a16="http://schemas.microsoft.com/office/drawing/2014/main" id="{7DC05650-F828-C3AD-403B-DFE94569B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74" y="4846133"/>
            <a:ext cx="819350" cy="548640"/>
          </a:xfrm>
          <a:prstGeom prst="rect">
            <a:avLst/>
          </a:prstGeom>
        </p:spPr>
      </p:pic>
      <p:pic>
        <p:nvPicPr>
          <p:cNvPr id="15" name="Picture 14" descr="A red flag with yellow stars&#10;&#10;AI-generated content may be incorrect.">
            <a:extLst>
              <a:ext uri="{FF2B5EF4-FFF2-40B4-BE49-F238E27FC236}">
                <a16:creationId xmlns:a16="http://schemas.microsoft.com/office/drawing/2014/main" id="{ACC52F84-493D-FA45-6EAE-6933A4FE3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58" y="5655654"/>
            <a:ext cx="818866" cy="548640"/>
          </a:xfrm>
          <a:prstGeom prst="rect">
            <a:avLst/>
          </a:prstGeom>
        </p:spPr>
      </p:pic>
      <p:pic>
        <p:nvPicPr>
          <p:cNvPr id="17" name="Picture 16" descr="A red circle on a white background&#10;&#10;AI-generated content may be incorrect.">
            <a:extLst>
              <a:ext uri="{FF2B5EF4-FFF2-40B4-BE49-F238E27FC236}">
                <a16:creationId xmlns:a16="http://schemas.microsoft.com/office/drawing/2014/main" id="{1B2B5DDE-D4AD-BB1E-DDBD-CFA888D23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90" y="4144701"/>
            <a:ext cx="821933" cy="548640"/>
          </a:xfrm>
          <a:prstGeom prst="rect">
            <a:avLst/>
          </a:prstGeom>
        </p:spPr>
      </p:pic>
      <p:pic>
        <p:nvPicPr>
          <p:cNvPr id="19" name="Picture 18" descr="A red white and blue flag&#10;&#10;AI-generated content may be incorrect.">
            <a:extLst>
              <a:ext uri="{FF2B5EF4-FFF2-40B4-BE49-F238E27FC236}">
                <a16:creationId xmlns:a16="http://schemas.microsoft.com/office/drawing/2014/main" id="{6210B2FF-1C28-6D86-0C75-409BD62C3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06" y="4882669"/>
            <a:ext cx="821317" cy="548640"/>
          </a:xfrm>
          <a:prstGeom prst="rect">
            <a:avLst/>
          </a:prstGeom>
        </p:spPr>
      </p:pic>
      <p:pic>
        <p:nvPicPr>
          <p:cNvPr id="24" name="Picture 23" descr="A flag with stars and stripes&#10;&#10;AI-generated content may be incorrect.">
            <a:extLst>
              <a:ext uri="{FF2B5EF4-FFF2-40B4-BE49-F238E27FC236}">
                <a16:creationId xmlns:a16="http://schemas.microsoft.com/office/drawing/2014/main" id="{487EDB6D-A3EF-4C94-A2E1-635C13F4E6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59" y="5567774"/>
            <a:ext cx="104266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BE3B2-DD12-DD80-B0A1-36DBAE947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13D900-D2E7-870B-0B7C-C6C5F2C5F13D}"/>
              </a:ext>
            </a:extLst>
          </p:cNvPr>
          <p:cNvGraphicFramePr>
            <a:graphicFrameLocks noGrp="1"/>
          </p:cNvGraphicFramePr>
          <p:nvPr/>
        </p:nvGraphicFramePr>
        <p:xfrm>
          <a:off x="547686" y="2527094"/>
          <a:ext cx="11268081" cy="3584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685">
                  <a:extLst>
                    <a:ext uri="{9D8B030D-6E8A-4147-A177-3AD203B41FA5}">
                      <a16:colId xmlns:a16="http://schemas.microsoft.com/office/drawing/2014/main" val="758304087"/>
                    </a:ext>
                  </a:extLst>
                </a:gridCol>
                <a:gridCol w="1610066">
                  <a:extLst>
                    <a:ext uri="{9D8B030D-6E8A-4147-A177-3AD203B41FA5}">
                      <a16:colId xmlns:a16="http://schemas.microsoft.com/office/drawing/2014/main" val="2003736849"/>
                    </a:ext>
                  </a:extLst>
                </a:gridCol>
                <a:gridCol w="1610066">
                  <a:extLst>
                    <a:ext uri="{9D8B030D-6E8A-4147-A177-3AD203B41FA5}">
                      <a16:colId xmlns:a16="http://schemas.microsoft.com/office/drawing/2014/main" val="1776698730"/>
                    </a:ext>
                  </a:extLst>
                </a:gridCol>
                <a:gridCol w="1610066">
                  <a:extLst>
                    <a:ext uri="{9D8B030D-6E8A-4147-A177-3AD203B41FA5}">
                      <a16:colId xmlns:a16="http://schemas.microsoft.com/office/drawing/2014/main" val="820361288"/>
                    </a:ext>
                  </a:extLst>
                </a:gridCol>
                <a:gridCol w="1610066">
                  <a:extLst>
                    <a:ext uri="{9D8B030D-6E8A-4147-A177-3AD203B41FA5}">
                      <a16:colId xmlns:a16="http://schemas.microsoft.com/office/drawing/2014/main" val="6917530"/>
                    </a:ext>
                  </a:extLst>
                </a:gridCol>
                <a:gridCol w="1610066">
                  <a:extLst>
                    <a:ext uri="{9D8B030D-6E8A-4147-A177-3AD203B41FA5}">
                      <a16:colId xmlns:a16="http://schemas.microsoft.com/office/drawing/2014/main" val="1054154256"/>
                    </a:ext>
                  </a:extLst>
                </a:gridCol>
                <a:gridCol w="1610066">
                  <a:extLst>
                    <a:ext uri="{9D8B030D-6E8A-4147-A177-3AD203B41FA5}">
                      <a16:colId xmlns:a16="http://schemas.microsoft.com/office/drawing/2014/main" val="298587384"/>
                    </a:ext>
                  </a:extLst>
                </a:gridCol>
              </a:tblGrid>
              <a:tr h="16639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Republic of Korea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(South Korea)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Democratic People’s Republic of Korea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(North Korea)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People’s Republic of 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Russia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53058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Universe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/>
                        <a:t>Priya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/>
                        <a:t>Maise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Maeve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Esme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Alex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Richard</a:t>
                      </a:r>
                    </a:p>
                  </a:txBody>
                  <a:tcPr marL="274320" marR="365760" anchor="ctr"/>
                </a:tc>
                <a:extLst>
                  <a:ext uri="{0D108BD9-81ED-4DB2-BD59-A6C34878D82A}">
                    <a16:rowId xmlns:a16="http://schemas.microsoft.com/office/drawing/2014/main" val="411773668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Universe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Camille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Syarra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Gabby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Bobby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Kiana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Katelyn</a:t>
                      </a:r>
                    </a:p>
                  </a:txBody>
                  <a:tcPr marL="274320" marR="365760" anchor="ctr"/>
                </a:tc>
                <a:extLst>
                  <a:ext uri="{0D108BD9-81ED-4DB2-BD59-A6C34878D82A}">
                    <a16:rowId xmlns:a16="http://schemas.microsoft.com/office/drawing/2014/main" val="17049711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Universe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Skye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Mo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Erik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Sarina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KEI staff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KEI staff</a:t>
                      </a:r>
                    </a:p>
                  </a:txBody>
                  <a:tcPr marL="274320" marR="365760" anchor="ctr"/>
                </a:tc>
                <a:extLst>
                  <a:ext uri="{0D108BD9-81ED-4DB2-BD59-A6C34878D82A}">
                    <a16:rowId xmlns:a16="http://schemas.microsoft.com/office/drawing/2014/main" val="16682995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FE8A4A5-A83D-631A-C602-259D124A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3" y="506075"/>
            <a:ext cx="2156052" cy="1112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BA4CEE-1763-8E22-0C5D-E4C75D7E2E2A}"/>
              </a:ext>
            </a:extLst>
          </p:cNvPr>
          <p:cNvSpPr txBox="1"/>
          <p:nvPr/>
        </p:nvSpPr>
        <p:spPr>
          <a:xfrm>
            <a:off x="5042547" y="746760"/>
            <a:ext cx="337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Six-Party Talks</a:t>
            </a:r>
          </a:p>
        </p:txBody>
      </p:sp>
      <p:pic>
        <p:nvPicPr>
          <p:cNvPr id="3" name="Picture 2" descr="A red white and blue flag&#10;&#10;AI-generated content may be incorrect.">
            <a:extLst>
              <a:ext uri="{FF2B5EF4-FFF2-40B4-BE49-F238E27FC236}">
                <a16:creationId xmlns:a16="http://schemas.microsoft.com/office/drawing/2014/main" id="{743D524B-8993-39D0-8E0E-C713ECD22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67" y="2069087"/>
            <a:ext cx="1097280" cy="548640"/>
          </a:xfrm>
          <a:prstGeom prst="rect">
            <a:avLst/>
          </a:prstGeom>
        </p:spPr>
      </p:pic>
      <p:pic>
        <p:nvPicPr>
          <p:cNvPr id="5" name="Picture 4" descr="A flag with a red blue and black circle&#10;&#10;AI-generated content may be incorrect.">
            <a:extLst>
              <a:ext uri="{FF2B5EF4-FFF2-40B4-BE49-F238E27FC236}">
                <a16:creationId xmlns:a16="http://schemas.microsoft.com/office/drawing/2014/main" id="{494BDAD6-96DD-757C-C58B-A5235C4A9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0" y="2123706"/>
            <a:ext cx="819350" cy="548640"/>
          </a:xfrm>
          <a:prstGeom prst="rect">
            <a:avLst/>
          </a:prstGeom>
        </p:spPr>
      </p:pic>
      <p:pic>
        <p:nvPicPr>
          <p:cNvPr id="7" name="Picture 6" descr="A red flag with yellow stars&#10;&#10;AI-generated content may be incorrect.">
            <a:extLst>
              <a:ext uri="{FF2B5EF4-FFF2-40B4-BE49-F238E27FC236}">
                <a16:creationId xmlns:a16="http://schemas.microsoft.com/office/drawing/2014/main" id="{6288E299-AEE6-FF15-CAAA-412D1BB55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9" y="2069087"/>
            <a:ext cx="818866" cy="548640"/>
          </a:xfrm>
          <a:prstGeom prst="rect">
            <a:avLst/>
          </a:prstGeom>
        </p:spPr>
      </p:pic>
      <p:pic>
        <p:nvPicPr>
          <p:cNvPr id="8" name="Picture 7" descr="A red circle on a white background&#10;&#10;AI-generated content may be incorrect.">
            <a:extLst>
              <a:ext uri="{FF2B5EF4-FFF2-40B4-BE49-F238E27FC236}">
                <a16:creationId xmlns:a16="http://schemas.microsoft.com/office/drawing/2014/main" id="{8B44691C-0B6D-C9C5-EE11-56E7D60AE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18" y="2016267"/>
            <a:ext cx="821933" cy="548640"/>
          </a:xfrm>
          <a:prstGeom prst="rect">
            <a:avLst/>
          </a:prstGeom>
        </p:spPr>
      </p:pic>
      <p:pic>
        <p:nvPicPr>
          <p:cNvPr id="9" name="Picture 8" descr="A red white and blue flag&#10;&#10;AI-generated content may be incorrect.">
            <a:extLst>
              <a:ext uri="{FF2B5EF4-FFF2-40B4-BE49-F238E27FC236}">
                <a16:creationId xmlns:a16="http://schemas.microsoft.com/office/drawing/2014/main" id="{872B0DE9-90BD-4F3E-F77F-7944CE3B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92" y="1983041"/>
            <a:ext cx="821317" cy="548640"/>
          </a:xfrm>
          <a:prstGeom prst="rect">
            <a:avLst/>
          </a:prstGeom>
        </p:spPr>
      </p:pic>
      <p:pic>
        <p:nvPicPr>
          <p:cNvPr id="10" name="Picture 9" descr="A flag with stars and stripes&#10;&#10;AI-generated content may be incorrect.">
            <a:extLst>
              <a:ext uri="{FF2B5EF4-FFF2-40B4-BE49-F238E27FC236}">
                <a16:creationId xmlns:a16="http://schemas.microsoft.com/office/drawing/2014/main" id="{9708A9DD-1379-7621-2D1D-4B656F3734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94" y="2069087"/>
            <a:ext cx="104266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5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A831C-F912-C8A8-9377-569DD4449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2" y="523535"/>
            <a:ext cx="10330543" cy="58109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2481225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5165</TotalTime>
  <Words>1845</Words>
  <Application>Microsoft Office PowerPoint</Application>
  <PresentationFormat>Widescreen</PresentationFormat>
  <Paragraphs>442</Paragraphs>
  <Slides>49</Slides>
  <Notes>0</Notes>
  <HiddenSlides>20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Aptos</vt:lpstr>
      <vt:lpstr>Arial</vt:lpstr>
      <vt:lpstr>Calibri</vt:lpstr>
      <vt:lpstr>Corbel</vt:lpstr>
      <vt:lpstr>Wingdings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cp:lastModifiedBy>Fulton A</cp:lastModifiedBy>
  <cp:revision>249</cp:revision>
  <cp:lastPrinted>2025-11-13T15:27:10Z</cp:lastPrinted>
  <dcterms:created xsi:type="dcterms:W3CDTF">2020-01-10T15:37:44Z</dcterms:created>
  <dcterms:modified xsi:type="dcterms:W3CDTF">2025-11-13T15:44:02Z</dcterms:modified>
  <cp:category/>
</cp:coreProperties>
</file>