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268" r:id="rId2"/>
    <p:sldId id="1011" r:id="rId3"/>
    <p:sldId id="2329" r:id="rId4"/>
    <p:sldId id="2340" r:id="rId5"/>
    <p:sldId id="1963" r:id="rId6"/>
    <p:sldId id="2343" r:id="rId7"/>
    <p:sldId id="2344" r:id="rId8"/>
    <p:sldId id="2341" r:id="rId9"/>
    <p:sldId id="2345" r:id="rId10"/>
    <p:sldId id="2360" r:id="rId11"/>
    <p:sldId id="2359" r:id="rId12"/>
    <p:sldId id="2358" r:id="rId13"/>
    <p:sldId id="2346" r:id="rId14"/>
    <p:sldId id="2355" r:id="rId15"/>
    <p:sldId id="2354" r:id="rId16"/>
    <p:sldId id="2352" r:id="rId17"/>
    <p:sldId id="2356" r:id="rId18"/>
    <p:sldId id="2353" r:id="rId19"/>
    <p:sldId id="2161" r:id="rId20"/>
    <p:sldId id="1789" r:id="rId21"/>
    <p:sldId id="2162" r:id="rId22"/>
    <p:sldId id="1790" r:id="rId23"/>
    <p:sldId id="1002" r:id="rId24"/>
    <p:sldId id="1911" r:id="rId25"/>
    <p:sldId id="1016" r:id="rId26"/>
    <p:sldId id="1938" r:id="rId27"/>
    <p:sldId id="2164" r:id="rId28"/>
    <p:sldId id="2154" r:id="rId29"/>
    <p:sldId id="1017" r:id="rId30"/>
    <p:sldId id="1944" r:id="rId31"/>
    <p:sldId id="2348" r:id="rId32"/>
    <p:sldId id="1940" r:id="rId33"/>
    <p:sldId id="1946" r:id="rId34"/>
    <p:sldId id="2131" r:id="rId35"/>
    <p:sldId id="1898" r:id="rId36"/>
    <p:sldId id="1904" r:id="rId37"/>
    <p:sldId id="1897" r:id="rId38"/>
    <p:sldId id="985" r:id="rId39"/>
    <p:sldId id="996" r:id="rId40"/>
    <p:sldId id="995" r:id="rId41"/>
    <p:sldId id="951" r:id="rId42"/>
    <p:sldId id="961" r:id="rId43"/>
    <p:sldId id="955" r:id="rId44"/>
    <p:sldId id="962" r:id="rId45"/>
    <p:sldId id="1900" r:id="rId46"/>
    <p:sldId id="1913" r:id="rId47"/>
    <p:sldId id="1914" r:id="rId48"/>
    <p:sldId id="1915" r:id="rId49"/>
    <p:sldId id="1916" r:id="rId50"/>
    <p:sldId id="1917" r:id="rId51"/>
    <p:sldId id="1918" r:id="rId52"/>
    <p:sldId id="2347" r:id="rId53"/>
    <p:sldId id="1780" r:id="rId54"/>
    <p:sldId id="2357" r:id="rId55"/>
    <p:sldId id="1922" r:id="rId56"/>
    <p:sldId id="1956" r:id="rId57"/>
    <p:sldId id="1779" r:id="rId58"/>
    <p:sldId id="1923" r:id="rId59"/>
    <p:sldId id="1777" r:id="rId60"/>
    <p:sldId id="1778" r:id="rId61"/>
    <p:sldId id="1776" r:id="rId62"/>
    <p:sldId id="1951" r:id="rId63"/>
    <p:sldId id="1947" r:id="rId64"/>
    <p:sldId id="1955" r:id="rId65"/>
    <p:sldId id="2342" r:id="rId66"/>
    <p:sldId id="1953" r:id="rId67"/>
    <p:sldId id="2119" r:id="rId68"/>
    <p:sldId id="2335" r:id="rId69"/>
    <p:sldId id="2349" r:id="rId70"/>
    <p:sldId id="2350" r:id="rId71"/>
    <p:sldId id="1756" r:id="rId72"/>
    <p:sldId id="2200" r:id="rId73"/>
    <p:sldId id="1937" r:id="rId74"/>
    <p:sldId id="2155" r:id="rId75"/>
    <p:sldId id="2002" r:id="rId76"/>
    <p:sldId id="2313" r:id="rId77"/>
    <p:sldId id="2314" r:id="rId78"/>
    <p:sldId id="1880" r:id="rId79"/>
    <p:sldId id="920" r:id="rId80"/>
    <p:sldId id="2315" r:id="rId81"/>
    <p:sldId id="2339" r:id="rId8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2F1E"/>
    <a:srgbClr val="E9EBE2"/>
    <a:srgbClr val="BDCAAE"/>
    <a:srgbClr val="F6F5F5"/>
    <a:srgbClr val="F8F0DE"/>
    <a:srgbClr val="92D0DB"/>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F67EFA-CB17-488D-A187-8A2667195D38}" v="23" dt="2026-04-08T14:35:53.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1" autoAdjust="0"/>
    <p:restoredTop sz="95073"/>
  </p:normalViewPr>
  <p:slideViewPr>
    <p:cSldViewPr snapToGrid="0">
      <p:cViewPr varScale="1">
        <p:scale>
          <a:sx n="71" d="100"/>
          <a:sy n="71" d="100"/>
        </p:scale>
        <p:origin x="90" y="1404"/>
      </p:cViewPr>
      <p:guideLst>
        <p:guide orient="horz" pos="2160"/>
        <p:guide pos="3840"/>
      </p:guideLst>
    </p:cSldViewPr>
  </p:slideViewPr>
  <p:notesTextViewPr>
    <p:cViewPr>
      <p:scale>
        <a:sx n="1" d="1"/>
        <a:sy n="1" d="1"/>
      </p:scale>
      <p:origin x="0" y="0"/>
    </p:cViewPr>
  </p:notesTextViewPr>
  <p:sorterViewPr>
    <p:cViewPr>
      <p:scale>
        <a:sx n="90" d="100"/>
        <a:sy n="90" d="100"/>
      </p:scale>
      <p:origin x="0" y="-290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18:20.110"/>
    </inkml:context>
    <inkml:brush xml:id="br0">
      <inkml:brushProperty name="width" value="0.1" units="cm"/>
      <inkml:brushProperty name="height" value="0.1" units="cm"/>
      <inkml:brushProperty name="color" value="#FF0066"/>
    </inkml:brush>
  </inkml:definitions>
  <inkml:trace contextRef="#ctx0" brushRef="#br0">298 1 24575,'-7'1'0,"-1"1"0,1 0 0,0 0 0,0 1 0,0 0 0,1 1 0,-1-1 0,1 1 0,0 0 0,-7 6 0,9-7 0,-8 7 0,-1 0 0,-18 22 0,-9 7 0,16-19 0,7-6 0,-27 27 0,41-38 0,0 0 0,0 1 0,0 0 0,0 0 0,1 0 0,0 0 0,-1 0 0,1 0 0,1 1 0,-1-1 0,1 1 0,0-1 0,-2 9 0,3-11 0,1-1 0,-1 1 0,0 0 0,1 0 0,-1 0 0,1 0 0,0-1 0,-1 1 0,1 0 0,0-1 0,0 1 0,0 0 0,0-1 0,0 1 0,0-1 0,1 0 0,-1 1 0,1-1 0,-1 0 0,1 0 0,-1 0 0,1 0 0,-1 0 0,1 0 0,0 0 0,-1-1 0,1 1 0,0-1 0,0 1 0,0-1 0,3 1 0,7 1 0,1 0 0,0-1 0,17 0 0,-23-1 0,422-7 0,-400 10 0,0 0 0,0 2 0,0 0 0,33 13 0,-23-7 0,47 7 0,3-11 0,150-6 0,-105-3 0,-69 3 0,-25 0 0,-1-1 0,1-2 0,68-12 0,-55 5 0,1 2 0,0 3 0,84 3 0,-119 0 0,0-1 0,0-1 0,28-7 0,27-4 0,-61 12 0,0-1 0,-1 0 0,1-1 0,-1-1 0,22-10 0,11-5 0,-26 14 0,-1 1 0,1 0 0,0 2 0,0 0 0,21 0 0,-2 2 0,61 7 0,-78-3 0,35 11 0,-14-3 0,8 1 0,-9-2 0,61 7 0,-3 0 0,-70-10 0,55 5 0,40-12 0,-82-1 0,0 1 0,0 2 0,55 10 0,-53-4 0,0-1 0,77 0 0,-107-6 0,0 0 0,0 1 0,0 0 0,0 1 0,-1 1 0,26 10 0,-2 3 0,37 24 0,-65-36 0,8 3 0,-1 0 0,1-1 0,0 0 0,1-2 0,-1 0 0,1-1 0,36 3 0,5-4 0,67-6 0,-31 0 0,566 3 0,-644 1 0,-1 1 0,1 0 0,-1 1 0,1 1 0,-1 0 0,27 11 0,-7 1 0,59 36 0,-86-46 0,1 1 0,-1 1 0,0-1 0,-1 1 0,0 1 0,0-1 0,-1 1 0,0 1 0,0 0 0,9 19 0,-6-7 0,-1 0 0,-1 1 0,-1 0 0,5 29 0,1 4 0,-6-31 0,-2 0 0,4 42 0,-7 15 0,-2-34 0,11 79 0,-1-66 0,15 75 0,-17-96 0,-1 0 0,1 63 0,-9 84 0,-1-71 0,2 3433 0,0-3542 0,0 0 0,0-1 0,1 1 0,0 0 0,0 0 0,1-1 0,0 1 0,3 7 0,-4-12 0,0 1 0,0-1 0,1 0 0,-1-1 0,1 1 0,-1 0 0,1 0 0,0-1 0,0 1 0,0-1 0,0 1 0,0-1 0,0 0 0,0 0 0,0 1 0,0-2 0,1 1 0,-1 0 0,0 0 0,1-1 0,-1 1 0,0-1 0,1 0 0,-1 0 0,1 0 0,3 0 0,7-2 0,-1-1 0,0 0 0,0 0 0,0-1 0,0-1 0,-1 0 0,0 0 0,19-13 0,-14 8 0,0 1 0,1 1 0,19-7 0,-15 10 0,0 0 0,1 2 0,-1 0 0,22 1 0,90 4 0,-44 2 0,19-5 0,89 3 0,-152 4 0,0 2 0,-1 2 0,57 21 0,22 5 0,-94-30 0,1-2 0,0-2 0,0 0 0,35-4 0,-32 1 0,1 1 0,61 9 0,-68-3 0,41 16 0,-46-14 0,1-1 0,46 9 0,39 1 0,-49-7 0,86 4 0,325-14 0,-209-2 0,-231 4 0,0 1 0,41 9 0,-36-5 0,44 3 0,337-7 0,-213-6 0,638 4 0,-810-3 0,-1-1 0,42-9 0,-36 4 0,39-1 0,-37 7 0,-5 1 0,0-2 0,37-7 0,8-10 0,-34 9 0,78-12 0,-96 20 0,1-2 0,-1 0 0,0-2 0,-1-1 0,0-1 0,28-14 0,-29 13 0,0 1 0,0 1 0,1 2 0,0 0 0,0 2 0,0 0 0,1 2 0,-1 1 0,1 1 0,38 5 0,-52-3-455,0 0 0,20 8 0,-10-3-6371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18:36.576"/>
    </inkml:context>
    <inkml:brush xml:id="br0">
      <inkml:brushProperty name="width" value="0.1" units="cm"/>
      <inkml:brushProperty name="height" value="0.1" units="cm"/>
      <inkml:brushProperty name="color" value="#FF0066"/>
    </inkml:brush>
  </inkml:definitions>
  <inkml:trace contextRef="#ctx0" brushRef="#br0">1 1 24575,'0'2'0,"-1"3"0,1 0 0,0-1 0,0 1 0,0-1 0,1 1 0,0-1 0,-1 1 0,2-1 0,-1 1 0,0-1 0,1 1 0,0-1 0,0 0 0,0 0 0,5 6 0,21 28 0,-2 1 0,-2 1 0,31 66 0,-50-91 0,0 1 0,-1 0 0,-1 0 0,-1 0 0,0 0 0,0 30 0,-1-21 0,6 43 0,-5-60 0,0 0 0,0 1 0,1-1 0,0-1 0,1 1 0,-1 0 0,2-1 0,-1 0 0,6 8 0,52 60 0,73 99 0,-118-147 0,14 19 0,-2 1 0,34 78 0,-51-95 0,54 121 0,-53-123 0,2-2 0,1 0 0,26 33 0,-15-23 0,40 72 0,7 10 0,-65-104 0,0-1 0,-1 1 0,-1 1 0,-1-1 0,10 29 0,11 80 0,-22-92 0,1-2 0,1 1 0,2-1 0,18 43 0,-25-69 0,15 32 0,2 0 0,43 60 0,-45-71 0,-1 1 0,-2 0 0,0 2 0,17 49 0,-10-26 0,62 145 0,-69-166 0,-4-12 0,-2 1 0,0 0 0,-1 0 0,-1 1 0,-1 0 0,0 0 0,3 35 0,-8 229 0,-3-115 0,3-164 0,-1 20 0,2-1 0,0 0 0,1 0 0,1 0 0,1 0 0,8 22 0,31 79 0,-13-37 0,10 35 0,-25-64 0,3-2 0,2 0 0,27 54 0,-17-42 0,-20-45 0,0 1 0,1-1 0,26 38 0,-29-50 0,-1 0 0,0 1 0,-1 0 0,-1 0 0,0 1 0,-1 0 0,4 15 0,-5-19 0,0 1 0,1-1 0,0 0 0,1-1 0,0 1 0,11 14 0,42 43 0,-38-46 0,19 26 0,6 14 0,40 59 0,-68-95 0,26 30 0,-27-35 0,0 1 0,21 36 0,-23-29 0,1 0 0,2-2 0,1 1 0,39 42 0,-44-54 0,-2 0 0,1 1 0,-2 1 0,10 18 0,20 29 0,-17-35 0,-9-10 0,22 36 0,-23-34 0,19 24 0,-22-32 0,0 1 0,-1 1 0,-1 0 0,0 0 0,6 17 0,-7-13 0,-4-6 0,1-1 0,1 0 0,0 0 0,0 0 0,1-1 0,0 1 0,14 16 0,2-1 0,-1 1 0,-1 0 0,-2 2 0,25 50 0,34 95 0,-37-108 0,-26-45 0,18 36 0,-2 4 0,-7-15 0,30 87 0,-49-119 0,-1 0 0,0 0 0,0 1 0,-2-1 0,0 1 0,0-1 0,-2 1 0,1-1 0,-2 1 0,0-1 0,-6 23 0,1-9 0,1 0 0,2 0 0,-2 51 0,3-21 0,-2-29 0,-1 0 0,-1 0 0,-2-1 0,-20 46 0,11-26 0,0-4 0,9-22 0,0-1 0,2 2 0,0-1 0,2 1 0,-6 42 0,11 195 0,3-106 0,-2-131 0,1 0 0,0-1 0,10 34 0,24 66 0,2 8 0,-33-108 0,0 1 0,11 33 0,-13-49 0,0 0 0,0 0 0,1 0 0,0-1 0,0 1 0,0-1 0,1 0 0,9 9 0,33 27 0,-10-10 0,-1 2 0,33 42 0,-55-61 0,0 1 0,26 19 0,-26-24 0,-1 1 0,0 1 0,-1 0 0,13 17 0,-17-18 0,0 0 0,-1 1 0,0 0 0,-1 0 0,0 1 0,-1-1 0,-1 1 0,0 0 0,-1 1 0,0-1 0,-1 1 0,0 26 0,-3-36 20,0 0 0,-1 1 0,1-1 1,-1 0-1,0 0 0,0 0 0,-1 0 0,1 0 0,-1 0 0,0-1 0,-1 1 0,1-1 0,-1 0 0,0 0 0,0 0 0,-6 4 1,-4 3-448,-1 0 0,0-1 1,-25 11-1,-2-1-6399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20:15.724"/>
    </inkml:context>
    <inkml:brush xml:id="br0">
      <inkml:brushProperty name="width" value="0.1" units="cm"/>
      <inkml:brushProperty name="height" value="0.1" units="cm"/>
      <inkml:brushProperty name="color" value="#FF0066"/>
    </inkml:brush>
  </inkml:definitions>
  <inkml:trace contextRef="#ctx0" brushRef="#br0">1 0 24575,'-1'7'0,"1"1"0,1-1 0,-1 0 0,1 0 0,0 0 0,1 0 0,-1 0 0,1 0 0,1-1 0,-1 1 0,1-1 0,1 1 0,-1-1 0,1 0 0,0 0 0,0 0 0,1-1 0,0 0 0,0 0 0,0 0 0,0 0 0,8 4 0,15 13 0,-8-6 0,0-1 0,1 0 0,28 13 0,3-2 0,-1 3 0,83 62 0,-115-77 0,1 0 0,0-2 0,1 0 0,1-2 0,-1 0 0,2-1 0,42 11 0,-19-9 0,0-2 0,76 5 0,-81-11 0,50 10 0,34 3 0,310-13 0,-223-5 0,-163 3 0,-22 0 0,-1-1 0,1-1 0,-1-1 0,48-11 0,10-4 0,5-1 0,-65 12 0,1 2 0,0 0 0,31 0 0,1 0 0,-22-2 0,-30 4 0,-1 1 0,1-1 0,0 1 0,-1 1 0,1-1 0,0 1 0,-1 0 0,1 0 0,0 0 0,0 0 0,-1 1 0,1 0 0,0 0 0,-1 0 0,1 1 0,8 3 0,-7-1 0,0 0 0,-1 0 0,1 1 0,-1 0 0,0 0 0,0 0 0,0 0 0,-1 1 0,1-1 0,-1 1 0,-1 0 0,5 10 0,-2-1 0,-1 0 0,-1 1 0,-1-1 0,3 23 0,2 4 0,14 46 0,-12-53 0,-1 0 0,4 43 0,-9 52 0,-4-86 0,2 0 0,8 49 0,5-14 0,42 128 0,-42-169 0,-6-15 0,-1 1 0,7 30 0,2 19 0,-10-45 0,-1 1 0,5 50 0,-9 287 0,-4-176 0,0-87 0,5 120 0,2-183 0,2-1 0,19 62 0,0 0 0,-16-57 0,2 0 0,2-1 0,37 80 0,-44-107 0,-1 0 0,-1 0 0,4 21 0,4 10 0,-6-19 0,6 47 0,-10-51 0,1 1 0,2-1 0,7 23 0,-4-20 0,-1-1 0,-1 1 0,6 48 0,-8 85 0,-4-134 0,1 0 0,11 47 0,0 11 0,-5-29 0,21 75 0,-18-87 0,-1 1 0,-2 0 0,2 57 0,-10 429 0,-1-225 0,-1-274 0,-1-1 0,-9 42 0,5-36 0,-3 39 0,7 276 0,5-181 0,-2-115 0,-1-12 0,1 0 0,3 0 0,9 52 0,1-18 0,-10-53 0,1-1 0,1 0 0,1 1 0,1-2 0,12 28 0,5-6 0,46 62 0,-62-95 0,4 8 0,-1 1 0,15 36 0,-17-33 0,24 39 0,10 17 0,-33-57 0,2-1 0,0 0 0,18 23 0,10 1 0,2-1 0,2-2 0,59 44 0,87 73 0,-29 6 0,-59-58 0,114 98 0,-108-89 0,57 58 0,-149-156 0,0 1 0,-1 0 0,-1 1 0,-1 1 0,14 30 0,-13-23 0,2-1 0,28 37 0,0-17 0,-30-33 0,-1 1 0,22 29 0,-25-28 0,0-1 0,1 0 0,1 0 0,0-2 0,1 1 0,1-1 0,0-1 0,1-1 0,23 15 0,56 44 0,-67-54 0,-11-5 0,1-1 0,0-1 0,1 0 0,-1-1 0,31 8 0,16-1 0,-1 3 0,-1 3 0,99 46 0,-140-54 0,29 21 0,-34-21 0,1-2 0,0 0 0,19 8 0,-9-9 0,0-1 0,1-2 0,34 5 0,-15-2 0,16 1 0,35 9 0,-64-11 0,45 4 0,-5 0 0,-3-3 0,2-3 0,136-4 0,-143-4 0,-37 3 0,-1 1 0,1 1 0,-1 2 0,0 1 0,32 12 0,24 6 0,7 2 0,-48-13 0,45 9 0,-50-16 0,76 16 0,-96-18 0,-2 0 0,1 1 0,-1 1 0,23 12 0,-17-7 0,1-1 0,1-1 0,0-1 0,39 8 0,15 6 0,-67-19 0,-1 0 0,0 1 0,0 0 0,0 1 0,-1 0 0,0 1 0,0 0 0,0 0 0,7 9 0,6 10 0,31 45 0,-27-34 0,-20-30 0,1 1 0,-1-1 0,2 0 0,-1 0 0,1-1 0,0 0 0,0-1 0,11 7 0,8 1 0,39 13 0,-40-16 0,-1 0 0,30 17 0,-10 1 0,2-3 0,0-2 0,78 27 0,-116-46 0,0 0 0,-1 0 0,0 1 0,0 0 0,0 0 0,9 9 0,25 16 0,-41-29 0,25 13 0,-2 0 0,0 2 0,29 25 0,-34-25 0,37 24 0,-39-29 0,0 1 0,-1 0 0,25 26 0,-6 2 0,30 31 0,-56-63 0,1-1 0,-1 1 0,1-1 0,0-1 0,1 0 0,12 5 0,100 32 0,-1 0 0,120 46 0,-155-57 0,-69-23 0,1-2 0,-1 0 0,1-1 0,1-1 0,-1-1 0,25 2 0,15-5 0,-36-1 0,0 0 0,0 2 0,44 8 0,-56-7 0,13 3 0,0 0 0,0 2 0,-1 0 0,0 2 0,22 13 0,-27-13 0,0 0 0,1-1 0,0 0 0,1-2 0,38 10 0,-25-9 0,0 1 0,-1 2 0,0 1 0,-1 2 0,45 27 0,63 32 0,-110-59 0,-2-2 0,41 12 0,-43-16 0,1 1 0,28 14 0,255 139 0,-127-46 0,-115-70 0,-52-37 0,1-1 0,0-1 0,0 0 0,1-1 0,25 5 0,-15-4 0,28 12 0,7 10 0,65 42 0,-78-39 0,-26-16 0,29 15 0,52 29 0,-7-2 0,-46-29 0,-34-18 0,-1-2 0,2 0 0,20 8 0,175 65 0,3 17 0,-9 19 0,-80-45 0,-65-31 0,-13-7 0,260 151 0,-261-154 0,-27-18 0,1 0 0,0-1 0,36 16 0,-7-7 0,-1 3 0,64 43 0,-94-56 0,32 28 0,-12-8 0,-27-21 0,0 0 0,0 1 0,-2 1 0,1 0 0,9 16 0,-8-12 0,1 0 0,25 24 0,-36-39 0,94 90 0,-81-76 0,-2 1 0,0 1 0,-2 0 0,13 22 0,24 40 0,10 19 0,-55-89 0,12 24 0,2-1 0,33 49 0,-39-65 0,-1 1 0,-1 1 0,0 0 0,-1 0 0,-2 1 0,9 30 0,-10-16 0,-1 0 0,-2 1 0,-1-1 0,-5 58 0,1-20 0,1-40 0,0 8 0,2 0 0,1 0 0,10 52 0,21 34 0,-32-124 1,4 11 67,0 0 0,-2 0 0,1 0 0,2 25 0,-6-35-133,0 0-1,0 1 0,0-1 1,-1 0-1,1 0 1,-1 1-1,0-1 0,0 0 1,0 0-1,0 0 0,0 0 1,-1 0-1,1 0 0,-1 0 1,0-1-1,0 1 1,0 0-1,0-1 0,0 0 1,-1 1-1,1-1 0,-1 0 1,1 0-1,-1 0 1,-3 1-1,-25 12-6760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18:20.110"/>
    </inkml:context>
    <inkml:brush xml:id="br0">
      <inkml:brushProperty name="width" value="0.1" units="cm"/>
      <inkml:brushProperty name="height" value="0.1" units="cm"/>
      <inkml:brushProperty name="color" value="#FF0066"/>
    </inkml:brush>
  </inkml:definitions>
  <inkml:trace contextRef="#ctx0" brushRef="#br0">298 1 24575,'-7'1'0,"-1"1"0,1 0 0,0 0 0,0 1 0,0 0 0,1 1 0,-1-1 0,1 1 0,0 0 0,-7 6 0,9-7 0,-8 7 0,-1 0 0,-18 22 0,-9 7 0,16-19 0,7-6 0,-27 27 0,41-38 0,0 0 0,0 1 0,0 0 0,0 0 0,1 0 0,0 0 0,-1 0 0,1 0 0,1 1 0,-1-1 0,1 1 0,0-1 0,-2 9 0,3-11 0,1-1 0,-1 1 0,0 0 0,1 0 0,-1 0 0,1 0 0,0-1 0,-1 1 0,1 0 0,0-1 0,0 1 0,0 0 0,0-1 0,0 1 0,0-1 0,1 0 0,-1 1 0,1-1 0,-1 0 0,1 0 0,-1 0 0,1 0 0,-1 0 0,1 0 0,0 0 0,-1-1 0,1 1 0,0-1 0,0 1 0,0-1 0,3 1 0,7 1 0,1 0 0,0-1 0,17 0 0,-23-1 0,422-7 0,-400 10 0,0 0 0,0 2 0,0 0 0,33 13 0,-23-7 0,47 7 0,3-11 0,150-6 0,-105-3 0,-69 3 0,-25 0 0,-1-1 0,1-2 0,68-12 0,-55 5 0,1 2 0,0 3 0,84 3 0,-119 0 0,0-1 0,0-1 0,28-7 0,27-4 0,-61 12 0,0-1 0,-1 0 0,1-1 0,-1-1 0,22-10 0,11-5 0,-26 14 0,-1 1 0,1 0 0,0 2 0,0 0 0,21 0 0,-2 2 0,61 7 0,-78-3 0,35 11 0,-14-3 0,8 1 0,-9-2 0,61 7 0,-3 0 0,-70-10 0,55 5 0,40-12 0,-82-1 0,0 1 0,0 2 0,55 10 0,-53-4 0,0-1 0,77 0 0,-107-6 0,0 0 0,0 1 0,0 0 0,0 1 0,-1 1 0,26 10 0,-2 3 0,37 24 0,-65-36 0,8 3 0,-1 0 0,1-1 0,0 0 0,1-2 0,-1 0 0,1-1 0,36 3 0,5-4 0,67-6 0,-31 0 0,566 3 0,-644 1 0,-1 1 0,1 0 0,-1 1 0,1 1 0,-1 0 0,27 11 0,-7 1 0,59 36 0,-86-46 0,1 1 0,-1 1 0,0-1 0,-1 1 0,0 1 0,0-1 0,-1 1 0,0 1 0,0 0 0,9 19 0,-6-7 0,-1 0 0,-1 1 0,-1 0 0,5 29 0,1 4 0,-6-31 0,-2 0 0,4 42 0,-7 15 0,-2-34 0,11 79 0,-1-66 0,15 75 0,-17-96 0,-1 0 0,1 63 0,-9 84 0,-1-71 0,2 3433 0,0-3542 0,0 0 0,0-1 0,1 1 0,0 0 0,0 0 0,1-1 0,0 1 0,3 7 0,-4-12 0,0 1 0,0-1 0,1 0 0,-1-1 0,1 1 0,-1 0 0,1 0 0,0-1 0,0 1 0,0-1 0,0 1 0,0-1 0,0 0 0,0 0 0,0 1 0,0-2 0,1 1 0,-1 0 0,0 0 0,1-1 0,-1 1 0,0-1 0,1 0 0,-1 0 0,1 0 0,3 0 0,7-2 0,-1-1 0,0 0 0,0 0 0,0-1 0,0-1 0,-1 0 0,0 0 0,19-13 0,-14 8 0,0 1 0,1 1 0,19-7 0,-15 10 0,0 0 0,1 2 0,-1 0 0,22 1 0,90 4 0,-44 2 0,19-5 0,89 3 0,-152 4 0,0 2 0,-1 2 0,57 21 0,22 5 0,-94-30 0,1-2 0,0-2 0,0 0 0,35-4 0,-32 1 0,1 1 0,61 9 0,-68-3 0,41 16 0,-46-14 0,1-1 0,46 9 0,39 1 0,-49-7 0,86 4 0,325-14 0,-209-2 0,-231 4 0,0 1 0,41 9 0,-36-5 0,44 3 0,337-7 0,-213-6 0,638 4 0,-810-3 0,-1-1 0,42-9 0,-36 4 0,39-1 0,-37 7 0,-5 1 0,0-2 0,37-7 0,8-10 0,-34 9 0,78-12 0,-96 20 0,1-2 0,-1 0 0,0-2 0,-1-1 0,0-1 0,28-14 0,-29 13 0,0 1 0,0 1 0,1 2 0,0 0 0,0 2 0,0 0 0,1 2 0,-1 1 0,1 1 0,38 5 0,-52-3-455,0 0 0,20 8 0,-10-3-6371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18:36.576"/>
    </inkml:context>
    <inkml:brush xml:id="br0">
      <inkml:brushProperty name="width" value="0.1" units="cm"/>
      <inkml:brushProperty name="height" value="0.1" units="cm"/>
      <inkml:brushProperty name="color" value="#FF0066"/>
    </inkml:brush>
  </inkml:definitions>
  <inkml:trace contextRef="#ctx0" brushRef="#br0">1 1 24575,'0'2'0,"-1"3"0,1 0 0,0-1 0,0 1 0,0-1 0,1 1 0,0-1 0,-1 1 0,2-1 0,-1 1 0,0-1 0,1 1 0,0-1 0,0 0 0,0 0 0,5 6 0,21 28 0,-2 1 0,-2 1 0,31 66 0,-50-91 0,0 1 0,-1 0 0,-1 0 0,-1 0 0,0 0 0,0 30 0,-1-21 0,6 43 0,-5-60 0,0 0 0,0 1 0,1-1 0,0-1 0,1 1 0,-1 0 0,2-1 0,-1 0 0,6 8 0,52 60 0,73 99 0,-118-147 0,14 19 0,-2 1 0,34 78 0,-51-95 0,54 121 0,-53-123 0,2-2 0,1 0 0,26 33 0,-15-23 0,40 72 0,7 10 0,-65-104 0,0-1 0,-1 1 0,-1 1 0,-1-1 0,10 29 0,11 80 0,-22-92 0,1-2 0,1 1 0,2-1 0,18 43 0,-25-69 0,15 32 0,2 0 0,43 60 0,-45-71 0,-1 1 0,-2 0 0,0 2 0,17 49 0,-10-26 0,62 145 0,-69-166 0,-4-12 0,-2 1 0,0 0 0,-1 0 0,-1 1 0,-1 0 0,0 0 0,3 35 0,-8 229 0,-3-115 0,3-164 0,-1 20 0,2-1 0,0 0 0,1 0 0,1 0 0,1 0 0,8 22 0,31 79 0,-13-37 0,10 35 0,-25-64 0,3-2 0,2 0 0,27 54 0,-17-42 0,-20-45 0,0 1 0,1-1 0,26 38 0,-29-50 0,-1 0 0,0 1 0,-1 0 0,-1 0 0,0 1 0,-1 0 0,4 15 0,-5-19 0,0 1 0,1-1 0,0 0 0,1-1 0,0 1 0,11 14 0,42 43 0,-38-46 0,19 26 0,6 14 0,40 59 0,-68-95 0,26 30 0,-27-35 0,0 1 0,21 36 0,-23-29 0,1 0 0,2-2 0,1 1 0,39 42 0,-44-54 0,-2 0 0,1 1 0,-2 1 0,10 18 0,20 29 0,-17-35 0,-9-10 0,22 36 0,-23-34 0,19 24 0,-22-32 0,0 1 0,-1 1 0,-1 0 0,0 0 0,6 17 0,-7-13 0,-4-6 0,1-1 0,1 0 0,0 0 0,0 0 0,1-1 0,0 1 0,14 16 0,2-1 0,-1 1 0,-1 0 0,-2 2 0,25 50 0,34 95 0,-37-108 0,-26-45 0,18 36 0,-2 4 0,-7-15 0,30 87 0,-49-119 0,-1 0 0,0 0 0,0 1 0,-2-1 0,0 1 0,0-1 0,-2 1 0,1-1 0,-2 1 0,0-1 0,-6 23 0,1-9 0,1 0 0,2 0 0,-2 51 0,3-21 0,-2-29 0,-1 0 0,-1 0 0,-2-1 0,-20 46 0,11-26 0,0-4 0,9-22 0,0-1 0,2 2 0,0-1 0,2 1 0,-6 42 0,11 195 0,3-106 0,-2-131 0,1 0 0,0-1 0,10 34 0,24 66 0,2 8 0,-33-108 0,0 1 0,11 33 0,-13-49 0,0 0 0,0 0 0,1 0 0,0-1 0,0 1 0,0-1 0,1 0 0,9 9 0,33 27 0,-10-10 0,-1 2 0,33 42 0,-55-61 0,0 1 0,26 19 0,-26-24 0,-1 1 0,0 1 0,-1 0 0,13 17 0,-17-18 0,0 0 0,-1 1 0,0 0 0,-1 0 0,0 1 0,-1-1 0,-1 1 0,0 0 0,-1 1 0,0-1 0,-1 1 0,0 26 0,-3-36 20,0 0 0,-1 1 0,1-1 1,-1 0-1,0 0 0,0 0 0,-1 0 0,1 0 0,-1 0 0,0-1 0,-1 1 0,1-1 0,-1 0 0,0 0 0,0 0 0,-6 4 1,-4 3-448,-1 0 0,0-1 1,-25 11-1,-2-1-6399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20:15.724"/>
    </inkml:context>
    <inkml:brush xml:id="br0">
      <inkml:brushProperty name="width" value="0.1" units="cm"/>
      <inkml:brushProperty name="height" value="0.1" units="cm"/>
      <inkml:brushProperty name="color" value="#FF0066"/>
    </inkml:brush>
  </inkml:definitions>
  <inkml:trace contextRef="#ctx0" brushRef="#br0">1 0 24575,'-1'7'0,"1"1"0,1-1 0,-1 0 0,1 0 0,0 0 0,1 0 0,-1 0 0,1 0 0,1-1 0,-1 1 0,1-1 0,1 1 0,-1-1 0,1 0 0,0 0 0,0 0 0,1-1 0,0 0 0,0 0 0,0 0 0,0 0 0,8 4 0,15 13 0,-8-6 0,0-1 0,1 0 0,28 13 0,3-2 0,-1 3 0,83 62 0,-115-77 0,1 0 0,0-2 0,1 0 0,1-2 0,-1 0 0,2-1 0,42 11 0,-19-9 0,0-2 0,76 5 0,-81-11 0,50 10 0,34 3 0,310-13 0,-223-5 0,-163 3 0,-22 0 0,-1-1 0,1-1 0,-1-1 0,48-11 0,10-4 0,5-1 0,-65 12 0,1 2 0,0 0 0,31 0 0,1 0 0,-22-2 0,-30 4 0,-1 1 0,1-1 0,0 1 0,-1 1 0,1-1 0,0 1 0,-1 0 0,1 0 0,0 0 0,0 0 0,-1 1 0,1 0 0,0 0 0,-1 0 0,1 1 0,8 3 0,-7-1 0,0 0 0,-1 0 0,1 1 0,-1 0 0,0 0 0,0 0 0,0 0 0,-1 1 0,1-1 0,-1 1 0,-1 0 0,5 10 0,-2-1 0,-1 0 0,-1 1 0,-1-1 0,3 23 0,2 4 0,14 46 0,-12-53 0,-1 0 0,4 43 0,-9 52 0,-4-86 0,2 0 0,8 49 0,5-14 0,42 128 0,-42-169 0,-6-15 0,-1 1 0,7 30 0,2 19 0,-10-45 0,-1 1 0,5 50 0,-9 287 0,-4-176 0,0-87 0,5 120 0,2-183 0,2-1 0,19 62 0,0 0 0,-16-57 0,2 0 0,2-1 0,37 80 0,-44-107 0,-1 0 0,-1 0 0,4 21 0,4 10 0,-6-19 0,6 47 0,-10-51 0,1 1 0,2-1 0,7 23 0,-4-20 0,-1-1 0,-1 1 0,6 48 0,-8 85 0,-4-134 0,1 0 0,11 47 0,0 11 0,-5-29 0,21 75 0,-18-87 0,-1 1 0,-2 0 0,2 57 0,-10 429 0,-1-225 0,-1-274 0,-1-1 0,-9 42 0,5-36 0,-3 39 0,7 276 0,5-181 0,-2-115 0,-1-12 0,1 0 0,3 0 0,9 52 0,1-18 0,-10-53 0,1-1 0,1 0 0,1 1 0,1-2 0,12 28 0,5-6 0,46 62 0,-62-95 0,4 8 0,-1 1 0,15 36 0,-17-33 0,24 39 0,10 17 0,-33-57 0,2-1 0,0 0 0,18 23 0,10 1 0,2-1 0,2-2 0,59 44 0,87 73 0,-29 6 0,-59-58 0,114 98 0,-108-89 0,57 58 0,-149-156 0,0 1 0,-1 0 0,-1 1 0,-1 1 0,14 30 0,-13-23 0,2-1 0,28 37 0,0-17 0,-30-33 0,-1 1 0,22 29 0,-25-28 0,0-1 0,1 0 0,1 0 0,0-2 0,1 1 0,1-1 0,0-1 0,1-1 0,23 15 0,56 44 0,-67-54 0,-11-5 0,1-1 0,0-1 0,1 0 0,-1-1 0,31 8 0,16-1 0,-1 3 0,-1 3 0,99 46 0,-140-54 0,29 21 0,-34-21 0,1-2 0,0 0 0,19 8 0,-9-9 0,0-1 0,1-2 0,34 5 0,-15-2 0,16 1 0,35 9 0,-64-11 0,45 4 0,-5 0 0,-3-3 0,2-3 0,136-4 0,-143-4 0,-37 3 0,-1 1 0,1 1 0,-1 2 0,0 1 0,32 12 0,24 6 0,7 2 0,-48-13 0,45 9 0,-50-16 0,76 16 0,-96-18 0,-2 0 0,1 1 0,-1 1 0,23 12 0,-17-7 0,1-1 0,1-1 0,0-1 0,39 8 0,15 6 0,-67-19 0,-1 0 0,0 1 0,0 0 0,0 1 0,-1 0 0,0 1 0,0 0 0,0 0 0,7 9 0,6 10 0,31 45 0,-27-34 0,-20-30 0,1 1 0,-1-1 0,2 0 0,-1 0 0,1-1 0,0 0 0,0-1 0,11 7 0,8 1 0,39 13 0,-40-16 0,-1 0 0,30 17 0,-10 1 0,2-3 0,0-2 0,78 27 0,-116-46 0,0 0 0,-1 0 0,0 1 0,0 0 0,0 0 0,9 9 0,25 16 0,-41-29 0,25 13 0,-2 0 0,0 2 0,29 25 0,-34-25 0,37 24 0,-39-29 0,0 1 0,-1 0 0,25 26 0,-6 2 0,30 31 0,-56-63 0,1-1 0,-1 1 0,1-1 0,0-1 0,1 0 0,12 5 0,100 32 0,-1 0 0,120 46 0,-155-57 0,-69-23 0,1-2 0,-1 0 0,1-1 0,1-1 0,-1-1 0,25 2 0,15-5 0,-36-1 0,0 0 0,0 2 0,44 8 0,-56-7 0,13 3 0,0 0 0,0 2 0,-1 0 0,0 2 0,22 13 0,-27-13 0,0 0 0,1-1 0,0 0 0,1-2 0,38 10 0,-25-9 0,0 1 0,-1 2 0,0 1 0,-1 2 0,45 27 0,63 32 0,-110-59 0,-2-2 0,41 12 0,-43-16 0,1 1 0,28 14 0,255 139 0,-127-46 0,-115-70 0,-52-37 0,1-1 0,0-1 0,0 0 0,1-1 0,25 5 0,-15-4 0,28 12 0,7 10 0,65 42 0,-78-39 0,-26-16 0,29 15 0,52 29 0,-7-2 0,-46-29 0,-34-18 0,-1-2 0,2 0 0,20 8 0,175 65 0,3 17 0,-9 19 0,-80-45 0,-65-31 0,-13-7 0,260 151 0,-261-154 0,-27-18 0,1 0 0,0-1 0,36 16 0,-7-7 0,-1 3 0,64 43 0,-94-56 0,32 28 0,-12-8 0,-27-21 0,0 0 0,0 1 0,-2 1 0,1 0 0,9 16 0,-8-12 0,1 0 0,25 24 0,-36-39 0,94 90 0,-81-76 0,-2 1 0,0 1 0,-2 0 0,13 22 0,24 40 0,10 19 0,-55-89 0,12 24 0,2-1 0,33 49 0,-39-65 0,-1 1 0,-1 1 0,0 0 0,-1 0 0,-2 1 0,9 30 0,-10-16 0,-1 0 0,-2 1 0,-1-1 0,-5 58 0,1-20 0,1-40 0,0 8 0,2 0 0,1 0 0,10 52 0,21 34 0,-32-124 1,4 11 67,0 0 0,-2 0 0,1 0 0,2 25 0,-6-35-133,0 0-1,0 1 0,0-1 1,-1 0-1,1 0 1,-1 1-1,0-1 0,0 0 1,0 0-1,0 0 0,0 0 1,-1 0-1,1 0 0,-1 0 1,0-1-1,0 1 1,0 0-1,0-1 0,0 0 1,-1 1-1,1-1 0,-1 0 1,1 0-1,-1 0 1,-3 1-1,-25 12-6760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71054"/>
          </a:xfrm>
          <a:prstGeom prst="rect">
            <a:avLst/>
          </a:prstGeom>
        </p:spPr>
        <p:txBody>
          <a:bodyPr vert="horz" lIns="94197" tIns="47099" rIns="94197" bIns="47099" rtlCol="0"/>
          <a:lstStyle>
            <a:lvl1pPr algn="l">
              <a:defRPr sz="1200"/>
            </a:lvl1pPr>
          </a:lstStyle>
          <a:p>
            <a:endParaRPr lang="en-US"/>
          </a:p>
        </p:txBody>
      </p:sp>
      <p:sp>
        <p:nvSpPr>
          <p:cNvPr id="3" name="Date Placeholder 2"/>
          <p:cNvSpPr>
            <a:spLocks noGrp="1"/>
          </p:cNvSpPr>
          <p:nvPr>
            <p:ph type="dt" idx="1"/>
          </p:nvPr>
        </p:nvSpPr>
        <p:spPr>
          <a:xfrm>
            <a:off x="4023096" y="0"/>
            <a:ext cx="3077739" cy="471054"/>
          </a:xfrm>
          <a:prstGeom prst="rect">
            <a:avLst/>
          </a:prstGeom>
        </p:spPr>
        <p:txBody>
          <a:bodyPr vert="horz" lIns="94197" tIns="47099" rIns="94197" bIns="47099" rtlCol="0"/>
          <a:lstStyle>
            <a:lvl1pPr algn="r">
              <a:defRPr sz="1200"/>
            </a:lvl1pPr>
          </a:lstStyle>
          <a:p>
            <a:fld id="{A4B45A41-E728-4C03-8E92-ADFB1F2FD97D}" type="datetimeFigureOut">
              <a:rPr lang="en-US" smtClean="0"/>
              <a:t>4/8/2026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197" tIns="47099" rIns="94197" bIns="47099" rtlCol="0" anchor="ctr"/>
          <a:lstStyle/>
          <a:p>
            <a:endParaRPr lang="en-US"/>
          </a:p>
        </p:txBody>
      </p:sp>
      <p:sp>
        <p:nvSpPr>
          <p:cNvPr id="5" name="Notes Placeholder 4"/>
          <p:cNvSpPr>
            <a:spLocks noGrp="1"/>
          </p:cNvSpPr>
          <p:nvPr>
            <p:ph type="body" sz="quarter" idx="3"/>
          </p:nvPr>
        </p:nvSpPr>
        <p:spPr>
          <a:xfrm>
            <a:off x="710248" y="4518206"/>
            <a:ext cx="5681980" cy="3696713"/>
          </a:xfrm>
          <a:prstGeom prst="rect">
            <a:avLst/>
          </a:prstGeom>
        </p:spPr>
        <p:txBody>
          <a:bodyPr vert="horz" lIns="94197" tIns="47099" rIns="94197" bIns="470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6"/>
            <a:ext cx="3077739" cy="471053"/>
          </a:xfrm>
          <a:prstGeom prst="rect">
            <a:avLst/>
          </a:prstGeom>
        </p:spPr>
        <p:txBody>
          <a:bodyPr vert="horz" lIns="94197" tIns="47099" rIns="94197" bIns="47099" rtlCol="0" anchor="b"/>
          <a:lstStyle>
            <a:lvl1pPr algn="l">
              <a:defRPr sz="1200"/>
            </a:lvl1pPr>
          </a:lstStyle>
          <a:p>
            <a:endParaRPr lang="en-US"/>
          </a:p>
        </p:txBody>
      </p:sp>
      <p:sp>
        <p:nvSpPr>
          <p:cNvPr id="7" name="Slide Number Placeholder 6"/>
          <p:cNvSpPr>
            <a:spLocks noGrp="1"/>
          </p:cNvSpPr>
          <p:nvPr>
            <p:ph type="sldNum" sz="quarter" idx="5"/>
          </p:nvPr>
        </p:nvSpPr>
        <p:spPr>
          <a:xfrm>
            <a:off x="4023096" y="8917426"/>
            <a:ext cx="3077739" cy="471053"/>
          </a:xfrm>
          <a:prstGeom prst="rect">
            <a:avLst/>
          </a:prstGeom>
        </p:spPr>
        <p:txBody>
          <a:bodyPr vert="horz" lIns="94197" tIns="47099" rIns="94197" bIns="47099"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382C9-6A48-49AF-A069-E0AA57207C6C}" type="slidenum">
              <a:rPr lang="en-US" smtClean="0"/>
              <a:t>1</a:t>
            </a:fld>
            <a:endParaRPr lang="en-US"/>
          </a:p>
        </p:txBody>
      </p:sp>
    </p:spTree>
    <p:extLst>
      <p:ext uri="{BB962C8B-B14F-4D97-AF65-F5344CB8AC3E}">
        <p14:creationId xmlns:p14="http://schemas.microsoft.com/office/powerpoint/2010/main" val="300098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4/8/2026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ustomXml" Target="../ink/ink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7.xml"/><Relationship Id="rId5" Type="http://schemas.openxmlformats.org/officeDocument/2006/relationships/image" Target="../media/image41.tmp"/><Relationship Id="rId4" Type="http://schemas.openxmlformats.org/officeDocument/2006/relationships/image" Target="../media/image40.tm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ustomXml" Target="../ink/ink5.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en.wiktionary.org/wiki/PB%26J"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6E5D-0C2B-8388-82B9-3B61E3BDE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705E9-872D-A690-3099-E1071C88D830}"/>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21F95AEF-3C23-E4D8-7848-8D66F326DB72}"/>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CC41E4B1-19B8-92B7-8C6C-B5F868B0E8EC}"/>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4CDCFFB4-8B5F-D265-636A-13D0AD38C61A}"/>
              </a:ext>
            </a:extLst>
          </p:cNvPr>
          <p:cNvSpPr txBox="1"/>
          <p:nvPr/>
        </p:nvSpPr>
        <p:spPr>
          <a:xfrm>
            <a:off x="5771609" y="3997484"/>
            <a:ext cx="1835182" cy="830997"/>
          </a:xfrm>
          <a:prstGeom prst="rect">
            <a:avLst/>
          </a:prstGeom>
          <a:noFill/>
        </p:spPr>
        <p:txBody>
          <a:bodyPr wrap="none" rtlCol="0">
            <a:spAutoFit/>
          </a:bodyPr>
          <a:lstStyle/>
          <a:p>
            <a:r>
              <a:rPr lang="en-US" sz="2400" dirty="0"/>
              <a:t>Week Twelve</a:t>
            </a:r>
            <a:br>
              <a:rPr lang="en-US" sz="2400" dirty="0"/>
            </a:br>
            <a:r>
              <a:rPr lang="en-US" sz="2400" dirty="0"/>
              <a:t>10 Apr 2026</a:t>
            </a:r>
          </a:p>
        </p:txBody>
      </p:sp>
      <p:pic>
        <p:nvPicPr>
          <p:cNvPr id="5" name="Picture 4">
            <a:extLst>
              <a:ext uri="{FF2B5EF4-FFF2-40B4-BE49-F238E27FC236}">
                <a16:creationId xmlns:a16="http://schemas.microsoft.com/office/drawing/2014/main" id="{8F66AC71-3CF3-485B-DD6C-709BBA61FE5E}"/>
              </a:ext>
            </a:extLst>
          </p:cNvPr>
          <p:cNvPicPr>
            <a:picLocks noChangeAspect="1"/>
          </p:cNvPicPr>
          <p:nvPr/>
        </p:nvPicPr>
        <p:blipFill>
          <a:blip r:embed="rId3"/>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61959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day's agenda includes presentations, a class discussion, a quiz, preparatory committee meetings, and guest ambassadors' speeches.&#10;&#10;AI-generated content may be incorrect.">
            <a:extLst>
              <a:ext uri="{FF2B5EF4-FFF2-40B4-BE49-F238E27FC236}">
                <a16:creationId xmlns:a16="http://schemas.microsoft.com/office/drawing/2014/main" id="{7705B821-76A6-0170-C371-5494F09C8508}"/>
              </a:ext>
            </a:extLst>
          </p:cNvPr>
          <p:cNvPicPr>
            <a:picLocks noChangeAspect="1"/>
          </p:cNvPicPr>
          <p:nvPr/>
        </p:nvPicPr>
        <p:blipFill>
          <a:blip r:embed="rId2">
            <a:extLst>
              <a:ext uri="{28A0092B-C50C-407E-A947-70E740481C1C}">
                <a14:useLocalDpi xmlns:a14="http://schemas.microsoft.com/office/drawing/2010/main" val="0"/>
              </a:ext>
            </a:extLst>
          </a:blip>
          <a:srcRect l="9895" t="27114" r="20588" b="50813"/>
          <a:stretch>
            <a:fillRect/>
          </a:stretch>
        </p:blipFill>
        <p:spPr>
          <a:xfrm>
            <a:off x="914400" y="1951744"/>
            <a:ext cx="9895240" cy="1767328"/>
          </a:xfrm>
          <a:prstGeom prst="rect">
            <a:avLst/>
          </a:prstGeom>
        </p:spPr>
      </p:pic>
      <p:sp>
        <p:nvSpPr>
          <p:cNvPr id="3" name="Rectangle 2">
            <a:extLst>
              <a:ext uri="{FF2B5EF4-FFF2-40B4-BE49-F238E27FC236}">
                <a16:creationId xmlns:a16="http://schemas.microsoft.com/office/drawing/2014/main" id="{CE597CE1-B9CF-F787-DDE0-9FB1BE7FA418}"/>
              </a:ext>
            </a:extLst>
          </p:cNvPr>
          <p:cNvSpPr/>
          <p:nvPr/>
        </p:nvSpPr>
        <p:spPr>
          <a:xfrm>
            <a:off x="2881513" y="2420471"/>
            <a:ext cx="7928127" cy="414937"/>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585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A98388-B996-E744-D342-6BC1A44F1A13}"/>
            </a:ext>
          </a:extLst>
        </p:cNvPr>
        <p:cNvGrpSpPr/>
        <p:nvPr/>
      </p:nvGrpSpPr>
      <p:grpSpPr>
        <a:xfrm>
          <a:off x="0" y="0"/>
          <a:ext cx="0" cy="0"/>
          <a:chOff x="0" y="0"/>
          <a:chExt cx="0" cy="0"/>
        </a:xfrm>
      </p:grpSpPr>
      <p:pic>
        <p:nvPicPr>
          <p:cNvPr id="3" name="Picture 2" descr="Today's agenda includes presentations, a class discussion, a quiz, preparatory committee meetings, and guest ambassadors' speeches.&#10;&#10;AI-generated content may be incorrect.">
            <a:extLst>
              <a:ext uri="{FF2B5EF4-FFF2-40B4-BE49-F238E27FC236}">
                <a16:creationId xmlns:a16="http://schemas.microsoft.com/office/drawing/2014/main" id="{84FA714F-6196-A173-44E1-658AEC285061}"/>
              </a:ext>
            </a:extLst>
          </p:cNvPr>
          <p:cNvPicPr>
            <a:picLocks noChangeAspect="1"/>
          </p:cNvPicPr>
          <p:nvPr/>
        </p:nvPicPr>
        <p:blipFill>
          <a:blip r:embed="rId2">
            <a:extLst>
              <a:ext uri="{28A0092B-C50C-407E-A947-70E740481C1C}">
                <a14:useLocalDpi xmlns:a14="http://schemas.microsoft.com/office/drawing/2010/main" val="0"/>
              </a:ext>
            </a:extLst>
          </a:blip>
          <a:srcRect l="9895" t="27114" r="20588" b="50813"/>
          <a:stretch>
            <a:fillRect/>
          </a:stretch>
        </p:blipFill>
        <p:spPr>
          <a:xfrm>
            <a:off x="914400" y="1951744"/>
            <a:ext cx="9895240" cy="1767328"/>
          </a:xfrm>
          <a:prstGeom prst="rect">
            <a:avLst/>
          </a:prstGeom>
        </p:spPr>
      </p:pic>
      <p:sp>
        <p:nvSpPr>
          <p:cNvPr id="2" name="Rectangle 1">
            <a:extLst>
              <a:ext uri="{FF2B5EF4-FFF2-40B4-BE49-F238E27FC236}">
                <a16:creationId xmlns:a16="http://schemas.microsoft.com/office/drawing/2014/main" id="{DE7F0355-B282-5213-96EB-5546FAB691CC}"/>
              </a:ext>
            </a:extLst>
          </p:cNvPr>
          <p:cNvSpPr/>
          <p:nvPr/>
        </p:nvSpPr>
        <p:spPr>
          <a:xfrm>
            <a:off x="2881513" y="2420471"/>
            <a:ext cx="7928127" cy="414937"/>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797510"/>
      </p:ext>
    </p:ext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48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E228-8DCB-042A-D1C6-C0274346FFA5}"/>
            </a:ext>
          </a:extLst>
        </p:cNvPr>
        <p:cNvGrpSpPr/>
        <p:nvPr/>
      </p:nvGrpSpPr>
      <p:grpSpPr>
        <a:xfrm>
          <a:off x="0" y="0"/>
          <a:ext cx="0" cy="0"/>
          <a:chOff x="0" y="0"/>
          <a:chExt cx="0" cy="0"/>
        </a:xfrm>
      </p:grpSpPr>
      <p:pic>
        <p:nvPicPr>
          <p:cNvPr id="3" name="Picture 2" descr="Today's agenda includes presentations, a class discussion, a quiz, preparatory committee meetings, and guest ambassadors' speeches.&#10;&#10;AI-generated content may be incorrect.">
            <a:extLst>
              <a:ext uri="{FF2B5EF4-FFF2-40B4-BE49-F238E27FC236}">
                <a16:creationId xmlns:a16="http://schemas.microsoft.com/office/drawing/2014/main" id="{3B601090-0DF4-A3D7-026C-E4D577E3867E}"/>
              </a:ext>
            </a:extLst>
          </p:cNvPr>
          <p:cNvPicPr>
            <a:picLocks noChangeAspect="1"/>
          </p:cNvPicPr>
          <p:nvPr/>
        </p:nvPicPr>
        <p:blipFill>
          <a:blip r:embed="rId2">
            <a:extLst>
              <a:ext uri="{28A0092B-C50C-407E-A947-70E740481C1C}">
                <a14:useLocalDpi xmlns:a14="http://schemas.microsoft.com/office/drawing/2010/main" val="0"/>
              </a:ext>
            </a:extLst>
          </a:blip>
          <a:srcRect l="9895" t="27114" r="20588" b="50813"/>
          <a:stretch>
            <a:fillRect/>
          </a:stretch>
        </p:blipFill>
        <p:spPr>
          <a:xfrm>
            <a:off x="914400" y="1951744"/>
            <a:ext cx="9895240" cy="1767328"/>
          </a:xfrm>
          <a:prstGeom prst="rect">
            <a:avLst/>
          </a:prstGeom>
        </p:spPr>
      </p:pic>
      <p:sp>
        <p:nvSpPr>
          <p:cNvPr id="4" name="Rectangle 3">
            <a:extLst>
              <a:ext uri="{FF2B5EF4-FFF2-40B4-BE49-F238E27FC236}">
                <a16:creationId xmlns:a16="http://schemas.microsoft.com/office/drawing/2014/main" id="{B5B249C0-FB7A-4187-3DB3-A016548E1D42}"/>
              </a:ext>
            </a:extLst>
          </p:cNvPr>
          <p:cNvSpPr/>
          <p:nvPr/>
        </p:nvSpPr>
        <p:spPr>
          <a:xfrm>
            <a:off x="2881512" y="2750896"/>
            <a:ext cx="7928127" cy="414937"/>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00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NDAY, APRIL 5, 2026 - $6 &#10;For sale: &#10;Data to &#10;expose' &#10;troops &#10;CHINESE FIRMS TRY &#10;TO CASH IN ON WAR &#10;They use AI for detailed &#10;intel on U.S. movements &#10;BY CATE CADELL &#10;AND LYRIC LI &#10;As the war in Iran erupted five &#10;weeks ago, social media sleuths &#10;across Western and Chinese plat- &#10;forms flagged a wave of viral &#10;posts detailing equipment at U.S. &#10;bases, the movements of Ameri- &#10;can carrier groups and granular &#10;breakdowns of how military air- &#10;craft were assembling for strikes &#10;on Tehran. &#10;The intelligence came from a &#10;fast growing new market: Chi- &#10;nese firms - some with links to &#10;the People's Liberation Army - &#10;marrying artificial intelligence &#10;with open-source data to market &#10;information they claim can &#10;&quot;expose&quot; the movements of U.S. &#10;forces. &#10;Beijing has sought to distance &#10;itself from any direct involve- &#10;ment in the Iran war, but the &#10;firms - many of which have &#10;emerged in the past five years as &#10;part of the government's push to &#10;harness private AI for military &#10;use - are capitalizing on the &#10;conflict. &#10;U.S. officials and intelligence &#10;experts are divided over whether &#10;Chinese firms' publicly marketed &#10;SEE INTELLIGENCE ON A13 ">
            <a:extLst>
              <a:ext uri="{FF2B5EF4-FFF2-40B4-BE49-F238E27FC236}">
                <a16:creationId xmlns:a16="http://schemas.microsoft.com/office/drawing/2014/main" id="{C639C244-BA81-E437-31C5-0BF6C548B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188" y="240030"/>
            <a:ext cx="2291715" cy="92698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DCBA93-CC0A-6D69-CBA0-939EB77349EB}"/>
              </a:ext>
            </a:extLst>
          </p:cNvPr>
          <p:cNvSpPr txBox="1"/>
          <p:nvPr/>
        </p:nvSpPr>
        <p:spPr>
          <a:xfrm>
            <a:off x="3466348" y="6000750"/>
            <a:ext cx="1804789" cy="369332"/>
          </a:xfrm>
          <a:prstGeom prst="rect">
            <a:avLst/>
          </a:prstGeom>
          <a:noFill/>
        </p:spPr>
        <p:txBody>
          <a:bodyPr wrap="none" rtlCol="0">
            <a:spAutoFit/>
          </a:bodyPr>
          <a:lstStyle/>
          <a:p>
            <a:r>
              <a:rPr lang="en-US" dirty="0"/>
              <a:t>Washington Post</a:t>
            </a:r>
          </a:p>
        </p:txBody>
      </p:sp>
      <p:sp>
        <p:nvSpPr>
          <p:cNvPr id="3" name="TextBox 2">
            <a:extLst>
              <a:ext uri="{FF2B5EF4-FFF2-40B4-BE49-F238E27FC236}">
                <a16:creationId xmlns:a16="http://schemas.microsoft.com/office/drawing/2014/main" id="{9A5E18CB-5A2A-C2A0-C8BE-1406D5D27D51}"/>
              </a:ext>
            </a:extLst>
          </p:cNvPr>
          <p:cNvSpPr txBox="1"/>
          <p:nvPr/>
        </p:nvSpPr>
        <p:spPr>
          <a:xfrm>
            <a:off x="445202" y="906780"/>
            <a:ext cx="3839897" cy="461665"/>
          </a:xfrm>
          <a:prstGeom prst="rect">
            <a:avLst/>
          </a:prstGeom>
          <a:noFill/>
        </p:spPr>
        <p:txBody>
          <a:bodyPr wrap="none" rtlCol="0">
            <a:spAutoFit/>
          </a:bodyPr>
          <a:lstStyle/>
          <a:p>
            <a:r>
              <a:rPr lang="en-US" sz="2400" dirty="0"/>
              <a:t>Three (of many) news stories</a:t>
            </a:r>
          </a:p>
        </p:txBody>
      </p:sp>
    </p:spTree>
    <p:extLst>
      <p:ext uri="{BB962C8B-B14F-4D97-AF65-F5344CB8AC3E}">
        <p14:creationId xmlns:p14="http://schemas.microsoft.com/office/powerpoint/2010/main" val="42682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ijing sees Iran hostilities as a chance to lead &#10;WP 7 APR 26 &#10;BY DIDI TANG, &#10;stitute. &quot;What we are seeing from &#10;FARNOUSH AMIRI &#10;China is messaging, not media- &#10;Sun said. &#10;The war saw a major escalation &#10;vulnerable economy.&quot; &#10;Besides not wanting to see a &#10;AND MATTHEW LEE &#10;tion.&quot; &#10;Friday when Iran shot down two &#10;U.S. military aircraft, a first since &#10;long war, China &quot;welcomes the &#10;Associated Press &#10;China has been working &quot;tire- &#10;lessly for peace&quot; since the out- &#10;the war began more than a month &#10;opportunity to suggest that it is &#10;China is stepping up its diplo- &#10;helping mitigate a crisis of Ameri- &#10;break of the war, said Liu Pengyu, &#10;ago. Trump told NBC News that it &#10;macy on the Iran war, putting &#10;forward a five-point proposal &#10;spokesperson for the Chinese Em- &#10;would not impact negotiations &#10;ca's making, especially as the &#10;Trump administration's lack of a &#10;with Pakistan, rallying support &#10;bassy in Washington. &#10;with Tehran, just days after de- &#10;considered strategy for contain- &#10;from Gulf countries and opposing &#10;How the U.S. views China's &#10;claring in a national address that &#10;ing the fallout becomes more ap- &#10;a United Nations proposal to use &#10;diplomacy &#10;the U.S. has &quot;beaten and com- &#10;any force necessary to open the &#10;The Trump administration ap- &#10;pletely decimated Iran.&quot; &#10;parent,&quot; said Ali Wyne, a senior &#10;research and advocacy adviser on &#10;U.S .- China relations at the Inter- &#10;Strait of Hormuz. &#10;It is China's latest push for a &#10;pears to have little enthusiasm for &#10;Beijing is calculating the pain &#10;of Strait of Hormuz closure &#10;national Crisis Group. &#10;王 毅 &#10;more prominent role in global &#10;the prospect of China's mediation, &#10;For now, China is more insulat- &#10;China has undertaken a flurry &#10;affairs, though it may prove to be &#10;according to U.S. officials. &#10;The U.S. has soured on third- &#10;ed from the disruption in the &#10;of diplomacy &#10;ANDY WONG/AP &#10;more rhetorical than substantive, &#10;party mediation efforts, and it has &#10;Strait of Hormuz than other coun- &#10;After the war began, Chinese &#10;with the U.S. appearing uninter- &#10;little interest in boosting China's &#10;ested in Beijing's efforts. &#10;international stature or giving it &#10;tries after diversifying its energy &#10;Foreign Minister Wang Yi spoke &#10;Chinese Foreign Minister Wang Yi has spoken to a number of his &#10;with counterparts from Russia, &#10;counterparts since the start of fighting in Iran. &#10;&quot;The war with Iran is the priori- &#10;sources and reducing dependence &#10;on fossil fuels. &#10;the Chinese foreign ministry said. &#10;ty of all countries in and outside &#10;an opening to claim success in the &#10;Middle East, said three U.S. offi- &#10;Oman, Iran, France, Israel, Saudi &#10;Arabia and the United Arab Emir- &#10;Wang told Saudi Foreign Minister &#10;strait fully open. While China has &#10;China relies on Iran for only &#10;been able to pay to get some of its &#10;the region,&quot; said Sun Yun, director &#10;about 13 percent of its oil imports, &#10;ates. He told Iran that China cher- &#10;Prince Faisal bin Farhan al-Saud &#10;and Beijing is working with Teh- &#10;that halting the fighting was the &#10;ships through, Russia is benefit- &#10;of the China program at the Stim- &#10;cials, who spoke on the condition &#10;son Center, a Washington-based &#10;of anonymity because they were &#10;not authorized to publicly discuss &#10;ished its friendship, urged Israel &#10;ing from the high price of oil, its &#10;to cease military actions and ex- &#10;main export. &#10;think tank. &quot;It is an opportunity &#10;China will not miss to demon- &#10;diplomatic options. &#10;ran to allow the passage of Chi- &#10;nese-flagged vessels through the &#10;pressed that China would be will- &#10;most urgent matter. &#10;Wang also spoke last week with &#10;Hoping to avoid a veto, Bahrain &#10;strate its leadership and diplo- &#10;One of the officials described &#10;the administration's position on &#10;critical waterway, where Iran's &#10;ing to play a role in seeking peace. &#10;Bahrain's foreign minister, Abdul- &#10;the Chinese-Pakistani effort as &#10;stranglehold has sent energy pric- &#10;A week ago, Wang hosted his &#10;latif al-Zayani, to explain why Chi- &#10;significantly watered down its &#10;Danny Russel, a former senior &#10;Pakistani counterpart in Beijing &#10;proposal to authorize defensive - &#10;matic initiative.&quot; &#10;but not offensive - action to en- &#10;U.S. diplomat, described China's &#10;&quot;agnostic,&quot; neither endorsement &#10;es soaring. China also maintains a &#10;na opposed Bahrain's U.N. pro- &#10;nor rejection - but all three &#10;large strategic petroleum reserve. &#10;to hash out their five-point pro- &#10;posal to allow military force to &#10;sure that vessels can safely transit &#10;diplomacy as &quot;performative&quot; and &#10;stressed that could change if Pres- &#10;While China has positioned it- &#10;self to cushion short-term shocks, &#10;posal, calling for an end to hostili- &#10;ties and the reopening of the &#10;open the Strait of Hormuz. Wang &#10;said actions by the U.N. Security &#10;the strait. A vote was pushed back &#10;compared the five-point proposal &#10;ident Donald Trump weighs in &#10;analysts say Beijing is worried &#10;until this week. &#10;strait. &#10;for ending the Iran war to its &#10;before his planned summit with &#10;Chinese President Xi Jinping. &#10;about a protracted war and has an &#10;He has held more than 20 &#10;Council should help ease tensions &#10;&quot;rather than endorse illegal acts of &#10;To solve the problem of the &#10;strait, China says a ceasefire is &#10;12-point plan for Ukraine in 2023, &#10;which was &quot;filled with platitudes &#10;needed. But its plan with Pakistan &#10;but never acted on.&quot; &#10;For Beijing, there could be an &#10;incentive to see the war subside &#10;end. &#10;interest in trying to bring it to an &#10;phone calls with regional foreign &#10;war, still less add fuel to the fire.&quot; &#10;ministers, and a special envoy has &#10;China and Russia argued that &#10;has been met mostly with silence &#10;&quot;Its narrative is that while &#10;before Trump travels to China in &#10;&quot;An escalation of the conflict &#10;will start to harm Chinese inter- &#10;visited several countries in the &#10;the U.S. or other countries could &#10;Washington is reckless, aggres- &#10;ests,&quot; Russel said. &quot;Because Chi- &#10;region, aiming to promote peace &#10;exploit a U.N .- backed mechanism &#10;from the U.S. &#10;One of the U.S. officials said the &#10;sive and heedless of the cost to &#10;mid-May. Citing the demands of &#10;na's growth model is so export- &#10;and de-escalate tensions, Liu said. &#10;to escalate the deadly war, accord- &#10;others, China is a principled and &#10;the war, Trump postponed the trip &#10;initially set for the end of March. &#10;heavy, prolonged energy shocks &#10;Wang sought support for Chi- &#10;na's plan from the European &#10;ing to a U.N. diplomat, who spoke &#10;plan is difficult to assess because &#10;it is less of a road map to peace &#10;responsible champion of peace,&quot; &#10;&quot;There is no guarantee that &#10;Trump may not delay the trip to &#10;and shipping disruption will &#10;mean costlier inputs and weaker &#10;Union's foreign policy chief, Kaja &#10;on the condition of anonymity to &#10;said Russel, a distinguished fel- &#10;discuss diplomatic conversations. &#10;than a vague appeal for respect for &#10;Kallas, telling her it represented &#10;international law and the impor- &#10;low at the Asia Society Policy In- &#10;China again if the war rages on,&quot; &#10;global demand that damage its &#10;&quot;broad, international consensus,&quot; &#10;Both countries appear to have &#10;less immediate need to see the &#10;tance of diplomacy and the U.N.'s &#10;role. ">
            <a:extLst>
              <a:ext uri="{FF2B5EF4-FFF2-40B4-BE49-F238E27FC236}">
                <a16:creationId xmlns:a16="http://schemas.microsoft.com/office/drawing/2014/main" id="{423743C2-483A-F295-E288-B14F1835E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76" y="517120"/>
            <a:ext cx="10768647" cy="611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87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0F206-2F65-EEC0-B2C0-45E7A851BBF7}"/>
              </a:ext>
            </a:extLst>
          </p:cNvPr>
          <p:cNvPicPr>
            <a:picLocks noChangeAspect="1"/>
          </p:cNvPicPr>
          <p:nvPr/>
        </p:nvPicPr>
        <p:blipFill>
          <a:blip r:embed="rId2"/>
          <a:stretch>
            <a:fillRect/>
          </a:stretch>
        </p:blipFill>
        <p:spPr>
          <a:xfrm>
            <a:off x="3486150" y="546701"/>
            <a:ext cx="5051631" cy="6002689"/>
          </a:xfrm>
          <a:prstGeom prst="rect">
            <a:avLst/>
          </a:prstGeom>
        </p:spPr>
      </p:pic>
    </p:spTree>
    <p:extLst>
      <p:ext uri="{BB962C8B-B14F-4D97-AF65-F5344CB8AC3E}">
        <p14:creationId xmlns:p14="http://schemas.microsoft.com/office/powerpoint/2010/main" val="194389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2AE289-8993-2BD0-B87E-301BAD451872}"/>
              </a:ext>
            </a:extLst>
          </p:cNvPr>
          <p:cNvSpPr txBox="1"/>
          <p:nvPr/>
        </p:nvSpPr>
        <p:spPr>
          <a:xfrm>
            <a:off x="445202" y="906780"/>
            <a:ext cx="6399637" cy="461665"/>
          </a:xfrm>
          <a:prstGeom prst="rect">
            <a:avLst/>
          </a:prstGeom>
          <a:noFill/>
        </p:spPr>
        <p:txBody>
          <a:bodyPr wrap="none" rtlCol="0">
            <a:spAutoFit/>
          </a:bodyPr>
          <a:lstStyle/>
          <a:p>
            <a:r>
              <a:rPr lang="en-US" sz="2400" dirty="0"/>
              <a:t>China, Taiwan, U.S-China, and U.S.-China-Taiwan</a:t>
            </a:r>
          </a:p>
        </p:txBody>
      </p:sp>
      <p:sp>
        <p:nvSpPr>
          <p:cNvPr id="3" name="TextBox 2">
            <a:extLst>
              <a:ext uri="{FF2B5EF4-FFF2-40B4-BE49-F238E27FC236}">
                <a16:creationId xmlns:a16="http://schemas.microsoft.com/office/drawing/2014/main" id="{50F3083B-4DDF-1C6B-C000-BF0C7E78B1B8}"/>
              </a:ext>
            </a:extLst>
          </p:cNvPr>
          <p:cNvSpPr txBox="1"/>
          <p:nvPr/>
        </p:nvSpPr>
        <p:spPr>
          <a:xfrm>
            <a:off x="2597852" y="2945130"/>
            <a:ext cx="6663491" cy="1508105"/>
          </a:xfrm>
          <a:prstGeom prst="rect">
            <a:avLst/>
          </a:prstGeom>
          <a:noFill/>
        </p:spPr>
        <p:txBody>
          <a:bodyPr wrap="none" rtlCol="0">
            <a:spAutoFit/>
          </a:bodyPr>
          <a:lstStyle/>
          <a:p>
            <a:pPr>
              <a:spcAft>
                <a:spcPts val="1200"/>
              </a:spcAft>
            </a:pPr>
            <a:r>
              <a:rPr lang="en-US" sz="2400" dirty="0"/>
              <a:t>What’s your analysis of each?</a:t>
            </a:r>
          </a:p>
          <a:p>
            <a:pPr>
              <a:spcAft>
                <a:spcPts val="1200"/>
              </a:spcAft>
            </a:pPr>
            <a:r>
              <a:rPr lang="en-US" sz="2400" dirty="0"/>
              <a:t>What’s driving each?</a:t>
            </a:r>
          </a:p>
          <a:p>
            <a:pPr>
              <a:spcAft>
                <a:spcPts val="1200"/>
              </a:spcAft>
            </a:pPr>
            <a:r>
              <a:rPr lang="en-US" sz="2400" dirty="0"/>
              <a:t>What options does U.S. have for dealing with each?</a:t>
            </a:r>
          </a:p>
        </p:txBody>
      </p:sp>
    </p:spTree>
    <p:extLst>
      <p:ext uri="{BB962C8B-B14F-4D97-AF65-F5344CB8AC3E}">
        <p14:creationId xmlns:p14="http://schemas.microsoft.com/office/powerpoint/2010/main" val="1386289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4438-BFD2-DBF8-6F2F-1D13758A14B2}"/>
            </a:ext>
          </a:extLst>
        </p:cNvPr>
        <p:cNvGrpSpPr/>
        <p:nvPr/>
      </p:nvGrpSpPr>
      <p:grpSpPr>
        <a:xfrm>
          <a:off x="0" y="0"/>
          <a:ext cx="0" cy="0"/>
          <a:chOff x="0" y="0"/>
          <a:chExt cx="0" cy="0"/>
        </a:xfrm>
      </p:grpSpPr>
      <p:pic>
        <p:nvPicPr>
          <p:cNvPr id="3" name="Picture 2" descr="Today's agenda includes presentations, a class discussion, a quiz, preparatory committee meetings, and guest ambassadors' speeches.&#10;&#10;AI-generated content may be incorrect.">
            <a:extLst>
              <a:ext uri="{FF2B5EF4-FFF2-40B4-BE49-F238E27FC236}">
                <a16:creationId xmlns:a16="http://schemas.microsoft.com/office/drawing/2014/main" id="{ABBBABCA-668E-5BCD-5115-088588EA8ECA}"/>
              </a:ext>
            </a:extLst>
          </p:cNvPr>
          <p:cNvPicPr>
            <a:picLocks noChangeAspect="1"/>
          </p:cNvPicPr>
          <p:nvPr/>
        </p:nvPicPr>
        <p:blipFill>
          <a:blip r:embed="rId2">
            <a:extLst>
              <a:ext uri="{28A0092B-C50C-407E-A947-70E740481C1C}">
                <a14:useLocalDpi xmlns:a14="http://schemas.microsoft.com/office/drawing/2010/main" val="0"/>
              </a:ext>
            </a:extLst>
          </a:blip>
          <a:srcRect l="9895" t="27114" r="20588" b="50813"/>
          <a:stretch>
            <a:fillRect/>
          </a:stretch>
        </p:blipFill>
        <p:spPr>
          <a:xfrm>
            <a:off x="914400" y="1951744"/>
            <a:ext cx="9895240" cy="1767328"/>
          </a:xfrm>
          <a:prstGeom prst="rect">
            <a:avLst/>
          </a:prstGeom>
        </p:spPr>
      </p:pic>
      <p:cxnSp>
        <p:nvCxnSpPr>
          <p:cNvPr id="6" name="Connector: Elbow 5">
            <a:extLst>
              <a:ext uri="{FF2B5EF4-FFF2-40B4-BE49-F238E27FC236}">
                <a16:creationId xmlns:a16="http://schemas.microsoft.com/office/drawing/2014/main" id="{94561C3F-1F04-987D-646C-F4F77819E9A2}"/>
              </a:ext>
            </a:extLst>
          </p:cNvPr>
          <p:cNvCxnSpPr/>
          <p:nvPr/>
        </p:nvCxnSpPr>
        <p:spPr>
          <a:xfrm>
            <a:off x="3447207" y="3634560"/>
            <a:ext cx="5502584" cy="1440383"/>
          </a:xfrm>
          <a:prstGeom prst="bentConnector3">
            <a:avLst>
              <a:gd name="adj1" fmla="val 55294"/>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73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C6034-611F-BBD2-CE36-93B787DA8A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1EE484-523D-A1E3-3162-621469EABD3A}"/>
              </a:ext>
            </a:extLst>
          </p:cNvPr>
          <p:cNvSpPr txBox="1"/>
          <p:nvPr/>
        </p:nvSpPr>
        <p:spPr>
          <a:xfrm>
            <a:off x="1333500" y="828675"/>
            <a:ext cx="4564070" cy="523220"/>
          </a:xfrm>
          <a:prstGeom prst="rect">
            <a:avLst/>
          </a:prstGeom>
          <a:noFill/>
          <a:ln>
            <a:solidFill>
              <a:srgbClr val="FFFF00"/>
            </a:solidFill>
          </a:ln>
        </p:spPr>
        <p:txBody>
          <a:bodyPr wrap="none" rtlCol="0">
            <a:spAutoFit/>
          </a:bodyPr>
          <a:lstStyle/>
          <a:p>
            <a:r>
              <a:rPr lang="en-US" sz="2800" dirty="0"/>
              <a:t>DISCUSSION and PLANNING</a:t>
            </a:r>
          </a:p>
        </p:txBody>
      </p:sp>
      <p:sp>
        <p:nvSpPr>
          <p:cNvPr id="2" name="TextBox 1">
            <a:extLst>
              <a:ext uri="{FF2B5EF4-FFF2-40B4-BE49-F238E27FC236}">
                <a16:creationId xmlns:a16="http://schemas.microsoft.com/office/drawing/2014/main" id="{DA34C92B-42EC-A38C-A98D-8E53C4E29C1E}"/>
              </a:ext>
            </a:extLst>
          </p:cNvPr>
          <p:cNvSpPr txBox="1"/>
          <p:nvPr/>
        </p:nvSpPr>
        <p:spPr>
          <a:xfrm>
            <a:off x="2999115" y="3136612"/>
            <a:ext cx="5178021" cy="584775"/>
          </a:xfrm>
          <a:prstGeom prst="rect">
            <a:avLst/>
          </a:prstGeom>
          <a:noFill/>
        </p:spPr>
        <p:txBody>
          <a:bodyPr wrap="none" rtlCol="0">
            <a:spAutoFit/>
          </a:bodyPr>
          <a:lstStyle/>
          <a:p>
            <a:r>
              <a:rPr lang="en-US" sz="3200" dirty="0"/>
              <a:t>Deputies Committee Exercise</a:t>
            </a:r>
          </a:p>
        </p:txBody>
      </p:sp>
    </p:spTree>
    <p:extLst>
      <p:ext uri="{BB962C8B-B14F-4D97-AF65-F5344CB8AC3E}">
        <p14:creationId xmlns:p14="http://schemas.microsoft.com/office/powerpoint/2010/main" val="392249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1743694576"/>
              </p:ext>
            </p:extLst>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540208"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spTree>
    <p:extLst>
      <p:ext uri="{BB962C8B-B14F-4D97-AF65-F5344CB8AC3E}">
        <p14:creationId xmlns:p14="http://schemas.microsoft.com/office/powerpoint/2010/main" val="10578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807 0.66898 " pathEditMode="relative" rAng="0" ptsTypes="AA">
                                      <p:cBhvr>
                                        <p:cTn id="6" dur="1000" fill="hold"/>
                                        <p:tgtEl>
                                          <p:spTgt spid="3"/>
                                        </p:tgtEl>
                                        <p:attrNameLst>
                                          <p:attrName>ppt_x</p:attrName>
                                          <p:attrName>ppt_y</p:attrName>
                                        </p:attrNameLst>
                                      </p:cBhvr>
                                      <p:rCtr x="404" y="3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AA6B3CB-12C5-45FA-9D27-5BAEB7A327C3}"/>
              </a:ext>
            </a:extLst>
          </p:cNvPr>
          <p:cNvSpPr txBox="1"/>
          <p:nvPr/>
        </p:nvSpPr>
        <p:spPr>
          <a:xfrm>
            <a:off x="865067" y="581306"/>
            <a:ext cx="4636975" cy="523220"/>
          </a:xfrm>
          <a:prstGeom prst="rect">
            <a:avLst/>
          </a:prstGeom>
          <a:noFill/>
          <a:ln>
            <a:solidFill>
              <a:schemeClr val="tx2"/>
            </a:solidFill>
          </a:ln>
        </p:spPr>
        <p:txBody>
          <a:bodyPr wrap="none" rtlCol="0">
            <a:spAutoFit/>
          </a:bodyPr>
          <a:lstStyle/>
          <a:p>
            <a:r>
              <a:rPr lang="en-US" sz="2800" dirty="0"/>
              <a:t>NSC  DEPUTIES SIMULATION</a:t>
            </a:r>
          </a:p>
        </p:txBody>
      </p:sp>
      <p:sp>
        <p:nvSpPr>
          <p:cNvPr id="11" name="TextBox 10">
            <a:extLst>
              <a:ext uri="{FF2B5EF4-FFF2-40B4-BE49-F238E27FC236}">
                <a16:creationId xmlns:a16="http://schemas.microsoft.com/office/drawing/2014/main" id="{73BD1BA9-3CF7-4617-969F-2905591D5E4C}"/>
              </a:ext>
            </a:extLst>
          </p:cNvPr>
          <p:cNvSpPr txBox="1"/>
          <p:nvPr/>
        </p:nvSpPr>
        <p:spPr>
          <a:xfrm>
            <a:off x="4153254" y="1814961"/>
            <a:ext cx="5391953" cy="584775"/>
          </a:xfrm>
          <a:prstGeom prst="rect">
            <a:avLst/>
          </a:prstGeom>
          <a:noFill/>
        </p:spPr>
        <p:txBody>
          <a:bodyPr wrap="square" rtlCol="0">
            <a:spAutoFit/>
          </a:bodyPr>
          <a:lstStyle/>
          <a:p>
            <a:r>
              <a:rPr lang="en-US" sz="3200" dirty="0"/>
              <a:t>TWO ROLES</a:t>
            </a:r>
          </a:p>
        </p:txBody>
      </p:sp>
      <p:sp>
        <p:nvSpPr>
          <p:cNvPr id="4" name="TextBox 3">
            <a:extLst>
              <a:ext uri="{FF2B5EF4-FFF2-40B4-BE49-F238E27FC236}">
                <a16:creationId xmlns:a16="http://schemas.microsoft.com/office/drawing/2014/main" id="{0AA83397-47A2-4367-9835-8300CF2F1242}"/>
              </a:ext>
            </a:extLst>
          </p:cNvPr>
          <p:cNvSpPr txBox="1"/>
          <p:nvPr/>
        </p:nvSpPr>
        <p:spPr>
          <a:xfrm>
            <a:off x="3692258" y="2951946"/>
            <a:ext cx="7262070" cy="95410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NSC Directors or Senior Directors </a:t>
            </a:r>
            <a:r>
              <a:rPr lang="en-US" sz="2800" dirty="0"/>
              <a:t>briefing the issue and proposals.</a:t>
            </a:r>
          </a:p>
        </p:txBody>
      </p:sp>
      <p:sp>
        <p:nvSpPr>
          <p:cNvPr id="5" name="TextBox 4">
            <a:extLst>
              <a:ext uri="{FF2B5EF4-FFF2-40B4-BE49-F238E27FC236}">
                <a16:creationId xmlns:a16="http://schemas.microsoft.com/office/drawing/2014/main" id="{421972C3-6869-4A74-B341-DC6690F4E232}"/>
              </a:ext>
            </a:extLst>
          </p:cNvPr>
          <p:cNvSpPr txBox="1"/>
          <p:nvPr/>
        </p:nvSpPr>
        <p:spPr>
          <a:xfrm>
            <a:off x="3692258" y="4308014"/>
            <a:ext cx="7262070" cy="1384995"/>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“The Deputies” </a:t>
            </a:r>
            <a:r>
              <a:rPr lang="en-US" sz="2800" dirty="0"/>
              <a:t>receiving the briefing, asking the questions, and making the decisions.</a:t>
            </a:r>
          </a:p>
        </p:txBody>
      </p:sp>
      <p:sp>
        <p:nvSpPr>
          <p:cNvPr id="6" name="TextBox 5">
            <a:extLst>
              <a:ext uri="{FF2B5EF4-FFF2-40B4-BE49-F238E27FC236}">
                <a16:creationId xmlns:a16="http://schemas.microsoft.com/office/drawing/2014/main" id="{427F4191-BC23-4E26-8091-A2A80D181446}"/>
              </a:ext>
            </a:extLst>
          </p:cNvPr>
          <p:cNvSpPr txBox="1"/>
          <p:nvPr/>
        </p:nvSpPr>
        <p:spPr>
          <a:xfrm>
            <a:off x="8069746" y="642861"/>
            <a:ext cx="1765996" cy="400110"/>
          </a:xfrm>
          <a:prstGeom prst="rect">
            <a:avLst/>
          </a:prstGeom>
          <a:noFill/>
        </p:spPr>
        <p:txBody>
          <a:bodyPr wrap="none" rtlCol="0">
            <a:spAutoFit/>
          </a:bodyPr>
          <a:lstStyle/>
          <a:p>
            <a:r>
              <a:rPr lang="en-US" sz="2000" dirty="0"/>
              <a:t>Friday, 24 April</a:t>
            </a:r>
          </a:p>
        </p:txBody>
      </p:sp>
      <p:pic>
        <p:nvPicPr>
          <p:cNvPr id="2" name="Picture 1" descr="A picture containing website&#10;&#10;Description automatically generated">
            <a:extLst>
              <a:ext uri="{FF2B5EF4-FFF2-40B4-BE49-F238E27FC236}">
                <a16:creationId xmlns:a16="http://schemas.microsoft.com/office/drawing/2014/main" id="{AE4D1E70-EA8D-5ABB-FE66-608532D44CAF}"/>
              </a:ext>
            </a:extLst>
          </p:cNvPr>
          <p:cNvPicPr>
            <a:picLocks noChangeAspect="1"/>
          </p:cNvPicPr>
          <p:nvPr/>
        </p:nvPicPr>
        <p:blipFill>
          <a:blip r:embed="rId2"/>
          <a:stretch>
            <a:fillRect/>
          </a:stretch>
        </p:blipFill>
        <p:spPr>
          <a:xfrm>
            <a:off x="692757" y="1673065"/>
            <a:ext cx="2490797" cy="2057245"/>
          </a:xfrm>
          <a:prstGeom prst="rect">
            <a:avLst/>
          </a:prstGeom>
        </p:spPr>
      </p:pic>
    </p:spTree>
    <p:extLst>
      <p:ext uri="{BB962C8B-B14F-4D97-AF65-F5344CB8AC3E}">
        <p14:creationId xmlns:p14="http://schemas.microsoft.com/office/powerpoint/2010/main" val="156370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F4BD8-D68A-9882-197F-18AA3876727A}"/>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09B28AE-9C44-5FDE-A86C-98313B68D01A}"/>
              </a:ext>
            </a:extLst>
          </p:cNvPr>
          <p:cNvSpPr txBox="1"/>
          <p:nvPr/>
        </p:nvSpPr>
        <p:spPr>
          <a:xfrm>
            <a:off x="865067" y="581306"/>
            <a:ext cx="4636975" cy="523220"/>
          </a:xfrm>
          <a:prstGeom prst="rect">
            <a:avLst/>
          </a:prstGeom>
          <a:noFill/>
          <a:ln>
            <a:solidFill>
              <a:schemeClr val="tx2"/>
            </a:solidFill>
          </a:ln>
        </p:spPr>
        <p:txBody>
          <a:bodyPr wrap="none" rtlCol="0">
            <a:spAutoFit/>
          </a:bodyPr>
          <a:lstStyle/>
          <a:p>
            <a:r>
              <a:rPr lang="en-US" sz="2800" dirty="0"/>
              <a:t>NSC  DEPUTIES SIMULATION</a:t>
            </a:r>
          </a:p>
        </p:txBody>
      </p:sp>
      <p:sp>
        <p:nvSpPr>
          <p:cNvPr id="5" name="TextBox 4">
            <a:extLst>
              <a:ext uri="{FF2B5EF4-FFF2-40B4-BE49-F238E27FC236}">
                <a16:creationId xmlns:a16="http://schemas.microsoft.com/office/drawing/2014/main" id="{622DE5DA-83D6-9E52-D9AA-EA1EA8F8F592}"/>
              </a:ext>
            </a:extLst>
          </p:cNvPr>
          <p:cNvSpPr txBox="1"/>
          <p:nvPr/>
        </p:nvSpPr>
        <p:spPr>
          <a:xfrm>
            <a:off x="865067" y="1760757"/>
            <a:ext cx="7262070" cy="1384995"/>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“The Deputies” </a:t>
            </a:r>
            <a:r>
              <a:rPr lang="en-US" sz="2800" dirty="0"/>
              <a:t>receiving the briefing, asking the questions, and making the decisions.</a:t>
            </a:r>
          </a:p>
        </p:txBody>
      </p:sp>
      <p:sp>
        <p:nvSpPr>
          <p:cNvPr id="3" name="TextBox 2">
            <a:extLst>
              <a:ext uri="{FF2B5EF4-FFF2-40B4-BE49-F238E27FC236}">
                <a16:creationId xmlns:a16="http://schemas.microsoft.com/office/drawing/2014/main" id="{F1E0E361-E96B-3D25-C03F-979613DDB264}"/>
              </a:ext>
            </a:extLst>
          </p:cNvPr>
          <p:cNvSpPr txBox="1"/>
          <p:nvPr/>
        </p:nvSpPr>
        <p:spPr>
          <a:xfrm>
            <a:off x="3183554" y="4060372"/>
            <a:ext cx="7262070" cy="523220"/>
          </a:xfrm>
          <a:prstGeom prst="rect">
            <a:avLst/>
          </a:prstGeom>
          <a:noFill/>
        </p:spPr>
        <p:txBody>
          <a:bodyPr wrap="square" rtlCol="0">
            <a:spAutoFit/>
          </a:bodyPr>
          <a:lstStyle/>
          <a:p>
            <a:pPr>
              <a:spcAft>
                <a:spcPts val="600"/>
              </a:spcAft>
            </a:pPr>
            <a:r>
              <a:rPr lang="en-US" sz="2800" b="1" dirty="0"/>
              <a:t>Who are your decisionmakers?</a:t>
            </a:r>
            <a:endParaRPr lang="en-US" sz="2800" dirty="0"/>
          </a:p>
        </p:txBody>
      </p:sp>
    </p:spTree>
    <p:extLst>
      <p:ext uri="{BB962C8B-B14F-4D97-AF65-F5344CB8AC3E}">
        <p14:creationId xmlns:p14="http://schemas.microsoft.com/office/powerpoint/2010/main" val="3012299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BD1BA9-3CF7-4617-969F-2905591D5E4C}"/>
              </a:ext>
            </a:extLst>
          </p:cNvPr>
          <p:cNvSpPr txBox="1"/>
          <p:nvPr/>
        </p:nvSpPr>
        <p:spPr>
          <a:xfrm>
            <a:off x="4864287" y="275806"/>
            <a:ext cx="5947148" cy="6063198"/>
          </a:xfrm>
          <a:prstGeom prst="rect">
            <a:avLst/>
          </a:prstGeom>
          <a:noFill/>
        </p:spPr>
        <p:txBody>
          <a:bodyPr wrap="square" rtlCol="0">
            <a:spAutoFit/>
          </a:bodyPr>
          <a:lstStyle/>
          <a:p>
            <a:r>
              <a:rPr lang="en-US" sz="2800" dirty="0"/>
              <a:t>Who attends?</a:t>
            </a:r>
          </a:p>
          <a:p>
            <a:endParaRPr lang="en-US" sz="2400" dirty="0"/>
          </a:p>
          <a:p>
            <a:r>
              <a:rPr lang="en-US" sz="2400" dirty="0"/>
              <a:t>National Security Advisor or Deputy</a:t>
            </a:r>
          </a:p>
          <a:p>
            <a:r>
              <a:rPr lang="en-US" sz="2400" dirty="0"/>
              <a:t>Deputy Secretary of State +1</a:t>
            </a:r>
          </a:p>
          <a:p>
            <a:r>
              <a:rPr lang="en-US" sz="2400" dirty="0"/>
              <a:t>Deputy Secretary of Defense +1</a:t>
            </a:r>
          </a:p>
          <a:p>
            <a:r>
              <a:rPr lang="en-US" sz="2400" dirty="0"/>
              <a:t>Deputy Secretary of Homeland Security +1</a:t>
            </a:r>
          </a:p>
          <a:p>
            <a:r>
              <a:rPr lang="en-US" sz="2400" dirty="0"/>
              <a:t>Deputy Secretary of Treasury +1</a:t>
            </a:r>
          </a:p>
          <a:p>
            <a:r>
              <a:rPr lang="en-US" sz="2400" dirty="0"/>
              <a:t>OVP National Security Advisor +1</a:t>
            </a:r>
          </a:p>
          <a:p>
            <a:r>
              <a:rPr lang="en-US" sz="2400" dirty="0"/>
              <a:t>NSC staff</a:t>
            </a:r>
          </a:p>
          <a:p>
            <a:r>
              <a:rPr lang="en-US" sz="2400" dirty="0"/>
              <a:t>OMB leadership or staff</a:t>
            </a:r>
          </a:p>
          <a:p>
            <a:endParaRPr lang="en-US" sz="2400" dirty="0"/>
          </a:p>
          <a:p>
            <a:r>
              <a:rPr lang="en-US" sz="2400" i="1" dirty="0"/>
              <a:t>Advisors</a:t>
            </a:r>
          </a:p>
          <a:p>
            <a:r>
              <a:rPr lang="en-US" sz="2400" dirty="0"/>
              <a:t>Joint Chiefs of Staff (JCS)</a:t>
            </a:r>
          </a:p>
          <a:p>
            <a:r>
              <a:rPr lang="en-US" sz="2400" dirty="0"/>
              <a:t>DNI and/or CIA</a:t>
            </a:r>
          </a:p>
          <a:p>
            <a:endParaRPr lang="en-US" sz="2400" dirty="0"/>
          </a:p>
          <a:p>
            <a:r>
              <a:rPr lang="en-US" sz="2400" dirty="0"/>
              <a:t>And other affected Deputies</a:t>
            </a:r>
          </a:p>
        </p:txBody>
      </p:sp>
      <p:sp>
        <p:nvSpPr>
          <p:cNvPr id="5" name="TextBox 4">
            <a:extLst>
              <a:ext uri="{FF2B5EF4-FFF2-40B4-BE49-F238E27FC236}">
                <a16:creationId xmlns:a16="http://schemas.microsoft.com/office/drawing/2014/main" id="{CB3E8182-502B-4B8F-85A1-F134CA53642A}"/>
              </a:ext>
            </a:extLst>
          </p:cNvPr>
          <p:cNvSpPr txBox="1"/>
          <p:nvPr/>
        </p:nvSpPr>
        <p:spPr>
          <a:xfrm>
            <a:off x="865067" y="581306"/>
            <a:ext cx="3526180" cy="523220"/>
          </a:xfrm>
          <a:prstGeom prst="rect">
            <a:avLst/>
          </a:prstGeom>
          <a:noFill/>
          <a:ln>
            <a:solidFill>
              <a:schemeClr val="tx2"/>
            </a:solidFill>
          </a:ln>
        </p:spPr>
        <p:txBody>
          <a:bodyPr wrap="square" rtlCol="0">
            <a:spAutoFit/>
          </a:bodyPr>
          <a:lstStyle/>
          <a:p>
            <a:pPr algn="ctr"/>
            <a:r>
              <a:rPr lang="en-US" sz="2800" dirty="0"/>
              <a:t>NSC  DEPUTIES</a:t>
            </a:r>
          </a:p>
        </p:txBody>
      </p:sp>
    </p:spTree>
    <p:extLst>
      <p:ext uri="{BB962C8B-B14F-4D97-AF65-F5344CB8AC3E}">
        <p14:creationId xmlns:p14="http://schemas.microsoft.com/office/powerpoint/2010/main" val="1363979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eiling, indoor, scene, restaurant&#10;&#10;Description automatically generated">
            <a:extLst>
              <a:ext uri="{FF2B5EF4-FFF2-40B4-BE49-F238E27FC236}">
                <a16:creationId xmlns:a16="http://schemas.microsoft.com/office/drawing/2014/main" id="{C30D1ED7-41AD-4108-9B18-53C86DDF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537" y="441568"/>
            <a:ext cx="8649478" cy="5760720"/>
          </a:xfrm>
          <a:prstGeom prst="rect">
            <a:avLst/>
          </a:prstGeom>
        </p:spPr>
      </p:pic>
      <p:sp>
        <p:nvSpPr>
          <p:cNvPr id="4" name="TextBox 3">
            <a:extLst>
              <a:ext uri="{FF2B5EF4-FFF2-40B4-BE49-F238E27FC236}">
                <a16:creationId xmlns:a16="http://schemas.microsoft.com/office/drawing/2014/main" id="{9CB78029-AD92-4646-9910-751060B55AB7}"/>
              </a:ext>
            </a:extLst>
          </p:cNvPr>
          <p:cNvSpPr txBox="1"/>
          <p:nvPr/>
        </p:nvSpPr>
        <p:spPr>
          <a:xfrm>
            <a:off x="7107314" y="6153848"/>
            <a:ext cx="3011145" cy="523220"/>
          </a:xfrm>
          <a:prstGeom prst="rect">
            <a:avLst/>
          </a:prstGeom>
          <a:noFill/>
        </p:spPr>
        <p:txBody>
          <a:bodyPr wrap="none" rtlCol="0">
            <a:spAutoFit/>
          </a:bodyPr>
          <a:lstStyle/>
          <a:p>
            <a:r>
              <a:rPr lang="en-US" sz="2800" i="1" dirty="0"/>
              <a:t>The Situation Room</a:t>
            </a:r>
          </a:p>
        </p:txBody>
      </p:sp>
    </p:spTree>
    <p:extLst>
      <p:ext uri="{BB962C8B-B14F-4D97-AF65-F5344CB8AC3E}">
        <p14:creationId xmlns:p14="http://schemas.microsoft.com/office/powerpoint/2010/main" val="85547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8E45CDC9-0D04-3A68-2832-5E03D827E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519" y="548640"/>
            <a:ext cx="8649731" cy="5760720"/>
          </a:xfrm>
          <a:prstGeom prst="rect">
            <a:avLst/>
          </a:prstGeom>
        </p:spPr>
      </p:pic>
      <p:sp>
        <p:nvSpPr>
          <p:cNvPr id="4" name="TextBox 3">
            <a:extLst>
              <a:ext uri="{FF2B5EF4-FFF2-40B4-BE49-F238E27FC236}">
                <a16:creationId xmlns:a16="http://schemas.microsoft.com/office/drawing/2014/main" id="{E60D8B47-EE1B-95D8-7C27-FB7DBE2F73AC}"/>
              </a:ext>
            </a:extLst>
          </p:cNvPr>
          <p:cNvSpPr txBox="1"/>
          <p:nvPr/>
        </p:nvSpPr>
        <p:spPr>
          <a:xfrm>
            <a:off x="6797146" y="2659497"/>
            <a:ext cx="889987" cy="400110"/>
          </a:xfrm>
          <a:prstGeom prst="rect">
            <a:avLst/>
          </a:prstGeom>
          <a:solidFill>
            <a:srgbClr val="754436"/>
          </a:solidFill>
        </p:spPr>
        <p:txBody>
          <a:bodyPr wrap="none" rtlCol="0">
            <a:spAutoFit/>
          </a:bodyPr>
          <a:lstStyle/>
          <a:p>
            <a:r>
              <a:rPr lang="en-US" sz="2000" dirty="0"/>
              <a:t>BIDEN</a:t>
            </a:r>
          </a:p>
        </p:txBody>
      </p:sp>
      <p:sp>
        <p:nvSpPr>
          <p:cNvPr id="5" name="TextBox 4">
            <a:extLst>
              <a:ext uri="{FF2B5EF4-FFF2-40B4-BE49-F238E27FC236}">
                <a16:creationId xmlns:a16="http://schemas.microsoft.com/office/drawing/2014/main" id="{BFBD2142-0400-7E86-DEC5-CED98904818F}"/>
              </a:ext>
            </a:extLst>
          </p:cNvPr>
          <p:cNvSpPr txBox="1"/>
          <p:nvPr/>
        </p:nvSpPr>
        <p:spPr>
          <a:xfrm>
            <a:off x="5206013" y="2459442"/>
            <a:ext cx="1184940" cy="400110"/>
          </a:xfrm>
          <a:prstGeom prst="rect">
            <a:avLst/>
          </a:prstGeom>
          <a:solidFill>
            <a:srgbClr val="754436"/>
          </a:solidFill>
        </p:spPr>
        <p:txBody>
          <a:bodyPr wrap="none" rtlCol="0">
            <a:spAutoFit/>
          </a:bodyPr>
          <a:lstStyle/>
          <a:p>
            <a:r>
              <a:rPr lang="en-US" sz="2000" dirty="0"/>
              <a:t>BLINKEN</a:t>
            </a:r>
          </a:p>
        </p:txBody>
      </p:sp>
      <p:sp>
        <p:nvSpPr>
          <p:cNvPr id="6" name="TextBox 5">
            <a:extLst>
              <a:ext uri="{FF2B5EF4-FFF2-40B4-BE49-F238E27FC236}">
                <a16:creationId xmlns:a16="http://schemas.microsoft.com/office/drawing/2014/main" id="{E6D94A22-5A6E-AA8E-B63E-3AD330D39620}"/>
              </a:ext>
            </a:extLst>
          </p:cNvPr>
          <p:cNvSpPr txBox="1"/>
          <p:nvPr/>
        </p:nvSpPr>
        <p:spPr>
          <a:xfrm>
            <a:off x="3455185" y="2320613"/>
            <a:ext cx="1042273" cy="400110"/>
          </a:xfrm>
          <a:prstGeom prst="rect">
            <a:avLst/>
          </a:prstGeom>
          <a:solidFill>
            <a:srgbClr val="754436"/>
          </a:solidFill>
        </p:spPr>
        <p:txBody>
          <a:bodyPr wrap="none" rtlCol="0">
            <a:spAutoFit/>
          </a:bodyPr>
          <a:lstStyle/>
          <a:p>
            <a:r>
              <a:rPr lang="en-US" sz="2000" dirty="0"/>
              <a:t>HAINES</a:t>
            </a:r>
          </a:p>
        </p:txBody>
      </p:sp>
      <p:sp>
        <p:nvSpPr>
          <p:cNvPr id="7" name="TextBox 6">
            <a:extLst>
              <a:ext uri="{FF2B5EF4-FFF2-40B4-BE49-F238E27FC236}">
                <a16:creationId xmlns:a16="http://schemas.microsoft.com/office/drawing/2014/main" id="{949E982B-085F-CF41-2BCA-E95E559A9093}"/>
              </a:ext>
            </a:extLst>
          </p:cNvPr>
          <p:cNvSpPr txBox="1"/>
          <p:nvPr/>
        </p:nvSpPr>
        <p:spPr>
          <a:xfrm>
            <a:off x="2150925" y="2120558"/>
            <a:ext cx="979755" cy="400110"/>
          </a:xfrm>
          <a:prstGeom prst="rect">
            <a:avLst/>
          </a:prstGeom>
          <a:solidFill>
            <a:srgbClr val="754436"/>
          </a:solidFill>
        </p:spPr>
        <p:txBody>
          <a:bodyPr wrap="none" rtlCol="0">
            <a:spAutoFit/>
          </a:bodyPr>
          <a:lstStyle/>
          <a:p>
            <a:r>
              <a:rPr lang="en-US" sz="2000" dirty="0"/>
              <a:t>BURNS</a:t>
            </a:r>
          </a:p>
        </p:txBody>
      </p:sp>
      <p:sp>
        <p:nvSpPr>
          <p:cNvPr id="8" name="TextBox 7">
            <a:extLst>
              <a:ext uri="{FF2B5EF4-FFF2-40B4-BE49-F238E27FC236}">
                <a16:creationId xmlns:a16="http://schemas.microsoft.com/office/drawing/2014/main" id="{397071CA-046C-917A-2A4A-CF6516845F30}"/>
              </a:ext>
            </a:extLst>
          </p:cNvPr>
          <p:cNvSpPr txBox="1"/>
          <p:nvPr/>
        </p:nvSpPr>
        <p:spPr>
          <a:xfrm>
            <a:off x="8807416" y="2520668"/>
            <a:ext cx="1309013" cy="400110"/>
          </a:xfrm>
          <a:prstGeom prst="rect">
            <a:avLst/>
          </a:prstGeom>
          <a:solidFill>
            <a:srgbClr val="754436"/>
          </a:solidFill>
        </p:spPr>
        <p:txBody>
          <a:bodyPr wrap="none" rtlCol="0">
            <a:spAutoFit/>
          </a:bodyPr>
          <a:lstStyle/>
          <a:p>
            <a:r>
              <a:rPr lang="en-US" sz="2000" dirty="0"/>
              <a:t>SULLIVAN</a:t>
            </a:r>
          </a:p>
        </p:txBody>
      </p:sp>
      <p:sp>
        <p:nvSpPr>
          <p:cNvPr id="9" name="TextBox 8">
            <a:extLst>
              <a:ext uri="{FF2B5EF4-FFF2-40B4-BE49-F238E27FC236}">
                <a16:creationId xmlns:a16="http://schemas.microsoft.com/office/drawing/2014/main" id="{5A1B3A80-DE37-0469-C0C7-9A344DF2001A}"/>
              </a:ext>
            </a:extLst>
          </p:cNvPr>
          <p:cNvSpPr txBox="1"/>
          <p:nvPr/>
        </p:nvSpPr>
        <p:spPr>
          <a:xfrm>
            <a:off x="8562867" y="4014904"/>
            <a:ext cx="1043876" cy="400110"/>
          </a:xfrm>
          <a:prstGeom prst="rect">
            <a:avLst/>
          </a:prstGeom>
          <a:solidFill>
            <a:srgbClr val="754436"/>
          </a:solidFill>
        </p:spPr>
        <p:txBody>
          <a:bodyPr wrap="none" rtlCol="0">
            <a:spAutoFit/>
          </a:bodyPr>
          <a:lstStyle/>
          <a:p>
            <a:r>
              <a:rPr lang="en-US" sz="2000" dirty="0"/>
              <a:t>AUSTIN</a:t>
            </a:r>
          </a:p>
        </p:txBody>
      </p:sp>
      <p:sp>
        <p:nvSpPr>
          <p:cNvPr id="10" name="TextBox 9">
            <a:extLst>
              <a:ext uri="{FF2B5EF4-FFF2-40B4-BE49-F238E27FC236}">
                <a16:creationId xmlns:a16="http://schemas.microsoft.com/office/drawing/2014/main" id="{BFBCC7B3-89F8-6CD3-D5EC-43E59214F9F5}"/>
              </a:ext>
            </a:extLst>
          </p:cNvPr>
          <p:cNvSpPr txBox="1"/>
          <p:nvPr/>
        </p:nvSpPr>
        <p:spPr>
          <a:xfrm>
            <a:off x="6720201" y="4284373"/>
            <a:ext cx="1080745" cy="400110"/>
          </a:xfrm>
          <a:prstGeom prst="rect">
            <a:avLst/>
          </a:prstGeom>
          <a:solidFill>
            <a:srgbClr val="754436"/>
          </a:solidFill>
        </p:spPr>
        <p:txBody>
          <a:bodyPr wrap="none" rtlCol="0">
            <a:spAutoFit/>
          </a:bodyPr>
          <a:lstStyle/>
          <a:p>
            <a:r>
              <a:rPr lang="en-US" sz="2000" dirty="0"/>
              <a:t>BROWN</a:t>
            </a:r>
          </a:p>
        </p:txBody>
      </p:sp>
    </p:spTree>
    <p:extLst>
      <p:ext uri="{BB962C8B-B14F-4D97-AF65-F5344CB8AC3E}">
        <p14:creationId xmlns:p14="http://schemas.microsoft.com/office/powerpoint/2010/main" val="19494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BD1BA9-3CF7-4617-969F-2905591D5E4C}"/>
              </a:ext>
            </a:extLst>
          </p:cNvPr>
          <p:cNvSpPr txBox="1"/>
          <p:nvPr/>
        </p:nvSpPr>
        <p:spPr>
          <a:xfrm>
            <a:off x="1371600" y="640080"/>
            <a:ext cx="5391953" cy="584775"/>
          </a:xfrm>
          <a:prstGeom prst="rect">
            <a:avLst/>
          </a:prstGeom>
          <a:noFill/>
        </p:spPr>
        <p:txBody>
          <a:bodyPr wrap="square" rtlCol="0">
            <a:spAutoFit/>
          </a:bodyPr>
          <a:lstStyle/>
          <a:p>
            <a:r>
              <a:rPr lang="en-US" sz="3200" dirty="0"/>
              <a:t>What will the briefers do?</a:t>
            </a:r>
          </a:p>
        </p:txBody>
      </p:sp>
      <p:sp>
        <p:nvSpPr>
          <p:cNvPr id="4" name="TextBox 3">
            <a:extLst>
              <a:ext uri="{FF2B5EF4-FFF2-40B4-BE49-F238E27FC236}">
                <a16:creationId xmlns:a16="http://schemas.microsoft.com/office/drawing/2014/main" id="{0AA83397-47A2-4367-9835-8300CF2F1242}"/>
              </a:ext>
            </a:extLst>
          </p:cNvPr>
          <p:cNvSpPr txBox="1"/>
          <p:nvPr/>
        </p:nvSpPr>
        <p:spPr>
          <a:xfrm>
            <a:off x="1359000" y="1687221"/>
            <a:ext cx="7262070" cy="4247317"/>
          </a:xfrm>
          <a:prstGeom prst="rect">
            <a:avLst/>
          </a:prstGeom>
          <a:noFill/>
        </p:spPr>
        <p:txBody>
          <a:bodyPr wrap="square" rtlCol="0">
            <a:spAutoFit/>
          </a:bodyPr>
          <a:lstStyle/>
          <a:p>
            <a:pPr>
              <a:spcAft>
                <a:spcPts val="600"/>
              </a:spcAft>
            </a:pPr>
            <a:r>
              <a:rPr lang="en-US" sz="2400" dirty="0"/>
              <a:t>Serve as </a:t>
            </a:r>
            <a:r>
              <a:rPr lang="en-US" sz="2400" b="1" dirty="0"/>
              <a:t>NSC Senior Directors or Directors </a:t>
            </a:r>
            <a:r>
              <a:rPr lang="en-US" sz="2400" dirty="0"/>
              <a:t>briefing the issue and proposals.</a:t>
            </a:r>
          </a:p>
          <a:p>
            <a:pPr marL="342900" indent="-342900">
              <a:spcAft>
                <a:spcPts val="600"/>
              </a:spcAft>
              <a:buFont typeface="Arial" panose="020B0604020202020204" pitchFamily="34" charset="0"/>
              <a:buChar char="•"/>
            </a:pPr>
            <a:r>
              <a:rPr lang="en-US" sz="2400" dirty="0"/>
              <a:t>BLUF on issue and proposal</a:t>
            </a:r>
          </a:p>
          <a:p>
            <a:pPr marL="342900" indent="-342900">
              <a:spcAft>
                <a:spcPts val="600"/>
              </a:spcAft>
              <a:buFont typeface="Arial" panose="020B0604020202020204" pitchFamily="34" charset="0"/>
              <a:buChar char="•"/>
            </a:pPr>
            <a:r>
              <a:rPr lang="en-US" sz="2400" dirty="0"/>
              <a:t>Briefly …</a:t>
            </a:r>
          </a:p>
          <a:p>
            <a:pPr marL="1257300" lvl="2" indent="-342900">
              <a:spcAft>
                <a:spcPts val="600"/>
              </a:spcAft>
              <a:buFont typeface="Arial" panose="020B0604020202020204" pitchFamily="34" charset="0"/>
              <a:buChar char="•"/>
            </a:pPr>
            <a:r>
              <a:rPr lang="en-US" sz="2400" dirty="0"/>
              <a:t>Define the problem and status</a:t>
            </a:r>
          </a:p>
          <a:p>
            <a:pPr marL="1257300" lvl="2" indent="-342900">
              <a:spcAft>
                <a:spcPts val="600"/>
              </a:spcAft>
              <a:buFont typeface="Arial" panose="020B0604020202020204" pitchFamily="34" charset="0"/>
              <a:buChar char="•"/>
            </a:pPr>
            <a:r>
              <a:rPr lang="en-US" sz="2400" dirty="0"/>
              <a:t>Report key analysis (based on research, hearing/event, interviews, discussions)</a:t>
            </a:r>
          </a:p>
          <a:p>
            <a:pPr marL="1257300" lvl="2" indent="-342900">
              <a:spcAft>
                <a:spcPts val="600"/>
              </a:spcAft>
              <a:buFont typeface="Arial" panose="020B0604020202020204" pitchFamily="34" charset="0"/>
              <a:buChar char="•"/>
            </a:pPr>
            <a:r>
              <a:rPr lang="en-US" sz="2400" dirty="0"/>
              <a:t>Present recommendation and pro’s and con’s</a:t>
            </a:r>
          </a:p>
          <a:p>
            <a:pPr marL="1257300" lvl="2" indent="-342900">
              <a:spcAft>
                <a:spcPts val="600"/>
              </a:spcAft>
              <a:buFont typeface="Arial" panose="020B0604020202020204" pitchFamily="34" charset="0"/>
              <a:buChar char="•"/>
            </a:pPr>
            <a:r>
              <a:rPr lang="en-US" sz="2400" dirty="0"/>
              <a:t>Sum up with request for Deputies’ approval for main proposal</a:t>
            </a:r>
          </a:p>
        </p:txBody>
      </p:sp>
      <p:sp>
        <p:nvSpPr>
          <p:cNvPr id="2" name="TextBox 1">
            <a:extLst>
              <a:ext uri="{FF2B5EF4-FFF2-40B4-BE49-F238E27FC236}">
                <a16:creationId xmlns:a16="http://schemas.microsoft.com/office/drawing/2014/main" id="{C72A6B4D-53A0-D4EE-43D2-809F4BE70AEC}"/>
              </a:ext>
            </a:extLst>
          </p:cNvPr>
          <p:cNvSpPr txBox="1"/>
          <p:nvPr/>
        </p:nvSpPr>
        <p:spPr>
          <a:xfrm>
            <a:off x="9324753" y="3912781"/>
            <a:ext cx="2549747" cy="1569660"/>
          </a:xfrm>
          <a:prstGeom prst="rect">
            <a:avLst/>
          </a:prstGeom>
          <a:noFill/>
        </p:spPr>
        <p:txBody>
          <a:bodyPr wrap="square" rtlCol="0">
            <a:spAutoFit/>
          </a:bodyPr>
          <a:lstStyle/>
          <a:p>
            <a:r>
              <a:rPr lang="en-US" sz="2400" dirty="0"/>
              <a:t>8-9 MINUTES</a:t>
            </a:r>
            <a:br>
              <a:rPr lang="en-US" sz="2400" dirty="0"/>
            </a:br>
            <a:br>
              <a:rPr lang="en-US" sz="2400" dirty="0"/>
            </a:br>
            <a:r>
              <a:rPr lang="en-US" sz="2400" dirty="0"/>
              <a:t>(but Deputies can interrupt)</a:t>
            </a:r>
          </a:p>
        </p:txBody>
      </p:sp>
      <p:sp>
        <p:nvSpPr>
          <p:cNvPr id="3" name="TextBox 2">
            <a:extLst>
              <a:ext uri="{FF2B5EF4-FFF2-40B4-BE49-F238E27FC236}">
                <a16:creationId xmlns:a16="http://schemas.microsoft.com/office/drawing/2014/main" id="{02A11C86-086A-3849-8A3E-634F137A750D}"/>
              </a:ext>
            </a:extLst>
          </p:cNvPr>
          <p:cNvSpPr txBox="1"/>
          <p:nvPr/>
        </p:nvSpPr>
        <p:spPr>
          <a:xfrm>
            <a:off x="9110315" y="2092464"/>
            <a:ext cx="2266967" cy="400110"/>
          </a:xfrm>
          <a:prstGeom prst="rect">
            <a:avLst/>
          </a:prstGeom>
          <a:noFill/>
        </p:spPr>
        <p:txBody>
          <a:bodyPr wrap="none" rtlCol="0">
            <a:spAutoFit/>
          </a:bodyPr>
          <a:lstStyle/>
          <a:p>
            <a:r>
              <a:rPr lang="en-US" sz="2000" dirty="0"/>
              <a:t>4 PowerPoint Slides</a:t>
            </a:r>
          </a:p>
        </p:txBody>
      </p:sp>
    </p:spTree>
    <p:extLst>
      <p:ext uri="{BB962C8B-B14F-4D97-AF65-F5344CB8AC3E}">
        <p14:creationId xmlns:p14="http://schemas.microsoft.com/office/powerpoint/2010/main" val="12791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35" presetClass="emph" presetSubtype="0" repeatCount="2000" fill="hold" grpId="1" nodeType="afterEffect">
                                  <p:stCondLst>
                                    <p:cond delay="0"/>
                                  </p:stCondLst>
                                  <p:childTnLst>
                                    <p:anim calcmode="discrete" valueType="str">
                                      <p:cBhvr>
                                        <p:cTn id="1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75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62660-1916-55B3-911B-B3259EE6797D}"/>
              </a:ext>
            </a:extLst>
          </p:cNvPr>
          <p:cNvSpPr txBox="1"/>
          <p:nvPr/>
        </p:nvSpPr>
        <p:spPr>
          <a:xfrm>
            <a:off x="513791" y="568618"/>
            <a:ext cx="2531462" cy="400110"/>
          </a:xfrm>
          <a:prstGeom prst="rect">
            <a:avLst/>
          </a:prstGeom>
          <a:noFill/>
          <a:ln>
            <a:solidFill>
              <a:schemeClr val="accent5"/>
            </a:solidFill>
          </a:ln>
        </p:spPr>
        <p:txBody>
          <a:bodyPr wrap="none" lIns="548640" rIns="548640" rtlCol="0">
            <a:spAutoFit/>
          </a:bodyPr>
          <a:lstStyle/>
          <a:p>
            <a:r>
              <a:rPr lang="en-US" sz="2000" dirty="0"/>
              <a:t>DC BRIEFING</a:t>
            </a:r>
          </a:p>
        </p:txBody>
      </p:sp>
      <p:pic>
        <p:nvPicPr>
          <p:cNvPr id="4" name="Picture 3">
            <a:extLst>
              <a:ext uri="{FF2B5EF4-FFF2-40B4-BE49-F238E27FC236}">
                <a16:creationId xmlns:a16="http://schemas.microsoft.com/office/drawing/2014/main" id="{7BAD0AC2-9AE8-03F1-9456-7895DC9D3417}"/>
              </a:ext>
            </a:extLst>
          </p:cNvPr>
          <p:cNvPicPr>
            <a:picLocks noChangeAspect="1"/>
          </p:cNvPicPr>
          <p:nvPr/>
        </p:nvPicPr>
        <p:blipFill>
          <a:blip r:embed="rId2"/>
          <a:stretch>
            <a:fillRect/>
          </a:stretch>
        </p:blipFill>
        <p:spPr>
          <a:xfrm>
            <a:off x="2081181" y="2735108"/>
            <a:ext cx="8844784" cy="1817725"/>
          </a:xfrm>
          <a:prstGeom prst="rect">
            <a:avLst/>
          </a:prstGeom>
        </p:spPr>
      </p:pic>
      <p:sp>
        <p:nvSpPr>
          <p:cNvPr id="6" name="TextBox 5">
            <a:extLst>
              <a:ext uri="{FF2B5EF4-FFF2-40B4-BE49-F238E27FC236}">
                <a16:creationId xmlns:a16="http://schemas.microsoft.com/office/drawing/2014/main" id="{E78EE1A9-EE3B-4989-E84A-09EA7E142945}"/>
              </a:ext>
            </a:extLst>
          </p:cNvPr>
          <p:cNvSpPr txBox="1"/>
          <p:nvPr/>
        </p:nvSpPr>
        <p:spPr>
          <a:xfrm>
            <a:off x="2286470" y="1771966"/>
            <a:ext cx="3562385" cy="461665"/>
          </a:xfrm>
          <a:prstGeom prst="rect">
            <a:avLst/>
          </a:prstGeom>
          <a:noFill/>
        </p:spPr>
        <p:txBody>
          <a:bodyPr wrap="none" rtlCol="0">
            <a:spAutoFit/>
          </a:bodyPr>
          <a:lstStyle/>
          <a:p>
            <a:r>
              <a:rPr lang="en-US" sz="2400" dirty="0"/>
              <a:t>The four PowerPoint slides</a:t>
            </a:r>
          </a:p>
        </p:txBody>
      </p:sp>
      <p:sp>
        <p:nvSpPr>
          <p:cNvPr id="16" name="TextBox 15">
            <a:extLst>
              <a:ext uri="{FF2B5EF4-FFF2-40B4-BE49-F238E27FC236}">
                <a16:creationId xmlns:a16="http://schemas.microsoft.com/office/drawing/2014/main" id="{BD6D430D-A037-2B20-6912-80E747E8485B}"/>
              </a:ext>
            </a:extLst>
          </p:cNvPr>
          <p:cNvSpPr txBox="1"/>
          <p:nvPr/>
        </p:nvSpPr>
        <p:spPr>
          <a:xfrm>
            <a:off x="1917901" y="5326119"/>
            <a:ext cx="8614474" cy="461665"/>
          </a:xfrm>
          <a:prstGeom prst="rect">
            <a:avLst/>
          </a:prstGeom>
          <a:noFill/>
        </p:spPr>
        <p:txBody>
          <a:bodyPr wrap="none" rtlCol="0">
            <a:spAutoFit/>
          </a:bodyPr>
          <a:lstStyle/>
          <a:p>
            <a:r>
              <a:rPr lang="en-US" sz="2400" b="1" dirty="0">
                <a:solidFill>
                  <a:srgbClr val="FF0000"/>
                </a:solidFill>
              </a:rPr>
              <a:t>DEADLINE</a:t>
            </a:r>
            <a:r>
              <a:rPr lang="en-US" sz="2400" dirty="0"/>
              <a:t> to submit in Blackboard:  Wednesday (22 April) at 9pm.</a:t>
            </a:r>
          </a:p>
        </p:txBody>
      </p:sp>
    </p:spTree>
    <p:extLst>
      <p:ext uri="{BB962C8B-B14F-4D97-AF65-F5344CB8AC3E}">
        <p14:creationId xmlns:p14="http://schemas.microsoft.com/office/powerpoint/2010/main" val="14137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illustrates a framework for government policy analysis, including problem identification, analysis, evidence, drivers, options, and recommendations.&#10;&#10;AI-generated content may be incorrect.">
            <a:extLst>
              <a:ext uri="{FF2B5EF4-FFF2-40B4-BE49-F238E27FC236}">
                <a16:creationId xmlns:a16="http://schemas.microsoft.com/office/drawing/2014/main" id="{0E729F9D-995D-A4C4-B2A2-6ECFFE8B6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680" y="1143717"/>
            <a:ext cx="9598639" cy="5399235"/>
          </a:xfrm>
          <a:prstGeom prst="rect">
            <a:avLst/>
          </a:prstGeom>
          <a:ln>
            <a:solidFill>
              <a:schemeClr val="tx1"/>
            </a:solidFill>
          </a:ln>
        </p:spPr>
      </p:pic>
      <p:sp>
        <p:nvSpPr>
          <p:cNvPr id="4" name="TextBox 3">
            <a:extLst>
              <a:ext uri="{FF2B5EF4-FFF2-40B4-BE49-F238E27FC236}">
                <a16:creationId xmlns:a16="http://schemas.microsoft.com/office/drawing/2014/main" id="{6A5E35E3-6D89-8EC7-8E0A-A6136811DBC4}"/>
              </a:ext>
            </a:extLst>
          </p:cNvPr>
          <p:cNvSpPr txBox="1"/>
          <p:nvPr/>
        </p:nvSpPr>
        <p:spPr>
          <a:xfrm>
            <a:off x="513791" y="568618"/>
            <a:ext cx="2531462" cy="400110"/>
          </a:xfrm>
          <a:prstGeom prst="rect">
            <a:avLst/>
          </a:prstGeom>
          <a:noFill/>
          <a:ln>
            <a:solidFill>
              <a:schemeClr val="accent5"/>
            </a:solidFill>
          </a:ln>
        </p:spPr>
        <p:txBody>
          <a:bodyPr wrap="none" lIns="548640" rIns="548640" rtlCol="0">
            <a:spAutoFit/>
          </a:bodyPr>
          <a:lstStyle/>
          <a:p>
            <a:r>
              <a:rPr lang="en-US" sz="2000" dirty="0"/>
              <a:t>DC BRIEFING</a:t>
            </a:r>
          </a:p>
        </p:txBody>
      </p:sp>
    </p:spTree>
    <p:extLst>
      <p:ext uri="{BB962C8B-B14F-4D97-AF65-F5344CB8AC3E}">
        <p14:creationId xmlns:p14="http://schemas.microsoft.com/office/powerpoint/2010/main" val="72378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62660-1916-55B3-911B-B3259EE6797D}"/>
              </a:ext>
            </a:extLst>
          </p:cNvPr>
          <p:cNvSpPr txBox="1"/>
          <p:nvPr/>
        </p:nvSpPr>
        <p:spPr>
          <a:xfrm>
            <a:off x="513791" y="568618"/>
            <a:ext cx="2531462" cy="400110"/>
          </a:xfrm>
          <a:prstGeom prst="rect">
            <a:avLst/>
          </a:prstGeom>
          <a:noFill/>
          <a:ln>
            <a:solidFill>
              <a:schemeClr val="accent5"/>
            </a:solidFill>
          </a:ln>
        </p:spPr>
        <p:txBody>
          <a:bodyPr wrap="none" lIns="548640" rIns="548640" rtlCol="0">
            <a:spAutoFit/>
          </a:bodyPr>
          <a:lstStyle/>
          <a:p>
            <a:r>
              <a:rPr lang="en-US" sz="2000" dirty="0"/>
              <a:t>DC BRIEFING</a:t>
            </a:r>
          </a:p>
        </p:txBody>
      </p:sp>
      <p:sp>
        <p:nvSpPr>
          <p:cNvPr id="5" name="TextBox 4">
            <a:extLst>
              <a:ext uri="{FF2B5EF4-FFF2-40B4-BE49-F238E27FC236}">
                <a16:creationId xmlns:a16="http://schemas.microsoft.com/office/drawing/2014/main" id="{0434F17F-8018-B4B4-18C9-0595EFFCDAA2}"/>
              </a:ext>
            </a:extLst>
          </p:cNvPr>
          <p:cNvSpPr txBox="1"/>
          <p:nvPr/>
        </p:nvSpPr>
        <p:spPr>
          <a:xfrm>
            <a:off x="1081669" y="1572322"/>
            <a:ext cx="2681055" cy="400110"/>
          </a:xfrm>
          <a:prstGeom prst="rect">
            <a:avLst/>
          </a:prstGeom>
          <a:noFill/>
        </p:spPr>
        <p:txBody>
          <a:bodyPr wrap="none" rtlCol="0">
            <a:spAutoFit/>
          </a:bodyPr>
          <a:lstStyle/>
          <a:p>
            <a:r>
              <a:rPr lang="en-US" sz="2000" dirty="0"/>
              <a:t>Scott Morgan’s MODEL</a:t>
            </a:r>
          </a:p>
        </p:txBody>
      </p:sp>
      <p:pic>
        <p:nvPicPr>
          <p:cNvPr id="7" name="Picture 6">
            <a:extLst>
              <a:ext uri="{FF2B5EF4-FFF2-40B4-BE49-F238E27FC236}">
                <a16:creationId xmlns:a16="http://schemas.microsoft.com/office/drawing/2014/main" id="{6DE88BCE-13BD-6F94-50AC-92B23573E1F0}"/>
              </a:ext>
            </a:extLst>
          </p:cNvPr>
          <p:cNvPicPr>
            <a:picLocks noChangeAspect="1"/>
          </p:cNvPicPr>
          <p:nvPr/>
        </p:nvPicPr>
        <p:blipFill>
          <a:blip r:embed="rId2"/>
          <a:stretch>
            <a:fillRect/>
          </a:stretch>
        </p:blipFill>
        <p:spPr>
          <a:xfrm>
            <a:off x="2235673" y="2497019"/>
            <a:ext cx="2806486" cy="3161068"/>
          </a:xfrm>
          <a:prstGeom prst="rect">
            <a:avLst/>
          </a:prstGeom>
        </p:spPr>
      </p:pic>
      <p:sp>
        <p:nvSpPr>
          <p:cNvPr id="8" name="TextBox 7">
            <a:extLst>
              <a:ext uri="{FF2B5EF4-FFF2-40B4-BE49-F238E27FC236}">
                <a16:creationId xmlns:a16="http://schemas.microsoft.com/office/drawing/2014/main" id="{646E411C-A92D-5DFE-0662-19D05A5CFD9F}"/>
              </a:ext>
            </a:extLst>
          </p:cNvPr>
          <p:cNvSpPr txBox="1"/>
          <p:nvPr/>
        </p:nvSpPr>
        <p:spPr>
          <a:xfrm>
            <a:off x="3045253" y="2754351"/>
            <a:ext cx="1091966" cy="400110"/>
          </a:xfrm>
          <a:prstGeom prst="rect">
            <a:avLst/>
          </a:prstGeom>
          <a:noFill/>
        </p:spPr>
        <p:txBody>
          <a:bodyPr wrap="none" rtlCol="0">
            <a:spAutoFit/>
          </a:bodyPr>
          <a:lstStyle/>
          <a:p>
            <a:r>
              <a:rPr lang="en-US" sz="2000" dirty="0">
                <a:solidFill>
                  <a:schemeClr val="bg1"/>
                </a:solidFill>
              </a:rPr>
              <a:t>Problem</a:t>
            </a:r>
          </a:p>
        </p:txBody>
      </p:sp>
      <p:sp>
        <p:nvSpPr>
          <p:cNvPr id="9" name="TextBox 8">
            <a:extLst>
              <a:ext uri="{FF2B5EF4-FFF2-40B4-BE49-F238E27FC236}">
                <a16:creationId xmlns:a16="http://schemas.microsoft.com/office/drawing/2014/main" id="{1EE4AF33-E58C-7B7F-2B31-9F0AB0A58F6C}"/>
              </a:ext>
            </a:extLst>
          </p:cNvPr>
          <p:cNvSpPr txBox="1"/>
          <p:nvPr/>
        </p:nvSpPr>
        <p:spPr>
          <a:xfrm>
            <a:off x="2810840" y="3681235"/>
            <a:ext cx="1790875" cy="1015663"/>
          </a:xfrm>
          <a:prstGeom prst="rect">
            <a:avLst/>
          </a:prstGeom>
          <a:noFill/>
        </p:spPr>
        <p:txBody>
          <a:bodyPr wrap="none" rtlCol="0">
            <a:spAutoFit/>
          </a:bodyPr>
          <a:lstStyle/>
          <a:p>
            <a:pPr algn="ctr"/>
            <a:r>
              <a:rPr lang="en-US" sz="2000" dirty="0">
                <a:solidFill>
                  <a:schemeClr val="bg1"/>
                </a:solidFill>
              </a:rPr>
              <a:t>Vivid Examples</a:t>
            </a:r>
          </a:p>
          <a:p>
            <a:pPr algn="ctr"/>
            <a:r>
              <a:rPr lang="en-US" sz="2000" dirty="0">
                <a:solidFill>
                  <a:schemeClr val="bg1"/>
                </a:solidFill>
              </a:rPr>
              <a:t>&amp;</a:t>
            </a:r>
          </a:p>
          <a:p>
            <a:pPr algn="ctr"/>
            <a:r>
              <a:rPr lang="en-US" sz="2000" dirty="0">
                <a:solidFill>
                  <a:schemeClr val="bg1"/>
                </a:solidFill>
              </a:rPr>
              <a:t>Evidence</a:t>
            </a:r>
          </a:p>
        </p:txBody>
      </p:sp>
      <p:sp>
        <p:nvSpPr>
          <p:cNvPr id="10" name="TextBox 9">
            <a:extLst>
              <a:ext uri="{FF2B5EF4-FFF2-40B4-BE49-F238E27FC236}">
                <a16:creationId xmlns:a16="http://schemas.microsoft.com/office/drawing/2014/main" id="{80DFEF68-9188-1145-9FDE-4D1801E72217}"/>
              </a:ext>
            </a:extLst>
          </p:cNvPr>
          <p:cNvSpPr txBox="1"/>
          <p:nvPr/>
        </p:nvSpPr>
        <p:spPr>
          <a:xfrm>
            <a:off x="3084951" y="4975227"/>
            <a:ext cx="1074333" cy="400110"/>
          </a:xfrm>
          <a:prstGeom prst="rect">
            <a:avLst/>
          </a:prstGeom>
          <a:noFill/>
        </p:spPr>
        <p:txBody>
          <a:bodyPr wrap="none" rtlCol="0">
            <a:spAutoFit/>
          </a:bodyPr>
          <a:lstStyle/>
          <a:p>
            <a:r>
              <a:rPr lang="en-US" sz="2000" dirty="0">
                <a:solidFill>
                  <a:schemeClr val="bg1"/>
                </a:solidFill>
              </a:rPr>
              <a:t>Solution</a:t>
            </a:r>
          </a:p>
        </p:txBody>
      </p:sp>
      <p:sp>
        <p:nvSpPr>
          <p:cNvPr id="11" name="TextBox 10">
            <a:extLst>
              <a:ext uri="{FF2B5EF4-FFF2-40B4-BE49-F238E27FC236}">
                <a16:creationId xmlns:a16="http://schemas.microsoft.com/office/drawing/2014/main" id="{692D58F3-4DCB-C713-AAF3-C1821FB5A3CA}"/>
              </a:ext>
            </a:extLst>
          </p:cNvPr>
          <p:cNvSpPr txBox="1"/>
          <p:nvPr/>
        </p:nvSpPr>
        <p:spPr>
          <a:xfrm>
            <a:off x="1438507" y="5954015"/>
            <a:ext cx="1224181" cy="369332"/>
          </a:xfrm>
          <a:prstGeom prst="rect">
            <a:avLst/>
          </a:prstGeom>
          <a:noFill/>
        </p:spPr>
        <p:txBody>
          <a:bodyPr wrap="none" rtlCol="0">
            <a:spAutoFit/>
          </a:bodyPr>
          <a:lstStyle/>
          <a:p>
            <a:r>
              <a:rPr lang="en-US" dirty="0"/>
              <a:t>Next Steps</a:t>
            </a:r>
          </a:p>
        </p:txBody>
      </p:sp>
      <p:sp>
        <p:nvSpPr>
          <p:cNvPr id="12" name="TextBox 11">
            <a:extLst>
              <a:ext uri="{FF2B5EF4-FFF2-40B4-BE49-F238E27FC236}">
                <a16:creationId xmlns:a16="http://schemas.microsoft.com/office/drawing/2014/main" id="{BB3A962A-AD5F-0637-D881-53FF86CF9C0F}"/>
              </a:ext>
            </a:extLst>
          </p:cNvPr>
          <p:cNvSpPr txBox="1"/>
          <p:nvPr/>
        </p:nvSpPr>
        <p:spPr>
          <a:xfrm>
            <a:off x="5818430" y="1573081"/>
            <a:ext cx="2533066" cy="400110"/>
          </a:xfrm>
          <a:prstGeom prst="rect">
            <a:avLst/>
          </a:prstGeom>
          <a:noFill/>
        </p:spPr>
        <p:txBody>
          <a:bodyPr wrap="none" rtlCol="0">
            <a:spAutoFit/>
          </a:bodyPr>
          <a:lstStyle/>
          <a:p>
            <a:r>
              <a:rPr lang="en-US" sz="2000" dirty="0"/>
              <a:t>MODEL for our memo</a:t>
            </a:r>
          </a:p>
        </p:txBody>
      </p:sp>
      <p:sp>
        <p:nvSpPr>
          <p:cNvPr id="13" name="TextBox 12">
            <a:extLst>
              <a:ext uri="{FF2B5EF4-FFF2-40B4-BE49-F238E27FC236}">
                <a16:creationId xmlns:a16="http://schemas.microsoft.com/office/drawing/2014/main" id="{F176B43E-E12B-F375-E60A-E7A1D92A4025}"/>
              </a:ext>
            </a:extLst>
          </p:cNvPr>
          <p:cNvSpPr txBox="1"/>
          <p:nvPr/>
        </p:nvSpPr>
        <p:spPr>
          <a:xfrm>
            <a:off x="5926728" y="2754351"/>
            <a:ext cx="2080826" cy="2246769"/>
          </a:xfrm>
          <a:prstGeom prst="rect">
            <a:avLst/>
          </a:prstGeom>
          <a:noFill/>
        </p:spPr>
        <p:txBody>
          <a:bodyPr wrap="none" rtlCol="0">
            <a:spAutoFit/>
          </a:bodyPr>
          <a:lstStyle/>
          <a:p>
            <a:r>
              <a:rPr lang="en-US" sz="2000" dirty="0"/>
              <a:t>Problem</a:t>
            </a:r>
          </a:p>
          <a:p>
            <a:endParaRPr lang="en-US" sz="2000" dirty="0"/>
          </a:p>
          <a:p>
            <a:r>
              <a:rPr lang="en-US" sz="2000" dirty="0"/>
              <a:t>Analysis</a:t>
            </a:r>
          </a:p>
          <a:p>
            <a:endParaRPr lang="en-US" sz="2000" dirty="0"/>
          </a:p>
          <a:p>
            <a:r>
              <a:rPr lang="en-US" sz="2000" dirty="0"/>
              <a:t>Options</a:t>
            </a:r>
          </a:p>
          <a:p>
            <a:endParaRPr lang="en-US" sz="2000" dirty="0"/>
          </a:p>
          <a:p>
            <a:r>
              <a:rPr lang="en-US" sz="2000" dirty="0"/>
              <a:t>Recommendation</a:t>
            </a:r>
          </a:p>
        </p:txBody>
      </p:sp>
      <p:sp>
        <p:nvSpPr>
          <p:cNvPr id="14" name="TextBox 13">
            <a:extLst>
              <a:ext uri="{FF2B5EF4-FFF2-40B4-BE49-F238E27FC236}">
                <a16:creationId xmlns:a16="http://schemas.microsoft.com/office/drawing/2014/main" id="{91FF9BB9-E456-5DD9-5599-45ACA062F7FB}"/>
              </a:ext>
            </a:extLst>
          </p:cNvPr>
          <p:cNvSpPr txBox="1"/>
          <p:nvPr/>
        </p:nvSpPr>
        <p:spPr>
          <a:xfrm>
            <a:off x="8892123" y="2260556"/>
            <a:ext cx="2080826" cy="3477875"/>
          </a:xfrm>
          <a:prstGeom prst="rect">
            <a:avLst/>
          </a:prstGeom>
          <a:noFill/>
        </p:spPr>
        <p:txBody>
          <a:bodyPr wrap="none" rtlCol="0">
            <a:spAutoFit/>
          </a:bodyPr>
          <a:lstStyle/>
          <a:p>
            <a:r>
              <a:rPr lang="en-US" sz="2000" dirty="0"/>
              <a:t>Structure:</a:t>
            </a:r>
          </a:p>
          <a:p>
            <a:endParaRPr lang="en-US" sz="2000" dirty="0"/>
          </a:p>
          <a:p>
            <a:r>
              <a:rPr lang="en-US" sz="2000" dirty="0"/>
              <a:t>BLUF</a:t>
            </a:r>
          </a:p>
          <a:p>
            <a:endParaRPr lang="en-US" sz="2000" dirty="0"/>
          </a:p>
          <a:p>
            <a:r>
              <a:rPr lang="en-US" sz="2000" dirty="0"/>
              <a:t>“Framing”</a:t>
            </a:r>
          </a:p>
          <a:p>
            <a:endParaRPr lang="en-US" sz="2000" dirty="0"/>
          </a:p>
          <a:p>
            <a:r>
              <a:rPr lang="en-US" sz="2000" dirty="0"/>
              <a:t>Drivers/Trends</a:t>
            </a:r>
          </a:p>
          <a:p>
            <a:endParaRPr lang="en-US" sz="2000" dirty="0"/>
          </a:p>
          <a:p>
            <a:r>
              <a:rPr lang="en-US" sz="2000" dirty="0"/>
              <a:t>Options</a:t>
            </a:r>
          </a:p>
          <a:p>
            <a:endParaRPr lang="en-US" sz="2000" dirty="0"/>
          </a:p>
          <a:p>
            <a:r>
              <a:rPr lang="en-US" sz="2000" dirty="0"/>
              <a:t>Recommendation</a:t>
            </a:r>
          </a:p>
        </p:txBody>
      </p:sp>
      <p:sp>
        <p:nvSpPr>
          <p:cNvPr id="15" name="TextBox 14">
            <a:extLst>
              <a:ext uri="{FF2B5EF4-FFF2-40B4-BE49-F238E27FC236}">
                <a16:creationId xmlns:a16="http://schemas.microsoft.com/office/drawing/2014/main" id="{82403FFF-1A8D-F682-010A-1580E0B04C42}"/>
              </a:ext>
            </a:extLst>
          </p:cNvPr>
          <p:cNvSpPr txBox="1"/>
          <p:nvPr/>
        </p:nvSpPr>
        <p:spPr>
          <a:xfrm>
            <a:off x="6096000" y="6010507"/>
            <a:ext cx="5434361" cy="646331"/>
          </a:xfrm>
          <a:prstGeom prst="rect">
            <a:avLst/>
          </a:prstGeom>
          <a:noFill/>
        </p:spPr>
        <p:txBody>
          <a:bodyPr wrap="square" rtlCol="0">
            <a:spAutoFit/>
          </a:bodyPr>
          <a:lstStyle/>
          <a:p>
            <a:r>
              <a:rPr lang="en-US" dirty="0"/>
              <a:t>“If I buy your analysis, I’m much more likely to buy your recommendation.”</a:t>
            </a:r>
          </a:p>
        </p:txBody>
      </p:sp>
      <p:cxnSp>
        <p:nvCxnSpPr>
          <p:cNvPr id="17" name="Straight Connector 16">
            <a:extLst>
              <a:ext uri="{FF2B5EF4-FFF2-40B4-BE49-F238E27FC236}">
                <a16:creationId xmlns:a16="http://schemas.microsoft.com/office/drawing/2014/main" id="{D3FCE096-5D54-EEE2-469F-6899C90ADA65}"/>
              </a:ext>
            </a:extLst>
          </p:cNvPr>
          <p:cNvCxnSpPr>
            <a:cxnSpLocks/>
          </p:cNvCxnSpPr>
          <p:nvPr/>
        </p:nvCxnSpPr>
        <p:spPr>
          <a:xfrm flipV="1">
            <a:off x="2422196" y="5738431"/>
            <a:ext cx="254097" cy="215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C2C273-F5FB-9363-E4F6-E24A631D1FED}"/>
              </a:ext>
            </a:extLst>
          </p:cNvPr>
          <p:cNvSpPr txBox="1"/>
          <p:nvPr/>
        </p:nvSpPr>
        <p:spPr>
          <a:xfrm>
            <a:off x="5042159" y="6010507"/>
            <a:ext cx="992579" cy="369332"/>
          </a:xfrm>
          <a:prstGeom prst="rect">
            <a:avLst/>
          </a:prstGeom>
          <a:noFill/>
        </p:spPr>
        <p:txBody>
          <a:bodyPr wrap="none" rtlCol="0">
            <a:spAutoFit/>
          </a:bodyPr>
          <a:lstStyle/>
          <a:p>
            <a:r>
              <a:rPr lang="en-US" dirty="0"/>
              <a:t>Morgan:</a:t>
            </a:r>
          </a:p>
        </p:txBody>
      </p:sp>
    </p:spTree>
    <p:extLst>
      <p:ext uri="{BB962C8B-B14F-4D97-AF65-F5344CB8AC3E}">
        <p14:creationId xmlns:p14="http://schemas.microsoft.com/office/powerpoint/2010/main" val="85681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22" presetClass="entr" presetSubtype="1" fill="hold" nodeType="afterEffect">
                                  <p:stCondLst>
                                    <p:cond delay="75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1750"/>
                            </p:stCondLst>
                            <p:childTnLst>
                              <p:par>
                                <p:cTn id="19" presetID="2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BD1BA9-3CF7-4617-969F-2905591D5E4C}"/>
              </a:ext>
            </a:extLst>
          </p:cNvPr>
          <p:cNvSpPr txBox="1"/>
          <p:nvPr/>
        </p:nvSpPr>
        <p:spPr>
          <a:xfrm>
            <a:off x="1371600" y="640080"/>
            <a:ext cx="5391953" cy="584775"/>
          </a:xfrm>
          <a:prstGeom prst="rect">
            <a:avLst/>
          </a:prstGeom>
          <a:noFill/>
        </p:spPr>
        <p:txBody>
          <a:bodyPr wrap="square" rtlCol="0">
            <a:spAutoFit/>
          </a:bodyPr>
          <a:lstStyle/>
          <a:p>
            <a:r>
              <a:rPr lang="en-US" sz="3200" dirty="0"/>
              <a:t>What will the deputies do?</a:t>
            </a:r>
          </a:p>
        </p:txBody>
      </p:sp>
      <p:sp>
        <p:nvSpPr>
          <p:cNvPr id="4" name="TextBox 3">
            <a:extLst>
              <a:ext uri="{FF2B5EF4-FFF2-40B4-BE49-F238E27FC236}">
                <a16:creationId xmlns:a16="http://schemas.microsoft.com/office/drawing/2014/main" id="{0AA83397-47A2-4367-9835-8300CF2F1242}"/>
              </a:ext>
            </a:extLst>
          </p:cNvPr>
          <p:cNvSpPr txBox="1"/>
          <p:nvPr/>
        </p:nvSpPr>
        <p:spPr>
          <a:xfrm>
            <a:off x="1362456" y="1691640"/>
            <a:ext cx="7262070" cy="3862596"/>
          </a:xfrm>
          <a:prstGeom prst="rect">
            <a:avLst/>
          </a:prstGeom>
          <a:noFill/>
        </p:spPr>
        <p:txBody>
          <a:bodyPr wrap="square" rtlCol="0">
            <a:spAutoFit/>
          </a:bodyPr>
          <a:lstStyle/>
          <a:p>
            <a:pPr>
              <a:spcAft>
                <a:spcPts val="600"/>
              </a:spcAft>
            </a:pPr>
            <a:r>
              <a:rPr lang="en-US" sz="2000" dirty="0"/>
              <a:t>Serve as decisionmakers.</a:t>
            </a:r>
          </a:p>
          <a:p>
            <a:pPr marL="342900" indent="-342900">
              <a:spcAft>
                <a:spcPts val="600"/>
              </a:spcAft>
              <a:buFont typeface="Arial" panose="020B0604020202020204" pitchFamily="34" charset="0"/>
              <a:buChar char="•"/>
            </a:pPr>
            <a:r>
              <a:rPr lang="en-US" sz="2000" dirty="0"/>
              <a:t>READ and ABSORB materials provided in advance</a:t>
            </a:r>
          </a:p>
          <a:p>
            <a:pPr marL="342900" indent="-342900">
              <a:spcAft>
                <a:spcPts val="600"/>
              </a:spcAft>
              <a:buFont typeface="Arial" panose="020B0604020202020204" pitchFamily="34" charset="0"/>
              <a:buChar char="•"/>
            </a:pPr>
            <a:r>
              <a:rPr lang="en-US" sz="2000" dirty="0"/>
              <a:t>LISTEN to the briefing but INTERRUPT if briefing is unclear</a:t>
            </a:r>
          </a:p>
          <a:p>
            <a:pPr marL="342900" indent="-342900">
              <a:spcAft>
                <a:spcPts val="600"/>
              </a:spcAft>
              <a:buFont typeface="Arial" panose="020B0604020202020204" pitchFamily="34" charset="0"/>
              <a:buChar char="•"/>
            </a:pPr>
            <a:r>
              <a:rPr lang="en-US" sz="2000" dirty="0"/>
              <a:t>ASK questions about analysis and proposal</a:t>
            </a:r>
          </a:p>
          <a:p>
            <a:pPr marL="342900" indent="-342900">
              <a:spcAft>
                <a:spcPts val="600"/>
              </a:spcAft>
              <a:buFont typeface="Arial" panose="020B0604020202020204" pitchFamily="34" charset="0"/>
              <a:buChar char="•"/>
            </a:pPr>
            <a:r>
              <a:rPr lang="en-US" sz="2000" dirty="0"/>
              <a:t>EXPRESS position on issue and proposal</a:t>
            </a:r>
          </a:p>
          <a:p>
            <a:pPr marL="342900" indent="-342900">
              <a:spcAft>
                <a:spcPts val="600"/>
              </a:spcAft>
              <a:buFont typeface="Arial" panose="020B0604020202020204" pitchFamily="34" charset="0"/>
              <a:buChar char="•"/>
            </a:pPr>
            <a:r>
              <a:rPr lang="en-US" sz="2000" dirty="0"/>
              <a:t>After pause for all to “vote” …</a:t>
            </a:r>
          </a:p>
          <a:p>
            <a:pPr marL="1257300" lvl="2" indent="-342900">
              <a:spcAft>
                <a:spcPts val="600"/>
              </a:spcAft>
              <a:buFont typeface="Arial" panose="020B0604020202020204" pitchFamily="34" charset="0"/>
              <a:buChar char="•"/>
            </a:pPr>
            <a:r>
              <a:rPr lang="en-US" sz="2000" dirty="0"/>
              <a:t>Approve as is.</a:t>
            </a:r>
          </a:p>
          <a:p>
            <a:pPr marL="1257300" lvl="2" indent="-342900">
              <a:spcAft>
                <a:spcPts val="600"/>
              </a:spcAft>
              <a:buFont typeface="Arial" panose="020B0604020202020204" pitchFamily="34" charset="0"/>
              <a:buChar char="•"/>
            </a:pPr>
            <a:r>
              <a:rPr lang="en-US" sz="2000" dirty="0"/>
              <a:t>Approve with SPECIFIC, DIRECTED conditions.</a:t>
            </a:r>
          </a:p>
          <a:p>
            <a:pPr marL="1257300" lvl="2" indent="-342900">
              <a:spcAft>
                <a:spcPts val="600"/>
              </a:spcAft>
              <a:buFont typeface="Arial" panose="020B0604020202020204" pitchFamily="34" charset="0"/>
              <a:buChar char="•"/>
            </a:pPr>
            <a:r>
              <a:rPr lang="en-US" sz="2000" dirty="0"/>
              <a:t>Remand to Interagency Working Group for re-work.</a:t>
            </a:r>
          </a:p>
          <a:p>
            <a:pPr marL="1257300" lvl="2" indent="-342900">
              <a:spcAft>
                <a:spcPts val="600"/>
              </a:spcAft>
              <a:buFont typeface="Arial" panose="020B0604020202020204" pitchFamily="34" charset="0"/>
              <a:buChar char="•"/>
            </a:pPr>
            <a:r>
              <a:rPr lang="en-US" sz="2000" dirty="0"/>
              <a:t>Disapprove with prejudice.</a:t>
            </a:r>
          </a:p>
        </p:txBody>
      </p:sp>
      <p:sp>
        <p:nvSpPr>
          <p:cNvPr id="5" name="TextBox 4">
            <a:extLst>
              <a:ext uri="{FF2B5EF4-FFF2-40B4-BE49-F238E27FC236}">
                <a16:creationId xmlns:a16="http://schemas.microsoft.com/office/drawing/2014/main" id="{4B18B2AA-2C28-4992-BAD3-D9BE93E05E28}"/>
              </a:ext>
            </a:extLst>
          </p:cNvPr>
          <p:cNvSpPr txBox="1"/>
          <p:nvPr/>
        </p:nvSpPr>
        <p:spPr>
          <a:xfrm>
            <a:off x="8624526" y="4892516"/>
            <a:ext cx="2840643" cy="1631216"/>
          </a:xfrm>
          <a:prstGeom prst="rect">
            <a:avLst/>
          </a:prstGeom>
          <a:noFill/>
          <a:ln>
            <a:solidFill>
              <a:schemeClr val="tx1"/>
            </a:solidFill>
          </a:ln>
        </p:spPr>
        <p:txBody>
          <a:bodyPr wrap="square" rtlCol="0">
            <a:spAutoFit/>
          </a:bodyPr>
          <a:lstStyle/>
          <a:p>
            <a:pPr algn="ctr"/>
            <a:r>
              <a:rPr lang="en-US" sz="2000" dirty="0"/>
              <a:t>All of you are deputies and will vote, but LEAD deputies will “sit at the table” and discuss their votes.</a:t>
            </a:r>
          </a:p>
        </p:txBody>
      </p:sp>
      <p:sp>
        <p:nvSpPr>
          <p:cNvPr id="2" name="TextBox 1">
            <a:extLst>
              <a:ext uri="{FF2B5EF4-FFF2-40B4-BE49-F238E27FC236}">
                <a16:creationId xmlns:a16="http://schemas.microsoft.com/office/drawing/2014/main" id="{F2E091FB-E88A-3A22-DEAF-3C7F28E1AA0F}"/>
              </a:ext>
            </a:extLst>
          </p:cNvPr>
          <p:cNvSpPr txBox="1"/>
          <p:nvPr/>
        </p:nvSpPr>
        <p:spPr>
          <a:xfrm>
            <a:off x="8569842" y="3531140"/>
            <a:ext cx="2977116" cy="830997"/>
          </a:xfrm>
          <a:prstGeom prst="rect">
            <a:avLst/>
          </a:prstGeom>
          <a:noFill/>
        </p:spPr>
        <p:txBody>
          <a:bodyPr wrap="square" rtlCol="0">
            <a:spAutoFit/>
          </a:bodyPr>
          <a:lstStyle/>
          <a:p>
            <a:r>
              <a:rPr lang="en-US" sz="2400" dirty="0"/>
              <a:t>Q&amp;A and discussion: 8-9 MINUTES</a:t>
            </a:r>
          </a:p>
        </p:txBody>
      </p:sp>
    </p:spTree>
    <p:extLst>
      <p:ext uri="{BB962C8B-B14F-4D97-AF65-F5344CB8AC3E}">
        <p14:creationId xmlns:p14="http://schemas.microsoft.com/office/powerpoint/2010/main" val="33476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75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DE219-0E98-1C50-6AEC-21B3C5E1CC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0DB091-FDA4-D5C9-9B68-AC0ED1A78049}"/>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5565272F-E52C-8ADA-52CB-46DCF7225125}"/>
              </a:ext>
            </a:extLst>
          </p:cNvPr>
          <p:cNvGraphicFramePr>
            <a:graphicFrameLocks noGrp="1"/>
          </p:cNvGraphicFramePr>
          <p:nvPr>
            <p:extLst>
              <p:ext uri="{D42A27DB-BD31-4B8C-83A1-F6EECF244321}">
                <p14:modId xmlns:p14="http://schemas.microsoft.com/office/powerpoint/2010/main" val="2761719883"/>
              </p:ext>
            </p:extLst>
          </p:nvPr>
        </p:nvGraphicFramePr>
        <p:xfrm>
          <a:off x="1304926" y="1441766"/>
          <a:ext cx="9441228" cy="4937760"/>
        </p:xfrm>
        <a:graphic>
          <a:graphicData uri="http://schemas.openxmlformats.org/drawingml/2006/table">
            <a:tbl>
              <a:tblPr firstRow="1" bandRow="1">
                <a:tableStyleId>{2D5ABB26-0587-4C30-8999-92F81FD0307C}</a:tableStyleId>
              </a:tblPr>
              <a:tblGrid>
                <a:gridCol w="1262910">
                  <a:extLst>
                    <a:ext uri="{9D8B030D-6E8A-4147-A177-3AD203B41FA5}">
                      <a16:colId xmlns:a16="http://schemas.microsoft.com/office/drawing/2014/main" val="3540809041"/>
                    </a:ext>
                  </a:extLst>
                </a:gridCol>
                <a:gridCol w="8178318">
                  <a:extLst>
                    <a:ext uri="{9D8B030D-6E8A-4147-A177-3AD203B41FA5}">
                      <a16:colId xmlns:a16="http://schemas.microsoft.com/office/drawing/2014/main" val="369545150"/>
                    </a:ext>
                  </a:extLst>
                </a:gridCol>
              </a:tblGrid>
              <a:tr h="0">
                <a:tc>
                  <a:txBody>
                    <a:bodyPr/>
                    <a:lstStyle/>
                    <a:p>
                      <a:pPr marL="0" indent="0"/>
                      <a:r>
                        <a:rPr lang="en-US" sz="2000" dirty="0">
                          <a:latin typeface="+mn-lt"/>
                        </a:rPr>
                        <a:t>9:00</a:t>
                      </a:r>
                    </a:p>
                  </a:txBody>
                  <a:tcPr marB="137160"/>
                </a:tc>
                <a:tc>
                  <a:txBody>
                    <a:bodyPr/>
                    <a:lstStyle/>
                    <a:p>
                      <a:pPr marL="0" lvl="1"/>
                      <a:r>
                        <a:rPr lang="en-US" sz="2000" i="0" kern="1200" dirty="0">
                          <a:solidFill>
                            <a:schemeClr val="tx1"/>
                          </a:solidFill>
                          <a:effectLst/>
                          <a:latin typeface="+mn-lt"/>
                          <a:ea typeface="+mn-ea"/>
                          <a:cs typeface="+mn-cs"/>
                        </a:rPr>
                        <a:t>Skills Presentation – Briefing and PowerPoint</a:t>
                      </a:r>
                    </a:p>
                  </a:txBody>
                  <a:tcPr marB="137160"/>
                </a:tc>
                <a:extLst>
                  <a:ext uri="{0D108BD9-81ED-4DB2-BD59-A6C34878D82A}">
                    <a16:rowId xmlns:a16="http://schemas.microsoft.com/office/drawing/2014/main" val="436499087"/>
                  </a:ext>
                </a:extLst>
              </a:tr>
              <a:tr h="0">
                <a:tc>
                  <a:txBody>
                    <a:bodyPr/>
                    <a:lstStyle/>
                    <a:p>
                      <a:pPr marL="0" indent="0"/>
                      <a:r>
                        <a:rPr lang="en-US" sz="2000" dirty="0">
                          <a:latin typeface="+mn-lt"/>
                        </a:rPr>
                        <a:t>9:45</a:t>
                      </a:r>
                    </a:p>
                  </a:txBody>
                  <a:tcPr marB="137160"/>
                </a:tc>
                <a:tc>
                  <a:txBody>
                    <a:bodyPr/>
                    <a:lstStyle/>
                    <a:p>
                      <a:pPr marL="0" lvl="1"/>
                      <a:r>
                        <a:rPr lang="en-US" sz="2000" i="0" kern="1200" dirty="0">
                          <a:solidFill>
                            <a:schemeClr val="tx1"/>
                          </a:solidFill>
                          <a:effectLst/>
                          <a:latin typeface="+mn-lt"/>
                          <a:ea typeface="+mn-ea"/>
                          <a:cs typeface="+mn-cs"/>
                        </a:rPr>
                        <a:t>Class Discussion</a:t>
                      </a:r>
                    </a:p>
                    <a:p>
                      <a:pPr marL="685800" lvl="2" indent="-342900">
                        <a:buFont typeface="Arial" panose="020B0604020202020204" pitchFamily="34" charset="0"/>
                        <a:buChar char="•"/>
                      </a:pPr>
                      <a:r>
                        <a:rPr lang="en-US" sz="2000" i="0" kern="1200" dirty="0">
                          <a:solidFill>
                            <a:schemeClr val="tx1"/>
                          </a:solidFill>
                          <a:effectLst/>
                          <a:latin typeface="+mn-lt"/>
                          <a:ea typeface="+mn-ea"/>
                          <a:cs typeface="+mn-cs"/>
                        </a:rPr>
                        <a:t>Quiz on China and Taiwan Sessions and Readings</a:t>
                      </a:r>
                    </a:p>
                    <a:p>
                      <a:pPr marL="685800" lvl="2" indent="-342900">
                        <a:buFont typeface="Arial" panose="020B0604020202020204" pitchFamily="34" charset="0"/>
                        <a:buChar char="•"/>
                      </a:pPr>
                      <a:r>
                        <a:rPr lang="en-US" sz="2000" i="0" kern="1200" dirty="0">
                          <a:solidFill>
                            <a:schemeClr val="tx1"/>
                          </a:solidFill>
                          <a:effectLst/>
                          <a:latin typeface="+mn-lt"/>
                          <a:ea typeface="+mn-ea"/>
                          <a:cs typeface="+mn-cs"/>
                        </a:rPr>
                        <a:t>Conclusions from Recent Speakers, Readings, Discussions</a:t>
                      </a:r>
                    </a:p>
                    <a:p>
                      <a:pPr marL="685800" lvl="2" indent="-342900">
                        <a:buFont typeface="Arial" panose="020B0604020202020204" pitchFamily="34" charset="0"/>
                        <a:buChar char="•"/>
                      </a:pPr>
                      <a:r>
                        <a:rPr lang="en-US" sz="2000" i="0" kern="1200" dirty="0">
                          <a:solidFill>
                            <a:schemeClr val="tx1"/>
                          </a:solidFill>
                          <a:effectLst/>
                          <a:latin typeface="+mn-lt"/>
                          <a:ea typeface="+mn-ea"/>
                          <a:cs typeface="+mn-cs"/>
                        </a:rPr>
                        <a:t>Deputies Committee Prep</a:t>
                      </a:r>
                    </a:p>
                  </a:txBody>
                  <a:tcPr marB="137160"/>
                </a:tc>
                <a:extLst>
                  <a:ext uri="{0D108BD9-81ED-4DB2-BD59-A6C34878D82A}">
                    <a16:rowId xmlns:a16="http://schemas.microsoft.com/office/drawing/2014/main" val="1031130914"/>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11:00</a:t>
                      </a:r>
                    </a:p>
                  </a:txBody>
                  <a:tcPr marB="137160"/>
                </a:tc>
                <a:tc>
                  <a:txBody>
                    <a:bodyPr/>
                    <a:lstStyle/>
                    <a:p>
                      <a:r>
                        <a:rPr lang="en-US" sz="2000" kern="1200" dirty="0">
                          <a:solidFill>
                            <a:schemeClr val="tx1"/>
                          </a:solidFill>
                          <a:effectLst/>
                          <a:latin typeface="+mn-lt"/>
                          <a:ea typeface="+mn-ea"/>
                          <a:cs typeface="+mn-cs"/>
                        </a:rPr>
                        <a:t>Ambassador Mark BELLAMY - Former U.S. Ambassador to Kenya</a:t>
                      </a:r>
                    </a:p>
                    <a:p>
                      <a:pPr lvl="1"/>
                      <a:r>
                        <a:rPr lang="en-US" sz="2000" i="1" kern="1200" dirty="0">
                          <a:solidFill>
                            <a:schemeClr val="tx1"/>
                          </a:solidFill>
                          <a:effectLst/>
                          <a:latin typeface="+mn-lt"/>
                          <a:ea typeface="+mn-ea"/>
                          <a:cs typeface="+mn-cs"/>
                        </a:rPr>
                        <a:t>Intro by Bijan</a:t>
                      </a:r>
                      <a:endParaRPr lang="en-US" sz="2000" i="0" kern="1200" dirty="0">
                        <a:solidFill>
                          <a:schemeClr val="tx1"/>
                        </a:solidFill>
                        <a:effectLst/>
                        <a:latin typeface="+mn-lt"/>
                        <a:ea typeface="+mn-ea"/>
                        <a:cs typeface="+mn-cs"/>
                      </a:endParaRPr>
                    </a:p>
                  </a:txBody>
                  <a:tcPr marB="137160"/>
                </a:tc>
                <a:extLst>
                  <a:ext uri="{0D108BD9-81ED-4DB2-BD59-A6C34878D82A}">
                    <a16:rowId xmlns:a16="http://schemas.microsoft.com/office/drawing/2014/main" val="3478393527"/>
                  </a:ext>
                </a:extLst>
              </a:tr>
              <a:tr h="0">
                <a:tc>
                  <a:txBody>
                    <a:bodyPr/>
                    <a:lstStyle/>
                    <a:p>
                      <a:pPr marL="0" indent="0"/>
                      <a:r>
                        <a:rPr lang="en-US" sz="2000" dirty="0">
                          <a:latin typeface="+mn-lt"/>
                        </a:rPr>
                        <a:t>12:30</a:t>
                      </a:r>
                    </a:p>
                  </a:txBody>
                  <a:tcPr marB="137160"/>
                </a:tc>
                <a:tc>
                  <a:txBody>
                    <a:bodyPr/>
                    <a:lstStyle/>
                    <a:p>
                      <a:pPr marL="0" lvl="1"/>
                      <a:r>
                        <a:rPr lang="en-US" sz="2000" i="0" kern="1200" dirty="0">
                          <a:solidFill>
                            <a:schemeClr val="tx1"/>
                          </a:solidFill>
                          <a:effectLst/>
                          <a:latin typeface="+mn-lt"/>
                          <a:ea typeface="+mn-ea"/>
                          <a:cs typeface="+mn-cs"/>
                        </a:rPr>
                        <a:t>Lunch</a:t>
                      </a:r>
                      <a:endParaRPr lang="en-US" sz="2000" i="1" kern="1200" dirty="0">
                        <a:solidFill>
                          <a:schemeClr val="tx1"/>
                        </a:solidFill>
                        <a:effectLst/>
                        <a:latin typeface="+mn-lt"/>
                        <a:ea typeface="+mn-ea"/>
                        <a:cs typeface="+mn-cs"/>
                      </a:endParaRPr>
                    </a:p>
                  </a:txBody>
                  <a:tcPr marB="137160"/>
                </a:tc>
                <a:extLst>
                  <a:ext uri="{0D108BD9-81ED-4DB2-BD59-A6C34878D82A}">
                    <a16:rowId xmlns:a16="http://schemas.microsoft.com/office/drawing/2014/main" val="202201722"/>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1:40</a:t>
                      </a:r>
                    </a:p>
                  </a:txBody>
                  <a:tcPr marB="137160"/>
                </a:tc>
                <a:tc>
                  <a:txBody>
                    <a:bodyPr/>
                    <a:lstStyle/>
                    <a:p>
                      <a:r>
                        <a:rPr lang="en-US" sz="2000" kern="1200" dirty="0">
                          <a:solidFill>
                            <a:schemeClr val="tx1"/>
                          </a:solidFill>
                          <a:effectLst/>
                          <a:latin typeface="+mn-lt"/>
                          <a:ea typeface="+mn-ea"/>
                          <a:cs typeface="+mn-cs"/>
                        </a:rPr>
                        <a:t>Ubers to Residence of Ambassador of Madagascar</a:t>
                      </a:r>
                    </a:p>
                  </a:txBody>
                  <a:tcPr marB="137160"/>
                </a:tc>
                <a:extLst>
                  <a:ext uri="{0D108BD9-81ED-4DB2-BD59-A6C34878D82A}">
                    <a16:rowId xmlns:a16="http://schemas.microsoft.com/office/drawing/2014/main" val="1260872140"/>
                  </a:ext>
                </a:extLst>
              </a:tr>
              <a:tr h="0">
                <a:tc>
                  <a:txBody>
                    <a:bodyPr/>
                    <a:lstStyle/>
                    <a:p>
                      <a:pPr marL="0" marR="0">
                        <a:buNone/>
                      </a:pPr>
                      <a:r>
                        <a:rPr lang="en-US" sz="2000" dirty="0">
                          <a:solidFill>
                            <a:schemeClr val="tx1"/>
                          </a:solidFill>
                          <a:effectLst/>
                          <a:latin typeface="+mn-lt"/>
                          <a:ea typeface="DengXian" panose="02010600030101010101" pitchFamily="2" charset="-122"/>
                        </a:rPr>
                        <a:t>2:00</a:t>
                      </a:r>
                    </a:p>
                  </a:txBody>
                  <a:tcPr marB="137160"/>
                </a:tc>
                <a:tc>
                  <a:txBody>
                    <a:bodyPr/>
                    <a:lstStyle/>
                    <a:p>
                      <a:r>
                        <a:rPr lang="en-US" sz="2000" kern="1200" dirty="0">
                          <a:solidFill>
                            <a:schemeClr val="tx1"/>
                          </a:solidFill>
                          <a:effectLst/>
                          <a:latin typeface="+mn-lt"/>
                          <a:ea typeface="+mn-ea"/>
                          <a:cs typeface="+mn-cs"/>
                        </a:rPr>
                        <a:t>Ambassador </a:t>
                      </a:r>
                      <a:r>
                        <a:rPr lang="en-US" sz="2000" kern="1200" dirty="0" err="1">
                          <a:solidFill>
                            <a:schemeClr val="tx1"/>
                          </a:solidFill>
                          <a:effectLst/>
                          <a:latin typeface="+mn-lt"/>
                          <a:ea typeface="+mn-ea"/>
                          <a:cs typeface="+mn-cs"/>
                        </a:rPr>
                        <a:t>Lantosoa</a:t>
                      </a:r>
                      <a:r>
                        <a:rPr lang="en-US" sz="2000" kern="1200" dirty="0">
                          <a:solidFill>
                            <a:schemeClr val="tx1"/>
                          </a:solidFill>
                          <a:effectLst/>
                          <a:latin typeface="+mn-lt"/>
                          <a:ea typeface="+mn-ea"/>
                          <a:cs typeface="+mn-cs"/>
                        </a:rPr>
                        <a:t> RAKOTOMALALA - Amb, Republic of Madagascar </a:t>
                      </a:r>
                    </a:p>
                    <a:p>
                      <a:pPr lvl="1"/>
                      <a:r>
                        <a:rPr lang="en-US" sz="2000" i="1" kern="1200" dirty="0">
                          <a:solidFill>
                            <a:schemeClr val="tx1"/>
                          </a:solidFill>
                          <a:effectLst/>
                          <a:latin typeface="+mn-lt"/>
                          <a:ea typeface="+mn-ea"/>
                          <a:cs typeface="+mn-cs"/>
                        </a:rPr>
                        <a:t>Intro by Miles</a:t>
                      </a:r>
                      <a:endParaRPr lang="en-US" sz="2000" i="0" kern="1200" dirty="0">
                        <a:solidFill>
                          <a:schemeClr val="tx1"/>
                        </a:solidFill>
                        <a:effectLst/>
                        <a:latin typeface="+mn-lt"/>
                        <a:ea typeface="+mn-ea"/>
                        <a:cs typeface="+mn-cs"/>
                      </a:endParaRPr>
                    </a:p>
                  </a:txBody>
                  <a:tcPr marB="137160"/>
                </a:tc>
                <a:extLst>
                  <a:ext uri="{0D108BD9-81ED-4DB2-BD59-A6C34878D82A}">
                    <a16:rowId xmlns:a16="http://schemas.microsoft.com/office/drawing/2014/main" val="3474452718"/>
                  </a:ext>
                </a:extLst>
              </a:tr>
              <a:tr h="0">
                <a:tc>
                  <a:txBody>
                    <a:bodyPr/>
                    <a:lstStyle/>
                    <a:p>
                      <a:pPr marL="0" marR="0">
                        <a:buNone/>
                      </a:pPr>
                      <a:r>
                        <a:rPr lang="en-US" sz="2000" dirty="0">
                          <a:solidFill>
                            <a:schemeClr val="tx1"/>
                          </a:solidFill>
                          <a:effectLst/>
                          <a:latin typeface="+mn-lt"/>
                          <a:ea typeface="DengXian" panose="02010600030101010101" pitchFamily="2" charset="-122"/>
                        </a:rPr>
                        <a:t>~3:10</a:t>
                      </a:r>
                    </a:p>
                  </a:txBody>
                  <a:tcPr marB="137160"/>
                </a:tc>
                <a:tc>
                  <a:txBody>
                    <a:bodyPr/>
                    <a:lstStyle/>
                    <a:p>
                      <a:pPr marL="0" marR="0">
                        <a:buNone/>
                      </a:pPr>
                      <a:r>
                        <a:rPr lang="en-US" sz="2000" dirty="0" err="1">
                          <a:solidFill>
                            <a:schemeClr val="tx1"/>
                          </a:solidFill>
                          <a:effectLst/>
                          <a:latin typeface="+mn-lt"/>
                          <a:ea typeface="DengXian" panose="02010600030101010101" pitchFamily="2" charset="-122"/>
                        </a:rPr>
                        <a:t>Wrapup</a:t>
                      </a:r>
                      <a:r>
                        <a:rPr lang="en-US" sz="2000" dirty="0">
                          <a:solidFill>
                            <a:schemeClr val="tx1"/>
                          </a:solidFill>
                          <a:effectLst/>
                          <a:latin typeface="+mn-lt"/>
                          <a:ea typeface="DengXian" panose="02010600030101010101" pitchFamily="2" charset="-122"/>
                        </a:rPr>
                        <a:t> and Walk/Bus</a:t>
                      </a:r>
                    </a:p>
                  </a:txBody>
                  <a:tcPr marB="137160"/>
                </a:tc>
                <a:extLst>
                  <a:ext uri="{0D108BD9-81ED-4DB2-BD59-A6C34878D82A}">
                    <a16:rowId xmlns:a16="http://schemas.microsoft.com/office/drawing/2014/main" val="1228761761"/>
                  </a:ext>
                </a:extLst>
              </a:tr>
            </a:tbl>
          </a:graphicData>
        </a:graphic>
      </p:graphicFrame>
      <p:sp useBgFill="1">
        <p:nvSpPr>
          <p:cNvPr id="4" name="Rectangle 3">
            <a:extLst>
              <a:ext uri="{FF2B5EF4-FFF2-40B4-BE49-F238E27FC236}">
                <a16:creationId xmlns:a16="http://schemas.microsoft.com/office/drawing/2014/main" id="{212A1889-9C89-A101-D88F-B0FA2D13C994}"/>
              </a:ext>
            </a:extLst>
          </p:cNvPr>
          <p:cNvSpPr/>
          <p:nvPr/>
        </p:nvSpPr>
        <p:spPr>
          <a:xfrm>
            <a:off x="1189973" y="1441766"/>
            <a:ext cx="9256734" cy="412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CE933112-A763-1C72-26C5-50759E5AAE93}"/>
              </a:ext>
            </a:extLst>
          </p:cNvPr>
          <p:cNvSpPr/>
          <p:nvPr/>
        </p:nvSpPr>
        <p:spPr>
          <a:xfrm>
            <a:off x="1304926" y="1863623"/>
            <a:ext cx="9256734" cy="1430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46471C3A-41EF-3723-C8B9-4127B0CA3C7B}"/>
              </a:ext>
            </a:extLst>
          </p:cNvPr>
          <p:cNvSpPr/>
          <p:nvPr/>
        </p:nvSpPr>
        <p:spPr>
          <a:xfrm>
            <a:off x="1304926" y="3357613"/>
            <a:ext cx="9256734" cy="7133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DB596A3D-C6E9-C17F-5CE5-EB53F4A0BC11}"/>
              </a:ext>
            </a:extLst>
          </p:cNvPr>
          <p:cNvSpPr/>
          <p:nvPr/>
        </p:nvSpPr>
        <p:spPr>
          <a:xfrm>
            <a:off x="1304926" y="4134227"/>
            <a:ext cx="9256734" cy="412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ED8DF3AB-F71D-7681-372F-157D6BB56C77}"/>
              </a:ext>
            </a:extLst>
          </p:cNvPr>
          <p:cNvSpPr/>
          <p:nvPr/>
        </p:nvSpPr>
        <p:spPr>
          <a:xfrm>
            <a:off x="1189973" y="4609582"/>
            <a:ext cx="9256734" cy="412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E64BF05-F8F2-64CD-1FAB-69E823CFEB05}"/>
              </a:ext>
            </a:extLst>
          </p:cNvPr>
          <p:cNvSpPr/>
          <p:nvPr/>
        </p:nvSpPr>
        <p:spPr>
          <a:xfrm>
            <a:off x="1189973" y="5148205"/>
            <a:ext cx="9256734" cy="7133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9B32551-4E66-088D-D3E1-F2A35F64DB36}"/>
              </a:ext>
            </a:extLst>
          </p:cNvPr>
          <p:cNvSpPr/>
          <p:nvPr/>
        </p:nvSpPr>
        <p:spPr>
          <a:xfrm>
            <a:off x="1041749" y="5914495"/>
            <a:ext cx="9256734" cy="412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8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88ABE-DBD1-1B24-A194-8FEB433DAE99}"/>
              </a:ext>
            </a:extLst>
          </p:cNvPr>
          <p:cNvSpPr txBox="1"/>
          <p:nvPr/>
        </p:nvSpPr>
        <p:spPr>
          <a:xfrm>
            <a:off x="3737987" y="2905780"/>
            <a:ext cx="883575" cy="523220"/>
          </a:xfrm>
          <a:prstGeom prst="rect">
            <a:avLst/>
          </a:prstGeom>
          <a:noFill/>
        </p:spPr>
        <p:txBody>
          <a:bodyPr wrap="none" rtlCol="0">
            <a:spAutoFit/>
          </a:bodyPr>
          <a:lstStyle/>
          <a:p>
            <a:r>
              <a:rPr lang="en-US" sz="2800" dirty="0"/>
              <a:t>Who</a:t>
            </a:r>
          </a:p>
        </p:txBody>
      </p:sp>
      <p:sp>
        <p:nvSpPr>
          <p:cNvPr id="3" name="TextBox 2">
            <a:extLst>
              <a:ext uri="{FF2B5EF4-FFF2-40B4-BE49-F238E27FC236}">
                <a16:creationId xmlns:a16="http://schemas.microsoft.com/office/drawing/2014/main" id="{9486D539-5CFA-D212-D67A-1C530EC3A5FD}"/>
              </a:ext>
            </a:extLst>
          </p:cNvPr>
          <p:cNvSpPr txBox="1"/>
          <p:nvPr/>
        </p:nvSpPr>
        <p:spPr>
          <a:xfrm>
            <a:off x="4493288" y="2905780"/>
            <a:ext cx="5080237" cy="523220"/>
          </a:xfrm>
          <a:prstGeom prst="rect">
            <a:avLst/>
          </a:prstGeom>
          <a:noFill/>
        </p:spPr>
        <p:txBody>
          <a:bodyPr wrap="none" rtlCol="0">
            <a:spAutoFit/>
          </a:bodyPr>
          <a:lstStyle/>
          <a:p>
            <a:r>
              <a:rPr lang="en-US" sz="2800" dirty="0"/>
              <a:t>do you want to be your deputies?</a:t>
            </a:r>
          </a:p>
        </p:txBody>
      </p:sp>
      <p:sp>
        <p:nvSpPr>
          <p:cNvPr id="4" name="TextBox 3">
            <a:extLst>
              <a:ext uri="{FF2B5EF4-FFF2-40B4-BE49-F238E27FC236}">
                <a16:creationId xmlns:a16="http://schemas.microsoft.com/office/drawing/2014/main" id="{8F8C7B3B-757A-EF18-5477-7FA1CA96B256}"/>
              </a:ext>
            </a:extLst>
          </p:cNvPr>
          <p:cNvSpPr txBox="1"/>
          <p:nvPr/>
        </p:nvSpPr>
        <p:spPr>
          <a:xfrm>
            <a:off x="4493288" y="2905780"/>
            <a:ext cx="3376245" cy="523220"/>
          </a:xfrm>
          <a:prstGeom prst="rect">
            <a:avLst/>
          </a:prstGeom>
          <a:noFill/>
        </p:spPr>
        <p:txBody>
          <a:bodyPr wrap="none" rtlCol="0">
            <a:spAutoFit/>
          </a:bodyPr>
          <a:lstStyle/>
          <a:p>
            <a:r>
              <a:rPr lang="en-US" sz="2800" dirty="0"/>
              <a:t>will be your deputies?</a:t>
            </a:r>
          </a:p>
        </p:txBody>
      </p:sp>
    </p:spTree>
    <p:extLst>
      <p:ext uri="{BB962C8B-B14F-4D97-AF65-F5344CB8AC3E}">
        <p14:creationId xmlns:p14="http://schemas.microsoft.com/office/powerpoint/2010/main" val="5617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29765-DCCF-69F0-274C-1A489ADBEA3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1765FF6-7294-A0AA-A4D3-9B5520134B4C}"/>
              </a:ext>
            </a:extLst>
          </p:cNvPr>
          <p:cNvGraphicFramePr>
            <a:graphicFrameLocks noGrp="1"/>
          </p:cNvGraphicFramePr>
          <p:nvPr>
            <p:extLst>
              <p:ext uri="{D42A27DB-BD31-4B8C-83A1-F6EECF244321}">
                <p14:modId xmlns:p14="http://schemas.microsoft.com/office/powerpoint/2010/main" val="675626687"/>
              </p:ext>
            </p:extLst>
          </p:nvPr>
        </p:nvGraphicFramePr>
        <p:xfrm>
          <a:off x="863259" y="757377"/>
          <a:ext cx="10764996" cy="6272784"/>
        </p:xfrm>
        <a:graphic>
          <a:graphicData uri="http://schemas.openxmlformats.org/drawingml/2006/table">
            <a:tbl>
              <a:tblPr firstRow="1" firstCol="1" bandRow="1">
                <a:tableStyleId>{2D5ABB26-0587-4C30-8999-92F81FD0307C}</a:tableStyleId>
              </a:tblPr>
              <a:tblGrid>
                <a:gridCol w="1701916">
                  <a:extLst>
                    <a:ext uri="{9D8B030D-6E8A-4147-A177-3AD203B41FA5}">
                      <a16:colId xmlns:a16="http://schemas.microsoft.com/office/drawing/2014/main" val="1258849628"/>
                    </a:ext>
                  </a:extLst>
                </a:gridCol>
                <a:gridCol w="5324560">
                  <a:extLst>
                    <a:ext uri="{9D8B030D-6E8A-4147-A177-3AD203B41FA5}">
                      <a16:colId xmlns:a16="http://schemas.microsoft.com/office/drawing/2014/main" val="4027853243"/>
                    </a:ext>
                  </a:extLst>
                </a:gridCol>
                <a:gridCol w="3738520">
                  <a:extLst>
                    <a:ext uri="{9D8B030D-6E8A-4147-A177-3AD203B41FA5}">
                      <a16:colId xmlns:a16="http://schemas.microsoft.com/office/drawing/2014/main" val="3937798798"/>
                    </a:ext>
                  </a:extLst>
                </a:gridCol>
              </a:tblGrid>
              <a:tr h="301752">
                <a:tc>
                  <a:txBody>
                    <a:bodyPr/>
                    <a:lstStyle/>
                    <a:p>
                      <a:pPr marL="0" marR="0" algn="ctr">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STAFF</a:t>
                      </a:r>
                    </a:p>
                  </a:txBody>
                  <a:tcPr marL="68580" marR="68580" marT="9144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TOPIC</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DEPUTIES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787140"/>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Emmett</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Danger of one-dimensional energy sector</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John</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Miles</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Climate change and refugees/sovereignty</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Kennedy</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Eli</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Iran-US relations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Michael</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Diego</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Globalization and environmental impact</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Molisa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Kaiwen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China’s Influence in Africa</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Yvette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Bijan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Humanitarian Crisis in Gaza</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Megha</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529443781"/>
                  </a:ext>
                </a:extLst>
              </a:tr>
              <a:tr h="45720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Filippo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North Korea illegal ops to support goals</a:t>
                      </a:r>
                      <a:endParaRPr lang="en-US" sz="20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815856"/>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David</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endParaRPr lang="en-US" sz="1600" kern="100" dirty="0">
                        <a:solidFill>
                          <a:schemeClr val="tx1"/>
                        </a:solidFill>
                        <a:effectLst/>
                        <a:latin typeface="+mn-lt"/>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endParaRPr lang="en-US" sz="1600" kern="100" dirty="0">
                        <a:solidFill>
                          <a:schemeClr val="tx1"/>
                        </a:solidFill>
                        <a:effectLst/>
                        <a:latin typeface="+mn-lt"/>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118428"/>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9853"/>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993601133"/>
                  </a:ext>
                </a:extLst>
              </a:tr>
            </a:tbl>
          </a:graphicData>
        </a:graphic>
      </p:graphicFrame>
      <p:sp>
        <p:nvSpPr>
          <p:cNvPr id="3" name="TextBox 2">
            <a:extLst>
              <a:ext uri="{FF2B5EF4-FFF2-40B4-BE49-F238E27FC236}">
                <a16:creationId xmlns:a16="http://schemas.microsoft.com/office/drawing/2014/main" id="{DF68DBE3-CC8C-6D47-BB1D-7C71042D1FD1}"/>
              </a:ext>
            </a:extLst>
          </p:cNvPr>
          <p:cNvSpPr txBox="1"/>
          <p:nvPr/>
        </p:nvSpPr>
        <p:spPr>
          <a:xfrm>
            <a:off x="4099146" y="145951"/>
            <a:ext cx="3753335" cy="523220"/>
          </a:xfrm>
          <a:prstGeom prst="rect">
            <a:avLst/>
          </a:prstGeom>
          <a:noFill/>
        </p:spPr>
        <p:txBody>
          <a:bodyPr wrap="none" rtlCol="0">
            <a:spAutoFit/>
          </a:bodyPr>
          <a:lstStyle/>
          <a:p>
            <a:r>
              <a:rPr lang="en-US" sz="2800" dirty="0"/>
              <a:t>DEPUTIES COMMITTEE</a:t>
            </a:r>
          </a:p>
        </p:txBody>
      </p:sp>
    </p:spTree>
    <p:extLst>
      <p:ext uri="{BB962C8B-B14F-4D97-AF65-F5344CB8AC3E}">
        <p14:creationId xmlns:p14="http://schemas.microsoft.com/office/powerpoint/2010/main" val="2126533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66440D-2AB7-A099-947F-1DA8CF6CF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88">
            <a:off x="4991660" y="1610068"/>
            <a:ext cx="4754880" cy="5941480"/>
          </a:xfrm>
          <a:prstGeom prst="rect">
            <a:avLst/>
          </a:prstGeom>
        </p:spPr>
      </p:pic>
      <p:sp>
        <p:nvSpPr>
          <p:cNvPr id="2" name="TextBox 1">
            <a:extLst>
              <a:ext uri="{FF2B5EF4-FFF2-40B4-BE49-F238E27FC236}">
                <a16:creationId xmlns:a16="http://schemas.microsoft.com/office/drawing/2014/main" id="{47FCAFBB-B012-7073-AC05-2EA4BC971D58}"/>
              </a:ext>
            </a:extLst>
          </p:cNvPr>
          <p:cNvSpPr txBox="1"/>
          <p:nvPr/>
        </p:nvSpPr>
        <p:spPr>
          <a:xfrm>
            <a:off x="513791" y="568618"/>
            <a:ext cx="4986878" cy="400110"/>
          </a:xfrm>
          <a:prstGeom prst="rect">
            <a:avLst/>
          </a:prstGeom>
          <a:noFill/>
          <a:ln>
            <a:solidFill>
              <a:schemeClr val="accent5"/>
            </a:solidFill>
          </a:ln>
        </p:spPr>
        <p:txBody>
          <a:bodyPr wrap="none" lIns="548640" rIns="548640" rtlCol="0">
            <a:spAutoFit/>
          </a:bodyPr>
          <a:lstStyle/>
          <a:p>
            <a:r>
              <a:rPr lang="en-US" sz="2000" dirty="0"/>
              <a:t>“DEPUTIES COMMITTEE” EXERCISE</a:t>
            </a:r>
          </a:p>
        </p:txBody>
      </p:sp>
      <p:sp>
        <p:nvSpPr>
          <p:cNvPr id="8" name="TextBox 7">
            <a:extLst>
              <a:ext uri="{FF2B5EF4-FFF2-40B4-BE49-F238E27FC236}">
                <a16:creationId xmlns:a16="http://schemas.microsoft.com/office/drawing/2014/main" id="{EF28A68E-1894-66EE-21BC-BFB29578CADD}"/>
              </a:ext>
            </a:extLst>
          </p:cNvPr>
          <p:cNvSpPr txBox="1"/>
          <p:nvPr/>
        </p:nvSpPr>
        <p:spPr>
          <a:xfrm>
            <a:off x="4979912" y="1721302"/>
            <a:ext cx="1799431" cy="646331"/>
          </a:xfrm>
          <a:prstGeom prst="rect">
            <a:avLst/>
          </a:prstGeom>
          <a:noFill/>
        </p:spPr>
        <p:txBody>
          <a:bodyPr wrap="square" rtlCol="0">
            <a:spAutoFit/>
          </a:bodyPr>
          <a:lstStyle/>
          <a:p>
            <a:pPr algn="ctr"/>
            <a:r>
              <a:rPr lang="en-US" dirty="0">
                <a:solidFill>
                  <a:srgbClr val="FF0000"/>
                </a:solidFill>
              </a:rPr>
              <a:t>GUIDANCE ON BRIEFING</a:t>
            </a:r>
          </a:p>
        </p:txBody>
      </p:sp>
      <p:sp>
        <p:nvSpPr>
          <p:cNvPr id="3" name="Rectangle 2">
            <a:extLst>
              <a:ext uri="{FF2B5EF4-FFF2-40B4-BE49-F238E27FC236}">
                <a16:creationId xmlns:a16="http://schemas.microsoft.com/office/drawing/2014/main" id="{3143A0A8-0A84-DC1E-70B2-E6F4979D75BA}"/>
              </a:ext>
            </a:extLst>
          </p:cNvPr>
          <p:cNvSpPr/>
          <p:nvPr/>
        </p:nvSpPr>
        <p:spPr>
          <a:xfrm rot="239912">
            <a:off x="8784459" y="1906129"/>
            <a:ext cx="903249" cy="2766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70E5E7-6FA3-3BBC-29E9-13D0D70D422C}"/>
              </a:ext>
            </a:extLst>
          </p:cNvPr>
          <p:cNvSpPr txBox="1"/>
          <p:nvPr/>
        </p:nvSpPr>
        <p:spPr>
          <a:xfrm>
            <a:off x="2275114" y="2667000"/>
            <a:ext cx="1252266" cy="523220"/>
          </a:xfrm>
          <a:prstGeom prst="rect">
            <a:avLst/>
          </a:prstGeom>
          <a:noFill/>
        </p:spPr>
        <p:txBody>
          <a:bodyPr wrap="none" rtlCol="0">
            <a:spAutoFit/>
          </a:bodyPr>
          <a:lstStyle/>
          <a:p>
            <a:r>
              <a:rPr lang="en-US" sz="2800" dirty="0"/>
              <a:t>All set?</a:t>
            </a:r>
          </a:p>
        </p:txBody>
      </p:sp>
      <p:sp>
        <p:nvSpPr>
          <p:cNvPr id="9" name="TextBox 8">
            <a:extLst>
              <a:ext uri="{FF2B5EF4-FFF2-40B4-BE49-F238E27FC236}">
                <a16:creationId xmlns:a16="http://schemas.microsoft.com/office/drawing/2014/main" id="{D95CB88A-E1B4-DD8C-DACF-50FC37604382}"/>
              </a:ext>
            </a:extLst>
          </p:cNvPr>
          <p:cNvSpPr txBox="1"/>
          <p:nvPr/>
        </p:nvSpPr>
        <p:spPr>
          <a:xfrm>
            <a:off x="1287240" y="3834951"/>
            <a:ext cx="2920992" cy="523220"/>
          </a:xfrm>
          <a:prstGeom prst="rect">
            <a:avLst/>
          </a:prstGeom>
          <a:noFill/>
        </p:spPr>
        <p:txBody>
          <a:bodyPr wrap="none" rtlCol="0">
            <a:spAutoFit/>
          </a:bodyPr>
          <a:lstStyle/>
          <a:p>
            <a:r>
              <a:rPr lang="en-US" sz="2800" dirty="0"/>
              <a:t>All good on slides?</a:t>
            </a:r>
          </a:p>
        </p:txBody>
      </p:sp>
      <p:pic>
        <p:nvPicPr>
          <p:cNvPr id="6" name="Picture 5">
            <a:extLst>
              <a:ext uri="{FF2B5EF4-FFF2-40B4-BE49-F238E27FC236}">
                <a16:creationId xmlns:a16="http://schemas.microsoft.com/office/drawing/2014/main" id="{AD26B310-0CD9-0799-2CFE-7D32F5BD4178}"/>
              </a:ext>
            </a:extLst>
          </p:cNvPr>
          <p:cNvPicPr>
            <a:picLocks noChangeAspect="1"/>
          </p:cNvPicPr>
          <p:nvPr/>
        </p:nvPicPr>
        <p:blipFill>
          <a:blip r:embed="rId3"/>
          <a:stretch>
            <a:fillRect/>
          </a:stretch>
        </p:blipFill>
        <p:spPr>
          <a:xfrm>
            <a:off x="3266123" y="4580808"/>
            <a:ext cx="7600950" cy="1562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a:extLst>
              <a:ext uri="{FF2B5EF4-FFF2-40B4-BE49-F238E27FC236}">
                <a16:creationId xmlns:a16="http://schemas.microsoft.com/office/drawing/2014/main" id="{40BFA8DA-4D2B-DA56-B2D3-B2FD4E80ED67}"/>
              </a:ext>
            </a:extLst>
          </p:cNvPr>
          <p:cNvSpPr/>
          <p:nvPr/>
        </p:nvSpPr>
        <p:spPr>
          <a:xfrm>
            <a:off x="7015795" y="1933996"/>
            <a:ext cx="752559" cy="2023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9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0F3E6C-DD13-D00A-AF3B-C7D65194BECA}"/>
              </a:ext>
            </a:extLst>
          </p:cNvPr>
          <p:cNvSpPr txBox="1"/>
          <p:nvPr/>
        </p:nvSpPr>
        <p:spPr>
          <a:xfrm>
            <a:off x="4881565" y="2572377"/>
            <a:ext cx="2428870" cy="523220"/>
          </a:xfrm>
          <a:prstGeom prst="rect">
            <a:avLst/>
          </a:prstGeom>
          <a:noFill/>
        </p:spPr>
        <p:txBody>
          <a:bodyPr wrap="none" rtlCol="0">
            <a:spAutoFit/>
          </a:bodyPr>
          <a:lstStyle/>
          <a:p>
            <a:r>
              <a:rPr lang="en-US" sz="2800" dirty="0"/>
              <a:t>Any questions?</a:t>
            </a:r>
          </a:p>
        </p:txBody>
      </p:sp>
    </p:spTree>
    <p:extLst>
      <p:ext uri="{BB962C8B-B14F-4D97-AF65-F5344CB8AC3E}">
        <p14:creationId xmlns:p14="http://schemas.microsoft.com/office/powerpoint/2010/main" val="2699157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20EEB-01F1-2F64-4A54-1B73E3098F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8F3F50-FD86-98F3-16D9-3D059663E5B1}"/>
              </a:ext>
            </a:extLst>
          </p:cNvPr>
          <p:cNvSpPr txBox="1"/>
          <p:nvPr/>
        </p:nvSpPr>
        <p:spPr>
          <a:xfrm>
            <a:off x="4256487" y="2607971"/>
            <a:ext cx="3094116" cy="523220"/>
          </a:xfrm>
          <a:prstGeom prst="rect">
            <a:avLst/>
          </a:prstGeom>
          <a:noFill/>
        </p:spPr>
        <p:txBody>
          <a:bodyPr wrap="none" rtlCol="0">
            <a:spAutoFit/>
          </a:bodyPr>
          <a:lstStyle/>
          <a:p>
            <a:pPr algn="ctr"/>
            <a:r>
              <a:rPr lang="en-US" sz="2800" dirty="0"/>
              <a:t>The Deputies Paper</a:t>
            </a:r>
          </a:p>
        </p:txBody>
      </p:sp>
      <p:sp>
        <p:nvSpPr>
          <p:cNvPr id="3" name="TextBox 2">
            <a:extLst>
              <a:ext uri="{FF2B5EF4-FFF2-40B4-BE49-F238E27FC236}">
                <a16:creationId xmlns:a16="http://schemas.microsoft.com/office/drawing/2014/main" id="{E856F866-3392-18D7-A868-613479C03153}"/>
              </a:ext>
            </a:extLst>
          </p:cNvPr>
          <p:cNvSpPr txBox="1"/>
          <p:nvPr/>
        </p:nvSpPr>
        <p:spPr>
          <a:xfrm>
            <a:off x="1032538" y="966789"/>
            <a:ext cx="2162772" cy="523220"/>
          </a:xfrm>
          <a:prstGeom prst="rect">
            <a:avLst/>
          </a:prstGeom>
          <a:noFill/>
        </p:spPr>
        <p:txBody>
          <a:bodyPr wrap="none" rtlCol="0">
            <a:spAutoFit/>
          </a:bodyPr>
          <a:lstStyle/>
          <a:p>
            <a:pPr algn="ctr"/>
            <a:r>
              <a:rPr lang="en-US" sz="2800" dirty="0"/>
              <a:t>DISCUSSION</a:t>
            </a:r>
          </a:p>
        </p:txBody>
      </p:sp>
      <p:sp>
        <p:nvSpPr>
          <p:cNvPr id="4" name="TextBox 3">
            <a:extLst>
              <a:ext uri="{FF2B5EF4-FFF2-40B4-BE49-F238E27FC236}">
                <a16:creationId xmlns:a16="http://schemas.microsoft.com/office/drawing/2014/main" id="{1338008C-7D41-514B-1589-8ADBF879858E}"/>
              </a:ext>
            </a:extLst>
          </p:cNvPr>
          <p:cNvSpPr txBox="1"/>
          <p:nvPr/>
        </p:nvSpPr>
        <p:spPr>
          <a:xfrm>
            <a:off x="4215483" y="4463025"/>
            <a:ext cx="3176126" cy="892552"/>
          </a:xfrm>
          <a:prstGeom prst="rect">
            <a:avLst/>
          </a:prstGeom>
          <a:noFill/>
        </p:spPr>
        <p:txBody>
          <a:bodyPr wrap="none" rtlCol="0">
            <a:spAutoFit/>
          </a:bodyPr>
          <a:lstStyle/>
          <a:p>
            <a:pPr algn="ctr"/>
            <a:r>
              <a:rPr lang="en-US" sz="2800" dirty="0"/>
              <a:t>Due:  Friday, 17 April</a:t>
            </a:r>
            <a:br>
              <a:rPr lang="en-US" sz="2800" dirty="0"/>
            </a:br>
            <a:r>
              <a:rPr lang="en-US" sz="2400" i="1" dirty="0"/>
              <a:t>One week from today.</a:t>
            </a:r>
            <a:endParaRPr lang="en-US" sz="2800" i="1" dirty="0"/>
          </a:p>
        </p:txBody>
      </p:sp>
    </p:spTree>
    <p:extLst>
      <p:ext uri="{BB962C8B-B14F-4D97-AF65-F5344CB8AC3E}">
        <p14:creationId xmlns:p14="http://schemas.microsoft.com/office/powerpoint/2010/main" val="3391512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BBA4C29E-B09A-4EA0-A750-8AEAF92FA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266" y="1095070"/>
            <a:ext cx="4320734" cy="5486400"/>
          </a:xfrm>
          <a:prstGeom prst="rect">
            <a:avLst/>
          </a:prstGeom>
        </p:spPr>
      </p:pic>
      <p:pic>
        <p:nvPicPr>
          <p:cNvPr id="8" name="Picture 7" descr="A document with black text&#10;&#10;Description automatically generated">
            <a:extLst>
              <a:ext uri="{FF2B5EF4-FFF2-40B4-BE49-F238E27FC236}">
                <a16:creationId xmlns:a16="http://schemas.microsoft.com/office/drawing/2014/main" id="{E6005364-6E34-A819-3CB0-4B680CC6D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43" y="1095070"/>
            <a:ext cx="4242917" cy="5486400"/>
          </a:xfrm>
          <a:prstGeom prst="rect">
            <a:avLst/>
          </a:prstGeom>
        </p:spPr>
      </p:pic>
      <p:sp>
        <p:nvSpPr>
          <p:cNvPr id="9" name="TextBox 8">
            <a:extLst>
              <a:ext uri="{FF2B5EF4-FFF2-40B4-BE49-F238E27FC236}">
                <a16:creationId xmlns:a16="http://schemas.microsoft.com/office/drawing/2014/main" id="{9C7FCF82-2FCB-D22E-B39F-1822A76B0173}"/>
              </a:ext>
            </a:extLst>
          </p:cNvPr>
          <p:cNvSpPr txBox="1"/>
          <p:nvPr/>
        </p:nvSpPr>
        <p:spPr>
          <a:xfrm>
            <a:off x="884255" y="422031"/>
            <a:ext cx="3211135" cy="461665"/>
          </a:xfrm>
          <a:prstGeom prst="rect">
            <a:avLst/>
          </a:prstGeom>
          <a:noFill/>
        </p:spPr>
        <p:txBody>
          <a:bodyPr wrap="none" rtlCol="0">
            <a:spAutoFit/>
          </a:bodyPr>
          <a:lstStyle/>
          <a:p>
            <a:r>
              <a:rPr lang="en-US" sz="2400" dirty="0"/>
              <a:t>“The DEPUTIES Memo”</a:t>
            </a:r>
          </a:p>
        </p:txBody>
      </p:sp>
    </p:spTree>
    <p:extLst>
      <p:ext uri="{BB962C8B-B14F-4D97-AF65-F5344CB8AC3E}">
        <p14:creationId xmlns:p14="http://schemas.microsoft.com/office/powerpoint/2010/main" val="1832845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DD14D47-774D-C8CD-6002-1CBC6D9C9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219" y="1758462"/>
            <a:ext cx="8894786" cy="2900262"/>
          </a:xfrm>
          <a:prstGeom prst="rect">
            <a:avLst/>
          </a:prstGeom>
        </p:spPr>
      </p:pic>
      <p:sp>
        <p:nvSpPr>
          <p:cNvPr id="4" name="TextBox 3">
            <a:extLst>
              <a:ext uri="{FF2B5EF4-FFF2-40B4-BE49-F238E27FC236}">
                <a16:creationId xmlns:a16="http://schemas.microsoft.com/office/drawing/2014/main" id="{0CA53B0C-C8EC-4E9C-AC57-2353547FF337}"/>
              </a:ext>
            </a:extLst>
          </p:cNvPr>
          <p:cNvSpPr txBox="1"/>
          <p:nvPr/>
        </p:nvSpPr>
        <p:spPr>
          <a:xfrm>
            <a:off x="1467059" y="934496"/>
            <a:ext cx="2768707" cy="461665"/>
          </a:xfrm>
          <a:prstGeom prst="rect">
            <a:avLst/>
          </a:prstGeom>
          <a:noFill/>
        </p:spPr>
        <p:txBody>
          <a:bodyPr wrap="none" rtlCol="0">
            <a:spAutoFit/>
          </a:bodyPr>
          <a:lstStyle/>
          <a:p>
            <a:r>
              <a:rPr lang="en-US" sz="2400" dirty="0"/>
              <a:t>Guidance on Format</a:t>
            </a:r>
          </a:p>
        </p:txBody>
      </p:sp>
    </p:spTree>
    <p:extLst>
      <p:ext uri="{BB962C8B-B14F-4D97-AF65-F5344CB8AC3E}">
        <p14:creationId xmlns:p14="http://schemas.microsoft.com/office/powerpoint/2010/main" val="1908588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49A5C371-5996-8774-E1F5-E95C500CF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054" y="287540"/>
            <a:ext cx="5153891" cy="6282920"/>
          </a:xfrm>
          <a:prstGeom prst="rect">
            <a:avLst/>
          </a:prstGeom>
        </p:spPr>
      </p:pic>
      <p:sp>
        <p:nvSpPr>
          <p:cNvPr id="4" name="TextBox 3">
            <a:extLst>
              <a:ext uri="{FF2B5EF4-FFF2-40B4-BE49-F238E27FC236}">
                <a16:creationId xmlns:a16="http://schemas.microsoft.com/office/drawing/2014/main" id="{CC7ABF1F-2CEE-1D70-B955-1F9815FB29CB}"/>
              </a:ext>
            </a:extLst>
          </p:cNvPr>
          <p:cNvSpPr txBox="1"/>
          <p:nvPr/>
        </p:nvSpPr>
        <p:spPr>
          <a:xfrm>
            <a:off x="9019309" y="862445"/>
            <a:ext cx="1835759" cy="369332"/>
          </a:xfrm>
          <a:prstGeom prst="rect">
            <a:avLst/>
          </a:prstGeom>
          <a:noFill/>
        </p:spPr>
        <p:txBody>
          <a:bodyPr wrap="none" rtlCol="0">
            <a:spAutoFit/>
          </a:bodyPr>
          <a:lstStyle/>
          <a:p>
            <a:r>
              <a:rPr lang="en-US" dirty="0"/>
              <a:t>Single space (1.0)</a:t>
            </a:r>
          </a:p>
        </p:txBody>
      </p:sp>
      <p:sp>
        <p:nvSpPr>
          <p:cNvPr id="5" name="TextBox 4">
            <a:extLst>
              <a:ext uri="{FF2B5EF4-FFF2-40B4-BE49-F238E27FC236}">
                <a16:creationId xmlns:a16="http://schemas.microsoft.com/office/drawing/2014/main" id="{2462D60F-4B03-F5DF-805B-0A7696FFE1DC}"/>
              </a:ext>
            </a:extLst>
          </p:cNvPr>
          <p:cNvSpPr txBox="1"/>
          <p:nvPr/>
        </p:nvSpPr>
        <p:spPr>
          <a:xfrm>
            <a:off x="9019308" y="2103065"/>
            <a:ext cx="1556836" cy="369332"/>
          </a:xfrm>
          <a:prstGeom prst="rect">
            <a:avLst/>
          </a:prstGeom>
          <a:noFill/>
        </p:spPr>
        <p:txBody>
          <a:bodyPr wrap="none" rtlCol="0">
            <a:spAutoFit/>
          </a:bodyPr>
          <a:lstStyle/>
          <a:p>
            <a:r>
              <a:rPr lang="en-US" dirty="0"/>
              <a:t>Multiple (1.08)</a:t>
            </a:r>
          </a:p>
        </p:txBody>
      </p:sp>
      <p:sp>
        <p:nvSpPr>
          <p:cNvPr id="6" name="TextBox 5">
            <a:extLst>
              <a:ext uri="{FF2B5EF4-FFF2-40B4-BE49-F238E27FC236}">
                <a16:creationId xmlns:a16="http://schemas.microsoft.com/office/drawing/2014/main" id="{CEE5E12E-A48B-45D7-75D1-4912C089AD5A}"/>
              </a:ext>
            </a:extLst>
          </p:cNvPr>
          <p:cNvSpPr txBox="1"/>
          <p:nvPr/>
        </p:nvSpPr>
        <p:spPr>
          <a:xfrm>
            <a:off x="9019308" y="3713018"/>
            <a:ext cx="1545616" cy="369332"/>
          </a:xfrm>
          <a:prstGeom prst="rect">
            <a:avLst/>
          </a:prstGeom>
          <a:noFill/>
        </p:spPr>
        <p:txBody>
          <a:bodyPr wrap="none" rtlCol="0">
            <a:spAutoFit/>
          </a:bodyPr>
          <a:lstStyle/>
          <a:p>
            <a:r>
              <a:rPr lang="en-US" dirty="0"/>
              <a:t>Multiple (1.16)</a:t>
            </a:r>
          </a:p>
        </p:txBody>
      </p:sp>
      <p:sp>
        <p:nvSpPr>
          <p:cNvPr id="7" name="TextBox 6">
            <a:extLst>
              <a:ext uri="{FF2B5EF4-FFF2-40B4-BE49-F238E27FC236}">
                <a16:creationId xmlns:a16="http://schemas.microsoft.com/office/drawing/2014/main" id="{BF75955E-C35C-8A60-17B0-B79F7AAC70A8}"/>
              </a:ext>
            </a:extLst>
          </p:cNvPr>
          <p:cNvSpPr txBox="1"/>
          <p:nvPr/>
        </p:nvSpPr>
        <p:spPr>
          <a:xfrm>
            <a:off x="9173196" y="5248687"/>
            <a:ext cx="1402948" cy="369332"/>
          </a:xfrm>
          <a:prstGeom prst="rect">
            <a:avLst/>
          </a:prstGeom>
          <a:noFill/>
        </p:spPr>
        <p:txBody>
          <a:bodyPr wrap="none" rtlCol="0">
            <a:spAutoFit/>
          </a:bodyPr>
          <a:lstStyle/>
          <a:p>
            <a:r>
              <a:rPr lang="en-US" dirty="0"/>
              <a:t>1.5 lines (1.5)</a:t>
            </a:r>
          </a:p>
        </p:txBody>
      </p:sp>
    </p:spTree>
    <p:extLst>
      <p:ext uri="{BB962C8B-B14F-4D97-AF65-F5344CB8AC3E}">
        <p14:creationId xmlns:p14="http://schemas.microsoft.com/office/powerpoint/2010/main" val="1603577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E69379-21EA-44B8-BE48-A4E58D81B4B3}"/>
              </a:ext>
            </a:extLst>
          </p:cNvPr>
          <p:cNvSpPr txBox="1"/>
          <p:nvPr/>
        </p:nvSpPr>
        <p:spPr>
          <a:xfrm>
            <a:off x="2819399" y="993745"/>
            <a:ext cx="5592439" cy="461665"/>
          </a:xfrm>
          <a:prstGeom prst="rect">
            <a:avLst/>
          </a:prstGeom>
          <a:noFill/>
        </p:spPr>
        <p:txBody>
          <a:bodyPr wrap="square">
            <a:spAutoFit/>
          </a:bodyPr>
          <a:lstStyle/>
          <a:p>
            <a:pPr>
              <a:spcAft>
                <a:spcPts val="1200"/>
              </a:spcAft>
            </a:pPr>
            <a:r>
              <a:rPr lang="en-US" sz="2400" dirty="0"/>
              <a:t>What do good memos have in common?</a:t>
            </a:r>
          </a:p>
        </p:txBody>
      </p:sp>
      <p:graphicFrame>
        <p:nvGraphicFramePr>
          <p:cNvPr id="7" name="Table 7">
            <a:extLst>
              <a:ext uri="{FF2B5EF4-FFF2-40B4-BE49-F238E27FC236}">
                <a16:creationId xmlns:a16="http://schemas.microsoft.com/office/drawing/2014/main" id="{359A3890-E171-49ED-AFE9-60824FF5F1E8}"/>
              </a:ext>
            </a:extLst>
          </p:cNvPr>
          <p:cNvGraphicFramePr>
            <a:graphicFrameLocks noGrp="1"/>
          </p:cNvGraphicFramePr>
          <p:nvPr/>
        </p:nvGraphicFramePr>
        <p:xfrm>
          <a:off x="2468880" y="2154015"/>
          <a:ext cx="7371838" cy="457200"/>
        </p:xfrm>
        <a:graphic>
          <a:graphicData uri="http://schemas.openxmlformats.org/drawingml/2006/table">
            <a:tbl>
              <a:tblPr firstRow="1" bandRow="1">
                <a:tableStyleId>{2D5ABB26-0587-4C30-8999-92F81FD0307C}</a:tableStyleId>
              </a:tblPr>
              <a:tblGrid>
                <a:gridCol w="2834640">
                  <a:extLst>
                    <a:ext uri="{9D8B030D-6E8A-4147-A177-3AD203B41FA5}">
                      <a16:colId xmlns:a16="http://schemas.microsoft.com/office/drawing/2014/main" val="2863117970"/>
                    </a:ext>
                  </a:extLst>
                </a:gridCol>
                <a:gridCol w="4537198">
                  <a:extLst>
                    <a:ext uri="{9D8B030D-6E8A-4147-A177-3AD203B41FA5}">
                      <a16:colId xmlns:a16="http://schemas.microsoft.com/office/drawing/2014/main" val="4128569170"/>
                    </a:ext>
                  </a:extLst>
                </a:gridCol>
              </a:tblGrid>
              <a:tr h="274320">
                <a:tc>
                  <a:txBody>
                    <a:bodyPr/>
                    <a:lstStyle/>
                    <a:p>
                      <a:r>
                        <a:rPr lang="en-US" sz="2400" dirty="0"/>
                        <a:t>Brevity</a:t>
                      </a:r>
                    </a:p>
                  </a:txBody>
                  <a:tcPr/>
                </a:tc>
                <a:tc>
                  <a:txBody>
                    <a:bodyPr/>
                    <a:lstStyle/>
                    <a:p>
                      <a:r>
                        <a:rPr lang="en-US" sz="2400" dirty="0"/>
                        <a:t>They don’t waste readers’ time.</a:t>
                      </a:r>
                    </a:p>
                  </a:txBody>
                  <a:tcPr/>
                </a:tc>
                <a:extLst>
                  <a:ext uri="{0D108BD9-81ED-4DB2-BD59-A6C34878D82A}">
                    <a16:rowId xmlns:a16="http://schemas.microsoft.com/office/drawing/2014/main" val="2152525761"/>
                  </a:ext>
                </a:extLst>
              </a:tr>
            </a:tbl>
          </a:graphicData>
        </a:graphic>
      </p:graphicFrame>
      <p:graphicFrame>
        <p:nvGraphicFramePr>
          <p:cNvPr id="8" name="Table 7">
            <a:extLst>
              <a:ext uri="{FF2B5EF4-FFF2-40B4-BE49-F238E27FC236}">
                <a16:creationId xmlns:a16="http://schemas.microsoft.com/office/drawing/2014/main" id="{BD08D49F-1E99-415F-A905-F95B45F11D17}"/>
              </a:ext>
            </a:extLst>
          </p:cNvPr>
          <p:cNvGraphicFramePr>
            <a:graphicFrameLocks noGrp="1"/>
          </p:cNvGraphicFramePr>
          <p:nvPr/>
        </p:nvGraphicFramePr>
        <p:xfrm>
          <a:off x="2468880" y="2815204"/>
          <a:ext cx="7321537" cy="457200"/>
        </p:xfrm>
        <a:graphic>
          <a:graphicData uri="http://schemas.openxmlformats.org/drawingml/2006/table">
            <a:tbl>
              <a:tblPr firstRow="1" bandRow="1">
                <a:tableStyleId>{2D5ABB26-0587-4C30-8999-92F81FD0307C}</a:tableStyleId>
              </a:tblPr>
              <a:tblGrid>
                <a:gridCol w="2834640">
                  <a:extLst>
                    <a:ext uri="{9D8B030D-6E8A-4147-A177-3AD203B41FA5}">
                      <a16:colId xmlns:a16="http://schemas.microsoft.com/office/drawing/2014/main" val="2863117970"/>
                    </a:ext>
                  </a:extLst>
                </a:gridCol>
                <a:gridCol w="4486897">
                  <a:extLst>
                    <a:ext uri="{9D8B030D-6E8A-4147-A177-3AD203B41FA5}">
                      <a16:colId xmlns:a16="http://schemas.microsoft.com/office/drawing/2014/main" val="4128569170"/>
                    </a:ext>
                  </a:extLst>
                </a:gridCol>
              </a:tblGrid>
              <a:tr h="370840">
                <a:tc>
                  <a:txBody>
                    <a:bodyPr/>
                    <a:lstStyle/>
                    <a:p>
                      <a:r>
                        <a:rPr lang="en-US" sz="2400" dirty="0"/>
                        <a:t>Conciseness</a:t>
                      </a:r>
                    </a:p>
                  </a:txBody>
                  <a:tcPr/>
                </a:tc>
                <a:tc>
                  <a:txBody>
                    <a:bodyPr/>
                    <a:lstStyle/>
                    <a:p>
                      <a:r>
                        <a:rPr lang="en-US" sz="2400" dirty="0"/>
                        <a:t>They’re not sloppy, long-winded.</a:t>
                      </a:r>
                    </a:p>
                  </a:txBody>
                  <a:tcPr/>
                </a:tc>
                <a:extLst>
                  <a:ext uri="{0D108BD9-81ED-4DB2-BD59-A6C34878D82A}">
                    <a16:rowId xmlns:a16="http://schemas.microsoft.com/office/drawing/2014/main" val="2152525761"/>
                  </a:ext>
                </a:extLst>
              </a:tr>
            </a:tbl>
          </a:graphicData>
        </a:graphic>
      </p:graphicFrame>
      <p:graphicFrame>
        <p:nvGraphicFramePr>
          <p:cNvPr id="9" name="Table 7">
            <a:extLst>
              <a:ext uri="{FF2B5EF4-FFF2-40B4-BE49-F238E27FC236}">
                <a16:creationId xmlns:a16="http://schemas.microsoft.com/office/drawing/2014/main" id="{2B53CFC3-FB9E-419D-9421-013660F9C9B4}"/>
              </a:ext>
            </a:extLst>
          </p:cNvPr>
          <p:cNvGraphicFramePr>
            <a:graphicFrameLocks noGrp="1"/>
          </p:cNvGraphicFramePr>
          <p:nvPr/>
        </p:nvGraphicFramePr>
        <p:xfrm>
          <a:off x="2468880" y="4297680"/>
          <a:ext cx="8580120" cy="457200"/>
        </p:xfrm>
        <a:graphic>
          <a:graphicData uri="http://schemas.openxmlformats.org/drawingml/2006/table">
            <a:tbl>
              <a:tblPr firstRow="1" bandRow="1">
                <a:tableStyleId>{2D5ABB26-0587-4C30-8999-92F81FD0307C}</a:tableStyleId>
              </a:tblPr>
              <a:tblGrid>
                <a:gridCol w="2788920">
                  <a:extLst>
                    <a:ext uri="{9D8B030D-6E8A-4147-A177-3AD203B41FA5}">
                      <a16:colId xmlns:a16="http://schemas.microsoft.com/office/drawing/2014/main" val="2863117970"/>
                    </a:ext>
                  </a:extLst>
                </a:gridCol>
                <a:gridCol w="5791200">
                  <a:extLst>
                    <a:ext uri="{9D8B030D-6E8A-4147-A177-3AD203B41FA5}">
                      <a16:colId xmlns:a16="http://schemas.microsoft.com/office/drawing/2014/main" val="4128569170"/>
                    </a:ext>
                  </a:extLst>
                </a:gridCol>
              </a:tblGrid>
              <a:tr h="370840">
                <a:tc>
                  <a:txBody>
                    <a:bodyPr/>
                    <a:lstStyle/>
                    <a:p>
                      <a:r>
                        <a:rPr lang="en-US" sz="2400" dirty="0"/>
                        <a:t>Relevance</a:t>
                      </a:r>
                    </a:p>
                  </a:txBody>
                  <a:tcPr/>
                </a:tc>
                <a:tc>
                  <a:txBody>
                    <a:bodyPr/>
                    <a:lstStyle/>
                    <a:p>
                      <a:r>
                        <a:rPr lang="en-US" sz="2400" dirty="0"/>
                        <a:t>They don’t burden reader with clutter.</a:t>
                      </a:r>
                    </a:p>
                  </a:txBody>
                  <a:tcPr/>
                </a:tc>
                <a:extLst>
                  <a:ext uri="{0D108BD9-81ED-4DB2-BD59-A6C34878D82A}">
                    <a16:rowId xmlns:a16="http://schemas.microsoft.com/office/drawing/2014/main" val="2152525761"/>
                  </a:ext>
                </a:extLst>
              </a:tr>
            </a:tbl>
          </a:graphicData>
        </a:graphic>
      </p:graphicFrame>
      <p:graphicFrame>
        <p:nvGraphicFramePr>
          <p:cNvPr id="10" name="Table 7">
            <a:extLst>
              <a:ext uri="{FF2B5EF4-FFF2-40B4-BE49-F238E27FC236}">
                <a16:creationId xmlns:a16="http://schemas.microsoft.com/office/drawing/2014/main" id="{C5FD768A-AF4B-4EDA-87F6-23B92B0C3DBB}"/>
              </a:ext>
            </a:extLst>
          </p:cNvPr>
          <p:cNvGraphicFramePr>
            <a:graphicFrameLocks noGrp="1"/>
          </p:cNvGraphicFramePr>
          <p:nvPr/>
        </p:nvGraphicFramePr>
        <p:xfrm>
          <a:off x="2468880" y="4993721"/>
          <a:ext cx="9113520" cy="457200"/>
        </p:xfrm>
        <a:graphic>
          <a:graphicData uri="http://schemas.openxmlformats.org/drawingml/2006/table">
            <a:tbl>
              <a:tblPr firstRow="1" bandRow="1">
                <a:tableStyleId>{2D5ABB26-0587-4C30-8999-92F81FD0307C}</a:tableStyleId>
              </a:tblPr>
              <a:tblGrid>
                <a:gridCol w="2788920">
                  <a:extLst>
                    <a:ext uri="{9D8B030D-6E8A-4147-A177-3AD203B41FA5}">
                      <a16:colId xmlns:a16="http://schemas.microsoft.com/office/drawing/2014/main" val="2863117970"/>
                    </a:ext>
                  </a:extLst>
                </a:gridCol>
                <a:gridCol w="6324600">
                  <a:extLst>
                    <a:ext uri="{9D8B030D-6E8A-4147-A177-3AD203B41FA5}">
                      <a16:colId xmlns:a16="http://schemas.microsoft.com/office/drawing/2014/main" val="4128569170"/>
                    </a:ext>
                  </a:extLst>
                </a:gridCol>
              </a:tblGrid>
              <a:tr h="370840">
                <a:tc>
                  <a:txBody>
                    <a:bodyPr/>
                    <a:lstStyle/>
                    <a:p>
                      <a:r>
                        <a:rPr lang="en-US" sz="2400" dirty="0"/>
                        <a:t>Objectivity</a:t>
                      </a:r>
                    </a:p>
                  </a:txBody>
                  <a:tcPr/>
                </a:tc>
                <a:tc>
                  <a:txBody>
                    <a:bodyPr/>
                    <a:lstStyle/>
                    <a:p>
                      <a:r>
                        <a:rPr lang="en-US" sz="2400" dirty="0"/>
                        <a:t>They don’t get bogged down in values, norms.</a:t>
                      </a:r>
                    </a:p>
                  </a:txBody>
                  <a:tcPr/>
                </a:tc>
                <a:extLst>
                  <a:ext uri="{0D108BD9-81ED-4DB2-BD59-A6C34878D82A}">
                    <a16:rowId xmlns:a16="http://schemas.microsoft.com/office/drawing/2014/main" val="2152525761"/>
                  </a:ext>
                </a:extLst>
              </a:tr>
            </a:tbl>
          </a:graphicData>
        </a:graphic>
      </p:graphicFrame>
      <p:graphicFrame>
        <p:nvGraphicFramePr>
          <p:cNvPr id="11" name="Table 7">
            <a:extLst>
              <a:ext uri="{FF2B5EF4-FFF2-40B4-BE49-F238E27FC236}">
                <a16:creationId xmlns:a16="http://schemas.microsoft.com/office/drawing/2014/main" id="{FF454936-0AB6-4CF4-9910-BDCB5BA584B4}"/>
              </a:ext>
            </a:extLst>
          </p:cNvPr>
          <p:cNvGraphicFramePr>
            <a:graphicFrameLocks noGrp="1"/>
          </p:cNvGraphicFramePr>
          <p:nvPr/>
        </p:nvGraphicFramePr>
        <p:xfrm>
          <a:off x="2468880" y="5732861"/>
          <a:ext cx="7961461" cy="457200"/>
        </p:xfrm>
        <a:graphic>
          <a:graphicData uri="http://schemas.openxmlformats.org/drawingml/2006/table">
            <a:tbl>
              <a:tblPr firstRow="1" bandRow="1">
                <a:tableStyleId>{2D5ABB26-0587-4C30-8999-92F81FD0307C}</a:tableStyleId>
              </a:tblPr>
              <a:tblGrid>
                <a:gridCol w="2834640">
                  <a:extLst>
                    <a:ext uri="{9D8B030D-6E8A-4147-A177-3AD203B41FA5}">
                      <a16:colId xmlns:a16="http://schemas.microsoft.com/office/drawing/2014/main" val="2863117970"/>
                    </a:ext>
                  </a:extLst>
                </a:gridCol>
                <a:gridCol w="5126821">
                  <a:extLst>
                    <a:ext uri="{9D8B030D-6E8A-4147-A177-3AD203B41FA5}">
                      <a16:colId xmlns:a16="http://schemas.microsoft.com/office/drawing/2014/main" val="4128569170"/>
                    </a:ext>
                  </a:extLst>
                </a:gridCol>
              </a:tblGrid>
              <a:tr h="370840">
                <a:tc>
                  <a:txBody>
                    <a:bodyPr/>
                    <a:lstStyle/>
                    <a:p>
                      <a:r>
                        <a:rPr lang="en-US" sz="2400" dirty="0"/>
                        <a:t>Readability</a:t>
                      </a:r>
                    </a:p>
                  </a:txBody>
                  <a:tcPr/>
                </a:tc>
                <a:tc>
                  <a:txBody>
                    <a:bodyPr/>
                    <a:lstStyle/>
                    <a:p>
                      <a:r>
                        <a:rPr lang="en-US" sz="2400" dirty="0"/>
                        <a:t>They’re not obtuse, ornate, distracting.</a:t>
                      </a:r>
                    </a:p>
                  </a:txBody>
                  <a:tcPr/>
                </a:tc>
                <a:extLst>
                  <a:ext uri="{0D108BD9-81ED-4DB2-BD59-A6C34878D82A}">
                    <a16:rowId xmlns:a16="http://schemas.microsoft.com/office/drawing/2014/main" val="2152525761"/>
                  </a:ext>
                </a:extLst>
              </a:tr>
            </a:tbl>
          </a:graphicData>
        </a:graphic>
      </p:graphicFrame>
      <p:graphicFrame>
        <p:nvGraphicFramePr>
          <p:cNvPr id="12" name="Table 7">
            <a:extLst>
              <a:ext uri="{FF2B5EF4-FFF2-40B4-BE49-F238E27FC236}">
                <a16:creationId xmlns:a16="http://schemas.microsoft.com/office/drawing/2014/main" id="{66D50BB3-3C60-4A93-B9B6-361E45117588}"/>
              </a:ext>
            </a:extLst>
          </p:cNvPr>
          <p:cNvGraphicFramePr>
            <a:graphicFrameLocks noGrp="1"/>
          </p:cNvGraphicFramePr>
          <p:nvPr/>
        </p:nvGraphicFramePr>
        <p:xfrm>
          <a:off x="2468880" y="3576126"/>
          <a:ext cx="9342120" cy="457200"/>
        </p:xfrm>
        <a:graphic>
          <a:graphicData uri="http://schemas.openxmlformats.org/drawingml/2006/table">
            <a:tbl>
              <a:tblPr firstRow="1" bandRow="1">
                <a:tableStyleId>{2D5ABB26-0587-4C30-8999-92F81FD0307C}</a:tableStyleId>
              </a:tblPr>
              <a:tblGrid>
                <a:gridCol w="2788920">
                  <a:extLst>
                    <a:ext uri="{9D8B030D-6E8A-4147-A177-3AD203B41FA5}">
                      <a16:colId xmlns:a16="http://schemas.microsoft.com/office/drawing/2014/main" val="2863117970"/>
                    </a:ext>
                  </a:extLst>
                </a:gridCol>
                <a:gridCol w="6553200">
                  <a:extLst>
                    <a:ext uri="{9D8B030D-6E8A-4147-A177-3AD203B41FA5}">
                      <a16:colId xmlns:a16="http://schemas.microsoft.com/office/drawing/2014/main" val="4128569170"/>
                    </a:ext>
                  </a:extLst>
                </a:gridCol>
              </a:tblGrid>
              <a:tr h="370840">
                <a:tc>
                  <a:txBody>
                    <a:bodyPr/>
                    <a:lstStyle/>
                    <a:p>
                      <a:r>
                        <a:rPr lang="en-US" sz="2400" dirty="0"/>
                        <a:t>Clarity, precision</a:t>
                      </a:r>
                    </a:p>
                  </a:txBody>
                  <a:tcPr/>
                </a:tc>
                <a:tc>
                  <a:txBody>
                    <a:bodyPr/>
                    <a:lstStyle/>
                    <a:p>
                      <a:r>
                        <a:rPr lang="en-US" sz="2400" dirty="0"/>
                        <a:t>They don’t make reader sort through ambiguity.</a:t>
                      </a:r>
                    </a:p>
                  </a:txBody>
                  <a:tcPr/>
                </a:tc>
                <a:extLst>
                  <a:ext uri="{0D108BD9-81ED-4DB2-BD59-A6C34878D82A}">
                    <a16:rowId xmlns:a16="http://schemas.microsoft.com/office/drawing/2014/main" val="2152525761"/>
                  </a:ext>
                </a:extLst>
              </a:tr>
            </a:tbl>
          </a:graphicData>
        </a:graphic>
      </p:graphicFrame>
      <p:grpSp>
        <p:nvGrpSpPr>
          <p:cNvPr id="6" name="Group 5">
            <a:extLst>
              <a:ext uri="{FF2B5EF4-FFF2-40B4-BE49-F238E27FC236}">
                <a16:creationId xmlns:a16="http://schemas.microsoft.com/office/drawing/2014/main" id="{215474FA-2E19-438B-8617-565B08FF47DB}"/>
              </a:ext>
            </a:extLst>
          </p:cNvPr>
          <p:cNvGrpSpPr/>
          <p:nvPr/>
        </p:nvGrpSpPr>
        <p:grpSpPr>
          <a:xfrm rot="287323">
            <a:off x="3249289" y="1692515"/>
            <a:ext cx="5760720" cy="1920240"/>
            <a:chOff x="2294188" y="2688544"/>
            <a:chExt cx="5760720" cy="1920240"/>
          </a:xfrm>
        </p:grpSpPr>
        <p:sp useBgFill="1">
          <p:nvSpPr>
            <p:cNvPr id="4" name="Rectangle 3">
              <a:extLst>
                <a:ext uri="{FF2B5EF4-FFF2-40B4-BE49-F238E27FC236}">
                  <a16:creationId xmlns:a16="http://schemas.microsoft.com/office/drawing/2014/main" id="{57080439-1E99-4A5F-AC04-0F0FCBF6C8B9}"/>
                </a:ext>
              </a:extLst>
            </p:cNvPr>
            <p:cNvSpPr/>
            <p:nvPr/>
          </p:nvSpPr>
          <p:spPr>
            <a:xfrm>
              <a:off x="2294188" y="2688544"/>
              <a:ext cx="5760720" cy="1920240"/>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6513FF-DD1D-4F77-B9A7-D08CA72392A6}"/>
                </a:ext>
              </a:extLst>
            </p:cNvPr>
            <p:cNvSpPr txBox="1"/>
            <p:nvPr/>
          </p:nvSpPr>
          <p:spPr>
            <a:xfrm>
              <a:off x="2743200" y="3061007"/>
              <a:ext cx="1507913" cy="461665"/>
            </a:xfrm>
            <a:prstGeom prst="rect">
              <a:avLst/>
            </a:prstGeom>
            <a:noFill/>
          </p:spPr>
          <p:txBody>
            <a:bodyPr wrap="none" rtlCol="0">
              <a:spAutoFit/>
            </a:bodyPr>
            <a:lstStyle/>
            <a:p>
              <a:r>
                <a:rPr lang="en-US" sz="2400" dirty="0"/>
                <a:t>JOB ONE: </a:t>
              </a:r>
            </a:p>
          </p:txBody>
        </p:sp>
        <p:sp>
          <p:nvSpPr>
            <p:cNvPr id="3" name="TextBox 2">
              <a:extLst>
                <a:ext uri="{FF2B5EF4-FFF2-40B4-BE49-F238E27FC236}">
                  <a16:creationId xmlns:a16="http://schemas.microsoft.com/office/drawing/2014/main" id="{C32C7E5A-C13A-47A9-A1B4-5DB16560C8CA}"/>
                </a:ext>
              </a:extLst>
            </p:cNvPr>
            <p:cNvSpPr txBox="1"/>
            <p:nvPr/>
          </p:nvSpPr>
          <p:spPr>
            <a:xfrm>
              <a:off x="4216539" y="3061007"/>
              <a:ext cx="3567523" cy="1200329"/>
            </a:xfrm>
            <a:prstGeom prst="rect">
              <a:avLst/>
            </a:prstGeom>
            <a:noFill/>
          </p:spPr>
          <p:txBody>
            <a:bodyPr wrap="square" rtlCol="0">
              <a:spAutoFit/>
            </a:bodyPr>
            <a:lstStyle/>
            <a:p>
              <a:r>
                <a:rPr lang="en-US" sz="2400" dirty="0"/>
                <a:t>MAKE IT EASY FOR YOUR READER TO GET WHAT THEY NEED TO KNOW.</a:t>
              </a:r>
            </a:p>
          </p:txBody>
        </p:sp>
      </p:grpSp>
      <p:sp>
        <p:nvSpPr>
          <p:cNvPr id="13" name="Rectangle 12">
            <a:extLst>
              <a:ext uri="{FF2B5EF4-FFF2-40B4-BE49-F238E27FC236}">
                <a16:creationId xmlns:a16="http://schemas.microsoft.com/office/drawing/2014/main" id="{6E375974-57C7-B991-AC1E-D6F09EFE77D7}"/>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13703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9BFC8B-C4B9-4837-B95B-B38F58512774}"/>
              </a:ext>
            </a:extLst>
          </p:cNvPr>
          <p:cNvSpPr txBox="1"/>
          <p:nvPr/>
        </p:nvSpPr>
        <p:spPr>
          <a:xfrm>
            <a:off x="1828800" y="4130037"/>
            <a:ext cx="367404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Digestible declarative sentences</a:t>
            </a:r>
          </a:p>
          <a:p>
            <a:pPr marL="285750" indent="-285750">
              <a:buFont typeface="Arial" panose="020B0604020202020204" pitchFamily="34" charset="0"/>
              <a:buChar char="•"/>
            </a:pPr>
            <a:r>
              <a:rPr lang="en-US" sz="2400" dirty="0"/>
              <a:t>Good, practical grammar</a:t>
            </a:r>
          </a:p>
          <a:p>
            <a:pPr marL="285750" indent="-285750">
              <a:buFont typeface="Arial" panose="020B0604020202020204" pitchFamily="34" charset="0"/>
              <a:buChar char="•"/>
            </a:pPr>
            <a:r>
              <a:rPr lang="en-US" sz="2400" dirty="0"/>
              <a:t>Unambiguous but “normal” vocabulary</a:t>
            </a:r>
          </a:p>
        </p:txBody>
      </p:sp>
      <p:sp>
        <p:nvSpPr>
          <p:cNvPr id="8" name="TextBox 7">
            <a:extLst>
              <a:ext uri="{FF2B5EF4-FFF2-40B4-BE49-F238E27FC236}">
                <a16:creationId xmlns:a16="http://schemas.microsoft.com/office/drawing/2014/main" id="{E61308C2-A8AC-42AA-A7B1-13830457F602}"/>
              </a:ext>
            </a:extLst>
          </p:cNvPr>
          <p:cNvSpPr txBox="1"/>
          <p:nvPr/>
        </p:nvSpPr>
        <p:spPr>
          <a:xfrm>
            <a:off x="7239000" y="4130037"/>
            <a:ext cx="378771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Clear logic</a:t>
            </a:r>
          </a:p>
          <a:p>
            <a:pPr marL="285750" indent="-285750">
              <a:buFont typeface="Arial" panose="020B0604020202020204" pitchFamily="34" charset="0"/>
              <a:buChar char="•"/>
            </a:pPr>
            <a:r>
              <a:rPr lang="en-US" sz="2400" dirty="0"/>
              <a:t>Transparent drafter</a:t>
            </a:r>
          </a:p>
          <a:p>
            <a:pPr marL="285750" indent="-285750">
              <a:buFont typeface="Arial" panose="020B0604020202020204" pitchFamily="34" charset="0"/>
              <a:buChar char="•"/>
            </a:pPr>
            <a:r>
              <a:rPr lang="en-US" sz="2400" dirty="0"/>
              <a:t>Zero, minimal, or clearly labeled editorializing</a:t>
            </a:r>
          </a:p>
        </p:txBody>
      </p:sp>
      <p:grpSp>
        <p:nvGrpSpPr>
          <p:cNvPr id="11" name="Group 10">
            <a:extLst>
              <a:ext uri="{FF2B5EF4-FFF2-40B4-BE49-F238E27FC236}">
                <a16:creationId xmlns:a16="http://schemas.microsoft.com/office/drawing/2014/main" id="{E74C8705-26AB-54DB-5B48-A32530A6E1FF}"/>
              </a:ext>
            </a:extLst>
          </p:cNvPr>
          <p:cNvGrpSpPr/>
          <p:nvPr/>
        </p:nvGrpSpPr>
        <p:grpSpPr>
          <a:xfrm rot="287323">
            <a:off x="3249289" y="1692515"/>
            <a:ext cx="5760720" cy="1920240"/>
            <a:chOff x="2294188" y="2688544"/>
            <a:chExt cx="5760720" cy="1920240"/>
          </a:xfrm>
        </p:grpSpPr>
        <p:sp useBgFill="1">
          <p:nvSpPr>
            <p:cNvPr id="12" name="Rectangle 11">
              <a:extLst>
                <a:ext uri="{FF2B5EF4-FFF2-40B4-BE49-F238E27FC236}">
                  <a16:creationId xmlns:a16="http://schemas.microsoft.com/office/drawing/2014/main" id="{D17CF43C-7D22-2092-71E2-B6D9FD841649}"/>
                </a:ext>
              </a:extLst>
            </p:cNvPr>
            <p:cNvSpPr/>
            <p:nvPr/>
          </p:nvSpPr>
          <p:spPr>
            <a:xfrm>
              <a:off x="2294188" y="2688544"/>
              <a:ext cx="5760720" cy="1920240"/>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F2774B-C2B6-7041-C3D1-51735F2D57B5}"/>
                </a:ext>
              </a:extLst>
            </p:cNvPr>
            <p:cNvSpPr txBox="1"/>
            <p:nvPr/>
          </p:nvSpPr>
          <p:spPr>
            <a:xfrm>
              <a:off x="2743200" y="3061007"/>
              <a:ext cx="1507913" cy="461665"/>
            </a:xfrm>
            <a:prstGeom prst="rect">
              <a:avLst/>
            </a:prstGeom>
            <a:noFill/>
          </p:spPr>
          <p:txBody>
            <a:bodyPr wrap="none" rtlCol="0">
              <a:spAutoFit/>
            </a:bodyPr>
            <a:lstStyle/>
            <a:p>
              <a:r>
                <a:rPr lang="en-US" sz="2400" dirty="0"/>
                <a:t>JOB ONE: </a:t>
              </a:r>
            </a:p>
          </p:txBody>
        </p:sp>
        <p:sp>
          <p:nvSpPr>
            <p:cNvPr id="14" name="TextBox 13">
              <a:extLst>
                <a:ext uri="{FF2B5EF4-FFF2-40B4-BE49-F238E27FC236}">
                  <a16:creationId xmlns:a16="http://schemas.microsoft.com/office/drawing/2014/main" id="{60CABE81-0A7E-DC68-10C5-08F37C365C86}"/>
                </a:ext>
              </a:extLst>
            </p:cNvPr>
            <p:cNvSpPr txBox="1"/>
            <p:nvPr/>
          </p:nvSpPr>
          <p:spPr>
            <a:xfrm>
              <a:off x="4216539" y="3061007"/>
              <a:ext cx="3567523" cy="1200329"/>
            </a:xfrm>
            <a:prstGeom prst="rect">
              <a:avLst/>
            </a:prstGeom>
            <a:noFill/>
          </p:spPr>
          <p:txBody>
            <a:bodyPr wrap="square" rtlCol="0">
              <a:spAutoFit/>
            </a:bodyPr>
            <a:lstStyle/>
            <a:p>
              <a:r>
                <a:rPr lang="en-US" sz="2400" dirty="0"/>
                <a:t>MAKE IT EASY FOR YOUR READER TO GET WHAT THEY NEED TO KNOW.</a:t>
              </a:r>
            </a:p>
          </p:txBody>
        </p:sp>
      </p:grpSp>
      <p:sp>
        <p:nvSpPr>
          <p:cNvPr id="2" name="Rectangle 1">
            <a:extLst>
              <a:ext uri="{FF2B5EF4-FFF2-40B4-BE49-F238E27FC236}">
                <a16:creationId xmlns:a16="http://schemas.microsoft.com/office/drawing/2014/main" id="{13762C33-5DEB-4F2A-DFF1-627B5AC3C57E}"/>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35549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923CBF-D47C-7AA0-63D4-2EF13B1E6E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A20764-71FF-C1CD-285A-43F43247C48C}"/>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8D193E04-F256-6181-4F37-42574C59B0BA}"/>
              </a:ext>
            </a:extLst>
          </p:cNvPr>
          <p:cNvGraphicFramePr>
            <a:graphicFrameLocks noGrp="1"/>
          </p:cNvGraphicFramePr>
          <p:nvPr/>
        </p:nvGraphicFramePr>
        <p:xfrm>
          <a:off x="1304926" y="1441766"/>
          <a:ext cx="9441228" cy="4937760"/>
        </p:xfrm>
        <a:graphic>
          <a:graphicData uri="http://schemas.openxmlformats.org/drawingml/2006/table">
            <a:tbl>
              <a:tblPr firstRow="1" bandRow="1">
                <a:tableStyleId>{2D5ABB26-0587-4C30-8999-92F81FD0307C}</a:tableStyleId>
              </a:tblPr>
              <a:tblGrid>
                <a:gridCol w="1262910">
                  <a:extLst>
                    <a:ext uri="{9D8B030D-6E8A-4147-A177-3AD203B41FA5}">
                      <a16:colId xmlns:a16="http://schemas.microsoft.com/office/drawing/2014/main" val="3540809041"/>
                    </a:ext>
                  </a:extLst>
                </a:gridCol>
                <a:gridCol w="8178318">
                  <a:extLst>
                    <a:ext uri="{9D8B030D-6E8A-4147-A177-3AD203B41FA5}">
                      <a16:colId xmlns:a16="http://schemas.microsoft.com/office/drawing/2014/main" val="369545150"/>
                    </a:ext>
                  </a:extLst>
                </a:gridCol>
              </a:tblGrid>
              <a:tr h="0">
                <a:tc>
                  <a:txBody>
                    <a:bodyPr/>
                    <a:lstStyle/>
                    <a:p>
                      <a:pPr marL="0" indent="0"/>
                      <a:r>
                        <a:rPr lang="en-US" sz="2000" dirty="0">
                          <a:latin typeface="+mn-lt"/>
                        </a:rPr>
                        <a:t>9:00</a:t>
                      </a:r>
                    </a:p>
                  </a:txBody>
                  <a:tcPr marB="137160"/>
                </a:tc>
                <a:tc>
                  <a:txBody>
                    <a:bodyPr/>
                    <a:lstStyle/>
                    <a:p>
                      <a:pPr marL="0" lvl="1"/>
                      <a:r>
                        <a:rPr lang="en-US" sz="2000" i="0" kern="1200" dirty="0">
                          <a:solidFill>
                            <a:schemeClr val="tx1"/>
                          </a:solidFill>
                          <a:effectLst/>
                          <a:latin typeface="+mn-lt"/>
                          <a:ea typeface="+mn-ea"/>
                          <a:cs typeface="+mn-cs"/>
                        </a:rPr>
                        <a:t>Skills Presentation – Briefing and PowerPoint</a:t>
                      </a:r>
                    </a:p>
                  </a:txBody>
                  <a:tcPr marB="137160"/>
                </a:tc>
                <a:extLst>
                  <a:ext uri="{0D108BD9-81ED-4DB2-BD59-A6C34878D82A}">
                    <a16:rowId xmlns:a16="http://schemas.microsoft.com/office/drawing/2014/main" val="436499087"/>
                  </a:ext>
                </a:extLst>
              </a:tr>
              <a:tr h="0">
                <a:tc>
                  <a:txBody>
                    <a:bodyPr/>
                    <a:lstStyle/>
                    <a:p>
                      <a:pPr marL="0" indent="0"/>
                      <a:r>
                        <a:rPr lang="en-US" sz="2000" dirty="0">
                          <a:latin typeface="+mn-lt"/>
                        </a:rPr>
                        <a:t>9:45</a:t>
                      </a:r>
                    </a:p>
                  </a:txBody>
                  <a:tcPr marB="137160"/>
                </a:tc>
                <a:tc>
                  <a:txBody>
                    <a:bodyPr/>
                    <a:lstStyle/>
                    <a:p>
                      <a:pPr marL="0" lvl="1"/>
                      <a:r>
                        <a:rPr lang="en-US" sz="2000" i="0" kern="1200" dirty="0">
                          <a:solidFill>
                            <a:schemeClr val="tx1"/>
                          </a:solidFill>
                          <a:effectLst/>
                          <a:latin typeface="+mn-lt"/>
                          <a:ea typeface="+mn-ea"/>
                          <a:cs typeface="+mn-cs"/>
                        </a:rPr>
                        <a:t>Class Discussion</a:t>
                      </a:r>
                    </a:p>
                    <a:p>
                      <a:pPr marL="685800" lvl="2" indent="-342900">
                        <a:buFont typeface="Arial" panose="020B0604020202020204" pitchFamily="34" charset="0"/>
                        <a:buChar char="•"/>
                      </a:pPr>
                      <a:r>
                        <a:rPr lang="en-US" sz="2000" i="0" kern="1200" dirty="0">
                          <a:solidFill>
                            <a:schemeClr val="tx1"/>
                          </a:solidFill>
                          <a:effectLst/>
                          <a:latin typeface="+mn-lt"/>
                          <a:ea typeface="+mn-ea"/>
                          <a:cs typeface="+mn-cs"/>
                        </a:rPr>
                        <a:t>Quiz on China and Taiwan Sessions and Readings</a:t>
                      </a:r>
                    </a:p>
                    <a:p>
                      <a:pPr marL="685800" lvl="2" indent="-342900">
                        <a:buFont typeface="Arial" panose="020B0604020202020204" pitchFamily="34" charset="0"/>
                        <a:buChar char="•"/>
                      </a:pPr>
                      <a:r>
                        <a:rPr lang="en-US" sz="2000" i="0" kern="1200" dirty="0">
                          <a:solidFill>
                            <a:schemeClr val="tx1"/>
                          </a:solidFill>
                          <a:effectLst/>
                          <a:latin typeface="+mn-lt"/>
                          <a:ea typeface="+mn-ea"/>
                          <a:cs typeface="+mn-cs"/>
                        </a:rPr>
                        <a:t>Conclusions from Recent Speakers, Readings, Discussions</a:t>
                      </a:r>
                    </a:p>
                    <a:p>
                      <a:pPr marL="685800" lvl="2" indent="-342900">
                        <a:buFont typeface="Arial" panose="020B0604020202020204" pitchFamily="34" charset="0"/>
                        <a:buChar char="•"/>
                      </a:pPr>
                      <a:r>
                        <a:rPr lang="en-US" sz="2000" i="0" kern="1200" dirty="0">
                          <a:solidFill>
                            <a:schemeClr val="tx1"/>
                          </a:solidFill>
                          <a:effectLst/>
                          <a:latin typeface="+mn-lt"/>
                          <a:ea typeface="+mn-ea"/>
                          <a:cs typeface="+mn-cs"/>
                        </a:rPr>
                        <a:t>Deputies Committee Prep</a:t>
                      </a:r>
                    </a:p>
                  </a:txBody>
                  <a:tcPr marB="137160"/>
                </a:tc>
                <a:extLst>
                  <a:ext uri="{0D108BD9-81ED-4DB2-BD59-A6C34878D82A}">
                    <a16:rowId xmlns:a16="http://schemas.microsoft.com/office/drawing/2014/main" val="1031130914"/>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11:00</a:t>
                      </a:r>
                    </a:p>
                  </a:txBody>
                  <a:tcPr marB="137160"/>
                </a:tc>
                <a:tc>
                  <a:txBody>
                    <a:bodyPr/>
                    <a:lstStyle/>
                    <a:p>
                      <a:r>
                        <a:rPr lang="en-US" sz="2000" kern="1200" dirty="0">
                          <a:solidFill>
                            <a:schemeClr val="tx1"/>
                          </a:solidFill>
                          <a:effectLst/>
                          <a:latin typeface="+mn-lt"/>
                          <a:ea typeface="+mn-ea"/>
                          <a:cs typeface="+mn-cs"/>
                        </a:rPr>
                        <a:t>Ambassador Mark BELLAMY - Former U.S. Ambassador to Kenya</a:t>
                      </a:r>
                    </a:p>
                    <a:p>
                      <a:pPr lvl="1"/>
                      <a:r>
                        <a:rPr lang="en-US" sz="2000" i="1" kern="1200" dirty="0">
                          <a:solidFill>
                            <a:schemeClr val="tx1"/>
                          </a:solidFill>
                          <a:effectLst/>
                          <a:latin typeface="+mn-lt"/>
                          <a:ea typeface="+mn-ea"/>
                          <a:cs typeface="+mn-cs"/>
                        </a:rPr>
                        <a:t>Intro by Bijan</a:t>
                      </a:r>
                      <a:endParaRPr lang="en-US" sz="2000" i="0" kern="1200" dirty="0">
                        <a:solidFill>
                          <a:schemeClr val="tx1"/>
                        </a:solidFill>
                        <a:effectLst/>
                        <a:latin typeface="+mn-lt"/>
                        <a:ea typeface="+mn-ea"/>
                        <a:cs typeface="+mn-cs"/>
                      </a:endParaRPr>
                    </a:p>
                  </a:txBody>
                  <a:tcPr marB="137160"/>
                </a:tc>
                <a:extLst>
                  <a:ext uri="{0D108BD9-81ED-4DB2-BD59-A6C34878D82A}">
                    <a16:rowId xmlns:a16="http://schemas.microsoft.com/office/drawing/2014/main" val="3478393527"/>
                  </a:ext>
                </a:extLst>
              </a:tr>
              <a:tr h="0">
                <a:tc>
                  <a:txBody>
                    <a:bodyPr/>
                    <a:lstStyle/>
                    <a:p>
                      <a:pPr marL="0" indent="0"/>
                      <a:r>
                        <a:rPr lang="en-US" sz="2000" dirty="0">
                          <a:latin typeface="+mn-lt"/>
                        </a:rPr>
                        <a:t>12:30</a:t>
                      </a:r>
                    </a:p>
                  </a:txBody>
                  <a:tcPr marB="137160"/>
                </a:tc>
                <a:tc>
                  <a:txBody>
                    <a:bodyPr/>
                    <a:lstStyle/>
                    <a:p>
                      <a:pPr marL="0" lvl="1"/>
                      <a:r>
                        <a:rPr lang="en-US" sz="2000" i="0" kern="1200" dirty="0">
                          <a:solidFill>
                            <a:schemeClr val="tx1"/>
                          </a:solidFill>
                          <a:effectLst/>
                          <a:latin typeface="+mn-lt"/>
                          <a:ea typeface="+mn-ea"/>
                          <a:cs typeface="+mn-cs"/>
                        </a:rPr>
                        <a:t>Lunch</a:t>
                      </a:r>
                      <a:endParaRPr lang="en-US" sz="2000" i="1" kern="1200" dirty="0">
                        <a:solidFill>
                          <a:schemeClr val="tx1"/>
                        </a:solidFill>
                        <a:effectLst/>
                        <a:latin typeface="+mn-lt"/>
                        <a:ea typeface="+mn-ea"/>
                        <a:cs typeface="+mn-cs"/>
                      </a:endParaRPr>
                    </a:p>
                  </a:txBody>
                  <a:tcPr marB="137160"/>
                </a:tc>
                <a:extLst>
                  <a:ext uri="{0D108BD9-81ED-4DB2-BD59-A6C34878D82A}">
                    <a16:rowId xmlns:a16="http://schemas.microsoft.com/office/drawing/2014/main" val="202201722"/>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mn-lt"/>
                        </a:rPr>
                        <a:t>1:40</a:t>
                      </a:r>
                    </a:p>
                  </a:txBody>
                  <a:tcPr marB="137160"/>
                </a:tc>
                <a:tc>
                  <a:txBody>
                    <a:bodyPr/>
                    <a:lstStyle/>
                    <a:p>
                      <a:r>
                        <a:rPr lang="en-US" sz="2000" kern="1200" dirty="0">
                          <a:solidFill>
                            <a:schemeClr val="tx1"/>
                          </a:solidFill>
                          <a:effectLst/>
                          <a:latin typeface="+mn-lt"/>
                          <a:ea typeface="+mn-ea"/>
                          <a:cs typeface="+mn-cs"/>
                        </a:rPr>
                        <a:t>Ubers to Residence of Ambassador of Madagascar</a:t>
                      </a:r>
                    </a:p>
                  </a:txBody>
                  <a:tcPr marB="137160"/>
                </a:tc>
                <a:extLst>
                  <a:ext uri="{0D108BD9-81ED-4DB2-BD59-A6C34878D82A}">
                    <a16:rowId xmlns:a16="http://schemas.microsoft.com/office/drawing/2014/main" val="1260872140"/>
                  </a:ext>
                </a:extLst>
              </a:tr>
              <a:tr h="0">
                <a:tc>
                  <a:txBody>
                    <a:bodyPr/>
                    <a:lstStyle/>
                    <a:p>
                      <a:pPr marL="0" marR="0">
                        <a:buNone/>
                      </a:pPr>
                      <a:r>
                        <a:rPr lang="en-US" sz="2000" dirty="0">
                          <a:solidFill>
                            <a:schemeClr val="tx1"/>
                          </a:solidFill>
                          <a:effectLst/>
                          <a:latin typeface="+mn-lt"/>
                          <a:ea typeface="DengXian" panose="02010600030101010101" pitchFamily="2" charset="-122"/>
                        </a:rPr>
                        <a:t>2:00</a:t>
                      </a:r>
                    </a:p>
                  </a:txBody>
                  <a:tcPr marB="137160"/>
                </a:tc>
                <a:tc>
                  <a:txBody>
                    <a:bodyPr/>
                    <a:lstStyle/>
                    <a:p>
                      <a:r>
                        <a:rPr lang="en-US" sz="2000" kern="1200" dirty="0">
                          <a:solidFill>
                            <a:schemeClr val="tx1"/>
                          </a:solidFill>
                          <a:effectLst/>
                          <a:latin typeface="+mn-lt"/>
                          <a:ea typeface="+mn-ea"/>
                          <a:cs typeface="+mn-cs"/>
                        </a:rPr>
                        <a:t>Ambassador </a:t>
                      </a:r>
                      <a:r>
                        <a:rPr lang="en-US" sz="2000" kern="1200" dirty="0" err="1">
                          <a:solidFill>
                            <a:schemeClr val="tx1"/>
                          </a:solidFill>
                          <a:effectLst/>
                          <a:latin typeface="+mn-lt"/>
                          <a:ea typeface="+mn-ea"/>
                          <a:cs typeface="+mn-cs"/>
                        </a:rPr>
                        <a:t>Lantosoa</a:t>
                      </a:r>
                      <a:r>
                        <a:rPr lang="en-US" sz="2000" kern="1200" dirty="0">
                          <a:solidFill>
                            <a:schemeClr val="tx1"/>
                          </a:solidFill>
                          <a:effectLst/>
                          <a:latin typeface="+mn-lt"/>
                          <a:ea typeface="+mn-ea"/>
                          <a:cs typeface="+mn-cs"/>
                        </a:rPr>
                        <a:t> RAKOTOMALALA - Amb, Republic of Madagascar </a:t>
                      </a:r>
                    </a:p>
                    <a:p>
                      <a:pPr lvl="1"/>
                      <a:r>
                        <a:rPr lang="en-US" sz="2000" i="1" kern="1200" dirty="0">
                          <a:solidFill>
                            <a:schemeClr val="tx1"/>
                          </a:solidFill>
                          <a:effectLst/>
                          <a:latin typeface="+mn-lt"/>
                          <a:ea typeface="+mn-ea"/>
                          <a:cs typeface="+mn-cs"/>
                        </a:rPr>
                        <a:t>Intro by Miles</a:t>
                      </a:r>
                      <a:endParaRPr lang="en-US" sz="2000" i="0" kern="1200" dirty="0">
                        <a:solidFill>
                          <a:schemeClr val="tx1"/>
                        </a:solidFill>
                        <a:effectLst/>
                        <a:latin typeface="+mn-lt"/>
                        <a:ea typeface="+mn-ea"/>
                        <a:cs typeface="+mn-cs"/>
                      </a:endParaRPr>
                    </a:p>
                  </a:txBody>
                  <a:tcPr marB="137160"/>
                </a:tc>
                <a:extLst>
                  <a:ext uri="{0D108BD9-81ED-4DB2-BD59-A6C34878D82A}">
                    <a16:rowId xmlns:a16="http://schemas.microsoft.com/office/drawing/2014/main" val="3474452718"/>
                  </a:ext>
                </a:extLst>
              </a:tr>
              <a:tr h="0">
                <a:tc>
                  <a:txBody>
                    <a:bodyPr/>
                    <a:lstStyle/>
                    <a:p>
                      <a:pPr marL="0" marR="0">
                        <a:buNone/>
                      </a:pPr>
                      <a:r>
                        <a:rPr lang="en-US" sz="2000" dirty="0">
                          <a:solidFill>
                            <a:schemeClr val="tx1"/>
                          </a:solidFill>
                          <a:effectLst/>
                          <a:latin typeface="+mn-lt"/>
                          <a:ea typeface="DengXian" panose="02010600030101010101" pitchFamily="2" charset="-122"/>
                        </a:rPr>
                        <a:t>~3:10</a:t>
                      </a:r>
                    </a:p>
                  </a:txBody>
                  <a:tcPr marB="137160"/>
                </a:tc>
                <a:tc>
                  <a:txBody>
                    <a:bodyPr/>
                    <a:lstStyle/>
                    <a:p>
                      <a:pPr marL="0" marR="0">
                        <a:buNone/>
                      </a:pPr>
                      <a:r>
                        <a:rPr lang="en-US" sz="2000" dirty="0" err="1">
                          <a:solidFill>
                            <a:schemeClr val="tx1"/>
                          </a:solidFill>
                          <a:effectLst/>
                          <a:latin typeface="+mn-lt"/>
                          <a:ea typeface="DengXian" panose="02010600030101010101" pitchFamily="2" charset="-122"/>
                        </a:rPr>
                        <a:t>Wrapup</a:t>
                      </a:r>
                      <a:r>
                        <a:rPr lang="en-US" sz="2000" dirty="0">
                          <a:solidFill>
                            <a:schemeClr val="tx1"/>
                          </a:solidFill>
                          <a:effectLst/>
                          <a:latin typeface="+mn-lt"/>
                          <a:ea typeface="DengXian" panose="02010600030101010101" pitchFamily="2" charset="-122"/>
                        </a:rPr>
                        <a:t> and Walk/Bus</a:t>
                      </a:r>
                    </a:p>
                  </a:txBody>
                  <a:tcPr marB="137160"/>
                </a:tc>
                <a:extLst>
                  <a:ext uri="{0D108BD9-81ED-4DB2-BD59-A6C34878D82A}">
                    <a16:rowId xmlns:a16="http://schemas.microsoft.com/office/drawing/2014/main" val="1228761761"/>
                  </a:ext>
                </a:extLst>
              </a:tr>
            </a:tbl>
          </a:graphicData>
        </a:graphic>
      </p:graphicFrame>
    </p:spTree>
    <p:extLst>
      <p:ext uri="{BB962C8B-B14F-4D97-AF65-F5344CB8AC3E}">
        <p14:creationId xmlns:p14="http://schemas.microsoft.com/office/powerpoint/2010/main" val="1597823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9E9A88-3D76-486E-8441-FF3BB3200BBA}"/>
              </a:ext>
            </a:extLst>
          </p:cNvPr>
          <p:cNvSpPr txBox="1"/>
          <p:nvPr/>
        </p:nvSpPr>
        <p:spPr>
          <a:xfrm>
            <a:off x="990600" y="777573"/>
            <a:ext cx="10790133" cy="523220"/>
          </a:xfrm>
          <a:prstGeom prst="rect">
            <a:avLst/>
          </a:prstGeom>
          <a:noFill/>
        </p:spPr>
        <p:txBody>
          <a:bodyPr wrap="none" rtlCol="0">
            <a:spAutoFit/>
          </a:bodyPr>
          <a:lstStyle/>
          <a:p>
            <a:pPr>
              <a:spcAft>
                <a:spcPts val="1200"/>
              </a:spcAft>
            </a:pPr>
            <a:r>
              <a:rPr lang="en-US" sz="2800" dirty="0"/>
              <a:t>What are the differences between academic writing and memo-writing?</a:t>
            </a:r>
          </a:p>
        </p:txBody>
      </p:sp>
      <p:sp>
        <p:nvSpPr>
          <p:cNvPr id="2" name="TextBox 1">
            <a:extLst>
              <a:ext uri="{FF2B5EF4-FFF2-40B4-BE49-F238E27FC236}">
                <a16:creationId xmlns:a16="http://schemas.microsoft.com/office/drawing/2014/main" id="{19D00E56-E114-45FC-B530-6787EAFA675D}"/>
              </a:ext>
            </a:extLst>
          </p:cNvPr>
          <p:cNvSpPr txBox="1"/>
          <p:nvPr/>
        </p:nvSpPr>
        <p:spPr>
          <a:xfrm>
            <a:off x="2593759" y="2367265"/>
            <a:ext cx="1539204" cy="461665"/>
          </a:xfrm>
          <a:prstGeom prst="rect">
            <a:avLst/>
          </a:prstGeom>
          <a:noFill/>
        </p:spPr>
        <p:txBody>
          <a:bodyPr wrap="none" rtlCol="0">
            <a:spAutoFit/>
          </a:bodyPr>
          <a:lstStyle/>
          <a:p>
            <a:r>
              <a:rPr lang="en-US" sz="2400" dirty="0"/>
              <a:t>Purpose(s)</a:t>
            </a:r>
          </a:p>
        </p:txBody>
      </p:sp>
      <p:sp>
        <p:nvSpPr>
          <p:cNvPr id="5" name="TextBox 4">
            <a:extLst>
              <a:ext uri="{FF2B5EF4-FFF2-40B4-BE49-F238E27FC236}">
                <a16:creationId xmlns:a16="http://schemas.microsoft.com/office/drawing/2014/main" id="{97A3F341-9150-4F31-A0C7-B5361366CAD3}"/>
              </a:ext>
            </a:extLst>
          </p:cNvPr>
          <p:cNvSpPr txBox="1"/>
          <p:nvPr/>
        </p:nvSpPr>
        <p:spPr>
          <a:xfrm>
            <a:off x="2590800" y="4217402"/>
            <a:ext cx="1736373" cy="1569660"/>
          </a:xfrm>
          <a:prstGeom prst="rect">
            <a:avLst/>
          </a:prstGeom>
          <a:noFill/>
        </p:spPr>
        <p:txBody>
          <a:bodyPr wrap="none" rtlCol="0">
            <a:spAutoFit/>
          </a:bodyPr>
          <a:lstStyle/>
          <a:p>
            <a:r>
              <a:rPr lang="en-US" sz="2400" dirty="0"/>
              <a:t>Style</a:t>
            </a:r>
          </a:p>
          <a:p>
            <a:pPr marL="285750" indent="-285750">
              <a:buFont typeface="Arial" panose="020B0604020202020204" pitchFamily="34" charset="0"/>
              <a:buChar char="•"/>
            </a:pPr>
            <a:r>
              <a:rPr lang="en-US" sz="2400" dirty="0"/>
              <a:t>Language</a:t>
            </a:r>
          </a:p>
          <a:p>
            <a:pPr marL="285750" indent="-285750">
              <a:buFont typeface="Arial" panose="020B0604020202020204" pitchFamily="34" charset="0"/>
              <a:buChar char="•"/>
            </a:pPr>
            <a:r>
              <a:rPr lang="en-US" sz="2400" dirty="0"/>
              <a:t>Length</a:t>
            </a:r>
          </a:p>
          <a:p>
            <a:pPr marL="285750" indent="-285750">
              <a:buFont typeface="Arial" panose="020B0604020202020204" pitchFamily="34" charset="0"/>
              <a:buChar char="•"/>
            </a:pPr>
            <a:r>
              <a:rPr lang="en-US" sz="2400" dirty="0"/>
              <a:t>Voice</a:t>
            </a:r>
          </a:p>
        </p:txBody>
      </p:sp>
      <p:sp>
        <p:nvSpPr>
          <p:cNvPr id="6" name="TextBox 5">
            <a:extLst>
              <a:ext uri="{FF2B5EF4-FFF2-40B4-BE49-F238E27FC236}">
                <a16:creationId xmlns:a16="http://schemas.microsoft.com/office/drawing/2014/main" id="{0CA5E850-2E2B-40CA-ABF4-EA4670872E00}"/>
              </a:ext>
            </a:extLst>
          </p:cNvPr>
          <p:cNvSpPr txBox="1"/>
          <p:nvPr/>
        </p:nvSpPr>
        <p:spPr>
          <a:xfrm>
            <a:off x="4428323" y="1582717"/>
            <a:ext cx="2855269" cy="461665"/>
          </a:xfrm>
          <a:prstGeom prst="rect">
            <a:avLst/>
          </a:prstGeom>
          <a:noFill/>
          <a:ln>
            <a:solidFill>
              <a:schemeClr val="tx1"/>
            </a:solidFill>
          </a:ln>
        </p:spPr>
        <p:txBody>
          <a:bodyPr wrap="none" rtlCol="0">
            <a:spAutoFit/>
          </a:bodyPr>
          <a:lstStyle/>
          <a:p>
            <a:r>
              <a:rPr lang="en-US" sz="2400" dirty="0"/>
              <a:t>“Washington Memo”</a:t>
            </a:r>
          </a:p>
        </p:txBody>
      </p:sp>
      <p:sp>
        <p:nvSpPr>
          <p:cNvPr id="7" name="TextBox 6">
            <a:extLst>
              <a:ext uri="{FF2B5EF4-FFF2-40B4-BE49-F238E27FC236}">
                <a16:creationId xmlns:a16="http://schemas.microsoft.com/office/drawing/2014/main" id="{AFE7544A-7036-4FC1-BC9C-AB6CF301DF0E}"/>
              </a:ext>
            </a:extLst>
          </p:cNvPr>
          <p:cNvSpPr txBox="1"/>
          <p:nvPr/>
        </p:nvSpPr>
        <p:spPr>
          <a:xfrm>
            <a:off x="2584882" y="2901674"/>
            <a:ext cx="1999650" cy="1200329"/>
          </a:xfrm>
          <a:prstGeom prst="rect">
            <a:avLst/>
          </a:prstGeom>
          <a:noFill/>
        </p:spPr>
        <p:txBody>
          <a:bodyPr wrap="none" rtlCol="0">
            <a:spAutoFit/>
          </a:bodyPr>
          <a:lstStyle/>
          <a:p>
            <a:r>
              <a:rPr lang="en-US" sz="2400" dirty="0"/>
              <a:t>Scope</a:t>
            </a:r>
          </a:p>
          <a:p>
            <a:pPr marL="285750" indent="-285750">
              <a:buFont typeface="Arial" panose="020B0604020202020204" pitchFamily="34" charset="0"/>
              <a:buChar char="•"/>
            </a:pPr>
            <a:r>
              <a:rPr lang="en-US" sz="2400" dirty="0"/>
              <a:t>Background</a:t>
            </a:r>
          </a:p>
          <a:p>
            <a:pPr marL="285750" indent="-285750">
              <a:buFont typeface="Arial" panose="020B0604020202020204" pitchFamily="34" charset="0"/>
              <a:buChar char="•"/>
            </a:pPr>
            <a:r>
              <a:rPr lang="en-US" sz="2400" dirty="0"/>
              <a:t>Relevance</a:t>
            </a:r>
          </a:p>
        </p:txBody>
      </p:sp>
      <p:sp>
        <p:nvSpPr>
          <p:cNvPr id="8" name="TextBox 7">
            <a:extLst>
              <a:ext uri="{FF2B5EF4-FFF2-40B4-BE49-F238E27FC236}">
                <a16:creationId xmlns:a16="http://schemas.microsoft.com/office/drawing/2014/main" id="{5CAB69C0-BA5B-44C1-90F7-BD5C583FEDF2}"/>
              </a:ext>
            </a:extLst>
          </p:cNvPr>
          <p:cNvSpPr txBox="1"/>
          <p:nvPr/>
        </p:nvSpPr>
        <p:spPr>
          <a:xfrm>
            <a:off x="2593759" y="5812435"/>
            <a:ext cx="1380506" cy="461665"/>
          </a:xfrm>
          <a:prstGeom prst="rect">
            <a:avLst/>
          </a:prstGeom>
          <a:noFill/>
        </p:spPr>
        <p:txBody>
          <a:bodyPr wrap="none" rtlCol="0">
            <a:spAutoFit/>
          </a:bodyPr>
          <a:lstStyle/>
          <a:p>
            <a:r>
              <a:rPr lang="en-US" sz="2400" dirty="0"/>
              <a:t>Structure</a:t>
            </a:r>
          </a:p>
        </p:txBody>
      </p:sp>
      <p:sp>
        <p:nvSpPr>
          <p:cNvPr id="9" name="TextBox 8">
            <a:extLst>
              <a:ext uri="{FF2B5EF4-FFF2-40B4-BE49-F238E27FC236}">
                <a16:creationId xmlns:a16="http://schemas.microsoft.com/office/drawing/2014/main" id="{F0EF2E9D-035C-4915-99B6-77ACE50C55CF}"/>
              </a:ext>
            </a:extLst>
          </p:cNvPr>
          <p:cNvSpPr txBox="1"/>
          <p:nvPr/>
        </p:nvSpPr>
        <p:spPr>
          <a:xfrm>
            <a:off x="5032158" y="2343931"/>
            <a:ext cx="5272277" cy="461665"/>
          </a:xfrm>
          <a:prstGeom prst="rect">
            <a:avLst/>
          </a:prstGeom>
          <a:noFill/>
        </p:spPr>
        <p:txBody>
          <a:bodyPr wrap="none" rtlCol="0">
            <a:spAutoFit/>
          </a:bodyPr>
          <a:lstStyle/>
          <a:p>
            <a:r>
              <a:rPr lang="en-US" sz="2400" dirty="0"/>
              <a:t>“Action”; empower reader by educating.</a:t>
            </a:r>
          </a:p>
        </p:txBody>
      </p:sp>
      <p:sp>
        <p:nvSpPr>
          <p:cNvPr id="10" name="TextBox 9">
            <a:extLst>
              <a:ext uri="{FF2B5EF4-FFF2-40B4-BE49-F238E27FC236}">
                <a16:creationId xmlns:a16="http://schemas.microsoft.com/office/drawing/2014/main" id="{A6DA7319-BEB4-46DA-ADC6-40D95CB65555}"/>
              </a:ext>
            </a:extLst>
          </p:cNvPr>
          <p:cNvSpPr txBox="1"/>
          <p:nvPr/>
        </p:nvSpPr>
        <p:spPr>
          <a:xfrm>
            <a:off x="5023283" y="2973190"/>
            <a:ext cx="5609228" cy="1200329"/>
          </a:xfrm>
          <a:prstGeom prst="rect">
            <a:avLst/>
          </a:prstGeom>
          <a:noFill/>
        </p:spPr>
        <p:txBody>
          <a:bodyPr wrap="none" rtlCol="0">
            <a:spAutoFit/>
          </a:bodyPr>
          <a:lstStyle/>
          <a:p>
            <a:r>
              <a:rPr lang="en-US" sz="2400" dirty="0"/>
              <a:t>Only what reader needs to know to decide.</a:t>
            </a:r>
          </a:p>
          <a:p>
            <a:r>
              <a:rPr lang="en-US" sz="2400" dirty="0"/>
              <a:t>Only what’s relevant.</a:t>
            </a:r>
          </a:p>
          <a:p>
            <a:r>
              <a:rPr lang="en-US" sz="2400" dirty="0"/>
              <a:t>Examples to show point, not encyclopedia.</a:t>
            </a:r>
          </a:p>
        </p:txBody>
      </p:sp>
      <p:sp>
        <p:nvSpPr>
          <p:cNvPr id="11" name="TextBox 10">
            <a:extLst>
              <a:ext uri="{FF2B5EF4-FFF2-40B4-BE49-F238E27FC236}">
                <a16:creationId xmlns:a16="http://schemas.microsoft.com/office/drawing/2014/main" id="{A872EC8E-D495-46D8-A9AD-65F2347F3C29}"/>
              </a:ext>
            </a:extLst>
          </p:cNvPr>
          <p:cNvSpPr txBox="1"/>
          <p:nvPr/>
        </p:nvSpPr>
        <p:spPr>
          <a:xfrm>
            <a:off x="5029199" y="4517100"/>
            <a:ext cx="5402120" cy="1200329"/>
          </a:xfrm>
          <a:prstGeom prst="rect">
            <a:avLst/>
          </a:prstGeom>
          <a:noFill/>
        </p:spPr>
        <p:txBody>
          <a:bodyPr wrap="none" rtlCol="0">
            <a:spAutoFit/>
          </a:bodyPr>
          <a:lstStyle/>
          <a:p>
            <a:r>
              <a:rPr lang="en-US" sz="2400" dirty="0"/>
              <a:t>Concise, direct, active.</a:t>
            </a:r>
          </a:p>
          <a:p>
            <a:r>
              <a:rPr lang="en-US" sz="2400" dirty="0"/>
              <a:t>“As brief as possible” (usually two pages).</a:t>
            </a:r>
          </a:p>
          <a:p>
            <a:r>
              <a:rPr lang="en-US" sz="2400" dirty="0"/>
              <a:t>Objective, not ornate.</a:t>
            </a:r>
          </a:p>
        </p:txBody>
      </p:sp>
      <p:cxnSp>
        <p:nvCxnSpPr>
          <p:cNvPr id="12" name="Straight Arrow Connector 11">
            <a:extLst>
              <a:ext uri="{FF2B5EF4-FFF2-40B4-BE49-F238E27FC236}">
                <a16:creationId xmlns:a16="http://schemas.microsoft.com/office/drawing/2014/main" id="{4B420B51-51E4-480E-B479-C265329D2A21}"/>
              </a:ext>
            </a:extLst>
          </p:cNvPr>
          <p:cNvCxnSpPr/>
          <p:nvPr/>
        </p:nvCxnSpPr>
        <p:spPr>
          <a:xfrm>
            <a:off x="5146172" y="6019800"/>
            <a:ext cx="3200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DF392C-AA24-E7A4-0EAD-D679C69575EF}"/>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22932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146903-8F90-4477-956A-6F3BBD27FC20}"/>
              </a:ext>
            </a:extLst>
          </p:cNvPr>
          <p:cNvSpPr txBox="1"/>
          <p:nvPr/>
        </p:nvSpPr>
        <p:spPr>
          <a:xfrm>
            <a:off x="2855638" y="718745"/>
            <a:ext cx="2151551" cy="369332"/>
          </a:xfrm>
          <a:prstGeom prst="rect">
            <a:avLst/>
          </a:prstGeom>
          <a:noFill/>
        </p:spPr>
        <p:txBody>
          <a:bodyPr wrap="none" rtlCol="0">
            <a:spAutoFit/>
          </a:bodyPr>
          <a:lstStyle/>
          <a:p>
            <a:r>
              <a:rPr lang="en-US" dirty="0"/>
              <a:t>Standard </a:t>
            </a:r>
            <a:r>
              <a:rPr lang="en-US" b="1" dirty="0"/>
              <a:t>Info</a:t>
            </a:r>
            <a:r>
              <a:rPr lang="en-US" dirty="0"/>
              <a:t> Memo</a:t>
            </a:r>
          </a:p>
        </p:txBody>
      </p:sp>
      <p:sp>
        <p:nvSpPr>
          <p:cNvPr id="14" name="TextBox 13">
            <a:extLst>
              <a:ext uri="{FF2B5EF4-FFF2-40B4-BE49-F238E27FC236}">
                <a16:creationId xmlns:a16="http://schemas.microsoft.com/office/drawing/2014/main" id="{F1C97F48-C17D-4456-A309-E103F5B2478E}"/>
              </a:ext>
            </a:extLst>
          </p:cNvPr>
          <p:cNvSpPr txBox="1"/>
          <p:nvPr/>
        </p:nvSpPr>
        <p:spPr>
          <a:xfrm>
            <a:off x="6743985" y="718745"/>
            <a:ext cx="2624436" cy="369332"/>
          </a:xfrm>
          <a:prstGeom prst="rect">
            <a:avLst/>
          </a:prstGeom>
          <a:noFill/>
        </p:spPr>
        <p:txBody>
          <a:bodyPr wrap="none" rtlCol="0">
            <a:spAutoFit/>
          </a:bodyPr>
          <a:lstStyle/>
          <a:p>
            <a:r>
              <a:rPr lang="en-US" dirty="0"/>
              <a:t>Standard </a:t>
            </a:r>
            <a:r>
              <a:rPr lang="en-US" b="1" dirty="0"/>
              <a:t>Decision</a:t>
            </a:r>
            <a:r>
              <a:rPr lang="en-US" dirty="0"/>
              <a:t> Memo</a:t>
            </a:r>
          </a:p>
        </p:txBody>
      </p:sp>
      <p:sp>
        <p:nvSpPr>
          <p:cNvPr id="4" name="Rectangle 3">
            <a:extLst>
              <a:ext uri="{FF2B5EF4-FFF2-40B4-BE49-F238E27FC236}">
                <a16:creationId xmlns:a16="http://schemas.microsoft.com/office/drawing/2014/main" id="{F63E42C8-60B3-4991-AE0A-3F16F187B5C8}"/>
              </a:ext>
            </a:extLst>
          </p:cNvPr>
          <p:cNvSpPr>
            <a:spLocks noChangeAspect="1"/>
          </p:cNvSpPr>
          <p:nvPr/>
        </p:nvSpPr>
        <p:spPr>
          <a:xfrm>
            <a:off x="2209808" y="1396568"/>
            <a:ext cx="3886193" cy="50292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9C4AB9-642C-4F12-92FA-92CE24A4261E}"/>
              </a:ext>
            </a:extLst>
          </p:cNvPr>
          <p:cNvSpPr>
            <a:spLocks noChangeAspect="1"/>
          </p:cNvSpPr>
          <p:nvPr/>
        </p:nvSpPr>
        <p:spPr>
          <a:xfrm>
            <a:off x="6563456" y="1396568"/>
            <a:ext cx="3886193" cy="50292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D7ADD9-DBCD-4423-A88C-451BF06C96C3}"/>
              </a:ext>
            </a:extLst>
          </p:cNvPr>
          <p:cNvSpPr txBox="1"/>
          <p:nvPr/>
        </p:nvSpPr>
        <p:spPr>
          <a:xfrm>
            <a:off x="2641828" y="2766924"/>
            <a:ext cx="1107996" cy="338554"/>
          </a:xfrm>
          <a:prstGeom prst="rect">
            <a:avLst/>
          </a:prstGeom>
          <a:noFill/>
        </p:spPr>
        <p:txBody>
          <a:bodyPr wrap="none" rtlCol="0">
            <a:spAutoFit/>
          </a:bodyPr>
          <a:lstStyle/>
          <a:p>
            <a:r>
              <a:rPr lang="en-US" sz="1600" dirty="0">
                <a:solidFill>
                  <a:schemeClr val="bg1"/>
                </a:solidFill>
              </a:rPr>
              <a:t>		</a:t>
            </a:r>
          </a:p>
        </p:txBody>
      </p:sp>
      <p:graphicFrame>
        <p:nvGraphicFramePr>
          <p:cNvPr id="23" name="Table 23">
            <a:extLst>
              <a:ext uri="{FF2B5EF4-FFF2-40B4-BE49-F238E27FC236}">
                <a16:creationId xmlns:a16="http://schemas.microsoft.com/office/drawing/2014/main" id="{70894C44-C0C3-444B-9FA4-6636E643E655}"/>
              </a:ext>
            </a:extLst>
          </p:cNvPr>
          <p:cNvGraphicFramePr>
            <a:graphicFrameLocks noGrp="1"/>
          </p:cNvGraphicFramePr>
          <p:nvPr/>
        </p:nvGraphicFramePr>
        <p:xfrm>
          <a:off x="2649654" y="1988287"/>
          <a:ext cx="2998670" cy="370840"/>
        </p:xfrm>
        <a:graphic>
          <a:graphicData uri="http://schemas.openxmlformats.org/drawingml/2006/table">
            <a:tbl>
              <a:tblPr firstRow="1" bandRow="1">
                <a:tableStyleId>{2D5ABB26-0587-4C30-8999-92F81FD0307C}</a:tableStyleId>
              </a:tblPr>
              <a:tblGrid>
                <a:gridCol w="1369896">
                  <a:extLst>
                    <a:ext uri="{9D8B030D-6E8A-4147-A177-3AD203B41FA5}">
                      <a16:colId xmlns:a16="http://schemas.microsoft.com/office/drawing/2014/main" val="2171559603"/>
                    </a:ext>
                  </a:extLst>
                </a:gridCol>
                <a:gridCol w="1628774">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Subject:</a:t>
                      </a:r>
                      <a:endParaRPr lang="en-US" sz="1600" dirty="0"/>
                    </a:p>
                  </a:txBody>
                  <a:tcPr/>
                </a:tc>
                <a:tc>
                  <a:txBody>
                    <a:bodyPr/>
                    <a:lstStyle/>
                    <a:p>
                      <a:r>
                        <a:rPr lang="en-US" sz="1800" dirty="0">
                          <a:solidFill>
                            <a:schemeClr val="bg1"/>
                          </a:solidFill>
                        </a:rPr>
                        <a:t>Clear, crisp </a:t>
                      </a:r>
                      <a:endParaRPr lang="en-US" sz="1600" dirty="0"/>
                    </a:p>
                  </a:txBody>
                  <a:tcPr/>
                </a:tc>
                <a:extLst>
                  <a:ext uri="{0D108BD9-81ED-4DB2-BD59-A6C34878D82A}">
                    <a16:rowId xmlns:a16="http://schemas.microsoft.com/office/drawing/2014/main" val="1753784824"/>
                  </a:ext>
                </a:extLst>
              </a:tr>
            </a:tbl>
          </a:graphicData>
        </a:graphic>
      </p:graphicFrame>
      <p:graphicFrame>
        <p:nvGraphicFramePr>
          <p:cNvPr id="24" name="Table 23">
            <a:extLst>
              <a:ext uri="{FF2B5EF4-FFF2-40B4-BE49-F238E27FC236}">
                <a16:creationId xmlns:a16="http://schemas.microsoft.com/office/drawing/2014/main" id="{297C96BC-F4BB-467C-ABDC-19C15A513762}"/>
              </a:ext>
            </a:extLst>
          </p:cNvPr>
          <p:cNvGraphicFramePr>
            <a:graphicFrameLocks noGrp="1"/>
          </p:cNvGraphicFramePr>
          <p:nvPr/>
        </p:nvGraphicFramePr>
        <p:xfrm>
          <a:off x="2641827" y="2554676"/>
          <a:ext cx="3006498" cy="370840"/>
        </p:xfrm>
        <a:graphic>
          <a:graphicData uri="http://schemas.openxmlformats.org/drawingml/2006/table">
            <a:tbl>
              <a:tblPr firstRow="1" bandRow="1">
                <a:tableStyleId>{2D5ABB26-0587-4C30-8999-92F81FD0307C}</a:tableStyleId>
              </a:tblPr>
              <a:tblGrid>
                <a:gridCol w="1301523">
                  <a:extLst>
                    <a:ext uri="{9D8B030D-6E8A-4147-A177-3AD203B41FA5}">
                      <a16:colId xmlns:a16="http://schemas.microsoft.com/office/drawing/2014/main" val="2171559603"/>
                    </a:ext>
                  </a:extLst>
                </a:gridCol>
                <a:gridCol w="1704975">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Thesis:</a:t>
                      </a:r>
                      <a:endParaRPr lang="en-US" sz="1800" dirty="0"/>
                    </a:p>
                  </a:txBody>
                  <a:tcPr/>
                </a:tc>
                <a:tc>
                  <a:txBody>
                    <a:bodyPr/>
                    <a:lstStyle/>
                    <a:p>
                      <a:r>
                        <a:rPr lang="en-US" sz="1800" dirty="0">
                          <a:solidFill>
                            <a:schemeClr val="bg1"/>
                          </a:solidFill>
                        </a:rPr>
                        <a:t>BLUF, analytical</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5" name="Table 24">
            <a:extLst>
              <a:ext uri="{FF2B5EF4-FFF2-40B4-BE49-F238E27FC236}">
                <a16:creationId xmlns:a16="http://schemas.microsoft.com/office/drawing/2014/main" id="{7E4E2EE4-1940-4E85-B18A-5221C7E822A9}"/>
              </a:ext>
            </a:extLst>
          </p:cNvPr>
          <p:cNvGraphicFramePr>
            <a:graphicFrameLocks noGrp="1"/>
          </p:cNvGraphicFramePr>
          <p:nvPr/>
        </p:nvGraphicFramePr>
        <p:xfrm>
          <a:off x="2649654" y="3848034"/>
          <a:ext cx="3006498" cy="370840"/>
        </p:xfrm>
        <a:graphic>
          <a:graphicData uri="http://schemas.openxmlformats.org/drawingml/2006/table">
            <a:tbl>
              <a:tblPr firstRow="1" bandRow="1">
                <a:tableStyleId>{2D5ABB26-0587-4C30-8999-92F81FD0307C}</a:tableStyleId>
              </a:tblPr>
              <a:tblGrid>
                <a:gridCol w="1349148">
                  <a:extLst>
                    <a:ext uri="{9D8B030D-6E8A-4147-A177-3AD203B41FA5}">
                      <a16:colId xmlns:a16="http://schemas.microsoft.com/office/drawing/2014/main" val="2171559603"/>
                    </a:ext>
                  </a:extLst>
                </a:gridCol>
                <a:gridCol w="165735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Dynamics:</a:t>
                      </a:r>
                      <a:endParaRPr lang="en-US" sz="1800" dirty="0"/>
                    </a:p>
                  </a:txBody>
                  <a:tcPr/>
                </a:tc>
                <a:tc>
                  <a:txBody>
                    <a:bodyPr/>
                    <a:lstStyle/>
                    <a:p>
                      <a:r>
                        <a:rPr lang="en-US" sz="1800" dirty="0">
                          <a:solidFill>
                            <a:schemeClr val="bg1"/>
                          </a:solidFill>
                        </a:rPr>
                        <a:t>Why, how</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6" name="Table 25">
            <a:extLst>
              <a:ext uri="{FF2B5EF4-FFF2-40B4-BE49-F238E27FC236}">
                <a16:creationId xmlns:a16="http://schemas.microsoft.com/office/drawing/2014/main" id="{DDD5D4EB-8754-42B9-A652-E653BA7CDAA4}"/>
              </a:ext>
            </a:extLst>
          </p:cNvPr>
          <p:cNvGraphicFramePr>
            <a:graphicFrameLocks noGrp="1"/>
          </p:cNvGraphicFramePr>
          <p:nvPr/>
        </p:nvGraphicFramePr>
        <p:xfrm>
          <a:off x="2627728" y="3121895"/>
          <a:ext cx="3301773" cy="640080"/>
        </p:xfrm>
        <a:graphic>
          <a:graphicData uri="http://schemas.openxmlformats.org/drawingml/2006/table">
            <a:tbl>
              <a:tblPr firstRow="1" bandRow="1">
                <a:tableStyleId>{2D5ABB26-0587-4C30-8999-92F81FD0307C}</a:tableStyleId>
              </a:tblPr>
              <a:tblGrid>
                <a:gridCol w="1263424">
                  <a:extLst>
                    <a:ext uri="{9D8B030D-6E8A-4147-A177-3AD203B41FA5}">
                      <a16:colId xmlns:a16="http://schemas.microsoft.com/office/drawing/2014/main" val="2171559603"/>
                    </a:ext>
                  </a:extLst>
                </a:gridCol>
                <a:gridCol w="2038349">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Framing:</a:t>
                      </a:r>
                      <a:endParaRPr lang="en-US" sz="1800" dirty="0"/>
                    </a:p>
                  </a:txBody>
                  <a:tcPr/>
                </a:tc>
                <a:tc>
                  <a:txBody>
                    <a:bodyPr/>
                    <a:lstStyle/>
                    <a:p>
                      <a:r>
                        <a:rPr lang="en-US" sz="1800" dirty="0">
                          <a:solidFill>
                            <a:schemeClr val="bg1"/>
                          </a:solidFill>
                        </a:rPr>
                        <a:t>What, when, who, where</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7" name="Table 26">
            <a:extLst>
              <a:ext uri="{FF2B5EF4-FFF2-40B4-BE49-F238E27FC236}">
                <a16:creationId xmlns:a16="http://schemas.microsoft.com/office/drawing/2014/main" id="{9EBB3D25-542A-491D-BF6F-455B3712F5C9}"/>
              </a:ext>
            </a:extLst>
          </p:cNvPr>
          <p:cNvGraphicFramePr>
            <a:graphicFrameLocks noGrp="1"/>
          </p:cNvGraphicFramePr>
          <p:nvPr/>
        </p:nvGraphicFramePr>
        <p:xfrm>
          <a:off x="2641826" y="4418472"/>
          <a:ext cx="3168424" cy="640080"/>
        </p:xfrm>
        <a:graphic>
          <a:graphicData uri="http://schemas.openxmlformats.org/drawingml/2006/table">
            <a:tbl>
              <a:tblPr firstRow="1" bandRow="1">
                <a:tableStyleId>{2D5ABB26-0587-4C30-8999-92F81FD0307C}</a:tableStyleId>
              </a:tblPr>
              <a:tblGrid>
                <a:gridCol w="1339624">
                  <a:extLst>
                    <a:ext uri="{9D8B030D-6E8A-4147-A177-3AD203B41FA5}">
                      <a16:colId xmlns:a16="http://schemas.microsoft.com/office/drawing/2014/main" val="2171559603"/>
                    </a:ext>
                  </a:extLst>
                </a:gridCol>
                <a:gridCol w="182880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Outcomes:</a:t>
                      </a:r>
                      <a:endParaRPr lang="en-US" sz="1800" dirty="0"/>
                    </a:p>
                  </a:txBody>
                  <a:tcPr/>
                </a:tc>
                <a:tc>
                  <a:txBody>
                    <a:bodyPr/>
                    <a:lstStyle/>
                    <a:p>
                      <a:r>
                        <a:rPr lang="en-US" sz="1800" dirty="0">
                          <a:solidFill>
                            <a:schemeClr val="bg1"/>
                          </a:solidFill>
                        </a:rPr>
                        <a:t>Likely, less likely (and why)</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8" name="Table 27">
            <a:extLst>
              <a:ext uri="{FF2B5EF4-FFF2-40B4-BE49-F238E27FC236}">
                <a16:creationId xmlns:a16="http://schemas.microsoft.com/office/drawing/2014/main" id="{A582855A-F433-44E1-94F1-93CA554BD407}"/>
              </a:ext>
            </a:extLst>
          </p:cNvPr>
          <p:cNvGraphicFramePr>
            <a:graphicFrameLocks noGrp="1"/>
          </p:cNvGraphicFramePr>
          <p:nvPr/>
        </p:nvGraphicFramePr>
        <p:xfrm>
          <a:off x="2632301" y="5145324"/>
          <a:ext cx="3006498" cy="365760"/>
        </p:xfrm>
        <a:graphic>
          <a:graphicData uri="http://schemas.openxmlformats.org/drawingml/2006/table">
            <a:tbl>
              <a:tblPr firstRow="1" bandRow="1">
                <a:tableStyleId>{2D5ABB26-0587-4C30-8999-92F81FD0307C}</a:tableStyleId>
              </a:tblPr>
              <a:tblGrid>
                <a:gridCol w="1415824">
                  <a:extLst>
                    <a:ext uri="{9D8B030D-6E8A-4147-A177-3AD203B41FA5}">
                      <a16:colId xmlns:a16="http://schemas.microsoft.com/office/drawing/2014/main" val="2171559603"/>
                    </a:ext>
                  </a:extLst>
                </a:gridCol>
                <a:gridCol w="1590674">
                  <a:extLst>
                    <a:ext uri="{9D8B030D-6E8A-4147-A177-3AD203B41FA5}">
                      <a16:colId xmlns:a16="http://schemas.microsoft.com/office/drawing/2014/main" val="3016856015"/>
                    </a:ext>
                  </a:extLst>
                </a:gridCol>
              </a:tblGrid>
              <a:tr h="300448">
                <a:tc>
                  <a:txBody>
                    <a:bodyPr/>
                    <a:lstStyle/>
                    <a:p>
                      <a:r>
                        <a:rPr lang="en-US" sz="1800" dirty="0">
                          <a:solidFill>
                            <a:schemeClr val="bg1"/>
                          </a:solidFill>
                        </a:rPr>
                        <a:t>Implications:</a:t>
                      </a:r>
                      <a:endParaRPr lang="en-US" sz="1800" dirty="0"/>
                    </a:p>
                  </a:txBody>
                  <a:tcPr/>
                </a:tc>
                <a:tc>
                  <a:txBody>
                    <a:bodyPr/>
                    <a:lstStyle/>
                    <a:p>
                      <a:r>
                        <a:rPr lang="en-US" sz="1800" dirty="0">
                          <a:solidFill>
                            <a:schemeClr val="bg1"/>
                          </a:solidFill>
                        </a:rPr>
                        <a:t>Why matter?</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9" name="Table 23">
            <a:extLst>
              <a:ext uri="{FF2B5EF4-FFF2-40B4-BE49-F238E27FC236}">
                <a16:creationId xmlns:a16="http://schemas.microsoft.com/office/drawing/2014/main" id="{0243AC6C-9A41-4D78-B76C-3FE7455480CC}"/>
              </a:ext>
            </a:extLst>
          </p:cNvPr>
          <p:cNvGraphicFramePr>
            <a:graphicFrameLocks noGrp="1"/>
          </p:cNvGraphicFramePr>
          <p:nvPr/>
        </p:nvGraphicFramePr>
        <p:xfrm>
          <a:off x="6880451" y="1584167"/>
          <a:ext cx="2579168" cy="370840"/>
        </p:xfrm>
        <a:graphic>
          <a:graphicData uri="http://schemas.openxmlformats.org/drawingml/2006/table">
            <a:tbl>
              <a:tblPr firstRow="1" bandRow="1">
                <a:tableStyleId>{2D5ABB26-0587-4C30-8999-92F81FD0307C}</a:tableStyleId>
              </a:tblPr>
              <a:tblGrid>
                <a:gridCol w="1150299">
                  <a:extLst>
                    <a:ext uri="{9D8B030D-6E8A-4147-A177-3AD203B41FA5}">
                      <a16:colId xmlns:a16="http://schemas.microsoft.com/office/drawing/2014/main" val="2171559603"/>
                    </a:ext>
                  </a:extLst>
                </a:gridCol>
                <a:gridCol w="1428869">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Subject:</a:t>
                      </a:r>
                      <a:endParaRPr lang="en-US" sz="1600" dirty="0"/>
                    </a:p>
                  </a:txBody>
                  <a:tcPr/>
                </a:tc>
                <a:tc>
                  <a:txBody>
                    <a:bodyPr/>
                    <a:lstStyle/>
                    <a:p>
                      <a:r>
                        <a:rPr lang="en-US" sz="1800" dirty="0">
                          <a:solidFill>
                            <a:schemeClr val="bg1"/>
                          </a:solidFill>
                        </a:rPr>
                        <a:t>Clear, crisp </a:t>
                      </a:r>
                      <a:endParaRPr lang="en-US" sz="1600" dirty="0"/>
                    </a:p>
                  </a:txBody>
                  <a:tcPr/>
                </a:tc>
                <a:extLst>
                  <a:ext uri="{0D108BD9-81ED-4DB2-BD59-A6C34878D82A}">
                    <a16:rowId xmlns:a16="http://schemas.microsoft.com/office/drawing/2014/main" val="1753784824"/>
                  </a:ext>
                </a:extLst>
              </a:tr>
            </a:tbl>
          </a:graphicData>
        </a:graphic>
      </p:graphicFrame>
      <p:graphicFrame>
        <p:nvGraphicFramePr>
          <p:cNvPr id="30" name="Table 29">
            <a:extLst>
              <a:ext uri="{FF2B5EF4-FFF2-40B4-BE49-F238E27FC236}">
                <a16:creationId xmlns:a16="http://schemas.microsoft.com/office/drawing/2014/main" id="{6E768AD8-8A5D-4052-AF44-9343BFAEF969}"/>
              </a:ext>
            </a:extLst>
          </p:cNvPr>
          <p:cNvGraphicFramePr>
            <a:graphicFrameLocks noGrp="1"/>
          </p:cNvGraphicFramePr>
          <p:nvPr/>
        </p:nvGraphicFramePr>
        <p:xfrm>
          <a:off x="6872624" y="2150556"/>
          <a:ext cx="3006498" cy="370840"/>
        </p:xfrm>
        <a:graphic>
          <a:graphicData uri="http://schemas.openxmlformats.org/drawingml/2006/table">
            <a:tbl>
              <a:tblPr firstRow="1" bandRow="1">
                <a:tableStyleId>{2D5ABB26-0587-4C30-8999-92F81FD0307C}</a:tableStyleId>
              </a:tblPr>
              <a:tblGrid>
                <a:gridCol w="1168173">
                  <a:extLst>
                    <a:ext uri="{9D8B030D-6E8A-4147-A177-3AD203B41FA5}">
                      <a16:colId xmlns:a16="http://schemas.microsoft.com/office/drawing/2014/main" val="2171559603"/>
                    </a:ext>
                  </a:extLst>
                </a:gridCol>
                <a:gridCol w="1838325">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Thesis:</a:t>
                      </a:r>
                      <a:endParaRPr lang="en-US" sz="1800" dirty="0"/>
                    </a:p>
                  </a:txBody>
                  <a:tcPr/>
                </a:tc>
                <a:tc>
                  <a:txBody>
                    <a:bodyPr/>
                    <a:lstStyle/>
                    <a:p>
                      <a:r>
                        <a:rPr lang="en-US" sz="1800" dirty="0">
                          <a:solidFill>
                            <a:schemeClr val="bg1"/>
                          </a:solidFill>
                        </a:rPr>
                        <a:t>BLUF, analytical</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1" name="Table 30">
            <a:extLst>
              <a:ext uri="{FF2B5EF4-FFF2-40B4-BE49-F238E27FC236}">
                <a16:creationId xmlns:a16="http://schemas.microsoft.com/office/drawing/2014/main" id="{636793E3-F40D-4796-B56C-5819EBF185A4}"/>
              </a:ext>
            </a:extLst>
          </p:cNvPr>
          <p:cNvGraphicFramePr>
            <a:graphicFrameLocks noGrp="1"/>
          </p:cNvGraphicFramePr>
          <p:nvPr/>
        </p:nvGraphicFramePr>
        <p:xfrm>
          <a:off x="6880451" y="3443914"/>
          <a:ext cx="3006498" cy="370840"/>
        </p:xfrm>
        <a:graphic>
          <a:graphicData uri="http://schemas.openxmlformats.org/drawingml/2006/table">
            <a:tbl>
              <a:tblPr firstRow="1" bandRow="1">
                <a:tableStyleId>{2D5ABB26-0587-4C30-8999-92F81FD0307C}</a:tableStyleId>
              </a:tblPr>
              <a:tblGrid>
                <a:gridCol w="1349148">
                  <a:extLst>
                    <a:ext uri="{9D8B030D-6E8A-4147-A177-3AD203B41FA5}">
                      <a16:colId xmlns:a16="http://schemas.microsoft.com/office/drawing/2014/main" val="2171559603"/>
                    </a:ext>
                  </a:extLst>
                </a:gridCol>
                <a:gridCol w="165735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Dynamics:</a:t>
                      </a:r>
                      <a:endParaRPr lang="en-US" sz="1800" dirty="0"/>
                    </a:p>
                  </a:txBody>
                  <a:tcPr/>
                </a:tc>
                <a:tc>
                  <a:txBody>
                    <a:bodyPr/>
                    <a:lstStyle/>
                    <a:p>
                      <a:r>
                        <a:rPr lang="en-US" sz="1800" dirty="0">
                          <a:solidFill>
                            <a:schemeClr val="bg1"/>
                          </a:solidFill>
                        </a:rPr>
                        <a:t>Why, how</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2" name="Table 31">
            <a:extLst>
              <a:ext uri="{FF2B5EF4-FFF2-40B4-BE49-F238E27FC236}">
                <a16:creationId xmlns:a16="http://schemas.microsoft.com/office/drawing/2014/main" id="{59A6F08D-E30E-40B6-AB64-2C25DE1371D6}"/>
              </a:ext>
            </a:extLst>
          </p:cNvPr>
          <p:cNvGraphicFramePr>
            <a:graphicFrameLocks noGrp="1"/>
          </p:cNvGraphicFramePr>
          <p:nvPr/>
        </p:nvGraphicFramePr>
        <p:xfrm>
          <a:off x="6872624" y="2761095"/>
          <a:ext cx="3301773" cy="640080"/>
        </p:xfrm>
        <a:graphic>
          <a:graphicData uri="http://schemas.openxmlformats.org/drawingml/2006/table">
            <a:tbl>
              <a:tblPr firstRow="1" bandRow="1">
                <a:tableStyleId>{2D5ABB26-0587-4C30-8999-92F81FD0307C}</a:tableStyleId>
              </a:tblPr>
              <a:tblGrid>
                <a:gridCol w="1263424">
                  <a:extLst>
                    <a:ext uri="{9D8B030D-6E8A-4147-A177-3AD203B41FA5}">
                      <a16:colId xmlns:a16="http://schemas.microsoft.com/office/drawing/2014/main" val="2171559603"/>
                    </a:ext>
                  </a:extLst>
                </a:gridCol>
                <a:gridCol w="2038349">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Framing:</a:t>
                      </a:r>
                      <a:endParaRPr lang="en-US" sz="1800" dirty="0"/>
                    </a:p>
                  </a:txBody>
                  <a:tcPr/>
                </a:tc>
                <a:tc>
                  <a:txBody>
                    <a:bodyPr/>
                    <a:lstStyle/>
                    <a:p>
                      <a:r>
                        <a:rPr lang="en-US" sz="1800" dirty="0">
                          <a:solidFill>
                            <a:schemeClr val="bg1"/>
                          </a:solidFill>
                        </a:rPr>
                        <a:t>What, when, who, where</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3" name="Table 32">
            <a:extLst>
              <a:ext uri="{FF2B5EF4-FFF2-40B4-BE49-F238E27FC236}">
                <a16:creationId xmlns:a16="http://schemas.microsoft.com/office/drawing/2014/main" id="{BA1C05FA-496C-4F5C-8CF1-FE83CE58EA48}"/>
              </a:ext>
            </a:extLst>
          </p:cNvPr>
          <p:cNvGraphicFramePr>
            <a:graphicFrameLocks noGrp="1"/>
          </p:cNvGraphicFramePr>
          <p:nvPr/>
        </p:nvGraphicFramePr>
        <p:xfrm>
          <a:off x="6855664" y="4588248"/>
          <a:ext cx="3298707" cy="640080"/>
        </p:xfrm>
        <a:graphic>
          <a:graphicData uri="http://schemas.openxmlformats.org/drawingml/2006/table">
            <a:tbl>
              <a:tblPr firstRow="1" bandRow="1">
                <a:tableStyleId>{2D5ABB26-0587-4C30-8999-92F81FD0307C}</a:tableStyleId>
              </a:tblPr>
              <a:tblGrid>
                <a:gridCol w="1316787">
                  <a:extLst>
                    <a:ext uri="{9D8B030D-6E8A-4147-A177-3AD203B41FA5}">
                      <a16:colId xmlns:a16="http://schemas.microsoft.com/office/drawing/2014/main" val="2171559603"/>
                    </a:ext>
                  </a:extLst>
                </a:gridCol>
                <a:gridCol w="198192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Outcomes:</a:t>
                      </a:r>
                      <a:endParaRPr lang="en-US" sz="1800" dirty="0"/>
                    </a:p>
                  </a:txBody>
                  <a:tcPr/>
                </a:tc>
                <a:tc>
                  <a:txBody>
                    <a:bodyPr/>
                    <a:lstStyle/>
                    <a:p>
                      <a:r>
                        <a:rPr lang="en-US" sz="1800" dirty="0">
                          <a:solidFill>
                            <a:schemeClr val="bg1"/>
                          </a:solidFill>
                        </a:rPr>
                        <a:t>Likely, less likely (and why)</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4" name="Table 33">
            <a:extLst>
              <a:ext uri="{FF2B5EF4-FFF2-40B4-BE49-F238E27FC236}">
                <a16:creationId xmlns:a16="http://schemas.microsoft.com/office/drawing/2014/main" id="{8D53BDFD-6B35-46CD-916F-04C7841731AC}"/>
              </a:ext>
            </a:extLst>
          </p:cNvPr>
          <p:cNvGraphicFramePr>
            <a:graphicFrameLocks noGrp="1"/>
          </p:cNvGraphicFramePr>
          <p:nvPr/>
        </p:nvGraphicFramePr>
        <p:xfrm>
          <a:off x="6855664" y="5315100"/>
          <a:ext cx="3006498" cy="428618"/>
        </p:xfrm>
        <a:graphic>
          <a:graphicData uri="http://schemas.openxmlformats.org/drawingml/2006/table">
            <a:tbl>
              <a:tblPr firstRow="1" bandRow="1">
                <a:tableStyleId>{2D5ABB26-0587-4C30-8999-92F81FD0307C}</a:tableStyleId>
              </a:tblPr>
              <a:tblGrid>
                <a:gridCol w="1469186">
                  <a:extLst>
                    <a:ext uri="{9D8B030D-6E8A-4147-A177-3AD203B41FA5}">
                      <a16:colId xmlns:a16="http://schemas.microsoft.com/office/drawing/2014/main" val="2171559603"/>
                    </a:ext>
                  </a:extLst>
                </a:gridCol>
                <a:gridCol w="1537312">
                  <a:extLst>
                    <a:ext uri="{9D8B030D-6E8A-4147-A177-3AD203B41FA5}">
                      <a16:colId xmlns:a16="http://schemas.microsoft.com/office/drawing/2014/main" val="3016856015"/>
                    </a:ext>
                  </a:extLst>
                </a:gridCol>
              </a:tblGrid>
              <a:tr h="428618">
                <a:tc>
                  <a:txBody>
                    <a:bodyPr/>
                    <a:lstStyle/>
                    <a:p>
                      <a:r>
                        <a:rPr lang="en-US" sz="1800" dirty="0">
                          <a:solidFill>
                            <a:schemeClr val="bg1"/>
                          </a:solidFill>
                        </a:rPr>
                        <a:t>Implications:</a:t>
                      </a:r>
                      <a:endParaRPr lang="en-US" sz="1800" dirty="0"/>
                    </a:p>
                  </a:txBody>
                  <a:tcPr/>
                </a:tc>
                <a:tc>
                  <a:txBody>
                    <a:bodyPr/>
                    <a:lstStyle/>
                    <a:p>
                      <a:r>
                        <a:rPr lang="en-US" sz="1800" dirty="0">
                          <a:solidFill>
                            <a:schemeClr val="bg1"/>
                          </a:solidFill>
                        </a:rPr>
                        <a:t>Why matter?</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5" name="Table 34">
            <a:extLst>
              <a:ext uri="{FF2B5EF4-FFF2-40B4-BE49-F238E27FC236}">
                <a16:creationId xmlns:a16="http://schemas.microsoft.com/office/drawing/2014/main" id="{6800D620-D0FD-4AC4-B396-30E3226346DF}"/>
              </a:ext>
            </a:extLst>
          </p:cNvPr>
          <p:cNvGraphicFramePr>
            <a:graphicFrameLocks noGrp="1"/>
          </p:cNvGraphicFramePr>
          <p:nvPr/>
        </p:nvGraphicFramePr>
        <p:xfrm>
          <a:off x="6855665" y="3885923"/>
          <a:ext cx="3301773" cy="640080"/>
        </p:xfrm>
        <a:graphic>
          <a:graphicData uri="http://schemas.openxmlformats.org/drawingml/2006/table">
            <a:tbl>
              <a:tblPr firstRow="1" bandRow="1">
                <a:tableStyleId>{2D5ABB26-0587-4C30-8999-92F81FD0307C}</a:tableStyleId>
              </a:tblPr>
              <a:tblGrid>
                <a:gridCol w="1263424">
                  <a:extLst>
                    <a:ext uri="{9D8B030D-6E8A-4147-A177-3AD203B41FA5}">
                      <a16:colId xmlns:a16="http://schemas.microsoft.com/office/drawing/2014/main" val="2171559603"/>
                    </a:ext>
                  </a:extLst>
                </a:gridCol>
                <a:gridCol w="2038349">
                  <a:extLst>
                    <a:ext uri="{9D8B030D-6E8A-4147-A177-3AD203B41FA5}">
                      <a16:colId xmlns:a16="http://schemas.microsoft.com/office/drawing/2014/main" val="3016856015"/>
                    </a:ext>
                  </a:extLst>
                </a:gridCol>
              </a:tblGrid>
              <a:tr h="370840">
                <a:tc>
                  <a:txBody>
                    <a:bodyPr/>
                    <a:lstStyle/>
                    <a:p>
                      <a:r>
                        <a:rPr lang="en-US" sz="1800" b="1" dirty="0">
                          <a:solidFill>
                            <a:schemeClr val="bg1"/>
                          </a:solidFill>
                        </a:rPr>
                        <a:t>OPTIONS:</a:t>
                      </a:r>
                      <a:endParaRPr lang="en-US" sz="1800" b="1" dirty="0"/>
                    </a:p>
                  </a:txBody>
                  <a:tcPr/>
                </a:tc>
                <a:tc>
                  <a:txBody>
                    <a:bodyPr/>
                    <a:lstStyle/>
                    <a:p>
                      <a:r>
                        <a:rPr lang="en-US" sz="1800" b="1" dirty="0">
                          <a:solidFill>
                            <a:schemeClr val="bg1"/>
                          </a:solidFill>
                        </a:rPr>
                        <a:t>Stated, assessed; interagency views</a:t>
                      </a:r>
                      <a:endParaRPr lang="en-US" sz="1800" b="1" dirty="0"/>
                    </a:p>
                  </a:txBody>
                  <a:tcPr/>
                </a:tc>
                <a:extLst>
                  <a:ext uri="{0D108BD9-81ED-4DB2-BD59-A6C34878D82A}">
                    <a16:rowId xmlns:a16="http://schemas.microsoft.com/office/drawing/2014/main" val="1753784824"/>
                  </a:ext>
                </a:extLst>
              </a:tr>
            </a:tbl>
          </a:graphicData>
        </a:graphic>
      </p:graphicFrame>
      <p:graphicFrame>
        <p:nvGraphicFramePr>
          <p:cNvPr id="36" name="Table 35">
            <a:extLst>
              <a:ext uri="{FF2B5EF4-FFF2-40B4-BE49-F238E27FC236}">
                <a16:creationId xmlns:a16="http://schemas.microsoft.com/office/drawing/2014/main" id="{36D4329F-1DF5-4EDE-893A-D56EA5AF222E}"/>
              </a:ext>
            </a:extLst>
          </p:cNvPr>
          <p:cNvGraphicFramePr>
            <a:graphicFrameLocks noGrp="1"/>
          </p:cNvGraphicFramePr>
          <p:nvPr/>
        </p:nvGraphicFramePr>
        <p:xfrm>
          <a:off x="6852599" y="5828659"/>
          <a:ext cx="3301773" cy="370840"/>
        </p:xfrm>
        <a:graphic>
          <a:graphicData uri="http://schemas.openxmlformats.org/drawingml/2006/table">
            <a:tbl>
              <a:tblPr firstRow="1" bandRow="1">
                <a:tableStyleId>{2D5ABB26-0587-4C30-8999-92F81FD0307C}</a:tableStyleId>
              </a:tblPr>
              <a:tblGrid>
                <a:gridCol w="3301773">
                  <a:extLst>
                    <a:ext uri="{9D8B030D-6E8A-4147-A177-3AD203B41FA5}">
                      <a16:colId xmlns:a16="http://schemas.microsoft.com/office/drawing/2014/main" val="2171559603"/>
                    </a:ext>
                  </a:extLst>
                </a:gridCol>
              </a:tblGrid>
              <a:tr h="370840">
                <a:tc>
                  <a:txBody>
                    <a:bodyPr/>
                    <a:lstStyle/>
                    <a:p>
                      <a:r>
                        <a:rPr lang="en-US" sz="1800" b="1" dirty="0">
                          <a:solidFill>
                            <a:schemeClr val="bg1"/>
                          </a:solidFill>
                        </a:rPr>
                        <a:t>RECOMMENDATION</a:t>
                      </a:r>
                      <a:endParaRPr lang="en-US" sz="1800" b="1" dirty="0"/>
                    </a:p>
                  </a:txBody>
                  <a:tcPr/>
                </a:tc>
                <a:extLst>
                  <a:ext uri="{0D108BD9-81ED-4DB2-BD59-A6C34878D82A}">
                    <a16:rowId xmlns:a16="http://schemas.microsoft.com/office/drawing/2014/main" val="1753784824"/>
                  </a:ext>
                </a:extLst>
              </a:tr>
            </a:tbl>
          </a:graphicData>
        </a:graphic>
      </p:graphicFrame>
      <p:sp>
        <p:nvSpPr>
          <p:cNvPr id="2" name="Rectangle 1">
            <a:extLst>
              <a:ext uri="{FF2B5EF4-FFF2-40B4-BE49-F238E27FC236}">
                <a16:creationId xmlns:a16="http://schemas.microsoft.com/office/drawing/2014/main" id="{AC378C26-A290-39F6-7587-3ED130FBAC89}"/>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174599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146903-8F90-4477-956A-6F3BBD27FC20}"/>
              </a:ext>
            </a:extLst>
          </p:cNvPr>
          <p:cNvSpPr txBox="1"/>
          <p:nvPr/>
        </p:nvSpPr>
        <p:spPr>
          <a:xfrm>
            <a:off x="2855638" y="718745"/>
            <a:ext cx="2151551" cy="369332"/>
          </a:xfrm>
          <a:prstGeom prst="rect">
            <a:avLst/>
          </a:prstGeom>
          <a:noFill/>
        </p:spPr>
        <p:txBody>
          <a:bodyPr wrap="none" rtlCol="0">
            <a:spAutoFit/>
          </a:bodyPr>
          <a:lstStyle/>
          <a:p>
            <a:r>
              <a:rPr lang="en-US" dirty="0"/>
              <a:t>Standard </a:t>
            </a:r>
            <a:r>
              <a:rPr lang="en-US" b="1" dirty="0"/>
              <a:t>Info</a:t>
            </a:r>
            <a:r>
              <a:rPr lang="en-US" dirty="0"/>
              <a:t> Memo</a:t>
            </a:r>
          </a:p>
        </p:txBody>
      </p:sp>
      <p:sp>
        <p:nvSpPr>
          <p:cNvPr id="14" name="TextBox 13">
            <a:extLst>
              <a:ext uri="{FF2B5EF4-FFF2-40B4-BE49-F238E27FC236}">
                <a16:creationId xmlns:a16="http://schemas.microsoft.com/office/drawing/2014/main" id="{F1C97F48-C17D-4456-A309-E103F5B2478E}"/>
              </a:ext>
            </a:extLst>
          </p:cNvPr>
          <p:cNvSpPr txBox="1"/>
          <p:nvPr/>
        </p:nvSpPr>
        <p:spPr>
          <a:xfrm>
            <a:off x="6743985" y="718745"/>
            <a:ext cx="2624436" cy="369332"/>
          </a:xfrm>
          <a:prstGeom prst="rect">
            <a:avLst/>
          </a:prstGeom>
          <a:noFill/>
        </p:spPr>
        <p:txBody>
          <a:bodyPr wrap="none" rtlCol="0">
            <a:spAutoFit/>
          </a:bodyPr>
          <a:lstStyle/>
          <a:p>
            <a:r>
              <a:rPr lang="en-US" dirty="0"/>
              <a:t>Standard </a:t>
            </a:r>
            <a:r>
              <a:rPr lang="en-US" b="1" dirty="0"/>
              <a:t>Decision</a:t>
            </a:r>
            <a:r>
              <a:rPr lang="en-US" dirty="0"/>
              <a:t> Memo</a:t>
            </a:r>
          </a:p>
        </p:txBody>
      </p:sp>
      <p:sp>
        <p:nvSpPr>
          <p:cNvPr id="4" name="Rectangle 3">
            <a:extLst>
              <a:ext uri="{FF2B5EF4-FFF2-40B4-BE49-F238E27FC236}">
                <a16:creationId xmlns:a16="http://schemas.microsoft.com/office/drawing/2014/main" id="{F63E42C8-60B3-4991-AE0A-3F16F187B5C8}"/>
              </a:ext>
            </a:extLst>
          </p:cNvPr>
          <p:cNvSpPr>
            <a:spLocks noChangeAspect="1"/>
          </p:cNvSpPr>
          <p:nvPr/>
        </p:nvSpPr>
        <p:spPr>
          <a:xfrm>
            <a:off x="2209808" y="1396568"/>
            <a:ext cx="3886193" cy="50292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9C4AB9-642C-4F12-92FA-92CE24A4261E}"/>
              </a:ext>
            </a:extLst>
          </p:cNvPr>
          <p:cNvSpPr>
            <a:spLocks noChangeAspect="1"/>
          </p:cNvSpPr>
          <p:nvPr/>
        </p:nvSpPr>
        <p:spPr>
          <a:xfrm>
            <a:off x="6563456" y="1396568"/>
            <a:ext cx="3886193" cy="50292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D7ADD9-DBCD-4423-A88C-451BF06C96C3}"/>
              </a:ext>
            </a:extLst>
          </p:cNvPr>
          <p:cNvSpPr txBox="1"/>
          <p:nvPr/>
        </p:nvSpPr>
        <p:spPr>
          <a:xfrm>
            <a:off x="2641828" y="2766924"/>
            <a:ext cx="1107996" cy="338554"/>
          </a:xfrm>
          <a:prstGeom prst="rect">
            <a:avLst/>
          </a:prstGeom>
          <a:noFill/>
        </p:spPr>
        <p:txBody>
          <a:bodyPr wrap="none" rtlCol="0">
            <a:spAutoFit/>
          </a:bodyPr>
          <a:lstStyle/>
          <a:p>
            <a:r>
              <a:rPr lang="en-US" sz="1600" dirty="0">
                <a:solidFill>
                  <a:schemeClr val="bg1"/>
                </a:solidFill>
              </a:rPr>
              <a:t>		</a:t>
            </a:r>
          </a:p>
        </p:txBody>
      </p:sp>
      <p:graphicFrame>
        <p:nvGraphicFramePr>
          <p:cNvPr id="23" name="Table 23">
            <a:extLst>
              <a:ext uri="{FF2B5EF4-FFF2-40B4-BE49-F238E27FC236}">
                <a16:creationId xmlns:a16="http://schemas.microsoft.com/office/drawing/2014/main" id="{70894C44-C0C3-444B-9FA4-6636E643E655}"/>
              </a:ext>
            </a:extLst>
          </p:cNvPr>
          <p:cNvGraphicFramePr>
            <a:graphicFrameLocks noGrp="1"/>
          </p:cNvGraphicFramePr>
          <p:nvPr/>
        </p:nvGraphicFramePr>
        <p:xfrm>
          <a:off x="2649654" y="1988287"/>
          <a:ext cx="2998670" cy="370840"/>
        </p:xfrm>
        <a:graphic>
          <a:graphicData uri="http://schemas.openxmlformats.org/drawingml/2006/table">
            <a:tbl>
              <a:tblPr firstRow="1" bandRow="1">
                <a:tableStyleId>{2D5ABB26-0587-4C30-8999-92F81FD0307C}</a:tableStyleId>
              </a:tblPr>
              <a:tblGrid>
                <a:gridCol w="1369896">
                  <a:extLst>
                    <a:ext uri="{9D8B030D-6E8A-4147-A177-3AD203B41FA5}">
                      <a16:colId xmlns:a16="http://schemas.microsoft.com/office/drawing/2014/main" val="2171559603"/>
                    </a:ext>
                  </a:extLst>
                </a:gridCol>
                <a:gridCol w="1628774">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Subject:</a:t>
                      </a:r>
                      <a:endParaRPr lang="en-US" sz="1600" dirty="0"/>
                    </a:p>
                  </a:txBody>
                  <a:tcPr/>
                </a:tc>
                <a:tc>
                  <a:txBody>
                    <a:bodyPr/>
                    <a:lstStyle/>
                    <a:p>
                      <a:r>
                        <a:rPr lang="en-US" sz="1800" dirty="0">
                          <a:solidFill>
                            <a:schemeClr val="bg1"/>
                          </a:solidFill>
                        </a:rPr>
                        <a:t>Clear, crisp </a:t>
                      </a:r>
                      <a:endParaRPr lang="en-US" sz="1600" dirty="0"/>
                    </a:p>
                  </a:txBody>
                  <a:tcPr/>
                </a:tc>
                <a:extLst>
                  <a:ext uri="{0D108BD9-81ED-4DB2-BD59-A6C34878D82A}">
                    <a16:rowId xmlns:a16="http://schemas.microsoft.com/office/drawing/2014/main" val="1753784824"/>
                  </a:ext>
                </a:extLst>
              </a:tr>
            </a:tbl>
          </a:graphicData>
        </a:graphic>
      </p:graphicFrame>
      <p:graphicFrame>
        <p:nvGraphicFramePr>
          <p:cNvPr id="24" name="Table 23">
            <a:extLst>
              <a:ext uri="{FF2B5EF4-FFF2-40B4-BE49-F238E27FC236}">
                <a16:creationId xmlns:a16="http://schemas.microsoft.com/office/drawing/2014/main" id="{297C96BC-F4BB-467C-ABDC-19C15A513762}"/>
              </a:ext>
            </a:extLst>
          </p:cNvPr>
          <p:cNvGraphicFramePr>
            <a:graphicFrameLocks noGrp="1"/>
          </p:cNvGraphicFramePr>
          <p:nvPr/>
        </p:nvGraphicFramePr>
        <p:xfrm>
          <a:off x="2641827" y="2554676"/>
          <a:ext cx="3006498" cy="370840"/>
        </p:xfrm>
        <a:graphic>
          <a:graphicData uri="http://schemas.openxmlformats.org/drawingml/2006/table">
            <a:tbl>
              <a:tblPr firstRow="1" bandRow="1">
                <a:tableStyleId>{2D5ABB26-0587-4C30-8999-92F81FD0307C}</a:tableStyleId>
              </a:tblPr>
              <a:tblGrid>
                <a:gridCol w="1301523">
                  <a:extLst>
                    <a:ext uri="{9D8B030D-6E8A-4147-A177-3AD203B41FA5}">
                      <a16:colId xmlns:a16="http://schemas.microsoft.com/office/drawing/2014/main" val="2171559603"/>
                    </a:ext>
                  </a:extLst>
                </a:gridCol>
                <a:gridCol w="1704975">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Thesis:</a:t>
                      </a:r>
                      <a:endParaRPr lang="en-US" sz="1800" dirty="0"/>
                    </a:p>
                  </a:txBody>
                  <a:tcPr/>
                </a:tc>
                <a:tc>
                  <a:txBody>
                    <a:bodyPr/>
                    <a:lstStyle/>
                    <a:p>
                      <a:r>
                        <a:rPr lang="en-US" sz="1800" dirty="0">
                          <a:solidFill>
                            <a:schemeClr val="bg1"/>
                          </a:solidFill>
                        </a:rPr>
                        <a:t>BLUF, analytical</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5" name="Table 24">
            <a:extLst>
              <a:ext uri="{FF2B5EF4-FFF2-40B4-BE49-F238E27FC236}">
                <a16:creationId xmlns:a16="http://schemas.microsoft.com/office/drawing/2014/main" id="{7E4E2EE4-1940-4E85-B18A-5221C7E822A9}"/>
              </a:ext>
            </a:extLst>
          </p:cNvPr>
          <p:cNvGraphicFramePr>
            <a:graphicFrameLocks noGrp="1"/>
          </p:cNvGraphicFramePr>
          <p:nvPr/>
        </p:nvGraphicFramePr>
        <p:xfrm>
          <a:off x="2649654" y="3848034"/>
          <a:ext cx="3006498" cy="370840"/>
        </p:xfrm>
        <a:graphic>
          <a:graphicData uri="http://schemas.openxmlformats.org/drawingml/2006/table">
            <a:tbl>
              <a:tblPr firstRow="1" bandRow="1">
                <a:tableStyleId>{2D5ABB26-0587-4C30-8999-92F81FD0307C}</a:tableStyleId>
              </a:tblPr>
              <a:tblGrid>
                <a:gridCol w="1349148">
                  <a:extLst>
                    <a:ext uri="{9D8B030D-6E8A-4147-A177-3AD203B41FA5}">
                      <a16:colId xmlns:a16="http://schemas.microsoft.com/office/drawing/2014/main" val="2171559603"/>
                    </a:ext>
                  </a:extLst>
                </a:gridCol>
                <a:gridCol w="165735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Dynamics:</a:t>
                      </a:r>
                      <a:endParaRPr lang="en-US" sz="1800" dirty="0"/>
                    </a:p>
                  </a:txBody>
                  <a:tcPr/>
                </a:tc>
                <a:tc>
                  <a:txBody>
                    <a:bodyPr/>
                    <a:lstStyle/>
                    <a:p>
                      <a:r>
                        <a:rPr lang="en-US" sz="1800" dirty="0">
                          <a:solidFill>
                            <a:schemeClr val="bg1"/>
                          </a:solidFill>
                        </a:rPr>
                        <a:t>Why, how</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6" name="Table 25">
            <a:extLst>
              <a:ext uri="{FF2B5EF4-FFF2-40B4-BE49-F238E27FC236}">
                <a16:creationId xmlns:a16="http://schemas.microsoft.com/office/drawing/2014/main" id="{DDD5D4EB-8754-42B9-A652-E653BA7CDAA4}"/>
              </a:ext>
            </a:extLst>
          </p:cNvPr>
          <p:cNvGraphicFramePr>
            <a:graphicFrameLocks noGrp="1"/>
          </p:cNvGraphicFramePr>
          <p:nvPr/>
        </p:nvGraphicFramePr>
        <p:xfrm>
          <a:off x="2627728" y="3121895"/>
          <a:ext cx="3301773" cy="640080"/>
        </p:xfrm>
        <a:graphic>
          <a:graphicData uri="http://schemas.openxmlformats.org/drawingml/2006/table">
            <a:tbl>
              <a:tblPr firstRow="1" bandRow="1">
                <a:tableStyleId>{2D5ABB26-0587-4C30-8999-92F81FD0307C}</a:tableStyleId>
              </a:tblPr>
              <a:tblGrid>
                <a:gridCol w="1263424">
                  <a:extLst>
                    <a:ext uri="{9D8B030D-6E8A-4147-A177-3AD203B41FA5}">
                      <a16:colId xmlns:a16="http://schemas.microsoft.com/office/drawing/2014/main" val="2171559603"/>
                    </a:ext>
                  </a:extLst>
                </a:gridCol>
                <a:gridCol w="2038349">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Framing:</a:t>
                      </a:r>
                      <a:endParaRPr lang="en-US" sz="1800" dirty="0"/>
                    </a:p>
                  </a:txBody>
                  <a:tcPr/>
                </a:tc>
                <a:tc>
                  <a:txBody>
                    <a:bodyPr/>
                    <a:lstStyle/>
                    <a:p>
                      <a:r>
                        <a:rPr lang="en-US" sz="1800" dirty="0">
                          <a:solidFill>
                            <a:schemeClr val="bg1"/>
                          </a:solidFill>
                        </a:rPr>
                        <a:t>What, when, who, where</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7" name="Table 26">
            <a:extLst>
              <a:ext uri="{FF2B5EF4-FFF2-40B4-BE49-F238E27FC236}">
                <a16:creationId xmlns:a16="http://schemas.microsoft.com/office/drawing/2014/main" id="{9EBB3D25-542A-491D-BF6F-455B3712F5C9}"/>
              </a:ext>
            </a:extLst>
          </p:cNvPr>
          <p:cNvGraphicFramePr>
            <a:graphicFrameLocks noGrp="1"/>
          </p:cNvGraphicFramePr>
          <p:nvPr/>
        </p:nvGraphicFramePr>
        <p:xfrm>
          <a:off x="2641826" y="4418472"/>
          <a:ext cx="3168424" cy="640080"/>
        </p:xfrm>
        <a:graphic>
          <a:graphicData uri="http://schemas.openxmlformats.org/drawingml/2006/table">
            <a:tbl>
              <a:tblPr firstRow="1" bandRow="1">
                <a:tableStyleId>{2D5ABB26-0587-4C30-8999-92F81FD0307C}</a:tableStyleId>
              </a:tblPr>
              <a:tblGrid>
                <a:gridCol w="1339624">
                  <a:extLst>
                    <a:ext uri="{9D8B030D-6E8A-4147-A177-3AD203B41FA5}">
                      <a16:colId xmlns:a16="http://schemas.microsoft.com/office/drawing/2014/main" val="2171559603"/>
                    </a:ext>
                  </a:extLst>
                </a:gridCol>
                <a:gridCol w="182880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Outcomes:</a:t>
                      </a:r>
                      <a:endParaRPr lang="en-US" sz="1800" dirty="0"/>
                    </a:p>
                  </a:txBody>
                  <a:tcPr/>
                </a:tc>
                <a:tc>
                  <a:txBody>
                    <a:bodyPr/>
                    <a:lstStyle/>
                    <a:p>
                      <a:r>
                        <a:rPr lang="en-US" sz="1800" dirty="0">
                          <a:solidFill>
                            <a:schemeClr val="bg1"/>
                          </a:solidFill>
                        </a:rPr>
                        <a:t>Likely, less likely (and why)</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8" name="Table 27">
            <a:extLst>
              <a:ext uri="{FF2B5EF4-FFF2-40B4-BE49-F238E27FC236}">
                <a16:creationId xmlns:a16="http://schemas.microsoft.com/office/drawing/2014/main" id="{A582855A-F433-44E1-94F1-93CA554BD407}"/>
              </a:ext>
            </a:extLst>
          </p:cNvPr>
          <p:cNvGraphicFramePr>
            <a:graphicFrameLocks noGrp="1"/>
          </p:cNvGraphicFramePr>
          <p:nvPr/>
        </p:nvGraphicFramePr>
        <p:xfrm>
          <a:off x="2632301" y="5145324"/>
          <a:ext cx="3006498" cy="365760"/>
        </p:xfrm>
        <a:graphic>
          <a:graphicData uri="http://schemas.openxmlformats.org/drawingml/2006/table">
            <a:tbl>
              <a:tblPr firstRow="1" bandRow="1">
                <a:tableStyleId>{2D5ABB26-0587-4C30-8999-92F81FD0307C}</a:tableStyleId>
              </a:tblPr>
              <a:tblGrid>
                <a:gridCol w="1415824">
                  <a:extLst>
                    <a:ext uri="{9D8B030D-6E8A-4147-A177-3AD203B41FA5}">
                      <a16:colId xmlns:a16="http://schemas.microsoft.com/office/drawing/2014/main" val="2171559603"/>
                    </a:ext>
                  </a:extLst>
                </a:gridCol>
                <a:gridCol w="1590674">
                  <a:extLst>
                    <a:ext uri="{9D8B030D-6E8A-4147-A177-3AD203B41FA5}">
                      <a16:colId xmlns:a16="http://schemas.microsoft.com/office/drawing/2014/main" val="3016856015"/>
                    </a:ext>
                  </a:extLst>
                </a:gridCol>
              </a:tblGrid>
              <a:tr h="300448">
                <a:tc>
                  <a:txBody>
                    <a:bodyPr/>
                    <a:lstStyle/>
                    <a:p>
                      <a:r>
                        <a:rPr lang="en-US" sz="1800" dirty="0">
                          <a:solidFill>
                            <a:schemeClr val="bg1"/>
                          </a:solidFill>
                        </a:rPr>
                        <a:t>Implications:</a:t>
                      </a:r>
                      <a:endParaRPr lang="en-US" sz="1800" dirty="0"/>
                    </a:p>
                  </a:txBody>
                  <a:tcPr/>
                </a:tc>
                <a:tc>
                  <a:txBody>
                    <a:bodyPr/>
                    <a:lstStyle/>
                    <a:p>
                      <a:r>
                        <a:rPr lang="en-US" sz="1800" dirty="0">
                          <a:solidFill>
                            <a:schemeClr val="bg1"/>
                          </a:solidFill>
                        </a:rPr>
                        <a:t>Why matter?</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29" name="Table 23">
            <a:extLst>
              <a:ext uri="{FF2B5EF4-FFF2-40B4-BE49-F238E27FC236}">
                <a16:creationId xmlns:a16="http://schemas.microsoft.com/office/drawing/2014/main" id="{0243AC6C-9A41-4D78-B76C-3FE7455480CC}"/>
              </a:ext>
            </a:extLst>
          </p:cNvPr>
          <p:cNvGraphicFramePr>
            <a:graphicFrameLocks noGrp="1"/>
          </p:cNvGraphicFramePr>
          <p:nvPr/>
        </p:nvGraphicFramePr>
        <p:xfrm>
          <a:off x="6880451" y="1584167"/>
          <a:ext cx="2579168" cy="370840"/>
        </p:xfrm>
        <a:graphic>
          <a:graphicData uri="http://schemas.openxmlformats.org/drawingml/2006/table">
            <a:tbl>
              <a:tblPr firstRow="1" bandRow="1">
                <a:tableStyleId>{2D5ABB26-0587-4C30-8999-92F81FD0307C}</a:tableStyleId>
              </a:tblPr>
              <a:tblGrid>
                <a:gridCol w="1150299">
                  <a:extLst>
                    <a:ext uri="{9D8B030D-6E8A-4147-A177-3AD203B41FA5}">
                      <a16:colId xmlns:a16="http://schemas.microsoft.com/office/drawing/2014/main" val="2171559603"/>
                    </a:ext>
                  </a:extLst>
                </a:gridCol>
                <a:gridCol w="1428869">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Subject:</a:t>
                      </a:r>
                      <a:endParaRPr lang="en-US" sz="1600" dirty="0"/>
                    </a:p>
                  </a:txBody>
                  <a:tcPr/>
                </a:tc>
                <a:tc>
                  <a:txBody>
                    <a:bodyPr/>
                    <a:lstStyle/>
                    <a:p>
                      <a:r>
                        <a:rPr lang="en-US" sz="1800" dirty="0">
                          <a:solidFill>
                            <a:schemeClr val="bg1"/>
                          </a:solidFill>
                        </a:rPr>
                        <a:t>Clear, crisp </a:t>
                      </a:r>
                      <a:endParaRPr lang="en-US" sz="1600" dirty="0"/>
                    </a:p>
                  </a:txBody>
                  <a:tcPr/>
                </a:tc>
                <a:extLst>
                  <a:ext uri="{0D108BD9-81ED-4DB2-BD59-A6C34878D82A}">
                    <a16:rowId xmlns:a16="http://schemas.microsoft.com/office/drawing/2014/main" val="1753784824"/>
                  </a:ext>
                </a:extLst>
              </a:tr>
            </a:tbl>
          </a:graphicData>
        </a:graphic>
      </p:graphicFrame>
      <p:graphicFrame>
        <p:nvGraphicFramePr>
          <p:cNvPr id="30" name="Table 29">
            <a:extLst>
              <a:ext uri="{FF2B5EF4-FFF2-40B4-BE49-F238E27FC236}">
                <a16:creationId xmlns:a16="http://schemas.microsoft.com/office/drawing/2014/main" id="{6E768AD8-8A5D-4052-AF44-9343BFAEF969}"/>
              </a:ext>
            </a:extLst>
          </p:cNvPr>
          <p:cNvGraphicFramePr>
            <a:graphicFrameLocks noGrp="1"/>
          </p:cNvGraphicFramePr>
          <p:nvPr/>
        </p:nvGraphicFramePr>
        <p:xfrm>
          <a:off x="6872624" y="2150556"/>
          <a:ext cx="3006498" cy="370840"/>
        </p:xfrm>
        <a:graphic>
          <a:graphicData uri="http://schemas.openxmlformats.org/drawingml/2006/table">
            <a:tbl>
              <a:tblPr firstRow="1" bandRow="1">
                <a:tableStyleId>{2D5ABB26-0587-4C30-8999-92F81FD0307C}</a:tableStyleId>
              </a:tblPr>
              <a:tblGrid>
                <a:gridCol w="1168173">
                  <a:extLst>
                    <a:ext uri="{9D8B030D-6E8A-4147-A177-3AD203B41FA5}">
                      <a16:colId xmlns:a16="http://schemas.microsoft.com/office/drawing/2014/main" val="2171559603"/>
                    </a:ext>
                  </a:extLst>
                </a:gridCol>
                <a:gridCol w="1838325">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Thesis:</a:t>
                      </a:r>
                      <a:endParaRPr lang="en-US" sz="1800" dirty="0"/>
                    </a:p>
                  </a:txBody>
                  <a:tcPr/>
                </a:tc>
                <a:tc>
                  <a:txBody>
                    <a:bodyPr/>
                    <a:lstStyle/>
                    <a:p>
                      <a:r>
                        <a:rPr lang="en-US" sz="1800" dirty="0">
                          <a:solidFill>
                            <a:schemeClr val="bg1"/>
                          </a:solidFill>
                        </a:rPr>
                        <a:t>BLUF, analytical</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1" name="Table 30">
            <a:extLst>
              <a:ext uri="{FF2B5EF4-FFF2-40B4-BE49-F238E27FC236}">
                <a16:creationId xmlns:a16="http://schemas.microsoft.com/office/drawing/2014/main" id="{636793E3-F40D-4796-B56C-5819EBF185A4}"/>
              </a:ext>
            </a:extLst>
          </p:cNvPr>
          <p:cNvGraphicFramePr>
            <a:graphicFrameLocks noGrp="1"/>
          </p:cNvGraphicFramePr>
          <p:nvPr/>
        </p:nvGraphicFramePr>
        <p:xfrm>
          <a:off x="6880451" y="3443914"/>
          <a:ext cx="3006498" cy="370840"/>
        </p:xfrm>
        <a:graphic>
          <a:graphicData uri="http://schemas.openxmlformats.org/drawingml/2006/table">
            <a:tbl>
              <a:tblPr firstRow="1" bandRow="1">
                <a:tableStyleId>{2D5ABB26-0587-4C30-8999-92F81FD0307C}</a:tableStyleId>
              </a:tblPr>
              <a:tblGrid>
                <a:gridCol w="1349148">
                  <a:extLst>
                    <a:ext uri="{9D8B030D-6E8A-4147-A177-3AD203B41FA5}">
                      <a16:colId xmlns:a16="http://schemas.microsoft.com/office/drawing/2014/main" val="2171559603"/>
                    </a:ext>
                  </a:extLst>
                </a:gridCol>
                <a:gridCol w="165735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Dynamics:</a:t>
                      </a:r>
                      <a:endParaRPr lang="en-US" sz="1800" dirty="0"/>
                    </a:p>
                  </a:txBody>
                  <a:tcPr/>
                </a:tc>
                <a:tc>
                  <a:txBody>
                    <a:bodyPr/>
                    <a:lstStyle/>
                    <a:p>
                      <a:r>
                        <a:rPr lang="en-US" sz="1800" dirty="0">
                          <a:solidFill>
                            <a:schemeClr val="bg1"/>
                          </a:solidFill>
                        </a:rPr>
                        <a:t>Why, how</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2" name="Table 31">
            <a:extLst>
              <a:ext uri="{FF2B5EF4-FFF2-40B4-BE49-F238E27FC236}">
                <a16:creationId xmlns:a16="http://schemas.microsoft.com/office/drawing/2014/main" id="{59A6F08D-E30E-40B6-AB64-2C25DE1371D6}"/>
              </a:ext>
            </a:extLst>
          </p:cNvPr>
          <p:cNvGraphicFramePr>
            <a:graphicFrameLocks noGrp="1"/>
          </p:cNvGraphicFramePr>
          <p:nvPr/>
        </p:nvGraphicFramePr>
        <p:xfrm>
          <a:off x="6872624" y="2761095"/>
          <a:ext cx="3301773" cy="640080"/>
        </p:xfrm>
        <a:graphic>
          <a:graphicData uri="http://schemas.openxmlformats.org/drawingml/2006/table">
            <a:tbl>
              <a:tblPr firstRow="1" bandRow="1">
                <a:tableStyleId>{2D5ABB26-0587-4C30-8999-92F81FD0307C}</a:tableStyleId>
              </a:tblPr>
              <a:tblGrid>
                <a:gridCol w="1263424">
                  <a:extLst>
                    <a:ext uri="{9D8B030D-6E8A-4147-A177-3AD203B41FA5}">
                      <a16:colId xmlns:a16="http://schemas.microsoft.com/office/drawing/2014/main" val="2171559603"/>
                    </a:ext>
                  </a:extLst>
                </a:gridCol>
                <a:gridCol w="2038349">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Framing:</a:t>
                      </a:r>
                      <a:endParaRPr lang="en-US" sz="1800" dirty="0"/>
                    </a:p>
                  </a:txBody>
                  <a:tcPr/>
                </a:tc>
                <a:tc>
                  <a:txBody>
                    <a:bodyPr/>
                    <a:lstStyle/>
                    <a:p>
                      <a:r>
                        <a:rPr lang="en-US" sz="1800" dirty="0">
                          <a:solidFill>
                            <a:schemeClr val="bg1"/>
                          </a:solidFill>
                        </a:rPr>
                        <a:t>What, when, who, where</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3" name="Table 32">
            <a:extLst>
              <a:ext uri="{FF2B5EF4-FFF2-40B4-BE49-F238E27FC236}">
                <a16:creationId xmlns:a16="http://schemas.microsoft.com/office/drawing/2014/main" id="{BA1C05FA-496C-4F5C-8CF1-FE83CE58EA48}"/>
              </a:ext>
            </a:extLst>
          </p:cNvPr>
          <p:cNvGraphicFramePr>
            <a:graphicFrameLocks noGrp="1"/>
          </p:cNvGraphicFramePr>
          <p:nvPr/>
        </p:nvGraphicFramePr>
        <p:xfrm>
          <a:off x="6855664" y="4588248"/>
          <a:ext cx="3298707" cy="640080"/>
        </p:xfrm>
        <a:graphic>
          <a:graphicData uri="http://schemas.openxmlformats.org/drawingml/2006/table">
            <a:tbl>
              <a:tblPr firstRow="1" bandRow="1">
                <a:tableStyleId>{2D5ABB26-0587-4C30-8999-92F81FD0307C}</a:tableStyleId>
              </a:tblPr>
              <a:tblGrid>
                <a:gridCol w="1316787">
                  <a:extLst>
                    <a:ext uri="{9D8B030D-6E8A-4147-A177-3AD203B41FA5}">
                      <a16:colId xmlns:a16="http://schemas.microsoft.com/office/drawing/2014/main" val="2171559603"/>
                    </a:ext>
                  </a:extLst>
                </a:gridCol>
                <a:gridCol w="1981920">
                  <a:extLst>
                    <a:ext uri="{9D8B030D-6E8A-4147-A177-3AD203B41FA5}">
                      <a16:colId xmlns:a16="http://schemas.microsoft.com/office/drawing/2014/main" val="3016856015"/>
                    </a:ext>
                  </a:extLst>
                </a:gridCol>
              </a:tblGrid>
              <a:tr h="370840">
                <a:tc>
                  <a:txBody>
                    <a:bodyPr/>
                    <a:lstStyle/>
                    <a:p>
                      <a:r>
                        <a:rPr lang="en-US" sz="1800" dirty="0">
                          <a:solidFill>
                            <a:schemeClr val="bg1"/>
                          </a:solidFill>
                        </a:rPr>
                        <a:t>Outcomes:</a:t>
                      </a:r>
                      <a:endParaRPr lang="en-US" sz="1800" dirty="0"/>
                    </a:p>
                  </a:txBody>
                  <a:tcPr/>
                </a:tc>
                <a:tc>
                  <a:txBody>
                    <a:bodyPr/>
                    <a:lstStyle/>
                    <a:p>
                      <a:r>
                        <a:rPr lang="en-US" sz="1800" dirty="0">
                          <a:solidFill>
                            <a:schemeClr val="bg1"/>
                          </a:solidFill>
                        </a:rPr>
                        <a:t>Likely, less likely (and why)</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4" name="Table 33">
            <a:extLst>
              <a:ext uri="{FF2B5EF4-FFF2-40B4-BE49-F238E27FC236}">
                <a16:creationId xmlns:a16="http://schemas.microsoft.com/office/drawing/2014/main" id="{8D53BDFD-6B35-46CD-916F-04C7841731AC}"/>
              </a:ext>
            </a:extLst>
          </p:cNvPr>
          <p:cNvGraphicFramePr>
            <a:graphicFrameLocks noGrp="1"/>
          </p:cNvGraphicFramePr>
          <p:nvPr/>
        </p:nvGraphicFramePr>
        <p:xfrm>
          <a:off x="6855664" y="5315100"/>
          <a:ext cx="3006498" cy="428618"/>
        </p:xfrm>
        <a:graphic>
          <a:graphicData uri="http://schemas.openxmlformats.org/drawingml/2006/table">
            <a:tbl>
              <a:tblPr firstRow="1" bandRow="1">
                <a:tableStyleId>{2D5ABB26-0587-4C30-8999-92F81FD0307C}</a:tableStyleId>
              </a:tblPr>
              <a:tblGrid>
                <a:gridCol w="1469186">
                  <a:extLst>
                    <a:ext uri="{9D8B030D-6E8A-4147-A177-3AD203B41FA5}">
                      <a16:colId xmlns:a16="http://schemas.microsoft.com/office/drawing/2014/main" val="2171559603"/>
                    </a:ext>
                  </a:extLst>
                </a:gridCol>
                <a:gridCol w="1537312">
                  <a:extLst>
                    <a:ext uri="{9D8B030D-6E8A-4147-A177-3AD203B41FA5}">
                      <a16:colId xmlns:a16="http://schemas.microsoft.com/office/drawing/2014/main" val="3016856015"/>
                    </a:ext>
                  </a:extLst>
                </a:gridCol>
              </a:tblGrid>
              <a:tr h="428618">
                <a:tc>
                  <a:txBody>
                    <a:bodyPr/>
                    <a:lstStyle/>
                    <a:p>
                      <a:r>
                        <a:rPr lang="en-US" sz="1800" dirty="0">
                          <a:solidFill>
                            <a:schemeClr val="bg1"/>
                          </a:solidFill>
                        </a:rPr>
                        <a:t>Implications:</a:t>
                      </a:r>
                      <a:endParaRPr lang="en-US" sz="1800" dirty="0"/>
                    </a:p>
                  </a:txBody>
                  <a:tcPr/>
                </a:tc>
                <a:tc>
                  <a:txBody>
                    <a:bodyPr/>
                    <a:lstStyle/>
                    <a:p>
                      <a:r>
                        <a:rPr lang="en-US" sz="1800" dirty="0">
                          <a:solidFill>
                            <a:schemeClr val="bg1"/>
                          </a:solidFill>
                        </a:rPr>
                        <a:t>Why matter?</a:t>
                      </a:r>
                      <a:endParaRPr lang="en-US" sz="1800" dirty="0"/>
                    </a:p>
                  </a:txBody>
                  <a:tcPr/>
                </a:tc>
                <a:extLst>
                  <a:ext uri="{0D108BD9-81ED-4DB2-BD59-A6C34878D82A}">
                    <a16:rowId xmlns:a16="http://schemas.microsoft.com/office/drawing/2014/main" val="1753784824"/>
                  </a:ext>
                </a:extLst>
              </a:tr>
            </a:tbl>
          </a:graphicData>
        </a:graphic>
      </p:graphicFrame>
      <p:graphicFrame>
        <p:nvGraphicFramePr>
          <p:cNvPr id="35" name="Table 34">
            <a:extLst>
              <a:ext uri="{FF2B5EF4-FFF2-40B4-BE49-F238E27FC236}">
                <a16:creationId xmlns:a16="http://schemas.microsoft.com/office/drawing/2014/main" id="{6800D620-D0FD-4AC4-B396-30E3226346DF}"/>
              </a:ext>
            </a:extLst>
          </p:cNvPr>
          <p:cNvGraphicFramePr>
            <a:graphicFrameLocks noGrp="1"/>
          </p:cNvGraphicFramePr>
          <p:nvPr/>
        </p:nvGraphicFramePr>
        <p:xfrm>
          <a:off x="6855665" y="3885923"/>
          <a:ext cx="3301773" cy="640080"/>
        </p:xfrm>
        <a:graphic>
          <a:graphicData uri="http://schemas.openxmlformats.org/drawingml/2006/table">
            <a:tbl>
              <a:tblPr firstRow="1" bandRow="1">
                <a:tableStyleId>{2D5ABB26-0587-4C30-8999-92F81FD0307C}</a:tableStyleId>
              </a:tblPr>
              <a:tblGrid>
                <a:gridCol w="1263424">
                  <a:extLst>
                    <a:ext uri="{9D8B030D-6E8A-4147-A177-3AD203B41FA5}">
                      <a16:colId xmlns:a16="http://schemas.microsoft.com/office/drawing/2014/main" val="2171559603"/>
                    </a:ext>
                  </a:extLst>
                </a:gridCol>
                <a:gridCol w="2038349">
                  <a:extLst>
                    <a:ext uri="{9D8B030D-6E8A-4147-A177-3AD203B41FA5}">
                      <a16:colId xmlns:a16="http://schemas.microsoft.com/office/drawing/2014/main" val="3016856015"/>
                    </a:ext>
                  </a:extLst>
                </a:gridCol>
              </a:tblGrid>
              <a:tr h="370840">
                <a:tc>
                  <a:txBody>
                    <a:bodyPr/>
                    <a:lstStyle/>
                    <a:p>
                      <a:r>
                        <a:rPr lang="en-US" sz="1800" b="1" dirty="0">
                          <a:solidFill>
                            <a:schemeClr val="bg1"/>
                          </a:solidFill>
                        </a:rPr>
                        <a:t>OPTIONS</a:t>
                      </a:r>
                      <a:endParaRPr lang="en-US" sz="1800" b="1" dirty="0"/>
                    </a:p>
                  </a:txBody>
                  <a:tcPr/>
                </a:tc>
                <a:tc>
                  <a:txBody>
                    <a:bodyPr/>
                    <a:lstStyle/>
                    <a:p>
                      <a:r>
                        <a:rPr lang="en-US" sz="1800" b="1" dirty="0">
                          <a:solidFill>
                            <a:schemeClr val="bg1"/>
                          </a:solidFill>
                        </a:rPr>
                        <a:t>Stated, assessed; interagency views</a:t>
                      </a:r>
                      <a:endParaRPr lang="en-US" sz="1800" b="1" dirty="0"/>
                    </a:p>
                  </a:txBody>
                  <a:tcPr/>
                </a:tc>
                <a:extLst>
                  <a:ext uri="{0D108BD9-81ED-4DB2-BD59-A6C34878D82A}">
                    <a16:rowId xmlns:a16="http://schemas.microsoft.com/office/drawing/2014/main" val="1753784824"/>
                  </a:ext>
                </a:extLst>
              </a:tr>
            </a:tbl>
          </a:graphicData>
        </a:graphic>
      </p:graphicFrame>
      <p:graphicFrame>
        <p:nvGraphicFramePr>
          <p:cNvPr id="36" name="Table 35">
            <a:extLst>
              <a:ext uri="{FF2B5EF4-FFF2-40B4-BE49-F238E27FC236}">
                <a16:creationId xmlns:a16="http://schemas.microsoft.com/office/drawing/2014/main" id="{36D4329F-1DF5-4EDE-893A-D56EA5AF222E}"/>
              </a:ext>
            </a:extLst>
          </p:cNvPr>
          <p:cNvGraphicFramePr>
            <a:graphicFrameLocks noGrp="1"/>
          </p:cNvGraphicFramePr>
          <p:nvPr/>
        </p:nvGraphicFramePr>
        <p:xfrm>
          <a:off x="6852599" y="5828659"/>
          <a:ext cx="3301773" cy="370840"/>
        </p:xfrm>
        <a:graphic>
          <a:graphicData uri="http://schemas.openxmlformats.org/drawingml/2006/table">
            <a:tbl>
              <a:tblPr firstRow="1" bandRow="1">
                <a:tableStyleId>{2D5ABB26-0587-4C30-8999-92F81FD0307C}</a:tableStyleId>
              </a:tblPr>
              <a:tblGrid>
                <a:gridCol w="3301773">
                  <a:extLst>
                    <a:ext uri="{9D8B030D-6E8A-4147-A177-3AD203B41FA5}">
                      <a16:colId xmlns:a16="http://schemas.microsoft.com/office/drawing/2014/main" val="2171559603"/>
                    </a:ext>
                  </a:extLst>
                </a:gridCol>
              </a:tblGrid>
              <a:tr h="370840">
                <a:tc>
                  <a:txBody>
                    <a:bodyPr/>
                    <a:lstStyle/>
                    <a:p>
                      <a:r>
                        <a:rPr lang="en-US" sz="1800" b="1" dirty="0">
                          <a:solidFill>
                            <a:schemeClr val="bg1"/>
                          </a:solidFill>
                        </a:rPr>
                        <a:t>RECOMMENDATION</a:t>
                      </a:r>
                      <a:endParaRPr lang="en-US" sz="1800" b="1" dirty="0"/>
                    </a:p>
                  </a:txBody>
                  <a:tcPr/>
                </a:tc>
                <a:extLst>
                  <a:ext uri="{0D108BD9-81ED-4DB2-BD59-A6C34878D82A}">
                    <a16:rowId xmlns:a16="http://schemas.microsoft.com/office/drawing/2014/main" val="1753784824"/>
                  </a:ext>
                </a:extLst>
              </a:tr>
            </a:tbl>
          </a:graphicData>
        </a:graphic>
      </p:graphicFrame>
      <p:sp>
        <p:nvSpPr>
          <p:cNvPr id="2" name="TextBox 1">
            <a:extLst>
              <a:ext uri="{FF2B5EF4-FFF2-40B4-BE49-F238E27FC236}">
                <a16:creationId xmlns:a16="http://schemas.microsoft.com/office/drawing/2014/main" id="{00682427-E429-4DC5-B874-83BB50A2EF64}"/>
              </a:ext>
            </a:extLst>
          </p:cNvPr>
          <p:cNvSpPr txBox="1"/>
          <p:nvPr/>
        </p:nvSpPr>
        <p:spPr>
          <a:xfrm rot="21228833">
            <a:off x="2081794" y="3069155"/>
            <a:ext cx="4876289" cy="1107996"/>
          </a:xfrm>
          <a:prstGeom prst="rect">
            <a:avLst/>
          </a:prstGeom>
          <a:solidFill>
            <a:srgbClr val="D9D9D9"/>
          </a:solidFill>
          <a:ln>
            <a:solidFill>
              <a:schemeClr val="bg1"/>
            </a:solidFill>
          </a:ln>
        </p:spPr>
        <p:txBody>
          <a:bodyPr wrap="square" lIns="365760" tIns="365760" rIns="365760" bIns="365760" rtlCol="0">
            <a:spAutoFit/>
          </a:bodyPr>
          <a:lstStyle/>
          <a:p>
            <a:pPr algn="ctr"/>
            <a:r>
              <a:rPr lang="en-US" sz="2400" dirty="0">
                <a:solidFill>
                  <a:schemeClr val="bg1"/>
                </a:solidFill>
              </a:rPr>
              <a:t>STANDARD BRIEFING, TOO!</a:t>
            </a:r>
          </a:p>
        </p:txBody>
      </p:sp>
      <p:sp>
        <p:nvSpPr>
          <p:cNvPr id="3" name="Rectangle 2">
            <a:extLst>
              <a:ext uri="{FF2B5EF4-FFF2-40B4-BE49-F238E27FC236}">
                <a16:creationId xmlns:a16="http://schemas.microsoft.com/office/drawing/2014/main" id="{A5935D2F-41DD-A184-A6DC-03727DA2DC87}"/>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5925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3B2675-17A8-4E06-9049-8C0353577E01}"/>
              </a:ext>
            </a:extLst>
          </p:cNvPr>
          <p:cNvSpPr txBox="1"/>
          <p:nvPr/>
        </p:nvSpPr>
        <p:spPr>
          <a:xfrm>
            <a:off x="1371600" y="822960"/>
            <a:ext cx="9209801" cy="830997"/>
          </a:xfrm>
          <a:prstGeom prst="rect">
            <a:avLst/>
          </a:prstGeom>
          <a:noFill/>
        </p:spPr>
        <p:txBody>
          <a:bodyPr wrap="square" rtlCol="0">
            <a:spAutoFit/>
          </a:bodyPr>
          <a:lstStyle/>
          <a:p>
            <a:r>
              <a:rPr lang="en-US" sz="2400" dirty="0"/>
              <a:t>The ways Washington memos are prepared, researched, drafted, and edited are different from academic, too.</a:t>
            </a:r>
          </a:p>
        </p:txBody>
      </p:sp>
      <p:sp>
        <p:nvSpPr>
          <p:cNvPr id="3" name="TextBox 2">
            <a:extLst>
              <a:ext uri="{FF2B5EF4-FFF2-40B4-BE49-F238E27FC236}">
                <a16:creationId xmlns:a16="http://schemas.microsoft.com/office/drawing/2014/main" id="{178BE769-6F2F-443D-BA3B-4E4E6699DEAF}"/>
              </a:ext>
            </a:extLst>
          </p:cNvPr>
          <p:cNvSpPr txBox="1"/>
          <p:nvPr/>
        </p:nvSpPr>
        <p:spPr>
          <a:xfrm>
            <a:off x="2103120" y="2194560"/>
            <a:ext cx="7848600" cy="3139321"/>
          </a:xfrm>
          <a:prstGeom prst="rect">
            <a:avLst/>
          </a:prstGeom>
          <a:noFill/>
        </p:spPr>
        <p:txBody>
          <a:bodyPr wrap="square" rtlCol="0">
            <a:spAutoFit/>
          </a:bodyPr>
          <a:lstStyle/>
          <a:p>
            <a:pPr>
              <a:spcAft>
                <a:spcPts val="1200"/>
              </a:spcAft>
            </a:pPr>
            <a:r>
              <a:rPr lang="en-US" sz="2400" dirty="0"/>
              <a:t>Obsessively ask ourselves ...</a:t>
            </a:r>
          </a:p>
          <a:p>
            <a:pPr marL="742950" lvl="1" indent="-285750">
              <a:spcAft>
                <a:spcPts val="1200"/>
              </a:spcAft>
              <a:buFont typeface="Arial" panose="020B0604020202020204" pitchFamily="34" charset="0"/>
              <a:buChar char="•"/>
            </a:pPr>
            <a:r>
              <a:rPr lang="en-US" sz="2400" dirty="0"/>
              <a:t>What does the reader need to know (based on my understanding of </a:t>
            </a:r>
            <a:r>
              <a:rPr lang="en-US" sz="2400" i="1" dirty="0"/>
              <a:t>my</a:t>
            </a:r>
            <a:r>
              <a:rPr lang="en-US" sz="2400" dirty="0"/>
              <a:t> issue and </a:t>
            </a:r>
            <a:r>
              <a:rPr lang="en-US" sz="2400" i="1" dirty="0"/>
              <a:t>their</a:t>
            </a:r>
            <a:r>
              <a:rPr lang="en-US" sz="2400" dirty="0"/>
              <a:t> world)?</a:t>
            </a:r>
          </a:p>
          <a:p>
            <a:pPr marL="742950" lvl="1" indent="-285750">
              <a:spcAft>
                <a:spcPts val="1200"/>
              </a:spcAft>
              <a:buFont typeface="Arial" panose="020B0604020202020204" pitchFamily="34" charset="0"/>
              <a:buChar char="•"/>
            </a:pPr>
            <a:r>
              <a:rPr lang="en-US" sz="2400" dirty="0"/>
              <a:t>Does every word, phrase, sentence, and paragraph make it easy for my reader to grab and run?</a:t>
            </a:r>
          </a:p>
          <a:p>
            <a:pPr marL="742950" lvl="1" indent="-285750">
              <a:spcAft>
                <a:spcPts val="1200"/>
              </a:spcAft>
              <a:buFont typeface="Arial" panose="020B0604020202020204" pitchFamily="34" charset="0"/>
              <a:buChar char="•"/>
            </a:pPr>
            <a:r>
              <a:rPr lang="en-US" sz="2400" dirty="0"/>
              <a:t>If necessary, can I summarize my conclusions/ recommendations in 30 seconds or less?</a:t>
            </a:r>
          </a:p>
        </p:txBody>
      </p:sp>
      <p:sp>
        <p:nvSpPr>
          <p:cNvPr id="4" name="Rectangle 3">
            <a:extLst>
              <a:ext uri="{FF2B5EF4-FFF2-40B4-BE49-F238E27FC236}">
                <a16:creationId xmlns:a16="http://schemas.microsoft.com/office/drawing/2014/main" id="{78AB6456-47DF-EA2E-B217-05350BB8339F}"/>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109687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5A7CF-3F28-4439-970A-21A41B65D624}"/>
              </a:ext>
            </a:extLst>
          </p:cNvPr>
          <p:cNvSpPr txBox="1"/>
          <p:nvPr/>
        </p:nvSpPr>
        <p:spPr>
          <a:xfrm>
            <a:off x="1371600" y="822960"/>
            <a:ext cx="8763938" cy="461665"/>
          </a:xfrm>
          <a:prstGeom prst="rect">
            <a:avLst/>
          </a:prstGeom>
          <a:noFill/>
        </p:spPr>
        <p:txBody>
          <a:bodyPr wrap="none" rtlCol="0">
            <a:spAutoFit/>
          </a:bodyPr>
          <a:lstStyle/>
          <a:p>
            <a:r>
              <a:rPr lang="en-US" sz="2400" dirty="0"/>
              <a:t>Why is it important to be able to write a good “Washington Memo”?</a:t>
            </a:r>
          </a:p>
        </p:txBody>
      </p:sp>
      <p:sp>
        <p:nvSpPr>
          <p:cNvPr id="3" name="TextBox 2">
            <a:extLst>
              <a:ext uri="{FF2B5EF4-FFF2-40B4-BE49-F238E27FC236}">
                <a16:creationId xmlns:a16="http://schemas.microsoft.com/office/drawing/2014/main" id="{449077B9-8D22-4AED-8A7F-894E3C598A30}"/>
              </a:ext>
            </a:extLst>
          </p:cNvPr>
          <p:cNvSpPr txBox="1"/>
          <p:nvPr/>
        </p:nvSpPr>
        <p:spPr>
          <a:xfrm>
            <a:off x="2103120" y="2194560"/>
            <a:ext cx="8488680" cy="1200329"/>
          </a:xfrm>
          <a:prstGeom prst="rect">
            <a:avLst/>
          </a:prstGeom>
          <a:noFill/>
        </p:spPr>
        <p:txBody>
          <a:bodyPr wrap="square" rtlCol="0">
            <a:spAutoFit/>
          </a:bodyPr>
          <a:lstStyle/>
          <a:p>
            <a:r>
              <a:rPr lang="en-US" sz="2400" dirty="0"/>
              <a:t>Good writing is the single most important skill in this business </a:t>
            </a:r>
            <a:br>
              <a:rPr lang="en-US" sz="2400" dirty="0"/>
            </a:br>
            <a:r>
              <a:rPr lang="en-US" sz="2400" dirty="0"/>
              <a:t>because it shows …</a:t>
            </a:r>
          </a:p>
          <a:p>
            <a:endParaRPr lang="en-US" sz="2400" dirty="0"/>
          </a:p>
        </p:txBody>
      </p:sp>
      <p:sp>
        <p:nvSpPr>
          <p:cNvPr id="4" name="TextBox 3">
            <a:extLst>
              <a:ext uri="{FF2B5EF4-FFF2-40B4-BE49-F238E27FC236}">
                <a16:creationId xmlns:a16="http://schemas.microsoft.com/office/drawing/2014/main" id="{4AA21B3B-C9A7-43C7-B9C1-FCDBF767F0CB}"/>
              </a:ext>
            </a:extLst>
          </p:cNvPr>
          <p:cNvSpPr txBox="1"/>
          <p:nvPr/>
        </p:nvSpPr>
        <p:spPr>
          <a:xfrm>
            <a:off x="3962400" y="3297204"/>
            <a:ext cx="3399392" cy="1938992"/>
          </a:xfrm>
          <a:prstGeom prst="rect">
            <a:avLst/>
          </a:prstGeom>
          <a:noFill/>
        </p:spPr>
        <p:txBody>
          <a:bodyPr wrap="none" rtlCol="0">
            <a:spAutoFit/>
          </a:bodyPr>
          <a:lstStyle/>
          <a:p>
            <a:r>
              <a:rPr lang="en-US" sz="2400" dirty="0"/>
              <a:t>you can think</a:t>
            </a:r>
          </a:p>
          <a:p>
            <a:r>
              <a:rPr lang="en-US" sz="2400" dirty="0"/>
              <a:t>you can communicate</a:t>
            </a:r>
          </a:p>
          <a:p>
            <a:r>
              <a:rPr lang="en-US" sz="2400" dirty="0"/>
              <a:t>you know what’s relevant</a:t>
            </a:r>
          </a:p>
          <a:p>
            <a:r>
              <a:rPr lang="en-US" sz="2400" dirty="0"/>
              <a:t>you are ready to operate</a:t>
            </a:r>
          </a:p>
          <a:p>
            <a:endParaRPr lang="en-US" sz="2400" dirty="0"/>
          </a:p>
        </p:txBody>
      </p:sp>
      <p:sp>
        <p:nvSpPr>
          <p:cNvPr id="5" name="TextBox 4">
            <a:extLst>
              <a:ext uri="{FF2B5EF4-FFF2-40B4-BE49-F238E27FC236}">
                <a16:creationId xmlns:a16="http://schemas.microsoft.com/office/drawing/2014/main" id="{E047617A-4E13-4534-94E6-9C99C99ADE38}"/>
              </a:ext>
            </a:extLst>
          </p:cNvPr>
          <p:cNvSpPr txBox="1"/>
          <p:nvPr/>
        </p:nvSpPr>
        <p:spPr>
          <a:xfrm>
            <a:off x="2285907" y="5391438"/>
            <a:ext cx="8929047" cy="461665"/>
          </a:xfrm>
          <a:prstGeom prst="rect">
            <a:avLst/>
          </a:prstGeom>
          <a:noFill/>
        </p:spPr>
        <p:txBody>
          <a:bodyPr wrap="none" rtlCol="0">
            <a:spAutoFit/>
          </a:bodyPr>
          <a:lstStyle/>
          <a:p>
            <a:r>
              <a:rPr lang="en-US" sz="2400" dirty="0"/>
              <a:t>Other skills are important, but writing is central to almost all of them.</a:t>
            </a:r>
          </a:p>
        </p:txBody>
      </p:sp>
      <p:sp>
        <p:nvSpPr>
          <p:cNvPr id="6" name="Rectangle: Rounded Corners 5">
            <a:extLst>
              <a:ext uri="{FF2B5EF4-FFF2-40B4-BE49-F238E27FC236}">
                <a16:creationId xmlns:a16="http://schemas.microsoft.com/office/drawing/2014/main" id="{2602E45A-1A34-43B6-9F99-527388483B64}"/>
              </a:ext>
            </a:extLst>
          </p:cNvPr>
          <p:cNvSpPr/>
          <p:nvPr/>
        </p:nvSpPr>
        <p:spPr>
          <a:xfrm>
            <a:off x="6096000" y="4419600"/>
            <a:ext cx="1143000" cy="4154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45CC35-10A2-D0B9-0850-4E354E0B1BD7}"/>
              </a:ext>
            </a:extLst>
          </p:cNvPr>
          <p:cNvSpPr/>
          <p:nvPr/>
        </p:nvSpPr>
        <p:spPr>
          <a:xfrm rot="20020106">
            <a:off x="-680661" y="266771"/>
            <a:ext cx="3069770" cy="4002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REVIEW</a:t>
            </a:r>
          </a:p>
        </p:txBody>
      </p:sp>
    </p:spTree>
    <p:extLst>
      <p:ext uri="{BB962C8B-B14F-4D97-AF65-F5344CB8AC3E}">
        <p14:creationId xmlns:p14="http://schemas.microsoft.com/office/powerpoint/2010/main" val="252531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par>
                                <p:cTn id="23" presetID="1" presetClass="entr" presetSubtype="0" fill="hold" grpId="0" nodeType="withEffect">
                                  <p:stCondLst>
                                    <p:cond delay="250"/>
                                  </p:stCondLst>
                                  <p:childTnLst>
                                    <p:set>
                                      <p:cBhvr>
                                        <p:cTn id="24" dur="1" fill="hold">
                                          <p:stCondLst>
                                            <p:cond delay="0"/>
                                          </p:stCondLst>
                                        </p:cTn>
                                        <p:tgtEl>
                                          <p:spTgt spid="6"/>
                                        </p:tgtEl>
                                        <p:attrNameLst>
                                          <p:attrName>style.visibility</p:attrName>
                                        </p:attrNameLst>
                                      </p:cBhvr>
                                      <p:to>
                                        <p:strVal val="visible"/>
                                      </p:to>
                                    </p:set>
                                  </p:childTnLst>
                                </p:cTn>
                              </p:par>
                              <p:par>
                                <p:cTn id="25" presetID="26" presetClass="emph" presetSubtype="0" repeatCount="3000" fill="hold" grpId="1" nodeType="withEffect">
                                  <p:stCondLst>
                                    <p:cond delay="25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BBA4C29E-B09A-4EA0-A750-8AEAF92FA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266" y="1095070"/>
            <a:ext cx="4320734" cy="5486400"/>
          </a:xfrm>
          <a:prstGeom prst="rect">
            <a:avLst/>
          </a:prstGeom>
        </p:spPr>
      </p:pic>
      <p:pic>
        <p:nvPicPr>
          <p:cNvPr id="8" name="Picture 7" descr="A document with black text&#10;&#10;Description automatically generated">
            <a:extLst>
              <a:ext uri="{FF2B5EF4-FFF2-40B4-BE49-F238E27FC236}">
                <a16:creationId xmlns:a16="http://schemas.microsoft.com/office/drawing/2014/main" id="{E6005364-6E34-A819-3CB0-4B680CC6D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43" y="1095070"/>
            <a:ext cx="4242917" cy="5486400"/>
          </a:xfrm>
          <a:prstGeom prst="rect">
            <a:avLst/>
          </a:prstGeom>
        </p:spPr>
      </p:pic>
      <p:sp>
        <p:nvSpPr>
          <p:cNvPr id="9" name="TextBox 8">
            <a:extLst>
              <a:ext uri="{FF2B5EF4-FFF2-40B4-BE49-F238E27FC236}">
                <a16:creationId xmlns:a16="http://schemas.microsoft.com/office/drawing/2014/main" id="{9C7FCF82-2FCB-D22E-B39F-1822A76B0173}"/>
              </a:ext>
            </a:extLst>
          </p:cNvPr>
          <p:cNvSpPr txBox="1"/>
          <p:nvPr/>
        </p:nvSpPr>
        <p:spPr>
          <a:xfrm>
            <a:off x="884255" y="422031"/>
            <a:ext cx="5812232" cy="461665"/>
          </a:xfrm>
          <a:prstGeom prst="rect">
            <a:avLst/>
          </a:prstGeom>
          <a:noFill/>
        </p:spPr>
        <p:txBody>
          <a:bodyPr wrap="none" rtlCol="0">
            <a:spAutoFit/>
          </a:bodyPr>
          <a:lstStyle/>
          <a:p>
            <a:r>
              <a:rPr lang="en-US" sz="2400" dirty="0"/>
              <a:t>“The DEPUTIES Memo”     --    STEP BY STEP</a:t>
            </a:r>
          </a:p>
        </p:txBody>
      </p:sp>
      <p:sp>
        <p:nvSpPr>
          <p:cNvPr id="2" name="Arrow: Right 1">
            <a:extLst>
              <a:ext uri="{FF2B5EF4-FFF2-40B4-BE49-F238E27FC236}">
                <a16:creationId xmlns:a16="http://schemas.microsoft.com/office/drawing/2014/main" id="{DAA88792-AB02-E6F3-A09B-AEC90BB8761E}"/>
              </a:ext>
            </a:extLst>
          </p:cNvPr>
          <p:cNvSpPr/>
          <p:nvPr/>
        </p:nvSpPr>
        <p:spPr>
          <a:xfrm>
            <a:off x="8046719" y="4883971"/>
            <a:ext cx="3528509" cy="753036"/>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STEP BY STEP</a:t>
            </a:r>
          </a:p>
        </p:txBody>
      </p:sp>
    </p:spTree>
    <p:extLst>
      <p:ext uri="{BB962C8B-B14F-4D97-AF65-F5344CB8AC3E}">
        <p14:creationId xmlns:p14="http://schemas.microsoft.com/office/powerpoint/2010/main" val="343010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1343E5-DEE9-472A-E4BF-22EFCAF8A709}"/>
              </a:ext>
            </a:extLst>
          </p:cNvPr>
          <p:cNvGraphicFramePr>
            <a:graphicFrameLocks noGrp="1"/>
          </p:cNvGraphicFramePr>
          <p:nvPr/>
        </p:nvGraphicFramePr>
        <p:xfrm>
          <a:off x="2378401" y="2145599"/>
          <a:ext cx="7435197" cy="2194560"/>
        </p:xfrm>
        <a:graphic>
          <a:graphicData uri="http://schemas.openxmlformats.org/drawingml/2006/table">
            <a:tbl>
              <a:tblPr firstRow="1" firstCol="1" bandRow="1">
                <a:tableStyleId>{2D5ABB26-0587-4C30-8999-92F81FD0307C}</a:tableStyleId>
              </a:tblPr>
              <a:tblGrid>
                <a:gridCol w="1355830">
                  <a:extLst>
                    <a:ext uri="{9D8B030D-6E8A-4147-A177-3AD203B41FA5}">
                      <a16:colId xmlns:a16="http://schemas.microsoft.com/office/drawing/2014/main" val="2243609481"/>
                    </a:ext>
                  </a:extLst>
                </a:gridCol>
                <a:gridCol w="6079367">
                  <a:extLst>
                    <a:ext uri="{9D8B030D-6E8A-4147-A177-3AD203B41FA5}">
                      <a16:colId xmlns:a16="http://schemas.microsoft.com/office/drawing/2014/main" val="2157358131"/>
                    </a:ext>
                  </a:extLst>
                </a:gridCol>
              </a:tblGrid>
              <a:tr h="0">
                <a:tc>
                  <a:txBody>
                    <a:bodyPr/>
                    <a:lstStyle/>
                    <a:p>
                      <a:pPr marL="0" marR="0">
                        <a:buNone/>
                      </a:pPr>
                      <a:r>
                        <a:rPr lang="en-US" sz="2400">
                          <a:effectLst/>
                        </a:rPr>
                        <a:t>For:</a:t>
                      </a:r>
                      <a:endParaRPr lang="en-US" sz="24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buNone/>
                      </a:pPr>
                      <a:r>
                        <a:rPr lang="en-US" sz="2400">
                          <a:effectLst/>
                        </a:rPr>
                        <a:t>The National Security Advisor</a:t>
                      </a:r>
                      <a:endParaRPr lang="en-US" sz="24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4115905"/>
                  </a:ext>
                </a:extLst>
              </a:tr>
              <a:tr h="0">
                <a:tc>
                  <a:txBody>
                    <a:bodyPr/>
                    <a:lstStyle/>
                    <a:p>
                      <a:pPr marL="0" marR="0">
                        <a:buNone/>
                      </a:pPr>
                      <a:r>
                        <a:rPr lang="en-US" sz="2400">
                          <a:effectLst/>
                        </a:rPr>
                        <a:t>From:</a:t>
                      </a:r>
                      <a:endParaRPr lang="en-US" sz="24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buNone/>
                      </a:pPr>
                      <a:r>
                        <a:rPr lang="en-US" sz="2400">
                          <a:effectLst/>
                        </a:rPr>
                        <a:t>Your Names</a:t>
                      </a:r>
                      <a:endParaRPr lang="en-US" sz="24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9705366"/>
                  </a:ext>
                </a:extLst>
              </a:tr>
              <a:tr h="0">
                <a:tc>
                  <a:txBody>
                    <a:bodyPr/>
                    <a:lstStyle/>
                    <a:p>
                      <a:pPr marL="0" marR="0">
                        <a:buNone/>
                      </a:pPr>
                      <a:r>
                        <a:rPr lang="en-US" sz="2400" dirty="0">
                          <a:effectLst/>
                        </a:rPr>
                        <a:t>Date:</a:t>
                      </a:r>
                      <a:endParaRPr lang="en-US" sz="24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buNone/>
                      </a:pPr>
                      <a:r>
                        <a:rPr lang="en-US" sz="2400">
                          <a:effectLst/>
                        </a:rPr>
                        <a:t>Month day, year (or day Month year)</a:t>
                      </a:r>
                      <a:endParaRPr lang="en-US" sz="24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0475989"/>
                  </a:ext>
                </a:extLst>
              </a:tr>
              <a:tr h="0">
                <a:tc>
                  <a:txBody>
                    <a:bodyPr/>
                    <a:lstStyle/>
                    <a:p>
                      <a:pPr marL="0" marR="0">
                        <a:buNone/>
                      </a:pPr>
                      <a:r>
                        <a:rPr lang="en-US" sz="2400">
                          <a:effectLst/>
                        </a:rPr>
                        <a:t>Subject:</a:t>
                      </a:r>
                      <a:endParaRPr lang="en-US" sz="24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buNone/>
                      </a:pPr>
                      <a:r>
                        <a:rPr lang="en-US" sz="2400" dirty="0">
                          <a:effectLst/>
                        </a:rPr>
                        <a:t>Write a strong title including mention of your issue/problem and, if appropriate, your proposed solution</a:t>
                      </a:r>
                      <a:endParaRPr lang="en-US" sz="24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0595048"/>
                  </a:ext>
                </a:extLst>
              </a:tr>
            </a:tbl>
          </a:graphicData>
        </a:graphic>
      </p:graphicFrame>
      <p:cxnSp>
        <p:nvCxnSpPr>
          <p:cNvPr id="4" name="Straight Arrow Connector 3">
            <a:extLst>
              <a:ext uri="{FF2B5EF4-FFF2-40B4-BE49-F238E27FC236}">
                <a16:creationId xmlns:a16="http://schemas.microsoft.com/office/drawing/2014/main" id="{D3C80803-118A-CC93-0E32-8EFA635B8380}"/>
              </a:ext>
            </a:extLst>
          </p:cNvPr>
          <p:cNvCxnSpPr/>
          <p:nvPr/>
        </p:nvCxnSpPr>
        <p:spPr>
          <a:xfrm flipV="1">
            <a:off x="7498080" y="1645920"/>
            <a:ext cx="580913" cy="3765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C65033-22DE-2779-48A6-A75F88B96C4E}"/>
              </a:ext>
            </a:extLst>
          </p:cNvPr>
          <p:cNvSpPr txBox="1"/>
          <p:nvPr/>
        </p:nvSpPr>
        <p:spPr>
          <a:xfrm>
            <a:off x="8270165" y="822109"/>
            <a:ext cx="3731335" cy="1200329"/>
          </a:xfrm>
          <a:prstGeom prst="rect">
            <a:avLst/>
          </a:prstGeom>
          <a:noFill/>
        </p:spPr>
        <p:txBody>
          <a:bodyPr wrap="square" rtlCol="0">
            <a:spAutoFit/>
          </a:bodyPr>
          <a:lstStyle/>
          <a:p>
            <a:r>
              <a:rPr lang="en-US" sz="2400" dirty="0"/>
              <a:t>IMPORTANT to note if you’re writing for anyone else.</a:t>
            </a:r>
          </a:p>
        </p:txBody>
      </p:sp>
    </p:spTree>
    <p:extLst>
      <p:ext uri="{BB962C8B-B14F-4D97-AF65-F5344CB8AC3E}">
        <p14:creationId xmlns:p14="http://schemas.microsoft.com/office/powerpoint/2010/main" val="4055999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5DC4C64-52AF-DECB-6C0F-F6E14EAAB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29" y="1965959"/>
            <a:ext cx="10105188" cy="2926081"/>
          </a:xfrm>
          <a:prstGeom prst="rect">
            <a:avLst/>
          </a:prstGeom>
        </p:spPr>
      </p:pic>
    </p:spTree>
    <p:extLst>
      <p:ext uri="{BB962C8B-B14F-4D97-AF65-F5344CB8AC3E}">
        <p14:creationId xmlns:p14="http://schemas.microsoft.com/office/powerpoint/2010/main" val="644594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42EA90-A713-96DB-0555-B6B541F6EADA}"/>
            </a:ext>
          </a:extLst>
        </p:cNvPr>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DE88CB69-1EA5-F242-F532-0472BD93D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29" y="1965959"/>
            <a:ext cx="10218059" cy="2926080"/>
          </a:xfrm>
          <a:prstGeom prst="rect">
            <a:avLst/>
          </a:prstGeom>
        </p:spPr>
      </p:pic>
    </p:spTree>
    <p:extLst>
      <p:ext uri="{BB962C8B-B14F-4D97-AF65-F5344CB8AC3E}">
        <p14:creationId xmlns:p14="http://schemas.microsoft.com/office/powerpoint/2010/main" val="362026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FCB8BD-81D4-E1FA-B685-13AB36C31A3F}"/>
            </a:ext>
          </a:extLst>
        </p:cNvPr>
        <p:cNvGrpSpPr/>
        <p:nvPr/>
      </p:nvGrpSpPr>
      <p:grpSpPr>
        <a:xfrm>
          <a:off x="0" y="0"/>
          <a:ext cx="0" cy="0"/>
          <a:chOff x="0" y="0"/>
          <a:chExt cx="0" cy="0"/>
        </a:xfrm>
      </p:grpSpPr>
      <p:pic>
        <p:nvPicPr>
          <p:cNvPr id="3" name="Picture 2" descr="A white text on a white background&#10;&#10;AI-generated content may be incorrect.">
            <a:extLst>
              <a:ext uri="{FF2B5EF4-FFF2-40B4-BE49-F238E27FC236}">
                <a16:creationId xmlns:a16="http://schemas.microsoft.com/office/drawing/2014/main" id="{AD02D802-8A2E-6373-6EAA-C81A5AE7B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29" y="1965959"/>
            <a:ext cx="10339156" cy="3983020"/>
          </a:xfrm>
          <a:prstGeom prst="rect">
            <a:avLst/>
          </a:prstGeom>
        </p:spPr>
      </p:pic>
    </p:spTree>
    <p:extLst>
      <p:ext uri="{BB962C8B-B14F-4D97-AF65-F5344CB8AC3E}">
        <p14:creationId xmlns:p14="http://schemas.microsoft.com/office/powerpoint/2010/main" val="427302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BE10-6A28-7CD6-ACC5-2EF806DFD7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70087B-4778-E1A3-82DC-296F7A65DA98}"/>
              </a:ext>
            </a:extLst>
          </p:cNvPr>
          <p:cNvSpPr txBox="1"/>
          <p:nvPr/>
        </p:nvSpPr>
        <p:spPr>
          <a:xfrm>
            <a:off x="995296" y="876635"/>
            <a:ext cx="3827223" cy="523220"/>
          </a:xfrm>
          <a:prstGeom prst="rect">
            <a:avLst/>
          </a:prstGeom>
          <a:noFill/>
          <a:ln>
            <a:solidFill>
              <a:srgbClr val="FFFF00"/>
            </a:solidFill>
          </a:ln>
        </p:spPr>
        <p:txBody>
          <a:bodyPr wrap="square" rtlCol="0">
            <a:spAutoFit/>
          </a:bodyPr>
          <a:lstStyle/>
          <a:p>
            <a:pPr algn="ctr"/>
            <a:r>
              <a:rPr lang="en-US" sz="2800" dirty="0"/>
              <a:t>GUEST SPEAKERS</a:t>
            </a:r>
          </a:p>
        </p:txBody>
      </p:sp>
      <p:pic>
        <p:nvPicPr>
          <p:cNvPr id="7" name="Picture 6">
            <a:extLst>
              <a:ext uri="{FF2B5EF4-FFF2-40B4-BE49-F238E27FC236}">
                <a16:creationId xmlns:a16="http://schemas.microsoft.com/office/drawing/2014/main" id="{38F0A823-C438-5B40-158A-C444D8128246}"/>
              </a:ext>
            </a:extLst>
          </p:cNvPr>
          <p:cNvPicPr>
            <a:picLocks noChangeAspect="1"/>
          </p:cNvPicPr>
          <p:nvPr/>
        </p:nvPicPr>
        <p:blipFill>
          <a:blip r:embed="rId2"/>
          <a:stretch>
            <a:fillRect/>
          </a:stretch>
        </p:blipFill>
        <p:spPr>
          <a:xfrm rot="163528">
            <a:off x="6852890" y="1649466"/>
            <a:ext cx="4685030" cy="5760720"/>
          </a:xfrm>
          <a:prstGeom prst="rect">
            <a:avLst/>
          </a:prstGeom>
        </p:spPr>
      </p:pic>
      <p:sp useBgFill="1">
        <p:nvSpPr>
          <p:cNvPr id="2" name="TextBox 1">
            <a:extLst>
              <a:ext uri="{FF2B5EF4-FFF2-40B4-BE49-F238E27FC236}">
                <a16:creationId xmlns:a16="http://schemas.microsoft.com/office/drawing/2014/main" id="{EB54AAAE-F356-3030-0167-AC6DE6576A77}"/>
              </a:ext>
            </a:extLst>
          </p:cNvPr>
          <p:cNvSpPr txBox="1"/>
          <p:nvPr/>
        </p:nvSpPr>
        <p:spPr>
          <a:xfrm>
            <a:off x="6718577" y="5753455"/>
            <a:ext cx="5219898" cy="1228798"/>
          </a:xfrm>
          <a:prstGeom prst="rect">
            <a:avLst/>
          </a:prstGeom>
        </p:spPr>
        <p:txBody>
          <a:bodyPr wrap="square" rtlCol="0">
            <a:spAutoFit/>
          </a:bodyPr>
          <a:lstStyle/>
          <a:p>
            <a:r>
              <a:rPr lang="en-US" sz="3200" dirty="0"/>
              <a:t>Amb. Mark Bellamy	</a:t>
            </a:r>
          </a:p>
          <a:p>
            <a:pPr marL="640080" lvl="1" indent="-182880">
              <a:lnSpc>
                <a:spcPct val="107000"/>
              </a:lnSpc>
              <a:spcAft>
                <a:spcPts val="800"/>
              </a:spcAft>
            </a:pPr>
            <a:r>
              <a:rPr lang="en-US" sz="2000" i="1" kern="1200" dirty="0">
                <a:solidFill>
                  <a:schemeClr val="tx1"/>
                </a:solidFill>
                <a:effectLst/>
                <a:latin typeface="+mn-lt"/>
                <a:ea typeface="+mn-ea"/>
                <a:cs typeface="+mn-cs"/>
              </a:rPr>
              <a:t>-Introduced by </a:t>
            </a:r>
            <a:r>
              <a:rPr lang="en-US" sz="2000" i="1" dirty="0"/>
              <a:t>Bijan</a:t>
            </a:r>
            <a:br>
              <a:rPr lang="en-US" sz="2000" i="1" dirty="0"/>
            </a:br>
            <a:endParaRPr lang="en-US" sz="2000" dirty="0"/>
          </a:p>
        </p:txBody>
      </p:sp>
      <p:pic>
        <p:nvPicPr>
          <p:cNvPr id="5" name="Picture 4" descr="H.E. Solo Andry Lantosoa, Madagascar's first female Ambassador to the USA, is an esteemed leader in economic development, corporate governance, and international relations with extensive experience in transformative reforms and international cooperation.&#10;&#10;AI-generated content may be incorrect.">
            <a:extLst>
              <a:ext uri="{FF2B5EF4-FFF2-40B4-BE49-F238E27FC236}">
                <a16:creationId xmlns:a16="http://schemas.microsoft.com/office/drawing/2014/main" id="{7B76F9A5-4C10-99B7-8CD7-2A874FEDB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0315">
            <a:off x="1179519" y="1704945"/>
            <a:ext cx="4505928" cy="5669280"/>
          </a:xfrm>
          <a:prstGeom prst="rect">
            <a:avLst/>
          </a:prstGeom>
        </p:spPr>
      </p:pic>
      <p:sp useBgFill="1">
        <p:nvSpPr>
          <p:cNvPr id="8" name="TextBox 7">
            <a:extLst>
              <a:ext uri="{FF2B5EF4-FFF2-40B4-BE49-F238E27FC236}">
                <a16:creationId xmlns:a16="http://schemas.microsoft.com/office/drawing/2014/main" id="{5DAACC93-6457-F9EE-C9CF-60FE035BDAB0}"/>
              </a:ext>
            </a:extLst>
          </p:cNvPr>
          <p:cNvSpPr txBox="1"/>
          <p:nvPr/>
        </p:nvSpPr>
        <p:spPr>
          <a:xfrm>
            <a:off x="870268" y="5753455"/>
            <a:ext cx="5423855" cy="1384995"/>
          </a:xfrm>
          <a:prstGeom prst="rect">
            <a:avLst/>
          </a:prstGeom>
        </p:spPr>
        <p:txBody>
          <a:bodyPr wrap="square">
            <a:spAutoFit/>
          </a:bodyPr>
          <a:lstStyle/>
          <a:p>
            <a:pPr marL="0" marR="0">
              <a:buNone/>
            </a:pPr>
            <a:r>
              <a:rPr lang="es-ES" sz="3200" dirty="0" err="1">
                <a:ea typeface="Times New Roman" panose="02020603050405020304" pitchFamily="18" charset="0"/>
              </a:rPr>
              <a:t>Amb</a:t>
            </a:r>
            <a:r>
              <a:rPr lang="es-ES" sz="3200" dirty="0">
                <a:ea typeface="Times New Roman" panose="02020603050405020304" pitchFamily="18" charset="0"/>
              </a:rPr>
              <a:t>. </a:t>
            </a:r>
            <a:r>
              <a:rPr lang="es-ES" sz="3200" dirty="0" err="1">
                <a:effectLst/>
                <a:ea typeface="Times New Roman" panose="02020603050405020304" pitchFamily="18" charset="0"/>
              </a:rPr>
              <a:t>Lantosoa</a:t>
            </a:r>
            <a:r>
              <a:rPr lang="es-ES" sz="3200" dirty="0">
                <a:effectLst/>
                <a:ea typeface="Times New Roman" panose="02020603050405020304" pitchFamily="18" charset="0"/>
              </a:rPr>
              <a:t> </a:t>
            </a:r>
            <a:r>
              <a:rPr lang="es-ES" sz="3200" dirty="0" err="1">
                <a:effectLst/>
                <a:ea typeface="Times New Roman" panose="02020603050405020304" pitchFamily="18" charset="0"/>
              </a:rPr>
              <a:t>Rakotomalala</a:t>
            </a:r>
            <a:endParaRPr lang="es-ES" sz="3200" dirty="0">
              <a:effectLst/>
              <a:ea typeface="Times New Roman" panose="02020603050405020304" pitchFamily="18" charset="0"/>
            </a:endParaRPr>
          </a:p>
          <a:p>
            <a:pPr lvl="1"/>
            <a:r>
              <a:rPr lang="en-US" sz="2000" i="1" dirty="0"/>
              <a:t>-Introduced by Miles</a:t>
            </a:r>
            <a:endParaRPr lang="en-US" sz="2000" dirty="0"/>
          </a:p>
          <a:p>
            <a:pPr marL="0" marR="0">
              <a:buNone/>
            </a:pPr>
            <a:endParaRPr lang="en-US" sz="3200" dirty="0">
              <a:effectLst/>
              <a:ea typeface="Times New Roman" panose="02020603050405020304" pitchFamily="18" charset="0"/>
            </a:endParaRPr>
          </a:p>
        </p:txBody>
      </p:sp>
    </p:spTree>
    <p:extLst>
      <p:ext uri="{BB962C8B-B14F-4D97-AF65-F5344CB8AC3E}">
        <p14:creationId xmlns:p14="http://schemas.microsoft.com/office/powerpoint/2010/main" val="4110356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E28BCF-F8FE-B0B7-0DF7-47BEFB2BB81C}"/>
            </a:ext>
          </a:extLst>
        </p:cNvPr>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F75A2DFA-0CCD-09D7-DEF6-2E89D369A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29" y="1965959"/>
            <a:ext cx="10329606" cy="2692102"/>
          </a:xfrm>
          <a:prstGeom prst="rect">
            <a:avLst/>
          </a:prstGeom>
        </p:spPr>
      </p:pic>
    </p:spTree>
    <p:extLst>
      <p:ext uri="{BB962C8B-B14F-4D97-AF65-F5344CB8AC3E}">
        <p14:creationId xmlns:p14="http://schemas.microsoft.com/office/powerpoint/2010/main" val="2498272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55FC13E-F30E-DDAA-1D35-A67BC305350F}"/>
              </a:ext>
            </a:extLst>
          </p:cNvPr>
          <p:cNvGraphicFramePr>
            <a:graphicFrameLocks noGrp="1"/>
          </p:cNvGraphicFramePr>
          <p:nvPr>
            <p:extLst>
              <p:ext uri="{D42A27DB-BD31-4B8C-83A1-F6EECF244321}">
                <p14:modId xmlns:p14="http://schemas.microsoft.com/office/powerpoint/2010/main" val="2567869374"/>
              </p:ext>
            </p:extLst>
          </p:nvPr>
        </p:nvGraphicFramePr>
        <p:xfrm>
          <a:off x="629467" y="2260580"/>
          <a:ext cx="10475388" cy="3794760"/>
        </p:xfrm>
        <a:graphic>
          <a:graphicData uri="http://schemas.openxmlformats.org/drawingml/2006/table">
            <a:tbl>
              <a:tblPr firstRow="1" bandRow="1">
                <a:tableStyleId>{2D5ABB26-0587-4C30-8999-92F81FD0307C}</a:tableStyleId>
              </a:tblPr>
              <a:tblGrid>
                <a:gridCol w="4518266">
                  <a:extLst>
                    <a:ext uri="{9D8B030D-6E8A-4147-A177-3AD203B41FA5}">
                      <a16:colId xmlns:a16="http://schemas.microsoft.com/office/drawing/2014/main" val="323961559"/>
                    </a:ext>
                  </a:extLst>
                </a:gridCol>
                <a:gridCol w="5957122">
                  <a:extLst>
                    <a:ext uri="{9D8B030D-6E8A-4147-A177-3AD203B41FA5}">
                      <a16:colId xmlns:a16="http://schemas.microsoft.com/office/drawing/2014/main" val="4179986328"/>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a:rPr>
                        <a:t>Friday, 10 Apr </a:t>
                      </a:r>
                      <a:r>
                        <a:rPr lang="en-US" sz="2400" dirty="0">
                          <a:latin typeface="Aptos"/>
                          <a:sym typeface="Wingdings" panose="05000000000000000000" pitchFamily="2" charset="2"/>
                        </a:rPr>
                        <a:t></a:t>
                      </a:r>
                      <a:r>
                        <a:rPr lang="en-US" sz="2400" dirty="0">
                          <a:latin typeface="Aptos"/>
                        </a:rPr>
                        <a:t> </a:t>
                      </a:r>
                    </a:p>
                  </a:txBody>
                  <a:tcPr marB="274320"/>
                </a:tc>
                <a:tc>
                  <a:txBody>
                    <a:bodyPr/>
                    <a:lstStyle/>
                    <a:p>
                      <a:r>
                        <a:rPr lang="en-US" sz="2400" dirty="0">
                          <a:latin typeface="Aptos"/>
                        </a:rPr>
                        <a:t>Choose your Deputies.</a:t>
                      </a:r>
                    </a:p>
                  </a:txBody>
                  <a:tcPr marB="274320"/>
                </a:tc>
                <a:extLst>
                  <a:ext uri="{0D108BD9-81ED-4DB2-BD59-A6C34878D82A}">
                    <a16:rowId xmlns:a16="http://schemas.microsoft.com/office/drawing/2014/main" val="199395360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a:rPr>
                        <a:t>Friday evening, 17 Apr </a:t>
                      </a:r>
                      <a:r>
                        <a:rPr lang="en-US" sz="2400" dirty="0">
                          <a:latin typeface="Aptos"/>
                          <a:sym typeface="Wingdings" panose="05000000000000000000" pitchFamily="2" charset="2"/>
                        </a:rPr>
                        <a:t></a:t>
                      </a:r>
                      <a:endParaRPr lang="en-US" sz="2400" dirty="0">
                        <a:latin typeface="Aptos"/>
                      </a:endParaRPr>
                    </a:p>
                  </a:txBody>
                  <a:tcPr marB="274320"/>
                </a:tc>
                <a:tc>
                  <a:txBody>
                    <a:bodyPr/>
                    <a:lstStyle/>
                    <a:p>
                      <a:r>
                        <a:rPr lang="en-US" sz="2400" dirty="0">
                          <a:latin typeface="Aptos"/>
                        </a:rPr>
                        <a:t>Memo post as assignment in BB.</a:t>
                      </a:r>
                    </a:p>
                  </a:txBody>
                  <a:tcPr marB="274320"/>
                </a:tc>
                <a:extLst>
                  <a:ext uri="{0D108BD9-81ED-4DB2-BD59-A6C34878D82A}">
                    <a16:rowId xmlns:a16="http://schemas.microsoft.com/office/drawing/2014/main" val="221156973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a:rPr>
                        <a:t>Saturday/Sunday, 18-19 Apr </a:t>
                      </a:r>
                      <a:r>
                        <a:rPr lang="en-US" sz="2400" dirty="0">
                          <a:latin typeface="Aptos"/>
                          <a:sym typeface="Wingdings" panose="05000000000000000000" pitchFamily="2" charset="2"/>
                        </a:rPr>
                        <a:t></a:t>
                      </a:r>
                      <a:endParaRPr lang="en-US" sz="2400" dirty="0">
                        <a:latin typeface="Aptos"/>
                      </a:endParaRPr>
                    </a:p>
                    <a:p>
                      <a:endParaRPr lang="en-US" sz="2400" dirty="0">
                        <a:latin typeface="Aptos"/>
                      </a:endParaRPr>
                    </a:p>
                  </a:txBody>
                  <a:tcPr marB="274320"/>
                </a:tc>
                <a:tc>
                  <a:txBody>
                    <a:bodyPr/>
                    <a:lstStyle/>
                    <a:p>
                      <a:r>
                        <a:rPr lang="en-US" sz="2400" dirty="0">
                          <a:latin typeface="Aptos"/>
                        </a:rPr>
                        <a:t>I will send memo to Deputies – for them to review, digest, and prepare questions.</a:t>
                      </a:r>
                    </a:p>
                  </a:txBody>
                  <a:tcPr marB="274320"/>
                </a:tc>
                <a:extLst>
                  <a:ext uri="{0D108BD9-81ED-4DB2-BD59-A6C34878D82A}">
                    <a16:rowId xmlns:a16="http://schemas.microsoft.com/office/drawing/2014/main" val="268928481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a:rPr>
                        <a:t>Wednesday evening, 22 Apr </a:t>
                      </a:r>
                      <a:r>
                        <a:rPr lang="en-US" sz="2400" dirty="0">
                          <a:latin typeface="Aptos"/>
                          <a:sym typeface="Wingdings" panose="05000000000000000000" pitchFamily="2" charset="2"/>
                        </a:rPr>
                        <a:t></a:t>
                      </a:r>
                      <a:endParaRPr lang="en-US" sz="2400" dirty="0">
                        <a:latin typeface="Aptos"/>
                      </a:endParaRPr>
                    </a:p>
                  </a:txBody>
                  <a:tcPr marB="274320"/>
                </a:tc>
                <a:tc>
                  <a:txBody>
                    <a:bodyPr/>
                    <a:lstStyle/>
                    <a:p>
                      <a:r>
                        <a:rPr lang="en-US" sz="2400" dirty="0">
                          <a:latin typeface="Aptos"/>
                        </a:rPr>
                        <a:t>Slides posted as assignment in BB.</a:t>
                      </a:r>
                    </a:p>
                  </a:txBody>
                  <a:tcPr marB="274320"/>
                </a:tc>
                <a:extLst>
                  <a:ext uri="{0D108BD9-81ED-4DB2-BD59-A6C34878D82A}">
                    <a16:rowId xmlns:a16="http://schemas.microsoft.com/office/drawing/2014/main" val="189161621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ptos"/>
                        </a:rPr>
                        <a:t>Friday, 24 Apr</a:t>
                      </a:r>
                      <a:r>
                        <a:rPr lang="en-US" sz="2400" dirty="0">
                          <a:sym typeface="Wingdings" panose="05000000000000000000" pitchFamily="2" charset="2"/>
                        </a:rPr>
                        <a:t></a:t>
                      </a:r>
                      <a:endParaRPr lang="en-US" sz="2400" dirty="0"/>
                    </a:p>
                  </a:txBody>
                  <a:tcPr marB="274320"/>
                </a:tc>
                <a:tc>
                  <a:txBody>
                    <a:bodyPr/>
                    <a:lstStyle/>
                    <a:p>
                      <a:r>
                        <a:rPr lang="en-US" sz="2400" dirty="0">
                          <a:latin typeface="Aptos"/>
                        </a:rPr>
                        <a:t>Deputies exercise.</a:t>
                      </a:r>
                    </a:p>
                  </a:txBody>
                  <a:tcPr marB="274320"/>
                </a:tc>
                <a:extLst>
                  <a:ext uri="{0D108BD9-81ED-4DB2-BD59-A6C34878D82A}">
                    <a16:rowId xmlns:a16="http://schemas.microsoft.com/office/drawing/2014/main" val="1859296454"/>
                  </a:ext>
                </a:extLst>
              </a:tr>
            </a:tbl>
          </a:graphicData>
        </a:graphic>
      </p:graphicFrame>
      <p:sp>
        <p:nvSpPr>
          <p:cNvPr id="2" name="TextBox 1">
            <a:extLst>
              <a:ext uri="{FF2B5EF4-FFF2-40B4-BE49-F238E27FC236}">
                <a16:creationId xmlns:a16="http://schemas.microsoft.com/office/drawing/2014/main" id="{C61589B7-5DBD-7F97-8FEC-2C548B5A0B69}"/>
              </a:ext>
            </a:extLst>
          </p:cNvPr>
          <p:cNvSpPr txBox="1"/>
          <p:nvPr/>
        </p:nvSpPr>
        <p:spPr>
          <a:xfrm>
            <a:off x="3599553" y="1069490"/>
            <a:ext cx="4535216" cy="584775"/>
          </a:xfrm>
          <a:prstGeom prst="rect">
            <a:avLst/>
          </a:prstGeom>
          <a:noFill/>
        </p:spPr>
        <p:txBody>
          <a:bodyPr wrap="none" rtlCol="0">
            <a:spAutoFit/>
          </a:bodyPr>
          <a:lstStyle/>
          <a:p>
            <a:r>
              <a:rPr lang="en-US" sz="3200" dirty="0"/>
              <a:t>The memo must be good.</a:t>
            </a:r>
          </a:p>
        </p:txBody>
      </p:sp>
      <p:sp>
        <p:nvSpPr>
          <p:cNvPr id="3" name="TextBox 2">
            <a:extLst>
              <a:ext uri="{FF2B5EF4-FFF2-40B4-BE49-F238E27FC236}">
                <a16:creationId xmlns:a16="http://schemas.microsoft.com/office/drawing/2014/main" id="{593ACB2C-4F9F-9E88-4DF1-B1B85FB509D8}"/>
              </a:ext>
            </a:extLst>
          </p:cNvPr>
          <p:cNvSpPr txBox="1"/>
          <p:nvPr/>
        </p:nvSpPr>
        <p:spPr>
          <a:xfrm>
            <a:off x="9085608" y="5532120"/>
            <a:ext cx="1846980" cy="523220"/>
          </a:xfrm>
          <a:prstGeom prst="rect">
            <a:avLst/>
          </a:prstGeom>
          <a:noFill/>
        </p:spPr>
        <p:txBody>
          <a:bodyPr wrap="none" rtlCol="0">
            <a:spAutoFit/>
          </a:bodyPr>
          <a:lstStyle/>
          <a:p>
            <a:r>
              <a:rPr lang="en-US" sz="2800" dirty="0"/>
              <a:t>Questions?</a:t>
            </a:r>
          </a:p>
        </p:txBody>
      </p:sp>
      <p:sp useBgFill="1">
        <p:nvSpPr>
          <p:cNvPr id="6" name="Rectangle 5">
            <a:extLst>
              <a:ext uri="{FF2B5EF4-FFF2-40B4-BE49-F238E27FC236}">
                <a16:creationId xmlns:a16="http://schemas.microsoft.com/office/drawing/2014/main" id="{E5BE1BAC-B10C-375B-FA59-C68380B753F1}"/>
              </a:ext>
            </a:extLst>
          </p:cNvPr>
          <p:cNvSpPr/>
          <p:nvPr/>
        </p:nvSpPr>
        <p:spPr>
          <a:xfrm>
            <a:off x="509149" y="2185060"/>
            <a:ext cx="9163050" cy="5232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5DC65D4-BA77-A9C2-5D3C-BC6B8BA63BAF}"/>
              </a:ext>
            </a:extLst>
          </p:cNvPr>
          <p:cNvSpPr/>
          <p:nvPr/>
        </p:nvSpPr>
        <p:spPr>
          <a:xfrm>
            <a:off x="509149" y="2928344"/>
            <a:ext cx="9371783" cy="5232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E4A4CDBD-0438-0691-B137-EC96523E7462}"/>
              </a:ext>
            </a:extLst>
          </p:cNvPr>
          <p:cNvSpPr/>
          <p:nvPr/>
        </p:nvSpPr>
        <p:spPr>
          <a:xfrm>
            <a:off x="0" y="3534659"/>
            <a:ext cx="10932588" cy="8679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A966843B-C36A-70BD-5BB0-B3AD2F3081AA}"/>
              </a:ext>
            </a:extLst>
          </p:cNvPr>
          <p:cNvSpPr/>
          <p:nvPr/>
        </p:nvSpPr>
        <p:spPr>
          <a:xfrm>
            <a:off x="212291" y="4664194"/>
            <a:ext cx="9930329" cy="6063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BDD879D5-C89F-3361-942A-AE3B8C9E12D0}"/>
              </a:ext>
            </a:extLst>
          </p:cNvPr>
          <p:cNvSpPr/>
          <p:nvPr/>
        </p:nvSpPr>
        <p:spPr>
          <a:xfrm>
            <a:off x="509149" y="5270510"/>
            <a:ext cx="7258290" cy="5232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5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425C14-645B-5008-126A-0517E37DDACC}"/>
              </a:ext>
            </a:extLst>
          </p:cNvPr>
          <p:cNvSpPr txBox="1"/>
          <p:nvPr/>
        </p:nvSpPr>
        <p:spPr>
          <a:xfrm>
            <a:off x="2093496" y="2622884"/>
            <a:ext cx="8361946" cy="1077218"/>
          </a:xfrm>
          <a:prstGeom prst="rect">
            <a:avLst/>
          </a:prstGeom>
          <a:noFill/>
        </p:spPr>
        <p:txBody>
          <a:bodyPr wrap="square" rtlCol="0">
            <a:spAutoFit/>
          </a:bodyPr>
          <a:lstStyle/>
          <a:p>
            <a:pPr algn="ctr"/>
            <a:r>
              <a:rPr lang="en-US" sz="3200" dirty="0"/>
              <a:t>Any Questions or Comments about the Deputies Memo, Briefings, or Slides? </a:t>
            </a:r>
          </a:p>
        </p:txBody>
      </p:sp>
    </p:spTree>
    <p:extLst>
      <p:ext uri="{BB962C8B-B14F-4D97-AF65-F5344CB8AC3E}">
        <p14:creationId xmlns:p14="http://schemas.microsoft.com/office/powerpoint/2010/main" val="4136605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98909-549C-A16B-682C-B22779247897}"/>
              </a:ext>
            </a:extLst>
          </p:cNvPr>
          <p:cNvPicPr>
            <a:picLocks noChangeAspect="1"/>
          </p:cNvPicPr>
          <p:nvPr/>
        </p:nvPicPr>
        <p:blipFill>
          <a:blip r:embed="rId2"/>
          <a:stretch>
            <a:fillRect/>
          </a:stretch>
        </p:blipFill>
        <p:spPr>
          <a:xfrm>
            <a:off x="899898" y="724230"/>
            <a:ext cx="1954138" cy="2250587"/>
          </a:xfrm>
          <a:prstGeom prst="rect">
            <a:avLst/>
          </a:prstGeom>
        </p:spPr>
      </p:pic>
      <p:sp>
        <p:nvSpPr>
          <p:cNvPr id="4" name="TextBox 3">
            <a:extLst>
              <a:ext uri="{FF2B5EF4-FFF2-40B4-BE49-F238E27FC236}">
                <a16:creationId xmlns:a16="http://schemas.microsoft.com/office/drawing/2014/main" id="{E975CC4C-AA94-8121-499F-521F43B0280F}"/>
              </a:ext>
            </a:extLst>
          </p:cNvPr>
          <p:cNvSpPr txBox="1"/>
          <p:nvPr/>
        </p:nvSpPr>
        <p:spPr>
          <a:xfrm>
            <a:off x="572655" y="3269672"/>
            <a:ext cx="2248308" cy="954107"/>
          </a:xfrm>
          <a:prstGeom prst="rect">
            <a:avLst/>
          </a:prstGeom>
          <a:noFill/>
        </p:spPr>
        <p:txBody>
          <a:bodyPr wrap="none" rtlCol="0">
            <a:spAutoFit/>
          </a:bodyPr>
          <a:lstStyle/>
          <a:p>
            <a:r>
              <a:rPr lang="en-US" sz="2800" dirty="0"/>
              <a:t>AFRICA </a:t>
            </a:r>
            <a:br>
              <a:rPr lang="en-US" sz="2800" dirty="0"/>
            </a:br>
            <a:r>
              <a:rPr lang="en-US" sz="2800" dirty="0"/>
              <a:t>AT A GLANCE</a:t>
            </a:r>
          </a:p>
        </p:txBody>
      </p:sp>
      <p:graphicFrame>
        <p:nvGraphicFramePr>
          <p:cNvPr id="6" name="Table 5">
            <a:extLst>
              <a:ext uri="{FF2B5EF4-FFF2-40B4-BE49-F238E27FC236}">
                <a16:creationId xmlns:a16="http://schemas.microsoft.com/office/drawing/2014/main" id="{5209E1DA-E146-54FA-EA10-BE7E2C6A5800}"/>
              </a:ext>
            </a:extLst>
          </p:cNvPr>
          <p:cNvGraphicFramePr>
            <a:graphicFrameLocks noGrp="1"/>
          </p:cNvGraphicFramePr>
          <p:nvPr/>
        </p:nvGraphicFramePr>
        <p:xfrm>
          <a:off x="3358066" y="793325"/>
          <a:ext cx="8128000" cy="560832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1235506143"/>
                    </a:ext>
                  </a:extLst>
                </a:gridCol>
                <a:gridCol w="4064000">
                  <a:extLst>
                    <a:ext uri="{9D8B030D-6E8A-4147-A177-3AD203B41FA5}">
                      <a16:colId xmlns:a16="http://schemas.microsoft.com/office/drawing/2014/main" val="3808405503"/>
                    </a:ext>
                  </a:extLst>
                </a:gridCol>
              </a:tblGrid>
              <a:tr h="370840">
                <a:tc>
                  <a:txBody>
                    <a:bodyPr/>
                    <a:lstStyle/>
                    <a:p>
                      <a:r>
                        <a:rPr lang="en-US" sz="2000" dirty="0"/>
                        <a:t>Population</a:t>
                      </a:r>
                    </a:p>
                  </a:txBody>
                  <a:tcPr marB="91440"/>
                </a:tc>
                <a:tc>
                  <a:txBody>
                    <a:bodyPr/>
                    <a:lstStyle/>
                    <a:p>
                      <a:r>
                        <a:rPr lang="en-US" sz="2000" dirty="0"/>
                        <a:t>1.2 billion</a:t>
                      </a:r>
                    </a:p>
                  </a:txBody>
                  <a:tcPr marB="91440"/>
                </a:tc>
                <a:extLst>
                  <a:ext uri="{0D108BD9-81ED-4DB2-BD59-A6C34878D82A}">
                    <a16:rowId xmlns:a16="http://schemas.microsoft.com/office/drawing/2014/main" val="4100933932"/>
                  </a:ext>
                </a:extLst>
              </a:tr>
              <a:tr h="370840">
                <a:tc>
                  <a:txBody>
                    <a:bodyPr/>
                    <a:lstStyle/>
                    <a:p>
                      <a:r>
                        <a:rPr lang="en-US" sz="2000" dirty="0"/>
                        <a:t>Number of countries</a:t>
                      </a:r>
                    </a:p>
                  </a:txBody>
                  <a:tcPr marB="91440"/>
                </a:tc>
                <a:tc>
                  <a:txBody>
                    <a:bodyPr/>
                    <a:lstStyle/>
                    <a:p>
                      <a:r>
                        <a:rPr lang="en-US" sz="2000" dirty="0"/>
                        <a:t>54</a:t>
                      </a:r>
                    </a:p>
                  </a:txBody>
                  <a:tcPr marB="91440"/>
                </a:tc>
                <a:extLst>
                  <a:ext uri="{0D108BD9-81ED-4DB2-BD59-A6C34878D82A}">
                    <a16:rowId xmlns:a16="http://schemas.microsoft.com/office/drawing/2014/main" val="2018491417"/>
                  </a:ext>
                </a:extLst>
              </a:tr>
              <a:tr h="370840">
                <a:tc>
                  <a:txBody>
                    <a:bodyPr/>
                    <a:lstStyle/>
                    <a:p>
                      <a:r>
                        <a:rPr lang="en-US" sz="2000" dirty="0"/>
                        <a:t>Special distinction (among many)</a:t>
                      </a:r>
                    </a:p>
                  </a:txBody>
                  <a:tcPr marB="91440"/>
                </a:tc>
                <a:tc>
                  <a:txBody>
                    <a:bodyPr/>
                    <a:lstStyle/>
                    <a:p>
                      <a:r>
                        <a:rPr lang="en-US" sz="2000" dirty="0"/>
                        <a:t>“Cradle of humankind”</a:t>
                      </a:r>
                    </a:p>
                  </a:txBody>
                  <a:tcPr marB="91440"/>
                </a:tc>
                <a:extLst>
                  <a:ext uri="{0D108BD9-81ED-4DB2-BD59-A6C34878D82A}">
                    <a16:rowId xmlns:a16="http://schemas.microsoft.com/office/drawing/2014/main" val="1130687590"/>
                  </a:ext>
                </a:extLst>
              </a:tr>
              <a:tr h="370840">
                <a:tc>
                  <a:txBody>
                    <a:bodyPr/>
                    <a:lstStyle/>
                    <a:p>
                      <a:r>
                        <a:rPr lang="en-US" sz="2000" dirty="0"/>
                        <a:t>Amount of world’s arable land</a:t>
                      </a:r>
                    </a:p>
                  </a:txBody>
                  <a:tcPr marB="91440"/>
                </a:tc>
                <a:tc>
                  <a:txBody>
                    <a:bodyPr/>
                    <a:lstStyle/>
                    <a:p>
                      <a:r>
                        <a:rPr lang="en-US" sz="2000" dirty="0"/>
                        <a:t>One sixth</a:t>
                      </a:r>
                    </a:p>
                  </a:txBody>
                  <a:tcPr marB="91440"/>
                </a:tc>
                <a:extLst>
                  <a:ext uri="{0D108BD9-81ED-4DB2-BD59-A6C34878D82A}">
                    <a16:rowId xmlns:a16="http://schemas.microsoft.com/office/drawing/2014/main" val="3549678240"/>
                  </a:ext>
                </a:extLst>
              </a:tr>
              <a:tr h="370840">
                <a:tc>
                  <a:txBody>
                    <a:bodyPr/>
                    <a:lstStyle/>
                    <a:p>
                      <a:r>
                        <a:rPr lang="en-US" sz="2000" dirty="0"/>
                        <a:t>Rank in size among continents</a:t>
                      </a:r>
                    </a:p>
                  </a:txBody>
                  <a:tcPr marB="91440"/>
                </a:tc>
                <a:tc>
                  <a:txBody>
                    <a:bodyPr/>
                    <a:lstStyle/>
                    <a:p>
                      <a:r>
                        <a:rPr lang="en-US" sz="2000" dirty="0"/>
                        <a:t>Second</a:t>
                      </a:r>
                    </a:p>
                  </a:txBody>
                  <a:tcPr marB="91440"/>
                </a:tc>
                <a:extLst>
                  <a:ext uri="{0D108BD9-81ED-4DB2-BD59-A6C34878D82A}">
                    <a16:rowId xmlns:a16="http://schemas.microsoft.com/office/drawing/2014/main" val="1110286370"/>
                  </a:ext>
                </a:extLst>
              </a:tr>
              <a:tr h="370840">
                <a:tc>
                  <a:txBody>
                    <a:bodyPr/>
                    <a:lstStyle/>
                    <a:p>
                      <a:r>
                        <a:rPr lang="en-US" sz="2000" dirty="0"/>
                        <a:t>Highest point</a:t>
                      </a:r>
                    </a:p>
                  </a:txBody>
                  <a:tcPr marB="91440"/>
                </a:tc>
                <a:tc>
                  <a:txBody>
                    <a:bodyPr/>
                    <a:lstStyle/>
                    <a:p>
                      <a:r>
                        <a:rPr lang="en-US" sz="2000" dirty="0"/>
                        <a:t>Kilimanjaro, Tanzania</a:t>
                      </a:r>
                    </a:p>
                  </a:txBody>
                  <a:tcPr marB="91440"/>
                </a:tc>
                <a:extLst>
                  <a:ext uri="{0D108BD9-81ED-4DB2-BD59-A6C34878D82A}">
                    <a16:rowId xmlns:a16="http://schemas.microsoft.com/office/drawing/2014/main" val="2023679861"/>
                  </a:ext>
                </a:extLst>
              </a:tr>
              <a:tr h="370840">
                <a:tc>
                  <a:txBody>
                    <a:bodyPr/>
                    <a:lstStyle/>
                    <a:p>
                      <a:r>
                        <a:rPr lang="en-US" sz="2000" dirty="0"/>
                        <a:t>Number of languages spoken</a:t>
                      </a:r>
                    </a:p>
                  </a:txBody>
                  <a:tcPr marB="91440"/>
                </a:tc>
                <a:tc>
                  <a:txBody>
                    <a:bodyPr/>
                    <a:lstStyle/>
                    <a:p>
                      <a:r>
                        <a:rPr lang="en-US" sz="2000" dirty="0"/>
                        <a:t>1,500 (Arabic biggest)</a:t>
                      </a:r>
                    </a:p>
                  </a:txBody>
                  <a:tcPr marB="91440"/>
                </a:tc>
                <a:extLst>
                  <a:ext uri="{0D108BD9-81ED-4DB2-BD59-A6C34878D82A}">
                    <a16:rowId xmlns:a16="http://schemas.microsoft.com/office/drawing/2014/main" val="111587140"/>
                  </a:ext>
                </a:extLst>
              </a:tr>
              <a:tr h="370840">
                <a:tc>
                  <a:txBody>
                    <a:bodyPr/>
                    <a:lstStyle/>
                    <a:p>
                      <a:r>
                        <a:rPr lang="en-US" sz="2000" dirty="0"/>
                        <a:t>Religions</a:t>
                      </a:r>
                    </a:p>
                  </a:txBody>
                  <a:tcPr marB="91440"/>
                </a:tc>
                <a:tc>
                  <a:txBody>
                    <a:bodyPr/>
                    <a:lstStyle/>
                    <a:p>
                      <a:r>
                        <a:rPr lang="en-US" sz="2000" dirty="0"/>
                        <a:t>Islam and Christianity (~40 % each)</a:t>
                      </a:r>
                    </a:p>
                  </a:txBody>
                  <a:tcPr marB="91440"/>
                </a:tc>
                <a:extLst>
                  <a:ext uri="{0D108BD9-81ED-4DB2-BD59-A6C34878D82A}">
                    <a16:rowId xmlns:a16="http://schemas.microsoft.com/office/drawing/2014/main" val="2047334120"/>
                  </a:ext>
                </a:extLst>
              </a:tr>
              <a:tr h="370840">
                <a:tc>
                  <a:txBody>
                    <a:bodyPr/>
                    <a:lstStyle/>
                    <a:p>
                      <a:r>
                        <a:rPr lang="en-US" sz="2000" dirty="0"/>
                        <a:t>Average economic growth rate</a:t>
                      </a:r>
                    </a:p>
                  </a:txBody>
                  <a:tcPr marB="91440"/>
                </a:tc>
                <a:tc>
                  <a:txBody>
                    <a:bodyPr/>
                    <a:lstStyle/>
                    <a:p>
                      <a:r>
                        <a:rPr lang="en-US" sz="2000" dirty="0"/>
                        <a:t>Above 7 %</a:t>
                      </a:r>
                    </a:p>
                  </a:txBody>
                  <a:tcPr marB="91440"/>
                </a:tc>
                <a:extLst>
                  <a:ext uri="{0D108BD9-81ED-4DB2-BD59-A6C34878D82A}">
                    <a16:rowId xmlns:a16="http://schemas.microsoft.com/office/drawing/2014/main" val="3739007917"/>
                  </a:ext>
                </a:extLst>
              </a:tr>
              <a:tr h="370840">
                <a:tc>
                  <a:txBody>
                    <a:bodyPr/>
                    <a:lstStyle/>
                    <a:p>
                      <a:r>
                        <a:rPr lang="en-US" sz="2000" dirty="0"/>
                        <a:t>Rank among world’s hot deserts</a:t>
                      </a:r>
                    </a:p>
                  </a:txBody>
                  <a:tcPr marB="91440"/>
                </a:tc>
                <a:tc>
                  <a:txBody>
                    <a:bodyPr/>
                    <a:lstStyle/>
                    <a:p>
                      <a:r>
                        <a:rPr lang="en-US" sz="2000" dirty="0"/>
                        <a:t>Biggest</a:t>
                      </a:r>
                    </a:p>
                  </a:txBody>
                  <a:tcPr marB="91440"/>
                </a:tc>
                <a:extLst>
                  <a:ext uri="{0D108BD9-81ED-4DB2-BD59-A6C34878D82A}">
                    <a16:rowId xmlns:a16="http://schemas.microsoft.com/office/drawing/2014/main" val="4151814153"/>
                  </a:ext>
                </a:extLst>
              </a:tr>
              <a:tr h="370840">
                <a:tc>
                  <a:txBody>
                    <a:bodyPr/>
                    <a:lstStyle/>
                    <a:p>
                      <a:r>
                        <a:rPr lang="en-US" sz="2000" dirty="0"/>
                        <a:t>Rank among world’s rivers</a:t>
                      </a:r>
                    </a:p>
                  </a:txBody>
                  <a:tcPr marB="91440"/>
                </a:tc>
                <a:tc>
                  <a:txBody>
                    <a:bodyPr/>
                    <a:lstStyle/>
                    <a:p>
                      <a:r>
                        <a:rPr lang="en-US" sz="2000" dirty="0"/>
                        <a:t>Longest (The Nile)</a:t>
                      </a:r>
                    </a:p>
                  </a:txBody>
                  <a:tcPr marB="91440"/>
                </a:tc>
                <a:extLst>
                  <a:ext uri="{0D108BD9-81ED-4DB2-BD59-A6C34878D82A}">
                    <a16:rowId xmlns:a16="http://schemas.microsoft.com/office/drawing/2014/main" val="1465413062"/>
                  </a:ext>
                </a:extLst>
              </a:tr>
              <a:tr h="370840">
                <a:tc>
                  <a:txBody>
                    <a:bodyPr/>
                    <a:lstStyle/>
                    <a:p>
                      <a:r>
                        <a:rPr lang="en-US" sz="2000" dirty="0"/>
                        <a:t>Biggest producer of …</a:t>
                      </a:r>
                    </a:p>
                  </a:txBody>
                  <a:tcPr marB="91440"/>
                </a:tc>
                <a:tc>
                  <a:txBody>
                    <a:bodyPr/>
                    <a:lstStyle/>
                    <a:p>
                      <a:r>
                        <a:rPr lang="en-US" sz="2000" dirty="0"/>
                        <a:t>Diamonds, gold, platinum, cocoa beans</a:t>
                      </a:r>
                    </a:p>
                  </a:txBody>
                  <a:tcPr marB="91440"/>
                </a:tc>
                <a:extLst>
                  <a:ext uri="{0D108BD9-81ED-4DB2-BD59-A6C34878D82A}">
                    <a16:rowId xmlns:a16="http://schemas.microsoft.com/office/drawing/2014/main" val="1402610056"/>
                  </a:ext>
                </a:extLst>
              </a:tr>
            </a:tbl>
          </a:graphicData>
        </a:graphic>
      </p:graphicFrame>
      <p:sp useBgFill="1">
        <p:nvSpPr>
          <p:cNvPr id="7" name="Rectangle 6">
            <a:extLst>
              <a:ext uri="{FF2B5EF4-FFF2-40B4-BE49-F238E27FC236}">
                <a16:creationId xmlns:a16="http://schemas.microsoft.com/office/drawing/2014/main" id="{BBE5355C-E42F-AB17-E35F-EB2701CAD932}"/>
              </a:ext>
            </a:extLst>
          </p:cNvPr>
          <p:cNvSpPr/>
          <p:nvPr/>
        </p:nvSpPr>
        <p:spPr>
          <a:xfrm>
            <a:off x="7422066" y="735030"/>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522AA488-28B4-91E2-5600-93B36D72DC2A}"/>
              </a:ext>
            </a:extLst>
          </p:cNvPr>
          <p:cNvSpPr/>
          <p:nvPr/>
        </p:nvSpPr>
        <p:spPr>
          <a:xfrm>
            <a:off x="7422066" y="1256145"/>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AA211D6-E850-5F21-10B6-74E8C9BDB728}"/>
              </a:ext>
            </a:extLst>
          </p:cNvPr>
          <p:cNvSpPr/>
          <p:nvPr/>
        </p:nvSpPr>
        <p:spPr>
          <a:xfrm>
            <a:off x="7422066" y="1618113"/>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B0F8F16-B2C2-E28C-B5EB-EBAF16246055}"/>
              </a:ext>
            </a:extLst>
          </p:cNvPr>
          <p:cNvSpPr/>
          <p:nvPr/>
        </p:nvSpPr>
        <p:spPr>
          <a:xfrm>
            <a:off x="7422066" y="2165721"/>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C47FE6-C6F8-AD9F-B578-3128F5FF9798}"/>
              </a:ext>
            </a:extLst>
          </p:cNvPr>
          <p:cNvSpPr/>
          <p:nvPr/>
        </p:nvSpPr>
        <p:spPr>
          <a:xfrm>
            <a:off x="7422066" y="2628541"/>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C748F68-6F1B-8D1F-99F8-0057579903C2}"/>
              </a:ext>
            </a:extLst>
          </p:cNvPr>
          <p:cNvSpPr/>
          <p:nvPr/>
        </p:nvSpPr>
        <p:spPr>
          <a:xfrm>
            <a:off x="7422066" y="2966180"/>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297CA4A3-7E73-3FC2-00C8-7FDA2CA06C43}"/>
              </a:ext>
            </a:extLst>
          </p:cNvPr>
          <p:cNvSpPr/>
          <p:nvPr/>
        </p:nvSpPr>
        <p:spPr>
          <a:xfrm>
            <a:off x="7422066" y="3429000"/>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604ECD5C-9AD1-9A0F-DD94-B2C7DC9FBD35}"/>
              </a:ext>
            </a:extLst>
          </p:cNvPr>
          <p:cNvSpPr/>
          <p:nvPr/>
        </p:nvSpPr>
        <p:spPr>
          <a:xfrm>
            <a:off x="7422066" y="3883453"/>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2055A3F7-4BDF-D690-7BE0-676B9DAD9263}"/>
              </a:ext>
            </a:extLst>
          </p:cNvPr>
          <p:cNvSpPr/>
          <p:nvPr/>
        </p:nvSpPr>
        <p:spPr>
          <a:xfrm>
            <a:off x="7422066" y="4314248"/>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8E17086-2B03-8605-1B14-91CF5ACE514D}"/>
              </a:ext>
            </a:extLst>
          </p:cNvPr>
          <p:cNvSpPr/>
          <p:nvPr/>
        </p:nvSpPr>
        <p:spPr>
          <a:xfrm>
            <a:off x="7325987" y="4809816"/>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FDDE272-1712-E963-A8B7-C860FA8DA57A}"/>
              </a:ext>
            </a:extLst>
          </p:cNvPr>
          <p:cNvSpPr/>
          <p:nvPr/>
        </p:nvSpPr>
        <p:spPr>
          <a:xfrm>
            <a:off x="7325987" y="5126014"/>
            <a:ext cx="3744698" cy="4628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63B77311-E917-B779-D154-34CB2B1442A3}"/>
              </a:ext>
            </a:extLst>
          </p:cNvPr>
          <p:cNvSpPr/>
          <p:nvPr/>
        </p:nvSpPr>
        <p:spPr>
          <a:xfrm>
            <a:off x="7246474" y="5746117"/>
            <a:ext cx="3744698" cy="6555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8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0FDBF-BE11-3842-ABBD-422E1DF10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217" y="145841"/>
            <a:ext cx="7195565" cy="6566317"/>
          </a:xfrm>
          <a:prstGeom prst="rect">
            <a:avLst/>
          </a:prstGeom>
        </p:spPr>
      </p:pic>
    </p:spTree>
    <p:extLst>
      <p:ext uri="{BB962C8B-B14F-4D97-AF65-F5344CB8AC3E}">
        <p14:creationId xmlns:p14="http://schemas.microsoft.com/office/powerpoint/2010/main" val="289247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81FC4-2005-2F1D-536D-A6A91695D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18" y="257678"/>
            <a:ext cx="8192655" cy="6168778"/>
          </a:xfrm>
          <a:prstGeom prst="rect">
            <a:avLst/>
          </a:prstGeom>
        </p:spPr>
      </p:pic>
      <p:sp>
        <p:nvSpPr>
          <p:cNvPr id="2" name="Freeform: Shape 1">
            <a:extLst>
              <a:ext uri="{FF2B5EF4-FFF2-40B4-BE49-F238E27FC236}">
                <a16:creationId xmlns:a16="http://schemas.microsoft.com/office/drawing/2014/main" id="{E4CA2010-5057-1E77-A3F0-0C68A913710D}"/>
              </a:ext>
            </a:extLst>
          </p:cNvPr>
          <p:cNvSpPr/>
          <p:nvPr/>
        </p:nvSpPr>
        <p:spPr>
          <a:xfrm>
            <a:off x="3288890" y="1511710"/>
            <a:ext cx="4365523" cy="228600"/>
          </a:xfrm>
          <a:custGeom>
            <a:avLst/>
            <a:gdLst>
              <a:gd name="connsiteX0" fmla="*/ 0 w 4748981"/>
              <a:gd name="connsiteY0" fmla="*/ 0 h 169606"/>
              <a:gd name="connsiteX1" fmla="*/ 36871 w 4748981"/>
              <a:gd name="connsiteY1" fmla="*/ 73742 h 169606"/>
              <a:gd name="connsiteX2" fmla="*/ 66368 w 4748981"/>
              <a:gd name="connsiteY2" fmla="*/ 81116 h 169606"/>
              <a:gd name="connsiteX3" fmla="*/ 132736 w 4748981"/>
              <a:gd name="connsiteY3" fmla="*/ 88490 h 169606"/>
              <a:gd name="connsiteX4" fmla="*/ 235974 w 4748981"/>
              <a:gd name="connsiteY4" fmla="*/ 95864 h 169606"/>
              <a:gd name="connsiteX5" fmla="*/ 390833 w 4748981"/>
              <a:gd name="connsiteY5" fmla="*/ 110613 h 169606"/>
              <a:gd name="connsiteX6" fmla="*/ 1002891 w 4748981"/>
              <a:gd name="connsiteY6" fmla="*/ 117987 h 169606"/>
              <a:gd name="connsiteX7" fmla="*/ 1157749 w 4748981"/>
              <a:gd name="connsiteY7" fmla="*/ 125361 h 169606"/>
              <a:gd name="connsiteX8" fmla="*/ 1246239 w 4748981"/>
              <a:gd name="connsiteY8" fmla="*/ 147484 h 169606"/>
              <a:gd name="connsiteX9" fmla="*/ 1511710 w 4748981"/>
              <a:gd name="connsiteY9" fmla="*/ 162232 h 169606"/>
              <a:gd name="connsiteX10" fmla="*/ 4748981 w 4748981"/>
              <a:gd name="connsiteY10" fmla="*/ 169606 h 16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8981" h="169606">
                <a:moveTo>
                  <a:pt x="0" y="0"/>
                </a:moveTo>
                <a:cubicBezTo>
                  <a:pt x="12290" y="24581"/>
                  <a:pt x="19468" y="52472"/>
                  <a:pt x="36871" y="73742"/>
                </a:cubicBezTo>
                <a:cubicBezTo>
                  <a:pt x="43289" y="81586"/>
                  <a:pt x="56351" y="79575"/>
                  <a:pt x="66368" y="81116"/>
                </a:cubicBezTo>
                <a:cubicBezTo>
                  <a:pt x="88368" y="84501"/>
                  <a:pt x="110561" y="86562"/>
                  <a:pt x="132736" y="88490"/>
                </a:cubicBezTo>
                <a:cubicBezTo>
                  <a:pt x="167107" y="91479"/>
                  <a:pt x="201600" y="92918"/>
                  <a:pt x="235974" y="95864"/>
                </a:cubicBezTo>
                <a:cubicBezTo>
                  <a:pt x="287638" y="100292"/>
                  <a:pt x="339001" y="109118"/>
                  <a:pt x="390833" y="110613"/>
                </a:cubicBezTo>
                <a:cubicBezTo>
                  <a:pt x="594782" y="116496"/>
                  <a:pt x="798872" y="115529"/>
                  <a:pt x="1002891" y="117987"/>
                </a:cubicBezTo>
                <a:cubicBezTo>
                  <a:pt x="1054510" y="120445"/>
                  <a:pt x="1106447" y="119142"/>
                  <a:pt x="1157749" y="125361"/>
                </a:cubicBezTo>
                <a:cubicBezTo>
                  <a:pt x="1187933" y="129020"/>
                  <a:pt x="1216216" y="142680"/>
                  <a:pt x="1246239" y="147484"/>
                </a:cubicBezTo>
                <a:cubicBezTo>
                  <a:pt x="1288542" y="154253"/>
                  <a:pt x="1504282" y="162198"/>
                  <a:pt x="1511710" y="162232"/>
                </a:cubicBezTo>
                <a:lnTo>
                  <a:pt x="4748981" y="169606"/>
                </a:ln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8DDC7A-3545-F76B-C634-A4235CF497EB}"/>
              </a:ext>
            </a:extLst>
          </p:cNvPr>
          <p:cNvSpPr txBox="1"/>
          <p:nvPr/>
        </p:nvSpPr>
        <p:spPr>
          <a:xfrm>
            <a:off x="4127090" y="2396611"/>
            <a:ext cx="3937819" cy="461665"/>
          </a:xfrm>
          <a:prstGeom prst="rect">
            <a:avLst/>
          </a:prstGeom>
          <a:solidFill>
            <a:srgbClr val="DCE092"/>
          </a:solidFill>
          <a:ln>
            <a:solidFill>
              <a:schemeClr val="accent1"/>
            </a:solidFill>
          </a:ln>
        </p:spPr>
        <p:txBody>
          <a:bodyPr wrap="square" rtlCol="0">
            <a:spAutoFit/>
          </a:bodyPr>
          <a:lstStyle/>
          <a:p>
            <a:r>
              <a:rPr lang="en-US" sz="2400" dirty="0">
                <a:solidFill>
                  <a:schemeClr val="bg1"/>
                </a:solidFill>
              </a:rPr>
              <a:t>“SUB-SAHARAN AFRICA”</a:t>
            </a:r>
          </a:p>
        </p:txBody>
      </p:sp>
      <p:sp>
        <p:nvSpPr>
          <p:cNvPr id="5" name="Oval 4">
            <a:extLst>
              <a:ext uri="{FF2B5EF4-FFF2-40B4-BE49-F238E27FC236}">
                <a16:creationId xmlns:a16="http://schemas.microsoft.com/office/drawing/2014/main" id="{B8351E0B-3EE5-D1CB-ED73-0F30C245A9E8}"/>
              </a:ext>
            </a:extLst>
          </p:cNvPr>
          <p:cNvSpPr/>
          <p:nvPr/>
        </p:nvSpPr>
        <p:spPr>
          <a:xfrm>
            <a:off x="2454876" y="1740310"/>
            <a:ext cx="5774724" cy="1117966"/>
          </a:xfrm>
          <a:prstGeom prst="ellipse">
            <a:avLst/>
          </a:prstGeom>
          <a:solidFill>
            <a:srgbClr val="DCE092">
              <a:alpha val="31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THE SAHEL</a:t>
            </a:r>
          </a:p>
        </p:txBody>
      </p:sp>
      <p:sp>
        <p:nvSpPr>
          <p:cNvPr id="6" name="Oval 5">
            <a:extLst>
              <a:ext uri="{FF2B5EF4-FFF2-40B4-BE49-F238E27FC236}">
                <a16:creationId xmlns:a16="http://schemas.microsoft.com/office/drawing/2014/main" id="{B4203CD1-DF0D-6513-37DA-3AB289D6D91C}"/>
              </a:ext>
            </a:extLst>
          </p:cNvPr>
          <p:cNvSpPr/>
          <p:nvPr/>
        </p:nvSpPr>
        <p:spPr>
          <a:xfrm>
            <a:off x="7053319" y="1675091"/>
            <a:ext cx="1812324" cy="2207740"/>
          </a:xfrm>
          <a:prstGeom prst="ellipse">
            <a:avLst/>
          </a:prstGeom>
          <a:solidFill>
            <a:srgbClr val="DCE092">
              <a:alpha val="31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“THE HORN”</a:t>
            </a:r>
          </a:p>
        </p:txBody>
      </p:sp>
    </p:spTree>
    <p:extLst>
      <p:ext uri="{BB962C8B-B14F-4D97-AF65-F5344CB8AC3E}">
        <p14:creationId xmlns:p14="http://schemas.microsoft.com/office/powerpoint/2010/main" val="18447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2B7EE6-A630-BB82-D2C8-1FAA0D56C3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CE2F52-C8D3-456B-8DFA-F4FAA55A0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18" y="257678"/>
            <a:ext cx="8192655" cy="6168778"/>
          </a:xfrm>
          <a:prstGeom prst="rect">
            <a:avLst/>
          </a:prstGeom>
        </p:spPr>
      </p:pic>
    </p:spTree>
    <p:extLst>
      <p:ext uri="{BB962C8B-B14F-4D97-AF65-F5344CB8AC3E}">
        <p14:creationId xmlns:p14="http://schemas.microsoft.com/office/powerpoint/2010/main" val="4126598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E39E6E0D-5509-2498-A75C-81E28A04A276}"/>
              </a:ext>
            </a:extLst>
          </p:cNvPr>
          <p:cNvPicPr>
            <a:picLocks noChangeAspect="1"/>
          </p:cNvPicPr>
          <p:nvPr/>
        </p:nvPicPr>
        <p:blipFill rotWithShape="1">
          <a:blip r:embed="rId2">
            <a:extLst>
              <a:ext uri="{28A0092B-C50C-407E-A947-70E740481C1C}">
                <a14:useLocalDpi xmlns:a14="http://schemas.microsoft.com/office/drawing/2010/main" val="0"/>
              </a:ext>
            </a:extLst>
          </a:blip>
          <a:srcRect b="12206"/>
          <a:stretch/>
        </p:blipFill>
        <p:spPr>
          <a:xfrm>
            <a:off x="2581275" y="1062451"/>
            <a:ext cx="7029450" cy="4733097"/>
          </a:xfrm>
          <a:prstGeom prst="rect">
            <a:avLst/>
          </a:prstGeom>
        </p:spPr>
      </p:pic>
      <p:sp>
        <p:nvSpPr>
          <p:cNvPr id="4" name="TextBox 3">
            <a:extLst>
              <a:ext uri="{FF2B5EF4-FFF2-40B4-BE49-F238E27FC236}">
                <a16:creationId xmlns:a16="http://schemas.microsoft.com/office/drawing/2014/main" id="{D134062B-DA71-F0FB-39D4-AB02C2A1BD68}"/>
              </a:ext>
            </a:extLst>
          </p:cNvPr>
          <p:cNvSpPr txBox="1"/>
          <p:nvPr/>
        </p:nvSpPr>
        <p:spPr>
          <a:xfrm>
            <a:off x="805070" y="765313"/>
            <a:ext cx="1183337" cy="461665"/>
          </a:xfrm>
          <a:prstGeom prst="rect">
            <a:avLst/>
          </a:prstGeom>
          <a:noFill/>
        </p:spPr>
        <p:txBody>
          <a:bodyPr wrap="none" rtlCol="0">
            <a:spAutoFit/>
          </a:bodyPr>
          <a:lstStyle/>
          <a:p>
            <a:r>
              <a:rPr lang="en-US" sz="2400" dirty="0"/>
              <a:t>NORTH</a:t>
            </a:r>
          </a:p>
        </p:txBody>
      </p:sp>
    </p:spTree>
    <p:extLst>
      <p:ext uri="{BB962C8B-B14F-4D97-AF65-F5344CB8AC3E}">
        <p14:creationId xmlns:p14="http://schemas.microsoft.com/office/powerpoint/2010/main" val="975509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88F1E-3CA8-A014-4DA4-FD0709153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432" y="0"/>
            <a:ext cx="8811135" cy="6858000"/>
          </a:xfrm>
          <a:prstGeom prst="rect">
            <a:avLst/>
          </a:prstGeom>
        </p:spPr>
      </p:pic>
      <p:sp>
        <p:nvSpPr>
          <p:cNvPr id="4" name="Rectangle 3">
            <a:extLst>
              <a:ext uri="{FF2B5EF4-FFF2-40B4-BE49-F238E27FC236}">
                <a16:creationId xmlns:a16="http://schemas.microsoft.com/office/drawing/2014/main" id="{B3A4660D-F5FD-1093-3879-9F1DE8C6C646}"/>
              </a:ext>
            </a:extLst>
          </p:cNvPr>
          <p:cNvSpPr/>
          <p:nvPr/>
        </p:nvSpPr>
        <p:spPr>
          <a:xfrm>
            <a:off x="6095999" y="193963"/>
            <a:ext cx="2438400" cy="258618"/>
          </a:xfrm>
          <a:prstGeom prst="rect">
            <a:avLst/>
          </a:prstGeom>
          <a:solidFill>
            <a:srgbClr val="CEC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473A58-2BBF-F210-D59E-3C7C2A06FB47}"/>
              </a:ext>
            </a:extLst>
          </p:cNvPr>
          <p:cNvSpPr txBox="1"/>
          <p:nvPr/>
        </p:nvSpPr>
        <p:spPr>
          <a:xfrm>
            <a:off x="507095" y="725556"/>
            <a:ext cx="966931" cy="461665"/>
          </a:xfrm>
          <a:prstGeom prst="rect">
            <a:avLst/>
          </a:prstGeom>
          <a:noFill/>
        </p:spPr>
        <p:txBody>
          <a:bodyPr wrap="none" rtlCol="0">
            <a:spAutoFit/>
          </a:bodyPr>
          <a:lstStyle/>
          <a:p>
            <a:r>
              <a:rPr lang="en-US" sz="2400" dirty="0"/>
              <a:t>WEST</a:t>
            </a:r>
          </a:p>
        </p:txBody>
      </p:sp>
    </p:spTree>
    <p:extLst>
      <p:ext uri="{BB962C8B-B14F-4D97-AF65-F5344CB8AC3E}">
        <p14:creationId xmlns:p14="http://schemas.microsoft.com/office/powerpoint/2010/main" val="22432923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ast africa with black and white text&#10;&#10;Description automatically generated">
            <a:extLst>
              <a:ext uri="{FF2B5EF4-FFF2-40B4-BE49-F238E27FC236}">
                <a16:creationId xmlns:a16="http://schemas.microsoft.com/office/drawing/2014/main" id="{64511CD7-18DB-E725-BEDA-AAB83ED3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39" y="266364"/>
            <a:ext cx="5883965" cy="6325272"/>
          </a:xfrm>
          <a:prstGeom prst="rect">
            <a:avLst/>
          </a:prstGeom>
        </p:spPr>
      </p:pic>
      <p:sp>
        <p:nvSpPr>
          <p:cNvPr id="4" name="TextBox 3">
            <a:extLst>
              <a:ext uri="{FF2B5EF4-FFF2-40B4-BE49-F238E27FC236}">
                <a16:creationId xmlns:a16="http://schemas.microsoft.com/office/drawing/2014/main" id="{FE78AA4E-F54E-43AA-8EF0-FC704D8C89D1}"/>
              </a:ext>
            </a:extLst>
          </p:cNvPr>
          <p:cNvSpPr txBox="1"/>
          <p:nvPr/>
        </p:nvSpPr>
        <p:spPr>
          <a:xfrm>
            <a:off x="805070" y="765313"/>
            <a:ext cx="891591" cy="461665"/>
          </a:xfrm>
          <a:prstGeom prst="rect">
            <a:avLst/>
          </a:prstGeom>
          <a:noFill/>
        </p:spPr>
        <p:txBody>
          <a:bodyPr wrap="none" rtlCol="0">
            <a:spAutoFit/>
          </a:bodyPr>
          <a:lstStyle/>
          <a:p>
            <a:r>
              <a:rPr lang="en-US" sz="2400" dirty="0"/>
              <a:t>EAST</a:t>
            </a:r>
          </a:p>
        </p:txBody>
      </p:sp>
    </p:spTree>
    <p:extLst>
      <p:ext uri="{BB962C8B-B14F-4D97-AF65-F5344CB8AC3E}">
        <p14:creationId xmlns:p14="http://schemas.microsoft.com/office/powerpoint/2010/main" val="150830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is a map displaying a street layout in Washington, D.C., featuring various streets and avenues, including Washington Circle, Dupont Circle, Rock Creek Park, and the Potomac River.&#10;&#10;AI-generated content may be incorrect.">
            <a:extLst>
              <a:ext uri="{FF2B5EF4-FFF2-40B4-BE49-F238E27FC236}">
                <a16:creationId xmlns:a16="http://schemas.microsoft.com/office/drawing/2014/main" id="{10448CA9-E483-6055-1F99-9B6D1F8677F3}"/>
              </a:ext>
            </a:extLst>
          </p:cNvPr>
          <p:cNvPicPr>
            <a:picLocks noChangeAspect="1"/>
          </p:cNvPicPr>
          <p:nvPr/>
        </p:nvPicPr>
        <p:blipFill>
          <a:blip r:embed="rId2"/>
          <a:stretch>
            <a:fillRect/>
          </a:stretch>
        </p:blipFill>
        <p:spPr>
          <a:xfrm>
            <a:off x="2198761" y="245268"/>
            <a:ext cx="7609118" cy="63674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16BA45E-9F75-F8A9-5C93-240F9D39DA39}"/>
                  </a:ext>
                </a:extLst>
              </p14:cNvPr>
              <p14:cNvContentPartPr/>
              <p14:nvPr/>
            </p14:nvContentPartPr>
            <p14:xfrm>
              <a:off x="2911123" y="1039522"/>
              <a:ext cx="4069800" cy="2080440"/>
            </p14:xfrm>
          </p:contentPart>
        </mc:Choice>
        <mc:Fallback xmlns="">
          <p:pic>
            <p:nvPicPr>
              <p:cNvPr id="6" name="Ink 5">
                <a:extLst>
                  <a:ext uri="{FF2B5EF4-FFF2-40B4-BE49-F238E27FC236}">
                    <a16:creationId xmlns:a16="http://schemas.microsoft.com/office/drawing/2014/main" id="{816BA45E-9F75-F8A9-5C93-240F9D39DA39}"/>
                  </a:ext>
                </a:extLst>
              </p:cNvPr>
              <p:cNvPicPr/>
              <p:nvPr/>
            </p:nvPicPr>
            <p:blipFill>
              <a:blip r:embed="rId4"/>
              <a:stretch>
                <a:fillRect/>
              </a:stretch>
            </p:blipFill>
            <p:spPr>
              <a:xfrm>
                <a:off x="2893123" y="1021882"/>
                <a:ext cx="4105440" cy="2116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2F9B403-C3AC-AB20-2523-41BDB00961CE}"/>
                  </a:ext>
                </a:extLst>
              </p14:cNvPr>
              <p14:cNvContentPartPr/>
              <p14:nvPr/>
            </p14:nvContentPartPr>
            <p14:xfrm>
              <a:off x="6989203" y="3056242"/>
              <a:ext cx="1242000" cy="3250800"/>
            </p14:xfrm>
          </p:contentPart>
        </mc:Choice>
        <mc:Fallback xmlns="">
          <p:pic>
            <p:nvPicPr>
              <p:cNvPr id="7" name="Ink 6">
                <a:extLst>
                  <a:ext uri="{FF2B5EF4-FFF2-40B4-BE49-F238E27FC236}">
                    <a16:creationId xmlns:a16="http://schemas.microsoft.com/office/drawing/2014/main" id="{82F9B403-C3AC-AB20-2523-41BDB00961CE}"/>
                  </a:ext>
                </a:extLst>
              </p:cNvPr>
              <p:cNvPicPr/>
              <p:nvPr/>
            </p:nvPicPr>
            <p:blipFill>
              <a:blip r:embed="rId6"/>
              <a:stretch>
                <a:fillRect/>
              </a:stretch>
            </p:blipFill>
            <p:spPr>
              <a:xfrm>
                <a:off x="6971203" y="3038602"/>
                <a:ext cx="1277640" cy="3286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FF822C5-5A24-258B-315F-10FB6514547C}"/>
                  </a:ext>
                </a:extLst>
              </p14:cNvPr>
              <p14:cNvContentPartPr/>
              <p14:nvPr/>
            </p14:nvContentPartPr>
            <p14:xfrm>
              <a:off x="2880883" y="1114402"/>
              <a:ext cx="5337000" cy="5297040"/>
            </p14:xfrm>
          </p:contentPart>
        </mc:Choice>
        <mc:Fallback xmlns="">
          <p:pic>
            <p:nvPicPr>
              <p:cNvPr id="8" name="Ink 7">
                <a:extLst>
                  <a:ext uri="{FF2B5EF4-FFF2-40B4-BE49-F238E27FC236}">
                    <a16:creationId xmlns:a16="http://schemas.microsoft.com/office/drawing/2014/main" id="{EFF822C5-5A24-258B-315F-10FB6514547C}"/>
                  </a:ext>
                </a:extLst>
              </p:cNvPr>
              <p:cNvPicPr/>
              <p:nvPr/>
            </p:nvPicPr>
            <p:blipFill>
              <a:blip r:embed="rId8"/>
              <a:stretch>
                <a:fillRect/>
              </a:stretch>
            </p:blipFill>
            <p:spPr>
              <a:xfrm>
                <a:off x="2862883" y="1096402"/>
                <a:ext cx="5372640" cy="5332680"/>
              </a:xfrm>
              <a:prstGeom prst="rect">
                <a:avLst/>
              </a:prstGeom>
            </p:spPr>
          </p:pic>
        </mc:Fallback>
      </mc:AlternateContent>
    </p:spTree>
    <p:extLst>
      <p:ext uri="{BB962C8B-B14F-4D97-AF65-F5344CB8AC3E}">
        <p14:creationId xmlns:p14="http://schemas.microsoft.com/office/powerpoint/2010/main" val="42228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democratic republic of the congo&#10;&#10;Description automatically generated">
            <a:extLst>
              <a:ext uri="{FF2B5EF4-FFF2-40B4-BE49-F238E27FC236}">
                <a16:creationId xmlns:a16="http://schemas.microsoft.com/office/drawing/2014/main" id="{E5515D42-3AFC-3DD6-C93D-D87D659A6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713" y="516835"/>
            <a:ext cx="9193222" cy="6033052"/>
          </a:xfrm>
          <a:prstGeom prst="rect">
            <a:avLst/>
          </a:prstGeom>
        </p:spPr>
      </p:pic>
      <p:sp>
        <p:nvSpPr>
          <p:cNvPr id="4" name="TextBox 3">
            <a:extLst>
              <a:ext uri="{FF2B5EF4-FFF2-40B4-BE49-F238E27FC236}">
                <a16:creationId xmlns:a16="http://schemas.microsoft.com/office/drawing/2014/main" id="{C987B341-D6D8-9BE0-DE58-8C62337FAF26}"/>
              </a:ext>
            </a:extLst>
          </p:cNvPr>
          <p:cNvSpPr txBox="1"/>
          <p:nvPr/>
        </p:nvSpPr>
        <p:spPr>
          <a:xfrm>
            <a:off x="467140" y="775253"/>
            <a:ext cx="1460656" cy="461665"/>
          </a:xfrm>
          <a:prstGeom prst="rect">
            <a:avLst/>
          </a:prstGeom>
          <a:noFill/>
        </p:spPr>
        <p:txBody>
          <a:bodyPr wrap="none" rtlCol="0">
            <a:spAutoFit/>
          </a:bodyPr>
          <a:lstStyle/>
          <a:p>
            <a:r>
              <a:rPr lang="en-US" sz="2400" dirty="0"/>
              <a:t>CENTRAL</a:t>
            </a:r>
          </a:p>
        </p:txBody>
      </p:sp>
      <p:pic>
        <p:nvPicPr>
          <p:cNvPr id="5" name="Picture 4">
            <a:extLst>
              <a:ext uri="{FF2B5EF4-FFF2-40B4-BE49-F238E27FC236}">
                <a16:creationId xmlns:a16="http://schemas.microsoft.com/office/drawing/2014/main" id="{91186327-5CAA-8658-9AF8-AD6821167198}"/>
              </a:ext>
            </a:extLst>
          </p:cNvPr>
          <p:cNvPicPr>
            <a:picLocks noChangeAspect="1"/>
          </p:cNvPicPr>
          <p:nvPr/>
        </p:nvPicPr>
        <p:blipFill>
          <a:blip r:embed="rId3"/>
          <a:stretch>
            <a:fillRect/>
          </a:stretch>
        </p:blipFill>
        <p:spPr>
          <a:xfrm>
            <a:off x="337221" y="1654629"/>
            <a:ext cx="4928463" cy="4547861"/>
          </a:xfrm>
          <a:prstGeom prst="rect">
            <a:avLst/>
          </a:prstGeom>
          <a:ln w="38100">
            <a:solidFill>
              <a:schemeClr val="bg2"/>
            </a:solidFill>
          </a:ln>
        </p:spPr>
      </p:pic>
    </p:spTree>
    <p:extLst>
      <p:ext uri="{BB962C8B-B14F-4D97-AF65-F5344CB8AC3E}">
        <p14:creationId xmlns:p14="http://schemas.microsoft.com/office/powerpoint/2010/main" val="24867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south africa with different colored areas&#10;&#10;Description automatically generated">
            <a:extLst>
              <a:ext uri="{FF2B5EF4-FFF2-40B4-BE49-F238E27FC236}">
                <a16:creationId xmlns:a16="http://schemas.microsoft.com/office/drawing/2014/main" id="{EBC5B7FB-094D-7EF9-B9EC-7E30C1A37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484" y="777626"/>
            <a:ext cx="9527707" cy="5732504"/>
          </a:xfrm>
          <a:prstGeom prst="rect">
            <a:avLst/>
          </a:prstGeom>
        </p:spPr>
      </p:pic>
      <p:sp>
        <p:nvSpPr>
          <p:cNvPr id="4" name="TextBox 3">
            <a:extLst>
              <a:ext uri="{FF2B5EF4-FFF2-40B4-BE49-F238E27FC236}">
                <a16:creationId xmlns:a16="http://schemas.microsoft.com/office/drawing/2014/main" id="{52DA4886-8325-7DB7-C108-31904D9BC6DA}"/>
              </a:ext>
            </a:extLst>
          </p:cNvPr>
          <p:cNvSpPr txBox="1"/>
          <p:nvPr/>
        </p:nvSpPr>
        <p:spPr>
          <a:xfrm>
            <a:off x="337931" y="370122"/>
            <a:ext cx="1729961" cy="461665"/>
          </a:xfrm>
          <a:prstGeom prst="rect">
            <a:avLst/>
          </a:prstGeom>
          <a:noFill/>
        </p:spPr>
        <p:txBody>
          <a:bodyPr wrap="none" rtlCol="0">
            <a:spAutoFit/>
          </a:bodyPr>
          <a:lstStyle/>
          <a:p>
            <a:r>
              <a:rPr lang="en-US" sz="2400" dirty="0"/>
              <a:t>SOUTHERN</a:t>
            </a:r>
          </a:p>
        </p:txBody>
      </p:sp>
    </p:spTree>
    <p:extLst>
      <p:ext uri="{BB962C8B-B14F-4D97-AF65-F5344CB8AC3E}">
        <p14:creationId xmlns:p14="http://schemas.microsoft.com/office/powerpoint/2010/main" val="2917669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C5E6A-14E5-21CB-FA40-8759B0C12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128" y="207221"/>
            <a:ext cx="6596479" cy="6443557"/>
          </a:xfrm>
          <a:prstGeom prst="rect">
            <a:avLst/>
          </a:prstGeom>
        </p:spPr>
      </p:pic>
      <p:pic>
        <p:nvPicPr>
          <p:cNvPr id="5" name="Picture 4">
            <a:extLst>
              <a:ext uri="{FF2B5EF4-FFF2-40B4-BE49-F238E27FC236}">
                <a16:creationId xmlns:a16="http://schemas.microsoft.com/office/drawing/2014/main" id="{94F4AAFE-DB65-EA03-42BD-AED0A27F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61" y="3145780"/>
            <a:ext cx="3291840" cy="3428054"/>
          </a:xfrm>
          <a:prstGeom prst="rect">
            <a:avLst/>
          </a:prstGeom>
        </p:spPr>
      </p:pic>
      <p:pic>
        <p:nvPicPr>
          <p:cNvPr id="7" name="Picture 6">
            <a:extLst>
              <a:ext uri="{FF2B5EF4-FFF2-40B4-BE49-F238E27FC236}">
                <a16:creationId xmlns:a16="http://schemas.microsoft.com/office/drawing/2014/main" id="{F52A1C0D-CA50-6771-251E-49242AFCA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975" y="1481211"/>
            <a:ext cx="3334215" cy="1533739"/>
          </a:xfrm>
          <a:prstGeom prst="rect">
            <a:avLst/>
          </a:prstGeom>
        </p:spPr>
      </p:pic>
      <p:pic>
        <p:nvPicPr>
          <p:cNvPr id="9" name="Picture 8">
            <a:extLst>
              <a:ext uri="{FF2B5EF4-FFF2-40B4-BE49-F238E27FC236}">
                <a16:creationId xmlns:a16="http://schemas.microsoft.com/office/drawing/2014/main" id="{1BF62AD2-84A2-B505-2940-DAA5C4C18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84" y="207221"/>
            <a:ext cx="3543795" cy="1143160"/>
          </a:xfrm>
          <a:prstGeom prst="rect">
            <a:avLst/>
          </a:prstGeom>
        </p:spPr>
      </p:pic>
      <p:cxnSp>
        <p:nvCxnSpPr>
          <p:cNvPr id="4" name="Straight Arrow Connector 3">
            <a:extLst>
              <a:ext uri="{FF2B5EF4-FFF2-40B4-BE49-F238E27FC236}">
                <a16:creationId xmlns:a16="http://schemas.microsoft.com/office/drawing/2014/main" id="{59DA06C3-6E2C-182F-5B46-A2DF8AB9414E}"/>
              </a:ext>
            </a:extLst>
          </p:cNvPr>
          <p:cNvCxnSpPr/>
          <p:nvPr/>
        </p:nvCxnSpPr>
        <p:spPr>
          <a:xfrm flipV="1">
            <a:off x="3744686" y="1632857"/>
            <a:ext cx="1534885" cy="615223"/>
          </a:xfrm>
          <a:prstGeom prst="straightConnector1">
            <a:avLst/>
          </a:prstGeom>
          <a:ln w="38100">
            <a:solidFill>
              <a:srgbClr val="AEC68A"/>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552682A-1404-94C7-674C-E287ED61D51E}"/>
              </a:ext>
            </a:extLst>
          </p:cNvPr>
          <p:cNvCxnSpPr>
            <a:cxnSpLocks/>
          </p:cNvCxnSpPr>
          <p:nvPr/>
        </p:nvCxnSpPr>
        <p:spPr>
          <a:xfrm flipV="1">
            <a:off x="3749810" y="3673716"/>
            <a:ext cx="1834561" cy="468101"/>
          </a:xfrm>
          <a:prstGeom prst="straightConnector1">
            <a:avLst/>
          </a:prstGeom>
          <a:ln w="38100">
            <a:solidFill>
              <a:srgbClr val="DC926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6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ABBEF3-C643-5A35-C70E-3436405BFB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082581-9090-6AF9-6304-7400E9CB11E9}"/>
              </a:ext>
            </a:extLst>
          </p:cNvPr>
          <p:cNvSpPr txBox="1"/>
          <p:nvPr/>
        </p:nvSpPr>
        <p:spPr>
          <a:xfrm>
            <a:off x="1333499" y="828675"/>
            <a:ext cx="3260623" cy="523220"/>
          </a:xfrm>
          <a:prstGeom prst="rect">
            <a:avLst/>
          </a:prstGeom>
          <a:noFill/>
          <a:ln>
            <a:solidFill>
              <a:srgbClr val="FFFF00"/>
            </a:solidFill>
          </a:ln>
        </p:spPr>
        <p:txBody>
          <a:bodyPr wrap="square" rtlCol="0">
            <a:spAutoFit/>
          </a:bodyPr>
          <a:lstStyle/>
          <a:p>
            <a:pPr algn="ctr"/>
            <a:r>
              <a:rPr lang="en-US" sz="2800" dirty="0"/>
              <a:t>DISCUSSION</a:t>
            </a:r>
          </a:p>
        </p:txBody>
      </p:sp>
      <p:sp>
        <p:nvSpPr>
          <p:cNvPr id="4" name="TextBox 3">
            <a:extLst>
              <a:ext uri="{FF2B5EF4-FFF2-40B4-BE49-F238E27FC236}">
                <a16:creationId xmlns:a16="http://schemas.microsoft.com/office/drawing/2014/main" id="{C61CA851-B3DA-B84D-FF71-18DEAF1335EA}"/>
              </a:ext>
            </a:extLst>
          </p:cNvPr>
          <p:cNvSpPr txBox="1"/>
          <p:nvPr/>
        </p:nvSpPr>
        <p:spPr>
          <a:xfrm>
            <a:off x="1672712" y="2663894"/>
            <a:ext cx="10008011" cy="4031873"/>
          </a:xfrm>
          <a:prstGeom prst="rect">
            <a:avLst/>
          </a:prstGeom>
          <a:noFill/>
        </p:spPr>
        <p:txBody>
          <a:bodyPr wrap="square" rtlCol="0">
            <a:spAutoFit/>
          </a:bodyPr>
          <a:lstStyle/>
          <a:p>
            <a:pPr>
              <a:spcAft>
                <a:spcPts val="1200"/>
              </a:spcAft>
            </a:pPr>
            <a:r>
              <a:rPr lang="en-US" sz="2800" dirty="0"/>
              <a:t>PEPFAR – President’s Emergency Plan for AIDS Relief</a:t>
            </a:r>
          </a:p>
          <a:p>
            <a:pPr>
              <a:spcAft>
                <a:spcPts val="1200"/>
              </a:spcAft>
            </a:pPr>
            <a:r>
              <a:rPr lang="en-US" sz="2800" dirty="0"/>
              <a:t>AGOA – Africa Growth and Opportunity Act</a:t>
            </a:r>
          </a:p>
          <a:p>
            <a:pPr>
              <a:spcAft>
                <a:spcPts val="1200"/>
              </a:spcAft>
            </a:pPr>
            <a:r>
              <a:rPr lang="en-US" sz="2800" dirty="0"/>
              <a:t>DFC – International Development Finance Corporation</a:t>
            </a:r>
          </a:p>
          <a:p>
            <a:pPr>
              <a:spcAft>
                <a:spcPts val="1200"/>
              </a:spcAft>
            </a:pPr>
            <a:r>
              <a:rPr lang="en-US" sz="2800" dirty="0"/>
              <a:t>MCC – Millennium Challenge Corporation</a:t>
            </a:r>
          </a:p>
          <a:p>
            <a:pPr>
              <a:spcAft>
                <a:spcPts val="1200"/>
              </a:spcAft>
            </a:pPr>
            <a:r>
              <a:rPr lang="en-US" sz="2800" dirty="0"/>
              <a:t>PA – Prosper Africa – Trump I program to boost trade</a:t>
            </a:r>
          </a:p>
          <a:p>
            <a:pPr>
              <a:spcAft>
                <a:spcPts val="1200"/>
              </a:spcAft>
            </a:pPr>
            <a:r>
              <a:rPr lang="en-US" sz="2800" dirty="0"/>
              <a:t>GFA – Global Fragility Act – Biden program to reduce conflict</a:t>
            </a:r>
          </a:p>
          <a:p>
            <a:pPr>
              <a:spcAft>
                <a:spcPts val="1200"/>
              </a:spcAft>
            </a:pPr>
            <a:endParaRPr lang="en-US" sz="2800" dirty="0"/>
          </a:p>
        </p:txBody>
      </p:sp>
      <p:sp>
        <p:nvSpPr>
          <p:cNvPr id="5" name="TextBox 4">
            <a:extLst>
              <a:ext uri="{FF2B5EF4-FFF2-40B4-BE49-F238E27FC236}">
                <a16:creationId xmlns:a16="http://schemas.microsoft.com/office/drawing/2014/main" id="{9DA02230-CEC1-68FB-6F6E-A4259C5F489B}"/>
              </a:ext>
            </a:extLst>
          </p:cNvPr>
          <p:cNvSpPr txBox="1"/>
          <p:nvPr/>
        </p:nvSpPr>
        <p:spPr>
          <a:xfrm>
            <a:off x="1367297" y="1777181"/>
            <a:ext cx="3193025" cy="584775"/>
          </a:xfrm>
          <a:prstGeom prst="rect">
            <a:avLst/>
          </a:prstGeom>
          <a:noFill/>
        </p:spPr>
        <p:txBody>
          <a:bodyPr wrap="square" rtlCol="0">
            <a:spAutoFit/>
          </a:bodyPr>
          <a:lstStyle/>
          <a:p>
            <a:r>
              <a:rPr lang="en-US" sz="3200" dirty="0"/>
              <a:t>U.S. Policy Terms</a:t>
            </a:r>
          </a:p>
        </p:txBody>
      </p:sp>
    </p:spTree>
    <p:extLst>
      <p:ext uri="{BB962C8B-B14F-4D97-AF65-F5344CB8AC3E}">
        <p14:creationId xmlns:p14="http://schemas.microsoft.com/office/powerpoint/2010/main" val="1863856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98DA23-F228-546F-9C9B-515C195A34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15E922-1CF8-DF8D-6573-7F1688169635}"/>
              </a:ext>
            </a:extLst>
          </p:cNvPr>
          <p:cNvSpPr txBox="1"/>
          <p:nvPr/>
        </p:nvSpPr>
        <p:spPr>
          <a:xfrm>
            <a:off x="1333499" y="828675"/>
            <a:ext cx="3260623" cy="523220"/>
          </a:xfrm>
          <a:prstGeom prst="rect">
            <a:avLst/>
          </a:prstGeom>
          <a:noFill/>
          <a:ln>
            <a:solidFill>
              <a:srgbClr val="FFFF00"/>
            </a:solidFill>
          </a:ln>
        </p:spPr>
        <p:txBody>
          <a:bodyPr wrap="square" rtlCol="0">
            <a:spAutoFit/>
          </a:bodyPr>
          <a:lstStyle/>
          <a:p>
            <a:pPr algn="ctr"/>
            <a:r>
              <a:rPr lang="en-US" sz="2800" dirty="0"/>
              <a:t>DISCUSSION</a:t>
            </a:r>
          </a:p>
        </p:txBody>
      </p:sp>
      <p:sp>
        <p:nvSpPr>
          <p:cNvPr id="2" name="TextBox 1">
            <a:extLst>
              <a:ext uri="{FF2B5EF4-FFF2-40B4-BE49-F238E27FC236}">
                <a16:creationId xmlns:a16="http://schemas.microsoft.com/office/drawing/2014/main" id="{76B1AAE1-AE94-0DBB-FCA3-9DF30E2A9C42}"/>
              </a:ext>
            </a:extLst>
          </p:cNvPr>
          <p:cNvSpPr txBox="1"/>
          <p:nvPr/>
        </p:nvSpPr>
        <p:spPr>
          <a:xfrm>
            <a:off x="1172496" y="2234794"/>
            <a:ext cx="9630697" cy="3046988"/>
          </a:xfrm>
          <a:prstGeom prst="rect">
            <a:avLst/>
          </a:prstGeom>
          <a:noFill/>
        </p:spPr>
        <p:txBody>
          <a:bodyPr wrap="square" rtlCol="0">
            <a:spAutoFit/>
          </a:bodyPr>
          <a:lstStyle/>
          <a:p>
            <a:pPr>
              <a:spcAft>
                <a:spcPts val="1200"/>
              </a:spcAft>
            </a:pPr>
            <a:r>
              <a:rPr lang="en-US" sz="2800" dirty="0"/>
              <a:t>The Readings</a:t>
            </a:r>
          </a:p>
          <a:p>
            <a:pPr marL="342900" indent="-342900">
              <a:spcAft>
                <a:spcPts val="1200"/>
              </a:spcAft>
              <a:buFont typeface="Arial" panose="020B0604020202020204" pitchFamily="34" charset="0"/>
              <a:buChar char="•"/>
            </a:pPr>
            <a:r>
              <a:rPr lang="en-US" sz="2400" dirty="0"/>
              <a:t>What are the U.S. interests in Africa?</a:t>
            </a:r>
          </a:p>
          <a:p>
            <a:pPr marL="342900" indent="-342900">
              <a:spcAft>
                <a:spcPts val="1200"/>
              </a:spcAft>
              <a:buFont typeface="Arial" panose="020B0604020202020204" pitchFamily="34" charset="0"/>
              <a:buChar char="•"/>
            </a:pPr>
            <a:r>
              <a:rPr lang="en-US" sz="2400" dirty="0"/>
              <a:t>What are China’s main interests in Africa?  What do they mean for the United States?</a:t>
            </a:r>
          </a:p>
          <a:p>
            <a:pPr marL="342900" indent="-342900">
              <a:spcAft>
                <a:spcPts val="1200"/>
              </a:spcAft>
              <a:buFont typeface="Arial" panose="020B0604020202020204" pitchFamily="34" charset="0"/>
              <a:buChar char="•"/>
            </a:pPr>
            <a:r>
              <a:rPr lang="en-US" sz="2400" dirty="0"/>
              <a:t>What internal and external </a:t>
            </a:r>
            <a:r>
              <a:rPr lang="en-US" sz="2800" dirty="0"/>
              <a:t>threats</a:t>
            </a:r>
            <a:r>
              <a:rPr lang="en-US" sz="2400" dirty="0"/>
              <a:t> do countries of Africa face?</a:t>
            </a:r>
          </a:p>
          <a:p>
            <a:pPr marL="342900" indent="-342900">
              <a:spcAft>
                <a:spcPts val="1200"/>
              </a:spcAft>
              <a:buFont typeface="Arial" panose="020B0604020202020204" pitchFamily="34" charset="0"/>
              <a:buChar char="•"/>
            </a:pPr>
            <a:r>
              <a:rPr lang="en-US" sz="2400" dirty="0"/>
              <a:t>What has been U.S. policy toward Africa in recent years?</a:t>
            </a:r>
          </a:p>
        </p:txBody>
      </p:sp>
    </p:spTree>
    <p:extLst>
      <p:ext uri="{BB962C8B-B14F-4D97-AF65-F5344CB8AC3E}">
        <p14:creationId xmlns:p14="http://schemas.microsoft.com/office/powerpoint/2010/main" val="235098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7C2C9-31B5-38A0-4E4E-0F11DC9128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20A3E8-D33D-1FB3-0236-78079008F256}"/>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ED43F2E3-184B-85AE-7B33-ECBAA9F9AD20}"/>
              </a:ext>
            </a:extLst>
          </p:cNvPr>
          <p:cNvSpPr txBox="1"/>
          <p:nvPr/>
        </p:nvSpPr>
        <p:spPr>
          <a:xfrm>
            <a:off x="723900" y="2433984"/>
            <a:ext cx="4869923" cy="3285771"/>
          </a:xfrm>
          <a:prstGeom prst="rect">
            <a:avLst/>
          </a:prstGeom>
          <a:noFill/>
        </p:spPr>
        <p:txBody>
          <a:bodyPr wrap="none" rtlCol="0">
            <a:spAutoFit/>
          </a:bodyPr>
          <a:lstStyle/>
          <a:p>
            <a:r>
              <a:rPr lang="en-US" sz="3200" dirty="0"/>
              <a:t>Ambassador Mark Bellamy	</a:t>
            </a:r>
          </a:p>
          <a:p>
            <a:pPr marL="182880" marR="0" indent="-182880">
              <a:lnSpc>
                <a:spcPct val="107000"/>
              </a:lnSpc>
              <a:spcBef>
                <a:spcPts val="0"/>
              </a:spcBef>
              <a:spcAft>
                <a:spcPts val="800"/>
              </a:spcAft>
            </a:pPr>
            <a:endParaRPr lang="en-US" sz="2000" dirty="0"/>
          </a:p>
          <a:p>
            <a:pPr marL="182880" marR="0" indent="-182880">
              <a:lnSpc>
                <a:spcPct val="107000"/>
              </a:lnSpc>
              <a:spcBef>
                <a:spcPts val="0"/>
              </a:spcBef>
              <a:spcAft>
                <a:spcPts val="800"/>
              </a:spcAft>
            </a:pPr>
            <a:r>
              <a:rPr lang="en-US" sz="2000" dirty="0"/>
              <a:t>Senior adviser, Africa Program</a:t>
            </a:r>
            <a:br>
              <a:rPr lang="en-US" sz="2000" dirty="0"/>
            </a:br>
            <a:r>
              <a:rPr lang="en-US" sz="2000" dirty="0"/>
              <a:t>CSIS </a:t>
            </a:r>
          </a:p>
          <a:p>
            <a:pPr marL="182880" marR="0" indent="-182880">
              <a:lnSpc>
                <a:spcPct val="107000"/>
              </a:lnSpc>
              <a:spcBef>
                <a:spcPts val="0"/>
              </a:spcBef>
              <a:spcAft>
                <a:spcPts val="800"/>
              </a:spcAft>
            </a:pPr>
            <a:r>
              <a:rPr lang="en-US" sz="2000" dirty="0"/>
              <a:t>Former Warburg Professor of Int’l Relations</a:t>
            </a:r>
            <a:br>
              <a:rPr lang="en-US" sz="2000" dirty="0"/>
            </a:br>
            <a:r>
              <a:rPr lang="en-US" sz="2000" dirty="0"/>
              <a:t>Simmons University in Boston, MA</a:t>
            </a:r>
          </a:p>
          <a:p>
            <a:pPr marL="182880" marR="0" indent="-182880">
              <a:lnSpc>
                <a:spcPct val="107000"/>
              </a:lnSpc>
              <a:spcBef>
                <a:spcPts val="0"/>
              </a:spcBef>
              <a:spcAft>
                <a:spcPts val="800"/>
              </a:spcAft>
            </a:pPr>
            <a:endParaRPr lang="en-US" sz="2000" dirty="0"/>
          </a:p>
          <a:p>
            <a:pPr marL="640080" lvl="1" indent="-182880">
              <a:lnSpc>
                <a:spcPct val="107000"/>
              </a:lnSpc>
              <a:spcAft>
                <a:spcPts val="800"/>
              </a:spcAft>
            </a:pPr>
            <a:r>
              <a:rPr lang="en-US" sz="2000" i="1" kern="1200" dirty="0">
                <a:solidFill>
                  <a:schemeClr val="tx1"/>
                </a:solidFill>
                <a:effectLst/>
                <a:latin typeface="+mn-lt"/>
                <a:ea typeface="+mn-ea"/>
                <a:cs typeface="+mn-cs"/>
              </a:rPr>
              <a:t>-Introduced by </a:t>
            </a:r>
            <a:r>
              <a:rPr lang="en-US" sz="2000" i="1" dirty="0"/>
              <a:t>Rider</a:t>
            </a:r>
            <a:endParaRPr lang="en-US" sz="2000" dirty="0"/>
          </a:p>
        </p:txBody>
      </p:sp>
      <p:pic>
        <p:nvPicPr>
          <p:cNvPr id="7" name="Picture 6">
            <a:extLst>
              <a:ext uri="{FF2B5EF4-FFF2-40B4-BE49-F238E27FC236}">
                <a16:creationId xmlns:a16="http://schemas.microsoft.com/office/drawing/2014/main" id="{EFFB5E89-5618-7C8E-F140-27AC32EE9F20}"/>
              </a:ext>
            </a:extLst>
          </p:cNvPr>
          <p:cNvPicPr>
            <a:picLocks noChangeAspect="1"/>
          </p:cNvPicPr>
          <p:nvPr/>
        </p:nvPicPr>
        <p:blipFill>
          <a:blip r:embed="rId2"/>
          <a:stretch>
            <a:fillRect/>
          </a:stretch>
        </p:blipFill>
        <p:spPr>
          <a:xfrm rot="163528">
            <a:off x="5959211" y="422466"/>
            <a:ext cx="5624163" cy="6915480"/>
          </a:xfrm>
          <a:prstGeom prst="rect">
            <a:avLst/>
          </a:prstGeom>
        </p:spPr>
      </p:pic>
    </p:spTree>
    <p:extLst>
      <p:ext uri="{BB962C8B-B14F-4D97-AF65-F5344CB8AC3E}">
        <p14:creationId xmlns:p14="http://schemas.microsoft.com/office/powerpoint/2010/main" val="4177234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frica with different countries/regions&#10;&#10;Description automatically generated">
            <a:extLst>
              <a:ext uri="{FF2B5EF4-FFF2-40B4-BE49-F238E27FC236}">
                <a16:creationId xmlns:a16="http://schemas.microsoft.com/office/drawing/2014/main" id="{C4C99D6E-901B-1220-8351-2B8FB7477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794" y="0"/>
            <a:ext cx="5962411" cy="6858000"/>
          </a:xfrm>
          <a:prstGeom prst="rect">
            <a:avLst/>
          </a:prstGeom>
        </p:spPr>
      </p:pic>
    </p:spTree>
    <p:extLst>
      <p:ext uri="{BB962C8B-B14F-4D97-AF65-F5344CB8AC3E}">
        <p14:creationId xmlns:p14="http://schemas.microsoft.com/office/powerpoint/2010/main" val="4280749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4D18E9-E431-5311-A82C-7044FAED96D1}"/>
              </a:ext>
            </a:extLst>
          </p:cNvPr>
          <p:cNvSpPr txBox="1"/>
          <p:nvPr/>
        </p:nvSpPr>
        <p:spPr>
          <a:xfrm>
            <a:off x="948461" y="796743"/>
            <a:ext cx="4773827" cy="461665"/>
          </a:xfrm>
          <a:prstGeom prst="rect">
            <a:avLst/>
          </a:prstGeom>
          <a:noFill/>
          <a:ln>
            <a:solidFill>
              <a:schemeClr val="accent5">
                <a:lumMod val="75000"/>
              </a:schemeClr>
            </a:solidFill>
          </a:ln>
        </p:spPr>
        <p:txBody>
          <a:bodyPr wrap="square" rtlCol="0">
            <a:spAutoFit/>
          </a:bodyPr>
          <a:lstStyle/>
          <a:p>
            <a:pPr algn="ctr"/>
            <a:r>
              <a:rPr lang="en-US" sz="2400" dirty="0"/>
              <a:t>INTERNSHIP CONVERSATIONS</a:t>
            </a:r>
          </a:p>
        </p:txBody>
      </p:sp>
      <p:sp>
        <p:nvSpPr>
          <p:cNvPr id="3" name="TextBox 2">
            <a:extLst>
              <a:ext uri="{FF2B5EF4-FFF2-40B4-BE49-F238E27FC236}">
                <a16:creationId xmlns:a16="http://schemas.microsoft.com/office/drawing/2014/main" id="{4346C9C8-3365-3A23-4E7D-F5D0A16ED6B1}"/>
              </a:ext>
            </a:extLst>
          </p:cNvPr>
          <p:cNvSpPr txBox="1"/>
          <p:nvPr/>
        </p:nvSpPr>
        <p:spPr>
          <a:xfrm>
            <a:off x="3151991" y="2044773"/>
            <a:ext cx="7273249" cy="4016484"/>
          </a:xfrm>
          <a:prstGeom prst="rect">
            <a:avLst/>
          </a:prstGeom>
          <a:noFill/>
        </p:spPr>
        <p:txBody>
          <a:bodyPr wrap="square" rtlCol="0">
            <a:spAutoFit/>
          </a:bodyPr>
          <a:lstStyle/>
          <a:p>
            <a:pPr>
              <a:spcAft>
                <a:spcPts val="600"/>
              </a:spcAft>
            </a:pPr>
            <a:r>
              <a:rPr lang="en-US" sz="2800" dirty="0"/>
              <a:t>Informal Discussion</a:t>
            </a:r>
          </a:p>
          <a:p>
            <a:pPr>
              <a:spcAft>
                <a:spcPts val="600"/>
              </a:spcAft>
            </a:pPr>
            <a:endParaRPr lang="en-US" sz="2400" dirty="0"/>
          </a:p>
          <a:p>
            <a:pPr>
              <a:spcAft>
                <a:spcPts val="600"/>
              </a:spcAft>
            </a:pPr>
            <a:r>
              <a:rPr lang="en-US" sz="2400" dirty="0"/>
              <a:t>Launched with 2-3 mins on …</a:t>
            </a:r>
          </a:p>
          <a:p>
            <a:pPr marL="640080" lvl="1" indent="-182880">
              <a:spcAft>
                <a:spcPts val="600"/>
              </a:spcAft>
            </a:pPr>
            <a:r>
              <a:rPr lang="en-US" sz="2400" dirty="0"/>
              <a:t>Organization name, business, structure</a:t>
            </a:r>
          </a:p>
          <a:p>
            <a:pPr marL="640080" lvl="1" indent="-182880">
              <a:spcAft>
                <a:spcPts val="600"/>
              </a:spcAft>
            </a:pPr>
            <a:r>
              <a:rPr lang="en-US" sz="2400" dirty="0"/>
              <a:t>Your role – team, function, purpose</a:t>
            </a:r>
          </a:p>
          <a:p>
            <a:pPr marL="640080" lvl="1" indent="-182880">
              <a:spcAft>
                <a:spcPts val="600"/>
              </a:spcAft>
            </a:pPr>
            <a:r>
              <a:rPr lang="en-US" sz="2400" dirty="0"/>
              <a:t>Typical duties and responsibilities</a:t>
            </a:r>
          </a:p>
          <a:p>
            <a:pPr marL="640080" lvl="1" indent="-182880">
              <a:spcAft>
                <a:spcPts val="600"/>
              </a:spcAft>
            </a:pPr>
            <a:r>
              <a:rPr lang="en-US" sz="2400" dirty="0"/>
              <a:t>Most challenging aspect; most rewarding aspect</a:t>
            </a:r>
          </a:p>
          <a:p>
            <a:pPr marL="640080" lvl="1" indent="-182880">
              <a:spcAft>
                <a:spcPts val="600"/>
              </a:spcAft>
            </a:pPr>
            <a:r>
              <a:rPr lang="en-US" sz="2400" dirty="0"/>
              <a:t>Your takeaway: what you’ve learned about yourself and future interests</a:t>
            </a:r>
          </a:p>
        </p:txBody>
      </p:sp>
      <p:sp>
        <p:nvSpPr>
          <p:cNvPr id="4" name="TextBox 3">
            <a:extLst>
              <a:ext uri="{FF2B5EF4-FFF2-40B4-BE49-F238E27FC236}">
                <a16:creationId xmlns:a16="http://schemas.microsoft.com/office/drawing/2014/main" id="{B5039498-3EF0-3A47-B707-42021C3151A0}"/>
              </a:ext>
            </a:extLst>
          </p:cNvPr>
          <p:cNvSpPr txBox="1"/>
          <p:nvPr/>
        </p:nvSpPr>
        <p:spPr>
          <a:xfrm>
            <a:off x="1120102" y="2954607"/>
            <a:ext cx="1550405" cy="1200329"/>
          </a:xfrm>
          <a:prstGeom prst="rect">
            <a:avLst/>
          </a:prstGeom>
          <a:noFill/>
        </p:spPr>
        <p:txBody>
          <a:bodyPr wrap="square">
            <a:spAutoFit/>
          </a:bodyPr>
          <a:lstStyle/>
          <a:p>
            <a:r>
              <a:rPr lang="en-US" sz="2400" dirty="0">
                <a:latin typeface="Aptos" panose="020B0004020202020204" pitchFamily="34" charset="0"/>
              </a:rPr>
              <a:t>John</a:t>
            </a:r>
          </a:p>
          <a:p>
            <a:r>
              <a:rPr lang="en-US" sz="2400" dirty="0">
                <a:latin typeface="Aptos" panose="020B0004020202020204" pitchFamily="34" charset="0"/>
              </a:rPr>
              <a:t>Bijan</a:t>
            </a:r>
          </a:p>
          <a:p>
            <a:r>
              <a:rPr lang="en-US" sz="2400" dirty="0">
                <a:latin typeface="Aptos" panose="020B0004020202020204" pitchFamily="34" charset="0"/>
              </a:rPr>
              <a:t>Filippo</a:t>
            </a:r>
            <a:endParaRPr lang="en-US" sz="2400" dirty="0"/>
          </a:p>
        </p:txBody>
      </p:sp>
    </p:spTree>
    <p:extLst>
      <p:ext uri="{BB962C8B-B14F-4D97-AF65-F5344CB8AC3E}">
        <p14:creationId xmlns:p14="http://schemas.microsoft.com/office/powerpoint/2010/main" val="19466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Uber Logo">
            <a:extLst>
              <a:ext uri="{FF2B5EF4-FFF2-40B4-BE49-F238E27FC236}">
                <a16:creationId xmlns:a16="http://schemas.microsoft.com/office/drawing/2014/main" id="{8AEA22DD-4B88-E6A6-6C98-2FBE46B8D803}"/>
              </a:ext>
            </a:extLst>
          </p:cNvPr>
          <p:cNvSpPr>
            <a:spLocks noChangeAspect="1" noChangeArrowheads="1"/>
          </p:cNvSpPr>
          <p:nvPr/>
        </p:nvSpPr>
        <p:spPr bwMode="auto">
          <a:xfrm>
            <a:off x="4857750" y="2871788"/>
            <a:ext cx="2476500" cy="111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Uber&#10;&#10;AI-generated content may be incorrect.">
            <a:extLst>
              <a:ext uri="{FF2B5EF4-FFF2-40B4-BE49-F238E27FC236}">
                <a16:creationId xmlns:a16="http://schemas.microsoft.com/office/drawing/2014/main" id="{2689D961-6F7E-BFA4-F52A-4958E0B7F5CC}"/>
              </a:ext>
            </a:extLst>
          </p:cNvPr>
          <p:cNvPicPr>
            <a:picLocks noChangeAspect="1"/>
          </p:cNvPicPr>
          <p:nvPr/>
        </p:nvPicPr>
        <p:blipFill>
          <a:blip r:embed="rId2"/>
          <a:srcRect l="2517" t="7144" r="2640" b="3235"/>
          <a:stretch>
            <a:fillRect/>
          </a:stretch>
        </p:blipFill>
        <p:spPr>
          <a:xfrm>
            <a:off x="4908571" y="2629649"/>
            <a:ext cx="1915176" cy="1075607"/>
          </a:xfrm>
          <a:prstGeom prst="rect">
            <a:avLst/>
          </a:prstGeom>
        </p:spPr>
      </p:pic>
      <p:sp>
        <p:nvSpPr>
          <p:cNvPr id="2" name="TextBox 1">
            <a:extLst>
              <a:ext uri="{FF2B5EF4-FFF2-40B4-BE49-F238E27FC236}">
                <a16:creationId xmlns:a16="http://schemas.microsoft.com/office/drawing/2014/main" id="{D50F800B-4B29-FAB3-5EF5-073BD6E2C480}"/>
              </a:ext>
            </a:extLst>
          </p:cNvPr>
          <p:cNvSpPr txBox="1"/>
          <p:nvPr/>
        </p:nvSpPr>
        <p:spPr>
          <a:xfrm>
            <a:off x="4908571" y="4228352"/>
            <a:ext cx="2140330" cy="830997"/>
          </a:xfrm>
          <a:prstGeom prst="rect">
            <a:avLst/>
          </a:prstGeom>
          <a:noFill/>
        </p:spPr>
        <p:txBody>
          <a:bodyPr wrap="none" rtlCol="0">
            <a:spAutoFit/>
          </a:bodyPr>
          <a:lstStyle/>
          <a:p>
            <a:r>
              <a:rPr lang="en-US" sz="4800" dirty="0"/>
              <a:t>at 1:40  </a:t>
            </a:r>
          </a:p>
        </p:txBody>
      </p:sp>
    </p:spTree>
    <p:extLst>
      <p:ext uri="{BB962C8B-B14F-4D97-AF65-F5344CB8AC3E}">
        <p14:creationId xmlns:p14="http://schemas.microsoft.com/office/powerpoint/2010/main" val="3274674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39D73-D5D8-69DD-FA07-8F24C8FECBD5}"/>
            </a:ext>
          </a:extLst>
        </p:cNvPr>
        <p:cNvGrpSpPr/>
        <p:nvPr/>
      </p:nvGrpSpPr>
      <p:grpSpPr>
        <a:xfrm>
          <a:off x="0" y="0"/>
          <a:ext cx="0" cy="0"/>
          <a:chOff x="0" y="0"/>
          <a:chExt cx="0" cy="0"/>
        </a:xfrm>
      </p:grpSpPr>
      <p:sp>
        <p:nvSpPr>
          <p:cNvPr id="4" name="AutoShape 2" descr="Uber Logo">
            <a:extLst>
              <a:ext uri="{FF2B5EF4-FFF2-40B4-BE49-F238E27FC236}">
                <a16:creationId xmlns:a16="http://schemas.microsoft.com/office/drawing/2014/main" id="{9FF44E3D-1A94-F3EA-E723-B99813D09D21}"/>
              </a:ext>
            </a:extLst>
          </p:cNvPr>
          <p:cNvSpPr>
            <a:spLocks noChangeAspect="1" noChangeArrowheads="1"/>
          </p:cNvSpPr>
          <p:nvPr/>
        </p:nvSpPr>
        <p:spPr bwMode="auto">
          <a:xfrm>
            <a:off x="4857750" y="2871788"/>
            <a:ext cx="2476500" cy="111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Uber&#10;&#10;AI-generated content may be incorrect.">
            <a:extLst>
              <a:ext uri="{FF2B5EF4-FFF2-40B4-BE49-F238E27FC236}">
                <a16:creationId xmlns:a16="http://schemas.microsoft.com/office/drawing/2014/main" id="{47695F51-B187-2221-92AA-507D072A274E}"/>
              </a:ext>
            </a:extLst>
          </p:cNvPr>
          <p:cNvPicPr>
            <a:picLocks noChangeAspect="1"/>
          </p:cNvPicPr>
          <p:nvPr/>
        </p:nvPicPr>
        <p:blipFill>
          <a:blip r:embed="rId2"/>
          <a:srcRect l="2517" t="7144" r="2640" b="3235"/>
          <a:stretch>
            <a:fillRect/>
          </a:stretch>
        </p:blipFill>
        <p:spPr>
          <a:xfrm>
            <a:off x="661424" y="885071"/>
            <a:ext cx="1915176" cy="1075607"/>
          </a:xfrm>
          <a:prstGeom prst="rect">
            <a:avLst/>
          </a:prstGeom>
        </p:spPr>
      </p:pic>
      <p:sp>
        <p:nvSpPr>
          <p:cNvPr id="2" name="TextBox 1">
            <a:extLst>
              <a:ext uri="{FF2B5EF4-FFF2-40B4-BE49-F238E27FC236}">
                <a16:creationId xmlns:a16="http://schemas.microsoft.com/office/drawing/2014/main" id="{A40CAA1A-4D2C-A6FC-84D6-6652602B52FD}"/>
              </a:ext>
            </a:extLst>
          </p:cNvPr>
          <p:cNvSpPr txBox="1"/>
          <p:nvPr/>
        </p:nvSpPr>
        <p:spPr>
          <a:xfrm>
            <a:off x="661424" y="2034027"/>
            <a:ext cx="1976823" cy="769441"/>
          </a:xfrm>
          <a:prstGeom prst="rect">
            <a:avLst/>
          </a:prstGeom>
          <a:noFill/>
        </p:spPr>
        <p:txBody>
          <a:bodyPr wrap="none" rtlCol="0">
            <a:spAutoFit/>
          </a:bodyPr>
          <a:lstStyle/>
          <a:p>
            <a:r>
              <a:rPr lang="en-US" sz="4400" dirty="0"/>
              <a:t>at 1:40  </a:t>
            </a:r>
          </a:p>
        </p:txBody>
      </p:sp>
      <p:pic>
        <p:nvPicPr>
          <p:cNvPr id="3" name="Picture 2" descr="H.E. Solo Andry Lantosoa, Madagascar's first female Ambassador to the USA, is an esteemed leader in economic development, corporate governance, and international relations with extensive experience in transformative reforms and international cooperation.&#10;&#10;AI-generated content may be incorrect.">
            <a:extLst>
              <a:ext uri="{FF2B5EF4-FFF2-40B4-BE49-F238E27FC236}">
                <a16:creationId xmlns:a16="http://schemas.microsoft.com/office/drawing/2014/main" id="{617709FA-FF30-4382-46C4-33962E10D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246" y="885071"/>
            <a:ext cx="7531344" cy="9475806"/>
          </a:xfrm>
          <a:prstGeom prst="rect">
            <a:avLst/>
          </a:prstGeom>
        </p:spPr>
      </p:pic>
    </p:spTree>
    <p:extLst>
      <p:ext uri="{BB962C8B-B14F-4D97-AF65-F5344CB8AC3E}">
        <p14:creationId xmlns:p14="http://schemas.microsoft.com/office/powerpoint/2010/main" val="1338276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52602F-8D87-81D9-9949-08B4878F8869}"/>
            </a:ext>
          </a:extLst>
        </p:cNvPr>
        <p:cNvGrpSpPr/>
        <p:nvPr/>
      </p:nvGrpSpPr>
      <p:grpSpPr>
        <a:xfrm>
          <a:off x="0" y="0"/>
          <a:ext cx="0" cy="0"/>
          <a:chOff x="0" y="0"/>
          <a:chExt cx="0" cy="0"/>
        </a:xfrm>
      </p:grpSpPr>
      <p:pic>
        <p:nvPicPr>
          <p:cNvPr id="3" name="Picture 2" descr="The image is a map displaying a street layout in Washington, D.C., featuring various streets and avenues, including Washington Circle, Dupont Circle, Rock Creek Park, and the Potomac River.&#10;&#10;AI-generated content may be incorrect.">
            <a:extLst>
              <a:ext uri="{FF2B5EF4-FFF2-40B4-BE49-F238E27FC236}">
                <a16:creationId xmlns:a16="http://schemas.microsoft.com/office/drawing/2014/main" id="{034BF618-F205-C4A0-3B29-835DBB1D264B}"/>
              </a:ext>
            </a:extLst>
          </p:cNvPr>
          <p:cNvPicPr>
            <a:picLocks noChangeAspect="1"/>
          </p:cNvPicPr>
          <p:nvPr/>
        </p:nvPicPr>
        <p:blipFill>
          <a:blip r:embed="rId2"/>
          <a:stretch>
            <a:fillRect/>
          </a:stretch>
        </p:blipFill>
        <p:spPr>
          <a:xfrm>
            <a:off x="2198761" y="245268"/>
            <a:ext cx="7609118" cy="6367463"/>
          </a:xfrm>
          <a:prstGeom prst="rect">
            <a:avLst/>
          </a:prstGeom>
        </p:spPr>
      </p:pic>
    </p:spTree>
    <p:extLst>
      <p:ext uri="{BB962C8B-B14F-4D97-AF65-F5344CB8AC3E}">
        <p14:creationId xmlns:p14="http://schemas.microsoft.com/office/powerpoint/2010/main" val="3627957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89E9D-B7F8-0BEA-C970-2FFDE71EF4CB}"/>
            </a:ext>
          </a:extLst>
        </p:cNvPr>
        <p:cNvGrpSpPr/>
        <p:nvPr/>
      </p:nvGrpSpPr>
      <p:grpSpPr>
        <a:xfrm>
          <a:off x="0" y="0"/>
          <a:ext cx="0" cy="0"/>
          <a:chOff x="0" y="0"/>
          <a:chExt cx="0" cy="0"/>
        </a:xfrm>
      </p:grpSpPr>
      <p:pic>
        <p:nvPicPr>
          <p:cNvPr id="3" name="Picture 2" descr="The image is a map displaying a street layout in Washington, D.C., featuring various streets and avenues, including Washington Circle, Dupont Circle, Rock Creek Park, and the Potomac River.&#10;&#10;AI-generated content may be incorrect.">
            <a:extLst>
              <a:ext uri="{FF2B5EF4-FFF2-40B4-BE49-F238E27FC236}">
                <a16:creationId xmlns:a16="http://schemas.microsoft.com/office/drawing/2014/main" id="{A4149267-E2E9-3C48-CB94-98275472B96B}"/>
              </a:ext>
            </a:extLst>
          </p:cNvPr>
          <p:cNvPicPr>
            <a:picLocks noChangeAspect="1"/>
          </p:cNvPicPr>
          <p:nvPr/>
        </p:nvPicPr>
        <p:blipFill>
          <a:blip r:embed="rId2"/>
          <a:stretch>
            <a:fillRect/>
          </a:stretch>
        </p:blipFill>
        <p:spPr>
          <a:xfrm>
            <a:off x="2198761" y="245268"/>
            <a:ext cx="7609118" cy="63674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9A5CFF7-DB30-D12F-6E5E-EBF6FFA45A4C}"/>
                  </a:ext>
                </a:extLst>
              </p14:cNvPr>
              <p14:cNvContentPartPr/>
              <p14:nvPr/>
            </p14:nvContentPartPr>
            <p14:xfrm>
              <a:off x="2911123" y="1039522"/>
              <a:ext cx="4069800" cy="2080440"/>
            </p14:xfrm>
          </p:contentPart>
        </mc:Choice>
        <mc:Fallback xmlns="">
          <p:pic>
            <p:nvPicPr>
              <p:cNvPr id="6" name="Ink 5">
                <a:extLst>
                  <a:ext uri="{FF2B5EF4-FFF2-40B4-BE49-F238E27FC236}">
                    <a16:creationId xmlns:a16="http://schemas.microsoft.com/office/drawing/2014/main" id="{816BA45E-9F75-F8A9-5C93-240F9D39DA39}"/>
                  </a:ext>
                </a:extLst>
              </p:cNvPr>
              <p:cNvPicPr/>
              <p:nvPr/>
            </p:nvPicPr>
            <p:blipFill>
              <a:blip r:embed="rId4"/>
              <a:stretch>
                <a:fillRect/>
              </a:stretch>
            </p:blipFill>
            <p:spPr>
              <a:xfrm>
                <a:off x="2893123" y="1021882"/>
                <a:ext cx="4105440" cy="2116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7BADED-74B8-44F3-C4BE-FB92E63EF2F2}"/>
                  </a:ext>
                </a:extLst>
              </p14:cNvPr>
              <p14:cNvContentPartPr/>
              <p14:nvPr/>
            </p14:nvContentPartPr>
            <p14:xfrm>
              <a:off x="6989203" y="3056242"/>
              <a:ext cx="1242000" cy="3250800"/>
            </p14:xfrm>
          </p:contentPart>
        </mc:Choice>
        <mc:Fallback xmlns="">
          <p:pic>
            <p:nvPicPr>
              <p:cNvPr id="7" name="Ink 6">
                <a:extLst>
                  <a:ext uri="{FF2B5EF4-FFF2-40B4-BE49-F238E27FC236}">
                    <a16:creationId xmlns:a16="http://schemas.microsoft.com/office/drawing/2014/main" id="{82F9B403-C3AC-AB20-2523-41BDB00961CE}"/>
                  </a:ext>
                </a:extLst>
              </p:cNvPr>
              <p:cNvPicPr/>
              <p:nvPr/>
            </p:nvPicPr>
            <p:blipFill>
              <a:blip r:embed="rId6"/>
              <a:stretch>
                <a:fillRect/>
              </a:stretch>
            </p:blipFill>
            <p:spPr>
              <a:xfrm>
                <a:off x="6971203" y="3038602"/>
                <a:ext cx="1277640" cy="3286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FBB327F-4AB5-F2E2-9E42-E48AE5BC3E06}"/>
                  </a:ext>
                </a:extLst>
              </p14:cNvPr>
              <p14:cNvContentPartPr/>
              <p14:nvPr/>
            </p14:nvContentPartPr>
            <p14:xfrm>
              <a:off x="2880883" y="1114402"/>
              <a:ext cx="5337000" cy="5297040"/>
            </p14:xfrm>
          </p:contentPart>
        </mc:Choice>
        <mc:Fallback xmlns="">
          <p:pic>
            <p:nvPicPr>
              <p:cNvPr id="8" name="Ink 7">
                <a:extLst>
                  <a:ext uri="{FF2B5EF4-FFF2-40B4-BE49-F238E27FC236}">
                    <a16:creationId xmlns:a16="http://schemas.microsoft.com/office/drawing/2014/main" id="{EFF822C5-5A24-258B-315F-10FB6514547C}"/>
                  </a:ext>
                </a:extLst>
              </p:cNvPr>
              <p:cNvPicPr/>
              <p:nvPr/>
            </p:nvPicPr>
            <p:blipFill>
              <a:blip r:embed="rId8"/>
              <a:stretch>
                <a:fillRect/>
              </a:stretch>
            </p:blipFill>
            <p:spPr>
              <a:xfrm>
                <a:off x="2862883" y="1096402"/>
                <a:ext cx="5372640" cy="5332680"/>
              </a:xfrm>
              <a:prstGeom prst="rect">
                <a:avLst/>
              </a:prstGeom>
            </p:spPr>
          </p:pic>
        </mc:Fallback>
      </mc:AlternateContent>
    </p:spTree>
    <p:extLst>
      <p:ext uri="{BB962C8B-B14F-4D97-AF65-F5344CB8AC3E}">
        <p14:creationId xmlns:p14="http://schemas.microsoft.com/office/powerpoint/2010/main" val="3736949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596B-022B-1E91-3657-65DCFF2FF3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FFA1A1-1AA5-930E-C406-35187437328A}"/>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264CE2F3-0E24-A5D8-320A-0551116D8F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03" y="3633396"/>
            <a:ext cx="3771900" cy="2131124"/>
          </a:xfrm>
          <a:prstGeom prst="rect">
            <a:avLst/>
          </a:prstGeom>
        </p:spPr>
      </p:pic>
      <p:pic>
        <p:nvPicPr>
          <p:cNvPr id="5" name="Picture 4">
            <a:extLst>
              <a:ext uri="{FF2B5EF4-FFF2-40B4-BE49-F238E27FC236}">
                <a16:creationId xmlns:a16="http://schemas.microsoft.com/office/drawing/2014/main" id="{65EBF1DE-4081-49BA-0AFE-03FF91BBE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23" y="225911"/>
            <a:ext cx="4968456" cy="4968456"/>
          </a:xfrm>
          <a:prstGeom prst="rect">
            <a:avLst/>
          </a:prstGeom>
        </p:spPr>
      </p:pic>
      <p:pic>
        <p:nvPicPr>
          <p:cNvPr id="7" name="Picture 6">
            <a:extLst>
              <a:ext uri="{FF2B5EF4-FFF2-40B4-BE49-F238E27FC236}">
                <a16:creationId xmlns:a16="http://schemas.microsoft.com/office/drawing/2014/main" id="{3CBFC0AE-1580-4935-1905-5BA178E2A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9" y="1214821"/>
            <a:ext cx="4023960" cy="3167192"/>
          </a:xfrm>
          <a:prstGeom prst="rect">
            <a:avLst/>
          </a:prstGeom>
        </p:spPr>
      </p:pic>
    </p:spTree>
    <p:extLst>
      <p:ext uri="{BB962C8B-B14F-4D97-AF65-F5344CB8AC3E}">
        <p14:creationId xmlns:p14="http://schemas.microsoft.com/office/powerpoint/2010/main" val="2440944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640EC-4259-6AE3-AEDA-18BF1A6347E6}"/>
              </a:ext>
            </a:extLst>
          </p:cNvPr>
          <p:cNvSpPr txBox="1"/>
          <p:nvPr/>
        </p:nvSpPr>
        <p:spPr>
          <a:xfrm>
            <a:off x="4673600" y="2489200"/>
            <a:ext cx="3574761" cy="584775"/>
          </a:xfrm>
          <a:prstGeom prst="rect">
            <a:avLst/>
          </a:prstGeom>
          <a:noFill/>
          <a:ln>
            <a:solidFill>
              <a:srgbClr val="FFFF00"/>
            </a:solidFill>
          </a:ln>
        </p:spPr>
        <p:txBody>
          <a:bodyPr wrap="none" rtlCol="0">
            <a:spAutoFit/>
          </a:bodyPr>
          <a:lstStyle/>
          <a:p>
            <a:r>
              <a:rPr lang="en-US" sz="3200" dirty="0"/>
              <a:t>PROJECT UPDATES</a:t>
            </a:r>
          </a:p>
        </p:txBody>
      </p:sp>
    </p:spTree>
    <p:extLst>
      <p:ext uri="{BB962C8B-B14F-4D97-AF65-F5344CB8AC3E}">
        <p14:creationId xmlns:p14="http://schemas.microsoft.com/office/powerpoint/2010/main" val="1988443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6B5B1F-5FD6-1BF2-AF63-E7DE8AAE1F6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E0D9293-F201-DAC6-3D8F-E17DD6C05BBD}"/>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9C6F4B94-C9F0-8C06-9051-425C7E52C380}"/>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DE01100F-C3B2-00AC-B7F8-BD2DE93593DD}"/>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87620621-160F-D4E7-DCAB-AE380B41E42F}"/>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144FD13B-804D-123A-6498-079F10B554A1}"/>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9732C3CF-737C-0353-5266-B19E8E0CC2FF}"/>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CAC82F5D-C5D2-B1E1-058A-DE3A5655356B}"/>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7CF57001-724B-9124-C44C-7DDFFC47BA65}"/>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CB93F520-83AE-9CE9-C329-7F51A816206E}"/>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1E5DFC40-EB46-6E75-B035-A167FD681EBA}"/>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A270966B-8276-3E98-0677-DD30E948F739}"/>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B40BE8AA-89FC-BCE5-5E1A-BCCD210A7F6B}"/>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09EB369A-C00A-EF89-9D05-B89B3E012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5D27D4B5-2EF4-7C83-AB10-BEEE99FB620D}"/>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82D0EA8-354B-4AFE-2F20-BB4B6165B466}"/>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CCF82BCB-4285-9C5F-BDA1-6B857FB6E64D}"/>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17A1182B-1905-5A9E-A212-EF3098D5E449}"/>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632AAFA2-01E3-D934-EF0E-7AEB2C98114C}"/>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74023EE7-24A1-24CF-4265-2E64610A3407}"/>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C788C560-21EB-2F5E-83C6-C4D5B6B4ACEA}"/>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A410DD9E-6D74-8784-C59B-3E729EF1B78E}"/>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75AEC15B-3588-1ADA-5785-2AA558BDC125}"/>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1E28C829-E4BE-6309-AB14-EFBEEC41514A}"/>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C5870A31-22CF-26F5-E250-680293F7ED7D}"/>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B4081365-5BC7-2594-161A-994618C49E6F}"/>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FFA53D9E-27F2-3BF0-2BFA-B63744611A69}"/>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5295D14B-A12D-9658-A6A6-467D6CCA2D63}"/>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8FB30559-EF57-3E7F-3152-3EA9DC7E923B}"/>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8A13F0F6-5CD5-D97A-D6BE-83738B0F154B}"/>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EB2C5D04-95B6-38C0-E703-D785E4727A74}"/>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534BB924-1A3A-2908-CAD1-8D07B17002AE}"/>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24346231-91DC-8D7A-F3DA-5B274769374F}"/>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6FFB0F84-AF6F-7C08-C54F-5A1ECE89BCE7}"/>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9EDCCCED-4235-71FC-224E-05F068A8CED0}"/>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C74B7583-3929-4749-AD45-DBA8D0F5E3CF}"/>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87C501E6-95CC-995C-8BBE-142A605478F5}"/>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CD9C9FE8-FCB3-3D39-413B-00FEE06723B1}"/>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6D7F8B7C-F0D5-BDB7-CDF0-E9F8EADA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01270FB0-B619-2B2D-8A06-05F6EEC7D715}"/>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F1C59266-10E7-918B-3CD2-1B13F5D97EDD}"/>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8B5E0FC0-946A-23A7-E4AE-3140022140B3}"/>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AEF5562B-25BA-4ED8-AC0E-2CF0A7E96DC4}"/>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D858CE49-7795-EB57-D951-659B8D600E86}"/>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8FCF88BA-7EB5-987F-F0FE-42AA5358F42A}"/>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89285F30-DE11-72E8-F392-45A4069E68D3}"/>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1D6C01EC-B79B-744F-AC9E-DD121EBFB460}"/>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AC926516-0CF8-681B-59A5-13D314C02875}"/>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76E8B77F-F656-1BA4-95B3-757D9EF316A9}"/>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7" name="Rectangle 56">
            <a:extLst>
              <a:ext uri="{FF2B5EF4-FFF2-40B4-BE49-F238E27FC236}">
                <a16:creationId xmlns:a16="http://schemas.microsoft.com/office/drawing/2014/main" id="{98340E8F-6DFF-DD49-9B08-1F8281851FD7}"/>
              </a:ext>
            </a:extLst>
          </p:cNvPr>
          <p:cNvSpPr/>
          <p:nvPr/>
        </p:nvSpPr>
        <p:spPr>
          <a:xfrm>
            <a:off x="6313057" y="1905557"/>
            <a:ext cx="1962033"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76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47" grpId="0"/>
      <p:bldP spid="48" grpId="0"/>
      <p:bldP spid="49" grpId="0"/>
      <p:bldP spid="50" grpId="0"/>
      <p:bldP spid="52" grpId="0"/>
      <p:bldP spid="52" grpId="1"/>
      <p:bldP spid="53" grpId="0"/>
      <p:bldP spid="53" grpId="1"/>
      <p:bldP spid="54" grpId="0"/>
      <p:bldP spid="54" grpId="1"/>
      <p:bldP spid="55" grpId="0"/>
      <p:bldP spid="56" grpId="0"/>
      <p:bldP spid="56" grpId="1"/>
      <p:bldP spid="5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8604A9-327C-1A7E-0502-1BF697BBA0D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0815A53-CD99-EF4E-9502-CEC9D6F14659}"/>
              </a:ext>
            </a:extLst>
          </p:cNvPr>
          <p:cNvGraphicFramePr>
            <a:graphicFrameLocks noGrp="1"/>
          </p:cNvGraphicFramePr>
          <p:nvPr>
            <p:extLst>
              <p:ext uri="{D42A27DB-BD31-4B8C-83A1-F6EECF244321}">
                <p14:modId xmlns:p14="http://schemas.microsoft.com/office/powerpoint/2010/main" val="131192450"/>
              </p:ext>
            </p:extLst>
          </p:nvPr>
        </p:nvGraphicFramePr>
        <p:xfrm>
          <a:off x="814707" y="773561"/>
          <a:ext cx="10721658" cy="5907024"/>
        </p:xfrm>
        <a:graphic>
          <a:graphicData uri="http://schemas.openxmlformats.org/drawingml/2006/table">
            <a:tbl>
              <a:tblPr firstRow="1" firstCol="1" bandRow="1">
                <a:tableStyleId>{2D5ABB26-0587-4C30-8999-92F81FD0307C}</a:tableStyleId>
              </a:tblPr>
              <a:tblGrid>
                <a:gridCol w="1290718">
                  <a:extLst>
                    <a:ext uri="{9D8B030D-6E8A-4147-A177-3AD203B41FA5}">
                      <a16:colId xmlns:a16="http://schemas.microsoft.com/office/drawing/2014/main" val="1258849628"/>
                    </a:ext>
                  </a:extLst>
                </a:gridCol>
                <a:gridCol w="4970289">
                  <a:extLst>
                    <a:ext uri="{9D8B030D-6E8A-4147-A177-3AD203B41FA5}">
                      <a16:colId xmlns:a16="http://schemas.microsoft.com/office/drawing/2014/main" val="4164193412"/>
                    </a:ext>
                  </a:extLst>
                </a:gridCol>
                <a:gridCol w="4460651">
                  <a:extLst>
                    <a:ext uri="{9D8B030D-6E8A-4147-A177-3AD203B41FA5}">
                      <a16:colId xmlns:a16="http://schemas.microsoft.com/office/drawing/2014/main" val="4027853243"/>
                    </a:ext>
                  </a:extLst>
                </a:gridCol>
              </a:tblGrid>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Emmett</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Countering “CRINK” Alignment</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Danger of one-dimensional energy sector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John</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Innovation and Environmental Capacity</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Miles</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Capitalism and Environment Protection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Climate change and refugees/sovereignty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Kennedy</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Taiwan Prosperity and U.S. Interests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Eli</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Prediction Markets </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Iran-US relations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Michael</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Foreign Manipulation of U.S. Elections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Diego</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Russian Invasion of Ukraine</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Globalization and environmental impact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Molisa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U.S.-China Competition in Critical Technologies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Kaiwen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U.S.-China Economic and Trade Competition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China’s Influence </a:t>
                      </a:r>
                      <a:r>
                        <a:rPr lang="en-US" sz="1800" kern="100">
                          <a:solidFill>
                            <a:schemeClr val="tx1"/>
                          </a:solidFill>
                          <a:effectLst/>
                          <a:latin typeface="Aptos" panose="020B0004020202020204" pitchFamily="34" charset="0"/>
                        </a:rPr>
                        <a:t>in Africa</a:t>
                      </a: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Yvette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Rwanda-DRC Conflict </a:t>
                      </a:r>
                      <a:r>
                        <a:rPr lang="en-US" sz="18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and Resolution</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Bijan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Housing Shortage and its Implications</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Humanitarian Crisis in Gaza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Megha</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Restrictive U.S. Immigration and Visa Policies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29443781"/>
                  </a:ext>
                </a:extLst>
              </a:tr>
              <a:tr h="45720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Filippo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Transatlantic Relations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North Korea illegal ops to support goals</a:t>
                      </a:r>
                      <a:endParaRPr lang="en-US" sz="20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815856"/>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David</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kern="100" dirty="0">
                          <a:solidFill>
                            <a:schemeClr val="tx1"/>
                          </a:solidFill>
                          <a:effectLst/>
                          <a:latin typeface="+mn-lt"/>
                        </a:rPr>
                        <a: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118428"/>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9853"/>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601133"/>
                  </a:ext>
                </a:extLst>
              </a:tr>
            </a:tbl>
          </a:graphicData>
        </a:graphic>
      </p:graphicFrame>
      <p:sp>
        <p:nvSpPr>
          <p:cNvPr id="3" name="TextBox 2">
            <a:extLst>
              <a:ext uri="{FF2B5EF4-FFF2-40B4-BE49-F238E27FC236}">
                <a16:creationId xmlns:a16="http://schemas.microsoft.com/office/drawing/2014/main" id="{95A3C7E9-4E15-8631-9593-195EF10B05F6}"/>
              </a:ext>
            </a:extLst>
          </p:cNvPr>
          <p:cNvSpPr txBox="1"/>
          <p:nvPr/>
        </p:nvSpPr>
        <p:spPr>
          <a:xfrm>
            <a:off x="3913030" y="105490"/>
            <a:ext cx="3369833" cy="523220"/>
          </a:xfrm>
          <a:prstGeom prst="rect">
            <a:avLst/>
          </a:prstGeom>
          <a:noFill/>
        </p:spPr>
        <p:txBody>
          <a:bodyPr wrap="none" rtlCol="0">
            <a:spAutoFit/>
          </a:bodyPr>
          <a:lstStyle/>
          <a:p>
            <a:r>
              <a:rPr lang="en-US" sz="2800" dirty="0"/>
              <a:t>PROJECT PLANNING</a:t>
            </a:r>
          </a:p>
        </p:txBody>
      </p:sp>
    </p:spTree>
    <p:extLst>
      <p:ext uri="{BB962C8B-B14F-4D97-AF65-F5344CB8AC3E}">
        <p14:creationId xmlns:p14="http://schemas.microsoft.com/office/powerpoint/2010/main" val="3239754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3CEB31-66B2-42AF-D82E-A245C351BD62}"/>
              </a:ext>
            </a:extLst>
          </p:cNvPr>
          <p:cNvSpPr txBox="1"/>
          <p:nvPr/>
        </p:nvSpPr>
        <p:spPr>
          <a:xfrm>
            <a:off x="2547815" y="1225955"/>
            <a:ext cx="6096000" cy="3447098"/>
          </a:xfrm>
          <a:prstGeom prst="rect">
            <a:avLst/>
          </a:prstGeom>
          <a:noFill/>
        </p:spPr>
        <p:txBody>
          <a:bodyPr wrap="square">
            <a:spAutoFit/>
          </a:bodyPr>
          <a:lstStyle/>
          <a:p>
            <a:pPr>
              <a:spcAft>
                <a:spcPts val="1200"/>
              </a:spcAft>
            </a:pPr>
            <a:r>
              <a:rPr lang="en-US" sz="2800" dirty="0"/>
              <a:t>Comfortable?</a:t>
            </a:r>
          </a:p>
          <a:p>
            <a:pPr marL="914400" lvl="1" indent="-457200">
              <a:spcAft>
                <a:spcPts val="1200"/>
              </a:spcAft>
              <a:buFont typeface="Arial" panose="020B0604020202020204" pitchFamily="34" charset="0"/>
              <a:buChar char="•"/>
            </a:pPr>
            <a:r>
              <a:rPr lang="en-US" sz="2800" dirty="0"/>
              <a:t>Topics</a:t>
            </a:r>
          </a:p>
          <a:p>
            <a:pPr marL="914400" lvl="1" indent="-457200">
              <a:spcAft>
                <a:spcPts val="1200"/>
              </a:spcAft>
              <a:buFont typeface="Arial" panose="020B0604020202020204" pitchFamily="34" charset="0"/>
              <a:buChar char="•"/>
            </a:pPr>
            <a:r>
              <a:rPr lang="en-US" sz="2800" dirty="0"/>
              <a:t>How partnership will work</a:t>
            </a:r>
          </a:p>
          <a:p>
            <a:pPr>
              <a:spcAft>
                <a:spcPts val="1200"/>
              </a:spcAft>
            </a:pPr>
            <a:r>
              <a:rPr lang="en-US" sz="2800" dirty="0"/>
              <a:t>The purposes</a:t>
            </a:r>
          </a:p>
          <a:p>
            <a:pPr marL="742950" lvl="1" indent="-285750">
              <a:spcAft>
                <a:spcPts val="1200"/>
              </a:spcAft>
              <a:buFont typeface="Arial" panose="020B0604020202020204" pitchFamily="34" charset="0"/>
              <a:buChar char="•"/>
            </a:pPr>
            <a:r>
              <a:rPr lang="en-US" sz="2800" dirty="0"/>
              <a:t>Substance, process, skills</a:t>
            </a:r>
          </a:p>
          <a:p>
            <a:pPr>
              <a:spcAft>
                <a:spcPts val="1200"/>
              </a:spcAft>
            </a:pPr>
            <a:r>
              <a:rPr lang="en-US" sz="2800" dirty="0"/>
              <a:t>The elements</a:t>
            </a:r>
          </a:p>
        </p:txBody>
      </p:sp>
      <p:sp>
        <p:nvSpPr>
          <p:cNvPr id="4" name="TextBox 3">
            <a:extLst>
              <a:ext uri="{FF2B5EF4-FFF2-40B4-BE49-F238E27FC236}">
                <a16:creationId xmlns:a16="http://schemas.microsoft.com/office/drawing/2014/main" id="{3E76B39E-25AA-B6C1-908E-B19739B5AE06}"/>
              </a:ext>
            </a:extLst>
          </p:cNvPr>
          <p:cNvSpPr txBox="1"/>
          <p:nvPr/>
        </p:nvSpPr>
        <p:spPr>
          <a:xfrm>
            <a:off x="5783385" y="4673053"/>
            <a:ext cx="3259015" cy="1815882"/>
          </a:xfrm>
          <a:prstGeom prst="rect">
            <a:avLst/>
          </a:prstGeom>
          <a:noFill/>
        </p:spPr>
        <p:txBody>
          <a:bodyPr wrap="square">
            <a:spAutoFit/>
          </a:bodyPr>
          <a:lstStyle/>
          <a:p>
            <a:r>
              <a:rPr lang="en-US" sz="2800" dirty="0"/>
              <a:t>402</a:t>
            </a:r>
          </a:p>
          <a:p>
            <a:pPr marL="914400" lvl="1" indent="-457200">
              <a:buFont typeface="Arial" panose="020B0604020202020204" pitchFamily="34" charset="0"/>
              <a:buChar char="•"/>
            </a:pPr>
            <a:r>
              <a:rPr lang="en-US" sz="2800" dirty="0"/>
              <a:t>Proposal</a:t>
            </a:r>
          </a:p>
          <a:p>
            <a:pPr marL="914400" lvl="1" indent="-457200">
              <a:buFont typeface="Arial" panose="020B0604020202020204" pitchFamily="34" charset="0"/>
              <a:buChar char="•"/>
            </a:pPr>
            <a:r>
              <a:rPr lang="en-US" sz="2800" dirty="0"/>
              <a:t>Hearing/event</a:t>
            </a:r>
          </a:p>
          <a:p>
            <a:pPr marL="914400" lvl="1" indent="-457200">
              <a:buFont typeface="Arial" panose="020B0604020202020204" pitchFamily="34" charset="0"/>
              <a:buChar char="•"/>
            </a:pPr>
            <a:r>
              <a:rPr lang="en-US" sz="2800" dirty="0"/>
              <a:t>Public opinion</a:t>
            </a:r>
          </a:p>
        </p:txBody>
      </p:sp>
      <p:sp>
        <p:nvSpPr>
          <p:cNvPr id="5" name="TextBox 4">
            <a:extLst>
              <a:ext uri="{FF2B5EF4-FFF2-40B4-BE49-F238E27FC236}">
                <a16:creationId xmlns:a16="http://schemas.microsoft.com/office/drawing/2014/main" id="{DBBD9E9B-4E12-4403-95E2-5CE9AF88231A}"/>
              </a:ext>
            </a:extLst>
          </p:cNvPr>
          <p:cNvSpPr txBox="1"/>
          <p:nvPr/>
        </p:nvSpPr>
        <p:spPr>
          <a:xfrm>
            <a:off x="2637692" y="4673053"/>
            <a:ext cx="3259015" cy="1384995"/>
          </a:xfrm>
          <a:prstGeom prst="rect">
            <a:avLst/>
          </a:prstGeom>
          <a:noFill/>
        </p:spPr>
        <p:txBody>
          <a:bodyPr wrap="square">
            <a:spAutoFit/>
          </a:bodyPr>
          <a:lstStyle/>
          <a:p>
            <a:r>
              <a:rPr lang="en-US" sz="2800" dirty="0"/>
              <a:t>401</a:t>
            </a:r>
          </a:p>
          <a:p>
            <a:pPr marL="914400" lvl="1" indent="-457200">
              <a:buFont typeface="Arial" panose="020B0604020202020204" pitchFamily="34" charset="0"/>
              <a:buChar char="•"/>
            </a:pPr>
            <a:r>
              <a:rPr lang="en-US" sz="2800" dirty="0"/>
              <a:t>Analysis</a:t>
            </a:r>
          </a:p>
          <a:p>
            <a:pPr marL="914400" lvl="1" indent="-457200">
              <a:spcAft>
                <a:spcPts val="1200"/>
              </a:spcAft>
              <a:buFont typeface="Arial" panose="020B0604020202020204" pitchFamily="34" charset="0"/>
              <a:buChar char="•"/>
            </a:pPr>
            <a:r>
              <a:rPr lang="en-US" sz="2800" dirty="0"/>
              <a:t>“Memo #2”</a:t>
            </a:r>
          </a:p>
        </p:txBody>
      </p:sp>
      <p:sp>
        <p:nvSpPr>
          <p:cNvPr id="6" name="TextBox 5">
            <a:extLst>
              <a:ext uri="{FF2B5EF4-FFF2-40B4-BE49-F238E27FC236}">
                <a16:creationId xmlns:a16="http://schemas.microsoft.com/office/drawing/2014/main" id="{4B0E598C-63E0-F95F-DAC1-A9AE64649FA1}"/>
              </a:ext>
            </a:extLst>
          </p:cNvPr>
          <p:cNvSpPr txBox="1"/>
          <p:nvPr/>
        </p:nvSpPr>
        <p:spPr>
          <a:xfrm>
            <a:off x="8710246" y="4673053"/>
            <a:ext cx="3259015" cy="1815882"/>
          </a:xfrm>
          <a:prstGeom prst="rect">
            <a:avLst/>
          </a:prstGeom>
          <a:noFill/>
        </p:spPr>
        <p:txBody>
          <a:bodyPr wrap="square">
            <a:spAutoFit/>
          </a:bodyPr>
          <a:lstStyle/>
          <a:p>
            <a:r>
              <a:rPr lang="en-US" sz="2800" dirty="0"/>
              <a:t> </a:t>
            </a:r>
          </a:p>
          <a:p>
            <a:pPr marL="914400" lvl="1" indent="-457200">
              <a:buFont typeface="Arial" panose="020B0604020202020204" pitchFamily="34" charset="0"/>
              <a:buChar char="•"/>
            </a:pPr>
            <a:r>
              <a:rPr lang="en-US" sz="2800" dirty="0"/>
              <a:t>Interviews</a:t>
            </a:r>
          </a:p>
          <a:p>
            <a:pPr marL="914400" lvl="1" indent="-457200">
              <a:buFont typeface="Arial" panose="020B0604020202020204" pitchFamily="34" charset="0"/>
              <a:buChar char="•"/>
            </a:pPr>
            <a:r>
              <a:rPr lang="en-US" sz="2800" dirty="0"/>
              <a:t>DC memo</a:t>
            </a:r>
          </a:p>
          <a:p>
            <a:pPr marL="914400" lvl="1" indent="-457200">
              <a:buFont typeface="Arial" panose="020B0604020202020204" pitchFamily="34" charset="0"/>
              <a:buChar char="•"/>
            </a:pPr>
            <a:r>
              <a:rPr lang="en-US" sz="2800" dirty="0"/>
              <a:t>Briefing</a:t>
            </a:r>
          </a:p>
        </p:txBody>
      </p:sp>
      <p:sp>
        <p:nvSpPr>
          <p:cNvPr id="7" name="TextBox 6">
            <a:extLst>
              <a:ext uri="{FF2B5EF4-FFF2-40B4-BE49-F238E27FC236}">
                <a16:creationId xmlns:a16="http://schemas.microsoft.com/office/drawing/2014/main" id="{AE15FA80-77A1-9B68-E41B-A5BD7481011D}"/>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DISCUSSION</a:t>
            </a:r>
          </a:p>
        </p:txBody>
      </p:sp>
    </p:spTree>
    <p:extLst>
      <p:ext uri="{BB962C8B-B14F-4D97-AF65-F5344CB8AC3E}">
        <p14:creationId xmlns:p14="http://schemas.microsoft.com/office/powerpoint/2010/main" val="1392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4E2F94-4335-36B0-82BB-487FDAAA16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F2A9BD-05F8-0A4F-C12C-2166D7C41C91}"/>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BRIEFINGS</a:t>
            </a:r>
          </a:p>
        </p:txBody>
      </p:sp>
      <p:pic>
        <p:nvPicPr>
          <p:cNvPr id="6" name="Picture 5">
            <a:extLst>
              <a:ext uri="{FF2B5EF4-FFF2-40B4-BE49-F238E27FC236}">
                <a16:creationId xmlns:a16="http://schemas.microsoft.com/office/drawing/2014/main" id="{9D22420A-AD77-E08F-5A84-B03E2AA3C980}"/>
              </a:ext>
            </a:extLst>
          </p:cNvPr>
          <p:cNvPicPr>
            <a:picLocks noChangeAspect="1"/>
          </p:cNvPicPr>
          <p:nvPr/>
        </p:nvPicPr>
        <p:blipFill>
          <a:blip r:embed="rId2"/>
          <a:stretch>
            <a:fillRect/>
          </a:stretch>
        </p:blipFill>
        <p:spPr>
          <a:xfrm>
            <a:off x="5165905" y="118318"/>
            <a:ext cx="6039059" cy="6621364"/>
          </a:xfrm>
          <a:prstGeom prst="rect">
            <a:avLst/>
          </a:prstGeom>
        </p:spPr>
      </p:pic>
      <p:pic>
        <p:nvPicPr>
          <p:cNvPr id="4" name="Picture 3">
            <a:extLst>
              <a:ext uri="{FF2B5EF4-FFF2-40B4-BE49-F238E27FC236}">
                <a16:creationId xmlns:a16="http://schemas.microsoft.com/office/drawing/2014/main" id="{D405A55F-D5B4-3938-6505-8518341830BC}"/>
              </a:ext>
            </a:extLst>
          </p:cNvPr>
          <p:cNvPicPr>
            <a:picLocks noChangeAspect="1"/>
          </p:cNvPicPr>
          <p:nvPr/>
        </p:nvPicPr>
        <p:blipFill>
          <a:blip r:embed="rId3"/>
          <a:stretch>
            <a:fillRect/>
          </a:stretch>
        </p:blipFill>
        <p:spPr>
          <a:xfrm>
            <a:off x="5625267" y="2227350"/>
            <a:ext cx="5120334" cy="1001804"/>
          </a:xfrm>
          <a:prstGeom prst="rect">
            <a:avLst/>
          </a:prstGeom>
        </p:spPr>
      </p:pic>
      <p:sp>
        <p:nvSpPr>
          <p:cNvPr id="3" name="TextBox 2">
            <a:extLst>
              <a:ext uri="{FF2B5EF4-FFF2-40B4-BE49-F238E27FC236}">
                <a16:creationId xmlns:a16="http://schemas.microsoft.com/office/drawing/2014/main" id="{593CA24E-1A68-73A3-4B81-69DFC97F68AE}"/>
              </a:ext>
            </a:extLst>
          </p:cNvPr>
          <p:cNvSpPr txBox="1"/>
          <p:nvPr/>
        </p:nvSpPr>
        <p:spPr>
          <a:xfrm>
            <a:off x="703384" y="4140598"/>
            <a:ext cx="4081567" cy="2308324"/>
          </a:xfrm>
          <a:prstGeom prst="rect">
            <a:avLst/>
          </a:prstGeom>
          <a:noFill/>
        </p:spPr>
        <p:txBody>
          <a:bodyPr wrap="none" rtlCol="0">
            <a:spAutoFit/>
          </a:bodyPr>
          <a:lstStyle/>
          <a:p>
            <a:r>
              <a:rPr lang="en-US" sz="2400" dirty="0"/>
              <a:t>One-Minute Briefing</a:t>
            </a:r>
          </a:p>
          <a:p>
            <a:pPr marL="285750" indent="-285750">
              <a:buFont typeface="Arial" panose="020B0604020202020204" pitchFamily="34" charset="0"/>
              <a:buChar char="•"/>
            </a:pPr>
            <a:r>
              <a:rPr lang="en-US" sz="2400" dirty="0"/>
              <a:t>Your 401 topic</a:t>
            </a:r>
          </a:p>
          <a:p>
            <a:pPr marL="285750" indent="-285750">
              <a:buFont typeface="Arial" panose="020B0604020202020204" pitchFamily="34" charset="0"/>
              <a:buChar char="•"/>
            </a:pPr>
            <a:r>
              <a:rPr lang="en-US" sz="2400" dirty="0"/>
              <a:t>For intelligent non-specialist</a:t>
            </a:r>
          </a:p>
          <a:p>
            <a:pPr marL="285750" indent="-285750">
              <a:buFont typeface="Arial" panose="020B0604020202020204" pitchFamily="34" charset="0"/>
              <a:buChar char="•"/>
            </a:pPr>
            <a:r>
              <a:rPr lang="en-US" sz="2400" dirty="0"/>
              <a:t>Problem-drivers-options-</a:t>
            </a:r>
            <a:br>
              <a:rPr lang="en-US" sz="2400" dirty="0"/>
            </a:br>
            <a:r>
              <a:rPr lang="en-US" sz="2400" dirty="0"/>
              <a:t>recommendation</a:t>
            </a:r>
          </a:p>
          <a:p>
            <a:pPr marL="285750" indent="-285750">
              <a:buFont typeface="Arial" panose="020B0604020202020204" pitchFamily="34" charset="0"/>
              <a:buChar char="•"/>
            </a:pPr>
            <a:r>
              <a:rPr lang="en-US" sz="2400" dirty="0"/>
              <a:t>Interesting</a:t>
            </a:r>
          </a:p>
        </p:txBody>
      </p:sp>
    </p:spTree>
    <p:extLst>
      <p:ext uri="{BB962C8B-B14F-4D97-AF65-F5344CB8AC3E}">
        <p14:creationId xmlns:p14="http://schemas.microsoft.com/office/powerpoint/2010/main" val="17477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6D3F85-4A5A-7AD6-09B9-974CC6087C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FF7C5B-CAE4-306C-49B1-A34C78852637}"/>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BRIEFINGS</a:t>
            </a:r>
          </a:p>
        </p:txBody>
      </p:sp>
      <p:pic>
        <p:nvPicPr>
          <p:cNvPr id="4" name="Picture 3">
            <a:extLst>
              <a:ext uri="{FF2B5EF4-FFF2-40B4-BE49-F238E27FC236}">
                <a16:creationId xmlns:a16="http://schemas.microsoft.com/office/drawing/2014/main" id="{3696ED04-1483-537C-1636-2854F379D249}"/>
              </a:ext>
            </a:extLst>
          </p:cNvPr>
          <p:cNvPicPr>
            <a:picLocks noChangeAspect="1"/>
          </p:cNvPicPr>
          <p:nvPr/>
        </p:nvPicPr>
        <p:blipFill>
          <a:blip r:embed="rId2"/>
          <a:stretch>
            <a:fillRect/>
          </a:stretch>
        </p:blipFill>
        <p:spPr>
          <a:xfrm>
            <a:off x="1617764" y="1782896"/>
            <a:ext cx="8806269" cy="1722965"/>
          </a:xfrm>
          <a:prstGeom prst="rect">
            <a:avLst/>
          </a:prstGeom>
        </p:spPr>
      </p:pic>
      <p:sp>
        <p:nvSpPr>
          <p:cNvPr id="3" name="TextBox 2">
            <a:extLst>
              <a:ext uri="{FF2B5EF4-FFF2-40B4-BE49-F238E27FC236}">
                <a16:creationId xmlns:a16="http://schemas.microsoft.com/office/drawing/2014/main" id="{7850F2EE-ECBA-CC48-E1CC-C46647647299}"/>
              </a:ext>
            </a:extLst>
          </p:cNvPr>
          <p:cNvSpPr txBox="1"/>
          <p:nvPr/>
        </p:nvSpPr>
        <p:spPr>
          <a:xfrm>
            <a:off x="703384" y="4140598"/>
            <a:ext cx="4081567" cy="2308324"/>
          </a:xfrm>
          <a:prstGeom prst="rect">
            <a:avLst/>
          </a:prstGeom>
          <a:noFill/>
        </p:spPr>
        <p:txBody>
          <a:bodyPr wrap="none" rtlCol="0">
            <a:spAutoFit/>
          </a:bodyPr>
          <a:lstStyle/>
          <a:p>
            <a:r>
              <a:rPr lang="en-US" sz="2400" dirty="0"/>
              <a:t>One-Minute Briefing</a:t>
            </a:r>
          </a:p>
          <a:p>
            <a:pPr marL="285750" indent="-285750">
              <a:buFont typeface="Arial" panose="020B0604020202020204" pitchFamily="34" charset="0"/>
              <a:buChar char="•"/>
            </a:pPr>
            <a:r>
              <a:rPr lang="en-US" sz="2400" dirty="0"/>
              <a:t>Your 401 topic</a:t>
            </a:r>
          </a:p>
          <a:p>
            <a:pPr marL="285750" indent="-285750">
              <a:buFont typeface="Arial" panose="020B0604020202020204" pitchFamily="34" charset="0"/>
              <a:buChar char="•"/>
            </a:pPr>
            <a:r>
              <a:rPr lang="en-US" sz="2400" dirty="0"/>
              <a:t>For intelligent non-specialist</a:t>
            </a:r>
          </a:p>
          <a:p>
            <a:pPr marL="285750" indent="-285750">
              <a:buFont typeface="Arial" panose="020B0604020202020204" pitchFamily="34" charset="0"/>
              <a:buChar char="•"/>
            </a:pPr>
            <a:r>
              <a:rPr lang="en-US" sz="2400" dirty="0"/>
              <a:t>Problem-drivers-options-</a:t>
            </a:r>
            <a:br>
              <a:rPr lang="en-US" sz="2400" dirty="0"/>
            </a:br>
            <a:r>
              <a:rPr lang="en-US" sz="2400" dirty="0"/>
              <a:t>recommendation</a:t>
            </a:r>
          </a:p>
          <a:p>
            <a:pPr marL="285750" indent="-285750">
              <a:buFont typeface="Arial" panose="020B0604020202020204" pitchFamily="34" charset="0"/>
              <a:buChar char="•"/>
            </a:pPr>
            <a:r>
              <a:rPr lang="en-US" sz="2400" dirty="0"/>
              <a:t>Interesting</a:t>
            </a:r>
          </a:p>
        </p:txBody>
      </p:sp>
      <p:graphicFrame>
        <p:nvGraphicFramePr>
          <p:cNvPr id="5" name="Table 4">
            <a:extLst>
              <a:ext uri="{FF2B5EF4-FFF2-40B4-BE49-F238E27FC236}">
                <a16:creationId xmlns:a16="http://schemas.microsoft.com/office/drawing/2014/main" id="{94C6501B-2EAC-0083-B50A-70941A22ED5D}"/>
              </a:ext>
            </a:extLst>
          </p:cNvPr>
          <p:cNvGraphicFramePr>
            <a:graphicFrameLocks noGrp="1"/>
          </p:cNvGraphicFramePr>
          <p:nvPr>
            <p:extLst>
              <p:ext uri="{D42A27DB-BD31-4B8C-83A1-F6EECF244321}">
                <p14:modId xmlns:p14="http://schemas.microsoft.com/office/powerpoint/2010/main" val="3447157432"/>
              </p:ext>
            </p:extLst>
          </p:nvPr>
        </p:nvGraphicFramePr>
        <p:xfrm>
          <a:off x="5434445" y="5086942"/>
          <a:ext cx="6443824" cy="1483360"/>
        </p:xfrm>
        <a:graphic>
          <a:graphicData uri="http://schemas.openxmlformats.org/drawingml/2006/table">
            <a:tbl>
              <a:tblPr firstRow="1" bandRow="1">
                <a:tableStyleId>{2D5ABB26-0587-4C30-8999-92F81FD0307C}</a:tableStyleId>
              </a:tblPr>
              <a:tblGrid>
                <a:gridCol w="1610956">
                  <a:extLst>
                    <a:ext uri="{9D8B030D-6E8A-4147-A177-3AD203B41FA5}">
                      <a16:colId xmlns:a16="http://schemas.microsoft.com/office/drawing/2014/main" val="3917060849"/>
                    </a:ext>
                  </a:extLst>
                </a:gridCol>
                <a:gridCol w="1610956">
                  <a:extLst>
                    <a:ext uri="{9D8B030D-6E8A-4147-A177-3AD203B41FA5}">
                      <a16:colId xmlns:a16="http://schemas.microsoft.com/office/drawing/2014/main" val="3166524007"/>
                    </a:ext>
                  </a:extLst>
                </a:gridCol>
                <a:gridCol w="1610956">
                  <a:extLst>
                    <a:ext uri="{9D8B030D-6E8A-4147-A177-3AD203B41FA5}">
                      <a16:colId xmlns:a16="http://schemas.microsoft.com/office/drawing/2014/main" val="2154403127"/>
                    </a:ext>
                  </a:extLst>
                </a:gridCol>
                <a:gridCol w="1610956">
                  <a:extLst>
                    <a:ext uri="{9D8B030D-6E8A-4147-A177-3AD203B41FA5}">
                      <a16:colId xmlns:a16="http://schemas.microsoft.com/office/drawing/2014/main" val="452658238"/>
                    </a:ext>
                  </a:extLst>
                </a:gridCol>
              </a:tblGrid>
              <a:tr h="370840">
                <a:tc>
                  <a:txBody>
                    <a:bodyPr/>
                    <a:lstStyle/>
                    <a:p>
                      <a:r>
                        <a:rPr lang="en-US" sz="1800" dirty="0"/>
                        <a:t>Diego</a:t>
                      </a:r>
                    </a:p>
                  </a:txBody>
                  <a:tcPr/>
                </a:tc>
                <a:tc>
                  <a:txBody>
                    <a:bodyPr/>
                    <a:lstStyle/>
                    <a:p>
                      <a:r>
                        <a:rPr lang="en-US" sz="1800" dirty="0"/>
                        <a:t>Eli</a:t>
                      </a:r>
                    </a:p>
                  </a:txBody>
                  <a:tcPr/>
                </a:tc>
                <a:tc>
                  <a:txBody>
                    <a:bodyPr/>
                    <a:lstStyle/>
                    <a:p>
                      <a:r>
                        <a:rPr lang="en-US" sz="1800" dirty="0"/>
                        <a:t>Filippo</a:t>
                      </a:r>
                    </a:p>
                  </a:txBody>
                  <a:tcPr/>
                </a:tc>
                <a:tc>
                  <a:txBody>
                    <a:bodyPr/>
                    <a:lstStyle/>
                    <a:p>
                      <a:r>
                        <a:rPr lang="en-US" sz="1800" dirty="0"/>
                        <a:t>Michael</a:t>
                      </a:r>
                    </a:p>
                  </a:txBody>
                  <a:tcPr/>
                </a:tc>
                <a:extLst>
                  <a:ext uri="{0D108BD9-81ED-4DB2-BD59-A6C34878D82A}">
                    <a16:rowId xmlns:a16="http://schemas.microsoft.com/office/drawing/2014/main" val="582376457"/>
                  </a:ext>
                </a:extLst>
              </a:tr>
              <a:tr h="370840">
                <a:tc>
                  <a:txBody>
                    <a:bodyPr/>
                    <a:lstStyle/>
                    <a:p>
                      <a:r>
                        <a:rPr lang="en-US" sz="1800" dirty="0"/>
                        <a:t>Emmett</a:t>
                      </a:r>
                    </a:p>
                  </a:txBody>
                  <a:tcPr/>
                </a:tc>
                <a:tc>
                  <a:txBody>
                    <a:bodyPr/>
                    <a:lstStyle/>
                    <a:p>
                      <a:r>
                        <a:rPr lang="en-US" sz="1800" dirty="0"/>
                        <a:t>Meghavarshini</a:t>
                      </a:r>
                    </a:p>
                  </a:txBody>
                  <a:tcPr/>
                </a:tc>
                <a:tc>
                  <a:txBody>
                    <a:bodyPr/>
                    <a:lstStyle/>
                    <a:p>
                      <a:r>
                        <a:rPr lang="en-US" sz="1800" dirty="0"/>
                        <a:t>Kennedy</a:t>
                      </a:r>
                    </a:p>
                  </a:txBody>
                  <a:tcPr/>
                </a:tc>
                <a:tc>
                  <a:txBody>
                    <a:bodyPr/>
                    <a:lstStyle/>
                    <a:p>
                      <a:r>
                        <a:rPr lang="en-US" sz="1800" dirty="0"/>
                        <a:t>Kaiwen</a:t>
                      </a:r>
                    </a:p>
                  </a:txBody>
                  <a:tcPr/>
                </a:tc>
                <a:extLst>
                  <a:ext uri="{0D108BD9-81ED-4DB2-BD59-A6C34878D82A}">
                    <a16:rowId xmlns:a16="http://schemas.microsoft.com/office/drawing/2014/main" val="2771264724"/>
                  </a:ext>
                </a:extLst>
              </a:tr>
              <a:tr h="370840">
                <a:tc>
                  <a:txBody>
                    <a:bodyPr/>
                    <a:lstStyle/>
                    <a:p>
                      <a:r>
                        <a:rPr lang="en-US" sz="1800" dirty="0"/>
                        <a:t>John</a:t>
                      </a:r>
                    </a:p>
                  </a:txBody>
                  <a:tcPr/>
                </a:tc>
                <a:tc>
                  <a:txBody>
                    <a:bodyPr/>
                    <a:lstStyle/>
                    <a:p>
                      <a:r>
                        <a:rPr lang="en-US" sz="1800" dirty="0"/>
                        <a:t>Miles</a:t>
                      </a:r>
                    </a:p>
                  </a:txBody>
                  <a:tcPr/>
                </a:tc>
                <a:tc>
                  <a:txBody>
                    <a:bodyPr/>
                    <a:lstStyle/>
                    <a:p>
                      <a:r>
                        <a:rPr lang="en-US" sz="1800" dirty="0"/>
                        <a:t>Molisa</a:t>
                      </a:r>
                    </a:p>
                  </a:txBody>
                  <a:tcPr/>
                </a:tc>
                <a:tc>
                  <a:txBody>
                    <a:bodyPr/>
                    <a:lstStyle/>
                    <a:p>
                      <a:r>
                        <a:rPr lang="en-US" sz="1800" dirty="0"/>
                        <a:t>Bijan</a:t>
                      </a:r>
                    </a:p>
                  </a:txBody>
                  <a:tcPr/>
                </a:tc>
                <a:extLst>
                  <a:ext uri="{0D108BD9-81ED-4DB2-BD59-A6C34878D82A}">
                    <a16:rowId xmlns:a16="http://schemas.microsoft.com/office/drawing/2014/main" val="3056637762"/>
                  </a:ext>
                </a:extLst>
              </a:tr>
              <a:tr h="370840">
                <a:tc>
                  <a:txBody>
                    <a:bodyPr/>
                    <a:lstStyle/>
                    <a:p>
                      <a:r>
                        <a:rPr lang="en-US" sz="1800" dirty="0"/>
                        <a:t>Yvette</a:t>
                      </a:r>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406343141"/>
                  </a:ext>
                </a:extLst>
              </a:tr>
            </a:tbl>
          </a:graphicData>
        </a:graphic>
      </p:graphicFrame>
      <p:sp useBgFill="1">
        <p:nvSpPr>
          <p:cNvPr id="7" name="Rectangle 6">
            <a:extLst>
              <a:ext uri="{FF2B5EF4-FFF2-40B4-BE49-F238E27FC236}">
                <a16:creationId xmlns:a16="http://schemas.microsoft.com/office/drawing/2014/main" id="{F6FD009E-F094-2BD7-483F-779FF5BF198B}"/>
              </a:ext>
            </a:extLst>
          </p:cNvPr>
          <p:cNvSpPr/>
          <p:nvPr/>
        </p:nvSpPr>
        <p:spPr>
          <a:xfrm>
            <a:off x="10132087" y="5907823"/>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1E39E8B7-C7DE-2A5A-2B22-463BA32E70F4}"/>
              </a:ext>
            </a:extLst>
          </p:cNvPr>
          <p:cNvSpPr/>
          <p:nvPr/>
        </p:nvSpPr>
        <p:spPr>
          <a:xfrm>
            <a:off x="5479814" y="548625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61E5DED4-8F5D-31E6-98FF-09920A7176CB}"/>
              </a:ext>
            </a:extLst>
          </p:cNvPr>
          <p:cNvSpPr/>
          <p:nvPr/>
        </p:nvSpPr>
        <p:spPr>
          <a:xfrm>
            <a:off x="5342633" y="622793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ACF1477-F4C6-F604-92AE-9840CA3D4271}"/>
              </a:ext>
            </a:extLst>
          </p:cNvPr>
          <p:cNvSpPr/>
          <p:nvPr/>
        </p:nvSpPr>
        <p:spPr>
          <a:xfrm>
            <a:off x="10132087" y="5521212"/>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F8BEDCD-3B90-269A-E2C0-11FE54AB5D93}"/>
              </a:ext>
            </a:extLst>
          </p:cNvPr>
          <p:cNvSpPr/>
          <p:nvPr/>
        </p:nvSpPr>
        <p:spPr>
          <a:xfrm>
            <a:off x="7105002" y="5486256"/>
            <a:ext cx="1457107"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DA27C32-2403-8F8E-E881-C9D1C3CA75C4}"/>
              </a:ext>
            </a:extLst>
          </p:cNvPr>
          <p:cNvSpPr/>
          <p:nvPr/>
        </p:nvSpPr>
        <p:spPr>
          <a:xfrm>
            <a:off x="5342632" y="5840338"/>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D139A10-6CC7-9B74-7194-429FB38509B9}"/>
              </a:ext>
            </a:extLst>
          </p:cNvPr>
          <p:cNvSpPr/>
          <p:nvPr/>
        </p:nvSpPr>
        <p:spPr>
          <a:xfrm>
            <a:off x="5172160" y="511541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0D5C85D-E966-1A6B-CEEE-651266284B66}"/>
              </a:ext>
            </a:extLst>
          </p:cNvPr>
          <p:cNvSpPr/>
          <p:nvPr/>
        </p:nvSpPr>
        <p:spPr>
          <a:xfrm>
            <a:off x="8506900" y="5486256"/>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3DEEDA-DA0F-DCC5-8C0F-21330570B54D}"/>
              </a:ext>
            </a:extLst>
          </p:cNvPr>
          <p:cNvSpPr/>
          <p:nvPr/>
        </p:nvSpPr>
        <p:spPr>
          <a:xfrm>
            <a:off x="8644415" y="5882014"/>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FF75CA0A-EA98-B1BE-CA2D-CEF3305DE8C7}"/>
              </a:ext>
            </a:extLst>
          </p:cNvPr>
          <p:cNvSpPr/>
          <p:nvPr/>
        </p:nvSpPr>
        <p:spPr>
          <a:xfrm>
            <a:off x="10132087" y="5076776"/>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9CF4EA8-4E23-B5D1-8DB1-BE5881BB7A45}"/>
              </a:ext>
            </a:extLst>
          </p:cNvPr>
          <p:cNvSpPr/>
          <p:nvPr/>
        </p:nvSpPr>
        <p:spPr>
          <a:xfrm>
            <a:off x="8656357" y="512357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2053C973-F052-5A5C-D9C5-0CF1A0FD0168}"/>
              </a:ext>
            </a:extLst>
          </p:cNvPr>
          <p:cNvSpPr/>
          <p:nvPr/>
        </p:nvSpPr>
        <p:spPr>
          <a:xfrm>
            <a:off x="6963139" y="5882014"/>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EEBF37AA-8629-C0F9-C42F-14D8E738CCE5}"/>
              </a:ext>
            </a:extLst>
          </p:cNvPr>
          <p:cNvSpPr/>
          <p:nvPr/>
        </p:nvSpPr>
        <p:spPr>
          <a:xfrm>
            <a:off x="6844372" y="5115416"/>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a:extLst>
              <a:ext uri="{FF2B5EF4-FFF2-40B4-BE49-F238E27FC236}">
                <a16:creationId xmlns:a16="http://schemas.microsoft.com/office/drawing/2014/main" id="{C500867C-D70A-566E-6DC6-363D2788C6DB}"/>
              </a:ext>
            </a:extLst>
          </p:cNvPr>
          <p:cNvSpPr txBox="1"/>
          <p:nvPr/>
        </p:nvSpPr>
        <p:spPr>
          <a:xfrm rot="190297">
            <a:off x="6558960" y="4901480"/>
            <a:ext cx="2718758" cy="1169551"/>
          </a:xfrm>
          <a:prstGeom prst="rect">
            <a:avLst/>
          </a:prstGeom>
          <a:ln>
            <a:solidFill>
              <a:srgbClr val="FFFFFF"/>
            </a:solidFill>
          </a:ln>
        </p:spPr>
        <p:txBody>
          <a:bodyPr wrap="none" lIns="365760" tIns="365760" rIns="365760" bIns="365760" rtlCol="0">
            <a:spAutoFit/>
          </a:bodyPr>
          <a:lstStyle/>
          <a:p>
            <a:r>
              <a:rPr lang="en-US" sz="2800" dirty="0"/>
              <a:t>FEEL GOOD?</a:t>
            </a:r>
          </a:p>
        </p:txBody>
      </p:sp>
    </p:spTree>
    <p:extLst>
      <p:ext uri="{BB962C8B-B14F-4D97-AF65-F5344CB8AC3E}">
        <p14:creationId xmlns:p14="http://schemas.microsoft.com/office/powerpoint/2010/main" val="75499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17A1AF-C0FB-B1C1-BAD3-D586F5C4DF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C8A282-C1E1-3040-B00C-D3D4E9450BA6}"/>
              </a:ext>
            </a:extLst>
          </p:cNvPr>
          <p:cNvSpPr txBox="1"/>
          <p:nvPr/>
        </p:nvSpPr>
        <p:spPr>
          <a:xfrm>
            <a:off x="4899999" y="2587337"/>
            <a:ext cx="2392001" cy="584775"/>
          </a:xfrm>
          <a:prstGeom prst="rect">
            <a:avLst/>
          </a:prstGeom>
          <a:noFill/>
        </p:spPr>
        <p:txBody>
          <a:bodyPr wrap="none" rtlCol="0">
            <a:spAutoFit/>
          </a:bodyPr>
          <a:lstStyle/>
          <a:p>
            <a:r>
              <a:rPr lang="en-US" sz="3200" dirty="0"/>
              <a:t>Next week …</a:t>
            </a:r>
          </a:p>
        </p:txBody>
      </p:sp>
    </p:spTree>
    <p:extLst>
      <p:ext uri="{BB962C8B-B14F-4D97-AF65-F5344CB8AC3E}">
        <p14:creationId xmlns:p14="http://schemas.microsoft.com/office/powerpoint/2010/main" val="1955799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ton T. Armstrong&#10;&#10;AI-generated content may be incorrect.">
            <a:extLst>
              <a:ext uri="{FF2B5EF4-FFF2-40B4-BE49-F238E27FC236}">
                <a16:creationId xmlns:a16="http://schemas.microsoft.com/office/drawing/2014/main" id="{C43DB206-18B6-C1D7-D7E7-77DDA5D63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970" y="995081"/>
            <a:ext cx="9220840" cy="5186723"/>
          </a:xfrm>
          <a:prstGeom prst="rect">
            <a:avLst/>
          </a:prstGeom>
          <a:ln>
            <a:solidFill>
              <a:schemeClr val="tx1"/>
            </a:solidFill>
          </a:ln>
        </p:spPr>
      </p:pic>
    </p:spTree>
    <p:extLst>
      <p:ext uri="{BB962C8B-B14F-4D97-AF65-F5344CB8AC3E}">
        <p14:creationId xmlns:p14="http://schemas.microsoft.com/office/powerpoint/2010/main" val="74654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48CA9D-14C8-22DE-3AF9-158C02217F49}"/>
              </a:ext>
            </a:extLst>
          </p:cNvPr>
          <p:cNvSpPr txBox="1"/>
          <p:nvPr/>
        </p:nvSpPr>
        <p:spPr>
          <a:xfrm>
            <a:off x="3106882" y="2967335"/>
            <a:ext cx="6491329" cy="461665"/>
          </a:xfrm>
          <a:prstGeom prst="rect">
            <a:avLst/>
          </a:prstGeom>
          <a:noFill/>
        </p:spPr>
        <p:txBody>
          <a:bodyPr wrap="none" rtlCol="0">
            <a:spAutoFit/>
          </a:bodyPr>
          <a:lstStyle/>
          <a:p>
            <a:r>
              <a:rPr lang="en-US" sz="2400" dirty="0"/>
              <a:t>Questions?  Comments?  Concerns?  Suggestions?</a:t>
            </a:r>
          </a:p>
        </p:txBody>
      </p:sp>
    </p:spTree>
    <p:extLst>
      <p:ext uri="{BB962C8B-B14F-4D97-AF65-F5344CB8AC3E}">
        <p14:creationId xmlns:p14="http://schemas.microsoft.com/office/powerpoint/2010/main" val="1942456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5D88-EE0E-96C1-D1DE-9AD7DB14B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F9DB9-E8A9-F813-2E1B-33432FAB7287}"/>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F71A775A-5B3E-6541-80EE-2F08FBE16B9D}"/>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0B650A71-6FDD-CACD-C1A0-C01CE02CB118}"/>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8EDC08D9-6A9C-C315-2D51-EF8594098A7A}"/>
              </a:ext>
            </a:extLst>
          </p:cNvPr>
          <p:cNvSpPr txBox="1"/>
          <p:nvPr/>
        </p:nvSpPr>
        <p:spPr>
          <a:xfrm>
            <a:off x="5771609" y="3997484"/>
            <a:ext cx="1835182" cy="830997"/>
          </a:xfrm>
          <a:prstGeom prst="rect">
            <a:avLst/>
          </a:prstGeom>
          <a:noFill/>
        </p:spPr>
        <p:txBody>
          <a:bodyPr wrap="none" rtlCol="0">
            <a:spAutoFit/>
          </a:bodyPr>
          <a:lstStyle/>
          <a:p>
            <a:r>
              <a:rPr lang="en-US" sz="2400" dirty="0"/>
              <a:t>Week Twelve</a:t>
            </a:r>
            <a:br>
              <a:rPr lang="en-US" sz="2400" dirty="0"/>
            </a:br>
            <a:r>
              <a:rPr lang="en-US" sz="2400" dirty="0"/>
              <a:t>10 Apr 2026</a:t>
            </a:r>
          </a:p>
        </p:txBody>
      </p:sp>
      <p:pic>
        <p:nvPicPr>
          <p:cNvPr id="5" name="Picture 4">
            <a:extLst>
              <a:ext uri="{FF2B5EF4-FFF2-40B4-BE49-F238E27FC236}">
                <a16:creationId xmlns:a16="http://schemas.microsoft.com/office/drawing/2014/main" id="{431CF32D-0F11-7468-311D-E2C028BE00B4}"/>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50726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day's agenda includes presentations, a class discussion, a quiz, preparatory committee meetings, and guest ambassadors' speeches.&#10;&#10;AI-generated content may be incorrect.">
            <a:extLst>
              <a:ext uri="{FF2B5EF4-FFF2-40B4-BE49-F238E27FC236}">
                <a16:creationId xmlns:a16="http://schemas.microsoft.com/office/drawing/2014/main" id="{CAEA3315-1E3E-0238-C4F2-41B9F2C42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3429596"/>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1154</TotalTime>
  <Words>2126</Words>
  <Application>Microsoft Office PowerPoint</Application>
  <PresentationFormat>Widescreen</PresentationFormat>
  <Paragraphs>546</Paragraphs>
  <Slides>81</Slides>
  <Notes>1</Notes>
  <HiddenSlides>34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Aptos</vt:lpstr>
      <vt:lpstr>Arial</vt:lpstr>
      <vt:lpstr>Calibri</vt:lpstr>
      <vt:lpstr>Corbel</vt:lpstr>
      <vt:lpstr>Times New Roman</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Fulton A</cp:lastModifiedBy>
  <cp:revision>34</cp:revision>
  <cp:lastPrinted>2026-04-08T14:35:54Z</cp:lastPrinted>
  <dcterms:created xsi:type="dcterms:W3CDTF">2026-02-07T17:18:24Z</dcterms:created>
  <dcterms:modified xsi:type="dcterms:W3CDTF">2026-04-08T14:37:27Z</dcterms:modified>
  <cp:category/>
</cp:coreProperties>
</file>