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1769" r:id="rId2"/>
    <p:sldId id="1770" r:id="rId3"/>
    <p:sldId id="2135" r:id="rId4"/>
    <p:sldId id="2150" r:id="rId5"/>
    <p:sldId id="2136" r:id="rId6"/>
    <p:sldId id="1847" r:id="rId7"/>
    <p:sldId id="2139" r:id="rId8"/>
    <p:sldId id="2140" r:id="rId9"/>
    <p:sldId id="2141" r:id="rId10"/>
    <p:sldId id="2138" r:id="rId11"/>
    <p:sldId id="1869" r:id="rId12"/>
    <p:sldId id="2147" r:id="rId13"/>
    <p:sldId id="1909" r:id="rId14"/>
    <p:sldId id="1910" r:id="rId15"/>
    <p:sldId id="1911" r:id="rId16"/>
    <p:sldId id="1908" r:id="rId17"/>
    <p:sldId id="1907" r:id="rId18"/>
    <p:sldId id="2142" r:id="rId19"/>
    <p:sldId id="2149" r:id="rId20"/>
    <p:sldId id="2143" r:id="rId21"/>
    <p:sldId id="2131" r:id="rId22"/>
    <p:sldId id="1898" r:id="rId23"/>
    <p:sldId id="1904" r:id="rId24"/>
    <p:sldId id="1897" r:id="rId25"/>
    <p:sldId id="985" r:id="rId26"/>
    <p:sldId id="996" r:id="rId27"/>
    <p:sldId id="995" r:id="rId28"/>
    <p:sldId id="951" r:id="rId29"/>
    <p:sldId id="961" r:id="rId30"/>
    <p:sldId id="955" r:id="rId31"/>
    <p:sldId id="962" r:id="rId32"/>
    <p:sldId id="1900" r:id="rId33"/>
    <p:sldId id="1913" r:id="rId34"/>
    <p:sldId id="1914" r:id="rId35"/>
    <p:sldId id="1915" r:id="rId36"/>
    <p:sldId id="1916" r:id="rId37"/>
    <p:sldId id="1917" r:id="rId38"/>
    <p:sldId id="1918" r:id="rId39"/>
    <p:sldId id="2145" r:id="rId40"/>
    <p:sldId id="1826" r:id="rId41"/>
    <p:sldId id="2146" r:id="rId42"/>
    <p:sldId id="908" r:id="rId43"/>
    <p:sldId id="2151" r:id="rId44"/>
    <p:sldId id="2148" r:id="rId45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0C9"/>
    <a:srgbClr val="EAE4D8"/>
    <a:srgbClr val="FFFFFF"/>
    <a:srgbClr val="BF2F1E"/>
    <a:srgbClr val="7DA4B3"/>
    <a:srgbClr val="829B77"/>
    <a:srgbClr val="F8F0DE"/>
    <a:srgbClr val="10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1DDD04-C7A1-4B1B-BC58-F629EA283DEF}" v="9" dt="2025-11-06T23:44:14.8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77" autoAdjust="0"/>
    <p:restoredTop sz="94809"/>
  </p:normalViewPr>
  <p:slideViewPr>
    <p:cSldViewPr snapToGrid="0">
      <p:cViewPr varScale="1">
        <p:scale>
          <a:sx n="63" d="100"/>
          <a:sy n="63" d="100"/>
        </p:scale>
        <p:origin x="78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lton A" userId="6ce49bf28c24c9be" providerId="LiveId" clId="{7229FE37-76FC-470B-9338-411A020E87D3}"/>
    <pc:docChg chg="custSel addSld modSld modNotesMaster">
      <pc:chgData name="Fulton A" userId="6ce49bf28c24c9be" providerId="LiveId" clId="{7229FE37-76FC-470B-9338-411A020E87D3}" dt="2025-11-06T23:44:27.052" v="34" actId="1076"/>
      <pc:docMkLst>
        <pc:docMk/>
      </pc:docMkLst>
      <pc:sldChg chg="delSp modSp mod">
        <pc:chgData name="Fulton A" userId="6ce49bf28c24c9be" providerId="LiveId" clId="{7229FE37-76FC-470B-9338-411A020E87D3}" dt="2025-11-06T23:44:27.052" v="34" actId="1076"/>
        <pc:sldMkLst>
          <pc:docMk/>
          <pc:sldMk cId="2360675630" sldId="908"/>
        </pc:sldMkLst>
        <pc:spChg chg="del">
          <ac:chgData name="Fulton A" userId="6ce49bf28c24c9be" providerId="LiveId" clId="{7229FE37-76FC-470B-9338-411A020E87D3}" dt="2025-11-06T23:44:22.539" v="32" actId="478"/>
          <ac:spMkLst>
            <pc:docMk/>
            <pc:sldMk cId="2360675630" sldId="908"/>
            <ac:spMk id="8" creationId="{E3E4B995-9B67-0C2F-B673-52A961426074}"/>
          </ac:spMkLst>
        </pc:spChg>
        <pc:spChg chg="del">
          <ac:chgData name="Fulton A" userId="6ce49bf28c24c9be" providerId="LiveId" clId="{7229FE37-76FC-470B-9338-411A020E87D3}" dt="2025-11-06T23:44:25.055" v="33" actId="478"/>
          <ac:spMkLst>
            <pc:docMk/>
            <pc:sldMk cId="2360675630" sldId="908"/>
            <ac:spMk id="9" creationId="{CF20BDB9-E12A-5EDC-1CA8-F280CC2584CE}"/>
          </ac:spMkLst>
        </pc:spChg>
        <pc:picChg chg="mod">
          <ac:chgData name="Fulton A" userId="6ce49bf28c24c9be" providerId="LiveId" clId="{7229FE37-76FC-470B-9338-411A020E87D3}" dt="2025-11-06T23:44:27.052" v="34" actId="1076"/>
          <ac:picMkLst>
            <pc:docMk/>
            <pc:sldMk cId="2360675630" sldId="908"/>
            <ac:picMk id="4" creationId="{134301BC-611B-46BF-B0DC-6545565A4FA9}"/>
          </ac:picMkLst>
        </pc:picChg>
        <pc:picChg chg="del">
          <ac:chgData name="Fulton A" userId="6ce49bf28c24c9be" providerId="LiveId" clId="{7229FE37-76FC-470B-9338-411A020E87D3}" dt="2025-11-06T23:44:21.262" v="31" actId="478"/>
          <ac:picMkLst>
            <pc:docMk/>
            <pc:sldMk cId="2360675630" sldId="908"/>
            <ac:picMk id="6" creationId="{F0C6646C-324D-E7A1-D995-D5B29A2B7295}"/>
          </ac:picMkLst>
        </pc:picChg>
      </pc:sldChg>
      <pc:sldChg chg="addSp modSp mod modAnim">
        <pc:chgData name="Fulton A" userId="6ce49bf28c24c9be" providerId="LiveId" clId="{7229FE37-76FC-470B-9338-411A020E87D3}" dt="2025-11-06T23:43:04.138" v="27" actId="14100"/>
        <pc:sldMkLst>
          <pc:docMk/>
          <pc:sldMk cId="410135408" sldId="2135"/>
        </pc:sldMkLst>
        <pc:spChg chg="add mod">
          <ac:chgData name="Fulton A" userId="6ce49bf28c24c9be" providerId="LiveId" clId="{7229FE37-76FC-470B-9338-411A020E87D3}" dt="2025-11-06T23:41:21.840" v="2" actId="2085"/>
          <ac:spMkLst>
            <pc:docMk/>
            <pc:sldMk cId="410135408" sldId="2135"/>
            <ac:spMk id="5" creationId="{AB0E0FBD-F1B4-DB02-4E64-0AE78D1DDB12}"/>
          </ac:spMkLst>
        </pc:spChg>
        <pc:spChg chg="add mod">
          <ac:chgData name="Fulton A" userId="6ce49bf28c24c9be" providerId="LiveId" clId="{7229FE37-76FC-470B-9338-411A020E87D3}" dt="2025-11-06T23:41:39.422" v="5" actId="1076"/>
          <ac:spMkLst>
            <pc:docMk/>
            <pc:sldMk cId="410135408" sldId="2135"/>
            <ac:spMk id="6" creationId="{235A0DF3-2515-62ED-8B80-3B9125DD1467}"/>
          </ac:spMkLst>
        </pc:spChg>
        <pc:spChg chg="add mod">
          <ac:chgData name="Fulton A" userId="6ce49bf28c24c9be" providerId="LiveId" clId="{7229FE37-76FC-470B-9338-411A020E87D3}" dt="2025-11-06T23:41:52.588" v="8" actId="14100"/>
          <ac:spMkLst>
            <pc:docMk/>
            <pc:sldMk cId="410135408" sldId="2135"/>
            <ac:spMk id="7" creationId="{41A6C3D0-E58F-2299-F052-1E53BB62B27E}"/>
          </ac:spMkLst>
        </pc:spChg>
        <pc:spChg chg="add mod">
          <ac:chgData name="Fulton A" userId="6ce49bf28c24c9be" providerId="LiveId" clId="{7229FE37-76FC-470B-9338-411A020E87D3}" dt="2025-11-06T23:41:59.166" v="10" actId="1076"/>
          <ac:spMkLst>
            <pc:docMk/>
            <pc:sldMk cId="410135408" sldId="2135"/>
            <ac:spMk id="8" creationId="{218C01F5-D1E2-BAEF-A65E-323EEB031261}"/>
          </ac:spMkLst>
        </pc:spChg>
        <pc:spChg chg="add mod">
          <ac:chgData name="Fulton A" userId="6ce49bf28c24c9be" providerId="LiveId" clId="{7229FE37-76FC-470B-9338-411A020E87D3}" dt="2025-11-06T23:42:06.035" v="13" actId="14100"/>
          <ac:spMkLst>
            <pc:docMk/>
            <pc:sldMk cId="410135408" sldId="2135"/>
            <ac:spMk id="9" creationId="{162C6F09-5CF4-730F-A736-14FE211A1EB3}"/>
          </ac:spMkLst>
        </pc:spChg>
        <pc:spChg chg="add mod">
          <ac:chgData name="Fulton A" userId="6ce49bf28c24c9be" providerId="LiveId" clId="{7229FE37-76FC-470B-9338-411A020E87D3}" dt="2025-11-06T23:43:04.138" v="27" actId="14100"/>
          <ac:spMkLst>
            <pc:docMk/>
            <pc:sldMk cId="410135408" sldId="2135"/>
            <ac:spMk id="10" creationId="{3FF693FE-0A68-1C18-4B5E-5E65229CF910}"/>
          </ac:spMkLst>
        </pc:spChg>
        <pc:spChg chg="add mod">
          <ac:chgData name="Fulton A" userId="6ce49bf28c24c9be" providerId="LiveId" clId="{7229FE37-76FC-470B-9338-411A020E87D3}" dt="2025-11-06T23:42:49.051" v="26" actId="1076"/>
          <ac:spMkLst>
            <pc:docMk/>
            <pc:sldMk cId="410135408" sldId="2135"/>
            <ac:spMk id="11" creationId="{ED68D93D-2192-1DE9-0BE8-AE98EB8665D2}"/>
          </ac:spMkLst>
        </pc:spChg>
        <pc:picChg chg="mod">
          <ac:chgData name="Fulton A" userId="6ce49bf28c24c9be" providerId="LiveId" clId="{7229FE37-76FC-470B-9338-411A020E87D3}" dt="2025-11-06T23:42:35.218" v="22" actId="1076"/>
          <ac:picMkLst>
            <pc:docMk/>
            <pc:sldMk cId="410135408" sldId="2135"/>
            <ac:picMk id="4" creationId="{353BE8F2-FC45-E7D1-1500-C59A0C03073B}"/>
          </ac:picMkLst>
        </pc:picChg>
      </pc:sldChg>
      <pc:sldChg chg="mod modShow">
        <pc:chgData name="Fulton A" userId="6ce49bf28c24c9be" providerId="LiveId" clId="{7229FE37-76FC-470B-9338-411A020E87D3}" dt="2025-11-06T23:43:51.011" v="29" actId="729"/>
        <pc:sldMkLst>
          <pc:docMk/>
          <pc:sldMk cId="653553045" sldId="2136"/>
        </pc:sldMkLst>
      </pc:sldChg>
      <pc:sldChg chg="add">
        <pc:chgData name="Fulton A" userId="6ce49bf28c24c9be" providerId="LiveId" clId="{7229FE37-76FC-470B-9338-411A020E87D3}" dt="2025-11-06T23:44:14.816" v="30"/>
        <pc:sldMkLst>
          <pc:docMk/>
          <pc:sldMk cId="2389044331" sldId="2151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21:16:38.61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1084 0 24575,'5'7'0,"-1"1"0,1-1 0,-2 1 0,1 0 0,-1-1 0,0 1 0,-1 1 0,0-1 0,0 0 0,0 1 0,-1-1 0,0 13 0,8 35 0,-3-28 0,-1 0 0,2 52 0,-6-57 0,1 0 0,0 0 0,2 0 0,1 0 0,10 27 0,-7-29 0,-1 1 0,-1 0 0,-1-1 0,-1 2 0,-1-1 0,1 25 0,-4-37 0,0 0 0,0 0 0,-1 0 0,-1 0 0,1 0 0,-2-1 0,1 1 0,-1-1 0,-1 1 0,1-1 0,-2 0 0,1 0 0,-1-1 0,-1 1 0,1-1 0,-8 8 0,4-8 0,0 0 0,0 0 0,-1-1 0,0-1 0,0 0 0,0 0 0,-1 0 0,-16 4 0,-6 1 0,-53 9 0,60-16 0,0 2 0,1 1 0,-1 1 0,-31 14 0,31-11 0,-1-1 0,-1-1 0,0-1 0,0-2 0,-48 5 0,42-7 0,2 1 0,-1 2 0,-55 19 0,-118 46 0,200-69 0,0 0 0,0 1 0,0-1 0,1 1 0,-1 0 0,1 1 0,0-1 0,0 1 0,1 0 0,0 0 0,-1 1 0,1-1 0,1 1 0,-1 0 0,1 0 0,0 0 0,-2 7 0,-1 9 0,0 0 0,2 0 0,-4 41 0,-2 12 0,4-29 0,1 1 0,3 66 0,-2 22 0,-11-50 0,10-62 0,0 0 0,-1 32 0,11 102-188,-2-115-989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21:16:45.89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24560,'0'7533'0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21:16:55.73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601 82 24575,'0'1'0,"0"0"0,-1 1 0,0-1 0,1 0 0,-1 1 0,0-1 0,0 0 0,0 0 0,0 1 0,0-1 0,0 0 0,0 0 0,0 0 0,0 0 0,0 0 0,-1-1 0,1 1 0,0 0 0,0 0 0,-2 0 0,-33 14 0,32-14 0,-7 3 0,0 0 0,-1-1 0,1 0 0,-1-1 0,0-1 0,1 0 0,-1 0 0,0-1 0,0-1 0,0 0 0,-14-3 0,4-2 0,0 0 0,1-2 0,0-1 0,-38-21 0,48 25 0,0 1 0,0 0 0,0 1 0,-1 0 0,1 0 0,-24-1 0,24 3 0,0 0 0,0-1 0,1 0 0,-1-1 0,1 0 0,-1-1 0,1 0 0,-14-7 0,-6-7-1365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71054"/>
          </a:xfrm>
          <a:prstGeom prst="rect">
            <a:avLst/>
          </a:prstGeom>
        </p:spPr>
        <p:txBody>
          <a:bodyPr vert="horz" lIns="94203" tIns="47102" rIns="94203" bIns="4710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5" y="0"/>
            <a:ext cx="3077739" cy="471054"/>
          </a:xfrm>
          <a:prstGeom prst="rect">
            <a:avLst/>
          </a:prstGeom>
        </p:spPr>
        <p:txBody>
          <a:bodyPr vert="horz" lIns="94203" tIns="47102" rIns="94203" bIns="47102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03" tIns="47102" rIns="94203" bIns="4710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5"/>
            <a:ext cx="5681980" cy="3696713"/>
          </a:xfrm>
          <a:prstGeom prst="rect">
            <a:avLst/>
          </a:prstGeom>
        </p:spPr>
        <p:txBody>
          <a:bodyPr vert="horz" lIns="94203" tIns="47102" rIns="94203" bIns="4710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5"/>
            <a:ext cx="3077739" cy="471053"/>
          </a:xfrm>
          <a:prstGeom prst="rect">
            <a:avLst/>
          </a:prstGeom>
        </p:spPr>
        <p:txBody>
          <a:bodyPr vert="horz" lIns="94203" tIns="47102" rIns="94203" bIns="4710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5" y="8917425"/>
            <a:ext cx="3077739" cy="471053"/>
          </a:xfrm>
          <a:prstGeom prst="rect">
            <a:avLst/>
          </a:prstGeom>
        </p:spPr>
        <p:txBody>
          <a:bodyPr vert="horz" lIns="94203" tIns="47102" rIns="94203" bIns="47102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m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customXml" Target="../ink/ink2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2547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Eleven</a:t>
            </a:r>
            <a:br>
              <a:rPr lang="en-US" sz="2400" dirty="0"/>
            </a:br>
            <a:r>
              <a:rPr lang="en-US" sz="2400" dirty="0"/>
              <a:t>07 November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19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2A50DD-50AE-F27E-C4BC-2B3B50415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612" y="450008"/>
            <a:ext cx="3448531" cy="10955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B08937-EE6E-FCCE-9987-0E3DFCF2D163}"/>
              </a:ext>
            </a:extLst>
          </p:cNvPr>
          <p:cNvSpPr txBox="1"/>
          <p:nvPr/>
        </p:nvSpPr>
        <p:spPr>
          <a:xfrm>
            <a:off x="819150" y="1994895"/>
            <a:ext cx="11944350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sz="2800" dirty="0"/>
              <a:t>The Quincy Institute stands for responsible statecraft, defined as follows:</a:t>
            </a:r>
            <a:br>
              <a:rPr lang="en-US" sz="2800" dirty="0"/>
            </a:br>
            <a:endParaRPr lang="en-US" sz="2800" dirty="0"/>
          </a:p>
          <a:p>
            <a:pPr lvl="5">
              <a:spcAft>
                <a:spcPts val="600"/>
              </a:spcAft>
            </a:pPr>
            <a:r>
              <a:rPr lang="en-US" sz="2800" b="1" dirty="0"/>
              <a:t>Responsible statecraft serves the public interest.</a:t>
            </a:r>
          </a:p>
          <a:p>
            <a:pPr lvl="5">
              <a:spcAft>
                <a:spcPts val="600"/>
              </a:spcAft>
            </a:pPr>
            <a:r>
              <a:rPr lang="en-US" sz="2800" b="1" dirty="0"/>
              <a:t>Responsible statecraft engages the world.</a:t>
            </a:r>
          </a:p>
          <a:p>
            <a:pPr lvl="5">
              <a:spcAft>
                <a:spcPts val="600"/>
              </a:spcAft>
            </a:pPr>
            <a:r>
              <a:rPr lang="en-US" sz="2800" b="1" dirty="0"/>
              <a:t>Responsible statecraft builds a peaceful world.</a:t>
            </a:r>
          </a:p>
          <a:p>
            <a:pPr lvl="5">
              <a:spcAft>
                <a:spcPts val="600"/>
              </a:spcAft>
            </a:pPr>
            <a:r>
              <a:rPr lang="en-US" sz="2800" b="1" dirty="0"/>
              <a:t>Responsible statecraft abhors war.</a:t>
            </a:r>
          </a:p>
          <a:p>
            <a:pPr lvl="5">
              <a:spcAft>
                <a:spcPts val="600"/>
              </a:spcAft>
            </a:pPr>
            <a:r>
              <a:rPr lang="en-US" sz="2800" b="1" dirty="0"/>
              <a:t>Responsible statecraft is democratic.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3ADC9-BDFC-D444-E841-99473A8A3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14" y="2633386"/>
            <a:ext cx="2185306" cy="3474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CB8A1E-A2DD-DF1A-D43C-72F860071086}"/>
              </a:ext>
            </a:extLst>
          </p:cNvPr>
          <p:cNvSpPr txBox="1"/>
          <p:nvPr/>
        </p:nvSpPr>
        <p:spPr>
          <a:xfrm>
            <a:off x="650026" y="6223377"/>
            <a:ext cx="439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Trita Parsi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826661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013B30-46E8-EBD2-92EB-73B17F9C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2" y="3030824"/>
            <a:ext cx="2676525" cy="1381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8FB462-9D17-38F2-44F2-8042EA6990F9}"/>
              </a:ext>
            </a:extLst>
          </p:cNvPr>
          <p:cNvSpPr txBox="1"/>
          <p:nvPr/>
        </p:nvSpPr>
        <p:spPr>
          <a:xfrm>
            <a:off x="6660957" y="3429000"/>
            <a:ext cx="3375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Six-Party Talks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0AA3E-07E0-30A4-D46B-AA0F2ADBBBD3}"/>
              </a:ext>
            </a:extLst>
          </p:cNvPr>
          <p:cNvSpPr txBox="1"/>
          <p:nvPr/>
        </p:nvSpPr>
        <p:spPr>
          <a:xfrm>
            <a:off x="1346007" y="876300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Next week …</a:t>
            </a:r>
          </a:p>
        </p:txBody>
      </p:sp>
    </p:spTree>
    <p:extLst>
      <p:ext uri="{BB962C8B-B14F-4D97-AF65-F5344CB8AC3E}">
        <p14:creationId xmlns:p14="http://schemas.microsoft.com/office/powerpoint/2010/main" val="3943197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D970E-2914-665B-B15A-7DB9D2C57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AC0911-18C8-7999-A2FD-927C2F8B1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506074"/>
            <a:ext cx="2676525" cy="1381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B902ED-185F-98B8-30F3-986B824FB86E}"/>
              </a:ext>
            </a:extLst>
          </p:cNvPr>
          <p:cNvSpPr txBox="1"/>
          <p:nvPr/>
        </p:nvSpPr>
        <p:spPr>
          <a:xfrm>
            <a:off x="4146357" y="844569"/>
            <a:ext cx="3375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Six-Party Talks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E77ED-A3BC-7470-C444-F2657620B818}"/>
              </a:ext>
            </a:extLst>
          </p:cNvPr>
          <p:cNvSpPr txBox="1"/>
          <p:nvPr/>
        </p:nvSpPr>
        <p:spPr>
          <a:xfrm>
            <a:off x="2657139" y="2312894"/>
            <a:ext cx="57775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- An exercise in diplomatic negotiations -</a:t>
            </a:r>
          </a:p>
          <a:p>
            <a:endParaRPr lang="en-US" sz="2400" dirty="0"/>
          </a:p>
          <a:p>
            <a:r>
              <a:rPr lang="en-US" sz="2400" dirty="0"/>
              <a:t>You will be negotiating as representatives of</a:t>
            </a:r>
          </a:p>
          <a:p>
            <a:endParaRPr lang="en-US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74C0DC-ABE8-7494-20AE-0EC9E70CAF50}"/>
              </a:ext>
            </a:extLst>
          </p:cNvPr>
          <p:cNvGraphicFramePr>
            <a:graphicFrameLocks noGrp="1"/>
          </p:cNvGraphicFramePr>
          <p:nvPr/>
        </p:nvGraphicFramePr>
        <p:xfrm>
          <a:off x="2312894" y="4036849"/>
          <a:ext cx="3625327" cy="2240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25327">
                  <a:extLst>
                    <a:ext uri="{9D8B030D-6E8A-4147-A177-3AD203B41FA5}">
                      <a16:colId xmlns:a16="http://schemas.microsoft.com/office/drawing/2014/main" val="308233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Democratic People’s Republic of Korea (DPRK – North Korea)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765378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Republic of Korea (ROK – South Korea)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54752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People’s Republic of China (PRC – China)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743351525"/>
                  </a:ext>
                </a:extLst>
              </a:tr>
            </a:tbl>
          </a:graphicData>
        </a:graphic>
      </p:graphicFrame>
      <p:pic>
        <p:nvPicPr>
          <p:cNvPr id="9" name="Picture 8" descr="A red white and blue flag&#10;&#10;AI-generated content may be incorrect.">
            <a:extLst>
              <a:ext uri="{FF2B5EF4-FFF2-40B4-BE49-F238E27FC236}">
                <a16:creationId xmlns:a16="http://schemas.microsoft.com/office/drawing/2014/main" id="{398454BB-103F-B4B8-0CFA-2662346AA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38" y="4085994"/>
            <a:ext cx="1097280" cy="54864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E704CEB-E713-EE3D-0EAF-F3E3C30B4F22}"/>
              </a:ext>
            </a:extLst>
          </p:cNvPr>
          <p:cNvGraphicFramePr>
            <a:graphicFrameLocks noGrp="1"/>
          </p:cNvGraphicFramePr>
          <p:nvPr/>
        </p:nvGraphicFramePr>
        <p:xfrm>
          <a:off x="7757639" y="4026251"/>
          <a:ext cx="2397580" cy="2188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7580">
                  <a:extLst>
                    <a:ext uri="{9D8B030D-6E8A-4147-A177-3AD203B41FA5}">
                      <a16:colId xmlns:a16="http://schemas.microsoft.com/office/drawing/2014/main" val="3884070862"/>
                    </a:ext>
                  </a:extLst>
                </a:gridCol>
              </a:tblGrid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Japan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2613855"/>
                  </a:ext>
                </a:extLst>
              </a:tr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Russia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9959061"/>
                  </a:ext>
                </a:extLst>
              </a:tr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United States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0245544"/>
                  </a:ext>
                </a:extLst>
              </a:tr>
            </a:tbl>
          </a:graphicData>
        </a:graphic>
      </p:graphicFrame>
      <p:pic>
        <p:nvPicPr>
          <p:cNvPr id="13" name="Picture 12" descr="A flag with a red blue and black circle&#10;&#10;AI-generated content may be incorrect.">
            <a:extLst>
              <a:ext uri="{FF2B5EF4-FFF2-40B4-BE49-F238E27FC236}">
                <a16:creationId xmlns:a16="http://schemas.microsoft.com/office/drawing/2014/main" id="{F4B3927C-B2A7-90FC-04B4-F5DA61FB7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74" y="4846133"/>
            <a:ext cx="819350" cy="548640"/>
          </a:xfrm>
          <a:prstGeom prst="rect">
            <a:avLst/>
          </a:prstGeom>
        </p:spPr>
      </p:pic>
      <p:pic>
        <p:nvPicPr>
          <p:cNvPr id="15" name="Picture 14" descr="A red flag with yellow stars&#10;&#10;AI-generated content may be incorrect.">
            <a:extLst>
              <a:ext uri="{FF2B5EF4-FFF2-40B4-BE49-F238E27FC236}">
                <a16:creationId xmlns:a16="http://schemas.microsoft.com/office/drawing/2014/main" id="{08DB0016-BF20-7ABB-30DD-5E702DB21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58" y="5655654"/>
            <a:ext cx="818866" cy="548640"/>
          </a:xfrm>
          <a:prstGeom prst="rect">
            <a:avLst/>
          </a:prstGeom>
        </p:spPr>
      </p:pic>
      <p:pic>
        <p:nvPicPr>
          <p:cNvPr id="17" name="Picture 16" descr="A red circle on a white background&#10;&#10;AI-generated content may be incorrect.">
            <a:extLst>
              <a:ext uri="{FF2B5EF4-FFF2-40B4-BE49-F238E27FC236}">
                <a16:creationId xmlns:a16="http://schemas.microsoft.com/office/drawing/2014/main" id="{77CD84E8-49A5-14EB-D857-B14E5228D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90" y="4144701"/>
            <a:ext cx="821933" cy="548640"/>
          </a:xfrm>
          <a:prstGeom prst="rect">
            <a:avLst/>
          </a:prstGeom>
        </p:spPr>
      </p:pic>
      <p:pic>
        <p:nvPicPr>
          <p:cNvPr id="19" name="Picture 18" descr="A red white and blue flag&#10;&#10;AI-generated content may be incorrect.">
            <a:extLst>
              <a:ext uri="{FF2B5EF4-FFF2-40B4-BE49-F238E27FC236}">
                <a16:creationId xmlns:a16="http://schemas.microsoft.com/office/drawing/2014/main" id="{DF03F1C1-9EB7-041D-3A96-EA7B870BA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06" y="4882669"/>
            <a:ext cx="821317" cy="548640"/>
          </a:xfrm>
          <a:prstGeom prst="rect">
            <a:avLst/>
          </a:prstGeom>
        </p:spPr>
      </p:pic>
      <p:pic>
        <p:nvPicPr>
          <p:cNvPr id="24" name="Picture 23" descr="A flag with stars and stripes&#10;&#10;AI-generated content may be incorrect.">
            <a:extLst>
              <a:ext uri="{FF2B5EF4-FFF2-40B4-BE49-F238E27FC236}">
                <a16:creationId xmlns:a16="http://schemas.microsoft.com/office/drawing/2014/main" id="{6D81C4C7-0418-6738-6E0A-03ADE5EB3D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59" y="5567774"/>
            <a:ext cx="1042664" cy="54864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3B64219-28ED-5879-3CFB-DCC3A11A19E5}"/>
              </a:ext>
            </a:extLst>
          </p:cNvPr>
          <p:cNvSpPr/>
          <p:nvPr/>
        </p:nvSpPr>
        <p:spPr>
          <a:xfrm>
            <a:off x="1032734" y="3882554"/>
            <a:ext cx="5221047" cy="883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E340535-F80D-6637-56E7-0AFE28750DCE}"/>
              </a:ext>
            </a:extLst>
          </p:cNvPr>
          <p:cNvSpPr/>
          <p:nvPr/>
        </p:nvSpPr>
        <p:spPr>
          <a:xfrm>
            <a:off x="962114" y="4692904"/>
            <a:ext cx="5221047" cy="883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3BADF2D-E18F-6FB7-C526-22132C1A3CB8}"/>
              </a:ext>
            </a:extLst>
          </p:cNvPr>
          <p:cNvSpPr/>
          <p:nvPr/>
        </p:nvSpPr>
        <p:spPr>
          <a:xfrm>
            <a:off x="997424" y="5508444"/>
            <a:ext cx="5221047" cy="883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D7F0541-193B-BD1C-1CEC-D3884BBDB8F7}"/>
              </a:ext>
            </a:extLst>
          </p:cNvPr>
          <p:cNvSpPr/>
          <p:nvPr/>
        </p:nvSpPr>
        <p:spPr>
          <a:xfrm>
            <a:off x="6343567" y="4014653"/>
            <a:ext cx="5221047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E29086F-6BFD-40AE-99C3-9A6EA5911CD5}"/>
              </a:ext>
            </a:extLst>
          </p:cNvPr>
          <p:cNvSpPr/>
          <p:nvPr/>
        </p:nvSpPr>
        <p:spPr>
          <a:xfrm>
            <a:off x="6343567" y="4779432"/>
            <a:ext cx="5221047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4F1837E-2877-7187-BD74-EFAFA05710C8}"/>
              </a:ext>
            </a:extLst>
          </p:cNvPr>
          <p:cNvSpPr/>
          <p:nvPr/>
        </p:nvSpPr>
        <p:spPr>
          <a:xfrm>
            <a:off x="6431421" y="5446983"/>
            <a:ext cx="5221047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4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01F7784-279D-6594-2418-EA987B335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B32723-C9E3-9BD8-A73A-9266A506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506074"/>
            <a:ext cx="2676525" cy="1381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DEFC68-B88E-40C1-00A5-87DE9B920231}"/>
              </a:ext>
            </a:extLst>
          </p:cNvPr>
          <p:cNvSpPr txBox="1"/>
          <p:nvPr/>
        </p:nvSpPr>
        <p:spPr>
          <a:xfrm>
            <a:off x="4146357" y="844569"/>
            <a:ext cx="3375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Six-Party Talks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D808E-4DEF-D0EE-CA1F-2241CE174696}"/>
              </a:ext>
            </a:extLst>
          </p:cNvPr>
          <p:cNvSpPr txBox="1"/>
          <p:nvPr/>
        </p:nvSpPr>
        <p:spPr>
          <a:xfrm>
            <a:off x="2657139" y="2312894"/>
            <a:ext cx="57775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- An exercise in diplomatic negotiations -</a:t>
            </a:r>
          </a:p>
          <a:p>
            <a:endParaRPr lang="en-US" sz="2400" dirty="0"/>
          </a:p>
          <a:p>
            <a:r>
              <a:rPr lang="en-US" sz="2400" dirty="0"/>
              <a:t>You will be negotiating as representatives of</a:t>
            </a:r>
          </a:p>
          <a:p>
            <a:endParaRPr lang="en-US" sz="24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4CEBCC8-7D93-1045-DC80-9D00D93F9038}"/>
              </a:ext>
            </a:extLst>
          </p:cNvPr>
          <p:cNvGraphicFramePr>
            <a:graphicFrameLocks noGrp="1"/>
          </p:cNvGraphicFramePr>
          <p:nvPr/>
        </p:nvGraphicFramePr>
        <p:xfrm>
          <a:off x="2312894" y="4036849"/>
          <a:ext cx="3625327" cy="2240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25327">
                  <a:extLst>
                    <a:ext uri="{9D8B030D-6E8A-4147-A177-3AD203B41FA5}">
                      <a16:colId xmlns:a16="http://schemas.microsoft.com/office/drawing/2014/main" val="308233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Democratic People’s Republic of Korea (DPRK – North Korea)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765378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Republic of Korea (ROK – South Korea)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54752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People’s Republic of China (PRC – China)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743351525"/>
                  </a:ext>
                </a:extLst>
              </a:tr>
            </a:tbl>
          </a:graphicData>
        </a:graphic>
      </p:graphicFrame>
      <p:pic>
        <p:nvPicPr>
          <p:cNvPr id="9" name="Picture 8" descr="A red white and blue flag&#10;&#10;AI-generated content may be incorrect.">
            <a:extLst>
              <a:ext uri="{FF2B5EF4-FFF2-40B4-BE49-F238E27FC236}">
                <a16:creationId xmlns:a16="http://schemas.microsoft.com/office/drawing/2014/main" id="{F3E4B0F9-ADAF-9CC7-0A2E-F3BEEDDB2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38" y="4085994"/>
            <a:ext cx="1097280" cy="54864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E032184-1F54-14E2-BD05-33B909F3C059}"/>
              </a:ext>
            </a:extLst>
          </p:cNvPr>
          <p:cNvGraphicFramePr>
            <a:graphicFrameLocks noGrp="1"/>
          </p:cNvGraphicFramePr>
          <p:nvPr/>
        </p:nvGraphicFramePr>
        <p:xfrm>
          <a:off x="7757639" y="4026251"/>
          <a:ext cx="2397580" cy="2188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7580">
                  <a:extLst>
                    <a:ext uri="{9D8B030D-6E8A-4147-A177-3AD203B41FA5}">
                      <a16:colId xmlns:a16="http://schemas.microsoft.com/office/drawing/2014/main" val="3884070862"/>
                    </a:ext>
                  </a:extLst>
                </a:gridCol>
              </a:tblGrid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Japan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2613855"/>
                  </a:ext>
                </a:extLst>
              </a:tr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Russia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9959061"/>
                  </a:ext>
                </a:extLst>
              </a:tr>
              <a:tr h="729468">
                <a:tc>
                  <a:txBody>
                    <a:bodyPr/>
                    <a:lstStyle/>
                    <a:p>
                      <a:r>
                        <a:rPr lang="en-US" sz="2000" dirty="0"/>
                        <a:t>United States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0245544"/>
                  </a:ext>
                </a:extLst>
              </a:tr>
            </a:tbl>
          </a:graphicData>
        </a:graphic>
      </p:graphicFrame>
      <p:pic>
        <p:nvPicPr>
          <p:cNvPr id="13" name="Picture 12" descr="A flag with a red blue and black circle&#10;&#10;AI-generated content may be incorrect.">
            <a:extLst>
              <a:ext uri="{FF2B5EF4-FFF2-40B4-BE49-F238E27FC236}">
                <a16:creationId xmlns:a16="http://schemas.microsoft.com/office/drawing/2014/main" id="{462680F4-EC52-8545-4B93-DD89F91D6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74" y="4846133"/>
            <a:ext cx="819350" cy="548640"/>
          </a:xfrm>
          <a:prstGeom prst="rect">
            <a:avLst/>
          </a:prstGeom>
        </p:spPr>
      </p:pic>
      <p:pic>
        <p:nvPicPr>
          <p:cNvPr id="15" name="Picture 14" descr="A red flag with yellow stars&#10;&#10;AI-generated content may be incorrect.">
            <a:extLst>
              <a:ext uri="{FF2B5EF4-FFF2-40B4-BE49-F238E27FC236}">
                <a16:creationId xmlns:a16="http://schemas.microsoft.com/office/drawing/2014/main" id="{9B1F5F45-B867-94F6-1FED-9CE3214E5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58" y="5655654"/>
            <a:ext cx="818866" cy="548640"/>
          </a:xfrm>
          <a:prstGeom prst="rect">
            <a:avLst/>
          </a:prstGeom>
        </p:spPr>
      </p:pic>
      <p:pic>
        <p:nvPicPr>
          <p:cNvPr id="17" name="Picture 16" descr="A red circle on a white background&#10;&#10;AI-generated content may be incorrect.">
            <a:extLst>
              <a:ext uri="{FF2B5EF4-FFF2-40B4-BE49-F238E27FC236}">
                <a16:creationId xmlns:a16="http://schemas.microsoft.com/office/drawing/2014/main" id="{52FCF63D-8C5E-EB33-C921-98124038A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90" y="4144701"/>
            <a:ext cx="821933" cy="548640"/>
          </a:xfrm>
          <a:prstGeom prst="rect">
            <a:avLst/>
          </a:prstGeom>
        </p:spPr>
      </p:pic>
      <p:pic>
        <p:nvPicPr>
          <p:cNvPr id="19" name="Picture 18" descr="A red white and blue flag&#10;&#10;AI-generated content may be incorrect.">
            <a:extLst>
              <a:ext uri="{FF2B5EF4-FFF2-40B4-BE49-F238E27FC236}">
                <a16:creationId xmlns:a16="http://schemas.microsoft.com/office/drawing/2014/main" id="{65B5AED3-2D4F-7C2A-92D3-429DC6EFBA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06" y="4882669"/>
            <a:ext cx="821317" cy="548640"/>
          </a:xfrm>
          <a:prstGeom prst="rect">
            <a:avLst/>
          </a:prstGeom>
        </p:spPr>
      </p:pic>
      <p:pic>
        <p:nvPicPr>
          <p:cNvPr id="24" name="Picture 23" descr="A flag with stars and stripes&#10;&#10;AI-generated content may be incorrect.">
            <a:extLst>
              <a:ext uri="{FF2B5EF4-FFF2-40B4-BE49-F238E27FC236}">
                <a16:creationId xmlns:a16="http://schemas.microsoft.com/office/drawing/2014/main" id="{6BF32009-B224-1ACD-9F42-F9FBEF62C5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59" y="5567774"/>
            <a:ext cx="104266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56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urtle and a snake&#10;&#10;AI-generated content may be incorrect.">
            <a:extLst>
              <a:ext uri="{FF2B5EF4-FFF2-40B4-BE49-F238E27FC236}">
                <a16:creationId xmlns:a16="http://schemas.microsoft.com/office/drawing/2014/main" id="{190B0253-D013-834B-DCD0-0B1B3DB59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68" y="901480"/>
            <a:ext cx="8192210" cy="1135478"/>
          </a:xfrm>
          <a:prstGeom prst="rect">
            <a:avLst/>
          </a:prstGeom>
        </p:spPr>
      </p:pic>
      <p:pic>
        <p:nvPicPr>
          <p:cNvPr id="5" name="Picture 4" descr="A cartoon of a beaver and a tiger&#10;&#10;AI-generated content may be incorrect.">
            <a:extLst>
              <a:ext uri="{FF2B5EF4-FFF2-40B4-BE49-F238E27FC236}">
                <a16:creationId xmlns:a16="http://schemas.microsoft.com/office/drawing/2014/main" id="{703B788E-669A-2E85-CB37-09CED5044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43" y="2842209"/>
            <a:ext cx="8230313" cy="1173582"/>
          </a:xfrm>
          <a:prstGeom prst="rect">
            <a:avLst/>
          </a:prstGeom>
        </p:spPr>
      </p:pic>
      <p:pic>
        <p:nvPicPr>
          <p:cNvPr id="7" name="Picture 6" descr="A cartoon of a rhinoceros and a panda&#10;&#10;AI-generated content may be incorrect.">
            <a:extLst>
              <a:ext uri="{FF2B5EF4-FFF2-40B4-BE49-F238E27FC236}">
                <a16:creationId xmlns:a16="http://schemas.microsoft.com/office/drawing/2014/main" id="{3386661B-CD4E-566A-752C-36044E4F3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95" y="4676995"/>
            <a:ext cx="8108383" cy="122692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A0195B6-F002-79F5-1294-7402F5449130}"/>
              </a:ext>
            </a:extLst>
          </p:cNvPr>
          <p:cNvGraphicFramePr>
            <a:graphicFrameLocks noGrp="1"/>
          </p:cNvGraphicFramePr>
          <p:nvPr/>
        </p:nvGraphicFramePr>
        <p:xfrm>
          <a:off x="1818912" y="2037653"/>
          <a:ext cx="8128002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83451711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137101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818256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513525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662500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717315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86203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3AE7128-43EB-5754-2D5A-BD1E82C19E8D}"/>
              </a:ext>
            </a:extLst>
          </p:cNvPr>
          <p:cNvGraphicFramePr>
            <a:graphicFrameLocks noGrp="1"/>
          </p:cNvGraphicFramePr>
          <p:nvPr/>
        </p:nvGraphicFramePr>
        <p:xfrm>
          <a:off x="2083154" y="3989273"/>
          <a:ext cx="8128002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83451711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137101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818256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513525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662500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717315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86203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0A89ADF-6336-8B65-6C7F-C215B8A3D55E}"/>
              </a:ext>
            </a:extLst>
          </p:cNvPr>
          <p:cNvGraphicFramePr>
            <a:graphicFrameLocks noGrp="1"/>
          </p:cNvGraphicFramePr>
          <p:nvPr/>
        </p:nvGraphicFramePr>
        <p:xfrm>
          <a:off x="1916068" y="5956520"/>
          <a:ext cx="8128002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383451711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2137101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818256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513525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662500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7173155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86203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CB7FC1E-1A91-2427-78BD-44ED1243F368}"/>
              </a:ext>
            </a:extLst>
          </p:cNvPr>
          <p:cNvSpPr txBox="1"/>
          <p:nvPr/>
        </p:nvSpPr>
        <p:spPr>
          <a:xfrm>
            <a:off x="714360" y="352922"/>
            <a:ext cx="2403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PICK AN ANIMAL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223C8-6A16-5392-C054-24872D52A549}"/>
              </a:ext>
            </a:extLst>
          </p:cNvPr>
          <p:cNvSpPr txBox="1"/>
          <p:nvPr/>
        </p:nvSpPr>
        <p:spPr>
          <a:xfrm>
            <a:off x="10520979" y="5442256"/>
            <a:ext cx="1351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</a:t>
            </a:r>
          </a:p>
          <a:p>
            <a:r>
              <a:rPr lang="en-US" dirty="0"/>
              <a:t>YOUR</a:t>
            </a:r>
          </a:p>
          <a:p>
            <a:r>
              <a:rPr lang="en-US" dirty="0"/>
              <a:t>NUMBER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AF5DD-A11B-2533-CB11-5AD8727BF7E5}"/>
              </a:ext>
            </a:extLst>
          </p:cNvPr>
          <p:cNvSpPr txBox="1"/>
          <p:nvPr/>
        </p:nvSpPr>
        <p:spPr>
          <a:xfrm>
            <a:off x="2345168" y="2786725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SWIMMING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E54F82-4AB3-6CD8-1988-4DBD5A17A110}"/>
              </a:ext>
            </a:extLst>
          </p:cNvPr>
          <p:cNvSpPr txBox="1"/>
          <p:nvPr/>
        </p:nvSpPr>
        <p:spPr>
          <a:xfrm>
            <a:off x="4358641" y="2814690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RUNNING</a:t>
            </a:r>
          </a:p>
        </p:txBody>
      </p:sp>
    </p:spTree>
    <p:extLst>
      <p:ext uri="{BB962C8B-B14F-4D97-AF65-F5344CB8AC3E}">
        <p14:creationId xmlns:p14="http://schemas.microsoft.com/office/powerpoint/2010/main" val="17049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DFE5D4-CE89-4451-5945-F6652CCB76E7}"/>
              </a:ext>
            </a:extLst>
          </p:cNvPr>
          <p:cNvSpPr txBox="1"/>
          <p:nvPr/>
        </p:nvSpPr>
        <p:spPr>
          <a:xfrm>
            <a:off x="1303943" y="2728703"/>
            <a:ext cx="98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Pick in numerical order, but you can pass or give to someone else.</a:t>
            </a:r>
          </a:p>
        </p:txBody>
      </p:sp>
    </p:spTree>
    <p:extLst>
      <p:ext uri="{BB962C8B-B14F-4D97-AF65-F5344CB8AC3E}">
        <p14:creationId xmlns:p14="http://schemas.microsoft.com/office/powerpoint/2010/main" val="3871252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BE3B2-DD12-DD80-B0A1-36DBAE947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713D900-D2E7-870B-0B7C-C6C5F2C5F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173611"/>
              </p:ext>
            </p:extLst>
          </p:nvPr>
        </p:nvGraphicFramePr>
        <p:xfrm>
          <a:off x="547686" y="2527094"/>
          <a:ext cx="11268078" cy="35841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8250">
                  <a:extLst>
                    <a:ext uri="{9D8B030D-6E8A-4147-A177-3AD203B41FA5}">
                      <a16:colId xmlns:a16="http://schemas.microsoft.com/office/drawing/2014/main" val="758304087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2003736849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1776698730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820361288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6917530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1054154256"/>
                    </a:ext>
                  </a:extLst>
                </a:gridCol>
                <a:gridCol w="1671638">
                  <a:extLst>
                    <a:ext uri="{9D8B030D-6E8A-4147-A177-3AD203B41FA5}">
                      <a16:colId xmlns:a16="http://schemas.microsoft.com/office/drawing/2014/main" val="298587384"/>
                    </a:ext>
                  </a:extLst>
                </a:gridCol>
              </a:tblGrid>
              <a:tr h="166390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Republic of Korea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(South Korea)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Democratic People’s Republic of Korea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(North Korea)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People’s Republic of China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Japan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Russia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853058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/>
                        <a:t>Team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endParaRPr lang="en-US" sz="20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extLst>
                  <a:ext uri="{0D108BD9-81ED-4DB2-BD59-A6C34878D82A}">
                    <a16:rowId xmlns:a16="http://schemas.microsoft.com/office/drawing/2014/main" val="411773668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/>
                        <a:t>Team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extLst>
                  <a:ext uri="{0D108BD9-81ED-4DB2-BD59-A6C34878D82A}">
                    <a16:rowId xmlns:a16="http://schemas.microsoft.com/office/drawing/2014/main" val="170497118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2400" dirty="0"/>
                        <a:t>Team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L="274320" marR="365760" anchor="ctr"/>
                </a:tc>
                <a:extLst>
                  <a:ext uri="{0D108BD9-81ED-4DB2-BD59-A6C34878D82A}">
                    <a16:rowId xmlns:a16="http://schemas.microsoft.com/office/drawing/2014/main" val="166829954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FE8A4A5-A83D-631A-C602-259D124A6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506074"/>
            <a:ext cx="2676525" cy="1381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BA4CEE-1763-8E22-0C5D-E4C75D7E2E2A}"/>
              </a:ext>
            </a:extLst>
          </p:cNvPr>
          <p:cNvSpPr txBox="1"/>
          <p:nvPr/>
        </p:nvSpPr>
        <p:spPr>
          <a:xfrm>
            <a:off x="4146357" y="844569"/>
            <a:ext cx="33754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Six-Party Talks</a:t>
            </a:r>
          </a:p>
        </p:txBody>
      </p:sp>
    </p:spTree>
    <p:extLst>
      <p:ext uri="{BB962C8B-B14F-4D97-AF65-F5344CB8AC3E}">
        <p14:creationId xmlns:p14="http://schemas.microsoft.com/office/powerpoint/2010/main" val="2185276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03A7BA-EC5E-5ABE-12C6-CA0757C03D33}"/>
              </a:ext>
            </a:extLst>
          </p:cNvPr>
          <p:cNvSpPr txBox="1"/>
          <p:nvPr/>
        </p:nvSpPr>
        <p:spPr>
          <a:xfrm>
            <a:off x="3048838" y="3566894"/>
            <a:ext cx="60943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Activity will include lunch.</a:t>
            </a:r>
          </a:p>
          <a:p>
            <a:pPr algn="ctr"/>
            <a:r>
              <a:rPr lang="en-US" sz="2800" dirty="0"/>
              <a:t>(I have reported dietary preferences or restrictions that I know of.)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55A52-964B-D6AE-9F6D-75B6A8D911B9}"/>
              </a:ext>
            </a:extLst>
          </p:cNvPr>
          <p:cNvSpPr txBox="1"/>
          <p:nvPr/>
        </p:nvSpPr>
        <p:spPr>
          <a:xfrm>
            <a:off x="3048838" y="2138433"/>
            <a:ext cx="6094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Special reading to prep.</a:t>
            </a:r>
          </a:p>
        </p:txBody>
      </p:sp>
    </p:spTree>
    <p:extLst>
      <p:ext uri="{BB962C8B-B14F-4D97-AF65-F5344CB8AC3E}">
        <p14:creationId xmlns:p14="http://schemas.microsoft.com/office/powerpoint/2010/main" val="4149687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FC1073-17B6-B85D-1640-E60AA5D8899E}"/>
              </a:ext>
            </a:extLst>
          </p:cNvPr>
          <p:cNvSpPr txBox="1"/>
          <p:nvPr/>
        </p:nvSpPr>
        <p:spPr>
          <a:xfrm>
            <a:off x="2538776" y="2324100"/>
            <a:ext cx="71144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Questions/comments about the readings on … </a:t>
            </a:r>
          </a:p>
          <a:p>
            <a:pPr algn="ctr"/>
            <a:r>
              <a:rPr lang="en-US" sz="2800" dirty="0"/>
              <a:t>immigration or Iran/Israel/ME?</a:t>
            </a:r>
          </a:p>
        </p:txBody>
      </p:sp>
    </p:spTree>
    <p:extLst>
      <p:ext uri="{BB962C8B-B14F-4D97-AF65-F5344CB8AC3E}">
        <p14:creationId xmlns:p14="http://schemas.microsoft.com/office/powerpoint/2010/main" val="3232577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15894-B34E-9C69-63B7-7C455A2EA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87" y="411480"/>
            <a:ext cx="8046720" cy="60350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659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FAA7B8-6D9C-217B-B34B-393C684EF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574216"/>
              </p:ext>
            </p:extLst>
          </p:nvPr>
        </p:nvGraphicFramePr>
        <p:xfrm>
          <a:off x="3791527" y="535183"/>
          <a:ext cx="3894012" cy="5768340"/>
        </p:xfrm>
        <a:graphic>
          <a:graphicData uri="http://schemas.openxmlformats.org/drawingml/2006/table">
            <a:tbl>
              <a:tblPr/>
              <a:tblGrid>
                <a:gridCol w="3894012">
                  <a:extLst>
                    <a:ext uri="{9D8B030D-6E8A-4147-A177-3AD203B41FA5}">
                      <a16:colId xmlns:a16="http://schemas.microsoft.com/office/drawing/2014/main" val="1988101017"/>
                    </a:ext>
                  </a:extLst>
                </a:gridCol>
              </a:tblGrid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 (29 Aug)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01627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2 (5 Sep)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6812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3 (12 Sep)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65843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4 (19 Sep)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7525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5 (26 Sep)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65826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6 (3 Oct)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440956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7 (10 Oct)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407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8 (17 Oct)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29356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9 (24 Oct)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3745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10 (31 Oct 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45145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11 (7 Nov)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8293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12 (14 Nov)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95734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13 (21 Nov)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80920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Thanksgiving Break</a:t>
                      </a:r>
                    </a:p>
                  </a:txBody>
                  <a:tcPr marL="36830" marR="18415" marT="27305" marB="273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089274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14 (5 Dec)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258756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242086-09BC-4765-B7D9-59B8029C8CC8}"/>
              </a:ext>
            </a:extLst>
          </p:cNvPr>
          <p:cNvSpPr/>
          <p:nvPr/>
        </p:nvSpPr>
        <p:spPr>
          <a:xfrm>
            <a:off x="4280399" y="556085"/>
            <a:ext cx="2916268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6667-2D57-4B8C-96AC-37F36A16A53C}"/>
              </a:ext>
            </a:extLst>
          </p:cNvPr>
          <p:cNvSpPr txBox="1"/>
          <p:nvPr/>
        </p:nvSpPr>
        <p:spPr>
          <a:xfrm>
            <a:off x="1247775" y="1543050"/>
            <a:ext cx="1479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Fall </a:t>
            </a:r>
            <a:r>
              <a:rPr lang="en-US" sz="2800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9275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00208 0.55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B5EDD-9FD5-0E0F-83AB-3C5E9E049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321D9B-DE27-7142-AED9-986B1C1840C4}"/>
              </a:ext>
            </a:extLst>
          </p:cNvPr>
          <p:cNvSpPr txBox="1"/>
          <p:nvPr/>
        </p:nvSpPr>
        <p:spPr>
          <a:xfrm>
            <a:off x="1322172" y="1075038"/>
            <a:ext cx="4773827" cy="46166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Internship conversations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F8A79E-1B02-722D-28C0-6FC54B61B6DA}"/>
              </a:ext>
            </a:extLst>
          </p:cNvPr>
          <p:cNvSpPr txBox="1"/>
          <p:nvPr/>
        </p:nvSpPr>
        <p:spPr>
          <a:xfrm>
            <a:off x="4918752" y="1962028"/>
            <a:ext cx="5347939" cy="364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INFORMAL DISCUSSION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Launched with 2-3 mins on …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Organization name and business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In-person, virtual, hybrid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Tasks and responsibilities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Communications and team dynamics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Fun things and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2B996-D7EA-281B-0F26-69D16BDF0A54}"/>
              </a:ext>
            </a:extLst>
          </p:cNvPr>
          <p:cNvSpPr txBox="1"/>
          <p:nvPr/>
        </p:nvSpPr>
        <p:spPr>
          <a:xfrm>
            <a:off x="2342585" y="3147009"/>
            <a:ext cx="15504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Mo</a:t>
            </a:r>
          </a:p>
          <a:p>
            <a:r>
              <a:rPr lang="en-US" sz="2400" dirty="0">
                <a:latin typeface="Aptos" panose="020B0004020202020204" pitchFamily="34" charset="0"/>
              </a:rPr>
              <a:t>Katelyn</a:t>
            </a:r>
          </a:p>
          <a:p>
            <a:r>
              <a:rPr lang="en-US" sz="2400" dirty="0">
                <a:latin typeface="Aptos" panose="020B0004020202020204" pitchFamily="34" charset="0"/>
              </a:rPr>
              <a:t>Eric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268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20EEB-01F1-2F64-4A54-1B73E309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8F3F50-FD86-98F3-16D9-3D059663E5B1}"/>
              </a:ext>
            </a:extLst>
          </p:cNvPr>
          <p:cNvSpPr txBox="1"/>
          <p:nvPr/>
        </p:nvSpPr>
        <p:spPr>
          <a:xfrm>
            <a:off x="4256487" y="2607971"/>
            <a:ext cx="3094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The Deputies Paper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56F866-3392-18D7-A868-613479C03153}"/>
              </a:ext>
            </a:extLst>
          </p:cNvPr>
          <p:cNvSpPr txBox="1"/>
          <p:nvPr/>
        </p:nvSpPr>
        <p:spPr>
          <a:xfrm>
            <a:off x="1032538" y="966789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38008C-7D41-514B-1589-8ADBF879858E}"/>
              </a:ext>
            </a:extLst>
          </p:cNvPr>
          <p:cNvSpPr txBox="1"/>
          <p:nvPr/>
        </p:nvSpPr>
        <p:spPr>
          <a:xfrm>
            <a:off x="3756062" y="4463025"/>
            <a:ext cx="409496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Due:  Friday, 21 November</a:t>
            </a:r>
            <a:br>
              <a:rPr lang="en-US" sz="2800" dirty="0"/>
            </a:br>
            <a:r>
              <a:rPr lang="en-US" sz="2400" i="1" dirty="0"/>
              <a:t>Two weeks from today.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391512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ument with text on it&#10;&#10;Description automatically generated">
            <a:extLst>
              <a:ext uri="{FF2B5EF4-FFF2-40B4-BE49-F238E27FC236}">
                <a16:creationId xmlns:a16="http://schemas.microsoft.com/office/drawing/2014/main" id="{BBA4C29E-B09A-4EA0-A750-8AEAF92FA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66" y="1095070"/>
            <a:ext cx="4320734" cy="5486400"/>
          </a:xfrm>
          <a:prstGeom prst="rect">
            <a:avLst/>
          </a:prstGeom>
        </p:spPr>
      </p:pic>
      <p:pic>
        <p:nvPicPr>
          <p:cNvPr id="8" name="Picture 7" descr="A document with black text&#10;&#10;Description automatically generated">
            <a:extLst>
              <a:ext uri="{FF2B5EF4-FFF2-40B4-BE49-F238E27FC236}">
                <a16:creationId xmlns:a16="http://schemas.microsoft.com/office/drawing/2014/main" id="{E6005364-6E34-A819-3CB0-4B680CC6D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43" y="1095070"/>
            <a:ext cx="4242917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7FCF82-2FCB-D22E-B39F-1822A76B0173}"/>
              </a:ext>
            </a:extLst>
          </p:cNvPr>
          <p:cNvSpPr txBox="1"/>
          <p:nvPr/>
        </p:nvSpPr>
        <p:spPr>
          <a:xfrm>
            <a:off x="884255" y="422031"/>
            <a:ext cx="3211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“The DEPUTIES Memo”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AC20CE4-8594-0290-95BF-86BCA2C08A58}"/>
              </a:ext>
            </a:extLst>
          </p:cNvPr>
          <p:cNvSpPr/>
          <p:nvPr/>
        </p:nvSpPr>
        <p:spPr>
          <a:xfrm>
            <a:off x="10994571" y="5900057"/>
            <a:ext cx="849086" cy="42454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FIRST</a:t>
            </a:r>
          </a:p>
        </p:txBody>
      </p:sp>
    </p:spTree>
    <p:extLst>
      <p:ext uri="{BB962C8B-B14F-4D97-AF65-F5344CB8AC3E}">
        <p14:creationId xmlns:p14="http://schemas.microsoft.com/office/powerpoint/2010/main" val="183284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DD14D47-774D-C8CD-6002-1CBC6D9C9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19" y="1758462"/>
            <a:ext cx="8894786" cy="2900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A53B0C-C8EC-4E9C-AC57-2353547FF337}"/>
              </a:ext>
            </a:extLst>
          </p:cNvPr>
          <p:cNvSpPr txBox="1"/>
          <p:nvPr/>
        </p:nvSpPr>
        <p:spPr>
          <a:xfrm>
            <a:off x="1467059" y="934496"/>
            <a:ext cx="2768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Guidance on Format</a:t>
            </a:r>
          </a:p>
        </p:txBody>
      </p:sp>
    </p:spTree>
    <p:extLst>
      <p:ext uri="{BB962C8B-B14F-4D97-AF65-F5344CB8AC3E}">
        <p14:creationId xmlns:p14="http://schemas.microsoft.com/office/powerpoint/2010/main" val="1908588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49A5C371-5996-8774-E1F5-E95C500CF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54" y="287540"/>
            <a:ext cx="5153891" cy="6282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7ABF1F-2CEE-1D70-B955-1F9815FB29CB}"/>
              </a:ext>
            </a:extLst>
          </p:cNvPr>
          <p:cNvSpPr txBox="1"/>
          <p:nvPr/>
        </p:nvSpPr>
        <p:spPr>
          <a:xfrm>
            <a:off x="9019309" y="862445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space (1.0)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62D60F-4B03-F5DF-805B-0A7696FFE1DC}"/>
              </a:ext>
            </a:extLst>
          </p:cNvPr>
          <p:cNvSpPr txBox="1"/>
          <p:nvPr/>
        </p:nvSpPr>
        <p:spPr>
          <a:xfrm>
            <a:off x="9019308" y="2103065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(1.08)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5E12E-A48B-45D7-75D1-4912C089AD5A}"/>
              </a:ext>
            </a:extLst>
          </p:cNvPr>
          <p:cNvSpPr txBox="1"/>
          <p:nvPr/>
        </p:nvSpPr>
        <p:spPr>
          <a:xfrm>
            <a:off x="9019308" y="3713018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(1.16)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5955E-C35C-8A60-17B0-B79F7AAC70A8}"/>
              </a:ext>
            </a:extLst>
          </p:cNvPr>
          <p:cNvSpPr txBox="1"/>
          <p:nvPr/>
        </p:nvSpPr>
        <p:spPr>
          <a:xfrm>
            <a:off x="9173196" y="524868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 lines (1.5)</a:t>
            </a:r>
          </a:p>
        </p:txBody>
      </p:sp>
    </p:spTree>
    <p:extLst>
      <p:ext uri="{BB962C8B-B14F-4D97-AF65-F5344CB8AC3E}">
        <p14:creationId xmlns:p14="http://schemas.microsoft.com/office/powerpoint/2010/main" val="1603577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E69379-21EA-44B8-BE48-A4E58D81B4B3}"/>
              </a:ext>
            </a:extLst>
          </p:cNvPr>
          <p:cNvSpPr txBox="1"/>
          <p:nvPr/>
        </p:nvSpPr>
        <p:spPr>
          <a:xfrm>
            <a:off x="2819399" y="993745"/>
            <a:ext cx="55924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What do good memos have in common?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59A3890-E171-49ED-AFE9-60824FF5F1E8}"/>
              </a:ext>
            </a:extLst>
          </p:cNvPr>
          <p:cNvGraphicFramePr>
            <a:graphicFrameLocks noGrp="1"/>
          </p:cNvGraphicFramePr>
          <p:nvPr/>
        </p:nvGraphicFramePr>
        <p:xfrm>
          <a:off x="2468880" y="2154015"/>
          <a:ext cx="7371838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4640">
                  <a:extLst>
                    <a:ext uri="{9D8B030D-6E8A-4147-A177-3AD203B41FA5}">
                      <a16:colId xmlns:a16="http://schemas.microsoft.com/office/drawing/2014/main" val="2863117970"/>
                    </a:ext>
                  </a:extLst>
                </a:gridCol>
                <a:gridCol w="4537198">
                  <a:extLst>
                    <a:ext uri="{9D8B030D-6E8A-4147-A177-3AD203B41FA5}">
                      <a16:colId xmlns:a16="http://schemas.microsoft.com/office/drawing/2014/main" val="412856917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2400" dirty="0"/>
                        <a:t>Brevity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They don’t waste readers’ time.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2576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D08D49F-1E99-415F-A905-F95B45F11D17}"/>
              </a:ext>
            </a:extLst>
          </p:cNvPr>
          <p:cNvGraphicFramePr>
            <a:graphicFrameLocks noGrp="1"/>
          </p:cNvGraphicFramePr>
          <p:nvPr/>
        </p:nvGraphicFramePr>
        <p:xfrm>
          <a:off x="2468880" y="2815204"/>
          <a:ext cx="7321537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4640">
                  <a:extLst>
                    <a:ext uri="{9D8B030D-6E8A-4147-A177-3AD203B41FA5}">
                      <a16:colId xmlns:a16="http://schemas.microsoft.com/office/drawing/2014/main" val="2863117970"/>
                    </a:ext>
                  </a:extLst>
                </a:gridCol>
                <a:gridCol w="4486897">
                  <a:extLst>
                    <a:ext uri="{9D8B030D-6E8A-4147-A177-3AD203B41FA5}">
                      <a16:colId xmlns:a16="http://schemas.microsoft.com/office/drawing/2014/main" val="41285691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Conciseness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They’re not sloppy, long-winded.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25761"/>
                  </a:ext>
                </a:extLst>
              </a:tr>
            </a:tbl>
          </a:graphicData>
        </a:graphic>
      </p:graphicFrame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2B53CFC3-FB9E-419D-9421-013660F9C9B4}"/>
              </a:ext>
            </a:extLst>
          </p:cNvPr>
          <p:cNvGraphicFramePr>
            <a:graphicFrameLocks noGrp="1"/>
          </p:cNvGraphicFramePr>
          <p:nvPr/>
        </p:nvGraphicFramePr>
        <p:xfrm>
          <a:off x="2468880" y="4297680"/>
          <a:ext cx="858012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8920">
                  <a:extLst>
                    <a:ext uri="{9D8B030D-6E8A-4147-A177-3AD203B41FA5}">
                      <a16:colId xmlns:a16="http://schemas.microsoft.com/office/drawing/2014/main" val="2863117970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41285691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Relevance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They don’t burden reader with clutter.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25761"/>
                  </a:ext>
                </a:extLst>
              </a:tr>
            </a:tbl>
          </a:graphicData>
        </a:graphic>
      </p:graphicFrame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C5FD768A-AF4B-4EDA-87F6-23B92B0C3DBB}"/>
              </a:ext>
            </a:extLst>
          </p:cNvPr>
          <p:cNvGraphicFramePr>
            <a:graphicFrameLocks noGrp="1"/>
          </p:cNvGraphicFramePr>
          <p:nvPr/>
        </p:nvGraphicFramePr>
        <p:xfrm>
          <a:off x="2468880" y="4993721"/>
          <a:ext cx="911352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8920">
                  <a:extLst>
                    <a:ext uri="{9D8B030D-6E8A-4147-A177-3AD203B41FA5}">
                      <a16:colId xmlns:a16="http://schemas.microsoft.com/office/drawing/2014/main" val="2863117970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41285691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Objectivity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They don’t get bogged down in values, norms.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25761"/>
                  </a:ext>
                </a:extLst>
              </a:tr>
            </a:tbl>
          </a:graphicData>
        </a:graphic>
      </p:graphicFrame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FF454936-0AB6-4CF4-9910-BDCB5BA584B4}"/>
              </a:ext>
            </a:extLst>
          </p:cNvPr>
          <p:cNvGraphicFramePr>
            <a:graphicFrameLocks noGrp="1"/>
          </p:cNvGraphicFramePr>
          <p:nvPr/>
        </p:nvGraphicFramePr>
        <p:xfrm>
          <a:off x="2468880" y="5732861"/>
          <a:ext cx="7961461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4640">
                  <a:extLst>
                    <a:ext uri="{9D8B030D-6E8A-4147-A177-3AD203B41FA5}">
                      <a16:colId xmlns:a16="http://schemas.microsoft.com/office/drawing/2014/main" val="2863117970"/>
                    </a:ext>
                  </a:extLst>
                </a:gridCol>
                <a:gridCol w="5126821">
                  <a:extLst>
                    <a:ext uri="{9D8B030D-6E8A-4147-A177-3AD203B41FA5}">
                      <a16:colId xmlns:a16="http://schemas.microsoft.com/office/drawing/2014/main" val="41285691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Readability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They’re not obtuse, ornate, distracting.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25761"/>
                  </a:ext>
                </a:extLst>
              </a:tr>
            </a:tbl>
          </a:graphicData>
        </a:graphic>
      </p:graphicFrame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66D50BB3-3C60-4A93-B9B6-361E45117588}"/>
              </a:ext>
            </a:extLst>
          </p:cNvPr>
          <p:cNvGraphicFramePr>
            <a:graphicFrameLocks noGrp="1"/>
          </p:cNvGraphicFramePr>
          <p:nvPr/>
        </p:nvGraphicFramePr>
        <p:xfrm>
          <a:off x="2468880" y="3576126"/>
          <a:ext cx="934212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88920">
                  <a:extLst>
                    <a:ext uri="{9D8B030D-6E8A-4147-A177-3AD203B41FA5}">
                      <a16:colId xmlns:a16="http://schemas.microsoft.com/office/drawing/2014/main" val="2863117970"/>
                    </a:ext>
                  </a:extLst>
                </a:gridCol>
                <a:gridCol w="6553200">
                  <a:extLst>
                    <a:ext uri="{9D8B030D-6E8A-4147-A177-3AD203B41FA5}">
                      <a16:colId xmlns:a16="http://schemas.microsoft.com/office/drawing/2014/main" val="41285691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Clarity, 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They don’t make reader sort through ambiguity.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25761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215474FA-2E19-438B-8617-565B08FF47DB}"/>
              </a:ext>
            </a:extLst>
          </p:cNvPr>
          <p:cNvGrpSpPr/>
          <p:nvPr/>
        </p:nvGrpSpPr>
        <p:grpSpPr>
          <a:xfrm rot="287323">
            <a:off x="3249289" y="1692515"/>
            <a:ext cx="5760720" cy="1920240"/>
            <a:chOff x="2294188" y="2688544"/>
            <a:chExt cx="5760720" cy="1920240"/>
          </a:xfrm>
        </p:grpSpPr>
        <p:sp useBgFill="1">
          <p:nvSpPr>
            <p:cNvPr id="4" name="Rectangle 3">
              <a:extLst>
                <a:ext uri="{FF2B5EF4-FFF2-40B4-BE49-F238E27FC236}">
                  <a16:creationId xmlns:a16="http://schemas.microsoft.com/office/drawing/2014/main" id="{57080439-1E99-4A5F-AC04-0F0FCBF6C8B9}"/>
                </a:ext>
              </a:extLst>
            </p:cNvPr>
            <p:cNvSpPr/>
            <p:nvPr/>
          </p:nvSpPr>
          <p:spPr>
            <a:xfrm>
              <a:off x="2294188" y="2688544"/>
              <a:ext cx="5760720" cy="192024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46513FF-DD1D-4F77-B9A7-D08CA72392A6}"/>
                </a:ext>
              </a:extLst>
            </p:cNvPr>
            <p:cNvSpPr txBox="1"/>
            <p:nvPr/>
          </p:nvSpPr>
          <p:spPr>
            <a:xfrm>
              <a:off x="2743200" y="3061007"/>
              <a:ext cx="15079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JOB ONE: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2C7E5A-C13A-47A9-A1B4-5DB16560C8CA}"/>
                </a:ext>
              </a:extLst>
            </p:cNvPr>
            <p:cNvSpPr txBox="1"/>
            <p:nvPr/>
          </p:nvSpPr>
          <p:spPr>
            <a:xfrm>
              <a:off x="4216539" y="3061007"/>
              <a:ext cx="35675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MAKE IT EASY FOR YOUR READER TO GET WHAT THEY NEED TO KNOW.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E375974-57C7-B991-AC1E-D6F09EFE77D7}"/>
              </a:ext>
            </a:extLst>
          </p:cNvPr>
          <p:cNvSpPr/>
          <p:nvPr/>
        </p:nvSpPr>
        <p:spPr>
          <a:xfrm rot="20020106">
            <a:off x="-680661" y="266771"/>
            <a:ext cx="3069770" cy="400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37030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9BFC8B-C4B9-4837-B95B-B38F58512774}"/>
              </a:ext>
            </a:extLst>
          </p:cNvPr>
          <p:cNvSpPr txBox="1"/>
          <p:nvPr/>
        </p:nvSpPr>
        <p:spPr>
          <a:xfrm>
            <a:off x="1828800" y="4130037"/>
            <a:ext cx="3674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Digestible declarative sentences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Good, practical grammar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Unambiguous but “normal” 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1308C2-A8AC-42AA-A7B1-13830457F602}"/>
              </a:ext>
            </a:extLst>
          </p:cNvPr>
          <p:cNvSpPr txBox="1"/>
          <p:nvPr/>
        </p:nvSpPr>
        <p:spPr>
          <a:xfrm>
            <a:off x="7239000" y="4130037"/>
            <a:ext cx="37877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Clear logic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Transparent drafter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Zero, minimal, or clearly labeled editorializing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4C8705-26AB-54DB-5B48-A32530A6E1FF}"/>
              </a:ext>
            </a:extLst>
          </p:cNvPr>
          <p:cNvGrpSpPr/>
          <p:nvPr/>
        </p:nvGrpSpPr>
        <p:grpSpPr>
          <a:xfrm rot="287323">
            <a:off x="3249289" y="1692515"/>
            <a:ext cx="5760720" cy="1920240"/>
            <a:chOff x="2294188" y="2688544"/>
            <a:chExt cx="5760720" cy="1920240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D17CF43C-7D22-2092-71E2-B6D9FD841649}"/>
                </a:ext>
              </a:extLst>
            </p:cNvPr>
            <p:cNvSpPr/>
            <p:nvPr/>
          </p:nvSpPr>
          <p:spPr>
            <a:xfrm>
              <a:off x="2294188" y="2688544"/>
              <a:ext cx="5760720" cy="192024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F2774B-C2B6-7041-C3D1-51735F2D57B5}"/>
                </a:ext>
              </a:extLst>
            </p:cNvPr>
            <p:cNvSpPr txBox="1"/>
            <p:nvPr/>
          </p:nvSpPr>
          <p:spPr>
            <a:xfrm>
              <a:off x="2743200" y="3061007"/>
              <a:ext cx="15079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JOB ONE: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CABE81-0A7E-DC68-10C5-08F37C365C86}"/>
                </a:ext>
              </a:extLst>
            </p:cNvPr>
            <p:cNvSpPr txBox="1"/>
            <p:nvPr/>
          </p:nvSpPr>
          <p:spPr>
            <a:xfrm>
              <a:off x="4216539" y="3061007"/>
              <a:ext cx="35675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MAKE IT EASY FOR YOUR READER TO GET WHAT THEY NEED TO KNOW.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3762C33-5DEB-4F2A-DFF1-627B5AC3C57E}"/>
              </a:ext>
            </a:extLst>
          </p:cNvPr>
          <p:cNvSpPr/>
          <p:nvPr/>
        </p:nvSpPr>
        <p:spPr>
          <a:xfrm rot="20020106">
            <a:off x="-680661" y="266771"/>
            <a:ext cx="3069770" cy="400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55493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9E9A88-3D76-486E-8441-FF3BB3200BBA}"/>
              </a:ext>
            </a:extLst>
          </p:cNvPr>
          <p:cNvSpPr txBox="1"/>
          <p:nvPr/>
        </p:nvSpPr>
        <p:spPr>
          <a:xfrm>
            <a:off x="990600" y="777573"/>
            <a:ext cx="10790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What are the differences between academic writing and memo-writing?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D00E56-E114-45FC-B530-6787EAFA675D}"/>
              </a:ext>
            </a:extLst>
          </p:cNvPr>
          <p:cNvSpPr txBox="1"/>
          <p:nvPr/>
        </p:nvSpPr>
        <p:spPr>
          <a:xfrm>
            <a:off x="2593759" y="2367265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Purpose(s)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3F341-9150-4F31-A0C7-B5361366CAD3}"/>
              </a:ext>
            </a:extLst>
          </p:cNvPr>
          <p:cNvSpPr txBox="1"/>
          <p:nvPr/>
        </p:nvSpPr>
        <p:spPr>
          <a:xfrm>
            <a:off x="2590800" y="4217402"/>
            <a:ext cx="17363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Voice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A5E850-2E2B-40CA-ABF4-EA4670872E00}"/>
              </a:ext>
            </a:extLst>
          </p:cNvPr>
          <p:cNvSpPr txBox="1"/>
          <p:nvPr/>
        </p:nvSpPr>
        <p:spPr>
          <a:xfrm>
            <a:off x="4428323" y="1582717"/>
            <a:ext cx="285526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“Washington Memo”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7544A-7036-4FC1-BC9C-AB6CF301DF0E}"/>
              </a:ext>
            </a:extLst>
          </p:cNvPr>
          <p:cNvSpPr txBox="1"/>
          <p:nvPr/>
        </p:nvSpPr>
        <p:spPr>
          <a:xfrm>
            <a:off x="2584882" y="2901674"/>
            <a:ext cx="199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Relevance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AB69C0-BA5B-44C1-90F7-BD5C583FEDF2}"/>
              </a:ext>
            </a:extLst>
          </p:cNvPr>
          <p:cNvSpPr txBox="1"/>
          <p:nvPr/>
        </p:nvSpPr>
        <p:spPr>
          <a:xfrm>
            <a:off x="2593759" y="5812435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EF2E9D-035C-4915-99B6-77ACE50C55CF}"/>
              </a:ext>
            </a:extLst>
          </p:cNvPr>
          <p:cNvSpPr txBox="1"/>
          <p:nvPr/>
        </p:nvSpPr>
        <p:spPr>
          <a:xfrm>
            <a:off x="5032158" y="2343931"/>
            <a:ext cx="5272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“Action”; empower reader by educating.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DA7319-BEB4-46DA-ADC6-40D95CB65555}"/>
              </a:ext>
            </a:extLst>
          </p:cNvPr>
          <p:cNvSpPr txBox="1"/>
          <p:nvPr/>
        </p:nvSpPr>
        <p:spPr>
          <a:xfrm>
            <a:off x="5023283" y="2973190"/>
            <a:ext cx="56092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Only what reader needs to know to decide.</a:t>
            </a:r>
          </a:p>
          <a:p>
            <a:r>
              <a:rPr lang="en-US" sz="2400" dirty="0"/>
              <a:t>Only what’s relevant.</a:t>
            </a:r>
          </a:p>
          <a:p>
            <a:r>
              <a:rPr lang="en-US" sz="2400" dirty="0"/>
              <a:t>Examples to show point, not encyclopedia.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72EC8E-D495-46D8-A9AD-65F2347F3C29}"/>
              </a:ext>
            </a:extLst>
          </p:cNvPr>
          <p:cNvSpPr txBox="1"/>
          <p:nvPr/>
        </p:nvSpPr>
        <p:spPr>
          <a:xfrm>
            <a:off x="5029199" y="4517100"/>
            <a:ext cx="54021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Concise, direct, active.</a:t>
            </a:r>
          </a:p>
          <a:p>
            <a:r>
              <a:rPr lang="en-US" sz="2400" dirty="0"/>
              <a:t>“As brief as possible” (usually two pages).</a:t>
            </a:r>
          </a:p>
          <a:p>
            <a:r>
              <a:rPr lang="en-US" sz="2400" dirty="0"/>
              <a:t>Objective, not ornate.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420B51-51E4-480E-B479-C265329D2A21}"/>
              </a:ext>
            </a:extLst>
          </p:cNvPr>
          <p:cNvCxnSpPr/>
          <p:nvPr/>
        </p:nvCxnSpPr>
        <p:spPr>
          <a:xfrm>
            <a:off x="5146172" y="6019800"/>
            <a:ext cx="3200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EDF392C-AA24-E7A4-0EAD-D679C69575EF}"/>
              </a:ext>
            </a:extLst>
          </p:cNvPr>
          <p:cNvSpPr/>
          <p:nvPr/>
        </p:nvSpPr>
        <p:spPr>
          <a:xfrm rot="20020106">
            <a:off x="-680661" y="266771"/>
            <a:ext cx="3069770" cy="400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29324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7146903-8F90-4477-956A-6F3BBD27FC20}"/>
              </a:ext>
            </a:extLst>
          </p:cNvPr>
          <p:cNvSpPr txBox="1"/>
          <p:nvPr/>
        </p:nvSpPr>
        <p:spPr>
          <a:xfrm>
            <a:off x="2855638" y="718745"/>
            <a:ext cx="215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</a:t>
            </a:r>
            <a:r>
              <a:rPr lang="en-US" b="1" dirty="0"/>
              <a:t>Info</a:t>
            </a:r>
            <a:r>
              <a:rPr lang="en-US" dirty="0"/>
              <a:t> Memo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C97F48-C17D-4456-A309-E103F5B2478E}"/>
              </a:ext>
            </a:extLst>
          </p:cNvPr>
          <p:cNvSpPr txBox="1"/>
          <p:nvPr/>
        </p:nvSpPr>
        <p:spPr>
          <a:xfrm>
            <a:off x="6743985" y="718745"/>
            <a:ext cx="26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</a:t>
            </a:r>
            <a:r>
              <a:rPr lang="en-US" b="1" dirty="0"/>
              <a:t>Decision</a:t>
            </a:r>
            <a:r>
              <a:rPr lang="en-US" dirty="0"/>
              <a:t> Memo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3E42C8-60B3-4991-AE0A-3F16F187B5C8}"/>
              </a:ext>
            </a:extLst>
          </p:cNvPr>
          <p:cNvSpPr>
            <a:spLocks noChangeAspect="1"/>
          </p:cNvSpPr>
          <p:nvPr/>
        </p:nvSpPr>
        <p:spPr>
          <a:xfrm>
            <a:off x="2209808" y="1396568"/>
            <a:ext cx="3886193" cy="502920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9C4AB9-642C-4F12-92FA-92CE24A4261E}"/>
              </a:ext>
            </a:extLst>
          </p:cNvPr>
          <p:cNvSpPr>
            <a:spLocks noChangeAspect="1"/>
          </p:cNvSpPr>
          <p:nvPr/>
        </p:nvSpPr>
        <p:spPr>
          <a:xfrm>
            <a:off x="6563456" y="1396568"/>
            <a:ext cx="3886193" cy="502920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D7ADD9-DBCD-4423-A88C-451BF06C96C3}"/>
              </a:ext>
            </a:extLst>
          </p:cNvPr>
          <p:cNvSpPr txBox="1"/>
          <p:nvPr/>
        </p:nvSpPr>
        <p:spPr>
          <a:xfrm>
            <a:off x="2641828" y="276692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		</a:t>
            </a:r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70894C44-C0C3-444B-9FA4-6636E643E655}"/>
              </a:ext>
            </a:extLst>
          </p:cNvPr>
          <p:cNvGraphicFramePr>
            <a:graphicFrameLocks noGrp="1"/>
          </p:cNvGraphicFramePr>
          <p:nvPr/>
        </p:nvGraphicFramePr>
        <p:xfrm>
          <a:off x="2649654" y="1988287"/>
          <a:ext cx="299867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9896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628774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Subject: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Clear, crisp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97C96BC-F4BB-467C-ABDC-19C15A513762}"/>
              </a:ext>
            </a:extLst>
          </p:cNvPr>
          <p:cNvGraphicFramePr>
            <a:graphicFrameLocks noGrp="1"/>
          </p:cNvGraphicFramePr>
          <p:nvPr/>
        </p:nvGraphicFramePr>
        <p:xfrm>
          <a:off x="2641827" y="2554676"/>
          <a:ext cx="300649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1523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Thesis: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BLUF, analytical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E4E2EE4-1940-4E85-B18A-5221C7E822A9}"/>
              </a:ext>
            </a:extLst>
          </p:cNvPr>
          <p:cNvGraphicFramePr>
            <a:graphicFrameLocks noGrp="1"/>
          </p:cNvGraphicFramePr>
          <p:nvPr/>
        </p:nvGraphicFramePr>
        <p:xfrm>
          <a:off x="2649654" y="3848034"/>
          <a:ext cx="300649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9148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Dynamics: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Why, how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DD5D4EB-8754-42B9-A652-E653BA7CDAA4}"/>
              </a:ext>
            </a:extLst>
          </p:cNvPr>
          <p:cNvGraphicFramePr>
            <a:graphicFrameLocks noGrp="1"/>
          </p:cNvGraphicFramePr>
          <p:nvPr/>
        </p:nvGraphicFramePr>
        <p:xfrm>
          <a:off x="2627728" y="3121895"/>
          <a:ext cx="3301773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34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2038349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Framing: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What, when, who, where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9EBB3D25-542A-491D-BF6F-455B3712F5C9}"/>
              </a:ext>
            </a:extLst>
          </p:cNvPr>
          <p:cNvGraphicFramePr>
            <a:graphicFrameLocks noGrp="1"/>
          </p:cNvGraphicFramePr>
          <p:nvPr/>
        </p:nvGraphicFramePr>
        <p:xfrm>
          <a:off x="2641826" y="4418472"/>
          <a:ext cx="3168424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96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Outcomes: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Likely, less likely (and why)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A582855A-F433-44E1-94F1-93CA554BD407}"/>
              </a:ext>
            </a:extLst>
          </p:cNvPr>
          <p:cNvGraphicFramePr>
            <a:graphicFrameLocks noGrp="1"/>
          </p:cNvGraphicFramePr>
          <p:nvPr/>
        </p:nvGraphicFramePr>
        <p:xfrm>
          <a:off x="2632301" y="5145324"/>
          <a:ext cx="3006498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58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590674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0044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Implications: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 matter?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9" name="Table 23">
            <a:extLst>
              <a:ext uri="{FF2B5EF4-FFF2-40B4-BE49-F238E27FC236}">
                <a16:creationId xmlns:a16="http://schemas.microsoft.com/office/drawing/2014/main" id="{0243AC6C-9A41-4D78-B76C-3FE7455480CC}"/>
              </a:ext>
            </a:extLst>
          </p:cNvPr>
          <p:cNvGraphicFramePr>
            <a:graphicFrameLocks noGrp="1"/>
          </p:cNvGraphicFramePr>
          <p:nvPr/>
        </p:nvGraphicFramePr>
        <p:xfrm>
          <a:off x="6880451" y="1584167"/>
          <a:ext cx="257916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0299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428869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Subject: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Clear, crisp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6E768AD8-8A5D-4052-AF44-9343BFAEF969}"/>
              </a:ext>
            </a:extLst>
          </p:cNvPr>
          <p:cNvGraphicFramePr>
            <a:graphicFrameLocks noGrp="1"/>
          </p:cNvGraphicFramePr>
          <p:nvPr/>
        </p:nvGraphicFramePr>
        <p:xfrm>
          <a:off x="6872624" y="2150556"/>
          <a:ext cx="300649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8173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Thesis: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BLUF, analytical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636793E3-F40D-4796-B56C-5819EBF185A4}"/>
              </a:ext>
            </a:extLst>
          </p:cNvPr>
          <p:cNvGraphicFramePr>
            <a:graphicFrameLocks noGrp="1"/>
          </p:cNvGraphicFramePr>
          <p:nvPr/>
        </p:nvGraphicFramePr>
        <p:xfrm>
          <a:off x="6880451" y="3443914"/>
          <a:ext cx="300649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9148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Dynamics: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Why, how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59A6F08D-E30E-40B6-AB64-2C25DE1371D6}"/>
              </a:ext>
            </a:extLst>
          </p:cNvPr>
          <p:cNvGraphicFramePr>
            <a:graphicFrameLocks noGrp="1"/>
          </p:cNvGraphicFramePr>
          <p:nvPr/>
        </p:nvGraphicFramePr>
        <p:xfrm>
          <a:off x="6872624" y="2761095"/>
          <a:ext cx="3301773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34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2038349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Framing: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What, when, who, where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BA1C05FA-496C-4F5C-8CF1-FE83CE58EA48}"/>
              </a:ext>
            </a:extLst>
          </p:cNvPr>
          <p:cNvGraphicFramePr>
            <a:graphicFrameLocks noGrp="1"/>
          </p:cNvGraphicFramePr>
          <p:nvPr/>
        </p:nvGraphicFramePr>
        <p:xfrm>
          <a:off x="6855664" y="4588248"/>
          <a:ext cx="3298707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6787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981920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Outcomes: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Likely, less likely (and why)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8D53BDFD-6B35-46CD-916F-04C7841731AC}"/>
              </a:ext>
            </a:extLst>
          </p:cNvPr>
          <p:cNvGraphicFramePr>
            <a:graphicFrameLocks noGrp="1"/>
          </p:cNvGraphicFramePr>
          <p:nvPr/>
        </p:nvGraphicFramePr>
        <p:xfrm>
          <a:off x="6855664" y="5315100"/>
          <a:ext cx="3006498" cy="4286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9186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537312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42861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Implications: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 matter?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6800D620-D0FD-4AC4-B396-30E3226346DF}"/>
              </a:ext>
            </a:extLst>
          </p:cNvPr>
          <p:cNvGraphicFramePr>
            <a:graphicFrameLocks noGrp="1"/>
          </p:cNvGraphicFramePr>
          <p:nvPr/>
        </p:nvGraphicFramePr>
        <p:xfrm>
          <a:off x="6855665" y="3885923"/>
          <a:ext cx="3301773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34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2038349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OPTIONS: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Stated, assessed; interagency views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36D4329F-1DF5-4EDE-893A-D56EA5AF222E}"/>
              </a:ext>
            </a:extLst>
          </p:cNvPr>
          <p:cNvGraphicFramePr>
            <a:graphicFrameLocks noGrp="1"/>
          </p:cNvGraphicFramePr>
          <p:nvPr/>
        </p:nvGraphicFramePr>
        <p:xfrm>
          <a:off x="6852599" y="5828659"/>
          <a:ext cx="3301773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1773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RECOMMENDATION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C378C26-A290-39F6-7587-3ED130FBAC89}"/>
              </a:ext>
            </a:extLst>
          </p:cNvPr>
          <p:cNvSpPr/>
          <p:nvPr/>
        </p:nvSpPr>
        <p:spPr>
          <a:xfrm rot="20020106">
            <a:off x="-680661" y="266771"/>
            <a:ext cx="3069770" cy="400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74599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7146903-8F90-4477-956A-6F3BBD27FC20}"/>
              </a:ext>
            </a:extLst>
          </p:cNvPr>
          <p:cNvSpPr txBox="1"/>
          <p:nvPr/>
        </p:nvSpPr>
        <p:spPr>
          <a:xfrm>
            <a:off x="2855638" y="718745"/>
            <a:ext cx="215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</a:t>
            </a:r>
            <a:r>
              <a:rPr lang="en-US" b="1" dirty="0"/>
              <a:t>Info</a:t>
            </a:r>
            <a:r>
              <a:rPr lang="en-US" dirty="0"/>
              <a:t> Memo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C97F48-C17D-4456-A309-E103F5B2478E}"/>
              </a:ext>
            </a:extLst>
          </p:cNvPr>
          <p:cNvSpPr txBox="1"/>
          <p:nvPr/>
        </p:nvSpPr>
        <p:spPr>
          <a:xfrm>
            <a:off x="6743985" y="718745"/>
            <a:ext cx="26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</a:t>
            </a:r>
            <a:r>
              <a:rPr lang="en-US" b="1" dirty="0"/>
              <a:t>Decision</a:t>
            </a:r>
            <a:r>
              <a:rPr lang="en-US" dirty="0"/>
              <a:t> Memo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3E42C8-60B3-4991-AE0A-3F16F187B5C8}"/>
              </a:ext>
            </a:extLst>
          </p:cNvPr>
          <p:cNvSpPr>
            <a:spLocks noChangeAspect="1"/>
          </p:cNvSpPr>
          <p:nvPr/>
        </p:nvSpPr>
        <p:spPr>
          <a:xfrm>
            <a:off x="2209808" y="1396568"/>
            <a:ext cx="3886193" cy="502920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9C4AB9-642C-4F12-92FA-92CE24A4261E}"/>
              </a:ext>
            </a:extLst>
          </p:cNvPr>
          <p:cNvSpPr>
            <a:spLocks noChangeAspect="1"/>
          </p:cNvSpPr>
          <p:nvPr/>
        </p:nvSpPr>
        <p:spPr>
          <a:xfrm>
            <a:off x="6563456" y="1396568"/>
            <a:ext cx="3886193" cy="502920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D7ADD9-DBCD-4423-A88C-451BF06C96C3}"/>
              </a:ext>
            </a:extLst>
          </p:cNvPr>
          <p:cNvSpPr txBox="1"/>
          <p:nvPr/>
        </p:nvSpPr>
        <p:spPr>
          <a:xfrm>
            <a:off x="2641828" y="276692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		</a:t>
            </a:r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70894C44-C0C3-444B-9FA4-6636E643E655}"/>
              </a:ext>
            </a:extLst>
          </p:cNvPr>
          <p:cNvGraphicFramePr>
            <a:graphicFrameLocks noGrp="1"/>
          </p:cNvGraphicFramePr>
          <p:nvPr/>
        </p:nvGraphicFramePr>
        <p:xfrm>
          <a:off x="2649654" y="1988287"/>
          <a:ext cx="299867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9896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628774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Subject: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Clear, crisp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97C96BC-F4BB-467C-ABDC-19C15A513762}"/>
              </a:ext>
            </a:extLst>
          </p:cNvPr>
          <p:cNvGraphicFramePr>
            <a:graphicFrameLocks noGrp="1"/>
          </p:cNvGraphicFramePr>
          <p:nvPr/>
        </p:nvGraphicFramePr>
        <p:xfrm>
          <a:off x="2641827" y="2554676"/>
          <a:ext cx="300649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1523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704975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Thesis: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BLUF, analytical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E4E2EE4-1940-4E85-B18A-5221C7E822A9}"/>
              </a:ext>
            </a:extLst>
          </p:cNvPr>
          <p:cNvGraphicFramePr>
            <a:graphicFrameLocks noGrp="1"/>
          </p:cNvGraphicFramePr>
          <p:nvPr/>
        </p:nvGraphicFramePr>
        <p:xfrm>
          <a:off x="2649654" y="3848034"/>
          <a:ext cx="300649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9148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Dynamics: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Why, how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DD5D4EB-8754-42B9-A652-E653BA7CDAA4}"/>
              </a:ext>
            </a:extLst>
          </p:cNvPr>
          <p:cNvGraphicFramePr>
            <a:graphicFrameLocks noGrp="1"/>
          </p:cNvGraphicFramePr>
          <p:nvPr/>
        </p:nvGraphicFramePr>
        <p:xfrm>
          <a:off x="2627728" y="3121895"/>
          <a:ext cx="3301773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34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2038349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Framing: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What, when, who, where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9EBB3D25-542A-491D-BF6F-455B3712F5C9}"/>
              </a:ext>
            </a:extLst>
          </p:cNvPr>
          <p:cNvGraphicFramePr>
            <a:graphicFrameLocks noGrp="1"/>
          </p:cNvGraphicFramePr>
          <p:nvPr/>
        </p:nvGraphicFramePr>
        <p:xfrm>
          <a:off x="2641826" y="4418472"/>
          <a:ext cx="3168424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96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Outcomes: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Likely, less likely (and why)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A582855A-F433-44E1-94F1-93CA554BD407}"/>
              </a:ext>
            </a:extLst>
          </p:cNvPr>
          <p:cNvGraphicFramePr>
            <a:graphicFrameLocks noGrp="1"/>
          </p:cNvGraphicFramePr>
          <p:nvPr/>
        </p:nvGraphicFramePr>
        <p:xfrm>
          <a:off x="2632301" y="5145324"/>
          <a:ext cx="3006498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58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590674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0044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Implications: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 matter?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29" name="Table 23">
            <a:extLst>
              <a:ext uri="{FF2B5EF4-FFF2-40B4-BE49-F238E27FC236}">
                <a16:creationId xmlns:a16="http://schemas.microsoft.com/office/drawing/2014/main" id="{0243AC6C-9A41-4D78-B76C-3FE7455480CC}"/>
              </a:ext>
            </a:extLst>
          </p:cNvPr>
          <p:cNvGraphicFramePr>
            <a:graphicFrameLocks noGrp="1"/>
          </p:cNvGraphicFramePr>
          <p:nvPr/>
        </p:nvGraphicFramePr>
        <p:xfrm>
          <a:off x="6880451" y="1584167"/>
          <a:ext cx="257916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0299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428869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Subject: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Clear, crisp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6E768AD8-8A5D-4052-AF44-9343BFAEF969}"/>
              </a:ext>
            </a:extLst>
          </p:cNvPr>
          <p:cNvGraphicFramePr>
            <a:graphicFrameLocks noGrp="1"/>
          </p:cNvGraphicFramePr>
          <p:nvPr/>
        </p:nvGraphicFramePr>
        <p:xfrm>
          <a:off x="6872624" y="2150556"/>
          <a:ext cx="300649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8173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Thesis: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BLUF, analytical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636793E3-F40D-4796-B56C-5819EBF185A4}"/>
              </a:ext>
            </a:extLst>
          </p:cNvPr>
          <p:cNvGraphicFramePr>
            <a:graphicFrameLocks noGrp="1"/>
          </p:cNvGraphicFramePr>
          <p:nvPr/>
        </p:nvGraphicFramePr>
        <p:xfrm>
          <a:off x="6880451" y="3443914"/>
          <a:ext cx="3006498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9148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Dynamics: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Why, how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59A6F08D-E30E-40B6-AB64-2C25DE1371D6}"/>
              </a:ext>
            </a:extLst>
          </p:cNvPr>
          <p:cNvGraphicFramePr>
            <a:graphicFrameLocks noGrp="1"/>
          </p:cNvGraphicFramePr>
          <p:nvPr/>
        </p:nvGraphicFramePr>
        <p:xfrm>
          <a:off x="6872624" y="2761095"/>
          <a:ext cx="3301773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34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2038349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Framing: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What, when, who, where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BA1C05FA-496C-4F5C-8CF1-FE83CE58EA48}"/>
              </a:ext>
            </a:extLst>
          </p:cNvPr>
          <p:cNvGraphicFramePr>
            <a:graphicFrameLocks noGrp="1"/>
          </p:cNvGraphicFramePr>
          <p:nvPr/>
        </p:nvGraphicFramePr>
        <p:xfrm>
          <a:off x="6855664" y="4588248"/>
          <a:ext cx="3298707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6787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981920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Outcomes: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Likely, less likely (and why)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8D53BDFD-6B35-46CD-916F-04C7841731AC}"/>
              </a:ext>
            </a:extLst>
          </p:cNvPr>
          <p:cNvGraphicFramePr>
            <a:graphicFrameLocks noGrp="1"/>
          </p:cNvGraphicFramePr>
          <p:nvPr/>
        </p:nvGraphicFramePr>
        <p:xfrm>
          <a:off x="6855664" y="5315100"/>
          <a:ext cx="3006498" cy="4286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9186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1537312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42861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Implications: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 matter?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6800D620-D0FD-4AC4-B396-30E3226346DF}"/>
              </a:ext>
            </a:extLst>
          </p:cNvPr>
          <p:cNvGraphicFramePr>
            <a:graphicFrameLocks noGrp="1"/>
          </p:cNvGraphicFramePr>
          <p:nvPr/>
        </p:nvGraphicFramePr>
        <p:xfrm>
          <a:off x="6855665" y="3885923"/>
          <a:ext cx="3301773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3424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  <a:gridCol w="2038349">
                  <a:extLst>
                    <a:ext uri="{9D8B030D-6E8A-4147-A177-3AD203B41FA5}">
                      <a16:colId xmlns:a16="http://schemas.microsoft.com/office/drawing/2014/main" val="3016856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OPTIONS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Stated, assessed; interagency views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36D4329F-1DF5-4EDE-893A-D56EA5AF222E}"/>
              </a:ext>
            </a:extLst>
          </p:cNvPr>
          <p:cNvGraphicFramePr>
            <a:graphicFrameLocks noGrp="1"/>
          </p:cNvGraphicFramePr>
          <p:nvPr/>
        </p:nvGraphicFramePr>
        <p:xfrm>
          <a:off x="6852599" y="5828659"/>
          <a:ext cx="3301773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1773">
                  <a:extLst>
                    <a:ext uri="{9D8B030D-6E8A-4147-A177-3AD203B41FA5}">
                      <a16:colId xmlns:a16="http://schemas.microsoft.com/office/drawing/2014/main" val="21715596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RECOMMENDATION</a:t>
                      </a:r>
                      <a:endParaRPr lang="en-US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8482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0682427-E429-4DC5-B874-83BB50A2EF64}"/>
              </a:ext>
            </a:extLst>
          </p:cNvPr>
          <p:cNvSpPr txBox="1"/>
          <p:nvPr/>
        </p:nvSpPr>
        <p:spPr>
          <a:xfrm rot="21228833">
            <a:off x="2081794" y="3069155"/>
            <a:ext cx="4876289" cy="1107996"/>
          </a:xfrm>
          <a:prstGeom prst="rect">
            <a:avLst/>
          </a:prstGeom>
          <a:solidFill>
            <a:srgbClr val="D9D9D9"/>
          </a:solidFill>
          <a:ln>
            <a:solidFill>
              <a:schemeClr val="bg1"/>
            </a:solidFill>
          </a:ln>
        </p:spPr>
        <p:txBody>
          <a:bodyPr wrap="square" lIns="365760" tIns="365760" rIns="365760" bIns="365760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STANDARD BRIEFING, TOO!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935D2F-41DD-A184-A6DC-03727DA2DC87}"/>
              </a:ext>
            </a:extLst>
          </p:cNvPr>
          <p:cNvSpPr/>
          <p:nvPr/>
        </p:nvSpPr>
        <p:spPr>
          <a:xfrm rot="20020106">
            <a:off x="-680661" y="266771"/>
            <a:ext cx="3069770" cy="400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59256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664C7-A97D-0DD9-F3C4-824AE66B4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7E758D-FAC6-BAA8-FB42-843EC664CA33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8CE9124-B473-4CAF-2A08-BE7943460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77960"/>
              </p:ext>
            </p:extLst>
          </p:nvPr>
        </p:nvGraphicFramePr>
        <p:xfrm>
          <a:off x="1304926" y="1839700"/>
          <a:ext cx="9077648" cy="43155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2506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475142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SKILLS:  How to do Well in a Job or Internship Interview </a:t>
                      </a:r>
                      <a:b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(Fulton and Samantha)</a:t>
                      </a:r>
                      <a:endParaRPr lang="en-US" sz="36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~9:45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INTERNSHIP Conversations </a:t>
                      </a:r>
                      <a:b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Mo, Katelyn, Erik </a:t>
                      </a:r>
                      <a:endParaRPr lang="en-US" sz="1800" i="1" kern="120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82114270"/>
                  </a:ext>
                </a:extLst>
              </a:tr>
              <a:tr h="5360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~10:20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lvl="0" indent="-182880" algn="l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DISCUSSION:  Project Updates and Preps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33839662"/>
                  </a:ext>
                </a:extLst>
              </a:tr>
              <a:tr h="536049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11:00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José Pertierra, Immigration Attorney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Bobby</a:t>
                      </a:r>
                      <a:endParaRPr lang="en-US" sz="3200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213480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12:10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Lunch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17499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Trita Parsi, Executive VP, Quincy Institute, and expert on M.E. affairs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Syarra</a:t>
                      </a:r>
                      <a:endParaRPr lang="en-US" sz="2800" i="1" kern="120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8207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~2:15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ptos" panose="020B0004020202020204" pitchFamily="34" charset="0"/>
                        </a:rPr>
                        <a:t>Wrapup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55668925"/>
                  </a:ext>
                </a:extLst>
              </a:tr>
            </a:tbl>
          </a:graphicData>
        </a:graphic>
      </p:graphicFrame>
      <p:pic>
        <p:nvPicPr>
          <p:cNvPr id="4" name="Picture 3" descr="A white circle on a blue background&#10;&#10;AI-generated content may be incorrect.">
            <a:extLst>
              <a:ext uri="{FF2B5EF4-FFF2-40B4-BE49-F238E27FC236}">
                <a16:creationId xmlns:a16="http://schemas.microsoft.com/office/drawing/2014/main" id="{353BE8F2-FC45-E7D1-1500-C59A0C030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040" y="5118202"/>
            <a:ext cx="790581" cy="276227"/>
          </a:xfrm>
          <a:prstGeom prst="rect">
            <a:avLst/>
          </a:prstGeom>
          <a:ln>
            <a:solidFill>
              <a:schemeClr val="tx1"/>
            </a:solidFill>
          </a:ln>
        </p:spPr>
      </p:pic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B0E0FBD-F1B4-DB02-4E64-0AE78D1DDB12}"/>
              </a:ext>
            </a:extLst>
          </p:cNvPr>
          <p:cNvSpPr/>
          <p:nvPr/>
        </p:nvSpPr>
        <p:spPr>
          <a:xfrm>
            <a:off x="1304926" y="1839700"/>
            <a:ext cx="8119490" cy="6962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235A0DF3-2515-62ED-8B80-3B9125DD1467}"/>
              </a:ext>
            </a:extLst>
          </p:cNvPr>
          <p:cNvSpPr/>
          <p:nvPr/>
        </p:nvSpPr>
        <p:spPr>
          <a:xfrm>
            <a:off x="1198246" y="2570905"/>
            <a:ext cx="8119490" cy="6962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1A6C3D0-E58F-2299-F052-1E53BB62B27E}"/>
              </a:ext>
            </a:extLst>
          </p:cNvPr>
          <p:cNvSpPr/>
          <p:nvPr/>
        </p:nvSpPr>
        <p:spPr>
          <a:xfrm>
            <a:off x="1304926" y="3263082"/>
            <a:ext cx="8119490" cy="6178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18C01F5-D1E2-BAEF-A65E-323EEB031261}"/>
              </a:ext>
            </a:extLst>
          </p:cNvPr>
          <p:cNvSpPr/>
          <p:nvPr/>
        </p:nvSpPr>
        <p:spPr>
          <a:xfrm>
            <a:off x="1198246" y="3830945"/>
            <a:ext cx="8119490" cy="6962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2C6F09-5CF4-730F-A736-14FE211A1EB3}"/>
              </a:ext>
            </a:extLst>
          </p:cNvPr>
          <p:cNvSpPr/>
          <p:nvPr/>
        </p:nvSpPr>
        <p:spPr>
          <a:xfrm>
            <a:off x="1061086" y="4608036"/>
            <a:ext cx="8119490" cy="3482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FF693FE-0A68-1C18-4B5E-5E65229CF910}"/>
              </a:ext>
            </a:extLst>
          </p:cNvPr>
          <p:cNvSpPr/>
          <p:nvPr/>
        </p:nvSpPr>
        <p:spPr>
          <a:xfrm>
            <a:off x="1198246" y="5083965"/>
            <a:ext cx="10125074" cy="6178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D68D93D-2192-1DE9-0BE8-AE98EB8665D2}"/>
              </a:ext>
            </a:extLst>
          </p:cNvPr>
          <p:cNvSpPr/>
          <p:nvPr/>
        </p:nvSpPr>
        <p:spPr>
          <a:xfrm>
            <a:off x="1061086" y="5738956"/>
            <a:ext cx="8119490" cy="6962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3B2675-17A8-4E06-9049-8C0353577E01}"/>
              </a:ext>
            </a:extLst>
          </p:cNvPr>
          <p:cNvSpPr txBox="1"/>
          <p:nvPr/>
        </p:nvSpPr>
        <p:spPr>
          <a:xfrm>
            <a:off x="1371600" y="822960"/>
            <a:ext cx="9209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ways Washington memos are prepared, researched, drafted, and edited are different from academic, too.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8BE769-6F2F-443D-BA3B-4E4E6699DEAF}"/>
              </a:ext>
            </a:extLst>
          </p:cNvPr>
          <p:cNvSpPr txBox="1"/>
          <p:nvPr/>
        </p:nvSpPr>
        <p:spPr>
          <a:xfrm>
            <a:off x="2103120" y="2194560"/>
            <a:ext cx="7848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Obsessively ask ourselves ...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does the reader need to know (based on my understanding of </a:t>
            </a:r>
            <a:r>
              <a:rPr lang="en-US" sz="2400" i="1" dirty="0"/>
              <a:t>my</a:t>
            </a:r>
            <a:r>
              <a:rPr lang="en-US" sz="2400" dirty="0"/>
              <a:t> issue and </a:t>
            </a:r>
            <a:r>
              <a:rPr lang="en-US" sz="2400" i="1" dirty="0"/>
              <a:t>their</a:t>
            </a:r>
            <a:r>
              <a:rPr lang="en-US" sz="2400" dirty="0"/>
              <a:t> world)?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Does every word, phrase, sentence, and paragraph make it easy for my reader to grab and run?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If necessary, can I summarize my conclusions/ recommendations in 30 seconds or less?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AB6456-47DF-EA2E-B217-05350BB8339F}"/>
              </a:ext>
            </a:extLst>
          </p:cNvPr>
          <p:cNvSpPr/>
          <p:nvPr/>
        </p:nvSpPr>
        <p:spPr>
          <a:xfrm rot="20020106">
            <a:off x="-680661" y="266771"/>
            <a:ext cx="3069770" cy="400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0968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15A7CF-3F28-4439-970A-21A41B65D624}"/>
              </a:ext>
            </a:extLst>
          </p:cNvPr>
          <p:cNvSpPr txBox="1"/>
          <p:nvPr/>
        </p:nvSpPr>
        <p:spPr>
          <a:xfrm>
            <a:off x="1371600" y="822960"/>
            <a:ext cx="876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Why is it important to be able to write a good “Washington Memo”?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077B9-8D22-4AED-8A7F-894E3C598A30}"/>
              </a:ext>
            </a:extLst>
          </p:cNvPr>
          <p:cNvSpPr txBox="1"/>
          <p:nvPr/>
        </p:nvSpPr>
        <p:spPr>
          <a:xfrm>
            <a:off x="2103120" y="2194560"/>
            <a:ext cx="8488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Good writing is the single most important skill in this business </a:t>
            </a:r>
            <a:br>
              <a:rPr lang="en-US" sz="2400" dirty="0"/>
            </a:br>
            <a:r>
              <a:rPr lang="en-US" sz="2400" dirty="0"/>
              <a:t>because it shows …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A21B3B-C9A7-43C7-B9C1-FCDBF767F0CB}"/>
              </a:ext>
            </a:extLst>
          </p:cNvPr>
          <p:cNvSpPr txBox="1"/>
          <p:nvPr/>
        </p:nvSpPr>
        <p:spPr>
          <a:xfrm>
            <a:off x="3962400" y="3297204"/>
            <a:ext cx="33993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you can think</a:t>
            </a:r>
          </a:p>
          <a:p>
            <a:r>
              <a:rPr lang="en-US" sz="2400" dirty="0"/>
              <a:t>you can communicate</a:t>
            </a:r>
          </a:p>
          <a:p>
            <a:r>
              <a:rPr lang="en-US" sz="2400" dirty="0"/>
              <a:t>you know what’s relevant</a:t>
            </a:r>
          </a:p>
          <a:p>
            <a:r>
              <a:rPr lang="en-US" sz="2400" dirty="0"/>
              <a:t>you are ready to operate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7617A-4E13-4534-94E6-9C99C99ADE38}"/>
              </a:ext>
            </a:extLst>
          </p:cNvPr>
          <p:cNvSpPr txBox="1"/>
          <p:nvPr/>
        </p:nvSpPr>
        <p:spPr>
          <a:xfrm>
            <a:off x="2285907" y="5391438"/>
            <a:ext cx="892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Other skills are important, but writing is central to almost all of them.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02E45A-1A34-43B6-9F99-527388483B64}"/>
              </a:ext>
            </a:extLst>
          </p:cNvPr>
          <p:cNvSpPr/>
          <p:nvPr/>
        </p:nvSpPr>
        <p:spPr>
          <a:xfrm>
            <a:off x="6096000" y="4419600"/>
            <a:ext cx="1143000" cy="4154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45CC35-10A2-D0B9-0850-4E354E0B1BD7}"/>
              </a:ext>
            </a:extLst>
          </p:cNvPr>
          <p:cNvSpPr/>
          <p:nvPr/>
        </p:nvSpPr>
        <p:spPr>
          <a:xfrm rot="20020106">
            <a:off x="-680661" y="266771"/>
            <a:ext cx="3069770" cy="4002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52531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cument with text on it&#10;&#10;Description automatically generated">
            <a:extLst>
              <a:ext uri="{FF2B5EF4-FFF2-40B4-BE49-F238E27FC236}">
                <a16:creationId xmlns:a16="http://schemas.microsoft.com/office/drawing/2014/main" id="{BBA4C29E-B09A-4EA0-A750-8AEAF92FA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66" y="1095070"/>
            <a:ext cx="4320734" cy="5486400"/>
          </a:xfrm>
          <a:prstGeom prst="rect">
            <a:avLst/>
          </a:prstGeom>
        </p:spPr>
      </p:pic>
      <p:pic>
        <p:nvPicPr>
          <p:cNvPr id="8" name="Picture 7" descr="A document with black text&#10;&#10;Description automatically generated">
            <a:extLst>
              <a:ext uri="{FF2B5EF4-FFF2-40B4-BE49-F238E27FC236}">
                <a16:creationId xmlns:a16="http://schemas.microsoft.com/office/drawing/2014/main" id="{E6005364-6E34-A819-3CB0-4B680CC6D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43" y="1095070"/>
            <a:ext cx="4242917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7FCF82-2FCB-D22E-B39F-1822A76B0173}"/>
              </a:ext>
            </a:extLst>
          </p:cNvPr>
          <p:cNvSpPr txBox="1"/>
          <p:nvPr/>
        </p:nvSpPr>
        <p:spPr>
          <a:xfrm>
            <a:off x="884255" y="422031"/>
            <a:ext cx="5812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“The DEPUTIES Memo”     --    STEP BY STEP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AA88792-AB02-E6F3-A09B-AEC90BB8761E}"/>
              </a:ext>
            </a:extLst>
          </p:cNvPr>
          <p:cNvSpPr/>
          <p:nvPr/>
        </p:nvSpPr>
        <p:spPr>
          <a:xfrm>
            <a:off x="8046719" y="4883971"/>
            <a:ext cx="3528509" cy="753036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STEP BY STEP</a:t>
            </a:r>
          </a:p>
        </p:txBody>
      </p:sp>
    </p:spTree>
    <p:extLst>
      <p:ext uri="{BB962C8B-B14F-4D97-AF65-F5344CB8AC3E}">
        <p14:creationId xmlns:p14="http://schemas.microsoft.com/office/powerpoint/2010/main" val="343010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1343E5-DEE9-472A-E4BF-22EFCAF8A709}"/>
              </a:ext>
            </a:extLst>
          </p:cNvPr>
          <p:cNvGraphicFramePr>
            <a:graphicFrameLocks noGrp="1"/>
          </p:cNvGraphicFramePr>
          <p:nvPr/>
        </p:nvGraphicFramePr>
        <p:xfrm>
          <a:off x="2378401" y="2145599"/>
          <a:ext cx="7435197" cy="21945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55830">
                  <a:extLst>
                    <a:ext uri="{9D8B030D-6E8A-4147-A177-3AD203B41FA5}">
                      <a16:colId xmlns:a16="http://schemas.microsoft.com/office/drawing/2014/main" val="2243609481"/>
                    </a:ext>
                  </a:extLst>
                </a:gridCol>
                <a:gridCol w="6079367">
                  <a:extLst>
                    <a:ext uri="{9D8B030D-6E8A-4147-A177-3AD203B41FA5}">
                      <a16:colId xmlns:a16="http://schemas.microsoft.com/office/drawing/2014/main" val="21573581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>
                          <a:effectLst/>
                        </a:rPr>
                        <a:t>For:</a:t>
                      </a:r>
                      <a:endParaRPr lang="en-US" sz="24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>
                          <a:effectLst/>
                        </a:rPr>
                        <a:t>The National Security Advisor</a:t>
                      </a:r>
                      <a:endParaRPr lang="en-US" sz="24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4115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>
                          <a:effectLst/>
                        </a:rPr>
                        <a:t>From:</a:t>
                      </a:r>
                      <a:endParaRPr lang="en-US" sz="24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>
                          <a:effectLst/>
                        </a:rPr>
                        <a:t>Your Names</a:t>
                      </a:r>
                      <a:endParaRPr lang="en-US" sz="24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9705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 dirty="0">
                          <a:effectLst/>
                        </a:rPr>
                        <a:t>Date:</a:t>
                      </a:r>
                      <a:endParaRPr lang="en-US" sz="24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>
                          <a:effectLst/>
                        </a:rPr>
                        <a:t>Month day, year (or day Month year)</a:t>
                      </a:r>
                      <a:endParaRPr lang="en-US" sz="24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04759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>
                          <a:effectLst/>
                        </a:rPr>
                        <a:t>Subject:</a:t>
                      </a:r>
                      <a:endParaRPr lang="en-US" sz="24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400" dirty="0">
                          <a:effectLst/>
                        </a:rPr>
                        <a:t>Write a strong title including mention of your issue/problem and, if appropriate, your proposed solution</a:t>
                      </a:r>
                      <a:endParaRPr lang="en-US" sz="24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0595048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3C80803-118A-CC93-0E32-8EFA635B8380}"/>
              </a:ext>
            </a:extLst>
          </p:cNvPr>
          <p:cNvCxnSpPr/>
          <p:nvPr/>
        </p:nvCxnSpPr>
        <p:spPr>
          <a:xfrm flipV="1">
            <a:off x="7498080" y="1645920"/>
            <a:ext cx="580913" cy="3765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C65033-22DE-2779-48A6-A75F88B96C4E}"/>
              </a:ext>
            </a:extLst>
          </p:cNvPr>
          <p:cNvSpPr txBox="1"/>
          <p:nvPr/>
        </p:nvSpPr>
        <p:spPr>
          <a:xfrm>
            <a:off x="8270165" y="822109"/>
            <a:ext cx="3731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IMPORTANT to note if you’re writing for anyone else.</a:t>
            </a:r>
          </a:p>
        </p:txBody>
      </p:sp>
    </p:spTree>
    <p:extLst>
      <p:ext uri="{BB962C8B-B14F-4D97-AF65-F5344CB8AC3E}">
        <p14:creationId xmlns:p14="http://schemas.microsoft.com/office/powerpoint/2010/main" val="4055999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5DC4C64-52AF-DECB-6C0F-F6E14EAAB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29" y="1965959"/>
            <a:ext cx="10105188" cy="29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94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2EA90-A713-96DB-0555-B6B541F6E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DE88CB69-1EA5-F242-F532-0472BD93D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29" y="1965959"/>
            <a:ext cx="10218059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68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CB8BD-81D4-E1FA-B685-13AB36C31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AD02D802-8A2E-6373-6EAA-C81A5AE7BB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29" y="1965959"/>
            <a:ext cx="10339156" cy="398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22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28BCF-F8FE-B0B7-0DF7-47BEFB2BB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F75A2DFA-0CCD-09D7-DEF6-2E89D369A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29" y="1965959"/>
            <a:ext cx="10329606" cy="269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72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5FC13E-F30E-DDAA-1D35-A67BC3053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052979"/>
              </p:ext>
            </p:extLst>
          </p:nvPr>
        </p:nvGraphicFramePr>
        <p:xfrm>
          <a:off x="629467" y="2260580"/>
          <a:ext cx="10475388" cy="3794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28044">
                  <a:extLst>
                    <a:ext uri="{9D8B030D-6E8A-4147-A177-3AD203B41FA5}">
                      <a16:colId xmlns:a16="http://schemas.microsoft.com/office/drawing/2014/main" val="323961559"/>
                    </a:ext>
                  </a:extLst>
                </a:gridCol>
                <a:gridCol w="6247344">
                  <a:extLst>
                    <a:ext uri="{9D8B030D-6E8A-4147-A177-3AD203B41FA5}">
                      <a16:colId xmlns:a16="http://schemas.microsoft.com/office/drawing/2014/main" val="41799863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ptos"/>
                        </a:rPr>
                        <a:t>Friday, 14 Nov </a:t>
                      </a:r>
                      <a:r>
                        <a:rPr lang="en-US" sz="2400" dirty="0">
                          <a:latin typeface="Apto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400" dirty="0">
                          <a:latin typeface="Aptos"/>
                        </a:rPr>
                        <a:t> </a:t>
                      </a:r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/>
                        </a:rPr>
                        <a:t>Choose your Deputies.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1993953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ptos"/>
                        </a:rPr>
                        <a:t>Friday evening , 21 Nov </a:t>
                      </a:r>
                      <a:r>
                        <a:rPr lang="en-US" sz="2400" dirty="0">
                          <a:latin typeface="Aptos"/>
                          <a:sym typeface="Wingdings" panose="05000000000000000000" pitchFamily="2" charset="2"/>
                        </a:rPr>
                        <a:t></a:t>
                      </a:r>
                      <a:endParaRPr lang="en-US" sz="2400" dirty="0">
                        <a:latin typeface="Aptos"/>
                      </a:endParaRPr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/>
                        </a:rPr>
                        <a:t>Memo post as assignment in BB.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2211569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ptos"/>
                        </a:rPr>
                        <a:t>Saturday/Sunday, 22-23 Nov </a:t>
                      </a:r>
                      <a:r>
                        <a:rPr lang="en-US" sz="2400" dirty="0">
                          <a:latin typeface="Aptos"/>
                          <a:sym typeface="Wingdings" panose="05000000000000000000" pitchFamily="2" charset="2"/>
                        </a:rPr>
                        <a:t></a:t>
                      </a:r>
                      <a:endParaRPr lang="en-US" sz="2400" dirty="0">
                        <a:latin typeface="Aptos"/>
                      </a:endParaRPr>
                    </a:p>
                    <a:p>
                      <a:endParaRPr lang="en-US" sz="2400" dirty="0">
                        <a:latin typeface="Aptos"/>
                      </a:endParaRPr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/>
                        </a:rPr>
                        <a:t>I will send memo to Deputies – for them to review, digest, and prepare questions.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268928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ptos"/>
                        </a:rPr>
                        <a:t>Wednesday evening, 3 Dec </a:t>
                      </a:r>
                      <a:r>
                        <a:rPr lang="en-US" sz="2400" dirty="0">
                          <a:latin typeface="Aptos"/>
                          <a:sym typeface="Wingdings" panose="05000000000000000000" pitchFamily="2" charset="2"/>
                        </a:rPr>
                        <a:t></a:t>
                      </a:r>
                      <a:endParaRPr lang="en-US" sz="2400" dirty="0">
                        <a:latin typeface="Aptos"/>
                      </a:endParaRPr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/>
                        </a:rPr>
                        <a:t>Slides posted as assignment in BB.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1891616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ptos"/>
                        </a:rPr>
                        <a:t>Friday, 5 Dec </a:t>
                      </a:r>
                      <a:r>
                        <a:rPr lang="en-US" sz="2400" dirty="0">
                          <a:sym typeface="Wingdings" panose="05000000000000000000" pitchFamily="2" charset="2"/>
                        </a:rPr>
                        <a:t></a:t>
                      </a:r>
                      <a:endParaRPr lang="en-US" sz="2400" dirty="0"/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/>
                        </a:rPr>
                        <a:t>Deputies exercise.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185929645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61589B7-5DBD-7F97-8FEC-2C548B5A0B69}"/>
              </a:ext>
            </a:extLst>
          </p:cNvPr>
          <p:cNvSpPr txBox="1"/>
          <p:nvPr/>
        </p:nvSpPr>
        <p:spPr>
          <a:xfrm>
            <a:off x="3599553" y="1069490"/>
            <a:ext cx="4535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memo must be good.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ACB2C-4F9F-9E88-4DF1-B1B85FB509D8}"/>
              </a:ext>
            </a:extLst>
          </p:cNvPr>
          <p:cNvSpPr txBox="1"/>
          <p:nvPr/>
        </p:nvSpPr>
        <p:spPr>
          <a:xfrm>
            <a:off x="9085608" y="5532120"/>
            <a:ext cx="1846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Questions?</a:t>
            </a:r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5BE1BAC-B10C-375B-FA59-C68380B753F1}"/>
              </a:ext>
            </a:extLst>
          </p:cNvPr>
          <p:cNvSpPr/>
          <p:nvPr/>
        </p:nvSpPr>
        <p:spPr>
          <a:xfrm>
            <a:off x="400050" y="2260580"/>
            <a:ext cx="9163050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5DC65D4-BA77-A9C2-5D3C-BC6B8BA63BAF}"/>
              </a:ext>
            </a:extLst>
          </p:cNvPr>
          <p:cNvSpPr/>
          <p:nvPr/>
        </p:nvSpPr>
        <p:spPr>
          <a:xfrm>
            <a:off x="629466" y="2952225"/>
            <a:ext cx="9371783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4A4CDBD-0438-0691-B137-EC96523E7462}"/>
              </a:ext>
            </a:extLst>
          </p:cNvPr>
          <p:cNvSpPr/>
          <p:nvPr/>
        </p:nvSpPr>
        <p:spPr>
          <a:xfrm>
            <a:off x="400050" y="3643870"/>
            <a:ext cx="10475388" cy="985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66843B-C36A-70BD-5BB0-B3AD2F3081AA}"/>
              </a:ext>
            </a:extLst>
          </p:cNvPr>
          <p:cNvSpPr/>
          <p:nvPr/>
        </p:nvSpPr>
        <p:spPr>
          <a:xfrm>
            <a:off x="629466" y="4629150"/>
            <a:ext cx="9163050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DD879D5-C89F-3361-942A-AE3B8C9E12D0}"/>
              </a:ext>
            </a:extLst>
          </p:cNvPr>
          <p:cNvSpPr/>
          <p:nvPr/>
        </p:nvSpPr>
        <p:spPr>
          <a:xfrm>
            <a:off x="533160" y="5354723"/>
            <a:ext cx="7258290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9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959C305-DF20-1449-BDD3-FB4C86535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4582A38-BC88-480E-AA6F-26521B8AE5A5}"/>
              </a:ext>
            </a:extLst>
          </p:cNvPr>
          <p:cNvGraphicFramePr>
            <a:graphicFrameLocks noGrp="1"/>
          </p:cNvGraphicFramePr>
          <p:nvPr/>
        </p:nvGraphicFramePr>
        <p:xfrm>
          <a:off x="629467" y="2260580"/>
          <a:ext cx="10475388" cy="3794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28044">
                  <a:extLst>
                    <a:ext uri="{9D8B030D-6E8A-4147-A177-3AD203B41FA5}">
                      <a16:colId xmlns:a16="http://schemas.microsoft.com/office/drawing/2014/main" val="323961559"/>
                    </a:ext>
                  </a:extLst>
                </a:gridCol>
                <a:gridCol w="6247344">
                  <a:extLst>
                    <a:ext uri="{9D8B030D-6E8A-4147-A177-3AD203B41FA5}">
                      <a16:colId xmlns:a16="http://schemas.microsoft.com/office/drawing/2014/main" val="41799863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ptos"/>
                        </a:rPr>
                        <a:t>Friday, 14 Nov </a:t>
                      </a:r>
                      <a:r>
                        <a:rPr lang="en-US" sz="2400" dirty="0">
                          <a:latin typeface="Aptos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400" dirty="0">
                          <a:latin typeface="Aptos"/>
                        </a:rPr>
                        <a:t> </a:t>
                      </a:r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/>
                        </a:rPr>
                        <a:t>Choose your Deputies.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1993953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ptos"/>
                        </a:rPr>
                        <a:t>Friday evening , 21 Nov </a:t>
                      </a:r>
                      <a:r>
                        <a:rPr lang="en-US" sz="2400" dirty="0">
                          <a:latin typeface="Aptos"/>
                          <a:sym typeface="Wingdings" panose="05000000000000000000" pitchFamily="2" charset="2"/>
                        </a:rPr>
                        <a:t></a:t>
                      </a:r>
                      <a:endParaRPr lang="en-US" sz="2400" dirty="0">
                        <a:latin typeface="Aptos"/>
                      </a:endParaRPr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/>
                        </a:rPr>
                        <a:t>Memo post as assignment in BB.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2211569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ptos"/>
                        </a:rPr>
                        <a:t>Saturday/Sunday, 22-23 Nov </a:t>
                      </a:r>
                      <a:r>
                        <a:rPr lang="en-US" sz="2400" dirty="0">
                          <a:latin typeface="Aptos"/>
                          <a:sym typeface="Wingdings" panose="05000000000000000000" pitchFamily="2" charset="2"/>
                        </a:rPr>
                        <a:t></a:t>
                      </a:r>
                      <a:endParaRPr lang="en-US" sz="2400" dirty="0">
                        <a:latin typeface="Aptos"/>
                      </a:endParaRPr>
                    </a:p>
                    <a:p>
                      <a:endParaRPr lang="en-US" sz="2400" dirty="0">
                        <a:latin typeface="Aptos"/>
                      </a:endParaRPr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/>
                        </a:rPr>
                        <a:t>I will send memo to Deputies – for them to review, digest, and prepare questions.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268928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ptos"/>
                        </a:rPr>
                        <a:t>Wednesday evening, 3 Dec </a:t>
                      </a:r>
                      <a:r>
                        <a:rPr lang="en-US" sz="2400" dirty="0">
                          <a:latin typeface="Aptos"/>
                          <a:sym typeface="Wingdings" panose="05000000000000000000" pitchFamily="2" charset="2"/>
                        </a:rPr>
                        <a:t></a:t>
                      </a:r>
                      <a:endParaRPr lang="en-US" sz="2400" dirty="0">
                        <a:latin typeface="Aptos"/>
                      </a:endParaRPr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/>
                        </a:rPr>
                        <a:t>Slides posted as assignment in BB.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1891616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Aptos"/>
                        </a:rPr>
                        <a:t>Friday, 5 Dec </a:t>
                      </a:r>
                      <a:r>
                        <a:rPr lang="en-US" sz="2400" dirty="0">
                          <a:sym typeface="Wingdings" panose="05000000000000000000" pitchFamily="2" charset="2"/>
                        </a:rPr>
                        <a:t></a:t>
                      </a:r>
                      <a:endParaRPr lang="en-US" sz="2400" dirty="0"/>
                    </a:p>
                  </a:txBody>
                  <a:tcPr marB="27432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ptos"/>
                        </a:rPr>
                        <a:t>Deputies exercise.</a:t>
                      </a:r>
                    </a:p>
                  </a:txBody>
                  <a:tcPr marB="274320"/>
                </a:tc>
                <a:extLst>
                  <a:ext uri="{0D108BD9-81ED-4DB2-BD59-A6C34878D82A}">
                    <a16:rowId xmlns:a16="http://schemas.microsoft.com/office/drawing/2014/main" val="185929645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266994F-421E-9D3D-038B-88E65448B311}"/>
              </a:ext>
            </a:extLst>
          </p:cNvPr>
          <p:cNvSpPr txBox="1"/>
          <p:nvPr/>
        </p:nvSpPr>
        <p:spPr>
          <a:xfrm>
            <a:off x="3599553" y="1069490"/>
            <a:ext cx="4535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memo must be good.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DFABC-A034-8ECA-873B-431558012EF1}"/>
              </a:ext>
            </a:extLst>
          </p:cNvPr>
          <p:cNvSpPr txBox="1"/>
          <p:nvPr/>
        </p:nvSpPr>
        <p:spPr>
          <a:xfrm>
            <a:off x="9085608" y="5532120"/>
            <a:ext cx="1846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6044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A3A83-3951-D1C6-F333-47598BD10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944181-3D81-936A-8912-97CA7D4A9CF9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FACC39-A558-0EBA-6BD9-F4ED9E7E3D82}"/>
              </a:ext>
            </a:extLst>
          </p:cNvPr>
          <p:cNvGraphicFramePr>
            <a:graphicFrameLocks noGrp="1"/>
          </p:cNvGraphicFramePr>
          <p:nvPr/>
        </p:nvGraphicFramePr>
        <p:xfrm>
          <a:off x="1304926" y="1839700"/>
          <a:ext cx="9077648" cy="43155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2506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475142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SKILLS:  How to do Well in a Job or Internship Interview </a:t>
                      </a:r>
                      <a:b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(Fulton and Samantha)</a:t>
                      </a:r>
                      <a:endParaRPr lang="en-US" sz="36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~9:45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INTERNSHIP Conversations </a:t>
                      </a:r>
                      <a:b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Mo, Katelyn, Erik </a:t>
                      </a:r>
                      <a:endParaRPr lang="en-US" sz="1800" i="1" kern="120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82114270"/>
                  </a:ext>
                </a:extLst>
              </a:tr>
              <a:tr h="53604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~10:20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182880" lvl="0" indent="-182880" algn="l" defTabSz="6858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DISCUSSION:  Project Updates and Preps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933839662"/>
                  </a:ext>
                </a:extLst>
              </a:tr>
              <a:tr h="536049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11:00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José Pertierra, Immigration Attorney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Bobby</a:t>
                      </a:r>
                      <a:endParaRPr lang="en-US" sz="3200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213480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12:10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Lunch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17499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Trita Parsi, Executive VP, Quincy Institute, and expert on M.E. affairs</a:t>
                      </a:r>
                    </a:p>
                    <a:p>
                      <a:pPr lvl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Introduced by Syarra</a:t>
                      </a:r>
                      <a:endParaRPr lang="en-US" sz="2800" i="1" kern="120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8207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~2:15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ptos" panose="020B0004020202020204" pitchFamily="34" charset="0"/>
                        </a:rPr>
                        <a:t>Wrapup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055668925"/>
                  </a:ext>
                </a:extLst>
              </a:tr>
            </a:tbl>
          </a:graphicData>
        </a:graphic>
      </p:graphicFrame>
      <p:pic>
        <p:nvPicPr>
          <p:cNvPr id="4" name="Picture 3" descr="A white circle on a blue background&#10;&#10;AI-generated content may be incorrect.">
            <a:extLst>
              <a:ext uri="{FF2B5EF4-FFF2-40B4-BE49-F238E27FC236}">
                <a16:creationId xmlns:a16="http://schemas.microsoft.com/office/drawing/2014/main" id="{FB782CCC-CAE0-6B7C-136C-CA0D57FB3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96" y="5417669"/>
            <a:ext cx="790581" cy="2762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4684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3D3517-FC87-F38F-FC2E-6B9B8F79E2EA}"/>
              </a:ext>
            </a:extLst>
          </p:cNvPr>
          <p:cNvGraphicFramePr>
            <a:graphicFrameLocks noGrp="1"/>
          </p:cNvGraphicFramePr>
          <p:nvPr/>
        </p:nvGraphicFramePr>
        <p:xfrm>
          <a:off x="812173" y="628710"/>
          <a:ext cx="10721658" cy="54711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77872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4641306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602480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s-E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en-US" altLang="zh-CN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</a:t>
                      </a:r>
                      <a:endParaRPr lang="en-US" sz="14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Future of NATO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Truce between Kyiv and Moscow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Brendan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India and Paris Agreement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Kennedy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Health impact of abortion restrictions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Women </a:t>
                      </a:r>
                      <a:r>
                        <a:rPr lang="en-US" sz="1400" kern="100">
                          <a:effectLst/>
                          <a:latin typeface="+mn-lt"/>
                        </a:rPr>
                        <a:t>in Afghanistan</a:t>
                      </a:r>
                      <a:endParaRPr lang="en-US" sz="1400" kern="1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Katya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Inter-country adoption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Danny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Chinese pressure on Taiwan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Political situation in Venezuela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Lucienne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China’s growing influence in Peru 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Mikah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Future direction of new </a:t>
                      </a:r>
                      <a:r>
                        <a:rPr lang="en-US" sz="1400" b="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Syrian government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Assistance to El Salvador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Brenda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Cartel violence in Mexico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Rebecca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Mongolia ecosystem and options for protection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Haiti violence and instability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Maria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Economic and social crisis in Puerto Rico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Alejandra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Venezuela crisis and border violence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China investment in infrastructure in Latin America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Julie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China-U.S. competition in global poverty alleviation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Sarah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Türkiye ambitions as regional/global player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Central Asian dependence on Chinese and Russian financing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45017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Dedollarization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Albane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Vulnerabilities of sub-sea cables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Coup d’etats in the Sahel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61936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Souleymane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US. Africa policy for the </a:t>
                      </a:r>
                      <a:r>
                        <a:rPr lang="en-US" sz="1400" b="0" kern="10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21st century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118428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Corrie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Climate crisis in Haiti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Lithium in Argentina, Bolivia, and Chile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853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+mn-lt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Rider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+mn-lt"/>
                        </a:rPr>
                        <a:t>The Ukraine-Russia War</a:t>
                      </a: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60113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2C87BE0-A2A6-FA72-414F-62BF22749C98}"/>
              </a:ext>
            </a:extLst>
          </p:cNvPr>
          <p:cNvSpPr txBox="1"/>
          <p:nvPr/>
        </p:nvSpPr>
        <p:spPr>
          <a:xfrm>
            <a:off x="5087302" y="126546"/>
            <a:ext cx="192713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662529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21D6C-7A79-231E-A41C-F8152B31F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BED4AD-89E0-9B6B-2C05-18869DAA5AF7}"/>
              </a:ext>
            </a:extLst>
          </p:cNvPr>
          <p:cNvSpPr txBox="1"/>
          <p:nvPr/>
        </p:nvSpPr>
        <p:spPr>
          <a:xfrm>
            <a:off x="1199734" y="1877242"/>
            <a:ext cx="43998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Jos</a:t>
            </a:r>
            <a:r>
              <a:rPr lang="es-ES" sz="2800" dirty="0"/>
              <a:t>é</a:t>
            </a:r>
            <a:r>
              <a:rPr lang="en-US" sz="2800" dirty="0"/>
              <a:t> Pertierra</a:t>
            </a:r>
          </a:p>
          <a:p>
            <a:endParaRPr lang="en-US" sz="2800" dirty="0"/>
          </a:p>
          <a:p>
            <a:pPr marL="182880" indent="-182880"/>
            <a:r>
              <a:rPr lang="en-US" sz="2400" dirty="0"/>
              <a:t>Immigration Lawyer and expert on immigration law and Latin America</a:t>
            </a:r>
            <a:r>
              <a:rPr lang="en-US" sz="2400" dirty="0">
                <a:effectLst/>
              </a:rPr>
              <a:t> </a:t>
            </a:r>
          </a:p>
          <a:p>
            <a:pPr marL="182880" indent="-182880"/>
            <a:br>
              <a:rPr lang="en-US" sz="2400" dirty="0"/>
            </a:br>
            <a:endParaRPr lang="en-US" sz="2400" dirty="0"/>
          </a:p>
          <a:p>
            <a:r>
              <a:rPr lang="en-US" sz="2400" i="1" dirty="0"/>
              <a:t>- Introduced by Bobby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A3961-DD9B-16FE-5096-0E8F0F6F775A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005B89-AC6D-CD36-8AEF-1D65EBF86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816">
            <a:off x="5762972" y="427445"/>
            <a:ext cx="5558808" cy="72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59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301BC-611B-46BF-B0DC-6545565A4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54" y="1645920"/>
            <a:ext cx="5346566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75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39FCA-D943-2CE0-2DC6-031F961DF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697876-0B82-9475-5C20-03EAF9C60FD3}"/>
              </a:ext>
            </a:extLst>
          </p:cNvPr>
          <p:cNvSpPr txBox="1"/>
          <p:nvPr/>
        </p:nvSpPr>
        <p:spPr>
          <a:xfrm>
            <a:off x="1199734" y="1877242"/>
            <a:ext cx="43998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Trita Parsi</a:t>
            </a:r>
          </a:p>
          <a:p>
            <a:endParaRPr lang="en-US" sz="2800" dirty="0"/>
          </a:p>
          <a:p>
            <a:pPr marL="182880" indent="-182880"/>
            <a:r>
              <a:rPr lang="en-US" sz="2400" dirty="0"/>
              <a:t>Executive VP, Quincy Institute for Responsible Statecraft</a:t>
            </a:r>
            <a:r>
              <a:rPr lang="en-US" sz="2400" dirty="0">
                <a:effectLst/>
              </a:rPr>
              <a:t> </a:t>
            </a:r>
          </a:p>
          <a:p>
            <a:pPr marL="182880" indent="-182880"/>
            <a:br>
              <a:rPr lang="en-US" sz="2400" dirty="0"/>
            </a:b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i="1" dirty="0"/>
              <a:t>Introduced by Syarra</a:t>
            </a:r>
          </a:p>
          <a:p>
            <a:pPr marL="342900" indent="-342900">
              <a:buFontTx/>
              <a:buChar char="-"/>
            </a:pPr>
            <a:r>
              <a:rPr lang="en-US" sz="2400" i="1" dirty="0"/>
              <a:t>Questions led by Syarra, Alex, Gabby, Katelyn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0B0C7-2413-9C8D-AA9B-DD2D1974BB17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EDE78-3A47-D5FA-203E-4EC1EA7FE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117">
            <a:off x="5636829" y="402297"/>
            <a:ext cx="5566183" cy="72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443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40A25-0147-29CE-6684-30E4D2F12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02397-61E3-BE7B-6BF3-9E3BC5141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3639BE-1FAF-9AFD-0628-8FE3A031B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309D3A-7385-EAB0-2792-F4E1EAD3A2CF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F6883-244E-CC92-F28B-0D44B7CE7A49}"/>
              </a:ext>
            </a:extLst>
          </p:cNvPr>
          <p:cNvSpPr txBox="1"/>
          <p:nvPr/>
        </p:nvSpPr>
        <p:spPr>
          <a:xfrm>
            <a:off x="5771609" y="3997484"/>
            <a:ext cx="2547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Eleven</a:t>
            </a:r>
            <a:br>
              <a:rPr lang="en-US" sz="2400" dirty="0"/>
            </a:br>
            <a:r>
              <a:rPr lang="en-US" sz="2400" dirty="0"/>
              <a:t>07 November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F26D8-C524-EC42-54C5-07C160A0B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68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5D290E-71FA-AF89-D01C-A88666533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527" y="87501"/>
            <a:ext cx="5962196" cy="66829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616414-F00E-34C0-3158-442C5660FCA4}"/>
              </a:ext>
            </a:extLst>
          </p:cNvPr>
          <p:cNvSpPr txBox="1"/>
          <p:nvPr/>
        </p:nvSpPr>
        <p:spPr>
          <a:xfrm>
            <a:off x="359627" y="2541807"/>
            <a:ext cx="288908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QUINCY INSTITUTE for</a:t>
            </a:r>
            <a:b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 Statecraft</a:t>
            </a:r>
            <a:b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2000 Pennsylvania Ave NW. Suite 7000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BEE2891-219B-A5AA-19CE-E30C1A1FFE51}"/>
                  </a:ext>
                </a:extLst>
              </p14:cNvPr>
              <p14:cNvContentPartPr/>
              <p14:nvPr/>
            </p14:nvContentPartPr>
            <p14:xfrm>
              <a:off x="5586629" y="1750698"/>
              <a:ext cx="437400" cy="774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BEE2891-219B-A5AA-19CE-E30C1A1FFE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50629" y="1714698"/>
                <a:ext cx="509040" cy="84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83DA932-11AC-0E17-E923-6A0D8DD36434}"/>
                  </a:ext>
                </a:extLst>
              </p14:cNvPr>
              <p14:cNvContentPartPr/>
              <p14:nvPr/>
            </p14:nvContentPartPr>
            <p14:xfrm>
              <a:off x="5586989" y="3757698"/>
              <a:ext cx="720" cy="2712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83DA932-11AC-0E17-E923-6A0D8DD364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14989" y="3721698"/>
                <a:ext cx="144000" cy="27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5DCF5D1-1DEA-85D9-181D-FD488F7CCE3B}"/>
                  </a:ext>
                </a:extLst>
              </p14:cNvPr>
              <p14:cNvContentPartPr/>
              <p14:nvPr/>
            </p14:nvContentPartPr>
            <p14:xfrm>
              <a:off x="5336789" y="6449778"/>
              <a:ext cx="216720" cy="50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5DCF5D1-1DEA-85D9-181D-FD488F7CCE3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00789" y="6413778"/>
                <a:ext cx="288360" cy="12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355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D1D6CB-FC16-4E60-28A8-3E31A20284EA}"/>
              </a:ext>
            </a:extLst>
          </p:cNvPr>
          <p:cNvSpPr txBox="1"/>
          <p:nvPr/>
        </p:nvSpPr>
        <p:spPr>
          <a:xfrm>
            <a:off x="1199734" y="1877242"/>
            <a:ext cx="43998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Jos</a:t>
            </a:r>
            <a:r>
              <a:rPr lang="es-ES" sz="2800" dirty="0"/>
              <a:t>é</a:t>
            </a:r>
            <a:r>
              <a:rPr lang="en-US" sz="2800" dirty="0"/>
              <a:t> Pertierra</a:t>
            </a:r>
          </a:p>
          <a:p>
            <a:endParaRPr lang="en-US" sz="2800" dirty="0"/>
          </a:p>
          <a:p>
            <a:pPr marL="182880" indent="-182880"/>
            <a:r>
              <a:rPr lang="en-US" sz="2400" dirty="0"/>
              <a:t>Immigration Lawyer and expert on immigration law and Latin America</a:t>
            </a:r>
            <a:r>
              <a:rPr lang="en-US" sz="2400" dirty="0">
                <a:effectLst/>
              </a:rPr>
              <a:t> </a:t>
            </a:r>
          </a:p>
          <a:p>
            <a:pPr marL="182880" indent="-182880"/>
            <a:br>
              <a:rPr lang="en-US" sz="2400" dirty="0"/>
            </a:br>
            <a:endParaRPr lang="en-US" sz="2400" dirty="0"/>
          </a:p>
          <a:p>
            <a:r>
              <a:rPr lang="en-US" sz="2400" i="1" dirty="0"/>
              <a:t>- Introduced by Bobby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EE792-4DC0-EFEC-7471-CDBB6AE8D5E7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FC37E-1F6A-C4C2-3C60-6A9A5F9CA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816">
            <a:off x="5762972" y="427445"/>
            <a:ext cx="5558808" cy="72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29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F0C03EF-65EE-5561-808E-1F3288D07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C2D8CC-335A-7E6D-DD76-FDAEF4D3BC2A}"/>
              </a:ext>
            </a:extLst>
          </p:cNvPr>
          <p:cNvSpPr txBox="1"/>
          <p:nvPr/>
        </p:nvSpPr>
        <p:spPr>
          <a:xfrm>
            <a:off x="1199734" y="1877242"/>
            <a:ext cx="439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Jos</a:t>
            </a:r>
            <a:r>
              <a:rPr lang="es-ES" sz="2800" dirty="0"/>
              <a:t>é</a:t>
            </a:r>
            <a:r>
              <a:rPr lang="en-US" sz="2800" dirty="0"/>
              <a:t> Pertierra</a:t>
            </a:r>
            <a:endParaRPr lang="en-US" sz="2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3861E-38A0-7725-EA5E-44A130D5F61A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BB406-8B95-B6CF-AD8E-97290A3DD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09" y="2914696"/>
            <a:ext cx="2010056" cy="3353268"/>
          </a:xfrm>
          <a:prstGeom prst="rect">
            <a:avLst/>
          </a:prstGeom>
        </p:spPr>
      </p:pic>
      <p:pic>
        <p:nvPicPr>
          <p:cNvPr id="6" name="Jose video_1">
            <a:hlinkClick r:id="" action="ppaction://media"/>
            <a:extLst>
              <a:ext uri="{FF2B5EF4-FFF2-40B4-BE49-F238E27FC236}">
                <a16:creationId xmlns:a16="http://schemas.microsoft.com/office/drawing/2014/main" id="{777C98F8-14EB-92CF-97AB-0A14B8D287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6442" y="1690313"/>
            <a:ext cx="7878763" cy="443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C03EF-65EE-5561-808E-1F3288D07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C2D8CC-335A-7E6D-DD76-FDAEF4D3BC2A}"/>
              </a:ext>
            </a:extLst>
          </p:cNvPr>
          <p:cNvSpPr txBox="1"/>
          <p:nvPr/>
        </p:nvSpPr>
        <p:spPr>
          <a:xfrm>
            <a:off x="802426" y="6267964"/>
            <a:ext cx="439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Jos</a:t>
            </a:r>
            <a:r>
              <a:rPr lang="es-ES" sz="2800" dirty="0"/>
              <a:t>é</a:t>
            </a:r>
            <a:r>
              <a:rPr lang="en-US" sz="2800" dirty="0"/>
              <a:t> Pertierra</a:t>
            </a:r>
            <a:endParaRPr lang="en-US" sz="24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3861E-38A0-7725-EA5E-44A130D5F61A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BB406-8B95-B6CF-AD8E-97290A3DD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09" y="2914696"/>
            <a:ext cx="2010056" cy="3353268"/>
          </a:xfrm>
          <a:prstGeom prst="rect">
            <a:avLst/>
          </a:prstGeom>
        </p:spPr>
      </p:pic>
      <p:pic>
        <p:nvPicPr>
          <p:cNvPr id="2" name="Jose video_2">
            <a:hlinkClick r:id="" action="ppaction://media"/>
            <a:extLst>
              <a:ext uri="{FF2B5EF4-FFF2-40B4-BE49-F238E27FC236}">
                <a16:creationId xmlns:a16="http://schemas.microsoft.com/office/drawing/2014/main" id="{C1A25018-B0AD-6095-F71F-95049E13B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7181" y="2009209"/>
            <a:ext cx="7955280" cy="397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B3212-4B15-F5EA-7E0A-1583B91B8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CB33C4-B98C-53D0-6EBF-43BD55C0CBBC}"/>
              </a:ext>
            </a:extLst>
          </p:cNvPr>
          <p:cNvSpPr txBox="1"/>
          <p:nvPr/>
        </p:nvSpPr>
        <p:spPr>
          <a:xfrm>
            <a:off x="1199734" y="1877242"/>
            <a:ext cx="43998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Trita Parsi</a:t>
            </a:r>
          </a:p>
          <a:p>
            <a:endParaRPr lang="en-US" sz="2800" dirty="0"/>
          </a:p>
          <a:p>
            <a:pPr marL="182880" indent="-182880"/>
            <a:r>
              <a:rPr lang="en-US" sz="2400" dirty="0"/>
              <a:t>Executive VP, Quincy Institute for Responsible Statecraft</a:t>
            </a:r>
            <a:r>
              <a:rPr lang="en-US" sz="2400" dirty="0">
                <a:effectLst/>
              </a:rPr>
              <a:t> </a:t>
            </a:r>
          </a:p>
          <a:p>
            <a:pPr marL="182880" indent="-182880"/>
            <a:br>
              <a:rPr lang="en-US" sz="2400" dirty="0"/>
            </a:b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i="1" dirty="0"/>
              <a:t>Introduced by Syarra</a:t>
            </a:r>
          </a:p>
          <a:p>
            <a:pPr marL="342900" indent="-342900">
              <a:buFontTx/>
              <a:buChar char="-"/>
            </a:pPr>
            <a:r>
              <a:rPr lang="en-US" sz="2400" i="1" dirty="0"/>
              <a:t>Questions led by Syarra, Alex, Gabby, Katelyn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899D1F-3CE6-2A2B-D013-FDCA2718D720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AB29A-B49B-42B0-C52C-7A215BBCC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117">
            <a:off x="5636829" y="402297"/>
            <a:ext cx="5566183" cy="72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66414"/>
      </p:ext>
    </p:extLst>
  </p:cSld>
  <p:clrMapOvr>
    <a:masterClrMapping/>
  </p:clrMapOvr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4948</TotalTime>
  <Words>1657</Words>
  <Application>Microsoft Office PowerPoint</Application>
  <PresentationFormat>Widescreen</PresentationFormat>
  <Paragraphs>383</Paragraphs>
  <Slides>44</Slides>
  <Notes>0</Notes>
  <HiddenSlides>11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Aptos</vt:lpstr>
      <vt:lpstr>Arial</vt:lpstr>
      <vt:lpstr>Calibri</vt:lpstr>
      <vt:lpstr>Corbel</vt:lpstr>
      <vt:lpstr>Wingdings</vt:lpstr>
      <vt:lpstr>AU_analysis_class_theme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Policy Seminar and NSC Simulation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401/402 Intro on Tuesday 2023-08-29</dc:title>
  <dc:subject/>
  <dc:creator>Fulton Armstrong</dc:creator>
  <cp:keywords/>
  <cp:lastModifiedBy>Fulton A</cp:lastModifiedBy>
  <cp:revision>245</cp:revision>
  <cp:lastPrinted>2025-11-06T23:43:41Z</cp:lastPrinted>
  <dcterms:created xsi:type="dcterms:W3CDTF">2020-01-10T15:37:44Z</dcterms:created>
  <dcterms:modified xsi:type="dcterms:W3CDTF">2025-11-06T23:44:32Z</dcterms:modified>
  <cp:category/>
</cp:coreProperties>
</file>