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sldIdLst>
    <p:sldId id="2268" r:id="rId2"/>
    <p:sldId id="1011" r:id="rId3"/>
    <p:sldId id="2308" r:id="rId4"/>
    <p:sldId id="2320" r:id="rId5"/>
    <p:sldId id="2319" r:id="rId6"/>
    <p:sldId id="985" r:id="rId7"/>
    <p:sldId id="2316" r:id="rId8"/>
    <p:sldId id="1881" r:id="rId9"/>
    <p:sldId id="1836" r:id="rId10"/>
    <p:sldId id="1835" r:id="rId11"/>
    <p:sldId id="975" r:id="rId12"/>
    <p:sldId id="1833" r:id="rId13"/>
    <p:sldId id="1834" r:id="rId14"/>
    <p:sldId id="1876" r:id="rId15"/>
    <p:sldId id="1875" r:id="rId16"/>
    <p:sldId id="1099" r:id="rId17"/>
    <p:sldId id="1100" r:id="rId18"/>
    <p:sldId id="1101" r:id="rId19"/>
    <p:sldId id="1877" r:id="rId20"/>
    <p:sldId id="1886" r:id="rId21"/>
    <p:sldId id="1887" r:id="rId22"/>
    <p:sldId id="2326" r:id="rId23"/>
    <p:sldId id="2317" r:id="rId24"/>
    <p:sldId id="1882" r:id="rId25"/>
    <p:sldId id="1756" r:id="rId26"/>
    <p:sldId id="2318" r:id="rId27"/>
    <p:sldId id="2321" r:id="rId28"/>
    <p:sldId id="2297" r:id="rId29"/>
    <p:sldId id="1967" r:id="rId30"/>
    <p:sldId id="1056" r:id="rId31"/>
    <p:sldId id="929" r:id="rId32"/>
    <p:sldId id="930" r:id="rId33"/>
    <p:sldId id="1054" r:id="rId34"/>
    <p:sldId id="1890" r:id="rId35"/>
    <p:sldId id="2322" r:id="rId36"/>
    <p:sldId id="1891" r:id="rId37"/>
    <p:sldId id="1905" r:id="rId38"/>
    <p:sldId id="1906" r:id="rId39"/>
    <p:sldId id="2327" r:id="rId40"/>
    <p:sldId id="2328" r:id="rId41"/>
    <p:sldId id="2323" r:id="rId42"/>
    <p:sldId id="2325" r:id="rId43"/>
    <p:sldId id="2009" r:id="rId44"/>
    <p:sldId id="2200" r:id="rId45"/>
    <p:sldId id="1937" r:id="rId46"/>
    <p:sldId id="2155" r:id="rId47"/>
    <p:sldId id="2002" r:id="rId48"/>
    <p:sldId id="2313" r:id="rId49"/>
    <p:sldId id="2314" r:id="rId50"/>
    <p:sldId id="1880" r:id="rId51"/>
    <p:sldId id="920" r:id="rId52"/>
    <p:sldId id="2315" r:id="rId53"/>
    <p:sldId id="2324" r:id="rId54"/>
  </p:sldIdLst>
  <p:sldSz cx="12192000" cy="6858000"/>
  <p:notesSz cx="6881813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6F5F5"/>
    <a:srgbClr val="F8F0DE"/>
    <a:srgbClr val="92D0DB"/>
    <a:srgbClr val="BF2F1E"/>
    <a:srgbClr val="1040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D84B3E-7BD6-4906-B2E7-BC5ECD9D8BAB}" v="113" dt="2026-03-25T15:01:13.596"/>
    <p1510:client id="{B328B711-AB86-406D-B8E1-96D35E6C8BE9}" v="35" dt="2026-03-24T21:17:40.6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841" autoAdjust="0"/>
    <p:restoredTop sz="95073"/>
  </p:normalViewPr>
  <p:slideViewPr>
    <p:cSldViewPr snapToGrid="0">
      <p:cViewPr>
        <p:scale>
          <a:sx n="100" d="100"/>
          <a:sy n="100" d="100"/>
        </p:scale>
        <p:origin x="-984" y="-61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765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4-20T14:20:52.1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79 620 24575,'-1'4'0,"1"-1"0,-1 1 0,0 0 0,0 0 0,-1-1 0,1 1 0,-1-1 0,1 1 0,-1-1 0,0 0 0,-1 0 0,1 1 0,0-2 0,-1 1 0,0 0 0,-3 3 0,2-3 0,0 1 0,1-1 0,0 1 0,0 0 0,0 0 0,0 0 0,1 1 0,-1-1 0,1 0 0,-3 10 0,1 12 0,1-1 0,0 1 0,2 0 0,4 41 0,-1-57 0,0 0 0,1 0 0,0 0 0,1-1 0,7 15 0,7 17 0,-1 15 0,6-5 0,-7-17 0,13 13 0,-26-43 0,0 1 0,1-1 0,-1 1 0,1-1 0,0 0 0,0 0 0,0-1 0,1 1 0,-1-1 0,1 0 0,0 0 0,5 2 0,18 12 0,13 6 0,-35-21 0,0 1 0,1 0 0,-1 0 0,0 1 0,-1 0 0,1 0 0,7 8 0,-11-9 0,-1 0 0,0 0 0,0 0 0,0 0 0,0 0 0,0 0 0,-1 0 0,1 0 0,-1 0 0,0 0 0,0 0 0,0 1 0,-1-1 0,0 5 0,0-3 0,1-1 0,0 1 0,0 0 0,0 0 0,2 7 0,-1-7 0,1-1 0,0 0 0,1 1 0,-1-1 0,1 0 0,-1 0 0,1 0 0,0-1 0,1 1 0,-1-1 0,1 1 0,-1-1 0,1 0 0,0-1 0,0 1 0,0-1 0,1 0 0,-1 0 0,1 0 0,-1 0 0,1-1 0,-1 1 0,1-1 0,0-1 0,0 1 0,0-1 0,-1 1 0,1-1 0,0-1 0,0 1 0,0-1 0,8-2 0,-11 3 0,-1 0 0,0-1 0,1 1 0,-1-1 0,0 0 0,1 1 0,-1-1 0,0 0 0,0 0 0,0 0 0,0 0 0,0 0 0,0 0 0,0 0 0,0 0 0,0 0 0,0 0 0,0 0 0,-1-1 0,1 1 0,0 0 0,-1-1 0,0 1 0,1 0 0,-1-1 0,1 1 0,-1-3 0,0-3 0,0-1 0,0 1 0,0-1 0,-3-10 0,0-10 0,3 19 0,1 1 0,0-1 0,0 1 0,4-11 0,-2 7 0,-2 9 0,-1-1 0,0 0 0,0 1 0,0-1 0,0 0 0,-1 0 0,1 1 0,-1-1 0,0 0 0,-2-5 0,2 7 0,0-1 0,0 1 0,0 0 0,0-1 0,1 1 0,-1-1 0,1 0 0,-1 1 0,1-1 0,0 1 0,0-1 0,0 0 0,1 1 0,-1-1 0,1 1 0,-1-1 0,1 1 0,0-1 0,0 1 0,0-1 0,0 1 0,0 0 0,3-4 0,5-5 0,0 0 0,-1-1 0,-1 0 0,12-25 0,-2-3 0,14-50 0,-1-46 0,-28 122 0,0 0 0,0 0 0,-2 0 0,0 0 0,-2-23 0,-5-71 0,7 63 0,1-48 0,-1 90 0,1 0 0,0 0 0,1 0 0,-1 0 0,0 0 0,1 0 0,0 1 0,-1-1 0,1 1 0,4-5 0,11-17 0,-2-2 0,-13 23 0,0-1 0,0 1 0,0 0 0,0-1 0,-1 1 0,1-1 0,-1 1 0,0-1 0,0 0 0,0 1 0,-1-1 0,1-7 0,-1 4 0,1 1 0,-1 1 0,0 0 0,0-1 0,-1 1 0,1-1 0,-1 1 0,0 0 0,-1 0 0,1 0 0,-1-1 0,0 1 0,0 1 0,-1-1 0,1 0 0,-5-4 0,6 7 0,-1-1 0,1 1 0,0-1 0,0 1 0,0-1 0,0 1 0,0-1 0,0 1 0,1-1 0,-1 0 0,1 1 0,0-1 0,0 0 0,0 0 0,0 1 0,0-1 0,0 0 0,1 1 0,0-1 0,-1 0 0,1 1 0,0-1 0,0 1 0,0-1 0,1 1 0,-1 0 0,0-1 0,1 1 0,0 0 0,-1 0 0,1 0 0,0 0 0,3-2 0,-2 2 0,0-1 0,-1 1 0,1-1 0,-1 1 0,0-1 0,0 0 0,0 0 0,0 0 0,0 0 0,-1 0 0,1 0 0,-1 0 0,0-1 0,0 1 0,0 0 0,0-1 0,-1 1 0,1-1 0,-1 1 0,0-1 0,0 1 0,0-1 0,0 1 0,-1-1 0,1 1 0,-1-1 0,0 1 0,-2-5 0,2 7 0,0-1 0,0 1 0,0-1 0,0 1 0,0-1 0,0 1 0,0 0 0,-1 0 0,1-1 0,-1 1 0,1 0 0,-1 0 0,1 0 0,-1 0 0,0 1 0,1-1 0,-1 0 0,0 1 0,1-1 0,-1 1 0,0 0 0,-2-1 0,-5 0 0,1 1 0,-1 0 0,-12 2 0,11-1 0,5-1 0,-1-1 0,1 0 0,0 0 0,-1 0 0,1 0 0,0-1 0,0 0 0,-8-3 0,-20-7 0,26 10 0,0-1 0,0 1 0,1-1 0,-1 0 0,1 0 0,0-1 0,-8-5 0,3 2 0,9 6 0,0-1 0,0 1 0,0 1 0,0-1 0,0 0 0,0 0 0,0 1 0,0 0 0,0-1 0,-1 1 0,1 0 0,0 0 0,0 0 0,0 0 0,0 0 0,-1 1 0,-2 0 0,4-1 0,0 0 0,0 1 0,0-1 0,-1 1 0,1 0 0,0-1 0,0 1 0,0 0 0,0 0 0,0 0 0,0-1 0,0 1 0,0 0 0,0 0 0,1 0 0,-1 0 0,0 1 0,1-1 0,-1 0 0,1 0 0,-1 0 0,1 1 0,-1-1 0,1 0 0,0 0 0,0 1 0,-1-1 0,1 0 0,0 2 0,0 0 0,0 1 0,0-1 0,0 0 0,-1 1 0,1-1 0,-1 0 0,0 1 0,0-1 0,0 0 0,-3 6 0,0-3 0,-1 0 0,1-1 0,-12 11 0,16-16 0,-73 72 0,66-66 0,0 1 0,1 1 0,0-1 0,0 1 0,1 0 0,0 0 0,0 1 0,1-1 0,0 1 0,0 0 0,1 0 0,0 0 0,1 1 0,-2 12 0,3-16 0,0 0 0,-1 0 0,1 0 0,-2 0 0,1 0 0,-6 10 0,5-11 0,0 0 0,1 0 0,0 1 0,0-1 0,0 0 0,0 1 0,1-1 0,0 1 0,0 8 0,0-3 0,1 0 0,-2 0 0,1 0 0,-2 0 0,-5 19 0,3-22 67,0 0 0,0 0 0,0 0 0,-8 7 0,-15 24-1767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25T14:17:22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1241 64 24575,'-13'-1'0,"0"0"0,1-1 0,-1-1 0,0 0 0,-13-6 0,10 4 0,1 0 0,-30-4 0,-235-6 0,270 14 0,1 2 0,-1-1 0,0 1 0,1 1 0,-1 0 0,1 0 0,0 1 0,0 0 0,0 1 0,0 0 0,0 0 0,1 1 0,0 0 0,-9 7 0,4-4 0,-1 0 0,1-2 0,-1 1 0,-1-2 0,1 0 0,-1 0 0,-28 4 0,17-5 0,0-2 0,0 0 0,-48-4 0,-154-35 0,220 36-44,1-1 0,0 0 0,-1 0 0,1 0 0,0-1 0,0 0 0,1-1 0,-1 0 0,1 0 0,0 0 0,-1-1 0,2 1 0,-1-1 0,-9-11 0,4 5-661,3 4-6121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3-25T14:17:39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1377 24575,'-7'-61'0,"6"56"0,-1-1 0,1 1 0,0-1 0,0 1 0,1-1 0,0 1 0,0-1 0,0 0 0,0 1 0,1-1 0,0 0 0,0 1 0,1-1 0,-1 1 0,1 0 0,0 0 0,1-1 0,-1 1 0,1 1 0,0-1 0,0 0 0,8-8 0,-7 10 0,-1-1 0,1 1 0,0 0 0,0 0 0,1 0 0,-1 1 0,0-1 0,1 1 0,0 0 0,-1 0 0,1 1 0,0 0 0,0-1 0,0 1 0,0 1 0,0-1 0,8 1 0,32-6 0,-25 0 0,-1 0 0,35-18 0,5-1 0,-23 10 0,-26 10 0,-1 1 0,1 0 0,0 1 0,0 0 0,1 1 0,-1-1 0,18 0 0,-23 3 0,1 0 0,-1 0 0,1-1 0,-1 0 0,1 0 0,-1-1 0,1 1 0,-1-1 0,0 0 0,0-1 0,0 1 0,8-6 0,-4 0 0,0 0 0,-1-1 0,0 1 0,9-15 0,9-9 0,-19 26 0,0 0 0,1 1 0,-1 0 0,1 0 0,0 0 0,0 1 0,0 1 0,1-1 0,-1 1 0,1 1 0,0-1 0,0 1 0,16-1 0,-10 1 0,-1-1 0,0 0 0,-1-1 0,24-10 0,-29 10 0,-1-1 0,1 0 0,-1 0 0,0 0 0,-1-1 0,1 0 0,-1 0 0,-1-1 0,1 0 0,-1 0 0,0 0 0,0-1 0,3-7 0,-5 10 0,10-17 0,-6 13 0,-1 0 0,0-1 0,-1 0 0,0 0 0,-1-1 0,0 1 0,0-1 0,2-18 0,11-20 0,-14 42 0,0 1 0,0-1 0,-1 0 0,0 0 0,0 0 0,0-9 0,-1 7 0,1 1 0,-1 0 0,1 0 0,1 0 0,0 0 0,0 0 0,0 0 0,1 1 0,0-1 0,1 1 0,-1 0 0,1 1 0,9-10 0,24-37 0,-33 45 0,2-3 0,-7 29 0,0-18 0,0 0 0,0 1 0,0-1 0,0 0 0,0 0 0,0 0 0,0 0 0,0 0 0,0 0 0,0 1 0,0-1 0,0 0 0,0 0 0,0 0 0,0 0 0,0 0 0,0 0 0,0 0 0,0 0 0,0 1 0,0-1 0,0 0 0,1 0 0,-1 0 0,0 0 0,0 0 0,0 0 0,0 0 0,0 0 0,0 0 0,0 0 0,0 0 0,1 0 0,-1 0 0,0 0 0,0 0 0,0 0 0,0 1 0,0-1 0,0 0 0,0 0 0,1 0 0,-1-1 0,0 1 0,0 0 0,0 0 0,0 0 0,0 0 0,0 0 0,1 0 0,-1 0 0,0 0 0,0 0 0,0 0 0,0 0 0,0 0 0,0 0 0,0 0 0,0 0 0,0 0 0,1-1 0,11-7 0,9-11 0,14-28 0,-31 38 0,2 1 0,-1 0 0,1 0 0,0 0 0,1 0 0,0 1 0,0 0 0,1 1 0,0-1 0,0 1 0,0 1 0,1 0 0,-1 0 0,1 1 0,11-5 0,19-3 0,26-6 0,-60 17 0,-1 1 0,1 0 0,-1 0 0,1 0 0,-1 1 0,0 0 0,1 0 0,-1 0 0,0 0 0,1 0 0,-1 1 0,0 0 0,5 3 0,-3-2 0,0 0 0,-1 0 0,1-1 0,0 0 0,1 0 0,-1 0 0,0-1 0,0 0 0,1 0 0,-1-1 0,1 1 0,-1-1 0,0-1 0,1 1 0,-1-1 0,1 0 0,-1-1 0,0 0 0,0 0 0,0 0 0,0 0 0,0-1 0,-1 0 0,1 0 0,-1-1 0,1 0 0,-1 0 0,5-5 0,0-2 0,2-1 0,-1 2 0,1-1 0,1 2 0,0 0 0,0 0 0,1 1 0,24-10 0,-29 13 0,1 1 0,0 1 0,0 0 0,0 0 0,0 1 0,0 0 0,1 1 0,-1 0 0,0 0 0,1 1 0,-1 1 0,1 0 0,-1 0 0,12 3 0,-15 0 0,0 0 0,0 0 0,0 1 0,-1 0 0,0 0 0,0 0 0,0 1 0,-1 0 0,0 0 0,8 12 0,-6-9 0,0 0 0,1 0 0,0-1 0,14 12 0,32 13 0,-42-26 0,0 0 0,0 0 0,-1 1 0,0 0 0,0 1 0,-1 0 0,0 1 0,-1 0 0,13 18 0,-9-13 0,0 0 0,1 0 0,0-1 0,1-1 0,1-1 0,19 13 0,-24-18 0,1-1 0,0 1 0,18 5 0,-20-8 0,0 0 0,-1 0 0,0 1 0,1 0 0,9 8 0,-16-10 0,0-1 0,-1 1 0,1 0 0,-1 0 0,1 0 0,-1 1 0,0-1 0,0 0 0,-1 1 0,1-1 0,-1 1 0,1 0 0,-1 0 0,0-1 0,-1 1 0,1 0 0,-1 0 0,1 4 0,-2 6 0,1-1 0,-2 1 0,0-1 0,0 0 0,-1 0 0,-1 0 0,0 0 0,-1-1 0,-10 20 0,12-25 0,2-3 0,0 0 0,0 0 0,0 0 0,0 1 0,0-1 0,1 0 0,0 0 0,0 0 0,0 1 0,0-1 0,1 0 0,0 0 0,0 0 0,0 0 0,0 0 0,0 0 0,1 0 0,3 5 0,4 8 0,1-1 0,23 29 0,-4-7 0,-14-15 0,1 0 0,2 0 0,0-2 0,1 0 0,36 30 0,-49-48 0,0-1 0,0 1 0,1-1 0,-1 0 0,0-1 0,1 1 0,-1-1 0,1-1 0,-1 1 0,1-1 0,-1 0 0,8-1 0,-6 0 0,0 1 0,0 0 0,0 1 0,0-1 0,0 2 0,14 3 0,-20-4 0,1 0 0,-1 1 0,1-1 0,-1 1 0,0 0 0,0 0 0,1-1 0,-1 2 0,0-1 0,-1 0 0,1 0 0,0 0 0,-1 1 0,1-1 0,-1 1 0,0-1 0,0 1 0,0 0 0,0 0 0,0-1 0,0 1 0,-1 0 0,1 5 0,1 3 0,-1 1 0,1-1 0,-2 1 0,0 0 0,0-1 0,-1 1 0,-1 0 0,0-1 0,0 1 0,-1-1 0,-1 0 0,0 0 0,0 0 0,-1 0 0,0-1 0,-1 0 0,0 0 0,-1 0 0,0-1 0,-1 0 0,1 0 0,-11 8 0,2-3 0,13-11 0,-1-1 0,1 1 0,0 0 0,0 0 0,0 0 0,1 0 0,-1 1 0,1-1 0,-1 1 0,1-1 0,0 1 0,1 0 0,-1 0 0,1 0 0,-1 0 0,1 0 0,0 0 0,1 0 0,-1 0 0,1 0 0,-1 6 0,2 5-1365,-1-4-5461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82119" cy="466434"/>
          </a:xfrm>
          <a:prstGeom prst="rect">
            <a:avLst/>
          </a:prstGeom>
        </p:spPr>
        <p:txBody>
          <a:bodyPr vert="horz" lIns="92413" tIns="46207" rIns="92413" bIns="4620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5" y="0"/>
            <a:ext cx="2982119" cy="466434"/>
          </a:xfrm>
          <a:prstGeom prst="rect">
            <a:avLst/>
          </a:prstGeom>
        </p:spPr>
        <p:txBody>
          <a:bodyPr vert="horz" lIns="92413" tIns="46207" rIns="92413" bIns="46207" rtlCol="0"/>
          <a:lstStyle>
            <a:lvl1pPr algn="r">
              <a:defRPr sz="1200"/>
            </a:lvl1pPr>
          </a:lstStyle>
          <a:p>
            <a:fld id="{A4B45A41-E728-4C03-8E92-ADFB1F2FD97D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54050" y="1162050"/>
            <a:ext cx="5573713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3" tIns="46207" rIns="92413" bIns="4620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5"/>
            <a:ext cx="5505450" cy="3660458"/>
          </a:xfrm>
          <a:prstGeom prst="rect">
            <a:avLst/>
          </a:prstGeom>
        </p:spPr>
        <p:txBody>
          <a:bodyPr vert="horz" lIns="92413" tIns="46207" rIns="92413" bIns="4620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70"/>
            <a:ext cx="2982119" cy="466433"/>
          </a:xfrm>
          <a:prstGeom prst="rect">
            <a:avLst/>
          </a:prstGeom>
        </p:spPr>
        <p:txBody>
          <a:bodyPr vert="horz" lIns="92413" tIns="46207" rIns="92413" bIns="4620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5" y="8829970"/>
            <a:ext cx="2982119" cy="466433"/>
          </a:xfrm>
          <a:prstGeom prst="rect">
            <a:avLst/>
          </a:prstGeom>
        </p:spPr>
        <p:txBody>
          <a:bodyPr vert="horz" lIns="92413" tIns="46207" rIns="92413" bIns="46207" rtlCol="0" anchor="b"/>
          <a:lstStyle>
            <a:lvl1pPr algn="r">
              <a:defRPr sz="1200"/>
            </a:lvl1pPr>
          </a:lstStyle>
          <a:p>
            <a:fld id="{CA4382C9-6A48-49AF-A069-E0AA57207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11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829879"/>
            <a:ext cx="9144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84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2"/>
            <a:ext cx="105156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7"/>
            <a:ext cx="105156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5186516"/>
            <a:ext cx="10514012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65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489399"/>
            <a:ext cx="10514012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18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2045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9"/>
            <a:ext cx="105156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850581"/>
            <a:ext cx="10514012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56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1" y="1885950"/>
            <a:ext cx="294686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6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7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7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609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1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7"/>
            <a:ext cx="2940051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8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5" y="4873766"/>
            <a:ext cx="293440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4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2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8" y="4873764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84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56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97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949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829878"/>
            <a:ext cx="9144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78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43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1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1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13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76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64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489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13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C2A612B4-EC48-419E-AD90-569E22E2D17F}" type="datetimeFigureOut">
              <a:rPr lang="en-US" smtClean="0"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267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hyperlink" Target="https://en.wiktionary.org/wiki/PB%26J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customXml" Target="../ink/ink3.xml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hyperlink" Target="https://en.wiktionary.org/wiki/PB%26J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mp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46E5D-0C2B-8388-82B9-3B61E3BDE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705E9-872D-A690-3099-E1071C88D8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6950" y="1781175"/>
            <a:ext cx="7686674" cy="1194650"/>
          </a:xfrm>
        </p:spPr>
        <p:txBody>
          <a:bodyPr>
            <a:normAutofit/>
          </a:bodyPr>
          <a:lstStyle/>
          <a:p>
            <a:r>
              <a:rPr lang="en-US" sz="4000" dirty="0"/>
              <a:t>Global Policy Seminar and NSC Simulation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F95AEF-3C23-E4D8-7848-8D66F326DB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3037" y="2741801"/>
            <a:ext cx="6858000" cy="618523"/>
          </a:xfrm>
        </p:spPr>
        <p:txBody>
          <a:bodyPr>
            <a:normAutofit/>
          </a:bodyPr>
          <a:lstStyle/>
          <a:p>
            <a:r>
              <a:rPr lang="en-US" sz="2800" dirty="0"/>
              <a:t>IRP 401  -  IRP 402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41E4B1-19B8-92B7-8C6C-B5F868B0E8EC}"/>
              </a:ext>
            </a:extLst>
          </p:cNvPr>
          <p:cNvSpPr txBox="1"/>
          <p:nvPr/>
        </p:nvSpPr>
        <p:spPr>
          <a:xfrm>
            <a:off x="5771609" y="5465641"/>
            <a:ext cx="3368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Prof. Fulton T. Armstrong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DCFFB4-8B5F-D265-636A-13D0AD38C61A}"/>
              </a:ext>
            </a:extLst>
          </p:cNvPr>
          <p:cNvSpPr txBox="1"/>
          <p:nvPr/>
        </p:nvSpPr>
        <p:spPr>
          <a:xfrm>
            <a:off x="5771609" y="3997484"/>
            <a:ext cx="20164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Week Ten</a:t>
            </a:r>
            <a:br>
              <a:rPr lang="en-US" sz="2400" dirty="0"/>
            </a:br>
            <a:r>
              <a:rPr lang="en-US" sz="2400" dirty="0"/>
              <a:t>27 March 2026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66AC71-3CF3-485B-DD6C-709BBA61F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232" y="3882176"/>
            <a:ext cx="3232987" cy="20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98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D2653E-2C0B-8E7F-FEAA-661D8EE41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0B38695-C4C0-FD16-DB0D-7F0B5152C533}"/>
              </a:ext>
            </a:extLst>
          </p:cNvPr>
          <p:cNvSpPr txBox="1"/>
          <p:nvPr/>
        </p:nvSpPr>
        <p:spPr>
          <a:xfrm>
            <a:off x="550209" y="566029"/>
            <a:ext cx="3034219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 CHINA</a:t>
            </a:r>
          </a:p>
        </p:txBody>
      </p:sp>
      <p:pic>
        <p:nvPicPr>
          <p:cNvPr id="5" name="Picture 4" descr="A map of china with different colored areas&#10;&#10;Description automatically generated">
            <a:extLst>
              <a:ext uri="{FF2B5EF4-FFF2-40B4-BE49-F238E27FC236}">
                <a16:creationId xmlns:a16="http://schemas.microsoft.com/office/drawing/2014/main" id="{DC221B0B-3067-BECF-500B-656DD3727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754" y="233795"/>
            <a:ext cx="6863736" cy="66190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E25A4B-59BD-072A-3656-BED63563472B}"/>
              </a:ext>
            </a:extLst>
          </p:cNvPr>
          <p:cNvSpPr txBox="1"/>
          <p:nvPr/>
        </p:nvSpPr>
        <p:spPr>
          <a:xfrm>
            <a:off x="734990" y="1672038"/>
            <a:ext cx="32835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1.4 billion</a:t>
            </a:r>
          </a:p>
          <a:p>
            <a:endParaRPr lang="en-US" sz="2000" dirty="0"/>
          </a:p>
          <a:p>
            <a:r>
              <a:rPr lang="en-US" sz="2000" dirty="0"/>
              <a:t>HAN = 91.1 percent</a:t>
            </a:r>
          </a:p>
          <a:p>
            <a:endParaRPr lang="en-US" sz="2000" dirty="0"/>
          </a:p>
          <a:p>
            <a:r>
              <a:rPr lang="en-US" sz="2000" dirty="0"/>
              <a:t>PRC recognizes 56 ethnic groups. Biggest include: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BAA80EC-B022-7BFD-6F71-1BA3AD1DEFD2}"/>
              </a:ext>
            </a:extLst>
          </p:cNvPr>
          <p:cNvGraphicFramePr>
            <a:graphicFrameLocks noGrp="1"/>
          </p:cNvGraphicFramePr>
          <p:nvPr/>
        </p:nvGraphicFramePr>
        <p:xfrm>
          <a:off x="734990" y="3743844"/>
          <a:ext cx="3028619" cy="3108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0832">
                  <a:extLst>
                    <a:ext uri="{9D8B030D-6E8A-4147-A177-3AD203B41FA5}">
                      <a16:colId xmlns:a16="http://schemas.microsoft.com/office/drawing/2014/main" val="1716116945"/>
                    </a:ext>
                  </a:extLst>
                </a:gridCol>
                <a:gridCol w="1507787">
                  <a:extLst>
                    <a:ext uri="{9D8B030D-6E8A-4147-A177-3AD203B41FA5}">
                      <a16:colId xmlns:a16="http://schemas.microsoft.com/office/drawing/2014/main" val="8045960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Han</a:t>
                      </a:r>
                    </a:p>
                    <a:p>
                      <a:r>
                        <a:rPr lang="en-US" sz="1800" dirty="0"/>
                        <a:t>Zhang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Hui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Manchu</a:t>
                      </a:r>
                      <a:br>
                        <a:rPr lang="en-US" sz="1800" dirty="0"/>
                      </a:br>
                      <a:r>
                        <a:rPr lang="en-US" sz="1800" dirty="0"/>
                        <a:t>Uighur</a:t>
                      </a:r>
                    </a:p>
                    <a:p>
                      <a:r>
                        <a:rPr lang="en-US" sz="1800" dirty="0"/>
                        <a:t>Miao</a:t>
                      </a:r>
                    </a:p>
                    <a:p>
                      <a:r>
                        <a:rPr lang="en-US" sz="1800" dirty="0"/>
                        <a:t> Yi</a:t>
                      </a:r>
                    </a:p>
                    <a:p>
                      <a:r>
                        <a:rPr lang="en-US" sz="1800" dirty="0"/>
                        <a:t>Tujia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Tibetan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Mongol</a:t>
                      </a:r>
                    </a:p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Dong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Buyei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Yao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Bai 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Korean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Hani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Li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Kazakh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Dai</a:t>
                      </a:r>
                    </a:p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06173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5335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5DCD17-8FE7-84DF-FC23-9F6D8E14148C}"/>
              </a:ext>
            </a:extLst>
          </p:cNvPr>
          <p:cNvSpPr txBox="1"/>
          <p:nvPr/>
        </p:nvSpPr>
        <p:spPr>
          <a:xfrm>
            <a:off x="550209" y="566029"/>
            <a:ext cx="3034219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 CHINA</a:t>
            </a:r>
          </a:p>
        </p:txBody>
      </p:sp>
      <p:pic>
        <p:nvPicPr>
          <p:cNvPr id="5" name="Picture 4" descr="A map of china with different colored areas&#10;&#10;Description automatically generated">
            <a:extLst>
              <a:ext uri="{FF2B5EF4-FFF2-40B4-BE49-F238E27FC236}">
                <a16:creationId xmlns:a16="http://schemas.microsoft.com/office/drawing/2014/main" id="{CF5CB524-7ECF-BF62-D16A-41D15466A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754" y="233795"/>
            <a:ext cx="6863736" cy="66190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BF3242-6DC9-4B51-6FAB-E46C9754F14C}"/>
              </a:ext>
            </a:extLst>
          </p:cNvPr>
          <p:cNvSpPr txBox="1"/>
          <p:nvPr/>
        </p:nvSpPr>
        <p:spPr>
          <a:xfrm>
            <a:off x="468866" y="1635694"/>
            <a:ext cx="380179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</a:rPr>
              <a:t>23 provinces</a:t>
            </a:r>
          </a:p>
          <a:p>
            <a:endParaRPr lang="en-US" sz="2000" dirty="0">
              <a:effectLst/>
            </a:endParaRPr>
          </a:p>
          <a:p>
            <a:r>
              <a:rPr lang="en-US" sz="2000" dirty="0">
                <a:effectLst/>
              </a:rPr>
              <a:t>4 </a:t>
            </a:r>
            <a:r>
              <a:rPr lang="en-US" sz="2000" dirty="0"/>
              <a:t>direct m</a:t>
            </a:r>
            <a:r>
              <a:rPr lang="en-US" sz="2000" dirty="0">
                <a:effectLst/>
              </a:rPr>
              <a:t>unicipalities (</a:t>
            </a:r>
            <a:r>
              <a:rPr lang="en-US" sz="2000" dirty="0" err="1">
                <a:effectLst/>
              </a:rPr>
              <a:t>Zhixia</a:t>
            </a:r>
            <a:r>
              <a:rPr lang="en-US" sz="2000" dirty="0">
                <a:effectLst/>
              </a:rPr>
              <a:t> Shi)</a:t>
            </a:r>
            <a:br>
              <a:rPr lang="en-US" sz="2000" dirty="0">
                <a:effectLst/>
              </a:rPr>
            </a:br>
            <a:br>
              <a:rPr lang="en-US" sz="2000" dirty="0">
                <a:effectLst/>
              </a:rPr>
            </a:br>
            <a:r>
              <a:rPr lang="zh-CN" altLang="en-US" sz="2000" dirty="0">
                <a:effectLst/>
              </a:rPr>
              <a:t>北京 </a:t>
            </a:r>
            <a:r>
              <a:rPr lang="en-US" sz="2000" dirty="0"/>
              <a:t>Beijing</a:t>
            </a:r>
            <a:br>
              <a:rPr lang="en-US" sz="2000" dirty="0">
                <a:effectLst/>
              </a:rPr>
            </a:br>
            <a:r>
              <a:rPr lang="zh-CN" altLang="en-US" sz="2000" dirty="0">
                <a:effectLst/>
              </a:rPr>
              <a:t>重庆 </a:t>
            </a:r>
            <a:r>
              <a:rPr lang="en-US" sz="2000" dirty="0"/>
              <a:t>Chongqing</a:t>
            </a:r>
            <a:br>
              <a:rPr lang="en-US" sz="2000" dirty="0">
                <a:effectLst/>
              </a:rPr>
            </a:br>
            <a:r>
              <a:rPr lang="zh-CN" altLang="en-US" sz="2000" dirty="0">
                <a:effectLst/>
              </a:rPr>
              <a:t>上海 </a:t>
            </a:r>
            <a:r>
              <a:rPr lang="en-US" sz="2000" dirty="0"/>
              <a:t>Shanghai</a:t>
            </a:r>
            <a:br>
              <a:rPr lang="en-US" sz="2000" dirty="0">
                <a:effectLst/>
              </a:rPr>
            </a:br>
            <a:r>
              <a:rPr lang="en-US" sz="2000" dirty="0">
                <a:effectLst/>
              </a:rPr>
              <a:t>and </a:t>
            </a:r>
            <a:r>
              <a:rPr lang="zh-CN" altLang="en-US" sz="2000" dirty="0">
                <a:effectLst/>
              </a:rPr>
              <a:t>天津 </a:t>
            </a:r>
            <a:r>
              <a:rPr lang="en-US" sz="2000" dirty="0"/>
              <a:t>Tianjin</a:t>
            </a:r>
            <a:endParaRPr lang="en-US" sz="2000" dirty="0">
              <a:effectLst/>
            </a:endParaRPr>
          </a:p>
          <a:p>
            <a:br>
              <a:rPr lang="en-US" sz="2000" dirty="0">
                <a:effectLst/>
              </a:rPr>
            </a:br>
            <a:r>
              <a:rPr lang="en-US" sz="2000" dirty="0">
                <a:effectLst/>
              </a:rPr>
              <a:t>Self-governing districts under the direct jurisdiction of the central government.</a:t>
            </a:r>
            <a:br>
              <a:rPr lang="en-US" sz="2000" dirty="0">
                <a:effectLst/>
              </a:rPr>
            </a:br>
            <a:br>
              <a:rPr lang="en-US" sz="2000" dirty="0">
                <a:effectLst/>
              </a:rPr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37691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D8592-863D-51B6-0CF7-F13B8519A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1FAB72-83C7-5290-AE2B-147203A8B7D7}"/>
              </a:ext>
            </a:extLst>
          </p:cNvPr>
          <p:cNvSpPr txBox="1"/>
          <p:nvPr/>
        </p:nvSpPr>
        <p:spPr>
          <a:xfrm>
            <a:off x="550209" y="566029"/>
            <a:ext cx="3034219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 CHINA</a:t>
            </a:r>
          </a:p>
        </p:txBody>
      </p:sp>
      <p:pic>
        <p:nvPicPr>
          <p:cNvPr id="5" name="Picture 4" descr="A map of china with different colored areas&#10;&#10;Description automatically generated">
            <a:extLst>
              <a:ext uri="{FF2B5EF4-FFF2-40B4-BE49-F238E27FC236}">
                <a16:creationId xmlns:a16="http://schemas.microsoft.com/office/drawing/2014/main" id="{9E1121FC-28BB-9B83-6B18-840384ECE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754" y="233795"/>
            <a:ext cx="6863736" cy="66190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3B964C-5872-D291-EEC2-24B27E37AFCC}"/>
              </a:ext>
            </a:extLst>
          </p:cNvPr>
          <p:cNvSpPr txBox="1"/>
          <p:nvPr/>
        </p:nvSpPr>
        <p:spPr>
          <a:xfrm>
            <a:off x="550209" y="1758396"/>
            <a:ext cx="3412033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</a:rPr>
              <a:t>Autonomous Regions (</a:t>
            </a:r>
            <a:r>
              <a:rPr lang="en-US" sz="2000" dirty="0" err="1">
                <a:effectLst/>
              </a:rPr>
              <a:t>Zizhiqu</a:t>
            </a:r>
            <a:r>
              <a:rPr lang="en-US" sz="2000" dirty="0">
                <a:effectLst/>
              </a:rPr>
              <a:t>)</a:t>
            </a:r>
          </a:p>
          <a:p>
            <a:br>
              <a:rPr lang="en-US" sz="2000" dirty="0">
                <a:effectLst/>
              </a:rPr>
            </a:br>
            <a:r>
              <a:rPr lang="zh-CN" altLang="en-US" sz="2000" dirty="0">
                <a:effectLst/>
              </a:rPr>
              <a:t>广西 </a:t>
            </a:r>
            <a:r>
              <a:rPr lang="en-US" sz="2000" dirty="0">
                <a:effectLst/>
              </a:rPr>
              <a:t>Guangxi</a:t>
            </a:r>
            <a:br>
              <a:rPr lang="en-US" sz="2000" dirty="0">
                <a:effectLst/>
              </a:rPr>
            </a:br>
            <a:r>
              <a:rPr lang="zh-CN" altLang="en-US" sz="2000" dirty="0">
                <a:effectLst/>
              </a:rPr>
              <a:t>内蒙古 </a:t>
            </a:r>
            <a:r>
              <a:rPr lang="en-US" sz="2000" dirty="0">
                <a:effectLst/>
              </a:rPr>
              <a:t>Inner Mongolia</a:t>
            </a:r>
            <a:br>
              <a:rPr lang="en-US" sz="2000" dirty="0">
                <a:effectLst/>
              </a:rPr>
            </a:br>
            <a:r>
              <a:rPr lang="zh-CN" altLang="en-US" sz="2000" dirty="0">
                <a:effectLst/>
              </a:rPr>
              <a:t>宁夏 </a:t>
            </a:r>
            <a:r>
              <a:rPr lang="en-US" sz="2000" dirty="0">
                <a:effectLst/>
              </a:rPr>
              <a:t>Ningxia </a:t>
            </a:r>
            <a:br>
              <a:rPr lang="en-US" sz="2000" dirty="0">
                <a:effectLst/>
              </a:rPr>
            </a:br>
            <a:r>
              <a:rPr lang="zh-CN" altLang="en-US" sz="2000" dirty="0">
                <a:effectLst/>
              </a:rPr>
              <a:t>西藏 </a:t>
            </a:r>
            <a:r>
              <a:rPr lang="en-US" sz="2000" dirty="0">
                <a:effectLst/>
              </a:rPr>
              <a:t>Tibet</a:t>
            </a:r>
            <a:br>
              <a:rPr lang="en-US" sz="2000" dirty="0">
                <a:effectLst/>
              </a:rPr>
            </a:br>
            <a:r>
              <a:rPr lang="zh-CN" altLang="en-US" sz="2000" dirty="0">
                <a:effectLst/>
              </a:rPr>
              <a:t>新疆 </a:t>
            </a:r>
            <a:r>
              <a:rPr lang="en-US" sz="2000" dirty="0">
                <a:effectLst/>
              </a:rPr>
              <a:t>Xinjiang Uyghur</a:t>
            </a:r>
            <a:br>
              <a:rPr lang="en-US" sz="2000" dirty="0">
                <a:effectLst/>
              </a:rPr>
            </a:br>
            <a:r>
              <a:rPr lang="en-US" sz="2000" dirty="0">
                <a:effectLst/>
              </a:rPr>
              <a:t>            Autonomous Region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71200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18CDC-455D-532B-6633-B48069020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3BCE22-9689-ED83-5243-A141B93259E8}"/>
              </a:ext>
            </a:extLst>
          </p:cNvPr>
          <p:cNvSpPr txBox="1"/>
          <p:nvPr/>
        </p:nvSpPr>
        <p:spPr>
          <a:xfrm>
            <a:off x="550209" y="566029"/>
            <a:ext cx="3034219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 CHINA</a:t>
            </a:r>
          </a:p>
        </p:txBody>
      </p:sp>
      <p:pic>
        <p:nvPicPr>
          <p:cNvPr id="5" name="Picture 4" descr="A map of china with different colored areas&#10;&#10;Description automatically generated">
            <a:extLst>
              <a:ext uri="{FF2B5EF4-FFF2-40B4-BE49-F238E27FC236}">
                <a16:creationId xmlns:a16="http://schemas.microsoft.com/office/drawing/2014/main" id="{03D92E0E-1E8D-6664-0ADC-44B95579C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754" y="233795"/>
            <a:ext cx="6863736" cy="66190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5713325-436E-2D02-105E-194E40D12B47}"/>
              </a:ext>
            </a:extLst>
          </p:cNvPr>
          <p:cNvSpPr txBox="1"/>
          <p:nvPr/>
        </p:nvSpPr>
        <p:spPr>
          <a:xfrm>
            <a:off x="381753" y="2322997"/>
            <a:ext cx="406378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</a:rPr>
              <a:t>Special Administrative Regions (SAR)</a:t>
            </a:r>
            <a:br>
              <a:rPr lang="en-US" sz="2000" dirty="0">
                <a:effectLst/>
              </a:rPr>
            </a:br>
            <a:endParaRPr lang="en-US" sz="2000" dirty="0">
              <a:effectLst/>
            </a:endParaRPr>
          </a:p>
          <a:p>
            <a:r>
              <a:rPr lang="zh-CN" altLang="en-US" sz="2000" dirty="0">
                <a:effectLst/>
              </a:rPr>
              <a:t>香港 </a:t>
            </a:r>
            <a:r>
              <a:rPr lang="en-US" sz="2000" dirty="0"/>
              <a:t>Hong Kong</a:t>
            </a:r>
            <a:endParaRPr lang="en-US" sz="2000" dirty="0">
              <a:effectLst/>
            </a:endParaRPr>
          </a:p>
          <a:p>
            <a:r>
              <a:rPr lang="zh-CN" altLang="en-US" sz="2000" dirty="0">
                <a:effectLst/>
              </a:rPr>
              <a:t>澳门 </a:t>
            </a:r>
            <a:r>
              <a:rPr lang="en-US" sz="2000" dirty="0"/>
              <a:t>Macau</a:t>
            </a:r>
            <a:endParaRPr lang="en-US" sz="2000" dirty="0">
              <a:effectLst/>
            </a:endParaRPr>
          </a:p>
          <a:p>
            <a:br>
              <a:rPr lang="en-US" sz="2000" dirty="0">
                <a:effectLst/>
              </a:rPr>
            </a:br>
            <a:r>
              <a:rPr lang="en-US" sz="2000" dirty="0">
                <a:effectLst/>
              </a:rPr>
              <a:t>This Special Administrative Regions under the policy of </a:t>
            </a:r>
          </a:p>
          <a:p>
            <a:r>
              <a:rPr lang="en-US" sz="2000" dirty="0">
                <a:effectLst/>
              </a:rPr>
              <a:t>"One Country, Two Systems</a:t>
            </a:r>
            <a:r>
              <a:rPr lang="en-US" sz="2000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499803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0513E02-2B70-6BC2-A1D5-B91CC75162F2}"/>
              </a:ext>
            </a:extLst>
          </p:cNvPr>
          <p:cNvSpPr txBox="1"/>
          <p:nvPr/>
        </p:nvSpPr>
        <p:spPr>
          <a:xfrm>
            <a:off x="2315183" y="1896893"/>
            <a:ext cx="72046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When you think of China , what comes to mind?</a:t>
            </a:r>
          </a:p>
        </p:txBody>
      </p:sp>
    </p:spTree>
    <p:extLst>
      <p:ext uri="{BB962C8B-B14F-4D97-AF65-F5344CB8AC3E}">
        <p14:creationId xmlns:p14="http://schemas.microsoft.com/office/powerpoint/2010/main" val="13622517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640941-2E56-B31C-753E-9664257D49A9}"/>
              </a:ext>
            </a:extLst>
          </p:cNvPr>
          <p:cNvSpPr txBox="1"/>
          <p:nvPr/>
        </p:nvSpPr>
        <p:spPr>
          <a:xfrm>
            <a:off x="3779460" y="2315182"/>
            <a:ext cx="36824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dirty="0"/>
              <a:t>中華民國 台灣</a:t>
            </a:r>
            <a:endParaRPr lang="en-US" sz="4400" dirty="0"/>
          </a:p>
        </p:txBody>
      </p:sp>
      <p:pic>
        <p:nvPicPr>
          <p:cNvPr id="4" name="Picture 3" descr="A red and blue flag with a white sun&#10;&#10;Description automatically generated">
            <a:extLst>
              <a:ext uri="{FF2B5EF4-FFF2-40B4-BE49-F238E27FC236}">
                <a16:creationId xmlns:a16="http://schemas.microsoft.com/office/drawing/2014/main" id="{589E370D-D0E2-1C4A-AB75-CCD24884E6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36" y="3526276"/>
            <a:ext cx="2876764" cy="1920240"/>
          </a:xfrm>
          <a:prstGeom prst="rect">
            <a:avLst/>
          </a:prstGeom>
        </p:spPr>
      </p:pic>
      <p:pic>
        <p:nvPicPr>
          <p:cNvPr id="6" name="Picture 5" descr="A green outline of a map&#10;&#10;Description automatically generated">
            <a:extLst>
              <a:ext uri="{FF2B5EF4-FFF2-40B4-BE49-F238E27FC236}">
                <a16:creationId xmlns:a16="http://schemas.microsoft.com/office/drawing/2014/main" id="{88C1DCFD-3006-0BF7-F4F3-4D30D1AF6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36" y="3526276"/>
            <a:ext cx="3476531" cy="19202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08EDA74-1609-E7BA-9FA5-7050D277C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521" y="3526276"/>
            <a:ext cx="2093153" cy="19202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204D28-CF6A-B558-2FCA-4B89B2201997}"/>
              </a:ext>
            </a:extLst>
          </p:cNvPr>
          <p:cNvSpPr txBox="1"/>
          <p:nvPr/>
        </p:nvSpPr>
        <p:spPr>
          <a:xfrm>
            <a:off x="700795" y="5452194"/>
            <a:ext cx="2998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Republic of China (on Taiwan)</a:t>
            </a:r>
          </a:p>
        </p:txBody>
      </p:sp>
    </p:spTree>
    <p:extLst>
      <p:ext uri="{BB962C8B-B14F-4D97-AF65-F5344CB8AC3E}">
        <p14:creationId xmlns:p14="http://schemas.microsoft.com/office/powerpoint/2010/main" val="317704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6906CD-DF72-2F63-5122-AC62AB28C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" y="182880"/>
            <a:ext cx="8767267" cy="65836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42A4019-A1EE-240F-4128-58771F99919C}"/>
                  </a:ext>
                </a:extLst>
              </p14:cNvPr>
              <p14:cNvContentPartPr/>
              <p14:nvPr/>
            </p14:nvContentPartPr>
            <p14:xfrm>
              <a:off x="8412205" y="5095376"/>
              <a:ext cx="254520" cy="537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42A4019-A1EE-240F-4128-58771F99919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03205" y="5086736"/>
                <a:ext cx="272160" cy="55512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C047C60-01E6-B89F-0D13-2F31A87F5980}"/>
              </a:ext>
            </a:extLst>
          </p:cNvPr>
          <p:cNvSpPr/>
          <p:nvPr/>
        </p:nvSpPr>
        <p:spPr>
          <a:xfrm>
            <a:off x="8428807" y="5123486"/>
            <a:ext cx="217109" cy="485664"/>
          </a:xfrm>
          <a:custGeom>
            <a:avLst/>
            <a:gdLst>
              <a:gd name="connsiteX0" fmla="*/ 3598 w 217109"/>
              <a:gd name="connsiteY0" fmla="*/ 291754 h 485664"/>
              <a:gd name="connsiteX1" fmla="*/ 5377 w 217109"/>
              <a:gd name="connsiteY1" fmla="*/ 300649 h 485664"/>
              <a:gd name="connsiteX2" fmla="*/ 8935 w 217109"/>
              <a:gd name="connsiteY2" fmla="*/ 309544 h 485664"/>
              <a:gd name="connsiteX3" fmla="*/ 12493 w 217109"/>
              <a:gd name="connsiteY3" fmla="*/ 323776 h 485664"/>
              <a:gd name="connsiteX4" fmla="*/ 17830 w 217109"/>
              <a:gd name="connsiteY4" fmla="*/ 350461 h 485664"/>
              <a:gd name="connsiteX5" fmla="*/ 21388 w 217109"/>
              <a:gd name="connsiteY5" fmla="*/ 357577 h 485664"/>
              <a:gd name="connsiteX6" fmla="*/ 32061 w 217109"/>
              <a:gd name="connsiteY6" fmla="*/ 370030 h 485664"/>
              <a:gd name="connsiteX7" fmla="*/ 37398 w 217109"/>
              <a:gd name="connsiteY7" fmla="*/ 377146 h 485664"/>
              <a:gd name="connsiteX8" fmla="*/ 48072 w 217109"/>
              <a:gd name="connsiteY8" fmla="*/ 391378 h 485664"/>
              <a:gd name="connsiteX9" fmla="*/ 51630 w 217109"/>
              <a:gd name="connsiteY9" fmla="*/ 396715 h 485664"/>
              <a:gd name="connsiteX10" fmla="*/ 67641 w 217109"/>
              <a:gd name="connsiteY10" fmla="*/ 405610 h 485664"/>
              <a:gd name="connsiteX11" fmla="*/ 74757 w 217109"/>
              <a:gd name="connsiteY11" fmla="*/ 409168 h 485664"/>
              <a:gd name="connsiteX12" fmla="*/ 80094 w 217109"/>
              <a:gd name="connsiteY12" fmla="*/ 412726 h 485664"/>
              <a:gd name="connsiteX13" fmla="*/ 87210 w 217109"/>
              <a:gd name="connsiteY13" fmla="*/ 414505 h 485664"/>
              <a:gd name="connsiteX14" fmla="*/ 105000 w 217109"/>
              <a:gd name="connsiteY14" fmla="*/ 434074 h 485664"/>
              <a:gd name="connsiteX15" fmla="*/ 106779 w 217109"/>
              <a:gd name="connsiteY15" fmla="*/ 439410 h 485664"/>
              <a:gd name="connsiteX16" fmla="*/ 110337 w 217109"/>
              <a:gd name="connsiteY16" fmla="*/ 444747 h 485664"/>
              <a:gd name="connsiteX17" fmla="*/ 115674 w 217109"/>
              <a:gd name="connsiteY17" fmla="*/ 457200 h 485664"/>
              <a:gd name="connsiteX18" fmla="*/ 117453 w 217109"/>
              <a:gd name="connsiteY18" fmla="*/ 464316 h 485664"/>
              <a:gd name="connsiteX19" fmla="*/ 121011 w 217109"/>
              <a:gd name="connsiteY19" fmla="*/ 480327 h 485664"/>
              <a:gd name="connsiteX20" fmla="*/ 126348 w 217109"/>
              <a:gd name="connsiteY20" fmla="*/ 483885 h 485664"/>
              <a:gd name="connsiteX21" fmla="*/ 135243 w 217109"/>
              <a:gd name="connsiteY21" fmla="*/ 485664 h 485664"/>
              <a:gd name="connsiteX22" fmla="*/ 142359 w 217109"/>
              <a:gd name="connsiteY22" fmla="*/ 482106 h 485664"/>
              <a:gd name="connsiteX23" fmla="*/ 133464 w 217109"/>
              <a:gd name="connsiteY23" fmla="*/ 442968 h 485664"/>
              <a:gd name="connsiteX24" fmla="*/ 129906 w 217109"/>
              <a:gd name="connsiteY24" fmla="*/ 437632 h 485664"/>
              <a:gd name="connsiteX25" fmla="*/ 131685 w 217109"/>
              <a:gd name="connsiteY25" fmla="*/ 412726 h 485664"/>
              <a:gd name="connsiteX26" fmla="*/ 137022 w 217109"/>
              <a:gd name="connsiteY26" fmla="*/ 405610 h 485664"/>
              <a:gd name="connsiteX27" fmla="*/ 149475 w 217109"/>
              <a:gd name="connsiteY27" fmla="*/ 394936 h 485664"/>
              <a:gd name="connsiteX28" fmla="*/ 153033 w 217109"/>
              <a:gd name="connsiteY28" fmla="*/ 386041 h 485664"/>
              <a:gd name="connsiteX29" fmla="*/ 156591 w 217109"/>
              <a:gd name="connsiteY29" fmla="*/ 380704 h 485664"/>
              <a:gd name="connsiteX30" fmla="*/ 158370 w 217109"/>
              <a:gd name="connsiteY30" fmla="*/ 371809 h 485664"/>
              <a:gd name="connsiteX31" fmla="*/ 161928 w 217109"/>
              <a:gd name="connsiteY31" fmla="*/ 364693 h 485664"/>
              <a:gd name="connsiteX32" fmla="*/ 165486 w 217109"/>
              <a:gd name="connsiteY32" fmla="*/ 354019 h 485664"/>
              <a:gd name="connsiteX33" fmla="*/ 174381 w 217109"/>
              <a:gd name="connsiteY33" fmla="*/ 339787 h 485664"/>
              <a:gd name="connsiteX34" fmla="*/ 176160 w 217109"/>
              <a:gd name="connsiteY34" fmla="*/ 332671 h 485664"/>
              <a:gd name="connsiteX35" fmla="*/ 181497 w 217109"/>
              <a:gd name="connsiteY35" fmla="*/ 316660 h 485664"/>
              <a:gd name="connsiteX36" fmla="*/ 183275 w 217109"/>
              <a:gd name="connsiteY36" fmla="*/ 295312 h 485664"/>
              <a:gd name="connsiteX37" fmla="*/ 185054 w 217109"/>
              <a:gd name="connsiteY37" fmla="*/ 289975 h 485664"/>
              <a:gd name="connsiteX38" fmla="*/ 188612 w 217109"/>
              <a:gd name="connsiteY38" fmla="*/ 273965 h 485664"/>
              <a:gd name="connsiteX39" fmla="*/ 186833 w 217109"/>
              <a:gd name="connsiteY39" fmla="*/ 257954 h 485664"/>
              <a:gd name="connsiteX40" fmla="*/ 183275 w 217109"/>
              <a:gd name="connsiteY40" fmla="*/ 236606 h 485664"/>
              <a:gd name="connsiteX41" fmla="*/ 185054 w 217109"/>
              <a:gd name="connsiteY41" fmla="*/ 138761 h 485664"/>
              <a:gd name="connsiteX42" fmla="*/ 197507 w 217109"/>
              <a:gd name="connsiteY42" fmla="*/ 126309 h 485664"/>
              <a:gd name="connsiteX43" fmla="*/ 208181 w 217109"/>
              <a:gd name="connsiteY43" fmla="*/ 122751 h 485664"/>
              <a:gd name="connsiteX44" fmla="*/ 208181 w 217109"/>
              <a:gd name="connsiteY44" fmla="*/ 99624 h 485664"/>
              <a:gd name="connsiteX45" fmla="*/ 204623 w 217109"/>
              <a:gd name="connsiteY45" fmla="*/ 94287 h 485664"/>
              <a:gd name="connsiteX46" fmla="*/ 202844 w 217109"/>
              <a:gd name="connsiteY46" fmla="*/ 85392 h 485664"/>
              <a:gd name="connsiteX47" fmla="*/ 199286 w 217109"/>
              <a:gd name="connsiteY47" fmla="*/ 74718 h 485664"/>
              <a:gd name="connsiteX48" fmla="*/ 202844 w 217109"/>
              <a:gd name="connsiteY48" fmla="*/ 53370 h 485664"/>
              <a:gd name="connsiteX49" fmla="*/ 204623 w 217109"/>
              <a:gd name="connsiteY49" fmla="*/ 39138 h 485664"/>
              <a:gd name="connsiteX50" fmla="*/ 215297 w 217109"/>
              <a:gd name="connsiteY50" fmla="*/ 28464 h 485664"/>
              <a:gd name="connsiteX51" fmla="*/ 217076 w 217109"/>
              <a:gd name="connsiteY51" fmla="*/ 21348 h 485664"/>
              <a:gd name="connsiteX52" fmla="*/ 213518 w 217109"/>
              <a:gd name="connsiteY52" fmla="*/ 12453 h 485664"/>
              <a:gd name="connsiteX53" fmla="*/ 201065 w 217109"/>
              <a:gd name="connsiteY53" fmla="*/ 7116 h 485664"/>
              <a:gd name="connsiteX54" fmla="*/ 190391 w 217109"/>
              <a:gd name="connsiteY54" fmla="*/ 14232 h 485664"/>
              <a:gd name="connsiteX55" fmla="*/ 167265 w 217109"/>
              <a:gd name="connsiteY55" fmla="*/ 8895 h 485664"/>
              <a:gd name="connsiteX56" fmla="*/ 158370 w 217109"/>
              <a:gd name="connsiteY56" fmla="*/ 3558 h 485664"/>
              <a:gd name="connsiteX57" fmla="*/ 144138 w 217109"/>
              <a:gd name="connsiteY57" fmla="*/ 0 h 485664"/>
              <a:gd name="connsiteX58" fmla="*/ 135243 w 217109"/>
              <a:gd name="connsiteY58" fmla="*/ 7116 h 485664"/>
              <a:gd name="connsiteX59" fmla="*/ 131685 w 217109"/>
              <a:gd name="connsiteY59" fmla="*/ 14232 h 485664"/>
              <a:gd name="connsiteX60" fmla="*/ 122790 w 217109"/>
              <a:gd name="connsiteY60" fmla="*/ 28464 h 485664"/>
              <a:gd name="connsiteX61" fmla="*/ 115674 w 217109"/>
              <a:gd name="connsiteY61" fmla="*/ 44475 h 485664"/>
              <a:gd name="connsiteX62" fmla="*/ 110337 w 217109"/>
              <a:gd name="connsiteY62" fmla="*/ 49812 h 485664"/>
              <a:gd name="connsiteX63" fmla="*/ 103221 w 217109"/>
              <a:gd name="connsiteY63" fmla="*/ 51591 h 485664"/>
              <a:gd name="connsiteX64" fmla="*/ 97884 w 217109"/>
              <a:gd name="connsiteY64" fmla="*/ 55149 h 485664"/>
              <a:gd name="connsiteX65" fmla="*/ 81873 w 217109"/>
              <a:gd name="connsiteY65" fmla="*/ 72939 h 485664"/>
              <a:gd name="connsiteX66" fmla="*/ 78315 w 217109"/>
              <a:gd name="connsiteY66" fmla="*/ 92508 h 485664"/>
              <a:gd name="connsiteX67" fmla="*/ 74757 w 217109"/>
              <a:gd name="connsiteY67" fmla="*/ 97845 h 485664"/>
              <a:gd name="connsiteX68" fmla="*/ 71199 w 217109"/>
              <a:gd name="connsiteY68" fmla="*/ 104961 h 485664"/>
              <a:gd name="connsiteX69" fmla="*/ 67641 w 217109"/>
              <a:gd name="connsiteY69" fmla="*/ 119193 h 485664"/>
              <a:gd name="connsiteX70" fmla="*/ 64083 w 217109"/>
              <a:gd name="connsiteY70" fmla="*/ 126309 h 485664"/>
              <a:gd name="connsiteX71" fmla="*/ 60525 w 217109"/>
              <a:gd name="connsiteY71" fmla="*/ 142319 h 485664"/>
              <a:gd name="connsiteX72" fmla="*/ 58746 w 217109"/>
              <a:gd name="connsiteY72" fmla="*/ 147656 h 485664"/>
              <a:gd name="connsiteX73" fmla="*/ 56967 w 217109"/>
              <a:gd name="connsiteY73" fmla="*/ 154772 h 485664"/>
              <a:gd name="connsiteX74" fmla="*/ 49851 w 217109"/>
              <a:gd name="connsiteY74" fmla="*/ 167225 h 485664"/>
              <a:gd name="connsiteX75" fmla="*/ 40956 w 217109"/>
              <a:gd name="connsiteY75" fmla="*/ 185015 h 485664"/>
              <a:gd name="connsiteX76" fmla="*/ 37398 w 217109"/>
              <a:gd name="connsiteY76" fmla="*/ 190352 h 485664"/>
              <a:gd name="connsiteX77" fmla="*/ 35619 w 217109"/>
              <a:gd name="connsiteY77" fmla="*/ 195689 h 485664"/>
              <a:gd name="connsiteX78" fmla="*/ 30282 w 217109"/>
              <a:gd name="connsiteY78" fmla="*/ 201026 h 485664"/>
              <a:gd name="connsiteX79" fmla="*/ 28504 w 217109"/>
              <a:gd name="connsiteY79" fmla="*/ 208142 h 485664"/>
              <a:gd name="connsiteX80" fmla="*/ 23167 w 217109"/>
              <a:gd name="connsiteY80" fmla="*/ 215258 h 485664"/>
              <a:gd name="connsiteX81" fmla="*/ 19609 w 217109"/>
              <a:gd name="connsiteY81" fmla="*/ 220595 h 485664"/>
              <a:gd name="connsiteX82" fmla="*/ 17830 w 217109"/>
              <a:gd name="connsiteY82" fmla="*/ 225932 h 485664"/>
              <a:gd name="connsiteX83" fmla="*/ 8935 w 217109"/>
              <a:gd name="connsiteY83" fmla="*/ 238385 h 485664"/>
              <a:gd name="connsiteX84" fmla="*/ 5377 w 217109"/>
              <a:gd name="connsiteY84" fmla="*/ 254396 h 485664"/>
              <a:gd name="connsiteX85" fmla="*/ 40 w 217109"/>
              <a:gd name="connsiteY85" fmla="*/ 270407 h 485664"/>
              <a:gd name="connsiteX86" fmla="*/ 3598 w 217109"/>
              <a:gd name="connsiteY86" fmla="*/ 291754 h 485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217109" h="485664">
                <a:moveTo>
                  <a:pt x="3598" y="291754"/>
                </a:moveTo>
                <a:cubicBezTo>
                  <a:pt x="4487" y="296794"/>
                  <a:pt x="4508" y="297753"/>
                  <a:pt x="5377" y="300649"/>
                </a:cubicBezTo>
                <a:cubicBezTo>
                  <a:pt x="6295" y="303708"/>
                  <a:pt x="7814" y="306554"/>
                  <a:pt x="8935" y="309544"/>
                </a:cubicBezTo>
                <a:cubicBezTo>
                  <a:pt x="10997" y="315043"/>
                  <a:pt x="11431" y="317406"/>
                  <a:pt x="12493" y="323776"/>
                </a:cubicBezTo>
                <a:cubicBezTo>
                  <a:pt x="13620" y="330536"/>
                  <a:pt x="14822" y="344445"/>
                  <a:pt x="17830" y="350461"/>
                </a:cubicBezTo>
                <a:cubicBezTo>
                  <a:pt x="19016" y="352833"/>
                  <a:pt x="19982" y="355328"/>
                  <a:pt x="21388" y="357577"/>
                </a:cubicBezTo>
                <a:cubicBezTo>
                  <a:pt x="27389" y="367178"/>
                  <a:pt x="25346" y="362195"/>
                  <a:pt x="32061" y="370030"/>
                </a:cubicBezTo>
                <a:cubicBezTo>
                  <a:pt x="33990" y="372281"/>
                  <a:pt x="35619" y="374774"/>
                  <a:pt x="37398" y="377146"/>
                </a:cubicBezTo>
                <a:cubicBezTo>
                  <a:pt x="40855" y="387516"/>
                  <a:pt x="37065" y="378798"/>
                  <a:pt x="48072" y="391378"/>
                </a:cubicBezTo>
                <a:cubicBezTo>
                  <a:pt x="49480" y="392987"/>
                  <a:pt x="50021" y="395307"/>
                  <a:pt x="51630" y="396715"/>
                </a:cubicBezTo>
                <a:cubicBezTo>
                  <a:pt x="62725" y="406423"/>
                  <a:pt x="58747" y="401798"/>
                  <a:pt x="67641" y="405610"/>
                </a:cubicBezTo>
                <a:cubicBezTo>
                  <a:pt x="70079" y="406655"/>
                  <a:pt x="72454" y="407852"/>
                  <a:pt x="74757" y="409168"/>
                </a:cubicBezTo>
                <a:cubicBezTo>
                  <a:pt x="76613" y="410229"/>
                  <a:pt x="78129" y="411884"/>
                  <a:pt x="80094" y="412726"/>
                </a:cubicBezTo>
                <a:cubicBezTo>
                  <a:pt x="82341" y="413689"/>
                  <a:pt x="84838" y="413912"/>
                  <a:pt x="87210" y="414505"/>
                </a:cubicBezTo>
                <a:cubicBezTo>
                  <a:pt x="101760" y="429055"/>
                  <a:pt x="96141" y="422262"/>
                  <a:pt x="105000" y="434074"/>
                </a:cubicBezTo>
                <a:cubicBezTo>
                  <a:pt x="105593" y="435853"/>
                  <a:pt x="105940" y="437733"/>
                  <a:pt x="106779" y="439410"/>
                </a:cubicBezTo>
                <a:cubicBezTo>
                  <a:pt x="107735" y="441322"/>
                  <a:pt x="109495" y="442782"/>
                  <a:pt x="110337" y="444747"/>
                </a:cubicBezTo>
                <a:cubicBezTo>
                  <a:pt x="117230" y="460830"/>
                  <a:pt x="106741" y="443801"/>
                  <a:pt x="115674" y="457200"/>
                </a:cubicBezTo>
                <a:cubicBezTo>
                  <a:pt x="116267" y="459572"/>
                  <a:pt x="116973" y="461918"/>
                  <a:pt x="117453" y="464316"/>
                </a:cubicBezTo>
                <a:cubicBezTo>
                  <a:pt x="117476" y="464431"/>
                  <a:pt x="119164" y="478019"/>
                  <a:pt x="121011" y="480327"/>
                </a:cubicBezTo>
                <a:cubicBezTo>
                  <a:pt x="122347" y="481997"/>
                  <a:pt x="124346" y="483134"/>
                  <a:pt x="126348" y="483885"/>
                </a:cubicBezTo>
                <a:cubicBezTo>
                  <a:pt x="129179" y="484947"/>
                  <a:pt x="132278" y="485071"/>
                  <a:pt x="135243" y="485664"/>
                </a:cubicBezTo>
                <a:cubicBezTo>
                  <a:pt x="137615" y="484478"/>
                  <a:pt x="142119" y="484747"/>
                  <a:pt x="142359" y="482106"/>
                </a:cubicBezTo>
                <a:cubicBezTo>
                  <a:pt x="145376" y="448923"/>
                  <a:pt x="147501" y="452326"/>
                  <a:pt x="133464" y="442968"/>
                </a:cubicBezTo>
                <a:cubicBezTo>
                  <a:pt x="132278" y="441189"/>
                  <a:pt x="130032" y="439766"/>
                  <a:pt x="129906" y="437632"/>
                </a:cubicBezTo>
                <a:cubicBezTo>
                  <a:pt x="129417" y="429323"/>
                  <a:pt x="129879" y="420851"/>
                  <a:pt x="131685" y="412726"/>
                </a:cubicBezTo>
                <a:cubicBezTo>
                  <a:pt x="132328" y="409832"/>
                  <a:pt x="135070" y="407841"/>
                  <a:pt x="137022" y="405610"/>
                </a:cubicBezTo>
                <a:cubicBezTo>
                  <a:pt x="143062" y="398708"/>
                  <a:pt x="142997" y="399255"/>
                  <a:pt x="149475" y="394936"/>
                </a:cubicBezTo>
                <a:cubicBezTo>
                  <a:pt x="150661" y="391971"/>
                  <a:pt x="151605" y="388897"/>
                  <a:pt x="153033" y="386041"/>
                </a:cubicBezTo>
                <a:cubicBezTo>
                  <a:pt x="153989" y="384129"/>
                  <a:pt x="155840" y="382706"/>
                  <a:pt x="156591" y="380704"/>
                </a:cubicBezTo>
                <a:cubicBezTo>
                  <a:pt x="157653" y="377873"/>
                  <a:pt x="157414" y="374678"/>
                  <a:pt x="158370" y="371809"/>
                </a:cubicBezTo>
                <a:cubicBezTo>
                  <a:pt x="159209" y="369293"/>
                  <a:pt x="160943" y="367155"/>
                  <a:pt x="161928" y="364693"/>
                </a:cubicBezTo>
                <a:cubicBezTo>
                  <a:pt x="163321" y="361211"/>
                  <a:pt x="163556" y="357235"/>
                  <a:pt x="165486" y="354019"/>
                </a:cubicBezTo>
                <a:cubicBezTo>
                  <a:pt x="171923" y="343291"/>
                  <a:pt x="168905" y="348001"/>
                  <a:pt x="174381" y="339787"/>
                </a:cubicBezTo>
                <a:cubicBezTo>
                  <a:pt x="174974" y="337415"/>
                  <a:pt x="175387" y="334991"/>
                  <a:pt x="176160" y="332671"/>
                </a:cubicBezTo>
                <a:cubicBezTo>
                  <a:pt x="182859" y="312574"/>
                  <a:pt x="177234" y="333713"/>
                  <a:pt x="181497" y="316660"/>
                </a:cubicBezTo>
                <a:cubicBezTo>
                  <a:pt x="182090" y="309544"/>
                  <a:pt x="182332" y="302390"/>
                  <a:pt x="183275" y="295312"/>
                </a:cubicBezTo>
                <a:cubicBezTo>
                  <a:pt x="183523" y="293453"/>
                  <a:pt x="184539" y="291778"/>
                  <a:pt x="185054" y="289975"/>
                </a:cubicBezTo>
                <a:cubicBezTo>
                  <a:pt x="186730" y="284111"/>
                  <a:pt x="187389" y="280082"/>
                  <a:pt x="188612" y="273965"/>
                </a:cubicBezTo>
                <a:cubicBezTo>
                  <a:pt x="188019" y="268628"/>
                  <a:pt x="187592" y="263270"/>
                  <a:pt x="186833" y="257954"/>
                </a:cubicBezTo>
                <a:cubicBezTo>
                  <a:pt x="185813" y="250812"/>
                  <a:pt x="183275" y="236606"/>
                  <a:pt x="183275" y="236606"/>
                </a:cubicBezTo>
                <a:cubicBezTo>
                  <a:pt x="182263" y="198134"/>
                  <a:pt x="178399" y="173705"/>
                  <a:pt x="185054" y="138761"/>
                </a:cubicBezTo>
                <a:cubicBezTo>
                  <a:pt x="186439" y="131490"/>
                  <a:pt x="191189" y="129181"/>
                  <a:pt x="197507" y="126309"/>
                </a:cubicBezTo>
                <a:cubicBezTo>
                  <a:pt x="200921" y="124757"/>
                  <a:pt x="208181" y="122751"/>
                  <a:pt x="208181" y="122751"/>
                </a:cubicBezTo>
                <a:cubicBezTo>
                  <a:pt x="211367" y="113194"/>
                  <a:pt x="211665" y="114723"/>
                  <a:pt x="208181" y="99624"/>
                </a:cubicBezTo>
                <a:cubicBezTo>
                  <a:pt x="207700" y="97541"/>
                  <a:pt x="205809" y="96066"/>
                  <a:pt x="204623" y="94287"/>
                </a:cubicBezTo>
                <a:cubicBezTo>
                  <a:pt x="204030" y="91322"/>
                  <a:pt x="203640" y="88309"/>
                  <a:pt x="202844" y="85392"/>
                </a:cubicBezTo>
                <a:cubicBezTo>
                  <a:pt x="201857" y="81774"/>
                  <a:pt x="199553" y="78459"/>
                  <a:pt x="199286" y="74718"/>
                </a:cubicBezTo>
                <a:cubicBezTo>
                  <a:pt x="198503" y="63758"/>
                  <a:pt x="201371" y="62210"/>
                  <a:pt x="202844" y="53370"/>
                </a:cubicBezTo>
                <a:cubicBezTo>
                  <a:pt x="203630" y="48654"/>
                  <a:pt x="202485" y="43414"/>
                  <a:pt x="204623" y="39138"/>
                </a:cubicBezTo>
                <a:cubicBezTo>
                  <a:pt x="206873" y="34637"/>
                  <a:pt x="215297" y="28464"/>
                  <a:pt x="215297" y="28464"/>
                </a:cubicBezTo>
                <a:cubicBezTo>
                  <a:pt x="215890" y="26092"/>
                  <a:pt x="217346" y="23778"/>
                  <a:pt x="217076" y="21348"/>
                </a:cubicBezTo>
                <a:cubicBezTo>
                  <a:pt x="216723" y="18174"/>
                  <a:pt x="215596" y="14878"/>
                  <a:pt x="213518" y="12453"/>
                </a:cubicBezTo>
                <a:cubicBezTo>
                  <a:pt x="211759" y="10401"/>
                  <a:pt x="203944" y="8076"/>
                  <a:pt x="201065" y="7116"/>
                </a:cubicBezTo>
                <a:cubicBezTo>
                  <a:pt x="197507" y="9488"/>
                  <a:pt x="194609" y="14935"/>
                  <a:pt x="190391" y="14232"/>
                </a:cubicBezTo>
                <a:cubicBezTo>
                  <a:pt x="175460" y="11743"/>
                  <a:pt x="183186" y="13444"/>
                  <a:pt x="167265" y="8895"/>
                </a:cubicBezTo>
                <a:cubicBezTo>
                  <a:pt x="164300" y="7116"/>
                  <a:pt x="161463" y="5104"/>
                  <a:pt x="158370" y="3558"/>
                </a:cubicBezTo>
                <a:cubicBezTo>
                  <a:pt x="154723" y="1735"/>
                  <a:pt x="147521" y="677"/>
                  <a:pt x="144138" y="0"/>
                </a:cubicBezTo>
                <a:cubicBezTo>
                  <a:pt x="141173" y="2372"/>
                  <a:pt x="137743" y="4258"/>
                  <a:pt x="135243" y="7116"/>
                </a:cubicBezTo>
                <a:cubicBezTo>
                  <a:pt x="133497" y="9112"/>
                  <a:pt x="133091" y="11983"/>
                  <a:pt x="131685" y="14232"/>
                </a:cubicBezTo>
                <a:cubicBezTo>
                  <a:pt x="125738" y="23748"/>
                  <a:pt x="126797" y="18447"/>
                  <a:pt x="122790" y="28464"/>
                </a:cubicBezTo>
                <a:cubicBezTo>
                  <a:pt x="119210" y="37415"/>
                  <a:pt x="120940" y="38156"/>
                  <a:pt x="115674" y="44475"/>
                </a:cubicBezTo>
                <a:cubicBezTo>
                  <a:pt x="114063" y="46408"/>
                  <a:pt x="112521" y="48564"/>
                  <a:pt x="110337" y="49812"/>
                </a:cubicBezTo>
                <a:cubicBezTo>
                  <a:pt x="108214" y="51025"/>
                  <a:pt x="105593" y="50998"/>
                  <a:pt x="103221" y="51591"/>
                </a:cubicBezTo>
                <a:cubicBezTo>
                  <a:pt x="101442" y="52777"/>
                  <a:pt x="99473" y="53719"/>
                  <a:pt x="97884" y="55149"/>
                </a:cubicBezTo>
                <a:cubicBezTo>
                  <a:pt x="86247" y="65623"/>
                  <a:pt x="87840" y="63989"/>
                  <a:pt x="81873" y="72939"/>
                </a:cubicBezTo>
                <a:cubicBezTo>
                  <a:pt x="81461" y="75825"/>
                  <a:pt x="80112" y="88314"/>
                  <a:pt x="78315" y="92508"/>
                </a:cubicBezTo>
                <a:cubicBezTo>
                  <a:pt x="77473" y="94473"/>
                  <a:pt x="75818" y="95989"/>
                  <a:pt x="74757" y="97845"/>
                </a:cubicBezTo>
                <a:cubicBezTo>
                  <a:pt x="73441" y="100148"/>
                  <a:pt x="72244" y="102523"/>
                  <a:pt x="71199" y="104961"/>
                </a:cubicBezTo>
                <a:cubicBezTo>
                  <a:pt x="67205" y="114281"/>
                  <a:pt x="71818" y="106663"/>
                  <a:pt x="67641" y="119193"/>
                </a:cubicBezTo>
                <a:cubicBezTo>
                  <a:pt x="66802" y="121709"/>
                  <a:pt x="65128" y="123871"/>
                  <a:pt x="64083" y="126309"/>
                </a:cubicBezTo>
                <a:cubicBezTo>
                  <a:pt x="61311" y="132778"/>
                  <a:pt x="62329" y="134200"/>
                  <a:pt x="60525" y="142319"/>
                </a:cubicBezTo>
                <a:cubicBezTo>
                  <a:pt x="60118" y="144150"/>
                  <a:pt x="59261" y="145853"/>
                  <a:pt x="58746" y="147656"/>
                </a:cubicBezTo>
                <a:cubicBezTo>
                  <a:pt x="58074" y="150007"/>
                  <a:pt x="57825" y="152483"/>
                  <a:pt x="56967" y="154772"/>
                </a:cubicBezTo>
                <a:cubicBezTo>
                  <a:pt x="53418" y="164235"/>
                  <a:pt x="54102" y="159331"/>
                  <a:pt x="49851" y="167225"/>
                </a:cubicBezTo>
                <a:cubicBezTo>
                  <a:pt x="46708" y="173062"/>
                  <a:pt x="44634" y="179499"/>
                  <a:pt x="40956" y="185015"/>
                </a:cubicBezTo>
                <a:cubicBezTo>
                  <a:pt x="39770" y="186794"/>
                  <a:pt x="38354" y="188440"/>
                  <a:pt x="37398" y="190352"/>
                </a:cubicBezTo>
                <a:cubicBezTo>
                  <a:pt x="36559" y="192029"/>
                  <a:pt x="36659" y="194129"/>
                  <a:pt x="35619" y="195689"/>
                </a:cubicBezTo>
                <a:cubicBezTo>
                  <a:pt x="34223" y="197782"/>
                  <a:pt x="32061" y="199247"/>
                  <a:pt x="30282" y="201026"/>
                </a:cubicBezTo>
                <a:cubicBezTo>
                  <a:pt x="29689" y="203398"/>
                  <a:pt x="29597" y="205955"/>
                  <a:pt x="28504" y="208142"/>
                </a:cubicBezTo>
                <a:cubicBezTo>
                  <a:pt x="27178" y="210794"/>
                  <a:pt x="24890" y="212845"/>
                  <a:pt x="23167" y="215258"/>
                </a:cubicBezTo>
                <a:cubicBezTo>
                  <a:pt x="21924" y="216998"/>
                  <a:pt x="20565" y="218683"/>
                  <a:pt x="19609" y="220595"/>
                </a:cubicBezTo>
                <a:cubicBezTo>
                  <a:pt x="18770" y="222272"/>
                  <a:pt x="18870" y="224372"/>
                  <a:pt x="17830" y="225932"/>
                </a:cubicBezTo>
                <a:cubicBezTo>
                  <a:pt x="3406" y="247569"/>
                  <a:pt x="21220" y="213814"/>
                  <a:pt x="8935" y="238385"/>
                </a:cubicBezTo>
                <a:cubicBezTo>
                  <a:pt x="3569" y="265213"/>
                  <a:pt x="10402" y="231785"/>
                  <a:pt x="5377" y="254396"/>
                </a:cubicBezTo>
                <a:cubicBezTo>
                  <a:pt x="3331" y="263604"/>
                  <a:pt x="4728" y="262593"/>
                  <a:pt x="40" y="270407"/>
                </a:cubicBezTo>
                <a:cubicBezTo>
                  <a:pt x="-391" y="271126"/>
                  <a:pt x="2709" y="286714"/>
                  <a:pt x="3598" y="291754"/>
                </a:cubicBezTo>
                <a:close/>
              </a:path>
            </a:pathLst>
          </a:cu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83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FA3561-77F6-461C-E3CF-C8CF9E381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263" y="137160"/>
            <a:ext cx="8763633" cy="65836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1FF26F-CF7E-CCE1-75AB-9B788EB73E17}"/>
              </a:ext>
            </a:extLst>
          </p:cNvPr>
          <p:cNvSpPr/>
          <p:nvPr/>
        </p:nvSpPr>
        <p:spPr>
          <a:xfrm>
            <a:off x="2775098" y="5284381"/>
            <a:ext cx="1839432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8A6276-DD9D-6024-6DF5-EB57133D3A86}"/>
              </a:ext>
            </a:extLst>
          </p:cNvPr>
          <p:cNvSpPr/>
          <p:nvPr/>
        </p:nvSpPr>
        <p:spPr>
          <a:xfrm>
            <a:off x="2775098" y="5188688"/>
            <a:ext cx="2009553" cy="1169582"/>
          </a:xfrm>
          <a:prstGeom prst="rect">
            <a:avLst/>
          </a:prstGeom>
          <a:solidFill>
            <a:srgbClr val="D4EB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235131-6575-7EB9-FD41-0FBEBDD1EAC4}"/>
              </a:ext>
            </a:extLst>
          </p:cNvPr>
          <p:cNvSpPr txBox="1"/>
          <p:nvPr/>
        </p:nvSpPr>
        <p:spPr>
          <a:xfrm>
            <a:off x="1985711" y="4546268"/>
            <a:ext cx="3937745" cy="19389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Population:   24 million  </a:t>
            </a:r>
          </a:p>
          <a:p>
            <a:r>
              <a:rPr lang="en-US" sz="2000" dirty="0">
                <a:solidFill>
                  <a:schemeClr val="bg1"/>
                </a:solidFill>
              </a:rPr>
              <a:t>95-97 % ethnic Han</a:t>
            </a:r>
          </a:p>
          <a:p>
            <a:r>
              <a:rPr lang="en-US" sz="2000" dirty="0">
                <a:solidFill>
                  <a:schemeClr val="bg1"/>
                </a:solidFill>
              </a:rPr>
              <a:t>Languages: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	Taiwanese/</a:t>
            </a:r>
            <a:r>
              <a:rPr lang="en-US" sz="2000" dirty="0" err="1">
                <a:solidFill>
                  <a:schemeClr val="bg1"/>
                </a:solidFill>
              </a:rPr>
              <a:t>Hokkienese</a:t>
            </a:r>
            <a:r>
              <a:rPr lang="en-US" sz="2000" dirty="0">
                <a:solidFill>
                  <a:schemeClr val="bg1"/>
                </a:solidFill>
              </a:rPr>
              <a:t>/</a:t>
            </a:r>
            <a:r>
              <a:rPr lang="en-US" sz="2000" dirty="0" err="1">
                <a:solidFill>
                  <a:schemeClr val="bg1"/>
                </a:solidFill>
              </a:rPr>
              <a:t>Minnan</a:t>
            </a: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	Chinese</a:t>
            </a:r>
          </a:p>
          <a:p>
            <a:r>
              <a:rPr lang="en-US" sz="2000" dirty="0">
                <a:solidFill>
                  <a:schemeClr val="bg1"/>
                </a:solidFill>
              </a:rPr>
              <a:t>	Hakka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2C1BA3-4B3E-CC69-B0BC-58C991583BAD}"/>
              </a:ext>
            </a:extLst>
          </p:cNvPr>
          <p:cNvSpPr/>
          <p:nvPr/>
        </p:nvSpPr>
        <p:spPr>
          <a:xfrm>
            <a:off x="8493837" y="4019106"/>
            <a:ext cx="1681522" cy="1041992"/>
          </a:xfrm>
          <a:prstGeom prst="rect">
            <a:avLst/>
          </a:prstGeom>
          <a:solidFill>
            <a:srgbClr val="D4EB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246A6C-0E1D-7074-F690-1A2BA0B8F350}"/>
              </a:ext>
            </a:extLst>
          </p:cNvPr>
          <p:cNvSpPr txBox="1"/>
          <p:nvPr/>
        </p:nvSpPr>
        <p:spPr>
          <a:xfrm>
            <a:off x="8086600" y="4019106"/>
            <a:ext cx="2299138" cy="163121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 little smaller than Maryland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250 miles long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100 miles from mainland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AD3DC-541D-2401-9372-26FCB4178ADF}"/>
              </a:ext>
            </a:extLst>
          </p:cNvPr>
          <p:cNvSpPr/>
          <p:nvPr/>
        </p:nvSpPr>
        <p:spPr>
          <a:xfrm>
            <a:off x="3625850" y="2952750"/>
            <a:ext cx="742950" cy="5651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D81E33A-332C-596F-2B43-B5C7EE09E048}"/>
              </a:ext>
            </a:extLst>
          </p:cNvPr>
          <p:cNvSpPr/>
          <p:nvPr/>
        </p:nvSpPr>
        <p:spPr>
          <a:xfrm>
            <a:off x="5810250" y="247650"/>
            <a:ext cx="1270000" cy="5651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CF44DF-A0D6-2D78-9C70-B70116A4E250}"/>
              </a:ext>
            </a:extLst>
          </p:cNvPr>
          <p:cNvSpPr txBox="1"/>
          <p:nvPr/>
        </p:nvSpPr>
        <p:spPr>
          <a:xfrm>
            <a:off x="3228904" y="247650"/>
            <a:ext cx="2279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Mazu-Fuzhou = 10 mi.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3D506E-DBB6-8B51-1B0F-3E2D705CB6C2}"/>
              </a:ext>
            </a:extLst>
          </p:cNvPr>
          <p:cNvSpPr txBox="1"/>
          <p:nvPr/>
        </p:nvSpPr>
        <p:spPr>
          <a:xfrm>
            <a:off x="1864320" y="2210254"/>
            <a:ext cx="2361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Jinmen-Xiamen = 2 mi.</a:t>
            </a:r>
          </a:p>
        </p:txBody>
      </p:sp>
    </p:spTree>
    <p:extLst>
      <p:ext uri="{BB962C8B-B14F-4D97-AF65-F5344CB8AC3E}">
        <p14:creationId xmlns:p14="http://schemas.microsoft.com/office/powerpoint/2010/main" val="319006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6" grpId="0" animBg="1"/>
      <p:bldP spid="7" grpId="0" animBg="1"/>
      <p:bldP spid="8" grpId="0" animBg="1"/>
      <p:bldP spid="8" grpId="1" animBg="1"/>
      <p:bldP spid="9" grpId="0" animBg="1"/>
      <p:bldP spid="9" grpId="1" animBg="1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B2D40F-8141-8223-84F9-F3146738C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193" y="497442"/>
            <a:ext cx="6462032" cy="60312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D2DBA3-9762-C335-A8C0-F4EBCD5C3B61}"/>
              </a:ext>
            </a:extLst>
          </p:cNvPr>
          <p:cNvSpPr txBox="1"/>
          <p:nvPr/>
        </p:nvSpPr>
        <p:spPr>
          <a:xfrm>
            <a:off x="4779271" y="328222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廈門</a:t>
            </a:r>
            <a:endParaRPr lang="en-US" sz="2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BCEF3A-D081-1EF7-F338-09A092A5D8DD}"/>
              </a:ext>
            </a:extLst>
          </p:cNvPr>
          <p:cNvSpPr txBox="1"/>
          <p:nvPr/>
        </p:nvSpPr>
        <p:spPr>
          <a:xfrm>
            <a:off x="5579490" y="1924050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福州</a:t>
            </a:r>
            <a:endParaRPr lang="en-US" sz="24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0FF5A2-F05D-592C-9517-329102C8C20F}"/>
              </a:ext>
            </a:extLst>
          </p:cNvPr>
          <p:cNvSpPr txBox="1"/>
          <p:nvPr/>
        </p:nvSpPr>
        <p:spPr>
          <a:xfrm>
            <a:off x="4513077" y="5353050"/>
            <a:ext cx="2361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Jinmen-Xiamen = 2 mi.</a:t>
            </a:r>
          </a:p>
          <a:p>
            <a:r>
              <a:rPr lang="en-US" dirty="0" err="1">
                <a:solidFill>
                  <a:schemeClr val="bg1"/>
                </a:solidFill>
              </a:rPr>
              <a:t>Mazu</a:t>
            </a:r>
            <a:r>
              <a:rPr lang="en-US" dirty="0">
                <a:solidFill>
                  <a:schemeClr val="bg1"/>
                </a:solidFill>
              </a:rPr>
              <a:t>-Fuzhou = 10 mi.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E9F1CF4-3ACD-45F4-2C9F-5DAF53987E08}"/>
              </a:ext>
            </a:extLst>
          </p:cNvPr>
          <p:cNvCxnSpPr>
            <a:cxnSpLocks/>
          </p:cNvCxnSpPr>
          <p:nvPr/>
        </p:nvCxnSpPr>
        <p:spPr>
          <a:xfrm>
            <a:off x="5391150" y="3743890"/>
            <a:ext cx="188340" cy="10233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C74AB9D-ED7E-3CAB-D772-A5F000FAFB60}"/>
              </a:ext>
            </a:extLst>
          </p:cNvPr>
          <p:cNvCxnSpPr>
            <a:cxnSpLocks/>
          </p:cNvCxnSpPr>
          <p:nvPr/>
        </p:nvCxnSpPr>
        <p:spPr>
          <a:xfrm>
            <a:off x="6189209" y="2380683"/>
            <a:ext cx="188340" cy="102334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F0A23278-BAC4-985F-4187-B505DFFE0C83}"/>
              </a:ext>
            </a:extLst>
          </p:cNvPr>
          <p:cNvSpPr/>
          <p:nvPr/>
        </p:nvSpPr>
        <p:spPr>
          <a:xfrm>
            <a:off x="8432800" y="3429000"/>
            <a:ext cx="304800" cy="111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E44506-1621-BE92-686E-5CE6893908DE}"/>
              </a:ext>
            </a:extLst>
          </p:cNvPr>
          <p:cNvSpPr/>
          <p:nvPr/>
        </p:nvSpPr>
        <p:spPr>
          <a:xfrm rot="2061242">
            <a:off x="7839336" y="5253590"/>
            <a:ext cx="342482" cy="111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47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12CA625-E0E8-74DA-846B-A4833B3564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C99F93-DBE7-E31D-4BBF-DFD878A97690}"/>
              </a:ext>
            </a:extLst>
          </p:cNvPr>
          <p:cNvSpPr txBox="1"/>
          <p:nvPr/>
        </p:nvSpPr>
        <p:spPr>
          <a:xfrm>
            <a:off x="2315183" y="1896893"/>
            <a:ext cx="7395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When you think of Taiwan , what comes to mind?</a:t>
            </a:r>
          </a:p>
        </p:txBody>
      </p:sp>
    </p:spTree>
    <p:extLst>
      <p:ext uri="{BB962C8B-B14F-4D97-AF65-F5344CB8AC3E}">
        <p14:creationId xmlns:p14="http://schemas.microsoft.com/office/powerpoint/2010/main" val="946540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7FAA7B8-6D9C-217B-B34B-393C684EF3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5391447"/>
              </p:ext>
            </p:extLst>
          </p:nvPr>
        </p:nvGraphicFramePr>
        <p:xfrm>
          <a:off x="4007793" y="556085"/>
          <a:ext cx="3894012" cy="6191328"/>
        </p:xfrm>
        <a:graphic>
          <a:graphicData uri="http://schemas.openxmlformats.org/drawingml/2006/table">
            <a:tbl>
              <a:tblPr/>
              <a:tblGrid>
                <a:gridCol w="3894012">
                  <a:extLst>
                    <a:ext uri="{9D8B030D-6E8A-4147-A177-3AD203B41FA5}">
                      <a16:colId xmlns:a16="http://schemas.microsoft.com/office/drawing/2014/main" val="1988101017"/>
                    </a:ext>
                  </a:extLst>
                </a:gridCol>
              </a:tblGrid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1 (16 Jan)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8016273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2 (23 Jan)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4868127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3 (30 Jan)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7658432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4 (6 Feb)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175257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5 (13 Feb)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5658261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6 (20 Feb)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6440956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7 (27 Feb)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4840790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8 (6 Mar)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0293560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dirty="0">
                          <a:effectLst/>
                          <a:latin typeface="Aptos" panose="020B0004020202020204" pitchFamily="34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Spring Break</a:t>
                      </a: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6658643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9 (20 March)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0637458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10 (27 Mar)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74451451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11 (3 Apr)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9829390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12 (10 Apr)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0957348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13 (17 Apri)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5809202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r>
                        <a:rPr lang="en-US" sz="2000" kern="1200" dirty="0">
                          <a:effectLst/>
                          <a:latin typeface="Aptos" panose="020B0004020202020204" pitchFamily="34" charset="0"/>
                        </a:rPr>
                        <a:t>Week 14 (24 Apr)</a:t>
                      </a:r>
                      <a:endParaRPr lang="en-US" sz="2000" dirty="0"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183" marR="18092" marT="26825" marB="2682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3089274"/>
                  </a:ext>
                </a:extLst>
              </a:tr>
              <a:tr h="290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buNone/>
                      </a:pP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30" marR="18415" marT="27305" marB="27305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4258756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0242086-09BC-4765-B7D9-59B8029C8CC8}"/>
              </a:ext>
            </a:extLst>
          </p:cNvPr>
          <p:cNvSpPr/>
          <p:nvPr/>
        </p:nvSpPr>
        <p:spPr>
          <a:xfrm>
            <a:off x="4540208" y="556085"/>
            <a:ext cx="2916268" cy="4095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E16667-2D57-4B8C-96AC-37F36A16A53C}"/>
              </a:ext>
            </a:extLst>
          </p:cNvPr>
          <p:cNvSpPr txBox="1"/>
          <p:nvPr/>
        </p:nvSpPr>
        <p:spPr>
          <a:xfrm>
            <a:off x="1247775" y="1543050"/>
            <a:ext cx="1953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Spring 2026</a:t>
            </a:r>
          </a:p>
        </p:txBody>
      </p:sp>
    </p:spTree>
    <p:extLst>
      <p:ext uri="{BB962C8B-B14F-4D97-AF65-F5344CB8AC3E}">
        <p14:creationId xmlns:p14="http://schemas.microsoft.com/office/powerpoint/2010/main" val="105783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0.00169 0.56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2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A7CD575-2A84-B935-EBED-BE9E09CB4EC4}"/>
              </a:ext>
            </a:extLst>
          </p:cNvPr>
          <p:cNvSpPr txBox="1"/>
          <p:nvPr/>
        </p:nvSpPr>
        <p:spPr>
          <a:xfrm>
            <a:off x="5100108" y="383308"/>
            <a:ext cx="1104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QUIZ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2985781-78DC-4780-3F35-3EEB8F970ED4}"/>
              </a:ext>
            </a:extLst>
          </p:cNvPr>
          <p:cNvGraphicFramePr>
            <a:graphicFrameLocks noGrp="1"/>
          </p:cNvGraphicFramePr>
          <p:nvPr/>
        </p:nvGraphicFramePr>
        <p:xfrm>
          <a:off x="956733" y="1473198"/>
          <a:ext cx="9465734" cy="506730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32867">
                  <a:extLst>
                    <a:ext uri="{9D8B030D-6E8A-4147-A177-3AD203B41FA5}">
                      <a16:colId xmlns:a16="http://schemas.microsoft.com/office/drawing/2014/main" val="3537760911"/>
                    </a:ext>
                  </a:extLst>
                </a:gridCol>
                <a:gridCol w="4732867">
                  <a:extLst>
                    <a:ext uri="{9D8B030D-6E8A-4147-A177-3AD203B41FA5}">
                      <a16:colId xmlns:a16="http://schemas.microsoft.com/office/drawing/2014/main" val="3723691359"/>
                    </a:ext>
                  </a:extLst>
                </a:gridCol>
              </a:tblGrid>
              <a:tr h="563034">
                <a:tc>
                  <a:txBody>
                    <a:bodyPr/>
                    <a:lstStyle/>
                    <a:p>
                      <a:r>
                        <a:rPr lang="en-US" sz="1600" dirty="0"/>
                        <a:t>1.  Name of Taiwan’s big semiconductor producer.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10. Level of highest-level contacts between Ch and Tw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2083239"/>
                  </a:ext>
                </a:extLst>
              </a:tr>
              <a:tr h="563034">
                <a:tc>
                  <a:txBody>
                    <a:bodyPr/>
                    <a:lstStyle/>
                    <a:p>
                      <a:r>
                        <a:rPr lang="en-US" sz="1600" dirty="0"/>
                        <a:t>2.  Year that U.S. “normalized” relations with China.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11.  Areas of U.S.-China cooperation (2)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4193523"/>
                  </a:ext>
                </a:extLst>
              </a:tr>
              <a:tr h="563034">
                <a:tc>
                  <a:txBody>
                    <a:bodyPr/>
                    <a:lstStyle/>
                    <a:p>
                      <a:r>
                        <a:rPr lang="en-US" sz="1600" dirty="0"/>
                        <a:t>3.  When “One China” policy started.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12. Relationship w/ Tw  China proposed in late 1990s.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5103951"/>
                  </a:ext>
                </a:extLst>
              </a:tr>
              <a:tr h="563034">
                <a:tc>
                  <a:txBody>
                    <a:bodyPr/>
                    <a:lstStyle/>
                    <a:p>
                      <a:r>
                        <a:rPr lang="en-US" sz="1600" dirty="0"/>
                        <a:t>4.  Legislation that defines U.S.-Taiwan ties.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13.  Difference between </a:t>
                      </a:r>
                      <a:r>
                        <a:rPr lang="en-US" sz="1600" i="1" dirty="0"/>
                        <a:t>de facto</a:t>
                      </a:r>
                      <a:r>
                        <a:rPr lang="en-US" sz="1600" i="0" dirty="0"/>
                        <a:t> and </a:t>
                      </a:r>
                      <a:r>
                        <a:rPr lang="en-US" sz="1600" i="1" dirty="0"/>
                        <a:t>de jure</a:t>
                      </a:r>
                      <a:r>
                        <a:rPr lang="en-US" sz="1600" i="0" dirty="0"/>
                        <a:t>.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823090"/>
                  </a:ext>
                </a:extLst>
              </a:tr>
              <a:tr h="563034">
                <a:tc>
                  <a:txBody>
                    <a:bodyPr/>
                    <a:lstStyle/>
                    <a:p>
                      <a:r>
                        <a:rPr lang="en-US" sz="1600" dirty="0"/>
                        <a:t>5.  Distance from Taiwan to China mainland.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14.  Drug U.S. accuses China of turning blind eye to.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9267277"/>
                  </a:ext>
                </a:extLst>
              </a:tr>
              <a:tr h="563034">
                <a:tc>
                  <a:txBody>
                    <a:bodyPr/>
                    <a:lstStyle/>
                    <a:p>
                      <a:r>
                        <a:rPr lang="en-US" sz="1600" dirty="0"/>
                        <a:t>6.  Names of the ruling parties in China and Taiwan.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15.  Methods of Chinese pressure on Taiwan (2).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6379551"/>
                  </a:ext>
                </a:extLst>
              </a:tr>
              <a:tr h="563034">
                <a:tc>
                  <a:txBody>
                    <a:bodyPr/>
                    <a:lstStyle/>
                    <a:p>
                      <a:r>
                        <a:rPr lang="en-US" sz="1600" dirty="0"/>
                        <a:t>7. Percentage of  “Taiwanese” in Taiwan population.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16. Words dropped from DOS website in January 2025.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0879612"/>
                  </a:ext>
                </a:extLst>
              </a:tr>
              <a:tr h="563034">
                <a:tc>
                  <a:txBody>
                    <a:bodyPr/>
                    <a:lstStyle/>
                    <a:p>
                      <a:r>
                        <a:rPr lang="en-US" sz="1600" dirty="0"/>
                        <a:t>8.  Term for key U.S. policy on “Taiwan issue” (a).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17. Names of Chinese and Taiwan presidents.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2315504"/>
                  </a:ext>
                </a:extLst>
              </a:tr>
              <a:tr h="563034">
                <a:tc>
                  <a:txBody>
                    <a:bodyPr/>
                    <a:lstStyle/>
                    <a:p>
                      <a:r>
                        <a:rPr lang="en-US" sz="1600" dirty="0"/>
                        <a:t>9. Term for key U.S. policy on “Taiwan issue” (b).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18.  Percentage of tariffs T put on Chinese products.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6231148"/>
                  </a:ext>
                </a:extLst>
              </a:tr>
            </a:tbl>
          </a:graphicData>
        </a:graphic>
      </p:graphicFrame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D5ADCEA0-5DD7-BDCC-9F92-D2356B36796A}"/>
              </a:ext>
            </a:extLst>
          </p:cNvPr>
          <p:cNvSpPr/>
          <p:nvPr/>
        </p:nvSpPr>
        <p:spPr>
          <a:xfrm>
            <a:off x="1266091" y="3691467"/>
            <a:ext cx="3725119" cy="4656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316B7C02-D695-5906-E3F2-EB7B1C82E0FF}"/>
              </a:ext>
            </a:extLst>
          </p:cNvPr>
          <p:cNvSpPr/>
          <p:nvPr/>
        </p:nvSpPr>
        <p:spPr>
          <a:xfrm>
            <a:off x="6096000" y="1972734"/>
            <a:ext cx="3482082" cy="4656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94349A2-3074-B7E0-9A15-D7BB8CEE8CBD}"/>
              </a:ext>
            </a:extLst>
          </p:cNvPr>
          <p:cNvSpPr/>
          <p:nvPr/>
        </p:nvSpPr>
        <p:spPr>
          <a:xfrm>
            <a:off x="1266089" y="5927783"/>
            <a:ext cx="3963030" cy="4656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E77D8EA-415A-E0C3-5D0C-A80C2F47EAD4}"/>
              </a:ext>
            </a:extLst>
          </p:cNvPr>
          <p:cNvSpPr/>
          <p:nvPr/>
        </p:nvSpPr>
        <p:spPr>
          <a:xfrm>
            <a:off x="1266090" y="5315062"/>
            <a:ext cx="3963029" cy="4656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29B8B6-602F-5799-85D4-24CBE9039549}"/>
              </a:ext>
            </a:extLst>
          </p:cNvPr>
          <p:cNvSpPr/>
          <p:nvPr/>
        </p:nvSpPr>
        <p:spPr>
          <a:xfrm>
            <a:off x="6077950" y="4302747"/>
            <a:ext cx="4152457" cy="4656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DF7F683-3397-DC1E-9FF7-28E271A0A91F}"/>
              </a:ext>
            </a:extLst>
          </p:cNvPr>
          <p:cNvSpPr/>
          <p:nvPr/>
        </p:nvSpPr>
        <p:spPr>
          <a:xfrm>
            <a:off x="1266091" y="2066925"/>
            <a:ext cx="4215573" cy="4656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2C970C1-DE4E-EB59-9C52-356D258B57E0}"/>
              </a:ext>
            </a:extLst>
          </p:cNvPr>
          <p:cNvSpPr/>
          <p:nvPr/>
        </p:nvSpPr>
        <p:spPr>
          <a:xfrm>
            <a:off x="1266092" y="1406523"/>
            <a:ext cx="4125058" cy="4656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6BEDA74-3DCD-8A6E-E72A-0ACDE6E95D29}"/>
              </a:ext>
            </a:extLst>
          </p:cNvPr>
          <p:cNvSpPr/>
          <p:nvPr/>
        </p:nvSpPr>
        <p:spPr>
          <a:xfrm>
            <a:off x="6077950" y="5942544"/>
            <a:ext cx="4228099" cy="4656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A8DB101-18A0-480C-C5B5-A6D77A710C13}"/>
              </a:ext>
            </a:extLst>
          </p:cNvPr>
          <p:cNvSpPr/>
          <p:nvPr/>
        </p:nvSpPr>
        <p:spPr>
          <a:xfrm>
            <a:off x="6095999" y="3673473"/>
            <a:ext cx="4105275" cy="4656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C73D780-9F11-C64C-3CA2-192183B8DEB6}"/>
              </a:ext>
            </a:extLst>
          </p:cNvPr>
          <p:cNvSpPr/>
          <p:nvPr/>
        </p:nvSpPr>
        <p:spPr>
          <a:xfrm>
            <a:off x="1213443" y="4845581"/>
            <a:ext cx="4277514" cy="4656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450534D-AAB0-CD5E-F6DD-FFCAB5B00693}"/>
              </a:ext>
            </a:extLst>
          </p:cNvPr>
          <p:cNvSpPr/>
          <p:nvPr/>
        </p:nvSpPr>
        <p:spPr>
          <a:xfrm>
            <a:off x="1266090" y="4283125"/>
            <a:ext cx="4125059" cy="4656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5939F7A-1085-4EDF-06B7-6F222EBF8FDD}"/>
              </a:ext>
            </a:extLst>
          </p:cNvPr>
          <p:cNvSpPr/>
          <p:nvPr/>
        </p:nvSpPr>
        <p:spPr>
          <a:xfrm>
            <a:off x="5981700" y="1456822"/>
            <a:ext cx="4440767" cy="4656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FF56C76-2B8E-AD8F-D5B8-BA3441A5B01E}"/>
              </a:ext>
            </a:extLst>
          </p:cNvPr>
          <p:cNvSpPr/>
          <p:nvPr/>
        </p:nvSpPr>
        <p:spPr>
          <a:xfrm>
            <a:off x="6096000" y="3118911"/>
            <a:ext cx="4065004" cy="4656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FA17A0E-B320-F423-E403-1800F85B22A3}"/>
              </a:ext>
            </a:extLst>
          </p:cNvPr>
          <p:cNvSpPr/>
          <p:nvPr/>
        </p:nvSpPr>
        <p:spPr>
          <a:xfrm>
            <a:off x="1266091" y="2603016"/>
            <a:ext cx="3610819" cy="4656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9601B00-6B81-CD6A-8386-DF01FB9C6A6D}"/>
              </a:ext>
            </a:extLst>
          </p:cNvPr>
          <p:cNvSpPr/>
          <p:nvPr/>
        </p:nvSpPr>
        <p:spPr>
          <a:xfrm>
            <a:off x="5972118" y="5376385"/>
            <a:ext cx="3942349" cy="4656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2F906E5-C925-4C11-96A0-8569A36D1870}"/>
              </a:ext>
            </a:extLst>
          </p:cNvPr>
          <p:cNvSpPr/>
          <p:nvPr/>
        </p:nvSpPr>
        <p:spPr>
          <a:xfrm>
            <a:off x="1266091" y="3157057"/>
            <a:ext cx="3820259" cy="4656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574F8F4-C695-B0FB-E3DD-A654F0D687E6}"/>
              </a:ext>
            </a:extLst>
          </p:cNvPr>
          <p:cNvSpPr/>
          <p:nvPr/>
        </p:nvSpPr>
        <p:spPr>
          <a:xfrm>
            <a:off x="6051576" y="4726599"/>
            <a:ext cx="4277514" cy="4656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DB0CD0A-E523-865E-6329-7FB33DC8164E}"/>
              </a:ext>
            </a:extLst>
          </p:cNvPr>
          <p:cNvSpPr/>
          <p:nvPr/>
        </p:nvSpPr>
        <p:spPr>
          <a:xfrm>
            <a:off x="6051576" y="2564604"/>
            <a:ext cx="4529613" cy="4656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82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421EB7B-9442-5CC5-03BB-32503E5FA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8B24121-FF7E-F845-7C00-452795BBFCEB}"/>
              </a:ext>
            </a:extLst>
          </p:cNvPr>
          <p:cNvGraphicFramePr>
            <a:graphicFrameLocks noGrp="1"/>
          </p:cNvGraphicFramePr>
          <p:nvPr/>
        </p:nvGraphicFramePr>
        <p:xfrm>
          <a:off x="956733" y="1473198"/>
          <a:ext cx="9465734" cy="506730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732867">
                  <a:extLst>
                    <a:ext uri="{9D8B030D-6E8A-4147-A177-3AD203B41FA5}">
                      <a16:colId xmlns:a16="http://schemas.microsoft.com/office/drawing/2014/main" val="3537760911"/>
                    </a:ext>
                  </a:extLst>
                </a:gridCol>
                <a:gridCol w="4732867">
                  <a:extLst>
                    <a:ext uri="{9D8B030D-6E8A-4147-A177-3AD203B41FA5}">
                      <a16:colId xmlns:a16="http://schemas.microsoft.com/office/drawing/2014/main" val="3723691359"/>
                    </a:ext>
                  </a:extLst>
                </a:gridCol>
              </a:tblGrid>
              <a:tr h="563034">
                <a:tc>
                  <a:txBody>
                    <a:bodyPr/>
                    <a:lstStyle/>
                    <a:p>
                      <a:r>
                        <a:rPr lang="en-US" sz="1600" dirty="0"/>
                        <a:t>1.  Name of Taiwan’s big semiconductor producer.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10. Level of highest-level contacts between Ch and Tw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2083239"/>
                  </a:ext>
                </a:extLst>
              </a:tr>
              <a:tr h="563034">
                <a:tc>
                  <a:txBody>
                    <a:bodyPr/>
                    <a:lstStyle/>
                    <a:p>
                      <a:r>
                        <a:rPr lang="en-US" sz="1600" dirty="0"/>
                        <a:t>2.  Year that U.S. “normalized” relations with China.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11.  Areas of U.S.-China cooperation (2)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4193523"/>
                  </a:ext>
                </a:extLst>
              </a:tr>
              <a:tr h="563034">
                <a:tc>
                  <a:txBody>
                    <a:bodyPr/>
                    <a:lstStyle/>
                    <a:p>
                      <a:r>
                        <a:rPr lang="en-US" sz="1600" dirty="0"/>
                        <a:t>3.  When “One China” policy started.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12. Relationship w/ Tw  China proposed in late 1990s.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5103951"/>
                  </a:ext>
                </a:extLst>
              </a:tr>
              <a:tr h="563034">
                <a:tc>
                  <a:txBody>
                    <a:bodyPr/>
                    <a:lstStyle/>
                    <a:p>
                      <a:r>
                        <a:rPr lang="en-US" sz="1600" dirty="0"/>
                        <a:t>4.  Legislation that defines U.S.-Taiwan ties.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13.  Difference between </a:t>
                      </a:r>
                      <a:r>
                        <a:rPr lang="en-US" sz="1600" i="1" dirty="0"/>
                        <a:t>de facto</a:t>
                      </a:r>
                      <a:r>
                        <a:rPr lang="en-US" sz="1600" i="0" dirty="0"/>
                        <a:t> and </a:t>
                      </a:r>
                      <a:r>
                        <a:rPr lang="en-US" sz="1600" i="1" dirty="0"/>
                        <a:t>de jure</a:t>
                      </a:r>
                      <a:r>
                        <a:rPr lang="en-US" sz="1600" i="0" dirty="0"/>
                        <a:t>.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6823090"/>
                  </a:ext>
                </a:extLst>
              </a:tr>
              <a:tr h="563034">
                <a:tc>
                  <a:txBody>
                    <a:bodyPr/>
                    <a:lstStyle/>
                    <a:p>
                      <a:r>
                        <a:rPr lang="en-US" sz="1600" dirty="0"/>
                        <a:t>5.  Distance from Taiwan to China mainland.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14.  Drug U.S. accuses China of turning blind eye to.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9267277"/>
                  </a:ext>
                </a:extLst>
              </a:tr>
              <a:tr h="563034">
                <a:tc>
                  <a:txBody>
                    <a:bodyPr/>
                    <a:lstStyle/>
                    <a:p>
                      <a:r>
                        <a:rPr lang="en-US" sz="1600" dirty="0"/>
                        <a:t>6.  Names of the ruling parties in China and Taiwan.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15.  Methods of Chinese pressure on Taiwan (2).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6379551"/>
                  </a:ext>
                </a:extLst>
              </a:tr>
              <a:tr h="563034">
                <a:tc>
                  <a:txBody>
                    <a:bodyPr/>
                    <a:lstStyle/>
                    <a:p>
                      <a:r>
                        <a:rPr lang="en-US" sz="1600" dirty="0"/>
                        <a:t>7. Percentage of  “Taiwanese” in Taiwan population.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16. Words dropped from DOS website in January.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0879612"/>
                  </a:ext>
                </a:extLst>
              </a:tr>
              <a:tr h="563034">
                <a:tc>
                  <a:txBody>
                    <a:bodyPr/>
                    <a:lstStyle/>
                    <a:p>
                      <a:r>
                        <a:rPr lang="en-US" sz="1600" dirty="0"/>
                        <a:t>8.  Term for key U.S. policy on “Taiwan issue” (a)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17. Names of Chinese and Taiwan presidents.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2315504"/>
                  </a:ext>
                </a:extLst>
              </a:tr>
              <a:tr h="563034">
                <a:tc>
                  <a:txBody>
                    <a:bodyPr/>
                    <a:lstStyle/>
                    <a:p>
                      <a:r>
                        <a:rPr lang="en-US" sz="1600" dirty="0"/>
                        <a:t>9. Term for key U.S. policy on “Taiwan issue” (b)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18.  Percentage of tariffs T put on Chinese products.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623114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A91D042-5F1D-DCF0-092F-D72C247982BF}"/>
              </a:ext>
            </a:extLst>
          </p:cNvPr>
          <p:cNvSpPr txBox="1"/>
          <p:nvPr/>
        </p:nvSpPr>
        <p:spPr>
          <a:xfrm>
            <a:off x="5100108" y="383308"/>
            <a:ext cx="1104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QUIZ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F8D156-4859-EAB0-F616-DD464C03A3A2}"/>
              </a:ext>
            </a:extLst>
          </p:cNvPr>
          <p:cNvSpPr txBox="1"/>
          <p:nvPr/>
        </p:nvSpPr>
        <p:spPr>
          <a:xfrm>
            <a:off x="956733" y="694058"/>
            <a:ext cx="19656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(Pick a number 1-18.)</a:t>
            </a:r>
          </a:p>
        </p:txBody>
      </p:sp>
    </p:spTree>
    <p:extLst>
      <p:ext uri="{BB962C8B-B14F-4D97-AF65-F5344CB8AC3E}">
        <p14:creationId xmlns:p14="http://schemas.microsoft.com/office/powerpoint/2010/main" val="22611068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170665-5F18-3289-44E1-25D91E3A82D1}"/>
              </a:ext>
            </a:extLst>
          </p:cNvPr>
          <p:cNvSpPr txBox="1"/>
          <p:nvPr/>
        </p:nvSpPr>
        <p:spPr>
          <a:xfrm>
            <a:off x="5188379" y="2844225"/>
            <a:ext cx="9076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OK?</a:t>
            </a:r>
          </a:p>
        </p:txBody>
      </p:sp>
    </p:spTree>
    <p:extLst>
      <p:ext uri="{BB962C8B-B14F-4D97-AF65-F5344CB8AC3E}">
        <p14:creationId xmlns:p14="http://schemas.microsoft.com/office/powerpoint/2010/main" val="8219165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F55001-B68F-DAB0-A036-C59CA781AF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871" y="438938"/>
            <a:ext cx="8222900" cy="616717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918909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5358E9F-C281-E41F-E5C7-EA6316445329}"/>
              </a:ext>
            </a:extLst>
          </p:cNvPr>
          <p:cNvSpPr txBox="1"/>
          <p:nvPr/>
        </p:nvSpPr>
        <p:spPr>
          <a:xfrm>
            <a:off x="4773062" y="1566208"/>
            <a:ext cx="664423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2880" indent="-182880"/>
            <a:r>
              <a:rPr lang="en-US" sz="3200" kern="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Mr. Gervasio HSU</a:t>
            </a:r>
            <a:br>
              <a:rPr lang="en-US" sz="2400" kern="0" dirty="0">
                <a:latin typeface="Calibri" panose="020F0502020204030204" pitchFamily="34" charset="0"/>
                <a:ea typeface="DengXian" panose="02010600030101010101" pitchFamily="2" charset="-122"/>
              </a:rPr>
            </a:br>
            <a:r>
              <a:rPr lang="en-US" sz="2400" kern="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  <a:t>Chief of Political Section</a:t>
            </a:r>
            <a:br>
              <a:rPr lang="en-US" sz="2400" kern="0" dirty="0">
                <a:effectLst/>
                <a:latin typeface="Calibri" panose="020F0502020204030204" pitchFamily="34" charset="0"/>
                <a:ea typeface="DengXian" panose="02010600030101010101" pitchFamily="2" charset="-122"/>
              </a:rPr>
            </a:br>
            <a:r>
              <a:rPr lang="en-US" sz="2400" i="1" dirty="0"/>
              <a:t>Taipei Economic and Cultural Representative Office</a:t>
            </a:r>
            <a:br>
              <a:rPr lang="en-US" sz="2400" i="1" dirty="0"/>
            </a:br>
            <a:r>
              <a:rPr lang="en-US" sz="2400" i="1" dirty="0"/>
              <a:t>(TECRO)</a:t>
            </a:r>
            <a:endParaRPr lang="en-US" sz="2400" kern="0" dirty="0">
              <a:effectLst/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pPr marL="182880" indent="-182880"/>
            <a:endParaRPr lang="en-US" sz="2400" kern="0" dirty="0"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pPr marL="182880" indent="-182880"/>
            <a:endParaRPr lang="en-US" sz="2400" kern="0" dirty="0">
              <a:effectLst/>
              <a:latin typeface="Calibri" panose="020F0502020204030204" pitchFamily="34" charset="0"/>
              <a:ea typeface="DengXian" panose="02010600030101010101" pitchFamily="2" charset="-122"/>
            </a:endParaRPr>
          </a:p>
          <a:p>
            <a:pPr marL="182880" indent="-182880"/>
            <a:endParaRPr lang="en-US" sz="2400" kern="0" dirty="0">
              <a:effectLst/>
              <a:latin typeface="Calibri" panose="020F0502020204030204" pitchFamily="34" charset="0"/>
              <a:ea typeface="DengXian" panose="02010600030101010101" pitchFamily="2" charset="-12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4EBE2B-62E3-B2BB-656A-6D305BDE37E9}"/>
              </a:ext>
            </a:extLst>
          </p:cNvPr>
          <p:cNvSpPr txBox="1"/>
          <p:nvPr/>
        </p:nvSpPr>
        <p:spPr>
          <a:xfrm>
            <a:off x="5003406" y="3966865"/>
            <a:ext cx="2532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Introduced by Kennedy</a:t>
            </a:r>
          </a:p>
        </p:txBody>
      </p:sp>
      <p:pic>
        <p:nvPicPr>
          <p:cNvPr id="7" name="Picture 6" descr="A blue and yellow logo with black text&#10;&#10;Description automatically generated">
            <a:extLst>
              <a:ext uri="{FF2B5EF4-FFF2-40B4-BE49-F238E27FC236}">
                <a16:creationId xmlns:a16="http://schemas.microsoft.com/office/drawing/2014/main" id="{704ECF71-FE50-E689-506F-7458A359B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637" y="796331"/>
            <a:ext cx="2446309" cy="244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702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5B596B-022B-1E91-3657-65DCFF2FF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FFA1A1-1AA5-930E-C406-35187437328A}"/>
              </a:ext>
            </a:extLst>
          </p:cNvPr>
          <p:cNvSpPr txBox="1"/>
          <p:nvPr/>
        </p:nvSpPr>
        <p:spPr>
          <a:xfrm>
            <a:off x="5117965" y="622020"/>
            <a:ext cx="255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LUNCH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4CE2F3-0E24-A5D8-320A-0551116D8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70" b="93658" l="1500" r="96500">
                        <a14:foregroundMark x1="10333" y1="25516" x2="3000" y2="44248"/>
                        <a14:foregroundMark x1="3000" y1="44248" x2="5167" y2="67109"/>
                        <a14:foregroundMark x1="5167" y1="67109" x2="16500" y2="78171"/>
                        <a14:foregroundMark x1="16500" y1="78171" x2="18167" y2="75959"/>
                        <a14:foregroundMark x1="18917" y1="78171" x2="29333" y2="93363"/>
                        <a14:foregroundMark x1="29333" y1="93363" x2="42000" y2="93805"/>
                        <a14:foregroundMark x1="42000" y1="93805" x2="54333" y2="85988"/>
                        <a14:foregroundMark x1="54333" y1="85988" x2="58833" y2="86283"/>
                        <a14:foregroundMark x1="86083" y1="74189" x2="96750" y2="60324"/>
                        <a14:foregroundMark x1="96750" y1="60324" x2="92250" y2="39086"/>
                        <a14:foregroundMark x1="92250" y1="39086" x2="87333" y2="33923"/>
                        <a14:foregroundMark x1="95667" y1="47345" x2="96500" y2="64307"/>
                        <a14:foregroundMark x1="69167" y1="10767" x2="56250" y2="7670"/>
                        <a14:foregroundMark x1="56250" y1="7670" x2="50750" y2="9440"/>
                        <a14:foregroundMark x1="2250" y1="58555" x2="3250" y2="55900"/>
                        <a14:foregroundMark x1="2000" y1="61209" x2="2000" y2="61209"/>
                        <a14:foregroundMark x1="1500" y1="60324" x2="1500" y2="60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425203" y="3633396"/>
            <a:ext cx="3771900" cy="2131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EBF1DE-4081-49BA-0AFE-03FF91BBE8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823" y="225911"/>
            <a:ext cx="4968456" cy="49684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BFC0AE-1580-4935-1905-5BA178E2AB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59" y="1214821"/>
            <a:ext cx="4023960" cy="316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9448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F57F7C-C8B1-06E6-55FD-8467468E4F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6917">
            <a:off x="4694267" y="336504"/>
            <a:ext cx="5543768" cy="74172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341DDD-3D3E-B902-DDA8-B3F051F15E7A}"/>
              </a:ext>
            </a:extLst>
          </p:cNvPr>
          <p:cNvSpPr txBox="1"/>
          <p:nvPr/>
        </p:nvSpPr>
        <p:spPr>
          <a:xfrm>
            <a:off x="957106" y="1053542"/>
            <a:ext cx="6094324" cy="1695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3200" b="1" kern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Robert Daly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82880" marR="0" indent="-18288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Visiting Professor of the Practice</a:t>
            </a:r>
            <a:b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School of Public Policy</a:t>
            </a:r>
            <a:b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University of Maryland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EE1AB7-0E61-F2C6-5263-C61544A39438}"/>
              </a:ext>
            </a:extLst>
          </p:cNvPr>
          <p:cNvSpPr txBox="1"/>
          <p:nvPr/>
        </p:nvSpPr>
        <p:spPr>
          <a:xfrm>
            <a:off x="1144839" y="3709141"/>
            <a:ext cx="2421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Introduced by Kaiwen</a:t>
            </a:r>
          </a:p>
        </p:txBody>
      </p:sp>
    </p:spTree>
    <p:extLst>
      <p:ext uri="{BB962C8B-B14F-4D97-AF65-F5344CB8AC3E}">
        <p14:creationId xmlns:p14="http://schemas.microsoft.com/office/powerpoint/2010/main" val="15680121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510FB-85B1-53B7-2F09-363B84371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8CDC119-D8A5-7E49-B0B5-C819D094103E}"/>
              </a:ext>
            </a:extLst>
          </p:cNvPr>
          <p:cNvSpPr txBox="1"/>
          <p:nvPr/>
        </p:nvSpPr>
        <p:spPr>
          <a:xfrm>
            <a:off x="4202406" y="671324"/>
            <a:ext cx="3504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China and Taiwan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00792A-21D4-DB6D-E273-EB3206062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060" y="2284816"/>
            <a:ext cx="4691679" cy="37039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0C1355-5F1C-B2F6-1315-EFC63921E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8983" y="2160369"/>
            <a:ext cx="2040106" cy="389889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EAD0CE5-71CC-1F46-653E-8AA1A4352456}"/>
              </a:ext>
            </a:extLst>
          </p:cNvPr>
          <p:cNvCxnSpPr>
            <a:cxnSpLocks/>
          </p:cNvCxnSpPr>
          <p:nvPr/>
        </p:nvCxnSpPr>
        <p:spPr>
          <a:xfrm flipH="1">
            <a:off x="6096000" y="4865470"/>
            <a:ext cx="1210161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706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6EF0277-09AF-D300-2220-91125E6B5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9D854F-AE74-694C-7448-75E2D391EBF8}"/>
              </a:ext>
            </a:extLst>
          </p:cNvPr>
          <p:cNvSpPr txBox="1"/>
          <p:nvPr/>
        </p:nvSpPr>
        <p:spPr>
          <a:xfrm>
            <a:off x="4468407" y="2967336"/>
            <a:ext cx="3255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Questions?  Comments?</a:t>
            </a:r>
          </a:p>
        </p:txBody>
      </p:sp>
    </p:spTree>
    <p:extLst>
      <p:ext uri="{BB962C8B-B14F-4D97-AF65-F5344CB8AC3E}">
        <p14:creationId xmlns:p14="http://schemas.microsoft.com/office/powerpoint/2010/main" val="13813198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6EF0277-09AF-D300-2220-91125E6B5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79D854F-AE74-694C-7448-75E2D391EBF8}"/>
              </a:ext>
            </a:extLst>
          </p:cNvPr>
          <p:cNvSpPr txBox="1"/>
          <p:nvPr/>
        </p:nvSpPr>
        <p:spPr>
          <a:xfrm>
            <a:off x="4468407" y="2967336"/>
            <a:ext cx="3255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Questions?  Comments?</a:t>
            </a:r>
          </a:p>
        </p:txBody>
      </p:sp>
    </p:spTree>
    <p:extLst>
      <p:ext uri="{BB962C8B-B14F-4D97-AF65-F5344CB8AC3E}">
        <p14:creationId xmlns:p14="http://schemas.microsoft.com/office/powerpoint/2010/main" val="953989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640B2-F92F-A465-0D81-22DFB3F22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AD57D8-733E-8CF4-B1D6-075CCD470627}"/>
              </a:ext>
            </a:extLst>
          </p:cNvPr>
          <p:cNvSpPr txBox="1"/>
          <p:nvPr/>
        </p:nvSpPr>
        <p:spPr>
          <a:xfrm>
            <a:off x="1304926" y="702731"/>
            <a:ext cx="3011337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TODAY’S AGENDA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C978DF7-2B42-AF4E-B729-6FA68FE5AA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9536531"/>
              </p:ext>
            </p:extLst>
          </p:nvPr>
        </p:nvGraphicFramePr>
        <p:xfrm>
          <a:off x="1229913" y="1496361"/>
          <a:ext cx="9441228" cy="490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66690">
                  <a:extLst>
                    <a:ext uri="{9D8B030D-6E8A-4147-A177-3AD203B41FA5}">
                      <a16:colId xmlns:a16="http://schemas.microsoft.com/office/drawing/2014/main" val="3540809041"/>
                    </a:ext>
                  </a:extLst>
                </a:gridCol>
                <a:gridCol w="7774538">
                  <a:extLst>
                    <a:ext uri="{9D8B030D-6E8A-4147-A177-3AD203B41FA5}">
                      <a16:colId xmlns:a16="http://schemas.microsoft.com/office/drawing/2014/main" val="3695451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9:00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1"/>
                      <a:r>
                        <a:rPr lang="en-US" sz="2000" i="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Class Discussion: Preparing for China and Taiwan guests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64990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9:15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1"/>
                      <a:r>
                        <a:rPr lang="en-US" sz="2000" i="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Skills:  Acing the Internship or Job Interview</a:t>
                      </a:r>
                    </a:p>
                    <a:p>
                      <a:pPr marL="342900" lvl="2"/>
                      <a:r>
                        <a:rPr lang="en-US" sz="2000" i="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- Samantha Clemence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10112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ptos" panose="020B0004020202020204" pitchFamily="34" charset="0"/>
                        </a:rPr>
                        <a:t>10:00</a:t>
                      </a:r>
                    </a:p>
                    <a:p>
                      <a:pPr marL="0" indent="0"/>
                      <a:endParaRPr lang="en-US" sz="2000" dirty="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1"/>
                      <a:r>
                        <a:rPr lang="en-US" sz="2000" i="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Internship Discussions</a:t>
                      </a:r>
                    </a:p>
                    <a:p>
                      <a:pPr marL="342900" lvl="2"/>
                      <a:r>
                        <a:rPr lang="en-US" sz="2000" i="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- John, Bijan, Filippo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3935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10:30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1"/>
                      <a:r>
                        <a:rPr lang="en-US" sz="2000" i="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Gervasio HSU - Chief, Political Section, TECRO</a:t>
                      </a:r>
                      <a:endParaRPr lang="en-US" sz="1800" i="1" kern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342900" lvl="2"/>
                      <a:r>
                        <a:rPr lang="en-US" sz="1800" i="1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- Introduced by Kennedy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2017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ptos" panose="020B0004020202020204" pitchFamily="34" charset="0"/>
                        </a:rPr>
                        <a:t>11:45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Lunch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08721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1:00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Robert Daly - UMD Program on China and the United States</a:t>
                      </a:r>
                      <a:endParaRPr lang="en-US" sz="2000" i="1" kern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342900" lvl="2" algn="l" defTabSz="685800" rtl="0" eaLnBrk="1" latinLnBrk="0" hangingPunct="1"/>
                      <a:r>
                        <a:rPr lang="en-US" sz="1800" i="1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- Introduced by Kaiwen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04136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DengXian" panose="02010600030101010101" pitchFamily="2" charset="-122"/>
                        </a:rPr>
                        <a:t>2:30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Dr. Haroon Hakimi -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Fmr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DepMin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 for Information, Culture, Youth, and Tourism - Kabul, Afghanistan </a:t>
                      </a:r>
                    </a:p>
                    <a:p>
                      <a:pPr marL="342900" lvl="2" algn="l" defTabSz="685800" rtl="0" eaLnBrk="1" latinLnBrk="0" hangingPunct="1"/>
                      <a:r>
                        <a:rPr lang="en-US" sz="1800" i="1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- Introduced by David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95219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DengXian" panose="02010600030101010101" pitchFamily="2" charset="-122"/>
                        </a:rPr>
                        <a:t>~3:00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DengXian" panose="02010600030101010101" pitchFamily="2" charset="-122"/>
                        </a:rPr>
                        <a:t>Wrapup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8761761"/>
                  </a:ext>
                </a:extLst>
              </a:tr>
            </a:tbl>
          </a:graphicData>
        </a:graphic>
      </p:graphicFrame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91C14562-9BCC-CC7B-DEC4-CD65589CA3B6}"/>
              </a:ext>
            </a:extLst>
          </p:cNvPr>
          <p:cNvSpPr/>
          <p:nvPr/>
        </p:nvSpPr>
        <p:spPr>
          <a:xfrm>
            <a:off x="1229913" y="1496361"/>
            <a:ext cx="8218887" cy="3619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6CE114CB-DE80-440D-B4FE-CAB5DFFEA998}"/>
              </a:ext>
            </a:extLst>
          </p:cNvPr>
          <p:cNvSpPr/>
          <p:nvPr/>
        </p:nvSpPr>
        <p:spPr>
          <a:xfrm>
            <a:off x="1229913" y="1982129"/>
            <a:ext cx="8218887" cy="61034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C540593A-6917-A44E-CC35-1BA1CCD9D975}"/>
              </a:ext>
            </a:extLst>
          </p:cNvPr>
          <p:cNvSpPr/>
          <p:nvPr/>
        </p:nvSpPr>
        <p:spPr>
          <a:xfrm>
            <a:off x="1141153" y="2652176"/>
            <a:ext cx="8218887" cy="6744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B219EE15-89FE-5A5E-9E81-27D5816B765A}"/>
              </a:ext>
            </a:extLst>
          </p:cNvPr>
          <p:cNvSpPr/>
          <p:nvPr/>
        </p:nvSpPr>
        <p:spPr>
          <a:xfrm>
            <a:off x="1229912" y="3350382"/>
            <a:ext cx="8218887" cy="6103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5E5EEB5-4B6F-2269-F6AA-E1D320A2EBA2}"/>
              </a:ext>
            </a:extLst>
          </p:cNvPr>
          <p:cNvSpPr/>
          <p:nvPr/>
        </p:nvSpPr>
        <p:spPr>
          <a:xfrm>
            <a:off x="1141153" y="3959401"/>
            <a:ext cx="8218887" cy="3619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66580D0-1EB4-0DC5-708B-FEEBC89D7B06}"/>
              </a:ext>
            </a:extLst>
          </p:cNvPr>
          <p:cNvSpPr/>
          <p:nvPr/>
        </p:nvSpPr>
        <p:spPr>
          <a:xfrm>
            <a:off x="1229911" y="4349838"/>
            <a:ext cx="8218887" cy="71445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06221A3-DB0A-7BF5-7845-5F9C750DD778}"/>
              </a:ext>
            </a:extLst>
          </p:cNvPr>
          <p:cNvSpPr/>
          <p:nvPr/>
        </p:nvSpPr>
        <p:spPr>
          <a:xfrm>
            <a:off x="1141152" y="5115215"/>
            <a:ext cx="9319182" cy="8635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4497A83-E313-B6EF-807A-57AE34D8CFF0}"/>
              </a:ext>
            </a:extLst>
          </p:cNvPr>
          <p:cNvSpPr/>
          <p:nvPr/>
        </p:nvSpPr>
        <p:spPr>
          <a:xfrm>
            <a:off x="1141152" y="6029686"/>
            <a:ext cx="8218887" cy="3619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7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2DF740B-B0F2-E547-AEB3-78A12C547F1F}"/>
              </a:ext>
            </a:extLst>
          </p:cNvPr>
          <p:cNvSpPr txBox="1"/>
          <p:nvPr/>
        </p:nvSpPr>
        <p:spPr>
          <a:xfrm>
            <a:off x="1199734" y="839788"/>
            <a:ext cx="3143666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dirty="0"/>
              <a:t>GUEST SPEAKER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D1D6CB-FC16-4E60-28A8-3E31A20284EA}"/>
              </a:ext>
            </a:extLst>
          </p:cNvPr>
          <p:cNvSpPr txBox="1"/>
          <p:nvPr/>
        </p:nvSpPr>
        <p:spPr>
          <a:xfrm>
            <a:off x="1199734" y="1877242"/>
            <a:ext cx="439987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Dr. Haroon Hakimi</a:t>
            </a:r>
          </a:p>
          <a:p>
            <a:endParaRPr lang="en-US" sz="2800" dirty="0"/>
          </a:p>
          <a:p>
            <a:pPr marL="182880" indent="-182880"/>
            <a:r>
              <a:rPr lang="en-US" sz="2400" dirty="0"/>
              <a:t>Former Deputy Minister for Information, Culture, Youth, and Tourism</a:t>
            </a:r>
            <a:br>
              <a:rPr lang="en-US" sz="2400" dirty="0"/>
            </a:br>
            <a:r>
              <a:rPr lang="en-US" sz="2400" dirty="0"/>
              <a:t>Kabul, Afghanistan</a:t>
            </a:r>
            <a:br>
              <a:rPr lang="en-US" sz="2400" dirty="0"/>
            </a:br>
            <a:br>
              <a:rPr lang="en-US" sz="2400" dirty="0"/>
            </a:br>
            <a:endParaRPr lang="en-US" sz="2400" dirty="0"/>
          </a:p>
          <a:p>
            <a:r>
              <a:rPr lang="en-US" sz="2400" i="1" dirty="0"/>
              <a:t>- Introduced by David</a:t>
            </a:r>
          </a:p>
        </p:txBody>
      </p:sp>
      <p:pic>
        <p:nvPicPr>
          <p:cNvPr id="3" name="Picture 2" descr="A person sitting in a chair with his hands clasped together&#10;&#10;AI-generated content may be incorrect.">
            <a:extLst>
              <a:ext uri="{FF2B5EF4-FFF2-40B4-BE49-F238E27FC236}">
                <a16:creationId xmlns:a16="http://schemas.microsoft.com/office/drawing/2014/main" id="{BA70F8B7-DEC4-B5DC-E108-C29BF22E7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740">
            <a:off x="5877553" y="234663"/>
            <a:ext cx="5737557" cy="758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679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ADCC0F-1D8C-4998-84C9-FB515215E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626" y="508746"/>
            <a:ext cx="8592749" cy="60301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572BE1-66EB-46B7-AC56-2D7572AC5D91}"/>
              </a:ext>
            </a:extLst>
          </p:cNvPr>
          <p:cNvSpPr txBox="1"/>
          <p:nvPr/>
        </p:nvSpPr>
        <p:spPr>
          <a:xfrm>
            <a:off x="6305551" y="2447926"/>
            <a:ext cx="2661987" cy="584775"/>
          </a:xfrm>
          <a:prstGeom prst="rect">
            <a:avLst/>
          </a:prstGeom>
          <a:solidFill>
            <a:srgbClr val="2B9C5F">
              <a:alpha val="41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  SOUTH ASIA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345830A-A3B1-4888-8E0A-9C1A23DEBF5D}"/>
              </a:ext>
            </a:extLst>
          </p:cNvPr>
          <p:cNvSpPr/>
          <p:nvPr/>
        </p:nvSpPr>
        <p:spPr>
          <a:xfrm>
            <a:off x="5763225" y="6091238"/>
            <a:ext cx="1885950" cy="4476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C88018-6AE8-326E-C690-202DF685DB9E}"/>
              </a:ext>
            </a:extLst>
          </p:cNvPr>
          <p:cNvSpPr txBox="1"/>
          <p:nvPr/>
        </p:nvSpPr>
        <p:spPr>
          <a:xfrm>
            <a:off x="3993575" y="2836158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IRAN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E6BED6-F130-1AB8-D2B9-380DCA80B6F2}"/>
              </a:ext>
            </a:extLst>
          </p:cNvPr>
          <p:cNvSpPr txBox="1"/>
          <p:nvPr/>
        </p:nvSpPr>
        <p:spPr>
          <a:xfrm>
            <a:off x="1895475" y="1541647"/>
            <a:ext cx="1824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TURKMENISTAN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1123184-B209-E5E2-60B8-111F812CE60C}"/>
              </a:ext>
            </a:extLst>
          </p:cNvPr>
          <p:cNvCxnSpPr>
            <a:cxnSpLocks/>
          </p:cNvCxnSpPr>
          <p:nvPr/>
        </p:nvCxnSpPr>
        <p:spPr>
          <a:xfrm>
            <a:off x="4335175" y="2323653"/>
            <a:ext cx="341600" cy="23419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31BC947-761C-C450-FC36-4BEA49586E85}"/>
              </a:ext>
            </a:extLst>
          </p:cNvPr>
          <p:cNvCxnSpPr/>
          <p:nvPr/>
        </p:nvCxnSpPr>
        <p:spPr>
          <a:xfrm>
            <a:off x="3620530" y="1813203"/>
            <a:ext cx="714645" cy="51045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105DD1E-C420-B100-82F5-AD532530AADD}"/>
              </a:ext>
            </a:extLst>
          </p:cNvPr>
          <p:cNvSpPr txBox="1"/>
          <p:nvPr/>
        </p:nvSpPr>
        <p:spPr>
          <a:xfrm>
            <a:off x="3194831" y="760455"/>
            <a:ext cx="1481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UZBEKISTAN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BA76E60-B873-7E8E-A2B2-1F0E326A857C}"/>
              </a:ext>
            </a:extLst>
          </p:cNvPr>
          <p:cNvCxnSpPr>
            <a:cxnSpLocks/>
          </p:cNvCxnSpPr>
          <p:nvPr/>
        </p:nvCxnSpPr>
        <p:spPr>
          <a:xfrm>
            <a:off x="4039785" y="1110850"/>
            <a:ext cx="124442" cy="140678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381CD44-207A-B1BE-18C1-F3CE45DAB938}"/>
              </a:ext>
            </a:extLst>
          </p:cNvPr>
          <p:cNvCxnSpPr>
            <a:cxnSpLocks/>
          </p:cNvCxnSpPr>
          <p:nvPr/>
        </p:nvCxnSpPr>
        <p:spPr>
          <a:xfrm>
            <a:off x="4164375" y="1251528"/>
            <a:ext cx="864825" cy="10721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B4439EC-A7A9-35A4-415F-0133381E3E27}"/>
              </a:ext>
            </a:extLst>
          </p:cNvPr>
          <p:cNvSpPr txBox="1"/>
          <p:nvPr/>
        </p:nvSpPr>
        <p:spPr>
          <a:xfrm>
            <a:off x="5070665" y="476012"/>
            <a:ext cx="1333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TAJIKISTAN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5BCE6FE-A9D3-4EF2-7783-F4739C2F5C49}"/>
              </a:ext>
            </a:extLst>
          </p:cNvPr>
          <p:cNvCxnSpPr>
            <a:cxnSpLocks/>
          </p:cNvCxnSpPr>
          <p:nvPr/>
        </p:nvCxnSpPr>
        <p:spPr>
          <a:xfrm>
            <a:off x="5687020" y="760455"/>
            <a:ext cx="0" cy="13405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B021F2C-A8C7-C928-B65D-0D186C258A40}"/>
              </a:ext>
            </a:extLst>
          </p:cNvPr>
          <p:cNvCxnSpPr>
            <a:cxnSpLocks/>
          </p:cNvCxnSpPr>
          <p:nvPr/>
        </p:nvCxnSpPr>
        <p:spPr>
          <a:xfrm flipH="1">
            <a:off x="5521729" y="894514"/>
            <a:ext cx="165291" cy="16447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0A41F91-C49E-9318-0063-41C1635A2E8B}"/>
              </a:ext>
            </a:extLst>
          </p:cNvPr>
          <p:cNvCxnSpPr>
            <a:cxnSpLocks/>
          </p:cNvCxnSpPr>
          <p:nvPr/>
        </p:nvCxnSpPr>
        <p:spPr>
          <a:xfrm flipH="1">
            <a:off x="6501762" y="1043965"/>
            <a:ext cx="165291" cy="27595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E986E8D-D7AA-C010-B985-4C0C879379B9}"/>
              </a:ext>
            </a:extLst>
          </p:cNvPr>
          <p:cNvCxnSpPr>
            <a:cxnSpLocks/>
          </p:cNvCxnSpPr>
          <p:nvPr/>
        </p:nvCxnSpPr>
        <p:spPr>
          <a:xfrm flipH="1">
            <a:off x="5895975" y="1319917"/>
            <a:ext cx="605787" cy="100373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9008C467-2D94-94EE-2559-D9FD330075DD}"/>
              </a:ext>
            </a:extLst>
          </p:cNvPr>
          <p:cNvSpPr txBox="1"/>
          <p:nvPr/>
        </p:nvSpPr>
        <p:spPr>
          <a:xfrm>
            <a:off x="6572195" y="733992"/>
            <a:ext cx="1629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KYRGYZSTAN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72FF46-BBA1-416E-583E-1161C165E61C}"/>
              </a:ext>
            </a:extLst>
          </p:cNvPr>
          <p:cNvSpPr txBox="1"/>
          <p:nvPr/>
        </p:nvSpPr>
        <p:spPr>
          <a:xfrm>
            <a:off x="1925255" y="2966681"/>
            <a:ext cx="643483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</a:rPr>
              <a:t>1.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D69877-47BB-1439-A18F-15FE7F330080}"/>
              </a:ext>
            </a:extLst>
          </p:cNvPr>
          <p:cNvSpPr txBox="1"/>
          <p:nvPr/>
        </p:nvSpPr>
        <p:spPr>
          <a:xfrm>
            <a:off x="4685193" y="4272738"/>
            <a:ext cx="643483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</a:rPr>
              <a:t>2.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75ED12-D738-6E97-7578-F8FD15B78CB9}"/>
              </a:ext>
            </a:extLst>
          </p:cNvPr>
          <p:cNvSpPr txBox="1"/>
          <p:nvPr/>
        </p:nvSpPr>
        <p:spPr>
          <a:xfrm>
            <a:off x="5029200" y="5014863"/>
            <a:ext cx="896915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</a:rPr>
              <a:t>3.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C92DEF-C6E5-D2E4-C87F-EC1109E305EB}"/>
              </a:ext>
            </a:extLst>
          </p:cNvPr>
          <p:cNvSpPr txBox="1"/>
          <p:nvPr/>
        </p:nvSpPr>
        <p:spPr>
          <a:xfrm>
            <a:off x="5944145" y="5538083"/>
            <a:ext cx="643483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</a:rPr>
              <a:t>4.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4103CC-E55F-3870-F474-CCA4E7292384}"/>
              </a:ext>
            </a:extLst>
          </p:cNvPr>
          <p:cNvSpPr txBox="1"/>
          <p:nvPr/>
        </p:nvSpPr>
        <p:spPr>
          <a:xfrm>
            <a:off x="6403979" y="4707508"/>
            <a:ext cx="518015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A4854F-D298-DACA-378D-E42DC18A6B83}"/>
              </a:ext>
            </a:extLst>
          </p:cNvPr>
          <p:cNvSpPr txBox="1"/>
          <p:nvPr/>
        </p:nvSpPr>
        <p:spPr>
          <a:xfrm>
            <a:off x="6662986" y="5291441"/>
            <a:ext cx="643483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</a:rPr>
              <a:t>6.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198A95-7F85-1054-56AE-9957793C68C8}"/>
              </a:ext>
            </a:extLst>
          </p:cNvPr>
          <p:cNvSpPr txBox="1"/>
          <p:nvPr/>
        </p:nvSpPr>
        <p:spPr>
          <a:xfrm>
            <a:off x="7047461" y="4542102"/>
            <a:ext cx="427759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7.</a:t>
            </a:r>
          </a:p>
        </p:txBody>
      </p:sp>
    </p:spTree>
    <p:extLst>
      <p:ext uri="{BB962C8B-B14F-4D97-AF65-F5344CB8AC3E}">
        <p14:creationId xmlns:p14="http://schemas.microsoft.com/office/powerpoint/2010/main" val="96730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75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500"/>
                            </p:stCondLst>
                            <p:childTnLst>
                              <p:par>
                                <p:cTn id="67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25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750"/>
                            </p:stCondLst>
                            <p:childTnLst>
                              <p:par>
                                <p:cTn id="7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250"/>
                            </p:stCondLst>
                            <p:childTnLst>
                              <p:par>
                                <p:cTn id="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75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250"/>
                            </p:stCondLst>
                            <p:childTnLst>
                              <p:par>
                                <p:cTn id="8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2" grpId="0"/>
      <p:bldP spid="27" grpId="0"/>
      <p:bldP spid="48" grpId="0"/>
      <p:bldP spid="4" grpId="0" animBg="1"/>
      <p:bldP spid="5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28D516-09C2-4B4C-B6A3-0179C6037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061" y="0"/>
            <a:ext cx="72778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9534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3FC974-D703-C3E8-54D0-702AE0244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431" y="0"/>
            <a:ext cx="6618789" cy="693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227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fghanistan with black text&#10;&#10;Description automatically generated">
            <a:extLst>
              <a:ext uri="{FF2B5EF4-FFF2-40B4-BE49-F238E27FC236}">
                <a16:creationId xmlns:a16="http://schemas.microsoft.com/office/drawing/2014/main" id="{D6A7097E-1D04-8827-4583-409024F972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116" y="712177"/>
            <a:ext cx="7610475" cy="5715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DD85892-9E5F-D748-C265-B897AD90F7E0}"/>
                  </a:ext>
                </a:extLst>
              </p14:cNvPr>
              <p14:cNvContentPartPr/>
              <p14:nvPr/>
            </p14:nvContentPartPr>
            <p14:xfrm>
              <a:off x="6017680" y="4923730"/>
              <a:ext cx="446760" cy="428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DD85892-9E5F-D748-C265-B897AD90F7E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09040" y="4915090"/>
                <a:ext cx="464400" cy="6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BACA7C5-3545-82AF-F7B4-03D2E26C4963}"/>
                  </a:ext>
                </a:extLst>
              </p14:cNvPr>
              <p14:cNvContentPartPr/>
              <p14:nvPr/>
            </p14:nvContentPartPr>
            <p14:xfrm>
              <a:off x="5989240" y="4260610"/>
              <a:ext cx="1062000" cy="5364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BACA7C5-3545-82AF-F7B4-03D2E26C496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80600" y="4251610"/>
                <a:ext cx="1079640" cy="55404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5A5B40AD-59BC-083F-8553-5B486CC34B86}"/>
              </a:ext>
            </a:extLst>
          </p:cNvPr>
          <p:cNvSpPr txBox="1"/>
          <p:nvPr/>
        </p:nvSpPr>
        <p:spPr>
          <a:xfrm>
            <a:off x="6352257" y="4581840"/>
            <a:ext cx="4571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Zabul</a:t>
            </a:r>
          </a:p>
        </p:txBody>
      </p:sp>
    </p:spTree>
    <p:extLst>
      <p:ext uri="{BB962C8B-B14F-4D97-AF65-F5344CB8AC3E}">
        <p14:creationId xmlns:p14="http://schemas.microsoft.com/office/powerpoint/2010/main" val="153780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EB87BA6-F52A-A547-2520-1149CB526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fghanistan with black text&#10;&#10;Description automatically generated">
            <a:extLst>
              <a:ext uri="{FF2B5EF4-FFF2-40B4-BE49-F238E27FC236}">
                <a16:creationId xmlns:a16="http://schemas.microsoft.com/office/drawing/2014/main" id="{AFCB2B84-CEA4-DACE-FF3D-8A2F82E86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116" y="712177"/>
            <a:ext cx="761047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862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country&#10;&#10;Description automatically generated">
            <a:extLst>
              <a:ext uri="{FF2B5EF4-FFF2-40B4-BE49-F238E27FC236}">
                <a16:creationId xmlns:a16="http://schemas.microsoft.com/office/drawing/2014/main" id="{BD09DD93-537B-8023-7FDE-5662FDA91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842" y="482321"/>
            <a:ext cx="5584728" cy="610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53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237500-5738-2AD4-1CA0-3AB800218395}"/>
              </a:ext>
            </a:extLst>
          </p:cNvPr>
          <p:cNvSpPr txBox="1"/>
          <p:nvPr/>
        </p:nvSpPr>
        <p:spPr>
          <a:xfrm>
            <a:off x="1333500" y="828675"/>
            <a:ext cx="2609850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DISCUSSION</a:t>
            </a:r>
          </a:p>
        </p:txBody>
      </p:sp>
      <p:pic>
        <p:nvPicPr>
          <p:cNvPr id="4" name="Picture 3" descr="May be an image of 2 people, people sitting and indoor">
            <a:extLst>
              <a:ext uri="{FF2B5EF4-FFF2-40B4-BE49-F238E27FC236}">
                <a16:creationId xmlns:a16="http://schemas.microsoft.com/office/drawing/2014/main" id="{2238199F-3A70-3881-EA71-42F7278BC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2088234"/>
            <a:ext cx="2783623" cy="278147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4284DC-1F33-81AA-7463-D376C421E8D3}"/>
              </a:ext>
            </a:extLst>
          </p:cNvPr>
          <p:cNvSpPr txBox="1"/>
          <p:nvPr/>
        </p:nvSpPr>
        <p:spPr>
          <a:xfrm>
            <a:off x="1748169" y="4954772"/>
            <a:ext cx="1851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Haroon HAKIMI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BCE12D-10F7-48A7-FA36-788C9B0977E9}"/>
              </a:ext>
            </a:extLst>
          </p:cNvPr>
          <p:cNvSpPr txBox="1"/>
          <p:nvPr/>
        </p:nvSpPr>
        <p:spPr>
          <a:xfrm>
            <a:off x="4570121" y="914400"/>
            <a:ext cx="7009515" cy="5841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kern="1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Fourteen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Lessons from Afghanistan for Future U.S. Nation Building</a:t>
            </a:r>
            <a:b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endParaRPr lang="en-US" sz="18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7472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CLEARLY DEFINE GOALS, HAVE A STRATEGY, AND STICK TO THEM</a:t>
            </a:r>
          </a:p>
          <a:p>
            <a:pPr marL="347472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ALLIES AND PARTNERS CAREFULLY AND UNDERSTAND THEIR INTENTIONS</a:t>
            </a:r>
          </a:p>
          <a:p>
            <a:pPr marL="347472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UNDERSTAND NEIGHBORS, THEIR RELATIONS, AND THE NEIGHBORHOOD</a:t>
            </a:r>
          </a:p>
          <a:p>
            <a:pPr marL="347472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RECONCILE WITH FORMER ENEMIES AND ACCOMMODATE THEM TO MINIMIZE FUTURE THREATS</a:t>
            </a:r>
          </a:p>
          <a:p>
            <a:pPr marL="347472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INCLUSIVENESS CREATES A STABLE AND EFFECTIVE GOVERNMENT</a:t>
            </a:r>
          </a:p>
          <a:p>
            <a:pPr marL="347472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PRIORITIZING SECURITY INSTITUTIONS HELPS THE PROCESS AND LESSENS THE BURDEN ON U.S. FORCES</a:t>
            </a:r>
          </a:p>
          <a:p>
            <a:pPr marL="347472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 FUNCTIONAL GOVERNMENT IS BETTER THAN A REPRESENTATIVE GOVERNMENT THAT FAILS TO FUNCTION</a:t>
            </a:r>
          </a:p>
          <a:p>
            <a:pPr marL="347472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DIVIDE NATION BUILDING RESPONSIBILITIES CAREFULLY, PUSH FOR WIDESPREAD COORDINATION, AND MONITOR AND EVALUATE PROGRESS PROPERLY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07463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237500-5738-2AD4-1CA0-3AB800218395}"/>
              </a:ext>
            </a:extLst>
          </p:cNvPr>
          <p:cNvSpPr txBox="1"/>
          <p:nvPr/>
        </p:nvSpPr>
        <p:spPr>
          <a:xfrm>
            <a:off x="1333500" y="828675"/>
            <a:ext cx="2609850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DISCUSSION</a:t>
            </a:r>
          </a:p>
        </p:txBody>
      </p:sp>
      <p:pic>
        <p:nvPicPr>
          <p:cNvPr id="4" name="Picture 3" descr="May be an image of 2 people, people sitting and indoor">
            <a:extLst>
              <a:ext uri="{FF2B5EF4-FFF2-40B4-BE49-F238E27FC236}">
                <a16:creationId xmlns:a16="http://schemas.microsoft.com/office/drawing/2014/main" id="{2238199F-3A70-3881-EA71-42F7278BC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2088234"/>
            <a:ext cx="2783623" cy="278147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4284DC-1F33-81AA-7463-D376C421E8D3}"/>
              </a:ext>
            </a:extLst>
          </p:cNvPr>
          <p:cNvSpPr txBox="1"/>
          <p:nvPr/>
        </p:nvSpPr>
        <p:spPr>
          <a:xfrm>
            <a:off x="1748169" y="4954772"/>
            <a:ext cx="1851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Haroon HAKIMI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BCE12D-10F7-48A7-FA36-788C9B0977E9}"/>
              </a:ext>
            </a:extLst>
          </p:cNvPr>
          <p:cNvSpPr txBox="1"/>
          <p:nvPr/>
        </p:nvSpPr>
        <p:spPr>
          <a:xfrm>
            <a:off x="4570121" y="914400"/>
            <a:ext cx="7009515" cy="4856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kern="1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Fourteen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Lessons from Afghanistan for Future U.S. Nation Building</a:t>
            </a:r>
            <a:b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endParaRPr lang="en-US" sz="18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7472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 startAt="9"/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BE PREPARED TO PREVENT CORRUPTION, FIGHT IT AS AN INNER ENEMY IF AND WHEN IT APPEARS</a:t>
            </a:r>
          </a:p>
          <a:p>
            <a:pPr marL="347472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 startAt="9"/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ESTABLISHING AND ENFORCING THE RULE OF LAW MUST BE A PRIORITY WITHOUT COMPROMISE</a:t>
            </a:r>
          </a:p>
          <a:p>
            <a:pPr marL="347472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 startAt="9"/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PROMOTE LONG-TERM ECONOMIC SELF-SUFFICIENCY AND SUSTAINABILITY TO AVOID AID DEPENDENCY</a:t>
            </a:r>
          </a:p>
          <a:p>
            <a:pPr marL="347472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 startAt="9"/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FIX THE PROPERTY REGIME TO REDUCE CONFLICTS AND PROTECT THE RIGHT TO OWNERSHIP</a:t>
            </a:r>
          </a:p>
          <a:p>
            <a:pPr marL="347472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 startAt="9"/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SUPPORT NATIONALISM AND THE NATIONAL IDENTITY THAT IS FUNDAMENTAL FOR DEMOCRACY</a:t>
            </a:r>
          </a:p>
          <a:p>
            <a:pPr marL="347472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 startAt="9"/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CONSISTENCY THROUGHOUT THE NATION BUILDING PROCESS HELPS TO ACHIEVING THE DESIRED GOALS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15289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ECFEF33-C4A9-3160-28E9-AB551D001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BD87F3-C11D-1C96-8547-9D05C4BE8B6E}"/>
              </a:ext>
            </a:extLst>
          </p:cNvPr>
          <p:cNvSpPr txBox="1"/>
          <p:nvPr/>
        </p:nvSpPr>
        <p:spPr>
          <a:xfrm>
            <a:off x="1333500" y="828675"/>
            <a:ext cx="2609850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DISCUSSION</a:t>
            </a:r>
          </a:p>
        </p:txBody>
      </p:sp>
      <p:pic>
        <p:nvPicPr>
          <p:cNvPr id="4" name="Picture 3" descr="May be an image of 2 people, people sitting and indoor">
            <a:extLst>
              <a:ext uri="{FF2B5EF4-FFF2-40B4-BE49-F238E27FC236}">
                <a16:creationId xmlns:a16="http://schemas.microsoft.com/office/drawing/2014/main" id="{4E115BBD-2E13-5D9A-7363-3C06473C99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2088234"/>
            <a:ext cx="2783623" cy="278147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8571FD-7B18-135C-81D4-8695C556DAC0}"/>
              </a:ext>
            </a:extLst>
          </p:cNvPr>
          <p:cNvSpPr txBox="1"/>
          <p:nvPr/>
        </p:nvSpPr>
        <p:spPr>
          <a:xfrm>
            <a:off x="1748169" y="4954772"/>
            <a:ext cx="1851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Haroon HAKIMI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B48499-C3CD-4961-0A49-E31B285DA40F}"/>
              </a:ext>
            </a:extLst>
          </p:cNvPr>
          <p:cNvSpPr txBox="1"/>
          <p:nvPr/>
        </p:nvSpPr>
        <p:spPr>
          <a:xfrm>
            <a:off x="4570121" y="914400"/>
            <a:ext cx="7009515" cy="58414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kern="1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Fourteen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Lessons from Afghanistan for Future U.S. Nation Building</a:t>
            </a:r>
            <a:b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endParaRPr lang="en-US" sz="18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7472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CLEARLY DEFINE GOALS, HAVE A STRATEGY, AND STICK TO THEM</a:t>
            </a:r>
          </a:p>
          <a:p>
            <a:pPr marL="347472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CHOOSE ALLIES AND PARTNERS CAREFULLY AND UNDERSTAND THEIR INTENTIONS</a:t>
            </a:r>
          </a:p>
          <a:p>
            <a:pPr marL="347472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UNDERSTAND NEIGHBORS, THEIR RELATIONS, AND THE NEIGHBORHOOD</a:t>
            </a:r>
          </a:p>
          <a:p>
            <a:pPr marL="347472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RECONCILE WITH FORMER ENEMIES AND ACCOMMODATE THEM TO MINIMIZE FUTURE THREATS</a:t>
            </a:r>
          </a:p>
          <a:p>
            <a:pPr marL="347472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INCLUSIVENESS CREATES A STABLE AND EFFECTIVE GOVERNMENT</a:t>
            </a:r>
          </a:p>
          <a:p>
            <a:pPr marL="347472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PRIORITIZING SECURITY INSTITUTIONS HELPS THE PROCESS AND LESSENS THE BURDEN ON U.S. FORCES</a:t>
            </a:r>
          </a:p>
          <a:p>
            <a:pPr marL="347472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 FUNCTIONAL GOVERNMENT IS BETTER THAN A REPRESENTATIVE GOVERNMENT THAT FAILS TO FUNCTION</a:t>
            </a:r>
          </a:p>
          <a:p>
            <a:pPr marL="347472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DIVIDE NATION BUILDING RESPONSIBILITIES CAREFULLY, PUSH FOR WIDESPREAD COORDINATION, AND MONITOR AND EVALUATE PROGRESS PROPERLY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8111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5F5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5F5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5F5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5F5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5F5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5F5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5F5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9F4822A-A721-8BFA-FC99-C445C4139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423CD6-521B-0B46-ABD4-60607CBF28BA}"/>
              </a:ext>
            </a:extLst>
          </p:cNvPr>
          <p:cNvSpPr txBox="1"/>
          <p:nvPr/>
        </p:nvSpPr>
        <p:spPr>
          <a:xfrm>
            <a:off x="1304926" y="702731"/>
            <a:ext cx="3011337" cy="52322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TODAY’S AGENDA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5085E82-2EC1-6339-880C-AD7A19D6AD45}"/>
              </a:ext>
            </a:extLst>
          </p:cNvPr>
          <p:cNvGraphicFramePr>
            <a:graphicFrameLocks noGrp="1"/>
          </p:cNvGraphicFramePr>
          <p:nvPr/>
        </p:nvGraphicFramePr>
        <p:xfrm>
          <a:off x="1229913" y="1496361"/>
          <a:ext cx="9441228" cy="4907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66690">
                  <a:extLst>
                    <a:ext uri="{9D8B030D-6E8A-4147-A177-3AD203B41FA5}">
                      <a16:colId xmlns:a16="http://schemas.microsoft.com/office/drawing/2014/main" val="3540809041"/>
                    </a:ext>
                  </a:extLst>
                </a:gridCol>
                <a:gridCol w="7774538">
                  <a:extLst>
                    <a:ext uri="{9D8B030D-6E8A-4147-A177-3AD203B41FA5}">
                      <a16:colId xmlns:a16="http://schemas.microsoft.com/office/drawing/2014/main" val="36954515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9:00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1"/>
                      <a:r>
                        <a:rPr lang="en-US" sz="2000" i="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Class Discussion: Preparing for China and Taiwan guests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64990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9:15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1"/>
                      <a:r>
                        <a:rPr lang="en-US" sz="2000" i="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Skills:  Acing the Internship or Job Interview</a:t>
                      </a:r>
                    </a:p>
                    <a:p>
                      <a:pPr marL="342900" lvl="2"/>
                      <a:r>
                        <a:rPr lang="en-US" sz="2000" i="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- Samantha Clemence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10112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ptos" panose="020B0004020202020204" pitchFamily="34" charset="0"/>
                        </a:rPr>
                        <a:t>10:00</a:t>
                      </a:r>
                    </a:p>
                    <a:p>
                      <a:pPr marL="0" indent="0"/>
                      <a:endParaRPr lang="en-US" sz="2000" dirty="0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1"/>
                      <a:r>
                        <a:rPr lang="en-US" sz="2000" i="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Internship Discussions</a:t>
                      </a:r>
                    </a:p>
                    <a:p>
                      <a:pPr marL="342900" lvl="2"/>
                      <a:r>
                        <a:rPr lang="en-US" sz="2000" i="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- John, Bijan, Filippo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3935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10:30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1"/>
                      <a:r>
                        <a:rPr lang="en-US" sz="2000" i="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Gervasio HSU - Chief, Political Section, TECRO</a:t>
                      </a:r>
                      <a:endParaRPr lang="en-US" sz="1800" i="1" kern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342900" lvl="2"/>
                      <a:r>
                        <a:rPr lang="en-US" sz="1800" i="1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- Introduced by Kennedy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2017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ptos" panose="020B0004020202020204" pitchFamily="34" charset="0"/>
                        </a:rPr>
                        <a:t>11:45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Lunch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08721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>
                          <a:latin typeface="Aptos" panose="020B0004020202020204" pitchFamily="34" charset="0"/>
                        </a:rPr>
                        <a:t>1:00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Robert Daly - UMD Program on China and the United States</a:t>
                      </a:r>
                      <a:endParaRPr lang="en-US" sz="2000" i="1" kern="12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+mn-ea"/>
                        <a:cs typeface="+mn-cs"/>
                      </a:endParaRPr>
                    </a:p>
                    <a:p>
                      <a:pPr marL="342900" lvl="2" algn="l" defTabSz="685800" rtl="0" eaLnBrk="1" latinLnBrk="0" hangingPunct="1"/>
                      <a:r>
                        <a:rPr lang="en-US" sz="1800" i="1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- Introduced by Kaiwen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04136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DengXian" panose="02010600030101010101" pitchFamily="2" charset="-122"/>
                        </a:rPr>
                        <a:t>2:30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Dr. Haroon Hakimi -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Fmr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DepMin</a:t>
                      </a:r>
                      <a:r>
                        <a:rPr lang="en-US" sz="2000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 for Information, Culture, Youth, and Tourism - Kabul, Afghanistan </a:t>
                      </a:r>
                    </a:p>
                    <a:p>
                      <a:pPr marL="342900" lvl="2" algn="l" defTabSz="685800" rtl="0" eaLnBrk="1" latinLnBrk="0" hangingPunct="1"/>
                      <a:r>
                        <a:rPr lang="en-US" sz="1800" i="1" kern="12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+mn-ea"/>
                          <a:cs typeface="+mn-cs"/>
                        </a:rPr>
                        <a:t>- Introduced by David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952198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DengXian" panose="02010600030101010101" pitchFamily="2" charset="-122"/>
                        </a:rPr>
                        <a:t>~3:00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buNone/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DengXian" panose="02010600030101010101" pitchFamily="2" charset="-122"/>
                        </a:rPr>
                        <a:t>Wrapup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DengXian" panose="02010600030101010101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87617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03569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8618D12-08E7-48D0-2E18-871C342A3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CBF24F5-D170-41B8-9E13-45CB4D70719C}"/>
              </a:ext>
            </a:extLst>
          </p:cNvPr>
          <p:cNvSpPr txBox="1"/>
          <p:nvPr/>
        </p:nvSpPr>
        <p:spPr>
          <a:xfrm>
            <a:off x="1333500" y="828675"/>
            <a:ext cx="2609850" cy="52322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DISCUSSION</a:t>
            </a:r>
          </a:p>
        </p:txBody>
      </p:sp>
      <p:pic>
        <p:nvPicPr>
          <p:cNvPr id="4" name="Picture 3" descr="May be an image of 2 people, people sitting and indoor">
            <a:extLst>
              <a:ext uri="{FF2B5EF4-FFF2-40B4-BE49-F238E27FC236}">
                <a16:creationId xmlns:a16="http://schemas.microsoft.com/office/drawing/2014/main" id="{1357497C-BE85-9605-8F40-FE79B31F37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2088234"/>
            <a:ext cx="2783623" cy="278147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1CA7761-B7CA-36E7-4C65-2458D6BA1254}"/>
              </a:ext>
            </a:extLst>
          </p:cNvPr>
          <p:cNvSpPr txBox="1"/>
          <p:nvPr/>
        </p:nvSpPr>
        <p:spPr>
          <a:xfrm>
            <a:off x="1748169" y="4954772"/>
            <a:ext cx="1851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Haroon HAKIMI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330111-B42E-CF7C-3687-EF6388F9AE2A}"/>
              </a:ext>
            </a:extLst>
          </p:cNvPr>
          <p:cNvSpPr txBox="1"/>
          <p:nvPr/>
        </p:nvSpPr>
        <p:spPr>
          <a:xfrm>
            <a:off x="4570121" y="914400"/>
            <a:ext cx="7009515" cy="48565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kern="1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Fourteen</a:t>
            </a: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Lessons from Afghanistan for Future U.S. Nation Building</a:t>
            </a:r>
            <a:b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</a:br>
            <a:endParaRPr lang="en-US" sz="1800" kern="100" dirty="0">
              <a:effectLst/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marL="347472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 startAt="9"/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BE PREPARED TO PREVENT CORRUPTION, FIGHT IT AS AN INNER ENEMY IF AND WHEN IT APPEARS</a:t>
            </a:r>
          </a:p>
          <a:p>
            <a:pPr marL="347472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 startAt="9"/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ESTABLISHING AND ENFORCING THE RULE OF LAW MUST BE A PRIORITY WITHOUT COMPROMISE</a:t>
            </a:r>
          </a:p>
          <a:p>
            <a:pPr marL="347472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 startAt="9"/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PROMOTE LONG-TERM ECONOMIC SELF-SUFFICIENCY AND SUSTAINABILITY TO AVOID AID DEPENDENCY</a:t>
            </a:r>
          </a:p>
          <a:p>
            <a:pPr marL="347472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 startAt="9"/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FIX THE PROPERTY REGIME TO REDUCE CONFLICTS AND PROTECT THE RIGHT TO OWNERSHIP</a:t>
            </a:r>
          </a:p>
          <a:p>
            <a:pPr marL="347472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 startAt="9"/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SUPPORT NATIONALISM AND THE NATIONAL IDENTITY THAT IS FUNDAMENTAL FOR DEMOCRACY</a:t>
            </a:r>
          </a:p>
          <a:p>
            <a:pPr marL="347472" marR="0" lvl="0" indent="-342900">
              <a:spcBef>
                <a:spcPts val="0"/>
              </a:spcBef>
              <a:spcAft>
                <a:spcPts val="600"/>
              </a:spcAft>
              <a:buFont typeface="+mj-lt"/>
              <a:buAutoNum type="arabicPeriod" startAt="9"/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CONSISTENCY THROUGHOUT THE NATION BUILDING PROCESS HELPS TO ACHIEVING THE DESIRED GOALS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59661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5F5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5F5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5F5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5F5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5F5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5F54A-AD45-DB25-3E7D-164570EBD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fghanistan with black text&#10;&#10;Description automatically generated">
            <a:extLst>
              <a:ext uri="{FF2B5EF4-FFF2-40B4-BE49-F238E27FC236}">
                <a16:creationId xmlns:a16="http://schemas.microsoft.com/office/drawing/2014/main" id="{46208647-B0E7-CBEC-182B-31CAAB679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116" y="712177"/>
            <a:ext cx="761047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9517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EB7AD7-4A9A-198E-D2F5-A378FD85721A}"/>
              </a:ext>
            </a:extLst>
          </p:cNvPr>
          <p:cNvSpPr txBox="1"/>
          <p:nvPr/>
        </p:nvSpPr>
        <p:spPr>
          <a:xfrm>
            <a:off x="1714500" y="1435100"/>
            <a:ext cx="19848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Next week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04CAD4-781D-39A6-E2DB-3CDC9BC59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233" y="2581156"/>
            <a:ext cx="1581371" cy="1695687"/>
          </a:xfrm>
          <a:prstGeom prst="rect">
            <a:avLst/>
          </a:prstGeom>
        </p:spPr>
      </p:pic>
      <p:pic>
        <p:nvPicPr>
          <p:cNvPr id="7" name="Picture 6" descr="A flag with a star&#10;&#10;Description automatically generated">
            <a:extLst>
              <a:ext uri="{FF2B5EF4-FFF2-40B4-BE49-F238E27FC236}">
                <a16:creationId xmlns:a16="http://schemas.microsoft.com/office/drawing/2014/main" id="{6968B8E0-3B13-4F92-0176-7BF75854A5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939" y="1435100"/>
            <a:ext cx="1640462" cy="10936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7A1DB4-9ED4-7EF0-D33C-627B6D7243A8}"/>
              </a:ext>
            </a:extLst>
          </p:cNvPr>
          <p:cNvSpPr txBox="1"/>
          <p:nvPr/>
        </p:nvSpPr>
        <p:spPr>
          <a:xfrm>
            <a:off x="6832600" y="1634531"/>
            <a:ext cx="508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Embassy of People’s Republic of China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FF05D5-43AD-A282-4943-35610E5588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9800" y="3767510"/>
            <a:ext cx="2692400" cy="9942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E7C789-5F76-F8DE-203B-43BA6A48744A}"/>
              </a:ext>
            </a:extLst>
          </p:cNvPr>
          <p:cNvSpPr txBox="1"/>
          <p:nvPr/>
        </p:nvSpPr>
        <p:spPr>
          <a:xfrm>
            <a:off x="7735767" y="4046010"/>
            <a:ext cx="508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Pentagon</a:t>
            </a:r>
          </a:p>
        </p:txBody>
      </p:sp>
    </p:spTree>
    <p:extLst>
      <p:ext uri="{BB962C8B-B14F-4D97-AF65-F5344CB8AC3E}">
        <p14:creationId xmlns:p14="http://schemas.microsoft.com/office/powerpoint/2010/main" val="29626438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CD23686-215C-5947-F0E0-FC5DDCFC1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7B4078-93B5-BA8F-DC1A-1F58567727F5}"/>
              </a:ext>
            </a:extLst>
          </p:cNvPr>
          <p:cNvSpPr txBox="1"/>
          <p:nvPr/>
        </p:nvSpPr>
        <p:spPr>
          <a:xfrm>
            <a:off x="5117965" y="622020"/>
            <a:ext cx="255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LUNCH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CF76D7-A970-7C58-8610-1DC4A7E89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70" b="93658" l="1500" r="96500">
                        <a14:foregroundMark x1="10333" y1="25516" x2="3000" y2="44248"/>
                        <a14:foregroundMark x1="3000" y1="44248" x2="5167" y2="67109"/>
                        <a14:foregroundMark x1="5167" y1="67109" x2="16500" y2="78171"/>
                        <a14:foregroundMark x1="16500" y1="78171" x2="18167" y2="75959"/>
                        <a14:foregroundMark x1="18917" y1="78171" x2="29333" y2="93363"/>
                        <a14:foregroundMark x1="29333" y1="93363" x2="42000" y2="93805"/>
                        <a14:foregroundMark x1="42000" y1="93805" x2="54333" y2="85988"/>
                        <a14:foregroundMark x1="54333" y1="85988" x2="58833" y2="86283"/>
                        <a14:foregroundMark x1="86083" y1="74189" x2="96750" y2="60324"/>
                        <a14:foregroundMark x1="96750" y1="60324" x2="92250" y2="39086"/>
                        <a14:foregroundMark x1="92250" y1="39086" x2="87333" y2="33923"/>
                        <a14:foregroundMark x1="95667" y1="47345" x2="96500" y2="64307"/>
                        <a14:foregroundMark x1="69167" y1="10767" x2="56250" y2="7670"/>
                        <a14:foregroundMark x1="56250" y1="7670" x2="50750" y2="9440"/>
                        <a14:foregroundMark x1="2250" y1="58555" x2="3250" y2="55900"/>
                        <a14:foregroundMark x1="2000" y1="61209" x2="2000" y2="61209"/>
                        <a14:foregroundMark x1="1500" y1="60324" x2="1500" y2="60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425203" y="3633396"/>
            <a:ext cx="3771900" cy="2131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79B5C7-63D7-D33A-1144-D6F42AEF27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823" y="225911"/>
            <a:ext cx="4968456" cy="49684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149605-19F1-1E2C-6D80-E699D3C85E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59" y="1214821"/>
            <a:ext cx="4023960" cy="316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297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0640EC-4259-6AE3-AEDA-18BF1A6347E6}"/>
              </a:ext>
            </a:extLst>
          </p:cNvPr>
          <p:cNvSpPr txBox="1"/>
          <p:nvPr/>
        </p:nvSpPr>
        <p:spPr>
          <a:xfrm>
            <a:off x="4673600" y="2489200"/>
            <a:ext cx="3574761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/>
              <a:t>PROJECT UPDATES</a:t>
            </a:r>
          </a:p>
        </p:txBody>
      </p:sp>
    </p:spTree>
    <p:extLst>
      <p:ext uri="{BB962C8B-B14F-4D97-AF65-F5344CB8AC3E}">
        <p14:creationId xmlns:p14="http://schemas.microsoft.com/office/powerpoint/2010/main" val="19884433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96B5B1F-5FD6-1BF2-AF63-E7DE8AAE1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E0D9293-F201-DAC6-3D8F-E17DD6C05BBD}"/>
              </a:ext>
            </a:extLst>
          </p:cNvPr>
          <p:cNvGrpSpPr/>
          <p:nvPr/>
        </p:nvGrpSpPr>
        <p:grpSpPr>
          <a:xfrm>
            <a:off x="7836232" y="2793147"/>
            <a:ext cx="516666" cy="3767207"/>
            <a:chOff x="9472320" y="2783376"/>
            <a:chExt cx="516666" cy="376720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C6F4B94-C9F0-8C06-9051-425C7E52C380}"/>
                </a:ext>
              </a:extLst>
            </p:cNvPr>
            <p:cNvSpPr txBox="1"/>
            <p:nvPr/>
          </p:nvSpPr>
          <p:spPr>
            <a:xfrm>
              <a:off x="9482116" y="4568082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E01100F-C3B2-00AC-B7F8-BD2DE93593DD}"/>
                </a:ext>
              </a:extLst>
            </p:cNvPr>
            <p:cNvSpPr txBox="1"/>
            <p:nvPr/>
          </p:nvSpPr>
          <p:spPr>
            <a:xfrm>
              <a:off x="9472320" y="2783376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7620621-160F-D4E7-DCAB-AE380B41E42F}"/>
                </a:ext>
              </a:extLst>
            </p:cNvPr>
            <p:cNvSpPr txBox="1"/>
            <p:nvPr/>
          </p:nvSpPr>
          <p:spPr>
            <a:xfrm>
              <a:off x="9472320" y="4744673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4FD13B-804D-123A-6498-079F10B554A1}"/>
                </a:ext>
              </a:extLst>
            </p:cNvPr>
            <p:cNvSpPr txBox="1"/>
            <p:nvPr/>
          </p:nvSpPr>
          <p:spPr>
            <a:xfrm>
              <a:off x="9482116" y="5965808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732C3CF-737C-0353-5266-B19E8E0CC2FF}"/>
              </a:ext>
            </a:extLst>
          </p:cNvPr>
          <p:cNvGrpSpPr/>
          <p:nvPr/>
        </p:nvGrpSpPr>
        <p:grpSpPr>
          <a:xfrm>
            <a:off x="7776871" y="3143947"/>
            <a:ext cx="576027" cy="3738410"/>
            <a:chOff x="9105462" y="2376124"/>
            <a:chExt cx="576027" cy="373841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AC82F5D-C5D2-B1E1-058A-DE3A5655356B}"/>
                </a:ext>
              </a:extLst>
            </p:cNvPr>
            <p:cNvSpPr txBox="1"/>
            <p:nvPr/>
          </p:nvSpPr>
          <p:spPr>
            <a:xfrm>
              <a:off x="9149248" y="2376124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CF57001-724B-9124-C44C-7DDFFC47BA65}"/>
                </a:ext>
              </a:extLst>
            </p:cNvPr>
            <p:cNvSpPr txBox="1"/>
            <p:nvPr/>
          </p:nvSpPr>
          <p:spPr>
            <a:xfrm>
              <a:off x="9105462" y="3235825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B93F520-83AE-9CE9-C329-7F51A816206E}"/>
                </a:ext>
              </a:extLst>
            </p:cNvPr>
            <p:cNvSpPr txBox="1"/>
            <p:nvPr/>
          </p:nvSpPr>
          <p:spPr>
            <a:xfrm>
              <a:off x="9174619" y="5529759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E5DFC40-EB46-6E75-B035-A167FD681EBA}"/>
              </a:ext>
            </a:extLst>
          </p:cNvPr>
          <p:cNvSpPr txBox="1"/>
          <p:nvPr/>
        </p:nvSpPr>
        <p:spPr>
          <a:xfrm>
            <a:off x="7813990" y="5076447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70966B-8276-3E98-0677-DD30E948F739}"/>
              </a:ext>
            </a:extLst>
          </p:cNvPr>
          <p:cNvSpPr txBox="1"/>
          <p:nvPr/>
        </p:nvSpPr>
        <p:spPr>
          <a:xfrm>
            <a:off x="7893631" y="247879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40BE8AA-89FC-BCE5-5E1A-BCCD210A7F6B}"/>
              </a:ext>
            </a:extLst>
          </p:cNvPr>
          <p:cNvGrpSpPr/>
          <p:nvPr/>
        </p:nvGrpSpPr>
        <p:grpSpPr>
          <a:xfrm>
            <a:off x="2104631" y="112458"/>
            <a:ext cx="6156477" cy="6675120"/>
            <a:chOff x="2109711" y="105124"/>
            <a:chExt cx="6156477" cy="6675120"/>
          </a:xfrm>
        </p:grpSpPr>
        <p:pic>
          <p:nvPicPr>
            <p:cNvPr id="17" name="Picture 16" descr="A white sheet with black text&#10;&#10;AI-generated content may be incorrect.">
              <a:extLst>
                <a:ext uri="{FF2B5EF4-FFF2-40B4-BE49-F238E27FC236}">
                  <a16:creationId xmlns:a16="http://schemas.microsoft.com/office/drawing/2014/main" id="{09EB369A-C00A-EF89-9D05-B89B3E012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9711" y="105124"/>
              <a:ext cx="6156477" cy="6675120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D27D4B5-2EF4-7C83-AB10-BEEE99FB620D}"/>
                </a:ext>
              </a:extLst>
            </p:cNvPr>
            <p:cNvSpPr/>
            <p:nvPr/>
          </p:nvSpPr>
          <p:spPr>
            <a:xfrm>
              <a:off x="6293224" y="1828800"/>
              <a:ext cx="1928692" cy="2098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82D0EA8-354B-4AFE-2F20-BB4B6165B466}"/>
              </a:ext>
            </a:extLst>
          </p:cNvPr>
          <p:cNvGrpSpPr/>
          <p:nvPr/>
        </p:nvGrpSpPr>
        <p:grpSpPr>
          <a:xfrm>
            <a:off x="7813599" y="2793146"/>
            <a:ext cx="557467" cy="3767207"/>
            <a:chOff x="9449687" y="2783375"/>
            <a:chExt cx="557467" cy="3767207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CF82BCB-4285-9C5F-BDA1-6B857FB6E64D}"/>
                </a:ext>
              </a:extLst>
            </p:cNvPr>
            <p:cNvSpPr txBox="1"/>
            <p:nvPr/>
          </p:nvSpPr>
          <p:spPr>
            <a:xfrm>
              <a:off x="9449687" y="4618668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7A1182B-1905-5A9E-A212-EF3098D5E449}"/>
                </a:ext>
              </a:extLst>
            </p:cNvPr>
            <p:cNvSpPr txBox="1"/>
            <p:nvPr/>
          </p:nvSpPr>
          <p:spPr>
            <a:xfrm>
              <a:off x="9495312" y="2783375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32AAFA2-01E3-D934-EF0E-7AEB2C98114C}"/>
                </a:ext>
              </a:extLst>
            </p:cNvPr>
            <p:cNvSpPr txBox="1"/>
            <p:nvPr/>
          </p:nvSpPr>
          <p:spPr>
            <a:xfrm>
              <a:off x="9500284" y="4769966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4023EE7-24A1-24CF-4265-2E64610A3407}"/>
                </a:ext>
              </a:extLst>
            </p:cNvPr>
            <p:cNvSpPr txBox="1"/>
            <p:nvPr/>
          </p:nvSpPr>
          <p:spPr>
            <a:xfrm>
              <a:off x="9450078" y="5965807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788C560-21EB-2F5E-83C6-C4D5B6B4ACEA}"/>
              </a:ext>
            </a:extLst>
          </p:cNvPr>
          <p:cNvGrpSpPr/>
          <p:nvPr/>
        </p:nvGrpSpPr>
        <p:grpSpPr>
          <a:xfrm>
            <a:off x="7754238" y="3157631"/>
            <a:ext cx="566231" cy="3740309"/>
            <a:chOff x="9082829" y="2389808"/>
            <a:chExt cx="566231" cy="374030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410DD9E-6D74-8784-C59B-3E729EF1B78E}"/>
                </a:ext>
              </a:extLst>
            </p:cNvPr>
            <p:cNvSpPr txBox="1"/>
            <p:nvPr/>
          </p:nvSpPr>
          <p:spPr>
            <a:xfrm>
              <a:off x="9142190" y="2389808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5AEC15B-3588-1ADA-5785-2AA558BDC125}"/>
                </a:ext>
              </a:extLst>
            </p:cNvPr>
            <p:cNvSpPr txBox="1"/>
            <p:nvPr/>
          </p:nvSpPr>
          <p:spPr>
            <a:xfrm>
              <a:off x="9082829" y="3263194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E28C829-E4BE-6309-AB14-EFBEEC41514A}"/>
                </a:ext>
              </a:extLst>
            </p:cNvPr>
            <p:cNvSpPr txBox="1"/>
            <p:nvPr/>
          </p:nvSpPr>
          <p:spPr>
            <a:xfrm>
              <a:off x="9124022" y="5545342"/>
              <a:ext cx="5068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sym typeface="Wingdings" panose="05000000000000000000" pitchFamily="2" charset="2"/>
                </a:rPr>
                <a:t></a:t>
              </a:r>
              <a:endParaRPr lang="en-US" sz="3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5870A31-22CF-26F5-E250-680293F7ED7D}"/>
              </a:ext>
            </a:extLst>
          </p:cNvPr>
          <p:cNvSpPr txBox="1"/>
          <p:nvPr/>
        </p:nvSpPr>
        <p:spPr>
          <a:xfrm>
            <a:off x="7795431" y="5127033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4081365-5BC7-2594-161A-994618C49E6F}"/>
              </a:ext>
            </a:extLst>
          </p:cNvPr>
          <p:cNvSpPr txBox="1"/>
          <p:nvPr/>
        </p:nvSpPr>
        <p:spPr>
          <a:xfrm>
            <a:off x="7853436" y="247878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A53D9E-27F2-3BF0-2BFA-B63744611A69}"/>
              </a:ext>
            </a:extLst>
          </p:cNvPr>
          <p:cNvSpPr txBox="1"/>
          <p:nvPr/>
        </p:nvSpPr>
        <p:spPr>
          <a:xfrm>
            <a:off x="7893631" y="4632426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95D14B-A12D-9658-A6A6-467D6CCA2D63}"/>
              </a:ext>
            </a:extLst>
          </p:cNvPr>
          <p:cNvSpPr txBox="1"/>
          <p:nvPr/>
        </p:nvSpPr>
        <p:spPr>
          <a:xfrm>
            <a:off x="7883835" y="284772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B30559-EF57-3E7F-3152-3EA9DC7E923B}"/>
              </a:ext>
            </a:extLst>
          </p:cNvPr>
          <p:cNvSpPr txBox="1"/>
          <p:nvPr/>
        </p:nvSpPr>
        <p:spPr>
          <a:xfrm>
            <a:off x="7883835" y="4809017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13F0F6-5CD5-D97A-D6BE-83738B0F154B}"/>
              </a:ext>
            </a:extLst>
          </p:cNvPr>
          <p:cNvSpPr txBox="1"/>
          <p:nvPr/>
        </p:nvSpPr>
        <p:spPr>
          <a:xfrm>
            <a:off x="7893631" y="603015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2C5D04-95B6-38C0-E703-D785E4727A74}"/>
              </a:ext>
            </a:extLst>
          </p:cNvPr>
          <p:cNvSpPr txBox="1"/>
          <p:nvPr/>
        </p:nvSpPr>
        <p:spPr>
          <a:xfrm>
            <a:off x="9246202" y="2594917"/>
            <a:ext cx="867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401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4BB924-1A3A-2908-CAD1-8D07B17002AE}"/>
              </a:ext>
            </a:extLst>
          </p:cNvPr>
          <p:cNvSpPr txBox="1"/>
          <p:nvPr/>
        </p:nvSpPr>
        <p:spPr>
          <a:xfrm>
            <a:off x="9267346" y="3796979"/>
            <a:ext cx="887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402</a:t>
            </a:r>
            <a:endParaRPr lang="en-US" sz="28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4346231-91DC-8D7A-F3DA-5B274769374F}"/>
              </a:ext>
            </a:extLst>
          </p:cNvPr>
          <p:cNvSpPr txBox="1"/>
          <p:nvPr/>
        </p:nvSpPr>
        <p:spPr>
          <a:xfrm>
            <a:off x="7868260" y="319852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FFB0F84-AF6F-7C08-C54F-5A1ECE89BCE7}"/>
              </a:ext>
            </a:extLst>
          </p:cNvPr>
          <p:cNvSpPr txBox="1"/>
          <p:nvPr/>
        </p:nvSpPr>
        <p:spPr>
          <a:xfrm>
            <a:off x="7824474" y="4058221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EDCCCED-4235-71FC-224E-05F068A8CED0}"/>
              </a:ext>
            </a:extLst>
          </p:cNvPr>
          <p:cNvSpPr txBox="1"/>
          <p:nvPr/>
        </p:nvSpPr>
        <p:spPr>
          <a:xfrm>
            <a:off x="7893631" y="6352155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74B7583-3929-4749-AD45-DBA8D0F5E3CF}"/>
              </a:ext>
            </a:extLst>
          </p:cNvPr>
          <p:cNvSpPr txBox="1"/>
          <p:nvPr/>
        </p:nvSpPr>
        <p:spPr>
          <a:xfrm>
            <a:off x="7861593" y="513102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7C501E6-95CC-995C-8BBE-142A605478F5}"/>
              </a:ext>
            </a:extLst>
          </p:cNvPr>
          <p:cNvSpPr txBox="1"/>
          <p:nvPr/>
        </p:nvSpPr>
        <p:spPr>
          <a:xfrm>
            <a:off x="7941234" y="2533363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D9C9FE8-FCB3-3D39-413B-00FEE06723B1}"/>
              </a:ext>
            </a:extLst>
          </p:cNvPr>
          <p:cNvGrpSpPr/>
          <p:nvPr/>
        </p:nvGrpSpPr>
        <p:grpSpPr>
          <a:xfrm>
            <a:off x="2152234" y="167031"/>
            <a:ext cx="6156477" cy="6675120"/>
            <a:chOff x="2109711" y="105124"/>
            <a:chExt cx="6156477" cy="6675120"/>
          </a:xfrm>
        </p:grpSpPr>
        <p:pic>
          <p:nvPicPr>
            <p:cNvPr id="44" name="Picture 43" descr="A white sheet with black text&#10;&#10;AI-generated content may be incorrect.">
              <a:extLst>
                <a:ext uri="{FF2B5EF4-FFF2-40B4-BE49-F238E27FC236}">
                  <a16:creationId xmlns:a16="http://schemas.microsoft.com/office/drawing/2014/main" id="{6D7F8B7C-F0D5-BDB7-CDF0-E9F8EADAA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9711" y="105124"/>
              <a:ext cx="6156477" cy="6675120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1270FB0-B619-2B2D-8A06-05F6EEC7D715}"/>
                </a:ext>
              </a:extLst>
            </p:cNvPr>
            <p:cNvSpPr/>
            <p:nvPr/>
          </p:nvSpPr>
          <p:spPr>
            <a:xfrm>
              <a:off x="6293224" y="1828800"/>
              <a:ext cx="1928692" cy="2098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F1C59266-10E7-918B-3CD2-1B13F5D97EDD}"/>
              </a:ext>
            </a:extLst>
          </p:cNvPr>
          <p:cNvSpPr txBox="1"/>
          <p:nvPr/>
        </p:nvSpPr>
        <p:spPr>
          <a:xfrm>
            <a:off x="7861202" y="468301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B5E0FC0-946A-23A7-E4AE-3140022140B3}"/>
              </a:ext>
            </a:extLst>
          </p:cNvPr>
          <p:cNvSpPr txBox="1"/>
          <p:nvPr/>
        </p:nvSpPr>
        <p:spPr>
          <a:xfrm>
            <a:off x="7906827" y="284771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EF5562B-25BA-4ED8-AC0E-2CF0A7E96DC4}"/>
              </a:ext>
            </a:extLst>
          </p:cNvPr>
          <p:cNvSpPr txBox="1"/>
          <p:nvPr/>
        </p:nvSpPr>
        <p:spPr>
          <a:xfrm>
            <a:off x="7911799" y="483431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858CE49-7795-EB57-D951-659B8D600E86}"/>
              </a:ext>
            </a:extLst>
          </p:cNvPr>
          <p:cNvSpPr txBox="1"/>
          <p:nvPr/>
        </p:nvSpPr>
        <p:spPr>
          <a:xfrm>
            <a:off x="7861593" y="6030151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FCF88BA-7EB5-987F-F0FE-42AA5358F42A}"/>
              </a:ext>
            </a:extLst>
          </p:cNvPr>
          <p:cNvSpPr txBox="1"/>
          <p:nvPr/>
        </p:nvSpPr>
        <p:spPr>
          <a:xfrm>
            <a:off x="7861202" y="3212204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9285F30-DE11-72E8-F392-45A4069E68D3}"/>
              </a:ext>
            </a:extLst>
          </p:cNvPr>
          <p:cNvSpPr txBox="1"/>
          <p:nvPr/>
        </p:nvSpPr>
        <p:spPr>
          <a:xfrm>
            <a:off x="7801841" y="4085590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D6C01EC-B79B-744F-AC9E-DD121EBFB460}"/>
              </a:ext>
            </a:extLst>
          </p:cNvPr>
          <p:cNvSpPr txBox="1"/>
          <p:nvPr/>
        </p:nvSpPr>
        <p:spPr>
          <a:xfrm>
            <a:off x="7843034" y="636773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C926516-0CF8-681B-59A5-13D314C02875}"/>
              </a:ext>
            </a:extLst>
          </p:cNvPr>
          <p:cNvSpPr txBox="1"/>
          <p:nvPr/>
        </p:nvSpPr>
        <p:spPr>
          <a:xfrm>
            <a:off x="7843034" y="5181606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6E8B77F-F656-1BA4-95B3-757D9EF316A9}"/>
              </a:ext>
            </a:extLst>
          </p:cNvPr>
          <p:cNvSpPr txBox="1"/>
          <p:nvPr/>
        </p:nvSpPr>
        <p:spPr>
          <a:xfrm>
            <a:off x="7901039" y="253336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8340E8F-6DFF-DD49-9B08-1F8281851FD7}"/>
              </a:ext>
            </a:extLst>
          </p:cNvPr>
          <p:cNvSpPr/>
          <p:nvPr/>
        </p:nvSpPr>
        <p:spPr>
          <a:xfrm>
            <a:off x="6326226" y="1895954"/>
            <a:ext cx="1962033" cy="49093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68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5" grpId="1"/>
      <p:bldP spid="36" grpId="0"/>
      <p:bldP spid="47" grpId="0"/>
      <p:bldP spid="48" grpId="0"/>
      <p:bldP spid="49" grpId="0"/>
      <p:bldP spid="50" grpId="0"/>
      <p:bldP spid="52" grpId="0"/>
      <p:bldP spid="52" grpId="1"/>
      <p:bldP spid="53" grpId="0"/>
      <p:bldP spid="53" grpId="1"/>
      <p:bldP spid="54" grpId="0"/>
      <p:bldP spid="54" grpId="1"/>
      <p:bldP spid="55" grpId="0"/>
      <p:bldP spid="56" grpId="0"/>
      <p:bldP spid="56" grpId="1"/>
      <p:bldP spid="5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A8604A9-327C-1A7E-0502-1BF697BBA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0815A53-CD99-EF4E-9502-CEC9D6F146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92450"/>
              </p:ext>
            </p:extLst>
          </p:nvPr>
        </p:nvGraphicFramePr>
        <p:xfrm>
          <a:off x="814707" y="773561"/>
          <a:ext cx="10721658" cy="5907024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290718">
                  <a:extLst>
                    <a:ext uri="{9D8B030D-6E8A-4147-A177-3AD203B41FA5}">
                      <a16:colId xmlns:a16="http://schemas.microsoft.com/office/drawing/2014/main" val="1258849628"/>
                    </a:ext>
                  </a:extLst>
                </a:gridCol>
                <a:gridCol w="4970289">
                  <a:extLst>
                    <a:ext uri="{9D8B030D-6E8A-4147-A177-3AD203B41FA5}">
                      <a16:colId xmlns:a16="http://schemas.microsoft.com/office/drawing/2014/main" val="4164193412"/>
                    </a:ext>
                  </a:extLst>
                </a:gridCol>
                <a:gridCol w="4460651">
                  <a:extLst>
                    <a:ext uri="{9D8B030D-6E8A-4147-A177-3AD203B41FA5}">
                      <a16:colId xmlns:a16="http://schemas.microsoft.com/office/drawing/2014/main" val="4027853243"/>
                    </a:ext>
                  </a:extLst>
                </a:gridCol>
              </a:tblGrid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Emmett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Countering “CRINK” Alignment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Danger of one-dimensional energy sector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778353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John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Innovation and Environmental Capacity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9414812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Miles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Capitalism and Environment Protection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Climate change and refugees/sovereignty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192597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Kennedy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Taiwan Prosperity and U.S. Interests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0764748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Eli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Prediction Markets 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Iran-US relations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777963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Michael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Foreign Manipulation of U.S. Elections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60546084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Diego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Russian Invasion of Ukraine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Globalization and environmental impact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715040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 err="1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Molisa</a:t>
                      </a: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U.S.-China Competition in Critical Technologies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5429616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Kaiwen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U.S.-China Economic and Trade Competition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China’s Influence </a:t>
                      </a:r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in Africa</a:t>
                      </a: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259745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Yvette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Rwanda-DRC Conflict </a:t>
                      </a:r>
                      <a:r>
                        <a:rPr lang="en-US" sz="1800" b="0" kern="1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and Resolution</a:t>
                      </a: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0331218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Bijan</a:t>
                      </a:r>
                    </a:p>
                  </a:txBody>
                  <a:tcPr marL="68580" marR="68580" marT="9144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Housing Shortage and its Implications</a:t>
                      </a: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</a:rPr>
                        <a:t>Humanitarian Crisis in Gaza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063066"/>
                  </a:ext>
                </a:extLst>
              </a:tr>
              <a:tr h="28649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Megha</a:t>
                      </a:r>
                    </a:p>
                  </a:txBody>
                  <a:tcPr marL="68580" marR="68580" marT="0" marB="9144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Restrictive U.S. Immigration and Visa Policies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+mn-lt"/>
                        </a:rPr>
                        <a:t> </a:t>
                      </a:r>
                      <a:endParaRPr lang="en-US" sz="2000" kern="100" dirty="0"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944378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Filippo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Transatlantic Relations 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North Korea illegal ops to support goals</a:t>
                      </a:r>
                      <a:endParaRPr lang="en-US" sz="20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081585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David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a:t>????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??????</a:t>
                      </a: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9118428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9853"/>
                  </a:ext>
                </a:extLst>
              </a:tr>
              <a:tr h="301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kern="100" dirty="0">
                        <a:solidFill>
                          <a:schemeClr val="tx1"/>
                        </a:solidFill>
                        <a:effectLst/>
                        <a:latin typeface="+mn-lt"/>
                        <a:ea typeface="PMingLiU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360113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5A3C7E9-4E15-8631-9593-195EF10B05F6}"/>
              </a:ext>
            </a:extLst>
          </p:cNvPr>
          <p:cNvSpPr txBox="1"/>
          <p:nvPr/>
        </p:nvSpPr>
        <p:spPr>
          <a:xfrm>
            <a:off x="3913030" y="105490"/>
            <a:ext cx="3369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PROJECT PLANNING</a:t>
            </a:r>
          </a:p>
        </p:txBody>
      </p:sp>
    </p:spTree>
    <p:extLst>
      <p:ext uri="{BB962C8B-B14F-4D97-AF65-F5344CB8AC3E}">
        <p14:creationId xmlns:p14="http://schemas.microsoft.com/office/powerpoint/2010/main" val="32397547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3CEB31-66B2-42AF-D82E-A245C351BD62}"/>
              </a:ext>
            </a:extLst>
          </p:cNvPr>
          <p:cNvSpPr txBox="1"/>
          <p:nvPr/>
        </p:nvSpPr>
        <p:spPr>
          <a:xfrm>
            <a:off x="2547815" y="1225955"/>
            <a:ext cx="6096000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/>
              <a:t>Comfortable?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Topics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How partnership will work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The purposes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Substance, process, skills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The elements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76B39E-25AA-B6C1-908E-B19739B5AE06}"/>
              </a:ext>
            </a:extLst>
          </p:cNvPr>
          <p:cNvSpPr txBox="1"/>
          <p:nvPr/>
        </p:nvSpPr>
        <p:spPr>
          <a:xfrm>
            <a:off x="5783385" y="4673053"/>
            <a:ext cx="325901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402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Proposal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Hearing/event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Public opinion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BD9E9B-4E12-4403-95E2-5CE9AF88231A}"/>
              </a:ext>
            </a:extLst>
          </p:cNvPr>
          <p:cNvSpPr txBox="1"/>
          <p:nvPr/>
        </p:nvSpPr>
        <p:spPr>
          <a:xfrm>
            <a:off x="2637692" y="4673053"/>
            <a:ext cx="325901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401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Analysis</a:t>
            </a:r>
          </a:p>
          <a:p>
            <a:pPr marL="914400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“Memo #2”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0E598C-63E0-F95F-DAC1-A9AE64649FA1}"/>
              </a:ext>
            </a:extLst>
          </p:cNvPr>
          <p:cNvSpPr txBox="1"/>
          <p:nvPr/>
        </p:nvSpPr>
        <p:spPr>
          <a:xfrm>
            <a:off x="8710246" y="4673053"/>
            <a:ext cx="325901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Interviews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DC memo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Briefing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5FA80-77A1-9B68-E41B-A5BD7481011D}"/>
              </a:ext>
            </a:extLst>
          </p:cNvPr>
          <p:cNvSpPr txBox="1"/>
          <p:nvPr/>
        </p:nvSpPr>
        <p:spPr>
          <a:xfrm>
            <a:off x="987036" y="502680"/>
            <a:ext cx="3876431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13923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04E2F94-4335-36B0-82BB-487FDAAA16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F2A9BD-05F8-0A4F-C12C-2166D7C41C91}"/>
              </a:ext>
            </a:extLst>
          </p:cNvPr>
          <p:cNvSpPr txBox="1"/>
          <p:nvPr/>
        </p:nvSpPr>
        <p:spPr>
          <a:xfrm>
            <a:off x="987036" y="502680"/>
            <a:ext cx="3876431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BRIEFINGS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22420A-AD77-E08F-5A84-B03E2AA3C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5905" y="118318"/>
            <a:ext cx="6039059" cy="66213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05A55F-D5B4-3938-6505-851834183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267" y="2227350"/>
            <a:ext cx="5120334" cy="10018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3CA24E-1A68-73A3-4B81-69DFC97F68AE}"/>
              </a:ext>
            </a:extLst>
          </p:cNvPr>
          <p:cNvSpPr txBox="1"/>
          <p:nvPr/>
        </p:nvSpPr>
        <p:spPr>
          <a:xfrm>
            <a:off x="703384" y="4140598"/>
            <a:ext cx="408156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One-Minute Briefing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Your 401 topic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For intelligent non-specialist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Problem-drivers-options-</a:t>
            </a:r>
            <a:br>
              <a:rPr lang="en-US" sz="2400" dirty="0"/>
            </a:br>
            <a:r>
              <a:rPr lang="en-US" sz="2400" dirty="0"/>
              <a:t>recommendation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Interesting</a:t>
            </a:r>
          </a:p>
        </p:txBody>
      </p:sp>
    </p:spTree>
    <p:extLst>
      <p:ext uri="{BB962C8B-B14F-4D97-AF65-F5344CB8AC3E}">
        <p14:creationId xmlns:p14="http://schemas.microsoft.com/office/powerpoint/2010/main" val="174772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D6D3F85-4A5A-7AD6-09B9-974CC6087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FF7C5B-CAE4-306C-49B1-A34C78852637}"/>
              </a:ext>
            </a:extLst>
          </p:cNvPr>
          <p:cNvSpPr txBox="1"/>
          <p:nvPr/>
        </p:nvSpPr>
        <p:spPr>
          <a:xfrm>
            <a:off x="987036" y="502680"/>
            <a:ext cx="3876431" cy="5847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BRIEFINGS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96ED04-1483-537C-1636-2854F379D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764" y="1782896"/>
            <a:ext cx="8806269" cy="17229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50F2EE-ECBA-CC48-E1CC-C46647647299}"/>
              </a:ext>
            </a:extLst>
          </p:cNvPr>
          <p:cNvSpPr txBox="1"/>
          <p:nvPr/>
        </p:nvSpPr>
        <p:spPr>
          <a:xfrm>
            <a:off x="703384" y="4140598"/>
            <a:ext cx="408156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One-Minute Briefing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Your 401 topic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For intelligent non-specialist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Problem-drivers-options-</a:t>
            </a:r>
            <a:br>
              <a:rPr lang="en-US" sz="2400" dirty="0"/>
            </a:br>
            <a:r>
              <a:rPr lang="en-US" sz="2400" dirty="0"/>
              <a:t>recommendation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Interesting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4C6501B-2EAC-0083-B50A-70941A22ED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157432"/>
              </p:ext>
            </p:extLst>
          </p:nvPr>
        </p:nvGraphicFramePr>
        <p:xfrm>
          <a:off x="5434445" y="5086942"/>
          <a:ext cx="6443824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10956">
                  <a:extLst>
                    <a:ext uri="{9D8B030D-6E8A-4147-A177-3AD203B41FA5}">
                      <a16:colId xmlns:a16="http://schemas.microsoft.com/office/drawing/2014/main" val="3917060849"/>
                    </a:ext>
                  </a:extLst>
                </a:gridCol>
                <a:gridCol w="1610956">
                  <a:extLst>
                    <a:ext uri="{9D8B030D-6E8A-4147-A177-3AD203B41FA5}">
                      <a16:colId xmlns:a16="http://schemas.microsoft.com/office/drawing/2014/main" val="3166524007"/>
                    </a:ext>
                  </a:extLst>
                </a:gridCol>
                <a:gridCol w="1610956">
                  <a:extLst>
                    <a:ext uri="{9D8B030D-6E8A-4147-A177-3AD203B41FA5}">
                      <a16:colId xmlns:a16="http://schemas.microsoft.com/office/drawing/2014/main" val="2154403127"/>
                    </a:ext>
                  </a:extLst>
                </a:gridCol>
                <a:gridCol w="1610956">
                  <a:extLst>
                    <a:ext uri="{9D8B030D-6E8A-4147-A177-3AD203B41FA5}">
                      <a16:colId xmlns:a16="http://schemas.microsoft.com/office/drawing/2014/main" val="4526582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Diego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Filippo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Michael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2376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Emmett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Meghavarshini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Kennedy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Kaiwen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1264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Miles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Molisa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Bijan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6637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Yvette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343141"/>
                  </a:ext>
                </a:extLst>
              </a:tr>
            </a:tbl>
          </a:graphicData>
        </a:graphic>
      </p:graphicFrame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6FD009E-F094-2BD7-483F-779FF5BF198B}"/>
              </a:ext>
            </a:extLst>
          </p:cNvPr>
          <p:cNvSpPr/>
          <p:nvPr/>
        </p:nvSpPr>
        <p:spPr>
          <a:xfrm>
            <a:off x="10132087" y="5907823"/>
            <a:ext cx="1356529" cy="342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E39E8B7-C7DE-2A5A-2B22-463BA32E70F4}"/>
              </a:ext>
            </a:extLst>
          </p:cNvPr>
          <p:cNvSpPr/>
          <p:nvPr/>
        </p:nvSpPr>
        <p:spPr>
          <a:xfrm>
            <a:off x="5479814" y="5486257"/>
            <a:ext cx="1356529" cy="342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1E5DED4-8F5D-31E6-98FF-09920A7176CB}"/>
              </a:ext>
            </a:extLst>
          </p:cNvPr>
          <p:cNvSpPr/>
          <p:nvPr/>
        </p:nvSpPr>
        <p:spPr>
          <a:xfrm>
            <a:off x="5342633" y="6227937"/>
            <a:ext cx="1356529" cy="342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ACF1477-F4C6-F604-92AE-9840CA3D4271}"/>
              </a:ext>
            </a:extLst>
          </p:cNvPr>
          <p:cNvSpPr/>
          <p:nvPr/>
        </p:nvSpPr>
        <p:spPr>
          <a:xfrm>
            <a:off x="10132087" y="5521212"/>
            <a:ext cx="1356529" cy="342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F8BEDCD-3B90-269A-E2C0-11FE54AB5D93}"/>
              </a:ext>
            </a:extLst>
          </p:cNvPr>
          <p:cNvSpPr/>
          <p:nvPr/>
        </p:nvSpPr>
        <p:spPr>
          <a:xfrm>
            <a:off x="7105002" y="5486256"/>
            <a:ext cx="1457107" cy="342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DA27C32-2403-8F8E-E881-C9D1C3CA75C4}"/>
              </a:ext>
            </a:extLst>
          </p:cNvPr>
          <p:cNvSpPr/>
          <p:nvPr/>
        </p:nvSpPr>
        <p:spPr>
          <a:xfrm>
            <a:off x="5342632" y="5840338"/>
            <a:ext cx="1356529" cy="342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D139A10-6CC7-9B74-7194-429FB38509B9}"/>
              </a:ext>
            </a:extLst>
          </p:cNvPr>
          <p:cNvSpPr/>
          <p:nvPr/>
        </p:nvSpPr>
        <p:spPr>
          <a:xfrm>
            <a:off x="5172160" y="5115417"/>
            <a:ext cx="1356529" cy="342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0D5C85D-E966-1A6B-CEEE-651266284B66}"/>
              </a:ext>
            </a:extLst>
          </p:cNvPr>
          <p:cNvSpPr/>
          <p:nvPr/>
        </p:nvSpPr>
        <p:spPr>
          <a:xfrm>
            <a:off x="8506900" y="5486256"/>
            <a:ext cx="1356529" cy="342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93DEEDA-DA0F-DCC5-8C0F-21330570B54D}"/>
              </a:ext>
            </a:extLst>
          </p:cNvPr>
          <p:cNvSpPr/>
          <p:nvPr/>
        </p:nvSpPr>
        <p:spPr>
          <a:xfrm>
            <a:off x="8644415" y="5882014"/>
            <a:ext cx="1356529" cy="342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F75CA0A-EA98-B1BE-CA2D-CEF3305DE8C7}"/>
              </a:ext>
            </a:extLst>
          </p:cNvPr>
          <p:cNvSpPr/>
          <p:nvPr/>
        </p:nvSpPr>
        <p:spPr>
          <a:xfrm>
            <a:off x="10132087" y="5076776"/>
            <a:ext cx="1356529" cy="342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9CF4EA8-4E23-B5D1-8DB1-BE5881BB7A45}"/>
              </a:ext>
            </a:extLst>
          </p:cNvPr>
          <p:cNvSpPr/>
          <p:nvPr/>
        </p:nvSpPr>
        <p:spPr>
          <a:xfrm>
            <a:off x="8656357" y="5123577"/>
            <a:ext cx="1356529" cy="342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053C973-F052-5A5C-D9C5-0CF1A0FD0168}"/>
              </a:ext>
            </a:extLst>
          </p:cNvPr>
          <p:cNvSpPr/>
          <p:nvPr/>
        </p:nvSpPr>
        <p:spPr>
          <a:xfrm>
            <a:off x="6963139" y="5882014"/>
            <a:ext cx="1356529" cy="342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EBF37AA-8629-C0F9-C42F-14D8E738CCE5}"/>
              </a:ext>
            </a:extLst>
          </p:cNvPr>
          <p:cNvSpPr/>
          <p:nvPr/>
        </p:nvSpPr>
        <p:spPr>
          <a:xfrm>
            <a:off x="6844372" y="5115416"/>
            <a:ext cx="1356529" cy="342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TextBox 5">
            <a:extLst>
              <a:ext uri="{FF2B5EF4-FFF2-40B4-BE49-F238E27FC236}">
                <a16:creationId xmlns:a16="http://schemas.microsoft.com/office/drawing/2014/main" id="{C500867C-D70A-566E-6DC6-363D2788C6DB}"/>
              </a:ext>
            </a:extLst>
          </p:cNvPr>
          <p:cNvSpPr txBox="1"/>
          <p:nvPr/>
        </p:nvSpPr>
        <p:spPr>
          <a:xfrm rot="190297">
            <a:off x="6558960" y="4901480"/>
            <a:ext cx="2718758" cy="1169551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wrap="none" lIns="365760" tIns="365760" rIns="365760" bIns="365760" rtlCol="0">
            <a:spAutoFit/>
          </a:bodyPr>
          <a:lstStyle/>
          <a:p>
            <a:r>
              <a:rPr lang="en-US" sz="2800" dirty="0"/>
              <a:t>FEEL GOOD?</a:t>
            </a:r>
          </a:p>
        </p:txBody>
      </p:sp>
    </p:spTree>
    <p:extLst>
      <p:ext uri="{BB962C8B-B14F-4D97-AF65-F5344CB8AC3E}">
        <p14:creationId xmlns:p14="http://schemas.microsoft.com/office/powerpoint/2010/main" val="7549936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CFA9D2-DF04-712D-BE06-0CC5AB9EE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75" y="221064"/>
            <a:ext cx="6014720" cy="33832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9EFF68-F22A-D581-3573-53DAA96E48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345" y="2014194"/>
            <a:ext cx="6014720" cy="33832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283796-12E1-403B-B3B9-138CCF05DB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705" y="3155182"/>
            <a:ext cx="6014720" cy="338328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31F98B-AB43-0AD9-1693-8E4629883E9C}"/>
              </a:ext>
            </a:extLst>
          </p:cNvPr>
          <p:cNvSpPr txBox="1"/>
          <p:nvPr/>
        </p:nvSpPr>
        <p:spPr>
          <a:xfrm>
            <a:off x="8008536" y="703385"/>
            <a:ext cx="1627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Three speakers</a:t>
            </a:r>
          </a:p>
        </p:txBody>
      </p:sp>
    </p:spTree>
    <p:extLst>
      <p:ext uri="{BB962C8B-B14F-4D97-AF65-F5344CB8AC3E}">
        <p14:creationId xmlns:p14="http://schemas.microsoft.com/office/powerpoint/2010/main" val="334435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417A1AF-C0FB-B1C1-BAD3-D586F5C4D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0C8A282-C1E1-3040-B00C-D3D4E9450BA6}"/>
              </a:ext>
            </a:extLst>
          </p:cNvPr>
          <p:cNvSpPr txBox="1"/>
          <p:nvPr/>
        </p:nvSpPr>
        <p:spPr>
          <a:xfrm>
            <a:off x="4899999" y="2587337"/>
            <a:ext cx="23920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Next week …</a:t>
            </a:r>
          </a:p>
        </p:txBody>
      </p:sp>
    </p:spTree>
    <p:extLst>
      <p:ext uri="{BB962C8B-B14F-4D97-AF65-F5344CB8AC3E}">
        <p14:creationId xmlns:p14="http://schemas.microsoft.com/office/powerpoint/2010/main" val="19557991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B42A42A-1254-46C0-A467-EAC2A7F67E15}"/>
              </a:ext>
            </a:extLst>
          </p:cNvPr>
          <p:cNvSpPr txBox="1"/>
          <p:nvPr/>
        </p:nvSpPr>
        <p:spPr>
          <a:xfrm>
            <a:off x="5099573" y="1097841"/>
            <a:ext cx="1992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WRAPUP</a:t>
            </a:r>
          </a:p>
        </p:txBody>
      </p:sp>
      <p:pic>
        <p:nvPicPr>
          <p:cNvPr id="4" name="Picture 3" descr="A picture containing text, floor&#10;&#10;Description automatically generated">
            <a:extLst>
              <a:ext uri="{FF2B5EF4-FFF2-40B4-BE49-F238E27FC236}">
                <a16:creationId xmlns:a16="http://schemas.microsoft.com/office/drawing/2014/main" id="{8BA08303-38FB-4C66-9D6C-DC3DB08EE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741" y="2486025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6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948CA9D-14C8-22DE-3AF9-158C02217F49}"/>
              </a:ext>
            </a:extLst>
          </p:cNvPr>
          <p:cNvSpPr txBox="1"/>
          <p:nvPr/>
        </p:nvSpPr>
        <p:spPr>
          <a:xfrm>
            <a:off x="3106882" y="2967335"/>
            <a:ext cx="64913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Questions?  Comments?  Concerns?  Suggestions?</a:t>
            </a:r>
          </a:p>
        </p:txBody>
      </p:sp>
    </p:spTree>
    <p:extLst>
      <p:ext uri="{BB962C8B-B14F-4D97-AF65-F5344CB8AC3E}">
        <p14:creationId xmlns:p14="http://schemas.microsoft.com/office/powerpoint/2010/main" val="19424563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DB139-3EEF-BDD6-ED69-002147037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0CF9F-D770-69F4-F0B0-69A29D64D5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6950" y="1781175"/>
            <a:ext cx="7686674" cy="1194650"/>
          </a:xfrm>
        </p:spPr>
        <p:txBody>
          <a:bodyPr>
            <a:normAutofit/>
          </a:bodyPr>
          <a:lstStyle/>
          <a:p>
            <a:r>
              <a:rPr lang="en-US" sz="4000" dirty="0"/>
              <a:t>Global Policy Seminar and NSC Simulation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B18D21-A4C5-B846-FA22-7DDF427C42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3037" y="2741801"/>
            <a:ext cx="6858000" cy="618523"/>
          </a:xfrm>
        </p:spPr>
        <p:txBody>
          <a:bodyPr>
            <a:normAutofit/>
          </a:bodyPr>
          <a:lstStyle/>
          <a:p>
            <a:r>
              <a:rPr lang="en-US" sz="2800" dirty="0"/>
              <a:t>IRP 401  -  IRP 402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71D051-A501-923B-CB3B-65B7F7EC3E5D}"/>
              </a:ext>
            </a:extLst>
          </p:cNvPr>
          <p:cNvSpPr txBox="1"/>
          <p:nvPr/>
        </p:nvSpPr>
        <p:spPr>
          <a:xfrm>
            <a:off x="5771609" y="5465641"/>
            <a:ext cx="3368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Prof. Fulton T. Armstrong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025DCE-0D10-EEB8-F859-D9BE077D73F1}"/>
              </a:ext>
            </a:extLst>
          </p:cNvPr>
          <p:cNvSpPr txBox="1"/>
          <p:nvPr/>
        </p:nvSpPr>
        <p:spPr>
          <a:xfrm>
            <a:off x="5771609" y="3997484"/>
            <a:ext cx="20164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Week Ten</a:t>
            </a:r>
            <a:br>
              <a:rPr lang="en-US" sz="2400" dirty="0"/>
            </a:br>
            <a:r>
              <a:rPr lang="en-US" sz="2400" dirty="0"/>
              <a:t>27 March 2026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08850D-6766-507A-6DAD-CE8BF9D3F7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232" y="3882176"/>
            <a:ext cx="3232987" cy="204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4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4DF9B4-A499-47F3-BD1C-BC0B1B941662}"/>
              </a:ext>
            </a:extLst>
          </p:cNvPr>
          <p:cNvSpPr txBox="1"/>
          <p:nvPr/>
        </p:nvSpPr>
        <p:spPr>
          <a:xfrm>
            <a:off x="3288589" y="1200656"/>
            <a:ext cx="1161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Sun Tzu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AE882A-ADCF-48BC-AC31-8DF4A8EDF2B3}"/>
              </a:ext>
            </a:extLst>
          </p:cNvPr>
          <p:cNvSpPr txBox="1"/>
          <p:nvPr/>
        </p:nvSpPr>
        <p:spPr>
          <a:xfrm>
            <a:off x="2932684" y="5153917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Know yourself as you know your enemy, and you will win all battles. </a:t>
            </a:r>
            <a:br>
              <a:rPr lang="en-US" sz="2400" b="1" dirty="0"/>
            </a:b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EDCB6E-0535-40B9-9DB9-5C05C5820CB3}"/>
              </a:ext>
            </a:extLst>
          </p:cNvPr>
          <p:cNvSpPr txBox="1"/>
          <p:nvPr/>
        </p:nvSpPr>
        <p:spPr>
          <a:xfrm>
            <a:off x="1809750" y="954435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400" b="1" dirty="0"/>
              <a:t>孙子</a:t>
            </a:r>
            <a:endParaRPr lang="en-US" sz="4400" dirty="0"/>
          </a:p>
        </p:txBody>
      </p:sp>
      <p:pic>
        <p:nvPicPr>
          <p:cNvPr id="10" name="Picture 9" descr="A picture containing qr code&#10;&#10;Description automatically generated">
            <a:extLst>
              <a:ext uri="{FF2B5EF4-FFF2-40B4-BE49-F238E27FC236}">
                <a16:creationId xmlns:a16="http://schemas.microsoft.com/office/drawing/2014/main" id="{DDB566FE-13F9-4BB7-BB2B-F26B61EB29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8" r="13507"/>
          <a:stretch/>
        </p:blipFill>
        <p:spPr>
          <a:xfrm>
            <a:off x="8886825" y="482025"/>
            <a:ext cx="2428875" cy="3314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068F11-6994-477D-BC2B-A9BBEA9DE9A3}"/>
              </a:ext>
            </a:extLst>
          </p:cNvPr>
          <p:cNvSpPr txBox="1"/>
          <p:nvPr/>
        </p:nvSpPr>
        <p:spPr>
          <a:xfrm>
            <a:off x="9243206" y="3876675"/>
            <a:ext cx="17161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The Art of War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701D7E-9A48-4C51-9854-18250B5D3FF4}"/>
              </a:ext>
            </a:extLst>
          </p:cNvPr>
          <p:cNvSpPr txBox="1"/>
          <p:nvPr/>
        </p:nvSpPr>
        <p:spPr>
          <a:xfrm>
            <a:off x="2505075" y="2908816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000" b="1" dirty="0"/>
              <a:t>知己知彼，百战不殆。</a:t>
            </a:r>
            <a:endParaRPr lang="en-US" sz="4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355CAE-1909-4776-8447-E15F956D62C9}"/>
              </a:ext>
            </a:extLst>
          </p:cNvPr>
          <p:cNvSpPr txBox="1"/>
          <p:nvPr/>
        </p:nvSpPr>
        <p:spPr>
          <a:xfrm>
            <a:off x="3362325" y="386292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/>
              <a:t>Zhījǐzhībǐ</a:t>
            </a:r>
            <a:r>
              <a:rPr lang="en-US" sz="2800" dirty="0"/>
              <a:t>, </a:t>
            </a:r>
            <a:r>
              <a:rPr lang="en-US" sz="2800" dirty="0" err="1"/>
              <a:t>bǎizhànbúdài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2226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3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C1CF8-0327-6D4E-912C-64196E66B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A3E778-000C-D13D-0F81-DFA18C8E7848}"/>
              </a:ext>
            </a:extLst>
          </p:cNvPr>
          <p:cNvSpPr txBox="1"/>
          <p:nvPr/>
        </p:nvSpPr>
        <p:spPr>
          <a:xfrm>
            <a:off x="4202406" y="671324"/>
            <a:ext cx="3504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China and Taiwan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E0E655-8777-0087-DFFC-538FA19F1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060" y="2284816"/>
            <a:ext cx="4691679" cy="37039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0F363B-F80F-8164-B171-B5882B7CE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8983" y="2160369"/>
            <a:ext cx="2040106" cy="389889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0907386-CA57-16ED-5CE2-F80F27966BFE}"/>
              </a:ext>
            </a:extLst>
          </p:cNvPr>
          <p:cNvCxnSpPr>
            <a:cxnSpLocks/>
          </p:cNvCxnSpPr>
          <p:nvPr/>
        </p:nvCxnSpPr>
        <p:spPr>
          <a:xfrm flipH="1">
            <a:off x="6096000" y="4865470"/>
            <a:ext cx="1210161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265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F99BD08-AE73-DE6E-9D26-A35110057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0FD6AF-9A58-AD08-6C3C-55BC96BFBD7D}"/>
              </a:ext>
            </a:extLst>
          </p:cNvPr>
          <p:cNvSpPr txBox="1"/>
          <p:nvPr/>
        </p:nvSpPr>
        <p:spPr>
          <a:xfrm>
            <a:off x="3721100" y="824468"/>
            <a:ext cx="4270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Diplomatic elicitation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E47515-219B-9B4A-EDE0-88AD2F4849DA}"/>
              </a:ext>
            </a:extLst>
          </p:cNvPr>
          <p:cNvSpPr txBox="1"/>
          <p:nvPr/>
        </p:nvSpPr>
        <p:spPr>
          <a:xfrm>
            <a:off x="1930401" y="1803380"/>
            <a:ext cx="8851900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Remember your objective is to learn and understand, not to judge, persuade, or score points.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Pursue the questions that you want.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Ask questions with sensitivity that you would want if someone were probing you.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Consider this sort of useful devices:</a:t>
            </a:r>
          </a:p>
          <a:p>
            <a:pPr lvl="1"/>
            <a:r>
              <a:rPr lang="en-US" sz="2400" dirty="0"/>
              <a:t>“I realize it’s sensitive, but I’d like to ask – if I may – what …?”</a:t>
            </a:r>
          </a:p>
          <a:p>
            <a:pPr lvl="1"/>
            <a:r>
              <a:rPr lang="en-US" sz="2400" dirty="0"/>
              <a:t>“What should we think when we see reports that …?”</a:t>
            </a:r>
          </a:p>
          <a:p>
            <a:pPr lvl="1"/>
            <a:r>
              <a:rPr lang="en-US" sz="2400" dirty="0"/>
              <a:t>“What is your (or your government’s) perspective on …?” </a:t>
            </a:r>
          </a:p>
          <a:p>
            <a:pPr lvl="1"/>
            <a:r>
              <a:rPr lang="en-US" sz="2400" dirty="0"/>
              <a:t>“What do ___ people think about …?”</a:t>
            </a:r>
          </a:p>
          <a:p>
            <a:pPr lvl="1"/>
            <a:r>
              <a:rPr lang="en-US" sz="2400" dirty="0"/>
              <a:t>“What do you see as a solution to ____ problem?”</a:t>
            </a:r>
          </a:p>
        </p:txBody>
      </p:sp>
    </p:spTree>
    <p:extLst>
      <p:ext uri="{BB962C8B-B14F-4D97-AF65-F5344CB8AC3E}">
        <p14:creationId xmlns:p14="http://schemas.microsoft.com/office/powerpoint/2010/main" val="415665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china with red areas&#10;&#10;Description automatically generated">
            <a:extLst>
              <a:ext uri="{FF2B5EF4-FFF2-40B4-BE49-F238E27FC236}">
                <a16:creationId xmlns:a16="http://schemas.microsoft.com/office/drawing/2014/main" id="{39FA14FA-2A8A-BCC4-8B6A-5137781CD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843" y="696180"/>
            <a:ext cx="6440424" cy="51738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98D157-1AD9-756F-3E89-7F6A3FD07B71}"/>
              </a:ext>
            </a:extLst>
          </p:cNvPr>
          <p:cNvSpPr txBox="1"/>
          <p:nvPr/>
        </p:nvSpPr>
        <p:spPr>
          <a:xfrm>
            <a:off x="775781" y="2938373"/>
            <a:ext cx="24626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9,595,960 sq km</a:t>
            </a:r>
          </a:p>
          <a:p>
            <a:endParaRPr lang="en-US" sz="2000" dirty="0"/>
          </a:p>
          <a:p>
            <a:r>
              <a:rPr lang="en-US" sz="2000" dirty="0"/>
              <a:t>Slightly smaller than the United States (9,984,670 sq km).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B3A70D-4F32-727C-1939-9F25E42450D6}"/>
              </a:ext>
            </a:extLst>
          </p:cNvPr>
          <p:cNvSpPr txBox="1"/>
          <p:nvPr/>
        </p:nvSpPr>
        <p:spPr>
          <a:xfrm>
            <a:off x="639593" y="1405806"/>
            <a:ext cx="166343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400" b="1" dirty="0"/>
              <a:t>中国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387A2A-524C-CCDD-C9FB-AA3E382431F4}"/>
              </a:ext>
            </a:extLst>
          </p:cNvPr>
          <p:cNvSpPr txBox="1"/>
          <p:nvPr/>
        </p:nvSpPr>
        <p:spPr>
          <a:xfrm>
            <a:off x="639593" y="1405805"/>
            <a:ext cx="60943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400" b="1" dirty="0"/>
              <a:t>中华人民共和国</a:t>
            </a:r>
          </a:p>
        </p:txBody>
      </p:sp>
      <p:pic>
        <p:nvPicPr>
          <p:cNvPr id="10" name="Picture 9" descr="A flag with a star&#10;&#10;Description automatically generated">
            <a:extLst>
              <a:ext uri="{FF2B5EF4-FFF2-40B4-BE49-F238E27FC236}">
                <a16:creationId xmlns:a16="http://schemas.microsoft.com/office/drawing/2014/main" id="{8C53A64C-982E-1D87-DDFD-CBCF8544D9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38" y="2884871"/>
            <a:ext cx="2428875" cy="16192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AA13FF-6051-4176-4779-E66AE72EA8AF}"/>
              </a:ext>
            </a:extLst>
          </p:cNvPr>
          <p:cNvSpPr txBox="1"/>
          <p:nvPr/>
        </p:nvSpPr>
        <p:spPr>
          <a:xfrm>
            <a:off x="700795" y="5452194"/>
            <a:ext cx="2998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People’s Republic of China</a:t>
            </a:r>
          </a:p>
        </p:txBody>
      </p:sp>
    </p:spTree>
    <p:extLst>
      <p:ext uri="{BB962C8B-B14F-4D97-AF65-F5344CB8AC3E}">
        <p14:creationId xmlns:p14="http://schemas.microsoft.com/office/powerpoint/2010/main" val="277331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theme/theme1.xml><?xml version="1.0" encoding="utf-8"?>
<a:theme xmlns:a="http://schemas.openxmlformats.org/drawingml/2006/main" name="AU_analysis_class_theme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_analysis_class_theme" id="{D629ACFE-B0C4-497E-BC82-35A72FF012DF}" vid="{1BAA6AC4-EBB9-499A-AE4A-F60AD4DD45D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AU_analysis_class_theme</Template>
  <TotalTime>905</TotalTime>
  <Words>1958</Words>
  <Application>Microsoft Office PowerPoint</Application>
  <PresentationFormat>Widescreen</PresentationFormat>
  <Paragraphs>386</Paragraphs>
  <Slides>53</Slides>
  <Notes>0</Notes>
  <HiddenSlides>22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Microsoft YaHei</vt:lpstr>
      <vt:lpstr>Aptos</vt:lpstr>
      <vt:lpstr>Arial</vt:lpstr>
      <vt:lpstr>Calibri</vt:lpstr>
      <vt:lpstr>Corbel</vt:lpstr>
      <vt:lpstr>Wingdings</vt:lpstr>
      <vt:lpstr>AU_analysis_class_theme</vt:lpstr>
      <vt:lpstr>Global Policy Seminar and NSC Simulation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Policy Seminar and NSC Simulation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cp:lastModifiedBy>Fulton A</cp:lastModifiedBy>
  <cp:revision>22</cp:revision>
  <cp:lastPrinted>2026-03-02T16:40:12Z</cp:lastPrinted>
  <dcterms:created xsi:type="dcterms:W3CDTF">2026-02-07T17:18:24Z</dcterms:created>
  <dcterms:modified xsi:type="dcterms:W3CDTF">2026-03-25T15:01:36Z</dcterms:modified>
  <cp:category/>
</cp:coreProperties>
</file>