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268" r:id="rId2"/>
    <p:sldId id="1011" r:id="rId3"/>
    <p:sldId id="2305" r:id="rId4"/>
    <p:sldId id="2308" r:id="rId5"/>
    <p:sldId id="1009" r:id="rId6"/>
    <p:sldId id="1847" r:id="rId7"/>
    <p:sldId id="2139" r:id="rId8"/>
    <p:sldId id="2140" r:id="rId9"/>
    <p:sldId id="2152" r:id="rId10"/>
    <p:sldId id="2304" r:id="rId11"/>
    <p:sldId id="2303" r:id="rId12"/>
    <p:sldId id="2299" r:id="rId13"/>
    <p:sldId id="2278" r:id="rId14"/>
    <p:sldId id="2282" r:id="rId15"/>
    <p:sldId id="2283" r:id="rId16"/>
    <p:sldId id="2284" r:id="rId17"/>
    <p:sldId id="2285" r:id="rId18"/>
    <p:sldId id="2286" r:id="rId19"/>
    <p:sldId id="2287" r:id="rId20"/>
    <p:sldId id="1987" r:id="rId21"/>
    <p:sldId id="2288" r:id="rId22"/>
    <p:sldId id="2289" r:id="rId23"/>
    <p:sldId id="2290" r:id="rId24"/>
    <p:sldId id="2291" r:id="rId25"/>
    <p:sldId id="2292" r:id="rId26"/>
    <p:sldId id="2293" r:id="rId27"/>
    <p:sldId id="2294" r:id="rId28"/>
    <p:sldId id="2295" r:id="rId29"/>
    <p:sldId id="2296" r:id="rId30"/>
    <p:sldId id="2297" r:id="rId31"/>
    <p:sldId id="1967" r:id="rId32"/>
    <p:sldId id="1756" r:id="rId33"/>
    <p:sldId id="2302" r:id="rId34"/>
    <p:sldId id="2310" r:id="rId35"/>
    <p:sldId id="2009" r:id="rId36"/>
    <p:sldId id="2311" r:id="rId37"/>
    <p:sldId id="2200" r:id="rId38"/>
    <p:sldId id="1937" r:id="rId39"/>
    <p:sldId id="2155" r:id="rId40"/>
    <p:sldId id="2002" r:id="rId41"/>
    <p:sldId id="2313" r:id="rId42"/>
    <p:sldId id="2314" r:id="rId43"/>
    <p:sldId id="1880" r:id="rId44"/>
    <p:sldId id="2316" r:id="rId45"/>
    <p:sldId id="920" r:id="rId46"/>
    <p:sldId id="2315" r:id="rId47"/>
    <p:sldId id="2307" r:id="rId48"/>
  </p:sldIdLst>
  <p:sldSz cx="12192000" cy="6858000"/>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6F5F5"/>
    <a:srgbClr val="F8F0DE"/>
    <a:srgbClr val="92D0DB"/>
    <a:srgbClr val="BF2F1E"/>
    <a:srgbClr val="1040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AAA4EF-F803-405D-A12B-C163C789D5E3}" v="67" dt="2026-03-19T21:24:53.121"/>
    <p1510:client id="{C9F5CA09-47F6-4E52-9F5B-070378D89E0A}" v="3" dt="2026-03-19T21:33:30.7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41" autoAdjust="0"/>
    <p:restoredTop sz="95073"/>
  </p:normalViewPr>
  <p:slideViewPr>
    <p:cSldViewPr snapToGrid="0">
      <p:cViewPr>
        <p:scale>
          <a:sx n="80" d="100"/>
          <a:sy n="80" d="100"/>
        </p:scale>
        <p:origin x="48" y="-10"/>
      </p:cViewPr>
      <p:guideLst>
        <p:guide orient="horz" pos="2160"/>
        <p:guide pos="3840"/>
      </p:guideLst>
    </p:cSldViewPr>
  </p:slideViewPr>
  <p:notesTextViewPr>
    <p:cViewPr>
      <p:scale>
        <a:sx n="1" d="1"/>
        <a:sy n="1" d="1"/>
      </p:scale>
      <p:origin x="0" y="0"/>
    </p:cViewPr>
  </p:notesTextViewPr>
  <p:sorterViewPr>
    <p:cViewPr>
      <p:scale>
        <a:sx n="90" d="100"/>
        <a:sy n="90" d="100"/>
      </p:scale>
      <p:origin x="0" y="-900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6434"/>
          </a:xfrm>
          <a:prstGeom prst="rect">
            <a:avLst/>
          </a:prstGeom>
        </p:spPr>
        <p:txBody>
          <a:bodyPr vert="horz" lIns="92413" tIns="46207" rIns="92413" bIns="46207" rtlCol="0"/>
          <a:lstStyle>
            <a:lvl1pPr algn="l">
              <a:defRPr sz="1200"/>
            </a:lvl1pPr>
          </a:lstStyle>
          <a:p>
            <a:endParaRPr lang="en-US"/>
          </a:p>
        </p:txBody>
      </p:sp>
      <p:sp>
        <p:nvSpPr>
          <p:cNvPr id="3" name="Date Placeholder 2"/>
          <p:cNvSpPr>
            <a:spLocks noGrp="1"/>
          </p:cNvSpPr>
          <p:nvPr>
            <p:ph type="dt" idx="1"/>
          </p:nvPr>
        </p:nvSpPr>
        <p:spPr>
          <a:xfrm>
            <a:off x="3898105" y="0"/>
            <a:ext cx="2982119" cy="466434"/>
          </a:xfrm>
          <a:prstGeom prst="rect">
            <a:avLst/>
          </a:prstGeom>
        </p:spPr>
        <p:txBody>
          <a:bodyPr vert="horz" lIns="92413" tIns="46207" rIns="92413" bIns="46207" rtlCol="0"/>
          <a:lstStyle>
            <a:lvl1pPr algn="r">
              <a:defRPr sz="1200"/>
            </a:lvl1pPr>
          </a:lstStyle>
          <a:p>
            <a:fld id="{A4B45A41-E728-4C03-8E92-ADFB1F2FD97D}" type="datetimeFigureOut">
              <a:rPr lang="en-US" smtClean="0"/>
              <a:t>3/19/2026</a:t>
            </a:fld>
            <a:endParaRPr lang="en-US"/>
          </a:p>
        </p:txBody>
      </p:sp>
      <p:sp>
        <p:nvSpPr>
          <p:cNvPr id="4" name="Slide Image Placeholder 3"/>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2413" tIns="46207" rIns="92413" bIns="46207" rtlCol="0" anchor="ctr"/>
          <a:lstStyle/>
          <a:p>
            <a:endParaRPr lang="en-US"/>
          </a:p>
        </p:txBody>
      </p:sp>
      <p:sp>
        <p:nvSpPr>
          <p:cNvPr id="5" name="Notes Placeholder 4"/>
          <p:cNvSpPr>
            <a:spLocks noGrp="1"/>
          </p:cNvSpPr>
          <p:nvPr>
            <p:ph type="body" sz="quarter" idx="3"/>
          </p:nvPr>
        </p:nvSpPr>
        <p:spPr>
          <a:xfrm>
            <a:off x="688182" y="4473895"/>
            <a:ext cx="5505450" cy="3660458"/>
          </a:xfrm>
          <a:prstGeom prst="rect">
            <a:avLst/>
          </a:prstGeom>
        </p:spPr>
        <p:txBody>
          <a:bodyPr vert="horz" lIns="92413" tIns="46207" rIns="92413" bIns="4620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70"/>
            <a:ext cx="2982119" cy="466433"/>
          </a:xfrm>
          <a:prstGeom prst="rect">
            <a:avLst/>
          </a:prstGeom>
        </p:spPr>
        <p:txBody>
          <a:bodyPr vert="horz" lIns="92413" tIns="46207" rIns="92413" bIns="46207" rtlCol="0" anchor="b"/>
          <a:lstStyle>
            <a:lvl1pPr algn="l">
              <a:defRPr sz="1200"/>
            </a:lvl1pPr>
          </a:lstStyle>
          <a:p>
            <a:endParaRPr lang="en-US"/>
          </a:p>
        </p:txBody>
      </p:sp>
      <p:sp>
        <p:nvSpPr>
          <p:cNvPr id="7" name="Slide Number Placeholder 6"/>
          <p:cNvSpPr>
            <a:spLocks noGrp="1"/>
          </p:cNvSpPr>
          <p:nvPr>
            <p:ph type="sldNum" sz="quarter" idx="5"/>
          </p:nvPr>
        </p:nvSpPr>
        <p:spPr>
          <a:xfrm>
            <a:off x="3898105" y="8829970"/>
            <a:ext cx="2982119" cy="466433"/>
          </a:xfrm>
          <a:prstGeom prst="rect">
            <a:avLst/>
          </a:prstGeom>
        </p:spPr>
        <p:txBody>
          <a:bodyPr vert="horz" lIns="92413" tIns="46207" rIns="92413" bIns="46207" rtlCol="0" anchor="b"/>
          <a:lstStyle>
            <a:lvl1pPr algn="r">
              <a:defRPr sz="1200"/>
            </a:lvl1pPr>
          </a:lstStyle>
          <a:p>
            <a:fld id="{CA4382C9-6A48-49AF-A069-E0AA57207C6C}" type="slidenum">
              <a:rPr lang="en-US" smtClean="0"/>
              <a:t>‹#›</a:t>
            </a:fld>
            <a:endParaRPr lang="en-US"/>
          </a:p>
        </p:txBody>
      </p:sp>
    </p:spTree>
    <p:extLst>
      <p:ext uri="{BB962C8B-B14F-4D97-AF65-F5344CB8AC3E}">
        <p14:creationId xmlns:p14="http://schemas.microsoft.com/office/powerpoint/2010/main" val="2924511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6588" y="1150938"/>
            <a:ext cx="5519737" cy="3105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45E396-7BC1-4ADC-A603-F29CD7CBE05F}" type="slidenum">
              <a:rPr lang="en-US" smtClean="0"/>
              <a:t>14</a:t>
            </a:fld>
            <a:endParaRPr lang="en-US"/>
          </a:p>
        </p:txBody>
      </p:sp>
    </p:spTree>
    <p:extLst>
      <p:ext uri="{BB962C8B-B14F-4D97-AF65-F5344CB8AC3E}">
        <p14:creationId xmlns:p14="http://schemas.microsoft.com/office/powerpoint/2010/main" val="4169053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829879"/>
            <a:ext cx="9144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3/19/2026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086384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2"/>
            <a:ext cx="105156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7"/>
            <a:ext cx="105156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9"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99956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839789" y="4489399"/>
            <a:ext cx="10514012"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726718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2322045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839789" y="4850581"/>
            <a:ext cx="10514012"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190256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4587996" y="1885950"/>
            <a:ext cx="293624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7829037" y="1885950"/>
            <a:ext cx="2932113"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7" y="2571750"/>
            <a:ext cx="29321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3/19/2026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727609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1332085" y="4873767"/>
            <a:ext cx="294005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4567645" y="4873766"/>
            <a:ext cx="293440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7804324"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7804322"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7804198" y="4873764"/>
            <a:ext cx="293599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C2A612B4-EC48-419E-AD90-569E22E2D17F}" type="datetimeFigureOut">
              <a:rPr lang="en-US" smtClean="0"/>
              <a:t>3/19/2026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4237084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14756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4429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14094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829878"/>
            <a:ext cx="9144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2A612B4-EC48-419E-AD90-569E22E2D17F}"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405678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2A612B4-EC48-419E-AD90-569E22E2D17F}"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975843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1" y="1681163"/>
            <a:ext cx="5035548"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1"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2A612B4-EC48-419E-AD90-569E22E2D17F}" type="datetimeFigureOut">
              <a:rPr lang="en-US" smtClean="0"/>
              <a:t>3/19/2026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391813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2A612B4-EC48-419E-AD90-569E22E2D17F}" type="datetimeFigureOut">
              <a:rPr lang="en-US" smtClean="0"/>
              <a:t>3/19/2026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1020576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A612B4-EC48-419E-AD90-569E22E2D17F}" type="datetimeFigureOut">
              <a:rPr lang="en-US" smtClean="0"/>
              <a:t>3/19/2026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2296364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039489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2A612B4-EC48-419E-AD90-569E22E2D17F}"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09939E-7792-43E1-9F24-D228CB5BDBC8}" type="slidenum">
              <a:rPr lang="en-US" smtClean="0"/>
              <a:t>‹#›</a:t>
            </a:fld>
            <a:endParaRPr lang="en-US"/>
          </a:p>
        </p:txBody>
      </p:sp>
    </p:spTree>
    <p:extLst>
      <p:ext uri="{BB962C8B-B14F-4D97-AF65-F5344CB8AC3E}">
        <p14:creationId xmlns:p14="http://schemas.microsoft.com/office/powerpoint/2010/main" val="3424713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C2A612B4-EC48-419E-AD90-569E22E2D17F}" type="datetimeFigureOut">
              <a:rPr lang="en-US" smtClean="0"/>
              <a:t>3/19/2026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F09939E-7792-43E1-9F24-D228CB5BDBC8}" type="slidenum">
              <a:rPr lang="en-US" smtClean="0"/>
              <a:t>‹#›</a:t>
            </a:fld>
            <a:endParaRPr lang="en-US"/>
          </a:p>
        </p:txBody>
      </p:sp>
    </p:spTree>
    <p:extLst>
      <p:ext uri="{BB962C8B-B14F-4D97-AF65-F5344CB8AC3E}">
        <p14:creationId xmlns:p14="http://schemas.microsoft.com/office/powerpoint/2010/main" val="5316267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en.wiktionary.org/wiki/PB%26J"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en.wiktionary.org/wiki/PB%26J"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46E5D-0C2B-8388-82B9-3B61E3BDE8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8705E9-872D-A690-3099-E1071C88D830}"/>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21F95AEF-3C23-E4D8-7848-8D66F326DB72}"/>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CC41E4B1-19B8-92B7-8C6C-B5F868B0E8EC}"/>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4CDCFFB4-8B5F-D265-636A-13D0AD38C61A}"/>
              </a:ext>
            </a:extLst>
          </p:cNvPr>
          <p:cNvSpPr txBox="1"/>
          <p:nvPr/>
        </p:nvSpPr>
        <p:spPr>
          <a:xfrm>
            <a:off x="5771609" y="3997484"/>
            <a:ext cx="2043701" cy="830997"/>
          </a:xfrm>
          <a:prstGeom prst="rect">
            <a:avLst/>
          </a:prstGeom>
          <a:noFill/>
        </p:spPr>
        <p:txBody>
          <a:bodyPr wrap="none" rtlCol="0">
            <a:spAutoFit/>
          </a:bodyPr>
          <a:lstStyle/>
          <a:p>
            <a:r>
              <a:rPr lang="en-US" sz="2400" dirty="0"/>
              <a:t>Week Nine</a:t>
            </a:r>
            <a:br>
              <a:rPr lang="en-US" sz="2400" dirty="0"/>
            </a:br>
            <a:r>
              <a:rPr lang="en-US" sz="2400" dirty="0"/>
              <a:t>20 March 2026</a:t>
            </a:r>
          </a:p>
        </p:txBody>
      </p:sp>
      <p:pic>
        <p:nvPicPr>
          <p:cNvPr id="5" name="Picture 4">
            <a:extLst>
              <a:ext uri="{FF2B5EF4-FFF2-40B4-BE49-F238E27FC236}">
                <a16:creationId xmlns:a16="http://schemas.microsoft.com/office/drawing/2014/main" id="{8F66AC71-3CF3-485B-DD6C-709BBA61FE5E}"/>
              </a:ext>
            </a:extLst>
          </p:cNvPr>
          <p:cNvPicPr>
            <a:picLocks noChangeAspect="1"/>
          </p:cNvPicPr>
          <p:nvPr/>
        </p:nvPicPr>
        <p:blipFill>
          <a:blip r:embed="rId2"/>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2619598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3119D-D047-09BF-BC26-E9D5D14AA88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787E351-8B38-729D-084A-40F78649D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6140" y="630635"/>
            <a:ext cx="6079720" cy="3419842"/>
          </a:xfrm>
          <a:prstGeom prst="rect">
            <a:avLst/>
          </a:prstGeom>
          <a:ln w="28575">
            <a:solidFill>
              <a:schemeClr val="tx1"/>
            </a:solidFill>
          </a:ln>
        </p:spPr>
      </p:pic>
      <p:pic>
        <p:nvPicPr>
          <p:cNvPr id="4" name="Picture 3">
            <a:extLst>
              <a:ext uri="{FF2B5EF4-FFF2-40B4-BE49-F238E27FC236}">
                <a16:creationId xmlns:a16="http://schemas.microsoft.com/office/drawing/2014/main" id="{51AAAFCE-967C-FB2C-2CB7-34C507344800}"/>
              </a:ext>
            </a:extLst>
          </p:cNvPr>
          <p:cNvPicPr>
            <a:picLocks noChangeAspect="1"/>
          </p:cNvPicPr>
          <p:nvPr/>
        </p:nvPicPr>
        <p:blipFill>
          <a:blip r:embed="rId3"/>
          <a:stretch>
            <a:fillRect/>
          </a:stretch>
        </p:blipFill>
        <p:spPr>
          <a:xfrm rot="21315609">
            <a:off x="752272" y="2495271"/>
            <a:ext cx="3933913" cy="4572000"/>
          </a:xfrm>
          <a:prstGeom prst="rect">
            <a:avLst/>
          </a:prstGeom>
        </p:spPr>
      </p:pic>
      <p:pic>
        <p:nvPicPr>
          <p:cNvPr id="6" name="Picture 5">
            <a:extLst>
              <a:ext uri="{FF2B5EF4-FFF2-40B4-BE49-F238E27FC236}">
                <a16:creationId xmlns:a16="http://schemas.microsoft.com/office/drawing/2014/main" id="{89536B93-AC05-0049-6156-3A5949327DB5}"/>
              </a:ext>
            </a:extLst>
          </p:cNvPr>
          <p:cNvPicPr>
            <a:picLocks noChangeAspect="1"/>
          </p:cNvPicPr>
          <p:nvPr/>
        </p:nvPicPr>
        <p:blipFill>
          <a:blip r:embed="rId4"/>
          <a:stretch>
            <a:fillRect/>
          </a:stretch>
        </p:blipFill>
        <p:spPr>
          <a:xfrm rot="439257">
            <a:off x="7184972" y="2495271"/>
            <a:ext cx="3749375" cy="4572000"/>
          </a:xfrm>
          <a:prstGeom prst="rect">
            <a:avLst/>
          </a:prstGeom>
        </p:spPr>
      </p:pic>
      <p:sp useBgFill="1">
        <p:nvSpPr>
          <p:cNvPr id="7" name="TextBox 6">
            <a:extLst>
              <a:ext uri="{FF2B5EF4-FFF2-40B4-BE49-F238E27FC236}">
                <a16:creationId xmlns:a16="http://schemas.microsoft.com/office/drawing/2014/main" id="{8B6D94DC-34A1-9EA9-A423-D67456344527}"/>
              </a:ext>
            </a:extLst>
          </p:cNvPr>
          <p:cNvSpPr txBox="1"/>
          <p:nvPr/>
        </p:nvSpPr>
        <p:spPr>
          <a:xfrm rot="1306657">
            <a:off x="8353938" y="852663"/>
            <a:ext cx="3638349" cy="1200329"/>
          </a:xfrm>
          <a:prstGeom prst="rect">
            <a:avLst/>
          </a:prstGeom>
          <a:ln>
            <a:solidFill>
              <a:schemeClr val="tx1"/>
            </a:solidFill>
          </a:ln>
        </p:spPr>
        <p:txBody>
          <a:bodyPr wrap="square" rtlCol="0">
            <a:spAutoFit/>
          </a:bodyPr>
          <a:lstStyle/>
          <a:p>
            <a:pPr algn="ctr"/>
            <a:r>
              <a:rPr lang="en-US" sz="3600" dirty="0" err="1"/>
              <a:t>Followup</a:t>
            </a:r>
            <a:r>
              <a:rPr lang="en-US" sz="3600" dirty="0"/>
              <a:t> Questions?</a:t>
            </a:r>
          </a:p>
        </p:txBody>
      </p:sp>
    </p:spTree>
    <p:extLst>
      <p:ext uri="{BB962C8B-B14F-4D97-AF65-F5344CB8AC3E}">
        <p14:creationId xmlns:p14="http://schemas.microsoft.com/office/powerpoint/2010/main" val="3054059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DBCD43C-381C-8F01-19C0-A62AB282ED1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BCF02C4-914F-1640-A505-5122A53212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85" y="314950"/>
            <a:ext cx="6777661" cy="3812434"/>
          </a:xfrm>
          <a:prstGeom prst="rect">
            <a:avLst/>
          </a:prstGeom>
          <a:ln w="28575">
            <a:solidFill>
              <a:schemeClr val="tx1"/>
            </a:solidFill>
          </a:ln>
        </p:spPr>
      </p:pic>
      <p:sp useBgFill="1">
        <p:nvSpPr>
          <p:cNvPr id="4" name="TextBox 3">
            <a:extLst>
              <a:ext uri="{FF2B5EF4-FFF2-40B4-BE49-F238E27FC236}">
                <a16:creationId xmlns:a16="http://schemas.microsoft.com/office/drawing/2014/main" id="{95B5B3DE-FEF6-BC86-843B-7D3E34CD3EF4}"/>
              </a:ext>
            </a:extLst>
          </p:cNvPr>
          <p:cNvSpPr txBox="1"/>
          <p:nvPr/>
        </p:nvSpPr>
        <p:spPr>
          <a:xfrm rot="1306657">
            <a:off x="8184749" y="1496428"/>
            <a:ext cx="3638349" cy="646331"/>
          </a:xfrm>
          <a:prstGeom prst="rect">
            <a:avLst/>
          </a:prstGeom>
          <a:ln>
            <a:solidFill>
              <a:schemeClr val="tx1"/>
            </a:solidFill>
          </a:ln>
        </p:spPr>
        <p:txBody>
          <a:bodyPr wrap="square" rtlCol="0">
            <a:spAutoFit/>
          </a:bodyPr>
          <a:lstStyle/>
          <a:p>
            <a:pPr algn="ctr"/>
            <a:r>
              <a:rPr lang="en-US" sz="3600" dirty="0"/>
              <a:t>Takeaways?</a:t>
            </a:r>
          </a:p>
        </p:txBody>
      </p:sp>
      <p:pic>
        <p:nvPicPr>
          <p:cNvPr id="6" name="Picture 5">
            <a:extLst>
              <a:ext uri="{FF2B5EF4-FFF2-40B4-BE49-F238E27FC236}">
                <a16:creationId xmlns:a16="http://schemas.microsoft.com/office/drawing/2014/main" id="{75A4230C-2A96-FDCF-9499-4334D47FDABC}"/>
              </a:ext>
            </a:extLst>
          </p:cNvPr>
          <p:cNvPicPr>
            <a:picLocks noChangeAspect="1"/>
          </p:cNvPicPr>
          <p:nvPr/>
        </p:nvPicPr>
        <p:blipFill>
          <a:blip r:embed="rId3"/>
          <a:stretch>
            <a:fillRect/>
          </a:stretch>
        </p:blipFill>
        <p:spPr>
          <a:xfrm>
            <a:off x="6003264" y="2955794"/>
            <a:ext cx="5353089" cy="3714777"/>
          </a:xfrm>
          <a:prstGeom prst="rect">
            <a:avLst/>
          </a:prstGeom>
          <a:ln>
            <a:solidFill>
              <a:schemeClr val="tx1"/>
            </a:solidFill>
          </a:ln>
        </p:spPr>
      </p:pic>
    </p:spTree>
    <p:extLst>
      <p:ext uri="{BB962C8B-B14F-4D97-AF65-F5344CB8AC3E}">
        <p14:creationId xmlns:p14="http://schemas.microsoft.com/office/powerpoint/2010/main" val="3954733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3F6E56F-9D7B-5BA6-121F-6A74E9850A5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26B026-A2A2-2A44-A25C-62025868E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075" y="4174489"/>
            <a:ext cx="4257231" cy="2394692"/>
          </a:xfrm>
          <a:prstGeom prst="rect">
            <a:avLst/>
          </a:prstGeom>
          <a:ln w="28575">
            <a:solidFill>
              <a:schemeClr val="tx1"/>
            </a:solidFill>
          </a:ln>
        </p:spPr>
      </p:pic>
      <p:sp useBgFill="1">
        <p:nvSpPr>
          <p:cNvPr id="4" name="TextBox 3">
            <a:extLst>
              <a:ext uri="{FF2B5EF4-FFF2-40B4-BE49-F238E27FC236}">
                <a16:creationId xmlns:a16="http://schemas.microsoft.com/office/drawing/2014/main" id="{E9111FDD-86F3-BCB7-E9CE-239FACDD6923}"/>
              </a:ext>
            </a:extLst>
          </p:cNvPr>
          <p:cNvSpPr txBox="1"/>
          <p:nvPr/>
        </p:nvSpPr>
        <p:spPr>
          <a:xfrm rot="1306657">
            <a:off x="8344140" y="651859"/>
            <a:ext cx="3638349" cy="646331"/>
          </a:xfrm>
          <a:prstGeom prst="rect">
            <a:avLst/>
          </a:prstGeom>
          <a:ln>
            <a:solidFill>
              <a:schemeClr val="tx1"/>
            </a:solidFill>
          </a:ln>
        </p:spPr>
        <p:txBody>
          <a:bodyPr wrap="square" rtlCol="0">
            <a:spAutoFit/>
          </a:bodyPr>
          <a:lstStyle/>
          <a:p>
            <a:pPr algn="ctr"/>
            <a:r>
              <a:rPr lang="en-US" sz="3600" dirty="0"/>
              <a:t>Takeaways?</a:t>
            </a:r>
          </a:p>
        </p:txBody>
      </p:sp>
      <p:pic>
        <p:nvPicPr>
          <p:cNvPr id="6" name="Picture 5">
            <a:extLst>
              <a:ext uri="{FF2B5EF4-FFF2-40B4-BE49-F238E27FC236}">
                <a16:creationId xmlns:a16="http://schemas.microsoft.com/office/drawing/2014/main" id="{FF6E9D40-544E-F9D1-4BEC-32CBFEA8EE2B}"/>
              </a:ext>
            </a:extLst>
          </p:cNvPr>
          <p:cNvPicPr>
            <a:picLocks noChangeAspect="1"/>
          </p:cNvPicPr>
          <p:nvPr/>
        </p:nvPicPr>
        <p:blipFill>
          <a:blip r:embed="rId3"/>
          <a:stretch>
            <a:fillRect/>
          </a:stretch>
        </p:blipFill>
        <p:spPr>
          <a:xfrm>
            <a:off x="8354076" y="1613567"/>
            <a:ext cx="3200400" cy="2220914"/>
          </a:xfrm>
          <a:prstGeom prst="rect">
            <a:avLst/>
          </a:prstGeom>
          <a:ln>
            <a:solidFill>
              <a:schemeClr val="tx1"/>
            </a:solidFill>
          </a:ln>
        </p:spPr>
      </p:pic>
      <p:pic>
        <p:nvPicPr>
          <p:cNvPr id="5" name="Picture 4">
            <a:extLst>
              <a:ext uri="{FF2B5EF4-FFF2-40B4-BE49-F238E27FC236}">
                <a16:creationId xmlns:a16="http://schemas.microsoft.com/office/drawing/2014/main" id="{7F0DF21B-3BD2-78BC-0F0E-04C09ED73683}"/>
              </a:ext>
            </a:extLst>
          </p:cNvPr>
          <p:cNvPicPr>
            <a:picLocks noChangeAspect="1"/>
          </p:cNvPicPr>
          <p:nvPr/>
        </p:nvPicPr>
        <p:blipFill>
          <a:blip r:embed="rId4"/>
          <a:stretch>
            <a:fillRect/>
          </a:stretch>
        </p:blipFill>
        <p:spPr>
          <a:xfrm>
            <a:off x="531505" y="793932"/>
            <a:ext cx="6773761" cy="5270135"/>
          </a:xfrm>
          <a:prstGeom prst="rect">
            <a:avLst/>
          </a:prstGeom>
        </p:spPr>
      </p:pic>
    </p:spTree>
    <p:extLst>
      <p:ext uri="{BB962C8B-B14F-4D97-AF65-F5344CB8AC3E}">
        <p14:creationId xmlns:p14="http://schemas.microsoft.com/office/powerpoint/2010/main" val="836945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03A7BA-EC5E-5ABE-12C6-CA0757C03D33}"/>
              </a:ext>
            </a:extLst>
          </p:cNvPr>
          <p:cNvSpPr txBox="1"/>
          <p:nvPr/>
        </p:nvSpPr>
        <p:spPr>
          <a:xfrm>
            <a:off x="3048837" y="3566894"/>
            <a:ext cx="6530591" cy="954107"/>
          </a:xfrm>
          <a:prstGeom prst="rect">
            <a:avLst/>
          </a:prstGeom>
          <a:noFill/>
        </p:spPr>
        <p:txBody>
          <a:bodyPr wrap="square">
            <a:spAutoFit/>
          </a:bodyPr>
          <a:lstStyle/>
          <a:p>
            <a:pPr algn="ctr"/>
            <a:r>
              <a:rPr lang="en-US" sz="2800" dirty="0"/>
              <a:t>Activity will include lunch.</a:t>
            </a:r>
          </a:p>
          <a:p>
            <a:pPr algn="ctr"/>
            <a:r>
              <a:rPr lang="en-US" sz="2800" dirty="0"/>
              <a:t>(Let me know dietary preferences if any.)</a:t>
            </a:r>
          </a:p>
        </p:txBody>
      </p:sp>
      <p:sp>
        <p:nvSpPr>
          <p:cNvPr id="2" name="TextBox 1">
            <a:extLst>
              <a:ext uri="{FF2B5EF4-FFF2-40B4-BE49-F238E27FC236}">
                <a16:creationId xmlns:a16="http://schemas.microsoft.com/office/drawing/2014/main" id="{B1055A52-964B-D6AE-9F6D-75B6A8D911B9}"/>
              </a:ext>
            </a:extLst>
          </p:cNvPr>
          <p:cNvSpPr txBox="1"/>
          <p:nvPr/>
        </p:nvSpPr>
        <p:spPr>
          <a:xfrm>
            <a:off x="3048838" y="2138433"/>
            <a:ext cx="6094324" cy="523220"/>
          </a:xfrm>
          <a:prstGeom prst="rect">
            <a:avLst/>
          </a:prstGeom>
          <a:noFill/>
        </p:spPr>
        <p:txBody>
          <a:bodyPr wrap="square">
            <a:spAutoFit/>
          </a:bodyPr>
          <a:lstStyle/>
          <a:p>
            <a:pPr algn="ctr"/>
            <a:r>
              <a:rPr lang="en-US" sz="2800" dirty="0"/>
              <a:t>Special reading to prep.</a:t>
            </a:r>
          </a:p>
        </p:txBody>
      </p:sp>
    </p:spTree>
    <p:extLst>
      <p:ext uri="{BB962C8B-B14F-4D97-AF65-F5344CB8AC3E}">
        <p14:creationId xmlns:p14="http://schemas.microsoft.com/office/powerpoint/2010/main" val="15499058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136065" y="1600200"/>
            <a:ext cx="12464129" cy="1631216"/>
          </a:xfrm>
          <a:prstGeom prst="rect">
            <a:avLst/>
          </a:prstGeom>
          <a:noFill/>
        </p:spPr>
        <p:txBody>
          <a:bodyPr wrap="square" lIns="91440" tIns="45720" rIns="91440" bIns="45720" anchor="t">
            <a:spAutoFit/>
          </a:bodyPr>
          <a:lstStyle/>
          <a:p>
            <a:pPr algn="ctr">
              <a:spcAft>
                <a:spcPts val="2400"/>
              </a:spcAft>
            </a:pPr>
            <a:r>
              <a:rPr lang="en-US" sz="4800" b="1" spc="300" dirty="0">
                <a:ln w="11430" cmpd="sng">
                  <a:solidFill>
                    <a:srgbClr val="41AEBD">
                      <a:tint val="10000"/>
                    </a:srgbClr>
                  </a:solidFill>
                  <a:prstDash val="solid"/>
                  <a:miter lim="800000"/>
                </a:ln>
                <a:gradFill>
                  <a:gsLst>
                    <a:gs pos="10000">
                      <a:srgbClr val="41AEBD">
                        <a:tint val="83000"/>
                        <a:shade val="100000"/>
                        <a:satMod val="200000"/>
                      </a:srgbClr>
                    </a:gs>
                    <a:gs pos="75000">
                      <a:srgbClr val="41AEBD">
                        <a:tint val="100000"/>
                        <a:shade val="50000"/>
                        <a:satMod val="150000"/>
                      </a:srgbClr>
                    </a:gs>
                  </a:gsLst>
                  <a:lin ang="5400000"/>
                </a:gradFill>
                <a:effectLst>
                  <a:glow rad="45500">
                    <a:srgbClr val="41AEBD">
                      <a:satMod val="220000"/>
                      <a:alpha val="35000"/>
                    </a:srgbClr>
                  </a:glow>
                </a:effectLst>
              </a:rPr>
              <a:t>U.S. Customs and Border Protection</a:t>
            </a:r>
            <a:endParaRPr lang="en-US" sz="4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a:p>
            <a:pPr algn="ctr"/>
            <a:r>
              <a:rPr lang="en-US" sz="32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-CBP Mission and Policies- </a:t>
            </a:r>
            <a:endParaRPr lang="en-US" sz="5400" b="1" i="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10" name="Picture 9">
            <a:extLst>
              <a:ext uri="{FF2B5EF4-FFF2-40B4-BE49-F238E27FC236}">
                <a16:creationId xmlns:a16="http://schemas.microsoft.com/office/drawing/2014/main" id="{E4EFA4EC-3A1D-4F88-B6BF-98BF77812FAD}"/>
              </a:ext>
            </a:extLst>
          </p:cNvPr>
          <p:cNvPicPr>
            <a:picLocks noChangeAspect="1"/>
          </p:cNvPicPr>
          <p:nvPr/>
        </p:nvPicPr>
        <p:blipFill>
          <a:blip r:embed="rId3"/>
          <a:stretch>
            <a:fillRect/>
          </a:stretch>
        </p:blipFill>
        <p:spPr>
          <a:xfrm>
            <a:off x="4087267" y="3857126"/>
            <a:ext cx="3781783" cy="2392289"/>
          </a:xfrm>
          <a:prstGeom prst="rect">
            <a:avLst/>
          </a:prstGeom>
        </p:spPr>
      </p:pic>
    </p:spTree>
    <p:extLst>
      <p:ext uri="{BB962C8B-B14F-4D97-AF65-F5344CB8AC3E}">
        <p14:creationId xmlns:p14="http://schemas.microsoft.com/office/powerpoint/2010/main" val="2738163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9FFA63-CD2C-F84C-6D90-8F2B17CB5826}"/>
              </a:ext>
            </a:extLst>
          </p:cNvPr>
          <p:cNvSpPr txBox="1"/>
          <p:nvPr/>
        </p:nvSpPr>
        <p:spPr>
          <a:xfrm>
            <a:off x="1695994" y="896511"/>
            <a:ext cx="5249963" cy="523220"/>
          </a:xfrm>
          <a:prstGeom prst="rect">
            <a:avLst/>
          </a:prstGeom>
          <a:noFill/>
        </p:spPr>
        <p:txBody>
          <a:bodyPr wrap="none" rtlCol="0">
            <a:spAutoFit/>
          </a:bodyPr>
          <a:lstStyle/>
          <a:p>
            <a:r>
              <a:rPr lang="en-US" sz="2800" dirty="0"/>
              <a:t>Preparing for visit of CBP speakers</a:t>
            </a:r>
          </a:p>
        </p:txBody>
      </p:sp>
      <p:sp>
        <p:nvSpPr>
          <p:cNvPr id="3" name="TextBox 2">
            <a:extLst>
              <a:ext uri="{FF2B5EF4-FFF2-40B4-BE49-F238E27FC236}">
                <a16:creationId xmlns:a16="http://schemas.microsoft.com/office/drawing/2014/main" id="{E34F882E-B1FA-BD92-2720-FAEB5C28B2F3}"/>
              </a:ext>
            </a:extLst>
          </p:cNvPr>
          <p:cNvSpPr txBox="1"/>
          <p:nvPr/>
        </p:nvSpPr>
        <p:spPr>
          <a:xfrm>
            <a:off x="1695994" y="3969872"/>
            <a:ext cx="7543800" cy="2031325"/>
          </a:xfrm>
          <a:prstGeom prst="rect">
            <a:avLst/>
          </a:prstGeom>
          <a:noFill/>
        </p:spPr>
        <p:txBody>
          <a:bodyPr wrap="square" rtlCol="0">
            <a:spAutoFit/>
          </a:bodyPr>
          <a:lstStyle/>
          <a:p>
            <a:pPr>
              <a:spcAft>
                <a:spcPts val="1200"/>
              </a:spcAft>
            </a:pPr>
            <a:r>
              <a:rPr lang="en-US" sz="2400" dirty="0"/>
              <a:t>HOT ISSUE of the day:  Deporting migrants</a:t>
            </a:r>
          </a:p>
          <a:p>
            <a:pPr marL="342900" indent="-342900">
              <a:spcAft>
                <a:spcPts val="1200"/>
              </a:spcAft>
              <a:buFont typeface="Arial" panose="020B0604020202020204" pitchFamily="34" charset="0"/>
              <a:buChar char="•"/>
            </a:pPr>
            <a:r>
              <a:rPr lang="en-US" sz="2400" dirty="0"/>
              <a:t>Few question that immigration has been crisis.</a:t>
            </a:r>
          </a:p>
          <a:p>
            <a:pPr marL="342900" indent="-342900">
              <a:spcAft>
                <a:spcPts val="1200"/>
              </a:spcAft>
              <a:buFont typeface="Arial" panose="020B0604020202020204" pitchFamily="34" charset="0"/>
              <a:buChar char="•"/>
            </a:pPr>
            <a:r>
              <a:rPr lang="en-US" sz="2400" dirty="0"/>
              <a:t>Trump made it centerpiece of his election campaign.</a:t>
            </a:r>
          </a:p>
          <a:p>
            <a:pPr marL="342900" indent="-342900">
              <a:spcAft>
                <a:spcPts val="1200"/>
              </a:spcAft>
              <a:buFont typeface="Arial" panose="020B0604020202020204" pitchFamily="34" charset="0"/>
              <a:buChar char="•"/>
            </a:pPr>
            <a:r>
              <a:rPr lang="en-US" sz="2400" dirty="0"/>
              <a:t>Deportations are “promise made, promise kept.”</a:t>
            </a:r>
          </a:p>
        </p:txBody>
      </p:sp>
      <p:cxnSp>
        <p:nvCxnSpPr>
          <p:cNvPr id="5" name="Connector: Elbow 4">
            <a:extLst>
              <a:ext uri="{FF2B5EF4-FFF2-40B4-BE49-F238E27FC236}">
                <a16:creationId xmlns:a16="http://schemas.microsoft.com/office/drawing/2014/main" id="{6F5FF52D-A3D6-445C-580D-6035A8010A01}"/>
              </a:ext>
            </a:extLst>
          </p:cNvPr>
          <p:cNvCxnSpPr/>
          <p:nvPr/>
        </p:nvCxnSpPr>
        <p:spPr>
          <a:xfrm>
            <a:off x="5038477" y="1419731"/>
            <a:ext cx="533400" cy="452735"/>
          </a:xfrm>
          <a:prstGeom prst="bentConnector3">
            <a:avLst>
              <a:gd name="adj1" fmla="val 64286"/>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C021063-37E7-5D87-039A-2C19EDA3CE90}"/>
              </a:ext>
            </a:extLst>
          </p:cNvPr>
          <p:cNvSpPr txBox="1"/>
          <p:nvPr/>
        </p:nvSpPr>
        <p:spPr>
          <a:xfrm>
            <a:off x="5721457" y="1639676"/>
            <a:ext cx="5036658" cy="1938992"/>
          </a:xfrm>
          <a:prstGeom prst="rect">
            <a:avLst/>
          </a:prstGeom>
          <a:noFill/>
        </p:spPr>
        <p:txBody>
          <a:bodyPr wrap="square">
            <a:spAutoFit/>
          </a:bodyPr>
          <a:lstStyle/>
          <a:p>
            <a:r>
              <a:rPr lang="en-US" sz="2400" dirty="0"/>
              <a:t>Customs and Border Protection</a:t>
            </a:r>
          </a:p>
          <a:p>
            <a:pPr marL="800100" lvl="1" indent="-342900">
              <a:buFont typeface="Arial" panose="020B0604020202020204" pitchFamily="34" charset="0"/>
              <a:buChar char="•"/>
            </a:pPr>
            <a:r>
              <a:rPr lang="en-US" sz="2400" dirty="0"/>
              <a:t>Trade and revenue</a:t>
            </a:r>
          </a:p>
          <a:p>
            <a:pPr marL="800100" lvl="1" indent="-342900">
              <a:buFont typeface="Arial" panose="020B0604020202020204" pitchFamily="34" charset="0"/>
              <a:buChar char="•"/>
            </a:pPr>
            <a:r>
              <a:rPr lang="en-US" sz="2400" dirty="0"/>
              <a:t>Lawful travel</a:t>
            </a:r>
          </a:p>
          <a:p>
            <a:pPr marL="800100" lvl="1" indent="-342900">
              <a:buFont typeface="Arial" panose="020B0604020202020204" pitchFamily="34" charset="0"/>
              <a:buChar char="•"/>
            </a:pPr>
            <a:r>
              <a:rPr lang="en-US" sz="2400" dirty="0"/>
              <a:t>Migration and border security</a:t>
            </a:r>
          </a:p>
          <a:p>
            <a:pPr marL="800100" lvl="1" indent="-342900">
              <a:buFont typeface="Arial" panose="020B0604020202020204" pitchFamily="34" charset="0"/>
              <a:buChar char="•"/>
            </a:pPr>
            <a:r>
              <a:rPr lang="en-US" sz="2400" dirty="0"/>
              <a:t>Countering drug smuggling</a:t>
            </a:r>
          </a:p>
        </p:txBody>
      </p:sp>
    </p:spTree>
    <p:extLst>
      <p:ext uri="{BB962C8B-B14F-4D97-AF65-F5344CB8AC3E}">
        <p14:creationId xmlns:p14="http://schemas.microsoft.com/office/powerpoint/2010/main" val="143123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C0C674-8B86-F992-668D-2DB875285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224" y="428002"/>
            <a:ext cx="4362501" cy="6179145"/>
          </a:xfrm>
          <a:prstGeom prst="rect">
            <a:avLst/>
          </a:prstGeom>
        </p:spPr>
      </p:pic>
      <p:pic>
        <p:nvPicPr>
          <p:cNvPr id="3" name="Picture 2">
            <a:extLst>
              <a:ext uri="{FF2B5EF4-FFF2-40B4-BE49-F238E27FC236}">
                <a16:creationId xmlns:a16="http://schemas.microsoft.com/office/drawing/2014/main" id="{8A837723-F039-AE0E-F4FA-9321C004E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579078"/>
            <a:ext cx="3478199" cy="1021122"/>
          </a:xfrm>
          <a:prstGeom prst="rect">
            <a:avLst/>
          </a:prstGeom>
        </p:spPr>
      </p:pic>
      <p:sp>
        <p:nvSpPr>
          <p:cNvPr id="5" name="TextBox 4">
            <a:extLst>
              <a:ext uri="{FF2B5EF4-FFF2-40B4-BE49-F238E27FC236}">
                <a16:creationId xmlns:a16="http://schemas.microsoft.com/office/drawing/2014/main" id="{F3C915EA-A61D-CEA1-1939-883FAAD16F54}"/>
              </a:ext>
            </a:extLst>
          </p:cNvPr>
          <p:cNvSpPr txBox="1"/>
          <p:nvPr/>
        </p:nvSpPr>
        <p:spPr>
          <a:xfrm>
            <a:off x="2286001" y="2514601"/>
            <a:ext cx="3446777" cy="523220"/>
          </a:xfrm>
          <a:prstGeom prst="rect">
            <a:avLst/>
          </a:prstGeom>
          <a:noFill/>
        </p:spPr>
        <p:txBody>
          <a:bodyPr wrap="none" rtlCol="0">
            <a:spAutoFit/>
          </a:bodyPr>
          <a:lstStyle/>
          <a:p>
            <a:r>
              <a:rPr lang="en-US" sz="2800" dirty="0"/>
              <a:t>Secretary Kristi Noem</a:t>
            </a:r>
          </a:p>
        </p:txBody>
      </p:sp>
    </p:spTree>
    <p:extLst>
      <p:ext uri="{BB962C8B-B14F-4D97-AF65-F5344CB8AC3E}">
        <p14:creationId xmlns:p14="http://schemas.microsoft.com/office/powerpoint/2010/main" val="550324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72698-C38D-D0AE-B72B-931C5FDD0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1A06D91-4E3C-F6D5-328F-3222A678734C}"/>
              </a:ext>
            </a:extLst>
          </p:cNvPr>
          <p:cNvSpPr txBox="1"/>
          <p:nvPr/>
        </p:nvSpPr>
        <p:spPr>
          <a:xfrm>
            <a:off x="9409814" y="6092456"/>
            <a:ext cx="1196418" cy="369332"/>
          </a:xfrm>
          <a:prstGeom prst="rect">
            <a:avLst/>
          </a:prstGeom>
          <a:noFill/>
        </p:spPr>
        <p:txBody>
          <a:bodyPr wrap="none" rtlCol="0">
            <a:spAutoFit/>
          </a:bodyPr>
          <a:lstStyle/>
          <a:p>
            <a:r>
              <a:rPr lang="en-US" dirty="0"/>
              <a:t>[[ VIDEO ]]</a:t>
            </a:r>
          </a:p>
        </p:txBody>
      </p:sp>
    </p:spTree>
    <p:extLst>
      <p:ext uri="{BB962C8B-B14F-4D97-AF65-F5344CB8AC3E}">
        <p14:creationId xmlns:p14="http://schemas.microsoft.com/office/powerpoint/2010/main" val="1118610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17A0F3-AF5B-A9FC-B44F-85790D606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81001"/>
            <a:ext cx="8534400" cy="5687147"/>
          </a:xfrm>
          <a:prstGeom prst="rect">
            <a:avLst/>
          </a:prstGeom>
        </p:spPr>
      </p:pic>
      <p:sp>
        <p:nvSpPr>
          <p:cNvPr id="4" name="TextBox 3">
            <a:extLst>
              <a:ext uri="{FF2B5EF4-FFF2-40B4-BE49-F238E27FC236}">
                <a16:creationId xmlns:a16="http://schemas.microsoft.com/office/drawing/2014/main" id="{0B487A9A-0801-0BB7-CE21-5DF4138C42E5}"/>
              </a:ext>
            </a:extLst>
          </p:cNvPr>
          <p:cNvSpPr txBox="1"/>
          <p:nvPr/>
        </p:nvSpPr>
        <p:spPr>
          <a:xfrm>
            <a:off x="1799602" y="6169224"/>
            <a:ext cx="9161995" cy="369332"/>
          </a:xfrm>
          <a:prstGeom prst="rect">
            <a:avLst/>
          </a:prstGeom>
          <a:noFill/>
        </p:spPr>
        <p:txBody>
          <a:bodyPr wrap="none" rtlCol="0">
            <a:spAutoFit/>
          </a:bodyPr>
          <a:lstStyle/>
          <a:p>
            <a:r>
              <a:rPr lang="en-US" dirty="0"/>
              <a:t>Issuing the same message in front of a cell full of Salvadoran detainees at CECOT on March 26. </a:t>
            </a:r>
          </a:p>
        </p:txBody>
      </p:sp>
    </p:spTree>
    <p:extLst>
      <p:ext uri="{BB962C8B-B14F-4D97-AF65-F5344CB8AC3E}">
        <p14:creationId xmlns:p14="http://schemas.microsoft.com/office/powerpoint/2010/main" val="349135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3365C2-F965-0F7C-08BC-6D6CE800FB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826" y="429099"/>
            <a:ext cx="2159000" cy="1813560"/>
          </a:xfrm>
          <a:prstGeom prst="rect">
            <a:avLst/>
          </a:prstGeom>
        </p:spPr>
      </p:pic>
      <p:sp>
        <p:nvSpPr>
          <p:cNvPr id="4" name="TextBox 3">
            <a:extLst>
              <a:ext uri="{FF2B5EF4-FFF2-40B4-BE49-F238E27FC236}">
                <a16:creationId xmlns:a16="http://schemas.microsoft.com/office/drawing/2014/main" id="{AAA5537C-6C72-1C0F-A2F7-D6F95CA7C9F7}"/>
              </a:ext>
            </a:extLst>
          </p:cNvPr>
          <p:cNvSpPr txBox="1"/>
          <p:nvPr/>
        </p:nvSpPr>
        <p:spPr>
          <a:xfrm>
            <a:off x="3999528" y="499907"/>
            <a:ext cx="2167560" cy="523220"/>
          </a:xfrm>
          <a:prstGeom prst="rect">
            <a:avLst/>
          </a:prstGeom>
          <a:noFill/>
        </p:spPr>
        <p:txBody>
          <a:bodyPr wrap="square" rtlCol="0">
            <a:spAutoFit/>
          </a:bodyPr>
          <a:lstStyle/>
          <a:p>
            <a:r>
              <a:rPr lang="en-US" sz="2800" dirty="0"/>
              <a:t>MISSION</a:t>
            </a:r>
          </a:p>
        </p:txBody>
      </p:sp>
      <p:pic>
        <p:nvPicPr>
          <p:cNvPr id="5" name="Picture 4">
            <a:extLst>
              <a:ext uri="{FF2B5EF4-FFF2-40B4-BE49-F238E27FC236}">
                <a16:creationId xmlns:a16="http://schemas.microsoft.com/office/drawing/2014/main" id="{F3E6B661-A283-0B58-7902-5B933F35E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594525"/>
            <a:ext cx="4317552" cy="3033155"/>
          </a:xfrm>
          <a:prstGeom prst="rect">
            <a:avLst/>
          </a:prstGeom>
        </p:spPr>
      </p:pic>
      <p:sp>
        <p:nvSpPr>
          <p:cNvPr id="7" name="TextBox 6">
            <a:extLst>
              <a:ext uri="{FF2B5EF4-FFF2-40B4-BE49-F238E27FC236}">
                <a16:creationId xmlns:a16="http://schemas.microsoft.com/office/drawing/2014/main" id="{25A38E8F-3B12-C41B-44DA-6B8DF68078C7}"/>
              </a:ext>
            </a:extLst>
          </p:cNvPr>
          <p:cNvSpPr txBox="1"/>
          <p:nvPr/>
        </p:nvSpPr>
        <p:spPr>
          <a:xfrm>
            <a:off x="2442137" y="3791747"/>
            <a:ext cx="1845377" cy="461665"/>
          </a:xfrm>
          <a:prstGeom prst="rect">
            <a:avLst/>
          </a:prstGeom>
          <a:noFill/>
        </p:spPr>
        <p:txBody>
          <a:bodyPr wrap="none" rtlCol="0">
            <a:spAutoFit/>
          </a:bodyPr>
          <a:lstStyle/>
          <a:p>
            <a:r>
              <a:rPr lang="en-US" sz="2400" dirty="0"/>
              <a:t>Action areas:</a:t>
            </a:r>
          </a:p>
        </p:txBody>
      </p:sp>
      <p:sp>
        <p:nvSpPr>
          <p:cNvPr id="9" name="TextBox 8">
            <a:extLst>
              <a:ext uri="{FF2B5EF4-FFF2-40B4-BE49-F238E27FC236}">
                <a16:creationId xmlns:a16="http://schemas.microsoft.com/office/drawing/2014/main" id="{29D782FD-5A9A-B45E-5C89-8487344DCAE4}"/>
              </a:ext>
            </a:extLst>
          </p:cNvPr>
          <p:cNvSpPr txBox="1"/>
          <p:nvPr/>
        </p:nvSpPr>
        <p:spPr>
          <a:xfrm>
            <a:off x="3999528" y="955152"/>
            <a:ext cx="6986646" cy="1938992"/>
          </a:xfrm>
          <a:prstGeom prst="rect">
            <a:avLst/>
          </a:prstGeom>
          <a:noFill/>
        </p:spPr>
        <p:txBody>
          <a:bodyPr wrap="square">
            <a:spAutoFit/>
          </a:bodyPr>
          <a:lstStyle/>
          <a:p>
            <a:r>
              <a:rPr lang="en-US" sz="2400" i="1" dirty="0">
                <a:latin typeface="Calibri" panose="020F0502020204030204" pitchFamily="34" charset="0"/>
              </a:rPr>
              <a:t>With more than 60,000 employees, U.S. Customs and Border Protection, CBP, is one of the world's largest law enforcement organizations and is charged with keeping terrorists and their weapons out of the U.S. while facilitating lawful international travel and trade.</a:t>
            </a:r>
            <a:endParaRPr lang="en-US" sz="2400" dirty="0"/>
          </a:p>
        </p:txBody>
      </p:sp>
    </p:spTree>
    <p:extLst>
      <p:ext uri="{BB962C8B-B14F-4D97-AF65-F5344CB8AC3E}">
        <p14:creationId xmlns:p14="http://schemas.microsoft.com/office/powerpoint/2010/main" val="2943529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7FAA7B8-6D9C-217B-B34B-393C684EF320}"/>
              </a:ext>
            </a:extLst>
          </p:cNvPr>
          <p:cNvGraphicFramePr>
            <a:graphicFrameLocks noGrp="1"/>
          </p:cNvGraphicFramePr>
          <p:nvPr>
            <p:extLst>
              <p:ext uri="{D42A27DB-BD31-4B8C-83A1-F6EECF244321}">
                <p14:modId xmlns:p14="http://schemas.microsoft.com/office/powerpoint/2010/main" val="2625391447"/>
              </p:ext>
            </p:extLst>
          </p:nvPr>
        </p:nvGraphicFramePr>
        <p:xfrm>
          <a:off x="4007793" y="556085"/>
          <a:ext cx="3894012" cy="6191328"/>
        </p:xfrm>
        <a:graphic>
          <a:graphicData uri="http://schemas.openxmlformats.org/drawingml/2006/table">
            <a:tbl>
              <a:tblPr/>
              <a:tblGrid>
                <a:gridCol w="3894012">
                  <a:extLst>
                    <a:ext uri="{9D8B030D-6E8A-4147-A177-3AD203B41FA5}">
                      <a16:colId xmlns:a16="http://schemas.microsoft.com/office/drawing/2014/main" val="1988101017"/>
                    </a:ext>
                  </a:extLst>
                </a:gridCol>
              </a:tblGrid>
              <a:tr h="290089">
                <a:tc>
                  <a:txBody>
                    <a:bodyPr/>
                    <a:lstStyle/>
                    <a:p>
                      <a:pPr marL="0" marR="0" algn="ctr">
                        <a:lnSpc>
                          <a:spcPct val="115000"/>
                        </a:lnSpc>
                        <a:buNone/>
                      </a:pPr>
                      <a:r>
                        <a:rPr lang="en-US" sz="2000" kern="1200" dirty="0">
                          <a:effectLst/>
                          <a:latin typeface="Aptos" panose="020B0004020202020204" pitchFamily="34" charset="0"/>
                        </a:rPr>
                        <a:t>Week 1 (16 Jan)</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8016273"/>
                  </a:ext>
                </a:extLst>
              </a:tr>
              <a:tr h="290089">
                <a:tc>
                  <a:txBody>
                    <a:bodyPr/>
                    <a:lstStyle/>
                    <a:p>
                      <a:pPr marL="0" marR="0" algn="ctr">
                        <a:lnSpc>
                          <a:spcPct val="115000"/>
                        </a:lnSpc>
                        <a:buNone/>
                      </a:pPr>
                      <a:r>
                        <a:rPr lang="en-US" sz="2000" kern="1200" dirty="0">
                          <a:effectLst/>
                          <a:latin typeface="Aptos" panose="020B0004020202020204" pitchFamily="34" charset="0"/>
                        </a:rPr>
                        <a:t>Week 2 (23 Jan)</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4868127"/>
                  </a:ext>
                </a:extLst>
              </a:tr>
              <a:tr h="290089">
                <a:tc>
                  <a:txBody>
                    <a:bodyPr/>
                    <a:lstStyle/>
                    <a:p>
                      <a:pPr marL="0" marR="0" algn="ctr">
                        <a:lnSpc>
                          <a:spcPct val="115000"/>
                        </a:lnSpc>
                        <a:buNone/>
                      </a:pPr>
                      <a:r>
                        <a:rPr lang="en-US" sz="2000" kern="1200" dirty="0">
                          <a:effectLst/>
                          <a:latin typeface="Aptos" panose="020B0004020202020204" pitchFamily="34" charset="0"/>
                        </a:rPr>
                        <a:t>Week 3 (30 Jan)</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7658432"/>
                  </a:ext>
                </a:extLst>
              </a:tr>
              <a:tr h="290089">
                <a:tc>
                  <a:txBody>
                    <a:bodyPr/>
                    <a:lstStyle/>
                    <a:p>
                      <a:pPr marL="0" marR="0" algn="ctr">
                        <a:lnSpc>
                          <a:spcPct val="115000"/>
                        </a:lnSpc>
                        <a:buNone/>
                      </a:pPr>
                      <a:r>
                        <a:rPr lang="en-US" sz="2000" kern="1200" dirty="0">
                          <a:effectLst/>
                          <a:latin typeface="Aptos" panose="020B0004020202020204" pitchFamily="34" charset="0"/>
                        </a:rPr>
                        <a:t>Week 4 (6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175257"/>
                  </a:ext>
                </a:extLst>
              </a:tr>
              <a:tr h="290089">
                <a:tc>
                  <a:txBody>
                    <a:bodyPr/>
                    <a:lstStyle/>
                    <a:p>
                      <a:pPr marL="0" marR="0" algn="ctr">
                        <a:lnSpc>
                          <a:spcPct val="115000"/>
                        </a:lnSpc>
                        <a:buNone/>
                      </a:pPr>
                      <a:r>
                        <a:rPr lang="en-US" sz="2000" kern="1200" dirty="0">
                          <a:effectLst/>
                          <a:latin typeface="Aptos" panose="020B0004020202020204" pitchFamily="34" charset="0"/>
                        </a:rPr>
                        <a:t>Week 5 (13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658261"/>
                  </a:ext>
                </a:extLst>
              </a:tr>
              <a:tr h="290089">
                <a:tc>
                  <a:txBody>
                    <a:bodyPr/>
                    <a:lstStyle/>
                    <a:p>
                      <a:pPr marL="0" marR="0" algn="ctr">
                        <a:lnSpc>
                          <a:spcPct val="115000"/>
                        </a:lnSpc>
                        <a:buNone/>
                      </a:pPr>
                      <a:r>
                        <a:rPr lang="en-US" sz="2000" kern="1200" dirty="0">
                          <a:effectLst/>
                          <a:latin typeface="Aptos" panose="020B0004020202020204" pitchFamily="34" charset="0"/>
                        </a:rPr>
                        <a:t>Week 6 (20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56440956"/>
                  </a:ext>
                </a:extLst>
              </a:tr>
              <a:tr h="290089">
                <a:tc>
                  <a:txBody>
                    <a:bodyPr/>
                    <a:lstStyle/>
                    <a:p>
                      <a:pPr marL="0" marR="0" algn="ctr">
                        <a:lnSpc>
                          <a:spcPct val="115000"/>
                        </a:lnSpc>
                        <a:buNone/>
                      </a:pPr>
                      <a:r>
                        <a:rPr lang="en-US" sz="2000" kern="1200" dirty="0">
                          <a:effectLst/>
                          <a:latin typeface="Aptos" panose="020B0004020202020204" pitchFamily="34" charset="0"/>
                        </a:rPr>
                        <a:t>Week 7 (27 Feb)</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4840790"/>
                  </a:ext>
                </a:extLst>
              </a:tr>
              <a:tr h="290089">
                <a:tc>
                  <a:txBody>
                    <a:bodyPr/>
                    <a:lstStyle/>
                    <a:p>
                      <a:pPr marL="0" marR="0" algn="ctr">
                        <a:lnSpc>
                          <a:spcPct val="115000"/>
                        </a:lnSpc>
                        <a:buNone/>
                      </a:pPr>
                      <a:r>
                        <a:rPr lang="en-US" sz="2000" kern="1200" dirty="0">
                          <a:effectLst/>
                          <a:latin typeface="Aptos" panose="020B0004020202020204" pitchFamily="34" charset="0"/>
                        </a:rPr>
                        <a:t>Week 8 (6 Mar)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0293560"/>
                  </a:ext>
                </a:extLst>
              </a:tr>
              <a:tr h="290089">
                <a:tc>
                  <a:txBody>
                    <a:bodyPr/>
                    <a:lstStyle/>
                    <a:p>
                      <a:pPr marL="0" marR="0" algn="ctr">
                        <a:lnSpc>
                          <a:spcPct val="115000"/>
                        </a:lnSpc>
                        <a:buNone/>
                      </a:pPr>
                      <a:r>
                        <a:rPr lang="en-US" sz="2000" dirty="0">
                          <a:effectLst/>
                          <a:latin typeface="Aptos" panose="020B0004020202020204" pitchFamily="34" charset="0"/>
                          <a:ea typeface="Arial" panose="020B0604020202020204" pitchFamily="34" charset="0"/>
                          <a:cs typeface="Times New Roman" panose="02020603050405020304" pitchFamily="18" charset="0"/>
                        </a:rPr>
                        <a:t>Spring Break</a:t>
                      </a: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6658643"/>
                  </a:ext>
                </a:extLst>
              </a:tr>
              <a:tr h="290089">
                <a:tc>
                  <a:txBody>
                    <a:bodyPr/>
                    <a:lstStyle/>
                    <a:p>
                      <a:pPr marL="0" marR="0" algn="ctr">
                        <a:lnSpc>
                          <a:spcPct val="115000"/>
                        </a:lnSpc>
                        <a:buNone/>
                      </a:pPr>
                      <a:r>
                        <a:rPr lang="en-US" sz="2000" kern="1200" dirty="0">
                          <a:effectLst/>
                          <a:latin typeface="Aptos" panose="020B0004020202020204" pitchFamily="34" charset="0"/>
                        </a:rPr>
                        <a:t>Week 9 (20 March)</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40637458"/>
                  </a:ext>
                </a:extLst>
              </a:tr>
              <a:tr h="290089">
                <a:tc>
                  <a:txBody>
                    <a:bodyPr/>
                    <a:lstStyle/>
                    <a:p>
                      <a:pPr marL="0" marR="0" algn="ctr">
                        <a:lnSpc>
                          <a:spcPct val="115000"/>
                        </a:lnSpc>
                        <a:buNone/>
                      </a:pPr>
                      <a:r>
                        <a:rPr lang="en-US" sz="2000" kern="1200" dirty="0">
                          <a:effectLst/>
                          <a:latin typeface="Aptos" panose="020B0004020202020204" pitchFamily="34" charset="0"/>
                        </a:rPr>
                        <a:t>Week 10 (27 Mar)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4451451"/>
                  </a:ext>
                </a:extLst>
              </a:tr>
              <a:tr h="290089">
                <a:tc>
                  <a:txBody>
                    <a:bodyPr/>
                    <a:lstStyle/>
                    <a:p>
                      <a:pPr marL="0" marR="0" algn="ctr">
                        <a:lnSpc>
                          <a:spcPct val="115000"/>
                        </a:lnSpc>
                        <a:buNone/>
                      </a:pPr>
                      <a:r>
                        <a:rPr lang="en-US" sz="2000" kern="1200" dirty="0">
                          <a:effectLst/>
                          <a:latin typeface="Aptos" panose="020B0004020202020204" pitchFamily="34" charset="0"/>
                        </a:rPr>
                        <a:t>Week 11 (3 Apr)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9829390"/>
                  </a:ext>
                </a:extLst>
              </a:tr>
              <a:tr h="290089">
                <a:tc>
                  <a:txBody>
                    <a:bodyPr/>
                    <a:lstStyle/>
                    <a:p>
                      <a:pPr marL="0" marR="0" algn="ctr">
                        <a:lnSpc>
                          <a:spcPct val="115000"/>
                        </a:lnSpc>
                        <a:buNone/>
                      </a:pPr>
                      <a:r>
                        <a:rPr lang="en-US" sz="2000" kern="1200" dirty="0">
                          <a:effectLst/>
                          <a:latin typeface="Aptos" panose="020B0004020202020204" pitchFamily="34" charset="0"/>
                        </a:rPr>
                        <a:t>Week 12 (10 Apr)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0957348"/>
                  </a:ext>
                </a:extLst>
              </a:tr>
              <a:tr h="290089">
                <a:tc>
                  <a:txBody>
                    <a:bodyPr/>
                    <a:lstStyle/>
                    <a:p>
                      <a:pPr marL="0" marR="0" algn="ctr">
                        <a:lnSpc>
                          <a:spcPct val="115000"/>
                        </a:lnSpc>
                        <a:buNone/>
                      </a:pPr>
                      <a:r>
                        <a:rPr lang="en-US" sz="2000" kern="1200" dirty="0">
                          <a:effectLst/>
                          <a:latin typeface="Aptos" panose="020B0004020202020204" pitchFamily="34" charset="0"/>
                        </a:rPr>
                        <a:t>Week 13 (17 Apri)</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5809202"/>
                  </a:ext>
                </a:extLst>
              </a:tr>
              <a:tr h="290089">
                <a:tc>
                  <a:txBody>
                    <a:bodyPr/>
                    <a:lstStyle/>
                    <a:p>
                      <a:pPr marL="0" marR="0" algn="ctr">
                        <a:lnSpc>
                          <a:spcPct val="115000"/>
                        </a:lnSpc>
                        <a:buNone/>
                      </a:pPr>
                      <a:r>
                        <a:rPr lang="en-US" sz="2000" kern="1200" dirty="0">
                          <a:effectLst/>
                          <a:latin typeface="Aptos" panose="020B0004020202020204" pitchFamily="34" charset="0"/>
                        </a:rPr>
                        <a:t>Week 14 (24 Apr)</a:t>
                      </a:r>
                      <a:endParaRPr lang="en-US" sz="2000" dirty="0">
                        <a:effectLst/>
                        <a:latin typeface="Aptos" panose="020B0004020202020204" pitchFamily="34" charset="0"/>
                        <a:ea typeface="Arial" panose="020B0604020202020204" pitchFamily="34" charset="0"/>
                        <a:cs typeface="Times New Roman" panose="02020603050405020304" pitchFamily="18" charset="0"/>
                      </a:endParaRPr>
                    </a:p>
                  </a:txBody>
                  <a:tcPr marL="36183" marR="18092" marT="26825" marB="2682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3089274"/>
                  </a:ext>
                </a:extLst>
              </a:tr>
              <a:tr h="290089">
                <a:tc>
                  <a:txBody>
                    <a:bodyPr/>
                    <a:lstStyle/>
                    <a:p>
                      <a:pPr marL="0" marR="0" algn="ctr">
                        <a:lnSpc>
                          <a:spcPct val="115000"/>
                        </a:lnSpc>
                        <a:buNone/>
                      </a:pPr>
                      <a:endParaRPr lang="en-US" sz="2000" dirty="0">
                        <a:solidFill>
                          <a:schemeClr val="tx1"/>
                        </a:solidFill>
                        <a:effectLst/>
                        <a:latin typeface="Aptos" panose="020B0004020202020204" pitchFamily="34" charset="0"/>
                        <a:ea typeface="Arial" panose="020B0604020202020204" pitchFamily="34" charset="0"/>
                        <a:cs typeface="Times New Roman" panose="02020603050405020304" pitchFamily="18" charset="0"/>
                      </a:endParaRPr>
                    </a:p>
                  </a:txBody>
                  <a:tcPr marL="36830" marR="18415" marT="27305" marB="2730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4258756"/>
                  </a:ext>
                </a:extLst>
              </a:tr>
            </a:tbl>
          </a:graphicData>
        </a:graphic>
      </p:graphicFrame>
      <p:sp>
        <p:nvSpPr>
          <p:cNvPr id="3" name="Rectangle: Rounded Corners 2">
            <a:extLst>
              <a:ext uri="{FF2B5EF4-FFF2-40B4-BE49-F238E27FC236}">
                <a16:creationId xmlns:a16="http://schemas.microsoft.com/office/drawing/2014/main" id="{60242086-09BC-4765-B7D9-59B8029C8CC8}"/>
              </a:ext>
            </a:extLst>
          </p:cNvPr>
          <p:cNvSpPr/>
          <p:nvPr/>
        </p:nvSpPr>
        <p:spPr>
          <a:xfrm>
            <a:off x="4540208" y="556085"/>
            <a:ext cx="2916268" cy="40957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4E16667-2D57-4B8C-96AC-37F36A16A53C}"/>
              </a:ext>
            </a:extLst>
          </p:cNvPr>
          <p:cNvSpPr txBox="1"/>
          <p:nvPr/>
        </p:nvSpPr>
        <p:spPr>
          <a:xfrm>
            <a:off x="1247775" y="1543050"/>
            <a:ext cx="1953227" cy="523220"/>
          </a:xfrm>
          <a:prstGeom prst="rect">
            <a:avLst/>
          </a:prstGeom>
          <a:noFill/>
        </p:spPr>
        <p:txBody>
          <a:bodyPr wrap="none" rtlCol="0">
            <a:spAutoFit/>
          </a:bodyPr>
          <a:lstStyle/>
          <a:p>
            <a:r>
              <a:rPr lang="en-US" sz="2800" dirty="0"/>
              <a:t>Spring 2026</a:t>
            </a:r>
          </a:p>
        </p:txBody>
      </p:sp>
    </p:spTree>
    <p:extLst>
      <p:ext uri="{BB962C8B-B14F-4D97-AF65-F5344CB8AC3E}">
        <p14:creationId xmlns:p14="http://schemas.microsoft.com/office/powerpoint/2010/main" val="105783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3.7037E-7 L 0.00169 0.50162 " pathEditMode="relative" rAng="0" ptsTypes="AA">
                                      <p:cBhvr>
                                        <p:cTn id="6" dur="1000" fill="hold"/>
                                        <p:tgtEl>
                                          <p:spTgt spid="3"/>
                                        </p:tgtEl>
                                        <p:attrNameLst>
                                          <p:attrName>ppt_x</p:attrName>
                                          <p:attrName>ppt_y</p:attrName>
                                        </p:attrNameLst>
                                      </p:cBhvr>
                                      <p:rCtr x="78" y="250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3886DF-1367-E283-8087-89638A5668F3}"/>
              </a:ext>
            </a:extLst>
          </p:cNvPr>
          <p:cNvSpPr txBox="1"/>
          <p:nvPr/>
        </p:nvSpPr>
        <p:spPr>
          <a:xfrm>
            <a:off x="1157088" y="715487"/>
            <a:ext cx="6457217" cy="461665"/>
          </a:xfrm>
          <a:prstGeom prst="rect">
            <a:avLst/>
          </a:prstGeom>
          <a:noFill/>
        </p:spPr>
        <p:txBody>
          <a:bodyPr wrap="none" rtlCol="0">
            <a:spAutoFit/>
          </a:bodyPr>
          <a:lstStyle/>
          <a:p>
            <a:r>
              <a:rPr lang="en-US" sz="2400" dirty="0"/>
              <a:t>The numbers speak: Encounters Down Drastically</a:t>
            </a:r>
          </a:p>
        </p:txBody>
      </p:sp>
      <p:sp>
        <p:nvSpPr>
          <p:cNvPr id="5" name="TextBox 4">
            <a:extLst>
              <a:ext uri="{FF2B5EF4-FFF2-40B4-BE49-F238E27FC236}">
                <a16:creationId xmlns:a16="http://schemas.microsoft.com/office/drawing/2014/main" id="{5303194E-8987-F338-E042-480D1C44BEFC}"/>
              </a:ext>
            </a:extLst>
          </p:cNvPr>
          <p:cNvSpPr txBox="1"/>
          <p:nvPr/>
        </p:nvSpPr>
        <p:spPr>
          <a:xfrm>
            <a:off x="5874502" y="6312399"/>
            <a:ext cx="3946080" cy="369332"/>
          </a:xfrm>
          <a:prstGeom prst="rect">
            <a:avLst/>
          </a:prstGeom>
          <a:noFill/>
        </p:spPr>
        <p:txBody>
          <a:bodyPr wrap="none" rtlCol="0">
            <a:spAutoFit/>
          </a:bodyPr>
          <a:lstStyle/>
          <a:p>
            <a:r>
              <a:rPr lang="en-US" i="1" dirty="0"/>
              <a:t>CBP “encounters” on Southwest Border</a:t>
            </a:r>
          </a:p>
        </p:txBody>
      </p:sp>
      <p:sp>
        <p:nvSpPr>
          <p:cNvPr id="6" name="TextBox 5">
            <a:extLst>
              <a:ext uri="{FF2B5EF4-FFF2-40B4-BE49-F238E27FC236}">
                <a16:creationId xmlns:a16="http://schemas.microsoft.com/office/drawing/2014/main" id="{E69A11EE-87AF-F591-6D53-0A6D2E88A737}"/>
              </a:ext>
            </a:extLst>
          </p:cNvPr>
          <p:cNvSpPr txBox="1"/>
          <p:nvPr/>
        </p:nvSpPr>
        <p:spPr>
          <a:xfrm>
            <a:off x="2967163" y="6373954"/>
            <a:ext cx="1140056" cy="307777"/>
          </a:xfrm>
          <a:prstGeom prst="rect">
            <a:avLst/>
          </a:prstGeom>
          <a:noFill/>
        </p:spPr>
        <p:txBody>
          <a:bodyPr wrap="none" rtlCol="0">
            <a:spAutoFit/>
          </a:bodyPr>
          <a:lstStyle/>
          <a:p>
            <a:r>
              <a:rPr lang="en-US" sz="1400" dirty="0"/>
              <a:t>DHS website</a:t>
            </a:r>
          </a:p>
        </p:txBody>
      </p:sp>
      <p:sp>
        <p:nvSpPr>
          <p:cNvPr id="9" name="TextBox 8">
            <a:extLst>
              <a:ext uri="{FF2B5EF4-FFF2-40B4-BE49-F238E27FC236}">
                <a16:creationId xmlns:a16="http://schemas.microsoft.com/office/drawing/2014/main" id="{79E48656-0971-4E00-EA73-36168ED883F8}"/>
              </a:ext>
            </a:extLst>
          </p:cNvPr>
          <p:cNvSpPr txBox="1"/>
          <p:nvPr/>
        </p:nvSpPr>
        <p:spPr>
          <a:xfrm>
            <a:off x="4887045" y="4579684"/>
            <a:ext cx="845103" cy="461665"/>
          </a:xfrm>
          <a:prstGeom prst="rect">
            <a:avLst/>
          </a:prstGeom>
          <a:noFill/>
        </p:spPr>
        <p:txBody>
          <a:bodyPr wrap="none" rtlCol="0">
            <a:spAutoFit/>
          </a:bodyPr>
          <a:lstStyle/>
          <a:p>
            <a:r>
              <a:rPr lang="en-US" sz="2400" dirty="0">
                <a:solidFill>
                  <a:srgbClr val="FF0000"/>
                </a:solidFill>
                <a:latin typeface="Aptos" panose="020B0004020202020204" pitchFamily="34" charset="0"/>
              </a:rPr>
              <a:t>2025</a:t>
            </a:r>
          </a:p>
        </p:txBody>
      </p:sp>
      <p:pic>
        <p:nvPicPr>
          <p:cNvPr id="3" name="Picture 2">
            <a:extLst>
              <a:ext uri="{FF2B5EF4-FFF2-40B4-BE49-F238E27FC236}">
                <a16:creationId xmlns:a16="http://schemas.microsoft.com/office/drawing/2014/main" id="{A02080A1-5FC4-4E09-C477-E5ABE180DC21}"/>
              </a:ext>
            </a:extLst>
          </p:cNvPr>
          <p:cNvPicPr>
            <a:picLocks noChangeAspect="1"/>
          </p:cNvPicPr>
          <p:nvPr/>
        </p:nvPicPr>
        <p:blipFill>
          <a:blip r:embed="rId2"/>
          <a:stretch>
            <a:fillRect/>
          </a:stretch>
        </p:blipFill>
        <p:spPr>
          <a:xfrm>
            <a:off x="2967163" y="1317634"/>
            <a:ext cx="6598868" cy="5038949"/>
          </a:xfrm>
          <a:prstGeom prst="rect">
            <a:avLst/>
          </a:prstGeom>
        </p:spPr>
      </p:pic>
      <p:sp>
        <p:nvSpPr>
          <p:cNvPr id="7" name="TextBox 6">
            <a:extLst>
              <a:ext uri="{FF2B5EF4-FFF2-40B4-BE49-F238E27FC236}">
                <a16:creationId xmlns:a16="http://schemas.microsoft.com/office/drawing/2014/main" id="{D0D0DE10-C937-9AAF-87B0-190D34602BB1}"/>
              </a:ext>
            </a:extLst>
          </p:cNvPr>
          <p:cNvSpPr txBox="1"/>
          <p:nvPr/>
        </p:nvSpPr>
        <p:spPr>
          <a:xfrm>
            <a:off x="4019550" y="4069870"/>
            <a:ext cx="1457325" cy="369332"/>
          </a:xfrm>
          <a:prstGeom prst="rect">
            <a:avLst/>
          </a:prstGeom>
          <a:noFill/>
        </p:spPr>
        <p:txBody>
          <a:bodyPr wrap="square" rtlCol="0">
            <a:spAutoFit/>
          </a:bodyPr>
          <a:lstStyle/>
          <a:p>
            <a:r>
              <a:rPr lang="en-US" dirty="0">
                <a:solidFill>
                  <a:srgbClr val="5FA2CE"/>
                </a:solidFill>
              </a:rPr>
              <a:t>2026</a:t>
            </a:r>
          </a:p>
        </p:txBody>
      </p:sp>
    </p:spTree>
    <p:extLst>
      <p:ext uri="{BB962C8B-B14F-4D97-AF65-F5344CB8AC3E}">
        <p14:creationId xmlns:p14="http://schemas.microsoft.com/office/powerpoint/2010/main" val="3079350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1FEC4B-8EEE-0813-D7CA-3DDD93F427B8}"/>
              </a:ext>
            </a:extLst>
          </p:cNvPr>
          <p:cNvSpPr txBox="1"/>
          <p:nvPr/>
        </p:nvSpPr>
        <p:spPr>
          <a:xfrm>
            <a:off x="2707116" y="5693867"/>
            <a:ext cx="1140056" cy="307777"/>
          </a:xfrm>
          <a:prstGeom prst="rect">
            <a:avLst/>
          </a:prstGeom>
          <a:noFill/>
        </p:spPr>
        <p:txBody>
          <a:bodyPr wrap="none" rtlCol="0">
            <a:spAutoFit/>
          </a:bodyPr>
          <a:lstStyle/>
          <a:p>
            <a:r>
              <a:rPr lang="en-US" sz="1400" dirty="0"/>
              <a:t>DHS website</a:t>
            </a:r>
          </a:p>
        </p:txBody>
      </p:sp>
      <p:sp>
        <p:nvSpPr>
          <p:cNvPr id="5" name="TextBox 4">
            <a:extLst>
              <a:ext uri="{FF2B5EF4-FFF2-40B4-BE49-F238E27FC236}">
                <a16:creationId xmlns:a16="http://schemas.microsoft.com/office/drawing/2014/main" id="{C8965CD2-4A87-E741-41DF-11CD96C5AA3D}"/>
              </a:ext>
            </a:extLst>
          </p:cNvPr>
          <p:cNvSpPr txBox="1"/>
          <p:nvPr/>
        </p:nvSpPr>
        <p:spPr>
          <a:xfrm>
            <a:off x="2209801" y="762001"/>
            <a:ext cx="2134687" cy="461665"/>
          </a:xfrm>
          <a:prstGeom prst="rect">
            <a:avLst/>
          </a:prstGeom>
          <a:noFill/>
        </p:spPr>
        <p:txBody>
          <a:bodyPr wrap="none" rtlCol="0">
            <a:spAutoFit/>
          </a:bodyPr>
          <a:lstStyle/>
          <a:p>
            <a:r>
              <a:rPr lang="en-US" sz="2400" dirty="0"/>
              <a:t>What CBP does</a:t>
            </a:r>
          </a:p>
        </p:txBody>
      </p:sp>
      <p:pic>
        <p:nvPicPr>
          <p:cNvPr id="6" name="Picture 5" descr="A white background with black text&#10;&#10;AI-generated content may be incorrect.">
            <a:extLst>
              <a:ext uri="{FF2B5EF4-FFF2-40B4-BE49-F238E27FC236}">
                <a16:creationId xmlns:a16="http://schemas.microsoft.com/office/drawing/2014/main" id="{FEA78E76-40DF-4821-A42B-3655DAA63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214" y="1508795"/>
            <a:ext cx="7131610" cy="4053832"/>
          </a:xfrm>
          <a:prstGeom prst="rect">
            <a:avLst/>
          </a:prstGeom>
        </p:spPr>
      </p:pic>
    </p:spTree>
    <p:extLst>
      <p:ext uri="{BB962C8B-B14F-4D97-AF65-F5344CB8AC3E}">
        <p14:creationId xmlns:p14="http://schemas.microsoft.com/office/powerpoint/2010/main" val="1595532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FAD259A-A93D-EC33-52BF-B09443DB05E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3B51212-4666-BC28-AE38-F91B548754A0}"/>
              </a:ext>
            </a:extLst>
          </p:cNvPr>
          <p:cNvSpPr txBox="1"/>
          <p:nvPr/>
        </p:nvSpPr>
        <p:spPr>
          <a:xfrm>
            <a:off x="2707116" y="5693867"/>
            <a:ext cx="1140056" cy="307777"/>
          </a:xfrm>
          <a:prstGeom prst="rect">
            <a:avLst/>
          </a:prstGeom>
          <a:noFill/>
        </p:spPr>
        <p:txBody>
          <a:bodyPr wrap="none" rtlCol="0">
            <a:spAutoFit/>
          </a:bodyPr>
          <a:lstStyle/>
          <a:p>
            <a:r>
              <a:rPr lang="en-US" sz="1400" dirty="0"/>
              <a:t>DHS website</a:t>
            </a:r>
          </a:p>
        </p:txBody>
      </p:sp>
      <p:sp>
        <p:nvSpPr>
          <p:cNvPr id="5" name="TextBox 4">
            <a:extLst>
              <a:ext uri="{FF2B5EF4-FFF2-40B4-BE49-F238E27FC236}">
                <a16:creationId xmlns:a16="http://schemas.microsoft.com/office/drawing/2014/main" id="{82596876-BBCE-F564-D518-FD4E9327D729}"/>
              </a:ext>
            </a:extLst>
          </p:cNvPr>
          <p:cNvSpPr txBox="1"/>
          <p:nvPr/>
        </p:nvSpPr>
        <p:spPr>
          <a:xfrm>
            <a:off x="2209801" y="762001"/>
            <a:ext cx="2134687" cy="461665"/>
          </a:xfrm>
          <a:prstGeom prst="rect">
            <a:avLst/>
          </a:prstGeom>
          <a:noFill/>
        </p:spPr>
        <p:txBody>
          <a:bodyPr wrap="none" rtlCol="0">
            <a:spAutoFit/>
          </a:bodyPr>
          <a:lstStyle/>
          <a:p>
            <a:r>
              <a:rPr lang="en-US" sz="2400" dirty="0"/>
              <a:t>What CBP does</a:t>
            </a:r>
          </a:p>
        </p:txBody>
      </p:sp>
      <p:pic>
        <p:nvPicPr>
          <p:cNvPr id="3" name="Picture 2" descr="A white text with black text&#10;&#10;AI-generated content may be incorrect.">
            <a:extLst>
              <a:ext uri="{FF2B5EF4-FFF2-40B4-BE49-F238E27FC236}">
                <a16:creationId xmlns:a16="http://schemas.microsoft.com/office/drawing/2014/main" id="{63724FE7-5234-ACC5-1905-CF17CD2C2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214" y="1539267"/>
            <a:ext cx="5929794" cy="4023360"/>
          </a:xfrm>
          <a:prstGeom prst="rect">
            <a:avLst/>
          </a:prstGeom>
        </p:spPr>
      </p:pic>
    </p:spTree>
    <p:extLst>
      <p:ext uri="{BB962C8B-B14F-4D97-AF65-F5344CB8AC3E}">
        <p14:creationId xmlns:p14="http://schemas.microsoft.com/office/powerpoint/2010/main" val="3182203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4CF3A4E-2E3E-4D7E-02AF-FC561D3D3D9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210488-8FE3-A979-B166-3F746492F34B}"/>
              </a:ext>
            </a:extLst>
          </p:cNvPr>
          <p:cNvSpPr txBox="1"/>
          <p:nvPr/>
        </p:nvSpPr>
        <p:spPr>
          <a:xfrm>
            <a:off x="2400300" y="2197894"/>
            <a:ext cx="7391400" cy="1200329"/>
          </a:xfrm>
          <a:prstGeom prst="rect">
            <a:avLst/>
          </a:prstGeom>
          <a:noFill/>
        </p:spPr>
        <p:txBody>
          <a:bodyPr wrap="square" rtlCol="0">
            <a:spAutoFit/>
          </a:bodyPr>
          <a:lstStyle/>
          <a:p>
            <a:r>
              <a:rPr lang="en-US" sz="2400" dirty="0"/>
              <a:t>Matthew ASHMORE, Chief of Partnership Development </a:t>
            </a:r>
          </a:p>
          <a:p>
            <a:endParaRPr lang="en-US" sz="2400" dirty="0"/>
          </a:p>
          <a:p>
            <a:r>
              <a:rPr lang="en-US" sz="2400" dirty="0"/>
              <a:t>[plus a colleague – TBD] </a:t>
            </a:r>
          </a:p>
        </p:txBody>
      </p:sp>
      <p:sp>
        <p:nvSpPr>
          <p:cNvPr id="5" name="TextBox 4">
            <a:extLst>
              <a:ext uri="{FF2B5EF4-FFF2-40B4-BE49-F238E27FC236}">
                <a16:creationId xmlns:a16="http://schemas.microsoft.com/office/drawing/2014/main" id="{7A675A78-67EC-68D8-129C-9E4E62BCDF66}"/>
              </a:ext>
            </a:extLst>
          </p:cNvPr>
          <p:cNvSpPr txBox="1"/>
          <p:nvPr/>
        </p:nvSpPr>
        <p:spPr>
          <a:xfrm>
            <a:off x="2514600" y="708354"/>
            <a:ext cx="2057400" cy="523220"/>
          </a:xfrm>
          <a:prstGeom prst="rect">
            <a:avLst/>
          </a:prstGeom>
          <a:noFill/>
          <a:ln>
            <a:solidFill>
              <a:schemeClr val="accent5"/>
            </a:solidFill>
          </a:ln>
        </p:spPr>
        <p:txBody>
          <a:bodyPr wrap="square">
            <a:spAutoFit/>
          </a:bodyPr>
          <a:lstStyle/>
          <a:p>
            <a:pPr algn="ctr"/>
            <a:r>
              <a:rPr lang="en-US" sz="2800" dirty="0"/>
              <a:t>Briefers</a:t>
            </a:r>
          </a:p>
        </p:txBody>
      </p:sp>
      <p:sp>
        <p:nvSpPr>
          <p:cNvPr id="2" name="TextBox 1">
            <a:extLst>
              <a:ext uri="{FF2B5EF4-FFF2-40B4-BE49-F238E27FC236}">
                <a16:creationId xmlns:a16="http://schemas.microsoft.com/office/drawing/2014/main" id="{CD6ED4A3-186D-EA1D-6B96-DB15AA98B038}"/>
              </a:ext>
            </a:extLst>
          </p:cNvPr>
          <p:cNvSpPr txBox="1"/>
          <p:nvPr/>
        </p:nvSpPr>
        <p:spPr>
          <a:xfrm>
            <a:off x="3774781" y="4971570"/>
            <a:ext cx="4500335" cy="523220"/>
          </a:xfrm>
          <a:prstGeom prst="rect">
            <a:avLst/>
          </a:prstGeom>
          <a:noFill/>
        </p:spPr>
        <p:txBody>
          <a:bodyPr wrap="none" rtlCol="0">
            <a:spAutoFit/>
          </a:bodyPr>
          <a:lstStyle/>
          <a:p>
            <a:r>
              <a:rPr lang="en-US" sz="2800" dirty="0"/>
              <a:t>Remember: They are not ICE.</a:t>
            </a:r>
          </a:p>
        </p:txBody>
      </p:sp>
    </p:spTree>
    <p:extLst>
      <p:ext uri="{BB962C8B-B14F-4D97-AF65-F5344CB8AC3E}">
        <p14:creationId xmlns:p14="http://schemas.microsoft.com/office/powerpoint/2010/main" val="7324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FF4A49-34B8-6729-70A2-29D52DD2CC58}"/>
              </a:ext>
            </a:extLst>
          </p:cNvPr>
          <p:cNvSpPr txBox="1"/>
          <p:nvPr/>
        </p:nvSpPr>
        <p:spPr>
          <a:xfrm>
            <a:off x="2400300" y="1242460"/>
            <a:ext cx="7391400" cy="5355312"/>
          </a:xfrm>
          <a:prstGeom prst="rect">
            <a:avLst/>
          </a:prstGeom>
          <a:noFill/>
        </p:spPr>
        <p:txBody>
          <a:bodyPr wrap="square" rtlCol="0">
            <a:spAutoFit/>
          </a:bodyPr>
          <a:lstStyle/>
          <a:p>
            <a:endParaRPr lang="en-US" sz="2400" dirty="0"/>
          </a:p>
          <a:p>
            <a:pPr>
              <a:spcAft>
                <a:spcPts val="1200"/>
              </a:spcAft>
            </a:pPr>
            <a:r>
              <a:rPr lang="en-US" sz="2400" dirty="0"/>
              <a:t>Mission of the Office of Intergovernmental </a:t>
            </a:r>
            <a:br>
              <a:rPr lang="en-US" sz="2400" dirty="0"/>
            </a:br>
            <a:r>
              <a:rPr lang="en-US" sz="2400" dirty="0"/>
              <a:t>Public Liaison (IPL)</a:t>
            </a:r>
          </a:p>
          <a:p>
            <a:pPr marL="457200" indent="-457200">
              <a:spcAft>
                <a:spcPts val="1200"/>
              </a:spcAft>
              <a:buFont typeface="+mj-lt"/>
              <a:buAutoNum type="arabicPeriod"/>
            </a:pPr>
            <a:r>
              <a:rPr lang="en-US" sz="2400" dirty="0"/>
              <a:t>Advising the Commissioner, Deputy Commissioner, and program offices on the impact U.S. Customs &amp; Border Protection’s (CBP) mission, policies, and initiatives have on key stakeholders (i.e., state, local, tribal, and territorial governments, law enforcement; the national associations representing them; non-governmental organizations; and the public), and</a:t>
            </a:r>
          </a:p>
          <a:p>
            <a:pPr marL="457200" indent="-457200">
              <a:spcAft>
                <a:spcPts val="1200"/>
              </a:spcAft>
              <a:buFont typeface="+mj-lt"/>
              <a:buAutoNum type="arabicPeriod"/>
            </a:pPr>
            <a:r>
              <a:rPr lang="en-US" sz="2400" dirty="0"/>
              <a:t>Serving as CBP's principal liaison to these key stakeholders.</a:t>
            </a:r>
          </a:p>
          <a:p>
            <a:r>
              <a:rPr lang="en-US" sz="2400" dirty="0"/>
              <a:t>  </a:t>
            </a:r>
          </a:p>
        </p:txBody>
      </p:sp>
      <p:sp>
        <p:nvSpPr>
          <p:cNvPr id="5" name="TextBox 4">
            <a:extLst>
              <a:ext uri="{FF2B5EF4-FFF2-40B4-BE49-F238E27FC236}">
                <a16:creationId xmlns:a16="http://schemas.microsoft.com/office/drawing/2014/main" id="{930BF8EA-8E55-3318-D8C1-DBBFE106CA1D}"/>
              </a:ext>
            </a:extLst>
          </p:cNvPr>
          <p:cNvSpPr txBox="1"/>
          <p:nvPr/>
        </p:nvSpPr>
        <p:spPr>
          <a:xfrm>
            <a:off x="2514600" y="708354"/>
            <a:ext cx="2057400" cy="523220"/>
          </a:xfrm>
          <a:prstGeom prst="rect">
            <a:avLst/>
          </a:prstGeom>
          <a:noFill/>
          <a:ln>
            <a:solidFill>
              <a:schemeClr val="accent5"/>
            </a:solidFill>
          </a:ln>
        </p:spPr>
        <p:txBody>
          <a:bodyPr wrap="square">
            <a:spAutoFit/>
          </a:bodyPr>
          <a:lstStyle/>
          <a:p>
            <a:pPr algn="ctr"/>
            <a:r>
              <a:rPr lang="en-US" sz="2800" dirty="0"/>
              <a:t>Briefers</a:t>
            </a:r>
          </a:p>
        </p:txBody>
      </p:sp>
      <p:sp>
        <p:nvSpPr>
          <p:cNvPr id="2" name="Rectangle 1">
            <a:extLst>
              <a:ext uri="{FF2B5EF4-FFF2-40B4-BE49-F238E27FC236}">
                <a16:creationId xmlns:a16="http://schemas.microsoft.com/office/drawing/2014/main" id="{68F03574-E725-C363-35D8-F000B87BE3FE}"/>
              </a:ext>
            </a:extLst>
          </p:cNvPr>
          <p:cNvSpPr/>
          <p:nvPr/>
        </p:nvSpPr>
        <p:spPr>
          <a:xfrm>
            <a:off x="2819400" y="2514600"/>
            <a:ext cx="1295400" cy="381000"/>
          </a:xfrm>
          <a:prstGeom prst="rect">
            <a:avLst/>
          </a:prstGeom>
          <a:solidFill>
            <a:srgbClr val="FFFF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EC528BB-CA01-5AB6-B809-57EBFBABB917}"/>
              </a:ext>
            </a:extLst>
          </p:cNvPr>
          <p:cNvSpPr/>
          <p:nvPr/>
        </p:nvSpPr>
        <p:spPr>
          <a:xfrm>
            <a:off x="5486400" y="2931994"/>
            <a:ext cx="1828800" cy="381000"/>
          </a:xfrm>
          <a:prstGeom prst="rect">
            <a:avLst/>
          </a:prstGeom>
          <a:solidFill>
            <a:srgbClr val="FFFF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543B75B-4BFC-8EA0-AED0-0BADDC106351}"/>
              </a:ext>
            </a:extLst>
          </p:cNvPr>
          <p:cNvSpPr/>
          <p:nvPr/>
        </p:nvSpPr>
        <p:spPr>
          <a:xfrm>
            <a:off x="4267200" y="5210656"/>
            <a:ext cx="2743200" cy="381000"/>
          </a:xfrm>
          <a:prstGeom prst="rect">
            <a:avLst/>
          </a:prstGeom>
          <a:solidFill>
            <a:srgbClr val="FFFF00">
              <a:alpha val="30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281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9156872-AB5E-C983-B6D4-0E71E427E39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E68CAD4-25C9-6535-41CD-A84FB3B3683A}"/>
              </a:ext>
            </a:extLst>
          </p:cNvPr>
          <p:cNvSpPr txBox="1"/>
          <p:nvPr/>
        </p:nvSpPr>
        <p:spPr>
          <a:xfrm>
            <a:off x="2514600" y="708354"/>
            <a:ext cx="2209800" cy="523220"/>
          </a:xfrm>
          <a:prstGeom prst="rect">
            <a:avLst/>
          </a:prstGeom>
          <a:noFill/>
          <a:ln>
            <a:solidFill>
              <a:schemeClr val="accent5"/>
            </a:solidFill>
          </a:ln>
        </p:spPr>
        <p:txBody>
          <a:bodyPr wrap="square">
            <a:spAutoFit/>
          </a:bodyPr>
          <a:lstStyle/>
          <a:p>
            <a:pPr algn="ctr"/>
            <a:r>
              <a:rPr lang="en-US" sz="2800" dirty="0"/>
              <a:t>Overview</a:t>
            </a:r>
          </a:p>
        </p:txBody>
      </p:sp>
      <p:sp>
        <p:nvSpPr>
          <p:cNvPr id="7" name="TextBox 6">
            <a:extLst>
              <a:ext uri="{FF2B5EF4-FFF2-40B4-BE49-F238E27FC236}">
                <a16:creationId xmlns:a16="http://schemas.microsoft.com/office/drawing/2014/main" id="{E74E036E-4ABA-AF3C-CED3-AD0040D09991}"/>
              </a:ext>
            </a:extLst>
          </p:cNvPr>
          <p:cNvSpPr txBox="1"/>
          <p:nvPr/>
        </p:nvSpPr>
        <p:spPr>
          <a:xfrm>
            <a:off x="7204381" y="5272892"/>
            <a:ext cx="1925912" cy="707886"/>
          </a:xfrm>
          <a:prstGeom prst="rect">
            <a:avLst/>
          </a:prstGeom>
          <a:noFill/>
        </p:spPr>
        <p:txBody>
          <a:bodyPr wrap="none" rtlCol="0">
            <a:spAutoFit/>
          </a:bodyPr>
          <a:lstStyle/>
          <a:p>
            <a:r>
              <a:rPr lang="en-US" sz="2000" dirty="0"/>
              <a:t>Rodney S. Scott</a:t>
            </a:r>
          </a:p>
          <a:p>
            <a:pPr algn="ctr"/>
            <a:r>
              <a:rPr lang="en-US" sz="2000" i="1" dirty="0"/>
              <a:t>Commissioner</a:t>
            </a:r>
          </a:p>
        </p:txBody>
      </p:sp>
      <p:sp>
        <p:nvSpPr>
          <p:cNvPr id="11" name="TextBox 10">
            <a:extLst>
              <a:ext uri="{FF2B5EF4-FFF2-40B4-BE49-F238E27FC236}">
                <a16:creationId xmlns:a16="http://schemas.microsoft.com/office/drawing/2014/main" id="{CE2F42AF-F442-204F-93D7-2C606EEE30E7}"/>
              </a:ext>
            </a:extLst>
          </p:cNvPr>
          <p:cNvSpPr txBox="1"/>
          <p:nvPr/>
        </p:nvSpPr>
        <p:spPr>
          <a:xfrm>
            <a:off x="2514600" y="2640842"/>
            <a:ext cx="3581400" cy="2677656"/>
          </a:xfrm>
          <a:prstGeom prst="rect">
            <a:avLst/>
          </a:prstGeom>
          <a:noFill/>
        </p:spPr>
        <p:txBody>
          <a:bodyPr wrap="square" rtlCol="0">
            <a:spAutoFit/>
          </a:bodyPr>
          <a:lstStyle/>
          <a:p>
            <a:r>
              <a:rPr lang="en-US" sz="2800" dirty="0"/>
              <a:t>CPB enforces laws and implements policies.</a:t>
            </a:r>
          </a:p>
          <a:p>
            <a:endParaRPr lang="en-US" sz="2800" dirty="0"/>
          </a:p>
          <a:p>
            <a:r>
              <a:rPr lang="en-US" sz="2800" dirty="0"/>
              <a:t>It may advise, but not make, policy.</a:t>
            </a:r>
          </a:p>
          <a:p>
            <a:r>
              <a:rPr lang="en-US" sz="2800" dirty="0"/>
              <a:t> </a:t>
            </a:r>
          </a:p>
        </p:txBody>
      </p:sp>
      <p:pic>
        <p:nvPicPr>
          <p:cNvPr id="3" name="Picture 2" descr="A person in a suit and tie&#10;&#10;AI-generated content may be incorrect.">
            <a:extLst>
              <a:ext uri="{FF2B5EF4-FFF2-40B4-BE49-F238E27FC236}">
                <a16:creationId xmlns:a16="http://schemas.microsoft.com/office/drawing/2014/main" id="{FEB1297D-E2C4-8559-8826-526A73FA4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291" y="1571460"/>
            <a:ext cx="2784708" cy="3582665"/>
          </a:xfrm>
          <a:prstGeom prst="rect">
            <a:avLst/>
          </a:prstGeom>
        </p:spPr>
      </p:pic>
    </p:spTree>
    <p:extLst>
      <p:ext uri="{BB962C8B-B14F-4D97-AF65-F5344CB8AC3E}">
        <p14:creationId xmlns:p14="http://schemas.microsoft.com/office/powerpoint/2010/main" val="561779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10BFFCD-FC41-7DC6-70FD-24BEA973273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E888DB5-7C02-4CA5-9627-502B84AF8380}"/>
              </a:ext>
            </a:extLst>
          </p:cNvPr>
          <p:cNvPicPr>
            <a:picLocks noChangeAspect="1"/>
          </p:cNvPicPr>
          <p:nvPr/>
        </p:nvPicPr>
        <p:blipFill>
          <a:blip r:embed="rId2"/>
          <a:stretch>
            <a:fillRect/>
          </a:stretch>
        </p:blipFill>
        <p:spPr>
          <a:xfrm>
            <a:off x="5943600" y="609601"/>
            <a:ext cx="4339594" cy="3743709"/>
          </a:xfrm>
          <a:prstGeom prst="rect">
            <a:avLst/>
          </a:prstGeom>
        </p:spPr>
      </p:pic>
      <p:sp>
        <p:nvSpPr>
          <p:cNvPr id="4" name="TextBox 3">
            <a:extLst>
              <a:ext uri="{FF2B5EF4-FFF2-40B4-BE49-F238E27FC236}">
                <a16:creationId xmlns:a16="http://schemas.microsoft.com/office/drawing/2014/main" id="{004F409C-64A1-C5DE-E841-F0FFDC9D7DC5}"/>
              </a:ext>
            </a:extLst>
          </p:cNvPr>
          <p:cNvSpPr txBox="1"/>
          <p:nvPr/>
        </p:nvSpPr>
        <p:spPr>
          <a:xfrm>
            <a:off x="2035627" y="762000"/>
            <a:ext cx="4114800" cy="3277820"/>
          </a:xfrm>
          <a:prstGeom prst="rect">
            <a:avLst/>
          </a:prstGeom>
          <a:noFill/>
        </p:spPr>
        <p:txBody>
          <a:bodyPr wrap="square" rtlCol="0">
            <a:spAutoFit/>
          </a:bodyPr>
          <a:lstStyle/>
          <a:p>
            <a:pPr>
              <a:spcAft>
                <a:spcPts val="600"/>
              </a:spcAft>
            </a:pPr>
            <a:r>
              <a:rPr lang="en-US" sz="2400" dirty="0"/>
              <a:t>Executive Order (22 Jan 2025)</a:t>
            </a:r>
          </a:p>
          <a:p>
            <a:pPr marL="342900" indent="-342900">
              <a:spcAft>
                <a:spcPts val="600"/>
              </a:spcAft>
              <a:buFont typeface="Arial" panose="020B0604020202020204" pitchFamily="34" charset="0"/>
              <a:buChar char="•"/>
            </a:pPr>
            <a:r>
              <a:rPr lang="en-US" sz="2400" dirty="0"/>
              <a:t>Protect against “invasion”</a:t>
            </a:r>
          </a:p>
          <a:p>
            <a:pPr marL="342900" indent="-342900">
              <a:spcAft>
                <a:spcPts val="600"/>
              </a:spcAft>
              <a:buFont typeface="Arial" panose="020B0604020202020204" pitchFamily="34" charset="0"/>
              <a:buChar char="•"/>
            </a:pPr>
            <a:r>
              <a:rPr lang="en-US" sz="2400" dirty="0"/>
              <a:t>“Immediately repel, repatriate, and remove illegal aliens involved in the invasion.” </a:t>
            </a:r>
          </a:p>
          <a:p>
            <a:pPr marL="342900" indent="-342900">
              <a:spcAft>
                <a:spcPts val="600"/>
              </a:spcAft>
              <a:buFont typeface="Arial" panose="020B0604020202020204" pitchFamily="34" charset="0"/>
              <a:buChar char="•"/>
            </a:pPr>
            <a:r>
              <a:rPr lang="en-US" sz="2400" dirty="0"/>
              <a:t>Alien Enemies Act of 1789 (Mar 15)</a:t>
            </a:r>
          </a:p>
        </p:txBody>
      </p:sp>
      <p:sp>
        <p:nvSpPr>
          <p:cNvPr id="6" name="TextBox 5">
            <a:extLst>
              <a:ext uri="{FF2B5EF4-FFF2-40B4-BE49-F238E27FC236}">
                <a16:creationId xmlns:a16="http://schemas.microsoft.com/office/drawing/2014/main" id="{9857AEBF-6A4F-8C37-C2F1-799127153D49}"/>
              </a:ext>
            </a:extLst>
          </p:cNvPr>
          <p:cNvSpPr txBox="1"/>
          <p:nvPr/>
        </p:nvSpPr>
        <p:spPr>
          <a:xfrm>
            <a:off x="2133600" y="4192221"/>
            <a:ext cx="7369630" cy="2092881"/>
          </a:xfrm>
          <a:prstGeom prst="rect">
            <a:avLst/>
          </a:prstGeom>
          <a:noFill/>
        </p:spPr>
        <p:txBody>
          <a:bodyPr wrap="square">
            <a:spAutoFit/>
          </a:bodyPr>
          <a:lstStyle/>
          <a:p>
            <a:pPr>
              <a:spcAft>
                <a:spcPts val="600"/>
              </a:spcAft>
            </a:pPr>
            <a:r>
              <a:rPr lang="en-US" sz="2400" dirty="0"/>
              <a:t>Numerous statements</a:t>
            </a:r>
          </a:p>
          <a:p>
            <a:pPr marL="342900" indent="-342900">
              <a:spcAft>
                <a:spcPts val="600"/>
              </a:spcAft>
              <a:buFont typeface="Arial" panose="020B0604020202020204" pitchFamily="34" charset="0"/>
              <a:buChar char="•"/>
            </a:pPr>
            <a:r>
              <a:rPr lang="en-US" sz="2400" dirty="0"/>
              <a:t>Illegal immigrants are “animals” and “not human” </a:t>
            </a:r>
            <a:br>
              <a:rPr lang="en-US" sz="2400" dirty="0"/>
            </a:br>
            <a:r>
              <a:rPr lang="en-US" sz="2400" dirty="0"/>
              <a:t>(Apr 2024)</a:t>
            </a:r>
          </a:p>
          <a:p>
            <a:pPr marL="342900" indent="-342900">
              <a:spcAft>
                <a:spcPts val="600"/>
              </a:spcAft>
              <a:buFont typeface="Arial" panose="020B0604020202020204" pitchFamily="34" charset="0"/>
              <a:buChar char="•"/>
            </a:pPr>
            <a:r>
              <a:rPr lang="en-US" sz="2400" dirty="0"/>
              <a:t>They are drug dealers, rapists, criminals “poisoning our blood” (Mar 2024)</a:t>
            </a:r>
          </a:p>
        </p:txBody>
      </p:sp>
    </p:spTree>
    <p:extLst>
      <p:ext uri="{BB962C8B-B14F-4D97-AF65-F5344CB8AC3E}">
        <p14:creationId xmlns:p14="http://schemas.microsoft.com/office/powerpoint/2010/main" val="209441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283EA2-BC1B-E79E-85FE-21B9937701D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480F4FE-F8FF-79DC-E82C-23981337398F}"/>
              </a:ext>
            </a:extLst>
          </p:cNvPr>
          <p:cNvSpPr txBox="1"/>
          <p:nvPr/>
        </p:nvSpPr>
        <p:spPr>
          <a:xfrm>
            <a:off x="2514600" y="708354"/>
            <a:ext cx="2209800" cy="523220"/>
          </a:xfrm>
          <a:prstGeom prst="rect">
            <a:avLst/>
          </a:prstGeom>
          <a:noFill/>
          <a:ln>
            <a:solidFill>
              <a:schemeClr val="accent5"/>
            </a:solidFill>
          </a:ln>
        </p:spPr>
        <p:txBody>
          <a:bodyPr wrap="square">
            <a:spAutoFit/>
          </a:bodyPr>
          <a:lstStyle/>
          <a:p>
            <a:pPr algn="ctr"/>
            <a:r>
              <a:rPr lang="en-US" sz="2800" dirty="0"/>
              <a:t>Issues</a:t>
            </a:r>
          </a:p>
        </p:txBody>
      </p:sp>
      <p:sp>
        <p:nvSpPr>
          <p:cNvPr id="6" name="TextBox 5">
            <a:extLst>
              <a:ext uri="{FF2B5EF4-FFF2-40B4-BE49-F238E27FC236}">
                <a16:creationId xmlns:a16="http://schemas.microsoft.com/office/drawing/2014/main" id="{3CDEFFBF-D661-2C55-9467-BF23ED9EA771}"/>
              </a:ext>
            </a:extLst>
          </p:cNvPr>
          <p:cNvSpPr txBox="1"/>
          <p:nvPr/>
        </p:nvSpPr>
        <p:spPr>
          <a:xfrm>
            <a:off x="2205091" y="1552545"/>
            <a:ext cx="2541080" cy="400110"/>
          </a:xfrm>
          <a:prstGeom prst="rect">
            <a:avLst/>
          </a:prstGeom>
          <a:noFill/>
        </p:spPr>
        <p:txBody>
          <a:bodyPr wrap="none" rtlCol="0">
            <a:spAutoFit/>
          </a:bodyPr>
          <a:lstStyle/>
          <a:p>
            <a:r>
              <a:rPr lang="en-US" sz="2000" dirty="0"/>
              <a:t>Administration says …</a:t>
            </a:r>
          </a:p>
        </p:txBody>
      </p:sp>
      <p:sp>
        <p:nvSpPr>
          <p:cNvPr id="8" name="TextBox 7">
            <a:extLst>
              <a:ext uri="{FF2B5EF4-FFF2-40B4-BE49-F238E27FC236}">
                <a16:creationId xmlns:a16="http://schemas.microsoft.com/office/drawing/2014/main" id="{22E93AF4-F69D-AF90-8290-D3D9E077D85C}"/>
              </a:ext>
            </a:extLst>
          </p:cNvPr>
          <p:cNvSpPr txBox="1"/>
          <p:nvPr/>
        </p:nvSpPr>
        <p:spPr>
          <a:xfrm>
            <a:off x="2133600" y="2076663"/>
            <a:ext cx="3962400" cy="707886"/>
          </a:xfrm>
          <a:prstGeom prst="rect">
            <a:avLst/>
          </a:prstGeom>
          <a:noFill/>
        </p:spPr>
        <p:txBody>
          <a:bodyPr wrap="square">
            <a:spAutoFit/>
          </a:bodyPr>
          <a:lstStyle/>
          <a:p>
            <a:pPr marL="285750" indent="-285750">
              <a:buFontTx/>
              <a:buChar char="-"/>
            </a:pPr>
            <a:r>
              <a:rPr lang="en-US" sz="2000" dirty="0"/>
              <a:t>Deporting undocumented who’ve committed crimes.</a:t>
            </a:r>
          </a:p>
        </p:txBody>
      </p:sp>
      <p:sp>
        <p:nvSpPr>
          <p:cNvPr id="9" name="TextBox 8">
            <a:extLst>
              <a:ext uri="{FF2B5EF4-FFF2-40B4-BE49-F238E27FC236}">
                <a16:creationId xmlns:a16="http://schemas.microsoft.com/office/drawing/2014/main" id="{B6A74BE2-1C3B-9D85-B44A-BE6D3DA13E06}"/>
              </a:ext>
            </a:extLst>
          </p:cNvPr>
          <p:cNvSpPr txBox="1"/>
          <p:nvPr/>
        </p:nvSpPr>
        <p:spPr>
          <a:xfrm>
            <a:off x="6166301" y="2094246"/>
            <a:ext cx="4075965" cy="400110"/>
          </a:xfrm>
          <a:prstGeom prst="rect">
            <a:avLst/>
          </a:prstGeom>
          <a:noFill/>
        </p:spPr>
        <p:txBody>
          <a:bodyPr wrap="square">
            <a:spAutoFit/>
          </a:bodyPr>
          <a:lstStyle/>
          <a:p>
            <a:pPr marL="285750" indent="-285750">
              <a:buFontTx/>
              <a:buChar char="-"/>
            </a:pPr>
            <a:r>
              <a:rPr lang="en-US" sz="2000" dirty="0"/>
              <a:t>Crime of many is only illegal entry.</a:t>
            </a:r>
          </a:p>
        </p:txBody>
      </p:sp>
      <p:sp>
        <p:nvSpPr>
          <p:cNvPr id="10" name="TextBox 9">
            <a:extLst>
              <a:ext uri="{FF2B5EF4-FFF2-40B4-BE49-F238E27FC236}">
                <a16:creationId xmlns:a16="http://schemas.microsoft.com/office/drawing/2014/main" id="{4F1BC041-D377-BD0F-1AAF-06AAEFDBB92D}"/>
              </a:ext>
            </a:extLst>
          </p:cNvPr>
          <p:cNvSpPr txBox="1"/>
          <p:nvPr/>
        </p:nvSpPr>
        <p:spPr>
          <a:xfrm>
            <a:off x="2133600" y="3693661"/>
            <a:ext cx="3962400" cy="1015663"/>
          </a:xfrm>
          <a:prstGeom prst="rect">
            <a:avLst/>
          </a:prstGeom>
          <a:noFill/>
        </p:spPr>
        <p:txBody>
          <a:bodyPr wrap="square">
            <a:spAutoFit/>
          </a:bodyPr>
          <a:lstStyle/>
          <a:p>
            <a:pPr marL="285750" indent="-285750">
              <a:buFontTx/>
              <a:buChar char="-"/>
            </a:pPr>
            <a:r>
              <a:rPr lang="en-US" sz="2000" dirty="0"/>
              <a:t>Purpose is to defend from invasion (Alien Enemies Act) and protect national security.</a:t>
            </a:r>
          </a:p>
        </p:txBody>
      </p:sp>
      <p:sp>
        <p:nvSpPr>
          <p:cNvPr id="11" name="TextBox 10">
            <a:extLst>
              <a:ext uri="{FF2B5EF4-FFF2-40B4-BE49-F238E27FC236}">
                <a16:creationId xmlns:a16="http://schemas.microsoft.com/office/drawing/2014/main" id="{15E1BE2C-A745-BC94-67FF-7BE4ADD08E50}"/>
              </a:ext>
            </a:extLst>
          </p:cNvPr>
          <p:cNvSpPr txBox="1"/>
          <p:nvPr/>
        </p:nvSpPr>
        <p:spPr>
          <a:xfrm>
            <a:off x="6198958" y="3693661"/>
            <a:ext cx="3962400" cy="1015663"/>
          </a:xfrm>
          <a:prstGeom prst="rect">
            <a:avLst/>
          </a:prstGeom>
          <a:noFill/>
        </p:spPr>
        <p:txBody>
          <a:bodyPr wrap="square">
            <a:spAutoFit/>
          </a:bodyPr>
          <a:lstStyle/>
          <a:p>
            <a:pPr marL="285750" indent="-285750">
              <a:buFontTx/>
              <a:buChar char="-"/>
            </a:pPr>
            <a:r>
              <a:rPr lang="en-US" sz="2000" dirty="0"/>
              <a:t>Courts contesting because no evidence of foreign government involvement.</a:t>
            </a:r>
          </a:p>
        </p:txBody>
      </p:sp>
      <p:sp>
        <p:nvSpPr>
          <p:cNvPr id="12" name="TextBox 11">
            <a:extLst>
              <a:ext uri="{FF2B5EF4-FFF2-40B4-BE49-F238E27FC236}">
                <a16:creationId xmlns:a16="http://schemas.microsoft.com/office/drawing/2014/main" id="{CD7A555A-394A-16EC-2F32-EA146CEBC425}"/>
              </a:ext>
            </a:extLst>
          </p:cNvPr>
          <p:cNvSpPr txBox="1"/>
          <p:nvPr/>
        </p:nvSpPr>
        <p:spPr>
          <a:xfrm>
            <a:off x="2171244" y="4906125"/>
            <a:ext cx="3962400" cy="400110"/>
          </a:xfrm>
          <a:prstGeom prst="rect">
            <a:avLst/>
          </a:prstGeom>
          <a:noFill/>
        </p:spPr>
        <p:txBody>
          <a:bodyPr wrap="square">
            <a:spAutoFit/>
          </a:bodyPr>
          <a:lstStyle/>
          <a:p>
            <a:pPr marL="285750" indent="-285750">
              <a:buFontTx/>
              <a:buChar char="-"/>
            </a:pPr>
            <a:r>
              <a:rPr lang="en-US" sz="2000" dirty="0"/>
              <a:t>Rights being respected.</a:t>
            </a:r>
          </a:p>
        </p:txBody>
      </p:sp>
      <p:sp>
        <p:nvSpPr>
          <p:cNvPr id="13" name="TextBox 12">
            <a:extLst>
              <a:ext uri="{FF2B5EF4-FFF2-40B4-BE49-F238E27FC236}">
                <a16:creationId xmlns:a16="http://schemas.microsoft.com/office/drawing/2014/main" id="{6A38F448-8136-4886-D903-1B59C4440FD8}"/>
              </a:ext>
            </a:extLst>
          </p:cNvPr>
          <p:cNvSpPr txBox="1"/>
          <p:nvPr/>
        </p:nvSpPr>
        <p:spPr>
          <a:xfrm>
            <a:off x="6209845" y="4906125"/>
            <a:ext cx="4374865" cy="707886"/>
          </a:xfrm>
          <a:prstGeom prst="rect">
            <a:avLst/>
          </a:prstGeom>
          <a:noFill/>
        </p:spPr>
        <p:txBody>
          <a:bodyPr wrap="square">
            <a:spAutoFit/>
          </a:bodyPr>
          <a:lstStyle/>
          <a:p>
            <a:pPr marL="285750" indent="-285750">
              <a:buFontTx/>
              <a:buChar char="-"/>
            </a:pPr>
            <a:r>
              <a:rPr lang="en-US" sz="2000" dirty="0"/>
              <a:t>Rights violated, regarding access to legal counsel, habeas corpus, etc.</a:t>
            </a:r>
          </a:p>
        </p:txBody>
      </p:sp>
      <p:sp>
        <p:nvSpPr>
          <p:cNvPr id="14" name="TextBox 13">
            <a:extLst>
              <a:ext uri="{FF2B5EF4-FFF2-40B4-BE49-F238E27FC236}">
                <a16:creationId xmlns:a16="http://schemas.microsoft.com/office/drawing/2014/main" id="{CA593C79-3C4C-3421-EAAD-F7F66E2A238D}"/>
              </a:ext>
            </a:extLst>
          </p:cNvPr>
          <p:cNvSpPr txBox="1"/>
          <p:nvPr/>
        </p:nvSpPr>
        <p:spPr>
          <a:xfrm>
            <a:off x="6133644" y="1534105"/>
            <a:ext cx="3054362" cy="400110"/>
          </a:xfrm>
          <a:prstGeom prst="rect">
            <a:avLst/>
          </a:prstGeom>
          <a:noFill/>
        </p:spPr>
        <p:txBody>
          <a:bodyPr wrap="none" rtlCol="0">
            <a:spAutoFit/>
          </a:bodyPr>
          <a:lstStyle/>
          <a:p>
            <a:r>
              <a:rPr lang="en-US" sz="2000" dirty="0"/>
              <a:t>Other evidence points to …</a:t>
            </a:r>
          </a:p>
        </p:txBody>
      </p:sp>
      <p:sp>
        <p:nvSpPr>
          <p:cNvPr id="15" name="TextBox 14">
            <a:extLst>
              <a:ext uri="{FF2B5EF4-FFF2-40B4-BE49-F238E27FC236}">
                <a16:creationId xmlns:a16="http://schemas.microsoft.com/office/drawing/2014/main" id="{69F922A2-2935-8C9F-6896-C3436469AED4}"/>
              </a:ext>
            </a:extLst>
          </p:cNvPr>
          <p:cNvSpPr txBox="1"/>
          <p:nvPr/>
        </p:nvSpPr>
        <p:spPr>
          <a:xfrm>
            <a:off x="6209844" y="5729328"/>
            <a:ext cx="4075966" cy="707886"/>
          </a:xfrm>
          <a:prstGeom prst="rect">
            <a:avLst/>
          </a:prstGeom>
          <a:noFill/>
        </p:spPr>
        <p:txBody>
          <a:bodyPr wrap="square">
            <a:spAutoFit/>
          </a:bodyPr>
          <a:lstStyle/>
          <a:p>
            <a:pPr marL="285750" indent="-285750">
              <a:buFontTx/>
              <a:buChar char="-"/>
            </a:pPr>
            <a:r>
              <a:rPr lang="en-US" sz="2000" dirty="0"/>
              <a:t>Pattern so far: criticism of Israel and support for Palestine/Hamas.</a:t>
            </a:r>
          </a:p>
        </p:txBody>
      </p:sp>
      <p:sp>
        <p:nvSpPr>
          <p:cNvPr id="16" name="TextBox 15">
            <a:extLst>
              <a:ext uri="{FF2B5EF4-FFF2-40B4-BE49-F238E27FC236}">
                <a16:creationId xmlns:a16="http://schemas.microsoft.com/office/drawing/2014/main" id="{A66EA4B0-9BEF-E8C7-9226-CF00A20D8EE0}"/>
              </a:ext>
            </a:extLst>
          </p:cNvPr>
          <p:cNvSpPr txBox="1"/>
          <p:nvPr/>
        </p:nvSpPr>
        <p:spPr>
          <a:xfrm>
            <a:off x="2203901" y="5751099"/>
            <a:ext cx="3962400" cy="707886"/>
          </a:xfrm>
          <a:prstGeom prst="rect">
            <a:avLst/>
          </a:prstGeom>
          <a:noFill/>
        </p:spPr>
        <p:txBody>
          <a:bodyPr wrap="square">
            <a:spAutoFit/>
          </a:bodyPr>
          <a:lstStyle/>
          <a:p>
            <a:pPr marL="285750" indent="-285750">
              <a:buFontTx/>
              <a:buChar char="-"/>
            </a:pPr>
            <a:r>
              <a:rPr lang="en-US" sz="2000" dirty="0"/>
              <a:t>Not related to persons’ political views or free expression.</a:t>
            </a:r>
          </a:p>
        </p:txBody>
      </p:sp>
      <p:sp>
        <p:nvSpPr>
          <p:cNvPr id="17" name="TextBox 16">
            <a:extLst>
              <a:ext uri="{FF2B5EF4-FFF2-40B4-BE49-F238E27FC236}">
                <a16:creationId xmlns:a16="http://schemas.microsoft.com/office/drawing/2014/main" id="{80D0DE33-9AA7-6F1A-699A-4E82438C9B63}"/>
              </a:ext>
            </a:extLst>
          </p:cNvPr>
          <p:cNvSpPr txBox="1"/>
          <p:nvPr/>
        </p:nvSpPr>
        <p:spPr>
          <a:xfrm>
            <a:off x="2133600" y="2807495"/>
            <a:ext cx="3962400" cy="707886"/>
          </a:xfrm>
          <a:prstGeom prst="rect">
            <a:avLst/>
          </a:prstGeom>
          <a:noFill/>
        </p:spPr>
        <p:txBody>
          <a:bodyPr wrap="square">
            <a:spAutoFit/>
          </a:bodyPr>
          <a:lstStyle/>
          <a:p>
            <a:pPr marL="285750" indent="-285750">
              <a:buFontTx/>
              <a:buChar char="-"/>
            </a:pPr>
            <a:r>
              <a:rPr lang="en-US" sz="2000" dirty="0"/>
              <a:t>Deporting “pro-terrorist, antisemitic, anti-American.”</a:t>
            </a:r>
          </a:p>
        </p:txBody>
      </p:sp>
      <p:sp>
        <p:nvSpPr>
          <p:cNvPr id="19" name="TextBox 18">
            <a:extLst>
              <a:ext uri="{FF2B5EF4-FFF2-40B4-BE49-F238E27FC236}">
                <a16:creationId xmlns:a16="http://schemas.microsoft.com/office/drawing/2014/main" id="{23FDA4C2-FE03-16B3-D8EB-943B326B8B03}"/>
              </a:ext>
            </a:extLst>
          </p:cNvPr>
          <p:cNvSpPr txBox="1"/>
          <p:nvPr/>
        </p:nvSpPr>
        <p:spPr>
          <a:xfrm>
            <a:off x="6198959" y="2785565"/>
            <a:ext cx="4075965" cy="707886"/>
          </a:xfrm>
          <a:prstGeom prst="rect">
            <a:avLst/>
          </a:prstGeom>
          <a:noFill/>
        </p:spPr>
        <p:txBody>
          <a:bodyPr wrap="square">
            <a:spAutoFit/>
          </a:bodyPr>
          <a:lstStyle/>
          <a:p>
            <a:pPr marL="285750" indent="-285750">
              <a:buFontTx/>
              <a:buChar char="-"/>
            </a:pPr>
            <a:r>
              <a:rPr lang="en-US" sz="2000" dirty="0"/>
              <a:t>No allegation of terrorism. Unknown criteria.</a:t>
            </a:r>
          </a:p>
        </p:txBody>
      </p:sp>
    </p:spTree>
    <p:extLst>
      <p:ext uri="{BB962C8B-B14F-4D97-AF65-F5344CB8AC3E}">
        <p14:creationId xmlns:p14="http://schemas.microsoft.com/office/powerpoint/2010/main" val="65232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rgbClr val="808080"/>
                                      </p:to>
                                    </p:animClr>
                                  </p:sub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subTnLst>
                                    <p:animClr clrSpc="rgb" dir="cw">
                                      <p:cBhvr override="childStyle">
                                        <p:cTn dur="1" fill="hold" display="0" masterRel="nextClick" afterEffect="1"/>
                                        <p:tgtEl>
                                          <p:spTgt spid="9"/>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subTnLst>
                                    <p:animClr clrSpc="rgb" dir="cw">
                                      <p:cBhvr override="childStyle">
                                        <p:cTn dur="1" fill="hold" display="0" masterRel="nextClick" afterEffect="1"/>
                                        <p:tgtEl>
                                          <p:spTgt spid="17"/>
                                        </p:tgtEl>
                                        <p:attrNameLst>
                                          <p:attrName>ppt_c</p:attrName>
                                        </p:attrNameLst>
                                      </p:cBhvr>
                                      <p:to>
                                        <a:srgbClr val="808080"/>
                                      </p:to>
                                    </p:animClr>
                                  </p:sub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subTnLst>
                                    <p:animClr clrSpc="rgb" dir="cw">
                                      <p:cBhvr override="childStyle">
                                        <p:cTn dur="1" fill="hold" display="0" masterRel="nextClick" afterEffect="1"/>
                                        <p:tgtEl>
                                          <p:spTgt spid="19"/>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nimClr clrSpc="rgb" dir="cw">
                                      <p:cBhvr override="childStyle">
                                        <p:cTn dur="1" fill="hold" display="0" masterRel="nextClick" afterEffect="1"/>
                                        <p:tgtEl>
                                          <p:spTgt spid="10"/>
                                        </p:tgtEl>
                                        <p:attrNameLst>
                                          <p:attrName>ppt_c</p:attrName>
                                        </p:attrNameLst>
                                      </p:cBhvr>
                                      <p:to>
                                        <a:srgbClr val="808080"/>
                                      </p:to>
                                    </p:animClr>
                                  </p:sub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subTnLst>
                                    <p:animClr clrSpc="rgb" dir="cw">
                                      <p:cBhvr override="childStyle">
                                        <p:cTn dur="1" fill="hold" display="0" masterRel="nextClick" afterEffect="1"/>
                                        <p:tgtEl>
                                          <p:spTgt spid="11"/>
                                        </p:tgtEl>
                                        <p:attrNameLst>
                                          <p:attrName>ppt_c</p:attrName>
                                        </p:attrNameLst>
                                      </p:cBhvr>
                                      <p:to>
                                        <a:srgbClr val="808080"/>
                                      </p:to>
                                    </p:animClr>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subTnLst>
                                    <p:animClr clrSpc="rgb" dir="cw">
                                      <p:cBhvr override="childStyle">
                                        <p:cTn dur="1" fill="hold" display="0" masterRel="nextClick" afterEffect="1"/>
                                        <p:tgtEl>
                                          <p:spTgt spid="12"/>
                                        </p:tgtEl>
                                        <p:attrNameLst>
                                          <p:attrName>ppt_c</p:attrName>
                                        </p:attrNameLst>
                                      </p:cBhvr>
                                      <p:to>
                                        <a:srgbClr val="808080"/>
                                      </p:to>
                                    </p:animClr>
                                  </p:sub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subTnLst>
                                    <p:animClr clrSpc="rgb" dir="cw">
                                      <p:cBhvr override="childStyle">
                                        <p:cTn dur="1" fill="hold" display="0" masterRel="nextClick" afterEffect="1"/>
                                        <p:tgtEl>
                                          <p:spTgt spid="13"/>
                                        </p:tgtEl>
                                        <p:attrNameLst>
                                          <p:attrName>ppt_c</p:attrName>
                                        </p:attrNameLst>
                                      </p:cBhvr>
                                      <p:to>
                                        <a:srgbClr val="808080"/>
                                      </p:to>
                                    </p:animClr>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5" grpId="0"/>
      <p:bldP spid="16" grpId="0"/>
      <p:bldP spid="17"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0A06CAD-706E-F36F-678E-20C01995E45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2522CE0-7D71-726E-8594-C1009DBBF6B6}"/>
              </a:ext>
            </a:extLst>
          </p:cNvPr>
          <p:cNvSpPr txBox="1"/>
          <p:nvPr/>
        </p:nvSpPr>
        <p:spPr>
          <a:xfrm>
            <a:off x="2514600" y="708354"/>
            <a:ext cx="7010400" cy="523220"/>
          </a:xfrm>
          <a:prstGeom prst="rect">
            <a:avLst/>
          </a:prstGeom>
          <a:noFill/>
          <a:ln>
            <a:solidFill>
              <a:schemeClr val="accent5"/>
            </a:solidFill>
          </a:ln>
        </p:spPr>
        <p:txBody>
          <a:bodyPr wrap="square">
            <a:spAutoFit/>
          </a:bodyPr>
          <a:lstStyle/>
          <a:p>
            <a:pPr algn="ctr"/>
            <a:r>
              <a:rPr lang="en-US" sz="2800" dirty="0"/>
              <a:t>What does this mean for your questions?</a:t>
            </a:r>
          </a:p>
        </p:txBody>
      </p:sp>
      <p:sp>
        <p:nvSpPr>
          <p:cNvPr id="7" name="TextBox 6">
            <a:extLst>
              <a:ext uri="{FF2B5EF4-FFF2-40B4-BE49-F238E27FC236}">
                <a16:creationId xmlns:a16="http://schemas.microsoft.com/office/drawing/2014/main" id="{8BCD5268-2926-6702-47D9-1368B0666086}"/>
              </a:ext>
            </a:extLst>
          </p:cNvPr>
          <p:cNvSpPr txBox="1"/>
          <p:nvPr/>
        </p:nvSpPr>
        <p:spPr>
          <a:xfrm>
            <a:off x="2324101" y="2057401"/>
            <a:ext cx="8478102" cy="2769989"/>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400" dirty="0"/>
              <a:t>As always, ask what you think appropriate in appropriate fashion.</a:t>
            </a:r>
          </a:p>
          <a:p>
            <a:pPr marL="342900" indent="-342900">
              <a:spcAft>
                <a:spcPts val="1200"/>
              </a:spcAft>
              <a:buFont typeface="Arial" panose="020B0604020202020204" pitchFamily="34" charset="0"/>
              <a:buChar char="•"/>
            </a:pPr>
            <a:r>
              <a:rPr lang="en-US" sz="2400" dirty="0"/>
              <a:t>As always, offer analysis and conclusions.</a:t>
            </a:r>
          </a:p>
          <a:p>
            <a:pPr marL="342900" indent="-342900">
              <a:spcAft>
                <a:spcPts val="1200"/>
              </a:spcAft>
              <a:buFont typeface="Arial" panose="020B0604020202020204" pitchFamily="34" charset="0"/>
              <a:buChar char="•"/>
            </a:pPr>
            <a:r>
              <a:rPr lang="en-US" sz="2400" dirty="0"/>
              <a:t>Understand difference between law/policy and enforcement.</a:t>
            </a:r>
          </a:p>
          <a:p>
            <a:pPr marL="342900" indent="-342900">
              <a:spcAft>
                <a:spcPts val="1200"/>
              </a:spcAft>
              <a:buFont typeface="Arial" panose="020B0604020202020204" pitchFamily="34" charset="0"/>
              <a:buChar char="•"/>
            </a:pPr>
            <a:r>
              <a:rPr lang="en-US" sz="2400" dirty="0"/>
              <a:t>Understand that everyone has choice to stay in job and carry out orders.</a:t>
            </a:r>
          </a:p>
        </p:txBody>
      </p:sp>
      <p:sp>
        <p:nvSpPr>
          <p:cNvPr id="2" name="TextBox 1">
            <a:extLst>
              <a:ext uri="{FF2B5EF4-FFF2-40B4-BE49-F238E27FC236}">
                <a16:creationId xmlns:a16="http://schemas.microsoft.com/office/drawing/2014/main" id="{2BB21E3C-0825-BF1F-D527-6D74562227F8}"/>
              </a:ext>
            </a:extLst>
          </p:cNvPr>
          <p:cNvSpPr txBox="1"/>
          <p:nvPr/>
        </p:nvSpPr>
        <p:spPr>
          <a:xfrm>
            <a:off x="2324101" y="5441760"/>
            <a:ext cx="7696200" cy="830997"/>
          </a:xfrm>
          <a:prstGeom prst="rect">
            <a:avLst/>
          </a:prstGeom>
          <a:noFill/>
        </p:spPr>
        <p:txBody>
          <a:bodyPr wrap="square" rtlCol="0">
            <a:spAutoFit/>
          </a:bodyPr>
          <a:lstStyle/>
          <a:p>
            <a:r>
              <a:rPr lang="en-US" sz="2400" i="1" dirty="0"/>
              <a:t>Professional courtesy doesn’t mean a) you have to agree, or b) not stating disagreement is agreement.</a:t>
            </a:r>
          </a:p>
        </p:txBody>
      </p:sp>
    </p:spTree>
    <p:extLst>
      <p:ext uri="{BB962C8B-B14F-4D97-AF65-F5344CB8AC3E}">
        <p14:creationId xmlns:p14="http://schemas.microsoft.com/office/powerpoint/2010/main" val="413354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subTnLst>
                                    <p:animClr clrSpc="rgb" dir="cw">
                                      <p:cBhvr override="childStyle">
                                        <p:cTn dur="1" fill="hold" display="0" masterRel="nextClick" afterEffect="1"/>
                                        <p:tgtEl>
                                          <p:spTgt spid="7">
                                            <p:txEl>
                                              <p:pRg st="0" end="0"/>
                                            </p:txEl>
                                          </p:spTgt>
                                        </p:tgtEl>
                                        <p:attrNameLst>
                                          <p:attrName>ppt_c</p:attrName>
                                        </p:attrNameLst>
                                      </p:cBhvr>
                                      <p:to>
                                        <a:srgbClr val="80808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subTnLst>
                                    <p:animClr clrSpc="rgb" dir="cw">
                                      <p:cBhvr override="childStyle">
                                        <p:cTn dur="1" fill="hold" display="0" masterRel="nextClick" afterEffect="1"/>
                                        <p:tgtEl>
                                          <p:spTgt spid="7">
                                            <p:txEl>
                                              <p:pRg st="1" end="1"/>
                                            </p:txEl>
                                          </p:spTgt>
                                        </p:tgtEl>
                                        <p:attrNameLst>
                                          <p:attrName>ppt_c</p:attrName>
                                        </p:attrNameLst>
                                      </p:cBhvr>
                                      <p:to>
                                        <a:srgbClr val="80808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subTnLst>
                                    <p:animClr clrSpc="rgb" dir="cw">
                                      <p:cBhvr override="childStyle">
                                        <p:cTn dur="1" fill="hold" display="0" masterRel="nextClick" afterEffect="1"/>
                                        <p:tgtEl>
                                          <p:spTgt spid="7">
                                            <p:txEl>
                                              <p:pRg st="2" end="2"/>
                                            </p:txEl>
                                          </p:spTgt>
                                        </p:tgtEl>
                                        <p:attrNameLst>
                                          <p:attrName>ppt_c</p:attrName>
                                        </p:attrNameLst>
                                      </p:cBhvr>
                                      <p:to>
                                        <a:srgbClr val="808080"/>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subTnLst>
                                    <p:animClr clrSpc="rgb" dir="cw">
                                      <p:cBhvr override="childStyle">
                                        <p:cTn dur="1" fill="hold" display="0" masterRel="nextClick" afterEffect="1"/>
                                        <p:tgtEl>
                                          <p:spTgt spid="7">
                                            <p:txEl>
                                              <p:pRg st="3" end="3"/>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1E74D4A-C629-B8FB-D804-D292AB1F802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6D94818-B85A-6481-3E26-6BC862242241}"/>
              </a:ext>
            </a:extLst>
          </p:cNvPr>
          <p:cNvSpPr txBox="1"/>
          <p:nvPr/>
        </p:nvSpPr>
        <p:spPr>
          <a:xfrm>
            <a:off x="2514600" y="708354"/>
            <a:ext cx="3505200" cy="523220"/>
          </a:xfrm>
          <a:prstGeom prst="rect">
            <a:avLst/>
          </a:prstGeom>
          <a:noFill/>
          <a:ln>
            <a:solidFill>
              <a:schemeClr val="accent5"/>
            </a:solidFill>
          </a:ln>
        </p:spPr>
        <p:txBody>
          <a:bodyPr wrap="square">
            <a:spAutoFit/>
          </a:bodyPr>
          <a:lstStyle/>
          <a:p>
            <a:pPr algn="ctr"/>
            <a:r>
              <a:rPr lang="en-US" sz="2800" dirty="0"/>
              <a:t>Possible Questions</a:t>
            </a:r>
          </a:p>
        </p:txBody>
      </p:sp>
      <p:sp>
        <p:nvSpPr>
          <p:cNvPr id="3" name="TextBox 2">
            <a:extLst>
              <a:ext uri="{FF2B5EF4-FFF2-40B4-BE49-F238E27FC236}">
                <a16:creationId xmlns:a16="http://schemas.microsoft.com/office/drawing/2014/main" id="{F1F6A765-543D-6014-E75C-4623B3513103}"/>
              </a:ext>
            </a:extLst>
          </p:cNvPr>
          <p:cNvSpPr txBox="1"/>
          <p:nvPr/>
        </p:nvSpPr>
        <p:spPr>
          <a:xfrm>
            <a:off x="2129051" y="1761854"/>
            <a:ext cx="7620000" cy="4503797"/>
          </a:xfrm>
          <a:prstGeom prst="rect">
            <a:avLst/>
          </a:prstGeom>
          <a:noFill/>
        </p:spPr>
        <p:txBody>
          <a:bodyPr wrap="square" rtlCol="0">
            <a:spAutoFit/>
          </a:bodyPr>
          <a:lstStyle/>
          <a:p>
            <a:pPr marL="342900" indent="-342900">
              <a:spcAft>
                <a:spcPts val="800"/>
              </a:spcAft>
              <a:buFont typeface="Arial" panose="020B0604020202020204" pitchFamily="34" charset="0"/>
              <a:buChar char="•"/>
            </a:pPr>
            <a:r>
              <a:rPr lang="en-US" sz="2000" dirty="0"/>
              <a:t>What happened in the case of Alex Pretti in Minneapolis?</a:t>
            </a:r>
          </a:p>
          <a:p>
            <a:pPr marL="342900" indent="-342900">
              <a:spcAft>
                <a:spcPts val="800"/>
              </a:spcAft>
              <a:buFont typeface="Arial" panose="020B0604020202020204" pitchFamily="34" charset="0"/>
              <a:buChar char="•"/>
            </a:pPr>
            <a:r>
              <a:rPr lang="en-US" sz="2000" dirty="0"/>
              <a:t>When CBP makes a mistake in an arrest or deportation, what recourse does the person have?</a:t>
            </a:r>
          </a:p>
          <a:p>
            <a:pPr marL="342900" indent="-342900">
              <a:spcAft>
                <a:spcPts val="800"/>
              </a:spcAft>
              <a:buFont typeface="Arial" panose="020B0604020202020204" pitchFamily="34" charset="0"/>
              <a:buChar char="•"/>
            </a:pPr>
            <a:r>
              <a:rPr lang="en-US" sz="2000" dirty="0"/>
              <a:t>Who makes the lists of tourists (with visas or ESTA) and even Permanent Residents who are stopped upon arrival in the U.S.?</a:t>
            </a:r>
          </a:p>
          <a:p>
            <a:pPr marL="342900" indent="-342900">
              <a:spcAft>
                <a:spcPts val="800"/>
              </a:spcAft>
              <a:buFont typeface="Arial" panose="020B0604020202020204" pitchFamily="34" charset="0"/>
              <a:buChar char="•"/>
            </a:pPr>
            <a:r>
              <a:rPr lang="en-US" sz="2000" dirty="0"/>
              <a:t>How do CBP and ICE know which tattoos are from gangs and not?</a:t>
            </a:r>
          </a:p>
          <a:p>
            <a:pPr marL="342900" indent="-342900">
              <a:spcAft>
                <a:spcPts val="800"/>
              </a:spcAft>
              <a:buFont typeface="Arial" panose="020B0604020202020204" pitchFamily="34" charset="0"/>
              <a:buChar char="•"/>
            </a:pPr>
            <a:r>
              <a:rPr lang="en-US" sz="2000" dirty="0"/>
              <a:t>How is it helpful for CBP to post on its website “It’s closing time”?</a:t>
            </a:r>
          </a:p>
          <a:p>
            <a:pPr marL="342900" indent="-342900">
              <a:spcAft>
                <a:spcPts val="800"/>
              </a:spcAft>
              <a:buFont typeface="Arial" panose="020B0604020202020204" pitchFamily="34" charset="0"/>
              <a:buChar char="•"/>
            </a:pPr>
            <a:r>
              <a:rPr lang="en-US" sz="2000" dirty="0"/>
              <a:t>What does the National Border Patrol Council’s endorsement of President Trump candidacy and its criticism of Joe Biden mean?</a:t>
            </a:r>
          </a:p>
          <a:p>
            <a:pPr marL="342900" indent="-342900">
              <a:spcAft>
                <a:spcPts val="800"/>
              </a:spcAft>
              <a:buFont typeface="Arial" panose="020B0604020202020204" pitchFamily="34" charset="0"/>
              <a:buChar char="•"/>
            </a:pPr>
            <a:r>
              <a:rPr lang="en-US" sz="2000" dirty="0"/>
              <a:t>What is the logic for CBP to be able to force a citizen to open phone without a warrant?</a:t>
            </a:r>
          </a:p>
          <a:p>
            <a:pPr marL="342900" indent="-342900">
              <a:spcAft>
                <a:spcPts val="800"/>
              </a:spcAft>
              <a:buFont typeface="Arial" panose="020B0604020202020204" pitchFamily="34" charset="0"/>
              <a:buChar char="•"/>
            </a:pPr>
            <a:r>
              <a:rPr lang="en-US" sz="2000" dirty="0"/>
              <a:t>Why did President close DHS civil rights branch and two ombuds?</a:t>
            </a:r>
          </a:p>
        </p:txBody>
      </p:sp>
    </p:spTree>
    <p:extLst>
      <p:ext uri="{BB962C8B-B14F-4D97-AF65-F5344CB8AC3E}">
        <p14:creationId xmlns:p14="http://schemas.microsoft.com/office/powerpoint/2010/main" val="217324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subTnLst>
                                    <p:animClr clrSpc="rgb" dir="cw">
                                      <p:cBhvr override="childStyle">
                                        <p:cTn dur="1" fill="hold" display="0" masterRel="nextClick" afterEffect="1"/>
                                        <p:tgtEl>
                                          <p:spTgt spid="3">
                                            <p:txEl>
                                              <p:pRg st="5" end="5"/>
                                            </p:txEl>
                                          </p:spTgt>
                                        </p:tgtEl>
                                        <p:attrNameLst>
                                          <p:attrName>ppt_c</p:attrName>
                                        </p:attrNameLst>
                                      </p:cBhvr>
                                      <p:to>
                                        <a:srgbClr val="808080"/>
                                      </p:to>
                                    </p:animClr>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subTnLst>
                                    <p:animClr clrSpc="rgb" dir="cw">
                                      <p:cBhvr override="childStyle">
                                        <p:cTn dur="1" fill="hold" display="0" masterRel="nextClick" afterEffect="1"/>
                                        <p:tgtEl>
                                          <p:spTgt spid="3">
                                            <p:txEl>
                                              <p:pRg st="6" end="6"/>
                                            </p:txEl>
                                          </p:spTgt>
                                        </p:tgtEl>
                                        <p:attrNameLst>
                                          <p:attrName>ppt_c</p:attrName>
                                        </p:attrNameLst>
                                      </p:cBhvr>
                                      <p:to>
                                        <a:srgbClr val="808080"/>
                                      </p:to>
                                    </p:animClr>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F9804-4394-91CE-2927-93D94001FA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4FE7E93-ED97-AF28-4A50-AD15C90FD545}"/>
              </a:ext>
            </a:extLst>
          </p:cNvPr>
          <p:cNvSpPr txBox="1"/>
          <p:nvPr/>
        </p:nvSpPr>
        <p:spPr>
          <a:xfrm>
            <a:off x="1304926" y="702731"/>
            <a:ext cx="3011337" cy="523220"/>
          </a:xfrm>
          <a:prstGeom prst="rect">
            <a:avLst/>
          </a:prstGeom>
          <a:noFill/>
          <a:ln>
            <a:solidFill>
              <a:schemeClr val="tx2"/>
            </a:solidFill>
          </a:ln>
        </p:spPr>
        <p:txBody>
          <a:bodyPr wrap="none" rtlCol="0">
            <a:spAutoFit/>
          </a:bodyPr>
          <a:lstStyle/>
          <a:p>
            <a:r>
              <a:rPr lang="en-US" sz="2800" dirty="0"/>
              <a:t>TODAY’S AGENDA</a:t>
            </a:r>
          </a:p>
        </p:txBody>
      </p:sp>
      <p:graphicFrame>
        <p:nvGraphicFramePr>
          <p:cNvPr id="3" name="Table 2">
            <a:extLst>
              <a:ext uri="{FF2B5EF4-FFF2-40B4-BE49-F238E27FC236}">
                <a16:creationId xmlns:a16="http://schemas.microsoft.com/office/drawing/2014/main" id="{F4413AC1-8CDF-55EA-2884-75D3FDD8AA62}"/>
              </a:ext>
            </a:extLst>
          </p:cNvPr>
          <p:cNvGraphicFramePr>
            <a:graphicFrameLocks noGrp="1"/>
          </p:cNvGraphicFramePr>
          <p:nvPr>
            <p:extLst>
              <p:ext uri="{D42A27DB-BD31-4B8C-83A1-F6EECF244321}">
                <p14:modId xmlns:p14="http://schemas.microsoft.com/office/powerpoint/2010/main" val="4031284432"/>
              </p:ext>
            </p:extLst>
          </p:nvPr>
        </p:nvGraphicFramePr>
        <p:xfrm>
          <a:off x="1978165" y="1558706"/>
          <a:ext cx="9441228" cy="5111543"/>
        </p:xfrm>
        <a:graphic>
          <a:graphicData uri="http://schemas.openxmlformats.org/drawingml/2006/table">
            <a:tbl>
              <a:tblPr firstRow="1" bandRow="1">
                <a:tableStyleId>{2D5ABB26-0587-4C30-8999-92F81FD0307C}</a:tableStyleId>
              </a:tblPr>
              <a:tblGrid>
                <a:gridCol w="1666690">
                  <a:extLst>
                    <a:ext uri="{9D8B030D-6E8A-4147-A177-3AD203B41FA5}">
                      <a16:colId xmlns:a16="http://schemas.microsoft.com/office/drawing/2014/main" val="3540809041"/>
                    </a:ext>
                  </a:extLst>
                </a:gridCol>
                <a:gridCol w="7774538">
                  <a:extLst>
                    <a:ext uri="{9D8B030D-6E8A-4147-A177-3AD203B41FA5}">
                      <a16:colId xmlns:a16="http://schemas.microsoft.com/office/drawing/2014/main" val="369545150"/>
                    </a:ext>
                  </a:extLst>
                </a:gridCol>
              </a:tblGrid>
              <a:tr h="712221">
                <a:tc>
                  <a:txBody>
                    <a:bodyPr/>
                    <a:lstStyle/>
                    <a:p>
                      <a:pPr marL="0" indent="0"/>
                      <a:r>
                        <a:rPr lang="en-US" sz="2000" dirty="0">
                          <a:latin typeface="Aptos" panose="020B0004020202020204" pitchFamily="34" charset="0"/>
                        </a:rPr>
                        <a:t>9:00</a:t>
                      </a:r>
                    </a:p>
                  </a:txBody>
                  <a:tcPr/>
                </a:tc>
                <a:tc>
                  <a:txBody>
                    <a:bodyPr/>
                    <a:lstStyle/>
                    <a:p>
                      <a:pPr marL="0" lvl="1"/>
                      <a:r>
                        <a:rPr lang="en-US" sz="2000" i="0" kern="1200" dirty="0">
                          <a:solidFill>
                            <a:schemeClr val="tx1"/>
                          </a:solidFill>
                          <a:effectLst/>
                          <a:latin typeface="Aptos" panose="020B0004020202020204" pitchFamily="34" charset="0"/>
                          <a:ea typeface="+mn-ea"/>
                          <a:cs typeface="+mn-cs"/>
                        </a:rPr>
                        <a:t>Skills:  Professional Listening</a:t>
                      </a:r>
                    </a:p>
                    <a:p>
                      <a:pPr marL="0" lvl="1"/>
                      <a:r>
                        <a:rPr lang="en-US" sz="2000" i="0" kern="1200" dirty="0">
                          <a:solidFill>
                            <a:schemeClr val="tx1"/>
                          </a:solidFill>
                          <a:effectLst/>
                          <a:latin typeface="Aptos" panose="020B0004020202020204" pitchFamily="34" charset="0"/>
                          <a:ea typeface="+mn-ea"/>
                          <a:cs typeface="+mn-cs"/>
                        </a:rPr>
                        <a:t>- Samantha Clemence</a:t>
                      </a:r>
                    </a:p>
                  </a:txBody>
                  <a:tcPr/>
                </a:tc>
                <a:extLst>
                  <a:ext uri="{0D108BD9-81ED-4DB2-BD59-A6C34878D82A}">
                    <a16:rowId xmlns:a16="http://schemas.microsoft.com/office/drawing/2014/main" val="3581011236"/>
                  </a:ext>
                </a:extLst>
              </a:tr>
              <a:tr h="1055077">
                <a:tc>
                  <a:txBody>
                    <a:bodyPr/>
                    <a:lstStyle/>
                    <a:p>
                      <a:pPr marL="0" indent="0"/>
                      <a:r>
                        <a:rPr lang="en-US" sz="2000" dirty="0">
                          <a:latin typeface="Aptos" panose="020B0004020202020204" pitchFamily="34" charset="0"/>
                        </a:rPr>
                        <a:t>10:00</a:t>
                      </a:r>
                    </a:p>
                  </a:txBody>
                  <a:tcPr/>
                </a:tc>
                <a:tc>
                  <a:txBody>
                    <a:bodyPr/>
                    <a:lstStyle/>
                    <a:p>
                      <a:pPr marL="0" lvl="1"/>
                      <a:r>
                        <a:rPr lang="en-US" sz="2000" i="0" kern="1200" dirty="0">
                          <a:solidFill>
                            <a:schemeClr val="tx1"/>
                          </a:solidFill>
                          <a:effectLst/>
                          <a:latin typeface="Aptos" panose="020B0004020202020204" pitchFamily="34" charset="0"/>
                          <a:ea typeface="+mn-ea"/>
                          <a:cs typeface="+mn-cs"/>
                        </a:rPr>
                        <a:t>Melinda Kimble</a:t>
                      </a:r>
                    </a:p>
                    <a:p>
                      <a:pPr marL="0" lvl="1"/>
                      <a:r>
                        <a:rPr lang="en-US" sz="2000" i="0" kern="1200" dirty="0">
                          <a:solidFill>
                            <a:schemeClr val="tx1"/>
                          </a:solidFill>
                          <a:effectLst/>
                          <a:latin typeface="Aptos" panose="020B0004020202020204" pitchFamily="34" charset="0"/>
                          <a:ea typeface="+mn-ea"/>
                          <a:cs typeface="+mn-cs"/>
                        </a:rPr>
                        <a:t>Senior Fellow, United Nations Foundation</a:t>
                      </a:r>
                    </a:p>
                    <a:p>
                      <a:pPr marL="342900" lvl="2"/>
                      <a:r>
                        <a:rPr lang="en-US" sz="1800" i="1" kern="1200" dirty="0">
                          <a:solidFill>
                            <a:schemeClr val="tx1"/>
                          </a:solidFill>
                          <a:effectLst/>
                          <a:latin typeface="Aptos" panose="020B0004020202020204" pitchFamily="34" charset="0"/>
                          <a:ea typeface="+mn-ea"/>
                          <a:cs typeface="+mn-cs"/>
                        </a:rPr>
                        <a:t>- Introduced by Miles</a:t>
                      </a:r>
                    </a:p>
                  </a:txBody>
                  <a:tcPr/>
                </a:tc>
                <a:extLst>
                  <a:ext uri="{0D108BD9-81ED-4DB2-BD59-A6C34878D82A}">
                    <a16:rowId xmlns:a16="http://schemas.microsoft.com/office/drawing/2014/main" val="202201722"/>
                  </a:ext>
                </a:extLst>
              </a:tr>
              <a:tr h="4421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latin typeface="Aptos" panose="020B0004020202020204" pitchFamily="34" charset="0"/>
                        </a:rPr>
                        <a:t>11:30</a:t>
                      </a:r>
                    </a:p>
                  </a:txBody>
                  <a:tcPr/>
                </a:tc>
                <a:tc>
                  <a:txBody>
                    <a:bodyPr/>
                    <a:lstStyle/>
                    <a:p>
                      <a:r>
                        <a:rPr lang="en-US" sz="2000" kern="1200" dirty="0">
                          <a:solidFill>
                            <a:schemeClr val="tx1"/>
                          </a:solidFill>
                          <a:effectLst/>
                          <a:latin typeface="Aptos" panose="020B0004020202020204" pitchFamily="34" charset="0"/>
                          <a:ea typeface="+mn-ea"/>
                          <a:cs typeface="+mn-cs"/>
                        </a:rPr>
                        <a:t>Lunch</a:t>
                      </a:r>
                    </a:p>
                  </a:txBody>
                  <a:tcPr/>
                </a:tc>
                <a:extLst>
                  <a:ext uri="{0D108BD9-81ED-4DB2-BD59-A6C34878D82A}">
                    <a16:rowId xmlns:a16="http://schemas.microsoft.com/office/drawing/2014/main" val="1260872140"/>
                  </a:ext>
                </a:extLst>
              </a:tr>
              <a:tr h="1125415">
                <a:tc>
                  <a:txBody>
                    <a:bodyPr/>
                    <a:lstStyle/>
                    <a:p>
                      <a:pPr marL="0" indent="0"/>
                      <a:r>
                        <a:rPr lang="en-US" sz="2000" dirty="0">
                          <a:latin typeface="Aptos" panose="020B0004020202020204" pitchFamily="34" charset="0"/>
                        </a:rPr>
                        <a:t>1:00</a:t>
                      </a:r>
                    </a:p>
                  </a:txBody>
                  <a:tcPr/>
                </a:tc>
                <a:tc>
                  <a:txBody>
                    <a:bodyPr/>
                    <a:lstStyle/>
                    <a:p>
                      <a:r>
                        <a:rPr lang="en-US" sz="2000" kern="1200" dirty="0">
                          <a:solidFill>
                            <a:schemeClr val="tx1"/>
                          </a:solidFill>
                          <a:effectLst/>
                          <a:latin typeface="Aptos" panose="020B0004020202020204" pitchFamily="34" charset="0"/>
                          <a:ea typeface="+mn-ea"/>
                          <a:cs typeface="+mn-cs"/>
                        </a:rPr>
                        <a:t>José Pertierra </a:t>
                      </a:r>
                    </a:p>
                    <a:p>
                      <a:r>
                        <a:rPr lang="en-US" sz="2000" kern="1200" dirty="0">
                          <a:solidFill>
                            <a:schemeClr val="tx1"/>
                          </a:solidFill>
                          <a:effectLst/>
                          <a:latin typeface="Aptos" panose="020B0004020202020204" pitchFamily="34" charset="0"/>
                          <a:ea typeface="+mn-ea"/>
                          <a:cs typeface="+mn-cs"/>
                        </a:rPr>
                        <a:t>Immigration Attorney</a:t>
                      </a:r>
                    </a:p>
                    <a:p>
                      <a:pPr marL="342900" lvl="2" algn="l" defTabSz="685800" rtl="0" eaLnBrk="1" latinLnBrk="0" hangingPunct="1"/>
                      <a:r>
                        <a:rPr lang="en-US" sz="1800" i="1" kern="1200" dirty="0">
                          <a:solidFill>
                            <a:schemeClr val="tx1"/>
                          </a:solidFill>
                          <a:effectLst/>
                          <a:latin typeface="Aptos" panose="020B0004020202020204" pitchFamily="34" charset="0"/>
                          <a:ea typeface="+mn-ea"/>
                          <a:cs typeface="+mn-cs"/>
                        </a:rPr>
                        <a:t>- Introduced by Kaiwen</a:t>
                      </a:r>
                    </a:p>
                  </a:txBody>
                  <a:tcPr/>
                </a:tc>
                <a:extLst>
                  <a:ext uri="{0D108BD9-81ED-4DB2-BD59-A6C34878D82A}">
                    <a16:rowId xmlns:a16="http://schemas.microsoft.com/office/drawing/2014/main" val="960413654"/>
                  </a:ext>
                </a:extLst>
              </a:tr>
              <a:tr h="1145512">
                <a:tc>
                  <a:txBody>
                    <a:bodyPr/>
                    <a:lstStyle/>
                    <a:p>
                      <a:pPr marL="0" marR="0">
                        <a:buNone/>
                      </a:pPr>
                      <a:r>
                        <a:rPr lang="en-US" sz="2000" dirty="0">
                          <a:solidFill>
                            <a:schemeClr val="tx1"/>
                          </a:solidFill>
                          <a:effectLst/>
                          <a:latin typeface="Aptos" panose="020B0004020202020204" pitchFamily="34" charset="0"/>
                          <a:ea typeface="DengXian" panose="02010600030101010101" pitchFamily="2" charset="-122"/>
                        </a:rPr>
                        <a:t>2:15</a:t>
                      </a:r>
                    </a:p>
                  </a:txBody>
                  <a:tcPr/>
                </a:tc>
                <a:tc>
                  <a:txBody>
                    <a:bodyPr/>
                    <a:lstStyle/>
                    <a:p>
                      <a:pPr marL="0" marR="0">
                        <a:buNone/>
                      </a:pPr>
                      <a:r>
                        <a:rPr lang="en-US" sz="2000" dirty="0">
                          <a:solidFill>
                            <a:schemeClr val="tx1"/>
                          </a:solidFill>
                          <a:effectLst/>
                          <a:latin typeface="Aptos" panose="020B0004020202020204" pitchFamily="34" charset="0"/>
                          <a:ea typeface="DengXian" panose="02010600030101010101" pitchFamily="2" charset="-122"/>
                        </a:rPr>
                        <a:t>Class Discussion</a:t>
                      </a:r>
                    </a:p>
                    <a:p>
                      <a:pPr marL="0" marR="0">
                        <a:buNone/>
                      </a:pPr>
                      <a:r>
                        <a:rPr lang="en-US" sz="2000" dirty="0">
                          <a:solidFill>
                            <a:schemeClr val="tx1"/>
                          </a:solidFill>
                          <a:effectLst/>
                          <a:latin typeface="Aptos" panose="020B0004020202020204" pitchFamily="34" charset="0"/>
                          <a:ea typeface="DengXian" panose="02010600030101010101" pitchFamily="2" charset="-122"/>
                        </a:rPr>
                        <a:t>- 401 briefings</a:t>
                      </a:r>
                    </a:p>
                    <a:p>
                      <a:pPr marL="0" marR="0">
                        <a:buNone/>
                      </a:pPr>
                      <a:r>
                        <a:rPr lang="en-US" sz="2000" dirty="0">
                          <a:solidFill>
                            <a:schemeClr val="tx1"/>
                          </a:solidFill>
                          <a:effectLst/>
                          <a:latin typeface="Aptos" panose="020B0004020202020204" pitchFamily="34" charset="0"/>
                          <a:ea typeface="DengXian" panose="02010600030101010101" pitchFamily="2" charset="-122"/>
                        </a:rPr>
                        <a:t>- Project updates</a:t>
                      </a:r>
                    </a:p>
                  </a:txBody>
                  <a:tcPr/>
                </a:tc>
                <a:extLst>
                  <a:ext uri="{0D108BD9-81ED-4DB2-BD59-A6C34878D82A}">
                    <a16:rowId xmlns:a16="http://schemas.microsoft.com/office/drawing/2014/main" val="2069521981"/>
                  </a:ext>
                </a:extLst>
              </a:tr>
              <a:tr h="631190">
                <a:tc>
                  <a:txBody>
                    <a:bodyPr/>
                    <a:lstStyle/>
                    <a:p>
                      <a:pPr marL="0" marR="0">
                        <a:buNone/>
                      </a:pPr>
                      <a:r>
                        <a:rPr lang="en-US" sz="2000" dirty="0">
                          <a:solidFill>
                            <a:schemeClr val="tx1"/>
                          </a:solidFill>
                          <a:effectLst/>
                          <a:latin typeface="Aptos" panose="020B0004020202020204" pitchFamily="34" charset="0"/>
                          <a:ea typeface="DengXian" panose="02010600030101010101" pitchFamily="2" charset="-122"/>
                        </a:rPr>
                        <a:t>~3:00</a:t>
                      </a:r>
                    </a:p>
                  </a:txBody>
                  <a:tcPr/>
                </a:tc>
                <a:tc>
                  <a:txBody>
                    <a:bodyPr/>
                    <a:lstStyle/>
                    <a:p>
                      <a:pPr marL="0" marR="0">
                        <a:buNone/>
                      </a:pPr>
                      <a:r>
                        <a:rPr lang="en-US" sz="2000" dirty="0" err="1">
                          <a:solidFill>
                            <a:schemeClr val="tx1"/>
                          </a:solidFill>
                          <a:effectLst/>
                          <a:latin typeface="Aptos" panose="020B0004020202020204" pitchFamily="34" charset="0"/>
                          <a:ea typeface="DengXian" panose="02010600030101010101" pitchFamily="2" charset="-122"/>
                        </a:rPr>
                        <a:t>Wrapup</a:t>
                      </a:r>
                      <a:endParaRPr lang="en-US" sz="2000" dirty="0">
                        <a:solidFill>
                          <a:schemeClr val="tx1"/>
                        </a:solidFill>
                        <a:effectLst/>
                        <a:latin typeface="Aptos" panose="020B0004020202020204" pitchFamily="34" charset="0"/>
                        <a:ea typeface="DengXian" panose="02010600030101010101" pitchFamily="2" charset="-122"/>
                      </a:endParaRPr>
                    </a:p>
                  </a:txBody>
                  <a:tcPr/>
                </a:tc>
                <a:extLst>
                  <a:ext uri="{0D108BD9-81ED-4DB2-BD59-A6C34878D82A}">
                    <a16:rowId xmlns:a16="http://schemas.microsoft.com/office/drawing/2014/main" val="1228761761"/>
                  </a:ext>
                </a:extLst>
              </a:tr>
            </a:tbl>
          </a:graphicData>
        </a:graphic>
      </p:graphicFrame>
      <p:sp useBgFill="1">
        <p:nvSpPr>
          <p:cNvPr id="4" name="Rectangle 3">
            <a:extLst>
              <a:ext uri="{FF2B5EF4-FFF2-40B4-BE49-F238E27FC236}">
                <a16:creationId xmlns:a16="http://schemas.microsoft.com/office/drawing/2014/main" id="{AB00FA9D-3805-F2B1-B88E-7B7F36734089}"/>
              </a:ext>
            </a:extLst>
          </p:cNvPr>
          <p:cNvSpPr/>
          <p:nvPr/>
        </p:nvSpPr>
        <p:spPr>
          <a:xfrm>
            <a:off x="1908942" y="1454797"/>
            <a:ext cx="6992131" cy="6961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8E3D7A8B-11E1-CFE4-E201-96DB1A277A8B}"/>
              </a:ext>
            </a:extLst>
          </p:cNvPr>
          <p:cNvSpPr/>
          <p:nvPr/>
        </p:nvSpPr>
        <p:spPr>
          <a:xfrm>
            <a:off x="1908941" y="2254827"/>
            <a:ext cx="6992131" cy="97674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0FB6AF96-BD1D-EF2D-5514-DDDF947F26D1}"/>
              </a:ext>
            </a:extLst>
          </p:cNvPr>
          <p:cNvSpPr/>
          <p:nvPr/>
        </p:nvSpPr>
        <p:spPr>
          <a:xfrm>
            <a:off x="1908941" y="3231573"/>
            <a:ext cx="6992131" cy="51954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AF4C2127-D017-E362-E8A3-476A809E13D2}"/>
              </a:ext>
            </a:extLst>
          </p:cNvPr>
          <p:cNvSpPr/>
          <p:nvPr/>
        </p:nvSpPr>
        <p:spPr>
          <a:xfrm>
            <a:off x="2054364" y="3708909"/>
            <a:ext cx="6992131" cy="10342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95FF9AA6-C5FB-053E-A1DA-C81CF675EEAB}"/>
              </a:ext>
            </a:extLst>
          </p:cNvPr>
          <p:cNvSpPr/>
          <p:nvPr/>
        </p:nvSpPr>
        <p:spPr>
          <a:xfrm>
            <a:off x="1885057" y="4810921"/>
            <a:ext cx="6992131" cy="10342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D1E279F0-D8D9-0445-5492-D29C1E0A5384}"/>
              </a:ext>
            </a:extLst>
          </p:cNvPr>
          <p:cNvSpPr/>
          <p:nvPr/>
        </p:nvSpPr>
        <p:spPr>
          <a:xfrm>
            <a:off x="1604142" y="5927726"/>
            <a:ext cx="6992131" cy="6961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393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6EF0277-09AF-D300-2220-91125E6B5E3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79D854F-AE74-694C-7448-75E2D391EBF8}"/>
              </a:ext>
            </a:extLst>
          </p:cNvPr>
          <p:cNvSpPr txBox="1"/>
          <p:nvPr/>
        </p:nvSpPr>
        <p:spPr>
          <a:xfrm>
            <a:off x="4468407" y="2967336"/>
            <a:ext cx="3255186" cy="461665"/>
          </a:xfrm>
          <a:prstGeom prst="rect">
            <a:avLst/>
          </a:prstGeom>
          <a:noFill/>
        </p:spPr>
        <p:txBody>
          <a:bodyPr wrap="none" rtlCol="0">
            <a:spAutoFit/>
          </a:bodyPr>
          <a:lstStyle/>
          <a:p>
            <a:r>
              <a:rPr lang="en-US" sz="2400" dirty="0"/>
              <a:t>Questions?  Comments?</a:t>
            </a:r>
          </a:p>
        </p:txBody>
      </p:sp>
    </p:spTree>
    <p:extLst>
      <p:ext uri="{BB962C8B-B14F-4D97-AF65-F5344CB8AC3E}">
        <p14:creationId xmlns:p14="http://schemas.microsoft.com/office/powerpoint/2010/main" val="1381319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6EF0277-09AF-D300-2220-91125E6B5E3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79D854F-AE74-694C-7448-75E2D391EBF8}"/>
              </a:ext>
            </a:extLst>
          </p:cNvPr>
          <p:cNvSpPr txBox="1"/>
          <p:nvPr/>
        </p:nvSpPr>
        <p:spPr>
          <a:xfrm>
            <a:off x="4468407" y="2967336"/>
            <a:ext cx="3255186" cy="461665"/>
          </a:xfrm>
          <a:prstGeom prst="rect">
            <a:avLst/>
          </a:prstGeom>
          <a:noFill/>
        </p:spPr>
        <p:txBody>
          <a:bodyPr wrap="none" rtlCol="0">
            <a:spAutoFit/>
          </a:bodyPr>
          <a:lstStyle/>
          <a:p>
            <a:r>
              <a:rPr lang="en-US" sz="2400" dirty="0"/>
              <a:t>Questions?  Comments?</a:t>
            </a:r>
          </a:p>
        </p:txBody>
      </p:sp>
    </p:spTree>
    <p:extLst>
      <p:ext uri="{BB962C8B-B14F-4D97-AF65-F5344CB8AC3E}">
        <p14:creationId xmlns:p14="http://schemas.microsoft.com/office/powerpoint/2010/main" val="953989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85B596B-022B-1E91-3657-65DCFF2FF3F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EFFA1A1-1AA5-930E-C406-35187437328A}"/>
              </a:ext>
            </a:extLst>
          </p:cNvPr>
          <p:cNvSpPr txBox="1"/>
          <p:nvPr/>
        </p:nvSpPr>
        <p:spPr>
          <a:xfrm>
            <a:off x="5117965" y="622020"/>
            <a:ext cx="2552700" cy="523220"/>
          </a:xfrm>
          <a:prstGeom prst="rect">
            <a:avLst/>
          </a:prstGeom>
          <a:noFill/>
        </p:spPr>
        <p:txBody>
          <a:bodyPr wrap="square" rtlCol="0">
            <a:spAutoFit/>
          </a:bodyPr>
          <a:lstStyle/>
          <a:p>
            <a:r>
              <a:rPr lang="en-US" sz="2800" dirty="0"/>
              <a:t>LUNCH</a:t>
            </a:r>
          </a:p>
        </p:txBody>
      </p:sp>
      <p:pic>
        <p:nvPicPr>
          <p:cNvPr id="4" name="Picture 3">
            <a:extLst>
              <a:ext uri="{FF2B5EF4-FFF2-40B4-BE49-F238E27FC236}">
                <a16:creationId xmlns:a16="http://schemas.microsoft.com/office/drawing/2014/main" id="{264CE2F3-0E24-A5D8-320A-0551116D8FA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70" b="93658" l="1500" r="96500">
                        <a14:foregroundMark x1="10333" y1="25516" x2="3000" y2="44248"/>
                        <a14:foregroundMark x1="3000" y1="44248" x2="5167" y2="67109"/>
                        <a14:foregroundMark x1="5167" y1="67109" x2="16500" y2="78171"/>
                        <a14:foregroundMark x1="16500" y1="78171" x2="18167" y2="75959"/>
                        <a14:foregroundMark x1="18917" y1="78171" x2="29333" y2="93363"/>
                        <a14:foregroundMark x1="29333" y1="93363" x2="42000" y2="93805"/>
                        <a14:foregroundMark x1="42000" y1="93805" x2="54333" y2="85988"/>
                        <a14:foregroundMark x1="54333" y1="85988" x2="58833" y2="86283"/>
                        <a14:foregroundMark x1="86083" y1="74189" x2="96750" y2="60324"/>
                        <a14:foregroundMark x1="96750" y1="60324" x2="92250" y2="39086"/>
                        <a14:foregroundMark x1="92250" y1="39086" x2="87333" y2="33923"/>
                        <a14:foregroundMark x1="95667" y1="47345" x2="96500" y2="64307"/>
                        <a14:foregroundMark x1="69167" y1="10767" x2="56250" y2="7670"/>
                        <a14:foregroundMark x1="56250" y1="7670" x2="50750" y2="9440"/>
                        <a14:foregroundMark x1="2250" y1="58555" x2="3250" y2="55900"/>
                        <a14:foregroundMark x1="2000" y1="61209" x2="2000" y2="61209"/>
                        <a14:foregroundMark x1="1500" y1="60324" x2="1500" y2="6032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25203" y="3633396"/>
            <a:ext cx="3771900" cy="2131124"/>
          </a:xfrm>
          <a:prstGeom prst="rect">
            <a:avLst/>
          </a:prstGeom>
        </p:spPr>
      </p:pic>
      <p:pic>
        <p:nvPicPr>
          <p:cNvPr id="5" name="Picture 4">
            <a:extLst>
              <a:ext uri="{FF2B5EF4-FFF2-40B4-BE49-F238E27FC236}">
                <a16:creationId xmlns:a16="http://schemas.microsoft.com/office/drawing/2014/main" id="{65EBF1DE-4081-49BA-0AFE-03FF91BBE8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9823" y="225911"/>
            <a:ext cx="4968456" cy="4968456"/>
          </a:xfrm>
          <a:prstGeom prst="rect">
            <a:avLst/>
          </a:prstGeom>
        </p:spPr>
      </p:pic>
      <p:pic>
        <p:nvPicPr>
          <p:cNvPr id="7" name="Picture 6">
            <a:extLst>
              <a:ext uri="{FF2B5EF4-FFF2-40B4-BE49-F238E27FC236}">
                <a16:creationId xmlns:a16="http://schemas.microsoft.com/office/drawing/2014/main" id="{3CBFC0AE-1580-4935-1905-5BA178E2AB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559" y="1214821"/>
            <a:ext cx="4023960" cy="3167192"/>
          </a:xfrm>
          <a:prstGeom prst="rect">
            <a:avLst/>
          </a:prstGeom>
        </p:spPr>
      </p:pic>
    </p:spTree>
    <p:extLst>
      <p:ext uri="{BB962C8B-B14F-4D97-AF65-F5344CB8AC3E}">
        <p14:creationId xmlns:p14="http://schemas.microsoft.com/office/powerpoint/2010/main" val="2440944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163A69-4CDA-1A8B-6FF3-5412637AA6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7616">
            <a:off x="1685119" y="1081199"/>
            <a:ext cx="8784511" cy="4941288"/>
          </a:xfrm>
          <a:prstGeom prst="rect">
            <a:avLst/>
          </a:prstGeom>
        </p:spPr>
      </p:pic>
    </p:spTree>
    <p:extLst>
      <p:ext uri="{BB962C8B-B14F-4D97-AF65-F5344CB8AC3E}">
        <p14:creationId xmlns:p14="http://schemas.microsoft.com/office/powerpoint/2010/main" val="4006733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3E47D-068B-1C96-4176-165A1C1D489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136CA55-C9B3-89D4-6141-AA17A5950AEF}"/>
              </a:ext>
            </a:extLst>
          </p:cNvPr>
          <p:cNvSpPr txBox="1"/>
          <p:nvPr/>
        </p:nvSpPr>
        <p:spPr>
          <a:xfrm>
            <a:off x="1333500" y="828675"/>
            <a:ext cx="2780761" cy="523220"/>
          </a:xfrm>
          <a:prstGeom prst="rect">
            <a:avLst/>
          </a:prstGeom>
          <a:noFill/>
          <a:ln>
            <a:solidFill>
              <a:srgbClr val="FFFF00"/>
            </a:solidFill>
          </a:ln>
        </p:spPr>
        <p:txBody>
          <a:bodyPr wrap="none" rtlCol="0">
            <a:spAutoFit/>
          </a:bodyPr>
          <a:lstStyle/>
          <a:p>
            <a:r>
              <a:rPr lang="en-US" sz="2800" dirty="0"/>
              <a:t>GUEST SPEAKER</a:t>
            </a:r>
          </a:p>
        </p:txBody>
      </p:sp>
      <p:sp>
        <p:nvSpPr>
          <p:cNvPr id="2" name="TextBox 1">
            <a:extLst>
              <a:ext uri="{FF2B5EF4-FFF2-40B4-BE49-F238E27FC236}">
                <a16:creationId xmlns:a16="http://schemas.microsoft.com/office/drawing/2014/main" id="{44BC5264-863F-B34F-EDED-2D898CFDEE3F}"/>
              </a:ext>
            </a:extLst>
          </p:cNvPr>
          <p:cNvSpPr txBox="1"/>
          <p:nvPr/>
        </p:nvSpPr>
        <p:spPr>
          <a:xfrm>
            <a:off x="1371600" y="2560320"/>
            <a:ext cx="2832827" cy="2062103"/>
          </a:xfrm>
          <a:prstGeom prst="rect">
            <a:avLst/>
          </a:prstGeom>
          <a:noFill/>
        </p:spPr>
        <p:txBody>
          <a:bodyPr wrap="none" rtlCol="0">
            <a:spAutoFit/>
          </a:bodyPr>
          <a:lstStyle/>
          <a:p>
            <a:r>
              <a:rPr lang="en-US" sz="3200" dirty="0"/>
              <a:t>Melinda Kimble</a:t>
            </a:r>
          </a:p>
          <a:p>
            <a:r>
              <a:rPr lang="en-US" sz="2400" dirty="0"/>
              <a:t>UN Foundation</a:t>
            </a:r>
          </a:p>
          <a:p>
            <a:endParaRPr lang="en-US" sz="2400" dirty="0"/>
          </a:p>
          <a:p>
            <a:endParaRPr lang="en-US" sz="2400" dirty="0"/>
          </a:p>
          <a:p>
            <a:r>
              <a:rPr lang="en-US" sz="2400" i="1" kern="1200" dirty="0">
                <a:solidFill>
                  <a:schemeClr val="tx1"/>
                </a:solidFill>
                <a:effectLst/>
                <a:latin typeface="+mn-lt"/>
                <a:ea typeface="+mn-ea"/>
                <a:cs typeface="+mn-cs"/>
              </a:rPr>
              <a:t>- introduced by </a:t>
            </a:r>
            <a:r>
              <a:rPr lang="en-US" sz="2400" i="1" dirty="0"/>
              <a:t>Miles</a:t>
            </a:r>
            <a:endParaRPr lang="en-US" sz="2400" dirty="0"/>
          </a:p>
        </p:txBody>
      </p:sp>
      <p:pic>
        <p:nvPicPr>
          <p:cNvPr id="6" name="Picture 5">
            <a:extLst>
              <a:ext uri="{FF2B5EF4-FFF2-40B4-BE49-F238E27FC236}">
                <a16:creationId xmlns:a16="http://schemas.microsoft.com/office/drawing/2014/main" id="{25705AFA-E71D-B526-313F-493906BEA8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942">
            <a:off x="5577213" y="125781"/>
            <a:ext cx="5776631" cy="7235145"/>
          </a:xfrm>
          <a:prstGeom prst="rect">
            <a:avLst/>
          </a:prstGeom>
        </p:spPr>
      </p:pic>
    </p:spTree>
    <p:extLst>
      <p:ext uri="{BB962C8B-B14F-4D97-AF65-F5344CB8AC3E}">
        <p14:creationId xmlns:p14="http://schemas.microsoft.com/office/powerpoint/2010/main" val="3750729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23686-215C-5947-F0E0-FC5DDCFC1AA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B7B4078-93B5-BA8F-DC1A-1F58567727F5}"/>
              </a:ext>
            </a:extLst>
          </p:cNvPr>
          <p:cNvSpPr txBox="1"/>
          <p:nvPr/>
        </p:nvSpPr>
        <p:spPr>
          <a:xfrm>
            <a:off x="5117965" y="622020"/>
            <a:ext cx="2552700" cy="523220"/>
          </a:xfrm>
          <a:prstGeom prst="rect">
            <a:avLst/>
          </a:prstGeom>
          <a:noFill/>
        </p:spPr>
        <p:txBody>
          <a:bodyPr wrap="square" rtlCol="0">
            <a:spAutoFit/>
          </a:bodyPr>
          <a:lstStyle/>
          <a:p>
            <a:r>
              <a:rPr lang="en-US" sz="2800" dirty="0"/>
              <a:t>LUNCH</a:t>
            </a:r>
          </a:p>
        </p:txBody>
      </p:sp>
      <p:pic>
        <p:nvPicPr>
          <p:cNvPr id="4" name="Picture 3">
            <a:extLst>
              <a:ext uri="{FF2B5EF4-FFF2-40B4-BE49-F238E27FC236}">
                <a16:creationId xmlns:a16="http://schemas.microsoft.com/office/drawing/2014/main" id="{1BCF76D7-A970-7C58-8610-1DC4A7E8920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70" b="93658" l="1500" r="96500">
                        <a14:foregroundMark x1="10333" y1="25516" x2="3000" y2="44248"/>
                        <a14:foregroundMark x1="3000" y1="44248" x2="5167" y2="67109"/>
                        <a14:foregroundMark x1="5167" y1="67109" x2="16500" y2="78171"/>
                        <a14:foregroundMark x1="16500" y1="78171" x2="18167" y2="75959"/>
                        <a14:foregroundMark x1="18917" y1="78171" x2="29333" y2="93363"/>
                        <a14:foregroundMark x1="29333" y1="93363" x2="42000" y2="93805"/>
                        <a14:foregroundMark x1="42000" y1="93805" x2="54333" y2="85988"/>
                        <a14:foregroundMark x1="54333" y1="85988" x2="58833" y2="86283"/>
                        <a14:foregroundMark x1="86083" y1="74189" x2="96750" y2="60324"/>
                        <a14:foregroundMark x1="96750" y1="60324" x2="92250" y2="39086"/>
                        <a14:foregroundMark x1="92250" y1="39086" x2="87333" y2="33923"/>
                        <a14:foregroundMark x1="95667" y1="47345" x2="96500" y2="64307"/>
                        <a14:foregroundMark x1="69167" y1="10767" x2="56250" y2="7670"/>
                        <a14:foregroundMark x1="56250" y1="7670" x2="50750" y2="9440"/>
                        <a14:foregroundMark x1="2250" y1="58555" x2="3250" y2="55900"/>
                        <a14:foregroundMark x1="2000" y1="61209" x2="2000" y2="61209"/>
                        <a14:foregroundMark x1="1500" y1="60324" x2="1500" y2="6032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25203" y="3633396"/>
            <a:ext cx="3771900" cy="2131124"/>
          </a:xfrm>
          <a:prstGeom prst="rect">
            <a:avLst/>
          </a:prstGeom>
        </p:spPr>
      </p:pic>
      <p:pic>
        <p:nvPicPr>
          <p:cNvPr id="5" name="Picture 4">
            <a:extLst>
              <a:ext uri="{FF2B5EF4-FFF2-40B4-BE49-F238E27FC236}">
                <a16:creationId xmlns:a16="http://schemas.microsoft.com/office/drawing/2014/main" id="{2179B5C7-63D7-D33A-1144-D6F42AEF27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9823" y="225911"/>
            <a:ext cx="4968456" cy="4968456"/>
          </a:xfrm>
          <a:prstGeom prst="rect">
            <a:avLst/>
          </a:prstGeom>
        </p:spPr>
      </p:pic>
      <p:pic>
        <p:nvPicPr>
          <p:cNvPr id="7" name="Picture 6">
            <a:extLst>
              <a:ext uri="{FF2B5EF4-FFF2-40B4-BE49-F238E27FC236}">
                <a16:creationId xmlns:a16="http://schemas.microsoft.com/office/drawing/2014/main" id="{A8149605-19F1-1E2C-6D80-E699D3C85E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559" y="1214821"/>
            <a:ext cx="4023960" cy="3167192"/>
          </a:xfrm>
          <a:prstGeom prst="rect">
            <a:avLst/>
          </a:prstGeom>
        </p:spPr>
      </p:pic>
    </p:spTree>
    <p:extLst>
      <p:ext uri="{BB962C8B-B14F-4D97-AF65-F5344CB8AC3E}">
        <p14:creationId xmlns:p14="http://schemas.microsoft.com/office/powerpoint/2010/main" val="122429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ABEF7-98A5-C202-2F42-74EAFA264C4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3470D89-5019-591B-8468-08CDDB4C6D08}"/>
              </a:ext>
            </a:extLst>
          </p:cNvPr>
          <p:cNvSpPr txBox="1"/>
          <p:nvPr/>
        </p:nvSpPr>
        <p:spPr>
          <a:xfrm>
            <a:off x="1199734" y="1877242"/>
            <a:ext cx="4399877" cy="3170099"/>
          </a:xfrm>
          <a:prstGeom prst="rect">
            <a:avLst/>
          </a:prstGeom>
          <a:noFill/>
        </p:spPr>
        <p:txBody>
          <a:bodyPr wrap="square" rtlCol="0">
            <a:spAutoFit/>
          </a:bodyPr>
          <a:lstStyle/>
          <a:p>
            <a:r>
              <a:rPr lang="en-US" sz="2800" dirty="0"/>
              <a:t>Jos</a:t>
            </a:r>
            <a:r>
              <a:rPr lang="es-ES" sz="2800" dirty="0"/>
              <a:t>é</a:t>
            </a:r>
            <a:r>
              <a:rPr lang="en-US" sz="2800" dirty="0"/>
              <a:t> Pertierra</a:t>
            </a:r>
          </a:p>
          <a:p>
            <a:endParaRPr lang="en-US" sz="2800" dirty="0"/>
          </a:p>
          <a:p>
            <a:pPr marL="182880" indent="-182880"/>
            <a:r>
              <a:rPr lang="en-US" sz="2400" dirty="0"/>
              <a:t>Immigration Lawyer and expert on immigration law and Latin America</a:t>
            </a:r>
            <a:r>
              <a:rPr lang="en-US" sz="2400" dirty="0">
                <a:effectLst/>
              </a:rPr>
              <a:t> </a:t>
            </a:r>
          </a:p>
          <a:p>
            <a:pPr marL="182880" indent="-182880"/>
            <a:br>
              <a:rPr lang="en-US" sz="2400" dirty="0"/>
            </a:br>
            <a:endParaRPr lang="en-US" sz="2400" dirty="0"/>
          </a:p>
          <a:p>
            <a:r>
              <a:rPr lang="en-US" sz="2400" i="1" dirty="0"/>
              <a:t>- Introduced by Kaiwen</a:t>
            </a:r>
          </a:p>
        </p:txBody>
      </p:sp>
      <p:sp>
        <p:nvSpPr>
          <p:cNvPr id="3" name="TextBox 2">
            <a:extLst>
              <a:ext uri="{FF2B5EF4-FFF2-40B4-BE49-F238E27FC236}">
                <a16:creationId xmlns:a16="http://schemas.microsoft.com/office/drawing/2014/main" id="{20BFCF3F-0AA8-ADFA-3831-208CF60D31C5}"/>
              </a:ext>
            </a:extLst>
          </p:cNvPr>
          <p:cNvSpPr txBox="1"/>
          <p:nvPr/>
        </p:nvSpPr>
        <p:spPr>
          <a:xfrm>
            <a:off x="1199734" y="839788"/>
            <a:ext cx="3143666" cy="523220"/>
          </a:xfrm>
          <a:prstGeom prst="rect">
            <a:avLst/>
          </a:prstGeom>
          <a:noFill/>
          <a:ln>
            <a:solidFill>
              <a:srgbClr val="FFFF00"/>
            </a:solidFill>
          </a:ln>
        </p:spPr>
        <p:txBody>
          <a:bodyPr wrap="square" rtlCol="0">
            <a:spAutoFit/>
          </a:bodyPr>
          <a:lstStyle/>
          <a:p>
            <a:pPr algn="ctr"/>
            <a:r>
              <a:rPr lang="es-ES" sz="2800" dirty="0"/>
              <a:t>GUEST SPEAKER</a:t>
            </a:r>
            <a:endParaRPr lang="en-US" sz="2800" dirty="0"/>
          </a:p>
        </p:txBody>
      </p:sp>
      <p:pic>
        <p:nvPicPr>
          <p:cNvPr id="7" name="Picture 6">
            <a:extLst>
              <a:ext uri="{FF2B5EF4-FFF2-40B4-BE49-F238E27FC236}">
                <a16:creationId xmlns:a16="http://schemas.microsoft.com/office/drawing/2014/main" id="{D16F6C8D-D2E1-0149-7C82-317B0426A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50816">
            <a:off x="5762972" y="427445"/>
            <a:ext cx="5558808" cy="7223760"/>
          </a:xfrm>
          <a:prstGeom prst="rect">
            <a:avLst/>
          </a:prstGeom>
        </p:spPr>
      </p:pic>
    </p:spTree>
    <p:extLst>
      <p:ext uri="{BB962C8B-B14F-4D97-AF65-F5344CB8AC3E}">
        <p14:creationId xmlns:p14="http://schemas.microsoft.com/office/powerpoint/2010/main" val="5928661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0640EC-4259-6AE3-AEDA-18BF1A6347E6}"/>
              </a:ext>
            </a:extLst>
          </p:cNvPr>
          <p:cNvSpPr txBox="1"/>
          <p:nvPr/>
        </p:nvSpPr>
        <p:spPr>
          <a:xfrm>
            <a:off x="4673600" y="2489200"/>
            <a:ext cx="3574761" cy="584775"/>
          </a:xfrm>
          <a:prstGeom prst="rect">
            <a:avLst/>
          </a:prstGeom>
          <a:noFill/>
          <a:ln>
            <a:solidFill>
              <a:srgbClr val="FFFF00"/>
            </a:solidFill>
          </a:ln>
        </p:spPr>
        <p:txBody>
          <a:bodyPr wrap="none" rtlCol="0">
            <a:spAutoFit/>
          </a:bodyPr>
          <a:lstStyle/>
          <a:p>
            <a:r>
              <a:rPr lang="en-US" sz="3200" dirty="0"/>
              <a:t>PROJECT UPDATES</a:t>
            </a:r>
          </a:p>
        </p:txBody>
      </p:sp>
    </p:spTree>
    <p:extLst>
      <p:ext uri="{BB962C8B-B14F-4D97-AF65-F5344CB8AC3E}">
        <p14:creationId xmlns:p14="http://schemas.microsoft.com/office/powerpoint/2010/main" val="1988443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B5B1F-5FD6-1BF2-AF63-E7DE8AAE1F65}"/>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4E0D9293-F201-DAC6-3D8F-E17DD6C05BBD}"/>
              </a:ext>
            </a:extLst>
          </p:cNvPr>
          <p:cNvGrpSpPr/>
          <p:nvPr/>
        </p:nvGrpSpPr>
        <p:grpSpPr>
          <a:xfrm>
            <a:off x="7836232" y="2793147"/>
            <a:ext cx="516666" cy="3767207"/>
            <a:chOff x="9472320" y="2783376"/>
            <a:chExt cx="516666" cy="3767207"/>
          </a:xfrm>
        </p:grpSpPr>
        <p:sp>
          <p:nvSpPr>
            <p:cNvPr id="8" name="TextBox 7">
              <a:extLst>
                <a:ext uri="{FF2B5EF4-FFF2-40B4-BE49-F238E27FC236}">
                  <a16:creationId xmlns:a16="http://schemas.microsoft.com/office/drawing/2014/main" id="{9C6F4B94-C9F0-8C06-9051-425C7E52C380}"/>
                </a:ext>
              </a:extLst>
            </p:cNvPr>
            <p:cNvSpPr txBox="1"/>
            <p:nvPr/>
          </p:nvSpPr>
          <p:spPr>
            <a:xfrm>
              <a:off x="9482116" y="456808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9" name="TextBox 8">
              <a:extLst>
                <a:ext uri="{FF2B5EF4-FFF2-40B4-BE49-F238E27FC236}">
                  <a16:creationId xmlns:a16="http://schemas.microsoft.com/office/drawing/2014/main" id="{DE01100F-C3B2-00AC-B7F8-BD2DE93593DD}"/>
                </a:ext>
              </a:extLst>
            </p:cNvPr>
            <p:cNvSpPr txBox="1"/>
            <p:nvPr/>
          </p:nvSpPr>
          <p:spPr>
            <a:xfrm>
              <a:off x="9472320" y="278337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0" name="TextBox 9">
              <a:extLst>
                <a:ext uri="{FF2B5EF4-FFF2-40B4-BE49-F238E27FC236}">
                  <a16:creationId xmlns:a16="http://schemas.microsoft.com/office/drawing/2014/main" id="{87620621-160F-D4E7-DCAB-AE380B41E42F}"/>
                </a:ext>
              </a:extLst>
            </p:cNvPr>
            <p:cNvSpPr txBox="1"/>
            <p:nvPr/>
          </p:nvSpPr>
          <p:spPr>
            <a:xfrm>
              <a:off x="9472320" y="474467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1" name="TextBox 10">
              <a:extLst>
                <a:ext uri="{FF2B5EF4-FFF2-40B4-BE49-F238E27FC236}">
                  <a16:creationId xmlns:a16="http://schemas.microsoft.com/office/drawing/2014/main" id="{144FD13B-804D-123A-6498-079F10B554A1}"/>
                </a:ext>
              </a:extLst>
            </p:cNvPr>
            <p:cNvSpPr txBox="1"/>
            <p:nvPr/>
          </p:nvSpPr>
          <p:spPr>
            <a:xfrm>
              <a:off x="9482116" y="596580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grpSp>
        <p:nvGrpSpPr>
          <p:cNvPr id="14" name="Group 13">
            <a:extLst>
              <a:ext uri="{FF2B5EF4-FFF2-40B4-BE49-F238E27FC236}">
                <a16:creationId xmlns:a16="http://schemas.microsoft.com/office/drawing/2014/main" id="{9732C3CF-737C-0353-5266-B19E8E0CC2FF}"/>
              </a:ext>
            </a:extLst>
          </p:cNvPr>
          <p:cNvGrpSpPr/>
          <p:nvPr/>
        </p:nvGrpSpPr>
        <p:grpSpPr>
          <a:xfrm>
            <a:off x="7776871" y="3143947"/>
            <a:ext cx="576027" cy="3738410"/>
            <a:chOff x="9105462" y="2376124"/>
            <a:chExt cx="576027" cy="3738410"/>
          </a:xfrm>
        </p:grpSpPr>
        <p:sp>
          <p:nvSpPr>
            <p:cNvPr id="15" name="TextBox 14">
              <a:extLst>
                <a:ext uri="{FF2B5EF4-FFF2-40B4-BE49-F238E27FC236}">
                  <a16:creationId xmlns:a16="http://schemas.microsoft.com/office/drawing/2014/main" id="{CAC82F5D-C5D2-B1E1-058A-DE3A5655356B}"/>
                </a:ext>
              </a:extLst>
            </p:cNvPr>
            <p:cNvSpPr txBox="1"/>
            <p:nvPr/>
          </p:nvSpPr>
          <p:spPr>
            <a:xfrm>
              <a:off x="9149248" y="237612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16" name="TextBox 15">
              <a:extLst>
                <a:ext uri="{FF2B5EF4-FFF2-40B4-BE49-F238E27FC236}">
                  <a16:creationId xmlns:a16="http://schemas.microsoft.com/office/drawing/2014/main" id="{7CF57001-724B-9124-C44C-7DDFFC47BA65}"/>
                </a:ext>
              </a:extLst>
            </p:cNvPr>
            <p:cNvSpPr txBox="1"/>
            <p:nvPr/>
          </p:nvSpPr>
          <p:spPr>
            <a:xfrm>
              <a:off x="9105462" y="323582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2" name="TextBox 21">
              <a:extLst>
                <a:ext uri="{FF2B5EF4-FFF2-40B4-BE49-F238E27FC236}">
                  <a16:creationId xmlns:a16="http://schemas.microsoft.com/office/drawing/2014/main" id="{CB93F520-83AE-9CE9-C329-7F51A816206E}"/>
                </a:ext>
              </a:extLst>
            </p:cNvPr>
            <p:cNvSpPr txBox="1"/>
            <p:nvPr/>
          </p:nvSpPr>
          <p:spPr>
            <a:xfrm>
              <a:off x="9174619" y="552975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23" name="TextBox 22">
            <a:extLst>
              <a:ext uri="{FF2B5EF4-FFF2-40B4-BE49-F238E27FC236}">
                <a16:creationId xmlns:a16="http://schemas.microsoft.com/office/drawing/2014/main" id="{1E5DFC40-EB46-6E75-B035-A167FD681EBA}"/>
              </a:ext>
            </a:extLst>
          </p:cNvPr>
          <p:cNvSpPr txBox="1"/>
          <p:nvPr/>
        </p:nvSpPr>
        <p:spPr>
          <a:xfrm>
            <a:off x="7813990" y="507644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5" name="TextBox 24">
            <a:extLst>
              <a:ext uri="{FF2B5EF4-FFF2-40B4-BE49-F238E27FC236}">
                <a16:creationId xmlns:a16="http://schemas.microsoft.com/office/drawing/2014/main" id="{A270966B-8276-3E98-0677-DD30E948F739}"/>
              </a:ext>
            </a:extLst>
          </p:cNvPr>
          <p:cNvSpPr txBox="1"/>
          <p:nvPr/>
        </p:nvSpPr>
        <p:spPr>
          <a:xfrm>
            <a:off x="7893631" y="247879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nvGrpSpPr>
          <p:cNvPr id="19" name="Group 18">
            <a:extLst>
              <a:ext uri="{FF2B5EF4-FFF2-40B4-BE49-F238E27FC236}">
                <a16:creationId xmlns:a16="http://schemas.microsoft.com/office/drawing/2014/main" id="{B40BE8AA-89FC-BCE5-5E1A-BCCD210A7F6B}"/>
              </a:ext>
            </a:extLst>
          </p:cNvPr>
          <p:cNvGrpSpPr/>
          <p:nvPr/>
        </p:nvGrpSpPr>
        <p:grpSpPr>
          <a:xfrm>
            <a:off x="2104631" y="112458"/>
            <a:ext cx="6156477" cy="6675120"/>
            <a:chOff x="2109711" y="105124"/>
            <a:chExt cx="6156477" cy="6675120"/>
          </a:xfrm>
        </p:grpSpPr>
        <p:pic>
          <p:nvPicPr>
            <p:cNvPr id="17" name="Picture 16" descr="A white sheet with black text&#10;&#10;AI-generated content may be incorrect.">
              <a:extLst>
                <a:ext uri="{FF2B5EF4-FFF2-40B4-BE49-F238E27FC236}">
                  <a16:creationId xmlns:a16="http://schemas.microsoft.com/office/drawing/2014/main" id="{09EB369A-C00A-EF89-9D05-B89B3E012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711" y="105124"/>
              <a:ext cx="6156477" cy="6675120"/>
            </a:xfrm>
            <a:prstGeom prst="rect">
              <a:avLst/>
            </a:prstGeom>
          </p:spPr>
        </p:pic>
        <p:sp>
          <p:nvSpPr>
            <p:cNvPr id="18" name="Rectangle 17">
              <a:extLst>
                <a:ext uri="{FF2B5EF4-FFF2-40B4-BE49-F238E27FC236}">
                  <a16:creationId xmlns:a16="http://schemas.microsoft.com/office/drawing/2014/main" id="{5D27D4B5-2EF4-7C83-AB10-BEEE99FB620D}"/>
                </a:ext>
              </a:extLst>
            </p:cNvPr>
            <p:cNvSpPr/>
            <p:nvPr/>
          </p:nvSpPr>
          <p:spPr>
            <a:xfrm>
              <a:off x="6293224" y="1828800"/>
              <a:ext cx="1928692" cy="2098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82D0EA8-354B-4AFE-2F20-BB4B6165B466}"/>
              </a:ext>
            </a:extLst>
          </p:cNvPr>
          <p:cNvGrpSpPr/>
          <p:nvPr/>
        </p:nvGrpSpPr>
        <p:grpSpPr>
          <a:xfrm>
            <a:off x="7813599" y="2793146"/>
            <a:ext cx="557467" cy="3767207"/>
            <a:chOff x="9449687" y="2783375"/>
            <a:chExt cx="557467" cy="3767207"/>
          </a:xfrm>
        </p:grpSpPr>
        <p:sp>
          <p:nvSpPr>
            <p:cNvPr id="21" name="TextBox 20">
              <a:extLst>
                <a:ext uri="{FF2B5EF4-FFF2-40B4-BE49-F238E27FC236}">
                  <a16:creationId xmlns:a16="http://schemas.microsoft.com/office/drawing/2014/main" id="{CCF82BCB-4285-9C5F-BDA1-6B857FB6E64D}"/>
                </a:ext>
              </a:extLst>
            </p:cNvPr>
            <p:cNvSpPr txBox="1"/>
            <p:nvPr/>
          </p:nvSpPr>
          <p:spPr>
            <a:xfrm>
              <a:off x="9449687" y="461866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6" name="TextBox 25">
              <a:extLst>
                <a:ext uri="{FF2B5EF4-FFF2-40B4-BE49-F238E27FC236}">
                  <a16:creationId xmlns:a16="http://schemas.microsoft.com/office/drawing/2014/main" id="{17A1182B-1905-5A9E-A212-EF3098D5E449}"/>
                </a:ext>
              </a:extLst>
            </p:cNvPr>
            <p:cNvSpPr txBox="1"/>
            <p:nvPr/>
          </p:nvSpPr>
          <p:spPr>
            <a:xfrm>
              <a:off x="9495312" y="278337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7" name="TextBox 26">
              <a:extLst>
                <a:ext uri="{FF2B5EF4-FFF2-40B4-BE49-F238E27FC236}">
                  <a16:creationId xmlns:a16="http://schemas.microsoft.com/office/drawing/2014/main" id="{632AAFA2-01E3-D934-EF0E-7AEB2C98114C}"/>
                </a:ext>
              </a:extLst>
            </p:cNvPr>
            <p:cNvSpPr txBox="1"/>
            <p:nvPr/>
          </p:nvSpPr>
          <p:spPr>
            <a:xfrm>
              <a:off x="9500284" y="476996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8" name="TextBox 27">
              <a:extLst>
                <a:ext uri="{FF2B5EF4-FFF2-40B4-BE49-F238E27FC236}">
                  <a16:creationId xmlns:a16="http://schemas.microsoft.com/office/drawing/2014/main" id="{74023EE7-24A1-24CF-4265-2E64610A3407}"/>
                </a:ext>
              </a:extLst>
            </p:cNvPr>
            <p:cNvSpPr txBox="1"/>
            <p:nvPr/>
          </p:nvSpPr>
          <p:spPr>
            <a:xfrm>
              <a:off x="9450078" y="596580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grpSp>
        <p:nvGrpSpPr>
          <p:cNvPr id="29" name="Group 28">
            <a:extLst>
              <a:ext uri="{FF2B5EF4-FFF2-40B4-BE49-F238E27FC236}">
                <a16:creationId xmlns:a16="http://schemas.microsoft.com/office/drawing/2014/main" id="{C788C560-21EB-2F5E-83C6-C4D5B6B4ACEA}"/>
              </a:ext>
            </a:extLst>
          </p:cNvPr>
          <p:cNvGrpSpPr/>
          <p:nvPr/>
        </p:nvGrpSpPr>
        <p:grpSpPr>
          <a:xfrm>
            <a:off x="7754238" y="3157631"/>
            <a:ext cx="566231" cy="3740309"/>
            <a:chOff x="9082829" y="2389808"/>
            <a:chExt cx="566231" cy="3740309"/>
          </a:xfrm>
        </p:grpSpPr>
        <p:sp>
          <p:nvSpPr>
            <p:cNvPr id="30" name="TextBox 29">
              <a:extLst>
                <a:ext uri="{FF2B5EF4-FFF2-40B4-BE49-F238E27FC236}">
                  <a16:creationId xmlns:a16="http://schemas.microsoft.com/office/drawing/2014/main" id="{A410DD9E-6D74-8784-C59B-3E729EF1B78E}"/>
                </a:ext>
              </a:extLst>
            </p:cNvPr>
            <p:cNvSpPr txBox="1"/>
            <p:nvPr/>
          </p:nvSpPr>
          <p:spPr>
            <a:xfrm>
              <a:off x="9142190" y="238980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1" name="TextBox 30">
              <a:extLst>
                <a:ext uri="{FF2B5EF4-FFF2-40B4-BE49-F238E27FC236}">
                  <a16:creationId xmlns:a16="http://schemas.microsoft.com/office/drawing/2014/main" id="{75AEC15B-3588-1ADA-5785-2AA558BDC125}"/>
                </a:ext>
              </a:extLst>
            </p:cNvPr>
            <p:cNvSpPr txBox="1"/>
            <p:nvPr/>
          </p:nvSpPr>
          <p:spPr>
            <a:xfrm>
              <a:off x="9082829" y="326319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2" name="TextBox 31">
              <a:extLst>
                <a:ext uri="{FF2B5EF4-FFF2-40B4-BE49-F238E27FC236}">
                  <a16:creationId xmlns:a16="http://schemas.microsoft.com/office/drawing/2014/main" id="{1E28C829-E4BE-6309-AB14-EFBEEC41514A}"/>
                </a:ext>
              </a:extLst>
            </p:cNvPr>
            <p:cNvSpPr txBox="1"/>
            <p:nvPr/>
          </p:nvSpPr>
          <p:spPr>
            <a:xfrm>
              <a:off x="9124022" y="554534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sp>
        <p:nvSpPr>
          <p:cNvPr id="33" name="TextBox 32">
            <a:extLst>
              <a:ext uri="{FF2B5EF4-FFF2-40B4-BE49-F238E27FC236}">
                <a16:creationId xmlns:a16="http://schemas.microsoft.com/office/drawing/2014/main" id="{C5870A31-22CF-26F5-E250-680293F7ED7D}"/>
              </a:ext>
            </a:extLst>
          </p:cNvPr>
          <p:cNvSpPr txBox="1"/>
          <p:nvPr/>
        </p:nvSpPr>
        <p:spPr>
          <a:xfrm>
            <a:off x="7795431" y="512703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4" name="TextBox 33">
            <a:extLst>
              <a:ext uri="{FF2B5EF4-FFF2-40B4-BE49-F238E27FC236}">
                <a16:creationId xmlns:a16="http://schemas.microsoft.com/office/drawing/2014/main" id="{B4081365-5BC7-2594-161A-994618C49E6F}"/>
              </a:ext>
            </a:extLst>
          </p:cNvPr>
          <p:cNvSpPr txBox="1"/>
          <p:nvPr/>
        </p:nvSpPr>
        <p:spPr>
          <a:xfrm>
            <a:off x="7853436" y="247878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 name="TextBox 2">
            <a:extLst>
              <a:ext uri="{FF2B5EF4-FFF2-40B4-BE49-F238E27FC236}">
                <a16:creationId xmlns:a16="http://schemas.microsoft.com/office/drawing/2014/main" id="{FFA53D9E-27F2-3BF0-2BFA-B63744611A69}"/>
              </a:ext>
            </a:extLst>
          </p:cNvPr>
          <p:cNvSpPr txBox="1"/>
          <p:nvPr/>
        </p:nvSpPr>
        <p:spPr>
          <a:xfrm>
            <a:off x="7893631" y="463242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 name="TextBox 4">
            <a:extLst>
              <a:ext uri="{FF2B5EF4-FFF2-40B4-BE49-F238E27FC236}">
                <a16:creationId xmlns:a16="http://schemas.microsoft.com/office/drawing/2014/main" id="{5295D14B-A12D-9658-A6A6-467D6CCA2D63}"/>
              </a:ext>
            </a:extLst>
          </p:cNvPr>
          <p:cNvSpPr txBox="1"/>
          <p:nvPr/>
        </p:nvSpPr>
        <p:spPr>
          <a:xfrm>
            <a:off x="7883835" y="28477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6" name="TextBox 5">
            <a:extLst>
              <a:ext uri="{FF2B5EF4-FFF2-40B4-BE49-F238E27FC236}">
                <a16:creationId xmlns:a16="http://schemas.microsoft.com/office/drawing/2014/main" id="{8FB30559-EF57-3E7F-3152-3EA9DC7E923B}"/>
              </a:ext>
            </a:extLst>
          </p:cNvPr>
          <p:cNvSpPr txBox="1"/>
          <p:nvPr/>
        </p:nvSpPr>
        <p:spPr>
          <a:xfrm>
            <a:off x="7883835" y="4809017"/>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24" name="TextBox 23">
            <a:extLst>
              <a:ext uri="{FF2B5EF4-FFF2-40B4-BE49-F238E27FC236}">
                <a16:creationId xmlns:a16="http://schemas.microsoft.com/office/drawing/2014/main" id="{8A13F0F6-5CD5-D97A-D6BE-83738B0F154B}"/>
              </a:ext>
            </a:extLst>
          </p:cNvPr>
          <p:cNvSpPr txBox="1"/>
          <p:nvPr/>
        </p:nvSpPr>
        <p:spPr>
          <a:xfrm>
            <a:off x="7893631" y="603015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5" name="TextBox 34">
            <a:extLst>
              <a:ext uri="{FF2B5EF4-FFF2-40B4-BE49-F238E27FC236}">
                <a16:creationId xmlns:a16="http://schemas.microsoft.com/office/drawing/2014/main" id="{EB2C5D04-95B6-38C0-E703-D785E4727A74}"/>
              </a:ext>
            </a:extLst>
          </p:cNvPr>
          <p:cNvSpPr txBox="1"/>
          <p:nvPr/>
        </p:nvSpPr>
        <p:spPr>
          <a:xfrm>
            <a:off x="9246202" y="2594917"/>
            <a:ext cx="867545" cy="646331"/>
          </a:xfrm>
          <a:prstGeom prst="rect">
            <a:avLst/>
          </a:prstGeom>
          <a:noFill/>
        </p:spPr>
        <p:txBody>
          <a:bodyPr wrap="none" rtlCol="0">
            <a:spAutoFit/>
          </a:bodyPr>
          <a:lstStyle/>
          <a:p>
            <a:r>
              <a:rPr lang="en-US" sz="3600" dirty="0"/>
              <a:t>401</a:t>
            </a:r>
          </a:p>
        </p:txBody>
      </p:sp>
      <p:sp>
        <p:nvSpPr>
          <p:cNvPr id="36" name="TextBox 35">
            <a:extLst>
              <a:ext uri="{FF2B5EF4-FFF2-40B4-BE49-F238E27FC236}">
                <a16:creationId xmlns:a16="http://schemas.microsoft.com/office/drawing/2014/main" id="{534BB924-1A3A-2908-CAD1-8D07B17002AE}"/>
              </a:ext>
            </a:extLst>
          </p:cNvPr>
          <p:cNvSpPr txBox="1"/>
          <p:nvPr/>
        </p:nvSpPr>
        <p:spPr>
          <a:xfrm>
            <a:off x="9267346" y="3796979"/>
            <a:ext cx="887359" cy="646331"/>
          </a:xfrm>
          <a:prstGeom prst="rect">
            <a:avLst/>
          </a:prstGeom>
          <a:noFill/>
        </p:spPr>
        <p:txBody>
          <a:bodyPr wrap="none" rtlCol="0">
            <a:spAutoFit/>
          </a:bodyPr>
          <a:lstStyle/>
          <a:p>
            <a:r>
              <a:rPr lang="en-US" sz="3600" dirty="0"/>
              <a:t>402</a:t>
            </a:r>
            <a:endParaRPr lang="en-US" sz="2800" dirty="0"/>
          </a:p>
        </p:txBody>
      </p:sp>
      <p:sp>
        <p:nvSpPr>
          <p:cNvPr id="38" name="TextBox 37">
            <a:extLst>
              <a:ext uri="{FF2B5EF4-FFF2-40B4-BE49-F238E27FC236}">
                <a16:creationId xmlns:a16="http://schemas.microsoft.com/office/drawing/2014/main" id="{24346231-91DC-8D7A-F3DA-5B274769374F}"/>
              </a:ext>
            </a:extLst>
          </p:cNvPr>
          <p:cNvSpPr txBox="1"/>
          <p:nvPr/>
        </p:nvSpPr>
        <p:spPr>
          <a:xfrm>
            <a:off x="7868260" y="31985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39" name="TextBox 38">
            <a:extLst>
              <a:ext uri="{FF2B5EF4-FFF2-40B4-BE49-F238E27FC236}">
                <a16:creationId xmlns:a16="http://schemas.microsoft.com/office/drawing/2014/main" id="{6FFB0F84-AF6F-7C08-C54F-5A1ECE89BCE7}"/>
              </a:ext>
            </a:extLst>
          </p:cNvPr>
          <p:cNvSpPr txBox="1"/>
          <p:nvPr/>
        </p:nvSpPr>
        <p:spPr>
          <a:xfrm>
            <a:off x="7824474" y="4058221"/>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0" name="TextBox 39">
            <a:extLst>
              <a:ext uri="{FF2B5EF4-FFF2-40B4-BE49-F238E27FC236}">
                <a16:creationId xmlns:a16="http://schemas.microsoft.com/office/drawing/2014/main" id="{9EDCCCED-4235-71FC-224E-05F068A8CED0}"/>
              </a:ext>
            </a:extLst>
          </p:cNvPr>
          <p:cNvSpPr txBox="1"/>
          <p:nvPr/>
        </p:nvSpPr>
        <p:spPr>
          <a:xfrm>
            <a:off x="7893631" y="6352155"/>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1" name="TextBox 40">
            <a:extLst>
              <a:ext uri="{FF2B5EF4-FFF2-40B4-BE49-F238E27FC236}">
                <a16:creationId xmlns:a16="http://schemas.microsoft.com/office/drawing/2014/main" id="{C74B7583-3929-4749-AD45-DBA8D0F5E3CF}"/>
              </a:ext>
            </a:extLst>
          </p:cNvPr>
          <p:cNvSpPr txBox="1"/>
          <p:nvPr/>
        </p:nvSpPr>
        <p:spPr>
          <a:xfrm>
            <a:off x="7861593" y="513102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2" name="TextBox 41">
            <a:extLst>
              <a:ext uri="{FF2B5EF4-FFF2-40B4-BE49-F238E27FC236}">
                <a16:creationId xmlns:a16="http://schemas.microsoft.com/office/drawing/2014/main" id="{87C501E6-95CC-995C-8BBE-142A605478F5}"/>
              </a:ext>
            </a:extLst>
          </p:cNvPr>
          <p:cNvSpPr txBox="1"/>
          <p:nvPr/>
        </p:nvSpPr>
        <p:spPr>
          <a:xfrm>
            <a:off x="7941234" y="2533363"/>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grpSp>
        <p:nvGrpSpPr>
          <p:cNvPr id="43" name="Group 42">
            <a:extLst>
              <a:ext uri="{FF2B5EF4-FFF2-40B4-BE49-F238E27FC236}">
                <a16:creationId xmlns:a16="http://schemas.microsoft.com/office/drawing/2014/main" id="{CD9C9FE8-FCB3-3D39-413B-00FEE06723B1}"/>
              </a:ext>
            </a:extLst>
          </p:cNvPr>
          <p:cNvGrpSpPr/>
          <p:nvPr/>
        </p:nvGrpSpPr>
        <p:grpSpPr>
          <a:xfrm>
            <a:off x="2152234" y="167031"/>
            <a:ext cx="6156477" cy="6675120"/>
            <a:chOff x="2109711" y="105124"/>
            <a:chExt cx="6156477" cy="6675120"/>
          </a:xfrm>
        </p:grpSpPr>
        <p:pic>
          <p:nvPicPr>
            <p:cNvPr id="44" name="Picture 43" descr="A white sheet with black text&#10;&#10;AI-generated content may be incorrect.">
              <a:extLst>
                <a:ext uri="{FF2B5EF4-FFF2-40B4-BE49-F238E27FC236}">
                  <a16:creationId xmlns:a16="http://schemas.microsoft.com/office/drawing/2014/main" id="{6D7F8B7C-F0D5-BDB7-CDF0-E9F8EADAA9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711" y="105124"/>
              <a:ext cx="6156477" cy="6675120"/>
            </a:xfrm>
            <a:prstGeom prst="rect">
              <a:avLst/>
            </a:prstGeom>
          </p:spPr>
        </p:pic>
        <p:sp>
          <p:nvSpPr>
            <p:cNvPr id="45" name="Rectangle 44">
              <a:extLst>
                <a:ext uri="{FF2B5EF4-FFF2-40B4-BE49-F238E27FC236}">
                  <a16:creationId xmlns:a16="http://schemas.microsoft.com/office/drawing/2014/main" id="{01270FB0-B619-2B2D-8A06-05F6EEC7D715}"/>
                </a:ext>
              </a:extLst>
            </p:cNvPr>
            <p:cNvSpPr/>
            <p:nvPr/>
          </p:nvSpPr>
          <p:spPr>
            <a:xfrm>
              <a:off x="6293224" y="1828800"/>
              <a:ext cx="1928692" cy="20980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a:extLst>
              <a:ext uri="{FF2B5EF4-FFF2-40B4-BE49-F238E27FC236}">
                <a16:creationId xmlns:a16="http://schemas.microsoft.com/office/drawing/2014/main" id="{F1C59266-10E7-918B-3CD2-1B13F5D97EDD}"/>
              </a:ext>
            </a:extLst>
          </p:cNvPr>
          <p:cNvSpPr txBox="1"/>
          <p:nvPr/>
        </p:nvSpPr>
        <p:spPr>
          <a:xfrm>
            <a:off x="7861202" y="468301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8" name="TextBox 47">
            <a:extLst>
              <a:ext uri="{FF2B5EF4-FFF2-40B4-BE49-F238E27FC236}">
                <a16:creationId xmlns:a16="http://schemas.microsoft.com/office/drawing/2014/main" id="{8B5E0FC0-946A-23A7-E4AE-3140022140B3}"/>
              </a:ext>
            </a:extLst>
          </p:cNvPr>
          <p:cNvSpPr txBox="1"/>
          <p:nvPr/>
        </p:nvSpPr>
        <p:spPr>
          <a:xfrm>
            <a:off x="7906827" y="2847719"/>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49" name="TextBox 48">
            <a:extLst>
              <a:ext uri="{FF2B5EF4-FFF2-40B4-BE49-F238E27FC236}">
                <a16:creationId xmlns:a16="http://schemas.microsoft.com/office/drawing/2014/main" id="{AEF5562B-25BA-4ED8-AC0E-2CF0A7E96DC4}"/>
              </a:ext>
            </a:extLst>
          </p:cNvPr>
          <p:cNvSpPr txBox="1"/>
          <p:nvPr/>
        </p:nvSpPr>
        <p:spPr>
          <a:xfrm>
            <a:off x="7911799" y="483431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0" name="TextBox 49">
            <a:extLst>
              <a:ext uri="{FF2B5EF4-FFF2-40B4-BE49-F238E27FC236}">
                <a16:creationId xmlns:a16="http://schemas.microsoft.com/office/drawing/2014/main" id="{D858CE49-7795-EB57-D951-659B8D600E86}"/>
              </a:ext>
            </a:extLst>
          </p:cNvPr>
          <p:cNvSpPr txBox="1"/>
          <p:nvPr/>
        </p:nvSpPr>
        <p:spPr>
          <a:xfrm>
            <a:off x="7861593" y="6030151"/>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2" name="TextBox 51">
            <a:extLst>
              <a:ext uri="{FF2B5EF4-FFF2-40B4-BE49-F238E27FC236}">
                <a16:creationId xmlns:a16="http://schemas.microsoft.com/office/drawing/2014/main" id="{8FCF88BA-7EB5-987F-F0FE-42AA5358F42A}"/>
              </a:ext>
            </a:extLst>
          </p:cNvPr>
          <p:cNvSpPr txBox="1"/>
          <p:nvPr/>
        </p:nvSpPr>
        <p:spPr>
          <a:xfrm>
            <a:off x="7861202" y="3212204"/>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3" name="TextBox 52">
            <a:extLst>
              <a:ext uri="{FF2B5EF4-FFF2-40B4-BE49-F238E27FC236}">
                <a16:creationId xmlns:a16="http://schemas.microsoft.com/office/drawing/2014/main" id="{89285F30-DE11-72E8-F392-45A4069E68D3}"/>
              </a:ext>
            </a:extLst>
          </p:cNvPr>
          <p:cNvSpPr txBox="1"/>
          <p:nvPr/>
        </p:nvSpPr>
        <p:spPr>
          <a:xfrm>
            <a:off x="7801841" y="4085590"/>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4" name="TextBox 53">
            <a:extLst>
              <a:ext uri="{FF2B5EF4-FFF2-40B4-BE49-F238E27FC236}">
                <a16:creationId xmlns:a16="http://schemas.microsoft.com/office/drawing/2014/main" id="{1D6C01EC-B79B-744F-AC9E-DD121EBFB460}"/>
              </a:ext>
            </a:extLst>
          </p:cNvPr>
          <p:cNvSpPr txBox="1"/>
          <p:nvPr/>
        </p:nvSpPr>
        <p:spPr>
          <a:xfrm>
            <a:off x="7843034" y="6367738"/>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5" name="TextBox 54">
            <a:extLst>
              <a:ext uri="{FF2B5EF4-FFF2-40B4-BE49-F238E27FC236}">
                <a16:creationId xmlns:a16="http://schemas.microsoft.com/office/drawing/2014/main" id="{AC926516-0CF8-681B-59A5-13D314C02875}"/>
              </a:ext>
            </a:extLst>
          </p:cNvPr>
          <p:cNvSpPr txBox="1"/>
          <p:nvPr/>
        </p:nvSpPr>
        <p:spPr>
          <a:xfrm>
            <a:off x="7843034" y="5181606"/>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6" name="TextBox 55">
            <a:extLst>
              <a:ext uri="{FF2B5EF4-FFF2-40B4-BE49-F238E27FC236}">
                <a16:creationId xmlns:a16="http://schemas.microsoft.com/office/drawing/2014/main" id="{76E8B77F-F656-1BA4-95B3-757D9EF316A9}"/>
              </a:ext>
            </a:extLst>
          </p:cNvPr>
          <p:cNvSpPr txBox="1"/>
          <p:nvPr/>
        </p:nvSpPr>
        <p:spPr>
          <a:xfrm>
            <a:off x="7901039" y="2533362"/>
            <a:ext cx="506870" cy="584775"/>
          </a:xfrm>
          <a:prstGeom prst="rect">
            <a:avLst/>
          </a:prstGeom>
          <a:noFill/>
        </p:spPr>
        <p:txBody>
          <a:bodyPr wrap="none" rtlCol="0">
            <a:spAutoFit/>
          </a:bodyPr>
          <a:lstStyle/>
          <a:p>
            <a:r>
              <a:rPr lang="en-US" sz="3200" dirty="0">
                <a:solidFill>
                  <a:srgbClr val="FF0000"/>
                </a:solidFill>
                <a:sym typeface="Wingdings" panose="05000000000000000000" pitchFamily="2" charset="2"/>
              </a:rPr>
              <a:t></a:t>
            </a:r>
            <a:endParaRPr lang="en-US" sz="3200" dirty="0">
              <a:solidFill>
                <a:srgbClr val="FF0000"/>
              </a:solidFill>
            </a:endParaRPr>
          </a:p>
        </p:txBody>
      </p:sp>
      <p:sp>
        <p:nvSpPr>
          <p:cNvPr id="57" name="Rectangle 56">
            <a:extLst>
              <a:ext uri="{FF2B5EF4-FFF2-40B4-BE49-F238E27FC236}">
                <a16:creationId xmlns:a16="http://schemas.microsoft.com/office/drawing/2014/main" id="{98340E8F-6DFF-DD49-9B08-1F8281851FD7}"/>
              </a:ext>
            </a:extLst>
          </p:cNvPr>
          <p:cNvSpPr/>
          <p:nvPr/>
        </p:nvSpPr>
        <p:spPr>
          <a:xfrm>
            <a:off x="6326226" y="1895954"/>
            <a:ext cx="1962033" cy="4909307"/>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768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7"/>
                                        </p:tgtEl>
                                      </p:cBhvr>
                                    </p:animEffect>
                                    <p:set>
                                      <p:cBhvr>
                                        <p:cTn id="7" dur="1" fill="hold">
                                          <p:stCondLst>
                                            <p:cond delay="499"/>
                                          </p:stCondLst>
                                        </p:cTn>
                                        <p:tgtEl>
                                          <p:spTgt spid="5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500"/>
                                        <p:tgtEl>
                                          <p:spTgt spid="5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35"/>
                                        </p:tgtEl>
                                      </p:cBhvr>
                                    </p:animEffect>
                                    <p:set>
                                      <p:cBhvr>
                                        <p:cTn id="29" dur="1" fill="hold">
                                          <p:stCondLst>
                                            <p:cond delay="499"/>
                                          </p:stCondLst>
                                        </p:cTn>
                                        <p:tgtEl>
                                          <p:spTgt spid="35"/>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56"/>
                                        </p:tgtEl>
                                      </p:cBhvr>
                                    </p:animEffect>
                                    <p:set>
                                      <p:cBhvr>
                                        <p:cTn id="32" dur="1" fill="hold">
                                          <p:stCondLst>
                                            <p:cond delay="499"/>
                                          </p:stCondLst>
                                        </p:cTn>
                                        <p:tgtEl>
                                          <p:spTgt spid="5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52"/>
                                        </p:tgtEl>
                                      </p:cBhvr>
                                    </p:animEffect>
                                    <p:set>
                                      <p:cBhvr>
                                        <p:cTn id="35" dur="1" fill="hold">
                                          <p:stCondLst>
                                            <p:cond delay="499"/>
                                          </p:stCondLst>
                                        </p:cTn>
                                        <p:tgtEl>
                                          <p:spTgt spid="5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53"/>
                                        </p:tgtEl>
                                      </p:cBhvr>
                                    </p:animEffect>
                                    <p:set>
                                      <p:cBhvr>
                                        <p:cTn id="38" dur="1" fill="hold">
                                          <p:stCondLst>
                                            <p:cond delay="499"/>
                                          </p:stCondLst>
                                        </p:cTn>
                                        <p:tgtEl>
                                          <p:spTgt spid="53"/>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54"/>
                                        </p:tgtEl>
                                      </p:cBhvr>
                                    </p:animEffect>
                                    <p:set>
                                      <p:cBhvr>
                                        <p:cTn id="41" dur="1" fill="hold">
                                          <p:stCondLst>
                                            <p:cond delay="499"/>
                                          </p:stCondLst>
                                        </p:cTn>
                                        <p:tgtEl>
                                          <p:spTgt spid="54"/>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8"/>
                                        </p:tgtEl>
                                        <p:attrNameLst>
                                          <p:attrName>style.visibility</p:attrName>
                                        </p:attrNameLst>
                                      </p:cBhvr>
                                      <p:to>
                                        <p:strVal val="visible"/>
                                      </p:to>
                                    </p:set>
                                    <p:animEffect transition="in" filter="fade">
                                      <p:cBhvr>
                                        <p:cTn id="48" dur="500"/>
                                        <p:tgtEl>
                                          <p:spTgt spid="4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500"/>
                                        <p:tgtEl>
                                          <p:spTgt spid="49"/>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36" grpId="0"/>
      <p:bldP spid="47" grpId="0"/>
      <p:bldP spid="48" grpId="0"/>
      <p:bldP spid="49" grpId="0"/>
      <p:bldP spid="50" grpId="0"/>
      <p:bldP spid="52" grpId="0"/>
      <p:bldP spid="52" grpId="1"/>
      <p:bldP spid="53" grpId="0"/>
      <p:bldP spid="53" grpId="1"/>
      <p:bldP spid="54" grpId="0"/>
      <p:bldP spid="54" grpId="1"/>
      <p:bldP spid="55" grpId="0"/>
      <p:bldP spid="56" grpId="0"/>
      <p:bldP spid="56" grpId="1"/>
      <p:bldP spid="57"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A8604A9-327C-1A7E-0502-1BF697BBA0D5}"/>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0815A53-CD99-EF4E-9502-CEC9D6F14659}"/>
              </a:ext>
            </a:extLst>
          </p:cNvPr>
          <p:cNvGraphicFramePr>
            <a:graphicFrameLocks noGrp="1"/>
          </p:cNvGraphicFramePr>
          <p:nvPr>
            <p:extLst>
              <p:ext uri="{D42A27DB-BD31-4B8C-83A1-F6EECF244321}">
                <p14:modId xmlns:p14="http://schemas.microsoft.com/office/powerpoint/2010/main" val="131192450"/>
              </p:ext>
            </p:extLst>
          </p:nvPr>
        </p:nvGraphicFramePr>
        <p:xfrm>
          <a:off x="814707" y="773561"/>
          <a:ext cx="10721658" cy="5907024"/>
        </p:xfrm>
        <a:graphic>
          <a:graphicData uri="http://schemas.openxmlformats.org/drawingml/2006/table">
            <a:tbl>
              <a:tblPr firstRow="1" firstCol="1" bandRow="1">
                <a:tableStyleId>{2D5ABB26-0587-4C30-8999-92F81FD0307C}</a:tableStyleId>
              </a:tblPr>
              <a:tblGrid>
                <a:gridCol w="1290718">
                  <a:extLst>
                    <a:ext uri="{9D8B030D-6E8A-4147-A177-3AD203B41FA5}">
                      <a16:colId xmlns:a16="http://schemas.microsoft.com/office/drawing/2014/main" val="1258849628"/>
                    </a:ext>
                  </a:extLst>
                </a:gridCol>
                <a:gridCol w="4970289">
                  <a:extLst>
                    <a:ext uri="{9D8B030D-6E8A-4147-A177-3AD203B41FA5}">
                      <a16:colId xmlns:a16="http://schemas.microsoft.com/office/drawing/2014/main" val="4164193412"/>
                    </a:ext>
                  </a:extLst>
                </a:gridCol>
                <a:gridCol w="4460651">
                  <a:extLst>
                    <a:ext uri="{9D8B030D-6E8A-4147-A177-3AD203B41FA5}">
                      <a16:colId xmlns:a16="http://schemas.microsoft.com/office/drawing/2014/main" val="4027853243"/>
                    </a:ext>
                  </a:extLst>
                </a:gridCol>
              </a:tblGrid>
              <a:tr h="301752">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Emmett</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Countering “CRINK” Alignment</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Danger of one-dimensional energy sector</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7783535"/>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John</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Innovation and Environmental Capacity</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3609414812"/>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Miles</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Capitalism and Environment Protection</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Climate change and refugees/sovereignty</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1925976"/>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Kennedy</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Taiwan Prosperity and U.S. Interests</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4070764748"/>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Eli</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Prediction Markets </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Iran-US relations</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7779636"/>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Michael</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Foreign Manipulation of U.S. Elections</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560546084"/>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Diego</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Russian Invasion of Ukraine</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Globalization and environmental impact</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7150405"/>
                  </a:ext>
                </a:extLst>
              </a:tr>
              <a:tr h="286494">
                <a:tc>
                  <a:txBody>
                    <a:bodyPr/>
                    <a:lstStyle/>
                    <a:p>
                      <a:pPr marL="0" marR="0">
                        <a:spcBef>
                          <a:spcPts val="0"/>
                        </a:spcBef>
                        <a:spcAft>
                          <a:spcPts val="0"/>
                        </a:spcAft>
                      </a:pPr>
                      <a:r>
                        <a:rPr lang="en-US" sz="1800" kern="100" dirty="0" err="1">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Molisa</a:t>
                      </a:r>
                      <a:endPar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U.S.-China Competition in Critical Technologies</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554296165"/>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Kaiwen</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U.S.-China Economic and Trade Competition</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a:spcBef>
                          <a:spcPts val="0"/>
                        </a:spcBef>
                        <a:spcAft>
                          <a:spcPts val="0"/>
                        </a:spcAft>
                      </a:pPr>
                      <a:r>
                        <a:rPr lang="en-US" sz="1800" kern="100" dirty="0">
                          <a:solidFill>
                            <a:schemeClr val="tx1"/>
                          </a:solidFill>
                          <a:effectLst/>
                          <a:latin typeface="Aptos" panose="020B0004020202020204" pitchFamily="34" charset="0"/>
                        </a:rPr>
                        <a:t>China’s Influence </a:t>
                      </a:r>
                      <a:r>
                        <a:rPr lang="en-US" sz="1800" kern="100">
                          <a:solidFill>
                            <a:schemeClr val="tx1"/>
                          </a:solidFill>
                          <a:effectLst/>
                          <a:latin typeface="Aptos" panose="020B0004020202020204" pitchFamily="34" charset="0"/>
                        </a:rPr>
                        <a:t>in Africa</a:t>
                      </a:r>
                      <a:endParaRPr lang="en-US" sz="1800" kern="100" dirty="0">
                        <a:solidFill>
                          <a:schemeClr val="tx1"/>
                        </a:solidFill>
                        <a:effectLst/>
                        <a:latin typeface="Aptos" panose="020B00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92259745"/>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Yvette</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Rwanda-DRC Conflict </a:t>
                      </a:r>
                      <a:r>
                        <a:rPr lang="en-US" sz="1800" b="0" kern="10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and Resolution</a:t>
                      </a: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120331218"/>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Bijan</a:t>
                      </a:r>
                    </a:p>
                  </a:txBody>
                  <a:tcPr marL="68580" marR="68580" marT="9144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Housing Shortage and its Implications</a:t>
                      </a:r>
                    </a:p>
                  </a:txBody>
                  <a:tcPr marL="68580" marR="68580" marT="0" marB="0" anchor="b">
                    <a:lnT w="12700" cap="flat" cmpd="sng" algn="ctr">
                      <a:solidFill>
                        <a:schemeClr val="tx1"/>
                      </a:solidFill>
                      <a:prstDash val="solid"/>
                      <a:round/>
                      <a:headEnd type="none" w="med" len="med"/>
                      <a:tailEnd type="none" w="med" len="med"/>
                    </a:lnT>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Aptos" panose="020B0004020202020204" pitchFamily="34" charset="0"/>
                        </a:rPr>
                        <a:t>Humanitarian Crisis in Gaza</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0063066"/>
                  </a:ext>
                </a:extLst>
              </a:tr>
              <a:tr h="286494">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Megha</a:t>
                      </a:r>
                    </a:p>
                  </a:txBody>
                  <a:tcPr marL="68580" marR="68580" marT="0" marB="9144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Restrictive U.S. Immigration and Visa Policies</a:t>
                      </a:r>
                    </a:p>
                  </a:txBody>
                  <a:tcPr marL="68580" marR="68580" marT="0" marB="0">
                    <a:lnB w="12700" cap="flat" cmpd="sng" algn="ctr">
                      <a:solidFill>
                        <a:schemeClr val="tx1"/>
                      </a:solidFill>
                      <a:prstDash val="solid"/>
                      <a:round/>
                      <a:headEnd type="none" w="med" len="med"/>
                      <a:tailEnd type="none" w="med" len="med"/>
                    </a:lnB>
                  </a:tcPr>
                </a:tc>
                <a:tc vMerge="1">
                  <a:txBody>
                    <a:bodyPr/>
                    <a:lstStyle/>
                    <a:p>
                      <a:pPr marL="0" marR="0">
                        <a:spcBef>
                          <a:spcPts val="0"/>
                        </a:spcBef>
                        <a:spcAft>
                          <a:spcPts val="0"/>
                        </a:spcAft>
                      </a:pPr>
                      <a:r>
                        <a:rPr lang="en-US" sz="2000" kern="100" dirty="0">
                          <a:effectLst/>
                          <a:latin typeface="+mn-lt"/>
                        </a:rPr>
                        <a:t> </a:t>
                      </a:r>
                      <a:endParaRPr lang="en-US" sz="2000" kern="100" dirty="0">
                        <a:effectLst/>
                        <a:latin typeface="+mn-lt"/>
                        <a:ea typeface="PMingLiU" panose="02020500000000000000" pitchFamily="18" charset="-120"/>
                        <a:cs typeface="Times New Roman" panose="02020603050405020304" pitchFamily="18" charset="0"/>
                      </a:endParaRPr>
                    </a:p>
                  </a:txBody>
                  <a:tcPr marL="68580" marR="68580" marT="0" marB="0"/>
                </a:tc>
                <a:extLst>
                  <a:ext uri="{0D108BD9-81ED-4DB2-BD59-A6C34878D82A}">
                    <a16:rowId xmlns:a16="http://schemas.microsoft.com/office/drawing/2014/main" val="529443781"/>
                  </a:ext>
                </a:extLst>
              </a:tr>
              <a:tr h="457200">
                <a:tc>
                  <a:txBody>
                    <a:bodyPr/>
                    <a:lstStyle/>
                    <a:p>
                      <a:pPr marL="0" marR="0">
                        <a:spcBef>
                          <a:spcPts val="0"/>
                        </a:spcBef>
                        <a:spcAft>
                          <a:spcPts val="0"/>
                        </a:spcAft>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Filippo</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Transatlantic Relations </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North Korea illegal ops to support goals</a:t>
                      </a:r>
                      <a:endParaRPr lang="en-US" sz="20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0815856"/>
                  </a:ext>
                </a:extLst>
              </a:tr>
              <a:tr h="45720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David</a:t>
                      </a: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rPr>
                        <a:t>????</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600" kern="100" dirty="0">
                          <a:solidFill>
                            <a:schemeClr val="tx1"/>
                          </a:solidFill>
                          <a:effectLst/>
                          <a:latin typeface="+mn-lt"/>
                        </a:rPr>
                        <a:t>??????</a:t>
                      </a: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59118428"/>
                  </a:ext>
                </a:extLst>
              </a:tr>
              <a:tr h="301752">
                <a:tc>
                  <a:txBody>
                    <a:bodyPr/>
                    <a:lstStyle/>
                    <a:p>
                      <a:pPr marL="0" marR="0">
                        <a:spcBef>
                          <a:spcPts val="0"/>
                        </a:spcBef>
                        <a:spcAft>
                          <a:spcPts val="0"/>
                        </a:spcAft>
                      </a:pPr>
                      <a:endPar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b">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a:spcBef>
                          <a:spcPts val="0"/>
                        </a:spcBef>
                        <a:spcAft>
                          <a:spcPts val="0"/>
                        </a:spcAft>
                      </a:pP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b">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2">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nchor="ctr">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869853"/>
                  </a:ext>
                </a:extLst>
              </a:tr>
              <a:tr h="301752">
                <a:tc>
                  <a:txBody>
                    <a:bodyPr/>
                    <a:lstStyle/>
                    <a:p>
                      <a:pPr marL="0" marR="0">
                        <a:spcBef>
                          <a:spcPts val="0"/>
                        </a:spcBef>
                        <a:spcAft>
                          <a:spcPts val="0"/>
                        </a:spcAft>
                      </a:pPr>
                      <a:endParaRPr lang="en-US" sz="180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800" b="0" kern="100" dirty="0">
                        <a:solidFill>
                          <a:schemeClr val="tx1"/>
                        </a:solidFill>
                        <a:effectLst/>
                        <a:latin typeface="Aptos" panose="020B0004020202020204" pitchFamily="34" charset="0"/>
                        <a:ea typeface="PMingLiU" panose="02020500000000000000" pitchFamily="18" charset="-120"/>
                        <a:cs typeface="Times New Roman" panose="02020603050405020304" pitchFamily="18" charset="0"/>
                      </a:endParaRPr>
                    </a:p>
                  </a:txBody>
                  <a:tcPr marL="68580" marR="68580" marT="0" marB="0">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400" b="0" kern="100" dirty="0">
                        <a:solidFill>
                          <a:schemeClr val="tx1"/>
                        </a:solidFill>
                        <a:effectLst/>
                        <a:latin typeface="+mn-lt"/>
                        <a:ea typeface="PMingLiU" panose="02020500000000000000" pitchFamily="18" charset="-12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3601133"/>
                  </a:ext>
                </a:extLst>
              </a:tr>
            </a:tbl>
          </a:graphicData>
        </a:graphic>
      </p:graphicFrame>
      <p:sp>
        <p:nvSpPr>
          <p:cNvPr id="3" name="TextBox 2">
            <a:extLst>
              <a:ext uri="{FF2B5EF4-FFF2-40B4-BE49-F238E27FC236}">
                <a16:creationId xmlns:a16="http://schemas.microsoft.com/office/drawing/2014/main" id="{95A3C7E9-4E15-8631-9593-195EF10B05F6}"/>
              </a:ext>
            </a:extLst>
          </p:cNvPr>
          <p:cNvSpPr txBox="1"/>
          <p:nvPr/>
        </p:nvSpPr>
        <p:spPr>
          <a:xfrm>
            <a:off x="3913030" y="105490"/>
            <a:ext cx="3369833" cy="523220"/>
          </a:xfrm>
          <a:prstGeom prst="rect">
            <a:avLst/>
          </a:prstGeom>
          <a:noFill/>
        </p:spPr>
        <p:txBody>
          <a:bodyPr wrap="none" rtlCol="0">
            <a:spAutoFit/>
          </a:bodyPr>
          <a:lstStyle/>
          <a:p>
            <a:r>
              <a:rPr lang="en-US" sz="2800" dirty="0"/>
              <a:t>PROJECT PLANNING</a:t>
            </a:r>
          </a:p>
        </p:txBody>
      </p:sp>
    </p:spTree>
    <p:extLst>
      <p:ext uri="{BB962C8B-B14F-4D97-AF65-F5344CB8AC3E}">
        <p14:creationId xmlns:p14="http://schemas.microsoft.com/office/powerpoint/2010/main" val="3239754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09640B2-F92F-A465-0D81-22DFB3F2273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EAD57D8-733E-8CF4-B1D6-075CCD470627}"/>
              </a:ext>
            </a:extLst>
          </p:cNvPr>
          <p:cNvSpPr txBox="1"/>
          <p:nvPr/>
        </p:nvSpPr>
        <p:spPr>
          <a:xfrm>
            <a:off x="1304926" y="702731"/>
            <a:ext cx="3011337" cy="523220"/>
          </a:xfrm>
          <a:prstGeom prst="rect">
            <a:avLst/>
          </a:prstGeom>
          <a:noFill/>
          <a:ln>
            <a:solidFill>
              <a:schemeClr val="tx2"/>
            </a:solidFill>
          </a:ln>
        </p:spPr>
        <p:txBody>
          <a:bodyPr wrap="none" rtlCol="0">
            <a:spAutoFit/>
          </a:bodyPr>
          <a:lstStyle/>
          <a:p>
            <a:r>
              <a:rPr lang="en-US" sz="2800" dirty="0"/>
              <a:t>TODAY’S AGENDA</a:t>
            </a:r>
          </a:p>
        </p:txBody>
      </p:sp>
      <p:graphicFrame>
        <p:nvGraphicFramePr>
          <p:cNvPr id="3" name="Table 2">
            <a:extLst>
              <a:ext uri="{FF2B5EF4-FFF2-40B4-BE49-F238E27FC236}">
                <a16:creationId xmlns:a16="http://schemas.microsoft.com/office/drawing/2014/main" id="{0C978DF7-2B42-AF4E-B729-6FA68FE5AA67}"/>
              </a:ext>
            </a:extLst>
          </p:cNvPr>
          <p:cNvGraphicFramePr>
            <a:graphicFrameLocks noGrp="1"/>
          </p:cNvGraphicFramePr>
          <p:nvPr/>
        </p:nvGraphicFramePr>
        <p:xfrm>
          <a:off x="1978165" y="1558706"/>
          <a:ext cx="9441228" cy="5111543"/>
        </p:xfrm>
        <a:graphic>
          <a:graphicData uri="http://schemas.openxmlformats.org/drawingml/2006/table">
            <a:tbl>
              <a:tblPr firstRow="1" bandRow="1">
                <a:tableStyleId>{2D5ABB26-0587-4C30-8999-92F81FD0307C}</a:tableStyleId>
              </a:tblPr>
              <a:tblGrid>
                <a:gridCol w="1666690">
                  <a:extLst>
                    <a:ext uri="{9D8B030D-6E8A-4147-A177-3AD203B41FA5}">
                      <a16:colId xmlns:a16="http://schemas.microsoft.com/office/drawing/2014/main" val="3540809041"/>
                    </a:ext>
                  </a:extLst>
                </a:gridCol>
                <a:gridCol w="7774538">
                  <a:extLst>
                    <a:ext uri="{9D8B030D-6E8A-4147-A177-3AD203B41FA5}">
                      <a16:colId xmlns:a16="http://schemas.microsoft.com/office/drawing/2014/main" val="369545150"/>
                    </a:ext>
                  </a:extLst>
                </a:gridCol>
              </a:tblGrid>
              <a:tr h="712221">
                <a:tc>
                  <a:txBody>
                    <a:bodyPr/>
                    <a:lstStyle/>
                    <a:p>
                      <a:pPr marL="0" indent="0"/>
                      <a:r>
                        <a:rPr lang="en-US" sz="2000" dirty="0">
                          <a:latin typeface="Aptos" panose="020B0004020202020204" pitchFamily="34" charset="0"/>
                        </a:rPr>
                        <a:t>9:00</a:t>
                      </a:r>
                    </a:p>
                  </a:txBody>
                  <a:tcPr/>
                </a:tc>
                <a:tc>
                  <a:txBody>
                    <a:bodyPr/>
                    <a:lstStyle/>
                    <a:p>
                      <a:pPr marL="0" lvl="1"/>
                      <a:r>
                        <a:rPr lang="en-US" sz="2000" i="0" kern="1200" dirty="0">
                          <a:solidFill>
                            <a:schemeClr val="tx1"/>
                          </a:solidFill>
                          <a:effectLst/>
                          <a:latin typeface="Aptos" panose="020B0004020202020204" pitchFamily="34" charset="0"/>
                          <a:ea typeface="+mn-ea"/>
                          <a:cs typeface="+mn-cs"/>
                        </a:rPr>
                        <a:t>Skills:  Professional Listening</a:t>
                      </a:r>
                    </a:p>
                    <a:p>
                      <a:pPr marL="0" lvl="1"/>
                      <a:r>
                        <a:rPr lang="en-US" sz="2000" i="0" kern="1200" dirty="0">
                          <a:solidFill>
                            <a:schemeClr val="tx1"/>
                          </a:solidFill>
                          <a:effectLst/>
                          <a:latin typeface="Aptos" panose="020B0004020202020204" pitchFamily="34" charset="0"/>
                          <a:ea typeface="+mn-ea"/>
                          <a:cs typeface="+mn-cs"/>
                        </a:rPr>
                        <a:t>- Samantha Clemence</a:t>
                      </a:r>
                    </a:p>
                  </a:txBody>
                  <a:tcPr/>
                </a:tc>
                <a:extLst>
                  <a:ext uri="{0D108BD9-81ED-4DB2-BD59-A6C34878D82A}">
                    <a16:rowId xmlns:a16="http://schemas.microsoft.com/office/drawing/2014/main" val="3581011236"/>
                  </a:ext>
                </a:extLst>
              </a:tr>
              <a:tr h="1055077">
                <a:tc>
                  <a:txBody>
                    <a:bodyPr/>
                    <a:lstStyle/>
                    <a:p>
                      <a:pPr marL="0" indent="0"/>
                      <a:r>
                        <a:rPr lang="en-US" sz="2000" dirty="0">
                          <a:latin typeface="Aptos" panose="020B0004020202020204" pitchFamily="34" charset="0"/>
                        </a:rPr>
                        <a:t>10:00</a:t>
                      </a:r>
                    </a:p>
                  </a:txBody>
                  <a:tcPr/>
                </a:tc>
                <a:tc>
                  <a:txBody>
                    <a:bodyPr/>
                    <a:lstStyle/>
                    <a:p>
                      <a:pPr marL="0" lvl="1"/>
                      <a:r>
                        <a:rPr lang="en-US" sz="2000" i="0" kern="1200" dirty="0">
                          <a:solidFill>
                            <a:schemeClr val="tx1"/>
                          </a:solidFill>
                          <a:effectLst/>
                          <a:latin typeface="Aptos" panose="020B0004020202020204" pitchFamily="34" charset="0"/>
                          <a:ea typeface="+mn-ea"/>
                          <a:cs typeface="+mn-cs"/>
                        </a:rPr>
                        <a:t>Melinda Kimble</a:t>
                      </a:r>
                    </a:p>
                    <a:p>
                      <a:pPr marL="0" lvl="1"/>
                      <a:r>
                        <a:rPr lang="en-US" sz="2000" i="0" kern="1200" dirty="0">
                          <a:solidFill>
                            <a:schemeClr val="tx1"/>
                          </a:solidFill>
                          <a:effectLst/>
                          <a:latin typeface="Aptos" panose="020B0004020202020204" pitchFamily="34" charset="0"/>
                          <a:ea typeface="+mn-ea"/>
                          <a:cs typeface="+mn-cs"/>
                        </a:rPr>
                        <a:t>Senior Fellow, United Nations Foundation</a:t>
                      </a:r>
                    </a:p>
                    <a:p>
                      <a:pPr marL="342900" lvl="2"/>
                      <a:r>
                        <a:rPr lang="en-US" sz="1800" i="1" kern="1200" dirty="0">
                          <a:solidFill>
                            <a:schemeClr val="tx1"/>
                          </a:solidFill>
                          <a:effectLst/>
                          <a:latin typeface="Aptos" panose="020B0004020202020204" pitchFamily="34" charset="0"/>
                          <a:ea typeface="+mn-ea"/>
                          <a:cs typeface="+mn-cs"/>
                        </a:rPr>
                        <a:t>- Introduced by Miles</a:t>
                      </a:r>
                    </a:p>
                  </a:txBody>
                  <a:tcPr/>
                </a:tc>
                <a:extLst>
                  <a:ext uri="{0D108BD9-81ED-4DB2-BD59-A6C34878D82A}">
                    <a16:rowId xmlns:a16="http://schemas.microsoft.com/office/drawing/2014/main" val="202201722"/>
                  </a:ext>
                </a:extLst>
              </a:tr>
              <a:tr h="44212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latin typeface="Aptos" panose="020B0004020202020204" pitchFamily="34" charset="0"/>
                        </a:rPr>
                        <a:t>11:30</a:t>
                      </a:r>
                    </a:p>
                  </a:txBody>
                  <a:tcPr/>
                </a:tc>
                <a:tc>
                  <a:txBody>
                    <a:bodyPr/>
                    <a:lstStyle/>
                    <a:p>
                      <a:r>
                        <a:rPr lang="en-US" sz="2000" kern="1200" dirty="0">
                          <a:solidFill>
                            <a:schemeClr val="tx1"/>
                          </a:solidFill>
                          <a:effectLst/>
                          <a:latin typeface="Aptos" panose="020B0004020202020204" pitchFamily="34" charset="0"/>
                          <a:ea typeface="+mn-ea"/>
                          <a:cs typeface="+mn-cs"/>
                        </a:rPr>
                        <a:t>Lunch</a:t>
                      </a:r>
                    </a:p>
                  </a:txBody>
                  <a:tcPr/>
                </a:tc>
                <a:extLst>
                  <a:ext uri="{0D108BD9-81ED-4DB2-BD59-A6C34878D82A}">
                    <a16:rowId xmlns:a16="http://schemas.microsoft.com/office/drawing/2014/main" val="1260872140"/>
                  </a:ext>
                </a:extLst>
              </a:tr>
              <a:tr h="1125415">
                <a:tc>
                  <a:txBody>
                    <a:bodyPr/>
                    <a:lstStyle/>
                    <a:p>
                      <a:pPr marL="0" indent="0"/>
                      <a:r>
                        <a:rPr lang="en-US" sz="2000" dirty="0">
                          <a:latin typeface="Aptos" panose="020B0004020202020204" pitchFamily="34" charset="0"/>
                        </a:rPr>
                        <a:t>1:00</a:t>
                      </a:r>
                    </a:p>
                  </a:txBody>
                  <a:tcPr/>
                </a:tc>
                <a:tc>
                  <a:txBody>
                    <a:bodyPr/>
                    <a:lstStyle/>
                    <a:p>
                      <a:r>
                        <a:rPr lang="en-US" sz="2000" kern="1200" dirty="0">
                          <a:solidFill>
                            <a:schemeClr val="tx1"/>
                          </a:solidFill>
                          <a:effectLst/>
                          <a:latin typeface="Aptos" panose="020B0004020202020204" pitchFamily="34" charset="0"/>
                          <a:ea typeface="+mn-ea"/>
                          <a:cs typeface="+mn-cs"/>
                        </a:rPr>
                        <a:t>José Pertierra </a:t>
                      </a:r>
                    </a:p>
                    <a:p>
                      <a:r>
                        <a:rPr lang="en-US" sz="2000" kern="1200" dirty="0">
                          <a:solidFill>
                            <a:schemeClr val="tx1"/>
                          </a:solidFill>
                          <a:effectLst/>
                          <a:latin typeface="Aptos" panose="020B0004020202020204" pitchFamily="34" charset="0"/>
                          <a:ea typeface="+mn-ea"/>
                          <a:cs typeface="+mn-cs"/>
                        </a:rPr>
                        <a:t>Immigration Attorney</a:t>
                      </a:r>
                    </a:p>
                    <a:p>
                      <a:pPr marL="342900" lvl="2" algn="l" defTabSz="685800" rtl="0" eaLnBrk="1" latinLnBrk="0" hangingPunct="1"/>
                      <a:r>
                        <a:rPr lang="en-US" sz="1800" i="1" kern="1200" dirty="0">
                          <a:solidFill>
                            <a:schemeClr val="tx1"/>
                          </a:solidFill>
                          <a:effectLst/>
                          <a:latin typeface="Aptos" panose="020B0004020202020204" pitchFamily="34" charset="0"/>
                          <a:ea typeface="+mn-ea"/>
                          <a:cs typeface="+mn-cs"/>
                        </a:rPr>
                        <a:t>- Introduced by Kaiwen</a:t>
                      </a:r>
                    </a:p>
                  </a:txBody>
                  <a:tcPr/>
                </a:tc>
                <a:extLst>
                  <a:ext uri="{0D108BD9-81ED-4DB2-BD59-A6C34878D82A}">
                    <a16:rowId xmlns:a16="http://schemas.microsoft.com/office/drawing/2014/main" val="960413654"/>
                  </a:ext>
                </a:extLst>
              </a:tr>
              <a:tr h="1145512">
                <a:tc>
                  <a:txBody>
                    <a:bodyPr/>
                    <a:lstStyle/>
                    <a:p>
                      <a:pPr marL="0" marR="0">
                        <a:buNone/>
                      </a:pPr>
                      <a:r>
                        <a:rPr lang="en-US" sz="2000" dirty="0">
                          <a:solidFill>
                            <a:schemeClr val="tx1"/>
                          </a:solidFill>
                          <a:effectLst/>
                          <a:latin typeface="Aptos" panose="020B0004020202020204" pitchFamily="34" charset="0"/>
                          <a:ea typeface="DengXian" panose="02010600030101010101" pitchFamily="2" charset="-122"/>
                        </a:rPr>
                        <a:t>2:15</a:t>
                      </a:r>
                    </a:p>
                  </a:txBody>
                  <a:tcPr/>
                </a:tc>
                <a:tc>
                  <a:txBody>
                    <a:bodyPr/>
                    <a:lstStyle/>
                    <a:p>
                      <a:pPr marL="0" marR="0">
                        <a:buNone/>
                      </a:pPr>
                      <a:r>
                        <a:rPr lang="en-US" sz="2000" dirty="0">
                          <a:solidFill>
                            <a:schemeClr val="tx1"/>
                          </a:solidFill>
                          <a:effectLst/>
                          <a:latin typeface="Aptos" panose="020B0004020202020204" pitchFamily="34" charset="0"/>
                          <a:ea typeface="DengXian" panose="02010600030101010101" pitchFamily="2" charset="-122"/>
                        </a:rPr>
                        <a:t>Class Discussion</a:t>
                      </a:r>
                    </a:p>
                    <a:p>
                      <a:pPr marL="0" marR="0">
                        <a:buNone/>
                      </a:pPr>
                      <a:r>
                        <a:rPr lang="en-US" sz="2000" dirty="0">
                          <a:solidFill>
                            <a:schemeClr val="tx1"/>
                          </a:solidFill>
                          <a:effectLst/>
                          <a:latin typeface="Aptos" panose="020B0004020202020204" pitchFamily="34" charset="0"/>
                          <a:ea typeface="DengXian" panose="02010600030101010101" pitchFamily="2" charset="-122"/>
                        </a:rPr>
                        <a:t>- 401 briefings</a:t>
                      </a:r>
                    </a:p>
                    <a:p>
                      <a:pPr marL="0" marR="0">
                        <a:buNone/>
                      </a:pPr>
                      <a:r>
                        <a:rPr lang="en-US" sz="2000" dirty="0">
                          <a:solidFill>
                            <a:schemeClr val="tx1"/>
                          </a:solidFill>
                          <a:effectLst/>
                          <a:latin typeface="Aptos" panose="020B0004020202020204" pitchFamily="34" charset="0"/>
                          <a:ea typeface="DengXian" panose="02010600030101010101" pitchFamily="2" charset="-122"/>
                        </a:rPr>
                        <a:t>- Project updates</a:t>
                      </a:r>
                    </a:p>
                  </a:txBody>
                  <a:tcPr/>
                </a:tc>
                <a:extLst>
                  <a:ext uri="{0D108BD9-81ED-4DB2-BD59-A6C34878D82A}">
                    <a16:rowId xmlns:a16="http://schemas.microsoft.com/office/drawing/2014/main" val="2069521981"/>
                  </a:ext>
                </a:extLst>
              </a:tr>
              <a:tr h="631190">
                <a:tc>
                  <a:txBody>
                    <a:bodyPr/>
                    <a:lstStyle/>
                    <a:p>
                      <a:pPr marL="0" marR="0">
                        <a:buNone/>
                      </a:pPr>
                      <a:r>
                        <a:rPr lang="en-US" sz="2000" dirty="0">
                          <a:solidFill>
                            <a:schemeClr val="tx1"/>
                          </a:solidFill>
                          <a:effectLst/>
                          <a:latin typeface="Aptos" panose="020B0004020202020204" pitchFamily="34" charset="0"/>
                          <a:ea typeface="DengXian" panose="02010600030101010101" pitchFamily="2" charset="-122"/>
                        </a:rPr>
                        <a:t>~3:00</a:t>
                      </a:r>
                    </a:p>
                  </a:txBody>
                  <a:tcPr/>
                </a:tc>
                <a:tc>
                  <a:txBody>
                    <a:bodyPr/>
                    <a:lstStyle/>
                    <a:p>
                      <a:pPr marL="0" marR="0">
                        <a:buNone/>
                      </a:pPr>
                      <a:r>
                        <a:rPr lang="en-US" sz="2000" dirty="0" err="1">
                          <a:solidFill>
                            <a:schemeClr val="tx1"/>
                          </a:solidFill>
                          <a:effectLst/>
                          <a:latin typeface="Aptos" panose="020B0004020202020204" pitchFamily="34" charset="0"/>
                          <a:ea typeface="DengXian" panose="02010600030101010101" pitchFamily="2" charset="-122"/>
                        </a:rPr>
                        <a:t>Wrapup</a:t>
                      </a:r>
                      <a:endParaRPr lang="en-US" sz="2000" dirty="0">
                        <a:solidFill>
                          <a:schemeClr val="tx1"/>
                        </a:solidFill>
                        <a:effectLst/>
                        <a:latin typeface="Aptos" panose="020B0004020202020204" pitchFamily="34" charset="0"/>
                        <a:ea typeface="DengXian" panose="02010600030101010101" pitchFamily="2" charset="-122"/>
                      </a:endParaRPr>
                    </a:p>
                  </a:txBody>
                  <a:tcPr/>
                </a:tc>
                <a:extLst>
                  <a:ext uri="{0D108BD9-81ED-4DB2-BD59-A6C34878D82A}">
                    <a16:rowId xmlns:a16="http://schemas.microsoft.com/office/drawing/2014/main" val="1228761761"/>
                  </a:ext>
                </a:extLst>
              </a:tr>
            </a:tbl>
          </a:graphicData>
        </a:graphic>
      </p:graphicFrame>
    </p:spTree>
    <p:extLst>
      <p:ext uri="{BB962C8B-B14F-4D97-AF65-F5344CB8AC3E}">
        <p14:creationId xmlns:p14="http://schemas.microsoft.com/office/powerpoint/2010/main" val="820279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3CEB31-66B2-42AF-D82E-A245C351BD62}"/>
              </a:ext>
            </a:extLst>
          </p:cNvPr>
          <p:cNvSpPr txBox="1"/>
          <p:nvPr/>
        </p:nvSpPr>
        <p:spPr>
          <a:xfrm>
            <a:off x="2547815" y="1225955"/>
            <a:ext cx="6096000" cy="3447098"/>
          </a:xfrm>
          <a:prstGeom prst="rect">
            <a:avLst/>
          </a:prstGeom>
          <a:noFill/>
        </p:spPr>
        <p:txBody>
          <a:bodyPr wrap="square">
            <a:spAutoFit/>
          </a:bodyPr>
          <a:lstStyle/>
          <a:p>
            <a:pPr>
              <a:spcAft>
                <a:spcPts val="1200"/>
              </a:spcAft>
            </a:pPr>
            <a:r>
              <a:rPr lang="en-US" sz="2800" dirty="0"/>
              <a:t>Comfortable?</a:t>
            </a:r>
          </a:p>
          <a:p>
            <a:pPr marL="914400" lvl="1" indent="-457200">
              <a:spcAft>
                <a:spcPts val="1200"/>
              </a:spcAft>
              <a:buFont typeface="Arial" panose="020B0604020202020204" pitchFamily="34" charset="0"/>
              <a:buChar char="•"/>
            </a:pPr>
            <a:r>
              <a:rPr lang="en-US" sz="2800" dirty="0"/>
              <a:t>Topics</a:t>
            </a:r>
          </a:p>
          <a:p>
            <a:pPr marL="914400" lvl="1" indent="-457200">
              <a:spcAft>
                <a:spcPts val="1200"/>
              </a:spcAft>
              <a:buFont typeface="Arial" panose="020B0604020202020204" pitchFamily="34" charset="0"/>
              <a:buChar char="•"/>
            </a:pPr>
            <a:r>
              <a:rPr lang="en-US" sz="2800" dirty="0"/>
              <a:t>How partnership will work</a:t>
            </a:r>
          </a:p>
          <a:p>
            <a:pPr>
              <a:spcAft>
                <a:spcPts val="1200"/>
              </a:spcAft>
            </a:pPr>
            <a:r>
              <a:rPr lang="en-US" sz="2800" dirty="0"/>
              <a:t>The purposes</a:t>
            </a:r>
          </a:p>
          <a:p>
            <a:pPr marL="742950" lvl="1" indent="-285750">
              <a:spcAft>
                <a:spcPts val="1200"/>
              </a:spcAft>
              <a:buFont typeface="Arial" panose="020B0604020202020204" pitchFamily="34" charset="0"/>
              <a:buChar char="•"/>
            </a:pPr>
            <a:r>
              <a:rPr lang="en-US" sz="2800" dirty="0"/>
              <a:t>Substance, process, skills</a:t>
            </a:r>
          </a:p>
          <a:p>
            <a:pPr>
              <a:spcAft>
                <a:spcPts val="1200"/>
              </a:spcAft>
            </a:pPr>
            <a:r>
              <a:rPr lang="en-US" sz="2800" dirty="0"/>
              <a:t>The elements</a:t>
            </a:r>
          </a:p>
        </p:txBody>
      </p:sp>
      <p:sp>
        <p:nvSpPr>
          <p:cNvPr id="4" name="TextBox 3">
            <a:extLst>
              <a:ext uri="{FF2B5EF4-FFF2-40B4-BE49-F238E27FC236}">
                <a16:creationId xmlns:a16="http://schemas.microsoft.com/office/drawing/2014/main" id="{3E76B39E-25AA-B6C1-908E-B19739B5AE06}"/>
              </a:ext>
            </a:extLst>
          </p:cNvPr>
          <p:cNvSpPr txBox="1"/>
          <p:nvPr/>
        </p:nvSpPr>
        <p:spPr>
          <a:xfrm>
            <a:off x="5783385" y="4673053"/>
            <a:ext cx="3259015" cy="1815882"/>
          </a:xfrm>
          <a:prstGeom prst="rect">
            <a:avLst/>
          </a:prstGeom>
          <a:noFill/>
        </p:spPr>
        <p:txBody>
          <a:bodyPr wrap="square">
            <a:spAutoFit/>
          </a:bodyPr>
          <a:lstStyle/>
          <a:p>
            <a:r>
              <a:rPr lang="en-US" sz="2800" dirty="0"/>
              <a:t>402</a:t>
            </a:r>
          </a:p>
          <a:p>
            <a:pPr marL="914400" lvl="1" indent="-457200">
              <a:buFont typeface="Arial" panose="020B0604020202020204" pitchFamily="34" charset="0"/>
              <a:buChar char="•"/>
            </a:pPr>
            <a:r>
              <a:rPr lang="en-US" sz="2800" dirty="0"/>
              <a:t>Proposal</a:t>
            </a:r>
          </a:p>
          <a:p>
            <a:pPr marL="914400" lvl="1" indent="-457200">
              <a:buFont typeface="Arial" panose="020B0604020202020204" pitchFamily="34" charset="0"/>
              <a:buChar char="•"/>
            </a:pPr>
            <a:r>
              <a:rPr lang="en-US" sz="2800" dirty="0"/>
              <a:t>Hearing/event</a:t>
            </a:r>
          </a:p>
          <a:p>
            <a:pPr marL="914400" lvl="1" indent="-457200">
              <a:buFont typeface="Arial" panose="020B0604020202020204" pitchFamily="34" charset="0"/>
              <a:buChar char="•"/>
            </a:pPr>
            <a:r>
              <a:rPr lang="en-US" sz="2800" dirty="0"/>
              <a:t>Public opinion</a:t>
            </a:r>
          </a:p>
        </p:txBody>
      </p:sp>
      <p:sp>
        <p:nvSpPr>
          <p:cNvPr id="5" name="TextBox 4">
            <a:extLst>
              <a:ext uri="{FF2B5EF4-FFF2-40B4-BE49-F238E27FC236}">
                <a16:creationId xmlns:a16="http://schemas.microsoft.com/office/drawing/2014/main" id="{DBBD9E9B-4E12-4403-95E2-5CE9AF88231A}"/>
              </a:ext>
            </a:extLst>
          </p:cNvPr>
          <p:cNvSpPr txBox="1"/>
          <p:nvPr/>
        </p:nvSpPr>
        <p:spPr>
          <a:xfrm>
            <a:off x="2637692" y="4673053"/>
            <a:ext cx="3259015" cy="1384995"/>
          </a:xfrm>
          <a:prstGeom prst="rect">
            <a:avLst/>
          </a:prstGeom>
          <a:noFill/>
        </p:spPr>
        <p:txBody>
          <a:bodyPr wrap="square">
            <a:spAutoFit/>
          </a:bodyPr>
          <a:lstStyle/>
          <a:p>
            <a:r>
              <a:rPr lang="en-US" sz="2800" dirty="0"/>
              <a:t>401</a:t>
            </a:r>
          </a:p>
          <a:p>
            <a:pPr marL="914400" lvl="1" indent="-457200">
              <a:buFont typeface="Arial" panose="020B0604020202020204" pitchFamily="34" charset="0"/>
              <a:buChar char="•"/>
            </a:pPr>
            <a:r>
              <a:rPr lang="en-US" sz="2800" dirty="0"/>
              <a:t>Analysis</a:t>
            </a:r>
          </a:p>
          <a:p>
            <a:pPr marL="914400" lvl="1" indent="-457200">
              <a:spcAft>
                <a:spcPts val="1200"/>
              </a:spcAft>
              <a:buFont typeface="Arial" panose="020B0604020202020204" pitchFamily="34" charset="0"/>
              <a:buChar char="•"/>
            </a:pPr>
            <a:r>
              <a:rPr lang="en-US" sz="2800" dirty="0"/>
              <a:t>“Memo #2”</a:t>
            </a:r>
          </a:p>
        </p:txBody>
      </p:sp>
      <p:sp>
        <p:nvSpPr>
          <p:cNvPr id="6" name="TextBox 5">
            <a:extLst>
              <a:ext uri="{FF2B5EF4-FFF2-40B4-BE49-F238E27FC236}">
                <a16:creationId xmlns:a16="http://schemas.microsoft.com/office/drawing/2014/main" id="{4B0E598C-63E0-F95F-DAC1-A9AE64649FA1}"/>
              </a:ext>
            </a:extLst>
          </p:cNvPr>
          <p:cNvSpPr txBox="1"/>
          <p:nvPr/>
        </p:nvSpPr>
        <p:spPr>
          <a:xfrm>
            <a:off x="8710246" y="4673053"/>
            <a:ext cx="3259015" cy="1815882"/>
          </a:xfrm>
          <a:prstGeom prst="rect">
            <a:avLst/>
          </a:prstGeom>
          <a:noFill/>
        </p:spPr>
        <p:txBody>
          <a:bodyPr wrap="square">
            <a:spAutoFit/>
          </a:bodyPr>
          <a:lstStyle/>
          <a:p>
            <a:r>
              <a:rPr lang="en-US" sz="2800" dirty="0"/>
              <a:t> </a:t>
            </a:r>
          </a:p>
          <a:p>
            <a:pPr marL="914400" lvl="1" indent="-457200">
              <a:buFont typeface="Arial" panose="020B0604020202020204" pitchFamily="34" charset="0"/>
              <a:buChar char="•"/>
            </a:pPr>
            <a:r>
              <a:rPr lang="en-US" sz="2800" dirty="0"/>
              <a:t>Interviews</a:t>
            </a:r>
          </a:p>
          <a:p>
            <a:pPr marL="914400" lvl="1" indent="-457200">
              <a:buFont typeface="Arial" panose="020B0604020202020204" pitchFamily="34" charset="0"/>
              <a:buChar char="•"/>
            </a:pPr>
            <a:r>
              <a:rPr lang="en-US" sz="2800" dirty="0"/>
              <a:t>DC memo</a:t>
            </a:r>
          </a:p>
          <a:p>
            <a:pPr marL="914400" lvl="1" indent="-457200">
              <a:buFont typeface="Arial" panose="020B0604020202020204" pitchFamily="34" charset="0"/>
              <a:buChar char="•"/>
            </a:pPr>
            <a:r>
              <a:rPr lang="en-US" sz="2800" dirty="0"/>
              <a:t>Briefing</a:t>
            </a:r>
          </a:p>
        </p:txBody>
      </p:sp>
      <p:sp>
        <p:nvSpPr>
          <p:cNvPr id="7" name="TextBox 6">
            <a:extLst>
              <a:ext uri="{FF2B5EF4-FFF2-40B4-BE49-F238E27FC236}">
                <a16:creationId xmlns:a16="http://schemas.microsoft.com/office/drawing/2014/main" id="{AE15FA80-77A1-9B68-E41B-A5BD7481011D}"/>
              </a:ext>
            </a:extLst>
          </p:cNvPr>
          <p:cNvSpPr txBox="1"/>
          <p:nvPr/>
        </p:nvSpPr>
        <p:spPr>
          <a:xfrm>
            <a:off x="987036" y="502680"/>
            <a:ext cx="3876431" cy="584775"/>
          </a:xfrm>
          <a:prstGeom prst="rect">
            <a:avLst/>
          </a:prstGeom>
          <a:noFill/>
          <a:ln>
            <a:solidFill>
              <a:srgbClr val="FFFF00"/>
            </a:solidFill>
          </a:ln>
        </p:spPr>
        <p:txBody>
          <a:bodyPr wrap="square" rtlCol="0">
            <a:spAutoFit/>
          </a:bodyPr>
          <a:lstStyle/>
          <a:p>
            <a:pPr algn="ctr"/>
            <a:r>
              <a:rPr lang="en-US" sz="3200" dirty="0"/>
              <a:t>DISCUSSION</a:t>
            </a:r>
          </a:p>
        </p:txBody>
      </p:sp>
    </p:spTree>
    <p:extLst>
      <p:ext uri="{BB962C8B-B14F-4D97-AF65-F5344CB8AC3E}">
        <p14:creationId xmlns:p14="http://schemas.microsoft.com/office/powerpoint/2010/main" val="13923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08080"/>
                                      </p:to>
                                    </p:animClr>
                                  </p:sub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subTnLst>
                                    <p:animClr clrSpc="rgb" dir="cw">
                                      <p:cBhvr override="childStyle">
                                        <p:cTn dur="1" fill="hold" display="0" masterRel="nextClick" afterEffect="1"/>
                                        <p:tgtEl>
                                          <p:spTgt spid="3">
                                            <p:txEl>
                                              <p:pRg st="4" end="4"/>
                                            </p:txEl>
                                          </p:spTgt>
                                        </p:tgtEl>
                                        <p:attrNameLst>
                                          <p:attrName>ppt_c</p:attrName>
                                        </p:attrNameLst>
                                      </p:cBhvr>
                                      <p:to>
                                        <a:srgbClr val="808080"/>
                                      </p:to>
                                    </p:animClr>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E2F94-4335-36B0-82BB-487FDAAA166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EF2A9BD-05F8-0A4F-C12C-2166D7C41C91}"/>
              </a:ext>
            </a:extLst>
          </p:cNvPr>
          <p:cNvSpPr txBox="1"/>
          <p:nvPr/>
        </p:nvSpPr>
        <p:spPr>
          <a:xfrm>
            <a:off x="987036" y="502680"/>
            <a:ext cx="3876431" cy="584775"/>
          </a:xfrm>
          <a:prstGeom prst="rect">
            <a:avLst/>
          </a:prstGeom>
          <a:noFill/>
          <a:ln>
            <a:solidFill>
              <a:srgbClr val="FFFF00"/>
            </a:solidFill>
          </a:ln>
        </p:spPr>
        <p:txBody>
          <a:bodyPr wrap="square" rtlCol="0">
            <a:spAutoFit/>
          </a:bodyPr>
          <a:lstStyle/>
          <a:p>
            <a:pPr algn="ctr"/>
            <a:r>
              <a:rPr lang="en-US" sz="3200" dirty="0"/>
              <a:t>BRIEFINGS</a:t>
            </a:r>
          </a:p>
        </p:txBody>
      </p:sp>
      <p:pic>
        <p:nvPicPr>
          <p:cNvPr id="6" name="Picture 5">
            <a:extLst>
              <a:ext uri="{FF2B5EF4-FFF2-40B4-BE49-F238E27FC236}">
                <a16:creationId xmlns:a16="http://schemas.microsoft.com/office/drawing/2014/main" id="{9D22420A-AD77-E08F-5A84-B03E2AA3C980}"/>
              </a:ext>
            </a:extLst>
          </p:cNvPr>
          <p:cNvPicPr>
            <a:picLocks noChangeAspect="1"/>
          </p:cNvPicPr>
          <p:nvPr/>
        </p:nvPicPr>
        <p:blipFill>
          <a:blip r:embed="rId2"/>
          <a:stretch>
            <a:fillRect/>
          </a:stretch>
        </p:blipFill>
        <p:spPr>
          <a:xfrm>
            <a:off x="5165905" y="118318"/>
            <a:ext cx="6039059" cy="6621364"/>
          </a:xfrm>
          <a:prstGeom prst="rect">
            <a:avLst/>
          </a:prstGeom>
        </p:spPr>
      </p:pic>
      <p:pic>
        <p:nvPicPr>
          <p:cNvPr id="4" name="Picture 3">
            <a:extLst>
              <a:ext uri="{FF2B5EF4-FFF2-40B4-BE49-F238E27FC236}">
                <a16:creationId xmlns:a16="http://schemas.microsoft.com/office/drawing/2014/main" id="{D405A55F-D5B4-3938-6505-8518341830BC}"/>
              </a:ext>
            </a:extLst>
          </p:cNvPr>
          <p:cNvPicPr>
            <a:picLocks noChangeAspect="1"/>
          </p:cNvPicPr>
          <p:nvPr/>
        </p:nvPicPr>
        <p:blipFill>
          <a:blip r:embed="rId3"/>
          <a:stretch>
            <a:fillRect/>
          </a:stretch>
        </p:blipFill>
        <p:spPr>
          <a:xfrm>
            <a:off x="5625267" y="2227350"/>
            <a:ext cx="5120334" cy="1001804"/>
          </a:xfrm>
          <a:prstGeom prst="rect">
            <a:avLst/>
          </a:prstGeom>
        </p:spPr>
      </p:pic>
      <p:sp>
        <p:nvSpPr>
          <p:cNvPr id="3" name="TextBox 2">
            <a:extLst>
              <a:ext uri="{FF2B5EF4-FFF2-40B4-BE49-F238E27FC236}">
                <a16:creationId xmlns:a16="http://schemas.microsoft.com/office/drawing/2014/main" id="{593CA24E-1A68-73A3-4B81-69DFC97F68AE}"/>
              </a:ext>
            </a:extLst>
          </p:cNvPr>
          <p:cNvSpPr txBox="1"/>
          <p:nvPr/>
        </p:nvSpPr>
        <p:spPr>
          <a:xfrm>
            <a:off x="703384" y="4140598"/>
            <a:ext cx="4081567" cy="2308324"/>
          </a:xfrm>
          <a:prstGeom prst="rect">
            <a:avLst/>
          </a:prstGeom>
          <a:noFill/>
        </p:spPr>
        <p:txBody>
          <a:bodyPr wrap="none" rtlCol="0">
            <a:spAutoFit/>
          </a:bodyPr>
          <a:lstStyle/>
          <a:p>
            <a:r>
              <a:rPr lang="en-US" sz="2400" dirty="0"/>
              <a:t>One-Minute Briefing</a:t>
            </a:r>
          </a:p>
          <a:p>
            <a:pPr marL="285750" indent="-285750">
              <a:buFont typeface="Arial" panose="020B0604020202020204" pitchFamily="34" charset="0"/>
              <a:buChar char="•"/>
            </a:pPr>
            <a:r>
              <a:rPr lang="en-US" sz="2400" dirty="0"/>
              <a:t>Your 401 topic</a:t>
            </a:r>
          </a:p>
          <a:p>
            <a:pPr marL="285750" indent="-285750">
              <a:buFont typeface="Arial" panose="020B0604020202020204" pitchFamily="34" charset="0"/>
              <a:buChar char="•"/>
            </a:pPr>
            <a:r>
              <a:rPr lang="en-US" sz="2400" dirty="0"/>
              <a:t>For intelligent non-specialist</a:t>
            </a:r>
          </a:p>
          <a:p>
            <a:pPr marL="285750" indent="-285750">
              <a:buFont typeface="Arial" panose="020B0604020202020204" pitchFamily="34" charset="0"/>
              <a:buChar char="•"/>
            </a:pPr>
            <a:r>
              <a:rPr lang="en-US" sz="2400" dirty="0"/>
              <a:t>Problem-drivers-options-</a:t>
            </a:r>
            <a:br>
              <a:rPr lang="en-US" sz="2400" dirty="0"/>
            </a:br>
            <a:r>
              <a:rPr lang="en-US" sz="2400" dirty="0"/>
              <a:t>recommendation</a:t>
            </a:r>
          </a:p>
          <a:p>
            <a:pPr marL="285750" indent="-285750">
              <a:buFont typeface="Arial" panose="020B0604020202020204" pitchFamily="34" charset="0"/>
              <a:buChar char="•"/>
            </a:pPr>
            <a:r>
              <a:rPr lang="en-US" sz="2400" dirty="0"/>
              <a:t>Interesting</a:t>
            </a:r>
          </a:p>
        </p:txBody>
      </p:sp>
    </p:spTree>
    <p:extLst>
      <p:ext uri="{BB962C8B-B14F-4D97-AF65-F5344CB8AC3E}">
        <p14:creationId xmlns:p14="http://schemas.microsoft.com/office/powerpoint/2010/main" val="1747724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subTnLst>
                                    <p:animClr clrSpc="rgb" dir="cw">
                                      <p:cBhvr override="childStyle">
                                        <p:cTn dur="1" fill="hold" display="0" masterRel="nextClick" afterEffect="1"/>
                                        <p:tgtEl>
                                          <p:spTgt spid="3">
                                            <p:txEl>
                                              <p:pRg st="1" end="1"/>
                                            </p:txEl>
                                          </p:spTgt>
                                        </p:tgtEl>
                                        <p:attrNameLst>
                                          <p:attrName>ppt_c</p:attrName>
                                        </p:attrNameLst>
                                      </p:cBhvr>
                                      <p:to>
                                        <a:srgbClr val="808080"/>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subTnLst>
                                    <p:animClr clrSpc="rgb" dir="cw">
                                      <p:cBhvr override="childStyle">
                                        <p:cTn dur="1" fill="hold" display="0" masterRel="nextClick" afterEffect="1"/>
                                        <p:tgtEl>
                                          <p:spTgt spid="3">
                                            <p:txEl>
                                              <p:pRg st="2" end="2"/>
                                            </p:txEl>
                                          </p:spTgt>
                                        </p:tgtEl>
                                        <p:attrNameLst>
                                          <p:attrName>ppt_c</p:attrName>
                                        </p:attrNameLst>
                                      </p:cBhvr>
                                      <p:to>
                                        <a:srgbClr val="808080"/>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subTnLst>
                                    <p:animClr clrSpc="rgb" dir="cw">
                                      <p:cBhvr override="childStyle">
                                        <p:cTn dur="1" fill="hold" display="0" masterRel="nextClick" afterEffect="1"/>
                                        <p:tgtEl>
                                          <p:spTgt spid="3">
                                            <p:txEl>
                                              <p:pRg st="3" end="3"/>
                                            </p:txEl>
                                          </p:spTgt>
                                        </p:tgtEl>
                                        <p:attrNameLst>
                                          <p:attrName>ppt_c</p:attrName>
                                        </p:attrNameLst>
                                      </p:cBhvr>
                                      <p:to>
                                        <a:srgbClr val="808080"/>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D3F85-4A5A-7AD6-09B9-974CC6087C6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4FF7C5B-CAE4-306C-49B1-A34C78852637}"/>
              </a:ext>
            </a:extLst>
          </p:cNvPr>
          <p:cNvSpPr txBox="1"/>
          <p:nvPr/>
        </p:nvSpPr>
        <p:spPr>
          <a:xfrm>
            <a:off x="987036" y="502680"/>
            <a:ext cx="3876431" cy="584775"/>
          </a:xfrm>
          <a:prstGeom prst="rect">
            <a:avLst/>
          </a:prstGeom>
          <a:noFill/>
          <a:ln>
            <a:solidFill>
              <a:srgbClr val="FFFF00"/>
            </a:solidFill>
          </a:ln>
        </p:spPr>
        <p:txBody>
          <a:bodyPr wrap="square" rtlCol="0">
            <a:spAutoFit/>
          </a:bodyPr>
          <a:lstStyle/>
          <a:p>
            <a:pPr algn="ctr"/>
            <a:r>
              <a:rPr lang="en-US" sz="3200" dirty="0"/>
              <a:t>BRIEFINGS</a:t>
            </a:r>
          </a:p>
        </p:txBody>
      </p:sp>
      <p:pic>
        <p:nvPicPr>
          <p:cNvPr id="4" name="Picture 3">
            <a:extLst>
              <a:ext uri="{FF2B5EF4-FFF2-40B4-BE49-F238E27FC236}">
                <a16:creationId xmlns:a16="http://schemas.microsoft.com/office/drawing/2014/main" id="{3696ED04-1483-537C-1636-2854F379D249}"/>
              </a:ext>
            </a:extLst>
          </p:cNvPr>
          <p:cNvPicPr>
            <a:picLocks noChangeAspect="1"/>
          </p:cNvPicPr>
          <p:nvPr/>
        </p:nvPicPr>
        <p:blipFill>
          <a:blip r:embed="rId2"/>
          <a:stretch>
            <a:fillRect/>
          </a:stretch>
        </p:blipFill>
        <p:spPr>
          <a:xfrm>
            <a:off x="1617764" y="1782896"/>
            <a:ext cx="8806269" cy="1722965"/>
          </a:xfrm>
          <a:prstGeom prst="rect">
            <a:avLst/>
          </a:prstGeom>
        </p:spPr>
      </p:pic>
      <p:sp>
        <p:nvSpPr>
          <p:cNvPr id="3" name="TextBox 2">
            <a:extLst>
              <a:ext uri="{FF2B5EF4-FFF2-40B4-BE49-F238E27FC236}">
                <a16:creationId xmlns:a16="http://schemas.microsoft.com/office/drawing/2014/main" id="{7850F2EE-ECBA-CC48-E1CC-C46647647299}"/>
              </a:ext>
            </a:extLst>
          </p:cNvPr>
          <p:cNvSpPr txBox="1"/>
          <p:nvPr/>
        </p:nvSpPr>
        <p:spPr>
          <a:xfrm>
            <a:off x="703384" y="4140598"/>
            <a:ext cx="4081567" cy="2308324"/>
          </a:xfrm>
          <a:prstGeom prst="rect">
            <a:avLst/>
          </a:prstGeom>
          <a:noFill/>
        </p:spPr>
        <p:txBody>
          <a:bodyPr wrap="none" rtlCol="0">
            <a:spAutoFit/>
          </a:bodyPr>
          <a:lstStyle/>
          <a:p>
            <a:r>
              <a:rPr lang="en-US" sz="2400" dirty="0"/>
              <a:t>One-Minute Briefing</a:t>
            </a:r>
          </a:p>
          <a:p>
            <a:pPr marL="285750" indent="-285750">
              <a:buFont typeface="Arial" panose="020B0604020202020204" pitchFamily="34" charset="0"/>
              <a:buChar char="•"/>
            </a:pPr>
            <a:r>
              <a:rPr lang="en-US" sz="2400" dirty="0"/>
              <a:t>Your 401 topic</a:t>
            </a:r>
          </a:p>
          <a:p>
            <a:pPr marL="285750" indent="-285750">
              <a:buFont typeface="Arial" panose="020B0604020202020204" pitchFamily="34" charset="0"/>
              <a:buChar char="•"/>
            </a:pPr>
            <a:r>
              <a:rPr lang="en-US" sz="2400" dirty="0"/>
              <a:t>For intelligent non-specialist</a:t>
            </a:r>
          </a:p>
          <a:p>
            <a:pPr marL="285750" indent="-285750">
              <a:buFont typeface="Arial" panose="020B0604020202020204" pitchFamily="34" charset="0"/>
              <a:buChar char="•"/>
            </a:pPr>
            <a:r>
              <a:rPr lang="en-US" sz="2400" dirty="0"/>
              <a:t>Problem-drivers-options-</a:t>
            </a:r>
            <a:br>
              <a:rPr lang="en-US" sz="2400" dirty="0"/>
            </a:br>
            <a:r>
              <a:rPr lang="en-US" sz="2400" dirty="0"/>
              <a:t>recommendation</a:t>
            </a:r>
          </a:p>
          <a:p>
            <a:pPr marL="285750" indent="-285750">
              <a:buFont typeface="Arial" panose="020B0604020202020204" pitchFamily="34" charset="0"/>
              <a:buChar char="•"/>
            </a:pPr>
            <a:r>
              <a:rPr lang="en-US" sz="2400" dirty="0"/>
              <a:t>Interesting</a:t>
            </a:r>
          </a:p>
        </p:txBody>
      </p:sp>
      <p:graphicFrame>
        <p:nvGraphicFramePr>
          <p:cNvPr id="5" name="Table 4">
            <a:extLst>
              <a:ext uri="{FF2B5EF4-FFF2-40B4-BE49-F238E27FC236}">
                <a16:creationId xmlns:a16="http://schemas.microsoft.com/office/drawing/2014/main" id="{94C6501B-2EAC-0083-B50A-70941A22ED5D}"/>
              </a:ext>
            </a:extLst>
          </p:cNvPr>
          <p:cNvGraphicFramePr>
            <a:graphicFrameLocks noGrp="1"/>
          </p:cNvGraphicFramePr>
          <p:nvPr>
            <p:extLst>
              <p:ext uri="{D42A27DB-BD31-4B8C-83A1-F6EECF244321}">
                <p14:modId xmlns:p14="http://schemas.microsoft.com/office/powerpoint/2010/main" val="3447157432"/>
              </p:ext>
            </p:extLst>
          </p:nvPr>
        </p:nvGraphicFramePr>
        <p:xfrm>
          <a:off x="5434445" y="5086942"/>
          <a:ext cx="6443824" cy="1483360"/>
        </p:xfrm>
        <a:graphic>
          <a:graphicData uri="http://schemas.openxmlformats.org/drawingml/2006/table">
            <a:tbl>
              <a:tblPr firstRow="1" bandRow="1">
                <a:tableStyleId>{2D5ABB26-0587-4C30-8999-92F81FD0307C}</a:tableStyleId>
              </a:tblPr>
              <a:tblGrid>
                <a:gridCol w="1610956">
                  <a:extLst>
                    <a:ext uri="{9D8B030D-6E8A-4147-A177-3AD203B41FA5}">
                      <a16:colId xmlns:a16="http://schemas.microsoft.com/office/drawing/2014/main" val="3917060849"/>
                    </a:ext>
                  </a:extLst>
                </a:gridCol>
                <a:gridCol w="1610956">
                  <a:extLst>
                    <a:ext uri="{9D8B030D-6E8A-4147-A177-3AD203B41FA5}">
                      <a16:colId xmlns:a16="http://schemas.microsoft.com/office/drawing/2014/main" val="3166524007"/>
                    </a:ext>
                  </a:extLst>
                </a:gridCol>
                <a:gridCol w="1610956">
                  <a:extLst>
                    <a:ext uri="{9D8B030D-6E8A-4147-A177-3AD203B41FA5}">
                      <a16:colId xmlns:a16="http://schemas.microsoft.com/office/drawing/2014/main" val="2154403127"/>
                    </a:ext>
                  </a:extLst>
                </a:gridCol>
                <a:gridCol w="1610956">
                  <a:extLst>
                    <a:ext uri="{9D8B030D-6E8A-4147-A177-3AD203B41FA5}">
                      <a16:colId xmlns:a16="http://schemas.microsoft.com/office/drawing/2014/main" val="452658238"/>
                    </a:ext>
                  </a:extLst>
                </a:gridCol>
              </a:tblGrid>
              <a:tr h="370840">
                <a:tc>
                  <a:txBody>
                    <a:bodyPr/>
                    <a:lstStyle/>
                    <a:p>
                      <a:r>
                        <a:rPr lang="en-US" sz="1800" dirty="0"/>
                        <a:t>Diego</a:t>
                      </a:r>
                    </a:p>
                  </a:txBody>
                  <a:tcPr/>
                </a:tc>
                <a:tc>
                  <a:txBody>
                    <a:bodyPr/>
                    <a:lstStyle/>
                    <a:p>
                      <a:r>
                        <a:rPr lang="en-US" sz="1800" dirty="0"/>
                        <a:t>Eli</a:t>
                      </a:r>
                    </a:p>
                  </a:txBody>
                  <a:tcPr/>
                </a:tc>
                <a:tc>
                  <a:txBody>
                    <a:bodyPr/>
                    <a:lstStyle/>
                    <a:p>
                      <a:r>
                        <a:rPr lang="en-US" sz="1800" dirty="0"/>
                        <a:t>Filippo</a:t>
                      </a:r>
                    </a:p>
                  </a:txBody>
                  <a:tcPr/>
                </a:tc>
                <a:tc>
                  <a:txBody>
                    <a:bodyPr/>
                    <a:lstStyle/>
                    <a:p>
                      <a:r>
                        <a:rPr lang="en-US" sz="1800" dirty="0"/>
                        <a:t>Michael</a:t>
                      </a:r>
                    </a:p>
                  </a:txBody>
                  <a:tcPr/>
                </a:tc>
                <a:extLst>
                  <a:ext uri="{0D108BD9-81ED-4DB2-BD59-A6C34878D82A}">
                    <a16:rowId xmlns:a16="http://schemas.microsoft.com/office/drawing/2014/main" val="582376457"/>
                  </a:ext>
                </a:extLst>
              </a:tr>
              <a:tr h="370840">
                <a:tc>
                  <a:txBody>
                    <a:bodyPr/>
                    <a:lstStyle/>
                    <a:p>
                      <a:r>
                        <a:rPr lang="en-US" sz="1800" dirty="0"/>
                        <a:t>Emmett</a:t>
                      </a:r>
                    </a:p>
                  </a:txBody>
                  <a:tcPr/>
                </a:tc>
                <a:tc>
                  <a:txBody>
                    <a:bodyPr/>
                    <a:lstStyle/>
                    <a:p>
                      <a:r>
                        <a:rPr lang="en-US" sz="1800" dirty="0"/>
                        <a:t>Meghavarshini</a:t>
                      </a:r>
                    </a:p>
                  </a:txBody>
                  <a:tcPr/>
                </a:tc>
                <a:tc>
                  <a:txBody>
                    <a:bodyPr/>
                    <a:lstStyle/>
                    <a:p>
                      <a:r>
                        <a:rPr lang="en-US" sz="1800" dirty="0"/>
                        <a:t>Kennedy</a:t>
                      </a:r>
                    </a:p>
                  </a:txBody>
                  <a:tcPr/>
                </a:tc>
                <a:tc>
                  <a:txBody>
                    <a:bodyPr/>
                    <a:lstStyle/>
                    <a:p>
                      <a:r>
                        <a:rPr lang="en-US" sz="1800" dirty="0"/>
                        <a:t>Kaiwen</a:t>
                      </a:r>
                    </a:p>
                  </a:txBody>
                  <a:tcPr/>
                </a:tc>
                <a:extLst>
                  <a:ext uri="{0D108BD9-81ED-4DB2-BD59-A6C34878D82A}">
                    <a16:rowId xmlns:a16="http://schemas.microsoft.com/office/drawing/2014/main" val="2771264724"/>
                  </a:ext>
                </a:extLst>
              </a:tr>
              <a:tr h="370840">
                <a:tc>
                  <a:txBody>
                    <a:bodyPr/>
                    <a:lstStyle/>
                    <a:p>
                      <a:r>
                        <a:rPr lang="en-US" sz="1800" dirty="0"/>
                        <a:t>John</a:t>
                      </a:r>
                    </a:p>
                  </a:txBody>
                  <a:tcPr/>
                </a:tc>
                <a:tc>
                  <a:txBody>
                    <a:bodyPr/>
                    <a:lstStyle/>
                    <a:p>
                      <a:r>
                        <a:rPr lang="en-US" sz="1800" dirty="0"/>
                        <a:t>Miles</a:t>
                      </a:r>
                    </a:p>
                  </a:txBody>
                  <a:tcPr/>
                </a:tc>
                <a:tc>
                  <a:txBody>
                    <a:bodyPr/>
                    <a:lstStyle/>
                    <a:p>
                      <a:r>
                        <a:rPr lang="en-US" sz="1800" dirty="0"/>
                        <a:t>Molisa</a:t>
                      </a:r>
                    </a:p>
                  </a:txBody>
                  <a:tcPr/>
                </a:tc>
                <a:tc>
                  <a:txBody>
                    <a:bodyPr/>
                    <a:lstStyle/>
                    <a:p>
                      <a:r>
                        <a:rPr lang="en-US" sz="1800" dirty="0"/>
                        <a:t>Bijan</a:t>
                      </a:r>
                    </a:p>
                  </a:txBody>
                  <a:tcPr/>
                </a:tc>
                <a:extLst>
                  <a:ext uri="{0D108BD9-81ED-4DB2-BD59-A6C34878D82A}">
                    <a16:rowId xmlns:a16="http://schemas.microsoft.com/office/drawing/2014/main" val="3056637762"/>
                  </a:ext>
                </a:extLst>
              </a:tr>
              <a:tr h="370840">
                <a:tc>
                  <a:txBody>
                    <a:bodyPr/>
                    <a:lstStyle/>
                    <a:p>
                      <a:r>
                        <a:rPr lang="en-US" sz="1800" dirty="0"/>
                        <a:t>Yvette</a:t>
                      </a:r>
                    </a:p>
                  </a:txBody>
                  <a:tcPr/>
                </a:tc>
                <a:tc>
                  <a:txBody>
                    <a:bodyPr/>
                    <a:lstStyle/>
                    <a:p>
                      <a:endParaRPr lang="en-US" sz="1800" dirty="0"/>
                    </a:p>
                  </a:txBody>
                  <a:tcPr/>
                </a:tc>
                <a:tc>
                  <a:txBody>
                    <a:bodyPr/>
                    <a:lstStyle/>
                    <a:p>
                      <a:endParaRPr lang="en-US" sz="1800" dirty="0"/>
                    </a:p>
                  </a:txBody>
                  <a:tcPr/>
                </a:tc>
                <a:tc>
                  <a:txBody>
                    <a:bodyPr/>
                    <a:lstStyle/>
                    <a:p>
                      <a:endParaRPr lang="en-US" sz="1800" dirty="0"/>
                    </a:p>
                  </a:txBody>
                  <a:tcPr/>
                </a:tc>
                <a:extLst>
                  <a:ext uri="{0D108BD9-81ED-4DB2-BD59-A6C34878D82A}">
                    <a16:rowId xmlns:a16="http://schemas.microsoft.com/office/drawing/2014/main" val="406343141"/>
                  </a:ext>
                </a:extLst>
              </a:tr>
            </a:tbl>
          </a:graphicData>
        </a:graphic>
      </p:graphicFrame>
      <p:sp useBgFill="1">
        <p:nvSpPr>
          <p:cNvPr id="7" name="Rectangle 6">
            <a:extLst>
              <a:ext uri="{FF2B5EF4-FFF2-40B4-BE49-F238E27FC236}">
                <a16:creationId xmlns:a16="http://schemas.microsoft.com/office/drawing/2014/main" id="{F6FD009E-F094-2BD7-483F-779FF5BF198B}"/>
              </a:ext>
            </a:extLst>
          </p:cNvPr>
          <p:cNvSpPr/>
          <p:nvPr/>
        </p:nvSpPr>
        <p:spPr>
          <a:xfrm>
            <a:off x="10132087" y="5907823"/>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id="{1E39E8B7-C7DE-2A5A-2B22-463BA32E70F4}"/>
              </a:ext>
            </a:extLst>
          </p:cNvPr>
          <p:cNvSpPr/>
          <p:nvPr/>
        </p:nvSpPr>
        <p:spPr>
          <a:xfrm>
            <a:off x="5479814" y="5486257"/>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61E5DED4-8F5D-31E6-98FF-09920A7176CB}"/>
              </a:ext>
            </a:extLst>
          </p:cNvPr>
          <p:cNvSpPr/>
          <p:nvPr/>
        </p:nvSpPr>
        <p:spPr>
          <a:xfrm>
            <a:off x="5342633" y="6227937"/>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FACF1477-F4C6-F604-92AE-9840CA3D4271}"/>
              </a:ext>
            </a:extLst>
          </p:cNvPr>
          <p:cNvSpPr/>
          <p:nvPr/>
        </p:nvSpPr>
        <p:spPr>
          <a:xfrm>
            <a:off x="10132087" y="5521212"/>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F8BEDCD-3B90-269A-E2C0-11FE54AB5D93}"/>
              </a:ext>
            </a:extLst>
          </p:cNvPr>
          <p:cNvSpPr/>
          <p:nvPr/>
        </p:nvSpPr>
        <p:spPr>
          <a:xfrm>
            <a:off x="7105002" y="5486256"/>
            <a:ext cx="1457107"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2DA27C32-2403-8F8E-E881-C9D1C3CA75C4}"/>
              </a:ext>
            </a:extLst>
          </p:cNvPr>
          <p:cNvSpPr/>
          <p:nvPr/>
        </p:nvSpPr>
        <p:spPr>
          <a:xfrm>
            <a:off x="5342632" y="5840338"/>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7D139A10-6CC7-9B74-7194-429FB38509B9}"/>
              </a:ext>
            </a:extLst>
          </p:cNvPr>
          <p:cNvSpPr/>
          <p:nvPr/>
        </p:nvSpPr>
        <p:spPr>
          <a:xfrm>
            <a:off x="5172160" y="5115417"/>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20D5C85D-E966-1A6B-CEEE-651266284B66}"/>
              </a:ext>
            </a:extLst>
          </p:cNvPr>
          <p:cNvSpPr/>
          <p:nvPr/>
        </p:nvSpPr>
        <p:spPr>
          <a:xfrm>
            <a:off x="8506900" y="5486256"/>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093DEEDA-DA0F-DCC5-8C0F-21330570B54D}"/>
              </a:ext>
            </a:extLst>
          </p:cNvPr>
          <p:cNvSpPr/>
          <p:nvPr/>
        </p:nvSpPr>
        <p:spPr>
          <a:xfrm>
            <a:off x="8644415" y="5882014"/>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FF75CA0A-EA98-B1BE-CA2D-CEF3305DE8C7}"/>
              </a:ext>
            </a:extLst>
          </p:cNvPr>
          <p:cNvSpPr/>
          <p:nvPr/>
        </p:nvSpPr>
        <p:spPr>
          <a:xfrm>
            <a:off x="10132087" y="5076776"/>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99CF4EA8-4E23-B5D1-8DB1-BE5881BB7A45}"/>
              </a:ext>
            </a:extLst>
          </p:cNvPr>
          <p:cNvSpPr/>
          <p:nvPr/>
        </p:nvSpPr>
        <p:spPr>
          <a:xfrm>
            <a:off x="8656357" y="5123577"/>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2053C973-F052-5A5C-D9C5-0CF1A0FD0168}"/>
              </a:ext>
            </a:extLst>
          </p:cNvPr>
          <p:cNvSpPr/>
          <p:nvPr/>
        </p:nvSpPr>
        <p:spPr>
          <a:xfrm>
            <a:off x="6963139" y="5882014"/>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EEBF37AA-8629-C0F9-C42F-14D8E738CCE5}"/>
              </a:ext>
            </a:extLst>
          </p:cNvPr>
          <p:cNvSpPr/>
          <p:nvPr/>
        </p:nvSpPr>
        <p:spPr>
          <a:xfrm>
            <a:off x="6844372" y="5115416"/>
            <a:ext cx="1356529" cy="34236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TextBox 5">
            <a:extLst>
              <a:ext uri="{FF2B5EF4-FFF2-40B4-BE49-F238E27FC236}">
                <a16:creationId xmlns:a16="http://schemas.microsoft.com/office/drawing/2014/main" id="{C500867C-D70A-566E-6DC6-363D2788C6DB}"/>
              </a:ext>
            </a:extLst>
          </p:cNvPr>
          <p:cNvSpPr txBox="1"/>
          <p:nvPr/>
        </p:nvSpPr>
        <p:spPr>
          <a:xfrm rot="190297">
            <a:off x="6558960" y="4901480"/>
            <a:ext cx="2718758" cy="1169551"/>
          </a:xfrm>
          <a:prstGeom prst="rect">
            <a:avLst/>
          </a:prstGeom>
          <a:ln>
            <a:solidFill>
              <a:srgbClr val="FFFFFF"/>
            </a:solidFill>
          </a:ln>
        </p:spPr>
        <p:txBody>
          <a:bodyPr wrap="none" lIns="365760" tIns="365760" rIns="365760" bIns="365760" rtlCol="0">
            <a:spAutoFit/>
          </a:bodyPr>
          <a:lstStyle/>
          <a:p>
            <a:r>
              <a:rPr lang="en-US" sz="2800" dirty="0"/>
              <a:t>FEEL GOOD?</a:t>
            </a:r>
          </a:p>
        </p:txBody>
      </p:sp>
    </p:spTree>
    <p:extLst>
      <p:ext uri="{BB962C8B-B14F-4D97-AF65-F5344CB8AC3E}">
        <p14:creationId xmlns:p14="http://schemas.microsoft.com/office/powerpoint/2010/main" val="754993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7"/>
                                        </p:tgtEl>
                                      </p:cBhvr>
                                    </p:animEffect>
                                    <p:set>
                                      <p:cBhvr>
                                        <p:cTn id="57" dur="1" fill="hold">
                                          <p:stCondLst>
                                            <p:cond delay="499"/>
                                          </p:stCondLst>
                                        </p:cTn>
                                        <p:tgtEl>
                                          <p:spTgt spid="1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fade">
                                      <p:cBhvr>
                                        <p:cTn id="7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7A1AF-C0FB-B1C1-BAD3-D586F5C4DF9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0C8A282-C1E1-3040-B00C-D3D4E9450BA6}"/>
              </a:ext>
            </a:extLst>
          </p:cNvPr>
          <p:cNvSpPr txBox="1"/>
          <p:nvPr/>
        </p:nvSpPr>
        <p:spPr>
          <a:xfrm>
            <a:off x="4899999" y="2587337"/>
            <a:ext cx="2392001" cy="584775"/>
          </a:xfrm>
          <a:prstGeom prst="rect">
            <a:avLst/>
          </a:prstGeom>
          <a:noFill/>
        </p:spPr>
        <p:txBody>
          <a:bodyPr wrap="none" rtlCol="0">
            <a:spAutoFit/>
          </a:bodyPr>
          <a:lstStyle/>
          <a:p>
            <a:r>
              <a:rPr lang="en-US" sz="3200" dirty="0"/>
              <a:t>Next week …</a:t>
            </a:r>
          </a:p>
        </p:txBody>
      </p:sp>
    </p:spTree>
    <p:extLst>
      <p:ext uri="{BB962C8B-B14F-4D97-AF65-F5344CB8AC3E}">
        <p14:creationId xmlns:p14="http://schemas.microsoft.com/office/powerpoint/2010/main" val="1955799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C1CF8-0327-6D4E-912C-64196E66B6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9A3E778-000C-D13D-0F81-DFA18C8E7848}"/>
              </a:ext>
            </a:extLst>
          </p:cNvPr>
          <p:cNvSpPr txBox="1"/>
          <p:nvPr/>
        </p:nvSpPr>
        <p:spPr>
          <a:xfrm>
            <a:off x="4948645" y="671324"/>
            <a:ext cx="3504870" cy="646331"/>
          </a:xfrm>
          <a:prstGeom prst="rect">
            <a:avLst/>
          </a:prstGeom>
          <a:noFill/>
        </p:spPr>
        <p:txBody>
          <a:bodyPr wrap="none" rtlCol="0">
            <a:spAutoFit/>
          </a:bodyPr>
          <a:lstStyle/>
          <a:p>
            <a:r>
              <a:rPr lang="en-US" sz="3600" dirty="0"/>
              <a:t>China and Taiwan</a:t>
            </a:r>
          </a:p>
        </p:txBody>
      </p:sp>
      <p:pic>
        <p:nvPicPr>
          <p:cNvPr id="3" name="Picture 2">
            <a:extLst>
              <a:ext uri="{FF2B5EF4-FFF2-40B4-BE49-F238E27FC236}">
                <a16:creationId xmlns:a16="http://schemas.microsoft.com/office/drawing/2014/main" id="{F6E0E655-8777-0087-DFFC-538FA19F19FA}"/>
              </a:ext>
            </a:extLst>
          </p:cNvPr>
          <p:cNvPicPr>
            <a:picLocks noChangeAspect="1"/>
          </p:cNvPicPr>
          <p:nvPr/>
        </p:nvPicPr>
        <p:blipFill>
          <a:blip r:embed="rId2"/>
          <a:stretch>
            <a:fillRect/>
          </a:stretch>
        </p:blipFill>
        <p:spPr>
          <a:xfrm>
            <a:off x="1426060" y="2284816"/>
            <a:ext cx="4691679" cy="3703957"/>
          </a:xfrm>
          <a:prstGeom prst="rect">
            <a:avLst/>
          </a:prstGeom>
        </p:spPr>
      </p:pic>
      <p:pic>
        <p:nvPicPr>
          <p:cNvPr id="5" name="Picture 4">
            <a:extLst>
              <a:ext uri="{FF2B5EF4-FFF2-40B4-BE49-F238E27FC236}">
                <a16:creationId xmlns:a16="http://schemas.microsoft.com/office/drawing/2014/main" id="{D00F363B-F80F-8164-B171-B5882B7CEA70}"/>
              </a:ext>
            </a:extLst>
          </p:cNvPr>
          <p:cNvPicPr>
            <a:picLocks noChangeAspect="1"/>
          </p:cNvPicPr>
          <p:nvPr/>
        </p:nvPicPr>
        <p:blipFill>
          <a:blip r:embed="rId3"/>
          <a:stretch>
            <a:fillRect/>
          </a:stretch>
        </p:blipFill>
        <p:spPr>
          <a:xfrm>
            <a:off x="7708983" y="2160369"/>
            <a:ext cx="2040106" cy="3898899"/>
          </a:xfrm>
          <a:prstGeom prst="rect">
            <a:avLst/>
          </a:prstGeom>
        </p:spPr>
      </p:pic>
      <p:cxnSp>
        <p:nvCxnSpPr>
          <p:cNvPr id="7" name="Straight Arrow Connector 6">
            <a:extLst>
              <a:ext uri="{FF2B5EF4-FFF2-40B4-BE49-F238E27FC236}">
                <a16:creationId xmlns:a16="http://schemas.microsoft.com/office/drawing/2014/main" id="{A0907386-CA57-16ED-5CE2-F80F27966BFE}"/>
              </a:ext>
            </a:extLst>
          </p:cNvPr>
          <p:cNvCxnSpPr>
            <a:cxnSpLocks/>
          </p:cNvCxnSpPr>
          <p:nvPr/>
        </p:nvCxnSpPr>
        <p:spPr>
          <a:xfrm flipH="1">
            <a:off x="6096000" y="4865470"/>
            <a:ext cx="1210161" cy="4572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F654A2F-5595-BA50-62DC-5338FB80CEFA}"/>
              </a:ext>
            </a:extLst>
          </p:cNvPr>
          <p:cNvSpPr txBox="1"/>
          <p:nvPr/>
        </p:nvSpPr>
        <p:spPr>
          <a:xfrm>
            <a:off x="737755" y="825212"/>
            <a:ext cx="2392001" cy="584775"/>
          </a:xfrm>
          <a:prstGeom prst="rect">
            <a:avLst/>
          </a:prstGeom>
          <a:noFill/>
        </p:spPr>
        <p:txBody>
          <a:bodyPr wrap="none" rtlCol="0">
            <a:spAutoFit/>
          </a:bodyPr>
          <a:lstStyle/>
          <a:p>
            <a:r>
              <a:rPr lang="en-US" sz="3200" dirty="0"/>
              <a:t>Next week …</a:t>
            </a:r>
          </a:p>
        </p:txBody>
      </p:sp>
    </p:spTree>
    <p:extLst>
      <p:ext uri="{BB962C8B-B14F-4D97-AF65-F5344CB8AC3E}">
        <p14:creationId xmlns:p14="http://schemas.microsoft.com/office/powerpoint/2010/main" val="31839082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2"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42A42A-1254-46C0-A467-EAC2A7F67E15}"/>
              </a:ext>
            </a:extLst>
          </p:cNvPr>
          <p:cNvSpPr txBox="1"/>
          <p:nvPr/>
        </p:nvSpPr>
        <p:spPr>
          <a:xfrm>
            <a:off x="5099573" y="1097841"/>
            <a:ext cx="1992853" cy="646331"/>
          </a:xfrm>
          <a:prstGeom prst="rect">
            <a:avLst/>
          </a:prstGeom>
          <a:noFill/>
        </p:spPr>
        <p:txBody>
          <a:bodyPr wrap="none" rtlCol="0">
            <a:spAutoFit/>
          </a:bodyPr>
          <a:lstStyle/>
          <a:p>
            <a:r>
              <a:rPr lang="en-US" sz="3600" dirty="0"/>
              <a:t>WRAPUP</a:t>
            </a:r>
          </a:p>
        </p:txBody>
      </p:sp>
      <p:pic>
        <p:nvPicPr>
          <p:cNvPr id="4" name="Picture 3" descr="A picture containing text, floor&#10;&#10;Description automatically generated">
            <a:extLst>
              <a:ext uri="{FF2B5EF4-FFF2-40B4-BE49-F238E27FC236}">
                <a16:creationId xmlns:a16="http://schemas.microsoft.com/office/drawing/2014/main" id="{8BA08303-38FB-4C66-9D6C-DC3DB08EE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0741" y="2486025"/>
            <a:ext cx="4572000" cy="3048000"/>
          </a:xfrm>
          <a:prstGeom prst="rect">
            <a:avLst/>
          </a:prstGeom>
        </p:spPr>
      </p:pic>
    </p:spTree>
    <p:extLst>
      <p:ext uri="{BB962C8B-B14F-4D97-AF65-F5344CB8AC3E}">
        <p14:creationId xmlns:p14="http://schemas.microsoft.com/office/powerpoint/2010/main" val="410596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48CA9D-14C8-22DE-3AF9-158C02217F49}"/>
              </a:ext>
            </a:extLst>
          </p:cNvPr>
          <p:cNvSpPr txBox="1"/>
          <p:nvPr/>
        </p:nvSpPr>
        <p:spPr>
          <a:xfrm>
            <a:off x="3106882" y="2967335"/>
            <a:ext cx="6491329" cy="461665"/>
          </a:xfrm>
          <a:prstGeom prst="rect">
            <a:avLst/>
          </a:prstGeom>
          <a:noFill/>
        </p:spPr>
        <p:txBody>
          <a:bodyPr wrap="none" rtlCol="0">
            <a:spAutoFit/>
          </a:bodyPr>
          <a:lstStyle/>
          <a:p>
            <a:r>
              <a:rPr lang="en-US" sz="2400" dirty="0"/>
              <a:t>Questions?  Comments?  Concerns?  Suggestions?</a:t>
            </a:r>
          </a:p>
        </p:txBody>
      </p:sp>
    </p:spTree>
    <p:extLst>
      <p:ext uri="{BB962C8B-B14F-4D97-AF65-F5344CB8AC3E}">
        <p14:creationId xmlns:p14="http://schemas.microsoft.com/office/powerpoint/2010/main" val="1942456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8B519-D99D-A4A8-6F88-DAE19D9EC4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82C463-0B15-EB78-ACF5-ABF69E3A969F}"/>
              </a:ext>
            </a:extLst>
          </p:cNvPr>
          <p:cNvSpPr>
            <a:spLocks noGrp="1"/>
          </p:cNvSpPr>
          <p:nvPr>
            <p:ph type="ctrTitle"/>
          </p:nvPr>
        </p:nvSpPr>
        <p:spPr>
          <a:xfrm>
            <a:off x="2266950" y="1781175"/>
            <a:ext cx="7686674" cy="1194650"/>
          </a:xfrm>
        </p:spPr>
        <p:txBody>
          <a:bodyPr>
            <a:normAutofit/>
          </a:bodyPr>
          <a:lstStyle/>
          <a:p>
            <a:r>
              <a:rPr lang="en-US" sz="4000" dirty="0"/>
              <a:t>Global Policy Seminar and NSC Simulation</a:t>
            </a:r>
          </a:p>
        </p:txBody>
      </p:sp>
      <p:sp>
        <p:nvSpPr>
          <p:cNvPr id="3" name="Subtitle 2">
            <a:extLst>
              <a:ext uri="{FF2B5EF4-FFF2-40B4-BE49-F238E27FC236}">
                <a16:creationId xmlns:a16="http://schemas.microsoft.com/office/drawing/2014/main" id="{BB37C3B3-95AB-E48F-E942-5AECD1E3729F}"/>
              </a:ext>
            </a:extLst>
          </p:cNvPr>
          <p:cNvSpPr>
            <a:spLocks noGrp="1"/>
          </p:cNvSpPr>
          <p:nvPr>
            <p:ph type="subTitle" idx="1"/>
          </p:nvPr>
        </p:nvSpPr>
        <p:spPr>
          <a:xfrm>
            <a:off x="1693037" y="2741801"/>
            <a:ext cx="6858000" cy="618523"/>
          </a:xfrm>
        </p:spPr>
        <p:txBody>
          <a:bodyPr>
            <a:normAutofit/>
          </a:bodyPr>
          <a:lstStyle/>
          <a:p>
            <a:r>
              <a:rPr lang="en-US" sz="2800" dirty="0"/>
              <a:t>IRP 401  -  IRP 402</a:t>
            </a:r>
          </a:p>
        </p:txBody>
      </p:sp>
      <p:sp>
        <p:nvSpPr>
          <p:cNvPr id="4" name="TextBox 3">
            <a:extLst>
              <a:ext uri="{FF2B5EF4-FFF2-40B4-BE49-F238E27FC236}">
                <a16:creationId xmlns:a16="http://schemas.microsoft.com/office/drawing/2014/main" id="{01BBDD4F-8CA0-967F-4F4B-7CDFEBCB7201}"/>
              </a:ext>
            </a:extLst>
          </p:cNvPr>
          <p:cNvSpPr txBox="1"/>
          <p:nvPr/>
        </p:nvSpPr>
        <p:spPr>
          <a:xfrm>
            <a:off x="5771609" y="5465641"/>
            <a:ext cx="3368102" cy="461665"/>
          </a:xfrm>
          <a:prstGeom prst="rect">
            <a:avLst/>
          </a:prstGeom>
          <a:noFill/>
        </p:spPr>
        <p:txBody>
          <a:bodyPr wrap="none" rtlCol="0">
            <a:spAutoFit/>
          </a:bodyPr>
          <a:lstStyle/>
          <a:p>
            <a:r>
              <a:rPr lang="en-US" sz="2400" dirty="0"/>
              <a:t>Prof. Fulton T. Armstrong</a:t>
            </a:r>
          </a:p>
        </p:txBody>
      </p:sp>
      <p:sp>
        <p:nvSpPr>
          <p:cNvPr id="6" name="TextBox 5">
            <a:extLst>
              <a:ext uri="{FF2B5EF4-FFF2-40B4-BE49-F238E27FC236}">
                <a16:creationId xmlns:a16="http://schemas.microsoft.com/office/drawing/2014/main" id="{1C917D97-D514-E18D-BBE9-EFA351E92016}"/>
              </a:ext>
            </a:extLst>
          </p:cNvPr>
          <p:cNvSpPr txBox="1"/>
          <p:nvPr/>
        </p:nvSpPr>
        <p:spPr>
          <a:xfrm>
            <a:off x="5771609" y="3997484"/>
            <a:ext cx="2043701" cy="830997"/>
          </a:xfrm>
          <a:prstGeom prst="rect">
            <a:avLst/>
          </a:prstGeom>
          <a:noFill/>
        </p:spPr>
        <p:txBody>
          <a:bodyPr wrap="none" rtlCol="0">
            <a:spAutoFit/>
          </a:bodyPr>
          <a:lstStyle/>
          <a:p>
            <a:r>
              <a:rPr lang="en-US" sz="2400" dirty="0"/>
              <a:t>Week Nine</a:t>
            </a:r>
            <a:br>
              <a:rPr lang="en-US" sz="2400" dirty="0"/>
            </a:br>
            <a:r>
              <a:rPr lang="en-US" sz="2400" dirty="0"/>
              <a:t>20 March 2026</a:t>
            </a:r>
          </a:p>
        </p:txBody>
      </p:sp>
      <p:pic>
        <p:nvPicPr>
          <p:cNvPr id="5" name="Picture 4">
            <a:extLst>
              <a:ext uri="{FF2B5EF4-FFF2-40B4-BE49-F238E27FC236}">
                <a16:creationId xmlns:a16="http://schemas.microsoft.com/office/drawing/2014/main" id="{3CF7C5C3-542C-5C67-EAAD-58827F43FEFE}"/>
              </a:ext>
            </a:extLst>
          </p:cNvPr>
          <p:cNvPicPr>
            <a:picLocks noChangeAspect="1"/>
          </p:cNvPicPr>
          <p:nvPr/>
        </p:nvPicPr>
        <p:blipFill>
          <a:blip r:embed="rId2"/>
          <a:stretch>
            <a:fillRect/>
          </a:stretch>
        </p:blipFill>
        <p:spPr>
          <a:xfrm>
            <a:off x="1418232" y="3882176"/>
            <a:ext cx="3232987" cy="2045130"/>
          </a:xfrm>
          <a:prstGeom prst="rect">
            <a:avLst/>
          </a:prstGeom>
        </p:spPr>
      </p:pic>
    </p:spTree>
    <p:extLst>
      <p:ext uri="{BB962C8B-B14F-4D97-AF65-F5344CB8AC3E}">
        <p14:creationId xmlns:p14="http://schemas.microsoft.com/office/powerpoint/2010/main" val="110553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38FE09-F4BE-42DC-B20F-AC3E656C7450}"/>
              </a:ext>
            </a:extLst>
          </p:cNvPr>
          <p:cNvSpPr txBox="1"/>
          <p:nvPr/>
        </p:nvSpPr>
        <p:spPr>
          <a:xfrm>
            <a:off x="1333500" y="828675"/>
            <a:ext cx="2780761" cy="523220"/>
          </a:xfrm>
          <a:prstGeom prst="rect">
            <a:avLst/>
          </a:prstGeom>
          <a:noFill/>
          <a:ln>
            <a:solidFill>
              <a:srgbClr val="FFFF00"/>
            </a:solidFill>
          </a:ln>
        </p:spPr>
        <p:txBody>
          <a:bodyPr wrap="none" rtlCol="0">
            <a:spAutoFit/>
          </a:bodyPr>
          <a:lstStyle/>
          <a:p>
            <a:r>
              <a:rPr lang="en-US" sz="2800" dirty="0"/>
              <a:t>GUEST SPEAKER</a:t>
            </a:r>
          </a:p>
        </p:txBody>
      </p:sp>
      <p:sp>
        <p:nvSpPr>
          <p:cNvPr id="2" name="TextBox 1">
            <a:extLst>
              <a:ext uri="{FF2B5EF4-FFF2-40B4-BE49-F238E27FC236}">
                <a16:creationId xmlns:a16="http://schemas.microsoft.com/office/drawing/2014/main" id="{3FE04CDA-5ADB-4A4B-8BBB-BF4D5040ED30}"/>
              </a:ext>
            </a:extLst>
          </p:cNvPr>
          <p:cNvSpPr txBox="1"/>
          <p:nvPr/>
        </p:nvSpPr>
        <p:spPr>
          <a:xfrm>
            <a:off x="1371600" y="2560320"/>
            <a:ext cx="2832827" cy="2062103"/>
          </a:xfrm>
          <a:prstGeom prst="rect">
            <a:avLst/>
          </a:prstGeom>
          <a:noFill/>
        </p:spPr>
        <p:txBody>
          <a:bodyPr wrap="none" rtlCol="0">
            <a:spAutoFit/>
          </a:bodyPr>
          <a:lstStyle/>
          <a:p>
            <a:r>
              <a:rPr lang="en-US" sz="3200" dirty="0"/>
              <a:t>Melinda Kimble</a:t>
            </a:r>
          </a:p>
          <a:p>
            <a:r>
              <a:rPr lang="en-US" sz="2400" dirty="0"/>
              <a:t>UN Foundation</a:t>
            </a:r>
          </a:p>
          <a:p>
            <a:endParaRPr lang="en-US" sz="2400" dirty="0"/>
          </a:p>
          <a:p>
            <a:endParaRPr lang="en-US" sz="2400" dirty="0"/>
          </a:p>
          <a:p>
            <a:r>
              <a:rPr lang="en-US" sz="2400" i="1" kern="1200" dirty="0">
                <a:solidFill>
                  <a:schemeClr val="tx1"/>
                </a:solidFill>
                <a:effectLst/>
                <a:latin typeface="+mn-lt"/>
                <a:ea typeface="+mn-ea"/>
                <a:cs typeface="+mn-cs"/>
              </a:rPr>
              <a:t>- introduced by </a:t>
            </a:r>
            <a:r>
              <a:rPr lang="en-US" sz="2400" i="1" dirty="0"/>
              <a:t>Miles</a:t>
            </a:r>
            <a:endParaRPr lang="en-US" sz="2400" dirty="0"/>
          </a:p>
        </p:txBody>
      </p:sp>
      <p:pic>
        <p:nvPicPr>
          <p:cNvPr id="6" name="Picture 5">
            <a:extLst>
              <a:ext uri="{FF2B5EF4-FFF2-40B4-BE49-F238E27FC236}">
                <a16:creationId xmlns:a16="http://schemas.microsoft.com/office/drawing/2014/main" id="{9BFCA8AB-5679-49DE-81F2-F04352D59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942">
            <a:off x="5577213" y="125781"/>
            <a:ext cx="5776631" cy="7235145"/>
          </a:xfrm>
          <a:prstGeom prst="rect">
            <a:avLst/>
          </a:prstGeom>
        </p:spPr>
      </p:pic>
    </p:spTree>
    <p:extLst>
      <p:ext uri="{BB962C8B-B14F-4D97-AF65-F5344CB8AC3E}">
        <p14:creationId xmlns:p14="http://schemas.microsoft.com/office/powerpoint/2010/main" val="318918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D1D6CB-FC16-4E60-28A8-3E31A20284EA}"/>
              </a:ext>
            </a:extLst>
          </p:cNvPr>
          <p:cNvSpPr txBox="1"/>
          <p:nvPr/>
        </p:nvSpPr>
        <p:spPr>
          <a:xfrm>
            <a:off x="1199734" y="1877242"/>
            <a:ext cx="4399877" cy="3170099"/>
          </a:xfrm>
          <a:prstGeom prst="rect">
            <a:avLst/>
          </a:prstGeom>
          <a:noFill/>
        </p:spPr>
        <p:txBody>
          <a:bodyPr wrap="square" rtlCol="0">
            <a:spAutoFit/>
          </a:bodyPr>
          <a:lstStyle/>
          <a:p>
            <a:r>
              <a:rPr lang="en-US" sz="2800" dirty="0"/>
              <a:t>Jos</a:t>
            </a:r>
            <a:r>
              <a:rPr lang="es-ES" sz="2800" dirty="0"/>
              <a:t>é</a:t>
            </a:r>
            <a:r>
              <a:rPr lang="en-US" sz="2800" dirty="0"/>
              <a:t> Pertierra</a:t>
            </a:r>
          </a:p>
          <a:p>
            <a:endParaRPr lang="en-US" sz="2800" dirty="0"/>
          </a:p>
          <a:p>
            <a:pPr marL="182880" indent="-182880"/>
            <a:r>
              <a:rPr lang="en-US" sz="2400" dirty="0"/>
              <a:t>Immigration Lawyer and expert on immigration law and Latin America</a:t>
            </a:r>
            <a:r>
              <a:rPr lang="en-US" sz="2400" dirty="0">
                <a:effectLst/>
              </a:rPr>
              <a:t> </a:t>
            </a:r>
          </a:p>
          <a:p>
            <a:pPr marL="182880" indent="-182880"/>
            <a:br>
              <a:rPr lang="en-US" sz="2400" dirty="0"/>
            </a:br>
            <a:endParaRPr lang="en-US" sz="2400" dirty="0"/>
          </a:p>
          <a:p>
            <a:r>
              <a:rPr lang="en-US" sz="2400" i="1" dirty="0"/>
              <a:t>- Introduced by Kaiwen</a:t>
            </a:r>
          </a:p>
        </p:txBody>
      </p:sp>
      <p:sp>
        <p:nvSpPr>
          <p:cNvPr id="3" name="TextBox 2">
            <a:extLst>
              <a:ext uri="{FF2B5EF4-FFF2-40B4-BE49-F238E27FC236}">
                <a16:creationId xmlns:a16="http://schemas.microsoft.com/office/drawing/2014/main" id="{CD6EE792-4DC0-EFEC-7471-CDBB6AE8D5E7}"/>
              </a:ext>
            </a:extLst>
          </p:cNvPr>
          <p:cNvSpPr txBox="1"/>
          <p:nvPr/>
        </p:nvSpPr>
        <p:spPr>
          <a:xfrm>
            <a:off x="1199734" y="839788"/>
            <a:ext cx="3143666" cy="523220"/>
          </a:xfrm>
          <a:prstGeom prst="rect">
            <a:avLst/>
          </a:prstGeom>
          <a:noFill/>
          <a:ln>
            <a:solidFill>
              <a:srgbClr val="FFFF00"/>
            </a:solidFill>
          </a:ln>
        </p:spPr>
        <p:txBody>
          <a:bodyPr wrap="square" rtlCol="0">
            <a:spAutoFit/>
          </a:bodyPr>
          <a:lstStyle/>
          <a:p>
            <a:pPr algn="ctr"/>
            <a:r>
              <a:rPr lang="es-ES" sz="2800" dirty="0"/>
              <a:t>GUEST SPEAKER</a:t>
            </a:r>
            <a:endParaRPr lang="en-US" sz="2800" dirty="0"/>
          </a:p>
        </p:txBody>
      </p:sp>
      <p:pic>
        <p:nvPicPr>
          <p:cNvPr id="7" name="Picture 6">
            <a:extLst>
              <a:ext uri="{FF2B5EF4-FFF2-40B4-BE49-F238E27FC236}">
                <a16:creationId xmlns:a16="http://schemas.microsoft.com/office/drawing/2014/main" id="{B33FC37E-1F6A-C4C2-3C60-6A9A5F9CAD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50816">
            <a:off x="5762972" y="427445"/>
            <a:ext cx="5558808" cy="7223760"/>
          </a:xfrm>
          <a:prstGeom prst="rect">
            <a:avLst/>
          </a:prstGeom>
        </p:spPr>
      </p:pic>
    </p:spTree>
    <p:extLst>
      <p:ext uri="{BB962C8B-B14F-4D97-AF65-F5344CB8AC3E}">
        <p14:creationId xmlns:p14="http://schemas.microsoft.com/office/powerpoint/2010/main" val="644129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F0C03EF-65EE-5561-808E-1F3288D0745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1C2D8CC-335A-7E6D-DD76-FDAEF4D3BC2A}"/>
              </a:ext>
            </a:extLst>
          </p:cNvPr>
          <p:cNvSpPr txBox="1"/>
          <p:nvPr/>
        </p:nvSpPr>
        <p:spPr>
          <a:xfrm>
            <a:off x="1199734" y="1877242"/>
            <a:ext cx="4399877" cy="523220"/>
          </a:xfrm>
          <a:prstGeom prst="rect">
            <a:avLst/>
          </a:prstGeom>
          <a:noFill/>
        </p:spPr>
        <p:txBody>
          <a:bodyPr wrap="square" rtlCol="0">
            <a:spAutoFit/>
          </a:bodyPr>
          <a:lstStyle/>
          <a:p>
            <a:r>
              <a:rPr lang="en-US" sz="2800" dirty="0"/>
              <a:t>Jos</a:t>
            </a:r>
            <a:r>
              <a:rPr lang="es-ES" sz="2800" dirty="0"/>
              <a:t>é</a:t>
            </a:r>
            <a:r>
              <a:rPr lang="en-US" sz="2800" dirty="0"/>
              <a:t> Pertierra</a:t>
            </a:r>
            <a:endParaRPr lang="en-US" sz="2400" i="1" dirty="0"/>
          </a:p>
        </p:txBody>
      </p:sp>
      <p:sp>
        <p:nvSpPr>
          <p:cNvPr id="3" name="TextBox 2">
            <a:extLst>
              <a:ext uri="{FF2B5EF4-FFF2-40B4-BE49-F238E27FC236}">
                <a16:creationId xmlns:a16="http://schemas.microsoft.com/office/drawing/2014/main" id="{CCC3861E-38A0-7725-EA5E-44A130D5F61A}"/>
              </a:ext>
            </a:extLst>
          </p:cNvPr>
          <p:cNvSpPr txBox="1"/>
          <p:nvPr/>
        </p:nvSpPr>
        <p:spPr>
          <a:xfrm>
            <a:off x="1199734" y="839788"/>
            <a:ext cx="3143666" cy="523220"/>
          </a:xfrm>
          <a:prstGeom prst="rect">
            <a:avLst/>
          </a:prstGeom>
          <a:noFill/>
          <a:ln>
            <a:solidFill>
              <a:srgbClr val="FFFF00"/>
            </a:solidFill>
          </a:ln>
        </p:spPr>
        <p:txBody>
          <a:bodyPr wrap="square" rtlCol="0">
            <a:spAutoFit/>
          </a:bodyPr>
          <a:lstStyle/>
          <a:p>
            <a:pPr algn="ctr"/>
            <a:r>
              <a:rPr lang="es-ES" sz="2800" dirty="0"/>
              <a:t>GUEST SPEAKER</a:t>
            </a:r>
            <a:endParaRPr lang="en-US" sz="2800" dirty="0"/>
          </a:p>
        </p:txBody>
      </p:sp>
      <p:pic>
        <p:nvPicPr>
          <p:cNvPr id="4" name="Picture 3">
            <a:extLst>
              <a:ext uri="{FF2B5EF4-FFF2-40B4-BE49-F238E27FC236}">
                <a16:creationId xmlns:a16="http://schemas.microsoft.com/office/drawing/2014/main" id="{4F7BB406-8B95-B6CF-AD8E-97290A3DDD0E}"/>
              </a:ext>
            </a:extLst>
          </p:cNvPr>
          <p:cNvPicPr>
            <a:picLocks noChangeAspect="1"/>
          </p:cNvPicPr>
          <p:nvPr/>
        </p:nvPicPr>
        <p:blipFill>
          <a:blip r:embed="rId4"/>
          <a:stretch>
            <a:fillRect/>
          </a:stretch>
        </p:blipFill>
        <p:spPr>
          <a:xfrm>
            <a:off x="992309" y="2914696"/>
            <a:ext cx="2010056" cy="3353268"/>
          </a:xfrm>
          <a:prstGeom prst="rect">
            <a:avLst/>
          </a:prstGeom>
        </p:spPr>
      </p:pic>
      <p:pic>
        <p:nvPicPr>
          <p:cNvPr id="6" name="Jose video_1">
            <a:hlinkClick r:id="" action="ppaction://media"/>
            <a:extLst>
              <a:ext uri="{FF2B5EF4-FFF2-40B4-BE49-F238E27FC236}">
                <a16:creationId xmlns:a16="http://schemas.microsoft.com/office/drawing/2014/main" id="{777C98F8-14EB-92CF-97AB-0A14B8D287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26442" y="1690313"/>
            <a:ext cx="7878763" cy="4435475"/>
          </a:xfrm>
          <a:prstGeom prst="rect">
            <a:avLst/>
          </a:prstGeom>
        </p:spPr>
      </p:pic>
    </p:spTree>
    <p:extLst>
      <p:ext uri="{BB962C8B-B14F-4D97-AF65-F5344CB8AC3E}">
        <p14:creationId xmlns:p14="http://schemas.microsoft.com/office/powerpoint/2010/main" val="390338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8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C03EF-65EE-5561-808E-1F3288D0745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1C2D8CC-335A-7E6D-DD76-FDAEF4D3BC2A}"/>
              </a:ext>
            </a:extLst>
          </p:cNvPr>
          <p:cNvSpPr txBox="1"/>
          <p:nvPr/>
        </p:nvSpPr>
        <p:spPr>
          <a:xfrm>
            <a:off x="802426" y="6267964"/>
            <a:ext cx="4399877" cy="523220"/>
          </a:xfrm>
          <a:prstGeom prst="rect">
            <a:avLst/>
          </a:prstGeom>
          <a:noFill/>
        </p:spPr>
        <p:txBody>
          <a:bodyPr wrap="square" rtlCol="0">
            <a:spAutoFit/>
          </a:bodyPr>
          <a:lstStyle/>
          <a:p>
            <a:r>
              <a:rPr lang="en-US" sz="2800" dirty="0"/>
              <a:t>Jos</a:t>
            </a:r>
            <a:r>
              <a:rPr lang="es-ES" sz="2800" dirty="0"/>
              <a:t>é</a:t>
            </a:r>
            <a:r>
              <a:rPr lang="en-US" sz="2800" dirty="0"/>
              <a:t> Pertierra</a:t>
            </a:r>
            <a:endParaRPr lang="en-US" sz="2400" i="1" dirty="0"/>
          </a:p>
        </p:txBody>
      </p:sp>
      <p:sp>
        <p:nvSpPr>
          <p:cNvPr id="3" name="TextBox 2">
            <a:extLst>
              <a:ext uri="{FF2B5EF4-FFF2-40B4-BE49-F238E27FC236}">
                <a16:creationId xmlns:a16="http://schemas.microsoft.com/office/drawing/2014/main" id="{CCC3861E-38A0-7725-EA5E-44A130D5F61A}"/>
              </a:ext>
            </a:extLst>
          </p:cNvPr>
          <p:cNvSpPr txBox="1"/>
          <p:nvPr/>
        </p:nvSpPr>
        <p:spPr>
          <a:xfrm>
            <a:off x="1199734" y="839788"/>
            <a:ext cx="3143666" cy="523220"/>
          </a:xfrm>
          <a:prstGeom prst="rect">
            <a:avLst/>
          </a:prstGeom>
          <a:noFill/>
          <a:ln>
            <a:solidFill>
              <a:srgbClr val="FFFF00"/>
            </a:solidFill>
          </a:ln>
        </p:spPr>
        <p:txBody>
          <a:bodyPr wrap="square" rtlCol="0">
            <a:spAutoFit/>
          </a:bodyPr>
          <a:lstStyle/>
          <a:p>
            <a:pPr algn="ctr"/>
            <a:r>
              <a:rPr lang="es-ES" sz="2800" dirty="0"/>
              <a:t>GUEST SPEAKER</a:t>
            </a:r>
            <a:endParaRPr lang="en-US" sz="2800" dirty="0"/>
          </a:p>
        </p:txBody>
      </p:sp>
      <p:pic>
        <p:nvPicPr>
          <p:cNvPr id="4" name="Picture 3">
            <a:extLst>
              <a:ext uri="{FF2B5EF4-FFF2-40B4-BE49-F238E27FC236}">
                <a16:creationId xmlns:a16="http://schemas.microsoft.com/office/drawing/2014/main" id="{4F7BB406-8B95-B6CF-AD8E-97290A3DDD0E}"/>
              </a:ext>
            </a:extLst>
          </p:cNvPr>
          <p:cNvPicPr>
            <a:picLocks noChangeAspect="1"/>
          </p:cNvPicPr>
          <p:nvPr/>
        </p:nvPicPr>
        <p:blipFill>
          <a:blip r:embed="rId4"/>
          <a:stretch>
            <a:fillRect/>
          </a:stretch>
        </p:blipFill>
        <p:spPr>
          <a:xfrm>
            <a:off x="992309" y="2914696"/>
            <a:ext cx="2010056" cy="3353268"/>
          </a:xfrm>
          <a:prstGeom prst="rect">
            <a:avLst/>
          </a:prstGeom>
        </p:spPr>
      </p:pic>
      <p:pic>
        <p:nvPicPr>
          <p:cNvPr id="2" name="Jose video_2">
            <a:hlinkClick r:id="" action="ppaction://media"/>
            <a:extLst>
              <a:ext uri="{FF2B5EF4-FFF2-40B4-BE49-F238E27FC236}">
                <a16:creationId xmlns:a16="http://schemas.microsoft.com/office/drawing/2014/main" id="{C1A25018-B0AD-6095-F71F-95049E13B3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37181" y="2009209"/>
            <a:ext cx="7955280" cy="3978237"/>
          </a:xfrm>
          <a:prstGeom prst="rect">
            <a:avLst/>
          </a:prstGeom>
        </p:spPr>
      </p:pic>
    </p:spTree>
    <p:extLst>
      <p:ext uri="{BB962C8B-B14F-4D97-AF65-F5344CB8AC3E}">
        <p14:creationId xmlns:p14="http://schemas.microsoft.com/office/powerpoint/2010/main" val="120128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7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27EBCF-3878-076C-A19D-2036CA646E53}"/>
              </a:ext>
            </a:extLst>
          </p:cNvPr>
          <p:cNvPicPr>
            <a:picLocks noChangeAspect="1"/>
          </p:cNvPicPr>
          <p:nvPr/>
        </p:nvPicPr>
        <p:blipFill>
          <a:blip r:embed="rId2"/>
          <a:stretch>
            <a:fillRect/>
          </a:stretch>
        </p:blipFill>
        <p:spPr>
          <a:xfrm>
            <a:off x="0" y="6747"/>
            <a:ext cx="12192000" cy="6844505"/>
          </a:xfrm>
          <a:prstGeom prst="rect">
            <a:avLst/>
          </a:prstGeom>
        </p:spPr>
      </p:pic>
      <p:sp>
        <p:nvSpPr>
          <p:cNvPr id="4" name="TextBox 3">
            <a:extLst>
              <a:ext uri="{FF2B5EF4-FFF2-40B4-BE49-F238E27FC236}">
                <a16:creationId xmlns:a16="http://schemas.microsoft.com/office/drawing/2014/main" id="{302D1AA7-DBCB-1829-88E1-AB9564CFEA87}"/>
              </a:ext>
            </a:extLst>
          </p:cNvPr>
          <p:cNvSpPr txBox="1"/>
          <p:nvPr/>
        </p:nvSpPr>
        <p:spPr>
          <a:xfrm>
            <a:off x="7053943" y="6313714"/>
            <a:ext cx="1088760" cy="369332"/>
          </a:xfrm>
          <a:prstGeom prst="rect">
            <a:avLst/>
          </a:prstGeom>
          <a:noFill/>
        </p:spPr>
        <p:txBody>
          <a:bodyPr wrap="none" rtlCol="0">
            <a:spAutoFit/>
          </a:bodyPr>
          <a:lstStyle/>
          <a:p>
            <a:r>
              <a:rPr lang="en-US" dirty="0"/>
              <a:t>[[ video ]]</a:t>
            </a:r>
          </a:p>
        </p:txBody>
      </p:sp>
    </p:spTree>
    <p:extLst>
      <p:ext uri="{BB962C8B-B14F-4D97-AF65-F5344CB8AC3E}">
        <p14:creationId xmlns:p14="http://schemas.microsoft.com/office/powerpoint/2010/main" val="161491610"/>
      </p:ext>
    </p:extLst>
  </p:cSld>
  <p:clrMapOvr>
    <a:masterClrMapping/>
  </p:clrMapOvr>
</p:sld>
</file>

<file path=ppt/theme/theme1.xml><?xml version="1.0" encoding="utf-8"?>
<a:theme xmlns:a="http://schemas.openxmlformats.org/drawingml/2006/main" name="AU_analysis_class_theme">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U_analysis_class_theme" id="{D629ACFE-B0C4-497E-BC82-35A72FF012DF}" vid="{1BAA6AC4-EBB9-499A-AE4A-F60AD4DD45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AU_analysis_class_theme</Template>
  <TotalTime>806</TotalTime>
  <Words>1297</Words>
  <Application>Microsoft Office PowerPoint</Application>
  <PresentationFormat>Widescreen</PresentationFormat>
  <Paragraphs>309</Paragraphs>
  <Slides>47</Slides>
  <Notes>1</Notes>
  <HiddenSlides>26</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Aptos</vt:lpstr>
      <vt:lpstr>Arial</vt:lpstr>
      <vt:lpstr>Calibri</vt:lpstr>
      <vt:lpstr>Corbel</vt:lpstr>
      <vt:lpstr>Wingdings</vt:lpstr>
      <vt:lpstr>AU_analysis_class_theme</vt:lpstr>
      <vt:lpstr>Global Policy Seminar and NSC Simulation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Policy Seminar and NSC Simulation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cp:lastModifiedBy>Fulton A</cp:lastModifiedBy>
  <cp:revision>21</cp:revision>
  <cp:lastPrinted>2026-03-02T16:40:12Z</cp:lastPrinted>
  <dcterms:created xsi:type="dcterms:W3CDTF">2026-02-07T17:18:24Z</dcterms:created>
  <dcterms:modified xsi:type="dcterms:W3CDTF">2026-03-19T21:34:44Z</dcterms:modified>
  <cp:category/>
</cp:coreProperties>
</file>