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268" r:id="rId2"/>
    <p:sldId id="1011" r:id="rId3"/>
    <p:sldId id="2272" r:id="rId4"/>
    <p:sldId id="2270" r:id="rId5"/>
    <p:sldId id="2305" r:id="rId6"/>
    <p:sldId id="2274" r:id="rId7"/>
    <p:sldId id="2277" r:id="rId8"/>
    <p:sldId id="2298" r:id="rId9"/>
    <p:sldId id="2304" r:id="rId10"/>
    <p:sldId id="2303" r:id="rId11"/>
    <p:sldId id="2299" r:id="rId12"/>
    <p:sldId id="2278" r:id="rId13"/>
    <p:sldId id="2282" r:id="rId14"/>
    <p:sldId id="2283" r:id="rId15"/>
    <p:sldId id="2284" r:id="rId16"/>
    <p:sldId id="2285" r:id="rId17"/>
    <p:sldId id="2286" r:id="rId18"/>
    <p:sldId id="2287" r:id="rId19"/>
    <p:sldId id="1987" r:id="rId20"/>
    <p:sldId id="2288" r:id="rId21"/>
    <p:sldId id="2289" r:id="rId22"/>
    <p:sldId id="2290" r:id="rId23"/>
    <p:sldId id="2291" r:id="rId24"/>
    <p:sldId id="2292" r:id="rId25"/>
    <p:sldId id="2293" r:id="rId26"/>
    <p:sldId id="2294" r:id="rId27"/>
    <p:sldId id="2295" r:id="rId28"/>
    <p:sldId id="2296" r:id="rId29"/>
    <p:sldId id="2297" r:id="rId30"/>
    <p:sldId id="1967" r:id="rId31"/>
    <p:sldId id="1756" r:id="rId32"/>
    <p:sldId id="2302" r:id="rId33"/>
    <p:sldId id="2306" r:id="rId34"/>
    <p:sldId id="2301" r:id="rId35"/>
    <p:sldId id="2009" r:id="rId36"/>
    <p:sldId id="2200" r:id="rId37"/>
    <p:sldId id="1937" r:id="rId38"/>
    <p:sldId id="2155" r:id="rId39"/>
    <p:sldId id="2002" r:id="rId40"/>
    <p:sldId id="2178" r:id="rId41"/>
    <p:sldId id="1687" r:id="rId42"/>
    <p:sldId id="1740" r:id="rId43"/>
    <p:sldId id="2008" r:id="rId44"/>
    <p:sldId id="2015" r:id="rId45"/>
    <p:sldId id="2012" r:id="rId46"/>
    <p:sldId id="2033" r:id="rId47"/>
    <p:sldId id="2179" r:id="rId48"/>
    <p:sldId id="1655" r:id="rId49"/>
    <p:sldId id="920" r:id="rId50"/>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286B62A3-7D65-46D0-A407-2FB0C89D52F1}">
          <p14:sldIdLst>
            <p14:sldId id="2268"/>
            <p14:sldId id="1011"/>
            <p14:sldId id="2272"/>
            <p14:sldId id="2270"/>
            <p14:sldId id="2305"/>
            <p14:sldId id="2274"/>
            <p14:sldId id="2277"/>
            <p14:sldId id="2298"/>
            <p14:sldId id="2304"/>
            <p14:sldId id="2303"/>
            <p14:sldId id="2299"/>
            <p14:sldId id="2278"/>
            <p14:sldId id="2282"/>
            <p14:sldId id="2283"/>
            <p14:sldId id="2284"/>
            <p14:sldId id="2285"/>
            <p14:sldId id="2286"/>
            <p14:sldId id="2287"/>
            <p14:sldId id="1987"/>
            <p14:sldId id="2288"/>
            <p14:sldId id="2289"/>
            <p14:sldId id="2290"/>
            <p14:sldId id="2291"/>
            <p14:sldId id="2292"/>
            <p14:sldId id="2293"/>
            <p14:sldId id="2294"/>
            <p14:sldId id="2295"/>
            <p14:sldId id="2296"/>
            <p14:sldId id="2297"/>
            <p14:sldId id="1967"/>
            <p14:sldId id="1756"/>
            <p14:sldId id="2302"/>
            <p14:sldId id="2306"/>
            <p14:sldId id="2301"/>
            <p14:sldId id="2009"/>
            <p14:sldId id="2200"/>
            <p14:sldId id="1937"/>
            <p14:sldId id="2155"/>
            <p14:sldId id="2002"/>
            <p14:sldId id="2178"/>
            <p14:sldId id="1687"/>
            <p14:sldId id="1740"/>
            <p14:sldId id="2008"/>
            <p14:sldId id="2015"/>
            <p14:sldId id="2012"/>
            <p14:sldId id="2033"/>
            <p14:sldId id="2179"/>
          </p14:sldIdLst>
        </p14:section>
        <p14:section name="Good observer?" id="{E01CC503-AED2-4193-A811-80C5D9B0DDAF}">
          <p14:sldIdLst/>
        </p14:section>
        <p14:section name="Second &quot;tests&quot;" id="{6083E672-F2AD-47BA-8BAF-22F6C8C18268}">
          <p14:sldIdLst/>
        </p14:section>
        <p14:section name="Questionnaire-Discussion" id="{E066A4A2-88AD-4E68-A5ED-4A82136DE8D4}">
          <p14:sldIdLst/>
        </p14:section>
        <p14:section name="Syllabus and Schedule" id="{10CFC5B4-CE0C-41E2-99CC-A4DEDE828B88}">
          <p14:sldIdLst/>
        </p14:section>
        <p14:section name="NSC Project Intro" id="{9DFE92F2-46D1-41A4-B06D-76CA3E932F96}">
          <p14:sldIdLst/>
        </p14:section>
        <p14:section name="USG processes" id="{437D31BE-7979-454B-96D0-2A6E74C1FD21}">
          <p14:sldIdLst/>
        </p14:section>
        <p14:section name="lunch" id="{40D56E27-2BFF-4884-885A-541D483C2A5E}">
          <p14:sldIdLst>
            <p14:sldId id="1655"/>
          </p14:sldIdLst>
        </p14:section>
        <p14:section name="Bill Ortman" id="{CF09538F-A78D-454D-80FF-A522693CEA8C}">
          <p14:sldIdLst>
            <p14:sldId id="920"/>
          </p14:sldIdLst>
        </p14:section>
        <p14:section name="break" id="{BE9B1A2E-8DE8-4E4B-A970-982A95F2BAB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5F5"/>
    <a:srgbClr val="F8F0DE"/>
    <a:srgbClr val="FFFFFF"/>
    <a:srgbClr val="92D0DB"/>
    <a:srgbClr val="BF2F1E"/>
    <a:srgbClr val="104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8C9A2B-BA1C-443F-B687-52E30F163DD7}" v="5" dt="2026-03-04T19:44:26.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41" autoAdjust="0"/>
    <p:restoredTop sz="95073"/>
  </p:normalViewPr>
  <p:slideViewPr>
    <p:cSldViewPr snapToGrid="0">
      <p:cViewPr varScale="1">
        <p:scale>
          <a:sx n="70" d="100"/>
          <a:sy n="70" d="100"/>
        </p:scale>
        <p:origin x="806" y="278"/>
      </p:cViewPr>
      <p:guideLst>
        <p:guide orient="horz" pos="2160"/>
        <p:guide pos="3840"/>
      </p:guideLst>
    </p:cSldViewPr>
  </p:slideViewPr>
  <p:notesTextViewPr>
    <p:cViewPr>
      <p:scale>
        <a:sx n="1" d="1"/>
        <a:sy n="1" d="1"/>
      </p:scale>
      <p:origin x="0" y="0"/>
    </p:cViewPr>
  </p:notesTextViewPr>
  <p:sorterViewPr>
    <p:cViewPr>
      <p:scale>
        <a:sx n="90" d="100"/>
        <a:sy n="90" d="100"/>
      </p:scale>
      <p:origin x="0" y="-900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lton A" userId="6ce49bf28c24c9be" providerId="LiveId" clId="{5B57139A-8E67-47AF-BCD0-41E306C5AB29}"/>
    <pc:docChg chg="custSel addSld delSld modSld modSection">
      <pc:chgData name="Fulton A" userId="6ce49bf28c24c9be" providerId="LiveId" clId="{5B57139A-8E67-47AF-BCD0-41E306C5AB29}" dt="2026-03-04T21:58:01.652" v="166" actId="20577"/>
      <pc:docMkLst>
        <pc:docMk/>
      </pc:docMkLst>
      <pc:sldChg chg="modSp mod">
        <pc:chgData name="Fulton A" userId="6ce49bf28c24c9be" providerId="LiveId" clId="{5B57139A-8E67-47AF-BCD0-41E306C5AB29}" dt="2026-03-04T19:39:23.390" v="134" actId="14100"/>
        <pc:sldMkLst>
          <pc:docMk/>
          <pc:sldMk cId="275028786" sldId="2270"/>
        </pc:sldMkLst>
        <pc:spChg chg="mod">
          <ac:chgData name="Fulton A" userId="6ce49bf28c24c9be" providerId="LiveId" clId="{5B57139A-8E67-47AF-BCD0-41E306C5AB29}" dt="2026-03-04T19:39:23.390" v="134" actId="14100"/>
          <ac:spMkLst>
            <pc:docMk/>
            <pc:sldMk cId="275028786" sldId="2270"/>
            <ac:spMk id="6" creationId="{3F646F58-F9D7-4332-FC89-B864F29B3186}"/>
          </ac:spMkLst>
        </pc:spChg>
        <pc:spChg chg="mod">
          <ac:chgData name="Fulton A" userId="6ce49bf28c24c9be" providerId="LiveId" clId="{5B57139A-8E67-47AF-BCD0-41E306C5AB29}" dt="2026-03-04T19:39:09.708" v="132" actId="1076"/>
          <ac:spMkLst>
            <pc:docMk/>
            <pc:sldMk cId="275028786" sldId="2270"/>
            <ac:spMk id="7" creationId="{54DA3174-88A0-502E-ABB8-2135E1628185}"/>
          </ac:spMkLst>
        </pc:spChg>
        <pc:graphicFrameChg chg="mod modGraphic">
          <ac:chgData name="Fulton A" userId="6ce49bf28c24c9be" providerId="LiveId" clId="{5B57139A-8E67-47AF-BCD0-41E306C5AB29}" dt="2026-03-04T19:39:05.377" v="131" actId="403"/>
          <ac:graphicFrameMkLst>
            <pc:docMk/>
            <pc:sldMk cId="275028786" sldId="2270"/>
            <ac:graphicFrameMk id="3" creationId="{A4973E2D-362C-D0E8-D7B9-7F707757FE7C}"/>
          </ac:graphicFrameMkLst>
        </pc:graphicFrameChg>
      </pc:sldChg>
      <pc:sldChg chg="modSp mod">
        <pc:chgData name="Fulton A" userId="6ce49bf28c24c9be" providerId="LiveId" clId="{5B57139A-8E67-47AF-BCD0-41E306C5AB29}" dt="2026-03-04T21:58:01.652" v="166" actId="20577"/>
        <pc:sldMkLst>
          <pc:docMk/>
          <pc:sldMk cId="2826434736" sldId="2274"/>
        </pc:sldMkLst>
        <pc:graphicFrameChg chg="modGraphic">
          <ac:chgData name="Fulton A" userId="6ce49bf28c24c9be" providerId="LiveId" clId="{5B57139A-8E67-47AF-BCD0-41E306C5AB29}" dt="2026-03-04T21:57:26.587" v="146" actId="6549"/>
          <ac:graphicFrameMkLst>
            <pc:docMk/>
            <pc:sldMk cId="2826434736" sldId="2274"/>
            <ac:graphicFrameMk id="4" creationId="{536ADFD7-EEDF-5A45-CD66-E7493893C1EA}"/>
          </ac:graphicFrameMkLst>
        </pc:graphicFrameChg>
        <pc:graphicFrameChg chg="modGraphic">
          <ac:chgData name="Fulton A" userId="6ce49bf28c24c9be" providerId="LiveId" clId="{5B57139A-8E67-47AF-BCD0-41E306C5AB29}" dt="2026-03-04T21:58:01.652" v="166" actId="20577"/>
          <ac:graphicFrameMkLst>
            <pc:docMk/>
            <pc:sldMk cId="2826434736" sldId="2274"/>
            <ac:graphicFrameMk id="7" creationId="{FF0C3F0F-FE38-4DDB-0F8F-72BBA98730BF}"/>
          </ac:graphicFrameMkLst>
        </pc:graphicFrameChg>
      </pc:sldChg>
      <pc:sldChg chg="modSp mod">
        <pc:chgData name="Fulton A" userId="6ce49bf28c24c9be" providerId="LiveId" clId="{5B57139A-8E67-47AF-BCD0-41E306C5AB29}" dt="2026-03-04T21:57:49.447" v="158" actId="20577"/>
        <pc:sldMkLst>
          <pc:docMk/>
          <pc:sldMk cId="2787848859" sldId="2277"/>
        </pc:sldMkLst>
        <pc:graphicFrameChg chg="modGraphic">
          <ac:chgData name="Fulton A" userId="6ce49bf28c24c9be" providerId="LiveId" clId="{5B57139A-8E67-47AF-BCD0-41E306C5AB29}" dt="2026-03-04T21:57:49.447" v="158" actId="20577"/>
          <ac:graphicFrameMkLst>
            <pc:docMk/>
            <pc:sldMk cId="2787848859" sldId="2277"/>
            <ac:graphicFrameMk id="4" creationId="{1713D900-D2E7-870B-0B7C-C6C5F2C5F13D}"/>
          </ac:graphicFrameMkLst>
        </pc:graphicFrameChg>
      </pc:sldChg>
      <pc:sldChg chg="del">
        <pc:chgData name="Fulton A" userId="6ce49bf28c24c9be" providerId="LiveId" clId="{5B57139A-8E67-47AF-BCD0-41E306C5AB29}" dt="2026-03-04T19:44:07.975" v="143" actId="47"/>
        <pc:sldMkLst>
          <pc:docMk/>
          <pc:sldMk cId="3581922614" sldId="2280"/>
        </pc:sldMkLst>
      </pc:sldChg>
      <pc:sldChg chg="delSp modSp mod">
        <pc:chgData name="Fulton A" userId="6ce49bf28c24c9be" providerId="LiveId" clId="{5B57139A-8E67-47AF-BCD0-41E306C5AB29}" dt="2026-03-04T19:31:45.717" v="8" actId="1076"/>
        <pc:sldMkLst>
          <pc:docMk/>
          <pc:sldMk cId="2864722469" sldId="2298"/>
        </pc:sldMkLst>
        <pc:spChg chg="del">
          <ac:chgData name="Fulton A" userId="6ce49bf28c24c9be" providerId="LiveId" clId="{5B57139A-8E67-47AF-BCD0-41E306C5AB29}" dt="2026-03-04T19:31:33.410" v="5" actId="478"/>
          <ac:spMkLst>
            <pc:docMk/>
            <pc:sldMk cId="2864722469" sldId="2298"/>
            <ac:spMk id="4" creationId="{7938F6C7-23D0-CC21-A7E4-B81E63F3A898}"/>
          </ac:spMkLst>
        </pc:spChg>
        <pc:picChg chg="mod">
          <ac:chgData name="Fulton A" userId="6ce49bf28c24c9be" providerId="LiveId" clId="{5B57139A-8E67-47AF-BCD0-41E306C5AB29}" dt="2026-03-04T19:31:45.717" v="8" actId="1076"/>
          <ac:picMkLst>
            <pc:docMk/>
            <pc:sldMk cId="2864722469" sldId="2298"/>
            <ac:picMk id="3" creationId="{AFB2F4B0-F60C-E95E-6020-6E63ACA46B8D}"/>
          </ac:picMkLst>
        </pc:picChg>
        <pc:picChg chg="del">
          <ac:chgData name="Fulton A" userId="6ce49bf28c24c9be" providerId="LiveId" clId="{5B57139A-8E67-47AF-BCD0-41E306C5AB29}" dt="2026-03-04T19:31:31.907" v="4" actId="478"/>
          <ac:picMkLst>
            <pc:docMk/>
            <pc:sldMk cId="2864722469" sldId="2298"/>
            <ac:picMk id="6" creationId="{67D2E0C4-1151-847B-7FD7-BD42AC53D21B}"/>
          </ac:picMkLst>
        </pc:picChg>
      </pc:sldChg>
      <pc:sldChg chg="del">
        <pc:chgData name="Fulton A" userId="6ce49bf28c24c9be" providerId="LiveId" clId="{5B57139A-8E67-47AF-BCD0-41E306C5AB29}" dt="2026-03-04T19:44:28.137" v="145" actId="47"/>
        <pc:sldMkLst>
          <pc:docMk/>
          <pc:sldMk cId="3889412169" sldId="2300"/>
        </pc:sldMkLst>
      </pc:sldChg>
      <pc:sldChg chg="add modTransition">
        <pc:chgData name="Fulton A" userId="6ce49bf28c24c9be" providerId="LiveId" clId="{5B57139A-8E67-47AF-BCD0-41E306C5AB29}" dt="2026-03-04T19:43:11.717" v="135"/>
        <pc:sldMkLst>
          <pc:docMk/>
          <pc:sldMk cId="3954733015" sldId="2303"/>
        </pc:sldMkLst>
      </pc:sldChg>
      <pc:sldChg chg="addSp modSp add mod modTransition">
        <pc:chgData name="Fulton A" userId="6ce49bf28c24c9be" providerId="LiveId" clId="{5B57139A-8E67-47AF-BCD0-41E306C5AB29}" dt="2026-03-04T19:36:20.437" v="59" actId="1076"/>
        <pc:sldMkLst>
          <pc:docMk/>
          <pc:sldMk cId="3054059176" sldId="2304"/>
        </pc:sldMkLst>
        <pc:spChg chg="add mod">
          <ac:chgData name="Fulton A" userId="6ce49bf28c24c9be" providerId="LiveId" clId="{5B57139A-8E67-47AF-BCD0-41E306C5AB29}" dt="2026-03-04T19:36:20.437" v="59" actId="1076"/>
          <ac:spMkLst>
            <pc:docMk/>
            <pc:sldMk cId="3054059176" sldId="2304"/>
            <ac:spMk id="7" creationId="{8B6D94DC-34A1-9EA9-A423-D67456344527}"/>
          </ac:spMkLst>
        </pc:spChg>
        <pc:picChg chg="mod">
          <ac:chgData name="Fulton A" userId="6ce49bf28c24c9be" providerId="LiveId" clId="{5B57139A-8E67-47AF-BCD0-41E306C5AB29}" dt="2026-03-04T19:31:57.236" v="11" actId="1076"/>
          <ac:picMkLst>
            <pc:docMk/>
            <pc:sldMk cId="3054059176" sldId="2304"/>
            <ac:picMk id="3" creationId="{1787E351-8B38-729D-084A-40F78649D92E}"/>
          </ac:picMkLst>
        </pc:picChg>
        <pc:picChg chg="add mod">
          <ac:chgData name="Fulton A" userId="6ce49bf28c24c9be" providerId="LiveId" clId="{5B57139A-8E67-47AF-BCD0-41E306C5AB29}" dt="2026-03-04T19:35:33.718" v="34" actId="1076"/>
          <ac:picMkLst>
            <pc:docMk/>
            <pc:sldMk cId="3054059176" sldId="2304"/>
            <ac:picMk id="4" creationId="{51AAAFCE-967C-FB2C-2CB7-34C507344800}"/>
          </ac:picMkLst>
        </pc:picChg>
        <pc:picChg chg="add mod">
          <ac:chgData name="Fulton A" userId="6ce49bf28c24c9be" providerId="LiveId" clId="{5B57139A-8E67-47AF-BCD0-41E306C5AB29}" dt="2026-03-04T19:35:47.286" v="56" actId="1076"/>
          <ac:picMkLst>
            <pc:docMk/>
            <pc:sldMk cId="3054059176" sldId="2304"/>
            <ac:picMk id="6" creationId="{89536B93-AC05-0049-6156-3A5949327DB5}"/>
          </ac:picMkLst>
        </pc:picChg>
      </pc:sldChg>
      <pc:sldChg chg="delSp add mod delAnim modShow">
        <pc:chgData name="Fulton A" userId="6ce49bf28c24c9be" providerId="LiveId" clId="{5B57139A-8E67-47AF-BCD0-41E306C5AB29}" dt="2026-03-04T19:44:05.776" v="142" actId="729"/>
        <pc:sldMkLst>
          <pc:docMk/>
          <pc:sldMk cId="2563930263" sldId="2305"/>
        </pc:sldMkLst>
        <pc:spChg chg="del">
          <ac:chgData name="Fulton A" userId="6ce49bf28c24c9be" providerId="LiveId" clId="{5B57139A-8E67-47AF-BCD0-41E306C5AB29}" dt="2026-03-04T19:43:51.761" v="137" actId="478"/>
          <ac:spMkLst>
            <pc:docMk/>
            <pc:sldMk cId="2563930263" sldId="2305"/>
            <ac:spMk id="4" creationId="{54EA0817-ADDD-9D62-5D07-3F9CBE528374}"/>
          </ac:spMkLst>
        </pc:spChg>
        <pc:spChg chg="del">
          <ac:chgData name="Fulton A" userId="6ce49bf28c24c9be" providerId="LiveId" clId="{5B57139A-8E67-47AF-BCD0-41E306C5AB29}" dt="2026-03-04T19:43:54.409" v="138" actId="478"/>
          <ac:spMkLst>
            <pc:docMk/>
            <pc:sldMk cId="2563930263" sldId="2305"/>
            <ac:spMk id="5" creationId="{F05EE951-C6F1-8D6C-36E0-10ECA0DC69E6}"/>
          </ac:spMkLst>
        </pc:spChg>
        <pc:spChg chg="del">
          <ac:chgData name="Fulton A" userId="6ce49bf28c24c9be" providerId="LiveId" clId="{5B57139A-8E67-47AF-BCD0-41E306C5AB29}" dt="2026-03-04T19:43:55.194" v="139" actId="478"/>
          <ac:spMkLst>
            <pc:docMk/>
            <pc:sldMk cId="2563930263" sldId="2305"/>
            <ac:spMk id="6" creationId="{9E66E124-436D-D0EB-71AE-C3C177E9683E}"/>
          </ac:spMkLst>
        </pc:spChg>
        <pc:spChg chg="del">
          <ac:chgData name="Fulton A" userId="6ce49bf28c24c9be" providerId="LiveId" clId="{5B57139A-8E67-47AF-BCD0-41E306C5AB29}" dt="2026-03-04T19:43:56.310" v="140" actId="478"/>
          <ac:spMkLst>
            <pc:docMk/>
            <pc:sldMk cId="2563930263" sldId="2305"/>
            <ac:spMk id="7" creationId="{4C4C2B8C-BC45-D2E9-3B38-7C6540115F0B}"/>
          </ac:spMkLst>
        </pc:spChg>
        <pc:spChg chg="del">
          <ac:chgData name="Fulton A" userId="6ce49bf28c24c9be" providerId="LiveId" clId="{5B57139A-8E67-47AF-BCD0-41E306C5AB29}" dt="2026-03-04T19:43:57.397" v="141" actId="478"/>
          <ac:spMkLst>
            <pc:docMk/>
            <pc:sldMk cId="2563930263" sldId="2305"/>
            <ac:spMk id="8" creationId="{A7D2FA17-3798-2A10-AABD-E3072AFA9964}"/>
          </ac:spMkLst>
        </pc:spChg>
      </pc:sldChg>
      <pc:sldChg chg="add">
        <pc:chgData name="Fulton A" userId="6ce49bf28c24c9be" providerId="LiveId" clId="{5B57139A-8E67-47AF-BCD0-41E306C5AB29}" dt="2026-03-04T19:44:26.180" v="144"/>
        <pc:sldMkLst>
          <pc:docMk/>
          <pc:sldMk cId="1555779482" sldId="23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6434"/>
          </a:xfrm>
          <a:prstGeom prst="rect">
            <a:avLst/>
          </a:prstGeom>
        </p:spPr>
        <p:txBody>
          <a:bodyPr vert="horz" lIns="92413" tIns="46207" rIns="92413" bIns="46207" rtlCol="0"/>
          <a:lstStyle>
            <a:lvl1pPr algn="l">
              <a:defRPr sz="1200"/>
            </a:lvl1pPr>
          </a:lstStyle>
          <a:p>
            <a:endParaRPr lang="en-US"/>
          </a:p>
        </p:txBody>
      </p:sp>
      <p:sp>
        <p:nvSpPr>
          <p:cNvPr id="3" name="Date Placeholder 2"/>
          <p:cNvSpPr>
            <a:spLocks noGrp="1"/>
          </p:cNvSpPr>
          <p:nvPr>
            <p:ph type="dt" idx="1"/>
          </p:nvPr>
        </p:nvSpPr>
        <p:spPr>
          <a:xfrm>
            <a:off x="3898105" y="0"/>
            <a:ext cx="2982119" cy="466434"/>
          </a:xfrm>
          <a:prstGeom prst="rect">
            <a:avLst/>
          </a:prstGeom>
        </p:spPr>
        <p:txBody>
          <a:bodyPr vert="horz" lIns="92413" tIns="46207" rIns="92413" bIns="46207" rtlCol="0"/>
          <a:lstStyle>
            <a:lvl1pPr algn="r">
              <a:defRPr sz="1200"/>
            </a:lvl1pPr>
          </a:lstStyle>
          <a:p>
            <a:fld id="{A4B45A41-E728-4C03-8E92-ADFB1F2FD97D}" type="datetimeFigureOut">
              <a:rPr lang="en-US" smtClean="0"/>
              <a:t>3/4/2026</a:t>
            </a:fld>
            <a:endParaRPr lang="en-US"/>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2413" tIns="46207" rIns="92413" bIns="46207" rtlCol="0" anchor="ctr"/>
          <a:lstStyle/>
          <a:p>
            <a:endParaRPr lang="en-US"/>
          </a:p>
        </p:txBody>
      </p:sp>
      <p:sp>
        <p:nvSpPr>
          <p:cNvPr id="5" name="Notes Placeholder 4"/>
          <p:cNvSpPr>
            <a:spLocks noGrp="1"/>
          </p:cNvSpPr>
          <p:nvPr>
            <p:ph type="body" sz="quarter" idx="3"/>
          </p:nvPr>
        </p:nvSpPr>
        <p:spPr>
          <a:xfrm>
            <a:off x="688182" y="4473895"/>
            <a:ext cx="5505450" cy="3660458"/>
          </a:xfrm>
          <a:prstGeom prst="rect">
            <a:avLst/>
          </a:prstGeom>
        </p:spPr>
        <p:txBody>
          <a:bodyPr vert="horz" lIns="92413" tIns="46207" rIns="92413" bIns="462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70"/>
            <a:ext cx="2982119" cy="466433"/>
          </a:xfrm>
          <a:prstGeom prst="rect">
            <a:avLst/>
          </a:prstGeom>
        </p:spPr>
        <p:txBody>
          <a:bodyPr vert="horz" lIns="92413" tIns="46207" rIns="92413" bIns="46207" rtlCol="0" anchor="b"/>
          <a:lstStyle>
            <a:lvl1pPr algn="l">
              <a:defRPr sz="1200"/>
            </a:lvl1pPr>
          </a:lstStyle>
          <a:p>
            <a:endParaRPr lang="en-US"/>
          </a:p>
        </p:txBody>
      </p:sp>
      <p:sp>
        <p:nvSpPr>
          <p:cNvPr id="7" name="Slide Number Placeholder 6"/>
          <p:cNvSpPr>
            <a:spLocks noGrp="1"/>
          </p:cNvSpPr>
          <p:nvPr>
            <p:ph type="sldNum" sz="quarter" idx="5"/>
          </p:nvPr>
        </p:nvSpPr>
        <p:spPr>
          <a:xfrm>
            <a:off x="3898105" y="8829970"/>
            <a:ext cx="2982119" cy="466433"/>
          </a:xfrm>
          <a:prstGeom prst="rect">
            <a:avLst/>
          </a:prstGeom>
        </p:spPr>
        <p:txBody>
          <a:bodyPr vert="horz" lIns="92413" tIns="46207" rIns="92413" bIns="46207" rtlCol="0" anchor="b"/>
          <a:lstStyle>
            <a:lvl1pPr algn="r">
              <a:defRPr sz="1200"/>
            </a:lvl1pPr>
          </a:lstStyle>
          <a:p>
            <a:fld id="{CA4382C9-6A48-49AF-A069-E0AA57207C6C}" type="slidenum">
              <a:rPr lang="en-US" smtClean="0"/>
              <a:t>‹#›</a:t>
            </a:fld>
            <a:endParaRPr lang="en-US"/>
          </a:p>
        </p:txBody>
      </p:sp>
    </p:spTree>
    <p:extLst>
      <p:ext uri="{BB962C8B-B14F-4D97-AF65-F5344CB8AC3E}">
        <p14:creationId xmlns:p14="http://schemas.microsoft.com/office/powerpoint/2010/main" val="292451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1150938"/>
            <a:ext cx="5519737" cy="3105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45E396-7BC1-4ADC-A603-F29CD7CBE05F}" type="slidenum">
              <a:rPr lang="en-US" smtClean="0"/>
              <a:t>13</a:t>
            </a:fld>
            <a:endParaRPr lang="en-US"/>
          </a:p>
        </p:txBody>
      </p:sp>
    </p:spTree>
    <p:extLst>
      <p:ext uri="{BB962C8B-B14F-4D97-AF65-F5344CB8AC3E}">
        <p14:creationId xmlns:p14="http://schemas.microsoft.com/office/powerpoint/2010/main" val="4169053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3/4/2026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08638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99956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72671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2204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190256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3/4/2026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72760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3/4/2026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23708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1475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4429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14094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40567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612B4-EC48-419E-AD90-569E22E2D17F}"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97584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3/4/2026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39181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612B4-EC48-419E-AD90-569E22E2D17F}" type="datetimeFigureOut">
              <a:rPr lang="en-US" smtClean="0"/>
              <a:t>3/4/2026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02057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612B4-EC48-419E-AD90-569E22E2D17F}" type="datetimeFigureOut">
              <a:rPr lang="en-US" smtClean="0"/>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9636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3948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42471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612B4-EC48-419E-AD90-569E22E2D17F}" type="datetimeFigureOut">
              <a:rPr lang="en-US" smtClean="0"/>
              <a:t>3/4/2026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09939E-7792-43E1-9F24-D228CB5BDBC8}" type="slidenum">
              <a:rPr lang="en-US" smtClean="0"/>
              <a:t>‹#›</a:t>
            </a:fld>
            <a:endParaRPr lang="en-US"/>
          </a:p>
        </p:txBody>
      </p:sp>
    </p:spTree>
    <p:extLst>
      <p:ext uri="{BB962C8B-B14F-4D97-AF65-F5344CB8AC3E}">
        <p14:creationId xmlns:p14="http://schemas.microsoft.com/office/powerpoint/2010/main" val="5316267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en.wiktionary.org/wiki/PB%26J"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en.wiktionary.org/wiki/PB%26J"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7.xml"/><Relationship Id="rId5" Type="http://schemas.openxmlformats.org/officeDocument/2006/relationships/image" Target="../media/image41.tmp"/><Relationship Id="rId4" Type="http://schemas.openxmlformats.org/officeDocument/2006/relationships/image" Target="../media/image40.tmp"/></Relationships>
</file>

<file path=ppt/slides/_rels/slide4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46E5D-0C2B-8388-82B9-3B61E3BDE8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8705E9-872D-A690-3099-E1071C88D830}"/>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21F95AEF-3C23-E4D8-7848-8D66F326DB72}"/>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CC41E4B1-19B8-92B7-8C6C-B5F868B0E8EC}"/>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4CDCFFB4-8B5F-D265-636A-13D0AD38C61A}"/>
              </a:ext>
            </a:extLst>
          </p:cNvPr>
          <p:cNvSpPr txBox="1"/>
          <p:nvPr/>
        </p:nvSpPr>
        <p:spPr>
          <a:xfrm>
            <a:off x="5771609" y="3997484"/>
            <a:ext cx="1895840" cy="830997"/>
          </a:xfrm>
          <a:prstGeom prst="rect">
            <a:avLst/>
          </a:prstGeom>
          <a:noFill/>
        </p:spPr>
        <p:txBody>
          <a:bodyPr wrap="none" rtlCol="0">
            <a:spAutoFit/>
          </a:bodyPr>
          <a:lstStyle/>
          <a:p>
            <a:r>
              <a:rPr lang="en-US" sz="2400" dirty="0"/>
              <a:t>Week Eight</a:t>
            </a:r>
            <a:br>
              <a:rPr lang="en-US" sz="2400" dirty="0"/>
            </a:br>
            <a:r>
              <a:rPr lang="en-US" sz="2400" dirty="0"/>
              <a:t>6 March 2026</a:t>
            </a:r>
          </a:p>
        </p:txBody>
      </p:sp>
      <p:pic>
        <p:nvPicPr>
          <p:cNvPr id="5" name="Picture 4">
            <a:extLst>
              <a:ext uri="{FF2B5EF4-FFF2-40B4-BE49-F238E27FC236}">
                <a16:creationId xmlns:a16="http://schemas.microsoft.com/office/drawing/2014/main" id="{8F66AC71-3CF3-485B-DD6C-709BBA61FE5E}"/>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2619598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CD43C-381C-8F01-19C0-A62AB282ED1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BCF02C4-914F-1640-A505-5122A5321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85" y="314950"/>
            <a:ext cx="6777661" cy="3812434"/>
          </a:xfrm>
          <a:prstGeom prst="rect">
            <a:avLst/>
          </a:prstGeom>
          <a:ln w="28575">
            <a:solidFill>
              <a:schemeClr val="tx1"/>
            </a:solidFill>
          </a:ln>
        </p:spPr>
      </p:pic>
      <p:sp useBgFill="1">
        <p:nvSpPr>
          <p:cNvPr id="4" name="TextBox 3">
            <a:extLst>
              <a:ext uri="{FF2B5EF4-FFF2-40B4-BE49-F238E27FC236}">
                <a16:creationId xmlns:a16="http://schemas.microsoft.com/office/drawing/2014/main" id="{95B5B3DE-FEF6-BC86-843B-7D3E34CD3EF4}"/>
              </a:ext>
            </a:extLst>
          </p:cNvPr>
          <p:cNvSpPr txBox="1"/>
          <p:nvPr/>
        </p:nvSpPr>
        <p:spPr>
          <a:xfrm rot="1306657">
            <a:off x="8184749" y="1496428"/>
            <a:ext cx="3638349" cy="646331"/>
          </a:xfrm>
          <a:prstGeom prst="rect">
            <a:avLst/>
          </a:prstGeom>
          <a:ln>
            <a:solidFill>
              <a:schemeClr val="tx1"/>
            </a:solidFill>
          </a:ln>
        </p:spPr>
        <p:txBody>
          <a:bodyPr wrap="square" rtlCol="0">
            <a:spAutoFit/>
          </a:bodyPr>
          <a:lstStyle/>
          <a:p>
            <a:pPr algn="ctr"/>
            <a:r>
              <a:rPr lang="en-US" sz="3600" dirty="0"/>
              <a:t>Takeaways?</a:t>
            </a:r>
          </a:p>
        </p:txBody>
      </p:sp>
      <p:pic>
        <p:nvPicPr>
          <p:cNvPr id="6" name="Picture 5">
            <a:extLst>
              <a:ext uri="{FF2B5EF4-FFF2-40B4-BE49-F238E27FC236}">
                <a16:creationId xmlns:a16="http://schemas.microsoft.com/office/drawing/2014/main" id="{75A4230C-2A96-FDCF-9499-4334D47FDABC}"/>
              </a:ext>
            </a:extLst>
          </p:cNvPr>
          <p:cNvPicPr>
            <a:picLocks noChangeAspect="1"/>
          </p:cNvPicPr>
          <p:nvPr/>
        </p:nvPicPr>
        <p:blipFill>
          <a:blip r:embed="rId3"/>
          <a:stretch>
            <a:fillRect/>
          </a:stretch>
        </p:blipFill>
        <p:spPr>
          <a:xfrm>
            <a:off x="6003264" y="2955794"/>
            <a:ext cx="5353089" cy="3714777"/>
          </a:xfrm>
          <a:prstGeom prst="rect">
            <a:avLst/>
          </a:prstGeom>
          <a:ln>
            <a:solidFill>
              <a:schemeClr val="tx1"/>
            </a:solidFill>
          </a:ln>
        </p:spPr>
      </p:pic>
    </p:spTree>
    <p:extLst>
      <p:ext uri="{BB962C8B-B14F-4D97-AF65-F5344CB8AC3E}">
        <p14:creationId xmlns:p14="http://schemas.microsoft.com/office/powerpoint/2010/main" val="3954733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6E56F-9D7B-5BA6-121F-6A74E9850A5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26B026-A2A2-2A44-A25C-62025868E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075" y="4174489"/>
            <a:ext cx="4257231" cy="2394692"/>
          </a:xfrm>
          <a:prstGeom prst="rect">
            <a:avLst/>
          </a:prstGeom>
          <a:ln w="28575">
            <a:solidFill>
              <a:schemeClr val="tx1"/>
            </a:solidFill>
          </a:ln>
        </p:spPr>
      </p:pic>
      <p:sp useBgFill="1">
        <p:nvSpPr>
          <p:cNvPr id="4" name="TextBox 3">
            <a:extLst>
              <a:ext uri="{FF2B5EF4-FFF2-40B4-BE49-F238E27FC236}">
                <a16:creationId xmlns:a16="http://schemas.microsoft.com/office/drawing/2014/main" id="{E9111FDD-86F3-BCB7-E9CE-239FACDD6923}"/>
              </a:ext>
            </a:extLst>
          </p:cNvPr>
          <p:cNvSpPr txBox="1"/>
          <p:nvPr/>
        </p:nvSpPr>
        <p:spPr>
          <a:xfrm rot="1306657">
            <a:off x="8344140" y="651859"/>
            <a:ext cx="3638349" cy="646331"/>
          </a:xfrm>
          <a:prstGeom prst="rect">
            <a:avLst/>
          </a:prstGeom>
          <a:ln>
            <a:solidFill>
              <a:schemeClr val="tx1"/>
            </a:solidFill>
          </a:ln>
        </p:spPr>
        <p:txBody>
          <a:bodyPr wrap="square" rtlCol="0">
            <a:spAutoFit/>
          </a:bodyPr>
          <a:lstStyle/>
          <a:p>
            <a:pPr algn="ctr"/>
            <a:r>
              <a:rPr lang="en-US" sz="3600" dirty="0"/>
              <a:t>Takeaways?</a:t>
            </a:r>
          </a:p>
        </p:txBody>
      </p:sp>
      <p:pic>
        <p:nvPicPr>
          <p:cNvPr id="6" name="Picture 5">
            <a:extLst>
              <a:ext uri="{FF2B5EF4-FFF2-40B4-BE49-F238E27FC236}">
                <a16:creationId xmlns:a16="http://schemas.microsoft.com/office/drawing/2014/main" id="{FF6E9D40-544E-F9D1-4BEC-32CBFEA8EE2B}"/>
              </a:ext>
            </a:extLst>
          </p:cNvPr>
          <p:cNvPicPr>
            <a:picLocks noChangeAspect="1"/>
          </p:cNvPicPr>
          <p:nvPr/>
        </p:nvPicPr>
        <p:blipFill>
          <a:blip r:embed="rId3"/>
          <a:stretch>
            <a:fillRect/>
          </a:stretch>
        </p:blipFill>
        <p:spPr>
          <a:xfrm>
            <a:off x="8354076" y="1613567"/>
            <a:ext cx="3200400" cy="2220914"/>
          </a:xfrm>
          <a:prstGeom prst="rect">
            <a:avLst/>
          </a:prstGeom>
          <a:ln>
            <a:solidFill>
              <a:schemeClr val="tx1"/>
            </a:solidFill>
          </a:ln>
        </p:spPr>
      </p:pic>
      <p:pic>
        <p:nvPicPr>
          <p:cNvPr id="5" name="Picture 4">
            <a:extLst>
              <a:ext uri="{FF2B5EF4-FFF2-40B4-BE49-F238E27FC236}">
                <a16:creationId xmlns:a16="http://schemas.microsoft.com/office/drawing/2014/main" id="{7F0DF21B-3BD2-78BC-0F0E-04C09ED73683}"/>
              </a:ext>
            </a:extLst>
          </p:cNvPr>
          <p:cNvPicPr>
            <a:picLocks noChangeAspect="1"/>
          </p:cNvPicPr>
          <p:nvPr/>
        </p:nvPicPr>
        <p:blipFill>
          <a:blip r:embed="rId4"/>
          <a:stretch>
            <a:fillRect/>
          </a:stretch>
        </p:blipFill>
        <p:spPr>
          <a:xfrm>
            <a:off x="531505" y="793932"/>
            <a:ext cx="6773761" cy="5270135"/>
          </a:xfrm>
          <a:prstGeom prst="rect">
            <a:avLst/>
          </a:prstGeom>
        </p:spPr>
      </p:pic>
    </p:spTree>
    <p:extLst>
      <p:ext uri="{BB962C8B-B14F-4D97-AF65-F5344CB8AC3E}">
        <p14:creationId xmlns:p14="http://schemas.microsoft.com/office/powerpoint/2010/main" val="83694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03A7BA-EC5E-5ABE-12C6-CA0757C03D33}"/>
              </a:ext>
            </a:extLst>
          </p:cNvPr>
          <p:cNvSpPr txBox="1"/>
          <p:nvPr/>
        </p:nvSpPr>
        <p:spPr>
          <a:xfrm>
            <a:off x="3048837" y="3566894"/>
            <a:ext cx="6530591" cy="954107"/>
          </a:xfrm>
          <a:prstGeom prst="rect">
            <a:avLst/>
          </a:prstGeom>
          <a:noFill/>
        </p:spPr>
        <p:txBody>
          <a:bodyPr wrap="square">
            <a:spAutoFit/>
          </a:bodyPr>
          <a:lstStyle/>
          <a:p>
            <a:pPr algn="ctr"/>
            <a:r>
              <a:rPr lang="en-US" sz="2800" dirty="0"/>
              <a:t>Activity will include lunch.</a:t>
            </a:r>
          </a:p>
          <a:p>
            <a:pPr algn="ctr"/>
            <a:r>
              <a:rPr lang="en-US" sz="2800" dirty="0"/>
              <a:t>(Let me know dietary preferences if any.)</a:t>
            </a:r>
          </a:p>
        </p:txBody>
      </p:sp>
      <p:sp>
        <p:nvSpPr>
          <p:cNvPr id="2" name="TextBox 1">
            <a:extLst>
              <a:ext uri="{FF2B5EF4-FFF2-40B4-BE49-F238E27FC236}">
                <a16:creationId xmlns:a16="http://schemas.microsoft.com/office/drawing/2014/main" id="{B1055A52-964B-D6AE-9F6D-75B6A8D911B9}"/>
              </a:ext>
            </a:extLst>
          </p:cNvPr>
          <p:cNvSpPr txBox="1"/>
          <p:nvPr/>
        </p:nvSpPr>
        <p:spPr>
          <a:xfrm>
            <a:off x="3048838" y="2138433"/>
            <a:ext cx="6094324" cy="523220"/>
          </a:xfrm>
          <a:prstGeom prst="rect">
            <a:avLst/>
          </a:prstGeom>
          <a:noFill/>
        </p:spPr>
        <p:txBody>
          <a:bodyPr wrap="square">
            <a:spAutoFit/>
          </a:bodyPr>
          <a:lstStyle/>
          <a:p>
            <a:pPr algn="ctr"/>
            <a:r>
              <a:rPr lang="en-US" sz="2800" dirty="0"/>
              <a:t>Special reading to prep.</a:t>
            </a:r>
          </a:p>
        </p:txBody>
      </p:sp>
    </p:spTree>
    <p:extLst>
      <p:ext uri="{BB962C8B-B14F-4D97-AF65-F5344CB8AC3E}">
        <p14:creationId xmlns:p14="http://schemas.microsoft.com/office/powerpoint/2010/main" val="1549905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36065" y="1600200"/>
            <a:ext cx="12464129" cy="1631216"/>
          </a:xfrm>
          <a:prstGeom prst="rect">
            <a:avLst/>
          </a:prstGeom>
          <a:noFill/>
        </p:spPr>
        <p:txBody>
          <a:bodyPr wrap="square" lIns="91440" tIns="45720" rIns="91440" bIns="45720" anchor="t">
            <a:spAutoFit/>
          </a:bodyPr>
          <a:lstStyle/>
          <a:p>
            <a:pPr algn="ctr">
              <a:spcAft>
                <a:spcPts val="2400"/>
              </a:spcAft>
            </a:pPr>
            <a:r>
              <a:rPr lang="en-US" sz="4800" b="1" spc="300" dirty="0">
                <a:ln w="11430" cmpd="sng">
                  <a:solidFill>
                    <a:srgbClr val="41AEBD">
                      <a:tint val="10000"/>
                    </a:srgbClr>
                  </a:solidFill>
                  <a:prstDash val="solid"/>
                  <a:miter lim="800000"/>
                </a:ln>
                <a:gradFill>
                  <a:gsLst>
                    <a:gs pos="10000">
                      <a:srgbClr val="41AEBD">
                        <a:tint val="83000"/>
                        <a:shade val="100000"/>
                        <a:satMod val="200000"/>
                      </a:srgbClr>
                    </a:gs>
                    <a:gs pos="75000">
                      <a:srgbClr val="41AEBD">
                        <a:tint val="100000"/>
                        <a:shade val="50000"/>
                        <a:satMod val="150000"/>
                      </a:srgbClr>
                    </a:gs>
                  </a:gsLst>
                  <a:lin ang="5400000"/>
                </a:gradFill>
                <a:effectLst>
                  <a:glow rad="45500">
                    <a:srgbClr val="41AEBD">
                      <a:satMod val="220000"/>
                      <a:alpha val="35000"/>
                    </a:srgbClr>
                  </a:glow>
                </a:effectLst>
              </a:rPr>
              <a:t>U.S. Customs and Border Protection</a:t>
            </a:r>
            <a:endParaRPr lang="en-US" sz="4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r>
              <a:rPr lang="en-US" sz="32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-CBP Mission and Policies- </a:t>
            </a:r>
            <a:endParaRPr lang="en-US" sz="54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 name="Picture 9">
            <a:extLst>
              <a:ext uri="{FF2B5EF4-FFF2-40B4-BE49-F238E27FC236}">
                <a16:creationId xmlns:a16="http://schemas.microsoft.com/office/drawing/2014/main" id="{E4EFA4EC-3A1D-4F88-B6BF-98BF77812FAD}"/>
              </a:ext>
            </a:extLst>
          </p:cNvPr>
          <p:cNvPicPr>
            <a:picLocks noChangeAspect="1"/>
          </p:cNvPicPr>
          <p:nvPr/>
        </p:nvPicPr>
        <p:blipFill>
          <a:blip r:embed="rId3"/>
          <a:stretch>
            <a:fillRect/>
          </a:stretch>
        </p:blipFill>
        <p:spPr>
          <a:xfrm>
            <a:off x="4087267" y="3857126"/>
            <a:ext cx="3781783" cy="2392289"/>
          </a:xfrm>
          <a:prstGeom prst="rect">
            <a:avLst/>
          </a:prstGeom>
        </p:spPr>
      </p:pic>
    </p:spTree>
    <p:extLst>
      <p:ext uri="{BB962C8B-B14F-4D97-AF65-F5344CB8AC3E}">
        <p14:creationId xmlns:p14="http://schemas.microsoft.com/office/powerpoint/2010/main" val="2738163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9FFA63-CD2C-F84C-6D90-8F2B17CB5826}"/>
              </a:ext>
            </a:extLst>
          </p:cNvPr>
          <p:cNvSpPr txBox="1"/>
          <p:nvPr/>
        </p:nvSpPr>
        <p:spPr>
          <a:xfrm>
            <a:off x="1695994" y="896511"/>
            <a:ext cx="5249963" cy="523220"/>
          </a:xfrm>
          <a:prstGeom prst="rect">
            <a:avLst/>
          </a:prstGeom>
          <a:noFill/>
        </p:spPr>
        <p:txBody>
          <a:bodyPr wrap="none" rtlCol="0">
            <a:spAutoFit/>
          </a:bodyPr>
          <a:lstStyle/>
          <a:p>
            <a:r>
              <a:rPr lang="en-US" sz="2800" dirty="0"/>
              <a:t>Preparing for visit of CBP speakers</a:t>
            </a:r>
          </a:p>
        </p:txBody>
      </p:sp>
      <p:sp>
        <p:nvSpPr>
          <p:cNvPr id="3" name="TextBox 2">
            <a:extLst>
              <a:ext uri="{FF2B5EF4-FFF2-40B4-BE49-F238E27FC236}">
                <a16:creationId xmlns:a16="http://schemas.microsoft.com/office/drawing/2014/main" id="{E34F882E-B1FA-BD92-2720-FAEB5C28B2F3}"/>
              </a:ext>
            </a:extLst>
          </p:cNvPr>
          <p:cNvSpPr txBox="1"/>
          <p:nvPr/>
        </p:nvSpPr>
        <p:spPr>
          <a:xfrm>
            <a:off x="1695994" y="3969872"/>
            <a:ext cx="7543800" cy="2031325"/>
          </a:xfrm>
          <a:prstGeom prst="rect">
            <a:avLst/>
          </a:prstGeom>
          <a:noFill/>
        </p:spPr>
        <p:txBody>
          <a:bodyPr wrap="square" rtlCol="0">
            <a:spAutoFit/>
          </a:bodyPr>
          <a:lstStyle/>
          <a:p>
            <a:pPr>
              <a:spcAft>
                <a:spcPts val="1200"/>
              </a:spcAft>
            </a:pPr>
            <a:r>
              <a:rPr lang="en-US" sz="2400" dirty="0"/>
              <a:t>HOT ISSUE of the day:  Deporting migrants</a:t>
            </a:r>
          </a:p>
          <a:p>
            <a:pPr marL="342900" indent="-342900">
              <a:spcAft>
                <a:spcPts val="1200"/>
              </a:spcAft>
              <a:buFont typeface="Arial" panose="020B0604020202020204" pitchFamily="34" charset="0"/>
              <a:buChar char="•"/>
            </a:pPr>
            <a:r>
              <a:rPr lang="en-US" sz="2400" dirty="0"/>
              <a:t>Few question that immigration has been crisis.</a:t>
            </a:r>
          </a:p>
          <a:p>
            <a:pPr marL="342900" indent="-342900">
              <a:spcAft>
                <a:spcPts val="1200"/>
              </a:spcAft>
              <a:buFont typeface="Arial" panose="020B0604020202020204" pitchFamily="34" charset="0"/>
              <a:buChar char="•"/>
            </a:pPr>
            <a:r>
              <a:rPr lang="en-US" sz="2400" dirty="0"/>
              <a:t>Trump made it centerpiece of his election campaign.</a:t>
            </a:r>
          </a:p>
          <a:p>
            <a:pPr marL="342900" indent="-342900">
              <a:spcAft>
                <a:spcPts val="1200"/>
              </a:spcAft>
              <a:buFont typeface="Arial" panose="020B0604020202020204" pitchFamily="34" charset="0"/>
              <a:buChar char="•"/>
            </a:pPr>
            <a:r>
              <a:rPr lang="en-US" sz="2400" dirty="0"/>
              <a:t>Deportations are “promise made, promise kept.”</a:t>
            </a:r>
          </a:p>
        </p:txBody>
      </p:sp>
      <p:cxnSp>
        <p:nvCxnSpPr>
          <p:cNvPr id="5" name="Connector: Elbow 4">
            <a:extLst>
              <a:ext uri="{FF2B5EF4-FFF2-40B4-BE49-F238E27FC236}">
                <a16:creationId xmlns:a16="http://schemas.microsoft.com/office/drawing/2014/main" id="{6F5FF52D-A3D6-445C-580D-6035A8010A01}"/>
              </a:ext>
            </a:extLst>
          </p:cNvPr>
          <p:cNvCxnSpPr/>
          <p:nvPr/>
        </p:nvCxnSpPr>
        <p:spPr>
          <a:xfrm>
            <a:off x="5038477" y="1419731"/>
            <a:ext cx="533400" cy="452735"/>
          </a:xfrm>
          <a:prstGeom prst="bentConnector3">
            <a:avLst>
              <a:gd name="adj1" fmla="val 64286"/>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C021063-37E7-5D87-039A-2C19EDA3CE90}"/>
              </a:ext>
            </a:extLst>
          </p:cNvPr>
          <p:cNvSpPr txBox="1"/>
          <p:nvPr/>
        </p:nvSpPr>
        <p:spPr>
          <a:xfrm>
            <a:off x="5721457" y="1639676"/>
            <a:ext cx="5036658" cy="1938992"/>
          </a:xfrm>
          <a:prstGeom prst="rect">
            <a:avLst/>
          </a:prstGeom>
          <a:noFill/>
        </p:spPr>
        <p:txBody>
          <a:bodyPr wrap="square">
            <a:spAutoFit/>
          </a:bodyPr>
          <a:lstStyle/>
          <a:p>
            <a:r>
              <a:rPr lang="en-US" sz="2400" dirty="0"/>
              <a:t>Customs and Border Protection</a:t>
            </a:r>
          </a:p>
          <a:p>
            <a:pPr marL="800100" lvl="1" indent="-342900">
              <a:buFont typeface="Arial" panose="020B0604020202020204" pitchFamily="34" charset="0"/>
              <a:buChar char="•"/>
            </a:pPr>
            <a:r>
              <a:rPr lang="en-US" sz="2400" dirty="0"/>
              <a:t>Trade and revenue</a:t>
            </a:r>
          </a:p>
          <a:p>
            <a:pPr marL="800100" lvl="1" indent="-342900">
              <a:buFont typeface="Arial" panose="020B0604020202020204" pitchFamily="34" charset="0"/>
              <a:buChar char="•"/>
            </a:pPr>
            <a:r>
              <a:rPr lang="en-US" sz="2400" dirty="0"/>
              <a:t>Lawful travel</a:t>
            </a:r>
          </a:p>
          <a:p>
            <a:pPr marL="800100" lvl="1" indent="-342900">
              <a:buFont typeface="Arial" panose="020B0604020202020204" pitchFamily="34" charset="0"/>
              <a:buChar char="•"/>
            </a:pPr>
            <a:r>
              <a:rPr lang="en-US" sz="2400" dirty="0"/>
              <a:t>Migration and border security</a:t>
            </a:r>
          </a:p>
          <a:p>
            <a:pPr marL="800100" lvl="1" indent="-342900">
              <a:buFont typeface="Arial" panose="020B0604020202020204" pitchFamily="34" charset="0"/>
              <a:buChar char="•"/>
            </a:pPr>
            <a:r>
              <a:rPr lang="en-US" sz="2400" dirty="0"/>
              <a:t>Countering drug smuggling</a:t>
            </a:r>
          </a:p>
        </p:txBody>
      </p:sp>
    </p:spTree>
    <p:extLst>
      <p:ext uri="{BB962C8B-B14F-4D97-AF65-F5344CB8AC3E}">
        <p14:creationId xmlns:p14="http://schemas.microsoft.com/office/powerpoint/2010/main" val="143123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C0C674-8B86-F992-668D-2DB875285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224" y="428002"/>
            <a:ext cx="4362501" cy="6179145"/>
          </a:xfrm>
          <a:prstGeom prst="rect">
            <a:avLst/>
          </a:prstGeom>
        </p:spPr>
      </p:pic>
      <p:pic>
        <p:nvPicPr>
          <p:cNvPr id="3" name="Picture 2">
            <a:extLst>
              <a:ext uri="{FF2B5EF4-FFF2-40B4-BE49-F238E27FC236}">
                <a16:creationId xmlns:a16="http://schemas.microsoft.com/office/drawing/2014/main" id="{8A837723-F039-AE0E-F4FA-9321C004E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579078"/>
            <a:ext cx="3478199" cy="1021122"/>
          </a:xfrm>
          <a:prstGeom prst="rect">
            <a:avLst/>
          </a:prstGeom>
        </p:spPr>
      </p:pic>
      <p:sp>
        <p:nvSpPr>
          <p:cNvPr id="5" name="TextBox 4">
            <a:extLst>
              <a:ext uri="{FF2B5EF4-FFF2-40B4-BE49-F238E27FC236}">
                <a16:creationId xmlns:a16="http://schemas.microsoft.com/office/drawing/2014/main" id="{F3C915EA-A61D-CEA1-1939-883FAAD16F54}"/>
              </a:ext>
            </a:extLst>
          </p:cNvPr>
          <p:cNvSpPr txBox="1"/>
          <p:nvPr/>
        </p:nvSpPr>
        <p:spPr>
          <a:xfrm>
            <a:off x="2286001" y="2514601"/>
            <a:ext cx="3446777" cy="523220"/>
          </a:xfrm>
          <a:prstGeom prst="rect">
            <a:avLst/>
          </a:prstGeom>
          <a:noFill/>
        </p:spPr>
        <p:txBody>
          <a:bodyPr wrap="none" rtlCol="0">
            <a:spAutoFit/>
          </a:bodyPr>
          <a:lstStyle/>
          <a:p>
            <a:r>
              <a:rPr lang="en-US" sz="2800" dirty="0"/>
              <a:t>Secretary Kristi Noem</a:t>
            </a:r>
          </a:p>
        </p:txBody>
      </p:sp>
    </p:spTree>
    <p:extLst>
      <p:ext uri="{BB962C8B-B14F-4D97-AF65-F5344CB8AC3E}">
        <p14:creationId xmlns:p14="http://schemas.microsoft.com/office/powerpoint/2010/main" val="550324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72698-C38D-D0AE-B72B-931C5FDD0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1A06D91-4E3C-F6D5-328F-3222A678734C}"/>
              </a:ext>
            </a:extLst>
          </p:cNvPr>
          <p:cNvSpPr txBox="1"/>
          <p:nvPr/>
        </p:nvSpPr>
        <p:spPr>
          <a:xfrm>
            <a:off x="9409814" y="6092456"/>
            <a:ext cx="1196418" cy="369332"/>
          </a:xfrm>
          <a:prstGeom prst="rect">
            <a:avLst/>
          </a:prstGeom>
          <a:noFill/>
        </p:spPr>
        <p:txBody>
          <a:bodyPr wrap="none" rtlCol="0">
            <a:spAutoFit/>
          </a:bodyPr>
          <a:lstStyle/>
          <a:p>
            <a:r>
              <a:rPr lang="en-US" dirty="0"/>
              <a:t>[[ VIDEO ]]</a:t>
            </a:r>
          </a:p>
        </p:txBody>
      </p:sp>
    </p:spTree>
    <p:extLst>
      <p:ext uri="{BB962C8B-B14F-4D97-AF65-F5344CB8AC3E}">
        <p14:creationId xmlns:p14="http://schemas.microsoft.com/office/powerpoint/2010/main" val="1118610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17A0F3-AF5B-A9FC-B44F-85790D606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81001"/>
            <a:ext cx="8534400" cy="5687147"/>
          </a:xfrm>
          <a:prstGeom prst="rect">
            <a:avLst/>
          </a:prstGeom>
        </p:spPr>
      </p:pic>
      <p:sp>
        <p:nvSpPr>
          <p:cNvPr id="4" name="TextBox 3">
            <a:extLst>
              <a:ext uri="{FF2B5EF4-FFF2-40B4-BE49-F238E27FC236}">
                <a16:creationId xmlns:a16="http://schemas.microsoft.com/office/drawing/2014/main" id="{0B487A9A-0801-0BB7-CE21-5DF4138C42E5}"/>
              </a:ext>
            </a:extLst>
          </p:cNvPr>
          <p:cNvSpPr txBox="1"/>
          <p:nvPr/>
        </p:nvSpPr>
        <p:spPr>
          <a:xfrm>
            <a:off x="1799602" y="6169224"/>
            <a:ext cx="9161995" cy="369332"/>
          </a:xfrm>
          <a:prstGeom prst="rect">
            <a:avLst/>
          </a:prstGeom>
          <a:noFill/>
        </p:spPr>
        <p:txBody>
          <a:bodyPr wrap="none" rtlCol="0">
            <a:spAutoFit/>
          </a:bodyPr>
          <a:lstStyle/>
          <a:p>
            <a:r>
              <a:rPr lang="en-US" dirty="0"/>
              <a:t>Issuing the same message in front of a cell full of Salvadoran detainees at CECOT on March 26. </a:t>
            </a:r>
          </a:p>
        </p:txBody>
      </p:sp>
    </p:spTree>
    <p:extLst>
      <p:ext uri="{BB962C8B-B14F-4D97-AF65-F5344CB8AC3E}">
        <p14:creationId xmlns:p14="http://schemas.microsoft.com/office/powerpoint/2010/main" val="349135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365C2-F965-0F7C-08BC-6D6CE800F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826" y="429099"/>
            <a:ext cx="2159000" cy="1813560"/>
          </a:xfrm>
          <a:prstGeom prst="rect">
            <a:avLst/>
          </a:prstGeom>
        </p:spPr>
      </p:pic>
      <p:sp>
        <p:nvSpPr>
          <p:cNvPr id="4" name="TextBox 3">
            <a:extLst>
              <a:ext uri="{FF2B5EF4-FFF2-40B4-BE49-F238E27FC236}">
                <a16:creationId xmlns:a16="http://schemas.microsoft.com/office/drawing/2014/main" id="{AAA5537C-6C72-1C0F-A2F7-D6F95CA7C9F7}"/>
              </a:ext>
            </a:extLst>
          </p:cNvPr>
          <p:cNvSpPr txBox="1"/>
          <p:nvPr/>
        </p:nvSpPr>
        <p:spPr>
          <a:xfrm>
            <a:off x="3999528" y="499907"/>
            <a:ext cx="2167560" cy="523220"/>
          </a:xfrm>
          <a:prstGeom prst="rect">
            <a:avLst/>
          </a:prstGeom>
          <a:noFill/>
        </p:spPr>
        <p:txBody>
          <a:bodyPr wrap="square" rtlCol="0">
            <a:spAutoFit/>
          </a:bodyPr>
          <a:lstStyle/>
          <a:p>
            <a:r>
              <a:rPr lang="en-US" sz="2800" dirty="0"/>
              <a:t>MISSION</a:t>
            </a:r>
          </a:p>
        </p:txBody>
      </p:sp>
      <p:pic>
        <p:nvPicPr>
          <p:cNvPr id="5" name="Picture 4">
            <a:extLst>
              <a:ext uri="{FF2B5EF4-FFF2-40B4-BE49-F238E27FC236}">
                <a16:creationId xmlns:a16="http://schemas.microsoft.com/office/drawing/2014/main" id="{F3E6B661-A283-0B58-7902-5B933F35E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594525"/>
            <a:ext cx="4317552" cy="3033155"/>
          </a:xfrm>
          <a:prstGeom prst="rect">
            <a:avLst/>
          </a:prstGeom>
        </p:spPr>
      </p:pic>
      <p:sp>
        <p:nvSpPr>
          <p:cNvPr id="7" name="TextBox 6">
            <a:extLst>
              <a:ext uri="{FF2B5EF4-FFF2-40B4-BE49-F238E27FC236}">
                <a16:creationId xmlns:a16="http://schemas.microsoft.com/office/drawing/2014/main" id="{25A38E8F-3B12-C41B-44DA-6B8DF68078C7}"/>
              </a:ext>
            </a:extLst>
          </p:cNvPr>
          <p:cNvSpPr txBox="1"/>
          <p:nvPr/>
        </p:nvSpPr>
        <p:spPr>
          <a:xfrm>
            <a:off x="2442137" y="3791747"/>
            <a:ext cx="1845377" cy="461665"/>
          </a:xfrm>
          <a:prstGeom prst="rect">
            <a:avLst/>
          </a:prstGeom>
          <a:noFill/>
        </p:spPr>
        <p:txBody>
          <a:bodyPr wrap="none" rtlCol="0">
            <a:spAutoFit/>
          </a:bodyPr>
          <a:lstStyle/>
          <a:p>
            <a:r>
              <a:rPr lang="en-US" sz="2400" dirty="0"/>
              <a:t>Action areas:</a:t>
            </a:r>
          </a:p>
        </p:txBody>
      </p:sp>
      <p:sp>
        <p:nvSpPr>
          <p:cNvPr id="9" name="TextBox 8">
            <a:extLst>
              <a:ext uri="{FF2B5EF4-FFF2-40B4-BE49-F238E27FC236}">
                <a16:creationId xmlns:a16="http://schemas.microsoft.com/office/drawing/2014/main" id="{29D782FD-5A9A-B45E-5C89-8487344DCAE4}"/>
              </a:ext>
            </a:extLst>
          </p:cNvPr>
          <p:cNvSpPr txBox="1"/>
          <p:nvPr/>
        </p:nvSpPr>
        <p:spPr>
          <a:xfrm>
            <a:off x="3999528" y="955152"/>
            <a:ext cx="6986646" cy="1938992"/>
          </a:xfrm>
          <a:prstGeom prst="rect">
            <a:avLst/>
          </a:prstGeom>
          <a:noFill/>
        </p:spPr>
        <p:txBody>
          <a:bodyPr wrap="square">
            <a:spAutoFit/>
          </a:bodyPr>
          <a:lstStyle/>
          <a:p>
            <a:r>
              <a:rPr lang="en-US" sz="2400" i="1" dirty="0">
                <a:latin typeface="Calibri" panose="020F0502020204030204" pitchFamily="34" charset="0"/>
              </a:rPr>
              <a:t>With more than 60,000 employees, U.S. Customs and Border Protection, CBP, is one of the world's largest law enforcement organizations and is charged with keeping terrorists and their weapons out of the U.S. while facilitating lawful international travel and trade.</a:t>
            </a:r>
            <a:endParaRPr lang="en-US" sz="2400" dirty="0"/>
          </a:p>
        </p:txBody>
      </p:sp>
    </p:spTree>
    <p:extLst>
      <p:ext uri="{BB962C8B-B14F-4D97-AF65-F5344CB8AC3E}">
        <p14:creationId xmlns:p14="http://schemas.microsoft.com/office/powerpoint/2010/main" val="294352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3886DF-1367-E283-8087-89638A5668F3}"/>
              </a:ext>
            </a:extLst>
          </p:cNvPr>
          <p:cNvSpPr txBox="1"/>
          <p:nvPr/>
        </p:nvSpPr>
        <p:spPr>
          <a:xfrm>
            <a:off x="1157088" y="715487"/>
            <a:ext cx="6457217" cy="461665"/>
          </a:xfrm>
          <a:prstGeom prst="rect">
            <a:avLst/>
          </a:prstGeom>
          <a:noFill/>
        </p:spPr>
        <p:txBody>
          <a:bodyPr wrap="none" rtlCol="0">
            <a:spAutoFit/>
          </a:bodyPr>
          <a:lstStyle/>
          <a:p>
            <a:r>
              <a:rPr lang="en-US" sz="2400" dirty="0"/>
              <a:t>The numbers speak: Encounters Down Drastically</a:t>
            </a:r>
          </a:p>
        </p:txBody>
      </p:sp>
      <p:sp>
        <p:nvSpPr>
          <p:cNvPr id="5" name="TextBox 4">
            <a:extLst>
              <a:ext uri="{FF2B5EF4-FFF2-40B4-BE49-F238E27FC236}">
                <a16:creationId xmlns:a16="http://schemas.microsoft.com/office/drawing/2014/main" id="{5303194E-8987-F338-E042-480D1C44BEFC}"/>
              </a:ext>
            </a:extLst>
          </p:cNvPr>
          <p:cNvSpPr txBox="1"/>
          <p:nvPr/>
        </p:nvSpPr>
        <p:spPr>
          <a:xfrm>
            <a:off x="5874502" y="6312399"/>
            <a:ext cx="3946080" cy="369332"/>
          </a:xfrm>
          <a:prstGeom prst="rect">
            <a:avLst/>
          </a:prstGeom>
          <a:noFill/>
        </p:spPr>
        <p:txBody>
          <a:bodyPr wrap="none" rtlCol="0">
            <a:spAutoFit/>
          </a:bodyPr>
          <a:lstStyle/>
          <a:p>
            <a:r>
              <a:rPr lang="en-US" i="1" dirty="0"/>
              <a:t>CBP “encounters” on Southwest Border</a:t>
            </a:r>
          </a:p>
        </p:txBody>
      </p:sp>
      <p:sp>
        <p:nvSpPr>
          <p:cNvPr id="6" name="TextBox 5">
            <a:extLst>
              <a:ext uri="{FF2B5EF4-FFF2-40B4-BE49-F238E27FC236}">
                <a16:creationId xmlns:a16="http://schemas.microsoft.com/office/drawing/2014/main" id="{E69A11EE-87AF-F591-6D53-0A6D2E88A737}"/>
              </a:ext>
            </a:extLst>
          </p:cNvPr>
          <p:cNvSpPr txBox="1"/>
          <p:nvPr/>
        </p:nvSpPr>
        <p:spPr>
          <a:xfrm>
            <a:off x="2967163" y="6373954"/>
            <a:ext cx="1140056" cy="307777"/>
          </a:xfrm>
          <a:prstGeom prst="rect">
            <a:avLst/>
          </a:prstGeom>
          <a:noFill/>
        </p:spPr>
        <p:txBody>
          <a:bodyPr wrap="none" rtlCol="0">
            <a:spAutoFit/>
          </a:bodyPr>
          <a:lstStyle/>
          <a:p>
            <a:r>
              <a:rPr lang="en-US" sz="1400" dirty="0"/>
              <a:t>DHS website</a:t>
            </a:r>
          </a:p>
        </p:txBody>
      </p:sp>
      <p:sp>
        <p:nvSpPr>
          <p:cNvPr id="9" name="TextBox 8">
            <a:extLst>
              <a:ext uri="{FF2B5EF4-FFF2-40B4-BE49-F238E27FC236}">
                <a16:creationId xmlns:a16="http://schemas.microsoft.com/office/drawing/2014/main" id="{79E48656-0971-4E00-EA73-36168ED883F8}"/>
              </a:ext>
            </a:extLst>
          </p:cNvPr>
          <p:cNvSpPr txBox="1"/>
          <p:nvPr/>
        </p:nvSpPr>
        <p:spPr>
          <a:xfrm>
            <a:off x="4887045" y="4579684"/>
            <a:ext cx="845103" cy="461665"/>
          </a:xfrm>
          <a:prstGeom prst="rect">
            <a:avLst/>
          </a:prstGeom>
          <a:noFill/>
        </p:spPr>
        <p:txBody>
          <a:bodyPr wrap="none" rtlCol="0">
            <a:spAutoFit/>
          </a:bodyPr>
          <a:lstStyle/>
          <a:p>
            <a:r>
              <a:rPr lang="en-US" sz="2400" dirty="0">
                <a:solidFill>
                  <a:srgbClr val="FF0000"/>
                </a:solidFill>
                <a:latin typeface="Aptos" panose="020B0004020202020204" pitchFamily="34" charset="0"/>
              </a:rPr>
              <a:t>2025</a:t>
            </a:r>
          </a:p>
        </p:txBody>
      </p:sp>
      <p:pic>
        <p:nvPicPr>
          <p:cNvPr id="3" name="Picture 2">
            <a:extLst>
              <a:ext uri="{FF2B5EF4-FFF2-40B4-BE49-F238E27FC236}">
                <a16:creationId xmlns:a16="http://schemas.microsoft.com/office/drawing/2014/main" id="{A02080A1-5FC4-4E09-C477-E5ABE180DC21}"/>
              </a:ext>
            </a:extLst>
          </p:cNvPr>
          <p:cNvPicPr>
            <a:picLocks noChangeAspect="1"/>
          </p:cNvPicPr>
          <p:nvPr/>
        </p:nvPicPr>
        <p:blipFill>
          <a:blip r:embed="rId2"/>
          <a:stretch>
            <a:fillRect/>
          </a:stretch>
        </p:blipFill>
        <p:spPr>
          <a:xfrm>
            <a:off x="2967163" y="1317634"/>
            <a:ext cx="6598868" cy="5038949"/>
          </a:xfrm>
          <a:prstGeom prst="rect">
            <a:avLst/>
          </a:prstGeom>
        </p:spPr>
      </p:pic>
      <p:sp>
        <p:nvSpPr>
          <p:cNvPr id="7" name="TextBox 6">
            <a:extLst>
              <a:ext uri="{FF2B5EF4-FFF2-40B4-BE49-F238E27FC236}">
                <a16:creationId xmlns:a16="http://schemas.microsoft.com/office/drawing/2014/main" id="{D0D0DE10-C937-9AAF-87B0-190D34602BB1}"/>
              </a:ext>
            </a:extLst>
          </p:cNvPr>
          <p:cNvSpPr txBox="1"/>
          <p:nvPr/>
        </p:nvSpPr>
        <p:spPr>
          <a:xfrm>
            <a:off x="4019550" y="4069870"/>
            <a:ext cx="1457325" cy="369332"/>
          </a:xfrm>
          <a:prstGeom prst="rect">
            <a:avLst/>
          </a:prstGeom>
          <a:noFill/>
        </p:spPr>
        <p:txBody>
          <a:bodyPr wrap="square" rtlCol="0">
            <a:spAutoFit/>
          </a:bodyPr>
          <a:lstStyle/>
          <a:p>
            <a:r>
              <a:rPr lang="en-US" dirty="0">
                <a:solidFill>
                  <a:srgbClr val="5FA2CE"/>
                </a:solidFill>
              </a:rPr>
              <a:t>2026</a:t>
            </a:r>
          </a:p>
        </p:txBody>
      </p:sp>
    </p:spTree>
    <p:extLst>
      <p:ext uri="{BB962C8B-B14F-4D97-AF65-F5344CB8AC3E}">
        <p14:creationId xmlns:p14="http://schemas.microsoft.com/office/powerpoint/2010/main" val="3079350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7FAA7B8-6D9C-217B-B34B-393C684EF320}"/>
              </a:ext>
            </a:extLst>
          </p:cNvPr>
          <p:cNvGraphicFramePr>
            <a:graphicFrameLocks noGrp="1"/>
          </p:cNvGraphicFramePr>
          <p:nvPr>
            <p:extLst>
              <p:ext uri="{D42A27DB-BD31-4B8C-83A1-F6EECF244321}">
                <p14:modId xmlns:p14="http://schemas.microsoft.com/office/powerpoint/2010/main" val="2625391447"/>
              </p:ext>
            </p:extLst>
          </p:nvPr>
        </p:nvGraphicFramePr>
        <p:xfrm>
          <a:off x="4007793" y="556085"/>
          <a:ext cx="3894012" cy="6191328"/>
        </p:xfrm>
        <a:graphic>
          <a:graphicData uri="http://schemas.openxmlformats.org/drawingml/2006/table">
            <a:tbl>
              <a:tblPr/>
              <a:tblGrid>
                <a:gridCol w="3894012">
                  <a:extLst>
                    <a:ext uri="{9D8B030D-6E8A-4147-A177-3AD203B41FA5}">
                      <a16:colId xmlns:a16="http://schemas.microsoft.com/office/drawing/2014/main" val="1988101017"/>
                    </a:ext>
                  </a:extLst>
                </a:gridCol>
              </a:tblGrid>
              <a:tr h="290089">
                <a:tc>
                  <a:txBody>
                    <a:bodyPr/>
                    <a:lstStyle/>
                    <a:p>
                      <a:pPr marL="0" marR="0" algn="ctr">
                        <a:lnSpc>
                          <a:spcPct val="115000"/>
                        </a:lnSpc>
                        <a:buNone/>
                      </a:pPr>
                      <a:r>
                        <a:rPr lang="en-US" sz="2000" kern="1200" dirty="0">
                          <a:effectLst/>
                          <a:latin typeface="Aptos" panose="020B0004020202020204" pitchFamily="34" charset="0"/>
                        </a:rPr>
                        <a:t>Week 1 (16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8016273"/>
                  </a:ext>
                </a:extLst>
              </a:tr>
              <a:tr h="290089">
                <a:tc>
                  <a:txBody>
                    <a:bodyPr/>
                    <a:lstStyle/>
                    <a:p>
                      <a:pPr marL="0" marR="0" algn="ctr">
                        <a:lnSpc>
                          <a:spcPct val="115000"/>
                        </a:lnSpc>
                        <a:buNone/>
                      </a:pPr>
                      <a:r>
                        <a:rPr lang="en-US" sz="2000" kern="1200" dirty="0">
                          <a:effectLst/>
                          <a:latin typeface="Aptos" panose="020B0004020202020204" pitchFamily="34" charset="0"/>
                        </a:rPr>
                        <a:t>Week 2 (23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4868127"/>
                  </a:ext>
                </a:extLst>
              </a:tr>
              <a:tr h="290089">
                <a:tc>
                  <a:txBody>
                    <a:bodyPr/>
                    <a:lstStyle/>
                    <a:p>
                      <a:pPr marL="0" marR="0" algn="ctr">
                        <a:lnSpc>
                          <a:spcPct val="115000"/>
                        </a:lnSpc>
                        <a:buNone/>
                      </a:pPr>
                      <a:r>
                        <a:rPr lang="en-US" sz="2000" kern="1200" dirty="0">
                          <a:effectLst/>
                          <a:latin typeface="Aptos" panose="020B0004020202020204" pitchFamily="34" charset="0"/>
                        </a:rPr>
                        <a:t>Week 3 (30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7658432"/>
                  </a:ext>
                </a:extLst>
              </a:tr>
              <a:tr h="290089">
                <a:tc>
                  <a:txBody>
                    <a:bodyPr/>
                    <a:lstStyle/>
                    <a:p>
                      <a:pPr marL="0" marR="0" algn="ctr">
                        <a:lnSpc>
                          <a:spcPct val="115000"/>
                        </a:lnSpc>
                        <a:buNone/>
                      </a:pPr>
                      <a:r>
                        <a:rPr lang="en-US" sz="2000" kern="1200" dirty="0">
                          <a:effectLst/>
                          <a:latin typeface="Aptos" panose="020B0004020202020204" pitchFamily="34" charset="0"/>
                        </a:rPr>
                        <a:t>Week 4 (6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75257"/>
                  </a:ext>
                </a:extLst>
              </a:tr>
              <a:tr h="290089">
                <a:tc>
                  <a:txBody>
                    <a:bodyPr/>
                    <a:lstStyle/>
                    <a:p>
                      <a:pPr marL="0" marR="0" algn="ctr">
                        <a:lnSpc>
                          <a:spcPct val="115000"/>
                        </a:lnSpc>
                        <a:buNone/>
                      </a:pPr>
                      <a:r>
                        <a:rPr lang="en-US" sz="2000" kern="1200" dirty="0">
                          <a:effectLst/>
                          <a:latin typeface="Aptos" panose="020B0004020202020204" pitchFamily="34" charset="0"/>
                        </a:rPr>
                        <a:t>Week 5 (13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658261"/>
                  </a:ext>
                </a:extLst>
              </a:tr>
              <a:tr h="290089">
                <a:tc>
                  <a:txBody>
                    <a:bodyPr/>
                    <a:lstStyle/>
                    <a:p>
                      <a:pPr marL="0" marR="0" algn="ctr">
                        <a:lnSpc>
                          <a:spcPct val="115000"/>
                        </a:lnSpc>
                        <a:buNone/>
                      </a:pPr>
                      <a:r>
                        <a:rPr lang="en-US" sz="2000" kern="1200" dirty="0">
                          <a:effectLst/>
                          <a:latin typeface="Aptos" panose="020B0004020202020204" pitchFamily="34" charset="0"/>
                        </a:rPr>
                        <a:t>Week 6 (20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6440956"/>
                  </a:ext>
                </a:extLst>
              </a:tr>
              <a:tr h="290089">
                <a:tc>
                  <a:txBody>
                    <a:bodyPr/>
                    <a:lstStyle/>
                    <a:p>
                      <a:pPr marL="0" marR="0" algn="ctr">
                        <a:lnSpc>
                          <a:spcPct val="115000"/>
                        </a:lnSpc>
                        <a:buNone/>
                      </a:pPr>
                      <a:r>
                        <a:rPr lang="en-US" sz="2000" kern="1200" dirty="0">
                          <a:effectLst/>
                          <a:latin typeface="Aptos" panose="020B0004020202020204" pitchFamily="34" charset="0"/>
                        </a:rPr>
                        <a:t>Week 7 (27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840790"/>
                  </a:ext>
                </a:extLst>
              </a:tr>
              <a:tr h="290089">
                <a:tc>
                  <a:txBody>
                    <a:bodyPr/>
                    <a:lstStyle/>
                    <a:p>
                      <a:pPr marL="0" marR="0" algn="ctr">
                        <a:lnSpc>
                          <a:spcPct val="115000"/>
                        </a:lnSpc>
                        <a:buNone/>
                      </a:pPr>
                      <a:r>
                        <a:rPr lang="en-US" sz="2000" kern="1200" dirty="0">
                          <a:effectLst/>
                          <a:latin typeface="Aptos" panose="020B0004020202020204" pitchFamily="34" charset="0"/>
                        </a:rPr>
                        <a:t>Week 8 (6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293560"/>
                  </a:ext>
                </a:extLst>
              </a:tr>
              <a:tr h="290089">
                <a:tc>
                  <a:txBody>
                    <a:bodyPr/>
                    <a:lstStyle/>
                    <a:p>
                      <a:pPr marL="0" marR="0" algn="ctr">
                        <a:lnSpc>
                          <a:spcPct val="115000"/>
                        </a:lnSpc>
                        <a:buNone/>
                      </a:pPr>
                      <a:r>
                        <a:rPr lang="en-US" sz="2000" dirty="0">
                          <a:effectLst/>
                          <a:latin typeface="Aptos" panose="020B0004020202020204" pitchFamily="34" charset="0"/>
                          <a:ea typeface="Arial" panose="020B0604020202020204" pitchFamily="34" charset="0"/>
                          <a:cs typeface="Times New Roman" panose="02020603050405020304" pitchFamily="18" charset="0"/>
                        </a:rPr>
                        <a:t>Spring Break</a:t>
                      </a: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658643"/>
                  </a:ext>
                </a:extLst>
              </a:tr>
              <a:tr h="290089">
                <a:tc>
                  <a:txBody>
                    <a:bodyPr/>
                    <a:lstStyle/>
                    <a:p>
                      <a:pPr marL="0" marR="0" algn="ctr">
                        <a:lnSpc>
                          <a:spcPct val="115000"/>
                        </a:lnSpc>
                        <a:buNone/>
                      </a:pPr>
                      <a:r>
                        <a:rPr lang="en-US" sz="2000" kern="1200" dirty="0">
                          <a:effectLst/>
                          <a:latin typeface="Aptos" panose="020B0004020202020204" pitchFamily="34" charset="0"/>
                        </a:rPr>
                        <a:t>Week 9 (20 March)</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637458"/>
                  </a:ext>
                </a:extLst>
              </a:tr>
              <a:tr h="290089">
                <a:tc>
                  <a:txBody>
                    <a:bodyPr/>
                    <a:lstStyle/>
                    <a:p>
                      <a:pPr marL="0" marR="0" algn="ctr">
                        <a:lnSpc>
                          <a:spcPct val="115000"/>
                        </a:lnSpc>
                        <a:buNone/>
                      </a:pPr>
                      <a:r>
                        <a:rPr lang="en-US" sz="2000" kern="1200" dirty="0">
                          <a:effectLst/>
                          <a:latin typeface="Aptos" panose="020B0004020202020204" pitchFamily="34" charset="0"/>
                        </a:rPr>
                        <a:t>Week 10 (27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451451"/>
                  </a:ext>
                </a:extLst>
              </a:tr>
              <a:tr h="290089">
                <a:tc>
                  <a:txBody>
                    <a:bodyPr/>
                    <a:lstStyle/>
                    <a:p>
                      <a:pPr marL="0" marR="0" algn="ctr">
                        <a:lnSpc>
                          <a:spcPct val="115000"/>
                        </a:lnSpc>
                        <a:buNone/>
                      </a:pPr>
                      <a:r>
                        <a:rPr lang="en-US" sz="2000" kern="1200" dirty="0">
                          <a:effectLst/>
                          <a:latin typeface="Aptos" panose="020B0004020202020204" pitchFamily="34" charset="0"/>
                        </a:rPr>
                        <a:t>Week 11 (3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9829390"/>
                  </a:ext>
                </a:extLst>
              </a:tr>
              <a:tr h="290089">
                <a:tc>
                  <a:txBody>
                    <a:bodyPr/>
                    <a:lstStyle/>
                    <a:p>
                      <a:pPr marL="0" marR="0" algn="ctr">
                        <a:lnSpc>
                          <a:spcPct val="115000"/>
                        </a:lnSpc>
                        <a:buNone/>
                      </a:pPr>
                      <a:r>
                        <a:rPr lang="en-US" sz="2000" kern="1200" dirty="0">
                          <a:effectLst/>
                          <a:latin typeface="Aptos" panose="020B0004020202020204" pitchFamily="34" charset="0"/>
                        </a:rPr>
                        <a:t>Week 12 (10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957348"/>
                  </a:ext>
                </a:extLst>
              </a:tr>
              <a:tr h="290089">
                <a:tc>
                  <a:txBody>
                    <a:bodyPr/>
                    <a:lstStyle/>
                    <a:p>
                      <a:pPr marL="0" marR="0" algn="ctr">
                        <a:lnSpc>
                          <a:spcPct val="115000"/>
                        </a:lnSpc>
                        <a:buNone/>
                      </a:pPr>
                      <a:r>
                        <a:rPr lang="en-US" sz="2000" kern="1200" dirty="0">
                          <a:effectLst/>
                          <a:latin typeface="Aptos" panose="020B0004020202020204" pitchFamily="34" charset="0"/>
                        </a:rPr>
                        <a:t>Week 13 (17 Apri)</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5809202"/>
                  </a:ext>
                </a:extLst>
              </a:tr>
              <a:tr h="290089">
                <a:tc>
                  <a:txBody>
                    <a:bodyPr/>
                    <a:lstStyle/>
                    <a:p>
                      <a:pPr marL="0" marR="0" algn="ctr">
                        <a:lnSpc>
                          <a:spcPct val="115000"/>
                        </a:lnSpc>
                        <a:buNone/>
                      </a:pPr>
                      <a:r>
                        <a:rPr lang="en-US" sz="2000" kern="1200" dirty="0">
                          <a:effectLst/>
                          <a:latin typeface="Aptos" panose="020B0004020202020204" pitchFamily="34" charset="0"/>
                        </a:rPr>
                        <a:t>Week 14 (24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3089274"/>
                  </a:ext>
                </a:extLst>
              </a:tr>
              <a:tr h="290089">
                <a:tc>
                  <a:txBody>
                    <a:bodyPr/>
                    <a:lstStyle/>
                    <a:p>
                      <a:pPr marL="0" marR="0" algn="ctr">
                        <a:lnSpc>
                          <a:spcPct val="115000"/>
                        </a:lnSpc>
                        <a:buNone/>
                      </a:pP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4258756"/>
                  </a:ext>
                </a:extLst>
              </a:tr>
            </a:tbl>
          </a:graphicData>
        </a:graphic>
      </p:graphicFrame>
      <p:sp>
        <p:nvSpPr>
          <p:cNvPr id="3" name="Rectangle: Rounded Corners 2">
            <a:extLst>
              <a:ext uri="{FF2B5EF4-FFF2-40B4-BE49-F238E27FC236}">
                <a16:creationId xmlns:a16="http://schemas.microsoft.com/office/drawing/2014/main" id="{60242086-09BC-4765-B7D9-59B8029C8CC8}"/>
              </a:ext>
            </a:extLst>
          </p:cNvPr>
          <p:cNvSpPr/>
          <p:nvPr/>
        </p:nvSpPr>
        <p:spPr>
          <a:xfrm>
            <a:off x="4540208" y="556085"/>
            <a:ext cx="2916268"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4E16667-2D57-4B8C-96AC-37F36A16A53C}"/>
              </a:ext>
            </a:extLst>
          </p:cNvPr>
          <p:cNvSpPr txBox="1"/>
          <p:nvPr/>
        </p:nvSpPr>
        <p:spPr>
          <a:xfrm>
            <a:off x="1247775" y="1543050"/>
            <a:ext cx="1953227" cy="523220"/>
          </a:xfrm>
          <a:prstGeom prst="rect">
            <a:avLst/>
          </a:prstGeom>
          <a:noFill/>
        </p:spPr>
        <p:txBody>
          <a:bodyPr wrap="none" rtlCol="0">
            <a:spAutoFit/>
          </a:bodyPr>
          <a:lstStyle/>
          <a:p>
            <a:r>
              <a:rPr lang="en-US" sz="2800" dirty="0"/>
              <a:t>Spring 2026</a:t>
            </a:r>
          </a:p>
        </p:txBody>
      </p:sp>
      <p:sp>
        <p:nvSpPr>
          <p:cNvPr id="2" name="Explosion: 14 Points 1">
            <a:extLst>
              <a:ext uri="{FF2B5EF4-FFF2-40B4-BE49-F238E27FC236}">
                <a16:creationId xmlns:a16="http://schemas.microsoft.com/office/drawing/2014/main" id="{66353D1D-843D-B371-C2AC-F4535F2522C3}"/>
              </a:ext>
            </a:extLst>
          </p:cNvPr>
          <p:cNvSpPr/>
          <p:nvPr/>
        </p:nvSpPr>
        <p:spPr>
          <a:xfrm rot="456365">
            <a:off x="4537479" y="3353616"/>
            <a:ext cx="2834640" cy="1005840"/>
          </a:xfrm>
          <a:prstGeom prst="irregularSeal2">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83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3.7037E-7 L 0.00807 0.38912 " pathEditMode="relative" rAng="0" ptsTypes="AA">
                                      <p:cBhvr>
                                        <p:cTn id="6" dur="1000" fill="hold"/>
                                        <p:tgtEl>
                                          <p:spTgt spid="3"/>
                                        </p:tgtEl>
                                        <p:attrNameLst>
                                          <p:attrName>ppt_x</p:attrName>
                                          <p:attrName>ppt_y</p:attrName>
                                        </p:attrNameLst>
                                      </p:cBhvr>
                                      <p:rCtr x="404" y="19444"/>
                                    </p:animMotion>
                                  </p:childTnLst>
                                </p:cTn>
                              </p:par>
                            </p:childTnLst>
                          </p:cTn>
                        </p:par>
                        <p:par>
                          <p:cTn id="7" fill="hold">
                            <p:stCondLst>
                              <p:cond delay="1000"/>
                            </p:stCondLst>
                            <p:childTnLst>
                              <p:par>
                                <p:cTn id="8" presetID="1" presetClass="entr" presetSubtype="0"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250"/>
                            </p:stCondLst>
                            <p:childTnLst>
                              <p:par>
                                <p:cTn id="11" presetID="26" presetClass="emph" presetSubtype="0" repeatCount="3000" fill="hold" grpId="1"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1FEC4B-8EEE-0813-D7CA-3DDD93F427B8}"/>
              </a:ext>
            </a:extLst>
          </p:cNvPr>
          <p:cNvSpPr txBox="1"/>
          <p:nvPr/>
        </p:nvSpPr>
        <p:spPr>
          <a:xfrm>
            <a:off x="2707116" y="5693867"/>
            <a:ext cx="1140056" cy="307777"/>
          </a:xfrm>
          <a:prstGeom prst="rect">
            <a:avLst/>
          </a:prstGeom>
          <a:noFill/>
        </p:spPr>
        <p:txBody>
          <a:bodyPr wrap="none" rtlCol="0">
            <a:spAutoFit/>
          </a:bodyPr>
          <a:lstStyle/>
          <a:p>
            <a:r>
              <a:rPr lang="en-US" sz="1400" dirty="0"/>
              <a:t>DHS website</a:t>
            </a:r>
          </a:p>
        </p:txBody>
      </p:sp>
      <p:sp>
        <p:nvSpPr>
          <p:cNvPr id="5" name="TextBox 4">
            <a:extLst>
              <a:ext uri="{FF2B5EF4-FFF2-40B4-BE49-F238E27FC236}">
                <a16:creationId xmlns:a16="http://schemas.microsoft.com/office/drawing/2014/main" id="{C8965CD2-4A87-E741-41DF-11CD96C5AA3D}"/>
              </a:ext>
            </a:extLst>
          </p:cNvPr>
          <p:cNvSpPr txBox="1"/>
          <p:nvPr/>
        </p:nvSpPr>
        <p:spPr>
          <a:xfrm>
            <a:off x="2209801" y="762001"/>
            <a:ext cx="2134687" cy="461665"/>
          </a:xfrm>
          <a:prstGeom prst="rect">
            <a:avLst/>
          </a:prstGeom>
          <a:noFill/>
        </p:spPr>
        <p:txBody>
          <a:bodyPr wrap="none" rtlCol="0">
            <a:spAutoFit/>
          </a:bodyPr>
          <a:lstStyle/>
          <a:p>
            <a:r>
              <a:rPr lang="en-US" sz="2400" dirty="0"/>
              <a:t>What CBP does</a:t>
            </a:r>
          </a:p>
        </p:txBody>
      </p:sp>
      <p:pic>
        <p:nvPicPr>
          <p:cNvPr id="6" name="Picture 5" descr="A white background with black text&#10;&#10;AI-generated content may be incorrect.">
            <a:extLst>
              <a:ext uri="{FF2B5EF4-FFF2-40B4-BE49-F238E27FC236}">
                <a16:creationId xmlns:a16="http://schemas.microsoft.com/office/drawing/2014/main" id="{FEA78E76-40DF-4821-A42B-3655DAA63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214" y="1508795"/>
            <a:ext cx="7131610" cy="4053832"/>
          </a:xfrm>
          <a:prstGeom prst="rect">
            <a:avLst/>
          </a:prstGeom>
        </p:spPr>
      </p:pic>
    </p:spTree>
    <p:extLst>
      <p:ext uri="{BB962C8B-B14F-4D97-AF65-F5344CB8AC3E}">
        <p14:creationId xmlns:p14="http://schemas.microsoft.com/office/powerpoint/2010/main" val="1595532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AD259A-A93D-EC33-52BF-B09443DB05E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3B51212-4666-BC28-AE38-F91B548754A0}"/>
              </a:ext>
            </a:extLst>
          </p:cNvPr>
          <p:cNvSpPr txBox="1"/>
          <p:nvPr/>
        </p:nvSpPr>
        <p:spPr>
          <a:xfrm>
            <a:off x="2707116" y="5693867"/>
            <a:ext cx="1140056" cy="307777"/>
          </a:xfrm>
          <a:prstGeom prst="rect">
            <a:avLst/>
          </a:prstGeom>
          <a:noFill/>
        </p:spPr>
        <p:txBody>
          <a:bodyPr wrap="none" rtlCol="0">
            <a:spAutoFit/>
          </a:bodyPr>
          <a:lstStyle/>
          <a:p>
            <a:r>
              <a:rPr lang="en-US" sz="1400" dirty="0"/>
              <a:t>DHS website</a:t>
            </a:r>
          </a:p>
        </p:txBody>
      </p:sp>
      <p:sp>
        <p:nvSpPr>
          <p:cNvPr id="5" name="TextBox 4">
            <a:extLst>
              <a:ext uri="{FF2B5EF4-FFF2-40B4-BE49-F238E27FC236}">
                <a16:creationId xmlns:a16="http://schemas.microsoft.com/office/drawing/2014/main" id="{82596876-BBCE-F564-D518-FD4E9327D729}"/>
              </a:ext>
            </a:extLst>
          </p:cNvPr>
          <p:cNvSpPr txBox="1"/>
          <p:nvPr/>
        </p:nvSpPr>
        <p:spPr>
          <a:xfrm>
            <a:off x="2209801" y="762001"/>
            <a:ext cx="2134687" cy="461665"/>
          </a:xfrm>
          <a:prstGeom prst="rect">
            <a:avLst/>
          </a:prstGeom>
          <a:noFill/>
        </p:spPr>
        <p:txBody>
          <a:bodyPr wrap="none" rtlCol="0">
            <a:spAutoFit/>
          </a:bodyPr>
          <a:lstStyle/>
          <a:p>
            <a:r>
              <a:rPr lang="en-US" sz="2400" dirty="0"/>
              <a:t>What CBP does</a:t>
            </a:r>
          </a:p>
        </p:txBody>
      </p:sp>
      <p:pic>
        <p:nvPicPr>
          <p:cNvPr id="3" name="Picture 2" descr="A white text with black text&#10;&#10;AI-generated content may be incorrect.">
            <a:extLst>
              <a:ext uri="{FF2B5EF4-FFF2-40B4-BE49-F238E27FC236}">
                <a16:creationId xmlns:a16="http://schemas.microsoft.com/office/drawing/2014/main" id="{63724FE7-5234-ACC5-1905-CF17CD2C2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214" y="1539267"/>
            <a:ext cx="5929794" cy="4023360"/>
          </a:xfrm>
          <a:prstGeom prst="rect">
            <a:avLst/>
          </a:prstGeom>
        </p:spPr>
      </p:pic>
    </p:spTree>
    <p:extLst>
      <p:ext uri="{BB962C8B-B14F-4D97-AF65-F5344CB8AC3E}">
        <p14:creationId xmlns:p14="http://schemas.microsoft.com/office/powerpoint/2010/main" val="3182203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CF3A4E-2E3E-4D7E-02AF-FC561D3D3D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210488-8FE3-A979-B166-3F746492F34B}"/>
              </a:ext>
            </a:extLst>
          </p:cNvPr>
          <p:cNvSpPr txBox="1"/>
          <p:nvPr/>
        </p:nvSpPr>
        <p:spPr>
          <a:xfrm>
            <a:off x="2400300" y="2197894"/>
            <a:ext cx="7391400" cy="1200329"/>
          </a:xfrm>
          <a:prstGeom prst="rect">
            <a:avLst/>
          </a:prstGeom>
          <a:noFill/>
        </p:spPr>
        <p:txBody>
          <a:bodyPr wrap="square" rtlCol="0">
            <a:spAutoFit/>
          </a:bodyPr>
          <a:lstStyle/>
          <a:p>
            <a:r>
              <a:rPr lang="en-US" sz="2400" dirty="0"/>
              <a:t>Matthew ASHMORE, Chief of Partnership Development </a:t>
            </a:r>
          </a:p>
          <a:p>
            <a:endParaRPr lang="en-US" sz="2400" dirty="0"/>
          </a:p>
          <a:p>
            <a:r>
              <a:rPr lang="en-US" sz="2400" dirty="0"/>
              <a:t>[plus a colleague – TBD] </a:t>
            </a:r>
          </a:p>
        </p:txBody>
      </p:sp>
      <p:sp>
        <p:nvSpPr>
          <p:cNvPr id="5" name="TextBox 4">
            <a:extLst>
              <a:ext uri="{FF2B5EF4-FFF2-40B4-BE49-F238E27FC236}">
                <a16:creationId xmlns:a16="http://schemas.microsoft.com/office/drawing/2014/main" id="{7A675A78-67EC-68D8-129C-9E4E62BCDF66}"/>
              </a:ext>
            </a:extLst>
          </p:cNvPr>
          <p:cNvSpPr txBox="1"/>
          <p:nvPr/>
        </p:nvSpPr>
        <p:spPr>
          <a:xfrm>
            <a:off x="2514600" y="708354"/>
            <a:ext cx="2057400" cy="523220"/>
          </a:xfrm>
          <a:prstGeom prst="rect">
            <a:avLst/>
          </a:prstGeom>
          <a:noFill/>
          <a:ln>
            <a:solidFill>
              <a:schemeClr val="accent5"/>
            </a:solidFill>
          </a:ln>
        </p:spPr>
        <p:txBody>
          <a:bodyPr wrap="square">
            <a:spAutoFit/>
          </a:bodyPr>
          <a:lstStyle/>
          <a:p>
            <a:pPr algn="ctr"/>
            <a:r>
              <a:rPr lang="en-US" sz="2800" dirty="0"/>
              <a:t>Briefers</a:t>
            </a:r>
          </a:p>
        </p:txBody>
      </p:sp>
      <p:sp>
        <p:nvSpPr>
          <p:cNvPr id="2" name="TextBox 1">
            <a:extLst>
              <a:ext uri="{FF2B5EF4-FFF2-40B4-BE49-F238E27FC236}">
                <a16:creationId xmlns:a16="http://schemas.microsoft.com/office/drawing/2014/main" id="{CD6ED4A3-186D-EA1D-6B96-DB15AA98B038}"/>
              </a:ext>
            </a:extLst>
          </p:cNvPr>
          <p:cNvSpPr txBox="1"/>
          <p:nvPr/>
        </p:nvSpPr>
        <p:spPr>
          <a:xfrm>
            <a:off x="3774781" y="4971570"/>
            <a:ext cx="4500335" cy="523220"/>
          </a:xfrm>
          <a:prstGeom prst="rect">
            <a:avLst/>
          </a:prstGeom>
          <a:noFill/>
        </p:spPr>
        <p:txBody>
          <a:bodyPr wrap="none" rtlCol="0">
            <a:spAutoFit/>
          </a:bodyPr>
          <a:lstStyle/>
          <a:p>
            <a:r>
              <a:rPr lang="en-US" sz="2800" dirty="0"/>
              <a:t>Remember: They are not ICE.</a:t>
            </a:r>
          </a:p>
        </p:txBody>
      </p:sp>
    </p:spTree>
    <p:extLst>
      <p:ext uri="{BB962C8B-B14F-4D97-AF65-F5344CB8AC3E}">
        <p14:creationId xmlns:p14="http://schemas.microsoft.com/office/powerpoint/2010/main" val="7324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FF4A49-34B8-6729-70A2-29D52DD2CC58}"/>
              </a:ext>
            </a:extLst>
          </p:cNvPr>
          <p:cNvSpPr txBox="1"/>
          <p:nvPr/>
        </p:nvSpPr>
        <p:spPr>
          <a:xfrm>
            <a:off x="2400300" y="1242460"/>
            <a:ext cx="7391400" cy="5355312"/>
          </a:xfrm>
          <a:prstGeom prst="rect">
            <a:avLst/>
          </a:prstGeom>
          <a:noFill/>
        </p:spPr>
        <p:txBody>
          <a:bodyPr wrap="square" rtlCol="0">
            <a:spAutoFit/>
          </a:bodyPr>
          <a:lstStyle/>
          <a:p>
            <a:endParaRPr lang="en-US" sz="2400" dirty="0"/>
          </a:p>
          <a:p>
            <a:pPr>
              <a:spcAft>
                <a:spcPts val="1200"/>
              </a:spcAft>
            </a:pPr>
            <a:r>
              <a:rPr lang="en-US" sz="2400" dirty="0"/>
              <a:t>Mission of the Office of Intergovernmental </a:t>
            </a:r>
            <a:br>
              <a:rPr lang="en-US" sz="2400" dirty="0"/>
            </a:br>
            <a:r>
              <a:rPr lang="en-US" sz="2400" dirty="0"/>
              <a:t>Public Liaison (IPL)</a:t>
            </a:r>
          </a:p>
          <a:p>
            <a:pPr marL="457200" indent="-457200">
              <a:spcAft>
                <a:spcPts val="1200"/>
              </a:spcAft>
              <a:buFont typeface="+mj-lt"/>
              <a:buAutoNum type="arabicPeriod"/>
            </a:pPr>
            <a:r>
              <a:rPr lang="en-US" sz="2400" dirty="0"/>
              <a:t>Advising the Commissioner, Deputy Commissioner, and program offices on the impact U.S. Customs &amp; Border Protection’s (CBP) mission, policies, and initiatives have on key stakeholders (i.e., state, local, tribal, and territorial governments, law enforcement; the national associations representing them; non-governmental organizations; and the public), and</a:t>
            </a:r>
          </a:p>
          <a:p>
            <a:pPr marL="457200" indent="-457200">
              <a:spcAft>
                <a:spcPts val="1200"/>
              </a:spcAft>
              <a:buFont typeface="+mj-lt"/>
              <a:buAutoNum type="arabicPeriod"/>
            </a:pPr>
            <a:r>
              <a:rPr lang="en-US" sz="2400" dirty="0"/>
              <a:t>Serving as CBP's principal liaison to these key stakeholders.</a:t>
            </a:r>
          </a:p>
          <a:p>
            <a:r>
              <a:rPr lang="en-US" sz="2400" dirty="0"/>
              <a:t>  </a:t>
            </a:r>
          </a:p>
        </p:txBody>
      </p:sp>
      <p:sp>
        <p:nvSpPr>
          <p:cNvPr id="5" name="TextBox 4">
            <a:extLst>
              <a:ext uri="{FF2B5EF4-FFF2-40B4-BE49-F238E27FC236}">
                <a16:creationId xmlns:a16="http://schemas.microsoft.com/office/drawing/2014/main" id="{930BF8EA-8E55-3318-D8C1-DBBFE106CA1D}"/>
              </a:ext>
            </a:extLst>
          </p:cNvPr>
          <p:cNvSpPr txBox="1"/>
          <p:nvPr/>
        </p:nvSpPr>
        <p:spPr>
          <a:xfrm>
            <a:off x="2514600" y="708354"/>
            <a:ext cx="2057400" cy="523220"/>
          </a:xfrm>
          <a:prstGeom prst="rect">
            <a:avLst/>
          </a:prstGeom>
          <a:noFill/>
          <a:ln>
            <a:solidFill>
              <a:schemeClr val="accent5"/>
            </a:solidFill>
          </a:ln>
        </p:spPr>
        <p:txBody>
          <a:bodyPr wrap="square">
            <a:spAutoFit/>
          </a:bodyPr>
          <a:lstStyle/>
          <a:p>
            <a:pPr algn="ctr"/>
            <a:r>
              <a:rPr lang="en-US" sz="2800" dirty="0"/>
              <a:t>Briefers</a:t>
            </a:r>
          </a:p>
        </p:txBody>
      </p:sp>
      <p:sp>
        <p:nvSpPr>
          <p:cNvPr id="2" name="Rectangle 1">
            <a:extLst>
              <a:ext uri="{FF2B5EF4-FFF2-40B4-BE49-F238E27FC236}">
                <a16:creationId xmlns:a16="http://schemas.microsoft.com/office/drawing/2014/main" id="{68F03574-E725-C363-35D8-F000B87BE3FE}"/>
              </a:ext>
            </a:extLst>
          </p:cNvPr>
          <p:cNvSpPr/>
          <p:nvPr/>
        </p:nvSpPr>
        <p:spPr>
          <a:xfrm>
            <a:off x="2819400" y="2514600"/>
            <a:ext cx="1295400" cy="381000"/>
          </a:xfrm>
          <a:prstGeom prst="rect">
            <a:avLst/>
          </a:prstGeom>
          <a:solidFill>
            <a:srgbClr val="FFFF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EC528BB-CA01-5AB6-B809-57EBFBABB917}"/>
              </a:ext>
            </a:extLst>
          </p:cNvPr>
          <p:cNvSpPr/>
          <p:nvPr/>
        </p:nvSpPr>
        <p:spPr>
          <a:xfrm>
            <a:off x="5486400" y="2931994"/>
            <a:ext cx="1828800" cy="381000"/>
          </a:xfrm>
          <a:prstGeom prst="rect">
            <a:avLst/>
          </a:prstGeom>
          <a:solidFill>
            <a:srgbClr val="FFFF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543B75B-4BFC-8EA0-AED0-0BADDC106351}"/>
              </a:ext>
            </a:extLst>
          </p:cNvPr>
          <p:cNvSpPr/>
          <p:nvPr/>
        </p:nvSpPr>
        <p:spPr>
          <a:xfrm>
            <a:off x="4267200" y="5210656"/>
            <a:ext cx="2743200" cy="381000"/>
          </a:xfrm>
          <a:prstGeom prst="rect">
            <a:avLst/>
          </a:prstGeom>
          <a:solidFill>
            <a:srgbClr val="FFFF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81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156872-AB5E-C983-B6D4-0E71E427E39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E68CAD4-25C9-6535-41CD-A84FB3B3683A}"/>
              </a:ext>
            </a:extLst>
          </p:cNvPr>
          <p:cNvSpPr txBox="1"/>
          <p:nvPr/>
        </p:nvSpPr>
        <p:spPr>
          <a:xfrm>
            <a:off x="2514600" y="708354"/>
            <a:ext cx="2209800" cy="523220"/>
          </a:xfrm>
          <a:prstGeom prst="rect">
            <a:avLst/>
          </a:prstGeom>
          <a:noFill/>
          <a:ln>
            <a:solidFill>
              <a:schemeClr val="accent5"/>
            </a:solidFill>
          </a:ln>
        </p:spPr>
        <p:txBody>
          <a:bodyPr wrap="square">
            <a:spAutoFit/>
          </a:bodyPr>
          <a:lstStyle/>
          <a:p>
            <a:pPr algn="ctr"/>
            <a:r>
              <a:rPr lang="en-US" sz="2800" dirty="0"/>
              <a:t>Overview</a:t>
            </a:r>
          </a:p>
        </p:txBody>
      </p:sp>
      <p:sp>
        <p:nvSpPr>
          <p:cNvPr id="7" name="TextBox 6">
            <a:extLst>
              <a:ext uri="{FF2B5EF4-FFF2-40B4-BE49-F238E27FC236}">
                <a16:creationId xmlns:a16="http://schemas.microsoft.com/office/drawing/2014/main" id="{E74E036E-4ABA-AF3C-CED3-AD0040D09991}"/>
              </a:ext>
            </a:extLst>
          </p:cNvPr>
          <p:cNvSpPr txBox="1"/>
          <p:nvPr/>
        </p:nvSpPr>
        <p:spPr>
          <a:xfrm>
            <a:off x="7204381" y="5272892"/>
            <a:ext cx="1925912" cy="707886"/>
          </a:xfrm>
          <a:prstGeom prst="rect">
            <a:avLst/>
          </a:prstGeom>
          <a:noFill/>
        </p:spPr>
        <p:txBody>
          <a:bodyPr wrap="none" rtlCol="0">
            <a:spAutoFit/>
          </a:bodyPr>
          <a:lstStyle/>
          <a:p>
            <a:r>
              <a:rPr lang="en-US" sz="2000" dirty="0"/>
              <a:t>Rodney S. Scott</a:t>
            </a:r>
          </a:p>
          <a:p>
            <a:pPr algn="ctr"/>
            <a:r>
              <a:rPr lang="en-US" sz="2000" i="1" dirty="0"/>
              <a:t>Commissioner</a:t>
            </a:r>
          </a:p>
        </p:txBody>
      </p:sp>
      <p:sp>
        <p:nvSpPr>
          <p:cNvPr id="11" name="TextBox 10">
            <a:extLst>
              <a:ext uri="{FF2B5EF4-FFF2-40B4-BE49-F238E27FC236}">
                <a16:creationId xmlns:a16="http://schemas.microsoft.com/office/drawing/2014/main" id="{CE2F42AF-F442-204F-93D7-2C606EEE30E7}"/>
              </a:ext>
            </a:extLst>
          </p:cNvPr>
          <p:cNvSpPr txBox="1"/>
          <p:nvPr/>
        </p:nvSpPr>
        <p:spPr>
          <a:xfrm>
            <a:off x="2514600" y="2640842"/>
            <a:ext cx="3581400" cy="2677656"/>
          </a:xfrm>
          <a:prstGeom prst="rect">
            <a:avLst/>
          </a:prstGeom>
          <a:noFill/>
        </p:spPr>
        <p:txBody>
          <a:bodyPr wrap="square" rtlCol="0">
            <a:spAutoFit/>
          </a:bodyPr>
          <a:lstStyle/>
          <a:p>
            <a:r>
              <a:rPr lang="en-US" sz="2800" dirty="0"/>
              <a:t>CPB enforces laws and implements policies.</a:t>
            </a:r>
          </a:p>
          <a:p>
            <a:endParaRPr lang="en-US" sz="2800" dirty="0"/>
          </a:p>
          <a:p>
            <a:r>
              <a:rPr lang="en-US" sz="2800" dirty="0"/>
              <a:t>It may advise, but not make, policy.</a:t>
            </a:r>
          </a:p>
          <a:p>
            <a:r>
              <a:rPr lang="en-US" sz="2800" dirty="0"/>
              <a:t> </a:t>
            </a:r>
          </a:p>
        </p:txBody>
      </p:sp>
      <p:pic>
        <p:nvPicPr>
          <p:cNvPr id="3" name="Picture 2" descr="A person in a suit and tie&#10;&#10;AI-generated content may be incorrect.">
            <a:extLst>
              <a:ext uri="{FF2B5EF4-FFF2-40B4-BE49-F238E27FC236}">
                <a16:creationId xmlns:a16="http://schemas.microsoft.com/office/drawing/2014/main" id="{FEB1297D-E2C4-8559-8826-526A73FA4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291" y="1571460"/>
            <a:ext cx="2784708" cy="3582665"/>
          </a:xfrm>
          <a:prstGeom prst="rect">
            <a:avLst/>
          </a:prstGeom>
        </p:spPr>
      </p:pic>
    </p:spTree>
    <p:extLst>
      <p:ext uri="{BB962C8B-B14F-4D97-AF65-F5344CB8AC3E}">
        <p14:creationId xmlns:p14="http://schemas.microsoft.com/office/powerpoint/2010/main" val="561779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0BFFCD-FC41-7DC6-70FD-24BEA973273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888DB5-7C02-4CA5-9627-502B84AF8380}"/>
              </a:ext>
            </a:extLst>
          </p:cNvPr>
          <p:cNvPicPr>
            <a:picLocks noChangeAspect="1"/>
          </p:cNvPicPr>
          <p:nvPr/>
        </p:nvPicPr>
        <p:blipFill>
          <a:blip r:embed="rId2"/>
          <a:stretch>
            <a:fillRect/>
          </a:stretch>
        </p:blipFill>
        <p:spPr>
          <a:xfrm>
            <a:off x="5943600" y="609601"/>
            <a:ext cx="4339594" cy="3743709"/>
          </a:xfrm>
          <a:prstGeom prst="rect">
            <a:avLst/>
          </a:prstGeom>
        </p:spPr>
      </p:pic>
      <p:sp>
        <p:nvSpPr>
          <p:cNvPr id="4" name="TextBox 3">
            <a:extLst>
              <a:ext uri="{FF2B5EF4-FFF2-40B4-BE49-F238E27FC236}">
                <a16:creationId xmlns:a16="http://schemas.microsoft.com/office/drawing/2014/main" id="{004F409C-64A1-C5DE-E841-F0FFDC9D7DC5}"/>
              </a:ext>
            </a:extLst>
          </p:cNvPr>
          <p:cNvSpPr txBox="1"/>
          <p:nvPr/>
        </p:nvSpPr>
        <p:spPr>
          <a:xfrm>
            <a:off x="2035627" y="762000"/>
            <a:ext cx="4114800" cy="3277820"/>
          </a:xfrm>
          <a:prstGeom prst="rect">
            <a:avLst/>
          </a:prstGeom>
          <a:noFill/>
        </p:spPr>
        <p:txBody>
          <a:bodyPr wrap="square" rtlCol="0">
            <a:spAutoFit/>
          </a:bodyPr>
          <a:lstStyle/>
          <a:p>
            <a:pPr>
              <a:spcAft>
                <a:spcPts val="600"/>
              </a:spcAft>
            </a:pPr>
            <a:r>
              <a:rPr lang="en-US" sz="2400" dirty="0"/>
              <a:t>Executive Order (22 Jan 2025)</a:t>
            </a:r>
          </a:p>
          <a:p>
            <a:pPr marL="342900" indent="-342900">
              <a:spcAft>
                <a:spcPts val="600"/>
              </a:spcAft>
              <a:buFont typeface="Arial" panose="020B0604020202020204" pitchFamily="34" charset="0"/>
              <a:buChar char="•"/>
            </a:pPr>
            <a:r>
              <a:rPr lang="en-US" sz="2400" dirty="0"/>
              <a:t>Protect against “invasion”</a:t>
            </a:r>
          </a:p>
          <a:p>
            <a:pPr marL="342900" indent="-342900">
              <a:spcAft>
                <a:spcPts val="600"/>
              </a:spcAft>
              <a:buFont typeface="Arial" panose="020B0604020202020204" pitchFamily="34" charset="0"/>
              <a:buChar char="•"/>
            </a:pPr>
            <a:r>
              <a:rPr lang="en-US" sz="2400" dirty="0"/>
              <a:t>“Immediately repel, repatriate, and remove illegal aliens involved in the invasion.” </a:t>
            </a:r>
          </a:p>
          <a:p>
            <a:pPr marL="342900" indent="-342900">
              <a:spcAft>
                <a:spcPts val="600"/>
              </a:spcAft>
              <a:buFont typeface="Arial" panose="020B0604020202020204" pitchFamily="34" charset="0"/>
              <a:buChar char="•"/>
            </a:pPr>
            <a:r>
              <a:rPr lang="en-US" sz="2400" dirty="0"/>
              <a:t>Alien Enemies Act of 1789 (Mar 15)</a:t>
            </a:r>
          </a:p>
        </p:txBody>
      </p:sp>
      <p:sp>
        <p:nvSpPr>
          <p:cNvPr id="6" name="TextBox 5">
            <a:extLst>
              <a:ext uri="{FF2B5EF4-FFF2-40B4-BE49-F238E27FC236}">
                <a16:creationId xmlns:a16="http://schemas.microsoft.com/office/drawing/2014/main" id="{9857AEBF-6A4F-8C37-C2F1-799127153D49}"/>
              </a:ext>
            </a:extLst>
          </p:cNvPr>
          <p:cNvSpPr txBox="1"/>
          <p:nvPr/>
        </p:nvSpPr>
        <p:spPr>
          <a:xfrm>
            <a:off x="2133600" y="4192221"/>
            <a:ext cx="7369630" cy="2092881"/>
          </a:xfrm>
          <a:prstGeom prst="rect">
            <a:avLst/>
          </a:prstGeom>
          <a:noFill/>
        </p:spPr>
        <p:txBody>
          <a:bodyPr wrap="square">
            <a:spAutoFit/>
          </a:bodyPr>
          <a:lstStyle/>
          <a:p>
            <a:pPr>
              <a:spcAft>
                <a:spcPts val="600"/>
              </a:spcAft>
            </a:pPr>
            <a:r>
              <a:rPr lang="en-US" sz="2400" dirty="0"/>
              <a:t>Numerous statements</a:t>
            </a:r>
          </a:p>
          <a:p>
            <a:pPr marL="342900" indent="-342900">
              <a:spcAft>
                <a:spcPts val="600"/>
              </a:spcAft>
              <a:buFont typeface="Arial" panose="020B0604020202020204" pitchFamily="34" charset="0"/>
              <a:buChar char="•"/>
            </a:pPr>
            <a:r>
              <a:rPr lang="en-US" sz="2400" dirty="0"/>
              <a:t>Illegal immigrants are “animals” and “not human” </a:t>
            </a:r>
            <a:br>
              <a:rPr lang="en-US" sz="2400" dirty="0"/>
            </a:br>
            <a:r>
              <a:rPr lang="en-US" sz="2400" dirty="0"/>
              <a:t>(Apr 2024)</a:t>
            </a:r>
          </a:p>
          <a:p>
            <a:pPr marL="342900" indent="-342900">
              <a:spcAft>
                <a:spcPts val="600"/>
              </a:spcAft>
              <a:buFont typeface="Arial" panose="020B0604020202020204" pitchFamily="34" charset="0"/>
              <a:buChar char="•"/>
            </a:pPr>
            <a:r>
              <a:rPr lang="en-US" sz="2400" dirty="0"/>
              <a:t>They are drug dealers, rapists, criminals “poisoning our blood” (Mar 2024)</a:t>
            </a:r>
          </a:p>
        </p:txBody>
      </p:sp>
    </p:spTree>
    <p:extLst>
      <p:ext uri="{BB962C8B-B14F-4D97-AF65-F5344CB8AC3E}">
        <p14:creationId xmlns:p14="http://schemas.microsoft.com/office/powerpoint/2010/main" val="209441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283EA2-BC1B-E79E-85FE-21B9937701D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480F4FE-F8FF-79DC-E82C-23981337398F}"/>
              </a:ext>
            </a:extLst>
          </p:cNvPr>
          <p:cNvSpPr txBox="1"/>
          <p:nvPr/>
        </p:nvSpPr>
        <p:spPr>
          <a:xfrm>
            <a:off x="2514600" y="708354"/>
            <a:ext cx="2209800" cy="523220"/>
          </a:xfrm>
          <a:prstGeom prst="rect">
            <a:avLst/>
          </a:prstGeom>
          <a:noFill/>
          <a:ln>
            <a:solidFill>
              <a:schemeClr val="accent5"/>
            </a:solidFill>
          </a:ln>
        </p:spPr>
        <p:txBody>
          <a:bodyPr wrap="square">
            <a:spAutoFit/>
          </a:bodyPr>
          <a:lstStyle/>
          <a:p>
            <a:pPr algn="ctr"/>
            <a:r>
              <a:rPr lang="en-US" sz="2800" dirty="0"/>
              <a:t>Issues</a:t>
            </a:r>
          </a:p>
        </p:txBody>
      </p:sp>
      <p:sp>
        <p:nvSpPr>
          <p:cNvPr id="6" name="TextBox 5">
            <a:extLst>
              <a:ext uri="{FF2B5EF4-FFF2-40B4-BE49-F238E27FC236}">
                <a16:creationId xmlns:a16="http://schemas.microsoft.com/office/drawing/2014/main" id="{3CDEFFBF-D661-2C55-9467-BF23ED9EA771}"/>
              </a:ext>
            </a:extLst>
          </p:cNvPr>
          <p:cNvSpPr txBox="1"/>
          <p:nvPr/>
        </p:nvSpPr>
        <p:spPr>
          <a:xfrm>
            <a:off x="2205091" y="1552545"/>
            <a:ext cx="2541080" cy="400110"/>
          </a:xfrm>
          <a:prstGeom prst="rect">
            <a:avLst/>
          </a:prstGeom>
          <a:noFill/>
        </p:spPr>
        <p:txBody>
          <a:bodyPr wrap="none" rtlCol="0">
            <a:spAutoFit/>
          </a:bodyPr>
          <a:lstStyle/>
          <a:p>
            <a:r>
              <a:rPr lang="en-US" sz="2000" dirty="0"/>
              <a:t>Administration says …</a:t>
            </a:r>
          </a:p>
        </p:txBody>
      </p:sp>
      <p:sp>
        <p:nvSpPr>
          <p:cNvPr id="8" name="TextBox 7">
            <a:extLst>
              <a:ext uri="{FF2B5EF4-FFF2-40B4-BE49-F238E27FC236}">
                <a16:creationId xmlns:a16="http://schemas.microsoft.com/office/drawing/2014/main" id="{22E93AF4-F69D-AF90-8290-D3D9E077D85C}"/>
              </a:ext>
            </a:extLst>
          </p:cNvPr>
          <p:cNvSpPr txBox="1"/>
          <p:nvPr/>
        </p:nvSpPr>
        <p:spPr>
          <a:xfrm>
            <a:off x="2133600" y="2076663"/>
            <a:ext cx="3962400" cy="707886"/>
          </a:xfrm>
          <a:prstGeom prst="rect">
            <a:avLst/>
          </a:prstGeom>
          <a:noFill/>
        </p:spPr>
        <p:txBody>
          <a:bodyPr wrap="square">
            <a:spAutoFit/>
          </a:bodyPr>
          <a:lstStyle/>
          <a:p>
            <a:pPr marL="285750" indent="-285750">
              <a:buFontTx/>
              <a:buChar char="-"/>
            </a:pPr>
            <a:r>
              <a:rPr lang="en-US" sz="2000" dirty="0"/>
              <a:t>Deporting undocumented who’ve committed crimes.</a:t>
            </a:r>
          </a:p>
        </p:txBody>
      </p:sp>
      <p:sp>
        <p:nvSpPr>
          <p:cNvPr id="9" name="TextBox 8">
            <a:extLst>
              <a:ext uri="{FF2B5EF4-FFF2-40B4-BE49-F238E27FC236}">
                <a16:creationId xmlns:a16="http://schemas.microsoft.com/office/drawing/2014/main" id="{B6A74BE2-1C3B-9D85-B44A-BE6D3DA13E06}"/>
              </a:ext>
            </a:extLst>
          </p:cNvPr>
          <p:cNvSpPr txBox="1"/>
          <p:nvPr/>
        </p:nvSpPr>
        <p:spPr>
          <a:xfrm>
            <a:off x="6166301" y="2094246"/>
            <a:ext cx="4075965" cy="400110"/>
          </a:xfrm>
          <a:prstGeom prst="rect">
            <a:avLst/>
          </a:prstGeom>
          <a:noFill/>
        </p:spPr>
        <p:txBody>
          <a:bodyPr wrap="square">
            <a:spAutoFit/>
          </a:bodyPr>
          <a:lstStyle/>
          <a:p>
            <a:pPr marL="285750" indent="-285750">
              <a:buFontTx/>
              <a:buChar char="-"/>
            </a:pPr>
            <a:r>
              <a:rPr lang="en-US" sz="2000" dirty="0"/>
              <a:t>Crime of many is only illegal entry.</a:t>
            </a:r>
          </a:p>
        </p:txBody>
      </p:sp>
      <p:sp>
        <p:nvSpPr>
          <p:cNvPr id="10" name="TextBox 9">
            <a:extLst>
              <a:ext uri="{FF2B5EF4-FFF2-40B4-BE49-F238E27FC236}">
                <a16:creationId xmlns:a16="http://schemas.microsoft.com/office/drawing/2014/main" id="{4F1BC041-D377-BD0F-1AAF-06AAEFDBB92D}"/>
              </a:ext>
            </a:extLst>
          </p:cNvPr>
          <p:cNvSpPr txBox="1"/>
          <p:nvPr/>
        </p:nvSpPr>
        <p:spPr>
          <a:xfrm>
            <a:off x="2133600" y="3693661"/>
            <a:ext cx="3962400" cy="1015663"/>
          </a:xfrm>
          <a:prstGeom prst="rect">
            <a:avLst/>
          </a:prstGeom>
          <a:noFill/>
        </p:spPr>
        <p:txBody>
          <a:bodyPr wrap="square">
            <a:spAutoFit/>
          </a:bodyPr>
          <a:lstStyle/>
          <a:p>
            <a:pPr marL="285750" indent="-285750">
              <a:buFontTx/>
              <a:buChar char="-"/>
            </a:pPr>
            <a:r>
              <a:rPr lang="en-US" sz="2000" dirty="0"/>
              <a:t>Purpose is to defend from invasion (Alien Enemies Act) and protect national security.</a:t>
            </a:r>
          </a:p>
        </p:txBody>
      </p:sp>
      <p:sp>
        <p:nvSpPr>
          <p:cNvPr id="11" name="TextBox 10">
            <a:extLst>
              <a:ext uri="{FF2B5EF4-FFF2-40B4-BE49-F238E27FC236}">
                <a16:creationId xmlns:a16="http://schemas.microsoft.com/office/drawing/2014/main" id="{15E1BE2C-A745-BC94-67FF-7BE4ADD08E50}"/>
              </a:ext>
            </a:extLst>
          </p:cNvPr>
          <p:cNvSpPr txBox="1"/>
          <p:nvPr/>
        </p:nvSpPr>
        <p:spPr>
          <a:xfrm>
            <a:off x="6198958" y="3693661"/>
            <a:ext cx="3962400" cy="1015663"/>
          </a:xfrm>
          <a:prstGeom prst="rect">
            <a:avLst/>
          </a:prstGeom>
          <a:noFill/>
        </p:spPr>
        <p:txBody>
          <a:bodyPr wrap="square">
            <a:spAutoFit/>
          </a:bodyPr>
          <a:lstStyle/>
          <a:p>
            <a:pPr marL="285750" indent="-285750">
              <a:buFontTx/>
              <a:buChar char="-"/>
            </a:pPr>
            <a:r>
              <a:rPr lang="en-US" sz="2000" dirty="0"/>
              <a:t>Courts contesting because no evidence of foreign government involvement.</a:t>
            </a:r>
          </a:p>
        </p:txBody>
      </p:sp>
      <p:sp>
        <p:nvSpPr>
          <p:cNvPr id="12" name="TextBox 11">
            <a:extLst>
              <a:ext uri="{FF2B5EF4-FFF2-40B4-BE49-F238E27FC236}">
                <a16:creationId xmlns:a16="http://schemas.microsoft.com/office/drawing/2014/main" id="{CD7A555A-394A-16EC-2F32-EA146CEBC425}"/>
              </a:ext>
            </a:extLst>
          </p:cNvPr>
          <p:cNvSpPr txBox="1"/>
          <p:nvPr/>
        </p:nvSpPr>
        <p:spPr>
          <a:xfrm>
            <a:off x="2171244" y="4906125"/>
            <a:ext cx="3962400" cy="400110"/>
          </a:xfrm>
          <a:prstGeom prst="rect">
            <a:avLst/>
          </a:prstGeom>
          <a:noFill/>
        </p:spPr>
        <p:txBody>
          <a:bodyPr wrap="square">
            <a:spAutoFit/>
          </a:bodyPr>
          <a:lstStyle/>
          <a:p>
            <a:pPr marL="285750" indent="-285750">
              <a:buFontTx/>
              <a:buChar char="-"/>
            </a:pPr>
            <a:r>
              <a:rPr lang="en-US" sz="2000" dirty="0"/>
              <a:t>Rights being respected.</a:t>
            </a:r>
          </a:p>
        </p:txBody>
      </p:sp>
      <p:sp>
        <p:nvSpPr>
          <p:cNvPr id="13" name="TextBox 12">
            <a:extLst>
              <a:ext uri="{FF2B5EF4-FFF2-40B4-BE49-F238E27FC236}">
                <a16:creationId xmlns:a16="http://schemas.microsoft.com/office/drawing/2014/main" id="{6A38F448-8136-4886-D903-1B59C4440FD8}"/>
              </a:ext>
            </a:extLst>
          </p:cNvPr>
          <p:cNvSpPr txBox="1"/>
          <p:nvPr/>
        </p:nvSpPr>
        <p:spPr>
          <a:xfrm>
            <a:off x="6209845" y="4906125"/>
            <a:ext cx="4374865" cy="707886"/>
          </a:xfrm>
          <a:prstGeom prst="rect">
            <a:avLst/>
          </a:prstGeom>
          <a:noFill/>
        </p:spPr>
        <p:txBody>
          <a:bodyPr wrap="square">
            <a:spAutoFit/>
          </a:bodyPr>
          <a:lstStyle/>
          <a:p>
            <a:pPr marL="285750" indent="-285750">
              <a:buFontTx/>
              <a:buChar char="-"/>
            </a:pPr>
            <a:r>
              <a:rPr lang="en-US" sz="2000" dirty="0"/>
              <a:t>Rights violated, regarding access to legal counsel, habeas corpus, etc.</a:t>
            </a:r>
          </a:p>
        </p:txBody>
      </p:sp>
      <p:sp>
        <p:nvSpPr>
          <p:cNvPr id="14" name="TextBox 13">
            <a:extLst>
              <a:ext uri="{FF2B5EF4-FFF2-40B4-BE49-F238E27FC236}">
                <a16:creationId xmlns:a16="http://schemas.microsoft.com/office/drawing/2014/main" id="{CA593C79-3C4C-3421-EAAD-F7F66E2A238D}"/>
              </a:ext>
            </a:extLst>
          </p:cNvPr>
          <p:cNvSpPr txBox="1"/>
          <p:nvPr/>
        </p:nvSpPr>
        <p:spPr>
          <a:xfrm>
            <a:off x="6133644" y="1534105"/>
            <a:ext cx="3054362" cy="400110"/>
          </a:xfrm>
          <a:prstGeom prst="rect">
            <a:avLst/>
          </a:prstGeom>
          <a:noFill/>
        </p:spPr>
        <p:txBody>
          <a:bodyPr wrap="none" rtlCol="0">
            <a:spAutoFit/>
          </a:bodyPr>
          <a:lstStyle/>
          <a:p>
            <a:r>
              <a:rPr lang="en-US" sz="2000" dirty="0"/>
              <a:t>Other evidence points to …</a:t>
            </a:r>
          </a:p>
        </p:txBody>
      </p:sp>
      <p:sp>
        <p:nvSpPr>
          <p:cNvPr id="15" name="TextBox 14">
            <a:extLst>
              <a:ext uri="{FF2B5EF4-FFF2-40B4-BE49-F238E27FC236}">
                <a16:creationId xmlns:a16="http://schemas.microsoft.com/office/drawing/2014/main" id="{69F922A2-2935-8C9F-6896-C3436469AED4}"/>
              </a:ext>
            </a:extLst>
          </p:cNvPr>
          <p:cNvSpPr txBox="1"/>
          <p:nvPr/>
        </p:nvSpPr>
        <p:spPr>
          <a:xfrm>
            <a:off x="6209844" y="5729328"/>
            <a:ext cx="4075966" cy="707886"/>
          </a:xfrm>
          <a:prstGeom prst="rect">
            <a:avLst/>
          </a:prstGeom>
          <a:noFill/>
        </p:spPr>
        <p:txBody>
          <a:bodyPr wrap="square">
            <a:spAutoFit/>
          </a:bodyPr>
          <a:lstStyle/>
          <a:p>
            <a:pPr marL="285750" indent="-285750">
              <a:buFontTx/>
              <a:buChar char="-"/>
            </a:pPr>
            <a:r>
              <a:rPr lang="en-US" sz="2000" dirty="0"/>
              <a:t>Pattern so far: criticism of Israel and support for Palestine/Hamas.</a:t>
            </a:r>
          </a:p>
        </p:txBody>
      </p:sp>
      <p:sp>
        <p:nvSpPr>
          <p:cNvPr id="16" name="TextBox 15">
            <a:extLst>
              <a:ext uri="{FF2B5EF4-FFF2-40B4-BE49-F238E27FC236}">
                <a16:creationId xmlns:a16="http://schemas.microsoft.com/office/drawing/2014/main" id="{A66EA4B0-9BEF-E8C7-9226-CF00A20D8EE0}"/>
              </a:ext>
            </a:extLst>
          </p:cNvPr>
          <p:cNvSpPr txBox="1"/>
          <p:nvPr/>
        </p:nvSpPr>
        <p:spPr>
          <a:xfrm>
            <a:off x="2203901" y="5751099"/>
            <a:ext cx="3962400" cy="707886"/>
          </a:xfrm>
          <a:prstGeom prst="rect">
            <a:avLst/>
          </a:prstGeom>
          <a:noFill/>
        </p:spPr>
        <p:txBody>
          <a:bodyPr wrap="square">
            <a:spAutoFit/>
          </a:bodyPr>
          <a:lstStyle/>
          <a:p>
            <a:pPr marL="285750" indent="-285750">
              <a:buFontTx/>
              <a:buChar char="-"/>
            </a:pPr>
            <a:r>
              <a:rPr lang="en-US" sz="2000" dirty="0"/>
              <a:t>Not related to persons’ political views or free expression.</a:t>
            </a:r>
          </a:p>
        </p:txBody>
      </p:sp>
      <p:sp>
        <p:nvSpPr>
          <p:cNvPr id="17" name="TextBox 16">
            <a:extLst>
              <a:ext uri="{FF2B5EF4-FFF2-40B4-BE49-F238E27FC236}">
                <a16:creationId xmlns:a16="http://schemas.microsoft.com/office/drawing/2014/main" id="{80D0DE33-9AA7-6F1A-699A-4E82438C9B63}"/>
              </a:ext>
            </a:extLst>
          </p:cNvPr>
          <p:cNvSpPr txBox="1"/>
          <p:nvPr/>
        </p:nvSpPr>
        <p:spPr>
          <a:xfrm>
            <a:off x="2133600" y="2807495"/>
            <a:ext cx="3962400" cy="707886"/>
          </a:xfrm>
          <a:prstGeom prst="rect">
            <a:avLst/>
          </a:prstGeom>
          <a:noFill/>
        </p:spPr>
        <p:txBody>
          <a:bodyPr wrap="square">
            <a:spAutoFit/>
          </a:bodyPr>
          <a:lstStyle/>
          <a:p>
            <a:pPr marL="285750" indent="-285750">
              <a:buFontTx/>
              <a:buChar char="-"/>
            </a:pPr>
            <a:r>
              <a:rPr lang="en-US" sz="2000" dirty="0"/>
              <a:t>Deporting “pro-terrorist, antisemitic, anti-American.”</a:t>
            </a:r>
          </a:p>
        </p:txBody>
      </p:sp>
      <p:sp>
        <p:nvSpPr>
          <p:cNvPr id="19" name="TextBox 18">
            <a:extLst>
              <a:ext uri="{FF2B5EF4-FFF2-40B4-BE49-F238E27FC236}">
                <a16:creationId xmlns:a16="http://schemas.microsoft.com/office/drawing/2014/main" id="{23FDA4C2-FE03-16B3-D8EB-943B326B8B03}"/>
              </a:ext>
            </a:extLst>
          </p:cNvPr>
          <p:cNvSpPr txBox="1"/>
          <p:nvPr/>
        </p:nvSpPr>
        <p:spPr>
          <a:xfrm>
            <a:off x="6198959" y="2785565"/>
            <a:ext cx="4075965" cy="707886"/>
          </a:xfrm>
          <a:prstGeom prst="rect">
            <a:avLst/>
          </a:prstGeom>
          <a:noFill/>
        </p:spPr>
        <p:txBody>
          <a:bodyPr wrap="square">
            <a:spAutoFit/>
          </a:bodyPr>
          <a:lstStyle/>
          <a:p>
            <a:pPr marL="285750" indent="-285750">
              <a:buFontTx/>
              <a:buChar char="-"/>
            </a:pPr>
            <a:r>
              <a:rPr lang="en-US" sz="2000" dirty="0"/>
              <a:t>No allegation of terrorism. Unknown criteria.</a:t>
            </a:r>
          </a:p>
        </p:txBody>
      </p:sp>
    </p:spTree>
    <p:extLst>
      <p:ext uri="{BB962C8B-B14F-4D97-AF65-F5344CB8AC3E}">
        <p14:creationId xmlns:p14="http://schemas.microsoft.com/office/powerpoint/2010/main" val="65232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rgbClr val="808080"/>
                                      </p:to>
                                    </p:animClr>
                                  </p:sub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subTnLst>
                                    <p:animClr clrSpc="rgb" dir="cw">
                                      <p:cBhvr override="childStyle">
                                        <p:cTn dur="1" fill="hold" display="0" masterRel="nextClick" afterEffect="1"/>
                                        <p:tgtEl>
                                          <p:spTgt spid="9"/>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subTnLst>
                                    <p:animClr clrSpc="rgb" dir="cw">
                                      <p:cBhvr override="childStyle">
                                        <p:cTn dur="1" fill="hold" display="0" masterRel="nextClick" afterEffect="1"/>
                                        <p:tgtEl>
                                          <p:spTgt spid="17"/>
                                        </p:tgtEl>
                                        <p:attrNameLst>
                                          <p:attrName>ppt_c</p:attrName>
                                        </p:attrNameLst>
                                      </p:cBhvr>
                                      <p:to>
                                        <a:srgbClr val="808080"/>
                                      </p:to>
                                    </p:animClr>
                                  </p:sub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subTnLst>
                                    <p:animClr clrSpc="rgb" dir="cw">
                                      <p:cBhvr override="childStyle">
                                        <p:cTn dur="1" fill="hold" display="0" masterRel="nextClick" afterEffect="1"/>
                                        <p:tgtEl>
                                          <p:spTgt spid="19"/>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nimClr clrSpc="rgb" dir="cw">
                                      <p:cBhvr override="childStyle">
                                        <p:cTn dur="1" fill="hold" display="0" masterRel="nextClick" afterEffect="1"/>
                                        <p:tgtEl>
                                          <p:spTgt spid="10"/>
                                        </p:tgtEl>
                                        <p:attrNameLst>
                                          <p:attrName>ppt_c</p:attrName>
                                        </p:attrNameLst>
                                      </p:cBhvr>
                                      <p:to>
                                        <a:srgbClr val="808080"/>
                                      </p:to>
                                    </p:animClr>
                                  </p:sub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nimClr clrSpc="rgb" dir="cw">
                                      <p:cBhvr override="childStyle">
                                        <p:cTn dur="1" fill="hold" display="0" masterRel="nextClick" afterEffect="1"/>
                                        <p:tgtEl>
                                          <p:spTgt spid="12"/>
                                        </p:tgtEl>
                                        <p:attrNameLst>
                                          <p:attrName>ppt_c</p:attrName>
                                        </p:attrNameLst>
                                      </p:cBhvr>
                                      <p:to>
                                        <a:srgbClr val="808080"/>
                                      </p:to>
                                    </p:animClr>
                                  </p:sub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subTnLst>
                                    <p:animClr clrSpc="rgb" dir="cw">
                                      <p:cBhvr override="childStyle">
                                        <p:cTn dur="1" fill="hold" display="0" masterRel="nextClick" afterEffect="1"/>
                                        <p:tgtEl>
                                          <p:spTgt spid="13"/>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P spid="16" grpId="0"/>
      <p:bldP spid="17"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0A06CAD-706E-F36F-678E-20C01995E45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2522CE0-7D71-726E-8594-C1009DBBF6B6}"/>
              </a:ext>
            </a:extLst>
          </p:cNvPr>
          <p:cNvSpPr txBox="1"/>
          <p:nvPr/>
        </p:nvSpPr>
        <p:spPr>
          <a:xfrm>
            <a:off x="2514600" y="708354"/>
            <a:ext cx="7010400" cy="523220"/>
          </a:xfrm>
          <a:prstGeom prst="rect">
            <a:avLst/>
          </a:prstGeom>
          <a:noFill/>
          <a:ln>
            <a:solidFill>
              <a:schemeClr val="accent5"/>
            </a:solidFill>
          </a:ln>
        </p:spPr>
        <p:txBody>
          <a:bodyPr wrap="square">
            <a:spAutoFit/>
          </a:bodyPr>
          <a:lstStyle/>
          <a:p>
            <a:pPr algn="ctr"/>
            <a:r>
              <a:rPr lang="en-US" sz="2800" dirty="0"/>
              <a:t>What does this mean for your questions?</a:t>
            </a:r>
          </a:p>
        </p:txBody>
      </p:sp>
      <p:sp>
        <p:nvSpPr>
          <p:cNvPr id="7" name="TextBox 6">
            <a:extLst>
              <a:ext uri="{FF2B5EF4-FFF2-40B4-BE49-F238E27FC236}">
                <a16:creationId xmlns:a16="http://schemas.microsoft.com/office/drawing/2014/main" id="{8BCD5268-2926-6702-47D9-1368B0666086}"/>
              </a:ext>
            </a:extLst>
          </p:cNvPr>
          <p:cNvSpPr txBox="1"/>
          <p:nvPr/>
        </p:nvSpPr>
        <p:spPr>
          <a:xfrm>
            <a:off x="2324101" y="2057401"/>
            <a:ext cx="8478102" cy="2769989"/>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400" dirty="0"/>
              <a:t>As always, ask what you think appropriate in appropriate fashion.</a:t>
            </a:r>
          </a:p>
          <a:p>
            <a:pPr marL="342900" indent="-342900">
              <a:spcAft>
                <a:spcPts val="1200"/>
              </a:spcAft>
              <a:buFont typeface="Arial" panose="020B0604020202020204" pitchFamily="34" charset="0"/>
              <a:buChar char="•"/>
            </a:pPr>
            <a:r>
              <a:rPr lang="en-US" sz="2400" dirty="0"/>
              <a:t>As always, offer analysis and conclusions.</a:t>
            </a:r>
          </a:p>
          <a:p>
            <a:pPr marL="342900" indent="-342900">
              <a:spcAft>
                <a:spcPts val="1200"/>
              </a:spcAft>
              <a:buFont typeface="Arial" panose="020B0604020202020204" pitchFamily="34" charset="0"/>
              <a:buChar char="•"/>
            </a:pPr>
            <a:r>
              <a:rPr lang="en-US" sz="2400" dirty="0"/>
              <a:t>Understand difference between law/policy and enforcement.</a:t>
            </a:r>
          </a:p>
          <a:p>
            <a:pPr marL="342900" indent="-342900">
              <a:spcAft>
                <a:spcPts val="1200"/>
              </a:spcAft>
              <a:buFont typeface="Arial" panose="020B0604020202020204" pitchFamily="34" charset="0"/>
              <a:buChar char="•"/>
            </a:pPr>
            <a:r>
              <a:rPr lang="en-US" sz="2400" dirty="0"/>
              <a:t>Understand that everyone has choice to stay in job and carry out orders.</a:t>
            </a:r>
          </a:p>
        </p:txBody>
      </p:sp>
      <p:sp>
        <p:nvSpPr>
          <p:cNvPr id="2" name="TextBox 1">
            <a:extLst>
              <a:ext uri="{FF2B5EF4-FFF2-40B4-BE49-F238E27FC236}">
                <a16:creationId xmlns:a16="http://schemas.microsoft.com/office/drawing/2014/main" id="{2BB21E3C-0825-BF1F-D527-6D74562227F8}"/>
              </a:ext>
            </a:extLst>
          </p:cNvPr>
          <p:cNvSpPr txBox="1"/>
          <p:nvPr/>
        </p:nvSpPr>
        <p:spPr>
          <a:xfrm>
            <a:off x="2324101" y="5441760"/>
            <a:ext cx="7696200" cy="830997"/>
          </a:xfrm>
          <a:prstGeom prst="rect">
            <a:avLst/>
          </a:prstGeom>
          <a:noFill/>
        </p:spPr>
        <p:txBody>
          <a:bodyPr wrap="square" rtlCol="0">
            <a:spAutoFit/>
          </a:bodyPr>
          <a:lstStyle/>
          <a:p>
            <a:r>
              <a:rPr lang="en-US" sz="2400" i="1" dirty="0"/>
              <a:t>Professional courtesy doesn’t mean a) you have to agree, or b) not stating disagreement is agreement.</a:t>
            </a:r>
          </a:p>
        </p:txBody>
      </p:sp>
    </p:spTree>
    <p:extLst>
      <p:ext uri="{BB962C8B-B14F-4D97-AF65-F5344CB8AC3E}">
        <p14:creationId xmlns:p14="http://schemas.microsoft.com/office/powerpoint/2010/main" val="413354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1E74D4A-C629-B8FB-D804-D292AB1F802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D94818-B85A-6481-3E26-6BC862242241}"/>
              </a:ext>
            </a:extLst>
          </p:cNvPr>
          <p:cNvSpPr txBox="1"/>
          <p:nvPr/>
        </p:nvSpPr>
        <p:spPr>
          <a:xfrm>
            <a:off x="2514600" y="708354"/>
            <a:ext cx="3505200" cy="523220"/>
          </a:xfrm>
          <a:prstGeom prst="rect">
            <a:avLst/>
          </a:prstGeom>
          <a:noFill/>
          <a:ln>
            <a:solidFill>
              <a:schemeClr val="accent5"/>
            </a:solidFill>
          </a:ln>
        </p:spPr>
        <p:txBody>
          <a:bodyPr wrap="square">
            <a:spAutoFit/>
          </a:bodyPr>
          <a:lstStyle/>
          <a:p>
            <a:pPr algn="ctr"/>
            <a:r>
              <a:rPr lang="en-US" sz="2800" dirty="0"/>
              <a:t>Possible Questions</a:t>
            </a:r>
          </a:p>
        </p:txBody>
      </p:sp>
      <p:sp>
        <p:nvSpPr>
          <p:cNvPr id="3" name="TextBox 2">
            <a:extLst>
              <a:ext uri="{FF2B5EF4-FFF2-40B4-BE49-F238E27FC236}">
                <a16:creationId xmlns:a16="http://schemas.microsoft.com/office/drawing/2014/main" id="{F1F6A765-543D-6014-E75C-4623B3513103}"/>
              </a:ext>
            </a:extLst>
          </p:cNvPr>
          <p:cNvSpPr txBox="1"/>
          <p:nvPr/>
        </p:nvSpPr>
        <p:spPr>
          <a:xfrm>
            <a:off x="2129051" y="1761854"/>
            <a:ext cx="7620000" cy="4503797"/>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en-US" sz="2000" dirty="0"/>
              <a:t>What happened in the case of Alex Pretti in Minneapolis?</a:t>
            </a:r>
          </a:p>
          <a:p>
            <a:pPr marL="342900" indent="-342900">
              <a:spcAft>
                <a:spcPts val="800"/>
              </a:spcAft>
              <a:buFont typeface="Arial" panose="020B0604020202020204" pitchFamily="34" charset="0"/>
              <a:buChar char="•"/>
            </a:pPr>
            <a:r>
              <a:rPr lang="en-US" sz="2000" dirty="0"/>
              <a:t>When CBP makes a mistake in an arrest or deportation, what recourse does the person have?</a:t>
            </a:r>
          </a:p>
          <a:p>
            <a:pPr marL="342900" indent="-342900">
              <a:spcAft>
                <a:spcPts val="800"/>
              </a:spcAft>
              <a:buFont typeface="Arial" panose="020B0604020202020204" pitchFamily="34" charset="0"/>
              <a:buChar char="•"/>
            </a:pPr>
            <a:r>
              <a:rPr lang="en-US" sz="2000" dirty="0"/>
              <a:t>Who makes the lists of tourists (with visas or ESTA) and even Permanent Residents who are stopped upon arrival in the U.S.?</a:t>
            </a:r>
          </a:p>
          <a:p>
            <a:pPr marL="342900" indent="-342900">
              <a:spcAft>
                <a:spcPts val="800"/>
              </a:spcAft>
              <a:buFont typeface="Arial" panose="020B0604020202020204" pitchFamily="34" charset="0"/>
              <a:buChar char="•"/>
            </a:pPr>
            <a:r>
              <a:rPr lang="en-US" sz="2000" dirty="0"/>
              <a:t>How do CBP and ICE know which tattoos are from gangs and not?</a:t>
            </a:r>
          </a:p>
          <a:p>
            <a:pPr marL="342900" indent="-342900">
              <a:spcAft>
                <a:spcPts val="800"/>
              </a:spcAft>
              <a:buFont typeface="Arial" panose="020B0604020202020204" pitchFamily="34" charset="0"/>
              <a:buChar char="•"/>
            </a:pPr>
            <a:r>
              <a:rPr lang="en-US" sz="2000" dirty="0"/>
              <a:t>How is it helpful for CBP to post on its website “It’s closing time”?</a:t>
            </a:r>
          </a:p>
          <a:p>
            <a:pPr marL="342900" indent="-342900">
              <a:spcAft>
                <a:spcPts val="800"/>
              </a:spcAft>
              <a:buFont typeface="Arial" panose="020B0604020202020204" pitchFamily="34" charset="0"/>
              <a:buChar char="•"/>
            </a:pPr>
            <a:r>
              <a:rPr lang="en-US" sz="2000" dirty="0"/>
              <a:t>What does the National Border Patrol Council’s endorsement of President Trump candidacy and its criticism of Joe Biden mean?</a:t>
            </a:r>
          </a:p>
          <a:p>
            <a:pPr marL="342900" indent="-342900">
              <a:spcAft>
                <a:spcPts val="800"/>
              </a:spcAft>
              <a:buFont typeface="Arial" panose="020B0604020202020204" pitchFamily="34" charset="0"/>
              <a:buChar char="•"/>
            </a:pPr>
            <a:r>
              <a:rPr lang="en-US" sz="2000" dirty="0"/>
              <a:t>What is the logic for CBP to be able to force a citizen to open phone without a warrant?</a:t>
            </a:r>
          </a:p>
          <a:p>
            <a:pPr marL="342900" indent="-342900">
              <a:spcAft>
                <a:spcPts val="800"/>
              </a:spcAft>
              <a:buFont typeface="Arial" panose="020B0604020202020204" pitchFamily="34" charset="0"/>
              <a:buChar char="•"/>
            </a:pPr>
            <a:r>
              <a:rPr lang="en-US" sz="2000" dirty="0"/>
              <a:t>Why did President close DHS civil rights branch and two ombuds?</a:t>
            </a:r>
          </a:p>
        </p:txBody>
      </p:sp>
    </p:spTree>
    <p:extLst>
      <p:ext uri="{BB962C8B-B14F-4D97-AF65-F5344CB8AC3E}">
        <p14:creationId xmlns:p14="http://schemas.microsoft.com/office/powerpoint/2010/main" val="217324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6EF0277-09AF-D300-2220-91125E6B5E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9D854F-AE74-694C-7448-75E2D391EBF8}"/>
              </a:ext>
            </a:extLst>
          </p:cNvPr>
          <p:cNvSpPr txBox="1"/>
          <p:nvPr/>
        </p:nvSpPr>
        <p:spPr>
          <a:xfrm>
            <a:off x="4468407" y="2967336"/>
            <a:ext cx="3255186" cy="461665"/>
          </a:xfrm>
          <a:prstGeom prst="rect">
            <a:avLst/>
          </a:prstGeom>
          <a:noFill/>
        </p:spPr>
        <p:txBody>
          <a:bodyPr wrap="none" rtlCol="0">
            <a:spAutoFit/>
          </a:bodyPr>
          <a:lstStyle/>
          <a:p>
            <a:r>
              <a:rPr lang="en-US" sz="2400" dirty="0"/>
              <a:t>Questions?  Comments?</a:t>
            </a:r>
          </a:p>
        </p:txBody>
      </p:sp>
    </p:spTree>
    <p:extLst>
      <p:ext uri="{BB962C8B-B14F-4D97-AF65-F5344CB8AC3E}">
        <p14:creationId xmlns:p14="http://schemas.microsoft.com/office/powerpoint/2010/main" val="138131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5EB635-4424-E945-694C-C55D2FD1D7CA}"/>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928CCD7-2FAC-67ED-2CE5-BC8A916B5592}"/>
              </a:ext>
            </a:extLst>
          </p:cNvPr>
          <p:cNvGraphicFramePr>
            <a:graphicFrameLocks noGrp="1"/>
          </p:cNvGraphicFramePr>
          <p:nvPr/>
        </p:nvGraphicFramePr>
        <p:xfrm>
          <a:off x="4007793" y="556085"/>
          <a:ext cx="3894012" cy="6191328"/>
        </p:xfrm>
        <a:graphic>
          <a:graphicData uri="http://schemas.openxmlformats.org/drawingml/2006/table">
            <a:tbl>
              <a:tblPr/>
              <a:tblGrid>
                <a:gridCol w="3894012">
                  <a:extLst>
                    <a:ext uri="{9D8B030D-6E8A-4147-A177-3AD203B41FA5}">
                      <a16:colId xmlns:a16="http://schemas.microsoft.com/office/drawing/2014/main" val="1988101017"/>
                    </a:ext>
                  </a:extLst>
                </a:gridCol>
              </a:tblGrid>
              <a:tr h="290089">
                <a:tc>
                  <a:txBody>
                    <a:bodyPr/>
                    <a:lstStyle/>
                    <a:p>
                      <a:pPr marL="0" marR="0" algn="ctr">
                        <a:lnSpc>
                          <a:spcPct val="115000"/>
                        </a:lnSpc>
                        <a:buNone/>
                      </a:pPr>
                      <a:r>
                        <a:rPr lang="en-US" sz="2000" kern="1200" dirty="0">
                          <a:effectLst/>
                          <a:latin typeface="Aptos" panose="020B0004020202020204" pitchFamily="34" charset="0"/>
                        </a:rPr>
                        <a:t>Week 1 (16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8016273"/>
                  </a:ext>
                </a:extLst>
              </a:tr>
              <a:tr h="290089">
                <a:tc>
                  <a:txBody>
                    <a:bodyPr/>
                    <a:lstStyle/>
                    <a:p>
                      <a:pPr marL="0" marR="0" algn="ctr">
                        <a:lnSpc>
                          <a:spcPct val="115000"/>
                        </a:lnSpc>
                        <a:buNone/>
                      </a:pPr>
                      <a:r>
                        <a:rPr lang="en-US" sz="2000" kern="1200" dirty="0">
                          <a:effectLst/>
                          <a:latin typeface="Aptos" panose="020B0004020202020204" pitchFamily="34" charset="0"/>
                        </a:rPr>
                        <a:t>Week 2 (23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4868127"/>
                  </a:ext>
                </a:extLst>
              </a:tr>
              <a:tr h="290089">
                <a:tc>
                  <a:txBody>
                    <a:bodyPr/>
                    <a:lstStyle/>
                    <a:p>
                      <a:pPr marL="0" marR="0" algn="ctr">
                        <a:lnSpc>
                          <a:spcPct val="115000"/>
                        </a:lnSpc>
                        <a:buNone/>
                      </a:pPr>
                      <a:r>
                        <a:rPr lang="en-US" sz="2000" kern="1200" dirty="0">
                          <a:effectLst/>
                          <a:latin typeface="Aptos" panose="020B0004020202020204" pitchFamily="34" charset="0"/>
                        </a:rPr>
                        <a:t>Week 3 (30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7658432"/>
                  </a:ext>
                </a:extLst>
              </a:tr>
              <a:tr h="290089">
                <a:tc>
                  <a:txBody>
                    <a:bodyPr/>
                    <a:lstStyle/>
                    <a:p>
                      <a:pPr marL="0" marR="0" algn="ctr">
                        <a:lnSpc>
                          <a:spcPct val="115000"/>
                        </a:lnSpc>
                        <a:buNone/>
                      </a:pPr>
                      <a:r>
                        <a:rPr lang="en-US" sz="2000" kern="1200" dirty="0">
                          <a:effectLst/>
                          <a:latin typeface="Aptos" panose="020B0004020202020204" pitchFamily="34" charset="0"/>
                        </a:rPr>
                        <a:t>Week 4 (6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75257"/>
                  </a:ext>
                </a:extLst>
              </a:tr>
              <a:tr h="290089">
                <a:tc>
                  <a:txBody>
                    <a:bodyPr/>
                    <a:lstStyle/>
                    <a:p>
                      <a:pPr marL="0" marR="0" algn="ctr">
                        <a:lnSpc>
                          <a:spcPct val="115000"/>
                        </a:lnSpc>
                        <a:buNone/>
                      </a:pPr>
                      <a:r>
                        <a:rPr lang="en-US" sz="2000" kern="1200" dirty="0">
                          <a:effectLst/>
                          <a:latin typeface="Aptos" panose="020B0004020202020204" pitchFamily="34" charset="0"/>
                        </a:rPr>
                        <a:t>Week 5 (13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658261"/>
                  </a:ext>
                </a:extLst>
              </a:tr>
              <a:tr h="290089">
                <a:tc>
                  <a:txBody>
                    <a:bodyPr/>
                    <a:lstStyle/>
                    <a:p>
                      <a:pPr marL="0" marR="0" algn="ctr">
                        <a:lnSpc>
                          <a:spcPct val="115000"/>
                        </a:lnSpc>
                        <a:buNone/>
                      </a:pPr>
                      <a:r>
                        <a:rPr lang="en-US" sz="2000" kern="1200" dirty="0">
                          <a:effectLst/>
                          <a:latin typeface="Aptos" panose="020B0004020202020204" pitchFamily="34" charset="0"/>
                        </a:rPr>
                        <a:t>Week 6 (20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6440956"/>
                  </a:ext>
                </a:extLst>
              </a:tr>
              <a:tr h="290089">
                <a:tc>
                  <a:txBody>
                    <a:bodyPr/>
                    <a:lstStyle/>
                    <a:p>
                      <a:pPr marL="0" marR="0" algn="ctr">
                        <a:lnSpc>
                          <a:spcPct val="115000"/>
                        </a:lnSpc>
                        <a:buNone/>
                      </a:pPr>
                      <a:r>
                        <a:rPr lang="en-US" sz="2000" kern="1200" dirty="0">
                          <a:effectLst/>
                          <a:latin typeface="Aptos" panose="020B0004020202020204" pitchFamily="34" charset="0"/>
                        </a:rPr>
                        <a:t>Week 7 (27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840790"/>
                  </a:ext>
                </a:extLst>
              </a:tr>
              <a:tr h="290089">
                <a:tc>
                  <a:txBody>
                    <a:bodyPr/>
                    <a:lstStyle/>
                    <a:p>
                      <a:pPr marL="0" marR="0" algn="ctr">
                        <a:lnSpc>
                          <a:spcPct val="115000"/>
                        </a:lnSpc>
                        <a:buNone/>
                      </a:pPr>
                      <a:r>
                        <a:rPr lang="en-US" sz="2000" kern="1200" dirty="0">
                          <a:effectLst/>
                          <a:latin typeface="Aptos" panose="020B0004020202020204" pitchFamily="34" charset="0"/>
                        </a:rPr>
                        <a:t>Week 8 (6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293560"/>
                  </a:ext>
                </a:extLst>
              </a:tr>
              <a:tr h="290089">
                <a:tc>
                  <a:txBody>
                    <a:bodyPr/>
                    <a:lstStyle/>
                    <a:p>
                      <a:pPr marL="0" marR="0" algn="ctr">
                        <a:lnSpc>
                          <a:spcPct val="115000"/>
                        </a:lnSpc>
                        <a:buNone/>
                      </a:pPr>
                      <a:r>
                        <a:rPr lang="en-US" sz="2000" dirty="0">
                          <a:effectLst/>
                          <a:latin typeface="Aptos" panose="020B0004020202020204" pitchFamily="34" charset="0"/>
                          <a:ea typeface="Arial" panose="020B0604020202020204" pitchFamily="34" charset="0"/>
                          <a:cs typeface="Times New Roman" panose="02020603050405020304" pitchFamily="18" charset="0"/>
                        </a:rPr>
                        <a:t>Spring Break</a:t>
                      </a: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658643"/>
                  </a:ext>
                </a:extLst>
              </a:tr>
              <a:tr h="290089">
                <a:tc>
                  <a:txBody>
                    <a:bodyPr/>
                    <a:lstStyle/>
                    <a:p>
                      <a:pPr marL="0" marR="0" algn="ctr">
                        <a:lnSpc>
                          <a:spcPct val="115000"/>
                        </a:lnSpc>
                        <a:buNone/>
                      </a:pPr>
                      <a:r>
                        <a:rPr lang="en-US" sz="2000" kern="1200" dirty="0">
                          <a:effectLst/>
                          <a:latin typeface="Aptos" panose="020B0004020202020204" pitchFamily="34" charset="0"/>
                        </a:rPr>
                        <a:t>Week 9 (20 March)</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637458"/>
                  </a:ext>
                </a:extLst>
              </a:tr>
              <a:tr h="290089">
                <a:tc>
                  <a:txBody>
                    <a:bodyPr/>
                    <a:lstStyle/>
                    <a:p>
                      <a:pPr marL="0" marR="0" algn="ctr">
                        <a:lnSpc>
                          <a:spcPct val="115000"/>
                        </a:lnSpc>
                        <a:buNone/>
                      </a:pPr>
                      <a:r>
                        <a:rPr lang="en-US" sz="2000" kern="1200" dirty="0">
                          <a:effectLst/>
                          <a:latin typeface="Aptos" panose="020B0004020202020204" pitchFamily="34" charset="0"/>
                        </a:rPr>
                        <a:t>Week 10 (27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451451"/>
                  </a:ext>
                </a:extLst>
              </a:tr>
              <a:tr h="290089">
                <a:tc>
                  <a:txBody>
                    <a:bodyPr/>
                    <a:lstStyle/>
                    <a:p>
                      <a:pPr marL="0" marR="0" algn="ctr">
                        <a:lnSpc>
                          <a:spcPct val="115000"/>
                        </a:lnSpc>
                        <a:buNone/>
                      </a:pPr>
                      <a:r>
                        <a:rPr lang="en-US" sz="2000" kern="1200" dirty="0">
                          <a:effectLst/>
                          <a:latin typeface="Aptos" panose="020B0004020202020204" pitchFamily="34" charset="0"/>
                        </a:rPr>
                        <a:t>Week 11 (3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9829390"/>
                  </a:ext>
                </a:extLst>
              </a:tr>
              <a:tr h="290089">
                <a:tc>
                  <a:txBody>
                    <a:bodyPr/>
                    <a:lstStyle/>
                    <a:p>
                      <a:pPr marL="0" marR="0" algn="ctr">
                        <a:lnSpc>
                          <a:spcPct val="115000"/>
                        </a:lnSpc>
                        <a:buNone/>
                      </a:pPr>
                      <a:r>
                        <a:rPr lang="en-US" sz="2000" kern="1200" dirty="0">
                          <a:effectLst/>
                          <a:latin typeface="Aptos" panose="020B0004020202020204" pitchFamily="34" charset="0"/>
                        </a:rPr>
                        <a:t>Week 12 (10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957348"/>
                  </a:ext>
                </a:extLst>
              </a:tr>
              <a:tr h="290089">
                <a:tc>
                  <a:txBody>
                    <a:bodyPr/>
                    <a:lstStyle/>
                    <a:p>
                      <a:pPr marL="0" marR="0" algn="ctr">
                        <a:lnSpc>
                          <a:spcPct val="115000"/>
                        </a:lnSpc>
                        <a:buNone/>
                      </a:pPr>
                      <a:r>
                        <a:rPr lang="en-US" sz="2000" kern="1200" dirty="0">
                          <a:effectLst/>
                          <a:latin typeface="Aptos" panose="020B0004020202020204" pitchFamily="34" charset="0"/>
                        </a:rPr>
                        <a:t>Week 13 (17 Apri)</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5809202"/>
                  </a:ext>
                </a:extLst>
              </a:tr>
              <a:tr h="290089">
                <a:tc>
                  <a:txBody>
                    <a:bodyPr/>
                    <a:lstStyle/>
                    <a:p>
                      <a:pPr marL="0" marR="0" algn="ctr">
                        <a:lnSpc>
                          <a:spcPct val="115000"/>
                        </a:lnSpc>
                        <a:buNone/>
                      </a:pPr>
                      <a:r>
                        <a:rPr lang="en-US" sz="2000" kern="1200" dirty="0">
                          <a:effectLst/>
                          <a:latin typeface="Aptos" panose="020B0004020202020204" pitchFamily="34" charset="0"/>
                        </a:rPr>
                        <a:t>Week 14 (24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3089274"/>
                  </a:ext>
                </a:extLst>
              </a:tr>
              <a:tr h="290089">
                <a:tc>
                  <a:txBody>
                    <a:bodyPr/>
                    <a:lstStyle/>
                    <a:p>
                      <a:pPr marL="0" marR="0" algn="ctr">
                        <a:lnSpc>
                          <a:spcPct val="115000"/>
                        </a:lnSpc>
                        <a:buNone/>
                      </a:pP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4258756"/>
                  </a:ext>
                </a:extLst>
              </a:tr>
            </a:tbl>
          </a:graphicData>
        </a:graphic>
      </p:graphicFrame>
      <p:sp>
        <p:nvSpPr>
          <p:cNvPr id="3" name="Rectangle: Rounded Corners 2">
            <a:extLst>
              <a:ext uri="{FF2B5EF4-FFF2-40B4-BE49-F238E27FC236}">
                <a16:creationId xmlns:a16="http://schemas.microsoft.com/office/drawing/2014/main" id="{7658C9C3-32DD-9D77-9015-35D3B872EDB3}"/>
              </a:ext>
            </a:extLst>
          </p:cNvPr>
          <p:cNvSpPr/>
          <p:nvPr/>
        </p:nvSpPr>
        <p:spPr>
          <a:xfrm>
            <a:off x="4540208" y="556085"/>
            <a:ext cx="2916268"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5487752-0E73-82F4-0FFC-934060B9BFF9}"/>
              </a:ext>
            </a:extLst>
          </p:cNvPr>
          <p:cNvSpPr txBox="1"/>
          <p:nvPr/>
        </p:nvSpPr>
        <p:spPr>
          <a:xfrm>
            <a:off x="1247775" y="1543050"/>
            <a:ext cx="1953227" cy="523220"/>
          </a:xfrm>
          <a:prstGeom prst="rect">
            <a:avLst/>
          </a:prstGeom>
          <a:noFill/>
        </p:spPr>
        <p:txBody>
          <a:bodyPr wrap="none" rtlCol="0">
            <a:spAutoFit/>
          </a:bodyPr>
          <a:lstStyle/>
          <a:p>
            <a:r>
              <a:rPr lang="en-US" sz="2800" dirty="0"/>
              <a:t>Spring 2026</a:t>
            </a:r>
          </a:p>
        </p:txBody>
      </p:sp>
    </p:spTree>
    <p:extLst>
      <p:ext uri="{BB962C8B-B14F-4D97-AF65-F5344CB8AC3E}">
        <p14:creationId xmlns:p14="http://schemas.microsoft.com/office/powerpoint/2010/main" val="260956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3.7037E-7 L 0.00807 0.38912 " pathEditMode="relative" rAng="0" ptsTypes="AA">
                                      <p:cBhvr>
                                        <p:cTn id="6" dur="1000" fill="hold"/>
                                        <p:tgtEl>
                                          <p:spTgt spid="3"/>
                                        </p:tgtEl>
                                        <p:attrNameLst>
                                          <p:attrName>ppt_x</p:attrName>
                                          <p:attrName>ppt_y</p:attrName>
                                        </p:attrNameLst>
                                      </p:cBhvr>
                                      <p:rCtr x="404" y="194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6EF0277-09AF-D300-2220-91125E6B5E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9D854F-AE74-694C-7448-75E2D391EBF8}"/>
              </a:ext>
            </a:extLst>
          </p:cNvPr>
          <p:cNvSpPr txBox="1"/>
          <p:nvPr/>
        </p:nvSpPr>
        <p:spPr>
          <a:xfrm>
            <a:off x="4468407" y="2967336"/>
            <a:ext cx="3255186" cy="461665"/>
          </a:xfrm>
          <a:prstGeom prst="rect">
            <a:avLst/>
          </a:prstGeom>
          <a:noFill/>
        </p:spPr>
        <p:txBody>
          <a:bodyPr wrap="none" rtlCol="0">
            <a:spAutoFit/>
          </a:bodyPr>
          <a:lstStyle/>
          <a:p>
            <a:r>
              <a:rPr lang="en-US" sz="2400" dirty="0"/>
              <a:t>Questions?  Comments?</a:t>
            </a:r>
          </a:p>
        </p:txBody>
      </p:sp>
    </p:spTree>
    <p:extLst>
      <p:ext uri="{BB962C8B-B14F-4D97-AF65-F5344CB8AC3E}">
        <p14:creationId xmlns:p14="http://schemas.microsoft.com/office/powerpoint/2010/main" val="953989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5B596B-022B-1E91-3657-65DCFF2FF3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FFA1A1-1AA5-930E-C406-35187437328A}"/>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4" name="Picture 3">
            <a:extLst>
              <a:ext uri="{FF2B5EF4-FFF2-40B4-BE49-F238E27FC236}">
                <a16:creationId xmlns:a16="http://schemas.microsoft.com/office/drawing/2014/main" id="{264CE2F3-0E24-A5D8-320A-0551116D8FA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0" b="93658" l="1500" r="96500">
                        <a14:foregroundMark x1="10333" y1="25516" x2="3000" y2="44248"/>
                        <a14:foregroundMark x1="3000" y1="44248" x2="5167" y2="67109"/>
                        <a14:foregroundMark x1="5167" y1="67109" x2="16500" y2="78171"/>
                        <a14:foregroundMark x1="16500" y1="78171" x2="18167" y2="75959"/>
                        <a14:foregroundMark x1="18917" y1="78171" x2="29333" y2="93363"/>
                        <a14:foregroundMark x1="29333" y1="93363" x2="42000" y2="93805"/>
                        <a14:foregroundMark x1="42000" y1="93805" x2="54333" y2="85988"/>
                        <a14:foregroundMark x1="54333" y1="85988" x2="58833" y2="86283"/>
                        <a14:foregroundMark x1="86083" y1="74189" x2="96750" y2="60324"/>
                        <a14:foregroundMark x1="96750" y1="60324" x2="92250" y2="39086"/>
                        <a14:foregroundMark x1="92250" y1="39086" x2="87333" y2="33923"/>
                        <a14:foregroundMark x1="95667" y1="47345" x2="96500" y2="64307"/>
                        <a14:foregroundMark x1="69167" y1="10767" x2="56250" y2="7670"/>
                        <a14:foregroundMark x1="56250" y1="7670" x2="50750" y2="9440"/>
                        <a14:foregroundMark x1="2250" y1="58555" x2="3250" y2="55900"/>
                        <a14:foregroundMark x1="2000" y1="61209" x2="2000" y2="61209"/>
                        <a14:foregroundMark x1="1500" y1="60324" x2="1500" y2="6032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25203" y="3633396"/>
            <a:ext cx="3771900" cy="2131124"/>
          </a:xfrm>
          <a:prstGeom prst="rect">
            <a:avLst/>
          </a:prstGeom>
        </p:spPr>
      </p:pic>
      <p:pic>
        <p:nvPicPr>
          <p:cNvPr id="5" name="Picture 4">
            <a:extLst>
              <a:ext uri="{FF2B5EF4-FFF2-40B4-BE49-F238E27FC236}">
                <a16:creationId xmlns:a16="http://schemas.microsoft.com/office/drawing/2014/main" id="{65EBF1DE-4081-49BA-0AFE-03FF91BBE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9823" y="225911"/>
            <a:ext cx="4968456" cy="4968456"/>
          </a:xfrm>
          <a:prstGeom prst="rect">
            <a:avLst/>
          </a:prstGeom>
        </p:spPr>
      </p:pic>
      <p:pic>
        <p:nvPicPr>
          <p:cNvPr id="7" name="Picture 6">
            <a:extLst>
              <a:ext uri="{FF2B5EF4-FFF2-40B4-BE49-F238E27FC236}">
                <a16:creationId xmlns:a16="http://schemas.microsoft.com/office/drawing/2014/main" id="{3CBFC0AE-1580-4935-1905-5BA178E2AB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559" y="1214821"/>
            <a:ext cx="4023960" cy="3167192"/>
          </a:xfrm>
          <a:prstGeom prst="rect">
            <a:avLst/>
          </a:prstGeom>
        </p:spPr>
      </p:pic>
    </p:spTree>
    <p:extLst>
      <p:ext uri="{BB962C8B-B14F-4D97-AF65-F5344CB8AC3E}">
        <p14:creationId xmlns:p14="http://schemas.microsoft.com/office/powerpoint/2010/main" val="2440944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6AAFF-EA39-810B-74D7-338145316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0521">
            <a:off x="1195943" y="1268736"/>
            <a:ext cx="8700657" cy="4894120"/>
          </a:xfrm>
          <a:prstGeom prst="rect">
            <a:avLst/>
          </a:prstGeom>
          <a:ln>
            <a:solidFill>
              <a:srgbClr val="FFC000"/>
            </a:solidFill>
          </a:ln>
        </p:spPr>
      </p:pic>
    </p:spTree>
    <p:extLst>
      <p:ext uri="{BB962C8B-B14F-4D97-AF65-F5344CB8AC3E}">
        <p14:creationId xmlns:p14="http://schemas.microsoft.com/office/powerpoint/2010/main" val="4006733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63414B4-8C23-C654-5B01-067FAD22D0C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0F8951-2D02-E6A8-1579-574FDC0F6E5D}"/>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514E8B1D-DFC1-3BE7-F97C-26D0BF06D61E}"/>
              </a:ext>
            </a:extLst>
          </p:cNvPr>
          <p:cNvGraphicFramePr>
            <a:graphicFrameLocks noGrp="1"/>
          </p:cNvGraphicFramePr>
          <p:nvPr/>
        </p:nvGraphicFramePr>
        <p:xfrm>
          <a:off x="1304926" y="1950592"/>
          <a:ext cx="9441228" cy="4343400"/>
        </p:xfrm>
        <a:graphic>
          <a:graphicData uri="http://schemas.openxmlformats.org/drawingml/2006/table">
            <a:tbl>
              <a:tblPr firstRow="1" bandRow="1">
                <a:tableStyleId>{2D5ABB26-0587-4C30-8999-92F81FD0307C}</a:tableStyleId>
              </a:tblPr>
              <a:tblGrid>
                <a:gridCol w="1666690">
                  <a:extLst>
                    <a:ext uri="{9D8B030D-6E8A-4147-A177-3AD203B41FA5}">
                      <a16:colId xmlns:a16="http://schemas.microsoft.com/office/drawing/2014/main" val="3540809041"/>
                    </a:ext>
                  </a:extLst>
                </a:gridCol>
                <a:gridCol w="7774538">
                  <a:extLst>
                    <a:ext uri="{9D8B030D-6E8A-4147-A177-3AD203B41FA5}">
                      <a16:colId xmlns:a16="http://schemas.microsoft.com/office/drawing/2014/main" val="369545150"/>
                    </a:ext>
                  </a:extLst>
                </a:gridCol>
              </a:tblGrid>
              <a:tr h="370840">
                <a:tc>
                  <a:txBody>
                    <a:bodyPr/>
                    <a:lstStyle/>
                    <a:p>
                      <a:pPr marL="0" indent="0"/>
                      <a:r>
                        <a:rPr lang="en-US" sz="2400" dirty="0">
                          <a:latin typeface="Aptos" panose="020B0004020202020204" pitchFamily="34" charset="0"/>
                        </a:rPr>
                        <a:t>10:00</a:t>
                      </a:r>
                    </a:p>
                  </a:txBody>
                  <a:tcPr marB="274320"/>
                </a:tc>
                <a:tc>
                  <a:txBody>
                    <a:bodyPr/>
                    <a:lstStyle/>
                    <a:p>
                      <a:pPr marL="0" lvl="1"/>
                      <a:r>
                        <a:rPr lang="en-US" sz="2400" i="0" kern="1200" dirty="0">
                          <a:solidFill>
                            <a:schemeClr val="tx1"/>
                          </a:solidFill>
                          <a:effectLst/>
                          <a:latin typeface="Aptos" panose="020B0004020202020204" pitchFamily="34" charset="0"/>
                          <a:ea typeface="+mn-ea"/>
                          <a:cs typeface="+mn-cs"/>
                        </a:rPr>
                        <a:t>KEI Diplomatic Negotiation</a:t>
                      </a:r>
                    </a:p>
                    <a:p>
                      <a:pPr marL="0" lvl="1"/>
                      <a:r>
                        <a:rPr lang="en-US" sz="2400" i="0" kern="1200" dirty="0">
                          <a:solidFill>
                            <a:schemeClr val="tx1"/>
                          </a:solidFill>
                          <a:effectLst/>
                          <a:latin typeface="Aptos" panose="020B0004020202020204" pitchFamily="34" charset="0"/>
                          <a:ea typeface="+mn-ea"/>
                          <a:cs typeface="+mn-cs"/>
                        </a:rPr>
                        <a:t>and Lunch</a:t>
                      </a:r>
                    </a:p>
                  </a:txBody>
                  <a:tcPr marB="274320"/>
                </a:tc>
                <a:extLst>
                  <a:ext uri="{0D108BD9-81ED-4DB2-BD59-A6C34878D82A}">
                    <a16:rowId xmlns:a16="http://schemas.microsoft.com/office/drawing/2014/main" val="202201722"/>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latin typeface="Aptos" panose="020B0004020202020204" pitchFamily="34" charset="0"/>
                        </a:rPr>
                        <a:t>1:00</a:t>
                      </a:r>
                    </a:p>
                  </a:txBody>
                  <a:tcPr marB="274320"/>
                </a:tc>
                <a:tc>
                  <a:txBody>
                    <a:bodyPr/>
                    <a:lstStyle/>
                    <a:p>
                      <a:r>
                        <a:rPr lang="en-US" sz="2400" kern="1200" dirty="0">
                          <a:solidFill>
                            <a:schemeClr val="tx1"/>
                          </a:solidFill>
                          <a:effectLst/>
                          <a:latin typeface="Aptos" panose="020B0004020202020204" pitchFamily="34" charset="0"/>
                          <a:ea typeface="+mn-ea"/>
                          <a:cs typeface="+mn-cs"/>
                        </a:rPr>
                        <a:t>Walk back to SUDC</a:t>
                      </a:r>
                    </a:p>
                  </a:txBody>
                  <a:tcPr marB="274320"/>
                </a:tc>
                <a:extLst>
                  <a:ext uri="{0D108BD9-81ED-4DB2-BD59-A6C34878D82A}">
                    <a16:rowId xmlns:a16="http://schemas.microsoft.com/office/drawing/2014/main" val="1260872140"/>
                  </a:ext>
                </a:extLst>
              </a:tr>
              <a:tr h="370840">
                <a:tc>
                  <a:txBody>
                    <a:bodyPr/>
                    <a:lstStyle/>
                    <a:p>
                      <a:pPr marL="0" indent="0"/>
                      <a:r>
                        <a:rPr lang="en-US" sz="2400" dirty="0">
                          <a:latin typeface="Aptos" panose="020B0004020202020204" pitchFamily="34" charset="0"/>
                        </a:rPr>
                        <a:t>2:00</a:t>
                      </a:r>
                    </a:p>
                  </a:txBody>
                  <a:tcPr marB="274320"/>
                </a:tc>
                <a:tc>
                  <a:txBody>
                    <a:bodyPr/>
                    <a:lstStyle/>
                    <a:p>
                      <a:r>
                        <a:rPr lang="en-US" sz="2400" kern="1200" dirty="0">
                          <a:solidFill>
                            <a:schemeClr val="tx1"/>
                          </a:solidFill>
                          <a:effectLst/>
                          <a:latin typeface="Aptos" panose="020B0004020202020204" pitchFamily="34" charset="0"/>
                          <a:ea typeface="+mn-ea"/>
                          <a:cs typeface="+mn-cs"/>
                        </a:rPr>
                        <a:t>Ashton Washington and Matthew Ashmore</a:t>
                      </a:r>
                    </a:p>
                    <a:p>
                      <a:r>
                        <a:rPr lang="en-US" sz="1800" kern="1200" dirty="0">
                          <a:solidFill>
                            <a:schemeClr val="tx1"/>
                          </a:solidFill>
                          <a:effectLst/>
                          <a:latin typeface="+mn-lt"/>
                          <a:ea typeface="+mn-ea"/>
                          <a:cs typeface="+mn-cs"/>
                        </a:rPr>
                        <a:t>Chief of Law Enforcement Affairs &amp; Chief of Partnership Development</a:t>
                      </a:r>
                      <a:endParaRPr lang="en-US" sz="3600" kern="1200" dirty="0">
                        <a:solidFill>
                          <a:schemeClr val="tx1"/>
                        </a:solidFill>
                        <a:effectLst/>
                        <a:latin typeface="Aptos" panose="020B0004020202020204" pitchFamily="34" charset="0"/>
                        <a:ea typeface="+mn-ea"/>
                        <a:cs typeface="+mn-cs"/>
                      </a:endParaRPr>
                    </a:p>
                    <a:p>
                      <a:r>
                        <a:rPr lang="en-US" sz="2400" kern="1200" dirty="0">
                          <a:solidFill>
                            <a:schemeClr val="tx1"/>
                          </a:solidFill>
                          <a:effectLst/>
                          <a:latin typeface="Aptos" panose="020B0004020202020204" pitchFamily="34" charset="0"/>
                          <a:ea typeface="+mn-ea"/>
                          <a:cs typeface="+mn-cs"/>
                        </a:rPr>
                        <a:t>Office of the Commissioner, Customs and Border Patrol</a:t>
                      </a:r>
                    </a:p>
                  </a:txBody>
                  <a:tcPr marB="274320"/>
                </a:tc>
                <a:extLst>
                  <a:ext uri="{0D108BD9-81ED-4DB2-BD59-A6C34878D82A}">
                    <a16:rowId xmlns:a16="http://schemas.microsoft.com/office/drawing/2014/main" val="960413654"/>
                  </a:ext>
                </a:extLst>
              </a:tr>
              <a:tr h="370840">
                <a:tc>
                  <a:txBody>
                    <a:bodyPr/>
                    <a:lstStyle/>
                    <a:p>
                      <a:pPr marL="0" marR="0">
                        <a:buNone/>
                      </a:pPr>
                      <a:r>
                        <a:rPr lang="en-US" sz="2400" dirty="0">
                          <a:solidFill>
                            <a:schemeClr val="tx1"/>
                          </a:solidFill>
                          <a:effectLst/>
                          <a:latin typeface="Aptos" panose="020B0004020202020204" pitchFamily="34" charset="0"/>
                          <a:ea typeface="DengXian" panose="02010600030101010101" pitchFamily="2" charset="-122"/>
                        </a:rPr>
                        <a:t>3:00</a:t>
                      </a:r>
                      <a:endParaRPr lang="en-US" sz="2400" dirty="0">
                        <a:solidFill>
                          <a:schemeClr val="tx1"/>
                        </a:solidFill>
                        <a:effectLst/>
                        <a:latin typeface="Calibri" panose="020F0502020204030204" pitchFamily="34" charset="0"/>
                        <a:ea typeface="DengXian" panose="02010600030101010101" pitchFamily="2" charset="-122"/>
                      </a:endParaRPr>
                    </a:p>
                  </a:txBody>
                  <a:tcPr marL="73025" marR="73025" marT="0" marB="274320"/>
                </a:tc>
                <a:tc>
                  <a:txBody>
                    <a:bodyPr/>
                    <a:lstStyle/>
                    <a:p>
                      <a:pPr marL="0" marR="0">
                        <a:buNone/>
                      </a:pPr>
                      <a:r>
                        <a:rPr lang="en-US" sz="2400" dirty="0">
                          <a:solidFill>
                            <a:schemeClr val="tx1"/>
                          </a:solidFill>
                          <a:effectLst/>
                          <a:latin typeface="Aptos" panose="020B0004020202020204" pitchFamily="34" charset="0"/>
                          <a:ea typeface="DengXian" panose="02010600030101010101" pitchFamily="2" charset="-122"/>
                        </a:rPr>
                        <a:t>Skills: Professional Listening</a:t>
                      </a:r>
                      <a:endParaRPr lang="en-US" sz="2400" dirty="0">
                        <a:solidFill>
                          <a:schemeClr val="tx1"/>
                        </a:solidFill>
                        <a:effectLst/>
                        <a:latin typeface="Calibri" panose="020F0502020204030204" pitchFamily="34" charset="0"/>
                        <a:ea typeface="DengXian" panose="02010600030101010101" pitchFamily="2" charset="-122"/>
                      </a:endParaRPr>
                    </a:p>
                  </a:txBody>
                  <a:tcPr marL="73025" marR="73025" marT="0" marB="274320"/>
                </a:tc>
                <a:extLst>
                  <a:ext uri="{0D108BD9-81ED-4DB2-BD59-A6C34878D82A}">
                    <a16:rowId xmlns:a16="http://schemas.microsoft.com/office/drawing/2014/main" val="2069521981"/>
                  </a:ext>
                </a:extLst>
              </a:tr>
              <a:tr h="370840">
                <a:tc>
                  <a:txBody>
                    <a:bodyPr/>
                    <a:lstStyle/>
                    <a:p>
                      <a:pPr marL="0" marR="0">
                        <a:buNone/>
                      </a:pPr>
                      <a:r>
                        <a:rPr lang="en-US" sz="2400">
                          <a:solidFill>
                            <a:schemeClr val="tx1"/>
                          </a:solidFill>
                          <a:effectLst/>
                          <a:latin typeface="Aptos" panose="020B0004020202020204" pitchFamily="34" charset="0"/>
                          <a:ea typeface="DengXian" panose="02010600030101010101" pitchFamily="2" charset="-122"/>
                        </a:rPr>
                        <a:t>~3:45</a:t>
                      </a:r>
                      <a:endParaRPr lang="en-US" sz="2400">
                        <a:solidFill>
                          <a:schemeClr val="tx1"/>
                        </a:solidFill>
                        <a:effectLst/>
                        <a:latin typeface="Calibri" panose="020F0502020204030204" pitchFamily="34" charset="0"/>
                        <a:ea typeface="DengXian" panose="02010600030101010101" pitchFamily="2" charset="-122"/>
                      </a:endParaRPr>
                    </a:p>
                  </a:txBody>
                  <a:tcPr marL="73025" marR="73025" marT="0" marB="274320"/>
                </a:tc>
                <a:tc>
                  <a:txBody>
                    <a:bodyPr/>
                    <a:lstStyle/>
                    <a:p>
                      <a:pPr marL="0" marR="0">
                        <a:buNone/>
                      </a:pPr>
                      <a:r>
                        <a:rPr lang="en-US" sz="2400" dirty="0" err="1">
                          <a:solidFill>
                            <a:schemeClr val="tx1"/>
                          </a:solidFill>
                          <a:effectLst/>
                          <a:latin typeface="Aptos" panose="020B0004020202020204" pitchFamily="34" charset="0"/>
                          <a:ea typeface="DengXian" panose="02010600030101010101" pitchFamily="2" charset="-122"/>
                        </a:rPr>
                        <a:t>Wrapup</a:t>
                      </a:r>
                      <a:r>
                        <a:rPr lang="en-US" sz="2400" dirty="0">
                          <a:solidFill>
                            <a:schemeClr val="tx1"/>
                          </a:solidFill>
                          <a:effectLst/>
                          <a:latin typeface="Aptos" panose="020B0004020202020204" pitchFamily="34" charset="0"/>
                          <a:ea typeface="DengXian" panose="02010600030101010101" pitchFamily="2" charset="-122"/>
                        </a:rPr>
                        <a:t> and … start spring break!</a:t>
                      </a:r>
                      <a:endParaRPr lang="en-US" sz="2400" dirty="0">
                        <a:solidFill>
                          <a:schemeClr val="tx1"/>
                        </a:solidFill>
                        <a:effectLst/>
                        <a:latin typeface="Calibri" panose="020F0502020204030204" pitchFamily="34" charset="0"/>
                        <a:ea typeface="DengXian" panose="02010600030101010101" pitchFamily="2" charset="-122"/>
                      </a:endParaRPr>
                    </a:p>
                  </a:txBody>
                  <a:tcPr marL="73025" marR="73025" marT="0" marB="274320"/>
                </a:tc>
                <a:extLst>
                  <a:ext uri="{0D108BD9-81ED-4DB2-BD59-A6C34878D82A}">
                    <a16:rowId xmlns:a16="http://schemas.microsoft.com/office/drawing/2014/main" val="1228761761"/>
                  </a:ext>
                </a:extLst>
              </a:tr>
            </a:tbl>
          </a:graphicData>
        </a:graphic>
      </p:graphicFrame>
    </p:spTree>
    <p:extLst>
      <p:ext uri="{BB962C8B-B14F-4D97-AF65-F5344CB8AC3E}">
        <p14:creationId xmlns:p14="http://schemas.microsoft.com/office/powerpoint/2010/main" val="1555779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99771-99F9-F53C-0F7B-423CBF777C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24EA8C-1AF4-86F4-48AB-A606A4804327}"/>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6AA18EEB-C349-1F19-61F0-7C8C093BD40F}"/>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66B0D243-6470-31E1-0006-259EB56576E1}"/>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51A13D78-1205-FD74-34AD-874AF45B9492}"/>
              </a:ext>
            </a:extLst>
          </p:cNvPr>
          <p:cNvSpPr txBox="1"/>
          <p:nvPr/>
        </p:nvSpPr>
        <p:spPr>
          <a:xfrm>
            <a:off x="5771609" y="3997484"/>
            <a:ext cx="1895840" cy="830997"/>
          </a:xfrm>
          <a:prstGeom prst="rect">
            <a:avLst/>
          </a:prstGeom>
          <a:noFill/>
        </p:spPr>
        <p:txBody>
          <a:bodyPr wrap="none" rtlCol="0">
            <a:spAutoFit/>
          </a:bodyPr>
          <a:lstStyle/>
          <a:p>
            <a:r>
              <a:rPr lang="en-US" sz="2400" dirty="0"/>
              <a:t>Week Eight</a:t>
            </a:r>
            <a:br>
              <a:rPr lang="en-US" sz="2400" dirty="0"/>
            </a:br>
            <a:r>
              <a:rPr lang="en-US" sz="2400" dirty="0"/>
              <a:t>6 March 2026</a:t>
            </a:r>
          </a:p>
        </p:txBody>
      </p:sp>
      <p:pic>
        <p:nvPicPr>
          <p:cNvPr id="5" name="Picture 4">
            <a:extLst>
              <a:ext uri="{FF2B5EF4-FFF2-40B4-BE49-F238E27FC236}">
                <a16:creationId xmlns:a16="http://schemas.microsoft.com/office/drawing/2014/main" id="{7E8E59B5-07D7-570A-BA58-E7A8BCA0843C}"/>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1277352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CD23686-215C-5947-F0E0-FC5DDCFC1A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7B4078-93B5-BA8F-DC1A-1F58567727F5}"/>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4" name="Picture 3">
            <a:extLst>
              <a:ext uri="{FF2B5EF4-FFF2-40B4-BE49-F238E27FC236}">
                <a16:creationId xmlns:a16="http://schemas.microsoft.com/office/drawing/2014/main" id="{1BCF76D7-A970-7C58-8610-1DC4A7E8920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0" b="93658" l="1500" r="96500">
                        <a14:foregroundMark x1="10333" y1="25516" x2="3000" y2="44248"/>
                        <a14:foregroundMark x1="3000" y1="44248" x2="5167" y2="67109"/>
                        <a14:foregroundMark x1="5167" y1="67109" x2="16500" y2="78171"/>
                        <a14:foregroundMark x1="16500" y1="78171" x2="18167" y2="75959"/>
                        <a14:foregroundMark x1="18917" y1="78171" x2="29333" y2="93363"/>
                        <a14:foregroundMark x1="29333" y1="93363" x2="42000" y2="93805"/>
                        <a14:foregroundMark x1="42000" y1="93805" x2="54333" y2="85988"/>
                        <a14:foregroundMark x1="54333" y1="85988" x2="58833" y2="86283"/>
                        <a14:foregroundMark x1="86083" y1="74189" x2="96750" y2="60324"/>
                        <a14:foregroundMark x1="96750" y1="60324" x2="92250" y2="39086"/>
                        <a14:foregroundMark x1="92250" y1="39086" x2="87333" y2="33923"/>
                        <a14:foregroundMark x1="95667" y1="47345" x2="96500" y2="64307"/>
                        <a14:foregroundMark x1="69167" y1="10767" x2="56250" y2="7670"/>
                        <a14:foregroundMark x1="56250" y1="7670" x2="50750" y2="9440"/>
                        <a14:foregroundMark x1="2250" y1="58555" x2="3250" y2="55900"/>
                        <a14:foregroundMark x1="2000" y1="61209" x2="2000" y2="61209"/>
                        <a14:foregroundMark x1="1500" y1="60324" x2="1500" y2="6032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25203" y="3633396"/>
            <a:ext cx="3771900" cy="2131124"/>
          </a:xfrm>
          <a:prstGeom prst="rect">
            <a:avLst/>
          </a:prstGeom>
        </p:spPr>
      </p:pic>
      <p:pic>
        <p:nvPicPr>
          <p:cNvPr id="5" name="Picture 4">
            <a:extLst>
              <a:ext uri="{FF2B5EF4-FFF2-40B4-BE49-F238E27FC236}">
                <a16:creationId xmlns:a16="http://schemas.microsoft.com/office/drawing/2014/main" id="{2179B5C7-63D7-D33A-1144-D6F42AEF27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9823" y="225911"/>
            <a:ext cx="4968456" cy="4968456"/>
          </a:xfrm>
          <a:prstGeom prst="rect">
            <a:avLst/>
          </a:prstGeom>
        </p:spPr>
      </p:pic>
      <p:pic>
        <p:nvPicPr>
          <p:cNvPr id="7" name="Picture 6">
            <a:extLst>
              <a:ext uri="{FF2B5EF4-FFF2-40B4-BE49-F238E27FC236}">
                <a16:creationId xmlns:a16="http://schemas.microsoft.com/office/drawing/2014/main" id="{A8149605-19F1-1E2C-6D80-E699D3C85E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559" y="1214821"/>
            <a:ext cx="4023960" cy="3167192"/>
          </a:xfrm>
          <a:prstGeom prst="rect">
            <a:avLst/>
          </a:prstGeom>
        </p:spPr>
      </p:pic>
    </p:spTree>
    <p:extLst>
      <p:ext uri="{BB962C8B-B14F-4D97-AF65-F5344CB8AC3E}">
        <p14:creationId xmlns:p14="http://schemas.microsoft.com/office/powerpoint/2010/main" val="122429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0640EC-4259-6AE3-AEDA-18BF1A6347E6}"/>
              </a:ext>
            </a:extLst>
          </p:cNvPr>
          <p:cNvSpPr txBox="1"/>
          <p:nvPr/>
        </p:nvSpPr>
        <p:spPr>
          <a:xfrm>
            <a:off x="4673600" y="2489200"/>
            <a:ext cx="3574761" cy="584775"/>
          </a:xfrm>
          <a:prstGeom prst="rect">
            <a:avLst/>
          </a:prstGeom>
          <a:noFill/>
          <a:ln>
            <a:solidFill>
              <a:srgbClr val="FFFF00"/>
            </a:solidFill>
          </a:ln>
        </p:spPr>
        <p:txBody>
          <a:bodyPr wrap="none" rtlCol="0">
            <a:spAutoFit/>
          </a:bodyPr>
          <a:lstStyle/>
          <a:p>
            <a:r>
              <a:rPr lang="en-US" sz="3200" dirty="0"/>
              <a:t>PROJECT UPDATES</a:t>
            </a:r>
          </a:p>
        </p:txBody>
      </p:sp>
    </p:spTree>
    <p:extLst>
      <p:ext uri="{BB962C8B-B14F-4D97-AF65-F5344CB8AC3E}">
        <p14:creationId xmlns:p14="http://schemas.microsoft.com/office/powerpoint/2010/main" val="1988443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B5B1F-5FD6-1BF2-AF63-E7DE8AAE1F6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4E0D9293-F201-DAC6-3D8F-E17DD6C05BBD}"/>
              </a:ext>
            </a:extLst>
          </p:cNvPr>
          <p:cNvGrpSpPr/>
          <p:nvPr/>
        </p:nvGrpSpPr>
        <p:grpSpPr>
          <a:xfrm>
            <a:off x="7836232" y="2793147"/>
            <a:ext cx="516666" cy="3767207"/>
            <a:chOff x="9472320" y="2783376"/>
            <a:chExt cx="516666" cy="3767207"/>
          </a:xfrm>
        </p:grpSpPr>
        <p:sp>
          <p:nvSpPr>
            <p:cNvPr id="8" name="TextBox 7">
              <a:extLst>
                <a:ext uri="{FF2B5EF4-FFF2-40B4-BE49-F238E27FC236}">
                  <a16:creationId xmlns:a16="http://schemas.microsoft.com/office/drawing/2014/main" id="{9C6F4B94-C9F0-8C06-9051-425C7E52C380}"/>
                </a:ext>
              </a:extLst>
            </p:cNvPr>
            <p:cNvSpPr txBox="1"/>
            <p:nvPr/>
          </p:nvSpPr>
          <p:spPr>
            <a:xfrm>
              <a:off x="9482116" y="456808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9" name="TextBox 8">
              <a:extLst>
                <a:ext uri="{FF2B5EF4-FFF2-40B4-BE49-F238E27FC236}">
                  <a16:creationId xmlns:a16="http://schemas.microsoft.com/office/drawing/2014/main" id="{DE01100F-C3B2-00AC-B7F8-BD2DE93593DD}"/>
                </a:ext>
              </a:extLst>
            </p:cNvPr>
            <p:cNvSpPr txBox="1"/>
            <p:nvPr/>
          </p:nvSpPr>
          <p:spPr>
            <a:xfrm>
              <a:off x="9472320" y="278337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0" name="TextBox 9">
              <a:extLst>
                <a:ext uri="{FF2B5EF4-FFF2-40B4-BE49-F238E27FC236}">
                  <a16:creationId xmlns:a16="http://schemas.microsoft.com/office/drawing/2014/main" id="{87620621-160F-D4E7-DCAB-AE380B41E42F}"/>
                </a:ext>
              </a:extLst>
            </p:cNvPr>
            <p:cNvSpPr txBox="1"/>
            <p:nvPr/>
          </p:nvSpPr>
          <p:spPr>
            <a:xfrm>
              <a:off x="9472320" y="474467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144FD13B-804D-123A-6498-079F10B554A1}"/>
                </a:ext>
              </a:extLst>
            </p:cNvPr>
            <p:cNvSpPr txBox="1"/>
            <p:nvPr/>
          </p:nvSpPr>
          <p:spPr>
            <a:xfrm>
              <a:off x="9482116" y="5965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14" name="Group 13">
            <a:extLst>
              <a:ext uri="{FF2B5EF4-FFF2-40B4-BE49-F238E27FC236}">
                <a16:creationId xmlns:a16="http://schemas.microsoft.com/office/drawing/2014/main" id="{9732C3CF-737C-0353-5266-B19E8E0CC2FF}"/>
              </a:ext>
            </a:extLst>
          </p:cNvPr>
          <p:cNvGrpSpPr/>
          <p:nvPr/>
        </p:nvGrpSpPr>
        <p:grpSpPr>
          <a:xfrm>
            <a:off x="7776871" y="3143947"/>
            <a:ext cx="576027" cy="3738410"/>
            <a:chOff x="9105462" y="2376124"/>
            <a:chExt cx="576027" cy="3738410"/>
          </a:xfrm>
        </p:grpSpPr>
        <p:sp>
          <p:nvSpPr>
            <p:cNvPr id="15" name="TextBox 14">
              <a:extLst>
                <a:ext uri="{FF2B5EF4-FFF2-40B4-BE49-F238E27FC236}">
                  <a16:creationId xmlns:a16="http://schemas.microsoft.com/office/drawing/2014/main" id="{CAC82F5D-C5D2-B1E1-058A-DE3A5655356B}"/>
                </a:ext>
              </a:extLst>
            </p:cNvPr>
            <p:cNvSpPr txBox="1"/>
            <p:nvPr/>
          </p:nvSpPr>
          <p:spPr>
            <a:xfrm>
              <a:off x="9149248" y="237612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7CF57001-724B-9124-C44C-7DDFFC47BA65}"/>
                </a:ext>
              </a:extLst>
            </p:cNvPr>
            <p:cNvSpPr txBox="1"/>
            <p:nvPr/>
          </p:nvSpPr>
          <p:spPr>
            <a:xfrm>
              <a:off x="9105462" y="323582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2" name="TextBox 21">
              <a:extLst>
                <a:ext uri="{FF2B5EF4-FFF2-40B4-BE49-F238E27FC236}">
                  <a16:creationId xmlns:a16="http://schemas.microsoft.com/office/drawing/2014/main" id="{CB93F520-83AE-9CE9-C329-7F51A816206E}"/>
                </a:ext>
              </a:extLst>
            </p:cNvPr>
            <p:cNvSpPr txBox="1"/>
            <p:nvPr/>
          </p:nvSpPr>
          <p:spPr>
            <a:xfrm>
              <a:off x="9174619" y="552975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23" name="TextBox 22">
            <a:extLst>
              <a:ext uri="{FF2B5EF4-FFF2-40B4-BE49-F238E27FC236}">
                <a16:creationId xmlns:a16="http://schemas.microsoft.com/office/drawing/2014/main" id="{1E5DFC40-EB46-6E75-B035-A167FD681EBA}"/>
              </a:ext>
            </a:extLst>
          </p:cNvPr>
          <p:cNvSpPr txBox="1"/>
          <p:nvPr/>
        </p:nvSpPr>
        <p:spPr>
          <a:xfrm>
            <a:off x="7813990" y="507644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5" name="TextBox 24">
            <a:extLst>
              <a:ext uri="{FF2B5EF4-FFF2-40B4-BE49-F238E27FC236}">
                <a16:creationId xmlns:a16="http://schemas.microsoft.com/office/drawing/2014/main" id="{A270966B-8276-3E98-0677-DD30E948F739}"/>
              </a:ext>
            </a:extLst>
          </p:cNvPr>
          <p:cNvSpPr txBox="1"/>
          <p:nvPr/>
        </p:nvSpPr>
        <p:spPr>
          <a:xfrm>
            <a:off x="7893631" y="24787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19" name="Group 18">
            <a:extLst>
              <a:ext uri="{FF2B5EF4-FFF2-40B4-BE49-F238E27FC236}">
                <a16:creationId xmlns:a16="http://schemas.microsoft.com/office/drawing/2014/main" id="{B40BE8AA-89FC-BCE5-5E1A-BCCD210A7F6B}"/>
              </a:ext>
            </a:extLst>
          </p:cNvPr>
          <p:cNvGrpSpPr/>
          <p:nvPr/>
        </p:nvGrpSpPr>
        <p:grpSpPr>
          <a:xfrm>
            <a:off x="2104631" y="112458"/>
            <a:ext cx="6156477" cy="6675120"/>
            <a:chOff x="2109711" y="105124"/>
            <a:chExt cx="6156477" cy="6675120"/>
          </a:xfrm>
        </p:grpSpPr>
        <p:pic>
          <p:nvPicPr>
            <p:cNvPr id="17" name="Picture 16" descr="A white sheet with black text&#10;&#10;AI-generated content may be incorrect.">
              <a:extLst>
                <a:ext uri="{FF2B5EF4-FFF2-40B4-BE49-F238E27FC236}">
                  <a16:creationId xmlns:a16="http://schemas.microsoft.com/office/drawing/2014/main" id="{09EB369A-C00A-EF89-9D05-B89B3E012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18" name="Rectangle 17">
              <a:extLst>
                <a:ext uri="{FF2B5EF4-FFF2-40B4-BE49-F238E27FC236}">
                  <a16:creationId xmlns:a16="http://schemas.microsoft.com/office/drawing/2014/main" id="{5D27D4B5-2EF4-7C83-AB10-BEEE99FB620D}"/>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82D0EA8-354B-4AFE-2F20-BB4B6165B466}"/>
              </a:ext>
            </a:extLst>
          </p:cNvPr>
          <p:cNvGrpSpPr/>
          <p:nvPr/>
        </p:nvGrpSpPr>
        <p:grpSpPr>
          <a:xfrm>
            <a:off x="7813599" y="2793146"/>
            <a:ext cx="557467" cy="3767207"/>
            <a:chOff x="9449687" y="2783375"/>
            <a:chExt cx="557467" cy="3767207"/>
          </a:xfrm>
        </p:grpSpPr>
        <p:sp>
          <p:nvSpPr>
            <p:cNvPr id="21" name="TextBox 20">
              <a:extLst>
                <a:ext uri="{FF2B5EF4-FFF2-40B4-BE49-F238E27FC236}">
                  <a16:creationId xmlns:a16="http://schemas.microsoft.com/office/drawing/2014/main" id="{CCF82BCB-4285-9C5F-BDA1-6B857FB6E64D}"/>
                </a:ext>
              </a:extLst>
            </p:cNvPr>
            <p:cNvSpPr txBox="1"/>
            <p:nvPr/>
          </p:nvSpPr>
          <p:spPr>
            <a:xfrm>
              <a:off x="9449687" y="461866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6" name="TextBox 25">
              <a:extLst>
                <a:ext uri="{FF2B5EF4-FFF2-40B4-BE49-F238E27FC236}">
                  <a16:creationId xmlns:a16="http://schemas.microsoft.com/office/drawing/2014/main" id="{17A1182B-1905-5A9E-A212-EF3098D5E449}"/>
                </a:ext>
              </a:extLst>
            </p:cNvPr>
            <p:cNvSpPr txBox="1"/>
            <p:nvPr/>
          </p:nvSpPr>
          <p:spPr>
            <a:xfrm>
              <a:off x="9495312" y="278337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7" name="TextBox 26">
              <a:extLst>
                <a:ext uri="{FF2B5EF4-FFF2-40B4-BE49-F238E27FC236}">
                  <a16:creationId xmlns:a16="http://schemas.microsoft.com/office/drawing/2014/main" id="{632AAFA2-01E3-D934-EF0E-7AEB2C98114C}"/>
                </a:ext>
              </a:extLst>
            </p:cNvPr>
            <p:cNvSpPr txBox="1"/>
            <p:nvPr/>
          </p:nvSpPr>
          <p:spPr>
            <a:xfrm>
              <a:off x="9500284" y="476996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8" name="TextBox 27">
              <a:extLst>
                <a:ext uri="{FF2B5EF4-FFF2-40B4-BE49-F238E27FC236}">
                  <a16:creationId xmlns:a16="http://schemas.microsoft.com/office/drawing/2014/main" id="{74023EE7-24A1-24CF-4265-2E64610A3407}"/>
                </a:ext>
              </a:extLst>
            </p:cNvPr>
            <p:cNvSpPr txBox="1"/>
            <p:nvPr/>
          </p:nvSpPr>
          <p:spPr>
            <a:xfrm>
              <a:off x="9450078" y="596580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29" name="Group 28">
            <a:extLst>
              <a:ext uri="{FF2B5EF4-FFF2-40B4-BE49-F238E27FC236}">
                <a16:creationId xmlns:a16="http://schemas.microsoft.com/office/drawing/2014/main" id="{C788C560-21EB-2F5E-83C6-C4D5B6B4ACEA}"/>
              </a:ext>
            </a:extLst>
          </p:cNvPr>
          <p:cNvGrpSpPr/>
          <p:nvPr/>
        </p:nvGrpSpPr>
        <p:grpSpPr>
          <a:xfrm>
            <a:off x="7754238" y="3157631"/>
            <a:ext cx="566231" cy="3740309"/>
            <a:chOff x="9082829" y="2389808"/>
            <a:chExt cx="566231" cy="3740309"/>
          </a:xfrm>
        </p:grpSpPr>
        <p:sp>
          <p:nvSpPr>
            <p:cNvPr id="30" name="TextBox 29">
              <a:extLst>
                <a:ext uri="{FF2B5EF4-FFF2-40B4-BE49-F238E27FC236}">
                  <a16:creationId xmlns:a16="http://schemas.microsoft.com/office/drawing/2014/main" id="{A410DD9E-6D74-8784-C59B-3E729EF1B78E}"/>
                </a:ext>
              </a:extLst>
            </p:cNvPr>
            <p:cNvSpPr txBox="1"/>
            <p:nvPr/>
          </p:nvSpPr>
          <p:spPr>
            <a:xfrm>
              <a:off x="9142190" y="2389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1" name="TextBox 30">
              <a:extLst>
                <a:ext uri="{FF2B5EF4-FFF2-40B4-BE49-F238E27FC236}">
                  <a16:creationId xmlns:a16="http://schemas.microsoft.com/office/drawing/2014/main" id="{75AEC15B-3588-1ADA-5785-2AA558BDC125}"/>
                </a:ext>
              </a:extLst>
            </p:cNvPr>
            <p:cNvSpPr txBox="1"/>
            <p:nvPr/>
          </p:nvSpPr>
          <p:spPr>
            <a:xfrm>
              <a:off x="9082829" y="326319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2" name="TextBox 31">
              <a:extLst>
                <a:ext uri="{FF2B5EF4-FFF2-40B4-BE49-F238E27FC236}">
                  <a16:creationId xmlns:a16="http://schemas.microsoft.com/office/drawing/2014/main" id="{1E28C829-E4BE-6309-AB14-EFBEEC41514A}"/>
                </a:ext>
              </a:extLst>
            </p:cNvPr>
            <p:cNvSpPr txBox="1"/>
            <p:nvPr/>
          </p:nvSpPr>
          <p:spPr>
            <a:xfrm>
              <a:off x="9124022" y="554534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33" name="TextBox 32">
            <a:extLst>
              <a:ext uri="{FF2B5EF4-FFF2-40B4-BE49-F238E27FC236}">
                <a16:creationId xmlns:a16="http://schemas.microsoft.com/office/drawing/2014/main" id="{C5870A31-22CF-26F5-E250-680293F7ED7D}"/>
              </a:ext>
            </a:extLst>
          </p:cNvPr>
          <p:cNvSpPr txBox="1"/>
          <p:nvPr/>
        </p:nvSpPr>
        <p:spPr>
          <a:xfrm>
            <a:off x="7795431" y="512703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4" name="TextBox 33">
            <a:extLst>
              <a:ext uri="{FF2B5EF4-FFF2-40B4-BE49-F238E27FC236}">
                <a16:creationId xmlns:a16="http://schemas.microsoft.com/office/drawing/2014/main" id="{B4081365-5BC7-2594-161A-994618C49E6F}"/>
              </a:ext>
            </a:extLst>
          </p:cNvPr>
          <p:cNvSpPr txBox="1"/>
          <p:nvPr/>
        </p:nvSpPr>
        <p:spPr>
          <a:xfrm>
            <a:off x="7853436" y="247878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 name="TextBox 2">
            <a:extLst>
              <a:ext uri="{FF2B5EF4-FFF2-40B4-BE49-F238E27FC236}">
                <a16:creationId xmlns:a16="http://schemas.microsoft.com/office/drawing/2014/main" id="{FFA53D9E-27F2-3BF0-2BFA-B63744611A69}"/>
              </a:ext>
            </a:extLst>
          </p:cNvPr>
          <p:cNvSpPr txBox="1"/>
          <p:nvPr/>
        </p:nvSpPr>
        <p:spPr>
          <a:xfrm>
            <a:off x="7893631" y="463242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 name="TextBox 4">
            <a:extLst>
              <a:ext uri="{FF2B5EF4-FFF2-40B4-BE49-F238E27FC236}">
                <a16:creationId xmlns:a16="http://schemas.microsoft.com/office/drawing/2014/main" id="{5295D14B-A12D-9658-A6A6-467D6CCA2D63}"/>
              </a:ext>
            </a:extLst>
          </p:cNvPr>
          <p:cNvSpPr txBox="1"/>
          <p:nvPr/>
        </p:nvSpPr>
        <p:spPr>
          <a:xfrm>
            <a:off x="7883835" y="28477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6" name="TextBox 5">
            <a:extLst>
              <a:ext uri="{FF2B5EF4-FFF2-40B4-BE49-F238E27FC236}">
                <a16:creationId xmlns:a16="http://schemas.microsoft.com/office/drawing/2014/main" id="{8FB30559-EF57-3E7F-3152-3EA9DC7E923B}"/>
              </a:ext>
            </a:extLst>
          </p:cNvPr>
          <p:cNvSpPr txBox="1"/>
          <p:nvPr/>
        </p:nvSpPr>
        <p:spPr>
          <a:xfrm>
            <a:off x="7883835" y="480901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4" name="TextBox 23">
            <a:extLst>
              <a:ext uri="{FF2B5EF4-FFF2-40B4-BE49-F238E27FC236}">
                <a16:creationId xmlns:a16="http://schemas.microsoft.com/office/drawing/2014/main" id="{8A13F0F6-5CD5-D97A-D6BE-83738B0F154B}"/>
              </a:ext>
            </a:extLst>
          </p:cNvPr>
          <p:cNvSpPr txBox="1"/>
          <p:nvPr/>
        </p:nvSpPr>
        <p:spPr>
          <a:xfrm>
            <a:off x="7893631" y="603015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5" name="TextBox 34">
            <a:extLst>
              <a:ext uri="{FF2B5EF4-FFF2-40B4-BE49-F238E27FC236}">
                <a16:creationId xmlns:a16="http://schemas.microsoft.com/office/drawing/2014/main" id="{EB2C5D04-95B6-38C0-E703-D785E4727A74}"/>
              </a:ext>
            </a:extLst>
          </p:cNvPr>
          <p:cNvSpPr txBox="1"/>
          <p:nvPr/>
        </p:nvSpPr>
        <p:spPr>
          <a:xfrm>
            <a:off x="9246202" y="2594917"/>
            <a:ext cx="867545" cy="646331"/>
          </a:xfrm>
          <a:prstGeom prst="rect">
            <a:avLst/>
          </a:prstGeom>
          <a:noFill/>
        </p:spPr>
        <p:txBody>
          <a:bodyPr wrap="none" rtlCol="0">
            <a:spAutoFit/>
          </a:bodyPr>
          <a:lstStyle/>
          <a:p>
            <a:r>
              <a:rPr lang="en-US" sz="3600" dirty="0"/>
              <a:t>401</a:t>
            </a:r>
          </a:p>
        </p:txBody>
      </p:sp>
      <p:sp>
        <p:nvSpPr>
          <p:cNvPr id="36" name="TextBox 35">
            <a:extLst>
              <a:ext uri="{FF2B5EF4-FFF2-40B4-BE49-F238E27FC236}">
                <a16:creationId xmlns:a16="http://schemas.microsoft.com/office/drawing/2014/main" id="{534BB924-1A3A-2908-CAD1-8D07B17002AE}"/>
              </a:ext>
            </a:extLst>
          </p:cNvPr>
          <p:cNvSpPr txBox="1"/>
          <p:nvPr/>
        </p:nvSpPr>
        <p:spPr>
          <a:xfrm>
            <a:off x="9267346" y="3796979"/>
            <a:ext cx="887359" cy="646331"/>
          </a:xfrm>
          <a:prstGeom prst="rect">
            <a:avLst/>
          </a:prstGeom>
          <a:noFill/>
        </p:spPr>
        <p:txBody>
          <a:bodyPr wrap="none" rtlCol="0">
            <a:spAutoFit/>
          </a:bodyPr>
          <a:lstStyle/>
          <a:p>
            <a:r>
              <a:rPr lang="en-US" sz="3600" dirty="0"/>
              <a:t>402</a:t>
            </a:r>
            <a:endParaRPr lang="en-US" sz="2800" dirty="0"/>
          </a:p>
        </p:txBody>
      </p:sp>
      <p:sp>
        <p:nvSpPr>
          <p:cNvPr id="38" name="TextBox 37">
            <a:extLst>
              <a:ext uri="{FF2B5EF4-FFF2-40B4-BE49-F238E27FC236}">
                <a16:creationId xmlns:a16="http://schemas.microsoft.com/office/drawing/2014/main" id="{24346231-91DC-8D7A-F3DA-5B274769374F}"/>
              </a:ext>
            </a:extLst>
          </p:cNvPr>
          <p:cNvSpPr txBox="1"/>
          <p:nvPr/>
        </p:nvSpPr>
        <p:spPr>
          <a:xfrm>
            <a:off x="7868260" y="31985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9" name="TextBox 38">
            <a:extLst>
              <a:ext uri="{FF2B5EF4-FFF2-40B4-BE49-F238E27FC236}">
                <a16:creationId xmlns:a16="http://schemas.microsoft.com/office/drawing/2014/main" id="{6FFB0F84-AF6F-7C08-C54F-5A1ECE89BCE7}"/>
              </a:ext>
            </a:extLst>
          </p:cNvPr>
          <p:cNvSpPr txBox="1"/>
          <p:nvPr/>
        </p:nvSpPr>
        <p:spPr>
          <a:xfrm>
            <a:off x="7824474" y="405822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0" name="TextBox 39">
            <a:extLst>
              <a:ext uri="{FF2B5EF4-FFF2-40B4-BE49-F238E27FC236}">
                <a16:creationId xmlns:a16="http://schemas.microsoft.com/office/drawing/2014/main" id="{9EDCCCED-4235-71FC-224E-05F068A8CED0}"/>
              </a:ext>
            </a:extLst>
          </p:cNvPr>
          <p:cNvSpPr txBox="1"/>
          <p:nvPr/>
        </p:nvSpPr>
        <p:spPr>
          <a:xfrm>
            <a:off x="7893631" y="635215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1" name="TextBox 40">
            <a:extLst>
              <a:ext uri="{FF2B5EF4-FFF2-40B4-BE49-F238E27FC236}">
                <a16:creationId xmlns:a16="http://schemas.microsoft.com/office/drawing/2014/main" id="{C74B7583-3929-4749-AD45-DBA8D0F5E3CF}"/>
              </a:ext>
            </a:extLst>
          </p:cNvPr>
          <p:cNvSpPr txBox="1"/>
          <p:nvPr/>
        </p:nvSpPr>
        <p:spPr>
          <a:xfrm>
            <a:off x="7861593" y="51310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2" name="TextBox 41">
            <a:extLst>
              <a:ext uri="{FF2B5EF4-FFF2-40B4-BE49-F238E27FC236}">
                <a16:creationId xmlns:a16="http://schemas.microsoft.com/office/drawing/2014/main" id="{87C501E6-95CC-995C-8BBE-142A605478F5}"/>
              </a:ext>
            </a:extLst>
          </p:cNvPr>
          <p:cNvSpPr txBox="1"/>
          <p:nvPr/>
        </p:nvSpPr>
        <p:spPr>
          <a:xfrm>
            <a:off x="7941234" y="253336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43" name="Group 42">
            <a:extLst>
              <a:ext uri="{FF2B5EF4-FFF2-40B4-BE49-F238E27FC236}">
                <a16:creationId xmlns:a16="http://schemas.microsoft.com/office/drawing/2014/main" id="{CD9C9FE8-FCB3-3D39-413B-00FEE06723B1}"/>
              </a:ext>
            </a:extLst>
          </p:cNvPr>
          <p:cNvGrpSpPr/>
          <p:nvPr/>
        </p:nvGrpSpPr>
        <p:grpSpPr>
          <a:xfrm>
            <a:off x="2152234" y="167031"/>
            <a:ext cx="6156477" cy="6675120"/>
            <a:chOff x="2109711" y="105124"/>
            <a:chExt cx="6156477" cy="6675120"/>
          </a:xfrm>
        </p:grpSpPr>
        <p:pic>
          <p:nvPicPr>
            <p:cNvPr id="44" name="Picture 43" descr="A white sheet with black text&#10;&#10;AI-generated content may be incorrect.">
              <a:extLst>
                <a:ext uri="{FF2B5EF4-FFF2-40B4-BE49-F238E27FC236}">
                  <a16:creationId xmlns:a16="http://schemas.microsoft.com/office/drawing/2014/main" id="{6D7F8B7C-F0D5-BDB7-CDF0-E9F8EADAA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45" name="Rectangle 44">
              <a:extLst>
                <a:ext uri="{FF2B5EF4-FFF2-40B4-BE49-F238E27FC236}">
                  <a16:creationId xmlns:a16="http://schemas.microsoft.com/office/drawing/2014/main" id="{01270FB0-B619-2B2D-8A06-05F6EEC7D715}"/>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F1C59266-10E7-918B-3CD2-1B13F5D97EDD}"/>
              </a:ext>
            </a:extLst>
          </p:cNvPr>
          <p:cNvSpPr txBox="1"/>
          <p:nvPr/>
        </p:nvSpPr>
        <p:spPr>
          <a:xfrm>
            <a:off x="7861202" y="468301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8" name="TextBox 47">
            <a:extLst>
              <a:ext uri="{FF2B5EF4-FFF2-40B4-BE49-F238E27FC236}">
                <a16:creationId xmlns:a16="http://schemas.microsoft.com/office/drawing/2014/main" id="{8B5E0FC0-946A-23A7-E4AE-3140022140B3}"/>
              </a:ext>
            </a:extLst>
          </p:cNvPr>
          <p:cNvSpPr txBox="1"/>
          <p:nvPr/>
        </p:nvSpPr>
        <p:spPr>
          <a:xfrm>
            <a:off x="7906827" y="284771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9" name="TextBox 48">
            <a:extLst>
              <a:ext uri="{FF2B5EF4-FFF2-40B4-BE49-F238E27FC236}">
                <a16:creationId xmlns:a16="http://schemas.microsoft.com/office/drawing/2014/main" id="{AEF5562B-25BA-4ED8-AC0E-2CF0A7E96DC4}"/>
              </a:ext>
            </a:extLst>
          </p:cNvPr>
          <p:cNvSpPr txBox="1"/>
          <p:nvPr/>
        </p:nvSpPr>
        <p:spPr>
          <a:xfrm>
            <a:off x="7911799" y="483431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0" name="TextBox 49">
            <a:extLst>
              <a:ext uri="{FF2B5EF4-FFF2-40B4-BE49-F238E27FC236}">
                <a16:creationId xmlns:a16="http://schemas.microsoft.com/office/drawing/2014/main" id="{D858CE49-7795-EB57-D951-659B8D600E86}"/>
              </a:ext>
            </a:extLst>
          </p:cNvPr>
          <p:cNvSpPr txBox="1"/>
          <p:nvPr/>
        </p:nvSpPr>
        <p:spPr>
          <a:xfrm>
            <a:off x="7861593" y="603015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2" name="TextBox 51">
            <a:extLst>
              <a:ext uri="{FF2B5EF4-FFF2-40B4-BE49-F238E27FC236}">
                <a16:creationId xmlns:a16="http://schemas.microsoft.com/office/drawing/2014/main" id="{8FCF88BA-7EB5-987F-F0FE-42AA5358F42A}"/>
              </a:ext>
            </a:extLst>
          </p:cNvPr>
          <p:cNvSpPr txBox="1"/>
          <p:nvPr/>
        </p:nvSpPr>
        <p:spPr>
          <a:xfrm>
            <a:off x="7861202" y="321220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3" name="TextBox 52">
            <a:extLst>
              <a:ext uri="{FF2B5EF4-FFF2-40B4-BE49-F238E27FC236}">
                <a16:creationId xmlns:a16="http://schemas.microsoft.com/office/drawing/2014/main" id="{89285F30-DE11-72E8-F392-45A4069E68D3}"/>
              </a:ext>
            </a:extLst>
          </p:cNvPr>
          <p:cNvSpPr txBox="1"/>
          <p:nvPr/>
        </p:nvSpPr>
        <p:spPr>
          <a:xfrm>
            <a:off x="7801841" y="40855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4" name="TextBox 53">
            <a:extLst>
              <a:ext uri="{FF2B5EF4-FFF2-40B4-BE49-F238E27FC236}">
                <a16:creationId xmlns:a16="http://schemas.microsoft.com/office/drawing/2014/main" id="{1D6C01EC-B79B-744F-AC9E-DD121EBFB460}"/>
              </a:ext>
            </a:extLst>
          </p:cNvPr>
          <p:cNvSpPr txBox="1"/>
          <p:nvPr/>
        </p:nvSpPr>
        <p:spPr>
          <a:xfrm>
            <a:off x="7843034" y="636773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5" name="TextBox 54">
            <a:extLst>
              <a:ext uri="{FF2B5EF4-FFF2-40B4-BE49-F238E27FC236}">
                <a16:creationId xmlns:a16="http://schemas.microsoft.com/office/drawing/2014/main" id="{AC926516-0CF8-681B-59A5-13D314C02875}"/>
              </a:ext>
            </a:extLst>
          </p:cNvPr>
          <p:cNvSpPr txBox="1"/>
          <p:nvPr/>
        </p:nvSpPr>
        <p:spPr>
          <a:xfrm>
            <a:off x="7843034" y="518160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6" name="TextBox 55">
            <a:extLst>
              <a:ext uri="{FF2B5EF4-FFF2-40B4-BE49-F238E27FC236}">
                <a16:creationId xmlns:a16="http://schemas.microsoft.com/office/drawing/2014/main" id="{76E8B77F-F656-1BA4-95B3-757D9EF316A9}"/>
              </a:ext>
            </a:extLst>
          </p:cNvPr>
          <p:cNvSpPr txBox="1"/>
          <p:nvPr/>
        </p:nvSpPr>
        <p:spPr>
          <a:xfrm>
            <a:off x="7901039" y="253336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7" name="Rectangle 56">
            <a:extLst>
              <a:ext uri="{FF2B5EF4-FFF2-40B4-BE49-F238E27FC236}">
                <a16:creationId xmlns:a16="http://schemas.microsoft.com/office/drawing/2014/main" id="{98340E8F-6DFF-DD49-9B08-1F8281851FD7}"/>
              </a:ext>
            </a:extLst>
          </p:cNvPr>
          <p:cNvSpPr/>
          <p:nvPr/>
        </p:nvSpPr>
        <p:spPr>
          <a:xfrm>
            <a:off x="6326226" y="1895954"/>
            <a:ext cx="1962033" cy="49093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768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6"/>
                                        </p:tgtEl>
                                      </p:cBhvr>
                                    </p:animEffect>
                                    <p:set>
                                      <p:cBhvr>
                                        <p:cTn id="32" dur="1" fill="hold">
                                          <p:stCondLst>
                                            <p:cond delay="499"/>
                                          </p:stCondLst>
                                        </p:cTn>
                                        <p:tgtEl>
                                          <p:spTgt spid="5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3"/>
                                        </p:tgtEl>
                                      </p:cBhvr>
                                    </p:animEffect>
                                    <p:set>
                                      <p:cBhvr>
                                        <p:cTn id="38" dur="1" fill="hold">
                                          <p:stCondLst>
                                            <p:cond delay="499"/>
                                          </p:stCondLst>
                                        </p:cTn>
                                        <p:tgtEl>
                                          <p:spTgt spid="5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4"/>
                                        </p:tgtEl>
                                      </p:cBhvr>
                                    </p:animEffect>
                                    <p:set>
                                      <p:cBhvr>
                                        <p:cTn id="41" dur="1" fill="hold">
                                          <p:stCondLst>
                                            <p:cond delay="499"/>
                                          </p:stCondLst>
                                        </p:cTn>
                                        <p:tgtEl>
                                          <p:spTgt spid="54"/>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6" grpId="0"/>
      <p:bldP spid="47" grpId="0"/>
      <p:bldP spid="48" grpId="0"/>
      <p:bldP spid="49" grpId="0"/>
      <p:bldP spid="50" grpId="0"/>
      <p:bldP spid="52" grpId="0"/>
      <p:bldP spid="52" grpId="1"/>
      <p:bldP spid="53" grpId="0"/>
      <p:bldP spid="53" grpId="1"/>
      <p:bldP spid="54" grpId="0"/>
      <p:bldP spid="54" grpId="1"/>
      <p:bldP spid="55" grpId="0"/>
      <p:bldP spid="56" grpId="0"/>
      <p:bldP spid="56" grpId="1"/>
      <p:bldP spid="5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604A9-327C-1A7E-0502-1BF697BBA0D5}"/>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0815A53-CD99-EF4E-9502-CEC9D6F14659}"/>
              </a:ext>
            </a:extLst>
          </p:cNvPr>
          <p:cNvGraphicFramePr>
            <a:graphicFrameLocks noGrp="1"/>
          </p:cNvGraphicFramePr>
          <p:nvPr>
            <p:extLst>
              <p:ext uri="{D42A27DB-BD31-4B8C-83A1-F6EECF244321}">
                <p14:modId xmlns:p14="http://schemas.microsoft.com/office/powerpoint/2010/main" val="131192450"/>
              </p:ext>
            </p:extLst>
          </p:nvPr>
        </p:nvGraphicFramePr>
        <p:xfrm>
          <a:off x="814707" y="773561"/>
          <a:ext cx="10721658" cy="5907024"/>
        </p:xfrm>
        <a:graphic>
          <a:graphicData uri="http://schemas.openxmlformats.org/drawingml/2006/table">
            <a:tbl>
              <a:tblPr firstRow="1" firstCol="1" bandRow="1">
                <a:tableStyleId>{2D5ABB26-0587-4C30-8999-92F81FD0307C}</a:tableStyleId>
              </a:tblPr>
              <a:tblGrid>
                <a:gridCol w="1290718">
                  <a:extLst>
                    <a:ext uri="{9D8B030D-6E8A-4147-A177-3AD203B41FA5}">
                      <a16:colId xmlns:a16="http://schemas.microsoft.com/office/drawing/2014/main" val="1258849628"/>
                    </a:ext>
                  </a:extLst>
                </a:gridCol>
                <a:gridCol w="4970289">
                  <a:extLst>
                    <a:ext uri="{9D8B030D-6E8A-4147-A177-3AD203B41FA5}">
                      <a16:colId xmlns:a16="http://schemas.microsoft.com/office/drawing/2014/main" val="4164193412"/>
                    </a:ext>
                  </a:extLst>
                </a:gridCol>
                <a:gridCol w="4460651">
                  <a:extLst>
                    <a:ext uri="{9D8B030D-6E8A-4147-A177-3AD203B41FA5}">
                      <a16:colId xmlns:a16="http://schemas.microsoft.com/office/drawing/2014/main" val="4027853243"/>
                    </a:ext>
                  </a:extLst>
                </a:gridCol>
              </a:tblGrid>
              <a:tr h="301752">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Emmett</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Countering “CRINK” Alignment</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Danger of one-dimensional energy sector</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778353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John</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Innovation and Environmental Capacity</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609414812"/>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Miles</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Capitalism and Environment Protection</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Climate change and refugees/sovereignty</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192597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Kennedy</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Taiwan Prosperity and U.S. Interests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4070764748"/>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Eli</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Prediction Markets </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Iran-US relations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777963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Michael</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Foreign Manipulation of U.S. Elections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560546084"/>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Diego</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Russian Invasion of Ukraine</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Globalization and environmental impact</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7150405"/>
                  </a:ext>
                </a:extLst>
              </a:tr>
              <a:tr h="286494">
                <a:tc>
                  <a:txBody>
                    <a:bodyPr/>
                    <a:lstStyle/>
                    <a:p>
                      <a:pPr marL="0" marR="0">
                        <a:spcBef>
                          <a:spcPts val="0"/>
                        </a:spcBef>
                        <a:spcAft>
                          <a:spcPts val="0"/>
                        </a:spcAft>
                      </a:pPr>
                      <a:r>
                        <a:rPr lang="en-US" sz="1800" kern="100" dirty="0" err="1">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Molisa</a:t>
                      </a: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U.S.-China Competition in Critical Technologies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55429616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Kaiwen</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U.S.-China Economic and Trade Competition</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China’s Influence </a:t>
                      </a:r>
                      <a:r>
                        <a:rPr lang="en-US" sz="1800" kern="100">
                          <a:solidFill>
                            <a:schemeClr val="tx1"/>
                          </a:solidFill>
                          <a:effectLst/>
                          <a:latin typeface="Aptos" panose="020B0004020202020204" pitchFamily="34" charset="0"/>
                        </a:rPr>
                        <a:t>in Africa</a:t>
                      </a:r>
                      <a:endParaRPr lang="en-US" sz="1800" kern="100" dirty="0">
                        <a:solidFill>
                          <a:schemeClr val="tx1"/>
                        </a:solidFill>
                        <a:effectLst/>
                        <a:latin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225974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Yvette</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Rwanda-DRC Conflict </a:t>
                      </a:r>
                      <a:r>
                        <a:rPr lang="en-US" sz="1800" b="0" kern="10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and Resolution</a:t>
                      </a: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20331218"/>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Bijan</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Housing Shortage and its Implications</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rPr>
                        <a:t>Humanitarian Crisis in Gaza</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006306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Megha</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Restrictive U.S. Immigration and Visa Policies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529443781"/>
                  </a:ext>
                </a:extLst>
              </a:tr>
              <a:tr h="457200">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Filippo</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Transatlantic Relations </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North Korea illegal ops to support goals</a:t>
                      </a:r>
                      <a:endParaRPr lang="en-US" sz="20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815856"/>
                  </a:ext>
                </a:extLst>
              </a:tr>
              <a:tr h="4572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David</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600" kern="100" dirty="0">
                          <a:solidFill>
                            <a:schemeClr val="tx1"/>
                          </a:solidFill>
                          <a:effectLst/>
                          <a:latin typeface="+mn-lt"/>
                        </a:rPr>
                        <a:t>??????</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9118428"/>
                  </a:ext>
                </a:extLst>
              </a:tr>
              <a:tr h="301752">
                <a:tc>
                  <a:txBody>
                    <a:bodyPr/>
                    <a:lstStyle/>
                    <a:p>
                      <a:pPr marL="0" marR="0">
                        <a:spcBef>
                          <a:spcPts val="0"/>
                        </a:spcBef>
                        <a:spcAft>
                          <a:spcPts val="0"/>
                        </a:spcAft>
                      </a:pP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spcBef>
                          <a:spcPts val="0"/>
                        </a:spcBef>
                        <a:spcAft>
                          <a:spcPts val="0"/>
                        </a:spcAft>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69853"/>
                  </a:ext>
                </a:extLst>
              </a:tr>
              <a:tr h="301752">
                <a:tc>
                  <a:txBody>
                    <a:bodyPr/>
                    <a:lstStyle/>
                    <a:p>
                      <a:pPr marL="0" marR="0">
                        <a:spcBef>
                          <a:spcPts val="0"/>
                        </a:spcBef>
                        <a:spcAft>
                          <a:spcPts val="0"/>
                        </a:spcAft>
                      </a:pP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0" kern="100" dirty="0">
                        <a:solidFill>
                          <a:schemeClr val="tx1"/>
                        </a:solidFill>
                        <a:effectLst/>
                        <a:latin typeface="+mn-lt"/>
                        <a:ea typeface="PMingLiU" panose="02020500000000000000" pitchFamily="18"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3601133"/>
                  </a:ext>
                </a:extLst>
              </a:tr>
            </a:tbl>
          </a:graphicData>
        </a:graphic>
      </p:graphicFrame>
      <p:sp>
        <p:nvSpPr>
          <p:cNvPr id="3" name="TextBox 2">
            <a:extLst>
              <a:ext uri="{FF2B5EF4-FFF2-40B4-BE49-F238E27FC236}">
                <a16:creationId xmlns:a16="http://schemas.microsoft.com/office/drawing/2014/main" id="{95A3C7E9-4E15-8631-9593-195EF10B05F6}"/>
              </a:ext>
            </a:extLst>
          </p:cNvPr>
          <p:cNvSpPr txBox="1"/>
          <p:nvPr/>
        </p:nvSpPr>
        <p:spPr>
          <a:xfrm>
            <a:off x="3913030" y="105490"/>
            <a:ext cx="3369833" cy="523220"/>
          </a:xfrm>
          <a:prstGeom prst="rect">
            <a:avLst/>
          </a:prstGeom>
          <a:noFill/>
        </p:spPr>
        <p:txBody>
          <a:bodyPr wrap="none" rtlCol="0">
            <a:spAutoFit/>
          </a:bodyPr>
          <a:lstStyle/>
          <a:p>
            <a:r>
              <a:rPr lang="en-US" sz="2800" dirty="0"/>
              <a:t>PROJECT PLANNING</a:t>
            </a:r>
          </a:p>
        </p:txBody>
      </p:sp>
    </p:spTree>
    <p:extLst>
      <p:ext uri="{BB962C8B-B14F-4D97-AF65-F5344CB8AC3E}">
        <p14:creationId xmlns:p14="http://schemas.microsoft.com/office/powerpoint/2010/main" val="3239754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3CEB31-66B2-42AF-D82E-A245C351BD62}"/>
              </a:ext>
            </a:extLst>
          </p:cNvPr>
          <p:cNvSpPr txBox="1"/>
          <p:nvPr/>
        </p:nvSpPr>
        <p:spPr>
          <a:xfrm>
            <a:off x="2547815" y="1225955"/>
            <a:ext cx="6096000" cy="3447098"/>
          </a:xfrm>
          <a:prstGeom prst="rect">
            <a:avLst/>
          </a:prstGeom>
          <a:noFill/>
        </p:spPr>
        <p:txBody>
          <a:bodyPr wrap="square">
            <a:spAutoFit/>
          </a:bodyPr>
          <a:lstStyle/>
          <a:p>
            <a:pPr>
              <a:spcAft>
                <a:spcPts val="1200"/>
              </a:spcAft>
            </a:pPr>
            <a:r>
              <a:rPr lang="en-US" sz="2800" dirty="0"/>
              <a:t>Comfortable?</a:t>
            </a:r>
          </a:p>
          <a:p>
            <a:pPr marL="914400" lvl="1" indent="-457200">
              <a:spcAft>
                <a:spcPts val="1200"/>
              </a:spcAft>
              <a:buFont typeface="Arial" panose="020B0604020202020204" pitchFamily="34" charset="0"/>
              <a:buChar char="•"/>
            </a:pPr>
            <a:r>
              <a:rPr lang="en-US" sz="2800" dirty="0"/>
              <a:t>Topics</a:t>
            </a:r>
          </a:p>
          <a:p>
            <a:pPr marL="914400" lvl="1" indent="-457200">
              <a:spcAft>
                <a:spcPts val="1200"/>
              </a:spcAft>
              <a:buFont typeface="Arial" panose="020B0604020202020204" pitchFamily="34" charset="0"/>
              <a:buChar char="•"/>
            </a:pPr>
            <a:r>
              <a:rPr lang="en-US" sz="2800" dirty="0"/>
              <a:t>How partnership will work</a:t>
            </a:r>
          </a:p>
          <a:p>
            <a:pPr>
              <a:spcAft>
                <a:spcPts val="1200"/>
              </a:spcAft>
            </a:pPr>
            <a:r>
              <a:rPr lang="en-US" sz="2800" dirty="0"/>
              <a:t>The purposes</a:t>
            </a:r>
          </a:p>
          <a:p>
            <a:pPr marL="742950" lvl="1" indent="-285750">
              <a:spcAft>
                <a:spcPts val="1200"/>
              </a:spcAft>
              <a:buFont typeface="Arial" panose="020B0604020202020204" pitchFamily="34" charset="0"/>
              <a:buChar char="•"/>
            </a:pPr>
            <a:r>
              <a:rPr lang="en-US" sz="2800" dirty="0"/>
              <a:t>Substance, process, skills</a:t>
            </a:r>
          </a:p>
          <a:p>
            <a:pPr>
              <a:spcAft>
                <a:spcPts val="1200"/>
              </a:spcAft>
            </a:pPr>
            <a:r>
              <a:rPr lang="en-US" sz="2800" dirty="0"/>
              <a:t>The elements</a:t>
            </a:r>
          </a:p>
        </p:txBody>
      </p:sp>
      <p:sp>
        <p:nvSpPr>
          <p:cNvPr id="4" name="TextBox 3">
            <a:extLst>
              <a:ext uri="{FF2B5EF4-FFF2-40B4-BE49-F238E27FC236}">
                <a16:creationId xmlns:a16="http://schemas.microsoft.com/office/drawing/2014/main" id="{3E76B39E-25AA-B6C1-908E-B19739B5AE06}"/>
              </a:ext>
            </a:extLst>
          </p:cNvPr>
          <p:cNvSpPr txBox="1"/>
          <p:nvPr/>
        </p:nvSpPr>
        <p:spPr>
          <a:xfrm>
            <a:off x="5783385" y="4673053"/>
            <a:ext cx="3259015" cy="1815882"/>
          </a:xfrm>
          <a:prstGeom prst="rect">
            <a:avLst/>
          </a:prstGeom>
          <a:noFill/>
        </p:spPr>
        <p:txBody>
          <a:bodyPr wrap="square">
            <a:spAutoFit/>
          </a:bodyPr>
          <a:lstStyle/>
          <a:p>
            <a:r>
              <a:rPr lang="en-US" sz="2800" dirty="0"/>
              <a:t>402</a:t>
            </a:r>
          </a:p>
          <a:p>
            <a:pPr marL="914400" lvl="1" indent="-457200">
              <a:buFont typeface="Arial" panose="020B0604020202020204" pitchFamily="34" charset="0"/>
              <a:buChar char="•"/>
            </a:pPr>
            <a:r>
              <a:rPr lang="en-US" sz="2800" dirty="0"/>
              <a:t>Proposal</a:t>
            </a:r>
          </a:p>
          <a:p>
            <a:pPr marL="914400" lvl="1" indent="-457200">
              <a:buFont typeface="Arial" panose="020B0604020202020204" pitchFamily="34" charset="0"/>
              <a:buChar char="•"/>
            </a:pPr>
            <a:r>
              <a:rPr lang="en-US" sz="2800" dirty="0"/>
              <a:t>Hearing/event</a:t>
            </a:r>
          </a:p>
          <a:p>
            <a:pPr marL="914400" lvl="1" indent="-457200">
              <a:buFont typeface="Arial" panose="020B0604020202020204" pitchFamily="34" charset="0"/>
              <a:buChar char="•"/>
            </a:pPr>
            <a:r>
              <a:rPr lang="en-US" sz="2800" dirty="0"/>
              <a:t>Public opinion</a:t>
            </a:r>
          </a:p>
        </p:txBody>
      </p:sp>
      <p:sp>
        <p:nvSpPr>
          <p:cNvPr id="5" name="TextBox 4">
            <a:extLst>
              <a:ext uri="{FF2B5EF4-FFF2-40B4-BE49-F238E27FC236}">
                <a16:creationId xmlns:a16="http://schemas.microsoft.com/office/drawing/2014/main" id="{DBBD9E9B-4E12-4403-95E2-5CE9AF88231A}"/>
              </a:ext>
            </a:extLst>
          </p:cNvPr>
          <p:cNvSpPr txBox="1"/>
          <p:nvPr/>
        </p:nvSpPr>
        <p:spPr>
          <a:xfrm>
            <a:off x="2637692" y="4673053"/>
            <a:ext cx="3259015" cy="1384995"/>
          </a:xfrm>
          <a:prstGeom prst="rect">
            <a:avLst/>
          </a:prstGeom>
          <a:noFill/>
        </p:spPr>
        <p:txBody>
          <a:bodyPr wrap="square">
            <a:spAutoFit/>
          </a:bodyPr>
          <a:lstStyle/>
          <a:p>
            <a:r>
              <a:rPr lang="en-US" sz="2800" dirty="0"/>
              <a:t>401</a:t>
            </a:r>
          </a:p>
          <a:p>
            <a:pPr marL="914400" lvl="1" indent="-457200">
              <a:buFont typeface="Arial" panose="020B0604020202020204" pitchFamily="34" charset="0"/>
              <a:buChar char="•"/>
            </a:pPr>
            <a:r>
              <a:rPr lang="en-US" sz="2800" dirty="0"/>
              <a:t>Analysis</a:t>
            </a:r>
          </a:p>
          <a:p>
            <a:pPr marL="914400" lvl="1" indent="-457200">
              <a:spcAft>
                <a:spcPts val="1200"/>
              </a:spcAft>
              <a:buFont typeface="Arial" panose="020B0604020202020204" pitchFamily="34" charset="0"/>
              <a:buChar char="•"/>
            </a:pPr>
            <a:r>
              <a:rPr lang="en-US" sz="2800" dirty="0"/>
              <a:t>“Memo #2”</a:t>
            </a:r>
          </a:p>
        </p:txBody>
      </p:sp>
      <p:sp>
        <p:nvSpPr>
          <p:cNvPr id="6" name="TextBox 5">
            <a:extLst>
              <a:ext uri="{FF2B5EF4-FFF2-40B4-BE49-F238E27FC236}">
                <a16:creationId xmlns:a16="http://schemas.microsoft.com/office/drawing/2014/main" id="{4B0E598C-63E0-F95F-DAC1-A9AE64649FA1}"/>
              </a:ext>
            </a:extLst>
          </p:cNvPr>
          <p:cNvSpPr txBox="1"/>
          <p:nvPr/>
        </p:nvSpPr>
        <p:spPr>
          <a:xfrm>
            <a:off x="8710246" y="4673053"/>
            <a:ext cx="3259015" cy="1815882"/>
          </a:xfrm>
          <a:prstGeom prst="rect">
            <a:avLst/>
          </a:prstGeom>
          <a:noFill/>
        </p:spPr>
        <p:txBody>
          <a:bodyPr wrap="square">
            <a:spAutoFit/>
          </a:bodyPr>
          <a:lstStyle/>
          <a:p>
            <a:r>
              <a:rPr lang="en-US" sz="2800" dirty="0"/>
              <a:t> </a:t>
            </a:r>
          </a:p>
          <a:p>
            <a:pPr marL="914400" lvl="1" indent="-457200">
              <a:buFont typeface="Arial" panose="020B0604020202020204" pitchFamily="34" charset="0"/>
              <a:buChar char="•"/>
            </a:pPr>
            <a:r>
              <a:rPr lang="en-US" sz="2800" dirty="0"/>
              <a:t>Interviews</a:t>
            </a:r>
          </a:p>
          <a:p>
            <a:pPr marL="914400" lvl="1" indent="-457200">
              <a:buFont typeface="Arial" panose="020B0604020202020204" pitchFamily="34" charset="0"/>
              <a:buChar char="•"/>
            </a:pPr>
            <a:r>
              <a:rPr lang="en-US" sz="2800" dirty="0"/>
              <a:t>DC memo</a:t>
            </a:r>
          </a:p>
          <a:p>
            <a:pPr marL="914400" lvl="1" indent="-457200">
              <a:buFont typeface="Arial" panose="020B0604020202020204" pitchFamily="34" charset="0"/>
              <a:buChar char="•"/>
            </a:pPr>
            <a:r>
              <a:rPr lang="en-US" sz="2800" dirty="0"/>
              <a:t>Briefing</a:t>
            </a:r>
          </a:p>
        </p:txBody>
      </p:sp>
      <p:sp>
        <p:nvSpPr>
          <p:cNvPr id="7" name="TextBox 6">
            <a:extLst>
              <a:ext uri="{FF2B5EF4-FFF2-40B4-BE49-F238E27FC236}">
                <a16:creationId xmlns:a16="http://schemas.microsoft.com/office/drawing/2014/main" id="{AE15FA80-77A1-9B68-E41B-A5BD7481011D}"/>
              </a:ext>
            </a:extLst>
          </p:cNvPr>
          <p:cNvSpPr txBox="1"/>
          <p:nvPr/>
        </p:nvSpPr>
        <p:spPr>
          <a:xfrm>
            <a:off x="987036" y="502680"/>
            <a:ext cx="3876431" cy="584775"/>
          </a:xfrm>
          <a:prstGeom prst="rect">
            <a:avLst/>
          </a:prstGeom>
          <a:noFill/>
          <a:ln>
            <a:solidFill>
              <a:srgbClr val="FFFF00"/>
            </a:solidFill>
          </a:ln>
        </p:spPr>
        <p:txBody>
          <a:bodyPr wrap="square" rtlCol="0">
            <a:spAutoFit/>
          </a:bodyPr>
          <a:lstStyle/>
          <a:p>
            <a:pPr algn="ctr"/>
            <a:r>
              <a:rPr lang="en-US" sz="3200" dirty="0"/>
              <a:t>DISCUSSION</a:t>
            </a:r>
          </a:p>
        </p:txBody>
      </p:sp>
    </p:spTree>
    <p:extLst>
      <p:ext uri="{BB962C8B-B14F-4D97-AF65-F5344CB8AC3E}">
        <p14:creationId xmlns:p14="http://schemas.microsoft.com/office/powerpoint/2010/main" val="13923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7AD55-6ADA-B85D-FAD8-1E22AF36B9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0CA225F-A86C-ED46-15A1-C5B356E46A8C}"/>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A4973E2D-362C-D0E8-D7B9-7F707757FE7C}"/>
              </a:ext>
            </a:extLst>
          </p:cNvPr>
          <p:cNvGraphicFramePr>
            <a:graphicFrameLocks noGrp="1"/>
          </p:cNvGraphicFramePr>
          <p:nvPr>
            <p:extLst>
              <p:ext uri="{D42A27DB-BD31-4B8C-83A1-F6EECF244321}">
                <p14:modId xmlns:p14="http://schemas.microsoft.com/office/powerpoint/2010/main" val="2310021855"/>
              </p:ext>
            </p:extLst>
          </p:nvPr>
        </p:nvGraphicFramePr>
        <p:xfrm>
          <a:off x="1304926" y="1950592"/>
          <a:ext cx="9441228" cy="4343400"/>
        </p:xfrm>
        <a:graphic>
          <a:graphicData uri="http://schemas.openxmlformats.org/drawingml/2006/table">
            <a:tbl>
              <a:tblPr firstRow="1" bandRow="1">
                <a:tableStyleId>{2D5ABB26-0587-4C30-8999-92F81FD0307C}</a:tableStyleId>
              </a:tblPr>
              <a:tblGrid>
                <a:gridCol w="1666690">
                  <a:extLst>
                    <a:ext uri="{9D8B030D-6E8A-4147-A177-3AD203B41FA5}">
                      <a16:colId xmlns:a16="http://schemas.microsoft.com/office/drawing/2014/main" val="3540809041"/>
                    </a:ext>
                  </a:extLst>
                </a:gridCol>
                <a:gridCol w="7774538">
                  <a:extLst>
                    <a:ext uri="{9D8B030D-6E8A-4147-A177-3AD203B41FA5}">
                      <a16:colId xmlns:a16="http://schemas.microsoft.com/office/drawing/2014/main" val="369545150"/>
                    </a:ext>
                  </a:extLst>
                </a:gridCol>
              </a:tblGrid>
              <a:tr h="370840">
                <a:tc>
                  <a:txBody>
                    <a:bodyPr/>
                    <a:lstStyle/>
                    <a:p>
                      <a:pPr marL="0" indent="0"/>
                      <a:r>
                        <a:rPr lang="en-US" sz="2400" dirty="0">
                          <a:latin typeface="Aptos" panose="020B0004020202020204" pitchFamily="34" charset="0"/>
                        </a:rPr>
                        <a:t>10:00</a:t>
                      </a:r>
                    </a:p>
                  </a:txBody>
                  <a:tcPr marB="274320"/>
                </a:tc>
                <a:tc>
                  <a:txBody>
                    <a:bodyPr/>
                    <a:lstStyle/>
                    <a:p>
                      <a:pPr marL="0" lvl="1"/>
                      <a:r>
                        <a:rPr lang="en-US" sz="2400" i="0" kern="1200" dirty="0">
                          <a:solidFill>
                            <a:schemeClr val="tx1"/>
                          </a:solidFill>
                          <a:effectLst/>
                          <a:latin typeface="Aptos" panose="020B0004020202020204" pitchFamily="34" charset="0"/>
                          <a:ea typeface="+mn-ea"/>
                          <a:cs typeface="+mn-cs"/>
                        </a:rPr>
                        <a:t>KEI Diplomatic Negotiation</a:t>
                      </a:r>
                    </a:p>
                    <a:p>
                      <a:pPr marL="0" lvl="1"/>
                      <a:r>
                        <a:rPr lang="en-US" sz="2400" i="0" kern="1200" dirty="0">
                          <a:solidFill>
                            <a:schemeClr val="tx1"/>
                          </a:solidFill>
                          <a:effectLst/>
                          <a:latin typeface="Aptos" panose="020B0004020202020204" pitchFamily="34" charset="0"/>
                          <a:ea typeface="+mn-ea"/>
                          <a:cs typeface="+mn-cs"/>
                        </a:rPr>
                        <a:t>and Lunch</a:t>
                      </a:r>
                    </a:p>
                  </a:txBody>
                  <a:tcPr marB="274320"/>
                </a:tc>
                <a:extLst>
                  <a:ext uri="{0D108BD9-81ED-4DB2-BD59-A6C34878D82A}">
                    <a16:rowId xmlns:a16="http://schemas.microsoft.com/office/drawing/2014/main" val="202201722"/>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latin typeface="Aptos" panose="020B0004020202020204" pitchFamily="34" charset="0"/>
                        </a:rPr>
                        <a:t>1:00</a:t>
                      </a:r>
                    </a:p>
                  </a:txBody>
                  <a:tcPr marB="274320"/>
                </a:tc>
                <a:tc>
                  <a:txBody>
                    <a:bodyPr/>
                    <a:lstStyle/>
                    <a:p>
                      <a:r>
                        <a:rPr lang="en-US" sz="2400" kern="1200" dirty="0">
                          <a:solidFill>
                            <a:schemeClr val="tx1"/>
                          </a:solidFill>
                          <a:effectLst/>
                          <a:latin typeface="Aptos" panose="020B0004020202020204" pitchFamily="34" charset="0"/>
                          <a:ea typeface="+mn-ea"/>
                          <a:cs typeface="+mn-cs"/>
                        </a:rPr>
                        <a:t>Walk back to SUDC</a:t>
                      </a:r>
                    </a:p>
                  </a:txBody>
                  <a:tcPr marB="274320"/>
                </a:tc>
                <a:extLst>
                  <a:ext uri="{0D108BD9-81ED-4DB2-BD59-A6C34878D82A}">
                    <a16:rowId xmlns:a16="http://schemas.microsoft.com/office/drawing/2014/main" val="1260872140"/>
                  </a:ext>
                </a:extLst>
              </a:tr>
              <a:tr h="370840">
                <a:tc>
                  <a:txBody>
                    <a:bodyPr/>
                    <a:lstStyle/>
                    <a:p>
                      <a:pPr marL="0" indent="0"/>
                      <a:r>
                        <a:rPr lang="en-US" sz="2400" dirty="0">
                          <a:latin typeface="Aptos" panose="020B0004020202020204" pitchFamily="34" charset="0"/>
                        </a:rPr>
                        <a:t>2:00</a:t>
                      </a:r>
                    </a:p>
                  </a:txBody>
                  <a:tcPr marB="274320"/>
                </a:tc>
                <a:tc>
                  <a:txBody>
                    <a:bodyPr/>
                    <a:lstStyle/>
                    <a:p>
                      <a:r>
                        <a:rPr lang="en-US" sz="2400" kern="1200" dirty="0">
                          <a:solidFill>
                            <a:schemeClr val="tx1"/>
                          </a:solidFill>
                          <a:effectLst/>
                          <a:latin typeface="Aptos" panose="020B0004020202020204" pitchFamily="34" charset="0"/>
                          <a:ea typeface="+mn-ea"/>
                          <a:cs typeface="+mn-cs"/>
                        </a:rPr>
                        <a:t>Ashton Washington and Matthew Ashmore</a:t>
                      </a:r>
                    </a:p>
                    <a:p>
                      <a:r>
                        <a:rPr lang="en-US" sz="1800" kern="1200" dirty="0">
                          <a:solidFill>
                            <a:schemeClr val="tx1"/>
                          </a:solidFill>
                          <a:effectLst/>
                          <a:latin typeface="+mn-lt"/>
                          <a:ea typeface="+mn-ea"/>
                          <a:cs typeface="+mn-cs"/>
                        </a:rPr>
                        <a:t>Chief of Law Enforcement Affairs &amp; Chief of Partnership Development</a:t>
                      </a:r>
                      <a:endParaRPr lang="en-US" sz="3600" kern="1200" dirty="0">
                        <a:solidFill>
                          <a:schemeClr val="tx1"/>
                        </a:solidFill>
                        <a:effectLst/>
                        <a:latin typeface="Aptos" panose="020B0004020202020204" pitchFamily="34" charset="0"/>
                        <a:ea typeface="+mn-ea"/>
                        <a:cs typeface="+mn-cs"/>
                      </a:endParaRPr>
                    </a:p>
                    <a:p>
                      <a:r>
                        <a:rPr lang="en-US" sz="2400" kern="1200" dirty="0">
                          <a:solidFill>
                            <a:schemeClr val="tx1"/>
                          </a:solidFill>
                          <a:effectLst/>
                          <a:latin typeface="Aptos" panose="020B0004020202020204" pitchFamily="34" charset="0"/>
                          <a:ea typeface="+mn-ea"/>
                          <a:cs typeface="+mn-cs"/>
                        </a:rPr>
                        <a:t>Office of the Commissioner, Customs and Border Patrol</a:t>
                      </a:r>
                    </a:p>
                  </a:txBody>
                  <a:tcPr marB="274320"/>
                </a:tc>
                <a:extLst>
                  <a:ext uri="{0D108BD9-81ED-4DB2-BD59-A6C34878D82A}">
                    <a16:rowId xmlns:a16="http://schemas.microsoft.com/office/drawing/2014/main" val="960413654"/>
                  </a:ext>
                </a:extLst>
              </a:tr>
              <a:tr h="370840">
                <a:tc>
                  <a:txBody>
                    <a:bodyPr/>
                    <a:lstStyle/>
                    <a:p>
                      <a:pPr marL="0" marR="0">
                        <a:buNone/>
                      </a:pPr>
                      <a:r>
                        <a:rPr lang="en-US" sz="2400" dirty="0">
                          <a:solidFill>
                            <a:schemeClr val="tx1"/>
                          </a:solidFill>
                          <a:effectLst/>
                          <a:latin typeface="Aptos" panose="020B0004020202020204" pitchFamily="34" charset="0"/>
                          <a:ea typeface="DengXian" panose="02010600030101010101" pitchFamily="2" charset="-122"/>
                        </a:rPr>
                        <a:t>3:00</a:t>
                      </a:r>
                      <a:endParaRPr lang="en-US" sz="2400" dirty="0">
                        <a:solidFill>
                          <a:schemeClr val="tx1"/>
                        </a:solidFill>
                        <a:effectLst/>
                        <a:latin typeface="Calibri" panose="020F0502020204030204" pitchFamily="34" charset="0"/>
                        <a:ea typeface="DengXian" panose="02010600030101010101" pitchFamily="2" charset="-122"/>
                      </a:endParaRPr>
                    </a:p>
                  </a:txBody>
                  <a:tcPr marL="73025" marR="73025" marT="0" marB="274320"/>
                </a:tc>
                <a:tc>
                  <a:txBody>
                    <a:bodyPr/>
                    <a:lstStyle/>
                    <a:p>
                      <a:pPr marL="0" marR="0">
                        <a:buNone/>
                      </a:pPr>
                      <a:r>
                        <a:rPr lang="en-US" sz="2400" dirty="0">
                          <a:solidFill>
                            <a:schemeClr val="tx1"/>
                          </a:solidFill>
                          <a:effectLst/>
                          <a:latin typeface="Aptos" panose="020B0004020202020204" pitchFamily="34" charset="0"/>
                          <a:ea typeface="DengXian" panose="02010600030101010101" pitchFamily="2" charset="-122"/>
                        </a:rPr>
                        <a:t>Skills: Professional Listening</a:t>
                      </a:r>
                      <a:endParaRPr lang="en-US" sz="2400" dirty="0">
                        <a:solidFill>
                          <a:schemeClr val="tx1"/>
                        </a:solidFill>
                        <a:effectLst/>
                        <a:latin typeface="Calibri" panose="020F0502020204030204" pitchFamily="34" charset="0"/>
                        <a:ea typeface="DengXian" panose="02010600030101010101" pitchFamily="2" charset="-122"/>
                      </a:endParaRPr>
                    </a:p>
                  </a:txBody>
                  <a:tcPr marL="73025" marR="73025" marT="0" marB="274320"/>
                </a:tc>
                <a:extLst>
                  <a:ext uri="{0D108BD9-81ED-4DB2-BD59-A6C34878D82A}">
                    <a16:rowId xmlns:a16="http://schemas.microsoft.com/office/drawing/2014/main" val="2069521981"/>
                  </a:ext>
                </a:extLst>
              </a:tr>
              <a:tr h="370840">
                <a:tc>
                  <a:txBody>
                    <a:bodyPr/>
                    <a:lstStyle/>
                    <a:p>
                      <a:pPr marL="0" marR="0">
                        <a:buNone/>
                      </a:pPr>
                      <a:r>
                        <a:rPr lang="en-US" sz="2400">
                          <a:solidFill>
                            <a:schemeClr val="tx1"/>
                          </a:solidFill>
                          <a:effectLst/>
                          <a:latin typeface="Aptos" panose="020B0004020202020204" pitchFamily="34" charset="0"/>
                          <a:ea typeface="DengXian" panose="02010600030101010101" pitchFamily="2" charset="-122"/>
                        </a:rPr>
                        <a:t>~3:45</a:t>
                      </a:r>
                      <a:endParaRPr lang="en-US" sz="2400">
                        <a:solidFill>
                          <a:schemeClr val="tx1"/>
                        </a:solidFill>
                        <a:effectLst/>
                        <a:latin typeface="Calibri" panose="020F0502020204030204" pitchFamily="34" charset="0"/>
                        <a:ea typeface="DengXian" panose="02010600030101010101" pitchFamily="2" charset="-122"/>
                      </a:endParaRPr>
                    </a:p>
                  </a:txBody>
                  <a:tcPr marL="73025" marR="73025" marT="0" marB="274320"/>
                </a:tc>
                <a:tc>
                  <a:txBody>
                    <a:bodyPr/>
                    <a:lstStyle/>
                    <a:p>
                      <a:pPr marL="0" marR="0">
                        <a:buNone/>
                      </a:pPr>
                      <a:r>
                        <a:rPr lang="en-US" sz="2400" dirty="0" err="1">
                          <a:solidFill>
                            <a:schemeClr val="tx1"/>
                          </a:solidFill>
                          <a:effectLst/>
                          <a:latin typeface="Aptos" panose="020B0004020202020204" pitchFamily="34" charset="0"/>
                          <a:ea typeface="DengXian" panose="02010600030101010101" pitchFamily="2" charset="-122"/>
                        </a:rPr>
                        <a:t>Wrapup</a:t>
                      </a:r>
                      <a:r>
                        <a:rPr lang="en-US" sz="2400" dirty="0">
                          <a:solidFill>
                            <a:schemeClr val="tx1"/>
                          </a:solidFill>
                          <a:effectLst/>
                          <a:latin typeface="Aptos" panose="020B0004020202020204" pitchFamily="34" charset="0"/>
                          <a:ea typeface="DengXian" panose="02010600030101010101" pitchFamily="2" charset="-122"/>
                        </a:rPr>
                        <a:t> and … start spring break!</a:t>
                      </a:r>
                      <a:endParaRPr lang="en-US" sz="2400" dirty="0">
                        <a:solidFill>
                          <a:schemeClr val="tx1"/>
                        </a:solidFill>
                        <a:effectLst/>
                        <a:latin typeface="Calibri" panose="020F0502020204030204" pitchFamily="34" charset="0"/>
                        <a:ea typeface="DengXian" panose="02010600030101010101" pitchFamily="2" charset="-122"/>
                      </a:endParaRPr>
                    </a:p>
                  </a:txBody>
                  <a:tcPr marL="73025" marR="73025" marT="0" marB="274320"/>
                </a:tc>
                <a:extLst>
                  <a:ext uri="{0D108BD9-81ED-4DB2-BD59-A6C34878D82A}">
                    <a16:rowId xmlns:a16="http://schemas.microsoft.com/office/drawing/2014/main" val="1228761761"/>
                  </a:ext>
                </a:extLst>
              </a:tr>
            </a:tbl>
          </a:graphicData>
        </a:graphic>
      </p:graphicFrame>
      <p:sp useBgFill="1">
        <p:nvSpPr>
          <p:cNvPr id="4" name="Rectangle 3">
            <a:extLst>
              <a:ext uri="{FF2B5EF4-FFF2-40B4-BE49-F238E27FC236}">
                <a16:creationId xmlns:a16="http://schemas.microsoft.com/office/drawing/2014/main" id="{6F9ADEB3-EDFA-B817-20A7-4D628529E09F}"/>
              </a:ext>
            </a:extLst>
          </p:cNvPr>
          <p:cNvSpPr/>
          <p:nvPr/>
        </p:nvSpPr>
        <p:spPr>
          <a:xfrm>
            <a:off x="1148862" y="1883508"/>
            <a:ext cx="9972430" cy="9925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F7229C0D-C431-27C2-E14F-C32909F9C8B1}"/>
              </a:ext>
            </a:extLst>
          </p:cNvPr>
          <p:cNvSpPr/>
          <p:nvPr/>
        </p:nvSpPr>
        <p:spPr>
          <a:xfrm>
            <a:off x="1148862" y="2836985"/>
            <a:ext cx="9972430" cy="59201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3F646F58-F9D7-4332-FC89-B864F29B3186}"/>
              </a:ext>
            </a:extLst>
          </p:cNvPr>
          <p:cNvSpPr/>
          <p:nvPr/>
        </p:nvSpPr>
        <p:spPr>
          <a:xfrm>
            <a:off x="773724" y="3626014"/>
            <a:ext cx="9972430" cy="115993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54DA3174-88A0-502E-ABB8-2135E1628185}"/>
              </a:ext>
            </a:extLst>
          </p:cNvPr>
          <p:cNvSpPr/>
          <p:nvPr/>
        </p:nvSpPr>
        <p:spPr>
          <a:xfrm>
            <a:off x="1109785" y="4785946"/>
            <a:ext cx="9972430" cy="65844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FD928A47-012E-61D4-130A-892B678E92C0}"/>
              </a:ext>
            </a:extLst>
          </p:cNvPr>
          <p:cNvSpPr/>
          <p:nvPr/>
        </p:nvSpPr>
        <p:spPr>
          <a:xfrm>
            <a:off x="1039325" y="5338884"/>
            <a:ext cx="9972430" cy="65844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2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CAE135-125C-D7CC-66A6-C61940C9B6A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D1AF90C-5157-76AA-B945-185C345EAADB}"/>
              </a:ext>
            </a:extLst>
          </p:cNvPr>
          <p:cNvSpPr txBox="1"/>
          <p:nvPr/>
        </p:nvSpPr>
        <p:spPr>
          <a:xfrm>
            <a:off x="987036" y="502680"/>
            <a:ext cx="3876431" cy="584775"/>
          </a:xfrm>
          <a:prstGeom prst="rect">
            <a:avLst/>
          </a:prstGeom>
          <a:noFill/>
          <a:ln>
            <a:solidFill>
              <a:srgbClr val="FFFF00"/>
            </a:solidFill>
          </a:ln>
        </p:spPr>
        <p:txBody>
          <a:bodyPr wrap="square" rtlCol="0">
            <a:spAutoFit/>
          </a:bodyPr>
          <a:lstStyle/>
          <a:p>
            <a:pPr algn="ctr"/>
            <a:r>
              <a:rPr lang="en-US" sz="3200" dirty="0"/>
              <a:t>DISCUSSION</a:t>
            </a:r>
          </a:p>
        </p:txBody>
      </p:sp>
      <p:graphicFrame>
        <p:nvGraphicFramePr>
          <p:cNvPr id="2" name="Table 1">
            <a:extLst>
              <a:ext uri="{FF2B5EF4-FFF2-40B4-BE49-F238E27FC236}">
                <a16:creationId xmlns:a16="http://schemas.microsoft.com/office/drawing/2014/main" id="{DB3174BC-C3D4-C344-1586-69BC1E30A9E7}"/>
              </a:ext>
            </a:extLst>
          </p:cNvPr>
          <p:cNvGraphicFramePr>
            <a:graphicFrameLocks noGrp="1"/>
          </p:cNvGraphicFramePr>
          <p:nvPr>
            <p:extLst>
              <p:ext uri="{D42A27DB-BD31-4B8C-83A1-F6EECF244321}">
                <p14:modId xmlns:p14="http://schemas.microsoft.com/office/powerpoint/2010/main" val="4023874862"/>
              </p:ext>
            </p:extLst>
          </p:nvPr>
        </p:nvGraphicFramePr>
        <p:xfrm>
          <a:off x="2032000" y="2956454"/>
          <a:ext cx="8128000" cy="3093720"/>
        </p:xfrm>
        <a:graphic>
          <a:graphicData uri="http://schemas.openxmlformats.org/drawingml/2006/table">
            <a:tbl>
              <a:tblPr firstRow="1" bandRow="1">
                <a:tableStyleId>{2D5ABB26-0587-4C30-8999-92F81FD0307C}</a:tableStyleId>
              </a:tblPr>
              <a:tblGrid>
                <a:gridCol w="3182257">
                  <a:extLst>
                    <a:ext uri="{9D8B030D-6E8A-4147-A177-3AD203B41FA5}">
                      <a16:colId xmlns:a16="http://schemas.microsoft.com/office/drawing/2014/main" val="535657244"/>
                    </a:ext>
                  </a:extLst>
                </a:gridCol>
                <a:gridCol w="4945743">
                  <a:extLst>
                    <a:ext uri="{9D8B030D-6E8A-4147-A177-3AD203B41FA5}">
                      <a16:colId xmlns:a16="http://schemas.microsoft.com/office/drawing/2014/main" val="3352116009"/>
                    </a:ext>
                  </a:extLst>
                </a:gridCol>
              </a:tblGrid>
              <a:tr h="370840">
                <a:tc>
                  <a:txBody>
                    <a:bodyPr/>
                    <a:lstStyle/>
                    <a:p>
                      <a:r>
                        <a:rPr lang="en-US" sz="2800" dirty="0"/>
                        <a:t>DUE last Friday:</a:t>
                      </a:r>
                    </a:p>
                  </a:txBody>
                  <a:tcPr marB="274320"/>
                </a:tc>
                <a:tc>
                  <a:txBody>
                    <a:bodyPr/>
                    <a:lstStyle/>
                    <a:p>
                      <a:r>
                        <a:rPr lang="en-US" sz="2800" dirty="0"/>
                        <a:t>Memo proposing 402 project</a:t>
                      </a:r>
                    </a:p>
                  </a:txBody>
                  <a:tcPr marB="274320"/>
                </a:tc>
                <a:extLst>
                  <a:ext uri="{0D108BD9-81ED-4DB2-BD59-A6C34878D82A}">
                    <a16:rowId xmlns:a16="http://schemas.microsoft.com/office/drawing/2014/main" val="1549992207"/>
                  </a:ext>
                </a:extLst>
              </a:tr>
              <a:tr h="370840">
                <a:tc>
                  <a:txBody>
                    <a:bodyPr/>
                    <a:lstStyle/>
                    <a:p>
                      <a:r>
                        <a:rPr lang="en-US" sz="2800" dirty="0"/>
                        <a:t>DUE tonight:</a:t>
                      </a:r>
                    </a:p>
                  </a:txBody>
                  <a:tcPr marB="274320"/>
                </a:tc>
                <a:tc>
                  <a:txBody>
                    <a:bodyPr/>
                    <a:lstStyle/>
                    <a:p>
                      <a:r>
                        <a:rPr lang="en-US" sz="2800" dirty="0"/>
                        <a:t>“Analytical Worksheet” or</a:t>
                      </a:r>
                      <a:br>
                        <a:rPr lang="en-US" sz="2800" dirty="0"/>
                      </a:br>
                      <a:r>
                        <a:rPr lang="en-US" sz="2800" dirty="0"/>
                        <a:t>“Seminar Issue Worksheet”</a:t>
                      </a:r>
                      <a:br>
                        <a:rPr lang="en-US" sz="2800" dirty="0"/>
                      </a:br>
                      <a:r>
                        <a:rPr lang="en-US" sz="2800" dirty="0"/>
                        <a:t>for 401 project</a:t>
                      </a:r>
                    </a:p>
                  </a:txBody>
                  <a:tcPr marB="274320"/>
                </a:tc>
                <a:extLst>
                  <a:ext uri="{0D108BD9-81ED-4DB2-BD59-A6C34878D82A}">
                    <a16:rowId xmlns:a16="http://schemas.microsoft.com/office/drawing/2014/main" val="227891503"/>
                  </a:ext>
                </a:extLst>
              </a:tr>
              <a:tr h="370840">
                <a:tc>
                  <a:txBody>
                    <a:bodyPr/>
                    <a:lstStyle/>
                    <a:p>
                      <a:endParaRPr lang="en-US" sz="2800"/>
                    </a:p>
                  </a:txBody>
                  <a:tcPr marB="274320"/>
                </a:tc>
                <a:tc>
                  <a:txBody>
                    <a:bodyPr/>
                    <a:lstStyle/>
                    <a:p>
                      <a:endParaRPr lang="en-US" sz="2800" dirty="0"/>
                    </a:p>
                  </a:txBody>
                  <a:tcPr marB="274320"/>
                </a:tc>
                <a:extLst>
                  <a:ext uri="{0D108BD9-81ED-4DB2-BD59-A6C34878D82A}">
                    <a16:rowId xmlns:a16="http://schemas.microsoft.com/office/drawing/2014/main" val="1500342564"/>
                  </a:ext>
                </a:extLst>
              </a:tr>
            </a:tbl>
          </a:graphicData>
        </a:graphic>
      </p:graphicFrame>
      <p:sp useBgFill="1">
        <p:nvSpPr>
          <p:cNvPr id="8" name="Rectangle 7">
            <a:extLst>
              <a:ext uri="{FF2B5EF4-FFF2-40B4-BE49-F238E27FC236}">
                <a16:creationId xmlns:a16="http://schemas.microsoft.com/office/drawing/2014/main" id="{4E3C6550-7B67-020B-6841-38CFEAE40003}"/>
              </a:ext>
            </a:extLst>
          </p:cNvPr>
          <p:cNvSpPr/>
          <p:nvPr/>
        </p:nvSpPr>
        <p:spPr>
          <a:xfrm>
            <a:off x="1817914" y="3583893"/>
            <a:ext cx="8556171" cy="14947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206C3676-5351-0794-C542-3D4C8E5CF95B}"/>
              </a:ext>
            </a:extLst>
          </p:cNvPr>
          <p:cNvSpPr/>
          <p:nvPr/>
        </p:nvSpPr>
        <p:spPr>
          <a:xfrm>
            <a:off x="7979229" y="5584371"/>
            <a:ext cx="2002971" cy="392940"/>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37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125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50C6BD-E46E-4BD9-A6EC-FAFF796DFBB5}"/>
              </a:ext>
            </a:extLst>
          </p:cNvPr>
          <p:cNvSpPr txBox="1"/>
          <p:nvPr/>
        </p:nvSpPr>
        <p:spPr>
          <a:xfrm>
            <a:off x="685800" y="497030"/>
            <a:ext cx="11251670" cy="461665"/>
          </a:xfrm>
          <a:prstGeom prst="rect">
            <a:avLst/>
          </a:prstGeom>
          <a:noFill/>
        </p:spPr>
        <p:txBody>
          <a:bodyPr wrap="none" rtlCol="0">
            <a:spAutoFit/>
          </a:bodyPr>
          <a:lstStyle/>
          <a:p>
            <a:r>
              <a:rPr lang="en-US" sz="2400" dirty="0"/>
              <a:t>The Analytical Worksheet:  One Proven, Effective Way to Build Analysis for Presentation</a:t>
            </a:r>
          </a:p>
        </p:txBody>
      </p:sp>
      <p:pic>
        <p:nvPicPr>
          <p:cNvPr id="6" name="Picture 5">
            <a:extLst>
              <a:ext uri="{FF2B5EF4-FFF2-40B4-BE49-F238E27FC236}">
                <a16:creationId xmlns:a16="http://schemas.microsoft.com/office/drawing/2014/main" id="{4A1EA514-7D3B-EF13-CBC9-A02411821DB3}"/>
              </a:ext>
            </a:extLst>
          </p:cNvPr>
          <p:cNvPicPr>
            <a:picLocks noChangeAspect="1"/>
          </p:cNvPicPr>
          <p:nvPr/>
        </p:nvPicPr>
        <p:blipFill>
          <a:blip r:embed="rId2"/>
          <a:stretch>
            <a:fillRect/>
          </a:stretch>
        </p:blipFill>
        <p:spPr>
          <a:xfrm>
            <a:off x="2008463" y="1414322"/>
            <a:ext cx="4052560" cy="5120640"/>
          </a:xfrm>
          <a:prstGeom prst="rect">
            <a:avLst/>
          </a:prstGeom>
        </p:spPr>
      </p:pic>
      <p:pic>
        <p:nvPicPr>
          <p:cNvPr id="9" name="Picture 8">
            <a:extLst>
              <a:ext uri="{FF2B5EF4-FFF2-40B4-BE49-F238E27FC236}">
                <a16:creationId xmlns:a16="http://schemas.microsoft.com/office/drawing/2014/main" id="{9777F23A-6D4D-53FE-8CC0-57C401FC2C5C}"/>
              </a:ext>
            </a:extLst>
          </p:cNvPr>
          <p:cNvPicPr>
            <a:picLocks noChangeAspect="1"/>
          </p:cNvPicPr>
          <p:nvPr/>
        </p:nvPicPr>
        <p:blipFill>
          <a:blip r:embed="rId3"/>
          <a:stretch>
            <a:fillRect/>
          </a:stretch>
        </p:blipFill>
        <p:spPr>
          <a:xfrm>
            <a:off x="6877981" y="1419319"/>
            <a:ext cx="4018619" cy="5120640"/>
          </a:xfrm>
          <a:prstGeom prst="rect">
            <a:avLst/>
          </a:prstGeom>
        </p:spPr>
      </p:pic>
    </p:spTree>
    <p:extLst>
      <p:ext uri="{BB962C8B-B14F-4D97-AF65-F5344CB8AC3E}">
        <p14:creationId xmlns:p14="http://schemas.microsoft.com/office/powerpoint/2010/main" val="3144639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8E6D69F3-F2C7-4F6A-BAFC-C9C61E803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691" y="1134979"/>
            <a:ext cx="4124136" cy="5425440"/>
          </a:xfrm>
          <a:prstGeom prst="rect">
            <a:avLst/>
          </a:prstGeom>
        </p:spPr>
      </p:pic>
      <p:pic>
        <p:nvPicPr>
          <p:cNvPr id="8" name="Picture 7" descr="Table&#10;&#10;Description automatically generated">
            <a:extLst>
              <a:ext uri="{FF2B5EF4-FFF2-40B4-BE49-F238E27FC236}">
                <a16:creationId xmlns:a16="http://schemas.microsoft.com/office/drawing/2014/main" id="{3A8C211F-4B48-40FD-96BD-C8D63F102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542" y="1143000"/>
            <a:ext cx="4171860" cy="5425440"/>
          </a:xfrm>
          <a:prstGeom prst="rect">
            <a:avLst/>
          </a:prstGeom>
        </p:spPr>
      </p:pic>
      <p:sp>
        <p:nvSpPr>
          <p:cNvPr id="3" name="TextBox 2">
            <a:extLst>
              <a:ext uri="{FF2B5EF4-FFF2-40B4-BE49-F238E27FC236}">
                <a16:creationId xmlns:a16="http://schemas.microsoft.com/office/drawing/2014/main" id="{FB3CF327-579D-48E2-955C-B79748B5667E}"/>
              </a:ext>
            </a:extLst>
          </p:cNvPr>
          <p:cNvSpPr txBox="1"/>
          <p:nvPr/>
        </p:nvSpPr>
        <p:spPr>
          <a:xfrm>
            <a:off x="1553378" y="381000"/>
            <a:ext cx="8713347" cy="523220"/>
          </a:xfrm>
          <a:prstGeom prst="rect">
            <a:avLst/>
          </a:prstGeom>
          <a:noFill/>
        </p:spPr>
        <p:txBody>
          <a:bodyPr wrap="none" rtlCol="0">
            <a:spAutoFit/>
          </a:bodyPr>
          <a:lstStyle/>
          <a:p>
            <a:r>
              <a:rPr lang="en-US" sz="2800" dirty="0"/>
              <a:t>With a thesis sentence at the top, here’s the whole model.</a:t>
            </a:r>
          </a:p>
        </p:txBody>
      </p:sp>
      <p:cxnSp>
        <p:nvCxnSpPr>
          <p:cNvPr id="4" name="Straight Connector 3">
            <a:extLst>
              <a:ext uri="{FF2B5EF4-FFF2-40B4-BE49-F238E27FC236}">
                <a16:creationId xmlns:a16="http://schemas.microsoft.com/office/drawing/2014/main" id="{BD15E572-63AD-4465-9D46-1FB47DF8C360}"/>
              </a:ext>
            </a:extLst>
          </p:cNvPr>
          <p:cNvCxnSpPr/>
          <p:nvPr/>
        </p:nvCxnSpPr>
        <p:spPr>
          <a:xfrm>
            <a:off x="2667000" y="904220"/>
            <a:ext cx="2209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68E611E-426A-05CD-F6E2-F540929ED05B}"/>
              </a:ext>
            </a:extLst>
          </p:cNvPr>
          <p:cNvSpPr/>
          <p:nvPr/>
        </p:nvSpPr>
        <p:spPr>
          <a:xfrm>
            <a:off x="1981200" y="2133600"/>
            <a:ext cx="3810000" cy="60960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9F0BF7E-093E-FBA9-C8E1-AAD62D801B8F}"/>
              </a:ext>
            </a:extLst>
          </p:cNvPr>
          <p:cNvSpPr/>
          <p:nvPr/>
        </p:nvSpPr>
        <p:spPr>
          <a:xfrm>
            <a:off x="1981200" y="2743200"/>
            <a:ext cx="3810000" cy="68580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A59B8A9-192F-F719-A922-4079F1E41122}"/>
              </a:ext>
            </a:extLst>
          </p:cNvPr>
          <p:cNvSpPr/>
          <p:nvPr/>
        </p:nvSpPr>
        <p:spPr>
          <a:xfrm>
            <a:off x="1981200" y="3429000"/>
            <a:ext cx="3810000" cy="220980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419B29-EE5C-E5C4-5C4A-C829B7AC329D}"/>
              </a:ext>
            </a:extLst>
          </p:cNvPr>
          <p:cNvSpPr/>
          <p:nvPr/>
        </p:nvSpPr>
        <p:spPr>
          <a:xfrm>
            <a:off x="1981200" y="5731881"/>
            <a:ext cx="3810000" cy="516519"/>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5B53AC-208F-8740-CE1D-F81670562BFD}"/>
              </a:ext>
            </a:extLst>
          </p:cNvPr>
          <p:cNvSpPr/>
          <p:nvPr/>
        </p:nvSpPr>
        <p:spPr>
          <a:xfrm>
            <a:off x="6400800" y="1219200"/>
            <a:ext cx="3810000" cy="91440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68E136-B8AC-7FE0-8DCC-0C05EA5656DB}"/>
              </a:ext>
            </a:extLst>
          </p:cNvPr>
          <p:cNvSpPr/>
          <p:nvPr/>
        </p:nvSpPr>
        <p:spPr>
          <a:xfrm>
            <a:off x="6400800" y="2207240"/>
            <a:ext cx="3810000" cy="68836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F552E09-3796-DA72-0336-6651363CEBE4}"/>
              </a:ext>
            </a:extLst>
          </p:cNvPr>
          <p:cNvSpPr/>
          <p:nvPr/>
        </p:nvSpPr>
        <p:spPr>
          <a:xfrm>
            <a:off x="6400800" y="2967336"/>
            <a:ext cx="3810000" cy="1680863"/>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119732-7A9D-AC11-A4A1-039E7446F6DD}"/>
              </a:ext>
            </a:extLst>
          </p:cNvPr>
          <p:cNvSpPr/>
          <p:nvPr/>
        </p:nvSpPr>
        <p:spPr>
          <a:xfrm>
            <a:off x="6399028" y="4703856"/>
            <a:ext cx="3810000" cy="1315944"/>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919D5B5-1A33-9F2E-CB61-C4492E0CB701}"/>
              </a:ext>
            </a:extLst>
          </p:cNvPr>
          <p:cNvSpPr/>
          <p:nvPr/>
        </p:nvSpPr>
        <p:spPr>
          <a:xfrm>
            <a:off x="5562600" y="1371600"/>
            <a:ext cx="304800" cy="21842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TextBox 8">
            <a:extLst>
              <a:ext uri="{FF2B5EF4-FFF2-40B4-BE49-F238E27FC236}">
                <a16:creationId xmlns:a16="http://schemas.microsoft.com/office/drawing/2014/main" id="{02465949-20A6-72EC-6F8C-7E5B9BD4FAEB}"/>
              </a:ext>
            </a:extLst>
          </p:cNvPr>
          <p:cNvSpPr txBox="1"/>
          <p:nvPr/>
        </p:nvSpPr>
        <p:spPr>
          <a:xfrm>
            <a:off x="3657600" y="3129786"/>
            <a:ext cx="7285822" cy="2862322"/>
          </a:xfrm>
          <a:prstGeom prst="rect">
            <a:avLst/>
          </a:prstGeom>
          <a:ln>
            <a:solidFill>
              <a:schemeClr val="accent5"/>
            </a:solidFill>
          </a:ln>
        </p:spPr>
        <p:txBody>
          <a:bodyPr wrap="square" lIns="274320" tIns="274320" rIns="274320" bIns="274320" rtlCol="0">
            <a:spAutoFit/>
          </a:bodyPr>
          <a:lstStyle/>
          <a:p>
            <a:pPr>
              <a:spcAft>
                <a:spcPts val="1800"/>
              </a:spcAft>
            </a:pPr>
            <a:r>
              <a:rPr lang="en-US" sz="2400" dirty="0"/>
              <a:t>Thesis sentence(s):	Main conclusion.</a:t>
            </a:r>
          </a:p>
          <a:p>
            <a:pPr lvl="6">
              <a:spcAft>
                <a:spcPts val="1800"/>
              </a:spcAft>
            </a:pPr>
            <a:r>
              <a:rPr lang="en-US" sz="2400" dirty="0"/>
              <a:t>“Bottom Line Up Front.”</a:t>
            </a:r>
          </a:p>
          <a:p>
            <a:pPr lvl="6">
              <a:spcAft>
                <a:spcPts val="1800"/>
              </a:spcAft>
            </a:pPr>
            <a:r>
              <a:rPr lang="en-US" sz="2400" dirty="0"/>
              <a:t>Short, concise summary – including as many elements as needed to tell the whole story.</a:t>
            </a:r>
          </a:p>
        </p:txBody>
      </p:sp>
      <p:sp useBgFill="1">
        <p:nvSpPr>
          <p:cNvPr id="16" name="TextBox 15">
            <a:extLst>
              <a:ext uri="{FF2B5EF4-FFF2-40B4-BE49-F238E27FC236}">
                <a16:creationId xmlns:a16="http://schemas.microsoft.com/office/drawing/2014/main" id="{4676EBCB-0F32-976A-E24E-5EBF28D72AA7}"/>
              </a:ext>
            </a:extLst>
          </p:cNvPr>
          <p:cNvSpPr txBox="1"/>
          <p:nvPr/>
        </p:nvSpPr>
        <p:spPr>
          <a:xfrm>
            <a:off x="3657600" y="3408906"/>
            <a:ext cx="7285822" cy="2739211"/>
          </a:xfrm>
          <a:prstGeom prst="rect">
            <a:avLst/>
          </a:prstGeom>
          <a:ln>
            <a:solidFill>
              <a:schemeClr val="accent5"/>
            </a:solidFill>
          </a:ln>
        </p:spPr>
        <p:txBody>
          <a:bodyPr wrap="square" lIns="274320" tIns="274320" rIns="274320" bIns="274320" rtlCol="0">
            <a:spAutoFit/>
          </a:bodyPr>
          <a:lstStyle/>
          <a:p>
            <a:pPr>
              <a:spcAft>
                <a:spcPts val="1800"/>
              </a:spcAft>
            </a:pPr>
            <a:r>
              <a:rPr lang="en-US" sz="2800" dirty="0"/>
              <a:t>Framing: The information your decisionmaker needs to get into the story. </a:t>
            </a:r>
          </a:p>
          <a:p>
            <a:pPr marL="457200" indent="-457200">
              <a:spcAft>
                <a:spcPts val="1800"/>
              </a:spcAft>
              <a:buFont typeface="Arial" panose="020B0604020202020204" pitchFamily="34" charset="0"/>
              <a:buChar char="•"/>
            </a:pPr>
            <a:r>
              <a:rPr lang="en-US" sz="2800" dirty="0"/>
              <a:t>Basics</a:t>
            </a:r>
          </a:p>
          <a:p>
            <a:pPr marL="457200" indent="-457200">
              <a:spcAft>
                <a:spcPts val="1800"/>
              </a:spcAft>
              <a:buFont typeface="Arial" panose="020B0604020202020204" pitchFamily="34" charset="0"/>
              <a:buChar char="•"/>
            </a:pPr>
            <a:r>
              <a:rPr lang="en-US" sz="2800" dirty="0"/>
              <a:t>Not “research or </a:t>
            </a:r>
            <a:r>
              <a:rPr lang="en-US" sz="2800" dirty="0" err="1"/>
              <a:t>encylopedia</a:t>
            </a:r>
            <a:r>
              <a:rPr lang="en-US" sz="2800" dirty="0"/>
              <a:t>”</a:t>
            </a:r>
          </a:p>
        </p:txBody>
      </p:sp>
      <p:sp useBgFill="1">
        <p:nvSpPr>
          <p:cNvPr id="18" name="Rectangle 17">
            <a:extLst>
              <a:ext uri="{FF2B5EF4-FFF2-40B4-BE49-F238E27FC236}">
                <a16:creationId xmlns:a16="http://schemas.microsoft.com/office/drawing/2014/main" id="{9D420E61-583A-A0AB-E876-8A41D7A083F6}"/>
              </a:ext>
            </a:extLst>
          </p:cNvPr>
          <p:cNvSpPr/>
          <p:nvPr/>
        </p:nvSpPr>
        <p:spPr>
          <a:xfrm>
            <a:off x="381000" y="1281930"/>
            <a:ext cx="7696200" cy="3109907"/>
          </a:xfrm>
          <a:prstGeom prst="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4">
            <a:extLst>
              <a:ext uri="{FF2B5EF4-FFF2-40B4-BE49-F238E27FC236}">
                <a16:creationId xmlns:a16="http://schemas.microsoft.com/office/drawing/2014/main" id="{67D1A3E6-66C8-40E7-F6B1-255A9736CD5A}"/>
              </a:ext>
            </a:extLst>
          </p:cNvPr>
          <p:cNvGraphicFramePr>
            <a:graphicFrameLocks noGrp="1"/>
          </p:cNvGraphicFramePr>
          <p:nvPr/>
        </p:nvGraphicFramePr>
        <p:xfrm>
          <a:off x="557425" y="1496644"/>
          <a:ext cx="7438222" cy="2852971"/>
        </p:xfrm>
        <a:graphic>
          <a:graphicData uri="http://schemas.openxmlformats.org/drawingml/2006/table">
            <a:tbl>
              <a:tblPr firstRow="1" bandRow="1">
                <a:tableStyleId>{2D5ABB26-0587-4C30-8999-92F81FD0307C}</a:tableStyleId>
              </a:tblPr>
              <a:tblGrid>
                <a:gridCol w="2261975">
                  <a:extLst>
                    <a:ext uri="{9D8B030D-6E8A-4147-A177-3AD203B41FA5}">
                      <a16:colId xmlns:a16="http://schemas.microsoft.com/office/drawing/2014/main" val="791030550"/>
                    </a:ext>
                  </a:extLst>
                </a:gridCol>
                <a:gridCol w="5176247">
                  <a:extLst>
                    <a:ext uri="{9D8B030D-6E8A-4147-A177-3AD203B41FA5}">
                      <a16:colId xmlns:a16="http://schemas.microsoft.com/office/drawing/2014/main" val="1745280593"/>
                    </a:ext>
                  </a:extLst>
                </a:gridCol>
              </a:tblGrid>
              <a:tr h="574458">
                <a:tc>
                  <a:txBody>
                    <a:bodyPr/>
                    <a:lstStyle/>
                    <a:p>
                      <a:r>
                        <a:rPr lang="en-US" sz="2400" b="0" dirty="0">
                          <a:solidFill>
                            <a:schemeClr val="tx1"/>
                          </a:solidFill>
                        </a:rPr>
                        <a:t>Other Points</a:t>
                      </a:r>
                    </a:p>
                  </a:txBody>
                  <a:tcPr/>
                </a:tc>
                <a:tc>
                  <a:txBody>
                    <a:bodyPr/>
                    <a:lstStyle/>
                    <a:p>
                      <a:pPr marL="342900" indent="-342900">
                        <a:buFont typeface="Arial" panose="020B0604020202020204" pitchFamily="34" charset="0"/>
                        <a:buChar char="•"/>
                      </a:pPr>
                      <a:r>
                        <a:rPr lang="en-US" sz="2400" b="0" dirty="0">
                          <a:solidFill>
                            <a:schemeClr val="tx1"/>
                          </a:solidFill>
                        </a:rPr>
                        <a:t>Things that don’t fit in rigid structure</a:t>
                      </a:r>
                    </a:p>
                  </a:txBody>
                  <a:tcPr/>
                </a:tc>
                <a:extLst>
                  <a:ext uri="{0D108BD9-81ED-4DB2-BD59-A6C34878D82A}">
                    <a16:rowId xmlns:a16="http://schemas.microsoft.com/office/drawing/2014/main" val="703180673"/>
                  </a:ext>
                </a:extLst>
              </a:tr>
              <a:tr h="490313">
                <a:tc>
                  <a:txBody>
                    <a:bodyPr/>
                    <a:lstStyle/>
                    <a:p>
                      <a:endParaRPr lang="en-US" sz="2000" b="0">
                        <a:solidFill>
                          <a:schemeClr val="tx1"/>
                        </a:solidFill>
                      </a:endParaRPr>
                    </a:p>
                  </a:txBody>
                  <a:tcPr/>
                </a:tc>
                <a:tc>
                  <a:txBody>
                    <a:bodyPr/>
                    <a:lstStyle/>
                    <a:p>
                      <a:pPr marL="342900" indent="-342900">
                        <a:buFont typeface="Arial" panose="020B0604020202020204" pitchFamily="34" charset="0"/>
                        <a:buChar char="•"/>
                      </a:pPr>
                      <a:r>
                        <a:rPr lang="en-US" sz="2400" b="0" dirty="0">
                          <a:solidFill>
                            <a:schemeClr val="tx1"/>
                          </a:solidFill>
                        </a:rPr>
                        <a:t>Give color, texture to analysis</a:t>
                      </a:r>
                    </a:p>
                  </a:txBody>
                  <a:tcPr/>
                </a:tc>
                <a:extLst>
                  <a:ext uri="{0D108BD9-81ED-4DB2-BD59-A6C34878D82A}">
                    <a16:rowId xmlns:a16="http://schemas.microsoft.com/office/drawing/2014/main" val="3158326833"/>
                  </a:ext>
                </a:extLst>
              </a:tr>
              <a:tr h="894100">
                <a:tc>
                  <a:txBody>
                    <a:bodyPr/>
                    <a:lstStyle/>
                    <a:p>
                      <a:endParaRPr lang="en-US" sz="2000" b="0" dirty="0">
                        <a:solidFill>
                          <a:schemeClr val="tx1"/>
                        </a:solidFill>
                      </a:endParaRPr>
                    </a:p>
                  </a:txBody>
                  <a:tcPr/>
                </a:tc>
                <a:tc>
                  <a:txBody>
                    <a:bodyPr/>
                    <a:lstStyle/>
                    <a:p>
                      <a:pPr marL="342900" indent="-342900">
                        <a:buFont typeface="Arial" panose="020B0604020202020204" pitchFamily="34" charset="0"/>
                        <a:buChar char="•"/>
                      </a:pPr>
                      <a:r>
                        <a:rPr lang="en-US" sz="2400" b="0" dirty="0">
                          <a:solidFill>
                            <a:schemeClr val="tx1"/>
                          </a:solidFill>
                        </a:rPr>
                        <a:t>Useful in building “narrative” when you write</a:t>
                      </a:r>
                    </a:p>
                  </a:txBody>
                  <a:tcPr/>
                </a:tc>
                <a:extLst>
                  <a:ext uri="{0D108BD9-81ED-4DB2-BD59-A6C34878D82A}">
                    <a16:rowId xmlns:a16="http://schemas.microsoft.com/office/drawing/2014/main" val="3501045429"/>
                  </a:ext>
                </a:extLst>
              </a:tr>
              <a:tr h="894100">
                <a:tc>
                  <a:txBody>
                    <a:bodyPr/>
                    <a:lstStyle/>
                    <a:p>
                      <a:endParaRPr lang="en-US" sz="2000" b="0" dirty="0">
                        <a:solidFill>
                          <a:schemeClr val="tx1"/>
                        </a:solidFill>
                      </a:endParaRPr>
                    </a:p>
                  </a:txBody>
                  <a:tcPr/>
                </a:tc>
                <a:tc>
                  <a:txBody>
                    <a:bodyPr/>
                    <a:lstStyle/>
                    <a:p>
                      <a:pPr marL="342900" indent="-342900">
                        <a:buFont typeface="Arial" panose="020B0604020202020204" pitchFamily="34" charset="0"/>
                        <a:buChar char="•"/>
                      </a:pPr>
                      <a:r>
                        <a:rPr lang="en-US" sz="2400" b="0" dirty="0">
                          <a:solidFill>
                            <a:schemeClr val="tx1"/>
                          </a:solidFill>
                        </a:rPr>
                        <a:t>Pet facts, thoughts that you like (and show you care)</a:t>
                      </a:r>
                    </a:p>
                  </a:txBody>
                  <a:tcPr/>
                </a:tc>
                <a:extLst>
                  <a:ext uri="{0D108BD9-81ED-4DB2-BD59-A6C34878D82A}">
                    <a16:rowId xmlns:a16="http://schemas.microsoft.com/office/drawing/2014/main" val="1268580696"/>
                  </a:ext>
                </a:extLst>
              </a:tr>
            </a:tbl>
          </a:graphicData>
        </a:graphic>
      </p:graphicFrame>
    </p:spTree>
    <p:extLst>
      <p:ext uri="{BB962C8B-B14F-4D97-AF65-F5344CB8AC3E}">
        <p14:creationId xmlns:p14="http://schemas.microsoft.com/office/powerpoint/2010/main" val="122195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 presetClass="entr" presetSubtype="0" fill="hold" grpId="0" nodeType="afterEffect">
                                  <p:stCondLst>
                                    <p:cond delay="75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2"/>
                                        </p:tgtEl>
                                        <p:attrNameLst>
                                          <p:attrName>style.visibility</p:attrName>
                                        </p:attrNameLst>
                                      </p:cBhvr>
                                      <p:to>
                                        <p:strVal val="hidden"/>
                                      </p:to>
                                    </p:se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500"/>
                            </p:stCondLst>
                            <p:childTnLst>
                              <p:par>
                                <p:cTn id="29" presetID="1" presetClass="entr" presetSubtype="0" fill="hold" grpId="0" nodeType="afterEffect">
                                  <p:stCondLst>
                                    <p:cond delay="50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par>
                          <p:cTn id="37" fill="hold">
                            <p:stCondLst>
                              <p:cond delay="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par>
                          <p:cTn id="45" fill="hold">
                            <p:stCondLst>
                              <p:cond delay="0"/>
                            </p:stCondLst>
                            <p:childTnLst>
                              <p:par>
                                <p:cTn id="46" presetID="10"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10"/>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1"/>
                                        </p:tgtEl>
                                        <p:attrNameLst>
                                          <p:attrName>style.visibility</p:attrName>
                                        </p:attrNameLst>
                                      </p:cBhvr>
                                      <p:to>
                                        <p:strVal val="hidden"/>
                                      </p:to>
                                    </p:set>
                                  </p:childTnLst>
                                </p:cTn>
                              </p:par>
                            </p:childTnLst>
                          </p:cTn>
                        </p:par>
                        <p:par>
                          <p:cTn id="58" fill="hold">
                            <p:stCondLst>
                              <p:cond delay="0"/>
                            </p:stCondLst>
                            <p:childTnLst>
                              <p:par>
                                <p:cTn id="59" presetID="10"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12"/>
                                        </p:tgtEl>
                                        <p:attrNameLst>
                                          <p:attrName>style.visibility</p:attrName>
                                        </p:attrNameLst>
                                      </p:cBhvr>
                                      <p:to>
                                        <p:strVal val="hidden"/>
                                      </p:to>
                                    </p:set>
                                  </p:childTnLst>
                                </p:cTn>
                              </p:par>
                            </p:childTnLst>
                          </p:cTn>
                        </p:par>
                        <p:par>
                          <p:cTn id="66" fill="hold">
                            <p:stCondLst>
                              <p:cond delay="0"/>
                            </p:stCondLst>
                            <p:childTnLst>
                              <p:par>
                                <p:cTn id="67" presetID="10" presetClass="entr" presetSubtype="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13"/>
                                        </p:tgtEl>
                                        <p:attrNameLst>
                                          <p:attrName>style.visibility</p:attrName>
                                        </p:attrNameLst>
                                      </p:cBhvr>
                                      <p:to>
                                        <p:strVal val="hidden"/>
                                      </p:to>
                                    </p:set>
                                  </p:childTnLst>
                                </p:cTn>
                              </p:par>
                            </p:childTnLst>
                          </p:cTn>
                        </p:par>
                        <p:par>
                          <p:cTn id="74" fill="hold">
                            <p:stCondLst>
                              <p:cond delay="0"/>
                            </p:stCondLst>
                            <p:childTnLst>
                              <p:par>
                                <p:cTn id="75" presetID="10" presetClass="entr" presetSubtype="0" fill="hold" grpId="0" nodeType="after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par>
                          <p:cTn id="78" fill="hold">
                            <p:stCondLst>
                              <p:cond delay="500"/>
                            </p:stCondLst>
                            <p:childTnLst>
                              <p:par>
                                <p:cTn id="79" presetID="1" presetClass="entr" presetSubtype="0" fill="hold" grpId="0" nodeType="afterEffect">
                                  <p:stCondLst>
                                    <p:cond delay="500"/>
                                  </p:stCondLst>
                                  <p:childTnLst>
                                    <p:set>
                                      <p:cBhvr>
                                        <p:cTn id="80" dur="1" fill="hold">
                                          <p:stCondLst>
                                            <p:cond delay="0"/>
                                          </p:stCondLst>
                                        </p:cTn>
                                        <p:tgtEl>
                                          <p:spTgt spid="18"/>
                                        </p:tgtEl>
                                        <p:attrNameLst>
                                          <p:attrName>style.visibility</p:attrName>
                                        </p:attrNameLst>
                                      </p:cBhvr>
                                      <p:to>
                                        <p:strVal val="visible"/>
                                      </p:to>
                                    </p:set>
                                  </p:childTnLst>
                                </p:cTn>
                              </p:par>
                            </p:childTnLst>
                          </p:cTn>
                        </p:par>
                        <p:par>
                          <p:cTn id="81" fill="hold">
                            <p:stCondLst>
                              <p:cond delay="1000"/>
                            </p:stCondLst>
                            <p:childTnLst>
                              <p:par>
                                <p:cTn id="82" presetID="1" presetClass="entr" presetSubtype="0" fill="hold" nodeType="afterEffect">
                                  <p:stCondLst>
                                    <p:cond delay="500"/>
                                  </p:stCondLst>
                                  <p:childTnLst>
                                    <p:set>
                                      <p:cBhvr>
                                        <p:cTn id="83" dur="1" fill="hold">
                                          <p:stCondLst>
                                            <p:cond delay="0"/>
                                          </p:stCondLst>
                                        </p:cTn>
                                        <p:tgtEl>
                                          <p:spTgt spid="1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14"/>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9" grpId="0" animBg="1"/>
      <p:bldP spid="9" grpId="1" animBg="1"/>
      <p:bldP spid="16" grpId="0" animBg="1"/>
      <p:bldP spid="16" grpId="1" animBg="1"/>
      <p:bldP spid="18" grpId="0" animBg="1"/>
      <p:bldP spid="18" grpId="1"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screenshot of a questionnaire&#10;&#10;AI-generated content may be incorrect.">
            <a:extLst>
              <a:ext uri="{FF2B5EF4-FFF2-40B4-BE49-F238E27FC236}">
                <a16:creationId xmlns:a16="http://schemas.microsoft.com/office/drawing/2014/main" id="{355AFFB8-B24A-4E53-BB1D-9753ED97B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854" y="261109"/>
            <a:ext cx="4811301" cy="6335781"/>
          </a:xfrm>
          <a:prstGeom prst="rect">
            <a:avLst/>
          </a:prstGeom>
        </p:spPr>
      </p:pic>
      <p:sp>
        <p:nvSpPr>
          <p:cNvPr id="6" name="TextBox 5">
            <a:extLst>
              <a:ext uri="{FF2B5EF4-FFF2-40B4-BE49-F238E27FC236}">
                <a16:creationId xmlns:a16="http://schemas.microsoft.com/office/drawing/2014/main" id="{0A7D1D9C-142A-978A-B65D-2D152904968E}"/>
              </a:ext>
            </a:extLst>
          </p:cNvPr>
          <p:cNvSpPr txBox="1"/>
          <p:nvPr/>
        </p:nvSpPr>
        <p:spPr>
          <a:xfrm>
            <a:off x="768403" y="1037345"/>
            <a:ext cx="2059321" cy="1938992"/>
          </a:xfrm>
          <a:prstGeom prst="rect">
            <a:avLst/>
          </a:prstGeom>
          <a:noFill/>
        </p:spPr>
        <p:txBody>
          <a:bodyPr wrap="square" rtlCol="0">
            <a:spAutoFit/>
          </a:bodyPr>
          <a:lstStyle/>
          <a:p>
            <a:r>
              <a:rPr lang="en-US" sz="2400" dirty="0"/>
              <a:t>Alternative</a:t>
            </a:r>
          </a:p>
          <a:p>
            <a:endParaRPr lang="en-US" sz="2400" dirty="0"/>
          </a:p>
          <a:p>
            <a:r>
              <a:rPr lang="en-US" sz="2400" i="1" dirty="0"/>
              <a:t>Should be two or three pages of text. </a:t>
            </a:r>
          </a:p>
        </p:txBody>
      </p:sp>
    </p:spTree>
    <p:extLst>
      <p:ext uri="{BB962C8B-B14F-4D97-AF65-F5344CB8AC3E}">
        <p14:creationId xmlns:p14="http://schemas.microsoft.com/office/powerpoint/2010/main" val="1286782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C3AA3B9-0017-C5B0-1FE3-D13D1CAD779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EB376C8-958C-785B-52EC-2A7D5C4E5197}"/>
              </a:ext>
            </a:extLst>
          </p:cNvPr>
          <p:cNvSpPr txBox="1"/>
          <p:nvPr/>
        </p:nvSpPr>
        <p:spPr>
          <a:xfrm>
            <a:off x="768403" y="1037345"/>
            <a:ext cx="2059321" cy="1200329"/>
          </a:xfrm>
          <a:prstGeom prst="rect">
            <a:avLst/>
          </a:prstGeom>
          <a:noFill/>
        </p:spPr>
        <p:txBody>
          <a:bodyPr wrap="square" rtlCol="0">
            <a:spAutoFit/>
          </a:bodyPr>
          <a:lstStyle/>
          <a:p>
            <a:r>
              <a:rPr lang="en-US" sz="2400" dirty="0"/>
              <a:t>The overall process</a:t>
            </a:r>
          </a:p>
          <a:p>
            <a:endParaRPr lang="en-US" sz="2400" dirty="0"/>
          </a:p>
        </p:txBody>
      </p:sp>
      <p:pic>
        <p:nvPicPr>
          <p:cNvPr id="7" name="Picture 6" descr="A diagram of a process&#10;&#10;AI-generated content may be incorrect.">
            <a:extLst>
              <a:ext uri="{FF2B5EF4-FFF2-40B4-BE49-F238E27FC236}">
                <a16:creationId xmlns:a16="http://schemas.microsoft.com/office/drawing/2014/main" id="{97605A32-A756-08A7-55ED-86D49E81A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854" y="259550"/>
            <a:ext cx="4103273" cy="6402849"/>
          </a:xfrm>
          <a:prstGeom prst="rect">
            <a:avLst/>
          </a:prstGeom>
        </p:spPr>
      </p:pic>
      <p:pic>
        <p:nvPicPr>
          <p:cNvPr id="9" name="Picture 8" descr="A list of words on a white background&#10;&#10;AI-generated content may be incorrect.">
            <a:extLst>
              <a:ext uri="{FF2B5EF4-FFF2-40B4-BE49-F238E27FC236}">
                <a16:creationId xmlns:a16="http://schemas.microsoft.com/office/drawing/2014/main" id="{F2FC4C8A-8DE0-C1C6-B05A-A60D9E7D5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8835" y="2237674"/>
            <a:ext cx="3516210" cy="3218016"/>
          </a:xfrm>
          <a:prstGeom prst="rect">
            <a:avLst/>
          </a:prstGeom>
        </p:spPr>
      </p:pic>
    </p:spTree>
    <p:extLst>
      <p:ext uri="{BB962C8B-B14F-4D97-AF65-F5344CB8AC3E}">
        <p14:creationId xmlns:p14="http://schemas.microsoft.com/office/powerpoint/2010/main" val="4023496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571944-460D-5FB2-1A6B-AC963E5CAA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1F4530-FEAF-18AF-B0CE-7861E65033A5}"/>
              </a:ext>
            </a:extLst>
          </p:cNvPr>
          <p:cNvSpPr txBox="1"/>
          <p:nvPr/>
        </p:nvSpPr>
        <p:spPr>
          <a:xfrm>
            <a:off x="2547815" y="1225955"/>
            <a:ext cx="6096000" cy="3447098"/>
          </a:xfrm>
          <a:prstGeom prst="rect">
            <a:avLst/>
          </a:prstGeom>
          <a:noFill/>
        </p:spPr>
        <p:txBody>
          <a:bodyPr wrap="square">
            <a:spAutoFit/>
          </a:bodyPr>
          <a:lstStyle/>
          <a:p>
            <a:pPr>
              <a:spcAft>
                <a:spcPts val="1200"/>
              </a:spcAft>
            </a:pPr>
            <a:r>
              <a:rPr lang="en-US" sz="2800" dirty="0"/>
              <a:t>Comfortable?</a:t>
            </a:r>
          </a:p>
          <a:p>
            <a:pPr marL="914400" lvl="1" indent="-457200">
              <a:spcAft>
                <a:spcPts val="1200"/>
              </a:spcAft>
              <a:buFont typeface="Arial" panose="020B0604020202020204" pitchFamily="34" charset="0"/>
              <a:buChar char="•"/>
            </a:pPr>
            <a:r>
              <a:rPr lang="en-US" sz="2800" dirty="0"/>
              <a:t>Topics</a:t>
            </a:r>
          </a:p>
          <a:p>
            <a:pPr marL="914400" lvl="1" indent="-457200">
              <a:spcAft>
                <a:spcPts val="1200"/>
              </a:spcAft>
              <a:buFont typeface="Arial" panose="020B0604020202020204" pitchFamily="34" charset="0"/>
              <a:buChar char="•"/>
            </a:pPr>
            <a:r>
              <a:rPr lang="en-US" sz="2800" dirty="0"/>
              <a:t>How partnership will work</a:t>
            </a:r>
          </a:p>
          <a:p>
            <a:pPr>
              <a:spcAft>
                <a:spcPts val="1200"/>
              </a:spcAft>
            </a:pPr>
            <a:r>
              <a:rPr lang="en-US" sz="2800" dirty="0"/>
              <a:t>The purposes</a:t>
            </a:r>
          </a:p>
          <a:p>
            <a:pPr marL="742950" lvl="1" indent="-285750">
              <a:spcAft>
                <a:spcPts val="1200"/>
              </a:spcAft>
              <a:buFont typeface="Arial" panose="020B0604020202020204" pitchFamily="34" charset="0"/>
              <a:buChar char="•"/>
            </a:pPr>
            <a:r>
              <a:rPr lang="en-US" sz="2800" dirty="0"/>
              <a:t>Substance, process, skills</a:t>
            </a:r>
          </a:p>
          <a:p>
            <a:pPr>
              <a:spcAft>
                <a:spcPts val="1200"/>
              </a:spcAft>
            </a:pPr>
            <a:r>
              <a:rPr lang="en-US" sz="2800" dirty="0"/>
              <a:t>The elements</a:t>
            </a:r>
          </a:p>
        </p:txBody>
      </p:sp>
      <p:sp>
        <p:nvSpPr>
          <p:cNvPr id="4" name="TextBox 3">
            <a:extLst>
              <a:ext uri="{FF2B5EF4-FFF2-40B4-BE49-F238E27FC236}">
                <a16:creationId xmlns:a16="http://schemas.microsoft.com/office/drawing/2014/main" id="{D66F1C75-0870-A8D7-87CB-FE6DC6305966}"/>
              </a:ext>
            </a:extLst>
          </p:cNvPr>
          <p:cNvSpPr txBox="1"/>
          <p:nvPr/>
        </p:nvSpPr>
        <p:spPr>
          <a:xfrm>
            <a:off x="5783385" y="4673053"/>
            <a:ext cx="3259015" cy="1815882"/>
          </a:xfrm>
          <a:prstGeom prst="rect">
            <a:avLst/>
          </a:prstGeom>
          <a:noFill/>
        </p:spPr>
        <p:txBody>
          <a:bodyPr wrap="square">
            <a:spAutoFit/>
          </a:bodyPr>
          <a:lstStyle/>
          <a:p>
            <a:r>
              <a:rPr lang="en-US" sz="2800" dirty="0"/>
              <a:t>402</a:t>
            </a:r>
          </a:p>
          <a:p>
            <a:pPr marL="914400" lvl="1" indent="-457200">
              <a:buFont typeface="Arial" panose="020B0604020202020204" pitchFamily="34" charset="0"/>
              <a:buChar char="•"/>
            </a:pPr>
            <a:r>
              <a:rPr lang="en-US" sz="2800" dirty="0"/>
              <a:t>Proposal</a:t>
            </a:r>
          </a:p>
          <a:p>
            <a:pPr marL="914400" lvl="1" indent="-457200">
              <a:buFont typeface="Arial" panose="020B0604020202020204" pitchFamily="34" charset="0"/>
              <a:buChar char="•"/>
            </a:pPr>
            <a:r>
              <a:rPr lang="en-US" sz="2800" dirty="0"/>
              <a:t>Hearing/event</a:t>
            </a:r>
          </a:p>
          <a:p>
            <a:pPr marL="914400" lvl="1" indent="-457200">
              <a:buFont typeface="Arial" panose="020B0604020202020204" pitchFamily="34" charset="0"/>
              <a:buChar char="•"/>
            </a:pPr>
            <a:r>
              <a:rPr lang="en-US" sz="2800" dirty="0"/>
              <a:t>Public opinion</a:t>
            </a:r>
          </a:p>
        </p:txBody>
      </p:sp>
      <p:sp>
        <p:nvSpPr>
          <p:cNvPr id="5" name="TextBox 4">
            <a:extLst>
              <a:ext uri="{FF2B5EF4-FFF2-40B4-BE49-F238E27FC236}">
                <a16:creationId xmlns:a16="http://schemas.microsoft.com/office/drawing/2014/main" id="{E535DDDB-97FD-9BBA-9642-931D7F9D7431}"/>
              </a:ext>
            </a:extLst>
          </p:cNvPr>
          <p:cNvSpPr txBox="1"/>
          <p:nvPr/>
        </p:nvSpPr>
        <p:spPr>
          <a:xfrm>
            <a:off x="2637692" y="4673053"/>
            <a:ext cx="3259015" cy="1384995"/>
          </a:xfrm>
          <a:prstGeom prst="rect">
            <a:avLst/>
          </a:prstGeom>
          <a:noFill/>
        </p:spPr>
        <p:txBody>
          <a:bodyPr wrap="square">
            <a:spAutoFit/>
          </a:bodyPr>
          <a:lstStyle/>
          <a:p>
            <a:r>
              <a:rPr lang="en-US" sz="2800" dirty="0"/>
              <a:t>401</a:t>
            </a:r>
          </a:p>
          <a:p>
            <a:pPr marL="914400" lvl="1" indent="-457200">
              <a:buFont typeface="Arial" panose="020B0604020202020204" pitchFamily="34" charset="0"/>
              <a:buChar char="•"/>
            </a:pPr>
            <a:r>
              <a:rPr lang="en-US" sz="2800" dirty="0"/>
              <a:t>Analysis</a:t>
            </a:r>
          </a:p>
          <a:p>
            <a:pPr marL="914400" lvl="1" indent="-457200">
              <a:spcAft>
                <a:spcPts val="1200"/>
              </a:spcAft>
              <a:buFont typeface="Arial" panose="020B0604020202020204" pitchFamily="34" charset="0"/>
              <a:buChar char="•"/>
            </a:pPr>
            <a:r>
              <a:rPr lang="en-US" sz="2800" dirty="0"/>
              <a:t>“Memo #2”</a:t>
            </a:r>
          </a:p>
        </p:txBody>
      </p:sp>
      <p:sp>
        <p:nvSpPr>
          <p:cNvPr id="6" name="TextBox 5">
            <a:extLst>
              <a:ext uri="{FF2B5EF4-FFF2-40B4-BE49-F238E27FC236}">
                <a16:creationId xmlns:a16="http://schemas.microsoft.com/office/drawing/2014/main" id="{9D19C79D-1686-7392-9210-3CEF8B1A0258}"/>
              </a:ext>
            </a:extLst>
          </p:cNvPr>
          <p:cNvSpPr txBox="1"/>
          <p:nvPr/>
        </p:nvSpPr>
        <p:spPr>
          <a:xfrm>
            <a:off x="8710246" y="4673053"/>
            <a:ext cx="3259015" cy="1815882"/>
          </a:xfrm>
          <a:prstGeom prst="rect">
            <a:avLst/>
          </a:prstGeom>
          <a:noFill/>
        </p:spPr>
        <p:txBody>
          <a:bodyPr wrap="square">
            <a:spAutoFit/>
          </a:bodyPr>
          <a:lstStyle/>
          <a:p>
            <a:r>
              <a:rPr lang="en-US" sz="2800" dirty="0"/>
              <a:t> </a:t>
            </a:r>
          </a:p>
          <a:p>
            <a:pPr marL="914400" lvl="1" indent="-457200">
              <a:buFont typeface="Arial" panose="020B0604020202020204" pitchFamily="34" charset="0"/>
              <a:buChar char="•"/>
            </a:pPr>
            <a:r>
              <a:rPr lang="en-US" sz="2800" dirty="0"/>
              <a:t>Interviews</a:t>
            </a:r>
          </a:p>
          <a:p>
            <a:pPr marL="914400" lvl="1" indent="-457200">
              <a:buFont typeface="Arial" panose="020B0604020202020204" pitchFamily="34" charset="0"/>
              <a:buChar char="•"/>
            </a:pPr>
            <a:r>
              <a:rPr lang="en-US" sz="2800" dirty="0"/>
              <a:t>DC memo</a:t>
            </a:r>
          </a:p>
          <a:p>
            <a:pPr marL="914400" lvl="1" indent="-457200">
              <a:buFont typeface="Arial" panose="020B0604020202020204" pitchFamily="34" charset="0"/>
              <a:buChar char="•"/>
            </a:pPr>
            <a:r>
              <a:rPr lang="en-US" sz="2800" dirty="0"/>
              <a:t>Briefing</a:t>
            </a:r>
          </a:p>
        </p:txBody>
      </p:sp>
      <p:sp>
        <p:nvSpPr>
          <p:cNvPr id="7" name="TextBox 6">
            <a:extLst>
              <a:ext uri="{FF2B5EF4-FFF2-40B4-BE49-F238E27FC236}">
                <a16:creationId xmlns:a16="http://schemas.microsoft.com/office/drawing/2014/main" id="{E03D9EFB-8A76-B6F6-CD83-8E5C2E44FAD5}"/>
              </a:ext>
            </a:extLst>
          </p:cNvPr>
          <p:cNvSpPr txBox="1"/>
          <p:nvPr/>
        </p:nvSpPr>
        <p:spPr>
          <a:xfrm>
            <a:off x="987036" y="502680"/>
            <a:ext cx="3876431" cy="584775"/>
          </a:xfrm>
          <a:prstGeom prst="rect">
            <a:avLst/>
          </a:prstGeom>
          <a:noFill/>
          <a:ln>
            <a:solidFill>
              <a:srgbClr val="FFFF00"/>
            </a:solidFill>
          </a:ln>
        </p:spPr>
        <p:txBody>
          <a:bodyPr wrap="square" rtlCol="0">
            <a:spAutoFit/>
          </a:bodyPr>
          <a:lstStyle/>
          <a:p>
            <a:pPr algn="ctr"/>
            <a:r>
              <a:rPr lang="en-US" sz="3200" dirty="0"/>
              <a:t>DISCUSSION</a:t>
            </a:r>
          </a:p>
        </p:txBody>
      </p:sp>
      <p:sp>
        <p:nvSpPr>
          <p:cNvPr id="2" name="Rectangle 1">
            <a:extLst>
              <a:ext uri="{FF2B5EF4-FFF2-40B4-BE49-F238E27FC236}">
                <a16:creationId xmlns:a16="http://schemas.microsoft.com/office/drawing/2014/main" id="{4E6F60A9-119F-7CEA-5481-C1210F7D32AA}"/>
              </a:ext>
            </a:extLst>
          </p:cNvPr>
          <p:cNvSpPr/>
          <p:nvPr/>
        </p:nvSpPr>
        <p:spPr>
          <a:xfrm rot="471109">
            <a:off x="6213734" y="1453580"/>
            <a:ext cx="236173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All OK?</a:t>
            </a:r>
          </a:p>
        </p:txBody>
      </p:sp>
      <p:sp useBgFill="1">
        <p:nvSpPr>
          <p:cNvPr id="8" name="Rectangle 7">
            <a:extLst>
              <a:ext uri="{FF2B5EF4-FFF2-40B4-BE49-F238E27FC236}">
                <a16:creationId xmlns:a16="http://schemas.microsoft.com/office/drawing/2014/main" id="{67A23638-80A0-8F03-9F3F-512E383EEC5A}"/>
              </a:ext>
            </a:extLst>
          </p:cNvPr>
          <p:cNvSpPr/>
          <p:nvPr/>
        </p:nvSpPr>
        <p:spPr>
          <a:xfrm>
            <a:off x="6161736" y="5225143"/>
            <a:ext cx="469585" cy="11679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52954F22-5899-0361-CF79-0BA5CC5D4C43}"/>
              </a:ext>
            </a:extLst>
          </p:cNvPr>
          <p:cNvSpPr/>
          <p:nvPr/>
        </p:nvSpPr>
        <p:spPr>
          <a:xfrm>
            <a:off x="9108831" y="5225142"/>
            <a:ext cx="469585" cy="11679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3BD189F-7EE5-EECA-7560-71B40DD2F0BB}"/>
              </a:ext>
            </a:extLst>
          </p:cNvPr>
          <p:cNvSpPr/>
          <p:nvPr/>
        </p:nvSpPr>
        <p:spPr>
          <a:xfrm>
            <a:off x="6600168" y="5183812"/>
            <a:ext cx="2203788" cy="3971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720A624-D4A3-2A34-7EA7-96152993837C}"/>
              </a:ext>
            </a:extLst>
          </p:cNvPr>
          <p:cNvSpPr/>
          <p:nvPr/>
        </p:nvSpPr>
        <p:spPr>
          <a:xfrm>
            <a:off x="9578416" y="5606296"/>
            <a:ext cx="2203788" cy="8826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97B859-7815-BD41-78E4-C8642F9ECBFC}"/>
              </a:ext>
            </a:extLst>
          </p:cNvPr>
          <p:cNvSpPr/>
          <p:nvPr/>
        </p:nvSpPr>
        <p:spPr>
          <a:xfrm>
            <a:off x="6600168" y="4379900"/>
            <a:ext cx="4970508" cy="220531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0C81543-4CFB-38BF-140D-B24DE149D008}"/>
              </a:ext>
            </a:extLst>
          </p:cNvPr>
          <p:cNvSpPr txBox="1"/>
          <p:nvPr/>
        </p:nvSpPr>
        <p:spPr>
          <a:xfrm>
            <a:off x="7121359" y="4512853"/>
            <a:ext cx="4053610" cy="461665"/>
          </a:xfrm>
          <a:prstGeom prst="rect">
            <a:avLst/>
          </a:prstGeom>
          <a:noFill/>
        </p:spPr>
        <p:txBody>
          <a:bodyPr wrap="none" rtlCol="0">
            <a:spAutoFit/>
          </a:bodyPr>
          <a:lstStyle/>
          <a:p>
            <a:r>
              <a:rPr lang="en-US" sz="2400" dirty="0"/>
              <a:t>PREPARING AND PLANNING?</a:t>
            </a:r>
          </a:p>
        </p:txBody>
      </p:sp>
    </p:spTree>
    <p:extLst>
      <p:ext uri="{BB962C8B-B14F-4D97-AF65-F5344CB8AC3E}">
        <p14:creationId xmlns:p14="http://schemas.microsoft.com/office/powerpoint/2010/main" val="253471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2" grpId="0" animBg="1"/>
      <p:bldP spid="13" grpId="0"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C32000-525E-BDB3-4DF0-145AEA28DD6D}"/>
              </a:ext>
            </a:extLst>
          </p:cNvPr>
          <p:cNvSpPr txBox="1"/>
          <p:nvPr/>
        </p:nvSpPr>
        <p:spPr>
          <a:xfrm>
            <a:off x="987036" y="502680"/>
            <a:ext cx="3876431" cy="584775"/>
          </a:xfrm>
          <a:prstGeom prst="rect">
            <a:avLst/>
          </a:prstGeom>
          <a:noFill/>
          <a:ln>
            <a:solidFill>
              <a:srgbClr val="FFFF00"/>
            </a:solidFill>
          </a:ln>
        </p:spPr>
        <p:txBody>
          <a:bodyPr wrap="square" rtlCol="0">
            <a:spAutoFit/>
          </a:bodyPr>
          <a:lstStyle/>
          <a:p>
            <a:pPr algn="ctr"/>
            <a:r>
              <a:rPr lang="en-US" sz="3200" dirty="0"/>
              <a:t>The Templates</a:t>
            </a:r>
          </a:p>
        </p:txBody>
      </p:sp>
      <p:pic>
        <p:nvPicPr>
          <p:cNvPr id="4" name="Picture 3" descr="A paper with text and a few words&#10;&#10;AI-generated content may be incorrect.">
            <a:extLst>
              <a:ext uri="{FF2B5EF4-FFF2-40B4-BE49-F238E27FC236}">
                <a16:creationId xmlns:a16="http://schemas.microsoft.com/office/drawing/2014/main" id="{C6028DD2-CF0B-96DF-BB19-C5DCA5B03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72" y="1429075"/>
            <a:ext cx="4662705" cy="5852160"/>
          </a:xfrm>
          <a:prstGeom prst="rect">
            <a:avLst/>
          </a:prstGeom>
        </p:spPr>
      </p:pic>
      <p:pic>
        <p:nvPicPr>
          <p:cNvPr id="6" name="Picture 5" descr="A document with text on it&#10;&#10;AI-generated content may be incorrect.">
            <a:extLst>
              <a:ext uri="{FF2B5EF4-FFF2-40B4-BE49-F238E27FC236}">
                <a16:creationId xmlns:a16="http://schemas.microsoft.com/office/drawing/2014/main" id="{437F94EF-EFF1-0906-560E-BC2942105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944" y="1429075"/>
            <a:ext cx="4925501" cy="5852160"/>
          </a:xfrm>
          <a:prstGeom prst="rect">
            <a:avLst/>
          </a:prstGeom>
          <a:ln>
            <a:solidFill>
              <a:schemeClr val="bg1"/>
            </a:solidFill>
          </a:ln>
        </p:spPr>
      </p:pic>
      <p:pic>
        <p:nvPicPr>
          <p:cNvPr id="8" name="Picture 7" descr="A document with text on it&#10;&#10;AI-generated content may be incorrect.">
            <a:extLst>
              <a:ext uri="{FF2B5EF4-FFF2-40B4-BE49-F238E27FC236}">
                <a16:creationId xmlns:a16="http://schemas.microsoft.com/office/drawing/2014/main" id="{7B640BED-A8C3-C6B5-FF00-7876B24E5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0694" y="1429075"/>
            <a:ext cx="5289281" cy="5852160"/>
          </a:xfrm>
          <a:prstGeom prst="rect">
            <a:avLst/>
          </a:prstGeom>
          <a:ln>
            <a:solidFill>
              <a:schemeClr val="bg1"/>
            </a:solidFill>
          </a:ln>
        </p:spPr>
      </p:pic>
      <p:pic>
        <p:nvPicPr>
          <p:cNvPr id="12" name="Picture 11" descr="A letter of a document&#10;&#10;AI-generated content may be incorrect.">
            <a:extLst>
              <a:ext uri="{FF2B5EF4-FFF2-40B4-BE49-F238E27FC236}">
                <a16:creationId xmlns:a16="http://schemas.microsoft.com/office/drawing/2014/main" id="{AD80BE61-65A8-170C-07E9-94F8A9B5B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6727" y="1429075"/>
            <a:ext cx="4697984" cy="5852160"/>
          </a:xfrm>
          <a:prstGeom prst="rect">
            <a:avLst/>
          </a:prstGeom>
          <a:ln>
            <a:solidFill>
              <a:schemeClr val="bg1"/>
            </a:solidFill>
          </a:ln>
        </p:spPr>
      </p:pic>
      <p:sp>
        <p:nvSpPr>
          <p:cNvPr id="14" name="TextBox 13">
            <a:extLst>
              <a:ext uri="{FF2B5EF4-FFF2-40B4-BE49-F238E27FC236}">
                <a16:creationId xmlns:a16="http://schemas.microsoft.com/office/drawing/2014/main" id="{64949876-0737-96D2-A846-02DC2A732C83}"/>
              </a:ext>
            </a:extLst>
          </p:cNvPr>
          <p:cNvSpPr txBox="1"/>
          <p:nvPr/>
        </p:nvSpPr>
        <p:spPr>
          <a:xfrm>
            <a:off x="6096000" y="735045"/>
            <a:ext cx="730713" cy="523220"/>
          </a:xfrm>
          <a:prstGeom prst="rect">
            <a:avLst/>
          </a:prstGeom>
          <a:noFill/>
        </p:spPr>
        <p:txBody>
          <a:bodyPr wrap="none" rtlCol="0">
            <a:spAutoFit/>
          </a:bodyPr>
          <a:lstStyle/>
          <a:p>
            <a:r>
              <a:rPr lang="en-US" sz="2800" dirty="0"/>
              <a:t>402</a:t>
            </a:r>
          </a:p>
        </p:txBody>
      </p:sp>
      <p:sp>
        <p:nvSpPr>
          <p:cNvPr id="15" name="TextBox 14">
            <a:extLst>
              <a:ext uri="{FF2B5EF4-FFF2-40B4-BE49-F238E27FC236}">
                <a16:creationId xmlns:a16="http://schemas.microsoft.com/office/drawing/2014/main" id="{D4D8A111-D7DF-8763-EE2C-9C2EBF24241E}"/>
              </a:ext>
            </a:extLst>
          </p:cNvPr>
          <p:cNvSpPr txBox="1"/>
          <p:nvPr/>
        </p:nvSpPr>
        <p:spPr>
          <a:xfrm>
            <a:off x="10720507" y="735045"/>
            <a:ext cx="715260" cy="523220"/>
          </a:xfrm>
          <a:prstGeom prst="rect">
            <a:avLst/>
          </a:prstGeom>
          <a:noFill/>
        </p:spPr>
        <p:txBody>
          <a:bodyPr wrap="none" rtlCol="0">
            <a:spAutoFit/>
          </a:bodyPr>
          <a:lstStyle/>
          <a:p>
            <a:r>
              <a:rPr lang="en-US" sz="2800" dirty="0"/>
              <a:t>401</a:t>
            </a:r>
          </a:p>
        </p:txBody>
      </p:sp>
    </p:spTree>
    <p:extLst>
      <p:ext uri="{BB962C8B-B14F-4D97-AF65-F5344CB8AC3E}">
        <p14:creationId xmlns:p14="http://schemas.microsoft.com/office/powerpoint/2010/main" val="181863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A59938-8D2B-81F7-3016-3CBBD30CD72B}"/>
              </a:ext>
            </a:extLst>
          </p:cNvPr>
          <p:cNvSpPr txBox="1"/>
          <p:nvPr/>
        </p:nvSpPr>
        <p:spPr>
          <a:xfrm>
            <a:off x="4724400" y="2844225"/>
            <a:ext cx="2611612" cy="584775"/>
          </a:xfrm>
          <a:prstGeom prst="rect">
            <a:avLst/>
          </a:prstGeom>
          <a:noFill/>
        </p:spPr>
        <p:txBody>
          <a:bodyPr wrap="none" rtlCol="0">
            <a:spAutoFit/>
          </a:bodyPr>
          <a:lstStyle/>
          <a:p>
            <a:r>
              <a:rPr lang="en-US" sz="3200" dirty="0"/>
              <a:t>QUESTIONS ?</a:t>
            </a:r>
          </a:p>
        </p:txBody>
      </p:sp>
      <p:pic>
        <p:nvPicPr>
          <p:cNvPr id="4" name="Graphic 3" descr="Thought outline">
            <a:extLst>
              <a:ext uri="{FF2B5EF4-FFF2-40B4-BE49-F238E27FC236}">
                <a16:creationId xmlns:a16="http://schemas.microsoft.com/office/drawing/2014/main" id="{ADD3B3D4-E8BA-37DC-0F88-6881AE56FE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01143" y="1578429"/>
            <a:ext cx="5464628" cy="5464628"/>
          </a:xfrm>
          <a:prstGeom prst="rect">
            <a:avLst/>
          </a:prstGeom>
        </p:spPr>
      </p:pic>
    </p:spTree>
    <p:extLst>
      <p:ext uri="{BB962C8B-B14F-4D97-AF65-F5344CB8AC3E}">
        <p14:creationId xmlns:p14="http://schemas.microsoft.com/office/powerpoint/2010/main" val="1472477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3F5B13-398B-5F64-E510-3AACE63C32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9690FF-5E03-9E6F-529C-C3283F0C9504}"/>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5" name="Picture 4">
            <a:extLst>
              <a:ext uri="{FF2B5EF4-FFF2-40B4-BE49-F238E27FC236}">
                <a16:creationId xmlns:a16="http://schemas.microsoft.com/office/drawing/2014/main" id="{69F25876-EF72-3161-DE98-01CDE70E5470}"/>
              </a:ext>
            </a:extLst>
          </p:cNvPr>
          <p:cNvPicPr>
            <a:picLocks noChangeAspect="1"/>
          </p:cNvPicPr>
          <p:nvPr/>
        </p:nvPicPr>
        <p:blipFill>
          <a:blip r:embed="rId2"/>
          <a:stretch>
            <a:fillRect/>
          </a:stretch>
        </p:blipFill>
        <p:spPr>
          <a:xfrm>
            <a:off x="1887485" y="1839670"/>
            <a:ext cx="8631957" cy="4396310"/>
          </a:xfrm>
          <a:prstGeom prst="rect">
            <a:avLst/>
          </a:prstGeom>
        </p:spPr>
      </p:pic>
    </p:spTree>
    <p:extLst>
      <p:ext uri="{BB962C8B-B14F-4D97-AF65-F5344CB8AC3E}">
        <p14:creationId xmlns:p14="http://schemas.microsoft.com/office/powerpoint/2010/main" val="1705791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42A42A-1254-46C0-A467-EAC2A7F67E15}"/>
              </a:ext>
            </a:extLst>
          </p:cNvPr>
          <p:cNvSpPr txBox="1"/>
          <p:nvPr/>
        </p:nvSpPr>
        <p:spPr>
          <a:xfrm>
            <a:off x="5099573" y="1097841"/>
            <a:ext cx="1992853" cy="646331"/>
          </a:xfrm>
          <a:prstGeom prst="rect">
            <a:avLst/>
          </a:prstGeom>
          <a:noFill/>
        </p:spPr>
        <p:txBody>
          <a:bodyPr wrap="none" rtlCol="0">
            <a:spAutoFit/>
          </a:bodyPr>
          <a:lstStyle/>
          <a:p>
            <a:r>
              <a:rPr lang="en-US" sz="3600" dirty="0"/>
              <a:t>WRAPUP</a:t>
            </a:r>
          </a:p>
        </p:txBody>
      </p:sp>
      <p:pic>
        <p:nvPicPr>
          <p:cNvPr id="4" name="Picture 3" descr="A picture containing text, floor&#10;&#10;Description automatically generated">
            <a:extLst>
              <a:ext uri="{FF2B5EF4-FFF2-40B4-BE49-F238E27FC236}">
                <a16:creationId xmlns:a16="http://schemas.microsoft.com/office/drawing/2014/main" id="{8BA08303-38FB-4C66-9D6C-DC3DB08E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741" y="2486025"/>
            <a:ext cx="4572000" cy="3048000"/>
          </a:xfrm>
          <a:prstGeom prst="rect">
            <a:avLst/>
          </a:prstGeom>
        </p:spPr>
      </p:pic>
    </p:spTree>
    <p:extLst>
      <p:ext uri="{BB962C8B-B14F-4D97-AF65-F5344CB8AC3E}">
        <p14:creationId xmlns:p14="http://schemas.microsoft.com/office/powerpoint/2010/main" val="41059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19F9804-4394-91CE-2927-93D94001FA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4FE7E93-ED97-AF28-4A50-AD15C90FD545}"/>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F4413AC1-8CDF-55EA-2884-75D3FDD8AA62}"/>
              </a:ext>
            </a:extLst>
          </p:cNvPr>
          <p:cNvGraphicFramePr>
            <a:graphicFrameLocks noGrp="1"/>
          </p:cNvGraphicFramePr>
          <p:nvPr/>
        </p:nvGraphicFramePr>
        <p:xfrm>
          <a:off x="1304926" y="1950592"/>
          <a:ext cx="9441228" cy="4343400"/>
        </p:xfrm>
        <a:graphic>
          <a:graphicData uri="http://schemas.openxmlformats.org/drawingml/2006/table">
            <a:tbl>
              <a:tblPr firstRow="1" bandRow="1">
                <a:tableStyleId>{2D5ABB26-0587-4C30-8999-92F81FD0307C}</a:tableStyleId>
              </a:tblPr>
              <a:tblGrid>
                <a:gridCol w="1666690">
                  <a:extLst>
                    <a:ext uri="{9D8B030D-6E8A-4147-A177-3AD203B41FA5}">
                      <a16:colId xmlns:a16="http://schemas.microsoft.com/office/drawing/2014/main" val="3540809041"/>
                    </a:ext>
                  </a:extLst>
                </a:gridCol>
                <a:gridCol w="7774538">
                  <a:extLst>
                    <a:ext uri="{9D8B030D-6E8A-4147-A177-3AD203B41FA5}">
                      <a16:colId xmlns:a16="http://schemas.microsoft.com/office/drawing/2014/main" val="369545150"/>
                    </a:ext>
                  </a:extLst>
                </a:gridCol>
              </a:tblGrid>
              <a:tr h="370840">
                <a:tc>
                  <a:txBody>
                    <a:bodyPr/>
                    <a:lstStyle/>
                    <a:p>
                      <a:pPr marL="0" indent="0"/>
                      <a:r>
                        <a:rPr lang="en-US" sz="2400" dirty="0">
                          <a:latin typeface="Aptos" panose="020B0004020202020204" pitchFamily="34" charset="0"/>
                        </a:rPr>
                        <a:t>10:00</a:t>
                      </a:r>
                    </a:p>
                  </a:txBody>
                  <a:tcPr marB="274320"/>
                </a:tc>
                <a:tc>
                  <a:txBody>
                    <a:bodyPr/>
                    <a:lstStyle/>
                    <a:p>
                      <a:pPr marL="0" lvl="1"/>
                      <a:r>
                        <a:rPr lang="en-US" sz="2400" i="0" kern="1200" dirty="0">
                          <a:solidFill>
                            <a:schemeClr val="tx1"/>
                          </a:solidFill>
                          <a:effectLst/>
                          <a:latin typeface="Aptos" panose="020B0004020202020204" pitchFamily="34" charset="0"/>
                          <a:ea typeface="+mn-ea"/>
                          <a:cs typeface="+mn-cs"/>
                        </a:rPr>
                        <a:t>KEI Diplomatic Negotiation</a:t>
                      </a:r>
                    </a:p>
                    <a:p>
                      <a:pPr marL="0" lvl="1"/>
                      <a:r>
                        <a:rPr lang="en-US" sz="2400" i="0" kern="1200" dirty="0">
                          <a:solidFill>
                            <a:schemeClr val="tx1"/>
                          </a:solidFill>
                          <a:effectLst/>
                          <a:latin typeface="Aptos" panose="020B0004020202020204" pitchFamily="34" charset="0"/>
                          <a:ea typeface="+mn-ea"/>
                          <a:cs typeface="+mn-cs"/>
                        </a:rPr>
                        <a:t>and Lunch</a:t>
                      </a:r>
                    </a:p>
                  </a:txBody>
                  <a:tcPr marB="274320"/>
                </a:tc>
                <a:extLst>
                  <a:ext uri="{0D108BD9-81ED-4DB2-BD59-A6C34878D82A}">
                    <a16:rowId xmlns:a16="http://schemas.microsoft.com/office/drawing/2014/main" val="202201722"/>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latin typeface="Aptos" panose="020B0004020202020204" pitchFamily="34" charset="0"/>
                        </a:rPr>
                        <a:t>1:00</a:t>
                      </a:r>
                    </a:p>
                  </a:txBody>
                  <a:tcPr marB="274320"/>
                </a:tc>
                <a:tc>
                  <a:txBody>
                    <a:bodyPr/>
                    <a:lstStyle/>
                    <a:p>
                      <a:r>
                        <a:rPr lang="en-US" sz="2400" kern="1200" dirty="0">
                          <a:solidFill>
                            <a:schemeClr val="tx1"/>
                          </a:solidFill>
                          <a:effectLst/>
                          <a:latin typeface="Aptos" panose="020B0004020202020204" pitchFamily="34" charset="0"/>
                          <a:ea typeface="+mn-ea"/>
                          <a:cs typeface="+mn-cs"/>
                        </a:rPr>
                        <a:t>Walk back to SUDC</a:t>
                      </a:r>
                    </a:p>
                  </a:txBody>
                  <a:tcPr marB="274320"/>
                </a:tc>
                <a:extLst>
                  <a:ext uri="{0D108BD9-81ED-4DB2-BD59-A6C34878D82A}">
                    <a16:rowId xmlns:a16="http://schemas.microsoft.com/office/drawing/2014/main" val="1260872140"/>
                  </a:ext>
                </a:extLst>
              </a:tr>
              <a:tr h="370840">
                <a:tc>
                  <a:txBody>
                    <a:bodyPr/>
                    <a:lstStyle/>
                    <a:p>
                      <a:pPr marL="0" indent="0"/>
                      <a:r>
                        <a:rPr lang="en-US" sz="2400" dirty="0">
                          <a:latin typeface="Aptos" panose="020B0004020202020204" pitchFamily="34" charset="0"/>
                        </a:rPr>
                        <a:t>2:00</a:t>
                      </a:r>
                    </a:p>
                  </a:txBody>
                  <a:tcPr marB="274320"/>
                </a:tc>
                <a:tc>
                  <a:txBody>
                    <a:bodyPr/>
                    <a:lstStyle/>
                    <a:p>
                      <a:r>
                        <a:rPr lang="en-US" sz="2400" kern="1200" dirty="0">
                          <a:solidFill>
                            <a:schemeClr val="tx1"/>
                          </a:solidFill>
                          <a:effectLst/>
                          <a:latin typeface="Aptos" panose="020B0004020202020204" pitchFamily="34" charset="0"/>
                          <a:ea typeface="+mn-ea"/>
                          <a:cs typeface="+mn-cs"/>
                        </a:rPr>
                        <a:t>Ashton Washington and Matthew Ashmore</a:t>
                      </a:r>
                    </a:p>
                    <a:p>
                      <a:r>
                        <a:rPr lang="en-US" sz="1800" kern="1200" dirty="0">
                          <a:solidFill>
                            <a:schemeClr val="tx1"/>
                          </a:solidFill>
                          <a:effectLst/>
                          <a:latin typeface="+mn-lt"/>
                          <a:ea typeface="+mn-ea"/>
                          <a:cs typeface="+mn-cs"/>
                        </a:rPr>
                        <a:t>Chief of Law Enforcement Affairs &amp; Chief of Partnership Development</a:t>
                      </a:r>
                      <a:endParaRPr lang="en-US" sz="3600" kern="1200" dirty="0">
                        <a:solidFill>
                          <a:schemeClr val="tx1"/>
                        </a:solidFill>
                        <a:effectLst/>
                        <a:latin typeface="Aptos" panose="020B0004020202020204" pitchFamily="34" charset="0"/>
                        <a:ea typeface="+mn-ea"/>
                        <a:cs typeface="+mn-cs"/>
                      </a:endParaRPr>
                    </a:p>
                    <a:p>
                      <a:r>
                        <a:rPr lang="en-US" sz="2400" kern="1200" dirty="0">
                          <a:solidFill>
                            <a:schemeClr val="tx1"/>
                          </a:solidFill>
                          <a:effectLst/>
                          <a:latin typeface="Aptos" panose="020B0004020202020204" pitchFamily="34" charset="0"/>
                          <a:ea typeface="+mn-ea"/>
                          <a:cs typeface="+mn-cs"/>
                        </a:rPr>
                        <a:t>Office of the Commissioner, Customs and Border Patrol</a:t>
                      </a:r>
                    </a:p>
                  </a:txBody>
                  <a:tcPr marB="274320"/>
                </a:tc>
                <a:extLst>
                  <a:ext uri="{0D108BD9-81ED-4DB2-BD59-A6C34878D82A}">
                    <a16:rowId xmlns:a16="http://schemas.microsoft.com/office/drawing/2014/main" val="960413654"/>
                  </a:ext>
                </a:extLst>
              </a:tr>
              <a:tr h="370840">
                <a:tc>
                  <a:txBody>
                    <a:bodyPr/>
                    <a:lstStyle/>
                    <a:p>
                      <a:pPr marL="0" marR="0">
                        <a:buNone/>
                      </a:pPr>
                      <a:r>
                        <a:rPr lang="en-US" sz="2400" dirty="0">
                          <a:solidFill>
                            <a:schemeClr val="tx1"/>
                          </a:solidFill>
                          <a:effectLst/>
                          <a:latin typeface="Aptos" panose="020B0004020202020204" pitchFamily="34" charset="0"/>
                          <a:ea typeface="DengXian" panose="02010600030101010101" pitchFamily="2" charset="-122"/>
                        </a:rPr>
                        <a:t>3:00</a:t>
                      </a:r>
                      <a:endParaRPr lang="en-US" sz="2400" dirty="0">
                        <a:solidFill>
                          <a:schemeClr val="tx1"/>
                        </a:solidFill>
                        <a:effectLst/>
                        <a:latin typeface="Calibri" panose="020F0502020204030204" pitchFamily="34" charset="0"/>
                        <a:ea typeface="DengXian" panose="02010600030101010101" pitchFamily="2" charset="-122"/>
                      </a:endParaRPr>
                    </a:p>
                  </a:txBody>
                  <a:tcPr marL="73025" marR="73025" marT="0" marB="274320"/>
                </a:tc>
                <a:tc>
                  <a:txBody>
                    <a:bodyPr/>
                    <a:lstStyle/>
                    <a:p>
                      <a:pPr marL="0" marR="0">
                        <a:buNone/>
                      </a:pPr>
                      <a:r>
                        <a:rPr lang="en-US" sz="2400" dirty="0">
                          <a:solidFill>
                            <a:schemeClr val="tx1"/>
                          </a:solidFill>
                          <a:effectLst/>
                          <a:latin typeface="Aptos" panose="020B0004020202020204" pitchFamily="34" charset="0"/>
                          <a:ea typeface="DengXian" panose="02010600030101010101" pitchFamily="2" charset="-122"/>
                        </a:rPr>
                        <a:t>Skills: Professional Listening</a:t>
                      </a:r>
                      <a:endParaRPr lang="en-US" sz="2400" dirty="0">
                        <a:solidFill>
                          <a:schemeClr val="tx1"/>
                        </a:solidFill>
                        <a:effectLst/>
                        <a:latin typeface="Calibri" panose="020F0502020204030204" pitchFamily="34" charset="0"/>
                        <a:ea typeface="DengXian" panose="02010600030101010101" pitchFamily="2" charset="-122"/>
                      </a:endParaRPr>
                    </a:p>
                  </a:txBody>
                  <a:tcPr marL="73025" marR="73025" marT="0" marB="274320"/>
                </a:tc>
                <a:extLst>
                  <a:ext uri="{0D108BD9-81ED-4DB2-BD59-A6C34878D82A}">
                    <a16:rowId xmlns:a16="http://schemas.microsoft.com/office/drawing/2014/main" val="2069521981"/>
                  </a:ext>
                </a:extLst>
              </a:tr>
              <a:tr h="370840">
                <a:tc>
                  <a:txBody>
                    <a:bodyPr/>
                    <a:lstStyle/>
                    <a:p>
                      <a:pPr marL="0" marR="0">
                        <a:buNone/>
                      </a:pPr>
                      <a:r>
                        <a:rPr lang="en-US" sz="2400">
                          <a:solidFill>
                            <a:schemeClr val="tx1"/>
                          </a:solidFill>
                          <a:effectLst/>
                          <a:latin typeface="Aptos" panose="020B0004020202020204" pitchFamily="34" charset="0"/>
                          <a:ea typeface="DengXian" panose="02010600030101010101" pitchFamily="2" charset="-122"/>
                        </a:rPr>
                        <a:t>~3:45</a:t>
                      </a:r>
                      <a:endParaRPr lang="en-US" sz="2400">
                        <a:solidFill>
                          <a:schemeClr val="tx1"/>
                        </a:solidFill>
                        <a:effectLst/>
                        <a:latin typeface="Calibri" panose="020F0502020204030204" pitchFamily="34" charset="0"/>
                        <a:ea typeface="DengXian" panose="02010600030101010101" pitchFamily="2" charset="-122"/>
                      </a:endParaRPr>
                    </a:p>
                  </a:txBody>
                  <a:tcPr marL="73025" marR="73025" marT="0" marB="274320"/>
                </a:tc>
                <a:tc>
                  <a:txBody>
                    <a:bodyPr/>
                    <a:lstStyle/>
                    <a:p>
                      <a:pPr marL="0" marR="0">
                        <a:buNone/>
                      </a:pPr>
                      <a:r>
                        <a:rPr lang="en-US" sz="2400" dirty="0" err="1">
                          <a:solidFill>
                            <a:schemeClr val="tx1"/>
                          </a:solidFill>
                          <a:effectLst/>
                          <a:latin typeface="Aptos" panose="020B0004020202020204" pitchFamily="34" charset="0"/>
                          <a:ea typeface="DengXian" panose="02010600030101010101" pitchFamily="2" charset="-122"/>
                        </a:rPr>
                        <a:t>Wrapup</a:t>
                      </a:r>
                      <a:r>
                        <a:rPr lang="en-US" sz="2400" dirty="0">
                          <a:solidFill>
                            <a:schemeClr val="tx1"/>
                          </a:solidFill>
                          <a:effectLst/>
                          <a:latin typeface="Aptos" panose="020B0004020202020204" pitchFamily="34" charset="0"/>
                          <a:ea typeface="DengXian" panose="02010600030101010101" pitchFamily="2" charset="-122"/>
                        </a:rPr>
                        <a:t> and … start spring break!</a:t>
                      </a:r>
                      <a:endParaRPr lang="en-US" sz="2400" dirty="0">
                        <a:solidFill>
                          <a:schemeClr val="tx1"/>
                        </a:solidFill>
                        <a:effectLst/>
                        <a:latin typeface="Calibri" panose="020F0502020204030204" pitchFamily="34" charset="0"/>
                        <a:ea typeface="DengXian" panose="02010600030101010101" pitchFamily="2" charset="-122"/>
                      </a:endParaRPr>
                    </a:p>
                  </a:txBody>
                  <a:tcPr marL="73025" marR="73025" marT="0" marB="274320"/>
                </a:tc>
                <a:extLst>
                  <a:ext uri="{0D108BD9-81ED-4DB2-BD59-A6C34878D82A}">
                    <a16:rowId xmlns:a16="http://schemas.microsoft.com/office/drawing/2014/main" val="1228761761"/>
                  </a:ext>
                </a:extLst>
              </a:tr>
            </a:tbl>
          </a:graphicData>
        </a:graphic>
      </p:graphicFrame>
    </p:spTree>
    <p:extLst>
      <p:ext uri="{BB962C8B-B14F-4D97-AF65-F5344CB8AC3E}">
        <p14:creationId xmlns:p14="http://schemas.microsoft.com/office/powerpoint/2010/main" val="2563930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F7784-279D-6594-2418-EA987B3350D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4B32723-C9E3-9BD8-A73A-9266A506A424}"/>
              </a:ext>
            </a:extLst>
          </p:cNvPr>
          <p:cNvPicPr>
            <a:picLocks noChangeAspect="1"/>
          </p:cNvPicPr>
          <p:nvPr/>
        </p:nvPicPr>
        <p:blipFill>
          <a:blip r:embed="rId2"/>
          <a:stretch>
            <a:fillRect/>
          </a:stretch>
        </p:blipFill>
        <p:spPr>
          <a:xfrm>
            <a:off x="881062" y="506074"/>
            <a:ext cx="2676525" cy="1381125"/>
          </a:xfrm>
          <a:prstGeom prst="rect">
            <a:avLst/>
          </a:prstGeom>
        </p:spPr>
      </p:pic>
      <p:sp>
        <p:nvSpPr>
          <p:cNvPr id="2" name="TextBox 1">
            <a:extLst>
              <a:ext uri="{FF2B5EF4-FFF2-40B4-BE49-F238E27FC236}">
                <a16:creationId xmlns:a16="http://schemas.microsoft.com/office/drawing/2014/main" id="{DCDEFC68-B88E-40C1-00A5-87DE9B920231}"/>
              </a:ext>
            </a:extLst>
          </p:cNvPr>
          <p:cNvSpPr txBox="1"/>
          <p:nvPr/>
        </p:nvSpPr>
        <p:spPr>
          <a:xfrm>
            <a:off x="4146357" y="844569"/>
            <a:ext cx="3375411" cy="584775"/>
          </a:xfrm>
          <a:prstGeom prst="rect">
            <a:avLst/>
          </a:prstGeom>
          <a:noFill/>
        </p:spPr>
        <p:txBody>
          <a:bodyPr wrap="none" rtlCol="0">
            <a:spAutoFit/>
          </a:bodyPr>
          <a:lstStyle/>
          <a:p>
            <a:r>
              <a:rPr lang="en-US" sz="3200" dirty="0"/>
              <a:t>The Six-Party Talks</a:t>
            </a:r>
          </a:p>
        </p:txBody>
      </p:sp>
      <p:sp>
        <p:nvSpPr>
          <p:cNvPr id="3" name="TextBox 2">
            <a:extLst>
              <a:ext uri="{FF2B5EF4-FFF2-40B4-BE49-F238E27FC236}">
                <a16:creationId xmlns:a16="http://schemas.microsoft.com/office/drawing/2014/main" id="{FF9D808E-4DEF-D0EE-CA1F-2241CE174696}"/>
              </a:ext>
            </a:extLst>
          </p:cNvPr>
          <p:cNvSpPr txBox="1"/>
          <p:nvPr/>
        </p:nvSpPr>
        <p:spPr>
          <a:xfrm>
            <a:off x="2657139" y="2312894"/>
            <a:ext cx="5777544" cy="1569660"/>
          </a:xfrm>
          <a:prstGeom prst="rect">
            <a:avLst/>
          </a:prstGeom>
          <a:noFill/>
        </p:spPr>
        <p:txBody>
          <a:bodyPr wrap="none" rtlCol="0">
            <a:spAutoFit/>
          </a:bodyPr>
          <a:lstStyle/>
          <a:p>
            <a:pPr algn="ctr"/>
            <a:r>
              <a:rPr lang="en-US" sz="2400" dirty="0"/>
              <a:t>- An exercise in diplomatic negotiations -</a:t>
            </a:r>
          </a:p>
          <a:p>
            <a:endParaRPr lang="en-US" sz="2400" dirty="0"/>
          </a:p>
          <a:p>
            <a:r>
              <a:rPr lang="en-US" sz="2400" dirty="0"/>
              <a:t>You will be negotiating as representatives of</a:t>
            </a:r>
          </a:p>
          <a:p>
            <a:endParaRPr lang="en-US" sz="2400" dirty="0"/>
          </a:p>
        </p:txBody>
      </p:sp>
      <p:graphicFrame>
        <p:nvGraphicFramePr>
          <p:cNvPr id="5" name="Table 4">
            <a:extLst>
              <a:ext uri="{FF2B5EF4-FFF2-40B4-BE49-F238E27FC236}">
                <a16:creationId xmlns:a16="http://schemas.microsoft.com/office/drawing/2014/main" id="{84CEBCC8-7D93-1045-DC80-9D00D93F9038}"/>
              </a:ext>
            </a:extLst>
          </p:cNvPr>
          <p:cNvGraphicFramePr>
            <a:graphicFrameLocks noGrp="1"/>
          </p:cNvGraphicFramePr>
          <p:nvPr>
            <p:extLst>
              <p:ext uri="{D42A27DB-BD31-4B8C-83A1-F6EECF244321}">
                <p14:modId xmlns:p14="http://schemas.microsoft.com/office/powerpoint/2010/main" val="1675097063"/>
              </p:ext>
            </p:extLst>
          </p:nvPr>
        </p:nvGraphicFramePr>
        <p:xfrm>
          <a:off x="1744923" y="3974375"/>
          <a:ext cx="3625327" cy="2240280"/>
        </p:xfrm>
        <a:graphic>
          <a:graphicData uri="http://schemas.openxmlformats.org/drawingml/2006/table">
            <a:tbl>
              <a:tblPr firstRow="1" bandRow="1">
                <a:tableStyleId>{2D5ABB26-0587-4C30-8999-92F81FD0307C}</a:tableStyleId>
              </a:tblPr>
              <a:tblGrid>
                <a:gridCol w="3625327">
                  <a:extLst>
                    <a:ext uri="{9D8B030D-6E8A-4147-A177-3AD203B41FA5}">
                      <a16:colId xmlns:a16="http://schemas.microsoft.com/office/drawing/2014/main" val="3082336515"/>
                    </a:ext>
                  </a:extLst>
                </a:gridCol>
              </a:tblGrid>
              <a:tr h="370840">
                <a:tc>
                  <a:txBody>
                    <a:bodyPr/>
                    <a:lstStyle/>
                    <a:p>
                      <a:r>
                        <a:rPr lang="en-US" sz="2000" dirty="0"/>
                        <a:t>Democratic People’s Republic of Korea (DPRK – North Korea)</a:t>
                      </a:r>
                    </a:p>
                  </a:txBody>
                  <a:tcPr marB="91440"/>
                </a:tc>
                <a:extLst>
                  <a:ext uri="{0D108BD9-81ED-4DB2-BD59-A6C34878D82A}">
                    <a16:rowId xmlns:a16="http://schemas.microsoft.com/office/drawing/2014/main" val="765378604"/>
                  </a:ext>
                </a:extLst>
              </a:tr>
              <a:tr h="370840">
                <a:tc>
                  <a:txBody>
                    <a:bodyPr/>
                    <a:lstStyle/>
                    <a:p>
                      <a:r>
                        <a:rPr lang="en-US" sz="2000" dirty="0"/>
                        <a:t>Republic of Korea (ROK – South Korea)</a:t>
                      </a:r>
                    </a:p>
                  </a:txBody>
                  <a:tcPr marB="91440"/>
                </a:tc>
                <a:extLst>
                  <a:ext uri="{0D108BD9-81ED-4DB2-BD59-A6C34878D82A}">
                    <a16:rowId xmlns:a16="http://schemas.microsoft.com/office/drawing/2014/main" val="3547523889"/>
                  </a:ext>
                </a:extLst>
              </a:tr>
              <a:tr h="370840">
                <a:tc>
                  <a:txBody>
                    <a:bodyPr/>
                    <a:lstStyle/>
                    <a:p>
                      <a:r>
                        <a:rPr lang="en-US" sz="2000" dirty="0"/>
                        <a:t>People’s Republic of China (PRC – China)</a:t>
                      </a:r>
                    </a:p>
                  </a:txBody>
                  <a:tcPr marB="91440"/>
                </a:tc>
                <a:extLst>
                  <a:ext uri="{0D108BD9-81ED-4DB2-BD59-A6C34878D82A}">
                    <a16:rowId xmlns:a16="http://schemas.microsoft.com/office/drawing/2014/main" val="3743351525"/>
                  </a:ext>
                </a:extLst>
              </a:tr>
            </a:tbl>
          </a:graphicData>
        </a:graphic>
      </p:graphicFrame>
      <p:pic>
        <p:nvPicPr>
          <p:cNvPr id="9" name="Picture 8" descr="A red white and blue flag&#10;&#10;AI-generated content may be incorrect.">
            <a:extLst>
              <a:ext uri="{FF2B5EF4-FFF2-40B4-BE49-F238E27FC236}">
                <a16:creationId xmlns:a16="http://schemas.microsoft.com/office/drawing/2014/main" id="{F3E4B0F9-ADAF-9CC7-0A2E-F3BEEDDB2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67" y="4023520"/>
            <a:ext cx="1097280" cy="548640"/>
          </a:xfrm>
          <a:prstGeom prst="rect">
            <a:avLst/>
          </a:prstGeom>
        </p:spPr>
      </p:pic>
      <p:graphicFrame>
        <p:nvGraphicFramePr>
          <p:cNvPr id="11" name="Table 10">
            <a:extLst>
              <a:ext uri="{FF2B5EF4-FFF2-40B4-BE49-F238E27FC236}">
                <a16:creationId xmlns:a16="http://schemas.microsoft.com/office/drawing/2014/main" id="{3E032184-1F54-14E2-BD05-33B909F3C059}"/>
              </a:ext>
            </a:extLst>
          </p:cNvPr>
          <p:cNvGraphicFramePr>
            <a:graphicFrameLocks noGrp="1"/>
          </p:cNvGraphicFramePr>
          <p:nvPr>
            <p:extLst>
              <p:ext uri="{D42A27DB-BD31-4B8C-83A1-F6EECF244321}">
                <p14:modId xmlns:p14="http://schemas.microsoft.com/office/powerpoint/2010/main" val="1246616066"/>
              </p:ext>
            </p:extLst>
          </p:nvPr>
        </p:nvGraphicFramePr>
        <p:xfrm>
          <a:off x="8195301" y="3953416"/>
          <a:ext cx="2397580" cy="2188404"/>
        </p:xfrm>
        <a:graphic>
          <a:graphicData uri="http://schemas.openxmlformats.org/drawingml/2006/table">
            <a:tbl>
              <a:tblPr firstRow="1" bandRow="1">
                <a:tableStyleId>{2D5ABB26-0587-4C30-8999-92F81FD0307C}</a:tableStyleId>
              </a:tblPr>
              <a:tblGrid>
                <a:gridCol w="2397580">
                  <a:extLst>
                    <a:ext uri="{9D8B030D-6E8A-4147-A177-3AD203B41FA5}">
                      <a16:colId xmlns:a16="http://schemas.microsoft.com/office/drawing/2014/main" val="3884070862"/>
                    </a:ext>
                  </a:extLst>
                </a:gridCol>
              </a:tblGrid>
              <a:tr h="729468">
                <a:tc>
                  <a:txBody>
                    <a:bodyPr/>
                    <a:lstStyle/>
                    <a:p>
                      <a:r>
                        <a:rPr lang="en-US" sz="2000" dirty="0"/>
                        <a:t>Japan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2613855"/>
                  </a:ext>
                </a:extLst>
              </a:tr>
              <a:tr h="729468">
                <a:tc>
                  <a:txBody>
                    <a:bodyPr/>
                    <a:lstStyle/>
                    <a:p>
                      <a:r>
                        <a:rPr lang="en-US" sz="2000" dirty="0"/>
                        <a:t>Russia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959061"/>
                  </a:ext>
                </a:extLst>
              </a:tr>
              <a:tr h="729468">
                <a:tc>
                  <a:txBody>
                    <a:bodyPr/>
                    <a:lstStyle/>
                    <a:p>
                      <a:r>
                        <a:rPr lang="en-US" sz="2000" dirty="0"/>
                        <a:t>United States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245544"/>
                  </a:ext>
                </a:extLst>
              </a:tr>
            </a:tbl>
          </a:graphicData>
        </a:graphic>
      </p:graphicFrame>
      <p:pic>
        <p:nvPicPr>
          <p:cNvPr id="13" name="Picture 12" descr="A flag with a red blue and black circle&#10;&#10;AI-generated content may be incorrect.">
            <a:extLst>
              <a:ext uri="{FF2B5EF4-FFF2-40B4-BE49-F238E27FC236}">
                <a16:creationId xmlns:a16="http://schemas.microsoft.com/office/drawing/2014/main" id="{462680F4-EC52-8545-4B93-DD89F91D6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003" y="4783659"/>
            <a:ext cx="819350" cy="548640"/>
          </a:xfrm>
          <a:prstGeom prst="rect">
            <a:avLst/>
          </a:prstGeom>
        </p:spPr>
      </p:pic>
      <p:pic>
        <p:nvPicPr>
          <p:cNvPr id="15" name="Picture 14" descr="A red flag with yellow stars&#10;&#10;AI-generated content may be incorrect.">
            <a:extLst>
              <a:ext uri="{FF2B5EF4-FFF2-40B4-BE49-F238E27FC236}">
                <a16:creationId xmlns:a16="http://schemas.microsoft.com/office/drawing/2014/main" id="{9B1F5F45-B867-94F6-1FED-9CE3214E5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487" y="5593180"/>
            <a:ext cx="818866" cy="548640"/>
          </a:xfrm>
          <a:prstGeom prst="rect">
            <a:avLst/>
          </a:prstGeom>
        </p:spPr>
      </p:pic>
      <p:pic>
        <p:nvPicPr>
          <p:cNvPr id="17" name="Picture 16" descr="A red circle on a white background&#10;&#10;AI-generated content may be incorrect.">
            <a:extLst>
              <a:ext uri="{FF2B5EF4-FFF2-40B4-BE49-F238E27FC236}">
                <a16:creationId xmlns:a16="http://schemas.microsoft.com/office/drawing/2014/main" id="{52FCF63D-8C5E-EB33-C921-98124038A7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2752" y="4071866"/>
            <a:ext cx="821933" cy="548640"/>
          </a:xfrm>
          <a:prstGeom prst="rect">
            <a:avLst/>
          </a:prstGeom>
        </p:spPr>
      </p:pic>
      <p:pic>
        <p:nvPicPr>
          <p:cNvPr id="19" name="Picture 18" descr="A red white and blue flag&#10;&#10;AI-generated content may be incorrect.">
            <a:extLst>
              <a:ext uri="{FF2B5EF4-FFF2-40B4-BE49-F238E27FC236}">
                <a16:creationId xmlns:a16="http://schemas.microsoft.com/office/drawing/2014/main" id="{65B5AED3-2D4F-7C2A-92D3-429DC6EFBA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3368" y="4809834"/>
            <a:ext cx="821317" cy="548640"/>
          </a:xfrm>
          <a:prstGeom prst="rect">
            <a:avLst/>
          </a:prstGeom>
        </p:spPr>
      </p:pic>
      <p:pic>
        <p:nvPicPr>
          <p:cNvPr id="24" name="Picture 23" descr="A flag with stars and stripes&#10;&#10;AI-generated content may be incorrect.">
            <a:extLst>
              <a:ext uri="{FF2B5EF4-FFF2-40B4-BE49-F238E27FC236}">
                <a16:creationId xmlns:a16="http://schemas.microsoft.com/office/drawing/2014/main" id="{6BF32009-B224-1ACD-9F42-F9FBEF62C5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2021" y="5567774"/>
            <a:ext cx="1042664" cy="548640"/>
          </a:xfrm>
          <a:prstGeom prst="rect">
            <a:avLst/>
          </a:prstGeom>
        </p:spPr>
      </p:pic>
      <p:graphicFrame>
        <p:nvGraphicFramePr>
          <p:cNvPr id="4" name="Table 3">
            <a:extLst>
              <a:ext uri="{FF2B5EF4-FFF2-40B4-BE49-F238E27FC236}">
                <a16:creationId xmlns:a16="http://schemas.microsoft.com/office/drawing/2014/main" id="{536ADFD7-EEDF-5A45-CD66-E7493893C1EA}"/>
              </a:ext>
            </a:extLst>
          </p:cNvPr>
          <p:cNvGraphicFramePr>
            <a:graphicFrameLocks noGrp="1"/>
          </p:cNvGraphicFramePr>
          <p:nvPr>
            <p:extLst>
              <p:ext uri="{D42A27DB-BD31-4B8C-83A1-F6EECF244321}">
                <p14:modId xmlns:p14="http://schemas.microsoft.com/office/powerpoint/2010/main" val="2759646473"/>
              </p:ext>
            </p:extLst>
          </p:nvPr>
        </p:nvGraphicFramePr>
        <p:xfrm>
          <a:off x="5366276" y="3980498"/>
          <a:ext cx="1688332" cy="2240280"/>
        </p:xfrm>
        <a:graphic>
          <a:graphicData uri="http://schemas.openxmlformats.org/drawingml/2006/table">
            <a:tbl>
              <a:tblPr firstRow="1" bandRow="1">
                <a:tableStyleId>{2D5ABB26-0587-4C30-8999-92F81FD0307C}</a:tableStyleId>
              </a:tblPr>
              <a:tblGrid>
                <a:gridCol w="1688332">
                  <a:extLst>
                    <a:ext uri="{9D8B030D-6E8A-4147-A177-3AD203B41FA5}">
                      <a16:colId xmlns:a16="http://schemas.microsoft.com/office/drawing/2014/main" val="3082336515"/>
                    </a:ext>
                  </a:extLst>
                </a:gridCol>
              </a:tblGrid>
              <a:tr h="370840">
                <a:tc>
                  <a:txBody>
                    <a:bodyPr/>
                    <a:lstStyle/>
                    <a:p>
                      <a:r>
                        <a:rPr lang="en-US" sz="2000" dirty="0"/>
                        <a:t>Diego</a:t>
                      </a:r>
                    </a:p>
                    <a:p>
                      <a:r>
                        <a:rPr lang="en-US" sz="2000" dirty="0"/>
                        <a:t>Emmett</a:t>
                      </a:r>
                    </a:p>
                  </a:txBody>
                  <a:tcPr marB="91440"/>
                </a:tc>
                <a:extLst>
                  <a:ext uri="{0D108BD9-81ED-4DB2-BD59-A6C34878D82A}">
                    <a16:rowId xmlns:a16="http://schemas.microsoft.com/office/drawing/2014/main" val="765378604"/>
                  </a:ext>
                </a:extLst>
              </a:tr>
              <a:tr h="370840">
                <a:tc>
                  <a:txBody>
                    <a:bodyPr/>
                    <a:lstStyle/>
                    <a:p>
                      <a:r>
                        <a:rPr lang="en-US" sz="2000" dirty="0"/>
                        <a:t>Yvette</a:t>
                      </a:r>
                    </a:p>
                    <a:p>
                      <a:r>
                        <a:rPr lang="en-US" sz="2000" dirty="0"/>
                        <a:t>Kaiwen</a:t>
                      </a:r>
                    </a:p>
                  </a:txBody>
                  <a:tcPr marB="91440"/>
                </a:tc>
                <a:extLst>
                  <a:ext uri="{0D108BD9-81ED-4DB2-BD59-A6C34878D82A}">
                    <a16:rowId xmlns:a16="http://schemas.microsoft.com/office/drawing/2014/main" val="3547523889"/>
                  </a:ext>
                </a:extLst>
              </a:tr>
              <a:tr h="370840">
                <a:tc>
                  <a:txBody>
                    <a:bodyPr/>
                    <a:lstStyle/>
                    <a:p>
                      <a:r>
                        <a:rPr lang="en-US" sz="2000" dirty="0"/>
                        <a:t>Megha</a:t>
                      </a:r>
                    </a:p>
                    <a:p>
                      <a:r>
                        <a:rPr lang="en-US" sz="2000" dirty="0"/>
                        <a:t>Kennedy</a:t>
                      </a:r>
                    </a:p>
                  </a:txBody>
                  <a:tcPr marB="91440"/>
                </a:tc>
                <a:extLst>
                  <a:ext uri="{0D108BD9-81ED-4DB2-BD59-A6C34878D82A}">
                    <a16:rowId xmlns:a16="http://schemas.microsoft.com/office/drawing/2014/main" val="3743351525"/>
                  </a:ext>
                </a:extLst>
              </a:tr>
            </a:tbl>
          </a:graphicData>
        </a:graphic>
      </p:graphicFrame>
      <p:graphicFrame>
        <p:nvGraphicFramePr>
          <p:cNvPr id="7" name="Table 6">
            <a:extLst>
              <a:ext uri="{FF2B5EF4-FFF2-40B4-BE49-F238E27FC236}">
                <a16:creationId xmlns:a16="http://schemas.microsoft.com/office/drawing/2014/main" id="{FF0C3F0F-FE38-4DDB-0F8F-72BBA98730BF}"/>
              </a:ext>
            </a:extLst>
          </p:cNvPr>
          <p:cNvGraphicFramePr>
            <a:graphicFrameLocks noGrp="1"/>
          </p:cNvGraphicFramePr>
          <p:nvPr>
            <p:extLst>
              <p:ext uri="{D42A27DB-BD31-4B8C-83A1-F6EECF244321}">
                <p14:modId xmlns:p14="http://schemas.microsoft.com/office/powerpoint/2010/main" val="3882667869"/>
              </p:ext>
            </p:extLst>
          </p:nvPr>
        </p:nvGraphicFramePr>
        <p:xfrm>
          <a:off x="9879659" y="4023520"/>
          <a:ext cx="2015355" cy="2240280"/>
        </p:xfrm>
        <a:graphic>
          <a:graphicData uri="http://schemas.openxmlformats.org/drawingml/2006/table">
            <a:tbl>
              <a:tblPr firstRow="1" bandRow="1">
                <a:tableStyleId>{2D5ABB26-0587-4C30-8999-92F81FD0307C}</a:tableStyleId>
              </a:tblPr>
              <a:tblGrid>
                <a:gridCol w="2015355">
                  <a:extLst>
                    <a:ext uri="{9D8B030D-6E8A-4147-A177-3AD203B41FA5}">
                      <a16:colId xmlns:a16="http://schemas.microsoft.com/office/drawing/2014/main" val="3082336515"/>
                    </a:ext>
                  </a:extLst>
                </a:gridCol>
              </a:tblGrid>
              <a:tr h="370840">
                <a:tc>
                  <a:txBody>
                    <a:bodyPr/>
                    <a:lstStyle/>
                    <a:p>
                      <a:r>
                        <a:rPr lang="en-US" sz="2000" dirty="0"/>
                        <a:t>Michael – Filippo</a:t>
                      </a:r>
                    </a:p>
                    <a:p>
                      <a:r>
                        <a:rPr lang="en-US" sz="2000" dirty="0"/>
                        <a:t>Eli</a:t>
                      </a:r>
                    </a:p>
                  </a:txBody>
                  <a:tcPr marB="91440"/>
                </a:tc>
                <a:extLst>
                  <a:ext uri="{0D108BD9-81ED-4DB2-BD59-A6C34878D82A}">
                    <a16:rowId xmlns:a16="http://schemas.microsoft.com/office/drawing/2014/main" val="765378604"/>
                  </a:ext>
                </a:extLst>
              </a:tr>
              <a:tr h="370840">
                <a:tc>
                  <a:txBody>
                    <a:bodyPr/>
                    <a:lstStyle/>
                    <a:p>
                      <a:r>
                        <a:rPr lang="en-US" sz="2000" dirty="0"/>
                        <a:t>Miles</a:t>
                      </a:r>
                    </a:p>
                    <a:p>
                      <a:r>
                        <a:rPr lang="en-US" sz="2000" dirty="0" err="1"/>
                        <a:t>Molisa</a:t>
                      </a:r>
                      <a:endParaRPr lang="en-US" sz="2000" dirty="0"/>
                    </a:p>
                  </a:txBody>
                  <a:tcPr marB="91440"/>
                </a:tc>
                <a:extLst>
                  <a:ext uri="{0D108BD9-81ED-4DB2-BD59-A6C34878D82A}">
                    <a16:rowId xmlns:a16="http://schemas.microsoft.com/office/drawing/2014/main" val="3547523889"/>
                  </a:ext>
                </a:extLst>
              </a:tr>
              <a:tr h="370840">
                <a:tc>
                  <a:txBody>
                    <a:bodyPr/>
                    <a:lstStyle/>
                    <a:p>
                      <a:r>
                        <a:rPr lang="en-US" sz="2000"/>
                        <a:t>John - David</a:t>
                      </a:r>
                      <a:endParaRPr lang="en-US" sz="2000" dirty="0"/>
                    </a:p>
                    <a:p>
                      <a:r>
                        <a:rPr lang="en-US" sz="2000" dirty="0"/>
                        <a:t>Bijan</a:t>
                      </a:r>
                    </a:p>
                  </a:txBody>
                  <a:tcPr marB="91440"/>
                </a:tc>
                <a:extLst>
                  <a:ext uri="{0D108BD9-81ED-4DB2-BD59-A6C34878D82A}">
                    <a16:rowId xmlns:a16="http://schemas.microsoft.com/office/drawing/2014/main" val="3743351525"/>
                  </a:ext>
                </a:extLst>
              </a:tr>
            </a:tbl>
          </a:graphicData>
        </a:graphic>
      </p:graphicFrame>
      <p:cxnSp>
        <p:nvCxnSpPr>
          <p:cNvPr id="10" name="Straight Connector 9">
            <a:extLst>
              <a:ext uri="{FF2B5EF4-FFF2-40B4-BE49-F238E27FC236}">
                <a16:creationId xmlns:a16="http://schemas.microsoft.com/office/drawing/2014/main" id="{EFBFA50B-05E9-BB8A-4E92-07E858429856}"/>
              </a:ext>
            </a:extLst>
          </p:cNvPr>
          <p:cNvCxnSpPr/>
          <p:nvPr/>
        </p:nvCxnSpPr>
        <p:spPr>
          <a:xfrm>
            <a:off x="7054608" y="3882554"/>
            <a:ext cx="0" cy="24479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25810C-9C8F-F700-4F37-DF1994AFD8D7}"/>
              </a:ext>
            </a:extLst>
          </p:cNvPr>
          <p:cNvSpPr txBox="1"/>
          <p:nvPr/>
        </p:nvSpPr>
        <p:spPr>
          <a:xfrm rot="1306657">
            <a:off x="8184749" y="1496428"/>
            <a:ext cx="3638349" cy="646331"/>
          </a:xfrm>
          <a:prstGeom prst="rect">
            <a:avLst/>
          </a:prstGeom>
          <a:noFill/>
          <a:ln>
            <a:solidFill>
              <a:schemeClr val="tx1"/>
            </a:solidFill>
          </a:ln>
        </p:spPr>
        <p:txBody>
          <a:bodyPr wrap="square" rtlCol="0">
            <a:spAutoFit/>
          </a:bodyPr>
          <a:lstStyle/>
          <a:p>
            <a:pPr algn="ctr"/>
            <a:r>
              <a:rPr lang="en-US" sz="3600" dirty="0"/>
              <a:t>Takeaways?</a:t>
            </a:r>
          </a:p>
        </p:txBody>
      </p:sp>
    </p:spTree>
    <p:extLst>
      <p:ext uri="{BB962C8B-B14F-4D97-AF65-F5344CB8AC3E}">
        <p14:creationId xmlns:p14="http://schemas.microsoft.com/office/powerpoint/2010/main" val="2826434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8BE3B2-DD12-DD80-B0A1-36DBAE9473C8}"/>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713D900-D2E7-870B-0B7C-C6C5F2C5F13D}"/>
              </a:ext>
            </a:extLst>
          </p:cNvPr>
          <p:cNvGraphicFramePr>
            <a:graphicFrameLocks noGrp="1"/>
          </p:cNvGraphicFramePr>
          <p:nvPr>
            <p:extLst>
              <p:ext uri="{D42A27DB-BD31-4B8C-83A1-F6EECF244321}">
                <p14:modId xmlns:p14="http://schemas.microsoft.com/office/powerpoint/2010/main" val="1967585472"/>
              </p:ext>
            </p:extLst>
          </p:nvPr>
        </p:nvGraphicFramePr>
        <p:xfrm>
          <a:off x="547686" y="2527094"/>
          <a:ext cx="11268081" cy="3645106"/>
        </p:xfrm>
        <a:graphic>
          <a:graphicData uri="http://schemas.openxmlformats.org/drawingml/2006/table">
            <a:tbl>
              <a:tblPr firstRow="1" bandRow="1">
                <a:tableStyleId>{2D5ABB26-0587-4C30-8999-92F81FD0307C}</a:tableStyleId>
              </a:tblPr>
              <a:tblGrid>
                <a:gridCol w="1607685">
                  <a:extLst>
                    <a:ext uri="{9D8B030D-6E8A-4147-A177-3AD203B41FA5}">
                      <a16:colId xmlns:a16="http://schemas.microsoft.com/office/drawing/2014/main" val="758304087"/>
                    </a:ext>
                  </a:extLst>
                </a:gridCol>
                <a:gridCol w="1610066">
                  <a:extLst>
                    <a:ext uri="{9D8B030D-6E8A-4147-A177-3AD203B41FA5}">
                      <a16:colId xmlns:a16="http://schemas.microsoft.com/office/drawing/2014/main" val="2003736849"/>
                    </a:ext>
                  </a:extLst>
                </a:gridCol>
                <a:gridCol w="1610066">
                  <a:extLst>
                    <a:ext uri="{9D8B030D-6E8A-4147-A177-3AD203B41FA5}">
                      <a16:colId xmlns:a16="http://schemas.microsoft.com/office/drawing/2014/main" val="1776698730"/>
                    </a:ext>
                  </a:extLst>
                </a:gridCol>
                <a:gridCol w="1610066">
                  <a:extLst>
                    <a:ext uri="{9D8B030D-6E8A-4147-A177-3AD203B41FA5}">
                      <a16:colId xmlns:a16="http://schemas.microsoft.com/office/drawing/2014/main" val="820361288"/>
                    </a:ext>
                  </a:extLst>
                </a:gridCol>
                <a:gridCol w="1610066">
                  <a:extLst>
                    <a:ext uri="{9D8B030D-6E8A-4147-A177-3AD203B41FA5}">
                      <a16:colId xmlns:a16="http://schemas.microsoft.com/office/drawing/2014/main" val="6917530"/>
                    </a:ext>
                  </a:extLst>
                </a:gridCol>
                <a:gridCol w="1610066">
                  <a:extLst>
                    <a:ext uri="{9D8B030D-6E8A-4147-A177-3AD203B41FA5}">
                      <a16:colId xmlns:a16="http://schemas.microsoft.com/office/drawing/2014/main" val="1054154256"/>
                    </a:ext>
                  </a:extLst>
                </a:gridCol>
                <a:gridCol w="1610066">
                  <a:extLst>
                    <a:ext uri="{9D8B030D-6E8A-4147-A177-3AD203B41FA5}">
                      <a16:colId xmlns:a16="http://schemas.microsoft.com/office/drawing/2014/main" val="298587384"/>
                    </a:ext>
                  </a:extLst>
                </a:gridCol>
              </a:tblGrid>
              <a:tr h="1663906">
                <a:tc>
                  <a:txBody>
                    <a:bodyPr/>
                    <a:lstStyle/>
                    <a:p>
                      <a:endParaRPr lang="en-US" sz="1800" dirty="0"/>
                    </a:p>
                  </a:txBody>
                  <a:tcPr/>
                </a:tc>
                <a:tc>
                  <a:txBody>
                    <a:bodyPr/>
                    <a:lstStyle/>
                    <a:p>
                      <a:pPr algn="ctr"/>
                      <a:r>
                        <a:rPr lang="en-US" sz="1800" dirty="0"/>
                        <a:t>Republic of Korea</a:t>
                      </a:r>
                      <a:br>
                        <a:rPr lang="en-US" sz="1800" dirty="0"/>
                      </a:br>
                      <a:r>
                        <a:rPr lang="en-US" sz="1800" dirty="0"/>
                        <a:t>(South Korea)</a:t>
                      </a:r>
                    </a:p>
                  </a:txBody>
                  <a:tcPr anchor="ctr"/>
                </a:tc>
                <a:tc>
                  <a:txBody>
                    <a:bodyPr/>
                    <a:lstStyle/>
                    <a:p>
                      <a:pPr algn="ctr"/>
                      <a:r>
                        <a:rPr lang="en-US" sz="1800" dirty="0"/>
                        <a:t>Democratic People’s Republic of Korea</a:t>
                      </a:r>
                      <a:br>
                        <a:rPr lang="en-US" sz="1800" dirty="0"/>
                      </a:br>
                      <a:r>
                        <a:rPr lang="en-US" sz="1800" dirty="0"/>
                        <a:t>(North Korea)</a:t>
                      </a:r>
                    </a:p>
                  </a:txBody>
                  <a:tcPr anchor="ctr"/>
                </a:tc>
                <a:tc>
                  <a:txBody>
                    <a:bodyPr/>
                    <a:lstStyle/>
                    <a:p>
                      <a:pPr algn="ctr"/>
                      <a:r>
                        <a:rPr lang="en-US" sz="1800" dirty="0"/>
                        <a:t>USA</a:t>
                      </a:r>
                    </a:p>
                  </a:txBody>
                  <a:tcPr anchor="ctr"/>
                </a:tc>
                <a:tc>
                  <a:txBody>
                    <a:bodyPr/>
                    <a:lstStyle/>
                    <a:p>
                      <a:pPr algn="ctr"/>
                      <a:r>
                        <a:rPr lang="en-US" sz="1800" dirty="0"/>
                        <a:t>People’s Republic of China</a:t>
                      </a:r>
                    </a:p>
                  </a:txBody>
                  <a:tcPr anchor="ctr"/>
                </a:tc>
                <a:tc>
                  <a:txBody>
                    <a:bodyPr/>
                    <a:lstStyle/>
                    <a:p>
                      <a:pPr algn="ctr"/>
                      <a:r>
                        <a:rPr lang="en-US" sz="1800" dirty="0"/>
                        <a:t>Japan</a:t>
                      </a:r>
                    </a:p>
                  </a:txBody>
                  <a:tcPr anchor="ctr"/>
                </a:tc>
                <a:tc>
                  <a:txBody>
                    <a:bodyPr/>
                    <a:lstStyle/>
                    <a:p>
                      <a:pPr algn="ctr"/>
                      <a:r>
                        <a:rPr lang="en-US" sz="1800" dirty="0"/>
                        <a:t>Russia</a:t>
                      </a:r>
                    </a:p>
                  </a:txBody>
                  <a:tcPr anchor="ctr"/>
                </a:tc>
                <a:extLst>
                  <a:ext uri="{0D108BD9-81ED-4DB2-BD59-A6C34878D82A}">
                    <a16:rowId xmlns:a16="http://schemas.microsoft.com/office/drawing/2014/main" val="1618530585"/>
                  </a:ext>
                </a:extLst>
              </a:tr>
              <a:tr h="640080">
                <a:tc>
                  <a:txBody>
                    <a:bodyPr/>
                    <a:lstStyle/>
                    <a:p>
                      <a:r>
                        <a:rPr lang="en-US" sz="2400" dirty="0"/>
                        <a:t>Universe 1</a:t>
                      </a:r>
                    </a:p>
                  </a:txBody>
                  <a:tcPr/>
                </a:tc>
                <a:tc>
                  <a:txBody>
                    <a:bodyPr/>
                    <a:lstStyle/>
                    <a:p>
                      <a:pPr lvl="0" algn="ctr"/>
                      <a:r>
                        <a:rPr lang="en-US" sz="2000" dirty="0"/>
                        <a:t>Yvette</a:t>
                      </a:r>
                    </a:p>
                  </a:txBody>
                  <a:tcPr marL="274320" marR="365760" anchor="ctr"/>
                </a:tc>
                <a:tc>
                  <a:txBody>
                    <a:bodyPr/>
                    <a:lstStyle/>
                    <a:p>
                      <a:pPr lvl="0" algn="ctr"/>
                      <a:r>
                        <a:rPr lang="en-US" sz="2000" dirty="0"/>
                        <a:t>Diego</a:t>
                      </a:r>
                    </a:p>
                  </a:txBody>
                  <a:tcPr marL="274320" marR="3657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t>John</a:t>
                      </a:r>
                      <a:br>
                        <a:rPr lang="en-US" sz="2000" dirty="0"/>
                      </a:br>
                      <a:r>
                        <a:rPr lang="en-US" sz="2000" dirty="0"/>
                        <a:t>David</a:t>
                      </a:r>
                    </a:p>
                  </a:txBody>
                  <a:tcPr marL="274320" marR="3657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t>Megha</a:t>
                      </a:r>
                    </a:p>
                  </a:txBody>
                  <a:tcPr marL="274320" marR="3657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t>Michael</a:t>
                      </a:r>
                      <a:br>
                        <a:rPr lang="en-US" sz="1800" dirty="0"/>
                      </a:br>
                      <a:r>
                        <a:rPr lang="en-US" sz="1800" dirty="0"/>
                        <a:t>Filippo</a:t>
                      </a:r>
                    </a:p>
                  </a:txBody>
                  <a:tcPr marL="274320" marR="3657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t>Miles</a:t>
                      </a:r>
                    </a:p>
                  </a:txBody>
                  <a:tcPr marL="274320" marR="365760" anchor="ctr"/>
                </a:tc>
                <a:extLst>
                  <a:ext uri="{0D108BD9-81ED-4DB2-BD59-A6C34878D82A}">
                    <a16:rowId xmlns:a16="http://schemas.microsoft.com/office/drawing/2014/main" val="4117736688"/>
                  </a:ext>
                </a:extLst>
              </a:tr>
              <a:tr h="640080">
                <a:tc>
                  <a:txBody>
                    <a:bodyPr/>
                    <a:lstStyle/>
                    <a:p>
                      <a:r>
                        <a:rPr lang="en-US" sz="2400" dirty="0"/>
                        <a:t>Universe 2</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t>Kaiwen</a:t>
                      </a:r>
                    </a:p>
                  </a:txBody>
                  <a:tcPr marL="274320" marR="3657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t>Emmett</a:t>
                      </a:r>
                    </a:p>
                  </a:txBody>
                  <a:tcPr marL="274320" marR="3657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t>Bijan</a:t>
                      </a:r>
                    </a:p>
                  </a:txBody>
                  <a:tcPr marL="274320" marR="3657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t>Kennedy</a:t>
                      </a:r>
                    </a:p>
                  </a:txBody>
                  <a:tcPr marL="274320" marR="3657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t>Eli</a:t>
                      </a:r>
                    </a:p>
                  </a:txBody>
                  <a:tcPr marL="274320" marR="3657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err="1"/>
                        <a:t>Molisa</a:t>
                      </a:r>
                      <a:endParaRPr lang="en-US" sz="1800" dirty="0"/>
                    </a:p>
                  </a:txBody>
                  <a:tcPr marL="274320" marR="365760" anchor="ctr"/>
                </a:tc>
                <a:extLst>
                  <a:ext uri="{0D108BD9-81ED-4DB2-BD59-A6C34878D82A}">
                    <a16:rowId xmlns:a16="http://schemas.microsoft.com/office/drawing/2014/main" val="1704971184"/>
                  </a:ext>
                </a:extLst>
              </a:tr>
              <a:tr h="640080">
                <a:tc>
                  <a:txBody>
                    <a:bodyPr/>
                    <a:lstStyle/>
                    <a:p>
                      <a:endParaRPr lang="en-US" sz="24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000" dirty="0"/>
                    </a:p>
                  </a:txBody>
                  <a:tcPr marL="274320" marR="3657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000" dirty="0"/>
                    </a:p>
                  </a:txBody>
                  <a:tcPr marL="274320" marR="3657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800" dirty="0"/>
                    </a:p>
                  </a:txBody>
                  <a:tcPr marL="274320" marR="3657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800" dirty="0"/>
                    </a:p>
                  </a:txBody>
                  <a:tcPr marL="274320" marR="3657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800" i="0" dirty="0"/>
                    </a:p>
                  </a:txBody>
                  <a:tcPr marL="274320" marR="3657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800" i="1" dirty="0"/>
                    </a:p>
                  </a:txBody>
                  <a:tcPr marL="274320" marR="365760" anchor="ctr"/>
                </a:tc>
                <a:extLst>
                  <a:ext uri="{0D108BD9-81ED-4DB2-BD59-A6C34878D82A}">
                    <a16:rowId xmlns:a16="http://schemas.microsoft.com/office/drawing/2014/main" val="1668299542"/>
                  </a:ext>
                </a:extLst>
              </a:tr>
            </a:tbl>
          </a:graphicData>
        </a:graphic>
      </p:graphicFrame>
      <p:pic>
        <p:nvPicPr>
          <p:cNvPr id="6" name="Picture 5">
            <a:extLst>
              <a:ext uri="{FF2B5EF4-FFF2-40B4-BE49-F238E27FC236}">
                <a16:creationId xmlns:a16="http://schemas.microsoft.com/office/drawing/2014/main" id="{4FE8A4A5-A83D-631A-C602-259D124A6A4B}"/>
              </a:ext>
            </a:extLst>
          </p:cNvPr>
          <p:cNvPicPr>
            <a:picLocks noChangeAspect="1"/>
          </p:cNvPicPr>
          <p:nvPr/>
        </p:nvPicPr>
        <p:blipFill>
          <a:blip r:embed="rId2"/>
          <a:stretch>
            <a:fillRect/>
          </a:stretch>
        </p:blipFill>
        <p:spPr>
          <a:xfrm>
            <a:off x="881062" y="506074"/>
            <a:ext cx="2676525" cy="1381125"/>
          </a:xfrm>
          <a:prstGeom prst="rect">
            <a:avLst/>
          </a:prstGeom>
        </p:spPr>
      </p:pic>
      <p:sp>
        <p:nvSpPr>
          <p:cNvPr id="2" name="TextBox 1">
            <a:extLst>
              <a:ext uri="{FF2B5EF4-FFF2-40B4-BE49-F238E27FC236}">
                <a16:creationId xmlns:a16="http://schemas.microsoft.com/office/drawing/2014/main" id="{C7BA4CEE-1763-8E22-0C5D-E4C75D7E2E2A}"/>
              </a:ext>
            </a:extLst>
          </p:cNvPr>
          <p:cNvSpPr txBox="1"/>
          <p:nvPr/>
        </p:nvSpPr>
        <p:spPr>
          <a:xfrm>
            <a:off x="4146357" y="844569"/>
            <a:ext cx="3375411" cy="584775"/>
          </a:xfrm>
          <a:prstGeom prst="rect">
            <a:avLst/>
          </a:prstGeom>
          <a:noFill/>
        </p:spPr>
        <p:txBody>
          <a:bodyPr wrap="none" rtlCol="0">
            <a:spAutoFit/>
          </a:bodyPr>
          <a:lstStyle/>
          <a:p>
            <a:r>
              <a:rPr lang="en-US" sz="3200" dirty="0"/>
              <a:t>The Six-Party Talks</a:t>
            </a:r>
          </a:p>
        </p:txBody>
      </p:sp>
    </p:spTree>
    <p:extLst>
      <p:ext uri="{BB962C8B-B14F-4D97-AF65-F5344CB8AC3E}">
        <p14:creationId xmlns:p14="http://schemas.microsoft.com/office/powerpoint/2010/main" val="2787848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2F4B0-F60C-E95E-6020-6E63ACA46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593" y="630634"/>
            <a:ext cx="8980813" cy="5051707"/>
          </a:xfrm>
          <a:prstGeom prst="rect">
            <a:avLst/>
          </a:prstGeom>
          <a:ln w="28575">
            <a:solidFill>
              <a:schemeClr val="tx1"/>
            </a:solidFill>
          </a:ln>
        </p:spPr>
      </p:pic>
    </p:spTree>
    <p:extLst>
      <p:ext uri="{BB962C8B-B14F-4D97-AF65-F5344CB8AC3E}">
        <p14:creationId xmlns:p14="http://schemas.microsoft.com/office/powerpoint/2010/main" val="2864722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3119D-D047-09BF-BC26-E9D5D14AA8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87E351-8B38-729D-084A-40F78649D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140" y="630635"/>
            <a:ext cx="6079720" cy="3419842"/>
          </a:xfrm>
          <a:prstGeom prst="rect">
            <a:avLst/>
          </a:prstGeom>
          <a:ln w="28575">
            <a:solidFill>
              <a:schemeClr val="tx1"/>
            </a:solidFill>
          </a:ln>
        </p:spPr>
      </p:pic>
      <p:pic>
        <p:nvPicPr>
          <p:cNvPr id="4" name="Picture 3">
            <a:extLst>
              <a:ext uri="{FF2B5EF4-FFF2-40B4-BE49-F238E27FC236}">
                <a16:creationId xmlns:a16="http://schemas.microsoft.com/office/drawing/2014/main" id="{51AAAFCE-967C-FB2C-2CB7-34C507344800}"/>
              </a:ext>
            </a:extLst>
          </p:cNvPr>
          <p:cNvPicPr>
            <a:picLocks noChangeAspect="1"/>
          </p:cNvPicPr>
          <p:nvPr/>
        </p:nvPicPr>
        <p:blipFill>
          <a:blip r:embed="rId3"/>
          <a:stretch>
            <a:fillRect/>
          </a:stretch>
        </p:blipFill>
        <p:spPr>
          <a:xfrm rot="21315609">
            <a:off x="752272" y="2495271"/>
            <a:ext cx="3933913" cy="4572000"/>
          </a:xfrm>
          <a:prstGeom prst="rect">
            <a:avLst/>
          </a:prstGeom>
        </p:spPr>
      </p:pic>
      <p:pic>
        <p:nvPicPr>
          <p:cNvPr id="6" name="Picture 5">
            <a:extLst>
              <a:ext uri="{FF2B5EF4-FFF2-40B4-BE49-F238E27FC236}">
                <a16:creationId xmlns:a16="http://schemas.microsoft.com/office/drawing/2014/main" id="{89536B93-AC05-0049-6156-3A5949327DB5}"/>
              </a:ext>
            </a:extLst>
          </p:cNvPr>
          <p:cNvPicPr>
            <a:picLocks noChangeAspect="1"/>
          </p:cNvPicPr>
          <p:nvPr/>
        </p:nvPicPr>
        <p:blipFill>
          <a:blip r:embed="rId4"/>
          <a:stretch>
            <a:fillRect/>
          </a:stretch>
        </p:blipFill>
        <p:spPr>
          <a:xfrm rot="439257">
            <a:off x="7184972" y="2495271"/>
            <a:ext cx="3749375" cy="4572000"/>
          </a:xfrm>
          <a:prstGeom prst="rect">
            <a:avLst/>
          </a:prstGeom>
        </p:spPr>
      </p:pic>
      <p:sp useBgFill="1">
        <p:nvSpPr>
          <p:cNvPr id="7" name="TextBox 6">
            <a:extLst>
              <a:ext uri="{FF2B5EF4-FFF2-40B4-BE49-F238E27FC236}">
                <a16:creationId xmlns:a16="http://schemas.microsoft.com/office/drawing/2014/main" id="{8B6D94DC-34A1-9EA9-A423-D67456344527}"/>
              </a:ext>
            </a:extLst>
          </p:cNvPr>
          <p:cNvSpPr txBox="1"/>
          <p:nvPr/>
        </p:nvSpPr>
        <p:spPr>
          <a:xfrm rot="1306657">
            <a:off x="8353938" y="1129662"/>
            <a:ext cx="3638349" cy="646331"/>
          </a:xfrm>
          <a:prstGeom prst="rect">
            <a:avLst/>
          </a:prstGeom>
          <a:ln>
            <a:solidFill>
              <a:schemeClr val="tx1"/>
            </a:solidFill>
          </a:ln>
        </p:spPr>
        <p:txBody>
          <a:bodyPr wrap="square" rtlCol="0">
            <a:spAutoFit/>
          </a:bodyPr>
          <a:lstStyle/>
          <a:p>
            <a:pPr algn="ctr"/>
            <a:r>
              <a:rPr lang="en-US" sz="3600" dirty="0"/>
              <a:t>Takeaways?</a:t>
            </a:r>
          </a:p>
        </p:txBody>
      </p:sp>
    </p:spTree>
    <p:extLst>
      <p:ext uri="{BB962C8B-B14F-4D97-AF65-F5344CB8AC3E}">
        <p14:creationId xmlns:p14="http://schemas.microsoft.com/office/powerpoint/2010/main" val="3054059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AU_analysis_class_them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_analysis_class_theme" id="{D629ACFE-B0C4-497E-BC82-35A72FF012DF}" vid="{1BAA6AC4-EBB9-499A-AE4A-F60AD4DD45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AU_analysis_class_theme</Template>
  <TotalTime>721</TotalTime>
  <Words>1638</Words>
  <Application>Microsoft Office PowerPoint</Application>
  <PresentationFormat>Widescreen</PresentationFormat>
  <Paragraphs>359</Paragraphs>
  <Slides>49</Slides>
  <Notes>1</Notes>
  <HiddenSlides>35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Aptos</vt:lpstr>
      <vt:lpstr>Arial</vt:lpstr>
      <vt:lpstr>Calibri</vt:lpstr>
      <vt:lpstr>Corbel</vt:lpstr>
      <vt:lpstr>Wingdings</vt:lpstr>
      <vt:lpstr>AU_analysis_class_theme</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cp:lastModifiedBy>Fulton A</cp:lastModifiedBy>
  <cp:revision>18</cp:revision>
  <cp:lastPrinted>2026-03-02T16:40:12Z</cp:lastPrinted>
  <dcterms:created xsi:type="dcterms:W3CDTF">2026-02-07T17:18:24Z</dcterms:created>
  <dcterms:modified xsi:type="dcterms:W3CDTF">2026-03-04T21:58:06Z</dcterms:modified>
  <cp:category/>
</cp:coreProperties>
</file>