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1769" r:id="rId2"/>
    <p:sldId id="1770" r:id="rId3"/>
    <p:sldId id="2041" r:id="rId4"/>
    <p:sldId id="2042" r:id="rId5"/>
    <p:sldId id="2048" r:id="rId6"/>
    <p:sldId id="2053" r:id="rId7"/>
    <p:sldId id="2055" r:id="rId8"/>
    <p:sldId id="979" r:id="rId9"/>
    <p:sldId id="1725" r:id="rId10"/>
    <p:sldId id="1797" r:id="rId11"/>
    <p:sldId id="1724" r:id="rId12"/>
    <p:sldId id="1845" r:id="rId13"/>
    <p:sldId id="1852" r:id="rId14"/>
    <p:sldId id="2043" r:id="rId15"/>
    <p:sldId id="2044" r:id="rId16"/>
    <p:sldId id="1847" r:id="rId17"/>
    <p:sldId id="2046" r:id="rId18"/>
    <p:sldId id="1848" r:id="rId19"/>
    <p:sldId id="2027" r:id="rId20"/>
    <p:sldId id="2028" r:id="rId21"/>
    <p:sldId id="2047" r:id="rId22"/>
    <p:sldId id="2056" r:id="rId23"/>
    <p:sldId id="2029" r:id="rId24"/>
    <p:sldId id="2031" r:id="rId25"/>
    <p:sldId id="2009" r:id="rId26"/>
    <p:sldId id="2021" r:id="rId27"/>
    <p:sldId id="2057" r:id="rId28"/>
    <p:sldId id="2050" r:id="rId29"/>
    <p:sldId id="1854" r:id="rId30"/>
    <p:sldId id="2052" r:id="rId31"/>
    <p:sldId id="2051" r:id="rId32"/>
    <p:sldId id="2049" r:id="rId33"/>
    <p:sldId id="920" r:id="rId34"/>
    <p:sldId id="1929" r:id="rId35"/>
    <p:sldId id="2012" r:id="rId36"/>
    <p:sldId id="2033" r:id="rId37"/>
    <p:sldId id="2032" r:id="rId38"/>
    <p:sldId id="2022" r:id="rId39"/>
    <p:sldId id="2054" r:id="rId4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2F1E"/>
    <a:srgbClr val="7DA4B3"/>
    <a:srgbClr val="829B77"/>
    <a:srgbClr val="F8F0DE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223A0-CE28-4C74-ABA5-DD8A81B6E4D4}" v="21" dt="2025-10-02T14:38:39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77" autoAdjust="0"/>
    <p:restoredTop sz="94809"/>
  </p:normalViewPr>
  <p:slideViewPr>
    <p:cSldViewPr snapToGrid="0">
      <p:cViewPr varScale="1">
        <p:scale>
          <a:sx n="66" d="100"/>
          <a:sy n="66" d="100"/>
        </p:scale>
        <p:origin x="96" y="15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2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10:45:46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1 127 24575,'52'-5'0,"-9"2"0,-13 1 0,-8 1 0,-1 0 0,2 0 0,5 0 0,3 1 0,-1 1 0,-6 0 0,-11 0 0,-3-1 0,-5 0 0,1 0 0,-2 0 0,0 2 0,-2-1 0,8 0 0,3 0 0,1-1 0,1 0 0,-6 0 0,1 0 0,2 0 0,0 0 0,-1-2 0,4 2 0,5-2 0,1 2 0,7 0 0,-13-1 0,-2 0 0,-4 0 0,6 1 0,9 0 0,20 0 0,-9 0 0,14 2 0,-24-1 0,3 0 0,-4-1 0,0 0 0,2 0 0,1-3 0,-7 2 0,-2-4 0,-2 4 0,-3-3 0,5 1 0,0-1 0,0-2 0,-3 3 0,0-2 0,-2 2 0,1 0 0,-3 1 0,6 0 0,3 0 0,3-1 0,-1-1 0,-3 2 0,-2-2 0,0 3 0,2-1 0,-1 1 0,8 0 0,0 0 0,2 1 0,-1 0 0,-3 0 0,-4 0 0,9 0 0,6 0 0,5 0 0,12 0 0,-21-1 0,-4 0 0,-17 0 0,-5 1 0,2 0 0,2-2 0,2 2 0,-1-3 0,0 3 0,-1 0 0,2 0 0,4 0 0,6-1 0,0-1 0,-2 0 0,-9 0 0,-3 1 0,-3-1 0,2 1 0,3-2 0,1 1 0,5 0 0,3-2 0,-1 1 0,2 1 0,0-2 0,0 3 0,12-3 0,3 2 0,10-1 0,-11 2 0,-12 0 0,-13 1 0,-6 0 0,3 0 0,-1 0 0,1 0 0,-1 0 0,-2 0 0,0 0 0,1 0 0,1 0 0,0 0 0,0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10:45:54.3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24575,'47'0'0,"5"1"0,4 2 0,-6 0 0,26 5 0,-17-1 0,33 3 0,-29-5 0,3-2 0,-18-3 0,-10 0 0,2 0 0,-12 0 0,-8 0 0,1 0 0,-7 0 0,8 0 0,-2 0 0,8 1 0,-1 0 0,8 0 0,11 0 0,5-1 0,27 3 0,-2-3 0,-1 3 0,-11-3 0,-28 0 0,9 0 0,7 0 0,20 0 0,27 0 0,-6-2 0,-20 0 0,-15 0 0,-28 1 0,6 1 0,10 1 0,-1 0 0,9 1 0,-11-1 0,-3-3 0,-10 0 0,2 0 0,-4-1 0,9 2 0,0 0 0,-2 1 0,5 0 0,3 0 0,3 0 0,16-2 0,-16 1 0,-3-1 0,-13 2 0,-11-1 0,7 0 0,12 0 0,5 0 0,9-1 0,-20 1 0,-4-2 0,-9 0 0,-3 0 0,5 1 0,-8 1 0,-4 0 0,-5 1 0,1 0 0,2 0 0,10 0 0,2-1 0,8 0 0,-3 0 0,-2 0 0,4 1 0,-4 2 0,0-1 0,-5 1 0,-8 0 0,-2-2 0,0 0 0,0 0 0,4 0 0,2 0 0,3 0 0,-2 0 0,0-1 0,-5 0 0,-3 0 0,-3 0 0,-3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10:47:57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1053 4150 24575,'42'-2'0,"-4"0"0,-16 2 0,-8 0 0,-3 0 0,-4-3 0,1 1 0,1-2 0,-2 0 0,-3 1 0,-2 0 0,0 1 0,0 0 0,2 0 0,3 1 0,10-2 0,2 1 0,0 1 0,-3-2 0,-11 3 0,-1-2 0,-2 1 0,-1-1 0,3-1 0,-2-1 0,1 1 0,0-1 0,-1 3 0,3-3 0,-3 1 0,0-1 0,1-3 0,1-7 0,-1 0 0,5-7 0,-4 8 0,1 1 0,0 0 0,-2 5 0,0-1 0,-1 4 0,1-1 0,-2-6 0,1 6 0,-2-8 0,0 3 0,0 1 0,0-6 0,0 8 0,1-4 0,0 4 0,0 0 0,2 1 0,-3-1 0,3-4 0,-1-5 0,1-1 0,1-4 0,-2 4 0,-2 4 0,0 3 0,0 3 0,0-2 0,0 1 0,0-4 0,0 4 0,0 0 0,1-2 0,0 2 0,1-5 0,-1 0 0,-3-2 0,-1-5 0,-1 2 0,-3-5 0,0 0 0,-1-3 0,1 1 0,2-2 0,1 2 0,-1-6 0,1 1 0,-3-5 0,-2-4 0,-3 6 0,0 0 0,1 10 0,4 7 0,2 1 0,2 6 0,1 1 0,0 0 0,1 0 0,-1-7 0,1-1 0,-3-8 0,0-1 0,-6-5 0,-3-5 0,0-2 0,-4-5 0,3 7 0,4 5 0,2 6 0,3 2 0,1 0 0,1-4 0,0 1 0,2-2 0,-3 1 0,0 4 0,-1-5 0,0 7 0,-1-1 0,1 0 0,-2 1 0,1-1 0,2 2 0,2-2 0,0-5 0,-1-4 0,-3-1 0,1 0 0,-2 7 0,2-1 0,-3 1 0,1-2 0,-1 0 0,-1 0 0,-2-12 0,-6-7 0,-6-13 0,2 10 0,2 2 0,11 20 0,2-1 0,1 5 0,-3 1 0,1 0 0,-2-2 0,0 1 0,-3-9 0,1 7 0,0 0 0,1 3 0,4 4 0,0-1 0,0 2 0,2 6 0,-1 0 0,2 0 0,0 4 0,1-4 0,1 1 0,-2-3 0,-2-4 0,-3-2 0,-4-3 0,-1-3 0,-1 3 0,2 2 0,2 2 0,1 0 0,3 1 0,1 3 0,1 3 0,1-1 0,-1-3 0,-3-7 0,2 0 0,-3-3 0,3 3 0,-3-1 0,0 2 0,-1 1 0,0 2 0,3 5 0,-1-3 0,5 8 0,-1-6 0,0 2 0,0-5 0,-5-8 0,-1 0 0,-1-1 0,1 2 0,2 7 0,2 2 0,0 0 0,-4-5 0,2 2 0,-5-6 0,6 11 0,-1-3 0,3 6 0,0 0 0,-4-3 0,4 5 0,-25-29 0,1 3 0,-17-19 0,14 16 0,9 14 0,13 10 0,1 3 0,4 1 0,-2 2 0,2 0 0,2 0 0,-1 2 0,1-2 0,-2-1 0,1 2 0,-3-8 0,2 5 0,-2-5 0,3 3 0,-2-4 0,1-1 0,-2 0 0,1-4 0,-3-2 0,3 1 0,-2-2 0,3 8 0,0 2 0,0 3 0,3 3 0,0-2 0,0 1 0,0 1 0,-4-7 0,0-1 0,-2-4 0,1 0 0,3 8 0,-1 0 0,2 6 0,0 0 0,0-3 0,-3 0 0,2-1 0,-3-2 0,3 5 0,-4-7 0,3 4 0,-2-4 0,3 6 0,1 0 0,-2 0 0,1 2 0,-1-2 0,2 2 0,-2-2 0,1 1 0,-2-3 0,3 4 0,-3-3 0,4 4 0,-3-2 0,2-2 0,-2 1 0,0-2 0,0 3 0,3 1 0,-2 2 0,1-1 0,-1-1 0,0-1 0,0-2 0,0 3 0,-1-3 0,1 2 0,2-3 0,0 3 0,-1 1 0,1-2 0,-3 2 0,2-4 0,-1 2 0,-1 0 0,1 0 0,0-1 0,-3 0 0,3-4 0,-3 2 0,0-1 0,2 3 0,0 2 0,2 1 0,1 2 0,-2 0 0,1 1 0,0-2 0,1 2 0,0-2 0,-1 1 0,2-1 0,-17 6 0,12-3 0,-13 5 0,18-5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382C9-6A48-49AF-A069-E0AA57207C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5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en.wiktionary.org/wiki/PB%26J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237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Six</a:t>
            </a:r>
            <a:br>
              <a:rPr lang="en-US" sz="2400" dirty="0"/>
            </a:br>
            <a:r>
              <a:rPr lang="en-US" sz="2400" dirty="0"/>
              <a:t>03 October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857707-41F6-4C6D-889D-50C88E711BD1}"/>
              </a:ext>
            </a:extLst>
          </p:cNvPr>
          <p:cNvSpPr txBox="1"/>
          <p:nvPr/>
        </p:nvSpPr>
        <p:spPr>
          <a:xfrm>
            <a:off x="2296164" y="2138934"/>
            <a:ext cx="381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Personal vs official views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4D57F1-550C-B106-02C5-EA36FB70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378" y="1674627"/>
            <a:ext cx="3867690" cy="1419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54B8D9-BAF9-FDBF-AF43-68906B7CC031}"/>
              </a:ext>
            </a:extLst>
          </p:cNvPr>
          <p:cNvSpPr txBox="1"/>
          <p:nvPr/>
        </p:nvSpPr>
        <p:spPr>
          <a:xfrm>
            <a:off x="8378456" y="3123046"/>
            <a:ext cx="1945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St. James’s Square</a:t>
            </a:r>
            <a:br>
              <a:rPr lang="en-US" dirty="0"/>
            </a:br>
            <a:r>
              <a:rPr lang="en-US" dirty="0"/>
              <a:t>London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CBF008-5667-95AC-D319-4852A4CA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79" y="4495870"/>
            <a:ext cx="6787472" cy="20106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7C4AE3-1156-DED4-E831-308655229F18}"/>
              </a:ext>
            </a:extLst>
          </p:cNvPr>
          <p:cNvSpPr txBox="1"/>
          <p:nvPr/>
        </p:nvSpPr>
        <p:spPr>
          <a:xfrm>
            <a:off x="2281879" y="3127037"/>
            <a:ext cx="329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Chatham House Rule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924FF-6A63-6EEA-CC5F-EF830EFB5D2E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ETIQUETTE or PROTOCOL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44A18-9825-0C6C-1771-80AE67F96046}"/>
              </a:ext>
            </a:extLst>
          </p:cNvPr>
          <p:cNvSpPr txBox="1"/>
          <p:nvPr/>
        </p:nvSpPr>
        <p:spPr>
          <a:xfrm rot="1261448">
            <a:off x="8317897" y="322151"/>
            <a:ext cx="46391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</a:rPr>
              <a:t>REMINDER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3066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DAB7A-15C3-4767-A53E-BF2AA39C969F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ETIQUETTE or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62124-2385-4CBD-819F-39792360F4FF}"/>
              </a:ext>
            </a:extLst>
          </p:cNvPr>
          <p:cNvSpPr txBox="1"/>
          <p:nvPr/>
        </p:nvSpPr>
        <p:spPr>
          <a:xfrm>
            <a:off x="2271872" y="2181741"/>
            <a:ext cx="6622326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Professional respect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Smart, analytical questions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Non-combative tone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Depending on your style, perhaps preface question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is your perspective on …?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should we make of reports that …?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 we need to know to understand …</a:t>
            </a:r>
          </a:p>
          <a:p>
            <a:r>
              <a:rPr lang="en-US" sz="2400" dirty="0"/>
              <a:t>Neutral 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D77A1-1F14-F70A-F9AB-FFCFFF060F8C}"/>
              </a:ext>
            </a:extLst>
          </p:cNvPr>
          <p:cNvSpPr txBox="1"/>
          <p:nvPr/>
        </p:nvSpPr>
        <p:spPr>
          <a:xfrm rot="1261448">
            <a:off x="8317897" y="322151"/>
            <a:ext cx="46391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</a:rPr>
              <a:t>REMINDER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5C3604A-4C4D-2516-2563-CD6FD2EA2F4B}"/>
              </a:ext>
            </a:extLst>
          </p:cNvPr>
          <p:cNvSpPr/>
          <p:nvPr/>
        </p:nvSpPr>
        <p:spPr>
          <a:xfrm>
            <a:off x="1654629" y="3635829"/>
            <a:ext cx="617243" cy="1524000"/>
          </a:xfrm>
          <a:prstGeom prst="leftBrac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BD05C3F-AB08-EBF4-AAE0-306BB5013516}"/>
              </a:ext>
            </a:extLst>
          </p:cNvPr>
          <p:cNvSpPr/>
          <p:nvPr/>
        </p:nvSpPr>
        <p:spPr>
          <a:xfrm rot="10800000">
            <a:off x="9032470" y="3635829"/>
            <a:ext cx="617243" cy="1524000"/>
          </a:xfrm>
          <a:prstGeom prst="leftBrac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4E51047-1631-C34B-70C7-1F7CDD930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89B326-AAAA-374A-CA36-F38AA8071C1F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38E06-6529-E3D9-BFDF-A23B67AAA5C7}"/>
              </a:ext>
            </a:extLst>
          </p:cNvPr>
          <p:cNvSpPr txBox="1"/>
          <p:nvPr/>
        </p:nvSpPr>
        <p:spPr>
          <a:xfrm>
            <a:off x="1447798" y="2101334"/>
            <a:ext cx="940308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Can discuss sensitive, complex, politicized issues.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Remember …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Understand that words can have different meanings.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OUR MISSION (among ourselves and with guests):</a:t>
            </a:r>
          </a:p>
          <a:p>
            <a:pPr lvl="3">
              <a:spcAft>
                <a:spcPts val="1200"/>
              </a:spcAft>
            </a:pPr>
            <a:r>
              <a:rPr lang="en-US" sz="2400" dirty="0"/>
              <a:t>TO UNDERSTAND AND ANALYZE</a:t>
            </a:r>
          </a:p>
          <a:p>
            <a:pPr lvl="3">
              <a:spcAft>
                <a:spcPts val="1200"/>
              </a:spcAft>
            </a:pPr>
            <a:r>
              <a:rPr lang="en-US" sz="2400" dirty="0"/>
              <a:t>(NOT TO JUDGE)</a:t>
            </a:r>
          </a:p>
          <a:p>
            <a:pPr lvl="3">
              <a:spcAft>
                <a:spcPts val="1200"/>
              </a:spcAft>
            </a:pPr>
            <a:r>
              <a:rPr lang="en-US" sz="2400" dirty="0"/>
              <a:t>LISTEN, THINK, TRY TO UNDERSTAND, BE DIPLOMATIC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290EF-072D-0043-D141-9FF85C25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94" y="2559444"/>
            <a:ext cx="7529965" cy="3867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4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A56F8-0A79-C9E6-08C4-DD6B31642D26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D430C-37AC-FCDD-DC1D-BDCF475167F2}"/>
              </a:ext>
            </a:extLst>
          </p:cNvPr>
          <p:cNvSpPr txBox="1"/>
          <p:nvPr/>
        </p:nvSpPr>
        <p:spPr>
          <a:xfrm>
            <a:off x="1209626" y="1535221"/>
            <a:ext cx="394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speakers.  Three topics.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153142-BB8E-48F6-74C8-4E61B0DD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173" y="2306156"/>
            <a:ext cx="5448300" cy="595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767865-10CD-4CB0-8E1F-F86F7B1CA2BF}"/>
              </a:ext>
            </a:extLst>
          </p:cNvPr>
          <p:cNvSpPr txBox="1"/>
          <p:nvPr/>
        </p:nvSpPr>
        <p:spPr>
          <a:xfrm>
            <a:off x="1123001" y="3810000"/>
            <a:ext cx="17139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Yoav Katz</a:t>
            </a:r>
          </a:p>
          <a:p>
            <a:pPr algn="r"/>
            <a:endParaRPr lang="en-US" sz="2400" dirty="0"/>
          </a:p>
          <a:p>
            <a:pPr algn="r"/>
            <a:r>
              <a:rPr lang="en-US" sz="2000" i="1" dirty="0"/>
              <a:t>- introduced by</a:t>
            </a:r>
            <a:br>
              <a:rPr lang="en-US" sz="2000" i="1" dirty="0"/>
            </a:br>
            <a:r>
              <a:rPr lang="en-US" sz="2000" i="1" dirty="0"/>
              <a:t>Erik</a:t>
            </a:r>
          </a:p>
        </p:txBody>
      </p:sp>
    </p:spTree>
    <p:extLst>
      <p:ext uri="{BB962C8B-B14F-4D97-AF65-F5344CB8AC3E}">
        <p14:creationId xmlns:p14="http://schemas.microsoft.com/office/powerpoint/2010/main" val="339553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1AD43-D4A9-F1E9-5A0E-4B42ECC1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E9FEE3-9C90-C764-7EED-3EB3E8A84A48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F13A8-0D51-7D47-F8C6-593027BC4129}"/>
              </a:ext>
            </a:extLst>
          </p:cNvPr>
          <p:cNvSpPr txBox="1"/>
          <p:nvPr/>
        </p:nvSpPr>
        <p:spPr>
          <a:xfrm>
            <a:off x="1209626" y="1535221"/>
            <a:ext cx="394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speakers.  Three topics.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13C50-6045-4B43-58ED-C55F980E2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173" y="2306156"/>
            <a:ext cx="5461000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437F2-4BC1-BAA6-FC70-8FFD56039CD6}"/>
              </a:ext>
            </a:extLst>
          </p:cNvPr>
          <p:cNvSpPr txBox="1"/>
          <p:nvPr/>
        </p:nvSpPr>
        <p:spPr>
          <a:xfrm>
            <a:off x="1123001" y="3810000"/>
            <a:ext cx="17139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Hunter Stoll</a:t>
            </a:r>
          </a:p>
          <a:p>
            <a:pPr algn="r"/>
            <a:endParaRPr lang="en-US" sz="2400" dirty="0"/>
          </a:p>
          <a:p>
            <a:pPr algn="r"/>
            <a:r>
              <a:rPr lang="en-US" sz="2000" i="1" dirty="0"/>
              <a:t>- introduced by</a:t>
            </a:r>
            <a:br>
              <a:rPr lang="en-US" sz="2000" i="1" dirty="0"/>
            </a:br>
            <a:r>
              <a:rPr lang="en-US" sz="2000" i="1" dirty="0"/>
              <a:t>Sarina</a:t>
            </a:r>
          </a:p>
        </p:txBody>
      </p:sp>
    </p:spTree>
    <p:extLst>
      <p:ext uri="{BB962C8B-B14F-4D97-AF65-F5344CB8AC3E}">
        <p14:creationId xmlns:p14="http://schemas.microsoft.com/office/powerpoint/2010/main" val="197759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8D85-EC6B-8CD9-3F1C-679EFD38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8BA8A-D0EB-30CF-7A4A-D56DFA879AE3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DF50C-39A4-4F72-2415-A454B55F46F8}"/>
              </a:ext>
            </a:extLst>
          </p:cNvPr>
          <p:cNvSpPr txBox="1"/>
          <p:nvPr/>
        </p:nvSpPr>
        <p:spPr>
          <a:xfrm>
            <a:off x="1209626" y="1535221"/>
            <a:ext cx="394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speakers.  Three topics.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C4AFB-5CC3-2642-FDC1-EB70AB658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193" y="2306156"/>
            <a:ext cx="5394960" cy="7150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C99B31-86E8-15BE-5581-0FD2C86D05A6}"/>
              </a:ext>
            </a:extLst>
          </p:cNvPr>
          <p:cNvSpPr txBox="1"/>
          <p:nvPr/>
        </p:nvSpPr>
        <p:spPr>
          <a:xfrm>
            <a:off x="1123001" y="3810000"/>
            <a:ext cx="17139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D.J. Shea</a:t>
            </a:r>
          </a:p>
          <a:p>
            <a:pPr algn="r"/>
            <a:endParaRPr lang="en-US" sz="2400" dirty="0"/>
          </a:p>
          <a:p>
            <a:pPr algn="r"/>
            <a:r>
              <a:rPr lang="en-US" sz="2000" i="1" dirty="0"/>
              <a:t>- introduced by</a:t>
            </a:r>
            <a:br>
              <a:rPr lang="en-US" sz="2000" i="1" dirty="0"/>
            </a:br>
            <a:r>
              <a:rPr lang="en-US" sz="2000" i="1" dirty="0"/>
              <a:t>Priya</a:t>
            </a:r>
          </a:p>
        </p:txBody>
      </p:sp>
    </p:spTree>
    <p:extLst>
      <p:ext uri="{BB962C8B-B14F-4D97-AF65-F5344CB8AC3E}">
        <p14:creationId xmlns:p14="http://schemas.microsoft.com/office/powerpoint/2010/main" val="154377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84598-D175-FFB2-643F-466B1C3B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D4EC15-8CE6-E945-BDCA-414F934F467E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FDFEE8-AC7C-7381-5656-72D6E31D3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87" y="1351942"/>
            <a:ext cx="10163025" cy="5231737"/>
          </a:xfrm>
          <a:prstGeom prst="rect">
            <a:avLst/>
          </a:prstGeom>
        </p:spPr>
      </p:pic>
      <p:pic>
        <p:nvPicPr>
          <p:cNvPr id="14" name="Picture 13" descr="A map of israel with black text&#10;&#10;AI-generated content may be incorrect.">
            <a:extLst>
              <a:ext uri="{FF2B5EF4-FFF2-40B4-BE49-F238E27FC236}">
                <a16:creationId xmlns:a16="http://schemas.microsoft.com/office/drawing/2014/main" id="{ACA12940-819E-ED40-81F3-DB04B7620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64" y="-269240"/>
            <a:ext cx="4754880" cy="103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E6439D3-5784-0403-6393-E0AF73B9C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A63273-2A78-FC9A-DE8A-84CC2E65F8F9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E8001-E269-489B-29AD-B1FEA3972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87" y="1351942"/>
            <a:ext cx="10163025" cy="5231737"/>
          </a:xfrm>
          <a:prstGeom prst="rect">
            <a:avLst/>
          </a:prstGeom>
        </p:spPr>
      </p:pic>
      <p:pic>
        <p:nvPicPr>
          <p:cNvPr id="14" name="Picture 13" descr="A map of israel with black text&#10;&#10;AI-generated content may be incorrect.">
            <a:extLst>
              <a:ext uri="{FF2B5EF4-FFF2-40B4-BE49-F238E27FC236}">
                <a16:creationId xmlns:a16="http://schemas.microsoft.com/office/drawing/2014/main" id="{455E425B-1DF7-447A-F427-4A0D7844D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65" y="137160"/>
            <a:ext cx="3021717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7C4F7-FAD0-BB86-44B3-EDB99AC6A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883F5F-7A92-6039-6E17-2FC3FE4709C3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1A557-AC5E-33CB-9C2F-76904AE8023E}"/>
              </a:ext>
            </a:extLst>
          </p:cNvPr>
          <p:cNvSpPr txBox="1"/>
          <p:nvPr/>
        </p:nvSpPr>
        <p:spPr>
          <a:xfrm>
            <a:off x="1304926" y="1935539"/>
            <a:ext cx="393088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Some of the basics …  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70259-6726-2F11-F173-5293602CF23F}"/>
              </a:ext>
            </a:extLst>
          </p:cNvPr>
          <p:cNvSpPr txBox="1"/>
          <p:nvPr/>
        </p:nvSpPr>
        <p:spPr>
          <a:xfrm>
            <a:off x="2222503" y="2678489"/>
            <a:ext cx="7746993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Creation of Jewish State in 1948.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Never resolved Palestinian homeland issues.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Six-Day War in 1967; Yom Kippur War in 1973.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Intifadas in 1987-93 and 2000-05.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Camp David Accords in 1978.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Oslo Accords in 1993 and 1995.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Numerous failed attempts.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BCCD8-AACF-C01D-895C-08ACC92464FC}"/>
              </a:ext>
            </a:extLst>
          </p:cNvPr>
          <p:cNvSpPr txBox="1"/>
          <p:nvPr/>
        </p:nvSpPr>
        <p:spPr>
          <a:xfrm rot="1261448">
            <a:off x="8317897" y="322151"/>
            <a:ext cx="46391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</a:rPr>
              <a:t>REVIEW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4913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43097-72EE-E11F-1F2F-DE6B77625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7D0E0-7BB9-8922-3554-A5286990C466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253E9-CF4D-EF91-046F-F82AA26CC931}"/>
              </a:ext>
            </a:extLst>
          </p:cNvPr>
          <p:cNvSpPr txBox="1"/>
          <p:nvPr/>
        </p:nvSpPr>
        <p:spPr>
          <a:xfrm>
            <a:off x="1304926" y="1935539"/>
            <a:ext cx="393088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Some of the basics …  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55118-99E8-58D1-BD5A-3ECC0ABE470B}"/>
              </a:ext>
            </a:extLst>
          </p:cNvPr>
          <p:cNvSpPr txBox="1"/>
          <p:nvPr/>
        </p:nvSpPr>
        <p:spPr>
          <a:xfrm>
            <a:off x="2518594" y="2600112"/>
            <a:ext cx="8576387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Abraham Accords (2020) did not include Palestine.</a:t>
            </a:r>
          </a:p>
          <a:p>
            <a:pPr lvl="2">
              <a:spcAft>
                <a:spcPts val="600"/>
              </a:spcAft>
            </a:pPr>
            <a:r>
              <a:rPr lang="en-US" sz="3200" dirty="0"/>
              <a:t>UAE, Bahrain first.</a:t>
            </a:r>
          </a:p>
          <a:p>
            <a:pPr lvl="2">
              <a:spcAft>
                <a:spcPts val="600"/>
              </a:spcAft>
            </a:pPr>
            <a:r>
              <a:rPr lang="en-US" sz="3200" dirty="0"/>
              <a:t>Sudan, Morocco later.</a:t>
            </a:r>
          </a:p>
          <a:p>
            <a:pPr lvl="2">
              <a:spcAft>
                <a:spcPts val="600"/>
              </a:spcAft>
            </a:pPr>
            <a:r>
              <a:rPr lang="en-US" sz="3200" dirty="0"/>
              <a:t>Saudi Arabia talk but not sign.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Gaza War</a:t>
            </a:r>
          </a:p>
          <a:p>
            <a:pPr lvl="2">
              <a:spcAft>
                <a:spcPts val="600"/>
              </a:spcAft>
            </a:pPr>
            <a:r>
              <a:rPr lang="en-US" sz="3200" dirty="0"/>
              <a:t>7 Oct 2023 – Hamas attack, killing 1.3K</a:t>
            </a:r>
          </a:p>
          <a:p>
            <a:pPr lvl="2">
              <a:spcAft>
                <a:spcPts val="600"/>
              </a:spcAft>
            </a:pPr>
            <a:r>
              <a:rPr lang="en-US" sz="3200" dirty="0"/>
              <a:t>Only a short ceasefire since then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55E31-40EC-D6DA-8AC7-28DDBE8B10E2}"/>
              </a:ext>
            </a:extLst>
          </p:cNvPr>
          <p:cNvSpPr txBox="1"/>
          <p:nvPr/>
        </p:nvSpPr>
        <p:spPr>
          <a:xfrm rot="1261448">
            <a:off x="8317897" y="322151"/>
            <a:ext cx="46391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</a:rPr>
              <a:t>REVIEW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988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FAA7B8-6D9C-217B-B34B-393C684EF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74216"/>
              </p:ext>
            </p:extLst>
          </p:nvPr>
        </p:nvGraphicFramePr>
        <p:xfrm>
          <a:off x="3791527" y="535183"/>
          <a:ext cx="3894012" cy="5768340"/>
        </p:xfrm>
        <a:graphic>
          <a:graphicData uri="http://schemas.openxmlformats.org/drawingml/2006/table">
            <a:tbl>
              <a:tblPr/>
              <a:tblGrid>
                <a:gridCol w="3894012">
                  <a:extLst>
                    <a:ext uri="{9D8B030D-6E8A-4147-A177-3AD203B41FA5}">
                      <a16:colId xmlns:a16="http://schemas.microsoft.com/office/drawing/2014/main" val="1988101017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 (29 Aug)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1627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2 (5 Sep)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6812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3 (12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65843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4 (19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525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5 (26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5826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6 (3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4095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7 (10 Oct)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407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8 (17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29356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9 (24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63745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10 (31 Oct 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5145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11 (7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293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12 (14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5734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13 (21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0920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Thanksgiving Break</a:t>
                      </a:r>
                    </a:p>
                  </a:txBody>
                  <a:tcPr marL="36830" marR="18415" marT="27305" marB="27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8927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14 (5 Dec)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5875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56085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147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Fall </a:t>
            </a:r>
            <a:r>
              <a:rPr lang="en-US" sz="28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927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00481 0.2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ECC98-9382-FC80-EC6C-CC82127D01E8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242C-6CAA-80E6-F858-A972AA92C2E8}"/>
              </a:ext>
            </a:extLst>
          </p:cNvPr>
          <p:cNvSpPr txBox="1"/>
          <p:nvPr/>
        </p:nvSpPr>
        <p:spPr>
          <a:xfrm>
            <a:off x="1304926" y="1935539"/>
            <a:ext cx="311655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Other aspects …  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D9555-D931-1B2C-35F2-ADCDFBEBD494}"/>
              </a:ext>
            </a:extLst>
          </p:cNvPr>
          <p:cNvSpPr txBox="1"/>
          <p:nvPr/>
        </p:nvSpPr>
        <p:spPr>
          <a:xfrm>
            <a:off x="2176398" y="2924378"/>
            <a:ext cx="2045753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Gaza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West Bank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Syria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Iran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BB4B-9A8E-6865-2D55-0E44490CD1B1}"/>
              </a:ext>
            </a:extLst>
          </p:cNvPr>
          <p:cNvSpPr txBox="1"/>
          <p:nvPr/>
        </p:nvSpPr>
        <p:spPr>
          <a:xfrm>
            <a:off x="5871137" y="2924377"/>
            <a:ext cx="5408019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Netanyahu’s political problems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The USA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5BC6F-AEDE-D596-58EB-8471150F4F2B}"/>
              </a:ext>
            </a:extLst>
          </p:cNvPr>
          <p:cNvSpPr txBox="1"/>
          <p:nvPr/>
        </p:nvSpPr>
        <p:spPr>
          <a:xfrm rot="1261448">
            <a:off x="8317897" y="322151"/>
            <a:ext cx="46391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</a:rPr>
              <a:t>REVIEW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56624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2AC4C-FE74-B0D7-D28D-7E2BED870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12B15E-190A-E04E-2AB5-88C13F9ABAB7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1FD04-4924-CD92-9811-65C6426994DD}"/>
              </a:ext>
            </a:extLst>
          </p:cNvPr>
          <p:cNvSpPr txBox="1"/>
          <p:nvPr/>
        </p:nvSpPr>
        <p:spPr>
          <a:xfrm>
            <a:off x="1304926" y="1935539"/>
            <a:ext cx="334976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Monday’s news …  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7D1E6-A58B-5CC3-DD0B-29410766BBDF}"/>
              </a:ext>
            </a:extLst>
          </p:cNvPr>
          <p:cNvSpPr txBox="1"/>
          <p:nvPr/>
        </p:nvSpPr>
        <p:spPr>
          <a:xfrm>
            <a:off x="2020171" y="3151385"/>
            <a:ext cx="3873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Trump’s 20-point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0EC17-8216-1176-7C40-058365689B50}"/>
              </a:ext>
            </a:extLst>
          </p:cNvPr>
          <p:cNvSpPr txBox="1"/>
          <p:nvPr/>
        </p:nvSpPr>
        <p:spPr>
          <a:xfrm rot="20184896">
            <a:off x="-1461103" y="379087"/>
            <a:ext cx="46391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</a:rPr>
              <a:t>NEW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3444B-EF35-87C6-5BD0-8E837077E262}"/>
              </a:ext>
            </a:extLst>
          </p:cNvPr>
          <p:cNvSpPr txBox="1"/>
          <p:nvPr/>
        </p:nvSpPr>
        <p:spPr>
          <a:xfrm>
            <a:off x="7130918" y="2176642"/>
            <a:ext cx="375615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potential advantages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potential flaws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712B08-1D96-FF4F-22FE-122345A1A9E3}"/>
              </a:ext>
            </a:extLst>
          </p:cNvPr>
          <p:cNvCxnSpPr/>
          <p:nvPr/>
        </p:nvCxnSpPr>
        <p:spPr>
          <a:xfrm flipV="1">
            <a:off x="6002736" y="2741892"/>
            <a:ext cx="881082" cy="5364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02F7D6-4923-BDE0-A69F-E46E7C7D5E81}"/>
              </a:ext>
            </a:extLst>
          </p:cNvPr>
          <p:cNvCxnSpPr>
            <a:cxnSpLocks/>
          </p:cNvCxnSpPr>
          <p:nvPr/>
        </p:nvCxnSpPr>
        <p:spPr>
          <a:xfrm>
            <a:off x="6032009" y="3332233"/>
            <a:ext cx="998113" cy="256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5902C7-C040-20A0-DA62-7723972B6558}"/>
              </a:ext>
            </a:extLst>
          </p:cNvPr>
          <p:cNvSpPr txBox="1"/>
          <p:nvPr/>
        </p:nvSpPr>
        <p:spPr>
          <a:xfrm>
            <a:off x="2020171" y="5128103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Reactions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6D701-90F1-7255-EFCD-E7C56A41C11C}"/>
              </a:ext>
            </a:extLst>
          </p:cNvPr>
          <p:cNvSpPr txBox="1"/>
          <p:nvPr/>
        </p:nvSpPr>
        <p:spPr>
          <a:xfrm>
            <a:off x="7130918" y="4153360"/>
            <a:ext cx="2364750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Israel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Palestinians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U.S.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international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EF975A-11C3-28C2-D84A-BF8458F7CEAF}"/>
              </a:ext>
            </a:extLst>
          </p:cNvPr>
          <p:cNvCxnSpPr/>
          <p:nvPr/>
        </p:nvCxnSpPr>
        <p:spPr>
          <a:xfrm flipV="1">
            <a:off x="6002736" y="4718610"/>
            <a:ext cx="881082" cy="5364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E98441-C76A-40BB-2BE4-75FD38F1E349}"/>
              </a:ext>
            </a:extLst>
          </p:cNvPr>
          <p:cNvCxnSpPr>
            <a:cxnSpLocks/>
          </p:cNvCxnSpPr>
          <p:nvPr/>
        </p:nvCxnSpPr>
        <p:spPr>
          <a:xfrm>
            <a:off x="6032009" y="5308951"/>
            <a:ext cx="998113" cy="256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2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6A02F-7784-DF4A-D209-EF1CB8058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C8DC6F-681D-79D4-C355-98B3D5D4E1AD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89D42-0E8C-3A79-956B-2AFF3F7EA278}"/>
              </a:ext>
            </a:extLst>
          </p:cNvPr>
          <p:cNvSpPr txBox="1"/>
          <p:nvPr/>
        </p:nvSpPr>
        <p:spPr>
          <a:xfrm>
            <a:off x="1304926" y="1935539"/>
            <a:ext cx="6286657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Wednesday and Thursday’s news …  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5ADFD-522A-2E20-8CE1-99BD51E47A60}"/>
              </a:ext>
            </a:extLst>
          </p:cNvPr>
          <p:cNvSpPr txBox="1"/>
          <p:nvPr/>
        </p:nvSpPr>
        <p:spPr>
          <a:xfrm>
            <a:off x="2020171" y="3151385"/>
            <a:ext cx="5793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Humanitarian flotilla intercepted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9534D-F3C9-90A2-3492-B2542D32C039}"/>
              </a:ext>
            </a:extLst>
          </p:cNvPr>
          <p:cNvSpPr txBox="1"/>
          <p:nvPr/>
        </p:nvSpPr>
        <p:spPr>
          <a:xfrm rot="20184896">
            <a:off x="-1461103" y="379087"/>
            <a:ext cx="46391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</a:rPr>
              <a:t>NEW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5DA96F-F30D-4AB6-781C-E6AC75E93570}"/>
              </a:ext>
            </a:extLst>
          </p:cNvPr>
          <p:cNvSpPr txBox="1"/>
          <p:nvPr/>
        </p:nvSpPr>
        <p:spPr>
          <a:xfrm>
            <a:off x="2020171" y="4430360"/>
            <a:ext cx="4887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“Final warning” to Gaza City</a:t>
            </a:r>
          </a:p>
        </p:txBody>
      </p:sp>
    </p:spTree>
    <p:extLst>
      <p:ext uri="{BB962C8B-B14F-4D97-AF65-F5344CB8AC3E}">
        <p14:creationId xmlns:p14="http://schemas.microsoft.com/office/powerpoint/2010/main" val="26631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9B2E2-702C-D5BD-C8B7-1C3E95C1A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62F729-8D9E-D9BD-33F0-02271BB60EC9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4AADD-9ACC-0335-C25C-606EA536F74E}"/>
              </a:ext>
            </a:extLst>
          </p:cNvPr>
          <p:cNvSpPr txBox="1"/>
          <p:nvPr/>
        </p:nvSpPr>
        <p:spPr>
          <a:xfrm>
            <a:off x="1454216" y="3180682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About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876C6-6F2C-0186-96B9-84A62E5FF5A1}"/>
              </a:ext>
            </a:extLst>
          </p:cNvPr>
          <p:cNvSpPr txBox="1"/>
          <p:nvPr/>
        </p:nvSpPr>
        <p:spPr>
          <a:xfrm>
            <a:off x="1454216" y="3908500"/>
            <a:ext cx="49158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Trump plans (20 pts and Riviera)</a:t>
            </a:r>
          </a:p>
          <a:p>
            <a:r>
              <a:rPr lang="en-US" sz="2800" dirty="0"/>
              <a:t>Netanyahu’s plan</a:t>
            </a:r>
          </a:p>
          <a:p>
            <a:r>
              <a:rPr lang="en-US" sz="2800" dirty="0"/>
              <a:t>Gaza  and Gaza City strategies</a:t>
            </a:r>
          </a:p>
          <a:p>
            <a:r>
              <a:rPr lang="en-US" sz="2800" dirty="0"/>
              <a:t>Humanitarian flotilla and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19279-D818-60E7-AF9E-D9C5BD225C07}"/>
              </a:ext>
            </a:extLst>
          </p:cNvPr>
          <p:cNvSpPr txBox="1"/>
          <p:nvPr/>
        </p:nvSpPr>
        <p:spPr>
          <a:xfrm>
            <a:off x="6567713" y="3908500"/>
            <a:ext cx="53668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West Bank settlements/annexation</a:t>
            </a:r>
          </a:p>
          <a:p>
            <a:r>
              <a:rPr lang="en-US" sz="2800" dirty="0"/>
              <a:t>Next steps on Iran</a:t>
            </a:r>
          </a:p>
          <a:p>
            <a:r>
              <a:rPr lang="en-US" sz="2800" dirty="0"/>
              <a:t>Two-State solution</a:t>
            </a:r>
          </a:p>
          <a:p>
            <a:r>
              <a:rPr lang="en-US" sz="2800" dirty="0"/>
              <a:t>Long-term consequences in Gaza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5B5B1-9A5F-79A4-C00E-260670761FDE}"/>
              </a:ext>
            </a:extLst>
          </p:cNvPr>
          <p:cNvSpPr txBox="1"/>
          <p:nvPr/>
        </p:nvSpPr>
        <p:spPr>
          <a:xfrm>
            <a:off x="1304925" y="2057123"/>
            <a:ext cx="6458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What questions have you developed?</a:t>
            </a:r>
          </a:p>
        </p:txBody>
      </p:sp>
    </p:spTree>
    <p:extLst>
      <p:ext uri="{BB962C8B-B14F-4D97-AF65-F5344CB8AC3E}">
        <p14:creationId xmlns:p14="http://schemas.microsoft.com/office/powerpoint/2010/main" val="3722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EEDA05-CE91-F6C9-8CD3-6CA15DDCC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EFCD49-0E0E-78D8-1C01-BCC8C6A4414E}"/>
              </a:ext>
            </a:extLst>
          </p:cNvPr>
          <p:cNvSpPr txBox="1"/>
          <p:nvPr/>
        </p:nvSpPr>
        <p:spPr>
          <a:xfrm>
            <a:off x="1304926" y="702731"/>
            <a:ext cx="416623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B1CBB-24D4-3AEB-7BB9-CA1F26A4AA0E}"/>
              </a:ext>
            </a:extLst>
          </p:cNvPr>
          <p:cNvSpPr txBox="1"/>
          <p:nvPr/>
        </p:nvSpPr>
        <p:spPr>
          <a:xfrm>
            <a:off x="1304926" y="2141984"/>
            <a:ext cx="787427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I asked:  What questions have you developed?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E4C7C-499B-60F0-E818-B492CEC2B143}"/>
              </a:ext>
            </a:extLst>
          </p:cNvPr>
          <p:cNvSpPr txBox="1"/>
          <p:nvPr/>
        </p:nvSpPr>
        <p:spPr>
          <a:xfrm>
            <a:off x="2198578" y="3917252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Now I 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5DA45-ABAB-863B-F69E-6E499D4CCD96}"/>
              </a:ext>
            </a:extLst>
          </p:cNvPr>
          <p:cNvSpPr txBox="1"/>
          <p:nvPr/>
        </p:nvSpPr>
        <p:spPr>
          <a:xfrm>
            <a:off x="4120899" y="3924946"/>
            <a:ext cx="69565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What do you make of the answers?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What do you think the future holds?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What is U.S. policy, and what should be?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What lessons should learn from this?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49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CD23686-215C-5947-F0E0-FC5DDCFC1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B4078-93B5-BA8F-DC1A-1F58567727F5}"/>
              </a:ext>
            </a:extLst>
          </p:cNvPr>
          <p:cNvSpPr txBox="1"/>
          <p:nvPr/>
        </p:nvSpPr>
        <p:spPr>
          <a:xfrm>
            <a:off x="5117965" y="62202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F76D7-A970-7C58-8610-1DC4A7E89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0" b="93658" l="1500" r="96500">
                        <a14:foregroundMark x1="10333" y1="25516" x2="3000" y2="44248"/>
                        <a14:foregroundMark x1="3000" y1="44248" x2="5167" y2="67109"/>
                        <a14:foregroundMark x1="5167" y1="67109" x2="16500" y2="78171"/>
                        <a14:foregroundMark x1="16500" y1="78171" x2="18167" y2="75959"/>
                        <a14:foregroundMark x1="18917" y1="78171" x2="29333" y2="93363"/>
                        <a14:foregroundMark x1="29333" y1="93363" x2="42000" y2="93805"/>
                        <a14:foregroundMark x1="42000" y1="93805" x2="54333" y2="85988"/>
                        <a14:foregroundMark x1="54333" y1="85988" x2="58833" y2="86283"/>
                        <a14:foregroundMark x1="86083" y1="74189" x2="96750" y2="60324"/>
                        <a14:foregroundMark x1="96750" y1="60324" x2="92250" y2="39086"/>
                        <a14:foregroundMark x1="92250" y1="39086" x2="87333" y2="33923"/>
                        <a14:foregroundMark x1="95667" y1="47345" x2="96500" y2="64307"/>
                        <a14:foregroundMark x1="69167" y1="10767" x2="56250" y2="7670"/>
                        <a14:foregroundMark x1="56250" y1="7670" x2="50750" y2="9440"/>
                        <a14:foregroundMark x1="2250" y1="58555" x2="3250" y2="55900"/>
                        <a14:foregroundMark x1="2000" y1="61209" x2="2000" y2="61209"/>
                        <a14:foregroundMark x1="1500" y1="60324" x2="1500" y2="60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25203" y="3633396"/>
            <a:ext cx="3771900" cy="2131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9B5C7-63D7-D33A-1144-D6F42AEF2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23" y="225911"/>
            <a:ext cx="4968456" cy="4968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49605-19F1-1E2C-6D80-E699D3C85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" y="1214821"/>
            <a:ext cx="4023960" cy="31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810630F-A313-7345-E654-FB75962AD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34485-129B-7DE0-742E-FCD7136DF3C6}"/>
              </a:ext>
            </a:extLst>
          </p:cNvPr>
          <p:cNvSpPr txBox="1"/>
          <p:nvPr/>
        </p:nvSpPr>
        <p:spPr>
          <a:xfrm>
            <a:off x="1248293" y="632193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7AE70-C093-AF41-5E89-B42B23AE1FCA}"/>
              </a:ext>
            </a:extLst>
          </p:cNvPr>
          <p:cNvSpPr txBox="1"/>
          <p:nvPr/>
        </p:nvSpPr>
        <p:spPr>
          <a:xfrm>
            <a:off x="3264597" y="2976546"/>
            <a:ext cx="606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Comfortable with 401 and 402 projects?</a:t>
            </a:r>
          </a:p>
        </p:txBody>
      </p:sp>
    </p:spTree>
    <p:extLst>
      <p:ext uri="{BB962C8B-B14F-4D97-AF65-F5344CB8AC3E}">
        <p14:creationId xmlns:p14="http://schemas.microsoft.com/office/powerpoint/2010/main" val="293161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DE042-93E5-C750-EE73-9F99A638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B2204-D44E-24CD-34F9-2B9845B1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96" y="1422400"/>
            <a:ext cx="2060504" cy="946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56FFA-D25E-09CF-FE37-9124880D51B3}"/>
              </a:ext>
            </a:extLst>
          </p:cNvPr>
          <p:cNvSpPr txBox="1"/>
          <p:nvPr/>
        </p:nvSpPr>
        <p:spPr>
          <a:xfrm>
            <a:off x="3937000" y="3244334"/>
            <a:ext cx="3849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 on 19th Street at 9:40</a:t>
            </a:r>
          </a:p>
        </p:txBody>
      </p:sp>
    </p:spTree>
    <p:extLst>
      <p:ext uri="{BB962C8B-B14F-4D97-AF65-F5344CB8AC3E}">
        <p14:creationId xmlns:p14="http://schemas.microsoft.com/office/powerpoint/2010/main" val="3953191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E57D-2D1E-7952-0320-5BAAE075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6BBBB5-2ADB-572D-324E-A5E5F581B160}"/>
              </a:ext>
            </a:extLst>
          </p:cNvPr>
          <p:cNvSpPr txBox="1"/>
          <p:nvPr/>
        </p:nvSpPr>
        <p:spPr>
          <a:xfrm>
            <a:off x="4775947" y="2757368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</p:spTree>
    <p:extLst>
      <p:ext uri="{BB962C8B-B14F-4D97-AF65-F5344CB8AC3E}">
        <p14:creationId xmlns:p14="http://schemas.microsoft.com/office/powerpoint/2010/main" val="1888135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B4150-3DF7-12BD-9D10-97C855CCC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627035-9B19-D621-44DB-35F91DE214F8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32D231-336D-4ED8-6016-DB46B5F2E473}"/>
              </a:ext>
            </a:extLst>
          </p:cNvPr>
          <p:cNvSpPr txBox="1"/>
          <p:nvPr/>
        </p:nvSpPr>
        <p:spPr>
          <a:xfrm>
            <a:off x="1130334" y="2505891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Hunter Stoll	</a:t>
            </a:r>
          </a:p>
          <a:p>
            <a:pPr marL="182880" indent="-182880"/>
            <a:r>
              <a:rPr lang="en-US" sz="2400" dirty="0"/>
              <a:t>Defense Analyst</a:t>
            </a:r>
            <a:br>
              <a:rPr lang="en-US" sz="2400" dirty="0"/>
            </a:br>
            <a:r>
              <a:rPr lang="en-US" sz="2400" dirty="0"/>
              <a:t>RAND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C5098-A187-A1F6-5A55-75238A8D2C40}"/>
              </a:ext>
            </a:extLst>
          </p:cNvPr>
          <p:cNvSpPr txBox="1"/>
          <p:nvPr/>
        </p:nvSpPr>
        <p:spPr>
          <a:xfrm>
            <a:off x="1130334" y="4890015"/>
            <a:ext cx="287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Sarina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7A5F3-C460-3DDC-7FEF-C1E2AE55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5797">
            <a:off x="5144607" y="676731"/>
            <a:ext cx="6209165" cy="76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AE8E5-4727-4285-3452-801B71C2A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F7E897-B269-8C80-9798-1FAAFEAD8E27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992758-8BC2-012E-30CC-89DA5FC7D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003259"/>
              </p:ext>
            </p:extLst>
          </p:nvPr>
        </p:nvGraphicFramePr>
        <p:xfrm>
          <a:off x="1500869" y="1421136"/>
          <a:ext cx="8546005" cy="5044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653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03735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Class Discussion – Readings, current events updates, and meeting preps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9:40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Ubers to Embassy of Israel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8211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10:00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Yoav Katz</a:t>
                      </a:r>
                    </a:p>
                    <a:p>
                      <a:pPr lvl="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Minister Counselor, Embassy of Israel</a:t>
                      </a: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Erik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Metro back to SUDC and 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Hunter Stoll</a:t>
                      </a:r>
                      <a:br>
                        <a:rPr lang="en-US" sz="2000" dirty="0">
                          <a:latin typeface="Aptos" panose="020B0004020202020204" pitchFamily="34" charset="0"/>
                        </a:rPr>
                      </a:br>
                      <a:r>
                        <a:rPr lang="en-US" sz="2000" dirty="0">
                          <a:latin typeface="Aptos" panose="020B0004020202020204" pitchFamily="34" charset="0"/>
                        </a:rPr>
                        <a:t>Defense Analyst, RAND </a:t>
                      </a: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Sarina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8207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ptos" panose="020B0004020202020204" pitchFamily="34" charset="0"/>
                        </a:rPr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D.J. Shea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Lead Client Solutions Manager, LinkedIn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Priya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08486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419112734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08DB9D73-D408-F0E2-F906-00E33643200D}"/>
              </a:ext>
            </a:extLst>
          </p:cNvPr>
          <p:cNvSpPr/>
          <p:nvPr/>
        </p:nvSpPr>
        <p:spPr>
          <a:xfrm>
            <a:off x="1304926" y="1421136"/>
            <a:ext cx="8741948" cy="712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E5CC0DE7-E1B2-7917-170A-879243605436}"/>
              </a:ext>
            </a:extLst>
          </p:cNvPr>
          <p:cNvSpPr/>
          <p:nvPr/>
        </p:nvSpPr>
        <p:spPr>
          <a:xfrm>
            <a:off x="1402897" y="2133600"/>
            <a:ext cx="8741948" cy="43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467051A-4A97-3BC2-367D-E9F2FA217E65}"/>
              </a:ext>
            </a:extLst>
          </p:cNvPr>
          <p:cNvSpPr/>
          <p:nvPr/>
        </p:nvSpPr>
        <p:spPr>
          <a:xfrm>
            <a:off x="1402897" y="2624556"/>
            <a:ext cx="8741948" cy="98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41D87EB-C609-97A9-4236-9576FB3CB52B}"/>
              </a:ext>
            </a:extLst>
          </p:cNvPr>
          <p:cNvSpPr/>
          <p:nvPr/>
        </p:nvSpPr>
        <p:spPr>
          <a:xfrm>
            <a:off x="1304926" y="3532205"/>
            <a:ext cx="8741948" cy="43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DE7EEC-FD8E-4FFD-D6D0-2CA08B3E668F}"/>
              </a:ext>
            </a:extLst>
          </p:cNvPr>
          <p:cNvSpPr/>
          <p:nvPr/>
        </p:nvSpPr>
        <p:spPr>
          <a:xfrm>
            <a:off x="1304926" y="4025815"/>
            <a:ext cx="8741948" cy="986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B6DCFD-28D2-1E6C-BC56-70C410C6BA0E}"/>
              </a:ext>
            </a:extLst>
          </p:cNvPr>
          <p:cNvSpPr/>
          <p:nvPr/>
        </p:nvSpPr>
        <p:spPr>
          <a:xfrm>
            <a:off x="1304926" y="4930810"/>
            <a:ext cx="8741948" cy="9868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F166A8-9DD4-E679-554E-EDEB460E1F1C}"/>
              </a:ext>
            </a:extLst>
          </p:cNvPr>
          <p:cNvSpPr/>
          <p:nvPr/>
        </p:nvSpPr>
        <p:spPr>
          <a:xfrm>
            <a:off x="1304926" y="6031832"/>
            <a:ext cx="8741948" cy="5354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4A5CD-BE09-9278-3572-06ED70DA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863E22-FC61-4420-6F40-13C014934F06}"/>
              </a:ext>
            </a:extLst>
          </p:cNvPr>
          <p:cNvSpPr txBox="1"/>
          <p:nvPr/>
        </p:nvSpPr>
        <p:spPr>
          <a:xfrm>
            <a:off x="4426219" y="2350968"/>
            <a:ext cx="37661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Questions?  Comments?</a:t>
            </a:r>
          </a:p>
        </p:txBody>
      </p:sp>
    </p:spTree>
    <p:extLst>
      <p:ext uri="{BB962C8B-B14F-4D97-AF65-F5344CB8AC3E}">
        <p14:creationId xmlns:p14="http://schemas.microsoft.com/office/powerpoint/2010/main" val="2725899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F6F7-CFEF-8E3D-8606-F8FD64741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E7184-7259-44C0-1501-FA95E816D022}"/>
              </a:ext>
            </a:extLst>
          </p:cNvPr>
          <p:cNvSpPr txBox="1"/>
          <p:nvPr/>
        </p:nvSpPr>
        <p:spPr>
          <a:xfrm>
            <a:off x="4775947" y="2757368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</p:spTree>
    <p:extLst>
      <p:ext uri="{BB962C8B-B14F-4D97-AF65-F5344CB8AC3E}">
        <p14:creationId xmlns:p14="http://schemas.microsoft.com/office/powerpoint/2010/main" val="3579974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6486-0D18-7A5E-787E-B0DE683BD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083978-7871-0A99-DFFA-960B02E6D7CF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C3A74-5664-1084-8B60-07110C1DC36E}"/>
              </a:ext>
            </a:extLst>
          </p:cNvPr>
          <p:cNvSpPr txBox="1"/>
          <p:nvPr/>
        </p:nvSpPr>
        <p:spPr>
          <a:xfrm>
            <a:off x="1130334" y="2505891"/>
            <a:ext cx="2920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D.J. Shea	</a:t>
            </a:r>
          </a:p>
          <a:p>
            <a:pPr marL="182880" indent="-182880"/>
            <a:r>
              <a:rPr lang="en-US" sz="2400" dirty="0"/>
              <a:t>Lead Client Solutions </a:t>
            </a:r>
            <a:br>
              <a:rPr lang="en-US" sz="2400" dirty="0"/>
            </a:br>
            <a:r>
              <a:rPr lang="en-US" sz="2400" dirty="0"/>
              <a:t>Manager, LinkedIn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84335-9035-D7CF-32C6-34F2977F0946}"/>
              </a:ext>
            </a:extLst>
          </p:cNvPr>
          <p:cNvSpPr txBox="1"/>
          <p:nvPr/>
        </p:nvSpPr>
        <p:spPr>
          <a:xfrm>
            <a:off x="1130334" y="4890015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Priya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E0D8D-2C81-D471-141B-5D8F74D2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945">
            <a:off x="5123895" y="664939"/>
            <a:ext cx="6217920" cy="82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38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090EB-900C-525E-CA3D-157C7EB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D5EF19-60FC-DEE1-D9AD-EB8EE4080B3D}"/>
              </a:ext>
            </a:extLst>
          </p:cNvPr>
          <p:cNvGraphicFramePr>
            <a:graphicFrameLocks noGrp="1"/>
          </p:cNvGraphicFramePr>
          <p:nvPr/>
        </p:nvGraphicFramePr>
        <p:xfrm>
          <a:off x="814707" y="773561"/>
          <a:ext cx="10721658" cy="62636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071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5071462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359478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Maisie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Microplastics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Skye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Ending the war in Sudan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Esme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Immigration and Balancing Interests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Culture Wars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Camille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Microplastics and PFAS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Erik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Ukraine Innovative Use of Drones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Israeli Use of Lavender AI in Targeting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Richard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Enhancing Cybersecurity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Alex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China’s Increasing Military Strength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Iranian Nationalism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Syarra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Russian Influence in Eastern Europe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Maeve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Israeli Use of AI in Military Strikes in Gaza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Kiana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Federal Spending … or inflation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Aid to Gaza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Impact of U.S.-China Tariffs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Bobby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Health Care: High Cost of Prescription Drugs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Gabby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U.S. Culture Wars and How Policy Fuels them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U.S.-Israel Relations After Netanyahu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Katelyn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Russia-Ukraine Negotiations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Sarina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Foreign Disinformation Targets U.S. Elections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of Legal Immigration Pathways in the U.S.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619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Priya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China’s Advances in Renewable Energy and EVs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BFF664-EA2E-44F9-A989-19EC5D38880B}"/>
              </a:ext>
            </a:extLst>
          </p:cNvPr>
          <p:cNvSpPr txBox="1"/>
          <p:nvPr/>
        </p:nvSpPr>
        <p:spPr>
          <a:xfrm>
            <a:off x="3913030" y="10549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1E6CC037-627D-AA5A-5DEA-FE48747DEAB2}"/>
              </a:ext>
            </a:extLst>
          </p:cNvPr>
          <p:cNvSpPr txBox="1"/>
          <p:nvPr/>
        </p:nvSpPr>
        <p:spPr>
          <a:xfrm rot="21242882">
            <a:off x="457222" y="2074783"/>
            <a:ext cx="5664926" cy="27084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274320" tIns="274320" rIns="274320" bIns="274320" rtlCol="0">
            <a:spAutoFit/>
          </a:bodyPr>
          <a:lstStyle/>
          <a:p>
            <a:pPr algn="ctr"/>
            <a:r>
              <a:rPr lang="en-US" sz="2800" dirty="0"/>
              <a:t>Looking at others’ topics, what are you interested in learning about from them?  What analysis and policy? </a:t>
            </a:r>
          </a:p>
          <a:p>
            <a:pPr algn="ctr"/>
            <a:r>
              <a:rPr lang="en-US" sz="2800" dirty="0"/>
              <a:t>(Give them guidance.)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1A63547-CCA1-7B32-CDFC-F9F7659D102E}"/>
              </a:ext>
            </a:extLst>
          </p:cNvPr>
          <p:cNvSpPr/>
          <p:nvPr/>
        </p:nvSpPr>
        <p:spPr>
          <a:xfrm>
            <a:off x="6372426" y="691182"/>
            <a:ext cx="1054444" cy="5857898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71944-460D-5FB2-1A6B-AC963E5C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1F4530-FEAF-18AF-B0CE-7861E65033A5}"/>
              </a:ext>
            </a:extLst>
          </p:cNvPr>
          <p:cNvSpPr txBox="1"/>
          <p:nvPr/>
        </p:nvSpPr>
        <p:spPr>
          <a:xfrm>
            <a:off x="2547815" y="1225955"/>
            <a:ext cx="6096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Comfortable?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Topics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partnership will work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purposes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Substance, process, skills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F1C75-0870-A8D7-87CB-FE6DC6305966}"/>
              </a:ext>
            </a:extLst>
          </p:cNvPr>
          <p:cNvSpPr txBox="1"/>
          <p:nvPr/>
        </p:nvSpPr>
        <p:spPr>
          <a:xfrm>
            <a:off x="5783385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Proposal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Hearing/event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5DDDB-97FD-9BBA-9642-931D7F9D7431}"/>
              </a:ext>
            </a:extLst>
          </p:cNvPr>
          <p:cNvSpPr txBox="1"/>
          <p:nvPr/>
        </p:nvSpPr>
        <p:spPr>
          <a:xfrm>
            <a:off x="2637692" y="4673053"/>
            <a:ext cx="3259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Analysis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“Memo #2”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9C79D-1686-7392-9210-3CEF8B1A0258}"/>
              </a:ext>
            </a:extLst>
          </p:cNvPr>
          <p:cNvSpPr txBox="1"/>
          <p:nvPr/>
        </p:nvSpPr>
        <p:spPr>
          <a:xfrm>
            <a:off x="8710246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DC memo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Briefing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D9EFB-8A76-B6F6-CD83-8E5C2E44FAD5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6F60A9-119F-7CEA-5481-C1210F7D32AA}"/>
              </a:ext>
            </a:extLst>
          </p:cNvPr>
          <p:cNvSpPr/>
          <p:nvPr/>
        </p:nvSpPr>
        <p:spPr>
          <a:xfrm rot="471109">
            <a:off x="6213734" y="1453580"/>
            <a:ext cx="236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OK?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A23638-80A0-8F03-9F3F-512E383EEC5A}"/>
              </a:ext>
            </a:extLst>
          </p:cNvPr>
          <p:cNvSpPr/>
          <p:nvPr/>
        </p:nvSpPr>
        <p:spPr>
          <a:xfrm>
            <a:off x="6161736" y="5225143"/>
            <a:ext cx="469585" cy="1167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954F22-5899-0361-CF79-0BA5CC5D4C43}"/>
              </a:ext>
            </a:extLst>
          </p:cNvPr>
          <p:cNvSpPr/>
          <p:nvPr/>
        </p:nvSpPr>
        <p:spPr>
          <a:xfrm>
            <a:off x="9108831" y="5225142"/>
            <a:ext cx="469585" cy="1167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BD189F-7EE5-EECA-7560-71B40DD2F0BB}"/>
              </a:ext>
            </a:extLst>
          </p:cNvPr>
          <p:cNvSpPr/>
          <p:nvPr/>
        </p:nvSpPr>
        <p:spPr>
          <a:xfrm>
            <a:off x="6600168" y="5183812"/>
            <a:ext cx="2203788" cy="397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20A624-D4A3-2A34-7EA7-96152993837C}"/>
              </a:ext>
            </a:extLst>
          </p:cNvPr>
          <p:cNvSpPr/>
          <p:nvPr/>
        </p:nvSpPr>
        <p:spPr>
          <a:xfrm>
            <a:off x="9578416" y="5606296"/>
            <a:ext cx="2203788" cy="8826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97B859-7815-BD41-78E4-C8642F9ECBFC}"/>
              </a:ext>
            </a:extLst>
          </p:cNvPr>
          <p:cNvSpPr/>
          <p:nvPr/>
        </p:nvSpPr>
        <p:spPr>
          <a:xfrm>
            <a:off x="6600168" y="4379900"/>
            <a:ext cx="4970508" cy="2205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81543-4CFB-38BF-140D-B24DE149D008}"/>
              </a:ext>
            </a:extLst>
          </p:cNvPr>
          <p:cNvSpPr txBox="1"/>
          <p:nvPr/>
        </p:nvSpPr>
        <p:spPr>
          <a:xfrm>
            <a:off x="7121359" y="4512853"/>
            <a:ext cx="405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PREPARING AND PLANNING?</a:t>
            </a:r>
          </a:p>
        </p:txBody>
      </p:sp>
    </p:spTree>
    <p:extLst>
      <p:ext uri="{BB962C8B-B14F-4D97-AF65-F5344CB8AC3E}">
        <p14:creationId xmlns:p14="http://schemas.microsoft.com/office/powerpoint/2010/main" val="25347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32000-525E-BDB3-4DF0-145AEA28DD6D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Templates</a:t>
            </a:r>
          </a:p>
        </p:txBody>
      </p:sp>
      <p:pic>
        <p:nvPicPr>
          <p:cNvPr id="4" name="Picture 3" descr="A paper with text and a few words&#10;&#10;AI-generated content may be incorrect.">
            <a:extLst>
              <a:ext uri="{FF2B5EF4-FFF2-40B4-BE49-F238E27FC236}">
                <a16:creationId xmlns:a16="http://schemas.microsoft.com/office/drawing/2014/main" id="{C6028DD2-CF0B-96DF-BB19-C5DCA5B0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2" y="1429075"/>
            <a:ext cx="4662705" cy="5852160"/>
          </a:xfrm>
          <a:prstGeom prst="rect">
            <a:avLst/>
          </a:prstGeom>
        </p:spPr>
      </p:pic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37F94EF-EFF1-0906-560E-BC2942105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44" y="1429075"/>
            <a:ext cx="4925501" cy="5852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A document with text on it&#10;&#10;AI-generated content may be incorrect.">
            <a:extLst>
              <a:ext uri="{FF2B5EF4-FFF2-40B4-BE49-F238E27FC236}">
                <a16:creationId xmlns:a16="http://schemas.microsoft.com/office/drawing/2014/main" id="{7B640BED-A8C3-C6B5-FF00-7876B24E5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4" y="1429075"/>
            <a:ext cx="5289281" cy="5852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 descr="A letter of a document&#10;&#10;AI-generated content may be incorrect.">
            <a:extLst>
              <a:ext uri="{FF2B5EF4-FFF2-40B4-BE49-F238E27FC236}">
                <a16:creationId xmlns:a16="http://schemas.microsoft.com/office/drawing/2014/main" id="{AD80BE61-65A8-170C-07E9-94F8A9B5B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27" y="1429075"/>
            <a:ext cx="4697984" cy="58521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949876-0737-96D2-A846-02DC2A732C83}"/>
              </a:ext>
            </a:extLst>
          </p:cNvPr>
          <p:cNvSpPr txBox="1"/>
          <p:nvPr/>
        </p:nvSpPr>
        <p:spPr>
          <a:xfrm>
            <a:off x="6096000" y="735045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8A111-D7DF-8763-EE2C-9C2EBF24241E}"/>
              </a:ext>
            </a:extLst>
          </p:cNvPr>
          <p:cNvSpPr txBox="1"/>
          <p:nvPr/>
        </p:nvSpPr>
        <p:spPr>
          <a:xfrm>
            <a:off x="10720507" y="735045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18186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1DE7C-CA08-3828-250D-0ABFC6AD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997F70-0407-4BF3-D9BD-1DD796C61EF2}"/>
              </a:ext>
            </a:extLst>
          </p:cNvPr>
          <p:cNvSpPr txBox="1"/>
          <p:nvPr/>
        </p:nvSpPr>
        <p:spPr>
          <a:xfrm>
            <a:off x="4968452" y="2612989"/>
            <a:ext cx="2023246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NEXT WEEK</a:t>
            </a:r>
          </a:p>
        </p:txBody>
      </p:sp>
    </p:spTree>
    <p:extLst>
      <p:ext uri="{BB962C8B-B14F-4D97-AF65-F5344CB8AC3E}">
        <p14:creationId xmlns:p14="http://schemas.microsoft.com/office/powerpoint/2010/main" val="2976006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36B38-0A9A-226B-ABD0-1523286F9F29}"/>
              </a:ext>
            </a:extLst>
          </p:cNvPr>
          <p:cNvSpPr txBox="1"/>
          <p:nvPr/>
        </p:nvSpPr>
        <p:spPr>
          <a:xfrm>
            <a:off x="4904508" y="2782516"/>
            <a:ext cx="394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514549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8E41A-D66A-CF6A-604D-347EAB4B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280D-BDCD-B3BB-0FA1-C2C25CD64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4459D-FA31-E3D7-3039-1E6DD166E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639D0-AD60-8790-9BB0-B5C410139D8E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0E7D6-2F5C-FAFB-301E-7EB8059EDADD}"/>
              </a:ext>
            </a:extLst>
          </p:cNvPr>
          <p:cNvSpPr txBox="1"/>
          <p:nvPr/>
        </p:nvSpPr>
        <p:spPr>
          <a:xfrm>
            <a:off x="5771609" y="3997484"/>
            <a:ext cx="2237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Six</a:t>
            </a:r>
            <a:br>
              <a:rPr lang="en-US" sz="2400" dirty="0"/>
            </a:br>
            <a:r>
              <a:rPr lang="en-US" sz="2400" dirty="0"/>
              <a:t>03 October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9FEC2-D705-0D37-CB4C-394601884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0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8E202E4-E76D-079D-3587-37424AC7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5126A-E23D-96DE-6DDA-92AFD228E825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A1335F-7980-F7CA-8C76-3FDAC6705F6B}"/>
              </a:ext>
            </a:extLst>
          </p:cNvPr>
          <p:cNvGraphicFramePr>
            <a:graphicFrameLocks noGrp="1"/>
          </p:cNvGraphicFramePr>
          <p:nvPr/>
        </p:nvGraphicFramePr>
        <p:xfrm>
          <a:off x="1500869" y="1421136"/>
          <a:ext cx="8546005" cy="5044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653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03735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Class Discussion – Readings, current events updates, and meeting preps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9:40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Ubers to Embassy of Israel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8211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10:00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Yoav Katz</a:t>
                      </a:r>
                    </a:p>
                    <a:p>
                      <a:pPr lvl="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Minister Counselor, Embassy of Israel</a:t>
                      </a: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Erik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Metro back to SUDC and 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Aptos" panose="020B0004020202020204" pitchFamily="34" charset="0"/>
                        </a:rPr>
                        <a:t>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ptos" panose="020B0004020202020204" pitchFamily="34" charset="0"/>
                        </a:rPr>
                        <a:t>Hunter Stoll</a:t>
                      </a:r>
                      <a:br>
                        <a:rPr lang="en-US" sz="2000" dirty="0">
                          <a:latin typeface="Aptos" panose="020B0004020202020204" pitchFamily="34" charset="0"/>
                        </a:rPr>
                      </a:br>
                      <a:r>
                        <a:rPr lang="en-US" sz="2000" dirty="0">
                          <a:latin typeface="Aptos" panose="020B0004020202020204" pitchFamily="34" charset="0"/>
                        </a:rPr>
                        <a:t>Defense Analyst, RAND </a:t>
                      </a: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Sarina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8207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ptos" panose="020B0004020202020204" pitchFamily="34" charset="0"/>
                        </a:rPr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D.J. Shea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Lead Client Solutions Manager, LinkedIn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Priya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08486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41911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08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03D5D-E3D7-2CF9-FA1C-B6548041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96" y="1422400"/>
            <a:ext cx="2060504" cy="946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F27B8-53A8-3A0A-0D90-64DBFD61EA3F}"/>
              </a:ext>
            </a:extLst>
          </p:cNvPr>
          <p:cNvSpPr txBox="1"/>
          <p:nvPr/>
        </p:nvSpPr>
        <p:spPr>
          <a:xfrm>
            <a:off x="3937000" y="3244334"/>
            <a:ext cx="3849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 on 19th Street at 9:40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362D2-676B-F8D1-AD26-E37E4825D0EB}"/>
              </a:ext>
            </a:extLst>
          </p:cNvPr>
          <p:cNvSpPr txBox="1"/>
          <p:nvPr/>
        </p:nvSpPr>
        <p:spPr>
          <a:xfrm>
            <a:off x="2286000" y="5105400"/>
            <a:ext cx="7549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BRING GOVERNMENT-ISSUED PHOTO I.D.</a:t>
            </a:r>
          </a:p>
        </p:txBody>
      </p:sp>
    </p:spTree>
    <p:extLst>
      <p:ext uri="{BB962C8B-B14F-4D97-AF65-F5344CB8AC3E}">
        <p14:creationId xmlns:p14="http://schemas.microsoft.com/office/powerpoint/2010/main" val="30506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23B9F-CFE9-C1F9-FDE8-FEB0FE41B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17DA9-6980-561B-D0E3-EEF8235C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95" y="968436"/>
            <a:ext cx="7772400" cy="45914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3A71FA-A330-C1CE-0AA8-55B6F1B9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70" y="3477127"/>
            <a:ext cx="876300" cy="6366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677F0-BF96-CDD5-D8CD-54BB34DBA87B}"/>
              </a:ext>
            </a:extLst>
          </p:cNvPr>
          <p:cNvSpPr txBox="1"/>
          <p:nvPr/>
        </p:nvSpPr>
        <p:spPr>
          <a:xfrm>
            <a:off x="843815" y="2740961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Embassy </a:t>
            </a:r>
            <a:r>
              <a:rPr lang="en-US" sz="2800" dirty="0">
                <a:solidFill>
                  <a:schemeClr val="bg1"/>
                </a:solidFill>
              </a:rPr>
              <a:t>of Israel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CF8D6-F5C7-DD7E-A849-E157A7B04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753" y="1049667"/>
            <a:ext cx="548640" cy="6893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ED9EC6-E0DB-93AC-5EB9-7C52A015684D}"/>
              </a:ext>
            </a:extLst>
          </p:cNvPr>
          <p:cNvSpPr/>
          <p:nvPr/>
        </p:nvSpPr>
        <p:spPr>
          <a:xfrm>
            <a:off x="3596492" y="1989221"/>
            <a:ext cx="5435214" cy="1700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2C4DC8-CC16-0444-CF6D-4A6DAA46B7B0}"/>
                  </a:ext>
                </a:extLst>
              </p14:cNvPr>
              <p14:cNvContentPartPr/>
              <p14:nvPr/>
            </p14:nvContentPartPr>
            <p14:xfrm>
              <a:off x="3775509" y="3315663"/>
              <a:ext cx="772920" cy="45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2C4DC8-CC16-0444-CF6D-4A6DAA46B7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7869" y="3298023"/>
                <a:ext cx="8085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601E251-E74B-4BC4-89F4-5E433EB73207}"/>
                  </a:ext>
                </a:extLst>
              </p14:cNvPr>
              <p14:cNvContentPartPr/>
              <p14:nvPr/>
            </p14:nvContentPartPr>
            <p14:xfrm>
              <a:off x="5975312" y="3310983"/>
              <a:ext cx="1176480" cy="1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601E251-E74B-4BC4-89F4-5E433EB732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57672" y="3292983"/>
                <a:ext cx="12121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74E968-A9F9-EF69-9312-9540C2A21D68}"/>
                  </a:ext>
                </a:extLst>
              </p14:cNvPr>
              <p14:cNvContentPartPr/>
              <p14:nvPr/>
            </p14:nvContentPartPr>
            <p14:xfrm>
              <a:off x="8122352" y="1846863"/>
              <a:ext cx="507240" cy="1494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B74E968-A9F9-EF69-9312-9540C2A21D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04712" y="1829223"/>
                <a:ext cx="542880" cy="15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4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67751-1024-C7D4-A71A-EB248C10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12" y="927107"/>
            <a:ext cx="4248743" cy="809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96772-2676-15AD-2551-ED31FAAFDCB3}"/>
              </a:ext>
            </a:extLst>
          </p:cNvPr>
          <p:cNvSpPr txBox="1"/>
          <p:nvPr/>
        </p:nvSpPr>
        <p:spPr>
          <a:xfrm>
            <a:off x="1499616" y="2443500"/>
            <a:ext cx="89514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Security Team asks …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Government-issued photo ID (such as license or passport)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Security screening.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 not bringing electronic devices if don’t need.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luggage or baggage.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weapons, explosives, self-defense items.</a:t>
            </a:r>
          </a:p>
        </p:txBody>
      </p:sp>
    </p:spTree>
    <p:extLst>
      <p:ext uri="{BB962C8B-B14F-4D97-AF65-F5344CB8AC3E}">
        <p14:creationId xmlns:p14="http://schemas.microsoft.com/office/powerpoint/2010/main" val="48120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69832-21B8-4A55-9AC2-9FA7756BBD3F}"/>
              </a:ext>
            </a:extLst>
          </p:cNvPr>
          <p:cNvSpPr txBox="1"/>
          <p:nvPr/>
        </p:nvSpPr>
        <p:spPr>
          <a:xfrm>
            <a:off x="855815" y="1697814"/>
            <a:ext cx="39551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Ambassador</a:t>
            </a:r>
          </a:p>
          <a:p>
            <a:r>
              <a:rPr lang="en-US" sz="2800" dirty="0"/>
              <a:t>(Deputy Chief of Mission) </a:t>
            </a:r>
          </a:p>
          <a:p>
            <a:r>
              <a:rPr lang="en-US" sz="2800" dirty="0"/>
              <a:t>Minister</a:t>
            </a:r>
          </a:p>
          <a:p>
            <a:r>
              <a:rPr lang="en-US" sz="2800" dirty="0"/>
              <a:t>Minister-counselor</a:t>
            </a:r>
          </a:p>
          <a:p>
            <a:r>
              <a:rPr lang="en-US" sz="2800" dirty="0"/>
              <a:t>Counselor</a:t>
            </a:r>
          </a:p>
          <a:p>
            <a:r>
              <a:rPr lang="en-US" sz="2800" dirty="0"/>
              <a:t>First secretary</a:t>
            </a:r>
          </a:p>
          <a:p>
            <a:r>
              <a:rPr lang="en-US" sz="2800" dirty="0"/>
              <a:t>Second secretary</a:t>
            </a:r>
          </a:p>
          <a:p>
            <a:r>
              <a:rPr lang="en-US" sz="2800" dirty="0"/>
              <a:t>Third secretary</a:t>
            </a:r>
          </a:p>
          <a:p>
            <a:r>
              <a:rPr lang="en-US" sz="2800" dirty="0"/>
              <a:t>Attaché</a:t>
            </a:r>
          </a:p>
          <a:p>
            <a:r>
              <a:rPr lang="en-US" sz="2800" dirty="0"/>
              <a:t>Assistant attaché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18411-F992-47BD-BE87-2BBEABA99612}"/>
              </a:ext>
            </a:extLst>
          </p:cNvPr>
          <p:cNvSpPr txBox="1"/>
          <p:nvPr/>
        </p:nvSpPr>
        <p:spPr>
          <a:xfrm flipH="1">
            <a:off x="6719776" y="821478"/>
            <a:ext cx="486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CONSULATES</a:t>
            </a:r>
          </a:p>
          <a:p>
            <a:r>
              <a:rPr lang="en-US" sz="2400" dirty="0"/>
              <a:t>Consul General</a:t>
            </a:r>
          </a:p>
          <a:p>
            <a:r>
              <a:rPr lang="en-US" sz="2400" dirty="0"/>
              <a:t>Consul</a:t>
            </a:r>
          </a:p>
          <a:p>
            <a:r>
              <a:rPr lang="en-US" sz="2400" dirty="0"/>
              <a:t>Vice consul</a:t>
            </a:r>
          </a:p>
          <a:p>
            <a:endParaRPr lang="en-US" sz="2400" dirty="0"/>
          </a:p>
          <a:p>
            <a:r>
              <a:rPr lang="en-US" sz="2400" dirty="0"/>
              <a:t>INTERNATIONAL ORGANIZATIONS</a:t>
            </a:r>
          </a:p>
          <a:p>
            <a:r>
              <a:rPr lang="en-US" sz="2400" dirty="0"/>
              <a:t>Permanent Representative</a:t>
            </a:r>
          </a:p>
          <a:p>
            <a:r>
              <a:rPr lang="en-US" sz="2400" dirty="0"/>
              <a:t>Deputy Permanent Representative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B47EC-3C37-4461-934F-4F62E062C4B2}"/>
              </a:ext>
            </a:extLst>
          </p:cNvPr>
          <p:cNvSpPr txBox="1"/>
          <p:nvPr/>
        </p:nvSpPr>
        <p:spPr>
          <a:xfrm>
            <a:off x="4944733" y="2882753"/>
            <a:ext cx="6096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Yoav Katz – Minister-Counselor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TAO Song – Counselor for  Political Affairs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Gervasio HSU – Chief of Political Affairs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DAB7A-15C3-4767-A53E-BF2AA39C969F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WHO’S WHO IN AN EMBASSY?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9BAFEB-4BBD-4DF6-9984-8AE96E9D6B29}"/>
              </a:ext>
            </a:extLst>
          </p:cNvPr>
          <p:cNvSpPr txBox="1"/>
          <p:nvPr/>
        </p:nvSpPr>
        <p:spPr>
          <a:xfrm>
            <a:off x="6610446" y="4243559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FLEXIBILITY</a:t>
            </a:r>
          </a:p>
          <a:p>
            <a:r>
              <a:rPr lang="en-US" sz="2400" dirty="0"/>
              <a:t>Ambassador-at-Large</a:t>
            </a:r>
          </a:p>
          <a:p>
            <a:r>
              <a:rPr lang="en-US" sz="2400" dirty="0"/>
              <a:t>Envoy or Special Envoy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62124-2385-4CBD-819F-39792360F4FF}"/>
              </a:ext>
            </a:extLst>
          </p:cNvPr>
          <p:cNvSpPr txBox="1"/>
          <p:nvPr/>
        </p:nvSpPr>
        <p:spPr>
          <a:xfrm>
            <a:off x="4944733" y="3322077"/>
            <a:ext cx="33314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Examples of job titles</a:t>
            </a:r>
          </a:p>
          <a:p>
            <a:r>
              <a:rPr lang="en-US" sz="2400" dirty="0"/>
              <a:t>Political Officer</a:t>
            </a:r>
          </a:p>
          <a:p>
            <a:r>
              <a:rPr lang="en-US" sz="2400" dirty="0"/>
              <a:t>Economics Officer</a:t>
            </a:r>
          </a:p>
          <a:p>
            <a:r>
              <a:rPr lang="en-US" sz="2400" dirty="0"/>
              <a:t>Regional Security Officer</a:t>
            </a:r>
          </a:p>
          <a:p>
            <a:r>
              <a:rPr lang="en-US" sz="2400" dirty="0"/>
              <a:t>Administrative Officer</a:t>
            </a:r>
          </a:p>
          <a:p>
            <a:r>
              <a:rPr lang="en-US" sz="2400" dirty="0"/>
              <a:t>Public Affairs Officer</a:t>
            </a:r>
          </a:p>
          <a:p>
            <a:r>
              <a:rPr lang="en-US" sz="2400" dirty="0"/>
              <a:t>Defense </a:t>
            </a:r>
            <a:r>
              <a:rPr lang="en-US" sz="2400" dirty="0" err="1"/>
              <a:t>Attache</a:t>
            </a:r>
            <a:endParaRPr lang="en-US" sz="2400" dirty="0"/>
          </a:p>
          <a:p>
            <a:r>
              <a:rPr lang="en-US" sz="2400" dirty="0" err="1"/>
              <a:t>MilGroup</a:t>
            </a:r>
            <a:r>
              <a:rPr lang="en-US" sz="2400" dirty="0"/>
              <a:t> Member</a:t>
            </a:r>
          </a:p>
        </p:txBody>
      </p:sp>
    </p:spTree>
    <p:extLst>
      <p:ext uri="{BB962C8B-B14F-4D97-AF65-F5344CB8AC3E}">
        <p14:creationId xmlns:p14="http://schemas.microsoft.com/office/powerpoint/2010/main" val="20871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7" grpId="1" animBg="1"/>
      <p:bldP spid="18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DAB7A-15C3-4767-A53E-BF2AA39C969F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ETIQUETTE or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62124-2385-4CBD-819F-39792360F4FF}"/>
              </a:ext>
            </a:extLst>
          </p:cNvPr>
          <p:cNvSpPr txBox="1"/>
          <p:nvPr/>
        </p:nvSpPr>
        <p:spPr>
          <a:xfrm>
            <a:off x="1508197" y="2041064"/>
            <a:ext cx="908203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 ANY meeting … if guest/speaker is repeating self, consider …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Using body language to signal “message received”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Depending on your style, interrupting gently with a brief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“thanks” or “I understand” or “I see”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paraphrasing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segue to colleague’s question/point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ask if you can ask </a:t>
            </a:r>
            <a:r>
              <a:rPr lang="en-US" sz="2400" dirty="0" err="1"/>
              <a:t>followup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800" i="1" dirty="0"/>
              <a:t>UNDERSTAND this: some people feel obligated to fill the time.</a:t>
            </a:r>
          </a:p>
        </p:txBody>
      </p:sp>
    </p:spTree>
    <p:extLst>
      <p:ext uri="{BB962C8B-B14F-4D97-AF65-F5344CB8AC3E}">
        <p14:creationId xmlns:p14="http://schemas.microsoft.com/office/powerpoint/2010/main" val="21268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3885</TotalTime>
  <Words>1194</Words>
  <Application>Microsoft Office PowerPoint</Application>
  <PresentationFormat>Widescreen</PresentationFormat>
  <Paragraphs>309</Paragraphs>
  <Slides>39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</vt:lpstr>
      <vt:lpstr>Arial</vt:lpstr>
      <vt:lpstr>Calibri</vt:lpstr>
      <vt:lpstr>Corbel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</cp:lastModifiedBy>
  <cp:revision>219</cp:revision>
  <cp:lastPrinted>2025-01-16T14:23:01Z</cp:lastPrinted>
  <dcterms:created xsi:type="dcterms:W3CDTF">2020-01-10T15:37:44Z</dcterms:created>
  <dcterms:modified xsi:type="dcterms:W3CDTF">2025-10-02T14:39:48Z</dcterms:modified>
  <cp:category/>
</cp:coreProperties>
</file>