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1769" r:id="rId2"/>
    <p:sldId id="1770" r:id="rId3"/>
    <p:sldId id="2004" r:id="rId4"/>
    <p:sldId id="2038" r:id="rId5"/>
    <p:sldId id="2026" r:id="rId6"/>
    <p:sldId id="1797" r:id="rId7"/>
    <p:sldId id="1724" r:id="rId8"/>
    <p:sldId id="1845" r:id="rId9"/>
    <p:sldId id="1852" r:id="rId10"/>
    <p:sldId id="1847" r:id="rId11"/>
    <p:sldId id="2039" r:id="rId12"/>
    <p:sldId id="1848" r:id="rId13"/>
    <p:sldId id="2027" r:id="rId14"/>
    <p:sldId id="2025" r:id="rId15"/>
    <p:sldId id="2024" r:id="rId16"/>
    <p:sldId id="2034" r:id="rId17"/>
    <p:sldId id="2035" r:id="rId18"/>
    <p:sldId id="2036" r:id="rId19"/>
    <p:sldId id="2028" r:id="rId20"/>
    <p:sldId id="2029" r:id="rId21"/>
    <p:sldId id="2030" r:id="rId22"/>
    <p:sldId id="1854" r:id="rId23"/>
    <p:sldId id="2031" r:id="rId24"/>
    <p:sldId id="2009" r:id="rId25"/>
    <p:sldId id="2021" r:id="rId26"/>
    <p:sldId id="1929" r:id="rId27"/>
    <p:sldId id="2012" r:id="rId28"/>
    <p:sldId id="2033" r:id="rId29"/>
    <p:sldId id="2032" r:id="rId30"/>
    <p:sldId id="2023" r:id="rId31"/>
    <p:sldId id="2037" r:id="rId32"/>
    <p:sldId id="920" r:id="rId33"/>
    <p:sldId id="1045" r:id="rId34"/>
    <p:sldId id="1046" r:id="rId35"/>
    <p:sldId id="2022" r:id="rId3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F1E"/>
    <a:srgbClr val="7DA4B3"/>
    <a:srgbClr val="829B77"/>
    <a:srgbClr val="F8F0DE"/>
    <a:srgbClr val="FFFFFF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1E78C-C876-45E7-8F59-0E09E2E561F9}" v="29" dt="2025-09-23T13:44:41.836"/>
    <p1510:client id="{C994B5AF-DC36-40EB-BBC1-40F57A1E2105}" v="1" dt="2025-09-23T15:42:59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8" autoAdjust="0"/>
    <p:restoredTop sz="95740"/>
  </p:normalViewPr>
  <p:slideViewPr>
    <p:cSldViewPr snapToGrid="0">
      <p:cViewPr varScale="1">
        <p:scale>
          <a:sx n="62" d="100"/>
          <a:sy n="62" d="100"/>
        </p:scale>
        <p:origin x="162" y="2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20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6BBDCC28-EAC0-40FF-A09B-B0AEED10F0DB}"/>
    <pc:docChg chg="addSld modSld">
      <pc:chgData name="Fulton A" userId="6ce49bf28c24c9be" providerId="LiveId" clId="{6BBDCC28-EAC0-40FF-A09B-B0AEED10F0DB}" dt="2025-09-23T15:43:10.427" v="12" actId="1076"/>
      <pc:docMkLst>
        <pc:docMk/>
      </pc:docMkLst>
      <pc:sldChg chg="addSp modSp new mod">
        <pc:chgData name="Fulton A" userId="6ce49bf28c24c9be" providerId="LiveId" clId="{6BBDCC28-EAC0-40FF-A09B-B0AEED10F0DB}" dt="2025-09-23T15:43:10.427" v="12" actId="1076"/>
        <pc:sldMkLst>
          <pc:docMk/>
          <pc:sldMk cId="4250523609" sldId="2039"/>
        </pc:sldMkLst>
        <pc:spChg chg="add mod">
          <ac:chgData name="Fulton A" userId="6ce49bf28c24c9be" providerId="LiveId" clId="{6BBDCC28-EAC0-40FF-A09B-B0AEED10F0DB}" dt="2025-09-23T15:43:10.427" v="12" actId="1076"/>
          <ac:spMkLst>
            <pc:docMk/>
            <pc:sldMk cId="4250523609" sldId="2039"/>
            <ac:spMk id="2" creationId="{B235468C-9F4A-66A8-1F16-8918C0CA275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7105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9" tIns="47105" rIns="94209" bIns="4710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</p:spPr>
        <p:txBody>
          <a:bodyPr vert="horz" lIns="94209" tIns="47105" rIns="94209" bIns="47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4"/>
            <a:ext cx="3077739" cy="471053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en.wiktionary.org/wiki/PB%26J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mp"/><Relationship Id="rId4" Type="http://schemas.openxmlformats.org/officeDocument/2006/relationships/image" Target="../media/image25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9643-660C-4F7A-B505-E1947E55E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BD79B-F6CA-4B05-A6F4-9D3640A03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CD19B-55AB-4D08-A939-080A93DACEA3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3D3CE5-5285-44EC-AB2E-E318AACFE2FF}"/>
              </a:ext>
            </a:extLst>
          </p:cNvPr>
          <p:cNvSpPr txBox="1"/>
          <p:nvPr/>
        </p:nvSpPr>
        <p:spPr>
          <a:xfrm>
            <a:off x="5771609" y="3997484"/>
            <a:ext cx="2642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Five</a:t>
            </a:r>
            <a:br>
              <a:rPr lang="en-US" sz="2400" dirty="0"/>
            </a:br>
            <a:r>
              <a:rPr lang="en-US" sz="2400" dirty="0"/>
              <a:t>26 September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BA8E4-BC1F-3A4B-2113-F28660CE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9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84598-D175-FFB2-643F-466B1C3B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D4EC15-8CE6-E945-BDCA-414F934F467E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FDFEE8-AC7C-7381-5656-72D6E31D3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87" y="1351942"/>
            <a:ext cx="10163025" cy="52317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8B57C1-3E34-ED37-6B07-388CC997A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631" y="1814287"/>
            <a:ext cx="7644738" cy="434098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4" name="Picture 13" descr="A map of israel with black text&#10;&#10;AI-generated content may be incorrect.">
            <a:extLst>
              <a:ext uri="{FF2B5EF4-FFF2-40B4-BE49-F238E27FC236}">
                <a16:creationId xmlns:a16="http://schemas.microsoft.com/office/drawing/2014/main" id="{ACA12940-819E-ED40-81F3-DB04B7620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65" y="137160"/>
            <a:ext cx="3021717" cy="65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5468C-9F4A-66A8-1F16-8918C0CA2758}"/>
              </a:ext>
            </a:extLst>
          </p:cNvPr>
          <p:cNvSpPr txBox="1"/>
          <p:nvPr/>
        </p:nvSpPr>
        <p:spPr>
          <a:xfrm>
            <a:off x="5148302" y="2843092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4250523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7C4F7-FAD0-BB86-44B3-EDB99AC6A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83F5F-7A92-6039-6E17-2FC3FE4709C3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1A557-AC5E-33CB-9C2F-76904AE8023E}"/>
              </a:ext>
            </a:extLst>
          </p:cNvPr>
          <p:cNvSpPr txBox="1"/>
          <p:nvPr/>
        </p:nvSpPr>
        <p:spPr>
          <a:xfrm>
            <a:off x="1304926" y="1935539"/>
            <a:ext cx="393088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Some of the basics …  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70259-6726-2F11-F173-5293602CF23F}"/>
              </a:ext>
            </a:extLst>
          </p:cNvPr>
          <p:cNvSpPr txBox="1"/>
          <p:nvPr/>
        </p:nvSpPr>
        <p:spPr>
          <a:xfrm>
            <a:off x="2222503" y="2678489"/>
            <a:ext cx="7746993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Creation of Jewish State in 1948.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Never resolved Palestinian homeland issues.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Six-Day War in 1967; Yom Kippur War in 1973.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Intifadas in 1987-93 and 2000-05.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Camp David Accords in 1978.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Oslo Accords in 1993 and 1995.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Numerous failed attempts.</a:t>
            </a:r>
          </a:p>
        </p:txBody>
      </p:sp>
    </p:spTree>
    <p:extLst>
      <p:ext uri="{BB962C8B-B14F-4D97-AF65-F5344CB8AC3E}">
        <p14:creationId xmlns:p14="http://schemas.microsoft.com/office/powerpoint/2010/main" val="1349137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3097-72EE-E11F-1F2F-DE6B7762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17D0E0-7BB9-8922-3554-A5286990C466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253E9-CF4D-EF91-046F-F82AA26CC931}"/>
              </a:ext>
            </a:extLst>
          </p:cNvPr>
          <p:cNvSpPr txBox="1"/>
          <p:nvPr/>
        </p:nvSpPr>
        <p:spPr>
          <a:xfrm>
            <a:off x="1304926" y="1935539"/>
            <a:ext cx="3930884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Some of the basics …  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55118-99E8-58D1-BD5A-3ECC0ABE470B}"/>
              </a:ext>
            </a:extLst>
          </p:cNvPr>
          <p:cNvSpPr txBox="1"/>
          <p:nvPr/>
        </p:nvSpPr>
        <p:spPr>
          <a:xfrm>
            <a:off x="2518594" y="2600112"/>
            <a:ext cx="8576387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Abraham Accords (2020) did not include Palestine.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UAE, Bahrain first.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Sudan, Morocco later.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Saudi Arabia talk but not sign.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Gaza War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7 Oct 2023 – Hamas attack, killing 1.3K</a:t>
            </a:r>
          </a:p>
          <a:p>
            <a:pPr lvl="2">
              <a:spcAft>
                <a:spcPts val="600"/>
              </a:spcAft>
            </a:pPr>
            <a:r>
              <a:rPr lang="en-US" sz="3200" dirty="0"/>
              <a:t>Only a short ceasefire since then</a:t>
            </a:r>
          </a:p>
        </p:txBody>
      </p:sp>
    </p:spTree>
    <p:extLst>
      <p:ext uri="{BB962C8B-B14F-4D97-AF65-F5344CB8AC3E}">
        <p14:creationId xmlns:p14="http://schemas.microsoft.com/office/powerpoint/2010/main" val="3959882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09-26_Netanyahu_UNGA">
            <a:hlinkClick r:id="" action="ppaction://media"/>
            <a:extLst>
              <a:ext uri="{FF2B5EF4-FFF2-40B4-BE49-F238E27FC236}">
                <a16:creationId xmlns:a16="http://schemas.microsoft.com/office/drawing/2014/main" id="{396F1C45-B421-2EF5-9ECF-69001166A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9408" y="762383"/>
            <a:ext cx="9311059" cy="52004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A10E9-54E4-E868-D2A3-98BBE6270808}"/>
              </a:ext>
            </a:extLst>
          </p:cNvPr>
          <p:cNvSpPr txBox="1"/>
          <p:nvPr/>
        </p:nvSpPr>
        <p:spPr>
          <a:xfrm>
            <a:off x="545566" y="1959429"/>
            <a:ext cx="130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UNGA</a:t>
            </a:r>
          </a:p>
          <a:p>
            <a:r>
              <a:rPr lang="en-US" dirty="0"/>
              <a:t>22 Sep 2023</a:t>
            </a:r>
          </a:p>
        </p:txBody>
      </p:sp>
    </p:spTree>
    <p:extLst>
      <p:ext uri="{BB962C8B-B14F-4D97-AF65-F5344CB8AC3E}">
        <p14:creationId xmlns:p14="http://schemas.microsoft.com/office/powerpoint/2010/main" val="23291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D304E-D4EF-412D-2AE8-3B17F995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27" t="10987" r="50600" b="28821"/>
          <a:stretch>
            <a:fillRect/>
          </a:stretch>
        </p:blipFill>
        <p:spPr>
          <a:xfrm>
            <a:off x="4318427" y="123957"/>
            <a:ext cx="6168141" cy="6300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990DB4-54D4-0465-3727-B0DC7069B128}"/>
              </a:ext>
            </a:extLst>
          </p:cNvPr>
          <p:cNvSpPr txBox="1"/>
          <p:nvPr/>
        </p:nvSpPr>
        <p:spPr>
          <a:xfrm>
            <a:off x="906716" y="2305210"/>
            <a:ext cx="2569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539314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city and a body of water&#10;&#10;AI-generated content may be incorrect.">
            <a:extLst>
              <a:ext uri="{FF2B5EF4-FFF2-40B4-BE49-F238E27FC236}">
                <a16:creationId xmlns:a16="http://schemas.microsoft.com/office/drawing/2014/main" id="{079006E1-C95A-7F0B-B0A3-264217090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51" y="553438"/>
            <a:ext cx="9438916" cy="5394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8CFD8-FA81-7BFD-FB6B-2BB2F79173D2}"/>
              </a:ext>
            </a:extLst>
          </p:cNvPr>
          <p:cNvSpPr txBox="1"/>
          <p:nvPr/>
        </p:nvSpPr>
        <p:spPr>
          <a:xfrm>
            <a:off x="1451451" y="6129700"/>
            <a:ext cx="9123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 pages                                                                         </a:t>
            </a:r>
            <a:r>
              <a:rPr lang="en-US" sz="2800" dirty="0">
                <a:sym typeface="Wingdings" panose="05000000000000000000" pitchFamily="2" charset="2"/>
              </a:rPr>
              <a:t></a:t>
            </a:r>
            <a:r>
              <a:rPr lang="en-US" sz="2800" dirty="0"/>
              <a:t> Riviera of the Middle East  </a:t>
            </a:r>
            <a:r>
              <a:rPr lang="en-US" sz="2800" dirty="0">
                <a:sym typeface="Wingdings" panose="05000000000000000000" pitchFamily="2" charset="2"/>
              </a:rPr>
              <a:t>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CB5D5-EC14-EE83-104E-131DC818F3FB}"/>
              </a:ext>
            </a:extLst>
          </p:cNvPr>
          <p:cNvSpPr txBox="1"/>
          <p:nvPr/>
        </p:nvSpPr>
        <p:spPr>
          <a:xfrm>
            <a:off x="440760" y="3646802"/>
            <a:ext cx="4600798" cy="1569660"/>
          </a:xfrm>
          <a:prstGeom prst="rect">
            <a:avLst/>
          </a:prstGeom>
          <a:solidFill>
            <a:srgbClr val="7DA4B3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“Trusteeship” at least 10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Gazans “voluntary” departures to outside country ($5K support) or secure “enclaves.”</a:t>
            </a:r>
          </a:p>
        </p:txBody>
      </p:sp>
    </p:spTree>
    <p:extLst>
      <p:ext uri="{BB962C8B-B14F-4D97-AF65-F5344CB8AC3E}">
        <p14:creationId xmlns:p14="http://schemas.microsoft.com/office/powerpoint/2010/main" val="8298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90D96-9CB3-323F-41BC-0266B5ACA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ic&#10;&#10;AI-generated content may be incorrect.">
            <a:extLst>
              <a:ext uri="{FF2B5EF4-FFF2-40B4-BE49-F238E27FC236}">
                <a16:creationId xmlns:a16="http://schemas.microsoft.com/office/drawing/2014/main" id="{AC05BBA3-EC72-6397-DCA2-283B3FB8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51" y="553438"/>
            <a:ext cx="9617504" cy="5394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18F9C8-BE76-B6F5-35BA-76D58DB13DC9}"/>
              </a:ext>
            </a:extLst>
          </p:cNvPr>
          <p:cNvSpPr/>
          <p:nvPr/>
        </p:nvSpPr>
        <p:spPr>
          <a:xfrm>
            <a:off x="1521439" y="1483018"/>
            <a:ext cx="2820040" cy="238206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1C820-94A7-F606-28DF-23FE8121AA43}"/>
              </a:ext>
            </a:extLst>
          </p:cNvPr>
          <p:cNvSpPr txBox="1"/>
          <p:nvPr/>
        </p:nvSpPr>
        <p:spPr>
          <a:xfrm>
            <a:off x="7063946" y="4794421"/>
            <a:ext cx="914400" cy="646331"/>
          </a:xfrm>
          <a:prstGeom prst="rect">
            <a:avLst/>
          </a:prstGeom>
          <a:solidFill>
            <a:srgbClr val="FFFF00">
              <a:alpha val="9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Arish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(Egypt)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A41E3-DC50-625A-D829-A30A9C75E1F2}"/>
              </a:ext>
            </a:extLst>
          </p:cNvPr>
          <p:cNvSpPr txBox="1"/>
          <p:nvPr/>
        </p:nvSpPr>
        <p:spPr>
          <a:xfrm>
            <a:off x="10670561" y="1602121"/>
            <a:ext cx="1117785" cy="646331"/>
          </a:xfrm>
          <a:prstGeom prst="rect">
            <a:avLst/>
          </a:prstGeom>
          <a:solidFill>
            <a:srgbClr val="FFFF00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Sderot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(Israel)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F51DDF-551C-FFBC-514D-C19424828E9A}"/>
              </a:ext>
            </a:extLst>
          </p:cNvPr>
          <p:cNvSpPr/>
          <p:nvPr/>
        </p:nvSpPr>
        <p:spPr>
          <a:xfrm>
            <a:off x="1521438" y="4898571"/>
            <a:ext cx="5386507" cy="372676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22C646-EC4E-45A4-55C6-1F6BE067A2ED}"/>
              </a:ext>
            </a:extLst>
          </p:cNvPr>
          <p:cNvSpPr/>
          <p:nvPr/>
        </p:nvSpPr>
        <p:spPr>
          <a:xfrm rot="875613">
            <a:off x="5979835" y="2531975"/>
            <a:ext cx="1221761" cy="226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3AA6C5-DD96-F352-D58C-7BE05D27B8C2}"/>
              </a:ext>
            </a:extLst>
          </p:cNvPr>
          <p:cNvSpPr/>
          <p:nvPr/>
        </p:nvSpPr>
        <p:spPr>
          <a:xfrm>
            <a:off x="6569676" y="2414610"/>
            <a:ext cx="1408670" cy="2391766"/>
          </a:xfrm>
          <a:custGeom>
            <a:avLst/>
            <a:gdLst>
              <a:gd name="connsiteX0" fmla="*/ 0 w 1408670"/>
              <a:gd name="connsiteY0" fmla="*/ 2391766 h 2391766"/>
              <a:gd name="connsiteX1" fmla="*/ 659027 w 1408670"/>
              <a:gd name="connsiteY1" fmla="*/ 126360 h 2391766"/>
              <a:gd name="connsiteX2" fmla="*/ 1408670 w 1408670"/>
              <a:gd name="connsiteY2" fmla="*/ 299355 h 239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8670" h="2391766">
                <a:moveTo>
                  <a:pt x="0" y="2391766"/>
                </a:moveTo>
                <a:cubicBezTo>
                  <a:pt x="212124" y="1433430"/>
                  <a:pt x="424249" y="475095"/>
                  <a:pt x="659027" y="126360"/>
                </a:cubicBezTo>
                <a:cubicBezTo>
                  <a:pt x="893805" y="-222375"/>
                  <a:pt x="1308443" y="256793"/>
                  <a:pt x="1408670" y="299355"/>
                </a:cubicBezTo>
              </a:path>
            </a:pathLst>
          </a:custGeom>
          <a:noFill/>
          <a:ln w="41275">
            <a:solidFill>
              <a:srgbClr val="BF2F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D5C94-687A-53C8-2A31-BFB34256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ustodianship&#10;&#10;AI-generated content may be incorrect.">
            <a:extLst>
              <a:ext uri="{FF2B5EF4-FFF2-40B4-BE49-F238E27FC236}">
                <a16:creationId xmlns:a16="http://schemas.microsoft.com/office/drawing/2014/main" id="{8CD8EB20-1369-F49C-70DB-6EDC953AF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51" y="553438"/>
            <a:ext cx="9616703" cy="5394960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5C335491-F916-E916-2A3B-B70020642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66" y="453219"/>
            <a:ext cx="3569420" cy="62889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8E3247-86BD-C82D-6A79-D46587B02370}"/>
              </a:ext>
            </a:extLst>
          </p:cNvPr>
          <p:cNvCxnSpPr/>
          <p:nvPr/>
        </p:nvCxnSpPr>
        <p:spPr>
          <a:xfrm flipH="1" flipV="1">
            <a:off x="7771258" y="3785598"/>
            <a:ext cx="660827" cy="23052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6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8ECC98-9382-FC80-EC6C-CC82127D01E8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04242C-6CAA-80E6-F858-A972AA92C2E8}"/>
              </a:ext>
            </a:extLst>
          </p:cNvPr>
          <p:cNvSpPr txBox="1"/>
          <p:nvPr/>
        </p:nvSpPr>
        <p:spPr>
          <a:xfrm>
            <a:off x="1304926" y="1935539"/>
            <a:ext cx="311655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Other aspects …  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D9555-D931-1B2C-35F2-ADCDFBEBD494}"/>
              </a:ext>
            </a:extLst>
          </p:cNvPr>
          <p:cNvSpPr txBox="1"/>
          <p:nvPr/>
        </p:nvSpPr>
        <p:spPr>
          <a:xfrm>
            <a:off x="2176398" y="2924378"/>
            <a:ext cx="2045753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Gaza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West Bank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Syria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Iran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ABB4B-9A8E-6865-2D55-0E44490CD1B1}"/>
              </a:ext>
            </a:extLst>
          </p:cNvPr>
          <p:cNvSpPr txBox="1"/>
          <p:nvPr/>
        </p:nvSpPr>
        <p:spPr>
          <a:xfrm>
            <a:off x="5871137" y="2924377"/>
            <a:ext cx="5408019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Netanyahu’s political problems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pPr>
              <a:spcAft>
                <a:spcPts val="600"/>
              </a:spcAft>
            </a:pP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dirty="0"/>
              <a:t>The USA</a:t>
            </a:r>
          </a:p>
        </p:txBody>
      </p:sp>
    </p:spTree>
    <p:extLst>
      <p:ext uri="{BB962C8B-B14F-4D97-AF65-F5344CB8AC3E}">
        <p14:creationId xmlns:p14="http://schemas.microsoft.com/office/powerpoint/2010/main" val="205662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574216"/>
              </p:ext>
            </p:extLst>
          </p:nvPr>
        </p:nvGraphicFramePr>
        <p:xfrm>
          <a:off x="3791527" y="535183"/>
          <a:ext cx="3894012" cy="5817870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 (29 Aug)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2 (5 Sep)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3 (12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4 (19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5 (26 Sep)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6 (3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7 (10 Oct)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8 (17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9 (24 Oct)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10 (31 Oct 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11 (7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12 (14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13 (21 Nov)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Thanksgiving Break</a:t>
                      </a:r>
                    </a:p>
                  </a:txBody>
                  <a:tcPr marL="36830" marR="18415" marT="27305" marB="273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Week 14 (5 Dec)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280399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47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Fall </a:t>
            </a:r>
            <a:r>
              <a:rPr lang="en-US" sz="2800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9275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00547 0.224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9B2E2-702C-D5BD-C8B7-1C3E95C1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62F729-8D9E-D9BD-33F0-02271BB60EC9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4AADD-9ACC-0335-C25C-606EA536F74E}"/>
              </a:ext>
            </a:extLst>
          </p:cNvPr>
          <p:cNvSpPr txBox="1"/>
          <p:nvPr/>
        </p:nvSpPr>
        <p:spPr>
          <a:xfrm>
            <a:off x="2772576" y="3195721"/>
            <a:ext cx="645843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What questions have you developed?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206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D8EDB-6F17-1777-3FB1-A6939DA34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92223D-0F4D-EAD8-3D66-A2FA9D2FD784}"/>
              </a:ext>
            </a:extLst>
          </p:cNvPr>
          <p:cNvSpPr txBox="1"/>
          <p:nvPr/>
        </p:nvSpPr>
        <p:spPr>
          <a:xfrm>
            <a:off x="4775947" y="2757368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pic>
        <p:nvPicPr>
          <p:cNvPr id="5" name="Picture 4" descr="A white circle on a blue background&#10;&#10;AI-generated content may be incorrect.">
            <a:extLst>
              <a:ext uri="{FF2B5EF4-FFF2-40B4-BE49-F238E27FC236}">
                <a16:creationId xmlns:a16="http://schemas.microsoft.com/office/drawing/2014/main" id="{4B0F0A44-4932-8208-45FE-6CD82B3E8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18" y="4347005"/>
            <a:ext cx="757243" cy="2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4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B4150-3DF7-12BD-9D10-97C855CC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627035-9B19-D621-44DB-35F91DE214F8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32D231-336D-4ED8-6016-DB46B5F2E473}"/>
              </a:ext>
            </a:extLst>
          </p:cNvPr>
          <p:cNvSpPr txBox="1"/>
          <p:nvPr/>
        </p:nvSpPr>
        <p:spPr>
          <a:xfrm>
            <a:off x="1130334" y="2505891"/>
            <a:ext cx="32800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David Makovsky	</a:t>
            </a:r>
          </a:p>
          <a:p>
            <a:pPr marL="182880" indent="-182880"/>
            <a:r>
              <a:rPr lang="en-US" sz="2400" dirty="0"/>
              <a:t>Washington Institute for</a:t>
            </a:r>
            <a:br>
              <a:rPr lang="en-US" sz="2400" dirty="0"/>
            </a:br>
            <a:r>
              <a:rPr lang="en-US" sz="2400" dirty="0"/>
              <a:t>Nar East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C5098-A187-A1F6-5A55-75238A8D2C40}"/>
              </a:ext>
            </a:extLst>
          </p:cNvPr>
          <p:cNvSpPr txBox="1"/>
          <p:nvPr/>
        </p:nvSpPr>
        <p:spPr>
          <a:xfrm>
            <a:off x="1130334" y="4890015"/>
            <a:ext cx="297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Maeve </a:t>
            </a:r>
          </a:p>
        </p:txBody>
      </p:sp>
      <p:pic>
        <p:nvPicPr>
          <p:cNvPr id="6" name="Picture 5" descr="A person's face on a page&#10;&#10;AI-generated content may be incorrect.">
            <a:extLst>
              <a:ext uri="{FF2B5EF4-FFF2-40B4-BE49-F238E27FC236}">
                <a16:creationId xmlns:a16="http://schemas.microsoft.com/office/drawing/2014/main" id="{E593CE26-6AF1-FB42-DB25-0AAF317F8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993">
            <a:off x="5290862" y="710186"/>
            <a:ext cx="5779008" cy="80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5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EDA05-CE91-F6C9-8CD3-6CA15DDC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EFCD49-0E0E-78D8-1C01-BCC8C6A4414E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8B1CBB-24D4-3AEB-7BB9-CA1F26A4AA0E}"/>
              </a:ext>
            </a:extLst>
          </p:cNvPr>
          <p:cNvSpPr txBox="1"/>
          <p:nvPr/>
        </p:nvSpPr>
        <p:spPr>
          <a:xfrm>
            <a:off x="1304926" y="2141984"/>
            <a:ext cx="787427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I asked:  What questions have you developed?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E4C7C-499B-60F0-E818-B492CEC2B143}"/>
              </a:ext>
            </a:extLst>
          </p:cNvPr>
          <p:cNvSpPr txBox="1"/>
          <p:nvPr/>
        </p:nvSpPr>
        <p:spPr>
          <a:xfrm>
            <a:off x="2198578" y="3917252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Now I ask: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5DA45-ABAB-863B-F69E-6E499D4CCD96}"/>
              </a:ext>
            </a:extLst>
          </p:cNvPr>
          <p:cNvSpPr txBox="1"/>
          <p:nvPr/>
        </p:nvSpPr>
        <p:spPr>
          <a:xfrm>
            <a:off x="4120899" y="3924946"/>
            <a:ext cx="69565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What do you make of the answers?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do you think the future holds?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is U.S. policy, and what should be?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lessons should learn from this?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49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23686-215C-5947-F0E0-FC5DDCFC1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B4078-93B5-BA8F-DC1A-1F58567727F5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F76D7-A970-7C58-8610-1DC4A7E8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25203" y="3633396"/>
            <a:ext cx="3771900" cy="213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9B5C7-63D7-D33A-1144-D6F42AEF2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23" y="225911"/>
            <a:ext cx="4968456" cy="4968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49605-19F1-1E2C-6D80-E699D3C85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" y="1214821"/>
            <a:ext cx="4023960" cy="31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0630F-A313-7345-E654-FB75962AD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34485-129B-7DE0-742E-FCD7136DF3C6}"/>
              </a:ext>
            </a:extLst>
          </p:cNvPr>
          <p:cNvSpPr txBox="1"/>
          <p:nvPr/>
        </p:nvSpPr>
        <p:spPr>
          <a:xfrm>
            <a:off x="1248293" y="632193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67AE70-C093-AF41-5E89-B42B23AE1FCA}"/>
              </a:ext>
            </a:extLst>
          </p:cNvPr>
          <p:cNvSpPr txBox="1"/>
          <p:nvPr/>
        </p:nvSpPr>
        <p:spPr>
          <a:xfrm>
            <a:off x="3264597" y="2976546"/>
            <a:ext cx="606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 with 401 and 402 projects?</a:t>
            </a:r>
          </a:p>
        </p:txBody>
      </p:sp>
    </p:spTree>
    <p:extLst>
      <p:ext uri="{BB962C8B-B14F-4D97-AF65-F5344CB8AC3E}">
        <p14:creationId xmlns:p14="http://schemas.microsoft.com/office/powerpoint/2010/main" val="2931614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090EB-900C-525E-CA3D-157C7EB3D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D5EF19-60FC-DEE1-D9AD-EB8EE4080B3D}"/>
              </a:ext>
            </a:extLst>
          </p:cNvPr>
          <p:cNvGraphicFramePr>
            <a:graphicFrameLocks noGrp="1"/>
          </p:cNvGraphicFramePr>
          <p:nvPr/>
        </p:nvGraphicFramePr>
        <p:xfrm>
          <a:off x="814707" y="773561"/>
          <a:ext cx="10721658" cy="6263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5071462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359478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Maisie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Microplastics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Declining Birth Rates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Skye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Ending the war in Sudan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Esme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Immigration and Balancing Interests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U.S. Culture Wars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Camille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Microplastics and PFAS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Erik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Ukraine Innovative Use of Drones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Israeli Use of Lavender AI in Targeting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Richard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Enhancing Cybersecurity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Alex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Increasing Military Strength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Iranian Nationalism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Syarra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Influence in Eastern Europe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Maeve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Israeli Use of AI in Military Strikes in Gaza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U.S. Declining Birth Rates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Kiana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Impact of Federal Spending … or inflation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Aid to Gaza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Impact of U.S.-China Tariffs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Bobby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 Health Care: High Cost of Prescription Drugs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Gabby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U.S. Culture Wars and How Policy Fuels them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U.S.-Israel Relations After Netanyahu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45017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Katelyn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Russia-Ukraine Negotiations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Sarina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Disinformation Targets U.S. Elections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Crisis of Legal Immigration Pathways in the U.S.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61936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Priya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China’s Advances in Renewable Energy and EVs</a:t>
                      </a: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4BFF664-EA2E-44F9-A989-19EC5D38880B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1E6CC037-627D-AA5A-5DEA-FE48747DEAB2}"/>
              </a:ext>
            </a:extLst>
          </p:cNvPr>
          <p:cNvSpPr txBox="1"/>
          <p:nvPr/>
        </p:nvSpPr>
        <p:spPr>
          <a:xfrm rot="21242882">
            <a:off x="457222" y="2074783"/>
            <a:ext cx="5664926" cy="27084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274320" rIns="274320" bIns="274320" rtlCol="0">
            <a:spAutoFit/>
          </a:bodyPr>
          <a:lstStyle/>
          <a:p>
            <a:pPr algn="ctr"/>
            <a:r>
              <a:rPr lang="en-US" sz="2800" dirty="0"/>
              <a:t>Looking at others’ topics, what are you interested in learning about from them?  What analysis and policy? </a:t>
            </a:r>
          </a:p>
          <a:p>
            <a:pPr algn="ctr"/>
            <a:r>
              <a:rPr lang="en-US" sz="2800" dirty="0"/>
              <a:t>(Give them guidance.)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91A63547-CCA1-7B32-CDFC-F9F7659D102E}"/>
              </a:ext>
            </a:extLst>
          </p:cNvPr>
          <p:cNvSpPr/>
          <p:nvPr/>
        </p:nvSpPr>
        <p:spPr>
          <a:xfrm>
            <a:off x="6372426" y="691182"/>
            <a:ext cx="1054444" cy="5857898"/>
          </a:xfrm>
          <a:prstGeom prst="lef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4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71944-460D-5FB2-1A6B-AC963E5CA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F4530-FEAF-18AF-B0CE-7861E65033A5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6F1C75-0870-A8D7-87CB-FE6DC630596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35DDDB-97FD-9BBA-9642-931D7F9D7431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19C79D-1686-7392-9210-3CEF8B1A0258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D9EFB-8A76-B6F6-CD83-8E5C2E44FAD5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6F60A9-119F-7CEA-5481-C1210F7D32AA}"/>
              </a:ext>
            </a:extLst>
          </p:cNvPr>
          <p:cNvSpPr/>
          <p:nvPr/>
        </p:nvSpPr>
        <p:spPr>
          <a:xfrm rot="471109">
            <a:off x="6213734" y="1453580"/>
            <a:ext cx="2361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All OK?</a:t>
            </a: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A23638-80A0-8F03-9F3F-512E383EEC5A}"/>
              </a:ext>
            </a:extLst>
          </p:cNvPr>
          <p:cNvSpPr/>
          <p:nvPr/>
        </p:nvSpPr>
        <p:spPr>
          <a:xfrm>
            <a:off x="6161736" y="5225143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954F22-5899-0361-CF79-0BA5CC5D4C43}"/>
              </a:ext>
            </a:extLst>
          </p:cNvPr>
          <p:cNvSpPr/>
          <p:nvPr/>
        </p:nvSpPr>
        <p:spPr>
          <a:xfrm>
            <a:off x="9108831" y="5225142"/>
            <a:ext cx="469585" cy="1167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BD189F-7EE5-EECA-7560-71B40DD2F0BB}"/>
              </a:ext>
            </a:extLst>
          </p:cNvPr>
          <p:cNvSpPr/>
          <p:nvPr/>
        </p:nvSpPr>
        <p:spPr>
          <a:xfrm>
            <a:off x="6600168" y="5183812"/>
            <a:ext cx="2203788" cy="3971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20A624-D4A3-2A34-7EA7-96152993837C}"/>
              </a:ext>
            </a:extLst>
          </p:cNvPr>
          <p:cNvSpPr/>
          <p:nvPr/>
        </p:nvSpPr>
        <p:spPr>
          <a:xfrm>
            <a:off x="9578416" y="5606296"/>
            <a:ext cx="2203788" cy="8826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7B859-7815-BD41-78E4-C8642F9ECBFC}"/>
              </a:ext>
            </a:extLst>
          </p:cNvPr>
          <p:cNvSpPr/>
          <p:nvPr/>
        </p:nvSpPr>
        <p:spPr>
          <a:xfrm>
            <a:off x="6600168" y="4379900"/>
            <a:ext cx="4970508" cy="2205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C81543-4CFB-38BF-140D-B24DE149D008}"/>
              </a:ext>
            </a:extLst>
          </p:cNvPr>
          <p:cNvSpPr txBox="1"/>
          <p:nvPr/>
        </p:nvSpPr>
        <p:spPr>
          <a:xfrm>
            <a:off x="7121359" y="4512853"/>
            <a:ext cx="4053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PREPARING AND PLANNING?</a:t>
            </a:r>
          </a:p>
        </p:txBody>
      </p:sp>
    </p:spTree>
    <p:extLst>
      <p:ext uri="{BB962C8B-B14F-4D97-AF65-F5344CB8AC3E}">
        <p14:creationId xmlns:p14="http://schemas.microsoft.com/office/powerpoint/2010/main" val="253471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C32000-525E-BDB3-4DF0-145AEA28DD6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Templates</a:t>
            </a:r>
          </a:p>
        </p:txBody>
      </p:sp>
      <p:pic>
        <p:nvPicPr>
          <p:cNvPr id="4" name="Picture 3" descr="A paper with text and a few words&#10;&#10;AI-generated content may be incorrect.">
            <a:extLst>
              <a:ext uri="{FF2B5EF4-FFF2-40B4-BE49-F238E27FC236}">
                <a16:creationId xmlns:a16="http://schemas.microsoft.com/office/drawing/2014/main" id="{C6028DD2-CF0B-96DF-BB19-C5DCA5B03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2" y="1429075"/>
            <a:ext cx="4662705" cy="5852160"/>
          </a:xfrm>
          <a:prstGeom prst="rect">
            <a:avLst/>
          </a:prstGeom>
        </p:spPr>
      </p:pic>
      <p:pic>
        <p:nvPicPr>
          <p:cNvPr id="6" name="Picture 5" descr="A document with text on it&#10;&#10;AI-generated content may be incorrect.">
            <a:extLst>
              <a:ext uri="{FF2B5EF4-FFF2-40B4-BE49-F238E27FC236}">
                <a16:creationId xmlns:a16="http://schemas.microsoft.com/office/drawing/2014/main" id="{437F94EF-EFF1-0906-560E-BC294210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4" y="1429075"/>
            <a:ext cx="492550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document with text on it&#10;&#10;AI-generated content may be incorrect.">
            <a:extLst>
              <a:ext uri="{FF2B5EF4-FFF2-40B4-BE49-F238E27FC236}">
                <a16:creationId xmlns:a16="http://schemas.microsoft.com/office/drawing/2014/main" id="{7B640BED-A8C3-C6B5-FF00-7876B24E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94" y="1429075"/>
            <a:ext cx="5289281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 descr="A letter of a document&#10;&#10;AI-generated content may be incorrect.">
            <a:extLst>
              <a:ext uri="{FF2B5EF4-FFF2-40B4-BE49-F238E27FC236}">
                <a16:creationId xmlns:a16="http://schemas.microsoft.com/office/drawing/2014/main" id="{AD80BE61-65A8-170C-07E9-94F8A9B5B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27" y="1429075"/>
            <a:ext cx="4697984" cy="5852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949876-0737-96D2-A846-02DC2A732C83}"/>
              </a:ext>
            </a:extLst>
          </p:cNvPr>
          <p:cNvSpPr txBox="1"/>
          <p:nvPr/>
        </p:nvSpPr>
        <p:spPr>
          <a:xfrm>
            <a:off x="6096000" y="735045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8A111-D7DF-8763-EE2C-9C2EBF24241E}"/>
              </a:ext>
            </a:extLst>
          </p:cNvPr>
          <p:cNvSpPr txBox="1"/>
          <p:nvPr/>
        </p:nvSpPr>
        <p:spPr>
          <a:xfrm>
            <a:off x="10720507" y="735045"/>
            <a:ext cx="730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402</a:t>
            </a:r>
          </a:p>
        </p:txBody>
      </p:sp>
    </p:spTree>
    <p:extLst>
      <p:ext uri="{BB962C8B-B14F-4D97-AF65-F5344CB8AC3E}">
        <p14:creationId xmlns:p14="http://schemas.microsoft.com/office/powerpoint/2010/main" val="18186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1DE7C-CA08-3828-250D-0ABFC6ADC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97F70-0407-4BF3-D9BD-1DD796C61EF2}"/>
              </a:ext>
            </a:extLst>
          </p:cNvPr>
          <p:cNvSpPr txBox="1"/>
          <p:nvPr/>
        </p:nvSpPr>
        <p:spPr>
          <a:xfrm>
            <a:off x="4775947" y="2757368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</p:spTree>
    <p:extLst>
      <p:ext uri="{BB962C8B-B14F-4D97-AF65-F5344CB8AC3E}">
        <p14:creationId xmlns:p14="http://schemas.microsoft.com/office/powerpoint/2010/main" val="2976006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E3665-8BE9-A43C-6149-609E85EB7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DD0775-D313-17C6-1116-A5A3A363D469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0643A5-7691-2288-AB6E-0EA198693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540068"/>
              </p:ext>
            </p:extLst>
          </p:nvPr>
        </p:nvGraphicFramePr>
        <p:xfrm>
          <a:off x="1304926" y="1421136"/>
          <a:ext cx="8546005" cy="510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653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03735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Class Discussion</a:t>
                      </a:r>
                    </a:p>
                    <a:p>
                      <a:pPr marL="685800" lvl="1" indent="-342900">
                        <a:buFont typeface="Aptos" panose="020B0004020202020204" pitchFamily="34" charset="0"/>
                        <a:buChar char="-"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Review and possible quiz on readings</a:t>
                      </a:r>
                    </a:p>
                    <a:p>
                      <a:pPr marL="685800" lvl="1" indent="-342900">
                        <a:buFont typeface="Aptos" panose="020B0004020202020204" pitchFamily="34" charset="0"/>
                        <a:buChar char="-"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Preparation for guest speakers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David Makovsky</a:t>
                      </a:r>
                    </a:p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The Washington Institute for Near East Policy</a:t>
                      </a:r>
                    </a:p>
                    <a:p>
                      <a:pPr marL="342900" lvl="1" algn="l" defTabSz="685800" rtl="0" eaLnBrk="1" latinLnBrk="0" hangingPunct="1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Maeve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Project Updates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401 and 402 Templates</a:t>
                      </a:r>
                      <a:endParaRPr lang="en-US" sz="36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08486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Mitchell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Plitnick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President,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lvl="1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Skye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09ECF7AF-05E4-5061-79C4-D825C8FB80D6}"/>
              </a:ext>
            </a:extLst>
          </p:cNvPr>
          <p:cNvSpPr/>
          <p:nvPr/>
        </p:nvSpPr>
        <p:spPr>
          <a:xfrm>
            <a:off x="1304926" y="1421136"/>
            <a:ext cx="7431820" cy="10531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EAFB8B38-E738-1858-80F7-8CF1658BB31A}"/>
              </a:ext>
            </a:extLst>
          </p:cNvPr>
          <p:cNvSpPr/>
          <p:nvPr/>
        </p:nvSpPr>
        <p:spPr>
          <a:xfrm>
            <a:off x="1346174" y="2474259"/>
            <a:ext cx="7431820" cy="9547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12FEBC1F-04BF-05ED-C1A4-FB1641C072FE}"/>
              </a:ext>
            </a:extLst>
          </p:cNvPr>
          <p:cNvSpPr/>
          <p:nvPr/>
        </p:nvSpPr>
        <p:spPr>
          <a:xfrm>
            <a:off x="1304926" y="3496466"/>
            <a:ext cx="7431820" cy="4034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60579C1-C484-E0E8-E6DC-F89E26A16D46}"/>
              </a:ext>
            </a:extLst>
          </p:cNvPr>
          <p:cNvSpPr/>
          <p:nvPr/>
        </p:nvSpPr>
        <p:spPr>
          <a:xfrm>
            <a:off x="1304926" y="3924645"/>
            <a:ext cx="7431820" cy="319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551D9D-1466-B473-91E1-F023DF6CC498}"/>
              </a:ext>
            </a:extLst>
          </p:cNvPr>
          <p:cNvSpPr/>
          <p:nvPr/>
        </p:nvSpPr>
        <p:spPr>
          <a:xfrm>
            <a:off x="1304926" y="4395524"/>
            <a:ext cx="7431820" cy="6688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64FF8A-FB3D-5D1F-8921-D5620E925AAD}"/>
              </a:ext>
            </a:extLst>
          </p:cNvPr>
          <p:cNvSpPr/>
          <p:nvPr/>
        </p:nvSpPr>
        <p:spPr>
          <a:xfrm>
            <a:off x="1230680" y="5022736"/>
            <a:ext cx="7431820" cy="10531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5046B2-D03E-D12E-919E-4D234E838DE7}"/>
              </a:ext>
            </a:extLst>
          </p:cNvPr>
          <p:cNvSpPr/>
          <p:nvPr/>
        </p:nvSpPr>
        <p:spPr>
          <a:xfrm>
            <a:off x="1136347" y="6024742"/>
            <a:ext cx="7431820" cy="6969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8FE09-F4BE-42DC-B20F-AC3E656C7450}"/>
              </a:ext>
            </a:extLst>
          </p:cNvPr>
          <p:cNvSpPr txBox="1"/>
          <p:nvPr/>
        </p:nvSpPr>
        <p:spPr>
          <a:xfrm>
            <a:off x="1333500" y="828675"/>
            <a:ext cx="2780761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GUEST SPEAKER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04CDA-5ADB-4A4B-8BBB-BF4D5040ED30}"/>
              </a:ext>
            </a:extLst>
          </p:cNvPr>
          <p:cNvSpPr txBox="1"/>
          <p:nvPr/>
        </p:nvSpPr>
        <p:spPr>
          <a:xfrm>
            <a:off x="1130334" y="2505891"/>
            <a:ext cx="41284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Mitchell Plitnick	</a:t>
            </a:r>
          </a:p>
          <a:p>
            <a:pPr marL="182880" indent="-182880"/>
            <a:r>
              <a:rPr lang="en-US" sz="2400" dirty="0"/>
              <a:t>President, Re-Thinking Foreign</a:t>
            </a:r>
            <a:br>
              <a:rPr lang="en-US" sz="2400" dirty="0"/>
            </a:br>
            <a:r>
              <a:rPr lang="en-US" sz="2400" dirty="0"/>
              <a:t>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CFBCCC-5FDF-9AB8-9825-0F7EB21B6133}"/>
              </a:ext>
            </a:extLst>
          </p:cNvPr>
          <p:cNvSpPr txBox="1"/>
          <p:nvPr/>
        </p:nvSpPr>
        <p:spPr>
          <a:xfrm>
            <a:off x="1130334" y="4890015"/>
            <a:ext cx="2731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- Introduced by Skye </a:t>
            </a:r>
          </a:p>
        </p:txBody>
      </p:sp>
      <p:pic>
        <p:nvPicPr>
          <p:cNvPr id="7" name="Picture 6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EEDD8FB6-B50B-2A9A-2110-3673BAEA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413">
            <a:off x="5359422" y="684450"/>
            <a:ext cx="5780267" cy="67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52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E6F54-970B-8B0F-9176-745353556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ED016-2678-F49A-6DC8-366E08BD2026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E64C46-54C1-0446-B4F6-220911BF4A28}"/>
              </a:ext>
            </a:extLst>
          </p:cNvPr>
          <p:cNvSpPr txBox="1"/>
          <p:nvPr/>
        </p:nvSpPr>
        <p:spPr>
          <a:xfrm>
            <a:off x="1304926" y="2141984"/>
            <a:ext cx="787427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I asked:  What questions have you developed?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827B7C-29E3-756A-23B2-B82639E06474}"/>
              </a:ext>
            </a:extLst>
          </p:cNvPr>
          <p:cNvSpPr txBox="1"/>
          <p:nvPr/>
        </p:nvSpPr>
        <p:spPr>
          <a:xfrm>
            <a:off x="2198578" y="3917252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Now I ask: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B9ABC-9F2D-FF76-49AB-BDF24E94267F}"/>
              </a:ext>
            </a:extLst>
          </p:cNvPr>
          <p:cNvSpPr txBox="1"/>
          <p:nvPr/>
        </p:nvSpPr>
        <p:spPr>
          <a:xfrm>
            <a:off x="4120899" y="3924946"/>
            <a:ext cx="695652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What do you make of the answers?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do you think the future holds?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is U.S. policy, and what should be?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What lessons should learn from this?</a:t>
            </a:r>
          </a:p>
          <a:p>
            <a:pPr>
              <a:spcAft>
                <a:spcPts val="600"/>
              </a:spcAft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24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7F35F-D407-49F5-979E-04E3D247B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189" y="1015546"/>
            <a:ext cx="5772149" cy="48269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52F217-C19A-404C-8554-D84DB3D96DAA}"/>
              </a:ext>
            </a:extLst>
          </p:cNvPr>
          <p:cNvSpPr/>
          <p:nvPr/>
        </p:nvSpPr>
        <p:spPr>
          <a:xfrm>
            <a:off x="2043679" y="1321038"/>
            <a:ext cx="1307306" cy="2385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CFB0E7-E58D-43B5-878D-3F2C143DADC8}"/>
              </a:ext>
            </a:extLst>
          </p:cNvPr>
          <p:cNvSpPr/>
          <p:nvPr/>
        </p:nvSpPr>
        <p:spPr>
          <a:xfrm rot="19004179">
            <a:off x="4306144" y="5042477"/>
            <a:ext cx="1493846" cy="400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7FA90E-1441-422F-8A5C-51A60DD51959}"/>
              </a:ext>
            </a:extLst>
          </p:cNvPr>
          <p:cNvSpPr txBox="1"/>
          <p:nvPr/>
        </p:nvSpPr>
        <p:spPr>
          <a:xfrm>
            <a:off x="7974979" y="2500645"/>
            <a:ext cx="34824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line (direction: Glenmont)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→	</a:t>
            </a:r>
            <a:r>
              <a:rPr lang="en-US" dirty="0"/>
              <a:t>Gallery Place</a:t>
            </a:r>
          </a:p>
          <a:p>
            <a:r>
              <a:rPr lang="en-US" dirty="0"/>
              <a:t>GREEN line (direction: Branch Ave)</a:t>
            </a:r>
          </a:p>
          <a:p>
            <a:r>
              <a:rPr lang="en-US" dirty="0"/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	Navy Yard-Ballpark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SILVER/ORANGE/</a:t>
            </a:r>
            <a:br>
              <a:rPr lang="en-US" dirty="0"/>
            </a:br>
            <a:r>
              <a:rPr lang="en-US" dirty="0"/>
              <a:t>BLUE line (toward Largo or </a:t>
            </a:r>
            <a:br>
              <a:rPr lang="en-US" dirty="0"/>
            </a:br>
            <a:r>
              <a:rPr lang="en-US" dirty="0"/>
              <a:t>New Carrollton)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→	</a:t>
            </a:r>
            <a:r>
              <a:rPr lang="en-US" dirty="0"/>
              <a:t>L’Enfant Plaza</a:t>
            </a:r>
          </a:p>
          <a:p>
            <a:r>
              <a:rPr lang="en-US" dirty="0"/>
              <a:t>GREEN line (direction: Branch Ave)</a:t>
            </a:r>
          </a:p>
          <a:p>
            <a:r>
              <a:rPr lang="en-US" dirty="0"/>
              <a:t>	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	Navy Yard-Ballpark</a:t>
            </a:r>
            <a:endParaRPr lang="en-US" dirty="0"/>
          </a:p>
          <a:p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9CF0116-3EA2-4CAA-8829-FF0B79BDD6F3}"/>
              </a:ext>
            </a:extLst>
          </p:cNvPr>
          <p:cNvSpPr/>
          <p:nvPr/>
        </p:nvSpPr>
        <p:spPr>
          <a:xfrm>
            <a:off x="8834722" y="5980881"/>
            <a:ext cx="942975" cy="25003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F28EE-F61C-F1FF-7A37-A327487BC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83" y="1058440"/>
            <a:ext cx="1071563" cy="1071563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9AC678F9-A8E1-E7EE-C2CA-A4053BAEE113}"/>
              </a:ext>
            </a:extLst>
          </p:cNvPr>
          <p:cNvSpPr/>
          <p:nvPr/>
        </p:nvSpPr>
        <p:spPr>
          <a:xfrm>
            <a:off x="3184682" y="1922688"/>
            <a:ext cx="1307306" cy="32180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67908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411E4BE-6B4C-4DB7-B9D8-D82BB1D156E6}"/>
              </a:ext>
            </a:extLst>
          </p:cNvPr>
          <p:cNvSpPr txBox="1"/>
          <p:nvPr/>
        </p:nvSpPr>
        <p:spPr>
          <a:xfrm>
            <a:off x="1619414" y="993834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EXIT – </a:t>
            </a:r>
          </a:p>
          <a:p>
            <a:endParaRPr lang="en-US" dirty="0"/>
          </a:p>
          <a:p>
            <a:r>
              <a:rPr lang="en-US" dirty="0"/>
              <a:t>SE corner M &amp; Half </a:t>
            </a:r>
            <a:r>
              <a:rPr lang="en-US" dirty="0" err="1"/>
              <a:t>Sts</a:t>
            </a:r>
            <a:r>
              <a:rPr lang="en-US" dirty="0"/>
              <a:t>., 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1B2A8-C0A4-4F30-8A24-DB2E5F4C5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608" y="993834"/>
            <a:ext cx="4572000" cy="51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31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36B38-0A9A-226B-ABD0-1523286F9F29}"/>
              </a:ext>
            </a:extLst>
          </p:cNvPr>
          <p:cNvSpPr txBox="1"/>
          <p:nvPr/>
        </p:nvSpPr>
        <p:spPr>
          <a:xfrm>
            <a:off x="4904508" y="2782516"/>
            <a:ext cx="394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Anything else?</a:t>
            </a:r>
          </a:p>
        </p:txBody>
      </p:sp>
    </p:spTree>
    <p:extLst>
      <p:ext uri="{BB962C8B-B14F-4D97-AF65-F5344CB8AC3E}">
        <p14:creationId xmlns:p14="http://schemas.microsoft.com/office/powerpoint/2010/main" val="51454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6FD8A2E-6B75-1DD2-B562-2F98F3770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30F32C-DDAD-6A96-9495-D98EAD4E7159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4DC671-8D84-EEC6-9FC1-0DE4009DE2B6}"/>
              </a:ext>
            </a:extLst>
          </p:cNvPr>
          <p:cNvGraphicFramePr>
            <a:graphicFrameLocks noGrp="1"/>
          </p:cNvGraphicFramePr>
          <p:nvPr/>
        </p:nvGraphicFramePr>
        <p:xfrm>
          <a:off x="1304926" y="1421136"/>
          <a:ext cx="8546005" cy="5105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653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037352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 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Class Discussion</a:t>
                      </a:r>
                    </a:p>
                    <a:p>
                      <a:pPr marL="685800" lvl="1" indent="-342900">
                        <a:buFont typeface="Aptos" panose="020B0004020202020204" pitchFamily="34" charset="0"/>
                        <a:buChar char="-"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Review and possible quiz on readings</a:t>
                      </a:r>
                    </a:p>
                    <a:p>
                      <a:pPr marL="685800" lvl="1" indent="-342900">
                        <a:buFont typeface="Aptos" panose="020B0004020202020204" pitchFamily="34" charset="0"/>
                        <a:buChar char="-"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Preparation for guest speakers 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59899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David Makovsky</a:t>
                      </a:r>
                    </a:p>
                    <a:p>
                      <a:pPr lvl="0"/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The Washington Institute for Near East Policy</a:t>
                      </a:r>
                    </a:p>
                    <a:p>
                      <a:pPr marL="342900" lvl="1" algn="l" defTabSz="685800" rtl="0" eaLnBrk="1" latinLnBrk="0" hangingPunct="1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Maeve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21348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174993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ptos" panose="020B0004020202020204" pitchFamily="34" charset="0"/>
                        </a:rPr>
                        <a:t>Lunch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28207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 – Project Updates</a:t>
                      </a:r>
                    </a:p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401 and 402 Templates</a:t>
                      </a:r>
                      <a:endParaRPr lang="en-US" sz="36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084865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2:00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Mitchell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Plitnick</a:t>
                      </a:r>
                      <a:endParaRPr lang="en-US" sz="2000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President,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ReThinking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Foreign Policy</a:t>
                      </a:r>
                    </a:p>
                    <a:p>
                      <a:pPr lvl="1"/>
                      <a:r>
                        <a:rPr lang="en-US" sz="16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Skye</a:t>
                      </a: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3:15</a:t>
                      </a:r>
                    </a:p>
                  </a:txBody>
                  <a:tcPr marB="91440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ptos" panose="020B0004020202020204" pitchFamily="34" charset="0"/>
                        </a:rPr>
                        <a:t>Wrapup</a:t>
                      </a:r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 marB="91440"/>
                </a:tc>
                <a:extLst>
                  <a:ext uri="{0D108BD9-81ED-4DB2-BD59-A6C34878D82A}">
                    <a16:rowId xmlns:a16="http://schemas.microsoft.com/office/drawing/2014/main" val="341911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756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725E3-DB7B-5B4D-ADA5-AB6D1E9AA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275" y="1442641"/>
            <a:ext cx="2067409" cy="2067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36427-B771-CD7D-2581-68AF23869DB0}"/>
              </a:ext>
            </a:extLst>
          </p:cNvPr>
          <p:cNvSpPr txBox="1"/>
          <p:nvPr/>
        </p:nvSpPr>
        <p:spPr>
          <a:xfrm>
            <a:off x="3259070" y="4584362"/>
            <a:ext cx="5455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Will go through transportation options during </a:t>
            </a:r>
            <a:r>
              <a:rPr lang="en-US" sz="2400" dirty="0" err="1"/>
              <a:t>wrapup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121507-357A-34B8-035B-5FEC0952A848}"/>
              </a:ext>
            </a:extLst>
          </p:cNvPr>
          <p:cNvGrpSpPr/>
          <p:nvPr/>
        </p:nvGrpSpPr>
        <p:grpSpPr>
          <a:xfrm>
            <a:off x="4591684" y="1248921"/>
            <a:ext cx="2194560" cy="2194560"/>
            <a:chOff x="5791834" y="1171099"/>
            <a:chExt cx="1303090" cy="142894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5814A5-B31A-E6A9-F270-F85AA55D3437}"/>
                </a:ext>
              </a:extLst>
            </p:cNvPr>
            <p:cNvSpPr/>
            <p:nvPr/>
          </p:nvSpPr>
          <p:spPr>
            <a:xfrm>
              <a:off x="5791834" y="1280282"/>
              <a:ext cx="1303090" cy="129564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3C2955-64AD-8C78-EE1F-5A3C0FE22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4167" y="1171099"/>
              <a:ext cx="1238423" cy="1428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599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E857707-41F6-4C6D-889D-50C88E711BD1}"/>
              </a:ext>
            </a:extLst>
          </p:cNvPr>
          <p:cNvSpPr txBox="1"/>
          <p:nvPr/>
        </p:nvSpPr>
        <p:spPr>
          <a:xfrm>
            <a:off x="2296164" y="2138934"/>
            <a:ext cx="381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Personal vs official views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4D57F1-550C-B106-02C5-EA36FB70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378" y="1674627"/>
            <a:ext cx="3867690" cy="1419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54B8D9-BAF9-FDBF-AF43-68906B7CC031}"/>
              </a:ext>
            </a:extLst>
          </p:cNvPr>
          <p:cNvSpPr txBox="1"/>
          <p:nvPr/>
        </p:nvSpPr>
        <p:spPr>
          <a:xfrm>
            <a:off x="8378456" y="3123046"/>
            <a:ext cx="1945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St. James’s Square</a:t>
            </a:r>
            <a:br>
              <a:rPr lang="en-US" dirty="0"/>
            </a:br>
            <a:r>
              <a:rPr lang="en-US" dirty="0"/>
              <a:t>London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BF008-5667-95AC-D319-4852A4CA5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879" y="4495870"/>
            <a:ext cx="6787472" cy="20106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7C4AE3-1156-DED4-E831-308655229F18}"/>
              </a:ext>
            </a:extLst>
          </p:cNvPr>
          <p:cNvSpPr txBox="1"/>
          <p:nvPr/>
        </p:nvSpPr>
        <p:spPr>
          <a:xfrm>
            <a:off x="2281879" y="3127037"/>
            <a:ext cx="3294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Chatham House Rule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924FF-6A63-6EEA-CC5F-EF830EFB5D2E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</p:spTree>
    <p:extLst>
      <p:ext uri="{BB962C8B-B14F-4D97-AF65-F5344CB8AC3E}">
        <p14:creationId xmlns:p14="http://schemas.microsoft.com/office/powerpoint/2010/main" val="25306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0DAB7A-15C3-4767-A53E-BF2AA39C969F}"/>
              </a:ext>
            </a:extLst>
          </p:cNvPr>
          <p:cNvSpPr txBox="1"/>
          <p:nvPr/>
        </p:nvSpPr>
        <p:spPr>
          <a:xfrm>
            <a:off x="819151" y="771525"/>
            <a:ext cx="527684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ETIQUETTE or PROTOCOL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D62124-2385-4CBD-819F-39792360F4FF}"/>
              </a:ext>
            </a:extLst>
          </p:cNvPr>
          <p:cNvSpPr txBox="1"/>
          <p:nvPr/>
        </p:nvSpPr>
        <p:spPr>
          <a:xfrm>
            <a:off x="2271872" y="2181741"/>
            <a:ext cx="6622326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Professional respect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Smart, analytical questions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Non-combative tone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Depending on your style, perhaps preface question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is your perspective on …?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should we make of reports that …?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do we need to know to understand …</a:t>
            </a:r>
          </a:p>
          <a:p>
            <a:r>
              <a:rPr lang="en-US" sz="2400" dirty="0"/>
              <a:t>Neutral vocabulary</a:t>
            </a:r>
          </a:p>
        </p:txBody>
      </p:sp>
    </p:spTree>
    <p:extLst>
      <p:ext uri="{BB962C8B-B14F-4D97-AF65-F5344CB8AC3E}">
        <p14:creationId xmlns:p14="http://schemas.microsoft.com/office/powerpoint/2010/main" val="25013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51047-1631-C34B-70C7-1F7CDD930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9B326-AAAA-374A-CA36-F38AA8071C1F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38E06-6529-E3D9-BFDF-A23B67AAA5C7}"/>
              </a:ext>
            </a:extLst>
          </p:cNvPr>
          <p:cNvSpPr txBox="1"/>
          <p:nvPr/>
        </p:nvSpPr>
        <p:spPr>
          <a:xfrm>
            <a:off x="1447798" y="2101334"/>
            <a:ext cx="940308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Can discuss sensitive, complex, politicized issues.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Remember …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Understand that words can have different meanings.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OUR MISSION (among ourselves and with guests):</a:t>
            </a:r>
          </a:p>
          <a:p>
            <a:pPr lvl="3">
              <a:spcAft>
                <a:spcPts val="1200"/>
              </a:spcAft>
            </a:pPr>
            <a:r>
              <a:rPr lang="en-US" sz="2400" dirty="0"/>
              <a:t>TO UNDERSTAND AND ANALYZE</a:t>
            </a:r>
          </a:p>
          <a:p>
            <a:pPr lvl="3">
              <a:spcAft>
                <a:spcPts val="1200"/>
              </a:spcAft>
            </a:pPr>
            <a:r>
              <a:rPr lang="en-US" sz="2400" dirty="0"/>
              <a:t>(NOT TO JUDGE)</a:t>
            </a:r>
          </a:p>
          <a:p>
            <a:pPr lvl="3">
              <a:spcAft>
                <a:spcPts val="1200"/>
              </a:spcAft>
            </a:pPr>
            <a:r>
              <a:rPr lang="en-US" sz="2400" dirty="0"/>
              <a:t>LISTEN, THINK, TRY TO UNDERSTAND, BE DIPLOMATIC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290EF-072D-0043-D141-9FF85C25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94" y="2559444"/>
            <a:ext cx="7529965" cy="3867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43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BA56F8-0A79-C9E6-08C4-DD6B31642D26}"/>
              </a:ext>
            </a:extLst>
          </p:cNvPr>
          <p:cNvSpPr txBox="1"/>
          <p:nvPr/>
        </p:nvSpPr>
        <p:spPr>
          <a:xfrm>
            <a:off x="1304926" y="702731"/>
            <a:ext cx="4166234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430C-37AC-FCDD-DC1D-BDCF475167F2}"/>
              </a:ext>
            </a:extLst>
          </p:cNvPr>
          <p:cNvSpPr txBox="1"/>
          <p:nvPr/>
        </p:nvSpPr>
        <p:spPr>
          <a:xfrm>
            <a:off x="1209626" y="1535221"/>
            <a:ext cx="4356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Two speakers.  Two perspectives.</a:t>
            </a:r>
          </a:p>
        </p:txBody>
      </p:sp>
      <p:pic>
        <p:nvPicPr>
          <p:cNvPr id="4" name="Picture 3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A4D8ADE1-48B0-51AD-9198-08B4BE437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496">
            <a:off x="6673704" y="2532103"/>
            <a:ext cx="4572000" cy="5358774"/>
          </a:xfrm>
          <a:prstGeom prst="rect">
            <a:avLst/>
          </a:prstGeom>
        </p:spPr>
      </p:pic>
      <p:pic>
        <p:nvPicPr>
          <p:cNvPr id="5" name="Picture 4" descr="A person's face on a page&#10;&#10;AI-generated content may be incorrect.">
            <a:extLst>
              <a:ext uri="{FF2B5EF4-FFF2-40B4-BE49-F238E27FC236}">
                <a16:creationId xmlns:a16="http://schemas.microsoft.com/office/drawing/2014/main" id="{E72A0E4B-B6E3-896F-6232-764B775A4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605">
            <a:off x="1179982" y="2416917"/>
            <a:ext cx="4663440" cy="6482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281BE-42F2-30DF-C972-00E04F7B0CA3}"/>
              </a:ext>
            </a:extLst>
          </p:cNvPr>
          <p:cNvSpPr txBox="1"/>
          <p:nvPr/>
        </p:nvSpPr>
        <p:spPr>
          <a:xfrm>
            <a:off x="6625542" y="1535221"/>
            <a:ext cx="498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 great chance to ask questions.</a:t>
            </a:r>
          </a:p>
        </p:txBody>
      </p:sp>
    </p:spTree>
    <p:extLst>
      <p:ext uri="{BB962C8B-B14F-4D97-AF65-F5344CB8AC3E}">
        <p14:creationId xmlns:p14="http://schemas.microsoft.com/office/powerpoint/2010/main" val="3395535910"/>
      </p:ext>
    </p:extLst>
  </p:cSld>
  <p:clrMapOvr>
    <a:masterClrMapping/>
  </p:clrMapOvr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3700</TotalTime>
  <Words>982</Words>
  <Application>Microsoft Office PowerPoint</Application>
  <PresentationFormat>Widescreen</PresentationFormat>
  <Paragraphs>239</Paragraphs>
  <Slides>35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401/402 Intro on Tuesday 2023-08-29</dc:title>
  <dc:subject/>
  <dc:creator>Fulton Armstrong</dc:creator>
  <cp:keywords/>
  <dc:description>This is the 401/402 part of the block I will do on Tuesday, 29 August. Before that class, I will merge it with the Bootcamp part of the block I will do on that day.</dc:description>
  <cp:lastModifiedBy>Fulton Armstrong</cp:lastModifiedBy>
  <cp:revision>215</cp:revision>
  <cp:lastPrinted>2025-01-16T14:23:01Z</cp:lastPrinted>
  <dcterms:created xsi:type="dcterms:W3CDTF">2020-01-10T15:37:44Z</dcterms:created>
  <dcterms:modified xsi:type="dcterms:W3CDTF">2025-09-23T15:43:10Z</dcterms:modified>
  <cp:category/>
</cp:coreProperties>
</file>