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1769" r:id="rId2"/>
    <p:sldId id="1770" r:id="rId3"/>
    <p:sldId id="1933" r:id="rId4"/>
    <p:sldId id="2004" r:id="rId5"/>
    <p:sldId id="2005" r:id="rId6"/>
    <p:sldId id="2006" r:id="rId7"/>
    <p:sldId id="2021" r:id="rId8"/>
    <p:sldId id="1929" r:id="rId9"/>
    <p:sldId id="2002" r:id="rId10"/>
    <p:sldId id="1829" r:id="rId11"/>
    <p:sldId id="1932" r:id="rId12"/>
    <p:sldId id="2009" r:id="rId13"/>
    <p:sldId id="2010" r:id="rId14"/>
    <p:sldId id="2012" r:id="rId15"/>
    <p:sldId id="2013" r:id="rId16"/>
    <p:sldId id="1879" r:id="rId17"/>
    <p:sldId id="1882" r:id="rId18"/>
    <p:sldId id="1678" r:id="rId19"/>
    <p:sldId id="1714" r:id="rId20"/>
    <p:sldId id="1699" r:id="rId21"/>
    <p:sldId id="1679" r:id="rId22"/>
    <p:sldId id="1700" r:id="rId23"/>
    <p:sldId id="1680" r:id="rId24"/>
    <p:sldId id="1940" r:id="rId25"/>
    <p:sldId id="1942" r:id="rId26"/>
    <p:sldId id="1681" r:id="rId27"/>
    <p:sldId id="731" r:id="rId28"/>
    <p:sldId id="2020" r:id="rId29"/>
    <p:sldId id="732" r:id="rId30"/>
    <p:sldId id="1687" r:id="rId31"/>
    <p:sldId id="1740" r:id="rId32"/>
    <p:sldId id="2008" r:id="rId33"/>
    <p:sldId id="2015" r:id="rId34"/>
    <p:sldId id="2016" r:id="rId35"/>
    <p:sldId id="1758" r:id="rId36"/>
    <p:sldId id="1728" r:id="rId37"/>
    <p:sldId id="2017" r:id="rId38"/>
    <p:sldId id="2019" r:id="rId39"/>
    <p:sldId id="2018" r:id="rId40"/>
    <p:sldId id="2003" r:id="rId4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0DE"/>
    <a:srgbClr val="FFFFFF"/>
    <a:srgbClr val="BF2F1E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F2A1F-AE64-446D-BAA7-8B37838E82A6}" v="20" dt="2025-09-17T18:05:07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8" autoAdjust="0"/>
    <p:restoredTop sz="95740"/>
  </p:normalViewPr>
  <p:slideViewPr>
    <p:cSldViewPr snapToGrid="0">
      <p:cViewPr varScale="1">
        <p:scale>
          <a:sx n="70" d="100"/>
          <a:sy n="70" d="100"/>
        </p:scale>
        <p:origin x="480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4C1BA-E473-488F-82BD-C975DBA0FA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01A6A-115B-4FD4-B43E-F67A1DC8D76D}">
      <dgm:prSet phldrT="[Text]" phldr="0"/>
      <dgm:spPr/>
      <dgm:t>
        <a:bodyPr/>
        <a:lstStyle/>
        <a:p>
          <a:r>
            <a:rPr lang="en-US" dirty="0"/>
            <a:t>Drivers</a:t>
          </a:r>
        </a:p>
      </dgm:t>
    </dgm:pt>
    <dgm:pt modelId="{7CC9FD14-DB48-402A-99AF-21AC6069F443}" type="parTrans" cxnId="{3C179C66-F294-494C-9EFD-AB9829543405}">
      <dgm:prSet/>
      <dgm:spPr/>
      <dgm:t>
        <a:bodyPr/>
        <a:lstStyle/>
        <a:p>
          <a:endParaRPr lang="en-US"/>
        </a:p>
      </dgm:t>
    </dgm:pt>
    <dgm:pt modelId="{7825261A-673A-47A7-8B6C-F7722382C64C}" type="sibTrans" cxnId="{3C179C66-F294-494C-9EFD-AB9829543405}">
      <dgm:prSet/>
      <dgm:spPr/>
      <dgm:t>
        <a:bodyPr/>
        <a:lstStyle/>
        <a:p>
          <a:endParaRPr lang="en-US"/>
        </a:p>
      </dgm:t>
    </dgm:pt>
    <dgm:pt modelId="{EEF4D0AE-2038-4EDA-8B64-4D7B7AEAFD17}">
      <dgm:prSet phldrT="[Text]" phldr="0"/>
      <dgm:spPr/>
      <dgm:t>
        <a:bodyPr/>
        <a:lstStyle/>
        <a:p>
          <a:r>
            <a:rPr lang="en-US" dirty="0"/>
            <a:t>Trends (Behavior)</a:t>
          </a:r>
        </a:p>
      </dgm:t>
    </dgm:pt>
    <dgm:pt modelId="{E73F3F2E-F2C1-4E68-B884-65E2DE0089CC}" type="parTrans" cxnId="{09F5EAC7-D91F-4A04-9367-09EEE429BADE}">
      <dgm:prSet/>
      <dgm:spPr/>
      <dgm:t>
        <a:bodyPr/>
        <a:lstStyle/>
        <a:p>
          <a:endParaRPr lang="en-US"/>
        </a:p>
      </dgm:t>
    </dgm:pt>
    <dgm:pt modelId="{862146B0-52BC-444C-BB73-5FA37763E917}" type="sibTrans" cxnId="{09F5EAC7-D91F-4A04-9367-09EEE429BADE}">
      <dgm:prSet/>
      <dgm:spPr/>
      <dgm:t>
        <a:bodyPr/>
        <a:lstStyle/>
        <a:p>
          <a:endParaRPr lang="en-US"/>
        </a:p>
      </dgm:t>
    </dgm:pt>
    <dgm:pt modelId="{EE962CBC-E116-453F-BB84-DA46ACA99707}">
      <dgm:prSet phldrT="[Text]" phldr="0"/>
      <dgm:spPr/>
      <dgm:t>
        <a:bodyPr/>
        <a:lstStyle/>
        <a:p>
          <a:r>
            <a:rPr lang="en-US" dirty="0"/>
            <a:t>Scenarios</a:t>
          </a:r>
        </a:p>
      </dgm:t>
    </dgm:pt>
    <dgm:pt modelId="{1F95E244-DE2F-443C-9DD0-56B9AC3E4A20}" type="parTrans" cxnId="{F9B069EF-1295-44A4-80F3-56A9A9106EFD}">
      <dgm:prSet/>
      <dgm:spPr/>
      <dgm:t>
        <a:bodyPr/>
        <a:lstStyle/>
        <a:p>
          <a:endParaRPr lang="en-US"/>
        </a:p>
      </dgm:t>
    </dgm:pt>
    <dgm:pt modelId="{05DB5235-7E59-4BE0-BC22-E07D6C82B675}" type="sibTrans" cxnId="{F9B069EF-1295-44A4-80F3-56A9A9106EFD}">
      <dgm:prSet/>
      <dgm:spPr/>
      <dgm:t>
        <a:bodyPr/>
        <a:lstStyle/>
        <a:p>
          <a:endParaRPr lang="en-US"/>
        </a:p>
      </dgm:t>
    </dgm:pt>
    <dgm:pt modelId="{4A4BEC07-E646-4FBF-A8DA-0929C525C64A}" type="pres">
      <dgm:prSet presAssocID="{3B44C1BA-E473-488F-82BD-C975DBA0FA55}" presName="Name0" presStyleCnt="0">
        <dgm:presLayoutVars>
          <dgm:dir/>
          <dgm:resizeHandles val="exact"/>
        </dgm:presLayoutVars>
      </dgm:prSet>
      <dgm:spPr/>
    </dgm:pt>
    <dgm:pt modelId="{4711DF25-DF0D-476C-911C-6EFFB9253F51}" type="pres">
      <dgm:prSet presAssocID="{FFA01A6A-115B-4FD4-B43E-F67A1DC8D76D}" presName="node" presStyleLbl="node1" presStyleIdx="0" presStyleCnt="3">
        <dgm:presLayoutVars>
          <dgm:bulletEnabled val="1"/>
        </dgm:presLayoutVars>
      </dgm:prSet>
      <dgm:spPr/>
    </dgm:pt>
    <dgm:pt modelId="{DCF50EBC-EC1A-4692-B97D-F9EC652C1F69}" type="pres">
      <dgm:prSet presAssocID="{7825261A-673A-47A7-8B6C-F7722382C64C}" presName="sibTrans" presStyleLbl="sibTrans2D1" presStyleIdx="0" presStyleCnt="2"/>
      <dgm:spPr/>
    </dgm:pt>
    <dgm:pt modelId="{2AD9E972-F2F1-4F97-BDC8-49B05F9EE2A4}" type="pres">
      <dgm:prSet presAssocID="{7825261A-673A-47A7-8B6C-F7722382C64C}" presName="connectorText" presStyleLbl="sibTrans2D1" presStyleIdx="0" presStyleCnt="2"/>
      <dgm:spPr/>
    </dgm:pt>
    <dgm:pt modelId="{3547AD78-C648-4ECC-A5D5-42B2A97801E3}" type="pres">
      <dgm:prSet presAssocID="{EEF4D0AE-2038-4EDA-8B64-4D7B7AEAFD17}" presName="node" presStyleLbl="node1" presStyleIdx="1" presStyleCnt="3">
        <dgm:presLayoutVars>
          <dgm:bulletEnabled val="1"/>
        </dgm:presLayoutVars>
      </dgm:prSet>
      <dgm:spPr/>
    </dgm:pt>
    <dgm:pt modelId="{926E6E14-C95D-4E9A-B681-23367969FAAF}" type="pres">
      <dgm:prSet presAssocID="{862146B0-52BC-444C-BB73-5FA37763E917}" presName="sibTrans" presStyleLbl="sibTrans2D1" presStyleIdx="1" presStyleCnt="2"/>
      <dgm:spPr/>
    </dgm:pt>
    <dgm:pt modelId="{BB5108E1-F7A3-4387-895E-E0FB182F1B46}" type="pres">
      <dgm:prSet presAssocID="{862146B0-52BC-444C-BB73-5FA37763E917}" presName="connectorText" presStyleLbl="sibTrans2D1" presStyleIdx="1" presStyleCnt="2"/>
      <dgm:spPr/>
    </dgm:pt>
    <dgm:pt modelId="{FC26CB6F-9701-4BAA-924D-920623F5C89D}" type="pres">
      <dgm:prSet presAssocID="{EE962CBC-E116-453F-BB84-DA46ACA99707}" presName="node" presStyleLbl="node1" presStyleIdx="2" presStyleCnt="3">
        <dgm:presLayoutVars>
          <dgm:bulletEnabled val="1"/>
        </dgm:presLayoutVars>
      </dgm:prSet>
      <dgm:spPr/>
    </dgm:pt>
  </dgm:ptLst>
  <dgm:cxnLst>
    <dgm:cxn modelId="{DEEAB208-953A-4C15-AB66-91C44994C65A}" type="presOf" srcId="{862146B0-52BC-444C-BB73-5FA37763E917}" destId="{BB5108E1-F7A3-4387-895E-E0FB182F1B46}" srcOrd="1" destOrd="0" presId="urn:microsoft.com/office/officeart/2005/8/layout/process1"/>
    <dgm:cxn modelId="{92E0D63D-1545-4894-B52B-D405ADA5E886}" type="presOf" srcId="{7825261A-673A-47A7-8B6C-F7722382C64C}" destId="{DCF50EBC-EC1A-4692-B97D-F9EC652C1F69}" srcOrd="0" destOrd="0" presId="urn:microsoft.com/office/officeart/2005/8/layout/process1"/>
    <dgm:cxn modelId="{3C179C66-F294-494C-9EFD-AB9829543405}" srcId="{3B44C1BA-E473-488F-82BD-C975DBA0FA55}" destId="{FFA01A6A-115B-4FD4-B43E-F67A1DC8D76D}" srcOrd="0" destOrd="0" parTransId="{7CC9FD14-DB48-402A-99AF-21AC6069F443}" sibTransId="{7825261A-673A-47A7-8B6C-F7722382C64C}"/>
    <dgm:cxn modelId="{E4E08949-0F40-4EBA-8CB3-C3BD0F03B0DD}" type="presOf" srcId="{3B44C1BA-E473-488F-82BD-C975DBA0FA55}" destId="{4A4BEC07-E646-4FBF-A8DA-0929C525C64A}" srcOrd="0" destOrd="0" presId="urn:microsoft.com/office/officeart/2005/8/layout/process1"/>
    <dgm:cxn modelId="{C9A6194A-4DE2-4497-A8EB-336329B15BF1}" type="presOf" srcId="{EEF4D0AE-2038-4EDA-8B64-4D7B7AEAFD17}" destId="{3547AD78-C648-4ECC-A5D5-42B2A97801E3}" srcOrd="0" destOrd="0" presId="urn:microsoft.com/office/officeart/2005/8/layout/process1"/>
    <dgm:cxn modelId="{8E24734A-95C7-4163-A792-24A7BA85A92E}" type="presOf" srcId="{FFA01A6A-115B-4FD4-B43E-F67A1DC8D76D}" destId="{4711DF25-DF0D-476C-911C-6EFFB9253F51}" srcOrd="0" destOrd="0" presId="urn:microsoft.com/office/officeart/2005/8/layout/process1"/>
    <dgm:cxn modelId="{35C777A8-1F57-43B3-BBAB-B8F9DCCD0528}" type="presOf" srcId="{EE962CBC-E116-453F-BB84-DA46ACA99707}" destId="{FC26CB6F-9701-4BAA-924D-920623F5C89D}" srcOrd="0" destOrd="0" presId="urn:microsoft.com/office/officeart/2005/8/layout/process1"/>
    <dgm:cxn modelId="{09F5EAC7-D91F-4A04-9367-09EEE429BADE}" srcId="{3B44C1BA-E473-488F-82BD-C975DBA0FA55}" destId="{EEF4D0AE-2038-4EDA-8B64-4D7B7AEAFD17}" srcOrd="1" destOrd="0" parTransId="{E73F3F2E-F2C1-4E68-B884-65E2DE0089CC}" sibTransId="{862146B0-52BC-444C-BB73-5FA37763E917}"/>
    <dgm:cxn modelId="{5618D6D7-239F-4ECA-A1D5-BD6103463983}" type="presOf" srcId="{862146B0-52BC-444C-BB73-5FA37763E917}" destId="{926E6E14-C95D-4E9A-B681-23367969FAAF}" srcOrd="0" destOrd="0" presId="urn:microsoft.com/office/officeart/2005/8/layout/process1"/>
    <dgm:cxn modelId="{F9B069EF-1295-44A4-80F3-56A9A9106EFD}" srcId="{3B44C1BA-E473-488F-82BD-C975DBA0FA55}" destId="{EE962CBC-E116-453F-BB84-DA46ACA99707}" srcOrd="2" destOrd="0" parTransId="{1F95E244-DE2F-443C-9DD0-56B9AC3E4A20}" sibTransId="{05DB5235-7E59-4BE0-BC22-E07D6C82B675}"/>
    <dgm:cxn modelId="{9D15DCF4-244C-4B32-965C-079693B05752}" type="presOf" srcId="{7825261A-673A-47A7-8B6C-F7722382C64C}" destId="{2AD9E972-F2F1-4F97-BDC8-49B05F9EE2A4}" srcOrd="1" destOrd="0" presId="urn:microsoft.com/office/officeart/2005/8/layout/process1"/>
    <dgm:cxn modelId="{73C86D16-9E29-4D9A-B070-4F7D91F82301}" type="presParOf" srcId="{4A4BEC07-E646-4FBF-A8DA-0929C525C64A}" destId="{4711DF25-DF0D-476C-911C-6EFFB9253F51}" srcOrd="0" destOrd="0" presId="urn:microsoft.com/office/officeart/2005/8/layout/process1"/>
    <dgm:cxn modelId="{28685C71-4849-4785-9D75-CC35D502CA16}" type="presParOf" srcId="{4A4BEC07-E646-4FBF-A8DA-0929C525C64A}" destId="{DCF50EBC-EC1A-4692-B97D-F9EC652C1F69}" srcOrd="1" destOrd="0" presId="urn:microsoft.com/office/officeart/2005/8/layout/process1"/>
    <dgm:cxn modelId="{B843B14F-E483-4497-9AD5-5E48DA439C49}" type="presParOf" srcId="{DCF50EBC-EC1A-4692-B97D-F9EC652C1F69}" destId="{2AD9E972-F2F1-4F97-BDC8-49B05F9EE2A4}" srcOrd="0" destOrd="0" presId="urn:microsoft.com/office/officeart/2005/8/layout/process1"/>
    <dgm:cxn modelId="{F45E8B7A-1982-47A4-BB61-EE2B55B3C9AD}" type="presParOf" srcId="{4A4BEC07-E646-4FBF-A8DA-0929C525C64A}" destId="{3547AD78-C648-4ECC-A5D5-42B2A97801E3}" srcOrd="2" destOrd="0" presId="urn:microsoft.com/office/officeart/2005/8/layout/process1"/>
    <dgm:cxn modelId="{163DB8DE-C7EB-47F6-82DA-15A340195E75}" type="presParOf" srcId="{4A4BEC07-E646-4FBF-A8DA-0929C525C64A}" destId="{926E6E14-C95D-4E9A-B681-23367969FAAF}" srcOrd="3" destOrd="0" presId="urn:microsoft.com/office/officeart/2005/8/layout/process1"/>
    <dgm:cxn modelId="{3D141AFF-9159-4DF5-959C-E7FC9C87948F}" type="presParOf" srcId="{926E6E14-C95D-4E9A-B681-23367969FAAF}" destId="{BB5108E1-F7A3-4387-895E-E0FB182F1B46}" srcOrd="0" destOrd="0" presId="urn:microsoft.com/office/officeart/2005/8/layout/process1"/>
    <dgm:cxn modelId="{2EABDE9A-8561-4D93-97E6-30F1E7974A8B}" type="presParOf" srcId="{4A4BEC07-E646-4FBF-A8DA-0929C525C64A}" destId="{FC26CB6F-9701-4BAA-924D-920623F5C89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1DF25-DF0D-476C-911C-6EFFB9253F51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Drivers</a:t>
          </a:r>
        </a:p>
      </dsp:txBody>
      <dsp:txXfrm>
        <a:off x="44665" y="2106299"/>
        <a:ext cx="2060143" cy="1206068"/>
      </dsp:txXfrm>
    </dsp:sp>
    <dsp:sp modelId="{DCF50EBC-EC1A-4692-B97D-F9EC652C1F69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55850" y="2550475"/>
        <a:ext cx="316861" cy="317716"/>
      </dsp:txXfrm>
    </dsp:sp>
    <dsp:sp modelId="{3547AD78-C648-4ECC-A5D5-42B2A97801E3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Trends (Behavior)</a:t>
          </a:r>
        </a:p>
      </dsp:txBody>
      <dsp:txXfrm>
        <a:off x="3033928" y="2106299"/>
        <a:ext cx="2060143" cy="1206068"/>
      </dsp:txXfrm>
    </dsp:sp>
    <dsp:sp modelId="{926E6E14-C95D-4E9A-B681-23367969FAAF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45112" y="2550475"/>
        <a:ext cx="316861" cy="317716"/>
      </dsp:txXfrm>
    </dsp:sp>
    <dsp:sp modelId="{FC26CB6F-9701-4BAA-924D-920623F5C89D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Scenarios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6T15:19:44.9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21046 1731 24575,'7'-1'0,"0"0"0,-1 0 0,1-1 0,0 0 0,0 0 0,-1-1 0,1 0 0,-1 0 0,0 0 0,6-5 0,-1 2 0,-1 0 0,14-5 0,48-10 0,-13 5 0,-49 12 0,1-1 0,-2 0 0,18-10 0,-17 8 0,0 1 0,0 0 0,14-4 0,-22 9 0,1 0 0,-1 0 0,1 0 0,-1-1 0,0 1 0,0-1 0,1 1 0,-1-1 0,0 0 0,-1 1 0,1-1 0,0 0 0,0 0 0,-1-1 0,1 1 0,-1 0 0,0 0 0,0-1 0,2-2 0,-1-4 0,0 1 0,0-1 0,-1 0 0,1-12 0,3-19 0,0 23 0,0 0 0,2 1 0,0-1 0,14-23 0,-13 26 0,0-1 0,-1 0 0,0 0 0,-2 0 0,7-29 0,-8 7 0,-1-1 0,-5-58 0,0 25 0,2-195 0,-1 259 0,1-1 0,-1 1 0,-1 0 0,1 0 0,-1 0 0,0 0 0,-1 0 0,0 1 0,-3-8 0,-7-7 0,-18-26 0,15 25 0,7 9 0,-2-1 0,1 1 0,-2 1 0,1 0 0,-18-14 0,-14-8 0,25 19 0,0 0 0,-2 1 0,0 0 0,-28-13 0,12 10 0,7 4 0,-34-12 0,52 20 0,0 0 0,0 0 0,1-2 0,-1 1 0,1-1 0,-14-13 0,13 11 0,1 0 0,-1 1 0,-1 1 0,0 0 0,-16-8 0,11 10 0,1 0 0,-1 1 0,0 0 0,-18 0 0,-71 0 0,64 3 0,-47-6 0,11-7 0,39 6 0,-1 2 0,-44-1 0,-223 8 0,294-2 0,0-1 0,0 0 0,1-1 0,-1 0 0,1-1 0,0 0 0,-15-8 0,13 5 0,0 1 0,-1 1 0,0 1 0,-27-5 0,-76-13 0,83 14 0,0 2 0,-54-4 0,-251 10 0,144 2 0,-1140-2 0,1217 9 0,23 1 0,14-10 0,50-1 0,1 2 0,-1 1 0,1 1 0,-38 9 0,54-7 0,1 0 0,0 2 0,-15 8 0,17-8 0,-1-1 0,0 0 0,0-1 0,-15 5 0,3-6 0,1-1 0,-1-1 0,0-2 0,-29-1 0,26-1 0,0 2 0,-52 6 0,31 2 0,-36 7 0,55-9 0,-49 3 0,17-2 0,-42 2 0,-167-5 0,149-5 0,-875 1 0,867 10 0,8 1 0,-330-10 0,214-2 0,204 2 0,-43 8 0,-26 2 0,-412-10 0,252-2 0,-1545 1 0,1732 3 0,-133 25 0,22-2 0,73-19 0,60-5 0,-107 17 0,121-10 0,-44 3 0,63-9 0,-38 10 0,5-1 0,-10-3 0,-82 1 0,-67-11 0,74-1 0,5 3 0,-135-3 0,174-9 0,16 1 0,2 3 0,-59-5 0,6 1 0,12 0 0,63 5 0,-63-14 0,23 2 0,-257-21 0,322 36 0,-118-15 0,-53-5 0,-170 11 0,-561 0 0,643 13 0,-1975-1 0,2243-2 0,0 0 0,1-2 0,-1 0 0,-28-10 0,-10-2 0,9 6 0,0 3 0,-66-2 0,-104 10 0,80 1 0,-2457-2 0,2590 0 0,0 0 0,0 1 0,0-1 0,0 2 0,-9 1 0,13-2 0,0 0 0,0 1 0,1-1 0,-1 1 0,0-1 0,1 1 0,-1 0 0,1 0 0,0 0 0,-1 0 0,1 0 0,0 0 0,0 1 0,-2 4 0,-19 29 0,7-11 0,0 1 0,2 0 0,-18 46 0,19-32 0,-34 118 0,38-124 0,-1 0 0,-19 43 0,23-63 0,1 0 0,1 0 0,0 0 0,1 1 0,-1 21 0,2 74 0,3-85 0,1 4 0,10 53 0,-3-35 0,40 185 0,-39-189 0,-7-29 0,18 91 0,-18-92 0,0-1 0,0 0 0,1-1 0,1 1 0,0-1 0,7 12 0,-2 0 0,10 30 0,-2-4 0,-8-19 0,-1 1 0,-1 0 0,6 58 0,-4-28 0,7 10 0,-11-53 0,-1 0 0,-1 1 0,2 25 0,-5-27 0,1-1 0,0 0 0,1 0 0,1 0 0,0-1 0,2 1 0,8 18 0,-1-6 0,1-1 0,29 43 0,-35-60 0,-3-2 0,1 0 0,0 0 0,1-1 0,0 1 0,0-1 0,0-1 0,12 8 0,-10-8 0,7 5 0,1-1 0,-1-1 0,2 0 0,0-1 0,0-1 0,20 5 0,138 19 0,-52-10 0,3-2 0,-59-9 0,-56-8-120,-4-1-36,-1 1 1,1-1-1,-1-1 1,1 1-1,0-1 0,-1-1 1,15-1-1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6T15:12:26.8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24575,'0'5'0,"1"-1"0,0 1 0,0 0 0,0-1 0,0 1 0,1-1 0,0 0 0,4 8 0,0-2 0,1 1 0,8 10 0,8 6 0,-11-14 0,-1 0 0,-1 1 0,12 21 0,51 119 0,-50-108 0,11 21 0,0-12 0,31 73 0,-58-108 0,9 37 0,-13-43 0,0 0 0,1 0 0,1 0 0,0-1 0,14 25 0,-9-20-227,-1 0-1,0 1 1,-2 1-1,0-1 1,8 40-1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6T15:12:36.2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24575,'1'4'0,"-1"0"0,1 0 0,0 0 0,0 0 0,4 7 0,0 7 0,9 24 0,2 0 0,1-2 0,27 49 0,32 64 0,-59-112 0,23 80 0,-34-100 0,2-1 0,0 0 0,21 35 0,-16-31 0,19 47 0,28 84 0,-48-110 0,-7-27 0,10 27 0,7 12 0,-15-36 0,1 0 0,21 37 0,-17-37 0,4 3 0,-2 1 0,0 0 0,11 32 0,-10-15 0,2-1 0,2-1 0,47 75 0,-47-84 0,-2 0 0,19 50 0,-19-42 0,-5-14 0,1-1 0,33 45 0,-38-58 0,50 79 0,-40-58 0,2-1 0,41 48 0,-29-45 0,86 99 0,-47-58 0,-20-22 0,30 23 0,-20-22 0,-37-28 0,-19-20 0,0 0 0,1 0 0,0 0 0,0-1 0,0 1 0,1-1 0,0-1 0,12 7 0,223 98 0,-226-99 0,-1 0 0,15 12 0,7 5 0,15 10 0,63 61 0,-84-71 0,-1 0 0,-11-9 0,30 22 0,-43-35 0,0 1 0,0-1 0,-1 1 0,1 0 0,-1 1 0,5 9 0,9 10 0,60 57 0,-51-57 0,31 41 0,-58-66 0,23 31 0,40 39 0,-26-30 0,-26-28 0,-1 0 0,2-1 0,0 0 0,0-1 0,27 17 0,-16-14 0,0 2 0,24 22 0,25 17 0,16-3 0,-75-45 0,1 0 0,0-1 0,1-1 0,20 4 0,10 2 0,-26-6 0,-1 0 0,26 2 0,-33-6 0,1 0 0,0 1 0,-1 1 0,1 0 0,-1 1 0,0 0 0,0 1 0,17 10 0,2 2 0,62 23 0,-76-34 0,0-1 0,1-1 0,0-1 0,-1 0 0,30 0 0,-25-3 0,-5-1 0,0 1 0,0 1 0,0 1 0,0 0 0,32 9 0,-19 0 0,-1 1 0,0 1 0,28 19 0,-35-20 0,-14-8 0,0 0 0,11 9 0,-8-5 0,0-1 0,0-1 0,0 1 0,17 5 0,52 16 0,-73-26 0,13 3 0,1-1 0,1 0 0,-1-2 0,31 0 0,0 0 0,-40-1 0,0 1 0,0 0 0,0 1 0,0 0 0,0 0 0,-1 2 0,1-1 0,-1 1 0,-1 1 0,1 0 0,-1 1 0,0 0 0,0 0 0,0 1 0,-1 0 0,15 19 0,-13-14 0,0 0 0,1-1 0,0 0 0,1-1 0,0-1 0,1 0 0,0-1 0,1 0 0,0-1 0,0 0 0,1-2 0,-1 0 0,22 6 0,-28-10 0,0 1 0,0 1 0,-1-1 0,1 1 0,-1 1 0,0 0 0,-1 0 0,10 8 0,-10-8 0,0-1 0,1 1 0,0-1 0,0-1 0,0 1 0,16 3 0,-14-4 0,-1 0 0,0 0 0,-1 1 0,1 0 0,12 8 0,83 69 0,-98-76 0,-1 0 0,0 1 0,0-1 0,0 1 0,-1 0 0,0 0 0,0 1 0,0-1 0,-1 1 0,3 8 0,-2-4 0,-1 1 0,-1-1 0,0 1 0,0-1 0,-1 22 0,-1-24 0,1 0 0,0 0 0,1 0 0,0 0 0,0 0 0,1-1 0,0 1 0,1-1 0,0 1 0,5 8 0,0-3 0,1-1 0,-1 0 0,2-1 0,22 21 0,-30-29 0,1 0 0,-1 0 0,0 0 0,0 0 0,0 1 0,-1-1 0,0 1 0,1 0 0,-2-1 0,1 1 0,0 0 0,-1 0 0,0 0 0,0 8 0,1 8 0,-1 0 0,-3 27 0,0-14 0,2-17 0,1 1 0,1-1 0,0 0 0,1 0 0,1 0 0,11 31 0,10 40 0,-24-87-26,1 4-165,0 0 0,0 1-1,-1-1 1,1 1 0,-1-1-1,1 10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467EA-CE56-4A9E-401D-C103677E7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72FB6-50E7-51D7-EA4F-73F9F1692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2DEB6-895D-D88F-7117-BC965604B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8DAE-89FF-A5FC-24E8-5F55102D8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3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en.wiktionary.org/wiki/PB%26J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62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Four</a:t>
            </a:r>
            <a:br>
              <a:rPr lang="en-US" sz="2400" dirty="0"/>
            </a:br>
            <a:r>
              <a:rPr lang="en-US" sz="2400" dirty="0"/>
              <a:t>19 September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B5C30-5834-8510-B628-D715F9D8B33A}"/>
              </a:ext>
            </a:extLst>
          </p:cNvPr>
          <p:cNvSpPr txBox="1"/>
          <p:nvPr/>
        </p:nvSpPr>
        <p:spPr>
          <a:xfrm>
            <a:off x="4775947" y="2757368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</p:spTree>
    <p:extLst>
      <p:ext uri="{BB962C8B-B14F-4D97-AF65-F5344CB8AC3E}">
        <p14:creationId xmlns:p14="http://schemas.microsoft.com/office/powerpoint/2010/main" val="130799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04CDA-5ADB-4A4B-8BBB-BF4D5040ED30}"/>
              </a:ext>
            </a:extLst>
          </p:cNvPr>
          <p:cNvSpPr txBox="1"/>
          <p:nvPr/>
        </p:nvSpPr>
        <p:spPr>
          <a:xfrm>
            <a:off x="1130334" y="2505891"/>
            <a:ext cx="3878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Nicole Widdersheim	</a:t>
            </a:r>
          </a:p>
          <a:p>
            <a:pPr marL="182880" indent="-182880"/>
            <a:r>
              <a:rPr lang="en-US" sz="2400" dirty="0"/>
              <a:t>Deputy Washington Director,</a:t>
            </a:r>
            <a:br>
              <a:rPr lang="en-US" sz="2400" dirty="0"/>
            </a:br>
            <a:r>
              <a:rPr lang="en-US" sz="2400" dirty="0"/>
              <a:t>Human Rights Watch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BCCC-5FDF-9AB8-9825-0F7EB21B6133}"/>
              </a:ext>
            </a:extLst>
          </p:cNvPr>
          <p:cNvSpPr txBox="1"/>
          <p:nvPr/>
        </p:nvSpPr>
        <p:spPr>
          <a:xfrm>
            <a:off x="1130334" y="4890015"/>
            <a:ext cx="305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Camille </a:t>
            </a:r>
          </a:p>
        </p:txBody>
      </p:sp>
      <p:pic>
        <p:nvPicPr>
          <p:cNvPr id="7" name="Picture 6" descr="A person wearing glasses and a black shirt&#10;&#10;AI-generated content may be incorrect.">
            <a:extLst>
              <a:ext uri="{FF2B5EF4-FFF2-40B4-BE49-F238E27FC236}">
                <a16:creationId xmlns:a16="http://schemas.microsoft.com/office/drawing/2014/main" id="{2E548BD4-F245-3B1A-30AE-C4ACD041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952">
            <a:off x="5396814" y="309684"/>
            <a:ext cx="536185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23686-215C-5947-F0E0-FC5DDCFC1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B4078-93B5-BA8F-DC1A-1F58567727F5}"/>
              </a:ext>
            </a:extLst>
          </p:cNvPr>
          <p:cNvSpPr txBox="1"/>
          <p:nvPr/>
        </p:nvSpPr>
        <p:spPr>
          <a:xfrm>
            <a:off x="5117965" y="62202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F76D7-A970-7C58-8610-1DC4A7E89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0" b="93658" l="1500" r="96500">
                        <a14:foregroundMark x1="10333" y1="25516" x2="3000" y2="44248"/>
                        <a14:foregroundMark x1="3000" y1="44248" x2="5167" y2="67109"/>
                        <a14:foregroundMark x1="5167" y1="67109" x2="16500" y2="78171"/>
                        <a14:foregroundMark x1="16500" y1="78171" x2="18167" y2="75959"/>
                        <a14:foregroundMark x1="18917" y1="78171" x2="29333" y2="93363"/>
                        <a14:foregroundMark x1="29333" y1="93363" x2="42000" y2="93805"/>
                        <a14:foregroundMark x1="42000" y1="93805" x2="54333" y2="85988"/>
                        <a14:foregroundMark x1="54333" y1="85988" x2="58833" y2="86283"/>
                        <a14:foregroundMark x1="86083" y1="74189" x2="96750" y2="60324"/>
                        <a14:foregroundMark x1="96750" y1="60324" x2="92250" y2="39086"/>
                        <a14:foregroundMark x1="92250" y1="39086" x2="87333" y2="33923"/>
                        <a14:foregroundMark x1="95667" y1="47345" x2="96500" y2="64307"/>
                        <a14:foregroundMark x1="69167" y1="10767" x2="56250" y2="7670"/>
                        <a14:foregroundMark x1="56250" y1="7670" x2="50750" y2="9440"/>
                        <a14:foregroundMark x1="2250" y1="58555" x2="3250" y2="55900"/>
                        <a14:foregroundMark x1="2000" y1="61209" x2="2000" y2="61209"/>
                        <a14:foregroundMark x1="1500" y1="60324" x2="1500" y2="60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25203" y="3633396"/>
            <a:ext cx="3771900" cy="2131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9B5C7-63D7-D33A-1144-D6F42AEF2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23" y="225911"/>
            <a:ext cx="4968456" cy="4968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49605-19F1-1E2C-6D80-E699D3C85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" y="1214821"/>
            <a:ext cx="4023960" cy="31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0AB60-098C-BD81-121C-EDA6DE42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C81ADD-297C-C512-C6C3-01097DD9ECF0}"/>
              </a:ext>
            </a:extLst>
          </p:cNvPr>
          <p:cNvSpPr txBox="1"/>
          <p:nvPr/>
        </p:nvSpPr>
        <p:spPr>
          <a:xfrm>
            <a:off x="1248293" y="632193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03637-7F30-D92F-6ED2-A671BABE7CCA}"/>
              </a:ext>
            </a:extLst>
          </p:cNvPr>
          <p:cNvSpPr txBox="1"/>
          <p:nvPr/>
        </p:nvSpPr>
        <p:spPr>
          <a:xfrm>
            <a:off x="1914769" y="2758831"/>
            <a:ext cx="756271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Comfortable with 401 and 402 projects?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Understand the purposes?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Substance, process, skills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Any questions about each element of 402 project?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5BC2D-50E5-37D9-498B-D304183ACCE7}"/>
              </a:ext>
            </a:extLst>
          </p:cNvPr>
          <p:cNvSpPr/>
          <p:nvPr/>
        </p:nvSpPr>
        <p:spPr>
          <a:xfrm rot="471109">
            <a:off x="6213734" y="1453580"/>
            <a:ext cx="236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OK?</a:t>
            </a:r>
          </a:p>
        </p:txBody>
      </p:sp>
    </p:spTree>
    <p:extLst>
      <p:ext uri="{BB962C8B-B14F-4D97-AF65-F5344CB8AC3E}">
        <p14:creationId xmlns:p14="http://schemas.microsoft.com/office/powerpoint/2010/main" val="317973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71944-460D-5FB2-1A6B-AC963E5C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1F4530-FEAF-18AF-B0CE-7861E65033A5}"/>
              </a:ext>
            </a:extLst>
          </p:cNvPr>
          <p:cNvSpPr txBox="1"/>
          <p:nvPr/>
        </p:nvSpPr>
        <p:spPr>
          <a:xfrm>
            <a:off x="2547815" y="1225955"/>
            <a:ext cx="6096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Comfortable?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Topics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partnership will work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purposes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Substance, process, skills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F1C75-0870-A8D7-87CB-FE6DC6305966}"/>
              </a:ext>
            </a:extLst>
          </p:cNvPr>
          <p:cNvSpPr txBox="1"/>
          <p:nvPr/>
        </p:nvSpPr>
        <p:spPr>
          <a:xfrm>
            <a:off x="5783385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Proposal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Hearing/event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5DDDB-97FD-9BBA-9642-931D7F9D7431}"/>
              </a:ext>
            </a:extLst>
          </p:cNvPr>
          <p:cNvSpPr txBox="1"/>
          <p:nvPr/>
        </p:nvSpPr>
        <p:spPr>
          <a:xfrm>
            <a:off x="2637692" y="4673053"/>
            <a:ext cx="3259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Analysis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“Memo #2”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9C79D-1686-7392-9210-3CEF8B1A0258}"/>
              </a:ext>
            </a:extLst>
          </p:cNvPr>
          <p:cNvSpPr txBox="1"/>
          <p:nvPr/>
        </p:nvSpPr>
        <p:spPr>
          <a:xfrm>
            <a:off x="8710246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DC memo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Briefing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D9EFB-8A76-B6F6-CD83-8E5C2E44FAD5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6F60A9-119F-7CEA-5481-C1210F7D32AA}"/>
              </a:ext>
            </a:extLst>
          </p:cNvPr>
          <p:cNvSpPr/>
          <p:nvPr/>
        </p:nvSpPr>
        <p:spPr>
          <a:xfrm rot="471109">
            <a:off x="6213734" y="1453580"/>
            <a:ext cx="236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OK?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A23638-80A0-8F03-9F3F-512E383EEC5A}"/>
              </a:ext>
            </a:extLst>
          </p:cNvPr>
          <p:cNvSpPr/>
          <p:nvPr/>
        </p:nvSpPr>
        <p:spPr>
          <a:xfrm>
            <a:off x="6161736" y="5225143"/>
            <a:ext cx="469585" cy="1167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954F22-5899-0361-CF79-0BA5CC5D4C43}"/>
              </a:ext>
            </a:extLst>
          </p:cNvPr>
          <p:cNvSpPr/>
          <p:nvPr/>
        </p:nvSpPr>
        <p:spPr>
          <a:xfrm>
            <a:off x="9108831" y="5225142"/>
            <a:ext cx="469585" cy="1167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BD189F-7EE5-EECA-7560-71B40DD2F0BB}"/>
              </a:ext>
            </a:extLst>
          </p:cNvPr>
          <p:cNvSpPr/>
          <p:nvPr/>
        </p:nvSpPr>
        <p:spPr>
          <a:xfrm>
            <a:off x="6600168" y="5183812"/>
            <a:ext cx="2203788" cy="397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20A624-D4A3-2A34-7EA7-96152993837C}"/>
              </a:ext>
            </a:extLst>
          </p:cNvPr>
          <p:cNvSpPr/>
          <p:nvPr/>
        </p:nvSpPr>
        <p:spPr>
          <a:xfrm>
            <a:off x="9578416" y="5606296"/>
            <a:ext cx="2203788" cy="882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97B859-7815-BD41-78E4-C8642F9ECBFC}"/>
              </a:ext>
            </a:extLst>
          </p:cNvPr>
          <p:cNvSpPr/>
          <p:nvPr/>
        </p:nvSpPr>
        <p:spPr>
          <a:xfrm>
            <a:off x="6600168" y="4379900"/>
            <a:ext cx="4970508" cy="2205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81543-4CFB-38BF-140D-B24DE149D008}"/>
              </a:ext>
            </a:extLst>
          </p:cNvPr>
          <p:cNvSpPr txBox="1"/>
          <p:nvPr/>
        </p:nvSpPr>
        <p:spPr>
          <a:xfrm>
            <a:off x="7121359" y="4512853"/>
            <a:ext cx="405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PREPARING AND PLANNING?</a:t>
            </a:r>
          </a:p>
        </p:txBody>
      </p:sp>
    </p:spTree>
    <p:extLst>
      <p:ext uri="{BB962C8B-B14F-4D97-AF65-F5344CB8AC3E}">
        <p14:creationId xmlns:p14="http://schemas.microsoft.com/office/powerpoint/2010/main" val="38044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39751-A6FC-716E-DC92-9598C32E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2B8F1E-A6D4-867C-8597-762CF2D3BFD9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0F8EB-9048-0D3B-5AF3-D1086D4CA8CD}"/>
              </a:ext>
            </a:extLst>
          </p:cNvPr>
          <p:cNvSpPr txBox="1"/>
          <p:nvPr/>
        </p:nvSpPr>
        <p:spPr>
          <a:xfrm>
            <a:off x="2586234" y="2217195"/>
            <a:ext cx="6096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Snowflake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Analytical model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Drivers and Scenarios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Your assignment</a:t>
            </a:r>
          </a:p>
        </p:txBody>
      </p:sp>
    </p:spTree>
    <p:extLst>
      <p:ext uri="{BB962C8B-B14F-4D97-AF65-F5344CB8AC3E}">
        <p14:creationId xmlns:p14="http://schemas.microsoft.com/office/powerpoint/2010/main" val="33893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1AF2D9-B2EA-4DAD-BE04-7BAE0336285F}"/>
              </a:ext>
            </a:extLst>
          </p:cNvPr>
          <p:cNvGrpSpPr/>
          <p:nvPr/>
        </p:nvGrpSpPr>
        <p:grpSpPr>
          <a:xfrm>
            <a:off x="4566440" y="-5164685"/>
            <a:ext cx="6013904" cy="5450769"/>
            <a:chOff x="4343400" y="477666"/>
            <a:chExt cx="6013904" cy="5450769"/>
          </a:xfrm>
        </p:grpSpPr>
        <p:pic>
          <p:nvPicPr>
            <p:cNvPr id="7" name="Picture 5" descr="C:\Users\FultonZEN\AppData\Local\Microsoft\Windows\INetCache\IE\OFJ2H7O8\snowflake2[1].gif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843340"/>
              <a:ext cx="1554480" cy="2085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FultonZEN\AppData\Local\Microsoft\Windows\INetCache\IE\OFJ2H7O8\snowflake2[1].gif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909">
              <a:off x="7010400" y="3657601"/>
              <a:ext cx="990600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17C90600-6113-40C0-96C9-DA436339D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9498">
              <a:off x="4861944" y="477666"/>
              <a:ext cx="1188720" cy="159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AB1F23ED-A602-4068-9550-38134C47E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909">
              <a:off x="9366704" y="3313071"/>
              <a:ext cx="990600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DC24F1F-A1C6-4C81-B883-0194C6B7B5BC}"/>
              </a:ext>
            </a:extLst>
          </p:cNvPr>
          <p:cNvGrpSpPr/>
          <p:nvPr/>
        </p:nvGrpSpPr>
        <p:grpSpPr>
          <a:xfrm>
            <a:off x="2372429" y="-5095842"/>
            <a:ext cx="9098229" cy="5057862"/>
            <a:chOff x="2505640" y="526043"/>
            <a:chExt cx="9098229" cy="5057862"/>
          </a:xfrm>
        </p:grpSpPr>
        <p:pic>
          <p:nvPicPr>
            <p:cNvPr id="1029" name="Picture 5" descr="C:\Users\FultonZEN\AppData\Local\Microsoft\Windows\INetCache\IE\OFJ2H7O8\snowflake2[1].gif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9498">
              <a:off x="2505640" y="822196"/>
              <a:ext cx="1188720" cy="159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FultonZEN\AppData\Local\Microsoft\Windows\INetCache\IE\OFJ2H7O8\snowflake2[1].gif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2283">
              <a:off x="8333165" y="870573"/>
              <a:ext cx="914400" cy="122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7278E1F3-D106-4361-A2DF-E3DE0D167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704" y="3498810"/>
              <a:ext cx="1554480" cy="2085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A095DC27-5A57-49D2-B280-A86DF87CC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2283">
              <a:off x="10689469" y="526043"/>
              <a:ext cx="914400" cy="122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477839C-E9B3-4CA2-9979-84BA504F3058}"/>
              </a:ext>
            </a:extLst>
          </p:cNvPr>
          <p:cNvGrpSpPr/>
          <p:nvPr/>
        </p:nvGrpSpPr>
        <p:grpSpPr>
          <a:xfrm>
            <a:off x="483973" y="-4840088"/>
            <a:ext cx="6741925" cy="5106239"/>
            <a:chOff x="158197" y="1124061"/>
            <a:chExt cx="6741925" cy="5106239"/>
          </a:xfrm>
        </p:grpSpPr>
        <p:pic>
          <p:nvPicPr>
            <p:cNvPr id="14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8847F089-7452-42B3-8FBC-BBFF4A56E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9498">
              <a:off x="158197" y="1124061"/>
              <a:ext cx="1188720" cy="159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0EA9F1B5-F927-4BDC-BCF0-0DDEC92D2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957" y="4145205"/>
              <a:ext cx="1554480" cy="2085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E1116C8B-365E-4354-8BA2-E2FF2818C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909">
              <a:off x="4662957" y="3959466"/>
              <a:ext cx="990600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88764E76-3744-4A90-92D0-799A63E4B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2283">
              <a:off x="5985722" y="1172438"/>
              <a:ext cx="914400" cy="122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7C1511-F41A-46D3-947E-4C3CBE9F6E86}"/>
              </a:ext>
            </a:extLst>
          </p:cNvPr>
          <p:cNvGrpSpPr/>
          <p:nvPr/>
        </p:nvGrpSpPr>
        <p:grpSpPr>
          <a:xfrm>
            <a:off x="4827472" y="-5195679"/>
            <a:ext cx="6013904" cy="5450769"/>
            <a:chOff x="4343400" y="477666"/>
            <a:chExt cx="6013904" cy="5450769"/>
          </a:xfrm>
        </p:grpSpPr>
        <p:pic>
          <p:nvPicPr>
            <p:cNvPr id="19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7F17796B-0501-4A8A-BB3B-69B83393E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843340"/>
              <a:ext cx="1554480" cy="2085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4FB787FF-C08C-4BD4-A84D-06778BFED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909">
              <a:off x="7010400" y="3657601"/>
              <a:ext cx="990600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2BA6390F-6191-493D-89A5-362885613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9498">
              <a:off x="4861944" y="477666"/>
              <a:ext cx="1188720" cy="159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EFA5B906-A11E-4FA6-8D2A-11A9EC58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909">
              <a:off x="9366704" y="3313071"/>
              <a:ext cx="990600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F8670F-6D9F-4F8F-A5B9-BC2C0995FF44}"/>
              </a:ext>
            </a:extLst>
          </p:cNvPr>
          <p:cNvGrpSpPr/>
          <p:nvPr/>
        </p:nvGrpSpPr>
        <p:grpSpPr>
          <a:xfrm>
            <a:off x="2524829" y="-4943442"/>
            <a:ext cx="9098229" cy="5057862"/>
            <a:chOff x="2505640" y="526043"/>
            <a:chExt cx="9098229" cy="5057862"/>
          </a:xfrm>
        </p:grpSpPr>
        <p:pic>
          <p:nvPicPr>
            <p:cNvPr id="24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30AE54ED-EF12-4433-AB25-1551B86F2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9498">
              <a:off x="2505640" y="822196"/>
              <a:ext cx="1188720" cy="159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666098BE-4427-4192-BF69-319C7341F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2283">
              <a:off x="8333165" y="870573"/>
              <a:ext cx="914400" cy="122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937D440A-3BEF-4329-8CF4-72565A4B1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704" y="3498810"/>
              <a:ext cx="1554480" cy="2085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7BE0D67D-B86B-4019-9C30-CD1208AA9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2283">
              <a:off x="10689469" y="526043"/>
              <a:ext cx="914400" cy="122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C1E82A-75EA-47E1-A8A0-11E12673ABC2}"/>
              </a:ext>
            </a:extLst>
          </p:cNvPr>
          <p:cNvGrpSpPr/>
          <p:nvPr/>
        </p:nvGrpSpPr>
        <p:grpSpPr>
          <a:xfrm>
            <a:off x="182025" y="-5311204"/>
            <a:ext cx="6741925" cy="5106239"/>
            <a:chOff x="158197" y="1124061"/>
            <a:chExt cx="6741925" cy="5106239"/>
          </a:xfrm>
        </p:grpSpPr>
        <p:pic>
          <p:nvPicPr>
            <p:cNvPr id="29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6F5E5899-ACF1-42D8-92FD-1C8F2504C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9498">
              <a:off x="158197" y="1124061"/>
              <a:ext cx="1188720" cy="159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CA7AB20D-FA7B-42EA-9AE1-0955DDBA4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957" y="4145205"/>
              <a:ext cx="1554480" cy="2085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32865941-9475-4B14-A654-2398FD725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909">
              <a:off x="4662957" y="3959466"/>
              <a:ext cx="990600" cy="132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FultonZEN\AppData\Local\Microsoft\Windows\INetCache\IE\OFJ2H7O8\snowflake2[1].gif">
              <a:extLst>
                <a:ext uri="{FF2B5EF4-FFF2-40B4-BE49-F238E27FC236}">
                  <a16:creationId xmlns:a16="http://schemas.microsoft.com/office/drawing/2014/main" id="{EC46161F-38F6-4FC5-A8D0-1CAD2A474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63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2283">
              <a:off x="5985722" y="1172438"/>
              <a:ext cx="914400" cy="122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Graphic 32" descr="Snowflake outline">
            <a:extLst>
              <a:ext uri="{FF2B5EF4-FFF2-40B4-BE49-F238E27FC236}">
                <a16:creationId xmlns:a16="http://schemas.microsoft.com/office/drawing/2014/main" id="{E538A86F-465C-473E-BE0C-45F2683DD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668" y="2770264"/>
            <a:ext cx="2018234" cy="2018234"/>
          </a:xfrm>
          <a:prstGeom prst="rect">
            <a:avLst/>
          </a:prstGeom>
        </p:spPr>
      </p:pic>
      <p:pic>
        <p:nvPicPr>
          <p:cNvPr id="35" name="Graphic 34" descr="Snowflake outline">
            <a:extLst>
              <a:ext uri="{FF2B5EF4-FFF2-40B4-BE49-F238E27FC236}">
                <a16:creationId xmlns:a16="http://schemas.microsoft.com/office/drawing/2014/main" id="{F29CE23B-5A52-4094-B946-9CF94A06D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7973" y="3745080"/>
            <a:ext cx="2018234" cy="2018234"/>
          </a:xfrm>
          <a:prstGeom prst="rect">
            <a:avLst/>
          </a:prstGeom>
        </p:spPr>
      </p:pic>
      <p:pic>
        <p:nvPicPr>
          <p:cNvPr id="36" name="Graphic 35" descr="Snowflake outline">
            <a:extLst>
              <a:ext uri="{FF2B5EF4-FFF2-40B4-BE49-F238E27FC236}">
                <a16:creationId xmlns:a16="http://schemas.microsoft.com/office/drawing/2014/main" id="{DE7E7908-F629-4039-B957-F6D51513D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4855" y="509091"/>
            <a:ext cx="2018234" cy="20182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1CDDD0-93E7-4FBF-8E58-2D6227D0EED8}"/>
              </a:ext>
            </a:extLst>
          </p:cNvPr>
          <p:cNvSpPr txBox="1"/>
          <p:nvPr/>
        </p:nvSpPr>
        <p:spPr>
          <a:xfrm>
            <a:off x="3784972" y="1742659"/>
            <a:ext cx="4231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Remember : The Snowflake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2B5C1-27E1-4CDD-B4F3-8865C22A4F45}"/>
              </a:ext>
            </a:extLst>
          </p:cNvPr>
          <p:cNvSpPr txBox="1"/>
          <p:nvPr/>
        </p:nvSpPr>
        <p:spPr>
          <a:xfrm>
            <a:off x="6718893" y="3745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3.33333E-6 L 0.00755 1.902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9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02161 1.7777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8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43 1.8520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4.44444E-6 L 0.00755 1.9020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9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2162 1.777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8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43 1.8520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0"/>
            <a:ext cx="75485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What does collapse of Afghanistan mean (circa September 2021)?</a:t>
            </a:r>
          </a:p>
          <a:p>
            <a:endParaRPr lang="en-US" sz="2000" dirty="0"/>
          </a:p>
          <a:p>
            <a:pPr lvl="2">
              <a:spcAft>
                <a:spcPts val="1200"/>
              </a:spcAft>
            </a:pPr>
            <a:endParaRPr lang="en-US" sz="2000" dirty="0"/>
          </a:p>
          <a:p>
            <a:pPr lvl="2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The Taliban victory in Kabul has created conditions of repression and instability in Afghanistan. </a:t>
            </a:r>
            <a:r>
              <a:rPr lang="es-ES" sz="2000" dirty="0"/>
              <a:t> … </a:t>
            </a:r>
            <a:r>
              <a:rPr lang="en-US" sz="2000" dirty="0"/>
              <a:t>Restoration of Sharia Law, which international community rejects, will provoke suspension of financial, humanitarian aid, intensifying economic crisis and hunger. …       Taliban reaction likely to result in collaboration with terrorists.</a:t>
            </a:r>
            <a:endParaRPr lang="es-ES" sz="2000" dirty="0"/>
          </a:p>
          <a:p>
            <a:pPr lvl="2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98320" y="734409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EXAMPLE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03397" y="5968274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41 words!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F259D-F63E-C5F4-B051-A4592A98CE42}"/>
              </a:ext>
            </a:extLst>
          </p:cNvPr>
          <p:cNvSpPr/>
          <p:nvPr/>
        </p:nvSpPr>
        <p:spPr>
          <a:xfrm>
            <a:off x="2667000" y="2667000"/>
            <a:ext cx="6324600" cy="40005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F376D-F7CE-74C4-156D-5E9C777C642E}"/>
              </a:ext>
            </a:extLst>
          </p:cNvPr>
          <p:cNvSpPr/>
          <p:nvPr/>
        </p:nvSpPr>
        <p:spPr>
          <a:xfrm>
            <a:off x="2667000" y="3120449"/>
            <a:ext cx="4724400" cy="40005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72A13-3ACC-E985-7131-3A222F7DE505}"/>
              </a:ext>
            </a:extLst>
          </p:cNvPr>
          <p:cNvSpPr/>
          <p:nvPr/>
        </p:nvSpPr>
        <p:spPr>
          <a:xfrm>
            <a:off x="7391400" y="3120449"/>
            <a:ext cx="1600200" cy="40005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C5E98A-DE35-914C-7A27-3BD28F37FCFE}"/>
              </a:ext>
            </a:extLst>
          </p:cNvPr>
          <p:cNvSpPr/>
          <p:nvPr/>
        </p:nvSpPr>
        <p:spPr>
          <a:xfrm>
            <a:off x="2667001" y="3573898"/>
            <a:ext cx="6324600" cy="40005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46C628-B3D9-CB27-4E19-840205091A22}"/>
              </a:ext>
            </a:extLst>
          </p:cNvPr>
          <p:cNvSpPr/>
          <p:nvPr/>
        </p:nvSpPr>
        <p:spPr>
          <a:xfrm>
            <a:off x="2667000" y="4052468"/>
            <a:ext cx="6324600" cy="46233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66D68C-9FC7-4E90-71E7-3BB769BFF199}"/>
              </a:ext>
            </a:extLst>
          </p:cNvPr>
          <p:cNvSpPr/>
          <p:nvPr/>
        </p:nvSpPr>
        <p:spPr>
          <a:xfrm>
            <a:off x="2667000" y="4561202"/>
            <a:ext cx="4724400" cy="46233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EE584-A805-26BE-54D3-1B23D05A0825}"/>
              </a:ext>
            </a:extLst>
          </p:cNvPr>
          <p:cNvSpPr/>
          <p:nvPr/>
        </p:nvSpPr>
        <p:spPr>
          <a:xfrm>
            <a:off x="7391400" y="4570084"/>
            <a:ext cx="1985962" cy="46233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68AE64-07E1-5148-2CB7-6D7B85323FD8}"/>
              </a:ext>
            </a:extLst>
          </p:cNvPr>
          <p:cNvSpPr/>
          <p:nvPr/>
        </p:nvSpPr>
        <p:spPr>
          <a:xfrm>
            <a:off x="2667001" y="5041297"/>
            <a:ext cx="4952999" cy="46233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41BE4-9D59-513A-5A04-02D7D4D8EF2B}"/>
              </a:ext>
            </a:extLst>
          </p:cNvPr>
          <p:cNvSpPr txBox="1"/>
          <p:nvPr/>
        </p:nvSpPr>
        <p:spPr>
          <a:xfrm>
            <a:off x="9377362" y="1981200"/>
            <a:ext cx="1101905" cy="73866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lIns="182880" tIns="182880" rIns="182880" bIns="182880" rtlCol="0">
            <a:spAutoFit/>
          </a:bodyPr>
          <a:lstStyle/>
          <a:p>
            <a:r>
              <a:rPr lang="en-US" sz="2400" b="1" dirty="0"/>
              <a:t>BLUF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65C956-391B-EB73-D28A-F6E88DF81F7A}"/>
              </a:ext>
            </a:extLst>
          </p:cNvPr>
          <p:cNvSpPr txBox="1"/>
          <p:nvPr/>
        </p:nvSpPr>
        <p:spPr>
          <a:xfrm>
            <a:off x="9441001" y="3406803"/>
            <a:ext cx="2191241" cy="1107996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lIns="182880" tIns="182880" rIns="182880" bIns="182880" rtlCol="0">
            <a:spAutoFit/>
          </a:bodyPr>
          <a:lstStyle/>
          <a:p>
            <a:r>
              <a:rPr lang="en-US" sz="2400" b="1" dirty="0"/>
              <a:t>INFO / ARGU-</a:t>
            </a:r>
            <a:br>
              <a:rPr lang="en-US" sz="2400" b="1" dirty="0"/>
            </a:br>
            <a:r>
              <a:rPr lang="en-US" sz="2400" b="1" dirty="0"/>
              <a:t>MENTATION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17D9D-083C-09A8-4FF4-9BF7AA5EFAA9}"/>
              </a:ext>
            </a:extLst>
          </p:cNvPr>
          <p:cNvSpPr txBox="1"/>
          <p:nvPr/>
        </p:nvSpPr>
        <p:spPr>
          <a:xfrm>
            <a:off x="7889695" y="5285838"/>
            <a:ext cx="4180760" cy="73866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lIns="182880" tIns="182880" rIns="182880" bIns="182880" rtlCol="0">
            <a:spAutoFit/>
          </a:bodyPr>
          <a:lstStyle/>
          <a:p>
            <a:r>
              <a:rPr lang="en-US" sz="2400" b="1" dirty="0"/>
              <a:t>PREDICTION / IMPLICATION</a:t>
            </a:r>
          </a:p>
        </p:txBody>
      </p:sp>
    </p:spTree>
    <p:extLst>
      <p:ext uri="{BB962C8B-B14F-4D97-AF65-F5344CB8AC3E}">
        <p14:creationId xmlns:p14="http://schemas.microsoft.com/office/powerpoint/2010/main" val="12330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808F3-701E-46D1-8BDB-569199C94976}"/>
              </a:ext>
            </a:extLst>
          </p:cNvPr>
          <p:cNvSpPr txBox="1"/>
          <p:nvPr/>
        </p:nvSpPr>
        <p:spPr>
          <a:xfrm>
            <a:off x="2376284" y="909350"/>
            <a:ext cx="4086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Heartbeat of Analysis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4B7FB7-A1E1-42A1-8CC7-3F69CA8CC953}"/>
              </a:ext>
            </a:extLst>
          </p:cNvPr>
          <p:cNvGrpSpPr/>
          <p:nvPr/>
        </p:nvGrpSpPr>
        <p:grpSpPr>
          <a:xfrm>
            <a:off x="4541316" y="2133600"/>
            <a:ext cx="3109369" cy="3222486"/>
            <a:chOff x="3017315" y="2133600"/>
            <a:chExt cx="3109369" cy="32224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48C995-3AEB-4427-A863-1B3409E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315" y="2133600"/>
              <a:ext cx="3109369" cy="2438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A8E6C5-DF78-4A3E-8C35-7FF32380CDBD}"/>
                </a:ext>
              </a:extLst>
            </p:cNvPr>
            <p:cNvSpPr txBox="1"/>
            <p:nvPr/>
          </p:nvSpPr>
          <p:spPr>
            <a:xfrm>
              <a:off x="3017315" y="4648200"/>
              <a:ext cx="3109369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“DRIVERS”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01179C-7DDC-41F5-A855-C5D7E1732F80}"/>
              </a:ext>
            </a:extLst>
          </p:cNvPr>
          <p:cNvSpPr txBox="1"/>
          <p:nvPr/>
        </p:nvSpPr>
        <p:spPr>
          <a:xfrm>
            <a:off x="6462916" y="909350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(… and POLICY)</a:t>
            </a:r>
          </a:p>
        </p:txBody>
      </p:sp>
    </p:spTree>
    <p:extLst>
      <p:ext uri="{BB962C8B-B14F-4D97-AF65-F5344CB8AC3E}">
        <p14:creationId xmlns:p14="http://schemas.microsoft.com/office/powerpoint/2010/main" val="14445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7BC92-CD89-62C4-7296-4EAACE71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CB36C-3EF2-C2FD-8C46-E15BDFAA5E13}"/>
              </a:ext>
            </a:extLst>
          </p:cNvPr>
          <p:cNvSpPr txBox="1"/>
          <p:nvPr/>
        </p:nvSpPr>
        <p:spPr>
          <a:xfrm>
            <a:off x="2971800" y="2975607"/>
            <a:ext cx="234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DRIVERS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C5F869C-B3E5-7601-275E-5423E1653054}"/>
              </a:ext>
            </a:extLst>
          </p:cNvPr>
          <p:cNvSpPr/>
          <p:nvPr/>
        </p:nvSpPr>
        <p:spPr>
          <a:xfrm>
            <a:off x="5043287" y="3092138"/>
            <a:ext cx="192618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D13D4-BAB3-2DF1-69C0-8AFA28300B77}"/>
              </a:ext>
            </a:extLst>
          </p:cNvPr>
          <p:cNvSpPr txBox="1"/>
          <p:nvPr/>
        </p:nvSpPr>
        <p:spPr>
          <a:xfrm>
            <a:off x="7385446" y="2915711"/>
            <a:ext cx="3739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situations/ scenarios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3FCC495-63B8-F3AE-CE37-87D40AC1C4E9}"/>
              </a:ext>
            </a:extLst>
          </p:cNvPr>
          <p:cNvSpPr/>
          <p:nvPr/>
        </p:nvSpPr>
        <p:spPr>
          <a:xfrm rot="5400000">
            <a:off x="4972860" y="2356789"/>
            <a:ext cx="548640" cy="3179161"/>
          </a:xfrm>
          <a:prstGeom prst="bentUpArrow">
            <a:avLst>
              <a:gd name="adj1" fmla="val 26008"/>
              <a:gd name="adj2" fmla="val 25000"/>
              <a:gd name="adj3" fmla="val 25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DEDAA-A197-AFFE-DB1E-66BCA7E12700}"/>
              </a:ext>
            </a:extLst>
          </p:cNvPr>
          <p:cNvSpPr txBox="1"/>
          <p:nvPr/>
        </p:nvSpPr>
        <p:spPr>
          <a:xfrm>
            <a:off x="6969467" y="3511534"/>
            <a:ext cx="3803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Make policies,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programs,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operations that alter scenarios</a:t>
            </a:r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9C77B578-51B1-6BE2-C3DD-4E9B4D6FCEA3}"/>
              </a:ext>
            </a:extLst>
          </p:cNvPr>
          <p:cNvSpPr/>
          <p:nvPr/>
        </p:nvSpPr>
        <p:spPr>
          <a:xfrm rot="16200000" flipV="1">
            <a:off x="8703166" y="1712598"/>
            <a:ext cx="548640" cy="1548357"/>
          </a:xfrm>
          <a:prstGeom prst="bentUpArrow">
            <a:avLst>
              <a:gd name="adj1" fmla="val 26008"/>
              <a:gd name="adj2" fmla="val 25000"/>
              <a:gd name="adj3" fmla="val 25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19C16-77A7-ED73-0DA3-EE24634FD32D}"/>
              </a:ext>
            </a:extLst>
          </p:cNvPr>
          <p:cNvSpPr txBox="1"/>
          <p:nvPr/>
        </p:nvSpPr>
        <p:spPr>
          <a:xfrm>
            <a:off x="9854623" y="1826446"/>
            <a:ext cx="2337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React to symptoms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370C8-FC59-F57F-D3E9-C1B8B6B47A11}"/>
              </a:ext>
            </a:extLst>
          </p:cNvPr>
          <p:cNvSpPr/>
          <p:nvPr/>
        </p:nvSpPr>
        <p:spPr>
          <a:xfrm>
            <a:off x="2036161" y="5500638"/>
            <a:ext cx="96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So …  identify the drivers for your decisionmaker!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05F65-F842-D2D0-8CBE-2DD579EFE760}"/>
              </a:ext>
            </a:extLst>
          </p:cNvPr>
          <p:cNvSpPr txBox="1"/>
          <p:nvPr/>
        </p:nvSpPr>
        <p:spPr>
          <a:xfrm>
            <a:off x="838200" y="406276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Good policy decisions focus on changing drivers</a:t>
            </a:r>
          </a:p>
        </p:txBody>
      </p:sp>
    </p:spTree>
    <p:extLst>
      <p:ext uri="{BB962C8B-B14F-4D97-AF65-F5344CB8AC3E}">
        <p14:creationId xmlns:p14="http://schemas.microsoft.com/office/powerpoint/2010/main" val="18053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1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FAA7B8-6D9C-217B-B34B-393C684EF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74216"/>
              </p:ext>
            </p:extLst>
          </p:nvPr>
        </p:nvGraphicFramePr>
        <p:xfrm>
          <a:off x="3791527" y="535183"/>
          <a:ext cx="3894012" cy="5768340"/>
        </p:xfrm>
        <a:graphic>
          <a:graphicData uri="http://schemas.openxmlformats.org/drawingml/2006/table">
            <a:tbl>
              <a:tblPr/>
              <a:tblGrid>
                <a:gridCol w="3894012">
                  <a:extLst>
                    <a:ext uri="{9D8B030D-6E8A-4147-A177-3AD203B41FA5}">
                      <a16:colId xmlns:a16="http://schemas.microsoft.com/office/drawing/2014/main" val="1988101017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 (29 Aug)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1627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2 (5 Sep)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6812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3 (12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65843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4 (19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525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5 (26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5826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6 (3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4095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7 (10 Oct)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407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8 (17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29356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9 (24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63745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10 (31 Oct 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5145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11 (7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293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12 (14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5734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13 (21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0920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Thanksgiving Break</a:t>
                      </a:r>
                    </a:p>
                  </a:txBody>
                  <a:tcPr marL="36830" marR="18415" marT="27305" marB="27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8927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14 (5 Dec)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5875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56085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147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Fall </a:t>
            </a:r>
            <a:r>
              <a:rPr lang="en-US" sz="28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927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00286 0.165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2780715" y="3536725"/>
          <a:ext cx="7368813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6271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456271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456271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3483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Institutions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2313291">
                <a:tc>
                  <a:txBody>
                    <a:bodyPr/>
                    <a:lstStyle/>
                    <a:p>
                      <a:r>
                        <a:rPr lang="en-US" sz="1800" noProof="0"/>
                        <a:t>Work</a:t>
                      </a:r>
                    </a:p>
                    <a:p>
                      <a:r>
                        <a:rPr lang="en-US" sz="1800" noProof="0"/>
                        <a:t>Food</a:t>
                      </a:r>
                    </a:p>
                    <a:p>
                      <a:r>
                        <a:rPr lang="en-US" sz="1800" noProof="0"/>
                        <a:t>Love - Sex</a:t>
                      </a:r>
                    </a:p>
                    <a:p>
                      <a:r>
                        <a:rPr lang="en-US" sz="1800" noProof="0"/>
                        <a:t>Family</a:t>
                      </a:r>
                    </a:p>
                    <a:p>
                      <a:r>
                        <a:rPr lang="en-US" sz="1800" noProof="0"/>
                        <a:t>Home</a:t>
                      </a:r>
                    </a:p>
                    <a:p>
                      <a:r>
                        <a:rPr lang="en-US" sz="1800" noProof="0"/>
                        <a:t>Transportation </a:t>
                      </a:r>
                    </a:p>
                    <a:p>
                      <a:r>
                        <a:rPr lang="en-US" sz="1800" noProof="0"/>
                        <a:t>Entertainment</a:t>
                      </a:r>
                    </a:p>
                    <a:p>
                      <a:r>
                        <a:rPr lang="en-US" sz="1800" noProof="0"/>
                        <a:t>     Recreation</a:t>
                      </a:r>
                    </a:p>
                    <a:p>
                      <a:r>
                        <a:rPr lang="en-US" sz="1800" noProof="0"/>
                        <a:t>Challenges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Education</a:t>
                      </a:r>
                    </a:p>
                    <a:p>
                      <a:r>
                        <a:rPr lang="en-US" sz="1800" noProof="0"/>
                        <a:t>Religion or values</a:t>
                      </a:r>
                    </a:p>
                    <a:p>
                      <a:r>
                        <a:rPr lang="en-US" sz="1800" noProof="0"/>
                        <a:t>Political thought</a:t>
                      </a:r>
                    </a:p>
                    <a:p>
                      <a:r>
                        <a:rPr lang="en-US" sz="1800" noProof="0"/>
                        <a:t>Ideology</a:t>
                      </a:r>
                    </a:p>
                    <a:p>
                      <a:r>
                        <a:rPr lang="en-US" sz="1800" noProof="0"/>
                        <a:t>Imposed expectations</a:t>
                      </a:r>
                    </a:p>
                    <a:p>
                      <a:endParaRPr lang="en-US" sz="1800" noProof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Parents</a:t>
                      </a:r>
                    </a:p>
                    <a:p>
                      <a:r>
                        <a:rPr lang="en-US" sz="1800" noProof="0" dirty="0"/>
                        <a:t>Boy/Girlfriend</a:t>
                      </a:r>
                    </a:p>
                    <a:p>
                      <a:r>
                        <a:rPr lang="en-US" sz="1800" noProof="0" dirty="0"/>
                        <a:t>Husband/Wife</a:t>
                      </a:r>
                    </a:p>
                    <a:p>
                      <a:r>
                        <a:rPr lang="en-US" sz="1800" noProof="0" dirty="0"/>
                        <a:t>Colleagues</a:t>
                      </a:r>
                    </a:p>
                    <a:p>
                      <a:r>
                        <a:rPr lang="en-US" sz="1800" noProof="0" dirty="0"/>
                        <a:t>Friends</a:t>
                      </a:r>
                    </a:p>
                    <a:p>
                      <a:r>
                        <a:rPr lang="en-US" sz="1800" noProof="0" dirty="0"/>
                        <a:t>Political party</a:t>
                      </a:r>
                    </a:p>
                    <a:p>
                      <a:r>
                        <a:rPr lang="en-US" sz="1800" noProof="0" dirty="0"/>
                        <a:t>Employer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2362200" y="3992647"/>
            <a:ext cx="418514" cy="2461129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1631046" y="4885558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14-20CD-48C6-BED9-C5887A43A8BC}"/>
              </a:ext>
            </a:extLst>
          </p:cNvPr>
          <p:cNvSpPr txBox="1"/>
          <p:nvPr/>
        </p:nvSpPr>
        <p:spPr>
          <a:xfrm>
            <a:off x="2103120" y="2103120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our PERSONAL lives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1327D-4A5D-474C-B5E1-1D3773456B70}"/>
              </a:ext>
            </a:extLst>
          </p:cNvPr>
          <p:cNvSpPr txBox="1"/>
          <p:nvPr/>
        </p:nvSpPr>
        <p:spPr>
          <a:xfrm>
            <a:off x="2089392" y="404224"/>
            <a:ext cx="27703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are drivers?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0D58C-3DB4-4159-8B05-7B6CE31FA4D2}"/>
              </a:ext>
            </a:extLst>
          </p:cNvPr>
          <p:cNvSpPr txBox="1"/>
          <p:nvPr/>
        </p:nvSpPr>
        <p:spPr>
          <a:xfrm>
            <a:off x="2056627" y="1232939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Borrowing from the “3-i framework” …</a:t>
            </a:r>
          </a:p>
        </p:txBody>
      </p:sp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C5E1161D-8DB5-45D2-ACAB-049818B69628}"/>
              </a:ext>
            </a:extLst>
          </p:cNvPr>
          <p:cNvSpPr/>
          <p:nvPr/>
        </p:nvSpPr>
        <p:spPr>
          <a:xfrm>
            <a:off x="7648817" y="3938952"/>
            <a:ext cx="3045663" cy="2947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2E53E3-74AC-4BAD-901E-ADCD320020BB}"/>
              </a:ext>
            </a:extLst>
          </p:cNvPr>
          <p:cNvSpPr/>
          <p:nvPr/>
        </p:nvSpPr>
        <p:spPr>
          <a:xfrm>
            <a:off x="4925965" y="3943020"/>
            <a:ext cx="5665279" cy="2865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1F221FF-24A5-479B-B224-76453F9A6991}"/>
              </a:ext>
            </a:extLst>
          </p:cNvPr>
          <p:cNvSpPr/>
          <p:nvPr/>
        </p:nvSpPr>
        <p:spPr>
          <a:xfrm>
            <a:off x="2832334" y="3940986"/>
            <a:ext cx="7368812" cy="2865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ECF467-0EA2-172A-332A-473ED3464D5A}"/>
              </a:ext>
            </a:extLst>
          </p:cNvPr>
          <p:cNvCxnSpPr>
            <a:cxnSpLocks/>
          </p:cNvCxnSpPr>
          <p:nvPr/>
        </p:nvCxnSpPr>
        <p:spPr>
          <a:xfrm>
            <a:off x="8660356" y="1215257"/>
            <a:ext cx="793022" cy="13247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64075-004D-34DA-337E-DDBD837581EE}"/>
              </a:ext>
            </a:extLst>
          </p:cNvPr>
          <p:cNvCxnSpPr>
            <a:cxnSpLocks/>
          </p:cNvCxnSpPr>
          <p:nvPr/>
        </p:nvCxnSpPr>
        <p:spPr>
          <a:xfrm flipH="1">
            <a:off x="7745955" y="1215257"/>
            <a:ext cx="699074" cy="133668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1180B7-0C2A-934F-10BF-F3F20CE01C0F}"/>
              </a:ext>
            </a:extLst>
          </p:cNvPr>
          <p:cNvCxnSpPr>
            <a:cxnSpLocks/>
          </p:cNvCxnSpPr>
          <p:nvPr/>
        </p:nvCxnSpPr>
        <p:spPr>
          <a:xfrm>
            <a:off x="8180186" y="2884218"/>
            <a:ext cx="8126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BEA512-A3FC-8ACD-5CB1-3489854E6F15}"/>
              </a:ext>
            </a:extLst>
          </p:cNvPr>
          <p:cNvSpPr txBox="1"/>
          <p:nvPr/>
        </p:nvSpPr>
        <p:spPr>
          <a:xfrm>
            <a:off x="9021307" y="2605668"/>
            <a:ext cx="1385239" cy="404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Institutions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A8740D-5AAA-DDD0-E59D-863C6BCEFB80}"/>
              </a:ext>
            </a:extLst>
          </p:cNvPr>
          <p:cNvSpPr txBox="1"/>
          <p:nvPr/>
        </p:nvSpPr>
        <p:spPr>
          <a:xfrm>
            <a:off x="7239000" y="2607338"/>
            <a:ext cx="729707" cy="404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BC6E78-ECD8-7212-6E88-8803B73A47DA}"/>
              </a:ext>
            </a:extLst>
          </p:cNvPr>
          <p:cNvSpPr txBox="1"/>
          <p:nvPr/>
        </p:nvSpPr>
        <p:spPr>
          <a:xfrm>
            <a:off x="7898353" y="690197"/>
            <a:ext cx="1107425" cy="404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Interests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D2F49877-60E4-5A48-DE34-47964A286D01}"/>
              </a:ext>
            </a:extLst>
          </p:cNvPr>
          <p:cNvSpPr/>
          <p:nvPr/>
        </p:nvSpPr>
        <p:spPr>
          <a:xfrm>
            <a:off x="2667000" y="3429000"/>
            <a:ext cx="7534146" cy="544767"/>
          </a:xfrm>
          <a:prstGeom prst="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  <p:bldP spid="20" grpId="0"/>
      <p:bldP spid="21" grpId="0"/>
      <p:bldP spid="2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2780715" y="3536725"/>
          <a:ext cx="7368813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6271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456271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456271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3483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Institutions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2313291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Work</a:t>
                      </a:r>
                    </a:p>
                    <a:p>
                      <a:r>
                        <a:rPr lang="en-US" sz="1800" noProof="0" dirty="0"/>
                        <a:t>Food</a:t>
                      </a:r>
                    </a:p>
                    <a:p>
                      <a:r>
                        <a:rPr lang="en-US" sz="1800" noProof="0" dirty="0"/>
                        <a:t>Love - Sex</a:t>
                      </a:r>
                    </a:p>
                    <a:p>
                      <a:r>
                        <a:rPr lang="en-US" sz="1800" noProof="0" dirty="0"/>
                        <a:t>Family</a:t>
                      </a:r>
                    </a:p>
                    <a:p>
                      <a:r>
                        <a:rPr lang="en-US" sz="1800" noProof="0" dirty="0"/>
                        <a:t>Home</a:t>
                      </a:r>
                    </a:p>
                    <a:p>
                      <a:r>
                        <a:rPr lang="en-US" sz="1800" noProof="0" dirty="0"/>
                        <a:t>Transportation </a:t>
                      </a:r>
                    </a:p>
                    <a:p>
                      <a:r>
                        <a:rPr lang="en-US" sz="1800" noProof="0" dirty="0"/>
                        <a:t>Entertainment</a:t>
                      </a:r>
                    </a:p>
                    <a:p>
                      <a:r>
                        <a:rPr lang="en-US" sz="1800" noProof="0" dirty="0"/>
                        <a:t>     Recreation</a:t>
                      </a:r>
                    </a:p>
                    <a:p>
                      <a:r>
                        <a:rPr lang="en-US" sz="1800" noProof="0" dirty="0"/>
                        <a:t>Challenges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Education</a:t>
                      </a:r>
                    </a:p>
                    <a:p>
                      <a:r>
                        <a:rPr lang="en-US" sz="1800" noProof="0"/>
                        <a:t>Religion or values</a:t>
                      </a:r>
                    </a:p>
                    <a:p>
                      <a:r>
                        <a:rPr lang="en-US" sz="1800" noProof="0"/>
                        <a:t>Political thought</a:t>
                      </a:r>
                    </a:p>
                    <a:p>
                      <a:r>
                        <a:rPr lang="en-US" sz="1800" noProof="0"/>
                        <a:t>Ideology</a:t>
                      </a:r>
                    </a:p>
                    <a:p>
                      <a:r>
                        <a:rPr lang="en-US" sz="1800" noProof="0"/>
                        <a:t>Imposed expectations</a:t>
                      </a:r>
                    </a:p>
                    <a:p>
                      <a:endParaRPr lang="en-US" sz="1800" noProof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Parents</a:t>
                      </a:r>
                    </a:p>
                    <a:p>
                      <a:r>
                        <a:rPr lang="en-US" sz="1800" noProof="0" dirty="0"/>
                        <a:t>Boy/Girlfriend</a:t>
                      </a:r>
                    </a:p>
                    <a:p>
                      <a:r>
                        <a:rPr lang="en-US" sz="1800" noProof="0" dirty="0"/>
                        <a:t>Husband/Wife</a:t>
                      </a:r>
                    </a:p>
                    <a:p>
                      <a:r>
                        <a:rPr lang="en-US" sz="1800" noProof="0" dirty="0"/>
                        <a:t>Colleagues</a:t>
                      </a:r>
                    </a:p>
                    <a:p>
                      <a:r>
                        <a:rPr lang="en-US" sz="1800" noProof="0" dirty="0"/>
                        <a:t>Friends</a:t>
                      </a:r>
                    </a:p>
                    <a:p>
                      <a:r>
                        <a:rPr lang="en-US" sz="1800" noProof="0" dirty="0"/>
                        <a:t>Political party</a:t>
                      </a:r>
                    </a:p>
                    <a:p>
                      <a:r>
                        <a:rPr lang="en-US" sz="1800" noProof="0" dirty="0"/>
                        <a:t>Employer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2362200" y="3992647"/>
            <a:ext cx="418514" cy="2461129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1631046" y="4885558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14-20CD-48C6-BED9-C5887A43A8BC}"/>
              </a:ext>
            </a:extLst>
          </p:cNvPr>
          <p:cNvSpPr txBox="1"/>
          <p:nvPr/>
        </p:nvSpPr>
        <p:spPr>
          <a:xfrm>
            <a:off x="2103120" y="2103120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our PERSONAL lives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1327D-4A5D-474C-B5E1-1D3773456B70}"/>
              </a:ext>
            </a:extLst>
          </p:cNvPr>
          <p:cNvSpPr txBox="1"/>
          <p:nvPr/>
        </p:nvSpPr>
        <p:spPr>
          <a:xfrm>
            <a:off x="2089392" y="404224"/>
            <a:ext cx="27703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are drivers?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CC3A35-CF28-1587-0B2F-FD7B23D9BE12}"/>
              </a:ext>
            </a:extLst>
          </p:cNvPr>
          <p:cNvGrpSpPr/>
          <p:nvPr/>
        </p:nvGrpSpPr>
        <p:grpSpPr>
          <a:xfrm>
            <a:off x="7239000" y="690197"/>
            <a:ext cx="3167546" cy="2321527"/>
            <a:chOff x="6856486" y="489674"/>
            <a:chExt cx="3710214" cy="265035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80B6EA-F8AA-537E-9311-0C01AE206A59}"/>
                </a:ext>
              </a:extLst>
            </p:cNvPr>
            <p:cNvCxnSpPr>
              <a:cxnSpLocks/>
            </p:cNvCxnSpPr>
            <p:nvPr/>
          </p:nvCxnSpPr>
          <p:spPr>
            <a:xfrm>
              <a:off x="8521351" y="1089105"/>
              <a:ext cx="928884" cy="15124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B19368B-E81F-3A25-24E4-6858911A6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0293" y="1089105"/>
              <a:ext cx="818840" cy="152601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409041-E0C5-CAAA-57B4-7DFD5F017B08}"/>
                </a:ext>
              </a:extLst>
            </p:cNvPr>
            <p:cNvCxnSpPr>
              <a:cxnSpLocks/>
            </p:cNvCxnSpPr>
            <p:nvPr/>
          </p:nvCxnSpPr>
          <p:spPr>
            <a:xfrm>
              <a:off x="7958917" y="2994463"/>
              <a:ext cx="9518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02C934-9F40-B54C-DF34-6AAA46DA046F}"/>
                </a:ext>
              </a:extLst>
            </p:cNvPr>
            <p:cNvSpPr txBox="1"/>
            <p:nvPr/>
          </p:nvSpPr>
          <p:spPr>
            <a:xfrm>
              <a:off x="8944140" y="2676458"/>
              <a:ext cx="162256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Institutions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F2F42C-123E-D2F2-7B8A-007BD89C355B}"/>
                </a:ext>
              </a:extLst>
            </p:cNvPr>
            <p:cNvSpPr txBox="1"/>
            <p:nvPr/>
          </p:nvSpPr>
          <p:spPr>
            <a:xfrm>
              <a:off x="6856486" y="2678365"/>
              <a:ext cx="854721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Ideas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770C0E-C793-DDF4-4DAF-370B9E557657}"/>
                </a:ext>
              </a:extLst>
            </p:cNvPr>
            <p:cNvSpPr txBox="1"/>
            <p:nvPr/>
          </p:nvSpPr>
          <p:spPr>
            <a:xfrm>
              <a:off x="7628800" y="489674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Interests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57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CCF18-EEF8-44C9-A530-955DEFE9F143}"/>
              </a:ext>
            </a:extLst>
          </p:cNvPr>
          <p:cNvSpPr txBox="1"/>
          <p:nvPr/>
        </p:nvSpPr>
        <p:spPr>
          <a:xfrm>
            <a:off x="2089392" y="404224"/>
            <a:ext cx="27703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are drivers?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2940971" y="3536726"/>
          <a:ext cx="7422231" cy="2679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077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474077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474077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348361">
                <a:tc>
                  <a:txBody>
                    <a:bodyPr/>
                    <a:lstStyle/>
                    <a:p>
                      <a:r>
                        <a:rPr lang="en-US" sz="1800" b="1" dirty="0"/>
                        <a:t>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Institutions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23132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800" dirty="0"/>
                        <a:t>Power/influence</a:t>
                      </a:r>
                    </a:p>
                    <a:p>
                      <a:r>
                        <a:rPr lang="en-US" sz="1800" dirty="0"/>
                        <a:t>Needs</a:t>
                      </a:r>
                    </a:p>
                    <a:p>
                      <a:r>
                        <a:rPr lang="en-US" sz="1800" dirty="0"/>
                        <a:t>Desires/ambitions</a:t>
                      </a:r>
                    </a:p>
                    <a:p>
                      <a:r>
                        <a:rPr lang="en-US" sz="1800" dirty="0"/>
                        <a:t>Wealth</a:t>
                      </a:r>
                    </a:p>
                    <a:p>
                      <a:r>
                        <a:rPr lang="en-US" sz="1800" dirty="0"/>
                        <a:t>Economic performance</a:t>
                      </a:r>
                    </a:p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Self-definition</a:t>
                      </a:r>
                    </a:p>
                    <a:p>
                      <a:r>
                        <a:rPr lang="en-US" sz="1800" dirty="0"/>
                        <a:t>Nationalism</a:t>
                      </a:r>
                    </a:p>
                    <a:p>
                      <a:r>
                        <a:rPr lang="en-US" sz="1800" dirty="0"/>
                        <a:t>History</a:t>
                      </a:r>
                    </a:p>
                    <a:p>
                      <a:r>
                        <a:rPr lang="en-US" sz="1800" dirty="0"/>
                        <a:t>Concepts/logic</a:t>
                      </a:r>
                    </a:p>
                    <a:p>
                      <a:r>
                        <a:rPr lang="en-US" sz="1800" dirty="0"/>
                        <a:t>Values</a:t>
                      </a:r>
                    </a:p>
                    <a:p>
                      <a:r>
                        <a:rPr lang="en-US" sz="1800" dirty="0"/>
                        <a:t>Ideology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Leadership</a:t>
                      </a:r>
                    </a:p>
                    <a:p>
                      <a:r>
                        <a:rPr lang="en-US" sz="1800" dirty="0"/>
                        <a:t>Abilities/constraints</a:t>
                      </a:r>
                    </a:p>
                    <a:p>
                      <a:r>
                        <a:rPr lang="en-US" sz="1800" dirty="0"/>
                        <a:t>Economic structures</a:t>
                      </a:r>
                    </a:p>
                    <a:p>
                      <a:r>
                        <a:rPr lang="en-US" sz="1800" dirty="0"/>
                        <a:t>Intermediation</a:t>
                      </a:r>
                    </a:p>
                    <a:p>
                      <a:r>
                        <a:rPr lang="en-US" sz="1800" dirty="0"/>
                        <a:t>Inclusion</a:t>
                      </a:r>
                    </a:p>
                    <a:p>
                      <a:r>
                        <a:rPr lang="en-US" sz="1800" dirty="0"/>
                        <a:t>Topography/geography</a:t>
                      </a:r>
                    </a:p>
                    <a:p>
                      <a:r>
                        <a:rPr lang="en-US" sz="1800" dirty="0"/>
                        <a:t>Climate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2647804" y="3992647"/>
            <a:ext cx="293166" cy="1825310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1794662" y="4789306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14253-F3B2-4BBD-8D40-DA08F8369281}"/>
              </a:ext>
            </a:extLst>
          </p:cNvPr>
          <p:cNvSpPr txBox="1"/>
          <p:nvPr/>
        </p:nvSpPr>
        <p:spPr>
          <a:xfrm>
            <a:off x="2103120" y="2103120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our NATIONAL lives …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641C6A-2383-4DA0-A7D8-2544BE579CDF}"/>
              </a:ext>
            </a:extLst>
          </p:cNvPr>
          <p:cNvSpPr/>
          <p:nvPr/>
        </p:nvSpPr>
        <p:spPr>
          <a:xfrm>
            <a:off x="7747001" y="3992648"/>
            <a:ext cx="2590801" cy="2297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BB5620-AE49-4046-800B-0B4E9A09CAE3}"/>
              </a:ext>
            </a:extLst>
          </p:cNvPr>
          <p:cNvSpPr/>
          <p:nvPr/>
        </p:nvSpPr>
        <p:spPr>
          <a:xfrm>
            <a:off x="5356685" y="3992648"/>
            <a:ext cx="2590801" cy="2297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2EE36B-E8C9-486D-9C4F-EA428DD61B41}"/>
              </a:ext>
            </a:extLst>
          </p:cNvPr>
          <p:cNvSpPr/>
          <p:nvPr/>
        </p:nvSpPr>
        <p:spPr>
          <a:xfrm>
            <a:off x="2980814" y="3955667"/>
            <a:ext cx="2590801" cy="2297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5A1544-E1F9-4032-FB07-AED27904B3D5}"/>
              </a:ext>
            </a:extLst>
          </p:cNvPr>
          <p:cNvGrpSpPr/>
          <p:nvPr/>
        </p:nvGrpSpPr>
        <p:grpSpPr>
          <a:xfrm>
            <a:off x="7239000" y="690197"/>
            <a:ext cx="3167546" cy="2321527"/>
            <a:chOff x="6856486" y="489674"/>
            <a:chExt cx="3710214" cy="265035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B04E908-7574-6B07-011D-A5E182D501FE}"/>
                </a:ext>
              </a:extLst>
            </p:cNvPr>
            <p:cNvCxnSpPr>
              <a:cxnSpLocks/>
            </p:cNvCxnSpPr>
            <p:nvPr/>
          </p:nvCxnSpPr>
          <p:spPr>
            <a:xfrm>
              <a:off x="8521351" y="1089105"/>
              <a:ext cx="928884" cy="15124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825E486-1D11-AD38-F371-EECA86958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0293" y="1089105"/>
              <a:ext cx="818840" cy="152601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FCE0B54-72BA-366F-204B-95F36DEC2839}"/>
                </a:ext>
              </a:extLst>
            </p:cNvPr>
            <p:cNvCxnSpPr>
              <a:cxnSpLocks/>
            </p:cNvCxnSpPr>
            <p:nvPr/>
          </p:nvCxnSpPr>
          <p:spPr>
            <a:xfrm>
              <a:off x="7958917" y="2994463"/>
              <a:ext cx="9518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CB12F6-F031-4BC1-9ABA-763AFED87131}"/>
                </a:ext>
              </a:extLst>
            </p:cNvPr>
            <p:cNvSpPr txBox="1"/>
            <p:nvPr/>
          </p:nvSpPr>
          <p:spPr>
            <a:xfrm>
              <a:off x="8944140" y="2676458"/>
              <a:ext cx="162256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Institutions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1F64B-3FAA-B39F-C8F4-840F8CA36197}"/>
                </a:ext>
              </a:extLst>
            </p:cNvPr>
            <p:cNvSpPr txBox="1"/>
            <p:nvPr/>
          </p:nvSpPr>
          <p:spPr>
            <a:xfrm>
              <a:off x="6856486" y="2678365"/>
              <a:ext cx="854721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Ideas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BC7E00-2CAD-FB85-56A2-6B51E466A68A}"/>
                </a:ext>
              </a:extLst>
            </p:cNvPr>
            <p:cNvSpPr txBox="1"/>
            <p:nvPr/>
          </p:nvSpPr>
          <p:spPr>
            <a:xfrm>
              <a:off x="7628800" y="489674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Interests</a:t>
              </a:r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15C462-3229-276B-C57C-D795C43ACAA7}"/>
              </a:ext>
            </a:extLst>
          </p:cNvPr>
          <p:cNvSpPr/>
          <p:nvPr/>
        </p:nvSpPr>
        <p:spPr>
          <a:xfrm>
            <a:off x="2667000" y="3429000"/>
            <a:ext cx="7534146" cy="544767"/>
          </a:xfrm>
          <a:prstGeom prst="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CCF18-EEF8-44C9-A530-955DEFE9F143}"/>
              </a:ext>
            </a:extLst>
          </p:cNvPr>
          <p:cNvSpPr txBox="1"/>
          <p:nvPr/>
        </p:nvSpPr>
        <p:spPr>
          <a:xfrm>
            <a:off x="2089392" y="404224"/>
            <a:ext cx="27703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are drivers?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2940971" y="3536726"/>
          <a:ext cx="7422231" cy="2679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077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474077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474077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348361">
                <a:tc>
                  <a:txBody>
                    <a:bodyPr/>
                    <a:lstStyle/>
                    <a:p>
                      <a:r>
                        <a:rPr lang="en-US" sz="1800" b="1" dirty="0"/>
                        <a:t>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Institutions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23132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800" dirty="0"/>
                        <a:t>Power/influence</a:t>
                      </a:r>
                    </a:p>
                    <a:p>
                      <a:r>
                        <a:rPr lang="en-US" sz="1800" dirty="0"/>
                        <a:t>Needs</a:t>
                      </a:r>
                    </a:p>
                    <a:p>
                      <a:r>
                        <a:rPr lang="en-US" sz="1800" dirty="0"/>
                        <a:t>Desires/ambitions</a:t>
                      </a:r>
                    </a:p>
                    <a:p>
                      <a:r>
                        <a:rPr lang="en-US" sz="1800" dirty="0"/>
                        <a:t>Wealth</a:t>
                      </a:r>
                    </a:p>
                    <a:p>
                      <a:r>
                        <a:rPr lang="en-US" sz="1800" dirty="0"/>
                        <a:t>Economic performance</a:t>
                      </a:r>
                    </a:p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Self-definition</a:t>
                      </a:r>
                    </a:p>
                    <a:p>
                      <a:r>
                        <a:rPr lang="en-US" sz="1800" dirty="0"/>
                        <a:t>Nationalism</a:t>
                      </a:r>
                    </a:p>
                    <a:p>
                      <a:r>
                        <a:rPr lang="en-US" sz="1800" dirty="0"/>
                        <a:t>History</a:t>
                      </a:r>
                    </a:p>
                    <a:p>
                      <a:r>
                        <a:rPr lang="en-US" sz="1800" dirty="0"/>
                        <a:t>Concepts/logic</a:t>
                      </a:r>
                    </a:p>
                    <a:p>
                      <a:r>
                        <a:rPr lang="en-US" sz="1800" dirty="0"/>
                        <a:t>Values</a:t>
                      </a:r>
                    </a:p>
                    <a:p>
                      <a:r>
                        <a:rPr lang="en-US" sz="1800" dirty="0"/>
                        <a:t>Ideology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Leadership</a:t>
                      </a:r>
                    </a:p>
                    <a:p>
                      <a:r>
                        <a:rPr lang="en-US" sz="1800" dirty="0"/>
                        <a:t>Abilities/constraints</a:t>
                      </a:r>
                    </a:p>
                    <a:p>
                      <a:r>
                        <a:rPr lang="en-US" sz="1800" dirty="0"/>
                        <a:t>Economic structures</a:t>
                      </a:r>
                    </a:p>
                    <a:p>
                      <a:r>
                        <a:rPr lang="en-US" sz="1800" dirty="0"/>
                        <a:t>Intermediation</a:t>
                      </a:r>
                    </a:p>
                    <a:p>
                      <a:r>
                        <a:rPr lang="en-US" sz="1800" dirty="0"/>
                        <a:t>Inclusion</a:t>
                      </a:r>
                    </a:p>
                    <a:p>
                      <a:r>
                        <a:rPr lang="en-US" sz="1800" dirty="0"/>
                        <a:t>Topography/geography</a:t>
                      </a:r>
                    </a:p>
                    <a:p>
                      <a:r>
                        <a:rPr lang="en-US" sz="1800" dirty="0"/>
                        <a:t>Climate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2647804" y="3992647"/>
            <a:ext cx="293166" cy="1825310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1794662" y="4789306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14253-F3B2-4BBD-8D40-DA08F8369281}"/>
              </a:ext>
            </a:extLst>
          </p:cNvPr>
          <p:cNvSpPr txBox="1"/>
          <p:nvPr/>
        </p:nvSpPr>
        <p:spPr>
          <a:xfrm>
            <a:off x="2103120" y="2103120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our NATIONAL lives 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6B485F-07D0-C879-7B50-FF725F7FE86F}"/>
              </a:ext>
            </a:extLst>
          </p:cNvPr>
          <p:cNvGrpSpPr/>
          <p:nvPr/>
        </p:nvGrpSpPr>
        <p:grpSpPr>
          <a:xfrm>
            <a:off x="7239000" y="690197"/>
            <a:ext cx="3167546" cy="2321527"/>
            <a:chOff x="6856486" y="489674"/>
            <a:chExt cx="3710214" cy="265035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7C599EF-E5D5-486F-6EB8-4EB9F46D5B96}"/>
                </a:ext>
              </a:extLst>
            </p:cNvPr>
            <p:cNvCxnSpPr>
              <a:cxnSpLocks/>
            </p:cNvCxnSpPr>
            <p:nvPr/>
          </p:nvCxnSpPr>
          <p:spPr>
            <a:xfrm>
              <a:off x="8521351" y="1089105"/>
              <a:ext cx="928884" cy="15124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E70A77-BC63-EB22-F506-BA54F4C04E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0293" y="1089105"/>
              <a:ext cx="818840" cy="152601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22C5075-F0DB-79C3-BC7F-1ADF51BAD54C}"/>
                </a:ext>
              </a:extLst>
            </p:cNvPr>
            <p:cNvCxnSpPr>
              <a:cxnSpLocks/>
            </p:cNvCxnSpPr>
            <p:nvPr/>
          </p:nvCxnSpPr>
          <p:spPr>
            <a:xfrm>
              <a:off x="7958917" y="2994463"/>
              <a:ext cx="9518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CEE447-CF5B-B1CB-13BF-C8ABC6AF3593}"/>
                </a:ext>
              </a:extLst>
            </p:cNvPr>
            <p:cNvSpPr txBox="1"/>
            <p:nvPr/>
          </p:nvSpPr>
          <p:spPr>
            <a:xfrm>
              <a:off x="8944140" y="2676458"/>
              <a:ext cx="162256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Institutions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2F1E68-D2A7-318B-70E8-74176D497ADC}"/>
                </a:ext>
              </a:extLst>
            </p:cNvPr>
            <p:cNvSpPr txBox="1"/>
            <p:nvPr/>
          </p:nvSpPr>
          <p:spPr>
            <a:xfrm>
              <a:off x="6856486" y="2678365"/>
              <a:ext cx="854721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Ideas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9EAED7-CF6E-4E62-74CE-859394BB0DB7}"/>
                </a:ext>
              </a:extLst>
            </p:cNvPr>
            <p:cNvSpPr txBox="1"/>
            <p:nvPr/>
          </p:nvSpPr>
          <p:spPr>
            <a:xfrm>
              <a:off x="7628800" y="489674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Interests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963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7BC92-CD89-62C4-7296-4EAACE71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92BEA-0BDE-B60D-16DE-15C5CFEA4B7E}"/>
              </a:ext>
            </a:extLst>
          </p:cNvPr>
          <p:cNvSpPr txBox="1"/>
          <p:nvPr/>
        </p:nvSpPr>
        <p:spPr>
          <a:xfrm>
            <a:off x="1276274" y="1981200"/>
            <a:ext cx="2098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“</a:t>
            </a:r>
            <a:r>
              <a:rPr lang="es-ES" sz="2400" dirty="0" err="1"/>
              <a:t>sub-drivers</a:t>
            </a:r>
            <a:r>
              <a:rPr lang="es-ES" sz="2400" dirty="0"/>
              <a:t>”</a:t>
            </a:r>
          </a:p>
          <a:p>
            <a:pPr algn="ctr"/>
            <a:r>
              <a:rPr lang="es-ES" sz="2400" dirty="0" err="1"/>
              <a:t>or</a:t>
            </a:r>
            <a:endParaRPr lang="es-ES" sz="2400" dirty="0"/>
          </a:p>
          <a:p>
            <a:r>
              <a:rPr lang="es-ES" sz="2400" dirty="0"/>
              <a:t>“</a:t>
            </a:r>
            <a:r>
              <a:rPr lang="es-ES" sz="2400" dirty="0" err="1"/>
              <a:t>super-drivers</a:t>
            </a:r>
            <a:r>
              <a:rPr lang="es-ES" sz="2400" dirty="0"/>
              <a:t>”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DB869-1DC0-175F-3333-C7EA1770270F}"/>
              </a:ext>
            </a:extLst>
          </p:cNvPr>
          <p:cNvSpPr txBox="1"/>
          <p:nvPr/>
        </p:nvSpPr>
        <p:spPr>
          <a:xfrm>
            <a:off x="3998548" y="2057400"/>
            <a:ext cx="346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creates the drivers that we see in action?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9028F-9DD4-C844-991F-6AB6B1009A3E}"/>
              </a:ext>
            </a:extLst>
          </p:cNvPr>
          <p:cNvSpPr txBox="1"/>
          <p:nvPr/>
        </p:nvSpPr>
        <p:spPr>
          <a:xfrm>
            <a:off x="823079" y="689978"/>
            <a:ext cx="543450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Another way of looking at drivers - 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4CA3E-31AD-610E-28CA-06F3EB729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17" y="115694"/>
            <a:ext cx="4661383" cy="31609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2DAC62-6AFE-7DE7-939B-6E4356FF6DD0}"/>
              </a:ext>
            </a:extLst>
          </p:cNvPr>
          <p:cNvSpPr txBox="1"/>
          <p:nvPr/>
        </p:nvSpPr>
        <p:spPr>
          <a:xfrm>
            <a:off x="2057400" y="4435298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What’s driving/causing/influencing the situation you’re analyzing?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What’s driving/causing/influencing that driver?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And what’s driving/causing/influencing THAT driver??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/>
              <a:t>Etc., etc., etc.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24115-E715-A304-5EE8-CD7F08175486}"/>
              </a:ext>
            </a:extLst>
          </p:cNvPr>
          <p:cNvSpPr txBox="1"/>
          <p:nvPr/>
        </p:nvSpPr>
        <p:spPr>
          <a:xfrm>
            <a:off x="1249478" y="3801056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far “upstream” do we chase the drivers?</a:t>
            </a:r>
          </a:p>
        </p:txBody>
      </p:sp>
    </p:spTree>
    <p:extLst>
      <p:ext uri="{BB962C8B-B14F-4D97-AF65-F5344CB8AC3E}">
        <p14:creationId xmlns:p14="http://schemas.microsoft.com/office/powerpoint/2010/main" val="15132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D1ABC-3F14-5436-B829-DDBADC000F3C}"/>
              </a:ext>
            </a:extLst>
          </p:cNvPr>
          <p:cNvSpPr txBox="1"/>
          <p:nvPr/>
        </p:nvSpPr>
        <p:spPr>
          <a:xfrm>
            <a:off x="2209800" y="2133600"/>
            <a:ext cx="6477000" cy="22467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65760" indent="-365760">
              <a:spcAft>
                <a:spcPts val="2400"/>
              </a:spcAft>
            </a:pPr>
            <a:br>
              <a:rPr lang="en-US" sz="2400" dirty="0"/>
            </a:br>
            <a:r>
              <a:rPr lang="en-US" sz="2400" dirty="0"/>
              <a:t>Q:	How far “upstream” do I want to go?</a:t>
            </a:r>
          </a:p>
          <a:p>
            <a:pPr marL="822960" lvl="1" indent="-365760"/>
            <a:r>
              <a:rPr lang="en-US" sz="2400" dirty="0"/>
              <a:t>A:	To the highest point that has greatest relevant meaning for your decisionmaker.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70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2B4EB-EA71-4190-9545-D554CCDDC093}"/>
              </a:ext>
            </a:extLst>
          </p:cNvPr>
          <p:cNvSpPr txBox="1"/>
          <p:nvPr/>
        </p:nvSpPr>
        <p:spPr>
          <a:xfrm>
            <a:off x="2906880" y="1660634"/>
            <a:ext cx="1555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“FUEL”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80D1B9-2DD5-4090-9D3F-227727A03063}"/>
              </a:ext>
            </a:extLst>
          </p:cNvPr>
          <p:cNvSpPr txBox="1"/>
          <p:nvPr/>
        </p:nvSpPr>
        <p:spPr>
          <a:xfrm>
            <a:off x="6914515" y="1713186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“FRICTION”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9E590-7178-463E-AA0B-7BE0A7883174}"/>
              </a:ext>
            </a:extLst>
          </p:cNvPr>
          <p:cNvSpPr txBox="1"/>
          <p:nvPr/>
        </p:nvSpPr>
        <p:spPr>
          <a:xfrm>
            <a:off x="2906880" y="2626567"/>
            <a:ext cx="2653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Effort/energy</a:t>
            </a:r>
          </a:p>
          <a:p>
            <a:r>
              <a:rPr lang="en-US" sz="2400" dirty="0"/>
              <a:t>Resources</a:t>
            </a:r>
          </a:p>
          <a:p>
            <a:r>
              <a:rPr lang="en-US" sz="2400" dirty="0"/>
              <a:t>Technology, etc.</a:t>
            </a:r>
          </a:p>
          <a:p>
            <a:endParaRPr lang="en-US" sz="2400" dirty="0"/>
          </a:p>
          <a:p>
            <a:r>
              <a:rPr lang="en-US" sz="2400" dirty="0"/>
              <a:t>to PUSH a solution.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2A0EC-2E6A-4B25-A5BC-99698F26211C}"/>
              </a:ext>
            </a:extLst>
          </p:cNvPr>
          <p:cNvSpPr txBox="1"/>
          <p:nvPr/>
        </p:nvSpPr>
        <p:spPr>
          <a:xfrm>
            <a:off x="7052246" y="2626567"/>
            <a:ext cx="36318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Obstacles</a:t>
            </a:r>
          </a:p>
          <a:p>
            <a:r>
              <a:rPr lang="en-US" sz="2400" dirty="0" err="1"/>
              <a:t>Resistence</a:t>
            </a:r>
            <a:endParaRPr lang="en-US" sz="2400" dirty="0"/>
          </a:p>
          <a:p>
            <a:r>
              <a:rPr lang="en-US" sz="2400" dirty="0"/>
              <a:t>Limitations, etc.</a:t>
            </a:r>
          </a:p>
          <a:p>
            <a:endParaRPr lang="en-US" sz="2400" dirty="0"/>
          </a:p>
          <a:p>
            <a:r>
              <a:rPr lang="en-US" sz="2400" dirty="0"/>
              <a:t>that OBSTRUCT a solution.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1E2AC-BD66-4E9B-852D-FC39D272AA6E}"/>
              </a:ext>
            </a:extLst>
          </p:cNvPr>
          <p:cNvSpPr txBox="1"/>
          <p:nvPr/>
        </p:nvSpPr>
        <p:spPr>
          <a:xfrm>
            <a:off x="8510487" y="5804082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F42CB-254A-4F1A-B230-EE116F128591}"/>
              </a:ext>
            </a:extLst>
          </p:cNvPr>
          <p:cNvSpPr txBox="1"/>
          <p:nvPr/>
        </p:nvSpPr>
        <p:spPr>
          <a:xfrm>
            <a:off x="2816773" y="4966533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“Forward” drivers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87248-9C13-42A9-ADB0-D0BF7604E79B}"/>
              </a:ext>
            </a:extLst>
          </p:cNvPr>
          <p:cNvSpPr txBox="1"/>
          <p:nvPr/>
        </p:nvSpPr>
        <p:spPr>
          <a:xfrm>
            <a:off x="7007677" y="4966533"/>
            <a:ext cx="464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“Status Quo” or “Backward” drivers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D839E-403E-F6B7-35B4-41328CC3FB5D}"/>
              </a:ext>
            </a:extLst>
          </p:cNvPr>
          <p:cNvSpPr txBox="1"/>
          <p:nvPr/>
        </p:nvSpPr>
        <p:spPr>
          <a:xfrm>
            <a:off x="823079" y="689978"/>
            <a:ext cx="552266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Another way of looking at drivers - II</a:t>
            </a:r>
          </a:p>
        </p:txBody>
      </p:sp>
    </p:spTree>
    <p:extLst>
      <p:ext uri="{BB962C8B-B14F-4D97-AF65-F5344CB8AC3E}">
        <p14:creationId xmlns:p14="http://schemas.microsoft.com/office/powerpoint/2010/main" val="12177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8" grpId="0"/>
      <p:bldP spid="15" grpId="0"/>
      <p:bldP spid="9" grpId="0"/>
      <p:bldP spid="10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327CDB-FDA2-43BF-B780-C8A655ECDB1E}"/>
              </a:ext>
            </a:extLst>
          </p:cNvPr>
          <p:cNvSpPr txBox="1"/>
          <p:nvPr/>
        </p:nvSpPr>
        <p:spPr>
          <a:xfrm>
            <a:off x="824460" y="556424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Building Scenarios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363B3-C46E-D1B3-6C6B-D06F54AC0017}"/>
              </a:ext>
            </a:extLst>
          </p:cNvPr>
          <p:cNvSpPr txBox="1"/>
          <p:nvPr/>
        </p:nvSpPr>
        <p:spPr>
          <a:xfrm>
            <a:off x="5244810" y="4003177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Stronger – Weaker?</a:t>
            </a:r>
            <a:br>
              <a:rPr lang="en-US" dirty="0"/>
            </a:br>
            <a:r>
              <a:rPr lang="en-US" dirty="0"/>
              <a:t>Aggravate – Mitigate?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5DDF358-2390-CF31-4FD6-959481A21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464572"/>
              </p:ext>
            </p:extLst>
          </p:nvPr>
        </p:nvGraphicFramePr>
        <p:xfrm>
          <a:off x="2326316" y="3585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A60ABF7-2FE5-79FA-27E9-06CB764D65A9}"/>
              </a:ext>
            </a:extLst>
          </p:cNvPr>
          <p:cNvSpPr txBox="1"/>
          <p:nvPr/>
        </p:nvSpPr>
        <p:spPr>
          <a:xfrm>
            <a:off x="8107389" y="4003177"/>
            <a:ext cx="260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Most Likely – Less Likely?</a:t>
            </a:r>
          </a:p>
        </p:txBody>
      </p:sp>
    </p:spTree>
    <p:extLst>
      <p:ext uri="{BB962C8B-B14F-4D97-AF65-F5344CB8AC3E}">
        <p14:creationId xmlns:p14="http://schemas.microsoft.com/office/powerpoint/2010/main" val="15938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711DF25-DF0D-476C-911C-6EFFB9253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4711DF25-DF0D-476C-911C-6EFFB9253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CF50EBC-EC1A-4692-B97D-F9EC652C1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dgm id="{DCF50EBC-EC1A-4692-B97D-F9EC652C1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547AD78-C648-4ECC-A5D5-42B2A9780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graphicEl>
                                              <a:dgm id="{3547AD78-C648-4ECC-A5D5-42B2A9780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26E6E14-C95D-4E9A-B681-23367969F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graphicEl>
                                              <a:dgm id="{926E6E14-C95D-4E9A-B681-23367969F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C26CB6F-9701-4BAA-924D-920623F5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graphicEl>
                                              <a:dgm id="{FC26CB6F-9701-4BAA-924D-920623F5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7" grpId="0" uiExpand="1">
        <p:bldSub>
          <a:bldDgm bld="one"/>
        </p:bldSub>
      </p:bldGraphic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D8769-2DDF-183E-4CFA-78E1EF2A3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CAD349-459A-0B05-517D-BBD1C32FE210}"/>
              </a:ext>
            </a:extLst>
          </p:cNvPr>
          <p:cNvGrpSpPr/>
          <p:nvPr/>
        </p:nvGrpSpPr>
        <p:grpSpPr>
          <a:xfrm>
            <a:off x="1965652" y="1498179"/>
            <a:ext cx="4344454" cy="4596588"/>
            <a:chOff x="441649" y="1498179"/>
            <a:chExt cx="4344454" cy="459658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BA5F778-8103-706E-74A7-3347514A7E5B}"/>
                </a:ext>
              </a:extLst>
            </p:cNvPr>
            <p:cNvSpPr txBox="1"/>
            <p:nvPr/>
          </p:nvSpPr>
          <p:spPr>
            <a:xfrm>
              <a:off x="533400" y="1498179"/>
              <a:ext cx="3306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latin typeface="Arial Black" panose="020B0A04020102020204" pitchFamily="34" charset="0"/>
                </a:rPr>
                <a:t>driver and </a:t>
              </a:r>
              <a:r>
                <a:rPr lang="es-ES" sz="2800" dirty="0" err="1">
                  <a:latin typeface="Arial Black" panose="020B0A04020102020204" pitchFamily="34" charset="0"/>
                </a:rPr>
                <a:t>trend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111D18-73B2-77CF-353C-1CE3A28C915C}"/>
                </a:ext>
              </a:extLst>
            </p:cNvPr>
            <p:cNvSpPr/>
            <p:nvPr/>
          </p:nvSpPr>
          <p:spPr>
            <a:xfrm>
              <a:off x="2401601" y="2102673"/>
              <a:ext cx="22507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Footlight MT Light" panose="0204060206030A020304" pitchFamily="18" charset="0"/>
                </a:rPr>
                <a:t>driver and </a:t>
              </a:r>
              <a:r>
                <a:rPr lang="es-ES" sz="2400" dirty="0" err="1">
                  <a:latin typeface="Footlight MT Light" panose="0204060206030A020304" pitchFamily="18" charset="0"/>
                </a:rPr>
                <a:t>trend</a:t>
              </a:r>
              <a:endParaRPr lang="en-US" sz="2400" dirty="0">
                <a:latin typeface="Footlight MT Light" panose="0204060206030A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317B3D-34CD-385C-BE13-9C7E9E61415C}"/>
                </a:ext>
              </a:extLst>
            </p:cNvPr>
            <p:cNvSpPr/>
            <p:nvPr/>
          </p:nvSpPr>
          <p:spPr>
            <a:xfrm>
              <a:off x="685800" y="4596364"/>
              <a:ext cx="23294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Brush Script MT" panose="03060802040406070304" pitchFamily="66" charset="0"/>
                </a:rPr>
                <a:t>driver and </a:t>
              </a:r>
              <a:r>
                <a:rPr lang="es-ES" sz="3200" dirty="0" err="1">
                  <a:latin typeface="Brush Script MT" panose="03060802040406070304" pitchFamily="66" charset="0"/>
                </a:rPr>
                <a:t>trend</a:t>
              </a:r>
              <a:endParaRPr lang="en-US" sz="3200" dirty="0">
                <a:latin typeface="Brush Script MT" panose="030608020404060703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2D0AA5-DAA9-9FE7-07C4-41BF0D650A44}"/>
                </a:ext>
              </a:extLst>
            </p:cNvPr>
            <p:cNvSpPr/>
            <p:nvPr/>
          </p:nvSpPr>
          <p:spPr>
            <a:xfrm>
              <a:off x="441649" y="3645853"/>
              <a:ext cx="20569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LilyUPC" panose="020B0502040204020203" pitchFamily="34" charset="-34"/>
                  <a:cs typeface="LilyUPC" panose="020B0502040204020203" pitchFamily="34" charset="-34"/>
                </a:rPr>
                <a:t>driver and </a:t>
              </a:r>
              <a:r>
                <a:rPr lang="es-ES" sz="3200" dirty="0" err="1">
                  <a:latin typeface="LilyUPC" panose="020B0502040204020203" pitchFamily="34" charset="-34"/>
                  <a:cs typeface="LilyUPC" panose="020B0502040204020203" pitchFamily="34" charset="-34"/>
                </a:rPr>
                <a:t>trend</a:t>
              </a:r>
              <a:endParaRPr lang="en-US" sz="3200" dirty="0">
                <a:latin typeface="LilyUPC" panose="020B0502040204020203" pitchFamily="34" charset="-34"/>
                <a:cs typeface="LilyUPC" panose="020B05020402040202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DD7E98-4EB2-B967-6AFF-F4E702CD99A7}"/>
                </a:ext>
              </a:extLst>
            </p:cNvPr>
            <p:cNvSpPr/>
            <p:nvPr/>
          </p:nvSpPr>
          <p:spPr>
            <a:xfrm>
              <a:off x="457200" y="2841560"/>
              <a:ext cx="2215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/>
                <a:t>driver and </a:t>
              </a:r>
              <a:r>
                <a:rPr lang="es-ES" sz="2400" dirty="0" err="1"/>
                <a:t>trend</a:t>
              </a:r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C6D25F-0C28-D0BA-C659-330BC96AD20C}"/>
                </a:ext>
              </a:extLst>
            </p:cNvPr>
            <p:cNvSpPr/>
            <p:nvPr/>
          </p:nvSpPr>
          <p:spPr>
            <a:xfrm>
              <a:off x="1762518" y="5633102"/>
              <a:ext cx="30235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Showcard Gothic" panose="04020904020102020604" pitchFamily="82" charset="0"/>
                </a:rPr>
                <a:t>driver and </a:t>
              </a:r>
              <a:r>
                <a:rPr lang="es-ES" sz="2400" dirty="0" err="1">
                  <a:latin typeface="Showcard Gothic" panose="04020904020102020604" pitchFamily="82" charset="0"/>
                </a:rPr>
                <a:t>trend</a:t>
              </a:r>
              <a:endParaRPr lang="en-US" sz="2400" dirty="0">
                <a:latin typeface="Showcard Gothic" panose="04020904020102020604" pitchFamily="8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5C4C6C-4845-D85D-ACA0-81B174E59F6A}"/>
              </a:ext>
            </a:extLst>
          </p:cNvPr>
          <p:cNvSpPr txBox="1"/>
          <p:nvPr/>
        </p:nvSpPr>
        <p:spPr>
          <a:xfrm>
            <a:off x="824460" y="556424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Building the Principal Scenario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8C170A-E740-F534-F0BC-A5974B9B00BD}"/>
              </a:ext>
            </a:extLst>
          </p:cNvPr>
          <p:cNvSpPr/>
          <p:nvPr/>
        </p:nvSpPr>
        <p:spPr>
          <a:xfrm>
            <a:off x="7731456" y="1650452"/>
            <a:ext cx="2403144" cy="1062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Principal </a:t>
            </a:r>
            <a:r>
              <a:rPr lang="es-ES" sz="2800" dirty="0" err="1">
                <a:solidFill>
                  <a:schemeClr val="bg1"/>
                </a:solidFill>
              </a:rPr>
              <a:t>Scenario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28B64F-7232-C335-4236-FE237D09E2F1}"/>
              </a:ext>
            </a:extLst>
          </p:cNvPr>
          <p:cNvGrpSpPr/>
          <p:nvPr/>
        </p:nvGrpSpPr>
        <p:grpSpPr>
          <a:xfrm>
            <a:off x="4460548" y="1786101"/>
            <a:ext cx="3388055" cy="3700303"/>
            <a:chOff x="2936545" y="1786098"/>
            <a:chExt cx="3388055" cy="370030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7EC436A-3CF4-CB41-309E-D412EF92CE99}"/>
                </a:ext>
              </a:extLst>
            </p:cNvPr>
            <p:cNvCxnSpPr>
              <a:cxnSpLocks/>
            </p:cNvCxnSpPr>
            <p:nvPr/>
          </p:nvCxnSpPr>
          <p:spPr>
            <a:xfrm>
              <a:off x="4166882" y="1786098"/>
              <a:ext cx="1137740" cy="1098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A381AA-3A19-FF90-67F4-A7B6A0D8F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595" y="2299836"/>
              <a:ext cx="492027" cy="569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DCDAF1-4FCE-290B-A54D-CD18AF943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0731" y="2712944"/>
              <a:ext cx="2054698" cy="11526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7CBDFD8-F43A-AA81-9BC1-1B0673039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2961" y="2942824"/>
              <a:ext cx="2524439" cy="1873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AD1193A-FE5D-D59D-7945-7589C2D8E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3210060"/>
              <a:ext cx="1600200" cy="22763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7554153-C348-17E2-74E9-53C9F3DF5C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6545" y="2522887"/>
              <a:ext cx="2407691" cy="5259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3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E0A8A2-06E8-4EE3-808B-4C85146E3848}"/>
              </a:ext>
            </a:extLst>
          </p:cNvPr>
          <p:cNvGrpSpPr/>
          <p:nvPr/>
        </p:nvGrpSpPr>
        <p:grpSpPr>
          <a:xfrm>
            <a:off x="1203036" y="1498179"/>
            <a:ext cx="5427317" cy="4701086"/>
            <a:chOff x="-320964" y="1498179"/>
            <a:chExt cx="5427317" cy="47010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0432194-2004-46BA-B68A-53B96D8E09CE}"/>
                </a:ext>
              </a:extLst>
            </p:cNvPr>
            <p:cNvSpPr txBox="1"/>
            <p:nvPr/>
          </p:nvSpPr>
          <p:spPr>
            <a:xfrm>
              <a:off x="533400" y="1498179"/>
              <a:ext cx="2552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latin typeface="+mj-lt"/>
                </a:rPr>
                <a:t>driver and </a:t>
              </a:r>
              <a:r>
                <a:rPr lang="es-ES" sz="2800" dirty="0" err="1">
                  <a:latin typeface="+mj-lt"/>
                </a:rPr>
                <a:t>trend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416D8C-4470-4D55-B4B0-F1871301B90E}"/>
                </a:ext>
              </a:extLst>
            </p:cNvPr>
            <p:cNvSpPr/>
            <p:nvPr/>
          </p:nvSpPr>
          <p:spPr>
            <a:xfrm>
              <a:off x="1321461" y="2042043"/>
              <a:ext cx="32837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600" dirty="0">
                  <a:latin typeface="Footlight MT Light" panose="0204060206030A020304" pitchFamily="18" charset="0"/>
                </a:rPr>
                <a:t>driver and </a:t>
              </a:r>
              <a:r>
                <a:rPr lang="es-ES" sz="3600" dirty="0" err="1">
                  <a:latin typeface="Footlight MT Light" panose="0204060206030A020304" pitchFamily="18" charset="0"/>
                </a:rPr>
                <a:t>trend</a:t>
              </a:r>
              <a:endParaRPr lang="en-US" sz="3600" dirty="0">
                <a:latin typeface="Footlight MT Light" panose="0204060206030A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159EE1-A3FF-421A-BC77-E3FE9526DEF3}"/>
                </a:ext>
              </a:extLst>
            </p:cNvPr>
            <p:cNvSpPr/>
            <p:nvPr/>
          </p:nvSpPr>
          <p:spPr>
            <a:xfrm>
              <a:off x="685800" y="4596364"/>
              <a:ext cx="23294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Brush Script MT" panose="03060802040406070304" pitchFamily="66" charset="0"/>
                </a:rPr>
                <a:t>driver and </a:t>
              </a:r>
              <a:r>
                <a:rPr lang="es-ES" sz="3200" dirty="0" err="1">
                  <a:latin typeface="Brush Script MT" panose="03060802040406070304" pitchFamily="66" charset="0"/>
                </a:rPr>
                <a:t>trend</a:t>
              </a:r>
              <a:endParaRPr lang="en-US" sz="3200" dirty="0">
                <a:latin typeface="Brush Script MT" panose="030608020404060703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E68EF-104B-49A0-B1AE-B4432F36568C}"/>
                </a:ext>
              </a:extLst>
            </p:cNvPr>
            <p:cNvSpPr/>
            <p:nvPr/>
          </p:nvSpPr>
          <p:spPr>
            <a:xfrm>
              <a:off x="-320964" y="3650773"/>
              <a:ext cx="25282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dirty="0">
                  <a:latin typeface="LilyUPC" panose="020B0502040204020203" pitchFamily="34" charset="-34"/>
                  <a:cs typeface="LilyUPC" panose="020B0502040204020203" pitchFamily="34" charset="-34"/>
                </a:rPr>
                <a:t>driver and </a:t>
              </a:r>
              <a:r>
                <a:rPr lang="es-ES" sz="4000" dirty="0" err="1">
                  <a:latin typeface="LilyUPC" panose="020B0502040204020203" pitchFamily="34" charset="-34"/>
                  <a:cs typeface="LilyUPC" panose="020B0502040204020203" pitchFamily="34" charset="-34"/>
                </a:rPr>
                <a:t>trend</a:t>
              </a:r>
              <a:endParaRPr lang="en-US" sz="4000" dirty="0">
                <a:latin typeface="LilyUPC" panose="020B0502040204020203" pitchFamily="34" charset="-34"/>
                <a:cs typeface="LilyUPC" panose="020B05020402040202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AE1733-B225-496D-B9C8-EB6FD5B3D749}"/>
                </a:ext>
              </a:extLst>
            </p:cNvPr>
            <p:cNvSpPr/>
            <p:nvPr/>
          </p:nvSpPr>
          <p:spPr>
            <a:xfrm>
              <a:off x="466323" y="3097432"/>
              <a:ext cx="1710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driver and </a:t>
              </a:r>
              <a:r>
                <a:rPr lang="es-ES" dirty="0" err="1"/>
                <a:t>trend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D55DDC-F5F1-4382-BC32-1164A9454F20}"/>
                </a:ext>
              </a:extLst>
            </p:cNvPr>
            <p:cNvSpPr/>
            <p:nvPr/>
          </p:nvSpPr>
          <p:spPr>
            <a:xfrm>
              <a:off x="660905" y="5552934"/>
              <a:ext cx="44454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600" dirty="0">
                  <a:latin typeface="Showcard Gothic" panose="04020904020102020604" pitchFamily="82" charset="0"/>
                </a:rPr>
                <a:t>driver and </a:t>
              </a:r>
              <a:r>
                <a:rPr lang="es-ES" sz="3600" dirty="0" err="1">
                  <a:latin typeface="Showcard Gothic" panose="04020904020102020604" pitchFamily="82" charset="0"/>
                </a:rPr>
                <a:t>trend</a:t>
              </a:r>
              <a:endParaRPr lang="en-US" sz="3600" dirty="0">
                <a:latin typeface="Showcard Gothic" panose="04020904020102020604" pitchFamily="8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F943071-5498-4716-92DE-25C4F1A44492}"/>
              </a:ext>
            </a:extLst>
          </p:cNvPr>
          <p:cNvSpPr/>
          <p:nvPr/>
        </p:nvSpPr>
        <p:spPr>
          <a:xfrm>
            <a:off x="7942857" y="3657603"/>
            <a:ext cx="2572745" cy="1062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chemeClr val="bg1"/>
                </a:solidFill>
              </a:rPr>
              <a:t>Alternative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Scenario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A4971D-38F0-4A0F-AEC7-D801EB109E71}"/>
              </a:ext>
            </a:extLst>
          </p:cNvPr>
          <p:cNvGrpSpPr/>
          <p:nvPr/>
        </p:nvGrpSpPr>
        <p:grpSpPr>
          <a:xfrm>
            <a:off x="4091592" y="1794353"/>
            <a:ext cx="3765650" cy="3976733"/>
            <a:chOff x="2567592" y="1794350"/>
            <a:chExt cx="3765650" cy="397673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EDFB7A-AB4C-48CD-B8A4-C032A1488AF3}"/>
                </a:ext>
              </a:extLst>
            </p:cNvPr>
            <p:cNvCxnSpPr>
              <a:cxnSpLocks/>
            </p:cNvCxnSpPr>
            <p:nvPr/>
          </p:nvCxnSpPr>
          <p:spPr>
            <a:xfrm>
              <a:off x="4313074" y="1794350"/>
              <a:ext cx="1912118" cy="9398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C278785-F031-45CA-B182-E59AA2B4AC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8744" y="2506831"/>
              <a:ext cx="984045" cy="4546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AAB8EA-BFEF-4035-80B9-F013E6CD59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400" y="4011543"/>
              <a:ext cx="242416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04AE3C-E908-4DE3-8428-F6DB46821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2961" y="4430376"/>
              <a:ext cx="2662604" cy="3857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BA0263-167E-4E1D-B8AF-33B59556F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6353" y="4841543"/>
              <a:ext cx="1226889" cy="9295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832A8F-2D68-4DE1-8CFB-4756265E7550}"/>
                </a:ext>
              </a:extLst>
            </p:cNvPr>
            <p:cNvCxnSpPr>
              <a:cxnSpLocks/>
            </p:cNvCxnSpPr>
            <p:nvPr/>
          </p:nvCxnSpPr>
          <p:spPr>
            <a:xfrm>
              <a:off x="2567592" y="3299218"/>
              <a:ext cx="3490965" cy="374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2C39F5-FF83-4C51-9A3A-D8DC8A7108C2}"/>
              </a:ext>
            </a:extLst>
          </p:cNvPr>
          <p:cNvSpPr txBox="1"/>
          <p:nvPr/>
        </p:nvSpPr>
        <p:spPr>
          <a:xfrm>
            <a:off x="824460" y="556424"/>
            <a:ext cx="61859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Building the ALTERNATIVE Scenario</a:t>
            </a:r>
          </a:p>
        </p:txBody>
      </p:sp>
    </p:spTree>
    <p:extLst>
      <p:ext uri="{BB962C8B-B14F-4D97-AF65-F5344CB8AC3E}">
        <p14:creationId xmlns:p14="http://schemas.microsoft.com/office/powerpoint/2010/main" val="3429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0CCF1-A876-319D-00DD-6241CEA1C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CBEFA-A3F3-5DE9-432A-29A2A2F3A92A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64D09A-0296-D2BA-B85B-3A3033A2F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32297"/>
              </p:ext>
            </p:extLst>
          </p:nvPr>
        </p:nvGraphicFramePr>
        <p:xfrm>
          <a:off x="1304926" y="1421136"/>
          <a:ext cx="8546005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653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03735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Skills –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Using AI</a:t>
                      </a:r>
                    </a:p>
                    <a:p>
                      <a:pPr marL="27432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Assistant Dean Haq and Fulton Armstrong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10:00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Class Discussion – Project Updates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10:30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Guest Speaker:  Nicole Widdersheim</a:t>
                      </a:r>
                    </a:p>
                    <a:p>
                      <a:pPr marL="27432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Deputy Washington Director, Human Rights Watch</a:t>
                      </a:r>
                    </a:p>
                    <a:p>
                      <a:pPr lvl="0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Camille</a:t>
                      </a:r>
                      <a:endParaRPr lang="en-US" sz="36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11:45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8207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ptos" panose="020B0004020202020204" pitchFamily="34" charset="0"/>
                        </a:rPr>
                        <a:t>12:45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Class Discussion – Project Updates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401 and 402 Templates</a:t>
                      </a:r>
                      <a:endParaRPr lang="en-US" sz="36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08486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ptos" panose="020B0004020202020204" pitchFamily="34" charset="0"/>
                        </a:rPr>
                        <a:t>1:55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Meet in 14th Street lobby of National Press Club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77179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ptos" panose="020B0004020202020204" pitchFamily="34" charset="0"/>
                        </a:rPr>
                        <a:t>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Jerry Zremski 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Buffalo News Columnist and University of Maryland Professor.</a:t>
                      </a:r>
                    </a:p>
                    <a:p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Bobby</a:t>
                      </a:r>
                      <a:endParaRPr lang="en-US" sz="16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6087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419112734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EE760F-F636-9838-206F-4319D8AC7C80}"/>
              </a:ext>
            </a:extLst>
          </p:cNvPr>
          <p:cNvSpPr/>
          <p:nvPr/>
        </p:nvSpPr>
        <p:spPr>
          <a:xfrm>
            <a:off x="1304926" y="1421136"/>
            <a:ext cx="8038859" cy="699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D6EAF1C-B17A-1BD1-8571-17DFC6ABEC76}"/>
              </a:ext>
            </a:extLst>
          </p:cNvPr>
          <p:cNvSpPr/>
          <p:nvPr/>
        </p:nvSpPr>
        <p:spPr>
          <a:xfrm>
            <a:off x="1304926" y="2065905"/>
            <a:ext cx="8038859" cy="4272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09D18-127C-EB6A-E91A-FBA3A52AA8D2}"/>
              </a:ext>
            </a:extLst>
          </p:cNvPr>
          <p:cNvSpPr/>
          <p:nvPr/>
        </p:nvSpPr>
        <p:spPr>
          <a:xfrm>
            <a:off x="1304925" y="2611587"/>
            <a:ext cx="8038859" cy="9365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417CA67-488C-EA46-BC72-AF6E3D04EE71}"/>
              </a:ext>
            </a:extLst>
          </p:cNvPr>
          <p:cNvSpPr/>
          <p:nvPr/>
        </p:nvSpPr>
        <p:spPr>
          <a:xfrm>
            <a:off x="1304924" y="3665236"/>
            <a:ext cx="8038859" cy="281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385445-7943-ECDD-8010-B13A85C1C4B8}"/>
              </a:ext>
            </a:extLst>
          </p:cNvPr>
          <p:cNvSpPr/>
          <p:nvPr/>
        </p:nvSpPr>
        <p:spPr>
          <a:xfrm>
            <a:off x="1238496" y="4037551"/>
            <a:ext cx="8038859" cy="699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127641-0688-1D01-8E77-462158B9F6BF}"/>
              </a:ext>
            </a:extLst>
          </p:cNvPr>
          <p:cNvSpPr/>
          <p:nvPr/>
        </p:nvSpPr>
        <p:spPr>
          <a:xfrm>
            <a:off x="1090003" y="4737208"/>
            <a:ext cx="8038859" cy="489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84A7FE-5010-F8D4-D2DB-9F8D5D6BDA42}"/>
              </a:ext>
            </a:extLst>
          </p:cNvPr>
          <p:cNvSpPr/>
          <p:nvPr/>
        </p:nvSpPr>
        <p:spPr>
          <a:xfrm>
            <a:off x="1238495" y="5287813"/>
            <a:ext cx="8546005" cy="867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6171A3-8C4C-2F05-B0B9-1ECF6BDB6AAF}"/>
              </a:ext>
            </a:extLst>
          </p:cNvPr>
          <p:cNvSpPr/>
          <p:nvPr/>
        </p:nvSpPr>
        <p:spPr>
          <a:xfrm>
            <a:off x="1238495" y="6216508"/>
            <a:ext cx="8038859" cy="699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50C6BD-E46E-4BD9-A6EC-FAFF796DFBB5}"/>
              </a:ext>
            </a:extLst>
          </p:cNvPr>
          <p:cNvSpPr txBox="1"/>
          <p:nvPr/>
        </p:nvSpPr>
        <p:spPr>
          <a:xfrm>
            <a:off x="685800" y="497030"/>
            <a:ext cx="1125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Analytical Worksheet:  One Proven, Effective Way to Build Analysis for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EA514-7D3B-EF13-CBC9-A02411821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63" y="1414322"/>
            <a:ext cx="4052560" cy="512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7F23A-6D4D-53FE-8CC0-57C401FC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981" y="1419319"/>
            <a:ext cx="401861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9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E6D69F3-F2C7-4F6A-BAFC-C9C61E80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91" y="1134979"/>
            <a:ext cx="4124136" cy="5425440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3A8C211F-4B48-40FD-96BD-C8D63F102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42" y="1143000"/>
            <a:ext cx="4171860" cy="5425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3CF327-579D-48E2-955C-B79748B5667E}"/>
              </a:ext>
            </a:extLst>
          </p:cNvPr>
          <p:cNvSpPr txBox="1"/>
          <p:nvPr/>
        </p:nvSpPr>
        <p:spPr>
          <a:xfrm>
            <a:off x="1553378" y="381000"/>
            <a:ext cx="8713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With a thesis sentence at the top, here’s the whole model.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15E572-63AD-4465-9D46-1FB47DF8C360}"/>
              </a:ext>
            </a:extLst>
          </p:cNvPr>
          <p:cNvCxnSpPr/>
          <p:nvPr/>
        </p:nvCxnSpPr>
        <p:spPr>
          <a:xfrm>
            <a:off x="2667000" y="904220"/>
            <a:ext cx="2209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68E611E-426A-05CD-F6E2-F540929ED05B}"/>
              </a:ext>
            </a:extLst>
          </p:cNvPr>
          <p:cNvSpPr/>
          <p:nvPr/>
        </p:nvSpPr>
        <p:spPr>
          <a:xfrm>
            <a:off x="1981200" y="2133600"/>
            <a:ext cx="3810000" cy="6096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0BF7E-093E-FBA9-C8E1-AAD62D801B8F}"/>
              </a:ext>
            </a:extLst>
          </p:cNvPr>
          <p:cNvSpPr/>
          <p:nvPr/>
        </p:nvSpPr>
        <p:spPr>
          <a:xfrm>
            <a:off x="1981200" y="2743200"/>
            <a:ext cx="3810000" cy="6858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9B8A9-192F-F719-A922-4079F1E41122}"/>
              </a:ext>
            </a:extLst>
          </p:cNvPr>
          <p:cNvSpPr/>
          <p:nvPr/>
        </p:nvSpPr>
        <p:spPr>
          <a:xfrm>
            <a:off x="1981200" y="3429000"/>
            <a:ext cx="3810000" cy="22098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419B29-EE5C-E5C4-5C4A-C829B7AC329D}"/>
              </a:ext>
            </a:extLst>
          </p:cNvPr>
          <p:cNvSpPr/>
          <p:nvPr/>
        </p:nvSpPr>
        <p:spPr>
          <a:xfrm>
            <a:off x="1981200" y="5731881"/>
            <a:ext cx="3810000" cy="516519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5B53AC-208F-8740-CE1D-F81670562BFD}"/>
              </a:ext>
            </a:extLst>
          </p:cNvPr>
          <p:cNvSpPr/>
          <p:nvPr/>
        </p:nvSpPr>
        <p:spPr>
          <a:xfrm>
            <a:off x="6400800" y="1219200"/>
            <a:ext cx="3810000" cy="9144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8E136-B8AC-7FE0-8DCC-0C05EA5656DB}"/>
              </a:ext>
            </a:extLst>
          </p:cNvPr>
          <p:cNvSpPr/>
          <p:nvPr/>
        </p:nvSpPr>
        <p:spPr>
          <a:xfrm>
            <a:off x="6400800" y="2207240"/>
            <a:ext cx="3810000" cy="68836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552E09-3796-DA72-0336-6651363CEBE4}"/>
              </a:ext>
            </a:extLst>
          </p:cNvPr>
          <p:cNvSpPr/>
          <p:nvPr/>
        </p:nvSpPr>
        <p:spPr>
          <a:xfrm>
            <a:off x="6400800" y="2967336"/>
            <a:ext cx="3810000" cy="1680863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19732-7A9D-AC11-A4A1-039E7446F6DD}"/>
              </a:ext>
            </a:extLst>
          </p:cNvPr>
          <p:cNvSpPr/>
          <p:nvPr/>
        </p:nvSpPr>
        <p:spPr>
          <a:xfrm>
            <a:off x="6399028" y="4703856"/>
            <a:ext cx="3810000" cy="1315944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19D5B5-1A33-9F2E-CB61-C4492E0CB701}"/>
              </a:ext>
            </a:extLst>
          </p:cNvPr>
          <p:cNvSpPr/>
          <p:nvPr/>
        </p:nvSpPr>
        <p:spPr>
          <a:xfrm>
            <a:off x="5562600" y="1371600"/>
            <a:ext cx="304800" cy="2184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02465949-20A6-72EC-6F8C-7E5B9BD4FAEB}"/>
              </a:ext>
            </a:extLst>
          </p:cNvPr>
          <p:cNvSpPr txBox="1"/>
          <p:nvPr/>
        </p:nvSpPr>
        <p:spPr>
          <a:xfrm>
            <a:off x="3657600" y="3129786"/>
            <a:ext cx="7285822" cy="286232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 lIns="274320" tIns="274320" rIns="274320" bIns="27432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Thesis sentence(s):	Main conclusion.</a:t>
            </a:r>
          </a:p>
          <a:p>
            <a:pPr lvl="6">
              <a:spcAft>
                <a:spcPts val="1800"/>
              </a:spcAft>
            </a:pPr>
            <a:r>
              <a:rPr lang="en-US" sz="2400" dirty="0"/>
              <a:t>“Bottom Line Up Front.”</a:t>
            </a:r>
          </a:p>
          <a:p>
            <a:pPr lvl="6">
              <a:spcAft>
                <a:spcPts val="1800"/>
              </a:spcAft>
            </a:pPr>
            <a:r>
              <a:rPr lang="en-US" sz="2400" dirty="0"/>
              <a:t>Short, concise summary – including as many elements as needed to tell the whole story.</a:t>
            </a: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4676EBCB-0F32-976A-E24E-5EBF28D72AA7}"/>
              </a:ext>
            </a:extLst>
          </p:cNvPr>
          <p:cNvSpPr txBox="1"/>
          <p:nvPr/>
        </p:nvSpPr>
        <p:spPr>
          <a:xfrm>
            <a:off x="3657600" y="3408906"/>
            <a:ext cx="7285822" cy="2739211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 lIns="274320" tIns="274320" rIns="274320" bIns="27432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Framing: The information your decisionmaker needs to get into the story.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Basics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Not “research or </a:t>
            </a:r>
            <a:r>
              <a:rPr lang="en-US" sz="2800" dirty="0" err="1"/>
              <a:t>encylopedia</a:t>
            </a:r>
            <a:r>
              <a:rPr lang="en-US" sz="2800" dirty="0"/>
              <a:t>”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420E61-583A-A0AB-E876-8A41D7A083F6}"/>
              </a:ext>
            </a:extLst>
          </p:cNvPr>
          <p:cNvSpPr/>
          <p:nvPr/>
        </p:nvSpPr>
        <p:spPr>
          <a:xfrm>
            <a:off x="381000" y="1281930"/>
            <a:ext cx="7696200" cy="310990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67D1A3E6-66C8-40E7-F6B1-255A9736CD5A}"/>
              </a:ext>
            </a:extLst>
          </p:cNvPr>
          <p:cNvGraphicFramePr>
            <a:graphicFrameLocks noGrp="1"/>
          </p:cNvGraphicFramePr>
          <p:nvPr/>
        </p:nvGraphicFramePr>
        <p:xfrm>
          <a:off x="557425" y="1496644"/>
          <a:ext cx="7438222" cy="2852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1975">
                  <a:extLst>
                    <a:ext uri="{9D8B030D-6E8A-4147-A177-3AD203B41FA5}">
                      <a16:colId xmlns:a16="http://schemas.microsoft.com/office/drawing/2014/main" val="791030550"/>
                    </a:ext>
                  </a:extLst>
                </a:gridCol>
                <a:gridCol w="5176247">
                  <a:extLst>
                    <a:ext uri="{9D8B030D-6E8A-4147-A177-3AD203B41FA5}">
                      <a16:colId xmlns:a16="http://schemas.microsoft.com/office/drawing/2014/main" val="1745280593"/>
                    </a:ext>
                  </a:extLst>
                </a:gridCol>
              </a:tblGrid>
              <a:tr h="574458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Other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Things that don’t fit in rigid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80673"/>
                  </a:ext>
                </a:extLst>
              </a:tr>
              <a:tr h="490313">
                <a:tc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Give color, texture to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26833"/>
                  </a:ext>
                </a:extLst>
              </a:tr>
              <a:tr h="89410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Useful in building “narrative” when you 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045429"/>
                  </a:ext>
                </a:extLst>
              </a:tr>
              <a:tr h="89410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Pet facts, thoughts that you like (and show you care)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8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9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9" grpId="0" animBg="1"/>
      <p:bldP spid="9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questionnaire&#10;&#10;AI-generated content may be incorrect.">
            <a:extLst>
              <a:ext uri="{FF2B5EF4-FFF2-40B4-BE49-F238E27FC236}">
                <a16:creationId xmlns:a16="http://schemas.microsoft.com/office/drawing/2014/main" id="{355AFFB8-B24A-4E53-BB1D-9753ED97B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54" y="261109"/>
            <a:ext cx="4811301" cy="6335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D1D9C-142A-978A-B65D-2D152904968E}"/>
              </a:ext>
            </a:extLst>
          </p:cNvPr>
          <p:cNvSpPr txBox="1"/>
          <p:nvPr/>
        </p:nvSpPr>
        <p:spPr>
          <a:xfrm>
            <a:off x="768403" y="1037345"/>
            <a:ext cx="2059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Alternative</a:t>
            </a:r>
          </a:p>
          <a:p>
            <a:endParaRPr lang="en-US" sz="2400" dirty="0"/>
          </a:p>
          <a:p>
            <a:r>
              <a:rPr lang="en-US" sz="2400" i="1" dirty="0"/>
              <a:t>Should be two or three pages of text. </a:t>
            </a:r>
          </a:p>
        </p:txBody>
      </p:sp>
    </p:spTree>
    <p:extLst>
      <p:ext uri="{BB962C8B-B14F-4D97-AF65-F5344CB8AC3E}">
        <p14:creationId xmlns:p14="http://schemas.microsoft.com/office/powerpoint/2010/main" val="1286782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AA3B9-0017-C5B0-1FE3-D13D1CAD7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376C8-958C-785B-52EC-2A7D5C4E5197}"/>
              </a:ext>
            </a:extLst>
          </p:cNvPr>
          <p:cNvSpPr txBox="1"/>
          <p:nvPr/>
        </p:nvSpPr>
        <p:spPr>
          <a:xfrm>
            <a:off x="768403" y="1037345"/>
            <a:ext cx="205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overall process</a:t>
            </a:r>
          </a:p>
          <a:p>
            <a:endParaRPr lang="en-US" sz="2400" dirty="0"/>
          </a:p>
        </p:txBody>
      </p:sp>
      <p:pic>
        <p:nvPicPr>
          <p:cNvPr id="7" name="Picture 6" descr="A diagram of a process&#10;&#10;AI-generated content may be incorrect.">
            <a:extLst>
              <a:ext uri="{FF2B5EF4-FFF2-40B4-BE49-F238E27FC236}">
                <a16:creationId xmlns:a16="http://schemas.microsoft.com/office/drawing/2014/main" id="{97605A32-A756-08A7-55ED-86D49E81A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54" y="259550"/>
            <a:ext cx="4103273" cy="6402849"/>
          </a:xfrm>
          <a:prstGeom prst="rect">
            <a:avLst/>
          </a:prstGeom>
        </p:spPr>
      </p:pic>
      <p:pic>
        <p:nvPicPr>
          <p:cNvPr id="9" name="Picture 8" descr="A list of words on a white background&#10;&#10;AI-generated content may be incorrect.">
            <a:extLst>
              <a:ext uri="{FF2B5EF4-FFF2-40B4-BE49-F238E27FC236}">
                <a16:creationId xmlns:a16="http://schemas.microsoft.com/office/drawing/2014/main" id="{F2FC4C8A-8DE0-C1C6-B05A-A60D9E7D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35" y="2237674"/>
            <a:ext cx="3516210" cy="32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6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3AA69-59EC-2B52-3EA3-85044DEAF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AECDBF-CE76-CBB5-74A2-5644C24F5DED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7A627-F98E-62F6-1BF3-AD0485E7B936}"/>
              </a:ext>
            </a:extLst>
          </p:cNvPr>
          <p:cNvSpPr txBox="1"/>
          <p:nvPr/>
        </p:nvSpPr>
        <p:spPr>
          <a:xfrm>
            <a:off x="2586234" y="2217195"/>
            <a:ext cx="6096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Snowflake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Analytical model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Drivers and Scenarios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Your assignment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8EB80-C0D9-D99D-ACD5-93148C27E302}"/>
              </a:ext>
            </a:extLst>
          </p:cNvPr>
          <p:cNvSpPr/>
          <p:nvPr/>
        </p:nvSpPr>
        <p:spPr>
          <a:xfrm rot="471109">
            <a:off x="6213734" y="1453580"/>
            <a:ext cx="236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OK?</a:t>
            </a:r>
          </a:p>
        </p:txBody>
      </p:sp>
    </p:spTree>
    <p:extLst>
      <p:ext uri="{BB962C8B-B14F-4D97-AF65-F5344CB8AC3E}">
        <p14:creationId xmlns:p14="http://schemas.microsoft.com/office/powerpoint/2010/main" val="7852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FEB59-D6C7-A10C-A6C3-464B11C42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A13DB8-19A0-788C-F132-5D93457CF6CA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73A4A-9FB5-A679-56A4-83A845FE09F7}"/>
              </a:ext>
            </a:extLst>
          </p:cNvPr>
          <p:cNvSpPr txBox="1"/>
          <p:nvPr/>
        </p:nvSpPr>
        <p:spPr>
          <a:xfrm>
            <a:off x="1033138" y="2560320"/>
            <a:ext cx="39612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Jerry </a:t>
            </a:r>
            <a:r>
              <a:rPr lang="en-US" sz="3200" dirty="0" err="1"/>
              <a:t>Zremski</a:t>
            </a:r>
            <a:r>
              <a:rPr lang="en-US" sz="3200" dirty="0"/>
              <a:t>	</a:t>
            </a:r>
          </a:p>
          <a:p>
            <a:pPr marL="182880" indent="-182880"/>
            <a:r>
              <a:rPr lang="en-US" sz="2400" dirty="0"/>
              <a:t>University of Maryland </a:t>
            </a:r>
            <a:br>
              <a:rPr lang="en-US" sz="2400" dirty="0"/>
            </a:br>
            <a:r>
              <a:rPr lang="en-US" sz="2400" dirty="0"/>
              <a:t>Merrill College of Journalism</a:t>
            </a:r>
          </a:p>
          <a:p>
            <a:r>
              <a:rPr lang="en-US" sz="2400" dirty="0"/>
              <a:t>The Buffalo News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711D11-F7E9-8A36-3137-15F2BFE43405}"/>
              </a:ext>
            </a:extLst>
          </p:cNvPr>
          <p:cNvSpPr txBox="1"/>
          <p:nvPr/>
        </p:nvSpPr>
        <p:spPr>
          <a:xfrm>
            <a:off x="1130334" y="4890015"/>
            <a:ext cx="322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Kennedy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C3AC7-B85F-50E4-1346-C2B636A0DFFC}"/>
              </a:ext>
            </a:extLst>
          </p:cNvPr>
          <p:cNvSpPr txBox="1"/>
          <p:nvPr/>
        </p:nvSpPr>
        <p:spPr>
          <a:xfrm>
            <a:off x="5289067" y="2560320"/>
            <a:ext cx="58553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does the media-policy dynamic look like from his perch?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What’s happening in the news industry?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What’s it like to be a journalist?</a:t>
            </a:r>
          </a:p>
        </p:txBody>
      </p:sp>
    </p:spTree>
    <p:extLst>
      <p:ext uri="{BB962C8B-B14F-4D97-AF65-F5344CB8AC3E}">
        <p14:creationId xmlns:p14="http://schemas.microsoft.com/office/powerpoint/2010/main" val="2934609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04CDA-5ADB-4A4B-8BBB-BF4D5040ED30}"/>
              </a:ext>
            </a:extLst>
          </p:cNvPr>
          <p:cNvSpPr txBox="1"/>
          <p:nvPr/>
        </p:nvSpPr>
        <p:spPr>
          <a:xfrm>
            <a:off x="1033138" y="2560320"/>
            <a:ext cx="39612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Jerry </a:t>
            </a:r>
            <a:r>
              <a:rPr lang="en-US" sz="3200" dirty="0" err="1"/>
              <a:t>Zremski</a:t>
            </a:r>
            <a:r>
              <a:rPr lang="en-US" sz="3200" dirty="0"/>
              <a:t>	</a:t>
            </a:r>
          </a:p>
          <a:p>
            <a:pPr marL="182880" indent="-182880"/>
            <a:r>
              <a:rPr lang="en-US" sz="2400" dirty="0"/>
              <a:t>University of Maryland </a:t>
            </a:r>
            <a:br>
              <a:rPr lang="en-US" sz="2400" dirty="0"/>
            </a:br>
            <a:r>
              <a:rPr lang="en-US" sz="2400" dirty="0"/>
              <a:t>Merrill College of Journalism</a:t>
            </a:r>
          </a:p>
          <a:p>
            <a:r>
              <a:rPr lang="en-US" sz="2400" dirty="0"/>
              <a:t>The Buffalo News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BCCC-5FDF-9AB8-9825-0F7EB21B6133}"/>
              </a:ext>
            </a:extLst>
          </p:cNvPr>
          <p:cNvSpPr txBox="1"/>
          <p:nvPr/>
        </p:nvSpPr>
        <p:spPr>
          <a:xfrm>
            <a:off x="1130334" y="4890015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Bobby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6B84-66FD-A7C4-2D66-BB743EFD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576">
            <a:off x="5221772" y="417005"/>
            <a:ext cx="5508879" cy="7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3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E7666-F556-4CA2-C68F-F2AD03339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90" y="143548"/>
            <a:ext cx="5283200" cy="6570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65219-3FB2-60A4-CCF0-395292411D0F}"/>
              </a:ext>
            </a:extLst>
          </p:cNvPr>
          <p:cNvSpPr txBox="1"/>
          <p:nvPr/>
        </p:nvSpPr>
        <p:spPr>
          <a:xfrm>
            <a:off x="297713" y="403143"/>
            <a:ext cx="42650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National Press Club</a:t>
            </a:r>
            <a:b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529 14th Street NW </a:t>
            </a:r>
          </a:p>
          <a:p>
            <a:pPr>
              <a:spcAft>
                <a:spcPts val="1200"/>
              </a:spcAft>
            </a:pPr>
            <a:endParaRPr lang="en-US" sz="2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Meet in 14</a:t>
            </a:r>
            <a:r>
              <a:rPr lang="en-US" sz="2800" baseline="30000" dirty="0"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 Street lobby (downstairs) at 1:55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2C31E5-7D18-0A60-6995-8BF511FD65F6}"/>
              </a:ext>
            </a:extLst>
          </p:cNvPr>
          <p:cNvCxnSpPr>
            <a:cxnSpLocks/>
          </p:cNvCxnSpPr>
          <p:nvPr/>
        </p:nvCxnSpPr>
        <p:spPr>
          <a:xfrm>
            <a:off x="3229232" y="2957688"/>
            <a:ext cx="4945948" cy="1993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EEC1C6-48B8-F626-E620-F5059C814E3D}"/>
              </a:ext>
            </a:extLst>
          </p:cNvPr>
          <p:cNvSpPr/>
          <p:nvPr/>
        </p:nvSpPr>
        <p:spPr>
          <a:xfrm>
            <a:off x="4563762" y="517236"/>
            <a:ext cx="1644073" cy="5545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2FC42-D3D2-418E-A933-04DF72906B67}"/>
              </a:ext>
            </a:extLst>
          </p:cNvPr>
          <p:cNvSpPr txBox="1"/>
          <p:nvPr/>
        </p:nvSpPr>
        <p:spPr>
          <a:xfrm>
            <a:off x="8978744" y="4124659"/>
            <a:ext cx="819455" cy="523220"/>
          </a:xfrm>
          <a:prstGeom prst="rect">
            <a:avLst/>
          </a:prstGeom>
          <a:solidFill>
            <a:srgbClr val="F8F0DE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METRO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03792-4BDF-2B85-86D5-7A7512457933}"/>
              </a:ext>
            </a:extLst>
          </p:cNvPr>
          <p:cNvSpPr txBox="1"/>
          <p:nvPr/>
        </p:nvSpPr>
        <p:spPr>
          <a:xfrm>
            <a:off x="6769270" y="1311083"/>
            <a:ext cx="1968809" cy="369332"/>
          </a:xfrm>
          <a:prstGeom prst="rect">
            <a:avLst/>
          </a:prstGeom>
          <a:solidFill>
            <a:srgbClr val="F8F0D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METRO: RED 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39307-C51C-535A-BE9D-7137EAE95119}"/>
              </a:ext>
            </a:extLst>
          </p:cNvPr>
          <p:cNvSpPr txBox="1"/>
          <p:nvPr/>
        </p:nvSpPr>
        <p:spPr>
          <a:xfrm>
            <a:off x="9861982" y="4201603"/>
            <a:ext cx="215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and F Street Exit</a:t>
            </a:r>
          </a:p>
        </p:txBody>
      </p:sp>
    </p:spTree>
    <p:extLst>
      <p:ext uri="{BB962C8B-B14F-4D97-AF65-F5344CB8AC3E}">
        <p14:creationId xmlns:p14="http://schemas.microsoft.com/office/powerpoint/2010/main" val="1536746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AE8A5-236A-A559-78CA-98C46EE1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16" y="1407765"/>
            <a:ext cx="9626836" cy="4309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FFC84-5740-0782-4105-F73F4A527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92" y="3744642"/>
            <a:ext cx="532027" cy="712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9B5D7-4F09-A1F6-3E2C-7C3D82DE866F}"/>
              </a:ext>
            </a:extLst>
          </p:cNvPr>
          <p:cNvSpPr/>
          <p:nvPr/>
        </p:nvSpPr>
        <p:spPr>
          <a:xfrm>
            <a:off x="1075765" y="2266790"/>
            <a:ext cx="8782850" cy="2973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12F9EA-A058-B422-2D11-E83B285A703B}"/>
                  </a:ext>
                </a:extLst>
              </p14:cNvPr>
              <p14:cNvContentPartPr/>
              <p14:nvPr/>
            </p14:nvContentPartPr>
            <p14:xfrm>
              <a:off x="1590395" y="3518649"/>
              <a:ext cx="7762680" cy="9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12F9EA-A058-B422-2D11-E83B285A70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4395" y="3482649"/>
                <a:ext cx="7834320" cy="10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9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95555-F022-1BC4-A6C0-06BBED72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3F927-2EC0-69B0-2010-24C951EE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90" y="143548"/>
            <a:ext cx="5283200" cy="6570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7FB647-5443-7A45-F01D-0E8C061F74C1}"/>
              </a:ext>
            </a:extLst>
          </p:cNvPr>
          <p:cNvSpPr txBox="1"/>
          <p:nvPr/>
        </p:nvSpPr>
        <p:spPr>
          <a:xfrm>
            <a:off x="297713" y="403143"/>
            <a:ext cx="42650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National Press Club</a:t>
            </a:r>
            <a:b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529 14th Street NW </a:t>
            </a:r>
          </a:p>
          <a:p>
            <a:pPr>
              <a:spcAft>
                <a:spcPts val="1200"/>
              </a:spcAft>
            </a:pPr>
            <a:endParaRPr lang="en-US" sz="2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Meet in 14</a:t>
            </a:r>
            <a:r>
              <a:rPr lang="en-US" sz="2800" baseline="30000" dirty="0"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 Street lobby (downstairs) at 1:55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D3C9A7-FCDE-84C9-8557-3F84BF0E7B4F}"/>
              </a:ext>
            </a:extLst>
          </p:cNvPr>
          <p:cNvCxnSpPr>
            <a:cxnSpLocks/>
          </p:cNvCxnSpPr>
          <p:nvPr/>
        </p:nvCxnSpPr>
        <p:spPr>
          <a:xfrm>
            <a:off x="3229232" y="2957688"/>
            <a:ext cx="4945948" cy="1993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08F215-EA58-7575-BAB3-AF933A84DBCE}"/>
              </a:ext>
            </a:extLst>
          </p:cNvPr>
          <p:cNvSpPr/>
          <p:nvPr/>
        </p:nvSpPr>
        <p:spPr>
          <a:xfrm>
            <a:off x="4563762" y="517236"/>
            <a:ext cx="1644073" cy="5545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67EAD-1E58-D81F-F302-7A2433126EC3}"/>
              </a:ext>
            </a:extLst>
          </p:cNvPr>
          <p:cNvSpPr txBox="1"/>
          <p:nvPr/>
        </p:nvSpPr>
        <p:spPr>
          <a:xfrm>
            <a:off x="8978744" y="4124659"/>
            <a:ext cx="819455" cy="523220"/>
          </a:xfrm>
          <a:prstGeom prst="rect">
            <a:avLst/>
          </a:prstGeom>
          <a:solidFill>
            <a:srgbClr val="F8F0DE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METRO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DA404-74DD-8B26-B466-634CC3E0EF89}"/>
              </a:ext>
            </a:extLst>
          </p:cNvPr>
          <p:cNvSpPr txBox="1"/>
          <p:nvPr/>
        </p:nvSpPr>
        <p:spPr>
          <a:xfrm>
            <a:off x="6769270" y="1311083"/>
            <a:ext cx="1968809" cy="369332"/>
          </a:xfrm>
          <a:prstGeom prst="rect">
            <a:avLst/>
          </a:prstGeom>
          <a:solidFill>
            <a:srgbClr val="F8F0D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METRO: RED 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BFFC7A-0B40-44A3-370C-C4C41B4D2022}"/>
              </a:ext>
            </a:extLst>
          </p:cNvPr>
          <p:cNvSpPr/>
          <p:nvPr/>
        </p:nvSpPr>
        <p:spPr>
          <a:xfrm>
            <a:off x="5000368" y="799070"/>
            <a:ext cx="4077729" cy="5272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BB6BA-82C8-D3C1-E028-C1BA72FD8D14}"/>
                  </a:ext>
                </a:extLst>
              </p14:cNvPr>
              <p14:cNvContentPartPr/>
              <p14:nvPr/>
            </p14:nvContentPartPr>
            <p14:xfrm>
              <a:off x="5659048" y="1227221"/>
              <a:ext cx="169560" cy="352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BB6BA-82C8-D3C1-E028-C1BA72FD8D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3408" y="1191581"/>
                <a:ext cx="2412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9EA9A4-1196-0CF6-B9F3-1AA008FD1552}"/>
                  </a:ext>
                </a:extLst>
              </p14:cNvPr>
              <p14:cNvContentPartPr/>
              <p14:nvPr/>
            </p14:nvContentPartPr>
            <p14:xfrm>
              <a:off x="6392728" y="2908061"/>
              <a:ext cx="1869480" cy="1941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9EA9A4-1196-0CF6-B9F3-1AA008FD15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6728" y="2872421"/>
                <a:ext cx="1941120" cy="20127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DCA50BD-1E73-D875-D121-025F9B42C604}"/>
              </a:ext>
            </a:extLst>
          </p:cNvPr>
          <p:cNvSpPr txBox="1"/>
          <p:nvPr/>
        </p:nvSpPr>
        <p:spPr>
          <a:xfrm>
            <a:off x="499641" y="4016937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Walk  1.3 miles</a:t>
            </a:r>
          </a:p>
        </p:txBody>
      </p:sp>
    </p:spTree>
    <p:extLst>
      <p:ext uri="{BB962C8B-B14F-4D97-AF65-F5344CB8AC3E}">
        <p14:creationId xmlns:p14="http://schemas.microsoft.com/office/powerpoint/2010/main" val="35738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AE3665-8BE9-A43C-6149-609E85EB7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D0775-D313-17C6-1116-A5A3A363D469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0643A5-7691-2288-AB6E-0EA1986932BD}"/>
              </a:ext>
            </a:extLst>
          </p:cNvPr>
          <p:cNvGraphicFramePr>
            <a:graphicFrameLocks noGrp="1"/>
          </p:cNvGraphicFramePr>
          <p:nvPr/>
        </p:nvGraphicFramePr>
        <p:xfrm>
          <a:off x="1304926" y="1421136"/>
          <a:ext cx="8546005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653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03735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Skills –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Using AI</a:t>
                      </a:r>
                    </a:p>
                    <a:p>
                      <a:pPr marL="27432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Assistant Dean Haq and Fulton Armstrong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10:00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Class Discussion – Project Updates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10:30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Guest Speaker:  Nicole Widdersheim</a:t>
                      </a:r>
                    </a:p>
                    <a:p>
                      <a:pPr marL="27432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Deputy Washington Director, Human Rights Watch</a:t>
                      </a:r>
                    </a:p>
                    <a:p>
                      <a:pPr lvl="0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Camille</a:t>
                      </a:r>
                      <a:endParaRPr lang="en-US" sz="36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11:45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8207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ptos" panose="020B0004020202020204" pitchFamily="34" charset="0"/>
                        </a:rPr>
                        <a:t>12:45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Class Discussion – Project Updates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401 and 402 Templates</a:t>
                      </a:r>
                      <a:endParaRPr lang="en-US" sz="36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08486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ptos" panose="020B0004020202020204" pitchFamily="34" charset="0"/>
                        </a:rPr>
                        <a:t>1:55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Meet in 14th Street lobby of National Press Club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77179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ptos" panose="020B0004020202020204" pitchFamily="34" charset="0"/>
                        </a:rPr>
                        <a:t>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Jerry Zremski 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Buffalo News Columnist and University of Maryland Professor.</a:t>
                      </a:r>
                    </a:p>
                    <a:p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Bobby</a:t>
                      </a:r>
                      <a:endParaRPr lang="en-US" sz="16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6087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41911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232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B1925-51F1-E7E2-1194-6C04B9D5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038E-12D8-5B7A-775F-ACAC8ADFC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B5AB9-5CE6-68E7-9CB0-032035163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C2DA6-78C9-42F6-B4F6-19442B888340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B0D12-8002-539C-37F1-C3B378470828}"/>
              </a:ext>
            </a:extLst>
          </p:cNvPr>
          <p:cNvSpPr txBox="1"/>
          <p:nvPr/>
        </p:nvSpPr>
        <p:spPr>
          <a:xfrm>
            <a:off x="5771609" y="3997484"/>
            <a:ext cx="262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Four</a:t>
            </a:r>
            <a:br>
              <a:rPr lang="en-US" sz="2400" dirty="0"/>
            </a:br>
            <a:r>
              <a:rPr lang="en-US" sz="2400" dirty="0"/>
              <a:t>19 September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3D660-2996-97E2-5B6C-F92E3E2C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uilding&#10;&#10;AI-generated content may be incorrect.">
            <a:extLst>
              <a:ext uri="{FF2B5EF4-FFF2-40B4-BE49-F238E27FC236}">
                <a16:creationId xmlns:a16="http://schemas.microsoft.com/office/drawing/2014/main" id="{2F427356-E414-8FA4-77C5-D81BF58AF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30" y="586154"/>
            <a:ext cx="8112369" cy="6084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050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A1E71-8E16-E963-A457-7E6D06EE81BC}"/>
              </a:ext>
            </a:extLst>
          </p:cNvPr>
          <p:cNvSpPr txBox="1"/>
          <p:nvPr/>
        </p:nvSpPr>
        <p:spPr>
          <a:xfrm>
            <a:off x="1248293" y="632193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7DE8F-7768-9753-51C3-75ADA3228DED}"/>
              </a:ext>
            </a:extLst>
          </p:cNvPr>
          <p:cNvSpPr txBox="1"/>
          <p:nvPr/>
        </p:nvSpPr>
        <p:spPr>
          <a:xfrm>
            <a:off x="3266914" y="2905780"/>
            <a:ext cx="415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INFO FOR EMBASSY VISIT</a:t>
            </a:r>
          </a:p>
        </p:txBody>
      </p:sp>
    </p:spTree>
    <p:extLst>
      <p:ext uri="{BB962C8B-B14F-4D97-AF65-F5344CB8AC3E}">
        <p14:creationId xmlns:p14="http://schemas.microsoft.com/office/powerpoint/2010/main" val="124140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630F-A313-7345-E654-FB75962AD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34485-129B-7DE0-742E-FCD7136DF3C6}"/>
              </a:ext>
            </a:extLst>
          </p:cNvPr>
          <p:cNvSpPr txBox="1"/>
          <p:nvPr/>
        </p:nvSpPr>
        <p:spPr>
          <a:xfrm>
            <a:off x="1248293" y="632193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7AE70-C093-AF41-5E89-B42B23AE1FCA}"/>
              </a:ext>
            </a:extLst>
          </p:cNvPr>
          <p:cNvSpPr txBox="1"/>
          <p:nvPr/>
        </p:nvSpPr>
        <p:spPr>
          <a:xfrm>
            <a:off x="1914769" y="2758831"/>
            <a:ext cx="756271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Comfortable with 401 and 402 projects?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Understand the purposes?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Substance, process, skills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Any questions about each element of 402 project?</a:t>
            </a:r>
          </a:p>
        </p:txBody>
      </p:sp>
    </p:spTree>
    <p:extLst>
      <p:ext uri="{BB962C8B-B14F-4D97-AF65-F5344CB8AC3E}">
        <p14:creationId xmlns:p14="http://schemas.microsoft.com/office/powerpoint/2010/main" val="97824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090EB-900C-525E-CA3D-157C7EB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D5EF19-60FC-DEE1-D9AD-EB8EE4080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41266"/>
              </p:ext>
            </p:extLst>
          </p:nvPr>
        </p:nvGraphicFramePr>
        <p:xfrm>
          <a:off x="814707" y="773561"/>
          <a:ext cx="10721658" cy="62636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071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5071462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359478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Maisie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Microplastics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Skye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Ending the war in Sudan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Esme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Immigration and Balancing Interests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Culture Wars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Camille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Microplastics and PFAS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Erik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Ukraine Innovative Use of Drones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Israeli Use of Lavender AI in Targeting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Richard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Enhancing Cybersecurity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Alex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China’s Increasing Military Strength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Iranian Nationalism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Syarra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Russian Influence in Eastern Europe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Maeve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Israeli Use of AI in Military Strikes in Gaza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Kiana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Federal Spending … or inflation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Aid to Gaza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Impact of U.S.-China Tariffs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Bobby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Health Care: High Cost </a:t>
                      </a: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of Prescription Drugs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Gabby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U.S. Culture Wars and How Policy Fuels them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U.S.-Israel Relations After Netanyahu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Katelyn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Russia-Ukraine Negotiations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Sarina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Foreign Disinformation Targets U.S. Elections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of Legal Immigration Pathways in the U.S.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619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Priya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China’s Advances in Renewable Energy and EVs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BFF664-EA2E-44F9-A989-19EC5D38880B}"/>
              </a:ext>
            </a:extLst>
          </p:cNvPr>
          <p:cNvSpPr txBox="1"/>
          <p:nvPr/>
        </p:nvSpPr>
        <p:spPr>
          <a:xfrm>
            <a:off x="3913030" y="10549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389454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CEB31-66B2-42AF-D82E-A245C351BD62}"/>
              </a:ext>
            </a:extLst>
          </p:cNvPr>
          <p:cNvSpPr txBox="1"/>
          <p:nvPr/>
        </p:nvSpPr>
        <p:spPr>
          <a:xfrm>
            <a:off x="2547815" y="1225955"/>
            <a:ext cx="6096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Comfortable?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Topics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partnership will work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purposes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Substance, process, skills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6B39E-25AA-B6C1-908E-B19739B5AE06}"/>
              </a:ext>
            </a:extLst>
          </p:cNvPr>
          <p:cNvSpPr txBox="1"/>
          <p:nvPr/>
        </p:nvSpPr>
        <p:spPr>
          <a:xfrm>
            <a:off x="5783385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Proposal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Hearing/event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D9E9B-4E12-4403-95E2-5CE9AF88231A}"/>
              </a:ext>
            </a:extLst>
          </p:cNvPr>
          <p:cNvSpPr txBox="1"/>
          <p:nvPr/>
        </p:nvSpPr>
        <p:spPr>
          <a:xfrm>
            <a:off x="2637692" y="4673053"/>
            <a:ext cx="3259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Analysis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“Memo #2”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E598C-63E0-F95F-DAC1-A9AE64649FA1}"/>
              </a:ext>
            </a:extLst>
          </p:cNvPr>
          <p:cNvSpPr txBox="1"/>
          <p:nvPr/>
        </p:nvSpPr>
        <p:spPr>
          <a:xfrm>
            <a:off x="8710246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DC memo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Briefing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5FA80-77A1-9B68-E41B-A5BD7481011D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0799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3483</TotalTime>
  <Words>1436</Words>
  <Application>Microsoft Office PowerPoint</Application>
  <PresentationFormat>Widescreen</PresentationFormat>
  <Paragraphs>410</Paragraphs>
  <Slides>40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Aptos</vt:lpstr>
      <vt:lpstr>LilyUPC</vt:lpstr>
      <vt:lpstr>SimSun</vt:lpstr>
      <vt:lpstr>Arial</vt:lpstr>
      <vt:lpstr>Arial Black</vt:lpstr>
      <vt:lpstr>Brush Script MT</vt:lpstr>
      <vt:lpstr>Calibri</vt:lpstr>
      <vt:lpstr>Corbel</vt:lpstr>
      <vt:lpstr>Footlight MT Light</vt:lpstr>
      <vt:lpstr>Showcard Gothic</vt:lpstr>
      <vt:lpstr>Viner Hand ITC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</cp:lastModifiedBy>
  <cp:revision>210</cp:revision>
  <cp:lastPrinted>2025-01-16T14:23:01Z</cp:lastPrinted>
  <dcterms:created xsi:type="dcterms:W3CDTF">2020-01-10T15:37:44Z</dcterms:created>
  <dcterms:modified xsi:type="dcterms:W3CDTF">2025-09-17T18:07:00Z</dcterms:modified>
  <cp:category/>
</cp:coreProperties>
</file>