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1011" r:id="rId3"/>
    <p:sldId id="2156" r:id="rId4"/>
    <p:sldId id="2161" r:id="rId5"/>
    <p:sldId id="1650" r:id="rId6"/>
    <p:sldId id="1854" r:id="rId7"/>
    <p:sldId id="2185" r:id="rId8"/>
    <p:sldId id="2168" r:id="rId9"/>
    <p:sldId id="2167" r:id="rId10"/>
    <p:sldId id="2166" r:id="rId11"/>
    <p:sldId id="2163" r:id="rId12"/>
    <p:sldId id="2165" r:id="rId13"/>
    <p:sldId id="2169" r:id="rId14"/>
    <p:sldId id="2171" r:id="rId15"/>
    <p:sldId id="2172" r:id="rId16"/>
    <p:sldId id="2170" r:id="rId17"/>
    <p:sldId id="2173" r:id="rId18"/>
    <p:sldId id="2174" r:id="rId19"/>
    <p:sldId id="2175" r:id="rId20"/>
    <p:sldId id="2184" r:id="rId21"/>
    <p:sldId id="2176" r:id="rId22"/>
    <p:sldId id="2186" r:id="rId23"/>
    <p:sldId id="1937" r:id="rId24"/>
    <p:sldId id="2155" r:id="rId25"/>
    <p:sldId id="2002" r:id="rId26"/>
    <p:sldId id="2178" r:id="rId27"/>
    <p:sldId id="1687" r:id="rId28"/>
    <p:sldId id="1740" r:id="rId29"/>
    <p:sldId id="2008" r:id="rId30"/>
    <p:sldId id="2015" r:id="rId31"/>
    <p:sldId id="2179" r:id="rId32"/>
    <p:sldId id="1840" r:id="rId33"/>
    <p:sldId id="1836" r:id="rId34"/>
    <p:sldId id="1841" r:id="rId35"/>
    <p:sldId id="2181" r:id="rId36"/>
    <p:sldId id="2180" r:id="rId37"/>
    <p:sldId id="1843" r:id="rId38"/>
    <p:sldId id="1842" r:id="rId39"/>
    <p:sldId id="1837" r:id="rId40"/>
    <p:sldId id="722" r:id="rId41"/>
    <p:sldId id="2182" r:id="rId42"/>
    <p:sldId id="2183" r:id="rId43"/>
    <p:sldId id="1655" r:id="rId44"/>
    <p:sldId id="1664" r:id="rId45"/>
    <p:sldId id="920" r:id="rId46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286B62A3-7D65-46D0-A407-2FB0C89D52F1}">
          <p14:sldIdLst>
            <p14:sldId id="256"/>
            <p14:sldId id="1011"/>
            <p14:sldId id="2156"/>
            <p14:sldId id="2161"/>
            <p14:sldId id="1650"/>
            <p14:sldId id="1854"/>
            <p14:sldId id="2185"/>
            <p14:sldId id="2168"/>
            <p14:sldId id="2167"/>
            <p14:sldId id="2166"/>
            <p14:sldId id="2163"/>
            <p14:sldId id="2165"/>
            <p14:sldId id="2169"/>
            <p14:sldId id="2171"/>
            <p14:sldId id="2172"/>
            <p14:sldId id="2170"/>
            <p14:sldId id="2173"/>
            <p14:sldId id="2174"/>
            <p14:sldId id="2175"/>
            <p14:sldId id="2184"/>
            <p14:sldId id="2176"/>
            <p14:sldId id="2186"/>
            <p14:sldId id="1937"/>
            <p14:sldId id="2155"/>
            <p14:sldId id="2002"/>
            <p14:sldId id="2178"/>
            <p14:sldId id="1687"/>
            <p14:sldId id="1740"/>
            <p14:sldId id="2008"/>
            <p14:sldId id="2015"/>
            <p14:sldId id="2179"/>
            <p14:sldId id="1840"/>
            <p14:sldId id="1836"/>
            <p14:sldId id="1841"/>
            <p14:sldId id="2181"/>
            <p14:sldId id="2180"/>
            <p14:sldId id="1843"/>
            <p14:sldId id="1842"/>
            <p14:sldId id="1837"/>
            <p14:sldId id="722"/>
            <p14:sldId id="2182"/>
            <p14:sldId id="2183"/>
          </p14:sldIdLst>
        </p14:section>
        <p14:section name="Good observer?" id="{E01CC503-AED2-4193-A811-80C5D9B0DDAF}">
          <p14:sldIdLst/>
        </p14:section>
        <p14:section name="Second &quot;tests&quot;" id="{6083E672-F2AD-47BA-8BAF-22F6C8C18268}">
          <p14:sldIdLst/>
        </p14:section>
        <p14:section name="Questionnaire-Discussion" id="{E066A4A2-88AD-4E68-A5ED-4A82136DE8D4}">
          <p14:sldIdLst/>
        </p14:section>
        <p14:section name="Syllabus and Schedule" id="{10CFC5B4-CE0C-41E2-99CC-A4DEDE828B88}">
          <p14:sldIdLst/>
        </p14:section>
        <p14:section name="NSC Project Intro" id="{9DFE92F2-46D1-41A4-B06D-76CA3E932F96}">
          <p14:sldIdLst/>
        </p14:section>
        <p14:section name="USG processes" id="{437D31BE-7979-454B-96D0-2A6E74C1FD21}">
          <p14:sldIdLst/>
        </p14:section>
        <p14:section name="lunch" id="{40D56E27-2BFF-4884-885A-541D483C2A5E}">
          <p14:sldIdLst>
            <p14:sldId id="1655"/>
            <p14:sldId id="1664"/>
          </p14:sldIdLst>
        </p14:section>
        <p14:section name="Bill Ortman" id="{CF09538F-A78D-454D-80FF-A522693CEA8C}">
          <p14:sldIdLst>
            <p14:sldId id="920"/>
          </p14:sldIdLst>
        </p14:section>
        <p14:section name="break" id="{BE9B1A2E-8DE8-4E4B-A970-982A95F2BA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893F26-68E7-4BF4-BF04-6E9BFC43711A}" v="1" dt="2026-02-05T14:26:08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1" autoAdjust="0"/>
    <p:restoredTop sz="95073"/>
  </p:normalViewPr>
  <p:slideViewPr>
    <p:cSldViewPr snapToGrid="0">
      <p:cViewPr varScale="1">
        <p:scale>
          <a:sx n="70" d="100"/>
          <a:sy n="70" d="100"/>
        </p:scale>
        <p:origin x="806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5B57139A-8E67-47AF-BCD0-41E306C5AB29}"/>
    <pc:docChg chg="custSel addSld delSld modSld modSection">
      <pc:chgData name="Fulton A" userId="6ce49bf28c24c9be" providerId="LiveId" clId="{5B57139A-8E67-47AF-BCD0-41E306C5AB29}" dt="2026-02-05T14:26:19.095" v="2" actId="478"/>
      <pc:docMkLst>
        <pc:docMk/>
      </pc:docMkLst>
      <pc:sldChg chg="del">
        <pc:chgData name="Fulton A" userId="6ce49bf28c24c9be" providerId="LiveId" clId="{5B57139A-8E67-47AF-BCD0-41E306C5AB29}" dt="2026-02-05T14:26:13.802" v="1" actId="47"/>
        <pc:sldMkLst>
          <pc:docMk/>
          <pc:sldMk cId="617729174" sldId="2177"/>
        </pc:sldMkLst>
      </pc:sldChg>
      <pc:sldChg chg="delSp add mod">
        <pc:chgData name="Fulton A" userId="6ce49bf28c24c9be" providerId="LiveId" clId="{5B57139A-8E67-47AF-BCD0-41E306C5AB29}" dt="2026-02-05T14:26:19.095" v="2" actId="478"/>
        <pc:sldMkLst>
          <pc:docMk/>
          <pc:sldMk cId="2931219298" sldId="2186"/>
        </pc:sldMkLst>
        <pc:spChg chg="del">
          <ac:chgData name="Fulton A" userId="6ce49bf28c24c9be" providerId="LiveId" clId="{5B57139A-8E67-47AF-BCD0-41E306C5AB29}" dt="2026-02-05T14:26:19.095" v="2" actId="478"/>
          <ac:spMkLst>
            <pc:docMk/>
            <pc:sldMk cId="2931219298" sldId="2186"/>
            <ac:spMk id="4" creationId="{848C088D-DA05-FFD5-2C25-62C2CD133D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19" tIns="46210" rIns="92419" bIns="462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4" y="0"/>
            <a:ext cx="2982119" cy="466434"/>
          </a:xfrm>
          <a:prstGeom prst="rect">
            <a:avLst/>
          </a:prstGeom>
        </p:spPr>
        <p:txBody>
          <a:bodyPr vert="horz" lIns="92419" tIns="46210" rIns="92419" bIns="46210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9" tIns="46210" rIns="92419" bIns="462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4"/>
            <a:ext cx="5505450" cy="3660458"/>
          </a:xfrm>
          <a:prstGeom prst="rect">
            <a:avLst/>
          </a:prstGeom>
        </p:spPr>
        <p:txBody>
          <a:bodyPr vert="horz" lIns="92419" tIns="46210" rIns="92419" bIns="462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82119" cy="466433"/>
          </a:xfrm>
          <a:prstGeom prst="rect">
            <a:avLst/>
          </a:prstGeom>
        </p:spPr>
        <p:txBody>
          <a:bodyPr vert="horz" lIns="92419" tIns="46210" rIns="92419" bIns="462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4" y="8829969"/>
            <a:ext cx="2982119" cy="466433"/>
          </a:xfrm>
          <a:prstGeom prst="rect">
            <a:avLst/>
          </a:prstGeom>
        </p:spPr>
        <p:txBody>
          <a:bodyPr vert="horz" lIns="92419" tIns="46210" rIns="92419" bIns="46210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mp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tionary.org/wiki/PB%26J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386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Four</a:t>
            </a:r>
            <a:br>
              <a:rPr lang="en-US" sz="2400" dirty="0"/>
            </a:br>
            <a:r>
              <a:rPr lang="en-US" sz="2400" dirty="0"/>
              <a:t>06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8A1A7-48C7-B5FA-AEDE-33AE3C63B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62" y="125443"/>
            <a:ext cx="5486875" cy="66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5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BBE2D-C831-50D5-2C26-0F62F6B2D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17" y="582683"/>
            <a:ext cx="5593565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3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00B3D-5837-E67C-048F-D1B65C64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97" y="411218"/>
            <a:ext cx="5608806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4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A3DB9-A874-898B-3CD7-80932BDA4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9" y="853953"/>
            <a:ext cx="1939670" cy="98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10B27-4AA2-A811-370E-2E5CDB003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56" y="2185190"/>
            <a:ext cx="5227773" cy="2705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48270-8C46-C59D-09B1-B4EC6EA88496}"/>
              </a:ext>
            </a:extLst>
          </p:cNvPr>
          <p:cNvSpPr txBox="1"/>
          <p:nvPr/>
        </p:nvSpPr>
        <p:spPr>
          <a:xfrm>
            <a:off x="544052" y="5921828"/>
            <a:ext cx="240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website carousel</a:t>
            </a:r>
            <a:br>
              <a:rPr lang="en-US" dirty="0"/>
            </a:br>
            <a:r>
              <a:rPr lang="en-US" dirty="0"/>
              <a:t>1/4 </a:t>
            </a:r>
          </a:p>
        </p:txBody>
      </p:sp>
    </p:spTree>
    <p:extLst>
      <p:ext uri="{BB962C8B-B14F-4D97-AF65-F5344CB8AC3E}">
        <p14:creationId xmlns:p14="http://schemas.microsoft.com/office/powerpoint/2010/main" val="87936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57A2D-3673-5D1A-689A-1887CC16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F3F33-12FE-4455-3321-F5A74363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9" y="853953"/>
            <a:ext cx="1939670" cy="985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2CED2-A66A-BDEC-D98C-5FFC4B9A3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18" y="2185190"/>
            <a:ext cx="5204911" cy="207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93576-18DD-8F7F-CD07-6EEF037255D4}"/>
              </a:ext>
            </a:extLst>
          </p:cNvPr>
          <p:cNvSpPr txBox="1"/>
          <p:nvPr/>
        </p:nvSpPr>
        <p:spPr>
          <a:xfrm>
            <a:off x="544052" y="5921828"/>
            <a:ext cx="240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website carousel</a:t>
            </a:r>
            <a:br>
              <a:rPr lang="en-US" dirty="0"/>
            </a:br>
            <a:r>
              <a:rPr lang="en-US" dirty="0"/>
              <a:t>2/4 </a:t>
            </a:r>
          </a:p>
        </p:txBody>
      </p:sp>
    </p:spTree>
    <p:extLst>
      <p:ext uri="{BB962C8B-B14F-4D97-AF65-F5344CB8AC3E}">
        <p14:creationId xmlns:p14="http://schemas.microsoft.com/office/powerpoint/2010/main" val="287719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961A0-122D-694F-BA79-B7FD3C7D9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11BCE-40BE-6930-E56B-6C52C9C2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9" y="853953"/>
            <a:ext cx="1939670" cy="98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CD756E-4EF1-D712-FEF2-AF454A25B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18" y="2185190"/>
            <a:ext cx="5517358" cy="1409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274A9A-7ABA-C67E-3AC8-262063801834}"/>
              </a:ext>
            </a:extLst>
          </p:cNvPr>
          <p:cNvSpPr txBox="1"/>
          <p:nvPr/>
        </p:nvSpPr>
        <p:spPr>
          <a:xfrm>
            <a:off x="544052" y="5921828"/>
            <a:ext cx="240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website carousel</a:t>
            </a:r>
            <a:br>
              <a:rPr lang="en-US" dirty="0"/>
            </a:br>
            <a:r>
              <a:rPr lang="en-US" dirty="0"/>
              <a:t>3/4 </a:t>
            </a:r>
          </a:p>
        </p:txBody>
      </p:sp>
    </p:spTree>
    <p:extLst>
      <p:ext uri="{BB962C8B-B14F-4D97-AF65-F5344CB8AC3E}">
        <p14:creationId xmlns:p14="http://schemas.microsoft.com/office/powerpoint/2010/main" val="268228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F14EA-09EB-FFF7-C549-4AB0214F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E9A7C-1943-47F2-B8DD-FDE59E2DC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9" y="853953"/>
            <a:ext cx="1939670" cy="985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D98D0-2672-C449-C599-17C0C1A8F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56" y="2185189"/>
            <a:ext cx="5285292" cy="159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EAB40-0517-DFD9-5BB4-ED41DAE6EE80}"/>
              </a:ext>
            </a:extLst>
          </p:cNvPr>
          <p:cNvSpPr txBox="1"/>
          <p:nvPr/>
        </p:nvSpPr>
        <p:spPr>
          <a:xfrm>
            <a:off x="544052" y="5921828"/>
            <a:ext cx="2404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website carousel</a:t>
            </a:r>
            <a:br>
              <a:rPr lang="en-US" dirty="0"/>
            </a:br>
            <a:r>
              <a:rPr lang="en-US" dirty="0"/>
              <a:t>4/4 </a:t>
            </a:r>
          </a:p>
        </p:txBody>
      </p:sp>
    </p:spTree>
    <p:extLst>
      <p:ext uri="{BB962C8B-B14F-4D97-AF65-F5344CB8AC3E}">
        <p14:creationId xmlns:p14="http://schemas.microsoft.com/office/powerpoint/2010/main" val="3939927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8A9D-17D8-F549-594A-F0147631B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B5CBA-264A-C3ED-04C6-CF8DAA09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9" y="853953"/>
            <a:ext cx="1939670" cy="98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8921E-523E-AFFE-BEF6-966D190F5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47" y="314337"/>
            <a:ext cx="5934062" cy="6260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46E21-6BC1-238E-DA42-7F54065F272C}"/>
              </a:ext>
            </a:extLst>
          </p:cNvPr>
          <p:cNvSpPr txBox="1"/>
          <p:nvPr/>
        </p:nvSpPr>
        <p:spPr>
          <a:xfrm>
            <a:off x="794052" y="2634343"/>
            <a:ext cx="30419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MEMBER COUNTRIES</a:t>
            </a:r>
          </a:p>
          <a:p>
            <a:endParaRPr lang="en-US" sz="2400" dirty="0"/>
          </a:p>
          <a:p>
            <a:r>
              <a:rPr lang="en-US" sz="2400" dirty="0"/>
              <a:t>12 in 1949</a:t>
            </a:r>
          </a:p>
          <a:p>
            <a:endParaRPr lang="en-US" sz="2400" dirty="0"/>
          </a:p>
          <a:p>
            <a:r>
              <a:rPr lang="en-US" sz="2400" dirty="0"/>
              <a:t>32 now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FCE40B-5479-4886-56CB-CD5F0A4ACC01}"/>
              </a:ext>
            </a:extLst>
          </p:cNvPr>
          <p:cNvSpPr/>
          <p:nvPr/>
        </p:nvSpPr>
        <p:spPr>
          <a:xfrm>
            <a:off x="794052" y="5089647"/>
            <a:ext cx="2601686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LAST 10 YEARS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C2081C-1241-4E78-5852-B41685FF970F}"/>
              </a:ext>
            </a:extLst>
          </p:cNvPr>
          <p:cNvCxnSpPr/>
          <p:nvPr/>
        </p:nvCxnSpPr>
        <p:spPr>
          <a:xfrm flipV="1">
            <a:off x="3189514" y="4495800"/>
            <a:ext cx="555172" cy="4898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D1CBE0-BCAD-E09B-EB17-31FFBDFD93D9}"/>
              </a:ext>
            </a:extLst>
          </p:cNvPr>
          <p:cNvCxnSpPr>
            <a:cxnSpLocks/>
          </p:cNvCxnSpPr>
          <p:nvPr/>
        </p:nvCxnSpPr>
        <p:spPr>
          <a:xfrm flipV="1">
            <a:off x="3388597" y="4997642"/>
            <a:ext cx="585432" cy="2612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1D577E-F71B-7B04-CD2F-4F607F350858}"/>
              </a:ext>
            </a:extLst>
          </p:cNvPr>
          <p:cNvCxnSpPr>
            <a:cxnSpLocks/>
          </p:cNvCxnSpPr>
          <p:nvPr/>
        </p:nvCxnSpPr>
        <p:spPr>
          <a:xfrm flipV="1">
            <a:off x="3546671" y="5441522"/>
            <a:ext cx="472028" cy="993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25D0BC8-6724-01F4-F19A-6BFD5565B5FF}"/>
              </a:ext>
            </a:extLst>
          </p:cNvPr>
          <p:cNvSpPr/>
          <p:nvPr/>
        </p:nvSpPr>
        <p:spPr>
          <a:xfrm>
            <a:off x="4367647" y="1839686"/>
            <a:ext cx="1463040" cy="707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41A609-9C3A-840B-6D34-C4A2E055658C}"/>
              </a:ext>
            </a:extLst>
          </p:cNvPr>
          <p:cNvSpPr/>
          <p:nvPr/>
        </p:nvSpPr>
        <p:spPr>
          <a:xfrm>
            <a:off x="8819340" y="3444654"/>
            <a:ext cx="1382486" cy="707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7FEAD8-6035-4E82-B479-3910A24AE5BB}"/>
              </a:ext>
            </a:extLst>
          </p:cNvPr>
          <p:cNvSpPr/>
          <p:nvPr/>
        </p:nvSpPr>
        <p:spPr>
          <a:xfrm>
            <a:off x="7401486" y="3413346"/>
            <a:ext cx="1463040" cy="707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C6428-3FA7-F248-6B44-8B76C2D7C859}"/>
              </a:ext>
            </a:extLst>
          </p:cNvPr>
          <p:cNvSpPr/>
          <p:nvPr/>
        </p:nvSpPr>
        <p:spPr>
          <a:xfrm>
            <a:off x="8719457" y="5058089"/>
            <a:ext cx="1382486" cy="707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7D11E-79EA-5054-8E3E-470C988C5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C264-91A7-556B-BF44-D2369BFE6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817120"/>
            <a:ext cx="10357851" cy="5415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C95BD-B93D-25CE-5304-C9E4DE2559C5}"/>
              </a:ext>
            </a:extLst>
          </p:cNvPr>
          <p:cNvSpPr txBox="1"/>
          <p:nvPr/>
        </p:nvSpPr>
        <p:spPr>
          <a:xfrm>
            <a:off x="729343" y="6379028"/>
            <a:ext cx="25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members (in blue)</a:t>
            </a:r>
          </a:p>
        </p:txBody>
      </p:sp>
    </p:spTree>
    <p:extLst>
      <p:ext uri="{BB962C8B-B14F-4D97-AF65-F5344CB8AC3E}">
        <p14:creationId xmlns:p14="http://schemas.microsoft.com/office/powerpoint/2010/main" val="95891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B0D1-2FC2-8A92-A05A-8449B7F2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54B43-5544-6013-8358-24B680476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4" t="26520" r="2891" b="9558"/>
          <a:stretch>
            <a:fillRect/>
          </a:stretch>
        </p:blipFill>
        <p:spPr>
          <a:xfrm>
            <a:off x="3178629" y="267872"/>
            <a:ext cx="6302828" cy="6444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703A0-A45C-A829-E2CA-5D6EF8E5CC8E}"/>
              </a:ext>
            </a:extLst>
          </p:cNvPr>
          <p:cNvSpPr txBox="1"/>
          <p:nvPr/>
        </p:nvSpPr>
        <p:spPr>
          <a:xfrm>
            <a:off x="8338456" y="2982686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504B6-3A63-9A09-805F-F682CAA58C0E}"/>
              </a:ext>
            </a:extLst>
          </p:cNvPr>
          <p:cNvSpPr txBox="1"/>
          <p:nvPr/>
        </p:nvSpPr>
        <p:spPr>
          <a:xfrm>
            <a:off x="729343" y="6379028"/>
            <a:ext cx="25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members (in blue)</a:t>
            </a:r>
          </a:p>
        </p:txBody>
      </p:sp>
    </p:spTree>
    <p:extLst>
      <p:ext uri="{BB962C8B-B14F-4D97-AF65-F5344CB8AC3E}">
        <p14:creationId xmlns:p14="http://schemas.microsoft.com/office/powerpoint/2010/main" val="274824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1447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March)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00534 0.168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8FE18-60B9-721F-FBE6-604FFAB24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A7DCB-037C-4B8D-2B03-A6B2AE871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4" t="26520" r="2891" b="9558"/>
          <a:stretch>
            <a:fillRect/>
          </a:stretch>
        </p:blipFill>
        <p:spPr>
          <a:xfrm>
            <a:off x="3178629" y="267872"/>
            <a:ext cx="6302828" cy="6444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FC223-F120-BB05-7250-4DA33176EA20}"/>
              </a:ext>
            </a:extLst>
          </p:cNvPr>
          <p:cNvSpPr txBox="1"/>
          <p:nvPr/>
        </p:nvSpPr>
        <p:spPr>
          <a:xfrm>
            <a:off x="729343" y="6379028"/>
            <a:ext cx="25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NATO members (in blue)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8BD12-DF0E-AE90-A1EF-C7F48401B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8" y="870857"/>
            <a:ext cx="10428515" cy="550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7B009-045E-F16F-2509-D212FF5D2518}"/>
              </a:ext>
            </a:extLst>
          </p:cNvPr>
          <p:cNvSpPr txBox="1"/>
          <p:nvPr/>
        </p:nvSpPr>
        <p:spPr>
          <a:xfrm>
            <a:off x="9516891" y="1589316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17920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66677A-C60D-327E-8BF8-72EF0BE0CE42}"/>
              </a:ext>
            </a:extLst>
          </p:cNvPr>
          <p:cNvSpPr txBox="1"/>
          <p:nvPr/>
        </p:nvSpPr>
        <p:spPr>
          <a:xfrm>
            <a:off x="2184512" y="1531280"/>
            <a:ext cx="782297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What is Russia (or Putin) doing?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are prospects for the war … and negotiations?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What’s holding back either victory or a settlement?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does it all mean for NATO?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What’s the U.S. role?</a:t>
            </a:r>
          </a:p>
          <a:p>
            <a:pPr>
              <a:spcAft>
                <a:spcPts val="1200"/>
              </a:spcAft>
            </a:pPr>
            <a:endParaRPr lang="en-US" sz="2800" dirty="0"/>
          </a:p>
          <a:p>
            <a:pPr>
              <a:spcAft>
                <a:spcPts val="1200"/>
              </a:spcAft>
            </a:pPr>
            <a:r>
              <a:rPr lang="en-US" sz="2800" dirty="0"/>
              <a:t>What other policies are driving outcomes?</a:t>
            </a:r>
          </a:p>
        </p:txBody>
      </p:sp>
    </p:spTree>
    <p:extLst>
      <p:ext uri="{BB962C8B-B14F-4D97-AF65-F5344CB8AC3E}">
        <p14:creationId xmlns:p14="http://schemas.microsoft.com/office/powerpoint/2010/main" val="2124618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721F-46D0-D2FD-BC00-FE9C5D375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89DD4C-2F4F-030F-C2D5-46D6E01315A4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D8B46-5D70-2658-74C2-7D710E444898}"/>
              </a:ext>
            </a:extLst>
          </p:cNvPr>
          <p:cNvSpPr txBox="1"/>
          <p:nvPr/>
        </p:nvSpPr>
        <p:spPr>
          <a:xfrm>
            <a:off x="1130334" y="2505891"/>
            <a:ext cx="24929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Hunter Stoll	</a:t>
            </a:r>
          </a:p>
          <a:p>
            <a:pPr marL="182880" indent="-182880"/>
            <a:r>
              <a:rPr lang="en-US" sz="2400" dirty="0"/>
              <a:t>Defense Analyst</a:t>
            </a:r>
            <a:br>
              <a:rPr lang="en-US" sz="2400" dirty="0"/>
            </a:br>
            <a:r>
              <a:rPr lang="en-US" sz="2400" dirty="0"/>
              <a:t>RAND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C9C08-1A43-0C31-08D4-C6DE0857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6434">
            <a:off x="4756317" y="459902"/>
            <a:ext cx="5980697" cy="78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995202"/>
              </p:ext>
            </p:extLst>
          </p:nvPr>
        </p:nvGraphicFramePr>
        <p:xfrm>
          <a:off x="814707" y="773561"/>
          <a:ext cx="10721658" cy="6263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Chancey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Evolving U.S.-ROK Security Framework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AE135-125C-D7CC-66A6-C61940C9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AF90C-5157-76AA-B945-185C345EAADB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3174BC-C3D4-C344-1586-69BC1E30A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22454"/>
              </p:ext>
            </p:extLst>
          </p:nvPr>
        </p:nvGraphicFramePr>
        <p:xfrm>
          <a:off x="2032000" y="2956454"/>
          <a:ext cx="8128000" cy="309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257">
                  <a:extLst>
                    <a:ext uri="{9D8B030D-6E8A-4147-A177-3AD203B41FA5}">
                      <a16:colId xmlns:a16="http://schemas.microsoft.com/office/drawing/2014/main" val="535657244"/>
                    </a:ext>
                  </a:extLst>
                </a:gridCol>
                <a:gridCol w="4945743">
                  <a:extLst>
                    <a:ext uri="{9D8B030D-6E8A-4147-A177-3AD203B41FA5}">
                      <a16:colId xmlns:a16="http://schemas.microsoft.com/office/drawing/2014/main" val="335211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tonight: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Memo proposing 402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4999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next Friday: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“Analytical Worksheet” or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“Seminar Issue Worksheet”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for 401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789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00342564"/>
                  </a:ext>
                </a:extLst>
              </a:tr>
            </a:tbl>
          </a:graphicData>
        </a:graphic>
      </p:graphicFrame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3C6550-7B67-020B-6841-38CFEAE40003}"/>
              </a:ext>
            </a:extLst>
          </p:cNvPr>
          <p:cNvSpPr/>
          <p:nvPr/>
        </p:nvSpPr>
        <p:spPr>
          <a:xfrm>
            <a:off x="1516743" y="3719509"/>
            <a:ext cx="8556171" cy="14947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6C3676-5351-0794-C542-3D4C8E5CF95B}"/>
              </a:ext>
            </a:extLst>
          </p:cNvPr>
          <p:cNvSpPr/>
          <p:nvPr/>
        </p:nvSpPr>
        <p:spPr>
          <a:xfrm>
            <a:off x="7979229" y="5584371"/>
            <a:ext cx="2002971" cy="3929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1125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Worksheet:  One Proven, Effective Way to Build Analysis for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A514-7D3B-EF13-CBC9-A024118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3" y="1414322"/>
            <a:ext cx="4052560" cy="51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F23A-6D4D-53FE-8CC0-57C401FC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81" y="1419319"/>
            <a:ext cx="401861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8713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a thesis sentence at the top, here’s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26670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657600" y="3129786"/>
            <a:ext cx="7285822" cy="286232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Thesis sentence(s):	Main conclusion.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657600" y="3408906"/>
            <a:ext cx="7285822" cy="273921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Framing: The information your decisionmaker needs to get into the story.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Basics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“research or </a:t>
            </a:r>
            <a:r>
              <a:rPr lang="en-US" sz="2800" dirty="0" err="1"/>
              <a:t>encylopedia</a:t>
            </a:r>
            <a:r>
              <a:rPr lang="en-US" sz="2800" dirty="0"/>
              <a:t>”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420E61-583A-A0AB-E876-8A41D7A083F6}"/>
              </a:ext>
            </a:extLst>
          </p:cNvPr>
          <p:cNvSpPr/>
          <p:nvPr/>
        </p:nvSpPr>
        <p:spPr>
          <a:xfrm>
            <a:off x="381000" y="1281930"/>
            <a:ext cx="7696200" cy="31099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7D1A3E6-66C8-40E7-F6B1-255A9736CD5A}"/>
              </a:ext>
            </a:extLst>
          </p:cNvPr>
          <p:cNvGraphicFramePr>
            <a:graphicFrameLocks noGrp="1"/>
          </p:cNvGraphicFramePr>
          <p:nvPr/>
        </p:nvGraphicFramePr>
        <p:xfrm>
          <a:off x="557425" y="1496644"/>
          <a:ext cx="7438222" cy="285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574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490313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Pet facts, thoughts that you like (and show you care)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questionnaire&#10;&#10;AI-generated content may be incorrect.">
            <a:extLst>
              <a:ext uri="{FF2B5EF4-FFF2-40B4-BE49-F238E27FC236}">
                <a16:creationId xmlns:a16="http://schemas.microsoft.com/office/drawing/2014/main" id="{355AFFB8-B24A-4E53-BB1D-9753ED97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61109"/>
            <a:ext cx="4811301" cy="6335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D1D9C-142A-978A-B65D-2D152904968E}"/>
              </a:ext>
            </a:extLst>
          </p:cNvPr>
          <p:cNvSpPr txBox="1"/>
          <p:nvPr/>
        </p:nvSpPr>
        <p:spPr>
          <a:xfrm>
            <a:off x="768403" y="1037345"/>
            <a:ext cx="2059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endParaRPr lang="en-US" sz="2400" dirty="0"/>
          </a:p>
          <a:p>
            <a:r>
              <a:rPr lang="en-US" sz="2400" i="1" dirty="0"/>
              <a:t>Should be two or three pages of text. </a:t>
            </a:r>
          </a:p>
        </p:txBody>
      </p:sp>
    </p:spTree>
    <p:extLst>
      <p:ext uri="{BB962C8B-B14F-4D97-AF65-F5344CB8AC3E}">
        <p14:creationId xmlns:p14="http://schemas.microsoft.com/office/powerpoint/2010/main" val="128678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D979-26D3-9389-7895-BDD2011E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EA7CE-159C-2348-BBFF-2F0B6174D474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9ED8D5-11DA-B3DF-4E75-E5613D062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04737"/>
              </p:ext>
            </p:extLst>
          </p:nvPr>
        </p:nvGraphicFramePr>
        <p:xfrm>
          <a:off x="1304926" y="1588559"/>
          <a:ext cx="8405131" cy="4556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Discussion – Networking and Building the Elevator Pitch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Samantha Clemence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and Quiz</a:t>
                      </a:r>
                    </a:p>
                    <a:p>
                      <a:pPr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Readings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Guest Speaker: Hunter Stoll – Russia, Ukraine, NATO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Defense Analyst, RAND 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Eli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 to Smithsonian Station and Holocaust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at Museum Entrance (14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Street)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 Museum as group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849E582-50B0-175E-C8E2-C7383C4ABE48}"/>
              </a:ext>
            </a:extLst>
          </p:cNvPr>
          <p:cNvSpPr/>
          <p:nvPr/>
        </p:nvSpPr>
        <p:spPr>
          <a:xfrm>
            <a:off x="1121229" y="1588559"/>
            <a:ext cx="8686800" cy="7300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BE0D395-3853-CCF8-ED39-839E8FF53825}"/>
              </a:ext>
            </a:extLst>
          </p:cNvPr>
          <p:cNvSpPr/>
          <p:nvPr/>
        </p:nvSpPr>
        <p:spPr>
          <a:xfrm>
            <a:off x="968829" y="2316216"/>
            <a:ext cx="8686800" cy="7300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CDC0CB2-34CF-D5D7-E4C2-41594E9288FB}"/>
              </a:ext>
            </a:extLst>
          </p:cNvPr>
          <p:cNvSpPr/>
          <p:nvPr/>
        </p:nvSpPr>
        <p:spPr>
          <a:xfrm>
            <a:off x="968829" y="3053895"/>
            <a:ext cx="8686800" cy="9267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F53370E-7D2B-2443-169F-4DB26F4F3E07}"/>
              </a:ext>
            </a:extLst>
          </p:cNvPr>
          <p:cNvSpPr/>
          <p:nvPr/>
        </p:nvSpPr>
        <p:spPr>
          <a:xfrm>
            <a:off x="1164091" y="4038599"/>
            <a:ext cx="8686800" cy="7300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9440BEA-7FAC-5D62-DA27-49DFCBEBC334}"/>
              </a:ext>
            </a:extLst>
          </p:cNvPr>
          <p:cNvSpPr/>
          <p:nvPr/>
        </p:nvSpPr>
        <p:spPr>
          <a:xfrm>
            <a:off x="881744" y="4831746"/>
            <a:ext cx="8686800" cy="411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026DCD-665F-4A4D-19CD-9CDA05659329}"/>
              </a:ext>
            </a:extLst>
          </p:cNvPr>
          <p:cNvSpPr/>
          <p:nvPr/>
        </p:nvSpPr>
        <p:spPr>
          <a:xfrm>
            <a:off x="1023257" y="5251114"/>
            <a:ext cx="8686800" cy="411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7A6568-4094-2535-F76D-38568B7CE347}"/>
              </a:ext>
            </a:extLst>
          </p:cNvPr>
          <p:cNvSpPr/>
          <p:nvPr/>
        </p:nvSpPr>
        <p:spPr>
          <a:xfrm>
            <a:off x="1023257" y="5656430"/>
            <a:ext cx="8686800" cy="64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A3B9-0017-C5B0-1FE3-D13D1CAD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B376C8-958C-785B-52EC-2A7D5C4E5197}"/>
              </a:ext>
            </a:extLst>
          </p:cNvPr>
          <p:cNvSpPr txBox="1"/>
          <p:nvPr/>
        </p:nvSpPr>
        <p:spPr>
          <a:xfrm>
            <a:off x="768403" y="1037345"/>
            <a:ext cx="205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overall process</a:t>
            </a:r>
          </a:p>
          <a:p>
            <a:endParaRPr lang="en-US" sz="2400" dirty="0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97605A32-A756-08A7-55ED-86D49E81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59550"/>
            <a:ext cx="4103273" cy="6402849"/>
          </a:xfrm>
          <a:prstGeom prst="rect">
            <a:avLst/>
          </a:prstGeom>
        </p:spPr>
      </p:pic>
      <p:pic>
        <p:nvPicPr>
          <p:cNvPr id="9" name="Picture 8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F2FC4C8A-8DE0-C1C6-B05A-A60D9E7D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35" y="2237674"/>
            <a:ext cx="3516210" cy="32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6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59938-8D2B-81F7-3016-3CBBD30CD72B}"/>
              </a:ext>
            </a:extLst>
          </p:cNvPr>
          <p:cNvSpPr txBox="1"/>
          <p:nvPr/>
        </p:nvSpPr>
        <p:spPr>
          <a:xfrm>
            <a:off x="4724400" y="2844225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QUESTIONS ?</a:t>
            </a:r>
          </a:p>
        </p:txBody>
      </p:sp>
      <p:pic>
        <p:nvPicPr>
          <p:cNvPr id="4" name="Graphic 3" descr="Thought outline">
            <a:extLst>
              <a:ext uri="{FF2B5EF4-FFF2-40B4-BE49-F238E27FC236}">
                <a16:creationId xmlns:a16="http://schemas.microsoft.com/office/drawing/2014/main" id="{ADD3B3D4-E8BA-37DC-0F88-6881AE56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1143" y="1556658"/>
            <a:ext cx="5464628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7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CDC7-AAF6-8C59-758A-77CB37294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0145" y="1710071"/>
            <a:ext cx="4371710" cy="1588127"/>
          </a:xfrm>
        </p:spPr>
        <p:txBody>
          <a:bodyPr>
            <a:spAutoFit/>
          </a:bodyPr>
          <a:lstStyle/>
          <a:p>
            <a:pPr algn="ctr"/>
            <a:r>
              <a:rPr lang="en-US" sz="5400" dirty="0"/>
              <a:t>Human Rights </a:t>
            </a:r>
            <a:br>
              <a:rPr lang="en-US" sz="5400" dirty="0"/>
            </a:br>
            <a:r>
              <a:rPr lang="en-US" sz="5400" dirty="0"/>
              <a:t>in Foreign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D6A44-F29E-951B-3238-7E5AD227D3E6}"/>
              </a:ext>
            </a:extLst>
          </p:cNvPr>
          <p:cNvSpPr txBox="1"/>
          <p:nvPr/>
        </p:nvSpPr>
        <p:spPr>
          <a:xfrm>
            <a:off x="2297526" y="4068654"/>
            <a:ext cx="718393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effectively has the United States promoted human rights?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Have we achieved a good balance?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Implications for your 401 and 402 issues</a:t>
            </a:r>
          </a:p>
        </p:txBody>
      </p:sp>
    </p:spTree>
    <p:extLst>
      <p:ext uri="{BB962C8B-B14F-4D97-AF65-F5344CB8AC3E}">
        <p14:creationId xmlns:p14="http://schemas.microsoft.com/office/powerpoint/2010/main" val="3935686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112204-F724-535E-B4AE-2EB7F786655F}"/>
              </a:ext>
            </a:extLst>
          </p:cNvPr>
          <p:cNvSpPr txBox="1"/>
          <p:nvPr/>
        </p:nvSpPr>
        <p:spPr>
          <a:xfrm>
            <a:off x="1485900" y="1557457"/>
            <a:ext cx="946785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U.S. Reaction to the Holocaust and Other Evil</a:t>
            </a:r>
          </a:p>
          <a:p>
            <a:pPr marL="640080" lvl="1" indent="-182880"/>
            <a:r>
              <a:rPr lang="en-US" dirty="0"/>
              <a:t>https://encyclopedia.ushmm.org/content/en/article/the-united-states-and-the-holocaust </a:t>
            </a:r>
          </a:p>
          <a:p>
            <a:pPr marL="640080" lvl="1" indent="-182880"/>
            <a:r>
              <a:rPr lang="en-US" dirty="0"/>
              <a:t>https://www.theatlantic.com/culture/archive/2022/09/ken-burns-documentary-the-us-and-the-holocaust-review/671455/ </a:t>
            </a:r>
          </a:p>
          <a:p>
            <a:r>
              <a:rPr lang="en-US" dirty="0"/>
              <a:t> </a:t>
            </a:r>
          </a:p>
          <a:p>
            <a:r>
              <a:rPr lang="en-US" sz="2400" dirty="0"/>
              <a:t>Views of the state of human rights.</a:t>
            </a:r>
          </a:p>
          <a:p>
            <a:pPr lvl="1"/>
            <a:r>
              <a:rPr lang="en-US" dirty="0"/>
              <a:t>https://www.state.gov/reports/2023-country-reports-on-human-rights-practices/</a:t>
            </a:r>
          </a:p>
          <a:p>
            <a:pPr lvl="1"/>
            <a:r>
              <a:rPr lang="en-US" dirty="0"/>
              <a:t>https://www.hrw.org/world-report/2025</a:t>
            </a:r>
          </a:p>
          <a:p>
            <a:pPr lvl="1"/>
            <a:r>
              <a:rPr lang="en-US" dirty="0"/>
              <a:t>https://freedomhouse.org/report/nations-transit/2021/antidemocratic-turn</a:t>
            </a:r>
          </a:p>
          <a:p>
            <a:pPr lvl="1"/>
            <a:r>
              <a:rPr lang="en-US" dirty="0"/>
              <a:t>https://freedomhouse.org/explore-the-map?type=fiw&amp;year=2024</a:t>
            </a:r>
          </a:p>
          <a:p>
            <a:pPr lvl="1"/>
            <a:r>
              <a:rPr lang="en-US" dirty="0"/>
              <a:t>https://www.amnestyusa.org/issues/</a:t>
            </a:r>
          </a:p>
          <a:p>
            <a:endParaRPr lang="en-US" dirty="0"/>
          </a:p>
          <a:p>
            <a:r>
              <a:rPr lang="en-US" sz="2400" dirty="0"/>
              <a:t>International human rights agreements and organizations</a:t>
            </a:r>
          </a:p>
          <a:p>
            <a:pPr lvl="1"/>
            <a:r>
              <a:rPr lang="en-US" dirty="0"/>
              <a:t>https://www.ohchr.org/EN/UDHR/Documents/UDHR_Translations/eng.pdf </a:t>
            </a:r>
          </a:p>
          <a:p>
            <a:pPr lvl="1"/>
            <a:r>
              <a:rPr lang="en-US" dirty="0"/>
              <a:t>https://www.ohchr.org/en/professionalinterest/pages/vienna.aspx </a:t>
            </a:r>
          </a:p>
          <a:p>
            <a:pPr lvl="1"/>
            <a:r>
              <a:rPr lang="en-US" dirty="0"/>
              <a:t>https://www.ohchr.org/en/professionalinterest/pages/ccpr.aspx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51EA6-7DAE-18F0-8411-655C158500F8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86DE3D-78E7-0905-EC72-E4D49FA75F61}"/>
              </a:ext>
            </a:extLst>
          </p:cNvPr>
          <p:cNvSpPr/>
          <p:nvPr/>
        </p:nvSpPr>
        <p:spPr>
          <a:xfrm>
            <a:off x="1883229" y="1948543"/>
            <a:ext cx="8719457" cy="55517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017021-5DF6-CB85-5AAD-38BBE16E3017}"/>
              </a:ext>
            </a:extLst>
          </p:cNvPr>
          <p:cNvSpPr/>
          <p:nvPr/>
        </p:nvSpPr>
        <p:spPr>
          <a:xfrm>
            <a:off x="1883230" y="2503714"/>
            <a:ext cx="3265714" cy="35325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90E426-21FC-5F05-D14A-2CC4E28610D5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67392-CE2D-78F4-FB65-6BDD52D09946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FA426-F725-C8A7-7B47-4C31C9A95F54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7135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69BB4-B066-44DE-07FD-3F109B153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52" y="1572107"/>
            <a:ext cx="9561895" cy="4175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A33A3-82F8-8C01-9688-500CDBD3B7F1}"/>
              </a:ext>
            </a:extLst>
          </p:cNvPr>
          <p:cNvSpPr txBox="1"/>
          <p:nvPr/>
        </p:nvSpPr>
        <p:spPr>
          <a:xfrm>
            <a:off x="705452" y="511629"/>
            <a:ext cx="5758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individual interest … the social interest?</a:t>
            </a:r>
          </a:p>
        </p:txBody>
      </p:sp>
    </p:spTree>
    <p:extLst>
      <p:ext uri="{BB962C8B-B14F-4D97-AF65-F5344CB8AC3E}">
        <p14:creationId xmlns:p14="http://schemas.microsoft.com/office/powerpoint/2010/main" val="2519301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B1AEB5-928C-1DD9-DF69-65CE6234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EF50FD-85B1-B3C2-0F33-E71BEAF50D3E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84369-D0F8-7E3A-5D88-C25F27C6BBC1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5F763-3567-6443-2C09-30059C2F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76" y="680978"/>
            <a:ext cx="6095999" cy="412781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D3E51-5698-1BED-1830-DF5E5DD1FB5F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23328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93785B-23A5-B7BC-4C61-B8FE958E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EE3829-27F0-3CC2-4599-3EAD02AC352D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8CE59-846D-75A3-EA23-6F1B0DD0143B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B2310-760B-C03D-1A76-204A51CD59C7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1941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B4CED-8C3B-D790-22CC-976DBDA9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4D72A-0E64-081B-683B-D187D9A7EC6F}"/>
              </a:ext>
            </a:extLst>
          </p:cNvPr>
          <p:cNvSpPr txBox="1"/>
          <p:nvPr/>
        </p:nvSpPr>
        <p:spPr>
          <a:xfrm>
            <a:off x="1012884" y="1775817"/>
            <a:ext cx="95576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Military intervention (in defense of human rights or democracy) is in our national interest when ___________.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Non-military intervention (sanctions, threats, etc.) is in our national interest when _____________.</a:t>
            </a:r>
            <a:endParaRPr lang="en-US" sz="2400" dirty="0">
              <a:effectLst/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We should give _________ priority to applying our values of democracy and human rights consistently?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When a friend or ally violates human rights or other democratic norms, we </a:t>
            </a:r>
            <a:br>
              <a:rPr lang="en-US" sz="2400" dirty="0">
                <a:effectLst/>
                <a:ea typeface="DengXian" panose="02010600030101010101" pitchFamily="2" charset="-122"/>
              </a:rPr>
            </a:br>
            <a:r>
              <a:rPr lang="en-US" sz="2400" dirty="0">
                <a:effectLst/>
                <a:ea typeface="DengXian" panose="02010600030101010101" pitchFamily="2" charset="-122"/>
              </a:rPr>
              <a:t>should _________.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When we (the United States) stray from the norms that we espouse, we </a:t>
            </a:r>
            <a:br>
              <a:rPr lang="en-US" sz="2400" dirty="0">
                <a:ea typeface="DengXian" panose="02010600030101010101" pitchFamily="2" charset="-122"/>
              </a:rPr>
            </a:br>
            <a:r>
              <a:rPr lang="en-US" sz="2400" dirty="0">
                <a:ea typeface="DengXian" panose="02010600030101010101" pitchFamily="2" charset="-122"/>
              </a:rPr>
              <a:t>should _______.</a:t>
            </a:r>
            <a:endParaRPr lang="en-US" sz="2400" dirty="0">
              <a:effectLst/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E7285-F274-1907-0CCF-B9628B0BF52E}"/>
              </a:ext>
            </a:extLst>
          </p:cNvPr>
          <p:cNvSpPr txBox="1"/>
          <p:nvPr/>
        </p:nvSpPr>
        <p:spPr>
          <a:xfrm>
            <a:off x="1115785" y="604778"/>
            <a:ext cx="36739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 DISCUSS LATER</a:t>
            </a:r>
          </a:p>
        </p:txBody>
      </p:sp>
    </p:spTree>
    <p:extLst>
      <p:ext uri="{BB962C8B-B14F-4D97-AF65-F5344CB8AC3E}">
        <p14:creationId xmlns:p14="http://schemas.microsoft.com/office/powerpoint/2010/main" val="35421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B4D1FC-41A5-CA0A-2F4B-09939222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22" y="307439"/>
            <a:ext cx="5014395" cy="64928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991B50-E467-6AB5-8FE4-AB0EE3479E9A}"/>
              </a:ext>
            </a:extLst>
          </p:cNvPr>
          <p:cNvGrpSpPr/>
          <p:nvPr/>
        </p:nvGrpSpPr>
        <p:grpSpPr>
          <a:xfrm>
            <a:off x="708330" y="509178"/>
            <a:ext cx="2515670" cy="1347760"/>
            <a:chOff x="2777562" y="3367043"/>
            <a:chExt cx="4879470" cy="2674834"/>
          </a:xfrm>
        </p:grpSpPr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43297786-9AFE-9B44-DCA3-3162214E5792}"/>
                </a:ext>
              </a:extLst>
            </p:cNvPr>
            <p:cNvSpPr/>
            <p:nvPr/>
          </p:nvSpPr>
          <p:spPr>
            <a:xfrm>
              <a:off x="2777562" y="3367043"/>
              <a:ext cx="4879470" cy="267483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8BDF04-DE6E-C2B7-A618-80C615BB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390" y="3765490"/>
              <a:ext cx="4152900" cy="196215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71D9F02-8D4A-5D7C-6ACF-18CD0345B776}"/>
              </a:ext>
            </a:extLst>
          </p:cNvPr>
          <p:cNvSpPr/>
          <p:nvPr/>
        </p:nvSpPr>
        <p:spPr>
          <a:xfrm>
            <a:off x="6411558" y="2735516"/>
            <a:ext cx="2614108" cy="1074484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1AFBCA-A97F-E7CD-81F6-AB4AB4D26F66}"/>
              </a:ext>
            </a:extLst>
          </p:cNvPr>
          <p:cNvSpPr/>
          <p:nvPr/>
        </p:nvSpPr>
        <p:spPr>
          <a:xfrm>
            <a:off x="6411558" y="3810000"/>
            <a:ext cx="2614108" cy="48230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910172-D087-0C30-747D-3BA32671843C}"/>
              </a:ext>
            </a:extLst>
          </p:cNvPr>
          <p:cNvSpPr/>
          <p:nvPr/>
        </p:nvSpPr>
        <p:spPr>
          <a:xfrm>
            <a:off x="6411558" y="4300177"/>
            <a:ext cx="2614108" cy="763793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05E99E-524A-4A5C-F708-87AE3F12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6F0D0-D086-B554-47B2-7176A84BC3CF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D9230F-4B1E-4EC0-EF94-01682143460F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88559"/>
          <a:ext cx="8405131" cy="4556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Discussion – Networking and Building the Elevator Pitch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Samantha Clemence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and Quiz</a:t>
                      </a:r>
                    </a:p>
                    <a:p>
                      <a:pPr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Readings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Guest Speaker: Hunter Stoll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Defense Analyst, RAND 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Eli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 to Smithsonian Station and Holocaust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at Museum Entrance (14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Street)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 Museum as group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854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40BCB-0EAB-4CA8-9238-E84F1422D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76" y="134866"/>
            <a:ext cx="7673008" cy="67231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6F8A9E8-71BE-4035-9A56-94B79A74FDD8}"/>
              </a:ext>
            </a:extLst>
          </p:cNvPr>
          <p:cNvSpPr/>
          <p:nvPr/>
        </p:nvSpPr>
        <p:spPr>
          <a:xfrm>
            <a:off x="4546850" y="654406"/>
            <a:ext cx="2187023" cy="4770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F084EF5-EFF0-E398-EDE4-F5D88386D4A2}"/>
              </a:ext>
            </a:extLst>
          </p:cNvPr>
          <p:cNvSpPr/>
          <p:nvPr/>
        </p:nvSpPr>
        <p:spPr>
          <a:xfrm rot="19215815">
            <a:off x="5788855" y="3295448"/>
            <a:ext cx="2747182" cy="646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01FC3A-92B0-C782-2A90-1F9EF66A210E}"/>
              </a:ext>
            </a:extLst>
          </p:cNvPr>
          <p:cNvSpPr/>
          <p:nvPr/>
        </p:nvSpPr>
        <p:spPr>
          <a:xfrm rot="19002927">
            <a:off x="5971262" y="4545642"/>
            <a:ext cx="2382369" cy="575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73EFC7-9097-7A21-8EFA-4855126D7A6B}"/>
              </a:ext>
            </a:extLst>
          </p:cNvPr>
          <p:cNvGrpSpPr/>
          <p:nvPr/>
        </p:nvGrpSpPr>
        <p:grpSpPr>
          <a:xfrm>
            <a:off x="708330" y="509178"/>
            <a:ext cx="2515670" cy="1347760"/>
            <a:chOff x="2777562" y="3367043"/>
            <a:chExt cx="4879470" cy="2674834"/>
          </a:xfrm>
        </p:grpSpPr>
        <p:sp useBgFill="1">
          <p:nvSpPr>
            <p:cNvPr id="6" name="Rectangle 5">
              <a:extLst>
                <a:ext uri="{FF2B5EF4-FFF2-40B4-BE49-F238E27FC236}">
                  <a16:creationId xmlns:a16="http://schemas.microsoft.com/office/drawing/2014/main" id="{55362ED7-E2FF-1DD6-A313-B945E384561A}"/>
                </a:ext>
              </a:extLst>
            </p:cNvPr>
            <p:cNvSpPr/>
            <p:nvPr/>
          </p:nvSpPr>
          <p:spPr>
            <a:xfrm>
              <a:off x="2777562" y="3367043"/>
              <a:ext cx="4879470" cy="267483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71A4E99-A8C8-BF82-5F4C-763E869C8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390" y="3765490"/>
              <a:ext cx="4152900" cy="196215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B0E423-3FB9-970A-EB7E-69FD331EC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808" y="277734"/>
            <a:ext cx="961477" cy="1230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D5247-DF7D-55FA-E01A-12C98E483F22}"/>
              </a:ext>
            </a:extLst>
          </p:cNvPr>
          <p:cNvSpPr txBox="1"/>
          <p:nvPr/>
        </p:nvSpPr>
        <p:spPr>
          <a:xfrm>
            <a:off x="1572189" y="4392526"/>
            <a:ext cx="3908020" cy="2308324"/>
          </a:xfrm>
          <a:prstGeom prst="rect">
            <a:avLst/>
          </a:prstGeom>
          <a:solidFill>
            <a:srgbClr val="CFE6A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 LINE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bg1"/>
                </a:solidFill>
              </a:rPr>
              <a:t>Glenmont)</a:t>
            </a:r>
          </a:p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Dupont Circle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Metro Center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ORANGE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bg1"/>
                </a:solidFill>
              </a:rPr>
              <a:t>New Carrollton) or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BLUE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bg1"/>
                </a:solidFill>
              </a:rPr>
              <a:t>Largo) or  SILVER (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bg1"/>
                </a:solidFill>
              </a:rPr>
              <a:t>Largo)  </a:t>
            </a:r>
          </a:p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Metro Center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Smithsonian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5C0848-774A-20E2-AFCB-737D5F30C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1" y="2141021"/>
            <a:ext cx="975846" cy="45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44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398B-ABBD-BEE6-646A-04782E5CD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F8E73-3026-77DE-EEE6-4DD12826B7F6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CC82B0-5AEA-8E54-0327-C4E5907F6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54893"/>
              </p:ext>
            </p:extLst>
          </p:nvPr>
        </p:nvGraphicFramePr>
        <p:xfrm>
          <a:off x="1304926" y="1588559"/>
          <a:ext cx="8405131" cy="4556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Skills Discussion – Networking and Building the Elevator Pitch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Samantha Clemence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and Quiz</a:t>
                      </a:r>
                    </a:p>
                    <a:p>
                      <a:pPr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Readings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Guest Speaker: Hunter Stoll – Russia, Ukraine, NATO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Defense Analyst, RAND 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Eli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 to Smithsonian Station and Holocaust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at Museum Entrance (14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Street)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 Museum as group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718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EA92-0F40-121F-5549-C6EFFAD36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0CCE3-E23A-4BBA-7048-E21A32E0C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5C4D4-2AE8-4099-85F4-067CE931F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27C4C-1E57-0652-DCAB-0249F40117D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233DD3-7F6E-3FDF-4306-BCCCD865BFC1}"/>
              </a:ext>
            </a:extLst>
          </p:cNvPr>
          <p:cNvSpPr txBox="1"/>
          <p:nvPr/>
        </p:nvSpPr>
        <p:spPr>
          <a:xfrm>
            <a:off x="5771609" y="3997484"/>
            <a:ext cx="2386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Four</a:t>
            </a:r>
            <a:br>
              <a:rPr lang="en-US" sz="2400" dirty="0"/>
            </a:br>
            <a:r>
              <a:rPr lang="en-US" sz="2400" dirty="0"/>
              <a:t>06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7D738-F5E4-A114-2122-38A2DA53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64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3F5B13-398B-5F64-E510-3AACE63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690FF-5E03-9E6F-529C-C3283F0C9504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25876-EF72-3161-DE98-01CDE70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85" y="1839670"/>
            <a:ext cx="8631957" cy="43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1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FF8980-F323-A0DE-3F49-B6DA6D74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9320-D525-E39F-F850-E300C7906C6B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89601-3E20-BC73-EF98-0BE3A8B1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0050" y="3429000"/>
            <a:ext cx="3771900" cy="21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7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93DDA5-C876-EB87-685A-502A5C96CF3F}"/>
              </a:ext>
            </a:extLst>
          </p:cNvPr>
          <p:cNvSpPr txBox="1"/>
          <p:nvPr/>
        </p:nvSpPr>
        <p:spPr>
          <a:xfrm>
            <a:off x="791560" y="695570"/>
            <a:ext cx="2605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Professional Skills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82F9E-DB19-32C3-6076-B042D62F7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72" y="1325335"/>
            <a:ext cx="6825343" cy="51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B4150-3DF7-12BD-9D10-97C855CC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627035-9B19-D621-44DB-35F91DE214F8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2D231-336D-4ED8-6016-DB46B5F2E473}"/>
              </a:ext>
            </a:extLst>
          </p:cNvPr>
          <p:cNvSpPr txBox="1"/>
          <p:nvPr/>
        </p:nvSpPr>
        <p:spPr>
          <a:xfrm>
            <a:off x="1130334" y="2505891"/>
            <a:ext cx="24929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Hunter Stoll	</a:t>
            </a:r>
          </a:p>
          <a:p>
            <a:pPr marL="182880" indent="-182880"/>
            <a:r>
              <a:rPr lang="en-US" sz="2400" dirty="0"/>
              <a:t>Defense Analyst</a:t>
            </a:r>
            <a:br>
              <a:rPr lang="en-US" sz="2400" dirty="0"/>
            </a:br>
            <a:r>
              <a:rPr lang="en-US" sz="2400" dirty="0"/>
              <a:t>RAND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C5098-A187-A1F6-5A55-75238A8D2C40}"/>
              </a:ext>
            </a:extLst>
          </p:cNvPr>
          <p:cNvSpPr txBox="1"/>
          <p:nvPr/>
        </p:nvSpPr>
        <p:spPr>
          <a:xfrm>
            <a:off x="1130334" y="4890015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Eli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5A796-8DE6-B129-E2EE-4C574B56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6434">
            <a:off x="4756317" y="459902"/>
            <a:ext cx="5980697" cy="78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31AF2D-31CD-5DCC-AD01-C60BC9DF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238" l="3516" r="96680">
                        <a14:foregroundMark x1="22168" y1="2667" x2="14941" y2="10476"/>
                        <a14:foregroundMark x1="14941" y1="10476" x2="8008" y2="26476"/>
                        <a14:foregroundMark x1="8008" y1="26476" x2="6250" y2="36571"/>
                        <a14:foregroundMark x1="6250" y1="36571" x2="9668" y2="67238"/>
                        <a14:foregroundMark x1="9668" y1="67238" x2="15039" y2="79429"/>
                        <a14:foregroundMark x1="15039" y1="79429" x2="15332" y2="79238"/>
                        <a14:foregroundMark x1="4883" y1="31810" x2="3613" y2="40190"/>
                        <a14:foregroundMark x1="3613" y1="40190" x2="5078" y2="66286"/>
                        <a14:foregroundMark x1="5078" y1="66286" x2="6934" y2="73524"/>
                        <a14:foregroundMark x1="6934" y1="73524" x2="10352" y2="79429"/>
                        <a14:foregroundMark x1="10352" y1="79429" x2="23828" y2="87619"/>
                        <a14:foregroundMark x1="23828" y1="87619" x2="26270" y2="88190"/>
                        <a14:foregroundMark x1="3809" y1="27238" x2="1465" y2="52571"/>
                        <a14:foregroundMark x1="1465" y1="52571" x2="1855" y2="60952"/>
                        <a14:foregroundMark x1="1855" y1="60952" x2="3516" y2="68000"/>
                        <a14:foregroundMark x1="3516" y1="68000" x2="5371" y2="69143"/>
                        <a14:foregroundMark x1="19629" y1="3619" x2="24023" y2="3810"/>
                        <a14:foregroundMark x1="24023" y1="3810" x2="33398" y2="3048"/>
                        <a14:foregroundMark x1="33398" y1="3048" x2="47656" y2="3048"/>
                        <a14:foregroundMark x1="47656" y1="3048" x2="57227" y2="2857"/>
                        <a14:foregroundMark x1="57227" y1="2857" x2="73438" y2="4571"/>
                        <a14:foregroundMark x1="15820" y1="12952" x2="21777" y2="13333"/>
                        <a14:foregroundMark x1="21777" y1="13333" x2="39355" y2="10095"/>
                        <a14:foregroundMark x1="39355" y1="10095" x2="20410" y2="29714"/>
                        <a14:foregroundMark x1="20410" y1="29714" x2="31250" y2="30476"/>
                        <a14:foregroundMark x1="31250" y1="30476" x2="38477" y2="30286"/>
                        <a14:foregroundMark x1="38477" y1="30286" x2="43457" y2="30476"/>
                        <a14:foregroundMark x1="43457" y1="30476" x2="28906" y2="48571"/>
                        <a14:foregroundMark x1="28906" y1="48571" x2="41211" y2="47238"/>
                        <a14:foregroundMark x1="41211" y1="47238" x2="45215" y2="48000"/>
                        <a14:foregroundMark x1="45215" y1="48000" x2="30762" y2="64381"/>
                        <a14:foregroundMark x1="30762" y1="64381" x2="36914" y2="67048"/>
                        <a14:foregroundMark x1="36914" y1="67048" x2="47559" y2="66476"/>
                        <a14:foregroundMark x1="47559" y1="66476" x2="50000" y2="67048"/>
                        <a14:foregroundMark x1="86523" y1="13333" x2="89160" y2="19619"/>
                        <a14:foregroundMark x1="89160" y1="19619" x2="92871" y2="43429"/>
                        <a14:foregroundMark x1="92871" y1="43429" x2="92676" y2="62857"/>
                        <a14:foregroundMark x1="92676" y1="62857" x2="91504" y2="71429"/>
                        <a14:foregroundMark x1="91504" y1="71429" x2="88965" y2="78857"/>
                        <a14:foregroundMark x1="88965" y1="78857" x2="85352" y2="84381"/>
                        <a14:foregroundMark x1="85352" y1="84381" x2="81152" y2="85524"/>
                        <a14:foregroundMark x1="81152" y1="85524" x2="78809" y2="77905"/>
                        <a14:foregroundMark x1="78809" y1="77905" x2="75781" y2="38667"/>
                        <a14:foregroundMark x1="93848" y1="24952" x2="96777" y2="50095"/>
                        <a14:foregroundMark x1="96777" y1="50095" x2="94824" y2="74667"/>
                        <a14:foregroundMark x1="87988" y1="66476" x2="82324" y2="65333"/>
                        <a14:foregroundMark x1="85156" y1="62667" x2="81348" y2="65524"/>
                        <a14:foregroundMark x1="81348" y1="65524" x2="85547" y2="68571"/>
                        <a14:foregroundMark x1="85547" y1="68571" x2="82715" y2="62476"/>
                        <a14:foregroundMark x1="82715" y1="62476" x2="81543" y2="64190"/>
                        <a14:foregroundMark x1="77539" y1="88190" x2="45898" y2="89714"/>
                        <a14:foregroundMark x1="45898" y1="89714" x2="48633" y2="95619"/>
                        <a14:foregroundMark x1="48633" y1="95619" x2="57031" y2="96571"/>
                        <a14:foregroundMark x1="57031" y1="96571" x2="61523" y2="96381"/>
                        <a14:foregroundMark x1="61523" y1="96381" x2="79785" y2="98286"/>
                        <a14:foregroundMark x1="79785" y1="98286" x2="81152" y2="90476"/>
                        <a14:foregroundMark x1="81152" y1="90476" x2="75781" y2="90286"/>
                        <a14:foregroundMark x1="64648" y1="93143" x2="69043" y2="93143"/>
                        <a14:foregroundMark x1="69043" y1="93143" x2="64844" y2="91810"/>
                        <a14:foregroundMark x1="64844" y1="91810" x2="63965" y2="92190"/>
                        <a14:foregroundMark x1="62500" y1="93143" x2="52734" y2="92952"/>
                        <a14:foregroundMark x1="81641" y1="96190" x2="79492" y2="96571"/>
                        <a14:foregroundMark x1="16797" y1="95238" x2="39258" y2="99238"/>
                        <a14:foregroundMark x1="39258" y1="99238" x2="43750" y2="99048"/>
                        <a14:foregroundMark x1="43750" y1="99048" x2="47754" y2="99238"/>
                        <a14:foregroundMark x1="47754" y1="99238" x2="34570" y2="93905"/>
                        <a14:foregroundMark x1="34570" y1="93905" x2="19238" y2="96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3" y="396321"/>
            <a:ext cx="11828834" cy="606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1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n President Vladimir Putin and Ukrainian President Volodymyr Zelenskyy. ">
            <a:extLst>
              <a:ext uri="{FF2B5EF4-FFF2-40B4-BE49-F238E27FC236}">
                <a16:creationId xmlns:a16="http://schemas.microsoft.com/office/drawing/2014/main" id="{D8F1382D-60DE-7EC0-5F24-B80BFB6F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14" y="515256"/>
            <a:ext cx="7571014" cy="50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AE545-F061-D42A-BE2D-032B3F1DDD6D}"/>
              </a:ext>
            </a:extLst>
          </p:cNvPr>
          <p:cNvSpPr txBox="1"/>
          <p:nvPr/>
        </p:nvSpPr>
        <p:spPr>
          <a:xfrm>
            <a:off x="2258785" y="5648973"/>
            <a:ext cx="8093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Russian President Vladimir Putin   Ukrainian President Volodymyr Zelenskyy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F2D81-A4E8-A0A6-BB80-961C5C4B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2" y="6049083"/>
            <a:ext cx="1607959" cy="251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9BB04B-5C54-E65A-F8C6-CABED714EE65}"/>
              </a:ext>
            </a:extLst>
          </p:cNvPr>
          <p:cNvSpPr txBox="1"/>
          <p:nvPr/>
        </p:nvSpPr>
        <p:spPr>
          <a:xfrm>
            <a:off x="3292929" y="5974769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1999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D23F4-CF6E-0450-2993-0ADA2C906A39}"/>
              </a:ext>
            </a:extLst>
          </p:cNvPr>
          <p:cNvSpPr txBox="1"/>
          <p:nvPr/>
        </p:nvSpPr>
        <p:spPr>
          <a:xfrm>
            <a:off x="7331529" y="6011926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2019</a:t>
            </a:r>
          </a:p>
        </p:txBody>
      </p:sp>
    </p:spTree>
    <p:extLst>
      <p:ext uri="{BB962C8B-B14F-4D97-AF65-F5344CB8AC3E}">
        <p14:creationId xmlns:p14="http://schemas.microsoft.com/office/powerpoint/2010/main" val="346118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ding the Russo-Ukrainian War: The Curious Fuss About Security Guarantees  | Cato at Liberty Blog">
            <a:extLst>
              <a:ext uri="{FF2B5EF4-FFF2-40B4-BE49-F238E27FC236}">
                <a16:creationId xmlns:a16="http://schemas.microsoft.com/office/drawing/2014/main" id="{37B994EC-5A39-2CF8-685B-C206C18D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59" y="143931"/>
            <a:ext cx="7878082" cy="65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762C9-485E-1B7B-0D76-9D107FC1C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1" y="5878804"/>
            <a:ext cx="1287892" cy="5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82611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4505</TotalTime>
  <Words>1653</Words>
  <Application>Microsoft Office PowerPoint</Application>
  <PresentationFormat>Widescreen</PresentationFormat>
  <Paragraphs>293</Paragraphs>
  <Slides>45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DengXian</vt:lpstr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Rights  in Foreign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cp:lastModifiedBy>Fulton A</cp:lastModifiedBy>
  <cp:revision>202</cp:revision>
  <cp:lastPrinted>2026-01-21T16:56:37Z</cp:lastPrinted>
  <dcterms:created xsi:type="dcterms:W3CDTF">2020-01-10T15:37:44Z</dcterms:created>
  <dcterms:modified xsi:type="dcterms:W3CDTF">2026-02-05T14:26:27Z</dcterms:modified>
  <cp:category/>
</cp:coreProperties>
</file>