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1011" r:id="rId3"/>
    <p:sldId id="1933" r:id="rId4"/>
    <p:sldId id="2156" r:id="rId5"/>
    <p:sldId id="2155" r:id="rId6"/>
    <p:sldId id="1650" r:id="rId7"/>
    <p:sldId id="852" r:id="rId8"/>
    <p:sldId id="2158" r:id="rId9"/>
    <p:sldId id="2157" r:id="rId10"/>
    <p:sldId id="1758" r:id="rId11"/>
    <p:sldId id="1754" r:id="rId12"/>
    <p:sldId id="1939" r:id="rId13"/>
    <p:sldId id="1728" r:id="rId14"/>
    <p:sldId id="1940" r:id="rId15"/>
    <p:sldId id="2017" r:id="rId16"/>
    <p:sldId id="2019" r:id="rId17"/>
    <p:sldId id="2018" r:id="rId18"/>
    <p:sldId id="1655" r:id="rId19"/>
    <p:sldId id="1664" r:id="rId20"/>
    <p:sldId id="920" r:id="rId21"/>
    <p:sldId id="2160" r:id="rId22"/>
    <p:sldId id="2159" r:id="rId23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286B62A3-7D65-46D0-A407-2FB0C89D52F1}">
          <p14:sldIdLst>
            <p14:sldId id="256"/>
            <p14:sldId id="1011"/>
            <p14:sldId id="1933"/>
            <p14:sldId id="2156"/>
            <p14:sldId id="2155"/>
            <p14:sldId id="1650"/>
            <p14:sldId id="852"/>
            <p14:sldId id="2158"/>
            <p14:sldId id="2157"/>
            <p14:sldId id="1758"/>
            <p14:sldId id="1754"/>
            <p14:sldId id="1939"/>
            <p14:sldId id="1728"/>
            <p14:sldId id="1940"/>
            <p14:sldId id="2017"/>
            <p14:sldId id="2019"/>
            <p14:sldId id="2018"/>
          </p14:sldIdLst>
        </p14:section>
        <p14:section name="Good observer?" id="{E01CC503-AED2-4193-A811-80C5D9B0DDAF}">
          <p14:sldIdLst/>
        </p14:section>
        <p14:section name="Second &quot;tests&quot;" id="{6083E672-F2AD-47BA-8BAF-22F6C8C18268}">
          <p14:sldIdLst/>
        </p14:section>
        <p14:section name="Questionnaire-Discussion" id="{E066A4A2-88AD-4E68-A5ED-4A82136DE8D4}">
          <p14:sldIdLst/>
        </p14:section>
        <p14:section name="Syllabus and Schedule" id="{10CFC5B4-CE0C-41E2-99CC-A4DEDE828B88}">
          <p14:sldIdLst/>
        </p14:section>
        <p14:section name="NSC Project Intro" id="{9DFE92F2-46D1-41A4-B06D-76CA3E932F96}">
          <p14:sldIdLst/>
        </p14:section>
        <p14:section name="USG processes" id="{437D31BE-7979-454B-96D0-2A6E74C1FD21}">
          <p14:sldIdLst/>
        </p14:section>
        <p14:section name="lunch" id="{40D56E27-2BFF-4884-885A-541D483C2A5E}">
          <p14:sldIdLst>
            <p14:sldId id="1655"/>
            <p14:sldId id="1664"/>
          </p14:sldIdLst>
        </p14:section>
        <p14:section name="Bill Ortman" id="{CF09538F-A78D-454D-80FF-A522693CEA8C}">
          <p14:sldIdLst>
            <p14:sldId id="920"/>
            <p14:sldId id="2160"/>
            <p14:sldId id="2159"/>
          </p14:sldIdLst>
        </p14:section>
        <p14:section name="break" id="{BE9B1A2E-8DE8-4E4B-A970-982A95F2BAB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F2F1E"/>
    <a:srgbClr val="104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38" autoAdjust="0"/>
    <p:restoredTop sz="95740"/>
  </p:normalViewPr>
  <p:slideViewPr>
    <p:cSldViewPr snapToGrid="0">
      <p:cViewPr varScale="1">
        <p:scale>
          <a:sx n="70" d="100"/>
          <a:sy n="70" d="100"/>
        </p:scale>
        <p:origin x="1018" y="2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23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6T15:19:44.93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21046 1731 24575,'7'-1'0,"0"0"0,-1 0 0,1-1 0,0 0 0,0 0 0,-1-1 0,1 0 0,-1 0 0,0 0 0,6-5 0,-1 2 0,-1 0 0,14-5 0,48-10 0,-13 5 0,-49 12 0,1-1 0,-2 0 0,18-10 0,-17 8 0,0 1 0,0 0 0,14-4 0,-22 9 0,1 0 0,-1 0 0,1 0 0,-1-1 0,0 1 0,0-1 0,1 1 0,-1-1 0,0 0 0,-1 1 0,1-1 0,0 0 0,0 0 0,-1-1 0,1 1 0,-1 0 0,0 0 0,0-1 0,2-2 0,-1-4 0,0 1 0,0-1 0,-1 0 0,1-12 0,3-19 0,0 23 0,0 0 0,2 1 0,0-1 0,14-23 0,-13 26 0,0-1 0,-1 0 0,0 0 0,-2 0 0,7-29 0,-8 7 0,-1-1 0,-5-58 0,0 25 0,2-195 0,-1 259 0,1-1 0,-1 1 0,-1 0 0,1 0 0,-1 0 0,0 0 0,-1 0 0,0 1 0,-3-8 0,-7-7 0,-18-26 0,15 25 0,7 9 0,-2-1 0,1 1 0,-2 1 0,1 0 0,-18-14 0,-14-8 0,25 19 0,0 0 0,-2 1 0,0 0 0,-28-13 0,12 10 0,7 4 0,-34-12 0,52 20 0,0 0 0,0 0 0,1-2 0,-1 1 0,1-1 0,-14-13 0,13 11 0,1 0 0,-1 1 0,-1 1 0,0 0 0,-16-8 0,11 10 0,1 0 0,-1 1 0,0 0 0,-18 0 0,-71 0 0,64 3 0,-47-6 0,11-7 0,39 6 0,-1 2 0,-44-1 0,-223 8 0,294-2 0,0-1 0,0 0 0,1-1 0,-1 0 0,1-1 0,0 0 0,-15-8 0,13 5 0,0 1 0,-1 1 0,0 1 0,-27-5 0,-76-13 0,83 14 0,0 2 0,-54-4 0,-251 10 0,144 2 0,-1140-2 0,1217 9 0,23 1 0,14-10 0,50-1 0,1 2 0,-1 1 0,1 1 0,-38 9 0,54-7 0,1 0 0,0 2 0,-15 8 0,17-8 0,-1-1 0,0 0 0,0-1 0,-15 5 0,3-6 0,1-1 0,-1-1 0,0-2 0,-29-1 0,26-1 0,0 2 0,-52 6 0,31 2 0,-36 7 0,55-9 0,-49 3 0,17-2 0,-42 2 0,-167-5 0,149-5 0,-875 1 0,867 10 0,8 1 0,-330-10 0,214-2 0,204 2 0,-43 8 0,-26 2 0,-412-10 0,252-2 0,-1545 1 0,1732 3 0,-133 25 0,22-2 0,73-19 0,60-5 0,-107 17 0,121-10 0,-44 3 0,63-9 0,-38 10 0,5-1 0,-10-3 0,-82 1 0,-67-11 0,74-1 0,5 3 0,-135-3 0,174-9 0,16 1 0,2 3 0,-59-5 0,6 1 0,12 0 0,63 5 0,-63-14 0,23 2 0,-257-21 0,322 36 0,-118-15 0,-53-5 0,-170 11 0,-561 0 0,643 13 0,-1975-1 0,2243-2 0,0 0 0,1-2 0,-1 0 0,-28-10 0,-10-2 0,9 6 0,0 3 0,-66-2 0,-104 10 0,80 1 0,-2457-2 0,2590 0 0,0 0 0,0 1 0,0-1 0,0 2 0,-9 1 0,13-2 0,0 0 0,0 1 0,1-1 0,-1 1 0,0-1 0,1 1 0,-1 0 0,1 0 0,0 0 0,-1 0 0,1 0 0,0 0 0,0 1 0,-2 4 0,-19 29 0,7-11 0,0 1 0,2 0 0,-18 46 0,19-32 0,-34 118 0,38-124 0,-1 0 0,-19 43 0,23-63 0,1 0 0,1 0 0,0 0 0,1 1 0,-1 21 0,2 74 0,3-85 0,1 4 0,10 53 0,-3-35 0,40 185 0,-39-189 0,-7-29 0,18 91 0,-18-92 0,0-1 0,0 0 0,1-1 0,1 1 0,0-1 0,7 12 0,-2 0 0,10 30 0,-2-4 0,-8-19 0,-1 1 0,-1 0 0,6 58 0,-4-28 0,7 10 0,-11-53 0,-1 0 0,-1 1 0,2 25 0,-5-27 0,1-1 0,0 0 0,1 0 0,1 0 0,0-1 0,2 1 0,8 18 0,-1-6 0,1-1 0,29 43 0,-35-60 0,-3-2 0,1 0 0,0 0 0,1-1 0,0 1 0,0-1 0,0-1 0,12 8 0,-10-8 0,7 5 0,1-1 0,-1-1 0,2 0 0,0-1 0,0-1 0,20 5 0,138 19 0,-52-10 0,3-2 0,-59-9 0,-56-8-120,-4-1-36,-1 1 1,1-1-1,-1-1 1,1 1-1,0-1 0,-1-1 1,15-1-1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6T15:12:26.81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1 24575,'0'5'0,"1"-1"0,0 1 0,0 0 0,0-1 0,0 1 0,1-1 0,0 0 0,4 8 0,0-2 0,1 1 0,8 10 0,8 6 0,-11-14 0,-1 0 0,-1 1 0,12 21 0,51 119 0,-50-108 0,11 21 0,0-12 0,31 73 0,-58-108 0,9 37 0,-13-43 0,0 0 0,1 0 0,1 0 0,0-1 0,14 25 0,-9-20-227,-1 0-1,0 1 1,-2 1-1,0-1 1,8 40-1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6T15:12:36.218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1 24575,'1'4'0,"-1"0"0,1 0 0,0 0 0,0 0 0,4 7 0,0 7 0,9 24 0,2 0 0,1-2 0,27 49 0,32 64 0,-59-112 0,23 80 0,-34-100 0,2-1 0,0 0 0,21 35 0,-16-31 0,19 47 0,28 84 0,-48-110 0,-7-27 0,10 27 0,7 12 0,-15-36 0,1 0 0,21 37 0,-17-37 0,4 3 0,-2 1 0,0 0 0,11 32 0,-10-15 0,2-1 0,2-1 0,47 75 0,-47-84 0,-2 0 0,19 50 0,-19-42 0,-5-14 0,1-1 0,33 45 0,-38-58 0,50 79 0,-40-58 0,2-1 0,41 48 0,-29-45 0,86 99 0,-47-58 0,-20-22 0,30 23 0,-20-22 0,-37-28 0,-19-20 0,0 0 0,1 0 0,0 0 0,0-1 0,0 1 0,1-1 0,0-1 0,12 7 0,223 98 0,-226-99 0,-1 0 0,15 12 0,7 5 0,15 10 0,63 61 0,-84-71 0,-1 0 0,-11-9 0,30 22 0,-43-35 0,0 1 0,0-1 0,-1 1 0,1 0 0,-1 1 0,5 9 0,9 10 0,60 57 0,-51-57 0,31 41 0,-58-66 0,23 31 0,40 39 0,-26-30 0,-26-28 0,-1 0 0,2-1 0,0 0 0,0-1 0,27 17 0,-16-14 0,0 2 0,24 22 0,25 17 0,16-3 0,-75-45 0,1 0 0,0-1 0,1-1 0,20 4 0,10 2 0,-26-6 0,-1 0 0,26 2 0,-33-6 0,1 0 0,0 1 0,-1 1 0,1 0 0,-1 1 0,0 0 0,0 1 0,17 10 0,2 2 0,62 23 0,-76-34 0,0-1 0,1-1 0,0-1 0,-1 0 0,30 0 0,-25-3 0,-5-1 0,0 1 0,0 1 0,0 1 0,0 0 0,32 9 0,-19 0 0,-1 1 0,0 1 0,28 19 0,-35-20 0,-14-8 0,0 0 0,11 9 0,-8-5 0,0-1 0,0-1 0,0 1 0,17 5 0,52 16 0,-73-26 0,13 3 0,1-1 0,1 0 0,-1-2 0,31 0 0,0 0 0,-40-1 0,0 1 0,0 0 0,0 1 0,0 0 0,0 0 0,-1 2 0,1-1 0,-1 1 0,-1 1 0,1 0 0,-1 1 0,0 0 0,0 0 0,0 1 0,-1 0 0,15 19 0,-13-14 0,0 0 0,1-1 0,0 0 0,1-1 0,0-1 0,1 0 0,0-1 0,1 0 0,0-1 0,0 0 0,1-2 0,-1 0 0,22 6 0,-28-10 0,0 1 0,0 1 0,-1-1 0,1 1 0,-1 1 0,0 0 0,-1 0 0,10 8 0,-10-8 0,0-1 0,1 1 0,0-1 0,0-1 0,0 1 0,16 3 0,-14-4 0,-1 0 0,0 0 0,-1 1 0,1 0 0,12 8 0,83 69 0,-98-76 0,-1 0 0,0 1 0,0-1 0,0 1 0,-1 0 0,0 0 0,0 1 0,0-1 0,-1 1 0,3 8 0,-2-4 0,-1 1 0,-1-1 0,0 1 0,0-1 0,-1 22 0,-1-24 0,1 0 0,0 0 0,1 0 0,0 0 0,0 0 0,1-1 0,0 1 0,1-1 0,0 1 0,5 8 0,0-3 0,1-1 0,-1 0 0,2-1 0,22 21 0,-30-29 0,1 0 0,-1 0 0,0 0 0,0 0 0,0 1 0,-1-1 0,0 1 0,1 0 0,-2-1 0,1 1 0,0 0 0,-1 0 0,0 0 0,0 8 0,1 8 0,-1 0 0,-3 27 0,0-14 0,2-17 0,1 1 0,1-1 0,0 0 0,1 0 0,1 0 0,11 31 0,10 40 0,-24-87-26,1 4-165,0 0 0,0 1-1,-1-1 1,1 1 0,-1-1-1,1 10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19" tIns="46210" rIns="92419" bIns="462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0"/>
            <a:ext cx="2982119" cy="466434"/>
          </a:xfrm>
          <a:prstGeom prst="rect">
            <a:avLst/>
          </a:prstGeom>
        </p:spPr>
        <p:txBody>
          <a:bodyPr vert="horz" lIns="92419" tIns="46210" rIns="92419" bIns="46210" rtlCol="0"/>
          <a:lstStyle>
            <a:lvl1pPr algn="r">
              <a:defRPr sz="1200"/>
            </a:lvl1pPr>
          </a:lstStyle>
          <a:p>
            <a:fld id="{A4B45A41-E728-4C03-8E92-ADFB1F2FD97D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3713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19" tIns="46210" rIns="92419" bIns="462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4"/>
            <a:ext cx="5505450" cy="3660458"/>
          </a:xfrm>
          <a:prstGeom prst="rect">
            <a:avLst/>
          </a:prstGeom>
        </p:spPr>
        <p:txBody>
          <a:bodyPr vert="horz" lIns="92419" tIns="46210" rIns="92419" bIns="462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82119" cy="466433"/>
          </a:xfrm>
          <a:prstGeom prst="rect">
            <a:avLst/>
          </a:prstGeom>
        </p:spPr>
        <p:txBody>
          <a:bodyPr vert="horz" lIns="92419" tIns="46210" rIns="92419" bIns="462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9"/>
            <a:ext cx="2982119" cy="466433"/>
          </a:xfrm>
          <a:prstGeom prst="rect">
            <a:avLst/>
          </a:prstGeom>
        </p:spPr>
        <p:txBody>
          <a:bodyPr vert="horz" lIns="92419" tIns="46210" rIns="92419" bIns="46210" rtlCol="0" anchor="b"/>
          <a:lstStyle>
            <a:lvl1pPr algn="r">
              <a:defRPr sz="1200"/>
            </a:lvl1pPr>
          </a:lstStyle>
          <a:p>
            <a:fld id="{CA4382C9-6A48-49AF-A069-E0AA57207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11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829879"/>
            <a:ext cx="9144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84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2"/>
            <a:ext cx="105156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7"/>
            <a:ext cx="105156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5186516"/>
            <a:ext cx="10514012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65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489399"/>
            <a:ext cx="10514012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1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2045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9"/>
            <a:ext cx="105156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50581"/>
            <a:ext cx="10514012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56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1" y="188595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6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7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7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609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7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8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5" y="4873766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4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2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8" y="4873764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0847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6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9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4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829878"/>
            <a:ext cx="9144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67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43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1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1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81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7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36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8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1" y="2057400"/>
            <a:ext cx="3652025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1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C2A612B4-EC48-419E-AD90-569E22E2D17F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9F09939E-7792-43E1-9F24-D228CB5BD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26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hyperlink" Target="https://en.wiktionary.org/wiki/PB%26J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ustomXml" Target="../ink/ink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customXml" Target="../ink/ink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tionary.org/wiki/PB%26J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D9643-660C-4F7A-B505-E1947E55E1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BD79B-F6CA-4B05-A6F4-9D3640A03F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BCD19B-55AB-4D08-A939-080A93DACEA3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3D3CE5-5285-44EC-AB2E-E318AACFE2FF}"/>
              </a:ext>
            </a:extLst>
          </p:cNvPr>
          <p:cNvSpPr txBox="1"/>
          <p:nvPr/>
        </p:nvSpPr>
        <p:spPr>
          <a:xfrm>
            <a:off x="5771609" y="3997484"/>
            <a:ext cx="220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Three</a:t>
            </a:r>
            <a:br>
              <a:rPr lang="en-US" sz="2400" dirty="0"/>
            </a:br>
            <a:r>
              <a:rPr lang="en-US" sz="2400" dirty="0"/>
              <a:t>30 January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FBA8E4-BC1F-3A4B-2113-F28660CE9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90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FEB59-D6C7-A10C-A6C3-464B11C428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5A13DB8-19A0-788C-F132-5D93457CF6CA}"/>
              </a:ext>
            </a:extLst>
          </p:cNvPr>
          <p:cNvSpPr txBox="1"/>
          <p:nvPr/>
        </p:nvSpPr>
        <p:spPr>
          <a:xfrm>
            <a:off x="1333500" y="828675"/>
            <a:ext cx="2979534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373A4A-9FB5-A679-56A4-83A845FE09F7}"/>
              </a:ext>
            </a:extLst>
          </p:cNvPr>
          <p:cNvSpPr txBox="1"/>
          <p:nvPr/>
        </p:nvSpPr>
        <p:spPr>
          <a:xfrm>
            <a:off x="1295477" y="2336125"/>
            <a:ext cx="301755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Yasmeen Alamiri</a:t>
            </a:r>
          </a:p>
          <a:p>
            <a:r>
              <a:rPr lang="en-US" sz="3200" dirty="0"/>
              <a:t>and</a:t>
            </a:r>
          </a:p>
          <a:p>
            <a:r>
              <a:rPr lang="en-US" sz="3200" dirty="0"/>
              <a:t>Jerry Zremski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C3AC7-B85F-50E4-1346-C2B636A0DFFC}"/>
              </a:ext>
            </a:extLst>
          </p:cNvPr>
          <p:cNvSpPr txBox="1"/>
          <p:nvPr/>
        </p:nvSpPr>
        <p:spPr>
          <a:xfrm>
            <a:off x="5354381" y="2336125"/>
            <a:ext cx="585534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does the media-policy dynamic look like from their perch?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What’s happening in the news industry?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What’s it like to be a journalist?</a:t>
            </a:r>
          </a:p>
        </p:txBody>
      </p:sp>
    </p:spTree>
    <p:extLst>
      <p:ext uri="{BB962C8B-B14F-4D97-AF65-F5344CB8AC3E}">
        <p14:creationId xmlns:p14="http://schemas.microsoft.com/office/powerpoint/2010/main" val="2934609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04CDA-5ADB-4A4B-8BBB-BF4D5040ED30}"/>
              </a:ext>
            </a:extLst>
          </p:cNvPr>
          <p:cNvSpPr txBox="1"/>
          <p:nvPr/>
        </p:nvSpPr>
        <p:spPr>
          <a:xfrm>
            <a:off x="1033137" y="2560320"/>
            <a:ext cx="47294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Yasmeen Alamiri</a:t>
            </a:r>
          </a:p>
          <a:p>
            <a:pPr marL="182880" indent="-182880"/>
            <a:endParaRPr lang="en-US" sz="2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82880" indent="-182880"/>
            <a:br>
              <a:rPr lang="en-US" sz="24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20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introduced by Emmett</a:t>
            </a:r>
            <a:endParaRPr lang="en-US" sz="2000" dirty="0">
              <a:effectLst/>
              <a:latin typeface="+mn-lt"/>
            </a:endParaRPr>
          </a:p>
          <a:p>
            <a:pPr marL="182880" indent="-182880"/>
            <a:endParaRPr lang="en-US" sz="2400" dirty="0"/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77E62-CDD3-03ED-4936-A1F6461B7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90867">
            <a:off x="5191917" y="324878"/>
            <a:ext cx="5669280" cy="728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94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2ADE9-A8ED-E927-8457-7807B5B9B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00E5E5-C8DB-3C09-6768-612CA9CED3C8}"/>
              </a:ext>
            </a:extLst>
          </p:cNvPr>
          <p:cNvSpPr txBox="1"/>
          <p:nvPr/>
        </p:nvSpPr>
        <p:spPr>
          <a:xfrm>
            <a:off x="2940623" y="540697"/>
            <a:ext cx="64972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LUNCH    and    METRO to </a:t>
            </a:r>
            <a:br>
              <a:rPr lang="en-US" sz="2800" dirty="0"/>
            </a:br>
            <a:r>
              <a:rPr lang="en-US" sz="2800" dirty="0"/>
              <a:t>Metro Center and National Press Club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BAFD6B-848C-D1C9-3934-D31732B56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0" b="93658" l="1500" r="96500">
                        <a14:foregroundMark x1="10333" y1="25516" x2="3000" y2="44248"/>
                        <a14:foregroundMark x1="3000" y1="44248" x2="5167" y2="67109"/>
                        <a14:foregroundMark x1="5167" y1="67109" x2="16500" y2="78171"/>
                        <a14:foregroundMark x1="16500" y1="78171" x2="18167" y2="75959"/>
                        <a14:foregroundMark x1="18917" y1="78171" x2="29333" y2="93363"/>
                        <a14:foregroundMark x1="29333" y1="93363" x2="42000" y2="93805"/>
                        <a14:foregroundMark x1="42000" y1="93805" x2="54333" y2="85988"/>
                        <a14:foregroundMark x1="54333" y1="85988" x2="58833" y2="86283"/>
                        <a14:foregroundMark x1="86083" y1="74189" x2="96750" y2="60324"/>
                        <a14:foregroundMark x1="96750" y1="60324" x2="92250" y2="39086"/>
                        <a14:foregroundMark x1="92250" y1="39086" x2="87333" y2="33923"/>
                        <a14:foregroundMark x1="95667" y1="47345" x2="96500" y2="64307"/>
                        <a14:foregroundMark x1="69167" y1="10767" x2="56250" y2="7670"/>
                        <a14:foregroundMark x1="56250" y1="7670" x2="50750" y2="9440"/>
                        <a14:foregroundMark x1="2250" y1="58555" x2="3250" y2="55900"/>
                        <a14:foregroundMark x1="2000" y1="61209" x2="2000" y2="61209"/>
                        <a14:foregroundMark x1="1500" y1="60324" x2="1500" y2="60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44443" y="2791225"/>
            <a:ext cx="3771900" cy="2131124"/>
          </a:xfrm>
          <a:prstGeom prst="rect">
            <a:avLst/>
          </a:prstGeom>
        </p:spPr>
      </p:pic>
      <p:pic>
        <p:nvPicPr>
          <p:cNvPr id="1026" name="Picture 2" descr="Red Line (Washington Metro) - Wikipedia">
            <a:extLst>
              <a:ext uri="{FF2B5EF4-FFF2-40B4-BE49-F238E27FC236}">
                <a16:creationId xmlns:a16="http://schemas.microsoft.com/office/drawing/2014/main" id="{C493C02C-3E74-DA84-B007-33309DC67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475" y="2022224"/>
            <a:ext cx="4892168" cy="366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475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A38FE09-F4BE-42DC-B20F-AC3E656C7450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E04CDA-5ADB-4A4B-8BBB-BF4D5040ED30}"/>
              </a:ext>
            </a:extLst>
          </p:cNvPr>
          <p:cNvSpPr txBox="1"/>
          <p:nvPr/>
        </p:nvSpPr>
        <p:spPr>
          <a:xfrm>
            <a:off x="1033138" y="2560320"/>
            <a:ext cx="39612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Jerry </a:t>
            </a:r>
            <a:r>
              <a:rPr lang="en-US" sz="3200" dirty="0" err="1"/>
              <a:t>Zremski</a:t>
            </a:r>
            <a:r>
              <a:rPr lang="en-US" sz="3200" dirty="0"/>
              <a:t>	</a:t>
            </a:r>
          </a:p>
          <a:p>
            <a:pPr marL="182880" indent="-182880"/>
            <a:r>
              <a:rPr lang="en-US" sz="2400" dirty="0"/>
              <a:t>University of Maryland </a:t>
            </a:r>
            <a:br>
              <a:rPr lang="en-US" sz="2400" dirty="0"/>
            </a:br>
            <a:r>
              <a:rPr lang="en-US" sz="2400" dirty="0"/>
              <a:t>Merrill College of Journalism</a:t>
            </a:r>
          </a:p>
          <a:p>
            <a:r>
              <a:rPr lang="en-US" sz="2400" dirty="0"/>
              <a:t>The Buffalo News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CFBCCC-5FDF-9AB8-9825-0F7EB21B6133}"/>
              </a:ext>
            </a:extLst>
          </p:cNvPr>
          <p:cNvSpPr txBox="1"/>
          <p:nvPr/>
        </p:nvSpPr>
        <p:spPr>
          <a:xfrm>
            <a:off x="1130334" y="4890015"/>
            <a:ext cx="2779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- Introduced by Bijan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AE6B84-66FD-A7C4-2D66-BB743EFD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576">
            <a:off x="5711630" y="264605"/>
            <a:ext cx="5508879" cy="75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930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66EB97-2D30-87AD-D1DF-89A52E63C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A83AA64-FE16-E32B-151A-10A3877F6092}"/>
              </a:ext>
            </a:extLst>
          </p:cNvPr>
          <p:cNvSpPr txBox="1"/>
          <p:nvPr/>
        </p:nvSpPr>
        <p:spPr>
          <a:xfrm>
            <a:off x="2115437" y="1761287"/>
            <a:ext cx="31334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National Press Club</a:t>
            </a:r>
            <a:b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529 14th Street NW 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Enter on 14</a:t>
            </a:r>
            <a:r>
              <a:rPr lang="en-US" sz="2400" baseline="30000" dirty="0"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 Street</a:t>
            </a:r>
          </a:p>
          <a:p>
            <a:pPr marL="342900" indent="-342900">
              <a:spcAft>
                <a:spcPts val="1200"/>
              </a:spcAft>
              <a:buFontTx/>
              <a:buChar char="-"/>
            </a:pPr>
            <a:r>
              <a:rPr lang="en-US" sz="2400" dirty="0">
                <a:ea typeface="SimSun" panose="02010600030101010101" pitchFamily="2" charset="-122"/>
                <a:cs typeface="Times New Roman" panose="02020603050405020304" pitchFamily="18" charset="0"/>
              </a:rPr>
              <a:t>Meet in lobby (downstairs) at 2:25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5D1232-9A37-7B6F-3224-4EB9E72710AB}"/>
              </a:ext>
            </a:extLst>
          </p:cNvPr>
          <p:cNvSpPr txBox="1"/>
          <p:nvPr/>
        </p:nvSpPr>
        <p:spPr>
          <a:xfrm>
            <a:off x="6606950" y="4970916"/>
            <a:ext cx="3908020" cy="923330"/>
          </a:xfrm>
          <a:prstGeom prst="rect">
            <a:avLst/>
          </a:prstGeom>
          <a:solidFill>
            <a:srgbClr val="ECE2D9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 LINE (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en-US" dirty="0">
                <a:solidFill>
                  <a:schemeClr val="bg1"/>
                </a:solidFill>
              </a:rPr>
              <a:t>Glenmont)</a:t>
            </a:r>
          </a:p>
          <a:p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b="1" dirty="0">
                <a:solidFill>
                  <a:schemeClr val="bg1"/>
                </a:solidFill>
              </a:rPr>
              <a:t>Dupont Circle </a:t>
            </a:r>
            <a:r>
              <a:rPr lang="en-US" dirty="0">
                <a:solidFill>
                  <a:schemeClr val="bg1"/>
                </a:solidFill>
              </a:rPr>
              <a:t>to </a:t>
            </a:r>
            <a:r>
              <a:rPr lang="en-US" b="1" dirty="0">
                <a:solidFill>
                  <a:schemeClr val="bg1"/>
                </a:solidFill>
              </a:rPr>
              <a:t>Metro Center</a:t>
            </a:r>
            <a:br>
              <a:rPr lang="en-US" dirty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A94CE4-7975-8EBF-AF81-BB3FC0915D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78" b="32557"/>
          <a:stretch>
            <a:fillRect/>
          </a:stretch>
        </p:blipFill>
        <p:spPr>
          <a:xfrm>
            <a:off x="5751718" y="452077"/>
            <a:ext cx="6035039" cy="42287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49FCB5-AE13-0338-1E4E-A7A380056331}"/>
              </a:ext>
            </a:extLst>
          </p:cNvPr>
          <p:cNvCxnSpPr/>
          <p:nvPr/>
        </p:nvCxnSpPr>
        <p:spPr>
          <a:xfrm>
            <a:off x="5956113" y="1330747"/>
            <a:ext cx="13016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5BC753-2A55-16C7-D65D-BEC7617E7DBD}"/>
              </a:ext>
            </a:extLst>
          </p:cNvPr>
          <p:cNvCxnSpPr>
            <a:cxnSpLocks/>
          </p:cNvCxnSpPr>
          <p:nvPr/>
        </p:nvCxnSpPr>
        <p:spPr>
          <a:xfrm flipV="1">
            <a:off x="7548245" y="3587163"/>
            <a:ext cx="849854" cy="8417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504743F-F0E6-4B53-07FE-FA1BAE386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84" y="92208"/>
            <a:ext cx="1345142" cy="663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549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E7666-F556-4CA2-C68F-F2AD03339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90" y="143548"/>
            <a:ext cx="5283200" cy="6570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A65219-3FB2-60A4-CCF0-395292411D0F}"/>
              </a:ext>
            </a:extLst>
          </p:cNvPr>
          <p:cNvSpPr txBox="1"/>
          <p:nvPr/>
        </p:nvSpPr>
        <p:spPr>
          <a:xfrm>
            <a:off x="297713" y="403143"/>
            <a:ext cx="42650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National Press Club</a:t>
            </a:r>
            <a:b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529 14th Street NW </a:t>
            </a:r>
          </a:p>
          <a:p>
            <a:pPr>
              <a:spcAft>
                <a:spcPts val="1200"/>
              </a:spcAft>
            </a:pPr>
            <a:endParaRPr lang="en-US" sz="2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Meet in 14</a:t>
            </a:r>
            <a:r>
              <a:rPr lang="en-US" sz="2800" baseline="30000" dirty="0"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 Street lobby (downstairs) at 2:25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A2C31E5-7D18-0A60-6995-8BF511FD65F6}"/>
              </a:ext>
            </a:extLst>
          </p:cNvPr>
          <p:cNvCxnSpPr>
            <a:cxnSpLocks/>
          </p:cNvCxnSpPr>
          <p:nvPr/>
        </p:nvCxnSpPr>
        <p:spPr>
          <a:xfrm>
            <a:off x="3229232" y="2957688"/>
            <a:ext cx="4945948" cy="1993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AEEC1C6-48B8-F626-E620-F5059C814E3D}"/>
              </a:ext>
            </a:extLst>
          </p:cNvPr>
          <p:cNvSpPr/>
          <p:nvPr/>
        </p:nvSpPr>
        <p:spPr>
          <a:xfrm>
            <a:off x="4563762" y="517236"/>
            <a:ext cx="1644073" cy="5545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92FC42-D3D2-418E-A933-04DF72906B67}"/>
              </a:ext>
            </a:extLst>
          </p:cNvPr>
          <p:cNvSpPr txBox="1"/>
          <p:nvPr/>
        </p:nvSpPr>
        <p:spPr>
          <a:xfrm>
            <a:off x="8978744" y="4124659"/>
            <a:ext cx="819455" cy="523220"/>
          </a:xfrm>
          <a:prstGeom prst="rect">
            <a:avLst/>
          </a:prstGeom>
          <a:solidFill>
            <a:srgbClr val="F8F0DE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METRO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03792-4BDF-2B85-86D5-7A7512457933}"/>
              </a:ext>
            </a:extLst>
          </p:cNvPr>
          <p:cNvSpPr txBox="1"/>
          <p:nvPr/>
        </p:nvSpPr>
        <p:spPr>
          <a:xfrm>
            <a:off x="6769270" y="1311083"/>
            <a:ext cx="1968809" cy="369332"/>
          </a:xfrm>
          <a:prstGeom prst="rect">
            <a:avLst/>
          </a:prstGeom>
          <a:solidFill>
            <a:srgbClr val="F8F0D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METRO: RED 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239307-C51C-535A-BE9D-7137EAE95119}"/>
              </a:ext>
            </a:extLst>
          </p:cNvPr>
          <p:cNvSpPr txBox="1"/>
          <p:nvPr/>
        </p:nvSpPr>
        <p:spPr>
          <a:xfrm>
            <a:off x="9861982" y="4201603"/>
            <a:ext cx="2158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and F Street Exit</a:t>
            </a:r>
          </a:p>
        </p:txBody>
      </p:sp>
    </p:spTree>
    <p:extLst>
      <p:ext uri="{BB962C8B-B14F-4D97-AF65-F5344CB8AC3E}">
        <p14:creationId xmlns:p14="http://schemas.microsoft.com/office/powerpoint/2010/main" val="1536746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2AE8A5-236A-A559-78CA-98C46EE1B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73" y="1590064"/>
            <a:ext cx="9626836" cy="4309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4FFC84-5740-0782-4105-F73F4A527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3792" y="3744642"/>
            <a:ext cx="532027" cy="712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59B5D7-4F09-A1F6-3E2C-7C3D82DE866F}"/>
              </a:ext>
            </a:extLst>
          </p:cNvPr>
          <p:cNvSpPr/>
          <p:nvPr/>
        </p:nvSpPr>
        <p:spPr>
          <a:xfrm>
            <a:off x="1075765" y="2266790"/>
            <a:ext cx="8782850" cy="2973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C12F9EA-A058-B422-2D11-E83B285A703B}"/>
                  </a:ext>
                </a:extLst>
              </p14:cNvPr>
              <p14:cNvContentPartPr/>
              <p14:nvPr/>
            </p14:nvContentPartPr>
            <p14:xfrm>
              <a:off x="1590395" y="3518649"/>
              <a:ext cx="7762680" cy="9309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C12F9EA-A058-B422-2D11-E83B285A70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4395" y="3482649"/>
                <a:ext cx="7834320" cy="100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9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95555-F022-1BC4-A6C0-06BBED72C7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3F927-2EC0-69B0-2010-24C951EE7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690" y="143548"/>
            <a:ext cx="5283200" cy="6570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7FB647-5443-7A45-F01D-0E8C061F74C1}"/>
              </a:ext>
            </a:extLst>
          </p:cNvPr>
          <p:cNvSpPr txBox="1"/>
          <p:nvPr/>
        </p:nvSpPr>
        <p:spPr>
          <a:xfrm>
            <a:off x="297713" y="403143"/>
            <a:ext cx="426505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National Press Club</a:t>
            </a:r>
            <a:b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529 14th Street NW </a:t>
            </a:r>
          </a:p>
          <a:p>
            <a:pPr>
              <a:spcAft>
                <a:spcPts val="1200"/>
              </a:spcAft>
            </a:pPr>
            <a:endParaRPr lang="en-US" sz="2800" dirty="0"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Meet in 14</a:t>
            </a:r>
            <a:r>
              <a:rPr lang="en-US" sz="2800" baseline="30000" dirty="0">
                <a:ea typeface="SimSun" panose="02010600030101010101" pitchFamily="2" charset="-122"/>
                <a:cs typeface="Times New Roman" panose="02020603050405020304" pitchFamily="18" charset="0"/>
              </a:rPr>
              <a:t>th</a:t>
            </a:r>
            <a:r>
              <a:rPr lang="en-US" sz="2800" dirty="0">
                <a:ea typeface="SimSun" panose="02010600030101010101" pitchFamily="2" charset="-122"/>
                <a:cs typeface="Times New Roman" panose="02020603050405020304" pitchFamily="18" charset="0"/>
              </a:rPr>
              <a:t> Street lobby (downstairs) at 2:25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ED3C9A7-FCDE-84C9-8557-3F84BF0E7B4F}"/>
              </a:ext>
            </a:extLst>
          </p:cNvPr>
          <p:cNvCxnSpPr>
            <a:cxnSpLocks/>
          </p:cNvCxnSpPr>
          <p:nvPr/>
        </p:nvCxnSpPr>
        <p:spPr>
          <a:xfrm>
            <a:off x="3229232" y="2957688"/>
            <a:ext cx="4945948" cy="19930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108F215-EA58-7575-BAB3-AF933A84DBCE}"/>
              </a:ext>
            </a:extLst>
          </p:cNvPr>
          <p:cNvSpPr/>
          <p:nvPr/>
        </p:nvSpPr>
        <p:spPr>
          <a:xfrm>
            <a:off x="4563762" y="517236"/>
            <a:ext cx="1644073" cy="55456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167EAD-1E58-D81F-F302-7A2433126EC3}"/>
              </a:ext>
            </a:extLst>
          </p:cNvPr>
          <p:cNvSpPr txBox="1"/>
          <p:nvPr/>
        </p:nvSpPr>
        <p:spPr>
          <a:xfrm>
            <a:off x="8978744" y="4124659"/>
            <a:ext cx="819455" cy="523220"/>
          </a:xfrm>
          <a:prstGeom prst="rect">
            <a:avLst/>
          </a:prstGeom>
          <a:solidFill>
            <a:srgbClr val="F8F0DE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METRO 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CENTER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6DA404-74DD-8B26-B466-634CC3E0EF89}"/>
              </a:ext>
            </a:extLst>
          </p:cNvPr>
          <p:cNvSpPr txBox="1"/>
          <p:nvPr/>
        </p:nvSpPr>
        <p:spPr>
          <a:xfrm>
            <a:off x="6769270" y="1311083"/>
            <a:ext cx="1968809" cy="369332"/>
          </a:xfrm>
          <a:prstGeom prst="rect">
            <a:avLst/>
          </a:prstGeom>
          <a:solidFill>
            <a:srgbClr val="F8F0DE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METRO: RED LINE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BFFC7A-0B40-44A3-370C-C4C41B4D2022}"/>
              </a:ext>
            </a:extLst>
          </p:cNvPr>
          <p:cNvSpPr/>
          <p:nvPr/>
        </p:nvSpPr>
        <p:spPr>
          <a:xfrm>
            <a:off x="5000368" y="799070"/>
            <a:ext cx="4077729" cy="5272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CDBB6BA-82C8-D3C1-E028-C1BA72FD8D14}"/>
                  </a:ext>
                </a:extLst>
              </p14:cNvPr>
              <p14:cNvContentPartPr/>
              <p14:nvPr/>
            </p14:nvContentPartPr>
            <p14:xfrm>
              <a:off x="5659048" y="1227221"/>
              <a:ext cx="169560" cy="352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CDBB6BA-82C8-D3C1-E028-C1BA72FD8D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23408" y="1191581"/>
                <a:ext cx="241200" cy="42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59EA9A4-1196-0CF6-B9F3-1AA008FD1552}"/>
                  </a:ext>
                </a:extLst>
              </p14:cNvPr>
              <p14:cNvContentPartPr/>
              <p14:nvPr/>
            </p14:nvContentPartPr>
            <p14:xfrm>
              <a:off x="6392728" y="2908061"/>
              <a:ext cx="1869480" cy="1941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59EA9A4-1196-0CF6-B9F3-1AA008FD15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56728" y="2872421"/>
                <a:ext cx="1941120" cy="201276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ADCA50BD-1E73-D875-D121-025F9B42C604}"/>
              </a:ext>
            </a:extLst>
          </p:cNvPr>
          <p:cNvSpPr txBox="1"/>
          <p:nvPr/>
        </p:nvSpPr>
        <p:spPr>
          <a:xfrm>
            <a:off x="499641" y="4016937"/>
            <a:ext cx="2047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Walk  1.3 miles</a:t>
            </a:r>
          </a:p>
        </p:txBody>
      </p:sp>
    </p:spTree>
    <p:extLst>
      <p:ext uri="{BB962C8B-B14F-4D97-AF65-F5344CB8AC3E}">
        <p14:creationId xmlns:p14="http://schemas.microsoft.com/office/powerpoint/2010/main" val="357387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D3F5B13-398B-5F64-E510-3AACE63C3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9690FF-5E03-9E6F-529C-C3283F0C9504}"/>
              </a:ext>
            </a:extLst>
          </p:cNvPr>
          <p:cNvSpPr txBox="1"/>
          <p:nvPr/>
        </p:nvSpPr>
        <p:spPr>
          <a:xfrm>
            <a:off x="5117965" y="62202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LUNCH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25876-EF72-3161-DE98-01CDE70E5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485" y="1839670"/>
            <a:ext cx="8631957" cy="439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91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FF8980-F323-A0DE-3F49-B6DA6D747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609320-D525-E39F-F850-E300C7906C6B}"/>
              </a:ext>
            </a:extLst>
          </p:cNvPr>
          <p:cNvSpPr txBox="1"/>
          <p:nvPr/>
        </p:nvSpPr>
        <p:spPr>
          <a:xfrm>
            <a:off x="5117965" y="622020"/>
            <a:ext cx="2552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LUNCH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E89601-3E20-BC73-EF98-0BE3A8B1BD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670" b="93658" l="1500" r="96500">
                        <a14:foregroundMark x1="10333" y1="25516" x2="3000" y2="44248"/>
                        <a14:foregroundMark x1="3000" y1="44248" x2="5167" y2="67109"/>
                        <a14:foregroundMark x1="5167" y1="67109" x2="16500" y2="78171"/>
                        <a14:foregroundMark x1="16500" y1="78171" x2="18167" y2="75959"/>
                        <a14:foregroundMark x1="18917" y1="78171" x2="29333" y2="93363"/>
                        <a14:foregroundMark x1="29333" y1="93363" x2="42000" y2="93805"/>
                        <a14:foregroundMark x1="42000" y1="93805" x2="54333" y2="85988"/>
                        <a14:foregroundMark x1="54333" y1="85988" x2="58833" y2="86283"/>
                        <a14:foregroundMark x1="86083" y1="74189" x2="96750" y2="60324"/>
                        <a14:foregroundMark x1="96750" y1="60324" x2="92250" y2="39086"/>
                        <a14:foregroundMark x1="92250" y1="39086" x2="87333" y2="33923"/>
                        <a14:foregroundMark x1="95667" y1="47345" x2="96500" y2="64307"/>
                        <a14:foregroundMark x1="69167" y1="10767" x2="56250" y2="7670"/>
                        <a14:foregroundMark x1="56250" y1="7670" x2="50750" y2="9440"/>
                        <a14:foregroundMark x1="2250" y1="58555" x2="3250" y2="55900"/>
                        <a14:foregroundMark x1="2000" y1="61209" x2="2000" y2="61209"/>
                        <a14:foregroundMark x1="1500" y1="60324" x2="1500" y2="60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10050" y="3429000"/>
            <a:ext cx="3771900" cy="213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7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FAA7B8-6D9C-217B-B34B-393C684EF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391447"/>
              </p:ext>
            </p:extLst>
          </p:nvPr>
        </p:nvGraphicFramePr>
        <p:xfrm>
          <a:off x="4007793" y="556085"/>
          <a:ext cx="3894012" cy="6191328"/>
        </p:xfrm>
        <a:graphic>
          <a:graphicData uri="http://schemas.openxmlformats.org/drawingml/2006/table">
            <a:tbl>
              <a:tblPr/>
              <a:tblGrid>
                <a:gridCol w="3894012">
                  <a:extLst>
                    <a:ext uri="{9D8B030D-6E8A-4147-A177-3AD203B41FA5}">
                      <a16:colId xmlns:a16="http://schemas.microsoft.com/office/drawing/2014/main" val="1988101017"/>
                    </a:ext>
                  </a:extLst>
                </a:gridCol>
              </a:tblGrid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 (16 Jan)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801627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2 (23 Jan)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86812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3 (30 Jan)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765843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4 (6 Feb)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75257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5 (13 Feb)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65826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6 (20 Feb)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6440956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7 (27 Feb)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8407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8 (6 Mar)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29356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dirty="0">
                          <a:effectLst/>
                          <a:latin typeface="Aptos" panose="020B00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Spring Break</a:t>
                      </a: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6658643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9 (20 March)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063745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10 (27 Mar)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4451451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11 (3 Apr)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829390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12 (10 Apr)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957348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13 (17 Apri)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809202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r>
                        <a:rPr lang="en-US" sz="2000" kern="1200" dirty="0">
                          <a:effectLst/>
                          <a:latin typeface="Aptos" panose="020B0004020202020204" pitchFamily="34" charset="0"/>
                        </a:rPr>
                        <a:t>Week 14 (24 Apr)</a:t>
                      </a:r>
                      <a:endParaRPr lang="en-US" sz="2000" dirty="0"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83" marR="18092" marT="26825" marB="2682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3089274"/>
                  </a:ext>
                </a:extLst>
              </a:tr>
              <a:tr h="29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buNone/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830" marR="18415" marT="27305" marB="2730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4258756"/>
                  </a:ext>
                </a:extLst>
              </a:tr>
            </a:tbl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0242086-09BC-4765-B7D9-59B8029C8CC8}"/>
              </a:ext>
            </a:extLst>
          </p:cNvPr>
          <p:cNvSpPr/>
          <p:nvPr/>
        </p:nvSpPr>
        <p:spPr>
          <a:xfrm>
            <a:off x="4540208" y="556085"/>
            <a:ext cx="2916268" cy="40957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E16667-2D57-4B8C-96AC-37F36A16A53C}"/>
              </a:ext>
            </a:extLst>
          </p:cNvPr>
          <p:cNvSpPr txBox="1"/>
          <p:nvPr/>
        </p:nvSpPr>
        <p:spPr>
          <a:xfrm>
            <a:off x="1247775" y="1543050"/>
            <a:ext cx="1953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Spring 2026</a:t>
            </a:r>
          </a:p>
        </p:txBody>
      </p:sp>
    </p:spTree>
    <p:extLst>
      <p:ext uri="{BB962C8B-B14F-4D97-AF65-F5344CB8AC3E}">
        <p14:creationId xmlns:p14="http://schemas.microsoft.com/office/powerpoint/2010/main" val="105783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00091 0.1141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2A42A-1254-46C0-A467-EAC2A7F67E15}"/>
              </a:ext>
            </a:extLst>
          </p:cNvPr>
          <p:cNvSpPr txBox="1"/>
          <p:nvPr/>
        </p:nvSpPr>
        <p:spPr>
          <a:xfrm>
            <a:off x="5099573" y="1097841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WRAPUP</a:t>
            </a:r>
          </a:p>
        </p:txBody>
      </p:sp>
      <p:pic>
        <p:nvPicPr>
          <p:cNvPr id="4" name="Picture 3" descr="A picture containing text, floor&#10;&#10;Description automatically generated">
            <a:extLst>
              <a:ext uri="{FF2B5EF4-FFF2-40B4-BE49-F238E27FC236}">
                <a16:creationId xmlns:a16="http://schemas.microsoft.com/office/drawing/2014/main" id="{8BA08303-38FB-4C66-9D6C-DC3DB08E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741" y="2486025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46CC2-E818-A369-712E-1DB248F54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528923-1F58-9225-DFAD-D6CAF5735511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8CC46A-D7EF-1013-F081-E5CCC28EA9DB}"/>
              </a:ext>
            </a:extLst>
          </p:cNvPr>
          <p:cNvGraphicFramePr>
            <a:graphicFrameLocks noGrp="1"/>
          </p:cNvGraphicFramePr>
          <p:nvPr/>
        </p:nvGraphicFramePr>
        <p:xfrm>
          <a:off x="1304926" y="1588559"/>
          <a:ext cx="8338339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1993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6866346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Skills session – Word Processing Formats, Tips and Tricks 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10:00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Guest Speaker:  Siobhan Sheils: “Washington Policymaking and Processes”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Chief People Officer, The Cohen Group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Kennedy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408330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Guest Speaker:  Yasmeen Alamiri, Former Senior Editor for video and special projects, PBS News Hour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- Introduced by Emmett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6087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12:45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and Metro to National Press Building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2:25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dirty="0"/>
                        <a:t>Meet in lobby of National Press Building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25061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Guest Speaker: Jerry Zremski, U of Maryland and Buffalo News  </a:t>
                      </a:r>
                    </a:p>
                    <a:p>
                      <a:pPr marL="182880" indent="-182880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Bijan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96041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~3:30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Wrapup</a:t>
                      </a:r>
                      <a:r>
                        <a:rPr lang="en-US" sz="2000" dirty="0"/>
                        <a:t> and depart from National Press Club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69521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5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AE958-00C8-9AE9-4B3D-202E11418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F369E-0055-CD27-A156-2CA399DEC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6950" y="1781175"/>
            <a:ext cx="7686674" cy="1194650"/>
          </a:xfrm>
        </p:spPr>
        <p:txBody>
          <a:bodyPr>
            <a:normAutofit/>
          </a:bodyPr>
          <a:lstStyle/>
          <a:p>
            <a:r>
              <a:rPr lang="en-US" sz="4000" dirty="0"/>
              <a:t>Global Policy Seminar and NSC Simulation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8F1279-25E9-CA47-C3F3-928EEC087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3037" y="2741801"/>
            <a:ext cx="6858000" cy="618523"/>
          </a:xfrm>
        </p:spPr>
        <p:txBody>
          <a:bodyPr>
            <a:normAutofit/>
          </a:bodyPr>
          <a:lstStyle/>
          <a:p>
            <a:r>
              <a:rPr lang="en-US" sz="2800" dirty="0"/>
              <a:t>IRP 401  -  IRP 402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7ADBE-5413-BD6C-4D1A-7BE934D30619}"/>
              </a:ext>
            </a:extLst>
          </p:cNvPr>
          <p:cNvSpPr txBox="1"/>
          <p:nvPr/>
        </p:nvSpPr>
        <p:spPr>
          <a:xfrm>
            <a:off x="5771609" y="5465641"/>
            <a:ext cx="336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Prof. Fulton T. Armstrong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8AC765-12C3-CE3E-671F-BE54BD3B6C7E}"/>
              </a:ext>
            </a:extLst>
          </p:cNvPr>
          <p:cNvSpPr txBox="1"/>
          <p:nvPr/>
        </p:nvSpPr>
        <p:spPr>
          <a:xfrm>
            <a:off x="5771609" y="3997484"/>
            <a:ext cx="22088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Week Three</a:t>
            </a:r>
            <a:br>
              <a:rPr lang="en-US" sz="2400" dirty="0"/>
            </a:br>
            <a:r>
              <a:rPr lang="en-US" sz="2400" dirty="0"/>
              <a:t>30 January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5918A0-81F9-7505-7673-49B257633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232" y="3882176"/>
            <a:ext cx="3232987" cy="204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75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1A2ED-3389-BEB2-FA9E-39BDF1C22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334A52-32D2-40BE-3E83-F463F3789205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952C54-B03E-6B62-2315-ABBFB765AD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079371"/>
              </p:ext>
            </p:extLst>
          </p:nvPr>
        </p:nvGraphicFramePr>
        <p:xfrm>
          <a:off x="1304926" y="1588559"/>
          <a:ext cx="8338339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1993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6866346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Skills session – Word Processing Formats, Tips and Tricks 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10:00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Guest Speaker:  Siobhan Sheils: “Washington Policymaking and Processes”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Chief People Officer, The Cohen Group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Kennedy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408330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Guest Speaker:  Yasmeen Alamiri, Former Senior Editor for video and special projects, PBS News Hour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- Introduced by Emmett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6087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12:45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and Metro to National Press Building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2:25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dirty="0"/>
                        <a:t>Meet in lobby of National Press Building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25061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Guest Speaker: Jerry Zremski, U of Maryland and Buffalo News  </a:t>
                      </a:r>
                    </a:p>
                    <a:p>
                      <a:pPr marL="182880" indent="-182880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Bijan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96041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~3:30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Wrapup</a:t>
                      </a:r>
                      <a:r>
                        <a:rPr lang="en-US" sz="2000" dirty="0"/>
                        <a:t> and depart from National Press Club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69521981"/>
                  </a:ext>
                </a:extLst>
              </a:tr>
            </a:tbl>
          </a:graphicData>
        </a:graphic>
      </p:graphicFrame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364B70A9-23A7-4DC1-59BA-1F9990016B1D}"/>
              </a:ext>
            </a:extLst>
          </p:cNvPr>
          <p:cNvSpPr/>
          <p:nvPr/>
        </p:nvSpPr>
        <p:spPr>
          <a:xfrm>
            <a:off x="1304925" y="1588559"/>
            <a:ext cx="8622845" cy="411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8D90424-2383-E85C-4943-019C74D3145D}"/>
              </a:ext>
            </a:extLst>
          </p:cNvPr>
          <p:cNvSpPr/>
          <p:nvPr/>
        </p:nvSpPr>
        <p:spPr>
          <a:xfrm>
            <a:off x="1304926" y="1985754"/>
            <a:ext cx="8622845" cy="13452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75A2D24-2762-6DF1-56EF-AFB744C9B0CA}"/>
              </a:ext>
            </a:extLst>
          </p:cNvPr>
          <p:cNvSpPr/>
          <p:nvPr/>
        </p:nvSpPr>
        <p:spPr>
          <a:xfrm>
            <a:off x="1162672" y="3331029"/>
            <a:ext cx="8622845" cy="10014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7455A8D-7FAC-D8FA-9339-4DC990EB16CB}"/>
              </a:ext>
            </a:extLst>
          </p:cNvPr>
          <p:cNvSpPr/>
          <p:nvPr/>
        </p:nvSpPr>
        <p:spPr>
          <a:xfrm>
            <a:off x="1162671" y="4465585"/>
            <a:ext cx="8622845" cy="403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53CC641-35BA-475D-5C0B-552591F6D500}"/>
              </a:ext>
            </a:extLst>
          </p:cNvPr>
          <p:cNvSpPr/>
          <p:nvPr/>
        </p:nvSpPr>
        <p:spPr>
          <a:xfrm>
            <a:off x="1162670" y="4836455"/>
            <a:ext cx="8622845" cy="403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E84B7C-B9E6-F5D2-ADF3-A510163C3FA6}"/>
              </a:ext>
            </a:extLst>
          </p:cNvPr>
          <p:cNvSpPr/>
          <p:nvPr/>
        </p:nvSpPr>
        <p:spPr>
          <a:xfrm>
            <a:off x="1304925" y="5308849"/>
            <a:ext cx="8622845" cy="6565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B2FAC65-F965-F0C6-424C-76AD42F40CBF}"/>
              </a:ext>
            </a:extLst>
          </p:cNvPr>
          <p:cNvSpPr/>
          <p:nvPr/>
        </p:nvSpPr>
        <p:spPr>
          <a:xfrm>
            <a:off x="1162670" y="5999784"/>
            <a:ext cx="8622845" cy="4035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871D979-26D3-9389-7895-BDD2011E5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CEA7CE-159C-2348-BBFF-2F0B6174D474}"/>
              </a:ext>
            </a:extLst>
          </p:cNvPr>
          <p:cNvSpPr txBox="1"/>
          <p:nvPr/>
        </p:nvSpPr>
        <p:spPr>
          <a:xfrm>
            <a:off x="1304926" y="702731"/>
            <a:ext cx="3011337" cy="52322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TODAY’S 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9ED8D5-11DA-B3DF-4E75-E5613D062560}"/>
              </a:ext>
            </a:extLst>
          </p:cNvPr>
          <p:cNvGraphicFramePr>
            <a:graphicFrameLocks noGrp="1"/>
          </p:cNvGraphicFramePr>
          <p:nvPr/>
        </p:nvGraphicFramePr>
        <p:xfrm>
          <a:off x="1304926" y="1588559"/>
          <a:ext cx="8338339" cy="4831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1993">
                  <a:extLst>
                    <a:ext uri="{9D8B030D-6E8A-4147-A177-3AD203B41FA5}">
                      <a16:colId xmlns:a16="http://schemas.microsoft.com/office/drawing/2014/main" val="3540809041"/>
                    </a:ext>
                  </a:extLst>
                </a:gridCol>
                <a:gridCol w="6866346">
                  <a:extLst>
                    <a:ext uri="{9D8B030D-6E8A-4147-A177-3AD203B41FA5}">
                      <a16:colId xmlns:a16="http://schemas.microsoft.com/office/drawing/2014/main" val="369545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9:00 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Skills session – Word Processing Formats, Tips and Tricks 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598994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10:00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Guest Speaker:  Siobhan Sheils: “Washington Policymaking and Processes” </a:t>
                      </a:r>
                    </a:p>
                    <a:p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Chief People Officer, The Cohen Group</a:t>
                      </a:r>
                    </a:p>
                    <a:p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- Introduced by Kennedy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4083300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Guest Speaker:  Yasmeen Alamiri, Former Senior Editor for video and special projects, PBS News Hour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dirty="0"/>
                        <a:t>- Introduced by Emmett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26087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12:45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Lunch and Metro to National Press Building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17333854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2:25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dirty="0"/>
                        <a:t>Meet in lobby of National Press Building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3250613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dirty="0"/>
                        <a:t>2:30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pPr marL="182880" indent="-182880"/>
                      <a:r>
                        <a:rPr lang="en-US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Guest Speaker: Jerry Zremski, U of Maryland and Buffalo News  </a:t>
                      </a:r>
                    </a:p>
                    <a:p>
                      <a:pPr marL="182880" indent="-182880"/>
                      <a:r>
                        <a:rPr lang="en-US" sz="18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Introduced by Bijan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960413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~3:30</a:t>
                      </a:r>
                    </a:p>
                  </a:txBody>
                  <a:tcPr marB="9144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Wrapup</a:t>
                      </a:r>
                      <a:r>
                        <a:rPr lang="en-US" sz="2000" dirty="0"/>
                        <a:t> and depart from National Press Club</a:t>
                      </a:r>
                    </a:p>
                  </a:txBody>
                  <a:tcPr marB="91440"/>
                </a:tc>
                <a:extLst>
                  <a:ext uri="{0D108BD9-81ED-4DB2-BD59-A6C34878D82A}">
                    <a16:rowId xmlns:a16="http://schemas.microsoft.com/office/drawing/2014/main" val="2069521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89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604A9-327C-1A7E-0502-1BF697BBA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815A53-CD99-EF4E-9502-CEC9D6F146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287256"/>
              </p:ext>
            </p:extLst>
          </p:nvPr>
        </p:nvGraphicFramePr>
        <p:xfrm>
          <a:off x="814707" y="773561"/>
          <a:ext cx="10721658" cy="626364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290718">
                  <a:extLst>
                    <a:ext uri="{9D8B030D-6E8A-4147-A177-3AD203B41FA5}">
                      <a16:colId xmlns:a16="http://schemas.microsoft.com/office/drawing/2014/main" val="1258849628"/>
                    </a:ext>
                  </a:extLst>
                </a:gridCol>
                <a:gridCol w="4763461">
                  <a:extLst>
                    <a:ext uri="{9D8B030D-6E8A-4147-A177-3AD203B41FA5}">
                      <a16:colId xmlns:a16="http://schemas.microsoft.com/office/drawing/2014/main" val="4164193412"/>
                    </a:ext>
                  </a:extLst>
                </a:gridCol>
                <a:gridCol w="4667479">
                  <a:extLst>
                    <a:ext uri="{9D8B030D-6E8A-4147-A177-3AD203B41FA5}">
                      <a16:colId xmlns:a16="http://schemas.microsoft.com/office/drawing/2014/main" val="4027853243"/>
                    </a:ext>
                  </a:extLst>
                </a:gridCol>
              </a:tblGrid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Emmett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Countering “CRINK</a:t>
                      </a: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” alignment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Danger of one-dimensional energy sector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78353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John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09414812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Miles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Capitalism and environment protection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Climate change and refugees/sovereignty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92597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Kennedy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76474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Eli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Prediction markets 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Iran-US relations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77963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Michael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60546084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Diego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Globalization and environmental impact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15040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 err="1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Molisa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429616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Kaiwen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U.S.-China economic and trade competition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China’s Influence </a:t>
                      </a:r>
                      <a:r>
                        <a:rPr lang="en-US" sz="180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in Africa</a:t>
                      </a: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2259745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Yvette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331218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Bijan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Housing shortage and its implications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</a:rPr>
                        <a:t>Humanitarian Crisis in Gaza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0063066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Megha</a:t>
                      </a:r>
                    </a:p>
                  </a:txBody>
                  <a:tcPr marL="68580" marR="68580" marT="0" marB="914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9443781"/>
                  </a:ext>
                </a:extLst>
              </a:tr>
              <a:tr h="2864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Chancey</a:t>
                      </a:r>
                    </a:p>
                  </a:txBody>
                  <a:tcPr marL="68580" marR="68580" marT="9144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U.S.-ROK relations (pending more info)</a:t>
                      </a: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North Korea </a:t>
                      </a:r>
                      <a:r>
                        <a:rPr lang="en-US" sz="1800" b="0" kern="10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(pending more)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145017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Filippo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+mn-lt"/>
                        </a:rPr>
                        <a:t> </a:t>
                      </a:r>
                      <a:endParaRPr lang="en-US" sz="2000" kern="100" dirty="0"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081585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3961936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118428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853"/>
                  </a:ext>
                </a:extLst>
              </a:tr>
              <a:tr h="30175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6011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3C7E9-4E15-8631-9593-195EF10B05F6}"/>
              </a:ext>
            </a:extLst>
          </p:cNvPr>
          <p:cNvSpPr txBox="1"/>
          <p:nvPr/>
        </p:nvSpPr>
        <p:spPr>
          <a:xfrm>
            <a:off x="3913030" y="105490"/>
            <a:ext cx="33698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PROJECT PLANNING</a:t>
            </a:r>
          </a:p>
        </p:txBody>
      </p:sp>
    </p:spTree>
    <p:extLst>
      <p:ext uri="{BB962C8B-B14F-4D97-AF65-F5344CB8AC3E}">
        <p14:creationId xmlns:p14="http://schemas.microsoft.com/office/powerpoint/2010/main" val="330007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93DDA5-C876-EB87-685A-502A5C96CF3F}"/>
              </a:ext>
            </a:extLst>
          </p:cNvPr>
          <p:cNvSpPr txBox="1"/>
          <p:nvPr/>
        </p:nvSpPr>
        <p:spPr>
          <a:xfrm>
            <a:off x="791560" y="695570"/>
            <a:ext cx="26057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Professional Skills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27805-575B-B890-BF48-438D44217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3452">
            <a:off x="1594756" y="1249817"/>
            <a:ext cx="9002486" cy="50638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138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A1FCF4-AEC2-4DC3-9229-D0B5E97F9BC2}"/>
              </a:ext>
            </a:extLst>
          </p:cNvPr>
          <p:cNvSpPr txBox="1"/>
          <p:nvPr/>
        </p:nvSpPr>
        <p:spPr>
          <a:xfrm>
            <a:off x="2365431" y="689707"/>
            <a:ext cx="267849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spc="160" dirty="0"/>
              <a:t>GUEST SPEAKER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201AE-612C-4537-9F16-5FF45A70B950}"/>
              </a:ext>
            </a:extLst>
          </p:cNvPr>
          <p:cNvSpPr txBox="1"/>
          <p:nvPr/>
        </p:nvSpPr>
        <p:spPr>
          <a:xfrm>
            <a:off x="5963639" y="1203760"/>
            <a:ext cx="3829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Siobhan Sheils</a:t>
            </a:r>
          </a:p>
        </p:txBody>
      </p:sp>
      <p:pic>
        <p:nvPicPr>
          <p:cNvPr id="4" name="Picture 3" descr="sheils siobhan">
            <a:extLst>
              <a:ext uri="{FF2B5EF4-FFF2-40B4-BE49-F238E27FC236}">
                <a16:creationId xmlns:a16="http://schemas.microsoft.com/office/drawing/2014/main" id="{1C2E4315-8B97-4401-8DA7-1165663E05B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626" y="326093"/>
            <a:ext cx="1885950" cy="23666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1068965-42EB-4DEA-A75D-F8B19CFDCF72}"/>
              </a:ext>
            </a:extLst>
          </p:cNvPr>
          <p:cNvGraphicFramePr>
            <a:graphicFrameLocks noGrp="1"/>
          </p:cNvGraphicFramePr>
          <p:nvPr/>
        </p:nvGraphicFramePr>
        <p:xfrm>
          <a:off x="2068851" y="2276390"/>
          <a:ext cx="7232073" cy="43310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45312">
                  <a:extLst>
                    <a:ext uri="{9D8B030D-6E8A-4147-A177-3AD203B41FA5}">
                      <a16:colId xmlns:a16="http://schemas.microsoft.com/office/drawing/2014/main" val="1972328021"/>
                    </a:ext>
                  </a:extLst>
                </a:gridCol>
                <a:gridCol w="5286761">
                  <a:extLst>
                    <a:ext uri="{9D8B030D-6E8A-4147-A177-3AD203B41FA5}">
                      <a16:colId xmlns:a16="http://schemas.microsoft.com/office/drawing/2014/main" val="3983371157"/>
                    </a:ext>
                  </a:extLst>
                </a:gridCol>
              </a:tblGrid>
              <a:tr h="365760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Associate Vice President with The Cohen Group</a:t>
                      </a:r>
                      <a:br>
                        <a:rPr lang="en-US" sz="1600" dirty="0">
                          <a:effectLst/>
                        </a:rPr>
                      </a:b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2390004"/>
                  </a:ext>
                </a:extLst>
              </a:tr>
              <a:tr h="39116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2015-2017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NSC Director for Central America and the Caribbean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effectLst/>
                        </a:rPr>
                        <a:t>- Reestablishment of US-Cuba ties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2528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Prior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- Special Assistant to two Deputy Secretaries of State and the Under Secretary of State for Political Affairs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639281"/>
                  </a:ext>
                </a:extLst>
              </a:tr>
              <a:tr h="1401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Desk Officer for Guatemala; resolve CAFTA trade dispute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3354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Bureau of Human Resources and Staff Assistant in the Bureau of Western Hemisphere Affairs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8436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- Superior honor award and four meritorious honor awards</a:t>
                      </a:r>
                      <a:br>
                        <a:rPr lang="en-US" sz="1600" dirty="0">
                          <a:effectLst/>
                        </a:rPr>
                      </a:b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572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Teach for America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Taught eighth grade English for four years in the South Bronx and Newark, New Jersey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21988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Higher Education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Master’s of International Relations and Master’s in Public Relations, Syracuse University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733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Bachelor’s, Boston College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133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12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0F8F-35A8-EE70-5CBF-53E2B4EA0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AE470A-6FCF-C88C-4BE8-1A126280FBB6}"/>
              </a:ext>
            </a:extLst>
          </p:cNvPr>
          <p:cNvSpPr txBox="1"/>
          <p:nvPr/>
        </p:nvSpPr>
        <p:spPr>
          <a:xfrm>
            <a:off x="1333500" y="828675"/>
            <a:ext cx="2780761" cy="5232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GUEST SPEAKER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C9538E-ABBB-84F8-D17F-BDD2A2F266C4}"/>
              </a:ext>
            </a:extLst>
          </p:cNvPr>
          <p:cNvSpPr txBox="1"/>
          <p:nvPr/>
        </p:nvSpPr>
        <p:spPr>
          <a:xfrm>
            <a:off x="1436687" y="4484450"/>
            <a:ext cx="3421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Introduced by Kennedy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218A51-CD25-2D46-EB3E-A5D725AA4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4935">
            <a:off x="5381877" y="143854"/>
            <a:ext cx="5278779" cy="713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33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84B768-9403-AC13-2831-060F22C661C0}"/>
              </a:ext>
            </a:extLst>
          </p:cNvPr>
          <p:cNvSpPr txBox="1"/>
          <p:nvPr/>
        </p:nvSpPr>
        <p:spPr>
          <a:xfrm>
            <a:off x="5545208" y="2590801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2080465716"/>
      </p:ext>
    </p:extLst>
  </p:cSld>
  <p:clrMapOvr>
    <a:masterClrMapping/>
  </p:clrMapOvr>
</p:sld>
</file>

<file path=ppt/theme/theme1.xml><?xml version="1.0" encoding="utf-8"?>
<a:theme xmlns:a="http://schemas.openxmlformats.org/drawingml/2006/main" name="AU_analysis_class_theme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_analysis_class_theme" id="{D629ACFE-B0C4-497E-BC82-35A72FF012DF}" vid="{1BAA6AC4-EBB9-499A-AE4A-F60AD4DD45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AU_analysis_class_theme</Template>
  <TotalTime>3744</TotalTime>
  <Words>823</Words>
  <Application>Microsoft Office PowerPoint</Application>
  <PresentationFormat>Widescreen</PresentationFormat>
  <Paragraphs>170</Paragraphs>
  <Slides>22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SimSun</vt:lpstr>
      <vt:lpstr>Aptos</vt:lpstr>
      <vt:lpstr>Arial</vt:lpstr>
      <vt:lpstr>Calibri</vt:lpstr>
      <vt:lpstr>Corbel</vt:lpstr>
      <vt:lpstr>AU_analysis_class_theme</vt:lpstr>
      <vt:lpstr>Global Policy Seminar and NSC Simulation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Policy Seminar and NSC Simulation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401/402 Intro on Tuesday 2023-08-29</dc:title>
  <dc:subject/>
  <dc:creator>Fulton Armstrong</dc:creator>
  <cp:keywords/>
  <cp:lastModifiedBy>Fulton A</cp:lastModifiedBy>
  <cp:revision>198</cp:revision>
  <cp:lastPrinted>2026-01-21T16:56:37Z</cp:lastPrinted>
  <dcterms:created xsi:type="dcterms:W3CDTF">2020-01-10T15:37:44Z</dcterms:created>
  <dcterms:modified xsi:type="dcterms:W3CDTF">2026-01-28T22:34:55Z</dcterms:modified>
  <cp:category/>
</cp:coreProperties>
</file>