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1769" r:id="rId2"/>
    <p:sldId id="1770" r:id="rId3"/>
    <p:sldId id="1930" r:id="rId4"/>
    <p:sldId id="1933" r:id="rId5"/>
    <p:sldId id="1929" r:id="rId6"/>
    <p:sldId id="1837" r:id="rId7"/>
    <p:sldId id="722" r:id="rId8"/>
    <p:sldId id="721" r:id="rId9"/>
    <p:sldId id="1931" r:id="rId10"/>
    <p:sldId id="1829" r:id="rId11"/>
    <p:sldId id="1932" r:id="rId12"/>
    <p:sldId id="1580" r:id="rId13"/>
    <p:sldId id="1983" r:id="rId14"/>
    <p:sldId id="1985" r:id="rId15"/>
    <p:sldId id="1986" r:id="rId16"/>
    <p:sldId id="1991" r:id="rId17"/>
    <p:sldId id="1989" r:id="rId18"/>
    <p:sldId id="1987" r:id="rId19"/>
    <p:sldId id="1988" r:id="rId20"/>
    <p:sldId id="1995" r:id="rId21"/>
    <p:sldId id="1969" r:id="rId22"/>
    <p:sldId id="1993" r:id="rId23"/>
    <p:sldId id="894" r:id="rId24"/>
    <p:sldId id="1971" r:id="rId25"/>
    <p:sldId id="1972" r:id="rId26"/>
    <p:sldId id="1974" r:id="rId27"/>
    <p:sldId id="1973" r:id="rId28"/>
    <p:sldId id="1994" r:id="rId29"/>
    <p:sldId id="1992" r:id="rId30"/>
    <p:sldId id="1976" r:id="rId31"/>
    <p:sldId id="1977" r:id="rId32"/>
    <p:sldId id="1978" r:id="rId33"/>
    <p:sldId id="1979" r:id="rId34"/>
    <p:sldId id="1980" r:id="rId35"/>
    <p:sldId id="1981" r:id="rId36"/>
    <p:sldId id="1982" r:id="rId37"/>
    <p:sldId id="1958" r:id="rId38"/>
    <p:sldId id="1967" r:id="rId39"/>
    <p:sldId id="1990" r:id="rId40"/>
    <p:sldId id="1962" r:id="rId41"/>
    <p:sldId id="1890" r:id="rId42"/>
    <p:sldId id="1629" r:id="rId43"/>
    <p:sldId id="1774" r:id="rId44"/>
    <p:sldId id="1773" r:id="rId45"/>
    <p:sldId id="1776" r:id="rId46"/>
    <p:sldId id="1775" r:id="rId47"/>
    <p:sldId id="1777" r:id="rId48"/>
    <p:sldId id="1757" r:id="rId49"/>
    <p:sldId id="1756" r:id="rId50"/>
    <p:sldId id="1997" r:id="rId51"/>
    <p:sldId id="1999" r:id="rId52"/>
    <p:sldId id="2000" r:id="rId53"/>
    <p:sldId id="2001" r:id="rId5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286B62A3-7D65-46D0-A407-2FB0C89D52F1}">
          <p14:sldIdLst>
            <p14:sldId id="1769"/>
            <p14:sldId id="1770"/>
            <p14:sldId id="1930"/>
            <p14:sldId id="1933"/>
            <p14:sldId id="1929"/>
            <p14:sldId id="1837"/>
            <p14:sldId id="722"/>
            <p14:sldId id="721"/>
            <p14:sldId id="1931"/>
            <p14:sldId id="1829"/>
            <p14:sldId id="1932"/>
            <p14:sldId id="1580"/>
            <p14:sldId id="1983"/>
            <p14:sldId id="1985"/>
            <p14:sldId id="1986"/>
            <p14:sldId id="1991"/>
            <p14:sldId id="1989"/>
            <p14:sldId id="1987"/>
            <p14:sldId id="1988"/>
            <p14:sldId id="1995"/>
            <p14:sldId id="1969"/>
            <p14:sldId id="1993"/>
            <p14:sldId id="894"/>
            <p14:sldId id="1971"/>
            <p14:sldId id="1972"/>
            <p14:sldId id="1974"/>
            <p14:sldId id="1973"/>
            <p14:sldId id="1994"/>
            <p14:sldId id="1992"/>
            <p14:sldId id="1976"/>
            <p14:sldId id="1977"/>
            <p14:sldId id="1978"/>
            <p14:sldId id="1979"/>
            <p14:sldId id="1980"/>
            <p14:sldId id="1981"/>
            <p14:sldId id="1982"/>
            <p14:sldId id="1958"/>
            <p14:sldId id="1967"/>
            <p14:sldId id="1990"/>
            <p14:sldId id="1962"/>
            <p14:sldId id="1890"/>
            <p14:sldId id="1629"/>
            <p14:sldId id="1774"/>
            <p14:sldId id="1773"/>
            <p14:sldId id="1776"/>
            <p14:sldId id="1775"/>
            <p14:sldId id="1777"/>
            <p14:sldId id="1757"/>
            <p14:sldId id="1756"/>
            <p14:sldId id="1997"/>
            <p14:sldId id="1999"/>
            <p14:sldId id="2000"/>
            <p14:sldId id="2001"/>
          </p14:sldIdLst>
        </p14:section>
        <p14:section name="Good observer?" id="{E01CC503-AED2-4193-A811-80C5D9B0DDAF}">
          <p14:sldIdLst/>
        </p14:section>
        <p14:section name="Second &quot;tests&quot;" id="{6083E672-F2AD-47BA-8BAF-22F6C8C18268}">
          <p14:sldIdLst/>
        </p14:section>
        <p14:section name="Questionnaire-Discussion" id="{E066A4A2-88AD-4E68-A5ED-4A82136DE8D4}">
          <p14:sldIdLst/>
        </p14:section>
        <p14:section name="Syllabus and Schedule" id="{10CFC5B4-CE0C-41E2-99CC-A4DEDE828B88}">
          <p14:sldIdLst/>
        </p14:section>
        <p14:section name="NSC Project Intro" id="{9DFE92F2-46D1-41A4-B06D-76CA3E932F96}">
          <p14:sldIdLst/>
        </p14:section>
        <p14:section name="USG processes" id="{437D31BE-7979-454B-96D0-2A6E74C1FD21}">
          <p14:sldIdLst/>
        </p14:section>
        <p14:section name="break" id="{BE9B1A2E-8DE8-4E4B-A970-982A95F2BAB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2F1E"/>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8" autoAdjust="0"/>
    <p:restoredTop sz="95740"/>
  </p:normalViewPr>
  <p:slideViewPr>
    <p:cSldViewPr snapToGrid="0">
      <p:cViewPr varScale="1">
        <p:scale>
          <a:sx n="51" d="100"/>
          <a:sy n="51" d="100"/>
        </p:scale>
        <p:origin x="1132" y="26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lton A" userId="6ce49bf28c24c9be" providerId="LiveId" clId="{6BBDCC28-EAC0-40FF-A09B-B0AEED10F0DB}"/>
    <pc:docChg chg="modSld">
      <pc:chgData name="Fulton A" userId="6ce49bf28c24c9be" providerId="LiveId" clId="{6BBDCC28-EAC0-40FF-A09B-B0AEED10F0DB}" dt="2025-09-11T12:48:03.634" v="77" actId="20577"/>
      <pc:docMkLst>
        <pc:docMk/>
      </pc:docMkLst>
      <pc:sldChg chg="modSp mod">
        <pc:chgData name="Fulton A" userId="6ce49bf28c24c9be" providerId="LiveId" clId="{6BBDCC28-EAC0-40FF-A09B-B0AEED10F0DB}" dt="2025-09-11T12:48:03.634" v="77" actId="20577"/>
        <pc:sldMkLst>
          <pc:docMk/>
          <pc:sldMk cId="3894540409" sldId="1929"/>
        </pc:sldMkLst>
        <pc:graphicFrameChg chg="modGraphic">
          <ac:chgData name="Fulton A" userId="6ce49bf28c24c9be" providerId="LiveId" clId="{6BBDCC28-EAC0-40FF-A09B-B0AEED10F0DB}" dt="2025-09-11T12:48:03.634" v="77" actId="20577"/>
          <ac:graphicFrameMkLst>
            <pc:docMk/>
            <pc:sldMk cId="3894540409" sldId="1929"/>
            <ac:graphicFrameMk id="2" creationId="{7FD5EF19-60FC-DEE1-D9AD-EB8EE4080B3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09" tIns="47105" rIns="94209" bIns="47105" rtlCol="0"/>
          <a:lstStyle>
            <a:lvl1pPr algn="l">
              <a:defRPr sz="1200"/>
            </a:lvl1pPr>
          </a:lstStyle>
          <a:p>
            <a:endParaRPr lang="en-US"/>
          </a:p>
        </p:txBody>
      </p:sp>
      <p:sp>
        <p:nvSpPr>
          <p:cNvPr id="3" name="Date Placeholder 2"/>
          <p:cNvSpPr>
            <a:spLocks noGrp="1"/>
          </p:cNvSpPr>
          <p:nvPr>
            <p:ph type="dt" idx="1"/>
          </p:nvPr>
        </p:nvSpPr>
        <p:spPr>
          <a:xfrm>
            <a:off x="4023094" y="0"/>
            <a:ext cx="3077739" cy="471054"/>
          </a:xfrm>
          <a:prstGeom prst="rect">
            <a:avLst/>
          </a:prstGeom>
        </p:spPr>
        <p:txBody>
          <a:bodyPr vert="horz" lIns="94209" tIns="47105" rIns="94209" bIns="47105" rtlCol="0"/>
          <a:lstStyle>
            <a:lvl1pPr algn="r">
              <a:defRPr sz="1200"/>
            </a:lvl1pPr>
          </a:lstStyle>
          <a:p>
            <a:fld id="{A4B45A41-E728-4C03-8E92-ADFB1F2FD97D}" type="datetimeFigureOut">
              <a:rPr lang="en-US" smtClean="0"/>
              <a:t>9/11/2025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9" tIns="47105" rIns="94209" bIns="47105" rtlCol="0" anchor="ctr"/>
          <a:lstStyle/>
          <a:p>
            <a:endParaRPr lang="en-US"/>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09" tIns="47105" rIns="94209" bIns="471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71053"/>
          </a:xfrm>
          <a:prstGeom prst="rect">
            <a:avLst/>
          </a:prstGeom>
        </p:spPr>
        <p:txBody>
          <a:bodyPr vert="horz" lIns="94209" tIns="47105" rIns="94209" bIns="47105" rtlCol="0" anchor="b"/>
          <a:lstStyle>
            <a:lvl1pPr algn="l">
              <a:defRPr sz="1200"/>
            </a:lvl1pPr>
          </a:lstStyle>
          <a:p>
            <a:endParaRPr lang="en-US"/>
          </a:p>
        </p:txBody>
      </p:sp>
      <p:sp>
        <p:nvSpPr>
          <p:cNvPr id="7" name="Slide Number Placeholder 6"/>
          <p:cNvSpPr>
            <a:spLocks noGrp="1"/>
          </p:cNvSpPr>
          <p:nvPr>
            <p:ph type="sldNum" sz="quarter" idx="5"/>
          </p:nvPr>
        </p:nvSpPr>
        <p:spPr>
          <a:xfrm>
            <a:off x="4023094" y="8917424"/>
            <a:ext cx="3077739" cy="471053"/>
          </a:xfrm>
          <a:prstGeom prst="rect">
            <a:avLst/>
          </a:prstGeom>
        </p:spPr>
        <p:txBody>
          <a:bodyPr vert="horz" lIns="94209" tIns="47105" rIns="94209" bIns="47105"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E396-7BC1-4ADC-A603-F29CD7CBE05F}" type="slidenum">
              <a:rPr lang="en-US" smtClean="0"/>
              <a:t>12</a:t>
            </a:fld>
            <a:endParaRPr lang="en-US"/>
          </a:p>
        </p:txBody>
      </p:sp>
    </p:spTree>
    <p:extLst>
      <p:ext uri="{BB962C8B-B14F-4D97-AF65-F5344CB8AC3E}">
        <p14:creationId xmlns:p14="http://schemas.microsoft.com/office/powerpoint/2010/main" val="4169053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46A4F-ABD1-F50D-0B85-8201CE542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B0149-F97E-0EDB-A018-80EFC90DF86A}"/>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AD31622-A02B-E138-23BB-66EE62FF07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9BB684-9234-DEDA-3DE8-7C8612088227}"/>
              </a:ext>
            </a:extLst>
          </p:cNvPr>
          <p:cNvSpPr>
            <a:spLocks noGrp="1"/>
          </p:cNvSpPr>
          <p:nvPr>
            <p:ph type="sldNum" sz="quarter" idx="5"/>
          </p:nvPr>
        </p:nvSpPr>
        <p:spPr/>
        <p:txBody>
          <a:bodyPr/>
          <a:lstStyle/>
          <a:p>
            <a:fld id="{1645E396-7BC1-4ADC-A603-F29CD7CBE05F}" type="slidenum">
              <a:rPr lang="en-US" smtClean="0"/>
              <a:t>39</a:t>
            </a:fld>
            <a:endParaRPr lang="en-US"/>
          </a:p>
        </p:txBody>
      </p:sp>
    </p:spTree>
    <p:extLst>
      <p:ext uri="{BB962C8B-B14F-4D97-AF65-F5344CB8AC3E}">
        <p14:creationId xmlns:p14="http://schemas.microsoft.com/office/powerpoint/2010/main" val="86643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E396-7BC1-4ADC-A603-F29CD7CBE05F}" type="slidenum">
              <a:rPr lang="en-US" smtClean="0"/>
              <a:t>50</a:t>
            </a:fld>
            <a:endParaRPr lang="en-US"/>
          </a:p>
        </p:txBody>
      </p:sp>
    </p:spTree>
    <p:extLst>
      <p:ext uri="{BB962C8B-B14F-4D97-AF65-F5344CB8AC3E}">
        <p14:creationId xmlns:p14="http://schemas.microsoft.com/office/powerpoint/2010/main" val="416905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9/11/2025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en.wiktionary.org/wiki/PB%26J"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mp"/><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mp"/><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618281" cy="830997"/>
          </a:xfrm>
          <a:prstGeom prst="rect">
            <a:avLst/>
          </a:prstGeom>
          <a:noFill/>
        </p:spPr>
        <p:txBody>
          <a:bodyPr wrap="none" rtlCol="0">
            <a:spAutoFit/>
          </a:bodyPr>
          <a:lstStyle/>
          <a:p>
            <a:r>
              <a:rPr lang="en-US" sz="2400" dirty="0"/>
              <a:t>Week Three</a:t>
            </a:r>
            <a:br>
              <a:rPr lang="en-US" sz="2400" dirty="0"/>
            </a:br>
            <a:r>
              <a:rPr lang="en-US" sz="2400" dirty="0"/>
              <a:t>12 September 2025</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89001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BB5C30-5834-8510-B628-D715F9D8B33A}"/>
              </a:ext>
            </a:extLst>
          </p:cNvPr>
          <p:cNvSpPr txBox="1"/>
          <p:nvPr/>
        </p:nvSpPr>
        <p:spPr>
          <a:xfrm>
            <a:off x="4775947" y="2757368"/>
            <a:ext cx="2780761" cy="523220"/>
          </a:xfrm>
          <a:prstGeom prst="rect">
            <a:avLst/>
          </a:prstGeom>
          <a:noFill/>
          <a:ln>
            <a:solidFill>
              <a:srgbClr val="FFFF00"/>
            </a:solidFill>
          </a:ln>
        </p:spPr>
        <p:txBody>
          <a:bodyPr wrap="none" rtlCol="0">
            <a:spAutoFit/>
          </a:bodyPr>
          <a:lstStyle/>
          <a:p>
            <a:r>
              <a:rPr lang="en-US" sz="2800" dirty="0"/>
              <a:t>GUEST SPEAKER</a:t>
            </a:r>
          </a:p>
        </p:txBody>
      </p:sp>
    </p:spTree>
    <p:extLst>
      <p:ext uri="{BB962C8B-B14F-4D97-AF65-F5344CB8AC3E}">
        <p14:creationId xmlns:p14="http://schemas.microsoft.com/office/powerpoint/2010/main" val="1307994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780761" cy="523220"/>
          </a:xfrm>
          <a:prstGeom prst="rect">
            <a:avLst/>
          </a:prstGeom>
          <a:noFill/>
          <a:ln>
            <a:solidFill>
              <a:srgbClr val="FFFF00"/>
            </a:solidFill>
          </a:ln>
        </p:spPr>
        <p:txBody>
          <a:bodyPr wrap="none" rtlCol="0">
            <a:spAutoFit/>
          </a:bodyPr>
          <a:lstStyle/>
          <a:p>
            <a:r>
              <a:rPr lang="en-US" sz="2800" dirty="0"/>
              <a:t>GUEST SPEAKER</a:t>
            </a:r>
          </a:p>
        </p:txBody>
      </p:sp>
      <p:sp>
        <p:nvSpPr>
          <p:cNvPr id="2" name="TextBox 1">
            <a:extLst>
              <a:ext uri="{FF2B5EF4-FFF2-40B4-BE49-F238E27FC236}">
                <a16:creationId xmlns:a16="http://schemas.microsoft.com/office/drawing/2014/main" id="{3FE04CDA-5ADB-4A4B-8BBB-BF4D5040ED30}"/>
              </a:ext>
            </a:extLst>
          </p:cNvPr>
          <p:cNvSpPr txBox="1"/>
          <p:nvPr/>
        </p:nvSpPr>
        <p:spPr>
          <a:xfrm>
            <a:off x="1130334" y="2505891"/>
            <a:ext cx="3674404" cy="1323439"/>
          </a:xfrm>
          <a:prstGeom prst="rect">
            <a:avLst/>
          </a:prstGeom>
          <a:noFill/>
        </p:spPr>
        <p:txBody>
          <a:bodyPr wrap="none" rtlCol="0">
            <a:spAutoFit/>
          </a:bodyPr>
          <a:lstStyle/>
          <a:p>
            <a:r>
              <a:rPr lang="en-US" sz="3200" dirty="0"/>
              <a:t>Mike Orfini	</a:t>
            </a:r>
          </a:p>
          <a:p>
            <a:pPr marL="182880" indent="-182880"/>
            <a:r>
              <a:rPr lang="en-US" sz="2400" dirty="0"/>
              <a:t>Former White House Senior</a:t>
            </a:r>
            <a:br>
              <a:rPr lang="en-US" sz="2400" dirty="0"/>
            </a:br>
            <a:r>
              <a:rPr lang="en-US" sz="2400" dirty="0"/>
              <a:t>Advisor</a:t>
            </a:r>
          </a:p>
        </p:txBody>
      </p:sp>
      <p:sp>
        <p:nvSpPr>
          <p:cNvPr id="4" name="TextBox 3">
            <a:extLst>
              <a:ext uri="{FF2B5EF4-FFF2-40B4-BE49-F238E27FC236}">
                <a16:creationId xmlns:a16="http://schemas.microsoft.com/office/drawing/2014/main" id="{0ACFBCCC-5FDF-9AB8-9825-0F7EB21B6133}"/>
              </a:ext>
            </a:extLst>
          </p:cNvPr>
          <p:cNvSpPr txBox="1"/>
          <p:nvPr/>
        </p:nvSpPr>
        <p:spPr>
          <a:xfrm>
            <a:off x="1130334" y="4890015"/>
            <a:ext cx="3094117" cy="461665"/>
          </a:xfrm>
          <a:prstGeom prst="rect">
            <a:avLst/>
          </a:prstGeom>
          <a:noFill/>
        </p:spPr>
        <p:txBody>
          <a:bodyPr wrap="none" rtlCol="0">
            <a:spAutoFit/>
          </a:bodyPr>
          <a:lstStyle/>
          <a:p>
            <a:r>
              <a:rPr lang="en-US" sz="2400" i="1" dirty="0"/>
              <a:t>- Introduced by Richard </a:t>
            </a:r>
          </a:p>
        </p:txBody>
      </p:sp>
      <p:pic>
        <p:nvPicPr>
          <p:cNvPr id="6" name="Picture 5" descr="A person in a suit and tie with a picture of his face&#10;&#10;AI-generated content may be incorrect.">
            <a:extLst>
              <a:ext uri="{FF2B5EF4-FFF2-40B4-BE49-F238E27FC236}">
                <a16:creationId xmlns:a16="http://schemas.microsoft.com/office/drawing/2014/main" id="{9B42FC89-2181-B559-E888-E60AE169C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9095">
            <a:off x="5433557" y="190633"/>
            <a:ext cx="5740780" cy="7315200"/>
          </a:xfrm>
          <a:prstGeom prst="rect">
            <a:avLst/>
          </a:prstGeom>
        </p:spPr>
      </p:pic>
    </p:spTree>
    <p:extLst>
      <p:ext uri="{BB962C8B-B14F-4D97-AF65-F5344CB8AC3E}">
        <p14:creationId xmlns:p14="http://schemas.microsoft.com/office/powerpoint/2010/main" val="99858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065" y="1600200"/>
            <a:ext cx="12464129" cy="1261884"/>
          </a:xfrm>
          <a:prstGeom prst="rect">
            <a:avLst/>
          </a:prstGeom>
          <a:noFill/>
        </p:spPr>
        <p:txBody>
          <a:bodyPr wrap="square" lIns="91440" tIns="45720" rIns="91440" bIns="45720" anchor="t">
            <a:spAutoFit/>
          </a:bodyPr>
          <a:lstStyle/>
          <a:p>
            <a:pPr algn="ctr">
              <a:spcAft>
                <a:spcPts val="2400"/>
              </a:spcAft>
            </a:pPr>
            <a:r>
              <a:rPr lang="en-US" sz="3600" b="1" spc="300" dirty="0">
                <a:ln w="11430" cmpd="sng">
                  <a:solidFill>
                    <a:srgbClr val="41AEBD">
                      <a:tint val="10000"/>
                    </a:srgbClr>
                  </a:solidFill>
                  <a:prstDash val="solid"/>
                  <a:miter lim="800000"/>
                </a:ln>
                <a:gradFill>
                  <a:gsLst>
                    <a:gs pos="10000">
                      <a:srgbClr val="41AEBD">
                        <a:tint val="83000"/>
                        <a:shade val="100000"/>
                        <a:satMod val="200000"/>
                      </a:srgbClr>
                    </a:gs>
                    <a:gs pos="75000">
                      <a:srgbClr val="41AEBD">
                        <a:tint val="100000"/>
                        <a:shade val="50000"/>
                        <a:satMod val="150000"/>
                      </a:srgbClr>
                    </a:gs>
                  </a:gsLst>
                  <a:lin ang="5400000"/>
                </a:gradFill>
                <a:effectLst>
                  <a:glow rad="45500">
                    <a:srgbClr val="41AEBD">
                      <a:satMod val="220000"/>
                      <a:alpha val="35000"/>
                    </a:srgbClr>
                  </a:glow>
                </a:effectLst>
              </a:rPr>
              <a:t>U.S. Customs and Border Protection</a:t>
            </a:r>
            <a:endPar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20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-CBP Mission and Policies- </a:t>
            </a:r>
            <a:endParaRPr lang="en-US" sz="40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E4EFA4EC-3A1D-4F88-B6BF-98BF77812FAD}"/>
              </a:ext>
            </a:extLst>
          </p:cNvPr>
          <p:cNvPicPr>
            <a:picLocks noChangeAspect="1"/>
          </p:cNvPicPr>
          <p:nvPr/>
        </p:nvPicPr>
        <p:blipFill>
          <a:blip r:embed="rId3"/>
          <a:stretch>
            <a:fillRect/>
          </a:stretch>
        </p:blipFill>
        <p:spPr>
          <a:xfrm>
            <a:off x="4087267" y="3857126"/>
            <a:ext cx="3781783" cy="2392289"/>
          </a:xfrm>
          <a:prstGeom prst="rect">
            <a:avLst/>
          </a:prstGeom>
        </p:spPr>
      </p:pic>
    </p:spTree>
    <p:extLst>
      <p:ext uri="{BB962C8B-B14F-4D97-AF65-F5344CB8AC3E}">
        <p14:creationId xmlns:p14="http://schemas.microsoft.com/office/powerpoint/2010/main" val="56458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9FFA63-CD2C-F84C-6D90-8F2B17CB5826}"/>
              </a:ext>
            </a:extLst>
          </p:cNvPr>
          <p:cNvSpPr txBox="1"/>
          <p:nvPr/>
        </p:nvSpPr>
        <p:spPr>
          <a:xfrm>
            <a:off x="2427514" y="1143001"/>
            <a:ext cx="4526752" cy="461665"/>
          </a:xfrm>
          <a:prstGeom prst="rect">
            <a:avLst/>
          </a:prstGeom>
          <a:noFill/>
        </p:spPr>
        <p:txBody>
          <a:bodyPr wrap="none" rtlCol="0">
            <a:spAutoFit/>
          </a:bodyPr>
          <a:lstStyle/>
          <a:p>
            <a:r>
              <a:rPr lang="en-US" sz="2400" dirty="0"/>
              <a:t>Preparing for visit of CBP speakers</a:t>
            </a:r>
          </a:p>
        </p:txBody>
      </p:sp>
      <p:sp>
        <p:nvSpPr>
          <p:cNvPr id="3" name="TextBox 2">
            <a:extLst>
              <a:ext uri="{FF2B5EF4-FFF2-40B4-BE49-F238E27FC236}">
                <a16:creationId xmlns:a16="http://schemas.microsoft.com/office/drawing/2014/main" id="{E34F882E-B1FA-BD92-2720-FAEB5C28B2F3}"/>
              </a:ext>
            </a:extLst>
          </p:cNvPr>
          <p:cNvSpPr txBox="1"/>
          <p:nvPr/>
        </p:nvSpPr>
        <p:spPr>
          <a:xfrm>
            <a:off x="2514600" y="3940782"/>
            <a:ext cx="7543800" cy="1785104"/>
          </a:xfrm>
          <a:prstGeom prst="rect">
            <a:avLst/>
          </a:prstGeom>
          <a:noFill/>
        </p:spPr>
        <p:txBody>
          <a:bodyPr wrap="square" rtlCol="0">
            <a:spAutoFit/>
          </a:bodyPr>
          <a:lstStyle/>
          <a:p>
            <a:pPr>
              <a:spcAft>
                <a:spcPts val="1200"/>
              </a:spcAft>
            </a:pPr>
            <a:r>
              <a:rPr lang="en-US" sz="2000" dirty="0"/>
              <a:t>HOT ISSUE of the day:  Deporting migrants</a:t>
            </a:r>
          </a:p>
          <a:p>
            <a:pPr marL="342900" indent="-342900">
              <a:spcAft>
                <a:spcPts val="1200"/>
              </a:spcAft>
              <a:buFont typeface="Arial" panose="020B0604020202020204" pitchFamily="34" charset="0"/>
              <a:buChar char="•"/>
            </a:pPr>
            <a:r>
              <a:rPr lang="en-US" sz="2000" dirty="0"/>
              <a:t>Few question that immigration has been crisis.</a:t>
            </a:r>
          </a:p>
          <a:p>
            <a:pPr marL="342900" indent="-342900">
              <a:spcAft>
                <a:spcPts val="1200"/>
              </a:spcAft>
              <a:buFont typeface="Arial" panose="020B0604020202020204" pitchFamily="34" charset="0"/>
              <a:buChar char="•"/>
            </a:pPr>
            <a:r>
              <a:rPr lang="en-US" sz="2000" dirty="0"/>
              <a:t>Trump made it centerpiece of his election campaign.</a:t>
            </a:r>
          </a:p>
          <a:p>
            <a:pPr marL="342900" indent="-342900">
              <a:spcAft>
                <a:spcPts val="1200"/>
              </a:spcAft>
              <a:buFont typeface="Arial" panose="020B0604020202020204" pitchFamily="34" charset="0"/>
              <a:buChar char="•"/>
            </a:pPr>
            <a:r>
              <a:rPr lang="en-US" sz="2000" dirty="0"/>
              <a:t>Deportations are “promise made, promise kept.”</a:t>
            </a:r>
          </a:p>
        </p:txBody>
      </p:sp>
      <p:cxnSp>
        <p:nvCxnSpPr>
          <p:cNvPr id="5" name="Connector: Elbow 4">
            <a:extLst>
              <a:ext uri="{FF2B5EF4-FFF2-40B4-BE49-F238E27FC236}">
                <a16:creationId xmlns:a16="http://schemas.microsoft.com/office/drawing/2014/main" id="{6F5FF52D-A3D6-445C-580D-6035A8010A01}"/>
              </a:ext>
            </a:extLst>
          </p:cNvPr>
          <p:cNvCxnSpPr/>
          <p:nvPr/>
        </p:nvCxnSpPr>
        <p:spPr>
          <a:xfrm>
            <a:off x="5181600" y="1604666"/>
            <a:ext cx="533400" cy="452735"/>
          </a:xfrm>
          <a:prstGeom prst="bentConnector3">
            <a:avLst>
              <a:gd name="adj1" fmla="val 6428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021063-37E7-5D87-039A-2C19EDA3CE90}"/>
              </a:ext>
            </a:extLst>
          </p:cNvPr>
          <p:cNvSpPr txBox="1"/>
          <p:nvPr/>
        </p:nvSpPr>
        <p:spPr>
          <a:xfrm>
            <a:off x="5864580" y="1824611"/>
            <a:ext cx="4572000" cy="1631216"/>
          </a:xfrm>
          <a:prstGeom prst="rect">
            <a:avLst/>
          </a:prstGeom>
          <a:noFill/>
        </p:spPr>
        <p:txBody>
          <a:bodyPr wrap="square">
            <a:spAutoFit/>
          </a:bodyPr>
          <a:lstStyle/>
          <a:p>
            <a:r>
              <a:rPr lang="en-US" sz="2000" dirty="0"/>
              <a:t>Customs and Border Protection</a:t>
            </a:r>
          </a:p>
          <a:p>
            <a:pPr marL="800100" lvl="1" indent="-342900">
              <a:buFont typeface="Arial" panose="020B0604020202020204" pitchFamily="34" charset="0"/>
              <a:buChar char="•"/>
            </a:pPr>
            <a:r>
              <a:rPr lang="en-US" sz="2000" dirty="0"/>
              <a:t>Trade and revenue</a:t>
            </a:r>
          </a:p>
          <a:p>
            <a:pPr marL="800100" lvl="1" indent="-342900">
              <a:buFont typeface="Arial" panose="020B0604020202020204" pitchFamily="34" charset="0"/>
              <a:buChar char="•"/>
            </a:pPr>
            <a:r>
              <a:rPr lang="en-US" sz="2000" dirty="0"/>
              <a:t>Lawful travel</a:t>
            </a:r>
          </a:p>
          <a:p>
            <a:pPr marL="800100" lvl="1" indent="-342900">
              <a:buFont typeface="Arial" panose="020B0604020202020204" pitchFamily="34" charset="0"/>
              <a:buChar char="•"/>
            </a:pPr>
            <a:r>
              <a:rPr lang="en-US" sz="2000" dirty="0"/>
              <a:t>Migration and border security</a:t>
            </a:r>
          </a:p>
          <a:p>
            <a:pPr marL="800100" lvl="1" indent="-342900">
              <a:buFont typeface="Arial" panose="020B0604020202020204" pitchFamily="34" charset="0"/>
              <a:buChar char="•"/>
            </a:pPr>
            <a:r>
              <a:rPr lang="en-US" sz="2000" dirty="0"/>
              <a:t>Countering drug smuggling</a:t>
            </a:r>
          </a:p>
        </p:txBody>
      </p:sp>
    </p:spTree>
    <p:extLst>
      <p:ext uri="{BB962C8B-B14F-4D97-AF65-F5344CB8AC3E}">
        <p14:creationId xmlns:p14="http://schemas.microsoft.com/office/powerpoint/2010/main" val="42651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0C674-8B86-F992-668D-2DB875285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619" y="611735"/>
            <a:ext cx="3814417" cy="5402826"/>
          </a:xfrm>
          <a:prstGeom prst="rect">
            <a:avLst/>
          </a:prstGeom>
        </p:spPr>
      </p:pic>
      <p:pic>
        <p:nvPicPr>
          <p:cNvPr id="3" name="Picture 2">
            <a:extLst>
              <a:ext uri="{FF2B5EF4-FFF2-40B4-BE49-F238E27FC236}">
                <a16:creationId xmlns:a16="http://schemas.microsoft.com/office/drawing/2014/main" id="{8A837723-F039-AE0E-F4FA-9321C004E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79078"/>
            <a:ext cx="3478199" cy="1021122"/>
          </a:xfrm>
          <a:prstGeom prst="rect">
            <a:avLst/>
          </a:prstGeom>
        </p:spPr>
      </p:pic>
      <p:sp>
        <p:nvSpPr>
          <p:cNvPr id="5" name="TextBox 4">
            <a:extLst>
              <a:ext uri="{FF2B5EF4-FFF2-40B4-BE49-F238E27FC236}">
                <a16:creationId xmlns:a16="http://schemas.microsoft.com/office/drawing/2014/main" id="{F3C915EA-A61D-CEA1-1939-883FAAD16F54}"/>
              </a:ext>
            </a:extLst>
          </p:cNvPr>
          <p:cNvSpPr txBox="1"/>
          <p:nvPr/>
        </p:nvSpPr>
        <p:spPr>
          <a:xfrm>
            <a:off x="2286001" y="2514601"/>
            <a:ext cx="2981907" cy="461665"/>
          </a:xfrm>
          <a:prstGeom prst="rect">
            <a:avLst/>
          </a:prstGeom>
          <a:noFill/>
        </p:spPr>
        <p:txBody>
          <a:bodyPr wrap="none" rtlCol="0">
            <a:spAutoFit/>
          </a:bodyPr>
          <a:lstStyle/>
          <a:p>
            <a:r>
              <a:rPr lang="en-US" sz="2400" dirty="0"/>
              <a:t>Secretary Kristi Noem</a:t>
            </a:r>
          </a:p>
        </p:txBody>
      </p:sp>
    </p:spTree>
    <p:extLst>
      <p:ext uri="{BB962C8B-B14F-4D97-AF65-F5344CB8AC3E}">
        <p14:creationId xmlns:p14="http://schemas.microsoft.com/office/powerpoint/2010/main" val="4090370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em video">
            <a:hlinkClick r:id="" action="ppaction://media"/>
            <a:extLst>
              <a:ext uri="{FF2B5EF4-FFF2-40B4-BE49-F238E27FC236}">
                <a16:creationId xmlns:a16="http://schemas.microsoft.com/office/drawing/2014/main" id="{B84F6EFC-D68A-0B7E-DC7F-308686BB7570}"/>
              </a:ext>
            </a:extLst>
          </p:cNvPr>
          <p:cNvPicPr>
            <a:picLocks noChangeAspect="1"/>
          </p:cNvPicPr>
          <p:nvPr>
            <a:videoFile r:link="rId1"/>
            <p:extLst>
              <p:ext uri="{DAA4B4D4-6D71-4841-9C94-3DE7FCFB9230}">
                <p14:media xmlns:p14="http://schemas.microsoft.com/office/powerpoint/2010/main" r:embed="rId2">
                  <p14:trim end="106.1215"/>
                </p14:media>
              </p:ext>
            </p:extLst>
          </p:nvPr>
        </p:nvPicPr>
        <p:blipFill>
          <a:blip r:embed="rId4"/>
          <a:stretch>
            <a:fillRect/>
          </a:stretch>
        </p:blipFill>
        <p:spPr>
          <a:xfrm>
            <a:off x="1798320" y="762001"/>
            <a:ext cx="8595360" cy="4818477"/>
          </a:xfrm>
          <a:prstGeom prst="rect">
            <a:avLst/>
          </a:prstGeom>
        </p:spPr>
      </p:pic>
      <p:sp>
        <p:nvSpPr>
          <p:cNvPr id="3" name="TextBox 2">
            <a:extLst>
              <a:ext uri="{FF2B5EF4-FFF2-40B4-BE49-F238E27FC236}">
                <a16:creationId xmlns:a16="http://schemas.microsoft.com/office/drawing/2014/main" id="{8E53A039-AFA7-61EA-FBC4-92F9A92FAD97}"/>
              </a:ext>
            </a:extLst>
          </p:cNvPr>
          <p:cNvSpPr txBox="1"/>
          <p:nvPr/>
        </p:nvSpPr>
        <p:spPr>
          <a:xfrm>
            <a:off x="4191001" y="5943601"/>
            <a:ext cx="3617209" cy="461665"/>
          </a:xfrm>
          <a:prstGeom prst="rect">
            <a:avLst/>
          </a:prstGeom>
          <a:noFill/>
        </p:spPr>
        <p:txBody>
          <a:bodyPr wrap="none" rtlCol="0">
            <a:spAutoFit/>
          </a:bodyPr>
          <a:lstStyle/>
          <a:p>
            <a:r>
              <a:rPr lang="en-US" sz="2400" dirty="0"/>
              <a:t>DHS Secretary Kristi Noem</a:t>
            </a:r>
          </a:p>
        </p:txBody>
      </p:sp>
    </p:spTree>
    <p:extLst>
      <p:ext uri="{BB962C8B-B14F-4D97-AF65-F5344CB8AC3E}">
        <p14:creationId xmlns:p14="http://schemas.microsoft.com/office/powerpoint/2010/main" val="196851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7A0F3-AF5B-A9FC-B44F-85790D606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81001"/>
            <a:ext cx="8534400" cy="5687147"/>
          </a:xfrm>
          <a:prstGeom prst="rect">
            <a:avLst/>
          </a:prstGeom>
        </p:spPr>
      </p:pic>
      <p:sp>
        <p:nvSpPr>
          <p:cNvPr id="4" name="TextBox 3">
            <a:extLst>
              <a:ext uri="{FF2B5EF4-FFF2-40B4-BE49-F238E27FC236}">
                <a16:creationId xmlns:a16="http://schemas.microsoft.com/office/drawing/2014/main" id="{0B487A9A-0801-0BB7-CE21-5DF4138C42E5}"/>
              </a:ext>
            </a:extLst>
          </p:cNvPr>
          <p:cNvSpPr txBox="1"/>
          <p:nvPr/>
        </p:nvSpPr>
        <p:spPr>
          <a:xfrm>
            <a:off x="1799602" y="6169224"/>
            <a:ext cx="7111562" cy="307777"/>
          </a:xfrm>
          <a:prstGeom prst="rect">
            <a:avLst/>
          </a:prstGeom>
          <a:noFill/>
        </p:spPr>
        <p:txBody>
          <a:bodyPr wrap="none" rtlCol="0">
            <a:spAutoFit/>
          </a:bodyPr>
          <a:lstStyle/>
          <a:p>
            <a:r>
              <a:rPr lang="en-US" sz="1400" dirty="0"/>
              <a:t>Issuing the same message in front of a cell full of Salvadoran detainees </a:t>
            </a:r>
            <a:r>
              <a:rPr lang="en-US" sz="1400"/>
              <a:t>at CECOT on March 26. </a:t>
            </a:r>
            <a:endParaRPr lang="en-US" sz="1400" dirty="0"/>
          </a:p>
        </p:txBody>
      </p:sp>
    </p:spTree>
    <p:extLst>
      <p:ext uri="{BB962C8B-B14F-4D97-AF65-F5344CB8AC3E}">
        <p14:creationId xmlns:p14="http://schemas.microsoft.com/office/powerpoint/2010/main" val="572829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365C2-F965-0F7C-08BC-6D6CE800F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380" y="685800"/>
            <a:ext cx="2159000" cy="1813560"/>
          </a:xfrm>
          <a:prstGeom prst="rect">
            <a:avLst/>
          </a:prstGeom>
        </p:spPr>
      </p:pic>
      <p:sp>
        <p:nvSpPr>
          <p:cNvPr id="4" name="TextBox 3">
            <a:extLst>
              <a:ext uri="{FF2B5EF4-FFF2-40B4-BE49-F238E27FC236}">
                <a16:creationId xmlns:a16="http://schemas.microsoft.com/office/drawing/2014/main" id="{AAA5537C-6C72-1C0F-A2F7-D6F95CA7C9F7}"/>
              </a:ext>
            </a:extLst>
          </p:cNvPr>
          <p:cNvSpPr txBox="1"/>
          <p:nvPr/>
        </p:nvSpPr>
        <p:spPr>
          <a:xfrm>
            <a:off x="4728318" y="664030"/>
            <a:ext cx="1367682" cy="461665"/>
          </a:xfrm>
          <a:prstGeom prst="rect">
            <a:avLst/>
          </a:prstGeom>
          <a:noFill/>
        </p:spPr>
        <p:txBody>
          <a:bodyPr wrap="none" rtlCol="0">
            <a:spAutoFit/>
          </a:bodyPr>
          <a:lstStyle/>
          <a:p>
            <a:r>
              <a:rPr lang="en-US" sz="2400" dirty="0"/>
              <a:t>MISSION</a:t>
            </a:r>
          </a:p>
        </p:txBody>
      </p:sp>
      <p:pic>
        <p:nvPicPr>
          <p:cNvPr id="5" name="Picture 4">
            <a:extLst>
              <a:ext uri="{FF2B5EF4-FFF2-40B4-BE49-F238E27FC236}">
                <a16:creationId xmlns:a16="http://schemas.microsoft.com/office/drawing/2014/main" id="{F3E6B661-A283-0B58-7902-5B933F35E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821288"/>
            <a:ext cx="3994766" cy="2806392"/>
          </a:xfrm>
          <a:prstGeom prst="rect">
            <a:avLst/>
          </a:prstGeom>
        </p:spPr>
      </p:pic>
      <p:sp>
        <p:nvSpPr>
          <p:cNvPr id="7" name="TextBox 6">
            <a:extLst>
              <a:ext uri="{FF2B5EF4-FFF2-40B4-BE49-F238E27FC236}">
                <a16:creationId xmlns:a16="http://schemas.microsoft.com/office/drawing/2014/main" id="{25A38E8F-3B12-C41B-44DA-6B8DF68078C7}"/>
              </a:ext>
            </a:extLst>
          </p:cNvPr>
          <p:cNvSpPr txBox="1"/>
          <p:nvPr/>
        </p:nvSpPr>
        <p:spPr>
          <a:xfrm>
            <a:off x="2525487" y="3823009"/>
            <a:ext cx="1845377" cy="461665"/>
          </a:xfrm>
          <a:prstGeom prst="rect">
            <a:avLst/>
          </a:prstGeom>
          <a:noFill/>
        </p:spPr>
        <p:txBody>
          <a:bodyPr wrap="none" rtlCol="0">
            <a:spAutoFit/>
          </a:bodyPr>
          <a:lstStyle/>
          <a:p>
            <a:r>
              <a:rPr lang="en-US" sz="2400" dirty="0"/>
              <a:t>Action areas:</a:t>
            </a:r>
          </a:p>
        </p:txBody>
      </p:sp>
      <p:sp>
        <p:nvSpPr>
          <p:cNvPr id="9" name="TextBox 8">
            <a:extLst>
              <a:ext uri="{FF2B5EF4-FFF2-40B4-BE49-F238E27FC236}">
                <a16:creationId xmlns:a16="http://schemas.microsoft.com/office/drawing/2014/main" id="{29D782FD-5A9A-B45E-5C89-8487344DCAE4}"/>
              </a:ext>
            </a:extLst>
          </p:cNvPr>
          <p:cNvSpPr txBox="1"/>
          <p:nvPr/>
        </p:nvSpPr>
        <p:spPr>
          <a:xfrm>
            <a:off x="4728318" y="1119275"/>
            <a:ext cx="4949082" cy="2246769"/>
          </a:xfrm>
          <a:prstGeom prst="rect">
            <a:avLst/>
          </a:prstGeom>
          <a:noFill/>
        </p:spPr>
        <p:txBody>
          <a:bodyPr wrap="square">
            <a:spAutoFit/>
          </a:bodyPr>
          <a:lstStyle/>
          <a:p>
            <a:r>
              <a:rPr lang="en-US" sz="2000" i="1" dirty="0">
                <a:latin typeface="Calibri" panose="020F0502020204030204" pitchFamily="34" charset="0"/>
              </a:rPr>
              <a:t>With more than 60,000 employees, U.S. Customs and Border Protection, CBP, is one of the world's largest law enforcement organizations and is charged with keeping terrorists and their weapons out of the U.S. while facilitating lawful international travel and trade.</a:t>
            </a:r>
            <a:endParaRPr lang="en-US" sz="2000" dirty="0"/>
          </a:p>
        </p:txBody>
      </p:sp>
    </p:spTree>
    <p:extLst>
      <p:ext uri="{BB962C8B-B14F-4D97-AF65-F5344CB8AC3E}">
        <p14:creationId xmlns:p14="http://schemas.microsoft.com/office/powerpoint/2010/main" val="9289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3886DF-1367-E283-8087-89638A5668F3}"/>
              </a:ext>
            </a:extLst>
          </p:cNvPr>
          <p:cNvSpPr txBox="1"/>
          <p:nvPr/>
        </p:nvSpPr>
        <p:spPr>
          <a:xfrm>
            <a:off x="1157088" y="715487"/>
            <a:ext cx="6457217" cy="461665"/>
          </a:xfrm>
          <a:prstGeom prst="rect">
            <a:avLst/>
          </a:prstGeom>
          <a:noFill/>
        </p:spPr>
        <p:txBody>
          <a:bodyPr wrap="none" rtlCol="0">
            <a:spAutoFit/>
          </a:bodyPr>
          <a:lstStyle/>
          <a:p>
            <a:r>
              <a:rPr lang="en-US" sz="2400" dirty="0"/>
              <a:t>The numbers speak: Encounters Down Drastically</a:t>
            </a:r>
          </a:p>
        </p:txBody>
      </p:sp>
      <p:sp>
        <p:nvSpPr>
          <p:cNvPr id="5" name="TextBox 4">
            <a:extLst>
              <a:ext uri="{FF2B5EF4-FFF2-40B4-BE49-F238E27FC236}">
                <a16:creationId xmlns:a16="http://schemas.microsoft.com/office/drawing/2014/main" id="{5303194E-8987-F338-E042-480D1C44BEFC}"/>
              </a:ext>
            </a:extLst>
          </p:cNvPr>
          <p:cNvSpPr txBox="1"/>
          <p:nvPr/>
        </p:nvSpPr>
        <p:spPr>
          <a:xfrm>
            <a:off x="5804164" y="5773181"/>
            <a:ext cx="3946080" cy="369332"/>
          </a:xfrm>
          <a:prstGeom prst="rect">
            <a:avLst/>
          </a:prstGeom>
          <a:noFill/>
        </p:spPr>
        <p:txBody>
          <a:bodyPr wrap="none" rtlCol="0">
            <a:spAutoFit/>
          </a:bodyPr>
          <a:lstStyle/>
          <a:p>
            <a:r>
              <a:rPr lang="en-US" i="1" dirty="0"/>
              <a:t>CBP “encounters” on Southwest Border</a:t>
            </a:r>
          </a:p>
        </p:txBody>
      </p:sp>
      <p:sp>
        <p:nvSpPr>
          <p:cNvPr id="6" name="TextBox 5">
            <a:extLst>
              <a:ext uri="{FF2B5EF4-FFF2-40B4-BE49-F238E27FC236}">
                <a16:creationId xmlns:a16="http://schemas.microsoft.com/office/drawing/2014/main" id="{E69A11EE-87AF-F591-6D53-0A6D2E88A737}"/>
              </a:ext>
            </a:extLst>
          </p:cNvPr>
          <p:cNvSpPr txBox="1"/>
          <p:nvPr/>
        </p:nvSpPr>
        <p:spPr>
          <a:xfrm>
            <a:off x="2209801" y="5928988"/>
            <a:ext cx="1140056" cy="307777"/>
          </a:xfrm>
          <a:prstGeom prst="rect">
            <a:avLst/>
          </a:prstGeom>
          <a:noFill/>
        </p:spPr>
        <p:txBody>
          <a:bodyPr wrap="none" rtlCol="0">
            <a:spAutoFit/>
          </a:bodyPr>
          <a:lstStyle/>
          <a:p>
            <a:r>
              <a:rPr lang="en-US" sz="1400" dirty="0"/>
              <a:t>DHS website</a:t>
            </a:r>
          </a:p>
        </p:txBody>
      </p:sp>
      <p:pic>
        <p:nvPicPr>
          <p:cNvPr id="8" name="Picture 7" descr="A graph of a number of different colored lines&#10;&#10;AI-generated content may be incorrect.">
            <a:extLst>
              <a:ext uri="{FF2B5EF4-FFF2-40B4-BE49-F238E27FC236}">
                <a16:creationId xmlns:a16="http://schemas.microsoft.com/office/drawing/2014/main" id="{7726CD4C-B283-3632-E02C-122BCF2B8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790" y="1360726"/>
            <a:ext cx="7074749" cy="4458968"/>
          </a:xfrm>
          <a:prstGeom prst="rect">
            <a:avLst/>
          </a:prstGeom>
        </p:spPr>
      </p:pic>
      <p:sp>
        <p:nvSpPr>
          <p:cNvPr id="9" name="TextBox 8">
            <a:extLst>
              <a:ext uri="{FF2B5EF4-FFF2-40B4-BE49-F238E27FC236}">
                <a16:creationId xmlns:a16="http://schemas.microsoft.com/office/drawing/2014/main" id="{79E48656-0971-4E00-EA73-36168ED883F8}"/>
              </a:ext>
            </a:extLst>
          </p:cNvPr>
          <p:cNvSpPr txBox="1"/>
          <p:nvPr/>
        </p:nvSpPr>
        <p:spPr>
          <a:xfrm>
            <a:off x="4887045" y="4579684"/>
            <a:ext cx="845103" cy="461665"/>
          </a:xfrm>
          <a:prstGeom prst="rect">
            <a:avLst/>
          </a:prstGeom>
          <a:noFill/>
        </p:spPr>
        <p:txBody>
          <a:bodyPr wrap="none" rtlCol="0">
            <a:spAutoFit/>
          </a:bodyPr>
          <a:lstStyle/>
          <a:p>
            <a:r>
              <a:rPr lang="en-US" sz="2400" dirty="0">
                <a:solidFill>
                  <a:srgbClr val="FF0000"/>
                </a:solidFill>
                <a:latin typeface="Aptos" panose="020B0004020202020204" pitchFamily="34" charset="0"/>
              </a:rPr>
              <a:t>2025</a:t>
            </a:r>
          </a:p>
        </p:txBody>
      </p:sp>
    </p:spTree>
    <p:extLst>
      <p:ext uri="{BB962C8B-B14F-4D97-AF65-F5344CB8AC3E}">
        <p14:creationId xmlns:p14="http://schemas.microsoft.com/office/powerpoint/2010/main" val="3079350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1FEC4B-8EEE-0813-D7CA-3DDD93F427B8}"/>
              </a:ext>
            </a:extLst>
          </p:cNvPr>
          <p:cNvSpPr txBox="1"/>
          <p:nvPr/>
        </p:nvSpPr>
        <p:spPr>
          <a:xfrm>
            <a:off x="2707116" y="5693867"/>
            <a:ext cx="1140056" cy="307777"/>
          </a:xfrm>
          <a:prstGeom prst="rect">
            <a:avLst/>
          </a:prstGeom>
          <a:noFill/>
        </p:spPr>
        <p:txBody>
          <a:bodyPr wrap="none" rtlCol="0">
            <a:spAutoFit/>
          </a:bodyPr>
          <a:lstStyle/>
          <a:p>
            <a:r>
              <a:rPr lang="en-US" sz="1400" dirty="0"/>
              <a:t>DHS website</a:t>
            </a:r>
          </a:p>
        </p:txBody>
      </p:sp>
      <p:sp>
        <p:nvSpPr>
          <p:cNvPr id="5" name="TextBox 4">
            <a:extLst>
              <a:ext uri="{FF2B5EF4-FFF2-40B4-BE49-F238E27FC236}">
                <a16:creationId xmlns:a16="http://schemas.microsoft.com/office/drawing/2014/main" id="{C8965CD2-4A87-E741-41DF-11CD96C5AA3D}"/>
              </a:ext>
            </a:extLst>
          </p:cNvPr>
          <p:cNvSpPr txBox="1"/>
          <p:nvPr/>
        </p:nvSpPr>
        <p:spPr>
          <a:xfrm>
            <a:off x="2209801" y="762001"/>
            <a:ext cx="2134687" cy="461665"/>
          </a:xfrm>
          <a:prstGeom prst="rect">
            <a:avLst/>
          </a:prstGeom>
          <a:noFill/>
        </p:spPr>
        <p:txBody>
          <a:bodyPr wrap="none" rtlCol="0">
            <a:spAutoFit/>
          </a:bodyPr>
          <a:lstStyle/>
          <a:p>
            <a:r>
              <a:rPr lang="en-US" sz="2400" dirty="0"/>
              <a:t>What CBP does</a:t>
            </a:r>
          </a:p>
        </p:txBody>
      </p:sp>
      <p:pic>
        <p:nvPicPr>
          <p:cNvPr id="6" name="Picture 5" descr="A white background with black text&#10;&#10;AI-generated content may be incorrect.">
            <a:extLst>
              <a:ext uri="{FF2B5EF4-FFF2-40B4-BE49-F238E27FC236}">
                <a16:creationId xmlns:a16="http://schemas.microsoft.com/office/drawing/2014/main" id="{FEA78E76-40DF-4821-A42B-3655DAA63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214" y="1508795"/>
            <a:ext cx="7131610" cy="4053832"/>
          </a:xfrm>
          <a:prstGeom prst="rect">
            <a:avLst/>
          </a:prstGeom>
        </p:spPr>
      </p:pic>
    </p:spTree>
    <p:extLst>
      <p:ext uri="{BB962C8B-B14F-4D97-AF65-F5344CB8AC3E}">
        <p14:creationId xmlns:p14="http://schemas.microsoft.com/office/powerpoint/2010/main" val="229030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3751574216"/>
              </p:ext>
            </p:extLst>
          </p:nvPr>
        </p:nvGraphicFramePr>
        <p:xfrm>
          <a:off x="3791527" y="535183"/>
          <a:ext cx="3894012" cy="5817870"/>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 (29 Aug)</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2 (5 Sep)</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3 (12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4 (19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5 (26 Sep)</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6 (3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7 (10 Oct)</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8 (17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9 (24 Oct)</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10 (31 Oct )</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11 (7 Nov)</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12 (14 Nov)</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13 (21 Nov)</a:t>
                      </a:r>
                      <a:endPar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Thanksgiving Break</a:t>
                      </a:r>
                    </a:p>
                  </a:txBody>
                  <a:tcPr marL="36830" marR="18415"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r>
                        <a:rPr lang="en-US" sz="2000" kern="1200" dirty="0">
                          <a:solidFill>
                            <a:schemeClr val="tx1"/>
                          </a:solidFill>
                          <a:effectLst/>
                          <a:latin typeface="Aptos" panose="020B0004020202020204" pitchFamily="34" charset="0"/>
                          <a:ea typeface="Arial" panose="020B0604020202020204" pitchFamily="34" charset="0"/>
                          <a:cs typeface="Times New Roman" panose="02020603050405020304" pitchFamily="18" charset="0"/>
                        </a:rPr>
                        <a:t>Week 14 (5 Dec)</a:t>
                      </a: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280399"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479444" cy="523220"/>
          </a:xfrm>
          <a:prstGeom prst="rect">
            <a:avLst/>
          </a:prstGeom>
          <a:noFill/>
        </p:spPr>
        <p:txBody>
          <a:bodyPr wrap="none" rtlCol="0">
            <a:spAutoFit/>
          </a:bodyPr>
          <a:lstStyle/>
          <a:p>
            <a:r>
              <a:rPr lang="en-US" sz="2800"/>
              <a:t>Fall </a:t>
            </a:r>
            <a:r>
              <a:rPr lang="en-US" sz="2800" dirty="0"/>
              <a:t>2025</a:t>
            </a:r>
          </a:p>
        </p:txBody>
      </p:sp>
    </p:spTree>
    <p:extLst>
      <p:ext uri="{BB962C8B-B14F-4D97-AF65-F5344CB8AC3E}">
        <p14:creationId xmlns:p14="http://schemas.microsoft.com/office/powerpoint/2010/main" val="12927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00143 0.11412 " pathEditMode="relative" rAng="0" ptsTypes="AA">
                                      <p:cBhvr>
                                        <p:cTn id="6" dur="2000" fill="hold"/>
                                        <p:tgtEl>
                                          <p:spTgt spid="3"/>
                                        </p:tgtEl>
                                        <p:attrNameLst>
                                          <p:attrName>ppt_x</p:attrName>
                                          <p:attrName>ppt_y</p:attrName>
                                        </p:attrNameLst>
                                      </p:cBhvr>
                                      <p:rCtr x="-78" y="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259A-A93D-EC33-52BF-B09443DB05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B51212-4666-BC28-AE38-F91B548754A0}"/>
              </a:ext>
            </a:extLst>
          </p:cNvPr>
          <p:cNvSpPr txBox="1"/>
          <p:nvPr/>
        </p:nvSpPr>
        <p:spPr>
          <a:xfrm>
            <a:off x="2707116" y="5693867"/>
            <a:ext cx="1140056" cy="307777"/>
          </a:xfrm>
          <a:prstGeom prst="rect">
            <a:avLst/>
          </a:prstGeom>
          <a:noFill/>
        </p:spPr>
        <p:txBody>
          <a:bodyPr wrap="none" rtlCol="0">
            <a:spAutoFit/>
          </a:bodyPr>
          <a:lstStyle/>
          <a:p>
            <a:r>
              <a:rPr lang="en-US" sz="1400" dirty="0"/>
              <a:t>DHS website</a:t>
            </a:r>
          </a:p>
        </p:txBody>
      </p:sp>
      <p:sp>
        <p:nvSpPr>
          <p:cNvPr id="5" name="TextBox 4">
            <a:extLst>
              <a:ext uri="{FF2B5EF4-FFF2-40B4-BE49-F238E27FC236}">
                <a16:creationId xmlns:a16="http://schemas.microsoft.com/office/drawing/2014/main" id="{82596876-BBCE-F564-D518-FD4E9327D729}"/>
              </a:ext>
            </a:extLst>
          </p:cNvPr>
          <p:cNvSpPr txBox="1"/>
          <p:nvPr/>
        </p:nvSpPr>
        <p:spPr>
          <a:xfrm>
            <a:off x="2209801" y="762001"/>
            <a:ext cx="2134687" cy="461665"/>
          </a:xfrm>
          <a:prstGeom prst="rect">
            <a:avLst/>
          </a:prstGeom>
          <a:noFill/>
        </p:spPr>
        <p:txBody>
          <a:bodyPr wrap="none" rtlCol="0">
            <a:spAutoFit/>
          </a:bodyPr>
          <a:lstStyle/>
          <a:p>
            <a:r>
              <a:rPr lang="en-US" sz="2400" dirty="0"/>
              <a:t>What CBP does</a:t>
            </a:r>
          </a:p>
        </p:txBody>
      </p:sp>
      <p:pic>
        <p:nvPicPr>
          <p:cNvPr id="3" name="Picture 2" descr="A white text with black text&#10;&#10;AI-generated content may be incorrect.">
            <a:extLst>
              <a:ext uri="{FF2B5EF4-FFF2-40B4-BE49-F238E27FC236}">
                <a16:creationId xmlns:a16="http://schemas.microsoft.com/office/drawing/2014/main" id="{63724FE7-5234-ACC5-1905-CF17CD2C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214" y="1539267"/>
            <a:ext cx="5929794" cy="4023360"/>
          </a:xfrm>
          <a:prstGeom prst="rect">
            <a:avLst/>
          </a:prstGeom>
        </p:spPr>
      </p:pic>
    </p:spTree>
    <p:extLst>
      <p:ext uri="{BB962C8B-B14F-4D97-AF65-F5344CB8AC3E}">
        <p14:creationId xmlns:p14="http://schemas.microsoft.com/office/powerpoint/2010/main" val="100175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F3A4E-2E3E-4D7E-02AF-FC561D3D3D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210488-8FE3-A979-B166-3F746492F34B}"/>
              </a:ext>
            </a:extLst>
          </p:cNvPr>
          <p:cNvSpPr txBox="1"/>
          <p:nvPr/>
        </p:nvSpPr>
        <p:spPr>
          <a:xfrm>
            <a:off x="2400300" y="2197894"/>
            <a:ext cx="7391400" cy="1938992"/>
          </a:xfrm>
          <a:prstGeom prst="rect">
            <a:avLst/>
          </a:prstGeom>
          <a:noFill/>
        </p:spPr>
        <p:txBody>
          <a:bodyPr wrap="square" rtlCol="0">
            <a:spAutoFit/>
          </a:bodyPr>
          <a:lstStyle/>
          <a:p>
            <a:endParaRPr lang="en-US" sz="2400" dirty="0"/>
          </a:p>
          <a:p>
            <a:r>
              <a:rPr lang="en-US" sz="2400" dirty="0"/>
              <a:t>Daniel GITHENS, Chief of Intergovernmental Affairs and Deputy Chief of Staff</a:t>
            </a:r>
          </a:p>
          <a:p>
            <a:endParaRPr lang="en-US" sz="2400" dirty="0"/>
          </a:p>
          <a:p>
            <a:r>
              <a:rPr lang="en-US" sz="2400" dirty="0"/>
              <a:t>Matthew ASHMORE, Chief of Partnership Development  </a:t>
            </a:r>
          </a:p>
        </p:txBody>
      </p:sp>
      <p:sp>
        <p:nvSpPr>
          <p:cNvPr id="5" name="TextBox 4">
            <a:extLst>
              <a:ext uri="{FF2B5EF4-FFF2-40B4-BE49-F238E27FC236}">
                <a16:creationId xmlns:a16="http://schemas.microsoft.com/office/drawing/2014/main" id="{7A675A78-67EC-68D8-129C-9E4E62BCDF66}"/>
              </a:ext>
            </a:extLst>
          </p:cNvPr>
          <p:cNvSpPr txBox="1"/>
          <p:nvPr/>
        </p:nvSpPr>
        <p:spPr>
          <a:xfrm>
            <a:off x="2514600" y="708354"/>
            <a:ext cx="2057400" cy="523220"/>
          </a:xfrm>
          <a:prstGeom prst="rect">
            <a:avLst/>
          </a:prstGeom>
          <a:noFill/>
          <a:ln>
            <a:solidFill>
              <a:schemeClr val="accent5"/>
            </a:solidFill>
          </a:ln>
        </p:spPr>
        <p:txBody>
          <a:bodyPr wrap="square">
            <a:spAutoFit/>
          </a:bodyPr>
          <a:lstStyle/>
          <a:p>
            <a:pPr algn="ctr"/>
            <a:r>
              <a:rPr lang="en-US" sz="2800" dirty="0"/>
              <a:t>Briefers</a:t>
            </a:r>
          </a:p>
        </p:txBody>
      </p:sp>
      <p:sp>
        <p:nvSpPr>
          <p:cNvPr id="2" name="TextBox 1">
            <a:extLst>
              <a:ext uri="{FF2B5EF4-FFF2-40B4-BE49-F238E27FC236}">
                <a16:creationId xmlns:a16="http://schemas.microsoft.com/office/drawing/2014/main" id="{CD6ED4A3-186D-EA1D-6B96-DB15AA98B038}"/>
              </a:ext>
            </a:extLst>
          </p:cNvPr>
          <p:cNvSpPr txBox="1"/>
          <p:nvPr/>
        </p:nvSpPr>
        <p:spPr>
          <a:xfrm>
            <a:off x="3774781" y="4971570"/>
            <a:ext cx="4500335" cy="523220"/>
          </a:xfrm>
          <a:prstGeom prst="rect">
            <a:avLst/>
          </a:prstGeom>
          <a:noFill/>
        </p:spPr>
        <p:txBody>
          <a:bodyPr wrap="none" rtlCol="0">
            <a:spAutoFit/>
          </a:bodyPr>
          <a:lstStyle/>
          <a:p>
            <a:r>
              <a:rPr lang="en-US" sz="2800" dirty="0"/>
              <a:t>Remember: They are not ICE.</a:t>
            </a:r>
          </a:p>
        </p:txBody>
      </p:sp>
    </p:spTree>
    <p:extLst>
      <p:ext uri="{BB962C8B-B14F-4D97-AF65-F5344CB8AC3E}">
        <p14:creationId xmlns:p14="http://schemas.microsoft.com/office/powerpoint/2010/main" val="137319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08CA62-382F-54FE-B55E-0915556290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682FB5-EE5A-C2C1-5C50-1300BAA473B2}"/>
              </a:ext>
            </a:extLst>
          </p:cNvPr>
          <p:cNvSpPr txBox="1"/>
          <p:nvPr/>
        </p:nvSpPr>
        <p:spPr>
          <a:xfrm>
            <a:off x="2400300" y="1242461"/>
            <a:ext cx="7391400" cy="2462213"/>
          </a:xfrm>
          <a:prstGeom prst="rect">
            <a:avLst/>
          </a:prstGeom>
          <a:noFill/>
        </p:spPr>
        <p:txBody>
          <a:bodyPr wrap="square" rtlCol="0">
            <a:spAutoFit/>
          </a:bodyPr>
          <a:lstStyle/>
          <a:p>
            <a:endParaRPr lang="en-US" sz="2400" dirty="0"/>
          </a:p>
          <a:p>
            <a:pPr>
              <a:spcAft>
                <a:spcPts val="1200"/>
              </a:spcAft>
            </a:pPr>
            <a:r>
              <a:rPr lang="en-US" sz="2400" dirty="0"/>
              <a:t>Office of Intergovernmental Public Liaison (IPL)</a:t>
            </a:r>
          </a:p>
          <a:p>
            <a:endParaRPr lang="en-US" sz="2400" dirty="0"/>
          </a:p>
          <a:p>
            <a:r>
              <a:rPr lang="en-US" sz="2400" dirty="0"/>
              <a:t>Timothy QUINN, Executive Director</a:t>
            </a:r>
          </a:p>
          <a:p>
            <a:endParaRPr lang="en-US" sz="2400" dirty="0"/>
          </a:p>
          <a:p>
            <a:r>
              <a:rPr lang="en-US" sz="2400" dirty="0"/>
              <a:t>Matthew ASHMORE, Chief of Partnership Development  </a:t>
            </a:r>
          </a:p>
        </p:txBody>
      </p:sp>
      <p:sp>
        <p:nvSpPr>
          <p:cNvPr id="5" name="TextBox 4">
            <a:extLst>
              <a:ext uri="{FF2B5EF4-FFF2-40B4-BE49-F238E27FC236}">
                <a16:creationId xmlns:a16="http://schemas.microsoft.com/office/drawing/2014/main" id="{CA64BBB7-A7EC-3DAA-4397-7321F2AD7EB8}"/>
              </a:ext>
            </a:extLst>
          </p:cNvPr>
          <p:cNvSpPr txBox="1"/>
          <p:nvPr/>
        </p:nvSpPr>
        <p:spPr>
          <a:xfrm>
            <a:off x="2514600" y="708354"/>
            <a:ext cx="2057400" cy="523220"/>
          </a:xfrm>
          <a:prstGeom prst="rect">
            <a:avLst/>
          </a:prstGeom>
          <a:noFill/>
          <a:ln>
            <a:solidFill>
              <a:schemeClr val="accent5"/>
            </a:solidFill>
          </a:ln>
        </p:spPr>
        <p:txBody>
          <a:bodyPr wrap="square">
            <a:spAutoFit/>
          </a:bodyPr>
          <a:lstStyle/>
          <a:p>
            <a:pPr algn="ctr"/>
            <a:r>
              <a:rPr lang="en-US" sz="2800" dirty="0"/>
              <a:t>Briefers</a:t>
            </a:r>
          </a:p>
        </p:txBody>
      </p:sp>
      <p:sp>
        <p:nvSpPr>
          <p:cNvPr id="4" name="TextBox 3">
            <a:extLst>
              <a:ext uri="{FF2B5EF4-FFF2-40B4-BE49-F238E27FC236}">
                <a16:creationId xmlns:a16="http://schemas.microsoft.com/office/drawing/2014/main" id="{5C092549-BAA4-599C-14FA-C1EB321D3B71}"/>
              </a:ext>
            </a:extLst>
          </p:cNvPr>
          <p:cNvSpPr txBox="1"/>
          <p:nvPr/>
        </p:nvSpPr>
        <p:spPr>
          <a:xfrm>
            <a:off x="5334000" y="4176436"/>
            <a:ext cx="4953000" cy="1938992"/>
          </a:xfrm>
          <a:prstGeom prst="rect">
            <a:avLst/>
          </a:prstGeom>
          <a:noFill/>
        </p:spPr>
        <p:txBody>
          <a:bodyPr wrap="square">
            <a:spAutoFit/>
          </a:bodyPr>
          <a:lstStyle/>
          <a:p>
            <a:pPr>
              <a:buNone/>
            </a:pPr>
            <a:r>
              <a:rPr lang="en-US" sz="2000" b="1" dirty="0"/>
              <a:t>ONE OF FOUR IPL BRANCHES:</a:t>
            </a:r>
          </a:p>
          <a:p>
            <a:pPr>
              <a:buNone/>
            </a:pPr>
            <a:endParaRPr lang="en-US" sz="2000" b="1" dirty="0"/>
          </a:p>
          <a:p>
            <a:pPr>
              <a:buNone/>
            </a:pPr>
            <a:r>
              <a:rPr lang="en-US" sz="2000" b="1" dirty="0"/>
              <a:t>Partnership Development Liaison</a:t>
            </a:r>
          </a:p>
          <a:p>
            <a:r>
              <a:rPr lang="en-US" sz="2000" dirty="0"/>
              <a:t>Designated lead for academia, think tanks, new stakeholder relationships, and the associations that represent them.</a:t>
            </a:r>
          </a:p>
        </p:txBody>
      </p:sp>
      <p:cxnSp>
        <p:nvCxnSpPr>
          <p:cNvPr id="7" name="Connector: Elbow 6">
            <a:extLst>
              <a:ext uri="{FF2B5EF4-FFF2-40B4-BE49-F238E27FC236}">
                <a16:creationId xmlns:a16="http://schemas.microsoft.com/office/drawing/2014/main" id="{0AAD6273-A7C8-EBCE-38D5-9F995A99B5D4}"/>
              </a:ext>
            </a:extLst>
          </p:cNvPr>
          <p:cNvCxnSpPr>
            <a:cxnSpLocks/>
          </p:cNvCxnSpPr>
          <p:nvPr/>
        </p:nvCxnSpPr>
        <p:spPr>
          <a:xfrm>
            <a:off x="2819400" y="3704674"/>
            <a:ext cx="2209800" cy="943527"/>
          </a:xfrm>
          <a:prstGeom prst="bentConnector3">
            <a:avLst>
              <a:gd name="adj1" fmla="val 8251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7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FF4A49-34B8-6729-70A2-29D52DD2CC58}"/>
              </a:ext>
            </a:extLst>
          </p:cNvPr>
          <p:cNvSpPr txBox="1"/>
          <p:nvPr/>
        </p:nvSpPr>
        <p:spPr>
          <a:xfrm>
            <a:off x="2400300" y="1242460"/>
            <a:ext cx="7391400" cy="5355312"/>
          </a:xfrm>
          <a:prstGeom prst="rect">
            <a:avLst/>
          </a:prstGeom>
          <a:noFill/>
        </p:spPr>
        <p:txBody>
          <a:bodyPr wrap="square" rtlCol="0">
            <a:spAutoFit/>
          </a:bodyPr>
          <a:lstStyle/>
          <a:p>
            <a:endParaRPr lang="en-US" sz="2400" dirty="0"/>
          </a:p>
          <a:p>
            <a:pPr>
              <a:spcAft>
                <a:spcPts val="1200"/>
              </a:spcAft>
            </a:pPr>
            <a:r>
              <a:rPr lang="en-US" sz="2400" dirty="0"/>
              <a:t>Mission of the Office of Intergovernmental </a:t>
            </a:r>
            <a:br>
              <a:rPr lang="en-US" sz="2400" dirty="0"/>
            </a:br>
            <a:r>
              <a:rPr lang="en-US" sz="2400" dirty="0"/>
              <a:t>Public Liaison (IPL)</a:t>
            </a:r>
          </a:p>
          <a:p>
            <a:pPr marL="457200" indent="-457200">
              <a:spcAft>
                <a:spcPts val="1200"/>
              </a:spcAft>
              <a:buFont typeface="+mj-lt"/>
              <a:buAutoNum type="arabicPeriod"/>
            </a:pPr>
            <a:r>
              <a:rPr lang="en-US" sz="2400" dirty="0"/>
              <a:t>Advising the Commissioner, Deputy Commissioner, and program offices on the impact U.S. Customs &amp; Border Protection’s (CBP) mission, policies, and initiatives have on key stakeholders (i.e., state, local, tribal, and territorial governments, law enforcement; the national associations representing them; non-governmental organizations; and the public), and</a:t>
            </a:r>
          </a:p>
          <a:p>
            <a:pPr marL="457200" indent="-457200">
              <a:spcAft>
                <a:spcPts val="1200"/>
              </a:spcAft>
              <a:buFont typeface="+mj-lt"/>
              <a:buAutoNum type="arabicPeriod"/>
            </a:pPr>
            <a:r>
              <a:rPr lang="en-US" sz="2400" dirty="0"/>
              <a:t>Serving as CBP's principal liaison to these key stakeholders.</a:t>
            </a:r>
          </a:p>
          <a:p>
            <a:r>
              <a:rPr lang="en-US" sz="2400" dirty="0"/>
              <a:t>  </a:t>
            </a:r>
          </a:p>
        </p:txBody>
      </p:sp>
      <p:sp>
        <p:nvSpPr>
          <p:cNvPr id="5" name="TextBox 4">
            <a:extLst>
              <a:ext uri="{FF2B5EF4-FFF2-40B4-BE49-F238E27FC236}">
                <a16:creationId xmlns:a16="http://schemas.microsoft.com/office/drawing/2014/main" id="{930BF8EA-8E55-3318-D8C1-DBBFE106CA1D}"/>
              </a:ext>
            </a:extLst>
          </p:cNvPr>
          <p:cNvSpPr txBox="1"/>
          <p:nvPr/>
        </p:nvSpPr>
        <p:spPr>
          <a:xfrm>
            <a:off x="2514600" y="708354"/>
            <a:ext cx="2057400" cy="523220"/>
          </a:xfrm>
          <a:prstGeom prst="rect">
            <a:avLst/>
          </a:prstGeom>
          <a:noFill/>
          <a:ln>
            <a:solidFill>
              <a:schemeClr val="accent5"/>
            </a:solidFill>
          </a:ln>
        </p:spPr>
        <p:txBody>
          <a:bodyPr wrap="square">
            <a:spAutoFit/>
          </a:bodyPr>
          <a:lstStyle/>
          <a:p>
            <a:pPr algn="ctr"/>
            <a:r>
              <a:rPr lang="en-US" sz="2800" dirty="0"/>
              <a:t>Briefers</a:t>
            </a:r>
          </a:p>
        </p:txBody>
      </p:sp>
      <p:sp>
        <p:nvSpPr>
          <p:cNvPr id="2" name="Rectangle 1">
            <a:extLst>
              <a:ext uri="{FF2B5EF4-FFF2-40B4-BE49-F238E27FC236}">
                <a16:creationId xmlns:a16="http://schemas.microsoft.com/office/drawing/2014/main" id="{68F03574-E725-C363-35D8-F000B87BE3FE}"/>
              </a:ext>
            </a:extLst>
          </p:cNvPr>
          <p:cNvSpPr/>
          <p:nvPr/>
        </p:nvSpPr>
        <p:spPr>
          <a:xfrm>
            <a:off x="2819400" y="2514600"/>
            <a:ext cx="12954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C528BB-CA01-5AB6-B809-57EBFBABB917}"/>
              </a:ext>
            </a:extLst>
          </p:cNvPr>
          <p:cNvSpPr/>
          <p:nvPr/>
        </p:nvSpPr>
        <p:spPr>
          <a:xfrm>
            <a:off x="5486400" y="2931994"/>
            <a:ext cx="18288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43B75B-4BFC-8EA0-AED0-0BADDC106351}"/>
              </a:ext>
            </a:extLst>
          </p:cNvPr>
          <p:cNvSpPr/>
          <p:nvPr/>
        </p:nvSpPr>
        <p:spPr>
          <a:xfrm>
            <a:off x="4267200" y="5210656"/>
            <a:ext cx="27432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2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E333AB8-D433-BA4B-998B-4D0CD4988A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E4C11D-FE49-C40B-1175-C60E151A7DCA}"/>
              </a:ext>
            </a:extLst>
          </p:cNvPr>
          <p:cNvSpPr txBox="1"/>
          <p:nvPr/>
        </p:nvSpPr>
        <p:spPr>
          <a:xfrm>
            <a:off x="2667000" y="2459504"/>
            <a:ext cx="7391400" cy="1938992"/>
          </a:xfrm>
          <a:prstGeom prst="rect">
            <a:avLst/>
          </a:prstGeom>
          <a:noFill/>
        </p:spPr>
        <p:txBody>
          <a:bodyPr wrap="square" rtlCol="0">
            <a:spAutoFit/>
          </a:bodyPr>
          <a:lstStyle/>
          <a:p>
            <a:r>
              <a:rPr lang="en-US" sz="2400" dirty="0"/>
              <a:t>With more than 60,000 employees, U.S. Customs and Border Protection, CBP, is one of the world's largest law enforcement organizations and is charged with keeping terrorists and their weapons out of the U.S. while facilitating lawful international travel and trade.</a:t>
            </a:r>
          </a:p>
        </p:txBody>
      </p:sp>
      <p:sp>
        <p:nvSpPr>
          <p:cNvPr id="5" name="TextBox 4">
            <a:extLst>
              <a:ext uri="{FF2B5EF4-FFF2-40B4-BE49-F238E27FC236}">
                <a16:creationId xmlns:a16="http://schemas.microsoft.com/office/drawing/2014/main" id="{8F9D93D9-BE14-D0C4-7890-6B23B9BC55D1}"/>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Overview</a:t>
            </a:r>
          </a:p>
        </p:txBody>
      </p:sp>
      <p:pic>
        <p:nvPicPr>
          <p:cNvPr id="9" name="Graphic 8" descr="Open quotation mark outline">
            <a:extLst>
              <a:ext uri="{FF2B5EF4-FFF2-40B4-BE49-F238E27FC236}">
                <a16:creationId xmlns:a16="http://schemas.microsoft.com/office/drawing/2014/main" id="{865A0ED7-E0C6-A310-8FEB-BCA953F7F3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3728" y="2254010"/>
            <a:ext cx="685800" cy="685800"/>
          </a:xfrm>
          <a:prstGeom prst="rect">
            <a:avLst/>
          </a:prstGeom>
        </p:spPr>
      </p:pic>
      <p:pic>
        <p:nvPicPr>
          <p:cNvPr id="10" name="Graphic 9" descr="Open quotation mark outline">
            <a:extLst>
              <a:ext uri="{FF2B5EF4-FFF2-40B4-BE49-F238E27FC236}">
                <a16:creationId xmlns:a16="http://schemas.microsoft.com/office/drawing/2014/main" id="{7C07B602-7117-76A9-7E59-8CFE61C1C7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8904514" y="3712696"/>
            <a:ext cx="685800" cy="685800"/>
          </a:xfrm>
          <a:prstGeom prst="rect">
            <a:avLst/>
          </a:prstGeom>
        </p:spPr>
      </p:pic>
    </p:spTree>
    <p:extLst>
      <p:ext uri="{BB962C8B-B14F-4D97-AF65-F5344CB8AC3E}">
        <p14:creationId xmlns:p14="http://schemas.microsoft.com/office/powerpoint/2010/main" val="2131884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C408BC-2C78-BD4F-D370-8FC414148A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E09CD0-3D1A-CD14-286D-5B3F1246B660}"/>
              </a:ext>
            </a:extLst>
          </p:cNvPr>
          <p:cNvSpPr txBox="1"/>
          <p:nvPr/>
        </p:nvSpPr>
        <p:spPr>
          <a:xfrm>
            <a:off x="2514601" y="2057401"/>
            <a:ext cx="6934199" cy="1200329"/>
          </a:xfrm>
          <a:prstGeom prst="rect">
            <a:avLst/>
          </a:prstGeom>
          <a:noFill/>
        </p:spPr>
        <p:txBody>
          <a:bodyPr wrap="square">
            <a:spAutoFit/>
          </a:bodyPr>
          <a:lstStyle/>
          <a:p>
            <a:r>
              <a:rPr lang="en-US" sz="2400" dirty="0"/>
              <a:t>As the United States’ first unified border entity, CBP takes a comprehensive approach to border management and control, combining</a:t>
            </a:r>
          </a:p>
        </p:txBody>
      </p:sp>
      <p:sp>
        <p:nvSpPr>
          <p:cNvPr id="5" name="TextBox 4">
            <a:extLst>
              <a:ext uri="{FF2B5EF4-FFF2-40B4-BE49-F238E27FC236}">
                <a16:creationId xmlns:a16="http://schemas.microsoft.com/office/drawing/2014/main" id="{120ED3BB-4C04-7ACD-153C-F52CDB38A084}"/>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Overview</a:t>
            </a:r>
          </a:p>
        </p:txBody>
      </p:sp>
      <p:pic>
        <p:nvPicPr>
          <p:cNvPr id="9" name="Graphic 8" descr="Open quotation mark outline">
            <a:extLst>
              <a:ext uri="{FF2B5EF4-FFF2-40B4-BE49-F238E27FC236}">
                <a16:creationId xmlns:a16="http://schemas.microsoft.com/office/drawing/2014/main" id="{C55A2874-FA56-A43F-3CF1-68D53165C3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1328" y="1851906"/>
            <a:ext cx="685800" cy="685800"/>
          </a:xfrm>
          <a:prstGeom prst="rect">
            <a:avLst/>
          </a:prstGeom>
        </p:spPr>
      </p:pic>
      <p:pic>
        <p:nvPicPr>
          <p:cNvPr id="10" name="Graphic 9" descr="Open quotation mark outline">
            <a:extLst>
              <a:ext uri="{FF2B5EF4-FFF2-40B4-BE49-F238E27FC236}">
                <a16:creationId xmlns:a16="http://schemas.microsoft.com/office/drawing/2014/main" id="{C14609A2-AF99-A6DE-E594-9421A02F17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8420099" y="4663218"/>
            <a:ext cx="685800" cy="685800"/>
          </a:xfrm>
          <a:prstGeom prst="rect">
            <a:avLst/>
          </a:prstGeom>
        </p:spPr>
      </p:pic>
      <p:sp>
        <p:nvSpPr>
          <p:cNvPr id="6" name="TextBox 5">
            <a:extLst>
              <a:ext uri="{FF2B5EF4-FFF2-40B4-BE49-F238E27FC236}">
                <a16:creationId xmlns:a16="http://schemas.microsoft.com/office/drawing/2014/main" id="{702BD3B7-85EF-481E-9983-0E3DDCEFB46A}"/>
              </a:ext>
            </a:extLst>
          </p:cNvPr>
          <p:cNvSpPr txBox="1"/>
          <p:nvPr/>
        </p:nvSpPr>
        <p:spPr>
          <a:xfrm>
            <a:off x="4190999" y="3355547"/>
            <a:ext cx="4572000" cy="1569660"/>
          </a:xfrm>
          <a:prstGeom prst="rect">
            <a:avLst/>
          </a:prstGeom>
          <a:noFill/>
        </p:spPr>
        <p:txBody>
          <a:bodyPr wrap="square">
            <a:spAutoFit/>
          </a:bodyPr>
          <a:lstStyle/>
          <a:p>
            <a:r>
              <a:rPr lang="en-US" sz="2400" dirty="0"/>
              <a:t>customs, </a:t>
            </a:r>
          </a:p>
          <a:p>
            <a:r>
              <a:rPr lang="en-US" sz="2400" dirty="0"/>
              <a:t>immigration, </a:t>
            </a:r>
          </a:p>
          <a:p>
            <a:r>
              <a:rPr lang="en-US" sz="2400" dirty="0"/>
              <a:t>border security, and </a:t>
            </a:r>
          </a:p>
          <a:p>
            <a:r>
              <a:rPr lang="en-US" sz="2400" dirty="0"/>
              <a:t>agricultural protection</a:t>
            </a:r>
          </a:p>
        </p:txBody>
      </p:sp>
      <p:sp>
        <p:nvSpPr>
          <p:cNvPr id="8" name="TextBox 7">
            <a:extLst>
              <a:ext uri="{FF2B5EF4-FFF2-40B4-BE49-F238E27FC236}">
                <a16:creationId xmlns:a16="http://schemas.microsoft.com/office/drawing/2014/main" id="{96B0007E-97EC-B077-9503-973A45F6E890}"/>
              </a:ext>
            </a:extLst>
          </p:cNvPr>
          <p:cNvSpPr txBox="1"/>
          <p:nvPr/>
        </p:nvSpPr>
        <p:spPr>
          <a:xfrm>
            <a:off x="2705100" y="5006119"/>
            <a:ext cx="6781800" cy="461665"/>
          </a:xfrm>
          <a:prstGeom prst="rect">
            <a:avLst/>
          </a:prstGeom>
          <a:noFill/>
        </p:spPr>
        <p:txBody>
          <a:bodyPr wrap="square">
            <a:spAutoFit/>
          </a:bodyPr>
          <a:lstStyle/>
          <a:p>
            <a:r>
              <a:rPr lang="en-US" sz="2400" dirty="0"/>
              <a:t>into one coordinated and supportive activity.</a:t>
            </a:r>
          </a:p>
        </p:txBody>
      </p:sp>
    </p:spTree>
    <p:extLst>
      <p:ext uri="{BB962C8B-B14F-4D97-AF65-F5344CB8AC3E}">
        <p14:creationId xmlns:p14="http://schemas.microsoft.com/office/powerpoint/2010/main" val="1983142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56872-AB5E-C983-B6D4-0E71E427E3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68CAD4-25C9-6535-41CD-A84FB3B3683A}"/>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Overview</a:t>
            </a:r>
          </a:p>
        </p:txBody>
      </p:sp>
      <p:sp>
        <p:nvSpPr>
          <p:cNvPr id="7" name="TextBox 6">
            <a:extLst>
              <a:ext uri="{FF2B5EF4-FFF2-40B4-BE49-F238E27FC236}">
                <a16:creationId xmlns:a16="http://schemas.microsoft.com/office/drawing/2014/main" id="{E74E036E-4ABA-AF3C-CED3-AD0040D09991}"/>
              </a:ext>
            </a:extLst>
          </p:cNvPr>
          <p:cNvSpPr txBox="1"/>
          <p:nvPr/>
        </p:nvSpPr>
        <p:spPr>
          <a:xfrm>
            <a:off x="7484161" y="4458986"/>
            <a:ext cx="1792735" cy="707886"/>
          </a:xfrm>
          <a:prstGeom prst="rect">
            <a:avLst/>
          </a:prstGeom>
          <a:noFill/>
        </p:spPr>
        <p:txBody>
          <a:bodyPr wrap="none" rtlCol="0">
            <a:spAutoFit/>
          </a:bodyPr>
          <a:lstStyle/>
          <a:p>
            <a:r>
              <a:rPr lang="en-US" sz="2000" dirty="0"/>
              <a:t>Randy S. Scott,</a:t>
            </a:r>
          </a:p>
          <a:p>
            <a:r>
              <a:rPr lang="en-US" sz="2000" dirty="0"/>
              <a:t>Commissioner</a:t>
            </a:r>
          </a:p>
        </p:txBody>
      </p:sp>
      <p:sp>
        <p:nvSpPr>
          <p:cNvPr id="11" name="TextBox 10">
            <a:extLst>
              <a:ext uri="{FF2B5EF4-FFF2-40B4-BE49-F238E27FC236}">
                <a16:creationId xmlns:a16="http://schemas.microsoft.com/office/drawing/2014/main" id="{CE2F42AF-F442-204F-93D7-2C606EEE30E7}"/>
              </a:ext>
            </a:extLst>
          </p:cNvPr>
          <p:cNvSpPr txBox="1"/>
          <p:nvPr/>
        </p:nvSpPr>
        <p:spPr>
          <a:xfrm>
            <a:off x="2667000" y="2743200"/>
            <a:ext cx="3200400" cy="2308324"/>
          </a:xfrm>
          <a:prstGeom prst="rect">
            <a:avLst/>
          </a:prstGeom>
          <a:noFill/>
        </p:spPr>
        <p:txBody>
          <a:bodyPr wrap="square" rtlCol="0">
            <a:spAutoFit/>
          </a:bodyPr>
          <a:lstStyle/>
          <a:p>
            <a:r>
              <a:rPr lang="en-US" sz="2400" dirty="0"/>
              <a:t>CPB enforces laws and implements policies.</a:t>
            </a:r>
          </a:p>
          <a:p>
            <a:endParaRPr lang="en-US" sz="2400" dirty="0"/>
          </a:p>
          <a:p>
            <a:r>
              <a:rPr lang="en-US" sz="2400" dirty="0"/>
              <a:t>It may advise, but not make, policy.</a:t>
            </a:r>
          </a:p>
          <a:p>
            <a:r>
              <a:rPr lang="en-US" sz="2400" dirty="0"/>
              <a:t> </a:t>
            </a:r>
          </a:p>
        </p:txBody>
      </p:sp>
      <p:pic>
        <p:nvPicPr>
          <p:cNvPr id="3" name="Picture 2" descr="A person in a suit and tie&#10;&#10;AI-generated content may be incorrect.">
            <a:extLst>
              <a:ext uri="{FF2B5EF4-FFF2-40B4-BE49-F238E27FC236}">
                <a16:creationId xmlns:a16="http://schemas.microsoft.com/office/drawing/2014/main" id="{FEB1297D-E2C4-8559-8826-526A73FA4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161" y="1585108"/>
            <a:ext cx="2172195" cy="2794637"/>
          </a:xfrm>
          <a:prstGeom prst="rect">
            <a:avLst/>
          </a:prstGeom>
        </p:spPr>
      </p:pic>
    </p:spTree>
    <p:extLst>
      <p:ext uri="{BB962C8B-B14F-4D97-AF65-F5344CB8AC3E}">
        <p14:creationId xmlns:p14="http://schemas.microsoft.com/office/powerpoint/2010/main" val="343091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7B3157-792B-3A0F-704D-CC10B8D0F3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7FE712-4202-83BA-A831-274653A4603C}"/>
              </a:ext>
            </a:extLst>
          </p:cNvPr>
          <p:cNvSpPr txBox="1"/>
          <p:nvPr/>
        </p:nvSpPr>
        <p:spPr>
          <a:xfrm>
            <a:off x="2514601" y="2057400"/>
            <a:ext cx="6934199" cy="2677656"/>
          </a:xfrm>
          <a:prstGeom prst="rect">
            <a:avLst/>
          </a:prstGeom>
          <a:noFill/>
        </p:spPr>
        <p:txBody>
          <a:bodyPr wrap="square">
            <a:spAutoFit/>
          </a:bodyPr>
          <a:lstStyle/>
          <a:p>
            <a:r>
              <a:rPr lang="en-US" sz="2400" dirty="0"/>
              <a:t>Interesting bits:</a:t>
            </a:r>
          </a:p>
          <a:p>
            <a:endParaRPr lang="en-US" sz="2400" dirty="0"/>
          </a:p>
          <a:p>
            <a:r>
              <a:rPr lang="en-US" sz="2400" dirty="0"/>
              <a:t>CBP has officers (like law enforcement), not agents (like specialized investigators).</a:t>
            </a:r>
          </a:p>
          <a:p>
            <a:endParaRPr lang="en-US" sz="2400" dirty="0"/>
          </a:p>
          <a:p>
            <a:r>
              <a:rPr lang="en-US" sz="2400" dirty="0"/>
              <a:t>They are </a:t>
            </a:r>
            <a:r>
              <a:rPr lang="en-US" sz="2400" i="1" dirty="0"/>
              <a:t>civilian</a:t>
            </a:r>
            <a:r>
              <a:rPr lang="en-US" sz="2400" dirty="0"/>
              <a:t> employees of the government</a:t>
            </a:r>
          </a:p>
          <a:p>
            <a:endParaRPr lang="en-US" sz="2400" dirty="0"/>
          </a:p>
        </p:txBody>
      </p:sp>
      <p:sp>
        <p:nvSpPr>
          <p:cNvPr id="5" name="TextBox 4">
            <a:extLst>
              <a:ext uri="{FF2B5EF4-FFF2-40B4-BE49-F238E27FC236}">
                <a16:creationId xmlns:a16="http://schemas.microsoft.com/office/drawing/2014/main" id="{E5EFD12E-97C3-9BF2-FF5F-CB0BAFC6A8C7}"/>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Overview</a:t>
            </a:r>
          </a:p>
        </p:txBody>
      </p:sp>
    </p:spTree>
    <p:extLst>
      <p:ext uri="{BB962C8B-B14F-4D97-AF65-F5344CB8AC3E}">
        <p14:creationId xmlns:p14="http://schemas.microsoft.com/office/powerpoint/2010/main" val="1304645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BFFCD-FC41-7DC6-70FD-24BEA97327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888DB5-7C02-4CA5-9627-502B84AF8380}"/>
              </a:ext>
            </a:extLst>
          </p:cNvPr>
          <p:cNvPicPr>
            <a:picLocks noChangeAspect="1"/>
          </p:cNvPicPr>
          <p:nvPr/>
        </p:nvPicPr>
        <p:blipFill>
          <a:blip r:embed="rId2"/>
          <a:stretch>
            <a:fillRect/>
          </a:stretch>
        </p:blipFill>
        <p:spPr>
          <a:xfrm>
            <a:off x="5943600" y="609601"/>
            <a:ext cx="4339594" cy="3743709"/>
          </a:xfrm>
          <a:prstGeom prst="rect">
            <a:avLst/>
          </a:prstGeom>
        </p:spPr>
      </p:pic>
      <p:sp>
        <p:nvSpPr>
          <p:cNvPr id="4" name="TextBox 3">
            <a:extLst>
              <a:ext uri="{FF2B5EF4-FFF2-40B4-BE49-F238E27FC236}">
                <a16:creationId xmlns:a16="http://schemas.microsoft.com/office/drawing/2014/main" id="{004F409C-64A1-C5DE-E841-F0FFDC9D7DC5}"/>
              </a:ext>
            </a:extLst>
          </p:cNvPr>
          <p:cNvSpPr txBox="1"/>
          <p:nvPr/>
        </p:nvSpPr>
        <p:spPr>
          <a:xfrm>
            <a:off x="2035627" y="762000"/>
            <a:ext cx="4114800" cy="3277820"/>
          </a:xfrm>
          <a:prstGeom prst="rect">
            <a:avLst/>
          </a:prstGeom>
          <a:noFill/>
        </p:spPr>
        <p:txBody>
          <a:bodyPr wrap="square" rtlCol="0">
            <a:spAutoFit/>
          </a:bodyPr>
          <a:lstStyle/>
          <a:p>
            <a:pPr>
              <a:spcAft>
                <a:spcPts val="600"/>
              </a:spcAft>
            </a:pPr>
            <a:r>
              <a:rPr lang="en-US" sz="2400" dirty="0"/>
              <a:t>Executive Order (Jan 22)</a:t>
            </a:r>
          </a:p>
          <a:p>
            <a:pPr marL="342900" indent="-342900">
              <a:spcAft>
                <a:spcPts val="600"/>
              </a:spcAft>
              <a:buFont typeface="Arial" panose="020B0604020202020204" pitchFamily="34" charset="0"/>
              <a:buChar char="•"/>
            </a:pPr>
            <a:r>
              <a:rPr lang="en-US" sz="2400" dirty="0"/>
              <a:t>Protect against “invasion”</a:t>
            </a:r>
          </a:p>
          <a:p>
            <a:pPr marL="342900" indent="-342900">
              <a:spcAft>
                <a:spcPts val="600"/>
              </a:spcAft>
              <a:buFont typeface="Arial" panose="020B0604020202020204" pitchFamily="34" charset="0"/>
              <a:buChar char="•"/>
            </a:pPr>
            <a:r>
              <a:rPr lang="en-US" sz="2400" dirty="0"/>
              <a:t>“Immediately repel, repatriate, and remove illegal aliens involved in the invasion.” </a:t>
            </a:r>
          </a:p>
          <a:p>
            <a:pPr marL="342900" indent="-342900">
              <a:spcAft>
                <a:spcPts val="600"/>
              </a:spcAft>
              <a:buFont typeface="Arial" panose="020B0604020202020204" pitchFamily="34" charset="0"/>
              <a:buChar char="•"/>
            </a:pPr>
            <a:r>
              <a:rPr lang="en-US" sz="2400" dirty="0"/>
              <a:t>Alien Enemies Act of 1789 (Mar 15)</a:t>
            </a:r>
          </a:p>
        </p:txBody>
      </p:sp>
      <p:sp>
        <p:nvSpPr>
          <p:cNvPr id="6" name="TextBox 5">
            <a:extLst>
              <a:ext uri="{FF2B5EF4-FFF2-40B4-BE49-F238E27FC236}">
                <a16:creationId xmlns:a16="http://schemas.microsoft.com/office/drawing/2014/main" id="{9857AEBF-6A4F-8C37-C2F1-799127153D49}"/>
              </a:ext>
            </a:extLst>
          </p:cNvPr>
          <p:cNvSpPr txBox="1"/>
          <p:nvPr/>
        </p:nvSpPr>
        <p:spPr>
          <a:xfrm>
            <a:off x="2133600" y="4192221"/>
            <a:ext cx="7369630" cy="2092881"/>
          </a:xfrm>
          <a:prstGeom prst="rect">
            <a:avLst/>
          </a:prstGeom>
          <a:noFill/>
        </p:spPr>
        <p:txBody>
          <a:bodyPr wrap="square">
            <a:spAutoFit/>
          </a:bodyPr>
          <a:lstStyle/>
          <a:p>
            <a:pPr>
              <a:spcAft>
                <a:spcPts val="600"/>
              </a:spcAft>
            </a:pPr>
            <a:r>
              <a:rPr lang="en-US" sz="2400" dirty="0"/>
              <a:t>Numerous statements</a:t>
            </a:r>
          </a:p>
          <a:p>
            <a:pPr marL="342900" indent="-342900">
              <a:spcAft>
                <a:spcPts val="600"/>
              </a:spcAft>
              <a:buFont typeface="Arial" panose="020B0604020202020204" pitchFamily="34" charset="0"/>
              <a:buChar char="•"/>
            </a:pPr>
            <a:r>
              <a:rPr lang="en-US" sz="2400" dirty="0"/>
              <a:t>Illegal immigrants are “animals” and “not human” </a:t>
            </a:r>
            <a:br>
              <a:rPr lang="en-US" sz="2400" dirty="0"/>
            </a:br>
            <a:r>
              <a:rPr lang="en-US" sz="2400" dirty="0"/>
              <a:t>(Apr 2024)</a:t>
            </a:r>
          </a:p>
          <a:p>
            <a:pPr marL="342900" indent="-342900">
              <a:spcAft>
                <a:spcPts val="600"/>
              </a:spcAft>
              <a:buFont typeface="Arial" panose="020B0604020202020204" pitchFamily="34" charset="0"/>
              <a:buChar char="•"/>
            </a:pPr>
            <a:r>
              <a:rPr lang="en-US" sz="2400" dirty="0"/>
              <a:t>They are drug dealers, rapists, criminals “poisoning our blood” (Mar 2024)</a:t>
            </a:r>
          </a:p>
        </p:txBody>
      </p:sp>
    </p:spTree>
    <p:extLst>
      <p:ext uri="{BB962C8B-B14F-4D97-AF65-F5344CB8AC3E}">
        <p14:creationId xmlns:p14="http://schemas.microsoft.com/office/powerpoint/2010/main" val="3128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83EA2-BC1B-E79E-85FE-21B9937701D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480F4FE-F8FF-79DC-E82C-23981337398F}"/>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Issues</a:t>
            </a:r>
          </a:p>
        </p:txBody>
      </p:sp>
      <p:sp>
        <p:nvSpPr>
          <p:cNvPr id="6" name="TextBox 5">
            <a:extLst>
              <a:ext uri="{FF2B5EF4-FFF2-40B4-BE49-F238E27FC236}">
                <a16:creationId xmlns:a16="http://schemas.microsoft.com/office/drawing/2014/main" id="{3CDEFFBF-D661-2C55-9467-BF23ED9EA771}"/>
              </a:ext>
            </a:extLst>
          </p:cNvPr>
          <p:cNvSpPr txBox="1"/>
          <p:nvPr/>
        </p:nvSpPr>
        <p:spPr>
          <a:xfrm>
            <a:off x="2205091" y="1552545"/>
            <a:ext cx="2541080" cy="400110"/>
          </a:xfrm>
          <a:prstGeom prst="rect">
            <a:avLst/>
          </a:prstGeom>
          <a:noFill/>
        </p:spPr>
        <p:txBody>
          <a:bodyPr wrap="none" rtlCol="0">
            <a:spAutoFit/>
          </a:bodyPr>
          <a:lstStyle/>
          <a:p>
            <a:r>
              <a:rPr lang="en-US" sz="2000" dirty="0"/>
              <a:t>Administration says …</a:t>
            </a:r>
          </a:p>
        </p:txBody>
      </p:sp>
      <p:sp>
        <p:nvSpPr>
          <p:cNvPr id="8" name="TextBox 7">
            <a:extLst>
              <a:ext uri="{FF2B5EF4-FFF2-40B4-BE49-F238E27FC236}">
                <a16:creationId xmlns:a16="http://schemas.microsoft.com/office/drawing/2014/main" id="{22E93AF4-F69D-AF90-8290-D3D9E077D85C}"/>
              </a:ext>
            </a:extLst>
          </p:cNvPr>
          <p:cNvSpPr txBox="1"/>
          <p:nvPr/>
        </p:nvSpPr>
        <p:spPr>
          <a:xfrm>
            <a:off x="2133600" y="2076663"/>
            <a:ext cx="3962400" cy="707886"/>
          </a:xfrm>
          <a:prstGeom prst="rect">
            <a:avLst/>
          </a:prstGeom>
          <a:noFill/>
        </p:spPr>
        <p:txBody>
          <a:bodyPr wrap="square">
            <a:spAutoFit/>
          </a:bodyPr>
          <a:lstStyle/>
          <a:p>
            <a:pPr marL="285750" indent="-285750">
              <a:buFontTx/>
              <a:buChar char="-"/>
            </a:pPr>
            <a:r>
              <a:rPr lang="en-US" sz="2000" dirty="0"/>
              <a:t>Deporting undocumented who’ve committed crimes.</a:t>
            </a:r>
          </a:p>
        </p:txBody>
      </p:sp>
      <p:sp>
        <p:nvSpPr>
          <p:cNvPr id="9" name="TextBox 8">
            <a:extLst>
              <a:ext uri="{FF2B5EF4-FFF2-40B4-BE49-F238E27FC236}">
                <a16:creationId xmlns:a16="http://schemas.microsoft.com/office/drawing/2014/main" id="{B6A74BE2-1C3B-9D85-B44A-BE6D3DA13E06}"/>
              </a:ext>
            </a:extLst>
          </p:cNvPr>
          <p:cNvSpPr txBox="1"/>
          <p:nvPr/>
        </p:nvSpPr>
        <p:spPr>
          <a:xfrm>
            <a:off x="6166301" y="2094246"/>
            <a:ext cx="4075965" cy="400110"/>
          </a:xfrm>
          <a:prstGeom prst="rect">
            <a:avLst/>
          </a:prstGeom>
          <a:noFill/>
        </p:spPr>
        <p:txBody>
          <a:bodyPr wrap="square">
            <a:spAutoFit/>
          </a:bodyPr>
          <a:lstStyle/>
          <a:p>
            <a:pPr marL="285750" indent="-285750">
              <a:buFontTx/>
              <a:buChar char="-"/>
            </a:pPr>
            <a:r>
              <a:rPr lang="en-US" sz="2000" dirty="0"/>
              <a:t>Crime of many is only illegal entry.</a:t>
            </a:r>
          </a:p>
        </p:txBody>
      </p:sp>
      <p:sp>
        <p:nvSpPr>
          <p:cNvPr id="10" name="TextBox 9">
            <a:extLst>
              <a:ext uri="{FF2B5EF4-FFF2-40B4-BE49-F238E27FC236}">
                <a16:creationId xmlns:a16="http://schemas.microsoft.com/office/drawing/2014/main" id="{4F1BC041-D377-BD0F-1AAF-06AAEFDBB92D}"/>
              </a:ext>
            </a:extLst>
          </p:cNvPr>
          <p:cNvSpPr txBox="1"/>
          <p:nvPr/>
        </p:nvSpPr>
        <p:spPr>
          <a:xfrm>
            <a:off x="2133600" y="3693661"/>
            <a:ext cx="3962400" cy="1015663"/>
          </a:xfrm>
          <a:prstGeom prst="rect">
            <a:avLst/>
          </a:prstGeom>
          <a:noFill/>
        </p:spPr>
        <p:txBody>
          <a:bodyPr wrap="square">
            <a:spAutoFit/>
          </a:bodyPr>
          <a:lstStyle/>
          <a:p>
            <a:pPr marL="285750" indent="-285750">
              <a:buFontTx/>
              <a:buChar char="-"/>
            </a:pPr>
            <a:r>
              <a:rPr lang="en-US" sz="2000" dirty="0"/>
              <a:t>Purpose is to defend from invasion (Alien Enemies Act) and protect national security.</a:t>
            </a:r>
          </a:p>
        </p:txBody>
      </p:sp>
      <p:sp>
        <p:nvSpPr>
          <p:cNvPr id="11" name="TextBox 10">
            <a:extLst>
              <a:ext uri="{FF2B5EF4-FFF2-40B4-BE49-F238E27FC236}">
                <a16:creationId xmlns:a16="http://schemas.microsoft.com/office/drawing/2014/main" id="{15E1BE2C-A745-BC94-67FF-7BE4ADD08E50}"/>
              </a:ext>
            </a:extLst>
          </p:cNvPr>
          <p:cNvSpPr txBox="1"/>
          <p:nvPr/>
        </p:nvSpPr>
        <p:spPr>
          <a:xfrm>
            <a:off x="6198958" y="3693661"/>
            <a:ext cx="3962400" cy="1015663"/>
          </a:xfrm>
          <a:prstGeom prst="rect">
            <a:avLst/>
          </a:prstGeom>
          <a:noFill/>
        </p:spPr>
        <p:txBody>
          <a:bodyPr wrap="square">
            <a:spAutoFit/>
          </a:bodyPr>
          <a:lstStyle/>
          <a:p>
            <a:pPr marL="285750" indent="-285750">
              <a:buFontTx/>
              <a:buChar char="-"/>
            </a:pPr>
            <a:r>
              <a:rPr lang="en-US" sz="2000" dirty="0"/>
              <a:t>Courts contesting because no evidence of foreign government involvement.</a:t>
            </a:r>
          </a:p>
        </p:txBody>
      </p:sp>
      <p:sp>
        <p:nvSpPr>
          <p:cNvPr id="12" name="TextBox 11">
            <a:extLst>
              <a:ext uri="{FF2B5EF4-FFF2-40B4-BE49-F238E27FC236}">
                <a16:creationId xmlns:a16="http://schemas.microsoft.com/office/drawing/2014/main" id="{CD7A555A-394A-16EC-2F32-EA146CEBC425}"/>
              </a:ext>
            </a:extLst>
          </p:cNvPr>
          <p:cNvSpPr txBox="1"/>
          <p:nvPr/>
        </p:nvSpPr>
        <p:spPr>
          <a:xfrm>
            <a:off x="2171244" y="4906125"/>
            <a:ext cx="3962400" cy="400110"/>
          </a:xfrm>
          <a:prstGeom prst="rect">
            <a:avLst/>
          </a:prstGeom>
          <a:noFill/>
        </p:spPr>
        <p:txBody>
          <a:bodyPr wrap="square">
            <a:spAutoFit/>
          </a:bodyPr>
          <a:lstStyle/>
          <a:p>
            <a:pPr marL="285750" indent="-285750">
              <a:buFontTx/>
              <a:buChar char="-"/>
            </a:pPr>
            <a:r>
              <a:rPr lang="en-US" sz="2000" dirty="0"/>
              <a:t>Rights being respected.</a:t>
            </a:r>
          </a:p>
        </p:txBody>
      </p:sp>
      <p:sp>
        <p:nvSpPr>
          <p:cNvPr id="13" name="TextBox 12">
            <a:extLst>
              <a:ext uri="{FF2B5EF4-FFF2-40B4-BE49-F238E27FC236}">
                <a16:creationId xmlns:a16="http://schemas.microsoft.com/office/drawing/2014/main" id="{6A38F448-8136-4886-D903-1B59C4440FD8}"/>
              </a:ext>
            </a:extLst>
          </p:cNvPr>
          <p:cNvSpPr txBox="1"/>
          <p:nvPr/>
        </p:nvSpPr>
        <p:spPr>
          <a:xfrm>
            <a:off x="6209845" y="4906125"/>
            <a:ext cx="4374865" cy="707886"/>
          </a:xfrm>
          <a:prstGeom prst="rect">
            <a:avLst/>
          </a:prstGeom>
          <a:noFill/>
        </p:spPr>
        <p:txBody>
          <a:bodyPr wrap="square">
            <a:spAutoFit/>
          </a:bodyPr>
          <a:lstStyle/>
          <a:p>
            <a:pPr marL="285750" indent="-285750">
              <a:buFontTx/>
              <a:buChar char="-"/>
            </a:pPr>
            <a:r>
              <a:rPr lang="en-US" sz="2000" dirty="0"/>
              <a:t>Rights violated, regarding access to legal counsel, habeas corpus, etc.</a:t>
            </a:r>
          </a:p>
        </p:txBody>
      </p:sp>
      <p:sp>
        <p:nvSpPr>
          <p:cNvPr id="14" name="TextBox 13">
            <a:extLst>
              <a:ext uri="{FF2B5EF4-FFF2-40B4-BE49-F238E27FC236}">
                <a16:creationId xmlns:a16="http://schemas.microsoft.com/office/drawing/2014/main" id="{CA593C79-3C4C-3421-EAAD-F7F66E2A238D}"/>
              </a:ext>
            </a:extLst>
          </p:cNvPr>
          <p:cNvSpPr txBox="1"/>
          <p:nvPr/>
        </p:nvSpPr>
        <p:spPr>
          <a:xfrm>
            <a:off x="6133644" y="1534105"/>
            <a:ext cx="3054362" cy="400110"/>
          </a:xfrm>
          <a:prstGeom prst="rect">
            <a:avLst/>
          </a:prstGeom>
          <a:noFill/>
        </p:spPr>
        <p:txBody>
          <a:bodyPr wrap="none" rtlCol="0">
            <a:spAutoFit/>
          </a:bodyPr>
          <a:lstStyle/>
          <a:p>
            <a:r>
              <a:rPr lang="en-US" sz="2000" dirty="0"/>
              <a:t>Other evidence points to …</a:t>
            </a:r>
          </a:p>
        </p:txBody>
      </p:sp>
      <p:sp>
        <p:nvSpPr>
          <p:cNvPr id="15" name="TextBox 14">
            <a:extLst>
              <a:ext uri="{FF2B5EF4-FFF2-40B4-BE49-F238E27FC236}">
                <a16:creationId xmlns:a16="http://schemas.microsoft.com/office/drawing/2014/main" id="{69F922A2-2935-8C9F-6896-C3436469AED4}"/>
              </a:ext>
            </a:extLst>
          </p:cNvPr>
          <p:cNvSpPr txBox="1"/>
          <p:nvPr/>
        </p:nvSpPr>
        <p:spPr>
          <a:xfrm>
            <a:off x="6209844" y="5729328"/>
            <a:ext cx="4075966" cy="707886"/>
          </a:xfrm>
          <a:prstGeom prst="rect">
            <a:avLst/>
          </a:prstGeom>
          <a:noFill/>
        </p:spPr>
        <p:txBody>
          <a:bodyPr wrap="square">
            <a:spAutoFit/>
          </a:bodyPr>
          <a:lstStyle/>
          <a:p>
            <a:pPr marL="285750" indent="-285750">
              <a:buFontTx/>
              <a:buChar char="-"/>
            </a:pPr>
            <a:r>
              <a:rPr lang="en-US" sz="2000" dirty="0"/>
              <a:t>Pattern so far: criticism of Israel and support for Palestine/Hamas.</a:t>
            </a:r>
          </a:p>
        </p:txBody>
      </p:sp>
      <p:sp>
        <p:nvSpPr>
          <p:cNvPr id="16" name="TextBox 15">
            <a:extLst>
              <a:ext uri="{FF2B5EF4-FFF2-40B4-BE49-F238E27FC236}">
                <a16:creationId xmlns:a16="http://schemas.microsoft.com/office/drawing/2014/main" id="{A66EA4B0-9BEF-E8C7-9226-CF00A20D8EE0}"/>
              </a:ext>
            </a:extLst>
          </p:cNvPr>
          <p:cNvSpPr txBox="1"/>
          <p:nvPr/>
        </p:nvSpPr>
        <p:spPr>
          <a:xfrm>
            <a:off x="2203901" y="5751099"/>
            <a:ext cx="3962400" cy="707886"/>
          </a:xfrm>
          <a:prstGeom prst="rect">
            <a:avLst/>
          </a:prstGeom>
          <a:noFill/>
        </p:spPr>
        <p:txBody>
          <a:bodyPr wrap="square">
            <a:spAutoFit/>
          </a:bodyPr>
          <a:lstStyle/>
          <a:p>
            <a:pPr marL="285750" indent="-285750">
              <a:buFontTx/>
              <a:buChar char="-"/>
            </a:pPr>
            <a:r>
              <a:rPr lang="en-US" sz="2000" dirty="0"/>
              <a:t>Not related to persons’ political views or free expression.</a:t>
            </a:r>
          </a:p>
        </p:txBody>
      </p:sp>
      <p:sp>
        <p:nvSpPr>
          <p:cNvPr id="17" name="TextBox 16">
            <a:extLst>
              <a:ext uri="{FF2B5EF4-FFF2-40B4-BE49-F238E27FC236}">
                <a16:creationId xmlns:a16="http://schemas.microsoft.com/office/drawing/2014/main" id="{80D0DE33-9AA7-6F1A-699A-4E82438C9B63}"/>
              </a:ext>
            </a:extLst>
          </p:cNvPr>
          <p:cNvSpPr txBox="1"/>
          <p:nvPr/>
        </p:nvSpPr>
        <p:spPr>
          <a:xfrm>
            <a:off x="2133600" y="2807495"/>
            <a:ext cx="3962400" cy="707886"/>
          </a:xfrm>
          <a:prstGeom prst="rect">
            <a:avLst/>
          </a:prstGeom>
          <a:noFill/>
        </p:spPr>
        <p:txBody>
          <a:bodyPr wrap="square">
            <a:spAutoFit/>
          </a:bodyPr>
          <a:lstStyle/>
          <a:p>
            <a:pPr marL="285750" indent="-285750">
              <a:buFontTx/>
              <a:buChar char="-"/>
            </a:pPr>
            <a:r>
              <a:rPr lang="en-US" sz="2000" dirty="0"/>
              <a:t>Deporting “pro-terrorist, antisemitic, anti-American.”</a:t>
            </a:r>
          </a:p>
        </p:txBody>
      </p:sp>
      <p:sp>
        <p:nvSpPr>
          <p:cNvPr id="19" name="TextBox 18">
            <a:extLst>
              <a:ext uri="{FF2B5EF4-FFF2-40B4-BE49-F238E27FC236}">
                <a16:creationId xmlns:a16="http://schemas.microsoft.com/office/drawing/2014/main" id="{23FDA4C2-FE03-16B3-D8EB-943B326B8B03}"/>
              </a:ext>
            </a:extLst>
          </p:cNvPr>
          <p:cNvSpPr txBox="1"/>
          <p:nvPr/>
        </p:nvSpPr>
        <p:spPr>
          <a:xfrm>
            <a:off x="6198959" y="2785565"/>
            <a:ext cx="4075965" cy="707886"/>
          </a:xfrm>
          <a:prstGeom prst="rect">
            <a:avLst/>
          </a:prstGeom>
          <a:noFill/>
        </p:spPr>
        <p:txBody>
          <a:bodyPr wrap="square">
            <a:spAutoFit/>
          </a:bodyPr>
          <a:lstStyle/>
          <a:p>
            <a:pPr marL="285750" indent="-285750">
              <a:buFontTx/>
              <a:buChar char="-"/>
            </a:pPr>
            <a:r>
              <a:rPr lang="en-US" sz="2000" dirty="0"/>
              <a:t>No allegation of terrorism. Unknown criteria.</a:t>
            </a:r>
          </a:p>
        </p:txBody>
      </p:sp>
    </p:spTree>
    <p:extLst>
      <p:ext uri="{BB962C8B-B14F-4D97-AF65-F5344CB8AC3E}">
        <p14:creationId xmlns:p14="http://schemas.microsoft.com/office/powerpoint/2010/main" val="2787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808080"/>
                                      </p:to>
                                    </p:animClr>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808080"/>
                                      </p:to>
                                    </p:animClr>
                                  </p:sub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808080"/>
                                      </p:to>
                                    </p:animClr>
                                  </p:sub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808080"/>
                                      </p:to>
                                    </p:animClr>
                                  </p:sub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74D1-04E5-F419-1E44-81B6BFDFA5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643164-43B4-C8FD-56FE-29FDD365E7B4}"/>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D9B4FE03-5554-48DB-3CC2-1884CBC2BE75}"/>
              </a:ext>
            </a:extLst>
          </p:cNvPr>
          <p:cNvGraphicFramePr>
            <a:graphicFrameLocks noGrp="1"/>
          </p:cNvGraphicFramePr>
          <p:nvPr>
            <p:extLst>
              <p:ext uri="{D42A27DB-BD31-4B8C-83A1-F6EECF244321}">
                <p14:modId xmlns:p14="http://schemas.microsoft.com/office/powerpoint/2010/main" val="2337297017"/>
              </p:ext>
            </p:extLst>
          </p:nvPr>
        </p:nvGraphicFramePr>
        <p:xfrm>
          <a:off x="1497026" y="1597869"/>
          <a:ext cx="8546005" cy="5486400"/>
        </p:xfrm>
        <a:graphic>
          <a:graphicData uri="http://schemas.openxmlformats.org/drawingml/2006/table">
            <a:tbl>
              <a:tblPr firstRow="1" bandRow="1">
                <a:tableStyleId>{2D5ABB26-0587-4C30-8999-92F81FD0307C}</a:tableStyleId>
              </a:tblPr>
              <a:tblGrid>
                <a:gridCol w="1508653">
                  <a:extLst>
                    <a:ext uri="{9D8B030D-6E8A-4147-A177-3AD203B41FA5}">
                      <a16:colId xmlns:a16="http://schemas.microsoft.com/office/drawing/2014/main" val="3540809041"/>
                    </a:ext>
                  </a:extLst>
                </a:gridCol>
                <a:gridCol w="7037352">
                  <a:extLst>
                    <a:ext uri="{9D8B030D-6E8A-4147-A177-3AD203B41FA5}">
                      <a16:colId xmlns:a16="http://schemas.microsoft.com/office/drawing/2014/main" val="369545150"/>
                    </a:ext>
                  </a:extLst>
                </a:gridCol>
              </a:tblGrid>
              <a:tr h="370840">
                <a:tc>
                  <a:txBody>
                    <a:bodyPr/>
                    <a:lstStyle/>
                    <a:p>
                      <a:pPr marL="0" indent="0"/>
                      <a:r>
                        <a:rPr lang="en-US" sz="2000" dirty="0">
                          <a:latin typeface="Aptos" panose="020B0004020202020204" pitchFamily="34" charset="0"/>
                        </a:rPr>
                        <a:t>9:00 </a:t>
                      </a:r>
                    </a:p>
                  </a:txBody>
                  <a:tcPr marB="91440"/>
                </a:tc>
                <a:tc>
                  <a:txBody>
                    <a:bodyPr/>
                    <a:lstStyle/>
                    <a:p>
                      <a:r>
                        <a:rPr lang="en-US" sz="2000" dirty="0">
                          <a:latin typeface="Aptos" panose="020B0004020202020204" pitchFamily="34" charset="0"/>
                        </a:rPr>
                        <a:t>Skills – </a:t>
                      </a:r>
                      <a:r>
                        <a:rPr lang="en-US" sz="2000" kern="1200" dirty="0">
                          <a:solidFill>
                            <a:schemeClr val="tx1"/>
                          </a:solidFill>
                          <a:effectLst/>
                          <a:latin typeface="Aptos" panose="020B0004020202020204" pitchFamily="34" charset="0"/>
                          <a:ea typeface="+mn-ea"/>
                          <a:cs typeface="+mn-cs"/>
                        </a:rPr>
                        <a:t>Networking and the Elevator Pitch</a:t>
                      </a:r>
                    </a:p>
                    <a:p>
                      <a:pPr marL="274320"/>
                      <a:r>
                        <a:rPr lang="en-US" sz="2000" kern="1200" dirty="0">
                          <a:solidFill>
                            <a:schemeClr val="tx1"/>
                          </a:solidFill>
                          <a:effectLst/>
                          <a:latin typeface="Aptos" panose="020B0004020202020204" pitchFamily="34" charset="0"/>
                          <a:ea typeface="+mn-ea"/>
                          <a:cs typeface="+mn-cs"/>
                        </a:rPr>
                        <a:t>Deputy Director Samantha Clemence</a:t>
                      </a:r>
                      <a:endParaRPr lang="en-US" sz="2000" dirty="0">
                        <a:latin typeface="Aptos" panose="020B0004020202020204" pitchFamily="34" charset="0"/>
                      </a:endParaRPr>
                    </a:p>
                  </a:txBody>
                  <a:tcPr marB="91440"/>
                </a:tc>
                <a:extLst>
                  <a:ext uri="{0D108BD9-81ED-4DB2-BD59-A6C34878D82A}">
                    <a16:rowId xmlns:a16="http://schemas.microsoft.com/office/drawing/2014/main" val="1598994171"/>
                  </a:ext>
                </a:extLst>
              </a:tr>
              <a:tr h="370840">
                <a:tc>
                  <a:txBody>
                    <a:bodyPr/>
                    <a:lstStyle/>
                    <a:p>
                      <a:pPr marL="0" indent="0"/>
                      <a:r>
                        <a:rPr lang="en-US" sz="2000" dirty="0">
                          <a:latin typeface="Aptos" panose="020B0004020202020204" pitchFamily="34" charset="0"/>
                        </a:rPr>
                        <a:t>10:15</a:t>
                      </a:r>
                    </a:p>
                  </a:txBody>
                  <a:tcPr marB="91440"/>
                </a:tc>
                <a:tc>
                  <a:txBody>
                    <a:bodyPr/>
                    <a:lstStyle/>
                    <a:p>
                      <a:r>
                        <a:rPr lang="en-US" sz="2000" kern="1200" dirty="0">
                          <a:solidFill>
                            <a:schemeClr val="tx1"/>
                          </a:solidFill>
                          <a:effectLst/>
                          <a:latin typeface="Aptos" panose="020B0004020202020204" pitchFamily="34" charset="0"/>
                          <a:ea typeface="+mn-ea"/>
                          <a:cs typeface="+mn-cs"/>
                        </a:rPr>
                        <a:t>Guest Speaker:  Mike </a:t>
                      </a:r>
                      <a:r>
                        <a:rPr lang="en-US" sz="2000" kern="1200" dirty="0" err="1">
                          <a:solidFill>
                            <a:schemeClr val="tx1"/>
                          </a:solidFill>
                          <a:effectLst/>
                          <a:latin typeface="Aptos" panose="020B0004020202020204" pitchFamily="34" charset="0"/>
                          <a:ea typeface="+mn-ea"/>
                          <a:cs typeface="+mn-cs"/>
                        </a:rPr>
                        <a:t>Orfini</a:t>
                      </a:r>
                      <a:endParaRPr lang="en-US" sz="2000" kern="1200" dirty="0">
                        <a:solidFill>
                          <a:schemeClr val="tx1"/>
                        </a:solidFill>
                        <a:effectLst/>
                        <a:latin typeface="Aptos" panose="020B0004020202020204" pitchFamily="34" charset="0"/>
                        <a:ea typeface="+mn-ea"/>
                        <a:cs typeface="+mn-cs"/>
                      </a:endParaRPr>
                    </a:p>
                    <a:p>
                      <a:pPr marL="274320"/>
                      <a:r>
                        <a:rPr lang="en-US" sz="2000" kern="1200" dirty="0">
                          <a:solidFill>
                            <a:schemeClr val="tx1"/>
                          </a:solidFill>
                          <a:effectLst/>
                          <a:latin typeface="Aptos" panose="020B0004020202020204" pitchFamily="34" charset="0"/>
                          <a:ea typeface="+mn-ea"/>
                          <a:cs typeface="+mn-cs"/>
                        </a:rPr>
                        <a:t>Former Aide to Vice Presidents </a:t>
                      </a:r>
                    </a:p>
                    <a:p>
                      <a:pPr marL="274320"/>
                      <a:r>
                        <a:rPr lang="en-US" sz="2000" kern="1200" dirty="0">
                          <a:solidFill>
                            <a:schemeClr val="tx1"/>
                          </a:solidFill>
                          <a:effectLst/>
                          <a:latin typeface="Aptos" panose="020B0004020202020204" pitchFamily="34" charset="0"/>
                          <a:ea typeface="+mn-ea"/>
                          <a:cs typeface="+mn-cs"/>
                        </a:rPr>
                        <a:t>The Interagency as seen from OVP</a:t>
                      </a:r>
                    </a:p>
                    <a:p>
                      <a:pPr lvl="0"/>
                      <a:r>
                        <a:rPr lang="en-US" sz="1600" i="1" kern="1200" dirty="0">
                          <a:solidFill>
                            <a:schemeClr val="tx1"/>
                          </a:solidFill>
                          <a:effectLst/>
                          <a:latin typeface="Aptos" panose="020B0004020202020204" pitchFamily="34" charset="0"/>
                          <a:ea typeface="+mn-ea"/>
                          <a:cs typeface="+mn-cs"/>
                        </a:rPr>
                        <a:t>- introduced by Richard</a:t>
                      </a:r>
                      <a:endParaRPr lang="en-US" sz="3600" dirty="0">
                        <a:latin typeface="Aptos" panose="020B0004020202020204" pitchFamily="34" charset="0"/>
                      </a:endParaRPr>
                    </a:p>
                  </a:txBody>
                  <a:tcPr marB="91440"/>
                </a:tc>
                <a:extLst>
                  <a:ext uri="{0D108BD9-81ED-4DB2-BD59-A6C34878D82A}">
                    <a16:rowId xmlns:a16="http://schemas.microsoft.com/office/drawing/2014/main" val="2174993798"/>
                  </a:ext>
                </a:extLst>
              </a:tr>
              <a:tr h="370840">
                <a:tc>
                  <a:txBody>
                    <a:bodyPr/>
                    <a:lstStyle/>
                    <a:p>
                      <a:pPr marL="0" indent="0"/>
                      <a:r>
                        <a:rPr lang="en-US" sz="2000" dirty="0">
                          <a:latin typeface="Aptos" panose="020B0004020202020204" pitchFamily="34" charset="0"/>
                        </a:rPr>
                        <a:t>11:30</a:t>
                      </a:r>
                    </a:p>
                  </a:txBody>
                  <a:tcPr marB="91440"/>
                </a:tc>
                <a:tc>
                  <a:txBody>
                    <a:bodyPr/>
                    <a:lstStyle/>
                    <a:p>
                      <a:r>
                        <a:rPr lang="en-US" sz="2000" kern="1200" dirty="0">
                          <a:solidFill>
                            <a:schemeClr val="tx1"/>
                          </a:solidFill>
                          <a:effectLst/>
                          <a:latin typeface="Aptos" panose="020B0004020202020204" pitchFamily="34" charset="0"/>
                          <a:ea typeface="+mn-ea"/>
                          <a:cs typeface="+mn-cs"/>
                        </a:rPr>
                        <a:t>Prep for Customs and Border Patrol conversation</a:t>
                      </a:r>
                      <a:endParaRPr lang="en-US" sz="2000" dirty="0">
                        <a:latin typeface="Aptos" panose="020B0004020202020204" pitchFamily="34" charset="0"/>
                      </a:endParaRPr>
                    </a:p>
                  </a:txBody>
                  <a:tcPr marB="91440"/>
                </a:tc>
                <a:extLst>
                  <a:ext uri="{0D108BD9-81ED-4DB2-BD59-A6C34878D82A}">
                    <a16:rowId xmlns:a16="http://schemas.microsoft.com/office/drawing/2014/main" val="2313187459"/>
                  </a:ext>
                </a:extLst>
              </a:tr>
              <a:tr h="370840">
                <a:tc>
                  <a:txBody>
                    <a:bodyPr/>
                    <a:lstStyle/>
                    <a:p>
                      <a:pPr marL="0" indent="0"/>
                      <a:r>
                        <a:rPr lang="en-US" sz="2000" dirty="0">
                          <a:latin typeface="Aptos" panose="020B0004020202020204" pitchFamily="34" charset="0"/>
                        </a:rPr>
                        <a:t>11:45</a:t>
                      </a:r>
                    </a:p>
                  </a:txBody>
                  <a:tcPr marB="91440"/>
                </a:tc>
                <a:tc>
                  <a:txBody>
                    <a:bodyPr/>
                    <a:lstStyle/>
                    <a:p>
                      <a:r>
                        <a:rPr lang="en-US" sz="2000" dirty="0">
                          <a:latin typeface="Aptos" panose="020B0004020202020204" pitchFamily="34" charset="0"/>
                        </a:rPr>
                        <a:t>Lunch</a:t>
                      </a:r>
                    </a:p>
                  </a:txBody>
                  <a:tcPr marB="91440"/>
                </a:tc>
                <a:extLst>
                  <a:ext uri="{0D108BD9-81ED-4DB2-BD59-A6C34878D82A}">
                    <a16:rowId xmlns:a16="http://schemas.microsoft.com/office/drawing/2014/main" val="28207986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rPr>
                        <a:t>1:00</a:t>
                      </a:r>
                    </a:p>
                  </a:txBody>
                  <a:tcPr marB="91440"/>
                </a:tc>
                <a:tc>
                  <a:txBody>
                    <a:bodyPr/>
                    <a:lstStyle/>
                    <a:p>
                      <a:r>
                        <a:rPr lang="en-US" sz="2000" dirty="0">
                          <a:latin typeface="Aptos" panose="020B0004020202020204" pitchFamily="34" charset="0"/>
                        </a:rPr>
                        <a:t>Daniel Githens and Matthew Ashmore</a:t>
                      </a:r>
                    </a:p>
                    <a:p>
                      <a:pPr marL="274320"/>
                      <a:r>
                        <a:rPr lang="en-US" sz="2000" dirty="0">
                          <a:latin typeface="Aptos" panose="020B0004020202020204" pitchFamily="34" charset="0"/>
                        </a:rPr>
                        <a:t>Office of the Commissioner, Customs and Border Patrol</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i="1" kern="1200" dirty="0">
                          <a:solidFill>
                            <a:schemeClr val="tx1"/>
                          </a:solidFill>
                          <a:effectLst/>
                          <a:latin typeface="Aptos" panose="020B0004020202020204" pitchFamily="34" charset="0"/>
                          <a:ea typeface="+mn-ea"/>
                          <a:cs typeface="+mn-cs"/>
                        </a:rPr>
                        <a:t>- self-introduction</a:t>
                      </a:r>
                      <a:endParaRPr lang="en-US" sz="3600" dirty="0">
                        <a:latin typeface="Aptos" panose="020B0004020202020204" pitchFamily="34" charset="0"/>
                      </a:endParaRPr>
                    </a:p>
                  </a:txBody>
                  <a:tcPr marB="91440"/>
                </a:tc>
                <a:extLst>
                  <a:ext uri="{0D108BD9-81ED-4DB2-BD59-A6C34878D82A}">
                    <a16:rowId xmlns:a16="http://schemas.microsoft.com/office/drawing/2014/main" val="1260872140"/>
                  </a:ext>
                </a:extLst>
              </a:tr>
              <a:tr h="370840">
                <a:tc>
                  <a:txBody>
                    <a:bodyPr/>
                    <a:lstStyle/>
                    <a:p>
                      <a:pPr marL="0" indent="0"/>
                      <a:r>
                        <a:rPr lang="en-US" sz="2000" dirty="0">
                          <a:latin typeface="Aptos" panose="020B0004020202020204" pitchFamily="34" charset="0"/>
                        </a:rPr>
                        <a:t>2:10</a:t>
                      </a:r>
                    </a:p>
                  </a:txBody>
                  <a:tcPr marB="91440"/>
                </a:tc>
                <a:tc>
                  <a:txBody>
                    <a:bodyPr/>
                    <a:lstStyle/>
                    <a:p>
                      <a:pPr lvl="0"/>
                      <a:r>
                        <a:rPr lang="en-US" sz="2000" dirty="0">
                          <a:latin typeface="Aptos" panose="020B0004020202020204" pitchFamily="34" charset="0"/>
                        </a:rPr>
                        <a:t>Depart for Holocaust Museum</a:t>
                      </a:r>
                    </a:p>
                  </a:txBody>
                  <a:tcPr marB="91440"/>
                </a:tc>
                <a:extLst>
                  <a:ext uri="{0D108BD9-81ED-4DB2-BD59-A6C34878D82A}">
                    <a16:rowId xmlns:a16="http://schemas.microsoft.com/office/drawing/2014/main" val="3979239867"/>
                  </a:ext>
                </a:extLst>
              </a:tr>
              <a:tr h="370840">
                <a:tc>
                  <a:txBody>
                    <a:bodyPr/>
                    <a:lstStyle/>
                    <a:p>
                      <a:pPr marL="0" indent="0"/>
                      <a:r>
                        <a:rPr lang="en-US" sz="2000" dirty="0">
                          <a:latin typeface="Aptos" panose="020B0004020202020204" pitchFamily="34" charset="0"/>
                        </a:rPr>
                        <a:t>2:45</a:t>
                      </a:r>
                    </a:p>
                  </a:txBody>
                  <a:tcPr marB="91440"/>
                </a:tc>
                <a:tc>
                  <a:txBody>
                    <a:bodyPr/>
                    <a:lstStyle/>
                    <a:p>
                      <a:pPr marL="182880" indent="-182880"/>
                      <a:r>
                        <a:rPr lang="en-US" sz="2000" dirty="0">
                          <a:latin typeface="Aptos" panose="020B0004020202020204" pitchFamily="34" charset="0"/>
                        </a:rPr>
                        <a:t>Holocaust Museum</a:t>
                      </a:r>
                    </a:p>
                    <a:p>
                      <a:pPr marL="182880" indent="-182880"/>
                      <a:r>
                        <a:rPr lang="en-US" sz="1600" i="1" kern="1200" dirty="0">
                          <a:solidFill>
                            <a:schemeClr val="tx1"/>
                          </a:solidFill>
                          <a:effectLst/>
                          <a:latin typeface="Aptos" panose="020B0004020202020204" pitchFamily="34" charset="0"/>
                          <a:ea typeface="+mn-ea"/>
                          <a:cs typeface="+mn-cs"/>
                        </a:rPr>
                        <a:t>- enter together as group</a:t>
                      </a:r>
                      <a:endParaRPr lang="en-US" sz="1600" dirty="0">
                        <a:latin typeface="Aptos" panose="020B0004020202020204" pitchFamily="34" charset="0"/>
                      </a:endParaRPr>
                    </a:p>
                  </a:txBody>
                  <a:tcPr marB="91440"/>
                </a:tc>
                <a:extLst>
                  <a:ext uri="{0D108BD9-81ED-4DB2-BD59-A6C34878D82A}">
                    <a16:rowId xmlns:a16="http://schemas.microsoft.com/office/drawing/2014/main" val="960413654"/>
                  </a:ext>
                </a:extLst>
              </a:tr>
              <a:tr h="370840">
                <a:tc>
                  <a:txBody>
                    <a:bodyPr/>
                    <a:lstStyle/>
                    <a:p>
                      <a:pPr marL="0" indent="0"/>
                      <a:endParaRPr lang="en-US" sz="2000" kern="1200" dirty="0">
                        <a:solidFill>
                          <a:schemeClr val="tx1"/>
                        </a:solidFill>
                        <a:latin typeface="Aptos" panose="020B0004020202020204" pitchFamily="34" charset="0"/>
                        <a:ea typeface="+mn-ea"/>
                        <a:cs typeface="+mn-cs"/>
                      </a:endParaRPr>
                    </a:p>
                  </a:txBody>
                  <a:tcPr marB="91440"/>
                </a:tc>
                <a:tc>
                  <a:txBody>
                    <a:bodyPr/>
                    <a:lstStyle/>
                    <a:p>
                      <a:endParaRPr lang="en-US" sz="2000" dirty="0">
                        <a:latin typeface="Aptos" panose="020B0004020202020204" pitchFamily="34" charset="0"/>
                      </a:endParaRPr>
                    </a:p>
                  </a:txBody>
                  <a:tcPr marB="91440"/>
                </a:tc>
                <a:extLst>
                  <a:ext uri="{0D108BD9-81ED-4DB2-BD59-A6C34878D82A}">
                    <a16:rowId xmlns:a16="http://schemas.microsoft.com/office/drawing/2014/main" val="3419112734"/>
                  </a:ext>
                </a:extLst>
              </a:tr>
            </a:tbl>
          </a:graphicData>
        </a:graphic>
      </p:graphicFrame>
      <p:sp useBgFill="1">
        <p:nvSpPr>
          <p:cNvPr id="4" name="Rectangle 3">
            <a:extLst>
              <a:ext uri="{FF2B5EF4-FFF2-40B4-BE49-F238E27FC236}">
                <a16:creationId xmlns:a16="http://schemas.microsoft.com/office/drawing/2014/main" id="{F12E0DD0-BC07-4B0D-2371-5E4E6FB5C35F}"/>
              </a:ext>
            </a:extLst>
          </p:cNvPr>
          <p:cNvSpPr/>
          <p:nvPr/>
        </p:nvSpPr>
        <p:spPr>
          <a:xfrm>
            <a:off x="1112824" y="1605552"/>
            <a:ext cx="8546005" cy="7303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857C5EE6-E750-9B7D-BD33-73FB35DBE932}"/>
              </a:ext>
            </a:extLst>
          </p:cNvPr>
          <p:cNvSpPr/>
          <p:nvPr/>
        </p:nvSpPr>
        <p:spPr>
          <a:xfrm>
            <a:off x="1189665" y="2335945"/>
            <a:ext cx="8546005" cy="1213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B1368457-B312-0BE7-99A4-1D0F2D1673CD}"/>
              </a:ext>
            </a:extLst>
          </p:cNvPr>
          <p:cNvSpPr/>
          <p:nvPr/>
        </p:nvSpPr>
        <p:spPr>
          <a:xfrm>
            <a:off x="1443237" y="3641969"/>
            <a:ext cx="8546005" cy="4111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31B0172D-4595-E406-376A-3AD29B20D283}"/>
              </a:ext>
            </a:extLst>
          </p:cNvPr>
          <p:cNvSpPr/>
          <p:nvPr/>
        </p:nvSpPr>
        <p:spPr>
          <a:xfrm>
            <a:off x="1304926" y="4598929"/>
            <a:ext cx="8546005" cy="8202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7557522F-AE6C-21D4-E8BF-529CA195670D}"/>
              </a:ext>
            </a:extLst>
          </p:cNvPr>
          <p:cNvSpPr/>
          <p:nvPr/>
        </p:nvSpPr>
        <p:spPr>
          <a:xfrm>
            <a:off x="1304925" y="5534617"/>
            <a:ext cx="8546005" cy="3334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F8C9B6C4-6A7A-2CF2-73D8-383F389D1935}"/>
              </a:ext>
            </a:extLst>
          </p:cNvPr>
          <p:cNvSpPr/>
          <p:nvPr/>
        </p:nvSpPr>
        <p:spPr>
          <a:xfrm>
            <a:off x="943218" y="6010259"/>
            <a:ext cx="8546005" cy="5983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F91FB3F0-65C2-CB95-9677-D34DF91AE1B6}"/>
              </a:ext>
            </a:extLst>
          </p:cNvPr>
          <p:cNvSpPr/>
          <p:nvPr/>
        </p:nvSpPr>
        <p:spPr>
          <a:xfrm>
            <a:off x="1389448" y="4036584"/>
            <a:ext cx="8546005" cy="4111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7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C399FB-EC1B-C6BB-4E94-00D9F9F3477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7D25CE0-D943-D923-F4E4-782B4B07BCE3}"/>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Issues</a:t>
            </a:r>
          </a:p>
        </p:txBody>
      </p:sp>
      <p:sp>
        <p:nvSpPr>
          <p:cNvPr id="6" name="TextBox 5">
            <a:extLst>
              <a:ext uri="{FF2B5EF4-FFF2-40B4-BE49-F238E27FC236}">
                <a16:creationId xmlns:a16="http://schemas.microsoft.com/office/drawing/2014/main" id="{02BD1304-46F0-0D4E-6B7A-A17393A704C7}"/>
              </a:ext>
            </a:extLst>
          </p:cNvPr>
          <p:cNvSpPr txBox="1"/>
          <p:nvPr/>
        </p:nvSpPr>
        <p:spPr>
          <a:xfrm>
            <a:off x="2205091" y="1552545"/>
            <a:ext cx="2541080" cy="400110"/>
          </a:xfrm>
          <a:prstGeom prst="rect">
            <a:avLst/>
          </a:prstGeom>
          <a:noFill/>
        </p:spPr>
        <p:txBody>
          <a:bodyPr wrap="none" rtlCol="0">
            <a:spAutoFit/>
          </a:bodyPr>
          <a:lstStyle/>
          <a:p>
            <a:r>
              <a:rPr lang="en-US" sz="2000" dirty="0"/>
              <a:t>Administration says …</a:t>
            </a:r>
          </a:p>
        </p:txBody>
      </p:sp>
      <p:sp>
        <p:nvSpPr>
          <p:cNvPr id="8" name="TextBox 7">
            <a:extLst>
              <a:ext uri="{FF2B5EF4-FFF2-40B4-BE49-F238E27FC236}">
                <a16:creationId xmlns:a16="http://schemas.microsoft.com/office/drawing/2014/main" id="{8B68E613-D0B5-223F-346D-81AE4DB4835B}"/>
              </a:ext>
            </a:extLst>
          </p:cNvPr>
          <p:cNvSpPr txBox="1"/>
          <p:nvPr/>
        </p:nvSpPr>
        <p:spPr>
          <a:xfrm>
            <a:off x="2133600" y="2076663"/>
            <a:ext cx="3962400" cy="707886"/>
          </a:xfrm>
          <a:prstGeom prst="rect">
            <a:avLst/>
          </a:prstGeom>
          <a:noFill/>
        </p:spPr>
        <p:txBody>
          <a:bodyPr wrap="square">
            <a:spAutoFit/>
          </a:bodyPr>
          <a:lstStyle/>
          <a:p>
            <a:pPr marL="285750" indent="-285750">
              <a:buFontTx/>
              <a:buChar char="-"/>
            </a:pPr>
            <a:r>
              <a:rPr lang="en-US" sz="2000" dirty="0"/>
              <a:t>Deporting undocumented who’ve committed crimes.</a:t>
            </a:r>
          </a:p>
        </p:txBody>
      </p:sp>
      <p:sp>
        <p:nvSpPr>
          <p:cNvPr id="9" name="TextBox 8">
            <a:extLst>
              <a:ext uri="{FF2B5EF4-FFF2-40B4-BE49-F238E27FC236}">
                <a16:creationId xmlns:a16="http://schemas.microsoft.com/office/drawing/2014/main" id="{1C0E7606-CCD1-8D00-874F-EDE7123A11D6}"/>
              </a:ext>
            </a:extLst>
          </p:cNvPr>
          <p:cNvSpPr txBox="1"/>
          <p:nvPr/>
        </p:nvSpPr>
        <p:spPr>
          <a:xfrm>
            <a:off x="6166301" y="2094246"/>
            <a:ext cx="4075965" cy="400110"/>
          </a:xfrm>
          <a:prstGeom prst="rect">
            <a:avLst/>
          </a:prstGeom>
          <a:noFill/>
        </p:spPr>
        <p:txBody>
          <a:bodyPr wrap="square">
            <a:spAutoFit/>
          </a:bodyPr>
          <a:lstStyle/>
          <a:p>
            <a:pPr marL="285750" indent="-285750">
              <a:buFontTx/>
              <a:buChar char="-"/>
            </a:pPr>
            <a:r>
              <a:rPr lang="en-US" sz="2000" dirty="0"/>
              <a:t>Crime of many is only illegal entry.</a:t>
            </a:r>
          </a:p>
        </p:txBody>
      </p:sp>
      <p:sp>
        <p:nvSpPr>
          <p:cNvPr id="10" name="TextBox 9">
            <a:extLst>
              <a:ext uri="{FF2B5EF4-FFF2-40B4-BE49-F238E27FC236}">
                <a16:creationId xmlns:a16="http://schemas.microsoft.com/office/drawing/2014/main" id="{63CA130A-D33D-C126-A265-5CA82DA36CB9}"/>
              </a:ext>
            </a:extLst>
          </p:cNvPr>
          <p:cNvSpPr txBox="1"/>
          <p:nvPr/>
        </p:nvSpPr>
        <p:spPr>
          <a:xfrm>
            <a:off x="2133600" y="3693661"/>
            <a:ext cx="3962400" cy="1015663"/>
          </a:xfrm>
          <a:prstGeom prst="rect">
            <a:avLst/>
          </a:prstGeom>
          <a:noFill/>
        </p:spPr>
        <p:txBody>
          <a:bodyPr wrap="square">
            <a:spAutoFit/>
          </a:bodyPr>
          <a:lstStyle/>
          <a:p>
            <a:pPr marL="285750" indent="-285750">
              <a:buFontTx/>
              <a:buChar char="-"/>
            </a:pPr>
            <a:r>
              <a:rPr lang="en-US" sz="2000" dirty="0"/>
              <a:t>Purpose is to defend from invasion (Alien Enemies Act) and protect national security.</a:t>
            </a:r>
          </a:p>
        </p:txBody>
      </p:sp>
      <p:sp>
        <p:nvSpPr>
          <p:cNvPr id="11" name="TextBox 10">
            <a:extLst>
              <a:ext uri="{FF2B5EF4-FFF2-40B4-BE49-F238E27FC236}">
                <a16:creationId xmlns:a16="http://schemas.microsoft.com/office/drawing/2014/main" id="{8AA5FDBB-7297-18CE-70BD-7CEF7D157EF4}"/>
              </a:ext>
            </a:extLst>
          </p:cNvPr>
          <p:cNvSpPr txBox="1"/>
          <p:nvPr/>
        </p:nvSpPr>
        <p:spPr>
          <a:xfrm>
            <a:off x="6198958" y="3693661"/>
            <a:ext cx="3962400" cy="1015663"/>
          </a:xfrm>
          <a:prstGeom prst="rect">
            <a:avLst/>
          </a:prstGeom>
          <a:noFill/>
        </p:spPr>
        <p:txBody>
          <a:bodyPr wrap="square">
            <a:spAutoFit/>
          </a:bodyPr>
          <a:lstStyle/>
          <a:p>
            <a:pPr marL="285750" indent="-285750">
              <a:buFontTx/>
              <a:buChar char="-"/>
            </a:pPr>
            <a:r>
              <a:rPr lang="en-US" sz="2000" dirty="0"/>
              <a:t>Courts contesting because no evidence of foreign government involvement.</a:t>
            </a:r>
          </a:p>
        </p:txBody>
      </p:sp>
      <p:sp>
        <p:nvSpPr>
          <p:cNvPr id="12" name="TextBox 11">
            <a:extLst>
              <a:ext uri="{FF2B5EF4-FFF2-40B4-BE49-F238E27FC236}">
                <a16:creationId xmlns:a16="http://schemas.microsoft.com/office/drawing/2014/main" id="{977AB20F-E170-7066-A69C-48217F348032}"/>
              </a:ext>
            </a:extLst>
          </p:cNvPr>
          <p:cNvSpPr txBox="1"/>
          <p:nvPr/>
        </p:nvSpPr>
        <p:spPr>
          <a:xfrm>
            <a:off x="2171244" y="4906125"/>
            <a:ext cx="3962400" cy="400110"/>
          </a:xfrm>
          <a:prstGeom prst="rect">
            <a:avLst/>
          </a:prstGeom>
          <a:noFill/>
        </p:spPr>
        <p:txBody>
          <a:bodyPr wrap="square">
            <a:spAutoFit/>
          </a:bodyPr>
          <a:lstStyle/>
          <a:p>
            <a:pPr marL="285750" indent="-285750">
              <a:buFontTx/>
              <a:buChar char="-"/>
            </a:pPr>
            <a:r>
              <a:rPr lang="en-US" sz="2000" dirty="0"/>
              <a:t>Rights being respected.</a:t>
            </a:r>
          </a:p>
        </p:txBody>
      </p:sp>
      <p:sp>
        <p:nvSpPr>
          <p:cNvPr id="13" name="TextBox 12">
            <a:extLst>
              <a:ext uri="{FF2B5EF4-FFF2-40B4-BE49-F238E27FC236}">
                <a16:creationId xmlns:a16="http://schemas.microsoft.com/office/drawing/2014/main" id="{4354171B-F7E1-56AD-3FB3-7AB49B0F924D}"/>
              </a:ext>
            </a:extLst>
          </p:cNvPr>
          <p:cNvSpPr txBox="1"/>
          <p:nvPr/>
        </p:nvSpPr>
        <p:spPr>
          <a:xfrm>
            <a:off x="6209845" y="4906125"/>
            <a:ext cx="4374865" cy="707886"/>
          </a:xfrm>
          <a:prstGeom prst="rect">
            <a:avLst/>
          </a:prstGeom>
          <a:noFill/>
        </p:spPr>
        <p:txBody>
          <a:bodyPr wrap="square">
            <a:spAutoFit/>
          </a:bodyPr>
          <a:lstStyle/>
          <a:p>
            <a:pPr marL="285750" indent="-285750">
              <a:buFontTx/>
              <a:buChar char="-"/>
            </a:pPr>
            <a:r>
              <a:rPr lang="en-US" sz="2000" dirty="0"/>
              <a:t>Rights violated, regarding access to legal counsel, habeas corpus, etc.</a:t>
            </a:r>
          </a:p>
        </p:txBody>
      </p:sp>
      <p:sp>
        <p:nvSpPr>
          <p:cNvPr id="14" name="TextBox 13">
            <a:extLst>
              <a:ext uri="{FF2B5EF4-FFF2-40B4-BE49-F238E27FC236}">
                <a16:creationId xmlns:a16="http://schemas.microsoft.com/office/drawing/2014/main" id="{4BED193D-5556-61B9-0B72-8DE53674C6F0}"/>
              </a:ext>
            </a:extLst>
          </p:cNvPr>
          <p:cNvSpPr txBox="1"/>
          <p:nvPr/>
        </p:nvSpPr>
        <p:spPr>
          <a:xfrm>
            <a:off x="6133644" y="1534105"/>
            <a:ext cx="3054362" cy="400110"/>
          </a:xfrm>
          <a:prstGeom prst="rect">
            <a:avLst/>
          </a:prstGeom>
          <a:noFill/>
        </p:spPr>
        <p:txBody>
          <a:bodyPr wrap="none" rtlCol="0">
            <a:spAutoFit/>
          </a:bodyPr>
          <a:lstStyle/>
          <a:p>
            <a:r>
              <a:rPr lang="en-US" sz="2000" dirty="0"/>
              <a:t>Other evidence points to …</a:t>
            </a:r>
          </a:p>
        </p:txBody>
      </p:sp>
      <p:sp>
        <p:nvSpPr>
          <p:cNvPr id="15" name="TextBox 14">
            <a:extLst>
              <a:ext uri="{FF2B5EF4-FFF2-40B4-BE49-F238E27FC236}">
                <a16:creationId xmlns:a16="http://schemas.microsoft.com/office/drawing/2014/main" id="{3E128DE7-F2C0-3BC6-5D8E-38BDCBC4FDFF}"/>
              </a:ext>
            </a:extLst>
          </p:cNvPr>
          <p:cNvSpPr txBox="1"/>
          <p:nvPr/>
        </p:nvSpPr>
        <p:spPr>
          <a:xfrm>
            <a:off x="6209844" y="5729328"/>
            <a:ext cx="4075966" cy="707886"/>
          </a:xfrm>
          <a:prstGeom prst="rect">
            <a:avLst/>
          </a:prstGeom>
          <a:noFill/>
        </p:spPr>
        <p:txBody>
          <a:bodyPr wrap="square">
            <a:spAutoFit/>
          </a:bodyPr>
          <a:lstStyle/>
          <a:p>
            <a:pPr marL="285750" indent="-285750">
              <a:buFontTx/>
              <a:buChar char="-"/>
            </a:pPr>
            <a:r>
              <a:rPr lang="en-US" sz="2000" dirty="0"/>
              <a:t>Pattern so far: criticism of Israel and support for Palestine/Hamas.</a:t>
            </a:r>
          </a:p>
        </p:txBody>
      </p:sp>
      <p:sp>
        <p:nvSpPr>
          <p:cNvPr id="16" name="TextBox 15">
            <a:extLst>
              <a:ext uri="{FF2B5EF4-FFF2-40B4-BE49-F238E27FC236}">
                <a16:creationId xmlns:a16="http://schemas.microsoft.com/office/drawing/2014/main" id="{FF6CDC1A-BCCD-B6E9-13DE-4795B4C83792}"/>
              </a:ext>
            </a:extLst>
          </p:cNvPr>
          <p:cNvSpPr txBox="1"/>
          <p:nvPr/>
        </p:nvSpPr>
        <p:spPr>
          <a:xfrm>
            <a:off x="2203901" y="5751099"/>
            <a:ext cx="3962400" cy="707886"/>
          </a:xfrm>
          <a:prstGeom prst="rect">
            <a:avLst/>
          </a:prstGeom>
          <a:noFill/>
        </p:spPr>
        <p:txBody>
          <a:bodyPr wrap="square">
            <a:spAutoFit/>
          </a:bodyPr>
          <a:lstStyle/>
          <a:p>
            <a:pPr marL="285750" indent="-285750">
              <a:buFontTx/>
              <a:buChar char="-"/>
            </a:pPr>
            <a:r>
              <a:rPr lang="en-US" sz="2000" dirty="0"/>
              <a:t>Not related to persons’ political views or free expression.</a:t>
            </a:r>
          </a:p>
        </p:txBody>
      </p:sp>
      <p:sp>
        <p:nvSpPr>
          <p:cNvPr id="17" name="TextBox 16">
            <a:extLst>
              <a:ext uri="{FF2B5EF4-FFF2-40B4-BE49-F238E27FC236}">
                <a16:creationId xmlns:a16="http://schemas.microsoft.com/office/drawing/2014/main" id="{2A330928-402A-5E0F-954C-95004300BCB9}"/>
              </a:ext>
            </a:extLst>
          </p:cNvPr>
          <p:cNvSpPr txBox="1"/>
          <p:nvPr/>
        </p:nvSpPr>
        <p:spPr>
          <a:xfrm>
            <a:off x="2133600" y="2807495"/>
            <a:ext cx="3962400" cy="707886"/>
          </a:xfrm>
          <a:prstGeom prst="rect">
            <a:avLst/>
          </a:prstGeom>
          <a:noFill/>
        </p:spPr>
        <p:txBody>
          <a:bodyPr wrap="square">
            <a:spAutoFit/>
          </a:bodyPr>
          <a:lstStyle/>
          <a:p>
            <a:pPr marL="285750" indent="-285750">
              <a:buFontTx/>
              <a:buChar char="-"/>
            </a:pPr>
            <a:r>
              <a:rPr lang="en-US" sz="2000" dirty="0"/>
              <a:t>Deporting “pro-terrorist, antisemitic, anti-American.”</a:t>
            </a:r>
          </a:p>
        </p:txBody>
      </p:sp>
      <p:sp>
        <p:nvSpPr>
          <p:cNvPr id="19" name="TextBox 18">
            <a:extLst>
              <a:ext uri="{FF2B5EF4-FFF2-40B4-BE49-F238E27FC236}">
                <a16:creationId xmlns:a16="http://schemas.microsoft.com/office/drawing/2014/main" id="{AD91963B-30B7-BCA8-BE48-278CCC7E16AE}"/>
              </a:ext>
            </a:extLst>
          </p:cNvPr>
          <p:cNvSpPr txBox="1"/>
          <p:nvPr/>
        </p:nvSpPr>
        <p:spPr>
          <a:xfrm>
            <a:off x="6198959" y="2785565"/>
            <a:ext cx="4075965" cy="707886"/>
          </a:xfrm>
          <a:prstGeom prst="rect">
            <a:avLst/>
          </a:prstGeom>
          <a:noFill/>
        </p:spPr>
        <p:txBody>
          <a:bodyPr wrap="square">
            <a:spAutoFit/>
          </a:bodyPr>
          <a:lstStyle/>
          <a:p>
            <a:pPr marL="285750" indent="-285750">
              <a:buFontTx/>
              <a:buChar char="-"/>
            </a:pPr>
            <a:r>
              <a:rPr lang="en-US" sz="2000" dirty="0"/>
              <a:t>No allegation of terrorism. Unknown criteria.</a:t>
            </a:r>
          </a:p>
        </p:txBody>
      </p:sp>
    </p:spTree>
    <p:extLst>
      <p:ext uri="{BB962C8B-B14F-4D97-AF65-F5344CB8AC3E}">
        <p14:creationId xmlns:p14="http://schemas.microsoft.com/office/powerpoint/2010/main" val="2902561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E29211-C7B1-A3A8-6566-9F07B3838EF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AF4BA00-6D4F-5DAD-D6D6-6780D88A94C3}"/>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Examples</a:t>
            </a:r>
          </a:p>
        </p:txBody>
      </p:sp>
      <p:sp>
        <p:nvSpPr>
          <p:cNvPr id="2" name="TextBox 1">
            <a:extLst>
              <a:ext uri="{FF2B5EF4-FFF2-40B4-BE49-F238E27FC236}">
                <a16:creationId xmlns:a16="http://schemas.microsoft.com/office/drawing/2014/main" id="{64B075C2-B16C-3DC0-221D-061FF315A334}"/>
              </a:ext>
            </a:extLst>
          </p:cNvPr>
          <p:cNvSpPr txBox="1"/>
          <p:nvPr/>
        </p:nvSpPr>
        <p:spPr>
          <a:xfrm>
            <a:off x="2286000" y="2601214"/>
            <a:ext cx="7315200" cy="707886"/>
          </a:xfrm>
          <a:prstGeom prst="rect">
            <a:avLst/>
          </a:prstGeom>
          <a:noFill/>
        </p:spPr>
        <p:txBody>
          <a:bodyPr wrap="square">
            <a:spAutoFit/>
          </a:bodyPr>
          <a:lstStyle/>
          <a:p>
            <a:pPr marL="285750" indent="-285750">
              <a:buFontTx/>
              <a:buChar char="-"/>
            </a:pPr>
            <a:r>
              <a:rPr lang="en-US" sz="2000" dirty="0"/>
              <a:t>Several hundred Venezuelans sent to Salvadoran prison for alleged connections to </a:t>
            </a:r>
            <a:r>
              <a:rPr lang="en-US" sz="2000" i="1" dirty="0"/>
              <a:t>Tren de Aragua</a:t>
            </a:r>
            <a:r>
              <a:rPr lang="en-US" sz="2000" dirty="0"/>
              <a:t> gangs. </a:t>
            </a:r>
          </a:p>
        </p:txBody>
      </p:sp>
      <p:sp>
        <p:nvSpPr>
          <p:cNvPr id="3" name="TextBox 2">
            <a:extLst>
              <a:ext uri="{FF2B5EF4-FFF2-40B4-BE49-F238E27FC236}">
                <a16:creationId xmlns:a16="http://schemas.microsoft.com/office/drawing/2014/main" id="{8C12003A-E6BD-69BB-750E-E8FB3939DC41}"/>
              </a:ext>
            </a:extLst>
          </p:cNvPr>
          <p:cNvSpPr txBox="1"/>
          <p:nvPr/>
        </p:nvSpPr>
        <p:spPr>
          <a:xfrm>
            <a:off x="2286000" y="3485075"/>
            <a:ext cx="7315200" cy="1015663"/>
          </a:xfrm>
          <a:prstGeom prst="rect">
            <a:avLst/>
          </a:prstGeom>
          <a:noFill/>
        </p:spPr>
        <p:txBody>
          <a:bodyPr wrap="square">
            <a:spAutoFit/>
          </a:bodyPr>
          <a:lstStyle/>
          <a:p>
            <a:pPr marL="285750" indent="-285750">
              <a:buFontTx/>
              <a:buChar char="-"/>
            </a:pPr>
            <a:r>
              <a:rPr lang="en-US" sz="2000" dirty="0"/>
              <a:t>Arrest of recent Columbia grad (Mahmoud Kahlil) for alleged “support for terrorists.” (No evidence, except activism against Gaza action.) </a:t>
            </a:r>
          </a:p>
        </p:txBody>
      </p:sp>
      <p:sp>
        <p:nvSpPr>
          <p:cNvPr id="4" name="TextBox 3">
            <a:extLst>
              <a:ext uri="{FF2B5EF4-FFF2-40B4-BE49-F238E27FC236}">
                <a16:creationId xmlns:a16="http://schemas.microsoft.com/office/drawing/2014/main" id="{6F86052B-8E78-27D6-9CCA-EF6859E6F02F}"/>
              </a:ext>
            </a:extLst>
          </p:cNvPr>
          <p:cNvSpPr txBox="1"/>
          <p:nvPr/>
        </p:nvSpPr>
        <p:spPr>
          <a:xfrm>
            <a:off x="2286000" y="4584531"/>
            <a:ext cx="7315200" cy="707886"/>
          </a:xfrm>
          <a:prstGeom prst="rect">
            <a:avLst/>
          </a:prstGeom>
          <a:noFill/>
        </p:spPr>
        <p:txBody>
          <a:bodyPr wrap="square">
            <a:spAutoFit/>
          </a:bodyPr>
          <a:lstStyle/>
          <a:p>
            <a:pPr marL="285750" indent="-285750">
              <a:buFontTx/>
              <a:buChar char="-"/>
            </a:pPr>
            <a:r>
              <a:rPr lang="en-US" sz="2000" dirty="0"/>
              <a:t>Efforts to arrest two other Columbia students who spoke out against Israel. (One fled to Canada; one got court stay.) </a:t>
            </a:r>
          </a:p>
        </p:txBody>
      </p:sp>
      <p:sp>
        <p:nvSpPr>
          <p:cNvPr id="7" name="TextBox 6">
            <a:extLst>
              <a:ext uri="{FF2B5EF4-FFF2-40B4-BE49-F238E27FC236}">
                <a16:creationId xmlns:a16="http://schemas.microsoft.com/office/drawing/2014/main" id="{60B4D457-9024-E7C2-282A-CC4813250E34}"/>
              </a:ext>
            </a:extLst>
          </p:cNvPr>
          <p:cNvSpPr txBox="1"/>
          <p:nvPr/>
        </p:nvSpPr>
        <p:spPr>
          <a:xfrm>
            <a:off x="2296886" y="1910480"/>
            <a:ext cx="7315200" cy="400110"/>
          </a:xfrm>
          <a:prstGeom prst="rect">
            <a:avLst/>
          </a:prstGeom>
          <a:noFill/>
        </p:spPr>
        <p:txBody>
          <a:bodyPr wrap="square">
            <a:spAutoFit/>
          </a:bodyPr>
          <a:lstStyle/>
          <a:p>
            <a:pPr marL="285750" indent="-285750">
              <a:buFontTx/>
              <a:buChar char="-"/>
            </a:pPr>
            <a:r>
              <a:rPr lang="en-US" sz="2000" dirty="0"/>
              <a:t>Deportation of thousands. (Many with cases pending.) </a:t>
            </a:r>
          </a:p>
        </p:txBody>
      </p:sp>
      <p:sp>
        <p:nvSpPr>
          <p:cNvPr id="17" name="TextBox 16">
            <a:extLst>
              <a:ext uri="{FF2B5EF4-FFF2-40B4-BE49-F238E27FC236}">
                <a16:creationId xmlns:a16="http://schemas.microsoft.com/office/drawing/2014/main" id="{D8D1D884-9415-5816-97C3-58CA20F3FFDA}"/>
              </a:ext>
            </a:extLst>
          </p:cNvPr>
          <p:cNvSpPr txBox="1"/>
          <p:nvPr/>
        </p:nvSpPr>
        <p:spPr>
          <a:xfrm>
            <a:off x="2296886" y="5562600"/>
            <a:ext cx="7315200" cy="707886"/>
          </a:xfrm>
          <a:prstGeom prst="rect">
            <a:avLst/>
          </a:prstGeom>
          <a:noFill/>
        </p:spPr>
        <p:txBody>
          <a:bodyPr wrap="square">
            <a:spAutoFit/>
          </a:bodyPr>
          <a:lstStyle/>
          <a:p>
            <a:pPr marL="285750" indent="-285750">
              <a:buFontTx/>
              <a:buChar char="-"/>
            </a:pPr>
            <a:r>
              <a:rPr lang="en-US" sz="2000" dirty="0"/>
              <a:t>Arrest of Tufts student (Rumeysa Ozturk). (Co-wrote student op-ed urging university to stop Israeli investments.)</a:t>
            </a:r>
          </a:p>
        </p:txBody>
      </p:sp>
    </p:spTree>
    <p:extLst>
      <p:ext uri="{BB962C8B-B14F-4D97-AF65-F5344CB8AC3E}">
        <p14:creationId xmlns:p14="http://schemas.microsoft.com/office/powerpoint/2010/main" val="36471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nimClr clrSpc="rgb" dir="cw">
                                      <p:cBhvr override="childStyle">
                                        <p:cTn dur="1" fill="hold" display="0" masterRel="nextClick" afterEffect="1"/>
                                        <p:tgtEl>
                                          <p:spTgt spid="3"/>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3E1AE5-8DBE-620B-2C06-833D3ED9D0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721DEF-733B-7857-4E9B-69E15275926B}"/>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Example</a:t>
            </a:r>
          </a:p>
        </p:txBody>
      </p:sp>
      <p:pic>
        <p:nvPicPr>
          <p:cNvPr id="6" name="Tufts student arrest">
            <a:hlinkClick r:id="" action="ppaction://media"/>
            <a:extLst>
              <a:ext uri="{FF2B5EF4-FFF2-40B4-BE49-F238E27FC236}">
                <a16:creationId xmlns:a16="http://schemas.microsoft.com/office/drawing/2014/main" id="{2D368FE8-4773-5A4F-D6C8-B70CFDB8B9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1" y="1676400"/>
            <a:ext cx="7196547" cy="4023360"/>
          </a:xfrm>
          <a:prstGeom prst="rect">
            <a:avLst/>
          </a:prstGeom>
        </p:spPr>
      </p:pic>
      <p:sp>
        <p:nvSpPr>
          <p:cNvPr id="8" name="TextBox 7">
            <a:extLst>
              <a:ext uri="{FF2B5EF4-FFF2-40B4-BE49-F238E27FC236}">
                <a16:creationId xmlns:a16="http://schemas.microsoft.com/office/drawing/2014/main" id="{6FA3D92A-C2DF-555C-823E-784998258C76}"/>
              </a:ext>
            </a:extLst>
          </p:cNvPr>
          <p:cNvSpPr txBox="1"/>
          <p:nvPr/>
        </p:nvSpPr>
        <p:spPr>
          <a:xfrm>
            <a:off x="2590800" y="6096000"/>
            <a:ext cx="7149650" cy="369332"/>
          </a:xfrm>
          <a:prstGeom prst="rect">
            <a:avLst/>
          </a:prstGeom>
          <a:noFill/>
        </p:spPr>
        <p:txBody>
          <a:bodyPr wrap="none" rtlCol="0">
            <a:spAutoFit/>
          </a:bodyPr>
          <a:lstStyle/>
          <a:p>
            <a:r>
              <a:rPr lang="en-US" dirty="0"/>
              <a:t>Turkish doctoral student Rumeysa Ozturk at Tufts University on March 25.</a:t>
            </a:r>
          </a:p>
        </p:txBody>
      </p:sp>
    </p:spTree>
    <p:extLst>
      <p:ext uri="{BB962C8B-B14F-4D97-AF65-F5344CB8AC3E}">
        <p14:creationId xmlns:p14="http://schemas.microsoft.com/office/powerpoint/2010/main" val="303202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3E1AE5-8DBE-620B-2C06-833D3ED9D0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721DEF-733B-7857-4E9B-69E15275926B}"/>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Example</a:t>
            </a:r>
          </a:p>
        </p:txBody>
      </p:sp>
      <p:pic>
        <p:nvPicPr>
          <p:cNvPr id="3" name="Picture 2">
            <a:extLst>
              <a:ext uri="{FF2B5EF4-FFF2-40B4-BE49-F238E27FC236}">
                <a16:creationId xmlns:a16="http://schemas.microsoft.com/office/drawing/2014/main" id="{7C19DEC5-1456-13D5-F13B-23EF3474A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381000"/>
            <a:ext cx="3657600" cy="2743200"/>
          </a:xfrm>
          <a:prstGeom prst="rect">
            <a:avLst/>
          </a:prstGeom>
          <a:ln>
            <a:solidFill>
              <a:schemeClr val="tx1"/>
            </a:solidFill>
          </a:ln>
        </p:spPr>
      </p:pic>
      <p:sp>
        <p:nvSpPr>
          <p:cNvPr id="7" name="TextBox 6">
            <a:extLst>
              <a:ext uri="{FF2B5EF4-FFF2-40B4-BE49-F238E27FC236}">
                <a16:creationId xmlns:a16="http://schemas.microsoft.com/office/drawing/2014/main" id="{FE4E21E1-4CDE-5DFF-F647-669EE2003F50}"/>
              </a:ext>
            </a:extLst>
          </p:cNvPr>
          <p:cNvSpPr txBox="1"/>
          <p:nvPr/>
        </p:nvSpPr>
        <p:spPr>
          <a:xfrm>
            <a:off x="2286001" y="1981200"/>
            <a:ext cx="7315200" cy="4339650"/>
          </a:xfrm>
          <a:prstGeom prst="rect">
            <a:avLst/>
          </a:prstGeom>
          <a:noFill/>
        </p:spPr>
        <p:txBody>
          <a:bodyPr wrap="square">
            <a:spAutoFit/>
          </a:bodyPr>
          <a:lstStyle/>
          <a:p>
            <a:pPr>
              <a:spcAft>
                <a:spcPts val="1200"/>
              </a:spcAft>
            </a:pPr>
            <a:r>
              <a:rPr lang="en-US" sz="2400" b="1" dirty="0"/>
              <a:t>Rumeysa Ozturk </a:t>
            </a:r>
          </a:p>
          <a:p>
            <a:pPr marL="342900" indent="-342900">
              <a:spcAft>
                <a:spcPts val="1200"/>
              </a:spcAft>
              <a:buFont typeface="Arial" panose="020B0604020202020204" pitchFamily="34" charset="0"/>
              <a:buChar char="•"/>
            </a:pPr>
            <a:r>
              <a:rPr lang="en-US" sz="2400" dirty="0"/>
              <a:t>On way to interfaith center </a:t>
            </a:r>
            <a:br>
              <a:rPr lang="en-US" sz="2400" dirty="0"/>
            </a:br>
            <a:r>
              <a:rPr lang="en-US" sz="2400" dirty="0"/>
              <a:t>to break Ramadan fast</a:t>
            </a:r>
          </a:p>
          <a:p>
            <a:pPr marL="342900" indent="-342900">
              <a:spcAft>
                <a:spcPts val="1200"/>
              </a:spcAft>
              <a:buFont typeface="Arial" panose="020B0604020202020204" pitchFamily="34" charset="0"/>
              <a:buChar char="•"/>
            </a:pPr>
            <a:r>
              <a:rPr lang="en-US" sz="2400" dirty="0"/>
              <a:t>Masked men, and then woman, identified later only as DHS</a:t>
            </a:r>
          </a:p>
          <a:p>
            <a:pPr marL="342900" indent="-342900">
              <a:spcAft>
                <a:spcPts val="1200"/>
              </a:spcAft>
              <a:buFont typeface="Arial" panose="020B0604020202020204" pitchFamily="34" charset="0"/>
              <a:buChar char="•"/>
            </a:pPr>
            <a:r>
              <a:rPr lang="en-US" sz="2400" dirty="0"/>
              <a:t>No criminal charges cited</a:t>
            </a:r>
          </a:p>
          <a:p>
            <a:pPr marL="342900" indent="-342900">
              <a:spcAft>
                <a:spcPts val="1200"/>
              </a:spcAft>
              <a:buFont typeface="Arial" panose="020B0604020202020204" pitchFamily="34" charset="0"/>
              <a:buChar char="•"/>
            </a:pPr>
            <a:r>
              <a:rPr lang="en-US" sz="2400" dirty="0"/>
              <a:t>30-yr-old Fulbright scholar</a:t>
            </a:r>
          </a:p>
          <a:p>
            <a:pPr marL="342900" indent="-342900">
              <a:spcAft>
                <a:spcPts val="1200"/>
              </a:spcAft>
              <a:buFont typeface="Arial" panose="020B0604020202020204" pitchFamily="34" charset="0"/>
              <a:buChar char="•"/>
            </a:pPr>
            <a:r>
              <a:rPr lang="en-US" sz="2400" dirty="0"/>
              <a:t>PhD in child study and human development</a:t>
            </a:r>
          </a:p>
          <a:p>
            <a:pPr marL="342900" indent="-342900">
              <a:spcAft>
                <a:spcPts val="1200"/>
              </a:spcAft>
              <a:buFont typeface="Arial" panose="020B0604020202020204" pitchFamily="34" charset="0"/>
              <a:buChar char="•"/>
            </a:pPr>
            <a:r>
              <a:rPr lang="en-US" sz="2400" dirty="0"/>
              <a:t>F-1 student visa</a:t>
            </a:r>
          </a:p>
        </p:txBody>
      </p:sp>
    </p:spTree>
    <p:extLst>
      <p:ext uri="{BB962C8B-B14F-4D97-AF65-F5344CB8AC3E}">
        <p14:creationId xmlns:p14="http://schemas.microsoft.com/office/powerpoint/2010/main" val="1211732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3BC3C5-D2E4-E985-FAF6-8A14B1F14A4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AC490E1-AA14-BA99-021F-6336457A3B27}"/>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Example</a:t>
            </a:r>
          </a:p>
        </p:txBody>
      </p:sp>
      <p:pic>
        <p:nvPicPr>
          <p:cNvPr id="3" name="Picture 2">
            <a:extLst>
              <a:ext uri="{FF2B5EF4-FFF2-40B4-BE49-F238E27FC236}">
                <a16:creationId xmlns:a16="http://schemas.microsoft.com/office/drawing/2014/main" id="{B6DE5AA4-BB84-4E89-B67F-EC90629C3E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381000"/>
            <a:ext cx="3657600" cy="2743200"/>
          </a:xfrm>
          <a:prstGeom prst="rect">
            <a:avLst/>
          </a:prstGeom>
          <a:ln>
            <a:solidFill>
              <a:schemeClr val="tx1"/>
            </a:solidFill>
          </a:ln>
        </p:spPr>
      </p:pic>
      <p:sp>
        <p:nvSpPr>
          <p:cNvPr id="7" name="TextBox 6">
            <a:extLst>
              <a:ext uri="{FF2B5EF4-FFF2-40B4-BE49-F238E27FC236}">
                <a16:creationId xmlns:a16="http://schemas.microsoft.com/office/drawing/2014/main" id="{E3B7CF9F-EBDC-E999-53D8-FB5D71221141}"/>
              </a:ext>
            </a:extLst>
          </p:cNvPr>
          <p:cNvSpPr txBox="1"/>
          <p:nvPr/>
        </p:nvSpPr>
        <p:spPr>
          <a:xfrm>
            <a:off x="2286001" y="1981201"/>
            <a:ext cx="7315200" cy="4924425"/>
          </a:xfrm>
          <a:prstGeom prst="rect">
            <a:avLst/>
          </a:prstGeom>
          <a:noFill/>
        </p:spPr>
        <p:txBody>
          <a:bodyPr wrap="square">
            <a:spAutoFit/>
          </a:bodyPr>
          <a:lstStyle/>
          <a:p>
            <a:pPr>
              <a:spcAft>
                <a:spcPts val="1200"/>
              </a:spcAft>
            </a:pPr>
            <a:r>
              <a:rPr lang="en-US" sz="2400" b="1" dirty="0" err="1"/>
              <a:t>Followup</a:t>
            </a:r>
            <a:endParaRPr lang="en-US" sz="2400" b="1" dirty="0"/>
          </a:p>
          <a:p>
            <a:pPr marL="342900" indent="-342900">
              <a:spcAft>
                <a:spcPts val="1200"/>
              </a:spcAft>
              <a:buFont typeface="Arial" panose="020B0604020202020204" pitchFamily="34" charset="0"/>
              <a:buChar char="•"/>
            </a:pPr>
            <a:r>
              <a:rPr lang="en-US" sz="2400" dirty="0"/>
              <a:t>On Tuesday, Judge ordered</a:t>
            </a:r>
            <a:br>
              <a:rPr lang="en-US" sz="2400" dirty="0"/>
            </a:br>
            <a:r>
              <a:rPr lang="en-US" sz="2400" dirty="0"/>
              <a:t>she not be removed from </a:t>
            </a:r>
            <a:br>
              <a:rPr lang="en-US" sz="2400" dirty="0"/>
            </a:br>
            <a:r>
              <a:rPr lang="en-US" sz="2400" dirty="0"/>
              <a:t>Massachusetts.</a:t>
            </a:r>
          </a:p>
          <a:p>
            <a:pPr marL="342900" indent="-342900">
              <a:spcAft>
                <a:spcPts val="1200"/>
              </a:spcAft>
              <a:buFont typeface="Arial" panose="020B0604020202020204" pitchFamily="34" charset="0"/>
              <a:buChar char="•"/>
            </a:pPr>
            <a:r>
              <a:rPr lang="en-US" sz="2400" dirty="0"/>
              <a:t>On Wednesday, she was in a detention facility in Louisiana.</a:t>
            </a:r>
          </a:p>
          <a:p>
            <a:pPr marL="342900" indent="-342900">
              <a:spcAft>
                <a:spcPts val="1200"/>
              </a:spcAft>
              <a:buFont typeface="Arial" panose="020B0604020202020204" pitchFamily="34" charset="0"/>
              <a:buChar char="•"/>
            </a:pPr>
            <a:r>
              <a:rPr lang="en-US" sz="2400" dirty="0"/>
              <a:t>Still no charges brought.</a:t>
            </a:r>
          </a:p>
          <a:p>
            <a:pPr marL="342900" indent="-342900">
              <a:spcAft>
                <a:spcPts val="1200"/>
              </a:spcAft>
              <a:buFont typeface="Arial" panose="020B0604020202020204" pitchFamily="34" charset="0"/>
              <a:buChar char="•"/>
            </a:pPr>
            <a:r>
              <a:rPr lang="en-US" sz="2400" dirty="0"/>
              <a:t>Apparent offense:  Co-authored op-ed in Tufts student newspaper criticizing university’s response to pro-Palestinian movement.</a:t>
            </a:r>
          </a:p>
          <a:p>
            <a:pPr marL="342900" indent="-342900">
              <a:spcAft>
                <a:spcPts val="12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963102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A7672D-681B-EBE9-2FA2-3D500A9AA3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280E702-9887-459B-523C-6F20FD7106A2}"/>
              </a:ext>
            </a:extLst>
          </p:cNvPr>
          <p:cNvSpPr txBox="1"/>
          <p:nvPr/>
        </p:nvSpPr>
        <p:spPr>
          <a:xfrm>
            <a:off x="2514600" y="708354"/>
            <a:ext cx="7010400" cy="523220"/>
          </a:xfrm>
          <a:prstGeom prst="rect">
            <a:avLst/>
          </a:prstGeom>
          <a:noFill/>
          <a:ln>
            <a:solidFill>
              <a:schemeClr val="accent5"/>
            </a:solidFill>
          </a:ln>
        </p:spPr>
        <p:txBody>
          <a:bodyPr wrap="square">
            <a:spAutoFit/>
          </a:bodyPr>
          <a:lstStyle/>
          <a:p>
            <a:pPr algn="ctr"/>
            <a:r>
              <a:rPr lang="en-US" sz="2800" dirty="0"/>
              <a:t>What does this mean for our guest speakers?</a:t>
            </a:r>
          </a:p>
        </p:txBody>
      </p:sp>
      <p:sp>
        <p:nvSpPr>
          <p:cNvPr id="7" name="TextBox 6">
            <a:extLst>
              <a:ext uri="{FF2B5EF4-FFF2-40B4-BE49-F238E27FC236}">
                <a16:creationId xmlns:a16="http://schemas.microsoft.com/office/drawing/2014/main" id="{2C67824A-FA2B-9BB7-8B3C-CF599D98C4D9}"/>
              </a:ext>
            </a:extLst>
          </p:cNvPr>
          <p:cNvSpPr txBox="1"/>
          <p:nvPr/>
        </p:nvSpPr>
        <p:spPr>
          <a:xfrm>
            <a:off x="2286001" y="1981201"/>
            <a:ext cx="7543799" cy="2769989"/>
          </a:xfrm>
          <a:prstGeom prst="rect">
            <a:avLst/>
          </a:prstGeom>
          <a:noFill/>
        </p:spPr>
        <p:txBody>
          <a:bodyPr wrap="square">
            <a:spAutoFit/>
          </a:bodyPr>
          <a:lstStyle/>
          <a:p>
            <a:pPr>
              <a:spcAft>
                <a:spcPts val="1200"/>
              </a:spcAft>
            </a:pPr>
            <a:r>
              <a:rPr lang="en-US" sz="2400" dirty="0"/>
              <a:t>Be careful making accusations against CBP or them.</a:t>
            </a:r>
          </a:p>
          <a:p>
            <a:pPr marL="342900" indent="-342900">
              <a:spcAft>
                <a:spcPts val="1200"/>
              </a:spcAft>
              <a:buFont typeface="Arial" panose="020B0604020202020204" pitchFamily="34" charset="0"/>
              <a:buChar char="•"/>
            </a:pPr>
            <a:r>
              <a:rPr lang="en-US" sz="2400" dirty="0"/>
              <a:t>Columbia and Tufts actions were by Immigration and Customs Enforcement (ICE).</a:t>
            </a:r>
          </a:p>
          <a:p>
            <a:pPr marL="342900" indent="-342900">
              <a:spcAft>
                <a:spcPts val="1200"/>
              </a:spcAft>
              <a:buFont typeface="Arial" panose="020B0604020202020204" pitchFamily="34" charset="0"/>
              <a:buChar char="•"/>
            </a:pPr>
            <a:r>
              <a:rPr lang="en-US" sz="2400" dirty="0"/>
              <a:t>The DHS website says all agencies are involved, but doesn’t discuss CBP role.</a:t>
            </a:r>
          </a:p>
          <a:p>
            <a:pPr marL="342900" indent="-342900">
              <a:spcAft>
                <a:spcPts val="12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5717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06CAD-706E-F36F-678E-20C01995E4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522CE0-7D71-726E-8594-C1009DBBF6B6}"/>
              </a:ext>
            </a:extLst>
          </p:cNvPr>
          <p:cNvSpPr txBox="1"/>
          <p:nvPr/>
        </p:nvSpPr>
        <p:spPr>
          <a:xfrm>
            <a:off x="2514600" y="708354"/>
            <a:ext cx="7010400" cy="523220"/>
          </a:xfrm>
          <a:prstGeom prst="rect">
            <a:avLst/>
          </a:prstGeom>
          <a:noFill/>
          <a:ln>
            <a:solidFill>
              <a:schemeClr val="accent5"/>
            </a:solidFill>
          </a:ln>
        </p:spPr>
        <p:txBody>
          <a:bodyPr wrap="square">
            <a:spAutoFit/>
          </a:bodyPr>
          <a:lstStyle/>
          <a:p>
            <a:pPr algn="ctr"/>
            <a:r>
              <a:rPr lang="en-US" sz="2800" dirty="0"/>
              <a:t>What does this mean for your questions?</a:t>
            </a:r>
          </a:p>
        </p:txBody>
      </p:sp>
      <p:sp>
        <p:nvSpPr>
          <p:cNvPr id="7" name="TextBox 6">
            <a:extLst>
              <a:ext uri="{FF2B5EF4-FFF2-40B4-BE49-F238E27FC236}">
                <a16:creationId xmlns:a16="http://schemas.microsoft.com/office/drawing/2014/main" id="{8BCD5268-2926-6702-47D9-1368B0666086}"/>
              </a:ext>
            </a:extLst>
          </p:cNvPr>
          <p:cNvSpPr txBox="1"/>
          <p:nvPr/>
        </p:nvSpPr>
        <p:spPr>
          <a:xfrm>
            <a:off x="2324101" y="2057401"/>
            <a:ext cx="7543799" cy="313932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dirty="0"/>
              <a:t>As always, ask what you think appropriate in appropriate fashion.</a:t>
            </a:r>
          </a:p>
          <a:p>
            <a:pPr marL="342900" indent="-342900">
              <a:spcAft>
                <a:spcPts val="1200"/>
              </a:spcAft>
              <a:buFont typeface="Arial" panose="020B0604020202020204" pitchFamily="34" charset="0"/>
              <a:buChar char="•"/>
            </a:pPr>
            <a:r>
              <a:rPr lang="en-US" sz="2400" dirty="0"/>
              <a:t>As always, offer analysis and conclusions.</a:t>
            </a:r>
          </a:p>
          <a:p>
            <a:pPr marL="342900" indent="-342900">
              <a:spcAft>
                <a:spcPts val="1200"/>
              </a:spcAft>
              <a:buFont typeface="Arial" panose="020B0604020202020204" pitchFamily="34" charset="0"/>
              <a:buChar char="•"/>
            </a:pPr>
            <a:r>
              <a:rPr lang="en-US" sz="2400" dirty="0"/>
              <a:t>Understand difference between law/policy and enforcement.</a:t>
            </a:r>
          </a:p>
          <a:p>
            <a:pPr marL="342900" indent="-342900">
              <a:spcAft>
                <a:spcPts val="1200"/>
              </a:spcAft>
              <a:buFont typeface="Arial" panose="020B0604020202020204" pitchFamily="34" charset="0"/>
              <a:buChar char="•"/>
            </a:pPr>
            <a:r>
              <a:rPr lang="en-US" sz="2400" dirty="0"/>
              <a:t>Understand that everyone has choice to stay in job and carry out orders.</a:t>
            </a:r>
          </a:p>
        </p:txBody>
      </p:sp>
      <p:sp>
        <p:nvSpPr>
          <p:cNvPr id="2" name="TextBox 1">
            <a:extLst>
              <a:ext uri="{FF2B5EF4-FFF2-40B4-BE49-F238E27FC236}">
                <a16:creationId xmlns:a16="http://schemas.microsoft.com/office/drawing/2014/main" id="{2BB21E3C-0825-BF1F-D527-6D74562227F8}"/>
              </a:ext>
            </a:extLst>
          </p:cNvPr>
          <p:cNvSpPr txBox="1"/>
          <p:nvPr/>
        </p:nvSpPr>
        <p:spPr>
          <a:xfrm>
            <a:off x="2324100" y="5528616"/>
            <a:ext cx="7696200" cy="707886"/>
          </a:xfrm>
          <a:prstGeom prst="rect">
            <a:avLst/>
          </a:prstGeom>
          <a:noFill/>
        </p:spPr>
        <p:txBody>
          <a:bodyPr wrap="square" rtlCol="0">
            <a:spAutoFit/>
          </a:bodyPr>
          <a:lstStyle/>
          <a:p>
            <a:r>
              <a:rPr lang="en-US" sz="2000" i="1" dirty="0"/>
              <a:t>Professional courtesy doesn’t mean a) you have to agree, or b) not stating disagreement is agreement.</a:t>
            </a:r>
          </a:p>
        </p:txBody>
      </p:sp>
    </p:spTree>
    <p:extLst>
      <p:ext uri="{BB962C8B-B14F-4D97-AF65-F5344CB8AC3E}">
        <p14:creationId xmlns:p14="http://schemas.microsoft.com/office/powerpoint/2010/main" val="19883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4D4A-C629-B8FB-D804-D292AB1F80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D94818-B85A-6481-3E26-6BC862242241}"/>
              </a:ext>
            </a:extLst>
          </p:cNvPr>
          <p:cNvSpPr txBox="1"/>
          <p:nvPr/>
        </p:nvSpPr>
        <p:spPr>
          <a:xfrm>
            <a:off x="2514600" y="708354"/>
            <a:ext cx="3505200" cy="523220"/>
          </a:xfrm>
          <a:prstGeom prst="rect">
            <a:avLst/>
          </a:prstGeom>
          <a:noFill/>
          <a:ln>
            <a:solidFill>
              <a:schemeClr val="accent5"/>
            </a:solidFill>
          </a:ln>
        </p:spPr>
        <p:txBody>
          <a:bodyPr wrap="square">
            <a:spAutoFit/>
          </a:bodyPr>
          <a:lstStyle/>
          <a:p>
            <a:pPr algn="ctr"/>
            <a:r>
              <a:rPr lang="en-US" sz="2800" dirty="0"/>
              <a:t>Possible Questions</a:t>
            </a:r>
          </a:p>
        </p:txBody>
      </p:sp>
      <p:sp>
        <p:nvSpPr>
          <p:cNvPr id="3" name="TextBox 2">
            <a:extLst>
              <a:ext uri="{FF2B5EF4-FFF2-40B4-BE49-F238E27FC236}">
                <a16:creationId xmlns:a16="http://schemas.microsoft.com/office/drawing/2014/main" id="{F1F6A765-543D-6014-E75C-4623B3513103}"/>
              </a:ext>
            </a:extLst>
          </p:cNvPr>
          <p:cNvSpPr txBox="1"/>
          <p:nvPr/>
        </p:nvSpPr>
        <p:spPr>
          <a:xfrm>
            <a:off x="2286000" y="1524000"/>
            <a:ext cx="7620000" cy="4811574"/>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000" dirty="0"/>
              <a:t>When CBP makes a mistake in an arrest or deportation, what recourse does the person have?</a:t>
            </a:r>
          </a:p>
          <a:p>
            <a:pPr marL="342900" indent="-342900">
              <a:spcAft>
                <a:spcPts val="800"/>
              </a:spcAft>
              <a:buFont typeface="Arial" panose="020B0604020202020204" pitchFamily="34" charset="0"/>
              <a:buChar char="•"/>
            </a:pPr>
            <a:r>
              <a:rPr lang="en-US" sz="2000" dirty="0"/>
              <a:t>Why shut down “CBP One” app to set up asylum meetings (and replace with “CBP Home”)?</a:t>
            </a:r>
          </a:p>
          <a:p>
            <a:pPr marL="342900" indent="-342900">
              <a:spcAft>
                <a:spcPts val="800"/>
              </a:spcAft>
              <a:buFont typeface="Arial" panose="020B0604020202020204" pitchFamily="34" charset="0"/>
              <a:buChar char="•"/>
            </a:pPr>
            <a:r>
              <a:rPr lang="en-US" sz="2000" dirty="0"/>
              <a:t>Who makes the lists of tourists (with visas or ESTA) and even Permanent Residents who are stopped upon arrival in the U.S.?</a:t>
            </a:r>
          </a:p>
          <a:p>
            <a:pPr marL="342900" indent="-342900">
              <a:spcAft>
                <a:spcPts val="800"/>
              </a:spcAft>
              <a:buFont typeface="Arial" panose="020B0604020202020204" pitchFamily="34" charset="0"/>
              <a:buChar char="•"/>
            </a:pPr>
            <a:r>
              <a:rPr lang="en-US" sz="2000" dirty="0"/>
              <a:t>How do CBP and ICE know which tattoos are from gangs and not?</a:t>
            </a:r>
          </a:p>
          <a:p>
            <a:pPr marL="342900" indent="-342900">
              <a:spcAft>
                <a:spcPts val="800"/>
              </a:spcAft>
              <a:buFont typeface="Arial" panose="020B0604020202020204" pitchFamily="34" charset="0"/>
              <a:buChar char="•"/>
            </a:pPr>
            <a:r>
              <a:rPr lang="en-US" sz="2000" dirty="0"/>
              <a:t>How is it helpful for CBP to post on its website “It’s closing time”?</a:t>
            </a:r>
          </a:p>
          <a:p>
            <a:pPr marL="342900" indent="-342900">
              <a:spcAft>
                <a:spcPts val="800"/>
              </a:spcAft>
              <a:buFont typeface="Arial" panose="020B0604020202020204" pitchFamily="34" charset="0"/>
              <a:buChar char="•"/>
            </a:pPr>
            <a:r>
              <a:rPr lang="en-US" sz="2000" dirty="0"/>
              <a:t>What does the National Border Patrol Council’s endorsement of President Trump candidacy and its criticism of Joe Biden mean?</a:t>
            </a:r>
          </a:p>
          <a:p>
            <a:pPr marL="342900" indent="-342900">
              <a:spcAft>
                <a:spcPts val="800"/>
              </a:spcAft>
              <a:buFont typeface="Arial" panose="020B0604020202020204" pitchFamily="34" charset="0"/>
              <a:buChar char="•"/>
            </a:pPr>
            <a:r>
              <a:rPr lang="en-US" sz="2000" dirty="0"/>
              <a:t>What is the logic for CBP to be able to force a citizen to open phone without a warrant?</a:t>
            </a:r>
          </a:p>
          <a:p>
            <a:pPr marL="342900" indent="-342900">
              <a:spcAft>
                <a:spcPts val="800"/>
              </a:spcAft>
              <a:buFont typeface="Arial" panose="020B0604020202020204" pitchFamily="34" charset="0"/>
              <a:buChar char="•"/>
            </a:pPr>
            <a:r>
              <a:rPr lang="en-US" sz="2000" dirty="0"/>
              <a:t>Why did President close DHS civil rights branch and two ombuds?</a:t>
            </a:r>
          </a:p>
        </p:txBody>
      </p:sp>
    </p:spTree>
    <p:extLst>
      <p:ext uri="{BB962C8B-B14F-4D97-AF65-F5344CB8AC3E}">
        <p14:creationId xmlns:p14="http://schemas.microsoft.com/office/powerpoint/2010/main" val="265748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F0277-09AF-D300-2220-91125E6B5E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9D854F-AE74-694C-7448-75E2D391EBF8}"/>
              </a:ext>
            </a:extLst>
          </p:cNvPr>
          <p:cNvSpPr txBox="1"/>
          <p:nvPr/>
        </p:nvSpPr>
        <p:spPr>
          <a:xfrm>
            <a:off x="4468407" y="2967336"/>
            <a:ext cx="3255186" cy="461665"/>
          </a:xfrm>
          <a:prstGeom prst="rect">
            <a:avLst/>
          </a:prstGeom>
          <a:noFill/>
        </p:spPr>
        <p:txBody>
          <a:bodyPr wrap="none" rtlCol="0">
            <a:spAutoFit/>
          </a:bodyPr>
          <a:lstStyle/>
          <a:p>
            <a:r>
              <a:rPr lang="en-US" sz="2400" dirty="0"/>
              <a:t>Questions?  Comments?</a:t>
            </a:r>
          </a:p>
        </p:txBody>
      </p:sp>
    </p:spTree>
    <p:extLst>
      <p:ext uri="{BB962C8B-B14F-4D97-AF65-F5344CB8AC3E}">
        <p14:creationId xmlns:p14="http://schemas.microsoft.com/office/powerpoint/2010/main" val="953989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FC884C-781B-118A-1D7A-F3EA24D7C1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31B6D0-2848-F398-6341-682ABB95B57F}"/>
              </a:ext>
            </a:extLst>
          </p:cNvPr>
          <p:cNvSpPr/>
          <p:nvPr/>
        </p:nvSpPr>
        <p:spPr>
          <a:xfrm>
            <a:off x="5105400" y="4648200"/>
            <a:ext cx="5029200" cy="1569660"/>
          </a:xfrm>
          <a:prstGeom prst="rect">
            <a:avLst/>
          </a:prstGeom>
        </p:spPr>
        <p:txBody>
          <a:bodyPr wrap="square" lIns="91440" tIns="45720" rIns="91440" bIns="45720" anchor="t">
            <a:spAutoFit/>
          </a:bodyPr>
          <a:lstStyle/>
          <a:p>
            <a:pPr algn="r">
              <a:spcAft>
                <a:spcPts val="1200"/>
              </a:spcAft>
            </a:pPr>
            <a:r>
              <a:rPr lang="en-US" sz="2800" b="1" dirty="0"/>
              <a:t>Fulton Armstrong</a:t>
            </a:r>
            <a:br>
              <a:rPr lang="en-US" sz="2800" b="1" dirty="0"/>
            </a:br>
            <a:r>
              <a:rPr lang="en-US" sz="2800" b="1" dirty="0"/>
              <a:t>Nayyera Haq </a:t>
            </a:r>
            <a:br>
              <a:rPr lang="en-US" sz="2400" dirty="0"/>
            </a:br>
            <a:r>
              <a:rPr lang="en-US" sz="2000" dirty="0"/>
              <a:t>Friday</a:t>
            </a:r>
            <a:br>
              <a:rPr lang="en-US" sz="2000" dirty="0"/>
            </a:br>
            <a:r>
              <a:rPr lang="en-US" sz="2000" dirty="0"/>
              <a:t>4 April 2025</a:t>
            </a:r>
            <a:endParaRPr lang="en-US" sz="2800" dirty="0"/>
          </a:p>
        </p:txBody>
      </p:sp>
      <p:sp>
        <p:nvSpPr>
          <p:cNvPr id="4" name="Rectangle 3">
            <a:extLst>
              <a:ext uri="{FF2B5EF4-FFF2-40B4-BE49-F238E27FC236}">
                <a16:creationId xmlns:a16="http://schemas.microsoft.com/office/drawing/2014/main" id="{3FB8AFD0-7890-FD3C-3D67-A5BE81A0D154}"/>
              </a:ext>
            </a:extLst>
          </p:cNvPr>
          <p:cNvSpPr/>
          <p:nvPr/>
        </p:nvSpPr>
        <p:spPr>
          <a:xfrm>
            <a:off x="-136065" y="1600200"/>
            <a:ext cx="12464129" cy="1261884"/>
          </a:xfrm>
          <a:prstGeom prst="rect">
            <a:avLst/>
          </a:prstGeom>
          <a:noFill/>
        </p:spPr>
        <p:txBody>
          <a:bodyPr wrap="square" lIns="91440" tIns="45720" rIns="91440" bIns="45720" anchor="t">
            <a:spAutoFit/>
          </a:bodyPr>
          <a:lstStyle/>
          <a:p>
            <a:pPr algn="ctr">
              <a:spcAft>
                <a:spcPts val="2400"/>
              </a:spcAft>
            </a:pPr>
            <a:r>
              <a:rPr lang="en-US" sz="3600" b="1" spc="300" dirty="0">
                <a:ln w="11430" cmpd="sng">
                  <a:solidFill>
                    <a:srgbClr val="41AEBD">
                      <a:tint val="10000"/>
                    </a:srgbClr>
                  </a:solidFill>
                  <a:prstDash val="solid"/>
                  <a:miter lim="800000"/>
                </a:ln>
                <a:gradFill>
                  <a:gsLst>
                    <a:gs pos="10000">
                      <a:srgbClr val="41AEBD">
                        <a:tint val="83000"/>
                        <a:shade val="100000"/>
                        <a:satMod val="200000"/>
                      </a:srgbClr>
                    </a:gs>
                    <a:gs pos="75000">
                      <a:srgbClr val="41AEBD">
                        <a:tint val="100000"/>
                        <a:shade val="50000"/>
                        <a:satMod val="150000"/>
                      </a:srgbClr>
                    </a:gs>
                  </a:gsLst>
                  <a:lin ang="5400000"/>
                </a:gradFill>
                <a:effectLst>
                  <a:glow rad="45500">
                    <a:srgbClr val="41AEBD">
                      <a:satMod val="220000"/>
                      <a:alpha val="35000"/>
                    </a:srgbClr>
                  </a:glow>
                </a:effectLst>
              </a:rPr>
              <a:t>U.S. Customs and Border Protection</a:t>
            </a:r>
            <a:endPar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20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-CBP Mission and Policies- </a:t>
            </a:r>
            <a:endParaRPr lang="en-US" sz="40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E00E604C-C7B1-3F89-4471-AFD3E3342A86}"/>
              </a:ext>
            </a:extLst>
          </p:cNvPr>
          <p:cNvPicPr>
            <a:picLocks noChangeAspect="1"/>
          </p:cNvPicPr>
          <p:nvPr/>
        </p:nvPicPr>
        <p:blipFill>
          <a:blip r:embed="rId3"/>
          <a:stretch>
            <a:fillRect/>
          </a:stretch>
        </p:blipFill>
        <p:spPr>
          <a:xfrm>
            <a:off x="1905001" y="3665025"/>
            <a:ext cx="3781783" cy="2392289"/>
          </a:xfrm>
          <a:prstGeom prst="rect">
            <a:avLst/>
          </a:prstGeom>
        </p:spPr>
      </p:pic>
    </p:spTree>
    <p:extLst>
      <p:ext uri="{BB962C8B-B14F-4D97-AF65-F5344CB8AC3E}">
        <p14:creationId xmlns:p14="http://schemas.microsoft.com/office/powerpoint/2010/main" val="199057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70CCF1-A876-319D-00DD-6241CEA1C7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9CBEFA-A3F3-5DE9-432A-29A2A2F3A92A}"/>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2464D09A-0296-D2BA-B85B-3A3033A2F3DC}"/>
              </a:ext>
            </a:extLst>
          </p:cNvPr>
          <p:cNvGraphicFramePr>
            <a:graphicFrameLocks noGrp="1"/>
          </p:cNvGraphicFramePr>
          <p:nvPr/>
        </p:nvGraphicFramePr>
        <p:xfrm>
          <a:off x="1497026" y="1597869"/>
          <a:ext cx="8546005" cy="5486400"/>
        </p:xfrm>
        <a:graphic>
          <a:graphicData uri="http://schemas.openxmlformats.org/drawingml/2006/table">
            <a:tbl>
              <a:tblPr firstRow="1" bandRow="1">
                <a:tableStyleId>{2D5ABB26-0587-4C30-8999-92F81FD0307C}</a:tableStyleId>
              </a:tblPr>
              <a:tblGrid>
                <a:gridCol w="1508653">
                  <a:extLst>
                    <a:ext uri="{9D8B030D-6E8A-4147-A177-3AD203B41FA5}">
                      <a16:colId xmlns:a16="http://schemas.microsoft.com/office/drawing/2014/main" val="3540809041"/>
                    </a:ext>
                  </a:extLst>
                </a:gridCol>
                <a:gridCol w="7037352">
                  <a:extLst>
                    <a:ext uri="{9D8B030D-6E8A-4147-A177-3AD203B41FA5}">
                      <a16:colId xmlns:a16="http://schemas.microsoft.com/office/drawing/2014/main" val="369545150"/>
                    </a:ext>
                  </a:extLst>
                </a:gridCol>
              </a:tblGrid>
              <a:tr h="370840">
                <a:tc>
                  <a:txBody>
                    <a:bodyPr/>
                    <a:lstStyle/>
                    <a:p>
                      <a:pPr marL="0" indent="0"/>
                      <a:r>
                        <a:rPr lang="en-US" sz="2000" dirty="0">
                          <a:latin typeface="Aptos" panose="020B0004020202020204" pitchFamily="34" charset="0"/>
                        </a:rPr>
                        <a:t>9:00 </a:t>
                      </a:r>
                    </a:p>
                  </a:txBody>
                  <a:tcPr marB="91440"/>
                </a:tc>
                <a:tc>
                  <a:txBody>
                    <a:bodyPr/>
                    <a:lstStyle/>
                    <a:p>
                      <a:r>
                        <a:rPr lang="en-US" sz="2000" dirty="0">
                          <a:latin typeface="Aptos" panose="020B0004020202020204" pitchFamily="34" charset="0"/>
                        </a:rPr>
                        <a:t>Skills – </a:t>
                      </a:r>
                      <a:r>
                        <a:rPr lang="en-US" sz="2000" kern="1200" dirty="0">
                          <a:solidFill>
                            <a:schemeClr val="tx1"/>
                          </a:solidFill>
                          <a:effectLst/>
                          <a:latin typeface="Aptos" panose="020B0004020202020204" pitchFamily="34" charset="0"/>
                          <a:ea typeface="+mn-ea"/>
                          <a:cs typeface="+mn-cs"/>
                        </a:rPr>
                        <a:t>Networking and the Elevator Pitch</a:t>
                      </a:r>
                    </a:p>
                    <a:p>
                      <a:pPr marL="274320"/>
                      <a:r>
                        <a:rPr lang="en-US" sz="2000" kern="1200" dirty="0">
                          <a:solidFill>
                            <a:schemeClr val="tx1"/>
                          </a:solidFill>
                          <a:effectLst/>
                          <a:latin typeface="Aptos" panose="020B0004020202020204" pitchFamily="34" charset="0"/>
                          <a:ea typeface="+mn-ea"/>
                          <a:cs typeface="+mn-cs"/>
                        </a:rPr>
                        <a:t>Deputy Director Samantha Clemence</a:t>
                      </a:r>
                      <a:endParaRPr lang="en-US" sz="2000" dirty="0">
                        <a:latin typeface="Aptos" panose="020B0004020202020204" pitchFamily="34" charset="0"/>
                      </a:endParaRPr>
                    </a:p>
                  </a:txBody>
                  <a:tcPr marB="91440"/>
                </a:tc>
                <a:extLst>
                  <a:ext uri="{0D108BD9-81ED-4DB2-BD59-A6C34878D82A}">
                    <a16:rowId xmlns:a16="http://schemas.microsoft.com/office/drawing/2014/main" val="1598994171"/>
                  </a:ext>
                </a:extLst>
              </a:tr>
              <a:tr h="370840">
                <a:tc>
                  <a:txBody>
                    <a:bodyPr/>
                    <a:lstStyle/>
                    <a:p>
                      <a:pPr marL="0" indent="0"/>
                      <a:r>
                        <a:rPr lang="en-US" sz="2000" dirty="0">
                          <a:latin typeface="Aptos" panose="020B0004020202020204" pitchFamily="34" charset="0"/>
                        </a:rPr>
                        <a:t>10:15</a:t>
                      </a:r>
                    </a:p>
                  </a:txBody>
                  <a:tcPr marB="91440"/>
                </a:tc>
                <a:tc>
                  <a:txBody>
                    <a:bodyPr/>
                    <a:lstStyle/>
                    <a:p>
                      <a:r>
                        <a:rPr lang="en-US" sz="2000" kern="1200" dirty="0">
                          <a:solidFill>
                            <a:schemeClr val="tx1"/>
                          </a:solidFill>
                          <a:effectLst/>
                          <a:latin typeface="Aptos" panose="020B0004020202020204" pitchFamily="34" charset="0"/>
                          <a:ea typeface="+mn-ea"/>
                          <a:cs typeface="+mn-cs"/>
                        </a:rPr>
                        <a:t>Guest Speaker:  Mike </a:t>
                      </a:r>
                      <a:r>
                        <a:rPr lang="en-US" sz="2000" kern="1200" dirty="0" err="1">
                          <a:solidFill>
                            <a:schemeClr val="tx1"/>
                          </a:solidFill>
                          <a:effectLst/>
                          <a:latin typeface="Aptos" panose="020B0004020202020204" pitchFamily="34" charset="0"/>
                          <a:ea typeface="+mn-ea"/>
                          <a:cs typeface="+mn-cs"/>
                        </a:rPr>
                        <a:t>Orfini</a:t>
                      </a:r>
                      <a:endParaRPr lang="en-US" sz="2000" kern="1200" dirty="0">
                        <a:solidFill>
                          <a:schemeClr val="tx1"/>
                        </a:solidFill>
                        <a:effectLst/>
                        <a:latin typeface="Aptos" panose="020B0004020202020204" pitchFamily="34" charset="0"/>
                        <a:ea typeface="+mn-ea"/>
                        <a:cs typeface="+mn-cs"/>
                      </a:endParaRPr>
                    </a:p>
                    <a:p>
                      <a:pPr marL="274320"/>
                      <a:r>
                        <a:rPr lang="en-US" sz="2000" kern="1200" dirty="0">
                          <a:solidFill>
                            <a:schemeClr val="tx1"/>
                          </a:solidFill>
                          <a:effectLst/>
                          <a:latin typeface="Aptos" panose="020B0004020202020204" pitchFamily="34" charset="0"/>
                          <a:ea typeface="+mn-ea"/>
                          <a:cs typeface="+mn-cs"/>
                        </a:rPr>
                        <a:t>Former Aide to Vice Presidents </a:t>
                      </a:r>
                    </a:p>
                    <a:p>
                      <a:pPr marL="274320"/>
                      <a:r>
                        <a:rPr lang="en-US" sz="2000" kern="1200" dirty="0">
                          <a:solidFill>
                            <a:schemeClr val="tx1"/>
                          </a:solidFill>
                          <a:effectLst/>
                          <a:latin typeface="Aptos" panose="020B0004020202020204" pitchFamily="34" charset="0"/>
                          <a:ea typeface="+mn-ea"/>
                          <a:cs typeface="+mn-cs"/>
                        </a:rPr>
                        <a:t>The Interagency as seen from OVP</a:t>
                      </a:r>
                    </a:p>
                    <a:p>
                      <a:pPr lvl="0"/>
                      <a:r>
                        <a:rPr lang="en-US" sz="1600" i="1" kern="1200" dirty="0">
                          <a:solidFill>
                            <a:schemeClr val="tx1"/>
                          </a:solidFill>
                          <a:effectLst/>
                          <a:latin typeface="Aptos" panose="020B0004020202020204" pitchFamily="34" charset="0"/>
                          <a:ea typeface="+mn-ea"/>
                          <a:cs typeface="+mn-cs"/>
                        </a:rPr>
                        <a:t>- introduced by Richard</a:t>
                      </a:r>
                      <a:endParaRPr lang="en-US" sz="3600" dirty="0">
                        <a:latin typeface="Aptos" panose="020B0004020202020204" pitchFamily="34" charset="0"/>
                      </a:endParaRPr>
                    </a:p>
                  </a:txBody>
                  <a:tcPr marB="91440"/>
                </a:tc>
                <a:extLst>
                  <a:ext uri="{0D108BD9-81ED-4DB2-BD59-A6C34878D82A}">
                    <a16:rowId xmlns:a16="http://schemas.microsoft.com/office/drawing/2014/main" val="2174993798"/>
                  </a:ext>
                </a:extLst>
              </a:tr>
              <a:tr h="370840">
                <a:tc>
                  <a:txBody>
                    <a:bodyPr/>
                    <a:lstStyle/>
                    <a:p>
                      <a:pPr marL="0" indent="0"/>
                      <a:r>
                        <a:rPr lang="en-US" sz="2000" dirty="0">
                          <a:latin typeface="Aptos" panose="020B0004020202020204" pitchFamily="34" charset="0"/>
                        </a:rPr>
                        <a:t>11:30</a:t>
                      </a:r>
                    </a:p>
                  </a:txBody>
                  <a:tcPr marB="91440"/>
                </a:tc>
                <a:tc>
                  <a:txBody>
                    <a:bodyPr/>
                    <a:lstStyle/>
                    <a:p>
                      <a:r>
                        <a:rPr lang="en-US" sz="2000" kern="1200" dirty="0">
                          <a:solidFill>
                            <a:schemeClr val="tx1"/>
                          </a:solidFill>
                          <a:effectLst/>
                          <a:latin typeface="Aptos" panose="020B0004020202020204" pitchFamily="34" charset="0"/>
                          <a:ea typeface="+mn-ea"/>
                          <a:cs typeface="+mn-cs"/>
                        </a:rPr>
                        <a:t>Prep for Customs and Border Patrol conversation</a:t>
                      </a:r>
                      <a:endParaRPr lang="en-US" sz="2000" dirty="0">
                        <a:latin typeface="Aptos" panose="020B0004020202020204" pitchFamily="34" charset="0"/>
                      </a:endParaRPr>
                    </a:p>
                  </a:txBody>
                  <a:tcPr marB="91440"/>
                </a:tc>
                <a:extLst>
                  <a:ext uri="{0D108BD9-81ED-4DB2-BD59-A6C34878D82A}">
                    <a16:rowId xmlns:a16="http://schemas.microsoft.com/office/drawing/2014/main" val="2313187459"/>
                  </a:ext>
                </a:extLst>
              </a:tr>
              <a:tr h="370840">
                <a:tc>
                  <a:txBody>
                    <a:bodyPr/>
                    <a:lstStyle/>
                    <a:p>
                      <a:pPr marL="0" indent="0"/>
                      <a:r>
                        <a:rPr lang="en-US" sz="2000" dirty="0">
                          <a:latin typeface="Aptos" panose="020B0004020202020204" pitchFamily="34" charset="0"/>
                        </a:rPr>
                        <a:t>11:45</a:t>
                      </a:r>
                    </a:p>
                  </a:txBody>
                  <a:tcPr marB="91440"/>
                </a:tc>
                <a:tc>
                  <a:txBody>
                    <a:bodyPr/>
                    <a:lstStyle/>
                    <a:p>
                      <a:r>
                        <a:rPr lang="en-US" sz="2000" dirty="0">
                          <a:latin typeface="Aptos" panose="020B0004020202020204" pitchFamily="34" charset="0"/>
                        </a:rPr>
                        <a:t>Lunch</a:t>
                      </a:r>
                    </a:p>
                  </a:txBody>
                  <a:tcPr marB="91440"/>
                </a:tc>
                <a:extLst>
                  <a:ext uri="{0D108BD9-81ED-4DB2-BD59-A6C34878D82A}">
                    <a16:rowId xmlns:a16="http://schemas.microsoft.com/office/drawing/2014/main" val="28207986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rPr>
                        <a:t>1:00</a:t>
                      </a:r>
                    </a:p>
                  </a:txBody>
                  <a:tcPr marB="91440"/>
                </a:tc>
                <a:tc>
                  <a:txBody>
                    <a:bodyPr/>
                    <a:lstStyle/>
                    <a:p>
                      <a:r>
                        <a:rPr lang="en-US" sz="2000" dirty="0">
                          <a:latin typeface="Aptos" panose="020B0004020202020204" pitchFamily="34" charset="0"/>
                        </a:rPr>
                        <a:t>Daniel Githens and Matthew Ashmore</a:t>
                      </a:r>
                    </a:p>
                    <a:p>
                      <a:pPr marL="274320"/>
                      <a:r>
                        <a:rPr lang="en-US" sz="2000" dirty="0">
                          <a:latin typeface="Aptos" panose="020B0004020202020204" pitchFamily="34" charset="0"/>
                        </a:rPr>
                        <a:t>Office of the Commissioner, Customs and Border Patrol</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i="1" kern="1200" dirty="0">
                          <a:solidFill>
                            <a:schemeClr val="tx1"/>
                          </a:solidFill>
                          <a:effectLst/>
                          <a:latin typeface="Aptos" panose="020B0004020202020204" pitchFamily="34" charset="0"/>
                          <a:ea typeface="+mn-ea"/>
                          <a:cs typeface="+mn-cs"/>
                        </a:rPr>
                        <a:t>- self-introduction</a:t>
                      </a:r>
                      <a:endParaRPr lang="en-US" sz="3600" dirty="0">
                        <a:latin typeface="Aptos" panose="020B0004020202020204" pitchFamily="34" charset="0"/>
                      </a:endParaRPr>
                    </a:p>
                  </a:txBody>
                  <a:tcPr marB="91440"/>
                </a:tc>
                <a:extLst>
                  <a:ext uri="{0D108BD9-81ED-4DB2-BD59-A6C34878D82A}">
                    <a16:rowId xmlns:a16="http://schemas.microsoft.com/office/drawing/2014/main" val="1260872140"/>
                  </a:ext>
                </a:extLst>
              </a:tr>
              <a:tr h="370840">
                <a:tc>
                  <a:txBody>
                    <a:bodyPr/>
                    <a:lstStyle/>
                    <a:p>
                      <a:pPr marL="0" indent="0"/>
                      <a:r>
                        <a:rPr lang="en-US" sz="2000" dirty="0">
                          <a:latin typeface="Aptos" panose="020B0004020202020204" pitchFamily="34" charset="0"/>
                        </a:rPr>
                        <a:t>2:10</a:t>
                      </a:r>
                    </a:p>
                  </a:txBody>
                  <a:tcPr marB="91440"/>
                </a:tc>
                <a:tc>
                  <a:txBody>
                    <a:bodyPr/>
                    <a:lstStyle/>
                    <a:p>
                      <a:pPr lvl="0"/>
                      <a:r>
                        <a:rPr lang="en-US" sz="2000" dirty="0">
                          <a:latin typeface="Aptos" panose="020B0004020202020204" pitchFamily="34" charset="0"/>
                        </a:rPr>
                        <a:t>Depart for Holocaust Museum</a:t>
                      </a:r>
                    </a:p>
                  </a:txBody>
                  <a:tcPr marB="91440"/>
                </a:tc>
                <a:extLst>
                  <a:ext uri="{0D108BD9-81ED-4DB2-BD59-A6C34878D82A}">
                    <a16:rowId xmlns:a16="http://schemas.microsoft.com/office/drawing/2014/main" val="3979239867"/>
                  </a:ext>
                </a:extLst>
              </a:tr>
              <a:tr h="370840">
                <a:tc>
                  <a:txBody>
                    <a:bodyPr/>
                    <a:lstStyle/>
                    <a:p>
                      <a:pPr marL="0" indent="0"/>
                      <a:r>
                        <a:rPr lang="en-US" sz="2000" dirty="0">
                          <a:latin typeface="Aptos" panose="020B0004020202020204" pitchFamily="34" charset="0"/>
                        </a:rPr>
                        <a:t>2:45</a:t>
                      </a:r>
                    </a:p>
                  </a:txBody>
                  <a:tcPr marB="91440"/>
                </a:tc>
                <a:tc>
                  <a:txBody>
                    <a:bodyPr/>
                    <a:lstStyle/>
                    <a:p>
                      <a:pPr marL="182880" indent="-182880"/>
                      <a:r>
                        <a:rPr lang="en-US" sz="2000" dirty="0">
                          <a:latin typeface="Aptos" panose="020B0004020202020204" pitchFamily="34" charset="0"/>
                        </a:rPr>
                        <a:t>Holocaust Museum</a:t>
                      </a:r>
                    </a:p>
                    <a:p>
                      <a:pPr marL="182880" indent="-182880"/>
                      <a:r>
                        <a:rPr lang="en-US" sz="1600" i="1" kern="1200" dirty="0">
                          <a:solidFill>
                            <a:schemeClr val="tx1"/>
                          </a:solidFill>
                          <a:effectLst/>
                          <a:latin typeface="Aptos" panose="020B0004020202020204" pitchFamily="34" charset="0"/>
                          <a:ea typeface="+mn-ea"/>
                          <a:cs typeface="+mn-cs"/>
                        </a:rPr>
                        <a:t>- enter together as group</a:t>
                      </a:r>
                      <a:endParaRPr lang="en-US" sz="1600" dirty="0">
                        <a:latin typeface="Aptos" panose="020B0004020202020204" pitchFamily="34" charset="0"/>
                      </a:endParaRPr>
                    </a:p>
                  </a:txBody>
                  <a:tcPr marB="91440"/>
                </a:tc>
                <a:extLst>
                  <a:ext uri="{0D108BD9-81ED-4DB2-BD59-A6C34878D82A}">
                    <a16:rowId xmlns:a16="http://schemas.microsoft.com/office/drawing/2014/main" val="960413654"/>
                  </a:ext>
                </a:extLst>
              </a:tr>
              <a:tr h="370840">
                <a:tc>
                  <a:txBody>
                    <a:bodyPr/>
                    <a:lstStyle/>
                    <a:p>
                      <a:pPr marL="0" indent="0"/>
                      <a:endParaRPr lang="en-US" sz="2000" kern="1200" dirty="0">
                        <a:solidFill>
                          <a:schemeClr val="tx1"/>
                        </a:solidFill>
                        <a:latin typeface="Aptos" panose="020B0004020202020204" pitchFamily="34" charset="0"/>
                        <a:ea typeface="+mn-ea"/>
                        <a:cs typeface="+mn-cs"/>
                      </a:endParaRPr>
                    </a:p>
                  </a:txBody>
                  <a:tcPr marB="91440"/>
                </a:tc>
                <a:tc>
                  <a:txBody>
                    <a:bodyPr/>
                    <a:lstStyle/>
                    <a:p>
                      <a:endParaRPr lang="en-US" sz="2000" dirty="0">
                        <a:latin typeface="Aptos" panose="020B0004020202020204" pitchFamily="34" charset="0"/>
                      </a:endParaRPr>
                    </a:p>
                  </a:txBody>
                  <a:tcPr marB="91440"/>
                </a:tc>
                <a:extLst>
                  <a:ext uri="{0D108BD9-81ED-4DB2-BD59-A6C34878D82A}">
                    <a16:rowId xmlns:a16="http://schemas.microsoft.com/office/drawing/2014/main" val="3419112734"/>
                  </a:ext>
                </a:extLst>
              </a:tr>
            </a:tbl>
          </a:graphicData>
        </a:graphic>
      </p:graphicFrame>
    </p:spTree>
    <p:extLst>
      <p:ext uri="{BB962C8B-B14F-4D97-AF65-F5344CB8AC3E}">
        <p14:creationId xmlns:p14="http://schemas.microsoft.com/office/powerpoint/2010/main" val="1056307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CBC8E6-344D-33F1-0E86-3127A721BCCD}"/>
            </a:ext>
          </a:extLst>
        </p:cNvPr>
        <p:cNvGrpSpPr/>
        <p:nvPr/>
      </p:nvGrpSpPr>
      <p:grpSpPr>
        <a:xfrm>
          <a:off x="0" y="0"/>
          <a:ext cx="0" cy="0"/>
          <a:chOff x="0" y="0"/>
          <a:chExt cx="0" cy="0"/>
        </a:xfrm>
      </p:grpSpPr>
    </p:spTree>
    <p:extLst>
      <p:ext uri="{BB962C8B-B14F-4D97-AF65-F5344CB8AC3E}">
        <p14:creationId xmlns:p14="http://schemas.microsoft.com/office/powerpoint/2010/main" val="2035013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682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152DC-D67A-202D-7D44-8FC707AE6CC0}"/>
              </a:ext>
            </a:extLst>
          </p:cNvPr>
          <p:cNvSpPr txBox="1"/>
          <p:nvPr/>
        </p:nvSpPr>
        <p:spPr>
          <a:xfrm>
            <a:off x="1304926" y="702731"/>
            <a:ext cx="2162772" cy="523220"/>
          </a:xfrm>
          <a:prstGeom prst="rect">
            <a:avLst/>
          </a:prstGeom>
          <a:noFill/>
          <a:ln>
            <a:solidFill>
              <a:schemeClr val="tx2"/>
            </a:solidFill>
          </a:ln>
        </p:spPr>
        <p:txBody>
          <a:bodyPr wrap="none" rtlCol="0">
            <a:spAutoFit/>
          </a:bodyPr>
          <a:lstStyle/>
          <a:p>
            <a:r>
              <a:rPr lang="en-US" sz="2800" dirty="0"/>
              <a:t>DISCUSSION</a:t>
            </a:r>
          </a:p>
        </p:txBody>
      </p:sp>
      <p:sp>
        <p:nvSpPr>
          <p:cNvPr id="3" name="TextBox 2">
            <a:extLst>
              <a:ext uri="{FF2B5EF4-FFF2-40B4-BE49-F238E27FC236}">
                <a16:creationId xmlns:a16="http://schemas.microsoft.com/office/drawing/2014/main" id="{EAAC12BC-96AA-059E-DA78-9C6BD4C2985D}"/>
              </a:ext>
            </a:extLst>
          </p:cNvPr>
          <p:cNvSpPr txBox="1"/>
          <p:nvPr/>
        </p:nvSpPr>
        <p:spPr>
          <a:xfrm>
            <a:off x="4590387" y="702731"/>
            <a:ext cx="6811095" cy="400110"/>
          </a:xfrm>
          <a:prstGeom prst="rect">
            <a:avLst/>
          </a:prstGeom>
          <a:noFill/>
        </p:spPr>
        <p:txBody>
          <a:bodyPr wrap="none" rtlCol="0">
            <a:spAutoFit/>
          </a:bodyPr>
          <a:lstStyle/>
          <a:p>
            <a:r>
              <a:rPr lang="en-US" sz="2000" dirty="0"/>
              <a:t>(We’ll revisit the syllabus, projects, and other class issues later.)</a:t>
            </a:r>
          </a:p>
        </p:txBody>
      </p:sp>
      <p:sp>
        <p:nvSpPr>
          <p:cNvPr id="4" name="TextBox 3">
            <a:extLst>
              <a:ext uri="{FF2B5EF4-FFF2-40B4-BE49-F238E27FC236}">
                <a16:creationId xmlns:a16="http://schemas.microsoft.com/office/drawing/2014/main" id="{82667C3E-F534-DF49-0880-F859C93C6375}"/>
              </a:ext>
            </a:extLst>
          </p:cNvPr>
          <p:cNvSpPr txBox="1"/>
          <p:nvPr/>
        </p:nvSpPr>
        <p:spPr>
          <a:xfrm>
            <a:off x="1204097" y="1929256"/>
            <a:ext cx="3799438" cy="461665"/>
          </a:xfrm>
          <a:prstGeom prst="rect">
            <a:avLst/>
          </a:prstGeom>
          <a:noFill/>
        </p:spPr>
        <p:txBody>
          <a:bodyPr wrap="none" rtlCol="0">
            <a:spAutoFit/>
          </a:bodyPr>
          <a:lstStyle/>
          <a:p>
            <a:r>
              <a:rPr lang="en-US" sz="2400" dirty="0"/>
              <a:t>The media as a policy INPUT</a:t>
            </a:r>
          </a:p>
        </p:txBody>
      </p:sp>
      <p:sp>
        <p:nvSpPr>
          <p:cNvPr id="5" name="TextBox 4">
            <a:extLst>
              <a:ext uri="{FF2B5EF4-FFF2-40B4-BE49-F238E27FC236}">
                <a16:creationId xmlns:a16="http://schemas.microsoft.com/office/drawing/2014/main" id="{F26D26BB-00EE-7AED-E101-A0A03955687C}"/>
              </a:ext>
            </a:extLst>
          </p:cNvPr>
          <p:cNvSpPr txBox="1"/>
          <p:nvPr/>
        </p:nvSpPr>
        <p:spPr>
          <a:xfrm>
            <a:off x="1972190" y="2729754"/>
            <a:ext cx="7946406" cy="1508105"/>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400" dirty="0"/>
              <a:t>How would you rank it/them in importance … in quality?</a:t>
            </a:r>
          </a:p>
          <a:p>
            <a:pPr marL="285750" indent="-285750">
              <a:spcAft>
                <a:spcPts val="1200"/>
              </a:spcAft>
              <a:buFont typeface="Arial" panose="020B0604020202020204" pitchFamily="34" charset="0"/>
              <a:buChar char="•"/>
            </a:pPr>
            <a:r>
              <a:rPr lang="en-US" sz="2400" dirty="0"/>
              <a:t>Which is horse and which is cart?</a:t>
            </a:r>
          </a:p>
          <a:p>
            <a:pPr marL="285750" indent="-285750">
              <a:spcAft>
                <a:spcPts val="1200"/>
              </a:spcAft>
              <a:buFont typeface="Arial" panose="020B0604020202020204" pitchFamily="34" charset="0"/>
              <a:buChar char="•"/>
            </a:pPr>
            <a:r>
              <a:rPr lang="en-US" sz="2400" dirty="0"/>
              <a:t>Do you agree with what the Founders said about the press?</a:t>
            </a:r>
          </a:p>
        </p:txBody>
      </p:sp>
      <p:sp>
        <p:nvSpPr>
          <p:cNvPr id="7" name="TextBox 6">
            <a:extLst>
              <a:ext uri="{FF2B5EF4-FFF2-40B4-BE49-F238E27FC236}">
                <a16:creationId xmlns:a16="http://schemas.microsoft.com/office/drawing/2014/main" id="{4077E7C0-D175-B978-CA62-491583688943}"/>
              </a:ext>
            </a:extLst>
          </p:cNvPr>
          <p:cNvSpPr txBox="1"/>
          <p:nvPr/>
        </p:nvSpPr>
        <p:spPr>
          <a:xfrm>
            <a:off x="3004924" y="5061579"/>
            <a:ext cx="7946406" cy="1477328"/>
          </a:xfrm>
          <a:prstGeom prst="rect">
            <a:avLst/>
          </a:prstGeom>
          <a:noFill/>
        </p:spPr>
        <p:txBody>
          <a:bodyPr wrap="square">
            <a:spAutoFit/>
          </a:bodyPr>
          <a:lstStyle/>
          <a:p>
            <a:r>
              <a:rPr lang="en-US" dirty="0"/>
              <a:t>“Our liberty depends on the freedom of the press, </a:t>
            </a:r>
            <a:br>
              <a:rPr lang="en-US" dirty="0"/>
            </a:br>
            <a:r>
              <a:rPr lang="en-US" dirty="0"/>
              <a:t>and that cannot be limited without being lost” </a:t>
            </a:r>
            <a:r>
              <a:rPr lang="en-US" i="1" dirty="0"/>
              <a:t>-Thomas Jefferson, 1786</a:t>
            </a:r>
            <a:br>
              <a:rPr lang="en-US" dirty="0"/>
            </a:br>
            <a:br>
              <a:rPr lang="en-US" dirty="0"/>
            </a:br>
            <a:r>
              <a:rPr lang="en-US" dirty="0"/>
              <a:t>(Quipped: Would rather have newspapers without government than government without newspapers.)</a:t>
            </a:r>
          </a:p>
        </p:txBody>
      </p:sp>
      <p:pic>
        <p:nvPicPr>
          <p:cNvPr id="8" name="Picture 7">
            <a:extLst>
              <a:ext uri="{FF2B5EF4-FFF2-40B4-BE49-F238E27FC236}">
                <a16:creationId xmlns:a16="http://schemas.microsoft.com/office/drawing/2014/main" id="{76C17BE1-A119-42CA-5052-7FC2581E6587}"/>
              </a:ext>
            </a:extLst>
          </p:cNvPr>
          <p:cNvPicPr>
            <a:picLocks noChangeAspect="1"/>
          </p:cNvPicPr>
          <p:nvPr/>
        </p:nvPicPr>
        <p:blipFill>
          <a:blip r:embed="rId2"/>
          <a:stretch>
            <a:fillRect/>
          </a:stretch>
        </p:blipFill>
        <p:spPr>
          <a:xfrm>
            <a:off x="1451127" y="4576693"/>
            <a:ext cx="1343340" cy="2130346"/>
          </a:xfrm>
          <a:prstGeom prst="rect">
            <a:avLst/>
          </a:prstGeom>
        </p:spPr>
      </p:pic>
    </p:spTree>
    <p:extLst>
      <p:ext uri="{BB962C8B-B14F-4D97-AF65-F5344CB8AC3E}">
        <p14:creationId xmlns:p14="http://schemas.microsoft.com/office/powerpoint/2010/main" val="54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D6085E-0063-382A-958E-B4C4B19DDB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BCF703-8133-8023-AE94-D8F18FC6216A}"/>
              </a:ext>
            </a:extLst>
          </p:cNvPr>
          <p:cNvSpPr txBox="1"/>
          <p:nvPr/>
        </p:nvSpPr>
        <p:spPr>
          <a:xfrm>
            <a:off x="1304926" y="702731"/>
            <a:ext cx="2162772" cy="523220"/>
          </a:xfrm>
          <a:prstGeom prst="rect">
            <a:avLst/>
          </a:prstGeom>
          <a:noFill/>
          <a:ln>
            <a:solidFill>
              <a:schemeClr val="tx2"/>
            </a:solidFill>
          </a:ln>
        </p:spPr>
        <p:txBody>
          <a:bodyPr wrap="none" rtlCol="0">
            <a:spAutoFit/>
          </a:bodyPr>
          <a:lstStyle/>
          <a:p>
            <a:r>
              <a:rPr lang="en-US" sz="2800" dirty="0"/>
              <a:t>DISCUSSION</a:t>
            </a:r>
          </a:p>
        </p:txBody>
      </p:sp>
      <p:sp>
        <p:nvSpPr>
          <p:cNvPr id="4" name="TextBox 3">
            <a:extLst>
              <a:ext uri="{FF2B5EF4-FFF2-40B4-BE49-F238E27FC236}">
                <a16:creationId xmlns:a16="http://schemas.microsoft.com/office/drawing/2014/main" id="{C1059329-E9BD-349D-C89A-38FCA5FAB9B7}"/>
              </a:ext>
            </a:extLst>
          </p:cNvPr>
          <p:cNvSpPr txBox="1"/>
          <p:nvPr/>
        </p:nvSpPr>
        <p:spPr>
          <a:xfrm>
            <a:off x="1204097" y="1929256"/>
            <a:ext cx="3921266" cy="461665"/>
          </a:xfrm>
          <a:prstGeom prst="rect">
            <a:avLst/>
          </a:prstGeom>
          <a:noFill/>
        </p:spPr>
        <p:txBody>
          <a:bodyPr wrap="none" rtlCol="0">
            <a:spAutoFit/>
          </a:bodyPr>
          <a:lstStyle/>
          <a:p>
            <a:r>
              <a:rPr lang="en-US" sz="2400" dirty="0"/>
              <a:t>Where do you get your news?</a:t>
            </a:r>
          </a:p>
        </p:txBody>
      </p:sp>
      <p:sp>
        <p:nvSpPr>
          <p:cNvPr id="5" name="TextBox 4">
            <a:extLst>
              <a:ext uri="{FF2B5EF4-FFF2-40B4-BE49-F238E27FC236}">
                <a16:creationId xmlns:a16="http://schemas.microsoft.com/office/drawing/2014/main" id="{F64B101D-218F-9424-D11D-711ED2789A5A}"/>
              </a:ext>
            </a:extLst>
          </p:cNvPr>
          <p:cNvSpPr txBox="1"/>
          <p:nvPr/>
        </p:nvSpPr>
        <p:spPr>
          <a:xfrm>
            <a:off x="1972190" y="2729754"/>
            <a:ext cx="5328703" cy="1508105"/>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400" dirty="0"/>
              <a:t>What or who sets your news interests?</a:t>
            </a:r>
          </a:p>
          <a:p>
            <a:pPr marL="285750" indent="-285750">
              <a:spcAft>
                <a:spcPts val="1200"/>
              </a:spcAft>
              <a:buFont typeface="Arial" panose="020B0604020202020204" pitchFamily="34" charset="0"/>
              <a:buChar char="•"/>
            </a:pPr>
            <a:r>
              <a:rPr lang="en-US" sz="2400" dirty="0"/>
              <a:t>How do you receive information?</a:t>
            </a:r>
          </a:p>
          <a:p>
            <a:pPr marL="285750" indent="-285750">
              <a:spcAft>
                <a:spcPts val="1200"/>
              </a:spcAft>
              <a:buFont typeface="Arial" panose="020B0604020202020204" pitchFamily="34" charset="0"/>
              <a:buChar char="•"/>
            </a:pPr>
            <a:r>
              <a:rPr lang="en-US" sz="2400" dirty="0"/>
              <a:t>What sources do you trust?</a:t>
            </a:r>
          </a:p>
        </p:txBody>
      </p:sp>
    </p:spTree>
    <p:extLst>
      <p:ext uri="{BB962C8B-B14F-4D97-AF65-F5344CB8AC3E}">
        <p14:creationId xmlns:p14="http://schemas.microsoft.com/office/powerpoint/2010/main" val="110880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60A976-7E74-7AD8-D055-6ED09D2AC1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C32FC8-0FCB-B876-3420-C19CCBEB0C21}"/>
              </a:ext>
            </a:extLst>
          </p:cNvPr>
          <p:cNvSpPr txBox="1"/>
          <p:nvPr/>
        </p:nvSpPr>
        <p:spPr>
          <a:xfrm>
            <a:off x="1304926" y="702731"/>
            <a:ext cx="989373" cy="523220"/>
          </a:xfrm>
          <a:prstGeom prst="rect">
            <a:avLst/>
          </a:prstGeom>
          <a:noFill/>
          <a:ln>
            <a:solidFill>
              <a:schemeClr val="tx2"/>
            </a:solidFill>
          </a:ln>
        </p:spPr>
        <p:txBody>
          <a:bodyPr wrap="none" rtlCol="0">
            <a:spAutoFit/>
          </a:bodyPr>
          <a:lstStyle/>
          <a:p>
            <a:r>
              <a:rPr lang="en-US" sz="2800" dirty="0"/>
              <a:t>QUIZ</a:t>
            </a:r>
          </a:p>
        </p:txBody>
      </p:sp>
      <p:pic>
        <p:nvPicPr>
          <p:cNvPr id="9" name="Picture 8">
            <a:extLst>
              <a:ext uri="{FF2B5EF4-FFF2-40B4-BE49-F238E27FC236}">
                <a16:creationId xmlns:a16="http://schemas.microsoft.com/office/drawing/2014/main" id="{02CB0A65-51D7-1586-174D-730D5D87F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970" y="263703"/>
            <a:ext cx="4377447" cy="6330594"/>
          </a:xfrm>
          <a:prstGeom prst="rect">
            <a:avLst/>
          </a:prstGeom>
        </p:spPr>
      </p:pic>
    </p:spTree>
    <p:extLst>
      <p:ext uri="{BB962C8B-B14F-4D97-AF65-F5344CB8AC3E}">
        <p14:creationId xmlns:p14="http://schemas.microsoft.com/office/powerpoint/2010/main" val="4110106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281543-31DA-BFB7-C691-17D2C8199E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08C169-0E0C-34E0-157E-0EF9DE48E2C3}"/>
              </a:ext>
            </a:extLst>
          </p:cNvPr>
          <p:cNvSpPr txBox="1"/>
          <p:nvPr/>
        </p:nvSpPr>
        <p:spPr>
          <a:xfrm>
            <a:off x="1304926" y="702731"/>
            <a:ext cx="989373" cy="523220"/>
          </a:xfrm>
          <a:prstGeom prst="rect">
            <a:avLst/>
          </a:prstGeom>
          <a:noFill/>
          <a:ln>
            <a:solidFill>
              <a:schemeClr val="tx2"/>
            </a:solidFill>
          </a:ln>
        </p:spPr>
        <p:txBody>
          <a:bodyPr wrap="none" rtlCol="0">
            <a:spAutoFit/>
          </a:bodyPr>
          <a:lstStyle/>
          <a:p>
            <a:r>
              <a:rPr lang="en-US" sz="2800" dirty="0"/>
              <a:t>QUIZ</a:t>
            </a:r>
          </a:p>
        </p:txBody>
      </p:sp>
      <p:pic>
        <p:nvPicPr>
          <p:cNvPr id="9" name="Picture 8">
            <a:extLst>
              <a:ext uri="{FF2B5EF4-FFF2-40B4-BE49-F238E27FC236}">
                <a16:creationId xmlns:a16="http://schemas.microsoft.com/office/drawing/2014/main" id="{884FDBAA-7398-1017-0C5D-66CE7BE82FB8}"/>
              </a:ext>
            </a:extLst>
          </p:cNvPr>
          <p:cNvPicPr>
            <a:picLocks noChangeAspect="1"/>
          </p:cNvPicPr>
          <p:nvPr/>
        </p:nvPicPr>
        <p:blipFill>
          <a:blip r:embed="rId2">
            <a:extLst>
              <a:ext uri="{28A0092B-C50C-407E-A947-70E740481C1C}">
                <a14:useLocalDpi xmlns:a14="http://schemas.microsoft.com/office/drawing/2010/main" val="0"/>
              </a:ext>
            </a:extLst>
          </a:blip>
          <a:srcRect b="38483"/>
          <a:stretch>
            <a:fillRect/>
          </a:stretch>
        </p:blipFill>
        <p:spPr>
          <a:xfrm>
            <a:off x="3657600" y="914928"/>
            <a:ext cx="5760720" cy="5125072"/>
          </a:xfrm>
          <a:prstGeom prst="rect">
            <a:avLst/>
          </a:prstGeom>
        </p:spPr>
      </p:pic>
      <p:sp>
        <p:nvSpPr>
          <p:cNvPr id="3" name="Rectangle: Rounded Corners 2">
            <a:extLst>
              <a:ext uri="{FF2B5EF4-FFF2-40B4-BE49-F238E27FC236}">
                <a16:creationId xmlns:a16="http://schemas.microsoft.com/office/drawing/2014/main" id="{C0392E19-C2F1-15B5-D167-8AB022BC7B7C}"/>
              </a:ext>
            </a:extLst>
          </p:cNvPr>
          <p:cNvSpPr/>
          <p:nvPr/>
        </p:nvSpPr>
        <p:spPr>
          <a:xfrm>
            <a:off x="4143983" y="2344366"/>
            <a:ext cx="778213" cy="2626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B2B9AFD-7EA9-A497-8738-334D4BC8A259}"/>
              </a:ext>
            </a:extLst>
          </p:cNvPr>
          <p:cNvSpPr/>
          <p:nvPr/>
        </p:nvSpPr>
        <p:spPr>
          <a:xfrm>
            <a:off x="6222459" y="3443417"/>
            <a:ext cx="1939047" cy="2626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DC10102-A36A-7F70-A94F-98D6CA08A77A}"/>
              </a:ext>
            </a:extLst>
          </p:cNvPr>
          <p:cNvSpPr/>
          <p:nvPr/>
        </p:nvSpPr>
        <p:spPr>
          <a:xfrm>
            <a:off x="4143983" y="4520119"/>
            <a:ext cx="778213" cy="2626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04060F6-203F-AEA0-D13D-DEF4F09EE126}"/>
              </a:ext>
            </a:extLst>
          </p:cNvPr>
          <p:cNvSpPr/>
          <p:nvPr/>
        </p:nvSpPr>
        <p:spPr>
          <a:xfrm>
            <a:off x="6148853" y="5680425"/>
            <a:ext cx="778213" cy="2626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EFE1A5-EE8B-ED66-C7DA-63C3C42A6D1D}"/>
              </a:ext>
            </a:extLst>
          </p:cNvPr>
          <p:cNvSpPr txBox="1"/>
          <p:nvPr/>
        </p:nvSpPr>
        <p:spPr>
          <a:xfrm>
            <a:off x="7541334" y="5419852"/>
            <a:ext cx="1748581" cy="523220"/>
          </a:xfrm>
          <a:prstGeom prst="rect">
            <a:avLst/>
          </a:prstGeom>
          <a:noFill/>
        </p:spPr>
        <p:txBody>
          <a:bodyPr wrap="square" rtlCol="0">
            <a:spAutoFit/>
          </a:bodyPr>
          <a:lstStyle/>
          <a:p>
            <a:r>
              <a:rPr lang="en-US" sz="1400" dirty="0">
                <a:solidFill>
                  <a:srgbClr val="FF0000"/>
                </a:solidFill>
              </a:rPr>
              <a:t>“Society pulling itself apart over facts”</a:t>
            </a:r>
          </a:p>
        </p:txBody>
      </p:sp>
    </p:spTree>
    <p:extLst>
      <p:ext uri="{BB962C8B-B14F-4D97-AF65-F5344CB8AC3E}">
        <p14:creationId xmlns:p14="http://schemas.microsoft.com/office/powerpoint/2010/main" val="31680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0" presetClass="entr" presetSubtype="0" fill="hold" grpId="0" nodeType="afterEffect">
                                  <p:stCondLst>
                                    <p:cond delay="7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B743C7-B450-D9E5-8934-856125ACB8A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E56A66-C7AA-A20F-C6E0-1BFCF6EB01E5}"/>
              </a:ext>
            </a:extLst>
          </p:cNvPr>
          <p:cNvSpPr txBox="1"/>
          <p:nvPr/>
        </p:nvSpPr>
        <p:spPr>
          <a:xfrm>
            <a:off x="1304926" y="702731"/>
            <a:ext cx="989373" cy="523220"/>
          </a:xfrm>
          <a:prstGeom prst="rect">
            <a:avLst/>
          </a:prstGeom>
          <a:noFill/>
          <a:ln>
            <a:solidFill>
              <a:schemeClr val="tx2"/>
            </a:solidFill>
          </a:ln>
        </p:spPr>
        <p:txBody>
          <a:bodyPr wrap="none" rtlCol="0">
            <a:spAutoFit/>
          </a:bodyPr>
          <a:lstStyle/>
          <a:p>
            <a:r>
              <a:rPr lang="en-US" sz="2800" dirty="0"/>
              <a:t>QUIZ</a:t>
            </a:r>
          </a:p>
        </p:txBody>
      </p:sp>
      <p:pic>
        <p:nvPicPr>
          <p:cNvPr id="9" name="Picture 8">
            <a:extLst>
              <a:ext uri="{FF2B5EF4-FFF2-40B4-BE49-F238E27FC236}">
                <a16:creationId xmlns:a16="http://schemas.microsoft.com/office/drawing/2014/main" id="{0D2CEA21-E3CE-B988-B3A3-69EF76F5147F}"/>
              </a:ext>
            </a:extLst>
          </p:cNvPr>
          <p:cNvPicPr>
            <a:picLocks noChangeAspect="1"/>
          </p:cNvPicPr>
          <p:nvPr/>
        </p:nvPicPr>
        <p:blipFill>
          <a:blip r:embed="rId2">
            <a:extLst>
              <a:ext uri="{28A0092B-C50C-407E-A947-70E740481C1C}">
                <a14:useLocalDpi xmlns:a14="http://schemas.microsoft.com/office/drawing/2010/main" val="0"/>
              </a:ext>
            </a:extLst>
          </a:blip>
          <a:srcRect t="60209"/>
          <a:stretch>
            <a:fillRect/>
          </a:stretch>
        </p:blipFill>
        <p:spPr>
          <a:xfrm>
            <a:off x="3657600" y="914400"/>
            <a:ext cx="5651770" cy="3252360"/>
          </a:xfrm>
          <a:prstGeom prst="rect">
            <a:avLst/>
          </a:prstGeom>
        </p:spPr>
      </p:pic>
      <p:sp>
        <p:nvSpPr>
          <p:cNvPr id="4" name="Rectangle: Rounded Corners 3">
            <a:extLst>
              <a:ext uri="{FF2B5EF4-FFF2-40B4-BE49-F238E27FC236}">
                <a16:creationId xmlns:a16="http://schemas.microsoft.com/office/drawing/2014/main" id="{75036C5E-D698-5F93-23D8-F8A1C0193BB8}"/>
              </a:ext>
            </a:extLst>
          </p:cNvPr>
          <p:cNvSpPr/>
          <p:nvPr/>
        </p:nvSpPr>
        <p:spPr>
          <a:xfrm>
            <a:off x="6215974" y="1721796"/>
            <a:ext cx="1118681" cy="2626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9C980FD-8CCA-D79A-F159-EAF8A25E4C6E}"/>
              </a:ext>
            </a:extLst>
          </p:cNvPr>
          <p:cNvSpPr/>
          <p:nvPr/>
        </p:nvSpPr>
        <p:spPr>
          <a:xfrm>
            <a:off x="4153710" y="2616741"/>
            <a:ext cx="1809345" cy="2626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0AF56B3-16C1-7A27-08B4-B80DA731E0CC}"/>
              </a:ext>
            </a:extLst>
          </p:cNvPr>
          <p:cNvSpPr/>
          <p:nvPr/>
        </p:nvSpPr>
        <p:spPr>
          <a:xfrm>
            <a:off x="4153710" y="3647872"/>
            <a:ext cx="778213" cy="2626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6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393EE2-7BA6-081F-381C-399E9E6209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3F5F4C-B4A7-5D66-D4A7-2836755E75B0}"/>
              </a:ext>
            </a:extLst>
          </p:cNvPr>
          <p:cNvSpPr txBox="1"/>
          <p:nvPr/>
        </p:nvSpPr>
        <p:spPr>
          <a:xfrm>
            <a:off x="1304926" y="702731"/>
            <a:ext cx="2162772" cy="523220"/>
          </a:xfrm>
          <a:prstGeom prst="rect">
            <a:avLst/>
          </a:prstGeom>
          <a:noFill/>
          <a:ln>
            <a:solidFill>
              <a:schemeClr val="tx2"/>
            </a:solidFill>
          </a:ln>
        </p:spPr>
        <p:txBody>
          <a:bodyPr wrap="none" rtlCol="0">
            <a:spAutoFit/>
          </a:bodyPr>
          <a:lstStyle/>
          <a:p>
            <a:r>
              <a:rPr lang="en-US" sz="2800" dirty="0"/>
              <a:t>DISCUSSION</a:t>
            </a:r>
          </a:p>
        </p:txBody>
      </p:sp>
      <p:sp>
        <p:nvSpPr>
          <p:cNvPr id="4" name="TextBox 3">
            <a:extLst>
              <a:ext uri="{FF2B5EF4-FFF2-40B4-BE49-F238E27FC236}">
                <a16:creationId xmlns:a16="http://schemas.microsoft.com/office/drawing/2014/main" id="{6C3EB674-74E5-D3DA-043D-0B0F1415455D}"/>
              </a:ext>
            </a:extLst>
          </p:cNvPr>
          <p:cNvSpPr txBox="1"/>
          <p:nvPr/>
        </p:nvSpPr>
        <p:spPr>
          <a:xfrm>
            <a:off x="1204097" y="1929256"/>
            <a:ext cx="4936351" cy="461665"/>
          </a:xfrm>
          <a:prstGeom prst="rect">
            <a:avLst/>
          </a:prstGeom>
          <a:noFill/>
        </p:spPr>
        <p:txBody>
          <a:bodyPr wrap="none" rtlCol="0">
            <a:spAutoFit/>
          </a:bodyPr>
          <a:lstStyle/>
          <a:p>
            <a:r>
              <a:rPr lang="en-US" sz="2400" dirty="0"/>
              <a:t>What our guest speakers can tell us …</a:t>
            </a:r>
          </a:p>
        </p:txBody>
      </p:sp>
      <p:sp>
        <p:nvSpPr>
          <p:cNvPr id="5" name="TextBox 4">
            <a:extLst>
              <a:ext uri="{FF2B5EF4-FFF2-40B4-BE49-F238E27FC236}">
                <a16:creationId xmlns:a16="http://schemas.microsoft.com/office/drawing/2014/main" id="{0F57EEAB-A87D-7549-0D8A-10C487D4E853}"/>
              </a:ext>
            </a:extLst>
          </p:cNvPr>
          <p:cNvSpPr txBox="1"/>
          <p:nvPr/>
        </p:nvSpPr>
        <p:spPr>
          <a:xfrm>
            <a:off x="1972190" y="2729754"/>
            <a:ext cx="9025356" cy="2031325"/>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400" dirty="0"/>
              <a:t>Their view of their role</a:t>
            </a:r>
          </a:p>
          <a:p>
            <a:pPr marL="285750" indent="-285750">
              <a:spcAft>
                <a:spcPts val="1200"/>
              </a:spcAft>
              <a:buFont typeface="Arial" panose="020B0604020202020204" pitchFamily="34" charset="0"/>
              <a:buChar char="•"/>
            </a:pPr>
            <a:r>
              <a:rPr lang="en-US" sz="2400" dirty="0"/>
              <a:t>Their view of the challenges they face as institutions and individuals</a:t>
            </a:r>
          </a:p>
          <a:p>
            <a:pPr marL="285750" indent="-285750">
              <a:spcAft>
                <a:spcPts val="1200"/>
              </a:spcAft>
              <a:buFont typeface="Arial" panose="020B0604020202020204" pitchFamily="34" charset="0"/>
              <a:buChar char="•"/>
            </a:pPr>
            <a:r>
              <a:rPr lang="en-US" sz="2400" dirty="0"/>
              <a:t>How their organizations are adapting</a:t>
            </a:r>
          </a:p>
          <a:p>
            <a:pPr marL="285750" indent="-285750">
              <a:spcAft>
                <a:spcPts val="1200"/>
              </a:spcAft>
              <a:buFont typeface="Arial" panose="020B0604020202020204" pitchFamily="34" charset="0"/>
              <a:buChar char="•"/>
            </a:pPr>
            <a:r>
              <a:rPr lang="en-US" sz="2400" dirty="0"/>
              <a:t>Advice on how you can/should approach media</a:t>
            </a:r>
          </a:p>
        </p:txBody>
      </p:sp>
      <p:sp>
        <p:nvSpPr>
          <p:cNvPr id="3" name="TextBox 2">
            <a:extLst>
              <a:ext uri="{FF2B5EF4-FFF2-40B4-BE49-F238E27FC236}">
                <a16:creationId xmlns:a16="http://schemas.microsoft.com/office/drawing/2014/main" id="{DEB0125C-0079-0958-F484-E132A5F2D1FE}"/>
              </a:ext>
            </a:extLst>
          </p:cNvPr>
          <p:cNvSpPr txBox="1"/>
          <p:nvPr/>
        </p:nvSpPr>
        <p:spPr>
          <a:xfrm>
            <a:off x="1385680" y="5204235"/>
            <a:ext cx="4519186" cy="461665"/>
          </a:xfrm>
          <a:prstGeom prst="rect">
            <a:avLst/>
          </a:prstGeom>
          <a:noFill/>
        </p:spPr>
        <p:txBody>
          <a:bodyPr wrap="none" rtlCol="0">
            <a:spAutoFit/>
          </a:bodyPr>
          <a:lstStyle/>
          <a:p>
            <a:r>
              <a:rPr lang="en-US" sz="2400" dirty="0"/>
              <a:t>Practice elicitation of information.</a:t>
            </a:r>
          </a:p>
        </p:txBody>
      </p:sp>
      <p:sp>
        <p:nvSpPr>
          <p:cNvPr id="6" name="TextBox 5">
            <a:extLst>
              <a:ext uri="{FF2B5EF4-FFF2-40B4-BE49-F238E27FC236}">
                <a16:creationId xmlns:a16="http://schemas.microsoft.com/office/drawing/2014/main" id="{9961B6F1-D48C-C12E-97F0-0BE9032C2838}"/>
              </a:ext>
            </a:extLst>
          </p:cNvPr>
          <p:cNvSpPr txBox="1"/>
          <p:nvPr/>
        </p:nvSpPr>
        <p:spPr>
          <a:xfrm>
            <a:off x="5015167" y="999932"/>
            <a:ext cx="1779398" cy="646331"/>
          </a:xfrm>
          <a:prstGeom prst="rect">
            <a:avLst/>
          </a:prstGeom>
          <a:noFill/>
        </p:spPr>
        <p:txBody>
          <a:bodyPr wrap="none" rtlCol="0">
            <a:spAutoFit/>
          </a:bodyPr>
          <a:lstStyle/>
          <a:p>
            <a:r>
              <a:rPr lang="en-US" dirty="0"/>
              <a:t>Yasmeen Alamiri</a:t>
            </a:r>
          </a:p>
          <a:p>
            <a:r>
              <a:rPr lang="en-US" dirty="0"/>
              <a:t>Jerry Zremski</a:t>
            </a:r>
          </a:p>
        </p:txBody>
      </p:sp>
    </p:spTree>
    <p:extLst>
      <p:ext uri="{BB962C8B-B14F-4D97-AF65-F5344CB8AC3E}">
        <p14:creationId xmlns:p14="http://schemas.microsoft.com/office/powerpoint/2010/main" val="25904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14798F-44D2-A671-B854-85D270790A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5AA03B-680C-B45E-020D-FD61BA4A0D69}"/>
              </a:ext>
            </a:extLst>
          </p:cNvPr>
          <p:cNvSpPr txBox="1"/>
          <p:nvPr/>
        </p:nvSpPr>
        <p:spPr>
          <a:xfrm>
            <a:off x="1304926" y="702731"/>
            <a:ext cx="2162772" cy="523220"/>
          </a:xfrm>
          <a:prstGeom prst="rect">
            <a:avLst/>
          </a:prstGeom>
          <a:noFill/>
          <a:ln>
            <a:solidFill>
              <a:schemeClr val="tx2"/>
            </a:solidFill>
          </a:ln>
        </p:spPr>
        <p:txBody>
          <a:bodyPr wrap="none" rtlCol="0">
            <a:spAutoFit/>
          </a:bodyPr>
          <a:lstStyle/>
          <a:p>
            <a:r>
              <a:rPr lang="en-US" sz="2800" dirty="0"/>
              <a:t>DISCUSSION</a:t>
            </a:r>
          </a:p>
        </p:txBody>
      </p:sp>
      <p:sp>
        <p:nvSpPr>
          <p:cNvPr id="6" name="TextBox 5">
            <a:extLst>
              <a:ext uri="{FF2B5EF4-FFF2-40B4-BE49-F238E27FC236}">
                <a16:creationId xmlns:a16="http://schemas.microsoft.com/office/drawing/2014/main" id="{24B81A52-FB3D-C241-0782-5A7666BF07F5}"/>
              </a:ext>
            </a:extLst>
          </p:cNvPr>
          <p:cNvSpPr txBox="1"/>
          <p:nvPr/>
        </p:nvSpPr>
        <p:spPr>
          <a:xfrm>
            <a:off x="1033137" y="2560320"/>
            <a:ext cx="4729487" cy="2985433"/>
          </a:xfrm>
          <a:prstGeom prst="rect">
            <a:avLst/>
          </a:prstGeom>
          <a:noFill/>
        </p:spPr>
        <p:txBody>
          <a:bodyPr wrap="square" rtlCol="0">
            <a:spAutoFit/>
          </a:bodyPr>
          <a:lstStyle/>
          <a:p>
            <a:r>
              <a:rPr lang="en-US" sz="3200" dirty="0"/>
              <a:t>Yasmeen Alamiri</a:t>
            </a:r>
            <a:br>
              <a:rPr lang="en-US" sz="3200" dirty="0"/>
            </a:br>
            <a:r>
              <a:rPr lang="en-US" sz="3200" dirty="0"/>
              <a:t>PBS News</a:t>
            </a:r>
          </a:p>
          <a:p>
            <a:pPr marL="182880" indent="-182880"/>
            <a:endParaRPr lang="en-US" sz="2400" kern="1200" dirty="0">
              <a:solidFill>
                <a:schemeClr val="tx1"/>
              </a:solidFill>
              <a:effectLst/>
              <a:latin typeface="+mn-lt"/>
              <a:ea typeface="+mn-ea"/>
              <a:cs typeface="+mn-cs"/>
            </a:endParaRPr>
          </a:p>
          <a:p>
            <a:pPr marL="182880" indent="-182880"/>
            <a:br>
              <a:rPr lang="en-US" sz="2400" kern="1200" dirty="0">
                <a:solidFill>
                  <a:schemeClr val="tx1"/>
                </a:solidFill>
                <a:effectLst/>
                <a:latin typeface="+mn-lt"/>
                <a:ea typeface="+mn-ea"/>
                <a:cs typeface="+mn-cs"/>
              </a:rPr>
            </a:br>
            <a:r>
              <a:rPr lang="en-US" sz="2000" i="1" kern="1200" dirty="0">
                <a:solidFill>
                  <a:schemeClr val="tx1"/>
                </a:solidFill>
                <a:effectLst/>
                <a:latin typeface="+mn-lt"/>
                <a:ea typeface="+mn-ea"/>
                <a:cs typeface="+mn-cs"/>
              </a:rPr>
              <a:t>- introduced by Gabby</a:t>
            </a:r>
            <a:endParaRPr lang="en-US" sz="2000" dirty="0">
              <a:effectLst/>
              <a:latin typeface="+mn-lt"/>
            </a:endParaRPr>
          </a:p>
          <a:p>
            <a:pPr marL="182880" indent="-182880"/>
            <a:endParaRPr lang="en-US" sz="2400" dirty="0"/>
          </a:p>
          <a:p>
            <a:endParaRPr lang="en-US" sz="3200" dirty="0"/>
          </a:p>
        </p:txBody>
      </p:sp>
      <p:sp>
        <p:nvSpPr>
          <p:cNvPr id="9" name="TextBox 8">
            <a:extLst>
              <a:ext uri="{FF2B5EF4-FFF2-40B4-BE49-F238E27FC236}">
                <a16:creationId xmlns:a16="http://schemas.microsoft.com/office/drawing/2014/main" id="{6B6FC649-D5F3-345A-E437-AF9409985041}"/>
              </a:ext>
            </a:extLst>
          </p:cNvPr>
          <p:cNvSpPr txBox="1"/>
          <p:nvPr/>
        </p:nvSpPr>
        <p:spPr>
          <a:xfrm>
            <a:off x="5289067" y="2560320"/>
            <a:ext cx="5855343" cy="187743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What does the media-policy dynamic look like from her perch?</a:t>
            </a:r>
          </a:p>
          <a:p>
            <a:pPr marL="342900" indent="-342900">
              <a:spcAft>
                <a:spcPts val="1200"/>
              </a:spcAft>
              <a:buFont typeface="Arial" panose="020B0604020202020204" pitchFamily="34" charset="0"/>
              <a:buChar char="•"/>
            </a:pPr>
            <a:r>
              <a:rPr lang="en-US" sz="2400" dirty="0"/>
              <a:t>What’s happening in the news industry?</a:t>
            </a:r>
          </a:p>
          <a:p>
            <a:pPr marL="342900" indent="-342900">
              <a:spcAft>
                <a:spcPts val="1200"/>
              </a:spcAft>
              <a:buFont typeface="Arial" panose="020B0604020202020204" pitchFamily="34" charset="0"/>
              <a:buChar char="•"/>
            </a:pPr>
            <a:r>
              <a:rPr lang="en-US" sz="2400" dirty="0"/>
              <a:t>What’s it like to be a journalist?</a:t>
            </a:r>
          </a:p>
        </p:txBody>
      </p:sp>
    </p:spTree>
    <p:extLst>
      <p:ext uri="{BB962C8B-B14F-4D97-AF65-F5344CB8AC3E}">
        <p14:creationId xmlns:p14="http://schemas.microsoft.com/office/powerpoint/2010/main" val="203038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596B-022B-1E91-3657-65DCFF2FF3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FFA1A1-1AA5-930E-C406-35187437328A}"/>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264CE2F3-0E24-A5D8-320A-0551116D8FA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25203" y="3633396"/>
            <a:ext cx="3771900" cy="2131124"/>
          </a:xfrm>
          <a:prstGeom prst="rect">
            <a:avLst/>
          </a:prstGeom>
        </p:spPr>
      </p:pic>
      <p:pic>
        <p:nvPicPr>
          <p:cNvPr id="5" name="Picture 4">
            <a:extLst>
              <a:ext uri="{FF2B5EF4-FFF2-40B4-BE49-F238E27FC236}">
                <a16:creationId xmlns:a16="http://schemas.microsoft.com/office/drawing/2014/main" id="{65EBF1DE-4081-49BA-0AFE-03FF91BBE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823" y="225911"/>
            <a:ext cx="4968456" cy="4968456"/>
          </a:xfrm>
          <a:prstGeom prst="rect">
            <a:avLst/>
          </a:prstGeom>
        </p:spPr>
      </p:pic>
      <p:pic>
        <p:nvPicPr>
          <p:cNvPr id="7" name="Picture 6">
            <a:extLst>
              <a:ext uri="{FF2B5EF4-FFF2-40B4-BE49-F238E27FC236}">
                <a16:creationId xmlns:a16="http://schemas.microsoft.com/office/drawing/2014/main" id="{3CBFC0AE-1580-4935-1905-5BA178E2A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9" y="1214821"/>
            <a:ext cx="4023960" cy="3167192"/>
          </a:xfrm>
          <a:prstGeom prst="rect">
            <a:avLst/>
          </a:prstGeom>
        </p:spPr>
      </p:pic>
    </p:spTree>
    <p:extLst>
      <p:ext uri="{BB962C8B-B14F-4D97-AF65-F5344CB8AC3E}">
        <p14:creationId xmlns:p14="http://schemas.microsoft.com/office/powerpoint/2010/main" val="2440944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090EB-900C-525E-CA3D-157C7EB3D3D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FD5EF19-60FC-DEE1-D9AD-EB8EE4080B3D}"/>
              </a:ext>
            </a:extLst>
          </p:cNvPr>
          <p:cNvGraphicFramePr>
            <a:graphicFrameLocks noGrp="1"/>
          </p:cNvGraphicFramePr>
          <p:nvPr>
            <p:extLst>
              <p:ext uri="{D42A27DB-BD31-4B8C-83A1-F6EECF244321}">
                <p14:modId xmlns:p14="http://schemas.microsoft.com/office/powerpoint/2010/main" val="2134772929"/>
              </p:ext>
            </p:extLst>
          </p:nvPr>
        </p:nvGraphicFramePr>
        <p:xfrm>
          <a:off x="814707" y="773561"/>
          <a:ext cx="10721658" cy="6263640"/>
        </p:xfrm>
        <a:graphic>
          <a:graphicData uri="http://schemas.openxmlformats.org/drawingml/2006/table">
            <a:tbl>
              <a:tblPr firstRow="1" firstCol="1" bandRow="1">
                <a:tableStyleId>{2D5ABB26-0587-4C30-8999-92F81FD0307C}</a:tableStyleId>
              </a:tblPr>
              <a:tblGrid>
                <a:gridCol w="1290718">
                  <a:extLst>
                    <a:ext uri="{9D8B030D-6E8A-4147-A177-3AD203B41FA5}">
                      <a16:colId xmlns:a16="http://schemas.microsoft.com/office/drawing/2014/main" val="1258849628"/>
                    </a:ext>
                  </a:extLst>
                </a:gridCol>
                <a:gridCol w="5071462">
                  <a:extLst>
                    <a:ext uri="{9D8B030D-6E8A-4147-A177-3AD203B41FA5}">
                      <a16:colId xmlns:a16="http://schemas.microsoft.com/office/drawing/2014/main" val="4164193412"/>
                    </a:ext>
                  </a:extLst>
                </a:gridCol>
                <a:gridCol w="4359478">
                  <a:extLst>
                    <a:ext uri="{9D8B030D-6E8A-4147-A177-3AD203B41FA5}">
                      <a16:colId xmlns:a16="http://schemas.microsoft.com/office/drawing/2014/main" val="4027853243"/>
                    </a:ext>
                  </a:extLst>
                </a:gridCol>
              </a:tblGrid>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Maisie</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Microplastics</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 Declining Birth Rates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Skye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Ending the war in Sudan</a:t>
                      </a: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Esme</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xxxx</a:t>
                      </a: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U.S. Culture Wars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Camille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Microplastics and PFAS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07076474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Erik</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Ukraine Innovative Use of Drones</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Israeli Use of Lavender AI in Targeting</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77963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Richard</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Enhancing Cybersecurity</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560546084"/>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Alex</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China’s Increasing Military Strength</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Iranian Nationalism</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50405"/>
                  </a:ext>
                </a:extLst>
              </a:tr>
              <a:tr h="286494">
                <a:tc>
                  <a:txBody>
                    <a:bodyPr/>
                    <a:lstStyle/>
                    <a:p>
                      <a:pPr marL="0" marR="0">
                        <a:spcBef>
                          <a:spcPts val="0"/>
                        </a:spcBef>
                        <a:spcAft>
                          <a:spcPts val="0"/>
                        </a:spcAft>
                      </a:pPr>
                      <a:r>
                        <a:rPr lang="en-US" sz="180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Syarra</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Russian Influence in Eastern Europe</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5429616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Maeve</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Israeli Use of AI in Military Strikes in Gaza</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U.S. Declining Birth Rates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Kiana</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Impact of Federal Spending … or inflation</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033121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Aid to Gaza</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Impact of U.S.-China Tariffs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Bobby</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 Health Care: High Cost </a:t>
                      </a:r>
                      <a:r>
                        <a:rPr lang="en-US" sz="18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of Prescription Drugs</a:t>
                      </a: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29443781"/>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Gabby</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kern="1200" dirty="0">
                          <a:solidFill>
                            <a:schemeClr val="tx1"/>
                          </a:solidFill>
                          <a:effectLst/>
                          <a:latin typeface="Aptos" panose="020B0004020202020204" pitchFamily="34" charset="0"/>
                          <a:ea typeface="+mn-ea"/>
                          <a:cs typeface="+mn-cs"/>
                        </a:rPr>
                        <a:t>U.S. Culture Wars and How Policy Fuels them</a:t>
                      </a: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U.S.-Israel Relations After Netanyahu</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145017"/>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Katelyn</a:t>
                      </a: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Russia-Ukraine Negotiations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360815856"/>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Sarina</a:t>
                      </a: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Foreign Disinformation Targets U.S. Elections</a:t>
                      </a:r>
                    </a:p>
                  </a:txBody>
                  <a:tcPr marL="68580" marR="6858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Crisis of Legal Immigration Pathways in the U.S.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3961936"/>
                  </a:ext>
                </a:extLst>
              </a:tr>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Priya</a:t>
                      </a:r>
                    </a:p>
                  </a:txBody>
                  <a:tcPr marL="68580" marR="68580" marT="0" marB="0">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China’s Advances in Renewable Energy and EVs</a:t>
                      </a:r>
                    </a:p>
                  </a:txBody>
                  <a:tcPr marL="68580" marR="685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endParaRPr lang="en-US" sz="1600" kern="100" dirty="0">
                        <a:solidFill>
                          <a:schemeClr val="tx1"/>
                        </a:solidFill>
                        <a:effectLst/>
                        <a:latin typeface="+mn-lt"/>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118428"/>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9853"/>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601133"/>
                  </a:ext>
                </a:extLst>
              </a:tr>
            </a:tbl>
          </a:graphicData>
        </a:graphic>
      </p:graphicFrame>
      <p:sp>
        <p:nvSpPr>
          <p:cNvPr id="3" name="TextBox 2">
            <a:extLst>
              <a:ext uri="{FF2B5EF4-FFF2-40B4-BE49-F238E27FC236}">
                <a16:creationId xmlns:a16="http://schemas.microsoft.com/office/drawing/2014/main" id="{44BFF664-EA2E-44F9-A989-19EC5D38880B}"/>
              </a:ext>
            </a:extLst>
          </p:cNvPr>
          <p:cNvSpPr txBox="1"/>
          <p:nvPr/>
        </p:nvSpPr>
        <p:spPr>
          <a:xfrm>
            <a:off x="3913030" y="105490"/>
            <a:ext cx="3369833" cy="523220"/>
          </a:xfrm>
          <a:prstGeom prst="rect">
            <a:avLst/>
          </a:prstGeom>
          <a:noFill/>
        </p:spPr>
        <p:txBody>
          <a:bodyPr wrap="none" rtlCol="0">
            <a:spAutoFit/>
          </a:bodyPr>
          <a:lstStyle/>
          <a:p>
            <a:r>
              <a:rPr lang="en-US" sz="2800" dirty="0"/>
              <a:t>PROJECT PLANNING</a:t>
            </a:r>
          </a:p>
        </p:txBody>
      </p:sp>
    </p:spTree>
    <p:extLst>
      <p:ext uri="{BB962C8B-B14F-4D97-AF65-F5344CB8AC3E}">
        <p14:creationId xmlns:p14="http://schemas.microsoft.com/office/powerpoint/2010/main" val="3894540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FA4EC-3A1D-4F88-B6BF-98BF77812FAD}"/>
              </a:ext>
            </a:extLst>
          </p:cNvPr>
          <p:cNvPicPr>
            <a:picLocks noChangeAspect="1"/>
          </p:cNvPicPr>
          <p:nvPr/>
        </p:nvPicPr>
        <p:blipFill>
          <a:blip r:embed="rId3"/>
          <a:stretch>
            <a:fillRect/>
          </a:stretch>
        </p:blipFill>
        <p:spPr>
          <a:xfrm>
            <a:off x="1905000" y="5029200"/>
            <a:ext cx="2209800" cy="1397880"/>
          </a:xfrm>
          <a:prstGeom prst="rect">
            <a:avLst/>
          </a:prstGeom>
        </p:spPr>
      </p:pic>
      <p:sp>
        <p:nvSpPr>
          <p:cNvPr id="5" name="TextBox 4">
            <a:extLst>
              <a:ext uri="{FF2B5EF4-FFF2-40B4-BE49-F238E27FC236}">
                <a16:creationId xmlns:a16="http://schemas.microsoft.com/office/drawing/2014/main" id="{4FB32BA3-2737-136C-BEA0-E98B97B3CD5E}"/>
              </a:ext>
            </a:extLst>
          </p:cNvPr>
          <p:cNvSpPr txBox="1"/>
          <p:nvPr/>
        </p:nvSpPr>
        <p:spPr>
          <a:xfrm>
            <a:off x="3253548" y="2588880"/>
            <a:ext cx="6231988" cy="3200876"/>
          </a:xfrm>
          <a:prstGeom prst="rect">
            <a:avLst/>
          </a:prstGeom>
          <a:noFill/>
        </p:spPr>
        <p:txBody>
          <a:bodyPr wrap="square">
            <a:spAutoFit/>
          </a:bodyPr>
          <a:lstStyle/>
          <a:p>
            <a:pPr marL="274320" indent="-274320">
              <a:spcAft>
                <a:spcPts val="1200"/>
              </a:spcAft>
            </a:pPr>
            <a:r>
              <a:rPr lang="en-US" sz="2400" dirty="0"/>
              <a:t>Office of Intergovernmental Public Liaison (IPL)</a:t>
            </a:r>
          </a:p>
          <a:p>
            <a:pPr marL="274320" indent="-274320"/>
            <a:endParaRPr lang="en-US" sz="2400" dirty="0"/>
          </a:p>
          <a:p>
            <a:pPr algn="ctr"/>
            <a:r>
              <a:rPr lang="en-US" sz="2400" dirty="0"/>
              <a:t>Daniel GITHENS,</a:t>
            </a:r>
            <a:br>
              <a:rPr lang="en-US" sz="2400" dirty="0"/>
            </a:br>
            <a:r>
              <a:rPr lang="en-US" sz="2400" dirty="0"/>
              <a:t>Chief of Intergovernmental Affairs </a:t>
            </a:r>
            <a:br>
              <a:rPr lang="en-US" sz="2400" dirty="0"/>
            </a:br>
            <a:r>
              <a:rPr lang="en-US" sz="2400" dirty="0"/>
              <a:t>Deputy Chief of Staff</a:t>
            </a:r>
          </a:p>
          <a:p>
            <a:pPr marL="731520" lvl="1" indent="-274320"/>
            <a:endParaRPr lang="en-US" sz="2400" dirty="0"/>
          </a:p>
          <a:p>
            <a:pPr marL="731520" lvl="1" indent="-274320" algn="ctr"/>
            <a:r>
              <a:rPr lang="en-US" sz="2400" dirty="0"/>
              <a:t>Matthew ASHMORE</a:t>
            </a:r>
            <a:br>
              <a:rPr lang="en-US" sz="2400" dirty="0"/>
            </a:br>
            <a:r>
              <a:rPr lang="en-US" sz="2400" dirty="0"/>
              <a:t>Chief of Partnership Development  </a:t>
            </a:r>
          </a:p>
        </p:txBody>
      </p:sp>
      <p:pic>
        <p:nvPicPr>
          <p:cNvPr id="6" name="Picture 5">
            <a:extLst>
              <a:ext uri="{FF2B5EF4-FFF2-40B4-BE49-F238E27FC236}">
                <a16:creationId xmlns:a16="http://schemas.microsoft.com/office/drawing/2014/main" id="{233050F1-E0B2-E3AE-D430-E26E23BE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62353"/>
            <a:ext cx="2159000" cy="1813560"/>
          </a:xfrm>
          <a:prstGeom prst="rect">
            <a:avLst/>
          </a:prstGeom>
        </p:spPr>
      </p:pic>
    </p:spTree>
    <p:extLst>
      <p:ext uri="{BB962C8B-B14F-4D97-AF65-F5344CB8AC3E}">
        <p14:creationId xmlns:p14="http://schemas.microsoft.com/office/powerpoint/2010/main" val="986554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46FAF-DFC9-7ADA-2271-3A6091FF24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9E7572-9FF5-C8D4-EB79-E0EEA9E51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176" y="134866"/>
            <a:ext cx="7673008" cy="6723134"/>
          </a:xfrm>
          <a:prstGeom prst="rect">
            <a:avLst/>
          </a:prstGeom>
        </p:spPr>
      </p:pic>
      <p:sp>
        <p:nvSpPr>
          <p:cNvPr id="4" name="Oval 3">
            <a:extLst>
              <a:ext uri="{FF2B5EF4-FFF2-40B4-BE49-F238E27FC236}">
                <a16:creationId xmlns:a16="http://schemas.microsoft.com/office/drawing/2014/main" id="{7FF60361-3603-7266-47D7-0C956C24647E}"/>
              </a:ext>
            </a:extLst>
          </p:cNvPr>
          <p:cNvSpPr/>
          <p:nvPr/>
        </p:nvSpPr>
        <p:spPr>
          <a:xfrm>
            <a:off x="4546850" y="654406"/>
            <a:ext cx="2187023" cy="4770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ACC8E6E-4607-9526-56CD-6143DAF34759}"/>
              </a:ext>
            </a:extLst>
          </p:cNvPr>
          <p:cNvSpPr/>
          <p:nvPr/>
        </p:nvSpPr>
        <p:spPr>
          <a:xfrm rot="19215815">
            <a:off x="5788855" y="3295448"/>
            <a:ext cx="2747182" cy="6468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9CA028A-8297-E865-804D-4EF6426B6A7B}"/>
              </a:ext>
            </a:extLst>
          </p:cNvPr>
          <p:cNvSpPr/>
          <p:nvPr/>
        </p:nvSpPr>
        <p:spPr>
          <a:xfrm rot="19002927">
            <a:off x="5971262" y="4545642"/>
            <a:ext cx="2382369" cy="57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3095EC1-7811-F0DE-BBDF-66BB02FDF2CE}"/>
              </a:ext>
            </a:extLst>
          </p:cNvPr>
          <p:cNvGrpSpPr/>
          <p:nvPr/>
        </p:nvGrpSpPr>
        <p:grpSpPr>
          <a:xfrm>
            <a:off x="708330" y="509178"/>
            <a:ext cx="2515670" cy="1347760"/>
            <a:chOff x="2777562" y="3367043"/>
            <a:chExt cx="4879470" cy="2674834"/>
          </a:xfrm>
        </p:grpSpPr>
        <p:sp useBgFill="1">
          <p:nvSpPr>
            <p:cNvPr id="6" name="Rectangle 5">
              <a:extLst>
                <a:ext uri="{FF2B5EF4-FFF2-40B4-BE49-F238E27FC236}">
                  <a16:creationId xmlns:a16="http://schemas.microsoft.com/office/drawing/2014/main" id="{CB66A95F-3601-FE7E-77D7-EB81112E2641}"/>
                </a:ext>
              </a:extLst>
            </p:cNvPr>
            <p:cNvSpPr/>
            <p:nvPr/>
          </p:nvSpPr>
          <p:spPr>
            <a:xfrm>
              <a:off x="2777562" y="3367043"/>
              <a:ext cx="4879470" cy="2674834"/>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A2A24BCF-B924-F29C-9487-5103FE68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390" y="3765490"/>
              <a:ext cx="4152900" cy="1962150"/>
            </a:xfrm>
            <a:prstGeom prst="rect">
              <a:avLst/>
            </a:prstGeom>
          </p:spPr>
        </p:pic>
      </p:grpSp>
      <p:pic>
        <p:nvPicPr>
          <p:cNvPr id="9" name="Picture 8">
            <a:extLst>
              <a:ext uri="{FF2B5EF4-FFF2-40B4-BE49-F238E27FC236}">
                <a16:creationId xmlns:a16="http://schemas.microsoft.com/office/drawing/2014/main" id="{8123F479-42C1-F4E3-054C-A3A9D9D2314D}"/>
              </a:ext>
            </a:extLst>
          </p:cNvPr>
          <p:cNvPicPr>
            <a:picLocks noChangeAspect="1"/>
          </p:cNvPicPr>
          <p:nvPr/>
        </p:nvPicPr>
        <p:blipFill>
          <a:blip r:embed="rId4"/>
          <a:stretch>
            <a:fillRect/>
          </a:stretch>
        </p:blipFill>
        <p:spPr>
          <a:xfrm>
            <a:off x="2262523" y="5398978"/>
            <a:ext cx="961477" cy="1230421"/>
          </a:xfrm>
          <a:prstGeom prst="rect">
            <a:avLst/>
          </a:prstGeom>
        </p:spPr>
      </p:pic>
      <p:sp>
        <p:nvSpPr>
          <p:cNvPr id="10" name="TextBox 9">
            <a:extLst>
              <a:ext uri="{FF2B5EF4-FFF2-40B4-BE49-F238E27FC236}">
                <a16:creationId xmlns:a16="http://schemas.microsoft.com/office/drawing/2014/main" id="{1189810C-EADE-A631-6D0B-3319B97ABE19}"/>
              </a:ext>
            </a:extLst>
          </p:cNvPr>
          <p:cNvSpPr txBox="1"/>
          <p:nvPr/>
        </p:nvSpPr>
        <p:spPr>
          <a:xfrm>
            <a:off x="308513" y="2524907"/>
            <a:ext cx="3908020" cy="2308324"/>
          </a:xfrm>
          <a:prstGeom prst="rect">
            <a:avLst/>
          </a:prstGeom>
          <a:solidFill>
            <a:srgbClr val="CFE6AA"/>
          </a:solidFill>
          <a:ln>
            <a:solidFill>
              <a:schemeClr val="bg1"/>
            </a:solidFill>
          </a:ln>
        </p:spPr>
        <p:txBody>
          <a:bodyPr wrap="square" rtlCol="0">
            <a:spAutoFit/>
          </a:bodyPr>
          <a:lstStyle/>
          <a:p>
            <a:r>
              <a:rPr lang="en-US" dirty="0">
                <a:solidFill>
                  <a:schemeClr val="bg1"/>
                </a:solidFill>
              </a:rPr>
              <a:t>RED LINE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Glenmont)</a:t>
            </a:r>
          </a:p>
          <a:p>
            <a:r>
              <a:rPr lang="en-US" dirty="0">
                <a:solidFill>
                  <a:schemeClr val="bg1"/>
                </a:solidFill>
              </a:rPr>
              <a:t>from </a:t>
            </a:r>
            <a:r>
              <a:rPr lang="en-US" b="1" dirty="0">
                <a:solidFill>
                  <a:schemeClr val="bg1"/>
                </a:solidFill>
              </a:rPr>
              <a:t>Dupont Circle </a:t>
            </a:r>
            <a:r>
              <a:rPr lang="en-US" dirty="0">
                <a:solidFill>
                  <a:schemeClr val="bg1"/>
                </a:solidFill>
              </a:rPr>
              <a:t>to </a:t>
            </a:r>
            <a:r>
              <a:rPr lang="en-US" b="1" dirty="0">
                <a:solidFill>
                  <a:schemeClr val="bg1"/>
                </a:solidFill>
              </a:rPr>
              <a:t>Metro Center</a:t>
            </a:r>
            <a:br>
              <a:rPr lang="en-US" dirty="0">
                <a:solidFill>
                  <a:schemeClr val="bg1"/>
                </a:solidFill>
              </a:rPr>
            </a:br>
            <a:endParaRPr lang="en-US" dirty="0">
              <a:solidFill>
                <a:schemeClr val="bg1"/>
              </a:solidFill>
            </a:endParaRPr>
          </a:p>
          <a:p>
            <a:r>
              <a:rPr lang="en-US" dirty="0">
                <a:solidFill>
                  <a:schemeClr val="bg1"/>
                </a:solidFill>
              </a:rPr>
              <a:t>then</a:t>
            </a:r>
            <a:br>
              <a:rPr lang="en-US" dirty="0">
                <a:solidFill>
                  <a:schemeClr val="bg1"/>
                </a:solidFill>
              </a:rPr>
            </a:br>
            <a:endParaRPr lang="en-US" dirty="0">
              <a:solidFill>
                <a:schemeClr val="bg1"/>
              </a:solidFill>
            </a:endParaRPr>
          </a:p>
          <a:p>
            <a:r>
              <a:rPr lang="en-US" dirty="0">
                <a:solidFill>
                  <a:schemeClr val="bg1"/>
                </a:solidFill>
              </a:rPr>
              <a:t>ORANGE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New Carrollton) or</a:t>
            </a:r>
            <a:br>
              <a:rPr lang="en-US" dirty="0">
                <a:solidFill>
                  <a:schemeClr val="bg1"/>
                </a:solidFill>
              </a:rPr>
            </a:br>
            <a:r>
              <a:rPr lang="en-US" dirty="0">
                <a:solidFill>
                  <a:schemeClr val="bg1"/>
                </a:solidFill>
              </a:rPr>
              <a:t>BLUE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or  SILVER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a:t>
            </a:r>
          </a:p>
          <a:p>
            <a:r>
              <a:rPr lang="en-US" dirty="0">
                <a:solidFill>
                  <a:schemeClr val="bg1"/>
                </a:solidFill>
              </a:rPr>
              <a:t>from </a:t>
            </a:r>
            <a:r>
              <a:rPr lang="en-US" b="1" dirty="0">
                <a:solidFill>
                  <a:schemeClr val="bg1"/>
                </a:solidFill>
              </a:rPr>
              <a:t>Metro Center </a:t>
            </a:r>
            <a:r>
              <a:rPr lang="en-US" dirty="0">
                <a:solidFill>
                  <a:schemeClr val="bg1"/>
                </a:solidFill>
              </a:rPr>
              <a:t>to </a:t>
            </a:r>
            <a:r>
              <a:rPr lang="en-US" b="1" dirty="0">
                <a:solidFill>
                  <a:schemeClr val="bg1"/>
                </a:solidFill>
              </a:rPr>
              <a:t>Smithsonian</a:t>
            </a:r>
          </a:p>
        </p:txBody>
      </p:sp>
    </p:spTree>
    <p:extLst>
      <p:ext uri="{BB962C8B-B14F-4D97-AF65-F5344CB8AC3E}">
        <p14:creationId xmlns:p14="http://schemas.microsoft.com/office/powerpoint/2010/main" val="388395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6236-6B5A-DA85-D1C4-2B47100CF8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EE0C23-F113-24DF-4010-5EC572396888}"/>
              </a:ext>
            </a:extLst>
          </p:cNvPr>
          <p:cNvSpPr txBox="1"/>
          <p:nvPr/>
        </p:nvSpPr>
        <p:spPr>
          <a:xfrm>
            <a:off x="1014633" y="271439"/>
            <a:ext cx="3740511" cy="523220"/>
          </a:xfrm>
          <a:prstGeom prst="rect">
            <a:avLst/>
          </a:prstGeom>
          <a:noFill/>
        </p:spPr>
        <p:txBody>
          <a:bodyPr wrap="none" rtlCol="0">
            <a:spAutoFit/>
          </a:bodyPr>
          <a:lstStyle/>
          <a:p>
            <a:r>
              <a:rPr lang="en-US" sz="2800"/>
              <a:t>HOLOCAUST MUSEUM</a:t>
            </a:r>
            <a:endParaRPr lang="en-US" sz="2800" dirty="0"/>
          </a:p>
        </p:txBody>
      </p:sp>
      <p:pic>
        <p:nvPicPr>
          <p:cNvPr id="2050" name="Picture 2" descr="image003">
            <a:extLst>
              <a:ext uri="{FF2B5EF4-FFF2-40B4-BE49-F238E27FC236}">
                <a16:creationId xmlns:a16="http://schemas.microsoft.com/office/drawing/2014/main" id="{637EAD12-E899-AF6B-5650-94C8C5F35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633" y="794659"/>
            <a:ext cx="10763047" cy="58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CE115EF-AEBA-92CF-76E4-AE8C5B98B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791" y="3210490"/>
            <a:ext cx="334860" cy="437020"/>
          </a:xfrm>
          <a:prstGeom prst="rect">
            <a:avLst/>
          </a:prstGeom>
        </p:spPr>
      </p:pic>
    </p:spTree>
    <p:extLst>
      <p:ext uri="{BB962C8B-B14F-4D97-AF65-F5344CB8AC3E}">
        <p14:creationId xmlns:p14="http://schemas.microsoft.com/office/powerpoint/2010/main" val="2978526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B0BB-FAD1-4BEB-61B2-F9DA23C00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F397B-D8C8-A8A0-FB8D-A26A8590E6B6}"/>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D1503089-A768-D611-CBC8-6A5C9F321F7D}"/>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B6F62852-3977-0274-13A4-46E250D2F0ED}"/>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FCE3FAF-12DF-F66A-7391-9F27ECFDFA93}"/>
              </a:ext>
            </a:extLst>
          </p:cNvPr>
          <p:cNvSpPr txBox="1"/>
          <p:nvPr/>
        </p:nvSpPr>
        <p:spPr>
          <a:xfrm>
            <a:off x="5771609" y="3997484"/>
            <a:ext cx="2618281" cy="830997"/>
          </a:xfrm>
          <a:prstGeom prst="rect">
            <a:avLst/>
          </a:prstGeom>
          <a:noFill/>
        </p:spPr>
        <p:txBody>
          <a:bodyPr wrap="none" rtlCol="0">
            <a:spAutoFit/>
          </a:bodyPr>
          <a:lstStyle/>
          <a:p>
            <a:r>
              <a:rPr lang="en-US" sz="2400" dirty="0"/>
              <a:t>Week Three</a:t>
            </a:r>
            <a:br>
              <a:rPr lang="en-US" sz="2400" dirty="0"/>
            </a:br>
            <a:r>
              <a:rPr lang="en-US" sz="2400" dirty="0"/>
              <a:t>12 September 2025</a:t>
            </a:r>
          </a:p>
        </p:txBody>
      </p:sp>
      <p:pic>
        <p:nvPicPr>
          <p:cNvPr id="5" name="Picture 4">
            <a:extLst>
              <a:ext uri="{FF2B5EF4-FFF2-40B4-BE49-F238E27FC236}">
                <a16:creationId xmlns:a16="http://schemas.microsoft.com/office/drawing/2014/main" id="{F73FF85B-EC84-5C80-FCAB-4521E1B62A7B}"/>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912634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991B50-E467-6AB5-8FE4-AB0EE3479E9A}"/>
              </a:ext>
            </a:extLst>
          </p:cNvPr>
          <p:cNvGrpSpPr/>
          <p:nvPr/>
        </p:nvGrpSpPr>
        <p:grpSpPr>
          <a:xfrm>
            <a:off x="708330" y="509178"/>
            <a:ext cx="2515670" cy="1347760"/>
            <a:chOff x="2777562" y="3367043"/>
            <a:chExt cx="4879470" cy="2674834"/>
          </a:xfrm>
        </p:grpSpPr>
        <p:sp useBgFill="1">
          <p:nvSpPr>
            <p:cNvPr id="5" name="Rectangle 4">
              <a:extLst>
                <a:ext uri="{FF2B5EF4-FFF2-40B4-BE49-F238E27FC236}">
                  <a16:creationId xmlns:a16="http://schemas.microsoft.com/office/drawing/2014/main" id="{43297786-9AFE-9B44-DCA3-3162214E5792}"/>
                </a:ext>
              </a:extLst>
            </p:cNvPr>
            <p:cNvSpPr/>
            <p:nvPr/>
          </p:nvSpPr>
          <p:spPr>
            <a:xfrm>
              <a:off x="2777562" y="3367043"/>
              <a:ext cx="4879470" cy="2674834"/>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678BDF04-DE6E-C2B7-A618-80C615BB2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390" y="3765490"/>
              <a:ext cx="4152900" cy="1962150"/>
            </a:xfrm>
            <a:prstGeom prst="rect">
              <a:avLst/>
            </a:prstGeom>
          </p:spPr>
        </p:pic>
      </p:grpSp>
      <p:pic>
        <p:nvPicPr>
          <p:cNvPr id="10" name="Picture 9" descr="A close-up of a ticket&#10;&#10;AI-generated content may be incorrect.">
            <a:extLst>
              <a:ext uri="{FF2B5EF4-FFF2-40B4-BE49-F238E27FC236}">
                <a16:creationId xmlns:a16="http://schemas.microsoft.com/office/drawing/2014/main" id="{2FADB140-C0EC-91B3-48D1-8C2F65567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037" y="271439"/>
            <a:ext cx="5262601" cy="6315121"/>
          </a:xfrm>
          <a:prstGeom prst="rect">
            <a:avLst/>
          </a:prstGeom>
        </p:spPr>
      </p:pic>
      <p:sp>
        <p:nvSpPr>
          <p:cNvPr id="2" name="Rectangle 1">
            <a:extLst>
              <a:ext uri="{FF2B5EF4-FFF2-40B4-BE49-F238E27FC236}">
                <a16:creationId xmlns:a16="http://schemas.microsoft.com/office/drawing/2014/main" id="{E71D9F02-8D4A-5D7C-6ACF-18CD0345B776}"/>
              </a:ext>
            </a:extLst>
          </p:cNvPr>
          <p:cNvSpPr/>
          <p:nvPr/>
        </p:nvSpPr>
        <p:spPr>
          <a:xfrm>
            <a:off x="5872799" y="3202994"/>
            <a:ext cx="2614108" cy="934506"/>
          </a:xfrm>
          <a:prstGeom prst="rect">
            <a:avLst/>
          </a:prstGeom>
          <a:solidFill>
            <a:srgbClr val="FFFF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1AFBCA-A97F-E7CD-81F6-AB4AB4D26F66}"/>
              </a:ext>
            </a:extLst>
          </p:cNvPr>
          <p:cNvSpPr/>
          <p:nvPr/>
        </p:nvSpPr>
        <p:spPr>
          <a:xfrm>
            <a:off x="5872799" y="4137500"/>
            <a:ext cx="2614108" cy="565482"/>
          </a:xfrm>
          <a:prstGeom prst="rect">
            <a:avLst/>
          </a:prstGeom>
          <a:solidFill>
            <a:srgbClr val="FFFF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910172-D087-0C30-747D-3BA32671843C}"/>
              </a:ext>
            </a:extLst>
          </p:cNvPr>
          <p:cNvSpPr/>
          <p:nvPr/>
        </p:nvSpPr>
        <p:spPr>
          <a:xfrm>
            <a:off x="5872799" y="5220660"/>
            <a:ext cx="2614108" cy="812817"/>
          </a:xfrm>
          <a:prstGeom prst="rect">
            <a:avLst/>
          </a:prstGeom>
          <a:solidFill>
            <a:srgbClr val="FFFF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2000"/>
                            </p:stCondLst>
                            <p:childTnLst>
                              <p:par>
                                <p:cTn id="9" presetID="22" presetClass="entr" presetSubtype="8" fill="hold" grpId="0" nodeType="after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3250"/>
                            </p:stCondLst>
                            <p:childTnLst>
                              <p:par>
                                <p:cTn id="13" presetID="22" presetClass="entr" presetSubtype="8" fill="hold" grpId="0"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F40BCB-0EAB-4CA8-9238-E84F1422D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176" y="134866"/>
            <a:ext cx="7673008" cy="6723134"/>
          </a:xfrm>
          <a:prstGeom prst="rect">
            <a:avLst/>
          </a:prstGeom>
        </p:spPr>
      </p:pic>
      <p:sp>
        <p:nvSpPr>
          <p:cNvPr id="4" name="Oval 3">
            <a:extLst>
              <a:ext uri="{FF2B5EF4-FFF2-40B4-BE49-F238E27FC236}">
                <a16:creationId xmlns:a16="http://schemas.microsoft.com/office/drawing/2014/main" id="{B6F8A9E8-71BE-4035-9A56-94B79A74FDD8}"/>
              </a:ext>
            </a:extLst>
          </p:cNvPr>
          <p:cNvSpPr/>
          <p:nvPr/>
        </p:nvSpPr>
        <p:spPr>
          <a:xfrm>
            <a:off x="4546850" y="654406"/>
            <a:ext cx="2187023" cy="4770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084EF5-EFF0-E398-EDE4-F5D88386D4A2}"/>
              </a:ext>
            </a:extLst>
          </p:cNvPr>
          <p:cNvSpPr/>
          <p:nvPr/>
        </p:nvSpPr>
        <p:spPr>
          <a:xfrm rot="19215815">
            <a:off x="5788855" y="3295448"/>
            <a:ext cx="2747182" cy="6468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D01FC3A-92B0-C782-2A90-1F9EF66A210E}"/>
              </a:ext>
            </a:extLst>
          </p:cNvPr>
          <p:cNvSpPr/>
          <p:nvPr/>
        </p:nvSpPr>
        <p:spPr>
          <a:xfrm rot="19002927">
            <a:off x="5971262" y="4545642"/>
            <a:ext cx="2382369" cy="5751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E73EFC7-9097-7A21-8EFA-4855126D7A6B}"/>
              </a:ext>
            </a:extLst>
          </p:cNvPr>
          <p:cNvGrpSpPr/>
          <p:nvPr/>
        </p:nvGrpSpPr>
        <p:grpSpPr>
          <a:xfrm>
            <a:off x="708330" y="509178"/>
            <a:ext cx="2515670" cy="1347760"/>
            <a:chOff x="2777562" y="3367043"/>
            <a:chExt cx="4879470" cy="2674834"/>
          </a:xfrm>
        </p:grpSpPr>
        <p:sp useBgFill="1">
          <p:nvSpPr>
            <p:cNvPr id="6" name="Rectangle 5">
              <a:extLst>
                <a:ext uri="{FF2B5EF4-FFF2-40B4-BE49-F238E27FC236}">
                  <a16:creationId xmlns:a16="http://schemas.microsoft.com/office/drawing/2014/main" id="{55362ED7-E2FF-1DD6-A313-B945E384561A}"/>
                </a:ext>
              </a:extLst>
            </p:cNvPr>
            <p:cNvSpPr/>
            <p:nvPr/>
          </p:nvSpPr>
          <p:spPr>
            <a:xfrm>
              <a:off x="2777562" y="3367043"/>
              <a:ext cx="4879470" cy="2674834"/>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A71A4E99-A8C8-BF82-5F4C-763E869C8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390" y="3765490"/>
              <a:ext cx="4152900" cy="1962150"/>
            </a:xfrm>
            <a:prstGeom prst="rect">
              <a:avLst/>
            </a:prstGeom>
          </p:spPr>
        </p:pic>
      </p:grpSp>
      <p:pic>
        <p:nvPicPr>
          <p:cNvPr id="9" name="Picture 8">
            <a:extLst>
              <a:ext uri="{FF2B5EF4-FFF2-40B4-BE49-F238E27FC236}">
                <a16:creationId xmlns:a16="http://schemas.microsoft.com/office/drawing/2014/main" id="{A6B0E423-3FB9-970A-EB7E-69FD331ECC6B}"/>
              </a:ext>
            </a:extLst>
          </p:cNvPr>
          <p:cNvPicPr>
            <a:picLocks noChangeAspect="1"/>
          </p:cNvPicPr>
          <p:nvPr/>
        </p:nvPicPr>
        <p:blipFill>
          <a:blip r:embed="rId4"/>
          <a:stretch>
            <a:fillRect/>
          </a:stretch>
        </p:blipFill>
        <p:spPr>
          <a:xfrm>
            <a:off x="2262523" y="5398978"/>
            <a:ext cx="961477" cy="1230421"/>
          </a:xfrm>
          <a:prstGeom prst="rect">
            <a:avLst/>
          </a:prstGeom>
        </p:spPr>
      </p:pic>
      <p:sp>
        <p:nvSpPr>
          <p:cNvPr id="10" name="TextBox 9">
            <a:extLst>
              <a:ext uri="{FF2B5EF4-FFF2-40B4-BE49-F238E27FC236}">
                <a16:creationId xmlns:a16="http://schemas.microsoft.com/office/drawing/2014/main" id="{3BDD5247-DF7D-55FA-E01A-12C98E483F22}"/>
              </a:ext>
            </a:extLst>
          </p:cNvPr>
          <p:cNvSpPr txBox="1"/>
          <p:nvPr/>
        </p:nvSpPr>
        <p:spPr>
          <a:xfrm>
            <a:off x="308513" y="2524907"/>
            <a:ext cx="3908020" cy="2308324"/>
          </a:xfrm>
          <a:prstGeom prst="rect">
            <a:avLst/>
          </a:prstGeom>
          <a:solidFill>
            <a:srgbClr val="CFE6AA"/>
          </a:solidFill>
          <a:ln>
            <a:solidFill>
              <a:schemeClr val="bg1"/>
            </a:solidFill>
          </a:ln>
        </p:spPr>
        <p:txBody>
          <a:bodyPr wrap="square" rtlCol="0">
            <a:spAutoFit/>
          </a:bodyPr>
          <a:lstStyle/>
          <a:p>
            <a:r>
              <a:rPr lang="en-US" dirty="0">
                <a:solidFill>
                  <a:schemeClr val="bg1"/>
                </a:solidFill>
              </a:rPr>
              <a:t>RED LINE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Glenmont)</a:t>
            </a:r>
          </a:p>
          <a:p>
            <a:r>
              <a:rPr lang="en-US" dirty="0">
                <a:solidFill>
                  <a:schemeClr val="bg1"/>
                </a:solidFill>
              </a:rPr>
              <a:t>from </a:t>
            </a:r>
            <a:r>
              <a:rPr lang="en-US" b="1" dirty="0">
                <a:solidFill>
                  <a:schemeClr val="bg1"/>
                </a:solidFill>
              </a:rPr>
              <a:t>Dupont Circle </a:t>
            </a:r>
            <a:r>
              <a:rPr lang="en-US" dirty="0">
                <a:solidFill>
                  <a:schemeClr val="bg1"/>
                </a:solidFill>
              </a:rPr>
              <a:t>to </a:t>
            </a:r>
            <a:r>
              <a:rPr lang="en-US" b="1" dirty="0">
                <a:solidFill>
                  <a:schemeClr val="bg1"/>
                </a:solidFill>
              </a:rPr>
              <a:t>Metro Center</a:t>
            </a:r>
            <a:br>
              <a:rPr lang="en-US" dirty="0">
                <a:solidFill>
                  <a:schemeClr val="bg1"/>
                </a:solidFill>
              </a:rPr>
            </a:br>
            <a:endParaRPr lang="en-US" dirty="0">
              <a:solidFill>
                <a:schemeClr val="bg1"/>
              </a:solidFill>
            </a:endParaRPr>
          </a:p>
          <a:p>
            <a:r>
              <a:rPr lang="en-US" dirty="0">
                <a:solidFill>
                  <a:schemeClr val="bg1"/>
                </a:solidFill>
              </a:rPr>
              <a:t>then</a:t>
            </a:r>
            <a:br>
              <a:rPr lang="en-US" dirty="0">
                <a:solidFill>
                  <a:schemeClr val="bg1"/>
                </a:solidFill>
              </a:rPr>
            </a:br>
            <a:endParaRPr lang="en-US" dirty="0">
              <a:solidFill>
                <a:schemeClr val="bg1"/>
              </a:solidFill>
            </a:endParaRPr>
          </a:p>
          <a:p>
            <a:r>
              <a:rPr lang="en-US" dirty="0">
                <a:solidFill>
                  <a:schemeClr val="bg1"/>
                </a:solidFill>
              </a:rPr>
              <a:t>ORANGE (</a:t>
            </a:r>
            <a:r>
              <a:rPr lang="en-US" dirty="0">
                <a:solidFill>
                  <a:schemeClr val="bg1"/>
                </a:solidFill>
                <a:latin typeface="Calibri" panose="020F0502020204030204" pitchFamily="34" charset="0"/>
                <a:cs typeface="Calibri" panose="020F0502020204030204" pitchFamily="34" charset="0"/>
              </a:rPr>
              <a:t>→</a:t>
            </a:r>
            <a:r>
              <a:rPr lang="en-US" dirty="0">
                <a:solidFill>
                  <a:schemeClr val="bg1"/>
                </a:solidFill>
              </a:rPr>
              <a:t>New Carrollton) or</a:t>
            </a:r>
            <a:br>
              <a:rPr lang="en-US" dirty="0">
                <a:solidFill>
                  <a:schemeClr val="bg1"/>
                </a:solidFill>
              </a:rPr>
            </a:br>
            <a:r>
              <a:rPr lang="en-US" dirty="0">
                <a:solidFill>
                  <a:schemeClr val="bg1"/>
                </a:solidFill>
              </a:rPr>
              <a:t>BLUE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or  SILVER (</a:t>
            </a:r>
            <a:r>
              <a:rPr lang="en-US" dirty="0">
                <a:solidFill>
                  <a:schemeClr val="bg1"/>
                </a:solidFill>
                <a:latin typeface="Calibri" panose="020F0502020204030204" pitchFamily="34" charset="0"/>
                <a:cs typeface="Calibri" panose="020F0502020204030204" pitchFamily="34" charset="0"/>
              </a:rPr>
              <a:t>→ </a:t>
            </a:r>
            <a:r>
              <a:rPr lang="en-US" dirty="0">
                <a:solidFill>
                  <a:schemeClr val="bg1"/>
                </a:solidFill>
              </a:rPr>
              <a:t>Largo)  </a:t>
            </a:r>
          </a:p>
          <a:p>
            <a:r>
              <a:rPr lang="en-US" dirty="0">
                <a:solidFill>
                  <a:schemeClr val="bg1"/>
                </a:solidFill>
              </a:rPr>
              <a:t>from </a:t>
            </a:r>
            <a:r>
              <a:rPr lang="en-US" b="1" dirty="0">
                <a:solidFill>
                  <a:schemeClr val="bg1"/>
                </a:solidFill>
              </a:rPr>
              <a:t>Metro Center </a:t>
            </a:r>
            <a:r>
              <a:rPr lang="en-US" dirty="0">
                <a:solidFill>
                  <a:schemeClr val="bg1"/>
                </a:solidFill>
              </a:rPr>
              <a:t>to </a:t>
            </a:r>
            <a:r>
              <a:rPr lang="en-US" b="1" dirty="0">
                <a:solidFill>
                  <a:schemeClr val="bg1"/>
                </a:solidFill>
              </a:rPr>
              <a:t>Smithsonian</a:t>
            </a:r>
          </a:p>
        </p:txBody>
      </p:sp>
    </p:spTree>
    <p:extLst>
      <p:ext uri="{BB962C8B-B14F-4D97-AF65-F5344CB8AC3E}">
        <p14:creationId xmlns:p14="http://schemas.microsoft.com/office/powerpoint/2010/main" val="96404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AE241A-3A61-4222-A9F2-8468173A5AF4}"/>
              </a:ext>
            </a:extLst>
          </p:cNvPr>
          <p:cNvSpPr txBox="1"/>
          <p:nvPr/>
        </p:nvSpPr>
        <p:spPr>
          <a:xfrm>
            <a:off x="1014633" y="271439"/>
            <a:ext cx="3740511" cy="523220"/>
          </a:xfrm>
          <a:prstGeom prst="rect">
            <a:avLst/>
          </a:prstGeom>
          <a:noFill/>
        </p:spPr>
        <p:txBody>
          <a:bodyPr wrap="none" rtlCol="0">
            <a:spAutoFit/>
          </a:bodyPr>
          <a:lstStyle/>
          <a:p>
            <a:r>
              <a:rPr lang="en-US" sz="2800"/>
              <a:t>HOLOCAUST MUSEUM</a:t>
            </a:r>
            <a:endParaRPr lang="en-US" sz="2800" dirty="0"/>
          </a:p>
        </p:txBody>
      </p:sp>
      <p:pic>
        <p:nvPicPr>
          <p:cNvPr id="2050" name="Picture 2" descr="image003">
            <a:extLst>
              <a:ext uri="{FF2B5EF4-FFF2-40B4-BE49-F238E27FC236}">
                <a16:creationId xmlns:a16="http://schemas.microsoft.com/office/drawing/2014/main" id="{478764C5-9694-4039-8E3B-7DA0940C2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633" y="794659"/>
            <a:ext cx="10763047" cy="58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A10E4E7-658D-4B13-BE9A-0D5F53659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791" y="3210490"/>
            <a:ext cx="334860" cy="437020"/>
          </a:xfrm>
          <a:prstGeom prst="rect">
            <a:avLst/>
          </a:prstGeom>
        </p:spPr>
      </p:pic>
    </p:spTree>
    <p:extLst>
      <p:ext uri="{BB962C8B-B14F-4D97-AF65-F5344CB8AC3E}">
        <p14:creationId xmlns:p14="http://schemas.microsoft.com/office/powerpoint/2010/main" val="82145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andshake&#10;&#10;AI-generated content may be incorrect.">
            <a:extLst>
              <a:ext uri="{FF2B5EF4-FFF2-40B4-BE49-F238E27FC236}">
                <a16:creationId xmlns:a16="http://schemas.microsoft.com/office/drawing/2014/main" id="{AA65DB1B-4FA9-14B8-F852-E71CDF82D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08" y="578337"/>
            <a:ext cx="7831015" cy="5873261"/>
          </a:xfrm>
          <a:prstGeom prst="rect">
            <a:avLst/>
          </a:prstGeom>
        </p:spPr>
      </p:pic>
    </p:spTree>
    <p:extLst>
      <p:ext uri="{BB962C8B-B14F-4D97-AF65-F5344CB8AC3E}">
        <p14:creationId xmlns:p14="http://schemas.microsoft.com/office/powerpoint/2010/main" val="1749863087"/>
      </p:ext>
    </p:extLst>
  </p:cSld>
  <p:clrMapOvr>
    <a:masterClrMapping/>
  </p:clrMapOvr>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3266</TotalTime>
  <Words>2059</Words>
  <Application>Microsoft Office PowerPoint</Application>
  <PresentationFormat>Widescreen</PresentationFormat>
  <Paragraphs>316</Paragraphs>
  <Slides>53</Slides>
  <Notes>3</Notes>
  <HiddenSlides>21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Aptos</vt:lpstr>
      <vt:lpstr>Arial</vt:lpstr>
      <vt:lpstr>Calibri</vt:lpstr>
      <vt:lpstr>Corbel</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401/402 Intro on Tuesday 2023-08-29</dc:title>
  <dc:subject/>
  <dc:creator>Fulton Armstrong</dc:creator>
  <cp:keywords/>
  <dc:description>This is the 401/402 part of the block I will do on Tuesday, 29 August. Before that class, I will merge it with the Bootcamp part of the block I will do on that day.</dc:description>
  <cp:lastModifiedBy>Fulton Armstrong</cp:lastModifiedBy>
  <cp:revision>203</cp:revision>
  <cp:lastPrinted>2025-01-16T14:23:01Z</cp:lastPrinted>
  <dcterms:created xsi:type="dcterms:W3CDTF">2020-01-10T15:37:44Z</dcterms:created>
  <dcterms:modified xsi:type="dcterms:W3CDTF">2025-09-11T12:48:08Z</dcterms:modified>
  <cp:category/>
</cp:coreProperties>
</file>