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1769" r:id="rId2"/>
    <p:sldId id="1770" r:id="rId3"/>
    <p:sldId id="1628" r:id="rId4"/>
    <p:sldId id="1771" r:id="rId5"/>
    <p:sldId id="1629" r:id="rId6"/>
    <p:sldId id="1774" r:id="rId7"/>
    <p:sldId id="1773" r:id="rId8"/>
    <p:sldId id="1776" r:id="rId9"/>
    <p:sldId id="1775" r:id="rId10"/>
    <p:sldId id="1777" r:id="rId11"/>
    <p:sldId id="1757" r:id="rId12"/>
    <p:sldId id="1756" r:id="rId13"/>
    <p:sldId id="1754" r:id="rId14"/>
    <p:sldId id="1778" r:id="rId15"/>
    <p:sldId id="1824" r:id="rId16"/>
    <p:sldId id="1825" r:id="rId17"/>
    <p:sldId id="746" r:id="rId18"/>
    <p:sldId id="1755" r:id="rId19"/>
    <p:sldId id="1759" r:id="rId20"/>
    <p:sldId id="1758" r:id="rId21"/>
    <p:sldId id="1728" r:id="rId22"/>
    <p:sldId id="1779" r:id="rId23"/>
    <p:sldId id="1609" r:id="rId24"/>
    <p:sldId id="1630" r:id="rId25"/>
    <p:sldId id="1631" r:id="rId26"/>
    <p:sldId id="1760" r:id="rId27"/>
    <p:sldId id="1762" r:id="rId28"/>
    <p:sldId id="1761" r:id="rId29"/>
    <p:sldId id="920" r:id="rId30"/>
    <p:sldId id="1827" r:id="rId31"/>
    <p:sldId id="1764" r:id="rId32"/>
    <p:sldId id="1768" r:id="rId33"/>
    <p:sldId id="1612" r:id="rId34"/>
    <p:sldId id="1826" r:id="rId35"/>
    <p:sldId id="1828" r:id="rId3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286B62A3-7D65-46D0-A407-2FB0C89D52F1}">
          <p14:sldIdLst>
            <p14:sldId id="1769"/>
            <p14:sldId id="1770"/>
            <p14:sldId id="1628"/>
            <p14:sldId id="1771"/>
            <p14:sldId id="1629"/>
            <p14:sldId id="1774"/>
            <p14:sldId id="1773"/>
            <p14:sldId id="1776"/>
            <p14:sldId id="1775"/>
            <p14:sldId id="1777"/>
            <p14:sldId id="1757"/>
            <p14:sldId id="1756"/>
            <p14:sldId id="1754"/>
            <p14:sldId id="1778"/>
            <p14:sldId id="1824"/>
            <p14:sldId id="1825"/>
            <p14:sldId id="746"/>
            <p14:sldId id="1755"/>
            <p14:sldId id="1759"/>
            <p14:sldId id="1758"/>
            <p14:sldId id="1728"/>
            <p14:sldId id="1779"/>
            <p14:sldId id="1609"/>
            <p14:sldId id="1630"/>
            <p14:sldId id="1631"/>
            <p14:sldId id="1760"/>
            <p14:sldId id="1762"/>
            <p14:sldId id="1761"/>
          </p14:sldIdLst>
        </p14:section>
        <p14:section name="Good observer?" id="{E01CC503-AED2-4193-A811-80C5D9B0DDAF}">
          <p14:sldIdLst/>
        </p14:section>
        <p14:section name="Second &quot;tests&quot;" id="{6083E672-F2AD-47BA-8BAF-22F6C8C18268}">
          <p14:sldIdLst/>
        </p14:section>
        <p14:section name="Questionnaire-Discussion" id="{E066A4A2-88AD-4E68-A5ED-4A82136DE8D4}">
          <p14:sldIdLst/>
        </p14:section>
        <p14:section name="Syllabus and Schedule" id="{10CFC5B4-CE0C-41E2-99CC-A4DEDE828B88}">
          <p14:sldIdLst/>
        </p14:section>
        <p14:section name="NSC Project Intro" id="{9DFE92F2-46D1-41A4-B06D-76CA3E932F96}">
          <p14:sldIdLst/>
        </p14:section>
        <p14:section name="USG processes" id="{437D31BE-7979-454B-96D0-2A6E74C1FD21}">
          <p14:sldIdLst>
            <p14:sldId id="920"/>
            <p14:sldId id="1827"/>
            <p14:sldId id="1764"/>
            <p14:sldId id="1768"/>
            <p14:sldId id="1612"/>
            <p14:sldId id="1826"/>
            <p14:sldId id="1828"/>
          </p14:sldIdLst>
        </p14:section>
        <p14:section name="break" id="{BE9B1A2E-8DE8-4E4B-A970-982A95F2BA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F2F1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C5B489-AFFE-42CD-90B3-ADAAF4256BB3}" v="339" dt="2025-09-03T15:49:54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8" autoAdjust="0"/>
    <p:restoredTop sz="95740"/>
  </p:normalViewPr>
  <p:slideViewPr>
    <p:cSldViewPr snapToGrid="0">
      <p:cViewPr varScale="1">
        <p:scale>
          <a:sx n="98" d="100"/>
          <a:sy n="98" d="100"/>
        </p:scale>
        <p:origin x="34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9" tIns="47105" rIns="94209" bIns="471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209" tIns="47105" rIns="94209" bIns="471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en.wiktionary.org/wiki/PB%26J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com/maps/@38.8848478,-77.0220081,3a,82.2y,258.8h,86.47t/data=!3m7!1e1!3m5!1sAF1QipNYxEjjHM5z_0bc3b3992wV8PI3z3bd8o1mBmZG!2e10!3e12!7i12970!8i648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tm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629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Two</a:t>
            </a:r>
            <a:br>
              <a:rPr lang="en-US" sz="2400" dirty="0"/>
            </a:br>
            <a:r>
              <a:rPr lang="en-US" sz="2400" dirty="0"/>
              <a:t>05 September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93EE2-7BA6-081F-381C-399E9E620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3F5F4C-B4A7-5D66-D4A7-2836755E75B0}"/>
              </a:ext>
            </a:extLst>
          </p:cNvPr>
          <p:cNvSpPr txBox="1"/>
          <p:nvPr/>
        </p:nvSpPr>
        <p:spPr>
          <a:xfrm>
            <a:off x="1304926" y="702731"/>
            <a:ext cx="2162772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EB674-74E5-D3DA-043D-0B0F1415455D}"/>
              </a:ext>
            </a:extLst>
          </p:cNvPr>
          <p:cNvSpPr txBox="1"/>
          <p:nvPr/>
        </p:nvSpPr>
        <p:spPr>
          <a:xfrm>
            <a:off x="1204097" y="1929256"/>
            <a:ext cx="4936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our guest speakers can tell us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7EEAB-A87D-7549-0D8A-10C487D4E853}"/>
              </a:ext>
            </a:extLst>
          </p:cNvPr>
          <p:cNvSpPr txBox="1"/>
          <p:nvPr/>
        </p:nvSpPr>
        <p:spPr>
          <a:xfrm>
            <a:off x="1972190" y="2729754"/>
            <a:ext cx="90253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Their view of their role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Their view of the challenges they face as institutions and individuals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their organizations are adapting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Advice on how you can/should approach media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0125C-0079-0958-F484-E132A5F2D1FE}"/>
              </a:ext>
            </a:extLst>
          </p:cNvPr>
          <p:cNvSpPr txBox="1"/>
          <p:nvPr/>
        </p:nvSpPr>
        <p:spPr>
          <a:xfrm>
            <a:off x="1385680" y="5204235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Practice elicitation of information.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1B6F1-D48C-C12E-97F0-0BE9032C2838}"/>
              </a:ext>
            </a:extLst>
          </p:cNvPr>
          <p:cNvSpPr txBox="1"/>
          <p:nvPr/>
        </p:nvSpPr>
        <p:spPr>
          <a:xfrm>
            <a:off x="5015167" y="999932"/>
            <a:ext cx="1779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Yasmeen Alamiri</a:t>
            </a:r>
          </a:p>
          <a:p>
            <a:r>
              <a:rPr lang="en-US" dirty="0"/>
              <a:t>Jerry Zremski</a:t>
            </a:r>
          </a:p>
        </p:txBody>
      </p:sp>
    </p:spTree>
    <p:extLst>
      <p:ext uri="{BB962C8B-B14F-4D97-AF65-F5344CB8AC3E}">
        <p14:creationId xmlns:p14="http://schemas.microsoft.com/office/powerpoint/2010/main" val="25904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14798F-44D2-A671-B854-85D270790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5AA03B-680C-B45E-020D-FD61BA4A0D69}"/>
              </a:ext>
            </a:extLst>
          </p:cNvPr>
          <p:cNvSpPr txBox="1"/>
          <p:nvPr/>
        </p:nvSpPr>
        <p:spPr>
          <a:xfrm>
            <a:off x="1304926" y="702731"/>
            <a:ext cx="2162772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81A52-FB3D-C241-0782-5A7666BF07F5}"/>
              </a:ext>
            </a:extLst>
          </p:cNvPr>
          <p:cNvSpPr txBox="1"/>
          <p:nvPr/>
        </p:nvSpPr>
        <p:spPr>
          <a:xfrm>
            <a:off x="1033137" y="2560320"/>
            <a:ext cx="472948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Yasmeen Alamiri</a:t>
            </a:r>
            <a:br>
              <a:rPr lang="en-US" sz="3200" dirty="0"/>
            </a:br>
            <a:r>
              <a:rPr lang="en-US" sz="3200" dirty="0"/>
              <a:t>PBS News</a:t>
            </a:r>
          </a:p>
          <a:p>
            <a:pPr marL="182880" indent="-182880"/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82880" indent="-182880"/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Gabby</a:t>
            </a:r>
            <a:endParaRPr lang="en-US" sz="2000" dirty="0">
              <a:effectLst/>
              <a:latin typeface="+mn-lt"/>
            </a:endParaRPr>
          </a:p>
          <a:p>
            <a:pPr marL="182880" indent="-182880"/>
            <a:endParaRPr lang="en-US" sz="2400" dirty="0"/>
          </a:p>
          <a:p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FC649-D5F3-345A-E437-AF9409985041}"/>
              </a:ext>
            </a:extLst>
          </p:cNvPr>
          <p:cNvSpPr txBox="1"/>
          <p:nvPr/>
        </p:nvSpPr>
        <p:spPr>
          <a:xfrm>
            <a:off x="5289067" y="2560320"/>
            <a:ext cx="58553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does the media-policy dynamic look like from her perch?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What’s happening in the news industry?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What’s it like to be a journalist?</a:t>
            </a:r>
          </a:p>
        </p:txBody>
      </p:sp>
    </p:spTree>
    <p:extLst>
      <p:ext uri="{BB962C8B-B14F-4D97-AF65-F5344CB8AC3E}">
        <p14:creationId xmlns:p14="http://schemas.microsoft.com/office/powerpoint/2010/main" val="203038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B596B-022B-1E91-3657-65DCFF2FF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FA1A1-1AA5-930E-C406-35187437328A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CE2F3-0E24-A5D8-320A-0551116D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25203" y="3633396"/>
            <a:ext cx="3771900" cy="213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BF1DE-4081-49BA-0AFE-03FF91BBE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23" y="225911"/>
            <a:ext cx="4968456" cy="4968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FC0AE-1580-4935-1905-5BA178E2A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" y="1214821"/>
            <a:ext cx="4023960" cy="31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4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033137" y="2560320"/>
            <a:ext cx="47294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Yasmeen Alamiri</a:t>
            </a:r>
          </a:p>
          <a:p>
            <a:pPr marL="182880" indent="-182880"/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82880" indent="-182880"/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Gabby</a:t>
            </a:r>
            <a:endParaRPr lang="en-US" sz="2000" dirty="0">
              <a:effectLst/>
              <a:latin typeface="+mn-lt"/>
            </a:endParaRPr>
          </a:p>
          <a:p>
            <a:pPr marL="182880" indent="-182880"/>
            <a:endParaRPr lang="en-US" sz="2400" dirty="0"/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E529C-549B-139D-F187-8AC1177EB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557">
            <a:off x="5422728" y="338592"/>
            <a:ext cx="563618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4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AFEF3-38F3-A460-2AFE-BEBAC6D00748}"/>
              </a:ext>
            </a:extLst>
          </p:cNvPr>
          <p:cNvSpPr txBox="1"/>
          <p:nvPr/>
        </p:nvSpPr>
        <p:spPr>
          <a:xfrm>
            <a:off x="5145932" y="3317132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Comments?</a:t>
            </a:r>
          </a:p>
        </p:txBody>
      </p:sp>
    </p:spTree>
    <p:extLst>
      <p:ext uri="{BB962C8B-B14F-4D97-AF65-F5344CB8AC3E}">
        <p14:creationId xmlns:p14="http://schemas.microsoft.com/office/powerpoint/2010/main" val="3322353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1A32-A1C8-58A6-9E3B-5CEFC8E54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372C5C-275D-41DC-B801-BCCAC58347CE}"/>
              </a:ext>
            </a:extLst>
          </p:cNvPr>
          <p:cNvSpPr/>
          <p:nvPr/>
        </p:nvSpPr>
        <p:spPr>
          <a:xfrm>
            <a:off x="1018740" y="562848"/>
            <a:ext cx="27672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Offsite Visit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749E3F-3403-9037-81CA-56A1B9F6D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02" y="562848"/>
            <a:ext cx="1931069" cy="1127147"/>
          </a:xfrm>
          <a:prstGeom prst="rect">
            <a:avLst/>
          </a:prstGeom>
        </p:spPr>
      </p:pic>
      <p:pic>
        <p:nvPicPr>
          <p:cNvPr id="7" name="spy_museum">
            <a:hlinkClick r:id="" action="ppaction://media"/>
            <a:extLst>
              <a:ext uri="{FF2B5EF4-FFF2-40B4-BE49-F238E27FC236}">
                <a16:creationId xmlns:a16="http://schemas.microsoft.com/office/drawing/2014/main" id="{234F7437-5750-3708-C2F7-557006F4A3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7279" y="2747316"/>
            <a:ext cx="5864769" cy="3283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0216FB-F8DA-A170-B3C7-95D0A8014FF7}"/>
              </a:ext>
            </a:extLst>
          </p:cNvPr>
          <p:cNvSpPr txBox="1"/>
          <p:nvPr/>
        </p:nvSpPr>
        <p:spPr>
          <a:xfrm>
            <a:off x="5812155" y="6286379"/>
            <a:ext cx="4075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The International Spy Museum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E6521-D8D4-9319-0CC9-6BA9A4FB28BD}"/>
              </a:ext>
            </a:extLst>
          </p:cNvPr>
          <p:cNvSpPr txBox="1"/>
          <p:nvPr/>
        </p:nvSpPr>
        <p:spPr>
          <a:xfrm>
            <a:off x="828675" y="1689995"/>
            <a:ext cx="37714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Remember …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Role of intelligence in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“Foreign Intelligence”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“Covert Action” and “PM”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“INT’s”</a:t>
            </a:r>
          </a:p>
          <a:p>
            <a:pPr lvl="1"/>
            <a:r>
              <a:rPr lang="en-US" sz="2400" dirty="0"/>
              <a:t>HUMINT	SIGINT</a:t>
            </a:r>
          </a:p>
          <a:p>
            <a:pPr lvl="1"/>
            <a:r>
              <a:rPr lang="en-US" sz="2400" dirty="0"/>
              <a:t>IMINT 		MASINT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		OSINT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Evolution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Human vs technical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790DFDAC-E5FD-C6D0-2A47-B539008E32FD}"/>
              </a:ext>
            </a:extLst>
          </p:cNvPr>
          <p:cNvSpPr/>
          <p:nvPr/>
        </p:nvSpPr>
        <p:spPr>
          <a:xfrm>
            <a:off x="685800" y="5019675"/>
            <a:ext cx="4210050" cy="1104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C2A4BB-91D5-9F37-846F-95FAEB5D0155}"/>
              </a:ext>
            </a:extLst>
          </p:cNvPr>
          <p:cNvSpPr/>
          <p:nvPr/>
        </p:nvSpPr>
        <p:spPr>
          <a:xfrm>
            <a:off x="585089" y="3428999"/>
            <a:ext cx="4210050" cy="1739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27774C-6F2B-2807-62A0-6F8FB76D47C2}"/>
              </a:ext>
            </a:extLst>
          </p:cNvPr>
          <p:cNvSpPr/>
          <p:nvPr/>
        </p:nvSpPr>
        <p:spPr>
          <a:xfrm>
            <a:off x="484378" y="2140235"/>
            <a:ext cx="4210050" cy="1739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F1AB-E7FA-2266-F124-A48D80245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363C0C-6BB7-6FCB-2F97-34FF348B7830}"/>
              </a:ext>
            </a:extLst>
          </p:cNvPr>
          <p:cNvSpPr txBox="1"/>
          <p:nvPr/>
        </p:nvSpPr>
        <p:spPr>
          <a:xfrm>
            <a:off x="943679" y="815797"/>
            <a:ext cx="3133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International Spy Museum</a:t>
            </a:r>
          </a:p>
          <a:p>
            <a:r>
              <a:rPr lang="en-US" sz="2000" dirty="0"/>
              <a:t>700 L'Enfant Plaza, SW Washington, DC 20024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36C2A-4051-793E-8EAE-DC3579A8467B}"/>
              </a:ext>
            </a:extLst>
          </p:cNvPr>
          <p:cNvSpPr txBox="1"/>
          <p:nvPr/>
        </p:nvSpPr>
        <p:spPr>
          <a:xfrm>
            <a:off x="853439" y="3610739"/>
            <a:ext cx="3908020" cy="2308324"/>
          </a:xfrm>
          <a:prstGeom prst="rect">
            <a:avLst/>
          </a:prstGeom>
          <a:solidFill>
            <a:srgbClr val="ECE2D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 LINE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solidFill>
                  <a:schemeClr val="bg1"/>
                </a:solidFill>
              </a:rPr>
              <a:t>Glenmont)</a:t>
            </a:r>
          </a:p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b="1" dirty="0">
                <a:solidFill>
                  <a:schemeClr val="bg1"/>
                </a:solidFill>
              </a:rPr>
              <a:t>Dupont Circle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b="1" dirty="0">
                <a:solidFill>
                  <a:schemeClr val="bg1"/>
                </a:solidFill>
              </a:rPr>
              <a:t>Metro Center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ORANGE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solidFill>
                  <a:schemeClr val="bg1"/>
                </a:solidFill>
              </a:rPr>
              <a:t>New Carrollton) or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BLUE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>
                <a:solidFill>
                  <a:schemeClr val="bg1"/>
                </a:solidFill>
              </a:rPr>
              <a:t>Largo) or  SILVER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>
                <a:solidFill>
                  <a:schemeClr val="bg1"/>
                </a:solidFill>
              </a:rPr>
              <a:t>Largo)  </a:t>
            </a:r>
          </a:p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b="1" dirty="0">
                <a:solidFill>
                  <a:schemeClr val="bg1"/>
                </a:solidFill>
              </a:rPr>
              <a:t>Metro Center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b="1" dirty="0">
                <a:solidFill>
                  <a:schemeClr val="bg1"/>
                </a:solidFill>
              </a:rPr>
              <a:t>L’Enfant Plaza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38084-3521-EA61-2A27-A6620F126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279" y="293914"/>
            <a:ext cx="6024282" cy="62701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828B8C-28F4-267D-6881-D75166CD50DD}"/>
              </a:ext>
            </a:extLst>
          </p:cNvPr>
          <p:cNvCxnSpPr/>
          <p:nvPr/>
        </p:nvCxnSpPr>
        <p:spPr>
          <a:xfrm>
            <a:off x="5518673" y="1172584"/>
            <a:ext cx="1301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86E213-F18D-C5B1-9B81-F99EAB1A7E32}"/>
              </a:ext>
            </a:extLst>
          </p:cNvPr>
          <p:cNvCxnSpPr>
            <a:cxnSpLocks/>
          </p:cNvCxnSpPr>
          <p:nvPr/>
        </p:nvCxnSpPr>
        <p:spPr>
          <a:xfrm flipV="1">
            <a:off x="7110805" y="3429000"/>
            <a:ext cx="849854" cy="8417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3E206A-B82E-B64E-5E8C-20D10F0D8CF5}"/>
              </a:ext>
            </a:extLst>
          </p:cNvPr>
          <p:cNvCxnSpPr>
            <a:cxnSpLocks/>
          </p:cNvCxnSpPr>
          <p:nvPr/>
        </p:nvCxnSpPr>
        <p:spPr>
          <a:xfrm flipV="1">
            <a:off x="8640184" y="5163671"/>
            <a:ext cx="891091" cy="8839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7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5A92F1-9B76-49EA-AE52-0DB47457C5C8}"/>
              </a:ext>
            </a:extLst>
          </p:cNvPr>
          <p:cNvSpPr/>
          <p:nvPr/>
        </p:nvSpPr>
        <p:spPr>
          <a:xfrm>
            <a:off x="1729577" y="545071"/>
            <a:ext cx="842564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METRO: L'Enfant Plaza</a:t>
            </a:r>
            <a:r>
              <a:rPr lang="en-US" sz="2000" dirty="0"/>
              <a:t> </a:t>
            </a:r>
          </a:p>
          <a:p>
            <a:pPr>
              <a:spcAft>
                <a:spcPts val="600"/>
              </a:spcAft>
            </a:pPr>
            <a:endParaRPr lang="en-US" sz="2000" b="1" u="sng" dirty="0"/>
          </a:p>
          <a:p>
            <a:pPr>
              <a:spcAft>
                <a:spcPts val="600"/>
              </a:spcAft>
            </a:pPr>
            <a:r>
              <a:rPr lang="en-US" sz="2400" b="1" u="sng" dirty="0"/>
              <a:t>L'Enfant Plaza Exit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000" dirty="0"/>
              <a:t>go up the escalator to enter the L’Enfant Plaza food court.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382F7-0C9B-657A-4D4A-1F3C91E3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41" y="2573589"/>
            <a:ext cx="6139957" cy="4070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44EB5-9AEB-7E54-83C5-EC24C5018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017" y="2793843"/>
            <a:ext cx="600987" cy="771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268DE-E450-9D7A-E264-0EBED61E217C}"/>
              </a:ext>
            </a:extLst>
          </p:cNvPr>
          <p:cNvSpPr txBox="1"/>
          <p:nvPr/>
        </p:nvSpPr>
        <p:spPr>
          <a:xfrm>
            <a:off x="598690" y="3429000"/>
            <a:ext cx="18934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Enter </a:t>
            </a:r>
            <a:br>
              <a:rPr lang="en-US" sz="4800" dirty="0"/>
            </a:br>
            <a:r>
              <a:rPr lang="en-US" sz="4800" dirty="0"/>
              <a:t>at 2:30</a:t>
            </a:r>
          </a:p>
        </p:txBody>
      </p:sp>
    </p:spTree>
    <p:extLst>
      <p:ext uri="{BB962C8B-B14F-4D97-AF65-F5344CB8AC3E}">
        <p14:creationId xmlns:p14="http://schemas.microsoft.com/office/powerpoint/2010/main" val="849795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1EF7EF-9C2C-73C3-6468-3A888B89EC16}"/>
              </a:ext>
            </a:extLst>
          </p:cNvPr>
          <p:cNvSpPr txBox="1"/>
          <p:nvPr/>
        </p:nvSpPr>
        <p:spPr>
          <a:xfrm>
            <a:off x="1304926" y="702731"/>
            <a:ext cx="2162772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8FDD9-9291-8919-CF13-89812E392B0D}"/>
              </a:ext>
            </a:extLst>
          </p:cNvPr>
          <p:cNvSpPr txBox="1"/>
          <p:nvPr/>
        </p:nvSpPr>
        <p:spPr>
          <a:xfrm>
            <a:off x="1536383" y="2905780"/>
            <a:ext cx="911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/>
              <a:t>Syllabus?  Projects?  Video intro?</a:t>
            </a:r>
          </a:p>
        </p:txBody>
      </p:sp>
    </p:spTree>
    <p:extLst>
      <p:ext uri="{BB962C8B-B14F-4D97-AF65-F5344CB8AC3E}">
        <p14:creationId xmlns:p14="http://schemas.microsoft.com/office/powerpoint/2010/main" val="250403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09E57-E3B0-3A64-E22F-5070352B7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86">
            <a:off x="1109830" y="721433"/>
            <a:ext cx="9972339" cy="56094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156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74216"/>
              </p:ext>
            </p:extLst>
          </p:nvPr>
        </p:nvGraphicFramePr>
        <p:xfrm>
          <a:off x="3791527" y="535183"/>
          <a:ext cx="3894012" cy="5768340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 (29 Aug)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2 (5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3 (12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4 (19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5 (26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6 (3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7 (10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8 (17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9 (24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10 (31 Oct 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11 (7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12 (14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13 (21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Thanksgiving Break</a:t>
                      </a:r>
                    </a:p>
                  </a:txBody>
                  <a:tcPr marL="36830" marR="1841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14 (5 Dec)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47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Fall </a:t>
            </a:r>
            <a:r>
              <a:rPr lang="en-US" sz="28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9275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0013 0.05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8FEB59-D6C7-A10C-A6C3-464B11C42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A13DB8-19A0-788C-F132-5D93457CF6CA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73A4A-9FB5-A679-56A4-83A845FE09F7}"/>
              </a:ext>
            </a:extLst>
          </p:cNvPr>
          <p:cNvSpPr txBox="1"/>
          <p:nvPr/>
        </p:nvSpPr>
        <p:spPr>
          <a:xfrm>
            <a:off x="1033138" y="2560320"/>
            <a:ext cx="396121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Jerry </a:t>
            </a:r>
            <a:r>
              <a:rPr lang="en-US" sz="3200" dirty="0" err="1"/>
              <a:t>Zremski</a:t>
            </a:r>
            <a:r>
              <a:rPr lang="en-US" sz="3200" dirty="0"/>
              <a:t>	</a:t>
            </a:r>
          </a:p>
          <a:p>
            <a:pPr marL="182880" indent="-182880"/>
            <a:r>
              <a:rPr lang="en-US" sz="2400" dirty="0"/>
              <a:t>University of Maryland </a:t>
            </a:r>
            <a:br>
              <a:rPr lang="en-US" sz="2400" dirty="0"/>
            </a:br>
            <a:r>
              <a:rPr lang="en-US" sz="2400" dirty="0"/>
              <a:t>Merrill College of Journalism</a:t>
            </a:r>
          </a:p>
          <a:p>
            <a:r>
              <a:rPr lang="en-US" sz="2400" dirty="0"/>
              <a:t>The Buffalo News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711D11-F7E9-8A36-3137-15F2BFE43405}"/>
              </a:ext>
            </a:extLst>
          </p:cNvPr>
          <p:cNvSpPr txBox="1"/>
          <p:nvPr/>
        </p:nvSpPr>
        <p:spPr>
          <a:xfrm>
            <a:off x="1130334" y="4890015"/>
            <a:ext cx="3221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Kennedy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C3AC7-B85F-50E4-1346-C2B636A0DFFC}"/>
              </a:ext>
            </a:extLst>
          </p:cNvPr>
          <p:cNvSpPr txBox="1"/>
          <p:nvPr/>
        </p:nvSpPr>
        <p:spPr>
          <a:xfrm>
            <a:off x="5289067" y="2560320"/>
            <a:ext cx="58553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does the media-policy dynamic look like from his perch?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What’s happening in the news industry?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What’s it like to be a journalist?</a:t>
            </a:r>
          </a:p>
        </p:txBody>
      </p:sp>
    </p:spTree>
    <p:extLst>
      <p:ext uri="{BB962C8B-B14F-4D97-AF65-F5344CB8AC3E}">
        <p14:creationId xmlns:p14="http://schemas.microsoft.com/office/powerpoint/2010/main" val="293460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033138" y="2560320"/>
            <a:ext cx="396121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Jerry </a:t>
            </a:r>
            <a:r>
              <a:rPr lang="en-US" sz="3200" dirty="0" err="1"/>
              <a:t>Zremski</a:t>
            </a:r>
            <a:r>
              <a:rPr lang="en-US" sz="3200" dirty="0"/>
              <a:t>	</a:t>
            </a:r>
          </a:p>
          <a:p>
            <a:pPr marL="182880" indent="-182880"/>
            <a:r>
              <a:rPr lang="en-US" sz="2400" dirty="0"/>
              <a:t>University of Maryland </a:t>
            </a:r>
            <a:br>
              <a:rPr lang="en-US" sz="2400" dirty="0"/>
            </a:br>
            <a:r>
              <a:rPr lang="en-US" sz="2400" dirty="0"/>
              <a:t>Merrill College of Journalism</a:t>
            </a:r>
          </a:p>
          <a:p>
            <a:r>
              <a:rPr lang="en-US" sz="2400" dirty="0"/>
              <a:t>The Buffalo News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FBCCC-5FDF-9AB8-9825-0F7EB21B6133}"/>
              </a:ext>
            </a:extLst>
          </p:cNvPr>
          <p:cNvSpPr txBox="1"/>
          <p:nvPr/>
        </p:nvSpPr>
        <p:spPr>
          <a:xfrm>
            <a:off x="1130334" y="4890015"/>
            <a:ext cx="3221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Kennedy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6B84-66FD-A7C4-2D66-BB743EFD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576">
            <a:off x="5221772" y="417005"/>
            <a:ext cx="5508879" cy="75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93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54E3DDB6-76E2-A9D5-D833-1B06CC9AD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60" y="182880"/>
            <a:ext cx="6252224" cy="6675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71F65-DD16-8D21-2854-30C34731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743" y="1275557"/>
            <a:ext cx="6161741" cy="5577840"/>
          </a:xfrm>
          <a:prstGeom prst="rect">
            <a:avLst/>
          </a:prstGeom>
        </p:spPr>
      </p:pic>
      <p:pic>
        <p:nvPicPr>
          <p:cNvPr id="6" name="Picture 5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C12F7F60-8ADA-25E1-C786-4963520C0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35" y="182880"/>
            <a:ext cx="6252224" cy="66751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8566F-D63D-7A0F-1442-1F112070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318" y="1275557"/>
            <a:ext cx="6161741" cy="5577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DC9489-96B7-761E-C5C7-CDEAAC62A050}"/>
              </a:ext>
            </a:extLst>
          </p:cNvPr>
          <p:cNvGrpSpPr/>
          <p:nvPr/>
        </p:nvGrpSpPr>
        <p:grpSpPr>
          <a:xfrm>
            <a:off x="7673710" y="2685539"/>
            <a:ext cx="541962" cy="3479004"/>
            <a:chOff x="9309798" y="2675768"/>
            <a:chExt cx="541962" cy="34790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F5C5B4-9DB4-B983-2024-B72DDE25DB5E}"/>
                </a:ext>
              </a:extLst>
            </p:cNvPr>
            <p:cNvSpPr txBox="1"/>
            <p:nvPr/>
          </p:nvSpPr>
          <p:spPr>
            <a:xfrm>
              <a:off x="9309798" y="425030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19FA20-954A-39D7-8587-B04D1844B774}"/>
                </a:ext>
              </a:extLst>
            </p:cNvPr>
            <p:cNvSpPr txBox="1"/>
            <p:nvPr/>
          </p:nvSpPr>
          <p:spPr>
            <a:xfrm>
              <a:off x="9309798" y="26757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2F741E-C55A-6B99-016A-3268AA0F704B}"/>
                </a:ext>
              </a:extLst>
            </p:cNvPr>
            <p:cNvSpPr txBox="1"/>
            <p:nvPr/>
          </p:nvSpPr>
          <p:spPr>
            <a:xfrm>
              <a:off x="9321796" y="4422670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27FBD3-BFA7-0CFF-C6E0-8BC08ED1A23B}"/>
                </a:ext>
              </a:extLst>
            </p:cNvPr>
            <p:cNvSpPr txBox="1"/>
            <p:nvPr/>
          </p:nvSpPr>
          <p:spPr>
            <a:xfrm>
              <a:off x="9344890" y="556999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C365728-D6A0-3AD3-C966-B0EE30E7C70D}"/>
              </a:ext>
            </a:extLst>
          </p:cNvPr>
          <p:cNvSpPr txBox="1"/>
          <p:nvPr/>
        </p:nvSpPr>
        <p:spPr>
          <a:xfrm>
            <a:off x="9421189" y="2847720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94676-AA63-FA35-02F1-6A228F77BE17}"/>
              </a:ext>
            </a:extLst>
          </p:cNvPr>
          <p:cNvSpPr txBox="1"/>
          <p:nvPr/>
        </p:nvSpPr>
        <p:spPr>
          <a:xfrm>
            <a:off x="9451720" y="3236955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38CA05-13FF-2195-1BD9-A6BDC5FF96A2}"/>
              </a:ext>
            </a:extLst>
          </p:cNvPr>
          <p:cNvGrpSpPr/>
          <p:nvPr/>
        </p:nvGrpSpPr>
        <p:grpSpPr>
          <a:xfrm>
            <a:off x="7630875" y="3052206"/>
            <a:ext cx="592236" cy="3760949"/>
            <a:chOff x="8959466" y="2284383"/>
            <a:chExt cx="592236" cy="376094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EF9261-AFD6-C673-2F63-B2375CEE7344}"/>
                </a:ext>
              </a:extLst>
            </p:cNvPr>
            <p:cNvSpPr txBox="1"/>
            <p:nvPr/>
          </p:nvSpPr>
          <p:spPr>
            <a:xfrm>
              <a:off x="9011138" y="228438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D955DA-77E4-353E-175F-D4BC35B4F2E6}"/>
                </a:ext>
              </a:extLst>
            </p:cNvPr>
            <p:cNvSpPr txBox="1"/>
            <p:nvPr/>
          </p:nvSpPr>
          <p:spPr>
            <a:xfrm>
              <a:off x="9044832" y="310075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598A44-75C7-A7E4-B361-7B7931088D76}"/>
                </a:ext>
              </a:extLst>
            </p:cNvPr>
            <p:cNvSpPr txBox="1"/>
            <p:nvPr/>
          </p:nvSpPr>
          <p:spPr>
            <a:xfrm>
              <a:off x="8959466" y="546055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FE2C21-2EFC-14E5-9E3B-EA2F4AA473C0}"/>
              </a:ext>
            </a:extLst>
          </p:cNvPr>
          <p:cNvSpPr txBox="1"/>
          <p:nvPr/>
        </p:nvSpPr>
        <p:spPr>
          <a:xfrm>
            <a:off x="7673710" y="478405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E3A6C0-94E5-2919-A3BE-65570B55960D}"/>
              </a:ext>
            </a:extLst>
          </p:cNvPr>
          <p:cNvSpPr txBox="1"/>
          <p:nvPr/>
        </p:nvSpPr>
        <p:spPr>
          <a:xfrm>
            <a:off x="7707097" y="229403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23" grpId="0"/>
      <p:bldP spid="23" grpId="1"/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97D3F-3C89-4A22-221E-F0CDCF6EFE45}"/>
              </a:ext>
            </a:extLst>
          </p:cNvPr>
          <p:cNvSpPr txBox="1"/>
          <p:nvPr/>
        </p:nvSpPr>
        <p:spPr>
          <a:xfrm>
            <a:off x="1285875" y="771525"/>
            <a:ext cx="7792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THREE TASKS TO START IMMEDIATELY (last week)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CF1C7-BA47-4D17-9FC2-0508D9506FBC}"/>
              </a:ext>
            </a:extLst>
          </p:cNvPr>
          <p:cNvSpPr txBox="1"/>
          <p:nvPr/>
        </p:nvSpPr>
        <p:spPr>
          <a:xfrm>
            <a:off x="1285875" y="1900238"/>
            <a:ext cx="7057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 Think of topics you would like to do for 401 and 402.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E5905-4E4C-0366-EED0-5CCBC201A7A0}"/>
              </a:ext>
            </a:extLst>
          </p:cNvPr>
          <p:cNvSpPr txBox="1"/>
          <p:nvPr/>
        </p:nvSpPr>
        <p:spPr>
          <a:xfrm>
            <a:off x="5086350" y="2891554"/>
            <a:ext cx="1814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You do it alone.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99EE2-5233-24CF-EFC6-A09EF699F799}"/>
              </a:ext>
            </a:extLst>
          </p:cNvPr>
          <p:cNvSpPr txBox="1"/>
          <p:nvPr/>
        </p:nvSpPr>
        <p:spPr>
          <a:xfrm>
            <a:off x="1643063" y="2767280"/>
            <a:ext cx="2938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Interested in.</a:t>
            </a:r>
          </a:p>
          <a:p>
            <a:r>
              <a:rPr lang="en-US" sz="2000" dirty="0"/>
              <a:t>Relevant to U.S.</a:t>
            </a:r>
          </a:p>
          <a:p>
            <a:r>
              <a:rPr lang="en-US" sz="2000" dirty="0"/>
              <a:t>Developing, evolving.</a:t>
            </a:r>
          </a:p>
          <a:p>
            <a:pPr marL="182880" indent="-182880"/>
            <a:r>
              <a:rPr lang="en-US" sz="2000" dirty="0"/>
              <a:t>International or domestic.</a:t>
            </a:r>
          </a:p>
          <a:p>
            <a:r>
              <a:rPr lang="en-US" sz="2000" dirty="0"/>
              <a:t>Some policy decision.</a:t>
            </a:r>
          </a:p>
          <a:p>
            <a:pPr marL="182880" indent="-182880"/>
            <a:r>
              <a:rPr lang="en-US" sz="2000" dirty="0"/>
              <a:t>Balance between tactical and strategic.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097C0-23F4-F3FC-4A0F-6340ECF7CC2A}"/>
              </a:ext>
            </a:extLst>
          </p:cNvPr>
          <p:cNvSpPr txBox="1"/>
          <p:nvPr/>
        </p:nvSpPr>
        <p:spPr>
          <a:xfrm>
            <a:off x="7610475" y="2891554"/>
            <a:ext cx="2773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You do with one partner.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BACCE3-D165-8718-C0A9-1AB6B8F99AB1}"/>
              </a:ext>
            </a:extLst>
          </p:cNvPr>
          <p:cNvCxnSpPr/>
          <p:nvPr/>
        </p:nvCxnSpPr>
        <p:spPr>
          <a:xfrm flipH="1">
            <a:off x="2886075" y="2361903"/>
            <a:ext cx="216682" cy="4053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7807D3-0287-ED56-B2A5-7C216C77A9E0}"/>
              </a:ext>
            </a:extLst>
          </p:cNvPr>
          <p:cNvCxnSpPr/>
          <p:nvPr/>
        </p:nvCxnSpPr>
        <p:spPr>
          <a:xfrm flipH="1">
            <a:off x="6496050" y="2361903"/>
            <a:ext cx="216682" cy="4053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A2CBF8-DCC7-B954-9CAB-3BABDDA376FD}"/>
              </a:ext>
            </a:extLst>
          </p:cNvPr>
          <p:cNvCxnSpPr>
            <a:cxnSpLocks/>
          </p:cNvCxnSpPr>
          <p:nvPr/>
        </p:nvCxnSpPr>
        <p:spPr>
          <a:xfrm>
            <a:off x="7955745" y="2424040"/>
            <a:ext cx="216705" cy="3432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5CCD04-F4CA-DB35-4A86-7011A75155FA}"/>
              </a:ext>
            </a:extLst>
          </p:cNvPr>
          <p:cNvSpPr txBox="1"/>
          <p:nvPr/>
        </p:nvSpPr>
        <p:spPr>
          <a:xfrm>
            <a:off x="5222898" y="3821315"/>
            <a:ext cx="5160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 Start talking with potential partners.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FAE7E-7BEA-A051-2703-BBFC8C6DC5AC}"/>
              </a:ext>
            </a:extLst>
          </p:cNvPr>
          <p:cNvSpPr txBox="1"/>
          <p:nvPr/>
        </p:nvSpPr>
        <p:spPr>
          <a:xfrm>
            <a:off x="5550424" y="4226692"/>
            <a:ext cx="4479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(Not just a friend. Look for value-added.)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5026A4-CE76-3A53-F767-03110228F125}"/>
              </a:ext>
            </a:extLst>
          </p:cNvPr>
          <p:cNvSpPr txBox="1"/>
          <p:nvPr/>
        </p:nvSpPr>
        <p:spPr>
          <a:xfrm>
            <a:off x="1303641" y="5138174"/>
            <a:ext cx="10384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 Here’s a list of candidate issues for team project.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C6D94D-FDED-EEF5-AF65-48178B49025F}"/>
              </a:ext>
            </a:extLst>
          </p:cNvPr>
          <p:cNvCxnSpPr>
            <a:cxnSpLocks/>
          </p:cNvCxnSpPr>
          <p:nvPr/>
        </p:nvCxnSpPr>
        <p:spPr>
          <a:xfrm flipH="1">
            <a:off x="8586788" y="3381372"/>
            <a:ext cx="778657" cy="3554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C54E94-43D1-28AC-6913-9A085C42DEF8}"/>
              </a:ext>
            </a:extLst>
          </p:cNvPr>
          <p:cNvSpPr/>
          <p:nvPr/>
        </p:nvSpPr>
        <p:spPr>
          <a:xfrm>
            <a:off x="8002185" y="5196188"/>
            <a:ext cx="2845605" cy="40011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  <p:bldP spid="14" grpId="0"/>
      <p:bldP spid="1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60765-109E-B268-1EC8-55438FBF3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98AFB-E640-D59D-4975-E30AED48FE28}"/>
              </a:ext>
            </a:extLst>
          </p:cNvPr>
          <p:cNvSpPr txBox="1"/>
          <p:nvPr/>
        </p:nvSpPr>
        <p:spPr>
          <a:xfrm>
            <a:off x="1285875" y="771525"/>
            <a:ext cx="575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TOPICS FOR YOUR CONSIDERATION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6A675-CAF3-3224-FBAA-3DE31E447D3F}"/>
              </a:ext>
            </a:extLst>
          </p:cNvPr>
          <p:cNvSpPr txBox="1"/>
          <p:nvPr/>
        </p:nvSpPr>
        <p:spPr>
          <a:xfrm>
            <a:off x="1036941" y="5121176"/>
            <a:ext cx="285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CRITERIA: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21593-783C-3F88-A481-FE8BA10069E6}"/>
              </a:ext>
            </a:extLst>
          </p:cNvPr>
          <p:cNvSpPr txBox="1"/>
          <p:nvPr/>
        </p:nvSpPr>
        <p:spPr>
          <a:xfrm>
            <a:off x="1285875" y="1638300"/>
            <a:ext cx="5751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What should the United States do about …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89AA2-02A9-F6C1-1DCC-286BA6577B61}"/>
              </a:ext>
            </a:extLst>
          </p:cNvPr>
          <p:cNvSpPr txBox="1"/>
          <p:nvPr/>
        </p:nvSpPr>
        <p:spPr>
          <a:xfrm>
            <a:off x="342899" y="2359641"/>
            <a:ext cx="4876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Ukraine cease-fire or treaty</a:t>
            </a:r>
          </a:p>
          <a:p>
            <a:r>
              <a:rPr lang="en-US" sz="2400" dirty="0"/>
              <a:t>Gaza war, sovereignty, future</a:t>
            </a:r>
          </a:p>
          <a:p>
            <a:r>
              <a:rPr lang="en-US" sz="2400" dirty="0"/>
              <a:t>Israel relations after Netanyahu</a:t>
            </a:r>
          </a:p>
          <a:p>
            <a:r>
              <a:rPr lang="en-US" sz="2400" dirty="0"/>
              <a:t>Iran and its evolving nationalism</a:t>
            </a:r>
          </a:p>
          <a:p>
            <a:r>
              <a:rPr lang="en-US" sz="2400" dirty="0"/>
              <a:t>China (multiple aspects)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FCE40-A236-7847-375F-73180994C07E}"/>
              </a:ext>
            </a:extLst>
          </p:cNvPr>
          <p:cNvSpPr txBox="1"/>
          <p:nvPr/>
        </p:nvSpPr>
        <p:spPr>
          <a:xfrm>
            <a:off x="4764354" y="2443520"/>
            <a:ext cx="38943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Enhancing cybersecurity</a:t>
            </a:r>
          </a:p>
          <a:p>
            <a:r>
              <a:rPr lang="en-US" sz="2400" dirty="0"/>
              <a:t>Aid to Gaza</a:t>
            </a:r>
          </a:p>
          <a:p>
            <a:r>
              <a:rPr lang="en-US" sz="2400" dirty="0"/>
              <a:t>DPRK and Kim’s strategy</a:t>
            </a:r>
          </a:p>
          <a:p>
            <a:r>
              <a:rPr lang="en-US" sz="2400" dirty="0"/>
              <a:t>UN environmental efforts</a:t>
            </a:r>
          </a:p>
          <a:p>
            <a:r>
              <a:rPr lang="en-US" sz="2400" dirty="0"/>
              <a:t>Russia and dealing with Putin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B3358D-1700-4BE4-49F9-66B1C3561E8B}"/>
              </a:ext>
            </a:extLst>
          </p:cNvPr>
          <p:cNvSpPr txBox="1"/>
          <p:nvPr/>
        </p:nvSpPr>
        <p:spPr>
          <a:xfrm>
            <a:off x="8658690" y="2457452"/>
            <a:ext cx="31432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U.S. culture wars</a:t>
            </a:r>
          </a:p>
          <a:p>
            <a:r>
              <a:rPr lang="en-US" sz="2400" dirty="0"/>
              <a:t>Microplastics and PFAS</a:t>
            </a:r>
          </a:p>
          <a:p>
            <a:r>
              <a:rPr lang="en-US" sz="2400" dirty="0"/>
              <a:t>AI and socio-economic</a:t>
            </a:r>
          </a:p>
          <a:p>
            <a:r>
              <a:rPr lang="en-US" sz="2400" dirty="0"/>
              <a:t>Cryptocurrency risks</a:t>
            </a:r>
          </a:p>
          <a:p>
            <a:r>
              <a:rPr lang="en-US" sz="2400" dirty="0"/>
              <a:t>Declining birth rates</a:t>
            </a:r>
          </a:p>
          <a:p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AD660C-C5ED-401A-FD8A-1713D1B55652}"/>
              </a:ext>
            </a:extLst>
          </p:cNvPr>
          <p:cNvSpPr txBox="1"/>
          <p:nvPr/>
        </p:nvSpPr>
        <p:spPr>
          <a:xfrm>
            <a:off x="6305161" y="3961627"/>
            <a:ext cx="38779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Economic, trade competition</a:t>
            </a:r>
          </a:p>
          <a:p>
            <a:r>
              <a:rPr lang="en-US" sz="2400" dirty="0"/>
              <a:t>Southeast Asia</a:t>
            </a:r>
          </a:p>
          <a:p>
            <a:r>
              <a:rPr lang="en-US" sz="2400" dirty="0"/>
              <a:t>Taiwan</a:t>
            </a:r>
          </a:p>
          <a:p>
            <a:r>
              <a:rPr lang="en-US" sz="2400" dirty="0"/>
              <a:t>Other challenges.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24DF09-82A4-3530-C8DC-7980E68BE131}"/>
              </a:ext>
            </a:extLst>
          </p:cNvPr>
          <p:cNvSpPr txBox="1"/>
          <p:nvPr/>
        </p:nvSpPr>
        <p:spPr>
          <a:xfrm>
            <a:off x="2732173" y="5132696"/>
            <a:ext cx="3894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Interesting to classmates.</a:t>
            </a:r>
          </a:p>
          <a:p>
            <a:r>
              <a:rPr lang="en-US" sz="2400" dirty="0"/>
              <a:t>Relevant.</a:t>
            </a:r>
          </a:p>
          <a:p>
            <a:r>
              <a:rPr lang="en-US" sz="2400" dirty="0"/>
              <a:t>Already know something.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DCEB5-F3E6-8E85-FD7E-3A47C2C5F472}"/>
              </a:ext>
            </a:extLst>
          </p:cNvPr>
          <p:cNvSpPr txBox="1"/>
          <p:nvPr/>
        </p:nvSpPr>
        <p:spPr>
          <a:xfrm>
            <a:off x="6626508" y="5156151"/>
            <a:ext cx="3894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Dynamic, evolving.</a:t>
            </a:r>
          </a:p>
          <a:p>
            <a:r>
              <a:rPr lang="en-US" sz="2400" dirty="0"/>
              <a:t>Articulable U.S. interest.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C8258E-FD6B-FE7A-F43B-7E3892DE7543}"/>
              </a:ext>
            </a:extLst>
          </p:cNvPr>
          <p:cNvCxnSpPr/>
          <p:nvPr/>
        </p:nvCxnSpPr>
        <p:spPr>
          <a:xfrm>
            <a:off x="3752850" y="4038600"/>
            <a:ext cx="2247900" cy="260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7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  <p:bldP spid="17" grpId="0"/>
      <p:bldP spid="18" grpId="0"/>
      <p:bldP spid="18" grpId="1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6123A-44D9-03A5-6FFF-1FC106BC0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940E537-4CA1-C00D-B3B6-5589B35F7FBF}"/>
              </a:ext>
            </a:extLst>
          </p:cNvPr>
          <p:cNvSpPr txBox="1"/>
          <p:nvPr/>
        </p:nvSpPr>
        <p:spPr>
          <a:xfrm>
            <a:off x="903591" y="4557149"/>
            <a:ext cx="10384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Send me TWO e-mails by 9pm tonight (5 September):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One on your individual project proposal. 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One with a proposed partner on a team proposal.</a:t>
            </a:r>
            <a:br>
              <a:rPr lang="en-US" sz="2400" dirty="0"/>
            </a:b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Topic with one sentence on main story and one sentence on policy options.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F89A8-7240-B1D1-4B87-3ABEF65028DA}"/>
              </a:ext>
            </a:extLst>
          </p:cNvPr>
          <p:cNvSpPr txBox="1"/>
          <p:nvPr/>
        </p:nvSpPr>
        <p:spPr>
          <a:xfrm>
            <a:off x="476249" y="928033"/>
            <a:ext cx="4876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Ukraine cease-fire or treaty</a:t>
            </a:r>
          </a:p>
          <a:p>
            <a:r>
              <a:rPr lang="en-US" sz="2400" dirty="0"/>
              <a:t>Gaza war, sovereignty, future</a:t>
            </a:r>
          </a:p>
          <a:p>
            <a:r>
              <a:rPr lang="en-US" sz="2400" dirty="0"/>
              <a:t>Israel relations after Netanyahu</a:t>
            </a:r>
          </a:p>
          <a:p>
            <a:r>
              <a:rPr lang="en-US" sz="2400" dirty="0"/>
              <a:t>Iran and its evolving nationalism</a:t>
            </a:r>
          </a:p>
          <a:p>
            <a:r>
              <a:rPr lang="en-US" sz="2400" dirty="0"/>
              <a:t>China (multiple aspects)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3DA50-B265-CC9F-C533-A1DDDB0CB8BA}"/>
              </a:ext>
            </a:extLst>
          </p:cNvPr>
          <p:cNvSpPr txBox="1"/>
          <p:nvPr/>
        </p:nvSpPr>
        <p:spPr>
          <a:xfrm>
            <a:off x="4897704" y="1011912"/>
            <a:ext cx="38943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Enhancing cybersecurity</a:t>
            </a:r>
          </a:p>
          <a:p>
            <a:r>
              <a:rPr lang="en-US" sz="2400" dirty="0"/>
              <a:t>Aid to Gaza</a:t>
            </a:r>
          </a:p>
          <a:p>
            <a:r>
              <a:rPr lang="en-US" sz="2400" dirty="0"/>
              <a:t>DPRK and Kim’s strategy</a:t>
            </a:r>
          </a:p>
          <a:p>
            <a:r>
              <a:rPr lang="en-US" sz="2400" dirty="0"/>
              <a:t>UN environmental efforts</a:t>
            </a:r>
          </a:p>
          <a:p>
            <a:r>
              <a:rPr lang="en-US" sz="2400" dirty="0"/>
              <a:t>Russia and dealing with Putin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7E665-0150-ACAF-31BD-C692E3946EF8}"/>
              </a:ext>
            </a:extLst>
          </p:cNvPr>
          <p:cNvSpPr txBox="1"/>
          <p:nvPr/>
        </p:nvSpPr>
        <p:spPr>
          <a:xfrm>
            <a:off x="8792040" y="1025844"/>
            <a:ext cx="31432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U.S. culture wars</a:t>
            </a:r>
          </a:p>
          <a:p>
            <a:r>
              <a:rPr lang="en-US" sz="2400" dirty="0"/>
              <a:t>Microplastics and PFAS</a:t>
            </a:r>
          </a:p>
          <a:p>
            <a:r>
              <a:rPr lang="en-US" sz="2400" dirty="0"/>
              <a:t>AI and socio-economic</a:t>
            </a:r>
          </a:p>
          <a:p>
            <a:r>
              <a:rPr lang="en-US" sz="2400" dirty="0"/>
              <a:t>Cryptocurrency risks</a:t>
            </a:r>
          </a:p>
          <a:p>
            <a:r>
              <a:rPr lang="en-US" sz="2400" dirty="0"/>
              <a:t>Declining birth rates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E770D-EB1D-0C0B-6246-D9DF1E96043D}"/>
              </a:ext>
            </a:extLst>
          </p:cNvPr>
          <p:cNvSpPr txBox="1"/>
          <p:nvPr/>
        </p:nvSpPr>
        <p:spPr>
          <a:xfrm>
            <a:off x="2876550" y="3542614"/>
            <a:ext cx="643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WANT TO EXPRESS AN INTEREST NOW?</a:t>
            </a:r>
          </a:p>
        </p:txBody>
      </p:sp>
    </p:spTree>
    <p:extLst>
      <p:ext uri="{BB962C8B-B14F-4D97-AF65-F5344CB8AC3E}">
        <p14:creationId xmlns:p14="http://schemas.microsoft.com/office/powerpoint/2010/main" val="22706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4718BC-0392-77B6-67B2-AB6AAB250531}"/>
              </a:ext>
            </a:extLst>
          </p:cNvPr>
          <p:cNvSpPr txBox="1"/>
          <p:nvPr/>
        </p:nvSpPr>
        <p:spPr>
          <a:xfrm>
            <a:off x="1423672" y="431374"/>
            <a:ext cx="235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D5C3B9-BE01-C3B0-BB96-0700C2E83966}"/>
              </a:ext>
            </a:extLst>
          </p:cNvPr>
          <p:cNvSpPr/>
          <p:nvPr/>
        </p:nvSpPr>
        <p:spPr>
          <a:xfrm>
            <a:off x="9938911" y="431374"/>
            <a:ext cx="12387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E79EF-52EF-D4BF-C96C-E266C3C75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18" y="1168415"/>
            <a:ext cx="8924561" cy="56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7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8C602-B33F-0301-B755-E9FE9D1F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75648C-1BA4-086C-E96E-72E945E4F1F3}"/>
              </a:ext>
            </a:extLst>
          </p:cNvPr>
          <p:cNvSpPr txBox="1"/>
          <p:nvPr/>
        </p:nvSpPr>
        <p:spPr>
          <a:xfrm>
            <a:off x="7046259" y="1656678"/>
            <a:ext cx="465524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Proposal Memo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Show the National Security Advisor</a:t>
            </a:r>
          </a:p>
          <a:p>
            <a:r>
              <a:rPr lang="en-US" sz="2400" dirty="0"/>
              <a:t>that you’ve got …</a:t>
            </a:r>
          </a:p>
          <a:p>
            <a:pPr lvl="1"/>
            <a:r>
              <a:rPr lang="en-US" sz="2400" dirty="0"/>
              <a:t>a good, relevant topic</a:t>
            </a:r>
          </a:p>
          <a:p>
            <a:pPr lvl="1"/>
            <a:r>
              <a:rPr lang="en-US" sz="2400" dirty="0"/>
              <a:t>worth some good analysis</a:t>
            </a:r>
          </a:p>
          <a:p>
            <a:pPr lvl="1"/>
            <a:r>
              <a:rPr lang="en-US" sz="2400" dirty="0"/>
              <a:t>and some good policy options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 algn="r"/>
            <a:r>
              <a:rPr lang="en-US" sz="2400" dirty="0"/>
              <a:t>due  12 Sep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42A23-FD51-FBA1-7B3D-803400267326}"/>
              </a:ext>
            </a:extLst>
          </p:cNvPr>
          <p:cNvSpPr/>
          <p:nvPr/>
        </p:nvSpPr>
        <p:spPr>
          <a:xfrm>
            <a:off x="9619316" y="600652"/>
            <a:ext cx="12387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211C7-0222-69ED-B364-3C91A6C03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97" y="965331"/>
            <a:ext cx="4351397" cy="50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38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4C7026-7392-9B39-33E7-2A69075CECC5}"/>
              </a:ext>
            </a:extLst>
          </p:cNvPr>
          <p:cNvSpPr/>
          <p:nvPr/>
        </p:nvSpPr>
        <p:spPr>
          <a:xfrm>
            <a:off x="9619316" y="600652"/>
            <a:ext cx="12387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81E97-B96F-5B5D-73A7-95165C127739}"/>
              </a:ext>
            </a:extLst>
          </p:cNvPr>
          <p:cNvSpPr txBox="1"/>
          <p:nvPr/>
        </p:nvSpPr>
        <p:spPr>
          <a:xfrm>
            <a:off x="7046259" y="1656678"/>
            <a:ext cx="39478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“Memo #1”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Analytical Sheet (your choice)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algn="r"/>
            <a:r>
              <a:rPr lang="en-US" sz="2400" dirty="0"/>
              <a:t>due 19 Sep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06A4B-0686-3267-7F1D-E12739179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1" y="364608"/>
            <a:ext cx="4480948" cy="5913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66DFD-DDB0-CD9C-4BC5-7485B5A55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24" y="893039"/>
            <a:ext cx="4442845" cy="573835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219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9BE2A-F87B-D107-726E-F3003F9E5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16CB89-10BD-2C61-D0DE-F38A5614647B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7EDCAC-3822-E210-DBF1-988F00CCA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930550"/>
              </p:ext>
            </p:extLst>
          </p:nvPr>
        </p:nvGraphicFramePr>
        <p:xfrm>
          <a:off x="1304926" y="1674709"/>
          <a:ext cx="7844095" cy="419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4743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45935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9:30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Skills – Word Processing Formats, Tips and Tricks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~10:15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Class Discussion – Readings and Quiz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</a:t>
                      </a:r>
                      <a:endParaRPr lang="en-US" sz="20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31318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Guest Speaker:  Ms. Yasmeen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Alamiri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 Editor for video and special projects</a:t>
                      </a:r>
                    </a:p>
                    <a:p>
                      <a:pPr lvl="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PBS News Hour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Gabby</a:t>
                      </a:r>
                      <a:endParaRPr lang="en-US" sz="36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dirty="0"/>
                        <a:t>Class Discussion – Projects and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97923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International Spy Museum</a:t>
                      </a:r>
                    </a:p>
                    <a:p>
                      <a:pPr marL="182880" indent="-182880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enter together as group</a:t>
                      </a:r>
                      <a:endParaRPr lang="en-US" sz="16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endParaRPr lang="en-US" sz="20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016BD7A-EA66-136A-4CD0-D3D16E09916A}"/>
              </a:ext>
            </a:extLst>
          </p:cNvPr>
          <p:cNvSpPr/>
          <p:nvPr/>
        </p:nvSpPr>
        <p:spPr>
          <a:xfrm>
            <a:off x="1304926" y="1674709"/>
            <a:ext cx="6837125" cy="436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55B9CEE-4A4C-A419-590E-3AB1742DFA2A}"/>
              </a:ext>
            </a:extLst>
          </p:cNvPr>
          <p:cNvSpPr/>
          <p:nvPr/>
        </p:nvSpPr>
        <p:spPr>
          <a:xfrm>
            <a:off x="1223862" y="2110902"/>
            <a:ext cx="6837125" cy="436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FF500445-BA31-C808-272F-3F3F023FC7E2}"/>
              </a:ext>
            </a:extLst>
          </p:cNvPr>
          <p:cNvSpPr/>
          <p:nvPr/>
        </p:nvSpPr>
        <p:spPr>
          <a:xfrm>
            <a:off x="1304926" y="2547095"/>
            <a:ext cx="6837125" cy="436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D1D1514-2CB9-BFE4-1F35-83F298B71805}"/>
              </a:ext>
            </a:extLst>
          </p:cNvPr>
          <p:cNvSpPr/>
          <p:nvPr/>
        </p:nvSpPr>
        <p:spPr>
          <a:xfrm>
            <a:off x="1223862" y="3057553"/>
            <a:ext cx="6837125" cy="1253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1DDD1F-6B08-B20C-15F8-552F493D44D7}"/>
              </a:ext>
            </a:extLst>
          </p:cNvPr>
          <p:cNvSpPr/>
          <p:nvPr/>
        </p:nvSpPr>
        <p:spPr>
          <a:xfrm>
            <a:off x="1223861" y="4310906"/>
            <a:ext cx="6837125" cy="436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DC414-B818-50EE-1689-744237724268}"/>
              </a:ext>
            </a:extLst>
          </p:cNvPr>
          <p:cNvSpPr/>
          <p:nvPr/>
        </p:nvSpPr>
        <p:spPr>
          <a:xfrm>
            <a:off x="1223860" y="4788847"/>
            <a:ext cx="6837125" cy="600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6333-9720-E22D-9406-46EC95792275}"/>
              </a:ext>
            </a:extLst>
          </p:cNvPr>
          <p:cNvSpPr/>
          <p:nvPr/>
        </p:nvSpPr>
        <p:spPr>
          <a:xfrm>
            <a:off x="1223859" y="5450390"/>
            <a:ext cx="6837125" cy="436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BE131-0D00-01E8-D8EF-D3A829362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31A09-84D0-18B6-0CB3-AB69A459D2E0}"/>
              </a:ext>
            </a:extLst>
          </p:cNvPr>
          <p:cNvSpPr txBox="1"/>
          <p:nvPr/>
        </p:nvSpPr>
        <p:spPr>
          <a:xfrm>
            <a:off x="1304926" y="702731"/>
            <a:ext cx="2162772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0F65F-9E1D-B55E-FD4A-7A7122CB78D1}"/>
              </a:ext>
            </a:extLst>
          </p:cNvPr>
          <p:cNvSpPr txBox="1"/>
          <p:nvPr/>
        </p:nvSpPr>
        <p:spPr>
          <a:xfrm>
            <a:off x="1536383" y="2905780"/>
            <a:ext cx="911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/>
              <a:t>Syllabus?  Projects?  Video intro?</a:t>
            </a:r>
          </a:p>
        </p:txBody>
      </p:sp>
    </p:spTree>
    <p:extLst>
      <p:ext uri="{BB962C8B-B14F-4D97-AF65-F5344CB8AC3E}">
        <p14:creationId xmlns:p14="http://schemas.microsoft.com/office/powerpoint/2010/main" val="1736488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D2263-28C3-E77A-4104-13BD5C0BE1B3}"/>
              </a:ext>
            </a:extLst>
          </p:cNvPr>
          <p:cNvSpPr txBox="1"/>
          <p:nvPr/>
        </p:nvSpPr>
        <p:spPr>
          <a:xfrm>
            <a:off x="1155031" y="770023"/>
            <a:ext cx="4028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Information as inputs to policy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E9861-0ADB-7DF5-B22A-D2E65E9E8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557">
            <a:off x="479857" y="2011793"/>
            <a:ext cx="3200400" cy="4153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F3DF7-A728-3FB0-D373-BBBCB34E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6586">
            <a:off x="4103263" y="2197370"/>
            <a:ext cx="3200400" cy="4392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1CCB2-3B08-5C3C-BCC9-76EDA38BE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257" y="3124963"/>
            <a:ext cx="3941437" cy="22170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30749-ED9E-F52E-02A9-74800D9263FE}"/>
              </a:ext>
            </a:extLst>
          </p:cNvPr>
          <p:cNvSpPr txBox="1"/>
          <p:nvPr/>
        </p:nvSpPr>
        <p:spPr>
          <a:xfrm>
            <a:off x="7671335" y="843221"/>
            <a:ext cx="3765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important?</a:t>
            </a:r>
          </a:p>
          <a:p>
            <a:r>
              <a:rPr lang="en-US" sz="2000" dirty="0"/>
              <a:t>Same in all/most administrations?</a:t>
            </a:r>
          </a:p>
          <a:p>
            <a:r>
              <a:rPr lang="en-US" sz="2000" dirty="0"/>
              <a:t>What other inputs do you see?</a:t>
            </a:r>
          </a:p>
        </p:txBody>
      </p:sp>
    </p:spTree>
    <p:extLst>
      <p:ext uri="{BB962C8B-B14F-4D97-AF65-F5344CB8AC3E}">
        <p14:creationId xmlns:p14="http://schemas.microsoft.com/office/powerpoint/2010/main" val="1015527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C8EB1-6E3E-0577-DCCB-52966B304DC8}"/>
              </a:ext>
            </a:extLst>
          </p:cNvPr>
          <p:cNvSpPr txBox="1"/>
          <p:nvPr/>
        </p:nvSpPr>
        <p:spPr>
          <a:xfrm>
            <a:off x="1140310" y="675099"/>
            <a:ext cx="1018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well did the media (all kinds) cover the inauguration and executive orders?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A1FEA8-5C00-9538-E361-415BB9715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4" y="1484554"/>
            <a:ext cx="4389120" cy="2926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55AF7-335B-8012-7DE0-B5B39B6AE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0" y="3905324"/>
            <a:ext cx="4079172" cy="27213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2B1889-A9A9-8FC0-159D-D240E0FE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60" y="1309597"/>
            <a:ext cx="4155871" cy="3291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3D1F4F-030F-3A23-58BE-1BB774CBB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04" y="3902483"/>
            <a:ext cx="3959820" cy="26381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8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63F48-FD93-D660-AAF9-30129097432D}"/>
              </a:ext>
            </a:extLst>
          </p:cNvPr>
          <p:cNvSpPr txBox="1"/>
          <p:nvPr/>
        </p:nvSpPr>
        <p:spPr>
          <a:xfrm>
            <a:off x="4014788" y="2600325"/>
            <a:ext cx="396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179257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FE9E-3FCC-61BD-A2C4-67569335F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C28D5-770F-64A9-5F0A-1FF03E1FE632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0E12FB-C0DB-207C-E641-12E664112E06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674709"/>
          <a:ext cx="7844095" cy="419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4743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45935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9:30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Skills – Word Processing Formats, Tips and Tricks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~10:15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Class Discussion – Readings and Quiz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</a:t>
                      </a:r>
                      <a:endParaRPr lang="en-US" sz="20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31318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Guest Speaker:  Ms. Yasmeen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Alamiri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 Editor for video and special projects</a:t>
                      </a:r>
                    </a:p>
                    <a:p>
                      <a:pPr lvl="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PBS News Hour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Gabby</a:t>
                      </a:r>
                      <a:endParaRPr lang="en-US" sz="36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dirty="0"/>
                        <a:t>Class Discussion – Projects and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97923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International Spy Museum</a:t>
                      </a:r>
                    </a:p>
                    <a:p>
                      <a:pPr marL="182880" indent="-182880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enter together as group</a:t>
                      </a:r>
                      <a:endParaRPr lang="en-US" sz="16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endParaRPr lang="en-US" sz="20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68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4846E-BAD5-ADB3-A381-8FCC015A8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3582-BB43-B84E-DB94-2EEC547A5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B3673-548B-09CF-976B-CE59E57D7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C59AC-A9BD-C126-4AE2-7B6ADC1C8B31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4268F-DB8D-E176-E5CB-8217F6DDD32B}"/>
              </a:ext>
            </a:extLst>
          </p:cNvPr>
          <p:cNvSpPr txBox="1"/>
          <p:nvPr/>
        </p:nvSpPr>
        <p:spPr>
          <a:xfrm>
            <a:off x="5771609" y="3997484"/>
            <a:ext cx="2629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Two</a:t>
            </a:r>
            <a:br>
              <a:rPr lang="en-US" sz="2400" dirty="0"/>
            </a:br>
            <a:r>
              <a:rPr lang="en-US" sz="2400" dirty="0"/>
              <a:t>05 September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8A1DE-2235-B11C-AABE-D898309BB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6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EBCB12A-340C-3546-3645-D08A6ADA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1DAC-91BE-6B4D-0BBD-D5794C33F186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430214-DD72-B66C-95FC-C0171B7618AC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674709"/>
          <a:ext cx="7844095" cy="419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4743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45935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9:30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Skills – Word Processing Formats, Tips and Tricks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~10:15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Class Discussion – Readings and Quiz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</a:t>
                      </a:r>
                      <a:endParaRPr lang="en-US" sz="20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31318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Guest Speaker:  Ms. Yasmeen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Alamiri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 Editor for video and special projects</a:t>
                      </a:r>
                    </a:p>
                    <a:p>
                      <a:pPr lvl="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PBS News Hour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Gabby</a:t>
                      </a:r>
                      <a:endParaRPr lang="en-US" sz="36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dirty="0"/>
                        <a:t>Class Discussion – Projects and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97923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International Spy Museum</a:t>
                      </a:r>
                    </a:p>
                    <a:p>
                      <a:pPr marL="182880" indent="-182880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enter together as group</a:t>
                      </a:r>
                      <a:endParaRPr lang="en-US" sz="16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endParaRPr lang="en-US" sz="2000" dirty="0"/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406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1152DC-D67A-202D-7D44-8FC707AE6CC0}"/>
              </a:ext>
            </a:extLst>
          </p:cNvPr>
          <p:cNvSpPr txBox="1"/>
          <p:nvPr/>
        </p:nvSpPr>
        <p:spPr>
          <a:xfrm>
            <a:off x="1304926" y="702731"/>
            <a:ext cx="2162772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C12BC-96AA-059E-DA78-9C6BD4C2985D}"/>
              </a:ext>
            </a:extLst>
          </p:cNvPr>
          <p:cNvSpPr txBox="1"/>
          <p:nvPr/>
        </p:nvSpPr>
        <p:spPr>
          <a:xfrm>
            <a:off x="4590387" y="702731"/>
            <a:ext cx="681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(We’ll revisit the syllabus, projects, and other class issues later.)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67C3E-F534-DF49-0880-F859C93C6375}"/>
              </a:ext>
            </a:extLst>
          </p:cNvPr>
          <p:cNvSpPr txBox="1"/>
          <p:nvPr/>
        </p:nvSpPr>
        <p:spPr>
          <a:xfrm>
            <a:off x="1204097" y="1929256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media as a policy 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D26BB-00EE-7AED-E101-A0A03955687C}"/>
              </a:ext>
            </a:extLst>
          </p:cNvPr>
          <p:cNvSpPr txBox="1"/>
          <p:nvPr/>
        </p:nvSpPr>
        <p:spPr>
          <a:xfrm>
            <a:off x="1972190" y="2729754"/>
            <a:ext cx="79464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would you rank it/them in importance … in quality?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Which is horse and which is cart?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 you agree with what the Founders said about the press?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7E7C0-D175-B978-CA62-491583688943}"/>
              </a:ext>
            </a:extLst>
          </p:cNvPr>
          <p:cNvSpPr txBox="1"/>
          <p:nvPr/>
        </p:nvSpPr>
        <p:spPr>
          <a:xfrm>
            <a:off x="3004924" y="5061579"/>
            <a:ext cx="79464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“Our liberty depends on the freedom of the press, </a:t>
            </a:r>
            <a:br>
              <a:rPr lang="en-US" dirty="0"/>
            </a:br>
            <a:r>
              <a:rPr lang="en-US" dirty="0"/>
              <a:t>and that cannot be limited without being lost” </a:t>
            </a:r>
            <a:r>
              <a:rPr lang="en-US" i="1" dirty="0"/>
              <a:t>-Thomas Jefferson, 1786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(Quipped: Would rather have newspapers without government than government without newspapers.)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17BE1-A119-42CA-5052-7FC2581E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127" y="4576693"/>
            <a:ext cx="1343340" cy="21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6085E-0063-382A-958E-B4C4B19DD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CF703-8133-8023-AE94-D8F18FC6216A}"/>
              </a:ext>
            </a:extLst>
          </p:cNvPr>
          <p:cNvSpPr txBox="1"/>
          <p:nvPr/>
        </p:nvSpPr>
        <p:spPr>
          <a:xfrm>
            <a:off x="1304926" y="702731"/>
            <a:ext cx="2162772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59329-E9BD-349D-C89A-38FCA5FAB9B7}"/>
              </a:ext>
            </a:extLst>
          </p:cNvPr>
          <p:cNvSpPr txBox="1"/>
          <p:nvPr/>
        </p:nvSpPr>
        <p:spPr>
          <a:xfrm>
            <a:off x="1204097" y="1929256"/>
            <a:ext cx="392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 do you get your news?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B101D-218F-9424-D11D-711ED2789A5A}"/>
              </a:ext>
            </a:extLst>
          </p:cNvPr>
          <p:cNvSpPr txBox="1"/>
          <p:nvPr/>
        </p:nvSpPr>
        <p:spPr>
          <a:xfrm>
            <a:off x="1972190" y="2729754"/>
            <a:ext cx="532870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or who sets your news interests?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do you receive information?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sources do you trust?</a:t>
            </a:r>
          </a:p>
        </p:txBody>
      </p:sp>
    </p:spTree>
    <p:extLst>
      <p:ext uri="{BB962C8B-B14F-4D97-AF65-F5344CB8AC3E}">
        <p14:creationId xmlns:p14="http://schemas.microsoft.com/office/powerpoint/2010/main" val="110880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0A976-7E74-7AD8-D055-6ED09D2A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C32FC8-0FCB-B876-3420-C19CCBEB0C21}"/>
              </a:ext>
            </a:extLst>
          </p:cNvPr>
          <p:cNvSpPr txBox="1"/>
          <p:nvPr/>
        </p:nvSpPr>
        <p:spPr>
          <a:xfrm>
            <a:off x="1304926" y="702731"/>
            <a:ext cx="989373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QUIZ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CB0A65-51D7-1586-174D-730D5D87F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70" y="263703"/>
            <a:ext cx="4377447" cy="63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0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81543-31DA-BFB7-C691-17D2C8199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8C169-0E0C-34E0-157E-0EF9DE48E2C3}"/>
              </a:ext>
            </a:extLst>
          </p:cNvPr>
          <p:cNvSpPr txBox="1"/>
          <p:nvPr/>
        </p:nvSpPr>
        <p:spPr>
          <a:xfrm>
            <a:off x="1304926" y="702731"/>
            <a:ext cx="989373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QUIZ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DBAA-7398-1017-0C5D-66CE7BE82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3"/>
          <a:stretch>
            <a:fillRect/>
          </a:stretch>
        </p:blipFill>
        <p:spPr>
          <a:xfrm>
            <a:off x="3657600" y="914928"/>
            <a:ext cx="5760720" cy="51250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92E19-C2F1-15B5-D167-8AB022BC7B7C}"/>
              </a:ext>
            </a:extLst>
          </p:cNvPr>
          <p:cNvSpPr/>
          <p:nvPr/>
        </p:nvSpPr>
        <p:spPr>
          <a:xfrm>
            <a:off x="4143983" y="2344366"/>
            <a:ext cx="778213" cy="2626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2B9AFD-7EA9-A497-8738-334D4BC8A259}"/>
              </a:ext>
            </a:extLst>
          </p:cNvPr>
          <p:cNvSpPr/>
          <p:nvPr/>
        </p:nvSpPr>
        <p:spPr>
          <a:xfrm>
            <a:off x="6222459" y="3443417"/>
            <a:ext cx="1939047" cy="2626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10102-A36A-7F70-A94F-98D6CA08A77A}"/>
              </a:ext>
            </a:extLst>
          </p:cNvPr>
          <p:cNvSpPr/>
          <p:nvPr/>
        </p:nvSpPr>
        <p:spPr>
          <a:xfrm>
            <a:off x="4143983" y="4520119"/>
            <a:ext cx="778213" cy="2626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4060F6-203F-AEA0-D13D-DEF4F09EE126}"/>
              </a:ext>
            </a:extLst>
          </p:cNvPr>
          <p:cNvSpPr/>
          <p:nvPr/>
        </p:nvSpPr>
        <p:spPr>
          <a:xfrm>
            <a:off x="6148853" y="5680425"/>
            <a:ext cx="778213" cy="2626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FE1A5-EE8B-ED66-C7DA-63C3C42A6D1D}"/>
              </a:ext>
            </a:extLst>
          </p:cNvPr>
          <p:cNvSpPr txBox="1"/>
          <p:nvPr/>
        </p:nvSpPr>
        <p:spPr>
          <a:xfrm>
            <a:off x="7541334" y="5419852"/>
            <a:ext cx="1748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“Society pulling itself apart over facts”</a:t>
            </a:r>
          </a:p>
        </p:txBody>
      </p:sp>
    </p:spTree>
    <p:extLst>
      <p:ext uri="{BB962C8B-B14F-4D97-AF65-F5344CB8AC3E}">
        <p14:creationId xmlns:p14="http://schemas.microsoft.com/office/powerpoint/2010/main" val="316801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743C7-B450-D9E5-8934-856125ACB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E56A66-C7AA-A20F-C6E0-1BFCF6EB01E5}"/>
              </a:ext>
            </a:extLst>
          </p:cNvPr>
          <p:cNvSpPr txBox="1"/>
          <p:nvPr/>
        </p:nvSpPr>
        <p:spPr>
          <a:xfrm>
            <a:off x="1304926" y="702731"/>
            <a:ext cx="989373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QUIZ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2CEA21-E3CE-B988-B3A3-69EF76F5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9"/>
          <a:stretch>
            <a:fillRect/>
          </a:stretch>
        </p:blipFill>
        <p:spPr>
          <a:xfrm>
            <a:off x="3657600" y="914400"/>
            <a:ext cx="5651770" cy="3252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36C5E-D698-5F93-23D8-F8A1C0193BB8}"/>
              </a:ext>
            </a:extLst>
          </p:cNvPr>
          <p:cNvSpPr/>
          <p:nvPr/>
        </p:nvSpPr>
        <p:spPr>
          <a:xfrm>
            <a:off x="6215974" y="1721796"/>
            <a:ext cx="1118681" cy="2626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C980FD-8CCA-D79A-F159-EAF8A25E4C6E}"/>
              </a:ext>
            </a:extLst>
          </p:cNvPr>
          <p:cNvSpPr/>
          <p:nvPr/>
        </p:nvSpPr>
        <p:spPr>
          <a:xfrm>
            <a:off x="4153710" y="2616741"/>
            <a:ext cx="1809345" cy="2626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AF56B3-16C1-7A27-08B4-B80DA731E0CC}"/>
              </a:ext>
            </a:extLst>
          </p:cNvPr>
          <p:cNvSpPr/>
          <p:nvPr/>
        </p:nvSpPr>
        <p:spPr>
          <a:xfrm>
            <a:off x="4153710" y="3647872"/>
            <a:ext cx="778213" cy="2626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3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3085</TotalTime>
  <Words>1164</Words>
  <Application>Microsoft Office PowerPoint</Application>
  <PresentationFormat>Widescreen</PresentationFormat>
  <Paragraphs>259</Paragraphs>
  <Slides>35</Slides>
  <Notes>0</Notes>
  <HiddenSlides>6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</cp:lastModifiedBy>
  <cp:revision>200</cp:revision>
  <cp:lastPrinted>2025-01-16T14:23:01Z</cp:lastPrinted>
  <dcterms:created xsi:type="dcterms:W3CDTF">2020-01-10T15:37:44Z</dcterms:created>
  <dcterms:modified xsi:type="dcterms:W3CDTF">2025-09-03T15:50:34Z</dcterms:modified>
  <cp:category/>
</cp:coreProperties>
</file>