
<file path=[Content_Types].xml><?xml version="1.0" encoding="utf-8"?>
<Types xmlns="http://schemas.openxmlformats.org/package/2006/content-types">
  <Default Extension="bin" ContentType="image/unknown"/>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9"/>
  </p:notesMasterIdLst>
  <p:sldIdLst>
    <p:sldId id="256" r:id="rId2"/>
    <p:sldId id="1011" r:id="rId3"/>
    <p:sldId id="1646" r:id="rId4"/>
    <p:sldId id="1649" r:id="rId5"/>
    <p:sldId id="1650" r:id="rId6"/>
    <p:sldId id="1651" r:id="rId7"/>
    <p:sldId id="259" r:id="rId8"/>
    <p:sldId id="1591" r:id="rId9"/>
    <p:sldId id="708" r:id="rId10"/>
    <p:sldId id="1553" r:id="rId11"/>
    <p:sldId id="709" r:id="rId12"/>
    <p:sldId id="341" r:id="rId13"/>
    <p:sldId id="1593" r:id="rId14"/>
    <p:sldId id="412" r:id="rId15"/>
    <p:sldId id="1552" r:id="rId16"/>
    <p:sldId id="912" r:id="rId17"/>
    <p:sldId id="289" r:id="rId18"/>
    <p:sldId id="1616" r:id="rId19"/>
    <p:sldId id="1605" r:id="rId20"/>
    <p:sldId id="1606" r:id="rId21"/>
    <p:sldId id="258" r:id="rId22"/>
    <p:sldId id="1628" r:id="rId23"/>
    <p:sldId id="1652" r:id="rId24"/>
    <p:sldId id="705" r:id="rId25"/>
    <p:sldId id="710" r:id="rId26"/>
    <p:sldId id="1578" r:id="rId27"/>
    <p:sldId id="898" r:id="rId28"/>
    <p:sldId id="711" r:id="rId29"/>
    <p:sldId id="899" r:id="rId30"/>
    <p:sldId id="712" r:id="rId31"/>
    <p:sldId id="713" r:id="rId32"/>
    <p:sldId id="1653" r:id="rId33"/>
    <p:sldId id="1654" r:id="rId34"/>
    <p:sldId id="1585" r:id="rId35"/>
    <p:sldId id="901" r:id="rId36"/>
    <p:sldId id="928" r:id="rId37"/>
    <p:sldId id="1554" r:id="rId38"/>
    <p:sldId id="1580" r:id="rId39"/>
    <p:sldId id="1579" r:id="rId40"/>
    <p:sldId id="1581" r:id="rId41"/>
    <p:sldId id="1582" r:id="rId42"/>
    <p:sldId id="1583" r:id="rId43"/>
    <p:sldId id="1584" r:id="rId44"/>
    <p:sldId id="714" r:id="rId45"/>
    <p:sldId id="925" r:id="rId46"/>
    <p:sldId id="1571" r:id="rId47"/>
    <p:sldId id="1608" r:id="rId48"/>
    <p:sldId id="900" r:id="rId49"/>
    <p:sldId id="1621" r:id="rId50"/>
    <p:sldId id="1629" r:id="rId51"/>
    <p:sldId id="1609" r:id="rId52"/>
    <p:sldId id="1630" r:id="rId53"/>
    <p:sldId id="1631" r:id="rId54"/>
    <p:sldId id="1619" r:id="rId55"/>
    <p:sldId id="1611" r:id="rId56"/>
    <p:sldId id="702" r:id="rId57"/>
    <p:sldId id="896" r:id="rId58"/>
    <p:sldId id="1573" r:id="rId59"/>
    <p:sldId id="1575" r:id="rId60"/>
    <p:sldId id="1017" r:id="rId61"/>
    <p:sldId id="1020" r:id="rId62"/>
    <p:sldId id="1021" r:id="rId63"/>
    <p:sldId id="1022" r:id="rId64"/>
    <p:sldId id="845" r:id="rId65"/>
    <p:sldId id="914" r:id="rId66"/>
    <p:sldId id="915" r:id="rId67"/>
    <p:sldId id="852" r:id="rId68"/>
    <p:sldId id="849" r:id="rId69"/>
    <p:sldId id="1655" r:id="rId70"/>
    <p:sldId id="1595" r:id="rId71"/>
    <p:sldId id="1594" r:id="rId72"/>
    <p:sldId id="1596" r:id="rId73"/>
    <p:sldId id="1023" r:id="rId74"/>
    <p:sldId id="1597" r:id="rId75"/>
    <p:sldId id="924" r:id="rId76"/>
    <p:sldId id="873" r:id="rId77"/>
    <p:sldId id="874" r:id="rId78"/>
    <p:sldId id="1572" r:id="rId79"/>
    <p:sldId id="1610" r:id="rId80"/>
    <p:sldId id="890" r:id="rId81"/>
    <p:sldId id="1643" r:id="rId82"/>
    <p:sldId id="891" r:id="rId83"/>
    <p:sldId id="889" r:id="rId84"/>
    <p:sldId id="1025" r:id="rId85"/>
    <p:sldId id="926" r:id="rId86"/>
    <p:sldId id="971" r:id="rId87"/>
    <p:sldId id="846" r:id="rId88"/>
    <p:sldId id="974" r:id="rId89"/>
    <p:sldId id="650" r:id="rId90"/>
    <p:sldId id="651" r:id="rId91"/>
    <p:sldId id="652" r:id="rId92"/>
    <p:sldId id="653" r:id="rId93"/>
    <p:sldId id="648" r:id="rId94"/>
    <p:sldId id="886" r:id="rId95"/>
    <p:sldId id="1601" r:id="rId96"/>
    <p:sldId id="865" r:id="rId97"/>
    <p:sldId id="1587" r:id="rId98"/>
    <p:sldId id="1586" r:id="rId99"/>
    <p:sldId id="1598" r:id="rId100"/>
    <p:sldId id="1599" r:id="rId101"/>
    <p:sldId id="1656" r:id="rId102"/>
    <p:sldId id="920" r:id="rId103"/>
    <p:sldId id="1644" r:id="rId104"/>
    <p:sldId id="1623" r:id="rId105"/>
    <p:sldId id="1612" r:id="rId106"/>
    <p:sldId id="1645" r:id="rId107"/>
    <p:sldId id="1613" r:id="rId108"/>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id="{286B62A3-7D65-46D0-A407-2FB0C89D52F1}">
          <p14:sldIdLst>
            <p14:sldId id="256"/>
            <p14:sldId id="1011"/>
            <p14:sldId id="1646"/>
            <p14:sldId id="1649"/>
            <p14:sldId id="1650"/>
            <p14:sldId id="1651"/>
            <p14:sldId id="259"/>
            <p14:sldId id="1591"/>
            <p14:sldId id="708"/>
            <p14:sldId id="1553"/>
            <p14:sldId id="709"/>
          </p14:sldIdLst>
        </p14:section>
        <p14:section name="Good observer?" id="{E01CC503-AED2-4193-A811-80C5D9B0DDAF}">
          <p14:sldIdLst>
            <p14:sldId id="341"/>
            <p14:sldId id="1593"/>
            <p14:sldId id="412"/>
            <p14:sldId id="1552"/>
            <p14:sldId id="912"/>
            <p14:sldId id="289"/>
            <p14:sldId id="1616"/>
            <p14:sldId id="1605"/>
            <p14:sldId id="1606"/>
          </p14:sldIdLst>
        </p14:section>
        <p14:section name="Second &quot;tests&quot;" id="{6083E672-F2AD-47BA-8BAF-22F6C8C18268}">
          <p14:sldIdLst/>
        </p14:section>
        <p14:section name="Questionnaire-Discussion" id="{E066A4A2-88AD-4E68-A5ED-4A82136DE8D4}">
          <p14:sldIdLst>
            <p14:sldId id="258"/>
            <p14:sldId id="1628"/>
            <p14:sldId id="1652"/>
          </p14:sldIdLst>
        </p14:section>
        <p14:section name="Syllabus and Schedule" id="{10CFC5B4-CE0C-41E2-99CC-A4DEDE828B88}">
          <p14:sldIdLst>
            <p14:sldId id="705"/>
            <p14:sldId id="710"/>
            <p14:sldId id="1578"/>
            <p14:sldId id="898"/>
            <p14:sldId id="711"/>
            <p14:sldId id="899"/>
            <p14:sldId id="712"/>
            <p14:sldId id="713"/>
            <p14:sldId id="1653"/>
            <p14:sldId id="1654"/>
            <p14:sldId id="1585"/>
            <p14:sldId id="901"/>
            <p14:sldId id="928"/>
            <p14:sldId id="1554"/>
            <p14:sldId id="1580"/>
            <p14:sldId id="1579"/>
            <p14:sldId id="1581"/>
            <p14:sldId id="1582"/>
            <p14:sldId id="1583"/>
            <p14:sldId id="1584"/>
            <p14:sldId id="714"/>
            <p14:sldId id="925"/>
            <p14:sldId id="1571"/>
            <p14:sldId id="1608"/>
            <p14:sldId id="900"/>
            <p14:sldId id="1621"/>
            <p14:sldId id="1629"/>
            <p14:sldId id="1609"/>
            <p14:sldId id="1630"/>
            <p14:sldId id="1631"/>
            <p14:sldId id="1619"/>
          </p14:sldIdLst>
        </p14:section>
        <p14:section name="NSC Project Intro" id="{9DFE92F2-46D1-41A4-B06D-76CA3E932F96}">
          <p14:sldIdLst>
            <p14:sldId id="1611"/>
            <p14:sldId id="702"/>
            <p14:sldId id="896"/>
            <p14:sldId id="1573"/>
            <p14:sldId id="1575"/>
            <p14:sldId id="1017"/>
            <p14:sldId id="1020"/>
            <p14:sldId id="1021"/>
            <p14:sldId id="1022"/>
            <p14:sldId id="845"/>
            <p14:sldId id="914"/>
            <p14:sldId id="915"/>
            <p14:sldId id="852"/>
            <p14:sldId id="849"/>
            <p14:sldId id="1655"/>
          </p14:sldIdLst>
        </p14:section>
        <p14:section name="USG processes" id="{437D31BE-7979-454B-96D0-2A6E74C1FD21}">
          <p14:sldIdLst>
            <p14:sldId id="1595"/>
            <p14:sldId id="1594"/>
            <p14:sldId id="1596"/>
            <p14:sldId id="1023"/>
            <p14:sldId id="1597"/>
            <p14:sldId id="924"/>
            <p14:sldId id="873"/>
            <p14:sldId id="874"/>
            <p14:sldId id="1572"/>
            <p14:sldId id="1610"/>
            <p14:sldId id="890"/>
            <p14:sldId id="1643"/>
            <p14:sldId id="891"/>
            <p14:sldId id="889"/>
            <p14:sldId id="1025"/>
            <p14:sldId id="926"/>
            <p14:sldId id="971"/>
            <p14:sldId id="846"/>
            <p14:sldId id="974"/>
            <p14:sldId id="650"/>
            <p14:sldId id="651"/>
            <p14:sldId id="652"/>
            <p14:sldId id="653"/>
            <p14:sldId id="648"/>
            <p14:sldId id="886"/>
            <p14:sldId id="1601"/>
            <p14:sldId id="865"/>
            <p14:sldId id="1587"/>
            <p14:sldId id="1586"/>
            <p14:sldId id="1598"/>
            <p14:sldId id="1599"/>
            <p14:sldId id="1656"/>
            <p14:sldId id="920"/>
            <p14:sldId id="1644"/>
            <p14:sldId id="1623"/>
            <p14:sldId id="1612"/>
            <p14:sldId id="1645"/>
            <p14:sldId id="1613"/>
          </p14:sldIdLst>
        </p14:section>
        <p14:section name="break" id="{BE9B1A2E-8DE8-4E4B-A970-982A95F2BAB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F2F1E"/>
    <a:srgbClr val="1040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005606-D059-4BD0-A4A6-32734C3A4724}" v="46" dt="2025-08-27T15:18:18.0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38" autoAdjust="0"/>
    <p:restoredTop sz="95740"/>
  </p:normalViewPr>
  <p:slideViewPr>
    <p:cSldViewPr snapToGrid="0">
      <p:cViewPr varScale="1">
        <p:scale>
          <a:sx n="58" d="100"/>
          <a:sy n="58" d="100"/>
        </p:scale>
        <p:origin x="66" y="306"/>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09" tIns="47105" rIns="94209" bIns="47105" rtlCol="0"/>
          <a:lstStyle>
            <a:lvl1pPr algn="l">
              <a:defRPr sz="1200"/>
            </a:lvl1pPr>
          </a:lstStyle>
          <a:p>
            <a:endParaRPr lang="en-US"/>
          </a:p>
        </p:txBody>
      </p:sp>
      <p:sp>
        <p:nvSpPr>
          <p:cNvPr id="3" name="Date Placeholder 2"/>
          <p:cNvSpPr>
            <a:spLocks noGrp="1"/>
          </p:cNvSpPr>
          <p:nvPr>
            <p:ph type="dt" idx="1"/>
          </p:nvPr>
        </p:nvSpPr>
        <p:spPr>
          <a:xfrm>
            <a:off x="4023094" y="0"/>
            <a:ext cx="3077739" cy="471054"/>
          </a:xfrm>
          <a:prstGeom prst="rect">
            <a:avLst/>
          </a:prstGeom>
        </p:spPr>
        <p:txBody>
          <a:bodyPr vert="horz" lIns="94209" tIns="47105" rIns="94209" bIns="47105" rtlCol="0"/>
          <a:lstStyle>
            <a:lvl1pPr algn="r">
              <a:defRPr sz="1200"/>
            </a:lvl1pPr>
          </a:lstStyle>
          <a:p>
            <a:fld id="{A4B45A41-E728-4C03-8E92-ADFB1F2FD97D}" type="datetimeFigureOut">
              <a:rPr lang="en-US" smtClean="0"/>
              <a:t>8/27/2025</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09" tIns="47105" rIns="94209" bIns="47105" rtlCol="0" anchor="ctr"/>
          <a:lstStyle/>
          <a:p>
            <a:endParaRPr lang="en-US"/>
          </a:p>
        </p:txBody>
      </p:sp>
      <p:sp>
        <p:nvSpPr>
          <p:cNvPr id="5" name="Notes Placeholder 4"/>
          <p:cNvSpPr>
            <a:spLocks noGrp="1"/>
          </p:cNvSpPr>
          <p:nvPr>
            <p:ph type="body" sz="quarter" idx="3"/>
          </p:nvPr>
        </p:nvSpPr>
        <p:spPr>
          <a:xfrm>
            <a:off x="710248" y="4518204"/>
            <a:ext cx="5681980" cy="3696713"/>
          </a:xfrm>
          <a:prstGeom prst="rect">
            <a:avLst/>
          </a:prstGeom>
        </p:spPr>
        <p:txBody>
          <a:bodyPr vert="horz" lIns="94209" tIns="47105" rIns="94209" bIns="4710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4"/>
            <a:ext cx="3077739" cy="471053"/>
          </a:xfrm>
          <a:prstGeom prst="rect">
            <a:avLst/>
          </a:prstGeom>
        </p:spPr>
        <p:txBody>
          <a:bodyPr vert="horz" lIns="94209" tIns="47105" rIns="94209" bIns="47105" rtlCol="0" anchor="b"/>
          <a:lstStyle>
            <a:lvl1pPr algn="l">
              <a:defRPr sz="1200"/>
            </a:lvl1pPr>
          </a:lstStyle>
          <a:p>
            <a:endParaRPr lang="en-US"/>
          </a:p>
        </p:txBody>
      </p:sp>
      <p:sp>
        <p:nvSpPr>
          <p:cNvPr id="7" name="Slide Number Placeholder 6"/>
          <p:cNvSpPr>
            <a:spLocks noGrp="1"/>
          </p:cNvSpPr>
          <p:nvPr>
            <p:ph type="sldNum" sz="quarter" idx="5"/>
          </p:nvPr>
        </p:nvSpPr>
        <p:spPr>
          <a:xfrm>
            <a:off x="4023094" y="8917424"/>
            <a:ext cx="3077739" cy="471053"/>
          </a:xfrm>
          <a:prstGeom prst="rect">
            <a:avLst/>
          </a:prstGeom>
        </p:spPr>
        <p:txBody>
          <a:bodyPr vert="horz" lIns="94209" tIns="47105" rIns="94209" bIns="47105" rtlCol="0" anchor="b"/>
          <a:lstStyle>
            <a:lvl1pPr algn="r">
              <a:defRPr sz="1200"/>
            </a:lvl1pPr>
          </a:lstStyle>
          <a:p>
            <a:fld id="{CA4382C9-6A48-49AF-A069-E0AA57207C6C}" type="slidenum">
              <a:rPr lang="en-US" smtClean="0"/>
              <a:t>‹#›</a:t>
            </a:fld>
            <a:endParaRPr lang="en-US"/>
          </a:p>
        </p:txBody>
      </p:sp>
    </p:spTree>
    <p:extLst>
      <p:ext uri="{BB962C8B-B14F-4D97-AF65-F5344CB8AC3E}">
        <p14:creationId xmlns:p14="http://schemas.microsoft.com/office/powerpoint/2010/main" val="2924511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400" dirty="0"/>
              <a:t>Somos como en la historia india …  los ciegos que quieren entender qué es un elefante.  Cada uno lo toca, pero nadie entiende qué es hasta que se unan sus observaciones.</a:t>
            </a:r>
          </a:p>
          <a:p>
            <a:endParaRPr lang="en-US" sz="1400" dirty="0"/>
          </a:p>
          <a:p>
            <a:r>
              <a:rPr lang="es-ES" sz="1400" dirty="0"/>
              <a:t>Un analista de una agencia de inteligencia … o un académico … o un periodista … o un representante de un negocio … quizás tenga información interesante, pero no es inteligencia hasta que, como sociedad, se una lo que saben y opinan del fenómeno que están observando.</a:t>
            </a:r>
            <a:endParaRPr lang="en-US" sz="1400" dirty="0"/>
          </a:p>
          <a:p>
            <a:endParaRPr lang="en-US" sz="1400" dirty="0"/>
          </a:p>
        </p:txBody>
      </p:sp>
      <p:sp>
        <p:nvSpPr>
          <p:cNvPr id="4" name="Slide Number Placeholder 3"/>
          <p:cNvSpPr>
            <a:spLocks noGrp="1"/>
          </p:cNvSpPr>
          <p:nvPr>
            <p:ph type="sldNum" sz="quarter" idx="10"/>
          </p:nvPr>
        </p:nvSpPr>
        <p:spPr/>
        <p:txBody>
          <a:bodyPr/>
          <a:lstStyle/>
          <a:p>
            <a:fld id="{B3017DC0-C96C-44BE-A055-12A84C99C310}" type="slidenum">
              <a:rPr lang="en-US" smtClean="0"/>
              <a:t>14</a:t>
            </a:fld>
            <a:endParaRPr lang="en-US"/>
          </a:p>
        </p:txBody>
      </p:sp>
    </p:spTree>
    <p:extLst>
      <p:ext uri="{BB962C8B-B14F-4D97-AF65-F5344CB8AC3E}">
        <p14:creationId xmlns:p14="http://schemas.microsoft.com/office/powerpoint/2010/main" val="2631020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400" dirty="0"/>
              <a:t>Somos como en la historia india …  los ciegos que quieren entender qué es un elefante.  Cada uno lo toca, pero nadie entiende qué es hasta que se unan sus observaciones.</a:t>
            </a:r>
          </a:p>
          <a:p>
            <a:endParaRPr lang="en-US" sz="1400" dirty="0"/>
          </a:p>
          <a:p>
            <a:r>
              <a:rPr lang="es-ES" sz="1400" dirty="0"/>
              <a:t>Un analista de una agencia de inteligencia … o un académico … o un periodista … o un representante de un negocio … quizás tenga información interesante, pero no es inteligencia hasta que, como sociedad, se una lo que saben y opinan del fenómeno que están observando.</a:t>
            </a:r>
            <a:endParaRPr lang="en-US" sz="1400" dirty="0"/>
          </a:p>
          <a:p>
            <a:endParaRPr lang="en-US" sz="1400" dirty="0"/>
          </a:p>
        </p:txBody>
      </p:sp>
      <p:sp>
        <p:nvSpPr>
          <p:cNvPr id="4" name="Slide Number Placeholder 3"/>
          <p:cNvSpPr>
            <a:spLocks noGrp="1"/>
          </p:cNvSpPr>
          <p:nvPr>
            <p:ph type="sldNum" sz="quarter" idx="10"/>
          </p:nvPr>
        </p:nvSpPr>
        <p:spPr/>
        <p:txBody>
          <a:bodyPr/>
          <a:lstStyle/>
          <a:p>
            <a:fld id="{B3017DC0-C96C-44BE-A055-12A84C99C310}" type="slidenum">
              <a:rPr lang="en-US" smtClean="0"/>
              <a:t>15</a:t>
            </a:fld>
            <a:endParaRPr lang="en-US"/>
          </a:p>
        </p:txBody>
      </p:sp>
    </p:spTree>
    <p:extLst>
      <p:ext uri="{BB962C8B-B14F-4D97-AF65-F5344CB8AC3E}">
        <p14:creationId xmlns:p14="http://schemas.microsoft.com/office/powerpoint/2010/main" val="2153047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400" dirty="0"/>
              <a:t>Somos como en la historia india …  los ciegos que quieren entender qué es un elefante.  Cada uno lo toca, pero nadie entiende qué es hasta que se unan sus observaciones.</a:t>
            </a:r>
          </a:p>
          <a:p>
            <a:endParaRPr lang="en-US" sz="1400" dirty="0"/>
          </a:p>
          <a:p>
            <a:r>
              <a:rPr lang="es-ES" sz="1400" dirty="0"/>
              <a:t>Un analista de una agencia de inteligencia … o un académico … o un periodista … o un representante de un negocio … quizás tenga información interesante, pero no es inteligencia hasta que, como sociedad, se una lo que saben y opinan del fenómeno que están observando.</a:t>
            </a:r>
            <a:endParaRPr lang="en-US" sz="1400" dirty="0"/>
          </a:p>
          <a:p>
            <a:endParaRPr lang="en-US" sz="1400" dirty="0"/>
          </a:p>
        </p:txBody>
      </p:sp>
      <p:sp>
        <p:nvSpPr>
          <p:cNvPr id="4" name="Slide Number Placeholder 3"/>
          <p:cNvSpPr>
            <a:spLocks noGrp="1"/>
          </p:cNvSpPr>
          <p:nvPr>
            <p:ph type="sldNum" sz="quarter" idx="10"/>
          </p:nvPr>
        </p:nvSpPr>
        <p:spPr/>
        <p:txBody>
          <a:bodyPr/>
          <a:lstStyle/>
          <a:p>
            <a:fld id="{B3017DC0-C96C-44BE-A055-12A84C99C310}" type="slidenum">
              <a:rPr lang="en-US" smtClean="0"/>
              <a:t>16</a:t>
            </a:fld>
            <a:endParaRPr lang="en-US"/>
          </a:p>
        </p:txBody>
      </p:sp>
    </p:spTree>
    <p:extLst>
      <p:ext uri="{BB962C8B-B14F-4D97-AF65-F5344CB8AC3E}">
        <p14:creationId xmlns:p14="http://schemas.microsoft.com/office/powerpoint/2010/main" val="1070872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CA4382C9-6A48-49AF-A069-E0AA57207C6C}" type="slidenum">
              <a:rPr lang="en-US" smtClean="0"/>
              <a:t>30</a:t>
            </a:fld>
            <a:endParaRPr lang="en-US"/>
          </a:p>
        </p:txBody>
      </p:sp>
    </p:spTree>
    <p:extLst>
      <p:ext uri="{BB962C8B-B14F-4D97-AF65-F5344CB8AC3E}">
        <p14:creationId xmlns:p14="http://schemas.microsoft.com/office/powerpoint/2010/main" val="2516570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829879"/>
            <a:ext cx="9144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C2A612B4-EC48-419E-AD90-569E22E2D17F}" type="datetimeFigureOut">
              <a:rPr lang="en-US" smtClean="0"/>
              <a:t>8/27/2025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086384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2"/>
            <a:ext cx="10515600" cy="819355"/>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7"/>
            <a:ext cx="105156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9" y="5186516"/>
            <a:ext cx="10514012"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999565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839789" y="4489399"/>
            <a:ext cx="10514012"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726718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720645" y="3365557"/>
            <a:ext cx="8752299"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2322045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9"/>
            <a:ext cx="10515600" cy="2511835"/>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839789" y="4850581"/>
            <a:ext cx="10514012"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1190256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7"/>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1" y="1885950"/>
            <a:ext cx="2946867"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1"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4587996" y="1885950"/>
            <a:ext cx="293624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7829037" y="1885950"/>
            <a:ext cx="2932113"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7" y="2571750"/>
            <a:ext cx="29321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C2A612B4-EC48-419E-AD90-569E22E2D17F}" type="datetimeFigureOut">
              <a:rPr lang="en-US" smtClean="0"/>
              <a:t>8/27/2025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1727609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7"/>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1"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1"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1332085" y="4873767"/>
            <a:ext cx="2940051"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4568998" y="4297503"/>
            <a:ext cx="293052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4567645" y="4873766"/>
            <a:ext cx="2934407"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7804324" y="4297503"/>
            <a:ext cx="2932113"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7804322"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7804198" y="4873764"/>
            <a:ext cx="2935997"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C2A612B4-EC48-419E-AD90-569E22E2D17F}" type="datetimeFigureOut">
              <a:rPr lang="en-US" smtClean="0"/>
              <a:t>8/27/2025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4237084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214756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044297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140949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829878"/>
            <a:ext cx="9144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405678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A612B4-EC48-419E-AD90-569E22E2D17F}" type="datetimeFigureOut">
              <a:rPr lang="en-US" smtClean="0"/>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975843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1" y="1681163"/>
            <a:ext cx="5035548"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1"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A612B4-EC48-419E-AD90-569E22E2D17F}" type="datetimeFigureOut">
              <a:rPr lang="en-US" smtClean="0"/>
              <a:t>8/27/2025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391813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A612B4-EC48-419E-AD90-569E22E2D17F}" type="datetimeFigureOut">
              <a:rPr lang="en-US" smtClean="0"/>
              <a:t>8/27/2025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1020576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A612B4-EC48-419E-AD90-569E22E2D17F}" type="datetimeFigureOut">
              <a:rPr lang="en-US" smtClean="0"/>
              <a:t>8/27/2025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296364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1" y="2057400"/>
            <a:ext cx="3652025"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039489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120001" y="2057400"/>
            <a:ext cx="3652025"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424713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C2A612B4-EC48-419E-AD90-569E22E2D17F}" type="datetimeFigureOut">
              <a:rPr lang="en-US" smtClean="0"/>
              <a:t>8/27/2025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9F09939E-7792-43E1-9F24-D228CB5BDBC8}" type="slidenum">
              <a:rPr lang="en-US" smtClean="0"/>
              <a:t>‹#›</a:t>
            </a:fld>
            <a:endParaRPr lang="en-US"/>
          </a:p>
        </p:txBody>
      </p:sp>
    </p:spTree>
    <p:extLst>
      <p:ext uri="{BB962C8B-B14F-4D97-AF65-F5344CB8AC3E}">
        <p14:creationId xmlns:p14="http://schemas.microsoft.com/office/powerpoint/2010/main" val="53162672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39.jpg"/><Relationship Id="rId4" Type="http://schemas.openxmlformats.org/officeDocument/2006/relationships/image" Target="../media/image65.svg"/></Relationships>
</file>

<file path=ppt/slides/_rels/slide102.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9.tmp"/><Relationship Id="rId1" Type="http://schemas.openxmlformats.org/officeDocument/2006/relationships/slideLayout" Target="../slideLayouts/slideLayout7.xml"/><Relationship Id="rId5" Type="http://schemas.openxmlformats.org/officeDocument/2006/relationships/hyperlink" Target="http://pngimg.com/download/25679" TargetMode="Externa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tmp"/><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tmp"/><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image" Target="../media/image15.tmp"/><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image" Target="../media/image17.tmp"/><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tmp"/><Relationship Id="rId1" Type="http://schemas.openxmlformats.org/officeDocument/2006/relationships/slideLayout" Target="../slideLayouts/slideLayout7.xml"/><Relationship Id="rId4" Type="http://schemas.openxmlformats.org/officeDocument/2006/relationships/image" Target="../media/image16.tm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image" Target="../media/image20.tmp"/><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image" Target="../media/image21.tmp"/><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image" Target="../media/image22.tmp"/><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image" Target="../media/image23.tmp"/><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tmp"/><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tmp"/><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57.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Break_FAILURE.pptx" TargetMode="External"/><Relationship Id="rId1" Type="http://schemas.openxmlformats.org/officeDocument/2006/relationships/slideLayout" Target="../slideLayouts/slideLayout7.xml"/><Relationship Id="rId5" Type="http://schemas.openxmlformats.org/officeDocument/2006/relationships/image" Target="../media/image460.png"/><Relationship Id="rId4" Type="http://schemas.openxmlformats.org/officeDocument/2006/relationships/slide" Target="slide66.xml"/></Relationships>
</file>

<file path=ppt/slides/_rels/slide6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tmp"/><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hyperlink" Target="https://en.wiktionary.org/wiki/PB%26J"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image" Target="../media/image42.tmp"/><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tmp"/><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7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tmp"/><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44.tmp"/><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image" Target="../media/image48.jp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50.png"/></Relationships>
</file>

<file path=ppt/slides/_rels/slide8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44.tmp"/><Relationship Id="rId1" Type="http://schemas.openxmlformats.org/officeDocument/2006/relationships/slideLayout" Target="../slideLayouts/slideLayout7.xml"/><Relationship Id="rId4" Type="http://schemas.openxmlformats.org/officeDocument/2006/relationships/image" Target="../media/image52.tmp"/></Relationships>
</file>

<file path=ppt/slides/_rels/slide8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bin"/><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tmp"/><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8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hyperlink" Target="https://en.wiktionary.org/wiki/PB%26J"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D9643-660C-4F7A-B505-E1947E55E18E}"/>
              </a:ext>
            </a:extLst>
          </p:cNvPr>
          <p:cNvSpPr>
            <a:spLocks noGrp="1"/>
          </p:cNvSpPr>
          <p:nvPr>
            <p:ph type="ctrTitle"/>
          </p:nvPr>
        </p:nvSpPr>
        <p:spPr>
          <a:xfrm>
            <a:off x="2266950" y="1781175"/>
            <a:ext cx="7686674" cy="1194650"/>
          </a:xfrm>
        </p:spPr>
        <p:txBody>
          <a:bodyPr>
            <a:normAutofit/>
          </a:bodyPr>
          <a:lstStyle/>
          <a:p>
            <a:r>
              <a:rPr lang="en-US" sz="4000" dirty="0"/>
              <a:t>Global Policy Seminar and NSC Simulation</a:t>
            </a:r>
          </a:p>
        </p:txBody>
      </p:sp>
      <p:sp>
        <p:nvSpPr>
          <p:cNvPr id="3" name="Subtitle 2">
            <a:extLst>
              <a:ext uri="{FF2B5EF4-FFF2-40B4-BE49-F238E27FC236}">
                <a16:creationId xmlns:a16="http://schemas.microsoft.com/office/drawing/2014/main" id="{3A3BD79B-F6CA-4B05-A6F4-9D3640A03F85}"/>
              </a:ext>
            </a:extLst>
          </p:cNvPr>
          <p:cNvSpPr>
            <a:spLocks noGrp="1"/>
          </p:cNvSpPr>
          <p:nvPr>
            <p:ph type="subTitle" idx="1"/>
          </p:nvPr>
        </p:nvSpPr>
        <p:spPr>
          <a:xfrm>
            <a:off x="1693037" y="2741801"/>
            <a:ext cx="6858000" cy="618523"/>
          </a:xfrm>
        </p:spPr>
        <p:txBody>
          <a:bodyPr>
            <a:normAutofit/>
          </a:bodyPr>
          <a:lstStyle/>
          <a:p>
            <a:r>
              <a:rPr lang="en-US" sz="2800" dirty="0"/>
              <a:t>IRP 401  -  IRP 402</a:t>
            </a:r>
          </a:p>
        </p:txBody>
      </p:sp>
      <p:sp>
        <p:nvSpPr>
          <p:cNvPr id="4" name="TextBox 3">
            <a:extLst>
              <a:ext uri="{FF2B5EF4-FFF2-40B4-BE49-F238E27FC236}">
                <a16:creationId xmlns:a16="http://schemas.microsoft.com/office/drawing/2014/main" id="{61BCD19B-55AB-4D08-A939-080A93DACEA3}"/>
              </a:ext>
            </a:extLst>
          </p:cNvPr>
          <p:cNvSpPr txBox="1"/>
          <p:nvPr/>
        </p:nvSpPr>
        <p:spPr>
          <a:xfrm>
            <a:off x="5771609" y="5465641"/>
            <a:ext cx="3368102" cy="461665"/>
          </a:xfrm>
          <a:prstGeom prst="rect">
            <a:avLst/>
          </a:prstGeom>
          <a:noFill/>
        </p:spPr>
        <p:txBody>
          <a:bodyPr wrap="none" rtlCol="0">
            <a:spAutoFit/>
          </a:bodyPr>
          <a:lstStyle/>
          <a:p>
            <a:r>
              <a:rPr lang="en-US" sz="2400" dirty="0"/>
              <a:t>Prof. Fulton T. Armstrong</a:t>
            </a:r>
          </a:p>
        </p:txBody>
      </p:sp>
      <p:sp>
        <p:nvSpPr>
          <p:cNvPr id="6" name="TextBox 5">
            <a:extLst>
              <a:ext uri="{FF2B5EF4-FFF2-40B4-BE49-F238E27FC236}">
                <a16:creationId xmlns:a16="http://schemas.microsoft.com/office/drawing/2014/main" id="{C33D3CE5-5285-44EC-AB2E-E318AACFE2FF}"/>
              </a:ext>
            </a:extLst>
          </p:cNvPr>
          <p:cNvSpPr txBox="1"/>
          <p:nvPr/>
        </p:nvSpPr>
        <p:spPr>
          <a:xfrm>
            <a:off x="5771609" y="3997484"/>
            <a:ext cx="2120132" cy="830997"/>
          </a:xfrm>
          <a:prstGeom prst="rect">
            <a:avLst/>
          </a:prstGeom>
          <a:noFill/>
        </p:spPr>
        <p:txBody>
          <a:bodyPr wrap="none" rtlCol="0">
            <a:spAutoFit/>
          </a:bodyPr>
          <a:lstStyle/>
          <a:p>
            <a:r>
              <a:rPr lang="en-US" sz="2400" dirty="0"/>
              <a:t>Week One</a:t>
            </a:r>
            <a:br>
              <a:rPr lang="en-US" sz="2400" dirty="0"/>
            </a:br>
            <a:r>
              <a:rPr lang="en-US" sz="2400" dirty="0"/>
              <a:t>29 August 2025</a:t>
            </a:r>
          </a:p>
        </p:txBody>
      </p:sp>
      <p:pic>
        <p:nvPicPr>
          <p:cNvPr id="5" name="Picture 4">
            <a:extLst>
              <a:ext uri="{FF2B5EF4-FFF2-40B4-BE49-F238E27FC236}">
                <a16:creationId xmlns:a16="http://schemas.microsoft.com/office/drawing/2014/main" id="{86FBA8E4-BC1F-3A4B-2113-F28660CE9D27}"/>
              </a:ext>
            </a:extLst>
          </p:cNvPr>
          <p:cNvPicPr>
            <a:picLocks noChangeAspect="1"/>
          </p:cNvPicPr>
          <p:nvPr/>
        </p:nvPicPr>
        <p:blipFill>
          <a:blip r:embed="rId2"/>
          <a:stretch>
            <a:fillRect/>
          </a:stretch>
        </p:blipFill>
        <p:spPr>
          <a:xfrm>
            <a:off x="1418232" y="3882176"/>
            <a:ext cx="3232987" cy="2045130"/>
          </a:xfrm>
          <a:prstGeom prst="rect">
            <a:avLst/>
          </a:prstGeom>
        </p:spPr>
      </p:pic>
    </p:spTree>
    <p:extLst>
      <p:ext uri="{BB962C8B-B14F-4D97-AF65-F5344CB8AC3E}">
        <p14:creationId xmlns:p14="http://schemas.microsoft.com/office/powerpoint/2010/main" val="2153690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2286001" y="751115"/>
            <a:ext cx="7546103" cy="2246769"/>
          </a:xfrm>
          <a:prstGeom prst="rect">
            <a:avLst/>
          </a:prstGeom>
          <a:noFill/>
          <a:ln w="28575">
            <a:noFill/>
          </a:ln>
        </p:spPr>
        <p:txBody>
          <a:bodyPr wrap="square" rtlCol="0">
            <a:spAutoFit/>
          </a:bodyPr>
          <a:lstStyle/>
          <a:p>
            <a:pPr algn="ctr"/>
            <a:r>
              <a:rPr lang="en-US" sz="2400" b="1" dirty="0"/>
              <a:t>Fulton T. Armstrong</a:t>
            </a:r>
          </a:p>
          <a:p>
            <a:endParaRPr lang="en-US" sz="2000" dirty="0"/>
          </a:p>
          <a:p>
            <a:r>
              <a:rPr lang="en-US" sz="2000" dirty="0"/>
              <a:t>A spontaneous career in information, analysis, policy and politics</a:t>
            </a:r>
          </a:p>
          <a:p>
            <a:endParaRPr lang="en-US" sz="2000" dirty="0"/>
          </a:p>
          <a:p>
            <a:r>
              <a:rPr lang="en-US" sz="2000" dirty="0"/>
              <a:t>Forty years of analytical writing</a:t>
            </a:r>
          </a:p>
          <a:p>
            <a:endParaRPr lang="en-US" dirty="0"/>
          </a:p>
          <a:p>
            <a:endParaRPr lang="en-US" dirty="0"/>
          </a:p>
        </p:txBody>
      </p:sp>
      <p:cxnSp>
        <p:nvCxnSpPr>
          <p:cNvPr id="10" name="Straight Arrow Connector 9"/>
          <p:cNvCxnSpPr/>
          <p:nvPr/>
        </p:nvCxnSpPr>
        <p:spPr>
          <a:xfrm flipH="1">
            <a:off x="6553200" y="3581400"/>
            <a:ext cx="914400" cy="44753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23BC019-F5EB-4F52-B142-25BC9A9BFAD2}"/>
              </a:ext>
            </a:extLst>
          </p:cNvPr>
          <p:cNvSpPr/>
          <p:nvPr/>
        </p:nvSpPr>
        <p:spPr>
          <a:xfrm>
            <a:off x="3307970" y="2617067"/>
            <a:ext cx="2973058" cy="369332"/>
          </a:xfrm>
          <a:prstGeom prst="rect">
            <a:avLst/>
          </a:prstGeom>
        </p:spPr>
        <p:txBody>
          <a:bodyPr wrap="none">
            <a:spAutoFit/>
          </a:bodyPr>
          <a:lstStyle/>
          <a:p>
            <a:r>
              <a:rPr lang="en-US" dirty="0"/>
              <a:t>Linguistics and study in Spain</a:t>
            </a:r>
          </a:p>
        </p:txBody>
      </p:sp>
      <p:grpSp>
        <p:nvGrpSpPr>
          <p:cNvPr id="19" name="Group 18">
            <a:extLst>
              <a:ext uri="{FF2B5EF4-FFF2-40B4-BE49-F238E27FC236}">
                <a16:creationId xmlns:a16="http://schemas.microsoft.com/office/drawing/2014/main" id="{0C7A11FA-BA06-4BE6-83CD-0305571B3DB5}"/>
              </a:ext>
            </a:extLst>
          </p:cNvPr>
          <p:cNvGrpSpPr/>
          <p:nvPr/>
        </p:nvGrpSpPr>
        <p:grpSpPr>
          <a:xfrm>
            <a:off x="6477000" y="2633743"/>
            <a:ext cx="2490738" cy="369332"/>
            <a:chOff x="4953000" y="2633743"/>
            <a:chExt cx="2490738" cy="369332"/>
          </a:xfrm>
        </p:grpSpPr>
        <p:cxnSp>
          <p:nvCxnSpPr>
            <p:cNvPr id="4" name="Straight Arrow Connector 3"/>
            <p:cNvCxnSpPr>
              <a:cxnSpLocks/>
            </p:cNvCxnSpPr>
            <p:nvPr/>
          </p:nvCxnSpPr>
          <p:spPr>
            <a:xfrm>
              <a:off x="4953000" y="2819400"/>
              <a:ext cx="3048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75DA83F-CEF4-47F0-901A-55EA180F11DC}"/>
                </a:ext>
              </a:extLst>
            </p:cNvPr>
            <p:cNvSpPr/>
            <p:nvPr/>
          </p:nvSpPr>
          <p:spPr>
            <a:xfrm>
              <a:off x="5326492" y="2633743"/>
              <a:ext cx="2117246" cy="369332"/>
            </a:xfrm>
            <a:prstGeom prst="rect">
              <a:avLst/>
            </a:prstGeom>
          </p:spPr>
          <p:txBody>
            <a:bodyPr wrap="none">
              <a:spAutoFit/>
            </a:bodyPr>
            <a:lstStyle/>
            <a:p>
              <a:r>
                <a:rPr lang="en-US" dirty="0"/>
                <a:t>journalism in Taiwan</a:t>
              </a:r>
            </a:p>
          </p:txBody>
        </p:sp>
      </p:grpSp>
      <p:grpSp>
        <p:nvGrpSpPr>
          <p:cNvPr id="20" name="Group 19">
            <a:extLst>
              <a:ext uri="{FF2B5EF4-FFF2-40B4-BE49-F238E27FC236}">
                <a16:creationId xmlns:a16="http://schemas.microsoft.com/office/drawing/2014/main" id="{43D25297-552C-48DB-AC75-BE58F9C9FB2C}"/>
              </a:ext>
            </a:extLst>
          </p:cNvPr>
          <p:cNvGrpSpPr/>
          <p:nvPr/>
        </p:nvGrpSpPr>
        <p:grpSpPr>
          <a:xfrm>
            <a:off x="3255750" y="2971801"/>
            <a:ext cx="4440450" cy="670169"/>
            <a:chOff x="1731750" y="2971800"/>
            <a:chExt cx="4440450" cy="670169"/>
          </a:xfrm>
        </p:grpSpPr>
        <p:cxnSp>
          <p:nvCxnSpPr>
            <p:cNvPr id="5" name="Straight Arrow Connector 4"/>
            <p:cNvCxnSpPr/>
            <p:nvPr/>
          </p:nvCxnSpPr>
          <p:spPr>
            <a:xfrm flipH="1">
              <a:off x="4876800" y="2971800"/>
              <a:ext cx="1295400" cy="304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6D3D7C4-2548-4072-AA11-D4B8C20A1E0F}"/>
                </a:ext>
              </a:extLst>
            </p:cNvPr>
            <p:cNvSpPr/>
            <p:nvPr/>
          </p:nvSpPr>
          <p:spPr>
            <a:xfrm>
              <a:off x="1731750" y="3272637"/>
              <a:ext cx="3106428" cy="369332"/>
            </a:xfrm>
            <a:prstGeom prst="rect">
              <a:avLst/>
            </a:prstGeom>
          </p:spPr>
          <p:txBody>
            <a:bodyPr wrap="none">
              <a:spAutoFit/>
            </a:bodyPr>
            <a:lstStyle/>
            <a:p>
              <a:r>
                <a:rPr lang="en-US" dirty="0"/>
                <a:t>U.S. House of Representatives </a:t>
              </a:r>
            </a:p>
          </p:txBody>
        </p:sp>
      </p:grpSp>
      <p:grpSp>
        <p:nvGrpSpPr>
          <p:cNvPr id="21" name="Group 20">
            <a:extLst>
              <a:ext uri="{FF2B5EF4-FFF2-40B4-BE49-F238E27FC236}">
                <a16:creationId xmlns:a16="http://schemas.microsoft.com/office/drawing/2014/main" id="{C227CE02-D207-4769-9B60-A698FACDF2E3}"/>
              </a:ext>
            </a:extLst>
          </p:cNvPr>
          <p:cNvGrpSpPr/>
          <p:nvPr/>
        </p:nvGrpSpPr>
        <p:grpSpPr>
          <a:xfrm>
            <a:off x="6722854" y="3320534"/>
            <a:ext cx="1197219" cy="369332"/>
            <a:chOff x="5198853" y="3320534"/>
            <a:chExt cx="1197219" cy="369332"/>
          </a:xfrm>
        </p:grpSpPr>
        <p:cxnSp>
          <p:nvCxnSpPr>
            <p:cNvPr id="7" name="Straight Arrow Connector 6"/>
            <p:cNvCxnSpPr/>
            <p:nvPr/>
          </p:nvCxnSpPr>
          <p:spPr>
            <a:xfrm>
              <a:off x="5198853" y="3505200"/>
              <a:ext cx="4572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EBCD7B9-9FD0-4B4A-9C9B-B4103E7C8361}"/>
                </a:ext>
              </a:extLst>
            </p:cNvPr>
            <p:cNvSpPr/>
            <p:nvPr/>
          </p:nvSpPr>
          <p:spPr>
            <a:xfrm>
              <a:off x="5873172" y="3320534"/>
              <a:ext cx="522900" cy="369332"/>
            </a:xfrm>
            <a:prstGeom prst="rect">
              <a:avLst/>
            </a:prstGeom>
          </p:spPr>
          <p:txBody>
            <a:bodyPr wrap="none">
              <a:spAutoFit/>
            </a:bodyPr>
            <a:lstStyle/>
            <a:p>
              <a:r>
                <a:rPr lang="en-US" dirty="0"/>
                <a:t>CIA</a:t>
              </a:r>
            </a:p>
          </p:txBody>
        </p:sp>
      </p:grpSp>
      <p:sp>
        <p:nvSpPr>
          <p:cNvPr id="15" name="Rectangle 14">
            <a:extLst>
              <a:ext uri="{FF2B5EF4-FFF2-40B4-BE49-F238E27FC236}">
                <a16:creationId xmlns:a16="http://schemas.microsoft.com/office/drawing/2014/main" id="{CC71FDD0-12A1-450F-A450-902EB5A3227F}"/>
              </a:ext>
            </a:extLst>
          </p:cNvPr>
          <p:cNvSpPr/>
          <p:nvPr/>
        </p:nvSpPr>
        <p:spPr>
          <a:xfrm>
            <a:off x="4572522" y="3872608"/>
            <a:ext cx="4723878" cy="1323439"/>
          </a:xfrm>
          <a:prstGeom prst="rect">
            <a:avLst/>
          </a:prstGeom>
        </p:spPr>
        <p:txBody>
          <a:bodyPr wrap="square">
            <a:spAutoFit/>
          </a:bodyPr>
          <a:lstStyle/>
          <a:p>
            <a:pPr marL="0" lvl="5"/>
            <a:r>
              <a:rPr lang="en-US" sz="2000" dirty="0"/>
              <a:t>State Department</a:t>
            </a:r>
          </a:p>
          <a:p>
            <a:pPr marL="0" lvl="5"/>
            <a:r>
              <a:rPr lang="en-US" sz="2000" dirty="0"/>
              <a:t>National Security Council</a:t>
            </a:r>
          </a:p>
          <a:p>
            <a:pPr marL="0" lvl="5"/>
            <a:r>
              <a:rPr lang="en-US" sz="2000" dirty="0"/>
              <a:t>National Intelligence Council</a:t>
            </a:r>
          </a:p>
          <a:p>
            <a:pPr marL="0" lvl="5"/>
            <a:r>
              <a:rPr lang="en-US" sz="2000" dirty="0"/>
              <a:t>U.S. Military – Intelligence Advisor</a:t>
            </a:r>
          </a:p>
        </p:txBody>
      </p:sp>
      <p:grpSp>
        <p:nvGrpSpPr>
          <p:cNvPr id="22" name="Group 21">
            <a:extLst>
              <a:ext uri="{FF2B5EF4-FFF2-40B4-BE49-F238E27FC236}">
                <a16:creationId xmlns:a16="http://schemas.microsoft.com/office/drawing/2014/main" id="{5CD5E2E9-3575-4DF9-A82A-CDF8661F7417}"/>
              </a:ext>
            </a:extLst>
          </p:cNvPr>
          <p:cNvGrpSpPr/>
          <p:nvPr/>
        </p:nvGrpSpPr>
        <p:grpSpPr>
          <a:xfrm>
            <a:off x="2286000" y="5181600"/>
            <a:ext cx="2971800" cy="607792"/>
            <a:chOff x="762000" y="5181600"/>
            <a:chExt cx="2971800" cy="607792"/>
          </a:xfrm>
        </p:grpSpPr>
        <p:cxnSp>
          <p:nvCxnSpPr>
            <p:cNvPr id="6" name="Straight Arrow Connector 5"/>
            <p:cNvCxnSpPr/>
            <p:nvPr/>
          </p:nvCxnSpPr>
          <p:spPr>
            <a:xfrm flipH="1">
              <a:off x="2971800" y="5181600"/>
              <a:ext cx="762000" cy="304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5C5872E-B7AB-46CD-B1EB-8E29E6308920}"/>
                </a:ext>
              </a:extLst>
            </p:cNvPr>
            <p:cNvSpPr/>
            <p:nvPr/>
          </p:nvSpPr>
          <p:spPr>
            <a:xfrm>
              <a:off x="762000" y="5389282"/>
              <a:ext cx="2340962" cy="400110"/>
            </a:xfrm>
            <a:prstGeom prst="rect">
              <a:avLst/>
            </a:prstGeom>
          </p:spPr>
          <p:txBody>
            <a:bodyPr wrap="none">
              <a:spAutoFit/>
            </a:bodyPr>
            <a:lstStyle/>
            <a:p>
              <a:pPr lvl="2"/>
              <a:r>
                <a:rPr lang="en-US" sz="2000" dirty="0"/>
                <a:t>U.S. Senate</a:t>
              </a:r>
            </a:p>
          </p:txBody>
        </p:sp>
      </p:grpSp>
      <p:grpSp>
        <p:nvGrpSpPr>
          <p:cNvPr id="23" name="Group 22">
            <a:extLst>
              <a:ext uri="{FF2B5EF4-FFF2-40B4-BE49-F238E27FC236}">
                <a16:creationId xmlns:a16="http://schemas.microsoft.com/office/drawing/2014/main" id="{23ADBDFF-EB14-45F3-BAA0-C8D7F205ECC2}"/>
              </a:ext>
            </a:extLst>
          </p:cNvPr>
          <p:cNvGrpSpPr/>
          <p:nvPr/>
        </p:nvGrpSpPr>
        <p:grpSpPr>
          <a:xfrm>
            <a:off x="2281551" y="5791201"/>
            <a:ext cx="4133376" cy="916739"/>
            <a:chOff x="757551" y="5791200"/>
            <a:chExt cx="4133376" cy="916739"/>
          </a:xfrm>
        </p:grpSpPr>
        <p:cxnSp>
          <p:nvCxnSpPr>
            <p:cNvPr id="11" name="Straight Arrow Connector 10"/>
            <p:cNvCxnSpPr/>
            <p:nvPr/>
          </p:nvCxnSpPr>
          <p:spPr>
            <a:xfrm>
              <a:off x="2209800" y="5791200"/>
              <a:ext cx="228600" cy="304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3BA22D3-07C5-4974-93EC-605388714AE5}"/>
                </a:ext>
              </a:extLst>
            </p:cNvPr>
            <p:cNvSpPr/>
            <p:nvPr/>
          </p:nvSpPr>
          <p:spPr>
            <a:xfrm>
              <a:off x="757551" y="6000053"/>
              <a:ext cx="4133376" cy="707886"/>
            </a:xfrm>
            <a:prstGeom prst="rect">
              <a:avLst/>
            </a:prstGeom>
          </p:spPr>
          <p:txBody>
            <a:bodyPr wrap="none">
              <a:spAutoFit/>
            </a:bodyPr>
            <a:lstStyle/>
            <a:p>
              <a:pPr lvl="2"/>
              <a:r>
                <a:rPr lang="en-US" sz="2000" dirty="0"/>
                <a:t>American University</a:t>
              </a:r>
              <a:br>
                <a:rPr lang="en-US" sz="2000" dirty="0"/>
              </a:br>
              <a:r>
                <a:rPr lang="en-US" sz="2000" dirty="0"/>
                <a:t>Syracuse University/Maxwell</a:t>
              </a:r>
            </a:p>
          </p:txBody>
        </p:sp>
      </p:grpSp>
    </p:spTree>
    <p:extLst>
      <p:ext uri="{BB962C8B-B14F-4D97-AF65-F5344CB8AC3E}">
        <p14:creationId xmlns:p14="http://schemas.microsoft.com/office/powerpoint/2010/main" val="113199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righ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par>
                          <p:cTn id="22" fill="hold">
                            <p:stCondLst>
                              <p:cond delay="500"/>
                            </p:stCondLst>
                            <p:childTnLst>
                              <p:par>
                                <p:cTn id="23" presetID="22" presetClass="entr" presetSubtype="2" fill="hold" nodeType="afterEffect">
                                  <p:stCondLst>
                                    <p:cond delay="250"/>
                                  </p:stCondLst>
                                  <p:childTnLst>
                                    <p:set>
                                      <p:cBhvr>
                                        <p:cTn id="24" dur="1" fill="hold">
                                          <p:stCondLst>
                                            <p:cond delay="0"/>
                                          </p:stCondLst>
                                        </p:cTn>
                                        <p:tgtEl>
                                          <p:spTgt spid="10"/>
                                        </p:tgtEl>
                                        <p:attrNameLst>
                                          <p:attrName>style.visibility</p:attrName>
                                        </p:attrNameLst>
                                      </p:cBhvr>
                                      <p:to>
                                        <p:strVal val="visible"/>
                                      </p:to>
                                    </p:set>
                                    <p:animEffect transition="in" filter="wipe(right)">
                                      <p:cBhvr>
                                        <p:cTn id="25" dur="500"/>
                                        <p:tgtEl>
                                          <p:spTgt spid="10"/>
                                        </p:tgtEl>
                                      </p:cBhvr>
                                    </p:animEffect>
                                  </p:childTnLst>
                                </p:cTn>
                              </p:par>
                            </p:childTnLst>
                          </p:cTn>
                        </p:par>
                        <p:par>
                          <p:cTn id="26" fill="hold">
                            <p:stCondLst>
                              <p:cond delay="1250"/>
                            </p:stCondLst>
                            <p:childTnLst>
                              <p:par>
                                <p:cTn id="27" presetID="22" presetClass="entr" presetSubtype="1"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up)">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up)">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up)">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E13E04-6087-49DB-90E4-CA2E68C6EDD8}"/>
              </a:ext>
            </a:extLst>
          </p:cNvPr>
          <p:cNvPicPr>
            <a:picLocks noChangeAspect="1"/>
          </p:cNvPicPr>
          <p:nvPr/>
        </p:nvPicPr>
        <p:blipFill>
          <a:blip r:embed="rId2"/>
          <a:stretch>
            <a:fillRect/>
          </a:stretch>
        </p:blipFill>
        <p:spPr>
          <a:xfrm>
            <a:off x="2403694" y="1844286"/>
            <a:ext cx="2692472" cy="2900555"/>
          </a:xfrm>
          <a:prstGeom prst="rect">
            <a:avLst/>
          </a:prstGeom>
        </p:spPr>
      </p:pic>
      <p:sp>
        <p:nvSpPr>
          <p:cNvPr id="4" name="TextBox 3">
            <a:extLst>
              <a:ext uri="{FF2B5EF4-FFF2-40B4-BE49-F238E27FC236}">
                <a16:creationId xmlns:a16="http://schemas.microsoft.com/office/drawing/2014/main" id="{8D410169-00A2-45E1-A39B-1182FAB74E4E}"/>
              </a:ext>
            </a:extLst>
          </p:cNvPr>
          <p:cNvSpPr txBox="1"/>
          <p:nvPr/>
        </p:nvSpPr>
        <p:spPr>
          <a:xfrm>
            <a:off x="2773397" y="4796892"/>
            <a:ext cx="1693669" cy="646331"/>
          </a:xfrm>
          <a:prstGeom prst="rect">
            <a:avLst/>
          </a:prstGeom>
          <a:noFill/>
        </p:spPr>
        <p:txBody>
          <a:bodyPr wrap="none" rtlCol="0">
            <a:spAutoFit/>
          </a:bodyPr>
          <a:lstStyle/>
          <a:p>
            <a:pPr algn="ctr"/>
            <a:r>
              <a:rPr lang="es-ES" dirty="0"/>
              <a:t>William Ortman</a:t>
            </a:r>
          </a:p>
          <a:p>
            <a:pPr algn="ctr"/>
            <a:endParaRPr lang="en-US" dirty="0"/>
          </a:p>
        </p:txBody>
      </p:sp>
      <p:sp>
        <p:nvSpPr>
          <p:cNvPr id="6" name="TextBox 5">
            <a:extLst>
              <a:ext uri="{FF2B5EF4-FFF2-40B4-BE49-F238E27FC236}">
                <a16:creationId xmlns:a16="http://schemas.microsoft.com/office/drawing/2014/main" id="{A6260F1B-A333-416E-9EA4-56A7EE5A2361}"/>
              </a:ext>
            </a:extLst>
          </p:cNvPr>
          <p:cNvSpPr txBox="1"/>
          <p:nvPr/>
        </p:nvSpPr>
        <p:spPr>
          <a:xfrm flipH="1">
            <a:off x="6089241" y="729826"/>
            <a:ext cx="3970400" cy="400110"/>
          </a:xfrm>
          <a:prstGeom prst="rect">
            <a:avLst/>
          </a:prstGeom>
          <a:noFill/>
          <a:ln>
            <a:solidFill>
              <a:schemeClr val="accent5"/>
            </a:solidFill>
          </a:ln>
        </p:spPr>
        <p:txBody>
          <a:bodyPr wrap="square" rtlCol="0">
            <a:spAutoFit/>
          </a:bodyPr>
          <a:lstStyle/>
          <a:p>
            <a:pPr algn="ctr"/>
            <a:r>
              <a:rPr lang="en-US" sz="2000" dirty="0"/>
              <a:t>GUEST SPEAKER    (2:30pm)</a:t>
            </a:r>
          </a:p>
        </p:txBody>
      </p:sp>
      <p:sp>
        <p:nvSpPr>
          <p:cNvPr id="7" name="TextBox 6">
            <a:extLst>
              <a:ext uri="{FF2B5EF4-FFF2-40B4-BE49-F238E27FC236}">
                <a16:creationId xmlns:a16="http://schemas.microsoft.com/office/drawing/2014/main" id="{338EA067-88C8-42EC-A098-48CDD5E9642A}"/>
              </a:ext>
            </a:extLst>
          </p:cNvPr>
          <p:cNvSpPr txBox="1"/>
          <p:nvPr/>
        </p:nvSpPr>
        <p:spPr>
          <a:xfrm>
            <a:off x="6695995" y="1844286"/>
            <a:ext cx="3575539" cy="446276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a:t>What is the role of intelligence (and intelligence agencies) in U.S. foreign policy?</a:t>
            </a:r>
          </a:p>
          <a:p>
            <a:pPr marL="285750" indent="-285750">
              <a:spcAft>
                <a:spcPts val="1200"/>
              </a:spcAft>
              <a:buFont typeface="Arial" panose="020B0604020202020204" pitchFamily="34" charset="0"/>
              <a:buChar char="•"/>
            </a:pPr>
            <a:r>
              <a:rPr lang="en-US" sz="2400" dirty="0"/>
              <a:t>How is intelligence collection planned and conducted?</a:t>
            </a:r>
          </a:p>
          <a:p>
            <a:pPr marL="285750" indent="-285750">
              <a:spcAft>
                <a:spcPts val="1200"/>
              </a:spcAft>
              <a:buFont typeface="Arial" panose="020B0604020202020204" pitchFamily="34" charset="0"/>
              <a:buChar char="•"/>
            </a:pPr>
            <a:r>
              <a:rPr lang="en-US" sz="2400" dirty="0"/>
              <a:t>What is the difference in substance and impact between “raw” and “finished” intelligence?</a:t>
            </a:r>
          </a:p>
        </p:txBody>
      </p:sp>
    </p:spTree>
    <p:extLst>
      <p:ext uri="{BB962C8B-B14F-4D97-AF65-F5344CB8AC3E}">
        <p14:creationId xmlns:p14="http://schemas.microsoft.com/office/powerpoint/2010/main" val="361032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25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suit and tie&#10;&#10;AI-generated content may be incorrect.">
            <a:extLst>
              <a:ext uri="{FF2B5EF4-FFF2-40B4-BE49-F238E27FC236}">
                <a16:creationId xmlns:a16="http://schemas.microsoft.com/office/drawing/2014/main" id="{63AAA905-7214-BDC0-EF4B-B1AE9264DE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3273">
            <a:off x="4935403" y="481019"/>
            <a:ext cx="5364481" cy="3017520"/>
          </a:xfrm>
          <a:prstGeom prst="rect">
            <a:avLst/>
          </a:prstGeom>
          <a:ln>
            <a:solidFill>
              <a:schemeClr val="tx1"/>
            </a:solidFill>
          </a:ln>
        </p:spPr>
      </p:pic>
      <p:sp>
        <p:nvSpPr>
          <p:cNvPr id="5" name="TextBox 4">
            <a:extLst>
              <a:ext uri="{FF2B5EF4-FFF2-40B4-BE49-F238E27FC236}">
                <a16:creationId xmlns:a16="http://schemas.microsoft.com/office/drawing/2014/main" id="{96C0D361-F70A-EDC6-7166-F137194BB3C1}"/>
              </a:ext>
            </a:extLst>
          </p:cNvPr>
          <p:cNvSpPr txBox="1"/>
          <p:nvPr/>
        </p:nvSpPr>
        <p:spPr>
          <a:xfrm>
            <a:off x="781211" y="2659061"/>
            <a:ext cx="2284718" cy="1200329"/>
          </a:xfrm>
          <a:prstGeom prst="rect">
            <a:avLst/>
          </a:prstGeom>
          <a:noFill/>
        </p:spPr>
        <p:txBody>
          <a:bodyPr wrap="square" rtlCol="0">
            <a:spAutoFit/>
          </a:bodyPr>
          <a:lstStyle/>
          <a:p>
            <a:r>
              <a:rPr lang="en-US" sz="2400" dirty="0"/>
              <a:t>Questions</a:t>
            </a:r>
          </a:p>
          <a:p>
            <a:r>
              <a:rPr lang="en-US" sz="2400" dirty="0"/>
              <a:t>Comments</a:t>
            </a:r>
          </a:p>
          <a:p>
            <a:r>
              <a:rPr lang="en-US" sz="2400" dirty="0"/>
              <a:t>Experiences</a:t>
            </a:r>
          </a:p>
        </p:txBody>
      </p:sp>
      <p:pic>
        <p:nvPicPr>
          <p:cNvPr id="7" name="Graphic 6" descr="Question Mark outline">
            <a:extLst>
              <a:ext uri="{FF2B5EF4-FFF2-40B4-BE49-F238E27FC236}">
                <a16:creationId xmlns:a16="http://schemas.microsoft.com/office/drawing/2014/main" id="{54580888-9ECF-D796-804E-58C5CB5694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2862" y="2717358"/>
            <a:ext cx="914400" cy="914400"/>
          </a:xfrm>
          <a:prstGeom prst="rect">
            <a:avLst/>
          </a:prstGeom>
        </p:spPr>
      </p:pic>
      <p:pic>
        <p:nvPicPr>
          <p:cNvPr id="8" name="Picture 7" descr="A diagram of the government&#10;&#10;Description automatically generated">
            <a:extLst>
              <a:ext uri="{FF2B5EF4-FFF2-40B4-BE49-F238E27FC236}">
                <a16:creationId xmlns:a16="http://schemas.microsoft.com/office/drawing/2014/main" id="{9BBC5448-FEF8-5180-C5AA-B641F0BB0B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2699">
            <a:off x="5154928" y="3645658"/>
            <a:ext cx="4746539" cy="3017520"/>
          </a:xfrm>
          <a:prstGeom prst="rect">
            <a:avLst/>
          </a:prstGeom>
        </p:spPr>
      </p:pic>
    </p:spTree>
    <p:extLst>
      <p:ext uri="{BB962C8B-B14F-4D97-AF65-F5344CB8AC3E}">
        <p14:creationId xmlns:p14="http://schemas.microsoft.com/office/powerpoint/2010/main" val="41343816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42A42A-1254-46C0-A467-EAC2A7F67E15}"/>
              </a:ext>
            </a:extLst>
          </p:cNvPr>
          <p:cNvSpPr txBox="1"/>
          <p:nvPr/>
        </p:nvSpPr>
        <p:spPr>
          <a:xfrm>
            <a:off x="5099573" y="1097841"/>
            <a:ext cx="1992853" cy="646331"/>
          </a:xfrm>
          <a:prstGeom prst="rect">
            <a:avLst/>
          </a:prstGeom>
          <a:noFill/>
        </p:spPr>
        <p:txBody>
          <a:bodyPr wrap="none" rtlCol="0">
            <a:spAutoFit/>
          </a:bodyPr>
          <a:lstStyle/>
          <a:p>
            <a:r>
              <a:rPr lang="en-US" sz="3600" dirty="0"/>
              <a:t>WRAPUP</a:t>
            </a:r>
          </a:p>
        </p:txBody>
      </p:sp>
      <p:pic>
        <p:nvPicPr>
          <p:cNvPr id="4" name="Picture 3" descr="A picture containing text, floor&#10;&#10;Description automatically generated">
            <a:extLst>
              <a:ext uri="{FF2B5EF4-FFF2-40B4-BE49-F238E27FC236}">
                <a16:creationId xmlns:a16="http://schemas.microsoft.com/office/drawing/2014/main" id="{8BA08303-38FB-4C66-9D6C-DC3DB08EE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0741" y="2486025"/>
            <a:ext cx="4572000" cy="3048000"/>
          </a:xfrm>
          <a:prstGeom prst="rect">
            <a:avLst/>
          </a:prstGeom>
        </p:spPr>
      </p:pic>
    </p:spTree>
    <p:extLst>
      <p:ext uri="{BB962C8B-B14F-4D97-AF65-F5344CB8AC3E}">
        <p14:creationId xmlns:p14="http://schemas.microsoft.com/office/powerpoint/2010/main" val="410596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A41EE-AB23-3E56-BA69-B82BC73B953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C05D56E-7088-47F5-52EA-EC1E6DEC5A8A}"/>
              </a:ext>
            </a:extLst>
          </p:cNvPr>
          <p:cNvSpPr txBox="1"/>
          <p:nvPr/>
        </p:nvSpPr>
        <p:spPr>
          <a:xfrm>
            <a:off x="1304926" y="702731"/>
            <a:ext cx="3011337" cy="523220"/>
          </a:xfrm>
          <a:prstGeom prst="rect">
            <a:avLst/>
          </a:prstGeom>
          <a:noFill/>
          <a:ln>
            <a:solidFill>
              <a:schemeClr val="tx2"/>
            </a:solidFill>
          </a:ln>
        </p:spPr>
        <p:txBody>
          <a:bodyPr wrap="none" rtlCol="0">
            <a:spAutoFit/>
          </a:bodyPr>
          <a:lstStyle/>
          <a:p>
            <a:r>
              <a:rPr lang="en-US" sz="2800" dirty="0"/>
              <a:t>TODAY’S AGENDA</a:t>
            </a:r>
          </a:p>
        </p:txBody>
      </p:sp>
      <p:graphicFrame>
        <p:nvGraphicFramePr>
          <p:cNvPr id="3" name="Table 2">
            <a:extLst>
              <a:ext uri="{FF2B5EF4-FFF2-40B4-BE49-F238E27FC236}">
                <a16:creationId xmlns:a16="http://schemas.microsoft.com/office/drawing/2014/main" id="{98155E5A-62CF-BAAC-6237-D307065B1664}"/>
              </a:ext>
            </a:extLst>
          </p:cNvPr>
          <p:cNvGraphicFramePr>
            <a:graphicFrameLocks noGrp="1"/>
          </p:cNvGraphicFramePr>
          <p:nvPr/>
        </p:nvGraphicFramePr>
        <p:xfrm>
          <a:off x="1304926" y="1674709"/>
          <a:ext cx="7844095" cy="4480560"/>
        </p:xfrm>
        <a:graphic>
          <a:graphicData uri="http://schemas.openxmlformats.org/drawingml/2006/table">
            <a:tbl>
              <a:tblPr firstRow="1" bandRow="1">
                <a:tableStyleId>{2D5ABB26-0587-4C30-8999-92F81FD0307C}</a:tableStyleId>
              </a:tblPr>
              <a:tblGrid>
                <a:gridCol w="1384743">
                  <a:extLst>
                    <a:ext uri="{9D8B030D-6E8A-4147-A177-3AD203B41FA5}">
                      <a16:colId xmlns:a16="http://schemas.microsoft.com/office/drawing/2014/main" val="3540809041"/>
                    </a:ext>
                  </a:extLst>
                </a:gridCol>
                <a:gridCol w="6459352">
                  <a:extLst>
                    <a:ext uri="{9D8B030D-6E8A-4147-A177-3AD203B41FA5}">
                      <a16:colId xmlns:a16="http://schemas.microsoft.com/office/drawing/2014/main" val="369545150"/>
                    </a:ext>
                  </a:extLst>
                </a:gridCol>
              </a:tblGrid>
              <a:tr h="370840">
                <a:tc>
                  <a:txBody>
                    <a:bodyPr/>
                    <a:lstStyle/>
                    <a:p>
                      <a:pPr marL="0" indent="0"/>
                      <a:r>
                        <a:rPr lang="en-US" sz="2000" dirty="0"/>
                        <a:t>9:00 </a:t>
                      </a:r>
                    </a:p>
                  </a:txBody>
                  <a:tcPr marB="91440"/>
                </a:tc>
                <a:tc>
                  <a:txBody>
                    <a:bodyPr/>
                    <a:lstStyle/>
                    <a:p>
                      <a:r>
                        <a:rPr lang="en-US" sz="2000" dirty="0"/>
                        <a:t>Skills session - Analysis</a:t>
                      </a:r>
                    </a:p>
                  </a:txBody>
                  <a:tcPr marB="91440"/>
                </a:tc>
                <a:extLst>
                  <a:ext uri="{0D108BD9-81ED-4DB2-BD59-A6C34878D82A}">
                    <a16:rowId xmlns:a16="http://schemas.microsoft.com/office/drawing/2014/main" val="1598994171"/>
                  </a:ext>
                </a:extLst>
              </a:tr>
              <a:tr h="370840">
                <a:tc>
                  <a:txBody>
                    <a:bodyPr/>
                    <a:lstStyle/>
                    <a:p>
                      <a:pPr marL="0" indent="0"/>
                      <a:r>
                        <a:rPr lang="en-US" sz="2000" dirty="0"/>
                        <a:t>10:15</a:t>
                      </a:r>
                    </a:p>
                  </a:txBody>
                  <a:tcPr marB="9144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Welcome; Introductions; Questionnaire; Semester Overview; Syllabus and Projects</a:t>
                      </a:r>
                    </a:p>
                  </a:txBody>
                  <a:tcPr marB="91440"/>
                </a:tc>
                <a:extLst>
                  <a:ext uri="{0D108BD9-81ED-4DB2-BD59-A6C34878D82A}">
                    <a16:rowId xmlns:a16="http://schemas.microsoft.com/office/drawing/2014/main" val="2174993798"/>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12:00</a:t>
                      </a:r>
                    </a:p>
                  </a:txBody>
                  <a:tcPr marB="9144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Lunch (provided)</a:t>
                      </a:r>
                      <a:br>
                        <a:rPr lang="en-US" sz="2000" dirty="0"/>
                      </a:br>
                      <a:r>
                        <a:rPr lang="en-US" sz="2000" dirty="0"/>
                        <a:t>Samantha Clemence – </a:t>
                      </a:r>
                      <a:r>
                        <a:rPr lang="en-US" sz="2000" dirty="0" err="1"/>
                        <a:t>A</a:t>
                      </a:r>
                      <a:r>
                        <a:rPr lang="en-US" sz="2000" b="0" i="0" u="none" strike="noStrike" kern="1200" dirty="0" err="1">
                          <a:solidFill>
                            <a:schemeClr val="tx1"/>
                          </a:solidFill>
                          <a:effectLst/>
                          <a:latin typeface="+mn-lt"/>
                          <a:ea typeface="+mn-ea"/>
                          <a:cs typeface="+mn-cs"/>
                        </a:rPr>
                        <a:t>ss’t</a:t>
                      </a:r>
                      <a:r>
                        <a:rPr lang="en-US" sz="2000" b="0" i="0" u="none" strike="noStrike" kern="1200" dirty="0">
                          <a:solidFill>
                            <a:schemeClr val="tx1"/>
                          </a:solidFill>
                          <a:effectLst/>
                          <a:latin typeface="+mn-lt"/>
                          <a:ea typeface="+mn-ea"/>
                          <a:cs typeface="+mn-cs"/>
                        </a:rPr>
                        <a:t> Director, Washington Programs</a:t>
                      </a:r>
                      <a:endParaRPr lang="en-US" sz="2000" dirty="0"/>
                    </a:p>
                    <a:p>
                      <a:pPr marL="342900" marR="0" lvl="1" indent="0" algn="l" defTabSz="685800" rtl="0" eaLnBrk="1" fontAlgn="auto" latinLnBrk="0" hangingPunct="1">
                        <a:lnSpc>
                          <a:spcPct val="100000"/>
                        </a:lnSpc>
                        <a:spcBef>
                          <a:spcPts val="0"/>
                        </a:spcBef>
                        <a:spcAft>
                          <a:spcPts val="0"/>
                        </a:spcAft>
                        <a:buClrTx/>
                        <a:buSzTx/>
                        <a:buFontTx/>
                        <a:buNone/>
                        <a:tabLst/>
                        <a:defRPr/>
                      </a:pPr>
                      <a:r>
                        <a:rPr lang="en-US" sz="2000" dirty="0"/>
                        <a:t>Internship Course Overview and Requirements</a:t>
                      </a:r>
                    </a:p>
                  </a:txBody>
                  <a:tcPr marB="91440"/>
                </a:tc>
                <a:extLst>
                  <a:ext uri="{0D108BD9-81ED-4DB2-BD59-A6C34878D82A}">
                    <a16:rowId xmlns:a16="http://schemas.microsoft.com/office/drawing/2014/main" val="1260872140"/>
                  </a:ext>
                </a:extLst>
              </a:tr>
              <a:tr h="370840">
                <a:tc>
                  <a:txBody>
                    <a:bodyPr/>
                    <a:lstStyle/>
                    <a:p>
                      <a:pPr marL="0" indent="0"/>
                      <a:r>
                        <a:rPr lang="en-US" sz="2000" dirty="0"/>
                        <a:t>~1:15</a:t>
                      </a:r>
                    </a:p>
                  </a:txBody>
                  <a:tcPr marB="91440"/>
                </a:tc>
                <a:tc>
                  <a:txBody>
                    <a:bodyPr/>
                    <a:lstStyle/>
                    <a:p>
                      <a:r>
                        <a:rPr lang="en-US" sz="2000" kern="1200" dirty="0">
                          <a:solidFill>
                            <a:schemeClr val="tx1"/>
                          </a:solidFill>
                          <a:effectLst/>
                          <a:latin typeface="+mn-lt"/>
                          <a:ea typeface="+mn-ea"/>
                          <a:cs typeface="+mn-cs"/>
                        </a:rPr>
                        <a:t>Continue morning session</a:t>
                      </a:r>
                    </a:p>
                    <a:p>
                      <a:pPr lvl="1"/>
                      <a:r>
                        <a:rPr lang="en-US" sz="2000" kern="1200" dirty="0">
                          <a:solidFill>
                            <a:schemeClr val="tx1"/>
                          </a:solidFill>
                          <a:effectLst/>
                          <a:latin typeface="+mn-lt"/>
                          <a:ea typeface="+mn-ea"/>
                          <a:cs typeface="+mn-cs"/>
                        </a:rPr>
                        <a:t>Questions, concerns, suggestions you have</a:t>
                      </a:r>
                      <a:endParaRPr lang="en-US" sz="2000" dirty="0"/>
                    </a:p>
                  </a:txBody>
                  <a:tcPr marB="91440"/>
                </a:tc>
                <a:extLst>
                  <a:ext uri="{0D108BD9-81ED-4DB2-BD59-A6C34878D82A}">
                    <a16:rowId xmlns:a16="http://schemas.microsoft.com/office/drawing/2014/main" val="1733385493"/>
                  </a:ext>
                </a:extLst>
              </a:tr>
              <a:tr h="370840">
                <a:tc>
                  <a:txBody>
                    <a:bodyPr/>
                    <a:lstStyle/>
                    <a:p>
                      <a:pPr marL="0" indent="0"/>
                      <a:r>
                        <a:rPr lang="en-US" sz="2000" dirty="0"/>
                        <a:t>2:30</a:t>
                      </a:r>
                    </a:p>
                  </a:txBody>
                  <a:tcPr marB="91440"/>
                </a:tc>
                <a:tc>
                  <a:txBody>
                    <a:bodyPr/>
                    <a:lstStyle/>
                    <a:p>
                      <a:pPr marL="182880" indent="-182880"/>
                      <a:r>
                        <a:rPr lang="en-US" sz="2000" kern="1200" dirty="0">
                          <a:solidFill>
                            <a:schemeClr val="tx1"/>
                          </a:solidFill>
                          <a:effectLst/>
                          <a:latin typeface="+mn-lt"/>
                          <a:ea typeface="+mn-ea"/>
                          <a:cs typeface="+mn-cs"/>
                        </a:rPr>
                        <a:t>Guest speaker:  Bill O.</a:t>
                      </a:r>
                      <a:br>
                        <a:rPr lang="en-US" sz="2000" kern="1200" dirty="0">
                          <a:solidFill>
                            <a:schemeClr val="tx1"/>
                          </a:solidFill>
                          <a:effectLst/>
                          <a:latin typeface="+mn-lt"/>
                          <a:ea typeface="+mn-ea"/>
                          <a:cs typeface="+mn-cs"/>
                        </a:rPr>
                      </a:br>
                      <a:r>
                        <a:rPr lang="en-US" sz="2000" kern="1200" dirty="0">
                          <a:solidFill>
                            <a:schemeClr val="tx1"/>
                          </a:solidFill>
                          <a:effectLst/>
                          <a:latin typeface="+mn-lt"/>
                          <a:ea typeface="+mn-ea"/>
                          <a:cs typeface="+mn-cs"/>
                        </a:rPr>
                        <a:t>Former senior intelligence officer</a:t>
                      </a:r>
                      <a:br>
                        <a:rPr lang="en-US" sz="2000" kern="1200" dirty="0">
                          <a:solidFill>
                            <a:schemeClr val="tx1"/>
                          </a:solidFill>
                          <a:effectLst/>
                          <a:latin typeface="+mn-lt"/>
                          <a:ea typeface="+mn-ea"/>
                          <a:cs typeface="+mn-cs"/>
                        </a:rPr>
                      </a:br>
                      <a:r>
                        <a:rPr lang="en-US" sz="2000" kern="1200" dirty="0">
                          <a:solidFill>
                            <a:schemeClr val="tx1"/>
                          </a:solidFill>
                          <a:effectLst/>
                          <a:latin typeface="+mn-lt"/>
                          <a:ea typeface="+mn-ea"/>
                          <a:cs typeface="+mn-cs"/>
                        </a:rPr>
                        <a:t>Intelligence and its Role in Policy</a:t>
                      </a:r>
                      <a:endParaRPr lang="en-US" sz="2000" dirty="0"/>
                    </a:p>
                  </a:txBody>
                  <a:tcPr marB="91440"/>
                </a:tc>
                <a:extLst>
                  <a:ext uri="{0D108BD9-81ED-4DB2-BD59-A6C34878D82A}">
                    <a16:rowId xmlns:a16="http://schemas.microsoft.com/office/drawing/2014/main" val="960413654"/>
                  </a:ext>
                </a:extLst>
              </a:tr>
              <a:tr h="370840">
                <a:tc>
                  <a:txBody>
                    <a:bodyPr/>
                    <a:lstStyle/>
                    <a:p>
                      <a:pPr marL="0" indent="0"/>
                      <a:r>
                        <a:rPr lang="en-US" sz="2000" kern="1200" dirty="0">
                          <a:solidFill>
                            <a:schemeClr val="tx1"/>
                          </a:solidFill>
                          <a:latin typeface="+mn-lt"/>
                          <a:ea typeface="+mn-ea"/>
                          <a:cs typeface="+mn-cs"/>
                        </a:rPr>
                        <a:t>4:00</a:t>
                      </a:r>
                    </a:p>
                  </a:txBody>
                  <a:tcPr marB="91440"/>
                </a:tc>
                <a:tc>
                  <a:txBody>
                    <a:bodyPr/>
                    <a:lstStyle/>
                    <a:p>
                      <a:r>
                        <a:rPr lang="en-US" sz="2000" dirty="0" err="1"/>
                        <a:t>Wrapup</a:t>
                      </a:r>
                      <a:endParaRPr lang="en-US" sz="2000" dirty="0"/>
                    </a:p>
                  </a:txBody>
                  <a:tcPr marB="91440"/>
                </a:tc>
                <a:extLst>
                  <a:ext uri="{0D108BD9-81ED-4DB2-BD59-A6C34878D82A}">
                    <a16:rowId xmlns:a16="http://schemas.microsoft.com/office/drawing/2014/main" val="3419112734"/>
                  </a:ext>
                </a:extLst>
              </a:tr>
            </a:tbl>
          </a:graphicData>
        </a:graphic>
      </p:graphicFrame>
    </p:spTree>
    <p:extLst>
      <p:ext uri="{BB962C8B-B14F-4D97-AF65-F5344CB8AC3E}">
        <p14:creationId xmlns:p14="http://schemas.microsoft.com/office/powerpoint/2010/main" val="12191452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13E9062-4D55-8C7D-A13E-9079953D98D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9C9364A-790E-94C5-9235-8E8B9CCB7E59}"/>
              </a:ext>
            </a:extLst>
          </p:cNvPr>
          <p:cNvPicPr>
            <a:picLocks noChangeAspect="1"/>
          </p:cNvPicPr>
          <p:nvPr/>
        </p:nvPicPr>
        <p:blipFill>
          <a:blip r:embed="rId2"/>
          <a:stretch>
            <a:fillRect/>
          </a:stretch>
        </p:blipFill>
        <p:spPr>
          <a:xfrm>
            <a:off x="4389561" y="1771781"/>
            <a:ext cx="2560028" cy="2900555"/>
          </a:xfrm>
          <a:prstGeom prst="rect">
            <a:avLst/>
          </a:prstGeom>
        </p:spPr>
      </p:pic>
      <p:pic>
        <p:nvPicPr>
          <p:cNvPr id="3" name="Picture 2">
            <a:extLst>
              <a:ext uri="{FF2B5EF4-FFF2-40B4-BE49-F238E27FC236}">
                <a16:creationId xmlns:a16="http://schemas.microsoft.com/office/drawing/2014/main" id="{04311037-8C52-DBCC-FDF8-50949FAC73A3}"/>
              </a:ext>
            </a:extLst>
          </p:cNvPr>
          <p:cNvPicPr>
            <a:picLocks noChangeAspect="1"/>
          </p:cNvPicPr>
          <p:nvPr/>
        </p:nvPicPr>
        <p:blipFill>
          <a:blip r:embed="rId3"/>
          <a:stretch>
            <a:fillRect/>
          </a:stretch>
        </p:blipFill>
        <p:spPr>
          <a:xfrm>
            <a:off x="1119643" y="630618"/>
            <a:ext cx="2692472" cy="2900555"/>
          </a:xfrm>
          <a:prstGeom prst="rect">
            <a:avLst/>
          </a:prstGeom>
        </p:spPr>
      </p:pic>
      <p:sp>
        <p:nvSpPr>
          <p:cNvPr id="4" name="TextBox 3">
            <a:extLst>
              <a:ext uri="{FF2B5EF4-FFF2-40B4-BE49-F238E27FC236}">
                <a16:creationId xmlns:a16="http://schemas.microsoft.com/office/drawing/2014/main" id="{5BA54E0A-BB24-D8EE-AC76-EE6C8B9225D1}"/>
              </a:ext>
            </a:extLst>
          </p:cNvPr>
          <p:cNvSpPr txBox="1"/>
          <p:nvPr/>
        </p:nvSpPr>
        <p:spPr>
          <a:xfrm>
            <a:off x="1489346" y="3583224"/>
            <a:ext cx="1693669" cy="646331"/>
          </a:xfrm>
          <a:prstGeom prst="rect">
            <a:avLst/>
          </a:prstGeom>
          <a:noFill/>
        </p:spPr>
        <p:txBody>
          <a:bodyPr wrap="none" rtlCol="0">
            <a:spAutoFit/>
          </a:bodyPr>
          <a:lstStyle/>
          <a:p>
            <a:pPr algn="ctr"/>
            <a:r>
              <a:rPr lang="es-ES" dirty="0"/>
              <a:t>William Ortman</a:t>
            </a:r>
          </a:p>
          <a:p>
            <a:pPr algn="ctr"/>
            <a:endParaRPr lang="en-US" dirty="0"/>
          </a:p>
        </p:txBody>
      </p:sp>
      <p:sp>
        <p:nvSpPr>
          <p:cNvPr id="5" name="TextBox 4">
            <a:extLst>
              <a:ext uri="{FF2B5EF4-FFF2-40B4-BE49-F238E27FC236}">
                <a16:creationId xmlns:a16="http://schemas.microsoft.com/office/drawing/2014/main" id="{A4C749CD-3CAA-BB56-E071-AA577EA18AD3}"/>
              </a:ext>
            </a:extLst>
          </p:cNvPr>
          <p:cNvSpPr txBox="1"/>
          <p:nvPr/>
        </p:nvSpPr>
        <p:spPr>
          <a:xfrm>
            <a:off x="4531539" y="4774776"/>
            <a:ext cx="2276072" cy="646331"/>
          </a:xfrm>
          <a:prstGeom prst="rect">
            <a:avLst/>
          </a:prstGeom>
          <a:noFill/>
        </p:spPr>
        <p:txBody>
          <a:bodyPr wrap="none" rtlCol="0">
            <a:spAutoFit/>
          </a:bodyPr>
          <a:lstStyle/>
          <a:p>
            <a:r>
              <a:rPr lang="es-ES" dirty="0"/>
              <a:t>Rafael Aguirre</a:t>
            </a:r>
            <a:r>
              <a:rPr lang="en-US" dirty="0"/>
              <a:t>-</a:t>
            </a:r>
            <a:r>
              <a:rPr lang="en-US" dirty="0" err="1"/>
              <a:t>Sacasa</a:t>
            </a:r>
            <a:endParaRPr lang="en-US" dirty="0"/>
          </a:p>
          <a:p>
            <a:endParaRPr lang="en-US" dirty="0"/>
          </a:p>
        </p:txBody>
      </p:sp>
      <p:sp>
        <p:nvSpPr>
          <p:cNvPr id="6" name="TextBox 5">
            <a:extLst>
              <a:ext uri="{FF2B5EF4-FFF2-40B4-BE49-F238E27FC236}">
                <a16:creationId xmlns:a16="http://schemas.microsoft.com/office/drawing/2014/main" id="{95991E86-1642-12D8-1D42-623FE8DB61F2}"/>
              </a:ext>
            </a:extLst>
          </p:cNvPr>
          <p:cNvSpPr txBox="1"/>
          <p:nvPr/>
        </p:nvSpPr>
        <p:spPr>
          <a:xfrm flipH="1">
            <a:off x="6089241" y="729826"/>
            <a:ext cx="3970400" cy="400110"/>
          </a:xfrm>
          <a:prstGeom prst="rect">
            <a:avLst/>
          </a:prstGeom>
          <a:noFill/>
          <a:ln>
            <a:solidFill>
              <a:schemeClr val="accent5"/>
            </a:solidFill>
          </a:ln>
        </p:spPr>
        <p:txBody>
          <a:bodyPr wrap="square" rtlCol="0">
            <a:spAutoFit/>
          </a:bodyPr>
          <a:lstStyle/>
          <a:p>
            <a:pPr algn="ctr"/>
            <a:r>
              <a:rPr lang="en-US" sz="2000" dirty="0"/>
              <a:t>GUEST SPEAKERS    (10:30am)</a:t>
            </a:r>
          </a:p>
        </p:txBody>
      </p:sp>
      <p:sp>
        <p:nvSpPr>
          <p:cNvPr id="7" name="TextBox 6">
            <a:extLst>
              <a:ext uri="{FF2B5EF4-FFF2-40B4-BE49-F238E27FC236}">
                <a16:creationId xmlns:a16="http://schemas.microsoft.com/office/drawing/2014/main" id="{BACFCB89-28B9-DB03-A6A3-B3338742AD3D}"/>
              </a:ext>
            </a:extLst>
          </p:cNvPr>
          <p:cNvSpPr txBox="1"/>
          <p:nvPr/>
        </p:nvSpPr>
        <p:spPr>
          <a:xfrm>
            <a:off x="7299110" y="1844286"/>
            <a:ext cx="3575539" cy="446276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a:t>What is the role of intelligence (and intelligence agencies) in U.S. foreign policy?</a:t>
            </a:r>
          </a:p>
          <a:p>
            <a:pPr marL="285750" indent="-285750">
              <a:spcAft>
                <a:spcPts val="1200"/>
              </a:spcAft>
              <a:buFont typeface="Arial" panose="020B0604020202020204" pitchFamily="34" charset="0"/>
              <a:buChar char="•"/>
            </a:pPr>
            <a:r>
              <a:rPr lang="en-US" sz="2400" dirty="0"/>
              <a:t>How is intelligence collection planned and conducted?</a:t>
            </a:r>
          </a:p>
          <a:p>
            <a:pPr marL="285750" indent="-285750">
              <a:spcAft>
                <a:spcPts val="1200"/>
              </a:spcAft>
              <a:buFont typeface="Arial" panose="020B0604020202020204" pitchFamily="34" charset="0"/>
              <a:buChar char="•"/>
            </a:pPr>
            <a:r>
              <a:rPr lang="en-US" sz="2400" dirty="0"/>
              <a:t>What is the difference in substance and impact between “raw” and “finished” intelligence?</a:t>
            </a:r>
          </a:p>
        </p:txBody>
      </p:sp>
    </p:spTree>
    <p:extLst>
      <p:ext uri="{BB962C8B-B14F-4D97-AF65-F5344CB8AC3E}">
        <p14:creationId xmlns:p14="http://schemas.microsoft.com/office/powerpoint/2010/main" val="199891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25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663F48-FD93-D660-AAF9-30129097432D}"/>
              </a:ext>
            </a:extLst>
          </p:cNvPr>
          <p:cNvSpPr txBox="1"/>
          <p:nvPr/>
        </p:nvSpPr>
        <p:spPr>
          <a:xfrm>
            <a:off x="4014788" y="2600325"/>
            <a:ext cx="3960508" cy="461665"/>
          </a:xfrm>
          <a:prstGeom prst="rect">
            <a:avLst/>
          </a:prstGeom>
          <a:noFill/>
        </p:spPr>
        <p:txBody>
          <a:bodyPr wrap="none" rtlCol="0">
            <a:spAutoFit/>
          </a:bodyPr>
          <a:lstStyle/>
          <a:p>
            <a:r>
              <a:rPr lang="en-US" sz="2400" dirty="0"/>
              <a:t>QUESTIONS or COMMENTS?</a:t>
            </a:r>
          </a:p>
        </p:txBody>
      </p:sp>
    </p:spTree>
    <p:extLst>
      <p:ext uri="{BB962C8B-B14F-4D97-AF65-F5344CB8AC3E}">
        <p14:creationId xmlns:p14="http://schemas.microsoft.com/office/powerpoint/2010/main" val="17925710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6CD0E-0378-1A94-9229-E995E66559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7C199C-EDC7-D708-39EB-D1AAF5AFB0AD}"/>
              </a:ext>
            </a:extLst>
          </p:cNvPr>
          <p:cNvSpPr>
            <a:spLocks noGrp="1"/>
          </p:cNvSpPr>
          <p:nvPr>
            <p:ph type="ctrTitle"/>
          </p:nvPr>
        </p:nvSpPr>
        <p:spPr>
          <a:xfrm>
            <a:off x="2266950" y="1781175"/>
            <a:ext cx="7686674" cy="1194650"/>
          </a:xfrm>
        </p:spPr>
        <p:txBody>
          <a:bodyPr>
            <a:normAutofit/>
          </a:bodyPr>
          <a:lstStyle/>
          <a:p>
            <a:r>
              <a:rPr lang="en-US" sz="4000" dirty="0"/>
              <a:t>Global Policy Seminar and NSC Simulation</a:t>
            </a:r>
          </a:p>
        </p:txBody>
      </p:sp>
      <p:sp>
        <p:nvSpPr>
          <p:cNvPr id="3" name="Subtitle 2">
            <a:extLst>
              <a:ext uri="{FF2B5EF4-FFF2-40B4-BE49-F238E27FC236}">
                <a16:creationId xmlns:a16="http://schemas.microsoft.com/office/drawing/2014/main" id="{AAA3E445-6404-F137-B737-A375FCCFF1C1}"/>
              </a:ext>
            </a:extLst>
          </p:cNvPr>
          <p:cNvSpPr>
            <a:spLocks noGrp="1"/>
          </p:cNvSpPr>
          <p:nvPr>
            <p:ph type="subTitle" idx="1"/>
          </p:nvPr>
        </p:nvSpPr>
        <p:spPr>
          <a:xfrm>
            <a:off x="1693037" y="2741801"/>
            <a:ext cx="6858000" cy="618523"/>
          </a:xfrm>
        </p:spPr>
        <p:txBody>
          <a:bodyPr>
            <a:normAutofit/>
          </a:bodyPr>
          <a:lstStyle/>
          <a:p>
            <a:r>
              <a:rPr lang="en-US" sz="2800" dirty="0"/>
              <a:t>IRP 401  -  IRP 402</a:t>
            </a:r>
          </a:p>
        </p:txBody>
      </p:sp>
      <p:sp>
        <p:nvSpPr>
          <p:cNvPr id="4" name="TextBox 3">
            <a:extLst>
              <a:ext uri="{FF2B5EF4-FFF2-40B4-BE49-F238E27FC236}">
                <a16:creationId xmlns:a16="http://schemas.microsoft.com/office/drawing/2014/main" id="{D0B34E59-0490-EED4-CDC7-CD3153E774E5}"/>
              </a:ext>
            </a:extLst>
          </p:cNvPr>
          <p:cNvSpPr txBox="1"/>
          <p:nvPr/>
        </p:nvSpPr>
        <p:spPr>
          <a:xfrm>
            <a:off x="5771609" y="5465641"/>
            <a:ext cx="3368102" cy="461665"/>
          </a:xfrm>
          <a:prstGeom prst="rect">
            <a:avLst/>
          </a:prstGeom>
          <a:noFill/>
        </p:spPr>
        <p:txBody>
          <a:bodyPr wrap="none" rtlCol="0">
            <a:spAutoFit/>
          </a:bodyPr>
          <a:lstStyle/>
          <a:p>
            <a:r>
              <a:rPr lang="en-US" sz="2400" dirty="0"/>
              <a:t>Prof. Fulton T. Armstrong</a:t>
            </a:r>
          </a:p>
        </p:txBody>
      </p:sp>
      <p:sp>
        <p:nvSpPr>
          <p:cNvPr id="6" name="TextBox 5">
            <a:extLst>
              <a:ext uri="{FF2B5EF4-FFF2-40B4-BE49-F238E27FC236}">
                <a16:creationId xmlns:a16="http://schemas.microsoft.com/office/drawing/2014/main" id="{CDD5726A-DE79-522C-7AC6-658C3290AB0E}"/>
              </a:ext>
            </a:extLst>
          </p:cNvPr>
          <p:cNvSpPr txBox="1"/>
          <p:nvPr/>
        </p:nvSpPr>
        <p:spPr>
          <a:xfrm>
            <a:off x="5771609" y="3997484"/>
            <a:ext cx="2120132" cy="830997"/>
          </a:xfrm>
          <a:prstGeom prst="rect">
            <a:avLst/>
          </a:prstGeom>
          <a:noFill/>
        </p:spPr>
        <p:txBody>
          <a:bodyPr wrap="none" rtlCol="0">
            <a:spAutoFit/>
          </a:bodyPr>
          <a:lstStyle/>
          <a:p>
            <a:r>
              <a:rPr lang="en-US" sz="2400" dirty="0"/>
              <a:t>Week One</a:t>
            </a:r>
            <a:br>
              <a:rPr lang="en-US" sz="2400" dirty="0"/>
            </a:br>
            <a:r>
              <a:rPr lang="en-US" sz="2400" dirty="0"/>
              <a:t>29 August 2025</a:t>
            </a:r>
          </a:p>
        </p:txBody>
      </p:sp>
      <p:pic>
        <p:nvPicPr>
          <p:cNvPr id="5" name="Picture 4">
            <a:extLst>
              <a:ext uri="{FF2B5EF4-FFF2-40B4-BE49-F238E27FC236}">
                <a16:creationId xmlns:a16="http://schemas.microsoft.com/office/drawing/2014/main" id="{A31F3990-B52F-CEC1-8609-39F75416A1B0}"/>
              </a:ext>
            </a:extLst>
          </p:cNvPr>
          <p:cNvPicPr>
            <a:picLocks noChangeAspect="1"/>
          </p:cNvPicPr>
          <p:nvPr/>
        </p:nvPicPr>
        <p:blipFill>
          <a:blip r:embed="rId2"/>
          <a:stretch>
            <a:fillRect/>
          </a:stretch>
        </p:blipFill>
        <p:spPr>
          <a:xfrm>
            <a:off x="1418232" y="3882176"/>
            <a:ext cx="3232987" cy="2045130"/>
          </a:xfrm>
          <a:prstGeom prst="rect">
            <a:avLst/>
          </a:prstGeom>
        </p:spPr>
      </p:pic>
    </p:spTree>
    <p:extLst>
      <p:ext uri="{BB962C8B-B14F-4D97-AF65-F5344CB8AC3E}">
        <p14:creationId xmlns:p14="http://schemas.microsoft.com/office/powerpoint/2010/main" val="58415669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914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8E00F58-DB08-4720-A083-7C567334119C}"/>
              </a:ext>
            </a:extLst>
          </p:cNvPr>
          <p:cNvGraphicFramePr>
            <a:graphicFrameLocks noGrp="1"/>
          </p:cNvGraphicFramePr>
          <p:nvPr>
            <p:extLst>
              <p:ext uri="{D42A27DB-BD31-4B8C-83A1-F6EECF244321}">
                <p14:modId xmlns:p14="http://schemas.microsoft.com/office/powerpoint/2010/main" val="1748889286"/>
              </p:ext>
            </p:extLst>
          </p:nvPr>
        </p:nvGraphicFramePr>
        <p:xfrm>
          <a:off x="3211006" y="1971675"/>
          <a:ext cx="5388988" cy="1767328"/>
        </p:xfrm>
        <a:graphic>
          <a:graphicData uri="http://schemas.openxmlformats.org/drawingml/2006/table">
            <a:tbl>
              <a:tblPr firstRow="1" firstCol="1" bandRow="1">
                <a:tableStyleId>{2D5ABB26-0587-4C30-8999-92F81FD0307C}</a:tableStyleId>
              </a:tblPr>
              <a:tblGrid>
                <a:gridCol w="3133658">
                  <a:extLst>
                    <a:ext uri="{9D8B030D-6E8A-4147-A177-3AD203B41FA5}">
                      <a16:colId xmlns:a16="http://schemas.microsoft.com/office/drawing/2014/main" val="20000"/>
                    </a:ext>
                  </a:extLst>
                </a:gridCol>
                <a:gridCol w="2255330">
                  <a:extLst>
                    <a:ext uri="{9D8B030D-6E8A-4147-A177-3AD203B41FA5}">
                      <a16:colId xmlns:a16="http://schemas.microsoft.com/office/drawing/2014/main" val="20001"/>
                    </a:ext>
                  </a:extLst>
                </a:gridCol>
              </a:tblGrid>
              <a:tr h="441832">
                <a:tc>
                  <a:txBody>
                    <a:bodyPr/>
                    <a:lstStyle/>
                    <a:p>
                      <a:pPr marL="0" marR="0">
                        <a:spcBef>
                          <a:spcPts val="0"/>
                        </a:spcBef>
                        <a:spcAft>
                          <a:spcPts val="0"/>
                        </a:spcAft>
                      </a:pPr>
                      <a:r>
                        <a:rPr lang="en-US" sz="2400" dirty="0">
                          <a:effectLst/>
                        </a:rPr>
                        <a:t>New York</a:t>
                      </a:r>
                      <a:endParaRPr lang="en-US" sz="2400" dirty="0">
                        <a:effectLst/>
                        <a:latin typeface="Times New Roman"/>
                        <a:ea typeface="Calibri"/>
                        <a:cs typeface="Times New Roman"/>
                      </a:endParaRPr>
                    </a:p>
                  </a:txBody>
                  <a:tcPr marL="68580" marR="68580" marT="0" marB="0"/>
                </a:tc>
                <a:tc>
                  <a:txBody>
                    <a:bodyPr/>
                    <a:lstStyle/>
                    <a:p>
                      <a:pPr marL="0" marR="0">
                        <a:spcBef>
                          <a:spcPts val="0"/>
                        </a:spcBef>
                        <a:spcAft>
                          <a:spcPts val="0"/>
                        </a:spcAft>
                      </a:pPr>
                      <a:r>
                        <a:rPr lang="en-US" sz="2400">
                          <a:effectLst/>
                        </a:rPr>
                        <a:t>Washington</a:t>
                      </a:r>
                      <a:endParaRPr lang="en-US" sz="2400">
                        <a:effectLst/>
                        <a:latin typeface="Times New Roman"/>
                        <a:ea typeface="Calibri"/>
                        <a:cs typeface="Times New Roman"/>
                      </a:endParaRPr>
                    </a:p>
                  </a:txBody>
                  <a:tcPr marL="68580" marR="68580" marT="0" marB="0"/>
                </a:tc>
                <a:extLst>
                  <a:ext uri="{0D108BD9-81ED-4DB2-BD59-A6C34878D82A}">
                    <a16:rowId xmlns:a16="http://schemas.microsoft.com/office/drawing/2014/main" val="10000"/>
                  </a:ext>
                </a:extLst>
              </a:tr>
              <a:tr h="441832">
                <a:tc>
                  <a:txBody>
                    <a:bodyPr/>
                    <a:lstStyle/>
                    <a:p>
                      <a:pPr marL="0" marR="0">
                        <a:spcBef>
                          <a:spcPts val="0"/>
                        </a:spcBef>
                        <a:spcAft>
                          <a:spcPts val="0"/>
                        </a:spcAft>
                      </a:pPr>
                      <a:r>
                        <a:rPr lang="en-US" sz="2400" dirty="0">
                          <a:effectLst/>
                        </a:rPr>
                        <a:t>Barcelona and Madrid</a:t>
                      </a:r>
                      <a:endParaRPr lang="en-US" sz="2400" dirty="0">
                        <a:effectLst/>
                        <a:latin typeface="Times New Roman"/>
                        <a:ea typeface="Calibri"/>
                        <a:cs typeface="Times New Roman"/>
                      </a:endParaRPr>
                    </a:p>
                  </a:txBody>
                  <a:tcPr marL="68580" marR="68580" marT="0" marB="0"/>
                </a:tc>
                <a:tc>
                  <a:txBody>
                    <a:bodyPr/>
                    <a:lstStyle/>
                    <a:p>
                      <a:pPr marL="0" marR="0">
                        <a:spcBef>
                          <a:spcPts val="0"/>
                        </a:spcBef>
                        <a:spcAft>
                          <a:spcPts val="0"/>
                        </a:spcAft>
                      </a:pPr>
                      <a:r>
                        <a:rPr lang="en-US" sz="2400" dirty="0">
                          <a:effectLst/>
                        </a:rPr>
                        <a:t>Taipei</a:t>
                      </a:r>
                      <a:endParaRPr lang="en-US" sz="2400" dirty="0">
                        <a:effectLst/>
                        <a:latin typeface="Times New Roman"/>
                        <a:ea typeface="Calibri"/>
                        <a:cs typeface="Times New Roman"/>
                      </a:endParaRPr>
                    </a:p>
                  </a:txBody>
                  <a:tcPr marL="68580" marR="68580" marT="0" marB="0"/>
                </a:tc>
                <a:extLst>
                  <a:ext uri="{0D108BD9-81ED-4DB2-BD59-A6C34878D82A}">
                    <a16:rowId xmlns:a16="http://schemas.microsoft.com/office/drawing/2014/main" val="10001"/>
                  </a:ext>
                </a:extLst>
              </a:tr>
              <a:tr h="441832">
                <a:tc>
                  <a:txBody>
                    <a:bodyPr/>
                    <a:lstStyle/>
                    <a:p>
                      <a:pPr marL="0" marR="0">
                        <a:spcBef>
                          <a:spcPts val="0"/>
                        </a:spcBef>
                        <a:spcAft>
                          <a:spcPts val="0"/>
                        </a:spcAft>
                      </a:pPr>
                      <a:r>
                        <a:rPr lang="en-US" sz="2400" dirty="0">
                          <a:effectLst/>
                        </a:rPr>
                        <a:t>Havana</a:t>
                      </a:r>
                      <a:endParaRPr lang="en-US" sz="2400" dirty="0">
                        <a:effectLst/>
                        <a:latin typeface="Times New Roman"/>
                        <a:ea typeface="Calibri"/>
                        <a:cs typeface="Times New Roman"/>
                      </a:endParaRPr>
                    </a:p>
                  </a:txBody>
                  <a:tcPr marL="68580" marR="68580" marT="0" marB="0"/>
                </a:tc>
                <a:tc>
                  <a:txBody>
                    <a:bodyPr/>
                    <a:lstStyle/>
                    <a:p>
                      <a:pPr marL="0" marR="0">
                        <a:spcBef>
                          <a:spcPts val="0"/>
                        </a:spcBef>
                        <a:spcAft>
                          <a:spcPts val="0"/>
                        </a:spcAft>
                      </a:pPr>
                      <a:r>
                        <a:rPr lang="en-US" sz="2400" dirty="0">
                          <a:effectLst/>
                        </a:rPr>
                        <a:t>Mons, Belgium</a:t>
                      </a:r>
                      <a:endParaRPr lang="en-US" sz="2400" dirty="0">
                        <a:effectLst/>
                        <a:latin typeface="Times New Roman"/>
                        <a:ea typeface="Calibri"/>
                        <a:cs typeface="Times New Roman"/>
                      </a:endParaRPr>
                    </a:p>
                  </a:txBody>
                  <a:tcPr marL="68580" marR="68580" marT="0" marB="0"/>
                </a:tc>
                <a:extLst>
                  <a:ext uri="{0D108BD9-81ED-4DB2-BD59-A6C34878D82A}">
                    <a16:rowId xmlns:a16="http://schemas.microsoft.com/office/drawing/2014/main" val="10002"/>
                  </a:ext>
                </a:extLst>
              </a:tr>
              <a:tr h="441832">
                <a:tc gridSpan="2">
                  <a:txBody>
                    <a:bodyPr/>
                    <a:lstStyle/>
                    <a:p>
                      <a:pPr marL="0" marR="0" algn="ctr">
                        <a:spcBef>
                          <a:spcPts val="0"/>
                        </a:spcBef>
                        <a:spcAft>
                          <a:spcPts val="0"/>
                        </a:spcAft>
                      </a:pPr>
                      <a:r>
                        <a:rPr lang="en-US" sz="2400" dirty="0">
                          <a:effectLst/>
                        </a:rPr>
                        <a:t>San Jos</a:t>
                      </a:r>
                      <a:r>
                        <a:rPr lang="es-ES" sz="2400" dirty="0">
                          <a:effectLst/>
                        </a:rPr>
                        <a:t>é, CR</a:t>
                      </a:r>
                      <a:endParaRPr lang="en-US" sz="2400" dirty="0">
                        <a:effectLst/>
                        <a:latin typeface="Times New Roman"/>
                        <a:ea typeface="Calibri"/>
                        <a:cs typeface="Times New Roman"/>
                      </a:endParaRPr>
                    </a:p>
                  </a:txBody>
                  <a:tcPr marL="68580" marR="68580" marT="0" marB="0"/>
                </a:tc>
                <a:tc hMerge="1">
                  <a:txBody>
                    <a:bodyPr/>
                    <a:lstStyle/>
                    <a:p>
                      <a:pPr marL="0" marR="0">
                        <a:spcBef>
                          <a:spcPts val="0"/>
                        </a:spcBef>
                        <a:spcAft>
                          <a:spcPts val="0"/>
                        </a:spcAft>
                      </a:pPr>
                      <a:endParaRPr lang="en-US" sz="1600" dirty="0">
                        <a:effectLst/>
                        <a:latin typeface="Times New Roman"/>
                        <a:ea typeface="Calibri"/>
                        <a:cs typeface="Times New Roman"/>
                      </a:endParaRPr>
                    </a:p>
                  </a:txBody>
                  <a:tcPr marL="68580" marR="68580" marT="0" marB="0"/>
                </a:tc>
                <a:extLst>
                  <a:ext uri="{0D108BD9-81ED-4DB2-BD59-A6C34878D82A}">
                    <a16:rowId xmlns:a16="http://schemas.microsoft.com/office/drawing/2014/main" val="10003"/>
                  </a:ext>
                </a:extLst>
              </a:tr>
            </a:tbl>
          </a:graphicData>
        </a:graphic>
      </p:graphicFrame>
      <p:sp>
        <p:nvSpPr>
          <p:cNvPr id="3" name="TextBox 2">
            <a:extLst>
              <a:ext uri="{FF2B5EF4-FFF2-40B4-BE49-F238E27FC236}">
                <a16:creationId xmlns:a16="http://schemas.microsoft.com/office/drawing/2014/main" id="{28A465D8-75DE-40A9-A5BC-D8BBDAA27425}"/>
              </a:ext>
            </a:extLst>
          </p:cNvPr>
          <p:cNvSpPr txBox="1"/>
          <p:nvPr/>
        </p:nvSpPr>
        <p:spPr>
          <a:xfrm>
            <a:off x="2846015" y="4657725"/>
            <a:ext cx="6346609" cy="461665"/>
          </a:xfrm>
          <a:prstGeom prst="rect">
            <a:avLst/>
          </a:prstGeom>
          <a:noFill/>
        </p:spPr>
        <p:txBody>
          <a:bodyPr wrap="none" rtlCol="0">
            <a:spAutoFit/>
          </a:bodyPr>
          <a:lstStyle/>
          <a:p>
            <a:r>
              <a:rPr lang="en-US" sz="2400" dirty="0"/>
              <a:t>And traveled extensively between those periods.</a:t>
            </a:r>
          </a:p>
        </p:txBody>
      </p:sp>
    </p:spTree>
    <p:extLst>
      <p:ext uri="{BB962C8B-B14F-4D97-AF65-F5344CB8AC3E}">
        <p14:creationId xmlns:p14="http://schemas.microsoft.com/office/powerpoint/2010/main" val="668897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4F85062-4662-4D6B-BB38-DB7C890070DF}" type="slidenum">
              <a:rPr lang="en-US" smtClean="0"/>
              <a:t>12</a:t>
            </a:fld>
            <a:endParaRPr lang="en-US"/>
          </a:p>
        </p:txBody>
      </p:sp>
      <p:sp>
        <p:nvSpPr>
          <p:cNvPr id="2" name="TextBox 1">
            <a:extLst>
              <a:ext uri="{FF2B5EF4-FFF2-40B4-BE49-F238E27FC236}">
                <a16:creationId xmlns:a16="http://schemas.microsoft.com/office/drawing/2014/main" id="{D0737329-F68B-45F8-882D-7F8ECBCAB805}"/>
              </a:ext>
            </a:extLst>
          </p:cNvPr>
          <p:cNvSpPr txBox="1"/>
          <p:nvPr/>
        </p:nvSpPr>
        <p:spPr>
          <a:xfrm>
            <a:off x="1817707" y="702482"/>
            <a:ext cx="2857500" cy="523220"/>
          </a:xfrm>
          <a:prstGeom prst="rect">
            <a:avLst/>
          </a:prstGeom>
          <a:noFill/>
        </p:spPr>
        <p:txBody>
          <a:bodyPr wrap="square" rtlCol="0">
            <a:spAutoFit/>
          </a:bodyPr>
          <a:lstStyle/>
          <a:p>
            <a:r>
              <a:rPr lang="en-US" sz="2800" dirty="0"/>
              <a:t>A Bias:</a:t>
            </a:r>
          </a:p>
        </p:txBody>
      </p:sp>
      <p:sp>
        <p:nvSpPr>
          <p:cNvPr id="4" name="TextBox 3">
            <a:extLst>
              <a:ext uri="{FF2B5EF4-FFF2-40B4-BE49-F238E27FC236}">
                <a16:creationId xmlns:a16="http://schemas.microsoft.com/office/drawing/2014/main" id="{91B5BEAA-60AE-4747-9780-8183AF3AEEAD}"/>
              </a:ext>
            </a:extLst>
          </p:cNvPr>
          <p:cNvSpPr txBox="1"/>
          <p:nvPr/>
        </p:nvSpPr>
        <p:spPr>
          <a:xfrm>
            <a:off x="2351180" y="1720358"/>
            <a:ext cx="7489639" cy="830997"/>
          </a:xfrm>
          <a:prstGeom prst="rect">
            <a:avLst/>
          </a:prstGeom>
          <a:noFill/>
        </p:spPr>
        <p:txBody>
          <a:bodyPr wrap="square" rtlCol="0">
            <a:spAutoFit/>
          </a:bodyPr>
          <a:lstStyle/>
          <a:p>
            <a:pPr algn="ctr"/>
            <a:r>
              <a:rPr lang="en-US" sz="2400" dirty="0"/>
              <a:t>Good information and good analysis are at the heart of MOST good policy.</a:t>
            </a:r>
          </a:p>
        </p:txBody>
      </p:sp>
      <p:sp>
        <p:nvSpPr>
          <p:cNvPr id="5" name="TextBox 4">
            <a:extLst>
              <a:ext uri="{FF2B5EF4-FFF2-40B4-BE49-F238E27FC236}">
                <a16:creationId xmlns:a16="http://schemas.microsoft.com/office/drawing/2014/main" id="{2A0F50EE-6DB9-47F1-A5ED-20B46F0646A4}"/>
              </a:ext>
            </a:extLst>
          </p:cNvPr>
          <p:cNvSpPr txBox="1"/>
          <p:nvPr/>
        </p:nvSpPr>
        <p:spPr>
          <a:xfrm>
            <a:off x="1817707" y="3930633"/>
            <a:ext cx="2346348" cy="523220"/>
          </a:xfrm>
          <a:prstGeom prst="rect">
            <a:avLst/>
          </a:prstGeom>
          <a:noFill/>
        </p:spPr>
        <p:txBody>
          <a:bodyPr wrap="none" rtlCol="0">
            <a:spAutoFit/>
          </a:bodyPr>
          <a:lstStyle/>
          <a:p>
            <a:r>
              <a:rPr lang="en-US" sz="2800" dirty="0"/>
              <a:t>A Second bias:</a:t>
            </a:r>
          </a:p>
        </p:txBody>
      </p:sp>
      <p:sp>
        <p:nvSpPr>
          <p:cNvPr id="7" name="TextBox 6">
            <a:extLst>
              <a:ext uri="{FF2B5EF4-FFF2-40B4-BE49-F238E27FC236}">
                <a16:creationId xmlns:a16="http://schemas.microsoft.com/office/drawing/2014/main" id="{0C049D1B-1C64-4020-AC44-F6CF98A17A43}"/>
              </a:ext>
            </a:extLst>
          </p:cNvPr>
          <p:cNvSpPr txBox="1"/>
          <p:nvPr/>
        </p:nvSpPr>
        <p:spPr>
          <a:xfrm>
            <a:off x="2590831" y="4832227"/>
            <a:ext cx="8224807" cy="830997"/>
          </a:xfrm>
          <a:prstGeom prst="rect">
            <a:avLst/>
          </a:prstGeom>
          <a:noFill/>
        </p:spPr>
        <p:txBody>
          <a:bodyPr wrap="square" rtlCol="0">
            <a:spAutoFit/>
          </a:bodyPr>
          <a:lstStyle/>
          <a:p>
            <a:pPr algn="ctr"/>
            <a:r>
              <a:rPr lang="en-US" sz="2400" dirty="0"/>
              <a:t>Dealing with the “symptoms” of a problem, while often politically necessary, is not a good substitute for good policy. </a:t>
            </a:r>
          </a:p>
        </p:txBody>
      </p:sp>
      <p:sp>
        <p:nvSpPr>
          <p:cNvPr id="6" name="TextBox 5">
            <a:extLst>
              <a:ext uri="{FF2B5EF4-FFF2-40B4-BE49-F238E27FC236}">
                <a16:creationId xmlns:a16="http://schemas.microsoft.com/office/drawing/2014/main" id="{39463EEA-B606-3767-629D-8E47C62518CC}"/>
              </a:ext>
            </a:extLst>
          </p:cNvPr>
          <p:cNvSpPr txBox="1"/>
          <p:nvPr/>
        </p:nvSpPr>
        <p:spPr>
          <a:xfrm>
            <a:off x="3410136" y="2824210"/>
            <a:ext cx="6090829" cy="830997"/>
          </a:xfrm>
          <a:prstGeom prst="rect">
            <a:avLst/>
          </a:prstGeom>
          <a:noFill/>
        </p:spPr>
        <p:txBody>
          <a:bodyPr wrap="square" rtlCol="0">
            <a:spAutoFit/>
          </a:bodyPr>
          <a:lstStyle/>
          <a:p>
            <a:pPr algn="ctr"/>
            <a:r>
              <a:rPr lang="en-US" sz="2400" dirty="0"/>
              <a:t>And bad information and bad analysis are at the heart of A LOT OF bad policy.</a:t>
            </a:r>
          </a:p>
        </p:txBody>
      </p:sp>
    </p:spTree>
    <p:extLst>
      <p:ext uri="{BB962C8B-B14F-4D97-AF65-F5344CB8AC3E}">
        <p14:creationId xmlns:p14="http://schemas.microsoft.com/office/powerpoint/2010/main" val="98327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4F85062-4662-4D6B-BB38-DB7C890070DF}" type="slidenum">
              <a:rPr lang="en-US" smtClean="0"/>
              <a:t>13</a:t>
            </a:fld>
            <a:endParaRPr lang="en-US"/>
          </a:p>
        </p:txBody>
      </p:sp>
      <p:sp>
        <p:nvSpPr>
          <p:cNvPr id="2" name="TextBox 1">
            <a:extLst>
              <a:ext uri="{FF2B5EF4-FFF2-40B4-BE49-F238E27FC236}">
                <a16:creationId xmlns:a16="http://schemas.microsoft.com/office/drawing/2014/main" id="{D0737329-F68B-45F8-882D-7F8ECBCAB805}"/>
              </a:ext>
            </a:extLst>
          </p:cNvPr>
          <p:cNvSpPr txBox="1"/>
          <p:nvPr/>
        </p:nvSpPr>
        <p:spPr>
          <a:xfrm>
            <a:off x="2095500" y="921189"/>
            <a:ext cx="2857500" cy="584775"/>
          </a:xfrm>
          <a:prstGeom prst="rect">
            <a:avLst/>
          </a:prstGeom>
          <a:noFill/>
        </p:spPr>
        <p:txBody>
          <a:bodyPr wrap="square" rtlCol="0">
            <a:spAutoFit/>
          </a:bodyPr>
          <a:lstStyle/>
          <a:p>
            <a:r>
              <a:rPr lang="en-US" sz="3200" dirty="0"/>
              <a:t>A Third Bias:</a:t>
            </a:r>
          </a:p>
        </p:txBody>
      </p:sp>
      <p:sp>
        <p:nvSpPr>
          <p:cNvPr id="4" name="TextBox 3">
            <a:extLst>
              <a:ext uri="{FF2B5EF4-FFF2-40B4-BE49-F238E27FC236}">
                <a16:creationId xmlns:a16="http://schemas.microsoft.com/office/drawing/2014/main" id="{91B5BEAA-60AE-4747-9780-8183AF3AEEAD}"/>
              </a:ext>
            </a:extLst>
          </p:cNvPr>
          <p:cNvSpPr txBox="1"/>
          <p:nvPr/>
        </p:nvSpPr>
        <p:spPr>
          <a:xfrm>
            <a:off x="2667255" y="2446148"/>
            <a:ext cx="6090829" cy="2246769"/>
          </a:xfrm>
          <a:prstGeom prst="rect">
            <a:avLst/>
          </a:prstGeom>
          <a:noFill/>
        </p:spPr>
        <p:txBody>
          <a:bodyPr wrap="square" rtlCol="0">
            <a:spAutoFit/>
          </a:bodyPr>
          <a:lstStyle/>
          <a:p>
            <a:pPr algn="ctr"/>
            <a:r>
              <a:rPr lang="en-US" sz="2800" dirty="0"/>
              <a:t>Discussion is a lot richer (if less exciting) if we differentiate between</a:t>
            </a:r>
          </a:p>
          <a:p>
            <a:pPr algn="ctr"/>
            <a:r>
              <a:rPr lang="en-US" sz="2800" dirty="0"/>
              <a:t>OPINION</a:t>
            </a:r>
          </a:p>
          <a:p>
            <a:pPr algn="ctr"/>
            <a:r>
              <a:rPr lang="en-US" sz="2800" dirty="0"/>
              <a:t>and</a:t>
            </a:r>
          </a:p>
          <a:p>
            <a:pPr algn="ctr"/>
            <a:r>
              <a:rPr lang="en-US" sz="2800" dirty="0"/>
              <a:t>ANALYSIS.</a:t>
            </a:r>
          </a:p>
        </p:txBody>
      </p:sp>
    </p:spTree>
    <p:extLst>
      <p:ext uri="{BB962C8B-B14F-4D97-AF65-F5344CB8AC3E}">
        <p14:creationId xmlns:p14="http://schemas.microsoft.com/office/powerpoint/2010/main" val="4115841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35023A-7ED7-4443-885E-1708AAB73DB5}" type="slidenum">
              <a:rPr lang="en-US" smtClean="0"/>
              <a:t>14</a:t>
            </a:fld>
            <a:endParaRPr lang="en-US"/>
          </a:p>
        </p:txBody>
      </p:sp>
      <p:sp>
        <p:nvSpPr>
          <p:cNvPr id="4" name="Rectangle 3"/>
          <p:cNvSpPr/>
          <p:nvPr/>
        </p:nvSpPr>
        <p:spPr>
          <a:xfrm>
            <a:off x="1543523" y="348942"/>
            <a:ext cx="9257071" cy="523220"/>
          </a:xfrm>
          <a:prstGeom prst="rect">
            <a:avLst/>
          </a:prstGeom>
        </p:spPr>
        <p:txBody>
          <a:bodyPr wrap="square">
            <a:spAutoFit/>
          </a:bodyPr>
          <a:lstStyle/>
          <a:p>
            <a:pPr lvl="0"/>
            <a:r>
              <a:rPr lang="es-ES" sz="2800" i="1" dirty="0" err="1"/>
              <a:t>The</a:t>
            </a:r>
            <a:r>
              <a:rPr lang="es-ES" sz="2800" i="1" dirty="0"/>
              <a:t> Role of </a:t>
            </a:r>
            <a:r>
              <a:rPr lang="es-ES" sz="2800" i="1" dirty="0" err="1"/>
              <a:t>Intelligence</a:t>
            </a:r>
            <a:r>
              <a:rPr lang="es-ES" sz="2800" i="1" dirty="0"/>
              <a:t>: : The </a:t>
            </a:r>
            <a:r>
              <a:rPr lang="es-ES" sz="2800" i="1" dirty="0" err="1"/>
              <a:t>Blind</a:t>
            </a:r>
            <a:r>
              <a:rPr lang="es-ES" sz="2800" i="1" dirty="0"/>
              <a:t> </a:t>
            </a:r>
            <a:r>
              <a:rPr lang="es-ES" sz="2800" i="1" dirty="0" err="1"/>
              <a:t>Men</a:t>
            </a:r>
            <a:r>
              <a:rPr lang="es-ES" sz="2800" i="1" dirty="0"/>
              <a:t> and the Elephant</a:t>
            </a:r>
            <a:endParaRPr lang="en-US" sz="2800" i="1" dirty="0"/>
          </a:p>
        </p:txBody>
      </p:sp>
      <p:pic>
        <p:nvPicPr>
          <p:cNvPr id="5" name="Picture 4" descr="Diagram&#10;&#10;Description automatically generated">
            <a:extLst>
              <a:ext uri="{FF2B5EF4-FFF2-40B4-BE49-F238E27FC236}">
                <a16:creationId xmlns:a16="http://schemas.microsoft.com/office/drawing/2014/main" id="{88E9CC97-0FC2-45A0-8380-60EC8FC19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7678" y="990600"/>
            <a:ext cx="8916644" cy="5620534"/>
          </a:xfrm>
          <a:prstGeom prst="rect">
            <a:avLst/>
          </a:prstGeom>
        </p:spPr>
      </p:pic>
      <p:sp>
        <p:nvSpPr>
          <p:cNvPr id="3" name="Freeform: Shape 2">
            <a:extLst>
              <a:ext uri="{FF2B5EF4-FFF2-40B4-BE49-F238E27FC236}">
                <a16:creationId xmlns:a16="http://schemas.microsoft.com/office/drawing/2014/main" id="{82C84B4E-FF73-47FC-96B4-084EDBA4D5CA}"/>
              </a:ext>
            </a:extLst>
          </p:cNvPr>
          <p:cNvSpPr/>
          <p:nvPr/>
        </p:nvSpPr>
        <p:spPr>
          <a:xfrm>
            <a:off x="2598198" y="1784405"/>
            <a:ext cx="1509204" cy="1029816"/>
          </a:xfrm>
          <a:custGeom>
            <a:avLst/>
            <a:gdLst>
              <a:gd name="connsiteX0" fmla="*/ 408373 w 1509204"/>
              <a:gd name="connsiteY0" fmla="*/ 17762 h 1029816"/>
              <a:gd name="connsiteX1" fmla="*/ 133165 w 1509204"/>
              <a:gd name="connsiteY1" fmla="*/ 35517 h 1029816"/>
              <a:gd name="connsiteX2" fmla="*/ 115410 w 1509204"/>
              <a:gd name="connsiteY2" fmla="*/ 53273 h 1029816"/>
              <a:gd name="connsiteX3" fmla="*/ 88777 w 1509204"/>
              <a:gd name="connsiteY3" fmla="*/ 71028 h 1029816"/>
              <a:gd name="connsiteX4" fmla="*/ 71021 w 1509204"/>
              <a:gd name="connsiteY4" fmla="*/ 97661 h 1029816"/>
              <a:gd name="connsiteX5" fmla="*/ 35511 w 1509204"/>
              <a:gd name="connsiteY5" fmla="*/ 142049 h 1029816"/>
              <a:gd name="connsiteX6" fmla="*/ 17755 w 1509204"/>
              <a:gd name="connsiteY6" fmla="*/ 204193 h 1029816"/>
              <a:gd name="connsiteX7" fmla="*/ 0 w 1509204"/>
              <a:gd name="connsiteY7" fmla="*/ 319603 h 1029816"/>
              <a:gd name="connsiteX8" fmla="*/ 8878 w 1509204"/>
              <a:gd name="connsiteY8" fmla="*/ 470523 h 1029816"/>
              <a:gd name="connsiteX9" fmla="*/ 26633 w 1509204"/>
              <a:gd name="connsiteY9" fmla="*/ 506034 h 1029816"/>
              <a:gd name="connsiteX10" fmla="*/ 35511 w 1509204"/>
              <a:gd name="connsiteY10" fmla="*/ 577055 h 1029816"/>
              <a:gd name="connsiteX11" fmla="*/ 71021 w 1509204"/>
              <a:gd name="connsiteY11" fmla="*/ 639199 h 1029816"/>
              <a:gd name="connsiteX12" fmla="*/ 97654 w 1509204"/>
              <a:gd name="connsiteY12" fmla="*/ 701343 h 1029816"/>
              <a:gd name="connsiteX13" fmla="*/ 115410 w 1509204"/>
              <a:gd name="connsiteY13" fmla="*/ 754609 h 1029816"/>
              <a:gd name="connsiteX14" fmla="*/ 133165 w 1509204"/>
              <a:gd name="connsiteY14" fmla="*/ 781242 h 1029816"/>
              <a:gd name="connsiteX15" fmla="*/ 159798 w 1509204"/>
              <a:gd name="connsiteY15" fmla="*/ 825630 h 1029816"/>
              <a:gd name="connsiteX16" fmla="*/ 204186 w 1509204"/>
              <a:gd name="connsiteY16" fmla="*/ 878896 h 1029816"/>
              <a:gd name="connsiteX17" fmla="*/ 230819 w 1509204"/>
              <a:gd name="connsiteY17" fmla="*/ 923284 h 1029816"/>
              <a:gd name="connsiteX18" fmla="*/ 257452 w 1509204"/>
              <a:gd name="connsiteY18" fmla="*/ 941040 h 1029816"/>
              <a:gd name="connsiteX19" fmla="*/ 275208 w 1509204"/>
              <a:gd name="connsiteY19" fmla="*/ 958795 h 1029816"/>
              <a:gd name="connsiteX20" fmla="*/ 346229 w 1509204"/>
              <a:gd name="connsiteY20" fmla="*/ 985428 h 1029816"/>
              <a:gd name="connsiteX21" fmla="*/ 470517 w 1509204"/>
              <a:gd name="connsiteY21" fmla="*/ 1003183 h 1029816"/>
              <a:gd name="connsiteX22" fmla="*/ 559293 w 1509204"/>
              <a:gd name="connsiteY22" fmla="*/ 1029816 h 1029816"/>
              <a:gd name="connsiteX23" fmla="*/ 887767 w 1509204"/>
              <a:gd name="connsiteY23" fmla="*/ 994306 h 1029816"/>
              <a:gd name="connsiteX24" fmla="*/ 923278 w 1509204"/>
              <a:gd name="connsiteY24" fmla="*/ 985428 h 1029816"/>
              <a:gd name="connsiteX25" fmla="*/ 1047565 w 1509204"/>
              <a:gd name="connsiteY25" fmla="*/ 967673 h 1029816"/>
              <a:gd name="connsiteX26" fmla="*/ 1091953 w 1509204"/>
              <a:gd name="connsiteY26" fmla="*/ 958795 h 1029816"/>
              <a:gd name="connsiteX27" fmla="*/ 1171852 w 1509204"/>
              <a:gd name="connsiteY27" fmla="*/ 932162 h 1029816"/>
              <a:gd name="connsiteX28" fmla="*/ 1189608 w 1509204"/>
              <a:gd name="connsiteY28" fmla="*/ 914407 h 1029816"/>
              <a:gd name="connsiteX29" fmla="*/ 1269507 w 1509204"/>
              <a:gd name="connsiteY29" fmla="*/ 887774 h 1029816"/>
              <a:gd name="connsiteX30" fmla="*/ 1296140 w 1509204"/>
              <a:gd name="connsiteY30" fmla="*/ 878896 h 1029816"/>
              <a:gd name="connsiteX31" fmla="*/ 1367161 w 1509204"/>
              <a:gd name="connsiteY31" fmla="*/ 816752 h 1029816"/>
              <a:gd name="connsiteX32" fmla="*/ 1393794 w 1509204"/>
              <a:gd name="connsiteY32" fmla="*/ 781242 h 1029816"/>
              <a:gd name="connsiteX33" fmla="*/ 1420427 w 1509204"/>
              <a:gd name="connsiteY33" fmla="*/ 763486 h 1029816"/>
              <a:gd name="connsiteX34" fmla="*/ 1447060 w 1509204"/>
              <a:gd name="connsiteY34" fmla="*/ 736853 h 1029816"/>
              <a:gd name="connsiteX35" fmla="*/ 1473693 w 1509204"/>
              <a:gd name="connsiteY35" fmla="*/ 648077 h 1029816"/>
              <a:gd name="connsiteX36" fmla="*/ 1482571 w 1509204"/>
              <a:gd name="connsiteY36" fmla="*/ 594811 h 1029816"/>
              <a:gd name="connsiteX37" fmla="*/ 1509204 w 1509204"/>
              <a:gd name="connsiteY37" fmla="*/ 488278 h 1029816"/>
              <a:gd name="connsiteX38" fmla="*/ 1491449 w 1509204"/>
              <a:gd name="connsiteY38" fmla="*/ 292970 h 1029816"/>
              <a:gd name="connsiteX39" fmla="*/ 1464816 w 1509204"/>
              <a:gd name="connsiteY39" fmla="*/ 257459 h 1029816"/>
              <a:gd name="connsiteX40" fmla="*/ 1420427 w 1509204"/>
              <a:gd name="connsiteY40" fmla="*/ 213071 h 1029816"/>
              <a:gd name="connsiteX41" fmla="*/ 1367161 w 1509204"/>
              <a:gd name="connsiteY41" fmla="*/ 168682 h 1029816"/>
              <a:gd name="connsiteX42" fmla="*/ 1331651 w 1509204"/>
              <a:gd name="connsiteY42" fmla="*/ 115416 h 1029816"/>
              <a:gd name="connsiteX43" fmla="*/ 1287262 w 1509204"/>
              <a:gd name="connsiteY43" fmla="*/ 97661 h 1029816"/>
              <a:gd name="connsiteX44" fmla="*/ 1251752 w 1509204"/>
              <a:gd name="connsiteY44" fmla="*/ 79906 h 1029816"/>
              <a:gd name="connsiteX45" fmla="*/ 1047565 w 1509204"/>
              <a:gd name="connsiteY45" fmla="*/ 53273 h 1029816"/>
              <a:gd name="connsiteX46" fmla="*/ 932155 w 1509204"/>
              <a:gd name="connsiteY46" fmla="*/ 35517 h 1029816"/>
              <a:gd name="connsiteX47" fmla="*/ 887767 w 1509204"/>
              <a:gd name="connsiteY47" fmla="*/ 26640 h 1029816"/>
              <a:gd name="connsiteX48" fmla="*/ 816746 w 1509204"/>
              <a:gd name="connsiteY48" fmla="*/ 17762 h 1029816"/>
              <a:gd name="connsiteX49" fmla="*/ 754602 w 1509204"/>
              <a:gd name="connsiteY49" fmla="*/ 7 h 1029816"/>
              <a:gd name="connsiteX50" fmla="*/ 550416 w 1509204"/>
              <a:gd name="connsiteY50" fmla="*/ 17762 h 1029816"/>
              <a:gd name="connsiteX51" fmla="*/ 301841 w 1509204"/>
              <a:gd name="connsiteY51" fmla="*/ 8884 h 102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09204" h="1029816">
                <a:moveTo>
                  <a:pt x="408373" y="17762"/>
                </a:moveTo>
                <a:cubicBezTo>
                  <a:pt x="316637" y="23680"/>
                  <a:pt x="224424" y="24455"/>
                  <a:pt x="133165" y="35517"/>
                </a:cubicBezTo>
                <a:cubicBezTo>
                  <a:pt x="124856" y="36524"/>
                  <a:pt x="121946" y="48044"/>
                  <a:pt x="115410" y="53273"/>
                </a:cubicBezTo>
                <a:cubicBezTo>
                  <a:pt x="107079" y="59938"/>
                  <a:pt x="97655" y="65110"/>
                  <a:pt x="88777" y="71028"/>
                </a:cubicBezTo>
                <a:cubicBezTo>
                  <a:pt x="82858" y="79906"/>
                  <a:pt x="77423" y="89125"/>
                  <a:pt x="71021" y="97661"/>
                </a:cubicBezTo>
                <a:cubicBezTo>
                  <a:pt x="59652" y="112819"/>
                  <a:pt x="43985" y="125101"/>
                  <a:pt x="35511" y="142049"/>
                </a:cubicBezTo>
                <a:cubicBezTo>
                  <a:pt x="25876" y="161318"/>
                  <a:pt x="22980" y="183293"/>
                  <a:pt x="17755" y="204193"/>
                </a:cubicBezTo>
                <a:cubicBezTo>
                  <a:pt x="7590" y="244855"/>
                  <a:pt x="5389" y="276492"/>
                  <a:pt x="0" y="319603"/>
                </a:cubicBezTo>
                <a:cubicBezTo>
                  <a:pt x="2959" y="369910"/>
                  <a:pt x="1751" y="420636"/>
                  <a:pt x="8878" y="470523"/>
                </a:cubicBezTo>
                <a:cubicBezTo>
                  <a:pt x="10750" y="483624"/>
                  <a:pt x="23423" y="493195"/>
                  <a:pt x="26633" y="506034"/>
                </a:cubicBezTo>
                <a:cubicBezTo>
                  <a:pt x="32419" y="529180"/>
                  <a:pt x="29725" y="553909"/>
                  <a:pt x="35511" y="577055"/>
                </a:cubicBezTo>
                <a:cubicBezTo>
                  <a:pt x="40017" y="595077"/>
                  <a:pt x="60454" y="623348"/>
                  <a:pt x="71021" y="639199"/>
                </a:cubicBezTo>
                <a:cubicBezTo>
                  <a:pt x="94505" y="733134"/>
                  <a:pt x="62621" y="622520"/>
                  <a:pt x="97654" y="701343"/>
                </a:cubicBezTo>
                <a:cubicBezTo>
                  <a:pt x="105255" y="718446"/>
                  <a:pt x="107809" y="737506"/>
                  <a:pt x="115410" y="754609"/>
                </a:cubicBezTo>
                <a:cubicBezTo>
                  <a:pt x="119743" y="764359"/>
                  <a:pt x="127510" y="772194"/>
                  <a:pt x="133165" y="781242"/>
                </a:cubicBezTo>
                <a:cubicBezTo>
                  <a:pt x="142310" y="795874"/>
                  <a:pt x="151418" y="810546"/>
                  <a:pt x="159798" y="825630"/>
                </a:cubicBezTo>
                <a:cubicBezTo>
                  <a:pt x="186300" y="873335"/>
                  <a:pt x="163336" y="851663"/>
                  <a:pt x="204186" y="878896"/>
                </a:cubicBezTo>
                <a:cubicBezTo>
                  <a:pt x="213064" y="893692"/>
                  <a:pt x="219590" y="910183"/>
                  <a:pt x="230819" y="923284"/>
                </a:cubicBezTo>
                <a:cubicBezTo>
                  <a:pt x="237763" y="931385"/>
                  <a:pt x="249120" y="934375"/>
                  <a:pt x="257452" y="941040"/>
                </a:cubicBezTo>
                <a:cubicBezTo>
                  <a:pt x="263988" y="946269"/>
                  <a:pt x="268244" y="954152"/>
                  <a:pt x="275208" y="958795"/>
                </a:cubicBezTo>
                <a:cubicBezTo>
                  <a:pt x="297415" y="973599"/>
                  <a:pt x="320206" y="981091"/>
                  <a:pt x="346229" y="985428"/>
                </a:cubicBezTo>
                <a:cubicBezTo>
                  <a:pt x="387510" y="992308"/>
                  <a:pt x="429236" y="996303"/>
                  <a:pt x="470517" y="1003183"/>
                </a:cubicBezTo>
                <a:cubicBezTo>
                  <a:pt x="497345" y="1007654"/>
                  <a:pt x="535622" y="1021926"/>
                  <a:pt x="559293" y="1029816"/>
                </a:cubicBezTo>
                <a:cubicBezTo>
                  <a:pt x="839096" y="980439"/>
                  <a:pt x="577384" y="1020171"/>
                  <a:pt x="887767" y="994306"/>
                </a:cubicBezTo>
                <a:cubicBezTo>
                  <a:pt x="899926" y="993293"/>
                  <a:pt x="911243" y="987434"/>
                  <a:pt x="923278" y="985428"/>
                </a:cubicBezTo>
                <a:cubicBezTo>
                  <a:pt x="964558" y="978548"/>
                  <a:pt x="1006228" y="974200"/>
                  <a:pt x="1047565" y="967673"/>
                </a:cubicBezTo>
                <a:cubicBezTo>
                  <a:pt x="1062469" y="965320"/>
                  <a:pt x="1077500" y="963131"/>
                  <a:pt x="1091953" y="958795"/>
                </a:cubicBezTo>
                <a:cubicBezTo>
                  <a:pt x="1259125" y="908644"/>
                  <a:pt x="1035550" y="966240"/>
                  <a:pt x="1171852" y="932162"/>
                </a:cubicBezTo>
                <a:cubicBezTo>
                  <a:pt x="1177771" y="926244"/>
                  <a:pt x="1182644" y="919050"/>
                  <a:pt x="1189608" y="914407"/>
                </a:cubicBezTo>
                <a:cubicBezTo>
                  <a:pt x="1225053" y="890777"/>
                  <a:pt x="1227604" y="898250"/>
                  <a:pt x="1269507" y="887774"/>
                </a:cubicBezTo>
                <a:cubicBezTo>
                  <a:pt x="1278586" y="885504"/>
                  <a:pt x="1287262" y="881855"/>
                  <a:pt x="1296140" y="878896"/>
                </a:cubicBezTo>
                <a:cubicBezTo>
                  <a:pt x="1304494" y="871934"/>
                  <a:pt x="1351657" y="835357"/>
                  <a:pt x="1367161" y="816752"/>
                </a:cubicBezTo>
                <a:cubicBezTo>
                  <a:pt x="1376633" y="805385"/>
                  <a:pt x="1383332" y="791704"/>
                  <a:pt x="1393794" y="781242"/>
                </a:cubicBezTo>
                <a:cubicBezTo>
                  <a:pt x="1401339" y="773697"/>
                  <a:pt x="1412230" y="770317"/>
                  <a:pt x="1420427" y="763486"/>
                </a:cubicBezTo>
                <a:cubicBezTo>
                  <a:pt x="1430072" y="755448"/>
                  <a:pt x="1438182" y="745731"/>
                  <a:pt x="1447060" y="736853"/>
                </a:cubicBezTo>
                <a:cubicBezTo>
                  <a:pt x="1458387" y="702873"/>
                  <a:pt x="1466983" y="681626"/>
                  <a:pt x="1473693" y="648077"/>
                </a:cubicBezTo>
                <a:cubicBezTo>
                  <a:pt x="1477223" y="630426"/>
                  <a:pt x="1478666" y="612383"/>
                  <a:pt x="1482571" y="594811"/>
                </a:cubicBezTo>
                <a:cubicBezTo>
                  <a:pt x="1490512" y="559079"/>
                  <a:pt x="1509204" y="488278"/>
                  <a:pt x="1509204" y="488278"/>
                </a:cubicBezTo>
                <a:cubicBezTo>
                  <a:pt x="1503286" y="423175"/>
                  <a:pt x="1503794" y="357165"/>
                  <a:pt x="1491449" y="292970"/>
                </a:cubicBezTo>
                <a:cubicBezTo>
                  <a:pt x="1488655" y="278440"/>
                  <a:pt x="1474646" y="268518"/>
                  <a:pt x="1464816" y="257459"/>
                </a:cubicBezTo>
                <a:cubicBezTo>
                  <a:pt x="1450914" y="241820"/>
                  <a:pt x="1436502" y="226467"/>
                  <a:pt x="1420427" y="213071"/>
                </a:cubicBezTo>
                <a:cubicBezTo>
                  <a:pt x="1402672" y="198275"/>
                  <a:pt x="1382708" y="185784"/>
                  <a:pt x="1367161" y="168682"/>
                </a:cubicBezTo>
                <a:cubicBezTo>
                  <a:pt x="1352807" y="152892"/>
                  <a:pt x="1351464" y="123341"/>
                  <a:pt x="1331651" y="115416"/>
                </a:cubicBezTo>
                <a:cubicBezTo>
                  <a:pt x="1316855" y="109498"/>
                  <a:pt x="1301825" y="104133"/>
                  <a:pt x="1287262" y="97661"/>
                </a:cubicBezTo>
                <a:cubicBezTo>
                  <a:pt x="1275169" y="92286"/>
                  <a:pt x="1264307" y="84091"/>
                  <a:pt x="1251752" y="79906"/>
                </a:cubicBezTo>
                <a:cubicBezTo>
                  <a:pt x="1173250" y="53738"/>
                  <a:pt x="1140035" y="59437"/>
                  <a:pt x="1047565" y="53273"/>
                </a:cubicBezTo>
                <a:lnTo>
                  <a:pt x="932155" y="35517"/>
                </a:lnTo>
                <a:cubicBezTo>
                  <a:pt x="917271" y="33036"/>
                  <a:pt x="902681" y="28934"/>
                  <a:pt x="887767" y="26640"/>
                </a:cubicBezTo>
                <a:cubicBezTo>
                  <a:pt x="864187" y="23012"/>
                  <a:pt x="840420" y="20721"/>
                  <a:pt x="816746" y="17762"/>
                </a:cubicBezTo>
                <a:cubicBezTo>
                  <a:pt x="805039" y="13860"/>
                  <a:pt x="764638" y="-365"/>
                  <a:pt x="754602" y="7"/>
                </a:cubicBezTo>
                <a:cubicBezTo>
                  <a:pt x="686330" y="2536"/>
                  <a:pt x="618722" y="16423"/>
                  <a:pt x="550416" y="17762"/>
                </a:cubicBezTo>
                <a:cubicBezTo>
                  <a:pt x="467521" y="19387"/>
                  <a:pt x="384699" y="11843"/>
                  <a:pt x="301841" y="8884"/>
                </a:cubicBezTo>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97475E3A-F662-4AEC-9026-CC188B7BF735}"/>
              </a:ext>
            </a:extLst>
          </p:cNvPr>
          <p:cNvSpPr/>
          <p:nvPr/>
        </p:nvSpPr>
        <p:spPr>
          <a:xfrm>
            <a:off x="7010401" y="1589103"/>
            <a:ext cx="1376039" cy="923348"/>
          </a:xfrm>
          <a:custGeom>
            <a:avLst/>
            <a:gdLst>
              <a:gd name="connsiteX0" fmla="*/ 497150 w 1376039"/>
              <a:gd name="connsiteY0" fmla="*/ 8878 h 923348"/>
              <a:gd name="connsiteX1" fmla="*/ 408373 w 1376039"/>
              <a:gd name="connsiteY1" fmla="*/ 26633 h 923348"/>
              <a:gd name="connsiteX2" fmla="*/ 363984 w 1376039"/>
              <a:gd name="connsiteY2" fmla="*/ 35511 h 923348"/>
              <a:gd name="connsiteX3" fmla="*/ 115410 w 1376039"/>
              <a:gd name="connsiteY3" fmla="*/ 44388 h 923348"/>
              <a:gd name="connsiteX4" fmla="*/ 97654 w 1376039"/>
              <a:gd name="connsiteY4" fmla="*/ 71021 h 923348"/>
              <a:gd name="connsiteX5" fmla="*/ 71021 w 1376039"/>
              <a:gd name="connsiteY5" fmla="*/ 88777 h 923348"/>
              <a:gd name="connsiteX6" fmla="*/ 62144 w 1376039"/>
              <a:gd name="connsiteY6" fmla="*/ 124287 h 923348"/>
              <a:gd name="connsiteX7" fmla="*/ 44388 w 1376039"/>
              <a:gd name="connsiteY7" fmla="*/ 142043 h 923348"/>
              <a:gd name="connsiteX8" fmla="*/ 26633 w 1376039"/>
              <a:gd name="connsiteY8" fmla="*/ 177553 h 923348"/>
              <a:gd name="connsiteX9" fmla="*/ 35511 w 1376039"/>
              <a:gd name="connsiteY9" fmla="*/ 292963 h 923348"/>
              <a:gd name="connsiteX10" fmla="*/ 44388 w 1376039"/>
              <a:gd name="connsiteY10" fmla="*/ 328474 h 923348"/>
              <a:gd name="connsiteX11" fmla="*/ 26633 w 1376039"/>
              <a:gd name="connsiteY11" fmla="*/ 417250 h 923348"/>
              <a:gd name="connsiteX12" fmla="*/ 8878 w 1376039"/>
              <a:gd name="connsiteY12" fmla="*/ 443883 h 923348"/>
              <a:gd name="connsiteX13" fmla="*/ 0 w 1376039"/>
              <a:gd name="connsiteY13" fmla="*/ 506027 h 923348"/>
              <a:gd name="connsiteX14" fmla="*/ 8878 w 1376039"/>
              <a:gd name="connsiteY14" fmla="*/ 710214 h 923348"/>
              <a:gd name="connsiteX15" fmla="*/ 71021 w 1376039"/>
              <a:gd name="connsiteY15" fmla="*/ 798990 h 923348"/>
              <a:gd name="connsiteX16" fmla="*/ 88777 w 1376039"/>
              <a:gd name="connsiteY16" fmla="*/ 816746 h 923348"/>
              <a:gd name="connsiteX17" fmla="*/ 177553 w 1376039"/>
              <a:gd name="connsiteY17" fmla="*/ 843379 h 923348"/>
              <a:gd name="connsiteX18" fmla="*/ 275208 w 1376039"/>
              <a:gd name="connsiteY18" fmla="*/ 870012 h 923348"/>
              <a:gd name="connsiteX19" fmla="*/ 363984 w 1376039"/>
              <a:gd name="connsiteY19" fmla="*/ 887767 h 923348"/>
              <a:gd name="connsiteX20" fmla="*/ 408373 w 1376039"/>
              <a:gd name="connsiteY20" fmla="*/ 914400 h 923348"/>
              <a:gd name="connsiteX21" fmla="*/ 479394 w 1376039"/>
              <a:gd name="connsiteY21" fmla="*/ 923278 h 923348"/>
              <a:gd name="connsiteX22" fmla="*/ 807868 w 1376039"/>
              <a:gd name="connsiteY22" fmla="*/ 905522 h 923348"/>
              <a:gd name="connsiteX23" fmla="*/ 932155 w 1376039"/>
              <a:gd name="connsiteY23" fmla="*/ 878889 h 923348"/>
              <a:gd name="connsiteX24" fmla="*/ 967666 w 1376039"/>
              <a:gd name="connsiteY24" fmla="*/ 861134 h 923348"/>
              <a:gd name="connsiteX25" fmla="*/ 1012054 w 1376039"/>
              <a:gd name="connsiteY25" fmla="*/ 852256 h 923348"/>
              <a:gd name="connsiteX26" fmla="*/ 1162975 w 1376039"/>
              <a:gd name="connsiteY26" fmla="*/ 834501 h 923348"/>
              <a:gd name="connsiteX27" fmla="*/ 1296140 w 1376039"/>
              <a:gd name="connsiteY27" fmla="*/ 798990 h 923348"/>
              <a:gd name="connsiteX28" fmla="*/ 1313895 w 1376039"/>
              <a:gd name="connsiteY28" fmla="*/ 736847 h 923348"/>
              <a:gd name="connsiteX29" fmla="*/ 1322773 w 1376039"/>
              <a:gd name="connsiteY29" fmla="*/ 639192 h 923348"/>
              <a:gd name="connsiteX30" fmla="*/ 1358283 w 1376039"/>
              <a:gd name="connsiteY30" fmla="*/ 550415 h 923348"/>
              <a:gd name="connsiteX31" fmla="*/ 1376039 w 1376039"/>
              <a:gd name="connsiteY31" fmla="*/ 452761 h 923348"/>
              <a:gd name="connsiteX32" fmla="*/ 1367161 w 1376039"/>
              <a:gd name="connsiteY32" fmla="*/ 328474 h 923348"/>
              <a:gd name="connsiteX33" fmla="*/ 1322773 w 1376039"/>
              <a:gd name="connsiteY33" fmla="*/ 239697 h 923348"/>
              <a:gd name="connsiteX34" fmla="*/ 1313895 w 1376039"/>
              <a:gd name="connsiteY34" fmla="*/ 168676 h 923348"/>
              <a:gd name="connsiteX35" fmla="*/ 1269507 w 1376039"/>
              <a:gd name="connsiteY35" fmla="*/ 115410 h 923348"/>
              <a:gd name="connsiteX36" fmla="*/ 1180730 w 1376039"/>
              <a:gd name="connsiteY36" fmla="*/ 71021 h 923348"/>
              <a:gd name="connsiteX37" fmla="*/ 1145219 w 1376039"/>
              <a:gd name="connsiteY37" fmla="*/ 44388 h 923348"/>
              <a:gd name="connsiteX38" fmla="*/ 1091953 w 1376039"/>
              <a:gd name="connsiteY38" fmla="*/ 26633 h 923348"/>
              <a:gd name="connsiteX39" fmla="*/ 1065320 w 1376039"/>
              <a:gd name="connsiteY39" fmla="*/ 8878 h 923348"/>
              <a:gd name="connsiteX40" fmla="*/ 958788 w 1376039"/>
              <a:gd name="connsiteY40" fmla="*/ 0 h 923348"/>
              <a:gd name="connsiteX41" fmla="*/ 497150 w 1376039"/>
              <a:gd name="connsiteY41" fmla="*/ 8878 h 92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76039" h="923348">
                <a:moveTo>
                  <a:pt x="497150" y="8878"/>
                </a:moveTo>
                <a:cubicBezTo>
                  <a:pt x="405414" y="13317"/>
                  <a:pt x="437965" y="20715"/>
                  <a:pt x="408373" y="26633"/>
                </a:cubicBezTo>
                <a:cubicBezTo>
                  <a:pt x="393577" y="29592"/>
                  <a:pt x="379064" y="34972"/>
                  <a:pt x="363984" y="35511"/>
                </a:cubicBezTo>
                <a:lnTo>
                  <a:pt x="115410" y="44388"/>
                </a:lnTo>
                <a:cubicBezTo>
                  <a:pt x="109491" y="53266"/>
                  <a:pt x="105199" y="63476"/>
                  <a:pt x="97654" y="71021"/>
                </a:cubicBezTo>
                <a:cubicBezTo>
                  <a:pt x="90109" y="78566"/>
                  <a:pt x="76939" y="79899"/>
                  <a:pt x="71021" y="88777"/>
                </a:cubicBezTo>
                <a:cubicBezTo>
                  <a:pt x="64253" y="98929"/>
                  <a:pt x="67600" y="113374"/>
                  <a:pt x="62144" y="124287"/>
                </a:cubicBezTo>
                <a:cubicBezTo>
                  <a:pt x="58401" y="131774"/>
                  <a:pt x="49031" y="135079"/>
                  <a:pt x="44388" y="142043"/>
                </a:cubicBezTo>
                <a:cubicBezTo>
                  <a:pt x="37047" y="153054"/>
                  <a:pt x="32551" y="165716"/>
                  <a:pt x="26633" y="177553"/>
                </a:cubicBezTo>
                <a:cubicBezTo>
                  <a:pt x="29592" y="216023"/>
                  <a:pt x="31003" y="254644"/>
                  <a:pt x="35511" y="292963"/>
                </a:cubicBezTo>
                <a:cubicBezTo>
                  <a:pt x="36937" y="305081"/>
                  <a:pt x="44388" y="316273"/>
                  <a:pt x="44388" y="328474"/>
                </a:cubicBezTo>
                <a:cubicBezTo>
                  <a:pt x="44388" y="344836"/>
                  <a:pt x="37566" y="395383"/>
                  <a:pt x="26633" y="417250"/>
                </a:cubicBezTo>
                <a:cubicBezTo>
                  <a:pt x="21861" y="426793"/>
                  <a:pt x="14796" y="435005"/>
                  <a:pt x="8878" y="443883"/>
                </a:cubicBezTo>
                <a:cubicBezTo>
                  <a:pt x="5919" y="464598"/>
                  <a:pt x="0" y="485102"/>
                  <a:pt x="0" y="506027"/>
                </a:cubicBezTo>
                <a:cubicBezTo>
                  <a:pt x="0" y="574154"/>
                  <a:pt x="3845" y="642273"/>
                  <a:pt x="8878" y="710214"/>
                </a:cubicBezTo>
                <a:cubicBezTo>
                  <a:pt x="12470" y="758710"/>
                  <a:pt x="32537" y="760506"/>
                  <a:pt x="71021" y="798990"/>
                </a:cubicBezTo>
                <a:cubicBezTo>
                  <a:pt x="76940" y="804909"/>
                  <a:pt x="81005" y="813637"/>
                  <a:pt x="88777" y="816746"/>
                </a:cubicBezTo>
                <a:cubicBezTo>
                  <a:pt x="168299" y="848554"/>
                  <a:pt x="97537" y="823375"/>
                  <a:pt x="177553" y="843379"/>
                </a:cubicBezTo>
                <a:cubicBezTo>
                  <a:pt x="204565" y="850132"/>
                  <a:pt x="245339" y="864038"/>
                  <a:pt x="275208" y="870012"/>
                </a:cubicBezTo>
                <a:cubicBezTo>
                  <a:pt x="384037" y="891777"/>
                  <a:pt x="281507" y="867147"/>
                  <a:pt x="363984" y="887767"/>
                </a:cubicBezTo>
                <a:cubicBezTo>
                  <a:pt x="378780" y="896645"/>
                  <a:pt x="391881" y="909325"/>
                  <a:pt x="408373" y="914400"/>
                </a:cubicBezTo>
                <a:cubicBezTo>
                  <a:pt x="431176" y="921416"/>
                  <a:pt x="455542" y="923808"/>
                  <a:pt x="479394" y="923278"/>
                </a:cubicBezTo>
                <a:cubicBezTo>
                  <a:pt x="589018" y="920842"/>
                  <a:pt x="698377" y="911441"/>
                  <a:pt x="807868" y="905522"/>
                </a:cubicBezTo>
                <a:cubicBezTo>
                  <a:pt x="849297" y="896644"/>
                  <a:pt x="891331" y="890229"/>
                  <a:pt x="932155" y="878889"/>
                </a:cubicBezTo>
                <a:cubicBezTo>
                  <a:pt x="944906" y="875347"/>
                  <a:pt x="955111" y="865319"/>
                  <a:pt x="967666" y="861134"/>
                </a:cubicBezTo>
                <a:cubicBezTo>
                  <a:pt x="981981" y="856362"/>
                  <a:pt x="997103" y="854295"/>
                  <a:pt x="1012054" y="852256"/>
                </a:cubicBezTo>
                <a:cubicBezTo>
                  <a:pt x="1062243" y="845412"/>
                  <a:pt x="1112668" y="840419"/>
                  <a:pt x="1162975" y="834501"/>
                </a:cubicBezTo>
                <a:cubicBezTo>
                  <a:pt x="1278586" y="805598"/>
                  <a:pt x="1234782" y="819443"/>
                  <a:pt x="1296140" y="798990"/>
                </a:cubicBezTo>
                <a:cubicBezTo>
                  <a:pt x="1302224" y="780735"/>
                  <a:pt x="1311419" y="755420"/>
                  <a:pt x="1313895" y="736847"/>
                </a:cubicBezTo>
                <a:cubicBezTo>
                  <a:pt x="1318215" y="704448"/>
                  <a:pt x="1317093" y="671381"/>
                  <a:pt x="1322773" y="639192"/>
                </a:cubicBezTo>
                <a:cubicBezTo>
                  <a:pt x="1328757" y="605284"/>
                  <a:pt x="1343441" y="580100"/>
                  <a:pt x="1358283" y="550415"/>
                </a:cubicBezTo>
                <a:cubicBezTo>
                  <a:pt x="1361170" y="535982"/>
                  <a:pt x="1376039" y="464120"/>
                  <a:pt x="1376039" y="452761"/>
                </a:cubicBezTo>
                <a:cubicBezTo>
                  <a:pt x="1376039" y="411226"/>
                  <a:pt x="1373639" y="369500"/>
                  <a:pt x="1367161" y="328474"/>
                </a:cubicBezTo>
                <a:cubicBezTo>
                  <a:pt x="1362846" y="301144"/>
                  <a:pt x="1336115" y="261933"/>
                  <a:pt x="1322773" y="239697"/>
                </a:cubicBezTo>
                <a:cubicBezTo>
                  <a:pt x="1319814" y="216023"/>
                  <a:pt x="1320172" y="191693"/>
                  <a:pt x="1313895" y="168676"/>
                </a:cubicBezTo>
                <a:cubicBezTo>
                  <a:pt x="1310389" y="155822"/>
                  <a:pt x="1278722" y="121081"/>
                  <a:pt x="1269507" y="115410"/>
                </a:cubicBezTo>
                <a:cubicBezTo>
                  <a:pt x="1241330" y="98070"/>
                  <a:pt x="1207198" y="90872"/>
                  <a:pt x="1180730" y="71021"/>
                </a:cubicBezTo>
                <a:cubicBezTo>
                  <a:pt x="1168893" y="62143"/>
                  <a:pt x="1158453" y="51005"/>
                  <a:pt x="1145219" y="44388"/>
                </a:cubicBezTo>
                <a:cubicBezTo>
                  <a:pt x="1128479" y="36018"/>
                  <a:pt x="1109056" y="34234"/>
                  <a:pt x="1091953" y="26633"/>
                </a:cubicBezTo>
                <a:cubicBezTo>
                  <a:pt x="1082203" y="22300"/>
                  <a:pt x="1075782" y="10970"/>
                  <a:pt x="1065320" y="8878"/>
                </a:cubicBezTo>
                <a:cubicBezTo>
                  <a:pt x="1030378" y="1890"/>
                  <a:pt x="994417" y="566"/>
                  <a:pt x="958788" y="0"/>
                </a:cubicBezTo>
                <a:lnTo>
                  <a:pt x="497150" y="8878"/>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70D7DF0F-BEAE-4261-A7FB-0AC5F94A79C9}"/>
              </a:ext>
            </a:extLst>
          </p:cNvPr>
          <p:cNvSpPr/>
          <p:nvPr/>
        </p:nvSpPr>
        <p:spPr>
          <a:xfrm>
            <a:off x="3149601" y="4216400"/>
            <a:ext cx="1492283" cy="1066954"/>
          </a:xfrm>
          <a:custGeom>
            <a:avLst/>
            <a:gdLst>
              <a:gd name="connsiteX0" fmla="*/ 552450 w 1492283"/>
              <a:gd name="connsiteY0" fmla="*/ 63500 h 1066954"/>
              <a:gd name="connsiteX1" fmla="*/ 520700 w 1492283"/>
              <a:gd name="connsiteY1" fmla="*/ 88900 h 1066954"/>
              <a:gd name="connsiteX2" fmla="*/ 463550 w 1492283"/>
              <a:gd name="connsiteY2" fmla="*/ 127000 h 1066954"/>
              <a:gd name="connsiteX3" fmla="*/ 355600 w 1492283"/>
              <a:gd name="connsiteY3" fmla="*/ 139700 h 1066954"/>
              <a:gd name="connsiteX4" fmla="*/ 323850 w 1492283"/>
              <a:gd name="connsiteY4" fmla="*/ 152400 h 1066954"/>
              <a:gd name="connsiteX5" fmla="*/ 285750 w 1492283"/>
              <a:gd name="connsiteY5" fmla="*/ 158750 h 1066954"/>
              <a:gd name="connsiteX6" fmla="*/ 273050 w 1492283"/>
              <a:gd name="connsiteY6" fmla="*/ 177800 h 1066954"/>
              <a:gd name="connsiteX7" fmla="*/ 247650 w 1492283"/>
              <a:gd name="connsiteY7" fmla="*/ 184150 h 1066954"/>
              <a:gd name="connsiteX8" fmla="*/ 196850 w 1492283"/>
              <a:gd name="connsiteY8" fmla="*/ 209550 h 1066954"/>
              <a:gd name="connsiteX9" fmla="*/ 177800 w 1492283"/>
              <a:gd name="connsiteY9" fmla="*/ 222250 h 1066954"/>
              <a:gd name="connsiteX10" fmla="*/ 107950 w 1492283"/>
              <a:gd name="connsiteY10" fmla="*/ 254000 h 1066954"/>
              <a:gd name="connsiteX11" fmla="*/ 38100 w 1492283"/>
              <a:gd name="connsiteY11" fmla="*/ 311150 h 1066954"/>
              <a:gd name="connsiteX12" fmla="*/ 25400 w 1492283"/>
              <a:gd name="connsiteY12" fmla="*/ 349250 h 1066954"/>
              <a:gd name="connsiteX13" fmla="*/ 12700 w 1492283"/>
              <a:gd name="connsiteY13" fmla="*/ 400050 h 1066954"/>
              <a:gd name="connsiteX14" fmla="*/ 0 w 1492283"/>
              <a:gd name="connsiteY14" fmla="*/ 419100 h 1066954"/>
              <a:gd name="connsiteX15" fmla="*/ 6350 w 1492283"/>
              <a:gd name="connsiteY15" fmla="*/ 488950 h 1066954"/>
              <a:gd name="connsiteX16" fmla="*/ 19050 w 1492283"/>
              <a:gd name="connsiteY16" fmla="*/ 527050 h 1066954"/>
              <a:gd name="connsiteX17" fmla="*/ 38100 w 1492283"/>
              <a:gd name="connsiteY17" fmla="*/ 577850 h 1066954"/>
              <a:gd name="connsiteX18" fmla="*/ 69850 w 1492283"/>
              <a:gd name="connsiteY18" fmla="*/ 762000 h 1066954"/>
              <a:gd name="connsiteX19" fmla="*/ 76200 w 1492283"/>
              <a:gd name="connsiteY19" fmla="*/ 781050 h 1066954"/>
              <a:gd name="connsiteX20" fmla="*/ 114300 w 1492283"/>
              <a:gd name="connsiteY20" fmla="*/ 812800 h 1066954"/>
              <a:gd name="connsiteX21" fmla="*/ 133350 w 1492283"/>
              <a:gd name="connsiteY21" fmla="*/ 825500 h 1066954"/>
              <a:gd name="connsiteX22" fmla="*/ 152400 w 1492283"/>
              <a:gd name="connsiteY22" fmla="*/ 844550 h 1066954"/>
              <a:gd name="connsiteX23" fmla="*/ 196850 w 1492283"/>
              <a:gd name="connsiteY23" fmla="*/ 869950 h 1066954"/>
              <a:gd name="connsiteX24" fmla="*/ 228600 w 1492283"/>
              <a:gd name="connsiteY24" fmla="*/ 876300 h 1066954"/>
              <a:gd name="connsiteX25" fmla="*/ 273050 w 1492283"/>
              <a:gd name="connsiteY25" fmla="*/ 889000 h 1066954"/>
              <a:gd name="connsiteX26" fmla="*/ 317500 w 1492283"/>
              <a:gd name="connsiteY26" fmla="*/ 901700 h 1066954"/>
              <a:gd name="connsiteX27" fmla="*/ 336550 w 1492283"/>
              <a:gd name="connsiteY27" fmla="*/ 908050 h 1066954"/>
              <a:gd name="connsiteX28" fmla="*/ 368300 w 1492283"/>
              <a:gd name="connsiteY28" fmla="*/ 927100 h 1066954"/>
              <a:gd name="connsiteX29" fmla="*/ 412750 w 1492283"/>
              <a:gd name="connsiteY29" fmla="*/ 939800 h 1066954"/>
              <a:gd name="connsiteX30" fmla="*/ 476250 w 1492283"/>
              <a:gd name="connsiteY30" fmla="*/ 958850 h 1066954"/>
              <a:gd name="connsiteX31" fmla="*/ 495300 w 1492283"/>
              <a:gd name="connsiteY31" fmla="*/ 971550 h 1066954"/>
              <a:gd name="connsiteX32" fmla="*/ 533400 w 1492283"/>
              <a:gd name="connsiteY32" fmla="*/ 1009650 h 1066954"/>
              <a:gd name="connsiteX33" fmla="*/ 558800 w 1492283"/>
              <a:gd name="connsiteY33" fmla="*/ 1016000 h 1066954"/>
              <a:gd name="connsiteX34" fmla="*/ 584200 w 1492283"/>
              <a:gd name="connsiteY34" fmla="*/ 1035050 h 1066954"/>
              <a:gd name="connsiteX35" fmla="*/ 647700 w 1492283"/>
              <a:gd name="connsiteY35" fmla="*/ 1047750 h 1066954"/>
              <a:gd name="connsiteX36" fmla="*/ 723900 w 1492283"/>
              <a:gd name="connsiteY36" fmla="*/ 1066800 h 1066954"/>
              <a:gd name="connsiteX37" fmla="*/ 755650 w 1492283"/>
              <a:gd name="connsiteY37" fmla="*/ 1054100 h 1066954"/>
              <a:gd name="connsiteX38" fmla="*/ 844550 w 1492283"/>
              <a:gd name="connsiteY38" fmla="*/ 1047750 h 1066954"/>
              <a:gd name="connsiteX39" fmla="*/ 882650 w 1492283"/>
              <a:gd name="connsiteY39" fmla="*/ 1022350 h 1066954"/>
              <a:gd name="connsiteX40" fmla="*/ 933450 w 1492283"/>
              <a:gd name="connsiteY40" fmla="*/ 1009650 h 1066954"/>
              <a:gd name="connsiteX41" fmla="*/ 1035050 w 1492283"/>
              <a:gd name="connsiteY41" fmla="*/ 952500 h 1066954"/>
              <a:gd name="connsiteX42" fmla="*/ 1066800 w 1492283"/>
              <a:gd name="connsiteY42" fmla="*/ 908050 h 1066954"/>
              <a:gd name="connsiteX43" fmla="*/ 1085850 w 1492283"/>
              <a:gd name="connsiteY43" fmla="*/ 882650 h 1066954"/>
              <a:gd name="connsiteX44" fmla="*/ 1111250 w 1492283"/>
              <a:gd name="connsiteY44" fmla="*/ 869950 h 1066954"/>
              <a:gd name="connsiteX45" fmla="*/ 1155700 w 1492283"/>
              <a:gd name="connsiteY45" fmla="*/ 850900 h 1066954"/>
              <a:gd name="connsiteX46" fmla="*/ 1200150 w 1492283"/>
              <a:gd name="connsiteY46" fmla="*/ 831850 h 1066954"/>
              <a:gd name="connsiteX47" fmla="*/ 1244600 w 1492283"/>
              <a:gd name="connsiteY47" fmla="*/ 806450 h 1066954"/>
              <a:gd name="connsiteX48" fmla="*/ 1289050 w 1492283"/>
              <a:gd name="connsiteY48" fmla="*/ 800100 h 1066954"/>
              <a:gd name="connsiteX49" fmla="*/ 1352550 w 1492283"/>
              <a:gd name="connsiteY49" fmla="*/ 755650 h 1066954"/>
              <a:gd name="connsiteX50" fmla="*/ 1358900 w 1492283"/>
              <a:gd name="connsiteY50" fmla="*/ 723900 h 1066954"/>
              <a:gd name="connsiteX51" fmla="*/ 1377950 w 1492283"/>
              <a:gd name="connsiteY51" fmla="*/ 704850 h 1066954"/>
              <a:gd name="connsiteX52" fmla="*/ 1397000 w 1492283"/>
              <a:gd name="connsiteY52" fmla="*/ 666750 h 1066954"/>
              <a:gd name="connsiteX53" fmla="*/ 1409700 w 1492283"/>
              <a:gd name="connsiteY53" fmla="*/ 647700 h 1066954"/>
              <a:gd name="connsiteX54" fmla="*/ 1422400 w 1492283"/>
              <a:gd name="connsiteY54" fmla="*/ 609600 h 1066954"/>
              <a:gd name="connsiteX55" fmla="*/ 1428750 w 1492283"/>
              <a:gd name="connsiteY55" fmla="*/ 565150 h 1066954"/>
              <a:gd name="connsiteX56" fmla="*/ 1473200 w 1492283"/>
              <a:gd name="connsiteY56" fmla="*/ 514350 h 1066954"/>
              <a:gd name="connsiteX57" fmla="*/ 1492250 w 1492283"/>
              <a:gd name="connsiteY57" fmla="*/ 457200 h 1066954"/>
              <a:gd name="connsiteX58" fmla="*/ 1479550 w 1492283"/>
              <a:gd name="connsiteY58" fmla="*/ 400050 h 1066954"/>
              <a:gd name="connsiteX59" fmla="*/ 1473200 w 1492283"/>
              <a:gd name="connsiteY59" fmla="*/ 381000 h 1066954"/>
              <a:gd name="connsiteX60" fmla="*/ 1416050 w 1492283"/>
              <a:gd name="connsiteY60" fmla="*/ 361950 h 1066954"/>
              <a:gd name="connsiteX61" fmla="*/ 1403350 w 1492283"/>
              <a:gd name="connsiteY61" fmla="*/ 342900 h 1066954"/>
              <a:gd name="connsiteX62" fmla="*/ 1390650 w 1492283"/>
              <a:gd name="connsiteY62" fmla="*/ 317500 h 1066954"/>
              <a:gd name="connsiteX63" fmla="*/ 1358900 w 1492283"/>
              <a:gd name="connsiteY63" fmla="*/ 279400 h 1066954"/>
              <a:gd name="connsiteX64" fmla="*/ 1339850 w 1492283"/>
              <a:gd name="connsiteY64" fmla="*/ 254000 h 1066954"/>
              <a:gd name="connsiteX65" fmla="*/ 1333500 w 1492283"/>
              <a:gd name="connsiteY65" fmla="*/ 234950 h 1066954"/>
              <a:gd name="connsiteX66" fmla="*/ 1212850 w 1492283"/>
              <a:gd name="connsiteY66" fmla="*/ 158750 h 1066954"/>
              <a:gd name="connsiteX67" fmla="*/ 1181100 w 1492283"/>
              <a:gd name="connsiteY67" fmla="*/ 133350 h 1066954"/>
              <a:gd name="connsiteX68" fmla="*/ 1162050 w 1492283"/>
              <a:gd name="connsiteY68" fmla="*/ 127000 h 1066954"/>
              <a:gd name="connsiteX69" fmla="*/ 1136650 w 1492283"/>
              <a:gd name="connsiteY69" fmla="*/ 114300 h 1066954"/>
              <a:gd name="connsiteX70" fmla="*/ 1117600 w 1492283"/>
              <a:gd name="connsiteY70" fmla="*/ 107950 h 1066954"/>
              <a:gd name="connsiteX71" fmla="*/ 1041400 w 1492283"/>
              <a:gd name="connsiteY71" fmla="*/ 82550 h 1066954"/>
              <a:gd name="connsiteX72" fmla="*/ 1028700 w 1492283"/>
              <a:gd name="connsiteY72" fmla="*/ 63500 h 1066954"/>
              <a:gd name="connsiteX73" fmla="*/ 1003300 w 1492283"/>
              <a:gd name="connsiteY73" fmla="*/ 50800 h 1066954"/>
              <a:gd name="connsiteX74" fmla="*/ 958850 w 1492283"/>
              <a:gd name="connsiteY74" fmla="*/ 31750 h 1066954"/>
              <a:gd name="connsiteX75" fmla="*/ 933450 w 1492283"/>
              <a:gd name="connsiteY75" fmla="*/ 19050 h 1066954"/>
              <a:gd name="connsiteX76" fmla="*/ 908050 w 1492283"/>
              <a:gd name="connsiteY76" fmla="*/ 12700 h 1066954"/>
              <a:gd name="connsiteX77" fmla="*/ 876300 w 1492283"/>
              <a:gd name="connsiteY77" fmla="*/ 0 h 1066954"/>
              <a:gd name="connsiteX78" fmla="*/ 730250 w 1492283"/>
              <a:gd name="connsiteY78" fmla="*/ 6350 h 1066954"/>
              <a:gd name="connsiteX79" fmla="*/ 704850 w 1492283"/>
              <a:gd name="connsiteY79" fmla="*/ 12700 h 1066954"/>
              <a:gd name="connsiteX80" fmla="*/ 615950 w 1492283"/>
              <a:gd name="connsiteY80" fmla="*/ 25400 h 1066954"/>
              <a:gd name="connsiteX81" fmla="*/ 577850 w 1492283"/>
              <a:gd name="connsiteY81" fmla="*/ 44450 h 1066954"/>
              <a:gd name="connsiteX82" fmla="*/ 552450 w 1492283"/>
              <a:gd name="connsiteY82" fmla="*/ 63500 h 1066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492283" h="1066954">
                <a:moveTo>
                  <a:pt x="552450" y="63500"/>
                </a:moveTo>
                <a:cubicBezTo>
                  <a:pt x="542925" y="70908"/>
                  <a:pt x="530830" y="79896"/>
                  <a:pt x="520700" y="88900"/>
                </a:cubicBezTo>
                <a:cubicBezTo>
                  <a:pt x="495877" y="110965"/>
                  <a:pt x="498195" y="120701"/>
                  <a:pt x="463550" y="127000"/>
                </a:cubicBezTo>
                <a:cubicBezTo>
                  <a:pt x="427903" y="133481"/>
                  <a:pt x="391583" y="135467"/>
                  <a:pt x="355600" y="139700"/>
                </a:cubicBezTo>
                <a:cubicBezTo>
                  <a:pt x="345017" y="143933"/>
                  <a:pt x="334847" y="149401"/>
                  <a:pt x="323850" y="152400"/>
                </a:cubicBezTo>
                <a:cubicBezTo>
                  <a:pt x="311428" y="155788"/>
                  <a:pt x="297266" y="152992"/>
                  <a:pt x="285750" y="158750"/>
                </a:cubicBezTo>
                <a:cubicBezTo>
                  <a:pt x="278924" y="162163"/>
                  <a:pt x="279400" y="173567"/>
                  <a:pt x="273050" y="177800"/>
                </a:cubicBezTo>
                <a:cubicBezTo>
                  <a:pt x="265788" y="182641"/>
                  <a:pt x="256117" y="182033"/>
                  <a:pt x="247650" y="184150"/>
                </a:cubicBezTo>
                <a:cubicBezTo>
                  <a:pt x="191239" y="226458"/>
                  <a:pt x="252333" y="185772"/>
                  <a:pt x="196850" y="209550"/>
                </a:cubicBezTo>
                <a:cubicBezTo>
                  <a:pt x="189835" y="212556"/>
                  <a:pt x="184426" y="218464"/>
                  <a:pt x="177800" y="222250"/>
                </a:cubicBezTo>
                <a:cubicBezTo>
                  <a:pt x="157891" y="233627"/>
                  <a:pt x="127197" y="245751"/>
                  <a:pt x="107950" y="254000"/>
                </a:cubicBezTo>
                <a:cubicBezTo>
                  <a:pt x="56807" y="305143"/>
                  <a:pt x="82242" y="289079"/>
                  <a:pt x="38100" y="311150"/>
                </a:cubicBezTo>
                <a:cubicBezTo>
                  <a:pt x="33867" y="323850"/>
                  <a:pt x="28025" y="336123"/>
                  <a:pt x="25400" y="349250"/>
                </a:cubicBezTo>
                <a:cubicBezTo>
                  <a:pt x="22985" y="361326"/>
                  <a:pt x="19209" y="387033"/>
                  <a:pt x="12700" y="400050"/>
                </a:cubicBezTo>
                <a:cubicBezTo>
                  <a:pt x="9287" y="406876"/>
                  <a:pt x="4233" y="412750"/>
                  <a:pt x="0" y="419100"/>
                </a:cubicBezTo>
                <a:cubicBezTo>
                  <a:pt x="2117" y="442383"/>
                  <a:pt x="2287" y="465926"/>
                  <a:pt x="6350" y="488950"/>
                </a:cubicBezTo>
                <a:cubicBezTo>
                  <a:pt x="8676" y="502133"/>
                  <a:pt x="15803" y="514063"/>
                  <a:pt x="19050" y="527050"/>
                </a:cubicBezTo>
                <a:cubicBezTo>
                  <a:pt x="27696" y="561633"/>
                  <a:pt x="21497" y="544644"/>
                  <a:pt x="38100" y="577850"/>
                </a:cubicBezTo>
                <a:cubicBezTo>
                  <a:pt x="46022" y="712528"/>
                  <a:pt x="33051" y="651604"/>
                  <a:pt x="69850" y="762000"/>
                </a:cubicBezTo>
                <a:cubicBezTo>
                  <a:pt x="71967" y="768350"/>
                  <a:pt x="71058" y="776765"/>
                  <a:pt x="76200" y="781050"/>
                </a:cubicBezTo>
                <a:cubicBezTo>
                  <a:pt x="88900" y="791633"/>
                  <a:pt x="101251" y="802651"/>
                  <a:pt x="114300" y="812800"/>
                </a:cubicBezTo>
                <a:cubicBezTo>
                  <a:pt x="120324" y="817485"/>
                  <a:pt x="127487" y="820614"/>
                  <a:pt x="133350" y="825500"/>
                </a:cubicBezTo>
                <a:cubicBezTo>
                  <a:pt x="140249" y="831249"/>
                  <a:pt x="145501" y="838801"/>
                  <a:pt x="152400" y="844550"/>
                </a:cubicBezTo>
                <a:cubicBezTo>
                  <a:pt x="161690" y="852292"/>
                  <a:pt x="186499" y="866500"/>
                  <a:pt x="196850" y="869950"/>
                </a:cubicBezTo>
                <a:cubicBezTo>
                  <a:pt x="207089" y="873363"/>
                  <a:pt x="218064" y="873959"/>
                  <a:pt x="228600" y="876300"/>
                </a:cubicBezTo>
                <a:cubicBezTo>
                  <a:pt x="264374" y="884250"/>
                  <a:pt x="242744" y="879908"/>
                  <a:pt x="273050" y="889000"/>
                </a:cubicBezTo>
                <a:cubicBezTo>
                  <a:pt x="287810" y="893428"/>
                  <a:pt x="302740" y="897272"/>
                  <a:pt x="317500" y="901700"/>
                </a:cubicBezTo>
                <a:cubicBezTo>
                  <a:pt x="323911" y="903623"/>
                  <a:pt x="330563" y="905057"/>
                  <a:pt x="336550" y="908050"/>
                </a:cubicBezTo>
                <a:cubicBezTo>
                  <a:pt x="347589" y="913570"/>
                  <a:pt x="357261" y="921580"/>
                  <a:pt x="368300" y="927100"/>
                </a:cubicBezTo>
                <a:cubicBezTo>
                  <a:pt x="378970" y="932435"/>
                  <a:pt x="402577" y="936748"/>
                  <a:pt x="412750" y="939800"/>
                </a:cubicBezTo>
                <a:cubicBezTo>
                  <a:pt x="490049" y="962990"/>
                  <a:pt x="417706" y="944214"/>
                  <a:pt x="476250" y="958850"/>
                </a:cubicBezTo>
                <a:cubicBezTo>
                  <a:pt x="482600" y="963083"/>
                  <a:pt x="489904" y="966154"/>
                  <a:pt x="495300" y="971550"/>
                </a:cubicBezTo>
                <a:cubicBezTo>
                  <a:pt x="521082" y="997332"/>
                  <a:pt x="491895" y="988897"/>
                  <a:pt x="533400" y="1009650"/>
                </a:cubicBezTo>
                <a:cubicBezTo>
                  <a:pt x="541206" y="1013553"/>
                  <a:pt x="550333" y="1013883"/>
                  <a:pt x="558800" y="1016000"/>
                </a:cubicBezTo>
                <a:cubicBezTo>
                  <a:pt x="567267" y="1022350"/>
                  <a:pt x="575011" y="1029799"/>
                  <a:pt x="584200" y="1035050"/>
                </a:cubicBezTo>
                <a:cubicBezTo>
                  <a:pt x="598977" y="1043494"/>
                  <a:pt x="637928" y="1046354"/>
                  <a:pt x="647700" y="1047750"/>
                </a:cubicBezTo>
                <a:cubicBezTo>
                  <a:pt x="665627" y="1053726"/>
                  <a:pt x="703745" y="1068632"/>
                  <a:pt x="723900" y="1066800"/>
                </a:cubicBezTo>
                <a:cubicBezTo>
                  <a:pt x="735252" y="1065768"/>
                  <a:pt x="744391" y="1055878"/>
                  <a:pt x="755650" y="1054100"/>
                </a:cubicBezTo>
                <a:cubicBezTo>
                  <a:pt x="784995" y="1049467"/>
                  <a:pt x="814917" y="1049867"/>
                  <a:pt x="844550" y="1047750"/>
                </a:cubicBezTo>
                <a:cubicBezTo>
                  <a:pt x="889846" y="1032651"/>
                  <a:pt x="835084" y="1054061"/>
                  <a:pt x="882650" y="1022350"/>
                </a:cubicBezTo>
                <a:cubicBezTo>
                  <a:pt x="891018" y="1016771"/>
                  <a:pt x="928870" y="1010566"/>
                  <a:pt x="933450" y="1009650"/>
                </a:cubicBezTo>
                <a:cubicBezTo>
                  <a:pt x="962337" y="997270"/>
                  <a:pt x="1016481" y="977259"/>
                  <a:pt x="1035050" y="952500"/>
                </a:cubicBezTo>
                <a:cubicBezTo>
                  <a:pt x="1097308" y="869489"/>
                  <a:pt x="1020374" y="973047"/>
                  <a:pt x="1066800" y="908050"/>
                </a:cubicBezTo>
                <a:cubicBezTo>
                  <a:pt x="1072951" y="899438"/>
                  <a:pt x="1077815" y="889538"/>
                  <a:pt x="1085850" y="882650"/>
                </a:cubicBezTo>
                <a:cubicBezTo>
                  <a:pt x="1093037" y="876490"/>
                  <a:pt x="1102632" y="873867"/>
                  <a:pt x="1111250" y="869950"/>
                </a:cubicBezTo>
                <a:cubicBezTo>
                  <a:pt x="1125925" y="863279"/>
                  <a:pt x="1141282" y="858109"/>
                  <a:pt x="1155700" y="850900"/>
                </a:cubicBezTo>
                <a:cubicBezTo>
                  <a:pt x="1199553" y="828974"/>
                  <a:pt x="1147287" y="845066"/>
                  <a:pt x="1200150" y="831850"/>
                </a:cubicBezTo>
                <a:cubicBezTo>
                  <a:pt x="1212087" y="823892"/>
                  <a:pt x="1230966" y="810168"/>
                  <a:pt x="1244600" y="806450"/>
                </a:cubicBezTo>
                <a:cubicBezTo>
                  <a:pt x="1259040" y="802512"/>
                  <a:pt x="1274233" y="802217"/>
                  <a:pt x="1289050" y="800100"/>
                </a:cubicBezTo>
                <a:cubicBezTo>
                  <a:pt x="1335956" y="768829"/>
                  <a:pt x="1314939" y="783858"/>
                  <a:pt x="1352550" y="755650"/>
                </a:cubicBezTo>
                <a:cubicBezTo>
                  <a:pt x="1354667" y="745067"/>
                  <a:pt x="1354073" y="733553"/>
                  <a:pt x="1358900" y="723900"/>
                </a:cubicBezTo>
                <a:cubicBezTo>
                  <a:pt x="1362916" y="715868"/>
                  <a:pt x="1372201" y="711749"/>
                  <a:pt x="1377950" y="704850"/>
                </a:cubicBezTo>
                <a:cubicBezTo>
                  <a:pt x="1400698" y="677553"/>
                  <a:pt x="1382681" y="695389"/>
                  <a:pt x="1397000" y="666750"/>
                </a:cubicBezTo>
                <a:cubicBezTo>
                  <a:pt x="1400413" y="659924"/>
                  <a:pt x="1406600" y="654674"/>
                  <a:pt x="1409700" y="647700"/>
                </a:cubicBezTo>
                <a:cubicBezTo>
                  <a:pt x="1415137" y="635467"/>
                  <a:pt x="1422400" y="609600"/>
                  <a:pt x="1422400" y="609600"/>
                </a:cubicBezTo>
                <a:cubicBezTo>
                  <a:pt x="1424517" y="594783"/>
                  <a:pt x="1423635" y="579216"/>
                  <a:pt x="1428750" y="565150"/>
                </a:cubicBezTo>
                <a:cubicBezTo>
                  <a:pt x="1433747" y="551408"/>
                  <a:pt x="1464344" y="523206"/>
                  <a:pt x="1473200" y="514350"/>
                </a:cubicBezTo>
                <a:cubicBezTo>
                  <a:pt x="1476085" y="507138"/>
                  <a:pt x="1493132" y="468667"/>
                  <a:pt x="1492250" y="457200"/>
                </a:cubicBezTo>
                <a:cubicBezTo>
                  <a:pt x="1490753" y="437743"/>
                  <a:pt x="1484283" y="418982"/>
                  <a:pt x="1479550" y="400050"/>
                </a:cubicBezTo>
                <a:cubicBezTo>
                  <a:pt x="1477927" y="393556"/>
                  <a:pt x="1478940" y="384444"/>
                  <a:pt x="1473200" y="381000"/>
                </a:cubicBezTo>
                <a:cubicBezTo>
                  <a:pt x="1455981" y="370669"/>
                  <a:pt x="1416050" y="361950"/>
                  <a:pt x="1416050" y="361950"/>
                </a:cubicBezTo>
                <a:cubicBezTo>
                  <a:pt x="1411817" y="355600"/>
                  <a:pt x="1407136" y="349526"/>
                  <a:pt x="1403350" y="342900"/>
                </a:cubicBezTo>
                <a:cubicBezTo>
                  <a:pt x="1398654" y="334681"/>
                  <a:pt x="1396078" y="325255"/>
                  <a:pt x="1390650" y="317500"/>
                </a:cubicBezTo>
                <a:cubicBezTo>
                  <a:pt x="1381170" y="303957"/>
                  <a:pt x="1369227" y="292309"/>
                  <a:pt x="1358900" y="279400"/>
                </a:cubicBezTo>
                <a:cubicBezTo>
                  <a:pt x="1352289" y="271136"/>
                  <a:pt x="1346200" y="262467"/>
                  <a:pt x="1339850" y="254000"/>
                </a:cubicBezTo>
                <a:cubicBezTo>
                  <a:pt x="1337733" y="247650"/>
                  <a:pt x="1337681" y="240177"/>
                  <a:pt x="1333500" y="234950"/>
                </a:cubicBezTo>
                <a:cubicBezTo>
                  <a:pt x="1280381" y="168551"/>
                  <a:pt x="1294225" y="201831"/>
                  <a:pt x="1212850" y="158750"/>
                </a:cubicBezTo>
                <a:cubicBezTo>
                  <a:pt x="1200872" y="152409"/>
                  <a:pt x="1192593" y="140533"/>
                  <a:pt x="1181100" y="133350"/>
                </a:cubicBezTo>
                <a:cubicBezTo>
                  <a:pt x="1175424" y="129802"/>
                  <a:pt x="1168202" y="129637"/>
                  <a:pt x="1162050" y="127000"/>
                </a:cubicBezTo>
                <a:cubicBezTo>
                  <a:pt x="1153349" y="123271"/>
                  <a:pt x="1145351" y="118029"/>
                  <a:pt x="1136650" y="114300"/>
                </a:cubicBezTo>
                <a:cubicBezTo>
                  <a:pt x="1130498" y="111663"/>
                  <a:pt x="1123867" y="110300"/>
                  <a:pt x="1117600" y="107950"/>
                </a:cubicBezTo>
                <a:cubicBezTo>
                  <a:pt x="1058646" y="85842"/>
                  <a:pt x="1114244" y="103363"/>
                  <a:pt x="1041400" y="82550"/>
                </a:cubicBezTo>
                <a:cubicBezTo>
                  <a:pt x="1037167" y="76200"/>
                  <a:pt x="1034563" y="68386"/>
                  <a:pt x="1028700" y="63500"/>
                </a:cubicBezTo>
                <a:cubicBezTo>
                  <a:pt x="1021428" y="57440"/>
                  <a:pt x="1011918" y="54717"/>
                  <a:pt x="1003300" y="50800"/>
                </a:cubicBezTo>
                <a:cubicBezTo>
                  <a:pt x="988625" y="44129"/>
                  <a:pt x="973525" y="38421"/>
                  <a:pt x="958850" y="31750"/>
                </a:cubicBezTo>
                <a:cubicBezTo>
                  <a:pt x="950232" y="27833"/>
                  <a:pt x="942313" y="22374"/>
                  <a:pt x="933450" y="19050"/>
                </a:cubicBezTo>
                <a:cubicBezTo>
                  <a:pt x="925278" y="15986"/>
                  <a:pt x="916329" y="15460"/>
                  <a:pt x="908050" y="12700"/>
                </a:cubicBezTo>
                <a:cubicBezTo>
                  <a:pt x="897236" y="9095"/>
                  <a:pt x="886883" y="4233"/>
                  <a:pt x="876300" y="0"/>
                </a:cubicBezTo>
                <a:cubicBezTo>
                  <a:pt x="827617" y="2117"/>
                  <a:pt x="778846" y="2750"/>
                  <a:pt x="730250" y="6350"/>
                </a:cubicBezTo>
                <a:cubicBezTo>
                  <a:pt x="721547" y="6995"/>
                  <a:pt x="713458" y="11265"/>
                  <a:pt x="704850" y="12700"/>
                </a:cubicBezTo>
                <a:cubicBezTo>
                  <a:pt x="675323" y="17621"/>
                  <a:pt x="645583" y="21167"/>
                  <a:pt x="615950" y="25400"/>
                </a:cubicBezTo>
                <a:cubicBezTo>
                  <a:pt x="561355" y="61796"/>
                  <a:pt x="630430" y="18160"/>
                  <a:pt x="577850" y="44450"/>
                </a:cubicBezTo>
                <a:cubicBezTo>
                  <a:pt x="550102" y="58324"/>
                  <a:pt x="561975" y="56092"/>
                  <a:pt x="552450" y="6350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DEEB955-B5FA-4148-B8A6-C3D62DDC0D37}"/>
              </a:ext>
            </a:extLst>
          </p:cNvPr>
          <p:cNvSpPr/>
          <p:nvPr/>
        </p:nvSpPr>
        <p:spPr>
          <a:xfrm>
            <a:off x="8610600" y="1784406"/>
            <a:ext cx="1130300" cy="1003379"/>
          </a:xfrm>
          <a:custGeom>
            <a:avLst/>
            <a:gdLst>
              <a:gd name="connsiteX0" fmla="*/ 596900 w 1130300"/>
              <a:gd name="connsiteY0" fmla="*/ 79 h 1003379"/>
              <a:gd name="connsiteX1" fmla="*/ 565150 w 1130300"/>
              <a:gd name="connsiteY1" fmla="*/ 12779 h 1003379"/>
              <a:gd name="connsiteX2" fmla="*/ 546100 w 1130300"/>
              <a:gd name="connsiteY2" fmla="*/ 19129 h 1003379"/>
              <a:gd name="connsiteX3" fmla="*/ 482600 w 1130300"/>
              <a:gd name="connsiteY3" fmla="*/ 50879 h 1003379"/>
              <a:gd name="connsiteX4" fmla="*/ 419100 w 1130300"/>
              <a:gd name="connsiteY4" fmla="*/ 69929 h 1003379"/>
              <a:gd name="connsiteX5" fmla="*/ 387350 w 1130300"/>
              <a:gd name="connsiteY5" fmla="*/ 76279 h 1003379"/>
              <a:gd name="connsiteX6" fmla="*/ 311150 w 1130300"/>
              <a:gd name="connsiteY6" fmla="*/ 95329 h 1003379"/>
              <a:gd name="connsiteX7" fmla="*/ 279400 w 1130300"/>
              <a:gd name="connsiteY7" fmla="*/ 108029 h 1003379"/>
              <a:gd name="connsiteX8" fmla="*/ 215900 w 1130300"/>
              <a:gd name="connsiteY8" fmla="*/ 114379 h 1003379"/>
              <a:gd name="connsiteX9" fmla="*/ 171450 w 1130300"/>
              <a:gd name="connsiteY9" fmla="*/ 120729 h 1003379"/>
              <a:gd name="connsiteX10" fmla="*/ 95250 w 1130300"/>
              <a:gd name="connsiteY10" fmla="*/ 133429 h 1003379"/>
              <a:gd name="connsiteX11" fmla="*/ 50800 w 1130300"/>
              <a:gd name="connsiteY11" fmla="*/ 177879 h 1003379"/>
              <a:gd name="connsiteX12" fmla="*/ 44450 w 1130300"/>
              <a:gd name="connsiteY12" fmla="*/ 203279 h 1003379"/>
              <a:gd name="connsiteX13" fmla="*/ 31750 w 1130300"/>
              <a:gd name="connsiteY13" fmla="*/ 241379 h 1003379"/>
              <a:gd name="connsiteX14" fmla="*/ 25400 w 1130300"/>
              <a:gd name="connsiteY14" fmla="*/ 285829 h 1003379"/>
              <a:gd name="connsiteX15" fmla="*/ 19050 w 1130300"/>
              <a:gd name="connsiteY15" fmla="*/ 304879 h 1003379"/>
              <a:gd name="connsiteX16" fmla="*/ 12700 w 1130300"/>
              <a:gd name="connsiteY16" fmla="*/ 647779 h 1003379"/>
              <a:gd name="connsiteX17" fmla="*/ 0 w 1130300"/>
              <a:gd name="connsiteY17" fmla="*/ 730329 h 1003379"/>
              <a:gd name="connsiteX18" fmla="*/ 12700 w 1130300"/>
              <a:gd name="connsiteY18" fmla="*/ 806529 h 1003379"/>
              <a:gd name="connsiteX19" fmla="*/ 57150 w 1130300"/>
              <a:gd name="connsiteY19" fmla="*/ 844629 h 1003379"/>
              <a:gd name="connsiteX20" fmla="*/ 88900 w 1130300"/>
              <a:gd name="connsiteY20" fmla="*/ 882729 h 1003379"/>
              <a:gd name="connsiteX21" fmla="*/ 133350 w 1130300"/>
              <a:gd name="connsiteY21" fmla="*/ 920829 h 1003379"/>
              <a:gd name="connsiteX22" fmla="*/ 152400 w 1130300"/>
              <a:gd name="connsiteY22" fmla="*/ 927179 h 1003379"/>
              <a:gd name="connsiteX23" fmla="*/ 177800 w 1130300"/>
              <a:gd name="connsiteY23" fmla="*/ 946229 h 1003379"/>
              <a:gd name="connsiteX24" fmla="*/ 285750 w 1130300"/>
              <a:gd name="connsiteY24" fmla="*/ 958929 h 1003379"/>
              <a:gd name="connsiteX25" fmla="*/ 374650 w 1130300"/>
              <a:gd name="connsiteY25" fmla="*/ 971629 h 1003379"/>
              <a:gd name="connsiteX26" fmla="*/ 482600 w 1130300"/>
              <a:gd name="connsiteY26" fmla="*/ 984329 h 1003379"/>
              <a:gd name="connsiteX27" fmla="*/ 514350 w 1130300"/>
              <a:gd name="connsiteY27" fmla="*/ 990679 h 1003379"/>
              <a:gd name="connsiteX28" fmla="*/ 533400 w 1130300"/>
              <a:gd name="connsiteY28" fmla="*/ 997029 h 1003379"/>
              <a:gd name="connsiteX29" fmla="*/ 584200 w 1130300"/>
              <a:gd name="connsiteY29" fmla="*/ 1003379 h 1003379"/>
              <a:gd name="connsiteX30" fmla="*/ 749300 w 1130300"/>
              <a:gd name="connsiteY30" fmla="*/ 997029 h 1003379"/>
              <a:gd name="connsiteX31" fmla="*/ 812800 w 1130300"/>
              <a:gd name="connsiteY31" fmla="*/ 984329 h 1003379"/>
              <a:gd name="connsiteX32" fmla="*/ 863600 w 1130300"/>
              <a:gd name="connsiteY32" fmla="*/ 977979 h 1003379"/>
              <a:gd name="connsiteX33" fmla="*/ 882650 w 1130300"/>
              <a:gd name="connsiteY33" fmla="*/ 965279 h 1003379"/>
              <a:gd name="connsiteX34" fmla="*/ 920750 w 1130300"/>
              <a:gd name="connsiteY34" fmla="*/ 946229 h 1003379"/>
              <a:gd name="connsiteX35" fmla="*/ 1003300 w 1130300"/>
              <a:gd name="connsiteY35" fmla="*/ 901779 h 1003379"/>
              <a:gd name="connsiteX36" fmla="*/ 1035050 w 1130300"/>
              <a:gd name="connsiteY36" fmla="*/ 857329 h 1003379"/>
              <a:gd name="connsiteX37" fmla="*/ 1079500 w 1130300"/>
              <a:gd name="connsiteY37" fmla="*/ 806529 h 1003379"/>
              <a:gd name="connsiteX38" fmla="*/ 1092200 w 1130300"/>
              <a:gd name="connsiteY38" fmla="*/ 774779 h 1003379"/>
              <a:gd name="connsiteX39" fmla="*/ 1098550 w 1130300"/>
              <a:gd name="connsiteY39" fmla="*/ 755729 h 1003379"/>
              <a:gd name="connsiteX40" fmla="*/ 1111250 w 1130300"/>
              <a:gd name="connsiteY40" fmla="*/ 628729 h 1003379"/>
              <a:gd name="connsiteX41" fmla="*/ 1117600 w 1130300"/>
              <a:gd name="connsiteY41" fmla="*/ 603329 h 1003379"/>
              <a:gd name="connsiteX42" fmla="*/ 1130300 w 1130300"/>
              <a:gd name="connsiteY42" fmla="*/ 552529 h 1003379"/>
              <a:gd name="connsiteX43" fmla="*/ 1123950 w 1130300"/>
              <a:gd name="connsiteY43" fmla="*/ 381079 h 1003379"/>
              <a:gd name="connsiteX44" fmla="*/ 1098550 w 1130300"/>
              <a:gd name="connsiteY44" fmla="*/ 323929 h 1003379"/>
              <a:gd name="connsiteX45" fmla="*/ 1085850 w 1130300"/>
              <a:gd name="connsiteY45" fmla="*/ 298529 h 1003379"/>
              <a:gd name="connsiteX46" fmla="*/ 1047750 w 1130300"/>
              <a:gd name="connsiteY46" fmla="*/ 247729 h 1003379"/>
              <a:gd name="connsiteX47" fmla="*/ 1041400 w 1130300"/>
              <a:gd name="connsiteY47" fmla="*/ 228679 h 1003379"/>
              <a:gd name="connsiteX48" fmla="*/ 977900 w 1130300"/>
              <a:gd name="connsiteY48" fmla="*/ 139779 h 1003379"/>
              <a:gd name="connsiteX49" fmla="*/ 952500 w 1130300"/>
              <a:gd name="connsiteY49" fmla="*/ 120729 h 1003379"/>
              <a:gd name="connsiteX50" fmla="*/ 901700 w 1130300"/>
              <a:gd name="connsiteY50" fmla="*/ 108029 h 1003379"/>
              <a:gd name="connsiteX51" fmla="*/ 882650 w 1130300"/>
              <a:gd name="connsiteY51" fmla="*/ 101679 h 1003379"/>
              <a:gd name="connsiteX52" fmla="*/ 844550 w 1130300"/>
              <a:gd name="connsiteY52" fmla="*/ 95329 h 1003379"/>
              <a:gd name="connsiteX53" fmla="*/ 806450 w 1130300"/>
              <a:gd name="connsiteY53" fmla="*/ 82629 h 1003379"/>
              <a:gd name="connsiteX54" fmla="*/ 781050 w 1130300"/>
              <a:gd name="connsiteY54" fmla="*/ 76279 h 1003379"/>
              <a:gd name="connsiteX55" fmla="*/ 711200 w 1130300"/>
              <a:gd name="connsiteY55" fmla="*/ 38179 h 1003379"/>
              <a:gd name="connsiteX56" fmla="*/ 692150 w 1130300"/>
              <a:gd name="connsiteY56" fmla="*/ 25479 h 1003379"/>
              <a:gd name="connsiteX57" fmla="*/ 647700 w 1130300"/>
              <a:gd name="connsiteY57" fmla="*/ 19129 h 1003379"/>
              <a:gd name="connsiteX58" fmla="*/ 596900 w 1130300"/>
              <a:gd name="connsiteY58" fmla="*/ 79 h 100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30300" h="1003379">
                <a:moveTo>
                  <a:pt x="596900" y="79"/>
                </a:moveTo>
                <a:cubicBezTo>
                  <a:pt x="583142" y="-979"/>
                  <a:pt x="575823" y="8777"/>
                  <a:pt x="565150" y="12779"/>
                </a:cubicBezTo>
                <a:cubicBezTo>
                  <a:pt x="558883" y="15129"/>
                  <a:pt x="552087" y="16136"/>
                  <a:pt x="546100" y="19129"/>
                </a:cubicBezTo>
                <a:cubicBezTo>
                  <a:pt x="486601" y="48878"/>
                  <a:pt x="542410" y="29130"/>
                  <a:pt x="482600" y="50879"/>
                </a:cubicBezTo>
                <a:cubicBezTo>
                  <a:pt x="457725" y="59924"/>
                  <a:pt x="443468" y="64514"/>
                  <a:pt x="419100" y="69929"/>
                </a:cubicBezTo>
                <a:cubicBezTo>
                  <a:pt x="408564" y="72270"/>
                  <a:pt x="397688" y="73178"/>
                  <a:pt x="387350" y="76279"/>
                </a:cubicBezTo>
                <a:cubicBezTo>
                  <a:pt x="312656" y="98687"/>
                  <a:pt x="405026" y="81918"/>
                  <a:pt x="311150" y="95329"/>
                </a:cubicBezTo>
                <a:cubicBezTo>
                  <a:pt x="300567" y="99562"/>
                  <a:pt x="290577" y="105794"/>
                  <a:pt x="279400" y="108029"/>
                </a:cubicBezTo>
                <a:cubicBezTo>
                  <a:pt x="258541" y="112201"/>
                  <a:pt x="237027" y="111894"/>
                  <a:pt x="215900" y="114379"/>
                </a:cubicBezTo>
                <a:cubicBezTo>
                  <a:pt x="201035" y="116128"/>
                  <a:pt x="186286" y="118751"/>
                  <a:pt x="171450" y="120729"/>
                </a:cubicBezTo>
                <a:cubicBezTo>
                  <a:pt x="107743" y="129223"/>
                  <a:pt x="139378" y="122397"/>
                  <a:pt x="95250" y="133429"/>
                </a:cubicBezTo>
                <a:cubicBezTo>
                  <a:pt x="77054" y="147986"/>
                  <a:pt x="60030" y="156342"/>
                  <a:pt x="50800" y="177879"/>
                </a:cubicBezTo>
                <a:cubicBezTo>
                  <a:pt x="47362" y="185901"/>
                  <a:pt x="46958" y="194920"/>
                  <a:pt x="44450" y="203279"/>
                </a:cubicBezTo>
                <a:cubicBezTo>
                  <a:pt x="40603" y="216101"/>
                  <a:pt x="31750" y="241379"/>
                  <a:pt x="31750" y="241379"/>
                </a:cubicBezTo>
                <a:cubicBezTo>
                  <a:pt x="29633" y="256196"/>
                  <a:pt x="28335" y="271153"/>
                  <a:pt x="25400" y="285829"/>
                </a:cubicBezTo>
                <a:cubicBezTo>
                  <a:pt x="24087" y="292393"/>
                  <a:pt x="19285" y="298190"/>
                  <a:pt x="19050" y="304879"/>
                </a:cubicBezTo>
                <a:cubicBezTo>
                  <a:pt x="15041" y="419128"/>
                  <a:pt x="16446" y="533521"/>
                  <a:pt x="12700" y="647779"/>
                </a:cubicBezTo>
                <a:cubicBezTo>
                  <a:pt x="12366" y="657951"/>
                  <a:pt x="2069" y="717917"/>
                  <a:pt x="0" y="730329"/>
                </a:cubicBezTo>
                <a:cubicBezTo>
                  <a:pt x="4233" y="755729"/>
                  <a:pt x="3658" y="782418"/>
                  <a:pt x="12700" y="806529"/>
                </a:cubicBezTo>
                <a:cubicBezTo>
                  <a:pt x="19638" y="825030"/>
                  <a:pt x="43344" y="833124"/>
                  <a:pt x="57150" y="844629"/>
                </a:cubicBezTo>
                <a:cubicBezTo>
                  <a:pt x="90179" y="872153"/>
                  <a:pt x="63925" y="853592"/>
                  <a:pt x="88900" y="882729"/>
                </a:cubicBezTo>
                <a:cubicBezTo>
                  <a:pt x="100618" y="896400"/>
                  <a:pt x="116498" y="912403"/>
                  <a:pt x="133350" y="920829"/>
                </a:cubicBezTo>
                <a:cubicBezTo>
                  <a:pt x="139337" y="923822"/>
                  <a:pt x="146050" y="925062"/>
                  <a:pt x="152400" y="927179"/>
                </a:cubicBezTo>
                <a:cubicBezTo>
                  <a:pt x="160867" y="933529"/>
                  <a:pt x="167854" y="942612"/>
                  <a:pt x="177800" y="946229"/>
                </a:cubicBezTo>
                <a:cubicBezTo>
                  <a:pt x="188449" y="950101"/>
                  <a:pt x="285327" y="958887"/>
                  <a:pt x="285750" y="958929"/>
                </a:cubicBezTo>
                <a:cubicBezTo>
                  <a:pt x="328552" y="973196"/>
                  <a:pt x="292642" y="962842"/>
                  <a:pt x="374650" y="971629"/>
                </a:cubicBezTo>
                <a:cubicBezTo>
                  <a:pt x="410675" y="975489"/>
                  <a:pt x="446701" y="979434"/>
                  <a:pt x="482600" y="984329"/>
                </a:cubicBezTo>
                <a:cubicBezTo>
                  <a:pt x="493294" y="985787"/>
                  <a:pt x="503879" y="988061"/>
                  <a:pt x="514350" y="990679"/>
                </a:cubicBezTo>
                <a:cubicBezTo>
                  <a:pt x="520844" y="992302"/>
                  <a:pt x="526814" y="995832"/>
                  <a:pt x="533400" y="997029"/>
                </a:cubicBezTo>
                <a:cubicBezTo>
                  <a:pt x="550190" y="1000082"/>
                  <a:pt x="567267" y="1001262"/>
                  <a:pt x="584200" y="1003379"/>
                </a:cubicBezTo>
                <a:cubicBezTo>
                  <a:pt x="639233" y="1001262"/>
                  <a:pt x="694416" y="1001603"/>
                  <a:pt x="749300" y="997029"/>
                </a:cubicBezTo>
                <a:cubicBezTo>
                  <a:pt x="770811" y="995236"/>
                  <a:pt x="791508" y="987878"/>
                  <a:pt x="812800" y="984329"/>
                </a:cubicBezTo>
                <a:cubicBezTo>
                  <a:pt x="829633" y="981524"/>
                  <a:pt x="846667" y="980096"/>
                  <a:pt x="863600" y="977979"/>
                </a:cubicBezTo>
                <a:cubicBezTo>
                  <a:pt x="869950" y="973746"/>
                  <a:pt x="875979" y="968985"/>
                  <a:pt x="882650" y="965279"/>
                </a:cubicBezTo>
                <a:cubicBezTo>
                  <a:pt x="895062" y="958383"/>
                  <a:pt x="908574" y="953534"/>
                  <a:pt x="920750" y="946229"/>
                </a:cubicBezTo>
                <a:cubicBezTo>
                  <a:pt x="997430" y="900221"/>
                  <a:pt x="951012" y="914851"/>
                  <a:pt x="1003300" y="901779"/>
                </a:cubicBezTo>
                <a:cubicBezTo>
                  <a:pt x="1036319" y="819232"/>
                  <a:pt x="994809" y="905618"/>
                  <a:pt x="1035050" y="857329"/>
                </a:cubicBezTo>
                <a:cubicBezTo>
                  <a:pt x="1091334" y="789789"/>
                  <a:pt x="986634" y="880822"/>
                  <a:pt x="1079500" y="806529"/>
                </a:cubicBezTo>
                <a:cubicBezTo>
                  <a:pt x="1083733" y="795946"/>
                  <a:pt x="1088198" y="785452"/>
                  <a:pt x="1092200" y="774779"/>
                </a:cubicBezTo>
                <a:cubicBezTo>
                  <a:pt x="1094550" y="768512"/>
                  <a:pt x="1097684" y="762366"/>
                  <a:pt x="1098550" y="755729"/>
                </a:cubicBezTo>
                <a:cubicBezTo>
                  <a:pt x="1104053" y="713542"/>
                  <a:pt x="1105973" y="670945"/>
                  <a:pt x="1111250" y="628729"/>
                </a:cubicBezTo>
                <a:cubicBezTo>
                  <a:pt x="1112332" y="620069"/>
                  <a:pt x="1115707" y="611848"/>
                  <a:pt x="1117600" y="603329"/>
                </a:cubicBezTo>
                <a:cubicBezTo>
                  <a:pt x="1127817" y="557353"/>
                  <a:pt x="1118953" y="586570"/>
                  <a:pt x="1130300" y="552529"/>
                </a:cubicBezTo>
                <a:cubicBezTo>
                  <a:pt x="1128183" y="495379"/>
                  <a:pt x="1127632" y="438150"/>
                  <a:pt x="1123950" y="381079"/>
                </a:cubicBezTo>
                <a:cubicBezTo>
                  <a:pt x="1122288" y="355312"/>
                  <a:pt x="1111228" y="346749"/>
                  <a:pt x="1098550" y="323929"/>
                </a:cubicBezTo>
                <a:cubicBezTo>
                  <a:pt x="1093953" y="315654"/>
                  <a:pt x="1091352" y="306232"/>
                  <a:pt x="1085850" y="298529"/>
                </a:cubicBezTo>
                <a:cubicBezTo>
                  <a:pt x="1049123" y="247111"/>
                  <a:pt x="1083721" y="319671"/>
                  <a:pt x="1047750" y="247729"/>
                </a:cubicBezTo>
                <a:cubicBezTo>
                  <a:pt x="1044757" y="241742"/>
                  <a:pt x="1044573" y="234572"/>
                  <a:pt x="1041400" y="228679"/>
                </a:cubicBezTo>
                <a:cubicBezTo>
                  <a:pt x="1016968" y="183304"/>
                  <a:pt x="1011137" y="168861"/>
                  <a:pt x="977900" y="139779"/>
                </a:cubicBezTo>
                <a:cubicBezTo>
                  <a:pt x="969935" y="132810"/>
                  <a:pt x="962269" y="124800"/>
                  <a:pt x="952500" y="120729"/>
                </a:cubicBezTo>
                <a:cubicBezTo>
                  <a:pt x="936388" y="114016"/>
                  <a:pt x="918259" y="113549"/>
                  <a:pt x="901700" y="108029"/>
                </a:cubicBezTo>
                <a:cubicBezTo>
                  <a:pt x="895350" y="105912"/>
                  <a:pt x="889184" y="103131"/>
                  <a:pt x="882650" y="101679"/>
                </a:cubicBezTo>
                <a:cubicBezTo>
                  <a:pt x="870081" y="98886"/>
                  <a:pt x="857041" y="98452"/>
                  <a:pt x="844550" y="95329"/>
                </a:cubicBezTo>
                <a:cubicBezTo>
                  <a:pt x="831563" y="92082"/>
                  <a:pt x="819272" y="86476"/>
                  <a:pt x="806450" y="82629"/>
                </a:cubicBezTo>
                <a:cubicBezTo>
                  <a:pt x="798091" y="80121"/>
                  <a:pt x="789517" y="78396"/>
                  <a:pt x="781050" y="76279"/>
                </a:cubicBezTo>
                <a:cubicBezTo>
                  <a:pt x="696570" y="19959"/>
                  <a:pt x="784675" y="74916"/>
                  <a:pt x="711200" y="38179"/>
                </a:cubicBezTo>
                <a:cubicBezTo>
                  <a:pt x="704374" y="34766"/>
                  <a:pt x="699460" y="27672"/>
                  <a:pt x="692150" y="25479"/>
                </a:cubicBezTo>
                <a:cubicBezTo>
                  <a:pt x="677814" y="21178"/>
                  <a:pt x="662493" y="21405"/>
                  <a:pt x="647700" y="19129"/>
                </a:cubicBezTo>
                <a:cubicBezTo>
                  <a:pt x="604163" y="12431"/>
                  <a:pt x="610658" y="1137"/>
                  <a:pt x="596900" y="7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3EF32D0-AD20-4F3A-A131-A4E832162357}"/>
              </a:ext>
            </a:extLst>
          </p:cNvPr>
          <p:cNvSpPr txBox="1"/>
          <p:nvPr/>
        </p:nvSpPr>
        <p:spPr>
          <a:xfrm>
            <a:off x="1981200" y="3158298"/>
            <a:ext cx="8381718" cy="923330"/>
          </a:xfrm>
          <a:prstGeom prst="rect">
            <a:avLst/>
          </a:prstGeom>
          <a:solidFill>
            <a:srgbClr val="C7DDF4"/>
          </a:solidFill>
          <a:ln>
            <a:solidFill>
              <a:schemeClr val="bg1"/>
            </a:solidFill>
          </a:ln>
        </p:spPr>
        <p:txBody>
          <a:bodyPr wrap="none" lIns="182880" tIns="274320" rIns="182880" bIns="274320" rtlCol="0">
            <a:spAutoFit/>
          </a:bodyPr>
          <a:lstStyle/>
          <a:p>
            <a:r>
              <a:rPr lang="en-US" sz="2400" dirty="0">
                <a:solidFill>
                  <a:schemeClr val="bg1"/>
                </a:solidFill>
              </a:rPr>
              <a:t>First Purpose:  Putting facts together to say WHAT we perceive.</a:t>
            </a:r>
          </a:p>
        </p:txBody>
      </p:sp>
      <p:sp>
        <p:nvSpPr>
          <p:cNvPr id="8" name="TextBox 7">
            <a:extLst>
              <a:ext uri="{FF2B5EF4-FFF2-40B4-BE49-F238E27FC236}">
                <a16:creationId xmlns:a16="http://schemas.microsoft.com/office/drawing/2014/main" id="{D184DFD2-B249-C16C-5D6E-4FF1043159BE}"/>
              </a:ext>
            </a:extLst>
          </p:cNvPr>
          <p:cNvSpPr txBox="1"/>
          <p:nvPr/>
        </p:nvSpPr>
        <p:spPr>
          <a:xfrm>
            <a:off x="1981200" y="3146886"/>
            <a:ext cx="8381718" cy="923330"/>
          </a:xfrm>
          <a:prstGeom prst="rect">
            <a:avLst/>
          </a:prstGeom>
          <a:solidFill>
            <a:srgbClr val="C7DDF4"/>
          </a:solidFill>
          <a:ln>
            <a:solidFill>
              <a:schemeClr val="bg1"/>
            </a:solidFill>
          </a:ln>
        </p:spPr>
        <p:txBody>
          <a:bodyPr wrap="square" lIns="182880" tIns="274320" rIns="182880" bIns="274320" rtlCol="0">
            <a:spAutoFit/>
          </a:bodyPr>
          <a:lstStyle/>
          <a:p>
            <a:r>
              <a:rPr lang="en-US" sz="2400" dirty="0">
                <a:solidFill>
                  <a:schemeClr val="bg1"/>
                </a:solidFill>
              </a:rPr>
              <a:t>Second Purpose:  Listening to all other points of view.</a:t>
            </a:r>
          </a:p>
        </p:txBody>
      </p:sp>
    </p:spTree>
    <p:extLst>
      <p:ext uri="{BB962C8B-B14F-4D97-AF65-F5344CB8AC3E}">
        <p14:creationId xmlns:p14="http://schemas.microsoft.com/office/powerpoint/2010/main" val="109425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9" grpId="0" animBg="1"/>
      <p:bldP spid="10"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35023A-7ED7-4443-885E-1708AAB73DB5}" type="slidenum">
              <a:rPr lang="en-US" smtClean="0"/>
              <a:t>15</a:t>
            </a:fld>
            <a:endParaRPr lang="en-US"/>
          </a:p>
        </p:txBody>
      </p:sp>
      <p:sp>
        <p:nvSpPr>
          <p:cNvPr id="4" name="Rectangle 3"/>
          <p:cNvSpPr/>
          <p:nvPr/>
        </p:nvSpPr>
        <p:spPr>
          <a:xfrm>
            <a:off x="3009900" y="1085850"/>
            <a:ext cx="6229350" cy="415498"/>
          </a:xfrm>
          <a:prstGeom prst="rect">
            <a:avLst/>
          </a:prstGeom>
        </p:spPr>
        <p:txBody>
          <a:bodyPr wrap="square">
            <a:spAutoFit/>
          </a:bodyPr>
          <a:lstStyle/>
          <a:p>
            <a:pPr lvl="0"/>
            <a:r>
              <a:rPr lang="es-ES" sz="2100" i="1" dirty="0" err="1"/>
              <a:t>Italian</a:t>
            </a:r>
            <a:r>
              <a:rPr lang="es-ES" sz="2100" i="1" dirty="0"/>
              <a:t> </a:t>
            </a:r>
            <a:r>
              <a:rPr lang="es-ES" sz="2100" i="1" dirty="0" err="1"/>
              <a:t>versi</a:t>
            </a:r>
            <a:r>
              <a:rPr lang="en-US" sz="2100" i="1" dirty="0"/>
              <a:t>on: Two men and a wall</a:t>
            </a:r>
          </a:p>
        </p:txBody>
      </p:sp>
      <p:pic>
        <p:nvPicPr>
          <p:cNvPr id="12" name="Picture 11">
            <a:extLst>
              <a:ext uri="{FF2B5EF4-FFF2-40B4-BE49-F238E27FC236}">
                <a16:creationId xmlns:a16="http://schemas.microsoft.com/office/drawing/2014/main" id="{577E9AB4-85F2-4465-FFCE-3A7B67A95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7308" y="1530083"/>
            <a:ext cx="6088513" cy="4946917"/>
          </a:xfrm>
          <a:prstGeom prst="rect">
            <a:avLst/>
          </a:prstGeom>
        </p:spPr>
      </p:pic>
      <p:sp>
        <p:nvSpPr>
          <p:cNvPr id="14" name="Freeform: Shape 13">
            <a:extLst>
              <a:ext uri="{FF2B5EF4-FFF2-40B4-BE49-F238E27FC236}">
                <a16:creationId xmlns:a16="http://schemas.microsoft.com/office/drawing/2014/main" id="{ABFCF175-C502-419E-0D09-42107F2F219B}"/>
              </a:ext>
            </a:extLst>
          </p:cNvPr>
          <p:cNvSpPr/>
          <p:nvPr/>
        </p:nvSpPr>
        <p:spPr>
          <a:xfrm>
            <a:off x="5142703" y="2933700"/>
            <a:ext cx="1906593" cy="1468126"/>
          </a:xfrm>
          <a:custGeom>
            <a:avLst/>
            <a:gdLst>
              <a:gd name="connsiteX0" fmla="*/ 87953 w 1906593"/>
              <a:gd name="connsiteY0" fmla="*/ 204050 h 1468126"/>
              <a:gd name="connsiteX1" fmla="*/ 77793 w 1906593"/>
              <a:gd name="connsiteY1" fmla="*/ 305650 h 1468126"/>
              <a:gd name="connsiteX2" fmla="*/ 37153 w 1906593"/>
              <a:gd name="connsiteY2" fmla="*/ 356450 h 1468126"/>
              <a:gd name="connsiteX3" fmla="*/ 47313 w 1906593"/>
              <a:gd name="connsiteY3" fmla="*/ 458050 h 1468126"/>
              <a:gd name="connsiteX4" fmla="*/ 67633 w 1906593"/>
              <a:gd name="connsiteY4" fmla="*/ 559650 h 1468126"/>
              <a:gd name="connsiteX5" fmla="*/ 47313 w 1906593"/>
              <a:gd name="connsiteY5" fmla="*/ 722210 h 1468126"/>
              <a:gd name="connsiteX6" fmla="*/ 47313 w 1906593"/>
              <a:gd name="connsiteY6" fmla="*/ 1057490 h 1468126"/>
              <a:gd name="connsiteX7" fmla="*/ 189553 w 1906593"/>
              <a:gd name="connsiteY7" fmla="*/ 1189570 h 1468126"/>
              <a:gd name="connsiteX8" fmla="*/ 220033 w 1906593"/>
              <a:gd name="connsiteY8" fmla="*/ 1230210 h 1468126"/>
              <a:gd name="connsiteX9" fmla="*/ 250513 w 1906593"/>
              <a:gd name="connsiteY9" fmla="*/ 1250530 h 1468126"/>
              <a:gd name="connsiteX10" fmla="*/ 301313 w 1906593"/>
              <a:gd name="connsiteY10" fmla="*/ 1301330 h 1468126"/>
              <a:gd name="connsiteX11" fmla="*/ 352113 w 1906593"/>
              <a:gd name="connsiteY11" fmla="*/ 1321650 h 1468126"/>
              <a:gd name="connsiteX12" fmla="*/ 402913 w 1906593"/>
              <a:gd name="connsiteY12" fmla="*/ 1362290 h 1468126"/>
              <a:gd name="connsiteX13" fmla="*/ 453713 w 1906593"/>
              <a:gd name="connsiteY13" fmla="*/ 1372450 h 1468126"/>
              <a:gd name="connsiteX14" fmla="*/ 565473 w 1906593"/>
              <a:gd name="connsiteY14" fmla="*/ 1402930 h 1468126"/>
              <a:gd name="connsiteX15" fmla="*/ 677233 w 1906593"/>
              <a:gd name="connsiteY15" fmla="*/ 1433410 h 1468126"/>
              <a:gd name="connsiteX16" fmla="*/ 1032833 w 1906593"/>
              <a:gd name="connsiteY16" fmla="*/ 1453730 h 1468126"/>
              <a:gd name="connsiteX17" fmla="*/ 1286833 w 1906593"/>
              <a:gd name="connsiteY17" fmla="*/ 1453730 h 1468126"/>
              <a:gd name="connsiteX18" fmla="*/ 1327473 w 1906593"/>
              <a:gd name="connsiteY18" fmla="*/ 1433410 h 1468126"/>
              <a:gd name="connsiteX19" fmla="*/ 1601793 w 1906593"/>
              <a:gd name="connsiteY19" fmla="*/ 1423250 h 1468126"/>
              <a:gd name="connsiteX20" fmla="*/ 1632273 w 1906593"/>
              <a:gd name="connsiteY20" fmla="*/ 1402930 h 1468126"/>
              <a:gd name="connsiteX21" fmla="*/ 1693233 w 1906593"/>
              <a:gd name="connsiteY21" fmla="*/ 1331810 h 1468126"/>
              <a:gd name="connsiteX22" fmla="*/ 1723713 w 1906593"/>
              <a:gd name="connsiteY22" fmla="*/ 1321650 h 1468126"/>
              <a:gd name="connsiteX23" fmla="*/ 1744033 w 1906593"/>
              <a:gd name="connsiteY23" fmla="*/ 1291170 h 1468126"/>
              <a:gd name="connsiteX24" fmla="*/ 1764353 w 1906593"/>
              <a:gd name="connsiteY24" fmla="*/ 1230210 h 1468126"/>
              <a:gd name="connsiteX25" fmla="*/ 1804993 w 1906593"/>
              <a:gd name="connsiteY25" fmla="*/ 1159090 h 1468126"/>
              <a:gd name="connsiteX26" fmla="*/ 1815153 w 1906593"/>
              <a:gd name="connsiteY26" fmla="*/ 1047330 h 1468126"/>
              <a:gd name="connsiteX27" fmla="*/ 1865953 w 1906593"/>
              <a:gd name="connsiteY27" fmla="*/ 945730 h 1468126"/>
              <a:gd name="connsiteX28" fmla="*/ 1876113 w 1906593"/>
              <a:gd name="connsiteY28" fmla="*/ 915250 h 1468126"/>
              <a:gd name="connsiteX29" fmla="*/ 1886273 w 1906593"/>
              <a:gd name="connsiteY29" fmla="*/ 844130 h 1468126"/>
              <a:gd name="connsiteX30" fmla="*/ 1896433 w 1906593"/>
              <a:gd name="connsiteY30" fmla="*/ 783170 h 1468126"/>
              <a:gd name="connsiteX31" fmla="*/ 1906593 w 1906593"/>
              <a:gd name="connsiteY31" fmla="*/ 630770 h 1468126"/>
              <a:gd name="connsiteX32" fmla="*/ 1896433 w 1906593"/>
              <a:gd name="connsiteY32" fmla="*/ 325970 h 1468126"/>
              <a:gd name="connsiteX33" fmla="*/ 1865953 w 1906593"/>
              <a:gd name="connsiteY33" fmla="*/ 254850 h 1468126"/>
              <a:gd name="connsiteX34" fmla="*/ 1855793 w 1906593"/>
              <a:gd name="connsiteY34" fmla="*/ 193890 h 1468126"/>
              <a:gd name="connsiteX35" fmla="*/ 1815153 w 1906593"/>
              <a:gd name="connsiteY35" fmla="*/ 183730 h 1468126"/>
              <a:gd name="connsiteX36" fmla="*/ 1703393 w 1906593"/>
              <a:gd name="connsiteY36" fmla="*/ 102450 h 1468126"/>
              <a:gd name="connsiteX37" fmla="*/ 1581473 w 1906593"/>
              <a:gd name="connsiteY37" fmla="*/ 82130 h 1468126"/>
              <a:gd name="connsiteX38" fmla="*/ 1490033 w 1906593"/>
              <a:gd name="connsiteY38" fmla="*/ 61810 h 1468126"/>
              <a:gd name="connsiteX39" fmla="*/ 1317313 w 1906593"/>
              <a:gd name="connsiteY39" fmla="*/ 41490 h 1468126"/>
              <a:gd name="connsiteX40" fmla="*/ 1114113 w 1906593"/>
              <a:gd name="connsiteY40" fmla="*/ 11010 h 1468126"/>
              <a:gd name="connsiteX41" fmla="*/ 1063313 w 1906593"/>
              <a:gd name="connsiteY41" fmla="*/ 21170 h 1468126"/>
              <a:gd name="connsiteX42" fmla="*/ 1012513 w 1906593"/>
              <a:gd name="connsiteY42" fmla="*/ 51650 h 1468126"/>
              <a:gd name="connsiteX43" fmla="*/ 717873 w 1906593"/>
              <a:gd name="connsiteY43" fmla="*/ 51650 h 1468126"/>
              <a:gd name="connsiteX44" fmla="*/ 585793 w 1906593"/>
              <a:gd name="connsiteY44" fmla="*/ 31330 h 1468126"/>
              <a:gd name="connsiteX45" fmla="*/ 504513 w 1906593"/>
              <a:gd name="connsiteY45" fmla="*/ 850 h 1468126"/>
              <a:gd name="connsiteX46" fmla="*/ 392753 w 1906593"/>
              <a:gd name="connsiteY46" fmla="*/ 11010 h 1468126"/>
              <a:gd name="connsiteX47" fmla="*/ 331793 w 1906593"/>
              <a:gd name="connsiteY47" fmla="*/ 41490 h 1468126"/>
              <a:gd name="connsiteX48" fmla="*/ 301313 w 1906593"/>
              <a:gd name="connsiteY48" fmla="*/ 61810 h 1468126"/>
              <a:gd name="connsiteX49" fmla="*/ 138753 w 1906593"/>
              <a:gd name="connsiteY49" fmla="*/ 143090 h 1468126"/>
              <a:gd name="connsiteX50" fmla="*/ 128593 w 1906593"/>
              <a:gd name="connsiteY50" fmla="*/ 183730 h 1468126"/>
              <a:gd name="connsiteX51" fmla="*/ 87953 w 1906593"/>
              <a:gd name="connsiteY51" fmla="*/ 204050 h 146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906593" h="1468126">
                <a:moveTo>
                  <a:pt x="87953" y="204050"/>
                </a:moveTo>
                <a:cubicBezTo>
                  <a:pt x="79486" y="224370"/>
                  <a:pt x="88556" y="273361"/>
                  <a:pt x="77793" y="305650"/>
                </a:cubicBezTo>
                <a:cubicBezTo>
                  <a:pt x="70936" y="326222"/>
                  <a:pt x="41406" y="335186"/>
                  <a:pt x="37153" y="356450"/>
                </a:cubicBezTo>
                <a:cubicBezTo>
                  <a:pt x="30478" y="389825"/>
                  <a:pt x="43091" y="424277"/>
                  <a:pt x="47313" y="458050"/>
                </a:cubicBezTo>
                <a:cubicBezTo>
                  <a:pt x="53541" y="507872"/>
                  <a:pt x="56698" y="515910"/>
                  <a:pt x="67633" y="559650"/>
                </a:cubicBezTo>
                <a:cubicBezTo>
                  <a:pt x="60860" y="613837"/>
                  <a:pt x="55414" y="668206"/>
                  <a:pt x="47313" y="722210"/>
                </a:cubicBezTo>
                <a:cubicBezTo>
                  <a:pt x="25221" y="869488"/>
                  <a:pt x="-47096" y="669365"/>
                  <a:pt x="47313" y="1057490"/>
                </a:cubicBezTo>
                <a:cubicBezTo>
                  <a:pt x="54328" y="1086329"/>
                  <a:pt x="163338" y="1163355"/>
                  <a:pt x="189553" y="1189570"/>
                </a:cubicBezTo>
                <a:cubicBezTo>
                  <a:pt x="201527" y="1201544"/>
                  <a:pt x="208059" y="1218236"/>
                  <a:pt x="220033" y="1230210"/>
                </a:cubicBezTo>
                <a:cubicBezTo>
                  <a:pt x="228667" y="1238844"/>
                  <a:pt x="241323" y="1242489"/>
                  <a:pt x="250513" y="1250530"/>
                </a:cubicBezTo>
                <a:cubicBezTo>
                  <a:pt x="268535" y="1266299"/>
                  <a:pt x="281695" y="1287597"/>
                  <a:pt x="301313" y="1301330"/>
                </a:cubicBezTo>
                <a:cubicBezTo>
                  <a:pt x="316254" y="1311789"/>
                  <a:pt x="336474" y="1312267"/>
                  <a:pt x="352113" y="1321650"/>
                </a:cubicBezTo>
                <a:cubicBezTo>
                  <a:pt x="370708" y="1332807"/>
                  <a:pt x="383517" y="1352592"/>
                  <a:pt x="402913" y="1362290"/>
                </a:cubicBezTo>
                <a:cubicBezTo>
                  <a:pt x="418359" y="1370013"/>
                  <a:pt x="436960" y="1368262"/>
                  <a:pt x="453713" y="1372450"/>
                </a:cubicBezTo>
                <a:cubicBezTo>
                  <a:pt x="491174" y="1381815"/>
                  <a:pt x="528345" y="1392322"/>
                  <a:pt x="565473" y="1402930"/>
                </a:cubicBezTo>
                <a:cubicBezTo>
                  <a:pt x="607889" y="1415049"/>
                  <a:pt x="623527" y="1428414"/>
                  <a:pt x="677233" y="1433410"/>
                </a:cubicBezTo>
                <a:cubicBezTo>
                  <a:pt x="795449" y="1444407"/>
                  <a:pt x="914300" y="1446957"/>
                  <a:pt x="1032833" y="1453730"/>
                </a:cubicBezTo>
                <a:cubicBezTo>
                  <a:pt x="1139468" y="1471503"/>
                  <a:pt x="1129161" y="1474296"/>
                  <a:pt x="1286833" y="1453730"/>
                </a:cubicBezTo>
                <a:cubicBezTo>
                  <a:pt x="1301851" y="1451771"/>
                  <a:pt x="1312398" y="1434869"/>
                  <a:pt x="1327473" y="1433410"/>
                </a:cubicBezTo>
                <a:cubicBezTo>
                  <a:pt x="1418550" y="1424596"/>
                  <a:pt x="1510353" y="1426637"/>
                  <a:pt x="1601793" y="1423250"/>
                </a:cubicBezTo>
                <a:cubicBezTo>
                  <a:pt x="1611953" y="1416477"/>
                  <a:pt x="1623639" y="1411564"/>
                  <a:pt x="1632273" y="1402930"/>
                </a:cubicBezTo>
                <a:cubicBezTo>
                  <a:pt x="1685971" y="1349232"/>
                  <a:pt x="1608264" y="1392502"/>
                  <a:pt x="1693233" y="1331810"/>
                </a:cubicBezTo>
                <a:cubicBezTo>
                  <a:pt x="1701948" y="1325585"/>
                  <a:pt x="1713553" y="1325037"/>
                  <a:pt x="1723713" y="1321650"/>
                </a:cubicBezTo>
                <a:cubicBezTo>
                  <a:pt x="1730486" y="1311490"/>
                  <a:pt x="1739074" y="1302328"/>
                  <a:pt x="1744033" y="1291170"/>
                </a:cubicBezTo>
                <a:cubicBezTo>
                  <a:pt x="1752732" y="1271597"/>
                  <a:pt x="1752472" y="1248032"/>
                  <a:pt x="1764353" y="1230210"/>
                </a:cubicBezTo>
                <a:cubicBezTo>
                  <a:pt x="1793074" y="1187128"/>
                  <a:pt x="1779212" y="1210652"/>
                  <a:pt x="1804993" y="1159090"/>
                </a:cubicBezTo>
                <a:cubicBezTo>
                  <a:pt x="1808380" y="1121837"/>
                  <a:pt x="1804877" y="1083298"/>
                  <a:pt x="1815153" y="1047330"/>
                </a:cubicBezTo>
                <a:cubicBezTo>
                  <a:pt x="1825555" y="1010923"/>
                  <a:pt x="1853979" y="981651"/>
                  <a:pt x="1865953" y="945730"/>
                </a:cubicBezTo>
                <a:lnTo>
                  <a:pt x="1876113" y="915250"/>
                </a:lnTo>
                <a:cubicBezTo>
                  <a:pt x="1879500" y="891543"/>
                  <a:pt x="1882632" y="867799"/>
                  <a:pt x="1886273" y="844130"/>
                </a:cubicBezTo>
                <a:cubicBezTo>
                  <a:pt x="1889405" y="823769"/>
                  <a:pt x="1894480" y="803677"/>
                  <a:pt x="1896433" y="783170"/>
                </a:cubicBezTo>
                <a:cubicBezTo>
                  <a:pt x="1901260" y="732487"/>
                  <a:pt x="1903206" y="681570"/>
                  <a:pt x="1906593" y="630770"/>
                </a:cubicBezTo>
                <a:cubicBezTo>
                  <a:pt x="1903206" y="529170"/>
                  <a:pt x="1907359" y="427038"/>
                  <a:pt x="1896433" y="325970"/>
                </a:cubicBezTo>
                <a:cubicBezTo>
                  <a:pt x="1893661" y="300327"/>
                  <a:pt x="1873538" y="279502"/>
                  <a:pt x="1865953" y="254850"/>
                </a:cubicBezTo>
                <a:cubicBezTo>
                  <a:pt x="1859895" y="235161"/>
                  <a:pt x="1867767" y="210653"/>
                  <a:pt x="1855793" y="193890"/>
                </a:cubicBezTo>
                <a:cubicBezTo>
                  <a:pt x="1847677" y="182527"/>
                  <a:pt x="1828700" y="187117"/>
                  <a:pt x="1815153" y="183730"/>
                </a:cubicBezTo>
                <a:cubicBezTo>
                  <a:pt x="1756093" y="133107"/>
                  <a:pt x="1760532" y="126938"/>
                  <a:pt x="1703393" y="102450"/>
                </a:cubicBezTo>
                <a:cubicBezTo>
                  <a:pt x="1657920" y="82962"/>
                  <a:pt x="1643177" y="92414"/>
                  <a:pt x="1581473" y="82130"/>
                </a:cubicBezTo>
                <a:cubicBezTo>
                  <a:pt x="1550674" y="76997"/>
                  <a:pt x="1520893" y="66558"/>
                  <a:pt x="1490033" y="61810"/>
                </a:cubicBezTo>
                <a:cubicBezTo>
                  <a:pt x="1432737" y="52995"/>
                  <a:pt x="1374886" y="48263"/>
                  <a:pt x="1317313" y="41490"/>
                </a:cubicBezTo>
                <a:cubicBezTo>
                  <a:pt x="1230653" y="19825"/>
                  <a:pt x="1213947" y="11010"/>
                  <a:pt x="1114113" y="11010"/>
                </a:cubicBezTo>
                <a:cubicBezTo>
                  <a:pt x="1096844" y="11010"/>
                  <a:pt x="1080246" y="17783"/>
                  <a:pt x="1063313" y="21170"/>
                </a:cubicBezTo>
                <a:cubicBezTo>
                  <a:pt x="1046380" y="31330"/>
                  <a:pt x="1031501" y="46225"/>
                  <a:pt x="1012513" y="51650"/>
                </a:cubicBezTo>
                <a:cubicBezTo>
                  <a:pt x="936283" y="73430"/>
                  <a:pt x="769012" y="54207"/>
                  <a:pt x="717873" y="51650"/>
                </a:cubicBezTo>
                <a:cubicBezTo>
                  <a:pt x="673846" y="44877"/>
                  <a:pt x="629126" y="41647"/>
                  <a:pt x="585793" y="31330"/>
                </a:cubicBezTo>
                <a:cubicBezTo>
                  <a:pt x="557644" y="24628"/>
                  <a:pt x="533290" y="3879"/>
                  <a:pt x="504513" y="850"/>
                </a:cubicBezTo>
                <a:cubicBezTo>
                  <a:pt x="467312" y="-3066"/>
                  <a:pt x="430006" y="7623"/>
                  <a:pt x="392753" y="11010"/>
                </a:cubicBezTo>
                <a:cubicBezTo>
                  <a:pt x="305402" y="69244"/>
                  <a:pt x="415921" y="-574"/>
                  <a:pt x="331793" y="41490"/>
                </a:cubicBezTo>
                <a:cubicBezTo>
                  <a:pt x="320871" y="46951"/>
                  <a:pt x="312119" y="56123"/>
                  <a:pt x="301313" y="61810"/>
                </a:cubicBezTo>
                <a:cubicBezTo>
                  <a:pt x="247702" y="90026"/>
                  <a:pt x="138753" y="143090"/>
                  <a:pt x="138753" y="143090"/>
                </a:cubicBezTo>
                <a:cubicBezTo>
                  <a:pt x="135366" y="156637"/>
                  <a:pt x="134094" y="170895"/>
                  <a:pt x="128593" y="183730"/>
                </a:cubicBezTo>
                <a:cubicBezTo>
                  <a:pt x="119977" y="203835"/>
                  <a:pt x="96420" y="183730"/>
                  <a:pt x="87953" y="204050"/>
                </a:cubicBezTo>
                <a:close/>
              </a:path>
            </a:pathLst>
          </a:custGeom>
          <a:solidFill>
            <a:srgbClr val="FBF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It's raining!!! You lied! I can see everything from </a:t>
            </a:r>
            <a:br>
              <a:rPr lang="en-US" dirty="0">
                <a:solidFill>
                  <a:sysClr val="windowText" lastClr="000000"/>
                </a:solidFill>
              </a:rPr>
            </a:br>
            <a:r>
              <a:rPr lang="en-US" dirty="0">
                <a:solidFill>
                  <a:sysClr val="windowText" lastClr="000000"/>
                </a:solidFill>
              </a:rPr>
              <a:t>here!!!</a:t>
            </a:r>
          </a:p>
        </p:txBody>
      </p:sp>
      <p:sp>
        <p:nvSpPr>
          <p:cNvPr id="3" name="TextBox 2">
            <a:extLst>
              <a:ext uri="{FF2B5EF4-FFF2-40B4-BE49-F238E27FC236}">
                <a16:creationId xmlns:a16="http://schemas.microsoft.com/office/drawing/2014/main" id="{DAB49845-68E9-A493-BE63-0211E39B2181}"/>
              </a:ext>
            </a:extLst>
          </p:cNvPr>
          <p:cNvSpPr txBox="1"/>
          <p:nvPr/>
        </p:nvSpPr>
        <p:spPr>
          <a:xfrm>
            <a:off x="7347182" y="4987320"/>
            <a:ext cx="3318537" cy="1754326"/>
          </a:xfrm>
          <a:prstGeom prst="rect">
            <a:avLst/>
          </a:prstGeom>
          <a:solidFill>
            <a:srgbClr val="9FC6B3">
              <a:alpha val="89000"/>
            </a:srgbClr>
          </a:solidFill>
          <a:ln>
            <a:solidFill>
              <a:schemeClr val="bg1"/>
            </a:solidFill>
          </a:ln>
        </p:spPr>
        <p:txBody>
          <a:bodyPr wrap="none" lIns="205740" tIns="137160" rIns="205740" bIns="137160" rtlCol="0">
            <a:spAutoFit/>
          </a:bodyPr>
          <a:lstStyle/>
          <a:p>
            <a:r>
              <a:rPr lang="es-ES" sz="2400" dirty="0" err="1">
                <a:solidFill>
                  <a:schemeClr val="bg1"/>
                </a:solidFill>
              </a:rPr>
              <a:t>Both</a:t>
            </a:r>
            <a:r>
              <a:rPr lang="es-ES" sz="2400" dirty="0">
                <a:solidFill>
                  <a:schemeClr val="bg1"/>
                </a:solidFill>
              </a:rPr>
              <a:t> are “</a:t>
            </a:r>
            <a:r>
              <a:rPr lang="es-ES" sz="2400" dirty="0" err="1">
                <a:solidFill>
                  <a:schemeClr val="bg1"/>
                </a:solidFill>
              </a:rPr>
              <a:t>right</a:t>
            </a:r>
            <a:r>
              <a:rPr lang="es-ES" sz="2400" dirty="0">
                <a:solidFill>
                  <a:schemeClr val="bg1"/>
                </a:solidFill>
              </a:rPr>
              <a:t>” … and </a:t>
            </a:r>
          </a:p>
          <a:p>
            <a:r>
              <a:rPr lang="es-ES" sz="2400" dirty="0">
                <a:solidFill>
                  <a:schemeClr val="bg1"/>
                </a:solidFill>
              </a:rPr>
              <a:t>       </a:t>
            </a:r>
            <a:r>
              <a:rPr lang="es-ES" sz="2400" dirty="0" err="1">
                <a:solidFill>
                  <a:schemeClr val="bg1"/>
                </a:solidFill>
              </a:rPr>
              <a:t>Both</a:t>
            </a:r>
            <a:r>
              <a:rPr lang="es-ES" sz="2400" dirty="0">
                <a:solidFill>
                  <a:schemeClr val="bg1"/>
                </a:solidFill>
              </a:rPr>
              <a:t> are </a:t>
            </a:r>
            <a:r>
              <a:rPr lang="es-ES" sz="2400" dirty="0" err="1">
                <a:solidFill>
                  <a:schemeClr val="bg1"/>
                </a:solidFill>
              </a:rPr>
              <a:t>wrong</a:t>
            </a:r>
            <a:r>
              <a:rPr lang="es-ES" sz="2400" dirty="0">
                <a:solidFill>
                  <a:schemeClr val="bg1"/>
                </a:solidFill>
              </a:rPr>
              <a:t>.</a:t>
            </a:r>
            <a:br>
              <a:rPr lang="es-ES" sz="2400" dirty="0">
                <a:solidFill>
                  <a:schemeClr val="bg1"/>
                </a:solidFill>
              </a:rPr>
            </a:br>
            <a:endParaRPr lang="es-ES" sz="2400" dirty="0">
              <a:solidFill>
                <a:schemeClr val="bg1"/>
              </a:solidFill>
            </a:endParaRPr>
          </a:p>
          <a:p>
            <a:pPr algn="ctr"/>
            <a:r>
              <a:rPr lang="es-ES" sz="2400" dirty="0" err="1">
                <a:solidFill>
                  <a:schemeClr val="bg1"/>
                </a:solidFill>
              </a:rPr>
              <a:t>Does</a:t>
            </a:r>
            <a:r>
              <a:rPr lang="es-ES" sz="2400" dirty="0">
                <a:solidFill>
                  <a:schemeClr val="bg1"/>
                </a:solidFill>
              </a:rPr>
              <a:t> </a:t>
            </a:r>
            <a:r>
              <a:rPr lang="es-ES" sz="2400" dirty="0" err="1">
                <a:solidFill>
                  <a:schemeClr val="bg1"/>
                </a:solidFill>
              </a:rPr>
              <a:t>this</a:t>
            </a:r>
            <a:r>
              <a:rPr lang="es-ES" sz="2400" dirty="0">
                <a:solidFill>
                  <a:schemeClr val="bg1"/>
                </a:solidFill>
              </a:rPr>
              <a:t> </a:t>
            </a:r>
            <a:r>
              <a:rPr lang="es-ES" sz="2400" dirty="0" err="1">
                <a:solidFill>
                  <a:schemeClr val="bg1"/>
                </a:solidFill>
              </a:rPr>
              <a:t>help</a:t>
            </a:r>
            <a:r>
              <a:rPr lang="es-ES" sz="2400" dirty="0">
                <a:solidFill>
                  <a:schemeClr val="bg1"/>
                </a:solidFill>
              </a:rPr>
              <a:t>?</a:t>
            </a:r>
            <a:endParaRPr lang="en-US" sz="2400" dirty="0">
              <a:solidFill>
                <a:schemeClr val="bg1"/>
              </a:solidFill>
            </a:endParaRPr>
          </a:p>
        </p:txBody>
      </p:sp>
    </p:spTree>
    <p:extLst>
      <p:ext uri="{BB962C8B-B14F-4D97-AF65-F5344CB8AC3E}">
        <p14:creationId xmlns:p14="http://schemas.microsoft.com/office/powerpoint/2010/main" val="9950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35023A-7ED7-4443-885E-1708AAB73DB5}" type="slidenum">
              <a:rPr lang="en-US" smtClean="0"/>
              <a:t>16</a:t>
            </a:fld>
            <a:endParaRPr lang="en-US"/>
          </a:p>
        </p:txBody>
      </p:sp>
      <p:sp>
        <p:nvSpPr>
          <p:cNvPr id="4" name="Rectangle 3"/>
          <p:cNvSpPr/>
          <p:nvPr/>
        </p:nvSpPr>
        <p:spPr>
          <a:xfrm>
            <a:off x="1981200" y="304800"/>
            <a:ext cx="8305800" cy="523220"/>
          </a:xfrm>
          <a:prstGeom prst="rect">
            <a:avLst/>
          </a:prstGeom>
        </p:spPr>
        <p:txBody>
          <a:bodyPr wrap="square">
            <a:spAutoFit/>
          </a:bodyPr>
          <a:lstStyle/>
          <a:p>
            <a:pPr lvl="0"/>
            <a:r>
              <a:rPr lang="es-ES" sz="2800" i="1" dirty="0" err="1"/>
              <a:t>Indian</a:t>
            </a:r>
            <a:r>
              <a:rPr lang="es-ES" sz="2800" i="1" dirty="0"/>
              <a:t> </a:t>
            </a:r>
            <a:r>
              <a:rPr lang="es-ES" sz="2800" i="1" dirty="0" err="1"/>
              <a:t>Story</a:t>
            </a:r>
            <a:r>
              <a:rPr lang="es-ES" sz="2800" i="1" dirty="0"/>
              <a:t>: The </a:t>
            </a:r>
            <a:r>
              <a:rPr lang="es-ES" sz="2800" i="1" dirty="0" err="1"/>
              <a:t>Blind</a:t>
            </a:r>
            <a:r>
              <a:rPr lang="es-ES" sz="2800" i="1" dirty="0"/>
              <a:t> </a:t>
            </a:r>
            <a:r>
              <a:rPr lang="es-ES" sz="2800" i="1" dirty="0" err="1"/>
              <a:t>Men</a:t>
            </a:r>
            <a:r>
              <a:rPr lang="es-ES" sz="2800" i="1" dirty="0"/>
              <a:t> and the Elephant</a:t>
            </a:r>
            <a:endParaRPr lang="en-US" sz="2800" i="1" dirty="0"/>
          </a:p>
        </p:txBody>
      </p:sp>
      <p:pic>
        <p:nvPicPr>
          <p:cNvPr id="5" name="Picture 4" descr="Diagram&#10;&#10;Description automatically generated">
            <a:extLst>
              <a:ext uri="{FF2B5EF4-FFF2-40B4-BE49-F238E27FC236}">
                <a16:creationId xmlns:a16="http://schemas.microsoft.com/office/drawing/2014/main" id="{88E9CC97-0FC2-45A0-8380-60EC8FC19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7678" y="990600"/>
            <a:ext cx="8916644" cy="5620534"/>
          </a:xfrm>
          <a:prstGeom prst="rect">
            <a:avLst/>
          </a:prstGeom>
        </p:spPr>
      </p:pic>
    </p:spTree>
    <p:extLst>
      <p:ext uri="{BB962C8B-B14F-4D97-AF65-F5344CB8AC3E}">
        <p14:creationId xmlns:p14="http://schemas.microsoft.com/office/powerpoint/2010/main" val="3734750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2800" y="703623"/>
            <a:ext cx="8585200" cy="954107"/>
          </a:xfrm>
          <a:prstGeom prst="rect">
            <a:avLst/>
          </a:prstGeom>
          <a:noFill/>
        </p:spPr>
        <p:txBody>
          <a:bodyPr wrap="square" rtlCol="0">
            <a:spAutoFit/>
          </a:bodyPr>
          <a:lstStyle/>
          <a:p>
            <a:r>
              <a:rPr lang="en-US" sz="2800" dirty="0"/>
              <a:t>As we proceed, I’ll ask you to explore … how do you know what you “know”?</a:t>
            </a:r>
          </a:p>
        </p:txBody>
      </p:sp>
      <p:sp>
        <p:nvSpPr>
          <p:cNvPr id="7" name="TextBox 6"/>
          <p:cNvSpPr txBox="1"/>
          <p:nvPr/>
        </p:nvSpPr>
        <p:spPr>
          <a:xfrm>
            <a:off x="2407736" y="1997839"/>
            <a:ext cx="7376528" cy="2554545"/>
          </a:xfrm>
          <a:prstGeom prst="rect">
            <a:avLst/>
          </a:prstGeom>
          <a:noFill/>
        </p:spPr>
        <p:txBody>
          <a:bodyPr wrap="square" rtlCol="0">
            <a:spAutoFit/>
          </a:bodyPr>
          <a:lstStyle/>
          <a:p>
            <a:pPr>
              <a:spcAft>
                <a:spcPts val="1200"/>
              </a:spcAft>
            </a:pPr>
            <a:r>
              <a:rPr lang="en-US" sz="2800" dirty="0"/>
              <a:t>How do you determine “real” or “fake”?</a:t>
            </a:r>
          </a:p>
          <a:p>
            <a:pPr>
              <a:spcAft>
                <a:spcPts val="1200"/>
              </a:spcAft>
            </a:pPr>
            <a:r>
              <a:rPr lang="en-US" sz="2800" dirty="0"/>
              <a:t>How do you control your wishes and biases when handling information?</a:t>
            </a:r>
          </a:p>
          <a:p>
            <a:pPr>
              <a:spcAft>
                <a:spcPts val="1200"/>
              </a:spcAft>
            </a:pPr>
            <a:r>
              <a:rPr lang="en-US" sz="2800" dirty="0"/>
              <a:t>How do you evaluate the accuracy of your information, analysis, and recommendations?</a:t>
            </a:r>
          </a:p>
        </p:txBody>
      </p:sp>
      <p:sp>
        <p:nvSpPr>
          <p:cNvPr id="2" name="Slide Number Placeholder 1"/>
          <p:cNvSpPr>
            <a:spLocks noGrp="1"/>
          </p:cNvSpPr>
          <p:nvPr>
            <p:ph type="sldNum" sz="quarter" idx="12"/>
          </p:nvPr>
        </p:nvSpPr>
        <p:spPr/>
        <p:txBody>
          <a:bodyPr/>
          <a:lstStyle/>
          <a:p>
            <a:fld id="{C4F85062-4662-4D6B-BB38-DB7C890070DF}" type="slidenum">
              <a:rPr lang="en-US" smtClean="0"/>
              <a:t>17</a:t>
            </a:fld>
            <a:endParaRPr lang="en-US"/>
          </a:p>
        </p:txBody>
      </p:sp>
      <p:sp>
        <p:nvSpPr>
          <p:cNvPr id="5" name="TextBox 4">
            <a:extLst>
              <a:ext uri="{FF2B5EF4-FFF2-40B4-BE49-F238E27FC236}">
                <a16:creationId xmlns:a16="http://schemas.microsoft.com/office/drawing/2014/main" id="{9B4B9A76-7555-34D3-B0D5-E98EBF604B1C}"/>
              </a:ext>
            </a:extLst>
          </p:cNvPr>
          <p:cNvSpPr txBox="1"/>
          <p:nvPr/>
        </p:nvSpPr>
        <p:spPr>
          <a:xfrm>
            <a:off x="1253797" y="5011372"/>
            <a:ext cx="8728403" cy="954107"/>
          </a:xfrm>
          <a:prstGeom prst="rect">
            <a:avLst/>
          </a:prstGeom>
          <a:noFill/>
        </p:spPr>
        <p:txBody>
          <a:bodyPr wrap="square" rtlCol="0">
            <a:spAutoFit/>
          </a:bodyPr>
          <a:lstStyle/>
          <a:p>
            <a:r>
              <a:rPr lang="en-US" sz="2800" dirty="0"/>
              <a:t>How do you think these practices play out on the issues you care about?</a:t>
            </a:r>
          </a:p>
        </p:txBody>
      </p:sp>
    </p:spTree>
    <p:extLst>
      <p:ext uri="{BB962C8B-B14F-4D97-AF65-F5344CB8AC3E}">
        <p14:creationId xmlns:p14="http://schemas.microsoft.com/office/powerpoint/2010/main" val="173674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2" end="2"/>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A917A8-9CDA-6966-B35A-B769290865F2}"/>
              </a:ext>
            </a:extLst>
          </p:cNvPr>
          <p:cNvSpPr txBox="1"/>
          <p:nvPr/>
        </p:nvSpPr>
        <p:spPr>
          <a:xfrm>
            <a:off x="528545" y="2013315"/>
            <a:ext cx="11365612" cy="461665"/>
          </a:xfrm>
          <a:prstGeom prst="rect">
            <a:avLst/>
          </a:prstGeom>
          <a:noFill/>
        </p:spPr>
        <p:txBody>
          <a:bodyPr wrap="none" rtlCol="0">
            <a:spAutoFit/>
          </a:bodyPr>
          <a:lstStyle/>
          <a:p>
            <a:r>
              <a:rPr lang="en-US" sz="2400" dirty="0"/>
              <a:t>When you see something that you agree with – or disagree with – how do you process it?</a:t>
            </a:r>
          </a:p>
        </p:txBody>
      </p:sp>
      <p:sp>
        <p:nvSpPr>
          <p:cNvPr id="3" name="TextBox 2">
            <a:extLst>
              <a:ext uri="{FF2B5EF4-FFF2-40B4-BE49-F238E27FC236}">
                <a16:creationId xmlns:a16="http://schemas.microsoft.com/office/drawing/2014/main" id="{3EE24BC6-6143-5FE5-29C5-4F84512CCA2B}"/>
              </a:ext>
            </a:extLst>
          </p:cNvPr>
          <p:cNvSpPr txBox="1"/>
          <p:nvPr/>
        </p:nvSpPr>
        <p:spPr>
          <a:xfrm>
            <a:off x="2166898" y="3104349"/>
            <a:ext cx="8582799" cy="2677656"/>
          </a:xfrm>
          <a:prstGeom prst="rect">
            <a:avLst/>
          </a:prstGeom>
          <a:noFill/>
        </p:spPr>
        <p:txBody>
          <a:bodyPr wrap="none" rtlCol="0">
            <a:spAutoFit/>
          </a:bodyPr>
          <a:lstStyle/>
          <a:p>
            <a:r>
              <a:rPr lang="en-US" sz="2400" dirty="0"/>
              <a:t>These are challenging times for many people.</a:t>
            </a:r>
          </a:p>
          <a:p>
            <a:r>
              <a:rPr lang="en-US" sz="2400" dirty="0"/>
              <a:t>Try to understand that.</a:t>
            </a:r>
          </a:p>
          <a:p>
            <a:r>
              <a:rPr lang="en-US" sz="2400" dirty="0"/>
              <a:t>When you don’t agree with something,</a:t>
            </a:r>
          </a:p>
          <a:p>
            <a:r>
              <a:rPr lang="en-US" sz="2400" dirty="0"/>
              <a:t>before you escalate … consider …</a:t>
            </a:r>
          </a:p>
          <a:p>
            <a:pPr lvl="1"/>
            <a:r>
              <a:rPr lang="en-US" sz="2400" dirty="0"/>
              <a:t>Disagree because of different info?</a:t>
            </a:r>
          </a:p>
          <a:p>
            <a:pPr lvl="1"/>
            <a:r>
              <a:rPr lang="en-US" sz="2400" dirty="0"/>
              <a:t>Disagree because of different analysis?</a:t>
            </a:r>
          </a:p>
          <a:p>
            <a:pPr lvl="1"/>
            <a:r>
              <a:rPr lang="en-US" sz="2400" dirty="0"/>
              <a:t>Disagree because of different (imputed) values and objectives?</a:t>
            </a:r>
          </a:p>
        </p:txBody>
      </p:sp>
    </p:spTree>
    <p:extLst>
      <p:ext uri="{BB962C8B-B14F-4D97-AF65-F5344CB8AC3E}">
        <p14:creationId xmlns:p14="http://schemas.microsoft.com/office/powerpoint/2010/main" val="175339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25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17026C-07DB-7EE6-DED4-8F8CA43223A7}"/>
              </a:ext>
            </a:extLst>
          </p:cNvPr>
          <p:cNvPicPr>
            <a:picLocks noChangeAspect="1"/>
          </p:cNvPicPr>
          <p:nvPr/>
        </p:nvPicPr>
        <p:blipFill>
          <a:blip r:embed="rId2"/>
          <a:stretch>
            <a:fillRect/>
          </a:stretch>
        </p:blipFill>
        <p:spPr>
          <a:xfrm>
            <a:off x="2209800" y="200373"/>
            <a:ext cx="7772400" cy="6457253"/>
          </a:xfrm>
          <a:prstGeom prst="rect">
            <a:avLst/>
          </a:prstGeom>
        </p:spPr>
      </p:pic>
      <p:sp>
        <p:nvSpPr>
          <p:cNvPr id="3" name="Rectangle 2">
            <a:extLst>
              <a:ext uri="{FF2B5EF4-FFF2-40B4-BE49-F238E27FC236}">
                <a16:creationId xmlns:a16="http://schemas.microsoft.com/office/drawing/2014/main" id="{8259DD7E-E1C0-E852-A8E0-2CF4B27D9DAA}"/>
              </a:ext>
            </a:extLst>
          </p:cNvPr>
          <p:cNvSpPr/>
          <p:nvPr/>
        </p:nvSpPr>
        <p:spPr>
          <a:xfrm>
            <a:off x="2359742" y="3429000"/>
            <a:ext cx="3224981" cy="218768"/>
          </a:xfrm>
          <a:prstGeom prst="rect">
            <a:avLst/>
          </a:prstGeom>
          <a:solidFill>
            <a:srgbClr val="BF2F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THE WASHINGTON POST</a:t>
            </a:r>
          </a:p>
        </p:txBody>
      </p:sp>
      <p:sp>
        <p:nvSpPr>
          <p:cNvPr id="4" name="TextBox 3">
            <a:extLst>
              <a:ext uri="{FF2B5EF4-FFF2-40B4-BE49-F238E27FC236}">
                <a16:creationId xmlns:a16="http://schemas.microsoft.com/office/drawing/2014/main" id="{8C98C46E-92DA-B484-A84B-7E8E2256AA7D}"/>
              </a:ext>
            </a:extLst>
          </p:cNvPr>
          <p:cNvSpPr txBox="1"/>
          <p:nvPr/>
        </p:nvSpPr>
        <p:spPr>
          <a:xfrm>
            <a:off x="10086976" y="5843588"/>
            <a:ext cx="1930337" cy="646331"/>
          </a:xfrm>
          <a:prstGeom prst="rect">
            <a:avLst/>
          </a:prstGeom>
          <a:noFill/>
        </p:spPr>
        <p:txBody>
          <a:bodyPr wrap="none" rtlCol="0">
            <a:spAutoFit/>
          </a:bodyPr>
          <a:lstStyle/>
          <a:p>
            <a:r>
              <a:rPr lang="en-US" dirty="0"/>
              <a:t>Grok AI Chatbot</a:t>
            </a:r>
          </a:p>
          <a:p>
            <a:r>
              <a:rPr lang="en-US" dirty="0" err="1"/>
              <a:t>xAI</a:t>
            </a:r>
            <a:r>
              <a:rPr lang="en-US" dirty="0"/>
              <a:t> and Elon Musk</a:t>
            </a:r>
          </a:p>
        </p:txBody>
      </p:sp>
    </p:spTree>
    <p:extLst>
      <p:ext uri="{BB962C8B-B14F-4D97-AF65-F5344CB8AC3E}">
        <p14:creationId xmlns:p14="http://schemas.microsoft.com/office/powerpoint/2010/main" val="163313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0242086-09BC-4765-B7D9-59B8029C8CC8}"/>
              </a:ext>
            </a:extLst>
          </p:cNvPr>
          <p:cNvSpPr/>
          <p:nvPr/>
        </p:nvSpPr>
        <p:spPr>
          <a:xfrm>
            <a:off x="4280399" y="556085"/>
            <a:ext cx="2916268" cy="4095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4E16667-2D57-4B8C-96AC-37F36A16A53C}"/>
              </a:ext>
            </a:extLst>
          </p:cNvPr>
          <p:cNvSpPr txBox="1"/>
          <p:nvPr/>
        </p:nvSpPr>
        <p:spPr>
          <a:xfrm>
            <a:off x="1247775" y="1543050"/>
            <a:ext cx="1479444" cy="523220"/>
          </a:xfrm>
          <a:prstGeom prst="rect">
            <a:avLst/>
          </a:prstGeom>
          <a:noFill/>
        </p:spPr>
        <p:txBody>
          <a:bodyPr wrap="none" rtlCol="0">
            <a:spAutoFit/>
          </a:bodyPr>
          <a:lstStyle/>
          <a:p>
            <a:r>
              <a:rPr lang="en-US" sz="2800"/>
              <a:t>Fall </a:t>
            </a:r>
            <a:r>
              <a:rPr lang="en-US" sz="2800" dirty="0"/>
              <a:t>2025</a:t>
            </a:r>
          </a:p>
        </p:txBody>
      </p:sp>
      <p:graphicFrame>
        <p:nvGraphicFramePr>
          <p:cNvPr id="5" name="Table 4">
            <a:extLst>
              <a:ext uri="{FF2B5EF4-FFF2-40B4-BE49-F238E27FC236}">
                <a16:creationId xmlns:a16="http://schemas.microsoft.com/office/drawing/2014/main" id="{87FAA7B8-6D9C-217B-B34B-393C684EF320}"/>
              </a:ext>
            </a:extLst>
          </p:cNvPr>
          <p:cNvGraphicFramePr>
            <a:graphicFrameLocks noGrp="1"/>
          </p:cNvGraphicFramePr>
          <p:nvPr>
            <p:extLst>
              <p:ext uri="{D42A27DB-BD31-4B8C-83A1-F6EECF244321}">
                <p14:modId xmlns:p14="http://schemas.microsoft.com/office/powerpoint/2010/main" val="3963096237"/>
              </p:ext>
            </p:extLst>
          </p:nvPr>
        </p:nvGraphicFramePr>
        <p:xfrm>
          <a:off x="4007793" y="556085"/>
          <a:ext cx="3894012" cy="5817870"/>
        </p:xfrm>
        <a:graphic>
          <a:graphicData uri="http://schemas.openxmlformats.org/drawingml/2006/table">
            <a:tbl>
              <a:tblPr/>
              <a:tblGrid>
                <a:gridCol w="3894012">
                  <a:extLst>
                    <a:ext uri="{9D8B030D-6E8A-4147-A177-3AD203B41FA5}">
                      <a16:colId xmlns:a16="http://schemas.microsoft.com/office/drawing/2014/main" val="1988101017"/>
                    </a:ext>
                  </a:extLst>
                </a:gridCol>
              </a:tblGrid>
              <a:tr h="290089">
                <a:tc>
                  <a:txBody>
                    <a:bodyPr/>
                    <a:lstStyle/>
                    <a:p>
                      <a:pPr marL="0" marR="0" algn="ctr">
                        <a:lnSpc>
                          <a:spcPct val="115000"/>
                        </a:lnSpc>
                        <a:buNone/>
                      </a:pPr>
                      <a:r>
                        <a:rPr lang="en-US" sz="2000" kern="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Week 1 (29 Aug)</a:t>
                      </a:r>
                      <a:endParaRPr lang="en-US" sz="20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8016273"/>
                  </a:ext>
                </a:extLst>
              </a:tr>
              <a:tr h="290089">
                <a:tc>
                  <a:txBody>
                    <a:bodyPr/>
                    <a:lstStyle/>
                    <a:p>
                      <a:pPr marL="0" marR="0" algn="ctr">
                        <a:lnSpc>
                          <a:spcPct val="115000"/>
                        </a:lnSpc>
                        <a:buNone/>
                      </a:pPr>
                      <a:r>
                        <a:rPr lang="en-US" sz="2000" kern="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Week 2 (5 Sep)</a:t>
                      </a:r>
                      <a:endParaRPr lang="en-US" sz="20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4868127"/>
                  </a:ext>
                </a:extLst>
              </a:tr>
              <a:tr h="290089">
                <a:tc>
                  <a:txBody>
                    <a:bodyPr/>
                    <a:lstStyle/>
                    <a:p>
                      <a:pPr marL="0" marR="0" algn="ctr">
                        <a:lnSpc>
                          <a:spcPct val="115000"/>
                        </a:lnSpc>
                        <a:buNone/>
                      </a:pPr>
                      <a:r>
                        <a:rPr lang="en-US" sz="2000" kern="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Week 3 (12 Sep)</a:t>
                      </a:r>
                      <a:endParaRPr lang="en-US" sz="20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7658432"/>
                  </a:ext>
                </a:extLst>
              </a:tr>
              <a:tr h="290089">
                <a:tc>
                  <a:txBody>
                    <a:bodyPr/>
                    <a:lstStyle/>
                    <a:p>
                      <a:pPr marL="0" marR="0" algn="ctr">
                        <a:lnSpc>
                          <a:spcPct val="115000"/>
                        </a:lnSpc>
                        <a:buNone/>
                      </a:pPr>
                      <a:r>
                        <a:rPr lang="en-US" sz="2000" kern="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Week 4 (19 Sep)</a:t>
                      </a:r>
                      <a:endParaRPr lang="en-US" sz="20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175257"/>
                  </a:ext>
                </a:extLst>
              </a:tr>
              <a:tr h="290089">
                <a:tc>
                  <a:txBody>
                    <a:bodyPr/>
                    <a:lstStyle/>
                    <a:p>
                      <a:pPr marL="0" marR="0" algn="ctr">
                        <a:lnSpc>
                          <a:spcPct val="115000"/>
                        </a:lnSpc>
                        <a:buNone/>
                      </a:pPr>
                      <a:r>
                        <a:rPr lang="en-US" sz="2000" kern="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Week 5 (26 Sep)</a:t>
                      </a:r>
                      <a:endParaRPr lang="en-US" sz="20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5658261"/>
                  </a:ext>
                </a:extLst>
              </a:tr>
              <a:tr h="290089">
                <a:tc>
                  <a:txBody>
                    <a:bodyPr/>
                    <a:lstStyle/>
                    <a:p>
                      <a:pPr marL="0" marR="0" algn="ctr">
                        <a:lnSpc>
                          <a:spcPct val="115000"/>
                        </a:lnSpc>
                        <a:buNone/>
                      </a:pPr>
                      <a:r>
                        <a:rPr lang="en-US" sz="2000" kern="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Week 6 (3 Oct)</a:t>
                      </a:r>
                      <a:endParaRPr lang="en-US" sz="20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6440956"/>
                  </a:ext>
                </a:extLst>
              </a:tr>
              <a:tr h="290089">
                <a:tc>
                  <a:txBody>
                    <a:bodyPr/>
                    <a:lstStyle/>
                    <a:p>
                      <a:pPr marL="0" marR="0" algn="ctr">
                        <a:lnSpc>
                          <a:spcPct val="115000"/>
                        </a:lnSpc>
                        <a:buNone/>
                      </a:pPr>
                      <a:r>
                        <a:rPr lang="en-US" sz="2000" kern="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Week 7 (10 Oct)</a:t>
                      </a:r>
                      <a:endParaRPr lang="en-US" sz="20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4840790"/>
                  </a:ext>
                </a:extLst>
              </a:tr>
              <a:tr h="290089">
                <a:tc>
                  <a:txBody>
                    <a:bodyPr/>
                    <a:lstStyle/>
                    <a:p>
                      <a:pPr marL="0" marR="0" algn="ctr">
                        <a:lnSpc>
                          <a:spcPct val="115000"/>
                        </a:lnSpc>
                        <a:buNone/>
                      </a:pPr>
                      <a:r>
                        <a:rPr lang="en-US" sz="2000" kern="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Week 8 (17 Oct)</a:t>
                      </a:r>
                      <a:endParaRPr lang="en-US" sz="20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0293560"/>
                  </a:ext>
                </a:extLst>
              </a:tr>
              <a:tr h="290089">
                <a:tc>
                  <a:txBody>
                    <a:bodyPr/>
                    <a:lstStyle/>
                    <a:p>
                      <a:pPr marL="0" marR="0" algn="ctr">
                        <a:lnSpc>
                          <a:spcPct val="115000"/>
                        </a:lnSpc>
                        <a:buNone/>
                      </a:pPr>
                      <a:r>
                        <a:rPr lang="en-US" sz="2000" kern="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Week 9 (24 Oct)</a:t>
                      </a:r>
                      <a:endParaRPr lang="en-US" sz="20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0637458"/>
                  </a:ext>
                </a:extLst>
              </a:tr>
              <a:tr h="290089">
                <a:tc>
                  <a:txBody>
                    <a:bodyPr/>
                    <a:lstStyle/>
                    <a:p>
                      <a:pPr marL="0" marR="0" algn="ctr">
                        <a:lnSpc>
                          <a:spcPct val="115000"/>
                        </a:lnSpc>
                        <a:buNone/>
                      </a:pPr>
                      <a:r>
                        <a:rPr lang="en-US" sz="2000" kern="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Week 10 (31 Oct )</a:t>
                      </a:r>
                      <a:endParaRPr lang="en-US" sz="20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4451451"/>
                  </a:ext>
                </a:extLst>
              </a:tr>
              <a:tr h="290089">
                <a:tc>
                  <a:txBody>
                    <a:bodyPr/>
                    <a:lstStyle/>
                    <a:p>
                      <a:pPr marL="0" marR="0" algn="ctr">
                        <a:lnSpc>
                          <a:spcPct val="115000"/>
                        </a:lnSpc>
                        <a:buNone/>
                      </a:pPr>
                      <a:r>
                        <a:rPr lang="en-US" sz="2000" kern="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Week 11 (7 Nov)</a:t>
                      </a:r>
                      <a:endParaRPr lang="en-US" sz="20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9829390"/>
                  </a:ext>
                </a:extLst>
              </a:tr>
              <a:tr h="290089">
                <a:tc>
                  <a:txBody>
                    <a:bodyPr/>
                    <a:lstStyle/>
                    <a:p>
                      <a:pPr marL="0" marR="0" algn="ctr">
                        <a:lnSpc>
                          <a:spcPct val="115000"/>
                        </a:lnSpc>
                        <a:buNone/>
                      </a:pPr>
                      <a:r>
                        <a:rPr lang="en-US" sz="2000" kern="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Week 12 (14 Nov)</a:t>
                      </a:r>
                      <a:endParaRPr lang="en-US" sz="20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0957348"/>
                  </a:ext>
                </a:extLst>
              </a:tr>
              <a:tr h="290089">
                <a:tc>
                  <a:txBody>
                    <a:bodyPr/>
                    <a:lstStyle/>
                    <a:p>
                      <a:pPr marL="0" marR="0" algn="ctr">
                        <a:lnSpc>
                          <a:spcPct val="115000"/>
                        </a:lnSpc>
                        <a:buNone/>
                      </a:pPr>
                      <a:r>
                        <a:rPr lang="en-US" sz="2000" kern="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Week 13 (21 Nov)</a:t>
                      </a:r>
                      <a:endParaRPr lang="en-US" sz="20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5809202"/>
                  </a:ext>
                </a:extLst>
              </a:tr>
              <a:tr h="290089">
                <a:tc>
                  <a:txBody>
                    <a:bodyPr/>
                    <a:lstStyle/>
                    <a:p>
                      <a:pPr marL="0" marR="0" algn="ctr">
                        <a:lnSpc>
                          <a:spcPct val="115000"/>
                        </a:lnSpc>
                        <a:buNone/>
                      </a:pPr>
                      <a:r>
                        <a:rPr lang="en-US" sz="2000">
                          <a:solidFill>
                            <a:schemeClr val="tx1"/>
                          </a:solidFill>
                          <a:effectLst/>
                          <a:latin typeface="Aptos" panose="020B0004020202020204" pitchFamily="34" charset="0"/>
                          <a:ea typeface="Arial" panose="020B0604020202020204" pitchFamily="34" charset="0"/>
                          <a:cs typeface="Times New Roman" panose="02020603050405020304" pitchFamily="18" charset="0"/>
                        </a:rPr>
                        <a:t>Thanksgiving Break</a:t>
                      </a:r>
                    </a:p>
                  </a:txBody>
                  <a:tcPr marL="36830" marR="18415" marT="27305" marB="273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3089274"/>
                  </a:ext>
                </a:extLst>
              </a:tr>
              <a:tr h="290089">
                <a:tc>
                  <a:txBody>
                    <a:bodyPr/>
                    <a:lstStyle/>
                    <a:p>
                      <a:pPr marL="0" marR="0" algn="ctr">
                        <a:lnSpc>
                          <a:spcPct val="115000"/>
                        </a:lnSpc>
                        <a:buNone/>
                      </a:pPr>
                      <a:r>
                        <a:rPr lang="en-US" sz="2000" kern="1200" dirty="0">
                          <a:solidFill>
                            <a:schemeClr val="tx1"/>
                          </a:solidFill>
                          <a:effectLst/>
                          <a:latin typeface="Aptos" panose="020B0004020202020204" pitchFamily="34" charset="0"/>
                          <a:ea typeface="Arial" panose="020B0604020202020204" pitchFamily="34" charset="0"/>
                          <a:cs typeface="Times New Roman" panose="02020603050405020304" pitchFamily="18" charset="0"/>
                        </a:rPr>
                        <a:t>Week 14 (5 Dec)</a:t>
                      </a:r>
                      <a:endParaRPr lang="en-US" sz="2000" dirty="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4258756"/>
                  </a:ext>
                </a:extLst>
              </a:tr>
            </a:tbl>
          </a:graphicData>
        </a:graphic>
      </p:graphicFrame>
    </p:spTree>
    <p:extLst>
      <p:ext uri="{BB962C8B-B14F-4D97-AF65-F5344CB8AC3E}">
        <p14:creationId xmlns:p14="http://schemas.microsoft.com/office/powerpoint/2010/main" val="1057838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408CFB-E40B-C7AB-2689-6275188801A3}"/>
              </a:ext>
            </a:extLst>
          </p:cNvPr>
          <p:cNvPicPr>
            <a:picLocks noChangeAspect="1"/>
          </p:cNvPicPr>
          <p:nvPr/>
        </p:nvPicPr>
        <p:blipFill>
          <a:blip r:embed="rId2"/>
          <a:stretch>
            <a:fillRect/>
          </a:stretch>
        </p:blipFill>
        <p:spPr>
          <a:xfrm>
            <a:off x="2209800" y="318864"/>
            <a:ext cx="7772400" cy="6220271"/>
          </a:xfrm>
          <a:prstGeom prst="rect">
            <a:avLst/>
          </a:prstGeom>
        </p:spPr>
      </p:pic>
      <p:sp>
        <p:nvSpPr>
          <p:cNvPr id="3" name="Rectangle 2">
            <a:extLst>
              <a:ext uri="{FF2B5EF4-FFF2-40B4-BE49-F238E27FC236}">
                <a16:creationId xmlns:a16="http://schemas.microsoft.com/office/drawing/2014/main" id="{8259DD7E-E1C0-E852-A8E0-2CF4B27D9DAA}"/>
              </a:ext>
            </a:extLst>
          </p:cNvPr>
          <p:cNvSpPr/>
          <p:nvPr/>
        </p:nvSpPr>
        <p:spPr>
          <a:xfrm>
            <a:off x="2444803" y="3514061"/>
            <a:ext cx="3224981" cy="218768"/>
          </a:xfrm>
          <a:prstGeom prst="rect">
            <a:avLst/>
          </a:prstGeom>
          <a:solidFill>
            <a:srgbClr val="BF2F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THE WASHINGTON POST</a:t>
            </a:r>
          </a:p>
        </p:txBody>
      </p:sp>
    </p:spTree>
    <p:extLst>
      <p:ext uri="{BB962C8B-B14F-4D97-AF65-F5344CB8AC3E}">
        <p14:creationId xmlns:p14="http://schemas.microsoft.com/office/powerpoint/2010/main" val="73335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933EB4-93D7-4930-B0FC-D305B6A6E6CC}"/>
              </a:ext>
            </a:extLst>
          </p:cNvPr>
          <p:cNvSpPr txBox="1"/>
          <p:nvPr/>
        </p:nvSpPr>
        <p:spPr>
          <a:xfrm>
            <a:off x="4463983" y="692525"/>
            <a:ext cx="3264035" cy="646331"/>
          </a:xfrm>
          <a:prstGeom prst="rect">
            <a:avLst/>
          </a:prstGeom>
          <a:noFill/>
        </p:spPr>
        <p:txBody>
          <a:bodyPr wrap="none" rtlCol="0">
            <a:spAutoFit/>
          </a:bodyPr>
          <a:lstStyle/>
          <a:p>
            <a:r>
              <a:rPr lang="en-US" sz="3600" dirty="0"/>
              <a:t>“Questionnaire”</a:t>
            </a:r>
          </a:p>
        </p:txBody>
      </p:sp>
      <p:sp>
        <p:nvSpPr>
          <p:cNvPr id="3" name="TextBox 2">
            <a:extLst>
              <a:ext uri="{FF2B5EF4-FFF2-40B4-BE49-F238E27FC236}">
                <a16:creationId xmlns:a16="http://schemas.microsoft.com/office/drawing/2014/main" id="{A7F62D82-D617-41F5-9CEF-E00BCEAC1AFB}"/>
              </a:ext>
            </a:extLst>
          </p:cNvPr>
          <p:cNvSpPr txBox="1"/>
          <p:nvPr/>
        </p:nvSpPr>
        <p:spPr>
          <a:xfrm>
            <a:off x="4789924" y="1627095"/>
            <a:ext cx="2773516" cy="461665"/>
          </a:xfrm>
          <a:prstGeom prst="rect">
            <a:avLst/>
          </a:prstGeom>
          <a:noFill/>
        </p:spPr>
        <p:txBody>
          <a:bodyPr wrap="none" rtlCol="0">
            <a:spAutoFit/>
          </a:bodyPr>
          <a:lstStyle/>
          <a:p>
            <a:r>
              <a:rPr lang="en-US" sz="2400" dirty="0"/>
              <a:t>Getting to know you</a:t>
            </a:r>
          </a:p>
        </p:txBody>
      </p:sp>
      <p:pic>
        <p:nvPicPr>
          <p:cNvPr id="7" name="Picture 6" descr="Table&#10;&#10;Description automatically generated">
            <a:extLst>
              <a:ext uri="{FF2B5EF4-FFF2-40B4-BE49-F238E27FC236}">
                <a16:creationId xmlns:a16="http://schemas.microsoft.com/office/drawing/2014/main" id="{7BBAE796-0FFC-4566-A86F-28E2AE6015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7759" y="2195988"/>
            <a:ext cx="3289413" cy="4297680"/>
          </a:xfrm>
          <a:prstGeom prst="rect">
            <a:avLst/>
          </a:prstGeom>
        </p:spPr>
      </p:pic>
      <p:pic>
        <p:nvPicPr>
          <p:cNvPr id="9" name="Picture 8" descr="Text, letter&#10;&#10;Description automatically generated">
            <a:extLst>
              <a:ext uri="{FF2B5EF4-FFF2-40B4-BE49-F238E27FC236}">
                <a16:creationId xmlns:a16="http://schemas.microsoft.com/office/drawing/2014/main" id="{D74B871F-6D4A-4C0D-92F6-7C7BA77E5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0336" y="2234443"/>
            <a:ext cx="3291840" cy="4220770"/>
          </a:xfrm>
          <a:prstGeom prst="rect">
            <a:avLst/>
          </a:prstGeom>
        </p:spPr>
      </p:pic>
      <p:sp>
        <p:nvSpPr>
          <p:cNvPr id="4" name="TextBox 3">
            <a:extLst>
              <a:ext uri="{FF2B5EF4-FFF2-40B4-BE49-F238E27FC236}">
                <a16:creationId xmlns:a16="http://schemas.microsoft.com/office/drawing/2014/main" id="{96CE2DB6-A548-665F-9539-1BE96BAFA926}"/>
              </a:ext>
            </a:extLst>
          </p:cNvPr>
          <p:cNvSpPr txBox="1"/>
          <p:nvPr/>
        </p:nvSpPr>
        <p:spPr>
          <a:xfrm>
            <a:off x="9916845" y="1319416"/>
            <a:ext cx="1941326" cy="3108543"/>
          </a:xfrm>
          <a:prstGeom prst="rect">
            <a:avLst/>
          </a:prstGeom>
          <a:noFill/>
        </p:spPr>
        <p:txBody>
          <a:bodyPr wrap="square" rtlCol="0">
            <a:spAutoFit/>
          </a:bodyPr>
          <a:lstStyle/>
          <a:p>
            <a:r>
              <a:rPr lang="en-US" sz="2000" dirty="0"/>
              <a:t>Use MS “form” in</a:t>
            </a:r>
            <a:br>
              <a:rPr lang="en-US" sz="2000" dirty="0"/>
            </a:br>
            <a:r>
              <a:rPr lang="en-US" sz="2000" dirty="0"/>
              <a:t>SUBMIT ASSIGNMENTS section of Blackboard, but </a:t>
            </a:r>
            <a:r>
              <a:rPr lang="en-US" sz="2800" b="1" dirty="0"/>
              <a:t>submit in PDF</a:t>
            </a:r>
            <a:r>
              <a:rPr lang="en-US" sz="2000" dirty="0"/>
              <a:t>.</a:t>
            </a:r>
          </a:p>
          <a:p>
            <a:endParaRPr lang="en-US" sz="2000" dirty="0">
              <a:solidFill>
                <a:schemeClr val="bg1"/>
              </a:solidFill>
            </a:endParaRPr>
          </a:p>
        </p:txBody>
      </p:sp>
      <p:sp>
        <p:nvSpPr>
          <p:cNvPr id="6" name="TextBox 5">
            <a:extLst>
              <a:ext uri="{FF2B5EF4-FFF2-40B4-BE49-F238E27FC236}">
                <a16:creationId xmlns:a16="http://schemas.microsoft.com/office/drawing/2014/main" id="{27DD37B8-557C-A991-7166-A4FC037BE572}"/>
              </a:ext>
            </a:extLst>
          </p:cNvPr>
          <p:cNvSpPr txBox="1"/>
          <p:nvPr/>
        </p:nvSpPr>
        <p:spPr>
          <a:xfrm>
            <a:off x="9838459" y="5169252"/>
            <a:ext cx="2179370" cy="1477328"/>
          </a:xfrm>
          <a:prstGeom prst="rect">
            <a:avLst/>
          </a:prstGeom>
          <a:noFill/>
        </p:spPr>
        <p:txBody>
          <a:bodyPr wrap="square" rtlCol="0">
            <a:spAutoFit/>
          </a:bodyPr>
          <a:lstStyle/>
          <a:p>
            <a:r>
              <a:rPr lang="en-US" dirty="0"/>
              <a:t>~15 minutes</a:t>
            </a:r>
          </a:p>
          <a:p>
            <a:endParaRPr lang="en-US" dirty="0"/>
          </a:p>
          <a:p>
            <a:r>
              <a:rPr lang="en-US" dirty="0"/>
              <a:t>Get started now.</a:t>
            </a:r>
          </a:p>
          <a:p>
            <a:r>
              <a:rPr lang="en-US" dirty="0"/>
              <a:t>Submit final by 9pm Sunday</a:t>
            </a:r>
          </a:p>
        </p:txBody>
      </p:sp>
      <p:pic>
        <p:nvPicPr>
          <p:cNvPr id="8" name="Picture 7">
            <a:extLst>
              <a:ext uri="{FF2B5EF4-FFF2-40B4-BE49-F238E27FC236}">
                <a16:creationId xmlns:a16="http://schemas.microsoft.com/office/drawing/2014/main" id="{C4238B8E-F995-113F-13EB-CF355F0B469F}"/>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185303" y="5017484"/>
            <a:ext cx="672868" cy="672868"/>
          </a:xfrm>
          <a:prstGeom prst="rect">
            <a:avLst/>
          </a:prstGeom>
        </p:spPr>
      </p:pic>
    </p:spTree>
    <p:extLst>
      <p:ext uri="{BB962C8B-B14F-4D97-AF65-F5344CB8AC3E}">
        <p14:creationId xmlns:p14="http://schemas.microsoft.com/office/powerpoint/2010/main" val="409980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2E4B7-DEAE-2970-4D7B-1279B762C4A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27663D6-80BC-9BAD-9662-4264B37090F5}"/>
              </a:ext>
            </a:extLst>
          </p:cNvPr>
          <p:cNvSpPr txBox="1"/>
          <p:nvPr/>
        </p:nvSpPr>
        <p:spPr>
          <a:xfrm>
            <a:off x="728882" y="356440"/>
            <a:ext cx="3661580" cy="646331"/>
          </a:xfrm>
          <a:prstGeom prst="rect">
            <a:avLst/>
          </a:prstGeom>
          <a:noFill/>
        </p:spPr>
        <p:txBody>
          <a:bodyPr wrap="none" rtlCol="0">
            <a:spAutoFit/>
          </a:bodyPr>
          <a:lstStyle/>
          <a:p>
            <a:r>
              <a:rPr lang="en-US" sz="3600" dirty="0"/>
              <a:t>INTRODUCTIONS</a:t>
            </a:r>
          </a:p>
        </p:txBody>
      </p:sp>
      <p:sp>
        <p:nvSpPr>
          <p:cNvPr id="4" name="TextBox 3">
            <a:extLst>
              <a:ext uri="{FF2B5EF4-FFF2-40B4-BE49-F238E27FC236}">
                <a16:creationId xmlns:a16="http://schemas.microsoft.com/office/drawing/2014/main" id="{5E04113C-AABB-2260-1CC0-17CF1B5C40C1}"/>
              </a:ext>
            </a:extLst>
          </p:cNvPr>
          <p:cNvSpPr txBox="1"/>
          <p:nvPr/>
        </p:nvSpPr>
        <p:spPr>
          <a:xfrm>
            <a:off x="728882" y="1490008"/>
            <a:ext cx="2637260" cy="2308324"/>
          </a:xfrm>
          <a:prstGeom prst="rect">
            <a:avLst/>
          </a:prstGeom>
          <a:noFill/>
        </p:spPr>
        <p:txBody>
          <a:bodyPr wrap="none" rtlCol="0">
            <a:spAutoFit/>
          </a:bodyPr>
          <a:lstStyle/>
          <a:p>
            <a:pPr marL="457200" indent="-457200">
              <a:buFont typeface="Arial" panose="020B0604020202020204" pitchFamily="34" charset="0"/>
              <a:buChar char="•"/>
            </a:pPr>
            <a:r>
              <a:rPr lang="en-US" sz="2400" dirty="0"/>
              <a:t>Preferred name</a:t>
            </a:r>
            <a:br>
              <a:rPr lang="en-US" sz="2400" dirty="0"/>
            </a:br>
            <a:r>
              <a:rPr lang="en-US" sz="2400" dirty="0"/>
              <a:t>and nameplate</a:t>
            </a:r>
          </a:p>
          <a:p>
            <a:pPr marL="457200" indent="-457200">
              <a:buFont typeface="Arial" panose="020B0604020202020204" pitchFamily="34" charset="0"/>
              <a:buChar char="•"/>
            </a:pPr>
            <a:r>
              <a:rPr lang="en-US" sz="2400" dirty="0"/>
              <a:t>Hometown</a:t>
            </a:r>
          </a:p>
          <a:p>
            <a:pPr marL="457200" indent="-457200">
              <a:buFont typeface="Arial" panose="020B0604020202020204" pitchFamily="34" charset="0"/>
              <a:buChar char="•"/>
            </a:pPr>
            <a:r>
              <a:rPr lang="en-US" sz="2400" dirty="0"/>
              <a:t>Year</a:t>
            </a:r>
          </a:p>
          <a:p>
            <a:pPr marL="457200" indent="-457200">
              <a:buFont typeface="Arial" panose="020B0604020202020204" pitchFamily="34" charset="0"/>
              <a:buChar char="•"/>
            </a:pPr>
            <a:r>
              <a:rPr lang="en-US" sz="2400" dirty="0"/>
              <a:t>Major(s)</a:t>
            </a:r>
          </a:p>
          <a:p>
            <a:endParaRPr lang="en-US" sz="2400" dirty="0"/>
          </a:p>
        </p:txBody>
      </p:sp>
      <p:graphicFrame>
        <p:nvGraphicFramePr>
          <p:cNvPr id="3" name="Table 2">
            <a:extLst>
              <a:ext uri="{FF2B5EF4-FFF2-40B4-BE49-F238E27FC236}">
                <a16:creationId xmlns:a16="http://schemas.microsoft.com/office/drawing/2014/main" id="{50DE5083-8E2D-3189-95E8-0E2AD41409E1}"/>
              </a:ext>
            </a:extLst>
          </p:cNvPr>
          <p:cNvGraphicFramePr>
            <a:graphicFrameLocks noGrp="1"/>
          </p:cNvGraphicFramePr>
          <p:nvPr>
            <p:extLst>
              <p:ext uri="{D42A27DB-BD31-4B8C-83A1-F6EECF244321}">
                <p14:modId xmlns:p14="http://schemas.microsoft.com/office/powerpoint/2010/main" val="158026403"/>
              </p:ext>
            </p:extLst>
          </p:nvPr>
        </p:nvGraphicFramePr>
        <p:xfrm>
          <a:off x="8135850" y="1266596"/>
          <a:ext cx="4957688" cy="5477960"/>
        </p:xfrm>
        <a:graphic>
          <a:graphicData uri="http://schemas.openxmlformats.org/drawingml/2006/table">
            <a:tbl>
              <a:tblPr firstRow="1" firstCol="1" bandRow="1">
                <a:tableStyleId>{5C22544A-7EE6-4342-B048-85BDC9FD1C3A}</a:tableStyleId>
              </a:tblPr>
              <a:tblGrid>
                <a:gridCol w="4957688">
                  <a:extLst>
                    <a:ext uri="{9D8B030D-6E8A-4147-A177-3AD203B41FA5}">
                      <a16:colId xmlns:a16="http://schemas.microsoft.com/office/drawing/2014/main" val="156073733"/>
                    </a:ext>
                  </a:extLst>
                </a:gridCol>
              </a:tblGrid>
              <a:tr h="359808">
                <a:tc>
                  <a:txBody>
                    <a:bodyPr/>
                    <a:lstStyle/>
                    <a:p>
                      <a:pPr marL="0" marR="0">
                        <a:lnSpc>
                          <a:spcPct val="115000"/>
                        </a:lnSpc>
                        <a:spcAft>
                          <a:spcPts val="800"/>
                        </a:spcAft>
                        <a:buNone/>
                      </a:pPr>
                      <a:r>
                        <a:rPr lang="en-US" sz="24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Hanley, Priya Jasmine</a:t>
                      </a:r>
                    </a:p>
                  </a:txBody>
                  <a:tcPr marL="68580" marR="68580" marT="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26277653"/>
                  </a:ext>
                </a:extLst>
              </a:tr>
              <a:tr h="359808">
                <a:tc>
                  <a:txBody>
                    <a:bodyPr/>
                    <a:lstStyle/>
                    <a:p>
                      <a:pPr marL="0" marR="0">
                        <a:lnSpc>
                          <a:spcPct val="115000"/>
                        </a:lnSpc>
                        <a:spcAft>
                          <a:spcPts val="800"/>
                        </a:spcAft>
                        <a:buNone/>
                      </a:pPr>
                      <a:r>
                        <a:rPr lang="en-US" sz="24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Heisey, Maisie</a:t>
                      </a:r>
                      <a:endParaRPr lang="en-US" sz="24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48941669"/>
                  </a:ext>
                </a:extLst>
              </a:tr>
              <a:tr h="359808">
                <a:tc>
                  <a:txBody>
                    <a:bodyPr/>
                    <a:lstStyle/>
                    <a:p>
                      <a:pPr marL="0" marR="0">
                        <a:lnSpc>
                          <a:spcPct val="115000"/>
                        </a:lnSpc>
                        <a:spcAft>
                          <a:spcPts val="800"/>
                        </a:spcAft>
                        <a:buNone/>
                      </a:pPr>
                      <a:r>
                        <a:rPr lang="en-US" sz="24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Kosloff, Katelyn</a:t>
                      </a:r>
                      <a:endParaRPr lang="en-US" sz="24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84313859"/>
                  </a:ext>
                </a:extLst>
              </a:tr>
              <a:tr h="359808">
                <a:tc>
                  <a:txBody>
                    <a:bodyPr/>
                    <a:lstStyle/>
                    <a:p>
                      <a:pPr marL="0" marR="0">
                        <a:lnSpc>
                          <a:spcPct val="115000"/>
                        </a:lnSpc>
                        <a:spcAft>
                          <a:spcPts val="800"/>
                        </a:spcAft>
                        <a:buNone/>
                      </a:pPr>
                      <a:r>
                        <a:rPr lang="en-US" sz="24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Rees, Erik Davy</a:t>
                      </a:r>
                      <a:endParaRPr lang="en-US" sz="24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95653707"/>
                  </a:ext>
                </a:extLst>
              </a:tr>
              <a:tr h="359808">
                <a:tc>
                  <a:txBody>
                    <a:bodyPr/>
                    <a:lstStyle/>
                    <a:p>
                      <a:pPr marL="0" marR="0">
                        <a:lnSpc>
                          <a:spcPct val="115000"/>
                        </a:lnSpc>
                        <a:spcAft>
                          <a:spcPts val="800"/>
                        </a:spcAft>
                        <a:buNone/>
                      </a:pPr>
                      <a:r>
                        <a:rPr lang="en-US" sz="2400" b="0" kern="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Ryan, Maeve</a:t>
                      </a:r>
                      <a:endParaRPr lang="en-US" sz="2400" b="0" kern="10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87480056"/>
                  </a:ext>
                </a:extLst>
              </a:tr>
              <a:tr h="359808">
                <a:tc>
                  <a:txBody>
                    <a:bodyPr/>
                    <a:lstStyle/>
                    <a:p>
                      <a:pPr marL="0" marR="0">
                        <a:lnSpc>
                          <a:spcPct val="115000"/>
                        </a:lnSpc>
                        <a:spcAft>
                          <a:spcPts val="800"/>
                        </a:spcAft>
                        <a:buNone/>
                      </a:pPr>
                      <a:r>
                        <a:rPr lang="en-US" sz="2400" b="0" kern="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Tan, Kiana Wen-Ying</a:t>
                      </a:r>
                      <a:endParaRPr lang="en-US" sz="2400" b="0" kern="10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48003740"/>
                  </a:ext>
                </a:extLst>
              </a:tr>
              <a:tr h="359808">
                <a:tc>
                  <a:txBody>
                    <a:bodyPr/>
                    <a:lstStyle/>
                    <a:p>
                      <a:pPr marL="0" marR="0">
                        <a:lnSpc>
                          <a:spcPct val="115000"/>
                        </a:lnSpc>
                        <a:spcAft>
                          <a:spcPts val="800"/>
                        </a:spcAft>
                        <a:buNone/>
                      </a:pPr>
                      <a:r>
                        <a:rPr lang="en-US" sz="2400" b="0" kern="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Tingley, Alex</a:t>
                      </a:r>
                      <a:endParaRPr lang="en-US" sz="2400" b="0" kern="10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5370474"/>
                  </a:ext>
                </a:extLst>
              </a:tr>
              <a:tr h="359808">
                <a:tc>
                  <a:txBody>
                    <a:bodyPr/>
                    <a:lstStyle/>
                    <a:p>
                      <a:pPr marL="0" marR="0">
                        <a:lnSpc>
                          <a:spcPct val="115000"/>
                        </a:lnSpc>
                        <a:spcAft>
                          <a:spcPts val="800"/>
                        </a:spcAft>
                        <a:buNone/>
                      </a:pPr>
                      <a:r>
                        <a:rPr lang="en-US" sz="24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Valdez, Camille Sydney</a:t>
                      </a:r>
                      <a:endParaRPr lang="en-US" sz="24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15146978"/>
                  </a:ext>
                </a:extLst>
              </a:tr>
              <a:tr h="359808">
                <a:tc>
                  <a:txBody>
                    <a:bodyPr/>
                    <a:lstStyle/>
                    <a:p>
                      <a:pPr marL="0" marR="0" indent="0">
                        <a:lnSpc>
                          <a:spcPct val="115000"/>
                        </a:lnSpc>
                        <a:spcAft>
                          <a:spcPts val="800"/>
                        </a:spcAft>
                        <a:buFont typeface="+mj-lt"/>
                        <a:buNone/>
                      </a:pPr>
                      <a:endParaRPr lang="en-US" sz="2400" b="0" kern="10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36830" marB="9144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0203784"/>
                  </a:ext>
                </a:extLst>
              </a:tr>
              <a:tr h="359808">
                <a:tc>
                  <a:txBody>
                    <a:bodyPr/>
                    <a:lstStyle/>
                    <a:p>
                      <a:pPr marL="0" marR="0" indent="0">
                        <a:lnSpc>
                          <a:spcPct val="115000"/>
                        </a:lnSpc>
                        <a:spcAft>
                          <a:spcPts val="800"/>
                        </a:spcAft>
                        <a:buFont typeface="+mj-lt"/>
                        <a:buNone/>
                      </a:pPr>
                      <a:endParaRPr lang="en-US" sz="2400" b="0" kern="10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36830" marB="9144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99763371"/>
                  </a:ext>
                </a:extLst>
              </a:tr>
              <a:tr h="359808">
                <a:tc>
                  <a:txBody>
                    <a:bodyPr/>
                    <a:lstStyle/>
                    <a:p>
                      <a:pPr marL="0" marR="0" lvl="0" indent="0">
                        <a:lnSpc>
                          <a:spcPct val="115000"/>
                        </a:lnSpc>
                        <a:spcBef>
                          <a:spcPts val="0"/>
                        </a:spcBef>
                        <a:spcAft>
                          <a:spcPts val="0"/>
                        </a:spcAft>
                        <a:buFont typeface="+mj-lt"/>
                        <a:buNone/>
                      </a:pPr>
                      <a:endParaRPr lang="en-US" sz="24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51865" marR="51865" marT="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85734592"/>
                  </a:ext>
                </a:extLst>
              </a:tr>
            </a:tbl>
          </a:graphicData>
        </a:graphic>
      </p:graphicFrame>
      <p:graphicFrame>
        <p:nvGraphicFramePr>
          <p:cNvPr id="5" name="Table 4">
            <a:extLst>
              <a:ext uri="{FF2B5EF4-FFF2-40B4-BE49-F238E27FC236}">
                <a16:creationId xmlns:a16="http://schemas.microsoft.com/office/drawing/2014/main" id="{7B475C18-80FB-A230-A3AD-439B6DED6CE0}"/>
              </a:ext>
            </a:extLst>
          </p:cNvPr>
          <p:cNvGraphicFramePr>
            <a:graphicFrameLocks noGrp="1"/>
          </p:cNvGraphicFramePr>
          <p:nvPr>
            <p:extLst>
              <p:ext uri="{D42A27DB-BD31-4B8C-83A1-F6EECF244321}">
                <p14:modId xmlns:p14="http://schemas.microsoft.com/office/powerpoint/2010/main" val="2109321082"/>
              </p:ext>
            </p:extLst>
          </p:nvPr>
        </p:nvGraphicFramePr>
        <p:xfrm>
          <a:off x="4121859" y="1266596"/>
          <a:ext cx="3807115" cy="5969260"/>
        </p:xfrm>
        <a:graphic>
          <a:graphicData uri="http://schemas.openxmlformats.org/drawingml/2006/table">
            <a:tbl>
              <a:tblPr firstRow="1" firstCol="1" bandRow="1">
                <a:tableStyleId>{5C22544A-7EE6-4342-B048-85BDC9FD1C3A}</a:tableStyleId>
              </a:tblPr>
              <a:tblGrid>
                <a:gridCol w="3807115">
                  <a:extLst>
                    <a:ext uri="{9D8B030D-6E8A-4147-A177-3AD203B41FA5}">
                      <a16:colId xmlns:a16="http://schemas.microsoft.com/office/drawing/2014/main" val="156073733"/>
                    </a:ext>
                  </a:extLst>
                </a:gridCol>
              </a:tblGrid>
              <a:tr h="359808">
                <a:tc>
                  <a:txBody>
                    <a:bodyPr/>
                    <a:lstStyle/>
                    <a:p>
                      <a:pPr marL="0" marR="0">
                        <a:lnSpc>
                          <a:spcPct val="115000"/>
                        </a:lnSpc>
                        <a:spcAft>
                          <a:spcPts val="800"/>
                        </a:spcAft>
                        <a:buNone/>
                      </a:pPr>
                      <a:r>
                        <a:rPr lang="en-US" sz="24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Anzaldua, Bobby</a:t>
                      </a:r>
                      <a:endParaRPr lang="en-US" sz="24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9144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4177931"/>
                  </a:ext>
                </a:extLst>
              </a:tr>
              <a:tr h="359808">
                <a:tc>
                  <a:txBody>
                    <a:bodyPr/>
                    <a:lstStyle/>
                    <a:p>
                      <a:pPr marL="0" marR="0">
                        <a:lnSpc>
                          <a:spcPct val="115000"/>
                        </a:lnSpc>
                        <a:spcAft>
                          <a:spcPts val="800"/>
                        </a:spcAft>
                        <a:buNone/>
                      </a:pPr>
                      <a:r>
                        <a:rPr lang="en-US" sz="24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Barry, </a:t>
                      </a:r>
                      <a:r>
                        <a:rPr lang="en-US" sz="2400" b="0" kern="100" dirty="0" err="1">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Mouhammadou</a:t>
                      </a:r>
                      <a:r>
                        <a:rPr lang="en-US" sz="24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 B</a:t>
                      </a:r>
                    </a:p>
                  </a:txBody>
                  <a:tcPr marL="68580" marR="68580" marT="0" marB="9144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12252845"/>
                  </a:ext>
                </a:extLst>
              </a:tr>
              <a:tr h="359808">
                <a:tc>
                  <a:txBody>
                    <a:bodyPr/>
                    <a:lstStyle/>
                    <a:p>
                      <a:pPr marL="0" marR="0">
                        <a:lnSpc>
                          <a:spcPct val="115000"/>
                        </a:lnSpc>
                        <a:spcAft>
                          <a:spcPts val="800"/>
                        </a:spcAft>
                        <a:buNone/>
                      </a:pPr>
                      <a:r>
                        <a:rPr lang="en-US" sz="24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Condino, Richard Anthony</a:t>
                      </a:r>
                      <a:endParaRPr lang="en-US" sz="24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9144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0027972"/>
                  </a:ext>
                </a:extLst>
              </a:tr>
              <a:tr h="359808">
                <a:tc>
                  <a:txBody>
                    <a:bodyPr/>
                    <a:lstStyle/>
                    <a:p>
                      <a:pPr marL="0" marR="0">
                        <a:lnSpc>
                          <a:spcPct val="115000"/>
                        </a:lnSpc>
                        <a:spcAft>
                          <a:spcPts val="800"/>
                        </a:spcAft>
                        <a:buNone/>
                      </a:pPr>
                      <a:r>
                        <a:rPr lang="en-US" sz="24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Dang, Sarina</a:t>
                      </a:r>
                      <a:endParaRPr lang="en-US" sz="24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86759267"/>
                  </a:ext>
                </a:extLst>
              </a:tr>
              <a:tr h="359808">
                <a:tc>
                  <a:txBody>
                    <a:bodyPr/>
                    <a:lstStyle/>
                    <a:p>
                      <a:pPr marL="0" marR="0">
                        <a:lnSpc>
                          <a:spcPct val="115000"/>
                        </a:lnSpc>
                        <a:spcAft>
                          <a:spcPts val="800"/>
                        </a:spcAft>
                        <a:buNone/>
                      </a:pPr>
                      <a:r>
                        <a:rPr lang="en-US" sz="2400" b="0" kern="0" dirty="0" err="1">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Dorcellus</a:t>
                      </a:r>
                      <a:r>
                        <a:rPr lang="en-US" sz="24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 Esme C</a:t>
                      </a:r>
                      <a:endParaRPr lang="en-US" sz="24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6613488"/>
                  </a:ext>
                </a:extLst>
              </a:tr>
              <a:tr h="359808">
                <a:tc>
                  <a:txBody>
                    <a:bodyPr/>
                    <a:lstStyle/>
                    <a:p>
                      <a:pPr marL="0" marR="0">
                        <a:lnSpc>
                          <a:spcPct val="115000"/>
                        </a:lnSpc>
                        <a:spcAft>
                          <a:spcPts val="800"/>
                        </a:spcAft>
                        <a:buNone/>
                      </a:pPr>
                      <a:r>
                        <a:rPr lang="en-US" sz="24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Faison, Skye Amari</a:t>
                      </a:r>
                      <a:endParaRPr lang="en-US" sz="24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81444154"/>
                  </a:ext>
                </a:extLst>
              </a:tr>
              <a:tr h="359808">
                <a:tc>
                  <a:txBody>
                    <a:bodyPr/>
                    <a:lstStyle/>
                    <a:p>
                      <a:pPr marL="0" marR="0">
                        <a:lnSpc>
                          <a:spcPct val="115000"/>
                        </a:lnSpc>
                        <a:spcAft>
                          <a:spcPts val="800"/>
                        </a:spcAft>
                        <a:buNone/>
                      </a:pPr>
                      <a:r>
                        <a:rPr lang="en-US" sz="24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Gabel, Gabriella M</a:t>
                      </a:r>
                      <a:endParaRPr lang="en-US" sz="24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34576551"/>
                  </a:ext>
                </a:extLst>
              </a:tr>
              <a:tr h="359808">
                <a:tc>
                  <a:txBody>
                    <a:bodyPr/>
                    <a:lstStyle/>
                    <a:p>
                      <a:pPr marL="0" marR="0">
                        <a:lnSpc>
                          <a:spcPct val="115000"/>
                        </a:lnSpc>
                        <a:spcAft>
                          <a:spcPts val="800"/>
                        </a:spcAft>
                        <a:buNone/>
                      </a:pPr>
                      <a:r>
                        <a:rPr lang="en-US" sz="24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Goldstein, </a:t>
                      </a:r>
                      <a:r>
                        <a:rPr lang="en-US" sz="2400" b="0" kern="0" dirty="0" err="1">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Syarra</a:t>
                      </a:r>
                      <a:endParaRPr lang="en-US" sz="24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26113744"/>
                  </a:ext>
                </a:extLst>
              </a:tr>
              <a:tr h="359808">
                <a:tc>
                  <a:txBody>
                    <a:bodyPr/>
                    <a:lstStyle/>
                    <a:p>
                      <a:pPr marL="0" marR="0">
                        <a:lnSpc>
                          <a:spcPct val="115000"/>
                        </a:lnSpc>
                        <a:spcAft>
                          <a:spcPts val="800"/>
                        </a:spcAft>
                        <a:buNone/>
                      </a:pPr>
                      <a:endParaRPr lang="en-US" sz="24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15146978"/>
                  </a:ext>
                </a:extLst>
              </a:tr>
              <a:tr h="359808">
                <a:tc>
                  <a:txBody>
                    <a:bodyPr/>
                    <a:lstStyle/>
                    <a:p>
                      <a:pPr marL="0" marR="0" indent="0">
                        <a:lnSpc>
                          <a:spcPct val="115000"/>
                        </a:lnSpc>
                        <a:spcAft>
                          <a:spcPts val="800"/>
                        </a:spcAft>
                        <a:buFont typeface="+mj-lt"/>
                        <a:buNone/>
                      </a:pPr>
                      <a:endParaRPr lang="en-US" sz="2400" b="0" kern="10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36830" marB="9144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0203784"/>
                  </a:ext>
                </a:extLst>
              </a:tr>
              <a:tr h="359808">
                <a:tc>
                  <a:txBody>
                    <a:bodyPr/>
                    <a:lstStyle/>
                    <a:p>
                      <a:pPr marL="0" marR="0" indent="0">
                        <a:lnSpc>
                          <a:spcPct val="115000"/>
                        </a:lnSpc>
                        <a:spcAft>
                          <a:spcPts val="800"/>
                        </a:spcAft>
                        <a:buFont typeface="+mj-lt"/>
                        <a:buNone/>
                      </a:pPr>
                      <a:endParaRPr lang="en-US" sz="2400" b="0" kern="10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36830" marB="9144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99763371"/>
                  </a:ext>
                </a:extLst>
              </a:tr>
              <a:tr h="359808">
                <a:tc>
                  <a:txBody>
                    <a:bodyPr/>
                    <a:lstStyle/>
                    <a:p>
                      <a:pPr marL="0" marR="0" lvl="0" indent="0">
                        <a:lnSpc>
                          <a:spcPct val="115000"/>
                        </a:lnSpc>
                        <a:spcBef>
                          <a:spcPts val="0"/>
                        </a:spcBef>
                        <a:spcAft>
                          <a:spcPts val="0"/>
                        </a:spcAft>
                        <a:buFont typeface="+mj-lt"/>
                        <a:buNone/>
                      </a:pPr>
                      <a:endParaRPr lang="en-US" sz="24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51865" marR="51865" marT="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85734592"/>
                  </a:ext>
                </a:extLst>
              </a:tr>
            </a:tbl>
          </a:graphicData>
        </a:graphic>
      </p:graphicFrame>
      <p:sp useBgFill="1">
        <p:nvSpPr>
          <p:cNvPr id="6" name="Rectangle 5">
            <a:extLst>
              <a:ext uri="{FF2B5EF4-FFF2-40B4-BE49-F238E27FC236}">
                <a16:creationId xmlns:a16="http://schemas.microsoft.com/office/drawing/2014/main" id="{54D99B2B-BDF8-F182-38D5-6C5920919F00}"/>
              </a:ext>
            </a:extLst>
          </p:cNvPr>
          <p:cNvSpPr/>
          <p:nvPr/>
        </p:nvSpPr>
        <p:spPr>
          <a:xfrm>
            <a:off x="4121859" y="4214191"/>
            <a:ext cx="3638614" cy="44527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a:extLst>
              <a:ext uri="{FF2B5EF4-FFF2-40B4-BE49-F238E27FC236}">
                <a16:creationId xmlns:a16="http://schemas.microsoft.com/office/drawing/2014/main" id="{CC9A2E43-C257-D028-2615-5DC5C46E467E}"/>
              </a:ext>
            </a:extLst>
          </p:cNvPr>
          <p:cNvSpPr/>
          <p:nvPr/>
        </p:nvSpPr>
        <p:spPr>
          <a:xfrm>
            <a:off x="8011372" y="2236867"/>
            <a:ext cx="3638614" cy="44527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043DC814-0D48-342E-4054-F06C5C4432F6}"/>
              </a:ext>
            </a:extLst>
          </p:cNvPr>
          <p:cNvSpPr/>
          <p:nvPr/>
        </p:nvSpPr>
        <p:spPr>
          <a:xfrm>
            <a:off x="3980061" y="1266596"/>
            <a:ext cx="3638614" cy="44527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A9AEDF0E-00B0-C7C5-14FE-12932D2DB284}"/>
              </a:ext>
            </a:extLst>
          </p:cNvPr>
          <p:cNvSpPr/>
          <p:nvPr/>
        </p:nvSpPr>
        <p:spPr>
          <a:xfrm>
            <a:off x="7928974" y="3730588"/>
            <a:ext cx="3638614" cy="44527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F45F8E5A-533C-4299-98D6-FC55F41FB816}"/>
              </a:ext>
            </a:extLst>
          </p:cNvPr>
          <p:cNvSpPr/>
          <p:nvPr/>
        </p:nvSpPr>
        <p:spPr>
          <a:xfrm>
            <a:off x="7760473" y="4779036"/>
            <a:ext cx="3638614" cy="44527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BDC34846-5770-CA51-AEDB-1F4E8C9A1165}"/>
              </a:ext>
            </a:extLst>
          </p:cNvPr>
          <p:cNvSpPr/>
          <p:nvPr/>
        </p:nvSpPr>
        <p:spPr>
          <a:xfrm>
            <a:off x="3980061" y="3206363"/>
            <a:ext cx="3638614" cy="44527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E98DA7D8-03F3-8231-C8FE-EF5AB741F2E7}"/>
              </a:ext>
            </a:extLst>
          </p:cNvPr>
          <p:cNvSpPr/>
          <p:nvPr/>
        </p:nvSpPr>
        <p:spPr>
          <a:xfrm>
            <a:off x="4206109" y="4775836"/>
            <a:ext cx="3638614" cy="44527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0C3C477A-9692-0556-647B-50654398959A}"/>
              </a:ext>
            </a:extLst>
          </p:cNvPr>
          <p:cNvSpPr/>
          <p:nvPr/>
        </p:nvSpPr>
        <p:spPr>
          <a:xfrm>
            <a:off x="3980061" y="1732566"/>
            <a:ext cx="3638614" cy="44527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611D972C-8D24-CD75-CCE2-83ED1A00BA6F}"/>
              </a:ext>
            </a:extLst>
          </p:cNvPr>
          <p:cNvSpPr/>
          <p:nvPr/>
        </p:nvSpPr>
        <p:spPr>
          <a:xfrm>
            <a:off x="4121859" y="2236480"/>
            <a:ext cx="3638614" cy="44527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F15F7436-CAA3-A522-B602-00ED65CC3854}"/>
              </a:ext>
            </a:extLst>
          </p:cNvPr>
          <p:cNvSpPr/>
          <p:nvPr/>
        </p:nvSpPr>
        <p:spPr>
          <a:xfrm>
            <a:off x="7844723" y="3242640"/>
            <a:ext cx="3638614" cy="44527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3862286A-1BCF-EA42-A780-307E0451D01D}"/>
              </a:ext>
            </a:extLst>
          </p:cNvPr>
          <p:cNvSpPr/>
          <p:nvPr/>
        </p:nvSpPr>
        <p:spPr>
          <a:xfrm>
            <a:off x="7760473" y="1765068"/>
            <a:ext cx="3638614" cy="44527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A8894F10-8820-8656-3C5D-A29ACD763B2C}"/>
              </a:ext>
            </a:extLst>
          </p:cNvPr>
          <p:cNvSpPr/>
          <p:nvPr/>
        </p:nvSpPr>
        <p:spPr>
          <a:xfrm>
            <a:off x="7928974" y="4175861"/>
            <a:ext cx="3638614" cy="44527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4F3CA818-B7D0-9D97-3B3A-4645B043FF56}"/>
              </a:ext>
            </a:extLst>
          </p:cNvPr>
          <p:cNvSpPr/>
          <p:nvPr/>
        </p:nvSpPr>
        <p:spPr>
          <a:xfrm>
            <a:off x="3914983" y="2692684"/>
            <a:ext cx="3638614" cy="44527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22D8FD33-84F6-FEDC-D71C-C76C1EA72FD1}"/>
              </a:ext>
            </a:extLst>
          </p:cNvPr>
          <p:cNvSpPr/>
          <p:nvPr/>
        </p:nvSpPr>
        <p:spPr>
          <a:xfrm>
            <a:off x="7743153" y="1277120"/>
            <a:ext cx="3638614" cy="44527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797DC9D7-CF2C-1815-CE7A-D95938F1896F}"/>
              </a:ext>
            </a:extLst>
          </p:cNvPr>
          <p:cNvSpPr/>
          <p:nvPr/>
        </p:nvSpPr>
        <p:spPr>
          <a:xfrm>
            <a:off x="4104539" y="3700057"/>
            <a:ext cx="3638614" cy="44527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CFFA8734-D8D6-D895-073F-827A7091B7FD}"/>
              </a:ext>
            </a:extLst>
          </p:cNvPr>
          <p:cNvSpPr/>
          <p:nvPr/>
        </p:nvSpPr>
        <p:spPr>
          <a:xfrm>
            <a:off x="7446829" y="2720620"/>
            <a:ext cx="3638614" cy="44527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26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17"/>
                                        </p:tgtEl>
                                      </p:cBhvr>
                                    </p:animEffect>
                                    <p:set>
                                      <p:cBhvr>
                                        <p:cTn id="62" dur="1" fill="hold">
                                          <p:stCondLst>
                                            <p:cond delay="499"/>
                                          </p:stCondLst>
                                        </p:cTn>
                                        <p:tgtEl>
                                          <p:spTgt spid="1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18"/>
                                        </p:tgtEl>
                                      </p:cBhvr>
                                    </p:animEffect>
                                    <p:set>
                                      <p:cBhvr>
                                        <p:cTn id="67" dur="1" fill="hold">
                                          <p:stCondLst>
                                            <p:cond delay="499"/>
                                          </p:stCondLst>
                                        </p:cTn>
                                        <p:tgtEl>
                                          <p:spTgt spid="18"/>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
                                        <p:tgtEl>
                                          <p:spTgt spid="19"/>
                                        </p:tgtEl>
                                      </p:cBhvr>
                                    </p:animEffect>
                                    <p:set>
                                      <p:cBhvr>
                                        <p:cTn id="72" dur="1" fill="hold">
                                          <p:stCondLst>
                                            <p:cond delay="499"/>
                                          </p:stCondLst>
                                        </p:cTn>
                                        <p:tgtEl>
                                          <p:spTgt spid="1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20"/>
                                        </p:tgtEl>
                                      </p:cBhvr>
                                    </p:animEffect>
                                    <p:set>
                                      <p:cBhvr>
                                        <p:cTn id="77" dur="1" fill="hold">
                                          <p:stCondLst>
                                            <p:cond delay="499"/>
                                          </p:stCondLst>
                                        </p:cTn>
                                        <p:tgtEl>
                                          <p:spTgt spid="20"/>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0" nodeType="clickEffect">
                                  <p:stCondLst>
                                    <p:cond delay="0"/>
                                  </p:stCondLst>
                                  <p:childTnLst>
                                    <p:animEffect transition="out" filter="fade">
                                      <p:cBhvr>
                                        <p:cTn id="81" dur="500"/>
                                        <p:tgtEl>
                                          <p:spTgt spid="21"/>
                                        </p:tgtEl>
                                      </p:cBhvr>
                                    </p:animEffect>
                                    <p:set>
                                      <p:cBhvr>
                                        <p:cTn id="8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76CA14B-429D-DFDF-9165-687A27960CF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051D171-CFCE-F674-D905-C91F4A1DB048}"/>
              </a:ext>
            </a:extLst>
          </p:cNvPr>
          <p:cNvSpPr txBox="1"/>
          <p:nvPr/>
        </p:nvSpPr>
        <p:spPr>
          <a:xfrm>
            <a:off x="728882" y="356440"/>
            <a:ext cx="3661580" cy="646331"/>
          </a:xfrm>
          <a:prstGeom prst="rect">
            <a:avLst/>
          </a:prstGeom>
          <a:noFill/>
        </p:spPr>
        <p:txBody>
          <a:bodyPr wrap="none" rtlCol="0">
            <a:spAutoFit/>
          </a:bodyPr>
          <a:lstStyle/>
          <a:p>
            <a:r>
              <a:rPr lang="en-US" sz="3600" dirty="0"/>
              <a:t>INTRODUCTIONS</a:t>
            </a:r>
          </a:p>
        </p:txBody>
      </p:sp>
      <p:sp>
        <p:nvSpPr>
          <p:cNvPr id="4" name="TextBox 3">
            <a:extLst>
              <a:ext uri="{FF2B5EF4-FFF2-40B4-BE49-F238E27FC236}">
                <a16:creationId xmlns:a16="http://schemas.microsoft.com/office/drawing/2014/main" id="{78A03EE1-8353-F5B3-9E82-EAB8AC1AE03D}"/>
              </a:ext>
            </a:extLst>
          </p:cNvPr>
          <p:cNvSpPr txBox="1"/>
          <p:nvPr/>
        </p:nvSpPr>
        <p:spPr>
          <a:xfrm>
            <a:off x="728882" y="1490008"/>
            <a:ext cx="2637260" cy="1938992"/>
          </a:xfrm>
          <a:prstGeom prst="rect">
            <a:avLst/>
          </a:prstGeom>
          <a:noFill/>
        </p:spPr>
        <p:txBody>
          <a:bodyPr wrap="none" rtlCol="0">
            <a:spAutoFit/>
          </a:bodyPr>
          <a:lstStyle/>
          <a:p>
            <a:pPr marL="457200" indent="-457200">
              <a:buFont typeface="Arial" panose="020B0604020202020204" pitchFamily="34" charset="0"/>
              <a:buChar char="•"/>
            </a:pPr>
            <a:r>
              <a:rPr lang="en-US" sz="2400" dirty="0"/>
              <a:t>Preferred name</a:t>
            </a:r>
            <a:br>
              <a:rPr lang="en-US" sz="2400" dirty="0"/>
            </a:br>
            <a:r>
              <a:rPr lang="en-US" sz="2400" dirty="0"/>
              <a:t>and nameplate</a:t>
            </a:r>
          </a:p>
          <a:p>
            <a:pPr marL="457200" indent="-457200">
              <a:buFont typeface="Arial" panose="020B0604020202020204" pitchFamily="34" charset="0"/>
              <a:buChar char="•"/>
            </a:pPr>
            <a:r>
              <a:rPr lang="en-US" sz="2400" dirty="0"/>
              <a:t>Hometown</a:t>
            </a:r>
          </a:p>
          <a:p>
            <a:pPr marL="457200" indent="-457200">
              <a:buFont typeface="Arial" panose="020B0604020202020204" pitchFamily="34" charset="0"/>
              <a:buChar char="•"/>
            </a:pPr>
            <a:r>
              <a:rPr lang="en-US" sz="2400" dirty="0"/>
              <a:t>Major(s)</a:t>
            </a:r>
          </a:p>
          <a:p>
            <a:endParaRPr lang="en-US" sz="2400" dirty="0"/>
          </a:p>
        </p:txBody>
      </p:sp>
      <p:graphicFrame>
        <p:nvGraphicFramePr>
          <p:cNvPr id="3" name="Table 2">
            <a:extLst>
              <a:ext uri="{FF2B5EF4-FFF2-40B4-BE49-F238E27FC236}">
                <a16:creationId xmlns:a16="http://schemas.microsoft.com/office/drawing/2014/main" id="{AC4CC723-1DEF-6065-8718-2DB75F2A8BDE}"/>
              </a:ext>
            </a:extLst>
          </p:cNvPr>
          <p:cNvGraphicFramePr>
            <a:graphicFrameLocks noGrp="1"/>
          </p:cNvGraphicFramePr>
          <p:nvPr/>
        </p:nvGraphicFramePr>
        <p:xfrm>
          <a:off x="8135850" y="1266596"/>
          <a:ext cx="4957688" cy="5477960"/>
        </p:xfrm>
        <a:graphic>
          <a:graphicData uri="http://schemas.openxmlformats.org/drawingml/2006/table">
            <a:tbl>
              <a:tblPr firstRow="1" firstCol="1" bandRow="1">
                <a:tableStyleId>{5C22544A-7EE6-4342-B048-85BDC9FD1C3A}</a:tableStyleId>
              </a:tblPr>
              <a:tblGrid>
                <a:gridCol w="4957688">
                  <a:extLst>
                    <a:ext uri="{9D8B030D-6E8A-4147-A177-3AD203B41FA5}">
                      <a16:colId xmlns:a16="http://schemas.microsoft.com/office/drawing/2014/main" val="156073733"/>
                    </a:ext>
                  </a:extLst>
                </a:gridCol>
              </a:tblGrid>
              <a:tr h="359808">
                <a:tc>
                  <a:txBody>
                    <a:bodyPr/>
                    <a:lstStyle/>
                    <a:p>
                      <a:pPr marL="0" marR="0">
                        <a:lnSpc>
                          <a:spcPct val="115000"/>
                        </a:lnSpc>
                        <a:spcAft>
                          <a:spcPts val="800"/>
                        </a:spcAft>
                        <a:buNone/>
                      </a:pPr>
                      <a:r>
                        <a:rPr lang="en-US" sz="24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Hanley, Priya Jasmine</a:t>
                      </a:r>
                    </a:p>
                  </a:txBody>
                  <a:tcPr marL="68580" marR="68580" marT="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26277653"/>
                  </a:ext>
                </a:extLst>
              </a:tr>
              <a:tr h="359808">
                <a:tc>
                  <a:txBody>
                    <a:bodyPr/>
                    <a:lstStyle/>
                    <a:p>
                      <a:pPr marL="0" marR="0">
                        <a:lnSpc>
                          <a:spcPct val="115000"/>
                        </a:lnSpc>
                        <a:spcAft>
                          <a:spcPts val="800"/>
                        </a:spcAft>
                        <a:buNone/>
                      </a:pPr>
                      <a:r>
                        <a:rPr lang="en-US" sz="24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Heisey, Maisie</a:t>
                      </a:r>
                      <a:endParaRPr lang="en-US" sz="24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48941669"/>
                  </a:ext>
                </a:extLst>
              </a:tr>
              <a:tr h="359808">
                <a:tc>
                  <a:txBody>
                    <a:bodyPr/>
                    <a:lstStyle/>
                    <a:p>
                      <a:pPr marL="0" marR="0">
                        <a:lnSpc>
                          <a:spcPct val="115000"/>
                        </a:lnSpc>
                        <a:spcAft>
                          <a:spcPts val="800"/>
                        </a:spcAft>
                        <a:buNone/>
                      </a:pPr>
                      <a:r>
                        <a:rPr lang="en-US" sz="24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Kosloff, Katelyn</a:t>
                      </a:r>
                      <a:endParaRPr lang="en-US" sz="24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84313859"/>
                  </a:ext>
                </a:extLst>
              </a:tr>
              <a:tr h="359808">
                <a:tc>
                  <a:txBody>
                    <a:bodyPr/>
                    <a:lstStyle/>
                    <a:p>
                      <a:pPr marL="0" marR="0">
                        <a:lnSpc>
                          <a:spcPct val="115000"/>
                        </a:lnSpc>
                        <a:spcAft>
                          <a:spcPts val="800"/>
                        </a:spcAft>
                        <a:buNone/>
                      </a:pPr>
                      <a:r>
                        <a:rPr lang="en-US" sz="24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Rees, Erik Davy</a:t>
                      </a:r>
                      <a:endParaRPr lang="en-US" sz="24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95653707"/>
                  </a:ext>
                </a:extLst>
              </a:tr>
              <a:tr h="359808">
                <a:tc>
                  <a:txBody>
                    <a:bodyPr/>
                    <a:lstStyle/>
                    <a:p>
                      <a:pPr marL="0" marR="0">
                        <a:lnSpc>
                          <a:spcPct val="115000"/>
                        </a:lnSpc>
                        <a:spcAft>
                          <a:spcPts val="800"/>
                        </a:spcAft>
                        <a:buNone/>
                      </a:pPr>
                      <a:r>
                        <a:rPr lang="en-US" sz="2400" b="0" kern="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Ryan, Maeve</a:t>
                      </a:r>
                      <a:endParaRPr lang="en-US" sz="2400" b="0" kern="10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87480056"/>
                  </a:ext>
                </a:extLst>
              </a:tr>
              <a:tr h="359808">
                <a:tc>
                  <a:txBody>
                    <a:bodyPr/>
                    <a:lstStyle/>
                    <a:p>
                      <a:pPr marL="0" marR="0">
                        <a:lnSpc>
                          <a:spcPct val="115000"/>
                        </a:lnSpc>
                        <a:spcAft>
                          <a:spcPts val="800"/>
                        </a:spcAft>
                        <a:buNone/>
                      </a:pPr>
                      <a:r>
                        <a:rPr lang="en-US" sz="2400" b="0" kern="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Tan, Kiana Wen-Ying</a:t>
                      </a:r>
                      <a:endParaRPr lang="en-US" sz="2400" b="0" kern="10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48003740"/>
                  </a:ext>
                </a:extLst>
              </a:tr>
              <a:tr h="359808">
                <a:tc>
                  <a:txBody>
                    <a:bodyPr/>
                    <a:lstStyle/>
                    <a:p>
                      <a:pPr marL="0" marR="0">
                        <a:lnSpc>
                          <a:spcPct val="115000"/>
                        </a:lnSpc>
                        <a:spcAft>
                          <a:spcPts val="800"/>
                        </a:spcAft>
                        <a:buNone/>
                      </a:pPr>
                      <a:r>
                        <a:rPr lang="en-US" sz="2400" b="0" kern="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Tingley, Alex</a:t>
                      </a:r>
                      <a:endParaRPr lang="en-US" sz="2400" b="0" kern="10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5370474"/>
                  </a:ext>
                </a:extLst>
              </a:tr>
              <a:tr h="359808">
                <a:tc>
                  <a:txBody>
                    <a:bodyPr/>
                    <a:lstStyle/>
                    <a:p>
                      <a:pPr marL="0" marR="0">
                        <a:lnSpc>
                          <a:spcPct val="115000"/>
                        </a:lnSpc>
                        <a:spcAft>
                          <a:spcPts val="800"/>
                        </a:spcAft>
                        <a:buNone/>
                      </a:pPr>
                      <a:r>
                        <a:rPr lang="en-US" sz="24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Valdez, Camille Sydney</a:t>
                      </a:r>
                      <a:endParaRPr lang="en-US" sz="24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15146978"/>
                  </a:ext>
                </a:extLst>
              </a:tr>
              <a:tr h="359808">
                <a:tc>
                  <a:txBody>
                    <a:bodyPr/>
                    <a:lstStyle/>
                    <a:p>
                      <a:pPr marL="0" marR="0" indent="0">
                        <a:lnSpc>
                          <a:spcPct val="115000"/>
                        </a:lnSpc>
                        <a:spcAft>
                          <a:spcPts val="800"/>
                        </a:spcAft>
                        <a:buFont typeface="+mj-lt"/>
                        <a:buNone/>
                      </a:pPr>
                      <a:endParaRPr lang="en-US" sz="2400" b="0" kern="10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36830" marB="9144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0203784"/>
                  </a:ext>
                </a:extLst>
              </a:tr>
              <a:tr h="359808">
                <a:tc>
                  <a:txBody>
                    <a:bodyPr/>
                    <a:lstStyle/>
                    <a:p>
                      <a:pPr marL="0" marR="0" indent="0">
                        <a:lnSpc>
                          <a:spcPct val="115000"/>
                        </a:lnSpc>
                        <a:spcAft>
                          <a:spcPts val="800"/>
                        </a:spcAft>
                        <a:buFont typeface="+mj-lt"/>
                        <a:buNone/>
                      </a:pPr>
                      <a:endParaRPr lang="en-US" sz="2400" b="0" kern="10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36830" marB="9144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99763371"/>
                  </a:ext>
                </a:extLst>
              </a:tr>
              <a:tr h="359808">
                <a:tc>
                  <a:txBody>
                    <a:bodyPr/>
                    <a:lstStyle/>
                    <a:p>
                      <a:pPr marL="0" marR="0" lvl="0" indent="0">
                        <a:lnSpc>
                          <a:spcPct val="115000"/>
                        </a:lnSpc>
                        <a:spcBef>
                          <a:spcPts val="0"/>
                        </a:spcBef>
                        <a:spcAft>
                          <a:spcPts val="0"/>
                        </a:spcAft>
                        <a:buFont typeface="+mj-lt"/>
                        <a:buNone/>
                      </a:pPr>
                      <a:endParaRPr lang="en-US" sz="24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51865" marR="51865" marT="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85734592"/>
                  </a:ext>
                </a:extLst>
              </a:tr>
            </a:tbl>
          </a:graphicData>
        </a:graphic>
      </p:graphicFrame>
      <p:graphicFrame>
        <p:nvGraphicFramePr>
          <p:cNvPr id="5" name="Table 4">
            <a:extLst>
              <a:ext uri="{FF2B5EF4-FFF2-40B4-BE49-F238E27FC236}">
                <a16:creationId xmlns:a16="http://schemas.microsoft.com/office/drawing/2014/main" id="{0DDC2472-DB02-C968-9AAE-5511E267AE91}"/>
              </a:ext>
            </a:extLst>
          </p:cNvPr>
          <p:cNvGraphicFramePr>
            <a:graphicFrameLocks noGrp="1"/>
          </p:cNvGraphicFramePr>
          <p:nvPr/>
        </p:nvGraphicFramePr>
        <p:xfrm>
          <a:off x="4121859" y="1266596"/>
          <a:ext cx="3807115" cy="5969260"/>
        </p:xfrm>
        <a:graphic>
          <a:graphicData uri="http://schemas.openxmlformats.org/drawingml/2006/table">
            <a:tbl>
              <a:tblPr firstRow="1" firstCol="1" bandRow="1">
                <a:tableStyleId>{5C22544A-7EE6-4342-B048-85BDC9FD1C3A}</a:tableStyleId>
              </a:tblPr>
              <a:tblGrid>
                <a:gridCol w="3807115">
                  <a:extLst>
                    <a:ext uri="{9D8B030D-6E8A-4147-A177-3AD203B41FA5}">
                      <a16:colId xmlns:a16="http://schemas.microsoft.com/office/drawing/2014/main" val="156073733"/>
                    </a:ext>
                  </a:extLst>
                </a:gridCol>
              </a:tblGrid>
              <a:tr h="359808">
                <a:tc>
                  <a:txBody>
                    <a:bodyPr/>
                    <a:lstStyle/>
                    <a:p>
                      <a:pPr marL="0" marR="0">
                        <a:lnSpc>
                          <a:spcPct val="115000"/>
                        </a:lnSpc>
                        <a:spcAft>
                          <a:spcPts val="800"/>
                        </a:spcAft>
                        <a:buNone/>
                      </a:pPr>
                      <a:r>
                        <a:rPr lang="en-US" sz="24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Anzaldua, Bobby</a:t>
                      </a:r>
                      <a:endParaRPr lang="en-US" sz="24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9144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4177931"/>
                  </a:ext>
                </a:extLst>
              </a:tr>
              <a:tr h="359808">
                <a:tc>
                  <a:txBody>
                    <a:bodyPr/>
                    <a:lstStyle/>
                    <a:p>
                      <a:pPr marL="0" marR="0">
                        <a:lnSpc>
                          <a:spcPct val="115000"/>
                        </a:lnSpc>
                        <a:spcAft>
                          <a:spcPts val="800"/>
                        </a:spcAft>
                        <a:buNone/>
                      </a:pPr>
                      <a:r>
                        <a:rPr lang="en-US" sz="24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Barry, </a:t>
                      </a:r>
                      <a:r>
                        <a:rPr lang="en-US" sz="2400" b="0" kern="100" dirty="0" err="1">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Mouhammadou</a:t>
                      </a:r>
                      <a:r>
                        <a:rPr lang="en-US" sz="24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 B</a:t>
                      </a:r>
                    </a:p>
                  </a:txBody>
                  <a:tcPr marL="68580" marR="68580" marT="0" marB="9144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12252845"/>
                  </a:ext>
                </a:extLst>
              </a:tr>
              <a:tr h="359808">
                <a:tc>
                  <a:txBody>
                    <a:bodyPr/>
                    <a:lstStyle/>
                    <a:p>
                      <a:pPr marL="0" marR="0">
                        <a:lnSpc>
                          <a:spcPct val="115000"/>
                        </a:lnSpc>
                        <a:spcAft>
                          <a:spcPts val="800"/>
                        </a:spcAft>
                        <a:buNone/>
                      </a:pPr>
                      <a:r>
                        <a:rPr lang="en-US" sz="24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Condino, Richard Anthony</a:t>
                      </a:r>
                      <a:endParaRPr lang="en-US" sz="24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9144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0027972"/>
                  </a:ext>
                </a:extLst>
              </a:tr>
              <a:tr h="359808">
                <a:tc>
                  <a:txBody>
                    <a:bodyPr/>
                    <a:lstStyle/>
                    <a:p>
                      <a:pPr marL="0" marR="0">
                        <a:lnSpc>
                          <a:spcPct val="115000"/>
                        </a:lnSpc>
                        <a:spcAft>
                          <a:spcPts val="800"/>
                        </a:spcAft>
                        <a:buNone/>
                      </a:pPr>
                      <a:r>
                        <a:rPr lang="en-US" sz="24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Dang, Sarina</a:t>
                      </a:r>
                      <a:endParaRPr lang="en-US" sz="24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86759267"/>
                  </a:ext>
                </a:extLst>
              </a:tr>
              <a:tr h="359808">
                <a:tc>
                  <a:txBody>
                    <a:bodyPr/>
                    <a:lstStyle/>
                    <a:p>
                      <a:pPr marL="0" marR="0">
                        <a:lnSpc>
                          <a:spcPct val="115000"/>
                        </a:lnSpc>
                        <a:spcAft>
                          <a:spcPts val="800"/>
                        </a:spcAft>
                        <a:buNone/>
                      </a:pPr>
                      <a:r>
                        <a:rPr lang="en-US" sz="2400" b="0" kern="0" dirty="0" err="1">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Dorcellus</a:t>
                      </a:r>
                      <a:r>
                        <a:rPr lang="en-US" sz="24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 Esme C</a:t>
                      </a:r>
                      <a:endParaRPr lang="en-US" sz="24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6613488"/>
                  </a:ext>
                </a:extLst>
              </a:tr>
              <a:tr h="359808">
                <a:tc>
                  <a:txBody>
                    <a:bodyPr/>
                    <a:lstStyle/>
                    <a:p>
                      <a:pPr marL="0" marR="0">
                        <a:lnSpc>
                          <a:spcPct val="115000"/>
                        </a:lnSpc>
                        <a:spcAft>
                          <a:spcPts val="800"/>
                        </a:spcAft>
                        <a:buNone/>
                      </a:pPr>
                      <a:r>
                        <a:rPr lang="en-US" sz="24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Faison, Skye Amari</a:t>
                      </a:r>
                      <a:endParaRPr lang="en-US" sz="24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81444154"/>
                  </a:ext>
                </a:extLst>
              </a:tr>
              <a:tr h="359808">
                <a:tc>
                  <a:txBody>
                    <a:bodyPr/>
                    <a:lstStyle/>
                    <a:p>
                      <a:pPr marL="0" marR="0">
                        <a:lnSpc>
                          <a:spcPct val="115000"/>
                        </a:lnSpc>
                        <a:spcAft>
                          <a:spcPts val="800"/>
                        </a:spcAft>
                        <a:buNone/>
                      </a:pPr>
                      <a:r>
                        <a:rPr lang="en-US" sz="24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Gabel, Gabriella M</a:t>
                      </a:r>
                      <a:endParaRPr lang="en-US" sz="24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34576551"/>
                  </a:ext>
                </a:extLst>
              </a:tr>
              <a:tr h="359808">
                <a:tc>
                  <a:txBody>
                    <a:bodyPr/>
                    <a:lstStyle/>
                    <a:p>
                      <a:pPr marL="0" marR="0">
                        <a:lnSpc>
                          <a:spcPct val="115000"/>
                        </a:lnSpc>
                        <a:spcAft>
                          <a:spcPts val="800"/>
                        </a:spcAft>
                        <a:buNone/>
                      </a:pPr>
                      <a:r>
                        <a:rPr lang="en-US" sz="24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Goldstein, </a:t>
                      </a:r>
                      <a:r>
                        <a:rPr lang="en-US" sz="2400" b="0" kern="0" dirty="0" err="1">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Syarra</a:t>
                      </a:r>
                      <a:endParaRPr lang="en-US" sz="24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26113744"/>
                  </a:ext>
                </a:extLst>
              </a:tr>
              <a:tr h="359808">
                <a:tc>
                  <a:txBody>
                    <a:bodyPr/>
                    <a:lstStyle/>
                    <a:p>
                      <a:pPr marL="0" marR="0">
                        <a:lnSpc>
                          <a:spcPct val="115000"/>
                        </a:lnSpc>
                        <a:spcAft>
                          <a:spcPts val="800"/>
                        </a:spcAft>
                        <a:buNone/>
                      </a:pPr>
                      <a:endParaRPr lang="en-US" sz="24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15146978"/>
                  </a:ext>
                </a:extLst>
              </a:tr>
              <a:tr h="359808">
                <a:tc>
                  <a:txBody>
                    <a:bodyPr/>
                    <a:lstStyle/>
                    <a:p>
                      <a:pPr marL="0" marR="0" indent="0">
                        <a:lnSpc>
                          <a:spcPct val="115000"/>
                        </a:lnSpc>
                        <a:spcAft>
                          <a:spcPts val="800"/>
                        </a:spcAft>
                        <a:buFont typeface="+mj-lt"/>
                        <a:buNone/>
                      </a:pPr>
                      <a:endParaRPr lang="en-US" sz="2400" b="0" kern="10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36830" marB="9144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0203784"/>
                  </a:ext>
                </a:extLst>
              </a:tr>
              <a:tr h="359808">
                <a:tc>
                  <a:txBody>
                    <a:bodyPr/>
                    <a:lstStyle/>
                    <a:p>
                      <a:pPr marL="0" marR="0" indent="0">
                        <a:lnSpc>
                          <a:spcPct val="115000"/>
                        </a:lnSpc>
                        <a:spcAft>
                          <a:spcPts val="800"/>
                        </a:spcAft>
                        <a:buFont typeface="+mj-lt"/>
                        <a:buNone/>
                      </a:pPr>
                      <a:endParaRPr lang="en-US" sz="2400" b="0" kern="10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36830" marB="9144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99763371"/>
                  </a:ext>
                </a:extLst>
              </a:tr>
              <a:tr h="359808">
                <a:tc>
                  <a:txBody>
                    <a:bodyPr/>
                    <a:lstStyle/>
                    <a:p>
                      <a:pPr marL="0" marR="0" lvl="0" indent="0">
                        <a:lnSpc>
                          <a:spcPct val="115000"/>
                        </a:lnSpc>
                        <a:spcBef>
                          <a:spcPts val="0"/>
                        </a:spcBef>
                        <a:spcAft>
                          <a:spcPts val="0"/>
                        </a:spcAft>
                        <a:buFont typeface="+mj-lt"/>
                        <a:buNone/>
                      </a:pPr>
                      <a:endParaRPr lang="en-US" sz="24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51865" marR="51865" marT="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85734592"/>
                  </a:ext>
                </a:extLst>
              </a:tr>
            </a:tbl>
          </a:graphicData>
        </a:graphic>
      </p:graphicFrame>
    </p:spTree>
    <p:extLst>
      <p:ext uri="{BB962C8B-B14F-4D97-AF65-F5344CB8AC3E}">
        <p14:creationId xmlns:p14="http://schemas.microsoft.com/office/powerpoint/2010/main" val="916876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933EB4-93D7-4930-B0FC-D305B6A6E6CC}"/>
              </a:ext>
            </a:extLst>
          </p:cNvPr>
          <p:cNvSpPr txBox="1"/>
          <p:nvPr/>
        </p:nvSpPr>
        <p:spPr>
          <a:xfrm>
            <a:off x="4699234" y="1653938"/>
            <a:ext cx="2326278" cy="646331"/>
          </a:xfrm>
          <a:prstGeom prst="rect">
            <a:avLst/>
          </a:prstGeom>
          <a:noFill/>
        </p:spPr>
        <p:txBody>
          <a:bodyPr wrap="none" rtlCol="0">
            <a:spAutoFit/>
          </a:bodyPr>
          <a:lstStyle/>
          <a:p>
            <a:r>
              <a:rPr lang="en-US" sz="3600" dirty="0"/>
              <a:t>SYLLABUS</a:t>
            </a:r>
          </a:p>
        </p:txBody>
      </p:sp>
      <p:sp>
        <p:nvSpPr>
          <p:cNvPr id="3" name="TextBox 2">
            <a:extLst>
              <a:ext uri="{FF2B5EF4-FFF2-40B4-BE49-F238E27FC236}">
                <a16:creationId xmlns:a16="http://schemas.microsoft.com/office/drawing/2014/main" id="{A56DC6DD-5D0C-4599-A4AC-E8DF0336027A}"/>
              </a:ext>
            </a:extLst>
          </p:cNvPr>
          <p:cNvSpPr txBox="1"/>
          <p:nvPr/>
        </p:nvSpPr>
        <p:spPr>
          <a:xfrm>
            <a:off x="2925255" y="2941905"/>
            <a:ext cx="2187117" cy="2262158"/>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sz="2400" dirty="0"/>
              <a:t>Objectives</a:t>
            </a:r>
          </a:p>
          <a:p>
            <a:pPr marL="285750" indent="-285750">
              <a:spcAft>
                <a:spcPts val="1800"/>
              </a:spcAft>
              <a:buFont typeface="Arial" panose="020B0604020202020204" pitchFamily="34" charset="0"/>
              <a:buChar char="•"/>
            </a:pPr>
            <a:r>
              <a:rPr lang="en-US" sz="2400" dirty="0"/>
              <a:t>Design</a:t>
            </a:r>
          </a:p>
          <a:p>
            <a:pPr marL="285750" indent="-285750">
              <a:spcAft>
                <a:spcPts val="1800"/>
              </a:spcAft>
              <a:buFont typeface="Arial" panose="020B0604020202020204" pitchFamily="34" charset="0"/>
              <a:buChar char="•"/>
            </a:pPr>
            <a:r>
              <a:rPr lang="en-US" sz="2400" dirty="0"/>
              <a:t>Assignments</a:t>
            </a:r>
          </a:p>
          <a:p>
            <a:pPr marL="285750" indent="-285750">
              <a:spcAft>
                <a:spcPts val="1800"/>
              </a:spcAft>
              <a:buFont typeface="Arial" panose="020B0604020202020204" pitchFamily="34" charset="0"/>
              <a:buChar char="•"/>
            </a:pPr>
            <a:r>
              <a:rPr lang="en-US" sz="2400" dirty="0"/>
              <a:t>Grading</a:t>
            </a:r>
          </a:p>
        </p:txBody>
      </p:sp>
      <p:sp>
        <p:nvSpPr>
          <p:cNvPr id="4" name="TextBox 3">
            <a:extLst>
              <a:ext uri="{FF2B5EF4-FFF2-40B4-BE49-F238E27FC236}">
                <a16:creationId xmlns:a16="http://schemas.microsoft.com/office/drawing/2014/main" id="{41747EBE-7200-465C-9563-4237C6BA5538}"/>
              </a:ext>
            </a:extLst>
          </p:cNvPr>
          <p:cNvSpPr txBox="1"/>
          <p:nvPr/>
        </p:nvSpPr>
        <p:spPr>
          <a:xfrm rot="695098">
            <a:off x="6401092" y="3842152"/>
            <a:ext cx="2649059" cy="461665"/>
          </a:xfrm>
          <a:prstGeom prst="rect">
            <a:avLst/>
          </a:prstGeom>
          <a:noFill/>
        </p:spPr>
        <p:txBody>
          <a:bodyPr wrap="none" rtlCol="0">
            <a:spAutoFit/>
          </a:bodyPr>
          <a:lstStyle/>
          <a:p>
            <a:r>
              <a:rPr lang="en-US" sz="2400" dirty="0"/>
              <a:t>Questions</a:t>
            </a:r>
            <a:r>
              <a:rPr lang="en-US" dirty="0"/>
              <a:t>?  Concerns?</a:t>
            </a:r>
          </a:p>
        </p:txBody>
      </p:sp>
      <p:sp>
        <p:nvSpPr>
          <p:cNvPr id="5" name="TextBox 4">
            <a:extLst>
              <a:ext uri="{FF2B5EF4-FFF2-40B4-BE49-F238E27FC236}">
                <a16:creationId xmlns:a16="http://schemas.microsoft.com/office/drawing/2014/main" id="{69781B0D-F900-A18B-AEAF-0943E724050B}"/>
              </a:ext>
            </a:extLst>
          </p:cNvPr>
          <p:cNvSpPr txBox="1"/>
          <p:nvPr/>
        </p:nvSpPr>
        <p:spPr>
          <a:xfrm>
            <a:off x="7339914" y="5661034"/>
            <a:ext cx="1630575" cy="400110"/>
          </a:xfrm>
          <a:prstGeom prst="rect">
            <a:avLst/>
          </a:prstGeom>
          <a:noFill/>
        </p:spPr>
        <p:txBody>
          <a:bodyPr wrap="none" rtlCol="0">
            <a:spAutoFit/>
          </a:bodyPr>
          <a:lstStyle/>
          <a:p>
            <a:r>
              <a:rPr lang="en-US" sz="2000" dirty="0"/>
              <a:t>In Blackboard</a:t>
            </a:r>
          </a:p>
        </p:txBody>
      </p:sp>
    </p:spTree>
    <p:extLst>
      <p:ext uri="{BB962C8B-B14F-4D97-AF65-F5344CB8AC3E}">
        <p14:creationId xmlns:p14="http://schemas.microsoft.com/office/powerpoint/2010/main" val="91764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CE534A-0CDD-4019-92CE-D133515969EB}"/>
              </a:ext>
            </a:extLst>
          </p:cNvPr>
          <p:cNvSpPr txBox="1"/>
          <p:nvPr/>
        </p:nvSpPr>
        <p:spPr>
          <a:xfrm>
            <a:off x="1362401" y="1292916"/>
            <a:ext cx="8724900" cy="3077446"/>
          </a:xfrm>
          <a:prstGeom prst="rect">
            <a:avLst/>
          </a:prstGeom>
          <a:noFill/>
        </p:spPr>
        <p:txBody>
          <a:bodyPr wrap="square">
            <a:spAutoFit/>
          </a:bodyPr>
          <a:lstStyle/>
          <a:p>
            <a:pPr marL="0" marR="0">
              <a:lnSpc>
                <a:spcPct val="115000"/>
              </a:lnSpc>
              <a:spcBef>
                <a:spcPts val="0"/>
              </a:spcBef>
              <a:spcAft>
                <a:spcPts val="1200"/>
              </a:spcAft>
            </a:pPr>
            <a:r>
              <a:rPr lang="en-US" sz="2400" b="1" u="sng" dirty="0">
                <a:effectLst/>
                <a:ea typeface="Calibri" panose="020F0502020204030204" pitchFamily="34" charset="0"/>
                <a:cs typeface="Times New Roman" panose="02020603050405020304" pitchFamily="18" charset="0"/>
              </a:rPr>
              <a:t>Course Description</a:t>
            </a:r>
            <a:r>
              <a:rPr lang="en-US" sz="2400" b="1" dirty="0">
                <a:effectLst/>
                <a:ea typeface="Calibri" panose="020F0502020204030204" pitchFamily="34" charset="0"/>
                <a:cs typeface="Times New Roman" panose="02020603050405020304" pitchFamily="18" charset="0"/>
              </a:rPr>
              <a:t>:</a:t>
            </a:r>
            <a:r>
              <a:rPr lang="en-US" sz="2400" dirty="0">
                <a:effectLst/>
                <a:ea typeface="Calibri" panose="020F0502020204030204" pitchFamily="34" charset="0"/>
                <a:cs typeface="Times New Roman" panose="02020603050405020304" pitchFamily="18" charset="0"/>
              </a:rPr>
              <a:t> </a:t>
            </a:r>
          </a:p>
          <a:p>
            <a:pPr marL="800100" lvl="1" indent="-342900">
              <a:lnSpc>
                <a:spcPct val="115000"/>
              </a:lnSpc>
              <a:spcAft>
                <a:spcPts val="1200"/>
              </a:spcAft>
              <a:buFont typeface="Arial" panose="020B0604020202020204" pitchFamily="34" charset="0"/>
              <a:buChar char="•"/>
            </a:pPr>
            <a:r>
              <a:rPr lang="en-US" sz="2400" dirty="0">
                <a:ea typeface="Calibri" panose="020F0502020204030204" pitchFamily="34" charset="0"/>
                <a:cs typeface="Times New Roman" panose="02020603050405020304" pitchFamily="18" charset="0"/>
              </a:rPr>
              <a:t>C</a:t>
            </a:r>
            <a:r>
              <a:rPr lang="en-US" sz="2400" dirty="0">
                <a:effectLst/>
                <a:ea typeface="Calibri" panose="020F0502020204030204" pitchFamily="34" charset="0"/>
                <a:cs typeface="Times New Roman" panose="02020603050405020304" pitchFamily="18" charset="0"/>
              </a:rPr>
              <a:t>ombined six-credit policy seminar (IRP 401) and NSC simulation (IRP 402).</a:t>
            </a:r>
          </a:p>
          <a:p>
            <a:pPr marL="800100" lvl="1" indent="-342900">
              <a:lnSpc>
                <a:spcPct val="115000"/>
              </a:lnSpc>
              <a:spcAft>
                <a:spcPts val="1200"/>
              </a:spcAft>
              <a:buFont typeface="Arial" panose="020B0604020202020204" pitchFamily="34" charset="0"/>
              <a:buChar char="•"/>
            </a:pPr>
            <a:r>
              <a:rPr lang="en-US" sz="2400" dirty="0">
                <a:effectLst/>
                <a:ea typeface="Calibri" panose="020F0502020204030204" pitchFamily="34" charset="0"/>
                <a:cs typeface="Times New Roman" panose="02020603050405020304" pitchFamily="18" charset="0"/>
              </a:rPr>
              <a:t>Explores U.S. interests in world affairs, available policy options, and how policies are made in Washington. </a:t>
            </a:r>
          </a:p>
          <a:p>
            <a:pPr marL="800100" lvl="1" indent="-342900">
              <a:lnSpc>
                <a:spcPct val="115000"/>
              </a:lnSpc>
              <a:spcAft>
                <a:spcPts val="1200"/>
              </a:spcAft>
              <a:buFont typeface="Arial" panose="020B0604020202020204" pitchFamily="34" charset="0"/>
              <a:buChar char="•"/>
            </a:pPr>
            <a:r>
              <a:rPr lang="en-US" sz="2400" dirty="0">
                <a:ea typeface="Calibri" panose="020F0502020204030204" pitchFamily="34" charset="0"/>
                <a:cs typeface="Times New Roman" panose="02020603050405020304" pitchFamily="18" charset="0"/>
              </a:rPr>
              <a:t>Also </a:t>
            </a:r>
            <a:r>
              <a:rPr lang="en-US" sz="2400" dirty="0">
                <a:effectLst/>
                <a:ea typeface="Calibri" panose="020F0502020204030204" pitchFamily="34" charset="0"/>
                <a:cs typeface="Times New Roman" panose="02020603050405020304" pitchFamily="18" charset="0"/>
              </a:rPr>
              <a:t>draws together internships and evening courses.</a:t>
            </a:r>
          </a:p>
        </p:txBody>
      </p:sp>
      <p:sp>
        <p:nvSpPr>
          <p:cNvPr id="5" name="Arrow: Right 4">
            <a:extLst>
              <a:ext uri="{FF2B5EF4-FFF2-40B4-BE49-F238E27FC236}">
                <a16:creationId xmlns:a16="http://schemas.microsoft.com/office/drawing/2014/main" id="{02042428-223D-4CAD-B345-A10939CA9834}"/>
              </a:ext>
            </a:extLst>
          </p:cNvPr>
          <p:cNvSpPr/>
          <p:nvPr/>
        </p:nvSpPr>
        <p:spPr>
          <a:xfrm>
            <a:off x="8124825" y="5505450"/>
            <a:ext cx="1590675" cy="2286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48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CE534A-0CDD-4019-92CE-D133515969EB}"/>
              </a:ext>
            </a:extLst>
          </p:cNvPr>
          <p:cNvSpPr txBox="1"/>
          <p:nvPr/>
        </p:nvSpPr>
        <p:spPr>
          <a:xfrm>
            <a:off x="1501548" y="1282976"/>
            <a:ext cx="8724900" cy="3348289"/>
          </a:xfrm>
          <a:prstGeom prst="rect">
            <a:avLst/>
          </a:prstGeom>
          <a:noFill/>
        </p:spPr>
        <p:txBody>
          <a:bodyPr wrap="square">
            <a:spAutoFit/>
          </a:bodyPr>
          <a:lstStyle/>
          <a:p>
            <a:pPr marR="0" lvl="0">
              <a:lnSpc>
                <a:spcPct val="115000"/>
              </a:lnSpc>
              <a:spcBef>
                <a:spcPts val="0"/>
              </a:spcBef>
              <a:spcAft>
                <a:spcPts val="1200"/>
              </a:spcAft>
            </a:pPr>
            <a:r>
              <a:rPr lang="en-US" sz="2400" b="1" dirty="0">
                <a:effectLst/>
                <a:ea typeface="Calibri" panose="020F0502020204030204" pitchFamily="34" charset="0"/>
                <a:cs typeface="Times New Roman" panose="02020603050405020304" pitchFamily="18" charset="0"/>
              </a:rPr>
              <a:t>IRP 401</a:t>
            </a:r>
            <a:r>
              <a:rPr lang="en-US" sz="2400" dirty="0">
                <a:effectLst/>
                <a:ea typeface="Calibri" panose="020F0502020204030204" pitchFamily="34" charset="0"/>
                <a:cs typeface="Times New Roman" panose="02020603050405020304" pitchFamily="18" charset="0"/>
              </a:rPr>
              <a:t> includes …</a:t>
            </a:r>
          </a:p>
          <a:p>
            <a:pPr marL="800100" lvl="1" indent="-342900">
              <a:lnSpc>
                <a:spcPct val="115000"/>
              </a:lnSpc>
              <a:spcAft>
                <a:spcPts val="1200"/>
              </a:spcAft>
              <a:buFont typeface="Arial" panose="020B0604020202020204" pitchFamily="34" charset="0"/>
              <a:buChar char="•"/>
            </a:pPr>
            <a:r>
              <a:rPr lang="en-US" sz="2400" dirty="0">
                <a:effectLst/>
                <a:ea typeface="Calibri" panose="020F0502020204030204" pitchFamily="34" charset="0"/>
                <a:cs typeface="Times New Roman" panose="02020603050405020304" pitchFamily="18" charset="0"/>
              </a:rPr>
              <a:t>“Traveling” seminar that meets with U.S. and foreign government officials, experts and advocates, as well as journalists and public opinion specialists.</a:t>
            </a:r>
          </a:p>
          <a:p>
            <a:pPr marL="800100" lvl="1" indent="-342900">
              <a:lnSpc>
                <a:spcPct val="115000"/>
              </a:lnSpc>
              <a:spcAft>
                <a:spcPts val="1200"/>
              </a:spcAft>
              <a:buFont typeface="Arial" panose="020B0604020202020204" pitchFamily="34" charset="0"/>
              <a:buChar char="•"/>
            </a:pPr>
            <a:r>
              <a:rPr lang="en-US" sz="2400" dirty="0">
                <a:effectLst/>
                <a:ea typeface="Calibri" panose="020F0502020204030204" pitchFamily="34" charset="0"/>
                <a:cs typeface="Times New Roman" panose="02020603050405020304" pitchFamily="18" charset="0"/>
              </a:rPr>
              <a:t>Introduction and practice of artforms used for developing policy options and communicating them in a Washington context, primarily information and policy memoranda. </a:t>
            </a:r>
          </a:p>
        </p:txBody>
      </p:sp>
      <p:sp>
        <p:nvSpPr>
          <p:cNvPr id="5" name="Arrow: Right 4">
            <a:extLst>
              <a:ext uri="{FF2B5EF4-FFF2-40B4-BE49-F238E27FC236}">
                <a16:creationId xmlns:a16="http://schemas.microsoft.com/office/drawing/2014/main" id="{02042428-223D-4CAD-B345-A10939CA9834}"/>
              </a:ext>
            </a:extLst>
          </p:cNvPr>
          <p:cNvSpPr/>
          <p:nvPr/>
        </p:nvSpPr>
        <p:spPr>
          <a:xfrm>
            <a:off x="8124825" y="5505450"/>
            <a:ext cx="1590675" cy="2286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356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subTnLst>
                                    <p:animClr clrSpc="rgb" dir="cw">
                                      <p:cBhvr override="childStyle">
                                        <p:cTn dur="1" fill="hold" display="0" masterRel="nextClick" afterEffect="1"/>
                                        <p:tgtEl>
                                          <p:spTgt spid="4">
                                            <p:txEl>
                                              <p:pRg st="1" end="1"/>
                                            </p:txEl>
                                          </p:spTgt>
                                        </p:tgtEl>
                                        <p:attrNameLst>
                                          <p:attrName>ppt_c</p:attrName>
                                        </p:attrNameLst>
                                      </p:cBhvr>
                                      <p:to>
                                        <a:srgbClr val="92929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CE534A-0CDD-4019-92CE-D133515969EB}"/>
              </a:ext>
            </a:extLst>
          </p:cNvPr>
          <p:cNvSpPr txBox="1"/>
          <p:nvPr/>
        </p:nvSpPr>
        <p:spPr>
          <a:xfrm>
            <a:off x="1560443" y="1068766"/>
            <a:ext cx="8724900" cy="4930260"/>
          </a:xfrm>
          <a:prstGeom prst="rect">
            <a:avLst/>
          </a:prstGeom>
          <a:noFill/>
        </p:spPr>
        <p:txBody>
          <a:bodyPr wrap="square">
            <a:spAutoFit/>
          </a:bodyPr>
          <a:lstStyle/>
          <a:p>
            <a:pPr marR="0" lvl="0">
              <a:lnSpc>
                <a:spcPct val="115000"/>
              </a:lnSpc>
              <a:spcBef>
                <a:spcPts val="0"/>
              </a:spcBef>
              <a:spcAft>
                <a:spcPts val="1200"/>
              </a:spcAft>
            </a:pPr>
            <a:r>
              <a:rPr lang="en-US" sz="2400" b="1" dirty="0">
                <a:effectLst/>
                <a:ea typeface="Calibri" panose="020F0502020204030204" pitchFamily="34" charset="0"/>
                <a:cs typeface="Times New Roman" panose="02020603050405020304" pitchFamily="18" charset="0"/>
              </a:rPr>
              <a:t>IRP 402</a:t>
            </a:r>
            <a:r>
              <a:rPr lang="en-US" sz="2400" dirty="0">
                <a:effectLst/>
                <a:ea typeface="Calibri" panose="020F0502020204030204" pitchFamily="34" charset="0"/>
                <a:cs typeface="Times New Roman" panose="02020603050405020304" pitchFamily="18" charset="0"/>
              </a:rPr>
              <a:t> features …</a:t>
            </a:r>
          </a:p>
          <a:p>
            <a:pPr marL="800100" lvl="1" indent="-342900">
              <a:lnSpc>
                <a:spcPct val="115000"/>
              </a:lnSpc>
              <a:spcAft>
                <a:spcPts val="1200"/>
              </a:spcAft>
              <a:buFont typeface="Symbol" panose="05050102010706020507" pitchFamily="18" charset="2"/>
              <a:buChar char=""/>
            </a:pPr>
            <a:r>
              <a:rPr lang="en-US" sz="2400" dirty="0">
                <a:effectLst/>
                <a:ea typeface="Calibri" panose="020F0502020204030204" pitchFamily="34" charset="0"/>
                <a:cs typeface="Times New Roman" panose="02020603050405020304" pitchFamily="18" charset="0"/>
              </a:rPr>
              <a:t>Simulation of a National Security Council policy review, through each stage – from analysis, to elaboration of options, to recommendation, through decision, and into implementation. </a:t>
            </a:r>
          </a:p>
          <a:p>
            <a:pPr marL="800100" lvl="1" indent="-342900">
              <a:lnSpc>
                <a:spcPct val="115000"/>
              </a:lnSpc>
              <a:spcAft>
                <a:spcPts val="1200"/>
              </a:spcAft>
              <a:buFont typeface="Symbol" panose="05050102010706020507" pitchFamily="18" charset="2"/>
              <a:buChar char=""/>
            </a:pPr>
            <a:r>
              <a:rPr lang="en-US" sz="2400" dirty="0">
                <a:ea typeface="Calibri" panose="020F0502020204030204" pitchFamily="34" charset="0"/>
                <a:cs typeface="Times New Roman" panose="02020603050405020304" pitchFamily="18" charset="0"/>
              </a:rPr>
              <a:t>S</a:t>
            </a:r>
            <a:r>
              <a:rPr lang="en-US" sz="2400" dirty="0">
                <a:effectLst/>
                <a:ea typeface="Calibri" panose="020F0502020204030204" pitchFamily="34" charset="0"/>
                <a:cs typeface="Times New Roman" panose="02020603050405020304" pitchFamily="18" charset="0"/>
              </a:rPr>
              <a:t>mall-team collaboration and responsibility. </a:t>
            </a:r>
          </a:p>
          <a:p>
            <a:pPr marL="800100" lvl="1" indent="-342900">
              <a:lnSpc>
                <a:spcPct val="115000"/>
              </a:lnSpc>
              <a:spcAft>
                <a:spcPts val="1200"/>
              </a:spcAft>
              <a:buFont typeface="Symbol" panose="05050102010706020507" pitchFamily="18" charset="2"/>
              <a:buChar char=""/>
            </a:pPr>
            <a:r>
              <a:rPr lang="en-US" sz="2400" dirty="0">
                <a:effectLst/>
                <a:ea typeface="Calibri" panose="020F0502020204030204" pitchFamily="34" charset="0"/>
                <a:cs typeface="Times New Roman" panose="02020603050405020304" pitchFamily="18" charset="0"/>
              </a:rPr>
              <a:t>Activities that should help </a:t>
            </a:r>
            <a:r>
              <a:rPr lang="en-US" sz="2400" dirty="0">
                <a:ea typeface="Calibri" panose="020F0502020204030204" pitchFamily="34" charset="0"/>
                <a:cs typeface="Times New Roman" panose="02020603050405020304" pitchFamily="18" charset="0"/>
              </a:rPr>
              <a:t>you </a:t>
            </a:r>
            <a:r>
              <a:rPr lang="en-US" sz="2400" dirty="0">
                <a:effectLst/>
                <a:ea typeface="Calibri" panose="020F0502020204030204" pitchFamily="34" charset="0"/>
                <a:cs typeface="Times New Roman" panose="02020603050405020304" pitchFamily="18" charset="0"/>
              </a:rPr>
              <a:t>visualize selves as future policymakers, advocates and communicators.</a:t>
            </a:r>
          </a:p>
          <a:p>
            <a:pPr marL="800100" lvl="1" indent="-342900">
              <a:lnSpc>
                <a:spcPct val="115000"/>
              </a:lnSpc>
              <a:spcAft>
                <a:spcPts val="1200"/>
              </a:spcAft>
              <a:buFont typeface="Symbol" panose="05050102010706020507" pitchFamily="18" charset="2"/>
              <a:buChar char=""/>
            </a:pPr>
            <a:r>
              <a:rPr lang="en-US" sz="2400" dirty="0">
                <a:ea typeface="Calibri" panose="020F0502020204030204" pitchFamily="34" charset="0"/>
                <a:cs typeface="Times New Roman" panose="02020603050405020304" pitchFamily="18" charset="0"/>
              </a:rPr>
              <a:t>Appreciation of </a:t>
            </a:r>
            <a:r>
              <a:rPr lang="en-US" sz="2400" dirty="0">
                <a:effectLst/>
                <a:ea typeface="Calibri" panose="020F0502020204030204" pitchFamily="34" charset="0"/>
                <a:cs typeface="Times New Roman" panose="02020603050405020304" pitchFamily="18" charset="0"/>
              </a:rPr>
              <a:t>the core professional skills needed for success in these areas.</a:t>
            </a:r>
          </a:p>
        </p:txBody>
      </p:sp>
    </p:spTree>
    <p:extLst>
      <p:ext uri="{BB962C8B-B14F-4D97-AF65-F5344CB8AC3E}">
        <p14:creationId xmlns:p14="http://schemas.microsoft.com/office/powerpoint/2010/main" val="184016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92929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92929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92929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6C879C-1CA6-475E-8AA8-0829D097C5A3}"/>
              </a:ext>
            </a:extLst>
          </p:cNvPr>
          <p:cNvSpPr txBox="1"/>
          <p:nvPr/>
        </p:nvSpPr>
        <p:spPr>
          <a:xfrm>
            <a:off x="1066800" y="1123950"/>
            <a:ext cx="10058400" cy="3077446"/>
          </a:xfrm>
          <a:prstGeom prst="rect">
            <a:avLst/>
          </a:prstGeom>
          <a:noFill/>
        </p:spPr>
        <p:txBody>
          <a:bodyPr wrap="square">
            <a:spAutoFit/>
          </a:bodyPr>
          <a:lstStyle/>
          <a:p>
            <a:pPr marL="0" marR="0">
              <a:lnSpc>
                <a:spcPct val="115000"/>
              </a:lnSpc>
              <a:spcBef>
                <a:spcPts val="0"/>
              </a:spcBef>
              <a:spcAft>
                <a:spcPts val="1200"/>
              </a:spcAft>
            </a:pPr>
            <a:r>
              <a:rPr lang="en-US" sz="2400" b="1" u="sng" dirty="0">
                <a:effectLst/>
                <a:ea typeface="Calibri" panose="020F0502020204030204" pitchFamily="34" charset="0"/>
                <a:cs typeface="Times New Roman" panose="02020603050405020304" pitchFamily="18" charset="0"/>
              </a:rPr>
              <a:t>Learning Objectives</a:t>
            </a:r>
            <a:r>
              <a:rPr lang="en-US" sz="2400" dirty="0">
                <a:effectLst/>
                <a:ea typeface="Calibri" panose="020F0502020204030204" pitchFamily="34" charset="0"/>
                <a:cs typeface="Times New Roman" panose="02020603050405020304" pitchFamily="18" charset="0"/>
              </a:rPr>
              <a:t>: </a:t>
            </a:r>
          </a:p>
          <a:p>
            <a:pPr marL="800100" lvl="1" indent="-342900">
              <a:lnSpc>
                <a:spcPct val="115000"/>
              </a:lnSpc>
              <a:spcAft>
                <a:spcPts val="1200"/>
              </a:spcAft>
              <a:buFont typeface="Arial" panose="020B0604020202020204" pitchFamily="34" charset="0"/>
              <a:buChar char="•"/>
            </a:pPr>
            <a:r>
              <a:rPr lang="en-US" sz="2400" dirty="0">
                <a:effectLst/>
                <a:ea typeface="Calibri" panose="020F0502020204030204" pitchFamily="34" charset="0"/>
                <a:cs typeface="Times New Roman" panose="02020603050405020304" pitchFamily="18" charset="0"/>
              </a:rPr>
              <a:t>Critical elements and processes of the U.S. Government and foreign countries whose actions impact the United States. </a:t>
            </a:r>
          </a:p>
          <a:p>
            <a:pPr marL="800100" lvl="1" indent="-342900">
              <a:lnSpc>
                <a:spcPct val="115000"/>
              </a:lnSpc>
              <a:spcAft>
                <a:spcPts val="1200"/>
              </a:spcAft>
              <a:buFont typeface="Arial" panose="020B0604020202020204" pitchFamily="34" charset="0"/>
              <a:buChar char="•"/>
            </a:pPr>
            <a:r>
              <a:rPr lang="en-US" sz="2400" dirty="0">
                <a:effectLst/>
                <a:ea typeface="Calibri" panose="020F0502020204030204" pitchFamily="34" charset="0"/>
                <a:cs typeface="Times New Roman" panose="02020603050405020304" pitchFamily="18" charset="0"/>
              </a:rPr>
              <a:t>Practical steps to identify and pursue opportunities in Washington, DC.</a:t>
            </a:r>
          </a:p>
          <a:p>
            <a:pPr marL="800100" lvl="1" indent="-342900">
              <a:lnSpc>
                <a:spcPct val="115000"/>
              </a:lnSpc>
              <a:spcAft>
                <a:spcPts val="1200"/>
              </a:spcAft>
              <a:buFont typeface="Arial" panose="020B0604020202020204" pitchFamily="34" charset="0"/>
              <a:buChar char="•"/>
            </a:pPr>
            <a:r>
              <a:rPr lang="en-US" sz="2400" dirty="0">
                <a:effectLst/>
                <a:ea typeface="Calibri" panose="020F0502020204030204" pitchFamily="34" charset="0"/>
                <a:cs typeface="Times New Roman" panose="02020603050405020304" pitchFamily="18" charset="0"/>
              </a:rPr>
              <a:t> Learning from intern experiences, including workplace challenges and personal aspects of coping.</a:t>
            </a:r>
          </a:p>
        </p:txBody>
      </p:sp>
      <p:sp>
        <p:nvSpPr>
          <p:cNvPr id="5" name="Arrow: Right 4">
            <a:extLst>
              <a:ext uri="{FF2B5EF4-FFF2-40B4-BE49-F238E27FC236}">
                <a16:creationId xmlns:a16="http://schemas.microsoft.com/office/drawing/2014/main" id="{D4206848-FDF7-47A6-99B5-88EA48D03CBE}"/>
              </a:ext>
            </a:extLst>
          </p:cNvPr>
          <p:cNvSpPr/>
          <p:nvPr/>
        </p:nvSpPr>
        <p:spPr>
          <a:xfrm>
            <a:off x="8124825" y="5505450"/>
            <a:ext cx="1590675" cy="2286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51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92929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92929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6C879C-1CA6-475E-8AA8-0829D097C5A3}"/>
              </a:ext>
            </a:extLst>
          </p:cNvPr>
          <p:cNvSpPr txBox="1"/>
          <p:nvPr/>
        </p:nvSpPr>
        <p:spPr>
          <a:xfrm>
            <a:off x="748748" y="1060729"/>
            <a:ext cx="10058400" cy="4659417"/>
          </a:xfrm>
          <a:prstGeom prst="rect">
            <a:avLst/>
          </a:prstGeom>
          <a:noFill/>
        </p:spPr>
        <p:txBody>
          <a:bodyPr wrap="square">
            <a:spAutoFit/>
          </a:bodyPr>
          <a:lstStyle/>
          <a:p>
            <a:pPr marL="0" marR="0">
              <a:lnSpc>
                <a:spcPct val="115000"/>
              </a:lnSpc>
              <a:spcBef>
                <a:spcPts val="0"/>
              </a:spcBef>
              <a:spcAft>
                <a:spcPts val="1200"/>
              </a:spcAft>
            </a:pPr>
            <a:r>
              <a:rPr lang="en-US" sz="2400" dirty="0">
                <a:effectLst/>
                <a:ea typeface="Calibri" panose="020F0502020204030204" pitchFamily="34" charset="0"/>
                <a:cs typeface="Times New Roman" panose="02020603050405020304" pitchFamily="18" charset="0"/>
              </a:rPr>
              <a:t>After taking this course, you will be better able to:</a:t>
            </a:r>
          </a:p>
          <a:p>
            <a:pPr marL="342900" marR="0" lvl="0" indent="-342900">
              <a:lnSpc>
                <a:spcPct val="115000"/>
              </a:lnSpc>
              <a:spcBef>
                <a:spcPts val="0"/>
              </a:spcBef>
              <a:spcAft>
                <a:spcPts val="1200"/>
              </a:spcAft>
              <a:buFont typeface="Symbol" panose="05050102010706020507" pitchFamily="18" charset="2"/>
              <a:buChar char=""/>
            </a:pPr>
            <a:r>
              <a:rPr lang="en-US" sz="2400" dirty="0">
                <a:effectLst/>
                <a:ea typeface="Calibri" panose="020F0502020204030204" pitchFamily="34" charset="0"/>
                <a:cs typeface="Times New Roman" panose="02020603050405020304" pitchFamily="18" charset="0"/>
              </a:rPr>
              <a:t>Evaluate U.S. foreign policy and the many the forces influencing it.</a:t>
            </a:r>
          </a:p>
          <a:p>
            <a:pPr marL="342900" marR="0" lvl="0" indent="-342900">
              <a:lnSpc>
                <a:spcPct val="115000"/>
              </a:lnSpc>
              <a:spcBef>
                <a:spcPts val="0"/>
              </a:spcBef>
              <a:spcAft>
                <a:spcPts val="1200"/>
              </a:spcAft>
              <a:buFont typeface="Symbol" panose="05050102010706020507" pitchFamily="18" charset="2"/>
              <a:buChar char=""/>
            </a:pPr>
            <a:r>
              <a:rPr lang="en-US" sz="2400" dirty="0">
                <a:effectLst/>
                <a:ea typeface="Calibri" panose="020F0502020204030204" pitchFamily="34" charset="0"/>
                <a:cs typeface="Times New Roman" panose="02020603050405020304" pitchFamily="18" charset="0"/>
              </a:rPr>
              <a:t>Understand different roles of the Executive Branch, Congress, media, NGOs, diplomatic missions in Washington, and international organizations.</a:t>
            </a:r>
          </a:p>
          <a:p>
            <a:pPr marL="342900" marR="0" lvl="0" indent="-342900">
              <a:lnSpc>
                <a:spcPct val="115000"/>
              </a:lnSpc>
              <a:spcBef>
                <a:spcPts val="0"/>
              </a:spcBef>
              <a:spcAft>
                <a:spcPts val="1200"/>
              </a:spcAft>
              <a:buFont typeface="Symbol" panose="05050102010706020507" pitchFamily="18" charset="2"/>
              <a:buChar char=""/>
            </a:pPr>
            <a:r>
              <a:rPr lang="en-US" sz="2400" dirty="0">
                <a:effectLst/>
                <a:ea typeface="Calibri" panose="020F0502020204030204" pitchFamily="34" charset="0"/>
                <a:cs typeface="Times New Roman" panose="02020603050405020304" pitchFamily="18" charset="0"/>
              </a:rPr>
              <a:t>Find, validate, and effectively use publicly available information. Obtain information from busy officials, activists, and media professionals.</a:t>
            </a:r>
          </a:p>
          <a:p>
            <a:pPr marL="342900" marR="0" lvl="0" indent="-342900">
              <a:lnSpc>
                <a:spcPct val="115000"/>
              </a:lnSpc>
              <a:spcBef>
                <a:spcPts val="0"/>
              </a:spcBef>
              <a:spcAft>
                <a:spcPts val="1200"/>
              </a:spcAft>
              <a:buFont typeface="Symbol" panose="05050102010706020507" pitchFamily="18" charset="2"/>
              <a:buChar char=""/>
            </a:pPr>
            <a:r>
              <a:rPr lang="en-US" sz="2400" dirty="0">
                <a:effectLst/>
                <a:ea typeface="Calibri" panose="020F0502020204030204" pitchFamily="34" charset="0"/>
                <a:cs typeface="Times New Roman" panose="02020603050405020304" pitchFamily="18" charset="0"/>
              </a:rPr>
              <a:t>Create, self-edit, and communicate analysis and policy proposals in both written (policy memos) and verbal (presentations, simulations) forms. </a:t>
            </a:r>
          </a:p>
          <a:p>
            <a:pPr marL="342900" marR="0" lvl="0" indent="-342900">
              <a:lnSpc>
                <a:spcPct val="115000"/>
              </a:lnSpc>
              <a:spcBef>
                <a:spcPts val="0"/>
              </a:spcBef>
              <a:spcAft>
                <a:spcPts val="1200"/>
              </a:spcAft>
              <a:buFont typeface="Symbol" panose="05050102010706020507" pitchFamily="18" charset="2"/>
              <a:buChar char=""/>
            </a:pPr>
            <a:r>
              <a:rPr lang="en-US" sz="2400" dirty="0">
                <a:effectLst/>
                <a:ea typeface="Calibri" panose="020F0502020204030204" pitchFamily="34" charset="0"/>
                <a:cs typeface="Times New Roman" panose="02020603050405020304" pitchFamily="18" charset="0"/>
              </a:rPr>
              <a:t>Think about your own futures.</a:t>
            </a:r>
          </a:p>
        </p:txBody>
      </p:sp>
    </p:spTree>
    <p:extLst>
      <p:ext uri="{BB962C8B-B14F-4D97-AF65-F5344CB8AC3E}">
        <p14:creationId xmlns:p14="http://schemas.microsoft.com/office/powerpoint/2010/main" val="115361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subTnLst>
                                    <p:animClr clrSpc="rgb" dir="cw">
                                      <p:cBhvr override="childStyle">
                                        <p:cTn dur="1" fill="hold" display="0" masterRel="nextClick" afterEffect="1"/>
                                        <p:tgtEl>
                                          <p:spTgt spid="4">
                                            <p:txEl>
                                              <p:pRg st="1" end="1"/>
                                            </p:txEl>
                                          </p:spTgt>
                                        </p:tgtEl>
                                        <p:attrNameLst>
                                          <p:attrName>ppt_c</p:attrName>
                                        </p:attrNameLst>
                                      </p:cBhvr>
                                      <p:to>
                                        <a:srgbClr val="92929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subTnLst>
                                    <p:animClr clrSpc="rgb" dir="cw">
                                      <p:cBhvr override="childStyle">
                                        <p:cTn dur="1" fill="hold" display="0" masterRel="nextClick" afterEffect="1"/>
                                        <p:tgtEl>
                                          <p:spTgt spid="4">
                                            <p:txEl>
                                              <p:pRg st="2" end="2"/>
                                            </p:txEl>
                                          </p:spTgt>
                                        </p:tgtEl>
                                        <p:attrNameLst>
                                          <p:attrName>ppt_c</p:attrName>
                                        </p:attrNameLst>
                                      </p:cBhvr>
                                      <p:to>
                                        <a:srgbClr val="92929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subTnLst>
                                    <p:animClr clrSpc="rgb" dir="cw">
                                      <p:cBhvr override="childStyle">
                                        <p:cTn dur="1" fill="hold" display="0" masterRel="nextClick" afterEffect="1"/>
                                        <p:tgtEl>
                                          <p:spTgt spid="4">
                                            <p:txEl>
                                              <p:pRg st="3" end="3"/>
                                            </p:txEl>
                                          </p:spTgt>
                                        </p:tgtEl>
                                        <p:attrNameLst>
                                          <p:attrName>ppt_c</p:attrName>
                                        </p:attrNameLst>
                                      </p:cBhvr>
                                      <p:to>
                                        <a:srgbClr val="92929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subTnLst>
                                    <p:animClr clrSpc="rgb" dir="cw">
                                      <p:cBhvr override="childStyle">
                                        <p:cTn dur="1" fill="hold" display="0" masterRel="nextClick" afterEffect="1"/>
                                        <p:tgtEl>
                                          <p:spTgt spid="4">
                                            <p:txEl>
                                              <p:pRg st="4" end="4"/>
                                            </p:txEl>
                                          </p:spTgt>
                                        </p:tgtEl>
                                        <p:attrNameLst>
                                          <p:attrName>ppt_c</p:attrName>
                                        </p:attrNameLst>
                                      </p:cBhvr>
                                      <p:to>
                                        <a:srgbClr val="929292"/>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A1DEE-6E4D-4362-CC03-7704F73FBA3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D102427-3D88-81C2-51AD-27A8498D7AD0}"/>
              </a:ext>
            </a:extLst>
          </p:cNvPr>
          <p:cNvSpPr txBox="1"/>
          <p:nvPr/>
        </p:nvSpPr>
        <p:spPr>
          <a:xfrm>
            <a:off x="1304926" y="702731"/>
            <a:ext cx="3011337" cy="523220"/>
          </a:xfrm>
          <a:prstGeom prst="rect">
            <a:avLst/>
          </a:prstGeom>
          <a:noFill/>
          <a:ln>
            <a:solidFill>
              <a:schemeClr val="tx2"/>
            </a:solidFill>
          </a:ln>
        </p:spPr>
        <p:txBody>
          <a:bodyPr wrap="none" rtlCol="0">
            <a:spAutoFit/>
          </a:bodyPr>
          <a:lstStyle/>
          <a:p>
            <a:r>
              <a:rPr lang="en-US" sz="2800" dirty="0"/>
              <a:t>TODAY’S AGENDA</a:t>
            </a:r>
          </a:p>
        </p:txBody>
      </p:sp>
      <p:graphicFrame>
        <p:nvGraphicFramePr>
          <p:cNvPr id="3" name="Table 2">
            <a:extLst>
              <a:ext uri="{FF2B5EF4-FFF2-40B4-BE49-F238E27FC236}">
                <a16:creationId xmlns:a16="http://schemas.microsoft.com/office/drawing/2014/main" id="{1CD6C5F5-DFA1-1B6B-DF34-9C450257734F}"/>
              </a:ext>
            </a:extLst>
          </p:cNvPr>
          <p:cNvGraphicFramePr>
            <a:graphicFrameLocks noGrp="1"/>
          </p:cNvGraphicFramePr>
          <p:nvPr>
            <p:extLst>
              <p:ext uri="{D42A27DB-BD31-4B8C-83A1-F6EECF244321}">
                <p14:modId xmlns:p14="http://schemas.microsoft.com/office/powerpoint/2010/main" val="831821188"/>
              </p:ext>
            </p:extLst>
          </p:nvPr>
        </p:nvGraphicFramePr>
        <p:xfrm>
          <a:off x="2078649" y="1463693"/>
          <a:ext cx="7844095" cy="4922520"/>
        </p:xfrm>
        <a:graphic>
          <a:graphicData uri="http://schemas.openxmlformats.org/drawingml/2006/table">
            <a:tbl>
              <a:tblPr firstRow="1" bandRow="1">
                <a:tableStyleId>{2D5ABB26-0587-4C30-8999-92F81FD0307C}</a:tableStyleId>
              </a:tblPr>
              <a:tblGrid>
                <a:gridCol w="1384743">
                  <a:extLst>
                    <a:ext uri="{9D8B030D-6E8A-4147-A177-3AD203B41FA5}">
                      <a16:colId xmlns:a16="http://schemas.microsoft.com/office/drawing/2014/main" val="3540809041"/>
                    </a:ext>
                  </a:extLst>
                </a:gridCol>
                <a:gridCol w="6459352">
                  <a:extLst>
                    <a:ext uri="{9D8B030D-6E8A-4147-A177-3AD203B41FA5}">
                      <a16:colId xmlns:a16="http://schemas.microsoft.com/office/drawing/2014/main" val="369545150"/>
                    </a:ext>
                  </a:extLst>
                </a:gridCol>
              </a:tblGrid>
              <a:tr h="370840">
                <a:tc>
                  <a:txBody>
                    <a:bodyPr/>
                    <a:lstStyle/>
                    <a:p>
                      <a:pPr marL="0" indent="0"/>
                      <a:r>
                        <a:rPr lang="en-US" sz="2000" dirty="0"/>
                        <a:t>9:00 </a:t>
                      </a:r>
                    </a:p>
                  </a:txBody>
                  <a:tcPr marB="91440"/>
                </a:tc>
                <a:tc>
                  <a:txBody>
                    <a:bodyPr/>
                    <a:lstStyle/>
                    <a:p>
                      <a:r>
                        <a:rPr lang="en-US" sz="2000" dirty="0"/>
                        <a:t>Skills session - Analysis</a:t>
                      </a:r>
                    </a:p>
                  </a:txBody>
                  <a:tcPr marB="91440"/>
                </a:tc>
                <a:extLst>
                  <a:ext uri="{0D108BD9-81ED-4DB2-BD59-A6C34878D82A}">
                    <a16:rowId xmlns:a16="http://schemas.microsoft.com/office/drawing/2014/main" val="1598994171"/>
                  </a:ext>
                </a:extLst>
              </a:tr>
              <a:tr h="370840">
                <a:tc>
                  <a:txBody>
                    <a:bodyPr/>
                    <a:lstStyle/>
                    <a:p>
                      <a:pPr marL="0" indent="0"/>
                      <a:r>
                        <a:rPr lang="en-US" sz="2000" dirty="0"/>
                        <a:t>10:15</a:t>
                      </a:r>
                    </a:p>
                  </a:txBody>
                  <a:tcPr marB="9144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Welcome; Introductions; Questionnaire; Semester Overview; Syllabus and Projects</a:t>
                      </a:r>
                    </a:p>
                  </a:txBody>
                  <a:tcPr marB="91440"/>
                </a:tc>
                <a:extLst>
                  <a:ext uri="{0D108BD9-81ED-4DB2-BD59-A6C34878D82A}">
                    <a16:rowId xmlns:a16="http://schemas.microsoft.com/office/drawing/2014/main" val="2174993798"/>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12:00</a:t>
                      </a:r>
                    </a:p>
                  </a:txBody>
                  <a:tcPr marB="9144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Lunch (provided)</a:t>
                      </a:r>
                      <a:br>
                        <a:rPr lang="en-US" sz="2000" dirty="0"/>
                      </a:br>
                      <a:r>
                        <a:rPr lang="en-US" sz="2000" dirty="0"/>
                        <a:t>Samantha Clemence – </a:t>
                      </a:r>
                      <a:r>
                        <a:rPr lang="en-US" sz="2000" dirty="0" err="1"/>
                        <a:t>A</a:t>
                      </a:r>
                      <a:r>
                        <a:rPr lang="en-US" sz="2000" b="0" i="0" u="none" strike="noStrike" kern="1200" dirty="0" err="1">
                          <a:solidFill>
                            <a:schemeClr val="tx1"/>
                          </a:solidFill>
                          <a:effectLst/>
                          <a:latin typeface="+mn-lt"/>
                          <a:ea typeface="+mn-ea"/>
                          <a:cs typeface="+mn-cs"/>
                        </a:rPr>
                        <a:t>ss’t</a:t>
                      </a:r>
                      <a:r>
                        <a:rPr lang="en-US" sz="2000" b="0" i="0" u="none" strike="noStrike" kern="1200" dirty="0">
                          <a:solidFill>
                            <a:schemeClr val="tx1"/>
                          </a:solidFill>
                          <a:effectLst/>
                          <a:latin typeface="+mn-lt"/>
                          <a:ea typeface="+mn-ea"/>
                          <a:cs typeface="+mn-cs"/>
                        </a:rPr>
                        <a:t> Director, Washington Programs</a:t>
                      </a:r>
                      <a:endParaRPr lang="en-US" sz="2000" dirty="0"/>
                    </a:p>
                    <a:p>
                      <a:pPr marL="342900" marR="0" lvl="1" indent="0" algn="l" defTabSz="685800" rtl="0" eaLnBrk="1" fontAlgn="auto" latinLnBrk="0" hangingPunct="1">
                        <a:lnSpc>
                          <a:spcPct val="100000"/>
                        </a:lnSpc>
                        <a:spcBef>
                          <a:spcPts val="0"/>
                        </a:spcBef>
                        <a:spcAft>
                          <a:spcPts val="0"/>
                        </a:spcAft>
                        <a:buClrTx/>
                        <a:buSzTx/>
                        <a:buFontTx/>
                        <a:buNone/>
                        <a:tabLst/>
                        <a:defRPr/>
                      </a:pPr>
                      <a:r>
                        <a:rPr lang="en-US" sz="2000" dirty="0"/>
                        <a:t>Internship Course Overview and Requirements</a:t>
                      </a:r>
                    </a:p>
                  </a:txBody>
                  <a:tcPr marB="91440"/>
                </a:tc>
                <a:extLst>
                  <a:ext uri="{0D108BD9-81ED-4DB2-BD59-A6C34878D82A}">
                    <a16:rowId xmlns:a16="http://schemas.microsoft.com/office/drawing/2014/main" val="1260872140"/>
                  </a:ext>
                </a:extLst>
              </a:tr>
              <a:tr h="370840">
                <a:tc>
                  <a:txBody>
                    <a:bodyPr/>
                    <a:lstStyle/>
                    <a:p>
                      <a:pPr marL="0" indent="0"/>
                      <a:r>
                        <a:rPr lang="en-US" sz="2000" dirty="0"/>
                        <a:t>~1:15</a:t>
                      </a:r>
                    </a:p>
                  </a:txBody>
                  <a:tcPr marB="91440"/>
                </a:tc>
                <a:tc>
                  <a:txBody>
                    <a:bodyPr/>
                    <a:lstStyle/>
                    <a:p>
                      <a:pPr marL="457200" indent="-457200">
                        <a:buAutoNum type="alphaLcPeriod"/>
                      </a:pPr>
                      <a:r>
                        <a:rPr lang="en-US" sz="2000" kern="1200" dirty="0">
                          <a:solidFill>
                            <a:schemeClr val="tx1"/>
                          </a:solidFill>
                          <a:effectLst/>
                          <a:latin typeface="+mn-lt"/>
                          <a:ea typeface="+mn-ea"/>
                          <a:cs typeface="+mn-cs"/>
                        </a:rPr>
                        <a:t>Finish morning session</a:t>
                      </a:r>
                    </a:p>
                    <a:p>
                      <a:pPr marL="457200" indent="-457200">
                        <a:buAutoNum type="alphaLcPeriod"/>
                      </a:pPr>
                      <a:r>
                        <a:rPr lang="en-US" sz="2000" kern="1200" dirty="0">
                          <a:solidFill>
                            <a:schemeClr val="tx1"/>
                          </a:solidFill>
                          <a:effectLst/>
                          <a:latin typeface="+mn-lt"/>
                          <a:ea typeface="+mn-ea"/>
                          <a:cs typeface="+mn-cs"/>
                        </a:rPr>
                        <a:t>Intro to Intelligence Community</a:t>
                      </a:r>
                      <a:endParaRPr lang="en-US" sz="2000" dirty="0"/>
                    </a:p>
                  </a:txBody>
                  <a:tcPr marB="91440"/>
                </a:tc>
                <a:extLst>
                  <a:ext uri="{0D108BD9-81ED-4DB2-BD59-A6C34878D82A}">
                    <a16:rowId xmlns:a16="http://schemas.microsoft.com/office/drawing/2014/main" val="1733385493"/>
                  </a:ext>
                </a:extLst>
              </a:tr>
              <a:tr h="370840">
                <a:tc>
                  <a:txBody>
                    <a:bodyPr/>
                    <a:lstStyle/>
                    <a:p>
                      <a:pPr marL="0" indent="0"/>
                      <a:r>
                        <a:rPr lang="en-US" sz="2000" dirty="0"/>
                        <a:t>2:30</a:t>
                      </a:r>
                    </a:p>
                  </a:txBody>
                  <a:tcPr marB="91440"/>
                </a:tc>
                <a:tc>
                  <a:txBody>
                    <a:bodyPr/>
                    <a:lstStyle/>
                    <a:p>
                      <a:pPr marL="182880" indent="-182880"/>
                      <a:r>
                        <a:rPr lang="en-US" sz="2000" kern="1200" dirty="0">
                          <a:solidFill>
                            <a:schemeClr val="tx1"/>
                          </a:solidFill>
                          <a:effectLst/>
                          <a:latin typeface="+mn-lt"/>
                          <a:ea typeface="+mn-ea"/>
                          <a:cs typeface="+mn-cs"/>
                        </a:rPr>
                        <a:t>Guest speaker:  Bill O.</a:t>
                      </a:r>
                      <a:br>
                        <a:rPr lang="en-US" sz="2000" kern="1200" dirty="0">
                          <a:solidFill>
                            <a:schemeClr val="tx1"/>
                          </a:solidFill>
                          <a:effectLst/>
                          <a:latin typeface="+mn-lt"/>
                          <a:ea typeface="+mn-ea"/>
                          <a:cs typeface="+mn-cs"/>
                        </a:rPr>
                      </a:br>
                      <a:r>
                        <a:rPr lang="en-US" sz="2000" kern="1200" dirty="0">
                          <a:solidFill>
                            <a:schemeClr val="tx1"/>
                          </a:solidFill>
                          <a:effectLst/>
                          <a:latin typeface="+mn-lt"/>
                          <a:ea typeface="+mn-ea"/>
                          <a:cs typeface="+mn-cs"/>
                        </a:rPr>
                        <a:t>Former senior intelligence officer</a:t>
                      </a:r>
                      <a:br>
                        <a:rPr lang="en-US" sz="2000" kern="1200" dirty="0">
                          <a:solidFill>
                            <a:schemeClr val="tx1"/>
                          </a:solidFill>
                          <a:effectLst/>
                          <a:latin typeface="+mn-lt"/>
                          <a:ea typeface="+mn-ea"/>
                          <a:cs typeface="+mn-cs"/>
                        </a:rPr>
                      </a:br>
                      <a:r>
                        <a:rPr lang="en-US" sz="2000" kern="1200" dirty="0">
                          <a:solidFill>
                            <a:schemeClr val="tx1"/>
                          </a:solidFill>
                          <a:effectLst/>
                          <a:latin typeface="+mn-lt"/>
                          <a:ea typeface="+mn-ea"/>
                          <a:cs typeface="+mn-cs"/>
                        </a:rPr>
                        <a:t>Intelligence and its Role in Policy</a:t>
                      </a:r>
                      <a:endParaRPr lang="en-US" sz="2000" dirty="0"/>
                    </a:p>
                  </a:txBody>
                  <a:tcPr marB="91440"/>
                </a:tc>
                <a:extLst>
                  <a:ext uri="{0D108BD9-81ED-4DB2-BD59-A6C34878D82A}">
                    <a16:rowId xmlns:a16="http://schemas.microsoft.com/office/drawing/2014/main" val="960413654"/>
                  </a:ext>
                </a:extLst>
              </a:tr>
              <a:tr h="370840">
                <a:tc>
                  <a:txBody>
                    <a:bodyPr/>
                    <a:lstStyle/>
                    <a:p>
                      <a:pPr marL="0" indent="0"/>
                      <a:r>
                        <a:rPr lang="en-US" sz="2000" kern="1200" dirty="0">
                          <a:solidFill>
                            <a:schemeClr val="tx1"/>
                          </a:solidFill>
                          <a:latin typeface="+mn-lt"/>
                          <a:ea typeface="+mn-ea"/>
                          <a:cs typeface="+mn-cs"/>
                        </a:rPr>
                        <a:t>3:30</a:t>
                      </a:r>
                    </a:p>
                  </a:txBody>
                  <a:tcPr marB="91440"/>
                </a:tc>
                <a:tc>
                  <a:txBody>
                    <a:bodyPr/>
                    <a:lstStyle/>
                    <a:p>
                      <a:r>
                        <a:rPr lang="en-US" sz="2000" dirty="0"/>
                        <a:t>Discussion</a:t>
                      </a:r>
                    </a:p>
                  </a:txBody>
                  <a:tcPr marB="91440"/>
                </a:tc>
                <a:extLst>
                  <a:ext uri="{0D108BD9-81ED-4DB2-BD59-A6C34878D82A}">
                    <a16:rowId xmlns:a16="http://schemas.microsoft.com/office/drawing/2014/main" val="2069521981"/>
                  </a:ext>
                </a:extLst>
              </a:tr>
              <a:tr h="370840">
                <a:tc>
                  <a:txBody>
                    <a:bodyPr/>
                    <a:lstStyle/>
                    <a:p>
                      <a:pPr marL="0" indent="0"/>
                      <a:r>
                        <a:rPr lang="en-US" sz="2000" kern="1200" dirty="0">
                          <a:solidFill>
                            <a:schemeClr val="tx1"/>
                          </a:solidFill>
                          <a:latin typeface="+mn-lt"/>
                          <a:ea typeface="+mn-ea"/>
                          <a:cs typeface="+mn-cs"/>
                        </a:rPr>
                        <a:t>4:00</a:t>
                      </a:r>
                    </a:p>
                  </a:txBody>
                  <a:tcPr marB="91440"/>
                </a:tc>
                <a:tc>
                  <a:txBody>
                    <a:bodyPr/>
                    <a:lstStyle/>
                    <a:p>
                      <a:r>
                        <a:rPr lang="en-US" sz="2000" dirty="0" err="1"/>
                        <a:t>Wrapup</a:t>
                      </a:r>
                      <a:endParaRPr lang="en-US" sz="2000" dirty="0"/>
                    </a:p>
                  </a:txBody>
                  <a:tcPr marB="91440"/>
                </a:tc>
                <a:extLst>
                  <a:ext uri="{0D108BD9-81ED-4DB2-BD59-A6C34878D82A}">
                    <a16:rowId xmlns:a16="http://schemas.microsoft.com/office/drawing/2014/main" val="3419112734"/>
                  </a:ext>
                </a:extLst>
              </a:tr>
            </a:tbl>
          </a:graphicData>
        </a:graphic>
      </p:graphicFrame>
      <p:sp useBgFill="1">
        <p:nvSpPr>
          <p:cNvPr id="4" name="Rectangle 3">
            <a:extLst>
              <a:ext uri="{FF2B5EF4-FFF2-40B4-BE49-F238E27FC236}">
                <a16:creationId xmlns:a16="http://schemas.microsoft.com/office/drawing/2014/main" id="{502123FB-DEB7-9877-7ACB-7BB2FDD30585}"/>
              </a:ext>
            </a:extLst>
          </p:cNvPr>
          <p:cNvSpPr/>
          <p:nvPr/>
        </p:nvSpPr>
        <p:spPr>
          <a:xfrm>
            <a:off x="1959429" y="1463693"/>
            <a:ext cx="8153922" cy="41889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Rectangle 4">
            <a:extLst>
              <a:ext uri="{FF2B5EF4-FFF2-40B4-BE49-F238E27FC236}">
                <a16:creationId xmlns:a16="http://schemas.microsoft.com/office/drawing/2014/main" id="{644B910E-E254-C544-2499-99CE703892BB}"/>
              </a:ext>
            </a:extLst>
          </p:cNvPr>
          <p:cNvSpPr/>
          <p:nvPr/>
        </p:nvSpPr>
        <p:spPr>
          <a:xfrm>
            <a:off x="2111829" y="1882588"/>
            <a:ext cx="8153922" cy="74338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5">
            <a:extLst>
              <a:ext uri="{FF2B5EF4-FFF2-40B4-BE49-F238E27FC236}">
                <a16:creationId xmlns:a16="http://schemas.microsoft.com/office/drawing/2014/main" id="{E005FB70-649A-05F9-34CF-1ED094F30CDA}"/>
              </a:ext>
            </a:extLst>
          </p:cNvPr>
          <p:cNvSpPr/>
          <p:nvPr/>
        </p:nvSpPr>
        <p:spPr>
          <a:xfrm>
            <a:off x="2019039" y="2687177"/>
            <a:ext cx="8153922" cy="96260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a:extLst>
              <a:ext uri="{FF2B5EF4-FFF2-40B4-BE49-F238E27FC236}">
                <a16:creationId xmlns:a16="http://schemas.microsoft.com/office/drawing/2014/main" id="{218CECFD-A0C2-410F-5327-BD7E386561B5}"/>
              </a:ext>
            </a:extLst>
          </p:cNvPr>
          <p:cNvSpPr/>
          <p:nvPr/>
        </p:nvSpPr>
        <p:spPr>
          <a:xfrm>
            <a:off x="2078649" y="3784735"/>
            <a:ext cx="8153922" cy="66963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938029FB-7583-CDE7-C716-E151E942D48C}"/>
              </a:ext>
            </a:extLst>
          </p:cNvPr>
          <p:cNvSpPr/>
          <p:nvPr/>
        </p:nvSpPr>
        <p:spPr>
          <a:xfrm>
            <a:off x="1959429" y="4435628"/>
            <a:ext cx="8153922" cy="103573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4B3FAFF3-6D4E-96FF-A4E2-E87CA1E9A2F4}"/>
              </a:ext>
            </a:extLst>
          </p:cNvPr>
          <p:cNvSpPr/>
          <p:nvPr/>
        </p:nvSpPr>
        <p:spPr>
          <a:xfrm>
            <a:off x="1923735" y="5471364"/>
            <a:ext cx="8153922" cy="41889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9F9DFC1B-A83B-D828-4E75-5ED4E58087AE}"/>
              </a:ext>
            </a:extLst>
          </p:cNvPr>
          <p:cNvSpPr/>
          <p:nvPr/>
        </p:nvSpPr>
        <p:spPr>
          <a:xfrm>
            <a:off x="1768822" y="6005847"/>
            <a:ext cx="8153922" cy="41889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308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F7324F-36F0-4500-8104-3643A13E72F1}"/>
              </a:ext>
            </a:extLst>
          </p:cNvPr>
          <p:cNvSpPr txBox="1"/>
          <p:nvPr/>
        </p:nvSpPr>
        <p:spPr>
          <a:xfrm>
            <a:off x="1171575" y="941214"/>
            <a:ext cx="9591675" cy="5642827"/>
          </a:xfrm>
          <a:prstGeom prst="rect">
            <a:avLst/>
          </a:prstGeom>
          <a:noFill/>
        </p:spPr>
        <p:txBody>
          <a:bodyPr wrap="square">
            <a:spAutoFit/>
          </a:bodyPr>
          <a:lstStyle/>
          <a:p>
            <a:pPr marL="0" marR="0">
              <a:lnSpc>
                <a:spcPct val="115000"/>
              </a:lnSpc>
              <a:spcBef>
                <a:spcPts val="0"/>
              </a:spcBef>
              <a:spcAft>
                <a:spcPts val="1200"/>
              </a:spcAft>
            </a:pPr>
            <a:r>
              <a:rPr lang="en-US" sz="1800" dirty="0">
                <a:effectLst/>
                <a:ea typeface="Calibri" panose="020F0502020204030204" pitchFamily="34" charset="0"/>
                <a:cs typeface="Times New Roman" panose="02020603050405020304" pitchFamily="18" charset="0"/>
              </a:rPr>
              <a:t>For the </a:t>
            </a:r>
            <a:r>
              <a:rPr lang="en-US" sz="1800" b="1" dirty="0">
                <a:solidFill>
                  <a:schemeClr val="accent2">
                    <a:lumMod val="75000"/>
                  </a:schemeClr>
                </a:solidFill>
                <a:effectLst/>
                <a:ea typeface="Calibri" panose="020F0502020204030204" pitchFamily="34" charset="0"/>
                <a:cs typeface="Times New Roman" panose="02020603050405020304" pitchFamily="18" charset="0"/>
              </a:rPr>
              <a:t>policy seminar</a:t>
            </a:r>
            <a:r>
              <a:rPr lang="en-US" sz="1800" dirty="0">
                <a:solidFill>
                  <a:schemeClr val="accent2">
                    <a:lumMod val="75000"/>
                  </a:schemeClr>
                </a:solidFill>
                <a:effectLst/>
                <a:ea typeface="Calibri" panose="020F0502020204030204" pitchFamily="34" charset="0"/>
                <a:cs typeface="Times New Roman" panose="02020603050405020304" pitchFamily="18" charset="0"/>
              </a:rPr>
              <a:t> </a:t>
            </a:r>
            <a:r>
              <a:rPr lang="en-US" sz="1800" dirty="0">
                <a:effectLst/>
                <a:ea typeface="Calibri" panose="020F0502020204030204" pitchFamily="34" charset="0"/>
                <a:cs typeface="Times New Roman" panose="02020603050405020304" pitchFamily="18" charset="0"/>
              </a:rPr>
              <a:t>(IRP 401), you will prepare three memos – two on a pressing policy topic, and one with personal reflections on policy and related processes over the course of the semester. You will also brief the class on their topics and on their internship experiences. You will prepare the following written and oral products (per guidance and examples provided):</a:t>
            </a:r>
          </a:p>
          <a:p>
            <a:pPr marL="342900" marR="0" lvl="0" indent="-342900">
              <a:lnSpc>
                <a:spcPct val="115000"/>
              </a:lnSpc>
              <a:spcBef>
                <a:spcPts val="0"/>
              </a:spcBef>
              <a:spcAft>
                <a:spcPts val="0"/>
              </a:spcAft>
              <a:buFont typeface="Symbol" panose="05050102010706020507" pitchFamily="18" charset="2"/>
              <a:buChar char=""/>
            </a:pPr>
            <a:r>
              <a:rPr lang="en-US" sz="1800" dirty="0">
                <a:effectLst/>
                <a:ea typeface="Calibri" panose="020F0502020204030204" pitchFamily="34" charset="0"/>
                <a:cs typeface="Times New Roman" panose="02020603050405020304" pitchFamily="18" charset="0"/>
              </a:rPr>
              <a:t>A </a:t>
            </a:r>
            <a:r>
              <a:rPr lang="en-US" sz="1800" b="1" dirty="0">
                <a:solidFill>
                  <a:schemeClr val="accent2">
                    <a:lumMod val="75000"/>
                  </a:schemeClr>
                </a:solidFill>
                <a:effectLst/>
                <a:ea typeface="Calibri" panose="020F0502020204030204" pitchFamily="34" charset="0"/>
                <a:cs typeface="Times New Roman" panose="02020603050405020304" pitchFamily="18" charset="0"/>
              </a:rPr>
              <a:t>running individual journal</a:t>
            </a:r>
            <a:r>
              <a:rPr lang="en-US" sz="1800" dirty="0">
                <a:effectLst/>
                <a:ea typeface="Calibri" panose="020F0502020204030204" pitchFamily="34" charset="0"/>
                <a:cs typeface="Times New Roman" panose="02020603050405020304" pitchFamily="18" charset="0"/>
              </a:rPr>
              <a:t>, with short (one- or two-paragraph) entries in a reserved, private space in Blackboard with key observations and conclusions from your interaction with guest speakers and visits made as a class each week. </a:t>
            </a:r>
          </a:p>
          <a:p>
            <a:pPr marL="342900" marR="0" lvl="0" indent="-342900">
              <a:lnSpc>
                <a:spcPct val="115000"/>
              </a:lnSpc>
              <a:spcBef>
                <a:spcPts val="0"/>
              </a:spcBef>
              <a:spcAft>
                <a:spcPts val="0"/>
              </a:spcAft>
              <a:buFont typeface="Symbol" panose="05050102010706020507" pitchFamily="18" charset="2"/>
              <a:buChar char=""/>
            </a:pPr>
            <a:r>
              <a:rPr lang="en-US" sz="1800" dirty="0">
                <a:effectLst/>
                <a:ea typeface="Calibri" panose="020F0502020204030204" pitchFamily="34" charset="0"/>
                <a:cs typeface="Times New Roman" panose="02020603050405020304" pitchFamily="18" charset="0"/>
              </a:rPr>
              <a:t>A completed </a:t>
            </a:r>
            <a:r>
              <a:rPr lang="en-US" sz="1800" b="1" dirty="0">
                <a:solidFill>
                  <a:schemeClr val="accent2">
                    <a:lumMod val="75000"/>
                  </a:schemeClr>
                </a:solidFill>
                <a:effectLst/>
                <a:ea typeface="Calibri" panose="020F0502020204030204" pitchFamily="34" charset="0"/>
                <a:cs typeface="Times New Roman" panose="02020603050405020304" pitchFamily="18" charset="0"/>
              </a:rPr>
              <a:t>analytical worksheet </a:t>
            </a:r>
            <a:r>
              <a:rPr lang="en-US" sz="1800" dirty="0">
                <a:effectLst/>
                <a:ea typeface="Calibri" panose="020F0502020204030204" pitchFamily="34" charset="0"/>
                <a:cs typeface="Times New Roman" panose="02020603050405020304" pitchFamily="18" charset="0"/>
              </a:rPr>
              <a:t>(“Memo #1”) on a topic of your choosing (coordinated with the professor).</a:t>
            </a:r>
          </a:p>
          <a:p>
            <a:pPr marL="342900" marR="0" lvl="0" indent="-342900">
              <a:lnSpc>
                <a:spcPct val="115000"/>
              </a:lnSpc>
              <a:spcBef>
                <a:spcPts val="0"/>
              </a:spcBef>
              <a:spcAft>
                <a:spcPts val="0"/>
              </a:spcAft>
              <a:buFont typeface="Symbol" panose="05050102010706020507" pitchFamily="18" charset="2"/>
              <a:buChar char=""/>
            </a:pPr>
            <a:r>
              <a:rPr lang="en-US" sz="1800" dirty="0">
                <a:effectLst/>
                <a:ea typeface="Calibri" panose="020F0502020204030204" pitchFamily="34" charset="0"/>
                <a:cs typeface="Times New Roman" panose="02020603050405020304" pitchFamily="18" charset="0"/>
              </a:rPr>
              <a:t>A short (two-page) </a:t>
            </a:r>
            <a:r>
              <a:rPr lang="en-US" b="1" dirty="0">
                <a:solidFill>
                  <a:schemeClr val="accent2">
                    <a:lumMod val="75000"/>
                  </a:schemeClr>
                </a:solidFill>
                <a:ea typeface="Calibri" panose="020F0502020204030204" pitchFamily="34" charset="0"/>
                <a:cs typeface="Times New Roman" panose="02020603050405020304" pitchFamily="18" charset="0"/>
              </a:rPr>
              <a:t>memorandum</a:t>
            </a:r>
            <a:r>
              <a:rPr lang="en-US" sz="1800" dirty="0">
                <a:effectLst/>
                <a:ea typeface="Calibri" panose="020F0502020204030204" pitchFamily="34" charset="0"/>
                <a:cs typeface="Times New Roman" panose="02020603050405020304" pitchFamily="18" charset="0"/>
              </a:rPr>
              <a:t> (“Memo #2”) updating and analyzing information on the same topic; identifying the U.S. government’s policy options as currently understood; and predicting how the policy debate will play out and why.</a:t>
            </a:r>
          </a:p>
          <a:p>
            <a:pPr marL="342900" marR="0" lvl="0" indent="-342900">
              <a:lnSpc>
                <a:spcPct val="115000"/>
              </a:lnSpc>
              <a:spcBef>
                <a:spcPts val="0"/>
              </a:spcBef>
              <a:spcAft>
                <a:spcPts val="0"/>
              </a:spcAft>
              <a:buFont typeface="Symbol" panose="05050102010706020507" pitchFamily="18" charset="2"/>
              <a:buChar char=""/>
            </a:pPr>
            <a:r>
              <a:rPr lang="en-US" sz="1800" dirty="0">
                <a:effectLst/>
                <a:ea typeface="Calibri" panose="020F0502020204030204" pitchFamily="34" charset="0"/>
                <a:cs typeface="Times New Roman" panose="02020603050405020304" pitchFamily="18" charset="0"/>
              </a:rPr>
              <a:t>A </a:t>
            </a:r>
            <a:r>
              <a:rPr lang="en-US" sz="1800" b="1" dirty="0">
                <a:solidFill>
                  <a:schemeClr val="accent2">
                    <a:lumMod val="75000"/>
                  </a:schemeClr>
                </a:solidFill>
                <a:effectLst/>
                <a:ea typeface="Calibri" panose="020F0502020204030204" pitchFamily="34" charset="0"/>
                <a:cs typeface="Times New Roman" panose="02020603050405020304" pitchFamily="18" charset="0"/>
              </a:rPr>
              <a:t>briefing</a:t>
            </a:r>
            <a:r>
              <a:rPr lang="en-US" sz="1800" dirty="0">
                <a:effectLst/>
                <a:ea typeface="Calibri" panose="020F0502020204030204" pitchFamily="34" charset="0"/>
                <a:cs typeface="Times New Roman" panose="02020603050405020304" pitchFamily="18" charset="0"/>
              </a:rPr>
              <a:t> to the class on the conclusions reached during development of the analytical worksheet and memorandum (if time permits).</a:t>
            </a:r>
          </a:p>
          <a:p>
            <a:pPr marL="342900" marR="0" lvl="0" indent="-342900">
              <a:lnSpc>
                <a:spcPct val="115000"/>
              </a:lnSpc>
              <a:spcBef>
                <a:spcPts val="0"/>
              </a:spcBef>
              <a:spcAft>
                <a:spcPts val="1200"/>
              </a:spcAft>
              <a:buFont typeface="Symbol" panose="05050102010706020507" pitchFamily="18" charset="2"/>
              <a:buChar char=""/>
            </a:pPr>
            <a:r>
              <a:rPr lang="en-US" sz="1800" dirty="0">
                <a:effectLst/>
                <a:ea typeface="Calibri" panose="020F0502020204030204" pitchFamily="34" charset="0"/>
                <a:cs typeface="Times New Roman" panose="02020603050405020304" pitchFamily="18" charset="0"/>
              </a:rPr>
              <a:t>At the end of the semester, a short (two- page) memorandum of </a:t>
            </a:r>
            <a:r>
              <a:rPr lang="en-US" sz="1800" b="1" dirty="0">
                <a:solidFill>
                  <a:schemeClr val="accent2">
                    <a:lumMod val="75000"/>
                  </a:schemeClr>
                </a:solidFill>
                <a:effectLst/>
                <a:ea typeface="Calibri" panose="020F0502020204030204" pitchFamily="34" charset="0"/>
                <a:cs typeface="Times New Roman" panose="02020603050405020304" pitchFamily="18" charset="0"/>
              </a:rPr>
              <a:t>reflections</a:t>
            </a:r>
            <a:r>
              <a:rPr lang="en-US" sz="1800" dirty="0">
                <a:effectLst/>
                <a:ea typeface="Calibri" panose="020F0502020204030204" pitchFamily="34" charset="0"/>
                <a:cs typeface="Times New Roman" panose="02020603050405020304" pitchFamily="18" charset="0"/>
              </a:rPr>
              <a:t> on key takeaways from the semester work and experiences, including, if desired, how they influenced your perceptions of their career interests.</a:t>
            </a:r>
          </a:p>
        </p:txBody>
      </p:sp>
      <p:sp>
        <p:nvSpPr>
          <p:cNvPr id="6" name="TextBox 5">
            <a:extLst>
              <a:ext uri="{FF2B5EF4-FFF2-40B4-BE49-F238E27FC236}">
                <a16:creationId xmlns:a16="http://schemas.microsoft.com/office/drawing/2014/main" id="{5FACB118-7506-43E5-A6C3-B215AA3A0199}"/>
              </a:ext>
            </a:extLst>
          </p:cNvPr>
          <p:cNvSpPr txBox="1"/>
          <p:nvPr/>
        </p:nvSpPr>
        <p:spPr>
          <a:xfrm>
            <a:off x="1171575" y="378819"/>
            <a:ext cx="6096000" cy="392159"/>
          </a:xfrm>
          <a:prstGeom prst="rect">
            <a:avLst/>
          </a:prstGeom>
          <a:noFill/>
        </p:spPr>
        <p:txBody>
          <a:bodyPr wrap="square">
            <a:spAutoFit/>
          </a:bodyPr>
          <a:lstStyle/>
          <a:p>
            <a:pPr marL="0" marR="0">
              <a:lnSpc>
                <a:spcPct val="115000"/>
              </a:lnSpc>
              <a:spcBef>
                <a:spcPts val="0"/>
              </a:spcBef>
              <a:spcAft>
                <a:spcPts val="1200"/>
              </a:spcAft>
            </a:pPr>
            <a:r>
              <a:rPr lang="en-US" sz="1800" b="1" u="sng" dirty="0">
                <a:effectLst/>
                <a:ea typeface="Calibri" panose="020F0502020204030204" pitchFamily="34" charset="0"/>
                <a:cs typeface="Times New Roman" panose="02020603050405020304" pitchFamily="18" charset="0"/>
              </a:rPr>
              <a:t>Course Requirements and Expectations: </a:t>
            </a:r>
            <a:endParaRPr lang="en-US" sz="1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482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C1C1C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C1C1C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C1C1C1"/>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rgbClr val="C1C1C1"/>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A444515-9531-48FB-9969-35DB06EF8404}"/>
              </a:ext>
            </a:extLst>
          </p:cNvPr>
          <p:cNvSpPr txBox="1"/>
          <p:nvPr/>
        </p:nvSpPr>
        <p:spPr>
          <a:xfrm>
            <a:off x="1276350" y="867665"/>
            <a:ext cx="9144000" cy="5642827"/>
          </a:xfrm>
          <a:prstGeom prst="rect">
            <a:avLst/>
          </a:prstGeom>
          <a:noFill/>
        </p:spPr>
        <p:txBody>
          <a:bodyPr wrap="square">
            <a:spAutoFit/>
          </a:bodyPr>
          <a:lstStyle/>
          <a:p>
            <a:pPr marL="0" marR="0">
              <a:lnSpc>
                <a:spcPct val="115000"/>
              </a:lnSpc>
              <a:spcBef>
                <a:spcPts val="0"/>
              </a:spcBef>
              <a:spcAft>
                <a:spcPts val="1200"/>
              </a:spcAft>
            </a:pPr>
            <a:r>
              <a:rPr lang="en-US" sz="1800" dirty="0">
                <a:effectLst/>
                <a:ea typeface="Calibri" panose="020F0502020204030204" pitchFamily="34" charset="0"/>
                <a:cs typeface="Times New Roman" panose="02020603050405020304" pitchFamily="18" charset="0"/>
              </a:rPr>
              <a:t>For the </a:t>
            </a:r>
            <a:r>
              <a:rPr lang="en-US" sz="1800" b="1" dirty="0">
                <a:solidFill>
                  <a:schemeClr val="accent2">
                    <a:lumMod val="75000"/>
                  </a:schemeClr>
                </a:solidFill>
                <a:effectLst/>
                <a:ea typeface="Calibri" panose="020F0502020204030204" pitchFamily="34" charset="0"/>
                <a:cs typeface="Times New Roman" panose="02020603050405020304" pitchFamily="18" charset="0"/>
              </a:rPr>
              <a:t>National Security Council simulation</a:t>
            </a:r>
            <a:r>
              <a:rPr lang="en-US" sz="1800" dirty="0">
                <a:solidFill>
                  <a:schemeClr val="accent2">
                    <a:lumMod val="75000"/>
                  </a:schemeClr>
                </a:solidFill>
                <a:effectLst/>
                <a:ea typeface="Calibri" panose="020F0502020204030204" pitchFamily="34" charset="0"/>
                <a:cs typeface="Times New Roman" panose="02020603050405020304" pitchFamily="18" charset="0"/>
              </a:rPr>
              <a:t> </a:t>
            </a:r>
            <a:r>
              <a:rPr lang="en-US" sz="1800" dirty="0">
                <a:effectLst/>
                <a:ea typeface="Calibri" panose="020F0502020204030204" pitchFamily="34" charset="0"/>
                <a:cs typeface="Times New Roman" panose="02020603050405020304" pitchFamily="18" charset="0"/>
              </a:rPr>
              <a:t>(IRP 402), you – working in teams of two – will conduct a National Security Project, beginning with a mock National Security Council tasking memo, moving through each stage of policy preparation, and ending with a memo to the NSC “Deputies Committee” proposing a policy for the President’s approval. You will prepare the following written and oral products (per guidance and examples provided):</a:t>
            </a:r>
          </a:p>
          <a:p>
            <a:pPr marL="342900" marR="0" lvl="0" indent="-342900">
              <a:lnSpc>
                <a:spcPct val="115000"/>
              </a:lnSpc>
              <a:spcBef>
                <a:spcPts val="0"/>
              </a:spcBef>
              <a:spcAft>
                <a:spcPts val="0"/>
              </a:spcAft>
              <a:buFont typeface="Symbol" panose="05050102010706020507" pitchFamily="18" charset="2"/>
              <a:buChar char=""/>
            </a:pPr>
            <a:r>
              <a:rPr lang="en-US" sz="1800" dirty="0">
                <a:effectLst/>
                <a:ea typeface="Calibri" panose="020F0502020204030204" pitchFamily="34" charset="0"/>
                <a:cs typeface="Times New Roman" panose="02020603050405020304" pitchFamily="18" charset="0"/>
              </a:rPr>
              <a:t>A </a:t>
            </a:r>
            <a:r>
              <a:rPr lang="en-US" sz="1800" b="1" dirty="0">
                <a:solidFill>
                  <a:schemeClr val="accent2">
                    <a:lumMod val="75000"/>
                  </a:schemeClr>
                </a:solidFill>
                <a:effectLst/>
                <a:ea typeface="Calibri" panose="020F0502020204030204" pitchFamily="34" charset="0"/>
                <a:cs typeface="Times New Roman" panose="02020603050405020304" pitchFamily="18" charset="0"/>
              </a:rPr>
              <a:t>project proposal </a:t>
            </a:r>
            <a:r>
              <a:rPr lang="en-US" sz="1800" dirty="0">
                <a:effectLst/>
                <a:ea typeface="Calibri" panose="020F0502020204030204" pitchFamily="34" charset="0"/>
                <a:cs typeface="Times New Roman" panose="02020603050405020304" pitchFamily="18" charset="0"/>
              </a:rPr>
              <a:t>(in the form of an NSC memo) on an issue in which you and teammate have interest and enough expertise to start, as coordinated with the professor.</a:t>
            </a:r>
          </a:p>
          <a:p>
            <a:pPr marL="342900" marR="0" lvl="0" indent="-342900">
              <a:lnSpc>
                <a:spcPct val="115000"/>
              </a:lnSpc>
              <a:spcBef>
                <a:spcPts val="0"/>
              </a:spcBef>
              <a:spcAft>
                <a:spcPts val="0"/>
              </a:spcAft>
              <a:buFont typeface="Symbol" panose="05050102010706020507" pitchFamily="18" charset="2"/>
              <a:buChar char=""/>
            </a:pPr>
            <a:r>
              <a:rPr lang="en-US" sz="1800" dirty="0">
                <a:effectLst/>
                <a:ea typeface="Calibri" panose="020F0502020204030204" pitchFamily="34" charset="0"/>
                <a:cs typeface="Times New Roman" panose="02020603050405020304" pitchFamily="18" charset="0"/>
              </a:rPr>
              <a:t>A memo reporting on a </a:t>
            </a:r>
            <a:r>
              <a:rPr lang="en-US" sz="1800" b="1" dirty="0">
                <a:solidFill>
                  <a:schemeClr val="accent2">
                    <a:lumMod val="75000"/>
                  </a:schemeClr>
                </a:solidFill>
                <a:effectLst/>
                <a:ea typeface="Calibri" panose="020F0502020204030204" pitchFamily="34" charset="0"/>
                <a:cs typeface="Times New Roman" panose="02020603050405020304" pitchFamily="18" charset="0"/>
              </a:rPr>
              <a:t>Congressional hearing or public forum </a:t>
            </a:r>
            <a:r>
              <a:rPr lang="en-US" sz="1800" dirty="0">
                <a:effectLst/>
                <a:ea typeface="Calibri" panose="020F0502020204030204" pitchFamily="34" charset="0"/>
                <a:cs typeface="Times New Roman" panose="02020603050405020304" pitchFamily="18" charset="0"/>
              </a:rPr>
              <a:t>relevant to the chosen issue (by one team member) and a memo on </a:t>
            </a:r>
            <a:r>
              <a:rPr lang="en-US" sz="1800" b="1" dirty="0">
                <a:solidFill>
                  <a:schemeClr val="accent2">
                    <a:lumMod val="75000"/>
                  </a:schemeClr>
                </a:solidFill>
                <a:effectLst/>
                <a:ea typeface="Calibri" panose="020F0502020204030204" pitchFamily="34" charset="0"/>
                <a:cs typeface="Times New Roman" panose="02020603050405020304" pitchFamily="18" charset="0"/>
              </a:rPr>
              <a:t>U.S. and foreign public opinion </a:t>
            </a:r>
            <a:r>
              <a:rPr lang="en-US" sz="1800" dirty="0">
                <a:effectLst/>
                <a:ea typeface="Calibri" panose="020F0502020204030204" pitchFamily="34" charset="0"/>
                <a:cs typeface="Times New Roman" panose="02020603050405020304" pitchFamily="18" charset="0"/>
              </a:rPr>
              <a:t>relevant to that issue (by the other).</a:t>
            </a:r>
          </a:p>
          <a:p>
            <a:pPr marL="342900" marR="0" lvl="0" indent="-342900">
              <a:lnSpc>
                <a:spcPct val="115000"/>
              </a:lnSpc>
              <a:spcBef>
                <a:spcPts val="0"/>
              </a:spcBef>
              <a:spcAft>
                <a:spcPts val="0"/>
              </a:spcAft>
              <a:buFont typeface="Symbol" panose="05050102010706020507" pitchFamily="18" charset="2"/>
              <a:buChar char=""/>
            </a:pPr>
            <a:r>
              <a:rPr lang="en-US" sz="1800" dirty="0">
                <a:effectLst/>
                <a:ea typeface="Calibri" panose="020F0502020204030204" pitchFamily="34" charset="0"/>
                <a:cs typeface="Times New Roman" panose="02020603050405020304" pitchFamily="18" charset="0"/>
              </a:rPr>
              <a:t>A memo reporting on an </a:t>
            </a:r>
            <a:r>
              <a:rPr lang="en-US" b="1" dirty="0">
                <a:solidFill>
                  <a:schemeClr val="accent2">
                    <a:lumMod val="75000"/>
                  </a:schemeClr>
                </a:solidFill>
                <a:ea typeface="Calibri" panose="020F0502020204030204" pitchFamily="34" charset="0"/>
                <a:cs typeface="Times New Roman" panose="02020603050405020304" pitchFamily="18" charset="0"/>
              </a:rPr>
              <a:t>interview</a:t>
            </a:r>
            <a:r>
              <a:rPr lang="en-US" sz="1800" dirty="0">
                <a:effectLst/>
                <a:ea typeface="Calibri" panose="020F0502020204030204" pitchFamily="34" charset="0"/>
                <a:cs typeface="Times New Roman" panose="02020603050405020304" pitchFamily="18" charset="0"/>
              </a:rPr>
              <a:t> (one by each team member) with an expert source on the topic.</a:t>
            </a:r>
          </a:p>
          <a:p>
            <a:pPr marL="342900" marR="0" lvl="0" indent="-342900">
              <a:lnSpc>
                <a:spcPct val="115000"/>
              </a:lnSpc>
              <a:spcBef>
                <a:spcPts val="0"/>
              </a:spcBef>
              <a:spcAft>
                <a:spcPts val="0"/>
              </a:spcAft>
              <a:buFont typeface="Symbol" panose="05050102010706020507" pitchFamily="18" charset="2"/>
              <a:buChar char=""/>
            </a:pPr>
            <a:r>
              <a:rPr lang="en-US" sz="1800" dirty="0">
                <a:effectLst/>
                <a:ea typeface="Calibri" panose="020F0502020204030204" pitchFamily="34" charset="0"/>
                <a:cs typeface="Times New Roman" panose="02020603050405020304" pitchFamily="18" charset="0"/>
              </a:rPr>
              <a:t>A </a:t>
            </a:r>
            <a:r>
              <a:rPr lang="en-US" sz="1800" b="1" dirty="0">
                <a:solidFill>
                  <a:schemeClr val="accent2">
                    <a:lumMod val="75000"/>
                  </a:schemeClr>
                </a:solidFill>
                <a:effectLst/>
                <a:ea typeface="Calibri" panose="020F0502020204030204" pitchFamily="34" charset="0"/>
                <a:cs typeface="Times New Roman" panose="02020603050405020304" pitchFamily="18" charset="0"/>
              </a:rPr>
              <a:t>final policy recommendation memo </a:t>
            </a:r>
            <a:r>
              <a:rPr lang="en-US" sz="1800" dirty="0">
                <a:effectLst/>
                <a:ea typeface="Calibri" panose="020F0502020204030204" pitchFamily="34" charset="0"/>
                <a:cs typeface="Times New Roman" panose="02020603050405020304" pitchFamily="18" charset="0"/>
              </a:rPr>
              <a:t>(jointly written) for the NSC “Deputies Committee” to consider on the issue with a final recommendation to the President.</a:t>
            </a:r>
          </a:p>
          <a:p>
            <a:pPr marL="342900" marR="0" lvl="0" indent="-342900">
              <a:lnSpc>
                <a:spcPct val="115000"/>
              </a:lnSpc>
              <a:spcBef>
                <a:spcPts val="0"/>
              </a:spcBef>
              <a:spcAft>
                <a:spcPts val="1200"/>
              </a:spcAft>
              <a:buFont typeface="Symbol" panose="05050102010706020507" pitchFamily="18" charset="2"/>
              <a:buChar char=""/>
            </a:pPr>
            <a:r>
              <a:rPr lang="en-US" sz="1800" dirty="0">
                <a:effectLst/>
                <a:ea typeface="Calibri" panose="020F0502020204030204" pitchFamily="34" charset="0"/>
                <a:cs typeface="Times New Roman" panose="02020603050405020304" pitchFamily="18" charset="0"/>
              </a:rPr>
              <a:t>A </a:t>
            </a:r>
            <a:r>
              <a:rPr lang="en-US" sz="1800" b="1" dirty="0">
                <a:solidFill>
                  <a:schemeClr val="accent2">
                    <a:lumMod val="75000"/>
                  </a:schemeClr>
                </a:solidFill>
                <a:effectLst/>
                <a:ea typeface="Calibri" panose="020F0502020204030204" pitchFamily="34" charset="0"/>
                <a:cs typeface="Times New Roman" panose="02020603050405020304" pitchFamily="18" charset="0"/>
              </a:rPr>
              <a:t>PowerPoint briefing </a:t>
            </a:r>
            <a:r>
              <a:rPr lang="en-US" sz="1800" dirty="0">
                <a:effectLst/>
                <a:ea typeface="Calibri" panose="020F0502020204030204" pitchFamily="34" charset="0"/>
                <a:cs typeface="Times New Roman" panose="02020603050405020304" pitchFamily="18" charset="0"/>
              </a:rPr>
              <a:t>for the simulated NSC meeting at which the team will brief the “Deputies” on its issue, including analysis, key interagency positions, and recommendations.</a:t>
            </a:r>
          </a:p>
        </p:txBody>
      </p:sp>
      <p:grpSp>
        <p:nvGrpSpPr>
          <p:cNvPr id="5" name="Group 4">
            <a:extLst>
              <a:ext uri="{FF2B5EF4-FFF2-40B4-BE49-F238E27FC236}">
                <a16:creationId xmlns:a16="http://schemas.microsoft.com/office/drawing/2014/main" id="{7B4CA024-5663-AE75-E35A-6D716EB1D204}"/>
              </a:ext>
            </a:extLst>
          </p:cNvPr>
          <p:cNvGrpSpPr/>
          <p:nvPr/>
        </p:nvGrpSpPr>
        <p:grpSpPr>
          <a:xfrm>
            <a:off x="1276350" y="867665"/>
            <a:ext cx="10098740" cy="1671254"/>
            <a:chOff x="1276350" y="867665"/>
            <a:chExt cx="10098740" cy="1687276"/>
          </a:xfrm>
        </p:grpSpPr>
        <p:sp useBgFill="1">
          <p:nvSpPr>
            <p:cNvPr id="2" name="Rectangle 1">
              <a:extLst>
                <a:ext uri="{FF2B5EF4-FFF2-40B4-BE49-F238E27FC236}">
                  <a16:creationId xmlns:a16="http://schemas.microsoft.com/office/drawing/2014/main" id="{21C3FD0F-BF2B-A716-5F47-2C0D861F6000}"/>
                </a:ext>
              </a:extLst>
            </p:cNvPr>
            <p:cNvSpPr/>
            <p:nvPr/>
          </p:nvSpPr>
          <p:spPr>
            <a:xfrm>
              <a:off x="1276350" y="1290918"/>
              <a:ext cx="9144000" cy="126402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useBgFill="1">
          <p:nvSpPr>
            <p:cNvPr id="3" name="Rectangle 2">
              <a:extLst>
                <a:ext uri="{FF2B5EF4-FFF2-40B4-BE49-F238E27FC236}">
                  <a16:creationId xmlns:a16="http://schemas.microsoft.com/office/drawing/2014/main" id="{C35E14F7-374A-6B22-0912-F414F4C6A3DF}"/>
                </a:ext>
              </a:extLst>
            </p:cNvPr>
            <p:cNvSpPr/>
            <p:nvPr/>
          </p:nvSpPr>
          <p:spPr>
            <a:xfrm>
              <a:off x="6656293" y="867665"/>
              <a:ext cx="4718797" cy="66787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Tree>
    <p:extLst>
      <p:ext uri="{BB962C8B-B14F-4D97-AF65-F5344CB8AC3E}">
        <p14:creationId xmlns:p14="http://schemas.microsoft.com/office/powerpoint/2010/main" val="309354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C1C1C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C1C1C1"/>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C1C1C1"/>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rgbClr val="C1C1C1"/>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51B07-7608-B24B-E997-94C1B3756075}"/>
            </a:ext>
          </a:extLst>
        </p:cNvPr>
        <p:cNvGrpSpPr/>
        <p:nvPr/>
      </p:nvGrpSpPr>
      <p:grpSpPr>
        <a:xfrm>
          <a:off x="0" y="0"/>
          <a:ext cx="0" cy="0"/>
          <a:chOff x="0" y="0"/>
          <a:chExt cx="0" cy="0"/>
        </a:xfrm>
      </p:grpSpPr>
      <p:pic>
        <p:nvPicPr>
          <p:cNvPr id="3" name="Picture 2" descr="A white sheet of paper with black text&#10;&#10;Description automatically generated">
            <a:extLst>
              <a:ext uri="{FF2B5EF4-FFF2-40B4-BE49-F238E27FC236}">
                <a16:creationId xmlns:a16="http://schemas.microsoft.com/office/drawing/2014/main" id="{A7BCA418-C541-AA91-ADDF-14F0ADA050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1260" y="182880"/>
            <a:ext cx="6252224" cy="6675120"/>
          </a:xfrm>
          <a:prstGeom prst="rect">
            <a:avLst/>
          </a:prstGeom>
        </p:spPr>
      </p:pic>
      <p:pic>
        <p:nvPicPr>
          <p:cNvPr id="5" name="Picture 4">
            <a:extLst>
              <a:ext uri="{FF2B5EF4-FFF2-40B4-BE49-F238E27FC236}">
                <a16:creationId xmlns:a16="http://schemas.microsoft.com/office/drawing/2014/main" id="{367D0C79-CC0A-7957-8A48-7DCB70E0D48F}"/>
              </a:ext>
            </a:extLst>
          </p:cNvPr>
          <p:cNvPicPr>
            <a:picLocks noChangeAspect="1"/>
          </p:cNvPicPr>
          <p:nvPr/>
        </p:nvPicPr>
        <p:blipFill>
          <a:blip r:embed="rId3"/>
          <a:stretch>
            <a:fillRect/>
          </a:stretch>
        </p:blipFill>
        <p:spPr>
          <a:xfrm>
            <a:off x="1961743" y="1275557"/>
            <a:ext cx="6161741" cy="5577840"/>
          </a:xfrm>
          <a:prstGeom prst="rect">
            <a:avLst/>
          </a:prstGeom>
        </p:spPr>
      </p:pic>
      <p:pic>
        <p:nvPicPr>
          <p:cNvPr id="6" name="Picture 5" descr="A white sheet of paper with black text&#10;&#10;Description automatically generated">
            <a:extLst>
              <a:ext uri="{FF2B5EF4-FFF2-40B4-BE49-F238E27FC236}">
                <a16:creationId xmlns:a16="http://schemas.microsoft.com/office/drawing/2014/main" id="{6D6044D3-0E2E-D90B-1DF7-1E8BDE976E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9835" y="182880"/>
            <a:ext cx="6252224" cy="6675120"/>
          </a:xfrm>
          <a:prstGeom prst="rect">
            <a:avLst/>
          </a:prstGeom>
        </p:spPr>
      </p:pic>
      <p:pic>
        <p:nvPicPr>
          <p:cNvPr id="24" name="Picture 23">
            <a:extLst>
              <a:ext uri="{FF2B5EF4-FFF2-40B4-BE49-F238E27FC236}">
                <a16:creationId xmlns:a16="http://schemas.microsoft.com/office/drawing/2014/main" id="{5097F246-8764-E0F8-32F4-9E51BB4B5B99}"/>
              </a:ext>
            </a:extLst>
          </p:cNvPr>
          <p:cNvPicPr>
            <a:picLocks noChangeAspect="1"/>
          </p:cNvPicPr>
          <p:nvPr/>
        </p:nvPicPr>
        <p:blipFill>
          <a:blip r:embed="rId3"/>
          <a:stretch>
            <a:fillRect/>
          </a:stretch>
        </p:blipFill>
        <p:spPr>
          <a:xfrm>
            <a:off x="1990318" y="1275557"/>
            <a:ext cx="6161741" cy="5577840"/>
          </a:xfrm>
          <a:prstGeom prst="rect">
            <a:avLst/>
          </a:prstGeom>
        </p:spPr>
      </p:pic>
      <p:grpSp>
        <p:nvGrpSpPr>
          <p:cNvPr id="7" name="Group 6">
            <a:extLst>
              <a:ext uri="{FF2B5EF4-FFF2-40B4-BE49-F238E27FC236}">
                <a16:creationId xmlns:a16="http://schemas.microsoft.com/office/drawing/2014/main" id="{A45FA150-3260-DA1A-F066-32D61068F675}"/>
              </a:ext>
            </a:extLst>
          </p:cNvPr>
          <p:cNvGrpSpPr/>
          <p:nvPr/>
        </p:nvGrpSpPr>
        <p:grpSpPr>
          <a:xfrm>
            <a:off x="7673710" y="2685539"/>
            <a:ext cx="541962" cy="3479004"/>
            <a:chOff x="9309798" y="2675768"/>
            <a:chExt cx="541962" cy="3479004"/>
          </a:xfrm>
        </p:grpSpPr>
        <p:sp>
          <p:nvSpPr>
            <p:cNvPr id="8" name="TextBox 7">
              <a:extLst>
                <a:ext uri="{FF2B5EF4-FFF2-40B4-BE49-F238E27FC236}">
                  <a16:creationId xmlns:a16="http://schemas.microsoft.com/office/drawing/2014/main" id="{BE395EA3-19E6-B313-57F4-BC1DF1A597DB}"/>
                </a:ext>
              </a:extLst>
            </p:cNvPr>
            <p:cNvSpPr txBox="1"/>
            <p:nvPr/>
          </p:nvSpPr>
          <p:spPr>
            <a:xfrm>
              <a:off x="9309798" y="4250307"/>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9" name="TextBox 8">
              <a:extLst>
                <a:ext uri="{FF2B5EF4-FFF2-40B4-BE49-F238E27FC236}">
                  <a16:creationId xmlns:a16="http://schemas.microsoft.com/office/drawing/2014/main" id="{C2858051-78E4-2199-AF4E-D5B7ED9D5A88}"/>
                </a:ext>
              </a:extLst>
            </p:cNvPr>
            <p:cNvSpPr txBox="1"/>
            <p:nvPr/>
          </p:nvSpPr>
          <p:spPr>
            <a:xfrm>
              <a:off x="9309798" y="2675768"/>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0" name="TextBox 9">
              <a:extLst>
                <a:ext uri="{FF2B5EF4-FFF2-40B4-BE49-F238E27FC236}">
                  <a16:creationId xmlns:a16="http://schemas.microsoft.com/office/drawing/2014/main" id="{774ACDED-748B-3489-4DBE-E3008FB60B4A}"/>
                </a:ext>
              </a:extLst>
            </p:cNvPr>
            <p:cNvSpPr txBox="1"/>
            <p:nvPr/>
          </p:nvSpPr>
          <p:spPr>
            <a:xfrm>
              <a:off x="9321796" y="442267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1" name="TextBox 10">
              <a:extLst>
                <a:ext uri="{FF2B5EF4-FFF2-40B4-BE49-F238E27FC236}">
                  <a16:creationId xmlns:a16="http://schemas.microsoft.com/office/drawing/2014/main" id="{4B5511CC-F78B-6257-FAAC-BD58830D7ED9}"/>
                </a:ext>
              </a:extLst>
            </p:cNvPr>
            <p:cNvSpPr txBox="1"/>
            <p:nvPr/>
          </p:nvSpPr>
          <p:spPr>
            <a:xfrm>
              <a:off x="9344890" y="5569997"/>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sp>
        <p:nvSpPr>
          <p:cNvPr id="12" name="TextBox 11">
            <a:extLst>
              <a:ext uri="{FF2B5EF4-FFF2-40B4-BE49-F238E27FC236}">
                <a16:creationId xmlns:a16="http://schemas.microsoft.com/office/drawing/2014/main" id="{F9AC9033-A349-A489-273B-28E6021E031A}"/>
              </a:ext>
            </a:extLst>
          </p:cNvPr>
          <p:cNvSpPr txBox="1"/>
          <p:nvPr/>
        </p:nvSpPr>
        <p:spPr>
          <a:xfrm>
            <a:off x="9421189" y="2847720"/>
            <a:ext cx="715260" cy="523220"/>
          </a:xfrm>
          <a:prstGeom prst="rect">
            <a:avLst/>
          </a:prstGeom>
          <a:noFill/>
        </p:spPr>
        <p:txBody>
          <a:bodyPr wrap="none" rtlCol="0">
            <a:spAutoFit/>
          </a:bodyPr>
          <a:lstStyle/>
          <a:p>
            <a:r>
              <a:rPr lang="en-US" sz="2800" dirty="0"/>
              <a:t>401</a:t>
            </a:r>
          </a:p>
        </p:txBody>
      </p:sp>
      <p:sp>
        <p:nvSpPr>
          <p:cNvPr id="13" name="TextBox 12">
            <a:extLst>
              <a:ext uri="{FF2B5EF4-FFF2-40B4-BE49-F238E27FC236}">
                <a16:creationId xmlns:a16="http://schemas.microsoft.com/office/drawing/2014/main" id="{AA7DAC9A-CF81-780A-AD09-71CDE513E301}"/>
              </a:ext>
            </a:extLst>
          </p:cNvPr>
          <p:cNvSpPr txBox="1"/>
          <p:nvPr/>
        </p:nvSpPr>
        <p:spPr>
          <a:xfrm>
            <a:off x="9451720" y="3236955"/>
            <a:ext cx="730713" cy="523220"/>
          </a:xfrm>
          <a:prstGeom prst="rect">
            <a:avLst/>
          </a:prstGeom>
          <a:noFill/>
        </p:spPr>
        <p:txBody>
          <a:bodyPr wrap="none" rtlCol="0">
            <a:spAutoFit/>
          </a:bodyPr>
          <a:lstStyle/>
          <a:p>
            <a:r>
              <a:rPr lang="en-US" sz="2800" dirty="0"/>
              <a:t>402</a:t>
            </a:r>
          </a:p>
        </p:txBody>
      </p:sp>
      <p:grpSp>
        <p:nvGrpSpPr>
          <p:cNvPr id="14" name="Group 13">
            <a:extLst>
              <a:ext uri="{FF2B5EF4-FFF2-40B4-BE49-F238E27FC236}">
                <a16:creationId xmlns:a16="http://schemas.microsoft.com/office/drawing/2014/main" id="{0558D75D-AB02-89FD-3989-52343C2F0B86}"/>
              </a:ext>
            </a:extLst>
          </p:cNvPr>
          <p:cNvGrpSpPr/>
          <p:nvPr/>
        </p:nvGrpSpPr>
        <p:grpSpPr>
          <a:xfrm>
            <a:off x="7630875" y="3052206"/>
            <a:ext cx="592236" cy="3760949"/>
            <a:chOff x="8959466" y="2284383"/>
            <a:chExt cx="592236" cy="3760949"/>
          </a:xfrm>
        </p:grpSpPr>
        <p:sp>
          <p:nvSpPr>
            <p:cNvPr id="15" name="TextBox 14">
              <a:extLst>
                <a:ext uri="{FF2B5EF4-FFF2-40B4-BE49-F238E27FC236}">
                  <a16:creationId xmlns:a16="http://schemas.microsoft.com/office/drawing/2014/main" id="{7758046B-EB59-CD06-5FD4-F6B0502770E7}"/>
                </a:ext>
              </a:extLst>
            </p:cNvPr>
            <p:cNvSpPr txBox="1"/>
            <p:nvPr/>
          </p:nvSpPr>
          <p:spPr>
            <a:xfrm>
              <a:off x="9011138" y="2284383"/>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6" name="TextBox 15">
              <a:extLst>
                <a:ext uri="{FF2B5EF4-FFF2-40B4-BE49-F238E27FC236}">
                  <a16:creationId xmlns:a16="http://schemas.microsoft.com/office/drawing/2014/main" id="{231FAE9C-CD86-E399-4574-BAD7A3D551D5}"/>
                </a:ext>
              </a:extLst>
            </p:cNvPr>
            <p:cNvSpPr txBox="1"/>
            <p:nvPr/>
          </p:nvSpPr>
          <p:spPr>
            <a:xfrm>
              <a:off x="9044832" y="310075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2" name="TextBox 21">
              <a:extLst>
                <a:ext uri="{FF2B5EF4-FFF2-40B4-BE49-F238E27FC236}">
                  <a16:creationId xmlns:a16="http://schemas.microsoft.com/office/drawing/2014/main" id="{DFBAF082-C595-6C3B-B627-F31D449EC670}"/>
                </a:ext>
              </a:extLst>
            </p:cNvPr>
            <p:cNvSpPr txBox="1"/>
            <p:nvPr/>
          </p:nvSpPr>
          <p:spPr>
            <a:xfrm>
              <a:off x="8959466" y="5460557"/>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sp>
        <p:nvSpPr>
          <p:cNvPr id="23" name="TextBox 22">
            <a:extLst>
              <a:ext uri="{FF2B5EF4-FFF2-40B4-BE49-F238E27FC236}">
                <a16:creationId xmlns:a16="http://schemas.microsoft.com/office/drawing/2014/main" id="{F737140A-A324-8265-5672-1B8E0673C94D}"/>
              </a:ext>
            </a:extLst>
          </p:cNvPr>
          <p:cNvSpPr txBox="1"/>
          <p:nvPr/>
        </p:nvSpPr>
        <p:spPr>
          <a:xfrm>
            <a:off x="7673710" y="4784059"/>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5" name="TextBox 24">
            <a:extLst>
              <a:ext uri="{FF2B5EF4-FFF2-40B4-BE49-F238E27FC236}">
                <a16:creationId xmlns:a16="http://schemas.microsoft.com/office/drawing/2014/main" id="{C82E2C8B-8F19-32C1-42C2-8FCCE4D99DBB}"/>
              </a:ext>
            </a:extLst>
          </p:cNvPr>
          <p:cNvSpPr txBox="1"/>
          <p:nvPr/>
        </p:nvSpPr>
        <p:spPr>
          <a:xfrm>
            <a:off x="7707097" y="2294036"/>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4" name="Rectangle 3">
            <a:extLst>
              <a:ext uri="{FF2B5EF4-FFF2-40B4-BE49-F238E27FC236}">
                <a16:creationId xmlns:a16="http://schemas.microsoft.com/office/drawing/2014/main" id="{8A14B6D2-F9E8-9381-D808-FAC26FE6D057}"/>
              </a:ext>
            </a:extLst>
          </p:cNvPr>
          <p:cNvSpPr/>
          <p:nvPr/>
        </p:nvSpPr>
        <p:spPr>
          <a:xfrm>
            <a:off x="6079250" y="1765813"/>
            <a:ext cx="2011680" cy="490930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584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4"/>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12"/>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25"/>
                                        </p:tgtEl>
                                        <p:attrNameLst>
                                          <p:attrName>style.visibility</p:attrName>
                                        </p:attrNameLst>
                                      </p:cBhvr>
                                      <p:to>
                                        <p:strVal val="hidden"/>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3"/>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23" grpId="0"/>
      <p:bldP spid="23" grpId="1"/>
      <p:bldP spid="25" grpId="0"/>
      <p:bldP spid="25" grpId="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5D02F-15F0-E8F8-5741-47A8BBDFA0B6}"/>
            </a:ext>
          </a:extLst>
        </p:cNvPr>
        <p:cNvGrpSpPr/>
        <p:nvPr/>
      </p:nvGrpSpPr>
      <p:grpSpPr>
        <a:xfrm>
          <a:off x="0" y="0"/>
          <a:ext cx="0" cy="0"/>
          <a:chOff x="0" y="0"/>
          <a:chExt cx="0" cy="0"/>
        </a:xfrm>
      </p:grpSpPr>
      <p:pic>
        <p:nvPicPr>
          <p:cNvPr id="3" name="Picture 2" descr="A white sheet of paper with black text&#10;&#10;Description automatically generated">
            <a:extLst>
              <a:ext uri="{FF2B5EF4-FFF2-40B4-BE49-F238E27FC236}">
                <a16:creationId xmlns:a16="http://schemas.microsoft.com/office/drawing/2014/main" id="{68A490DA-98F8-1307-DCFE-37AECCB1DF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1260" y="182880"/>
            <a:ext cx="6252224" cy="6675120"/>
          </a:xfrm>
          <a:prstGeom prst="rect">
            <a:avLst/>
          </a:prstGeom>
        </p:spPr>
      </p:pic>
      <p:pic>
        <p:nvPicPr>
          <p:cNvPr id="5" name="Picture 4">
            <a:extLst>
              <a:ext uri="{FF2B5EF4-FFF2-40B4-BE49-F238E27FC236}">
                <a16:creationId xmlns:a16="http://schemas.microsoft.com/office/drawing/2014/main" id="{FF3AA02D-B8BC-EE84-AAF6-2DCB94150B64}"/>
              </a:ext>
            </a:extLst>
          </p:cNvPr>
          <p:cNvPicPr>
            <a:picLocks noChangeAspect="1"/>
          </p:cNvPicPr>
          <p:nvPr/>
        </p:nvPicPr>
        <p:blipFill>
          <a:blip r:embed="rId3"/>
          <a:stretch>
            <a:fillRect/>
          </a:stretch>
        </p:blipFill>
        <p:spPr>
          <a:xfrm>
            <a:off x="1961743" y="1275557"/>
            <a:ext cx="6161741" cy="5577840"/>
          </a:xfrm>
          <a:prstGeom prst="rect">
            <a:avLst/>
          </a:prstGeom>
        </p:spPr>
      </p:pic>
      <p:pic>
        <p:nvPicPr>
          <p:cNvPr id="6" name="Picture 5" descr="A white sheet of paper with black text&#10;&#10;Description automatically generated">
            <a:extLst>
              <a:ext uri="{FF2B5EF4-FFF2-40B4-BE49-F238E27FC236}">
                <a16:creationId xmlns:a16="http://schemas.microsoft.com/office/drawing/2014/main" id="{DC7D6F63-9D29-7A1B-5533-BAD0E893DA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9835" y="182880"/>
            <a:ext cx="6252224" cy="6675120"/>
          </a:xfrm>
          <a:prstGeom prst="rect">
            <a:avLst/>
          </a:prstGeom>
        </p:spPr>
      </p:pic>
      <p:pic>
        <p:nvPicPr>
          <p:cNvPr id="24" name="Picture 23">
            <a:extLst>
              <a:ext uri="{FF2B5EF4-FFF2-40B4-BE49-F238E27FC236}">
                <a16:creationId xmlns:a16="http://schemas.microsoft.com/office/drawing/2014/main" id="{5EB05EF3-CACF-C341-D56A-03B4F5821FEA}"/>
              </a:ext>
            </a:extLst>
          </p:cNvPr>
          <p:cNvPicPr>
            <a:picLocks noChangeAspect="1"/>
          </p:cNvPicPr>
          <p:nvPr/>
        </p:nvPicPr>
        <p:blipFill>
          <a:blip r:embed="rId3"/>
          <a:stretch>
            <a:fillRect/>
          </a:stretch>
        </p:blipFill>
        <p:spPr>
          <a:xfrm>
            <a:off x="1990318" y="1275557"/>
            <a:ext cx="6161741" cy="5577840"/>
          </a:xfrm>
          <a:prstGeom prst="rect">
            <a:avLst/>
          </a:prstGeom>
        </p:spPr>
      </p:pic>
      <p:grpSp>
        <p:nvGrpSpPr>
          <p:cNvPr id="7" name="Group 6">
            <a:extLst>
              <a:ext uri="{FF2B5EF4-FFF2-40B4-BE49-F238E27FC236}">
                <a16:creationId xmlns:a16="http://schemas.microsoft.com/office/drawing/2014/main" id="{7DB72B4A-74B0-F18B-B563-4D054865337E}"/>
              </a:ext>
            </a:extLst>
          </p:cNvPr>
          <p:cNvGrpSpPr/>
          <p:nvPr/>
        </p:nvGrpSpPr>
        <p:grpSpPr>
          <a:xfrm>
            <a:off x="7673710" y="2685539"/>
            <a:ext cx="541962" cy="3479004"/>
            <a:chOff x="9309798" y="2675768"/>
            <a:chExt cx="541962" cy="3479004"/>
          </a:xfrm>
        </p:grpSpPr>
        <p:sp>
          <p:nvSpPr>
            <p:cNvPr id="8" name="TextBox 7">
              <a:extLst>
                <a:ext uri="{FF2B5EF4-FFF2-40B4-BE49-F238E27FC236}">
                  <a16:creationId xmlns:a16="http://schemas.microsoft.com/office/drawing/2014/main" id="{A941F578-EBBE-F24C-0E48-1BE6839C80F5}"/>
                </a:ext>
              </a:extLst>
            </p:cNvPr>
            <p:cNvSpPr txBox="1"/>
            <p:nvPr/>
          </p:nvSpPr>
          <p:spPr>
            <a:xfrm>
              <a:off x="9309798" y="4250307"/>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9" name="TextBox 8">
              <a:extLst>
                <a:ext uri="{FF2B5EF4-FFF2-40B4-BE49-F238E27FC236}">
                  <a16:creationId xmlns:a16="http://schemas.microsoft.com/office/drawing/2014/main" id="{E93F51C2-6D9B-565A-1A78-9C5619F3472E}"/>
                </a:ext>
              </a:extLst>
            </p:cNvPr>
            <p:cNvSpPr txBox="1"/>
            <p:nvPr/>
          </p:nvSpPr>
          <p:spPr>
            <a:xfrm>
              <a:off x="9309798" y="2675768"/>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0" name="TextBox 9">
              <a:extLst>
                <a:ext uri="{FF2B5EF4-FFF2-40B4-BE49-F238E27FC236}">
                  <a16:creationId xmlns:a16="http://schemas.microsoft.com/office/drawing/2014/main" id="{E2A2CD14-B282-02A9-5136-FC3319AE7C10}"/>
                </a:ext>
              </a:extLst>
            </p:cNvPr>
            <p:cNvSpPr txBox="1"/>
            <p:nvPr/>
          </p:nvSpPr>
          <p:spPr>
            <a:xfrm>
              <a:off x="9321796" y="442267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1" name="TextBox 10">
              <a:extLst>
                <a:ext uri="{FF2B5EF4-FFF2-40B4-BE49-F238E27FC236}">
                  <a16:creationId xmlns:a16="http://schemas.microsoft.com/office/drawing/2014/main" id="{2A8108B6-869A-E779-220F-2C09C5AA6EE0}"/>
                </a:ext>
              </a:extLst>
            </p:cNvPr>
            <p:cNvSpPr txBox="1"/>
            <p:nvPr/>
          </p:nvSpPr>
          <p:spPr>
            <a:xfrm>
              <a:off x="9344890" y="5569997"/>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grpSp>
        <p:nvGrpSpPr>
          <p:cNvPr id="14" name="Group 13">
            <a:extLst>
              <a:ext uri="{FF2B5EF4-FFF2-40B4-BE49-F238E27FC236}">
                <a16:creationId xmlns:a16="http://schemas.microsoft.com/office/drawing/2014/main" id="{F43077BB-7FA1-A371-0746-A29BD30E4E73}"/>
              </a:ext>
            </a:extLst>
          </p:cNvPr>
          <p:cNvGrpSpPr/>
          <p:nvPr/>
        </p:nvGrpSpPr>
        <p:grpSpPr>
          <a:xfrm>
            <a:off x="7630875" y="3052206"/>
            <a:ext cx="592236" cy="3760949"/>
            <a:chOff x="8959466" y="2284383"/>
            <a:chExt cx="592236" cy="3760949"/>
          </a:xfrm>
        </p:grpSpPr>
        <p:sp>
          <p:nvSpPr>
            <p:cNvPr id="15" name="TextBox 14">
              <a:extLst>
                <a:ext uri="{FF2B5EF4-FFF2-40B4-BE49-F238E27FC236}">
                  <a16:creationId xmlns:a16="http://schemas.microsoft.com/office/drawing/2014/main" id="{A221D6DF-B9F2-F060-2030-95264C9A44AA}"/>
                </a:ext>
              </a:extLst>
            </p:cNvPr>
            <p:cNvSpPr txBox="1"/>
            <p:nvPr/>
          </p:nvSpPr>
          <p:spPr>
            <a:xfrm>
              <a:off x="9011138" y="2284383"/>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6" name="TextBox 15">
              <a:extLst>
                <a:ext uri="{FF2B5EF4-FFF2-40B4-BE49-F238E27FC236}">
                  <a16:creationId xmlns:a16="http://schemas.microsoft.com/office/drawing/2014/main" id="{41773BE7-B054-D1E0-4C32-09700E8DDBD9}"/>
                </a:ext>
              </a:extLst>
            </p:cNvPr>
            <p:cNvSpPr txBox="1"/>
            <p:nvPr/>
          </p:nvSpPr>
          <p:spPr>
            <a:xfrm>
              <a:off x="9044832" y="310075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2" name="TextBox 21">
              <a:extLst>
                <a:ext uri="{FF2B5EF4-FFF2-40B4-BE49-F238E27FC236}">
                  <a16:creationId xmlns:a16="http://schemas.microsoft.com/office/drawing/2014/main" id="{CC052F52-CC30-F7D0-68ED-543ADD8592BC}"/>
                </a:ext>
              </a:extLst>
            </p:cNvPr>
            <p:cNvSpPr txBox="1"/>
            <p:nvPr/>
          </p:nvSpPr>
          <p:spPr>
            <a:xfrm>
              <a:off x="8959466" y="5460557"/>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sp>
        <p:nvSpPr>
          <p:cNvPr id="23" name="TextBox 22">
            <a:extLst>
              <a:ext uri="{FF2B5EF4-FFF2-40B4-BE49-F238E27FC236}">
                <a16:creationId xmlns:a16="http://schemas.microsoft.com/office/drawing/2014/main" id="{DFE6862B-8339-D220-3044-685A744A24F4}"/>
              </a:ext>
            </a:extLst>
          </p:cNvPr>
          <p:cNvSpPr txBox="1"/>
          <p:nvPr/>
        </p:nvSpPr>
        <p:spPr>
          <a:xfrm>
            <a:off x="7673710" y="4784059"/>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5" name="TextBox 24">
            <a:extLst>
              <a:ext uri="{FF2B5EF4-FFF2-40B4-BE49-F238E27FC236}">
                <a16:creationId xmlns:a16="http://schemas.microsoft.com/office/drawing/2014/main" id="{1B3AB5BC-CD87-224E-9295-7D1F77534A00}"/>
              </a:ext>
            </a:extLst>
          </p:cNvPr>
          <p:cNvSpPr txBox="1"/>
          <p:nvPr/>
        </p:nvSpPr>
        <p:spPr>
          <a:xfrm>
            <a:off x="7707097" y="2294036"/>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 name="TextBox 1">
            <a:extLst>
              <a:ext uri="{FF2B5EF4-FFF2-40B4-BE49-F238E27FC236}">
                <a16:creationId xmlns:a16="http://schemas.microsoft.com/office/drawing/2014/main" id="{35DC679E-C6B9-8E8A-292E-FD453315ABD7}"/>
              </a:ext>
            </a:extLst>
          </p:cNvPr>
          <p:cNvSpPr txBox="1"/>
          <p:nvPr/>
        </p:nvSpPr>
        <p:spPr>
          <a:xfrm>
            <a:off x="8659507" y="1564990"/>
            <a:ext cx="2699778" cy="584775"/>
          </a:xfrm>
          <a:prstGeom prst="rect">
            <a:avLst/>
          </a:prstGeom>
          <a:noFill/>
        </p:spPr>
        <p:txBody>
          <a:bodyPr wrap="none" rtlCol="0">
            <a:spAutoFit/>
          </a:bodyPr>
          <a:lstStyle/>
          <a:p>
            <a:r>
              <a:rPr lang="es-ES_tradnl" sz="3200" dirty="0"/>
              <a:t>Look </a:t>
            </a:r>
            <a:r>
              <a:rPr lang="es-ES_tradnl" sz="3200" dirty="0" err="1"/>
              <a:t>like</a:t>
            </a:r>
            <a:r>
              <a:rPr lang="es-ES_tradnl" sz="3200" dirty="0"/>
              <a:t> a </a:t>
            </a:r>
            <a:r>
              <a:rPr lang="es-ES_tradnl" sz="3200" dirty="0" err="1"/>
              <a:t>lot</a:t>
            </a:r>
            <a:r>
              <a:rPr lang="es-ES_tradnl" sz="3200" dirty="0"/>
              <a:t>?</a:t>
            </a:r>
          </a:p>
        </p:txBody>
      </p:sp>
    </p:spTree>
    <p:extLst>
      <p:ext uri="{BB962C8B-B14F-4D97-AF65-F5344CB8AC3E}">
        <p14:creationId xmlns:p14="http://schemas.microsoft.com/office/powerpoint/2010/main" val="17987555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79FC8C-C60C-B441-80B2-0BDE82B518C8}"/>
              </a:ext>
            </a:extLst>
          </p:cNvPr>
          <p:cNvSpPr txBox="1"/>
          <p:nvPr/>
        </p:nvSpPr>
        <p:spPr>
          <a:xfrm>
            <a:off x="742522" y="1346159"/>
            <a:ext cx="2699778" cy="584775"/>
          </a:xfrm>
          <a:prstGeom prst="rect">
            <a:avLst/>
          </a:prstGeom>
          <a:noFill/>
        </p:spPr>
        <p:txBody>
          <a:bodyPr wrap="none" rtlCol="0">
            <a:spAutoFit/>
          </a:bodyPr>
          <a:lstStyle/>
          <a:p>
            <a:r>
              <a:rPr lang="es-ES_tradnl" sz="3200" dirty="0"/>
              <a:t>Look </a:t>
            </a:r>
            <a:r>
              <a:rPr lang="es-ES_tradnl" sz="3200" dirty="0" err="1"/>
              <a:t>like</a:t>
            </a:r>
            <a:r>
              <a:rPr lang="es-ES_tradnl" sz="3200" dirty="0"/>
              <a:t> a </a:t>
            </a:r>
            <a:r>
              <a:rPr lang="es-ES_tradnl" sz="3200" dirty="0" err="1"/>
              <a:t>lot</a:t>
            </a:r>
            <a:r>
              <a:rPr lang="es-ES_tradnl" sz="3200" dirty="0"/>
              <a:t>?</a:t>
            </a:r>
          </a:p>
        </p:txBody>
      </p:sp>
      <p:pic>
        <p:nvPicPr>
          <p:cNvPr id="4" name="Picture 3">
            <a:extLst>
              <a:ext uri="{FF2B5EF4-FFF2-40B4-BE49-F238E27FC236}">
                <a16:creationId xmlns:a16="http://schemas.microsoft.com/office/drawing/2014/main" id="{8FF37B9C-BB55-36F1-65EB-1DA7BBA1DD72}"/>
              </a:ext>
            </a:extLst>
          </p:cNvPr>
          <p:cNvPicPr>
            <a:picLocks noChangeAspect="1"/>
          </p:cNvPicPr>
          <p:nvPr/>
        </p:nvPicPr>
        <p:blipFill>
          <a:blip r:embed="rId2"/>
          <a:stretch>
            <a:fillRect/>
          </a:stretch>
        </p:blipFill>
        <p:spPr>
          <a:xfrm>
            <a:off x="4186223" y="324480"/>
            <a:ext cx="6761863" cy="6121087"/>
          </a:xfrm>
          <a:prstGeom prst="rect">
            <a:avLst/>
          </a:prstGeom>
        </p:spPr>
      </p:pic>
    </p:spTree>
    <p:extLst>
      <p:ext uri="{BB962C8B-B14F-4D97-AF65-F5344CB8AC3E}">
        <p14:creationId xmlns:p14="http://schemas.microsoft.com/office/powerpoint/2010/main" val="209573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687FD5-EA70-4F08-BCF5-859C65A0A8E6}"/>
              </a:ext>
            </a:extLst>
          </p:cNvPr>
          <p:cNvSpPr txBox="1"/>
          <p:nvPr/>
        </p:nvSpPr>
        <p:spPr>
          <a:xfrm>
            <a:off x="3667760" y="762000"/>
            <a:ext cx="4683077" cy="923330"/>
          </a:xfrm>
          <a:prstGeom prst="rect">
            <a:avLst/>
          </a:prstGeom>
          <a:noFill/>
        </p:spPr>
        <p:txBody>
          <a:bodyPr wrap="none" rtlCol="0">
            <a:spAutoFit/>
          </a:bodyPr>
          <a:lstStyle/>
          <a:p>
            <a:r>
              <a:rPr lang="en-US" sz="5400" dirty="0"/>
              <a:t>FORMAT NOTE</a:t>
            </a:r>
          </a:p>
        </p:txBody>
      </p:sp>
      <p:sp>
        <p:nvSpPr>
          <p:cNvPr id="3" name="TextBox 2">
            <a:extLst>
              <a:ext uri="{FF2B5EF4-FFF2-40B4-BE49-F238E27FC236}">
                <a16:creationId xmlns:a16="http://schemas.microsoft.com/office/drawing/2014/main" id="{E101DBF8-9923-4FA5-B874-9FBE5517007D}"/>
              </a:ext>
            </a:extLst>
          </p:cNvPr>
          <p:cNvSpPr txBox="1"/>
          <p:nvPr/>
        </p:nvSpPr>
        <p:spPr>
          <a:xfrm>
            <a:off x="1676400" y="2052320"/>
            <a:ext cx="9438640" cy="3447098"/>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a:t>Submit all products in PDF format – so I can see exactly how you want it to appear (and so you have flexibility in software you use).</a:t>
            </a:r>
          </a:p>
          <a:p>
            <a:pPr marL="285750" indent="-285750">
              <a:spcAft>
                <a:spcPts val="1200"/>
              </a:spcAft>
              <a:buFont typeface="Arial" panose="020B0604020202020204" pitchFamily="34" charset="0"/>
              <a:buChar char="•"/>
            </a:pPr>
            <a:r>
              <a:rPr lang="en-US" sz="2400" dirty="0"/>
              <a:t>Use TIMES NEW ROMAN or APTOS (or CALIBRI); 12 point.</a:t>
            </a:r>
          </a:p>
          <a:p>
            <a:pPr marL="285750" indent="-285750">
              <a:spcAft>
                <a:spcPts val="1200"/>
              </a:spcAft>
              <a:buFont typeface="Arial" panose="020B0604020202020204" pitchFamily="34" charset="0"/>
              <a:buChar char="•"/>
            </a:pPr>
            <a:r>
              <a:rPr lang="en-US" sz="2400" dirty="0"/>
              <a:t>Paragraphs should be:</a:t>
            </a:r>
          </a:p>
          <a:p>
            <a:pPr marL="1200150" lvl="2" indent="-285750">
              <a:spcAft>
                <a:spcPts val="1200"/>
              </a:spcAft>
              <a:buFont typeface="Arial" panose="020B0604020202020204" pitchFamily="34" charset="0"/>
              <a:buChar char="•"/>
            </a:pPr>
            <a:r>
              <a:rPr lang="en-US" sz="2400" dirty="0"/>
              <a:t>Single-spaced</a:t>
            </a:r>
          </a:p>
          <a:p>
            <a:pPr marL="1200150" lvl="2" indent="-285750">
              <a:spcAft>
                <a:spcPts val="1200"/>
              </a:spcAft>
              <a:buFont typeface="Arial" panose="020B0604020202020204" pitchFamily="34" charset="0"/>
              <a:buChar char="•"/>
            </a:pPr>
            <a:r>
              <a:rPr lang="en-US" sz="2400" dirty="0"/>
              <a:t>NOT justified margins</a:t>
            </a:r>
          </a:p>
          <a:p>
            <a:pPr marL="1200150" lvl="2" indent="-285750">
              <a:spcAft>
                <a:spcPts val="1200"/>
              </a:spcAft>
              <a:buFont typeface="Arial" panose="020B0604020202020204" pitchFamily="34" charset="0"/>
              <a:buChar char="•"/>
            </a:pPr>
            <a:r>
              <a:rPr lang="en-US" sz="2400" dirty="0"/>
              <a:t>With 12 points between them</a:t>
            </a:r>
          </a:p>
        </p:txBody>
      </p:sp>
      <p:sp>
        <p:nvSpPr>
          <p:cNvPr id="4" name="TextBox 3">
            <a:extLst>
              <a:ext uri="{FF2B5EF4-FFF2-40B4-BE49-F238E27FC236}">
                <a16:creationId xmlns:a16="http://schemas.microsoft.com/office/drawing/2014/main" id="{107E2CF0-3894-4103-9187-9642D0299122}"/>
              </a:ext>
            </a:extLst>
          </p:cNvPr>
          <p:cNvSpPr txBox="1"/>
          <p:nvPr/>
        </p:nvSpPr>
        <p:spPr>
          <a:xfrm>
            <a:off x="1676400" y="5760720"/>
            <a:ext cx="8580747" cy="523220"/>
          </a:xfrm>
          <a:prstGeom prst="rect">
            <a:avLst/>
          </a:prstGeom>
          <a:noFill/>
        </p:spPr>
        <p:txBody>
          <a:bodyPr wrap="none" rtlCol="0">
            <a:spAutoFit/>
          </a:bodyPr>
          <a:lstStyle/>
          <a:p>
            <a:r>
              <a:rPr lang="en-US" sz="2800" dirty="0"/>
              <a:t>WRITE CLEARLY, SIMPLY, CONCISELY.   PROOFREAD!!!!!</a:t>
            </a:r>
          </a:p>
        </p:txBody>
      </p:sp>
    </p:spTree>
    <p:extLst>
      <p:ext uri="{BB962C8B-B14F-4D97-AF65-F5344CB8AC3E}">
        <p14:creationId xmlns:p14="http://schemas.microsoft.com/office/powerpoint/2010/main" val="71050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par>
                                <p:cTn id="15" presetID="1" presetClass="entr" presetSubtype="0" fill="hold" nodeType="withEffect">
                                  <p:stCondLst>
                                    <p:cond delay="250"/>
                                  </p:stCondLst>
                                  <p:childTnLst>
                                    <p:set>
                                      <p:cBhvr>
                                        <p:cTn id="16"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par>
                                <p:cTn id="17" presetID="1" presetClass="entr" presetSubtype="0" fill="hold" nodeType="withEffect">
                                  <p:stCondLst>
                                    <p:cond delay="250"/>
                                  </p:stCondLst>
                                  <p:childTnLst>
                                    <p:set>
                                      <p:cBhvr>
                                        <p:cTn id="18"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par>
                                <p:cTn id="19" presetID="1" presetClass="entr" presetSubtype="0" fill="hold" nodeType="withEffect">
                                  <p:stCondLst>
                                    <p:cond delay="250"/>
                                  </p:stCondLst>
                                  <p:childTnLst>
                                    <p:set>
                                      <p:cBhvr>
                                        <p:cTn id="20"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808080"/>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687FD5-EA70-4F08-BCF5-859C65A0A8E6}"/>
              </a:ext>
            </a:extLst>
          </p:cNvPr>
          <p:cNvSpPr txBox="1"/>
          <p:nvPr/>
        </p:nvSpPr>
        <p:spPr>
          <a:xfrm>
            <a:off x="2876650" y="792822"/>
            <a:ext cx="6697731" cy="923330"/>
          </a:xfrm>
          <a:prstGeom prst="rect">
            <a:avLst/>
          </a:prstGeom>
          <a:noFill/>
        </p:spPr>
        <p:txBody>
          <a:bodyPr wrap="none" rtlCol="0">
            <a:spAutoFit/>
          </a:bodyPr>
          <a:lstStyle/>
          <a:p>
            <a:r>
              <a:rPr lang="en-US" sz="5400" dirty="0"/>
              <a:t>BLACKBOARD NOTES</a:t>
            </a:r>
          </a:p>
        </p:txBody>
      </p:sp>
      <p:sp>
        <p:nvSpPr>
          <p:cNvPr id="4" name="TextBox 3">
            <a:extLst>
              <a:ext uri="{FF2B5EF4-FFF2-40B4-BE49-F238E27FC236}">
                <a16:creationId xmlns:a16="http://schemas.microsoft.com/office/drawing/2014/main" id="{107E2CF0-3894-4103-9187-9642D0299122}"/>
              </a:ext>
            </a:extLst>
          </p:cNvPr>
          <p:cNvSpPr txBox="1"/>
          <p:nvPr/>
        </p:nvSpPr>
        <p:spPr>
          <a:xfrm>
            <a:off x="7959355" y="3751830"/>
            <a:ext cx="3230051" cy="523220"/>
          </a:xfrm>
          <a:prstGeom prst="rect">
            <a:avLst/>
          </a:prstGeom>
          <a:noFill/>
        </p:spPr>
        <p:txBody>
          <a:bodyPr wrap="none" rtlCol="0">
            <a:spAutoFit/>
          </a:bodyPr>
          <a:lstStyle/>
          <a:p>
            <a:r>
              <a:rPr lang="en-US" sz="2800" dirty="0"/>
              <a:t>We will use only 401.</a:t>
            </a:r>
          </a:p>
        </p:txBody>
      </p:sp>
      <p:cxnSp>
        <p:nvCxnSpPr>
          <p:cNvPr id="10" name="Straight Arrow Connector 9">
            <a:extLst>
              <a:ext uri="{FF2B5EF4-FFF2-40B4-BE49-F238E27FC236}">
                <a16:creationId xmlns:a16="http://schemas.microsoft.com/office/drawing/2014/main" id="{B865CA4B-1021-1C38-26E9-8384294B17D0}"/>
              </a:ext>
            </a:extLst>
          </p:cNvPr>
          <p:cNvCxnSpPr>
            <a:cxnSpLocks/>
          </p:cNvCxnSpPr>
          <p:nvPr/>
        </p:nvCxnSpPr>
        <p:spPr>
          <a:xfrm flipH="1" flipV="1">
            <a:off x="6957392" y="3639833"/>
            <a:ext cx="753485" cy="2135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descr="A screenshot of a computer&#10;&#10;AI-generated content may be incorrect.">
            <a:extLst>
              <a:ext uri="{FF2B5EF4-FFF2-40B4-BE49-F238E27FC236}">
                <a16:creationId xmlns:a16="http://schemas.microsoft.com/office/drawing/2014/main" id="{62623B0F-708D-6F52-EB32-6A2240E0A2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0635" y="2330849"/>
            <a:ext cx="5382518" cy="3550967"/>
          </a:xfrm>
          <a:prstGeom prst="rect">
            <a:avLst/>
          </a:prstGeom>
        </p:spPr>
      </p:pic>
      <p:sp useBgFill="1">
        <p:nvSpPr>
          <p:cNvPr id="6" name="Rectangle 5">
            <a:extLst>
              <a:ext uri="{FF2B5EF4-FFF2-40B4-BE49-F238E27FC236}">
                <a16:creationId xmlns:a16="http://schemas.microsoft.com/office/drawing/2014/main" id="{380CCD6F-516D-4A55-9C1D-8434DBFAE2E2}"/>
              </a:ext>
            </a:extLst>
          </p:cNvPr>
          <p:cNvSpPr/>
          <p:nvPr/>
        </p:nvSpPr>
        <p:spPr>
          <a:xfrm>
            <a:off x="1318054" y="4013440"/>
            <a:ext cx="5639338" cy="197546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790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B84461FF-E43C-6740-7058-A1336A0B57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0609" y="789976"/>
            <a:ext cx="2372056" cy="1505160"/>
          </a:xfrm>
          <a:prstGeom prst="rect">
            <a:avLst/>
          </a:prstGeom>
        </p:spPr>
      </p:pic>
      <p:cxnSp>
        <p:nvCxnSpPr>
          <p:cNvPr id="7" name="Straight Connector 6">
            <a:extLst>
              <a:ext uri="{FF2B5EF4-FFF2-40B4-BE49-F238E27FC236}">
                <a16:creationId xmlns:a16="http://schemas.microsoft.com/office/drawing/2014/main" id="{691E706B-89FB-3698-A11A-FED9061C3653}"/>
              </a:ext>
            </a:extLst>
          </p:cNvPr>
          <p:cNvCxnSpPr/>
          <p:nvPr/>
        </p:nvCxnSpPr>
        <p:spPr>
          <a:xfrm>
            <a:off x="5595257" y="1343641"/>
            <a:ext cx="10014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descr="A screenshot of a computer&#10;&#10;AI-generated content may be incorrect.">
            <a:extLst>
              <a:ext uri="{FF2B5EF4-FFF2-40B4-BE49-F238E27FC236}">
                <a16:creationId xmlns:a16="http://schemas.microsoft.com/office/drawing/2014/main" id="{1F2B2601-F437-4F4F-C8C0-8C89BD9373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330" y="531000"/>
            <a:ext cx="3441032" cy="5943600"/>
          </a:xfrm>
          <a:prstGeom prst="rect">
            <a:avLst/>
          </a:prstGeom>
        </p:spPr>
      </p:pic>
      <p:sp>
        <p:nvSpPr>
          <p:cNvPr id="9" name="Rectangle 8">
            <a:extLst>
              <a:ext uri="{FF2B5EF4-FFF2-40B4-BE49-F238E27FC236}">
                <a16:creationId xmlns:a16="http://schemas.microsoft.com/office/drawing/2014/main" id="{C44C9280-040D-13C5-1FFE-AF933FA7591E}"/>
              </a:ext>
            </a:extLst>
          </p:cNvPr>
          <p:cNvSpPr/>
          <p:nvPr/>
        </p:nvSpPr>
        <p:spPr>
          <a:xfrm>
            <a:off x="1562775" y="1144727"/>
            <a:ext cx="2053848" cy="397829"/>
          </a:xfrm>
          <a:prstGeom prst="rect">
            <a:avLst/>
          </a:prstGeom>
          <a:solidFill>
            <a:schemeClr val="accent5">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5040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E7BFF9D-B754-DFB3-5356-C9CABC829E72}"/>
              </a:ext>
            </a:extLst>
          </p:cNvPr>
          <p:cNvCxnSpPr/>
          <p:nvPr/>
        </p:nvCxnSpPr>
        <p:spPr>
          <a:xfrm>
            <a:off x="5595257" y="2293617"/>
            <a:ext cx="10014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A screenshot of a computer&#10;&#10;Description automatically generated">
            <a:extLst>
              <a:ext uri="{FF2B5EF4-FFF2-40B4-BE49-F238E27FC236}">
                <a16:creationId xmlns:a16="http://schemas.microsoft.com/office/drawing/2014/main" id="{748C0755-4369-B67D-E08B-1B32257967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9201" y="1456780"/>
            <a:ext cx="2867425" cy="2276793"/>
          </a:xfrm>
          <a:prstGeom prst="rect">
            <a:avLst/>
          </a:prstGeom>
        </p:spPr>
      </p:pic>
      <p:sp>
        <p:nvSpPr>
          <p:cNvPr id="7" name="TextBox 6">
            <a:extLst>
              <a:ext uri="{FF2B5EF4-FFF2-40B4-BE49-F238E27FC236}">
                <a16:creationId xmlns:a16="http://schemas.microsoft.com/office/drawing/2014/main" id="{EEB64B18-C0DE-3EC7-0378-DB3ECB81562B}"/>
              </a:ext>
            </a:extLst>
          </p:cNvPr>
          <p:cNvSpPr txBox="1"/>
          <p:nvPr/>
        </p:nvSpPr>
        <p:spPr>
          <a:xfrm>
            <a:off x="10345387" y="2087344"/>
            <a:ext cx="1357472" cy="1015663"/>
          </a:xfrm>
          <a:prstGeom prst="rect">
            <a:avLst/>
          </a:prstGeom>
          <a:noFill/>
        </p:spPr>
        <p:txBody>
          <a:bodyPr wrap="square" rtlCol="0">
            <a:spAutoFit/>
          </a:bodyPr>
          <a:lstStyle/>
          <a:p>
            <a:r>
              <a:rPr lang="en-US" sz="2000" dirty="0"/>
              <a:t>Guidance and Templates</a:t>
            </a:r>
          </a:p>
        </p:txBody>
      </p:sp>
      <p:sp>
        <p:nvSpPr>
          <p:cNvPr id="8" name="Right Brace 7">
            <a:extLst>
              <a:ext uri="{FF2B5EF4-FFF2-40B4-BE49-F238E27FC236}">
                <a16:creationId xmlns:a16="http://schemas.microsoft.com/office/drawing/2014/main" id="{E8CBA4AA-43C5-938D-7347-80F2547D08DD}"/>
              </a:ext>
            </a:extLst>
          </p:cNvPr>
          <p:cNvSpPr/>
          <p:nvPr/>
        </p:nvSpPr>
        <p:spPr>
          <a:xfrm>
            <a:off x="9969084" y="1774291"/>
            <a:ext cx="351692" cy="1688123"/>
          </a:xfrm>
          <a:prstGeom prst="rightBrace">
            <a:avLst>
              <a:gd name="adj1" fmla="val 48333"/>
              <a:gd name="adj2" fmla="val 5000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 name="Picture 8" descr="A screenshot of a computer&#10;&#10;AI-generated content may be incorrect.">
            <a:extLst>
              <a:ext uri="{FF2B5EF4-FFF2-40B4-BE49-F238E27FC236}">
                <a16:creationId xmlns:a16="http://schemas.microsoft.com/office/drawing/2014/main" id="{1CB8EDA3-AC00-04DA-54AF-2DA0A3F986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330" y="531000"/>
            <a:ext cx="3441032" cy="5943600"/>
          </a:xfrm>
          <a:prstGeom prst="rect">
            <a:avLst/>
          </a:prstGeom>
        </p:spPr>
      </p:pic>
      <p:sp>
        <p:nvSpPr>
          <p:cNvPr id="2" name="Rectangle 1">
            <a:extLst>
              <a:ext uri="{FF2B5EF4-FFF2-40B4-BE49-F238E27FC236}">
                <a16:creationId xmlns:a16="http://schemas.microsoft.com/office/drawing/2014/main" id="{826CC194-D8E2-FCC3-5568-E5999F3D7DCE}"/>
              </a:ext>
            </a:extLst>
          </p:cNvPr>
          <p:cNvSpPr/>
          <p:nvPr/>
        </p:nvSpPr>
        <p:spPr>
          <a:xfrm>
            <a:off x="1394743" y="1996454"/>
            <a:ext cx="2189950" cy="397829"/>
          </a:xfrm>
          <a:prstGeom prst="rect">
            <a:avLst/>
          </a:prstGeom>
          <a:solidFill>
            <a:schemeClr val="accent5">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5389097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E7BFF9D-B754-DFB3-5356-C9CABC829E72}"/>
              </a:ext>
            </a:extLst>
          </p:cNvPr>
          <p:cNvCxnSpPr/>
          <p:nvPr/>
        </p:nvCxnSpPr>
        <p:spPr>
          <a:xfrm>
            <a:off x="5391696" y="3059458"/>
            <a:ext cx="10014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B5E4546-3792-F68F-1F94-2DAD5FB94040}"/>
              </a:ext>
            </a:extLst>
          </p:cNvPr>
          <p:cNvSpPr txBox="1"/>
          <p:nvPr/>
        </p:nvSpPr>
        <p:spPr>
          <a:xfrm>
            <a:off x="6096000" y="4631689"/>
            <a:ext cx="6096000" cy="1631216"/>
          </a:xfrm>
          <a:prstGeom prst="rect">
            <a:avLst/>
          </a:prstGeom>
          <a:noFill/>
        </p:spPr>
        <p:txBody>
          <a:bodyPr wrap="square">
            <a:spAutoFit/>
          </a:bodyPr>
          <a:lstStyle/>
          <a:p>
            <a:r>
              <a:rPr lang="en-US" sz="2000" dirty="0"/>
              <a:t>Weekly prep e-mails from me</a:t>
            </a:r>
          </a:p>
          <a:p>
            <a:pPr marL="342900" indent="-342900">
              <a:buFontTx/>
              <a:buChar char="-"/>
            </a:pPr>
            <a:r>
              <a:rPr lang="en-US" sz="2000" dirty="0"/>
              <a:t>Saturday or Sunday; updated as needed</a:t>
            </a:r>
          </a:p>
          <a:p>
            <a:pPr marL="342900" indent="-342900">
              <a:buFontTx/>
              <a:buChar char="-"/>
            </a:pPr>
            <a:r>
              <a:rPr lang="en-US" sz="2000" dirty="0"/>
              <a:t>Schedule</a:t>
            </a:r>
          </a:p>
          <a:p>
            <a:pPr marL="342900" indent="-342900">
              <a:buFontTx/>
              <a:buChar char="-"/>
            </a:pPr>
            <a:r>
              <a:rPr lang="en-US" sz="2000" dirty="0"/>
              <a:t>Readings (for discussions and quizzes)</a:t>
            </a:r>
          </a:p>
          <a:p>
            <a:pPr marL="342900" indent="-342900">
              <a:buFontTx/>
              <a:buChar char="-"/>
            </a:pPr>
            <a:r>
              <a:rPr lang="en-US" sz="2000" dirty="0"/>
              <a:t>Assigned introductions of guests</a:t>
            </a:r>
          </a:p>
        </p:txBody>
      </p:sp>
      <p:pic>
        <p:nvPicPr>
          <p:cNvPr id="8" name="Picture 7" descr="A screenshot of a computer&#10;&#10;Description automatically generated">
            <a:extLst>
              <a:ext uri="{FF2B5EF4-FFF2-40B4-BE49-F238E27FC236}">
                <a16:creationId xmlns:a16="http://schemas.microsoft.com/office/drawing/2014/main" id="{572BFCD5-BE90-7850-CC15-1A12EF98698E}"/>
              </a:ext>
            </a:extLst>
          </p:cNvPr>
          <p:cNvPicPr>
            <a:picLocks noChangeAspect="1"/>
          </p:cNvPicPr>
          <p:nvPr/>
        </p:nvPicPr>
        <p:blipFill>
          <a:blip r:embed="rId2">
            <a:extLst>
              <a:ext uri="{28A0092B-C50C-407E-A947-70E740481C1C}">
                <a14:useLocalDpi xmlns:a14="http://schemas.microsoft.com/office/drawing/2010/main" val="0"/>
              </a:ext>
            </a:extLst>
          </a:blip>
          <a:srcRect b="21927"/>
          <a:stretch/>
        </p:blipFill>
        <p:spPr>
          <a:xfrm>
            <a:off x="6744576" y="1845733"/>
            <a:ext cx="4458086" cy="2427450"/>
          </a:xfrm>
          <a:prstGeom prst="rect">
            <a:avLst/>
          </a:prstGeom>
        </p:spPr>
      </p:pic>
      <p:pic>
        <p:nvPicPr>
          <p:cNvPr id="4" name="Picture 3">
            <a:extLst>
              <a:ext uri="{FF2B5EF4-FFF2-40B4-BE49-F238E27FC236}">
                <a16:creationId xmlns:a16="http://schemas.microsoft.com/office/drawing/2014/main" id="{0BDA0595-A80A-EAF6-357E-A3A6494E2C18}"/>
              </a:ext>
            </a:extLst>
          </p:cNvPr>
          <p:cNvPicPr>
            <a:picLocks noChangeAspect="1"/>
          </p:cNvPicPr>
          <p:nvPr/>
        </p:nvPicPr>
        <p:blipFill>
          <a:blip r:embed="rId3"/>
          <a:stretch>
            <a:fillRect/>
          </a:stretch>
        </p:blipFill>
        <p:spPr>
          <a:xfrm>
            <a:off x="7153789" y="3417963"/>
            <a:ext cx="3349241" cy="810392"/>
          </a:xfrm>
          <a:prstGeom prst="rect">
            <a:avLst/>
          </a:prstGeom>
        </p:spPr>
      </p:pic>
      <p:sp>
        <p:nvSpPr>
          <p:cNvPr id="3" name="TextBox 2">
            <a:extLst>
              <a:ext uri="{FF2B5EF4-FFF2-40B4-BE49-F238E27FC236}">
                <a16:creationId xmlns:a16="http://schemas.microsoft.com/office/drawing/2014/main" id="{AA9583B6-397A-D303-D01A-99D2A4CD0DF7}"/>
              </a:ext>
            </a:extLst>
          </p:cNvPr>
          <p:cNvSpPr txBox="1"/>
          <p:nvPr/>
        </p:nvSpPr>
        <p:spPr>
          <a:xfrm>
            <a:off x="8413578" y="3513383"/>
            <a:ext cx="1384300" cy="369332"/>
          </a:xfrm>
          <a:prstGeom prst="rect">
            <a:avLst/>
          </a:prstGeom>
          <a:solidFill>
            <a:srgbClr val="FFFFFF"/>
          </a:solidFill>
        </p:spPr>
        <p:txBody>
          <a:bodyPr wrap="square" rtlCol="0">
            <a:spAutoFit/>
          </a:bodyPr>
          <a:lstStyle/>
          <a:p>
            <a:r>
              <a:rPr lang="en-US" dirty="0">
                <a:solidFill>
                  <a:schemeClr val="bg1">
                    <a:lumMod val="75000"/>
                    <a:lumOff val="25000"/>
                  </a:schemeClr>
                </a:solidFill>
              </a:rPr>
              <a:t>(Date)</a:t>
            </a:r>
          </a:p>
        </p:txBody>
      </p:sp>
      <p:pic>
        <p:nvPicPr>
          <p:cNvPr id="11" name="Picture 10" descr="A screenshot of a computer&#10;&#10;AI-generated content may be incorrect.">
            <a:extLst>
              <a:ext uri="{FF2B5EF4-FFF2-40B4-BE49-F238E27FC236}">
                <a16:creationId xmlns:a16="http://schemas.microsoft.com/office/drawing/2014/main" id="{4C478133-964D-1B0F-8F5B-50E594EFBC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6330" y="531000"/>
            <a:ext cx="3441032" cy="5943600"/>
          </a:xfrm>
          <a:prstGeom prst="rect">
            <a:avLst/>
          </a:prstGeom>
        </p:spPr>
      </p:pic>
      <p:sp>
        <p:nvSpPr>
          <p:cNvPr id="2" name="Rectangle 1">
            <a:extLst>
              <a:ext uri="{FF2B5EF4-FFF2-40B4-BE49-F238E27FC236}">
                <a16:creationId xmlns:a16="http://schemas.microsoft.com/office/drawing/2014/main" id="{6F2C36B7-DC38-15A9-BE99-40F6704B8298}"/>
              </a:ext>
            </a:extLst>
          </p:cNvPr>
          <p:cNvSpPr/>
          <p:nvPr/>
        </p:nvSpPr>
        <p:spPr>
          <a:xfrm>
            <a:off x="1415254" y="2748166"/>
            <a:ext cx="1801906" cy="397829"/>
          </a:xfrm>
          <a:prstGeom prst="rect">
            <a:avLst/>
          </a:prstGeom>
          <a:solidFill>
            <a:schemeClr val="accent5">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82737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7FF40CB-5FD4-4734-6648-23FEA21209D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FA2EC0A-FA1A-1367-3793-8193E01B25AE}"/>
              </a:ext>
            </a:extLst>
          </p:cNvPr>
          <p:cNvSpPr txBox="1"/>
          <p:nvPr/>
        </p:nvSpPr>
        <p:spPr>
          <a:xfrm>
            <a:off x="1304926" y="702731"/>
            <a:ext cx="3011337" cy="523220"/>
          </a:xfrm>
          <a:prstGeom prst="rect">
            <a:avLst/>
          </a:prstGeom>
          <a:noFill/>
          <a:ln>
            <a:solidFill>
              <a:schemeClr val="tx2"/>
            </a:solidFill>
          </a:ln>
        </p:spPr>
        <p:txBody>
          <a:bodyPr wrap="none" rtlCol="0">
            <a:spAutoFit/>
          </a:bodyPr>
          <a:lstStyle/>
          <a:p>
            <a:r>
              <a:rPr lang="en-US" sz="2800" dirty="0"/>
              <a:t>TODAY’S AGENDA</a:t>
            </a:r>
          </a:p>
        </p:txBody>
      </p:sp>
      <p:graphicFrame>
        <p:nvGraphicFramePr>
          <p:cNvPr id="3" name="Table 2">
            <a:extLst>
              <a:ext uri="{FF2B5EF4-FFF2-40B4-BE49-F238E27FC236}">
                <a16:creationId xmlns:a16="http://schemas.microsoft.com/office/drawing/2014/main" id="{03BF0531-42BF-11D6-0827-E8A013638634}"/>
              </a:ext>
            </a:extLst>
          </p:cNvPr>
          <p:cNvGraphicFramePr>
            <a:graphicFrameLocks noGrp="1"/>
          </p:cNvGraphicFramePr>
          <p:nvPr/>
        </p:nvGraphicFramePr>
        <p:xfrm>
          <a:off x="2078649" y="1463693"/>
          <a:ext cx="7844095" cy="4922520"/>
        </p:xfrm>
        <a:graphic>
          <a:graphicData uri="http://schemas.openxmlformats.org/drawingml/2006/table">
            <a:tbl>
              <a:tblPr firstRow="1" bandRow="1">
                <a:tableStyleId>{2D5ABB26-0587-4C30-8999-92F81FD0307C}</a:tableStyleId>
              </a:tblPr>
              <a:tblGrid>
                <a:gridCol w="1384743">
                  <a:extLst>
                    <a:ext uri="{9D8B030D-6E8A-4147-A177-3AD203B41FA5}">
                      <a16:colId xmlns:a16="http://schemas.microsoft.com/office/drawing/2014/main" val="3540809041"/>
                    </a:ext>
                  </a:extLst>
                </a:gridCol>
                <a:gridCol w="6459352">
                  <a:extLst>
                    <a:ext uri="{9D8B030D-6E8A-4147-A177-3AD203B41FA5}">
                      <a16:colId xmlns:a16="http://schemas.microsoft.com/office/drawing/2014/main" val="369545150"/>
                    </a:ext>
                  </a:extLst>
                </a:gridCol>
              </a:tblGrid>
              <a:tr h="370840">
                <a:tc>
                  <a:txBody>
                    <a:bodyPr/>
                    <a:lstStyle/>
                    <a:p>
                      <a:pPr marL="0" indent="0"/>
                      <a:r>
                        <a:rPr lang="en-US" sz="2000" dirty="0"/>
                        <a:t>9:00 </a:t>
                      </a:r>
                    </a:p>
                  </a:txBody>
                  <a:tcPr marB="91440"/>
                </a:tc>
                <a:tc>
                  <a:txBody>
                    <a:bodyPr/>
                    <a:lstStyle/>
                    <a:p>
                      <a:r>
                        <a:rPr lang="en-US" sz="2000" dirty="0"/>
                        <a:t>Skills session - Analysis</a:t>
                      </a:r>
                    </a:p>
                  </a:txBody>
                  <a:tcPr marB="91440"/>
                </a:tc>
                <a:extLst>
                  <a:ext uri="{0D108BD9-81ED-4DB2-BD59-A6C34878D82A}">
                    <a16:rowId xmlns:a16="http://schemas.microsoft.com/office/drawing/2014/main" val="1598994171"/>
                  </a:ext>
                </a:extLst>
              </a:tr>
              <a:tr h="370840">
                <a:tc>
                  <a:txBody>
                    <a:bodyPr/>
                    <a:lstStyle/>
                    <a:p>
                      <a:pPr marL="0" indent="0"/>
                      <a:r>
                        <a:rPr lang="en-US" sz="2000" dirty="0"/>
                        <a:t>10:15</a:t>
                      </a:r>
                    </a:p>
                  </a:txBody>
                  <a:tcPr marB="9144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Welcome; Introductions; Questionnaire; Semester Overview; Syllabus and Projects</a:t>
                      </a:r>
                    </a:p>
                  </a:txBody>
                  <a:tcPr marB="91440"/>
                </a:tc>
                <a:extLst>
                  <a:ext uri="{0D108BD9-81ED-4DB2-BD59-A6C34878D82A}">
                    <a16:rowId xmlns:a16="http://schemas.microsoft.com/office/drawing/2014/main" val="2174993798"/>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12:00</a:t>
                      </a:r>
                    </a:p>
                  </a:txBody>
                  <a:tcPr marB="9144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Lunch (provided)</a:t>
                      </a:r>
                      <a:br>
                        <a:rPr lang="en-US" sz="2000" dirty="0"/>
                      </a:br>
                      <a:r>
                        <a:rPr lang="en-US" sz="2000" dirty="0"/>
                        <a:t>Samantha Clemence – </a:t>
                      </a:r>
                      <a:r>
                        <a:rPr lang="en-US" sz="2000" dirty="0" err="1"/>
                        <a:t>A</a:t>
                      </a:r>
                      <a:r>
                        <a:rPr lang="en-US" sz="2000" b="0" i="0" u="none" strike="noStrike" kern="1200" dirty="0" err="1">
                          <a:solidFill>
                            <a:schemeClr val="tx1"/>
                          </a:solidFill>
                          <a:effectLst/>
                          <a:latin typeface="+mn-lt"/>
                          <a:ea typeface="+mn-ea"/>
                          <a:cs typeface="+mn-cs"/>
                        </a:rPr>
                        <a:t>ss’t</a:t>
                      </a:r>
                      <a:r>
                        <a:rPr lang="en-US" sz="2000" b="0" i="0" u="none" strike="noStrike" kern="1200" dirty="0">
                          <a:solidFill>
                            <a:schemeClr val="tx1"/>
                          </a:solidFill>
                          <a:effectLst/>
                          <a:latin typeface="+mn-lt"/>
                          <a:ea typeface="+mn-ea"/>
                          <a:cs typeface="+mn-cs"/>
                        </a:rPr>
                        <a:t> Director, Washington Programs</a:t>
                      </a:r>
                      <a:endParaRPr lang="en-US" sz="2000" dirty="0"/>
                    </a:p>
                    <a:p>
                      <a:pPr marL="342900" marR="0" lvl="1" indent="0" algn="l" defTabSz="685800" rtl="0" eaLnBrk="1" fontAlgn="auto" latinLnBrk="0" hangingPunct="1">
                        <a:lnSpc>
                          <a:spcPct val="100000"/>
                        </a:lnSpc>
                        <a:spcBef>
                          <a:spcPts val="0"/>
                        </a:spcBef>
                        <a:spcAft>
                          <a:spcPts val="0"/>
                        </a:spcAft>
                        <a:buClrTx/>
                        <a:buSzTx/>
                        <a:buFontTx/>
                        <a:buNone/>
                        <a:tabLst/>
                        <a:defRPr/>
                      </a:pPr>
                      <a:r>
                        <a:rPr lang="en-US" sz="2000" dirty="0"/>
                        <a:t>Internship Course Overview and Requirements</a:t>
                      </a:r>
                    </a:p>
                  </a:txBody>
                  <a:tcPr marB="91440"/>
                </a:tc>
                <a:extLst>
                  <a:ext uri="{0D108BD9-81ED-4DB2-BD59-A6C34878D82A}">
                    <a16:rowId xmlns:a16="http://schemas.microsoft.com/office/drawing/2014/main" val="1260872140"/>
                  </a:ext>
                </a:extLst>
              </a:tr>
              <a:tr h="370840">
                <a:tc>
                  <a:txBody>
                    <a:bodyPr/>
                    <a:lstStyle/>
                    <a:p>
                      <a:pPr marL="0" indent="0"/>
                      <a:r>
                        <a:rPr lang="en-US" sz="2000" dirty="0"/>
                        <a:t>~1:15</a:t>
                      </a:r>
                    </a:p>
                  </a:txBody>
                  <a:tcPr marB="91440"/>
                </a:tc>
                <a:tc>
                  <a:txBody>
                    <a:bodyPr/>
                    <a:lstStyle/>
                    <a:p>
                      <a:pPr marL="457200" indent="-457200">
                        <a:buAutoNum type="alphaLcPeriod"/>
                      </a:pPr>
                      <a:r>
                        <a:rPr lang="en-US" sz="2000" kern="1200" dirty="0">
                          <a:solidFill>
                            <a:schemeClr val="tx1"/>
                          </a:solidFill>
                          <a:effectLst/>
                          <a:latin typeface="+mn-lt"/>
                          <a:ea typeface="+mn-ea"/>
                          <a:cs typeface="+mn-cs"/>
                        </a:rPr>
                        <a:t>Finish morning session</a:t>
                      </a:r>
                    </a:p>
                    <a:p>
                      <a:pPr marL="457200" indent="-457200">
                        <a:buAutoNum type="alphaLcPeriod"/>
                      </a:pPr>
                      <a:r>
                        <a:rPr lang="en-US" sz="2000" kern="1200" dirty="0">
                          <a:solidFill>
                            <a:schemeClr val="tx1"/>
                          </a:solidFill>
                          <a:effectLst/>
                          <a:latin typeface="+mn-lt"/>
                          <a:ea typeface="+mn-ea"/>
                          <a:cs typeface="+mn-cs"/>
                        </a:rPr>
                        <a:t>Intro to Intelligence Community</a:t>
                      </a:r>
                      <a:endParaRPr lang="en-US" sz="2000" dirty="0"/>
                    </a:p>
                  </a:txBody>
                  <a:tcPr marB="91440"/>
                </a:tc>
                <a:extLst>
                  <a:ext uri="{0D108BD9-81ED-4DB2-BD59-A6C34878D82A}">
                    <a16:rowId xmlns:a16="http://schemas.microsoft.com/office/drawing/2014/main" val="1733385493"/>
                  </a:ext>
                </a:extLst>
              </a:tr>
              <a:tr h="370840">
                <a:tc>
                  <a:txBody>
                    <a:bodyPr/>
                    <a:lstStyle/>
                    <a:p>
                      <a:pPr marL="0" indent="0"/>
                      <a:r>
                        <a:rPr lang="en-US" sz="2000" dirty="0"/>
                        <a:t>2:30</a:t>
                      </a:r>
                    </a:p>
                  </a:txBody>
                  <a:tcPr marB="91440"/>
                </a:tc>
                <a:tc>
                  <a:txBody>
                    <a:bodyPr/>
                    <a:lstStyle/>
                    <a:p>
                      <a:pPr marL="182880" indent="-182880"/>
                      <a:r>
                        <a:rPr lang="en-US" sz="2000" kern="1200" dirty="0">
                          <a:solidFill>
                            <a:schemeClr val="tx1"/>
                          </a:solidFill>
                          <a:effectLst/>
                          <a:latin typeface="+mn-lt"/>
                          <a:ea typeface="+mn-ea"/>
                          <a:cs typeface="+mn-cs"/>
                        </a:rPr>
                        <a:t>Guest speaker:  Bill O.</a:t>
                      </a:r>
                      <a:br>
                        <a:rPr lang="en-US" sz="2000" kern="1200" dirty="0">
                          <a:solidFill>
                            <a:schemeClr val="tx1"/>
                          </a:solidFill>
                          <a:effectLst/>
                          <a:latin typeface="+mn-lt"/>
                          <a:ea typeface="+mn-ea"/>
                          <a:cs typeface="+mn-cs"/>
                        </a:rPr>
                      </a:br>
                      <a:r>
                        <a:rPr lang="en-US" sz="2000" kern="1200" dirty="0">
                          <a:solidFill>
                            <a:schemeClr val="tx1"/>
                          </a:solidFill>
                          <a:effectLst/>
                          <a:latin typeface="+mn-lt"/>
                          <a:ea typeface="+mn-ea"/>
                          <a:cs typeface="+mn-cs"/>
                        </a:rPr>
                        <a:t>Former senior intelligence officer</a:t>
                      </a:r>
                      <a:br>
                        <a:rPr lang="en-US" sz="2000" kern="1200" dirty="0">
                          <a:solidFill>
                            <a:schemeClr val="tx1"/>
                          </a:solidFill>
                          <a:effectLst/>
                          <a:latin typeface="+mn-lt"/>
                          <a:ea typeface="+mn-ea"/>
                          <a:cs typeface="+mn-cs"/>
                        </a:rPr>
                      </a:br>
                      <a:r>
                        <a:rPr lang="en-US" sz="2000" kern="1200" dirty="0">
                          <a:solidFill>
                            <a:schemeClr val="tx1"/>
                          </a:solidFill>
                          <a:effectLst/>
                          <a:latin typeface="+mn-lt"/>
                          <a:ea typeface="+mn-ea"/>
                          <a:cs typeface="+mn-cs"/>
                        </a:rPr>
                        <a:t>Intelligence and its Role in Policy</a:t>
                      </a:r>
                      <a:endParaRPr lang="en-US" sz="2000" dirty="0"/>
                    </a:p>
                  </a:txBody>
                  <a:tcPr marB="91440"/>
                </a:tc>
                <a:extLst>
                  <a:ext uri="{0D108BD9-81ED-4DB2-BD59-A6C34878D82A}">
                    <a16:rowId xmlns:a16="http://schemas.microsoft.com/office/drawing/2014/main" val="960413654"/>
                  </a:ext>
                </a:extLst>
              </a:tr>
              <a:tr h="370840">
                <a:tc>
                  <a:txBody>
                    <a:bodyPr/>
                    <a:lstStyle/>
                    <a:p>
                      <a:pPr marL="0" indent="0"/>
                      <a:r>
                        <a:rPr lang="en-US" sz="2000" kern="1200" dirty="0">
                          <a:solidFill>
                            <a:schemeClr val="tx1"/>
                          </a:solidFill>
                          <a:latin typeface="+mn-lt"/>
                          <a:ea typeface="+mn-ea"/>
                          <a:cs typeface="+mn-cs"/>
                        </a:rPr>
                        <a:t>3:30</a:t>
                      </a:r>
                    </a:p>
                  </a:txBody>
                  <a:tcPr marB="91440"/>
                </a:tc>
                <a:tc>
                  <a:txBody>
                    <a:bodyPr/>
                    <a:lstStyle/>
                    <a:p>
                      <a:r>
                        <a:rPr lang="en-US" sz="2000" dirty="0"/>
                        <a:t>Discussion</a:t>
                      </a:r>
                    </a:p>
                  </a:txBody>
                  <a:tcPr marB="91440"/>
                </a:tc>
                <a:extLst>
                  <a:ext uri="{0D108BD9-81ED-4DB2-BD59-A6C34878D82A}">
                    <a16:rowId xmlns:a16="http://schemas.microsoft.com/office/drawing/2014/main" val="2069521981"/>
                  </a:ext>
                </a:extLst>
              </a:tr>
              <a:tr h="370840">
                <a:tc>
                  <a:txBody>
                    <a:bodyPr/>
                    <a:lstStyle/>
                    <a:p>
                      <a:pPr marL="0" indent="0"/>
                      <a:r>
                        <a:rPr lang="en-US" sz="2000" kern="1200" dirty="0">
                          <a:solidFill>
                            <a:schemeClr val="tx1"/>
                          </a:solidFill>
                          <a:latin typeface="+mn-lt"/>
                          <a:ea typeface="+mn-ea"/>
                          <a:cs typeface="+mn-cs"/>
                        </a:rPr>
                        <a:t>4:00</a:t>
                      </a:r>
                    </a:p>
                  </a:txBody>
                  <a:tcPr marB="91440"/>
                </a:tc>
                <a:tc>
                  <a:txBody>
                    <a:bodyPr/>
                    <a:lstStyle/>
                    <a:p>
                      <a:r>
                        <a:rPr lang="en-US" sz="2000" dirty="0" err="1"/>
                        <a:t>Wrapup</a:t>
                      </a:r>
                      <a:endParaRPr lang="en-US" sz="2000" dirty="0"/>
                    </a:p>
                  </a:txBody>
                  <a:tcPr marB="91440"/>
                </a:tc>
                <a:extLst>
                  <a:ext uri="{0D108BD9-81ED-4DB2-BD59-A6C34878D82A}">
                    <a16:rowId xmlns:a16="http://schemas.microsoft.com/office/drawing/2014/main" val="3419112734"/>
                  </a:ext>
                </a:extLst>
              </a:tr>
            </a:tbl>
          </a:graphicData>
        </a:graphic>
      </p:graphicFrame>
    </p:spTree>
    <p:extLst>
      <p:ext uri="{BB962C8B-B14F-4D97-AF65-F5344CB8AC3E}">
        <p14:creationId xmlns:p14="http://schemas.microsoft.com/office/powerpoint/2010/main" val="20349380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E7BFF9D-B754-DFB3-5356-C9CABC829E72}"/>
              </a:ext>
            </a:extLst>
          </p:cNvPr>
          <p:cNvCxnSpPr/>
          <p:nvPr/>
        </p:nvCxnSpPr>
        <p:spPr>
          <a:xfrm>
            <a:off x="5860909" y="4229598"/>
            <a:ext cx="10014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D5CF81A-9742-CA03-131F-0E020B853F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6776" y="3140904"/>
            <a:ext cx="3200847" cy="2524477"/>
          </a:xfrm>
          <a:prstGeom prst="rect">
            <a:avLst/>
          </a:prstGeom>
        </p:spPr>
      </p:pic>
      <p:sp>
        <p:nvSpPr>
          <p:cNvPr id="9" name="Rectangle 8">
            <a:extLst>
              <a:ext uri="{FF2B5EF4-FFF2-40B4-BE49-F238E27FC236}">
                <a16:creationId xmlns:a16="http://schemas.microsoft.com/office/drawing/2014/main" id="{1FBFC998-2391-3466-7785-99E56AC65C32}"/>
              </a:ext>
            </a:extLst>
          </p:cNvPr>
          <p:cNvSpPr/>
          <p:nvPr/>
        </p:nvSpPr>
        <p:spPr>
          <a:xfrm>
            <a:off x="8549622" y="4291448"/>
            <a:ext cx="1095153" cy="22338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C0A22D-1A33-E70B-ADFA-0574A059C735}"/>
              </a:ext>
            </a:extLst>
          </p:cNvPr>
          <p:cNvSpPr/>
          <p:nvPr/>
        </p:nvSpPr>
        <p:spPr>
          <a:xfrm>
            <a:off x="8616581" y="5080043"/>
            <a:ext cx="1095153" cy="22338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screenshot of a computer&#10;&#10;AI-generated content may be incorrect.">
            <a:extLst>
              <a:ext uri="{FF2B5EF4-FFF2-40B4-BE49-F238E27FC236}">
                <a16:creationId xmlns:a16="http://schemas.microsoft.com/office/drawing/2014/main" id="{DB4C77C2-C027-963F-18A3-3F60DD5B1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330" y="531000"/>
            <a:ext cx="3441032" cy="5943600"/>
          </a:xfrm>
          <a:prstGeom prst="rect">
            <a:avLst/>
          </a:prstGeom>
        </p:spPr>
      </p:pic>
      <p:sp>
        <p:nvSpPr>
          <p:cNvPr id="2" name="Rectangle 1">
            <a:extLst>
              <a:ext uri="{FF2B5EF4-FFF2-40B4-BE49-F238E27FC236}">
                <a16:creationId xmlns:a16="http://schemas.microsoft.com/office/drawing/2014/main" id="{907488C0-6613-06DF-9C02-13026D99200B}"/>
              </a:ext>
            </a:extLst>
          </p:cNvPr>
          <p:cNvSpPr/>
          <p:nvPr/>
        </p:nvSpPr>
        <p:spPr>
          <a:xfrm>
            <a:off x="1494377" y="3831769"/>
            <a:ext cx="2161038" cy="397829"/>
          </a:xfrm>
          <a:prstGeom prst="rect">
            <a:avLst/>
          </a:prstGeom>
          <a:solidFill>
            <a:schemeClr val="accent5">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29014753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E7BFF9D-B754-DFB3-5356-C9CABC829E72}"/>
              </a:ext>
            </a:extLst>
          </p:cNvPr>
          <p:cNvCxnSpPr/>
          <p:nvPr/>
        </p:nvCxnSpPr>
        <p:spPr>
          <a:xfrm>
            <a:off x="5094514" y="5103752"/>
            <a:ext cx="10014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descr="A white background with black text&#10;&#10;Description automatically generated">
            <a:extLst>
              <a:ext uri="{FF2B5EF4-FFF2-40B4-BE49-F238E27FC236}">
                <a16:creationId xmlns:a16="http://schemas.microsoft.com/office/drawing/2014/main" id="{4FB4FA12-3958-F898-E218-93821BEBC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7689" y="4490681"/>
            <a:ext cx="5077534" cy="1257475"/>
          </a:xfrm>
          <a:prstGeom prst="rect">
            <a:avLst/>
          </a:prstGeom>
        </p:spPr>
      </p:pic>
      <p:sp>
        <p:nvSpPr>
          <p:cNvPr id="9" name="TextBox 8">
            <a:extLst>
              <a:ext uri="{FF2B5EF4-FFF2-40B4-BE49-F238E27FC236}">
                <a16:creationId xmlns:a16="http://schemas.microsoft.com/office/drawing/2014/main" id="{7F501635-A298-6A44-2F16-83F60EF78A1C}"/>
              </a:ext>
            </a:extLst>
          </p:cNvPr>
          <p:cNvSpPr txBox="1"/>
          <p:nvPr/>
        </p:nvSpPr>
        <p:spPr>
          <a:xfrm>
            <a:off x="6027860" y="1490008"/>
            <a:ext cx="5662613" cy="1938992"/>
          </a:xfrm>
          <a:prstGeom prst="rect">
            <a:avLst/>
          </a:prstGeom>
          <a:noFill/>
        </p:spPr>
        <p:txBody>
          <a:bodyPr wrap="square" rtlCol="0">
            <a:spAutoFit/>
          </a:bodyPr>
          <a:lstStyle/>
          <a:p>
            <a:r>
              <a:rPr lang="en-US" sz="2400" dirty="0"/>
              <a:t>Weekly highlights from activities, speakers, readings</a:t>
            </a:r>
          </a:p>
          <a:p>
            <a:pPr marL="342900" indent="-342900">
              <a:buFontTx/>
              <a:buChar char="-"/>
            </a:pPr>
            <a:r>
              <a:rPr lang="en-US" sz="2400" dirty="0"/>
              <a:t>Short, but thoughtful</a:t>
            </a:r>
          </a:p>
          <a:p>
            <a:pPr marL="342900" indent="-342900">
              <a:buFontTx/>
              <a:buChar char="-"/>
            </a:pPr>
            <a:r>
              <a:rPr lang="en-US" sz="2400" dirty="0"/>
              <a:t>Counts toward participation grade but not graded each week</a:t>
            </a:r>
          </a:p>
        </p:txBody>
      </p:sp>
      <p:pic>
        <p:nvPicPr>
          <p:cNvPr id="7" name="Picture 6" descr="A screenshot of a computer&#10;&#10;AI-generated content may be incorrect.">
            <a:extLst>
              <a:ext uri="{FF2B5EF4-FFF2-40B4-BE49-F238E27FC236}">
                <a16:creationId xmlns:a16="http://schemas.microsoft.com/office/drawing/2014/main" id="{A8555268-C6E4-3E8A-028B-52AEA08FEA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330" y="531000"/>
            <a:ext cx="3441032" cy="5943600"/>
          </a:xfrm>
          <a:prstGeom prst="rect">
            <a:avLst/>
          </a:prstGeom>
        </p:spPr>
      </p:pic>
      <p:sp>
        <p:nvSpPr>
          <p:cNvPr id="2" name="Rectangle 1">
            <a:extLst>
              <a:ext uri="{FF2B5EF4-FFF2-40B4-BE49-F238E27FC236}">
                <a16:creationId xmlns:a16="http://schemas.microsoft.com/office/drawing/2014/main" id="{8DCA0240-0D65-7539-2265-37AA4627BFC9}"/>
              </a:ext>
            </a:extLst>
          </p:cNvPr>
          <p:cNvSpPr/>
          <p:nvPr/>
        </p:nvSpPr>
        <p:spPr>
          <a:xfrm>
            <a:off x="1495437" y="4920505"/>
            <a:ext cx="1801906" cy="397829"/>
          </a:xfrm>
          <a:prstGeom prst="rect">
            <a:avLst/>
          </a:prstGeom>
          <a:solidFill>
            <a:schemeClr val="accent5">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95287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E7BFF9D-B754-DFB3-5356-C9CABC829E72}"/>
              </a:ext>
            </a:extLst>
          </p:cNvPr>
          <p:cNvCxnSpPr/>
          <p:nvPr/>
        </p:nvCxnSpPr>
        <p:spPr>
          <a:xfrm>
            <a:off x="5344361" y="5929947"/>
            <a:ext cx="10014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A screenshot of a phone&#10;&#10;Description automatically generated">
            <a:extLst>
              <a:ext uri="{FF2B5EF4-FFF2-40B4-BE49-F238E27FC236}">
                <a16:creationId xmlns:a16="http://schemas.microsoft.com/office/drawing/2014/main" id="{DD7CDC7D-2F48-202B-F143-2474152CDE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2846" y="2429704"/>
            <a:ext cx="3372321" cy="3858163"/>
          </a:xfrm>
          <a:prstGeom prst="rect">
            <a:avLst/>
          </a:prstGeom>
        </p:spPr>
      </p:pic>
      <p:pic>
        <p:nvPicPr>
          <p:cNvPr id="8" name="Picture 7" descr="A screenshot of a computer&#10;&#10;AI-generated content may be incorrect.">
            <a:extLst>
              <a:ext uri="{FF2B5EF4-FFF2-40B4-BE49-F238E27FC236}">
                <a16:creationId xmlns:a16="http://schemas.microsoft.com/office/drawing/2014/main" id="{40B105C4-D8D3-3D5D-CB0F-97637519B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330" y="531000"/>
            <a:ext cx="3441032" cy="5943600"/>
          </a:xfrm>
          <a:prstGeom prst="rect">
            <a:avLst/>
          </a:prstGeom>
        </p:spPr>
      </p:pic>
      <p:sp>
        <p:nvSpPr>
          <p:cNvPr id="2" name="Rectangle 1">
            <a:extLst>
              <a:ext uri="{FF2B5EF4-FFF2-40B4-BE49-F238E27FC236}">
                <a16:creationId xmlns:a16="http://schemas.microsoft.com/office/drawing/2014/main" id="{3EC3B55C-22FF-0F89-64CD-A4F7732773C8}"/>
              </a:ext>
            </a:extLst>
          </p:cNvPr>
          <p:cNvSpPr/>
          <p:nvPr/>
        </p:nvSpPr>
        <p:spPr>
          <a:xfrm>
            <a:off x="1350117" y="5651913"/>
            <a:ext cx="3145683" cy="501237"/>
          </a:xfrm>
          <a:prstGeom prst="rect">
            <a:avLst/>
          </a:prstGeom>
          <a:solidFill>
            <a:schemeClr val="accent5">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4007183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omputer&#10;&#10;AI-generated content may be incorrect.">
            <a:extLst>
              <a:ext uri="{FF2B5EF4-FFF2-40B4-BE49-F238E27FC236}">
                <a16:creationId xmlns:a16="http://schemas.microsoft.com/office/drawing/2014/main" id="{AA94D19F-BB42-466C-8F88-D6CC4BB7E4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6330" y="531000"/>
            <a:ext cx="3441032" cy="5943600"/>
          </a:xfrm>
          <a:prstGeom prst="rect">
            <a:avLst/>
          </a:prstGeom>
        </p:spPr>
      </p:pic>
      <p:sp>
        <p:nvSpPr>
          <p:cNvPr id="10" name="TextBox 9">
            <a:extLst>
              <a:ext uri="{FF2B5EF4-FFF2-40B4-BE49-F238E27FC236}">
                <a16:creationId xmlns:a16="http://schemas.microsoft.com/office/drawing/2014/main" id="{EFEB449D-9DCC-3967-2E72-73B10853F60C}"/>
              </a:ext>
            </a:extLst>
          </p:cNvPr>
          <p:cNvSpPr txBox="1"/>
          <p:nvPr/>
        </p:nvSpPr>
        <p:spPr>
          <a:xfrm>
            <a:off x="5856410" y="2794933"/>
            <a:ext cx="5662613" cy="1692771"/>
          </a:xfrm>
          <a:prstGeom prst="rect">
            <a:avLst/>
          </a:prstGeom>
          <a:noFill/>
        </p:spPr>
        <p:txBody>
          <a:bodyPr wrap="square" rtlCol="0">
            <a:spAutoFit/>
          </a:bodyPr>
          <a:lstStyle/>
          <a:p>
            <a:r>
              <a:rPr lang="en-US" sz="2400" dirty="0"/>
              <a:t>Soon to be added:  </a:t>
            </a:r>
            <a:r>
              <a:rPr lang="en-US" sz="3200" dirty="0"/>
              <a:t>Quizzes</a:t>
            </a:r>
            <a:endParaRPr lang="en-US" sz="2400" dirty="0"/>
          </a:p>
          <a:p>
            <a:pPr marL="342900" indent="-342900">
              <a:buFontTx/>
              <a:buChar char="-"/>
            </a:pPr>
            <a:r>
              <a:rPr lang="en-US" sz="2400" dirty="0"/>
              <a:t>On readings or current events</a:t>
            </a:r>
          </a:p>
          <a:p>
            <a:pPr marL="342900" indent="-342900">
              <a:buFontTx/>
              <a:buChar char="-"/>
            </a:pPr>
            <a:r>
              <a:rPr lang="en-US" sz="2400" dirty="0"/>
              <a:t>Brief writing exercises</a:t>
            </a:r>
          </a:p>
          <a:p>
            <a:pPr marL="342900" indent="-342900">
              <a:buFontTx/>
              <a:buChar char="-"/>
            </a:pPr>
            <a:r>
              <a:rPr lang="en-US" sz="2400" dirty="0"/>
              <a:t>Count toward participation grade</a:t>
            </a:r>
          </a:p>
        </p:txBody>
      </p:sp>
    </p:spTree>
    <p:extLst>
      <p:ext uri="{BB962C8B-B14F-4D97-AF65-F5344CB8AC3E}">
        <p14:creationId xmlns:p14="http://schemas.microsoft.com/office/powerpoint/2010/main" val="137399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8C665-A6EB-4CB2-BD1F-40C54E63946C}"/>
              </a:ext>
            </a:extLst>
          </p:cNvPr>
          <p:cNvSpPr/>
          <p:nvPr/>
        </p:nvSpPr>
        <p:spPr>
          <a:xfrm>
            <a:off x="993058" y="520047"/>
            <a:ext cx="10677832" cy="1554272"/>
          </a:xfrm>
          <a:prstGeom prst="rect">
            <a:avLst/>
          </a:prstGeom>
        </p:spPr>
        <p:txBody>
          <a:bodyPr wrap="square">
            <a:spAutoFit/>
          </a:bodyPr>
          <a:lstStyle/>
          <a:p>
            <a:pPr>
              <a:spcAft>
                <a:spcPts val="600"/>
              </a:spcAft>
            </a:pPr>
            <a:r>
              <a:rPr lang="en-US" b="1" kern="0" dirty="0">
                <a:uFill>
                  <a:solidFill>
                    <a:srgbClr val="000000"/>
                  </a:solidFill>
                </a:uFill>
                <a:latin typeface="Arial" panose="020B0604020202020204" pitchFamily="34" charset="0"/>
                <a:ea typeface="Arial" panose="020B0604020202020204" pitchFamily="34" charset="0"/>
              </a:rPr>
              <a:t>Grading</a:t>
            </a:r>
          </a:p>
          <a:p>
            <a:pPr>
              <a:spcAft>
                <a:spcPts val="1200"/>
              </a:spcAft>
            </a:pPr>
            <a:r>
              <a:rPr lang="en-US" dirty="0">
                <a:latin typeface="Arial" panose="020B0604020202020204" pitchFamily="34" charset="0"/>
                <a:ea typeface="Arial" panose="020B0604020202020204" pitchFamily="34" charset="0"/>
              </a:rPr>
              <a:t>The course will provide varied opportunities for students to succeed and grow, and effort – as well as accomplishment – will be evaluated. Full attendance and active participation, including coming to each session prepared to discuss the readings and engage in thoughtful discussion with guest speakers, are expected. </a:t>
            </a:r>
          </a:p>
        </p:txBody>
      </p:sp>
      <p:pic>
        <p:nvPicPr>
          <p:cNvPr id="4" name="Picture 3" descr="Graphical user interface, text, application&#10;&#10;Description automatically generated">
            <a:extLst>
              <a:ext uri="{FF2B5EF4-FFF2-40B4-BE49-F238E27FC236}">
                <a16:creationId xmlns:a16="http://schemas.microsoft.com/office/drawing/2014/main" id="{A7C2C2EA-D855-4AA7-827B-C9DB033DE8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8828" y="2074319"/>
            <a:ext cx="6675120" cy="1824391"/>
          </a:xfrm>
          <a:prstGeom prst="rect">
            <a:avLst/>
          </a:prstGeom>
        </p:spPr>
      </p:pic>
      <p:pic>
        <p:nvPicPr>
          <p:cNvPr id="13" name="Picture 12" descr="Graphical user interface, text, application, email&#10;&#10;Description automatically generated">
            <a:extLst>
              <a:ext uri="{FF2B5EF4-FFF2-40B4-BE49-F238E27FC236}">
                <a16:creationId xmlns:a16="http://schemas.microsoft.com/office/drawing/2014/main" id="{B5B4D38F-E0AA-4467-8C50-16167C6C8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8828" y="4165569"/>
            <a:ext cx="6675120" cy="2063021"/>
          </a:xfrm>
          <a:prstGeom prst="rect">
            <a:avLst/>
          </a:prstGeom>
        </p:spPr>
      </p:pic>
      <p:sp>
        <p:nvSpPr>
          <p:cNvPr id="12" name="Rectangle 11">
            <a:extLst>
              <a:ext uri="{FF2B5EF4-FFF2-40B4-BE49-F238E27FC236}">
                <a16:creationId xmlns:a16="http://schemas.microsoft.com/office/drawing/2014/main" id="{DE33B3E0-642B-4FE7-9E43-B043B208C49A}"/>
              </a:ext>
            </a:extLst>
          </p:cNvPr>
          <p:cNvSpPr/>
          <p:nvPr/>
        </p:nvSpPr>
        <p:spPr>
          <a:xfrm>
            <a:off x="3088828" y="4165569"/>
            <a:ext cx="6675120" cy="2063021"/>
          </a:xfrm>
          <a:prstGeom prst="rect">
            <a:avLst/>
          </a:prstGeom>
          <a:solidFill>
            <a:srgbClr val="10405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B2B50BE-34F7-4051-A6DA-8872954F0FB8}"/>
              </a:ext>
            </a:extLst>
          </p:cNvPr>
          <p:cNvSpPr/>
          <p:nvPr/>
        </p:nvSpPr>
        <p:spPr>
          <a:xfrm>
            <a:off x="3088828" y="2074318"/>
            <a:ext cx="6675120" cy="1824391"/>
          </a:xfrm>
          <a:prstGeom prst="rect">
            <a:avLst/>
          </a:prstGeom>
          <a:solidFill>
            <a:srgbClr val="104056">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 name="TextBox 1">
            <a:extLst>
              <a:ext uri="{FF2B5EF4-FFF2-40B4-BE49-F238E27FC236}">
                <a16:creationId xmlns:a16="http://schemas.microsoft.com/office/drawing/2014/main" id="{9C4C1F67-B7A7-DC6E-83CC-718DEE5EE293}"/>
              </a:ext>
            </a:extLst>
          </p:cNvPr>
          <p:cNvSpPr txBox="1"/>
          <p:nvPr/>
        </p:nvSpPr>
        <p:spPr>
          <a:xfrm>
            <a:off x="2744504" y="4165569"/>
            <a:ext cx="8458307" cy="2554545"/>
          </a:xfrm>
          <a:prstGeom prst="rect">
            <a:avLst/>
          </a:prstGeom>
        </p:spPr>
        <p:txBody>
          <a:bodyPr wrap="square" rtlCol="0">
            <a:spAutoFit/>
          </a:bodyPr>
          <a:lstStyle/>
          <a:p>
            <a:r>
              <a:rPr lang="en-US" sz="3200" dirty="0"/>
              <a:t>Participation includes effective use of guest speakers to</a:t>
            </a:r>
            <a:br>
              <a:rPr lang="en-US" sz="3200" dirty="0"/>
            </a:br>
            <a:r>
              <a:rPr lang="en-US" sz="3200" dirty="0"/>
              <a:t>	- Learn about the issues</a:t>
            </a:r>
            <a:br>
              <a:rPr lang="en-US" sz="3200" dirty="0"/>
            </a:br>
            <a:r>
              <a:rPr lang="en-US" sz="3200" dirty="0"/>
              <a:t>	- Learn/practice elicitation</a:t>
            </a:r>
            <a:br>
              <a:rPr lang="en-US" sz="3200" dirty="0"/>
            </a:br>
            <a:r>
              <a:rPr lang="en-US" sz="3200" dirty="0"/>
              <a:t>	- Explore new ideas</a:t>
            </a:r>
          </a:p>
        </p:txBody>
      </p:sp>
    </p:spTree>
    <p:extLst>
      <p:ext uri="{BB962C8B-B14F-4D97-AF65-F5344CB8AC3E}">
        <p14:creationId xmlns:p14="http://schemas.microsoft.com/office/powerpoint/2010/main" val="253408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2" grpId="0" animBg="1"/>
      <p:bldP spid="2"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26C2A9-B3CA-0AF8-7AA0-B273D23CA327}"/>
              </a:ext>
            </a:extLst>
          </p:cNvPr>
          <p:cNvSpPr txBox="1"/>
          <p:nvPr/>
        </p:nvSpPr>
        <p:spPr>
          <a:xfrm>
            <a:off x="1732547" y="992408"/>
            <a:ext cx="9216807" cy="4622484"/>
          </a:xfrm>
          <a:prstGeom prst="rect">
            <a:avLst/>
          </a:prstGeom>
          <a:noFill/>
        </p:spPr>
        <p:txBody>
          <a:bodyPr wrap="square">
            <a:spAutoFit/>
          </a:bodyPr>
          <a:lstStyle/>
          <a:p>
            <a:pPr marL="0" marR="0">
              <a:lnSpc>
                <a:spcPct val="115000"/>
              </a:lnSpc>
              <a:spcBef>
                <a:spcPts val="0"/>
              </a:spcBef>
              <a:spcAft>
                <a:spcPts val="1200"/>
              </a:spcAft>
            </a:pPr>
            <a:r>
              <a:rPr lang="en-US" sz="2400" b="1" dirty="0">
                <a:effectLst/>
                <a:ea typeface="Calibri" panose="020F0502020204030204" pitchFamily="34" charset="0"/>
                <a:cs typeface="Times New Roman" panose="02020603050405020304" pitchFamily="18" charset="0"/>
              </a:rPr>
              <a:t>Attendance and Preparation</a:t>
            </a:r>
            <a:r>
              <a:rPr lang="en-US" sz="2400" dirty="0">
                <a:effectLst/>
                <a:ea typeface="Calibri" panose="020F0502020204030204" pitchFamily="34" charset="0"/>
                <a:cs typeface="Times New Roman" panose="02020603050405020304" pitchFamily="18" charset="0"/>
              </a:rPr>
              <a:t>: Students are expected to attend (and be on time for) every class. Each Friday’s schedule is aggressive and requires that absences be for only </a:t>
            </a:r>
            <a:r>
              <a:rPr lang="en-US" sz="2400" i="1" dirty="0">
                <a:effectLst/>
                <a:ea typeface="Calibri" panose="020F0502020204030204" pitchFamily="34" charset="0"/>
                <a:cs typeface="Times New Roman" panose="02020603050405020304" pitchFamily="18" charset="0"/>
              </a:rPr>
              <a:t>exceptional</a:t>
            </a:r>
            <a:r>
              <a:rPr lang="en-US" sz="2400" dirty="0">
                <a:effectLst/>
                <a:ea typeface="Calibri" panose="020F0502020204030204" pitchFamily="34" charset="0"/>
                <a:cs typeface="Times New Roman" panose="02020603050405020304" pitchFamily="18" charset="0"/>
              </a:rPr>
              <a:t> purposes and be approved by the professor in advance. (Religious observances, health emergencies, and other compelling circumstances are understandable. Pursuit of long weekends is </a:t>
            </a:r>
            <a:r>
              <a:rPr lang="en-US" sz="2400" i="1" dirty="0">
                <a:effectLst/>
                <a:ea typeface="Calibri" panose="020F0502020204030204" pitchFamily="34" charset="0"/>
                <a:cs typeface="Times New Roman" panose="02020603050405020304" pitchFamily="18" charset="0"/>
              </a:rPr>
              <a:t>not</a:t>
            </a:r>
            <a:r>
              <a:rPr lang="en-US" sz="2400" dirty="0">
                <a:effectLst/>
                <a:ea typeface="Calibri" panose="020F0502020204030204" pitchFamily="34" charset="0"/>
                <a:cs typeface="Times New Roman" panose="02020603050405020304" pitchFamily="18" charset="0"/>
              </a:rPr>
              <a:t> an exceptional purpose.) </a:t>
            </a:r>
          </a:p>
          <a:p>
            <a:pPr marL="800100" lvl="1" indent="-342900">
              <a:lnSpc>
                <a:spcPct val="115000"/>
              </a:lnSpc>
              <a:spcAft>
                <a:spcPts val="1200"/>
              </a:spcAft>
              <a:buFont typeface="Arial" panose="020B0604020202020204" pitchFamily="34" charset="0"/>
              <a:buChar char="•"/>
            </a:pPr>
            <a:r>
              <a:rPr lang="en-US" sz="2400" dirty="0">
                <a:ea typeface="Calibri" panose="020F0502020204030204" pitchFamily="34" charset="0"/>
                <a:cs typeface="Times New Roman" panose="02020603050405020304" pitchFamily="18" charset="0"/>
              </a:rPr>
              <a:t>If you are absent, you will write a one-page (400 words) paper on the readings for that day.</a:t>
            </a:r>
            <a:endParaRPr lang="en-US" sz="2400" dirty="0">
              <a:effectLst/>
              <a:ea typeface="Calibri" panose="020F0502020204030204" pitchFamily="34" charset="0"/>
              <a:cs typeface="Times New Roman" panose="02020603050405020304" pitchFamily="18" charset="0"/>
            </a:endParaRPr>
          </a:p>
          <a:p>
            <a:pPr marL="800100" lvl="1" indent="-342900">
              <a:lnSpc>
                <a:spcPct val="115000"/>
              </a:lnSpc>
              <a:spcAft>
                <a:spcPts val="1200"/>
              </a:spcAft>
              <a:buFont typeface="Arial" panose="020B0604020202020204" pitchFamily="34" charset="0"/>
              <a:buChar char="•"/>
            </a:pPr>
            <a:r>
              <a:rPr lang="en-US" sz="2400" dirty="0">
                <a:effectLst/>
                <a:ea typeface="Calibri" panose="020F0502020204030204" pitchFamily="34" charset="0"/>
                <a:cs typeface="Times New Roman" panose="02020603050405020304" pitchFamily="18" charset="0"/>
              </a:rPr>
              <a:t>If you feel that you cannot commit to attending every class, this may not be the right semester for you to be in the program. </a:t>
            </a:r>
          </a:p>
        </p:txBody>
      </p:sp>
      <p:sp>
        <p:nvSpPr>
          <p:cNvPr id="4" name="Rectangle 3">
            <a:extLst>
              <a:ext uri="{FF2B5EF4-FFF2-40B4-BE49-F238E27FC236}">
                <a16:creationId xmlns:a16="http://schemas.microsoft.com/office/drawing/2014/main" id="{8094CD8E-C167-D011-23AB-EC9A4A095C22}"/>
              </a:ext>
            </a:extLst>
          </p:cNvPr>
          <p:cNvSpPr/>
          <p:nvPr/>
        </p:nvSpPr>
        <p:spPr>
          <a:xfrm>
            <a:off x="1732547" y="3071040"/>
            <a:ext cx="7200438" cy="465221"/>
          </a:xfrm>
          <a:prstGeom prst="rect">
            <a:avLst/>
          </a:prstGeom>
          <a:solidFill>
            <a:srgbClr val="FFFF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FDED3D5-B6A5-4C21-0E2F-6D568C1BA9E8}"/>
              </a:ext>
            </a:extLst>
          </p:cNvPr>
          <p:cNvSpPr txBox="1"/>
          <p:nvPr/>
        </p:nvSpPr>
        <p:spPr>
          <a:xfrm>
            <a:off x="4786008" y="449093"/>
            <a:ext cx="6612376" cy="369332"/>
          </a:xfrm>
          <a:prstGeom prst="rect">
            <a:avLst/>
          </a:prstGeom>
          <a:noFill/>
        </p:spPr>
        <p:txBody>
          <a:bodyPr wrap="square">
            <a:spAutoFit/>
          </a:bodyPr>
          <a:lstStyle/>
          <a:p>
            <a:r>
              <a:rPr lang="en-US" sz="1800" dirty="0">
                <a:effectLst/>
                <a:cs typeface="Times New Roman" panose="02020603050405020304" pitchFamily="18" charset="0"/>
              </a:rPr>
              <a:t>Religious Observance Notification Deadline:  Monday, 15 September</a:t>
            </a:r>
            <a:endParaRPr lang="en-US" dirty="0"/>
          </a:p>
        </p:txBody>
      </p:sp>
    </p:spTree>
    <p:extLst>
      <p:ext uri="{BB962C8B-B14F-4D97-AF65-F5344CB8AC3E}">
        <p14:creationId xmlns:p14="http://schemas.microsoft.com/office/powerpoint/2010/main" val="274151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par>
                          <p:cTn id="13" fill="hold">
                            <p:stCondLst>
                              <p:cond delay="500"/>
                            </p:stCondLst>
                            <p:childTnLst>
                              <p:par>
                                <p:cTn id="14" presetID="22" presetClass="entr" presetSubtype="8" fill="hold" grpId="0" nodeType="afterEffect">
                                  <p:stCondLst>
                                    <p:cond delay="50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6"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664B88-2579-E456-3F1D-1A9446CCD653}"/>
              </a:ext>
            </a:extLst>
          </p:cNvPr>
          <p:cNvSpPr txBox="1"/>
          <p:nvPr/>
        </p:nvSpPr>
        <p:spPr>
          <a:xfrm>
            <a:off x="1070042" y="1138136"/>
            <a:ext cx="3967625" cy="523220"/>
          </a:xfrm>
          <a:prstGeom prst="rect">
            <a:avLst/>
          </a:prstGeom>
          <a:noFill/>
        </p:spPr>
        <p:txBody>
          <a:bodyPr wrap="none" rtlCol="0">
            <a:spAutoFit/>
          </a:bodyPr>
          <a:lstStyle/>
          <a:p>
            <a:r>
              <a:rPr lang="en-US" sz="2800" dirty="0"/>
              <a:t>Several words of wisdom:</a:t>
            </a:r>
          </a:p>
        </p:txBody>
      </p:sp>
      <p:sp>
        <p:nvSpPr>
          <p:cNvPr id="3" name="TextBox 2">
            <a:extLst>
              <a:ext uri="{FF2B5EF4-FFF2-40B4-BE49-F238E27FC236}">
                <a16:creationId xmlns:a16="http://schemas.microsoft.com/office/drawing/2014/main" id="{A03C2D38-6CFB-8FFE-02CB-83B2151F315D}"/>
              </a:ext>
            </a:extLst>
          </p:cNvPr>
          <p:cNvSpPr txBox="1"/>
          <p:nvPr/>
        </p:nvSpPr>
        <p:spPr>
          <a:xfrm>
            <a:off x="3778073" y="1937319"/>
            <a:ext cx="8236043" cy="954107"/>
          </a:xfrm>
          <a:prstGeom prst="rect">
            <a:avLst/>
          </a:prstGeom>
          <a:noFill/>
        </p:spPr>
        <p:txBody>
          <a:bodyPr wrap="square" rtlCol="0">
            <a:spAutoFit/>
          </a:bodyPr>
          <a:lstStyle/>
          <a:p>
            <a:pPr marL="457200" indent="-457200">
              <a:buFont typeface="Arial" panose="020B0604020202020204" pitchFamily="34" charset="0"/>
              <a:buChar char="•"/>
            </a:pPr>
            <a:r>
              <a:rPr lang="en-US" sz="2800" dirty="0"/>
              <a:t>Sometimes I will call you out, but … even if I don’t … don’t assume I don’t know what you’re doing.</a:t>
            </a:r>
          </a:p>
        </p:txBody>
      </p:sp>
      <p:sp>
        <p:nvSpPr>
          <p:cNvPr id="4" name="TextBox 3">
            <a:extLst>
              <a:ext uri="{FF2B5EF4-FFF2-40B4-BE49-F238E27FC236}">
                <a16:creationId xmlns:a16="http://schemas.microsoft.com/office/drawing/2014/main" id="{FB4F28D3-0689-8CC4-BBF8-FC8565AE1485}"/>
              </a:ext>
            </a:extLst>
          </p:cNvPr>
          <p:cNvSpPr txBox="1"/>
          <p:nvPr/>
        </p:nvSpPr>
        <p:spPr>
          <a:xfrm>
            <a:off x="1236713" y="3167390"/>
            <a:ext cx="8590794" cy="523220"/>
          </a:xfrm>
          <a:prstGeom prst="rect">
            <a:avLst/>
          </a:prstGeom>
          <a:noFill/>
        </p:spPr>
        <p:txBody>
          <a:bodyPr wrap="square" rtlCol="0">
            <a:spAutoFit/>
          </a:bodyPr>
          <a:lstStyle/>
          <a:p>
            <a:r>
              <a:rPr lang="en-US" sz="2800" dirty="0"/>
              <a:t>Same thing on ethics issues such as use of ChatGPT. </a:t>
            </a:r>
          </a:p>
        </p:txBody>
      </p:sp>
      <p:sp>
        <p:nvSpPr>
          <p:cNvPr id="5" name="TextBox 4">
            <a:extLst>
              <a:ext uri="{FF2B5EF4-FFF2-40B4-BE49-F238E27FC236}">
                <a16:creationId xmlns:a16="http://schemas.microsoft.com/office/drawing/2014/main" id="{2C1AAF52-8371-925D-C937-6FADDA1CB741}"/>
              </a:ext>
            </a:extLst>
          </p:cNvPr>
          <p:cNvSpPr txBox="1"/>
          <p:nvPr/>
        </p:nvSpPr>
        <p:spPr>
          <a:xfrm>
            <a:off x="3235752" y="3920406"/>
            <a:ext cx="8590794" cy="954107"/>
          </a:xfrm>
          <a:prstGeom prst="rect">
            <a:avLst/>
          </a:prstGeom>
          <a:noFill/>
        </p:spPr>
        <p:txBody>
          <a:bodyPr wrap="square" rtlCol="0">
            <a:spAutoFit/>
          </a:bodyPr>
          <a:lstStyle/>
          <a:p>
            <a:pPr marL="914400" lvl="1" indent="-457200">
              <a:buFont typeface="Arial" panose="020B0604020202020204" pitchFamily="34" charset="0"/>
              <a:buChar char="•"/>
            </a:pPr>
            <a:r>
              <a:rPr lang="en-US" sz="2800" dirty="0"/>
              <a:t>I am concerned about artificial intelligence, but  </a:t>
            </a:r>
            <a:br>
              <a:rPr lang="en-US" sz="2800" dirty="0"/>
            </a:br>
            <a:r>
              <a:rPr lang="en-US" sz="2800" dirty="0"/>
              <a:t>I worry more about natural stupidity.</a:t>
            </a:r>
          </a:p>
        </p:txBody>
      </p:sp>
      <p:sp>
        <p:nvSpPr>
          <p:cNvPr id="6" name="Right Arrow 5">
            <a:extLst>
              <a:ext uri="{FF2B5EF4-FFF2-40B4-BE49-F238E27FC236}">
                <a16:creationId xmlns:a16="http://schemas.microsoft.com/office/drawing/2014/main" id="{525AC40E-B9DD-21A9-8910-FF7B6E34674B}"/>
              </a:ext>
            </a:extLst>
          </p:cNvPr>
          <p:cNvSpPr/>
          <p:nvPr/>
        </p:nvSpPr>
        <p:spPr>
          <a:xfrm>
            <a:off x="7531149" y="5414963"/>
            <a:ext cx="2828925" cy="671512"/>
          </a:xfrm>
          <a:prstGeom prst="rightArrow">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655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grpId="0" nodeType="afterEffect">
                                  <p:stCondLst>
                                    <p:cond delay="75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750"/>
                            </p:stCondLst>
                            <p:childTnLst>
                              <p:par>
                                <p:cTn id="18" presetID="22" presetClass="entr" presetSubtype="8" fill="hold" grpId="0" nodeType="afterEffect">
                                  <p:stCondLst>
                                    <p:cond delay="200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9CEBF5-5190-07B1-7960-FC5082571A37}"/>
              </a:ext>
            </a:extLst>
          </p:cNvPr>
          <p:cNvSpPr txBox="1"/>
          <p:nvPr/>
        </p:nvSpPr>
        <p:spPr>
          <a:xfrm>
            <a:off x="1514475" y="1289893"/>
            <a:ext cx="9586911" cy="5109091"/>
          </a:xfrm>
          <a:prstGeom prst="rect">
            <a:avLst/>
          </a:prstGeom>
          <a:noFill/>
        </p:spPr>
        <p:txBody>
          <a:bodyPr wrap="square">
            <a:spAutoFit/>
          </a:bodyPr>
          <a:lstStyle/>
          <a:p>
            <a:pPr>
              <a:spcAft>
                <a:spcPts val="1200"/>
              </a:spcAft>
            </a:pPr>
            <a:r>
              <a:rPr lang="en-US" sz="1800" dirty="0">
                <a:effectLst/>
                <a:latin typeface="TimesNewRomanPSMT"/>
              </a:rPr>
              <a:t>Syracuse’s academic integrity expectations extend to the fast-growing realm of </a:t>
            </a:r>
            <a:r>
              <a:rPr lang="en-US" sz="1800" b="1" dirty="0">
                <a:effectLst/>
                <a:latin typeface="TimesNewRomanPS"/>
              </a:rPr>
              <a:t>artificial intelligence </a:t>
            </a:r>
            <a:r>
              <a:rPr lang="en-US" sz="1800" dirty="0">
                <a:effectLst/>
                <a:latin typeface="TimesNewRomanPSMT"/>
              </a:rPr>
              <a:t>(AI). In 401-402, some limited use of AI is permitted, per below. </a:t>
            </a:r>
            <a:endParaRPr lang="en-US" dirty="0">
              <a:effectLst/>
            </a:endParaRPr>
          </a:p>
          <a:p>
            <a:pPr marL="285750" indent="-285750">
              <a:spcAft>
                <a:spcPts val="1200"/>
              </a:spcAft>
              <a:buFont typeface="Arial" panose="020B0604020202020204" pitchFamily="34" charset="0"/>
              <a:buChar char="•"/>
            </a:pPr>
            <a:r>
              <a:rPr lang="en-US" sz="1800" dirty="0">
                <a:effectLst/>
                <a:latin typeface="TimesNewRomanPSMT"/>
              </a:rPr>
              <a:t>Based on the specific learning outcomes and assignments in this course, artificial intelligence (e.g., ChatGPT) is permitted on the following: Memo #1 (for 401) and the research (pre-drafting) phase of the Project Proposal, Public Opinion, and Final Memo (for 402). Tools that aid in good writing, such as Grammarly, are also permitted. See each assignment for more information about what artificial intelligence tools are permitted and to what extent, as well as citation requirements. If no instructions are provided for a specific assignment, then no use of any artificial intelligence tool is permitted. Any AI use beyond that which is detailed in course assignments is </a:t>
            </a:r>
            <a:r>
              <a:rPr lang="en-US" sz="1800" i="1" dirty="0">
                <a:effectLst/>
                <a:latin typeface="TimesNewRomanPS"/>
              </a:rPr>
              <a:t>explicitly prohibited </a:t>
            </a:r>
            <a:r>
              <a:rPr lang="en-US" sz="1800" dirty="0">
                <a:effectLst/>
                <a:latin typeface="TimesNewRomanPSMT"/>
              </a:rPr>
              <a:t>except when documented permission is granted. </a:t>
            </a:r>
            <a:endParaRPr lang="en-US" dirty="0">
              <a:effectLst/>
            </a:endParaRPr>
          </a:p>
          <a:p>
            <a:pPr>
              <a:spcAft>
                <a:spcPts val="1200"/>
              </a:spcAft>
            </a:pPr>
            <a:r>
              <a:rPr lang="en-US" sz="1800" b="1" dirty="0">
                <a:effectLst/>
                <a:latin typeface="TimesNewRomanPS"/>
              </a:rPr>
              <a:t>In other words, the professor’s policy is that the work for 401 and 402 must be original and produced by the students themselves. </a:t>
            </a:r>
            <a:r>
              <a:rPr lang="en-US" sz="1800" dirty="0">
                <a:effectLst/>
                <a:latin typeface="TimesNewRomanPSMT"/>
              </a:rPr>
              <a:t>Students can use ChatGPT and other AI tools, as well as the usual search tools like Google, during the research phase of their projects (such as in building Memo #1) – to find information and identify possible primary sources of information – but </a:t>
            </a:r>
            <a:r>
              <a:rPr lang="en-US" sz="1800" b="1" dirty="0">
                <a:effectLst/>
                <a:latin typeface="TimesNewRomanPS"/>
              </a:rPr>
              <a:t>the reasoning, analysis, and writing must be entirely their own</a:t>
            </a:r>
            <a:r>
              <a:rPr lang="en-US" sz="1800" dirty="0">
                <a:effectLst/>
                <a:latin typeface="TimesNewRomanPSMT"/>
              </a:rPr>
              <a:t>. They will be required to certify that everything they submit is written by themselves and that they “have appropriately identified elements taken from other sources.” </a:t>
            </a:r>
            <a:endParaRPr lang="en-US" dirty="0">
              <a:effectLst/>
            </a:endParaRPr>
          </a:p>
        </p:txBody>
      </p:sp>
      <p:sp>
        <p:nvSpPr>
          <p:cNvPr id="4" name="TextBox 3">
            <a:extLst>
              <a:ext uri="{FF2B5EF4-FFF2-40B4-BE49-F238E27FC236}">
                <a16:creationId xmlns:a16="http://schemas.microsoft.com/office/drawing/2014/main" id="{130E3FC3-4D77-8D97-DFBC-7C28DA59EA7D}"/>
              </a:ext>
            </a:extLst>
          </p:cNvPr>
          <p:cNvSpPr txBox="1"/>
          <p:nvPr/>
        </p:nvSpPr>
        <p:spPr>
          <a:xfrm>
            <a:off x="9144001" y="6160606"/>
            <a:ext cx="2114810" cy="400110"/>
          </a:xfrm>
          <a:prstGeom prst="rect">
            <a:avLst/>
          </a:prstGeom>
          <a:noFill/>
        </p:spPr>
        <p:txBody>
          <a:bodyPr wrap="none" rtlCol="0">
            <a:spAutoFit/>
          </a:bodyPr>
          <a:lstStyle/>
          <a:p>
            <a:r>
              <a:rPr lang="en-US" sz="2000" dirty="0"/>
              <a:t>pp. 4-5 of Syllabus</a:t>
            </a:r>
          </a:p>
        </p:txBody>
      </p:sp>
      <p:sp>
        <p:nvSpPr>
          <p:cNvPr id="5" name="Rectangle 4">
            <a:extLst>
              <a:ext uri="{FF2B5EF4-FFF2-40B4-BE49-F238E27FC236}">
                <a16:creationId xmlns:a16="http://schemas.microsoft.com/office/drawing/2014/main" id="{CA4D773A-AC4B-7FD0-455F-93358BC3E48F}"/>
              </a:ext>
            </a:extLst>
          </p:cNvPr>
          <p:cNvSpPr/>
          <p:nvPr/>
        </p:nvSpPr>
        <p:spPr>
          <a:xfrm>
            <a:off x="5600700" y="2314575"/>
            <a:ext cx="985838" cy="271463"/>
          </a:xfrm>
          <a:prstGeom prst="rect">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6C297DC-81B7-577E-9868-2D5B0C9022BC}"/>
              </a:ext>
            </a:extLst>
          </p:cNvPr>
          <p:cNvSpPr/>
          <p:nvPr/>
        </p:nvSpPr>
        <p:spPr>
          <a:xfrm>
            <a:off x="8153399" y="2314575"/>
            <a:ext cx="2690813" cy="271463"/>
          </a:xfrm>
          <a:prstGeom prst="rect">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5C814B9-59B6-626E-36BC-8908A014959B}"/>
              </a:ext>
            </a:extLst>
          </p:cNvPr>
          <p:cNvSpPr/>
          <p:nvPr/>
        </p:nvSpPr>
        <p:spPr>
          <a:xfrm>
            <a:off x="1836074" y="2586038"/>
            <a:ext cx="6164926" cy="271463"/>
          </a:xfrm>
          <a:prstGeom prst="rect">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A7E3DB-23B2-0C4E-5F32-751B251A26C4}"/>
              </a:ext>
            </a:extLst>
          </p:cNvPr>
          <p:cNvSpPr/>
          <p:nvPr/>
        </p:nvSpPr>
        <p:spPr>
          <a:xfrm>
            <a:off x="9005886" y="2609046"/>
            <a:ext cx="1838326" cy="248456"/>
          </a:xfrm>
          <a:prstGeom prst="rect">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FE6D293-60A1-ECB9-4CD4-663DD4C65686}"/>
              </a:ext>
            </a:extLst>
          </p:cNvPr>
          <p:cNvSpPr/>
          <p:nvPr/>
        </p:nvSpPr>
        <p:spPr>
          <a:xfrm>
            <a:off x="6586537" y="3429000"/>
            <a:ext cx="4090987" cy="248457"/>
          </a:xfrm>
          <a:prstGeom prst="rect">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D1A8B07-71D2-F63D-3283-BF080C1BCCCC}"/>
              </a:ext>
            </a:extLst>
          </p:cNvPr>
          <p:cNvSpPr/>
          <p:nvPr/>
        </p:nvSpPr>
        <p:spPr>
          <a:xfrm>
            <a:off x="6267450" y="4424362"/>
            <a:ext cx="4262438" cy="248457"/>
          </a:xfrm>
          <a:prstGeom prst="rect">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AF255D-5D6F-B9EE-5BC3-2E0F26E89B35}"/>
              </a:ext>
            </a:extLst>
          </p:cNvPr>
          <p:cNvSpPr/>
          <p:nvPr/>
        </p:nvSpPr>
        <p:spPr>
          <a:xfrm>
            <a:off x="1609725" y="4683151"/>
            <a:ext cx="3619500" cy="271463"/>
          </a:xfrm>
          <a:prstGeom prst="rect">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D22CDB7-42F7-8C6A-7FB3-7A5280BE3EBD}"/>
              </a:ext>
            </a:extLst>
          </p:cNvPr>
          <p:cNvSpPr/>
          <p:nvPr/>
        </p:nvSpPr>
        <p:spPr>
          <a:xfrm>
            <a:off x="9296400" y="5244318"/>
            <a:ext cx="1381124" cy="248457"/>
          </a:xfrm>
          <a:prstGeom prst="rect">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E8CC419-6B66-43C3-B309-80B61616FE63}"/>
              </a:ext>
            </a:extLst>
          </p:cNvPr>
          <p:cNvSpPr/>
          <p:nvPr/>
        </p:nvSpPr>
        <p:spPr>
          <a:xfrm>
            <a:off x="1524000" y="5492775"/>
            <a:ext cx="4743450" cy="271463"/>
          </a:xfrm>
          <a:prstGeom prst="rect">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997937C-203B-BB97-5B59-A749386AD05F}"/>
              </a:ext>
            </a:extLst>
          </p:cNvPr>
          <p:cNvSpPr txBox="1"/>
          <p:nvPr/>
        </p:nvSpPr>
        <p:spPr>
          <a:xfrm>
            <a:off x="3365962" y="512307"/>
            <a:ext cx="6100762" cy="400110"/>
          </a:xfrm>
          <a:prstGeom prst="rect">
            <a:avLst/>
          </a:prstGeom>
          <a:noFill/>
        </p:spPr>
        <p:txBody>
          <a:bodyPr wrap="square">
            <a:spAutoFit/>
          </a:bodyPr>
          <a:lstStyle/>
          <a:p>
            <a:r>
              <a:rPr lang="en-US" sz="2000" b="1" dirty="0">
                <a:effectLst/>
                <a:latin typeface="TimesNewRomanPS"/>
              </a:rPr>
              <a:t>Academic Integrity and “Artificial Intelligence” </a:t>
            </a:r>
            <a:endParaRPr lang="en-US" sz="2000" dirty="0">
              <a:effectLst/>
            </a:endParaRPr>
          </a:p>
        </p:txBody>
      </p:sp>
    </p:spTree>
    <p:extLst>
      <p:ext uri="{BB962C8B-B14F-4D97-AF65-F5344CB8AC3E}">
        <p14:creationId xmlns:p14="http://schemas.microsoft.com/office/powerpoint/2010/main" val="255479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1C24C84-B819-4C67-9396-43652488519B}"/>
              </a:ext>
            </a:extLst>
          </p:cNvPr>
          <p:cNvSpPr txBox="1"/>
          <p:nvPr/>
        </p:nvSpPr>
        <p:spPr>
          <a:xfrm>
            <a:off x="2021305" y="1831773"/>
            <a:ext cx="8003390" cy="3531864"/>
          </a:xfrm>
          <a:prstGeom prst="rect">
            <a:avLst/>
          </a:prstGeom>
          <a:noFill/>
        </p:spPr>
        <p:txBody>
          <a:bodyPr wrap="square">
            <a:spAutoFit/>
          </a:bodyPr>
          <a:lstStyle/>
          <a:p>
            <a:pPr marL="0" marR="0">
              <a:lnSpc>
                <a:spcPct val="115000"/>
              </a:lnSpc>
              <a:spcBef>
                <a:spcPts val="0"/>
              </a:spcBef>
              <a:spcAft>
                <a:spcPts val="1200"/>
              </a:spcAft>
            </a:pPr>
            <a:r>
              <a:rPr lang="en-US" sz="2800" i="1" dirty="0">
                <a:effectLst/>
                <a:ea typeface="Calibri" panose="020F0502020204030204" pitchFamily="34" charset="0"/>
                <a:cs typeface="Times New Roman" panose="02020603050405020304" pitchFamily="18" charset="0"/>
              </a:rPr>
              <a:t>Late Assignment Policy: </a:t>
            </a:r>
            <a:r>
              <a:rPr lang="en-US" sz="2800" dirty="0">
                <a:effectLst/>
                <a:ea typeface="Calibri" panose="020F0502020204030204" pitchFamily="34" charset="0"/>
                <a:cs typeface="Times New Roman" panose="02020603050405020304" pitchFamily="18" charset="0"/>
              </a:rPr>
              <a:t>All work should be handed in on time unless otherwise arranged with the professor. Five points (or one-half grade) will be deducted for each day an assignment is late. For example, if an assignment is due on a Friday – at which time it would receive a grade of 80 – Saturday submission will lower the grade to 75. </a:t>
            </a:r>
          </a:p>
        </p:txBody>
      </p:sp>
    </p:spTree>
    <p:extLst>
      <p:ext uri="{BB962C8B-B14F-4D97-AF65-F5344CB8AC3E}">
        <p14:creationId xmlns:p14="http://schemas.microsoft.com/office/powerpoint/2010/main" val="13167910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white sheet of paper with black text&#10;&#10;Description automatically generated">
            <a:extLst>
              <a:ext uri="{FF2B5EF4-FFF2-40B4-BE49-F238E27FC236}">
                <a16:creationId xmlns:a16="http://schemas.microsoft.com/office/drawing/2014/main" id="{54E3DDB6-76E2-A9D5-D833-1B06CC9AD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1260" y="182880"/>
            <a:ext cx="6252224" cy="6675120"/>
          </a:xfrm>
          <a:prstGeom prst="rect">
            <a:avLst/>
          </a:prstGeom>
        </p:spPr>
      </p:pic>
      <p:pic>
        <p:nvPicPr>
          <p:cNvPr id="5" name="Picture 4">
            <a:extLst>
              <a:ext uri="{FF2B5EF4-FFF2-40B4-BE49-F238E27FC236}">
                <a16:creationId xmlns:a16="http://schemas.microsoft.com/office/drawing/2014/main" id="{F4E71F65-DD16-8D21-2854-30C347312B4C}"/>
              </a:ext>
            </a:extLst>
          </p:cNvPr>
          <p:cNvPicPr>
            <a:picLocks noChangeAspect="1"/>
          </p:cNvPicPr>
          <p:nvPr/>
        </p:nvPicPr>
        <p:blipFill>
          <a:blip r:embed="rId3"/>
          <a:stretch>
            <a:fillRect/>
          </a:stretch>
        </p:blipFill>
        <p:spPr>
          <a:xfrm>
            <a:off x="1961743" y="1275557"/>
            <a:ext cx="6161741" cy="5577840"/>
          </a:xfrm>
          <a:prstGeom prst="rect">
            <a:avLst/>
          </a:prstGeom>
        </p:spPr>
      </p:pic>
      <p:pic>
        <p:nvPicPr>
          <p:cNvPr id="6" name="Picture 5" descr="A white sheet of paper with black text&#10;&#10;Description automatically generated">
            <a:extLst>
              <a:ext uri="{FF2B5EF4-FFF2-40B4-BE49-F238E27FC236}">
                <a16:creationId xmlns:a16="http://schemas.microsoft.com/office/drawing/2014/main" id="{C12F7F60-8ADA-25E1-C786-4963520C0A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9835" y="182880"/>
            <a:ext cx="6252224" cy="6675120"/>
          </a:xfrm>
          <a:prstGeom prst="rect">
            <a:avLst/>
          </a:prstGeom>
        </p:spPr>
      </p:pic>
      <p:pic>
        <p:nvPicPr>
          <p:cNvPr id="24" name="Picture 23">
            <a:extLst>
              <a:ext uri="{FF2B5EF4-FFF2-40B4-BE49-F238E27FC236}">
                <a16:creationId xmlns:a16="http://schemas.microsoft.com/office/drawing/2014/main" id="{0C68566F-D63D-7A0F-1442-1F112070E92B}"/>
              </a:ext>
            </a:extLst>
          </p:cNvPr>
          <p:cNvPicPr>
            <a:picLocks noChangeAspect="1"/>
          </p:cNvPicPr>
          <p:nvPr/>
        </p:nvPicPr>
        <p:blipFill>
          <a:blip r:embed="rId3"/>
          <a:stretch>
            <a:fillRect/>
          </a:stretch>
        </p:blipFill>
        <p:spPr>
          <a:xfrm>
            <a:off x="1990318" y="1275557"/>
            <a:ext cx="6161741" cy="5577840"/>
          </a:xfrm>
          <a:prstGeom prst="rect">
            <a:avLst/>
          </a:prstGeom>
        </p:spPr>
      </p:pic>
      <p:grpSp>
        <p:nvGrpSpPr>
          <p:cNvPr id="7" name="Group 6">
            <a:extLst>
              <a:ext uri="{FF2B5EF4-FFF2-40B4-BE49-F238E27FC236}">
                <a16:creationId xmlns:a16="http://schemas.microsoft.com/office/drawing/2014/main" id="{ADDC9489-96B7-761E-C5C7-CDEAAC62A050}"/>
              </a:ext>
            </a:extLst>
          </p:cNvPr>
          <p:cNvGrpSpPr/>
          <p:nvPr/>
        </p:nvGrpSpPr>
        <p:grpSpPr>
          <a:xfrm>
            <a:off x="7673710" y="2685539"/>
            <a:ext cx="541962" cy="3479004"/>
            <a:chOff x="9309798" y="2675768"/>
            <a:chExt cx="541962" cy="3479004"/>
          </a:xfrm>
        </p:grpSpPr>
        <p:sp>
          <p:nvSpPr>
            <p:cNvPr id="8" name="TextBox 7">
              <a:extLst>
                <a:ext uri="{FF2B5EF4-FFF2-40B4-BE49-F238E27FC236}">
                  <a16:creationId xmlns:a16="http://schemas.microsoft.com/office/drawing/2014/main" id="{DAF5C5B4-9DB4-B983-2024-B72DDE25DB5E}"/>
                </a:ext>
              </a:extLst>
            </p:cNvPr>
            <p:cNvSpPr txBox="1"/>
            <p:nvPr/>
          </p:nvSpPr>
          <p:spPr>
            <a:xfrm>
              <a:off x="9309798" y="4250307"/>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9" name="TextBox 8">
              <a:extLst>
                <a:ext uri="{FF2B5EF4-FFF2-40B4-BE49-F238E27FC236}">
                  <a16:creationId xmlns:a16="http://schemas.microsoft.com/office/drawing/2014/main" id="{7619FA20-954A-39D7-8587-B04D1844B774}"/>
                </a:ext>
              </a:extLst>
            </p:cNvPr>
            <p:cNvSpPr txBox="1"/>
            <p:nvPr/>
          </p:nvSpPr>
          <p:spPr>
            <a:xfrm>
              <a:off x="9309798" y="2675768"/>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0" name="TextBox 9">
              <a:extLst>
                <a:ext uri="{FF2B5EF4-FFF2-40B4-BE49-F238E27FC236}">
                  <a16:creationId xmlns:a16="http://schemas.microsoft.com/office/drawing/2014/main" id="{272F741E-C55A-6B99-016A-3268AA0F704B}"/>
                </a:ext>
              </a:extLst>
            </p:cNvPr>
            <p:cNvSpPr txBox="1"/>
            <p:nvPr/>
          </p:nvSpPr>
          <p:spPr>
            <a:xfrm>
              <a:off x="9321796" y="442267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1" name="TextBox 10">
              <a:extLst>
                <a:ext uri="{FF2B5EF4-FFF2-40B4-BE49-F238E27FC236}">
                  <a16:creationId xmlns:a16="http://schemas.microsoft.com/office/drawing/2014/main" id="{DB27FBD3-BFA7-0CFF-C6E0-8BC08ED1A23B}"/>
                </a:ext>
              </a:extLst>
            </p:cNvPr>
            <p:cNvSpPr txBox="1"/>
            <p:nvPr/>
          </p:nvSpPr>
          <p:spPr>
            <a:xfrm>
              <a:off x="9344890" y="5569997"/>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sp>
        <p:nvSpPr>
          <p:cNvPr id="12" name="TextBox 11">
            <a:extLst>
              <a:ext uri="{FF2B5EF4-FFF2-40B4-BE49-F238E27FC236}">
                <a16:creationId xmlns:a16="http://schemas.microsoft.com/office/drawing/2014/main" id="{0C365728-D6A0-3AD3-C966-B0EE30E7C70D}"/>
              </a:ext>
            </a:extLst>
          </p:cNvPr>
          <p:cNvSpPr txBox="1"/>
          <p:nvPr/>
        </p:nvSpPr>
        <p:spPr>
          <a:xfrm>
            <a:off x="9421189" y="2847720"/>
            <a:ext cx="715260" cy="523220"/>
          </a:xfrm>
          <a:prstGeom prst="rect">
            <a:avLst/>
          </a:prstGeom>
          <a:noFill/>
        </p:spPr>
        <p:txBody>
          <a:bodyPr wrap="none" rtlCol="0">
            <a:spAutoFit/>
          </a:bodyPr>
          <a:lstStyle/>
          <a:p>
            <a:r>
              <a:rPr lang="en-US" sz="2800" dirty="0"/>
              <a:t>401</a:t>
            </a:r>
          </a:p>
        </p:txBody>
      </p:sp>
      <p:sp>
        <p:nvSpPr>
          <p:cNvPr id="13" name="TextBox 12">
            <a:extLst>
              <a:ext uri="{FF2B5EF4-FFF2-40B4-BE49-F238E27FC236}">
                <a16:creationId xmlns:a16="http://schemas.microsoft.com/office/drawing/2014/main" id="{84694676-AA63-FA35-02F1-6A228F77BE17}"/>
              </a:ext>
            </a:extLst>
          </p:cNvPr>
          <p:cNvSpPr txBox="1"/>
          <p:nvPr/>
        </p:nvSpPr>
        <p:spPr>
          <a:xfrm>
            <a:off x="9451720" y="3236955"/>
            <a:ext cx="730713" cy="523220"/>
          </a:xfrm>
          <a:prstGeom prst="rect">
            <a:avLst/>
          </a:prstGeom>
          <a:noFill/>
        </p:spPr>
        <p:txBody>
          <a:bodyPr wrap="none" rtlCol="0">
            <a:spAutoFit/>
          </a:bodyPr>
          <a:lstStyle/>
          <a:p>
            <a:r>
              <a:rPr lang="en-US" sz="2800" dirty="0"/>
              <a:t>402</a:t>
            </a:r>
          </a:p>
        </p:txBody>
      </p:sp>
      <p:grpSp>
        <p:nvGrpSpPr>
          <p:cNvPr id="14" name="Group 13">
            <a:extLst>
              <a:ext uri="{FF2B5EF4-FFF2-40B4-BE49-F238E27FC236}">
                <a16:creationId xmlns:a16="http://schemas.microsoft.com/office/drawing/2014/main" id="{5B38CA05-13FF-2195-1BD9-A6BDC5FF96A2}"/>
              </a:ext>
            </a:extLst>
          </p:cNvPr>
          <p:cNvGrpSpPr/>
          <p:nvPr/>
        </p:nvGrpSpPr>
        <p:grpSpPr>
          <a:xfrm>
            <a:off x="7630875" y="3052206"/>
            <a:ext cx="592236" cy="3760949"/>
            <a:chOff x="8959466" y="2284383"/>
            <a:chExt cx="592236" cy="3760949"/>
          </a:xfrm>
        </p:grpSpPr>
        <p:sp>
          <p:nvSpPr>
            <p:cNvPr id="15" name="TextBox 14">
              <a:extLst>
                <a:ext uri="{FF2B5EF4-FFF2-40B4-BE49-F238E27FC236}">
                  <a16:creationId xmlns:a16="http://schemas.microsoft.com/office/drawing/2014/main" id="{D9EF9261-AFD6-C673-2F63-B2375CEE7344}"/>
                </a:ext>
              </a:extLst>
            </p:cNvPr>
            <p:cNvSpPr txBox="1"/>
            <p:nvPr/>
          </p:nvSpPr>
          <p:spPr>
            <a:xfrm>
              <a:off x="9011138" y="2284383"/>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6" name="TextBox 15">
              <a:extLst>
                <a:ext uri="{FF2B5EF4-FFF2-40B4-BE49-F238E27FC236}">
                  <a16:creationId xmlns:a16="http://schemas.microsoft.com/office/drawing/2014/main" id="{09D955DA-77E4-353E-175F-D4BC35B4F2E6}"/>
                </a:ext>
              </a:extLst>
            </p:cNvPr>
            <p:cNvSpPr txBox="1"/>
            <p:nvPr/>
          </p:nvSpPr>
          <p:spPr>
            <a:xfrm>
              <a:off x="9044832" y="310075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2" name="TextBox 21">
              <a:extLst>
                <a:ext uri="{FF2B5EF4-FFF2-40B4-BE49-F238E27FC236}">
                  <a16:creationId xmlns:a16="http://schemas.microsoft.com/office/drawing/2014/main" id="{FE598A44-75C7-A7E4-B361-7B7931088D76}"/>
                </a:ext>
              </a:extLst>
            </p:cNvPr>
            <p:cNvSpPr txBox="1"/>
            <p:nvPr/>
          </p:nvSpPr>
          <p:spPr>
            <a:xfrm>
              <a:off x="8959466" y="5460557"/>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sp>
        <p:nvSpPr>
          <p:cNvPr id="23" name="TextBox 22">
            <a:extLst>
              <a:ext uri="{FF2B5EF4-FFF2-40B4-BE49-F238E27FC236}">
                <a16:creationId xmlns:a16="http://schemas.microsoft.com/office/drawing/2014/main" id="{15FE2C21-2EFC-14E5-9E3B-EA2F4AA473C0}"/>
              </a:ext>
            </a:extLst>
          </p:cNvPr>
          <p:cNvSpPr txBox="1"/>
          <p:nvPr/>
        </p:nvSpPr>
        <p:spPr>
          <a:xfrm>
            <a:off x="7673710" y="4784059"/>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5" name="TextBox 24">
            <a:extLst>
              <a:ext uri="{FF2B5EF4-FFF2-40B4-BE49-F238E27FC236}">
                <a16:creationId xmlns:a16="http://schemas.microsoft.com/office/drawing/2014/main" id="{06E3A6C0-94E5-2919-A3BE-65570B55960D}"/>
              </a:ext>
            </a:extLst>
          </p:cNvPr>
          <p:cNvSpPr txBox="1"/>
          <p:nvPr/>
        </p:nvSpPr>
        <p:spPr>
          <a:xfrm>
            <a:off x="7707097" y="2294036"/>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4" name="Rectangle 3">
            <a:extLst>
              <a:ext uri="{FF2B5EF4-FFF2-40B4-BE49-F238E27FC236}">
                <a16:creationId xmlns:a16="http://schemas.microsoft.com/office/drawing/2014/main" id="{7A8A29B1-3256-DC4E-EC52-B9A5C4D0DCF6}"/>
              </a:ext>
            </a:extLst>
          </p:cNvPr>
          <p:cNvSpPr/>
          <p:nvPr/>
        </p:nvSpPr>
        <p:spPr>
          <a:xfrm>
            <a:off x="6079250" y="1765813"/>
            <a:ext cx="2011680" cy="490930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864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4"/>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12"/>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25"/>
                                        </p:tgtEl>
                                        <p:attrNameLst>
                                          <p:attrName>style.visibility</p:attrName>
                                        </p:attrNameLst>
                                      </p:cBhvr>
                                      <p:to>
                                        <p:strVal val="hidden"/>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3"/>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23" grpId="0"/>
      <p:bldP spid="23" grpId="1"/>
      <p:bldP spid="25" grpId="0"/>
      <p:bldP spid="25" grpId="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93DDA5-C876-EB87-685A-502A5C96CF3F}"/>
              </a:ext>
            </a:extLst>
          </p:cNvPr>
          <p:cNvSpPr txBox="1"/>
          <p:nvPr/>
        </p:nvSpPr>
        <p:spPr>
          <a:xfrm>
            <a:off x="791560" y="695570"/>
            <a:ext cx="5484194" cy="461665"/>
          </a:xfrm>
          <a:prstGeom prst="rect">
            <a:avLst/>
          </a:prstGeom>
          <a:noFill/>
        </p:spPr>
        <p:txBody>
          <a:bodyPr wrap="none" rtlCol="0">
            <a:spAutoFit/>
          </a:bodyPr>
          <a:lstStyle/>
          <a:p>
            <a:r>
              <a:rPr lang="en-US" sz="2400" dirty="0"/>
              <a:t>Most Fridays will start with a talk on skills.</a:t>
            </a:r>
          </a:p>
        </p:txBody>
      </p:sp>
      <p:pic>
        <p:nvPicPr>
          <p:cNvPr id="4" name="Picture 3" descr="A cover of an effective analysis&#10;&#10;AI-generated content may be incorrect.">
            <a:extLst>
              <a:ext uri="{FF2B5EF4-FFF2-40B4-BE49-F238E27FC236}">
                <a16:creationId xmlns:a16="http://schemas.microsoft.com/office/drawing/2014/main" id="{0ABB2DB7-CD75-9A48-AAC5-70C54D2CDA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1569" y="1540188"/>
            <a:ext cx="9128369" cy="5134708"/>
          </a:xfrm>
          <a:prstGeom prst="rect">
            <a:avLst/>
          </a:prstGeom>
          <a:ln>
            <a:solidFill>
              <a:schemeClr val="tx1"/>
            </a:solidFill>
          </a:ln>
        </p:spPr>
      </p:pic>
    </p:spTree>
    <p:extLst>
      <p:ext uri="{BB962C8B-B14F-4D97-AF65-F5344CB8AC3E}">
        <p14:creationId xmlns:p14="http://schemas.microsoft.com/office/powerpoint/2010/main" val="29513041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A3A5232-231F-B58F-1CD3-24513594290F}"/>
            </a:ext>
          </a:extLst>
        </p:cNvPr>
        <p:cNvGrpSpPr/>
        <p:nvPr/>
      </p:nvGrpSpPr>
      <p:grpSpPr>
        <a:xfrm>
          <a:off x="0" y="0"/>
          <a:ext cx="0" cy="0"/>
          <a:chOff x="0" y="0"/>
          <a:chExt cx="0" cy="0"/>
        </a:xfrm>
      </p:grpSpPr>
      <p:pic>
        <p:nvPicPr>
          <p:cNvPr id="3" name="Picture 2" descr="A white sheet of paper with black text&#10;&#10;Description automatically generated">
            <a:extLst>
              <a:ext uri="{FF2B5EF4-FFF2-40B4-BE49-F238E27FC236}">
                <a16:creationId xmlns:a16="http://schemas.microsoft.com/office/drawing/2014/main" id="{D606BBAE-0D2F-75B5-BB75-7EB5D963F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1260" y="182880"/>
            <a:ext cx="6252224" cy="6675120"/>
          </a:xfrm>
          <a:prstGeom prst="rect">
            <a:avLst/>
          </a:prstGeom>
        </p:spPr>
      </p:pic>
      <p:pic>
        <p:nvPicPr>
          <p:cNvPr id="5" name="Picture 4">
            <a:extLst>
              <a:ext uri="{FF2B5EF4-FFF2-40B4-BE49-F238E27FC236}">
                <a16:creationId xmlns:a16="http://schemas.microsoft.com/office/drawing/2014/main" id="{A682A2DA-9C3E-0260-FCC9-BF5F95730760}"/>
              </a:ext>
            </a:extLst>
          </p:cNvPr>
          <p:cNvPicPr>
            <a:picLocks noChangeAspect="1"/>
          </p:cNvPicPr>
          <p:nvPr/>
        </p:nvPicPr>
        <p:blipFill>
          <a:blip r:embed="rId3"/>
          <a:stretch>
            <a:fillRect/>
          </a:stretch>
        </p:blipFill>
        <p:spPr>
          <a:xfrm>
            <a:off x="1961743" y="1275557"/>
            <a:ext cx="6161741" cy="5577840"/>
          </a:xfrm>
          <a:prstGeom prst="rect">
            <a:avLst/>
          </a:prstGeom>
        </p:spPr>
      </p:pic>
      <p:pic>
        <p:nvPicPr>
          <p:cNvPr id="6" name="Picture 5" descr="A white sheet of paper with black text&#10;&#10;Description automatically generated">
            <a:extLst>
              <a:ext uri="{FF2B5EF4-FFF2-40B4-BE49-F238E27FC236}">
                <a16:creationId xmlns:a16="http://schemas.microsoft.com/office/drawing/2014/main" id="{5F6480BC-6C17-DBF6-C822-9775045AFF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9835" y="182880"/>
            <a:ext cx="6252224" cy="6675120"/>
          </a:xfrm>
          <a:prstGeom prst="rect">
            <a:avLst/>
          </a:prstGeom>
        </p:spPr>
      </p:pic>
      <p:pic>
        <p:nvPicPr>
          <p:cNvPr id="24" name="Picture 23">
            <a:extLst>
              <a:ext uri="{FF2B5EF4-FFF2-40B4-BE49-F238E27FC236}">
                <a16:creationId xmlns:a16="http://schemas.microsoft.com/office/drawing/2014/main" id="{C0AD1F70-BF43-027C-5C95-9607202E9826}"/>
              </a:ext>
            </a:extLst>
          </p:cNvPr>
          <p:cNvPicPr>
            <a:picLocks noChangeAspect="1"/>
          </p:cNvPicPr>
          <p:nvPr/>
        </p:nvPicPr>
        <p:blipFill>
          <a:blip r:embed="rId3"/>
          <a:stretch>
            <a:fillRect/>
          </a:stretch>
        </p:blipFill>
        <p:spPr>
          <a:xfrm>
            <a:off x="1990318" y="1275557"/>
            <a:ext cx="6161741" cy="5577840"/>
          </a:xfrm>
          <a:prstGeom prst="rect">
            <a:avLst/>
          </a:prstGeom>
        </p:spPr>
      </p:pic>
      <p:grpSp>
        <p:nvGrpSpPr>
          <p:cNvPr id="7" name="Group 6">
            <a:extLst>
              <a:ext uri="{FF2B5EF4-FFF2-40B4-BE49-F238E27FC236}">
                <a16:creationId xmlns:a16="http://schemas.microsoft.com/office/drawing/2014/main" id="{D53FD935-8107-8E8A-36D4-E42F43F98CFB}"/>
              </a:ext>
            </a:extLst>
          </p:cNvPr>
          <p:cNvGrpSpPr/>
          <p:nvPr/>
        </p:nvGrpSpPr>
        <p:grpSpPr>
          <a:xfrm>
            <a:off x="7673710" y="2685539"/>
            <a:ext cx="541962" cy="3479004"/>
            <a:chOff x="9309798" y="2675768"/>
            <a:chExt cx="541962" cy="3479004"/>
          </a:xfrm>
        </p:grpSpPr>
        <p:sp>
          <p:nvSpPr>
            <p:cNvPr id="8" name="TextBox 7">
              <a:extLst>
                <a:ext uri="{FF2B5EF4-FFF2-40B4-BE49-F238E27FC236}">
                  <a16:creationId xmlns:a16="http://schemas.microsoft.com/office/drawing/2014/main" id="{E767DFAA-671D-C2DB-1A3A-96515637136B}"/>
                </a:ext>
              </a:extLst>
            </p:cNvPr>
            <p:cNvSpPr txBox="1"/>
            <p:nvPr/>
          </p:nvSpPr>
          <p:spPr>
            <a:xfrm>
              <a:off x="9309798" y="4250307"/>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9" name="TextBox 8">
              <a:extLst>
                <a:ext uri="{FF2B5EF4-FFF2-40B4-BE49-F238E27FC236}">
                  <a16:creationId xmlns:a16="http://schemas.microsoft.com/office/drawing/2014/main" id="{0A057F43-AC49-64A2-1042-4C88AE80F6FF}"/>
                </a:ext>
              </a:extLst>
            </p:cNvPr>
            <p:cNvSpPr txBox="1"/>
            <p:nvPr/>
          </p:nvSpPr>
          <p:spPr>
            <a:xfrm>
              <a:off x="9309798" y="2675768"/>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0" name="TextBox 9">
              <a:extLst>
                <a:ext uri="{FF2B5EF4-FFF2-40B4-BE49-F238E27FC236}">
                  <a16:creationId xmlns:a16="http://schemas.microsoft.com/office/drawing/2014/main" id="{30A5AD9F-55D7-9D99-7BC4-530DF90EFB55}"/>
                </a:ext>
              </a:extLst>
            </p:cNvPr>
            <p:cNvSpPr txBox="1"/>
            <p:nvPr/>
          </p:nvSpPr>
          <p:spPr>
            <a:xfrm>
              <a:off x="9321796" y="442267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1" name="TextBox 10">
              <a:extLst>
                <a:ext uri="{FF2B5EF4-FFF2-40B4-BE49-F238E27FC236}">
                  <a16:creationId xmlns:a16="http://schemas.microsoft.com/office/drawing/2014/main" id="{C4070A96-A26E-992A-9F0B-9D8F8C9E121B}"/>
                </a:ext>
              </a:extLst>
            </p:cNvPr>
            <p:cNvSpPr txBox="1"/>
            <p:nvPr/>
          </p:nvSpPr>
          <p:spPr>
            <a:xfrm>
              <a:off x="9344890" y="5569997"/>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sp>
        <p:nvSpPr>
          <p:cNvPr id="12" name="TextBox 11">
            <a:extLst>
              <a:ext uri="{FF2B5EF4-FFF2-40B4-BE49-F238E27FC236}">
                <a16:creationId xmlns:a16="http://schemas.microsoft.com/office/drawing/2014/main" id="{FF3BCC59-2DD6-747E-B8F1-C57E4E677D6D}"/>
              </a:ext>
            </a:extLst>
          </p:cNvPr>
          <p:cNvSpPr txBox="1"/>
          <p:nvPr/>
        </p:nvSpPr>
        <p:spPr>
          <a:xfrm>
            <a:off x="9421189" y="2847720"/>
            <a:ext cx="715260" cy="523220"/>
          </a:xfrm>
          <a:prstGeom prst="rect">
            <a:avLst/>
          </a:prstGeom>
          <a:noFill/>
        </p:spPr>
        <p:txBody>
          <a:bodyPr wrap="none" rtlCol="0">
            <a:spAutoFit/>
          </a:bodyPr>
          <a:lstStyle/>
          <a:p>
            <a:r>
              <a:rPr lang="en-US" sz="2800" dirty="0"/>
              <a:t>401</a:t>
            </a:r>
          </a:p>
        </p:txBody>
      </p:sp>
      <p:sp>
        <p:nvSpPr>
          <p:cNvPr id="13" name="TextBox 12">
            <a:extLst>
              <a:ext uri="{FF2B5EF4-FFF2-40B4-BE49-F238E27FC236}">
                <a16:creationId xmlns:a16="http://schemas.microsoft.com/office/drawing/2014/main" id="{480AACF4-1125-D08B-7BF1-0CA21B4AE48A}"/>
              </a:ext>
            </a:extLst>
          </p:cNvPr>
          <p:cNvSpPr txBox="1"/>
          <p:nvPr/>
        </p:nvSpPr>
        <p:spPr>
          <a:xfrm>
            <a:off x="9451720" y="3236955"/>
            <a:ext cx="730713" cy="523220"/>
          </a:xfrm>
          <a:prstGeom prst="rect">
            <a:avLst/>
          </a:prstGeom>
          <a:noFill/>
        </p:spPr>
        <p:txBody>
          <a:bodyPr wrap="none" rtlCol="0">
            <a:spAutoFit/>
          </a:bodyPr>
          <a:lstStyle/>
          <a:p>
            <a:r>
              <a:rPr lang="en-US" sz="2800" dirty="0"/>
              <a:t>402</a:t>
            </a:r>
          </a:p>
        </p:txBody>
      </p:sp>
      <p:grpSp>
        <p:nvGrpSpPr>
          <p:cNvPr id="14" name="Group 13">
            <a:extLst>
              <a:ext uri="{FF2B5EF4-FFF2-40B4-BE49-F238E27FC236}">
                <a16:creationId xmlns:a16="http://schemas.microsoft.com/office/drawing/2014/main" id="{4761E4BF-DCB9-C17F-6C76-5DC033B4D375}"/>
              </a:ext>
            </a:extLst>
          </p:cNvPr>
          <p:cNvGrpSpPr/>
          <p:nvPr/>
        </p:nvGrpSpPr>
        <p:grpSpPr>
          <a:xfrm>
            <a:off x="7630875" y="3052206"/>
            <a:ext cx="592236" cy="3760949"/>
            <a:chOff x="8959466" y="2284383"/>
            <a:chExt cx="592236" cy="3760949"/>
          </a:xfrm>
        </p:grpSpPr>
        <p:sp>
          <p:nvSpPr>
            <p:cNvPr id="15" name="TextBox 14">
              <a:extLst>
                <a:ext uri="{FF2B5EF4-FFF2-40B4-BE49-F238E27FC236}">
                  <a16:creationId xmlns:a16="http://schemas.microsoft.com/office/drawing/2014/main" id="{4881E401-2D8B-B0AD-C35F-8DD335C30632}"/>
                </a:ext>
              </a:extLst>
            </p:cNvPr>
            <p:cNvSpPr txBox="1"/>
            <p:nvPr/>
          </p:nvSpPr>
          <p:spPr>
            <a:xfrm>
              <a:off x="9011138" y="2284383"/>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6" name="TextBox 15">
              <a:extLst>
                <a:ext uri="{FF2B5EF4-FFF2-40B4-BE49-F238E27FC236}">
                  <a16:creationId xmlns:a16="http://schemas.microsoft.com/office/drawing/2014/main" id="{260B71C4-C96B-32AD-8075-0AA65F81A780}"/>
                </a:ext>
              </a:extLst>
            </p:cNvPr>
            <p:cNvSpPr txBox="1"/>
            <p:nvPr/>
          </p:nvSpPr>
          <p:spPr>
            <a:xfrm>
              <a:off x="9044832" y="310075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2" name="TextBox 21">
              <a:extLst>
                <a:ext uri="{FF2B5EF4-FFF2-40B4-BE49-F238E27FC236}">
                  <a16:creationId xmlns:a16="http://schemas.microsoft.com/office/drawing/2014/main" id="{52A81AA3-AB6B-1DFE-3CA2-14317A7241E5}"/>
                </a:ext>
              </a:extLst>
            </p:cNvPr>
            <p:cNvSpPr txBox="1"/>
            <p:nvPr/>
          </p:nvSpPr>
          <p:spPr>
            <a:xfrm>
              <a:off x="8959466" y="5460557"/>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sp>
        <p:nvSpPr>
          <p:cNvPr id="23" name="TextBox 22">
            <a:extLst>
              <a:ext uri="{FF2B5EF4-FFF2-40B4-BE49-F238E27FC236}">
                <a16:creationId xmlns:a16="http://schemas.microsoft.com/office/drawing/2014/main" id="{82714662-A638-3E46-8594-74EF9B2B84EA}"/>
              </a:ext>
            </a:extLst>
          </p:cNvPr>
          <p:cNvSpPr txBox="1"/>
          <p:nvPr/>
        </p:nvSpPr>
        <p:spPr>
          <a:xfrm>
            <a:off x="7673710" y="4784059"/>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5" name="TextBox 24">
            <a:extLst>
              <a:ext uri="{FF2B5EF4-FFF2-40B4-BE49-F238E27FC236}">
                <a16:creationId xmlns:a16="http://schemas.microsoft.com/office/drawing/2014/main" id="{4024AB2F-42E2-3D43-AC6E-2CA69457FEDA}"/>
              </a:ext>
            </a:extLst>
          </p:cNvPr>
          <p:cNvSpPr txBox="1"/>
          <p:nvPr/>
        </p:nvSpPr>
        <p:spPr>
          <a:xfrm>
            <a:off x="7707097" y="2294036"/>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Tree>
    <p:extLst>
      <p:ext uri="{BB962C8B-B14F-4D97-AF65-F5344CB8AC3E}">
        <p14:creationId xmlns:p14="http://schemas.microsoft.com/office/powerpoint/2010/main" val="61025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7"/>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13"/>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23" grpId="0"/>
      <p:bldP spid="23" grpId="1"/>
      <p:bldP spid="25" grpId="0"/>
      <p:bldP spid="25"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897D3F-3C89-4A22-221E-F0CDCF6EFE45}"/>
              </a:ext>
            </a:extLst>
          </p:cNvPr>
          <p:cNvSpPr txBox="1"/>
          <p:nvPr/>
        </p:nvSpPr>
        <p:spPr>
          <a:xfrm>
            <a:off x="1285875" y="771525"/>
            <a:ext cx="6116996" cy="523220"/>
          </a:xfrm>
          <a:prstGeom prst="rect">
            <a:avLst/>
          </a:prstGeom>
          <a:noFill/>
        </p:spPr>
        <p:txBody>
          <a:bodyPr wrap="none" rtlCol="0">
            <a:spAutoFit/>
          </a:bodyPr>
          <a:lstStyle/>
          <a:p>
            <a:r>
              <a:rPr lang="en-US" sz="2800" dirty="0"/>
              <a:t>THREE TASKS TO START IMMEDIATELY</a:t>
            </a:r>
          </a:p>
        </p:txBody>
      </p:sp>
      <p:sp>
        <p:nvSpPr>
          <p:cNvPr id="3" name="TextBox 2">
            <a:extLst>
              <a:ext uri="{FF2B5EF4-FFF2-40B4-BE49-F238E27FC236}">
                <a16:creationId xmlns:a16="http://schemas.microsoft.com/office/drawing/2014/main" id="{BFBCF1C7-BA47-4D17-9FC2-0508D9506FBC}"/>
              </a:ext>
            </a:extLst>
          </p:cNvPr>
          <p:cNvSpPr txBox="1"/>
          <p:nvPr/>
        </p:nvSpPr>
        <p:spPr>
          <a:xfrm>
            <a:off x="1285875" y="1900238"/>
            <a:ext cx="7057317" cy="461665"/>
          </a:xfrm>
          <a:prstGeom prst="rect">
            <a:avLst/>
          </a:prstGeom>
          <a:noFill/>
        </p:spPr>
        <p:txBody>
          <a:bodyPr wrap="none" rtlCol="0">
            <a:spAutoFit/>
          </a:bodyPr>
          <a:lstStyle/>
          <a:p>
            <a:r>
              <a:rPr lang="en-US" sz="2400" dirty="0"/>
              <a:t>1.  Think of topics you would like to do for 401 and 402.</a:t>
            </a:r>
          </a:p>
        </p:txBody>
      </p:sp>
      <p:sp>
        <p:nvSpPr>
          <p:cNvPr id="4" name="TextBox 3">
            <a:extLst>
              <a:ext uri="{FF2B5EF4-FFF2-40B4-BE49-F238E27FC236}">
                <a16:creationId xmlns:a16="http://schemas.microsoft.com/office/drawing/2014/main" id="{28CE5905-4E4C-0366-EED0-5CCBC201A7A0}"/>
              </a:ext>
            </a:extLst>
          </p:cNvPr>
          <p:cNvSpPr txBox="1"/>
          <p:nvPr/>
        </p:nvSpPr>
        <p:spPr>
          <a:xfrm>
            <a:off x="5086350" y="2891554"/>
            <a:ext cx="1814086" cy="400110"/>
          </a:xfrm>
          <a:prstGeom prst="rect">
            <a:avLst/>
          </a:prstGeom>
          <a:noFill/>
        </p:spPr>
        <p:txBody>
          <a:bodyPr wrap="none" rtlCol="0">
            <a:spAutoFit/>
          </a:bodyPr>
          <a:lstStyle/>
          <a:p>
            <a:r>
              <a:rPr lang="en-US" sz="2000" dirty="0"/>
              <a:t>You do it alone.</a:t>
            </a:r>
          </a:p>
        </p:txBody>
      </p:sp>
      <p:sp>
        <p:nvSpPr>
          <p:cNvPr id="5" name="TextBox 4">
            <a:extLst>
              <a:ext uri="{FF2B5EF4-FFF2-40B4-BE49-F238E27FC236}">
                <a16:creationId xmlns:a16="http://schemas.microsoft.com/office/drawing/2014/main" id="{47F99EE2-5233-24CF-EFC6-A09EF699F799}"/>
              </a:ext>
            </a:extLst>
          </p:cNvPr>
          <p:cNvSpPr txBox="1"/>
          <p:nvPr/>
        </p:nvSpPr>
        <p:spPr>
          <a:xfrm>
            <a:off x="1643063" y="2767280"/>
            <a:ext cx="2938463" cy="2246769"/>
          </a:xfrm>
          <a:prstGeom prst="rect">
            <a:avLst/>
          </a:prstGeom>
          <a:noFill/>
        </p:spPr>
        <p:txBody>
          <a:bodyPr wrap="square" rtlCol="0">
            <a:spAutoFit/>
          </a:bodyPr>
          <a:lstStyle/>
          <a:p>
            <a:r>
              <a:rPr lang="en-US" sz="2000" dirty="0"/>
              <a:t>Interested in.</a:t>
            </a:r>
          </a:p>
          <a:p>
            <a:r>
              <a:rPr lang="en-US" sz="2000" dirty="0"/>
              <a:t>Relevant to U.S.</a:t>
            </a:r>
          </a:p>
          <a:p>
            <a:r>
              <a:rPr lang="en-US" sz="2000" dirty="0"/>
              <a:t>Developing, evolving.</a:t>
            </a:r>
          </a:p>
          <a:p>
            <a:pPr marL="182880" indent="-182880"/>
            <a:r>
              <a:rPr lang="en-US" sz="2000" dirty="0"/>
              <a:t>International or domestic.</a:t>
            </a:r>
          </a:p>
          <a:p>
            <a:r>
              <a:rPr lang="en-US" sz="2000" dirty="0"/>
              <a:t>Some policy decision.</a:t>
            </a:r>
          </a:p>
          <a:p>
            <a:pPr marL="182880" indent="-182880"/>
            <a:r>
              <a:rPr lang="en-US" sz="2000" dirty="0"/>
              <a:t>Balance between tactical and strategic.</a:t>
            </a:r>
          </a:p>
        </p:txBody>
      </p:sp>
      <p:sp>
        <p:nvSpPr>
          <p:cNvPr id="6" name="TextBox 5">
            <a:extLst>
              <a:ext uri="{FF2B5EF4-FFF2-40B4-BE49-F238E27FC236}">
                <a16:creationId xmlns:a16="http://schemas.microsoft.com/office/drawing/2014/main" id="{8FE097C0-23F4-F3FC-4A0F-6340ECF7CC2A}"/>
              </a:ext>
            </a:extLst>
          </p:cNvPr>
          <p:cNvSpPr txBox="1"/>
          <p:nvPr/>
        </p:nvSpPr>
        <p:spPr>
          <a:xfrm>
            <a:off x="7610475" y="2891554"/>
            <a:ext cx="2773323" cy="400110"/>
          </a:xfrm>
          <a:prstGeom prst="rect">
            <a:avLst/>
          </a:prstGeom>
          <a:noFill/>
        </p:spPr>
        <p:txBody>
          <a:bodyPr wrap="none" rtlCol="0">
            <a:spAutoFit/>
          </a:bodyPr>
          <a:lstStyle/>
          <a:p>
            <a:r>
              <a:rPr lang="en-US" sz="2000" dirty="0"/>
              <a:t>You do with one partner.</a:t>
            </a:r>
          </a:p>
        </p:txBody>
      </p:sp>
      <p:cxnSp>
        <p:nvCxnSpPr>
          <p:cNvPr id="8" name="Straight Arrow Connector 7">
            <a:extLst>
              <a:ext uri="{FF2B5EF4-FFF2-40B4-BE49-F238E27FC236}">
                <a16:creationId xmlns:a16="http://schemas.microsoft.com/office/drawing/2014/main" id="{6ABACCE3-D165-8718-C0A9-1AB6B8F99AB1}"/>
              </a:ext>
            </a:extLst>
          </p:cNvPr>
          <p:cNvCxnSpPr/>
          <p:nvPr/>
        </p:nvCxnSpPr>
        <p:spPr>
          <a:xfrm flipH="1">
            <a:off x="2886075" y="2361903"/>
            <a:ext cx="216682" cy="4053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77807D3-0287-ED56-B2A5-7C216C77A9E0}"/>
              </a:ext>
            </a:extLst>
          </p:cNvPr>
          <p:cNvCxnSpPr/>
          <p:nvPr/>
        </p:nvCxnSpPr>
        <p:spPr>
          <a:xfrm flipH="1">
            <a:off x="6496050" y="2361903"/>
            <a:ext cx="216682" cy="4053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1A2CBF8-DCC7-B954-9CAB-3BABDDA376FD}"/>
              </a:ext>
            </a:extLst>
          </p:cNvPr>
          <p:cNvCxnSpPr>
            <a:cxnSpLocks/>
          </p:cNvCxnSpPr>
          <p:nvPr/>
        </p:nvCxnSpPr>
        <p:spPr>
          <a:xfrm>
            <a:off x="7955745" y="2424040"/>
            <a:ext cx="216705" cy="3432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E5CCD04-F4CA-DB35-4A86-7011A75155FA}"/>
              </a:ext>
            </a:extLst>
          </p:cNvPr>
          <p:cNvSpPr txBox="1"/>
          <p:nvPr/>
        </p:nvSpPr>
        <p:spPr>
          <a:xfrm>
            <a:off x="5222898" y="3821315"/>
            <a:ext cx="5160900" cy="461665"/>
          </a:xfrm>
          <a:prstGeom prst="rect">
            <a:avLst/>
          </a:prstGeom>
          <a:noFill/>
        </p:spPr>
        <p:txBody>
          <a:bodyPr wrap="none" rtlCol="0">
            <a:spAutoFit/>
          </a:bodyPr>
          <a:lstStyle/>
          <a:p>
            <a:r>
              <a:rPr lang="en-US" sz="2400" dirty="0"/>
              <a:t>2.  Start talking with potential partners.</a:t>
            </a:r>
          </a:p>
        </p:txBody>
      </p:sp>
      <p:sp>
        <p:nvSpPr>
          <p:cNvPr id="14" name="TextBox 13">
            <a:extLst>
              <a:ext uri="{FF2B5EF4-FFF2-40B4-BE49-F238E27FC236}">
                <a16:creationId xmlns:a16="http://schemas.microsoft.com/office/drawing/2014/main" id="{A40FAE7E-7BEA-A051-2703-BBFC8C6DC5AC}"/>
              </a:ext>
            </a:extLst>
          </p:cNvPr>
          <p:cNvSpPr txBox="1"/>
          <p:nvPr/>
        </p:nvSpPr>
        <p:spPr>
          <a:xfrm>
            <a:off x="5550424" y="4226692"/>
            <a:ext cx="4479111" cy="400110"/>
          </a:xfrm>
          <a:prstGeom prst="rect">
            <a:avLst/>
          </a:prstGeom>
          <a:noFill/>
        </p:spPr>
        <p:txBody>
          <a:bodyPr wrap="none" rtlCol="0">
            <a:spAutoFit/>
          </a:bodyPr>
          <a:lstStyle/>
          <a:p>
            <a:r>
              <a:rPr lang="en-US" sz="2000" dirty="0"/>
              <a:t>(Not just a friend. Look for value-added.)</a:t>
            </a:r>
          </a:p>
        </p:txBody>
      </p:sp>
      <p:sp>
        <p:nvSpPr>
          <p:cNvPr id="15" name="TextBox 14">
            <a:extLst>
              <a:ext uri="{FF2B5EF4-FFF2-40B4-BE49-F238E27FC236}">
                <a16:creationId xmlns:a16="http://schemas.microsoft.com/office/drawing/2014/main" id="{E15026A4-CE76-3A53-F767-03110228F125}"/>
              </a:ext>
            </a:extLst>
          </p:cNvPr>
          <p:cNvSpPr txBox="1"/>
          <p:nvPr/>
        </p:nvSpPr>
        <p:spPr>
          <a:xfrm>
            <a:off x="1303641" y="5138174"/>
            <a:ext cx="10384818" cy="461665"/>
          </a:xfrm>
          <a:prstGeom prst="rect">
            <a:avLst/>
          </a:prstGeom>
          <a:noFill/>
        </p:spPr>
        <p:txBody>
          <a:bodyPr wrap="square" rtlCol="0">
            <a:spAutoFit/>
          </a:bodyPr>
          <a:lstStyle/>
          <a:p>
            <a:r>
              <a:rPr lang="en-US" sz="2400" dirty="0"/>
              <a:t>3.  Here’s a list of candidate issues for team project.</a:t>
            </a:r>
          </a:p>
        </p:txBody>
      </p:sp>
      <p:cxnSp>
        <p:nvCxnSpPr>
          <p:cNvPr id="16" name="Straight Arrow Connector 15">
            <a:extLst>
              <a:ext uri="{FF2B5EF4-FFF2-40B4-BE49-F238E27FC236}">
                <a16:creationId xmlns:a16="http://schemas.microsoft.com/office/drawing/2014/main" id="{71C6D94D-FDED-EEF5-AF65-48178B49025F}"/>
              </a:ext>
            </a:extLst>
          </p:cNvPr>
          <p:cNvCxnSpPr>
            <a:cxnSpLocks/>
          </p:cNvCxnSpPr>
          <p:nvPr/>
        </p:nvCxnSpPr>
        <p:spPr>
          <a:xfrm flipH="1">
            <a:off x="8586788" y="3381372"/>
            <a:ext cx="778657" cy="35540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Arrow: Right 6">
            <a:extLst>
              <a:ext uri="{FF2B5EF4-FFF2-40B4-BE49-F238E27FC236}">
                <a16:creationId xmlns:a16="http://schemas.microsoft.com/office/drawing/2014/main" id="{07C54E94-43D1-28AC-6913-9A085C42DEF8}"/>
              </a:ext>
            </a:extLst>
          </p:cNvPr>
          <p:cNvSpPr/>
          <p:nvPr/>
        </p:nvSpPr>
        <p:spPr>
          <a:xfrm>
            <a:off x="8002185" y="5196188"/>
            <a:ext cx="2845605" cy="400110"/>
          </a:xfrm>
          <a:prstGeom prst="rightArrow">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744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childTnLst>
                          </p:cTn>
                        </p:par>
                        <p:par>
                          <p:cTn id="31" fill="hold">
                            <p:stCondLst>
                              <p:cond delay="500"/>
                            </p:stCondLst>
                            <p:childTnLst>
                              <p:par>
                                <p:cTn id="32" presetID="22" presetClass="entr" presetSubtype="1"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up)">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up)">
                                      <p:cBhvr>
                                        <p:cTn id="39" dur="500"/>
                                        <p:tgtEl>
                                          <p:spTgt spid="16"/>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par>
                          <p:cTn id="44" fill="hold">
                            <p:stCondLst>
                              <p:cond delay="1000"/>
                            </p:stCondLst>
                            <p:childTnLst>
                              <p:par>
                                <p:cTn id="45" presetID="22" presetClass="entr" presetSubtype="1"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up)">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3" grpId="0"/>
      <p:bldP spid="14" grpId="0"/>
      <p:bldP spid="15" grpId="0"/>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60765-109E-B268-1EC8-55438FBF374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0498AFB-E640-D59D-4975-E30AED48FE28}"/>
              </a:ext>
            </a:extLst>
          </p:cNvPr>
          <p:cNvSpPr txBox="1"/>
          <p:nvPr/>
        </p:nvSpPr>
        <p:spPr>
          <a:xfrm>
            <a:off x="1285875" y="771525"/>
            <a:ext cx="5754717" cy="523220"/>
          </a:xfrm>
          <a:prstGeom prst="rect">
            <a:avLst/>
          </a:prstGeom>
          <a:noFill/>
        </p:spPr>
        <p:txBody>
          <a:bodyPr wrap="none" rtlCol="0">
            <a:spAutoFit/>
          </a:bodyPr>
          <a:lstStyle/>
          <a:p>
            <a:r>
              <a:rPr lang="en-US" sz="2800" dirty="0"/>
              <a:t>TOPICS FOR YOUR CONSIDERATION</a:t>
            </a:r>
          </a:p>
        </p:txBody>
      </p:sp>
      <p:sp>
        <p:nvSpPr>
          <p:cNvPr id="15" name="TextBox 14">
            <a:extLst>
              <a:ext uri="{FF2B5EF4-FFF2-40B4-BE49-F238E27FC236}">
                <a16:creationId xmlns:a16="http://schemas.microsoft.com/office/drawing/2014/main" id="{A326A675-CAF3-3224-FBAA-3DE31E447D3F}"/>
              </a:ext>
            </a:extLst>
          </p:cNvPr>
          <p:cNvSpPr txBox="1"/>
          <p:nvPr/>
        </p:nvSpPr>
        <p:spPr>
          <a:xfrm>
            <a:off x="1036941" y="5121176"/>
            <a:ext cx="2858784" cy="461665"/>
          </a:xfrm>
          <a:prstGeom prst="rect">
            <a:avLst/>
          </a:prstGeom>
          <a:noFill/>
        </p:spPr>
        <p:txBody>
          <a:bodyPr wrap="square" rtlCol="0">
            <a:spAutoFit/>
          </a:bodyPr>
          <a:lstStyle/>
          <a:p>
            <a:r>
              <a:rPr lang="en-US" sz="2400" dirty="0"/>
              <a:t>CRITERIA:  </a:t>
            </a:r>
          </a:p>
        </p:txBody>
      </p:sp>
      <p:sp>
        <p:nvSpPr>
          <p:cNvPr id="7" name="TextBox 6">
            <a:extLst>
              <a:ext uri="{FF2B5EF4-FFF2-40B4-BE49-F238E27FC236}">
                <a16:creationId xmlns:a16="http://schemas.microsoft.com/office/drawing/2014/main" id="{E8321593-783C-3F88-A481-FE8BA10069E6}"/>
              </a:ext>
            </a:extLst>
          </p:cNvPr>
          <p:cNvSpPr txBox="1"/>
          <p:nvPr/>
        </p:nvSpPr>
        <p:spPr>
          <a:xfrm>
            <a:off x="1285875" y="1638300"/>
            <a:ext cx="5751383" cy="461665"/>
          </a:xfrm>
          <a:prstGeom prst="rect">
            <a:avLst/>
          </a:prstGeom>
          <a:noFill/>
        </p:spPr>
        <p:txBody>
          <a:bodyPr wrap="none" rtlCol="0">
            <a:spAutoFit/>
          </a:bodyPr>
          <a:lstStyle/>
          <a:p>
            <a:r>
              <a:rPr lang="en-US" sz="2400" i="1" dirty="0"/>
              <a:t>What should the United States do about … ?</a:t>
            </a:r>
          </a:p>
        </p:txBody>
      </p:sp>
      <p:sp>
        <p:nvSpPr>
          <p:cNvPr id="11" name="TextBox 10">
            <a:extLst>
              <a:ext uri="{FF2B5EF4-FFF2-40B4-BE49-F238E27FC236}">
                <a16:creationId xmlns:a16="http://schemas.microsoft.com/office/drawing/2014/main" id="{97289AA2-02A9-F6C1-1DCC-286BA6577B61}"/>
              </a:ext>
            </a:extLst>
          </p:cNvPr>
          <p:cNvSpPr txBox="1"/>
          <p:nvPr/>
        </p:nvSpPr>
        <p:spPr>
          <a:xfrm>
            <a:off x="342899" y="2359641"/>
            <a:ext cx="4876801" cy="1938992"/>
          </a:xfrm>
          <a:prstGeom prst="rect">
            <a:avLst/>
          </a:prstGeom>
          <a:noFill/>
        </p:spPr>
        <p:txBody>
          <a:bodyPr wrap="square" rtlCol="0">
            <a:spAutoFit/>
          </a:bodyPr>
          <a:lstStyle/>
          <a:p>
            <a:r>
              <a:rPr lang="en-US" sz="2400" dirty="0"/>
              <a:t>Ukraine cease-fire or treaty</a:t>
            </a:r>
          </a:p>
          <a:p>
            <a:r>
              <a:rPr lang="en-US" sz="2400" dirty="0"/>
              <a:t>Gaza war, sovereignty, future</a:t>
            </a:r>
          </a:p>
          <a:p>
            <a:r>
              <a:rPr lang="en-US" sz="2400" dirty="0"/>
              <a:t>Israel relations after Netanyahu</a:t>
            </a:r>
          </a:p>
          <a:p>
            <a:r>
              <a:rPr lang="en-US" sz="2400" dirty="0"/>
              <a:t>Iran and its evolving nationalism</a:t>
            </a:r>
          </a:p>
          <a:p>
            <a:r>
              <a:rPr lang="en-US" sz="2400" dirty="0"/>
              <a:t>China (multiple aspects)</a:t>
            </a:r>
          </a:p>
        </p:txBody>
      </p:sp>
      <p:sp>
        <p:nvSpPr>
          <p:cNvPr id="12" name="TextBox 11">
            <a:extLst>
              <a:ext uri="{FF2B5EF4-FFF2-40B4-BE49-F238E27FC236}">
                <a16:creationId xmlns:a16="http://schemas.microsoft.com/office/drawing/2014/main" id="{611FCE40-A236-7847-375F-73180994C07E}"/>
              </a:ext>
            </a:extLst>
          </p:cNvPr>
          <p:cNvSpPr txBox="1"/>
          <p:nvPr/>
        </p:nvSpPr>
        <p:spPr>
          <a:xfrm>
            <a:off x="4764354" y="2443520"/>
            <a:ext cx="3894336" cy="2677656"/>
          </a:xfrm>
          <a:prstGeom prst="rect">
            <a:avLst/>
          </a:prstGeom>
          <a:noFill/>
        </p:spPr>
        <p:txBody>
          <a:bodyPr wrap="none" rtlCol="0">
            <a:spAutoFit/>
          </a:bodyPr>
          <a:lstStyle/>
          <a:p>
            <a:r>
              <a:rPr lang="en-US" sz="2400" dirty="0"/>
              <a:t>Enhancing cybersecurity</a:t>
            </a:r>
          </a:p>
          <a:p>
            <a:r>
              <a:rPr lang="en-US" sz="2400" dirty="0"/>
              <a:t>Aid to Gaza</a:t>
            </a:r>
          </a:p>
          <a:p>
            <a:r>
              <a:rPr lang="en-US" sz="2400" dirty="0"/>
              <a:t>DPRK and Kim’s strategy</a:t>
            </a:r>
          </a:p>
          <a:p>
            <a:r>
              <a:rPr lang="en-US" sz="2400" dirty="0"/>
              <a:t>UN environmental efforts</a:t>
            </a:r>
          </a:p>
          <a:p>
            <a:r>
              <a:rPr lang="en-US" sz="2400" dirty="0"/>
              <a:t>Russia and dealing with Putin</a:t>
            </a:r>
          </a:p>
          <a:p>
            <a:endParaRPr lang="en-US" sz="2400" dirty="0"/>
          </a:p>
          <a:p>
            <a:endParaRPr lang="en-US" sz="2400" dirty="0"/>
          </a:p>
        </p:txBody>
      </p:sp>
      <p:sp>
        <p:nvSpPr>
          <p:cNvPr id="17" name="TextBox 16">
            <a:extLst>
              <a:ext uri="{FF2B5EF4-FFF2-40B4-BE49-F238E27FC236}">
                <a16:creationId xmlns:a16="http://schemas.microsoft.com/office/drawing/2014/main" id="{47B3358D-1700-4BE4-49F9-66B1C3561E8B}"/>
              </a:ext>
            </a:extLst>
          </p:cNvPr>
          <p:cNvSpPr txBox="1"/>
          <p:nvPr/>
        </p:nvSpPr>
        <p:spPr>
          <a:xfrm>
            <a:off x="8658690" y="2457452"/>
            <a:ext cx="3143233" cy="2308324"/>
          </a:xfrm>
          <a:prstGeom prst="rect">
            <a:avLst/>
          </a:prstGeom>
          <a:noFill/>
        </p:spPr>
        <p:txBody>
          <a:bodyPr wrap="none" rtlCol="0">
            <a:spAutoFit/>
          </a:bodyPr>
          <a:lstStyle/>
          <a:p>
            <a:r>
              <a:rPr lang="en-US" sz="2400" dirty="0"/>
              <a:t>U.S. culture wars</a:t>
            </a:r>
          </a:p>
          <a:p>
            <a:r>
              <a:rPr lang="en-US" sz="2400" dirty="0"/>
              <a:t>Microplastics and PFAS</a:t>
            </a:r>
          </a:p>
          <a:p>
            <a:r>
              <a:rPr lang="en-US" sz="2400" dirty="0"/>
              <a:t>AI and socio-economic</a:t>
            </a:r>
          </a:p>
          <a:p>
            <a:r>
              <a:rPr lang="en-US" sz="2400" dirty="0"/>
              <a:t>Cryptocurrency risks</a:t>
            </a:r>
          </a:p>
          <a:p>
            <a:r>
              <a:rPr lang="en-US" sz="2400" dirty="0"/>
              <a:t>Declining birth rates</a:t>
            </a:r>
          </a:p>
          <a:p>
            <a:endParaRPr lang="en-US" sz="2400" dirty="0"/>
          </a:p>
        </p:txBody>
      </p:sp>
      <p:sp>
        <p:nvSpPr>
          <p:cNvPr id="18" name="TextBox 17">
            <a:extLst>
              <a:ext uri="{FF2B5EF4-FFF2-40B4-BE49-F238E27FC236}">
                <a16:creationId xmlns:a16="http://schemas.microsoft.com/office/drawing/2014/main" id="{16AD660C-C5ED-401A-FD8A-1713D1B55652}"/>
              </a:ext>
            </a:extLst>
          </p:cNvPr>
          <p:cNvSpPr txBox="1"/>
          <p:nvPr/>
        </p:nvSpPr>
        <p:spPr>
          <a:xfrm>
            <a:off x="6305161" y="3961627"/>
            <a:ext cx="3877985" cy="2308324"/>
          </a:xfrm>
          <a:prstGeom prst="rect">
            <a:avLst/>
          </a:prstGeom>
          <a:noFill/>
        </p:spPr>
        <p:txBody>
          <a:bodyPr wrap="none" rtlCol="0">
            <a:spAutoFit/>
          </a:bodyPr>
          <a:lstStyle/>
          <a:p>
            <a:r>
              <a:rPr lang="en-US" sz="2400" dirty="0"/>
              <a:t>Economic, trade competition</a:t>
            </a:r>
          </a:p>
          <a:p>
            <a:r>
              <a:rPr lang="en-US" sz="2400" dirty="0"/>
              <a:t>Southeast Asia</a:t>
            </a:r>
          </a:p>
          <a:p>
            <a:r>
              <a:rPr lang="en-US" sz="2400" dirty="0"/>
              <a:t>Taiwan</a:t>
            </a:r>
          </a:p>
          <a:p>
            <a:r>
              <a:rPr lang="en-US" sz="2400" dirty="0"/>
              <a:t>Other challenges.</a:t>
            </a:r>
          </a:p>
          <a:p>
            <a:endParaRPr lang="en-US" sz="2400" dirty="0"/>
          </a:p>
          <a:p>
            <a:endParaRPr lang="en-US" sz="2400" dirty="0"/>
          </a:p>
        </p:txBody>
      </p:sp>
      <p:sp>
        <p:nvSpPr>
          <p:cNvPr id="19" name="TextBox 18">
            <a:extLst>
              <a:ext uri="{FF2B5EF4-FFF2-40B4-BE49-F238E27FC236}">
                <a16:creationId xmlns:a16="http://schemas.microsoft.com/office/drawing/2014/main" id="{8D24DF09-82A4-3530-C8DC-7980E68BE131}"/>
              </a:ext>
            </a:extLst>
          </p:cNvPr>
          <p:cNvSpPr txBox="1"/>
          <p:nvPr/>
        </p:nvSpPr>
        <p:spPr>
          <a:xfrm>
            <a:off x="2732173" y="5132696"/>
            <a:ext cx="3894335" cy="1200329"/>
          </a:xfrm>
          <a:prstGeom prst="rect">
            <a:avLst/>
          </a:prstGeom>
          <a:noFill/>
        </p:spPr>
        <p:txBody>
          <a:bodyPr wrap="square" rtlCol="0">
            <a:spAutoFit/>
          </a:bodyPr>
          <a:lstStyle/>
          <a:p>
            <a:r>
              <a:rPr lang="en-US" sz="2400" dirty="0"/>
              <a:t>Interesting to classmates.</a:t>
            </a:r>
          </a:p>
          <a:p>
            <a:r>
              <a:rPr lang="en-US" sz="2400" dirty="0"/>
              <a:t>Relevant.</a:t>
            </a:r>
          </a:p>
          <a:p>
            <a:r>
              <a:rPr lang="en-US" sz="2400" dirty="0"/>
              <a:t>Already know something.</a:t>
            </a:r>
          </a:p>
        </p:txBody>
      </p:sp>
      <p:sp>
        <p:nvSpPr>
          <p:cNvPr id="20" name="TextBox 19">
            <a:extLst>
              <a:ext uri="{FF2B5EF4-FFF2-40B4-BE49-F238E27FC236}">
                <a16:creationId xmlns:a16="http://schemas.microsoft.com/office/drawing/2014/main" id="{7FFDCEB5-F3E6-8E85-FD7E-3A47C2C5F472}"/>
              </a:ext>
            </a:extLst>
          </p:cNvPr>
          <p:cNvSpPr txBox="1"/>
          <p:nvPr/>
        </p:nvSpPr>
        <p:spPr>
          <a:xfrm>
            <a:off x="6626508" y="5156151"/>
            <a:ext cx="3894335" cy="830997"/>
          </a:xfrm>
          <a:prstGeom prst="rect">
            <a:avLst/>
          </a:prstGeom>
          <a:noFill/>
        </p:spPr>
        <p:txBody>
          <a:bodyPr wrap="square" rtlCol="0">
            <a:spAutoFit/>
          </a:bodyPr>
          <a:lstStyle/>
          <a:p>
            <a:r>
              <a:rPr lang="en-US" sz="2400" dirty="0"/>
              <a:t>Dynamic, evolving.</a:t>
            </a:r>
          </a:p>
          <a:p>
            <a:r>
              <a:rPr lang="en-US" sz="2400" dirty="0"/>
              <a:t>Articulable U.S. interest.</a:t>
            </a:r>
          </a:p>
        </p:txBody>
      </p:sp>
      <p:cxnSp>
        <p:nvCxnSpPr>
          <p:cNvPr id="22" name="Straight Arrow Connector 21">
            <a:extLst>
              <a:ext uri="{FF2B5EF4-FFF2-40B4-BE49-F238E27FC236}">
                <a16:creationId xmlns:a16="http://schemas.microsoft.com/office/drawing/2014/main" id="{E2C8258E-FD6B-FE7A-F43B-7E3892DE7543}"/>
              </a:ext>
            </a:extLst>
          </p:cNvPr>
          <p:cNvCxnSpPr/>
          <p:nvPr/>
        </p:nvCxnSpPr>
        <p:spPr>
          <a:xfrm>
            <a:off x="3752850" y="4038600"/>
            <a:ext cx="2247900" cy="2600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072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nimClr clrSpc="rgb" dir="cw">
                                      <p:cBhvr override="childStyle">
                                        <p:cTn dur="1" fill="hold" display="0" masterRel="nextClick" afterEffect="1"/>
                                        <p:tgtEl>
                                          <p:spTgt spid="11"/>
                                        </p:tgtEl>
                                        <p:attrNameLst>
                                          <p:attrName>ppt_c</p:attrName>
                                        </p:attrNameLst>
                                      </p:cBhvr>
                                      <p:to>
                                        <a:srgbClr val="808080"/>
                                      </p:to>
                                    </p:animClr>
                                  </p:subTnLst>
                                </p:cTn>
                              </p:par>
                              <p:par>
                                <p:cTn id="8" presetID="22" presetClass="entr" presetSubtype="8" fill="hold" nodeType="withEffect">
                                  <p:stCondLst>
                                    <p:cond delay="25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22"/>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18"/>
                                        </p:tgtEl>
                                        <p:attrNameLst>
                                          <p:attrName>style.visibility</p:attrName>
                                        </p:attrNameLst>
                                      </p:cBhvr>
                                      <p:to>
                                        <p:strVal val="hidden"/>
                                      </p:to>
                                    </p:set>
                                  </p:childTnLst>
                                </p:cTn>
                              </p:par>
                            </p:childTnLst>
                          </p:cTn>
                        </p:par>
                        <p:par>
                          <p:cTn id="20" fill="hold">
                            <p:stCondLst>
                              <p:cond delay="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subTnLst>
                                    <p:animClr clrSpc="rgb" dir="cw">
                                      <p:cBhvr override="childStyle">
                                        <p:cTn dur="1" fill="hold" display="0" masterRel="nextClick" afterEffect="1"/>
                                        <p:tgtEl>
                                          <p:spTgt spid="12"/>
                                        </p:tgtEl>
                                        <p:attrNameLst>
                                          <p:attrName>ppt_c</p:attrName>
                                        </p:attrNameLst>
                                      </p:cBhvr>
                                      <p:to>
                                        <a:srgbClr val="808080"/>
                                      </p:to>
                                    </p:animClr>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subTnLst>
                                    <p:animClr clrSpc="rgb" dir="cw">
                                      <p:cBhvr override="childStyle">
                                        <p:cTn dur="1" fill="hold" display="0" masterRel="nextClick" afterEffect="1"/>
                                        <p:tgtEl>
                                          <p:spTgt spid="17"/>
                                        </p:tgtEl>
                                        <p:attrNameLst>
                                          <p:attrName>ppt_c</p:attrName>
                                        </p:attrNameLst>
                                      </p:cBhvr>
                                      <p:to>
                                        <a:srgbClr val="808080"/>
                                      </p:to>
                                    </p:animClr>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12" grpId="0"/>
      <p:bldP spid="17" grpId="0"/>
      <p:bldP spid="18" grpId="0"/>
      <p:bldP spid="18" grpId="1"/>
      <p:bldP spid="19" grpId="0"/>
      <p:bldP spid="2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6123A-44D9-03A5-6FFF-1FC106BC0F68}"/>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7940E537-4CA1-C00D-B3B6-5589B35F7FBF}"/>
              </a:ext>
            </a:extLst>
          </p:cNvPr>
          <p:cNvSpPr txBox="1"/>
          <p:nvPr/>
        </p:nvSpPr>
        <p:spPr>
          <a:xfrm>
            <a:off x="903591" y="4557149"/>
            <a:ext cx="10384818" cy="1938992"/>
          </a:xfrm>
          <a:prstGeom prst="rect">
            <a:avLst/>
          </a:prstGeom>
          <a:noFill/>
        </p:spPr>
        <p:txBody>
          <a:bodyPr wrap="square" rtlCol="0">
            <a:spAutoFit/>
          </a:bodyPr>
          <a:lstStyle/>
          <a:p>
            <a:pPr marL="457200" indent="-457200">
              <a:buAutoNum type="arabicPeriod" startAt="3"/>
            </a:pPr>
            <a:r>
              <a:rPr lang="en-US" sz="2400" dirty="0"/>
              <a:t>Send me TWO e-mails by 9pm next Friday (5 September):</a:t>
            </a:r>
          </a:p>
          <a:p>
            <a:pPr marL="1371600" lvl="2" indent="-457200">
              <a:buFont typeface="Arial" panose="020B0604020202020204" pitchFamily="34" charset="0"/>
              <a:buChar char="•"/>
            </a:pPr>
            <a:r>
              <a:rPr lang="en-US" sz="2400" dirty="0"/>
              <a:t>One on your individual project proposal.  </a:t>
            </a:r>
          </a:p>
          <a:p>
            <a:pPr marL="1371600" lvl="2" indent="-457200">
              <a:buFont typeface="Arial" panose="020B0604020202020204" pitchFamily="34" charset="0"/>
              <a:buChar char="•"/>
            </a:pPr>
            <a:r>
              <a:rPr lang="en-US" sz="2400" dirty="0"/>
              <a:t>One with a proposed partner on a team proposal.</a:t>
            </a:r>
            <a:br>
              <a:rPr lang="en-US" sz="2400" dirty="0"/>
            </a:br>
            <a:endParaRPr lang="en-US" sz="2400" dirty="0"/>
          </a:p>
          <a:p>
            <a:pPr marL="800100" lvl="1" indent="-342900">
              <a:buFont typeface="Arial" panose="020B0604020202020204" pitchFamily="34" charset="0"/>
              <a:buChar char="•"/>
            </a:pPr>
            <a:r>
              <a:rPr lang="en-US" sz="2400" dirty="0"/>
              <a:t>Topic with one sentence on main story and one sentence on policy options.</a:t>
            </a:r>
          </a:p>
        </p:txBody>
      </p:sp>
      <p:sp>
        <p:nvSpPr>
          <p:cNvPr id="3" name="TextBox 2">
            <a:extLst>
              <a:ext uri="{FF2B5EF4-FFF2-40B4-BE49-F238E27FC236}">
                <a16:creationId xmlns:a16="http://schemas.microsoft.com/office/drawing/2014/main" id="{7B8F89A8-7240-B1D1-4B87-3ABEF65028DA}"/>
              </a:ext>
            </a:extLst>
          </p:cNvPr>
          <p:cNvSpPr txBox="1"/>
          <p:nvPr/>
        </p:nvSpPr>
        <p:spPr>
          <a:xfrm>
            <a:off x="476249" y="928033"/>
            <a:ext cx="4876801" cy="1938992"/>
          </a:xfrm>
          <a:prstGeom prst="rect">
            <a:avLst/>
          </a:prstGeom>
          <a:noFill/>
        </p:spPr>
        <p:txBody>
          <a:bodyPr wrap="square" rtlCol="0">
            <a:spAutoFit/>
          </a:bodyPr>
          <a:lstStyle/>
          <a:p>
            <a:r>
              <a:rPr lang="en-US" sz="2400" dirty="0"/>
              <a:t>Ukraine cease-fire or treaty</a:t>
            </a:r>
          </a:p>
          <a:p>
            <a:r>
              <a:rPr lang="en-US" sz="2400" dirty="0"/>
              <a:t>Gaza war, sovereignty, future</a:t>
            </a:r>
          </a:p>
          <a:p>
            <a:r>
              <a:rPr lang="en-US" sz="2400" dirty="0"/>
              <a:t>Israel relations after Netanyahu</a:t>
            </a:r>
          </a:p>
          <a:p>
            <a:r>
              <a:rPr lang="en-US" sz="2400" dirty="0"/>
              <a:t>Iran and its evolving nationalism</a:t>
            </a:r>
          </a:p>
          <a:p>
            <a:r>
              <a:rPr lang="en-US" sz="2400" dirty="0"/>
              <a:t>China (multiple aspects)</a:t>
            </a:r>
          </a:p>
        </p:txBody>
      </p:sp>
      <p:sp>
        <p:nvSpPr>
          <p:cNvPr id="4" name="TextBox 3">
            <a:extLst>
              <a:ext uri="{FF2B5EF4-FFF2-40B4-BE49-F238E27FC236}">
                <a16:creationId xmlns:a16="http://schemas.microsoft.com/office/drawing/2014/main" id="{FC13DA50-B265-CC9F-C533-A1DDDB0CB8BA}"/>
              </a:ext>
            </a:extLst>
          </p:cNvPr>
          <p:cNvSpPr txBox="1"/>
          <p:nvPr/>
        </p:nvSpPr>
        <p:spPr>
          <a:xfrm>
            <a:off x="4897704" y="1011912"/>
            <a:ext cx="3894336" cy="2677656"/>
          </a:xfrm>
          <a:prstGeom prst="rect">
            <a:avLst/>
          </a:prstGeom>
          <a:noFill/>
        </p:spPr>
        <p:txBody>
          <a:bodyPr wrap="none" rtlCol="0">
            <a:spAutoFit/>
          </a:bodyPr>
          <a:lstStyle/>
          <a:p>
            <a:r>
              <a:rPr lang="en-US" sz="2400" dirty="0"/>
              <a:t>Enhancing cybersecurity</a:t>
            </a:r>
          </a:p>
          <a:p>
            <a:r>
              <a:rPr lang="en-US" sz="2400" dirty="0"/>
              <a:t>Aid to Gaza</a:t>
            </a:r>
          </a:p>
          <a:p>
            <a:r>
              <a:rPr lang="en-US" sz="2400" dirty="0"/>
              <a:t>DPRK and Kim’s strategy</a:t>
            </a:r>
          </a:p>
          <a:p>
            <a:r>
              <a:rPr lang="en-US" sz="2400" dirty="0"/>
              <a:t>UN environmental efforts</a:t>
            </a:r>
          </a:p>
          <a:p>
            <a:r>
              <a:rPr lang="en-US" sz="2400" dirty="0"/>
              <a:t>Russia and dealing with Putin</a:t>
            </a:r>
          </a:p>
          <a:p>
            <a:endParaRPr lang="en-US" sz="2400" dirty="0"/>
          </a:p>
          <a:p>
            <a:endParaRPr lang="en-US" sz="2400" dirty="0"/>
          </a:p>
        </p:txBody>
      </p:sp>
      <p:sp>
        <p:nvSpPr>
          <p:cNvPr id="5" name="TextBox 4">
            <a:extLst>
              <a:ext uri="{FF2B5EF4-FFF2-40B4-BE49-F238E27FC236}">
                <a16:creationId xmlns:a16="http://schemas.microsoft.com/office/drawing/2014/main" id="{AAA7E665-0150-ACAF-31BD-C692E3946EF8}"/>
              </a:ext>
            </a:extLst>
          </p:cNvPr>
          <p:cNvSpPr txBox="1"/>
          <p:nvPr/>
        </p:nvSpPr>
        <p:spPr>
          <a:xfrm>
            <a:off x="8792040" y="1025844"/>
            <a:ext cx="3143233" cy="2308324"/>
          </a:xfrm>
          <a:prstGeom prst="rect">
            <a:avLst/>
          </a:prstGeom>
          <a:noFill/>
        </p:spPr>
        <p:txBody>
          <a:bodyPr wrap="none" rtlCol="0">
            <a:spAutoFit/>
          </a:bodyPr>
          <a:lstStyle/>
          <a:p>
            <a:r>
              <a:rPr lang="en-US" sz="2400" dirty="0"/>
              <a:t>U.S. culture wars</a:t>
            </a:r>
          </a:p>
          <a:p>
            <a:r>
              <a:rPr lang="en-US" sz="2400" dirty="0"/>
              <a:t>Microplastics and PFAS</a:t>
            </a:r>
          </a:p>
          <a:p>
            <a:r>
              <a:rPr lang="en-US" sz="2400" dirty="0"/>
              <a:t>AI and socio-economic</a:t>
            </a:r>
          </a:p>
          <a:p>
            <a:r>
              <a:rPr lang="en-US" sz="2400" dirty="0"/>
              <a:t>Cryptocurrency risks</a:t>
            </a:r>
          </a:p>
          <a:p>
            <a:r>
              <a:rPr lang="en-US" sz="2400" dirty="0"/>
              <a:t>Declining birth rates</a:t>
            </a:r>
          </a:p>
          <a:p>
            <a:endParaRPr lang="en-US" sz="2400" dirty="0"/>
          </a:p>
        </p:txBody>
      </p:sp>
      <p:sp>
        <p:nvSpPr>
          <p:cNvPr id="6" name="TextBox 5">
            <a:extLst>
              <a:ext uri="{FF2B5EF4-FFF2-40B4-BE49-F238E27FC236}">
                <a16:creationId xmlns:a16="http://schemas.microsoft.com/office/drawing/2014/main" id="{30BE770D-EB1D-0C0B-6246-D9DF1E96043D}"/>
              </a:ext>
            </a:extLst>
          </p:cNvPr>
          <p:cNvSpPr txBox="1"/>
          <p:nvPr/>
        </p:nvSpPr>
        <p:spPr>
          <a:xfrm>
            <a:off x="2876550" y="3542614"/>
            <a:ext cx="6438900" cy="523220"/>
          </a:xfrm>
          <a:prstGeom prst="rect">
            <a:avLst/>
          </a:prstGeom>
          <a:noFill/>
        </p:spPr>
        <p:txBody>
          <a:bodyPr wrap="square" rtlCol="0">
            <a:spAutoFit/>
          </a:bodyPr>
          <a:lstStyle/>
          <a:p>
            <a:pPr algn="ctr"/>
            <a:r>
              <a:rPr lang="en-US" sz="2800" dirty="0"/>
              <a:t>WANT TO EXPRESS AN INTEREST NOW?</a:t>
            </a:r>
          </a:p>
        </p:txBody>
      </p:sp>
    </p:spTree>
    <p:extLst>
      <p:ext uri="{BB962C8B-B14F-4D97-AF65-F5344CB8AC3E}">
        <p14:creationId xmlns:p14="http://schemas.microsoft.com/office/powerpoint/2010/main" val="227062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897D3F-3C89-4A22-221E-F0CDCF6EFE45}"/>
              </a:ext>
            </a:extLst>
          </p:cNvPr>
          <p:cNvSpPr txBox="1"/>
          <p:nvPr/>
        </p:nvSpPr>
        <p:spPr>
          <a:xfrm>
            <a:off x="1285875" y="771525"/>
            <a:ext cx="6116996" cy="523220"/>
          </a:xfrm>
          <a:prstGeom prst="rect">
            <a:avLst/>
          </a:prstGeom>
          <a:noFill/>
        </p:spPr>
        <p:txBody>
          <a:bodyPr wrap="none" rtlCol="0">
            <a:spAutoFit/>
          </a:bodyPr>
          <a:lstStyle/>
          <a:p>
            <a:r>
              <a:rPr lang="en-US" sz="2800" dirty="0"/>
              <a:t>THREE TASKS TO START IMMEDIATELY</a:t>
            </a:r>
          </a:p>
        </p:txBody>
      </p:sp>
      <p:sp>
        <p:nvSpPr>
          <p:cNvPr id="3" name="TextBox 2">
            <a:extLst>
              <a:ext uri="{FF2B5EF4-FFF2-40B4-BE49-F238E27FC236}">
                <a16:creationId xmlns:a16="http://schemas.microsoft.com/office/drawing/2014/main" id="{BFBCF1C7-BA47-4D17-9FC2-0508D9506FBC}"/>
              </a:ext>
            </a:extLst>
          </p:cNvPr>
          <p:cNvSpPr txBox="1"/>
          <p:nvPr/>
        </p:nvSpPr>
        <p:spPr>
          <a:xfrm>
            <a:off x="1285875" y="1900238"/>
            <a:ext cx="7057317" cy="461665"/>
          </a:xfrm>
          <a:prstGeom prst="rect">
            <a:avLst/>
          </a:prstGeom>
          <a:noFill/>
        </p:spPr>
        <p:txBody>
          <a:bodyPr wrap="none" rtlCol="0">
            <a:spAutoFit/>
          </a:bodyPr>
          <a:lstStyle/>
          <a:p>
            <a:r>
              <a:rPr lang="en-US" sz="2400" dirty="0"/>
              <a:t>1.  Think of topics you would like to do for 401 and 402.</a:t>
            </a:r>
          </a:p>
        </p:txBody>
      </p:sp>
      <p:sp>
        <p:nvSpPr>
          <p:cNvPr id="13" name="TextBox 12">
            <a:extLst>
              <a:ext uri="{FF2B5EF4-FFF2-40B4-BE49-F238E27FC236}">
                <a16:creationId xmlns:a16="http://schemas.microsoft.com/office/drawing/2014/main" id="{FE5CCD04-F4CA-DB35-4A86-7011A75155FA}"/>
              </a:ext>
            </a:extLst>
          </p:cNvPr>
          <p:cNvSpPr txBox="1"/>
          <p:nvPr/>
        </p:nvSpPr>
        <p:spPr>
          <a:xfrm>
            <a:off x="1335150" y="2967335"/>
            <a:ext cx="6115072" cy="461665"/>
          </a:xfrm>
          <a:prstGeom prst="rect">
            <a:avLst/>
          </a:prstGeom>
          <a:noFill/>
        </p:spPr>
        <p:txBody>
          <a:bodyPr wrap="none" rtlCol="0">
            <a:spAutoFit/>
          </a:bodyPr>
          <a:lstStyle/>
          <a:p>
            <a:r>
              <a:rPr lang="en-US" sz="2400" dirty="0"/>
              <a:t>2.  Start talking with potential partners for 402.</a:t>
            </a:r>
          </a:p>
        </p:txBody>
      </p:sp>
      <p:sp>
        <p:nvSpPr>
          <p:cNvPr id="15" name="TextBox 14">
            <a:extLst>
              <a:ext uri="{FF2B5EF4-FFF2-40B4-BE49-F238E27FC236}">
                <a16:creationId xmlns:a16="http://schemas.microsoft.com/office/drawing/2014/main" id="{E15026A4-CE76-3A53-F767-03110228F125}"/>
              </a:ext>
            </a:extLst>
          </p:cNvPr>
          <p:cNvSpPr txBox="1"/>
          <p:nvPr/>
        </p:nvSpPr>
        <p:spPr>
          <a:xfrm>
            <a:off x="1335150" y="4034432"/>
            <a:ext cx="10384818" cy="1723549"/>
          </a:xfrm>
          <a:prstGeom prst="rect">
            <a:avLst/>
          </a:prstGeom>
          <a:noFill/>
        </p:spPr>
        <p:txBody>
          <a:bodyPr wrap="square" rtlCol="0">
            <a:spAutoFit/>
          </a:bodyPr>
          <a:lstStyle/>
          <a:p>
            <a:r>
              <a:rPr lang="en-US" sz="2400" dirty="0"/>
              <a:t>3. By 9pm next Friday (5 September), send me e-mails  with proposals for BOTH.</a:t>
            </a:r>
            <a:br>
              <a:rPr lang="en-US" sz="2400" dirty="0"/>
            </a:br>
            <a:endParaRPr lang="en-US" sz="2400" dirty="0"/>
          </a:p>
          <a:p>
            <a:pPr marL="800100" lvl="1" indent="-342900">
              <a:spcAft>
                <a:spcPts val="1200"/>
              </a:spcAft>
              <a:buFont typeface="Arial" panose="020B0604020202020204" pitchFamily="34" charset="0"/>
              <a:buChar char="•"/>
            </a:pPr>
            <a:r>
              <a:rPr lang="en-US" sz="2400" dirty="0"/>
              <a:t>One as individual on your individual (401) topic.</a:t>
            </a:r>
          </a:p>
          <a:p>
            <a:pPr marL="800100" lvl="1" indent="-342900">
              <a:spcAft>
                <a:spcPts val="1200"/>
              </a:spcAft>
              <a:buFont typeface="Arial" panose="020B0604020202020204" pitchFamily="34" charset="0"/>
              <a:buChar char="•"/>
            </a:pPr>
            <a:r>
              <a:rPr lang="en-US" sz="2400" dirty="0"/>
              <a:t>One with proposed partner on your NSC (402) topic.</a:t>
            </a:r>
          </a:p>
        </p:txBody>
      </p:sp>
      <p:sp>
        <p:nvSpPr>
          <p:cNvPr id="7" name="TextBox 6">
            <a:extLst>
              <a:ext uri="{FF2B5EF4-FFF2-40B4-BE49-F238E27FC236}">
                <a16:creationId xmlns:a16="http://schemas.microsoft.com/office/drawing/2014/main" id="{49457DCD-BA3D-83E9-7DFD-1E4242469544}"/>
              </a:ext>
            </a:extLst>
          </p:cNvPr>
          <p:cNvSpPr txBox="1"/>
          <p:nvPr/>
        </p:nvSpPr>
        <p:spPr>
          <a:xfrm rot="20094892">
            <a:off x="-518940" y="301838"/>
            <a:ext cx="2835720" cy="461665"/>
          </a:xfrm>
          <a:prstGeom prst="rect">
            <a:avLst/>
          </a:prstGeom>
          <a:solidFill>
            <a:srgbClr val="FF0000"/>
          </a:solidFill>
        </p:spPr>
        <p:txBody>
          <a:bodyPr wrap="square" rtlCol="0">
            <a:spAutoFit/>
          </a:bodyPr>
          <a:lstStyle/>
          <a:p>
            <a:pPr algn="ctr"/>
            <a:r>
              <a:rPr lang="en-US" sz="2400" dirty="0"/>
              <a:t>REPEAT</a:t>
            </a:r>
          </a:p>
        </p:txBody>
      </p:sp>
    </p:spTree>
    <p:extLst>
      <p:ext uri="{BB962C8B-B14F-4D97-AF65-F5344CB8AC3E}">
        <p14:creationId xmlns:p14="http://schemas.microsoft.com/office/powerpoint/2010/main" val="271523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663F48-FD93-D660-AAF9-30129097432D}"/>
              </a:ext>
            </a:extLst>
          </p:cNvPr>
          <p:cNvSpPr txBox="1"/>
          <p:nvPr/>
        </p:nvSpPr>
        <p:spPr>
          <a:xfrm>
            <a:off x="4115746" y="2024093"/>
            <a:ext cx="3960508" cy="461665"/>
          </a:xfrm>
          <a:prstGeom prst="rect">
            <a:avLst/>
          </a:prstGeom>
          <a:noFill/>
        </p:spPr>
        <p:txBody>
          <a:bodyPr wrap="none" rtlCol="0">
            <a:spAutoFit/>
          </a:bodyPr>
          <a:lstStyle/>
          <a:p>
            <a:r>
              <a:rPr lang="en-US" sz="2400" dirty="0"/>
              <a:t>QUESTIONS or COMMENTS?</a:t>
            </a:r>
          </a:p>
        </p:txBody>
      </p:sp>
      <p:sp>
        <p:nvSpPr>
          <p:cNvPr id="3" name="TextBox 2">
            <a:extLst>
              <a:ext uri="{FF2B5EF4-FFF2-40B4-BE49-F238E27FC236}">
                <a16:creationId xmlns:a16="http://schemas.microsoft.com/office/drawing/2014/main" id="{1C3F6F3B-4447-14E7-31BC-0FC9280B1351}"/>
              </a:ext>
            </a:extLst>
          </p:cNvPr>
          <p:cNvSpPr txBox="1"/>
          <p:nvPr/>
        </p:nvSpPr>
        <p:spPr>
          <a:xfrm>
            <a:off x="2551755" y="3565178"/>
            <a:ext cx="1620195" cy="461665"/>
          </a:xfrm>
          <a:prstGeom prst="rect">
            <a:avLst/>
          </a:prstGeom>
          <a:noFill/>
        </p:spPr>
        <p:txBody>
          <a:bodyPr wrap="square" rtlCol="0">
            <a:spAutoFit/>
          </a:bodyPr>
          <a:lstStyle/>
          <a:p>
            <a:r>
              <a:rPr lang="en-US" sz="2400" dirty="0"/>
              <a:t>About … </a:t>
            </a:r>
          </a:p>
        </p:txBody>
      </p:sp>
      <p:sp>
        <p:nvSpPr>
          <p:cNvPr id="4" name="TextBox 3">
            <a:extLst>
              <a:ext uri="{FF2B5EF4-FFF2-40B4-BE49-F238E27FC236}">
                <a16:creationId xmlns:a16="http://schemas.microsoft.com/office/drawing/2014/main" id="{F10CB478-AE20-287C-53B7-D46565AD6059}"/>
              </a:ext>
            </a:extLst>
          </p:cNvPr>
          <p:cNvSpPr txBox="1"/>
          <p:nvPr/>
        </p:nvSpPr>
        <p:spPr>
          <a:xfrm>
            <a:off x="4171949" y="3565177"/>
            <a:ext cx="6486525" cy="1569660"/>
          </a:xfrm>
          <a:prstGeom prst="rect">
            <a:avLst/>
          </a:prstGeom>
          <a:noFill/>
        </p:spPr>
        <p:txBody>
          <a:bodyPr wrap="square" rtlCol="0">
            <a:spAutoFit/>
          </a:bodyPr>
          <a:lstStyle/>
          <a:p>
            <a:r>
              <a:rPr lang="en-US" sz="2400" dirty="0"/>
              <a:t>the syllabus?</a:t>
            </a:r>
          </a:p>
          <a:p>
            <a:r>
              <a:rPr lang="en-US" sz="2400" dirty="0"/>
              <a:t>your 401 and 402 projects?</a:t>
            </a:r>
          </a:p>
          <a:p>
            <a:r>
              <a:rPr lang="en-US" sz="2400" dirty="0"/>
              <a:t>the guest speakers and off-campus visits?</a:t>
            </a:r>
          </a:p>
          <a:p>
            <a:r>
              <a:rPr lang="en-US" sz="2400" dirty="0"/>
              <a:t>the immediate deadlines?</a:t>
            </a:r>
          </a:p>
        </p:txBody>
      </p:sp>
    </p:spTree>
    <p:extLst>
      <p:ext uri="{BB962C8B-B14F-4D97-AF65-F5344CB8AC3E}">
        <p14:creationId xmlns:p14="http://schemas.microsoft.com/office/powerpoint/2010/main" val="13054756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1DADAE-95F3-4946-83B0-A70CD9F35D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419793"/>
            <a:ext cx="9144000" cy="4572000"/>
          </a:xfrm>
          <a:prstGeom prst="rect">
            <a:avLst/>
          </a:prstGeom>
          <a:ln w="76200">
            <a:solidFill>
              <a:schemeClr val="tx1"/>
            </a:solidFill>
          </a:ln>
        </p:spPr>
      </p:pic>
      <p:sp>
        <p:nvSpPr>
          <p:cNvPr id="2" name="TextBox 1">
            <a:extLst>
              <a:ext uri="{FF2B5EF4-FFF2-40B4-BE49-F238E27FC236}">
                <a16:creationId xmlns:a16="http://schemas.microsoft.com/office/drawing/2014/main" id="{574A672A-9B2F-4830-9C7D-516B9EF46354}"/>
              </a:ext>
            </a:extLst>
          </p:cNvPr>
          <p:cNvSpPr txBox="1"/>
          <p:nvPr/>
        </p:nvSpPr>
        <p:spPr>
          <a:xfrm>
            <a:off x="4051133" y="589272"/>
            <a:ext cx="4883068" cy="830997"/>
          </a:xfrm>
          <a:prstGeom prst="rect">
            <a:avLst/>
          </a:prstGeom>
          <a:noFill/>
        </p:spPr>
        <p:txBody>
          <a:bodyPr wrap="none" rtlCol="0">
            <a:spAutoFit/>
          </a:bodyPr>
          <a:lstStyle/>
          <a:p>
            <a:r>
              <a:rPr lang="en-US" sz="4800" dirty="0"/>
              <a:t>NSC SIMULATION</a:t>
            </a:r>
          </a:p>
        </p:txBody>
      </p:sp>
      <p:pic>
        <p:nvPicPr>
          <p:cNvPr id="7" name="Picture 6">
            <a:extLst>
              <a:ext uri="{FF2B5EF4-FFF2-40B4-BE49-F238E27FC236}">
                <a16:creationId xmlns:a16="http://schemas.microsoft.com/office/drawing/2014/main" id="{2F1A84ED-9AE6-4186-A6AC-F43DEA2A8D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634" y="1420269"/>
            <a:ext cx="7423265" cy="5567449"/>
          </a:xfrm>
          <a:prstGeom prst="rect">
            <a:avLst/>
          </a:prstGeom>
          <a:ln w="76200">
            <a:solidFill>
              <a:schemeClr val="tx1"/>
            </a:solidFill>
          </a:ln>
        </p:spPr>
      </p:pic>
      <p:grpSp>
        <p:nvGrpSpPr>
          <p:cNvPr id="4" name="Group 3">
            <a:extLst>
              <a:ext uri="{FF2B5EF4-FFF2-40B4-BE49-F238E27FC236}">
                <a16:creationId xmlns:a16="http://schemas.microsoft.com/office/drawing/2014/main" id="{9C4D18C9-14E7-4CC4-81EE-8857AB42D76F}"/>
              </a:ext>
            </a:extLst>
          </p:cNvPr>
          <p:cNvGrpSpPr/>
          <p:nvPr/>
        </p:nvGrpSpPr>
        <p:grpSpPr>
          <a:xfrm>
            <a:off x="4051133" y="127607"/>
            <a:ext cx="7257011" cy="4864186"/>
            <a:chOff x="5309435" y="578572"/>
            <a:chExt cx="7257011" cy="4864186"/>
          </a:xfrm>
        </p:grpSpPr>
        <p:pic>
          <p:nvPicPr>
            <p:cNvPr id="3" name="Picture 2">
              <a:extLst>
                <a:ext uri="{FF2B5EF4-FFF2-40B4-BE49-F238E27FC236}">
                  <a16:creationId xmlns:a16="http://schemas.microsoft.com/office/drawing/2014/main" id="{B5006243-ACD2-4F36-A757-DA46FA028E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9435" y="604751"/>
              <a:ext cx="7257011" cy="4838007"/>
            </a:xfrm>
            <a:prstGeom prst="rect">
              <a:avLst/>
            </a:prstGeom>
            <a:ln w="76200">
              <a:solidFill>
                <a:schemeClr val="tx1"/>
              </a:solidFill>
            </a:ln>
          </p:spPr>
        </p:pic>
        <p:sp>
          <p:nvSpPr>
            <p:cNvPr id="8" name="TextBox 7">
              <a:extLst>
                <a:ext uri="{FF2B5EF4-FFF2-40B4-BE49-F238E27FC236}">
                  <a16:creationId xmlns:a16="http://schemas.microsoft.com/office/drawing/2014/main" id="{E046A4BF-D9CB-4ABC-A2A3-77A68A9CDD5C}"/>
                </a:ext>
              </a:extLst>
            </p:cNvPr>
            <p:cNvSpPr txBox="1"/>
            <p:nvPr/>
          </p:nvSpPr>
          <p:spPr>
            <a:xfrm>
              <a:off x="7354302" y="578572"/>
              <a:ext cx="3920945" cy="461665"/>
            </a:xfrm>
            <a:prstGeom prst="rect">
              <a:avLst/>
            </a:prstGeom>
            <a:noFill/>
          </p:spPr>
          <p:txBody>
            <a:bodyPr wrap="none" rtlCol="0">
              <a:spAutoFit/>
            </a:bodyPr>
            <a:lstStyle/>
            <a:p>
              <a:r>
                <a:rPr lang="en-US" sz="2400" dirty="0">
                  <a:solidFill>
                    <a:schemeClr val="bg1"/>
                  </a:solidFill>
                </a:rPr>
                <a:t>The National Security Council</a:t>
              </a:r>
            </a:p>
          </p:txBody>
        </p:sp>
      </p:grpSp>
    </p:spTree>
    <p:extLst>
      <p:ext uri="{BB962C8B-B14F-4D97-AF65-F5344CB8AC3E}">
        <p14:creationId xmlns:p14="http://schemas.microsoft.com/office/powerpoint/2010/main" val="243147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933EB4-93D7-4930-B0FC-D305B6A6E6CC}"/>
              </a:ext>
            </a:extLst>
          </p:cNvPr>
          <p:cNvSpPr txBox="1"/>
          <p:nvPr/>
        </p:nvSpPr>
        <p:spPr>
          <a:xfrm>
            <a:off x="2430148" y="803203"/>
            <a:ext cx="2943883" cy="646331"/>
          </a:xfrm>
          <a:prstGeom prst="rect">
            <a:avLst/>
          </a:prstGeom>
          <a:noFill/>
        </p:spPr>
        <p:txBody>
          <a:bodyPr wrap="none" rtlCol="0">
            <a:spAutoFit/>
          </a:bodyPr>
          <a:lstStyle/>
          <a:p>
            <a:r>
              <a:rPr lang="en-US" sz="3600" dirty="0"/>
              <a:t>NSC PROJECT</a:t>
            </a:r>
          </a:p>
        </p:txBody>
      </p:sp>
      <p:sp>
        <p:nvSpPr>
          <p:cNvPr id="3" name="TextBox 2">
            <a:extLst>
              <a:ext uri="{FF2B5EF4-FFF2-40B4-BE49-F238E27FC236}">
                <a16:creationId xmlns:a16="http://schemas.microsoft.com/office/drawing/2014/main" id="{A56DC6DD-5D0C-4599-A4AC-E8DF0336027A}"/>
              </a:ext>
            </a:extLst>
          </p:cNvPr>
          <p:cNvSpPr txBox="1"/>
          <p:nvPr/>
        </p:nvSpPr>
        <p:spPr>
          <a:xfrm>
            <a:off x="2304972" y="1841614"/>
            <a:ext cx="2432128" cy="2246769"/>
          </a:xfrm>
          <a:prstGeom prst="rect">
            <a:avLst/>
          </a:prstGeom>
          <a:noFill/>
        </p:spPr>
        <p:txBody>
          <a:bodyPr wrap="square" rtlCol="0">
            <a:spAutoFit/>
          </a:bodyPr>
          <a:lstStyle/>
          <a:p>
            <a:pPr>
              <a:spcAft>
                <a:spcPts val="600"/>
              </a:spcAft>
            </a:pPr>
            <a:r>
              <a:rPr lang="en-US" sz="2400" dirty="0"/>
              <a:t>From </a:t>
            </a:r>
            <a:r>
              <a:rPr lang="en-US" sz="2400" dirty="0" err="1"/>
              <a:t>BlackBoard</a:t>
            </a:r>
            <a:endParaRPr lang="en-US" sz="2400" dirty="0"/>
          </a:p>
          <a:p>
            <a:pPr marL="285750" indent="-285750">
              <a:spcAft>
                <a:spcPts val="600"/>
              </a:spcAft>
              <a:buFont typeface="Arial" panose="020B0604020202020204" pitchFamily="34" charset="0"/>
              <a:buChar char="•"/>
            </a:pPr>
            <a:r>
              <a:rPr lang="en-US" sz="2400" dirty="0"/>
              <a:t>Objectives</a:t>
            </a:r>
          </a:p>
          <a:p>
            <a:pPr marL="285750" indent="-285750">
              <a:spcAft>
                <a:spcPts val="600"/>
              </a:spcAft>
              <a:buFont typeface="Arial" panose="020B0604020202020204" pitchFamily="34" charset="0"/>
              <a:buChar char="•"/>
            </a:pPr>
            <a:r>
              <a:rPr lang="en-US" sz="2400" dirty="0"/>
              <a:t>Design</a:t>
            </a:r>
          </a:p>
          <a:p>
            <a:pPr marL="285750" indent="-285750">
              <a:spcAft>
                <a:spcPts val="600"/>
              </a:spcAft>
              <a:buFont typeface="Arial" panose="020B0604020202020204" pitchFamily="34" charset="0"/>
              <a:buChar char="•"/>
            </a:pPr>
            <a:r>
              <a:rPr lang="en-US" sz="2400" dirty="0"/>
              <a:t>Assignments</a:t>
            </a:r>
          </a:p>
          <a:p>
            <a:pPr marL="285750" indent="-285750">
              <a:spcAft>
                <a:spcPts val="600"/>
              </a:spcAft>
              <a:buFont typeface="Arial" panose="020B0604020202020204" pitchFamily="34" charset="0"/>
              <a:buChar char="•"/>
            </a:pPr>
            <a:r>
              <a:rPr lang="en-US" sz="2400" dirty="0"/>
              <a:t>Grading</a:t>
            </a:r>
          </a:p>
        </p:txBody>
      </p:sp>
      <p:grpSp>
        <p:nvGrpSpPr>
          <p:cNvPr id="18" name="Group 17">
            <a:extLst>
              <a:ext uri="{FF2B5EF4-FFF2-40B4-BE49-F238E27FC236}">
                <a16:creationId xmlns:a16="http://schemas.microsoft.com/office/drawing/2014/main" id="{1EF8DFDA-71C3-A93A-2A02-631F28C0EF33}"/>
              </a:ext>
            </a:extLst>
          </p:cNvPr>
          <p:cNvGrpSpPr/>
          <p:nvPr/>
        </p:nvGrpSpPr>
        <p:grpSpPr>
          <a:xfrm>
            <a:off x="6032348" y="299983"/>
            <a:ext cx="4872408" cy="6255677"/>
            <a:chOff x="-645654" y="468788"/>
            <a:chExt cx="4393312" cy="5640566"/>
          </a:xfrm>
        </p:grpSpPr>
        <p:pic>
          <p:nvPicPr>
            <p:cNvPr id="19" name="Picture 18" descr="Text, letter&#10;&#10;Description automatically generated">
              <a:extLst>
                <a:ext uri="{FF2B5EF4-FFF2-40B4-BE49-F238E27FC236}">
                  <a16:creationId xmlns:a16="http://schemas.microsoft.com/office/drawing/2014/main" id="{A1FC2D18-FD5B-D67B-1251-312F9BA445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53469">
              <a:off x="-645654" y="468788"/>
              <a:ext cx="4393312" cy="5640566"/>
            </a:xfrm>
            <a:prstGeom prst="rect">
              <a:avLst/>
            </a:prstGeom>
          </p:spPr>
        </p:pic>
        <p:sp>
          <p:nvSpPr>
            <p:cNvPr id="20" name="Rectangle 19">
              <a:extLst>
                <a:ext uri="{FF2B5EF4-FFF2-40B4-BE49-F238E27FC236}">
                  <a16:creationId xmlns:a16="http://schemas.microsoft.com/office/drawing/2014/main" id="{F1F2D38B-B2AC-AD65-D5F0-CF3049DACA3F}"/>
                </a:ext>
              </a:extLst>
            </p:cNvPr>
            <p:cNvSpPr/>
            <p:nvPr/>
          </p:nvSpPr>
          <p:spPr>
            <a:xfrm rot="282330">
              <a:off x="1093803" y="1321361"/>
              <a:ext cx="914400" cy="1970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4" name="TextBox 3">
            <a:extLst>
              <a:ext uri="{FF2B5EF4-FFF2-40B4-BE49-F238E27FC236}">
                <a16:creationId xmlns:a16="http://schemas.microsoft.com/office/drawing/2014/main" id="{A45E487B-D6BC-8152-8650-CC055AEA7648}"/>
              </a:ext>
            </a:extLst>
          </p:cNvPr>
          <p:cNvSpPr txBox="1"/>
          <p:nvPr/>
        </p:nvSpPr>
        <p:spPr>
          <a:xfrm>
            <a:off x="2304972" y="4484147"/>
            <a:ext cx="7201202" cy="1169551"/>
          </a:xfrm>
          <a:prstGeom prst="rect">
            <a:avLst/>
          </a:prstGeom>
        </p:spPr>
        <p:txBody>
          <a:bodyPr wrap="none" lIns="365760" tIns="365760" rIns="365760" bIns="365760" rtlCol="0">
            <a:spAutoFit/>
          </a:bodyPr>
          <a:lstStyle/>
          <a:p>
            <a:r>
              <a:rPr lang="es-ES_tradnl" sz="2800" dirty="0" err="1"/>
              <a:t>Any</a:t>
            </a:r>
            <a:r>
              <a:rPr lang="es-ES_tradnl" sz="2800" dirty="0"/>
              <a:t> </a:t>
            </a:r>
            <a:r>
              <a:rPr lang="es-ES_tradnl" sz="2800" dirty="0" err="1"/>
              <a:t>early</a:t>
            </a:r>
            <a:r>
              <a:rPr lang="es-ES_tradnl" sz="2800" dirty="0"/>
              <a:t> ideas </a:t>
            </a:r>
            <a:r>
              <a:rPr lang="es-ES_tradnl" sz="2800" dirty="0" err="1"/>
              <a:t>on</a:t>
            </a:r>
            <a:r>
              <a:rPr lang="es-ES_tradnl" sz="2800" dirty="0"/>
              <a:t> </a:t>
            </a:r>
            <a:r>
              <a:rPr lang="es-ES_tradnl" sz="2800" dirty="0" err="1"/>
              <a:t>topics</a:t>
            </a:r>
            <a:r>
              <a:rPr lang="es-ES_tradnl" sz="2800" dirty="0"/>
              <a:t> </a:t>
            </a:r>
            <a:r>
              <a:rPr lang="es-ES_tradnl" sz="2800" dirty="0" err="1"/>
              <a:t>you’d</a:t>
            </a:r>
            <a:r>
              <a:rPr lang="es-ES_tradnl" sz="2800" dirty="0"/>
              <a:t> </a:t>
            </a:r>
            <a:r>
              <a:rPr lang="es-ES_tradnl" sz="2800" dirty="0" err="1"/>
              <a:t>like</a:t>
            </a:r>
            <a:r>
              <a:rPr lang="es-ES_tradnl" sz="2800" dirty="0"/>
              <a:t> </a:t>
            </a:r>
            <a:r>
              <a:rPr lang="es-ES_tradnl" sz="2800" dirty="0" err="1"/>
              <a:t>to</a:t>
            </a:r>
            <a:r>
              <a:rPr lang="es-ES_tradnl" sz="2800" dirty="0"/>
              <a:t> </a:t>
            </a:r>
            <a:r>
              <a:rPr lang="es-ES_tradnl" sz="2800" dirty="0" err="1"/>
              <a:t>work</a:t>
            </a:r>
            <a:r>
              <a:rPr lang="es-ES_tradnl" sz="2800" dirty="0"/>
              <a:t>?</a:t>
            </a:r>
          </a:p>
        </p:txBody>
      </p:sp>
    </p:spTree>
    <p:extLst>
      <p:ext uri="{BB962C8B-B14F-4D97-AF65-F5344CB8AC3E}">
        <p14:creationId xmlns:p14="http://schemas.microsoft.com/office/powerpoint/2010/main" val="211043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8"/>
                                        </p:tgtEl>
                                        <p:attrNameLst>
                                          <p:attrName>style.visibility</p:attrName>
                                        </p:attrNameLst>
                                      </p:cBhvr>
                                      <p:to>
                                        <p:strVal val="hidden"/>
                                      </p:to>
                                    </p:set>
                                  </p:childTnLst>
                                </p:cTn>
                              </p:par>
                            </p:childTnLst>
                          </p:cTn>
                        </p:par>
                        <p:par>
                          <p:cTn id="14" fill="hold">
                            <p:stCondLst>
                              <p:cond delay="0"/>
                            </p:stCondLst>
                            <p:childTnLst>
                              <p:par>
                                <p:cTn id="15" presetID="9"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C203BC-AE24-4121-A1BA-EC908D73FA40}"/>
              </a:ext>
            </a:extLst>
          </p:cNvPr>
          <p:cNvSpPr txBox="1"/>
          <p:nvPr/>
        </p:nvSpPr>
        <p:spPr>
          <a:xfrm>
            <a:off x="4295776" y="1979126"/>
            <a:ext cx="2862963" cy="461665"/>
          </a:xfrm>
          <a:prstGeom prst="rect">
            <a:avLst/>
          </a:prstGeom>
          <a:noFill/>
        </p:spPr>
        <p:txBody>
          <a:bodyPr wrap="none" rtlCol="0">
            <a:spAutoFit/>
          </a:bodyPr>
          <a:lstStyle/>
          <a:p>
            <a:r>
              <a:rPr lang="en-US" sz="2400" dirty="0"/>
              <a:t>Teams and Proposals</a:t>
            </a:r>
          </a:p>
        </p:txBody>
      </p:sp>
      <p:sp>
        <p:nvSpPr>
          <p:cNvPr id="3" name="TextBox 2">
            <a:extLst>
              <a:ext uri="{FF2B5EF4-FFF2-40B4-BE49-F238E27FC236}">
                <a16:creationId xmlns:a16="http://schemas.microsoft.com/office/drawing/2014/main" id="{2001606B-6067-419D-AA13-7408DA2DD2AF}"/>
              </a:ext>
            </a:extLst>
          </p:cNvPr>
          <p:cNvSpPr txBox="1"/>
          <p:nvPr/>
        </p:nvSpPr>
        <p:spPr>
          <a:xfrm>
            <a:off x="2698466" y="3429001"/>
            <a:ext cx="1798890" cy="461665"/>
          </a:xfrm>
          <a:prstGeom prst="rect">
            <a:avLst/>
          </a:prstGeom>
          <a:noFill/>
        </p:spPr>
        <p:txBody>
          <a:bodyPr wrap="none" rtlCol="0">
            <a:spAutoFit/>
          </a:bodyPr>
          <a:lstStyle/>
          <a:p>
            <a:r>
              <a:rPr lang="en-US" sz="2400" dirty="0"/>
              <a:t>1 or 2 people</a:t>
            </a:r>
          </a:p>
        </p:txBody>
      </p:sp>
      <p:cxnSp>
        <p:nvCxnSpPr>
          <p:cNvPr id="14" name="Connector: Elbow 13">
            <a:extLst>
              <a:ext uri="{FF2B5EF4-FFF2-40B4-BE49-F238E27FC236}">
                <a16:creationId xmlns:a16="http://schemas.microsoft.com/office/drawing/2014/main" id="{BCAD9EDF-BE72-4F62-8C55-9AEF068FD995}"/>
              </a:ext>
            </a:extLst>
          </p:cNvPr>
          <p:cNvCxnSpPr>
            <a:cxnSpLocks/>
          </p:cNvCxnSpPr>
          <p:nvPr/>
        </p:nvCxnSpPr>
        <p:spPr>
          <a:xfrm rot="16200000" flipH="1">
            <a:off x="3444622" y="3949228"/>
            <a:ext cx="531167" cy="44767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55F3EBD-09D9-4731-931D-3CD45AAEF86D}"/>
              </a:ext>
            </a:extLst>
          </p:cNvPr>
          <p:cNvSpPr txBox="1"/>
          <p:nvPr/>
        </p:nvSpPr>
        <p:spPr>
          <a:xfrm>
            <a:off x="3315733" y="4555182"/>
            <a:ext cx="2240890" cy="923330"/>
          </a:xfrm>
          <a:prstGeom prst="rect">
            <a:avLst/>
          </a:prstGeom>
          <a:noFill/>
        </p:spPr>
        <p:txBody>
          <a:bodyPr wrap="square" rtlCol="0">
            <a:spAutoFit/>
          </a:bodyPr>
          <a:lstStyle/>
          <a:p>
            <a:r>
              <a:rPr lang="en-US" dirty="0"/>
              <a:t>Common interest,</a:t>
            </a:r>
          </a:p>
          <a:p>
            <a:r>
              <a:rPr lang="en-US" dirty="0"/>
              <a:t>complementary skills, background</a:t>
            </a:r>
          </a:p>
        </p:txBody>
      </p:sp>
      <p:cxnSp>
        <p:nvCxnSpPr>
          <p:cNvPr id="21" name="Straight Connector 20">
            <a:extLst>
              <a:ext uri="{FF2B5EF4-FFF2-40B4-BE49-F238E27FC236}">
                <a16:creationId xmlns:a16="http://schemas.microsoft.com/office/drawing/2014/main" id="{FCAAABB5-52ED-4A0C-AA96-0E6D4D3592BF}"/>
              </a:ext>
            </a:extLst>
          </p:cNvPr>
          <p:cNvCxnSpPr/>
          <p:nvPr/>
        </p:nvCxnSpPr>
        <p:spPr>
          <a:xfrm flipH="1">
            <a:off x="4295776" y="2552700"/>
            <a:ext cx="443633" cy="4762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81A5D6D-BA9F-484D-A77A-F4B5A29517E3}"/>
              </a:ext>
            </a:extLst>
          </p:cNvPr>
          <p:cNvGrpSpPr/>
          <p:nvPr/>
        </p:nvGrpSpPr>
        <p:grpSpPr>
          <a:xfrm>
            <a:off x="5936807" y="2552700"/>
            <a:ext cx="4200525" cy="2887712"/>
            <a:chOff x="4412806" y="2552700"/>
            <a:chExt cx="4200525" cy="2887712"/>
          </a:xfrm>
        </p:grpSpPr>
        <p:sp>
          <p:nvSpPr>
            <p:cNvPr id="7" name="TextBox 6">
              <a:extLst>
                <a:ext uri="{FF2B5EF4-FFF2-40B4-BE49-F238E27FC236}">
                  <a16:creationId xmlns:a16="http://schemas.microsoft.com/office/drawing/2014/main" id="{E88DE424-5B3D-4FFE-AB16-57F076A015FD}"/>
                </a:ext>
              </a:extLst>
            </p:cNvPr>
            <p:cNvSpPr txBox="1"/>
            <p:nvPr/>
          </p:nvSpPr>
          <p:spPr>
            <a:xfrm>
              <a:off x="4412806" y="3501420"/>
              <a:ext cx="4200525" cy="1938992"/>
            </a:xfrm>
            <a:prstGeom prst="rect">
              <a:avLst/>
            </a:prstGeom>
            <a:noFill/>
          </p:spPr>
          <p:txBody>
            <a:bodyPr wrap="square" rtlCol="0">
              <a:spAutoFit/>
            </a:bodyPr>
            <a:lstStyle/>
            <a:p>
              <a:r>
                <a:rPr lang="en-US" sz="2400" dirty="0"/>
                <a:t>“Major international issues and challenges to U.S. national security interests” or OTHER</a:t>
              </a:r>
            </a:p>
            <a:p>
              <a:pPr marL="342900" indent="-342900">
                <a:buFont typeface="Arial" panose="020B0604020202020204" pitchFamily="34" charset="0"/>
                <a:buChar char="•"/>
              </a:pPr>
              <a:r>
                <a:rPr lang="en-US" sz="2400" dirty="0"/>
                <a:t>Sample list in tasker</a:t>
              </a:r>
            </a:p>
            <a:p>
              <a:pPr marL="342900" indent="-342900">
                <a:buFont typeface="Arial" panose="020B0604020202020204" pitchFamily="34" charset="0"/>
                <a:buChar char="•"/>
              </a:pPr>
              <a:r>
                <a:rPr lang="en-US" sz="2400" dirty="0"/>
                <a:t>Other ideas, including non-IR</a:t>
              </a:r>
            </a:p>
          </p:txBody>
        </p:sp>
        <p:cxnSp>
          <p:nvCxnSpPr>
            <p:cNvPr id="22" name="Straight Connector 21">
              <a:extLst>
                <a:ext uri="{FF2B5EF4-FFF2-40B4-BE49-F238E27FC236}">
                  <a16:creationId xmlns:a16="http://schemas.microsoft.com/office/drawing/2014/main" id="{20D6AA71-24D5-4C18-A2EF-2FCE250F7B6E}"/>
                </a:ext>
              </a:extLst>
            </p:cNvPr>
            <p:cNvCxnSpPr>
              <a:cxnSpLocks/>
            </p:cNvCxnSpPr>
            <p:nvPr/>
          </p:nvCxnSpPr>
          <p:spPr>
            <a:xfrm>
              <a:off x="4856440" y="2552700"/>
              <a:ext cx="296585" cy="4762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68F90353-4BC5-0B82-CF6F-52A1921847CF}"/>
              </a:ext>
            </a:extLst>
          </p:cNvPr>
          <p:cNvSpPr txBox="1"/>
          <p:nvPr/>
        </p:nvSpPr>
        <p:spPr>
          <a:xfrm>
            <a:off x="1057546" y="663149"/>
            <a:ext cx="2943883" cy="646331"/>
          </a:xfrm>
          <a:prstGeom prst="rect">
            <a:avLst/>
          </a:prstGeom>
          <a:noFill/>
        </p:spPr>
        <p:txBody>
          <a:bodyPr wrap="none" rtlCol="0">
            <a:spAutoFit/>
          </a:bodyPr>
          <a:lstStyle/>
          <a:p>
            <a:r>
              <a:rPr lang="en-US" sz="3600" dirty="0"/>
              <a:t>NSC PROJECT</a:t>
            </a:r>
          </a:p>
        </p:txBody>
      </p:sp>
    </p:spTree>
    <p:extLst>
      <p:ext uri="{BB962C8B-B14F-4D97-AF65-F5344CB8AC3E}">
        <p14:creationId xmlns:p14="http://schemas.microsoft.com/office/powerpoint/2010/main" val="390089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933EB4-93D7-4930-B0FC-D305B6A6E6CC}"/>
              </a:ext>
            </a:extLst>
          </p:cNvPr>
          <p:cNvSpPr txBox="1"/>
          <p:nvPr/>
        </p:nvSpPr>
        <p:spPr>
          <a:xfrm>
            <a:off x="1057546" y="663149"/>
            <a:ext cx="2943883" cy="646331"/>
          </a:xfrm>
          <a:prstGeom prst="rect">
            <a:avLst/>
          </a:prstGeom>
          <a:noFill/>
        </p:spPr>
        <p:txBody>
          <a:bodyPr wrap="none" rtlCol="0">
            <a:spAutoFit/>
          </a:bodyPr>
          <a:lstStyle/>
          <a:p>
            <a:r>
              <a:rPr lang="en-US" sz="3600" dirty="0"/>
              <a:t>NSC PROJECT</a:t>
            </a:r>
          </a:p>
        </p:txBody>
      </p:sp>
      <p:graphicFrame>
        <p:nvGraphicFramePr>
          <p:cNvPr id="6" name="Table 5">
            <a:extLst>
              <a:ext uri="{FF2B5EF4-FFF2-40B4-BE49-F238E27FC236}">
                <a16:creationId xmlns:a16="http://schemas.microsoft.com/office/drawing/2014/main" id="{E4439BC3-D4A6-4800-A8D6-7A7E00ECC63E}"/>
              </a:ext>
            </a:extLst>
          </p:cNvPr>
          <p:cNvGraphicFramePr>
            <a:graphicFrameLocks noGrp="1"/>
          </p:cNvGraphicFramePr>
          <p:nvPr>
            <p:extLst>
              <p:ext uri="{D42A27DB-BD31-4B8C-83A1-F6EECF244321}">
                <p14:modId xmlns:p14="http://schemas.microsoft.com/office/powerpoint/2010/main" val="278509256"/>
              </p:ext>
            </p:extLst>
          </p:nvPr>
        </p:nvGraphicFramePr>
        <p:xfrm>
          <a:off x="4605716" y="585919"/>
          <a:ext cx="6819271" cy="5808836"/>
        </p:xfrm>
        <a:graphic>
          <a:graphicData uri="http://schemas.openxmlformats.org/drawingml/2006/table">
            <a:tbl>
              <a:tblPr firstRow="1" firstCol="1" bandRow="1">
                <a:tableStyleId>{2D5ABB26-0587-4C30-8999-92F81FD0307C}</a:tableStyleId>
              </a:tblPr>
              <a:tblGrid>
                <a:gridCol w="4179616">
                  <a:extLst>
                    <a:ext uri="{9D8B030D-6E8A-4147-A177-3AD203B41FA5}">
                      <a16:colId xmlns:a16="http://schemas.microsoft.com/office/drawing/2014/main" val="2838395926"/>
                    </a:ext>
                  </a:extLst>
                </a:gridCol>
                <a:gridCol w="2639655">
                  <a:extLst>
                    <a:ext uri="{9D8B030D-6E8A-4147-A177-3AD203B41FA5}">
                      <a16:colId xmlns:a16="http://schemas.microsoft.com/office/drawing/2014/main" val="3600885596"/>
                    </a:ext>
                  </a:extLst>
                </a:gridCol>
              </a:tblGrid>
              <a:tr h="398636">
                <a:tc gridSpan="2">
                  <a:txBody>
                    <a:bodyPr/>
                    <a:lstStyle/>
                    <a:p>
                      <a:pPr marL="0" marR="0" algn="ctr">
                        <a:spcBef>
                          <a:spcPts val="0"/>
                        </a:spcBef>
                        <a:spcAft>
                          <a:spcPts val="0"/>
                        </a:spcAft>
                      </a:pPr>
                      <a:r>
                        <a:rPr lang="en-US" sz="2000" b="1" dirty="0">
                          <a:solidFill>
                            <a:schemeClr val="tx1"/>
                          </a:solidFill>
                          <a:effectLst/>
                          <a:latin typeface="+mn-lt"/>
                          <a:ea typeface="Times New Roman" panose="02020603050405020304" pitchFamily="18" charset="0"/>
                          <a:cs typeface="Times New Roman" panose="02020603050405020304" pitchFamily="18" charset="0"/>
                        </a:rPr>
                        <a:t>DEADLINES</a:t>
                      </a:r>
                    </a:p>
                  </a:txBody>
                  <a:tcPr marL="73025" marR="73025" marT="0" anchor="ctr"/>
                </a:tc>
                <a:tc hMerge="1">
                  <a:txBody>
                    <a:bodyPr/>
                    <a:lstStyle/>
                    <a:p>
                      <a:pPr marL="0" marR="0">
                        <a:spcBef>
                          <a:spcPts val="0"/>
                        </a:spcBef>
                        <a:spcAft>
                          <a:spcPts val="0"/>
                        </a:spcAft>
                      </a:pPr>
                      <a:endParaRPr lang="en-US" sz="1600" dirty="0">
                        <a:effectLst/>
                        <a:latin typeface="+mn-lt"/>
                        <a:ea typeface="Times New Roman" panose="02020603050405020304" pitchFamily="18" charset="0"/>
                        <a:cs typeface="Times New Roman" panose="02020603050405020304" pitchFamily="18" charset="0"/>
                      </a:endParaRPr>
                    </a:p>
                  </a:txBody>
                  <a:tcPr marL="73025" marR="73025" marT="0"/>
                </a:tc>
                <a:extLst>
                  <a:ext uri="{0D108BD9-81ED-4DB2-BD59-A6C34878D82A}">
                    <a16:rowId xmlns:a16="http://schemas.microsoft.com/office/drawing/2014/main" val="3675860774"/>
                  </a:ext>
                </a:extLst>
              </a:tr>
              <a:tr h="398636">
                <a:tc>
                  <a:txBody>
                    <a:bodyPr/>
                    <a:lstStyle/>
                    <a:p>
                      <a:pPr marL="0" marR="0">
                        <a:spcBef>
                          <a:spcPts val="0"/>
                        </a:spcBef>
                        <a:spcAft>
                          <a:spcPts val="0"/>
                        </a:spcAft>
                      </a:pPr>
                      <a:r>
                        <a:rPr lang="en-US" sz="2000" kern="1200" dirty="0">
                          <a:solidFill>
                            <a:schemeClr val="tx1"/>
                          </a:solidFill>
                          <a:effectLst/>
                          <a:latin typeface="+mn-lt"/>
                          <a:ea typeface="+mn-ea"/>
                          <a:cs typeface="+mn-cs"/>
                        </a:rPr>
                        <a:t>Choose</a:t>
                      </a:r>
                      <a:r>
                        <a:rPr lang="en-US" sz="2000" dirty="0">
                          <a:solidFill>
                            <a:schemeClr val="tx1"/>
                          </a:solidFill>
                          <a:effectLst/>
                          <a:latin typeface="+mn-lt"/>
                          <a:ea typeface="Times New Roman" panose="02020603050405020304" pitchFamily="18" charset="0"/>
                          <a:cs typeface="Times New Roman" panose="02020603050405020304" pitchFamily="18" charset="0"/>
                        </a:rPr>
                        <a:t> partners and topics</a:t>
                      </a:r>
                    </a:p>
                  </a:txBody>
                  <a:tcPr marL="73025" marR="73025" marT="0" marB="228600"/>
                </a:tc>
                <a:tc>
                  <a:txBody>
                    <a:bodyPr/>
                    <a:lstStyle/>
                    <a:p>
                      <a:pPr marL="0" marR="0">
                        <a:spcBef>
                          <a:spcPts val="0"/>
                        </a:spcBef>
                        <a:spcAft>
                          <a:spcPts val="0"/>
                        </a:spcAft>
                      </a:pPr>
                      <a:r>
                        <a:rPr lang="en-US" sz="2000" dirty="0">
                          <a:solidFill>
                            <a:schemeClr val="tx1"/>
                          </a:solidFill>
                          <a:effectLst/>
                          <a:latin typeface="+mn-lt"/>
                          <a:ea typeface="Times New Roman" panose="02020603050405020304" pitchFamily="18" charset="0"/>
                          <a:cs typeface="Times New Roman" panose="02020603050405020304" pitchFamily="18" charset="0"/>
                        </a:rPr>
                        <a:t>Discuss today</a:t>
                      </a:r>
                    </a:p>
                  </a:txBody>
                  <a:tcPr marL="73025" marR="73025" marT="0" marB="228600"/>
                </a:tc>
                <a:extLst>
                  <a:ext uri="{0D108BD9-81ED-4DB2-BD59-A6C34878D82A}">
                    <a16:rowId xmlns:a16="http://schemas.microsoft.com/office/drawing/2014/main" val="2428468599"/>
                  </a:ext>
                </a:extLst>
              </a:tr>
              <a:tr h="398636">
                <a:tc>
                  <a:txBody>
                    <a:bodyPr/>
                    <a:lstStyle/>
                    <a:p>
                      <a:pPr marL="0" marR="0">
                        <a:spcBef>
                          <a:spcPts val="0"/>
                        </a:spcBef>
                        <a:spcAft>
                          <a:spcPts val="0"/>
                        </a:spcAft>
                      </a:pPr>
                      <a:r>
                        <a:rPr lang="en-US" sz="2000" kern="1200" dirty="0">
                          <a:solidFill>
                            <a:schemeClr val="tx1"/>
                          </a:solidFill>
                          <a:effectLst/>
                          <a:latin typeface="+mn-lt"/>
                          <a:ea typeface="+mn-ea"/>
                          <a:cs typeface="+mn-cs"/>
                        </a:rPr>
                        <a:t>Seek each other’s agreement and propose to me by e-mail</a:t>
                      </a:r>
                    </a:p>
                  </a:txBody>
                  <a:tcPr marL="73025" marR="73025" marT="0" marB="228600"/>
                </a:tc>
                <a:tc>
                  <a:txBody>
                    <a:bodyPr/>
                    <a:lstStyle/>
                    <a:p>
                      <a:pPr marL="0" marR="0">
                        <a:spcBef>
                          <a:spcPts val="0"/>
                        </a:spcBef>
                        <a:spcAft>
                          <a:spcPts val="0"/>
                        </a:spcAft>
                      </a:pPr>
                      <a:r>
                        <a:rPr lang="en-US" sz="2000" kern="1200" dirty="0">
                          <a:solidFill>
                            <a:schemeClr val="tx1"/>
                          </a:solidFill>
                          <a:effectLst/>
                          <a:latin typeface="+mn-lt"/>
                          <a:ea typeface="+mn-ea"/>
                          <a:cs typeface="+mn-cs"/>
                        </a:rPr>
                        <a:t>Deadline: 9pm on Friday, 26 Jan</a:t>
                      </a:r>
                    </a:p>
                  </a:txBody>
                  <a:tcPr marL="73025" marR="73025" marT="0" marB="228600"/>
                </a:tc>
                <a:extLst>
                  <a:ext uri="{0D108BD9-81ED-4DB2-BD59-A6C34878D82A}">
                    <a16:rowId xmlns:a16="http://schemas.microsoft.com/office/drawing/2014/main" val="126618644"/>
                  </a:ext>
                </a:extLst>
              </a:tr>
              <a:tr h="398636">
                <a:tc>
                  <a:txBody>
                    <a:bodyPr/>
                    <a:lstStyle/>
                    <a:p>
                      <a:pPr marL="0" marR="0">
                        <a:spcBef>
                          <a:spcPts val="0"/>
                        </a:spcBef>
                        <a:spcAft>
                          <a:spcPts val="0"/>
                        </a:spcAft>
                      </a:pPr>
                      <a:r>
                        <a:rPr lang="en-US" sz="2000" dirty="0">
                          <a:solidFill>
                            <a:schemeClr val="tx1"/>
                          </a:solidFill>
                          <a:effectLst/>
                        </a:rPr>
                        <a:t>Finalize Teams and topics by e-mail with me</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tc>
                  <a:txBody>
                    <a:bodyPr/>
                    <a:lstStyle/>
                    <a:p>
                      <a:pPr marL="0" marR="0">
                        <a:spcBef>
                          <a:spcPts val="0"/>
                        </a:spcBef>
                        <a:spcAft>
                          <a:spcPts val="0"/>
                        </a:spcAft>
                      </a:pPr>
                      <a:r>
                        <a:rPr lang="en-US" sz="2000" dirty="0">
                          <a:solidFill>
                            <a:schemeClr val="tx1"/>
                          </a:solidFill>
                          <a:effectLst/>
                        </a:rPr>
                        <a:t>Deadline: 9pm on Friday, 2 Feb</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extLst>
                  <a:ext uri="{0D108BD9-81ED-4DB2-BD59-A6C34878D82A}">
                    <a16:rowId xmlns:a16="http://schemas.microsoft.com/office/drawing/2014/main" val="595580523"/>
                  </a:ext>
                </a:extLst>
              </a:tr>
              <a:tr h="489802">
                <a:tc>
                  <a:txBody>
                    <a:bodyPr/>
                    <a:lstStyle/>
                    <a:p>
                      <a:pPr marL="0" marR="0">
                        <a:spcBef>
                          <a:spcPts val="0"/>
                        </a:spcBef>
                        <a:spcAft>
                          <a:spcPts val="0"/>
                        </a:spcAft>
                      </a:pPr>
                      <a:r>
                        <a:rPr lang="en-US" sz="2000" dirty="0">
                          <a:solidFill>
                            <a:schemeClr val="tx1"/>
                          </a:solidFill>
                          <a:effectLst/>
                        </a:rPr>
                        <a:t>Finalize proposals; submit tasker</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tc>
                  <a:txBody>
                    <a:bodyPr/>
                    <a:lstStyle/>
                    <a:p>
                      <a:pPr marL="0" marR="0">
                        <a:spcBef>
                          <a:spcPts val="0"/>
                        </a:spcBef>
                        <a:spcAft>
                          <a:spcPts val="0"/>
                        </a:spcAft>
                      </a:pPr>
                      <a:r>
                        <a:rPr lang="en-US" sz="2000" dirty="0">
                          <a:solidFill>
                            <a:schemeClr val="tx1"/>
                          </a:solidFill>
                          <a:effectLst/>
                        </a:rPr>
                        <a:t>9 Feb</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extLst>
                  <a:ext uri="{0D108BD9-81ED-4DB2-BD59-A6C34878D82A}">
                    <a16:rowId xmlns:a16="http://schemas.microsoft.com/office/drawing/2014/main" val="946726469"/>
                  </a:ext>
                </a:extLst>
              </a:tr>
              <a:tr h="398636">
                <a:tc>
                  <a:txBody>
                    <a:bodyPr/>
                    <a:lstStyle/>
                    <a:p>
                      <a:pPr marL="0" marR="0">
                        <a:spcBef>
                          <a:spcPts val="0"/>
                        </a:spcBef>
                        <a:spcAft>
                          <a:spcPts val="0"/>
                        </a:spcAft>
                      </a:pPr>
                      <a:r>
                        <a:rPr lang="en-US" sz="2000">
                          <a:solidFill>
                            <a:schemeClr val="tx1"/>
                          </a:solidFill>
                          <a:effectLst/>
                        </a:rPr>
                        <a:t>Hearing/event memo</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tc>
                  <a:txBody>
                    <a:bodyPr/>
                    <a:lstStyle/>
                    <a:p>
                      <a:pPr marL="0" marR="0">
                        <a:spcBef>
                          <a:spcPts val="0"/>
                        </a:spcBef>
                        <a:spcAft>
                          <a:spcPts val="0"/>
                        </a:spcAft>
                      </a:pPr>
                      <a:r>
                        <a:rPr lang="en-US" sz="2000" dirty="0">
                          <a:solidFill>
                            <a:schemeClr val="tx1"/>
                          </a:solidFill>
                          <a:effectLst/>
                        </a:rPr>
                        <a:t>22 Mar</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extLst>
                  <a:ext uri="{0D108BD9-81ED-4DB2-BD59-A6C34878D82A}">
                    <a16:rowId xmlns:a16="http://schemas.microsoft.com/office/drawing/2014/main" val="1414772122"/>
                  </a:ext>
                </a:extLst>
              </a:tr>
              <a:tr h="398636">
                <a:tc>
                  <a:txBody>
                    <a:bodyPr/>
                    <a:lstStyle/>
                    <a:p>
                      <a:pPr marL="0" marR="0">
                        <a:spcBef>
                          <a:spcPts val="0"/>
                        </a:spcBef>
                        <a:spcAft>
                          <a:spcPts val="0"/>
                        </a:spcAft>
                      </a:pPr>
                      <a:r>
                        <a:rPr lang="en-US" sz="2000">
                          <a:solidFill>
                            <a:schemeClr val="tx1"/>
                          </a:solidFill>
                          <a:effectLst/>
                        </a:rPr>
                        <a:t>Public opinion memo</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tc>
                  <a:txBody>
                    <a:bodyPr/>
                    <a:lstStyle/>
                    <a:p>
                      <a:pPr marL="0" marR="0">
                        <a:spcBef>
                          <a:spcPts val="0"/>
                        </a:spcBef>
                        <a:spcAft>
                          <a:spcPts val="0"/>
                        </a:spcAft>
                      </a:pPr>
                      <a:r>
                        <a:rPr lang="en-US" sz="2000" dirty="0">
                          <a:solidFill>
                            <a:schemeClr val="tx1"/>
                          </a:solidFill>
                          <a:effectLst/>
                        </a:rPr>
                        <a:t>22 Mar</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extLst>
                  <a:ext uri="{0D108BD9-81ED-4DB2-BD59-A6C34878D82A}">
                    <a16:rowId xmlns:a16="http://schemas.microsoft.com/office/drawing/2014/main" val="2728179579"/>
                  </a:ext>
                </a:extLst>
              </a:tr>
              <a:tr h="398636">
                <a:tc>
                  <a:txBody>
                    <a:bodyPr/>
                    <a:lstStyle/>
                    <a:p>
                      <a:pPr marL="0" marR="0">
                        <a:spcBef>
                          <a:spcPts val="0"/>
                        </a:spcBef>
                        <a:spcAft>
                          <a:spcPts val="0"/>
                        </a:spcAft>
                      </a:pPr>
                      <a:r>
                        <a:rPr lang="en-US" sz="2000">
                          <a:solidFill>
                            <a:schemeClr val="tx1"/>
                          </a:solidFill>
                          <a:effectLst/>
                        </a:rPr>
                        <a:t>Interview memo</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tc>
                  <a:txBody>
                    <a:bodyPr/>
                    <a:lstStyle/>
                    <a:p>
                      <a:pPr marL="0" marR="0">
                        <a:spcBef>
                          <a:spcPts val="0"/>
                        </a:spcBef>
                        <a:spcAft>
                          <a:spcPts val="0"/>
                        </a:spcAft>
                      </a:pPr>
                      <a:r>
                        <a:rPr lang="en-US" sz="2000" dirty="0">
                          <a:solidFill>
                            <a:schemeClr val="tx1"/>
                          </a:solidFill>
                          <a:effectLst/>
                        </a:rPr>
                        <a:t>29 Mar</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extLst>
                  <a:ext uri="{0D108BD9-81ED-4DB2-BD59-A6C34878D82A}">
                    <a16:rowId xmlns:a16="http://schemas.microsoft.com/office/drawing/2014/main" val="3477549600"/>
                  </a:ext>
                </a:extLst>
              </a:tr>
              <a:tr h="398636">
                <a:tc>
                  <a:txBody>
                    <a:bodyPr/>
                    <a:lstStyle/>
                    <a:p>
                      <a:pPr marL="0" marR="0">
                        <a:spcBef>
                          <a:spcPts val="0"/>
                        </a:spcBef>
                        <a:spcAft>
                          <a:spcPts val="0"/>
                        </a:spcAft>
                      </a:pPr>
                      <a:r>
                        <a:rPr lang="en-US" sz="2000" dirty="0">
                          <a:solidFill>
                            <a:schemeClr val="tx1"/>
                          </a:solidFill>
                          <a:effectLst/>
                        </a:rPr>
                        <a:t>Final memo</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tc>
                  <a:txBody>
                    <a:bodyPr/>
                    <a:lstStyle/>
                    <a:p>
                      <a:pPr marL="0" marR="0">
                        <a:spcBef>
                          <a:spcPts val="0"/>
                        </a:spcBef>
                        <a:spcAft>
                          <a:spcPts val="0"/>
                        </a:spcAft>
                      </a:pPr>
                      <a:r>
                        <a:rPr lang="en-US" sz="2000" dirty="0">
                          <a:solidFill>
                            <a:schemeClr val="tx1"/>
                          </a:solidFill>
                          <a:effectLst/>
                        </a:rPr>
                        <a:t>19 Apr</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extLst>
                  <a:ext uri="{0D108BD9-81ED-4DB2-BD59-A6C34878D82A}">
                    <a16:rowId xmlns:a16="http://schemas.microsoft.com/office/drawing/2014/main" val="3049209729"/>
                  </a:ext>
                </a:extLst>
              </a:tr>
              <a:tr h="398636">
                <a:tc>
                  <a:txBody>
                    <a:bodyPr/>
                    <a:lstStyle/>
                    <a:p>
                      <a:pPr marL="0" marR="0">
                        <a:spcBef>
                          <a:spcPts val="0"/>
                        </a:spcBef>
                        <a:spcAft>
                          <a:spcPts val="0"/>
                        </a:spcAft>
                      </a:pPr>
                      <a:r>
                        <a:rPr lang="en-US" sz="2000" dirty="0">
                          <a:solidFill>
                            <a:schemeClr val="tx1"/>
                          </a:solidFill>
                          <a:effectLst/>
                          <a:latin typeface="+mn-lt"/>
                        </a:rPr>
                        <a:t>Presentation and Defense</a:t>
                      </a:r>
                      <a:endParaRPr lang="en-US" sz="2000" dirty="0">
                        <a:solidFill>
                          <a:schemeClr val="tx1"/>
                        </a:solidFill>
                        <a:effectLst/>
                        <a:latin typeface="+mn-lt"/>
                        <a:ea typeface="Times New Roman" panose="02020603050405020304" pitchFamily="18" charset="0"/>
                        <a:cs typeface="Times New Roman" panose="02020603050405020304" pitchFamily="18" charset="0"/>
                      </a:endParaRPr>
                    </a:p>
                  </a:txBody>
                  <a:tcPr marL="73025" marR="73025" marT="0" marB="228600"/>
                </a:tc>
                <a:tc>
                  <a:txBody>
                    <a:bodyPr/>
                    <a:lstStyle/>
                    <a:p>
                      <a:pPr marL="0" marR="0">
                        <a:spcBef>
                          <a:spcPts val="0"/>
                        </a:spcBef>
                        <a:spcAft>
                          <a:spcPts val="0"/>
                        </a:spcAft>
                      </a:pPr>
                      <a:r>
                        <a:rPr lang="en-US" sz="2000" dirty="0">
                          <a:solidFill>
                            <a:schemeClr val="tx1"/>
                          </a:solidFill>
                          <a:effectLst/>
                          <a:latin typeface="+mn-lt"/>
                          <a:ea typeface="Times New Roman" panose="02020603050405020304" pitchFamily="18" charset="0"/>
                          <a:cs typeface="Times New Roman" panose="02020603050405020304" pitchFamily="18" charset="0"/>
                        </a:rPr>
                        <a:t>26 Apr</a:t>
                      </a:r>
                    </a:p>
                  </a:txBody>
                  <a:tcPr marL="73025" marR="73025" marT="0" marB="228600"/>
                </a:tc>
                <a:extLst>
                  <a:ext uri="{0D108BD9-81ED-4DB2-BD59-A6C34878D82A}">
                    <a16:rowId xmlns:a16="http://schemas.microsoft.com/office/drawing/2014/main" val="3188135237"/>
                  </a:ext>
                </a:extLst>
              </a:tr>
            </a:tbl>
          </a:graphicData>
        </a:graphic>
      </p:graphicFrame>
      <p:sp useBgFill="1">
        <p:nvSpPr>
          <p:cNvPr id="13" name="Rectangle 12">
            <a:extLst>
              <a:ext uri="{FF2B5EF4-FFF2-40B4-BE49-F238E27FC236}">
                <a16:creationId xmlns:a16="http://schemas.microsoft.com/office/drawing/2014/main" id="{779377AC-50A2-B1EC-D9EC-9194ED203C6A}"/>
              </a:ext>
            </a:extLst>
          </p:cNvPr>
          <p:cNvSpPr/>
          <p:nvPr/>
        </p:nvSpPr>
        <p:spPr>
          <a:xfrm>
            <a:off x="4478057" y="2379768"/>
            <a:ext cx="6258442" cy="64629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5" name="Rectangle 14">
            <a:extLst>
              <a:ext uri="{FF2B5EF4-FFF2-40B4-BE49-F238E27FC236}">
                <a16:creationId xmlns:a16="http://schemas.microsoft.com/office/drawing/2014/main" id="{3FC12C3D-6B00-3B90-791F-A725164FBEBE}"/>
              </a:ext>
            </a:extLst>
          </p:cNvPr>
          <p:cNvSpPr/>
          <p:nvPr/>
        </p:nvSpPr>
        <p:spPr>
          <a:xfrm>
            <a:off x="4605715" y="1341193"/>
            <a:ext cx="6258442" cy="91590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Rectangle 3">
            <a:extLst>
              <a:ext uri="{FF2B5EF4-FFF2-40B4-BE49-F238E27FC236}">
                <a16:creationId xmlns:a16="http://schemas.microsoft.com/office/drawing/2014/main" id="{685B9A23-96D3-385D-846F-CAA5D5E9EBCF}"/>
              </a:ext>
            </a:extLst>
          </p:cNvPr>
          <p:cNvSpPr/>
          <p:nvPr/>
        </p:nvSpPr>
        <p:spPr>
          <a:xfrm>
            <a:off x="4605715" y="3180446"/>
            <a:ext cx="5263841" cy="309163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8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A11BC5-62FC-A69E-1173-7AA373CEA721}"/>
              </a:ext>
            </a:extLst>
          </p:cNvPr>
          <p:cNvSpPr txBox="1"/>
          <p:nvPr/>
        </p:nvSpPr>
        <p:spPr>
          <a:xfrm>
            <a:off x="3891576" y="2352430"/>
            <a:ext cx="4183581" cy="1384995"/>
          </a:xfrm>
          <a:prstGeom prst="rect">
            <a:avLst/>
          </a:prstGeom>
          <a:noFill/>
        </p:spPr>
        <p:txBody>
          <a:bodyPr wrap="none" rtlCol="0">
            <a:spAutoFit/>
          </a:bodyPr>
          <a:lstStyle/>
          <a:p>
            <a:pPr algn="ctr"/>
            <a:r>
              <a:rPr lang="es-ES" sz="2800" dirty="0"/>
              <a:t>OUR CLASS</a:t>
            </a:r>
          </a:p>
          <a:p>
            <a:pPr algn="ctr"/>
            <a:r>
              <a:rPr lang="es-ES" sz="2800" dirty="0"/>
              <a:t>Global Policy </a:t>
            </a:r>
            <a:r>
              <a:rPr lang="es-ES" sz="2800" dirty="0" err="1"/>
              <a:t>Studies</a:t>
            </a:r>
            <a:r>
              <a:rPr lang="es-ES" sz="2800" dirty="0"/>
              <a:t> (GPS)</a:t>
            </a:r>
          </a:p>
          <a:p>
            <a:pPr algn="ctr"/>
            <a:r>
              <a:rPr lang="es-ES" sz="2800" dirty="0"/>
              <a:t>401</a:t>
            </a:r>
            <a:r>
              <a:rPr lang="en-US" sz="2800" dirty="0"/>
              <a:t>-402</a:t>
            </a:r>
          </a:p>
        </p:txBody>
      </p:sp>
    </p:spTree>
    <p:extLst>
      <p:ext uri="{BB962C8B-B14F-4D97-AF65-F5344CB8AC3E}">
        <p14:creationId xmlns:p14="http://schemas.microsoft.com/office/powerpoint/2010/main" val="37108527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9707BB-2F04-353E-DB00-F2C24423F6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4240" y="1016401"/>
            <a:ext cx="6754490" cy="505009"/>
          </a:xfrm>
          <a:prstGeom prst="rect">
            <a:avLst/>
          </a:prstGeom>
        </p:spPr>
      </p:pic>
      <p:sp>
        <p:nvSpPr>
          <p:cNvPr id="2" name="TextBox 1">
            <a:extLst>
              <a:ext uri="{FF2B5EF4-FFF2-40B4-BE49-F238E27FC236}">
                <a16:creationId xmlns:a16="http://schemas.microsoft.com/office/drawing/2014/main" id="{D2933EB4-93D7-4930-B0FC-D305B6A6E6CC}"/>
              </a:ext>
            </a:extLst>
          </p:cNvPr>
          <p:cNvSpPr txBox="1"/>
          <p:nvPr/>
        </p:nvSpPr>
        <p:spPr>
          <a:xfrm>
            <a:off x="1057546" y="663149"/>
            <a:ext cx="3985835" cy="646331"/>
          </a:xfrm>
          <a:prstGeom prst="rect">
            <a:avLst/>
          </a:prstGeom>
          <a:noFill/>
        </p:spPr>
        <p:txBody>
          <a:bodyPr wrap="none" rtlCol="0">
            <a:spAutoFit/>
          </a:bodyPr>
          <a:lstStyle/>
          <a:p>
            <a:r>
              <a:rPr lang="en-US" sz="3600" dirty="0"/>
              <a:t>SEMINAR PROJECT</a:t>
            </a:r>
          </a:p>
        </p:txBody>
      </p:sp>
      <p:graphicFrame>
        <p:nvGraphicFramePr>
          <p:cNvPr id="6" name="Table 5">
            <a:extLst>
              <a:ext uri="{FF2B5EF4-FFF2-40B4-BE49-F238E27FC236}">
                <a16:creationId xmlns:a16="http://schemas.microsoft.com/office/drawing/2014/main" id="{E4439BC3-D4A6-4800-A8D6-7A7E00ECC63E}"/>
              </a:ext>
            </a:extLst>
          </p:cNvPr>
          <p:cNvGraphicFramePr>
            <a:graphicFrameLocks noGrp="1"/>
          </p:cNvGraphicFramePr>
          <p:nvPr/>
        </p:nvGraphicFramePr>
        <p:xfrm>
          <a:off x="2559633" y="2093636"/>
          <a:ext cx="6819271" cy="4559919"/>
        </p:xfrm>
        <a:graphic>
          <a:graphicData uri="http://schemas.openxmlformats.org/drawingml/2006/table">
            <a:tbl>
              <a:tblPr firstRow="1" firstCol="1" bandRow="1">
                <a:tableStyleId>{2D5ABB26-0587-4C30-8999-92F81FD0307C}</a:tableStyleId>
              </a:tblPr>
              <a:tblGrid>
                <a:gridCol w="4179616">
                  <a:extLst>
                    <a:ext uri="{9D8B030D-6E8A-4147-A177-3AD203B41FA5}">
                      <a16:colId xmlns:a16="http://schemas.microsoft.com/office/drawing/2014/main" val="2838395926"/>
                    </a:ext>
                  </a:extLst>
                </a:gridCol>
                <a:gridCol w="2639655">
                  <a:extLst>
                    <a:ext uri="{9D8B030D-6E8A-4147-A177-3AD203B41FA5}">
                      <a16:colId xmlns:a16="http://schemas.microsoft.com/office/drawing/2014/main" val="3600885596"/>
                    </a:ext>
                  </a:extLst>
                </a:gridCol>
              </a:tblGrid>
              <a:tr h="368919">
                <a:tc gridSpan="2">
                  <a:txBody>
                    <a:bodyPr/>
                    <a:lstStyle/>
                    <a:p>
                      <a:pPr marL="0" marR="0" algn="ctr">
                        <a:spcBef>
                          <a:spcPts val="0"/>
                        </a:spcBef>
                        <a:spcAft>
                          <a:spcPts val="0"/>
                        </a:spcAft>
                      </a:pPr>
                      <a:r>
                        <a:rPr lang="en-US" sz="2000" b="1" dirty="0">
                          <a:solidFill>
                            <a:schemeClr val="tx1"/>
                          </a:solidFill>
                          <a:effectLst/>
                          <a:latin typeface="+mn-lt"/>
                          <a:ea typeface="Times New Roman" panose="02020603050405020304" pitchFamily="18" charset="0"/>
                          <a:cs typeface="Times New Roman" panose="02020603050405020304" pitchFamily="18" charset="0"/>
                        </a:rPr>
                        <a:t>DEADLINES</a:t>
                      </a:r>
                    </a:p>
                  </a:txBody>
                  <a:tcPr marL="73025" marR="73025" marT="0" anchor="ctr"/>
                </a:tc>
                <a:tc hMerge="1">
                  <a:txBody>
                    <a:bodyPr/>
                    <a:lstStyle/>
                    <a:p>
                      <a:pPr marL="0" marR="0">
                        <a:spcBef>
                          <a:spcPts val="0"/>
                        </a:spcBef>
                        <a:spcAft>
                          <a:spcPts val="0"/>
                        </a:spcAft>
                      </a:pPr>
                      <a:endParaRPr lang="en-US" sz="1600" dirty="0">
                        <a:effectLst/>
                        <a:latin typeface="+mn-lt"/>
                        <a:ea typeface="Times New Roman" panose="02020603050405020304" pitchFamily="18" charset="0"/>
                        <a:cs typeface="Times New Roman" panose="02020603050405020304" pitchFamily="18" charset="0"/>
                      </a:endParaRPr>
                    </a:p>
                  </a:txBody>
                  <a:tcPr marL="73025" marR="73025" marT="0"/>
                </a:tc>
                <a:extLst>
                  <a:ext uri="{0D108BD9-81ED-4DB2-BD59-A6C34878D82A}">
                    <a16:rowId xmlns:a16="http://schemas.microsoft.com/office/drawing/2014/main" val="3675860774"/>
                  </a:ext>
                </a:extLst>
              </a:tr>
              <a:tr h="398636">
                <a:tc>
                  <a:txBody>
                    <a:bodyPr/>
                    <a:lstStyle/>
                    <a:p>
                      <a:pPr marL="0" marR="0">
                        <a:spcBef>
                          <a:spcPts val="0"/>
                        </a:spcBef>
                        <a:spcAft>
                          <a:spcPts val="0"/>
                        </a:spcAft>
                      </a:pPr>
                      <a:r>
                        <a:rPr lang="en-US" sz="2000" kern="1200" dirty="0">
                          <a:solidFill>
                            <a:schemeClr val="tx1"/>
                          </a:solidFill>
                          <a:effectLst/>
                          <a:latin typeface="+mn-lt"/>
                          <a:ea typeface="+mn-ea"/>
                          <a:cs typeface="+mn-cs"/>
                        </a:rPr>
                        <a:t>Choose</a:t>
                      </a:r>
                      <a:r>
                        <a:rPr lang="en-US" sz="2000" dirty="0">
                          <a:solidFill>
                            <a:schemeClr val="tx1"/>
                          </a:solidFill>
                          <a:effectLst/>
                          <a:latin typeface="+mn-lt"/>
                          <a:ea typeface="Times New Roman" panose="02020603050405020304" pitchFamily="18" charset="0"/>
                          <a:cs typeface="Times New Roman" panose="02020603050405020304" pitchFamily="18" charset="0"/>
                        </a:rPr>
                        <a:t> a topic you’re interested in and already know pretty well</a:t>
                      </a:r>
                    </a:p>
                  </a:txBody>
                  <a:tcPr marL="73025" marR="73025" marT="0" marB="228600"/>
                </a:tc>
                <a:tc>
                  <a:txBody>
                    <a:bodyPr/>
                    <a:lstStyle/>
                    <a:p>
                      <a:pPr marL="0" marR="0">
                        <a:spcBef>
                          <a:spcPts val="0"/>
                        </a:spcBef>
                        <a:spcAft>
                          <a:spcPts val="0"/>
                        </a:spcAft>
                      </a:pPr>
                      <a:r>
                        <a:rPr lang="en-US" sz="2000" dirty="0">
                          <a:solidFill>
                            <a:schemeClr val="tx1"/>
                          </a:solidFill>
                          <a:effectLst/>
                          <a:latin typeface="+mn-lt"/>
                          <a:ea typeface="Times New Roman" panose="02020603050405020304" pitchFamily="18" charset="0"/>
                          <a:cs typeface="Times New Roman" panose="02020603050405020304" pitchFamily="18" charset="0"/>
                        </a:rPr>
                        <a:t>As soon as reasonable</a:t>
                      </a:r>
                    </a:p>
                  </a:txBody>
                  <a:tcPr marL="73025" marR="73025" marT="0" marB="228600"/>
                </a:tc>
                <a:extLst>
                  <a:ext uri="{0D108BD9-81ED-4DB2-BD59-A6C34878D82A}">
                    <a16:rowId xmlns:a16="http://schemas.microsoft.com/office/drawing/2014/main" val="2428468599"/>
                  </a:ext>
                </a:extLst>
              </a:tr>
              <a:tr h="398636">
                <a:tc>
                  <a:txBody>
                    <a:bodyPr/>
                    <a:lstStyle/>
                    <a:p>
                      <a:pPr marL="0" marR="0">
                        <a:spcBef>
                          <a:spcPts val="0"/>
                        </a:spcBef>
                        <a:spcAft>
                          <a:spcPts val="0"/>
                        </a:spcAft>
                      </a:pPr>
                      <a:r>
                        <a:rPr lang="en-US" sz="2000" kern="1200" dirty="0">
                          <a:solidFill>
                            <a:schemeClr val="tx1"/>
                          </a:solidFill>
                          <a:effectLst/>
                          <a:latin typeface="+mn-lt"/>
                          <a:ea typeface="+mn-ea"/>
                          <a:cs typeface="+mn-cs"/>
                        </a:rPr>
                        <a:t>Propose that topic to me in “Submit Assignments” area</a:t>
                      </a:r>
                    </a:p>
                  </a:txBody>
                  <a:tcPr marL="73025" marR="73025" marT="0" marB="228600"/>
                </a:tc>
                <a:tc>
                  <a:txBody>
                    <a:bodyPr/>
                    <a:lstStyle/>
                    <a:p>
                      <a:pPr marL="0" marR="0">
                        <a:spcBef>
                          <a:spcPts val="0"/>
                        </a:spcBef>
                        <a:spcAft>
                          <a:spcPts val="0"/>
                        </a:spcAft>
                      </a:pPr>
                      <a:r>
                        <a:rPr lang="en-US" sz="2000" kern="1200" dirty="0">
                          <a:solidFill>
                            <a:schemeClr val="tx1"/>
                          </a:solidFill>
                          <a:effectLst/>
                          <a:latin typeface="+mn-lt"/>
                          <a:ea typeface="+mn-ea"/>
                          <a:cs typeface="+mn-cs"/>
                        </a:rPr>
                        <a:t>Deadline: 9pm on Friday, 2 Feb</a:t>
                      </a:r>
                    </a:p>
                  </a:txBody>
                  <a:tcPr marL="73025" marR="73025" marT="0" marB="228600"/>
                </a:tc>
                <a:extLst>
                  <a:ext uri="{0D108BD9-81ED-4DB2-BD59-A6C34878D82A}">
                    <a16:rowId xmlns:a16="http://schemas.microsoft.com/office/drawing/2014/main" val="126618644"/>
                  </a:ext>
                </a:extLst>
              </a:tr>
              <a:tr h="398636">
                <a:tc>
                  <a:txBody>
                    <a:bodyPr/>
                    <a:lstStyle/>
                    <a:p>
                      <a:pPr marL="0" marR="0">
                        <a:spcBef>
                          <a:spcPts val="0"/>
                        </a:spcBef>
                        <a:spcAft>
                          <a:spcPts val="0"/>
                        </a:spcAft>
                      </a:pPr>
                      <a:r>
                        <a:rPr lang="en-US" sz="2000" dirty="0">
                          <a:solidFill>
                            <a:schemeClr val="tx1"/>
                          </a:solidFill>
                          <a:effectLst/>
                        </a:rPr>
                        <a:t>Begin organizing thoughts, finding info to fill gaps, thinking about issue.</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tc>
                  <a:txBody>
                    <a:bodyPr/>
                    <a:lstStyle/>
                    <a:p>
                      <a:pPr marL="0" marR="0">
                        <a:spcBef>
                          <a:spcPts val="0"/>
                        </a:spcBef>
                        <a:spcAft>
                          <a:spcPts val="0"/>
                        </a:spcAft>
                      </a:pPr>
                      <a:r>
                        <a:rPr lang="en-US" sz="2000" dirty="0">
                          <a:solidFill>
                            <a:schemeClr val="tx1"/>
                          </a:solidFill>
                          <a:effectLst/>
                        </a:rPr>
                        <a:t>As soon as reasonable</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extLst>
                  <a:ext uri="{0D108BD9-81ED-4DB2-BD59-A6C34878D82A}">
                    <a16:rowId xmlns:a16="http://schemas.microsoft.com/office/drawing/2014/main" val="595580523"/>
                  </a:ext>
                </a:extLst>
              </a:tr>
              <a:tr h="489802">
                <a:tc>
                  <a:txBody>
                    <a:bodyPr/>
                    <a:lstStyle/>
                    <a:p>
                      <a:pPr marL="0" marR="0">
                        <a:spcBef>
                          <a:spcPts val="0"/>
                        </a:spcBef>
                        <a:spcAft>
                          <a:spcPts val="0"/>
                        </a:spcAft>
                      </a:pPr>
                      <a:r>
                        <a:rPr lang="en-US" sz="2000" dirty="0">
                          <a:solidFill>
                            <a:schemeClr val="tx1"/>
                          </a:solidFill>
                          <a:effectLst/>
                          <a:latin typeface="+mn-lt"/>
                          <a:ea typeface="Times New Roman" panose="02020603050405020304" pitchFamily="18" charset="0"/>
                          <a:cs typeface="Times New Roman" panose="02020603050405020304" pitchFamily="18" charset="0"/>
                        </a:rPr>
                        <a:t>Prepare 1- or 2-sentence briefing on your topic for class</a:t>
                      </a:r>
                    </a:p>
                  </a:txBody>
                  <a:tcPr marL="73025" marR="73025" marT="0" marB="228600"/>
                </a:tc>
                <a:tc>
                  <a:txBody>
                    <a:bodyPr/>
                    <a:lstStyle/>
                    <a:p>
                      <a:pPr marL="0" marR="0">
                        <a:spcBef>
                          <a:spcPts val="0"/>
                        </a:spcBef>
                        <a:spcAft>
                          <a:spcPts val="0"/>
                        </a:spcAft>
                      </a:pPr>
                      <a:r>
                        <a:rPr lang="en-US" sz="2000" dirty="0">
                          <a:solidFill>
                            <a:schemeClr val="tx1"/>
                          </a:solidFill>
                          <a:effectLst/>
                        </a:rPr>
                        <a:t>9 Feb (in class)</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extLst>
                  <a:ext uri="{0D108BD9-81ED-4DB2-BD59-A6C34878D82A}">
                    <a16:rowId xmlns:a16="http://schemas.microsoft.com/office/drawing/2014/main" val="946726469"/>
                  </a:ext>
                </a:extLst>
              </a:tr>
              <a:tr h="398636">
                <a:tc>
                  <a:txBody>
                    <a:bodyPr/>
                    <a:lstStyle/>
                    <a:p>
                      <a:pPr marL="0" marR="0">
                        <a:spcBef>
                          <a:spcPts val="0"/>
                        </a:spcBef>
                        <a:spcAft>
                          <a:spcPts val="0"/>
                        </a:spcAft>
                      </a:pPr>
                      <a:r>
                        <a:rPr lang="en-US" sz="2000" dirty="0">
                          <a:solidFill>
                            <a:schemeClr val="tx1"/>
                          </a:solidFill>
                          <a:effectLst/>
                        </a:rPr>
                        <a:t>Submit analytical worksheet</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tc>
                  <a:txBody>
                    <a:bodyPr/>
                    <a:lstStyle/>
                    <a:p>
                      <a:pPr marL="0" marR="0">
                        <a:spcBef>
                          <a:spcPts val="0"/>
                        </a:spcBef>
                        <a:spcAft>
                          <a:spcPts val="0"/>
                        </a:spcAft>
                      </a:pPr>
                      <a:r>
                        <a:rPr lang="en-US" sz="2000" kern="1200" dirty="0">
                          <a:solidFill>
                            <a:schemeClr val="tx1"/>
                          </a:solidFill>
                          <a:effectLst/>
                          <a:latin typeface="+mn-lt"/>
                          <a:ea typeface="+mn-ea"/>
                          <a:cs typeface="+mn-cs"/>
                        </a:rPr>
                        <a:t>Deadline: 9pm on Friday, 16 Feb</a:t>
                      </a:r>
                    </a:p>
                  </a:txBody>
                  <a:tcPr marL="73025" marR="73025" marT="0" marB="228600"/>
                </a:tc>
                <a:extLst>
                  <a:ext uri="{0D108BD9-81ED-4DB2-BD59-A6C34878D82A}">
                    <a16:rowId xmlns:a16="http://schemas.microsoft.com/office/drawing/2014/main" val="3477549600"/>
                  </a:ext>
                </a:extLst>
              </a:tr>
            </a:tbl>
          </a:graphicData>
        </a:graphic>
      </p:graphicFrame>
      <p:sp>
        <p:nvSpPr>
          <p:cNvPr id="5" name="Rectangle 4">
            <a:extLst>
              <a:ext uri="{FF2B5EF4-FFF2-40B4-BE49-F238E27FC236}">
                <a16:creationId xmlns:a16="http://schemas.microsoft.com/office/drawing/2014/main" id="{CE8EDD62-D888-9787-0ECB-10BAC58DD822}"/>
              </a:ext>
            </a:extLst>
          </p:cNvPr>
          <p:cNvSpPr/>
          <p:nvPr/>
        </p:nvSpPr>
        <p:spPr>
          <a:xfrm>
            <a:off x="9378904" y="986314"/>
            <a:ext cx="2389826" cy="55226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EA7C8F13-B0E8-8875-02B7-FE4C0E8001CA}"/>
              </a:ext>
            </a:extLst>
          </p:cNvPr>
          <p:cNvSpPr/>
          <p:nvPr/>
        </p:nvSpPr>
        <p:spPr>
          <a:xfrm>
            <a:off x="2482435" y="2396924"/>
            <a:ext cx="6973666" cy="70617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CE6B7EE5-47F8-8D85-DFE4-A3B2887AF30E}"/>
              </a:ext>
            </a:extLst>
          </p:cNvPr>
          <p:cNvSpPr/>
          <p:nvPr/>
        </p:nvSpPr>
        <p:spPr>
          <a:xfrm>
            <a:off x="2181150" y="3302469"/>
            <a:ext cx="6973666" cy="70617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3BA12EC0-5ED3-0733-AA5A-A163ED7F2FFC}"/>
              </a:ext>
            </a:extLst>
          </p:cNvPr>
          <p:cNvSpPr/>
          <p:nvPr/>
        </p:nvSpPr>
        <p:spPr>
          <a:xfrm>
            <a:off x="2181150" y="4128700"/>
            <a:ext cx="6973666" cy="70617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8E4D2E5E-A906-F0E5-EEA8-940E4124072F}"/>
              </a:ext>
            </a:extLst>
          </p:cNvPr>
          <p:cNvSpPr/>
          <p:nvPr/>
        </p:nvSpPr>
        <p:spPr>
          <a:xfrm>
            <a:off x="2405238" y="5002663"/>
            <a:ext cx="6973666" cy="70617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FB10B092-7161-E632-74B9-BED7C160CE7F}"/>
              </a:ext>
            </a:extLst>
          </p:cNvPr>
          <p:cNvSpPr/>
          <p:nvPr/>
        </p:nvSpPr>
        <p:spPr>
          <a:xfrm>
            <a:off x="2536935" y="5797312"/>
            <a:ext cx="6973666" cy="70617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B2E9E3A-5628-5180-01A4-D47E88449F09}"/>
              </a:ext>
            </a:extLst>
          </p:cNvPr>
          <p:cNvSpPr txBox="1"/>
          <p:nvPr/>
        </p:nvSpPr>
        <p:spPr>
          <a:xfrm>
            <a:off x="9456101" y="1642189"/>
            <a:ext cx="2446504" cy="369332"/>
          </a:xfrm>
          <a:prstGeom prst="rect">
            <a:avLst/>
          </a:prstGeom>
          <a:noFill/>
        </p:spPr>
        <p:txBody>
          <a:bodyPr wrap="none" rtlCol="0">
            <a:spAutoFit/>
          </a:bodyPr>
          <a:lstStyle/>
          <a:p>
            <a:r>
              <a:rPr lang="en-US" dirty="0"/>
              <a:t>“Issue focus worksheet”</a:t>
            </a:r>
          </a:p>
        </p:txBody>
      </p:sp>
    </p:spTree>
    <p:extLst>
      <p:ext uri="{BB962C8B-B14F-4D97-AF65-F5344CB8AC3E}">
        <p14:creationId xmlns:p14="http://schemas.microsoft.com/office/powerpoint/2010/main" val="410817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hidden"/>
                                      </p:to>
                                    </p:set>
                                  </p:childTnLst>
                                </p:cTn>
                              </p:par>
                            </p:childTnLst>
                          </p:cTn>
                        </p:par>
                        <p:par>
                          <p:cTn id="32" fill="hold">
                            <p:stCondLst>
                              <p:cond delay="0"/>
                            </p:stCondLst>
                            <p:childTnLst>
                              <p:par>
                                <p:cTn id="33" presetID="10"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8" grpId="0" animBg="1"/>
      <p:bldP spid="19" grpId="0" animBg="1"/>
      <p:bldP spid="20" grpId="0" animBg="1"/>
      <p:bldP spid="21" grpId="0" animBg="1"/>
      <p:bldP spid="4" grpId="0"/>
      <p:bldP spid="4" grpId="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D59E6B-8CD9-2630-9BA4-2080088E2595}"/>
              </a:ext>
            </a:extLst>
          </p:cNvPr>
          <p:cNvSpPr txBox="1"/>
          <p:nvPr/>
        </p:nvSpPr>
        <p:spPr>
          <a:xfrm>
            <a:off x="1032095" y="769545"/>
            <a:ext cx="4320413" cy="1200329"/>
          </a:xfrm>
          <a:prstGeom prst="rect">
            <a:avLst/>
          </a:prstGeom>
          <a:noFill/>
        </p:spPr>
        <p:txBody>
          <a:bodyPr wrap="none" rtlCol="0">
            <a:spAutoFit/>
          </a:bodyPr>
          <a:lstStyle/>
          <a:p>
            <a:r>
              <a:rPr lang="en-US" sz="2400" dirty="0"/>
              <a:t>What is an analytical worksheet?</a:t>
            </a:r>
          </a:p>
          <a:p>
            <a:pPr marL="342900" indent="-342900">
              <a:buFontTx/>
              <a:buChar char="-"/>
            </a:pPr>
            <a:r>
              <a:rPr lang="en-US" sz="2400" dirty="0"/>
              <a:t>Purpose</a:t>
            </a:r>
          </a:p>
          <a:p>
            <a:pPr marL="342900" indent="-342900">
              <a:buFontTx/>
              <a:buChar char="-"/>
            </a:pPr>
            <a:r>
              <a:rPr lang="en-US" sz="2400" dirty="0"/>
              <a:t>Forms</a:t>
            </a:r>
          </a:p>
        </p:txBody>
      </p:sp>
      <p:pic>
        <p:nvPicPr>
          <p:cNvPr id="3" name="Picture 2">
            <a:extLst>
              <a:ext uri="{FF2B5EF4-FFF2-40B4-BE49-F238E27FC236}">
                <a16:creationId xmlns:a16="http://schemas.microsoft.com/office/drawing/2014/main" id="{2033FDE1-3564-D5CD-D5B2-9DDD43D7273B}"/>
              </a:ext>
            </a:extLst>
          </p:cNvPr>
          <p:cNvPicPr>
            <a:picLocks noChangeAspect="1"/>
          </p:cNvPicPr>
          <p:nvPr/>
        </p:nvPicPr>
        <p:blipFill>
          <a:blip r:embed="rId2"/>
          <a:stretch>
            <a:fillRect/>
          </a:stretch>
        </p:blipFill>
        <p:spPr>
          <a:xfrm>
            <a:off x="3684957" y="1234077"/>
            <a:ext cx="4054288" cy="5122823"/>
          </a:xfrm>
          <a:prstGeom prst="rect">
            <a:avLst/>
          </a:prstGeom>
        </p:spPr>
      </p:pic>
      <p:pic>
        <p:nvPicPr>
          <p:cNvPr id="4" name="Picture 3">
            <a:extLst>
              <a:ext uri="{FF2B5EF4-FFF2-40B4-BE49-F238E27FC236}">
                <a16:creationId xmlns:a16="http://schemas.microsoft.com/office/drawing/2014/main" id="{29B6E191-B7B3-76E5-388F-5B2413685E3F}"/>
              </a:ext>
            </a:extLst>
          </p:cNvPr>
          <p:cNvPicPr>
            <a:picLocks noChangeAspect="1"/>
          </p:cNvPicPr>
          <p:nvPr/>
        </p:nvPicPr>
        <p:blipFill>
          <a:blip r:embed="rId3"/>
          <a:stretch>
            <a:fillRect/>
          </a:stretch>
        </p:blipFill>
        <p:spPr>
          <a:xfrm>
            <a:off x="7192488" y="2047586"/>
            <a:ext cx="4128045" cy="5260074"/>
          </a:xfrm>
          <a:prstGeom prst="rect">
            <a:avLst/>
          </a:prstGeom>
          <a:ln>
            <a:solidFill>
              <a:schemeClr val="bg1"/>
            </a:solidFill>
          </a:ln>
        </p:spPr>
      </p:pic>
      <p:sp>
        <p:nvSpPr>
          <p:cNvPr id="5" name="TextBox 4">
            <a:extLst>
              <a:ext uri="{FF2B5EF4-FFF2-40B4-BE49-F238E27FC236}">
                <a16:creationId xmlns:a16="http://schemas.microsoft.com/office/drawing/2014/main" id="{C38CF63B-15E6-ECA5-8983-BBD8773CC016}"/>
              </a:ext>
            </a:extLst>
          </p:cNvPr>
          <p:cNvSpPr txBox="1"/>
          <p:nvPr/>
        </p:nvSpPr>
        <p:spPr>
          <a:xfrm>
            <a:off x="9565740" y="5668223"/>
            <a:ext cx="1454244" cy="369332"/>
          </a:xfrm>
          <a:prstGeom prst="rect">
            <a:avLst/>
          </a:prstGeom>
          <a:solidFill>
            <a:srgbClr val="0070C0"/>
          </a:solidFill>
          <a:effectLst>
            <a:outerShdw blurRad="50800" dist="38100" dir="2700000" algn="tl" rotWithShape="0">
              <a:prstClr val="black">
                <a:alpha val="40000"/>
              </a:prstClr>
            </a:outerShdw>
          </a:effectLst>
        </p:spPr>
        <p:txBody>
          <a:bodyPr wrap="none" rtlCol="0">
            <a:spAutoFit/>
          </a:bodyPr>
          <a:lstStyle/>
          <a:p>
            <a:r>
              <a:rPr lang="en-US" dirty="0"/>
              <a:t>HANDOUT D</a:t>
            </a:r>
          </a:p>
        </p:txBody>
      </p:sp>
      <p:sp>
        <p:nvSpPr>
          <p:cNvPr id="6" name="TextBox 5">
            <a:extLst>
              <a:ext uri="{FF2B5EF4-FFF2-40B4-BE49-F238E27FC236}">
                <a16:creationId xmlns:a16="http://schemas.microsoft.com/office/drawing/2014/main" id="{A389AA8B-3C13-8B23-C737-686CA95E07E7}"/>
              </a:ext>
            </a:extLst>
          </p:cNvPr>
          <p:cNvSpPr txBox="1"/>
          <p:nvPr/>
        </p:nvSpPr>
        <p:spPr>
          <a:xfrm>
            <a:off x="907848" y="5719123"/>
            <a:ext cx="1901228" cy="369332"/>
          </a:xfrm>
          <a:prstGeom prst="rect">
            <a:avLst/>
          </a:prstGeom>
          <a:noFill/>
        </p:spPr>
        <p:txBody>
          <a:bodyPr wrap="square" rtlCol="0">
            <a:spAutoFit/>
          </a:bodyPr>
          <a:lstStyle/>
          <a:p>
            <a:r>
              <a:rPr lang="en-US" dirty="0"/>
              <a:t>ONE KIND</a:t>
            </a:r>
          </a:p>
        </p:txBody>
      </p:sp>
    </p:spTree>
    <p:extLst>
      <p:ext uri="{BB962C8B-B14F-4D97-AF65-F5344CB8AC3E}">
        <p14:creationId xmlns:p14="http://schemas.microsoft.com/office/powerpoint/2010/main" val="392971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150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0E67622F-7047-4DC4-83EE-EBF7D8971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90109">
            <a:off x="5762625" y="195554"/>
            <a:ext cx="4914900" cy="6509859"/>
          </a:xfrm>
          <a:prstGeom prst="rect">
            <a:avLst/>
          </a:prstGeom>
        </p:spPr>
      </p:pic>
      <p:graphicFrame>
        <p:nvGraphicFramePr>
          <p:cNvPr id="4" name="Table 3">
            <a:extLst>
              <a:ext uri="{FF2B5EF4-FFF2-40B4-BE49-F238E27FC236}">
                <a16:creationId xmlns:a16="http://schemas.microsoft.com/office/drawing/2014/main" id="{7BF7B982-8B62-4AB5-AFEB-9A73A0764AED}"/>
              </a:ext>
            </a:extLst>
          </p:cNvPr>
          <p:cNvGraphicFramePr>
            <a:graphicFrameLocks noGrp="1"/>
          </p:cNvGraphicFramePr>
          <p:nvPr/>
        </p:nvGraphicFramePr>
        <p:xfrm>
          <a:off x="2107407" y="231394"/>
          <a:ext cx="3140075" cy="6373561"/>
        </p:xfrm>
        <a:graphic>
          <a:graphicData uri="http://schemas.openxmlformats.org/drawingml/2006/table">
            <a:tbl>
              <a:tblPr firstRow="1" firstCol="1" bandRow="1">
                <a:tableStyleId>{2D5ABB26-0587-4C30-8999-92F81FD0307C}</a:tableStyleId>
              </a:tblPr>
              <a:tblGrid>
                <a:gridCol w="3140075">
                  <a:extLst>
                    <a:ext uri="{9D8B030D-6E8A-4147-A177-3AD203B41FA5}">
                      <a16:colId xmlns:a16="http://schemas.microsoft.com/office/drawing/2014/main" val="1234361525"/>
                    </a:ext>
                  </a:extLst>
                </a:gridCol>
              </a:tblGrid>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Issue that I’m following:</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3531414743"/>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Main question I want to answer about the issue:</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3910655473"/>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Does the issue represent a threat, or does it represent an opportunity? In what way? For whom?</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4134647449"/>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are the underlying drivers of the issue?</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646728583"/>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is going on in the issue now?</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844439429"/>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are likely outcomes/scenarios for the issue one, five, or 10 years out?</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3576958055"/>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policies have been attempted in the past to address the issue?</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752158097"/>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do I recommend doing to counter the threat or take advantage of the opportunity that the issue represents?</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3544240030"/>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How likely is it that my sort of recommendation will be attempted?</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1083950849"/>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are the biggest obstacles to adoption and implementation of my sort of recommendation?</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2694460432"/>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Other observations?</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1873941781"/>
                  </a:ext>
                </a:extLst>
              </a:tr>
            </a:tbl>
          </a:graphicData>
        </a:graphic>
      </p:graphicFrame>
      <p:sp>
        <p:nvSpPr>
          <p:cNvPr id="2" name="TextBox 1">
            <a:extLst>
              <a:ext uri="{FF2B5EF4-FFF2-40B4-BE49-F238E27FC236}">
                <a16:creationId xmlns:a16="http://schemas.microsoft.com/office/drawing/2014/main" id="{90BF73C5-568D-6E7A-D327-03561A3AE054}"/>
              </a:ext>
            </a:extLst>
          </p:cNvPr>
          <p:cNvSpPr txBox="1"/>
          <p:nvPr/>
        </p:nvSpPr>
        <p:spPr>
          <a:xfrm>
            <a:off x="716506" y="570368"/>
            <a:ext cx="1064715" cy="461665"/>
          </a:xfrm>
          <a:prstGeom prst="rect">
            <a:avLst/>
          </a:prstGeom>
          <a:noFill/>
        </p:spPr>
        <p:txBody>
          <a:bodyPr wrap="none" rtlCol="0">
            <a:spAutoFit/>
          </a:bodyPr>
          <a:lstStyle/>
          <a:p>
            <a:r>
              <a:rPr lang="en-US" sz="2400" dirty="0"/>
              <a:t>for 401</a:t>
            </a:r>
          </a:p>
        </p:txBody>
      </p:sp>
      <p:grpSp>
        <p:nvGrpSpPr>
          <p:cNvPr id="7" name="Group 6">
            <a:extLst>
              <a:ext uri="{FF2B5EF4-FFF2-40B4-BE49-F238E27FC236}">
                <a16:creationId xmlns:a16="http://schemas.microsoft.com/office/drawing/2014/main" id="{3EC508D9-99CB-F0DD-2D36-538140DE7CB5}"/>
              </a:ext>
            </a:extLst>
          </p:cNvPr>
          <p:cNvGrpSpPr/>
          <p:nvPr/>
        </p:nvGrpSpPr>
        <p:grpSpPr>
          <a:xfrm>
            <a:off x="5966233" y="1964603"/>
            <a:ext cx="1937441" cy="636200"/>
            <a:chOff x="5966233" y="1964603"/>
            <a:chExt cx="1937441" cy="636200"/>
          </a:xfrm>
        </p:grpSpPr>
        <p:sp>
          <p:nvSpPr>
            <p:cNvPr id="5" name="Rounded Rectangle 4">
              <a:extLst>
                <a:ext uri="{FF2B5EF4-FFF2-40B4-BE49-F238E27FC236}">
                  <a16:creationId xmlns:a16="http://schemas.microsoft.com/office/drawing/2014/main" id="{3B51D3C3-C600-771F-D32B-2857D0FA4AB6}"/>
                </a:ext>
              </a:extLst>
            </p:cNvPr>
            <p:cNvSpPr/>
            <p:nvPr/>
          </p:nvSpPr>
          <p:spPr>
            <a:xfrm rot="269070">
              <a:off x="5966233" y="1964603"/>
              <a:ext cx="1937441" cy="561315"/>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03DB8F5-1306-8FE5-C875-34954CBCD570}"/>
                </a:ext>
              </a:extLst>
            </p:cNvPr>
            <p:cNvSpPr txBox="1"/>
            <p:nvPr/>
          </p:nvSpPr>
          <p:spPr>
            <a:xfrm rot="247042">
              <a:off x="6786147" y="2231471"/>
              <a:ext cx="995785" cy="369332"/>
            </a:xfrm>
            <a:prstGeom prst="rect">
              <a:avLst/>
            </a:prstGeom>
            <a:noFill/>
          </p:spPr>
          <p:txBody>
            <a:bodyPr wrap="none" rtlCol="0">
              <a:spAutoFit/>
            </a:bodyPr>
            <a:lstStyle/>
            <a:p>
              <a:r>
                <a:rPr lang="en-US" b="1" dirty="0">
                  <a:solidFill>
                    <a:srgbClr val="FF0000"/>
                  </a:solidFill>
                </a:rPr>
                <a:t>drivers!!</a:t>
              </a:r>
            </a:p>
          </p:txBody>
        </p:sp>
      </p:grpSp>
    </p:spTree>
    <p:extLst>
      <p:ext uri="{BB962C8B-B14F-4D97-AF65-F5344CB8AC3E}">
        <p14:creationId xmlns:p14="http://schemas.microsoft.com/office/powerpoint/2010/main" val="121632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85A6E1-D07E-FBC3-B962-0CCF444FCB45}"/>
              </a:ext>
            </a:extLst>
          </p:cNvPr>
          <p:cNvSpPr txBox="1"/>
          <p:nvPr/>
        </p:nvSpPr>
        <p:spPr>
          <a:xfrm>
            <a:off x="2286989" y="2678977"/>
            <a:ext cx="7907934" cy="523220"/>
          </a:xfrm>
          <a:prstGeom prst="rect">
            <a:avLst/>
          </a:prstGeom>
          <a:noFill/>
        </p:spPr>
        <p:txBody>
          <a:bodyPr wrap="none" rtlCol="0">
            <a:spAutoFit/>
          </a:bodyPr>
          <a:lstStyle/>
          <a:p>
            <a:r>
              <a:rPr lang="en-US" sz="2800" dirty="0"/>
              <a:t>Are you clear on what you’re going to do, and when?</a:t>
            </a:r>
          </a:p>
        </p:txBody>
      </p:sp>
    </p:spTree>
    <p:extLst>
      <p:ext uri="{BB962C8B-B14F-4D97-AF65-F5344CB8AC3E}">
        <p14:creationId xmlns:p14="http://schemas.microsoft.com/office/powerpoint/2010/main" val="17374546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A768118-79D0-4C17-BF6F-34B2F6F24BC0}"/>
              </a:ext>
            </a:extLst>
          </p:cNvPr>
          <p:cNvSpPr txBox="1"/>
          <p:nvPr/>
        </p:nvSpPr>
        <p:spPr>
          <a:xfrm>
            <a:off x="3011347" y="1843950"/>
            <a:ext cx="5801588" cy="2739211"/>
          </a:xfrm>
          <a:prstGeom prst="rect">
            <a:avLst/>
          </a:prstGeom>
          <a:noFill/>
        </p:spPr>
        <p:txBody>
          <a:bodyPr wrap="none" rtlCol="0">
            <a:spAutoFit/>
          </a:bodyPr>
          <a:lstStyle/>
          <a:p>
            <a:r>
              <a:rPr lang="en-US" sz="3600" dirty="0"/>
              <a:t>Also …</a:t>
            </a:r>
          </a:p>
          <a:p>
            <a:endParaRPr lang="en-US" sz="3600" dirty="0"/>
          </a:p>
          <a:p>
            <a:r>
              <a:rPr lang="en-US" sz="2800" dirty="0"/>
              <a:t>Journal entry each week (begin today)</a:t>
            </a:r>
          </a:p>
          <a:p>
            <a:pPr marL="1143000" lvl="1" indent="-685800">
              <a:buFont typeface="Arial" panose="020B0604020202020204" pitchFamily="34" charset="0"/>
              <a:buChar char="•"/>
            </a:pPr>
            <a:r>
              <a:rPr lang="en-US" sz="2400" dirty="0"/>
              <a:t>short, short, short</a:t>
            </a:r>
          </a:p>
          <a:p>
            <a:pPr marL="1143000" lvl="1" indent="-685800">
              <a:buFont typeface="Arial" panose="020B0604020202020204" pitchFamily="34" charset="0"/>
              <a:buChar char="•"/>
            </a:pPr>
            <a:r>
              <a:rPr lang="en-US" sz="2400" dirty="0"/>
              <a:t>insightful  </a:t>
            </a:r>
          </a:p>
          <a:p>
            <a:pPr marL="1143000" lvl="1" indent="-685800">
              <a:buFont typeface="Arial" panose="020B0604020202020204" pitchFamily="34" charset="0"/>
              <a:buChar char="•"/>
            </a:pPr>
            <a:r>
              <a:rPr lang="en-US" sz="2400" dirty="0"/>
              <a:t>main takeaway or impression</a:t>
            </a:r>
          </a:p>
        </p:txBody>
      </p:sp>
    </p:spTree>
    <p:extLst>
      <p:ext uri="{BB962C8B-B14F-4D97-AF65-F5344CB8AC3E}">
        <p14:creationId xmlns:p14="http://schemas.microsoft.com/office/powerpoint/2010/main" val="33772721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hlinkClick r:id="rId2" action="ppaction://hlinkpres?slideindex=1&amp;slidetitle="/>
            <a:extLst>
              <a:ext uri="{FF2B5EF4-FFF2-40B4-BE49-F238E27FC236}">
                <a16:creationId xmlns:a16="http://schemas.microsoft.com/office/drawing/2014/main" id="{02C2BB76-982C-4955-820D-A2C8F5F5C506}"/>
              </a:ext>
            </a:extLst>
          </p:cNvPr>
          <p:cNvSpPr txBox="1"/>
          <p:nvPr/>
        </p:nvSpPr>
        <p:spPr>
          <a:xfrm>
            <a:off x="1939438" y="2567226"/>
            <a:ext cx="2194560" cy="861774"/>
          </a:xfrm>
          <a:prstGeom prst="rect">
            <a:avLst/>
          </a:prstGeom>
          <a:effectLst>
            <a:outerShdw blurRad="50800" dist="38100" algn="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lIns="274320" tIns="274320" rIns="274320" bIns="274320" rtlCol="0">
            <a:spAutoFit/>
          </a:bodyPr>
          <a:lstStyle/>
          <a:p>
            <a:pPr algn="ctr"/>
            <a:r>
              <a:rPr lang="en-US" sz="2000" dirty="0"/>
              <a:t>Break?</a:t>
            </a:r>
          </a:p>
        </p:txBody>
      </p:sp>
      <p:sp>
        <p:nvSpPr>
          <p:cNvPr id="4" name="TextBox 3">
            <a:extLst>
              <a:ext uri="{FF2B5EF4-FFF2-40B4-BE49-F238E27FC236}">
                <a16:creationId xmlns:a16="http://schemas.microsoft.com/office/drawing/2014/main" id="{33BD4B22-AE72-448E-905E-40626B2CF6F5}"/>
              </a:ext>
            </a:extLst>
          </p:cNvPr>
          <p:cNvSpPr txBox="1"/>
          <p:nvPr/>
        </p:nvSpPr>
        <p:spPr>
          <a:xfrm>
            <a:off x="7953376" y="2567226"/>
            <a:ext cx="2194560" cy="861774"/>
          </a:xfrm>
          <a:prstGeom prst="rect">
            <a:avLst/>
          </a:prstGeom>
          <a:effectLst>
            <a:outerShdw blurRad="50800" dist="38100" algn="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lIns="274320" tIns="274320" rIns="274320" bIns="274320" rtlCol="0">
            <a:spAutoFit/>
          </a:bodyPr>
          <a:lstStyle/>
          <a:p>
            <a:pPr algn="ctr"/>
            <a:r>
              <a:rPr lang="en-US" sz="2000" dirty="0"/>
              <a:t>Discussion?</a:t>
            </a:r>
          </a:p>
        </p:txBody>
      </p:sp>
      <p:sp>
        <p:nvSpPr>
          <p:cNvPr id="5" name="TextBox 4">
            <a:extLst>
              <a:ext uri="{FF2B5EF4-FFF2-40B4-BE49-F238E27FC236}">
                <a16:creationId xmlns:a16="http://schemas.microsoft.com/office/drawing/2014/main" id="{D86C7B00-3B87-4E30-B32A-C684161C6499}"/>
              </a:ext>
            </a:extLst>
          </p:cNvPr>
          <p:cNvSpPr txBox="1"/>
          <p:nvPr/>
        </p:nvSpPr>
        <p:spPr>
          <a:xfrm>
            <a:off x="4946407" y="2567098"/>
            <a:ext cx="2194560" cy="861774"/>
          </a:xfrm>
          <a:prstGeom prst="rect">
            <a:avLst/>
          </a:prstGeom>
          <a:effectLst>
            <a:outerShdw blurRad="50800" dist="38100" algn="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lIns="274320" tIns="274320" rIns="274320" bIns="274320" rtlCol="0">
            <a:spAutoFit/>
          </a:bodyPr>
          <a:lstStyle/>
          <a:p>
            <a:pPr algn="ctr"/>
            <a:r>
              <a:rPr lang="en-US" sz="2000" dirty="0"/>
              <a:t>Guest?</a:t>
            </a:r>
          </a:p>
        </p:txBody>
      </p:sp>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C900D0F3-2542-45E0-930A-03BA282D6A8A}"/>
                  </a:ext>
                </a:extLst>
              </p:cNvPr>
              <p:cNvGraphicFramePr>
                <a:graphicFrameLocks noChangeAspect="1"/>
              </p:cNvGraphicFramePr>
              <p:nvPr>
                <p:extLst>
                  <p:ext uri="{D42A27DB-BD31-4B8C-83A1-F6EECF244321}">
                    <p14:modId xmlns:p14="http://schemas.microsoft.com/office/powerpoint/2010/main" val="1399836717"/>
                  </p:ext>
                </p:extLst>
              </p:nvPr>
            </p:nvGraphicFramePr>
            <p:xfrm>
              <a:off x="4572000" y="2571750"/>
              <a:ext cx="3048000" cy="1714500"/>
            </p:xfrm>
            <a:graphic>
              <a:graphicData uri="http://schemas.microsoft.com/office/powerpoint/2016/slidezoom">
                <pslz:sldZm>
                  <pslz:sldZmObj sldId="915" cId="3248680292">
                    <pslz:zmPr id="{E2DB2653-968F-4A5A-852F-0B037006E6EC}"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p166:spPr>
                    </pslz:zmPr>
                  </pslz:sldZmObj>
                </pslz:sldZm>
              </a:graphicData>
            </a:graphic>
          </p:graphicFrame>
        </mc:Choice>
        <mc:Fallback xmlns="">
          <p:pic>
            <p:nvPicPr>
              <p:cNvPr id="9" name="Slide Zoom 8">
                <a:hlinkClick r:id="rId4" action="ppaction://hlinksldjump"/>
                <a:extLst>
                  <a:ext uri="{FF2B5EF4-FFF2-40B4-BE49-F238E27FC236}">
                    <a16:creationId xmlns:a16="http://schemas.microsoft.com/office/drawing/2014/main" id="{C900D0F3-2542-45E0-930A-03BA282D6A8A}"/>
                  </a:ext>
                </a:extLst>
              </p:cNvPr>
              <p:cNvPicPr>
                <a:picLocks noGrp="1" noRot="1" noChangeAspect="1" noMove="1" noResize="1" noEditPoints="1" noAdjustHandles="1" noChangeArrowheads="1" noChangeShapeType="1"/>
              </p:cNvPicPr>
              <p:nvPr/>
            </p:nvPicPr>
            <p:blipFill>
              <a:blip r:embed="rId5"/>
              <a:stretch>
                <a:fillRect/>
              </a:stretch>
            </p:blipFill>
            <p:spPr>
              <a:xfrm>
                <a:off x="4572000" y="2571750"/>
                <a:ext cx="3048000" cy="1714500"/>
              </a:xfrm>
              <a:prstGeom prst="rect">
                <a:avLst/>
              </a:prstGeom>
            </p:spPr>
          </p:pic>
        </mc:Fallback>
      </mc:AlternateContent>
    </p:spTree>
    <p:extLst>
      <p:ext uri="{BB962C8B-B14F-4D97-AF65-F5344CB8AC3E}">
        <p14:creationId xmlns:p14="http://schemas.microsoft.com/office/powerpoint/2010/main" val="3553586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4C3CD9-89A8-46A8-B041-17BDEDCF9F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0135" y="343676"/>
            <a:ext cx="4935416" cy="6334771"/>
          </a:xfrm>
          <a:prstGeom prst="rect">
            <a:avLst/>
          </a:prstGeom>
        </p:spPr>
      </p:pic>
      <p:sp>
        <p:nvSpPr>
          <p:cNvPr id="4" name="TextBox 3">
            <a:extLst>
              <a:ext uri="{FF2B5EF4-FFF2-40B4-BE49-F238E27FC236}">
                <a16:creationId xmlns:a16="http://schemas.microsoft.com/office/drawing/2014/main" id="{0C7F551F-C5C3-46A2-9E28-95EC7B6458BA}"/>
              </a:ext>
            </a:extLst>
          </p:cNvPr>
          <p:cNvSpPr txBox="1"/>
          <p:nvPr/>
        </p:nvSpPr>
        <p:spPr>
          <a:xfrm>
            <a:off x="1595669" y="743971"/>
            <a:ext cx="2678490" cy="461665"/>
          </a:xfrm>
          <a:prstGeom prst="rect">
            <a:avLst/>
          </a:prstGeom>
          <a:noFill/>
          <a:ln>
            <a:solidFill>
              <a:srgbClr val="FFFF00"/>
            </a:solidFill>
          </a:ln>
        </p:spPr>
        <p:txBody>
          <a:bodyPr wrap="none" rtlCol="0">
            <a:spAutoFit/>
          </a:bodyPr>
          <a:lstStyle/>
          <a:p>
            <a:r>
              <a:rPr lang="en-US" sz="2400" spc="160" dirty="0"/>
              <a:t>GUEST SPEAKER</a:t>
            </a:r>
          </a:p>
        </p:txBody>
      </p:sp>
      <p:pic>
        <p:nvPicPr>
          <p:cNvPr id="6" name="Picture 5">
            <a:extLst>
              <a:ext uri="{FF2B5EF4-FFF2-40B4-BE49-F238E27FC236}">
                <a16:creationId xmlns:a16="http://schemas.microsoft.com/office/drawing/2014/main" id="{EB0B76BE-ABB0-46CB-805D-4A89BA6CA6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2621" y="2168770"/>
            <a:ext cx="2051538" cy="3077307"/>
          </a:xfrm>
          <a:prstGeom prst="rect">
            <a:avLst/>
          </a:prstGeom>
        </p:spPr>
      </p:pic>
    </p:spTree>
    <p:extLst>
      <p:ext uri="{BB962C8B-B14F-4D97-AF65-F5344CB8AC3E}">
        <p14:creationId xmlns:p14="http://schemas.microsoft.com/office/powerpoint/2010/main" val="32486802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A1FCF4-AEC2-4DC3-9229-D0B5E97F9BC2}"/>
              </a:ext>
            </a:extLst>
          </p:cNvPr>
          <p:cNvSpPr txBox="1"/>
          <p:nvPr/>
        </p:nvSpPr>
        <p:spPr>
          <a:xfrm>
            <a:off x="2365431" y="689707"/>
            <a:ext cx="2678490" cy="461665"/>
          </a:xfrm>
          <a:prstGeom prst="rect">
            <a:avLst/>
          </a:prstGeom>
          <a:noFill/>
          <a:ln>
            <a:solidFill>
              <a:schemeClr val="tx1"/>
            </a:solidFill>
          </a:ln>
        </p:spPr>
        <p:txBody>
          <a:bodyPr wrap="none" rtlCol="0">
            <a:spAutoFit/>
          </a:bodyPr>
          <a:lstStyle/>
          <a:p>
            <a:r>
              <a:rPr lang="en-US" sz="2400" spc="160" dirty="0"/>
              <a:t>GUEST SPEAKER</a:t>
            </a:r>
          </a:p>
        </p:txBody>
      </p:sp>
      <p:sp>
        <p:nvSpPr>
          <p:cNvPr id="3" name="TextBox 2">
            <a:extLst>
              <a:ext uri="{FF2B5EF4-FFF2-40B4-BE49-F238E27FC236}">
                <a16:creationId xmlns:a16="http://schemas.microsoft.com/office/drawing/2014/main" id="{588201AE-612C-4537-9F16-5FF45A70B950}"/>
              </a:ext>
            </a:extLst>
          </p:cNvPr>
          <p:cNvSpPr txBox="1"/>
          <p:nvPr/>
        </p:nvSpPr>
        <p:spPr>
          <a:xfrm>
            <a:off x="5963639" y="1203760"/>
            <a:ext cx="3829050" cy="461665"/>
          </a:xfrm>
          <a:prstGeom prst="rect">
            <a:avLst/>
          </a:prstGeom>
          <a:noFill/>
        </p:spPr>
        <p:txBody>
          <a:bodyPr wrap="square" rtlCol="0">
            <a:spAutoFit/>
          </a:bodyPr>
          <a:lstStyle/>
          <a:p>
            <a:r>
              <a:rPr lang="en-US" sz="2400" dirty="0"/>
              <a:t>Siobhan Sheils</a:t>
            </a:r>
          </a:p>
        </p:txBody>
      </p:sp>
      <p:pic>
        <p:nvPicPr>
          <p:cNvPr id="4" name="Picture 3" descr="sheils siobhan">
            <a:extLst>
              <a:ext uri="{FF2B5EF4-FFF2-40B4-BE49-F238E27FC236}">
                <a16:creationId xmlns:a16="http://schemas.microsoft.com/office/drawing/2014/main" id="{1C2E4315-8B97-4401-8DA7-1165663E05B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036626" y="326093"/>
            <a:ext cx="1885950" cy="2366645"/>
          </a:xfrm>
          <a:prstGeom prst="rect">
            <a:avLst/>
          </a:prstGeom>
          <a:noFill/>
          <a:ln>
            <a:noFill/>
          </a:ln>
        </p:spPr>
      </p:pic>
      <p:graphicFrame>
        <p:nvGraphicFramePr>
          <p:cNvPr id="5" name="Table 4">
            <a:extLst>
              <a:ext uri="{FF2B5EF4-FFF2-40B4-BE49-F238E27FC236}">
                <a16:creationId xmlns:a16="http://schemas.microsoft.com/office/drawing/2014/main" id="{31068965-42EB-4DEA-A75D-F8B19CFDCF72}"/>
              </a:ext>
            </a:extLst>
          </p:cNvPr>
          <p:cNvGraphicFramePr>
            <a:graphicFrameLocks noGrp="1"/>
          </p:cNvGraphicFramePr>
          <p:nvPr/>
        </p:nvGraphicFramePr>
        <p:xfrm>
          <a:off x="2068851" y="2276390"/>
          <a:ext cx="7232073" cy="4331084"/>
        </p:xfrm>
        <a:graphic>
          <a:graphicData uri="http://schemas.openxmlformats.org/drawingml/2006/table">
            <a:tbl>
              <a:tblPr firstRow="1" firstCol="1" bandRow="1">
                <a:tableStyleId>{2D5ABB26-0587-4C30-8999-92F81FD0307C}</a:tableStyleId>
              </a:tblPr>
              <a:tblGrid>
                <a:gridCol w="1945312">
                  <a:extLst>
                    <a:ext uri="{9D8B030D-6E8A-4147-A177-3AD203B41FA5}">
                      <a16:colId xmlns:a16="http://schemas.microsoft.com/office/drawing/2014/main" val="1972328021"/>
                    </a:ext>
                  </a:extLst>
                </a:gridCol>
                <a:gridCol w="5286761">
                  <a:extLst>
                    <a:ext uri="{9D8B030D-6E8A-4147-A177-3AD203B41FA5}">
                      <a16:colId xmlns:a16="http://schemas.microsoft.com/office/drawing/2014/main" val="3983371157"/>
                    </a:ext>
                  </a:extLst>
                </a:gridCol>
              </a:tblGrid>
              <a:tr h="365760">
                <a:tc gridSpan="2">
                  <a:txBody>
                    <a:bodyPr/>
                    <a:lstStyle/>
                    <a:p>
                      <a:pPr marL="0" marR="0">
                        <a:lnSpc>
                          <a:spcPct val="107000"/>
                        </a:lnSpc>
                        <a:spcBef>
                          <a:spcPts val="0"/>
                        </a:spcBef>
                        <a:spcAft>
                          <a:spcPts val="0"/>
                        </a:spcAft>
                      </a:pPr>
                      <a:r>
                        <a:rPr lang="en-US" sz="1600" dirty="0">
                          <a:effectLst/>
                        </a:rPr>
                        <a:t>Associate Vice President with The Cohen Group</a:t>
                      </a:r>
                      <a:br>
                        <a:rPr lang="en-US" sz="1600" dirty="0">
                          <a:effectLst/>
                        </a:rPr>
                      </a:b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202390004"/>
                  </a:ext>
                </a:extLst>
              </a:tr>
              <a:tr h="391161">
                <a:tc>
                  <a:txBody>
                    <a:bodyPr/>
                    <a:lstStyle/>
                    <a:p>
                      <a:pPr marL="0" marR="0">
                        <a:lnSpc>
                          <a:spcPct val="107000"/>
                        </a:lnSpc>
                        <a:spcBef>
                          <a:spcPts val="0"/>
                        </a:spcBef>
                        <a:spcAft>
                          <a:spcPts val="0"/>
                        </a:spcAft>
                      </a:pPr>
                      <a:r>
                        <a:rPr lang="en-US" sz="1600">
                          <a:effectLst/>
                        </a:rPr>
                        <a:t>2015-2017</a:t>
                      </a:r>
                      <a:endParaRPr lang="en-US"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 NSC Director for Central America and the Caribbean </a:t>
                      </a:r>
                    </a:p>
                    <a:p>
                      <a:pPr marL="0" marR="0">
                        <a:lnSpc>
                          <a:spcPct val="107000"/>
                        </a:lnSpc>
                        <a:spcBef>
                          <a:spcPts val="0"/>
                        </a:spcBef>
                        <a:spcAft>
                          <a:spcPts val="1200"/>
                        </a:spcAft>
                      </a:pPr>
                      <a:r>
                        <a:rPr lang="en-US" sz="1600" dirty="0">
                          <a:effectLst/>
                        </a:rPr>
                        <a:t>- Reestablishment of US-Cuba ties</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482528030"/>
                  </a:ext>
                </a:extLst>
              </a:tr>
              <a:tr h="0">
                <a:tc>
                  <a:txBody>
                    <a:bodyPr/>
                    <a:lstStyle/>
                    <a:p>
                      <a:pPr marL="0" marR="0">
                        <a:lnSpc>
                          <a:spcPct val="107000"/>
                        </a:lnSpc>
                        <a:spcBef>
                          <a:spcPts val="0"/>
                        </a:spcBef>
                        <a:spcAft>
                          <a:spcPts val="0"/>
                        </a:spcAft>
                      </a:pPr>
                      <a:br>
                        <a:rPr lang="en-US" sz="1600" dirty="0">
                          <a:effectLst/>
                        </a:rPr>
                      </a:br>
                      <a:r>
                        <a:rPr lang="en-US" sz="1600" dirty="0">
                          <a:effectLst/>
                        </a:rPr>
                        <a:t>Prior</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br>
                        <a:rPr lang="en-US" sz="1600" dirty="0">
                          <a:effectLst/>
                        </a:rPr>
                      </a:br>
                      <a:r>
                        <a:rPr lang="en-US" sz="1600" dirty="0">
                          <a:effectLst/>
                        </a:rPr>
                        <a:t>- Special Assistant to two Deputy Secretaries of State and the Under Secretary of State for Political Affairs</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73639281"/>
                  </a:ext>
                </a:extLst>
              </a:tr>
              <a:tr h="140197">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 Desk Officer for Guatemala; resolve CAFTA trade dispute</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873354379"/>
                  </a:ext>
                </a:extLst>
              </a:tr>
              <a:tr h="0">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 Bureau of Human Resources and Staff Assistant in the Bureau of Western Hemisphere Affairs</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808436690"/>
                  </a:ext>
                </a:extLst>
              </a:tr>
              <a:tr h="0">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 Superior honor award and four meritorious honor awards</a:t>
                      </a:r>
                      <a:br>
                        <a:rPr lang="en-US" sz="1600" dirty="0">
                          <a:effectLst/>
                        </a:rPr>
                      </a:b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732572107"/>
                  </a:ext>
                </a:extLst>
              </a:tr>
              <a:tr h="0">
                <a:tc>
                  <a:txBody>
                    <a:bodyPr/>
                    <a:lstStyle/>
                    <a:p>
                      <a:pPr marL="0" marR="0">
                        <a:lnSpc>
                          <a:spcPct val="107000"/>
                        </a:lnSpc>
                        <a:spcBef>
                          <a:spcPts val="0"/>
                        </a:spcBef>
                        <a:spcAft>
                          <a:spcPts val="0"/>
                        </a:spcAft>
                      </a:pPr>
                      <a:r>
                        <a:rPr lang="en-US" sz="1600">
                          <a:effectLst/>
                        </a:rPr>
                        <a:t>Teach for America </a:t>
                      </a:r>
                      <a:endParaRPr lang="en-US"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Taught eighth grade English for four years in the South Bronx and Newark, New Jersey</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221988784"/>
                  </a:ext>
                </a:extLst>
              </a:tr>
              <a:tr h="0">
                <a:tc>
                  <a:txBody>
                    <a:bodyPr/>
                    <a:lstStyle/>
                    <a:p>
                      <a:pPr marL="0" marR="0">
                        <a:lnSpc>
                          <a:spcPct val="107000"/>
                        </a:lnSpc>
                        <a:spcBef>
                          <a:spcPts val="0"/>
                        </a:spcBef>
                        <a:spcAft>
                          <a:spcPts val="0"/>
                        </a:spcAft>
                      </a:pPr>
                      <a:r>
                        <a:rPr lang="en-US" sz="1600">
                          <a:effectLst/>
                        </a:rPr>
                        <a:t>Higher Education</a:t>
                      </a:r>
                      <a:endParaRPr lang="en-US"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Master’s of International Relations and Master’s in Public Relations, Syracuse University</a:t>
                      </a:r>
                      <a:endParaRPr lang="en-US"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589733243"/>
                  </a:ext>
                </a:extLst>
              </a:tr>
              <a:tr h="0">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Bachelor’s, Boston College</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516133615"/>
                  </a:ext>
                </a:extLst>
              </a:tr>
            </a:tbl>
          </a:graphicData>
        </a:graphic>
      </p:graphicFrame>
    </p:spTree>
    <p:extLst>
      <p:ext uri="{BB962C8B-B14F-4D97-AF65-F5344CB8AC3E}">
        <p14:creationId xmlns:p14="http://schemas.microsoft.com/office/powerpoint/2010/main" val="355906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A1FCF4-AEC2-4DC3-9229-D0B5E97F9BC2}"/>
              </a:ext>
            </a:extLst>
          </p:cNvPr>
          <p:cNvSpPr txBox="1"/>
          <p:nvPr/>
        </p:nvSpPr>
        <p:spPr>
          <a:xfrm>
            <a:off x="2365431" y="689707"/>
            <a:ext cx="2678490" cy="461665"/>
          </a:xfrm>
          <a:prstGeom prst="rect">
            <a:avLst/>
          </a:prstGeom>
          <a:noFill/>
          <a:ln>
            <a:solidFill>
              <a:schemeClr val="tx1"/>
            </a:solidFill>
          </a:ln>
        </p:spPr>
        <p:txBody>
          <a:bodyPr wrap="none" rtlCol="0">
            <a:spAutoFit/>
          </a:bodyPr>
          <a:lstStyle/>
          <a:p>
            <a:r>
              <a:rPr lang="en-US" sz="2400" spc="160" dirty="0"/>
              <a:t>GUEST SPEAKER</a:t>
            </a:r>
          </a:p>
        </p:txBody>
      </p:sp>
      <p:sp>
        <p:nvSpPr>
          <p:cNvPr id="3" name="TextBox 2">
            <a:extLst>
              <a:ext uri="{FF2B5EF4-FFF2-40B4-BE49-F238E27FC236}">
                <a16:creationId xmlns:a16="http://schemas.microsoft.com/office/drawing/2014/main" id="{588201AE-612C-4537-9F16-5FF45A70B950}"/>
              </a:ext>
            </a:extLst>
          </p:cNvPr>
          <p:cNvSpPr txBox="1"/>
          <p:nvPr/>
        </p:nvSpPr>
        <p:spPr>
          <a:xfrm>
            <a:off x="5043921" y="1385813"/>
            <a:ext cx="3829050" cy="461665"/>
          </a:xfrm>
          <a:prstGeom prst="rect">
            <a:avLst/>
          </a:prstGeom>
          <a:noFill/>
        </p:spPr>
        <p:txBody>
          <a:bodyPr wrap="square" rtlCol="0">
            <a:spAutoFit/>
          </a:bodyPr>
          <a:lstStyle/>
          <a:p>
            <a:r>
              <a:rPr lang="en-US" sz="2400" dirty="0"/>
              <a:t>COL (R) Bob Wilson</a:t>
            </a:r>
          </a:p>
        </p:txBody>
      </p:sp>
      <p:graphicFrame>
        <p:nvGraphicFramePr>
          <p:cNvPr id="5" name="Table 4">
            <a:extLst>
              <a:ext uri="{FF2B5EF4-FFF2-40B4-BE49-F238E27FC236}">
                <a16:creationId xmlns:a16="http://schemas.microsoft.com/office/drawing/2014/main" id="{31068965-42EB-4DEA-A75D-F8B19CFDCF72}"/>
              </a:ext>
            </a:extLst>
          </p:cNvPr>
          <p:cNvGraphicFramePr>
            <a:graphicFrameLocks noGrp="1"/>
          </p:cNvGraphicFramePr>
          <p:nvPr>
            <p:extLst>
              <p:ext uri="{D42A27DB-BD31-4B8C-83A1-F6EECF244321}">
                <p14:modId xmlns:p14="http://schemas.microsoft.com/office/powerpoint/2010/main" val="3535177387"/>
              </p:ext>
            </p:extLst>
          </p:nvPr>
        </p:nvGraphicFramePr>
        <p:xfrm>
          <a:off x="2068851" y="2276390"/>
          <a:ext cx="7484725" cy="4070160"/>
        </p:xfrm>
        <a:graphic>
          <a:graphicData uri="http://schemas.openxmlformats.org/drawingml/2006/table">
            <a:tbl>
              <a:tblPr firstRow="1" firstCol="1" bandRow="1">
                <a:tableStyleId>{2D5ABB26-0587-4C30-8999-92F81FD0307C}</a:tableStyleId>
              </a:tblPr>
              <a:tblGrid>
                <a:gridCol w="1210512">
                  <a:extLst>
                    <a:ext uri="{9D8B030D-6E8A-4147-A177-3AD203B41FA5}">
                      <a16:colId xmlns:a16="http://schemas.microsoft.com/office/drawing/2014/main" val="1972328021"/>
                    </a:ext>
                  </a:extLst>
                </a:gridCol>
                <a:gridCol w="6274213">
                  <a:extLst>
                    <a:ext uri="{9D8B030D-6E8A-4147-A177-3AD203B41FA5}">
                      <a16:colId xmlns:a16="http://schemas.microsoft.com/office/drawing/2014/main" val="3983371157"/>
                    </a:ext>
                  </a:extLst>
                </a:gridCol>
              </a:tblGrid>
              <a:tr h="365760">
                <a:tc gridSpan="2">
                  <a:txBody>
                    <a:bodyPr/>
                    <a:lstStyle/>
                    <a:p>
                      <a:pPr marL="285750" marR="0" indent="-285750">
                        <a:lnSpc>
                          <a:spcPct val="107000"/>
                        </a:lnSpc>
                        <a:spcBef>
                          <a:spcPts val="0"/>
                        </a:spcBef>
                        <a:spcAft>
                          <a:spcPts val="0"/>
                        </a:spcAft>
                        <a:buFont typeface="Arial" panose="020B0604020202020204" pitchFamily="34" charset="0"/>
                        <a:buChar char="•"/>
                      </a:pPr>
                      <a:r>
                        <a:rPr lang="en-US" sz="1600" dirty="0">
                          <a:effectLst/>
                          <a:latin typeface="+mn-lt"/>
                        </a:rPr>
                        <a:t>Director, Strategic Initiatives </a:t>
                      </a:r>
                      <a:br>
                        <a:rPr lang="en-US" sz="1600" dirty="0">
                          <a:effectLst/>
                          <a:latin typeface="+mn-lt"/>
                        </a:rPr>
                      </a:br>
                      <a:r>
                        <a:rPr lang="en-US" sz="1600" dirty="0">
                          <a:effectLst/>
                          <a:latin typeface="+mn-lt"/>
                        </a:rPr>
                        <a:t>Global Venture National Resources Consulting</a:t>
                      </a:r>
                    </a:p>
                    <a:p>
                      <a:pPr marL="285750" marR="0" indent="-285750">
                        <a:lnSpc>
                          <a:spcPct val="107000"/>
                        </a:lnSpc>
                        <a:spcBef>
                          <a:spcPts val="0"/>
                        </a:spcBef>
                        <a:spcAft>
                          <a:spcPts val="0"/>
                        </a:spcAft>
                        <a:buFont typeface="Arial" panose="020B0604020202020204" pitchFamily="34" charset="0"/>
                        <a:buChar char="•"/>
                      </a:pPr>
                      <a:r>
                        <a:rPr lang="en-US" sz="1600" dirty="0">
                          <a:effectLst/>
                          <a:latin typeface="+mn-lt"/>
                        </a:rPr>
                        <a:t>Organic farmer</a:t>
                      </a:r>
                    </a:p>
                    <a:p>
                      <a:pPr marL="285750" marR="0" indent="-285750">
                        <a:lnSpc>
                          <a:spcPct val="107000"/>
                        </a:lnSpc>
                        <a:spcBef>
                          <a:spcPts val="0"/>
                        </a:spcBef>
                        <a:spcAft>
                          <a:spcPts val="0"/>
                        </a:spcAft>
                        <a:buFont typeface="Arial" panose="020B0604020202020204" pitchFamily="34" charset="0"/>
                        <a:buChar char="•"/>
                      </a:pPr>
                      <a:r>
                        <a:rPr lang="en-US" sz="1600" dirty="0">
                          <a:effectLst/>
                          <a:latin typeface="+mn-lt"/>
                        </a:rPr>
                        <a:t>Freelance writer</a:t>
                      </a:r>
                      <a:br>
                        <a:rPr lang="en-US" sz="1600" dirty="0">
                          <a:effectLst/>
                          <a:latin typeface="+mn-lt"/>
                        </a:rPr>
                      </a:br>
                      <a:endParaRPr lang="en-US" sz="1600" dirty="0">
                        <a:effectLst/>
                        <a:latin typeface="+mn-lt"/>
                        <a:ea typeface="DengXian" panose="02010600030101010101" pitchFamily="2" charset="-122"/>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202390004"/>
                  </a:ext>
                </a:extLst>
              </a:tr>
              <a:tr h="391161">
                <a:tc>
                  <a:txBody>
                    <a:bodyPr/>
                    <a:lstStyle/>
                    <a:p>
                      <a:pPr marL="0" marR="0">
                        <a:lnSpc>
                          <a:spcPct val="107000"/>
                        </a:lnSpc>
                        <a:spcBef>
                          <a:spcPts val="0"/>
                        </a:spcBef>
                        <a:spcAft>
                          <a:spcPts val="0"/>
                        </a:spcAft>
                      </a:pPr>
                      <a:endParaRPr lang="en-US" sz="160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latin typeface="+mn-lt"/>
                          <a:ea typeface="DengXian" panose="02010600030101010101" pitchFamily="2" charset="-122"/>
                          <a:cs typeface="Times New Roman" panose="02020603050405020304" pitchFamily="18" charset="0"/>
                        </a:rPr>
                        <a:t>27 years, U.S. Army Special Forces</a:t>
                      </a:r>
                    </a:p>
                    <a:p>
                      <a:pPr marL="628650" marR="0" lvl="1" indent="-285750">
                        <a:lnSpc>
                          <a:spcPct val="107000"/>
                        </a:lnSpc>
                        <a:spcBef>
                          <a:spcPts val="0"/>
                        </a:spcBef>
                        <a:spcAft>
                          <a:spcPts val="0"/>
                        </a:spcAft>
                        <a:buFont typeface="Arial" panose="020B0604020202020204" pitchFamily="34" charset="0"/>
                        <a:buChar char="•"/>
                      </a:pPr>
                      <a:r>
                        <a:rPr lang="en-US" sz="1600" dirty="0">
                          <a:effectLst/>
                          <a:latin typeface="+mn-lt"/>
                          <a:ea typeface="DengXian" panose="02010600030101010101" pitchFamily="2" charset="-122"/>
                          <a:cs typeface="Times New Roman" panose="02020603050405020304" pitchFamily="18" charset="0"/>
                        </a:rPr>
                        <a:t>Northern and Western Africa CT activities</a:t>
                      </a:r>
                    </a:p>
                    <a:p>
                      <a:pPr marL="628650" marR="0" lvl="1" indent="-285750">
                        <a:lnSpc>
                          <a:spcPct val="107000"/>
                        </a:lnSpc>
                        <a:spcBef>
                          <a:spcPts val="0"/>
                        </a:spcBef>
                        <a:spcAft>
                          <a:spcPts val="0"/>
                        </a:spcAft>
                        <a:buFont typeface="Arial" panose="020B0604020202020204" pitchFamily="34" charset="0"/>
                        <a:buChar char="•"/>
                      </a:pPr>
                      <a:r>
                        <a:rPr lang="en-US" sz="1600" dirty="0">
                          <a:effectLst/>
                          <a:latin typeface="+mn-lt"/>
                          <a:ea typeface="DengXian" panose="02010600030101010101" pitchFamily="2" charset="-122"/>
                          <a:cs typeface="Times New Roman" panose="02020603050405020304" pitchFamily="18" charset="0"/>
                        </a:rPr>
                        <a:t>Including al Qaeda, ISIS, Boko Haram</a:t>
                      </a:r>
                    </a:p>
                    <a:p>
                      <a:pPr marL="628650" marR="0" lvl="1" indent="-285750">
                        <a:lnSpc>
                          <a:spcPct val="107000"/>
                        </a:lnSpc>
                        <a:spcBef>
                          <a:spcPts val="0"/>
                        </a:spcBef>
                        <a:spcAft>
                          <a:spcPts val="0"/>
                        </a:spcAft>
                        <a:buFont typeface="Arial" panose="020B0604020202020204" pitchFamily="34" charset="0"/>
                        <a:buChar char="•"/>
                      </a:pPr>
                      <a:r>
                        <a:rPr lang="en-US" sz="1600" dirty="0">
                          <a:effectLst/>
                          <a:latin typeface="+mn-lt"/>
                          <a:ea typeface="DengXian" panose="02010600030101010101" pitchFamily="2" charset="-122"/>
                          <a:cs typeface="Times New Roman" panose="02020603050405020304" pitchFamily="18" charset="0"/>
                        </a:rPr>
                        <a:t>Special Ops in Afghanistan</a:t>
                      </a:r>
                    </a:p>
                  </a:txBody>
                  <a:tcPr marL="68580" marR="68580" marT="0" marB="0"/>
                </a:tc>
                <a:extLst>
                  <a:ext uri="{0D108BD9-81ED-4DB2-BD59-A6C34878D82A}">
                    <a16:rowId xmlns:a16="http://schemas.microsoft.com/office/drawing/2014/main" val="2482528030"/>
                  </a:ext>
                </a:extLst>
              </a:tr>
              <a:tr h="0">
                <a:tc>
                  <a:txBody>
                    <a:bodyPr/>
                    <a:lstStyle/>
                    <a:p>
                      <a:pPr marL="0" marR="0">
                        <a:lnSpc>
                          <a:spcPct val="107000"/>
                        </a:lnSpc>
                        <a:spcBef>
                          <a:spcPts val="0"/>
                        </a:spcBef>
                        <a:spcAft>
                          <a:spcPts val="0"/>
                        </a:spcAft>
                      </a:pPr>
                      <a:endParaRPr lang="en-US" sz="160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latin typeface="+mn-lt"/>
                          <a:ea typeface="DengXian" panose="02010600030101010101" pitchFamily="2" charset="-122"/>
                          <a:cs typeface="Times New Roman" panose="02020603050405020304" pitchFamily="18" charset="0"/>
                        </a:rPr>
                        <a:t>NSC Director for Counterterrorism, with focus on Africa</a:t>
                      </a:r>
                    </a:p>
                  </a:txBody>
                  <a:tcPr marL="68580" marR="68580" marT="0" marB="0"/>
                </a:tc>
                <a:extLst>
                  <a:ext uri="{0D108BD9-81ED-4DB2-BD59-A6C34878D82A}">
                    <a16:rowId xmlns:a16="http://schemas.microsoft.com/office/drawing/2014/main" val="373639281"/>
                  </a:ext>
                </a:extLst>
              </a:tr>
              <a:tr h="140197">
                <a:tc>
                  <a:txBody>
                    <a:bodyPr/>
                    <a:lstStyle/>
                    <a:p>
                      <a:pPr marL="0" marR="0">
                        <a:lnSpc>
                          <a:spcPct val="107000"/>
                        </a:lnSpc>
                        <a:spcBef>
                          <a:spcPts val="0"/>
                        </a:spcBef>
                        <a:spcAft>
                          <a:spcPts val="0"/>
                        </a:spcAft>
                      </a:pPr>
                      <a:endParaRPr lang="en-US" sz="160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600" dirty="0">
                        <a:effectLst/>
                        <a:latin typeface="+mn-lt"/>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873354379"/>
                  </a:ext>
                </a:extLst>
              </a:tr>
              <a:tr h="0">
                <a:tc>
                  <a:txBody>
                    <a:bodyPr/>
                    <a:lstStyle/>
                    <a:p>
                      <a:pPr marL="0" marR="0">
                        <a:lnSpc>
                          <a:spcPct val="107000"/>
                        </a:lnSpc>
                        <a:spcBef>
                          <a:spcPts val="0"/>
                        </a:spcBef>
                        <a:spcAft>
                          <a:spcPts val="0"/>
                        </a:spcAft>
                      </a:pPr>
                      <a:r>
                        <a:rPr lang="en-US" sz="1600" dirty="0">
                          <a:effectLst/>
                          <a:latin typeface="+mn-lt"/>
                          <a:ea typeface="DengXian" panose="02010600030101010101" pitchFamily="2" charset="-122"/>
                          <a:cs typeface="Times New Roman" panose="02020603050405020304" pitchFamily="18" charset="0"/>
                        </a:rPr>
                        <a:t>Education</a:t>
                      </a:r>
                    </a:p>
                  </a:txBody>
                  <a:tcPr marL="68580" marR="68580" marT="0" marB="0"/>
                </a:tc>
                <a:tc>
                  <a:txBody>
                    <a:bodyPr/>
                    <a:lstStyle/>
                    <a:p>
                      <a:pPr marL="0" marR="0">
                        <a:lnSpc>
                          <a:spcPct val="107000"/>
                        </a:lnSpc>
                        <a:spcBef>
                          <a:spcPts val="0"/>
                        </a:spcBef>
                        <a:spcAft>
                          <a:spcPts val="0"/>
                        </a:spcAft>
                      </a:pPr>
                      <a:r>
                        <a:rPr lang="en-US" sz="1600" dirty="0">
                          <a:effectLst/>
                          <a:latin typeface="+mn-lt"/>
                          <a:ea typeface="DengXian" panose="02010600030101010101" pitchFamily="2" charset="-122"/>
                          <a:cs typeface="Times New Roman" panose="02020603050405020304" pitchFamily="18" charset="0"/>
                        </a:rPr>
                        <a:t>MBA, Webster University</a:t>
                      </a:r>
                    </a:p>
                  </a:txBody>
                  <a:tcPr marL="68580" marR="68580" marT="0" marB="0"/>
                </a:tc>
                <a:extLst>
                  <a:ext uri="{0D108BD9-81ED-4DB2-BD59-A6C34878D82A}">
                    <a16:rowId xmlns:a16="http://schemas.microsoft.com/office/drawing/2014/main" val="3808436690"/>
                  </a:ext>
                </a:extLst>
              </a:tr>
              <a:tr h="0">
                <a:tc>
                  <a:txBody>
                    <a:bodyPr/>
                    <a:lstStyle/>
                    <a:p>
                      <a:pPr marL="0" marR="0">
                        <a:lnSpc>
                          <a:spcPct val="107000"/>
                        </a:lnSpc>
                        <a:spcBef>
                          <a:spcPts val="0"/>
                        </a:spcBef>
                        <a:spcAft>
                          <a:spcPts val="0"/>
                        </a:spcAft>
                      </a:pPr>
                      <a:endParaRPr lang="en-US" sz="160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latin typeface="+mn-lt"/>
                          <a:ea typeface="DengXian" panose="02010600030101010101" pitchFamily="2" charset="-122"/>
                          <a:cs typeface="Times New Roman" panose="02020603050405020304" pitchFamily="18" charset="0"/>
                        </a:rPr>
                        <a:t>Master’s, Resource Strategy, NDU</a:t>
                      </a:r>
                    </a:p>
                  </a:txBody>
                  <a:tcPr marL="68580" marR="68580" marT="0" marB="0"/>
                </a:tc>
                <a:extLst>
                  <a:ext uri="{0D108BD9-81ED-4DB2-BD59-A6C34878D82A}">
                    <a16:rowId xmlns:a16="http://schemas.microsoft.com/office/drawing/2014/main" val="3732572107"/>
                  </a:ext>
                </a:extLst>
              </a:tr>
              <a:tr h="0">
                <a:tc>
                  <a:txBody>
                    <a:bodyPr/>
                    <a:lstStyle/>
                    <a:p>
                      <a:pPr marL="0" marR="0">
                        <a:lnSpc>
                          <a:spcPct val="107000"/>
                        </a:lnSpc>
                        <a:spcBef>
                          <a:spcPts val="0"/>
                        </a:spcBef>
                        <a:spcAft>
                          <a:spcPts val="0"/>
                        </a:spcAft>
                      </a:pPr>
                      <a:endParaRPr lang="en-US" sz="160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latin typeface="+mn-lt"/>
                          <a:ea typeface="DengXian" panose="02010600030101010101" pitchFamily="2" charset="-122"/>
                          <a:cs typeface="Times New Roman" panose="02020603050405020304" pitchFamily="18" charset="0"/>
                        </a:rPr>
                        <a:t>Master’s, Military Arts and Sciences, School of Advanced Military Studies </a:t>
                      </a:r>
                    </a:p>
                  </a:txBody>
                  <a:tcPr marL="68580" marR="68580" marT="0" marB="0"/>
                </a:tc>
                <a:extLst>
                  <a:ext uri="{0D108BD9-81ED-4DB2-BD59-A6C34878D82A}">
                    <a16:rowId xmlns:a16="http://schemas.microsoft.com/office/drawing/2014/main" val="4221988784"/>
                  </a:ext>
                </a:extLst>
              </a:tr>
              <a:tr h="0">
                <a:tc>
                  <a:txBody>
                    <a:bodyPr/>
                    <a:lstStyle/>
                    <a:p>
                      <a:pPr marL="0" marR="0">
                        <a:lnSpc>
                          <a:spcPct val="107000"/>
                        </a:lnSpc>
                        <a:spcBef>
                          <a:spcPts val="0"/>
                        </a:spcBef>
                        <a:spcAft>
                          <a:spcPts val="0"/>
                        </a:spcAft>
                      </a:pPr>
                      <a:endParaRPr lang="en-US" sz="160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latin typeface="+mn-lt"/>
                          <a:ea typeface="DengXian" panose="02010600030101010101" pitchFamily="2" charset="-122"/>
                          <a:cs typeface="Times New Roman" panose="02020603050405020304" pitchFamily="18" charset="0"/>
                        </a:rPr>
                        <a:t>Bachelor’s, Finance, UConn</a:t>
                      </a:r>
                    </a:p>
                  </a:txBody>
                  <a:tcPr marL="68580" marR="68580" marT="0" marB="0"/>
                </a:tc>
                <a:extLst>
                  <a:ext uri="{0D108BD9-81ED-4DB2-BD59-A6C34878D82A}">
                    <a16:rowId xmlns:a16="http://schemas.microsoft.com/office/drawing/2014/main" val="589733243"/>
                  </a:ext>
                </a:extLst>
              </a:tr>
              <a:tr h="0">
                <a:tc>
                  <a:txBody>
                    <a:bodyPr/>
                    <a:lstStyle/>
                    <a:p>
                      <a:pPr marL="0" marR="0">
                        <a:lnSpc>
                          <a:spcPct val="107000"/>
                        </a:lnSpc>
                        <a:spcBef>
                          <a:spcPts val="0"/>
                        </a:spcBef>
                        <a:spcAft>
                          <a:spcPts val="0"/>
                        </a:spcAft>
                      </a:pPr>
                      <a:r>
                        <a:rPr lang="en-US" sz="1600">
                          <a:effectLst/>
                          <a:latin typeface="+mn-lt"/>
                        </a:rPr>
                        <a:t> </a:t>
                      </a:r>
                      <a:endParaRPr lang="en-US" sz="160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600" dirty="0">
                        <a:effectLst/>
                        <a:latin typeface="+mn-lt"/>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516133615"/>
                  </a:ext>
                </a:extLst>
              </a:tr>
            </a:tbl>
          </a:graphicData>
        </a:graphic>
      </p:graphicFrame>
      <p:pic>
        <p:nvPicPr>
          <p:cNvPr id="6" name="Picture 5">
            <a:extLst>
              <a:ext uri="{FF2B5EF4-FFF2-40B4-BE49-F238E27FC236}">
                <a16:creationId xmlns:a16="http://schemas.microsoft.com/office/drawing/2014/main" id="{5119D61E-0FE5-439A-B6AB-BCBB643037F5}"/>
              </a:ext>
            </a:extLst>
          </p:cNvPr>
          <p:cNvPicPr/>
          <p:nvPr/>
        </p:nvPicPr>
        <p:blipFill>
          <a:blip r:embed="rId2"/>
          <a:stretch>
            <a:fillRect/>
          </a:stretch>
        </p:blipFill>
        <p:spPr>
          <a:xfrm>
            <a:off x="7677729" y="360171"/>
            <a:ext cx="2148840" cy="2148840"/>
          </a:xfrm>
          <a:prstGeom prst="rect">
            <a:avLst/>
          </a:prstGeom>
        </p:spPr>
      </p:pic>
    </p:spTree>
    <p:extLst>
      <p:ext uri="{BB962C8B-B14F-4D97-AF65-F5344CB8AC3E}">
        <p14:creationId xmlns:p14="http://schemas.microsoft.com/office/powerpoint/2010/main" val="334926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F5B13-398B-5F64-E510-3AACE63C32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A9690FF-5E03-9E6F-529C-C3283F0C9504}"/>
              </a:ext>
            </a:extLst>
          </p:cNvPr>
          <p:cNvSpPr txBox="1"/>
          <p:nvPr/>
        </p:nvSpPr>
        <p:spPr>
          <a:xfrm>
            <a:off x="5117965" y="622020"/>
            <a:ext cx="2552700" cy="523220"/>
          </a:xfrm>
          <a:prstGeom prst="rect">
            <a:avLst/>
          </a:prstGeom>
          <a:noFill/>
        </p:spPr>
        <p:txBody>
          <a:bodyPr wrap="square" rtlCol="0">
            <a:spAutoFit/>
          </a:bodyPr>
          <a:lstStyle/>
          <a:p>
            <a:r>
              <a:rPr lang="en-US" sz="2800" dirty="0"/>
              <a:t>LUNCH</a:t>
            </a:r>
          </a:p>
        </p:txBody>
      </p:sp>
      <p:pic>
        <p:nvPicPr>
          <p:cNvPr id="4" name="Picture 3">
            <a:extLst>
              <a:ext uri="{FF2B5EF4-FFF2-40B4-BE49-F238E27FC236}">
                <a16:creationId xmlns:a16="http://schemas.microsoft.com/office/drawing/2014/main" id="{02069794-4C61-61AB-A671-8CF1EBB12B3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70" b="93658" l="1500" r="96500">
                        <a14:foregroundMark x1="10333" y1="25516" x2="3000" y2="44248"/>
                        <a14:foregroundMark x1="3000" y1="44248" x2="5167" y2="67109"/>
                        <a14:foregroundMark x1="5167" y1="67109" x2="16500" y2="78171"/>
                        <a14:foregroundMark x1="16500" y1="78171" x2="18167" y2="75959"/>
                        <a14:foregroundMark x1="18917" y1="78171" x2="29333" y2="93363"/>
                        <a14:foregroundMark x1="29333" y1="93363" x2="42000" y2="93805"/>
                        <a14:foregroundMark x1="42000" y1="93805" x2="54333" y2="85988"/>
                        <a14:foregroundMark x1="54333" y1="85988" x2="58833" y2="86283"/>
                        <a14:foregroundMark x1="86083" y1="74189" x2="96750" y2="60324"/>
                        <a14:foregroundMark x1="96750" y1="60324" x2="92250" y2="39086"/>
                        <a14:foregroundMark x1="92250" y1="39086" x2="87333" y2="33923"/>
                        <a14:foregroundMark x1="95667" y1="47345" x2="96500" y2="64307"/>
                        <a14:foregroundMark x1="69167" y1="10767" x2="56250" y2="7670"/>
                        <a14:foregroundMark x1="56250" y1="7670" x2="50750" y2="9440"/>
                        <a14:foregroundMark x1="2250" y1="58555" x2="3250" y2="55900"/>
                        <a14:foregroundMark x1="2000" y1="61209" x2="2000" y2="61209"/>
                        <a14:foregroundMark x1="1500" y1="60324" x2="1500" y2="6032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210050" y="3429000"/>
            <a:ext cx="3771900" cy="2131124"/>
          </a:xfrm>
          <a:prstGeom prst="rect">
            <a:avLst/>
          </a:prstGeom>
        </p:spPr>
      </p:pic>
    </p:spTree>
    <p:extLst>
      <p:ext uri="{BB962C8B-B14F-4D97-AF65-F5344CB8AC3E}">
        <p14:creationId xmlns:p14="http://schemas.microsoft.com/office/powerpoint/2010/main" val="1705791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F0A482-7AE3-4625-97A6-F71A206C73CC}"/>
              </a:ext>
            </a:extLst>
          </p:cNvPr>
          <p:cNvSpPr txBox="1"/>
          <p:nvPr/>
        </p:nvSpPr>
        <p:spPr>
          <a:xfrm>
            <a:off x="1967093" y="965401"/>
            <a:ext cx="4694298" cy="523220"/>
          </a:xfrm>
          <a:prstGeom prst="rect">
            <a:avLst/>
          </a:prstGeom>
          <a:noFill/>
        </p:spPr>
        <p:txBody>
          <a:bodyPr wrap="none" rtlCol="0">
            <a:spAutoFit/>
          </a:bodyPr>
          <a:lstStyle/>
          <a:p>
            <a:r>
              <a:rPr lang="en-US" sz="2800" dirty="0"/>
              <a:t>Ground Rules and Suggestions</a:t>
            </a:r>
          </a:p>
        </p:txBody>
      </p:sp>
      <p:sp>
        <p:nvSpPr>
          <p:cNvPr id="3" name="TextBox 2">
            <a:extLst>
              <a:ext uri="{FF2B5EF4-FFF2-40B4-BE49-F238E27FC236}">
                <a16:creationId xmlns:a16="http://schemas.microsoft.com/office/drawing/2014/main" id="{3D3FA50D-0E89-403B-B5AF-A92B37B430A3}"/>
              </a:ext>
            </a:extLst>
          </p:cNvPr>
          <p:cNvSpPr txBox="1"/>
          <p:nvPr/>
        </p:nvSpPr>
        <p:spPr>
          <a:xfrm>
            <a:off x="1967093" y="1938011"/>
            <a:ext cx="9536906" cy="4124206"/>
          </a:xfrm>
          <a:prstGeom prst="rect">
            <a:avLst/>
          </a:prstGeom>
          <a:noFill/>
        </p:spPr>
        <p:txBody>
          <a:bodyPr wrap="none" rtlCol="0">
            <a:spAutoFit/>
          </a:bodyPr>
          <a:lstStyle/>
          <a:p>
            <a:pPr>
              <a:spcAft>
                <a:spcPts val="1200"/>
              </a:spcAft>
            </a:pPr>
            <a:r>
              <a:rPr lang="en-US" sz="2400" dirty="0"/>
              <a:t>Respect, inclusion, full participation – </a:t>
            </a:r>
            <a:r>
              <a:rPr lang="en-US" sz="2400" b="1" i="1" dirty="0"/>
              <a:t>listen</a:t>
            </a:r>
            <a:r>
              <a:rPr lang="en-US" sz="2400" dirty="0"/>
              <a:t> to each other</a:t>
            </a:r>
          </a:p>
          <a:p>
            <a:pPr>
              <a:spcAft>
                <a:spcPts val="1200"/>
              </a:spcAft>
            </a:pPr>
            <a:r>
              <a:rPr lang="en-US" sz="2400" dirty="0"/>
              <a:t>Openness, experiment with ideas</a:t>
            </a:r>
          </a:p>
          <a:p>
            <a:pPr>
              <a:spcAft>
                <a:spcPts val="1200"/>
              </a:spcAft>
            </a:pPr>
            <a:r>
              <a:rPr lang="en-US" sz="2400" dirty="0"/>
              <a:t>No such thing as a bad question</a:t>
            </a:r>
          </a:p>
          <a:p>
            <a:pPr>
              <a:spcAft>
                <a:spcPts val="1200"/>
              </a:spcAft>
            </a:pPr>
            <a:r>
              <a:rPr lang="en-US" sz="2400" dirty="0"/>
              <a:t>Take ego out of it (either offense or defense)</a:t>
            </a:r>
          </a:p>
          <a:p>
            <a:pPr>
              <a:spcAft>
                <a:spcPts val="1200"/>
              </a:spcAft>
            </a:pPr>
            <a:r>
              <a:rPr lang="en-US" sz="2400" dirty="0"/>
              <a:t>“Be here” – i.e., no distractions (phone, laptop) unless otherwise approved</a:t>
            </a:r>
          </a:p>
          <a:p>
            <a:pPr>
              <a:spcAft>
                <a:spcPts val="1200"/>
              </a:spcAft>
            </a:pPr>
            <a:r>
              <a:rPr lang="en-US" sz="2400" dirty="0"/>
              <a:t>Don’t assume there’s one right answer</a:t>
            </a:r>
          </a:p>
          <a:p>
            <a:pPr>
              <a:spcAft>
                <a:spcPts val="1200"/>
              </a:spcAft>
            </a:pPr>
            <a:r>
              <a:rPr lang="en-US" sz="2400" dirty="0"/>
              <a:t>Place your nameplate on its side to signal interest in speaking</a:t>
            </a:r>
          </a:p>
          <a:p>
            <a:pPr>
              <a:spcAft>
                <a:spcPts val="1200"/>
              </a:spcAft>
            </a:pPr>
            <a:r>
              <a:rPr lang="en-US" sz="2400" dirty="0"/>
              <a:t>Be contrarian</a:t>
            </a:r>
          </a:p>
        </p:txBody>
      </p:sp>
      <p:sp>
        <p:nvSpPr>
          <p:cNvPr id="4" name="TextBox 3">
            <a:extLst>
              <a:ext uri="{FF2B5EF4-FFF2-40B4-BE49-F238E27FC236}">
                <a16:creationId xmlns:a16="http://schemas.microsoft.com/office/drawing/2014/main" id="{06E04327-0553-A4C5-0AF8-8AD5156D5080}"/>
              </a:ext>
            </a:extLst>
          </p:cNvPr>
          <p:cNvSpPr txBox="1"/>
          <p:nvPr/>
        </p:nvSpPr>
        <p:spPr>
          <a:xfrm>
            <a:off x="5012318" y="5740269"/>
            <a:ext cx="5755935" cy="400110"/>
          </a:xfrm>
          <a:prstGeom prst="rect">
            <a:avLst/>
          </a:prstGeom>
          <a:noFill/>
        </p:spPr>
        <p:txBody>
          <a:bodyPr wrap="none" rtlCol="0">
            <a:spAutoFit/>
          </a:bodyPr>
          <a:lstStyle/>
          <a:p>
            <a:r>
              <a:rPr lang="en-US" sz="2000" dirty="0"/>
              <a:t>Other practices you’d like to suggest, drop me a line.</a:t>
            </a:r>
          </a:p>
        </p:txBody>
      </p:sp>
      <p:sp useBgFill="1">
        <p:nvSpPr>
          <p:cNvPr id="6" name="TextBox 5">
            <a:extLst>
              <a:ext uri="{FF2B5EF4-FFF2-40B4-BE49-F238E27FC236}">
                <a16:creationId xmlns:a16="http://schemas.microsoft.com/office/drawing/2014/main" id="{BBCB775C-6329-DC0A-3FF1-D81047E9FFF4}"/>
              </a:ext>
            </a:extLst>
          </p:cNvPr>
          <p:cNvSpPr txBox="1"/>
          <p:nvPr/>
        </p:nvSpPr>
        <p:spPr>
          <a:xfrm>
            <a:off x="1302604" y="2466492"/>
            <a:ext cx="9586792" cy="1231106"/>
          </a:xfrm>
          <a:prstGeom prst="rect">
            <a:avLst/>
          </a:prstGeom>
          <a:ln>
            <a:solidFill>
              <a:schemeClr val="tx1"/>
            </a:solidFill>
          </a:ln>
        </p:spPr>
        <p:txBody>
          <a:bodyPr wrap="none" lIns="365760" tIns="365760" rIns="365760" bIns="365760" rtlCol="0">
            <a:spAutoFit/>
          </a:bodyPr>
          <a:lstStyle/>
          <a:p>
            <a:r>
              <a:rPr lang="en-US" sz="3200" dirty="0"/>
              <a:t>THINK OF THIS AS A PROFESSIONAL WORKSPACE.</a:t>
            </a:r>
          </a:p>
        </p:txBody>
      </p:sp>
      <p:sp>
        <p:nvSpPr>
          <p:cNvPr id="5" name="Rectangle: Rounded Corners 4">
            <a:extLst>
              <a:ext uri="{FF2B5EF4-FFF2-40B4-BE49-F238E27FC236}">
                <a16:creationId xmlns:a16="http://schemas.microsoft.com/office/drawing/2014/main" id="{0AE30EE2-3C25-2FF1-D17D-BB8A6D7BCA45}"/>
              </a:ext>
            </a:extLst>
          </p:cNvPr>
          <p:cNvSpPr/>
          <p:nvPr/>
        </p:nvSpPr>
        <p:spPr>
          <a:xfrm>
            <a:off x="5992115" y="4000114"/>
            <a:ext cx="1887166" cy="507979"/>
          </a:xfrm>
          <a:prstGeom prst="roundRect">
            <a:avLst/>
          </a:prstGeom>
          <a:no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TextBox 6">
            <a:extLst>
              <a:ext uri="{FF2B5EF4-FFF2-40B4-BE49-F238E27FC236}">
                <a16:creationId xmlns:a16="http://schemas.microsoft.com/office/drawing/2014/main" id="{FD89FA02-32AF-5053-C4E2-4B8FE828DEB5}"/>
              </a:ext>
            </a:extLst>
          </p:cNvPr>
          <p:cNvSpPr txBox="1"/>
          <p:nvPr/>
        </p:nvSpPr>
        <p:spPr>
          <a:xfrm>
            <a:off x="1406865" y="4800345"/>
            <a:ext cx="9555480" cy="1261872"/>
          </a:xfrm>
          <a:prstGeom prst="rect">
            <a:avLst/>
          </a:prstGeom>
          <a:ln>
            <a:solidFill>
              <a:schemeClr val="tx1"/>
            </a:solidFill>
          </a:ln>
        </p:spPr>
        <p:txBody>
          <a:bodyPr wrap="none" lIns="365760" tIns="365760" rIns="365760" bIns="365760" rtlCol="0">
            <a:noAutofit/>
          </a:bodyPr>
          <a:lstStyle/>
          <a:p>
            <a:pPr algn="ctr"/>
            <a:r>
              <a:rPr lang="en-US" sz="3200" dirty="0"/>
              <a:t>PROFESSIONAL DRESS</a:t>
            </a:r>
          </a:p>
        </p:txBody>
      </p:sp>
    </p:spTree>
    <p:extLst>
      <p:ext uri="{BB962C8B-B14F-4D97-AF65-F5344CB8AC3E}">
        <p14:creationId xmlns:p14="http://schemas.microsoft.com/office/powerpoint/2010/main" val="323272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par>
                                <p:cTn id="23" presetID="1" presetClass="entr" presetSubtype="0" fill="hold" grpId="0" nodeType="withEffect">
                                  <p:stCondLst>
                                    <p:cond delay="250"/>
                                  </p:stCondLst>
                                  <p:childTnLst>
                                    <p:set>
                                      <p:cBhvr>
                                        <p:cTn id="24" dur="1" fill="hold">
                                          <p:stCondLst>
                                            <p:cond delay="0"/>
                                          </p:stCondLst>
                                        </p:cTn>
                                        <p:tgtEl>
                                          <p:spTgt spid="5"/>
                                        </p:tgtEl>
                                        <p:attrNameLst>
                                          <p:attrName>style.visibility</p:attrName>
                                        </p:attrNameLst>
                                      </p:cBhvr>
                                      <p:to>
                                        <p:strVal val="visible"/>
                                      </p:to>
                                    </p:set>
                                  </p:childTnLst>
                                </p:cTn>
                              </p:par>
                              <p:par>
                                <p:cTn id="25" presetID="26" presetClass="emph" presetSubtype="0" repeatCount="3000" fill="hold" grpId="1" nodeType="withEffect">
                                  <p:stCondLst>
                                    <p:cond delay="250"/>
                                  </p:stCondLst>
                                  <p:childTnLst>
                                    <p:animEffect transition="out" filter="fade">
                                      <p:cBhvr>
                                        <p:cTn id="26" dur="500" tmFilter="0, 0; .2, .5; .8, .5; 1, 0"/>
                                        <p:tgtEl>
                                          <p:spTgt spid="5"/>
                                        </p:tgtEl>
                                      </p:cBhvr>
                                    </p:animEffect>
                                    <p:animScale>
                                      <p:cBhvr>
                                        <p:cTn id="27" dur="250" autoRev="1" fill="hold"/>
                                        <p:tgtEl>
                                          <p:spTgt spid="5"/>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2"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par>
                          <p:cTn id="33" fill="hold">
                            <p:stCondLst>
                              <p:cond delay="500"/>
                            </p:stCondLst>
                            <p:childTnLst>
                              <p:par>
                                <p:cTn id="34" presetID="1" presetClass="entr" presetSubtype="0" fill="hold" nodeType="after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808080"/>
                                      </p:to>
                                    </p:animClr>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808080"/>
                                      </p:to>
                                    </p:animClr>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rgbClr val="808080"/>
                                      </p:to>
                                    </p:animClr>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5" grpId="0" animBg="1"/>
      <p:bldP spid="5" grpId="1" animBg="1"/>
      <p:bldP spid="5" grpId="2" animBg="1"/>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1D5744-F59A-8698-5AB6-E10734DB9E9C}"/>
              </a:ext>
            </a:extLst>
          </p:cNvPr>
          <p:cNvSpPr txBox="1"/>
          <p:nvPr/>
        </p:nvSpPr>
        <p:spPr>
          <a:xfrm>
            <a:off x="2791838" y="2228671"/>
            <a:ext cx="6079788" cy="1384995"/>
          </a:xfrm>
          <a:prstGeom prst="rect">
            <a:avLst/>
          </a:prstGeom>
          <a:noFill/>
        </p:spPr>
        <p:txBody>
          <a:bodyPr wrap="square" rtlCol="0">
            <a:spAutoFit/>
          </a:bodyPr>
          <a:lstStyle/>
          <a:p>
            <a:pPr algn="ctr"/>
            <a:r>
              <a:rPr lang="en-US" sz="2800" dirty="0"/>
              <a:t>The United States Government</a:t>
            </a:r>
          </a:p>
          <a:p>
            <a:pPr algn="ctr"/>
            <a:r>
              <a:rPr lang="en-US" sz="2800" dirty="0"/>
              <a:t> </a:t>
            </a:r>
          </a:p>
          <a:p>
            <a:pPr algn="ctr"/>
            <a:r>
              <a:rPr lang="en-US" sz="2800" dirty="0"/>
              <a:t>How does it formulate foreign policy?</a:t>
            </a:r>
          </a:p>
        </p:txBody>
      </p:sp>
    </p:spTree>
    <p:extLst>
      <p:ext uri="{BB962C8B-B14F-4D97-AF65-F5344CB8AC3E}">
        <p14:creationId xmlns:p14="http://schemas.microsoft.com/office/powerpoint/2010/main" val="7662936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the government&#10;&#10;Description automatically generated">
            <a:extLst>
              <a:ext uri="{FF2B5EF4-FFF2-40B4-BE49-F238E27FC236}">
                <a16:creationId xmlns:a16="http://schemas.microsoft.com/office/drawing/2014/main" id="{2BAB689E-040B-D615-E5B4-C7ED8A9A94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430" y="611078"/>
            <a:ext cx="9275505" cy="5896726"/>
          </a:xfrm>
          <a:prstGeom prst="rect">
            <a:avLst/>
          </a:prstGeom>
        </p:spPr>
      </p:pic>
      <p:sp>
        <p:nvSpPr>
          <p:cNvPr id="4" name="TextBox 3">
            <a:extLst>
              <a:ext uri="{FF2B5EF4-FFF2-40B4-BE49-F238E27FC236}">
                <a16:creationId xmlns:a16="http://schemas.microsoft.com/office/drawing/2014/main" id="{47541DA8-4742-1DCA-759A-5EF53BD95B59}"/>
              </a:ext>
            </a:extLst>
          </p:cNvPr>
          <p:cNvSpPr txBox="1"/>
          <p:nvPr/>
        </p:nvSpPr>
        <p:spPr>
          <a:xfrm>
            <a:off x="8083685" y="6488668"/>
            <a:ext cx="2418226" cy="307777"/>
          </a:xfrm>
          <a:prstGeom prst="rect">
            <a:avLst/>
          </a:prstGeom>
          <a:noFill/>
        </p:spPr>
        <p:txBody>
          <a:bodyPr wrap="none" rtlCol="0">
            <a:spAutoFit/>
          </a:bodyPr>
          <a:lstStyle/>
          <a:p>
            <a:r>
              <a:rPr lang="en-US" sz="1400" i="1" dirty="0"/>
              <a:t>© Columbia University Library</a:t>
            </a:r>
          </a:p>
        </p:txBody>
      </p:sp>
    </p:spTree>
    <p:extLst>
      <p:ext uri="{BB962C8B-B14F-4D97-AF65-F5344CB8AC3E}">
        <p14:creationId xmlns:p14="http://schemas.microsoft.com/office/powerpoint/2010/main" val="12342039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E8FD96-A7C4-DD60-2450-6E1B4C7B5B0B}"/>
              </a:ext>
            </a:extLst>
          </p:cNvPr>
          <p:cNvPicPr>
            <a:picLocks noChangeAspect="1"/>
          </p:cNvPicPr>
          <p:nvPr/>
        </p:nvPicPr>
        <p:blipFill>
          <a:blip r:embed="rId2"/>
          <a:stretch>
            <a:fillRect/>
          </a:stretch>
        </p:blipFill>
        <p:spPr>
          <a:xfrm>
            <a:off x="1663430" y="591870"/>
            <a:ext cx="9269119" cy="5896798"/>
          </a:xfrm>
          <a:prstGeom prst="rect">
            <a:avLst/>
          </a:prstGeom>
        </p:spPr>
      </p:pic>
      <p:sp>
        <p:nvSpPr>
          <p:cNvPr id="4" name="TextBox 3">
            <a:extLst>
              <a:ext uri="{FF2B5EF4-FFF2-40B4-BE49-F238E27FC236}">
                <a16:creationId xmlns:a16="http://schemas.microsoft.com/office/drawing/2014/main" id="{47541DA8-4742-1DCA-759A-5EF53BD95B59}"/>
              </a:ext>
            </a:extLst>
          </p:cNvPr>
          <p:cNvSpPr txBox="1"/>
          <p:nvPr/>
        </p:nvSpPr>
        <p:spPr>
          <a:xfrm>
            <a:off x="8083685" y="6488668"/>
            <a:ext cx="2418226" cy="307777"/>
          </a:xfrm>
          <a:prstGeom prst="rect">
            <a:avLst/>
          </a:prstGeom>
          <a:noFill/>
        </p:spPr>
        <p:txBody>
          <a:bodyPr wrap="none" rtlCol="0">
            <a:spAutoFit/>
          </a:bodyPr>
          <a:lstStyle/>
          <a:p>
            <a:r>
              <a:rPr lang="en-US" sz="1400" i="1" dirty="0"/>
              <a:t>© Columbia University Library</a:t>
            </a:r>
          </a:p>
        </p:txBody>
      </p:sp>
      <p:sp useBgFill="1">
        <p:nvSpPr>
          <p:cNvPr id="7" name="Rectangle 6">
            <a:extLst>
              <a:ext uri="{FF2B5EF4-FFF2-40B4-BE49-F238E27FC236}">
                <a16:creationId xmlns:a16="http://schemas.microsoft.com/office/drawing/2014/main" id="{66123F40-4C42-A08C-2BE9-E7D8D80FC245}"/>
              </a:ext>
            </a:extLst>
          </p:cNvPr>
          <p:cNvSpPr/>
          <p:nvPr/>
        </p:nvSpPr>
        <p:spPr>
          <a:xfrm>
            <a:off x="8443609" y="553998"/>
            <a:ext cx="2908570" cy="26269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263E359F-06FC-0997-CEA7-1001A338F75F}"/>
              </a:ext>
            </a:extLst>
          </p:cNvPr>
          <p:cNvSpPr/>
          <p:nvPr/>
        </p:nvSpPr>
        <p:spPr>
          <a:xfrm>
            <a:off x="1395109" y="553997"/>
            <a:ext cx="2908570" cy="26269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B7B16BA-A72F-7E1D-68BF-96091111C185}"/>
              </a:ext>
            </a:extLst>
          </p:cNvPr>
          <p:cNvSpPr txBox="1"/>
          <p:nvPr/>
        </p:nvSpPr>
        <p:spPr>
          <a:xfrm>
            <a:off x="529936" y="818511"/>
            <a:ext cx="2986715" cy="1938992"/>
          </a:xfrm>
          <a:prstGeom prst="rect">
            <a:avLst/>
          </a:prstGeom>
          <a:noFill/>
        </p:spPr>
        <p:txBody>
          <a:bodyPr wrap="none" rtlCol="0">
            <a:spAutoFit/>
          </a:bodyPr>
          <a:lstStyle/>
          <a:p>
            <a:r>
              <a:rPr lang="en-US" sz="2400" dirty="0"/>
              <a:t>How do they </a:t>
            </a:r>
          </a:p>
          <a:p>
            <a:pPr lvl="2"/>
            <a:r>
              <a:rPr lang="en-US" sz="2400" dirty="0"/>
              <a:t>communicate?</a:t>
            </a:r>
          </a:p>
          <a:p>
            <a:pPr lvl="2"/>
            <a:r>
              <a:rPr lang="en-US" sz="2400" dirty="0"/>
              <a:t>intermediate?</a:t>
            </a:r>
          </a:p>
          <a:p>
            <a:pPr lvl="2"/>
            <a:r>
              <a:rPr lang="en-US" sz="2400" dirty="0"/>
              <a:t>coordinate?</a:t>
            </a:r>
          </a:p>
          <a:p>
            <a:r>
              <a:rPr lang="en-US" sz="2400" dirty="0"/>
              <a:t>  </a:t>
            </a:r>
          </a:p>
        </p:txBody>
      </p:sp>
      <p:sp>
        <p:nvSpPr>
          <p:cNvPr id="9" name="TextBox 8">
            <a:extLst>
              <a:ext uri="{FF2B5EF4-FFF2-40B4-BE49-F238E27FC236}">
                <a16:creationId xmlns:a16="http://schemas.microsoft.com/office/drawing/2014/main" id="{8494AE57-BAFB-27F7-3134-E46AED02D37D}"/>
              </a:ext>
            </a:extLst>
          </p:cNvPr>
          <p:cNvSpPr txBox="1"/>
          <p:nvPr/>
        </p:nvSpPr>
        <p:spPr>
          <a:xfrm>
            <a:off x="8530160" y="717800"/>
            <a:ext cx="3533340" cy="2677656"/>
          </a:xfrm>
          <a:prstGeom prst="rect">
            <a:avLst/>
          </a:prstGeom>
          <a:noFill/>
        </p:spPr>
        <p:txBody>
          <a:bodyPr wrap="none" rtlCol="0">
            <a:spAutoFit/>
          </a:bodyPr>
          <a:lstStyle/>
          <a:p>
            <a:r>
              <a:rPr lang="en-US" sz="2400" dirty="0"/>
              <a:t>The “Interagency Process”</a:t>
            </a:r>
          </a:p>
          <a:p>
            <a:pPr lvl="2"/>
            <a:r>
              <a:rPr lang="en-US" sz="2400" dirty="0"/>
              <a:t>NSC Principals</a:t>
            </a:r>
          </a:p>
          <a:p>
            <a:pPr lvl="2"/>
            <a:r>
              <a:rPr lang="en-US" sz="2400" dirty="0"/>
              <a:t>NSC Deputies</a:t>
            </a:r>
          </a:p>
          <a:p>
            <a:pPr lvl="2"/>
            <a:r>
              <a:rPr lang="en-US" sz="2400" dirty="0"/>
              <a:t>Interagency Policy</a:t>
            </a:r>
            <a:br>
              <a:rPr lang="en-US" sz="2400" dirty="0"/>
            </a:br>
            <a:r>
              <a:rPr lang="en-US" sz="2400" dirty="0"/>
              <a:t>    Committees</a:t>
            </a:r>
          </a:p>
          <a:p>
            <a:pPr lvl="2"/>
            <a:r>
              <a:rPr lang="en-US" sz="2400" dirty="0"/>
              <a:t>Informal tools</a:t>
            </a:r>
          </a:p>
          <a:p>
            <a:r>
              <a:rPr lang="en-US" sz="2400" dirty="0"/>
              <a:t>  </a:t>
            </a:r>
          </a:p>
        </p:txBody>
      </p:sp>
    </p:spTree>
    <p:extLst>
      <p:ext uri="{BB962C8B-B14F-4D97-AF65-F5344CB8AC3E}">
        <p14:creationId xmlns:p14="http://schemas.microsoft.com/office/powerpoint/2010/main" val="395474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83746F-B956-4724-B314-01D377EE18F8}"/>
              </a:ext>
            </a:extLst>
          </p:cNvPr>
          <p:cNvSpPr txBox="1"/>
          <p:nvPr/>
        </p:nvSpPr>
        <p:spPr>
          <a:xfrm>
            <a:off x="1502215" y="687992"/>
            <a:ext cx="3075970" cy="461665"/>
          </a:xfrm>
          <a:prstGeom prst="rect">
            <a:avLst/>
          </a:prstGeom>
          <a:noFill/>
        </p:spPr>
        <p:txBody>
          <a:bodyPr wrap="none" rtlCol="0">
            <a:spAutoFit/>
          </a:bodyPr>
          <a:lstStyle/>
          <a:p>
            <a:r>
              <a:rPr lang="en-US" sz="2400" dirty="0"/>
              <a:t>The U.S. “Interagency”</a:t>
            </a:r>
          </a:p>
        </p:txBody>
      </p:sp>
      <p:sp>
        <p:nvSpPr>
          <p:cNvPr id="4" name="TextBox 3">
            <a:extLst>
              <a:ext uri="{FF2B5EF4-FFF2-40B4-BE49-F238E27FC236}">
                <a16:creationId xmlns:a16="http://schemas.microsoft.com/office/drawing/2014/main" id="{08171C71-8D33-850D-D8C7-253409F40CC3}"/>
              </a:ext>
            </a:extLst>
          </p:cNvPr>
          <p:cNvSpPr txBox="1"/>
          <p:nvPr/>
        </p:nvSpPr>
        <p:spPr>
          <a:xfrm>
            <a:off x="1665838" y="1548143"/>
            <a:ext cx="1956626" cy="400110"/>
          </a:xfrm>
          <a:prstGeom prst="rect">
            <a:avLst/>
          </a:prstGeom>
          <a:noFill/>
        </p:spPr>
        <p:txBody>
          <a:bodyPr wrap="none" rtlCol="0">
            <a:spAutoFit/>
          </a:bodyPr>
          <a:lstStyle/>
          <a:p>
            <a:r>
              <a:rPr lang="en-US" sz="2000" i="1" dirty="0"/>
              <a:t>A super-fast tour</a:t>
            </a:r>
          </a:p>
        </p:txBody>
      </p:sp>
      <p:pic>
        <p:nvPicPr>
          <p:cNvPr id="5" name="Picture 4">
            <a:extLst>
              <a:ext uri="{FF2B5EF4-FFF2-40B4-BE49-F238E27FC236}">
                <a16:creationId xmlns:a16="http://schemas.microsoft.com/office/drawing/2014/main" id="{16452FEE-3833-50FA-1B46-6F668ACBEC90}"/>
              </a:ext>
            </a:extLst>
          </p:cNvPr>
          <p:cNvPicPr>
            <a:picLocks noChangeAspect="1"/>
          </p:cNvPicPr>
          <p:nvPr/>
        </p:nvPicPr>
        <p:blipFill rotWithShape="1">
          <a:blip r:embed="rId2">
            <a:extLst>
              <a:ext uri="{28A0092B-C50C-407E-A947-70E740481C1C}">
                <a14:useLocalDpi xmlns:a14="http://schemas.microsoft.com/office/drawing/2010/main" val="0"/>
              </a:ext>
            </a:extLst>
          </a:blip>
          <a:srcRect l="6502" t="19333" r="11221" b="15122"/>
          <a:stretch/>
        </p:blipFill>
        <p:spPr>
          <a:xfrm>
            <a:off x="6292158" y="918824"/>
            <a:ext cx="3367890" cy="1341482"/>
          </a:xfrm>
          <a:prstGeom prst="rect">
            <a:avLst/>
          </a:prstGeom>
          <a:ln w="3175">
            <a:solidFill>
              <a:schemeClr val="tx1"/>
            </a:solidFill>
          </a:ln>
        </p:spPr>
      </p:pic>
      <p:sp>
        <p:nvSpPr>
          <p:cNvPr id="6" name="TextBox 5">
            <a:extLst>
              <a:ext uri="{FF2B5EF4-FFF2-40B4-BE49-F238E27FC236}">
                <a16:creationId xmlns:a16="http://schemas.microsoft.com/office/drawing/2014/main" id="{FD685A5E-1AD1-88B7-4414-D77793FA4E12}"/>
              </a:ext>
            </a:extLst>
          </p:cNvPr>
          <p:cNvSpPr txBox="1"/>
          <p:nvPr/>
        </p:nvSpPr>
        <p:spPr>
          <a:xfrm>
            <a:off x="6165408" y="2260306"/>
            <a:ext cx="3874885" cy="369332"/>
          </a:xfrm>
          <a:prstGeom prst="rect">
            <a:avLst/>
          </a:prstGeom>
          <a:noFill/>
        </p:spPr>
        <p:txBody>
          <a:bodyPr wrap="square" rtlCol="0">
            <a:spAutoFit/>
          </a:bodyPr>
          <a:lstStyle/>
          <a:p>
            <a:r>
              <a:rPr lang="en-US" dirty="0"/>
              <a:t>White House through NSC (and OMB)</a:t>
            </a:r>
          </a:p>
        </p:txBody>
      </p:sp>
      <p:sp>
        <p:nvSpPr>
          <p:cNvPr id="7" name="TextBox 6">
            <a:extLst>
              <a:ext uri="{FF2B5EF4-FFF2-40B4-BE49-F238E27FC236}">
                <a16:creationId xmlns:a16="http://schemas.microsoft.com/office/drawing/2014/main" id="{8D3C1145-889A-06AC-B3FA-5C2523463A38}"/>
              </a:ext>
            </a:extLst>
          </p:cNvPr>
          <p:cNvSpPr txBox="1"/>
          <p:nvPr/>
        </p:nvSpPr>
        <p:spPr>
          <a:xfrm>
            <a:off x="6292158" y="3795508"/>
            <a:ext cx="3367890" cy="2031325"/>
          </a:xfrm>
          <a:prstGeom prst="rect">
            <a:avLst/>
          </a:prstGeom>
          <a:noFill/>
        </p:spPr>
        <p:txBody>
          <a:bodyPr wrap="square" rtlCol="0">
            <a:spAutoFit/>
          </a:bodyPr>
          <a:lstStyle/>
          <a:p>
            <a:pPr algn="ctr"/>
            <a:r>
              <a:rPr lang="en-US" u="sng" dirty="0"/>
              <a:t>Departments/agencies</a:t>
            </a:r>
          </a:p>
          <a:p>
            <a:r>
              <a:rPr lang="en-US" dirty="0"/>
              <a:t>State</a:t>
            </a:r>
          </a:p>
          <a:p>
            <a:r>
              <a:rPr lang="en-US" dirty="0"/>
              <a:t>Defense (OSD and JCS)</a:t>
            </a:r>
          </a:p>
          <a:p>
            <a:r>
              <a:rPr lang="en-US" dirty="0"/>
              <a:t>USTR</a:t>
            </a:r>
          </a:p>
          <a:p>
            <a:r>
              <a:rPr lang="en-US" dirty="0"/>
              <a:t>DHS (and agencies)</a:t>
            </a:r>
          </a:p>
          <a:p>
            <a:r>
              <a:rPr lang="en-US" dirty="0"/>
              <a:t>DOJ</a:t>
            </a:r>
          </a:p>
          <a:p>
            <a:r>
              <a:rPr lang="en-US" dirty="0"/>
              <a:t>Others with international role</a:t>
            </a:r>
          </a:p>
        </p:txBody>
      </p:sp>
      <p:sp>
        <p:nvSpPr>
          <p:cNvPr id="8" name="Up-Down Arrow 7">
            <a:extLst>
              <a:ext uri="{FF2B5EF4-FFF2-40B4-BE49-F238E27FC236}">
                <a16:creationId xmlns:a16="http://schemas.microsoft.com/office/drawing/2014/main" id="{B8C5736C-A957-514F-E6E0-6F1C721DBFFC}"/>
              </a:ext>
            </a:extLst>
          </p:cNvPr>
          <p:cNvSpPr/>
          <p:nvPr/>
        </p:nvSpPr>
        <p:spPr>
          <a:xfrm>
            <a:off x="7613964" y="2677719"/>
            <a:ext cx="407406" cy="769545"/>
          </a:xfrm>
          <a:prstGeom prst="upDownArrow">
            <a:avLst/>
          </a:prstGeom>
          <a:solidFill>
            <a:schemeClr val="tx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C65E6C9-EB85-1949-E243-000509BFB69F}"/>
              </a:ext>
            </a:extLst>
          </p:cNvPr>
          <p:cNvSpPr txBox="1"/>
          <p:nvPr/>
        </p:nvSpPr>
        <p:spPr>
          <a:xfrm rot="21106182">
            <a:off x="1281546" y="3631647"/>
            <a:ext cx="3517310" cy="461665"/>
          </a:xfrm>
          <a:prstGeom prst="rect">
            <a:avLst/>
          </a:prstGeom>
          <a:noFill/>
        </p:spPr>
        <p:txBody>
          <a:bodyPr wrap="none" rtlCol="0">
            <a:spAutoFit/>
          </a:bodyPr>
          <a:lstStyle/>
          <a:p>
            <a:r>
              <a:rPr lang="en-US" sz="2400" dirty="0"/>
              <a:t>“The interagency process”</a:t>
            </a:r>
          </a:p>
        </p:txBody>
      </p:sp>
    </p:spTree>
    <p:extLst>
      <p:ext uri="{BB962C8B-B14F-4D97-AF65-F5344CB8AC3E}">
        <p14:creationId xmlns:p14="http://schemas.microsoft.com/office/powerpoint/2010/main" val="418148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par>
                          <p:cTn id="17" fill="hold">
                            <p:stCondLst>
                              <p:cond delay="0"/>
                            </p:stCondLst>
                            <p:childTnLst>
                              <p:par>
                                <p:cTn id="18" presetID="42" presetClass="path" presetSubtype="0" repeatCount="3000" accel="50000" decel="50000" fill="hold" grpId="0" nodeType="afterEffect">
                                  <p:stCondLst>
                                    <p:cond delay="0"/>
                                  </p:stCondLst>
                                  <p:childTnLst>
                                    <p:animMotion origin="layout" path="M 4.16667E-6 2.22222E-6 L -0.00118 0.04028 " pathEditMode="relative" rAng="0" ptsTypes="AA">
                                      <p:cBhvr>
                                        <p:cTn id="19" dur="500" fill="hold"/>
                                        <p:tgtEl>
                                          <p:spTgt spid="8"/>
                                        </p:tgtEl>
                                        <p:attrNameLst>
                                          <p:attrName>ppt_x</p:attrName>
                                          <p:attrName>ppt_y</p:attrName>
                                        </p:attrNameLst>
                                      </p:cBhvr>
                                      <p:rCtr x="-65" y="2014"/>
                                    </p:animMotion>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8" grpId="1" animBg="1"/>
      <p:bldP spid="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214BAF-490C-3BBE-4F48-CC3268BA8AAD}"/>
              </a:ext>
            </a:extLst>
          </p:cNvPr>
          <p:cNvSpPr txBox="1"/>
          <p:nvPr/>
        </p:nvSpPr>
        <p:spPr>
          <a:xfrm>
            <a:off x="4305523" y="2067207"/>
            <a:ext cx="4486998" cy="523220"/>
          </a:xfrm>
          <a:prstGeom prst="rect">
            <a:avLst/>
          </a:prstGeom>
          <a:noFill/>
        </p:spPr>
        <p:txBody>
          <a:bodyPr wrap="none" rtlCol="0">
            <a:spAutoFit/>
          </a:bodyPr>
          <a:lstStyle/>
          <a:p>
            <a:r>
              <a:rPr lang="en-US" sz="2800" dirty="0"/>
              <a:t>How do they stay informed?  </a:t>
            </a:r>
          </a:p>
        </p:txBody>
      </p:sp>
      <p:sp>
        <p:nvSpPr>
          <p:cNvPr id="3" name="TextBox 2">
            <a:extLst>
              <a:ext uri="{FF2B5EF4-FFF2-40B4-BE49-F238E27FC236}">
                <a16:creationId xmlns:a16="http://schemas.microsoft.com/office/drawing/2014/main" id="{B5BA8D56-2CC4-BF60-89B0-D3DF4C065873}"/>
              </a:ext>
            </a:extLst>
          </p:cNvPr>
          <p:cNvSpPr txBox="1"/>
          <p:nvPr/>
        </p:nvSpPr>
        <p:spPr>
          <a:xfrm>
            <a:off x="1854200" y="3167390"/>
            <a:ext cx="1752403" cy="523220"/>
          </a:xfrm>
          <a:prstGeom prst="rect">
            <a:avLst/>
          </a:prstGeom>
          <a:noFill/>
        </p:spPr>
        <p:txBody>
          <a:bodyPr wrap="none" rtlCol="0">
            <a:spAutoFit/>
          </a:bodyPr>
          <a:lstStyle/>
          <a:p>
            <a:r>
              <a:rPr lang="en-US" sz="2800" dirty="0"/>
              <a:t>The media</a:t>
            </a:r>
          </a:p>
        </p:txBody>
      </p:sp>
      <p:sp>
        <p:nvSpPr>
          <p:cNvPr id="4" name="TextBox 3">
            <a:extLst>
              <a:ext uri="{FF2B5EF4-FFF2-40B4-BE49-F238E27FC236}">
                <a16:creationId xmlns:a16="http://schemas.microsoft.com/office/drawing/2014/main" id="{B7A90613-080E-7A87-27FC-8F647BB2E332}"/>
              </a:ext>
            </a:extLst>
          </p:cNvPr>
          <p:cNvSpPr txBox="1"/>
          <p:nvPr/>
        </p:nvSpPr>
        <p:spPr>
          <a:xfrm>
            <a:off x="2001676" y="4191000"/>
            <a:ext cx="1457450" cy="1200329"/>
          </a:xfrm>
          <a:prstGeom prst="rect">
            <a:avLst/>
          </a:prstGeom>
          <a:noFill/>
        </p:spPr>
        <p:txBody>
          <a:bodyPr wrap="none" rtlCol="0">
            <a:spAutoFit/>
          </a:bodyPr>
          <a:lstStyle/>
          <a:p>
            <a:r>
              <a:rPr lang="en-US" sz="2400" dirty="0"/>
              <a:t>Print</a:t>
            </a:r>
          </a:p>
          <a:p>
            <a:r>
              <a:rPr lang="en-US" sz="2400" dirty="0"/>
              <a:t>Electronic</a:t>
            </a:r>
          </a:p>
          <a:p>
            <a:r>
              <a:rPr lang="en-US" sz="2400" dirty="0"/>
              <a:t>Social</a:t>
            </a:r>
          </a:p>
        </p:txBody>
      </p:sp>
      <p:sp>
        <p:nvSpPr>
          <p:cNvPr id="5" name="TextBox 4">
            <a:extLst>
              <a:ext uri="{FF2B5EF4-FFF2-40B4-BE49-F238E27FC236}">
                <a16:creationId xmlns:a16="http://schemas.microsoft.com/office/drawing/2014/main" id="{2081B158-27E1-03C7-B014-A46405A37748}"/>
              </a:ext>
            </a:extLst>
          </p:cNvPr>
          <p:cNvSpPr txBox="1"/>
          <p:nvPr/>
        </p:nvSpPr>
        <p:spPr>
          <a:xfrm>
            <a:off x="5082741" y="3167390"/>
            <a:ext cx="2026517" cy="954107"/>
          </a:xfrm>
          <a:prstGeom prst="rect">
            <a:avLst/>
          </a:prstGeom>
          <a:noFill/>
        </p:spPr>
        <p:txBody>
          <a:bodyPr wrap="none" rtlCol="0">
            <a:spAutoFit/>
          </a:bodyPr>
          <a:lstStyle/>
          <a:p>
            <a:pPr algn="ctr"/>
            <a:r>
              <a:rPr lang="en-US" sz="2800" dirty="0"/>
              <a:t>Other public</a:t>
            </a:r>
            <a:br>
              <a:rPr lang="en-US" sz="2800" dirty="0"/>
            </a:br>
            <a:r>
              <a:rPr lang="en-US" sz="2800" dirty="0"/>
              <a:t>sources</a:t>
            </a:r>
          </a:p>
        </p:txBody>
      </p:sp>
      <p:sp>
        <p:nvSpPr>
          <p:cNvPr id="6" name="TextBox 5">
            <a:extLst>
              <a:ext uri="{FF2B5EF4-FFF2-40B4-BE49-F238E27FC236}">
                <a16:creationId xmlns:a16="http://schemas.microsoft.com/office/drawing/2014/main" id="{D08559F9-4BF5-45B0-8C9C-9574884306F5}"/>
              </a:ext>
            </a:extLst>
          </p:cNvPr>
          <p:cNvSpPr txBox="1"/>
          <p:nvPr/>
        </p:nvSpPr>
        <p:spPr>
          <a:xfrm>
            <a:off x="5157528" y="4191000"/>
            <a:ext cx="2109873" cy="1200329"/>
          </a:xfrm>
          <a:prstGeom prst="rect">
            <a:avLst/>
          </a:prstGeom>
          <a:noFill/>
        </p:spPr>
        <p:txBody>
          <a:bodyPr wrap="none" rtlCol="0">
            <a:spAutoFit/>
          </a:bodyPr>
          <a:lstStyle/>
          <a:p>
            <a:r>
              <a:rPr lang="en-US" sz="2400" dirty="0"/>
              <a:t>Congress</a:t>
            </a:r>
          </a:p>
          <a:p>
            <a:r>
              <a:rPr lang="en-US" sz="2400" dirty="0"/>
              <a:t>Interest groups</a:t>
            </a:r>
          </a:p>
          <a:p>
            <a:r>
              <a:rPr lang="en-US" sz="2400" dirty="0"/>
              <a:t>Think tanks</a:t>
            </a:r>
          </a:p>
        </p:txBody>
      </p:sp>
      <p:sp>
        <p:nvSpPr>
          <p:cNvPr id="7" name="TextBox 6">
            <a:extLst>
              <a:ext uri="{FF2B5EF4-FFF2-40B4-BE49-F238E27FC236}">
                <a16:creationId xmlns:a16="http://schemas.microsoft.com/office/drawing/2014/main" id="{92634238-70E8-FB3C-B204-572923642D93}"/>
              </a:ext>
            </a:extLst>
          </p:cNvPr>
          <p:cNvSpPr txBox="1"/>
          <p:nvPr/>
        </p:nvSpPr>
        <p:spPr>
          <a:xfrm>
            <a:off x="8295254" y="3167390"/>
            <a:ext cx="2058577" cy="954107"/>
          </a:xfrm>
          <a:prstGeom prst="rect">
            <a:avLst/>
          </a:prstGeom>
          <a:noFill/>
        </p:spPr>
        <p:txBody>
          <a:bodyPr wrap="none" rtlCol="0">
            <a:spAutoFit/>
          </a:bodyPr>
          <a:lstStyle/>
          <a:p>
            <a:pPr algn="ctr"/>
            <a:r>
              <a:rPr lang="en-US" sz="2800" dirty="0"/>
              <a:t>Government</a:t>
            </a:r>
            <a:br>
              <a:rPr lang="en-US" sz="2800" dirty="0"/>
            </a:br>
            <a:r>
              <a:rPr lang="en-US" sz="2800" dirty="0"/>
              <a:t>sources</a:t>
            </a:r>
          </a:p>
        </p:txBody>
      </p:sp>
      <p:sp>
        <p:nvSpPr>
          <p:cNvPr id="8" name="TextBox 7">
            <a:extLst>
              <a:ext uri="{FF2B5EF4-FFF2-40B4-BE49-F238E27FC236}">
                <a16:creationId xmlns:a16="http://schemas.microsoft.com/office/drawing/2014/main" id="{893A55BB-D453-E95D-5257-9817A93B7A78}"/>
              </a:ext>
            </a:extLst>
          </p:cNvPr>
          <p:cNvSpPr txBox="1"/>
          <p:nvPr/>
        </p:nvSpPr>
        <p:spPr>
          <a:xfrm>
            <a:off x="8386070" y="4191000"/>
            <a:ext cx="1762021" cy="1200329"/>
          </a:xfrm>
          <a:prstGeom prst="rect">
            <a:avLst/>
          </a:prstGeom>
          <a:noFill/>
        </p:spPr>
        <p:txBody>
          <a:bodyPr wrap="none" rtlCol="0">
            <a:spAutoFit/>
          </a:bodyPr>
          <a:lstStyle/>
          <a:p>
            <a:r>
              <a:rPr lang="en-US" sz="2400" dirty="0"/>
              <a:t>Intelligence</a:t>
            </a:r>
          </a:p>
          <a:p>
            <a:r>
              <a:rPr lang="en-US" sz="2400" dirty="0"/>
              <a:t>Bureaucracy</a:t>
            </a:r>
          </a:p>
          <a:p>
            <a:r>
              <a:rPr lang="en-US" sz="2400" dirty="0"/>
              <a:t>Cabinet</a:t>
            </a:r>
          </a:p>
        </p:txBody>
      </p:sp>
    </p:spTree>
    <p:extLst>
      <p:ext uri="{BB962C8B-B14F-4D97-AF65-F5344CB8AC3E}">
        <p14:creationId xmlns:p14="http://schemas.microsoft.com/office/powerpoint/2010/main" val="379999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500"/>
                            </p:stCondLst>
                            <p:childTnLst>
                              <p:par>
                                <p:cTn id="18" presetID="22" presetClass="entr" presetSubtype="1" fill="hold" grpId="0" nodeType="after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par>
                          <p:cTn id="26" fill="hold">
                            <p:stCondLst>
                              <p:cond delay="500"/>
                            </p:stCondLst>
                            <p:childTnLst>
                              <p:par>
                                <p:cTn id="27" presetID="22" presetClass="entr" presetSubtype="1" fill="hold" grpId="0" nodeType="afterEffect">
                                  <p:stCondLst>
                                    <p:cond delay="50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building&#10;&#10;Description automatically generated">
            <a:extLst>
              <a:ext uri="{FF2B5EF4-FFF2-40B4-BE49-F238E27FC236}">
                <a16:creationId xmlns:a16="http://schemas.microsoft.com/office/drawing/2014/main" id="{5360E967-CE20-4577-AAFC-1FD952C7F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024887"/>
            <a:ext cx="9144000" cy="4027427"/>
          </a:xfrm>
          <a:prstGeom prst="rect">
            <a:avLst/>
          </a:prstGeom>
        </p:spPr>
      </p:pic>
      <p:sp>
        <p:nvSpPr>
          <p:cNvPr id="2" name="TextBox 1">
            <a:extLst>
              <a:ext uri="{FF2B5EF4-FFF2-40B4-BE49-F238E27FC236}">
                <a16:creationId xmlns:a16="http://schemas.microsoft.com/office/drawing/2014/main" id="{8B83746F-B956-4724-B314-01D377EE18F8}"/>
              </a:ext>
            </a:extLst>
          </p:cNvPr>
          <p:cNvSpPr txBox="1"/>
          <p:nvPr/>
        </p:nvSpPr>
        <p:spPr>
          <a:xfrm>
            <a:off x="1647825" y="805686"/>
            <a:ext cx="4352730" cy="461665"/>
          </a:xfrm>
          <a:prstGeom prst="rect">
            <a:avLst/>
          </a:prstGeom>
          <a:noFill/>
        </p:spPr>
        <p:txBody>
          <a:bodyPr wrap="none" rtlCol="0">
            <a:spAutoFit/>
          </a:bodyPr>
          <a:lstStyle/>
          <a:p>
            <a:r>
              <a:rPr lang="en-US" sz="2400" dirty="0"/>
              <a:t>The U.S. Intelligence Community</a:t>
            </a:r>
          </a:p>
        </p:txBody>
      </p:sp>
    </p:spTree>
    <p:extLst>
      <p:ext uri="{BB962C8B-B14F-4D97-AF65-F5344CB8AC3E}">
        <p14:creationId xmlns:p14="http://schemas.microsoft.com/office/powerpoint/2010/main" val="39315034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imeline&#10;&#10;Description automatically generated">
            <a:extLst>
              <a:ext uri="{FF2B5EF4-FFF2-40B4-BE49-F238E27FC236}">
                <a16:creationId xmlns:a16="http://schemas.microsoft.com/office/drawing/2014/main" id="{5C129D72-8C82-4E93-9446-7BC2070586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761125"/>
            <a:ext cx="9144000" cy="5164551"/>
          </a:xfrm>
          <a:prstGeom prst="rect">
            <a:avLst/>
          </a:prstGeom>
        </p:spPr>
      </p:pic>
      <p:pic>
        <p:nvPicPr>
          <p:cNvPr id="4" name="Picture 3" descr="A person smiling with a microphone&#10;&#10;Description automatically generated">
            <a:extLst>
              <a:ext uri="{FF2B5EF4-FFF2-40B4-BE49-F238E27FC236}">
                <a16:creationId xmlns:a16="http://schemas.microsoft.com/office/drawing/2014/main" id="{91C9B6DA-4DE9-8D53-8789-CC37C1FBA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6396" y="133985"/>
            <a:ext cx="1803439" cy="2011680"/>
          </a:xfrm>
          <a:prstGeom prst="rect">
            <a:avLst/>
          </a:prstGeom>
        </p:spPr>
      </p:pic>
      <p:sp>
        <p:nvSpPr>
          <p:cNvPr id="8" name="TextBox 7">
            <a:extLst>
              <a:ext uri="{FF2B5EF4-FFF2-40B4-BE49-F238E27FC236}">
                <a16:creationId xmlns:a16="http://schemas.microsoft.com/office/drawing/2014/main" id="{EE26BBA7-D6C5-EB15-152C-C7B4DAD15217}"/>
              </a:ext>
            </a:extLst>
          </p:cNvPr>
          <p:cNvSpPr txBox="1"/>
          <p:nvPr/>
        </p:nvSpPr>
        <p:spPr>
          <a:xfrm>
            <a:off x="7007485" y="770493"/>
            <a:ext cx="1536318" cy="369332"/>
          </a:xfrm>
          <a:prstGeom prst="rect">
            <a:avLst/>
          </a:prstGeom>
          <a:noFill/>
        </p:spPr>
        <p:txBody>
          <a:bodyPr wrap="none" rtlCol="0">
            <a:spAutoFit/>
          </a:bodyPr>
          <a:lstStyle/>
          <a:p>
            <a:pPr algn="ctr"/>
            <a:r>
              <a:rPr lang="en-US" b="1" dirty="0"/>
              <a:t>Tulsi Gabbard</a:t>
            </a:r>
          </a:p>
        </p:txBody>
      </p:sp>
    </p:spTree>
    <p:extLst>
      <p:ext uri="{BB962C8B-B14F-4D97-AF65-F5344CB8AC3E}">
        <p14:creationId xmlns:p14="http://schemas.microsoft.com/office/powerpoint/2010/main" val="172320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0C0CA8-F80E-4022-AAEA-F94B19B24E13}"/>
              </a:ext>
            </a:extLst>
          </p:cNvPr>
          <p:cNvSpPr/>
          <p:nvPr/>
        </p:nvSpPr>
        <p:spPr>
          <a:xfrm>
            <a:off x="2400300" y="872847"/>
            <a:ext cx="7562850" cy="5355312"/>
          </a:xfrm>
          <a:prstGeom prst="rect">
            <a:avLst/>
          </a:prstGeom>
        </p:spPr>
        <p:txBody>
          <a:bodyPr wrap="square">
            <a:spAutoFit/>
          </a:bodyPr>
          <a:lstStyle/>
          <a:p>
            <a:pPr>
              <a:spcAft>
                <a:spcPts val="1200"/>
              </a:spcAft>
            </a:pPr>
            <a:r>
              <a:rPr lang="en-US" dirty="0"/>
              <a:t>The U.S. Intelligence Community is composed of the following </a:t>
            </a:r>
            <a:r>
              <a:rPr lang="en-US" sz="2400" dirty="0"/>
              <a:t>18</a:t>
            </a:r>
            <a:r>
              <a:rPr lang="en-US" dirty="0"/>
              <a:t> organizations:</a:t>
            </a:r>
          </a:p>
          <a:p>
            <a:pPr marL="285750" indent="-285750">
              <a:spcAft>
                <a:spcPts val="1200"/>
              </a:spcAft>
              <a:buFont typeface="Arial" panose="020B0604020202020204" pitchFamily="34" charset="0"/>
              <a:buChar char="•"/>
            </a:pPr>
            <a:r>
              <a:rPr lang="en-US" b="1" dirty="0"/>
              <a:t>Two</a:t>
            </a:r>
            <a:r>
              <a:rPr lang="en-US" dirty="0"/>
              <a:t> independent agencies—the Office of the Director of National Intelligence (ODNI) and the Central Intelligence Agency (CIA);</a:t>
            </a:r>
          </a:p>
          <a:p>
            <a:pPr marL="285750" indent="-285750">
              <a:spcAft>
                <a:spcPts val="1200"/>
              </a:spcAft>
              <a:buFont typeface="Arial" panose="020B0604020202020204" pitchFamily="34" charset="0"/>
              <a:buChar char="•"/>
            </a:pPr>
            <a:r>
              <a:rPr lang="en-US" b="1" dirty="0"/>
              <a:t>Nine</a:t>
            </a:r>
            <a:r>
              <a:rPr lang="en-US" dirty="0"/>
              <a:t> Department of Defense elements—the Defense Intelligence Agency (DIA), the National Security Agency (NSA), the National Geospatial- Intelligence Agency (NGA), the National Reconnaissance Office (NRO), and intelligence elements of the five DoD services; the Army, Navy, Marine Corps, Air Force, and Space Force.</a:t>
            </a:r>
          </a:p>
          <a:p>
            <a:pPr marL="285750" indent="-285750">
              <a:spcAft>
                <a:spcPts val="1200"/>
              </a:spcAft>
              <a:buFont typeface="Arial" panose="020B0604020202020204" pitchFamily="34" charset="0"/>
              <a:buChar char="•"/>
            </a:pPr>
            <a:r>
              <a:rPr lang="en-US" b="1" dirty="0"/>
              <a:t>Seven</a:t>
            </a:r>
            <a:r>
              <a:rPr lang="en-US" dirty="0"/>
              <a:t> elements of other departments and agencies—the Department of Energy’s Office of Intelligence and Counter-Intelligence; the Department of Homeland Security’s Office of Intelligence and Analysis and U.S. Coast Guard Intelligence; the Department of Justice’s Federal Bureau of Investigation and the Drug Enforcement Agency’s Office of National Security Intelligence; the Department of State’s Bureau of Intelligence and Research; and the Department of the Treasury’s Office of Intelligence and Analysis</a:t>
            </a:r>
          </a:p>
        </p:txBody>
      </p:sp>
    </p:spTree>
    <p:extLst>
      <p:ext uri="{BB962C8B-B14F-4D97-AF65-F5344CB8AC3E}">
        <p14:creationId xmlns:p14="http://schemas.microsoft.com/office/powerpoint/2010/main" val="81703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248ADE-D112-4884-B3BB-36257E7AF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6471" y="657203"/>
            <a:ext cx="3095681" cy="1238272"/>
          </a:xfrm>
          <a:prstGeom prst="rect">
            <a:avLst/>
          </a:prstGeom>
        </p:spPr>
      </p:pic>
      <p:pic>
        <p:nvPicPr>
          <p:cNvPr id="6" name="Picture 5" descr="A picture containing mountain, outdoor, hill, hillside&#10;&#10;Description automatically generated">
            <a:extLst>
              <a:ext uri="{FF2B5EF4-FFF2-40B4-BE49-F238E27FC236}">
                <a16:creationId xmlns:a16="http://schemas.microsoft.com/office/drawing/2014/main" id="{C2D03CDB-13CF-4141-A139-FC6EBF364A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1707" y="1913060"/>
            <a:ext cx="7139044" cy="4705913"/>
          </a:xfrm>
          <a:prstGeom prst="rect">
            <a:avLst/>
          </a:prstGeom>
        </p:spPr>
      </p:pic>
      <p:sp>
        <p:nvSpPr>
          <p:cNvPr id="14" name="TextBox 13">
            <a:extLst>
              <a:ext uri="{FF2B5EF4-FFF2-40B4-BE49-F238E27FC236}">
                <a16:creationId xmlns:a16="http://schemas.microsoft.com/office/drawing/2014/main" id="{D4877DA4-9C84-43A1-BC33-4F9193A0356B}"/>
              </a:ext>
            </a:extLst>
          </p:cNvPr>
          <p:cNvSpPr txBox="1"/>
          <p:nvPr/>
        </p:nvSpPr>
        <p:spPr>
          <a:xfrm>
            <a:off x="474857" y="4695825"/>
            <a:ext cx="1688604" cy="369332"/>
          </a:xfrm>
          <a:prstGeom prst="rect">
            <a:avLst/>
          </a:prstGeom>
          <a:noFill/>
        </p:spPr>
        <p:txBody>
          <a:bodyPr wrap="none" rtlCol="0">
            <a:spAutoFit/>
          </a:bodyPr>
          <a:lstStyle/>
          <a:p>
            <a:pPr algn="ctr"/>
            <a:r>
              <a:rPr lang="en-US" dirty="0"/>
              <a:t>William J. Burns</a:t>
            </a:r>
          </a:p>
        </p:txBody>
      </p:sp>
      <p:pic>
        <p:nvPicPr>
          <p:cNvPr id="4" name="Picture 3">
            <a:extLst>
              <a:ext uri="{FF2B5EF4-FFF2-40B4-BE49-F238E27FC236}">
                <a16:creationId xmlns:a16="http://schemas.microsoft.com/office/drawing/2014/main" id="{F9054E80-63B9-3A96-4EAC-31FAADF6AD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300" y="1790700"/>
            <a:ext cx="2267712" cy="2834640"/>
          </a:xfrm>
          <a:prstGeom prst="rect">
            <a:avLst/>
          </a:prstGeom>
        </p:spPr>
      </p:pic>
    </p:spTree>
    <p:extLst>
      <p:ext uri="{BB962C8B-B14F-4D97-AF65-F5344CB8AC3E}">
        <p14:creationId xmlns:p14="http://schemas.microsoft.com/office/powerpoint/2010/main" val="222499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248ADE-D112-4884-B3BB-36257E7AF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6471" y="657203"/>
            <a:ext cx="3095681" cy="1238272"/>
          </a:xfrm>
          <a:prstGeom prst="rect">
            <a:avLst/>
          </a:prstGeom>
        </p:spPr>
      </p:pic>
      <p:pic>
        <p:nvPicPr>
          <p:cNvPr id="6" name="Picture 5" descr="A picture containing mountain, outdoor, hill, hillside&#10;&#10;Description automatically generated">
            <a:extLst>
              <a:ext uri="{FF2B5EF4-FFF2-40B4-BE49-F238E27FC236}">
                <a16:creationId xmlns:a16="http://schemas.microsoft.com/office/drawing/2014/main" id="{C2D03CDB-13CF-4141-A139-FC6EBF364A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1707" y="1913060"/>
            <a:ext cx="7139044" cy="4705913"/>
          </a:xfrm>
          <a:prstGeom prst="rect">
            <a:avLst/>
          </a:prstGeom>
        </p:spPr>
      </p:pic>
      <p:cxnSp>
        <p:nvCxnSpPr>
          <p:cNvPr id="8" name="Straight Arrow Connector 7">
            <a:extLst>
              <a:ext uri="{FF2B5EF4-FFF2-40B4-BE49-F238E27FC236}">
                <a16:creationId xmlns:a16="http://schemas.microsoft.com/office/drawing/2014/main" id="{A1744957-AC68-4584-8B99-84A365DF65E1}"/>
              </a:ext>
            </a:extLst>
          </p:cNvPr>
          <p:cNvCxnSpPr>
            <a:cxnSpLocks/>
          </p:cNvCxnSpPr>
          <p:nvPr/>
        </p:nvCxnSpPr>
        <p:spPr>
          <a:xfrm flipH="1">
            <a:off x="6267450" y="2619376"/>
            <a:ext cx="2190750" cy="25622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4877DA4-9C84-43A1-BC33-4F9193A0356B}"/>
              </a:ext>
            </a:extLst>
          </p:cNvPr>
          <p:cNvSpPr txBox="1"/>
          <p:nvPr/>
        </p:nvSpPr>
        <p:spPr>
          <a:xfrm>
            <a:off x="848457" y="4772026"/>
            <a:ext cx="1532792" cy="369332"/>
          </a:xfrm>
          <a:prstGeom prst="rect">
            <a:avLst/>
          </a:prstGeom>
          <a:noFill/>
        </p:spPr>
        <p:txBody>
          <a:bodyPr wrap="none" rtlCol="0">
            <a:spAutoFit/>
          </a:bodyPr>
          <a:lstStyle/>
          <a:p>
            <a:pPr algn="ctr"/>
            <a:r>
              <a:rPr lang="en-US" dirty="0"/>
              <a:t>John Ratcliffe </a:t>
            </a:r>
          </a:p>
        </p:txBody>
      </p:sp>
      <p:cxnSp>
        <p:nvCxnSpPr>
          <p:cNvPr id="5" name="Straight Arrow Connector 4">
            <a:extLst>
              <a:ext uri="{FF2B5EF4-FFF2-40B4-BE49-F238E27FC236}">
                <a16:creationId xmlns:a16="http://schemas.microsoft.com/office/drawing/2014/main" id="{C78DF908-F250-677B-756B-F15905ED9E92}"/>
              </a:ext>
            </a:extLst>
          </p:cNvPr>
          <p:cNvCxnSpPr>
            <a:cxnSpLocks/>
          </p:cNvCxnSpPr>
          <p:nvPr/>
        </p:nvCxnSpPr>
        <p:spPr>
          <a:xfrm>
            <a:off x="2671707" y="3900488"/>
            <a:ext cx="2643243" cy="11646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B00EA49-8650-1389-BA0C-FCE2B335E608}"/>
              </a:ext>
            </a:extLst>
          </p:cNvPr>
          <p:cNvPicPr>
            <a:picLocks noChangeAspect="1"/>
          </p:cNvPicPr>
          <p:nvPr/>
        </p:nvPicPr>
        <p:blipFill>
          <a:blip r:embed="rId4"/>
          <a:stretch>
            <a:fillRect/>
          </a:stretch>
        </p:blipFill>
        <p:spPr>
          <a:xfrm>
            <a:off x="294267" y="1895475"/>
            <a:ext cx="2377440" cy="2811582"/>
          </a:xfrm>
          <a:prstGeom prst="rect">
            <a:avLst/>
          </a:prstGeom>
        </p:spPr>
      </p:pic>
    </p:spTree>
    <p:extLst>
      <p:ext uri="{BB962C8B-B14F-4D97-AF65-F5344CB8AC3E}">
        <p14:creationId xmlns:p14="http://schemas.microsoft.com/office/powerpoint/2010/main" val="3186830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9C50CE-AE3D-1696-EDBD-81F72AF8C820}"/>
              </a:ext>
            </a:extLst>
          </p:cNvPr>
          <p:cNvSpPr txBox="1"/>
          <p:nvPr/>
        </p:nvSpPr>
        <p:spPr>
          <a:xfrm>
            <a:off x="1153391" y="918676"/>
            <a:ext cx="3728906" cy="523220"/>
          </a:xfrm>
          <a:prstGeom prst="rect">
            <a:avLst/>
          </a:prstGeom>
          <a:noFill/>
        </p:spPr>
        <p:txBody>
          <a:bodyPr wrap="none" rtlCol="0">
            <a:spAutoFit/>
          </a:bodyPr>
          <a:lstStyle/>
          <a:p>
            <a:r>
              <a:rPr lang="en-US" sz="2800" dirty="0"/>
              <a:t>One more suggestion …</a:t>
            </a:r>
          </a:p>
        </p:txBody>
      </p:sp>
      <p:sp>
        <p:nvSpPr>
          <p:cNvPr id="3" name="TextBox 2">
            <a:extLst>
              <a:ext uri="{FF2B5EF4-FFF2-40B4-BE49-F238E27FC236}">
                <a16:creationId xmlns:a16="http://schemas.microsoft.com/office/drawing/2014/main" id="{78DFDFB1-246E-606E-65F1-9467E05528BA}"/>
              </a:ext>
            </a:extLst>
          </p:cNvPr>
          <p:cNvSpPr txBox="1"/>
          <p:nvPr/>
        </p:nvSpPr>
        <p:spPr>
          <a:xfrm>
            <a:off x="1687807" y="1825636"/>
            <a:ext cx="8669361" cy="523220"/>
          </a:xfrm>
          <a:prstGeom prst="rect">
            <a:avLst/>
          </a:prstGeom>
          <a:noFill/>
        </p:spPr>
        <p:txBody>
          <a:bodyPr wrap="none" rtlCol="0">
            <a:spAutoFit/>
          </a:bodyPr>
          <a:lstStyle/>
          <a:p>
            <a:r>
              <a:rPr lang="en-US" sz="2800" dirty="0"/>
              <a:t>When you don’t agree with something you hear or read …</a:t>
            </a:r>
          </a:p>
        </p:txBody>
      </p:sp>
      <p:sp>
        <p:nvSpPr>
          <p:cNvPr id="4" name="TextBox 3">
            <a:extLst>
              <a:ext uri="{FF2B5EF4-FFF2-40B4-BE49-F238E27FC236}">
                <a16:creationId xmlns:a16="http://schemas.microsoft.com/office/drawing/2014/main" id="{7F8D4E56-3B3C-5B75-0A99-9DE04723BFD2}"/>
              </a:ext>
            </a:extLst>
          </p:cNvPr>
          <p:cNvSpPr txBox="1"/>
          <p:nvPr/>
        </p:nvSpPr>
        <p:spPr>
          <a:xfrm>
            <a:off x="1687807" y="2776210"/>
            <a:ext cx="2985113" cy="523220"/>
          </a:xfrm>
          <a:prstGeom prst="rect">
            <a:avLst/>
          </a:prstGeom>
          <a:noFill/>
        </p:spPr>
        <p:txBody>
          <a:bodyPr wrap="none" rtlCol="0">
            <a:spAutoFit/>
          </a:bodyPr>
          <a:lstStyle/>
          <a:p>
            <a:r>
              <a:rPr lang="en-US" sz="2800" dirty="0"/>
              <a:t>Before you react …</a:t>
            </a:r>
          </a:p>
        </p:txBody>
      </p:sp>
      <p:sp>
        <p:nvSpPr>
          <p:cNvPr id="5" name="TextBox 4">
            <a:extLst>
              <a:ext uri="{FF2B5EF4-FFF2-40B4-BE49-F238E27FC236}">
                <a16:creationId xmlns:a16="http://schemas.microsoft.com/office/drawing/2014/main" id="{9E7379A4-31C1-5BCC-84F5-85E61B698A92}"/>
              </a:ext>
            </a:extLst>
          </p:cNvPr>
          <p:cNvSpPr txBox="1"/>
          <p:nvPr/>
        </p:nvSpPr>
        <p:spPr>
          <a:xfrm>
            <a:off x="4728064" y="2786600"/>
            <a:ext cx="1377300" cy="523220"/>
          </a:xfrm>
          <a:prstGeom prst="rect">
            <a:avLst/>
          </a:prstGeom>
          <a:noFill/>
        </p:spPr>
        <p:txBody>
          <a:bodyPr wrap="none" rtlCol="0">
            <a:spAutoFit/>
          </a:bodyPr>
          <a:lstStyle/>
          <a:p>
            <a:r>
              <a:rPr lang="en-US" sz="2800" dirty="0"/>
              <a:t>think … </a:t>
            </a:r>
          </a:p>
        </p:txBody>
      </p:sp>
      <p:sp>
        <p:nvSpPr>
          <p:cNvPr id="6" name="TextBox 5">
            <a:extLst>
              <a:ext uri="{FF2B5EF4-FFF2-40B4-BE49-F238E27FC236}">
                <a16:creationId xmlns:a16="http://schemas.microsoft.com/office/drawing/2014/main" id="{3D603A08-00C2-82FF-B399-7C34F8E0B4D0}"/>
              </a:ext>
            </a:extLst>
          </p:cNvPr>
          <p:cNvSpPr txBox="1"/>
          <p:nvPr/>
        </p:nvSpPr>
        <p:spPr>
          <a:xfrm>
            <a:off x="3287293" y="3726784"/>
            <a:ext cx="5253361" cy="1815882"/>
          </a:xfrm>
          <a:prstGeom prst="rect">
            <a:avLst/>
          </a:prstGeom>
          <a:noFill/>
        </p:spPr>
        <p:txBody>
          <a:bodyPr wrap="none" rtlCol="0">
            <a:spAutoFit/>
          </a:bodyPr>
          <a:lstStyle/>
          <a:p>
            <a:r>
              <a:rPr lang="en-US" sz="2800" dirty="0"/>
              <a:t>Do we have different information?</a:t>
            </a:r>
          </a:p>
          <a:p>
            <a:r>
              <a:rPr lang="en-US" sz="2800" dirty="0"/>
              <a:t>Do we have different analysis?</a:t>
            </a:r>
          </a:p>
          <a:p>
            <a:r>
              <a:rPr lang="en-US" sz="2800" dirty="0"/>
              <a:t>Do we have different interests?</a:t>
            </a:r>
          </a:p>
          <a:p>
            <a:r>
              <a:rPr lang="en-US" sz="2800" dirty="0"/>
              <a:t>Do we have different values?</a:t>
            </a:r>
          </a:p>
        </p:txBody>
      </p:sp>
    </p:spTree>
    <p:extLst>
      <p:ext uri="{BB962C8B-B14F-4D97-AF65-F5344CB8AC3E}">
        <p14:creationId xmlns:p14="http://schemas.microsoft.com/office/powerpoint/2010/main" val="315866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500"/>
                            </p:stCondLst>
                            <p:childTnLst>
                              <p:par>
                                <p:cTn id="13" presetID="10" presetClass="entr" presetSubtype="0" fill="hold" grpId="0" nodeType="after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248ADE-D112-4884-B3BB-36257E7AF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6471" y="657203"/>
            <a:ext cx="3095681" cy="1238272"/>
          </a:xfrm>
          <a:prstGeom prst="rect">
            <a:avLst/>
          </a:prstGeom>
        </p:spPr>
      </p:pic>
      <p:sp>
        <p:nvSpPr>
          <p:cNvPr id="4" name="Rectangle 3">
            <a:extLst>
              <a:ext uri="{FF2B5EF4-FFF2-40B4-BE49-F238E27FC236}">
                <a16:creationId xmlns:a16="http://schemas.microsoft.com/office/drawing/2014/main" id="{CA0F54AC-DD3A-4B9D-B563-454AC9BBA531}"/>
              </a:ext>
            </a:extLst>
          </p:cNvPr>
          <p:cNvSpPr/>
          <p:nvPr/>
        </p:nvSpPr>
        <p:spPr>
          <a:xfrm>
            <a:off x="3600450" y="2595860"/>
            <a:ext cx="4572000" cy="923330"/>
          </a:xfrm>
          <a:prstGeom prst="rect">
            <a:avLst/>
          </a:prstGeom>
        </p:spPr>
        <p:txBody>
          <a:bodyPr>
            <a:spAutoFit/>
          </a:bodyPr>
          <a:lstStyle/>
          <a:p>
            <a:r>
              <a:rPr lang="en-US" dirty="0"/>
              <a:t>“Our mission is straightforward but critical: leverage the power of information to keep our Nation safe.”</a:t>
            </a:r>
          </a:p>
        </p:txBody>
      </p:sp>
      <p:sp>
        <p:nvSpPr>
          <p:cNvPr id="2" name="TextBox 1">
            <a:extLst>
              <a:ext uri="{FF2B5EF4-FFF2-40B4-BE49-F238E27FC236}">
                <a16:creationId xmlns:a16="http://schemas.microsoft.com/office/drawing/2014/main" id="{64F44B7C-1F17-46BB-A5E4-AC2110079E26}"/>
              </a:ext>
            </a:extLst>
          </p:cNvPr>
          <p:cNvSpPr txBox="1"/>
          <p:nvPr/>
        </p:nvSpPr>
        <p:spPr>
          <a:xfrm>
            <a:off x="5162550" y="3962400"/>
            <a:ext cx="1830950" cy="369332"/>
          </a:xfrm>
          <a:prstGeom prst="rect">
            <a:avLst/>
          </a:prstGeom>
          <a:noFill/>
        </p:spPr>
        <p:txBody>
          <a:bodyPr wrap="none" rtlCol="0">
            <a:spAutoFit/>
          </a:bodyPr>
          <a:lstStyle/>
          <a:p>
            <a:r>
              <a:rPr lang="en-US" dirty="0"/>
              <a:t>But is it just that?</a:t>
            </a:r>
          </a:p>
        </p:txBody>
      </p:sp>
      <p:sp>
        <p:nvSpPr>
          <p:cNvPr id="5" name="TextBox 4">
            <a:extLst>
              <a:ext uri="{FF2B5EF4-FFF2-40B4-BE49-F238E27FC236}">
                <a16:creationId xmlns:a16="http://schemas.microsoft.com/office/drawing/2014/main" id="{4F81DED5-D4ED-427A-B805-DC3CA8254CAC}"/>
              </a:ext>
            </a:extLst>
          </p:cNvPr>
          <p:cNvSpPr txBox="1"/>
          <p:nvPr/>
        </p:nvSpPr>
        <p:spPr>
          <a:xfrm>
            <a:off x="5638800" y="4521071"/>
            <a:ext cx="2425664" cy="369332"/>
          </a:xfrm>
          <a:prstGeom prst="rect">
            <a:avLst/>
          </a:prstGeom>
          <a:noFill/>
        </p:spPr>
        <p:txBody>
          <a:bodyPr wrap="none" rtlCol="0">
            <a:spAutoFit/>
          </a:bodyPr>
          <a:lstStyle/>
          <a:p>
            <a:r>
              <a:rPr lang="en-US" dirty="0"/>
              <a:t>Foreign Intelligence (FI)</a:t>
            </a:r>
          </a:p>
        </p:txBody>
      </p:sp>
      <p:sp>
        <p:nvSpPr>
          <p:cNvPr id="6" name="TextBox 5">
            <a:extLst>
              <a:ext uri="{FF2B5EF4-FFF2-40B4-BE49-F238E27FC236}">
                <a16:creationId xmlns:a16="http://schemas.microsoft.com/office/drawing/2014/main" id="{6A99394A-7C9F-4056-9CAD-B66467776F70}"/>
              </a:ext>
            </a:extLst>
          </p:cNvPr>
          <p:cNvSpPr txBox="1"/>
          <p:nvPr/>
        </p:nvSpPr>
        <p:spPr>
          <a:xfrm>
            <a:off x="5657850" y="5079742"/>
            <a:ext cx="1943224" cy="369332"/>
          </a:xfrm>
          <a:prstGeom prst="rect">
            <a:avLst/>
          </a:prstGeom>
          <a:noFill/>
        </p:spPr>
        <p:txBody>
          <a:bodyPr wrap="none" rtlCol="0">
            <a:spAutoFit/>
          </a:bodyPr>
          <a:lstStyle/>
          <a:p>
            <a:r>
              <a:rPr lang="en-US" dirty="0"/>
              <a:t>Covert Action (CA)</a:t>
            </a:r>
          </a:p>
        </p:txBody>
      </p:sp>
      <p:sp>
        <p:nvSpPr>
          <p:cNvPr id="7" name="TextBox 6">
            <a:extLst>
              <a:ext uri="{FF2B5EF4-FFF2-40B4-BE49-F238E27FC236}">
                <a16:creationId xmlns:a16="http://schemas.microsoft.com/office/drawing/2014/main" id="{49AB5965-FAC5-4B02-80FC-0B72AF4DE159}"/>
              </a:ext>
            </a:extLst>
          </p:cNvPr>
          <p:cNvSpPr txBox="1"/>
          <p:nvPr/>
        </p:nvSpPr>
        <p:spPr>
          <a:xfrm>
            <a:off x="5638800" y="5707618"/>
            <a:ext cx="1856598" cy="369332"/>
          </a:xfrm>
          <a:prstGeom prst="rect">
            <a:avLst/>
          </a:prstGeom>
          <a:noFill/>
        </p:spPr>
        <p:txBody>
          <a:bodyPr wrap="none" rtlCol="0">
            <a:spAutoFit/>
          </a:bodyPr>
          <a:lstStyle/>
          <a:p>
            <a:r>
              <a:rPr lang="en-US" dirty="0"/>
              <a:t>Paramilitary (PM)</a:t>
            </a:r>
          </a:p>
        </p:txBody>
      </p:sp>
    </p:spTree>
    <p:extLst>
      <p:ext uri="{BB962C8B-B14F-4D97-AF65-F5344CB8AC3E}">
        <p14:creationId xmlns:p14="http://schemas.microsoft.com/office/powerpoint/2010/main" val="324896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98E56A-9288-D548-7716-050E44E94CD9}"/>
              </a:ext>
            </a:extLst>
          </p:cNvPr>
          <p:cNvSpPr>
            <a:spLocks noGrp="1"/>
          </p:cNvSpPr>
          <p:nvPr>
            <p:ph type="sldNum" sz="quarter" idx="12"/>
          </p:nvPr>
        </p:nvSpPr>
        <p:spPr/>
        <p:txBody>
          <a:bodyPr/>
          <a:lstStyle/>
          <a:p>
            <a:fld id="{C4F85062-4662-4D6B-BB38-DB7C890070DF}" type="slidenum">
              <a:rPr lang="en-US" smtClean="0"/>
              <a:t>81</a:t>
            </a:fld>
            <a:endParaRPr lang="en-US"/>
          </a:p>
        </p:txBody>
      </p:sp>
      <p:pic>
        <p:nvPicPr>
          <p:cNvPr id="4" name="Picture 3">
            <a:extLst>
              <a:ext uri="{FF2B5EF4-FFF2-40B4-BE49-F238E27FC236}">
                <a16:creationId xmlns:a16="http://schemas.microsoft.com/office/drawing/2014/main" id="{1CB92CF9-4C1A-A87C-E43D-278A868BAE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501647"/>
            <a:ext cx="9144000" cy="5508346"/>
          </a:xfrm>
          <a:prstGeom prst="rect">
            <a:avLst/>
          </a:prstGeom>
          <a:solidFill>
            <a:srgbClr val="F8EB89"/>
          </a:solidFill>
        </p:spPr>
      </p:pic>
      <p:sp>
        <p:nvSpPr>
          <p:cNvPr id="5" name="Arrow: Right 4">
            <a:extLst>
              <a:ext uri="{FF2B5EF4-FFF2-40B4-BE49-F238E27FC236}">
                <a16:creationId xmlns:a16="http://schemas.microsoft.com/office/drawing/2014/main" id="{A73B7F49-750E-C423-0A8A-D864343E982C}"/>
              </a:ext>
            </a:extLst>
          </p:cNvPr>
          <p:cNvSpPr/>
          <p:nvPr/>
        </p:nvSpPr>
        <p:spPr>
          <a:xfrm rot="20765900">
            <a:off x="8209219" y="1741516"/>
            <a:ext cx="1188808" cy="609600"/>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creen Clipping">
            <a:extLst>
              <a:ext uri="{FF2B5EF4-FFF2-40B4-BE49-F238E27FC236}">
                <a16:creationId xmlns:a16="http://schemas.microsoft.com/office/drawing/2014/main" id="{BFE53A4F-A590-6D39-DC79-4EE7FE4485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9972" y="1936273"/>
            <a:ext cx="6231078" cy="25595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5" name="Group 14">
            <a:extLst>
              <a:ext uri="{FF2B5EF4-FFF2-40B4-BE49-F238E27FC236}">
                <a16:creationId xmlns:a16="http://schemas.microsoft.com/office/drawing/2014/main" id="{3A73ED92-71F8-4DE9-61E2-43A600F27A3B}"/>
              </a:ext>
            </a:extLst>
          </p:cNvPr>
          <p:cNvGrpSpPr/>
          <p:nvPr/>
        </p:nvGrpSpPr>
        <p:grpSpPr>
          <a:xfrm>
            <a:off x="1609936" y="770159"/>
            <a:ext cx="7653217" cy="2506441"/>
            <a:chOff x="1609936" y="770159"/>
            <a:chExt cx="7653217" cy="2506441"/>
          </a:xfrm>
        </p:grpSpPr>
        <p:sp>
          <p:nvSpPr>
            <p:cNvPr id="6" name="Arrow: Right 5">
              <a:extLst>
                <a:ext uri="{FF2B5EF4-FFF2-40B4-BE49-F238E27FC236}">
                  <a16:creationId xmlns:a16="http://schemas.microsoft.com/office/drawing/2014/main" id="{88AC8E6A-742D-0777-32B5-7CB2E3203D3A}"/>
                </a:ext>
              </a:extLst>
            </p:cNvPr>
            <p:cNvSpPr/>
            <p:nvPr/>
          </p:nvSpPr>
          <p:spPr>
            <a:xfrm rot="11771435">
              <a:off x="1609936" y="1083796"/>
              <a:ext cx="1828800" cy="609600"/>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854B17B-53D9-DC7B-2D41-0CC02E363017}"/>
                </a:ext>
              </a:extLst>
            </p:cNvPr>
            <p:cNvSpPr/>
            <p:nvPr/>
          </p:nvSpPr>
          <p:spPr>
            <a:xfrm>
              <a:off x="3243353" y="770159"/>
              <a:ext cx="6019800" cy="25064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E10B902F-32FF-039A-D0DE-D1487E7EA6C5}"/>
                </a:ext>
              </a:extLst>
            </p:cNvPr>
            <p:cNvGrpSpPr/>
            <p:nvPr/>
          </p:nvGrpSpPr>
          <p:grpSpPr>
            <a:xfrm>
              <a:off x="3367178" y="840919"/>
              <a:ext cx="5772150" cy="1842387"/>
              <a:chOff x="914400" y="3894603"/>
              <a:chExt cx="7696200" cy="2456516"/>
            </a:xfrm>
            <a:solidFill>
              <a:schemeClr val="bg1"/>
            </a:solidFill>
          </p:grpSpPr>
          <p:sp>
            <p:nvSpPr>
              <p:cNvPr id="9" name="TextBox 8">
                <a:extLst>
                  <a:ext uri="{FF2B5EF4-FFF2-40B4-BE49-F238E27FC236}">
                    <a16:creationId xmlns:a16="http://schemas.microsoft.com/office/drawing/2014/main" id="{57BF0B24-40C3-DAD4-4903-E3012BC51F1A}"/>
                  </a:ext>
                </a:extLst>
              </p:cNvPr>
              <p:cNvSpPr txBox="1"/>
              <p:nvPr/>
            </p:nvSpPr>
            <p:spPr>
              <a:xfrm>
                <a:off x="914400" y="3894603"/>
                <a:ext cx="2308752" cy="492443"/>
              </a:xfrm>
              <a:prstGeom prst="rect">
                <a:avLst/>
              </a:prstGeom>
              <a:grpFill/>
            </p:spPr>
            <p:txBody>
              <a:bodyPr wrap="none" rtlCol="0">
                <a:spAutoFit/>
              </a:bodyPr>
              <a:lstStyle/>
              <a:p>
                <a:r>
                  <a:rPr lang="en-US" dirty="0"/>
                  <a:t>It is engraved … </a:t>
                </a:r>
              </a:p>
            </p:txBody>
          </p:sp>
          <p:pic>
            <p:nvPicPr>
              <p:cNvPr id="10" name="Picture 9" descr="Screen Clipping">
                <a:extLst>
                  <a:ext uri="{FF2B5EF4-FFF2-40B4-BE49-F238E27FC236}">
                    <a16:creationId xmlns:a16="http://schemas.microsoft.com/office/drawing/2014/main" id="{F58A24C7-BB36-65C4-5DD3-3A947227A51E}"/>
                  </a:ext>
                </a:extLst>
              </p:cNvPr>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914400" y="4520168"/>
                <a:ext cx="7696200" cy="1830951"/>
              </a:xfrm>
              <a:prstGeom prst="rect">
                <a:avLst/>
              </a:prstGeom>
              <a:grpFill/>
            </p:spPr>
          </p:pic>
        </p:grpSp>
        <p:sp>
          <p:nvSpPr>
            <p:cNvPr id="12" name="TextBox 11">
              <a:extLst>
                <a:ext uri="{FF2B5EF4-FFF2-40B4-BE49-F238E27FC236}">
                  <a16:creationId xmlns:a16="http://schemas.microsoft.com/office/drawing/2014/main" id="{3256D653-33D6-C2D3-F223-58EA5EA64562}"/>
                </a:ext>
              </a:extLst>
            </p:cNvPr>
            <p:cNvSpPr txBox="1"/>
            <p:nvPr/>
          </p:nvSpPr>
          <p:spPr>
            <a:xfrm>
              <a:off x="7867393" y="2763107"/>
              <a:ext cx="936230" cy="276999"/>
            </a:xfrm>
            <a:prstGeom prst="rect">
              <a:avLst/>
            </a:prstGeom>
            <a:noFill/>
          </p:spPr>
          <p:txBody>
            <a:bodyPr wrap="square" rtlCol="0">
              <a:spAutoFit/>
            </a:bodyPr>
            <a:lstStyle/>
            <a:p>
              <a:r>
                <a:rPr lang="en-US" sz="1200" dirty="0"/>
                <a:t>John 8:32</a:t>
              </a:r>
            </a:p>
          </p:txBody>
        </p:sp>
      </p:grpSp>
      <p:sp>
        <p:nvSpPr>
          <p:cNvPr id="3" name="TextBox 2">
            <a:extLst>
              <a:ext uri="{FF2B5EF4-FFF2-40B4-BE49-F238E27FC236}">
                <a16:creationId xmlns:a16="http://schemas.microsoft.com/office/drawing/2014/main" id="{A410596E-9A24-4876-851F-AD4F505E5CD2}"/>
              </a:ext>
            </a:extLst>
          </p:cNvPr>
          <p:cNvSpPr txBox="1"/>
          <p:nvPr/>
        </p:nvSpPr>
        <p:spPr>
          <a:xfrm>
            <a:off x="1524000" y="6198843"/>
            <a:ext cx="1340367" cy="369332"/>
          </a:xfrm>
          <a:prstGeom prst="rect">
            <a:avLst/>
          </a:prstGeom>
          <a:noFill/>
        </p:spPr>
        <p:txBody>
          <a:bodyPr wrap="none" rtlCol="0">
            <a:spAutoFit/>
          </a:bodyPr>
          <a:lstStyle/>
          <a:p>
            <a:r>
              <a:rPr lang="en-US" dirty="0"/>
              <a:t>CIA MOTTO</a:t>
            </a:r>
          </a:p>
        </p:txBody>
      </p:sp>
    </p:spTree>
    <p:extLst>
      <p:ext uri="{BB962C8B-B14F-4D97-AF65-F5344CB8AC3E}">
        <p14:creationId xmlns:p14="http://schemas.microsoft.com/office/powerpoint/2010/main" val="135780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248ADE-D112-4884-B3BB-36257E7AF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446" y="407399"/>
            <a:ext cx="3095681" cy="1238272"/>
          </a:xfrm>
          <a:prstGeom prst="rect">
            <a:avLst/>
          </a:prstGeom>
        </p:spPr>
      </p:pic>
      <p:pic>
        <p:nvPicPr>
          <p:cNvPr id="9" name="Picture 8" descr="Text&#10;&#10;Description automatically generated">
            <a:extLst>
              <a:ext uri="{FF2B5EF4-FFF2-40B4-BE49-F238E27FC236}">
                <a16:creationId xmlns:a16="http://schemas.microsoft.com/office/drawing/2014/main" id="{DF362B93-73BA-4AFE-A5A6-877A9918C9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2300" y="2190750"/>
            <a:ext cx="4203700" cy="2286000"/>
          </a:xfrm>
          <a:prstGeom prst="rect">
            <a:avLst/>
          </a:prstGeom>
        </p:spPr>
      </p:pic>
      <p:pic>
        <p:nvPicPr>
          <p:cNvPr id="11" name="Picture 10" descr="A picture containing text, plant&#10;&#10;Description automatically generated">
            <a:extLst>
              <a:ext uri="{FF2B5EF4-FFF2-40B4-BE49-F238E27FC236}">
                <a16:creationId xmlns:a16="http://schemas.microsoft.com/office/drawing/2014/main" id="{0369E99E-D088-4176-9DF3-9A61993E4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9589" y="3571876"/>
            <a:ext cx="4192287" cy="2721031"/>
          </a:xfrm>
          <a:prstGeom prst="rect">
            <a:avLst/>
          </a:prstGeom>
        </p:spPr>
      </p:pic>
      <p:sp>
        <p:nvSpPr>
          <p:cNvPr id="12" name="TextBox 11">
            <a:extLst>
              <a:ext uri="{FF2B5EF4-FFF2-40B4-BE49-F238E27FC236}">
                <a16:creationId xmlns:a16="http://schemas.microsoft.com/office/drawing/2014/main" id="{7B896758-09B3-43A2-9615-BC0A6604ABFB}"/>
              </a:ext>
            </a:extLst>
          </p:cNvPr>
          <p:cNvSpPr txBox="1"/>
          <p:nvPr/>
        </p:nvSpPr>
        <p:spPr>
          <a:xfrm>
            <a:off x="6734175" y="795702"/>
            <a:ext cx="1492716" cy="461665"/>
          </a:xfrm>
          <a:prstGeom prst="rect">
            <a:avLst/>
          </a:prstGeom>
          <a:noFill/>
        </p:spPr>
        <p:txBody>
          <a:bodyPr wrap="none" rtlCol="0">
            <a:spAutoFit/>
          </a:bodyPr>
          <a:lstStyle/>
          <a:p>
            <a:r>
              <a:rPr lang="en-US" sz="2400" dirty="0"/>
              <a:t>CIA Motto</a:t>
            </a:r>
          </a:p>
        </p:txBody>
      </p:sp>
    </p:spTree>
    <p:extLst>
      <p:ext uri="{BB962C8B-B14F-4D97-AF65-F5344CB8AC3E}">
        <p14:creationId xmlns:p14="http://schemas.microsoft.com/office/powerpoint/2010/main" val="371538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C6549B-E8DE-491A-A528-69C9089E4841}"/>
              </a:ext>
            </a:extLst>
          </p:cNvPr>
          <p:cNvSpPr txBox="1"/>
          <p:nvPr/>
        </p:nvSpPr>
        <p:spPr>
          <a:xfrm>
            <a:off x="2156008" y="628650"/>
            <a:ext cx="2425792" cy="369332"/>
          </a:xfrm>
          <a:prstGeom prst="rect">
            <a:avLst/>
          </a:prstGeom>
          <a:noFill/>
        </p:spPr>
        <p:txBody>
          <a:bodyPr wrap="none" rtlCol="0">
            <a:spAutoFit/>
          </a:bodyPr>
          <a:lstStyle/>
          <a:p>
            <a:r>
              <a:rPr lang="en-US" dirty="0"/>
              <a:t>The “Intelligence Cycle”</a:t>
            </a:r>
          </a:p>
        </p:txBody>
      </p:sp>
      <p:pic>
        <p:nvPicPr>
          <p:cNvPr id="4" name="Picture 3" descr="Diagram&#10;&#10;Description automatically generated">
            <a:extLst>
              <a:ext uri="{FF2B5EF4-FFF2-40B4-BE49-F238E27FC236}">
                <a16:creationId xmlns:a16="http://schemas.microsoft.com/office/drawing/2014/main" id="{3376DD49-93F0-4B76-96A3-8C0C129C98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5003" y="1704287"/>
            <a:ext cx="4206240" cy="4218985"/>
          </a:xfrm>
          <a:prstGeom prst="rect">
            <a:avLst/>
          </a:prstGeom>
        </p:spPr>
      </p:pic>
      <p:pic>
        <p:nvPicPr>
          <p:cNvPr id="6" name="Picture 5" descr="Diagram&#10;&#10;Description automatically generated">
            <a:extLst>
              <a:ext uri="{FF2B5EF4-FFF2-40B4-BE49-F238E27FC236}">
                <a16:creationId xmlns:a16="http://schemas.microsoft.com/office/drawing/2014/main" id="{D22ED286-ED86-4B0F-96AE-27F3FE542B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8358" y="1704286"/>
            <a:ext cx="3984859" cy="4206240"/>
          </a:xfrm>
          <a:prstGeom prst="rect">
            <a:avLst/>
          </a:prstGeom>
        </p:spPr>
      </p:pic>
      <p:sp>
        <p:nvSpPr>
          <p:cNvPr id="7" name="TextBox 6">
            <a:extLst>
              <a:ext uri="{FF2B5EF4-FFF2-40B4-BE49-F238E27FC236}">
                <a16:creationId xmlns:a16="http://schemas.microsoft.com/office/drawing/2014/main" id="{D915B162-515D-424A-A020-71E593092B9E}"/>
              </a:ext>
            </a:extLst>
          </p:cNvPr>
          <p:cNvSpPr txBox="1"/>
          <p:nvPr/>
        </p:nvSpPr>
        <p:spPr>
          <a:xfrm>
            <a:off x="7461417" y="989736"/>
            <a:ext cx="1693412" cy="369332"/>
          </a:xfrm>
          <a:prstGeom prst="rect">
            <a:avLst/>
          </a:prstGeom>
          <a:noFill/>
        </p:spPr>
        <p:txBody>
          <a:bodyPr wrap="none" rtlCol="0">
            <a:spAutoFit/>
          </a:bodyPr>
          <a:lstStyle/>
          <a:p>
            <a:r>
              <a:rPr lang="en-US" dirty="0"/>
              <a:t>“Requirements”</a:t>
            </a:r>
          </a:p>
        </p:txBody>
      </p:sp>
    </p:spTree>
    <p:extLst>
      <p:ext uri="{BB962C8B-B14F-4D97-AF65-F5344CB8AC3E}">
        <p14:creationId xmlns:p14="http://schemas.microsoft.com/office/powerpoint/2010/main" val="196136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0FC200-952A-F2BF-FE54-7096CF90B6D5}"/>
              </a:ext>
            </a:extLst>
          </p:cNvPr>
          <p:cNvSpPr txBox="1"/>
          <p:nvPr/>
        </p:nvSpPr>
        <p:spPr>
          <a:xfrm>
            <a:off x="1702836" y="915177"/>
            <a:ext cx="3347904" cy="461665"/>
          </a:xfrm>
          <a:prstGeom prst="rect">
            <a:avLst/>
          </a:prstGeom>
          <a:noFill/>
        </p:spPr>
        <p:txBody>
          <a:bodyPr wrap="none" rtlCol="0">
            <a:spAutoFit/>
          </a:bodyPr>
          <a:lstStyle/>
          <a:p>
            <a:r>
              <a:rPr lang="en-US" sz="2400" dirty="0"/>
              <a:t>Discussion and Synthesis</a:t>
            </a:r>
          </a:p>
        </p:txBody>
      </p:sp>
      <p:sp>
        <p:nvSpPr>
          <p:cNvPr id="3" name="TextBox 2">
            <a:extLst>
              <a:ext uri="{FF2B5EF4-FFF2-40B4-BE49-F238E27FC236}">
                <a16:creationId xmlns:a16="http://schemas.microsoft.com/office/drawing/2014/main" id="{A6353BCE-2D7F-6EEC-07A5-076EEF88E601}"/>
              </a:ext>
            </a:extLst>
          </p:cNvPr>
          <p:cNvSpPr txBox="1"/>
          <p:nvPr/>
        </p:nvSpPr>
        <p:spPr>
          <a:xfrm>
            <a:off x="1702836" y="1920011"/>
            <a:ext cx="8481527" cy="4836389"/>
          </a:xfrm>
          <a:prstGeom prst="rect">
            <a:avLst/>
          </a:prstGeom>
          <a:noFill/>
        </p:spPr>
        <p:txBody>
          <a:bodyPr wrap="square" rtlCol="0">
            <a:spAutoFit/>
          </a:bodyPr>
          <a:lstStyle/>
          <a:p>
            <a:pPr>
              <a:spcAft>
                <a:spcPts val="1800"/>
              </a:spcAft>
            </a:pPr>
            <a:r>
              <a:rPr lang="en-US" sz="2400" dirty="0"/>
              <a:t>What are your impressions of how decisions are made in Washington?</a:t>
            </a:r>
          </a:p>
          <a:p>
            <a:pPr>
              <a:spcAft>
                <a:spcPts val="1800"/>
              </a:spcAft>
            </a:pPr>
            <a:r>
              <a:rPr lang="en-US" sz="2400" dirty="0"/>
              <a:t>What voices influence it?</a:t>
            </a:r>
          </a:p>
          <a:p>
            <a:pPr>
              <a:spcAft>
                <a:spcPts val="1800"/>
              </a:spcAft>
            </a:pPr>
            <a:r>
              <a:rPr lang="en-US" sz="2400" dirty="0"/>
              <a:t>Do you think the mix of voices is correct?</a:t>
            </a:r>
          </a:p>
          <a:p>
            <a:pPr>
              <a:spcAft>
                <a:spcPts val="1800"/>
              </a:spcAft>
            </a:pPr>
            <a:r>
              <a:rPr lang="en-US" sz="2400" dirty="0"/>
              <a:t>Given the Intelligence Community’s mixed record, do you think it should be given more responsibility or less?</a:t>
            </a:r>
          </a:p>
          <a:p>
            <a:pPr>
              <a:spcAft>
                <a:spcPts val="1800"/>
              </a:spcAft>
            </a:pPr>
            <a:r>
              <a:rPr lang="en-US" sz="2400" dirty="0"/>
              <a:t>What improvements, if any, do you think should be considered, and who do you think should consider them or push them?</a:t>
            </a:r>
          </a:p>
          <a:p>
            <a:pPr>
              <a:lnSpc>
                <a:spcPct val="200000"/>
              </a:lnSpc>
            </a:pPr>
            <a:endParaRPr lang="en-US" sz="2400" dirty="0"/>
          </a:p>
        </p:txBody>
      </p:sp>
    </p:spTree>
    <p:extLst>
      <p:ext uri="{BB962C8B-B14F-4D97-AF65-F5344CB8AC3E}">
        <p14:creationId xmlns:p14="http://schemas.microsoft.com/office/powerpoint/2010/main" val="41800363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C08FAF-1010-C926-2985-AB8A061032B7}"/>
              </a:ext>
            </a:extLst>
          </p:cNvPr>
          <p:cNvSpPr txBox="1"/>
          <p:nvPr/>
        </p:nvSpPr>
        <p:spPr>
          <a:xfrm>
            <a:off x="4643303" y="1844950"/>
            <a:ext cx="3776931" cy="646331"/>
          </a:xfrm>
          <a:prstGeom prst="rect">
            <a:avLst/>
          </a:prstGeom>
          <a:noFill/>
        </p:spPr>
        <p:txBody>
          <a:bodyPr wrap="none" rtlCol="0">
            <a:spAutoFit/>
          </a:bodyPr>
          <a:lstStyle/>
          <a:p>
            <a:r>
              <a:rPr lang="en-US" sz="3600" dirty="0"/>
              <a:t>GUEST SPEAKERS</a:t>
            </a:r>
          </a:p>
        </p:txBody>
      </p:sp>
    </p:spTree>
    <p:extLst>
      <p:ext uri="{BB962C8B-B14F-4D97-AF65-F5344CB8AC3E}">
        <p14:creationId xmlns:p14="http://schemas.microsoft.com/office/powerpoint/2010/main" val="33240808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38FE09-F4BE-42DC-B20F-AC3E656C7450}"/>
              </a:ext>
            </a:extLst>
          </p:cNvPr>
          <p:cNvSpPr txBox="1"/>
          <p:nvPr/>
        </p:nvSpPr>
        <p:spPr>
          <a:xfrm>
            <a:off x="1333500" y="828675"/>
            <a:ext cx="2979534" cy="523220"/>
          </a:xfrm>
          <a:prstGeom prst="rect">
            <a:avLst/>
          </a:prstGeom>
          <a:noFill/>
          <a:ln>
            <a:solidFill>
              <a:srgbClr val="FFFF00"/>
            </a:solidFill>
          </a:ln>
        </p:spPr>
        <p:txBody>
          <a:bodyPr wrap="none" rtlCol="0">
            <a:spAutoFit/>
          </a:bodyPr>
          <a:lstStyle/>
          <a:p>
            <a:r>
              <a:rPr lang="en-US" sz="2800" dirty="0"/>
              <a:t>GUEST SPEAKERS</a:t>
            </a:r>
          </a:p>
        </p:txBody>
      </p:sp>
      <p:sp>
        <p:nvSpPr>
          <p:cNvPr id="8" name="TextBox 7">
            <a:extLst>
              <a:ext uri="{FF2B5EF4-FFF2-40B4-BE49-F238E27FC236}">
                <a16:creationId xmlns:a16="http://schemas.microsoft.com/office/drawing/2014/main" id="{3F231919-0012-41EA-88EB-FF325DC4FF3F}"/>
              </a:ext>
            </a:extLst>
          </p:cNvPr>
          <p:cNvSpPr txBox="1"/>
          <p:nvPr/>
        </p:nvSpPr>
        <p:spPr>
          <a:xfrm>
            <a:off x="4814988" y="5690228"/>
            <a:ext cx="1728487" cy="400110"/>
          </a:xfrm>
          <a:prstGeom prst="rect">
            <a:avLst/>
          </a:prstGeom>
          <a:noFill/>
        </p:spPr>
        <p:txBody>
          <a:bodyPr wrap="none" rtlCol="0">
            <a:spAutoFit/>
          </a:bodyPr>
          <a:lstStyle/>
          <a:p>
            <a:r>
              <a:rPr lang="en-US" sz="2000" dirty="0"/>
              <a:t>Siobhan Sheils</a:t>
            </a:r>
          </a:p>
        </p:txBody>
      </p:sp>
      <p:sp>
        <p:nvSpPr>
          <p:cNvPr id="9" name="TextBox 8">
            <a:extLst>
              <a:ext uri="{FF2B5EF4-FFF2-40B4-BE49-F238E27FC236}">
                <a16:creationId xmlns:a16="http://schemas.microsoft.com/office/drawing/2014/main" id="{C4BC0601-291C-4A58-880A-C0BC4E2961D5}"/>
              </a:ext>
            </a:extLst>
          </p:cNvPr>
          <p:cNvSpPr txBox="1"/>
          <p:nvPr/>
        </p:nvSpPr>
        <p:spPr>
          <a:xfrm>
            <a:off x="8505182" y="5681879"/>
            <a:ext cx="1375569" cy="400110"/>
          </a:xfrm>
          <a:prstGeom prst="rect">
            <a:avLst/>
          </a:prstGeom>
          <a:noFill/>
        </p:spPr>
        <p:txBody>
          <a:bodyPr wrap="none" rtlCol="0">
            <a:spAutoFit/>
          </a:bodyPr>
          <a:lstStyle/>
          <a:p>
            <a:r>
              <a:rPr lang="en-US" sz="2000" dirty="0"/>
              <a:t>Katie Tyner</a:t>
            </a:r>
          </a:p>
        </p:txBody>
      </p:sp>
      <p:pic>
        <p:nvPicPr>
          <p:cNvPr id="11" name="Picture 10" descr="Company name&#10;&#10;Description automatically generated with medium confidence">
            <a:extLst>
              <a:ext uri="{FF2B5EF4-FFF2-40B4-BE49-F238E27FC236}">
                <a16:creationId xmlns:a16="http://schemas.microsoft.com/office/drawing/2014/main" id="{B0139264-A5D9-4DE4-8730-498254391E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8516" y="2038558"/>
            <a:ext cx="1907464" cy="2883638"/>
          </a:xfrm>
          <a:prstGeom prst="rect">
            <a:avLst/>
          </a:prstGeom>
        </p:spPr>
      </p:pic>
      <p:sp>
        <p:nvSpPr>
          <p:cNvPr id="2" name="TextBox 1">
            <a:extLst>
              <a:ext uri="{FF2B5EF4-FFF2-40B4-BE49-F238E27FC236}">
                <a16:creationId xmlns:a16="http://schemas.microsoft.com/office/drawing/2014/main" id="{61053F7F-102C-69B8-D88D-71EDA12F612B}"/>
              </a:ext>
            </a:extLst>
          </p:cNvPr>
          <p:cNvSpPr txBox="1"/>
          <p:nvPr/>
        </p:nvSpPr>
        <p:spPr>
          <a:xfrm>
            <a:off x="794430" y="5681879"/>
            <a:ext cx="3421550" cy="400110"/>
          </a:xfrm>
          <a:prstGeom prst="rect">
            <a:avLst/>
          </a:prstGeom>
          <a:noFill/>
        </p:spPr>
        <p:txBody>
          <a:bodyPr wrap="square" rtlCol="0">
            <a:spAutoFit/>
          </a:bodyPr>
          <a:lstStyle/>
          <a:p>
            <a:r>
              <a:rPr lang="en-US" sz="2000" i="1" dirty="0"/>
              <a:t>Introduced by Jessica</a:t>
            </a:r>
          </a:p>
        </p:txBody>
      </p:sp>
      <p:pic>
        <p:nvPicPr>
          <p:cNvPr id="4" name="Picture 3" descr="Katie Tyner">
            <a:extLst>
              <a:ext uri="{FF2B5EF4-FFF2-40B4-BE49-F238E27FC236}">
                <a16:creationId xmlns:a16="http://schemas.microsoft.com/office/drawing/2014/main" id="{8E5D55EE-DF91-21BE-AF3A-C9B5B51053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3954" y="2038558"/>
            <a:ext cx="2753594" cy="3566160"/>
          </a:xfrm>
          <a:prstGeom prst="rect">
            <a:avLst/>
          </a:prstGeom>
          <a:noFill/>
          <a:ln>
            <a:noFill/>
          </a:ln>
        </p:spPr>
      </p:pic>
      <p:pic>
        <p:nvPicPr>
          <p:cNvPr id="10" name="Picture 9" descr="A person wearing a black shirt and gold necklace&#10;&#10;Description automatically generated">
            <a:extLst>
              <a:ext uri="{FF2B5EF4-FFF2-40B4-BE49-F238E27FC236}">
                <a16:creationId xmlns:a16="http://schemas.microsoft.com/office/drawing/2014/main" id="{2AB3E7DB-EB19-6E8A-E731-E9B00C3F93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4988" y="2038558"/>
            <a:ext cx="2753792" cy="3566160"/>
          </a:xfrm>
          <a:prstGeom prst="rect">
            <a:avLst/>
          </a:prstGeom>
        </p:spPr>
      </p:pic>
    </p:spTree>
    <p:extLst>
      <p:ext uri="{BB962C8B-B14F-4D97-AF65-F5344CB8AC3E}">
        <p14:creationId xmlns:p14="http://schemas.microsoft.com/office/powerpoint/2010/main" val="25610826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C3B326-0495-427D-B26B-22688A4917C0}"/>
              </a:ext>
            </a:extLst>
          </p:cNvPr>
          <p:cNvSpPr txBox="1"/>
          <p:nvPr/>
        </p:nvSpPr>
        <p:spPr>
          <a:xfrm>
            <a:off x="5117965" y="622020"/>
            <a:ext cx="2552700" cy="523220"/>
          </a:xfrm>
          <a:prstGeom prst="rect">
            <a:avLst/>
          </a:prstGeom>
          <a:noFill/>
        </p:spPr>
        <p:txBody>
          <a:bodyPr wrap="square" rtlCol="0">
            <a:spAutoFit/>
          </a:bodyPr>
          <a:lstStyle/>
          <a:p>
            <a:r>
              <a:rPr lang="en-US" sz="2800" dirty="0"/>
              <a:t>LUNCH</a:t>
            </a:r>
          </a:p>
        </p:txBody>
      </p:sp>
      <p:pic>
        <p:nvPicPr>
          <p:cNvPr id="4" name="Picture 3">
            <a:extLst>
              <a:ext uri="{FF2B5EF4-FFF2-40B4-BE49-F238E27FC236}">
                <a16:creationId xmlns:a16="http://schemas.microsoft.com/office/drawing/2014/main" id="{0D97228D-0F1D-4C3F-87CA-B9B6DA1290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70" b="93658" l="1500" r="96500">
                        <a14:foregroundMark x1="10333" y1="25516" x2="3000" y2="44248"/>
                        <a14:foregroundMark x1="3000" y1="44248" x2="5167" y2="67109"/>
                        <a14:foregroundMark x1="5167" y1="67109" x2="16500" y2="78171"/>
                        <a14:foregroundMark x1="16500" y1="78171" x2="18167" y2="75959"/>
                        <a14:foregroundMark x1="18917" y1="78171" x2="29333" y2="93363"/>
                        <a14:foregroundMark x1="29333" y1="93363" x2="42000" y2="93805"/>
                        <a14:foregroundMark x1="42000" y1="93805" x2="54333" y2="85988"/>
                        <a14:foregroundMark x1="54333" y1="85988" x2="58833" y2="86283"/>
                        <a14:foregroundMark x1="86083" y1="74189" x2="96750" y2="60324"/>
                        <a14:foregroundMark x1="96750" y1="60324" x2="92250" y2="39086"/>
                        <a14:foregroundMark x1="92250" y1="39086" x2="87333" y2="33923"/>
                        <a14:foregroundMark x1="95667" y1="47345" x2="96500" y2="64307"/>
                        <a14:foregroundMark x1="69167" y1="10767" x2="56250" y2="7670"/>
                        <a14:foregroundMark x1="56250" y1="7670" x2="50750" y2="9440"/>
                        <a14:foregroundMark x1="2250" y1="58555" x2="3250" y2="55900"/>
                        <a14:foregroundMark x1="2000" y1="61209" x2="2000" y2="61209"/>
                        <a14:foregroundMark x1="1500" y1="60324" x2="1500" y2="6032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210050" y="3429000"/>
            <a:ext cx="3771900" cy="2131124"/>
          </a:xfrm>
          <a:prstGeom prst="rect">
            <a:avLst/>
          </a:prstGeom>
        </p:spPr>
      </p:pic>
    </p:spTree>
    <p:extLst>
      <p:ext uri="{BB962C8B-B14F-4D97-AF65-F5344CB8AC3E}">
        <p14:creationId xmlns:p14="http://schemas.microsoft.com/office/powerpoint/2010/main" val="17192834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58E32F-ED24-0D8A-44A1-13560B94CCFA}"/>
              </a:ext>
            </a:extLst>
          </p:cNvPr>
          <p:cNvSpPr txBox="1"/>
          <p:nvPr/>
        </p:nvSpPr>
        <p:spPr>
          <a:xfrm>
            <a:off x="1725849" y="1242709"/>
            <a:ext cx="3536994" cy="646331"/>
          </a:xfrm>
          <a:prstGeom prst="rect">
            <a:avLst/>
          </a:prstGeom>
          <a:noFill/>
          <a:ln>
            <a:solidFill>
              <a:schemeClr val="accent5"/>
            </a:solidFill>
          </a:ln>
        </p:spPr>
        <p:txBody>
          <a:bodyPr wrap="none" rtlCol="0">
            <a:spAutoFit/>
          </a:bodyPr>
          <a:lstStyle/>
          <a:p>
            <a:r>
              <a:rPr lang="en-US" sz="3600" dirty="0"/>
              <a:t>PROJECT ISSUES</a:t>
            </a:r>
          </a:p>
        </p:txBody>
      </p:sp>
      <p:sp>
        <p:nvSpPr>
          <p:cNvPr id="3" name="TextBox 2">
            <a:extLst>
              <a:ext uri="{FF2B5EF4-FFF2-40B4-BE49-F238E27FC236}">
                <a16:creationId xmlns:a16="http://schemas.microsoft.com/office/drawing/2014/main" id="{EFEE20A8-10B3-24BC-3AA9-609C5930DDB7}"/>
              </a:ext>
            </a:extLst>
          </p:cNvPr>
          <p:cNvSpPr txBox="1"/>
          <p:nvPr/>
        </p:nvSpPr>
        <p:spPr>
          <a:xfrm>
            <a:off x="2552576" y="2736502"/>
            <a:ext cx="4791120" cy="3170099"/>
          </a:xfrm>
          <a:prstGeom prst="rect">
            <a:avLst/>
          </a:prstGeom>
          <a:noFill/>
        </p:spPr>
        <p:txBody>
          <a:bodyPr wrap="none" rtlCol="0">
            <a:spAutoFit/>
          </a:bodyPr>
          <a:lstStyle/>
          <a:p>
            <a:pPr>
              <a:spcAft>
                <a:spcPts val="1800"/>
              </a:spcAft>
            </a:pPr>
            <a:r>
              <a:rPr lang="en-US" sz="2800" dirty="0"/>
              <a:t>How to choose them?</a:t>
            </a:r>
          </a:p>
          <a:p>
            <a:pPr>
              <a:spcAft>
                <a:spcPts val="1800"/>
              </a:spcAft>
            </a:pPr>
            <a:r>
              <a:rPr lang="en-US" sz="2800" dirty="0"/>
              <a:t>How to frame them?</a:t>
            </a:r>
          </a:p>
          <a:p>
            <a:pPr>
              <a:spcAft>
                <a:spcPts val="1800"/>
              </a:spcAft>
            </a:pPr>
            <a:r>
              <a:rPr lang="en-US" sz="2800" dirty="0"/>
              <a:t>How to build them?</a:t>
            </a:r>
          </a:p>
          <a:p>
            <a:pPr>
              <a:spcAft>
                <a:spcPts val="1800"/>
              </a:spcAft>
            </a:pPr>
            <a:r>
              <a:rPr lang="en-US" sz="2800" dirty="0"/>
              <a:t>How to make them actionable?</a:t>
            </a:r>
          </a:p>
          <a:p>
            <a:endParaRPr lang="en-US" sz="2800" dirty="0"/>
          </a:p>
        </p:txBody>
      </p:sp>
      <p:sp>
        <p:nvSpPr>
          <p:cNvPr id="4" name="TextBox 3">
            <a:extLst>
              <a:ext uri="{FF2B5EF4-FFF2-40B4-BE49-F238E27FC236}">
                <a16:creationId xmlns:a16="http://schemas.microsoft.com/office/drawing/2014/main" id="{5DCE615F-6A99-EB1F-D31F-629545600F23}"/>
              </a:ext>
            </a:extLst>
          </p:cNvPr>
          <p:cNvSpPr txBox="1"/>
          <p:nvPr/>
        </p:nvSpPr>
        <p:spPr>
          <a:xfrm>
            <a:off x="8073271" y="873376"/>
            <a:ext cx="1693990" cy="1384995"/>
          </a:xfrm>
          <a:prstGeom prst="rect">
            <a:avLst/>
          </a:prstGeom>
          <a:noFill/>
        </p:spPr>
        <p:txBody>
          <a:bodyPr wrap="none" rtlCol="0">
            <a:spAutoFit/>
          </a:bodyPr>
          <a:lstStyle/>
          <a:p>
            <a:r>
              <a:rPr lang="en-US" sz="2800" dirty="0"/>
              <a:t>Interest</a:t>
            </a:r>
          </a:p>
          <a:p>
            <a:r>
              <a:rPr lang="en-US" sz="2800" dirty="0"/>
              <a:t>Expertise</a:t>
            </a:r>
          </a:p>
          <a:p>
            <a:r>
              <a:rPr lang="en-US" sz="2800" dirty="0"/>
              <a:t>Relevance</a:t>
            </a:r>
          </a:p>
        </p:txBody>
      </p:sp>
      <p:sp>
        <p:nvSpPr>
          <p:cNvPr id="5" name="TextBox 4">
            <a:extLst>
              <a:ext uri="{FF2B5EF4-FFF2-40B4-BE49-F238E27FC236}">
                <a16:creationId xmlns:a16="http://schemas.microsoft.com/office/drawing/2014/main" id="{8480E1D3-272B-706D-D1DA-D1BD23BD8A21}"/>
              </a:ext>
            </a:extLst>
          </p:cNvPr>
          <p:cNvSpPr txBox="1"/>
          <p:nvPr/>
        </p:nvSpPr>
        <p:spPr>
          <a:xfrm>
            <a:off x="8073271" y="2378166"/>
            <a:ext cx="1949573" cy="1384995"/>
          </a:xfrm>
          <a:prstGeom prst="rect">
            <a:avLst/>
          </a:prstGeom>
          <a:noFill/>
        </p:spPr>
        <p:txBody>
          <a:bodyPr wrap="none" rtlCol="0">
            <a:spAutoFit/>
          </a:bodyPr>
          <a:lstStyle/>
          <a:p>
            <a:r>
              <a:rPr lang="en-US" sz="2800" dirty="0"/>
              <a:t>Relevance</a:t>
            </a:r>
          </a:p>
          <a:p>
            <a:r>
              <a:rPr lang="en-US" sz="2800" dirty="0"/>
              <a:t>Information</a:t>
            </a:r>
          </a:p>
          <a:p>
            <a:r>
              <a:rPr lang="en-US" sz="2800" dirty="0"/>
              <a:t>Time</a:t>
            </a:r>
          </a:p>
        </p:txBody>
      </p:sp>
      <p:sp>
        <p:nvSpPr>
          <p:cNvPr id="6" name="TextBox 5">
            <a:extLst>
              <a:ext uri="{FF2B5EF4-FFF2-40B4-BE49-F238E27FC236}">
                <a16:creationId xmlns:a16="http://schemas.microsoft.com/office/drawing/2014/main" id="{AF23B98E-3095-6C9C-4CAC-E8047EE07587}"/>
              </a:ext>
            </a:extLst>
          </p:cNvPr>
          <p:cNvSpPr txBox="1"/>
          <p:nvPr/>
        </p:nvSpPr>
        <p:spPr>
          <a:xfrm>
            <a:off x="8025039" y="3751990"/>
            <a:ext cx="3228769" cy="1384995"/>
          </a:xfrm>
          <a:prstGeom prst="rect">
            <a:avLst/>
          </a:prstGeom>
          <a:noFill/>
        </p:spPr>
        <p:txBody>
          <a:bodyPr wrap="none" rtlCol="0">
            <a:spAutoFit/>
          </a:bodyPr>
          <a:lstStyle/>
          <a:p>
            <a:r>
              <a:rPr lang="en-US" sz="2800" dirty="0"/>
              <a:t>Assess info and gaps</a:t>
            </a:r>
          </a:p>
          <a:p>
            <a:r>
              <a:rPr lang="en-US" sz="2800" dirty="0"/>
              <a:t>Develop hypothesis</a:t>
            </a:r>
          </a:p>
          <a:p>
            <a:r>
              <a:rPr lang="en-US" sz="2800" dirty="0"/>
              <a:t>Develop arguments</a:t>
            </a:r>
          </a:p>
        </p:txBody>
      </p:sp>
      <p:sp>
        <p:nvSpPr>
          <p:cNvPr id="7" name="TextBox 6">
            <a:extLst>
              <a:ext uri="{FF2B5EF4-FFF2-40B4-BE49-F238E27FC236}">
                <a16:creationId xmlns:a16="http://schemas.microsoft.com/office/drawing/2014/main" id="{0E9C375E-FA6E-6010-DB71-E8F76830949E}"/>
              </a:ext>
            </a:extLst>
          </p:cNvPr>
          <p:cNvSpPr txBox="1"/>
          <p:nvPr/>
        </p:nvSpPr>
        <p:spPr>
          <a:xfrm>
            <a:off x="8073271" y="5148156"/>
            <a:ext cx="3681392" cy="1384995"/>
          </a:xfrm>
          <a:prstGeom prst="rect">
            <a:avLst/>
          </a:prstGeom>
          <a:noFill/>
        </p:spPr>
        <p:txBody>
          <a:bodyPr wrap="none" rtlCol="0">
            <a:spAutoFit/>
          </a:bodyPr>
          <a:lstStyle/>
          <a:p>
            <a:r>
              <a:rPr lang="en-US" sz="2800" dirty="0"/>
              <a:t>Develop options</a:t>
            </a:r>
          </a:p>
          <a:p>
            <a:r>
              <a:rPr lang="en-US" sz="2800" dirty="0"/>
              <a:t>Stay loyal to analysis</a:t>
            </a:r>
          </a:p>
          <a:p>
            <a:r>
              <a:rPr lang="en-US" sz="2800" dirty="0"/>
              <a:t>Write clearly, efficiently</a:t>
            </a:r>
          </a:p>
        </p:txBody>
      </p:sp>
      <p:cxnSp>
        <p:nvCxnSpPr>
          <p:cNvPr id="9" name="Straight Connector 8">
            <a:extLst>
              <a:ext uri="{FF2B5EF4-FFF2-40B4-BE49-F238E27FC236}">
                <a16:creationId xmlns:a16="http://schemas.microsoft.com/office/drawing/2014/main" id="{30A58F9E-8C43-4093-2E0D-95177BA6E92A}"/>
              </a:ext>
            </a:extLst>
          </p:cNvPr>
          <p:cNvCxnSpPr>
            <a:cxnSpLocks/>
          </p:cNvCxnSpPr>
          <p:nvPr/>
        </p:nvCxnSpPr>
        <p:spPr>
          <a:xfrm flipV="1">
            <a:off x="6302233" y="1889040"/>
            <a:ext cx="1586899" cy="9773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FB9690D-8710-9058-1A20-E2BD1FD662F2}"/>
              </a:ext>
            </a:extLst>
          </p:cNvPr>
          <p:cNvCxnSpPr>
            <a:cxnSpLocks/>
          </p:cNvCxnSpPr>
          <p:nvPr/>
        </p:nvCxnSpPr>
        <p:spPr>
          <a:xfrm flipV="1">
            <a:off x="6301245" y="2996119"/>
            <a:ext cx="1636119" cy="5631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084FE5B-A3CC-5AE1-9A6D-4CA0F501FC2C}"/>
              </a:ext>
            </a:extLst>
          </p:cNvPr>
          <p:cNvCxnSpPr>
            <a:cxnSpLocks/>
          </p:cNvCxnSpPr>
          <p:nvPr/>
        </p:nvCxnSpPr>
        <p:spPr>
          <a:xfrm flipV="1">
            <a:off x="6290185" y="4244304"/>
            <a:ext cx="1469212" cy="10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D1A0985-24D1-8564-490D-B60C45877ECE}"/>
              </a:ext>
            </a:extLst>
          </p:cNvPr>
          <p:cNvCxnSpPr>
            <a:cxnSpLocks/>
          </p:cNvCxnSpPr>
          <p:nvPr/>
        </p:nvCxnSpPr>
        <p:spPr>
          <a:xfrm>
            <a:off x="7279821" y="5052936"/>
            <a:ext cx="609311" cy="3556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874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par>
                          <p:cTn id="28" fill="hold">
                            <p:stCondLst>
                              <p:cond delay="1000"/>
                            </p:stCondLst>
                            <p:childTnLst>
                              <p:par>
                                <p:cTn id="29" presetID="22" presetClass="entr" presetSubtype="8" fill="hold" nodeType="afterEffect">
                                  <p:stCondLst>
                                    <p:cond delay="50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animEffect transition="in" filter="fade">
                                      <p:cBhvr>
                                        <p:cTn id="47" dur="500"/>
                                        <p:tgtEl>
                                          <p:spTgt spid="3">
                                            <p:txEl>
                                              <p:pRg st="2" end="2"/>
                                            </p:txEl>
                                          </p:spTgt>
                                        </p:tgtEl>
                                      </p:cBhvr>
                                    </p:animEffect>
                                  </p:childTnLst>
                                </p:cTn>
                              </p:par>
                            </p:childTnLst>
                          </p:cTn>
                        </p:par>
                        <p:par>
                          <p:cTn id="48" fill="hold">
                            <p:stCondLst>
                              <p:cond delay="1000"/>
                            </p:stCondLst>
                            <p:childTnLst>
                              <p:par>
                                <p:cTn id="49" presetID="22" presetClass="entr" presetSubtype="8" fill="hold" nodeType="afterEffect">
                                  <p:stCondLst>
                                    <p:cond delay="500"/>
                                  </p:stCondLst>
                                  <p:childTnLst>
                                    <p:set>
                                      <p:cBhvr>
                                        <p:cTn id="50" dur="1" fill="hold">
                                          <p:stCondLst>
                                            <p:cond delay="0"/>
                                          </p:stCondLst>
                                        </p:cTn>
                                        <p:tgtEl>
                                          <p:spTgt spid="14"/>
                                        </p:tgtEl>
                                        <p:attrNameLst>
                                          <p:attrName>style.visibility</p:attrName>
                                        </p:attrNameLst>
                                      </p:cBhvr>
                                      <p:to>
                                        <p:strVal val="visible"/>
                                      </p:to>
                                    </p:set>
                                    <p:animEffect transition="in" filter="wipe(left)">
                                      <p:cBhvr>
                                        <p:cTn id="51" dur="500"/>
                                        <p:tgtEl>
                                          <p:spTgt spid="14"/>
                                        </p:tgtEl>
                                      </p:cBhvr>
                                    </p:animEffect>
                                  </p:childTnLst>
                                </p:cTn>
                              </p:par>
                            </p:childTnLst>
                          </p:cTn>
                        </p:par>
                        <p:par>
                          <p:cTn id="52" fill="hold">
                            <p:stCondLst>
                              <p:cond delay="2000"/>
                            </p:stCondLst>
                            <p:childTnLst>
                              <p:par>
                                <p:cTn id="53" presetID="22" presetClass="entr" presetSubtype="8" fill="hold" grpId="0"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left)">
                                      <p:cBhvr>
                                        <p:cTn id="55" dur="500"/>
                                        <p:tgtEl>
                                          <p:spTgt spid="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6"/>
                                        </p:tgtEl>
                                      </p:cBhvr>
                                    </p:animEffect>
                                    <p:set>
                                      <p:cBhvr>
                                        <p:cTn id="63" dur="1" fill="hold">
                                          <p:stCondLst>
                                            <p:cond delay="499"/>
                                          </p:stCondLst>
                                        </p:cTn>
                                        <p:tgtEl>
                                          <p:spTgt spid="6"/>
                                        </p:tgtEl>
                                        <p:attrNameLst>
                                          <p:attrName>style.visibility</p:attrName>
                                        </p:attrNameLst>
                                      </p:cBhvr>
                                      <p:to>
                                        <p:strVal val="hidden"/>
                                      </p:to>
                                    </p:set>
                                  </p:childTnLst>
                                </p:cTn>
                              </p:par>
                            </p:childTnLst>
                          </p:cTn>
                        </p:par>
                        <p:par>
                          <p:cTn id="64" fill="hold">
                            <p:stCondLst>
                              <p:cond delay="500"/>
                            </p:stCondLst>
                            <p:childTnLst>
                              <p:par>
                                <p:cTn id="65" presetID="10" presetClass="entr" presetSubtype="0" fill="hold" nodeType="afterEffect">
                                  <p:stCondLst>
                                    <p:cond delay="0"/>
                                  </p:stCondLst>
                                  <p:childTnLst>
                                    <p:set>
                                      <p:cBhvr>
                                        <p:cTn id="66" dur="1" fill="hold">
                                          <p:stCondLst>
                                            <p:cond delay="0"/>
                                          </p:stCondLst>
                                        </p:cTn>
                                        <p:tgtEl>
                                          <p:spTgt spid="3">
                                            <p:txEl>
                                              <p:pRg st="3" end="3"/>
                                            </p:txEl>
                                          </p:spTgt>
                                        </p:tgtEl>
                                        <p:attrNameLst>
                                          <p:attrName>style.visibility</p:attrName>
                                        </p:attrNameLst>
                                      </p:cBhvr>
                                      <p:to>
                                        <p:strVal val="visible"/>
                                      </p:to>
                                    </p:set>
                                    <p:animEffect transition="in" filter="fade">
                                      <p:cBhvr>
                                        <p:cTn id="67" dur="500"/>
                                        <p:tgtEl>
                                          <p:spTgt spid="3">
                                            <p:txEl>
                                              <p:pRg st="3" end="3"/>
                                            </p:txEl>
                                          </p:spTgt>
                                        </p:tgtEl>
                                      </p:cBhvr>
                                    </p:animEffect>
                                  </p:childTnLst>
                                </p:cTn>
                              </p:par>
                            </p:childTnLst>
                          </p:cTn>
                        </p:par>
                        <p:par>
                          <p:cTn id="68" fill="hold">
                            <p:stCondLst>
                              <p:cond delay="1000"/>
                            </p:stCondLst>
                            <p:childTnLst>
                              <p:par>
                                <p:cTn id="69" presetID="22" presetClass="entr" presetSubtype="8" fill="hold" nodeType="afterEffect">
                                  <p:stCondLst>
                                    <p:cond delay="500"/>
                                  </p:stCondLst>
                                  <p:childTnLst>
                                    <p:set>
                                      <p:cBhvr>
                                        <p:cTn id="70" dur="1" fill="hold">
                                          <p:stCondLst>
                                            <p:cond delay="0"/>
                                          </p:stCondLst>
                                        </p:cTn>
                                        <p:tgtEl>
                                          <p:spTgt spid="16"/>
                                        </p:tgtEl>
                                        <p:attrNameLst>
                                          <p:attrName>style.visibility</p:attrName>
                                        </p:attrNameLst>
                                      </p:cBhvr>
                                      <p:to>
                                        <p:strVal val="visible"/>
                                      </p:to>
                                    </p:set>
                                    <p:animEffect transition="in" filter="wipe(left)">
                                      <p:cBhvr>
                                        <p:cTn id="71" dur="500"/>
                                        <p:tgtEl>
                                          <p:spTgt spid="16"/>
                                        </p:tgtEl>
                                      </p:cBhvr>
                                    </p:animEffect>
                                  </p:childTnLst>
                                </p:cTn>
                              </p:par>
                            </p:childTnLst>
                          </p:cTn>
                        </p:par>
                        <p:par>
                          <p:cTn id="72" fill="hold">
                            <p:stCondLst>
                              <p:cond delay="2000"/>
                            </p:stCondLst>
                            <p:childTnLst>
                              <p:par>
                                <p:cTn id="73" presetID="22" presetClass="entr" presetSubtype="8" fill="hold" grpId="0" nodeType="after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wipe(left)">
                                      <p:cBhvr>
                                        <p:cTn id="7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5808F3-701E-46D1-8BDB-569199C94976}"/>
              </a:ext>
            </a:extLst>
          </p:cNvPr>
          <p:cNvSpPr txBox="1"/>
          <p:nvPr/>
        </p:nvSpPr>
        <p:spPr>
          <a:xfrm>
            <a:off x="3203765" y="895718"/>
            <a:ext cx="5784469" cy="523220"/>
          </a:xfrm>
          <a:prstGeom prst="rect">
            <a:avLst/>
          </a:prstGeom>
          <a:noFill/>
        </p:spPr>
        <p:txBody>
          <a:bodyPr wrap="none" rtlCol="0">
            <a:spAutoFit/>
          </a:bodyPr>
          <a:lstStyle/>
          <a:p>
            <a:r>
              <a:rPr lang="en-US" sz="2800" dirty="0"/>
              <a:t>The Heartbeat of Analysis (and Policy)</a:t>
            </a:r>
          </a:p>
        </p:txBody>
      </p:sp>
      <p:grpSp>
        <p:nvGrpSpPr>
          <p:cNvPr id="13" name="Group 12">
            <a:extLst>
              <a:ext uri="{FF2B5EF4-FFF2-40B4-BE49-F238E27FC236}">
                <a16:creationId xmlns:a16="http://schemas.microsoft.com/office/drawing/2014/main" id="{5A4B7FB7-A1E1-42A1-8CC7-3F69CA8CC953}"/>
              </a:ext>
            </a:extLst>
          </p:cNvPr>
          <p:cNvGrpSpPr/>
          <p:nvPr/>
        </p:nvGrpSpPr>
        <p:grpSpPr>
          <a:xfrm>
            <a:off x="4541316" y="2133600"/>
            <a:ext cx="3109369" cy="3222486"/>
            <a:chOff x="3017315" y="2133600"/>
            <a:chExt cx="3109369" cy="3222486"/>
          </a:xfrm>
        </p:grpSpPr>
        <p:pic>
          <p:nvPicPr>
            <p:cNvPr id="11" name="Picture 10">
              <a:extLst>
                <a:ext uri="{FF2B5EF4-FFF2-40B4-BE49-F238E27FC236}">
                  <a16:creationId xmlns:a16="http://schemas.microsoft.com/office/drawing/2014/main" id="{D648C995-3AEB-4427-A863-1B3409EF26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315" y="2133600"/>
              <a:ext cx="3109369" cy="2438400"/>
            </a:xfrm>
            <a:prstGeom prst="rect">
              <a:avLst/>
            </a:prstGeom>
          </p:spPr>
        </p:pic>
        <p:sp>
          <p:nvSpPr>
            <p:cNvPr id="12" name="TextBox 11">
              <a:extLst>
                <a:ext uri="{FF2B5EF4-FFF2-40B4-BE49-F238E27FC236}">
                  <a16:creationId xmlns:a16="http://schemas.microsoft.com/office/drawing/2014/main" id="{9CA8E6C5-DF78-4A3E-8C35-7FF32380CDBD}"/>
                </a:ext>
              </a:extLst>
            </p:cNvPr>
            <p:cNvSpPr txBox="1"/>
            <p:nvPr/>
          </p:nvSpPr>
          <p:spPr>
            <a:xfrm>
              <a:off x="3017315" y="4648200"/>
              <a:ext cx="3109369" cy="707886"/>
            </a:xfrm>
            <a:prstGeom prst="rect">
              <a:avLst/>
            </a:prstGeom>
            <a:solidFill>
              <a:schemeClr val="tx1"/>
            </a:solidFill>
          </p:spPr>
          <p:txBody>
            <a:bodyPr wrap="square" rtlCol="0">
              <a:spAutoFit/>
            </a:bodyPr>
            <a:lstStyle/>
            <a:p>
              <a:pPr algn="ctr"/>
              <a:r>
                <a:rPr lang="en-US" sz="4000" dirty="0">
                  <a:solidFill>
                    <a:srgbClr val="FF0000"/>
                  </a:solidFill>
                </a:rPr>
                <a:t>“DRIVERS”</a:t>
              </a:r>
            </a:p>
          </p:txBody>
        </p:sp>
      </p:grpSp>
      <p:sp>
        <p:nvSpPr>
          <p:cNvPr id="6" name="TextBox 5">
            <a:extLst>
              <a:ext uri="{FF2B5EF4-FFF2-40B4-BE49-F238E27FC236}">
                <a16:creationId xmlns:a16="http://schemas.microsoft.com/office/drawing/2014/main" id="{A3E12A37-8CCD-4730-8761-98FEFD6132DE}"/>
              </a:ext>
            </a:extLst>
          </p:cNvPr>
          <p:cNvSpPr txBox="1"/>
          <p:nvPr/>
        </p:nvSpPr>
        <p:spPr>
          <a:xfrm>
            <a:off x="1376411" y="6001325"/>
            <a:ext cx="10175991" cy="400110"/>
          </a:xfrm>
          <a:prstGeom prst="rect">
            <a:avLst/>
          </a:prstGeom>
          <a:noFill/>
        </p:spPr>
        <p:txBody>
          <a:bodyPr wrap="none" rtlCol="0">
            <a:spAutoFit/>
          </a:bodyPr>
          <a:lstStyle/>
          <a:p>
            <a:r>
              <a:rPr lang="en-US" sz="2000" dirty="0"/>
              <a:t>The forces, needs, desires, and other factors that make things happen and influence outcomes.</a:t>
            </a:r>
          </a:p>
        </p:txBody>
      </p:sp>
    </p:spTree>
    <p:extLst>
      <p:ext uri="{BB962C8B-B14F-4D97-AF65-F5344CB8AC3E}">
        <p14:creationId xmlns:p14="http://schemas.microsoft.com/office/powerpoint/2010/main" val="42081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1" y="751115"/>
            <a:ext cx="7546103" cy="2246769"/>
          </a:xfrm>
          <a:prstGeom prst="rect">
            <a:avLst/>
          </a:prstGeom>
          <a:noFill/>
          <a:ln w="28575">
            <a:noFill/>
          </a:ln>
        </p:spPr>
        <p:txBody>
          <a:bodyPr wrap="square" rtlCol="0">
            <a:spAutoFit/>
          </a:bodyPr>
          <a:lstStyle/>
          <a:p>
            <a:pPr algn="ctr"/>
            <a:r>
              <a:rPr lang="en-US" sz="2400" b="1" dirty="0"/>
              <a:t>Fulton T. Armstrong</a:t>
            </a:r>
          </a:p>
          <a:p>
            <a:endParaRPr lang="en-US" sz="2000" dirty="0"/>
          </a:p>
          <a:p>
            <a:r>
              <a:rPr lang="en-US" sz="2000" dirty="0"/>
              <a:t>A spontaneous career in information, analysis, policy and politics</a:t>
            </a:r>
          </a:p>
          <a:p>
            <a:endParaRPr lang="en-US" sz="2000" dirty="0"/>
          </a:p>
          <a:p>
            <a:r>
              <a:rPr lang="en-US" sz="2000" dirty="0"/>
              <a:t>Forty-plus years of analytical writing</a:t>
            </a:r>
          </a:p>
          <a:p>
            <a:endParaRPr lang="en-US" dirty="0"/>
          </a:p>
          <a:p>
            <a:endParaRPr lang="en-US" dirty="0"/>
          </a:p>
        </p:txBody>
      </p:sp>
      <p:cxnSp>
        <p:nvCxnSpPr>
          <p:cNvPr id="10" name="Straight Arrow Connector 9"/>
          <p:cNvCxnSpPr/>
          <p:nvPr/>
        </p:nvCxnSpPr>
        <p:spPr>
          <a:xfrm flipH="1">
            <a:off x="6553200" y="3581400"/>
            <a:ext cx="914400" cy="44753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543801" y="5343436"/>
            <a:ext cx="3520707" cy="1200329"/>
          </a:xfrm>
          <a:prstGeom prst="rect">
            <a:avLst/>
          </a:prstGeom>
          <a:noFill/>
          <a:ln w="9525">
            <a:solidFill>
              <a:schemeClr val="tx1"/>
            </a:solidFill>
          </a:ln>
        </p:spPr>
        <p:txBody>
          <a:bodyPr wrap="none" rtlCol="0">
            <a:spAutoFit/>
          </a:bodyPr>
          <a:lstStyle/>
          <a:p>
            <a:r>
              <a:rPr lang="en-US" dirty="0"/>
              <a:t>Taught junior analysts</a:t>
            </a:r>
          </a:p>
          <a:p>
            <a:r>
              <a:rPr lang="en-US" dirty="0"/>
              <a:t>Led intelligence community</a:t>
            </a:r>
          </a:p>
          <a:p>
            <a:r>
              <a:rPr lang="en-US" dirty="0"/>
              <a:t>Wrote about tradecraft</a:t>
            </a:r>
          </a:p>
          <a:p>
            <a:r>
              <a:rPr lang="en-US" dirty="0"/>
              <a:t>Teach URJC, Salamanca and others</a:t>
            </a:r>
          </a:p>
        </p:txBody>
      </p:sp>
      <p:sp>
        <p:nvSpPr>
          <p:cNvPr id="8" name="Rectangle 7">
            <a:extLst>
              <a:ext uri="{FF2B5EF4-FFF2-40B4-BE49-F238E27FC236}">
                <a16:creationId xmlns:a16="http://schemas.microsoft.com/office/drawing/2014/main" id="{423BC019-F5EB-4F52-B142-25BC9A9BFAD2}"/>
              </a:ext>
            </a:extLst>
          </p:cNvPr>
          <p:cNvSpPr/>
          <p:nvPr/>
        </p:nvSpPr>
        <p:spPr>
          <a:xfrm>
            <a:off x="3307970" y="2617067"/>
            <a:ext cx="2973058" cy="369332"/>
          </a:xfrm>
          <a:prstGeom prst="rect">
            <a:avLst/>
          </a:prstGeom>
        </p:spPr>
        <p:txBody>
          <a:bodyPr wrap="none">
            <a:spAutoFit/>
          </a:bodyPr>
          <a:lstStyle/>
          <a:p>
            <a:r>
              <a:rPr lang="en-US" dirty="0"/>
              <a:t>Linguistics and study in Spain</a:t>
            </a:r>
          </a:p>
        </p:txBody>
      </p:sp>
      <p:grpSp>
        <p:nvGrpSpPr>
          <p:cNvPr id="19" name="Group 18">
            <a:extLst>
              <a:ext uri="{FF2B5EF4-FFF2-40B4-BE49-F238E27FC236}">
                <a16:creationId xmlns:a16="http://schemas.microsoft.com/office/drawing/2014/main" id="{0C7A11FA-BA06-4BE6-83CD-0305571B3DB5}"/>
              </a:ext>
            </a:extLst>
          </p:cNvPr>
          <p:cNvGrpSpPr/>
          <p:nvPr/>
        </p:nvGrpSpPr>
        <p:grpSpPr>
          <a:xfrm>
            <a:off x="6477000" y="2633743"/>
            <a:ext cx="2490738" cy="369332"/>
            <a:chOff x="4953000" y="2633743"/>
            <a:chExt cx="2490738" cy="369332"/>
          </a:xfrm>
        </p:grpSpPr>
        <p:cxnSp>
          <p:nvCxnSpPr>
            <p:cNvPr id="4" name="Straight Arrow Connector 3"/>
            <p:cNvCxnSpPr>
              <a:cxnSpLocks/>
            </p:cNvCxnSpPr>
            <p:nvPr/>
          </p:nvCxnSpPr>
          <p:spPr>
            <a:xfrm>
              <a:off x="4953000" y="2819400"/>
              <a:ext cx="3048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75DA83F-CEF4-47F0-901A-55EA180F11DC}"/>
                </a:ext>
              </a:extLst>
            </p:cNvPr>
            <p:cNvSpPr/>
            <p:nvPr/>
          </p:nvSpPr>
          <p:spPr>
            <a:xfrm>
              <a:off x="5326492" y="2633743"/>
              <a:ext cx="2117246" cy="369332"/>
            </a:xfrm>
            <a:prstGeom prst="rect">
              <a:avLst/>
            </a:prstGeom>
          </p:spPr>
          <p:txBody>
            <a:bodyPr wrap="none">
              <a:spAutoFit/>
            </a:bodyPr>
            <a:lstStyle/>
            <a:p>
              <a:r>
                <a:rPr lang="en-US" dirty="0"/>
                <a:t>journalism in Taiwan</a:t>
              </a:r>
            </a:p>
          </p:txBody>
        </p:sp>
      </p:grpSp>
      <p:grpSp>
        <p:nvGrpSpPr>
          <p:cNvPr id="20" name="Group 19">
            <a:extLst>
              <a:ext uri="{FF2B5EF4-FFF2-40B4-BE49-F238E27FC236}">
                <a16:creationId xmlns:a16="http://schemas.microsoft.com/office/drawing/2014/main" id="{43D25297-552C-48DB-AC75-BE58F9C9FB2C}"/>
              </a:ext>
            </a:extLst>
          </p:cNvPr>
          <p:cNvGrpSpPr/>
          <p:nvPr/>
        </p:nvGrpSpPr>
        <p:grpSpPr>
          <a:xfrm>
            <a:off x="3255750" y="2971801"/>
            <a:ext cx="4440450" cy="670169"/>
            <a:chOff x="1731750" y="2971800"/>
            <a:chExt cx="4440450" cy="670169"/>
          </a:xfrm>
        </p:grpSpPr>
        <p:cxnSp>
          <p:nvCxnSpPr>
            <p:cNvPr id="5" name="Straight Arrow Connector 4"/>
            <p:cNvCxnSpPr/>
            <p:nvPr/>
          </p:nvCxnSpPr>
          <p:spPr>
            <a:xfrm flipH="1">
              <a:off x="4876800" y="2971800"/>
              <a:ext cx="1295400" cy="304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6D3D7C4-2548-4072-AA11-D4B8C20A1E0F}"/>
                </a:ext>
              </a:extLst>
            </p:cNvPr>
            <p:cNvSpPr/>
            <p:nvPr/>
          </p:nvSpPr>
          <p:spPr>
            <a:xfrm>
              <a:off x="1731750" y="3272637"/>
              <a:ext cx="3106428" cy="369332"/>
            </a:xfrm>
            <a:prstGeom prst="rect">
              <a:avLst/>
            </a:prstGeom>
          </p:spPr>
          <p:txBody>
            <a:bodyPr wrap="none">
              <a:spAutoFit/>
            </a:bodyPr>
            <a:lstStyle/>
            <a:p>
              <a:r>
                <a:rPr lang="en-US" dirty="0"/>
                <a:t>U.S. House of Representatives </a:t>
              </a:r>
            </a:p>
          </p:txBody>
        </p:sp>
      </p:grpSp>
      <p:grpSp>
        <p:nvGrpSpPr>
          <p:cNvPr id="21" name="Group 20">
            <a:extLst>
              <a:ext uri="{FF2B5EF4-FFF2-40B4-BE49-F238E27FC236}">
                <a16:creationId xmlns:a16="http://schemas.microsoft.com/office/drawing/2014/main" id="{C227CE02-D207-4769-9B60-A698FACDF2E3}"/>
              </a:ext>
            </a:extLst>
          </p:cNvPr>
          <p:cNvGrpSpPr/>
          <p:nvPr/>
        </p:nvGrpSpPr>
        <p:grpSpPr>
          <a:xfrm>
            <a:off x="6722854" y="3320534"/>
            <a:ext cx="1197219" cy="369332"/>
            <a:chOff x="5198853" y="3320534"/>
            <a:chExt cx="1197219" cy="369332"/>
          </a:xfrm>
        </p:grpSpPr>
        <p:cxnSp>
          <p:nvCxnSpPr>
            <p:cNvPr id="7" name="Straight Arrow Connector 6"/>
            <p:cNvCxnSpPr/>
            <p:nvPr/>
          </p:nvCxnSpPr>
          <p:spPr>
            <a:xfrm>
              <a:off x="5198853" y="3505200"/>
              <a:ext cx="4572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EBCD7B9-9FD0-4B4A-9C9B-B4103E7C8361}"/>
                </a:ext>
              </a:extLst>
            </p:cNvPr>
            <p:cNvSpPr/>
            <p:nvPr/>
          </p:nvSpPr>
          <p:spPr>
            <a:xfrm>
              <a:off x="5873172" y="3320534"/>
              <a:ext cx="522900" cy="369332"/>
            </a:xfrm>
            <a:prstGeom prst="rect">
              <a:avLst/>
            </a:prstGeom>
          </p:spPr>
          <p:txBody>
            <a:bodyPr wrap="none">
              <a:spAutoFit/>
            </a:bodyPr>
            <a:lstStyle/>
            <a:p>
              <a:r>
                <a:rPr lang="en-US" dirty="0"/>
                <a:t>CIA</a:t>
              </a:r>
            </a:p>
          </p:txBody>
        </p:sp>
      </p:grpSp>
      <p:sp>
        <p:nvSpPr>
          <p:cNvPr id="15" name="Rectangle 14">
            <a:extLst>
              <a:ext uri="{FF2B5EF4-FFF2-40B4-BE49-F238E27FC236}">
                <a16:creationId xmlns:a16="http://schemas.microsoft.com/office/drawing/2014/main" id="{CC71FDD0-12A1-450F-A450-902EB5A3227F}"/>
              </a:ext>
            </a:extLst>
          </p:cNvPr>
          <p:cNvSpPr/>
          <p:nvPr/>
        </p:nvSpPr>
        <p:spPr>
          <a:xfrm>
            <a:off x="4572522" y="3872608"/>
            <a:ext cx="4723878" cy="1323439"/>
          </a:xfrm>
          <a:prstGeom prst="rect">
            <a:avLst/>
          </a:prstGeom>
        </p:spPr>
        <p:txBody>
          <a:bodyPr wrap="square">
            <a:spAutoFit/>
          </a:bodyPr>
          <a:lstStyle/>
          <a:p>
            <a:pPr marL="0" lvl="5"/>
            <a:r>
              <a:rPr lang="en-US" sz="2000" dirty="0"/>
              <a:t>State Department</a:t>
            </a:r>
          </a:p>
          <a:p>
            <a:pPr marL="0" lvl="5"/>
            <a:r>
              <a:rPr lang="en-US" sz="2000" dirty="0"/>
              <a:t>National Security Council</a:t>
            </a:r>
          </a:p>
          <a:p>
            <a:pPr marL="0" lvl="5"/>
            <a:r>
              <a:rPr lang="en-US" sz="2000" dirty="0"/>
              <a:t>National Intelligence Council</a:t>
            </a:r>
          </a:p>
          <a:p>
            <a:pPr marL="0" lvl="5"/>
            <a:r>
              <a:rPr lang="en-US" sz="2000" dirty="0"/>
              <a:t>U.S. Military – Intelligence Advisor</a:t>
            </a:r>
          </a:p>
        </p:txBody>
      </p:sp>
      <p:grpSp>
        <p:nvGrpSpPr>
          <p:cNvPr id="22" name="Group 21">
            <a:extLst>
              <a:ext uri="{FF2B5EF4-FFF2-40B4-BE49-F238E27FC236}">
                <a16:creationId xmlns:a16="http://schemas.microsoft.com/office/drawing/2014/main" id="{5CD5E2E9-3575-4DF9-A82A-CDF8661F7417}"/>
              </a:ext>
            </a:extLst>
          </p:cNvPr>
          <p:cNvGrpSpPr/>
          <p:nvPr/>
        </p:nvGrpSpPr>
        <p:grpSpPr>
          <a:xfrm>
            <a:off x="2286000" y="5181600"/>
            <a:ext cx="2971800" cy="607792"/>
            <a:chOff x="762000" y="5181600"/>
            <a:chExt cx="2971800" cy="607792"/>
          </a:xfrm>
        </p:grpSpPr>
        <p:cxnSp>
          <p:nvCxnSpPr>
            <p:cNvPr id="6" name="Straight Arrow Connector 5"/>
            <p:cNvCxnSpPr/>
            <p:nvPr/>
          </p:nvCxnSpPr>
          <p:spPr>
            <a:xfrm flipH="1">
              <a:off x="2971800" y="5181600"/>
              <a:ext cx="762000" cy="304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5C5872E-B7AB-46CD-B1EB-8E29E6308920}"/>
                </a:ext>
              </a:extLst>
            </p:cNvPr>
            <p:cNvSpPr/>
            <p:nvPr/>
          </p:nvSpPr>
          <p:spPr>
            <a:xfrm>
              <a:off x="762000" y="5389282"/>
              <a:ext cx="2340962" cy="400110"/>
            </a:xfrm>
            <a:prstGeom prst="rect">
              <a:avLst/>
            </a:prstGeom>
          </p:spPr>
          <p:txBody>
            <a:bodyPr wrap="none">
              <a:spAutoFit/>
            </a:bodyPr>
            <a:lstStyle/>
            <a:p>
              <a:pPr lvl="2"/>
              <a:r>
                <a:rPr lang="en-US" sz="2000" dirty="0"/>
                <a:t>U.S. Senate</a:t>
              </a:r>
            </a:p>
          </p:txBody>
        </p:sp>
      </p:grpSp>
      <p:grpSp>
        <p:nvGrpSpPr>
          <p:cNvPr id="23" name="Group 22">
            <a:extLst>
              <a:ext uri="{FF2B5EF4-FFF2-40B4-BE49-F238E27FC236}">
                <a16:creationId xmlns:a16="http://schemas.microsoft.com/office/drawing/2014/main" id="{23ADBDFF-EB14-45F3-BAA0-C8D7F205ECC2}"/>
              </a:ext>
            </a:extLst>
          </p:cNvPr>
          <p:cNvGrpSpPr/>
          <p:nvPr/>
        </p:nvGrpSpPr>
        <p:grpSpPr>
          <a:xfrm>
            <a:off x="2281551" y="5791201"/>
            <a:ext cx="4133376" cy="916739"/>
            <a:chOff x="757551" y="5791200"/>
            <a:chExt cx="4133376" cy="916739"/>
          </a:xfrm>
        </p:grpSpPr>
        <p:cxnSp>
          <p:nvCxnSpPr>
            <p:cNvPr id="11" name="Straight Arrow Connector 10"/>
            <p:cNvCxnSpPr/>
            <p:nvPr/>
          </p:nvCxnSpPr>
          <p:spPr>
            <a:xfrm>
              <a:off x="2209800" y="5791200"/>
              <a:ext cx="228600" cy="304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3BA22D3-07C5-4974-93EC-605388714AE5}"/>
                </a:ext>
              </a:extLst>
            </p:cNvPr>
            <p:cNvSpPr/>
            <p:nvPr/>
          </p:nvSpPr>
          <p:spPr>
            <a:xfrm>
              <a:off x="757551" y="6000053"/>
              <a:ext cx="4133376" cy="707886"/>
            </a:xfrm>
            <a:prstGeom prst="rect">
              <a:avLst/>
            </a:prstGeom>
          </p:spPr>
          <p:txBody>
            <a:bodyPr wrap="none">
              <a:spAutoFit/>
            </a:bodyPr>
            <a:lstStyle/>
            <a:p>
              <a:pPr lvl="2"/>
              <a:r>
                <a:rPr lang="en-US" sz="2000" dirty="0"/>
                <a:t>American University</a:t>
              </a:r>
              <a:br>
                <a:rPr lang="en-US" sz="2000" dirty="0"/>
              </a:br>
              <a:r>
                <a:rPr lang="en-US" sz="2000" dirty="0"/>
                <a:t>Syracuse University/Maxwell</a:t>
              </a:r>
            </a:p>
          </p:txBody>
        </p:sp>
      </p:grpSp>
      <p:grpSp>
        <p:nvGrpSpPr>
          <p:cNvPr id="9" name="Group 8">
            <a:extLst>
              <a:ext uri="{FF2B5EF4-FFF2-40B4-BE49-F238E27FC236}">
                <a16:creationId xmlns:a16="http://schemas.microsoft.com/office/drawing/2014/main" id="{17380FCB-1AF5-4C77-9345-9BB29A5CC9C3}"/>
              </a:ext>
            </a:extLst>
          </p:cNvPr>
          <p:cNvGrpSpPr/>
          <p:nvPr/>
        </p:nvGrpSpPr>
        <p:grpSpPr>
          <a:xfrm>
            <a:off x="3545965" y="2718103"/>
            <a:ext cx="2987924" cy="3025124"/>
            <a:chOff x="1279279" y="2333625"/>
            <a:chExt cx="2987924" cy="3025124"/>
          </a:xfrm>
        </p:grpSpPr>
        <p:sp useBgFill="1">
          <p:nvSpPr>
            <p:cNvPr id="3" name="Rectangle 2">
              <a:extLst>
                <a:ext uri="{FF2B5EF4-FFF2-40B4-BE49-F238E27FC236}">
                  <a16:creationId xmlns:a16="http://schemas.microsoft.com/office/drawing/2014/main" id="{BBA153A8-38AD-4843-B7B7-8CD787C43458}"/>
                </a:ext>
              </a:extLst>
            </p:cNvPr>
            <p:cNvSpPr/>
            <p:nvPr/>
          </p:nvSpPr>
          <p:spPr>
            <a:xfrm>
              <a:off x="1279279" y="2333625"/>
              <a:ext cx="2987924" cy="3025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a:extLst>
                <a:ext uri="{FF2B5EF4-FFF2-40B4-BE49-F238E27FC236}">
                  <a16:creationId xmlns:a16="http://schemas.microsoft.com/office/drawing/2014/main" id="{F41B9277-3BD4-4B12-8D2E-4BD23FB53194}"/>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63058" y="2671909"/>
              <a:ext cx="2284787" cy="2170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54840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righ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9"/>
                                        </p:tgtEl>
                                        <p:attrNameLst>
                                          <p:attrName>style.visibility</p:attrName>
                                        </p:attrNameLst>
                                      </p:cBhvr>
                                      <p:to>
                                        <p:strVal val="hidden"/>
                                      </p:to>
                                    </p:set>
                                  </p:childTnLst>
                                </p:cTn>
                              </p:par>
                            </p:childTnLst>
                          </p:cTn>
                        </p:par>
                        <p:par>
                          <p:cTn id="30" fill="hold">
                            <p:stCondLst>
                              <p:cond delay="0"/>
                            </p:stCondLst>
                            <p:childTnLst>
                              <p:par>
                                <p:cTn id="31" presetID="22" presetClass="entr" presetSubtype="2" fill="hold" nodeType="afterEffect">
                                  <p:stCondLst>
                                    <p:cond delay="250"/>
                                  </p:stCondLst>
                                  <p:childTnLst>
                                    <p:set>
                                      <p:cBhvr>
                                        <p:cTn id="32" dur="1" fill="hold">
                                          <p:stCondLst>
                                            <p:cond delay="0"/>
                                          </p:stCondLst>
                                        </p:cTn>
                                        <p:tgtEl>
                                          <p:spTgt spid="10"/>
                                        </p:tgtEl>
                                        <p:attrNameLst>
                                          <p:attrName>style.visibility</p:attrName>
                                        </p:attrNameLst>
                                      </p:cBhvr>
                                      <p:to>
                                        <p:strVal val="visible"/>
                                      </p:to>
                                    </p:set>
                                    <p:animEffect transition="in" filter="wipe(right)">
                                      <p:cBhvr>
                                        <p:cTn id="33" dur="500"/>
                                        <p:tgtEl>
                                          <p:spTgt spid="10"/>
                                        </p:tgtEl>
                                      </p:cBhvr>
                                    </p:animEffect>
                                  </p:childTnLst>
                                </p:cTn>
                              </p:par>
                            </p:childTnLst>
                          </p:cTn>
                        </p:par>
                        <p:par>
                          <p:cTn id="34" fill="hold">
                            <p:stCondLst>
                              <p:cond delay="750"/>
                            </p:stCondLst>
                            <p:childTnLst>
                              <p:par>
                                <p:cTn id="35" presetID="22" presetClass="entr" presetSubtype="1"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up)">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up)">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p:bldP spid="15" grpId="0"/>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C0BA7CC-C7B2-425C-948B-26ABE582F423}"/>
              </a:ext>
            </a:extLst>
          </p:cNvPr>
          <p:cNvGraphicFramePr>
            <a:graphicFrameLocks noGrp="1"/>
          </p:cNvGraphicFramePr>
          <p:nvPr/>
        </p:nvGraphicFramePr>
        <p:xfrm>
          <a:off x="2780715" y="3536725"/>
          <a:ext cx="7368813" cy="2926080"/>
        </p:xfrm>
        <a:graphic>
          <a:graphicData uri="http://schemas.openxmlformats.org/drawingml/2006/table">
            <a:tbl>
              <a:tblPr firstRow="1" bandRow="1">
                <a:tableStyleId>{2D5ABB26-0587-4C30-8999-92F81FD0307C}</a:tableStyleId>
              </a:tblPr>
              <a:tblGrid>
                <a:gridCol w="2456271">
                  <a:extLst>
                    <a:ext uri="{9D8B030D-6E8A-4147-A177-3AD203B41FA5}">
                      <a16:colId xmlns:a16="http://schemas.microsoft.com/office/drawing/2014/main" val="281433197"/>
                    </a:ext>
                  </a:extLst>
                </a:gridCol>
                <a:gridCol w="2456271">
                  <a:extLst>
                    <a:ext uri="{9D8B030D-6E8A-4147-A177-3AD203B41FA5}">
                      <a16:colId xmlns:a16="http://schemas.microsoft.com/office/drawing/2014/main" val="4023013297"/>
                    </a:ext>
                  </a:extLst>
                </a:gridCol>
                <a:gridCol w="2456271">
                  <a:extLst>
                    <a:ext uri="{9D8B030D-6E8A-4147-A177-3AD203B41FA5}">
                      <a16:colId xmlns:a16="http://schemas.microsoft.com/office/drawing/2014/main" val="3268850880"/>
                    </a:ext>
                  </a:extLst>
                </a:gridCol>
              </a:tblGrid>
              <a:tr h="348361">
                <a:tc>
                  <a:txBody>
                    <a:bodyPr/>
                    <a:lstStyle/>
                    <a:p>
                      <a:pPr algn="ctr"/>
                      <a:r>
                        <a:rPr lang="en-US" sz="1800" b="1" dirty="0"/>
                        <a:t>Interests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t>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t>Institutions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2332738"/>
                  </a:ext>
                </a:extLst>
              </a:tr>
              <a:tr h="2313291">
                <a:tc>
                  <a:txBody>
                    <a:bodyPr/>
                    <a:lstStyle/>
                    <a:p>
                      <a:r>
                        <a:rPr lang="en-US" sz="1800" noProof="0"/>
                        <a:t>Work</a:t>
                      </a:r>
                    </a:p>
                    <a:p>
                      <a:r>
                        <a:rPr lang="en-US" sz="1800" noProof="0"/>
                        <a:t>Food</a:t>
                      </a:r>
                    </a:p>
                    <a:p>
                      <a:r>
                        <a:rPr lang="en-US" sz="1800" noProof="0"/>
                        <a:t>Love - Sex</a:t>
                      </a:r>
                    </a:p>
                    <a:p>
                      <a:r>
                        <a:rPr lang="en-US" sz="1800" noProof="0"/>
                        <a:t>Family</a:t>
                      </a:r>
                    </a:p>
                    <a:p>
                      <a:r>
                        <a:rPr lang="en-US" sz="1800" noProof="0"/>
                        <a:t>Home</a:t>
                      </a:r>
                    </a:p>
                    <a:p>
                      <a:r>
                        <a:rPr lang="en-US" sz="1800" noProof="0"/>
                        <a:t>Transportation </a:t>
                      </a:r>
                    </a:p>
                    <a:p>
                      <a:r>
                        <a:rPr lang="en-US" sz="1800" noProof="0"/>
                        <a:t>Entertainment</a:t>
                      </a:r>
                    </a:p>
                    <a:p>
                      <a:r>
                        <a:rPr lang="en-US" sz="1800" noProof="0"/>
                        <a:t>     Recreation</a:t>
                      </a:r>
                    </a:p>
                    <a:p>
                      <a:r>
                        <a:rPr lang="en-US" sz="1800" noProof="0"/>
                        <a:t>Challenges</a:t>
                      </a:r>
                    </a:p>
                  </a:txBody>
                  <a:tcPr>
                    <a:lnT w="12700" cap="flat" cmpd="sng" algn="ctr">
                      <a:solidFill>
                        <a:schemeClr val="tx1"/>
                      </a:solidFill>
                      <a:prstDash val="solid"/>
                      <a:round/>
                      <a:headEnd type="none" w="med" len="med"/>
                      <a:tailEnd type="none" w="med" len="med"/>
                    </a:lnT>
                  </a:tcPr>
                </a:tc>
                <a:tc>
                  <a:txBody>
                    <a:bodyPr/>
                    <a:lstStyle/>
                    <a:p>
                      <a:r>
                        <a:rPr lang="en-US" sz="1800" noProof="0"/>
                        <a:t>Education</a:t>
                      </a:r>
                    </a:p>
                    <a:p>
                      <a:r>
                        <a:rPr lang="en-US" sz="1800" noProof="0"/>
                        <a:t>Religion or values</a:t>
                      </a:r>
                    </a:p>
                    <a:p>
                      <a:r>
                        <a:rPr lang="en-US" sz="1800" noProof="0"/>
                        <a:t>Political thought</a:t>
                      </a:r>
                    </a:p>
                    <a:p>
                      <a:r>
                        <a:rPr lang="en-US" sz="1800" noProof="0"/>
                        <a:t>Ideology</a:t>
                      </a:r>
                    </a:p>
                    <a:p>
                      <a:r>
                        <a:rPr lang="en-US" sz="1800" noProof="0"/>
                        <a:t>Imposed expectations</a:t>
                      </a:r>
                    </a:p>
                    <a:p>
                      <a:endParaRPr lang="en-US" sz="1800" noProof="0"/>
                    </a:p>
                  </a:txBody>
                  <a:tcPr>
                    <a:lnT w="12700" cap="flat" cmpd="sng" algn="ctr">
                      <a:solidFill>
                        <a:schemeClr val="tx1"/>
                      </a:solidFill>
                      <a:prstDash val="solid"/>
                      <a:round/>
                      <a:headEnd type="none" w="med" len="med"/>
                      <a:tailEnd type="none" w="med" len="med"/>
                    </a:lnT>
                  </a:tcPr>
                </a:tc>
                <a:tc>
                  <a:txBody>
                    <a:bodyPr/>
                    <a:lstStyle/>
                    <a:p>
                      <a:r>
                        <a:rPr lang="en-US" sz="1800" noProof="0" dirty="0"/>
                        <a:t>Parents</a:t>
                      </a:r>
                    </a:p>
                    <a:p>
                      <a:r>
                        <a:rPr lang="en-US" sz="1800" noProof="0" dirty="0"/>
                        <a:t>Boy/Girlfriend</a:t>
                      </a:r>
                    </a:p>
                    <a:p>
                      <a:r>
                        <a:rPr lang="en-US" sz="1800" noProof="0" dirty="0"/>
                        <a:t>Husband/Wife</a:t>
                      </a:r>
                    </a:p>
                    <a:p>
                      <a:r>
                        <a:rPr lang="en-US" sz="1800" noProof="0" dirty="0"/>
                        <a:t>Colleagues</a:t>
                      </a:r>
                    </a:p>
                    <a:p>
                      <a:r>
                        <a:rPr lang="en-US" sz="1800" noProof="0" dirty="0"/>
                        <a:t>Friends</a:t>
                      </a:r>
                    </a:p>
                    <a:p>
                      <a:r>
                        <a:rPr lang="en-US" sz="1800" noProof="0" dirty="0"/>
                        <a:t>Political party</a:t>
                      </a:r>
                    </a:p>
                    <a:p>
                      <a:r>
                        <a:rPr lang="en-US" sz="1800" noProof="0" dirty="0"/>
                        <a:t>Employer</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99780866"/>
                  </a:ext>
                </a:extLst>
              </a:tr>
            </a:tbl>
          </a:graphicData>
        </a:graphic>
      </p:graphicFrame>
      <p:sp>
        <p:nvSpPr>
          <p:cNvPr id="6" name="Left Brace 5">
            <a:extLst>
              <a:ext uri="{FF2B5EF4-FFF2-40B4-BE49-F238E27FC236}">
                <a16:creationId xmlns:a16="http://schemas.microsoft.com/office/drawing/2014/main" id="{2DCFC517-BB24-41D8-81B7-885401B8C7E1}"/>
              </a:ext>
            </a:extLst>
          </p:cNvPr>
          <p:cNvSpPr/>
          <p:nvPr/>
        </p:nvSpPr>
        <p:spPr>
          <a:xfrm>
            <a:off x="2362200" y="3992647"/>
            <a:ext cx="418514" cy="2461129"/>
          </a:xfrm>
          <a:prstGeom prst="leftBrace">
            <a:avLst>
              <a:gd name="adj1" fmla="val 8333"/>
              <a:gd name="adj2" fmla="val 4949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669C86C3-A97F-4AE3-BD27-663F5B5F7BF4}"/>
              </a:ext>
            </a:extLst>
          </p:cNvPr>
          <p:cNvSpPr txBox="1"/>
          <p:nvPr/>
        </p:nvSpPr>
        <p:spPr>
          <a:xfrm rot="20847283">
            <a:off x="1631046" y="4885558"/>
            <a:ext cx="822854" cy="369332"/>
          </a:xfrm>
          <a:prstGeom prst="rect">
            <a:avLst/>
          </a:prstGeom>
          <a:noFill/>
        </p:spPr>
        <p:txBody>
          <a:bodyPr wrap="none" rtlCol="0">
            <a:spAutoFit/>
          </a:bodyPr>
          <a:lstStyle/>
          <a:p>
            <a:r>
              <a:rPr lang="en-US" dirty="0"/>
              <a:t>drivers</a:t>
            </a:r>
          </a:p>
        </p:txBody>
      </p:sp>
      <p:pic>
        <p:nvPicPr>
          <p:cNvPr id="8" name="Picture 7">
            <a:extLst>
              <a:ext uri="{FF2B5EF4-FFF2-40B4-BE49-F238E27FC236}">
                <a16:creationId xmlns:a16="http://schemas.microsoft.com/office/drawing/2014/main" id="{5420EDE2-D7AD-4E1A-8DA5-7DDA2E0F1A63}"/>
              </a:ext>
            </a:extLst>
          </p:cNvPr>
          <p:cNvPicPr>
            <a:picLocks noChangeAspect="1"/>
          </p:cNvPicPr>
          <p:nvPr/>
        </p:nvPicPr>
        <p:blipFill>
          <a:blip r:embed="rId2"/>
          <a:stretch>
            <a:fillRect/>
          </a:stretch>
        </p:blipFill>
        <p:spPr>
          <a:xfrm>
            <a:off x="6518589" y="924442"/>
            <a:ext cx="1754933" cy="1890760"/>
          </a:xfrm>
          <a:prstGeom prst="rect">
            <a:avLst/>
          </a:prstGeom>
        </p:spPr>
      </p:pic>
      <p:sp>
        <p:nvSpPr>
          <p:cNvPr id="9" name="TextBox 8">
            <a:extLst>
              <a:ext uri="{FF2B5EF4-FFF2-40B4-BE49-F238E27FC236}">
                <a16:creationId xmlns:a16="http://schemas.microsoft.com/office/drawing/2014/main" id="{8A1AC54A-74D3-430F-9253-80A791B05828}"/>
              </a:ext>
            </a:extLst>
          </p:cNvPr>
          <p:cNvSpPr txBox="1"/>
          <p:nvPr/>
        </p:nvSpPr>
        <p:spPr>
          <a:xfrm>
            <a:off x="8360368" y="2242218"/>
            <a:ext cx="1622560" cy="461665"/>
          </a:xfrm>
          <a:prstGeom prst="rect">
            <a:avLst/>
          </a:prstGeom>
          <a:noFill/>
        </p:spPr>
        <p:txBody>
          <a:bodyPr wrap="none" rtlCol="0">
            <a:spAutoFit/>
          </a:bodyPr>
          <a:lstStyle/>
          <a:p>
            <a:r>
              <a:rPr lang="en-US" sz="2400" dirty="0"/>
              <a:t>Institutions</a:t>
            </a:r>
          </a:p>
        </p:txBody>
      </p:sp>
      <p:sp>
        <p:nvSpPr>
          <p:cNvPr id="10" name="TextBox 9">
            <a:extLst>
              <a:ext uri="{FF2B5EF4-FFF2-40B4-BE49-F238E27FC236}">
                <a16:creationId xmlns:a16="http://schemas.microsoft.com/office/drawing/2014/main" id="{962C1613-D08C-4371-811C-34EFD1A11D24}"/>
              </a:ext>
            </a:extLst>
          </p:cNvPr>
          <p:cNvSpPr txBox="1"/>
          <p:nvPr/>
        </p:nvSpPr>
        <p:spPr>
          <a:xfrm>
            <a:off x="5571615" y="2155949"/>
            <a:ext cx="854721" cy="461665"/>
          </a:xfrm>
          <a:prstGeom prst="rect">
            <a:avLst/>
          </a:prstGeom>
          <a:noFill/>
        </p:spPr>
        <p:txBody>
          <a:bodyPr wrap="none" rtlCol="0">
            <a:spAutoFit/>
          </a:bodyPr>
          <a:lstStyle/>
          <a:p>
            <a:r>
              <a:rPr lang="en-US" sz="2400" dirty="0"/>
              <a:t>Ideas</a:t>
            </a:r>
          </a:p>
        </p:txBody>
      </p:sp>
      <p:sp>
        <p:nvSpPr>
          <p:cNvPr id="11" name="TextBox 10">
            <a:extLst>
              <a:ext uri="{FF2B5EF4-FFF2-40B4-BE49-F238E27FC236}">
                <a16:creationId xmlns:a16="http://schemas.microsoft.com/office/drawing/2014/main" id="{5E5D444A-904A-4EA1-A5B5-BF4A50C13291}"/>
              </a:ext>
            </a:extLst>
          </p:cNvPr>
          <p:cNvSpPr txBox="1"/>
          <p:nvPr/>
        </p:nvSpPr>
        <p:spPr>
          <a:xfrm>
            <a:off x="6769189" y="409712"/>
            <a:ext cx="1297150" cy="461665"/>
          </a:xfrm>
          <a:prstGeom prst="rect">
            <a:avLst/>
          </a:prstGeom>
          <a:noFill/>
        </p:spPr>
        <p:txBody>
          <a:bodyPr wrap="none" rtlCol="0">
            <a:spAutoFit/>
          </a:bodyPr>
          <a:lstStyle/>
          <a:p>
            <a:r>
              <a:rPr lang="en-US" sz="2400" dirty="0"/>
              <a:t>Interests</a:t>
            </a:r>
          </a:p>
        </p:txBody>
      </p:sp>
      <p:sp>
        <p:nvSpPr>
          <p:cNvPr id="12" name="TextBox 11">
            <a:extLst>
              <a:ext uri="{FF2B5EF4-FFF2-40B4-BE49-F238E27FC236}">
                <a16:creationId xmlns:a16="http://schemas.microsoft.com/office/drawing/2014/main" id="{C42BFA14-20CD-48C6-BED9-C5887A43A8BC}"/>
              </a:ext>
            </a:extLst>
          </p:cNvPr>
          <p:cNvSpPr txBox="1"/>
          <p:nvPr/>
        </p:nvSpPr>
        <p:spPr>
          <a:xfrm>
            <a:off x="2219232" y="2642392"/>
            <a:ext cx="2589170" cy="369332"/>
          </a:xfrm>
          <a:prstGeom prst="rect">
            <a:avLst/>
          </a:prstGeom>
          <a:noFill/>
        </p:spPr>
        <p:txBody>
          <a:bodyPr wrap="none" rtlCol="0">
            <a:spAutoFit/>
          </a:bodyPr>
          <a:lstStyle/>
          <a:p>
            <a:r>
              <a:rPr lang="en-US" dirty="0"/>
              <a:t>In our PERSONAL lives …</a:t>
            </a:r>
          </a:p>
        </p:txBody>
      </p:sp>
      <p:sp>
        <p:nvSpPr>
          <p:cNvPr id="13" name="TextBox 12">
            <a:extLst>
              <a:ext uri="{FF2B5EF4-FFF2-40B4-BE49-F238E27FC236}">
                <a16:creationId xmlns:a16="http://schemas.microsoft.com/office/drawing/2014/main" id="{2101327D-4A5D-474C-B5E1-1D3773456B70}"/>
              </a:ext>
            </a:extLst>
          </p:cNvPr>
          <p:cNvSpPr txBox="1"/>
          <p:nvPr/>
        </p:nvSpPr>
        <p:spPr>
          <a:xfrm>
            <a:off x="2089392" y="404224"/>
            <a:ext cx="2770310" cy="523220"/>
          </a:xfrm>
          <a:prstGeom prst="rect">
            <a:avLst/>
          </a:prstGeom>
          <a:noFill/>
          <a:ln>
            <a:solidFill>
              <a:schemeClr val="accent1"/>
            </a:solidFill>
          </a:ln>
        </p:spPr>
        <p:txBody>
          <a:bodyPr wrap="none" rtlCol="0">
            <a:spAutoFit/>
          </a:bodyPr>
          <a:lstStyle/>
          <a:p>
            <a:r>
              <a:rPr lang="en-US" sz="2800" dirty="0"/>
              <a:t>What are drivers?</a:t>
            </a:r>
          </a:p>
        </p:txBody>
      </p:sp>
      <p:sp>
        <p:nvSpPr>
          <p:cNvPr id="14" name="TextBox 13">
            <a:extLst>
              <a:ext uri="{FF2B5EF4-FFF2-40B4-BE49-F238E27FC236}">
                <a16:creationId xmlns:a16="http://schemas.microsoft.com/office/drawing/2014/main" id="{DE50D58C-3DB4-4159-8B05-7B6CE31FA4D2}"/>
              </a:ext>
            </a:extLst>
          </p:cNvPr>
          <p:cNvSpPr txBox="1"/>
          <p:nvPr/>
        </p:nvSpPr>
        <p:spPr>
          <a:xfrm>
            <a:off x="2056627" y="1232939"/>
            <a:ext cx="3847528" cy="369332"/>
          </a:xfrm>
          <a:prstGeom prst="rect">
            <a:avLst/>
          </a:prstGeom>
          <a:noFill/>
        </p:spPr>
        <p:txBody>
          <a:bodyPr wrap="none" rtlCol="0">
            <a:spAutoFit/>
          </a:bodyPr>
          <a:lstStyle/>
          <a:p>
            <a:r>
              <a:rPr lang="en-US" dirty="0"/>
              <a:t>Borrowing from the “3-i framework” …</a:t>
            </a:r>
          </a:p>
        </p:txBody>
      </p:sp>
      <p:sp useBgFill="1">
        <p:nvSpPr>
          <p:cNvPr id="2" name="Rectangle 1">
            <a:extLst>
              <a:ext uri="{FF2B5EF4-FFF2-40B4-BE49-F238E27FC236}">
                <a16:creationId xmlns:a16="http://schemas.microsoft.com/office/drawing/2014/main" id="{C5E1161D-8DB5-45D2-ACAB-049818B69628}"/>
              </a:ext>
            </a:extLst>
          </p:cNvPr>
          <p:cNvSpPr/>
          <p:nvPr/>
        </p:nvSpPr>
        <p:spPr>
          <a:xfrm>
            <a:off x="7648817" y="3938952"/>
            <a:ext cx="3045663" cy="2947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792E53E3-74AC-4BAD-901E-ADCD320020BB}"/>
              </a:ext>
            </a:extLst>
          </p:cNvPr>
          <p:cNvSpPr/>
          <p:nvPr/>
        </p:nvSpPr>
        <p:spPr>
          <a:xfrm>
            <a:off x="4925965" y="3943020"/>
            <a:ext cx="5665279" cy="28653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B1F221FF-24A5-479B-B224-76453F9A6991}"/>
              </a:ext>
            </a:extLst>
          </p:cNvPr>
          <p:cNvSpPr/>
          <p:nvPr/>
        </p:nvSpPr>
        <p:spPr>
          <a:xfrm>
            <a:off x="2832334" y="3940986"/>
            <a:ext cx="7368812" cy="28653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93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
                                        </p:tgtEl>
                                        <p:attrNameLst>
                                          <p:attrName>style.visibility</p:attrName>
                                        </p:attrNameLst>
                                      </p:cBhvr>
                                      <p:to>
                                        <p:strVal val="hidden"/>
                                      </p:to>
                                    </p:set>
                                  </p:childTnLst>
                                </p:cTn>
                              </p:par>
                            </p:childTnLst>
                          </p:cTn>
                        </p:par>
                        <p:par>
                          <p:cTn id="27" fill="hold">
                            <p:stCondLst>
                              <p:cond delay="0"/>
                            </p:stCondLst>
                            <p:childTnLst>
                              <p:par>
                                <p:cTn id="28" presetID="1" presetClass="entr" presetSubtype="0" fill="hold" grpId="0" nodeType="afterEffect">
                                  <p:stCondLst>
                                    <p:cond delay="500"/>
                                  </p:stCondLst>
                                  <p:childTnLst>
                                    <p:set>
                                      <p:cBhvr>
                                        <p:cTn id="29" dur="1" fill="hold">
                                          <p:stCondLst>
                                            <p:cond delay="0"/>
                                          </p:stCondLst>
                                        </p:cTn>
                                        <p:tgtEl>
                                          <p:spTgt spid="6"/>
                                        </p:tgtEl>
                                        <p:attrNameLst>
                                          <p:attrName>style.visibility</p:attrName>
                                        </p:attrNameLst>
                                      </p:cBhvr>
                                      <p:to>
                                        <p:strVal val="visible"/>
                                      </p:to>
                                    </p:set>
                                  </p:childTnLst>
                                </p:cTn>
                              </p:par>
                            </p:childTnLst>
                          </p:cTn>
                        </p:par>
                        <p:par>
                          <p:cTn id="30" fill="hold">
                            <p:stCondLst>
                              <p:cond delay="500"/>
                            </p:stCondLst>
                            <p:childTnLst>
                              <p:par>
                                <p:cTn id="31" presetID="1" presetClass="entr" presetSubtype="0" fill="hold" grpId="0" nodeType="afterEffect">
                                  <p:stCondLst>
                                    <p:cond delay="50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2" grpId="0"/>
      <p:bldP spid="2" grpId="0" animBg="1"/>
      <p:bldP spid="2" grpId="1" animBg="1"/>
      <p:bldP spid="16" grpId="0" animBg="1"/>
      <p:bldP spid="16" grpId="1" animBg="1"/>
      <p:bldP spid="17" grpId="0" animBg="1"/>
      <p:bldP spid="17" grpId="1" animBg="1"/>
    </p:bld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C0BA7CC-C7B2-425C-948B-26ABE582F423}"/>
              </a:ext>
            </a:extLst>
          </p:cNvPr>
          <p:cNvGraphicFramePr>
            <a:graphicFrameLocks noGrp="1"/>
          </p:cNvGraphicFramePr>
          <p:nvPr/>
        </p:nvGraphicFramePr>
        <p:xfrm>
          <a:off x="2780715" y="3536725"/>
          <a:ext cx="7368813" cy="2926080"/>
        </p:xfrm>
        <a:graphic>
          <a:graphicData uri="http://schemas.openxmlformats.org/drawingml/2006/table">
            <a:tbl>
              <a:tblPr firstRow="1" bandRow="1">
                <a:tableStyleId>{2D5ABB26-0587-4C30-8999-92F81FD0307C}</a:tableStyleId>
              </a:tblPr>
              <a:tblGrid>
                <a:gridCol w="2456271">
                  <a:extLst>
                    <a:ext uri="{9D8B030D-6E8A-4147-A177-3AD203B41FA5}">
                      <a16:colId xmlns:a16="http://schemas.microsoft.com/office/drawing/2014/main" val="281433197"/>
                    </a:ext>
                  </a:extLst>
                </a:gridCol>
                <a:gridCol w="2456271">
                  <a:extLst>
                    <a:ext uri="{9D8B030D-6E8A-4147-A177-3AD203B41FA5}">
                      <a16:colId xmlns:a16="http://schemas.microsoft.com/office/drawing/2014/main" val="4023013297"/>
                    </a:ext>
                  </a:extLst>
                </a:gridCol>
                <a:gridCol w="2456271">
                  <a:extLst>
                    <a:ext uri="{9D8B030D-6E8A-4147-A177-3AD203B41FA5}">
                      <a16:colId xmlns:a16="http://schemas.microsoft.com/office/drawing/2014/main" val="3268850880"/>
                    </a:ext>
                  </a:extLst>
                </a:gridCol>
              </a:tblGrid>
              <a:tr h="348361">
                <a:tc>
                  <a:txBody>
                    <a:bodyPr/>
                    <a:lstStyle/>
                    <a:p>
                      <a:pPr algn="ctr"/>
                      <a:r>
                        <a:rPr lang="en-US" sz="1800" b="1" dirty="0"/>
                        <a:t>Interests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t>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t>Institutions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2332738"/>
                  </a:ext>
                </a:extLst>
              </a:tr>
              <a:tr h="2313291">
                <a:tc>
                  <a:txBody>
                    <a:bodyPr/>
                    <a:lstStyle/>
                    <a:p>
                      <a:r>
                        <a:rPr lang="en-US" sz="1800" noProof="0" dirty="0"/>
                        <a:t>Work</a:t>
                      </a:r>
                    </a:p>
                    <a:p>
                      <a:r>
                        <a:rPr lang="en-US" sz="1800" noProof="0" dirty="0"/>
                        <a:t>Food</a:t>
                      </a:r>
                    </a:p>
                    <a:p>
                      <a:r>
                        <a:rPr lang="en-US" sz="1800" noProof="0" dirty="0"/>
                        <a:t>Love - Sex</a:t>
                      </a:r>
                    </a:p>
                    <a:p>
                      <a:r>
                        <a:rPr lang="en-US" sz="1800" noProof="0" dirty="0"/>
                        <a:t>Family</a:t>
                      </a:r>
                    </a:p>
                    <a:p>
                      <a:r>
                        <a:rPr lang="en-US" sz="1800" noProof="0" dirty="0"/>
                        <a:t>Home</a:t>
                      </a:r>
                    </a:p>
                    <a:p>
                      <a:r>
                        <a:rPr lang="en-US" sz="1800" noProof="0" dirty="0"/>
                        <a:t>Transportation </a:t>
                      </a:r>
                    </a:p>
                    <a:p>
                      <a:r>
                        <a:rPr lang="en-US" sz="1800" noProof="0" dirty="0"/>
                        <a:t>Entertainment</a:t>
                      </a:r>
                    </a:p>
                    <a:p>
                      <a:r>
                        <a:rPr lang="en-US" sz="1800" noProof="0" dirty="0"/>
                        <a:t>     Recreation</a:t>
                      </a:r>
                    </a:p>
                    <a:p>
                      <a:r>
                        <a:rPr lang="en-US" sz="1800" noProof="0" dirty="0"/>
                        <a:t>Challenges</a:t>
                      </a:r>
                    </a:p>
                  </a:txBody>
                  <a:tcPr>
                    <a:lnT w="12700" cap="flat" cmpd="sng" algn="ctr">
                      <a:solidFill>
                        <a:schemeClr val="tx1"/>
                      </a:solidFill>
                      <a:prstDash val="solid"/>
                      <a:round/>
                      <a:headEnd type="none" w="med" len="med"/>
                      <a:tailEnd type="none" w="med" len="med"/>
                    </a:lnT>
                  </a:tcPr>
                </a:tc>
                <a:tc>
                  <a:txBody>
                    <a:bodyPr/>
                    <a:lstStyle/>
                    <a:p>
                      <a:r>
                        <a:rPr lang="en-US" sz="1800" noProof="0"/>
                        <a:t>Education</a:t>
                      </a:r>
                    </a:p>
                    <a:p>
                      <a:r>
                        <a:rPr lang="en-US" sz="1800" noProof="0"/>
                        <a:t>Religion or values</a:t>
                      </a:r>
                    </a:p>
                    <a:p>
                      <a:r>
                        <a:rPr lang="en-US" sz="1800" noProof="0"/>
                        <a:t>Political thought</a:t>
                      </a:r>
                    </a:p>
                    <a:p>
                      <a:r>
                        <a:rPr lang="en-US" sz="1800" noProof="0"/>
                        <a:t>Ideology</a:t>
                      </a:r>
                    </a:p>
                    <a:p>
                      <a:r>
                        <a:rPr lang="en-US" sz="1800" noProof="0"/>
                        <a:t>Imposed expectations</a:t>
                      </a:r>
                    </a:p>
                    <a:p>
                      <a:endParaRPr lang="en-US" sz="1800" noProof="0"/>
                    </a:p>
                  </a:txBody>
                  <a:tcPr>
                    <a:lnT w="12700" cap="flat" cmpd="sng" algn="ctr">
                      <a:solidFill>
                        <a:schemeClr val="tx1"/>
                      </a:solidFill>
                      <a:prstDash val="solid"/>
                      <a:round/>
                      <a:headEnd type="none" w="med" len="med"/>
                      <a:tailEnd type="none" w="med" len="med"/>
                    </a:lnT>
                  </a:tcPr>
                </a:tc>
                <a:tc>
                  <a:txBody>
                    <a:bodyPr/>
                    <a:lstStyle/>
                    <a:p>
                      <a:r>
                        <a:rPr lang="en-US" sz="1800" noProof="0" dirty="0"/>
                        <a:t>Parents</a:t>
                      </a:r>
                    </a:p>
                    <a:p>
                      <a:r>
                        <a:rPr lang="en-US" sz="1800" noProof="0" dirty="0"/>
                        <a:t>Boy/Girlfriend</a:t>
                      </a:r>
                    </a:p>
                    <a:p>
                      <a:r>
                        <a:rPr lang="en-US" sz="1800" noProof="0" dirty="0"/>
                        <a:t>Husband/Wife</a:t>
                      </a:r>
                    </a:p>
                    <a:p>
                      <a:r>
                        <a:rPr lang="en-US" sz="1800" noProof="0" dirty="0"/>
                        <a:t>Colleagues</a:t>
                      </a:r>
                    </a:p>
                    <a:p>
                      <a:r>
                        <a:rPr lang="en-US" sz="1800" noProof="0" dirty="0"/>
                        <a:t>Friends</a:t>
                      </a:r>
                    </a:p>
                    <a:p>
                      <a:r>
                        <a:rPr lang="en-US" sz="1800" noProof="0" dirty="0"/>
                        <a:t>Political party</a:t>
                      </a:r>
                    </a:p>
                    <a:p>
                      <a:r>
                        <a:rPr lang="en-US" sz="1800" noProof="0" dirty="0"/>
                        <a:t>Employer</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99780866"/>
                  </a:ext>
                </a:extLst>
              </a:tr>
            </a:tbl>
          </a:graphicData>
        </a:graphic>
      </p:graphicFrame>
      <p:sp>
        <p:nvSpPr>
          <p:cNvPr id="6" name="Left Brace 5">
            <a:extLst>
              <a:ext uri="{FF2B5EF4-FFF2-40B4-BE49-F238E27FC236}">
                <a16:creationId xmlns:a16="http://schemas.microsoft.com/office/drawing/2014/main" id="{2DCFC517-BB24-41D8-81B7-885401B8C7E1}"/>
              </a:ext>
            </a:extLst>
          </p:cNvPr>
          <p:cNvSpPr/>
          <p:nvPr/>
        </p:nvSpPr>
        <p:spPr>
          <a:xfrm>
            <a:off x="2362200" y="3992647"/>
            <a:ext cx="418514" cy="2461129"/>
          </a:xfrm>
          <a:prstGeom prst="leftBrace">
            <a:avLst>
              <a:gd name="adj1" fmla="val 8333"/>
              <a:gd name="adj2" fmla="val 4949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669C86C3-A97F-4AE3-BD27-663F5B5F7BF4}"/>
              </a:ext>
            </a:extLst>
          </p:cNvPr>
          <p:cNvSpPr txBox="1"/>
          <p:nvPr/>
        </p:nvSpPr>
        <p:spPr>
          <a:xfrm rot="20847283">
            <a:off x="1631046" y="4885558"/>
            <a:ext cx="822854" cy="369332"/>
          </a:xfrm>
          <a:prstGeom prst="rect">
            <a:avLst/>
          </a:prstGeom>
          <a:noFill/>
        </p:spPr>
        <p:txBody>
          <a:bodyPr wrap="none" rtlCol="0">
            <a:spAutoFit/>
          </a:bodyPr>
          <a:lstStyle/>
          <a:p>
            <a:r>
              <a:rPr lang="en-US" dirty="0"/>
              <a:t>drivers</a:t>
            </a:r>
          </a:p>
        </p:txBody>
      </p:sp>
      <p:pic>
        <p:nvPicPr>
          <p:cNvPr id="8" name="Picture 7">
            <a:extLst>
              <a:ext uri="{FF2B5EF4-FFF2-40B4-BE49-F238E27FC236}">
                <a16:creationId xmlns:a16="http://schemas.microsoft.com/office/drawing/2014/main" id="{5420EDE2-D7AD-4E1A-8DA5-7DDA2E0F1A63}"/>
              </a:ext>
            </a:extLst>
          </p:cNvPr>
          <p:cNvPicPr>
            <a:picLocks noChangeAspect="1"/>
          </p:cNvPicPr>
          <p:nvPr/>
        </p:nvPicPr>
        <p:blipFill>
          <a:blip r:embed="rId2"/>
          <a:stretch>
            <a:fillRect/>
          </a:stretch>
        </p:blipFill>
        <p:spPr>
          <a:xfrm>
            <a:off x="6518589" y="924442"/>
            <a:ext cx="1754933" cy="1890760"/>
          </a:xfrm>
          <a:prstGeom prst="rect">
            <a:avLst/>
          </a:prstGeom>
        </p:spPr>
      </p:pic>
      <p:sp>
        <p:nvSpPr>
          <p:cNvPr id="9" name="TextBox 8">
            <a:extLst>
              <a:ext uri="{FF2B5EF4-FFF2-40B4-BE49-F238E27FC236}">
                <a16:creationId xmlns:a16="http://schemas.microsoft.com/office/drawing/2014/main" id="{8A1AC54A-74D3-430F-9253-80A791B05828}"/>
              </a:ext>
            </a:extLst>
          </p:cNvPr>
          <p:cNvSpPr txBox="1"/>
          <p:nvPr/>
        </p:nvSpPr>
        <p:spPr>
          <a:xfrm>
            <a:off x="8360368" y="2242218"/>
            <a:ext cx="1622560" cy="461665"/>
          </a:xfrm>
          <a:prstGeom prst="rect">
            <a:avLst/>
          </a:prstGeom>
          <a:noFill/>
        </p:spPr>
        <p:txBody>
          <a:bodyPr wrap="none" rtlCol="0">
            <a:spAutoFit/>
          </a:bodyPr>
          <a:lstStyle/>
          <a:p>
            <a:r>
              <a:rPr lang="en-US" sz="2400" dirty="0"/>
              <a:t>Institutions</a:t>
            </a:r>
          </a:p>
        </p:txBody>
      </p:sp>
      <p:sp>
        <p:nvSpPr>
          <p:cNvPr id="10" name="TextBox 9">
            <a:extLst>
              <a:ext uri="{FF2B5EF4-FFF2-40B4-BE49-F238E27FC236}">
                <a16:creationId xmlns:a16="http://schemas.microsoft.com/office/drawing/2014/main" id="{962C1613-D08C-4371-811C-34EFD1A11D24}"/>
              </a:ext>
            </a:extLst>
          </p:cNvPr>
          <p:cNvSpPr txBox="1"/>
          <p:nvPr/>
        </p:nvSpPr>
        <p:spPr>
          <a:xfrm>
            <a:off x="5571615" y="2155949"/>
            <a:ext cx="854721" cy="461665"/>
          </a:xfrm>
          <a:prstGeom prst="rect">
            <a:avLst/>
          </a:prstGeom>
          <a:noFill/>
        </p:spPr>
        <p:txBody>
          <a:bodyPr wrap="none" rtlCol="0">
            <a:spAutoFit/>
          </a:bodyPr>
          <a:lstStyle/>
          <a:p>
            <a:r>
              <a:rPr lang="en-US" sz="2400" dirty="0"/>
              <a:t>Ideas</a:t>
            </a:r>
          </a:p>
        </p:txBody>
      </p:sp>
      <p:sp>
        <p:nvSpPr>
          <p:cNvPr id="11" name="TextBox 10">
            <a:extLst>
              <a:ext uri="{FF2B5EF4-FFF2-40B4-BE49-F238E27FC236}">
                <a16:creationId xmlns:a16="http://schemas.microsoft.com/office/drawing/2014/main" id="{5E5D444A-904A-4EA1-A5B5-BF4A50C13291}"/>
              </a:ext>
            </a:extLst>
          </p:cNvPr>
          <p:cNvSpPr txBox="1"/>
          <p:nvPr/>
        </p:nvSpPr>
        <p:spPr>
          <a:xfrm>
            <a:off x="6769189" y="409712"/>
            <a:ext cx="1297150" cy="461665"/>
          </a:xfrm>
          <a:prstGeom prst="rect">
            <a:avLst/>
          </a:prstGeom>
          <a:noFill/>
        </p:spPr>
        <p:txBody>
          <a:bodyPr wrap="none" rtlCol="0">
            <a:spAutoFit/>
          </a:bodyPr>
          <a:lstStyle/>
          <a:p>
            <a:r>
              <a:rPr lang="en-US" sz="2400" dirty="0"/>
              <a:t>Interests</a:t>
            </a:r>
          </a:p>
        </p:txBody>
      </p:sp>
      <p:sp>
        <p:nvSpPr>
          <p:cNvPr id="12" name="TextBox 11">
            <a:extLst>
              <a:ext uri="{FF2B5EF4-FFF2-40B4-BE49-F238E27FC236}">
                <a16:creationId xmlns:a16="http://schemas.microsoft.com/office/drawing/2014/main" id="{C42BFA14-20CD-48C6-BED9-C5887A43A8BC}"/>
              </a:ext>
            </a:extLst>
          </p:cNvPr>
          <p:cNvSpPr txBox="1"/>
          <p:nvPr/>
        </p:nvSpPr>
        <p:spPr>
          <a:xfrm>
            <a:off x="2219232" y="2642392"/>
            <a:ext cx="2589170" cy="369332"/>
          </a:xfrm>
          <a:prstGeom prst="rect">
            <a:avLst/>
          </a:prstGeom>
          <a:noFill/>
        </p:spPr>
        <p:txBody>
          <a:bodyPr wrap="none" rtlCol="0">
            <a:spAutoFit/>
          </a:bodyPr>
          <a:lstStyle/>
          <a:p>
            <a:r>
              <a:rPr lang="en-US" dirty="0"/>
              <a:t>In our PERSONAL lives …</a:t>
            </a:r>
          </a:p>
        </p:txBody>
      </p:sp>
      <p:sp>
        <p:nvSpPr>
          <p:cNvPr id="13" name="TextBox 12">
            <a:extLst>
              <a:ext uri="{FF2B5EF4-FFF2-40B4-BE49-F238E27FC236}">
                <a16:creationId xmlns:a16="http://schemas.microsoft.com/office/drawing/2014/main" id="{2101327D-4A5D-474C-B5E1-1D3773456B70}"/>
              </a:ext>
            </a:extLst>
          </p:cNvPr>
          <p:cNvSpPr txBox="1"/>
          <p:nvPr/>
        </p:nvSpPr>
        <p:spPr>
          <a:xfrm>
            <a:off x="2089392" y="404224"/>
            <a:ext cx="2770310" cy="523220"/>
          </a:xfrm>
          <a:prstGeom prst="rect">
            <a:avLst/>
          </a:prstGeom>
          <a:noFill/>
          <a:ln>
            <a:solidFill>
              <a:schemeClr val="accent1"/>
            </a:solidFill>
          </a:ln>
        </p:spPr>
        <p:txBody>
          <a:bodyPr wrap="none" rtlCol="0">
            <a:spAutoFit/>
          </a:bodyPr>
          <a:lstStyle/>
          <a:p>
            <a:r>
              <a:rPr lang="en-US" sz="2800" dirty="0"/>
              <a:t>What are drivers?</a:t>
            </a:r>
          </a:p>
        </p:txBody>
      </p:sp>
      <p:sp>
        <p:nvSpPr>
          <p:cNvPr id="14" name="TextBox 13">
            <a:extLst>
              <a:ext uri="{FF2B5EF4-FFF2-40B4-BE49-F238E27FC236}">
                <a16:creationId xmlns:a16="http://schemas.microsoft.com/office/drawing/2014/main" id="{DE50D58C-3DB4-4159-8B05-7B6CE31FA4D2}"/>
              </a:ext>
            </a:extLst>
          </p:cNvPr>
          <p:cNvSpPr txBox="1"/>
          <p:nvPr/>
        </p:nvSpPr>
        <p:spPr>
          <a:xfrm>
            <a:off x="2056627" y="1232939"/>
            <a:ext cx="3847528" cy="369332"/>
          </a:xfrm>
          <a:prstGeom prst="rect">
            <a:avLst/>
          </a:prstGeom>
          <a:noFill/>
        </p:spPr>
        <p:txBody>
          <a:bodyPr wrap="none" rtlCol="0">
            <a:spAutoFit/>
          </a:bodyPr>
          <a:lstStyle/>
          <a:p>
            <a:r>
              <a:rPr lang="en-US" dirty="0"/>
              <a:t>Borrowing from the “3-i framework” …</a:t>
            </a:r>
          </a:p>
        </p:txBody>
      </p:sp>
      <p:sp>
        <p:nvSpPr>
          <p:cNvPr id="2" name="TextBox 1">
            <a:extLst>
              <a:ext uri="{FF2B5EF4-FFF2-40B4-BE49-F238E27FC236}">
                <a16:creationId xmlns:a16="http://schemas.microsoft.com/office/drawing/2014/main" id="{62C05027-8AC7-73AC-AA12-384DF0B62B88}"/>
              </a:ext>
            </a:extLst>
          </p:cNvPr>
          <p:cNvSpPr txBox="1"/>
          <p:nvPr/>
        </p:nvSpPr>
        <p:spPr>
          <a:xfrm rot="1488238">
            <a:off x="7857811" y="378055"/>
            <a:ext cx="4726555" cy="584775"/>
          </a:xfrm>
          <a:prstGeom prst="rect">
            <a:avLst/>
          </a:prstGeom>
          <a:solidFill>
            <a:srgbClr val="FF0000"/>
          </a:solidFill>
        </p:spPr>
        <p:txBody>
          <a:bodyPr wrap="square" rtlCol="0">
            <a:spAutoFit/>
          </a:bodyPr>
          <a:lstStyle/>
          <a:p>
            <a:pPr algn="ctr"/>
            <a:r>
              <a:rPr lang="en-US" sz="3200" dirty="0"/>
              <a:t>BOOTCAMP</a:t>
            </a:r>
          </a:p>
        </p:txBody>
      </p:sp>
    </p:spTree>
    <p:extLst>
      <p:ext uri="{BB962C8B-B14F-4D97-AF65-F5344CB8AC3E}">
        <p14:creationId xmlns:p14="http://schemas.microsoft.com/office/powerpoint/2010/main" val="15968764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4CCF18-EEF8-44C9-A530-955DEFE9F143}"/>
              </a:ext>
            </a:extLst>
          </p:cNvPr>
          <p:cNvSpPr txBox="1"/>
          <p:nvPr/>
        </p:nvSpPr>
        <p:spPr>
          <a:xfrm>
            <a:off x="2089392" y="404224"/>
            <a:ext cx="2770310" cy="523220"/>
          </a:xfrm>
          <a:prstGeom prst="rect">
            <a:avLst/>
          </a:prstGeom>
          <a:noFill/>
          <a:ln>
            <a:solidFill>
              <a:schemeClr val="accent1"/>
            </a:solidFill>
          </a:ln>
        </p:spPr>
        <p:txBody>
          <a:bodyPr wrap="none" rtlCol="0">
            <a:spAutoFit/>
          </a:bodyPr>
          <a:lstStyle/>
          <a:p>
            <a:r>
              <a:rPr lang="en-US" sz="2800" dirty="0"/>
              <a:t>What are drivers?</a:t>
            </a:r>
          </a:p>
        </p:txBody>
      </p:sp>
      <p:sp>
        <p:nvSpPr>
          <p:cNvPr id="4" name="TextBox 3">
            <a:extLst>
              <a:ext uri="{FF2B5EF4-FFF2-40B4-BE49-F238E27FC236}">
                <a16:creationId xmlns:a16="http://schemas.microsoft.com/office/drawing/2014/main" id="{A0C5AECA-0F1D-4416-90B1-7EF3819E2368}"/>
              </a:ext>
            </a:extLst>
          </p:cNvPr>
          <p:cNvSpPr txBox="1"/>
          <p:nvPr/>
        </p:nvSpPr>
        <p:spPr>
          <a:xfrm>
            <a:off x="2089392" y="1690342"/>
            <a:ext cx="3847528" cy="369332"/>
          </a:xfrm>
          <a:prstGeom prst="rect">
            <a:avLst/>
          </a:prstGeom>
          <a:noFill/>
        </p:spPr>
        <p:txBody>
          <a:bodyPr wrap="none" rtlCol="0">
            <a:spAutoFit/>
          </a:bodyPr>
          <a:lstStyle/>
          <a:p>
            <a:r>
              <a:rPr lang="en-US" dirty="0"/>
              <a:t>Borrowing from the “3-i framework” …</a:t>
            </a:r>
          </a:p>
        </p:txBody>
      </p:sp>
      <p:graphicFrame>
        <p:nvGraphicFramePr>
          <p:cNvPr id="5" name="Table 4">
            <a:extLst>
              <a:ext uri="{FF2B5EF4-FFF2-40B4-BE49-F238E27FC236}">
                <a16:creationId xmlns:a16="http://schemas.microsoft.com/office/drawing/2014/main" id="{9C0BA7CC-C7B2-425C-948B-26ABE582F423}"/>
              </a:ext>
            </a:extLst>
          </p:cNvPr>
          <p:cNvGraphicFramePr>
            <a:graphicFrameLocks noGrp="1"/>
          </p:cNvGraphicFramePr>
          <p:nvPr/>
        </p:nvGraphicFramePr>
        <p:xfrm>
          <a:off x="2940971" y="3536726"/>
          <a:ext cx="7422231" cy="2679051"/>
        </p:xfrm>
        <a:graphic>
          <a:graphicData uri="http://schemas.openxmlformats.org/drawingml/2006/table">
            <a:tbl>
              <a:tblPr firstRow="1" bandRow="1">
                <a:tableStyleId>{2D5ABB26-0587-4C30-8999-92F81FD0307C}</a:tableStyleId>
              </a:tblPr>
              <a:tblGrid>
                <a:gridCol w="2474077">
                  <a:extLst>
                    <a:ext uri="{9D8B030D-6E8A-4147-A177-3AD203B41FA5}">
                      <a16:colId xmlns:a16="http://schemas.microsoft.com/office/drawing/2014/main" val="281433197"/>
                    </a:ext>
                  </a:extLst>
                </a:gridCol>
                <a:gridCol w="2474077">
                  <a:extLst>
                    <a:ext uri="{9D8B030D-6E8A-4147-A177-3AD203B41FA5}">
                      <a16:colId xmlns:a16="http://schemas.microsoft.com/office/drawing/2014/main" val="4023013297"/>
                    </a:ext>
                  </a:extLst>
                </a:gridCol>
                <a:gridCol w="2474077">
                  <a:extLst>
                    <a:ext uri="{9D8B030D-6E8A-4147-A177-3AD203B41FA5}">
                      <a16:colId xmlns:a16="http://schemas.microsoft.com/office/drawing/2014/main" val="3268850880"/>
                    </a:ext>
                  </a:extLst>
                </a:gridCol>
              </a:tblGrid>
              <a:tr h="348361">
                <a:tc>
                  <a:txBody>
                    <a:bodyPr/>
                    <a:lstStyle/>
                    <a:p>
                      <a:r>
                        <a:rPr lang="en-US" sz="1800" b="1" dirty="0"/>
                        <a:t>Interests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Institutions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2332738"/>
                  </a:ext>
                </a:extLst>
              </a:tr>
              <a:tr h="2313291">
                <a:tc>
                  <a:txBody>
                    <a:bodyPr/>
                    <a:lstStyle/>
                    <a:p>
                      <a:pPr>
                        <a:spcBef>
                          <a:spcPts val="0"/>
                        </a:spcBef>
                      </a:pPr>
                      <a:r>
                        <a:rPr lang="en-US" sz="1800" dirty="0"/>
                        <a:t>Power/influence</a:t>
                      </a:r>
                    </a:p>
                    <a:p>
                      <a:r>
                        <a:rPr lang="en-US" sz="1800" dirty="0"/>
                        <a:t>Needs</a:t>
                      </a:r>
                    </a:p>
                    <a:p>
                      <a:r>
                        <a:rPr lang="en-US" sz="1800" dirty="0"/>
                        <a:t>Desires/ambitions</a:t>
                      </a:r>
                    </a:p>
                    <a:p>
                      <a:r>
                        <a:rPr lang="en-US" sz="1800" dirty="0"/>
                        <a:t>Wealth</a:t>
                      </a:r>
                    </a:p>
                    <a:p>
                      <a:r>
                        <a:rPr lang="en-US" sz="1800" dirty="0"/>
                        <a:t>Economic performance</a:t>
                      </a:r>
                    </a:p>
                    <a:p>
                      <a:endParaRPr lang="en-US" sz="1800" dirty="0"/>
                    </a:p>
                  </a:txBody>
                  <a:tcPr>
                    <a:lnT w="12700" cap="flat" cmpd="sng" algn="ctr">
                      <a:solidFill>
                        <a:schemeClr val="tx1"/>
                      </a:solidFill>
                      <a:prstDash val="solid"/>
                      <a:round/>
                      <a:headEnd type="none" w="med" len="med"/>
                      <a:tailEnd type="none" w="med" len="med"/>
                    </a:lnT>
                  </a:tcPr>
                </a:tc>
                <a:tc>
                  <a:txBody>
                    <a:bodyPr/>
                    <a:lstStyle/>
                    <a:p>
                      <a:r>
                        <a:rPr lang="en-US" sz="1800" dirty="0"/>
                        <a:t>Self-definition</a:t>
                      </a:r>
                    </a:p>
                    <a:p>
                      <a:r>
                        <a:rPr lang="en-US" sz="1800" dirty="0"/>
                        <a:t>Nationalism</a:t>
                      </a:r>
                    </a:p>
                    <a:p>
                      <a:r>
                        <a:rPr lang="en-US" sz="1800" dirty="0"/>
                        <a:t>History</a:t>
                      </a:r>
                    </a:p>
                    <a:p>
                      <a:r>
                        <a:rPr lang="en-US" sz="1800" dirty="0"/>
                        <a:t>Concepts/logic</a:t>
                      </a:r>
                    </a:p>
                    <a:p>
                      <a:r>
                        <a:rPr lang="en-US" sz="1800" dirty="0"/>
                        <a:t>Values</a:t>
                      </a:r>
                    </a:p>
                    <a:p>
                      <a:r>
                        <a:rPr lang="en-US" sz="1800" dirty="0"/>
                        <a:t>Ideology</a:t>
                      </a:r>
                    </a:p>
                  </a:txBody>
                  <a:tcPr>
                    <a:lnT w="12700" cap="flat" cmpd="sng" algn="ctr">
                      <a:solidFill>
                        <a:schemeClr val="tx1"/>
                      </a:solidFill>
                      <a:prstDash val="solid"/>
                      <a:round/>
                      <a:headEnd type="none" w="med" len="med"/>
                      <a:tailEnd type="none" w="med" len="med"/>
                    </a:lnT>
                  </a:tcPr>
                </a:tc>
                <a:tc>
                  <a:txBody>
                    <a:bodyPr/>
                    <a:lstStyle/>
                    <a:p>
                      <a:r>
                        <a:rPr lang="en-US" sz="1800" dirty="0"/>
                        <a:t>Leadership</a:t>
                      </a:r>
                    </a:p>
                    <a:p>
                      <a:r>
                        <a:rPr lang="en-US" sz="1800" dirty="0"/>
                        <a:t>Abilities/constraints</a:t>
                      </a:r>
                    </a:p>
                    <a:p>
                      <a:r>
                        <a:rPr lang="en-US" sz="1800" dirty="0"/>
                        <a:t>Economic structures</a:t>
                      </a:r>
                    </a:p>
                    <a:p>
                      <a:r>
                        <a:rPr lang="en-US" sz="1800" dirty="0"/>
                        <a:t>Intermediation</a:t>
                      </a:r>
                    </a:p>
                    <a:p>
                      <a:r>
                        <a:rPr lang="en-US" sz="1800" dirty="0"/>
                        <a:t>Inclusion</a:t>
                      </a:r>
                    </a:p>
                    <a:p>
                      <a:r>
                        <a:rPr lang="en-US" sz="1800" dirty="0"/>
                        <a:t>Topography/geography</a:t>
                      </a:r>
                    </a:p>
                    <a:p>
                      <a:r>
                        <a:rPr lang="en-US" sz="1800" dirty="0"/>
                        <a:t>Climate</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99780866"/>
                  </a:ext>
                </a:extLst>
              </a:tr>
            </a:tbl>
          </a:graphicData>
        </a:graphic>
      </p:graphicFrame>
      <p:sp>
        <p:nvSpPr>
          <p:cNvPr id="6" name="Left Brace 5">
            <a:extLst>
              <a:ext uri="{FF2B5EF4-FFF2-40B4-BE49-F238E27FC236}">
                <a16:creationId xmlns:a16="http://schemas.microsoft.com/office/drawing/2014/main" id="{2DCFC517-BB24-41D8-81B7-885401B8C7E1}"/>
              </a:ext>
            </a:extLst>
          </p:cNvPr>
          <p:cNvSpPr/>
          <p:nvPr/>
        </p:nvSpPr>
        <p:spPr>
          <a:xfrm>
            <a:off x="2647804" y="3992647"/>
            <a:ext cx="293166" cy="1825310"/>
          </a:xfrm>
          <a:prstGeom prst="leftBrace">
            <a:avLst>
              <a:gd name="adj1" fmla="val 8333"/>
              <a:gd name="adj2" fmla="val 4949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669C86C3-A97F-4AE3-BD27-663F5B5F7BF4}"/>
              </a:ext>
            </a:extLst>
          </p:cNvPr>
          <p:cNvSpPr txBox="1"/>
          <p:nvPr/>
        </p:nvSpPr>
        <p:spPr>
          <a:xfrm rot="20847283">
            <a:off x="1794662" y="4789306"/>
            <a:ext cx="822854" cy="369332"/>
          </a:xfrm>
          <a:prstGeom prst="rect">
            <a:avLst/>
          </a:prstGeom>
          <a:noFill/>
        </p:spPr>
        <p:txBody>
          <a:bodyPr wrap="none" rtlCol="0">
            <a:spAutoFit/>
          </a:bodyPr>
          <a:lstStyle/>
          <a:p>
            <a:r>
              <a:rPr lang="en-US" dirty="0"/>
              <a:t>drivers</a:t>
            </a:r>
          </a:p>
        </p:txBody>
      </p:sp>
      <p:sp>
        <p:nvSpPr>
          <p:cNvPr id="12" name="TextBox 11">
            <a:extLst>
              <a:ext uri="{FF2B5EF4-FFF2-40B4-BE49-F238E27FC236}">
                <a16:creationId xmlns:a16="http://schemas.microsoft.com/office/drawing/2014/main" id="{04114253-F3B2-4BBD-8D40-DA08F8369281}"/>
              </a:ext>
            </a:extLst>
          </p:cNvPr>
          <p:cNvSpPr txBox="1"/>
          <p:nvPr/>
        </p:nvSpPr>
        <p:spPr>
          <a:xfrm>
            <a:off x="2219232" y="2642392"/>
            <a:ext cx="2546338" cy="369332"/>
          </a:xfrm>
          <a:prstGeom prst="rect">
            <a:avLst/>
          </a:prstGeom>
          <a:noFill/>
        </p:spPr>
        <p:txBody>
          <a:bodyPr wrap="none" rtlCol="0">
            <a:spAutoFit/>
          </a:bodyPr>
          <a:lstStyle/>
          <a:p>
            <a:r>
              <a:rPr lang="en-US" dirty="0"/>
              <a:t>In our NATIONAL lives …</a:t>
            </a:r>
          </a:p>
        </p:txBody>
      </p:sp>
      <p:sp useBgFill="1">
        <p:nvSpPr>
          <p:cNvPr id="13" name="Rectangle 12">
            <a:extLst>
              <a:ext uri="{FF2B5EF4-FFF2-40B4-BE49-F238E27FC236}">
                <a16:creationId xmlns:a16="http://schemas.microsoft.com/office/drawing/2014/main" id="{1F641C6A-2383-4DA0-A7D8-2544BE579CDF}"/>
              </a:ext>
            </a:extLst>
          </p:cNvPr>
          <p:cNvSpPr/>
          <p:nvPr/>
        </p:nvSpPr>
        <p:spPr>
          <a:xfrm>
            <a:off x="7747001" y="3992648"/>
            <a:ext cx="2590801" cy="22970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06BB5620-AE49-4046-800B-0B4E9A09CAE3}"/>
              </a:ext>
            </a:extLst>
          </p:cNvPr>
          <p:cNvSpPr/>
          <p:nvPr/>
        </p:nvSpPr>
        <p:spPr>
          <a:xfrm>
            <a:off x="5356685" y="3992648"/>
            <a:ext cx="2590801" cy="22970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BA2EE36B-E8C9-486D-9C4F-EA428DD61B41}"/>
              </a:ext>
            </a:extLst>
          </p:cNvPr>
          <p:cNvSpPr/>
          <p:nvPr/>
        </p:nvSpPr>
        <p:spPr>
          <a:xfrm>
            <a:off x="2980814" y="3955667"/>
            <a:ext cx="2590801" cy="22970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F5540C9-EF11-40FE-9F9B-0141C0866B98}"/>
              </a:ext>
            </a:extLst>
          </p:cNvPr>
          <p:cNvPicPr>
            <a:picLocks noChangeAspect="1"/>
          </p:cNvPicPr>
          <p:nvPr/>
        </p:nvPicPr>
        <p:blipFill>
          <a:blip r:embed="rId2"/>
          <a:stretch>
            <a:fillRect/>
          </a:stretch>
        </p:blipFill>
        <p:spPr>
          <a:xfrm>
            <a:off x="6518589" y="924442"/>
            <a:ext cx="1754933" cy="1890760"/>
          </a:xfrm>
          <a:prstGeom prst="rect">
            <a:avLst/>
          </a:prstGeom>
        </p:spPr>
      </p:pic>
      <p:sp>
        <p:nvSpPr>
          <p:cNvPr id="17" name="TextBox 16">
            <a:extLst>
              <a:ext uri="{FF2B5EF4-FFF2-40B4-BE49-F238E27FC236}">
                <a16:creationId xmlns:a16="http://schemas.microsoft.com/office/drawing/2014/main" id="{CD3FD575-1E55-4EAC-A4D1-FFAEC479FE78}"/>
              </a:ext>
            </a:extLst>
          </p:cNvPr>
          <p:cNvSpPr txBox="1"/>
          <p:nvPr/>
        </p:nvSpPr>
        <p:spPr>
          <a:xfrm>
            <a:off x="8360368" y="2242218"/>
            <a:ext cx="1622560" cy="461665"/>
          </a:xfrm>
          <a:prstGeom prst="rect">
            <a:avLst/>
          </a:prstGeom>
          <a:noFill/>
        </p:spPr>
        <p:txBody>
          <a:bodyPr wrap="none" rtlCol="0">
            <a:spAutoFit/>
          </a:bodyPr>
          <a:lstStyle/>
          <a:p>
            <a:r>
              <a:rPr lang="en-US" sz="2400" dirty="0"/>
              <a:t>Institutions</a:t>
            </a:r>
          </a:p>
        </p:txBody>
      </p:sp>
      <p:sp>
        <p:nvSpPr>
          <p:cNvPr id="18" name="TextBox 17">
            <a:extLst>
              <a:ext uri="{FF2B5EF4-FFF2-40B4-BE49-F238E27FC236}">
                <a16:creationId xmlns:a16="http://schemas.microsoft.com/office/drawing/2014/main" id="{5C73939F-7521-4255-83CE-F4E79A367C20}"/>
              </a:ext>
            </a:extLst>
          </p:cNvPr>
          <p:cNvSpPr txBox="1"/>
          <p:nvPr/>
        </p:nvSpPr>
        <p:spPr>
          <a:xfrm>
            <a:off x="5571615" y="2155949"/>
            <a:ext cx="854721" cy="461665"/>
          </a:xfrm>
          <a:prstGeom prst="rect">
            <a:avLst/>
          </a:prstGeom>
          <a:noFill/>
        </p:spPr>
        <p:txBody>
          <a:bodyPr wrap="none" rtlCol="0">
            <a:spAutoFit/>
          </a:bodyPr>
          <a:lstStyle/>
          <a:p>
            <a:r>
              <a:rPr lang="en-US" sz="2400" dirty="0"/>
              <a:t>Ideas</a:t>
            </a:r>
          </a:p>
        </p:txBody>
      </p:sp>
      <p:sp>
        <p:nvSpPr>
          <p:cNvPr id="19" name="TextBox 18">
            <a:extLst>
              <a:ext uri="{FF2B5EF4-FFF2-40B4-BE49-F238E27FC236}">
                <a16:creationId xmlns:a16="http://schemas.microsoft.com/office/drawing/2014/main" id="{9BCA25A1-F5BD-4F2C-A85B-E04877A3A41C}"/>
              </a:ext>
            </a:extLst>
          </p:cNvPr>
          <p:cNvSpPr txBox="1"/>
          <p:nvPr/>
        </p:nvSpPr>
        <p:spPr>
          <a:xfrm>
            <a:off x="6769189" y="409712"/>
            <a:ext cx="1297150" cy="461665"/>
          </a:xfrm>
          <a:prstGeom prst="rect">
            <a:avLst/>
          </a:prstGeom>
          <a:noFill/>
        </p:spPr>
        <p:txBody>
          <a:bodyPr wrap="none" rtlCol="0">
            <a:spAutoFit/>
          </a:bodyPr>
          <a:lstStyle/>
          <a:p>
            <a:r>
              <a:rPr lang="en-US" sz="2400" dirty="0"/>
              <a:t>Interests</a:t>
            </a:r>
          </a:p>
        </p:txBody>
      </p:sp>
    </p:spTree>
    <p:extLst>
      <p:ext uri="{BB962C8B-B14F-4D97-AF65-F5344CB8AC3E}">
        <p14:creationId xmlns:p14="http://schemas.microsoft.com/office/powerpoint/2010/main" val="67177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3" grpId="1" animBg="1"/>
      <p:bldP spid="14" grpId="0" animBg="1"/>
      <p:bldP spid="14" grpId="1" animBg="1"/>
      <p:bldP spid="15" grpId="0" animBg="1"/>
      <p:bldP spid="15" grpId="1" animBg="1"/>
    </p:bld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4CCF18-EEF8-44C9-A530-955DEFE9F143}"/>
              </a:ext>
            </a:extLst>
          </p:cNvPr>
          <p:cNvSpPr txBox="1"/>
          <p:nvPr/>
        </p:nvSpPr>
        <p:spPr>
          <a:xfrm>
            <a:off x="2089392" y="404224"/>
            <a:ext cx="2770310" cy="523220"/>
          </a:xfrm>
          <a:prstGeom prst="rect">
            <a:avLst/>
          </a:prstGeom>
          <a:noFill/>
          <a:ln>
            <a:solidFill>
              <a:schemeClr val="accent1"/>
            </a:solidFill>
          </a:ln>
        </p:spPr>
        <p:txBody>
          <a:bodyPr wrap="none" rtlCol="0">
            <a:spAutoFit/>
          </a:bodyPr>
          <a:lstStyle/>
          <a:p>
            <a:r>
              <a:rPr lang="en-US" sz="2800" dirty="0"/>
              <a:t>What are drivers?</a:t>
            </a:r>
          </a:p>
        </p:txBody>
      </p:sp>
      <p:sp>
        <p:nvSpPr>
          <p:cNvPr id="4" name="TextBox 3">
            <a:extLst>
              <a:ext uri="{FF2B5EF4-FFF2-40B4-BE49-F238E27FC236}">
                <a16:creationId xmlns:a16="http://schemas.microsoft.com/office/drawing/2014/main" id="{A0C5AECA-0F1D-4416-90B1-7EF3819E2368}"/>
              </a:ext>
            </a:extLst>
          </p:cNvPr>
          <p:cNvSpPr txBox="1"/>
          <p:nvPr/>
        </p:nvSpPr>
        <p:spPr>
          <a:xfrm>
            <a:off x="2089392" y="1690342"/>
            <a:ext cx="3847528" cy="369332"/>
          </a:xfrm>
          <a:prstGeom prst="rect">
            <a:avLst/>
          </a:prstGeom>
          <a:noFill/>
        </p:spPr>
        <p:txBody>
          <a:bodyPr wrap="none" rtlCol="0">
            <a:spAutoFit/>
          </a:bodyPr>
          <a:lstStyle/>
          <a:p>
            <a:r>
              <a:rPr lang="en-US" dirty="0"/>
              <a:t>Borrowing from the “3-i framework” …</a:t>
            </a:r>
          </a:p>
        </p:txBody>
      </p:sp>
      <p:graphicFrame>
        <p:nvGraphicFramePr>
          <p:cNvPr id="5" name="Table 4">
            <a:extLst>
              <a:ext uri="{FF2B5EF4-FFF2-40B4-BE49-F238E27FC236}">
                <a16:creationId xmlns:a16="http://schemas.microsoft.com/office/drawing/2014/main" id="{9C0BA7CC-C7B2-425C-948B-26ABE582F423}"/>
              </a:ext>
            </a:extLst>
          </p:cNvPr>
          <p:cNvGraphicFramePr>
            <a:graphicFrameLocks noGrp="1"/>
          </p:cNvGraphicFramePr>
          <p:nvPr/>
        </p:nvGraphicFramePr>
        <p:xfrm>
          <a:off x="2940971" y="3536726"/>
          <a:ext cx="7422231" cy="2679051"/>
        </p:xfrm>
        <a:graphic>
          <a:graphicData uri="http://schemas.openxmlformats.org/drawingml/2006/table">
            <a:tbl>
              <a:tblPr firstRow="1" bandRow="1">
                <a:tableStyleId>{2D5ABB26-0587-4C30-8999-92F81FD0307C}</a:tableStyleId>
              </a:tblPr>
              <a:tblGrid>
                <a:gridCol w="2474077">
                  <a:extLst>
                    <a:ext uri="{9D8B030D-6E8A-4147-A177-3AD203B41FA5}">
                      <a16:colId xmlns:a16="http://schemas.microsoft.com/office/drawing/2014/main" val="281433197"/>
                    </a:ext>
                  </a:extLst>
                </a:gridCol>
                <a:gridCol w="2474077">
                  <a:extLst>
                    <a:ext uri="{9D8B030D-6E8A-4147-A177-3AD203B41FA5}">
                      <a16:colId xmlns:a16="http://schemas.microsoft.com/office/drawing/2014/main" val="4023013297"/>
                    </a:ext>
                  </a:extLst>
                </a:gridCol>
                <a:gridCol w="2474077">
                  <a:extLst>
                    <a:ext uri="{9D8B030D-6E8A-4147-A177-3AD203B41FA5}">
                      <a16:colId xmlns:a16="http://schemas.microsoft.com/office/drawing/2014/main" val="3268850880"/>
                    </a:ext>
                  </a:extLst>
                </a:gridCol>
              </a:tblGrid>
              <a:tr h="348361">
                <a:tc>
                  <a:txBody>
                    <a:bodyPr/>
                    <a:lstStyle/>
                    <a:p>
                      <a:r>
                        <a:rPr lang="en-US" sz="1800" b="1" dirty="0"/>
                        <a:t>Interests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Institutions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2332738"/>
                  </a:ext>
                </a:extLst>
              </a:tr>
              <a:tr h="2313291">
                <a:tc>
                  <a:txBody>
                    <a:bodyPr/>
                    <a:lstStyle/>
                    <a:p>
                      <a:pPr>
                        <a:spcBef>
                          <a:spcPts val="0"/>
                        </a:spcBef>
                      </a:pPr>
                      <a:r>
                        <a:rPr lang="en-US" sz="1800" dirty="0"/>
                        <a:t>Power/influence</a:t>
                      </a:r>
                    </a:p>
                    <a:p>
                      <a:r>
                        <a:rPr lang="en-US" sz="1800" dirty="0"/>
                        <a:t>Needs</a:t>
                      </a:r>
                    </a:p>
                    <a:p>
                      <a:r>
                        <a:rPr lang="en-US" sz="1800" dirty="0"/>
                        <a:t>Desires/ambitions</a:t>
                      </a:r>
                    </a:p>
                    <a:p>
                      <a:r>
                        <a:rPr lang="en-US" sz="1800" dirty="0"/>
                        <a:t>Wealth</a:t>
                      </a:r>
                    </a:p>
                    <a:p>
                      <a:r>
                        <a:rPr lang="en-US" sz="1800" dirty="0"/>
                        <a:t>Economic performance</a:t>
                      </a:r>
                    </a:p>
                    <a:p>
                      <a:endParaRPr lang="en-US" sz="1800" dirty="0"/>
                    </a:p>
                  </a:txBody>
                  <a:tcPr>
                    <a:lnT w="12700" cap="flat" cmpd="sng" algn="ctr">
                      <a:solidFill>
                        <a:schemeClr val="tx1"/>
                      </a:solidFill>
                      <a:prstDash val="solid"/>
                      <a:round/>
                      <a:headEnd type="none" w="med" len="med"/>
                      <a:tailEnd type="none" w="med" len="med"/>
                    </a:lnT>
                  </a:tcPr>
                </a:tc>
                <a:tc>
                  <a:txBody>
                    <a:bodyPr/>
                    <a:lstStyle/>
                    <a:p>
                      <a:r>
                        <a:rPr lang="en-US" sz="1800" dirty="0"/>
                        <a:t>Self-definition</a:t>
                      </a:r>
                    </a:p>
                    <a:p>
                      <a:r>
                        <a:rPr lang="en-US" sz="1800" dirty="0"/>
                        <a:t>Nationalism</a:t>
                      </a:r>
                    </a:p>
                    <a:p>
                      <a:r>
                        <a:rPr lang="en-US" sz="1800" dirty="0"/>
                        <a:t>History</a:t>
                      </a:r>
                    </a:p>
                    <a:p>
                      <a:r>
                        <a:rPr lang="en-US" sz="1800" dirty="0"/>
                        <a:t>Concepts/logic</a:t>
                      </a:r>
                    </a:p>
                    <a:p>
                      <a:r>
                        <a:rPr lang="en-US" sz="1800" dirty="0"/>
                        <a:t>Values</a:t>
                      </a:r>
                    </a:p>
                    <a:p>
                      <a:r>
                        <a:rPr lang="en-US" sz="1800" dirty="0"/>
                        <a:t>Ideology</a:t>
                      </a:r>
                    </a:p>
                  </a:txBody>
                  <a:tcPr>
                    <a:lnT w="12700" cap="flat" cmpd="sng" algn="ctr">
                      <a:solidFill>
                        <a:schemeClr val="tx1"/>
                      </a:solidFill>
                      <a:prstDash val="solid"/>
                      <a:round/>
                      <a:headEnd type="none" w="med" len="med"/>
                      <a:tailEnd type="none" w="med" len="med"/>
                    </a:lnT>
                  </a:tcPr>
                </a:tc>
                <a:tc>
                  <a:txBody>
                    <a:bodyPr/>
                    <a:lstStyle/>
                    <a:p>
                      <a:r>
                        <a:rPr lang="en-US" sz="1800" dirty="0"/>
                        <a:t>Leadership</a:t>
                      </a:r>
                    </a:p>
                    <a:p>
                      <a:r>
                        <a:rPr lang="en-US" sz="1800" dirty="0"/>
                        <a:t>Abilities/constraints</a:t>
                      </a:r>
                    </a:p>
                    <a:p>
                      <a:r>
                        <a:rPr lang="en-US" sz="1800" dirty="0"/>
                        <a:t>Economic structures</a:t>
                      </a:r>
                    </a:p>
                    <a:p>
                      <a:r>
                        <a:rPr lang="en-US" sz="1800" dirty="0"/>
                        <a:t>Intermediation</a:t>
                      </a:r>
                    </a:p>
                    <a:p>
                      <a:r>
                        <a:rPr lang="en-US" sz="1800" dirty="0"/>
                        <a:t>Inclusion</a:t>
                      </a:r>
                    </a:p>
                    <a:p>
                      <a:r>
                        <a:rPr lang="en-US" sz="1800" dirty="0"/>
                        <a:t>Topography/geography</a:t>
                      </a:r>
                    </a:p>
                    <a:p>
                      <a:r>
                        <a:rPr lang="en-US" sz="1800" dirty="0"/>
                        <a:t>Climate</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99780866"/>
                  </a:ext>
                </a:extLst>
              </a:tr>
            </a:tbl>
          </a:graphicData>
        </a:graphic>
      </p:graphicFrame>
      <p:sp>
        <p:nvSpPr>
          <p:cNvPr id="6" name="Left Brace 5">
            <a:extLst>
              <a:ext uri="{FF2B5EF4-FFF2-40B4-BE49-F238E27FC236}">
                <a16:creationId xmlns:a16="http://schemas.microsoft.com/office/drawing/2014/main" id="{2DCFC517-BB24-41D8-81B7-885401B8C7E1}"/>
              </a:ext>
            </a:extLst>
          </p:cNvPr>
          <p:cNvSpPr/>
          <p:nvPr/>
        </p:nvSpPr>
        <p:spPr>
          <a:xfrm>
            <a:off x="2647804" y="3992647"/>
            <a:ext cx="293166" cy="1825310"/>
          </a:xfrm>
          <a:prstGeom prst="leftBrace">
            <a:avLst>
              <a:gd name="adj1" fmla="val 8333"/>
              <a:gd name="adj2" fmla="val 4949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669C86C3-A97F-4AE3-BD27-663F5B5F7BF4}"/>
              </a:ext>
            </a:extLst>
          </p:cNvPr>
          <p:cNvSpPr txBox="1"/>
          <p:nvPr/>
        </p:nvSpPr>
        <p:spPr>
          <a:xfrm rot="20847283">
            <a:off x="1794662" y="4789306"/>
            <a:ext cx="822854" cy="369332"/>
          </a:xfrm>
          <a:prstGeom prst="rect">
            <a:avLst/>
          </a:prstGeom>
          <a:noFill/>
        </p:spPr>
        <p:txBody>
          <a:bodyPr wrap="none" rtlCol="0">
            <a:spAutoFit/>
          </a:bodyPr>
          <a:lstStyle/>
          <a:p>
            <a:r>
              <a:rPr lang="en-US" dirty="0"/>
              <a:t>drivers</a:t>
            </a:r>
          </a:p>
        </p:txBody>
      </p:sp>
      <p:sp>
        <p:nvSpPr>
          <p:cNvPr id="12" name="TextBox 11">
            <a:extLst>
              <a:ext uri="{FF2B5EF4-FFF2-40B4-BE49-F238E27FC236}">
                <a16:creationId xmlns:a16="http://schemas.microsoft.com/office/drawing/2014/main" id="{04114253-F3B2-4BBD-8D40-DA08F8369281}"/>
              </a:ext>
            </a:extLst>
          </p:cNvPr>
          <p:cNvSpPr txBox="1"/>
          <p:nvPr/>
        </p:nvSpPr>
        <p:spPr>
          <a:xfrm>
            <a:off x="2219232" y="2642392"/>
            <a:ext cx="2546338" cy="369332"/>
          </a:xfrm>
          <a:prstGeom prst="rect">
            <a:avLst/>
          </a:prstGeom>
          <a:noFill/>
        </p:spPr>
        <p:txBody>
          <a:bodyPr wrap="none" rtlCol="0">
            <a:spAutoFit/>
          </a:bodyPr>
          <a:lstStyle/>
          <a:p>
            <a:r>
              <a:rPr lang="en-US" dirty="0"/>
              <a:t>In our NATIONAL lives …</a:t>
            </a:r>
          </a:p>
        </p:txBody>
      </p:sp>
      <p:pic>
        <p:nvPicPr>
          <p:cNvPr id="16" name="Picture 15">
            <a:extLst>
              <a:ext uri="{FF2B5EF4-FFF2-40B4-BE49-F238E27FC236}">
                <a16:creationId xmlns:a16="http://schemas.microsoft.com/office/drawing/2014/main" id="{3F5540C9-EF11-40FE-9F9B-0141C0866B98}"/>
              </a:ext>
            </a:extLst>
          </p:cNvPr>
          <p:cNvPicPr>
            <a:picLocks noChangeAspect="1"/>
          </p:cNvPicPr>
          <p:nvPr/>
        </p:nvPicPr>
        <p:blipFill>
          <a:blip r:embed="rId2"/>
          <a:stretch>
            <a:fillRect/>
          </a:stretch>
        </p:blipFill>
        <p:spPr>
          <a:xfrm>
            <a:off x="6518589" y="924442"/>
            <a:ext cx="1754933" cy="1890760"/>
          </a:xfrm>
          <a:prstGeom prst="rect">
            <a:avLst/>
          </a:prstGeom>
        </p:spPr>
      </p:pic>
      <p:sp>
        <p:nvSpPr>
          <p:cNvPr id="17" name="TextBox 16">
            <a:extLst>
              <a:ext uri="{FF2B5EF4-FFF2-40B4-BE49-F238E27FC236}">
                <a16:creationId xmlns:a16="http://schemas.microsoft.com/office/drawing/2014/main" id="{CD3FD575-1E55-4EAC-A4D1-FFAEC479FE78}"/>
              </a:ext>
            </a:extLst>
          </p:cNvPr>
          <p:cNvSpPr txBox="1"/>
          <p:nvPr/>
        </p:nvSpPr>
        <p:spPr>
          <a:xfrm>
            <a:off x="8360368" y="2242218"/>
            <a:ext cx="1622560" cy="461665"/>
          </a:xfrm>
          <a:prstGeom prst="rect">
            <a:avLst/>
          </a:prstGeom>
          <a:noFill/>
        </p:spPr>
        <p:txBody>
          <a:bodyPr wrap="none" rtlCol="0">
            <a:spAutoFit/>
          </a:bodyPr>
          <a:lstStyle/>
          <a:p>
            <a:r>
              <a:rPr lang="en-US" sz="2400" dirty="0"/>
              <a:t>Institutions</a:t>
            </a:r>
          </a:p>
        </p:txBody>
      </p:sp>
      <p:sp>
        <p:nvSpPr>
          <p:cNvPr id="18" name="TextBox 17">
            <a:extLst>
              <a:ext uri="{FF2B5EF4-FFF2-40B4-BE49-F238E27FC236}">
                <a16:creationId xmlns:a16="http://schemas.microsoft.com/office/drawing/2014/main" id="{5C73939F-7521-4255-83CE-F4E79A367C20}"/>
              </a:ext>
            </a:extLst>
          </p:cNvPr>
          <p:cNvSpPr txBox="1"/>
          <p:nvPr/>
        </p:nvSpPr>
        <p:spPr>
          <a:xfrm>
            <a:off x="5571615" y="2155949"/>
            <a:ext cx="854721" cy="461665"/>
          </a:xfrm>
          <a:prstGeom prst="rect">
            <a:avLst/>
          </a:prstGeom>
          <a:noFill/>
        </p:spPr>
        <p:txBody>
          <a:bodyPr wrap="none" rtlCol="0">
            <a:spAutoFit/>
          </a:bodyPr>
          <a:lstStyle/>
          <a:p>
            <a:r>
              <a:rPr lang="en-US" sz="2400" dirty="0"/>
              <a:t>Ideas</a:t>
            </a:r>
          </a:p>
        </p:txBody>
      </p:sp>
      <p:sp>
        <p:nvSpPr>
          <p:cNvPr id="19" name="TextBox 18">
            <a:extLst>
              <a:ext uri="{FF2B5EF4-FFF2-40B4-BE49-F238E27FC236}">
                <a16:creationId xmlns:a16="http://schemas.microsoft.com/office/drawing/2014/main" id="{9BCA25A1-F5BD-4F2C-A85B-E04877A3A41C}"/>
              </a:ext>
            </a:extLst>
          </p:cNvPr>
          <p:cNvSpPr txBox="1"/>
          <p:nvPr/>
        </p:nvSpPr>
        <p:spPr>
          <a:xfrm>
            <a:off x="6769189" y="409712"/>
            <a:ext cx="1297150" cy="461665"/>
          </a:xfrm>
          <a:prstGeom prst="rect">
            <a:avLst/>
          </a:prstGeom>
          <a:noFill/>
        </p:spPr>
        <p:txBody>
          <a:bodyPr wrap="none" rtlCol="0">
            <a:spAutoFit/>
          </a:bodyPr>
          <a:lstStyle/>
          <a:p>
            <a:r>
              <a:rPr lang="en-US" sz="2400" dirty="0"/>
              <a:t>Interests</a:t>
            </a:r>
          </a:p>
        </p:txBody>
      </p:sp>
      <p:sp>
        <p:nvSpPr>
          <p:cNvPr id="2" name="TextBox 1">
            <a:extLst>
              <a:ext uri="{FF2B5EF4-FFF2-40B4-BE49-F238E27FC236}">
                <a16:creationId xmlns:a16="http://schemas.microsoft.com/office/drawing/2014/main" id="{57241F84-3235-148A-0473-D30FAE4C48F5}"/>
              </a:ext>
            </a:extLst>
          </p:cNvPr>
          <p:cNvSpPr txBox="1"/>
          <p:nvPr/>
        </p:nvSpPr>
        <p:spPr>
          <a:xfrm rot="1488238">
            <a:off x="7857811" y="378055"/>
            <a:ext cx="4726555" cy="584775"/>
          </a:xfrm>
          <a:prstGeom prst="rect">
            <a:avLst/>
          </a:prstGeom>
          <a:solidFill>
            <a:srgbClr val="FF0000"/>
          </a:solidFill>
        </p:spPr>
        <p:txBody>
          <a:bodyPr wrap="square" rtlCol="0">
            <a:spAutoFit/>
          </a:bodyPr>
          <a:lstStyle/>
          <a:p>
            <a:pPr algn="ctr"/>
            <a:r>
              <a:rPr lang="en-US" sz="3200" dirty="0"/>
              <a:t>BOOTCAMP</a:t>
            </a:r>
          </a:p>
        </p:txBody>
      </p:sp>
    </p:spTree>
    <p:extLst>
      <p:ext uri="{BB962C8B-B14F-4D97-AF65-F5344CB8AC3E}">
        <p14:creationId xmlns:p14="http://schemas.microsoft.com/office/powerpoint/2010/main" val="39385517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4CCF18-EEF8-44C9-A530-955DEFE9F143}"/>
              </a:ext>
            </a:extLst>
          </p:cNvPr>
          <p:cNvSpPr txBox="1"/>
          <p:nvPr/>
        </p:nvSpPr>
        <p:spPr>
          <a:xfrm>
            <a:off x="2089392" y="404224"/>
            <a:ext cx="2770310" cy="523220"/>
          </a:xfrm>
          <a:prstGeom prst="rect">
            <a:avLst/>
          </a:prstGeom>
          <a:noFill/>
          <a:ln>
            <a:solidFill>
              <a:schemeClr val="accent1"/>
            </a:solidFill>
          </a:ln>
        </p:spPr>
        <p:txBody>
          <a:bodyPr wrap="none" rtlCol="0">
            <a:spAutoFit/>
          </a:bodyPr>
          <a:lstStyle/>
          <a:p>
            <a:r>
              <a:rPr lang="en-US" sz="2800" dirty="0"/>
              <a:t>What are drivers?</a:t>
            </a:r>
          </a:p>
        </p:txBody>
      </p:sp>
      <p:sp>
        <p:nvSpPr>
          <p:cNvPr id="2" name="TextBox 1">
            <a:extLst>
              <a:ext uri="{FF2B5EF4-FFF2-40B4-BE49-F238E27FC236}">
                <a16:creationId xmlns:a16="http://schemas.microsoft.com/office/drawing/2014/main" id="{33C2B4EB-EA71-4190-9545-D554CCDDC093}"/>
              </a:ext>
            </a:extLst>
          </p:cNvPr>
          <p:cNvSpPr txBox="1"/>
          <p:nvPr/>
        </p:nvSpPr>
        <p:spPr>
          <a:xfrm>
            <a:off x="2906880" y="1660634"/>
            <a:ext cx="1555747" cy="646331"/>
          </a:xfrm>
          <a:prstGeom prst="rect">
            <a:avLst/>
          </a:prstGeom>
          <a:noFill/>
        </p:spPr>
        <p:txBody>
          <a:bodyPr wrap="none" rtlCol="0">
            <a:spAutoFit/>
          </a:bodyPr>
          <a:lstStyle/>
          <a:p>
            <a:r>
              <a:rPr lang="en-US" sz="3600" dirty="0"/>
              <a:t>“FUEL”</a:t>
            </a:r>
          </a:p>
        </p:txBody>
      </p:sp>
      <p:sp>
        <p:nvSpPr>
          <p:cNvPr id="13" name="TextBox 12">
            <a:extLst>
              <a:ext uri="{FF2B5EF4-FFF2-40B4-BE49-F238E27FC236}">
                <a16:creationId xmlns:a16="http://schemas.microsoft.com/office/drawing/2014/main" id="{9D80D1B9-2DD5-4090-9D3F-227727A03063}"/>
              </a:ext>
            </a:extLst>
          </p:cNvPr>
          <p:cNvSpPr txBox="1"/>
          <p:nvPr/>
        </p:nvSpPr>
        <p:spPr>
          <a:xfrm>
            <a:off x="6914515" y="1713186"/>
            <a:ext cx="2470548" cy="646331"/>
          </a:xfrm>
          <a:prstGeom prst="rect">
            <a:avLst/>
          </a:prstGeom>
          <a:noFill/>
        </p:spPr>
        <p:txBody>
          <a:bodyPr wrap="none" rtlCol="0">
            <a:spAutoFit/>
          </a:bodyPr>
          <a:lstStyle/>
          <a:p>
            <a:r>
              <a:rPr lang="en-US" sz="3600" dirty="0"/>
              <a:t>“FRICTION”</a:t>
            </a:r>
          </a:p>
        </p:txBody>
      </p:sp>
      <p:sp>
        <p:nvSpPr>
          <p:cNvPr id="8" name="TextBox 7">
            <a:extLst>
              <a:ext uri="{FF2B5EF4-FFF2-40B4-BE49-F238E27FC236}">
                <a16:creationId xmlns:a16="http://schemas.microsoft.com/office/drawing/2014/main" id="{5699E590-7178-463E-AA0B-7BE0A7883174}"/>
              </a:ext>
            </a:extLst>
          </p:cNvPr>
          <p:cNvSpPr txBox="1"/>
          <p:nvPr/>
        </p:nvSpPr>
        <p:spPr>
          <a:xfrm>
            <a:off x="2906880" y="2626567"/>
            <a:ext cx="2653290" cy="1938992"/>
          </a:xfrm>
          <a:prstGeom prst="rect">
            <a:avLst/>
          </a:prstGeom>
          <a:noFill/>
        </p:spPr>
        <p:txBody>
          <a:bodyPr wrap="none" rtlCol="0">
            <a:spAutoFit/>
          </a:bodyPr>
          <a:lstStyle/>
          <a:p>
            <a:r>
              <a:rPr lang="en-US" sz="2400" dirty="0"/>
              <a:t>Effort/energy</a:t>
            </a:r>
          </a:p>
          <a:p>
            <a:r>
              <a:rPr lang="en-US" sz="2400" dirty="0"/>
              <a:t>Resources</a:t>
            </a:r>
          </a:p>
          <a:p>
            <a:r>
              <a:rPr lang="en-US" sz="2400" dirty="0"/>
              <a:t>Technology, etc.</a:t>
            </a:r>
          </a:p>
          <a:p>
            <a:endParaRPr lang="en-US" sz="2400" dirty="0"/>
          </a:p>
          <a:p>
            <a:r>
              <a:rPr lang="en-US" sz="2400" dirty="0"/>
              <a:t>to PUSH a solution.</a:t>
            </a:r>
          </a:p>
        </p:txBody>
      </p:sp>
      <p:sp>
        <p:nvSpPr>
          <p:cNvPr id="15" name="TextBox 14">
            <a:extLst>
              <a:ext uri="{FF2B5EF4-FFF2-40B4-BE49-F238E27FC236}">
                <a16:creationId xmlns:a16="http://schemas.microsoft.com/office/drawing/2014/main" id="{9402A0EC-2E6A-4B25-A5BC-99698F26211C}"/>
              </a:ext>
            </a:extLst>
          </p:cNvPr>
          <p:cNvSpPr txBox="1"/>
          <p:nvPr/>
        </p:nvSpPr>
        <p:spPr>
          <a:xfrm>
            <a:off x="7052246" y="2626567"/>
            <a:ext cx="3631892" cy="1938992"/>
          </a:xfrm>
          <a:prstGeom prst="rect">
            <a:avLst/>
          </a:prstGeom>
          <a:noFill/>
        </p:spPr>
        <p:txBody>
          <a:bodyPr wrap="none" rtlCol="0">
            <a:spAutoFit/>
          </a:bodyPr>
          <a:lstStyle/>
          <a:p>
            <a:r>
              <a:rPr lang="en-US" sz="2400" dirty="0"/>
              <a:t>Obstacles</a:t>
            </a:r>
          </a:p>
          <a:p>
            <a:r>
              <a:rPr lang="en-US" sz="2400" dirty="0"/>
              <a:t>Resistance</a:t>
            </a:r>
          </a:p>
          <a:p>
            <a:r>
              <a:rPr lang="en-US" sz="2400" dirty="0"/>
              <a:t>Limitations, etc.</a:t>
            </a:r>
          </a:p>
          <a:p>
            <a:endParaRPr lang="en-US" sz="2400" dirty="0"/>
          </a:p>
          <a:p>
            <a:r>
              <a:rPr lang="en-US" sz="2400" dirty="0"/>
              <a:t>that OBSTRUCT a solution.</a:t>
            </a:r>
          </a:p>
        </p:txBody>
      </p:sp>
      <p:sp>
        <p:nvSpPr>
          <p:cNvPr id="10" name="TextBox 9">
            <a:extLst>
              <a:ext uri="{FF2B5EF4-FFF2-40B4-BE49-F238E27FC236}">
                <a16:creationId xmlns:a16="http://schemas.microsoft.com/office/drawing/2014/main" id="{F9AF42CB-254A-4F1A-B230-EE116F128591}"/>
              </a:ext>
            </a:extLst>
          </p:cNvPr>
          <p:cNvSpPr txBox="1"/>
          <p:nvPr/>
        </p:nvSpPr>
        <p:spPr>
          <a:xfrm>
            <a:off x="2816773" y="4966533"/>
            <a:ext cx="2412840" cy="461665"/>
          </a:xfrm>
          <a:prstGeom prst="rect">
            <a:avLst/>
          </a:prstGeom>
          <a:noFill/>
        </p:spPr>
        <p:txBody>
          <a:bodyPr wrap="none" rtlCol="0">
            <a:spAutoFit/>
          </a:bodyPr>
          <a:lstStyle/>
          <a:p>
            <a:r>
              <a:rPr lang="en-US" sz="2400" dirty="0"/>
              <a:t>“Forward” drivers</a:t>
            </a:r>
          </a:p>
        </p:txBody>
      </p:sp>
      <p:sp>
        <p:nvSpPr>
          <p:cNvPr id="20" name="TextBox 19">
            <a:extLst>
              <a:ext uri="{FF2B5EF4-FFF2-40B4-BE49-F238E27FC236}">
                <a16:creationId xmlns:a16="http://schemas.microsoft.com/office/drawing/2014/main" id="{35087248-9C13-42A9-ADB0-D0BF7604E79B}"/>
              </a:ext>
            </a:extLst>
          </p:cNvPr>
          <p:cNvSpPr txBox="1"/>
          <p:nvPr/>
        </p:nvSpPr>
        <p:spPr>
          <a:xfrm>
            <a:off x="7007677" y="4966533"/>
            <a:ext cx="4648196" cy="461665"/>
          </a:xfrm>
          <a:prstGeom prst="rect">
            <a:avLst/>
          </a:prstGeom>
          <a:noFill/>
        </p:spPr>
        <p:txBody>
          <a:bodyPr wrap="none" rtlCol="0">
            <a:spAutoFit/>
          </a:bodyPr>
          <a:lstStyle/>
          <a:p>
            <a:r>
              <a:rPr lang="en-US" sz="2400" dirty="0"/>
              <a:t>“Status Quo” or “Backward” drivers</a:t>
            </a:r>
          </a:p>
        </p:txBody>
      </p:sp>
      <p:sp>
        <p:nvSpPr>
          <p:cNvPr id="4" name="TextBox 3">
            <a:extLst>
              <a:ext uri="{FF2B5EF4-FFF2-40B4-BE49-F238E27FC236}">
                <a16:creationId xmlns:a16="http://schemas.microsoft.com/office/drawing/2014/main" id="{AB952554-BC4A-AFB1-4870-5A995EEA9596}"/>
              </a:ext>
            </a:extLst>
          </p:cNvPr>
          <p:cNvSpPr txBox="1"/>
          <p:nvPr/>
        </p:nvSpPr>
        <p:spPr>
          <a:xfrm rot="1488238">
            <a:off x="7857811" y="378055"/>
            <a:ext cx="4726555" cy="584775"/>
          </a:xfrm>
          <a:prstGeom prst="rect">
            <a:avLst/>
          </a:prstGeom>
          <a:solidFill>
            <a:srgbClr val="FF0000"/>
          </a:solidFill>
        </p:spPr>
        <p:txBody>
          <a:bodyPr wrap="square" rtlCol="0">
            <a:spAutoFit/>
          </a:bodyPr>
          <a:lstStyle/>
          <a:p>
            <a:pPr algn="ctr"/>
            <a:r>
              <a:rPr lang="en-US" sz="3200" dirty="0"/>
              <a:t>BOOTCAMP</a:t>
            </a:r>
          </a:p>
        </p:txBody>
      </p:sp>
    </p:spTree>
    <p:extLst>
      <p:ext uri="{BB962C8B-B14F-4D97-AF65-F5344CB8AC3E}">
        <p14:creationId xmlns:p14="http://schemas.microsoft.com/office/powerpoint/2010/main" val="27601425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C8E358-843A-6406-3A30-CEE1D01C3C4D}"/>
              </a:ext>
            </a:extLst>
          </p:cNvPr>
          <p:cNvSpPr txBox="1"/>
          <p:nvPr/>
        </p:nvSpPr>
        <p:spPr>
          <a:xfrm>
            <a:off x="1587500" y="1536700"/>
            <a:ext cx="1943930" cy="584775"/>
          </a:xfrm>
          <a:prstGeom prst="rect">
            <a:avLst/>
          </a:prstGeom>
          <a:noFill/>
        </p:spPr>
        <p:txBody>
          <a:bodyPr wrap="none" rtlCol="0">
            <a:spAutoFit/>
          </a:bodyPr>
          <a:lstStyle/>
          <a:p>
            <a:r>
              <a:rPr lang="en-US" sz="3200" dirty="0"/>
              <a:t>The GOAL</a:t>
            </a:r>
          </a:p>
        </p:txBody>
      </p:sp>
      <p:pic>
        <p:nvPicPr>
          <p:cNvPr id="4" name="Graphic 3" descr="Soccer Goal with solid fill">
            <a:extLst>
              <a:ext uri="{FF2B5EF4-FFF2-40B4-BE49-F238E27FC236}">
                <a16:creationId xmlns:a16="http://schemas.microsoft.com/office/drawing/2014/main" id="{1B6B691B-9C94-3DE3-59F6-1F07634164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25376">
            <a:off x="8509000" y="209550"/>
            <a:ext cx="2654300" cy="2654300"/>
          </a:xfrm>
          <a:prstGeom prst="rect">
            <a:avLst/>
          </a:prstGeom>
        </p:spPr>
      </p:pic>
      <p:sp>
        <p:nvSpPr>
          <p:cNvPr id="5" name="TextBox 4">
            <a:extLst>
              <a:ext uri="{FF2B5EF4-FFF2-40B4-BE49-F238E27FC236}">
                <a16:creationId xmlns:a16="http://schemas.microsoft.com/office/drawing/2014/main" id="{9D4004D4-37BA-5E12-2B1D-842A7F1DE945}"/>
              </a:ext>
            </a:extLst>
          </p:cNvPr>
          <p:cNvSpPr txBox="1"/>
          <p:nvPr/>
        </p:nvSpPr>
        <p:spPr>
          <a:xfrm>
            <a:off x="2743200" y="3073400"/>
            <a:ext cx="4770858" cy="2062103"/>
          </a:xfrm>
          <a:prstGeom prst="rect">
            <a:avLst/>
          </a:prstGeom>
          <a:noFill/>
        </p:spPr>
        <p:txBody>
          <a:bodyPr wrap="none" rtlCol="0">
            <a:spAutoFit/>
          </a:bodyPr>
          <a:lstStyle/>
          <a:p>
            <a:r>
              <a:rPr lang="en-US" sz="3200" dirty="0"/>
              <a:t>For your work to be strong.</a:t>
            </a:r>
          </a:p>
          <a:p>
            <a:r>
              <a:rPr lang="en-US" sz="3200" dirty="0"/>
              <a:t>For you to be efficient.</a:t>
            </a:r>
          </a:p>
          <a:p>
            <a:r>
              <a:rPr lang="en-US" sz="3200" dirty="0"/>
              <a:t>For you to be confident.</a:t>
            </a:r>
          </a:p>
          <a:p>
            <a:r>
              <a:rPr lang="en-US" sz="3200" dirty="0"/>
              <a:t> </a:t>
            </a:r>
          </a:p>
        </p:txBody>
      </p:sp>
    </p:spTree>
    <p:extLst>
      <p:ext uri="{BB962C8B-B14F-4D97-AF65-F5344CB8AC3E}">
        <p14:creationId xmlns:p14="http://schemas.microsoft.com/office/powerpoint/2010/main" val="14328792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0E67622F-7047-4DC4-83EE-EBF7D8971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90109">
            <a:off x="5762625" y="195554"/>
            <a:ext cx="4914900" cy="6509859"/>
          </a:xfrm>
          <a:prstGeom prst="rect">
            <a:avLst/>
          </a:prstGeom>
        </p:spPr>
      </p:pic>
      <p:graphicFrame>
        <p:nvGraphicFramePr>
          <p:cNvPr id="4" name="Table 3">
            <a:extLst>
              <a:ext uri="{FF2B5EF4-FFF2-40B4-BE49-F238E27FC236}">
                <a16:creationId xmlns:a16="http://schemas.microsoft.com/office/drawing/2014/main" id="{7BF7B982-8B62-4AB5-AFEB-9A73A0764AED}"/>
              </a:ext>
            </a:extLst>
          </p:cNvPr>
          <p:cNvGraphicFramePr>
            <a:graphicFrameLocks noGrp="1"/>
          </p:cNvGraphicFramePr>
          <p:nvPr/>
        </p:nvGraphicFramePr>
        <p:xfrm>
          <a:off x="2107407" y="231394"/>
          <a:ext cx="3140075" cy="6373561"/>
        </p:xfrm>
        <a:graphic>
          <a:graphicData uri="http://schemas.openxmlformats.org/drawingml/2006/table">
            <a:tbl>
              <a:tblPr firstRow="1" firstCol="1" bandRow="1">
                <a:tableStyleId>{2D5ABB26-0587-4C30-8999-92F81FD0307C}</a:tableStyleId>
              </a:tblPr>
              <a:tblGrid>
                <a:gridCol w="3140075">
                  <a:extLst>
                    <a:ext uri="{9D8B030D-6E8A-4147-A177-3AD203B41FA5}">
                      <a16:colId xmlns:a16="http://schemas.microsoft.com/office/drawing/2014/main" val="1234361525"/>
                    </a:ext>
                  </a:extLst>
                </a:gridCol>
              </a:tblGrid>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Issue that I’m following:</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3531414743"/>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Main question I want to answer about the issue:</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3910655473"/>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Does the issue represent a threat, or does it represent an opportunity? In what way? For whom?</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4134647449"/>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are the underlying drivers of the issue?</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646728583"/>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is going on in the issue now?</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844439429"/>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are likely outcomes/scenarios for the issue one, five, or 10 years out?</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3576958055"/>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policies have been attempted in the past to address the issue?</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752158097"/>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do I recommend doing to counter the threat or take advantage of the opportunity that the issue represents?</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3544240030"/>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How likely is it that my sort of recommendation will be attempted?</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1083950849"/>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are the biggest obstacles to adoption and implementation of my sort of recommendation?</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2694460432"/>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Other observations?</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1873941781"/>
                  </a:ext>
                </a:extLst>
              </a:tr>
            </a:tbl>
          </a:graphicData>
        </a:graphic>
      </p:graphicFrame>
      <p:sp useBgFill="1">
        <p:nvSpPr>
          <p:cNvPr id="2" name="TextBox 1">
            <a:extLst>
              <a:ext uri="{FF2B5EF4-FFF2-40B4-BE49-F238E27FC236}">
                <a16:creationId xmlns:a16="http://schemas.microsoft.com/office/drawing/2014/main" id="{BC80D057-E92D-4A75-8463-1A5ECE9A96AB}"/>
              </a:ext>
            </a:extLst>
          </p:cNvPr>
          <p:cNvSpPr txBox="1"/>
          <p:nvPr/>
        </p:nvSpPr>
        <p:spPr>
          <a:xfrm>
            <a:off x="6403649" y="4221623"/>
            <a:ext cx="2207912" cy="1200329"/>
          </a:xfrm>
          <a:prstGeom prst="rect">
            <a:avLst/>
          </a:prstGeom>
        </p:spPr>
        <p:txBody>
          <a:bodyPr wrap="none" lIns="457200" tIns="457200" rIns="457200" bIns="457200" rtlCol="0">
            <a:spAutoFit/>
          </a:bodyPr>
          <a:lstStyle/>
          <a:p>
            <a:r>
              <a:rPr lang="en-US" dirty="0"/>
              <a:t>ALL CLEAR??</a:t>
            </a:r>
          </a:p>
        </p:txBody>
      </p:sp>
    </p:spTree>
    <p:extLst>
      <p:ext uri="{BB962C8B-B14F-4D97-AF65-F5344CB8AC3E}">
        <p14:creationId xmlns:p14="http://schemas.microsoft.com/office/powerpoint/2010/main" val="42000488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941B15-DD7C-E101-A993-4F86642B40CA}"/>
              </a:ext>
            </a:extLst>
          </p:cNvPr>
          <p:cNvSpPr txBox="1"/>
          <p:nvPr/>
        </p:nvSpPr>
        <p:spPr>
          <a:xfrm>
            <a:off x="3505676" y="940514"/>
            <a:ext cx="5354351" cy="523220"/>
          </a:xfrm>
          <a:prstGeom prst="rect">
            <a:avLst/>
          </a:prstGeom>
          <a:noFill/>
        </p:spPr>
        <p:txBody>
          <a:bodyPr wrap="none" rtlCol="0">
            <a:spAutoFit/>
          </a:bodyPr>
          <a:lstStyle/>
          <a:p>
            <a:r>
              <a:rPr lang="en-US" sz="2800"/>
              <a:t>What topics are you interested in?  </a:t>
            </a:r>
          </a:p>
        </p:txBody>
      </p:sp>
      <p:sp>
        <p:nvSpPr>
          <p:cNvPr id="3" name="TextBox 2">
            <a:extLst>
              <a:ext uri="{FF2B5EF4-FFF2-40B4-BE49-F238E27FC236}">
                <a16:creationId xmlns:a16="http://schemas.microsoft.com/office/drawing/2014/main" id="{9B69CBEA-5C84-3DAC-A8DA-DF309D5F18F2}"/>
              </a:ext>
            </a:extLst>
          </p:cNvPr>
          <p:cNvSpPr txBox="1"/>
          <p:nvPr/>
        </p:nvSpPr>
        <p:spPr>
          <a:xfrm>
            <a:off x="1721795" y="4347826"/>
            <a:ext cx="3193503" cy="461665"/>
          </a:xfrm>
          <a:prstGeom prst="rect">
            <a:avLst/>
          </a:prstGeom>
          <a:noFill/>
        </p:spPr>
        <p:txBody>
          <a:bodyPr wrap="none" rtlCol="0">
            <a:spAutoFit/>
          </a:bodyPr>
          <a:lstStyle/>
          <a:p>
            <a:r>
              <a:rPr lang="en-US" sz="2400" dirty="0"/>
              <a:t>401 (individual) project?</a:t>
            </a:r>
          </a:p>
        </p:txBody>
      </p:sp>
      <p:sp>
        <p:nvSpPr>
          <p:cNvPr id="4" name="TextBox 3">
            <a:extLst>
              <a:ext uri="{FF2B5EF4-FFF2-40B4-BE49-F238E27FC236}">
                <a16:creationId xmlns:a16="http://schemas.microsoft.com/office/drawing/2014/main" id="{930788F9-2D86-9F0A-D95C-F2B2BC3FF217}"/>
              </a:ext>
            </a:extLst>
          </p:cNvPr>
          <p:cNvSpPr txBox="1"/>
          <p:nvPr/>
        </p:nvSpPr>
        <p:spPr>
          <a:xfrm>
            <a:off x="1721795" y="2510174"/>
            <a:ext cx="2652457" cy="461665"/>
          </a:xfrm>
          <a:prstGeom prst="rect">
            <a:avLst/>
          </a:prstGeom>
          <a:noFill/>
        </p:spPr>
        <p:txBody>
          <a:bodyPr wrap="none" rtlCol="0">
            <a:spAutoFit/>
          </a:bodyPr>
          <a:lstStyle/>
          <a:p>
            <a:r>
              <a:rPr lang="en-US" sz="2400" dirty="0"/>
              <a:t>402 (team) project?</a:t>
            </a:r>
          </a:p>
        </p:txBody>
      </p:sp>
      <p:sp>
        <p:nvSpPr>
          <p:cNvPr id="5" name="TextBox 4">
            <a:extLst>
              <a:ext uri="{FF2B5EF4-FFF2-40B4-BE49-F238E27FC236}">
                <a16:creationId xmlns:a16="http://schemas.microsoft.com/office/drawing/2014/main" id="{0375E85A-FFC8-327C-71C0-ACC9D9C24157}"/>
              </a:ext>
            </a:extLst>
          </p:cNvPr>
          <p:cNvSpPr txBox="1"/>
          <p:nvPr/>
        </p:nvSpPr>
        <p:spPr>
          <a:xfrm>
            <a:off x="5796259" y="2510174"/>
            <a:ext cx="5368777" cy="1569660"/>
          </a:xfrm>
          <a:prstGeom prst="rect">
            <a:avLst/>
          </a:prstGeom>
          <a:noFill/>
        </p:spPr>
        <p:txBody>
          <a:bodyPr wrap="none" rtlCol="0">
            <a:spAutoFit/>
          </a:bodyPr>
          <a:lstStyle/>
          <a:p>
            <a:r>
              <a:rPr lang="en-US" sz="2400" dirty="0"/>
              <a:t>E-mail agreement on partners and topic: </a:t>
            </a:r>
          </a:p>
          <a:p>
            <a:r>
              <a:rPr lang="en-US" sz="2400" dirty="0"/>
              <a:t>	Next Friday (26 Jan) evening</a:t>
            </a:r>
          </a:p>
          <a:p>
            <a:r>
              <a:rPr lang="en-US" sz="2400" dirty="0"/>
              <a:t>E-mail final agreement:</a:t>
            </a:r>
          </a:p>
          <a:p>
            <a:r>
              <a:rPr lang="en-US" sz="2400" dirty="0"/>
              <a:t>	Friday, 2 Feb, evening</a:t>
            </a:r>
          </a:p>
        </p:txBody>
      </p:sp>
      <p:sp>
        <p:nvSpPr>
          <p:cNvPr id="6" name="TextBox 5">
            <a:extLst>
              <a:ext uri="{FF2B5EF4-FFF2-40B4-BE49-F238E27FC236}">
                <a16:creationId xmlns:a16="http://schemas.microsoft.com/office/drawing/2014/main" id="{28AF80E4-4385-9CB6-F21A-8BF570F647B0}"/>
              </a:ext>
            </a:extLst>
          </p:cNvPr>
          <p:cNvSpPr txBox="1"/>
          <p:nvPr/>
        </p:nvSpPr>
        <p:spPr>
          <a:xfrm>
            <a:off x="5796259" y="4347826"/>
            <a:ext cx="4233851" cy="1569660"/>
          </a:xfrm>
          <a:prstGeom prst="rect">
            <a:avLst/>
          </a:prstGeom>
          <a:noFill/>
        </p:spPr>
        <p:txBody>
          <a:bodyPr wrap="none" rtlCol="0">
            <a:spAutoFit/>
          </a:bodyPr>
          <a:lstStyle/>
          <a:p>
            <a:r>
              <a:rPr lang="en-US" sz="2400" dirty="0"/>
              <a:t>E-mail on topic : </a:t>
            </a:r>
          </a:p>
          <a:p>
            <a:r>
              <a:rPr lang="en-US" sz="2400" dirty="0"/>
              <a:t>	Next Friday (26 Jan) evening</a:t>
            </a:r>
          </a:p>
          <a:p>
            <a:r>
              <a:rPr lang="en-US" sz="2400" dirty="0"/>
              <a:t>Submit proposal as assignment:</a:t>
            </a:r>
          </a:p>
          <a:p>
            <a:r>
              <a:rPr lang="en-US" sz="2400" dirty="0"/>
              <a:t>	Friday, 2 Feb, evening</a:t>
            </a:r>
          </a:p>
        </p:txBody>
      </p:sp>
    </p:spTree>
    <p:extLst>
      <p:ext uri="{BB962C8B-B14F-4D97-AF65-F5344CB8AC3E}">
        <p14:creationId xmlns:p14="http://schemas.microsoft.com/office/powerpoint/2010/main" val="96620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D9643-660C-4F7A-B505-E1947E55E18E}"/>
              </a:ext>
            </a:extLst>
          </p:cNvPr>
          <p:cNvSpPr>
            <a:spLocks noGrp="1"/>
          </p:cNvSpPr>
          <p:nvPr>
            <p:ph type="ctrTitle"/>
          </p:nvPr>
        </p:nvSpPr>
        <p:spPr>
          <a:xfrm>
            <a:off x="2266950" y="1781175"/>
            <a:ext cx="7686674" cy="1194650"/>
          </a:xfrm>
        </p:spPr>
        <p:txBody>
          <a:bodyPr>
            <a:normAutofit/>
          </a:bodyPr>
          <a:lstStyle/>
          <a:p>
            <a:r>
              <a:rPr lang="en-US" sz="4000" dirty="0"/>
              <a:t>Global Policy Seminar and NSC Simulation</a:t>
            </a:r>
          </a:p>
        </p:txBody>
      </p:sp>
      <p:sp>
        <p:nvSpPr>
          <p:cNvPr id="3" name="Subtitle 2">
            <a:extLst>
              <a:ext uri="{FF2B5EF4-FFF2-40B4-BE49-F238E27FC236}">
                <a16:creationId xmlns:a16="http://schemas.microsoft.com/office/drawing/2014/main" id="{3A3BD79B-F6CA-4B05-A6F4-9D3640A03F85}"/>
              </a:ext>
            </a:extLst>
          </p:cNvPr>
          <p:cNvSpPr>
            <a:spLocks noGrp="1"/>
          </p:cNvSpPr>
          <p:nvPr>
            <p:ph type="subTitle" idx="1"/>
          </p:nvPr>
        </p:nvSpPr>
        <p:spPr>
          <a:xfrm>
            <a:off x="1693037" y="2741801"/>
            <a:ext cx="6858000" cy="618523"/>
          </a:xfrm>
        </p:spPr>
        <p:txBody>
          <a:bodyPr>
            <a:normAutofit/>
          </a:bodyPr>
          <a:lstStyle/>
          <a:p>
            <a:r>
              <a:rPr lang="en-US" sz="2800" dirty="0"/>
              <a:t>IRP 401  -  IRP 402</a:t>
            </a:r>
          </a:p>
        </p:txBody>
      </p:sp>
      <p:sp>
        <p:nvSpPr>
          <p:cNvPr id="4" name="TextBox 3">
            <a:extLst>
              <a:ext uri="{FF2B5EF4-FFF2-40B4-BE49-F238E27FC236}">
                <a16:creationId xmlns:a16="http://schemas.microsoft.com/office/drawing/2014/main" id="{61BCD19B-55AB-4D08-A939-080A93DACEA3}"/>
              </a:ext>
            </a:extLst>
          </p:cNvPr>
          <p:cNvSpPr txBox="1"/>
          <p:nvPr/>
        </p:nvSpPr>
        <p:spPr>
          <a:xfrm>
            <a:off x="5771609" y="5465641"/>
            <a:ext cx="3368102" cy="461665"/>
          </a:xfrm>
          <a:prstGeom prst="rect">
            <a:avLst/>
          </a:prstGeom>
          <a:noFill/>
        </p:spPr>
        <p:txBody>
          <a:bodyPr wrap="none" rtlCol="0">
            <a:spAutoFit/>
          </a:bodyPr>
          <a:lstStyle/>
          <a:p>
            <a:r>
              <a:rPr lang="en-US" sz="2400" dirty="0"/>
              <a:t>Prof. Fulton T. Armstrong</a:t>
            </a:r>
          </a:p>
        </p:txBody>
      </p:sp>
      <p:sp>
        <p:nvSpPr>
          <p:cNvPr id="6" name="TextBox 5">
            <a:extLst>
              <a:ext uri="{FF2B5EF4-FFF2-40B4-BE49-F238E27FC236}">
                <a16:creationId xmlns:a16="http://schemas.microsoft.com/office/drawing/2014/main" id="{C33D3CE5-5285-44EC-AB2E-E318AACFE2FF}"/>
              </a:ext>
            </a:extLst>
          </p:cNvPr>
          <p:cNvSpPr txBox="1"/>
          <p:nvPr/>
        </p:nvSpPr>
        <p:spPr>
          <a:xfrm>
            <a:off x="5771609" y="3997484"/>
            <a:ext cx="2207207" cy="830997"/>
          </a:xfrm>
          <a:prstGeom prst="rect">
            <a:avLst/>
          </a:prstGeom>
          <a:noFill/>
        </p:spPr>
        <p:txBody>
          <a:bodyPr wrap="none" rtlCol="0">
            <a:spAutoFit/>
          </a:bodyPr>
          <a:lstStyle/>
          <a:p>
            <a:r>
              <a:rPr lang="en-US" sz="2400" dirty="0"/>
              <a:t>Week One</a:t>
            </a:r>
            <a:br>
              <a:rPr lang="en-US" sz="2400" dirty="0"/>
            </a:br>
            <a:r>
              <a:rPr lang="en-US" sz="2400" dirty="0"/>
              <a:t>19 January 2024</a:t>
            </a:r>
          </a:p>
        </p:txBody>
      </p:sp>
      <p:pic>
        <p:nvPicPr>
          <p:cNvPr id="5" name="Picture 4">
            <a:extLst>
              <a:ext uri="{FF2B5EF4-FFF2-40B4-BE49-F238E27FC236}">
                <a16:creationId xmlns:a16="http://schemas.microsoft.com/office/drawing/2014/main" id="{86FBA8E4-BC1F-3A4B-2113-F28660CE9D27}"/>
              </a:ext>
            </a:extLst>
          </p:cNvPr>
          <p:cNvPicPr>
            <a:picLocks noChangeAspect="1"/>
          </p:cNvPicPr>
          <p:nvPr/>
        </p:nvPicPr>
        <p:blipFill>
          <a:blip r:embed="rId2"/>
          <a:stretch>
            <a:fillRect/>
          </a:stretch>
        </p:blipFill>
        <p:spPr>
          <a:xfrm>
            <a:off x="1418232" y="3882176"/>
            <a:ext cx="3232987" cy="2045130"/>
          </a:xfrm>
          <a:prstGeom prst="rect">
            <a:avLst/>
          </a:prstGeom>
        </p:spPr>
      </p:pic>
    </p:spTree>
    <p:extLst>
      <p:ext uri="{BB962C8B-B14F-4D97-AF65-F5344CB8AC3E}">
        <p14:creationId xmlns:p14="http://schemas.microsoft.com/office/powerpoint/2010/main" val="360391219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C08FAF-1010-C926-2985-AB8A061032B7}"/>
              </a:ext>
            </a:extLst>
          </p:cNvPr>
          <p:cNvSpPr txBox="1"/>
          <p:nvPr/>
        </p:nvSpPr>
        <p:spPr>
          <a:xfrm>
            <a:off x="4514716" y="1873525"/>
            <a:ext cx="3522054" cy="646331"/>
          </a:xfrm>
          <a:prstGeom prst="rect">
            <a:avLst/>
          </a:prstGeom>
          <a:noFill/>
        </p:spPr>
        <p:txBody>
          <a:bodyPr wrap="none" rtlCol="0">
            <a:spAutoFit/>
          </a:bodyPr>
          <a:lstStyle/>
          <a:p>
            <a:r>
              <a:rPr lang="en-US" sz="3600" dirty="0"/>
              <a:t>GUEST SPEAKER</a:t>
            </a:r>
          </a:p>
        </p:txBody>
      </p:sp>
      <p:sp>
        <p:nvSpPr>
          <p:cNvPr id="3" name="TextBox 2">
            <a:extLst>
              <a:ext uri="{FF2B5EF4-FFF2-40B4-BE49-F238E27FC236}">
                <a16:creationId xmlns:a16="http://schemas.microsoft.com/office/drawing/2014/main" id="{70808C12-D8B6-DC68-E75D-F968C6FF075C}"/>
              </a:ext>
            </a:extLst>
          </p:cNvPr>
          <p:cNvSpPr txBox="1"/>
          <p:nvPr/>
        </p:nvSpPr>
        <p:spPr>
          <a:xfrm>
            <a:off x="2605634" y="3763052"/>
            <a:ext cx="7275484" cy="1569660"/>
          </a:xfrm>
          <a:prstGeom prst="rect">
            <a:avLst/>
          </a:prstGeom>
          <a:noFill/>
        </p:spPr>
        <p:txBody>
          <a:bodyPr wrap="square" rtlCol="0">
            <a:spAutoFit/>
          </a:bodyPr>
          <a:lstStyle/>
          <a:p>
            <a:pPr algn="ctr"/>
            <a:r>
              <a:rPr lang="en-US" sz="2400" dirty="0"/>
              <a:t>Former intelligence officer</a:t>
            </a:r>
          </a:p>
          <a:p>
            <a:pPr algn="ctr"/>
            <a:endParaRPr lang="en-US" sz="2400" dirty="0"/>
          </a:p>
          <a:p>
            <a:pPr algn="ctr"/>
            <a:r>
              <a:rPr lang="en-US" sz="2400" dirty="0"/>
              <a:t>What do intelligence agencies do, and what is their role in Washington policy processes?</a:t>
            </a:r>
          </a:p>
        </p:txBody>
      </p:sp>
    </p:spTree>
    <p:extLst>
      <p:ext uri="{BB962C8B-B14F-4D97-AF65-F5344CB8AC3E}">
        <p14:creationId xmlns:p14="http://schemas.microsoft.com/office/powerpoint/2010/main" val="1339895987"/>
      </p:ext>
    </p:extLst>
  </p:cSld>
  <p:clrMapOvr>
    <a:masterClrMapping/>
  </p:clrMapOvr>
</p:sld>
</file>

<file path=ppt/theme/theme1.xml><?xml version="1.0" encoding="utf-8"?>
<a:theme xmlns:a="http://schemas.openxmlformats.org/drawingml/2006/main" name="AU_analysis_class_theme">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_analysis_class_theme" id="{D629ACFE-B0C4-497E-BC82-35A72FF012DF}" vid="{1BAA6AC4-EBB9-499A-AE4A-F60AD4DD45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AU_analysis_class_theme</Template>
  <TotalTime>3092</TotalTime>
  <Words>5296</Words>
  <Application>Microsoft Office PowerPoint</Application>
  <PresentationFormat>Widescreen</PresentationFormat>
  <Paragraphs>838</Paragraphs>
  <Slides>107</Slides>
  <Notes>4</Notes>
  <HiddenSlides>42</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107</vt:i4>
      </vt:variant>
    </vt:vector>
  </HeadingPairs>
  <TitlesOfParts>
    <vt:vector size="117" baseType="lpstr">
      <vt:lpstr>TimesNewRomanPS</vt:lpstr>
      <vt:lpstr>TimesNewRomanPSMT</vt:lpstr>
      <vt:lpstr>Aptos</vt:lpstr>
      <vt:lpstr>Arial</vt:lpstr>
      <vt:lpstr>Calibri</vt:lpstr>
      <vt:lpstr>Corbel</vt:lpstr>
      <vt:lpstr>Symbol</vt:lpstr>
      <vt:lpstr>Times New Roman</vt:lpstr>
      <vt:lpstr>Wingdings</vt:lpstr>
      <vt:lpstr>AU_analysis_class_theme</vt:lpstr>
      <vt:lpstr>Global Policy Seminar and NSC Simulation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Policy Seminar and NSC Simulation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Policy Seminar and NSC Simulation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401/402 Intro on Tuesday 2023-08-29</dc:title>
  <dc:subject/>
  <dc:creator>Fulton Armstrong</dc:creator>
  <cp:keywords/>
  <dc:description>This is the 401/402 part of the block I will do on Tuesday, 29 August. Before that class, I will merge it with the Bootcamp part of the block I will do on that day.</dc:description>
  <cp:lastModifiedBy>Fulton A</cp:lastModifiedBy>
  <cp:revision>188</cp:revision>
  <cp:lastPrinted>2025-01-16T14:23:01Z</cp:lastPrinted>
  <dcterms:created xsi:type="dcterms:W3CDTF">2020-01-10T15:37:44Z</dcterms:created>
  <dcterms:modified xsi:type="dcterms:W3CDTF">2025-08-27T15:20:07Z</dcterms:modified>
  <cp:category/>
</cp:coreProperties>
</file>