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4630400" cy="8229600"/>
  <p:notesSz cx="8229600" cy="14630400"/>
  <p:embeddedFontLst>
    <p:embeddedFont>
      <p:font typeface="MuseoModerno Medium" panose="020B0604020202020204" charset="0"/>
      <p:regular r:id="rId14"/>
    </p:embeddedFont>
    <p:embeddedFont>
      <p:font typeface="Source Sans Pro" panose="020B0604020202020204" charset="0"/>
      <p:regular r:id="rId15"/>
      <p:bold r:id="rId16"/>
      <p:italic r:id="rId17"/>
      <p:boldItalic r:id="rId18"/>
    </p:embeddedFont>
  </p:embeddedFontLst>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10"/>
  </p:normalViewPr>
  <p:slideViewPr>
    <p:cSldViewPr snapToGrid="0" snapToObjects="1">
      <p:cViewPr varScale="1">
        <p:scale>
          <a:sx n="77" d="100"/>
          <a:sy n="77" d="100"/>
        </p:scale>
        <p:origin x="144" y="1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68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youtube.com/watch?v=F9Zr31eEaR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en-US"/>
          </a:p>
        </p:txBody>
      </p:sp>
      <p:sp>
        <p:nvSpPr>
          <p:cNvPr id="4" name="Text 1"/>
          <p:cNvSpPr/>
          <p:nvPr/>
        </p:nvSpPr>
        <p:spPr>
          <a:xfrm>
            <a:off x="2885122" y="2456140"/>
            <a:ext cx="8860155" cy="708779"/>
          </a:xfrm>
          <a:prstGeom prst="rect">
            <a:avLst/>
          </a:prstGeom>
          <a:noFill/>
          <a:ln/>
        </p:spPr>
        <p:txBody>
          <a:bodyPr wrap="none" lIns="0" tIns="0" rIns="0" bIns="0" rtlCol="0" anchor="t"/>
          <a:lstStyle/>
          <a:p>
            <a:pPr marL="0" indent="0" algn="ctr">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Colombia: the country of beauty</a:t>
            </a:r>
            <a:endParaRPr lang="en-US" sz="4450" dirty="0"/>
          </a:p>
        </p:txBody>
      </p:sp>
      <p:pic>
        <p:nvPicPr>
          <p:cNvPr id="5" name="Image 1" descr="preencoded.png">
            <a:hlinkClick r:id="rId4"/>
          </p:cNvPr>
          <p:cNvPicPr>
            <a:picLocks noChangeAspect="1"/>
          </p:cNvPicPr>
          <p:nvPr/>
        </p:nvPicPr>
        <p:blipFill>
          <a:blip r:embed="rId5"/>
          <a:stretch>
            <a:fillRect/>
          </a:stretch>
        </p:blipFill>
        <p:spPr>
          <a:xfrm>
            <a:off x="793790" y="3505081"/>
            <a:ext cx="13042821" cy="22682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en-US"/>
          </a:p>
        </p:txBody>
      </p:sp>
      <p:sp>
        <p:nvSpPr>
          <p:cNvPr id="4" name="Text 1"/>
          <p:cNvSpPr/>
          <p:nvPr/>
        </p:nvSpPr>
        <p:spPr>
          <a:xfrm>
            <a:off x="793790" y="1031796"/>
            <a:ext cx="9503688"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Bilateral Relations: Petro vs. Trump</a:t>
            </a:r>
            <a:endParaRPr lang="en-US" sz="4450" dirty="0"/>
          </a:p>
        </p:txBody>
      </p:sp>
      <p:sp>
        <p:nvSpPr>
          <p:cNvPr id="5" name="Text 2"/>
          <p:cNvSpPr/>
          <p:nvPr/>
        </p:nvSpPr>
        <p:spPr>
          <a:xfrm>
            <a:off x="793790" y="2307550"/>
            <a:ext cx="3062407" cy="354330"/>
          </a:xfrm>
          <a:prstGeom prst="rect">
            <a:avLst/>
          </a:prstGeom>
          <a:noFill/>
          <a:ln/>
        </p:spPr>
        <p:txBody>
          <a:bodyPr wrap="none" lIns="0" tIns="0" rIns="0" bIns="0" rtlCol="0" anchor="t"/>
          <a:lstStyle/>
          <a:p>
            <a:pPr marL="0" indent="0" algn="l">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Petro's Administration</a:t>
            </a:r>
            <a:endParaRPr lang="en-US" sz="2200" dirty="0"/>
          </a:p>
        </p:txBody>
      </p:sp>
      <p:sp>
        <p:nvSpPr>
          <p:cNvPr id="6" name="Text 3"/>
          <p:cNvSpPr/>
          <p:nvPr/>
        </p:nvSpPr>
        <p:spPr>
          <a:xfrm>
            <a:off x="793790" y="2888694"/>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Migration policy:</a:t>
            </a:r>
            <a:r>
              <a:rPr lang="en-US" sz="1750" dirty="0">
                <a:solidFill>
                  <a:srgbClr val="2B4150"/>
                </a:solidFill>
                <a:latin typeface="Source Sans Pro" pitchFamily="34" charset="0"/>
                <a:ea typeface="Source Sans Pro" pitchFamily="34" charset="-122"/>
                <a:cs typeface="Source Sans Pro" pitchFamily="34" charset="-120"/>
              </a:rPr>
              <a:t> Humanitarian and multilateral  based on human rights </a:t>
            </a:r>
            <a:endParaRPr lang="en-US" sz="1750" dirty="0"/>
          </a:p>
        </p:txBody>
      </p:sp>
      <p:sp>
        <p:nvSpPr>
          <p:cNvPr id="7" name="Text 4"/>
          <p:cNvSpPr/>
          <p:nvPr/>
        </p:nvSpPr>
        <p:spPr>
          <a:xfrm>
            <a:off x="793790" y="3693795"/>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Anti-drug approach:</a:t>
            </a:r>
            <a:r>
              <a:rPr lang="en-US" sz="1750" dirty="0">
                <a:solidFill>
                  <a:srgbClr val="2B4150"/>
                </a:solidFill>
                <a:latin typeface="Source Sans Pro" pitchFamily="34" charset="0"/>
                <a:ea typeface="Source Sans Pro" pitchFamily="34" charset="-122"/>
                <a:cs typeface="Source Sans Pro" pitchFamily="34" charset="-120"/>
              </a:rPr>
              <a:t>  Holistic strategy based on a human, social and public health approch</a:t>
            </a:r>
            <a:endParaRPr lang="en-US" sz="1750" dirty="0"/>
          </a:p>
        </p:txBody>
      </p:sp>
      <p:sp>
        <p:nvSpPr>
          <p:cNvPr id="8" name="Text 5"/>
          <p:cNvSpPr/>
          <p:nvPr/>
        </p:nvSpPr>
        <p:spPr>
          <a:xfrm>
            <a:off x="793790" y="4498896"/>
            <a:ext cx="6244709" cy="1451610"/>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Environmental cooperation:</a:t>
            </a:r>
            <a:r>
              <a:rPr lang="en-US" sz="1750" dirty="0">
                <a:solidFill>
                  <a:srgbClr val="2B4150"/>
                </a:solidFill>
                <a:latin typeface="Source Sans Pro" pitchFamily="34" charset="0"/>
                <a:ea typeface="Source Sans Pro" pitchFamily="34" charset="-122"/>
                <a:cs typeface="Source Sans Pro" pitchFamily="34" charset="-120"/>
              </a:rPr>
              <a:t> Climate change is the core of his international agenda, promoting decarbonization and energy transition. Seeks International cooperation to protect the Amazon and advocatew for shared North-South responability.</a:t>
            </a:r>
            <a:endParaRPr lang="en-US" sz="1750" dirty="0"/>
          </a:p>
        </p:txBody>
      </p:sp>
      <p:sp>
        <p:nvSpPr>
          <p:cNvPr id="9" name="Text 6"/>
          <p:cNvSpPr/>
          <p:nvPr/>
        </p:nvSpPr>
        <p:spPr>
          <a:xfrm>
            <a:off x="793790" y="6029801"/>
            <a:ext cx="6244709" cy="1088708"/>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Peace and human rights:</a:t>
            </a:r>
            <a:r>
              <a:rPr lang="en-US" sz="1750" dirty="0">
                <a:solidFill>
                  <a:srgbClr val="2B4150"/>
                </a:solidFill>
                <a:latin typeface="Source Sans Pro" pitchFamily="34" charset="0"/>
                <a:ea typeface="Source Sans Pro" pitchFamily="34" charset="-122"/>
                <a:cs typeface="Source Sans Pro" pitchFamily="34" charset="-120"/>
              </a:rPr>
              <a:t> Supports a "Total peace" policy and seeks dialogue with various armed groups. Promotes a vision based on restorative justice.</a:t>
            </a:r>
            <a:endParaRPr lang="en-US" sz="1750" dirty="0"/>
          </a:p>
        </p:txBody>
      </p:sp>
      <p:sp>
        <p:nvSpPr>
          <p:cNvPr id="10" name="Text 7"/>
          <p:cNvSpPr/>
          <p:nvPr/>
        </p:nvSpPr>
        <p:spPr>
          <a:xfrm>
            <a:off x="7599521" y="2307550"/>
            <a:ext cx="3185160" cy="354330"/>
          </a:xfrm>
          <a:prstGeom prst="rect">
            <a:avLst/>
          </a:prstGeom>
          <a:noFill/>
          <a:ln/>
        </p:spPr>
        <p:txBody>
          <a:bodyPr wrap="none" lIns="0" tIns="0" rIns="0" bIns="0" rtlCol="0" anchor="t"/>
          <a:lstStyle/>
          <a:p>
            <a:pPr marL="0" indent="0" algn="l">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Trump's Administration</a:t>
            </a:r>
            <a:endParaRPr lang="en-US" sz="2200" dirty="0"/>
          </a:p>
        </p:txBody>
      </p:sp>
      <p:sp>
        <p:nvSpPr>
          <p:cNvPr id="11" name="Text 8"/>
          <p:cNvSpPr/>
          <p:nvPr/>
        </p:nvSpPr>
        <p:spPr>
          <a:xfrm>
            <a:off x="7599521" y="2888694"/>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Migration relationship:</a:t>
            </a:r>
            <a:r>
              <a:rPr lang="en-US" sz="1750" dirty="0">
                <a:solidFill>
                  <a:srgbClr val="2B4150"/>
                </a:solidFill>
                <a:latin typeface="Source Sans Pro" pitchFamily="34" charset="0"/>
                <a:ea typeface="Source Sans Pro" pitchFamily="34" charset="-122"/>
                <a:cs typeface="Source Sans Pro" pitchFamily="34" charset="-120"/>
              </a:rPr>
              <a:t> Stricter enforcement focused on security and containment</a:t>
            </a:r>
            <a:endParaRPr lang="en-US" sz="1750" dirty="0"/>
          </a:p>
        </p:txBody>
      </p:sp>
      <p:sp>
        <p:nvSpPr>
          <p:cNvPr id="12" name="Text 9"/>
          <p:cNvSpPr/>
          <p:nvPr/>
        </p:nvSpPr>
        <p:spPr>
          <a:xfrm>
            <a:off x="7599521" y="3693795"/>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Anti-drug measures:</a:t>
            </a:r>
            <a:r>
              <a:rPr lang="en-US" sz="1750" dirty="0">
                <a:solidFill>
                  <a:srgbClr val="2B4150"/>
                </a:solidFill>
                <a:latin typeface="Source Sans Pro" pitchFamily="34" charset="0"/>
                <a:ea typeface="Source Sans Pro" pitchFamily="34" charset="-122"/>
                <a:cs typeface="Source Sans Pro" pitchFamily="34" charset="-120"/>
              </a:rPr>
              <a:t> Emphasis on interdiction, less social strategies and coercitive measures for eradication</a:t>
            </a:r>
            <a:endParaRPr lang="en-US" sz="1750" dirty="0"/>
          </a:p>
        </p:txBody>
      </p:sp>
      <p:sp>
        <p:nvSpPr>
          <p:cNvPr id="13" name="Text 10"/>
          <p:cNvSpPr/>
          <p:nvPr/>
        </p:nvSpPr>
        <p:spPr>
          <a:xfrm>
            <a:off x="7599521" y="4498896"/>
            <a:ext cx="6244709" cy="1451610"/>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Reduced environmental focus:</a:t>
            </a:r>
            <a:r>
              <a:rPr lang="en-US" sz="1750" dirty="0">
                <a:solidFill>
                  <a:srgbClr val="2B4150"/>
                </a:solidFill>
                <a:latin typeface="Source Sans Pro" pitchFamily="34" charset="0"/>
                <a:ea typeface="Source Sans Pro" pitchFamily="34" charset="-122"/>
                <a:cs typeface="Source Sans Pro" pitchFamily="34" charset="-120"/>
              </a:rPr>
              <a:t> Priorizes economic interests over environmental commitments. Skepticism about the environmental agenda. Withdrawal from the Paris Agreement…</a:t>
            </a:r>
            <a:endParaRPr lang="en-US" sz="1750" dirty="0"/>
          </a:p>
        </p:txBody>
      </p:sp>
      <p:sp>
        <p:nvSpPr>
          <p:cNvPr id="14" name="Text 11"/>
          <p:cNvSpPr/>
          <p:nvPr/>
        </p:nvSpPr>
        <p:spPr>
          <a:xfrm>
            <a:off x="7599521" y="6029801"/>
            <a:ext cx="6244709" cy="1088708"/>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B4150"/>
                </a:solidFill>
                <a:latin typeface="Source Sans Pro" pitchFamily="34" charset="0"/>
                <a:ea typeface="Source Sans Pro" pitchFamily="34" charset="-122"/>
                <a:cs typeface="Source Sans Pro" pitchFamily="34" charset="-120"/>
              </a:rPr>
              <a:t>Peace and human rights:</a:t>
            </a:r>
            <a:r>
              <a:rPr lang="en-US" sz="1750" dirty="0">
                <a:solidFill>
                  <a:srgbClr val="2B4150"/>
                </a:solidFill>
                <a:latin typeface="Source Sans Pro" pitchFamily="34" charset="0"/>
                <a:ea typeface="Source Sans Pro" pitchFamily="34" charset="-122"/>
                <a:cs typeface="Source Sans Pro" pitchFamily="34" charset="-120"/>
              </a:rPr>
              <a:t> Priorizes cooperation in security over the peace process. No interest in supporting negotiation processes with armed groups.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en-US"/>
          </a:p>
        </p:txBody>
      </p:sp>
      <p:sp>
        <p:nvSpPr>
          <p:cNvPr id="4" name="Text 1"/>
          <p:cNvSpPr/>
          <p:nvPr/>
        </p:nvSpPr>
        <p:spPr>
          <a:xfrm>
            <a:off x="793790" y="1686520"/>
            <a:ext cx="9005292"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Conclusions and Key Takeaways</a:t>
            </a:r>
            <a:endParaRPr lang="en-US" sz="4450" dirty="0"/>
          </a:p>
        </p:txBody>
      </p:sp>
      <p:sp>
        <p:nvSpPr>
          <p:cNvPr id="5" name="Shape 2"/>
          <p:cNvSpPr/>
          <p:nvPr/>
        </p:nvSpPr>
        <p:spPr>
          <a:xfrm>
            <a:off x="793790" y="2990612"/>
            <a:ext cx="510302" cy="510302"/>
          </a:xfrm>
          <a:prstGeom prst="roundRect">
            <a:avLst>
              <a:gd name="adj" fmla="val 6667"/>
            </a:avLst>
          </a:prstGeom>
          <a:solidFill>
            <a:srgbClr val="F3EEE3"/>
          </a:solidFill>
          <a:ln/>
        </p:spPr>
        <p:txBody>
          <a:bodyPr/>
          <a:lstStyle/>
          <a:p>
            <a:endParaRPr lang="en-US"/>
          </a:p>
        </p:txBody>
      </p:sp>
      <p:sp>
        <p:nvSpPr>
          <p:cNvPr id="6" name="Text 3"/>
          <p:cNvSpPr/>
          <p:nvPr/>
        </p:nvSpPr>
        <p:spPr>
          <a:xfrm>
            <a:off x="1530906" y="2990612"/>
            <a:ext cx="307407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Addressing Inequality</a:t>
            </a:r>
            <a:endParaRPr lang="en-US" sz="2200" dirty="0"/>
          </a:p>
        </p:txBody>
      </p:sp>
      <p:sp>
        <p:nvSpPr>
          <p:cNvPr id="7" name="Text 4"/>
          <p:cNvSpPr/>
          <p:nvPr/>
        </p:nvSpPr>
        <p:spPr>
          <a:xfrm>
            <a:off x="1530906" y="3481030"/>
            <a:ext cx="3459242" cy="1814513"/>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Peace in Colombia requires addressing inequality and poverty through social justice, economic development, and environmental protection.</a:t>
            </a:r>
            <a:endParaRPr lang="en-US" sz="1750" dirty="0"/>
          </a:p>
        </p:txBody>
      </p:sp>
      <p:sp>
        <p:nvSpPr>
          <p:cNvPr id="8" name="Shape 5"/>
          <p:cNvSpPr/>
          <p:nvPr/>
        </p:nvSpPr>
        <p:spPr>
          <a:xfrm>
            <a:off x="5216962" y="2990612"/>
            <a:ext cx="510302" cy="510302"/>
          </a:xfrm>
          <a:prstGeom prst="roundRect">
            <a:avLst>
              <a:gd name="adj" fmla="val 6667"/>
            </a:avLst>
          </a:prstGeom>
          <a:solidFill>
            <a:srgbClr val="F3EEE3"/>
          </a:solidFill>
          <a:ln/>
        </p:spPr>
        <p:txBody>
          <a:bodyPr/>
          <a:lstStyle/>
          <a:p>
            <a:endParaRPr lang="en-US"/>
          </a:p>
        </p:txBody>
      </p:sp>
      <p:sp>
        <p:nvSpPr>
          <p:cNvPr id="9" name="Text 6"/>
          <p:cNvSpPr/>
          <p:nvPr/>
        </p:nvSpPr>
        <p:spPr>
          <a:xfrm>
            <a:off x="5954078" y="2990612"/>
            <a:ext cx="3459242" cy="708660"/>
          </a:xfrm>
          <a:prstGeom prst="rect">
            <a:avLst/>
          </a:prstGeom>
          <a:noFill/>
          <a:ln/>
        </p:spPr>
        <p:txBody>
          <a:bodyPr wrap="squar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Biodiversity and Social Issues</a:t>
            </a:r>
            <a:endParaRPr lang="en-US" sz="2200" dirty="0"/>
          </a:p>
        </p:txBody>
      </p:sp>
      <p:sp>
        <p:nvSpPr>
          <p:cNvPr id="10" name="Text 7"/>
          <p:cNvSpPr/>
          <p:nvPr/>
        </p:nvSpPr>
        <p:spPr>
          <a:xfrm>
            <a:off x="5954078" y="3835360"/>
            <a:ext cx="3459242"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Colombia's biodiversity is crucial for addressing social problems by promoting sustainable development and improving social conditions.</a:t>
            </a:r>
            <a:endParaRPr lang="en-US" sz="1750" dirty="0"/>
          </a:p>
        </p:txBody>
      </p:sp>
      <p:sp>
        <p:nvSpPr>
          <p:cNvPr id="11" name="Shape 8"/>
          <p:cNvSpPr/>
          <p:nvPr/>
        </p:nvSpPr>
        <p:spPr>
          <a:xfrm>
            <a:off x="9640133" y="2990612"/>
            <a:ext cx="510302" cy="510302"/>
          </a:xfrm>
          <a:prstGeom prst="roundRect">
            <a:avLst>
              <a:gd name="adj" fmla="val 6667"/>
            </a:avLst>
          </a:prstGeom>
          <a:solidFill>
            <a:srgbClr val="F3EEE3"/>
          </a:solidFill>
          <a:ln/>
        </p:spPr>
        <p:txBody>
          <a:bodyPr/>
          <a:lstStyle/>
          <a:p>
            <a:endParaRPr lang="en-US"/>
          </a:p>
        </p:txBody>
      </p:sp>
      <p:sp>
        <p:nvSpPr>
          <p:cNvPr id="12" name="Text 9"/>
          <p:cNvSpPr/>
          <p:nvPr/>
        </p:nvSpPr>
        <p:spPr>
          <a:xfrm>
            <a:off x="10377249" y="2990612"/>
            <a:ext cx="3146346"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US-Colombia Relations</a:t>
            </a:r>
            <a:endParaRPr lang="en-US" sz="2200" dirty="0"/>
          </a:p>
        </p:txBody>
      </p:sp>
      <p:sp>
        <p:nvSpPr>
          <p:cNvPr id="13" name="Text 10"/>
          <p:cNvSpPr/>
          <p:nvPr/>
        </p:nvSpPr>
        <p:spPr>
          <a:xfrm>
            <a:off x="10377249" y="3481030"/>
            <a:ext cx="3459242"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The bilateral relationship has changed significantly, highlighting the impact of US domestic policy on Colombia's development.</a:t>
            </a:r>
            <a:endParaRPr lang="en-US" sz="1750" dirty="0"/>
          </a:p>
        </p:txBody>
      </p:sp>
      <p:sp>
        <p:nvSpPr>
          <p:cNvPr id="14" name="Shape 11"/>
          <p:cNvSpPr/>
          <p:nvPr/>
        </p:nvSpPr>
        <p:spPr>
          <a:xfrm>
            <a:off x="793790" y="5777508"/>
            <a:ext cx="510302" cy="510302"/>
          </a:xfrm>
          <a:prstGeom prst="roundRect">
            <a:avLst>
              <a:gd name="adj" fmla="val 6667"/>
            </a:avLst>
          </a:prstGeom>
          <a:solidFill>
            <a:srgbClr val="F3EEE3"/>
          </a:solidFill>
          <a:ln/>
        </p:spPr>
        <p:txBody>
          <a:bodyPr/>
          <a:lstStyle/>
          <a:p>
            <a:endParaRPr lang="en-US"/>
          </a:p>
        </p:txBody>
      </p:sp>
      <p:sp>
        <p:nvSpPr>
          <p:cNvPr id="15" name="Text 12"/>
          <p:cNvSpPr/>
          <p:nvPr/>
        </p:nvSpPr>
        <p:spPr>
          <a:xfrm>
            <a:off x="1530906" y="5777508"/>
            <a:ext cx="12305705"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21023"/>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325F7B"/>
                </a:solidFill>
                <a:latin typeface="MuseoModerno Medium" pitchFamily="34" charset="0"/>
                <a:ea typeface="MuseoModerno Medium" pitchFamily="34" charset="-122"/>
                <a:cs typeface="MuseoModerno Medium" pitchFamily="34" charset="-120"/>
              </a:rPr>
              <a:t>Colombia: Strategic Position, Challenges, and Opportunities</a:t>
            </a:r>
            <a:endParaRPr lang="en-US" sz="4450" dirty="0"/>
          </a:p>
        </p:txBody>
      </p:sp>
      <p:sp>
        <p:nvSpPr>
          <p:cNvPr id="4" name="Text 1"/>
          <p:cNvSpPr/>
          <p:nvPr/>
        </p:nvSpPr>
        <p:spPr>
          <a:xfrm>
            <a:off x="793790" y="3987522"/>
            <a:ext cx="7556421" cy="2721054"/>
          </a:xfrm>
          <a:prstGeom prst="rect">
            <a:avLst/>
          </a:prstGeom>
          <a:noFill/>
          <a:ln/>
        </p:spPr>
        <p:txBody>
          <a:bodyPr wrap="square" lIns="0" tIns="0" rIns="0" bIns="0" rtlCol="0" anchor="t"/>
          <a:lstStyle/>
          <a:p>
            <a:pPr marL="0" indent="0" algn="l">
              <a:lnSpc>
                <a:spcPts val="3550"/>
              </a:lnSpc>
              <a:buNone/>
            </a:pPr>
            <a:r>
              <a:rPr lang="en-US" sz="2200" dirty="0">
                <a:solidFill>
                  <a:srgbClr val="2B4150"/>
                </a:solidFill>
                <a:latin typeface="Source Sans Pro" pitchFamily="34" charset="0"/>
                <a:ea typeface="Source Sans Pro" pitchFamily="34" charset="-122"/>
                <a:cs typeface="Source Sans Pro" pitchFamily="34" charset="-120"/>
              </a:rPr>
              <a:t>Colombia's strategic bio-oceanic location, geopolitical assets, and alliances position it as a key player in Latin America. However, economic and social inequality, armed conflict, and environmental challenges persist. This presentation explores these issues and opportunities for sustainable development and peace.</a:t>
            </a:r>
            <a:endParaRPr lang="en-US"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en-US"/>
          </a:p>
        </p:txBody>
      </p:sp>
      <p:sp>
        <p:nvSpPr>
          <p:cNvPr id="4" name="Text 1"/>
          <p:cNvSpPr/>
          <p:nvPr/>
        </p:nvSpPr>
        <p:spPr>
          <a:xfrm>
            <a:off x="4254818" y="851892"/>
            <a:ext cx="6120646" cy="566976"/>
          </a:xfrm>
          <a:prstGeom prst="rect">
            <a:avLst/>
          </a:prstGeom>
          <a:noFill/>
          <a:ln/>
        </p:spPr>
        <p:txBody>
          <a:bodyPr wrap="none" lIns="0" tIns="0" rIns="0" bIns="0" rtlCol="0" anchor="t"/>
          <a:lstStyle/>
          <a:p>
            <a:pPr marL="0" indent="0" algn="ctr">
              <a:lnSpc>
                <a:spcPts val="4450"/>
              </a:lnSpc>
              <a:buNone/>
            </a:pPr>
            <a:r>
              <a:rPr lang="en-US" sz="3550" dirty="0">
                <a:solidFill>
                  <a:srgbClr val="325F7B"/>
                </a:solidFill>
                <a:latin typeface="MuseoModerno Medium" pitchFamily="34" charset="0"/>
                <a:ea typeface="MuseoModerno Medium" pitchFamily="34" charset="-122"/>
                <a:cs typeface="MuseoModerno Medium" pitchFamily="34" charset="-120"/>
              </a:rPr>
              <a:t>Colombia in the hemisphere</a:t>
            </a:r>
            <a:endParaRPr lang="en-US" sz="3550" dirty="0"/>
          </a:p>
        </p:txBody>
      </p:sp>
      <p:sp>
        <p:nvSpPr>
          <p:cNvPr id="5" name="Text 2"/>
          <p:cNvSpPr/>
          <p:nvPr/>
        </p:nvSpPr>
        <p:spPr>
          <a:xfrm>
            <a:off x="793790" y="1878092"/>
            <a:ext cx="2505670"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6" name="Image 1" descr="preencoded.png"/>
          <p:cNvPicPr>
            <a:picLocks noChangeAspect="1"/>
          </p:cNvPicPr>
          <p:nvPr/>
        </p:nvPicPr>
        <p:blipFill>
          <a:blip r:embed="rId4"/>
          <a:stretch>
            <a:fillRect/>
          </a:stretch>
        </p:blipFill>
        <p:spPr>
          <a:xfrm>
            <a:off x="3860483" y="1929170"/>
            <a:ext cx="6924437" cy="5193268"/>
          </a:xfrm>
          <a:prstGeom prst="rect">
            <a:avLst/>
          </a:prstGeom>
        </p:spPr>
      </p:pic>
      <p:sp>
        <p:nvSpPr>
          <p:cNvPr id="7" name="Text 3"/>
          <p:cNvSpPr/>
          <p:nvPr/>
        </p:nvSpPr>
        <p:spPr>
          <a:xfrm>
            <a:off x="11345942" y="1878092"/>
            <a:ext cx="2505670"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9885164"/>
          </a:xfrm>
          <a:prstGeom prst="rect">
            <a:avLst/>
          </a:prstGeom>
          <a:solidFill>
            <a:srgbClr val="E5E0DF"/>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0" y="437555"/>
            <a:ext cx="14630400" cy="9885164"/>
          </a:xfrm>
          <a:prstGeom prst="rect">
            <a:avLst/>
          </a:prstGeom>
        </p:spPr>
      </p:pic>
      <p:sp>
        <p:nvSpPr>
          <p:cNvPr id="4" name="Text 1"/>
          <p:cNvSpPr/>
          <p:nvPr/>
        </p:nvSpPr>
        <p:spPr>
          <a:xfrm>
            <a:off x="556855" y="437555"/>
            <a:ext cx="6496407" cy="497205"/>
          </a:xfrm>
          <a:prstGeom prst="rect">
            <a:avLst/>
          </a:prstGeom>
          <a:noFill/>
          <a:ln/>
        </p:spPr>
        <p:txBody>
          <a:bodyPr wrap="none" lIns="0" tIns="0" rIns="0" bIns="0" rtlCol="0" anchor="t"/>
          <a:lstStyle/>
          <a:p>
            <a:pPr marL="0" indent="0" algn="l">
              <a:lnSpc>
                <a:spcPts val="3900"/>
              </a:lnSpc>
              <a:buNone/>
            </a:pPr>
            <a:r>
              <a:rPr lang="en-US" sz="3100" dirty="0">
                <a:solidFill>
                  <a:srgbClr val="124E73"/>
                </a:solidFill>
                <a:latin typeface="MuseoModerno Medium" pitchFamily="34" charset="0"/>
                <a:ea typeface="MuseoModerno Medium" pitchFamily="34" charset="-122"/>
                <a:cs typeface="MuseoModerno Medium" pitchFamily="34" charset="-120"/>
              </a:rPr>
              <a:t>                        Regions of Colombia</a:t>
            </a:r>
            <a:endParaRPr lang="en-US" sz="3100" dirty="0"/>
          </a:p>
        </p:txBody>
      </p:sp>
      <p:sp>
        <p:nvSpPr>
          <p:cNvPr id="5" name="Text 2"/>
          <p:cNvSpPr/>
          <p:nvPr/>
        </p:nvSpPr>
        <p:spPr>
          <a:xfrm>
            <a:off x="556855" y="1316474"/>
            <a:ext cx="3088005" cy="254437"/>
          </a:xfrm>
          <a:prstGeom prst="rect">
            <a:avLst/>
          </a:prstGeom>
          <a:noFill/>
          <a:ln/>
        </p:spPr>
        <p:txBody>
          <a:bodyPr wrap="none" lIns="0" tIns="0" rIns="0" bIns="0" rtlCol="0" anchor="t"/>
          <a:lstStyle/>
          <a:p>
            <a:pPr marL="0" indent="0" algn="l">
              <a:lnSpc>
                <a:spcPts val="2000"/>
              </a:lnSpc>
              <a:buNone/>
            </a:pPr>
            <a:endParaRPr lang="en-US" sz="1250" dirty="0"/>
          </a:p>
        </p:txBody>
      </p:sp>
      <p:pic>
        <p:nvPicPr>
          <p:cNvPr id="6" name="Image 1" descr="preencoded.png"/>
          <p:cNvPicPr>
            <a:picLocks noChangeAspect="1"/>
          </p:cNvPicPr>
          <p:nvPr/>
        </p:nvPicPr>
        <p:blipFill>
          <a:blip r:embed="rId4"/>
          <a:stretch>
            <a:fillRect/>
          </a:stretch>
        </p:blipFill>
        <p:spPr>
          <a:xfrm>
            <a:off x="4890052" y="1352313"/>
            <a:ext cx="5714845" cy="6718261"/>
          </a:xfrm>
          <a:prstGeom prst="rect">
            <a:avLst/>
          </a:prstGeom>
        </p:spPr>
      </p:pic>
      <p:sp>
        <p:nvSpPr>
          <p:cNvPr id="7" name="Text 3"/>
          <p:cNvSpPr/>
          <p:nvPr/>
        </p:nvSpPr>
        <p:spPr>
          <a:xfrm>
            <a:off x="11000661" y="1316474"/>
            <a:ext cx="3088005" cy="254437"/>
          </a:xfrm>
          <a:prstGeom prst="rect">
            <a:avLst/>
          </a:prstGeom>
          <a:noFill/>
          <a:ln/>
        </p:spPr>
        <p:txBody>
          <a:bodyPr wrap="none" lIns="0" tIns="0" rIns="0" bIns="0" rtlCol="0" anchor="t"/>
          <a:lstStyle/>
          <a:p>
            <a:pPr marL="0" indent="0" algn="l">
              <a:lnSpc>
                <a:spcPts val="2000"/>
              </a:lnSpc>
              <a:buNone/>
            </a:pP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en-US"/>
          </a:p>
        </p:txBody>
      </p:sp>
      <p:sp>
        <p:nvSpPr>
          <p:cNvPr id="4" name="Text 1"/>
          <p:cNvSpPr/>
          <p:nvPr/>
        </p:nvSpPr>
        <p:spPr>
          <a:xfrm>
            <a:off x="793790" y="2358509"/>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325F7B"/>
                </a:solidFill>
                <a:latin typeface="MuseoModerno Medium" pitchFamily="34" charset="0"/>
                <a:ea typeface="MuseoModerno Medium" pitchFamily="34" charset="-122"/>
                <a:cs typeface="MuseoModerno Medium" pitchFamily="34" charset="-120"/>
              </a:rPr>
              <a:t> Geopolitical Assets</a:t>
            </a:r>
            <a:endParaRPr lang="en-US" sz="4450" dirty="0"/>
          </a:p>
        </p:txBody>
      </p:sp>
      <p:sp>
        <p:nvSpPr>
          <p:cNvPr id="5" name="Text 2"/>
          <p:cNvSpPr/>
          <p:nvPr/>
        </p:nvSpPr>
        <p:spPr>
          <a:xfrm>
            <a:off x="793790" y="363426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04F00"/>
                </a:solidFill>
                <a:latin typeface="MuseoModerno Medium" pitchFamily="34" charset="0"/>
                <a:ea typeface="MuseoModerno Medium" pitchFamily="34" charset="-122"/>
                <a:cs typeface="MuseoModerno Medium" pitchFamily="34" charset="-120"/>
              </a:rPr>
              <a:t>Strategic Location</a:t>
            </a:r>
            <a:endParaRPr lang="en-US" sz="2200" dirty="0"/>
          </a:p>
        </p:txBody>
      </p:sp>
      <p:sp>
        <p:nvSpPr>
          <p:cNvPr id="6" name="Text 3"/>
          <p:cNvSpPr/>
          <p:nvPr/>
        </p:nvSpPr>
        <p:spPr>
          <a:xfrm>
            <a:off x="793790" y="4215408"/>
            <a:ext cx="3978116"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Colombia's bio-oceanic location and its position as a bridge between North and South America give it a unique geopolitical advantage.</a:t>
            </a:r>
            <a:endParaRPr lang="en-US" sz="1750" dirty="0"/>
          </a:p>
        </p:txBody>
      </p:sp>
      <p:sp>
        <p:nvSpPr>
          <p:cNvPr id="7" name="Text 4"/>
          <p:cNvSpPr/>
          <p:nvPr/>
        </p:nvSpPr>
        <p:spPr>
          <a:xfrm>
            <a:off x="5332928" y="363426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04F00"/>
                </a:solidFill>
                <a:latin typeface="MuseoModerno Medium" pitchFamily="34" charset="0"/>
                <a:ea typeface="MuseoModerno Medium" pitchFamily="34" charset="-122"/>
                <a:cs typeface="MuseoModerno Medium" pitchFamily="34" charset="-120"/>
              </a:rPr>
              <a:t>Biodiversity Hotspot</a:t>
            </a:r>
            <a:endParaRPr lang="en-US" sz="2200" dirty="0"/>
          </a:p>
        </p:txBody>
      </p:sp>
      <p:sp>
        <p:nvSpPr>
          <p:cNvPr id="8" name="Text 5"/>
          <p:cNvSpPr/>
          <p:nvPr/>
        </p:nvSpPr>
        <p:spPr>
          <a:xfrm>
            <a:off x="5332928" y="4215408"/>
            <a:ext cx="3978116"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As the second most biodiverse country globally, Colombia possesses strategic ecosystems and natural resources of immense value.</a:t>
            </a:r>
            <a:endParaRPr lang="en-US" sz="1750" dirty="0"/>
          </a:p>
        </p:txBody>
      </p:sp>
      <p:sp>
        <p:nvSpPr>
          <p:cNvPr id="9" name="Text 6"/>
          <p:cNvSpPr/>
          <p:nvPr/>
        </p:nvSpPr>
        <p:spPr>
          <a:xfrm>
            <a:off x="9872067" y="363426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E04F00"/>
                </a:solidFill>
                <a:latin typeface="MuseoModerno Medium" pitchFamily="34" charset="0"/>
                <a:ea typeface="MuseoModerno Medium" pitchFamily="34" charset="-122"/>
                <a:cs typeface="MuseoModerno Medium" pitchFamily="34" charset="-120"/>
              </a:rPr>
              <a:t>Regional Allies</a:t>
            </a:r>
            <a:endParaRPr lang="en-US" sz="2200" dirty="0"/>
          </a:p>
        </p:txBody>
      </p:sp>
      <p:sp>
        <p:nvSpPr>
          <p:cNvPr id="10" name="Text 7"/>
          <p:cNvSpPr/>
          <p:nvPr/>
        </p:nvSpPr>
        <p:spPr>
          <a:xfrm>
            <a:off x="9872067" y="4215408"/>
            <a:ext cx="3978116"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Colombia has been a strategic ally of the United States in the Andean region, particularly in security, drug trafficking, and regional stability.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en-US"/>
          </a:p>
        </p:txBody>
      </p:sp>
      <p:sp>
        <p:nvSpPr>
          <p:cNvPr id="4" name="Text 1"/>
          <p:cNvSpPr/>
          <p:nvPr/>
        </p:nvSpPr>
        <p:spPr>
          <a:xfrm>
            <a:off x="793790" y="2573893"/>
            <a:ext cx="8556308"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Economic and Social Inequality</a:t>
            </a:r>
            <a:endParaRPr lang="en-US" sz="4450" dirty="0"/>
          </a:p>
        </p:txBody>
      </p:sp>
      <p:sp>
        <p:nvSpPr>
          <p:cNvPr id="5" name="Shape 2"/>
          <p:cNvSpPr/>
          <p:nvPr/>
        </p:nvSpPr>
        <p:spPr>
          <a:xfrm>
            <a:off x="793790" y="3622834"/>
            <a:ext cx="4196358" cy="2032754"/>
          </a:xfrm>
          <a:prstGeom prst="roundRect">
            <a:avLst>
              <a:gd name="adj" fmla="val 1674"/>
            </a:avLst>
          </a:prstGeom>
          <a:solidFill>
            <a:srgbClr val="F3EEE3"/>
          </a:solidFill>
          <a:ln/>
        </p:spPr>
        <p:txBody>
          <a:bodyPr/>
          <a:lstStyle/>
          <a:p>
            <a:endParaRPr lang="en-US"/>
          </a:p>
        </p:txBody>
      </p:sp>
      <p:sp>
        <p:nvSpPr>
          <p:cNvPr id="6" name="Text 3"/>
          <p:cNvSpPr/>
          <p:nvPr/>
        </p:nvSpPr>
        <p:spPr>
          <a:xfrm>
            <a:off x="1020604" y="3849648"/>
            <a:ext cx="2988707" cy="354330"/>
          </a:xfrm>
          <a:prstGeom prst="rect">
            <a:avLst/>
          </a:prstGeom>
          <a:noFill/>
          <a:ln/>
        </p:spPr>
        <p:txBody>
          <a:bodyPr wrap="none" lIns="0" tIns="0" rIns="0" bIns="0" rtlCol="0" anchor="t"/>
          <a:lstStyle/>
          <a:p>
            <a:pPr marL="0" indent="0" algn="l">
              <a:lnSpc>
                <a:spcPts val="2750"/>
              </a:lnSpc>
              <a:buNone/>
            </a:pPr>
            <a:r>
              <a:rPr lang="en-US" sz="2200" dirty="0">
                <a:solidFill>
                  <a:srgbClr val="325F7B"/>
                </a:solidFill>
                <a:latin typeface="MuseoModerno Medium" pitchFamily="34" charset="0"/>
                <a:ea typeface="MuseoModerno Medium" pitchFamily="34" charset="-122"/>
                <a:cs typeface="MuseoModerno Medium" pitchFamily="34" charset="-120"/>
              </a:rPr>
              <a:t>Wealth Concentration</a:t>
            </a:r>
            <a:endParaRPr lang="en-US" sz="2200" dirty="0"/>
          </a:p>
        </p:txBody>
      </p:sp>
      <p:sp>
        <p:nvSpPr>
          <p:cNvPr id="7" name="Text 4"/>
          <p:cNvSpPr/>
          <p:nvPr/>
        </p:nvSpPr>
        <p:spPr>
          <a:xfrm>
            <a:off x="1020604" y="4340066"/>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High levels of inequality and wealth concentration affect social cohesion and political stability.</a:t>
            </a:r>
            <a:endParaRPr lang="en-US" sz="1750" dirty="0"/>
          </a:p>
        </p:txBody>
      </p:sp>
      <p:sp>
        <p:nvSpPr>
          <p:cNvPr id="8" name="Shape 5"/>
          <p:cNvSpPr/>
          <p:nvPr/>
        </p:nvSpPr>
        <p:spPr>
          <a:xfrm>
            <a:off x="5216962" y="3622834"/>
            <a:ext cx="4196358" cy="2032754"/>
          </a:xfrm>
          <a:prstGeom prst="roundRect">
            <a:avLst>
              <a:gd name="adj" fmla="val 1674"/>
            </a:avLst>
          </a:prstGeom>
          <a:solidFill>
            <a:srgbClr val="F3EEE3"/>
          </a:solidFill>
          <a:ln/>
        </p:spPr>
        <p:txBody>
          <a:bodyPr/>
          <a:lstStyle/>
          <a:p>
            <a:endParaRPr lang="en-US"/>
          </a:p>
        </p:txBody>
      </p:sp>
      <p:sp>
        <p:nvSpPr>
          <p:cNvPr id="9" name="Text 6"/>
          <p:cNvSpPr/>
          <p:nvPr/>
        </p:nvSpPr>
        <p:spPr>
          <a:xfrm>
            <a:off x="5443776" y="38496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25F7B"/>
                </a:solidFill>
                <a:latin typeface="MuseoModerno Medium" pitchFamily="34" charset="0"/>
                <a:ea typeface="MuseoModerno Medium" pitchFamily="34" charset="-122"/>
                <a:cs typeface="MuseoModerno Medium" pitchFamily="34" charset="-120"/>
              </a:rPr>
              <a:t>Poverty Rates</a:t>
            </a:r>
            <a:endParaRPr lang="en-US" sz="2200" dirty="0"/>
          </a:p>
        </p:txBody>
      </p:sp>
      <p:sp>
        <p:nvSpPr>
          <p:cNvPr id="10" name="Text 7"/>
          <p:cNvSpPr/>
          <p:nvPr/>
        </p:nvSpPr>
        <p:spPr>
          <a:xfrm>
            <a:off x="5443776" y="4340066"/>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More than 30% of the population lives in poverty, with alarming rates in departments like Chocó and La Guajira.</a:t>
            </a:r>
            <a:endParaRPr lang="en-US" sz="1750" dirty="0"/>
          </a:p>
        </p:txBody>
      </p:sp>
      <p:sp>
        <p:nvSpPr>
          <p:cNvPr id="11" name="Shape 8"/>
          <p:cNvSpPr/>
          <p:nvPr/>
        </p:nvSpPr>
        <p:spPr>
          <a:xfrm>
            <a:off x="9640133" y="3622834"/>
            <a:ext cx="4196358" cy="2032754"/>
          </a:xfrm>
          <a:prstGeom prst="roundRect">
            <a:avLst>
              <a:gd name="adj" fmla="val 1674"/>
            </a:avLst>
          </a:prstGeom>
          <a:solidFill>
            <a:srgbClr val="F3EEE3"/>
          </a:solidFill>
          <a:ln/>
        </p:spPr>
        <p:txBody>
          <a:bodyPr/>
          <a:lstStyle/>
          <a:p>
            <a:endParaRPr lang="en-US"/>
          </a:p>
        </p:txBody>
      </p:sp>
      <p:sp>
        <p:nvSpPr>
          <p:cNvPr id="12" name="Text 9"/>
          <p:cNvSpPr/>
          <p:nvPr/>
        </p:nvSpPr>
        <p:spPr>
          <a:xfrm>
            <a:off x="9866948" y="38496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25F7B"/>
                </a:solidFill>
                <a:latin typeface="MuseoModerno Medium" pitchFamily="34" charset="0"/>
                <a:ea typeface="MuseoModerno Medium" pitchFamily="34" charset="-122"/>
                <a:cs typeface="MuseoModerno Medium" pitchFamily="34" charset="-120"/>
              </a:rPr>
              <a:t>Unequal Access</a:t>
            </a:r>
            <a:endParaRPr lang="en-US" sz="2200" dirty="0"/>
          </a:p>
        </p:txBody>
      </p:sp>
      <p:sp>
        <p:nvSpPr>
          <p:cNvPr id="13" name="Text 10"/>
          <p:cNvSpPr/>
          <p:nvPr/>
        </p:nvSpPr>
        <p:spPr>
          <a:xfrm>
            <a:off x="9866948" y="4340066"/>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Unequal access to basic services such as education and healthcare, especially in rural areas, exacerbates inequality.</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49816" y="680561"/>
            <a:ext cx="7817168" cy="1184910"/>
          </a:xfrm>
          <a:prstGeom prst="rect">
            <a:avLst/>
          </a:prstGeom>
          <a:noFill/>
          <a:ln/>
        </p:spPr>
        <p:txBody>
          <a:bodyPr wrap="square" lIns="0" tIns="0" rIns="0" bIns="0" rtlCol="0" anchor="t"/>
          <a:lstStyle/>
          <a:p>
            <a:pPr marL="0" indent="0" algn="l">
              <a:lnSpc>
                <a:spcPts val="4650"/>
              </a:lnSpc>
              <a:buNone/>
            </a:pPr>
            <a:r>
              <a:rPr lang="en-US" sz="3700" dirty="0">
                <a:solidFill>
                  <a:srgbClr val="325F7B"/>
                </a:solidFill>
                <a:latin typeface="MuseoModerno Medium" pitchFamily="34" charset="0"/>
                <a:ea typeface="MuseoModerno Medium" pitchFamily="34" charset="-122"/>
                <a:cs typeface="MuseoModerno Medium" pitchFamily="34" charset="-120"/>
              </a:rPr>
              <a:t>Armed Conflict and Peace Agreement</a:t>
            </a:r>
            <a:endParaRPr lang="en-US" sz="3700" dirty="0"/>
          </a:p>
        </p:txBody>
      </p:sp>
      <p:pic>
        <p:nvPicPr>
          <p:cNvPr id="4" name="Image 1" descr="preencoded.png"/>
          <p:cNvPicPr>
            <a:picLocks noChangeAspect="1"/>
          </p:cNvPicPr>
          <p:nvPr/>
        </p:nvPicPr>
        <p:blipFill>
          <a:blip r:embed="rId4"/>
          <a:stretch>
            <a:fillRect/>
          </a:stretch>
        </p:blipFill>
        <p:spPr>
          <a:xfrm>
            <a:off x="6149816" y="2149793"/>
            <a:ext cx="947857" cy="1698665"/>
          </a:xfrm>
          <a:prstGeom prst="rect">
            <a:avLst/>
          </a:prstGeom>
        </p:spPr>
      </p:pic>
      <p:sp>
        <p:nvSpPr>
          <p:cNvPr id="5" name="Text 1"/>
          <p:cNvSpPr/>
          <p:nvPr/>
        </p:nvSpPr>
        <p:spPr>
          <a:xfrm>
            <a:off x="7381994" y="2339340"/>
            <a:ext cx="2369701" cy="296108"/>
          </a:xfrm>
          <a:prstGeom prst="rect">
            <a:avLst/>
          </a:prstGeom>
          <a:noFill/>
          <a:ln/>
        </p:spPr>
        <p:txBody>
          <a:bodyPr wrap="none" lIns="0" tIns="0" rIns="0" bIns="0" rtlCol="0" anchor="t"/>
          <a:lstStyle/>
          <a:p>
            <a:pPr marL="0" indent="0" algn="l">
              <a:lnSpc>
                <a:spcPts val="2300"/>
              </a:lnSpc>
              <a:buNone/>
            </a:pPr>
            <a:r>
              <a:rPr lang="en-US" sz="1850" dirty="0">
                <a:solidFill>
                  <a:srgbClr val="325F7B"/>
                </a:solidFill>
                <a:latin typeface="MuseoModerno Medium" pitchFamily="34" charset="0"/>
                <a:ea typeface="MuseoModerno Medium" pitchFamily="34" charset="-122"/>
                <a:cs typeface="MuseoModerno Medium" pitchFamily="34" charset="-120"/>
              </a:rPr>
              <a:t>Deep Inequality</a:t>
            </a:r>
            <a:endParaRPr lang="en-US" sz="1850" dirty="0"/>
          </a:p>
        </p:txBody>
      </p:sp>
      <p:sp>
        <p:nvSpPr>
          <p:cNvPr id="6" name="Text 2"/>
          <p:cNvSpPr/>
          <p:nvPr/>
        </p:nvSpPr>
        <p:spPr>
          <a:xfrm>
            <a:off x="7381994" y="2749153"/>
            <a:ext cx="6584990" cy="909757"/>
          </a:xfrm>
          <a:prstGeom prst="rect">
            <a:avLst/>
          </a:prstGeom>
          <a:noFill/>
          <a:ln/>
        </p:spPr>
        <p:txBody>
          <a:bodyPr wrap="square" lIns="0" tIns="0" rIns="0" bIns="0" rtlCol="0" anchor="t"/>
          <a:lstStyle/>
          <a:p>
            <a:pPr marL="0" indent="0" algn="l">
              <a:lnSpc>
                <a:spcPts val="2350"/>
              </a:lnSpc>
              <a:buNone/>
            </a:pPr>
            <a:r>
              <a:rPr lang="en-US" sz="1450" dirty="0">
                <a:solidFill>
                  <a:srgbClr val="2B4150"/>
                </a:solidFill>
                <a:latin typeface="Source Sans Pro" pitchFamily="34" charset="0"/>
                <a:ea typeface="Source Sans Pro" pitchFamily="34" charset="-122"/>
                <a:cs typeface="Source Sans Pro" pitchFamily="34" charset="-120"/>
              </a:rPr>
              <a:t>Lack of economic opportunities, particularly in rural areas, has been a determining factor in Colombia's prolonged armed conflict, pushing marginalized populations towards illegal activities.</a:t>
            </a:r>
            <a:endParaRPr lang="en-US" sz="1450" dirty="0"/>
          </a:p>
        </p:txBody>
      </p:sp>
      <p:pic>
        <p:nvPicPr>
          <p:cNvPr id="7" name="Image 2" descr="preencoded.png"/>
          <p:cNvPicPr>
            <a:picLocks noChangeAspect="1"/>
          </p:cNvPicPr>
          <p:nvPr/>
        </p:nvPicPr>
        <p:blipFill>
          <a:blip r:embed="rId5"/>
          <a:stretch>
            <a:fillRect/>
          </a:stretch>
        </p:blipFill>
        <p:spPr>
          <a:xfrm>
            <a:off x="6149816" y="3848457"/>
            <a:ext cx="947857" cy="1698665"/>
          </a:xfrm>
          <a:prstGeom prst="rect">
            <a:avLst/>
          </a:prstGeom>
        </p:spPr>
      </p:pic>
      <p:sp>
        <p:nvSpPr>
          <p:cNvPr id="8" name="Text 3"/>
          <p:cNvSpPr/>
          <p:nvPr/>
        </p:nvSpPr>
        <p:spPr>
          <a:xfrm>
            <a:off x="7381994" y="4038005"/>
            <a:ext cx="2369701" cy="296108"/>
          </a:xfrm>
          <a:prstGeom prst="rect">
            <a:avLst/>
          </a:prstGeom>
          <a:noFill/>
          <a:ln/>
        </p:spPr>
        <p:txBody>
          <a:bodyPr wrap="none" lIns="0" tIns="0" rIns="0" bIns="0" rtlCol="0" anchor="t"/>
          <a:lstStyle/>
          <a:p>
            <a:pPr marL="0" indent="0" algn="l">
              <a:lnSpc>
                <a:spcPts val="2300"/>
              </a:lnSpc>
              <a:buNone/>
            </a:pPr>
            <a:r>
              <a:rPr lang="en-US" sz="1850" dirty="0">
                <a:solidFill>
                  <a:srgbClr val="325F7B"/>
                </a:solidFill>
                <a:latin typeface="MuseoModerno Medium" pitchFamily="34" charset="0"/>
                <a:ea typeface="MuseoModerno Medium" pitchFamily="34" charset="-122"/>
                <a:cs typeface="MuseoModerno Medium" pitchFamily="34" charset="-120"/>
              </a:rPr>
              <a:t>Displacement</a:t>
            </a:r>
            <a:endParaRPr lang="en-US" sz="1850" dirty="0"/>
          </a:p>
        </p:txBody>
      </p:sp>
      <p:sp>
        <p:nvSpPr>
          <p:cNvPr id="9" name="Text 4"/>
          <p:cNvSpPr/>
          <p:nvPr/>
        </p:nvSpPr>
        <p:spPr>
          <a:xfrm>
            <a:off x="7381994" y="4447818"/>
            <a:ext cx="6584990" cy="909757"/>
          </a:xfrm>
          <a:prstGeom prst="rect">
            <a:avLst/>
          </a:prstGeom>
          <a:noFill/>
          <a:ln/>
        </p:spPr>
        <p:txBody>
          <a:bodyPr wrap="square" lIns="0" tIns="0" rIns="0" bIns="0" rtlCol="0" anchor="t"/>
          <a:lstStyle/>
          <a:p>
            <a:pPr marL="0" indent="0" algn="l">
              <a:lnSpc>
                <a:spcPts val="2350"/>
              </a:lnSpc>
              <a:buNone/>
            </a:pPr>
            <a:r>
              <a:rPr lang="en-US" sz="1450" dirty="0">
                <a:solidFill>
                  <a:srgbClr val="2B4150"/>
                </a:solidFill>
                <a:latin typeface="Source Sans Pro" pitchFamily="34" charset="0"/>
                <a:ea typeface="Source Sans Pro" pitchFamily="34" charset="-122"/>
                <a:cs typeface="Source Sans Pro" pitchFamily="34" charset="-120"/>
              </a:rPr>
              <a:t>The armed conflict has displaced millions of people from their homes and lands, creating a vulnerable population susceptible to recruitment by illegal armed groups and further exacerbating social instability.</a:t>
            </a:r>
            <a:endParaRPr lang="en-US" sz="1450" dirty="0"/>
          </a:p>
        </p:txBody>
      </p:sp>
      <p:pic>
        <p:nvPicPr>
          <p:cNvPr id="10" name="Image 3" descr="preencoded.png"/>
          <p:cNvPicPr>
            <a:picLocks noChangeAspect="1"/>
          </p:cNvPicPr>
          <p:nvPr/>
        </p:nvPicPr>
        <p:blipFill>
          <a:blip r:embed="rId6"/>
          <a:stretch>
            <a:fillRect/>
          </a:stretch>
        </p:blipFill>
        <p:spPr>
          <a:xfrm>
            <a:off x="6149816" y="5547122"/>
            <a:ext cx="947857" cy="2001917"/>
          </a:xfrm>
          <a:prstGeom prst="rect">
            <a:avLst/>
          </a:prstGeom>
        </p:spPr>
      </p:pic>
      <p:sp>
        <p:nvSpPr>
          <p:cNvPr id="11" name="Text 5"/>
          <p:cNvSpPr/>
          <p:nvPr/>
        </p:nvSpPr>
        <p:spPr>
          <a:xfrm>
            <a:off x="7381994" y="5736669"/>
            <a:ext cx="2596515" cy="296108"/>
          </a:xfrm>
          <a:prstGeom prst="rect">
            <a:avLst/>
          </a:prstGeom>
          <a:noFill/>
          <a:ln/>
        </p:spPr>
        <p:txBody>
          <a:bodyPr wrap="none" lIns="0" tIns="0" rIns="0" bIns="0" rtlCol="0" anchor="t"/>
          <a:lstStyle/>
          <a:p>
            <a:pPr marL="0" indent="0" algn="l">
              <a:lnSpc>
                <a:spcPts val="2300"/>
              </a:lnSpc>
              <a:buNone/>
            </a:pPr>
            <a:r>
              <a:rPr lang="en-US" sz="1850" dirty="0">
                <a:solidFill>
                  <a:srgbClr val="325F7B"/>
                </a:solidFill>
                <a:latin typeface="MuseoModerno Medium" pitchFamily="34" charset="0"/>
                <a:ea typeface="MuseoModerno Medium" pitchFamily="34" charset="-122"/>
                <a:cs typeface="MuseoModerno Medium" pitchFamily="34" charset="-120"/>
              </a:rPr>
              <a:t>2016 Peace Agreement</a:t>
            </a:r>
            <a:endParaRPr lang="en-US" sz="1850" dirty="0"/>
          </a:p>
        </p:txBody>
      </p:sp>
      <p:sp>
        <p:nvSpPr>
          <p:cNvPr id="12" name="Text 6"/>
          <p:cNvSpPr/>
          <p:nvPr/>
        </p:nvSpPr>
        <p:spPr>
          <a:xfrm>
            <a:off x="7381994" y="6146483"/>
            <a:ext cx="6584990" cy="1213009"/>
          </a:xfrm>
          <a:prstGeom prst="rect">
            <a:avLst/>
          </a:prstGeom>
          <a:noFill/>
          <a:ln/>
        </p:spPr>
        <p:txBody>
          <a:bodyPr wrap="square" lIns="0" tIns="0" rIns="0" bIns="0" rtlCol="0" anchor="t"/>
          <a:lstStyle/>
          <a:p>
            <a:pPr marL="0" indent="0" algn="l">
              <a:lnSpc>
                <a:spcPts val="2350"/>
              </a:lnSpc>
              <a:buNone/>
            </a:pPr>
            <a:r>
              <a:rPr lang="en-US" sz="1450" dirty="0">
                <a:solidFill>
                  <a:srgbClr val="2B4150"/>
                </a:solidFill>
                <a:latin typeface="Source Sans Pro" pitchFamily="34" charset="0"/>
                <a:ea typeface="Source Sans Pro" pitchFamily="34" charset="-122"/>
                <a:cs typeface="Source Sans Pro" pitchFamily="34" charset="-120"/>
              </a:rPr>
              <a:t>The 2016 Peace Agreement aimed to address key issues such as demobilization of armed groups, agrarian reforms to address land inequality, and increased political participation for marginalized communities, but its implementation faces significant obstacles including funding shortages and political resistance.</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5">
              <a:alpha val="85000"/>
            </a:srgbClr>
          </a:solidFill>
          <a:ln/>
        </p:spPr>
        <p:txBody>
          <a:bodyPr/>
          <a:lstStyle/>
          <a:p>
            <a:endParaRPr lang="en-US"/>
          </a:p>
        </p:txBody>
      </p:sp>
      <p:sp>
        <p:nvSpPr>
          <p:cNvPr id="4" name="Text 1"/>
          <p:cNvSpPr/>
          <p:nvPr/>
        </p:nvSpPr>
        <p:spPr>
          <a:xfrm>
            <a:off x="567571" y="578048"/>
            <a:ext cx="6519386" cy="506849"/>
          </a:xfrm>
          <a:prstGeom prst="rect">
            <a:avLst/>
          </a:prstGeom>
          <a:noFill/>
          <a:ln/>
        </p:spPr>
        <p:txBody>
          <a:bodyPr wrap="none" lIns="0" tIns="0" rIns="0" bIns="0" rtlCol="0" anchor="t"/>
          <a:lstStyle/>
          <a:p>
            <a:pPr marL="0" indent="0" algn="l">
              <a:lnSpc>
                <a:spcPts val="3950"/>
              </a:lnSpc>
              <a:buNone/>
            </a:pPr>
            <a:r>
              <a:rPr lang="en-US" sz="3150" dirty="0">
                <a:solidFill>
                  <a:srgbClr val="E04F00"/>
                </a:solidFill>
                <a:latin typeface="MuseoModerno Medium" pitchFamily="34" charset="0"/>
                <a:ea typeface="MuseoModerno Medium" pitchFamily="34" charset="-122"/>
                <a:cs typeface="MuseoModerno Medium" pitchFamily="34" charset="-120"/>
              </a:rPr>
              <a:t>Colombia's Environmental Assets</a:t>
            </a:r>
            <a:endParaRPr lang="en-US" sz="3150" dirty="0"/>
          </a:p>
        </p:txBody>
      </p:sp>
      <p:sp>
        <p:nvSpPr>
          <p:cNvPr id="5" name="Text 2"/>
          <p:cNvSpPr/>
          <p:nvPr/>
        </p:nvSpPr>
        <p:spPr>
          <a:xfrm>
            <a:off x="810816" y="1510546"/>
            <a:ext cx="13252013" cy="259437"/>
          </a:xfrm>
          <a:prstGeom prst="rect">
            <a:avLst/>
          </a:prstGeom>
          <a:noFill/>
          <a:ln/>
        </p:spPr>
        <p:txBody>
          <a:bodyPr wrap="none" lIns="0" tIns="0" rIns="0" bIns="0" rtlCol="0" anchor="t"/>
          <a:lstStyle/>
          <a:p>
            <a:pPr marL="0" indent="0" algn="l">
              <a:lnSpc>
                <a:spcPts val="2000"/>
              </a:lnSpc>
              <a:buNone/>
            </a:pPr>
            <a:r>
              <a:rPr lang="en-US" sz="1250" dirty="0">
                <a:solidFill>
                  <a:srgbClr val="2B4150"/>
                </a:solidFill>
                <a:latin typeface="Source Sans Pro" pitchFamily="34" charset="0"/>
                <a:ea typeface="Source Sans Pro" pitchFamily="34" charset="-122"/>
                <a:cs typeface="Source Sans Pro" pitchFamily="34" charset="-120"/>
              </a:rPr>
              <a:t>Colombia's rich biodiversity is key to its sustainable development, with ecotourism offering opportunities for communities affected by conflict and poverty.</a:t>
            </a:r>
            <a:endParaRPr lang="en-US" sz="1250" dirty="0"/>
          </a:p>
        </p:txBody>
      </p:sp>
      <p:sp>
        <p:nvSpPr>
          <p:cNvPr id="6" name="Shape 3"/>
          <p:cNvSpPr/>
          <p:nvPr/>
        </p:nvSpPr>
        <p:spPr>
          <a:xfrm>
            <a:off x="567571" y="1328142"/>
            <a:ext cx="22860" cy="624245"/>
          </a:xfrm>
          <a:prstGeom prst="rect">
            <a:avLst/>
          </a:prstGeom>
          <a:solidFill>
            <a:srgbClr val="325F7B"/>
          </a:solidFill>
          <a:ln/>
        </p:spPr>
        <p:txBody>
          <a:bodyPr/>
          <a:lstStyle/>
          <a:p>
            <a:endParaRPr lang="en-US"/>
          </a:p>
        </p:txBody>
      </p:sp>
      <p:sp>
        <p:nvSpPr>
          <p:cNvPr id="7" name="Text 4"/>
          <p:cNvSpPr/>
          <p:nvPr/>
        </p:nvSpPr>
        <p:spPr>
          <a:xfrm>
            <a:off x="2601873" y="3574733"/>
            <a:ext cx="2027277" cy="253365"/>
          </a:xfrm>
          <a:prstGeom prst="rect">
            <a:avLst/>
          </a:prstGeom>
          <a:noFill/>
          <a:ln/>
        </p:spPr>
        <p:txBody>
          <a:bodyPr wrap="none" lIns="0" tIns="0" rIns="0" bIns="0" rtlCol="0" anchor="t"/>
          <a:lstStyle/>
          <a:p>
            <a:pPr marL="0" indent="0" algn="r">
              <a:lnSpc>
                <a:spcPts val="1950"/>
              </a:lnSpc>
              <a:buNone/>
            </a:pPr>
            <a:r>
              <a:rPr lang="en-US" sz="1550" dirty="0">
                <a:solidFill>
                  <a:srgbClr val="E04F00"/>
                </a:solidFill>
                <a:latin typeface="MuseoModerno Medium" pitchFamily="34" charset="0"/>
                <a:ea typeface="MuseoModerno Medium" pitchFamily="34" charset="-122"/>
                <a:cs typeface="MuseoModerno Medium" pitchFamily="34" charset="-120"/>
              </a:rPr>
              <a:t>Biodiversity</a:t>
            </a:r>
            <a:endParaRPr lang="en-US" sz="1550" dirty="0"/>
          </a:p>
        </p:txBody>
      </p:sp>
      <p:sp>
        <p:nvSpPr>
          <p:cNvPr id="8" name="Text 5"/>
          <p:cNvSpPr/>
          <p:nvPr/>
        </p:nvSpPr>
        <p:spPr>
          <a:xfrm>
            <a:off x="567571" y="3925372"/>
            <a:ext cx="4061579" cy="518874"/>
          </a:xfrm>
          <a:prstGeom prst="rect">
            <a:avLst/>
          </a:prstGeom>
          <a:noFill/>
          <a:ln/>
        </p:spPr>
        <p:txBody>
          <a:bodyPr wrap="square" lIns="0" tIns="0" rIns="0" bIns="0" rtlCol="0" anchor="t"/>
          <a:lstStyle/>
          <a:p>
            <a:pPr marL="0" indent="0" algn="r">
              <a:lnSpc>
                <a:spcPts val="2000"/>
              </a:lnSpc>
              <a:buNone/>
            </a:pPr>
            <a:r>
              <a:rPr lang="en-US" sz="1250" dirty="0">
                <a:solidFill>
                  <a:srgbClr val="2B4150"/>
                </a:solidFill>
                <a:latin typeface="Source Sans Pro" pitchFamily="34" charset="0"/>
                <a:ea typeface="Source Sans Pro" pitchFamily="34" charset="-122"/>
                <a:cs typeface="Source Sans Pro" pitchFamily="34" charset="-120"/>
              </a:rPr>
              <a:t>Colombia is one of the most biodiverse countries, providing a natural heritage and wealth.</a:t>
            </a:r>
            <a:endParaRPr lang="en-US" sz="1250" dirty="0"/>
          </a:p>
        </p:txBody>
      </p:sp>
      <p:sp>
        <p:nvSpPr>
          <p:cNvPr id="9" name="Text 6"/>
          <p:cNvSpPr/>
          <p:nvPr/>
        </p:nvSpPr>
        <p:spPr>
          <a:xfrm>
            <a:off x="567571" y="4541520"/>
            <a:ext cx="4061579" cy="51887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Home to a significant percentage of the world's plant and animal species.</a:t>
            </a:r>
            <a:endParaRPr lang="en-US" sz="1250" dirty="0"/>
          </a:p>
        </p:txBody>
      </p:sp>
      <p:sp>
        <p:nvSpPr>
          <p:cNvPr id="10" name="Text 7"/>
          <p:cNvSpPr/>
          <p:nvPr/>
        </p:nvSpPr>
        <p:spPr>
          <a:xfrm>
            <a:off x="567571" y="5117068"/>
            <a:ext cx="4061579" cy="51887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Includes diverse ecosystems such as rainforests, cloud forests, paramos, and coral reefs.</a:t>
            </a:r>
            <a:endParaRPr lang="en-US" sz="1250" dirty="0"/>
          </a:p>
        </p:txBody>
      </p:sp>
      <p:sp>
        <p:nvSpPr>
          <p:cNvPr id="11" name="Text 8"/>
          <p:cNvSpPr/>
          <p:nvPr/>
        </p:nvSpPr>
        <p:spPr>
          <a:xfrm>
            <a:off x="567571" y="5692616"/>
            <a:ext cx="4061579" cy="51887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Important for global climate regulation and conservation efforts.</a:t>
            </a:r>
            <a:endParaRPr lang="en-US" sz="1250" dirty="0"/>
          </a:p>
        </p:txBody>
      </p:sp>
      <p:pic>
        <p:nvPicPr>
          <p:cNvPr id="12" name="Image 1" descr="preencoded.png"/>
          <p:cNvPicPr>
            <a:picLocks noChangeAspect="1"/>
          </p:cNvPicPr>
          <p:nvPr/>
        </p:nvPicPr>
        <p:blipFill>
          <a:blip r:embed="rId4"/>
          <a:stretch>
            <a:fillRect/>
          </a:stretch>
        </p:blipFill>
        <p:spPr>
          <a:xfrm>
            <a:off x="4953476" y="2531507"/>
            <a:ext cx="4723328" cy="4723328"/>
          </a:xfrm>
          <a:prstGeom prst="rect">
            <a:avLst/>
          </a:prstGeom>
        </p:spPr>
      </p:pic>
      <p:sp>
        <p:nvSpPr>
          <p:cNvPr id="13" name="Text 9"/>
          <p:cNvSpPr/>
          <p:nvPr/>
        </p:nvSpPr>
        <p:spPr>
          <a:xfrm>
            <a:off x="5540514" y="4741485"/>
            <a:ext cx="242649" cy="303252"/>
          </a:xfrm>
          <a:prstGeom prst="rect">
            <a:avLst/>
          </a:prstGeom>
          <a:noFill/>
          <a:ln/>
        </p:spPr>
        <p:txBody>
          <a:bodyPr wrap="none" lIns="0" tIns="0" rIns="0" bIns="0" rtlCol="0" anchor="t"/>
          <a:lstStyle/>
          <a:p>
            <a:pPr marL="0" indent="0" algn="l">
              <a:lnSpc>
                <a:spcPts val="3050"/>
              </a:lnSpc>
              <a:buNone/>
            </a:pPr>
            <a:r>
              <a:rPr lang="en-US" sz="1900" dirty="0">
                <a:solidFill>
                  <a:srgbClr val="2B4150"/>
                </a:solidFill>
                <a:latin typeface="MuseoModerno Medium" pitchFamily="34" charset="0"/>
                <a:ea typeface="MuseoModerno Medium" pitchFamily="34" charset="-122"/>
                <a:cs typeface="MuseoModerno Medium" pitchFamily="34" charset="-120"/>
              </a:rPr>
              <a:t>1</a:t>
            </a:r>
            <a:endParaRPr lang="en-US" sz="1900" dirty="0"/>
          </a:p>
        </p:txBody>
      </p:sp>
      <p:sp>
        <p:nvSpPr>
          <p:cNvPr id="14" name="Text 10"/>
          <p:cNvSpPr/>
          <p:nvPr/>
        </p:nvSpPr>
        <p:spPr>
          <a:xfrm>
            <a:off x="9920049" y="2134791"/>
            <a:ext cx="2535912" cy="253365"/>
          </a:xfrm>
          <a:prstGeom prst="rect">
            <a:avLst/>
          </a:prstGeom>
          <a:noFill/>
          <a:ln/>
        </p:spPr>
        <p:txBody>
          <a:bodyPr wrap="none" lIns="0" tIns="0" rIns="0" bIns="0" rtlCol="0" anchor="t"/>
          <a:lstStyle/>
          <a:p>
            <a:pPr marL="0" indent="0" algn="l">
              <a:lnSpc>
                <a:spcPts val="1950"/>
              </a:lnSpc>
              <a:buNone/>
            </a:pPr>
            <a:r>
              <a:rPr lang="en-US" sz="1550" dirty="0">
                <a:solidFill>
                  <a:srgbClr val="E04F00"/>
                </a:solidFill>
                <a:latin typeface="MuseoModerno Medium" pitchFamily="34" charset="0"/>
                <a:ea typeface="MuseoModerno Medium" pitchFamily="34" charset="-122"/>
                <a:cs typeface="MuseoModerno Medium" pitchFamily="34" charset="-120"/>
              </a:rPr>
              <a:t>Sustainable Development</a:t>
            </a:r>
            <a:endParaRPr lang="en-US" sz="1550" dirty="0"/>
          </a:p>
        </p:txBody>
      </p:sp>
      <p:sp>
        <p:nvSpPr>
          <p:cNvPr id="15" name="Text 11"/>
          <p:cNvSpPr/>
          <p:nvPr/>
        </p:nvSpPr>
        <p:spPr>
          <a:xfrm>
            <a:off x="9920049" y="2485430"/>
            <a:ext cx="4142780" cy="518874"/>
          </a:xfrm>
          <a:prstGeom prst="rect">
            <a:avLst/>
          </a:prstGeom>
          <a:noFill/>
          <a:ln/>
        </p:spPr>
        <p:txBody>
          <a:bodyPr wrap="square" lIns="0" tIns="0" rIns="0" bIns="0" rtlCol="0" anchor="t"/>
          <a:lstStyle/>
          <a:p>
            <a:pPr marL="0" indent="0" algn="l">
              <a:lnSpc>
                <a:spcPts val="2000"/>
              </a:lnSpc>
              <a:buNone/>
            </a:pPr>
            <a:r>
              <a:rPr lang="en-US" sz="1250" dirty="0">
                <a:solidFill>
                  <a:srgbClr val="2B4150"/>
                </a:solidFill>
                <a:latin typeface="Source Sans Pro" pitchFamily="34" charset="0"/>
                <a:ea typeface="Source Sans Pro" pitchFamily="34" charset="-122"/>
                <a:cs typeface="Source Sans Pro" pitchFamily="34" charset="-120"/>
              </a:rPr>
              <a:t>Conservation of environmental assets is crucial for Colombia's sustainable development.</a:t>
            </a:r>
            <a:endParaRPr lang="en-US" sz="1250" dirty="0"/>
          </a:p>
        </p:txBody>
      </p:sp>
      <p:sp>
        <p:nvSpPr>
          <p:cNvPr id="16" name="Text 12"/>
          <p:cNvSpPr/>
          <p:nvPr/>
        </p:nvSpPr>
        <p:spPr>
          <a:xfrm>
            <a:off x="9920049" y="3101578"/>
            <a:ext cx="4142780" cy="51887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Balances economic growth with environmental protection and social equity.</a:t>
            </a:r>
            <a:endParaRPr lang="en-US" sz="1250" dirty="0"/>
          </a:p>
        </p:txBody>
      </p:sp>
      <p:sp>
        <p:nvSpPr>
          <p:cNvPr id="17" name="Text 13"/>
          <p:cNvSpPr/>
          <p:nvPr/>
        </p:nvSpPr>
        <p:spPr>
          <a:xfrm>
            <a:off x="9920049" y="3677126"/>
            <a:ext cx="4142780" cy="51887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Focuses on responsible resource management, renewable energy, and reducing pollution.</a:t>
            </a:r>
            <a:endParaRPr lang="en-US" sz="1250" dirty="0"/>
          </a:p>
        </p:txBody>
      </p:sp>
      <p:sp>
        <p:nvSpPr>
          <p:cNvPr id="18" name="Text 14"/>
          <p:cNvSpPr/>
          <p:nvPr/>
        </p:nvSpPr>
        <p:spPr>
          <a:xfrm>
            <a:off x="9920049" y="4252674"/>
            <a:ext cx="4142780" cy="51887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Seeks to improve the quality of life for present and future generations.</a:t>
            </a:r>
            <a:endParaRPr lang="en-US" sz="1250" dirty="0"/>
          </a:p>
        </p:txBody>
      </p:sp>
      <p:pic>
        <p:nvPicPr>
          <p:cNvPr id="19" name="Image 2" descr="preencoded.png"/>
          <p:cNvPicPr>
            <a:picLocks noChangeAspect="1"/>
          </p:cNvPicPr>
          <p:nvPr/>
        </p:nvPicPr>
        <p:blipFill>
          <a:blip r:embed="rId5"/>
          <a:stretch>
            <a:fillRect/>
          </a:stretch>
        </p:blipFill>
        <p:spPr>
          <a:xfrm>
            <a:off x="4953476" y="2531507"/>
            <a:ext cx="4723328" cy="4723328"/>
          </a:xfrm>
          <a:prstGeom prst="rect">
            <a:avLst/>
          </a:prstGeom>
        </p:spPr>
      </p:pic>
      <p:sp>
        <p:nvSpPr>
          <p:cNvPr id="20" name="Text 15"/>
          <p:cNvSpPr/>
          <p:nvPr/>
        </p:nvSpPr>
        <p:spPr>
          <a:xfrm>
            <a:off x="8020229" y="3309759"/>
            <a:ext cx="242649" cy="303252"/>
          </a:xfrm>
          <a:prstGeom prst="rect">
            <a:avLst/>
          </a:prstGeom>
          <a:noFill/>
          <a:ln/>
        </p:spPr>
        <p:txBody>
          <a:bodyPr wrap="none" lIns="0" tIns="0" rIns="0" bIns="0" rtlCol="0" anchor="t"/>
          <a:lstStyle/>
          <a:p>
            <a:pPr marL="0" indent="0" algn="l">
              <a:lnSpc>
                <a:spcPts val="3050"/>
              </a:lnSpc>
              <a:buNone/>
            </a:pPr>
            <a:r>
              <a:rPr lang="en-US" sz="1900" dirty="0">
                <a:solidFill>
                  <a:srgbClr val="2B4150"/>
                </a:solidFill>
                <a:latin typeface="MuseoModerno Medium" pitchFamily="34" charset="0"/>
                <a:ea typeface="MuseoModerno Medium" pitchFamily="34" charset="-122"/>
                <a:cs typeface="MuseoModerno Medium" pitchFamily="34" charset="-120"/>
              </a:rPr>
              <a:t>2</a:t>
            </a:r>
            <a:endParaRPr lang="en-US" sz="1900" dirty="0"/>
          </a:p>
        </p:txBody>
      </p:sp>
      <p:sp>
        <p:nvSpPr>
          <p:cNvPr id="21" name="Text 16"/>
          <p:cNvSpPr/>
          <p:nvPr/>
        </p:nvSpPr>
        <p:spPr>
          <a:xfrm>
            <a:off x="9920049" y="5014793"/>
            <a:ext cx="2027277" cy="253365"/>
          </a:xfrm>
          <a:prstGeom prst="rect">
            <a:avLst/>
          </a:prstGeom>
          <a:noFill/>
          <a:ln/>
        </p:spPr>
        <p:txBody>
          <a:bodyPr wrap="none" lIns="0" tIns="0" rIns="0" bIns="0" rtlCol="0" anchor="t"/>
          <a:lstStyle/>
          <a:p>
            <a:pPr marL="0" indent="0" algn="l">
              <a:lnSpc>
                <a:spcPts val="1950"/>
              </a:lnSpc>
              <a:buNone/>
            </a:pPr>
            <a:r>
              <a:rPr lang="en-US" sz="1550" dirty="0">
                <a:solidFill>
                  <a:srgbClr val="E04F00"/>
                </a:solidFill>
                <a:latin typeface="MuseoModerno Medium" pitchFamily="34" charset="0"/>
                <a:ea typeface="MuseoModerno Medium" pitchFamily="34" charset="-122"/>
                <a:cs typeface="MuseoModerno Medium" pitchFamily="34" charset="-120"/>
              </a:rPr>
              <a:t>Ethnic Communities</a:t>
            </a:r>
            <a:endParaRPr lang="en-US" sz="1550" dirty="0"/>
          </a:p>
        </p:txBody>
      </p:sp>
      <p:sp>
        <p:nvSpPr>
          <p:cNvPr id="22" name="Text 17"/>
          <p:cNvSpPr/>
          <p:nvPr/>
        </p:nvSpPr>
        <p:spPr>
          <a:xfrm>
            <a:off x="9920049" y="5365432"/>
            <a:ext cx="4142780" cy="259437"/>
          </a:xfrm>
          <a:prstGeom prst="rect">
            <a:avLst/>
          </a:prstGeom>
          <a:noFill/>
          <a:ln/>
        </p:spPr>
        <p:txBody>
          <a:bodyPr wrap="none" lIns="0" tIns="0" rIns="0" bIns="0" rtlCol="0" anchor="t"/>
          <a:lstStyle/>
          <a:p>
            <a:pPr marL="0" indent="0" algn="l">
              <a:lnSpc>
                <a:spcPts val="2000"/>
              </a:lnSpc>
              <a:buNone/>
            </a:pPr>
            <a:endParaRPr lang="en-US" sz="1250" dirty="0"/>
          </a:p>
        </p:txBody>
      </p:sp>
      <p:sp>
        <p:nvSpPr>
          <p:cNvPr id="23" name="Text 18"/>
          <p:cNvSpPr/>
          <p:nvPr/>
        </p:nvSpPr>
        <p:spPr>
          <a:xfrm>
            <a:off x="9920049" y="5722144"/>
            <a:ext cx="4142780" cy="1037749"/>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Ethnic people have managed their territories sustainably for centuries. Their knowledgment  is essential to face challenges such as climate change, food security and ecosystem conservation.</a:t>
            </a:r>
            <a:endParaRPr lang="en-US" sz="1250" dirty="0"/>
          </a:p>
        </p:txBody>
      </p:sp>
      <p:sp>
        <p:nvSpPr>
          <p:cNvPr id="24" name="Text 19"/>
          <p:cNvSpPr/>
          <p:nvPr/>
        </p:nvSpPr>
        <p:spPr>
          <a:xfrm>
            <a:off x="9920049" y="6816566"/>
            <a:ext cx="4142780" cy="51887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Much of Colombia's biodiversity is located in ethnic territories. </a:t>
            </a:r>
            <a:endParaRPr lang="en-US" sz="1250" dirty="0"/>
          </a:p>
        </p:txBody>
      </p:sp>
      <p:sp>
        <p:nvSpPr>
          <p:cNvPr id="25" name="Text 20"/>
          <p:cNvSpPr/>
          <p:nvPr/>
        </p:nvSpPr>
        <p:spPr>
          <a:xfrm>
            <a:off x="9920049" y="7392114"/>
            <a:ext cx="4142780" cy="259437"/>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2B4150"/>
                </a:solidFill>
                <a:latin typeface="Source Sans Pro" pitchFamily="34" charset="0"/>
                <a:ea typeface="Source Sans Pro" pitchFamily="34" charset="-122"/>
                <a:cs typeface="Source Sans Pro" pitchFamily="34" charset="-120"/>
              </a:rPr>
              <a:t>Cultural and biological diversity are mutually reinforcing.</a:t>
            </a:r>
            <a:endParaRPr lang="en-US" sz="1250" dirty="0"/>
          </a:p>
        </p:txBody>
      </p:sp>
      <p:pic>
        <p:nvPicPr>
          <p:cNvPr id="26" name="Image 3" descr="preencoded.png"/>
          <p:cNvPicPr>
            <a:picLocks noChangeAspect="1"/>
          </p:cNvPicPr>
          <p:nvPr/>
        </p:nvPicPr>
        <p:blipFill>
          <a:blip r:embed="rId6"/>
          <a:stretch>
            <a:fillRect/>
          </a:stretch>
        </p:blipFill>
        <p:spPr>
          <a:xfrm>
            <a:off x="4953476" y="2531507"/>
            <a:ext cx="4723328" cy="4723328"/>
          </a:xfrm>
          <a:prstGeom prst="rect">
            <a:avLst/>
          </a:prstGeom>
        </p:spPr>
      </p:pic>
      <p:sp>
        <p:nvSpPr>
          <p:cNvPr id="27" name="Text 21"/>
          <p:cNvSpPr/>
          <p:nvPr/>
        </p:nvSpPr>
        <p:spPr>
          <a:xfrm>
            <a:off x="8020229" y="6173212"/>
            <a:ext cx="242649" cy="303252"/>
          </a:xfrm>
          <a:prstGeom prst="rect">
            <a:avLst/>
          </a:prstGeom>
          <a:noFill/>
          <a:ln/>
        </p:spPr>
        <p:txBody>
          <a:bodyPr wrap="none" lIns="0" tIns="0" rIns="0" bIns="0" rtlCol="0" anchor="t"/>
          <a:lstStyle/>
          <a:p>
            <a:pPr marL="0" indent="0" algn="l">
              <a:lnSpc>
                <a:spcPts val="3050"/>
              </a:lnSpc>
              <a:buNone/>
            </a:pPr>
            <a:r>
              <a:rPr lang="en-US" sz="1900" dirty="0">
                <a:solidFill>
                  <a:srgbClr val="2B4150"/>
                </a:solidFill>
                <a:latin typeface="MuseoModerno Medium" pitchFamily="34" charset="0"/>
                <a:ea typeface="MuseoModerno Medium" pitchFamily="34" charset="-122"/>
                <a:cs typeface="MuseoModerno Medium" pitchFamily="34" charset="-120"/>
              </a:rPr>
              <a:t>3</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947738"/>
            <a:ext cx="8522851" cy="708779"/>
          </a:xfrm>
          <a:prstGeom prst="rect">
            <a:avLst/>
          </a:prstGeom>
          <a:noFill/>
          <a:ln/>
        </p:spPr>
        <p:txBody>
          <a:bodyPr wrap="none" lIns="0" tIns="0" rIns="0" bIns="0" rtlCol="0" anchor="t"/>
          <a:lstStyle/>
          <a:p>
            <a:pPr marL="0" indent="0" algn="l">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Colombia in the Global Context</a:t>
            </a:r>
            <a:endParaRPr lang="en-US" sz="4450" dirty="0"/>
          </a:p>
        </p:txBody>
      </p:sp>
      <p:pic>
        <p:nvPicPr>
          <p:cNvPr id="3" name="Image 0" descr="preencoded.png"/>
          <p:cNvPicPr>
            <a:picLocks noChangeAspect="1"/>
          </p:cNvPicPr>
          <p:nvPr/>
        </p:nvPicPr>
        <p:blipFill>
          <a:blip r:embed="rId3"/>
          <a:stretch>
            <a:fillRect/>
          </a:stretch>
        </p:blipFill>
        <p:spPr>
          <a:xfrm>
            <a:off x="793790" y="2110145"/>
            <a:ext cx="3005495" cy="1857494"/>
          </a:xfrm>
          <a:prstGeom prst="rect">
            <a:avLst/>
          </a:prstGeom>
        </p:spPr>
      </p:pic>
      <p:sp>
        <p:nvSpPr>
          <p:cNvPr id="4" name="Text 1"/>
          <p:cNvSpPr/>
          <p:nvPr/>
        </p:nvSpPr>
        <p:spPr>
          <a:xfrm>
            <a:off x="793790" y="4251127"/>
            <a:ext cx="3005495" cy="708660"/>
          </a:xfrm>
          <a:prstGeom prst="rect">
            <a:avLst/>
          </a:prstGeom>
          <a:noFill/>
          <a:ln/>
        </p:spPr>
        <p:txBody>
          <a:bodyPr wrap="squar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Relations with the U.S.</a:t>
            </a:r>
            <a:endParaRPr lang="en-US" sz="2200" dirty="0"/>
          </a:p>
        </p:txBody>
      </p:sp>
      <p:sp>
        <p:nvSpPr>
          <p:cNvPr id="5" name="Text 2"/>
          <p:cNvSpPr/>
          <p:nvPr/>
        </p:nvSpPr>
        <p:spPr>
          <a:xfrm>
            <a:off x="793790" y="5095875"/>
            <a:ext cx="3005495"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Colombia maintains a strong alliance with the U.S., collaborating on security, trade, and anti-narcotics efforts.</a:t>
            </a:r>
            <a:endParaRPr lang="en-US" sz="1750" dirty="0"/>
          </a:p>
        </p:txBody>
      </p:sp>
      <p:pic>
        <p:nvPicPr>
          <p:cNvPr id="6" name="Image 1" descr="preencoded.png"/>
          <p:cNvPicPr>
            <a:picLocks noChangeAspect="1"/>
          </p:cNvPicPr>
          <p:nvPr/>
        </p:nvPicPr>
        <p:blipFill>
          <a:blip r:embed="rId4"/>
          <a:stretch>
            <a:fillRect/>
          </a:stretch>
        </p:blipFill>
        <p:spPr>
          <a:xfrm>
            <a:off x="4139446" y="2110145"/>
            <a:ext cx="3005614" cy="1857494"/>
          </a:xfrm>
          <a:prstGeom prst="rect">
            <a:avLst/>
          </a:prstGeom>
        </p:spPr>
      </p:pic>
      <p:sp>
        <p:nvSpPr>
          <p:cNvPr id="7" name="Text 3"/>
          <p:cNvSpPr/>
          <p:nvPr/>
        </p:nvSpPr>
        <p:spPr>
          <a:xfrm>
            <a:off x="4139446" y="42511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Trade Partnerships</a:t>
            </a:r>
            <a:endParaRPr lang="en-US" sz="2200" dirty="0"/>
          </a:p>
        </p:txBody>
      </p:sp>
      <p:sp>
        <p:nvSpPr>
          <p:cNvPr id="8" name="Text 4"/>
          <p:cNvSpPr/>
          <p:nvPr/>
        </p:nvSpPr>
        <p:spPr>
          <a:xfrm>
            <a:off x="4139446" y="4741545"/>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Colombia is a key player in global trade, exporting goods and services to various regions worldwide.</a:t>
            </a:r>
            <a:endParaRPr lang="en-US" sz="1750" dirty="0"/>
          </a:p>
        </p:txBody>
      </p:sp>
      <p:pic>
        <p:nvPicPr>
          <p:cNvPr id="9" name="Image 2" descr="preencoded.png"/>
          <p:cNvPicPr>
            <a:picLocks noChangeAspect="1"/>
          </p:cNvPicPr>
          <p:nvPr/>
        </p:nvPicPr>
        <p:blipFill>
          <a:blip r:embed="rId5"/>
          <a:stretch>
            <a:fillRect/>
          </a:stretch>
        </p:blipFill>
        <p:spPr>
          <a:xfrm>
            <a:off x="7485221" y="2110145"/>
            <a:ext cx="3005614" cy="1857494"/>
          </a:xfrm>
          <a:prstGeom prst="rect">
            <a:avLst/>
          </a:prstGeom>
        </p:spPr>
      </p:pic>
      <p:sp>
        <p:nvSpPr>
          <p:cNvPr id="10" name="Text 5"/>
          <p:cNvSpPr/>
          <p:nvPr/>
        </p:nvSpPr>
        <p:spPr>
          <a:xfrm>
            <a:off x="7485221" y="4251127"/>
            <a:ext cx="3005614" cy="708660"/>
          </a:xfrm>
          <a:prstGeom prst="rect">
            <a:avLst/>
          </a:prstGeom>
          <a:noFill/>
          <a:ln/>
        </p:spPr>
        <p:txBody>
          <a:bodyPr wrap="squar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International Relations</a:t>
            </a:r>
            <a:endParaRPr lang="en-US" sz="2200" dirty="0"/>
          </a:p>
        </p:txBody>
      </p:sp>
      <p:sp>
        <p:nvSpPr>
          <p:cNvPr id="11" name="Text 6"/>
          <p:cNvSpPr/>
          <p:nvPr/>
        </p:nvSpPr>
        <p:spPr>
          <a:xfrm>
            <a:off x="7485221" y="5095875"/>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Colombia actively engages with other nations to promote peace, stability, and sustainable development.</a:t>
            </a:r>
            <a:endParaRPr lang="en-US" sz="1750" dirty="0"/>
          </a:p>
        </p:txBody>
      </p:sp>
      <p:pic>
        <p:nvPicPr>
          <p:cNvPr id="12" name="Image 3" descr="preencoded.png"/>
          <p:cNvPicPr>
            <a:picLocks noChangeAspect="1"/>
          </p:cNvPicPr>
          <p:nvPr/>
        </p:nvPicPr>
        <p:blipFill>
          <a:blip r:embed="rId6"/>
          <a:stretch>
            <a:fillRect/>
          </a:stretch>
        </p:blipFill>
        <p:spPr>
          <a:xfrm>
            <a:off x="10830997" y="2110145"/>
            <a:ext cx="3005614" cy="1857494"/>
          </a:xfrm>
          <a:prstGeom prst="rect">
            <a:avLst/>
          </a:prstGeom>
        </p:spPr>
      </p:pic>
      <p:sp>
        <p:nvSpPr>
          <p:cNvPr id="13" name="Text 7"/>
          <p:cNvSpPr/>
          <p:nvPr/>
        </p:nvSpPr>
        <p:spPr>
          <a:xfrm>
            <a:off x="10830997" y="42511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Foreign Policy</a:t>
            </a:r>
            <a:endParaRPr lang="en-US" sz="2200" dirty="0"/>
          </a:p>
        </p:txBody>
      </p:sp>
      <p:sp>
        <p:nvSpPr>
          <p:cNvPr id="14" name="Text 8"/>
          <p:cNvSpPr/>
          <p:nvPr/>
        </p:nvSpPr>
        <p:spPr>
          <a:xfrm>
            <a:off x="10830997" y="4741545"/>
            <a:ext cx="3005614" cy="2540318"/>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Colombia's foreign policy is guided by principles such as sovereignty, international law, and peace. The country seeks to project an image of democracy and sustaintable development.</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854</Words>
  <Application>Microsoft Office PowerPoint</Application>
  <PresentationFormat>Custom</PresentationFormat>
  <Paragraphs>83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MuseoModerno Medium</vt:lpstr>
      <vt:lpstr>Source Sans Pro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Fulton A</cp:lastModifiedBy>
  <cp:revision>3</cp:revision>
  <dcterms:created xsi:type="dcterms:W3CDTF">2025-04-11T10:15:52Z</dcterms:created>
  <dcterms:modified xsi:type="dcterms:W3CDTF">2025-04-11T10:38:36Z</dcterms:modified>
</cp:coreProperties>
</file>