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268" r:id="rId2"/>
    <p:sldId id="1011" r:id="rId3"/>
    <p:sldId id="2320" r:id="rId4"/>
    <p:sldId id="2329" r:id="rId5"/>
    <p:sldId id="1878" r:id="rId6"/>
    <p:sldId id="2338" r:id="rId7"/>
    <p:sldId id="1721" r:id="rId8"/>
    <p:sldId id="1771" r:id="rId9"/>
    <p:sldId id="1025" r:id="rId10"/>
    <p:sldId id="2331" r:id="rId11"/>
    <p:sldId id="2332" r:id="rId12"/>
    <p:sldId id="2330" r:id="rId13"/>
    <p:sldId id="1769" r:id="rId14"/>
    <p:sldId id="2316" r:id="rId15"/>
    <p:sldId id="2333" r:id="rId16"/>
    <p:sldId id="2334" r:id="rId17"/>
    <p:sldId id="1881" r:id="rId18"/>
    <p:sldId id="2119" r:id="rId19"/>
    <p:sldId id="2335" r:id="rId20"/>
    <p:sldId id="2336" r:id="rId21"/>
    <p:sldId id="1756" r:id="rId22"/>
    <p:sldId id="2325" r:id="rId23"/>
    <p:sldId id="2200" r:id="rId24"/>
    <p:sldId id="1937" r:id="rId25"/>
    <p:sldId id="2155" r:id="rId26"/>
    <p:sldId id="2002" r:id="rId27"/>
    <p:sldId id="2313" r:id="rId28"/>
    <p:sldId id="2314" r:id="rId29"/>
    <p:sldId id="1880" r:id="rId30"/>
    <p:sldId id="920" r:id="rId31"/>
    <p:sldId id="2315" r:id="rId32"/>
    <p:sldId id="2337" r:id="rId33"/>
  </p:sldIdLst>
  <p:sldSz cx="12192000" cy="6858000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BE2"/>
    <a:srgbClr val="BDCAAE"/>
    <a:srgbClr val="FFFFFF"/>
    <a:srgbClr val="F6F5F5"/>
    <a:srgbClr val="F8F0DE"/>
    <a:srgbClr val="92D0DB"/>
    <a:srgbClr val="BF2F1E"/>
    <a:srgbClr val="104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ED970F-609C-4824-86BD-A0144FAF9AA5}" v="54" dt="2026-03-31T16:28:29.6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41" autoAdjust="0"/>
    <p:restoredTop sz="95073"/>
  </p:normalViewPr>
  <p:slideViewPr>
    <p:cSldViewPr snapToGrid="0">
      <p:cViewPr>
        <p:scale>
          <a:sx n="60" d="100"/>
          <a:sy n="60" d="100"/>
        </p:scale>
        <p:origin x="21" y="26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71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6434"/>
          </a:xfrm>
          <a:prstGeom prst="rect">
            <a:avLst/>
          </a:prstGeom>
        </p:spPr>
        <p:txBody>
          <a:bodyPr vert="horz" lIns="92413" tIns="46207" rIns="92413" bIns="4620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5" y="0"/>
            <a:ext cx="2982119" cy="466434"/>
          </a:xfrm>
          <a:prstGeom prst="rect">
            <a:avLst/>
          </a:prstGeom>
        </p:spPr>
        <p:txBody>
          <a:bodyPr vert="horz" lIns="92413" tIns="46207" rIns="92413" bIns="46207" rtlCol="0"/>
          <a:lstStyle>
            <a:lvl1pPr algn="r">
              <a:defRPr sz="1200"/>
            </a:lvl1pPr>
          </a:lstStyle>
          <a:p>
            <a:fld id="{A4B45A41-E728-4C03-8E92-ADFB1F2FD97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3713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3" tIns="46207" rIns="92413" bIns="462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5"/>
            <a:ext cx="5505450" cy="3660458"/>
          </a:xfrm>
          <a:prstGeom prst="rect">
            <a:avLst/>
          </a:prstGeom>
        </p:spPr>
        <p:txBody>
          <a:bodyPr vert="horz" lIns="92413" tIns="46207" rIns="92413" bIns="4620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70"/>
            <a:ext cx="2982119" cy="466433"/>
          </a:xfrm>
          <a:prstGeom prst="rect">
            <a:avLst/>
          </a:prstGeom>
        </p:spPr>
        <p:txBody>
          <a:bodyPr vert="horz" lIns="92413" tIns="46207" rIns="92413" bIns="4620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5" y="8829970"/>
            <a:ext cx="2982119" cy="466433"/>
          </a:xfrm>
          <a:prstGeom prst="rect">
            <a:avLst/>
          </a:prstGeom>
        </p:spPr>
        <p:txBody>
          <a:bodyPr vert="horz" lIns="92413" tIns="46207" rIns="92413" bIns="46207" rtlCol="0" anchor="b"/>
          <a:lstStyle>
            <a:lvl1pPr algn="r">
              <a:defRPr sz="1200"/>
            </a:lvl1pPr>
          </a:lstStyle>
          <a:p>
            <a:fld id="{CA4382C9-6A48-49AF-A069-E0AA5720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m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en.wiktionary.org/wiki/PB%26J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46E5D-0C2B-8388-82B9-3B61E3BDE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705E9-872D-A690-3099-E1071C88D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F95AEF-3C23-E4D8-7848-8D66F326D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41E4B1-19B8-92B7-8C6C-B5F868B0E8EC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DCFFB4-8B5F-D265-636A-13D0AD38C61A}"/>
              </a:ext>
            </a:extLst>
          </p:cNvPr>
          <p:cNvSpPr txBox="1"/>
          <p:nvPr/>
        </p:nvSpPr>
        <p:spPr>
          <a:xfrm>
            <a:off x="5771609" y="3997484"/>
            <a:ext cx="1814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Eleven</a:t>
            </a:r>
            <a:br>
              <a:rPr lang="en-US" sz="2400" dirty="0"/>
            </a:br>
            <a:r>
              <a:rPr lang="en-US" sz="2400" dirty="0"/>
              <a:t>03 Apr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6AC71-3CF3-485B-DD6C-709BBA61F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98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553F9-06DF-7F36-1660-1862FFB04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221787-7182-2AD2-5934-C1FC5129F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315" y="-76117"/>
            <a:ext cx="717124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4CEA61-5CA7-54EF-AA27-FD9A19810E67}"/>
              </a:ext>
            </a:extLst>
          </p:cNvPr>
          <p:cNvSpPr/>
          <p:nvPr/>
        </p:nvSpPr>
        <p:spPr>
          <a:xfrm>
            <a:off x="5668286" y="3352883"/>
            <a:ext cx="1219200" cy="609600"/>
          </a:xfrm>
          <a:prstGeom prst="rect">
            <a:avLst/>
          </a:prstGeom>
          <a:solidFill>
            <a:srgbClr val="E2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84E90-7379-7E58-7C8C-6EC63164AC0B}"/>
              </a:ext>
            </a:extLst>
          </p:cNvPr>
          <p:cNvSpPr txBox="1"/>
          <p:nvPr/>
        </p:nvSpPr>
        <p:spPr>
          <a:xfrm>
            <a:off x="5849261" y="6258008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METRO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DAE5F6FE-1275-5201-BBB5-585064AC2028}"/>
              </a:ext>
            </a:extLst>
          </p:cNvPr>
          <p:cNvSpPr/>
          <p:nvPr/>
        </p:nvSpPr>
        <p:spPr>
          <a:xfrm>
            <a:off x="6144536" y="2038433"/>
            <a:ext cx="247650" cy="260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A87E5D-664C-2A0D-C73A-F9347DBE668F}"/>
              </a:ext>
            </a:extLst>
          </p:cNvPr>
          <p:cNvSpPr txBox="1"/>
          <p:nvPr/>
        </p:nvSpPr>
        <p:spPr>
          <a:xfrm rot="3159839">
            <a:off x="4777910" y="1990979"/>
            <a:ext cx="1338893" cy="461665"/>
          </a:xfrm>
          <a:prstGeom prst="rect">
            <a:avLst/>
          </a:prstGeom>
          <a:solidFill>
            <a:srgbClr val="E9EBE2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 D C B A</a:t>
            </a:r>
          </a:p>
        </p:txBody>
      </p:sp>
    </p:spTree>
    <p:extLst>
      <p:ext uri="{BB962C8B-B14F-4D97-AF65-F5344CB8AC3E}">
        <p14:creationId xmlns:p14="http://schemas.microsoft.com/office/powerpoint/2010/main" val="91147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73E91-975E-7AEB-AFA0-33899DFE5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1489F8-417C-3199-FDDC-E837AA6CA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74" y="-139728"/>
            <a:ext cx="717124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E888AA-5538-7BC8-AA17-D6B50D53FEFB}"/>
              </a:ext>
            </a:extLst>
          </p:cNvPr>
          <p:cNvSpPr/>
          <p:nvPr/>
        </p:nvSpPr>
        <p:spPr>
          <a:xfrm>
            <a:off x="3219120" y="3300384"/>
            <a:ext cx="1219200" cy="985368"/>
          </a:xfrm>
          <a:prstGeom prst="rect">
            <a:avLst/>
          </a:prstGeom>
          <a:solidFill>
            <a:srgbClr val="E9E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720547-BC97-B6D2-BFC3-65D12C4ECAD2}"/>
              </a:ext>
            </a:extLst>
          </p:cNvPr>
          <p:cNvSpPr txBox="1"/>
          <p:nvPr/>
        </p:nvSpPr>
        <p:spPr>
          <a:xfrm>
            <a:off x="7945092" y="1653779"/>
            <a:ext cx="34861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Pretty cool?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Constructed 1941-45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Largest “low-rise” building (6.5m sq ft); 17.5 mi of corridors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Until 2011 had only 1 passenger elevator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26k people work there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300827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63D6A-7B7C-D538-4C80-A29F6E50E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93BFF0-F7B6-3EA5-ECF3-73B2CD018E7F}"/>
              </a:ext>
            </a:extLst>
          </p:cNvPr>
          <p:cNvSpPr txBox="1"/>
          <p:nvPr/>
        </p:nvSpPr>
        <p:spPr>
          <a:xfrm>
            <a:off x="8674874" y="1975654"/>
            <a:ext cx="286511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Current military: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2.5+ million </a:t>
            </a:r>
            <a:br>
              <a:rPr lang="en-US" sz="2000" dirty="0"/>
            </a:br>
            <a:r>
              <a:rPr lang="en-US" sz="2000" dirty="0"/>
              <a:t>(1.4m active-duty mil)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Budget:  ~$916 billion (13% of total spending and ~48% of discretionary)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Zillions of contractors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Requesting additional $200 billion</a:t>
            </a:r>
          </a:p>
        </p:txBody>
      </p:sp>
      <p:pic>
        <p:nvPicPr>
          <p:cNvPr id="11" name="Picture 10" descr="The United States allocates more than $916 billion on defense, surpassing the total defense spending of the next nine countries combined.&#10;&#10;AI-generated content may be incorrect.">
            <a:extLst>
              <a:ext uri="{FF2B5EF4-FFF2-40B4-BE49-F238E27FC236}">
                <a16:creationId xmlns:a16="http://schemas.microsoft.com/office/drawing/2014/main" id="{8F048E1B-76EF-CA61-D863-84CAFBC41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32" y="349506"/>
            <a:ext cx="7880132" cy="615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4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5E02CF-F62E-1EF2-32F9-A85619D04600}"/>
              </a:ext>
            </a:extLst>
          </p:cNvPr>
          <p:cNvSpPr txBox="1"/>
          <p:nvPr/>
        </p:nvSpPr>
        <p:spPr>
          <a:xfrm>
            <a:off x="1731523" y="1293779"/>
            <a:ext cx="1505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TOPICS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1CFCEF-3F6B-3575-6C82-EB0CCBF5F58B}"/>
              </a:ext>
            </a:extLst>
          </p:cNvPr>
          <p:cNvSpPr txBox="1"/>
          <p:nvPr/>
        </p:nvSpPr>
        <p:spPr>
          <a:xfrm>
            <a:off x="2773033" y="2500007"/>
            <a:ext cx="11817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Iran</a:t>
            </a:r>
          </a:p>
          <a:p>
            <a:r>
              <a:rPr lang="en-US" sz="2400" dirty="0"/>
              <a:t>Ukraine</a:t>
            </a:r>
          </a:p>
          <a:p>
            <a:r>
              <a:rPr lang="en-US" sz="2400" dirty="0"/>
              <a:t>NATO</a:t>
            </a:r>
          </a:p>
          <a:p>
            <a:r>
              <a:rPr lang="en-US" sz="2400" dirty="0"/>
              <a:t>Cyber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2361A9-2741-1F90-13E5-DC9DA3F0A302}"/>
              </a:ext>
            </a:extLst>
          </p:cNvPr>
          <p:cNvSpPr txBox="1"/>
          <p:nvPr/>
        </p:nvSpPr>
        <p:spPr>
          <a:xfrm>
            <a:off x="5550885" y="2500007"/>
            <a:ext cx="22445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Their bios</a:t>
            </a:r>
          </a:p>
          <a:p>
            <a:r>
              <a:rPr lang="en-US" sz="2400" dirty="0"/>
              <a:t>OSD vs JCS</a:t>
            </a:r>
          </a:p>
          <a:p>
            <a:r>
              <a:rPr lang="en-US" sz="2400" dirty="0"/>
              <a:t>The interagency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F4C8C2-30F4-1E22-2FB4-51DCBD54596F}"/>
              </a:ext>
            </a:extLst>
          </p:cNvPr>
          <p:cNvSpPr txBox="1"/>
          <p:nvPr/>
        </p:nvSpPr>
        <p:spPr>
          <a:xfrm>
            <a:off x="8679007" y="662836"/>
            <a:ext cx="24808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ptos" panose="020B0004020202020204" pitchFamily="34" charset="0"/>
              </a:rPr>
              <a:t>Lily Emamian Douglas Burt McKenzie Wilson James Tawney </a:t>
            </a:r>
            <a:endParaRPr lang="en-US" sz="200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6B415C-8259-559C-8181-DAF9F213059C}"/>
              </a:ext>
            </a:extLst>
          </p:cNvPr>
          <p:cNvSpPr txBox="1"/>
          <p:nvPr/>
        </p:nvSpPr>
        <p:spPr>
          <a:xfrm>
            <a:off x="2891542" y="5164111"/>
            <a:ext cx="4280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Emmett will open and ask first question.</a:t>
            </a:r>
          </a:p>
        </p:txBody>
      </p:sp>
    </p:spTree>
    <p:extLst>
      <p:ext uri="{BB962C8B-B14F-4D97-AF65-F5344CB8AC3E}">
        <p14:creationId xmlns:p14="http://schemas.microsoft.com/office/powerpoint/2010/main" val="1025725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C1CF8-0327-6D4E-912C-64196E66B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A3E778-000C-D13D-0F81-DFA18C8E7848}"/>
              </a:ext>
            </a:extLst>
          </p:cNvPr>
          <p:cNvSpPr txBox="1"/>
          <p:nvPr/>
        </p:nvSpPr>
        <p:spPr>
          <a:xfrm>
            <a:off x="4631776" y="5693508"/>
            <a:ext cx="3504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China and Taiwan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E0E655-8777-0087-DFFC-538FA19F1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868" y="1919056"/>
            <a:ext cx="4691679" cy="3703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0F363B-F80F-8164-B171-B5882B7CE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397" y="3508058"/>
            <a:ext cx="1037767" cy="198330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0907386-CA57-16ED-5CE2-F80F27966BFE}"/>
              </a:ext>
            </a:extLst>
          </p:cNvPr>
          <p:cNvCxnSpPr>
            <a:cxnSpLocks/>
          </p:cNvCxnSpPr>
          <p:nvPr/>
        </p:nvCxnSpPr>
        <p:spPr>
          <a:xfrm flipH="1">
            <a:off x="6453808" y="4499710"/>
            <a:ext cx="1210161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39D7227-3159-26F1-F3C2-55B7A3EFCCAC}"/>
              </a:ext>
            </a:extLst>
          </p:cNvPr>
          <p:cNvSpPr txBox="1"/>
          <p:nvPr/>
        </p:nvSpPr>
        <p:spPr>
          <a:xfrm>
            <a:off x="1121134" y="650212"/>
            <a:ext cx="3938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Final Prep for Meeting</a:t>
            </a:r>
          </a:p>
        </p:txBody>
      </p:sp>
    </p:spTree>
    <p:extLst>
      <p:ext uri="{BB962C8B-B14F-4D97-AF65-F5344CB8AC3E}">
        <p14:creationId xmlns:p14="http://schemas.microsoft.com/office/powerpoint/2010/main" val="1112656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7C7D0-B452-E22F-DFBB-37446F35E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8B4295-90BD-BBFB-78A5-E64DB4EB2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417" y="1624858"/>
            <a:ext cx="2645308" cy="20884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84558F-0111-888D-32E8-0B9B0436C883}"/>
              </a:ext>
            </a:extLst>
          </p:cNvPr>
          <p:cNvSpPr txBox="1"/>
          <p:nvPr/>
        </p:nvSpPr>
        <p:spPr>
          <a:xfrm>
            <a:off x="1121134" y="650212"/>
            <a:ext cx="3938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Final Prep for Meeting</a:t>
            </a:r>
          </a:p>
        </p:txBody>
      </p:sp>
      <p:pic>
        <p:nvPicPr>
          <p:cNvPr id="10" name="Picture 9" descr="The image emphasizes the importance of tactful questioning in diplomatic communication, using sensitive and open-ended questions to gain insights and understand perspectives.&#10;&#10;AI-generated content may be incorrect.">
            <a:extLst>
              <a:ext uri="{FF2B5EF4-FFF2-40B4-BE49-F238E27FC236}">
                <a16:creationId xmlns:a16="http://schemas.microsoft.com/office/drawing/2014/main" id="{620D7340-F8F4-CE51-C8FB-CE382A13A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852" y="1399431"/>
            <a:ext cx="7345202" cy="50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13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9CF40-A1E2-B8D0-0712-0D311A102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272E8-C81E-173E-29F1-4BE4214B9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417" y="1624858"/>
            <a:ext cx="2645308" cy="20884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3C1261-6CC2-B698-0C5B-BC2DBFFC1408}"/>
              </a:ext>
            </a:extLst>
          </p:cNvPr>
          <p:cNvSpPr txBox="1"/>
          <p:nvPr/>
        </p:nvSpPr>
        <p:spPr>
          <a:xfrm>
            <a:off x="1121134" y="650212"/>
            <a:ext cx="3938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Final Prep for Meeting</a:t>
            </a:r>
          </a:p>
        </p:txBody>
      </p:sp>
      <p:pic>
        <p:nvPicPr>
          <p:cNvPr id="6" name="Picture 5" descr="A document discussing various aspects of China-US relations, including historical experiences, perceptions, tensions, and potential areas of cooperation.&#10;&#10;AI-generated content may be incorrect.">
            <a:extLst>
              <a:ext uri="{FF2B5EF4-FFF2-40B4-BE49-F238E27FC236}">
                <a16:creationId xmlns:a16="http://schemas.microsoft.com/office/drawing/2014/main" id="{67ADDFB8-458B-2472-D8A9-E8C375DEA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913" y="1890435"/>
            <a:ext cx="3616859" cy="4572000"/>
          </a:xfrm>
          <a:prstGeom prst="rect">
            <a:avLst/>
          </a:prstGeom>
        </p:spPr>
      </p:pic>
      <p:pic>
        <p:nvPicPr>
          <p:cNvPr id="8" name="Picture 7" descr="China's position on global economic issues, including reserve currency status, housing and credit challenges, military actions against Taiwan, Iranian relations, and the Ukraine conflict.&#10;&#10;AI-generated content may be incorrect.">
            <a:extLst>
              <a:ext uri="{FF2B5EF4-FFF2-40B4-BE49-F238E27FC236}">
                <a16:creationId xmlns:a16="http://schemas.microsoft.com/office/drawing/2014/main" id="{CA4D8DD5-DEC8-B1CD-8598-8794FBC26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61" y="1890435"/>
            <a:ext cx="3571140" cy="4572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1059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F99BD08-AE73-DE6E-9D26-A35110057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FD6AF-9A58-AD08-6C3C-55BC96BFBD7D}"/>
              </a:ext>
            </a:extLst>
          </p:cNvPr>
          <p:cNvSpPr txBox="1"/>
          <p:nvPr/>
        </p:nvSpPr>
        <p:spPr>
          <a:xfrm>
            <a:off x="3721100" y="824468"/>
            <a:ext cx="4270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Diplomatic elicitation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E47515-219B-9B4A-EDE0-88AD2F4849DA}"/>
              </a:ext>
            </a:extLst>
          </p:cNvPr>
          <p:cNvSpPr txBox="1"/>
          <p:nvPr/>
        </p:nvSpPr>
        <p:spPr>
          <a:xfrm>
            <a:off x="1930401" y="1803380"/>
            <a:ext cx="885190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Remember your objective is to learn and understand, not to judge, persuade, or score points.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Pursue the questions that you want.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Ask questions with sensitivity that you would want if someone were probing you.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Consider this sort of useful devices:</a:t>
            </a:r>
          </a:p>
          <a:p>
            <a:pPr lvl="1"/>
            <a:r>
              <a:rPr lang="en-US" sz="2400" dirty="0"/>
              <a:t>“I realize it’s sensitive, but I’d like to ask – if I may – what …?”</a:t>
            </a:r>
          </a:p>
          <a:p>
            <a:pPr lvl="1"/>
            <a:r>
              <a:rPr lang="en-US" sz="2400" dirty="0"/>
              <a:t>“What should we think when we see reports that …?”</a:t>
            </a:r>
          </a:p>
          <a:p>
            <a:pPr lvl="1"/>
            <a:r>
              <a:rPr lang="en-US" sz="2400" dirty="0"/>
              <a:t>“What is your (or your government’s) perspective on …?” </a:t>
            </a:r>
          </a:p>
          <a:p>
            <a:pPr lvl="1"/>
            <a:r>
              <a:rPr lang="en-US" sz="2400" dirty="0"/>
              <a:t>“What do ___ people think about …?”</a:t>
            </a:r>
          </a:p>
          <a:p>
            <a:pPr lvl="1"/>
            <a:r>
              <a:rPr lang="en-US" sz="2400" dirty="0"/>
              <a:t>“What do you see as a solution to ____ problem?”</a:t>
            </a:r>
          </a:p>
        </p:txBody>
      </p:sp>
    </p:spTree>
    <p:extLst>
      <p:ext uri="{BB962C8B-B14F-4D97-AF65-F5344CB8AC3E}">
        <p14:creationId xmlns:p14="http://schemas.microsoft.com/office/powerpoint/2010/main" val="41566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4D18E9-E431-5311-A82C-7044FAED96D1}"/>
              </a:ext>
            </a:extLst>
          </p:cNvPr>
          <p:cNvSpPr txBox="1"/>
          <p:nvPr/>
        </p:nvSpPr>
        <p:spPr>
          <a:xfrm>
            <a:off x="948461" y="796743"/>
            <a:ext cx="4773827" cy="46166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INTERNSHIP CONVERSATIONS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46C9C8-3365-3A23-4E7D-F5D0A16ED6B1}"/>
              </a:ext>
            </a:extLst>
          </p:cNvPr>
          <p:cNvSpPr txBox="1"/>
          <p:nvPr/>
        </p:nvSpPr>
        <p:spPr>
          <a:xfrm>
            <a:off x="3151991" y="2044773"/>
            <a:ext cx="727324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Informal Discussion</a:t>
            </a:r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Launched with 2-3 mins on …</a:t>
            </a:r>
          </a:p>
          <a:p>
            <a:pPr marL="640080" lvl="1" indent="-182880">
              <a:spcAft>
                <a:spcPts val="600"/>
              </a:spcAft>
            </a:pPr>
            <a:r>
              <a:rPr lang="en-US" sz="2400" dirty="0"/>
              <a:t>Organization name, business, structure</a:t>
            </a:r>
          </a:p>
          <a:p>
            <a:pPr marL="640080" lvl="1" indent="-182880">
              <a:spcAft>
                <a:spcPts val="600"/>
              </a:spcAft>
            </a:pPr>
            <a:r>
              <a:rPr lang="en-US" sz="2400" dirty="0"/>
              <a:t>Your role – team, function, purpose</a:t>
            </a:r>
          </a:p>
          <a:p>
            <a:pPr marL="640080" lvl="1" indent="-182880">
              <a:spcAft>
                <a:spcPts val="600"/>
              </a:spcAft>
            </a:pPr>
            <a:r>
              <a:rPr lang="en-US" sz="2400" dirty="0"/>
              <a:t>Typical duties and responsibilities</a:t>
            </a:r>
          </a:p>
          <a:p>
            <a:pPr marL="640080" lvl="1" indent="-182880">
              <a:spcAft>
                <a:spcPts val="600"/>
              </a:spcAft>
            </a:pPr>
            <a:r>
              <a:rPr lang="en-US" sz="2400" dirty="0"/>
              <a:t>Most challenging aspect; most rewarding aspect</a:t>
            </a:r>
          </a:p>
          <a:p>
            <a:pPr marL="640080" lvl="1" indent="-182880">
              <a:spcAft>
                <a:spcPts val="600"/>
              </a:spcAft>
            </a:pPr>
            <a:r>
              <a:rPr lang="en-US" sz="2400" dirty="0"/>
              <a:t>Your takeaway: what you’ve learned about yourself and future interests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039498-3EF0-3A47-B707-42021C3151A0}"/>
              </a:ext>
            </a:extLst>
          </p:cNvPr>
          <p:cNvSpPr txBox="1"/>
          <p:nvPr/>
        </p:nvSpPr>
        <p:spPr>
          <a:xfrm>
            <a:off x="1120102" y="2954607"/>
            <a:ext cx="15504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John</a:t>
            </a:r>
          </a:p>
          <a:p>
            <a:r>
              <a:rPr lang="en-US" sz="2400" dirty="0">
                <a:latin typeface="Aptos" panose="020B0004020202020204" pitchFamily="34" charset="0"/>
              </a:rPr>
              <a:t>Bijan</a:t>
            </a:r>
          </a:p>
          <a:p>
            <a:r>
              <a:rPr lang="en-US" sz="2400" dirty="0">
                <a:latin typeface="Aptos" panose="020B0004020202020204" pitchFamily="34" charset="0"/>
              </a:rPr>
              <a:t>Filippo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664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Uber Logo">
            <a:extLst>
              <a:ext uri="{FF2B5EF4-FFF2-40B4-BE49-F238E27FC236}">
                <a16:creationId xmlns:a16="http://schemas.microsoft.com/office/drawing/2014/main" id="{8AEA22DD-4B88-E6A6-6C98-2FBE46B8D8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57750" y="2871788"/>
            <a:ext cx="24765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Uber&#10;&#10;AI-generated content may be incorrect.">
            <a:extLst>
              <a:ext uri="{FF2B5EF4-FFF2-40B4-BE49-F238E27FC236}">
                <a16:creationId xmlns:a16="http://schemas.microsoft.com/office/drawing/2014/main" id="{2689D961-6F7E-BFA4-F52A-4958E0B7F5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7" t="7144" r="2640" b="3235"/>
          <a:stretch>
            <a:fillRect/>
          </a:stretch>
        </p:blipFill>
        <p:spPr>
          <a:xfrm>
            <a:off x="4908571" y="2629649"/>
            <a:ext cx="1915176" cy="107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74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FAA7B8-6D9C-217B-B34B-393C684EF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694576"/>
              </p:ext>
            </p:extLst>
          </p:nvPr>
        </p:nvGraphicFramePr>
        <p:xfrm>
          <a:off x="4007793" y="556085"/>
          <a:ext cx="3894012" cy="6191328"/>
        </p:xfrm>
        <a:graphic>
          <a:graphicData uri="http://schemas.openxmlformats.org/drawingml/2006/table">
            <a:tbl>
              <a:tblPr/>
              <a:tblGrid>
                <a:gridCol w="3894012">
                  <a:extLst>
                    <a:ext uri="{9D8B030D-6E8A-4147-A177-3AD203B41FA5}">
                      <a16:colId xmlns:a16="http://schemas.microsoft.com/office/drawing/2014/main" val="1988101017"/>
                    </a:ext>
                  </a:extLst>
                </a:gridCol>
              </a:tblGrid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 (16 Jan)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016273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2 (23 Jan)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6812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3 (30 Jan)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65843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4 (6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7525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5 (13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65826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6 (20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440956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7 (27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84079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8 (6 Mar)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29356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Spring Break</a:t>
                      </a: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658643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9 (20 Mar)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3745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10 (27 Mar)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45145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11 (3 Apr)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82939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12 (10 Apr)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95734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13 (17 Apri)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80920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14 (24 Apr)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089274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258756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242086-09BC-4765-B7D9-59B8029C8CC8}"/>
              </a:ext>
            </a:extLst>
          </p:cNvPr>
          <p:cNvSpPr/>
          <p:nvPr/>
        </p:nvSpPr>
        <p:spPr>
          <a:xfrm>
            <a:off x="4540208" y="556085"/>
            <a:ext cx="2916268" cy="409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16667-2D57-4B8C-96AC-37F36A16A53C}"/>
              </a:ext>
            </a:extLst>
          </p:cNvPr>
          <p:cNvSpPr txBox="1"/>
          <p:nvPr/>
        </p:nvSpPr>
        <p:spPr>
          <a:xfrm>
            <a:off x="1247775" y="1543050"/>
            <a:ext cx="1953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Spring 2026</a:t>
            </a:r>
          </a:p>
        </p:txBody>
      </p:sp>
    </p:spTree>
    <p:extLst>
      <p:ext uri="{BB962C8B-B14F-4D97-AF65-F5344CB8AC3E}">
        <p14:creationId xmlns:p14="http://schemas.microsoft.com/office/powerpoint/2010/main" val="105783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2.91667E-6 0.6192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932E3-EE9E-38D5-6F53-75E910BD0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38F2DA-145D-A039-CD9C-A7E8D6AD6E42}"/>
              </a:ext>
            </a:extLst>
          </p:cNvPr>
          <p:cNvSpPr txBox="1"/>
          <p:nvPr/>
        </p:nvSpPr>
        <p:spPr>
          <a:xfrm>
            <a:off x="739539" y="699992"/>
            <a:ext cx="314207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TRANSPORTATION</a:t>
            </a:r>
          </a:p>
          <a:p>
            <a:r>
              <a:rPr lang="en-US" sz="2800" dirty="0"/>
              <a:t>to Pentagon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03AAF1-31A6-7351-0BE4-037835E9A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687" y="204984"/>
            <a:ext cx="6004084" cy="65125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64078B-4C33-CBB3-9546-D803E42F2FF6}"/>
              </a:ext>
            </a:extLst>
          </p:cNvPr>
          <p:cNvSpPr/>
          <p:nvPr/>
        </p:nvSpPr>
        <p:spPr>
          <a:xfrm>
            <a:off x="6182590" y="699992"/>
            <a:ext cx="1079208" cy="243191"/>
          </a:xfrm>
          <a:prstGeom prst="rect">
            <a:avLst/>
          </a:prstGeom>
          <a:solidFill>
            <a:schemeClr val="accent5">
              <a:lumMod val="60000"/>
              <a:lumOff val="40000"/>
              <a:alpha val="32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02D6FF-4958-4D35-4CC4-A23C14507CB6}"/>
              </a:ext>
            </a:extLst>
          </p:cNvPr>
          <p:cNvSpPr/>
          <p:nvPr/>
        </p:nvSpPr>
        <p:spPr>
          <a:xfrm>
            <a:off x="6182590" y="4865451"/>
            <a:ext cx="830403" cy="257267"/>
          </a:xfrm>
          <a:prstGeom prst="rect">
            <a:avLst/>
          </a:prstGeom>
          <a:solidFill>
            <a:schemeClr val="accent5">
              <a:lumMod val="60000"/>
              <a:lumOff val="40000"/>
              <a:alpha val="32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A837A6-C655-8AC8-CB36-6CF050E15985}"/>
              </a:ext>
            </a:extLst>
          </p:cNvPr>
          <p:cNvSpPr txBox="1"/>
          <p:nvPr/>
        </p:nvSpPr>
        <p:spPr>
          <a:xfrm>
            <a:off x="900752" y="3261815"/>
            <a:ext cx="2494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MEET AT 2:30 !!</a:t>
            </a:r>
          </a:p>
        </p:txBody>
      </p:sp>
    </p:spTree>
    <p:extLst>
      <p:ext uri="{BB962C8B-B14F-4D97-AF65-F5344CB8AC3E}">
        <p14:creationId xmlns:p14="http://schemas.microsoft.com/office/powerpoint/2010/main" val="3547288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85B596B-022B-1E91-3657-65DCFF2FF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FFA1A1-1AA5-930E-C406-35187437328A}"/>
              </a:ext>
            </a:extLst>
          </p:cNvPr>
          <p:cNvSpPr txBox="1"/>
          <p:nvPr/>
        </p:nvSpPr>
        <p:spPr>
          <a:xfrm>
            <a:off x="5117965" y="622020"/>
            <a:ext cx="25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LUNCH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CE2F3-0E24-A5D8-320A-0551116D8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70" b="93658" l="1500" r="96500">
                        <a14:foregroundMark x1="10333" y1="25516" x2="3000" y2="44248"/>
                        <a14:foregroundMark x1="3000" y1="44248" x2="5167" y2="67109"/>
                        <a14:foregroundMark x1="5167" y1="67109" x2="16500" y2="78171"/>
                        <a14:foregroundMark x1="16500" y1="78171" x2="18167" y2="75959"/>
                        <a14:foregroundMark x1="18917" y1="78171" x2="29333" y2="93363"/>
                        <a14:foregroundMark x1="29333" y1="93363" x2="42000" y2="93805"/>
                        <a14:foregroundMark x1="42000" y1="93805" x2="54333" y2="85988"/>
                        <a14:foregroundMark x1="54333" y1="85988" x2="58833" y2="86283"/>
                        <a14:foregroundMark x1="86083" y1="74189" x2="96750" y2="60324"/>
                        <a14:foregroundMark x1="96750" y1="60324" x2="92250" y2="39086"/>
                        <a14:foregroundMark x1="92250" y1="39086" x2="87333" y2="33923"/>
                        <a14:foregroundMark x1="95667" y1="47345" x2="96500" y2="64307"/>
                        <a14:foregroundMark x1="69167" y1="10767" x2="56250" y2="7670"/>
                        <a14:foregroundMark x1="56250" y1="7670" x2="50750" y2="9440"/>
                        <a14:foregroundMark x1="2250" y1="58555" x2="3250" y2="55900"/>
                        <a14:foregroundMark x1="2000" y1="61209" x2="2000" y2="61209"/>
                        <a14:foregroundMark x1="1500" y1="60324" x2="1500" y2="60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25203" y="3633396"/>
            <a:ext cx="3771900" cy="2131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EBF1DE-4081-49BA-0AFE-03FF91BBE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23" y="225911"/>
            <a:ext cx="4968456" cy="4968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BFC0AE-1580-4935-1905-5BA178E2A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59" y="1214821"/>
            <a:ext cx="4023960" cy="316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44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EB7AD7-4A9A-198E-D2F5-A378FD85721A}"/>
              </a:ext>
            </a:extLst>
          </p:cNvPr>
          <p:cNvSpPr txBox="1"/>
          <p:nvPr/>
        </p:nvSpPr>
        <p:spPr>
          <a:xfrm>
            <a:off x="1714500" y="1435100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Next week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04CAD4-781D-39A6-E2DB-3CDC9BC59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233" y="2581156"/>
            <a:ext cx="1581371" cy="1695687"/>
          </a:xfrm>
          <a:prstGeom prst="rect">
            <a:avLst/>
          </a:prstGeom>
        </p:spPr>
      </p:pic>
      <p:pic>
        <p:nvPicPr>
          <p:cNvPr id="7" name="Picture 6" descr="A flag with a star&#10;&#10;Description automatically generated">
            <a:extLst>
              <a:ext uri="{FF2B5EF4-FFF2-40B4-BE49-F238E27FC236}">
                <a16:creationId xmlns:a16="http://schemas.microsoft.com/office/drawing/2014/main" id="{6968B8E0-3B13-4F92-0176-7BF75854A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39" y="1435100"/>
            <a:ext cx="1640462" cy="10936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7A1DB4-9ED4-7EF0-D33C-627B6D7243A8}"/>
              </a:ext>
            </a:extLst>
          </p:cNvPr>
          <p:cNvSpPr txBox="1"/>
          <p:nvPr/>
        </p:nvSpPr>
        <p:spPr>
          <a:xfrm>
            <a:off x="6832600" y="1634531"/>
            <a:ext cx="50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Embassy of People’s Republic of China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FF05D5-43AD-A282-4943-35610E558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800" y="3767510"/>
            <a:ext cx="2692400" cy="9942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E7C789-5F76-F8DE-203B-43BA6A48744A}"/>
              </a:ext>
            </a:extLst>
          </p:cNvPr>
          <p:cNvSpPr txBox="1"/>
          <p:nvPr/>
        </p:nvSpPr>
        <p:spPr>
          <a:xfrm>
            <a:off x="7735767" y="4046010"/>
            <a:ext cx="50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Pentagon</a:t>
            </a:r>
          </a:p>
        </p:txBody>
      </p:sp>
    </p:spTree>
    <p:extLst>
      <p:ext uri="{BB962C8B-B14F-4D97-AF65-F5344CB8AC3E}">
        <p14:creationId xmlns:p14="http://schemas.microsoft.com/office/powerpoint/2010/main" val="2962643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640EC-4259-6AE3-AEDA-18BF1A6347E6}"/>
              </a:ext>
            </a:extLst>
          </p:cNvPr>
          <p:cNvSpPr txBox="1"/>
          <p:nvPr/>
        </p:nvSpPr>
        <p:spPr>
          <a:xfrm>
            <a:off x="4673600" y="2489200"/>
            <a:ext cx="357476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PROJECT UPDATES</a:t>
            </a:r>
          </a:p>
        </p:txBody>
      </p:sp>
    </p:spTree>
    <p:extLst>
      <p:ext uri="{BB962C8B-B14F-4D97-AF65-F5344CB8AC3E}">
        <p14:creationId xmlns:p14="http://schemas.microsoft.com/office/powerpoint/2010/main" val="1988443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96B5B1F-5FD6-1BF2-AF63-E7DE8AAE1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E0D9293-F201-DAC6-3D8F-E17DD6C05BBD}"/>
              </a:ext>
            </a:extLst>
          </p:cNvPr>
          <p:cNvGrpSpPr/>
          <p:nvPr/>
        </p:nvGrpSpPr>
        <p:grpSpPr>
          <a:xfrm>
            <a:off x="7836232" y="2793147"/>
            <a:ext cx="516666" cy="3767207"/>
            <a:chOff x="9472320" y="2783376"/>
            <a:chExt cx="516666" cy="376720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C6F4B94-C9F0-8C06-9051-425C7E52C380}"/>
                </a:ext>
              </a:extLst>
            </p:cNvPr>
            <p:cNvSpPr txBox="1"/>
            <p:nvPr/>
          </p:nvSpPr>
          <p:spPr>
            <a:xfrm>
              <a:off x="9482116" y="456808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01100F-C3B2-00AC-B7F8-BD2DE93593DD}"/>
                </a:ext>
              </a:extLst>
            </p:cNvPr>
            <p:cNvSpPr txBox="1"/>
            <p:nvPr/>
          </p:nvSpPr>
          <p:spPr>
            <a:xfrm>
              <a:off x="9472320" y="2783376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620621-160F-D4E7-DCAB-AE380B41E42F}"/>
                </a:ext>
              </a:extLst>
            </p:cNvPr>
            <p:cNvSpPr txBox="1"/>
            <p:nvPr/>
          </p:nvSpPr>
          <p:spPr>
            <a:xfrm>
              <a:off x="9472320" y="4744673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4FD13B-804D-123A-6498-079F10B554A1}"/>
                </a:ext>
              </a:extLst>
            </p:cNvPr>
            <p:cNvSpPr txBox="1"/>
            <p:nvPr/>
          </p:nvSpPr>
          <p:spPr>
            <a:xfrm>
              <a:off x="9482116" y="596580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32C3CF-737C-0353-5266-B19E8E0CC2FF}"/>
              </a:ext>
            </a:extLst>
          </p:cNvPr>
          <p:cNvGrpSpPr/>
          <p:nvPr/>
        </p:nvGrpSpPr>
        <p:grpSpPr>
          <a:xfrm>
            <a:off x="7776871" y="3143947"/>
            <a:ext cx="576027" cy="3738410"/>
            <a:chOff x="9105462" y="2376124"/>
            <a:chExt cx="576027" cy="37384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C82F5D-C5D2-B1E1-058A-DE3A5655356B}"/>
                </a:ext>
              </a:extLst>
            </p:cNvPr>
            <p:cNvSpPr txBox="1"/>
            <p:nvPr/>
          </p:nvSpPr>
          <p:spPr>
            <a:xfrm>
              <a:off x="9149248" y="237612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F57001-724B-9124-C44C-7DDFFC47BA65}"/>
                </a:ext>
              </a:extLst>
            </p:cNvPr>
            <p:cNvSpPr txBox="1"/>
            <p:nvPr/>
          </p:nvSpPr>
          <p:spPr>
            <a:xfrm>
              <a:off x="9105462" y="3235825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B93F520-83AE-9CE9-C329-7F51A816206E}"/>
                </a:ext>
              </a:extLst>
            </p:cNvPr>
            <p:cNvSpPr txBox="1"/>
            <p:nvPr/>
          </p:nvSpPr>
          <p:spPr>
            <a:xfrm>
              <a:off x="9174619" y="5529759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E5DFC40-EB46-6E75-B035-A167FD681EBA}"/>
              </a:ext>
            </a:extLst>
          </p:cNvPr>
          <p:cNvSpPr txBox="1"/>
          <p:nvPr/>
        </p:nvSpPr>
        <p:spPr>
          <a:xfrm>
            <a:off x="7813990" y="507644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70966B-8276-3E98-0677-DD30E948F739}"/>
              </a:ext>
            </a:extLst>
          </p:cNvPr>
          <p:cNvSpPr txBox="1"/>
          <p:nvPr/>
        </p:nvSpPr>
        <p:spPr>
          <a:xfrm>
            <a:off x="7893631" y="247879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0BE8AA-89FC-BCE5-5E1A-BCCD210A7F6B}"/>
              </a:ext>
            </a:extLst>
          </p:cNvPr>
          <p:cNvGrpSpPr/>
          <p:nvPr/>
        </p:nvGrpSpPr>
        <p:grpSpPr>
          <a:xfrm>
            <a:off x="2104631" y="112458"/>
            <a:ext cx="6156477" cy="6675120"/>
            <a:chOff x="2109711" y="105124"/>
            <a:chExt cx="6156477" cy="6675120"/>
          </a:xfrm>
        </p:grpSpPr>
        <p:pic>
          <p:nvPicPr>
            <p:cNvPr id="17" name="Picture 16" descr="A white sheet with black text&#10;&#10;AI-generated content may be incorrect.">
              <a:extLst>
                <a:ext uri="{FF2B5EF4-FFF2-40B4-BE49-F238E27FC236}">
                  <a16:creationId xmlns:a16="http://schemas.microsoft.com/office/drawing/2014/main" id="{09EB369A-C00A-EF89-9D05-B89B3E012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711" y="105124"/>
              <a:ext cx="6156477" cy="667512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D27D4B5-2EF4-7C83-AB10-BEEE99FB620D}"/>
                </a:ext>
              </a:extLst>
            </p:cNvPr>
            <p:cNvSpPr/>
            <p:nvPr/>
          </p:nvSpPr>
          <p:spPr>
            <a:xfrm>
              <a:off x="6293224" y="1828800"/>
              <a:ext cx="1928692" cy="2098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2D0EA8-354B-4AFE-2F20-BB4B6165B466}"/>
              </a:ext>
            </a:extLst>
          </p:cNvPr>
          <p:cNvGrpSpPr/>
          <p:nvPr/>
        </p:nvGrpSpPr>
        <p:grpSpPr>
          <a:xfrm>
            <a:off x="7813599" y="2793146"/>
            <a:ext cx="557467" cy="3767207"/>
            <a:chOff x="9449687" y="2783375"/>
            <a:chExt cx="557467" cy="376720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F82BCB-4285-9C5F-BDA1-6B857FB6E64D}"/>
                </a:ext>
              </a:extLst>
            </p:cNvPr>
            <p:cNvSpPr txBox="1"/>
            <p:nvPr/>
          </p:nvSpPr>
          <p:spPr>
            <a:xfrm>
              <a:off x="9449687" y="461866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7A1182B-1905-5A9E-A212-EF3098D5E449}"/>
                </a:ext>
              </a:extLst>
            </p:cNvPr>
            <p:cNvSpPr txBox="1"/>
            <p:nvPr/>
          </p:nvSpPr>
          <p:spPr>
            <a:xfrm>
              <a:off x="9495312" y="2783375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2AAFA2-01E3-D934-EF0E-7AEB2C98114C}"/>
                </a:ext>
              </a:extLst>
            </p:cNvPr>
            <p:cNvSpPr txBox="1"/>
            <p:nvPr/>
          </p:nvSpPr>
          <p:spPr>
            <a:xfrm>
              <a:off x="9500284" y="4769966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023EE7-24A1-24CF-4265-2E64610A3407}"/>
                </a:ext>
              </a:extLst>
            </p:cNvPr>
            <p:cNvSpPr txBox="1"/>
            <p:nvPr/>
          </p:nvSpPr>
          <p:spPr>
            <a:xfrm>
              <a:off x="9450078" y="5965807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88C560-21EB-2F5E-83C6-C4D5B6B4ACEA}"/>
              </a:ext>
            </a:extLst>
          </p:cNvPr>
          <p:cNvGrpSpPr/>
          <p:nvPr/>
        </p:nvGrpSpPr>
        <p:grpSpPr>
          <a:xfrm>
            <a:off x="7754238" y="3157631"/>
            <a:ext cx="566231" cy="3740309"/>
            <a:chOff x="9082829" y="2389808"/>
            <a:chExt cx="566231" cy="374030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410DD9E-6D74-8784-C59B-3E729EF1B78E}"/>
                </a:ext>
              </a:extLst>
            </p:cNvPr>
            <p:cNvSpPr txBox="1"/>
            <p:nvPr/>
          </p:nvSpPr>
          <p:spPr>
            <a:xfrm>
              <a:off x="9142190" y="238980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AEC15B-3588-1ADA-5785-2AA558BDC125}"/>
                </a:ext>
              </a:extLst>
            </p:cNvPr>
            <p:cNvSpPr txBox="1"/>
            <p:nvPr/>
          </p:nvSpPr>
          <p:spPr>
            <a:xfrm>
              <a:off x="9082829" y="326319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28C829-E4BE-6309-AB14-EFBEEC41514A}"/>
                </a:ext>
              </a:extLst>
            </p:cNvPr>
            <p:cNvSpPr txBox="1"/>
            <p:nvPr/>
          </p:nvSpPr>
          <p:spPr>
            <a:xfrm>
              <a:off x="9124022" y="554534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5870A31-22CF-26F5-E250-680293F7ED7D}"/>
              </a:ext>
            </a:extLst>
          </p:cNvPr>
          <p:cNvSpPr txBox="1"/>
          <p:nvPr/>
        </p:nvSpPr>
        <p:spPr>
          <a:xfrm>
            <a:off x="7795431" y="512703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081365-5BC7-2594-161A-994618C49E6F}"/>
              </a:ext>
            </a:extLst>
          </p:cNvPr>
          <p:cNvSpPr txBox="1"/>
          <p:nvPr/>
        </p:nvSpPr>
        <p:spPr>
          <a:xfrm>
            <a:off x="7853436" y="247878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A53D9E-27F2-3BF0-2BFA-B63744611A69}"/>
              </a:ext>
            </a:extLst>
          </p:cNvPr>
          <p:cNvSpPr txBox="1"/>
          <p:nvPr/>
        </p:nvSpPr>
        <p:spPr>
          <a:xfrm>
            <a:off x="7893631" y="463242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5D14B-A12D-9658-A6A6-467D6CCA2D63}"/>
              </a:ext>
            </a:extLst>
          </p:cNvPr>
          <p:cNvSpPr txBox="1"/>
          <p:nvPr/>
        </p:nvSpPr>
        <p:spPr>
          <a:xfrm>
            <a:off x="7883835" y="284772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30559-EF57-3E7F-3152-3EA9DC7E923B}"/>
              </a:ext>
            </a:extLst>
          </p:cNvPr>
          <p:cNvSpPr txBox="1"/>
          <p:nvPr/>
        </p:nvSpPr>
        <p:spPr>
          <a:xfrm>
            <a:off x="7883835" y="480901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13F0F6-5CD5-D97A-D6BE-83738B0F154B}"/>
              </a:ext>
            </a:extLst>
          </p:cNvPr>
          <p:cNvSpPr txBox="1"/>
          <p:nvPr/>
        </p:nvSpPr>
        <p:spPr>
          <a:xfrm>
            <a:off x="7893631" y="603015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2C5D04-95B6-38C0-E703-D785E4727A74}"/>
              </a:ext>
            </a:extLst>
          </p:cNvPr>
          <p:cNvSpPr txBox="1"/>
          <p:nvPr/>
        </p:nvSpPr>
        <p:spPr>
          <a:xfrm>
            <a:off x="9246202" y="2594917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401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4BB924-1A3A-2908-CAD1-8D07B17002AE}"/>
              </a:ext>
            </a:extLst>
          </p:cNvPr>
          <p:cNvSpPr txBox="1"/>
          <p:nvPr/>
        </p:nvSpPr>
        <p:spPr>
          <a:xfrm>
            <a:off x="9267346" y="3796979"/>
            <a:ext cx="887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402</a:t>
            </a:r>
            <a:endParaRPr lang="en-US" sz="2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346231-91DC-8D7A-F3DA-5B274769374F}"/>
              </a:ext>
            </a:extLst>
          </p:cNvPr>
          <p:cNvSpPr txBox="1"/>
          <p:nvPr/>
        </p:nvSpPr>
        <p:spPr>
          <a:xfrm>
            <a:off x="7868260" y="319852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FB0F84-AF6F-7C08-C54F-5A1ECE89BCE7}"/>
              </a:ext>
            </a:extLst>
          </p:cNvPr>
          <p:cNvSpPr txBox="1"/>
          <p:nvPr/>
        </p:nvSpPr>
        <p:spPr>
          <a:xfrm>
            <a:off x="7824474" y="405822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DCCCED-4235-71FC-224E-05F068A8CED0}"/>
              </a:ext>
            </a:extLst>
          </p:cNvPr>
          <p:cNvSpPr txBox="1"/>
          <p:nvPr/>
        </p:nvSpPr>
        <p:spPr>
          <a:xfrm>
            <a:off x="7893631" y="635215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4B7583-3929-4749-AD45-DBA8D0F5E3CF}"/>
              </a:ext>
            </a:extLst>
          </p:cNvPr>
          <p:cNvSpPr txBox="1"/>
          <p:nvPr/>
        </p:nvSpPr>
        <p:spPr>
          <a:xfrm>
            <a:off x="7861593" y="513102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C501E6-95CC-995C-8BBE-142A605478F5}"/>
              </a:ext>
            </a:extLst>
          </p:cNvPr>
          <p:cNvSpPr txBox="1"/>
          <p:nvPr/>
        </p:nvSpPr>
        <p:spPr>
          <a:xfrm>
            <a:off x="7941234" y="253336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D9C9FE8-FCB3-3D39-413B-00FEE06723B1}"/>
              </a:ext>
            </a:extLst>
          </p:cNvPr>
          <p:cNvGrpSpPr/>
          <p:nvPr/>
        </p:nvGrpSpPr>
        <p:grpSpPr>
          <a:xfrm>
            <a:off x="2152234" y="167031"/>
            <a:ext cx="6156477" cy="6675120"/>
            <a:chOff x="2109711" y="105124"/>
            <a:chExt cx="6156477" cy="6675120"/>
          </a:xfrm>
        </p:grpSpPr>
        <p:pic>
          <p:nvPicPr>
            <p:cNvPr id="44" name="Picture 43" descr="A white sheet with black text&#10;&#10;AI-generated content may be incorrect.">
              <a:extLst>
                <a:ext uri="{FF2B5EF4-FFF2-40B4-BE49-F238E27FC236}">
                  <a16:creationId xmlns:a16="http://schemas.microsoft.com/office/drawing/2014/main" id="{6D7F8B7C-F0D5-BDB7-CDF0-E9F8EADAA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711" y="105124"/>
              <a:ext cx="6156477" cy="667512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1270FB0-B619-2B2D-8A06-05F6EEC7D715}"/>
                </a:ext>
              </a:extLst>
            </p:cNvPr>
            <p:cNvSpPr/>
            <p:nvPr/>
          </p:nvSpPr>
          <p:spPr>
            <a:xfrm>
              <a:off x="6293224" y="1828800"/>
              <a:ext cx="1928692" cy="2098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F1C59266-10E7-918B-3CD2-1B13F5D97EDD}"/>
              </a:ext>
            </a:extLst>
          </p:cNvPr>
          <p:cNvSpPr txBox="1"/>
          <p:nvPr/>
        </p:nvSpPr>
        <p:spPr>
          <a:xfrm>
            <a:off x="7861202" y="468301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B5E0FC0-946A-23A7-E4AE-3140022140B3}"/>
              </a:ext>
            </a:extLst>
          </p:cNvPr>
          <p:cNvSpPr txBox="1"/>
          <p:nvPr/>
        </p:nvSpPr>
        <p:spPr>
          <a:xfrm>
            <a:off x="7906827" y="284771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EF5562B-25BA-4ED8-AC0E-2CF0A7E96DC4}"/>
              </a:ext>
            </a:extLst>
          </p:cNvPr>
          <p:cNvSpPr txBox="1"/>
          <p:nvPr/>
        </p:nvSpPr>
        <p:spPr>
          <a:xfrm>
            <a:off x="7911799" y="483431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858CE49-7795-EB57-D951-659B8D600E86}"/>
              </a:ext>
            </a:extLst>
          </p:cNvPr>
          <p:cNvSpPr txBox="1"/>
          <p:nvPr/>
        </p:nvSpPr>
        <p:spPr>
          <a:xfrm>
            <a:off x="7861593" y="603015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CF88BA-7EB5-987F-F0FE-42AA5358F42A}"/>
              </a:ext>
            </a:extLst>
          </p:cNvPr>
          <p:cNvSpPr txBox="1"/>
          <p:nvPr/>
        </p:nvSpPr>
        <p:spPr>
          <a:xfrm>
            <a:off x="7861202" y="321220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9285F30-DE11-72E8-F392-45A4069E68D3}"/>
              </a:ext>
            </a:extLst>
          </p:cNvPr>
          <p:cNvSpPr txBox="1"/>
          <p:nvPr/>
        </p:nvSpPr>
        <p:spPr>
          <a:xfrm>
            <a:off x="7801841" y="408559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D6C01EC-B79B-744F-AC9E-DD121EBFB460}"/>
              </a:ext>
            </a:extLst>
          </p:cNvPr>
          <p:cNvSpPr txBox="1"/>
          <p:nvPr/>
        </p:nvSpPr>
        <p:spPr>
          <a:xfrm>
            <a:off x="7843034" y="636773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C926516-0CF8-681B-59A5-13D314C02875}"/>
              </a:ext>
            </a:extLst>
          </p:cNvPr>
          <p:cNvSpPr txBox="1"/>
          <p:nvPr/>
        </p:nvSpPr>
        <p:spPr>
          <a:xfrm>
            <a:off x="7843034" y="518160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E8B77F-F656-1BA4-95B3-757D9EF316A9}"/>
              </a:ext>
            </a:extLst>
          </p:cNvPr>
          <p:cNvSpPr txBox="1"/>
          <p:nvPr/>
        </p:nvSpPr>
        <p:spPr>
          <a:xfrm>
            <a:off x="7901039" y="253336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8340E8F-6DFF-DD49-9B08-1F8281851FD7}"/>
              </a:ext>
            </a:extLst>
          </p:cNvPr>
          <p:cNvSpPr/>
          <p:nvPr/>
        </p:nvSpPr>
        <p:spPr>
          <a:xfrm>
            <a:off x="6326226" y="1895954"/>
            <a:ext cx="1962033" cy="4909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8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47" grpId="0"/>
      <p:bldP spid="48" grpId="0"/>
      <p:bldP spid="49" grpId="0"/>
      <p:bldP spid="50" grpId="0"/>
      <p:bldP spid="52" grpId="0"/>
      <p:bldP spid="52" grpId="1"/>
      <p:bldP spid="53" grpId="0"/>
      <p:bldP spid="53" grpId="1"/>
      <p:bldP spid="54" grpId="0"/>
      <p:bldP spid="54" grpId="1"/>
      <p:bldP spid="55" grpId="0"/>
      <p:bldP spid="56" grpId="0"/>
      <p:bldP spid="56" grpId="1"/>
      <p:bldP spid="5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A8604A9-327C-1A7E-0502-1BF697BBA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0815A53-CD99-EF4E-9502-CEC9D6F14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92450"/>
              </p:ext>
            </p:extLst>
          </p:nvPr>
        </p:nvGraphicFramePr>
        <p:xfrm>
          <a:off x="814707" y="773561"/>
          <a:ext cx="10721658" cy="590702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90718">
                  <a:extLst>
                    <a:ext uri="{9D8B030D-6E8A-4147-A177-3AD203B41FA5}">
                      <a16:colId xmlns:a16="http://schemas.microsoft.com/office/drawing/2014/main" val="1258849628"/>
                    </a:ext>
                  </a:extLst>
                </a:gridCol>
                <a:gridCol w="4970289">
                  <a:extLst>
                    <a:ext uri="{9D8B030D-6E8A-4147-A177-3AD203B41FA5}">
                      <a16:colId xmlns:a16="http://schemas.microsoft.com/office/drawing/2014/main" val="4164193412"/>
                    </a:ext>
                  </a:extLst>
                </a:gridCol>
                <a:gridCol w="4460651">
                  <a:extLst>
                    <a:ext uri="{9D8B030D-6E8A-4147-A177-3AD203B41FA5}">
                      <a16:colId xmlns:a16="http://schemas.microsoft.com/office/drawing/2014/main" val="4027853243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Emmett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Countering “CRINK” Alignment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Danger of one-dimensional energy sector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78353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John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Innovation and Environmental Capacity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414812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Miles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Capitalism and Environment Protection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Climate change and refugees/sovereignty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92597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Kennedy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Taiwan Prosperity and U.S. Interests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76474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Eli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Prediction Markets 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Iran-US relations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77963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Michael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Foreign Manipulation of U.S. Elections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546084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Diego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Russian Invasion of Ukraine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Globalization and environmental impact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15040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Molisa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U.S.-China Competition in Critical Technologies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29616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Kaiwen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U.S.-China Economic and Trade Competition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China’s Influence </a:t>
                      </a: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in Africa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25974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Yvette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Rwanda-DRC Conflict </a:t>
                      </a: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and Resolution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33121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Bijan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Housing Shortage and its Implications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Humanitarian Crisis in Gaza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06306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Megha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Restrictive U.S. Immigration and Visa Policies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944378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Filippo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Transatlantic Relations 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North Korea illegal ops to support goals</a:t>
                      </a:r>
                      <a:endParaRPr lang="en-US" sz="20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8158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David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????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??????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118428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853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60113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5A3C7E9-4E15-8631-9593-195EF10B05F6}"/>
              </a:ext>
            </a:extLst>
          </p:cNvPr>
          <p:cNvSpPr txBox="1"/>
          <p:nvPr/>
        </p:nvSpPr>
        <p:spPr>
          <a:xfrm>
            <a:off x="3913030" y="105490"/>
            <a:ext cx="3369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PROJECT PLANNING</a:t>
            </a:r>
          </a:p>
        </p:txBody>
      </p:sp>
    </p:spTree>
    <p:extLst>
      <p:ext uri="{BB962C8B-B14F-4D97-AF65-F5344CB8AC3E}">
        <p14:creationId xmlns:p14="http://schemas.microsoft.com/office/powerpoint/2010/main" val="3239754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3CEB31-66B2-42AF-D82E-A245C351BD62}"/>
              </a:ext>
            </a:extLst>
          </p:cNvPr>
          <p:cNvSpPr txBox="1"/>
          <p:nvPr/>
        </p:nvSpPr>
        <p:spPr>
          <a:xfrm>
            <a:off x="2547815" y="1225955"/>
            <a:ext cx="60960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Comfortable?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Topics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How partnership will work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purposes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Substance, process, skills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elements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76B39E-25AA-B6C1-908E-B19739B5AE06}"/>
              </a:ext>
            </a:extLst>
          </p:cNvPr>
          <p:cNvSpPr txBox="1"/>
          <p:nvPr/>
        </p:nvSpPr>
        <p:spPr>
          <a:xfrm>
            <a:off x="5783385" y="4673053"/>
            <a:ext cx="3259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402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Proposal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Hearing/event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Public opinion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BD9E9B-4E12-4403-95E2-5CE9AF88231A}"/>
              </a:ext>
            </a:extLst>
          </p:cNvPr>
          <p:cNvSpPr txBox="1"/>
          <p:nvPr/>
        </p:nvSpPr>
        <p:spPr>
          <a:xfrm>
            <a:off x="2637692" y="4673053"/>
            <a:ext cx="32590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401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Analysis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“Memo #2”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0E598C-63E0-F95F-DAC1-A9AE64649FA1}"/>
              </a:ext>
            </a:extLst>
          </p:cNvPr>
          <p:cNvSpPr txBox="1"/>
          <p:nvPr/>
        </p:nvSpPr>
        <p:spPr>
          <a:xfrm>
            <a:off x="8710246" y="4673053"/>
            <a:ext cx="3259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Interviews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DC memo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Briefing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5FA80-77A1-9B68-E41B-A5BD7481011D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3923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04E2F94-4335-36B0-82BB-487FDAAA1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F2A9BD-05F8-0A4F-C12C-2166D7C41C91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BRIEFINGS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2420A-AD77-E08F-5A84-B03E2AA3C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905" y="118318"/>
            <a:ext cx="6039059" cy="6621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05A55F-D5B4-3938-6505-851834183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267" y="2227350"/>
            <a:ext cx="5120334" cy="10018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3CA24E-1A68-73A3-4B81-69DFC97F68AE}"/>
              </a:ext>
            </a:extLst>
          </p:cNvPr>
          <p:cNvSpPr txBox="1"/>
          <p:nvPr/>
        </p:nvSpPr>
        <p:spPr>
          <a:xfrm>
            <a:off x="703384" y="4140598"/>
            <a:ext cx="40815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One-Minute Briefing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Your 401 topic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 intelligent non-specialist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Problem-drivers-options-</a:t>
            </a:r>
            <a:br>
              <a:rPr lang="en-US" sz="2400" dirty="0"/>
            </a:br>
            <a:r>
              <a:rPr lang="en-US" sz="2400" dirty="0"/>
              <a:t>recommendation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Interesting</a:t>
            </a:r>
          </a:p>
        </p:txBody>
      </p:sp>
    </p:spTree>
    <p:extLst>
      <p:ext uri="{BB962C8B-B14F-4D97-AF65-F5344CB8AC3E}">
        <p14:creationId xmlns:p14="http://schemas.microsoft.com/office/powerpoint/2010/main" val="174772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D6D3F85-4A5A-7AD6-09B9-974CC6087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FF7C5B-CAE4-306C-49B1-A34C78852637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BRIEFINGS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96ED04-1483-537C-1636-2854F379D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764" y="1782896"/>
            <a:ext cx="8806269" cy="17229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50F2EE-ECBA-CC48-E1CC-C46647647299}"/>
              </a:ext>
            </a:extLst>
          </p:cNvPr>
          <p:cNvSpPr txBox="1"/>
          <p:nvPr/>
        </p:nvSpPr>
        <p:spPr>
          <a:xfrm>
            <a:off x="703384" y="4140598"/>
            <a:ext cx="40815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One-Minute Briefing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Your 401 topic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 intelligent non-specialist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Problem-drivers-options-</a:t>
            </a:r>
            <a:br>
              <a:rPr lang="en-US" sz="2400" dirty="0"/>
            </a:br>
            <a:r>
              <a:rPr lang="en-US" sz="2400" dirty="0"/>
              <a:t>recommendation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Interesting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4C6501B-2EAC-0083-B50A-70941A22E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157432"/>
              </p:ext>
            </p:extLst>
          </p:nvPr>
        </p:nvGraphicFramePr>
        <p:xfrm>
          <a:off x="5434445" y="5086942"/>
          <a:ext cx="6443824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0956">
                  <a:extLst>
                    <a:ext uri="{9D8B030D-6E8A-4147-A177-3AD203B41FA5}">
                      <a16:colId xmlns:a16="http://schemas.microsoft.com/office/drawing/2014/main" val="3917060849"/>
                    </a:ext>
                  </a:extLst>
                </a:gridCol>
                <a:gridCol w="1610956">
                  <a:extLst>
                    <a:ext uri="{9D8B030D-6E8A-4147-A177-3AD203B41FA5}">
                      <a16:colId xmlns:a16="http://schemas.microsoft.com/office/drawing/2014/main" val="3166524007"/>
                    </a:ext>
                  </a:extLst>
                </a:gridCol>
                <a:gridCol w="1610956">
                  <a:extLst>
                    <a:ext uri="{9D8B030D-6E8A-4147-A177-3AD203B41FA5}">
                      <a16:colId xmlns:a16="http://schemas.microsoft.com/office/drawing/2014/main" val="2154403127"/>
                    </a:ext>
                  </a:extLst>
                </a:gridCol>
                <a:gridCol w="1610956">
                  <a:extLst>
                    <a:ext uri="{9D8B030D-6E8A-4147-A177-3AD203B41FA5}">
                      <a16:colId xmlns:a16="http://schemas.microsoft.com/office/drawing/2014/main" val="4526582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Diego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Filippo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Michael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376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Emmett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Meghavarshini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Kennedy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Kaiwen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264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Molisa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Bijan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637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Yvette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43141"/>
                  </a:ext>
                </a:extLst>
              </a:tr>
            </a:tbl>
          </a:graphicData>
        </a:graphic>
      </p:graphicFrame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6FD009E-F094-2BD7-483F-779FF5BF198B}"/>
              </a:ext>
            </a:extLst>
          </p:cNvPr>
          <p:cNvSpPr/>
          <p:nvPr/>
        </p:nvSpPr>
        <p:spPr>
          <a:xfrm>
            <a:off x="10132087" y="5907823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E39E8B7-C7DE-2A5A-2B22-463BA32E70F4}"/>
              </a:ext>
            </a:extLst>
          </p:cNvPr>
          <p:cNvSpPr/>
          <p:nvPr/>
        </p:nvSpPr>
        <p:spPr>
          <a:xfrm>
            <a:off x="5479814" y="5486257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1E5DED4-8F5D-31E6-98FF-09920A7176CB}"/>
              </a:ext>
            </a:extLst>
          </p:cNvPr>
          <p:cNvSpPr/>
          <p:nvPr/>
        </p:nvSpPr>
        <p:spPr>
          <a:xfrm>
            <a:off x="5342633" y="6227937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CF1477-F4C6-F604-92AE-9840CA3D4271}"/>
              </a:ext>
            </a:extLst>
          </p:cNvPr>
          <p:cNvSpPr/>
          <p:nvPr/>
        </p:nvSpPr>
        <p:spPr>
          <a:xfrm>
            <a:off x="10132087" y="5521212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F8BEDCD-3B90-269A-E2C0-11FE54AB5D93}"/>
              </a:ext>
            </a:extLst>
          </p:cNvPr>
          <p:cNvSpPr/>
          <p:nvPr/>
        </p:nvSpPr>
        <p:spPr>
          <a:xfrm>
            <a:off x="7105002" y="5486256"/>
            <a:ext cx="1457107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A27C32-2403-8F8E-E881-C9D1C3CA75C4}"/>
              </a:ext>
            </a:extLst>
          </p:cNvPr>
          <p:cNvSpPr/>
          <p:nvPr/>
        </p:nvSpPr>
        <p:spPr>
          <a:xfrm>
            <a:off x="5342632" y="5840338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D139A10-6CC7-9B74-7194-429FB38509B9}"/>
              </a:ext>
            </a:extLst>
          </p:cNvPr>
          <p:cNvSpPr/>
          <p:nvPr/>
        </p:nvSpPr>
        <p:spPr>
          <a:xfrm>
            <a:off x="5172160" y="5115417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0D5C85D-E966-1A6B-CEEE-651266284B66}"/>
              </a:ext>
            </a:extLst>
          </p:cNvPr>
          <p:cNvSpPr/>
          <p:nvPr/>
        </p:nvSpPr>
        <p:spPr>
          <a:xfrm>
            <a:off x="8506900" y="5486256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93DEEDA-DA0F-DCC5-8C0F-21330570B54D}"/>
              </a:ext>
            </a:extLst>
          </p:cNvPr>
          <p:cNvSpPr/>
          <p:nvPr/>
        </p:nvSpPr>
        <p:spPr>
          <a:xfrm>
            <a:off x="8644415" y="5882014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F75CA0A-EA98-B1BE-CA2D-CEF3305DE8C7}"/>
              </a:ext>
            </a:extLst>
          </p:cNvPr>
          <p:cNvSpPr/>
          <p:nvPr/>
        </p:nvSpPr>
        <p:spPr>
          <a:xfrm>
            <a:off x="10132087" y="5076776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9CF4EA8-4E23-B5D1-8DB1-BE5881BB7A45}"/>
              </a:ext>
            </a:extLst>
          </p:cNvPr>
          <p:cNvSpPr/>
          <p:nvPr/>
        </p:nvSpPr>
        <p:spPr>
          <a:xfrm>
            <a:off x="8656357" y="5123577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053C973-F052-5A5C-D9C5-0CF1A0FD0168}"/>
              </a:ext>
            </a:extLst>
          </p:cNvPr>
          <p:cNvSpPr/>
          <p:nvPr/>
        </p:nvSpPr>
        <p:spPr>
          <a:xfrm>
            <a:off x="6963139" y="5882014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EBF37AA-8629-C0F9-C42F-14D8E738CCE5}"/>
              </a:ext>
            </a:extLst>
          </p:cNvPr>
          <p:cNvSpPr/>
          <p:nvPr/>
        </p:nvSpPr>
        <p:spPr>
          <a:xfrm>
            <a:off x="6844372" y="5115416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C500867C-D70A-566E-6DC6-363D2788C6DB}"/>
              </a:ext>
            </a:extLst>
          </p:cNvPr>
          <p:cNvSpPr txBox="1"/>
          <p:nvPr/>
        </p:nvSpPr>
        <p:spPr>
          <a:xfrm rot="190297">
            <a:off x="6558960" y="4901480"/>
            <a:ext cx="2718758" cy="1169551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wrap="none" lIns="365760" tIns="365760" rIns="365760" bIns="365760" rtlCol="0">
            <a:spAutoFit/>
          </a:bodyPr>
          <a:lstStyle/>
          <a:p>
            <a:r>
              <a:rPr lang="en-US" sz="2800" dirty="0"/>
              <a:t>FEEL GOOD?</a:t>
            </a:r>
          </a:p>
        </p:txBody>
      </p:sp>
    </p:spTree>
    <p:extLst>
      <p:ext uri="{BB962C8B-B14F-4D97-AF65-F5344CB8AC3E}">
        <p14:creationId xmlns:p14="http://schemas.microsoft.com/office/powerpoint/2010/main" val="754993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417A1AF-C0FB-B1C1-BAD3-D586F5C4D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C8A282-C1E1-3040-B00C-D3D4E9450BA6}"/>
              </a:ext>
            </a:extLst>
          </p:cNvPr>
          <p:cNvSpPr txBox="1"/>
          <p:nvPr/>
        </p:nvSpPr>
        <p:spPr>
          <a:xfrm>
            <a:off x="4899999" y="2587337"/>
            <a:ext cx="2392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Next week …</a:t>
            </a:r>
          </a:p>
        </p:txBody>
      </p:sp>
    </p:spTree>
    <p:extLst>
      <p:ext uri="{BB962C8B-B14F-4D97-AF65-F5344CB8AC3E}">
        <p14:creationId xmlns:p14="http://schemas.microsoft.com/office/powerpoint/2010/main" val="1955799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4822A-A721-8BFA-FC99-C445C4139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423CD6-521B-0B46-ABD4-60607CBF28BA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5085E82-2EC1-6339-880C-AD7A19D6AD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347986"/>
              </p:ext>
            </p:extLst>
          </p:nvPr>
        </p:nvGraphicFramePr>
        <p:xfrm>
          <a:off x="1159575" y="1504177"/>
          <a:ext cx="9441228" cy="499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6690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774538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9:00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Discussion: </a:t>
                      </a:r>
                    </a:p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Quiz on Speakers and Readings</a:t>
                      </a:r>
                    </a:p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Final Prep for China Discussions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436499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9:30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Internship Discussions – with Samantha Clemence</a:t>
                      </a:r>
                    </a:p>
                    <a:p>
                      <a:pPr marL="342900" lvl="2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Diego, Michael, Miles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5810112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10:00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Ubers to Embassy of China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4783935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10:30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Chief, Bilateral Relations, Embassy of China</a:t>
                      </a:r>
                      <a:endParaRPr lang="en-US" sz="1800" i="1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342900" lvl="2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Greetings by </a:t>
                      </a:r>
                      <a:r>
                        <a:rPr lang="en-US" sz="1800" i="1" kern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Molisa</a:t>
                      </a:r>
                      <a:endParaRPr lang="en-US" sz="1800" i="1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22017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~12:00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Metro back to SUDC and lunch 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60872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DengXian" panose="02010600030101010101" pitchFamily="2" charset="-122"/>
                        </a:rPr>
                        <a:t>2:30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 algn="l" defTabSz="685800" rtl="0" eaLnBrk="1" latinLnBrk="0" hangingPunct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Meet at Pentagon entrance atop Metro escalators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474452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</a:endParaRP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OSD – Lily Emamian, Douglas Burt, McKenzie Wilson, James Tawney </a:t>
                      </a:r>
                    </a:p>
                    <a:p>
                      <a:pPr marL="342900" lvl="2" algn="l" defTabSz="685800" rtl="0" eaLnBrk="1" latinLnBrk="0" hangingPunct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Greetings by Emmett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695219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DengXian" panose="02010600030101010101" pitchFamily="2" charset="-122"/>
                        </a:rPr>
                        <a:t>~4:00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DengXian" panose="02010600030101010101" pitchFamily="2" charset="-122"/>
                        </a:rPr>
                        <a:t>Wrapup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DengXian" panose="02010600030101010101" pitchFamily="2" charset="-122"/>
                        </a:rPr>
                        <a:t> and departure from Pentagon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28761761"/>
                  </a:ext>
                </a:extLst>
              </a:tr>
            </a:tbl>
          </a:graphicData>
        </a:graphic>
      </p:graphicFrame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5E642B83-6012-714B-1C27-F031C917993A}"/>
              </a:ext>
            </a:extLst>
          </p:cNvPr>
          <p:cNvSpPr/>
          <p:nvPr/>
        </p:nvSpPr>
        <p:spPr>
          <a:xfrm>
            <a:off x="1070708" y="1414584"/>
            <a:ext cx="9961717" cy="11457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0A5AD033-041C-0A08-34DA-F1FCD700836B}"/>
              </a:ext>
            </a:extLst>
          </p:cNvPr>
          <p:cNvSpPr/>
          <p:nvPr/>
        </p:nvSpPr>
        <p:spPr>
          <a:xfrm>
            <a:off x="1070707" y="2560318"/>
            <a:ext cx="9961717" cy="7663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7B85DFAE-8180-377F-3D0B-9B0F93DB26C8}"/>
              </a:ext>
            </a:extLst>
          </p:cNvPr>
          <p:cNvSpPr/>
          <p:nvPr/>
        </p:nvSpPr>
        <p:spPr>
          <a:xfrm>
            <a:off x="983622" y="3269718"/>
            <a:ext cx="9961717" cy="52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4D7405A-38C3-6593-40FF-9372181E25EA}"/>
              </a:ext>
            </a:extLst>
          </p:cNvPr>
          <p:cNvSpPr/>
          <p:nvPr/>
        </p:nvSpPr>
        <p:spPr>
          <a:xfrm>
            <a:off x="896537" y="3741927"/>
            <a:ext cx="9961717" cy="6384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9B9507F-7DDA-0035-4BFE-707930499B11}"/>
              </a:ext>
            </a:extLst>
          </p:cNvPr>
          <p:cNvSpPr/>
          <p:nvPr/>
        </p:nvSpPr>
        <p:spPr>
          <a:xfrm>
            <a:off x="765908" y="4380411"/>
            <a:ext cx="9961717" cy="52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EF57B5-C707-9D19-A03B-6AD39065778A}"/>
              </a:ext>
            </a:extLst>
          </p:cNvPr>
          <p:cNvSpPr/>
          <p:nvPr/>
        </p:nvSpPr>
        <p:spPr>
          <a:xfrm>
            <a:off x="896537" y="4830603"/>
            <a:ext cx="9961717" cy="11521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747AF6-461C-8D10-FDE2-4D2FA409090D}"/>
              </a:ext>
            </a:extLst>
          </p:cNvPr>
          <p:cNvSpPr/>
          <p:nvPr/>
        </p:nvSpPr>
        <p:spPr>
          <a:xfrm>
            <a:off x="765907" y="6069270"/>
            <a:ext cx="9961717" cy="52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5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42A42A-1254-46C0-A467-EAC2A7F67E15}"/>
              </a:ext>
            </a:extLst>
          </p:cNvPr>
          <p:cNvSpPr txBox="1"/>
          <p:nvPr/>
        </p:nvSpPr>
        <p:spPr>
          <a:xfrm>
            <a:off x="5099573" y="1097841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WRAPUP</a:t>
            </a:r>
          </a:p>
        </p:txBody>
      </p:sp>
      <p:pic>
        <p:nvPicPr>
          <p:cNvPr id="4" name="Picture 3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8BA08303-38FB-4C66-9D6C-DC3DB08EE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41" y="2486025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6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48CA9D-14C8-22DE-3AF9-158C02217F49}"/>
              </a:ext>
            </a:extLst>
          </p:cNvPr>
          <p:cNvSpPr txBox="1"/>
          <p:nvPr/>
        </p:nvSpPr>
        <p:spPr>
          <a:xfrm>
            <a:off x="3106882" y="2967335"/>
            <a:ext cx="6491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Questions?  Comments?  Concerns?  Suggestions?</a:t>
            </a:r>
          </a:p>
        </p:txBody>
      </p:sp>
    </p:spTree>
    <p:extLst>
      <p:ext uri="{BB962C8B-B14F-4D97-AF65-F5344CB8AC3E}">
        <p14:creationId xmlns:p14="http://schemas.microsoft.com/office/powerpoint/2010/main" val="1942456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4DEC0-F150-5ACC-44A1-B458DAD2D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E5332-DEB0-A886-AB14-B57489975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84EB31-6322-514F-0E75-4E9F06202C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C20AC4-36BD-95F0-4817-987DA9462224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DC9D97-0628-7F78-0C9B-ED027F227E0D}"/>
              </a:ext>
            </a:extLst>
          </p:cNvPr>
          <p:cNvSpPr txBox="1"/>
          <p:nvPr/>
        </p:nvSpPr>
        <p:spPr>
          <a:xfrm>
            <a:off x="5771609" y="3997484"/>
            <a:ext cx="1814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Eleven</a:t>
            </a:r>
            <a:br>
              <a:rPr lang="en-US" sz="2400" dirty="0"/>
            </a:br>
            <a:r>
              <a:rPr lang="en-US" sz="2400" dirty="0"/>
              <a:t>03 Apr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B723A-A1AF-961A-2946-EDAC60974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57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FCDE219-0E98-1C50-6AEC-21B3C5E1C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0DB091-FDA4-D5C9-9B68-AC0ED1A78049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565272F-E52C-8ADA-52CB-46DCF7225125}"/>
              </a:ext>
            </a:extLst>
          </p:cNvPr>
          <p:cNvGraphicFramePr>
            <a:graphicFrameLocks noGrp="1"/>
          </p:cNvGraphicFramePr>
          <p:nvPr/>
        </p:nvGraphicFramePr>
        <p:xfrm>
          <a:off x="1159575" y="1504177"/>
          <a:ext cx="9441228" cy="499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6690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774538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9:00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Discussion: </a:t>
                      </a:r>
                    </a:p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Quiz on Speakers and Readings</a:t>
                      </a:r>
                    </a:p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Final Prep for China Discussions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436499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9:30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Internship Discussions – with Samantha Clemence</a:t>
                      </a:r>
                    </a:p>
                    <a:p>
                      <a:pPr marL="342900" lvl="2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Diego, Michael, Miles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5810112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10:00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Ubers to Embassy of China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4783935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10:30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Chief, Bilateral Relations, Embassy of China</a:t>
                      </a:r>
                      <a:endParaRPr lang="en-US" sz="1800" i="1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342900" lvl="2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Greetings by </a:t>
                      </a:r>
                      <a:r>
                        <a:rPr lang="en-US" sz="1800" i="1" kern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Molisa</a:t>
                      </a:r>
                      <a:endParaRPr lang="en-US" sz="1800" i="1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22017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~12:00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Metro back to SUDC and lunch 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60872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DengXian" panose="02010600030101010101" pitchFamily="2" charset="-122"/>
                        </a:rPr>
                        <a:t>2:30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 algn="l" defTabSz="685800" rtl="0" eaLnBrk="1" latinLnBrk="0" hangingPunct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Meet at Pentagon entrance atop Metro escalators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474452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</a:endParaRP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OSD – Lily Emamian, Douglas Burt, McKenzie Wilson, James Tawney </a:t>
                      </a:r>
                    </a:p>
                    <a:p>
                      <a:pPr marL="342900" lvl="2" algn="l" defTabSz="685800" rtl="0" eaLnBrk="1" latinLnBrk="0" hangingPunct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Greetings by Emmett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695219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DengXian" panose="02010600030101010101" pitchFamily="2" charset="-122"/>
                        </a:rPr>
                        <a:t>~4:00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DengXian" panose="02010600030101010101" pitchFamily="2" charset="-122"/>
                        </a:rPr>
                        <a:t>Wrapup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DengXian" panose="02010600030101010101" pitchFamily="2" charset="-122"/>
                        </a:rPr>
                        <a:t> and departure from Pentagon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28761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813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32549-1163-AC7D-A675-C4280C3F1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8F7AF0-E3D0-273F-2F74-27B697DD5F89}"/>
              </a:ext>
            </a:extLst>
          </p:cNvPr>
          <p:cNvSpPr txBox="1"/>
          <p:nvPr/>
        </p:nvSpPr>
        <p:spPr>
          <a:xfrm>
            <a:off x="5204233" y="1893627"/>
            <a:ext cx="40549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/>
            <a:r>
              <a:rPr lang="en-US" sz="2400" kern="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PREVIOUS:</a:t>
            </a:r>
            <a:br>
              <a:rPr lang="en-US" sz="2400" kern="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</a:br>
            <a:r>
              <a:rPr lang="en-US" sz="2400" kern="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Mr. TAO Song, Counselor and Chief of Political Affairs</a:t>
            </a:r>
          </a:p>
          <a:p>
            <a:pPr marL="182880" indent="-182880"/>
            <a:r>
              <a:rPr lang="en-US" sz="2400" kern="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Ms. Shuang GAO</a:t>
            </a:r>
          </a:p>
          <a:p>
            <a:pPr marL="182880" indent="-182880"/>
            <a:r>
              <a:rPr lang="en-US" sz="2400" kern="0" dirty="0">
                <a:latin typeface="Calibri" panose="020F0502020204030204" pitchFamily="34" charset="0"/>
                <a:ea typeface="DengXian" panose="02010600030101010101" pitchFamily="2" charset="-122"/>
              </a:rPr>
              <a:t>Shan</a:t>
            </a:r>
          </a:p>
          <a:p>
            <a:pPr marL="182880" indent="-182880"/>
            <a:r>
              <a:rPr lang="en-US" sz="2400" kern="0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Qingli</a:t>
            </a:r>
            <a:r>
              <a:rPr lang="en-US" sz="2400" kern="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B2D765-A1AD-4381-5DAC-BBA21B193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1" y="591294"/>
            <a:ext cx="2616385" cy="29669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DB64A3-BE2E-518E-B464-75B7606F424D}"/>
              </a:ext>
            </a:extLst>
          </p:cNvPr>
          <p:cNvSpPr txBox="1"/>
          <p:nvPr/>
        </p:nvSpPr>
        <p:spPr>
          <a:xfrm>
            <a:off x="4958881" y="4865110"/>
            <a:ext cx="4129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Molisa</a:t>
            </a:r>
            <a:r>
              <a:rPr lang="en-US" sz="2000" i="1" dirty="0"/>
              <a:t> will open and ask first question.</a:t>
            </a:r>
          </a:p>
        </p:txBody>
      </p:sp>
    </p:spTree>
    <p:extLst>
      <p:ext uri="{BB962C8B-B14F-4D97-AF65-F5344CB8AC3E}">
        <p14:creationId xmlns:p14="http://schemas.microsoft.com/office/powerpoint/2010/main" val="772636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5694E4C-AB4D-785D-47EB-AE6FCC3F9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F3811C-AE55-3E68-07DA-8423A1847E4E}"/>
              </a:ext>
            </a:extLst>
          </p:cNvPr>
          <p:cNvSpPr txBox="1"/>
          <p:nvPr/>
        </p:nvSpPr>
        <p:spPr>
          <a:xfrm>
            <a:off x="925660" y="3429000"/>
            <a:ext cx="40549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/>
            <a:r>
              <a:rPr lang="en-US" sz="2400" kern="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PREVIOUS:</a:t>
            </a:r>
            <a:br>
              <a:rPr lang="en-US" sz="2400" kern="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</a:br>
            <a:r>
              <a:rPr lang="en-US" sz="2400" kern="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Mr. TAO Song, Counselor and Chief of Political Affairs</a:t>
            </a:r>
          </a:p>
          <a:p>
            <a:pPr marL="182880" indent="-182880"/>
            <a:r>
              <a:rPr lang="en-US" sz="2400" kern="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Ms. Shuang GAO</a:t>
            </a:r>
          </a:p>
          <a:p>
            <a:pPr marL="182880" indent="-182880"/>
            <a:r>
              <a:rPr lang="en-US" sz="2400" kern="0" dirty="0">
                <a:latin typeface="Calibri" panose="020F0502020204030204" pitchFamily="34" charset="0"/>
                <a:ea typeface="DengXian" panose="02010600030101010101" pitchFamily="2" charset="-122"/>
              </a:rPr>
              <a:t>Shan</a:t>
            </a:r>
          </a:p>
          <a:p>
            <a:pPr marL="182880" indent="-182880"/>
            <a:r>
              <a:rPr lang="en-US" sz="2400" kern="0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Qingli</a:t>
            </a:r>
            <a:r>
              <a:rPr lang="en-US" sz="2400" kern="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772CCD-7696-370B-E74F-4D57D815F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31" y="427521"/>
            <a:ext cx="2226843" cy="25252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B4781C-6F03-CE62-6FF7-180F74CBAE6E}"/>
              </a:ext>
            </a:extLst>
          </p:cNvPr>
          <p:cNvSpPr txBox="1"/>
          <p:nvPr/>
        </p:nvSpPr>
        <p:spPr>
          <a:xfrm>
            <a:off x="850904" y="5943283"/>
            <a:ext cx="4129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Molisa</a:t>
            </a:r>
            <a:r>
              <a:rPr lang="en-US" sz="2000" i="1" dirty="0"/>
              <a:t> will open and ask first question.</a:t>
            </a:r>
          </a:p>
        </p:txBody>
      </p:sp>
      <p:pic>
        <p:nvPicPr>
          <p:cNvPr id="3" name="Picture 2" descr="A document discussing various aspects of China-US relations, including historical experiences, perceptions, tensions, and potential areas of cooperation.&#10;&#10;AI-generated content may be incorrect.">
            <a:extLst>
              <a:ext uri="{FF2B5EF4-FFF2-40B4-BE49-F238E27FC236}">
                <a16:creationId xmlns:a16="http://schemas.microsoft.com/office/drawing/2014/main" id="{F1B87A5E-4675-0FC8-5E4E-C4D2051A8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722" y="144085"/>
            <a:ext cx="4846591" cy="6126480"/>
          </a:xfrm>
          <a:prstGeom prst="rect">
            <a:avLst/>
          </a:prstGeom>
        </p:spPr>
      </p:pic>
      <p:pic>
        <p:nvPicPr>
          <p:cNvPr id="7" name="Picture 6" descr="China's position on global economic issues, including reserve currency status, housing and credit challenges, military actions against Taiwan, Iranian relations, and the Ukraine conflict.&#10;&#10;AI-generated content may be incorrect.">
            <a:extLst>
              <a:ext uri="{FF2B5EF4-FFF2-40B4-BE49-F238E27FC236}">
                <a16:creationId xmlns:a16="http://schemas.microsoft.com/office/drawing/2014/main" id="{CF03B581-1ADB-2582-4419-97489E651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41" y="934241"/>
            <a:ext cx="4785328" cy="612648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5962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6D666D-9C13-B80F-CC19-D705B58DB623}"/>
              </a:ext>
            </a:extLst>
          </p:cNvPr>
          <p:cNvSpPr txBox="1"/>
          <p:nvPr/>
        </p:nvSpPr>
        <p:spPr>
          <a:xfrm>
            <a:off x="754056" y="404446"/>
            <a:ext cx="34591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DEPART CSIS at 10am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E0780-81E1-5BC6-1966-75EBB85BA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90" y="1511728"/>
            <a:ext cx="4542244" cy="45025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A95F6F-93C5-9EAC-F056-3ADCD46395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997"/>
          <a:stretch>
            <a:fillRect/>
          </a:stretch>
        </p:blipFill>
        <p:spPr>
          <a:xfrm>
            <a:off x="6607173" y="417651"/>
            <a:ext cx="4542244" cy="60226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860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B85433-6268-546F-A964-1396E4DEFD5A}"/>
              </a:ext>
            </a:extLst>
          </p:cNvPr>
          <p:cNvSpPr txBox="1"/>
          <p:nvPr/>
        </p:nvSpPr>
        <p:spPr>
          <a:xfrm>
            <a:off x="739539" y="699992"/>
            <a:ext cx="314207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TRANSPORTATION</a:t>
            </a:r>
          </a:p>
          <a:p>
            <a:r>
              <a:rPr lang="en-US" sz="2800" dirty="0"/>
              <a:t>to Pentagon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8569D-12BF-BD61-9688-341372E04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687" y="204984"/>
            <a:ext cx="6004084" cy="65125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DAFC15-68C1-6E03-D54A-71BCCE1C689A}"/>
              </a:ext>
            </a:extLst>
          </p:cNvPr>
          <p:cNvSpPr/>
          <p:nvPr/>
        </p:nvSpPr>
        <p:spPr>
          <a:xfrm>
            <a:off x="6182590" y="699992"/>
            <a:ext cx="1079208" cy="243191"/>
          </a:xfrm>
          <a:prstGeom prst="rect">
            <a:avLst/>
          </a:prstGeom>
          <a:solidFill>
            <a:schemeClr val="accent5">
              <a:lumMod val="60000"/>
              <a:lumOff val="40000"/>
              <a:alpha val="3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BCDE09-007C-4C36-9A6C-3B72048B3625}"/>
              </a:ext>
            </a:extLst>
          </p:cNvPr>
          <p:cNvSpPr/>
          <p:nvPr/>
        </p:nvSpPr>
        <p:spPr>
          <a:xfrm>
            <a:off x="6182590" y="4865451"/>
            <a:ext cx="830403" cy="257267"/>
          </a:xfrm>
          <a:prstGeom prst="rect">
            <a:avLst/>
          </a:prstGeom>
          <a:solidFill>
            <a:schemeClr val="accent5">
              <a:lumMod val="60000"/>
              <a:lumOff val="40000"/>
              <a:alpha val="3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4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C4BF5EC-9721-330C-2B7F-A6CB7EA0E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532" y="322649"/>
            <a:ext cx="7129464" cy="62127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FD593F-71B0-3426-BC00-7AC70E3A2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80683">
            <a:off x="3699246" y="3961776"/>
            <a:ext cx="764932" cy="731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523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AU_analysis_class_theme</Template>
  <TotalTime>1038</TotalTime>
  <Words>921</Words>
  <Application>Microsoft Office PowerPoint</Application>
  <PresentationFormat>Widescreen</PresentationFormat>
  <Paragraphs>260</Paragraphs>
  <Slides>32</Slides>
  <Notes>0</Notes>
  <HiddenSlides>14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Aptos</vt:lpstr>
      <vt:lpstr>Arial</vt:lpstr>
      <vt:lpstr>Calibri</vt:lpstr>
      <vt:lpstr>Corbel</vt:lpstr>
      <vt:lpstr>Wingdings</vt:lpstr>
      <vt:lpstr>AU_analysis_class_theme</vt:lpstr>
      <vt:lpstr>Global Policy Seminar and NSC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Policy Seminar and NSC Simulation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cp:lastModifiedBy>Fulton A</cp:lastModifiedBy>
  <cp:revision>26</cp:revision>
  <cp:lastPrinted>2026-03-31T15:04:04Z</cp:lastPrinted>
  <dcterms:created xsi:type="dcterms:W3CDTF">2026-02-07T17:18:24Z</dcterms:created>
  <dcterms:modified xsi:type="dcterms:W3CDTF">2026-03-31T16:30:37Z</dcterms:modified>
  <cp:category/>
</cp:coreProperties>
</file>