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305" r:id="rId3"/>
    <p:sldId id="2308" r:id="rId4"/>
    <p:sldId id="2325" r:id="rId5"/>
    <p:sldId id="2318" r:id="rId6"/>
    <p:sldId id="2319" r:id="rId7"/>
    <p:sldId id="2282" r:id="rId8"/>
    <p:sldId id="2290" r:id="rId9"/>
    <p:sldId id="2023" r:id="rId10"/>
    <p:sldId id="2219" r:id="rId11"/>
    <p:sldId id="2221" r:id="rId12"/>
    <p:sldId id="2222" r:id="rId13"/>
    <p:sldId id="1848" r:id="rId14"/>
    <p:sldId id="2027" r:id="rId15"/>
    <p:sldId id="2242" r:id="rId16"/>
    <p:sldId id="2229" r:id="rId17"/>
    <p:sldId id="2233" r:id="rId18"/>
    <p:sldId id="2234" r:id="rId19"/>
    <p:sldId id="2239" r:id="rId20"/>
    <p:sldId id="2231" r:id="rId21"/>
    <p:sldId id="2232" r:id="rId22"/>
    <p:sldId id="2240" r:id="rId23"/>
    <p:sldId id="2230" r:id="rId24"/>
    <p:sldId id="2235" r:id="rId25"/>
    <p:sldId id="2236" r:id="rId26"/>
    <p:sldId id="2241" r:id="rId27"/>
    <p:sldId id="2326" r:id="rId28"/>
    <p:sldId id="2327" r:id="rId29"/>
    <p:sldId id="2228" r:id="rId30"/>
    <p:sldId id="2320" r:id="rId31"/>
    <p:sldId id="2321" r:id="rId32"/>
    <p:sldId id="2291" r:id="rId33"/>
    <p:sldId id="920" r:id="rId34"/>
    <p:sldId id="2297" r:id="rId35"/>
    <p:sldId id="2322" r:id="rId36"/>
    <p:sldId id="2298" r:id="rId37"/>
    <p:sldId id="1671" r:id="rId38"/>
    <p:sldId id="2329" r:id="rId39"/>
    <p:sldId id="1939" r:id="rId40"/>
    <p:sldId id="2328" r:id="rId41"/>
    <p:sldId id="2324" r:id="rId42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2F1E"/>
    <a:srgbClr val="104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9C212D-0551-4792-80E5-9D349D19A80A}" v="1" dt="2026-10-22T15:05:34.2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8" autoAdjust="0"/>
    <p:restoredTop sz="95740"/>
  </p:normalViewPr>
  <p:slideViewPr>
    <p:cSldViewPr snapToGrid="0">
      <p:cViewPr varScale="1">
        <p:scale>
          <a:sx n="70" d="100"/>
          <a:sy n="70" d="100"/>
        </p:scale>
        <p:origin x="40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lton A" userId="6ce49bf28c24c9be" providerId="LiveId" clId="{5B57139A-8E67-47AF-BCD0-41E306C5AB29}"/>
    <pc:docChg chg="addSld modSld">
      <pc:chgData name="Fulton A" userId="6ce49bf28c24c9be" providerId="LiveId" clId="{5B57139A-8E67-47AF-BCD0-41E306C5AB29}" dt="2026-10-19T21:00:49.659" v="48" actId="767"/>
      <pc:docMkLst>
        <pc:docMk/>
      </pc:docMkLst>
      <pc:sldChg chg="add">
        <pc:chgData name="Fulton A" userId="6ce49bf28c24c9be" providerId="LiveId" clId="{5B57139A-8E67-47AF-BCD0-41E306C5AB29}" dt="2026-10-19T20:10:35.494" v="1"/>
        <pc:sldMkLst>
          <pc:docMk/>
          <pc:sldMk cId="4105964868" sldId="920"/>
        </pc:sldMkLst>
      </pc:sldChg>
      <pc:sldChg chg="modAnim">
        <pc:chgData name="Fulton A" userId="6ce49bf28c24c9be" providerId="LiveId" clId="{5B57139A-8E67-47AF-BCD0-41E306C5AB29}" dt="2026-10-19T20:39:17.651" v="21"/>
        <pc:sldMkLst>
          <pc:docMk/>
          <pc:sldMk cId="2054807473" sldId="2219"/>
        </pc:sldMkLst>
      </pc:sldChg>
      <pc:sldChg chg="modSp">
        <pc:chgData name="Fulton A" userId="6ce49bf28c24c9be" providerId="LiveId" clId="{5B57139A-8E67-47AF-BCD0-41E306C5AB29}" dt="2026-10-19T20:41:23.858" v="29" actId="20577"/>
        <pc:sldMkLst>
          <pc:docMk/>
          <pc:sldMk cId="1066466317" sldId="2231"/>
        </pc:sldMkLst>
        <pc:spChg chg="mod">
          <ac:chgData name="Fulton A" userId="6ce49bf28c24c9be" providerId="LiveId" clId="{5B57139A-8E67-47AF-BCD0-41E306C5AB29}" dt="2026-10-19T20:41:23.858" v="29" actId="20577"/>
          <ac:spMkLst>
            <pc:docMk/>
            <pc:sldMk cId="1066466317" sldId="2231"/>
            <ac:spMk id="2" creationId="{A0CB4EB0-12B7-CD91-9F89-8669A4239B71}"/>
          </ac:spMkLst>
        </pc:spChg>
      </pc:sldChg>
      <pc:sldChg chg="modSp">
        <pc:chgData name="Fulton A" userId="6ce49bf28c24c9be" providerId="LiveId" clId="{5B57139A-8E67-47AF-BCD0-41E306C5AB29}" dt="2026-10-19T20:48:55.745" v="31" actId="1076"/>
        <pc:sldMkLst>
          <pc:docMk/>
          <pc:sldMk cId="3526676029" sldId="2241"/>
        </pc:sldMkLst>
        <pc:picChg chg="mod">
          <ac:chgData name="Fulton A" userId="6ce49bf28c24c9be" providerId="LiveId" clId="{5B57139A-8E67-47AF-BCD0-41E306C5AB29}" dt="2026-10-19T20:48:55.745" v="31" actId="1076"/>
          <ac:picMkLst>
            <pc:docMk/>
            <pc:sldMk cId="3526676029" sldId="2241"/>
            <ac:picMk id="1026" creationId="{45A1CDC2-C58B-58B3-0B6F-6DA4F6A6559A}"/>
          </ac:picMkLst>
        </pc:picChg>
      </pc:sldChg>
      <pc:sldChg chg="modAnim">
        <pc:chgData name="Fulton A" userId="6ce49bf28c24c9be" providerId="LiveId" clId="{5B57139A-8E67-47AF-BCD0-41E306C5AB29}" dt="2026-10-19T21:00:12.514" v="47"/>
        <pc:sldMkLst>
          <pc:docMk/>
          <pc:sldMk cId="4082423476" sldId="2297"/>
        </pc:sldMkLst>
      </pc:sldChg>
      <pc:sldChg chg="addSp modSp modAnim">
        <pc:chgData name="Fulton A" userId="6ce49bf28c24c9be" providerId="LiveId" clId="{5B57139A-8E67-47AF-BCD0-41E306C5AB29}" dt="2026-10-19T20:37:07.504" v="16"/>
        <pc:sldMkLst>
          <pc:docMk/>
          <pc:sldMk cId="1991467690" sldId="2308"/>
        </pc:sldMkLst>
        <pc:spChg chg="add mod">
          <ac:chgData name="Fulton A" userId="6ce49bf28c24c9be" providerId="LiveId" clId="{5B57139A-8E67-47AF-BCD0-41E306C5AB29}" dt="2026-10-19T20:36:32.239" v="11"/>
          <ac:spMkLst>
            <pc:docMk/>
            <pc:sldMk cId="1991467690" sldId="2308"/>
            <ac:spMk id="5" creationId="{1F0B44D2-6CC4-7DB8-DA4B-2BD90CDFEAC5}"/>
          </ac:spMkLst>
        </pc:spChg>
        <pc:spChg chg="add mod">
          <ac:chgData name="Fulton A" userId="6ce49bf28c24c9be" providerId="LiveId" clId="{5B57139A-8E67-47AF-BCD0-41E306C5AB29}" dt="2026-10-19T20:36:39.483" v="12"/>
          <ac:spMkLst>
            <pc:docMk/>
            <pc:sldMk cId="1991467690" sldId="2308"/>
            <ac:spMk id="6" creationId="{E834A5FC-33E8-AAE2-77EC-E6025AC7CA98}"/>
          </ac:spMkLst>
        </pc:spChg>
        <pc:spChg chg="add mod">
          <ac:chgData name="Fulton A" userId="6ce49bf28c24c9be" providerId="LiveId" clId="{5B57139A-8E67-47AF-BCD0-41E306C5AB29}" dt="2026-10-19T20:36:48.117" v="13"/>
          <ac:spMkLst>
            <pc:docMk/>
            <pc:sldMk cId="1991467690" sldId="2308"/>
            <ac:spMk id="7" creationId="{19D9ADED-28BE-B22B-2B34-9D4AC3AEDC55}"/>
          </ac:spMkLst>
        </pc:spChg>
        <pc:spChg chg="add mod">
          <ac:chgData name="Fulton A" userId="6ce49bf28c24c9be" providerId="LiveId" clId="{5B57139A-8E67-47AF-BCD0-41E306C5AB29}" dt="2026-10-19T20:36:52.238" v="14"/>
          <ac:spMkLst>
            <pc:docMk/>
            <pc:sldMk cId="1991467690" sldId="2308"/>
            <ac:spMk id="8" creationId="{85737680-0D08-0385-1AEC-D301CB546894}"/>
          </ac:spMkLst>
        </pc:spChg>
        <pc:spChg chg="add mod">
          <ac:chgData name="Fulton A" userId="6ce49bf28c24c9be" providerId="LiveId" clId="{5B57139A-8E67-47AF-BCD0-41E306C5AB29}" dt="2026-10-19T20:36:57.479" v="15"/>
          <ac:spMkLst>
            <pc:docMk/>
            <pc:sldMk cId="1991467690" sldId="2308"/>
            <ac:spMk id="9" creationId="{AE35B314-3840-45AC-F7ED-2F343462483F}"/>
          </ac:spMkLst>
        </pc:spChg>
        <pc:spChg chg="add mod">
          <ac:chgData name="Fulton A" userId="6ce49bf28c24c9be" providerId="LiveId" clId="{5B57139A-8E67-47AF-BCD0-41E306C5AB29}" dt="2026-10-19T20:37:07.504" v="16"/>
          <ac:spMkLst>
            <pc:docMk/>
            <pc:sldMk cId="1991467690" sldId="2308"/>
            <ac:spMk id="10" creationId="{B070B7BB-6208-381D-6423-115434EEA7B2}"/>
          </ac:spMkLst>
        </pc:spChg>
      </pc:sldChg>
      <pc:sldChg chg="add">
        <pc:chgData name="Fulton A" userId="6ce49bf28c24c9be" providerId="LiveId" clId="{5B57139A-8E67-47AF-BCD0-41E306C5AB29}" dt="2026-10-19T20:21:28.339" v="8"/>
        <pc:sldMkLst>
          <pc:docMk/>
          <pc:sldMk cId="4261423761" sldId="2323"/>
        </pc:sldMkLst>
      </pc:sldChg>
      <pc:sldChg chg="add">
        <pc:chgData name="Fulton A" userId="6ce49bf28c24c9be" providerId="LiveId" clId="{5B57139A-8E67-47AF-BCD0-41E306C5AB29}" dt="2026-10-19T20:21:54.067" v="9"/>
        <pc:sldMkLst>
          <pc:docMk/>
          <pc:sldMk cId="2281985234" sldId="2324"/>
        </pc:sldMkLst>
      </pc:sldChg>
      <pc:sldChg chg="addSp modSp modTransition modAnim">
        <pc:chgData name="Fulton A" userId="6ce49bf28c24c9be" providerId="LiveId" clId="{5B57139A-8E67-47AF-BCD0-41E306C5AB29}" dt="2026-10-19T20:53:14.788" v="41" actId="767"/>
        <pc:sldMkLst>
          <pc:docMk/>
          <pc:sldMk cId="2525643585" sldId="2326"/>
        </pc:sldMkLst>
        <pc:spChg chg="add mod">
          <ac:chgData name="Fulton A" userId="6ce49bf28c24c9be" providerId="LiveId" clId="{5B57139A-8E67-47AF-BCD0-41E306C5AB29}" dt="2026-10-19T20:53:14.788" v="41" actId="767"/>
          <ac:spMkLst>
            <pc:docMk/>
            <pc:sldMk cId="2525643585" sldId="2326"/>
            <ac:spMk id="5" creationId="{400CD42A-1643-9017-7F61-9A6DB133306D}"/>
          </ac:spMkLst>
        </pc:spChg>
        <pc:picChg chg="mod">
          <ac:chgData name="Fulton A" userId="6ce49bf28c24c9be" providerId="LiveId" clId="{5B57139A-8E67-47AF-BCD0-41E306C5AB29}" dt="2026-10-19T20:49:07.009" v="33" actId="1076"/>
          <ac:picMkLst>
            <pc:docMk/>
            <pc:sldMk cId="2525643585" sldId="2326"/>
            <ac:picMk id="1026" creationId="{107BF488-32F6-343E-5A3E-DCB4DC5DDB1B}"/>
          </ac:picMkLst>
        </pc:picChg>
      </pc:sldChg>
      <pc:sldChg chg="modAnim">
        <pc:chgData name="Fulton A" userId="6ce49bf28c24c9be" providerId="LiveId" clId="{5B57139A-8E67-47AF-BCD0-41E306C5AB29}" dt="2026-10-19T20:58:25.888" v="44"/>
        <pc:sldMkLst>
          <pc:docMk/>
          <pc:sldMk cId="3610537397" sldId="2327"/>
        </pc:sldMkLst>
      </pc:sldChg>
      <pc:sldChg chg="addSp modSp">
        <pc:chgData name="Fulton A" userId="6ce49bf28c24c9be" providerId="LiveId" clId="{5B57139A-8E67-47AF-BCD0-41E306C5AB29}" dt="2026-10-19T21:00:49.659" v="48" actId="767"/>
        <pc:sldMkLst>
          <pc:docMk/>
          <pc:sldMk cId="737640590" sldId="2328"/>
        </pc:sldMkLst>
        <pc:spChg chg="add mod">
          <ac:chgData name="Fulton A" userId="6ce49bf28c24c9be" providerId="LiveId" clId="{5B57139A-8E67-47AF-BCD0-41E306C5AB29}" dt="2026-10-19T21:00:49.659" v="48" actId="767"/>
          <ac:spMkLst>
            <pc:docMk/>
            <pc:sldMk cId="737640590" sldId="2328"/>
            <ac:spMk id="2" creationId="{37B9F391-303A-F4D1-7BE8-05F6B1911F4A}"/>
          </ac:spMkLst>
        </pc:spChg>
      </pc:sldChg>
    </pc:docChg>
  </pc:docChgLst>
  <pc:docChgLst>
    <pc:chgData name="Fulton A" userId="6ce49bf28c24c9be" providerId="LiveId" clId="{6BBDCC28-EAC0-40FF-A09B-B0AEED10F0DB}"/>
    <pc:docChg chg="addSld delSld modSld">
      <pc:chgData name="Fulton A" userId="6ce49bf28c24c9be" providerId="LiveId" clId="{6BBDCC28-EAC0-40FF-A09B-B0AEED10F0DB}" dt="2026-10-22T15:05:39.432" v="18" actId="47"/>
      <pc:docMkLst>
        <pc:docMk/>
      </pc:docMkLst>
      <pc:sldChg chg="modSp mod">
        <pc:chgData name="Fulton A" userId="6ce49bf28c24c9be" providerId="LiveId" clId="{6BBDCC28-EAC0-40FF-A09B-B0AEED10F0DB}" dt="2026-10-22T15:01:03.304" v="12" actId="1076"/>
        <pc:sldMkLst>
          <pc:docMk/>
          <pc:sldMk cId="1991467690" sldId="2308"/>
        </pc:sldMkLst>
        <pc:spChg chg="mod">
          <ac:chgData name="Fulton A" userId="6ce49bf28c24c9be" providerId="LiveId" clId="{6BBDCC28-EAC0-40FF-A09B-B0AEED10F0DB}" dt="2026-10-22T14:59:57.455" v="8" actId="1076"/>
          <ac:spMkLst>
            <pc:docMk/>
            <pc:sldMk cId="1991467690" sldId="2308"/>
            <ac:spMk id="6" creationId="{E834A5FC-33E8-AAE2-77EC-E6025AC7CA98}"/>
          </ac:spMkLst>
        </pc:spChg>
        <pc:spChg chg="mod">
          <ac:chgData name="Fulton A" userId="6ce49bf28c24c9be" providerId="LiveId" clId="{6BBDCC28-EAC0-40FF-A09B-B0AEED10F0DB}" dt="2026-10-22T14:59:00.049" v="2" actId="1076"/>
          <ac:spMkLst>
            <pc:docMk/>
            <pc:sldMk cId="1991467690" sldId="2308"/>
            <ac:spMk id="8" creationId="{85737680-0D08-0385-1AEC-D301CB546894}"/>
          </ac:spMkLst>
        </pc:spChg>
        <pc:spChg chg="mod">
          <ac:chgData name="Fulton A" userId="6ce49bf28c24c9be" providerId="LiveId" clId="{6BBDCC28-EAC0-40FF-A09B-B0AEED10F0DB}" dt="2026-10-22T15:01:03.304" v="12" actId="1076"/>
          <ac:spMkLst>
            <pc:docMk/>
            <pc:sldMk cId="1991467690" sldId="2308"/>
            <ac:spMk id="9" creationId="{AE35B314-3840-45AC-F7ED-2F343462483F}"/>
          </ac:spMkLst>
        </pc:spChg>
        <pc:graphicFrameChg chg="modGraphic">
          <ac:chgData name="Fulton A" userId="6ce49bf28c24c9be" providerId="LiveId" clId="{6BBDCC28-EAC0-40FF-A09B-B0AEED10F0DB}" dt="2026-10-22T15:00:57.929" v="11" actId="20577"/>
          <ac:graphicFrameMkLst>
            <pc:docMk/>
            <pc:sldMk cId="1991467690" sldId="2308"/>
            <ac:graphicFrameMk id="3" creationId="{A4D9BC99-BDB6-A5EC-F239-09EB706516B8}"/>
          </ac:graphicFrameMkLst>
        </pc:graphicFrameChg>
      </pc:sldChg>
      <pc:sldChg chg="del">
        <pc:chgData name="Fulton A" userId="6ce49bf28c24c9be" providerId="LiveId" clId="{6BBDCC28-EAC0-40FF-A09B-B0AEED10F0DB}" dt="2026-10-22T15:05:39.432" v="18" actId="47"/>
        <pc:sldMkLst>
          <pc:docMk/>
          <pc:sldMk cId="4261423761" sldId="2323"/>
        </pc:sldMkLst>
      </pc:sldChg>
      <pc:sldChg chg="modSp mod modShow">
        <pc:chgData name="Fulton A" userId="6ce49bf28c24c9be" providerId="LiveId" clId="{6BBDCC28-EAC0-40FF-A09B-B0AEED10F0DB}" dt="2026-10-22T15:05:21.711" v="15" actId="729"/>
        <pc:sldMkLst>
          <pc:docMk/>
          <pc:sldMk cId="1634771991" sldId="2325"/>
        </pc:sldMkLst>
        <pc:graphicFrameChg chg="modGraphic">
          <ac:chgData name="Fulton A" userId="6ce49bf28c24c9be" providerId="LiveId" clId="{6BBDCC28-EAC0-40FF-A09B-B0AEED10F0DB}" dt="2026-10-22T15:01:08.342" v="14" actId="20577"/>
          <ac:graphicFrameMkLst>
            <pc:docMk/>
            <pc:sldMk cId="1634771991" sldId="2325"/>
            <ac:graphicFrameMk id="3" creationId="{597AA3D9-9622-15B2-64BE-30B9A20705B2}"/>
          </ac:graphicFrameMkLst>
        </pc:graphicFrameChg>
      </pc:sldChg>
      <pc:sldChg chg="add mod modShow">
        <pc:chgData name="Fulton A" userId="6ce49bf28c24c9be" providerId="LiveId" clId="{6BBDCC28-EAC0-40FF-A09B-B0AEED10F0DB}" dt="2026-10-22T15:05:37.310" v="17" actId="34476"/>
        <pc:sldMkLst>
          <pc:docMk/>
          <pc:sldMk cId="2680660764" sldId="23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r">
              <a:defRPr sz="1200"/>
            </a:lvl1pPr>
          </a:lstStyle>
          <a:p>
            <a:fld id="{A4B45A41-E728-4C03-8E92-ADFB1F2FD97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71" tIns="47086" rIns="94171" bIns="470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3"/>
          </a:xfrm>
          <a:prstGeom prst="rect">
            <a:avLst/>
          </a:prstGeom>
        </p:spPr>
        <p:txBody>
          <a:bodyPr vert="horz" lIns="94171" tIns="47086" rIns="94171" bIns="470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r">
              <a:defRPr sz="1200"/>
            </a:lvl1pPr>
          </a:lstStyle>
          <a:p>
            <a:fld id="{CA4382C9-6A48-49AF-A069-E0AA57207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1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04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5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2A612B4-EC48-419E-AD90-569E22E2D1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6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hyperlink" Target="https://en.wiktionary.org/wiki/PB%26J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9643-660C-4F7A-B505-E1947E55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D79B-F6CA-4B05-A6F4-9D3640A03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BCD19B-55AB-4D08-A939-080A93DACEA3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</a:t>
            </a:r>
            <a:r>
              <a:rPr lang="en-US" sz="2400"/>
              <a:t>Fulton T </a:t>
            </a:r>
            <a:r>
              <a:rPr lang="en-US" sz="2400" dirty="0"/>
              <a:t>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3D3CE5-5285-44EC-AB2E-E318AACFE2FF}"/>
              </a:ext>
            </a:extLst>
          </p:cNvPr>
          <p:cNvSpPr txBox="1"/>
          <p:nvPr/>
        </p:nvSpPr>
        <p:spPr>
          <a:xfrm>
            <a:off x="5771609" y="3997484"/>
            <a:ext cx="2256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Nine</a:t>
            </a:r>
            <a:br>
              <a:rPr lang="en-US" sz="2400" dirty="0"/>
            </a:br>
            <a:r>
              <a:rPr lang="en-US" sz="2400" dirty="0"/>
              <a:t>23 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BA8E4-BC1F-3A4B-2113-F28660CE9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9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FAA7B8-6D9C-217B-B34B-393C684EF320}"/>
              </a:ext>
            </a:extLst>
          </p:cNvPr>
          <p:cNvGraphicFramePr>
            <a:graphicFrameLocks noGrp="1"/>
          </p:cNvGraphicFramePr>
          <p:nvPr/>
        </p:nvGraphicFramePr>
        <p:xfrm>
          <a:off x="4007793" y="556085"/>
          <a:ext cx="3894012" cy="6191328"/>
        </p:xfrm>
        <a:graphic>
          <a:graphicData uri="http://schemas.openxmlformats.org/drawingml/2006/table">
            <a:tbl>
              <a:tblPr/>
              <a:tblGrid>
                <a:gridCol w="3894012">
                  <a:extLst>
                    <a:ext uri="{9D8B030D-6E8A-4147-A177-3AD203B41FA5}">
                      <a16:colId xmlns:a16="http://schemas.microsoft.com/office/drawing/2014/main" val="1988101017"/>
                    </a:ext>
                  </a:extLst>
                </a:gridCol>
              </a:tblGrid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 (28 Aug)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01627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2 (4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86812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3 (11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65843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4 (18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7525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5 (25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6582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6 (2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440956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7 (9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8407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8 (16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29356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9 (23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63745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10 (30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45145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11 (6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8293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12 (13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95734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13 (20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80920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dirty="0">
                          <a:effectLst/>
                          <a:latin typeface="Aptos" panose="020B00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Thanksgiving</a:t>
                      </a: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6995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14 (4 Dec)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08927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18415" marT="27305" marB="273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258756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242086-09BC-4765-B7D9-59B8029C8CC8}"/>
              </a:ext>
            </a:extLst>
          </p:cNvPr>
          <p:cNvSpPr/>
          <p:nvPr/>
        </p:nvSpPr>
        <p:spPr>
          <a:xfrm>
            <a:off x="4496665" y="556085"/>
            <a:ext cx="2916268" cy="4095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E16667-2D57-4B8C-96AC-37F36A16A53C}"/>
              </a:ext>
            </a:extLst>
          </p:cNvPr>
          <p:cNvSpPr txBox="1"/>
          <p:nvPr/>
        </p:nvSpPr>
        <p:spPr>
          <a:xfrm>
            <a:off x="1247775" y="1543050"/>
            <a:ext cx="1504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13018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0.00599 0.449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2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D0024-0181-EEBE-BBD5-F6020B7A0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CED3F9-FBD5-7EBF-24C8-91E33F2FF0BA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D9BC99-BDB6-A5EC-F239-09EB70651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692133"/>
              </p:ext>
            </p:extLst>
          </p:nvPr>
        </p:nvGraphicFramePr>
        <p:xfrm>
          <a:off x="1491740" y="1634122"/>
          <a:ext cx="9453708" cy="486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Understanding Polls (Prof. Sydnor)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Uber to Embassy of Israel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Counselor Anna Shteingart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Embassy of Israel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Sadie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~11:50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Metro back to SUDC and Lunch</a:t>
                      </a:r>
                      <a:endParaRPr lang="en-US" sz="18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1:30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400" i="0" dirty="0"/>
                        <a:t>Discussion:  Readings and Hotwash from Morning Session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Mitchell Plitnick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President,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ReThinking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Foreign Policy</a:t>
                      </a:r>
                    </a:p>
                    <a:p>
                      <a:pPr lvl="1"/>
                      <a:r>
                        <a:rPr lang="en-US" sz="20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Hayley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~3:30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/>
                        <a:t>Wrapup</a:t>
                      </a:r>
                      <a:endParaRPr lang="en-US" sz="24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B718D2DD-A9BD-DC24-1D83-056C5D4CFB8C}"/>
              </a:ext>
            </a:extLst>
          </p:cNvPr>
          <p:cNvSpPr/>
          <p:nvPr/>
        </p:nvSpPr>
        <p:spPr>
          <a:xfrm>
            <a:off x="1415845" y="1634122"/>
            <a:ext cx="8799871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F0B44D2-6CC4-7DB8-DA4B-2BD90CDFEAC5}"/>
              </a:ext>
            </a:extLst>
          </p:cNvPr>
          <p:cNvSpPr/>
          <p:nvPr/>
        </p:nvSpPr>
        <p:spPr>
          <a:xfrm>
            <a:off x="1568245" y="2157342"/>
            <a:ext cx="8799871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E834A5FC-33E8-AAE2-77EC-E6025AC7CA98}"/>
              </a:ext>
            </a:extLst>
          </p:cNvPr>
          <p:cNvSpPr/>
          <p:nvPr/>
        </p:nvSpPr>
        <p:spPr>
          <a:xfrm>
            <a:off x="990909" y="2754617"/>
            <a:ext cx="8799871" cy="1032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9D9ADED-28BE-B22B-2B34-9D4AC3AEDC55}"/>
              </a:ext>
            </a:extLst>
          </p:cNvPr>
          <p:cNvSpPr/>
          <p:nvPr/>
        </p:nvSpPr>
        <p:spPr>
          <a:xfrm>
            <a:off x="1568243" y="3709555"/>
            <a:ext cx="8799871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737680-0D08-0385-1AEC-D301CB546894}"/>
              </a:ext>
            </a:extLst>
          </p:cNvPr>
          <p:cNvSpPr/>
          <p:nvPr/>
        </p:nvSpPr>
        <p:spPr>
          <a:xfrm>
            <a:off x="1394013" y="4326512"/>
            <a:ext cx="9148329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E35B314-3840-45AC-F7ED-2F343462483F}"/>
              </a:ext>
            </a:extLst>
          </p:cNvPr>
          <p:cNvSpPr/>
          <p:nvPr/>
        </p:nvSpPr>
        <p:spPr>
          <a:xfrm>
            <a:off x="1568243" y="4906377"/>
            <a:ext cx="8799871" cy="11616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70B7BB-6208-381D-6423-115434EEA7B2}"/>
              </a:ext>
            </a:extLst>
          </p:cNvPr>
          <p:cNvSpPr/>
          <p:nvPr/>
        </p:nvSpPr>
        <p:spPr>
          <a:xfrm>
            <a:off x="1304926" y="6013392"/>
            <a:ext cx="8799871" cy="52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3B42374-B953-4CEC-30A7-D52F60174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A39D2F-83A5-2E91-AB14-516606B7AF86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97AA3D9-9622-15B2-64BE-30B9A2070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039696"/>
              </p:ext>
            </p:extLst>
          </p:nvPr>
        </p:nvGraphicFramePr>
        <p:xfrm>
          <a:off x="1491740" y="1634122"/>
          <a:ext cx="9453708" cy="486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Understanding Polls (Prof. Sydnor)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Uber to Embassy of Israel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Counselor Anna Shteingart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Embassy of Israel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Sadie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~11:50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Metro back to SUDC and Lunch</a:t>
                      </a:r>
                      <a:endParaRPr lang="en-US" sz="18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1:30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400" i="0" dirty="0"/>
                        <a:t>Discussion:  Readings and Hotwash from Morning Session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Mitchell Plitnick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President,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ReThinking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Foreign Policy</a:t>
                      </a:r>
                    </a:p>
                    <a:p>
                      <a:pPr lvl="1"/>
                      <a:r>
                        <a:rPr lang="en-US" sz="20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Hayley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~3:30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/>
                        <a:t>Wrapup</a:t>
                      </a:r>
                      <a:endParaRPr lang="en-US" sz="24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771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FCBC85-5511-6B05-8647-1A1E8CEA1D5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SKILL DISCUSSION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07F534-89F1-894D-8C7C-62911EAA133E}"/>
              </a:ext>
            </a:extLst>
          </p:cNvPr>
          <p:cNvSpPr txBox="1"/>
          <p:nvPr/>
        </p:nvSpPr>
        <p:spPr>
          <a:xfrm>
            <a:off x="3310640" y="5477518"/>
            <a:ext cx="4046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 WEEK:  Smart Uses of AI</a:t>
            </a:r>
            <a:endParaRPr lang="en-US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0E980F-DCD4-27CB-E405-365CF3FDE5B0}"/>
              </a:ext>
            </a:extLst>
          </p:cNvPr>
          <p:cNvSpPr txBox="1"/>
          <p:nvPr/>
        </p:nvSpPr>
        <p:spPr>
          <a:xfrm>
            <a:off x="2772696" y="2459504"/>
            <a:ext cx="609600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Skills Presentation:  Understanding Polls</a:t>
            </a:r>
            <a:b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Prof. Emily Sydnor</a:t>
            </a:r>
            <a:b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264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3EA49C9-8F81-4D4D-8352-70EC358E5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915DAA-4AD4-B642-EABC-7971F8455E46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SKILL DISCUSSION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1E0BA4-068D-5E82-68E7-7226D223915A}"/>
              </a:ext>
            </a:extLst>
          </p:cNvPr>
          <p:cNvSpPr txBox="1"/>
          <p:nvPr/>
        </p:nvSpPr>
        <p:spPr>
          <a:xfrm>
            <a:off x="4822259" y="6111922"/>
            <a:ext cx="2505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 WEEK:  TBD</a:t>
            </a:r>
            <a:endParaRPr lang="en-US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6AD331-9A48-8960-19D1-3515353F3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168" y="1530562"/>
            <a:ext cx="7597292" cy="42739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59049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BD4C5F-4BA7-FD39-A0D3-9BABAB16C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91D25-C5DB-011C-97BC-9167EF129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96" y="1422400"/>
            <a:ext cx="2060504" cy="946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B3026D-C72B-3765-E4E2-09DF3D30DAAF}"/>
              </a:ext>
            </a:extLst>
          </p:cNvPr>
          <p:cNvSpPr txBox="1"/>
          <p:nvPr/>
        </p:nvSpPr>
        <p:spPr>
          <a:xfrm>
            <a:off x="3937000" y="3244334"/>
            <a:ext cx="4005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Be on 19th Street at 10:00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2E4E0-F92C-1003-67AA-2D1926B11FD8}"/>
              </a:ext>
            </a:extLst>
          </p:cNvPr>
          <p:cNvSpPr txBox="1"/>
          <p:nvPr/>
        </p:nvSpPr>
        <p:spPr>
          <a:xfrm>
            <a:off x="2286000" y="5105400"/>
            <a:ext cx="78139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BRING GOVERNMENT-ISSUED PHOTO I.D.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575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667B3-DEA9-8E61-58EC-A8F3114B4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57FB2C-E144-3FAD-BE52-E633EB5BE836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99A427-553E-1E36-3A5D-E75AF691A2AA}"/>
              </a:ext>
            </a:extLst>
          </p:cNvPr>
          <p:cNvSpPr txBox="1"/>
          <p:nvPr/>
        </p:nvSpPr>
        <p:spPr>
          <a:xfrm>
            <a:off x="1130334" y="2505891"/>
            <a:ext cx="35891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Anna Shteingart	</a:t>
            </a:r>
          </a:p>
          <a:p>
            <a:pPr marL="182880" indent="-182880"/>
            <a:r>
              <a:rPr lang="en-US" sz="2400" dirty="0"/>
              <a:t>Counselor for Public Diplomacy</a:t>
            </a:r>
            <a:br>
              <a:rPr lang="en-US" sz="2400" dirty="0"/>
            </a:br>
            <a:r>
              <a:rPr lang="en-US" sz="2400" dirty="0"/>
              <a:t>Embassy of Israel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BB06B9-9D5F-BC53-3723-10837F240B98}"/>
              </a:ext>
            </a:extLst>
          </p:cNvPr>
          <p:cNvSpPr txBox="1"/>
          <p:nvPr/>
        </p:nvSpPr>
        <p:spPr>
          <a:xfrm>
            <a:off x="1017027" y="4752493"/>
            <a:ext cx="2764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Sadie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A4666C-DA9A-BEEA-C62A-488560608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6117">
            <a:off x="5318472" y="681550"/>
            <a:ext cx="5779008" cy="778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49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CFBCCC-5FDF-9AB8-9825-0F7EB21B6133}"/>
              </a:ext>
            </a:extLst>
          </p:cNvPr>
          <p:cNvSpPr txBox="1"/>
          <p:nvPr/>
        </p:nvSpPr>
        <p:spPr>
          <a:xfrm>
            <a:off x="1017027" y="4752493"/>
            <a:ext cx="3010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Hayley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38FE09-F4BE-42DC-B20F-AC3E656C7450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04CDA-5ADB-4A4B-8BBB-BF4D5040ED30}"/>
              </a:ext>
            </a:extLst>
          </p:cNvPr>
          <p:cNvSpPr txBox="1"/>
          <p:nvPr/>
        </p:nvSpPr>
        <p:spPr>
          <a:xfrm>
            <a:off x="1130334" y="2505891"/>
            <a:ext cx="41284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Mitchell Plitnick	</a:t>
            </a:r>
          </a:p>
          <a:p>
            <a:pPr marL="182880" indent="-182880"/>
            <a:r>
              <a:rPr lang="en-US" sz="2400" dirty="0"/>
              <a:t>President, Re-Thinking Foreign</a:t>
            </a:r>
            <a:br>
              <a:rPr lang="en-US" sz="2400" dirty="0"/>
            </a:br>
            <a:r>
              <a:rPr lang="en-US" sz="2400" dirty="0"/>
              <a:t>Policy</a:t>
            </a:r>
          </a:p>
        </p:txBody>
      </p:sp>
      <p:pic>
        <p:nvPicPr>
          <p:cNvPr id="7" name="Picture 6" descr="A person with glasses and a beard&#10;&#10;AI-generated content may be incorrect.">
            <a:extLst>
              <a:ext uri="{FF2B5EF4-FFF2-40B4-BE49-F238E27FC236}">
                <a16:creationId xmlns:a16="http://schemas.microsoft.com/office/drawing/2014/main" id="{EEDD8FB6-B50B-2A9A-2110-3673BAEAC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413">
            <a:off x="5359422" y="684450"/>
            <a:ext cx="5780267" cy="677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31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21BD9-29AF-3CA5-82FB-69D1DD617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04B9A7-A7DE-86FD-94A0-62AE08F15B8F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00BE57-18DB-94C2-F09B-174610629466}"/>
              </a:ext>
            </a:extLst>
          </p:cNvPr>
          <p:cNvSpPr txBox="1"/>
          <p:nvPr/>
        </p:nvSpPr>
        <p:spPr>
          <a:xfrm>
            <a:off x="1447798" y="2101334"/>
            <a:ext cx="940308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Can discuss sensitive, complex, politicized issues.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Remember …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Understand that words can have different meanings.</a:t>
            </a:r>
          </a:p>
          <a:p>
            <a:pPr>
              <a:spcAft>
                <a:spcPts val="1200"/>
              </a:spcAft>
            </a:pPr>
            <a:endParaRPr lang="en-US" sz="2400" dirty="0"/>
          </a:p>
          <a:p>
            <a:pPr>
              <a:spcAft>
                <a:spcPts val="1200"/>
              </a:spcAft>
            </a:pPr>
            <a:r>
              <a:rPr lang="en-US" sz="2400" dirty="0"/>
              <a:t>OUR MISSION (among ourselves and with guests):</a:t>
            </a:r>
          </a:p>
          <a:p>
            <a:pPr lvl="3">
              <a:spcAft>
                <a:spcPts val="1200"/>
              </a:spcAft>
            </a:pPr>
            <a:r>
              <a:rPr lang="en-US" sz="2400" dirty="0"/>
              <a:t>TO UNDERSTAND AND ANALYZE</a:t>
            </a:r>
          </a:p>
          <a:p>
            <a:pPr lvl="3">
              <a:spcAft>
                <a:spcPts val="1200"/>
              </a:spcAft>
            </a:pPr>
            <a:r>
              <a:rPr lang="en-US" sz="2400" dirty="0"/>
              <a:t>(NOT TO JUDGE)</a:t>
            </a:r>
          </a:p>
          <a:p>
            <a:pPr lvl="3">
              <a:spcAft>
                <a:spcPts val="1200"/>
              </a:spcAft>
            </a:pPr>
            <a:r>
              <a:rPr lang="en-US" sz="2400" dirty="0"/>
              <a:t>LISTEN, THINK, TRY TO UNDERSTAND, BE DIPLOMATIC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732FAB-65A7-1587-ACD8-4244D45B8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3794" y="2559444"/>
            <a:ext cx="7529965" cy="38675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480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C49CF-6512-4E5C-7C2E-8CEB800DE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A9A4F5-D11D-775A-EBF0-65FAE9FD2DFA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5A82B2-BDCA-AE09-1E9E-542C28BCC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87" y="1351942"/>
            <a:ext cx="10163025" cy="5231737"/>
          </a:xfrm>
          <a:prstGeom prst="rect">
            <a:avLst/>
          </a:prstGeom>
        </p:spPr>
      </p:pic>
      <p:pic>
        <p:nvPicPr>
          <p:cNvPr id="14" name="Picture 13" descr="A map of israel with black text&#10;&#10;AI-generated content may be incorrect.">
            <a:extLst>
              <a:ext uri="{FF2B5EF4-FFF2-40B4-BE49-F238E27FC236}">
                <a16:creationId xmlns:a16="http://schemas.microsoft.com/office/drawing/2014/main" id="{CFE4681A-9D2B-FE1D-0D8E-561C30245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764" y="-269240"/>
            <a:ext cx="4754880" cy="1035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1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75000" y="1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16A7040-FCA0-E0A7-DB8B-D6421A88C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E5141E-D0AF-A031-2061-C6E216904B50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9DED55-7496-D6B4-6BC2-53D4653DB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87" y="1351942"/>
            <a:ext cx="10163025" cy="5231737"/>
          </a:xfrm>
          <a:prstGeom prst="rect">
            <a:avLst/>
          </a:prstGeom>
        </p:spPr>
      </p:pic>
      <p:pic>
        <p:nvPicPr>
          <p:cNvPr id="14" name="Picture 13" descr="A map of israel with black text&#10;&#10;AI-generated content may be incorrect.">
            <a:extLst>
              <a:ext uri="{FF2B5EF4-FFF2-40B4-BE49-F238E27FC236}">
                <a16:creationId xmlns:a16="http://schemas.microsoft.com/office/drawing/2014/main" id="{9C0A7C9A-5422-3CDA-C339-13B8BA4D9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365" y="137160"/>
            <a:ext cx="3021717" cy="658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2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7C4F7-FAD0-BB86-44B3-EDB99AC6A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883F5F-7A92-6039-6E17-2FC3FE4709C3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41A557-AC5E-33CB-9C2F-76904AE8023E}"/>
              </a:ext>
            </a:extLst>
          </p:cNvPr>
          <p:cNvSpPr txBox="1"/>
          <p:nvPr/>
        </p:nvSpPr>
        <p:spPr>
          <a:xfrm>
            <a:off x="1304926" y="1935539"/>
            <a:ext cx="3930884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Some of the basics …  </a:t>
            </a:r>
          </a:p>
          <a:p>
            <a:pPr>
              <a:spcAft>
                <a:spcPts val="600"/>
              </a:spcAft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A70259-6726-2F11-F173-5293602CF23F}"/>
              </a:ext>
            </a:extLst>
          </p:cNvPr>
          <p:cNvSpPr txBox="1"/>
          <p:nvPr/>
        </p:nvSpPr>
        <p:spPr>
          <a:xfrm>
            <a:off x="2222503" y="2678489"/>
            <a:ext cx="7746993" cy="4001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Creation of Jewish State in 1948.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Never resolved Palestinian homeland issues.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Six-Day War in 1967; Yom Kippur War in 1973.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Intifadas in 1987-93 and 2000-05.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Camp David Accords in 1978.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Oslo Accords in 1993 and 1995.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Numerous failed attempts.</a:t>
            </a:r>
          </a:p>
        </p:txBody>
      </p:sp>
    </p:spTree>
    <p:extLst>
      <p:ext uri="{BB962C8B-B14F-4D97-AF65-F5344CB8AC3E}">
        <p14:creationId xmlns:p14="http://schemas.microsoft.com/office/powerpoint/2010/main" val="1298328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43097-72EE-E11F-1F2F-DE6B77625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7D0E0-7BB9-8922-3554-A5286990C466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2253E9-CF4D-EF91-046F-F82AA26CC931}"/>
              </a:ext>
            </a:extLst>
          </p:cNvPr>
          <p:cNvSpPr txBox="1"/>
          <p:nvPr/>
        </p:nvSpPr>
        <p:spPr>
          <a:xfrm>
            <a:off x="1304926" y="1935539"/>
            <a:ext cx="3930884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Some of the basics …  </a:t>
            </a:r>
          </a:p>
          <a:p>
            <a:pPr>
              <a:spcAft>
                <a:spcPts val="600"/>
              </a:spcAft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555118-99E8-58D1-BD5A-3ECC0ABE470B}"/>
              </a:ext>
            </a:extLst>
          </p:cNvPr>
          <p:cNvSpPr txBox="1"/>
          <p:nvPr/>
        </p:nvSpPr>
        <p:spPr>
          <a:xfrm>
            <a:off x="2518594" y="2600112"/>
            <a:ext cx="8658139" cy="4001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Abraham Accords (2020) did not include Palestine.</a:t>
            </a:r>
          </a:p>
          <a:p>
            <a:pPr lvl="2">
              <a:spcAft>
                <a:spcPts val="600"/>
              </a:spcAft>
            </a:pPr>
            <a:r>
              <a:rPr lang="en-US" sz="3200" dirty="0"/>
              <a:t>UAE, Bahrain first.</a:t>
            </a:r>
          </a:p>
          <a:p>
            <a:pPr lvl="2">
              <a:spcAft>
                <a:spcPts val="600"/>
              </a:spcAft>
            </a:pPr>
            <a:r>
              <a:rPr lang="en-US" sz="3200" dirty="0"/>
              <a:t>Sudan, Morocco later.</a:t>
            </a:r>
          </a:p>
          <a:p>
            <a:pPr lvl="2">
              <a:spcAft>
                <a:spcPts val="600"/>
              </a:spcAft>
            </a:pPr>
            <a:r>
              <a:rPr lang="en-US" sz="3200" dirty="0"/>
              <a:t>Saudi Arabia talk but not sign.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Gaza War</a:t>
            </a:r>
          </a:p>
          <a:p>
            <a:pPr lvl="2">
              <a:spcAft>
                <a:spcPts val="600"/>
              </a:spcAft>
            </a:pPr>
            <a:r>
              <a:rPr lang="en-US" sz="3200" dirty="0"/>
              <a:t>7 Oct 2023 – Hamas attack, killing 1.3K.</a:t>
            </a:r>
          </a:p>
          <a:p>
            <a:pPr lvl="2">
              <a:spcAft>
                <a:spcPts val="600"/>
              </a:spcAft>
            </a:pPr>
            <a:r>
              <a:rPr lang="en-US" sz="3200" dirty="0"/>
              <a:t>War (&gt;75k dead), dislocations, disaster.</a:t>
            </a:r>
          </a:p>
        </p:txBody>
      </p:sp>
    </p:spTree>
    <p:extLst>
      <p:ext uri="{BB962C8B-B14F-4D97-AF65-F5344CB8AC3E}">
        <p14:creationId xmlns:p14="http://schemas.microsoft.com/office/powerpoint/2010/main" val="575692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8E69B2-FE6F-CA65-420F-A85E5FC92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875" y="391615"/>
            <a:ext cx="4761099" cy="62489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086437-A237-36DE-7478-67421C332648}"/>
              </a:ext>
            </a:extLst>
          </p:cNvPr>
          <p:cNvSpPr txBox="1"/>
          <p:nvPr/>
        </p:nvSpPr>
        <p:spPr>
          <a:xfrm>
            <a:off x="1326700" y="2003820"/>
            <a:ext cx="328884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President Trump’s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“20-point plan”</a:t>
            </a:r>
            <a:br>
              <a:rPr lang="en-US" sz="3200" dirty="0"/>
            </a:br>
            <a:r>
              <a:rPr lang="en-US" sz="2000" dirty="0"/>
              <a:t>(29 Sep 2025)</a:t>
            </a:r>
          </a:p>
          <a:p>
            <a:pPr>
              <a:spcAft>
                <a:spcPts val="600"/>
              </a:spcAft>
            </a:pPr>
            <a:endParaRPr lang="en-US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Framework for ceasefire, stabilization, reconstruction.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Endorsed by UN.</a:t>
            </a:r>
          </a:p>
        </p:txBody>
      </p:sp>
    </p:spTree>
    <p:extLst>
      <p:ext uri="{BB962C8B-B14F-4D97-AF65-F5344CB8AC3E}">
        <p14:creationId xmlns:p14="http://schemas.microsoft.com/office/powerpoint/2010/main" val="4103043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7F8A8-2C2E-EAE6-43DE-5DE374B66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ED4E63-59B8-222D-9A0C-9C2D0300EED7}"/>
              </a:ext>
            </a:extLst>
          </p:cNvPr>
          <p:cNvSpPr txBox="1"/>
          <p:nvPr/>
        </p:nvSpPr>
        <p:spPr>
          <a:xfrm>
            <a:off x="1326700" y="2003820"/>
            <a:ext cx="328884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Ceasefire</a:t>
            </a:r>
            <a:br>
              <a:rPr lang="en-US" sz="3200" dirty="0"/>
            </a:br>
            <a:r>
              <a:rPr lang="en-US" sz="2000" dirty="0"/>
              <a:t>(since October 2025)</a:t>
            </a:r>
          </a:p>
          <a:p>
            <a:pPr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400" dirty="0"/>
              <a:t>But … deadlock in negotiations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Hamas disarmament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Israeli withdrawal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Future arrangements</a:t>
            </a:r>
          </a:p>
          <a:p>
            <a:pPr>
              <a:spcAft>
                <a:spcPts val="600"/>
              </a:spcAft>
            </a:pP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0CE0A4-D9E0-E357-AA42-B072AB1C7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875" y="391615"/>
            <a:ext cx="4686706" cy="624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8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635B49-D966-90D7-FA18-0CFC834D7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760" y="1715009"/>
            <a:ext cx="4178926" cy="41627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E0A74B-B372-1A29-6761-BB3FF99D79F9}"/>
              </a:ext>
            </a:extLst>
          </p:cNvPr>
          <p:cNvSpPr txBox="1"/>
          <p:nvPr/>
        </p:nvSpPr>
        <p:spPr>
          <a:xfrm>
            <a:off x="1326699" y="2003820"/>
            <a:ext cx="1393330" cy="164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Marker</a:t>
            </a:r>
            <a:br>
              <a:rPr lang="en-US" sz="3200" dirty="0"/>
            </a:br>
            <a:r>
              <a:rPr lang="en-US" sz="3200" dirty="0"/>
              <a:t>Blocks</a:t>
            </a:r>
            <a:endParaRPr lang="en-US" sz="2000" dirty="0"/>
          </a:p>
          <a:p>
            <a:pPr>
              <a:spcAft>
                <a:spcPts val="600"/>
              </a:spcAft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0687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0BD07-5269-CDA9-2762-A448FD628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D0E5DA-9090-45BD-ADDE-0F8D3E1ED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596" y="677891"/>
            <a:ext cx="7504918" cy="5088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8929C0-2F5E-B802-17A3-2FE40F3EC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303" y="365181"/>
            <a:ext cx="1370962" cy="13656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60E129-B29B-1AC9-447F-39B2968AB8D9}"/>
              </a:ext>
            </a:extLst>
          </p:cNvPr>
          <p:cNvSpPr txBox="1"/>
          <p:nvPr/>
        </p:nvSpPr>
        <p:spPr>
          <a:xfrm>
            <a:off x="352290" y="3222172"/>
            <a:ext cx="216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Anyone crossing the line will be “met with fire.” </a:t>
            </a:r>
          </a:p>
          <a:p>
            <a:pPr algn="r"/>
            <a:r>
              <a:rPr lang="en-US" sz="2000" dirty="0"/>
              <a:t>- </a:t>
            </a:r>
            <a:r>
              <a:rPr lang="en-US" sz="2000" dirty="0" err="1"/>
              <a:t>DefMin</a:t>
            </a:r>
            <a:r>
              <a:rPr lang="en-US" sz="2000" dirty="0"/>
              <a:t> Katz</a:t>
            </a:r>
          </a:p>
        </p:txBody>
      </p:sp>
    </p:spTree>
    <p:extLst>
      <p:ext uri="{BB962C8B-B14F-4D97-AF65-F5344CB8AC3E}">
        <p14:creationId xmlns:p14="http://schemas.microsoft.com/office/powerpoint/2010/main" val="2190445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56870-BCAC-6D3E-E1E7-636B1D9EC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F162E5-95CE-0035-6F7B-9AB208F3B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03" y="365181"/>
            <a:ext cx="1370962" cy="1365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219C38-6072-B241-E858-1ACB5DE2C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829" y="365181"/>
            <a:ext cx="7514685" cy="61891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316F70-D8AC-48BD-CCC7-191B4D33557E}"/>
              </a:ext>
            </a:extLst>
          </p:cNvPr>
          <p:cNvSpPr txBox="1"/>
          <p:nvPr/>
        </p:nvSpPr>
        <p:spPr>
          <a:xfrm>
            <a:off x="3581401" y="2656114"/>
            <a:ext cx="105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15 JAN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225728D-6C96-0B65-CC04-5B4B8FC8BC49}"/>
              </a:ext>
            </a:extLst>
          </p:cNvPr>
          <p:cNvCxnSpPr>
            <a:cxnSpLocks/>
          </p:cNvCxnSpPr>
          <p:nvPr/>
        </p:nvCxnSpPr>
        <p:spPr>
          <a:xfrm flipV="1">
            <a:off x="4632073" y="2656114"/>
            <a:ext cx="593070" cy="2308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B981EF5-9BA6-911B-9DF5-2E1008680453}"/>
              </a:ext>
            </a:extLst>
          </p:cNvPr>
          <p:cNvSpPr txBox="1"/>
          <p:nvPr/>
        </p:nvSpPr>
        <p:spPr>
          <a:xfrm>
            <a:off x="3744687" y="1221294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OCT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661CE56-EC7C-9413-A1E6-6C7126C3C6B9}"/>
              </a:ext>
            </a:extLst>
          </p:cNvPr>
          <p:cNvCxnSpPr>
            <a:cxnSpLocks/>
          </p:cNvCxnSpPr>
          <p:nvPr/>
        </p:nvCxnSpPr>
        <p:spPr>
          <a:xfrm>
            <a:off x="4632073" y="1513114"/>
            <a:ext cx="1017613" cy="39188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80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F3221-BABA-EE4C-126F-93C83D87F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4579AF-8D01-6330-EAF1-1E044930C90F}"/>
              </a:ext>
            </a:extLst>
          </p:cNvPr>
          <p:cNvSpPr txBox="1"/>
          <p:nvPr/>
        </p:nvSpPr>
        <p:spPr>
          <a:xfrm>
            <a:off x="740228" y="1350677"/>
            <a:ext cx="2231571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Board of</a:t>
            </a:r>
            <a:br>
              <a:rPr lang="en-US" sz="3200" dirty="0"/>
            </a:br>
            <a:r>
              <a:rPr lang="en-US" sz="3200" dirty="0"/>
              <a:t>Peace</a:t>
            </a:r>
            <a:br>
              <a:rPr lang="en-US" sz="3200" dirty="0"/>
            </a:br>
            <a:endParaRPr lang="en-US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formed January as one of 20 points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inaugural meeting in Feb.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~2 dozen members (and many no’s)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$1 b in cash each</a:t>
            </a:r>
          </a:p>
          <a:p>
            <a:pPr>
              <a:spcAft>
                <a:spcPts val="600"/>
              </a:spcAft>
            </a:pP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41A13E-023C-2470-C124-F7BBA96AE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52" y="587830"/>
            <a:ext cx="7961219" cy="583687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EE033B-A205-ADD5-C059-2A0B7ED1D910}"/>
              </a:ext>
            </a:extLst>
          </p:cNvPr>
          <p:cNvSpPr/>
          <p:nvPr/>
        </p:nvSpPr>
        <p:spPr>
          <a:xfrm>
            <a:off x="9133114" y="2003820"/>
            <a:ext cx="2090057" cy="401923"/>
          </a:xfrm>
          <a:prstGeom prst="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" name="TextBox 1">
            <a:extLst>
              <a:ext uri="{FF2B5EF4-FFF2-40B4-BE49-F238E27FC236}">
                <a16:creationId xmlns:a16="http://schemas.microsoft.com/office/drawing/2014/main" id="{A0CB4EB0-12B7-CD91-9F89-8669A4239B71}"/>
              </a:ext>
            </a:extLst>
          </p:cNvPr>
          <p:cNvSpPr txBox="1"/>
          <p:nvPr/>
        </p:nvSpPr>
        <p:spPr>
          <a:xfrm>
            <a:off x="3895472" y="3821733"/>
            <a:ext cx="7327699" cy="1107996"/>
          </a:xfrm>
          <a:prstGeom prst="rect">
            <a:avLst/>
          </a:prstGeom>
        </p:spPr>
        <p:txBody>
          <a:bodyPr wrap="square" lIns="274320" tIns="182880" rIns="274320" bIns="182880" rtlCol="0">
            <a:spAutoFit/>
          </a:bodyPr>
          <a:lstStyle/>
          <a:p>
            <a:r>
              <a:rPr lang="en-US" sz="2400" dirty="0"/>
              <a:t>Mandate evolving. Stated as Gaza only, but now suspected as replacement for UN role.</a:t>
            </a:r>
          </a:p>
        </p:txBody>
      </p:sp>
    </p:spTree>
    <p:extLst>
      <p:ext uri="{BB962C8B-B14F-4D97-AF65-F5344CB8AC3E}">
        <p14:creationId xmlns:p14="http://schemas.microsoft.com/office/powerpoint/2010/main" val="106646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6C80B-4F80-DFFA-9E9F-07B5A216A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8726DC-DE19-D4D1-6BAE-78B32C54302B}"/>
              </a:ext>
            </a:extLst>
          </p:cNvPr>
          <p:cNvSpPr txBox="1"/>
          <p:nvPr/>
        </p:nvSpPr>
        <p:spPr>
          <a:xfrm>
            <a:off x="740228" y="1350677"/>
            <a:ext cx="1753172" cy="3200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Board of</a:t>
            </a:r>
            <a:br>
              <a:rPr lang="en-US" sz="3200" dirty="0"/>
            </a:br>
            <a:r>
              <a:rPr lang="en-US" sz="3200" dirty="0"/>
              <a:t>Peace</a:t>
            </a:r>
            <a:br>
              <a:rPr lang="en-US" sz="3200" dirty="0"/>
            </a:br>
            <a:endParaRPr lang="en-US" sz="3200" dirty="0"/>
          </a:p>
          <a:p>
            <a:pPr>
              <a:spcAft>
                <a:spcPts val="600"/>
              </a:spcAft>
            </a:pPr>
            <a:r>
              <a:rPr lang="en-US" sz="3200" i="1" dirty="0"/>
              <a:t>Executive</a:t>
            </a:r>
            <a:br>
              <a:rPr lang="en-US" sz="3200" i="1" dirty="0"/>
            </a:br>
            <a:r>
              <a:rPr lang="en-US" sz="3200" i="1" dirty="0"/>
              <a:t>Board</a:t>
            </a:r>
            <a:endParaRPr lang="en-US" sz="2000" i="1" dirty="0"/>
          </a:p>
          <a:p>
            <a:pPr>
              <a:spcAft>
                <a:spcPts val="600"/>
              </a:spcAft>
            </a:pP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222C0-9E6A-300B-FC9C-EA978B036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52" y="587830"/>
            <a:ext cx="6400188" cy="6161313"/>
          </a:xfrm>
          <a:prstGeom prst="rect">
            <a:avLst/>
          </a:prstGeom>
        </p:spPr>
      </p:pic>
      <p:sp useBgFill="1">
        <p:nvSpPr>
          <p:cNvPr id="6" name="TextBox 5">
            <a:extLst>
              <a:ext uri="{FF2B5EF4-FFF2-40B4-BE49-F238E27FC236}">
                <a16:creationId xmlns:a16="http://schemas.microsoft.com/office/drawing/2014/main" id="{CFAC14FA-EF08-7B1D-D384-43BD42CE36C2}"/>
              </a:ext>
            </a:extLst>
          </p:cNvPr>
          <p:cNvSpPr txBox="1"/>
          <p:nvPr/>
        </p:nvSpPr>
        <p:spPr>
          <a:xfrm>
            <a:off x="6096000" y="1265156"/>
            <a:ext cx="5519575" cy="2215991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wrap="square" lIns="274320" tIns="182880" rIns="274320" bIns="182880" rtlCol="0">
            <a:spAutoFit/>
          </a:bodyPr>
          <a:lstStyle/>
          <a:p>
            <a:r>
              <a:rPr lang="en-US" sz="2400" dirty="0"/>
              <a:t>Where are the Palestinians and Israelis?</a:t>
            </a:r>
          </a:p>
          <a:p>
            <a:endParaRPr lang="en-US" sz="2400" dirty="0"/>
          </a:p>
          <a:p>
            <a:r>
              <a:rPr lang="en-US" sz="2400" i="1" dirty="0"/>
              <a:t>National Committee for the Administration of Gaza (NCAG): </a:t>
            </a:r>
            <a:r>
              <a:rPr lang="en-US" sz="2400" dirty="0"/>
              <a:t>Technocrats now waiting in Cairo</a:t>
            </a:r>
          </a:p>
        </p:txBody>
      </p:sp>
    </p:spTree>
    <p:extLst>
      <p:ext uri="{BB962C8B-B14F-4D97-AF65-F5344CB8AC3E}">
        <p14:creationId xmlns:p14="http://schemas.microsoft.com/office/powerpoint/2010/main" val="65563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797640-4AB7-6584-DD2E-126405D93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794" y="0"/>
            <a:ext cx="501041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F95765-4816-2DFB-26B2-13FAEA5E4907}"/>
              </a:ext>
            </a:extLst>
          </p:cNvPr>
          <p:cNvSpPr txBox="1"/>
          <p:nvPr/>
        </p:nvSpPr>
        <p:spPr>
          <a:xfrm>
            <a:off x="740228" y="1350677"/>
            <a:ext cx="2590801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Board of</a:t>
            </a:r>
            <a:br>
              <a:rPr lang="en-US" sz="3200" dirty="0"/>
            </a:br>
            <a:r>
              <a:rPr lang="en-US" sz="3200" dirty="0"/>
              <a:t>Peace</a:t>
            </a:r>
            <a:br>
              <a:rPr lang="en-US" sz="3200" dirty="0"/>
            </a:br>
            <a:endParaRPr lang="en-US" sz="3200" dirty="0"/>
          </a:p>
          <a:p>
            <a:pPr>
              <a:spcAft>
                <a:spcPts val="600"/>
              </a:spcAft>
            </a:pPr>
            <a:r>
              <a:rPr lang="en-US" sz="2400" i="1" dirty="0"/>
              <a:t>International Stabilization Force (ISF)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i="1" dirty="0"/>
              <a:t>Many details unclear</a:t>
            </a:r>
            <a:endParaRPr lang="en-US" sz="1600" i="1" dirty="0"/>
          </a:p>
          <a:p>
            <a:pPr>
              <a:spcAft>
                <a:spcPts val="600"/>
              </a:spcAft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59299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ke_Trump_gaza">
            <a:hlinkClick r:id="" action="ppaction://media"/>
            <a:extLst>
              <a:ext uri="{FF2B5EF4-FFF2-40B4-BE49-F238E27FC236}">
                <a16:creationId xmlns:a16="http://schemas.microsoft.com/office/drawing/2014/main" id="{1FE30FE8-0D78-D6E8-51FF-8D45E1E0DC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176" y="0"/>
            <a:ext cx="7843838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33DADF-628B-1C24-607A-61B040E918A3}"/>
              </a:ext>
            </a:extLst>
          </p:cNvPr>
          <p:cNvSpPr txBox="1"/>
          <p:nvPr/>
        </p:nvSpPr>
        <p:spPr>
          <a:xfrm>
            <a:off x="1326699" y="2003820"/>
            <a:ext cx="202047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White House A.I. video</a:t>
            </a:r>
            <a:br>
              <a:rPr lang="en-US" sz="3200" dirty="0"/>
            </a:br>
            <a:endParaRPr lang="en-US" sz="3200" dirty="0"/>
          </a:p>
          <a:p>
            <a:pPr>
              <a:spcAft>
                <a:spcPts val="600"/>
              </a:spcAft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4656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29BC1E-CF30-9518-A46C-56FA92CF8D02}"/>
              </a:ext>
            </a:extLst>
          </p:cNvPr>
          <p:cNvSpPr txBox="1"/>
          <p:nvPr/>
        </p:nvSpPr>
        <p:spPr>
          <a:xfrm>
            <a:off x="915074" y="723660"/>
            <a:ext cx="3526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West Bank</a:t>
            </a:r>
            <a:br>
              <a:rPr lang="en-US" sz="3200" dirty="0"/>
            </a:br>
            <a:r>
              <a:rPr lang="en-US" sz="2400" i="1" dirty="0"/>
              <a:t>Judea and Samaria</a:t>
            </a:r>
            <a:endParaRPr lang="en-US" sz="3200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A58419-398C-D990-430E-62F2B1B69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74" y="1990387"/>
            <a:ext cx="3991532" cy="4143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A7D963-A3DB-2521-55FB-ADADD8D35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52" y="68945"/>
            <a:ext cx="4190487" cy="67201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096C3E-CD69-91B6-7D8D-F208D554BD16}"/>
              </a:ext>
            </a:extLst>
          </p:cNvPr>
          <p:cNvSpPr txBox="1"/>
          <p:nvPr/>
        </p:nvSpPr>
        <p:spPr>
          <a:xfrm>
            <a:off x="9797143" y="3145972"/>
            <a:ext cx="21118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Israeli-occupied since 1967</a:t>
            </a:r>
          </a:p>
          <a:p>
            <a:endParaRPr lang="en-US" dirty="0"/>
          </a:p>
          <a:p>
            <a:r>
              <a:rPr lang="en-US" dirty="0"/>
              <a:t>3 m Palestinians</a:t>
            </a:r>
          </a:p>
          <a:p>
            <a:r>
              <a:rPr lang="en-US" dirty="0"/>
              <a:t>500 k Israelis</a:t>
            </a:r>
          </a:p>
          <a:p>
            <a:endParaRPr lang="en-US" dirty="0"/>
          </a:p>
          <a:p>
            <a:r>
              <a:rPr lang="en-US" dirty="0"/>
              <a:t>1,300 Palestinians killed by settlers since 2022, says UN</a:t>
            </a:r>
          </a:p>
          <a:p>
            <a:endParaRPr lang="en-US" dirty="0"/>
          </a:p>
          <a:p>
            <a:r>
              <a:rPr lang="en-US" dirty="0"/>
              <a:t>Numbers, tensions rising</a:t>
            </a:r>
          </a:p>
        </p:txBody>
      </p:sp>
    </p:spTree>
    <p:extLst>
      <p:ext uri="{BB962C8B-B14F-4D97-AF65-F5344CB8AC3E}">
        <p14:creationId xmlns:p14="http://schemas.microsoft.com/office/powerpoint/2010/main" val="2199364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D2866-7299-F903-8D05-2B77FCF7B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1F6A9E-B19C-AE00-A981-D428F8ADA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68" y="861425"/>
            <a:ext cx="3321165" cy="5326015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AE1DDE7-94DA-04DE-4E02-45513F24E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350113"/>
              </p:ext>
            </p:extLst>
          </p:nvPr>
        </p:nvGraphicFramePr>
        <p:xfrm>
          <a:off x="4494090" y="861425"/>
          <a:ext cx="5914572" cy="579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7863">
                  <a:extLst>
                    <a:ext uri="{9D8B030D-6E8A-4147-A177-3AD203B41FA5}">
                      <a16:colId xmlns:a16="http://schemas.microsoft.com/office/drawing/2014/main" val="4111196847"/>
                    </a:ext>
                  </a:extLst>
                </a:gridCol>
                <a:gridCol w="4326709">
                  <a:extLst>
                    <a:ext uri="{9D8B030D-6E8A-4147-A177-3AD203B41FA5}">
                      <a16:colId xmlns:a16="http://schemas.microsoft.com/office/drawing/2014/main" val="3632572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 marB="182880"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 marB="182880"/>
                </a:tc>
                <a:extLst>
                  <a:ext uri="{0D108BD9-81ED-4DB2-BD59-A6C34878D82A}">
                    <a16:rowId xmlns:a16="http://schemas.microsoft.com/office/drawing/2014/main" val="379802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Past</a:t>
                      </a:r>
                    </a:p>
                  </a:txBody>
                  <a:tcPr marB="1828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Trump Administration displeased by expansion in West Bank </a:t>
                      </a:r>
                    </a:p>
                  </a:txBody>
                  <a:tcPr marB="182880"/>
                </a:tc>
                <a:extLst>
                  <a:ext uri="{0D108BD9-81ED-4DB2-BD59-A6C34878D82A}">
                    <a16:rowId xmlns:a16="http://schemas.microsoft.com/office/drawing/2014/main" val="24423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8 Feb</a:t>
                      </a:r>
                    </a:p>
                  </a:txBody>
                  <a:tcPr marB="1828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Israel announces measures paving way for more settlements.</a:t>
                      </a:r>
                    </a:p>
                  </a:txBody>
                  <a:tcPr marB="182880"/>
                </a:tc>
                <a:extLst>
                  <a:ext uri="{0D108BD9-81ED-4DB2-BD59-A6C34878D82A}">
                    <a16:rowId xmlns:a16="http://schemas.microsoft.com/office/drawing/2014/main" val="46350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9 Feb</a:t>
                      </a:r>
                    </a:p>
                  </a:txBody>
                  <a:tcPr marB="1828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WH calls for “a stable West Bank.”</a:t>
                      </a:r>
                    </a:p>
                  </a:txBody>
                  <a:tcPr marB="182880"/>
                </a:tc>
                <a:extLst>
                  <a:ext uri="{0D108BD9-81ED-4DB2-BD59-A6C34878D82A}">
                    <a16:rowId xmlns:a16="http://schemas.microsoft.com/office/drawing/2014/main" val="310330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10 Feb</a:t>
                      </a:r>
                    </a:p>
                  </a:txBody>
                  <a:tcPr marB="1828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Trump:  “I am against annexation.”</a:t>
                      </a:r>
                    </a:p>
                  </a:txBody>
                  <a:tcPr marB="182880"/>
                </a:tc>
                <a:extLst>
                  <a:ext uri="{0D108BD9-81ED-4DB2-BD59-A6C34878D82A}">
                    <a16:rowId xmlns:a16="http://schemas.microsoft.com/office/drawing/2014/main" val="408929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11 Feb</a:t>
                      </a:r>
                    </a:p>
                  </a:txBody>
                  <a:tcPr marB="1828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Netanyahu makes seventh visit to WH, with Iran at top of agenda.</a:t>
                      </a:r>
                    </a:p>
                  </a:txBody>
                  <a:tcPr marB="182880"/>
                </a:tc>
                <a:extLst>
                  <a:ext uri="{0D108BD9-81ED-4DB2-BD59-A6C34878D82A}">
                    <a16:rowId xmlns:a16="http://schemas.microsoft.com/office/drawing/2014/main" val="83631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15 Feb</a:t>
                      </a:r>
                    </a:p>
                  </a:txBody>
                  <a:tcPr marB="1828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Israeli cabinet announces further expansion measures.</a:t>
                      </a:r>
                    </a:p>
                  </a:txBody>
                  <a:tcPr marB="182880"/>
                </a:tc>
                <a:extLst>
                  <a:ext uri="{0D108BD9-81ED-4DB2-BD59-A6C34878D82A}">
                    <a16:rowId xmlns:a16="http://schemas.microsoft.com/office/drawing/2014/main" val="243986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Fall 2026</a:t>
                      </a:r>
                    </a:p>
                  </a:txBody>
                  <a:tcPr marB="18288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Increasing confrontations, while ISF and police stand by, angering U.S.</a:t>
                      </a:r>
                    </a:p>
                  </a:txBody>
                  <a:tcPr marB="182880"/>
                </a:tc>
                <a:extLst>
                  <a:ext uri="{0D108BD9-81ED-4DB2-BD59-A6C34878D82A}">
                    <a16:rowId xmlns:a16="http://schemas.microsoft.com/office/drawing/2014/main" val="12949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012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Washington Post &#10;areas outside metropolitan Washington. &#10;Rain 48/43 . Tomorrow: Rain 59/43 B18 &#10;Democracy Dies in Darkness &#10;THURSDAY, FEBRUARY 19 &#10;kiers &#10;nd dead &#10;Sewa &#10;er Calif. &#10;spill &#10;lanche &#10;calle &#10;survivors from &#10;a cris &#10;son group; search &#10;n for one missing &#10;BOWSER RE &#10;IAN LIVINGSTON &#10;HELP WITH CÌ &#10;ND BEN NOLL &#10;backcountry skiers were &#10;Emergency decl &#10;ad on Wednesday as a &#10;pollution of the &#10;nt rescue effort contin- &#10;one still missing near &#10;California, following an &#10;BY JENNY GATI &#10;e in the area the day &#10;AND DANA HE &#10;ccording to the Nevada &#10;heriff's Office. &#10;D.C. Mayor Murie &#10;eight people confirmed &#10;(D) declared the Pot &#10;the massive snow slide &#10;sewage spill a public &#10;bed as the length of a &#10;Wednesday and requ &#10;field - it is now the &#10;al assistance with cle &#10;avalanche in modern &#10;Trump administrati &#10;a history. It surpasses &#10;ued to criticize local &#10;f seven killed in a March &#10;allegedly mishandl &#10;alanche at the Alpine &#10;ronmental disaster. &#10;s- now Palisades Tahoe &#10;HEIDI LEVINE/FOR THE WASHINGTON POST &#10;Bowser also reque &#10;ort, in the same general &#10;Jewish settlers clear land last month to build homes at a new unauthorized outpost near the West Bank settlement of Almon. &#10;dential disaster decl &#10;she asked the fede &#10;earlier email to The &#10;Israel deepening control in West Bank &#10;ment to reimburse &#10;ton Post, Leslie Wil- &#10;ernment and D.C. W &#10;he Nevada County Sher- &#10;costs associated wi &#10;ce confirmed that six &#10;and recovery effort. &#10;from a 15-person group &#10;&quot;This is the best w &#10;located and were being &#10;Despite Trump's opposition to annexation, experts say moves may lead to seizure of land &#10;that we have the fu &#10;ted by rescue teams to &#10;resources that quite &#10;nedical care, but condi- &#10;residents deserve,&quot; D &#10;tinued to be a challenge &#10;This month, Prime Minister Benja- &#10;or for Public Safety &#10;ers. &#10;This article is by Abbie Cheeseman, &#10;opposition to annexation, and the pres- &#10;Lindsey Appiah sai &#10;is limited access to the &#10;Lior Soroka, Hazem Balousha, Siham &#10;min Netanyahu's security cabinet, in a &#10;ident emphasized his position in an &#10;cted by the avalanche,&quot; &#10;Shamalakh and Heba Farouk Mahfouz &#10;closed-door meeting, adopted mea- &#10;interview with Axios. &quot;I am against &#10;conference. &#10;sures to make it easier for settlers to &#10;annexation,&quot; Trump said, adding: &quot;We &#10;The spill began i &#10;said. &#10;Israel has moved aggressively in &#10;ls initially believed &#10;recent days to deepen its control over &#10;purchase land and circumvent the &#10;Palestinian Authority in areas it has &#10;have enough things to think about now. &#10;We don't need to be dealing with the &#10;ary, when part of a &#10;Water sewage pipelin &#10;re 16 people in the skiing &#10;the occupied West Bank, unilaterally &#10;controlled since a 1995 agreement &#10;West Bank.' &#10;Potomac Interceptor &#10;it that number was later &#10;adopting policies that analysts say &#10;under the Oslo accords. The move was &#10;Both Trump and the White House &#10;flooding the Potoma &#10;o reflect 15 people who &#10;represent a major shift toward annexa- &#10;tion and appear to defy President &#10;widely condemned in the Arab world &#10;statement brushed over his opposition &#10;wastewater. The se &#10;Donald Trump, who has said he oppos- &#10;and globally as a violation of interna- &#10;about 234 million &#10;went on the trip, the &#10;office said in an update &#10;day local time. At their &#10;tional law and an undoing of decades- &#10;to annexation in vague terms, and &#10;ries about 60 millio &#10;es annexation but has not publicly &#10;old regional security agreements. &#10;neither referenced the accelerating &#10;wastewater daily fr &#10;lay morning news con- &#10;pushed back on the escalating Israeli &#10;After that decision, the White House &#10;measures by Israel to expand settle- &#10;ments &#10;he office reported there &#10;issued a statement reiterating Trump's &#10;ginia and Maryland &#10;measures. &#10;SEE WEST BANK ON A12 &#10;D.C. for treatment. &#10;e women and six men in &#10;The cause of the &#10;SEE RESCUE ON A2 &#10;SEE SEWAGE ">
            <a:extLst>
              <a:ext uri="{FF2B5EF4-FFF2-40B4-BE49-F238E27FC236}">
                <a16:creationId xmlns:a16="http://schemas.microsoft.com/office/drawing/2014/main" id="{45A1CDC2-C58B-58B3-0B6F-6DA4F6A65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909638"/>
            <a:ext cx="4572000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676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75BE4-6535-8F6F-A7DD-C144C5A4E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Washington Post &#10;areas outside metropolitan Washington. &#10;Rain 48/43 . Tomorrow: Rain 59/43 B18 &#10;Democracy Dies in Darkness &#10;THURSDAY, FEBRUARY 19 &#10;kiers &#10;nd dead &#10;Sewa &#10;er Calif. &#10;spill &#10;lanche &#10;calle &#10;survivors from &#10;a cris &#10;son group; search &#10;n for one missing &#10;BOWSER RE &#10;IAN LIVINGSTON &#10;HELP WITH CÌ &#10;ND BEN NOLL &#10;backcountry skiers were &#10;Emergency decl &#10;ad on Wednesday as a &#10;pollution of the &#10;nt rescue effort contin- &#10;one still missing near &#10;California, following an &#10;BY JENNY GATI &#10;e in the area the day &#10;AND DANA HE &#10;ccording to the Nevada &#10;heriff's Office. &#10;D.C. Mayor Murie &#10;eight people confirmed &#10;(D) declared the Pot &#10;the massive snow slide &#10;sewage spill a public &#10;bed as the length of a &#10;Wednesday and requ &#10;field - it is now the &#10;al assistance with cle &#10;avalanche in modern &#10;Trump administrati &#10;a history. It surpasses &#10;ued to criticize local &#10;f seven killed in a March &#10;allegedly mishandl &#10;alanche at the Alpine &#10;ronmental disaster. &#10;s- now Palisades Tahoe &#10;HEIDI LEVINE/FOR THE WASHINGTON POST &#10;Bowser also reque &#10;ort, in the same general &#10;Jewish settlers clear land last month to build homes at a new unauthorized outpost near the West Bank settlement of Almon. &#10;dential disaster decl &#10;she asked the fede &#10;earlier email to The &#10;Israel deepening control in West Bank &#10;ment to reimburse &#10;ton Post, Leslie Wil- &#10;ernment and D.C. W &#10;he Nevada County Sher- &#10;costs associated wi &#10;ce confirmed that six &#10;and recovery effort. &#10;from a 15-person group &#10;&quot;This is the best w &#10;located and were being &#10;Despite Trump's opposition to annexation, experts say moves may lead to seizure of land &#10;that we have the fu &#10;ted by rescue teams to &#10;resources that quite &#10;nedical care, but condi- &#10;residents deserve,&quot; D &#10;tinued to be a challenge &#10;This month, Prime Minister Benja- &#10;or for Public Safety &#10;ers. &#10;This article is by Abbie Cheeseman, &#10;opposition to annexation, and the pres- &#10;Lindsey Appiah sai &#10;is limited access to the &#10;Lior Soroka, Hazem Balousha, Siham &#10;min Netanyahu's security cabinet, in a &#10;ident emphasized his position in an &#10;cted by the avalanche,&quot; &#10;Shamalakh and Heba Farouk Mahfouz &#10;closed-door meeting, adopted mea- &#10;interview with Axios. &quot;I am against &#10;conference. &#10;sures to make it easier for settlers to &#10;annexation,&quot; Trump said, adding: &quot;We &#10;The spill began i &#10;said. &#10;Israel has moved aggressively in &#10;ls initially believed &#10;recent days to deepen its control over &#10;purchase land and circumvent the &#10;Palestinian Authority in areas it has &#10;have enough things to think about now. &#10;We don't need to be dealing with the &#10;ary, when part of a &#10;Water sewage pipelin &#10;re 16 people in the skiing &#10;the occupied West Bank, unilaterally &#10;controlled since a 1995 agreement &#10;West Bank.' &#10;Potomac Interceptor &#10;it that number was later &#10;adopting policies that analysts say &#10;under the Oslo accords. The move was &#10;Both Trump and the White House &#10;flooding the Potoma &#10;o reflect 15 people who &#10;represent a major shift toward annexa- &#10;tion and appear to defy President &#10;widely condemned in the Arab world &#10;statement brushed over his opposition &#10;wastewater. The se &#10;Donald Trump, who has said he oppos- &#10;and globally as a violation of interna- &#10;about 234 million &#10;went on the trip, the &#10;office said in an update &#10;day local time. At their &#10;tional law and an undoing of decades- &#10;to annexation in vague terms, and &#10;ries about 60 millio &#10;es annexation but has not publicly &#10;old regional security agreements. &#10;neither referenced the accelerating &#10;wastewater daily fr &#10;lay morning news con- &#10;pushed back on the escalating Israeli &#10;After that decision, the White House &#10;measures by Israel to expand settle- &#10;ments &#10;he office reported there &#10;issued a statement reiterating Trump's &#10;ginia and Maryland &#10;measures. &#10;SEE WEST BANK ON A12 &#10;D.C. for treatment. &#10;e women and six men in &#10;The cause of the &#10;SEE RESCUE ON A2 &#10;SEE SEWAGE ">
            <a:extLst>
              <a:ext uri="{FF2B5EF4-FFF2-40B4-BE49-F238E27FC236}">
                <a16:creationId xmlns:a16="http://schemas.microsoft.com/office/drawing/2014/main" id="{107BF488-32F6-343E-5A3E-DCB4DC5DD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55" y="359033"/>
            <a:ext cx="3251754" cy="358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ED72CD-FC36-45BA-76FF-A8785C5BF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50" y="929304"/>
            <a:ext cx="482030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2391787-0FC0-FBED-8EB5-44E1682CD5C2}"/>
              </a:ext>
            </a:extLst>
          </p:cNvPr>
          <p:cNvSpPr/>
          <p:nvPr/>
        </p:nvSpPr>
        <p:spPr>
          <a:xfrm>
            <a:off x="7855974" y="4200988"/>
            <a:ext cx="2448232" cy="109383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0CD42A-1643-9017-7F61-9A6DB133306D}"/>
              </a:ext>
            </a:extLst>
          </p:cNvPr>
          <p:cNvSpPr txBox="1"/>
          <p:nvPr/>
        </p:nvSpPr>
        <p:spPr>
          <a:xfrm>
            <a:off x="6096000" y="481781"/>
            <a:ext cx="1361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October 18</a:t>
            </a:r>
          </a:p>
        </p:txBody>
      </p:sp>
    </p:spTree>
    <p:extLst>
      <p:ext uri="{BB962C8B-B14F-4D97-AF65-F5344CB8AC3E}">
        <p14:creationId xmlns:p14="http://schemas.microsoft.com/office/powerpoint/2010/main" val="2525643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C4DD9-B687-9D6A-B0B0-F7E47C361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Washington Post &#10;areas outside metropolitan Washington. &#10;Rain 48/43 . Tomorrow: Rain 59/43 B18 &#10;Democracy Dies in Darkness &#10;THURSDAY, FEBRUARY 19 &#10;kiers &#10;nd dead &#10;Sewa &#10;er Calif. &#10;spill &#10;lanche &#10;calle &#10;survivors from &#10;a cris &#10;son group; search &#10;n for one missing &#10;BOWSER RE &#10;IAN LIVINGSTON &#10;HELP WITH CÌ &#10;ND BEN NOLL &#10;backcountry skiers were &#10;Emergency decl &#10;ad on Wednesday as a &#10;pollution of the &#10;nt rescue effort contin- &#10;one still missing near &#10;California, following an &#10;BY JENNY GATI &#10;e in the area the day &#10;AND DANA HE &#10;ccording to the Nevada &#10;heriff's Office. &#10;D.C. Mayor Murie &#10;eight people confirmed &#10;(D) declared the Pot &#10;the massive snow slide &#10;sewage spill a public &#10;bed as the length of a &#10;Wednesday and requ &#10;field - it is now the &#10;al assistance with cle &#10;avalanche in modern &#10;Trump administrati &#10;a history. It surpasses &#10;ued to criticize local &#10;f seven killed in a March &#10;allegedly mishandl &#10;alanche at the Alpine &#10;ronmental disaster. &#10;s- now Palisades Tahoe &#10;HEIDI LEVINE/FOR THE WASHINGTON POST &#10;Bowser also reque &#10;ort, in the same general &#10;Jewish settlers clear land last month to build homes at a new unauthorized outpost near the West Bank settlement of Almon. &#10;dential disaster decl &#10;she asked the fede &#10;earlier email to The &#10;Israel deepening control in West Bank &#10;ment to reimburse &#10;ton Post, Leslie Wil- &#10;ernment and D.C. W &#10;he Nevada County Sher- &#10;costs associated wi &#10;ce confirmed that six &#10;and recovery effort. &#10;from a 15-person group &#10;&quot;This is the best w &#10;located and were being &#10;Despite Trump's opposition to annexation, experts say moves may lead to seizure of land &#10;that we have the fu &#10;ted by rescue teams to &#10;resources that quite &#10;nedical care, but condi- &#10;residents deserve,&quot; D &#10;tinued to be a challenge &#10;This month, Prime Minister Benja- &#10;or for Public Safety &#10;ers. &#10;This article is by Abbie Cheeseman, &#10;opposition to annexation, and the pres- &#10;Lindsey Appiah sai &#10;is limited access to the &#10;Lior Soroka, Hazem Balousha, Siham &#10;min Netanyahu's security cabinet, in a &#10;ident emphasized his position in an &#10;cted by the avalanche,&quot; &#10;Shamalakh and Heba Farouk Mahfouz &#10;closed-door meeting, adopted mea- &#10;interview with Axios. &quot;I am against &#10;conference. &#10;sures to make it easier for settlers to &#10;annexation,&quot; Trump said, adding: &quot;We &#10;The spill began i &#10;said. &#10;Israel has moved aggressively in &#10;ls initially believed &#10;recent days to deepen its control over &#10;purchase land and circumvent the &#10;Palestinian Authority in areas it has &#10;have enough things to think about now. &#10;We don't need to be dealing with the &#10;ary, when part of a &#10;Water sewage pipelin &#10;re 16 people in the skiing &#10;the occupied West Bank, unilaterally &#10;controlled since a 1995 agreement &#10;West Bank.' &#10;Potomac Interceptor &#10;it that number was later &#10;adopting policies that analysts say &#10;under the Oslo accords. The move was &#10;Both Trump and the White House &#10;flooding the Potoma &#10;o reflect 15 people who &#10;represent a major shift toward annexa- &#10;tion and appear to defy President &#10;widely condemned in the Arab world &#10;statement brushed over his opposition &#10;wastewater. The se &#10;Donald Trump, who has said he oppos- &#10;and globally as a violation of interna- &#10;about 234 million &#10;went on the trip, the &#10;office said in an update &#10;day local time. At their &#10;tional law and an undoing of decades- &#10;to annexation in vague terms, and &#10;ries about 60 millio &#10;es annexation but has not publicly &#10;old regional security agreements. &#10;neither referenced the accelerating &#10;wastewater daily fr &#10;lay morning news con- &#10;pushed back on the escalating Israeli &#10;After that decision, the White House &#10;measures by Israel to expand settle- &#10;ments &#10;he office reported there &#10;issued a statement reiterating Trump's &#10;ginia and Maryland &#10;measures. &#10;SEE WEST BANK ON A12 &#10;D.C. for treatment. &#10;e women and six men in &#10;The cause of the &#10;SEE RESCUE ON A2 &#10;SEE SEWAGE ">
            <a:extLst>
              <a:ext uri="{FF2B5EF4-FFF2-40B4-BE49-F238E27FC236}">
                <a16:creationId xmlns:a16="http://schemas.microsoft.com/office/drawing/2014/main" id="{52A84038-1ADE-223F-8D58-0BB6B0238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55" y="359033"/>
            <a:ext cx="3251754" cy="358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D5D413-A62E-4D37-200A-781C81F18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54" y="4120934"/>
            <a:ext cx="3291840" cy="46834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5E9E25-D4A9-0807-0293-8C568F6725A0}"/>
              </a:ext>
            </a:extLst>
          </p:cNvPr>
          <p:cNvSpPr txBox="1"/>
          <p:nvPr/>
        </p:nvSpPr>
        <p:spPr>
          <a:xfrm>
            <a:off x="6096000" y="481781"/>
            <a:ext cx="1333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October 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B4A38D-3D9F-C13E-E2D7-78222D8F8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235" y="881891"/>
            <a:ext cx="4831632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D46BB6-A7B8-12DA-39AC-EB094A593E42}"/>
              </a:ext>
            </a:extLst>
          </p:cNvPr>
          <p:cNvSpPr/>
          <p:nvPr/>
        </p:nvSpPr>
        <p:spPr>
          <a:xfrm>
            <a:off x="3431458" y="481781"/>
            <a:ext cx="5043948" cy="601718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37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55F98-BCAF-BDAE-742B-AEEB5DCD8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33E484-04B2-7948-7DB1-805D93AA2EB2}"/>
              </a:ext>
            </a:extLst>
          </p:cNvPr>
          <p:cNvSpPr txBox="1"/>
          <p:nvPr/>
        </p:nvSpPr>
        <p:spPr>
          <a:xfrm>
            <a:off x="1304926" y="702731"/>
            <a:ext cx="4166234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598AFD-8880-889C-FBD5-143313D57E8B}"/>
              </a:ext>
            </a:extLst>
          </p:cNvPr>
          <p:cNvSpPr txBox="1"/>
          <p:nvPr/>
        </p:nvSpPr>
        <p:spPr>
          <a:xfrm>
            <a:off x="1454216" y="3180682"/>
            <a:ext cx="16482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About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04E9D3-F9BD-08AD-4FC4-BB6E7BF490A6}"/>
              </a:ext>
            </a:extLst>
          </p:cNvPr>
          <p:cNvSpPr txBox="1"/>
          <p:nvPr/>
        </p:nvSpPr>
        <p:spPr>
          <a:xfrm>
            <a:off x="1454216" y="3908500"/>
            <a:ext cx="439415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What will happen in Gaza</a:t>
            </a:r>
          </a:p>
          <a:p>
            <a:r>
              <a:rPr lang="en-US" sz="2800" dirty="0"/>
              <a:t>Trump plans</a:t>
            </a:r>
          </a:p>
          <a:p>
            <a:r>
              <a:rPr lang="en-US" sz="2800" dirty="0"/>
              <a:t>Netanyahu’s plans</a:t>
            </a:r>
          </a:p>
          <a:p>
            <a:r>
              <a:rPr lang="en-US" sz="2800" dirty="0"/>
              <a:t>Humanitarian flotilla and aid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9BF34A-F2D7-737E-4628-CF5E3E168454}"/>
              </a:ext>
            </a:extLst>
          </p:cNvPr>
          <p:cNvSpPr txBox="1"/>
          <p:nvPr/>
        </p:nvSpPr>
        <p:spPr>
          <a:xfrm>
            <a:off x="6567713" y="3908500"/>
            <a:ext cx="536685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West Bank settlements/annexation</a:t>
            </a:r>
          </a:p>
          <a:p>
            <a:r>
              <a:rPr lang="en-US" sz="2800" dirty="0"/>
              <a:t>Next steps on Iran</a:t>
            </a:r>
          </a:p>
          <a:p>
            <a:r>
              <a:rPr lang="en-US" sz="2800" dirty="0"/>
              <a:t>Two-State solution</a:t>
            </a:r>
          </a:p>
          <a:p>
            <a:r>
              <a:rPr lang="en-US" sz="2800" dirty="0"/>
              <a:t>Future of broader Palestine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8A010-262A-7A2A-624A-827C47995194}"/>
              </a:ext>
            </a:extLst>
          </p:cNvPr>
          <p:cNvSpPr txBox="1"/>
          <p:nvPr/>
        </p:nvSpPr>
        <p:spPr>
          <a:xfrm>
            <a:off x="1304925" y="2057123"/>
            <a:ext cx="5757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/>
              <a:t>What questions did you develop?</a:t>
            </a:r>
          </a:p>
        </p:txBody>
      </p:sp>
    </p:spTree>
    <p:extLst>
      <p:ext uri="{BB962C8B-B14F-4D97-AF65-F5344CB8AC3E}">
        <p14:creationId xmlns:p14="http://schemas.microsoft.com/office/powerpoint/2010/main" val="383851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378A89-70B7-5E47-9DFB-139414E3DC62}"/>
              </a:ext>
            </a:extLst>
          </p:cNvPr>
          <p:cNvSpPr txBox="1"/>
          <p:nvPr/>
        </p:nvSpPr>
        <p:spPr>
          <a:xfrm>
            <a:off x="4660490" y="2844225"/>
            <a:ext cx="2230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Comments?</a:t>
            </a:r>
          </a:p>
        </p:txBody>
      </p:sp>
    </p:spTree>
    <p:extLst>
      <p:ext uri="{BB962C8B-B14F-4D97-AF65-F5344CB8AC3E}">
        <p14:creationId xmlns:p14="http://schemas.microsoft.com/office/powerpoint/2010/main" val="7350334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9D07A-6D8A-D359-79FB-B72DB0690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0E6925-DAAF-083D-EDF9-AEE5698811A2}"/>
              </a:ext>
            </a:extLst>
          </p:cNvPr>
          <p:cNvSpPr txBox="1"/>
          <p:nvPr/>
        </p:nvSpPr>
        <p:spPr>
          <a:xfrm>
            <a:off x="1017027" y="4752493"/>
            <a:ext cx="3010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Hayley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486945-5590-1EF4-2354-641834E36967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63772F-06B2-47C6-A9E5-1E264CF3738B}"/>
              </a:ext>
            </a:extLst>
          </p:cNvPr>
          <p:cNvSpPr txBox="1"/>
          <p:nvPr/>
        </p:nvSpPr>
        <p:spPr>
          <a:xfrm>
            <a:off x="1130334" y="2505891"/>
            <a:ext cx="41284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Mitchell Plitnick	</a:t>
            </a:r>
          </a:p>
          <a:p>
            <a:pPr marL="182880" indent="-182880"/>
            <a:r>
              <a:rPr lang="en-US" sz="2400" dirty="0"/>
              <a:t>President, Re-Thinking Foreign</a:t>
            </a:r>
            <a:br>
              <a:rPr lang="en-US" sz="2400" dirty="0"/>
            </a:br>
            <a:r>
              <a:rPr lang="en-US" sz="2400" dirty="0"/>
              <a:t>Policy</a:t>
            </a:r>
          </a:p>
        </p:txBody>
      </p:sp>
      <p:pic>
        <p:nvPicPr>
          <p:cNvPr id="7" name="Picture 6" descr="A person with glasses and a beard&#10;&#10;AI-generated content may be incorrect.">
            <a:extLst>
              <a:ext uri="{FF2B5EF4-FFF2-40B4-BE49-F238E27FC236}">
                <a16:creationId xmlns:a16="http://schemas.microsoft.com/office/drawing/2014/main" id="{C5CDC293-21FA-2096-C5EA-947061D3B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413">
            <a:off x="5359422" y="684450"/>
            <a:ext cx="5780267" cy="677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552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3D396-F2E2-773D-610E-D555C477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F89B20-0DC1-B502-C1B5-4333A0480258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C046CE-224A-9D03-A4D9-D924E3E2D456}"/>
              </a:ext>
            </a:extLst>
          </p:cNvPr>
          <p:cNvSpPr txBox="1"/>
          <p:nvPr/>
        </p:nvSpPr>
        <p:spPr>
          <a:xfrm>
            <a:off x="6489511" y="1624083"/>
            <a:ext cx="1294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 &amp;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D8CB4-E3CB-58A5-0BD8-57FB4C204367}"/>
              </a:ext>
            </a:extLst>
          </p:cNvPr>
          <p:cNvSpPr txBox="1"/>
          <p:nvPr/>
        </p:nvSpPr>
        <p:spPr>
          <a:xfrm>
            <a:off x="6419979" y="2598003"/>
            <a:ext cx="495375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needs to change in order to make new policies (U.S. or Israel) happen?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important, really, is the U.S. role?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What’s going to happen?</a:t>
            </a:r>
          </a:p>
        </p:txBody>
      </p:sp>
      <p:pic>
        <p:nvPicPr>
          <p:cNvPr id="5" name="Picture 4" descr="A person with glasses and a beard&#10;&#10;AI-generated content may be incorrect.">
            <a:extLst>
              <a:ext uri="{FF2B5EF4-FFF2-40B4-BE49-F238E27FC236}">
                <a16:creationId xmlns:a16="http://schemas.microsoft.com/office/drawing/2014/main" id="{EB41B3CB-6D03-653F-6F02-8806079E6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54" y="2149204"/>
            <a:ext cx="4142232" cy="485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74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42A42A-1254-46C0-A467-EAC2A7F67E15}"/>
              </a:ext>
            </a:extLst>
          </p:cNvPr>
          <p:cNvSpPr txBox="1"/>
          <p:nvPr/>
        </p:nvSpPr>
        <p:spPr>
          <a:xfrm>
            <a:off x="5099573" y="1097841"/>
            <a:ext cx="1992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WRAPUP</a:t>
            </a:r>
          </a:p>
        </p:txBody>
      </p:sp>
      <p:pic>
        <p:nvPicPr>
          <p:cNvPr id="4" name="Picture 3" descr="A picture containing text, floor&#10;&#10;Description automatically generated">
            <a:extLst>
              <a:ext uri="{FF2B5EF4-FFF2-40B4-BE49-F238E27FC236}">
                <a16:creationId xmlns:a16="http://schemas.microsoft.com/office/drawing/2014/main" id="{8BA08303-38FB-4C66-9D6C-DC3DB08EE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741" y="2486025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6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2DBE4-4369-9722-1068-B2FF65E01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E6B09B-6AD6-5927-00EC-11301A849D4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824D1-3976-D2EF-72EC-C6F401ADB5AC}"/>
              </a:ext>
            </a:extLst>
          </p:cNvPr>
          <p:cNvSpPr txBox="1"/>
          <p:nvPr/>
        </p:nvSpPr>
        <p:spPr>
          <a:xfrm>
            <a:off x="1119106" y="1901843"/>
            <a:ext cx="495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Your 401 projects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A71D57-3A84-134B-D43A-DF3A6B279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988048"/>
              </p:ext>
            </p:extLst>
          </p:nvPr>
        </p:nvGraphicFramePr>
        <p:xfrm>
          <a:off x="6072858" y="2083006"/>
          <a:ext cx="5247156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746057">
                  <a:extLst>
                    <a:ext uri="{9D8B030D-6E8A-4147-A177-3AD203B41FA5}">
                      <a16:colId xmlns:a16="http://schemas.microsoft.com/office/drawing/2014/main" val="4090758624"/>
                    </a:ext>
                  </a:extLst>
                </a:gridCol>
                <a:gridCol w="3501099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U.S.-Israel Bilateral Relations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China-Taiwan-U.S. Tensions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Russia-Ukraine Ceasefire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U.S.-Mexico River Dispute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Enhancing Ukraine Military Power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Venezuela Oil Deal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9CD4C6-6802-E944-C97D-ACC87FE9CCFD}"/>
              </a:ext>
            </a:extLst>
          </p:cNvPr>
          <p:cNvSpPr/>
          <p:nvPr/>
        </p:nvSpPr>
        <p:spPr>
          <a:xfrm>
            <a:off x="6072858" y="2083006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BD9FF1-AFB1-1709-60AB-F260C184E0A4}"/>
              </a:ext>
            </a:extLst>
          </p:cNvPr>
          <p:cNvSpPr/>
          <p:nvPr/>
        </p:nvSpPr>
        <p:spPr>
          <a:xfrm>
            <a:off x="6072858" y="4295825"/>
            <a:ext cx="5247156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C1CD586-CA7F-A528-33DF-39D6BA4EDECF}"/>
              </a:ext>
            </a:extLst>
          </p:cNvPr>
          <p:cNvSpPr/>
          <p:nvPr/>
        </p:nvSpPr>
        <p:spPr>
          <a:xfrm>
            <a:off x="6072858" y="2761684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6EFED11-2482-3E42-F3A3-D25A77DA4147}"/>
              </a:ext>
            </a:extLst>
          </p:cNvPr>
          <p:cNvSpPr/>
          <p:nvPr/>
        </p:nvSpPr>
        <p:spPr>
          <a:xfrm>
            <a:off x="5820013" y="4637882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697965B-FA77-B149-BF92-C150F9BA61A3}"/>
              </a:ext>
            </a:extLst>
          </p:cNvPr>
          <p:cNvSpPr/>
          <p:nvPr/>
        </p:nvSpPr>
        <p:spPr>
          <a:xfrm>
            <a:off x="5892749" y="2344856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D12DD0E-BBAA-9140-C953-22CD1D0AC29D}"/>
              </a:ext>
            </a:extLst>
          </p:cNvPr>
          <p:cNvSpPr/>
          <p:nvPr/>
        </p:nvSpPr>
        <p:spPr>
          <a:xfrm>
            <a:off x="5892749" y="3192380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D0F4C83-8A86-70B5-AF3E-60FB90C84203}"/>
              </a:ext>
            </a:extLst>
          </p:cNvPr>
          <p:cNvSpPr/>
          <p:nvPr/>
        </p:nvSpPr>
        <p:spPr>
          <a:xfrm>
            <a:off x="5892749" y="3885179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935A645-69E2-9F03-8D0A-BD012F5DEA6C}"/>
              </a:ext>
            </a:extLst>
          </p:cNvPr>
          <p:cNvSpPr/>
          <p:nvPr/>
        </p:nvSpPr>
        <p:spPr>
          <a:xfrm>
            <a:off x="5892749" y="3481968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1E558-CE71-A5B5-CE40-849EC87F5FE8}"/>
              </a:ext>
            </a:extLst>
          </p:cNvPr>
          <p:cNvSpPr txBox="1"/>
          <p:nvPr/>
        </p:nvSpPr>
        <p:spPr>
          <a:xfrm>
            <a:off x="1498904" y="3273596"/>
            <a:ext cx="257075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Can you give us your BLUF in one sentence or two?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2423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D2B8C3D-7E8D-AB11-9360-AADCE3373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F59BC1-0919-8E2C-C3B1-D08EBA060829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29AA49-42F2-1B61-A923-C560580929A0}"/>
              </a:ext>
            </a:extLst>
          </p:cNvPr>
          <p:cNvSpPr txBox="1"/>
          <p:nvPr/>
        </p:nvSpPr>
        <p:spPr>
          <a:xfrm>
            <a:off x="1119106" y="1901843"/>
            <a:ext cx="495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Your 401 projects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EE41CFA-13D5-5758-9888-4F656023ADFC}"/>
              </a:ext>
            </a:extLst>
          </p:cNvPr>
          <p:cNvGraphicFramePr>
            <a:graphicFrameLocks noGrp="1"/>
          </p:cNvGraphicFramePr>
          <p:nvPr/>
        </p:nvGraphicFramePr>
        <p:xfrm>
          <a:off x="6072858" y="2083006"/>
          <a:ext cx="5247156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746057">
                  <a:extLst>
                    <a:ext uri="{9D8B030D-6E8A-4147-A177-3AD203B41FA5}">
                      <a16:colId xmlns:a16="http://schemas.microsoft.com/office/drawing/2014/main" val="4090758624"/>
                    </a:ext>
                  </a:extLst>
                </a:gridCol>
                <a:gridCol w="3501099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U.S.-Israel Bilateral Relations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China-Taiwan-U.S. Tensions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Russia-Ukraine Ceasefire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U.S.-Mexico River Dispute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Enhancing Ukraine Military Power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Venezuela Oil Deal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D58BBAB-5C9D-853E-4E6F-CA2FFEE0242E}"/>
              </a:ext>
            </a:extLst>
          </p:cNvPr>
          <p:cNvSpPr txBox="1"/>
          <p:nvPr/>
        </p:nvSpPr>
        <p:spPr>
          <a:xfrm>
            <a:off x="1498904" y="3273596"/>
            <a:ext cx="257075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Can you give us your BLUF in one sentence or two?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8562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349CBC-7FF5-0F2D-C12D-A15F32F6E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E7F16B-B81E-756E-EDD8-10E7997ABEE0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BC6A3C-4371-2EA2-448C-CF993D2A28D9}"/>
              </a:ext>
            </a:extLst>
          </p:cNvPr>
          <p:cNvSpPr txBox="1"/>
          <p:nvPr/>
        </p:nvSpPr>
        <p:spPr>
          <a:xfrm>
            <a:off x="1119106" y="1901843"/>
            <a:ext cx="495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Your 401 and 402 projects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9ACCE3-BE24-5E68-C252-21412BCEB9C7}"/>
              </a:ext>
            </a:extLst>
          </p:cNvPr>
          <p:cNvSpPr txBox="1"/>
          <p:nvPr/>
        </p:nvSpPr>
        <p:spPr>
          <a:xfrm>
            <a:off x="1119106" y="2803291"/>
            <a:ext cx="34617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One-minute briefings to your colleagues…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Topic?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Current thesis?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Finding good drivers and options?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DE1191-2051-78CC-8FF7-5640B0B27A5A}"/>
              </a:ext>
            </a:extLst>
          </p:cNvPr>
          <p:cNvGraphicFramePr>
            <a:graphicFrameLocks noGrp="1"/>
          </p:cNvGraphicFramePr>
          <p:nvPr/>
        </p:nvGraphicFramePr>
        <p:xfrm>
          <a:off x="5964635" y="419443"/>
          <a:ext cx="5247156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746057">
                  <a:extLst>
                    <a:ext uri="{9D8B030D-6E8A-4147-A177-3AD203B41FA5}">
                      <a16:colId xmlns:a16="http://schemas.microsoft.com/office/drawing/2014/main" val="4090758624"/>
                    </a:ext>
                  </a:extLst>
                </a:gridCol>
                <a:gridCol w="3501099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U.S.-Israel Bilateral Relations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China-Taiwan-U.S. Tensions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Russia-Ukraine Ceasefire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U.S.-Mexico River Dispute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Enhancing Ukraine Military Power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Venezuela Oil Deal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506C2BE-95CD-0382-C7EB-8E5CBD1936F4}"/>
              </a:ext>
            </a:extLst>
          </p:cNvPr>
          <p:cNvGraphicFramePr>
            <a:graphicFrameLocks noGrp="1"/>
          </p:cNvGraphicFramePr>
          <p:nvPr/>
        </p:nvGraphicFramePr>
        <p:xfrm>
          <a:off x="5964635" y="3530718"/>
          <a:ext cx="5579664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75155">
                  <a:extLst>
                    <a:ext uri="{9D8B030D-6E8A-4147-A177-3AD203B41FA5}">
                      <a16:colId xmlns:a16="http://schemas.microsoft.com/office/drawing/2014/main" val="1258849628"/>
                    </a:ext>
                  </a:extLst>
                </a:gridCol>
                <a:gridCol w="4304509">
                  <a:extLst>
                    <a:ext uri="{9D8B030D-6E8A-4147-A177-3AD203B41FA5}">
                      <a16:colId xmlns:a16="http://schemas.microsoft.com/office/drawing/2014/main" val="402785324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Strengthening Nuclear Nonproliferation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Dedollarization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Future of the </a:t>
                      </a: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United Nations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Russia-Ukraine Ceasefire Talks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0022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CC201-3DA8-D57F-16EE-15C85F651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provided text is a course schedule for Fall 2026, detailing topics and assignments for IRP 401 and IRP 402, including due dates for various readings, projects, and worksheets.&#10;&#10;AI-generated content may be incorrect.">
            <a:extLst>
              <a:ext uri="{FF2B5EF4-FFF2-40B4-BE49-F238E27FC236}">
                <a16:creationId xmlns:a16="http://schemas.microsoft.com/office/drawing/2014/main" id="{D27E191C-C2E7-D49C-5142-5139B8BD8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605" y="121311"/>
            <a:ext cx="6313377" cy="676656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151AA28-AA11-DC50-727A-731FB1CC8B85}"/>
              </a:ext>
            </a:extLst>
          </p:cNvPr>
          <p:cNvGrpSpPr/>
          <p:nvPr/>
        </p:nvGrpSpPr>
        <p:grpSpPr>
          <a:xfrm>
            <a:off x="7973210" y="2834098"/>
            <a:ext cx="570411" cy="3567241"/>
            <a:chOff x="7973210" y="2834098"/>
            <a:chExt cx="570411" cy="35672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0E6051-32B6-1D20-7252-913DF4F6FAD4}"/>
                </a:ext>
              </a:extLst>
            </p:cNvPr>
            <p:cNvGrpSpPr/>
            <p:nvPr/>
          </p:nvGrpSpPr>
          <p:grpSpPr>
            <a:xfrm>
              <a:off x="7973210" y="2834098"/>
              <a:ext cx="570411" cy="3567241"/>
              <a:chOff x="9472320" y="2985453"/>
              <a:chExt cx="570411" cy="356724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6F68E1-8869-EC29-43C5-DA888782C001}"/>
                  </a:ext>
                </a:extLst>
              </p:cNvPr>
              <p:cNvSpPr txBox="1"/>
              <p:nvPr/>
            </p:nvSpPr>
            <p:spPr>
              <a:xfrm>
                <a:off x="9482116" y="456808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99D1D2-C670-7683-C543-22C5024CD14C}"/>
                  </a:ext>
                </a:extLst>
              </p:cNvPr>
              <p:cNvSpPr txBox="1"/>
              <p:nvPr/>
            </p:nvSpPr>
            <p:spPr>
              <a:xfrm>
                <a:off x="9482116" y="298545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28BF70-AB83-2E27-BFED-AC30BDF48E30}"/>
                  </a:ext>
                </a:extLst>
              </p:cNvPr>
              <p:cNvSpPr txBox="1"/>
              <p:nvPr/>
            </p:nvSpPr>
            <p:spPr>
              <a:xfrm>
                <a:off x="9472320" y="474467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43EEF5-755B-7823-3802-AAF8E08EBA85}"/>
                  </a:ext>
                </a:extLst>
              </p:cNvPr>
              <p:cNvSpPr txBox="1"/>
              <p:nvPr/>
            </p:nvSpPr>
            <p:spPr>
              <a:xfrm>
                <a:off x="9535861" y="5967919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1862E4-700A-7A7E-1E33-CCF56D0E35CE}"/>
                </a:ext>
              </a:extLst>
            </p:cNvPr>
            <p:cNvSpPr txBox="1"/>
            <p:nvPr/>
          </p:nvSpPr>
          <p:spPr>
            <a:xfrm>
              <a:off x="7980431" y="4897798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CE34766-9D42-983A-3642-A783662BC758}"/>
              </a:ext>
            </a:extLst>
          </p:cNvPr>
          <p:cNvSpPr txBox="1"/>
          <p:nvPr/>
        </p:nvSpPr>
        <p:spPr>
          <a:xfrm>
            <a:off x="9246202" y="2594917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41EBE1-0A02-FE5E-A5FD-4888690DB06F}"/>
              </a:ext>
            </a:extLst>
          </p:cNvPr>
          <p:cNvSpPr txBox="1"/>
          <p:nvPr/>
        </p:nvSpPr>
        <p:spPr>
          <a:xfrm>
            <a:off x="9267346" y="3796979"/>
            <a:ext cx="887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402</a:t>
            </a:r>
            <a:endParaRPr lang="en-US" sz="28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172542E-3499-94D4-F469-73EEEF63148E}"/>
              </a:ext>
            </a:extLst>
          </p:cNvPr>
          <p:cNvSpPr/>
          <p:nvPr/>
        </p:nvSpPr>
        <p:spPr>
          <a:xfrm>
            <a:off x="6335747" y="1890707"/>
            <a:ext cx="1928692" cy="2098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490B2C-991C-64B1-BDAC-307322C3787D}"/>
              </a:ext>
            </a:extLst>
          </p:cNvPr>
          <p:cNvGrpSpPr/>
          <p:nvPr/>
        </p:nvGrpSpPr>
        <p:grpSpPr>
          <a:xfrm>
            <a:off x="7948399" y="2494118"/>
            <a:ext cx="590050" cy="4609541"/>
            <a:chOff x="7948399" y="2494118"/>
            <a:chExt cx="590050" cy="460954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3D66D6C-58CD-1314-B097-5E5174AA5A89}"/>
                </a:ext>
              </a:extLst>
            </p:cNvPr>
            <p:cNvGrpSpPr/>
            <p:nvPr/>
          </p:nvGrpSpPr>
          <p:grpSpPr>
            <a:xfrm>
              <a:off x="7977846" y="2494118"/>
              <a:ext cx="560603" cy="4609541"/>
              <a:chOff x="9088457" y="2389808"/>
              <a:chExt cx="560603" cy="374030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DF72A2-39CF-9CC1-7019-744315D97B4F}"/>
                  </a:ext>
                </a:extLst>
              </p:cNvPr>
              <p:cNvSpPr txBox="1"/>
              <p:nvPr/>
            </p:nvSpPr>
            <p:spPr>
              <a:xfrm>
                <a:off x="9142190" y="2389808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969F40-9CC2-0B70-B3DD-EE42D3457764}"/>
                  </a:ext>
                </a:extLst>
              </p:cNvPr>
              <p:cNvSpPr txBox="1"/>
              <p:nvPr/>
            </p:nvSpPr>
            <p:spPr>
              <a:xfrm>
                <a:off x="9088457" y="2966996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D3FB385-0666-698C-68AA-4CA274947946}"/>
                  </a:ext>
                </a:extLst>
              </p:cNvPr>
              <p:cNvSpPr txBox="1"/>
              <p:nvPr/>
            </p:nvSpPr>
            <p:spPr>
              <a:xfrm>
                <a:off x="9124022" y="554534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D5AACC-B0A2-D1F5-E90B-022DFA1F6107}"/>
                </a:ext>
              </a:extLst>
            </p:cNvPr>
            <p:cNvSpPr txBox="1"/>
            <p:nvPr/>
          </p:nvSpPr>
          <p:spPr>
            <a:xfrm>
              <a:off x="7948399" y="4016527"/>
              <a:ext cx="506870" cy="720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350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4CBBB-E730-EA20-3D94-9315C8637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41E447-3695-E698-5A85-E83A23BBF8BE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F9A50B0-D9F3-35D2-ECF4-211F2F944694}"/>
              </a:ext>
            </a:extLst>
          </p:cNvPr>
          <p:cNvGraphicFramePr>
            <a:graphicFrameLocks noGrp="1"/>
          </p:cNvGraphicFramePr>
          <p:nvPr/>
        </p:nvGraphicFramePr>
        <p:xfrm>
          <a:off x="1491740" y="1634122"/>
          <a:ext cx="9453708" cy="486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Understanding Polls (Prof. Sydnor)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Uber to Embassy of Israel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Counselor Anna Shteingart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Embassy of Israel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Sadie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~11:50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Metro back to SUDC and Lunch</a:t>
                      </a:r>
                      <a:endParaRPr lang="en-US" sz="18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1:30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400" i="0" dirty="0"/>
                        <a:t>Discussion:  Readings and Hotwash from Morning Session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400" dirty="0"/>
                        <a:t>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Mitchell Plitnick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President,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ReThinking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Foreign Policy</a:t>
                      </a:r>
                    </a:p>
                    <a:p>
                      <a:pPr lvl="1"/>
                      <a:r>
                        <a:rPr lang="en-US" sz="20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Hayley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~3:30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/>
                        <a:t>Wrapup</a:t>
                      </a:r>
                      <a:endParaRPr lang="en-US" sz="24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6607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72ADE9-A8ED-E927-8457-7807B5B9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00E5E5-C8DB-3C09-6768-612CA9CED3C8}"/>
              </a:ext>
            </a:extLst>
          </p:cNvPr>
          <p:cNvSpPr txBox="1"/>
          <p:nvPr/>
        </p:nvSpPr>
        <p:spPr>
          <a:xfrm>
            <a:off x="2940623" y="540697"/>
            <a:ext cx="6497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LUNCH    and    METRO to </a:t>
            </a:r>
            <a:br>
              <a:rPr lang="en-US" sz="2800" dirty="0"/>
            </a:br>
            <a:r>
              <a:rPr lang="en-US" sz="2800" dirty="0"/>
              <a:t>Metro Center and National Press Club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AFD6B-848C-D1C9-3934-D31732B56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70" b="93658" l="1500" r="96500">
                        <a14:foregroundMark x1="10333" y1="25516" x2="3000" y2="44248"/>
                        <a14:foregroundMark x1="3000" y1="44248" x2="5167" y2="67109"/>
                        <a14:foregroundMark x1="5167" y1="67109" x2="16500" y2="78171"/>
                        <a14:foregroundMark x1="16500" y1="78171" x2="18167" y2="75959"/>
                        <a14:foregroundMark x1="18917" y1="78171" x2="29333" y2="93363"/>
                        <a14:foregroundMark x1="29333" y1="93363" x2="42000" y2="93805"/>
                        <a14:foregroundMark x1="42000" y1="93805" x2="54333" y2="85988"/>
                        <a14:foregroundMark x1="54333" y1="85988" x2="58833" y2="86283"/>
                        <a14:foregroundMark x1="86083" y1="74189" x2="96750" y2="60324"/>
                        <a14:foregroundMark x1="96750" y1="60324" x2="92250" y2="39086"/>
                        <a14:foregroundMark x1="92250" y1="39086" x2="87333" y2="33923"/>
                        <a14:foregroundMark x1="95667" y1="47345" x2="96500" y2="64307"/>
                        <a14:foregroundMark x1="69167" y1="10767" x2="56250" y2="7670"/>
                        <a14:foregroundMark x1="56250" y1="7670" x2="50750" y2="9440"/>
                        <a14:foregroundMark x1="2250" y1="58555" x2="3250" y2="55900"/>
                        <a14:foregroundMark x1="2000" y1="61209" x2="2000" y2="61209"/>
                        <a14:foregroundMark x1="1500" y1="60324" x2="1500" y2="60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4443" y="2791225"/>
            <a:ext cx="3771900" cy="2131124"/>
          </a:xfrm>
          <a:prstGeom prst="rect">
            <a:avLst/>
          </a:prstGeom>
        </p:spPr>
      </p:pic>
      <p:pic>
        <p:nvPicPr>
          <p:cNvPr id="1026" name="Picture 2" descr="Red Line (Washington Metro) - Wikipedia">
            <a:extLst>
              <a:ext uri="{FF2B5EF4-FFF2-40B4-BE49-F238E27FC236}">
                <a16:creationId xmlns:a16="http://schemas.microsoft.com/office/drawing/2014/main" id="{C493C02C-3E74-DA84-B007-33309DC67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75" y="2022224"/>
            <a:ext cx="4892168" cy="36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75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B9F391-303A-F4D1-7BE8-05F6B1911F4A}"/>
              </a:ext>
            </a:extLst>
          </p:cNvPr>
          <p:cNvSpPr txBox="1"/>
          <p:nvPr/>
        </p:nvSpPr>
        <p:spPr>
          <a:xfrm>
            <a:off x="4611329" y="2595717"/>
            <a:ext cx="229902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QUESTIONS?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COMMENTS?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SUGGESTIONS?</a:t>
            </a:r>
          </a:p>
        </p:txBody>
      </p:sp>
    </p:spTree>
    <p:extLst>
      <p:ext uri="{BB962C8B-B14F-4D97-AF65-F5344CB8AC3E}">
        <p14:creationId xmlns:p14="http://schemas.microsoft.com/office/powerpoint/2010/main" val="7376405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CDC35-8F2C-3399-7E63-0CEA37CBE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47B7A-9182-3FBE-3359-141F8139C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DA5F16-B280-C259-CA03-28D1C9EDD0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A35C35-3258-F105-977D-C0D8DB2D08BC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</a:t>
            </a:r>
            <a:r>
              <a:rPr lang="en-US" sz="2400"/>
              <a:t>Fulton T </a:t>
            </a:r>
            <a:r>
              <a:rPr lang="en-US" sz="2400" dirty="0"/>
              <a:t>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51DD9F-534E-477D-B03F-CE8B4FB1A3E2}"/>
              </a:ext>
            </a:extLst>
          </p:cNvPr>
          <p:cNvSpPr txBox="1"/>
          <p:nvPr/>
        </p:nvSpPr>
        <p:spPr>
          <a:xfrm>
            <a:off x="5771609" y="3997484"/>
            <a:ext cx="22562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Nine</a:t>
            </a:r>
            <a:br>
              <a:rPr lang="en-US" sz="2400" dirty="0"/>
            </a:br>
            <a:r>
              <a:rPr lang="en-US" sz="2400" dirty="0"/>
              <a:t>23 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4370AD-D200-4587-DA47-0A1414399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85234"/>
      </p:ext>
    </p:extLst>
  </p:cSld>
  <p:clrMapOvr>
    <a:masterClrMapping/>
  </p:clrMapOvr>
</p:sld>
</file>

<file path=ppt/theme/theme1.xml><?xml version="1.0" encoding="utf-8"?>
<a:theme xmlns:a="http://schemas.openxmlformats.org/drawingml/2006/main" name="AU_analysis_class_them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_analysis_class_theme" id="{D629ACFE-B0C4-497E-BC82-35A72FF012DF}" vid="{1BAA6AC4-EBB9-499A-AE4A-F60AD4DD4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AU_analysis_class_theme</Template>
  <TotalTime>4375</TotalTime>
  <Words>1201</Words>
  <Application>Microsoft Office PowerPoint</Application>
  <PresentationFormat>Widescreen</PresentationFormat>
  <Paragraphs>293</Paragraphs>
  <Slides>41</Slides>
  <Notes>0</Notes>
  <HiddenSlides>7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Aptos</vt:lpstr>
      <vt:lpstr>Arial</vt:lpstr>
      <vt:lpstr>Calibri</vt:lpstr>
      <vt:lpstr>Corbel</vt:lpstr>
      <vt:lpstr>Wingdings</vt:lpstr>
      <vt:lpstr>AU_analysis_class_theme</vt:lpstr>
      <vt:lpstr>Global Policy Seminar and NSC Simulation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Policy Seminar and NSC Simulation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Fulton Armstrong</dc:creator>
  <cp:keywords/>
  <cp:lastModifiedBy>Fulton Armstrong</cp:lastModifiedBy>
  <cp:revision>209</cp:revision>
  <cp:lastPrinted>2026-09-22T14:36:25Z</cp:lastPrinted>
  <dcterms:created xsi:type="dcterms:W3CDTF">2020-01-10T15:37:44Z</dcterms:created>
  <dcterms:modified xsi:type="dcterms:W3CDTF">2026-10-22T15:05:40Z</dcterms:modified>
  <cp:category/>
</cp:coreProperties>
</file>