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305" r:id="rId3"/>
    <p:sldId id="2300" r:id="rId4"/>
    <p:sldId id="2308" r:id="rId5"/>
    <p:sldId id="2282" r:id="rId6"/>
    <p:sldId id="2290" r:id="rId7"/>
    <p:sldId id="2291" r:id="rId8"/>
    <p:sldId id="2295" r:id="rId9"/>
    <p:sldId id="2297" r:id="rId10"/>
    <p:sldId id="2298" r:id="rId11"/>
    <p:sldId id="1671" r:id="rId12"/>
    <p:sldId id="2299" r:id="rId13"/>
    <p:sldId id="1939" r:id="rId14"/>
    <p:sldId id="2306" r:id="rId15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E6E1FF-301E-4A6C-A9F1-D5A43698B7AE}" v="5" dt="2026-10-14T18:40:56.7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8" autoAdjust="0"/>
    <p:restoredTop sz="95740"/>
  </p:normalViewPr>
  <p:slideViewPr>
    <p:cSldViewPr snapToGrid="0">
      <p:cViewPr varScale="1">
        <p:scale>
          <a:sx n="78" d="100"/>
          <a:sy n="78" d="100"/>
        </p:scale>
        <p:origin x="1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undo redo custSel addSld delSld modSld addMainMaster delMainMaster">
      <pc:chgData name="Fulton A" userId="6ce49bf28c24c9be" providerId="LiveId" clId="{5B57139A-8E67-47AF-BCD0-41E306C5AB29}" dt="2026-10-14T18:42:56.875" v="777" actId="729"/>
      <pc:docMkLst>
        <pc:docMk/>
      </pc:docMkLst>
      <pc:sldChg chg="modSp mod">
        <pc:chgData name="Fulton A" userId="6ce49bf28c24c9be" providerId="LiveId" clId="{5B57139A-8E67-47AF-BCD0-41E306C5AB29}" dt="2026-10-10T19:30:41.438" v="254" actId="20577"/>
        <pc:sldMkLst>
          <pc:docMk/>
          <pc:sldMk cId="2153690178" sldId="256"/>
        </pc:sldMkLst>
        <pc:spChg chg="mod">
          <ac:chgData name="Fulton A" userId="6ce49bf28c24c9be" providerId="LiveId" clId="{5B57139A-8E67-47AF-BCD0-41E306C5AB29}" dt="2026-10-08T13:06:21.383" v="30" actId="6549"/>
          <ac:spMkLst>
            <pc:docMk/>
            <pc:sldMk cId="2153690178" sldId="256"/>
            <ac:spMk id="4" creationId="{61BCD19B-55AB-4D08-A939-080A93DACEA3}"/>
          </ac:spMkLst>
        </pc:spChg>
        <pc:spChg chg="mod">
          <ac:chgData name="Fulton A" userId="6ce49bf28c24c9be" providerId="LiveId" clId="{5B57139A-8E67-47AF-BCD0-41E306C5AB29}" dt="2026-10-10T19:30:41.438" v="254" actId="20577"/>
          <ac:spMkLst>
            <pc:docMk/>
            <pc:sldMk cId="2153690178" sldId="256"/>
            <ac:spMk id="6" creationId="{C33D3CE5-5285-44EC-AB2E-E318AACFE2FF}"/>
          </ac:spMkLst>
        </pc:spChg>
      </pc:sldChg>
      <pc:sldChg chg="mod modShow">
        <pc:chgData name="Fulton A" userId="6ce49bf28c24c9be" providerId="LiveId" clId="{5B57139A-8E67-47AF-BCD0-41E306C5AB29}" dt="2026-10-14T18:42:00.200" v="775" actId="729"/>
        <pc:sldMkLst>
          <pc:docMk/>
          <pc:sldMk cId="1083509459" sldId="1671"/>
        </pc:sldMkLst>
      </pc:sldChg>
      <pc:sldChg chg="del">
        <pc:chgData name="Fulton A" userId="6ce49bf28c24c9be" providerId="LiveId" clId="{5B57139A-8E67-47AF-BCD0-41E306C5AB29}" dt="2026-10-14T18:42:06.472" v="776" actId="47"/>
        <pc:sldMkLst>
          <pc:docMk/>
          <pc:sldMk cId="1377192489" sldId="1837"/>
        </pc:sldMkLst>
      </pc:sldChg>
      <pc:sldChg chg="add del mod modShow">
        <pc:chgData name="Fulton A" userId="6ce49bf28c24c9be" providerId="LiveId" clId="{5B57139A-8E67-47AF-BCD0-41E306C5AB29}" dt="2026-10-10T19:29:43.872" v="232" actId="47"/>
        <pc:sldMkLst>
          <pc:docMk/>
          <pc:sldMk cId="3545756295" sldId="2282"/>
        </pc:sldMkLst>
      </pc:sldChg>
      <pc:sldChg chg="add del mod modShow">
        <pc:chgData name="Fulton A" userId="6ce49bf28c24c9be" providerId="LiveId" clId="{5B57139A-8E67-47AF-BCD0-41E306C5AB29}" dt="2026-10-10T19:30:10.588" v="234" actId="729"/>
        <pc:sldMkLst>
          <pc:docMk/>
          <pc:sldMk cId="3132749369" sldId="2290"/>
        </pc:sldMkLst>
      </pc:sldChg>
      <pc:sldChg chg="modSp add del mod modShow">
        <pc:chgData name="Fulton A" userId="6ce49bf28c24c9be" providerId="LiveId" clId="{5B57139A-8E67-47AF-BCD0-41E306C5AB29}" dt="2026-10-10T19:30:10.588" v="234" actId="729"/>
        <pc:sldMkLst>
          <pc:docMk/>
          <pc:sldMk cId="3642774496" sldId="2291"/>
        </pc:sldMkLst>
        <pc:spChg chg="mod">
          <ac:chgData name="Fulton A" userId="6ce49bf28c24c9be" providerId="LiveId" clId="{5B57139A-8E67-47AF-BCD0-41E306C5AB29}" dt="2026-10-07T15:21:47.515" v="29" actId="20577"/>
          <ac:spMkLst>
            <pc:docMk/>
            <pc:sldMk cId="3642774496" sldId="2291"/>
            <ac:spMk id="8" creationId="{D3FD8CB4-E3CB-58A5-0BD8-57FB4C204367}"/>
          </ac:spMkLst>
        </pc:spChg>
      </pc:sldChg>
      <pc:sldChg chg="add del mod modShow">
        <pc:chgData name="Fulton A" userId="6ce49bf28c24c9be" providerId="LiveId" clId="{5B57139A-8E67-47AF-BCD0-41E306C5AB29}" dt="2026-10-14T18:42:00.200" v="775" actId="729"/>
        <pc:sldMkLst>
          <pc:docMk/>
          <pc:sldMk cId="1987979487" sldId="2295"/>
        </pc:sldMkLst>
      </pc:sldChg>
      <pc:sldChg chg="add del mod modShow">
        <pc:chgData name="Fulton A" userId="6ce49bf28c24c9be" providerId="LiveId" clId="{5B57139A-8E67-47AF-BCD0-41E306C5AB29}" dt="2026-10-14T18:42:00.200" v="775" actId="729"/>
        <pc:sldMkLst>
          <pc:docMk/>
          <pc:sldMk cId="4082423476" sldId="2297"/>
        </pc:sldMkLst>
      </pc:sldChg>
      <pc:sldChg chg="add del">
        <pc:chgData name="Fulton A" userId="6ce49bf28c24c9be" providerId="LiveId" clId="{5B57139A-8E67-47AF-BCD0-41E306C5AB29}" dt="2026-10-10T19:29:43.872" v="232" actId="47"/>
        <pc:sldMkLst>
          <pc:docMk/>
          <pc:sldMk cId="3593002212" sldId="2298"/>
        </pc:sldMkLst>
      </pc:sldChg>
      <pc:sldChg chg="mod modShow">
        <pc:chgData name="Fulton A" userId="6ce49bf28c24c9be" providerId="LiveId" clId="{5B57139A-8E67-47AF-BCD0-41E306C5AB29}" dt="2026-10-14T18:42:00.200" v="775" actId="729"/>
        <pc:sldMkLst>
          <pc:docMk/>
          <pc:sldMk cId="1249442939" sldId="2299"/>
        </pc:sldMkLst>
      </pc:sldChg>
      <pc:sldChg chg="addSp delSp modSp mod modShow">
        <pc:chgData name="Fulton A" userId="6ce49bf28c24c9be" providerId="LiveId" clId="{5B57139A-8E67-47AF-BCD0-41E306C5AB29}" dt="2026-10-14T18:41:15.140" v="774" actId="1076"/>
        <pc:sldMkLst>
          <pc:docMk/>
          <pc:sldMk cId="2071504479" sldId="2300"/>
        </pc:sldMkLst>
        <pc:graphicFrameChg chg="mod modGraphic">
          <ac:chgData name="Fulton A" userId="6ce49bf28c24c9be" providerId="LiveId" clId="{5B57139A-8E67-47AF-BCD0-41E306C5AB29}" dt="2026-10-14T18:41:15.140" v="774" actId="1076"/>
          <ac:graphicFrameMkLst>
            <pc:docMk/>
            <pc:sldMk cId="2071504479" sldId="2300"/>
            <ac:graphicFrameMk id="3" creationId="{98D4DC58-A995-E2C1-D812-82E8C831CFF6}"/>
          </ac:graphicFrameMkLst>
        </pc:graphicFrameChg>
      </pc:sldChg>
      <pc:sldChg chg="add modAnim">
        <pc:chgData name="Fulton A" userId="6ce49bf28c24c9be" providerId="LiveId" clId="{5B57139A-8E67-47AF-BCD0-41E306C5AB29}" dt="2026-10-10T19:28:24.552" v="227"/>
        <pc:sldMkLst>
          <pc:docMk/>
          <pc:sldMk cId="1130187407" sldId="2305"/>
        </pc:sldMkLst>
      </pc:sldChg>
      <pc:sldChg chg="add">
        <pc:chgData name="Fulton A" userId="6ce49bf28c24c9be" providerId="LiveId" clId="{5B57139A-8E67-47AF-BCD0-41E306C5AB29}" dt="2026-10-10T19:30:53.167" v="255"/>
        <pc:sldMkLst>
          <pc:docMk/>
          <pc:sldMk cId="306875197" sldId="2306"/>
        </pc:sldMkLst>
      </pc:sldChg>
      <pc:sldChg chg="new del">
        <pc:chgData name="Fulton A" userId="6ce49bf28c24c9be" providerId="LiveId" clId="{5B57139A-8E67-47AF-BCD0-41E306C5AB29}" dt="2026-10-14T18:32:51.140" v="258" actId="47"/>
        <pc:sldMkLst>
          <pc:docMk/>
          <pc:sldMk cId="256075424" sldId="2307"/>
        </pc:sldMkLst>
      </pc:sldChg>
      <pc:sldChg chg="add mod modShow">
        <pc:chgData name="Fulton A" userId="6ce49bf28c24c9be" providerId="LiveId" clId="{5B57139A-8E67-47AF-BCD0-41E306C5AB29}" dt="2026-10-14T18:42:56.875" v="777" actId="729"/>
        <pc:sldMkLst>
          <pc:docMk/>
          <pc:sldMk cId="1991467690" sldId="2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1" tIns="47086" rIns="94171" bIns="47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3"/>
          </a:xfrm>
          <a:prstGeom prst="rect">
            <a:avLst/>
          </a:prstGeom>
        </p:spPr>
        <p:txBody>
          <a:bodyPr vert="horz" lIns="94171" tIns="47086" rIns="94171" bIns="470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s://en.wiktionary.org/wiki/PB%26J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CD19B-55AB-4D08-A939-080A93DACEA3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</a:t>
            </a:r>
            <a:r>
              <a:rPr lang="en-US" sz="2400"/>
              <a:t>Fulton T </a:t>
            </a:r>
            <a:r>
              <a:rPr lang="en-US" sz="2400" dirty="0"/>
              <a:t>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D3CE5-5285-44EC-AB2E-E318AACFE2FF}"/>
              </a:ext>
            </a:extLst>
          </p:cNvPr>
          <p:cNvSpPr txBox="1"/>
          <p:nvPr/>
        </p:nvSpPr>
        <p:spPr>
          <a:xfrm>
            <a:off x="5771609" y="3997484"/>
            <a:ext cx="22685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Eight</a:t>
            </a:r>
            <a:br>
              <a:rPr lang="en-US" sz="2400" dirty="0"/>
            </a:br>
            <a:r>
              <a:rPr lang="en-US" sz="2400" dirty="0"/>
              <a:t>16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AA7B8-6D9C-217B-B34B-393C684EF320}"/>
              </a:ext>
            </a:extLst>
          </p:cNvPr>
          <p:cNvGraphicFramePr>
            <a:graphicFrameLocks noGrp="1"/>
          </p:cNvGraphicFramePr>
          <p:nvPr/>
        </p:nvGraphicFramePr>
        <p:xfrm>
          <a:off x="4007793" y="556085"/>
          <a:ext cx="3894012" cy="6191328"/>
        </p:xfrm>
        <a:graphic>
          <a:graphicData uri="http://schemas.openxmlformats.org/drawingml/2006/table">
            <a:tbl>
              <a:tblPr/>
              <a:tblGrid>
                <a:gridCol w="3894012">
                  <a:extLst>
                    <a:ext uri="{9D8B030D-6E8A-4147-A177-3AD203B41FA5}">
                      <a16:colId xmlns:a16="http://schemas.microsoft.com/office/drawing/2014/main" val="1988101017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 (28 Aug)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0162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2 (4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681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3 (11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84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4 (18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525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5 (25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6582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6 (2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4095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7 (9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8407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8 (16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2935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9 (23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6374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10 (30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4514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11 (6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8293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12 (13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734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13 (20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8092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dirty="0">
                          <a:effectLst/>
                          <a:latin typeface="Aptos" panose="020B00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6995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14 (4 Dec)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08927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18415" marT="27305" marB="273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258756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242086-09BC-4765-B7D9-59B8029C8CC8}"/>
              </a:ext>
            </a:extLst>
          </p:cNvPr>
          <p:cNvSpPr/>
          <p:nvPr/>
        </p:nvSpPr>
        <p:spPr>
          <a:xfrm>
            <a:off x="4496665" y="556085"/>
            <a:ext cx="2916268" cy="4095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16667-2D57-4B8C-96AC-37F36A16A53C}"/>
              </a:ext>
            </a:extLst>
          </p:cNvPr>
          <p:cNvSpPr txBox="1"/>
          <p:nvPr/>
        </p:nvSpPr>
        <p:spPr>
          <a:xfrm>
            <a:off x="1247775" y="1543050"/>
            <a:ext cx="1504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13018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00599 0.38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EF06-3582-28BF-E29F-96089F601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CB8FF0-C48E-4385-D987-D34A406AB67D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D4DC58-A995-E2C1-D812-82E8C831C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909131"/>
              </p:ext>
            </p:extLst>
          </p:nvPr>
        </p:nvGraphicFramePr>
        <p:xfrm>
          <a:off x="1118113" y="1329323"/>
          <a:ext cx="9453708" cy="5958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8:40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 at top of escalators, Capitol South Metro Station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Mike Orfini, Docent, Library of Congress – LOC Tour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Meet at entrance to Jefferson Building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10:15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Speakers: </a:t>
                      </a:r>
                    </a:p>
                    <a:p>
                      <a:pPr marL="182880" marR="0" lvl="0" indent="-18288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Jason Cuomo, Legislative Correspondent, Rep John Mannion (D-NY), and </a:t>
                      </a:r>
                    </a:p>
                    <a:p>
                      <a:pPr marL="182880" marR="0" lvl="0" indent="-18288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Jake Morel, Press Secretary for Rep. Gabe Vasquez (D-NM)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Meet in 330 Cannon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11:50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Capitol Tour</a:t>
                      </a:r>
                    </a:p>
                    <a:p>
                      <a:pPr lvl="1"/>
                      <a:r>
                        <a:rPr lang="en-US" sz="1800" i="1" dirty="0"/>
                        <a:t>- Enter through Visitor Center</a:t>
                      </a:r>
                      <a:endParaRPr lang="en-US" sz="1400" i="1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Lunch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1:40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0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Ubers to Embassy of China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Meet at top of elevators, Capitol South Metro Station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12064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Diplomats, Bilateral Affairs Section, Embassy of China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Alice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r>
                        <a:rPr lang="en-US" sz="2000" dirty="0"/>
                        <a:t> and Metro back to SUDC or home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604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504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A1D0024-0181-EEBE-BBD5-F6020B7A0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CED3F9-FBD5-7EBF-24C8-91E33F2FF0BA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D9BC99-BDB6-A5EC-F239-09EB706516B8}"/>
              </a:ext>
            </a:extLst>
          </p:cNvPr>
          <p:cNvGraphicFramePr>
            <a:graphicFrameLocks noGrp="1"/>
          </p:cNvGraphicFramePr>
          <p:nvPr/>
        </p:nvGraphicFramePr>
        <p:xfrm>
          <a:off x="2238991" y="1594793"/>
          <a:ext cx="9453708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Digital Security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Cuba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Ambassador Lianys Torres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 d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’Affaires, Embassy of Cuba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~11:45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 back to SUDC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Discussion:  Cuba and U.S. Policy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Ed Augustin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in Havana, Cuba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Discussion:  Briefings on 401-402 Projects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604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46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BD4C5F-4BA7-FD39-A0D3-9BABAB16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91D25-C5DB-011C-97BC-9167EF129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96" y="1422400"/>
            <a:ext cx="2060504" cy="94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B3026D-C72B-3765-E4E2-09DF3D30DAAF}"/>
              </a:ext>
            </a:extLst>
          </p:cNvPr>
          <p:cNvSpPr txBox="1"/>
          <p:nvPr/>
        </p:nvSpPr>
        <p:spPr>
          <a:xfrm>
            <a:off x="3937000" y="3244334"/>
            <a:ext cx="4005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on 19th Street at 10:00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2E4E0-F92C-1003-67AA-2D1926B11FD8}"/>
              </a:ext>
            </a:extLst>
          </p:cNvPr>
          <p:cNvSpPr txBox="1"/>
          <p:nvPr/>
        </p:nvSpPr>
        <p:spPr>
          <a:xfrm>
            <a:off x="2286000" y="5105400"/>
            <a:ext cx="78139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BRING GOVERNMENT-ISSUED PHOTO I.D.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575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26667B3-DEA9-8E61-58EC-A8F3114B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57FB2C-E144-3FAD-BE52-E633EB5BE836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9A427-553E-1E36-3A5D-E75AF691A2AA}"/>
              </a:ext>
            </a:extLst>
          </p:cNvPr>
          <p:cNvSpPr txBox="1"/>
          <p:nvPr/>
        </p:nvSpPr>
        <p:spPr>
          <a:xfrm>
            <a:off x="1130334" y="2505891"/>
            <a:ext cx="24929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Ed Augustin	</a:t>
            </a:r>
          </a:p>
          <a:p>
            <a:pPr marL="182880" indent="-182880"/>
            <a:r>
              <a:rPr lang="en-US" sz="2400" dirty="0"/>
              <a:t>Journalist,</a:t>
            </a:r>
            <a:br>
              <a:rPr lang="en-US" sz="2400" dirty="0"/>
            </a:br>
            <a:r>
              <a:rPr lang="en-US" sz="2400" dirty="0"/>
              <a:t>Havana, Cuba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B06B9-9D5F-BC53-3723-10837F240B98}"/>
              </a:ext>
            </a:extLst>
          </p:cNvPr>
          <p:cNvSpPr txBox="1"/>
          <p:nvPr/>
        </p:nvSpPr>
        <p:spPr>
          <a:xfrm>
            <a:off x="1017027" y="4752493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Bernadette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00E78E-0261-FDCA-1F5B-21CB2C335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870">
            <a:off x="4766583" y="417456"/>
            <a:ext cx="5761596" cy="78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4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1B3D396-F2E2-773D-610E-D555C477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F89B20-0DC1-B502-C1B5-4333A048025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046CE-224A-9D03-A4D9-D924E3E2D456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D8CB4-E3CB-58A5-0BD8-57FB4C204367}"/>
              </a:ext>
            </a:extLst>
          </p:cNvPr>
          <p:cNvSpPr txBox="1"/>
          <p:nvPr/>
        </p:nvSpPr>
        <p:spPr>
          <a:xfrm>
            <a:off x="6419979" y="2598003"/>
            <a:ext cx="49537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life in Cuba like now?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important is the U.S. role?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From his perspective, what is the U.S. objective, and is it attainable?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What’s going </a:t>
            </a:r>
            <a:r>
              <a:rPr lang="en-US" sz="2400"/>
              <a:t>to happen?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1807D-E1C0-21D7-8180-191E0A02E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54" y="1764947"/>
            <a:ext cx="4139464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74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63963D-198B-65C0-2BF1-264576DB5BC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2CC7DC-A695-5125-7E00-7D147A1D7E4A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A701BB-F4CC-69F5-93B4-2D286ACE68D4}"/>
              </a:ext>
            </a:extLst>
          </p:cNvPr>
          <p:cNvSpPr txBox="1"/>
          <p:nvPr/>
        </p:nvSpPr>
        <p:spPr>
          <a:xfrm>
            <a:off x="3662895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7979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842DBE4-4369-9722-1068-B2FF65E01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E6B09B-6AD6-5927-00EC-11301A849D4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824D1-3976-D2EF-72EC-C6F401ADB5AC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4EC881-3088-F46B-483D-796D6D0F8B32}"/>
              </a:ext>
            </a:extLst>
          </p:cNvPr>
          <p:cNvSpPr txBox="1"/>
          <p:nvPr/>
        </p:nvSpPr>
        <p:spPr>
          <a:xfrm>
            <a:off x="1119106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A71D57-3A84-134B-D43A-DF3A6B279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36097"/>
              </p:ext>
            </p:extLst>
          </p:nvPr>
        </p:nvGraphicFramePr>
        <p:xfrm>
          <a:off x="5964635" y="419443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AC79C-1FEA-9F4D-F980-6927413B0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99659"/>
              </p:ext>
            </p:extLst>
          </p:nvPr>
        </p:nvGraphicFramePr>
        <p:xfrm>
          <a:off x="5964635" y="3530718"/>
          <a:ext cx="5579664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5155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4304509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9CD4C6-6802-E944-C97D-ACC87FE9CCFD}"/>
              </a:ext>
            </a:extLst>
          </p:cNvPr>
          <p:cNvSpPr/>
          <p:nvPr/>
        </p:nvSpPr>
        <p:spPr>
          <a:xfrm>
            <a:off x="5964635" y="419443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BD9FF1-AFB1-1709-60AB-F260C184E0A4}"/>
              </a:ext>
            </a:extLst>
          </p:cNvPr>
          <p:cNvSpPr/>
          <p:nvPr/>
        </p:nvSpPr>
        <p:spPr>
          <a:xfrm>
            <a:off x="5964635" y="2632262"/>
            <a:ext cx="5247156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C1CD586-CA7F-A528-33DF-39D6BA4EDECF}"/>
              </a:ext>
            </a:extLst>
          </p:cNvPr>
          <p:cNvSpPr/>
          <p:nvPr/>
        </p:nvSpPr>
        <p:spPr>
          <a:xfrm>
            <a:off x="5964635" y="1098121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EFED11-2482-3E42-F3A3-D25A77DA4147}"/>
              </a:ext>
            </a:extLst>
          </p:cNvPr>
          <p:cNvSpPr/>
          <p:nvPr/>
        </p:nvSpPr>
        <p:spPr>
          <a:xfrm>
            <a:off x="5711790" y="2974319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697965B-FA77-B149-BF92-C150F9BA61A3}"/>
              </a:ext>
            </a:extLst>
          </p:cNvPr>
          <p:cNvSpPr/>
          <p:nvPr/>
        </p:nvSpPr>
        <p:spPr>
          <a:xfrm>
            <a:off x="5784526" y="681293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D12DD0E-BBAA-9140-C953-22CD1D0AC29D}"/>
              </a:ext>
            </a:extLst>
          </p:cNvPr>
          <p:cNvSpPr/>
          <p:nvPr/>
        </p:nvSpPr>
        <p:spPr>
          <a:xfrm>
            <a:off x="5784526" y="1528817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D0F4C83-8A86-70B5-AF3E-60FB90C84203}"/>
              </a:ext>
            </a:extLst>
          </p:cNvPr>
          <p:cNvSpPr/>
          <p:nvPr/>
        </p:nvSpPr>
        <p:spPr>
          <a:xfrm>
            <a:off x="5784526" y="2221616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935A645-69E2-9F03-8D0A-BD012F5DEA6C}"/>
              </a:ext>
            </a:extLst>
          </p:cNvPr>
          <p:cNvSpPr/>
          <p:nvPr/>
        </p:nvSpPr>
        <p:spPr>
          <a:xfrm>
            <a:off x="5784526" y="1818405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D1570-F85A-D250-B563-BA87EA04DB79}"/>
              </a:ext>
            </a:extLst>
          </p:cNvPr>
          <p:cNvSpPr/>
          <p:nvPr/>
        </p:nvSpPr>
        <p:spPr>
          <a:xfrm>
            <a:off x="5850335" y="5080709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B49D0B8-148E-A413-227D-87FB4A5EB2AE}"/>
              </a:ext>
            </a:extLst>
          </p:cNvPr>
          <p:cNvSpPr/>
          <p:nvPr/>
        </p:nvSpPr>
        <p:spPr>
          <a:xfrm>
            <a:off x="5850335" y="3569130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E0A5E1-8762-A56B-DB5E-9F8E3E5D7E72}"/>
              </a:ext>
            </a:extLst>
          </p:cNvPr>
          <p:cNvSpPr/>
          <p:nvPr/>
        </p:nvSpPr>
        <p:spPr>
          <a:xfrm>
            <a:off x="5964635" y="4330585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4AC2808-5BA4-7092-E272-6EF4922FA1F0}"/>
              </a:ext>
            </a:extLst>
          </p:cNvPr>
          <p:cNvSpPr/>
          <p:nvPr/>
        </p:nvSpPr>
        <p:spPr>
          <a:xfrm>
            <a:off x="5964635" y="5830833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234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349CBC-7FF5-0F2D-C12D-A15F32F6E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E7F16B-B81E-756E-EDD8-10E7997ABEE0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BC6A3C-4371-2EA2-448C-CF993D2A28D9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ACCE3-BE24-5E68-C252-21412BCEB9C7}"/>
              </a:ext>
            </a:extLst>
          </p:cNvPr>
          <p:cNvSpPr txBox="1"/>
          <p:nvPr/>
        </p:nvSpPr>
        <p:spPr>
          <a:xfrm>
            <a:off x="1119106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DE1191-2051-78CC-8FF7-5640B0B27A5A}"/>
              </a:ext>
            </a:extLst>
          </p:cNvPr>
          <p:cNvGraphicFramePr>
            <a:graphicFrameLocks noGrp="1"/>
          </p:cNvGraphicFramePr>
          <p:nvPr/>
        </p:nvGraphicFramePr>
        <p:xfrm>
          <a:off x="5964635" y="419443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06C2BE-95CD-0382-C7EB-8E5CBD1936F4}"/>
              </a:ext>
            </a:extLst>
          </p:cNvPr>
          <p:cNvGraphicFramePr>
            <a:graphicFrameLocks noGrp="1"/>
          </p:cNvGraphicFramePr>
          <p:nvPr/>
        </p:nvGraphicFramePr>
        <p:xfrm>
          <a:off x="5964635" y="3530718"/>
          <a:ext cx="5579664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5155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4304509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002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74CC201-3DA8-D57F-16EE-15C85F65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provided text is a course schedule for Fall 2026, detailing topics and assignments for IRP 401 and IRP 402, including due dates for various readings, projects, and worksheets.&#10;&#10;AI-generated content may be incorrect.">
            <a:extLst>
              <a:ext uri="{FF2B5EF4-FFF2-40B4-BE49-F238E27FC236}">
                <a16:creationId xmlns:a16="http://schemas.microsoft.com/office/drawing/2014/main" id="{D27E191C-C2E7-D49C-5142-5139B8BD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05" y="121311"/>
            <a:ext cx="6313377" cy="67665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51AA28-AA11-DC50-727A-731FB1CC8B85}"/>
              </a:ext>
            </a:extLst>
          </p:cNvPr>
          <p:cNvGrpSpPr/>
          <p:nvPr/>
        </p:nvGrpSpPr>
        <p:grpSpPr>
          <a:xfrm>
            <a:off x="7973210" y="2834098"/>
            <a:ext cx="570411" cy="3567241"/>
            <a:chOff x="7973210" y="2834098"/>
            <a:chExt cx="570411" cy="35672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0E6051-32B6-1D20-7252-913DF4F6FAD4}"/>
                </a:ext>
              </a:extLst>
            </p:cNvPr>
            <p:cNvGrpSpPr/>
            <p:nvPr/>
          </p:nvGrpSpPr>
          <p:grpSpPr>
            <a:xfrm>
              <a:off x="7973210" y="2834098"/>
              <a:ext cx="570411" cy="3567241"/>
              <a:chOff x="9472320" y="2985453"/>
              <a:chExt cx="570411" cy="35672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6F68E1-8869-EC29-43C5-DA888782C001}"/>
                  </a:ext>
                </a:extLst>
              </p:cNvPr>
              <p:cNvSpPr txBox="1"/>
              <p:nvPr/>
            </p:nvSpPr>
            <p:spPr>
              <a:xfrm>
                <a:off x="9482116" y="456808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99D1D2-C670-7683-C543-22C5024CD14C}"/>
                  </a:ext>
                </a:extLst>
              </p:cNvPr>
              <p:cNvSpPr txBox="1"/>
              <p:nvPr/>
            </p:nvSpPr>
            <p:spPr>
              <a:xfrm>
                <a:off x="9482116" y="298545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28BF70-AB83-2E27-BFED-AC30BDF48E30}"/>
                  </a:ext>
                </a:extLst>
              </p:cNvPr>
              <p:cNvSpPr txBox="1"/>
              <p:nvPr/>
            </p:nvSpPr>
            <p:spPr>
              <a:xfrm>
                <a:off x="9472320" y="474467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3EEF5-755B-7823-3802-AAF8E08EBA85}"/>
                  </a:ext>
                </a:extLst>
              </p:cNvPr>
              <p:cNvSpPr txBox="1"/>
              <p:nvPr/>
            </p:nvSpPr>
            <p:spPr>
              <a:xfrm>
                <a:off x="9535861" y="5967919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862E4-700A-7A7E-1E33-CCF56D0E35CE}"/>
                </a:ext>
              </a:extLst>
            </p:cNvPr>
            <p:cNvSpPr txBox="1"/>
            <p:nvPr/>
          </p:nvSpPr>
          <p:spPr>
            <a:xfrm>
              <a:off x="7980431" y="489779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CE34766-9D42-983A-3642-A783662BC758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1EBE1-0A02-FE5E-A5FD-4888690DB06F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72542E-3499-94D4-F469-73EEEF63148E}"/>
              </a:ext>
            </a:extLst>
          </p:cNvPr>
          <p:cNvSpPr/>
          <p:nvPr/>
        </p:nvSpPr>
        <p:spPr>
          <a:xfrm>
            <a:off x="6335747" y="1890707"/>
            <a:ext cx="1928692" cy="209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490B2C-991C-64B1-BDAC-307322C3787D}"/>
              </a:ext>
            </a:extLst>
          </p:cNvPr>
          <p:cNvGrpSpPr/>
          <p:nvPr/>
        </p:nvGrpSpPr>
        <p:grpSpPr>
          <a:xfrm>
            <a:off x="7948399" y="2494118"/>
            <a:ext cx="590050" cy="4609541"/>
            <a:chOff x="7948399" y="2494118"/>
            <a:chExt cx="590050" cy="460954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3D66D6C-58CD-1314-B097-5E5174AA5A89}"/>
                </a:ext>
              </a:extLst>
            </p:cNvPr>
            <p:cNvGrpSpPr/>
            <p:nvPr/>
          </p:nvGrpSpPr>
          <p:grpSpPr>
            <a:xfrm>
              <a:off x="7977846" y="2494118"/>
              <a:ext cx="560603" cy="4609541"/>
              <a:chOff x="9088457" y="2389808"/>
              <a:chExt cx="560603" cy="37403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DF72A2-39CF-9CC1-7019-744315D97B4F}"/>
                  </a:ext>
                </a:extLst>
              </p:cNvPr>
              <p:cNvSpPr txBox="1"/>
              <p:nvPr/>
            </p:nvSpPr>
            <p:spPr>
              <a:xfrm>
                <a:off x="9142190" y="2389808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969F40-9CC2-0B70-B3DD-EE42D3457764}"/>
                  </a:ext>
                </a:extLst>
              </p:cNvPr>
              <p:cNvSpPr txBox="1"/>
              <p:nvPr/>
            </p:nvSpPr>
            <p:spPr>
              <a:xfrm>
                <a:off x="9088457" y="296699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D3FB385-0666-698C-68AA-4CA274947946}"/>
                  </a:ext>
                </a:extLst>
              </p:cNvPr>
              <p:cNvSpPr txBox="1"/>
              <p:nvPr/>
            </p:nvSpPr>
            <p:spPr>
              <a:xfrm>
                <a:off x="9124022" y="554534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D5AACC-B0A2-D1F5-E90B-022DFA1F6107}"/>
                </a:ext>
              </a:extLst>
            </p:cNvPr>
            <p:cNvSpPr txBox="1"/>
            <p:nvPr/>
          </p:nvSpPr>
          <p:spPr>
            <a:xfrm>
              <a:off x="7948399" y="4016527"/>
              <a:ext cx="506870" cy="720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AE9E379-15A8-33E3-4568-6DB73FF68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B1E453-7525-7A23-AE5C-847D33835EED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5F9327-9464-4919-D951-0768FEB275AA}"/>
              </a:ext>
            </a:extLst>
          </p:cNvPr>
          <p:cNvGraphicFramePr>
            <a:graphicFrameLocks noGrp="1"/>
          </p:cNvGraphicFramePr>
          <p:nvPr/>
        </p:nvGraphicFramePr>
        <p:xfrm>
          <a:off x="2238991" y="1594793"/>
          <a:ext cx="9453708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Digital Security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Cuba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Ambassador Lianys Torres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 d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’Affaires, Embassy of Cuba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~11:45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 back to SUDC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Discussion:  Cuba and U.S. Policy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Ed Augustin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in Havana, Cuba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Discussion:  Briefings on 401-402 Projects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604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42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72ADE9-A8ED-E927-8457-7807B5B9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00E5E5-C8DB-3C09-6768-612CA9CED3C8}"/>
              </a:ext>
            </a:extLst>
          </p:cNvPr>
          <p:cNvSpPr txBox="1"/>
          <p:nvPr/>
        </p:nvSpPr>
        <p:spPr>
          <a:xfrm>
            <a:off x="2940623" y="540697"/>
            <a:ext cx="649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LUNCH    and    METRO to </a:t>
            </a:r>
            <a:br>
              <a:rPr lang="en-US" sz="2800" dirty="0"/>
            </a:br>
            <a:r>
              <a:rPr lang="en-US" sz="2800" dirty="0"/>
              <a:t>Metro Center and National Press Club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AFD6B-848C-D1C9-3934-D31732B5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443" y="2791225"/>
            <a:ext cx="3771900" cy="2131124"/>
          </a:xfrm>
          <a:prstGeom prst="rect">
            <a:avLst/>
          </a:prstGeom>
        </p:spPr>
      </p:pic>
      <p:pic>
        <p:nvPicPr>
          <p:cNvPr id="1026" name="Picture 2" descr="Red Line (Washington Metro) - Wikipedia">
            <a:extLst>
              <a:ext uri="{FF2B5EF4-FFF2-40B4-BE49-F238E27FC236}">
                <a16:creationId xmlns:a16="http://schemas.microsoft.com/office/drawing/2014/main" id="{C493C02C-3E74-DA84-B007-33309DC6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75" y="2022224"/>
            <a:ext cx="4892168" cy="36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75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751DE-1173-0C57-3F7C-AECEC8238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8ACB-A1D8-20E8-57D0-D6ED10761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46F43-C6F4-E67D-0B6F-9EB16855E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3A9AB-85B8-4020-0627-B60F54010D30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</a:t>
            </a:r>
            <a:r>
              <a:rPr lang="en-US" sz="2400"/>
              <a:t>Fulton T </a:t>
            </a:r>
            <a:r>
              <a:rPr lang="en-US" sz="2400" dirty="0"/>
              <a:t>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19B17B-63D3-96A0-879B-E7FE2B81ECC4}"/>
              </a:ext>
            </a:extLst>
          </p:cNvPr>
          <p:cNvSpPr txBox="1"/>
          <p:nvPr/>
        </p:nvSpPr>
        <p:spPr>
          <a:xfrm>
            <a:off x="5771609" y="3997484"/>
            <a:ext cx="22685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Eight</a:t>
            </a:r>
            <a:br>
              <a:rPr lang="en-US" sz="2400" dirty="0"/>
            </a:br>
            <a:r>
              <a:rPr lang="en-US" sz="2400" dirty="0"/>
              <a:t>16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BD8156-DE37-87D7-7726-1FE261785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5197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4261</TotalTime>
  <Words>710</Words>
  <Application>Microsoft Office PowerPoint</Application>
  <PresentationFormat>Widescreen</PresentationFormat>
  <Paragraphs>188</Paragraphs>
  <Slides>14</Slides>
  <Notes>0</Notes>
  <HiddenSlides>10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Corbel</vt:lpstr>
      <vt:lpstr>Wingdings</vt:lpstr>
      <vt:lpstr>AU_analysis_class_theme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Policy Seminar and NSC Simulation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Fulton Armstrong</dc:creator>
  <cp:keywords/>
  <cp:lastModifiedBy>Fulton A</cp:lastModifiedBy>
  <cp:revision>209</cp:revision>
  <cp:lastPrinted>2026-09-22T14:36:25Z</cp:lastPrinted>
  <dcterms:created xsi:type="dcterms:W3CDTF">2020-01-10T15:37:44Z</dcterms:created>
  <dcterms:modified xsi:type="dcterms:W3CDTF">2026-10-14T18:43:05Z</dcterms:modified>
  <cp:category/>
</cp:coreProperties>
</file>