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6" r:id="rId2"/>
    <p:sldId id="1011" r:id="rId3"/>
    <p:sldId id="2287" r:id="rId4"/>
    <p:sldId id="2300" r:id="rId5"/>
    <p:sldId id="2282" r:id="rId6"/>
    <p:sldId id="2294" r:id="rId7"/>
    <p:sldId id="1650" r:id="rId8"/>
    <p:sldId id="1854" r:id="rId9"/>
    <p:sldId id="2284" r:id="rId10"/>
    <p:sldId id="2103" r:id="rId11"/>
    <p:sldId id="2293" r:id="rId12"/>
    <p:sldId id="2106" r:id="rId13"/>
    <p:sldId id="2118" r:id="rId14"/>
    <p:sldId id="2120" r:id="rId15"/>
    <p:sldId id="1847" r:id="rId16"/>
    <p:sldId id="2009" r:id="rId17"/>
    <p:sldId id="2292" r:id="rId18"/>
    <p:sldId id="2167" r:id="rId19"/>
    <p:sldId id="284" r:id="rId20"/>
    <p:sldId id="436" r:id="rId21"/>
    <p:sldId id="288" r:id="rId22"/>
    <p:sldId id="446" r:id="rId23"/>
    <p:sldId id="447" r:id="rId24"/>
    <p:sldId id="444" r:id="rId25"/>
    <p:sldId id="555" r:id="rId26"/>
    <p:sldId id="487" r:id="rId27"/>
    <p:sldId id="556" r:id="rId28"/>
    <p:sldId id="2168" r:id="rId29"/>
    <p:sldId id="2169" r:id="rId30"/>
    <p:sldId id="2290" r:id="rId31"/>
    <p:sldId id="2291" r:id="rId32"/>
    <p:sldId id="2295" r:id="rId33"/>
    <p:sldId id="2297" r:id="rId34"/>
    <p:sldId id="2298" r:id="rId35"/>
    <p:sldId id="1671" r:id="rId36"/>
    <p:sldId id="2299" r:id="rId37"/>
    <p:sldId id="2288" r:id="rId38"/>
    <p:sldId id="1939" r:id="rId39"/>
    <p:sldId id="1837" r:id="rId40"/>
  </p:sldIdLst>
  <p:sldSz cx="12192000" cy="6858000"/>
  <p:notesSz cx="7099300" cy="938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F2F1E"/>
    <a:srgbClr val="1040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38" autoAdjust="0"/>
    <p:restoredTop sz="95740"/>
  </p:normalViewPr>
  <p:slideViewPr>
    <p:cSldViewPr snapToGrid="0">
      <p:cViewPr varScale="1">
        <p:scale>
          <a:sx n="78" d="100"/>
          <a:sy n="78" d="100"/>
        </p:scale>
        <p:origin x="73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lton A" userId="6ce49bf28c24c9be" providerId="LiveId" clId="{5B57139A-8E67-47AF-BCD0-41E306C5AB29}"/>
    <pc:docChg chg="custSel modSld">
      <pc:chgData name="Fulton A" userId="6ce49bf28c24c9be" providerId="LiveId" clId="{5B57139A-8E67-47AF-BCD0-41E306C5AB29}" dt="2026-10-08T13:06:21.383" v="30" actId="6549"/>
      <pc:docMkLst>
        <pc:docMk/>
      </pc:docMkLst>
      <pc:sldChg chg="modSp mod">
        <pc:chgData name="Fulton A" userId="6ce49bf28c24c9be" providerId="LiveId" clId="{5B57139A-8E67-47AF-BCD0-41E306C5AB29}" dt="2026-10-08T13:06:21.383" v="30" actId="6549"/>
        <pc:sldMkLst>
          <pc:docMk/>
          <pc:sldMk cId="2153690178" sldId="256"/>
        </pc:sldMkLst>
        <pc:spChg chg="mod">
          <ac:chgData name="Fulton A" userId="6ce49bf28c24c9be" providerId="LiveId" clId="{5B57139A-8E67-47AF-BCD0-41E306C5AB29}" dt="2026-10-08T13:06:21.383" v="30" actId="6549"/>
          <ac:spMkLst>
            <pc:docMk/>
            <pc:sldMk cId="2153690178" sldId="256"/>
            <ac:spMk id="4" creationId="{61BCD19B-55AB-4D08-A939-080A93DACEA3}"/>
          </ac:spMkLst>
        </pc:spChg>
      </pc:sldChg>
      <pc:sldChg chg="modSp mod">
        <pc:chgData name="Fulton A" userId="6ce49bf28c24c9be" providerId="LiveId" clId="{5B57139A-8E67-47AF-BCD0-41E306C5AB29}" dt="2026-10-07T15:21:47.515" v="29" actId="20577"/>
        <pc:sldMkLst>
          <pc:docMk/>
          <pc:sldMk cId="3642774496" sldId="2291"/>
        </pc:sldMkLst>
        <pc:spChg chg="mod">
          <ac:chgData name="Fulton A" userId="6ce49bf28c24c9be" providerId="LiveId" clId="{5B57139A-8E67-47AF-BCD0-41E306C5AB29}" dt="2026-10-07T15:21:47.515" v="29" actId="20577"/>
          <ac:spMkLst>
            <pc:docMk/>
            <pc:sldMk cId="3642774496" sldId="2291"/>
            <ac:spMk id="8" creationId="{D3FD8CB4-E3CB-58A5-0BD8-57FB4C20436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470895"/>
          </a:xfrm>
          <a:prstGeom prst="rect">
            <a:avLst/>
          </a:prstGeom>
        </p:spPr>
        <p:txBody>
          <a:bodyPr vert="horz" lIns="94171" tIns="47086" rIns="94171" bIns="470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6" y="0"/>
            <a:ext cx="3076363" cy="470895"/>
          </a:xfrm>
          <a:prstGeom prst="rect">
            <a:avLst/>
          </a:prstGeom>
        </p:spPr>
        <p:txBody>
          <a:bodyPr vert="horz" lIns="94171" tIns="47086" rIns="94171" bIns="47086" rtlCol="0"/>
          <a:lstStyle>
            <a:lvl1pPr algn="r">
              <a:defRPr sz="1200"/>
            </a:lvl1pPr>
          </a:lstStyle>
          <a:p>
            <a:fld id="{A4B45A41-E728-4C03-8E92-ADFB1F2FD97D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71" tIns="47086" rIns="94171" bIns="470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3"/>
          </a:xfrm>
          <a:prstGeom prst="rect">
            <a:avLst/>
          </a:prstGeom>
        </p:spPr>
        <p:txBody>
          <a:bodyPr vert="horz" lIns="94171" tIns="47086" rIns="94171" bIns="470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4409"/>
            <a:ext cx="3076363" cy="470894"/>
          </a:xfrm>
          <a:prstGeom prst="rect">
            <a:avLst/>
          </a:prstGeom>
        </p:spPr>
        <p:txBody>
          <a:bodyPr vert="horz" lIns="94171" tIns="47086" rIns="94171" bIns="470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6" y="8914409"/>
            <a:ext cx="3076363" cy="470894"/>
          </a:xfrm>
          <a:prstGeom prst="rect">
            <a:avLst/>
          </a:prstGeom>
        </p:spPr>
        <p:txBody>
          <a:bodyPr vert="horz" lIns="94171" tIns="47086" rIns="94171" bIns="47086" rtlCol="0" anchor="b"/>
          <a:lstStyle>
            <a:lvl1pPr algn="r">
              <a:defRPr sz="1200"/>
            </a:lvl1pPr>
          </a:lstStyle>
          <a:p>
            <a:fld id="{CA4382C9-6A48-49AF-A069-E0AA57207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11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REMEMBER CHATS ARE ON T.V.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E3C7A-20EB-447C-8356-80B88D38F64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502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Want to provoke you … intellectually … to challenge analysis, including mine, and policy.</a:t>
            </a:r>
          </a:p>
          <a:p>
            <a:r>
              <a:rPr lang="en-US" dirty="0"/>
              <a:t>Will put to you whether policy represents best of American values – </a:t>
            </a:r>
            <a:r>
              <a:rPr lang="en-US" dirty="0" err="1"/>
              <a:t>hr</a:t>
            </a:r>
            <a:r>
              <a:rPr lang="en-US" dirty="0"/>
              <a:t>, democracy, etc., on one side, but HOW.</a:t>
            </a:r>
          </a:p>
          <a:p>
            <a:r>
              <a:rPr lang="en-US" dirty="0"/>
              <a:t>Will ask you whether policy should be based on process or results.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FB9DA-EB9C-4243-8B95-EA743315AA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047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83CFB-9A6A-D173-D6AC-6F8316601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832836-0373-FA07-7C2D-FA333CB7AF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9069B1-4D47-B175-44B7-637ED52CDD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REMEMBER CHATS ARE ON T.V.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E526DC-BBD8-F4F8-E79A-46A5C5506B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E3C7A-20EB-447C-8356-80B88D38F64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854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1BF3E-3638-1BE9-19E8-D7F0A5B15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3B30F3-BD7D-6234-5CC1-5D1D826DC1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93403F-0AAD-4811-E2C5-E9AAD8B075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REMEMBER CHATS ARE ON T.V.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BAA1E5-D172-E683-AD21-B0529A1A21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EE3C7A-20EB-447C-8356-80B88D38F64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018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829879"/>
            <a:ext cx="9144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38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49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829878"/>
            <a:ext cx="9144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78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43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1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1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813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7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64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8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13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2"/>
            <a:ext cx="105156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7"/>
            <a:ext cx="105156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5186516"/>
            <a:ext cx="10514012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65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489399"/>
            <a:ext cx="10514012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18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2045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9"/>
            <a:ext cx="105156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850581"/>
            <a:ext cx="10514012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56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1" y="1885950"/>
            <a:ext cx="2946867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6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7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7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609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1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7"/>
            <a:ext cx="2940051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8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5" y="4873766"/>
            <a:ext cx="293440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4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2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8" y="4873764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847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756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97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C2A612B4-EC48-419E-AD90-569E22E2D17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267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tmp"/><Relationship Id="rId4" Type="http://schemas.openxmlformats.org/officeDocument/2006/relationships/image" Target="../media/image6.tm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s://en.wiktionary.org/wiki/PB%26J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tmp"/><Relationship Id="rId4" Type="http://schemas.openxmlformats.org/officeDocument/2006/relationships/image" Target="../media/image6.tm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hyperlink" Target="https://en.wiktionary.org/wiki/PB%26J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D9643-660C-4F7A-B505-E1947E55E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6950" y="1781175"/>
            <a:ext cx="7686674" cy="1194650"/>
          </a:xfrm>
        </p:spPr>
        <p:txBody>
          <a:bodyPr>
            <a:normAutofit/>
          </a:bodyPr>
          <a:lstStyle/>
          <a:p>
            <a:r>
              <a:rPr lang="en-US" sz="4000" dirty="0"/>
              <a:t>Global Policy Seminar and NSC Simulation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3BD79B-F6CA-4B05-A6F4-9D3640A03F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3037" y="2741801"/>
            <a:ext cx="6858000" cy="618523"/>
          </a:xfrm>
        </p:spPr>
        <p:txBody>
          <a:bodyPr>
            <a:normAutofit/>
          </a:bodyPr>
          <a:lstStyle/>
          <a:p>
            <a:r>
              <a:rPr lang="en-US" sz="2800" dirty="0"/>
              <a:t>IRP 401  -  IRP 402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BCD19B-55AB-4D08-A939-080A93DACEA3}"/>
              </a:ext>
            </a:extLst>
          </p:cNvPr>
          <p:cNvSpPr txBox="1"/>
          <p:nvPr/>
        </p:nvSpPr>
        <p:spPr>
          <a:xfrm>
            <a:off x="5771609" y="5465641"/>
            <a:ext cx="3368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Prof. </a:t>
            </a:r>
            <a:r>
              <a:rPr lang="en-US" sz="2400"/>
              <a:t>Fulton T </a:t>
            </a:r>
            <a:r>
              <a:rPr lang="en-US" sz="2400" dirty="0"/>
              <a:t>Armstrong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3D3CE5-5285-44EC-AB2E-E318AACFE2FF}"/>
              </a:ext>
            </a:extLst>
          </p:cNvPr>
          <p:cNvSpPr txBox="1"/>
          <p:nvPr/>
        </p:nvSpPr>
        <p:spPr>
          <a:xfrm>
            <a:off x="5771609" y="3997484"/>
            <a:ext cx="22893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Week Seven</a:t>
            </a:r>
            <a:br>
              <a:rPr lang="en-US" sz="2400" dirty="0"/>
            </a:br>
            <a:r>
              <a:rPr lang="en-US" sz="2400" dirty="0"/>
              <a:t>09 October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FBA8E4-BC1F-3A4B-2113-F28660CE9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232" y="3882176"/>
            <a:ext cx="3232987" cy="204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90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7FAA7B8-6D9C-217B-B34B-393C684EF3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45987"/>
              </p:ext>
            </p:extLst>
          </p:nvPr>
        </p:nvGraphicFramePr>
        <p:xfrm>
          <a:off x="4007793" y="556085"/>
          <a:ext cx="3894012" cy="6191328"/>
        </p:xfrm>
        <a:graphic>
          <a:graphicData uri="http://schemas.openxmlformats.org/drawingml/2006/table">
            <a:tbl>
              <a:tblPr/>
              <a:tblGrid>
                <a:gridCol w="3894012">
                  <a:extLst>
                    <a:ext uri="{9D8B030D-6E8A-4147-A177-3AD203B41FA5}">
                      <a16:colId xmlns:a16="http://schemas.microsoft.com/office/drawing/2014/main" val="1988101017"/>
                    </a:ext>
                  </a:extLst>
                </a:gridCol>
              </a:tblGrid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 (28 Aug)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8016273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2 (4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868127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3 (11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65843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4 (18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75257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5 (25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565826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6 (2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440956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7 (9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484079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8 (16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029356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9 (23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063745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10 (30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445145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11 (6 Nov)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982939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12 (13 Nov)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095734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13 (20 Nov)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80920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dirty="0">
                          <a:effectLst/>
                          <a:latin typeface="Aptos" panose="020B00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Thanksgiving</a:t>
                      </a: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369956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14 (4 Dec)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3089274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18415" marT="27305" marB="2730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4258756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0242086-09BC-4765-B7D9-59B8029C8CC8}"/>
              </a:ext>
            </a:extLst>
          </p:cNvPr>
          <p:cNvSpPr/>
          <p:nvPr/>
        </p:nvSpPr>
        <p:spPr>
          <a:xfrm>
            <a:off x="4496665" y="556085"/>
            <a:ext cx="2916268" cy="4095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E16667-2D57-4B8C-96AC-37F36A16A53C}"/>
              </a:ext>
            </a:extLst>
          </p:cNvPr>
          <p:cNvSpPr txBox="1"/>
          <p:nvPr/>
        </p:nvSpPr>
        <p:spPr>
          <a:xfrm>
            <a:off x="1247775" y="1543050"/>
            <a:ext cx="15043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105783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7 L 0.0043 0.336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1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8CCCC-C6D4-8D1A-C485-33A8DA39F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63466E-7736-1B4E-DE1E-E582904DAB69}"/>
              </a:ext>
            </a:extLst>
          </p:cNvPr>
          <p:cNvSpPr txBox="1"/>
          <p:nvPr/>
        </p:nvSpPr>
        <p:spPr>
          <a:xfrm>
            <a:off x="1304926" y="702731"/>
            <a:ext cx="3011337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TODAY’S AGENDA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76C0FA0-03F2-3504-0132-FBA9C26AA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380675"/>
              </p:ext>
            </p:extLst>
          </p:nvPr>
        </p:nvGraphicFramePr>
        <p:xfrm>
          <a:off x="2238991" y="1594793"/>
          <a:ext cx="9453708" cy="4693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463">
                  <a:extLst>
                    <a:ext uri="{9D8B030D-6E8A-4147-A177-3AD203B41FA5}">
                      <a16:colId xmlns:a16="http://schemas.microsoft.com/office/drawing/2014/main" val="3540809041"/>
                    </a:ext>
                  </a:extLst>
                </a:gridCol>
                <a:gridCol w="8134245">
                  <a:extLst>
                    <a:ext uri="{9D8B030D-6E8A-4147-A177-3AD203B41FA5}">
                      <a16:colId xmlns:a16="http://schemas.microsoft.com/office/drawing/2014/main" val="36954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9:00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 Presentation:  Digital Security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5989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Uber to Embassy of Cuba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17499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 Ambassador Lianys Torres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Charg</a:t>
                      </a: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 d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’Affaires, Embassy of Cuba </a:t>
                      </a:r>
                    </a:p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Sadie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31384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~11:45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Uber back to SUDC and Lunch</a:t>
                      </a:r>
                      <a:endParaRPr lang="en-US" sz="16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74391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1:30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i="0" dirty="0"/>
                        <a:t>Discussion:  Cuba and U.S. Policy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76400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2:00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  Ed Augustin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Reporter in Havana, Cuba</a:t>
                      </a:r>
                    </a:p>
                    <a:p>
                      <a:pPr lvl="1"/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Bernadette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40833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3:00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Discussion:  Briefings on 401-402 Projects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86047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~3:45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Wrapup</a:t>
                      </a:r>
                      <a:endParaRPr lang="en-US" sz="20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260872140"/>
                  </a:ext>
                </a:extLst>
              </a:tr>
            </a:tbl>
          </a:graphicData>
        </a:graphic>
      </p:graphicFrame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F2004056-8F65-9418-5E9A-19A8BD94D640}"/>
              </a:ext>
            </a:extLst>
          </p:cNvPr>
          <p:cNvSpPr/>
          <p:nvPr/>
        </p:nvSpPr>
        <p:spPr>
          <a:xfrm>
            <a:off x="2140527" y="1594793"/>
            <a:ext cx="6722918" cy="431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FC0B3BA6-0125-67DB-E62B-02BEAEFCF994}"/>
              </a:ext>
            </a:extLst>
          </p:cNvPr>
          <p:cNvSpPr/>
          <p:nvPr/>
        </p:nvSpPr>
        <p:spPr>
          <a:xfrm>
            <a:off x="2140527" y="2026227"/>
            <a:ext cx="6722918" cy="431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C2F3E6E3-9B38-2177-CD80-1CC4B36A6631}"/>
              </a:ext>
            </a:extLst>
          </p:cNvPr>
          <p:cNvSpPr/>
          <p:nvPr/>
        </p:nvSpPr>
        <p:spPr>
          <a:xfrm>
            <a:off x="2140527" y="2504940"/>
            <a:ext cx="6722918" cy="9240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48C7231-3924-77D7-A3A3-3E9791ED4120}"/>
              </a:ext>
            </a:extLst>
          </p:cNvPr>
          <p:cNvSpPr/>
          <p:nvPr/>
        </p:nvSpPr>
        <p:spPr>
          <a:xfrm>
            <a:off x="2140527" y="3510319"/>
            <a:ext cx="6722918" cy="431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262440C-0213-63FE-34D3-0181F3E21B2F}"/>
              </a:ext>
            </a:extLst>
          </p:cNvPr>
          <p:cNvSpPr/>
          <p:nvPr/>
        </p:nvSpPr>
        <p:spPr>
          <a:xfrm>
            <a:off x="2140527" y="3926614"/>
            <a:ext cx="6722918" cy="431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142049A-FBBC-45D9-09A1-102C4A4BB79C}"/>
              </a:ext>
            </a:extLst>
          </p:cNvPr>
          <p:cNvSpPr/>
          <p:nvPr/>
        </p:nvSpPr>
        <p:spPr>
          <a:xfrm>
            <a:off x="2017624" y="4342908"/>
            <a:ext cx="6722918" cy="1055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99E0D0-0839-DF99-80CD-3CBA194B161A}"/>
              </a:ext>
            </a:extLst>
          </p:cNvPr>
          <p:cNvSpPr/>
          <p:nvPr/>
        </p:nvSpPr>
        <p:spPr>
          <a:xfrm>
            <a:off x="2140527" y="5428188"/>
            <a:ext cx="6722918" cy="431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7AE0413-C727-9240-FE7A-90F200C32610}"/>
              </a:ext>
            </a:extLst>
          </p:cNvPr>
          <p:cNvSpPr/>
          <p:nvPr/>
        </p:nvSpPr>
        <p:spPr>
          <a:xfrm>
            <a:off x="1879972" y="5886387"/>
            <a:ext cx="6722918" cy="431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367EF06-3582-28BF-E29F-96089F601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CB8FF0-C48E-4385-D987-D34A406AB67D}"/>
              </a:ext>
            </a:extLst>
          </p:cNvPr>
          <p:cNvSpPr txBox="1"/>
          <p:nvPr/>
        </p:nvSpPr>
        <p:spPr>
          <a:xfrm>
            <a:off x="1304926" y="702731"/>
            <a:ext cx="3011337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TODAY’S AGENDA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8D4DC58-A995-E2C1-D812-82E8C831CFF6}"/>
              </a:ext>
            </a:extLst>
          </p:cNvPr>
          <p:cNvGraphicFramePr>
            <a:graphicFrameLocks noGrp="1"/>
          </p:cNvGraphicFramePr>
          <p:nvPr/>
        </p:nvGraphicFramePr>
        <p:xfrm>
          <a:off x="2238991" y="1594793"/>
          <a:ext cx="9453708" cy="4693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463">
                  <a:extLst>
                    <a:ext uri="{9D8B030D-6E8A-4147-A177-3AD203B41FA5}">
                      <a16:colId xmlns:a16="http://schemas.microsoft.com/office/drawing/2014/main" val="3540809041"/>
                    </a:ext>
                  </a:extLst>
                </a:gridCol>
                <a:gridCol w="8134245">
                  <a:extLst>
                    <a:ext uri="{9D8B030D-6E8A-4147-A177-3AD203B41FA5}">
                      <a16:colId xmlns:a16="http://schemas.microsoft.com/office/drawing/2014/main" val="36954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9:00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 Presentation:  Digital Security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5989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Uber to Embassy of Cuba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17499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 Ambassador Lianys Torres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Charg</a:t>
                      </a: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 d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’Affaires, Embassy of Cuba </a:t>
                      </a:r>
                    </a:p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Sadie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31384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~11:45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Uber back to SUDC and Lunch</a:t>
                      </a:r>
                      <a:endParaRPr lang="en-US" sz="16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74391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1:30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i="0" dirty="0"/>
                        <a:t>Discussion:  Cuba and U.S. Policy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76400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2:00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  Ed Augustin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Reporter in Havana, Cuba</a:t>
                      </a:r>
                    </a:p>
                    <a:p>
                      <a:pPr lvl="1"/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Bernadette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40833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3:00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Discussion:  Briefings on 401-402 Projects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86047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~3:45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Wrapup</a:t>
                      </a:r>
                      <a:endParaRPr lang="en-US" sz="20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260872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1504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D4C5F-4BA7-FD39-A0D3-9BABAB16C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D91D25-C5DB-011C-97BC-9167EF129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996" y="1422400"/>
            <a:ext cx="2060504" cy="9461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B3026D-C72B-3765-E4E2-09DF3D30DAAF}"/>
              </a:ext>
            </a:extLst>
          </p:cNvPr>
          <p:cNvSpPr txBox="1"/>
          <p:nvPr/>
        </p:nvSpPr>
        <p:spPr>
          <a:xfrm>
            <a:off x="3937000" y="3244334"/>
            <a:ext cx="4005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Be on 19th Street at 10:00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92E4E0-F92C-1003-67AA-2D1926B11FD8}"/>
              </a:ext>
            </a:extLst>
          </p:cNvPr>
          <p:cNvSpPr txBox="1"/>
          <p:nvPr/>
        </p:nvSpPr>
        <p:spPr>
          <a:xfrm>
            <a:off x="2286000" y="5105400"/>
            <a:ext cx="781393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BRING GOVERNMENT-ISSUED PHOTO I.D.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4575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1828D-33FB-BECF-EC81-38ADF4D5A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55405F-8648-983C-B8D5-84F1507A2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9173" y="117158"/>
            <a:ext cx="5850194" cy="6623683"/>
          </a:xfrm>
          <a:prstGeom prst="rect">
            <a:avLst/>
          </a:prstGeom>
        </p:spPr>
      </p:pic>
      <p:pic>
        <p:nvPicPr>
          <p:cNvPr id="5" name="Picture 4" descr="S&#10;&#10;AI-generated content may be incorrect.">
            <a:extLst>
              <a:ext uri="{FF2B5EF4-FFF2-40B4-BE49-F238E27FC236}">
                <a16:creationId xmlns:a16="http://schemas.microsoft.com/office/drawing/2014/main" id="{0A8ADEAE-A6EC-16A1-2492-0BEA7DA2D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0990" y="5584724"/>
            <a:ext cx="667641" cy="7789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47A0D5-9B37-BA40-06ED-7477EE81BF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298" y="459339"/>
            <a:ext cx="947231" cy="533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90606C-6A3D-B624-C2F6-F216B6622B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583" y="993058"/>
            <a:ext cx="1845909" cy="10400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6ACAC7-5005-2809-BA1D-354D605C72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525" y="3046341"/>
            <a:ext cx="1725967" cy="10424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6C9C48F-7478-96EA-7BC9-316193D090A9}"/>
              </a:ext>
            </a:extLst>
          </p:cNvPr>
          <p:cNvSpPr txBox="1"/>
          <p:nvPr/>
        </p:nvSpPr>
        <p:spPr>
          <a:xfrm>
            <a:off x="9623525" y="2033139"/>
            <a:ext cx="15937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Designed 1849</a:t>
            </a:r>
          </a:p>
          <a:p>
            <a:r>
              <a:rPr lang="en-US" dirty="0"/>
              <a:t>Adopted 1902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E63B1A-8C45-F4EC-AFFA-B84B046E35E8}"/>
              </a:ext>
            </a:extLst>
          </p:cNvPr>
          <p:cNvSpPr txBox="1"/>
          <p:nvPr/>
        </p:nvSpPr>
        <p:spPr>
          <a:xfrm>
            <a:off x="9755786" y="4132462"/>
            <a:ext cx="1519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Created 1895</a:t>
            </a:r>
          </a:p>
          <a:p>
            <a:r>
              <a:rPr lang="en-US" dirty="0"/>
              <a:t>Adopted 1952</a:t>
            </a:r>
          </a:p>
        </p:txBody>
      </p:sp>
    </p:spTree>
    <p:extLst>
      <p:ext uri="{BB962C8B-B14F-4D97-AF65-F5344CB8AC3E}">
        <p14:creationId xmlns:p14="http://schemas.microsoft.com/office/powerpoint/2010/main" val="420764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FCBC85-5511-6B05-8647-1A1E8CEA1D52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SKILL DISCUSSION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07F534-89F1-894D-8C7C-62911EAA133E}"/>
              </a:ext>
            </a:extLst>
          </p:cNvPr>
          <p:cNvSpPr txBox="1"/>
          <p:nvPr/>
        </p:nvSpPr>
        <p:spPr>
          <a:xfrm>
            <a:off x="4822259" y="6111922"/>
            <a:ext cx="2505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 WEEK:  TBD</a:t>
            </a:r>
            <a:endParaRPr lang="en-US" sz="24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532D35-5220-6370-BBE8-FBFB5BA6D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168" y="1530562"/>
            <a:ext cx="7597292" cy="42739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51304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B4150-3DF7-12BD-9D10-97C855CCC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627035-9B19-D621-44DB-35F91DE214F8}"/>
              </a:ext>
            </a:extLst>
          </p:cNvPr>
          <p:cNvSpPr txBox="1"/>
          <p:nvPr/>
        </p:nvSpPr>
        <p:spPr>
          <a:xfrm>
            <a:off x="1333500" y="828675"/>
            <a:ext cx="2780761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GUEST SPEAKER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32D231-336D-4ED8-6016-DB46B5F2E473}"/>
              </a:ext>
            </a:extLst>
          </p:cNvPr>
          <p:cNvSpPr txBox="1"/>
          <p:nvPr/>
        </p:nvSpPr>
        <p:spPr>
          <a:xfrm>
            <a:off x="1130334" y="2505891"/>
            <a:ext cx="29546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Lianys TORRES	</a:t>
            </a:r>
          </a:p>
          <a:p>
            <a:pPr marL="182880" indent="-182880"/>
            <a:r>
              <a:rPr lang="en-US" sz="2400" dirty="0"/>
              <a:t>Ambassador,</a:t>
            </a:r>
            <a:br>
              <a:rPr lang="en-US" sz="2400" dirty="0"/>
            </a:br>
            <a:r>
              <a:rPr lang="en-US" sz="2400" dirty="0"/>
              <a:t>Embassy of Cuba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6C5098-A187-A1F6-5A55-75238A8D2C40}"/>
              </a:ext>
            </a:extLst>
          </p:cNvPr>
          <p:cNvSpPr txBox="1"/>
          <p:nvPr/>
        </p:nvSpPr>
        <p:spPr>
          <a:xfrm>
            <a:off x="1130334" y="4890015"/>
            <a:ext cx="2764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- Introduced by Sadie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CD2D08-B885-A187-4391-0095B2C73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0377">
            <a:off x="4760644" y="460328"/>
            <a:ext cx="5900096" cy="782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793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BA0EE-2896-D93F-26A6-094BF96D1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A17083-56A4-79FD-AF1C-813ABD78F2D1}"/>
              </a:ext>
            </a:extLst>
          </p:cNvPr>
          <p:cNvSpPr txBox="1"/>
          <p:nvPr/>
        </p:nvSpPr>
        <p:spPr>
          <a:xfrm>
            <a:off x="1333500" y="828675"/>
            <a:ext cx="2780761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GUEST SPEAKER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9C2F2E-69B0-D94C-762A-8300406CC5F8}"/>
              </a:ext>
            </a:extLst>
          </p:cNvPr>
          <p:cNvSpPr txBox="1"/>
          <p:nvPr/>
        </p:nvSpPr>
        <p:spPr>
          <a:xfrm>
            <a:off x="1130334" y="2505891"/>
            <a:ext cx="24929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Ed Augustin	</a:t>
            </a:r>
          </a:p>
          <a:p>
            <a:pPr marL="182880" indent="-182880"/>
            <a:r>
              <a:rPr lang="en-US" sz="2400" dirty="0"/>
              <a:t>Journalist,</a:t>
            </a:r>
            <a:br>
              <a:rPr lang="en-US" sz="2400" dirty="0"/>
            </a:br>
            <a:r>
              <a:rPr lang="en-US" sz="2400" dirty="0"/>
              <a:t>Havana, Cuba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B0F323-D38A-4FB3-EC2C-67E28F7D777B}"/>
              </a:ext>
            </a:extLst>
          </p:cNvPr>
          <p:cNvSpPr txBox="1"/>
          <p:nvPr/>
        </p:nvSpPr>
        <p:spPr>
          <a:xfrm>
            <a:off x="1017027" y="4752493"/>
            <a:ext cx="3474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- Introduced by Bernadette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71163D-9E2A-90D4-3D23-8C0F414E5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8870">
            <a:off x="4766583" y="417456"/>
            <a:ext cx="5761596" cy="782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364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AE17AB-3C45-2963-8152-04CA97D1FF01}"/>
              </a:ext>
            </a:extLst>
          </p:cNvPr>
          <p:cNvSpPr txBox="1"/>
          <p:nvPr/>
        </p:nvSpPr>
        <p:spPr>
          <a:xfrm>
            <a:off x="630090" y="614722"/>
            <a:ext cx="56164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Ed Augustin reporting from Havana  (October 2024)</a:t>
            </a:r>
          </a:p>
        </p:txBody>
      </p:sp>
      <p:pic>
        <p:nvPicPr>
          <p:cNvPr id="3" name="2024-10-24 Ed on blackouts">
            <a:hlinkClick r:id="" action="ppaction://media"/>
            <a:extLst>
              <a:ext uri="{FF2B5EF4-FFF2-40B4-BE49-F238E27FC236}">
                <a16:creationId xmlns:a16="http://schemas.microsoft.com/office/drawing/2014/main" id="{38496D7B-7D96-8139-2C45-21C770AE00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40343" y="1220641"/>
            <a:ext cx="9144000" cy="511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80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1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97727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AE17AB-3C45-2963-8152-04CA97D1FF01}"/>
              </a:ext>
            </a:extLst>
          </p:cNvPr>
          <p:cNvSpPr txBox="1"/>
          <p:nvPr/>
        </p:nvSpPr>
        <p:spPr>
          <a:xfrm>
            <a:off x="630090" y="614722"/>
            <a:ext cx="5507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Ed Augustin reporting from Havana  (August 2026)</a:t>
            </a:r>
          </a:p>
        </p:txBody>
      </p:sp>
      <p:pic>
        <p:nvPicPr>
          <p:cNvPr id="3" name="Ed on water">
            <a:hlinkClick r:id="" action="ppaction://media"/>
            <a:extLst>
              <a:ext uri="{FF2B5EF4-FFF2-40B4-BE49-F238E27FC236}">
                <a16:creationId xmlns:a16="http://schemas.microsoft.com/office/drawing/2014/main" id="{7CEDA4C3-168C-4819-887C-49AEE1E147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36282" y="1014832"/>
            <a:ext cx="963930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41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0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AE17AB-3C45-2963-8152-04CA97D1FF01}"/>
              </a:ext>
            </a:extLst>
          </p:cNvPr>
          <p:cNvSpPr txBox="1"/>
          <p:nvPr/>
        </p:nvSpPr>
        <p:spPr>
          <a:xfrm>
            <a:off x="630090" y="614722"/>
            <a:ext cx="3212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Also Sora fakes from Havana</a:t>
            </a:r>
          </a:p>
        </p:txBody>
      </p:sp>
      <p:pic>
        <p:nvPicPr>
          <p:cNvPr id="3" name="Havana_child">
            <a:hlinkClick r:id="" action="ppaction://media"/>
            <a:extLst>
              <a:ext uri="{FF2B5EF4-FFF2-40B4-BE49-F238E27FC236}">
                <a16:creationId xmlns:a16="http://schemas.microsoft.com/office/drawing/2014/main" id="{6A8A0AAA-7378-8229-F540-9F44325154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16633" y="91440"/>
            <a:ext cx="3753736" cy="667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13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C6930D-F7AC-B2C6-16B6-B2742D118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1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781E45-FC2F-A4C9-263E-E122FD10C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741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1A7119A-7762-4EC5-3F68-4E352B59C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DED48D-D7CE-2779-4927-C1C4E99E4F38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GUEST SPEAKER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6D7ED3-8864-CCDF-4B8A-1167A7A32EA9}"/>
              </a:ext>
            </a:extLst>
          </p:cNvPr>
          <p:cNvSpPr txBox="1"/>
          <p:nvPr/>
        </p:nvSpPr>
        <p:spPr>
          <a:xfrm>
            <a:off x="6489511" y="1624083"/>
            <a:ext cx="12945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Q &amp; 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F9EB43-B87F-5910-8620-BE8A2067093A}"/>
              </a:ext>
            </a:extLst>
          </p:cNvPr>
          <p:cNvSpPr txBox="1"/>
          <p:nvPr/>
        </p:nvSpPr>
        <p:spPr>
          <a:xfrm>
            <a:off x="6419979" y="2598003"/>
            <a:ext cx="49537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are the drivers that could lead to resolution?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How important is the U.S. role?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How does aid support the U.S. national interest?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scenario or two is most likely?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8BD04C-6307-C5D7-2532-A0BE95E71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646" y="1763602"/>
            <a:ext cx="4297680" cy="562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140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23686-215C-5947-F0E0-FC5DDCFC1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7B4078-93B5-BA8F-DC1A-1F58567727F5}"/>
              </a:ext>
            </a:extLst>
          </p:cNvPr>
          <p:cNvSpPr txBox="1"/>
          <p:nvPr/>
        </p:nvSpPr>
        <p:spPr>
          <a:xfrm>
            <a:off x="5117965" y="622020"/>
            <a:ext cx="2552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LUNCH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CF76D7-A970-7C58-8610-1DC4A7E892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70" b="93658" l="1500" r="96500">
                        <a14:foregroundMark x1="10333" y1="25516" x2="3000" y2="44248"/>
                        <a14:foregroundMark x1="3000" y1="44248" x2="5167" y2="67109"/>
                        <a14:foregroundMark x1="5167" y1="67109" x2="16500" y2="78171"/>
                        <a14:foregroundMark x1="16500" y1="78171" x2="18167" y2="75959"/>
                        <a14:foregroundMark x1="18917" y1="78171" x2="29333" y2="93363"/>
                        <a14:foregroundMark x1="29333" y1="93363" x2="42000" y2="93805"/>
                        <a14:foregroundMark x1="42000" y1="93805" x2="54333" y2="85988"/>
                        <a14:foregroundMark x1="54333" y1="85988" x2="58833" y2="86283"/>
                        <a14:foregroundMark x1="86083" y1="74189" x2="96750" y2="60324"/>
                        <a14:foregroundMark x1="96750" y1="60324" x2="92250" y2="39086"/>
                        <a14:foregroundMark x1="92250" y1="39086" x2="87333" y2="33923"/>
                        <a14:foregroundMark x1="95667" y1="47345" x2="96500" y2="64307"/>
                        <a14:foregroundMark x1="69167" y1="10767" x2="56250" y2="7670"/>
                        <a14:foregroundMark x1="56250" y1="7670" x2="50750" y2="9440"/>
                        <a14:foregroundMark x1="2250" y1="58555" x2="3250" y2="55900"/>
                        <a14:foregroundMark x1="2000" y1="61209" x2="2000" y2="61209"/>
                        <a14:foregroundMark x1="1500" y1="60324" x2="1500" y2="603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425203" y="3633396"/>
            <a:ext cx="3771900" cy="21311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79B5C7-63D7-D33A-1144-D6F42AEF27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823" y="225911"/>
            <a:ext cx="4968456" cy="49684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149605-19F1-1E2C-6D80-E699D3C85E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59" y="1214821"/>
            <a:ext cx="4023960" cy="316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29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25FC02-AF19-0AAB-E000-E0015A7A6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9173" y="117158"/>
            <a:ext cx="5850194" cy="6623683"/>
          </a:xfrm>
          <a:prstGeom prst="rect">
            <a:avLst/>
          </a:prstGeom>
        </p:spPr>
      </p:pic>
      <p:pic>
        <p:nvPicPr>
          <p:cNvPr id="5" name="Picture 4" descr="S&#10;&#10;AI-generated content may be incorrect.">
            <a:extLst>
              <a:ext uri="{FF2B5EF4-FFF2-40B4-BE49-F238E27FC236}">
                <a16:creationId xmlns:a16="http://schemas.microsoft.com/office/drawing/2014/main" id="{E495DD97-9B86-45CA-4F3D-D164B4171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0990" y="5584724"/>
            <a:ext cx="667641" cy="7789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C60B01-A177-A30B-E80D-57A730BAC9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298" y="459339"/>
            <a:ext cx="947231" cy="533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34820E-3EE0-D6E5-A4F8-3B36F97EF3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583" y="993058"/>
            <a:ext cx="1845909" cy="10400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7E28F9D-A95D-16E5-0096-3647E5C2A1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525" y="3046341"/>
            <a:ext cx="1725967" cy="10424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568D6D4-0C88-8FA6-16BE-18EA15F03CA4}"/>
              </a:ext>
            </a:extLst>
          </p:cNvPr>
          <p:cNvSpPr txBox="1"/>
          <p:nvPr/>
        </p:nvSpPr>
        <p:spPr>
          <a:xfrm>
            <a:off x="9623525" y="2033139"/>
            <a:ext cx="15937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Designed 1849</a:t>
            </a:r>
          </a:p>
          <a:p>
            <a:r>
              <a:rPr lang="en-US" dirty="0"/>
              <a:t>Adopted 1902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33C94F-160A-4EEE-3966-7E786D8EFEEC}"/>
              </a:ext>
            </a:extLst>
          </p:cNvPr>
          <p:cNvSpPr txBox="1"/>
          <p:nvPr/>
        </p:nvSpPr>
        <p:spPr>
          <a:xfrm>
            <a:off x="9755786" y="4132462"/>
            <a:ext cx="1519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Created 1895</a:t>
            </a:r>
          </a:p>
          <a:p>
            <a:r>
              <a:rPr lang="en-US" dirty="0"/>
              <a:t>Adopted 1952</a:t>
            </a:r>
          </a:p>
        </p:txBody>
      </p:sp>
    </p:spTree>
    <p:extLst>
      <p:ext uri="{BB962C8B-B14F-4D97-AF65-F5344CB8AC3E}">
        <p14:creationId xmlns:p14="http://schemas.microsoft.com/office/powerpoint/2010/main" val="404915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24CDFD-81CC-6B6F-1881-694032F0086E}"/>
              </a:ext>
            </a:extLst>
          </p:cNvPr>
          <p:cNvSpPr txBox="1"/>
          <p:nvPr/>
        </p:nvSpPr>
        <p:spPr>
          <a:xfrm>
            <a:off x="1126670" y="817790"/>
            <a:ext cx="3194957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DISCUSSION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63F3A8-1D27-54A8-6472-A881F696E4F2}"/>
              </a:ext>
            </a:extLst>
          </p:cNvPr>
          <p:cNvSpPr txBox="1"/>
          <p:nvPr/>
        </p:nvSpPr>
        <p:spPr>
          <a:xfrm>
            <a:off x="2188028" y="2485034"/>
            <a:ext cx="7329827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Cuba</a:t>
            </a:r>
          </a:p>
          <a:p>
            <a:endParaRPr lang="en-US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What’s going on?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What should the USG do?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What bearing does the Venezuela operation have?</a:t>
            </a:r>
          </a:p>
        </p:txBody>
      </p:sp>
    </p:spTree>
    <p:extLst>
      <p:ext uri="{BB962C8B-B14F-4D97-AF65-F5344CB8AC3E}">
        <p14:creationId xmlns:p14="http://schemas.microsoft.com/office/powerpoint/2010/main" val="3928391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486078" y="1287569"/>
            <a:ext cx="9144000" cy="1641490"/>
          </a:xfrm>
        </p:spPr>
        <p:txBody>
          <a:bodyPr>
            <a:normAutofit/>
          </a:bodyPr>
          <a:lstStyle/>
          <a:p>
            <a:r>
              <a:rPr lang="en-US" sz="4800" dirty="0"/>
              <a:t>Cuba … and U.S. Policy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A910E6B-A898-B5C1-5303-854CBC471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21180" y="2440583"/>
            <a:ext cx="6775646" cy="228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854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410275-05C7-47F7-A8E4-14678F1E738A}"/>
              </a:ext>
            </a:extLst>
          </p:cNvPr>
          <p:cNvSpPr/>
          <p:nvPr/>
        </p:nvSpPr>
        <p:spPr>
          <a:xfrm>
            <a:off x="2299060" y="1210022"/>
            <a:ext cx="7165497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800" dirty="0"/>
              <a:t>The issue before us …  “THE CUBA QUESTION”</a:t>
            </a:r>
          </a:p>
          <a:p>
            <a:pPr lvl="2">
              <a:spcAft>
                <a:spcPts val="1200"/>
              </a:spcAft>
            </a:pPr>
            <a:r>
              <a:rPr lang="en-US" sz="2800" dirty="0"/>
              <a:t>What is happening and why?</a:t>
            </a:r>
          </a:p>
          <a:p>
            <a:pPr lvl="2">
              <a:spcAft>
                <a:spcPts val="1200"/>
              </a:spcAft>
            </a:pPr>
            <a:r>
              <a:rPr lang="en-US" sz="2800" dirty="0"/>
              <a:t>Where are things headed?</a:t>
            </a:r>
          </a:p>
          <a:p>
            <a:pPr lvl="2">
              <a:spcAft>
                <a:spcPts val="1200"/>
              </a:spcAft>
            </a:pPr>
            <a:r>
              <a:rPr lang="en-US" sz="2800" dirty="0"/>
              <a:t>What is the U.S. angle? </a:t>
            </a:r>
          </a:p>
          <a:p>
            <a:pPr marL="1828800" lvl="3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Our role?</a:t>
            </a:r>
          </a:p>
          <a:p>
            <a:pPr marL="1828800" lvl="3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Our interests?</a:t>
            </a:r>
          </a:p>
          <a:p>
            <a:pPr marL="1828800" lvl="3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Our policies?</a:t>
            </a:r>
          </a:p>
        </p:txBody>
      </p:sp>
    </p:spTree>
    <p:extLst>
      <p:ext uri="{BB962C8B-B14F-4D97-AF65-F5344CB8AC3E}">
        <p14:creationId xmlns:p14="http://schemas.microsoft.com/office/powerpoint/2010/main" val="377527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white flag&#10;&#10;Description automatically generated with medium confidence">
            <a:extLst>
              <a:ext uri="{FF2B5EF4-FFF2-40B4-BE49-F238E27FC236}">
                <a16:creationId xmlns:a16="http://schemas.microsoft.com/office/drawing/2014/main" id="{4817128E-8029-4A83-950C-F4F4F4321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642" y="784957"/>
            <a:ext cx="2686542" cy="1348644"/>
          </a:xfrm>
          <a:prstGeom prst="rect">
            <a:avLst/>
          </a:prstGeom>
        </p:spPr>
      </p:pic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B0592980-2AD3-4535-86E6-B0276C27E1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642" y="2279472"/>
            <a:ext cx="8051800" cy="4114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3DABAF-D319-4B3A-B02A-DB553CC88030}"/>
              </a:ext>
            </a:extLst>
          </p:cNvPr>
          <p:cNvSpPr txBox="1"/>
          <p:nvPr/>
        </p:nvSpPr>
        <p:spPr>
          <a:xfrm>
            <a:off x="7349446" y="6355477"/>
            <a:ext cx="2292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740m (1,250km)across</a:t>
            </a:r>
          </a:p>
        </p:txBody>
      </p:sp>
    </p:spTree>
    <p:extLst>
      <p:ext uri="{BB962C8B-B14F-4D97-AF65-F5344CB8AC3E}">
        <p14:creationId xmlns:p14="http://schemas.microsoft.com/office/powerpoint/2010/main" val="807073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035541ED-7474-4EC8-A25A-5C1AC1BD1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820" y="468759"/>
            <a:ext cx="48768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2203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6D7FFC-48A1-4B4A-9E1C-45BA23E10DF4}"/>
              </a:ext>
            </a:extLst>
          </p:cNvPr>
          <p:cNvSpPr txBox="1"/>
          <p:nvPr/>
        </p:nvSpPr>
        <p:spPr>
          <a:xfrm>
            <a:off x="2013094" y="310634"/>
            <a:ext cx="2333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 Perla de las </a:t>
            </a:r>
            <a:r>
              <a:rPr lang="en-US" dirty="0" err="1"/>
              <a:t>Antillas</a:t>
            </a:r>
            <a:r>
              <a:rPr lang="en-US" dirty="0"/>
              <a:t>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B87B50F-5BCF-49F2-BD16-62934FBEB393}"/>
              </a:ext>
            </a:extLst>
          </p:cNvPr>
          <p:cNvGrpSpPr/>
          <p:nvPr/>
        </p:nvGrpSpPr>
        <p:grpSpPr>
          <a:xfrm>
            <a:off x="1646557" y="950576"/>
            <a:ext cx="8898887" cy="5520279"/>
            <a:chOff x="122556" y="950575"/>
            <a:chExt cx="8898887" cy="5520279"/>
          </a:xfrm>
        </p:grpSpPr>
        <p:pic>
          <p:nvPicPr>
            <p:cNvPr id="3" name="Picture 2" descr="Map&#10;&#10;Description automatically generated">
              <a:extLst>
                <a:ext uri="{FF2B5EF4-FFF2-40B4-BE49-F238E27FC236}">
                  <a16:creationId xmlns:a16="http://schemas.microsoft.com/office/drawing/2014/main" id="{2426FADB-BA7C-4A7C-8072-ACD38972A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556" y="950575"/>
              <a:ext cx="8898887" cy="5520279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9A3E02B-7FC2-45F6-9E65-26F47A32C6B9}"/>
                </a:ext>
              </a:extLst>
            </p:cNvPr>
            <p:cNvSpPr/>
            <p:nvPr/>
          </p:nvSpPr>
          <p:spPr>
            <a:xfrm>
              <a:off x="122556" y="5640110"/>
              <a:ext cx="1495425" cy="819150"/>
            </a:xfrm>
            <a:prstGeom prst="rect">
              <a:avLst/>
            </a:prstGeom>
            <a:solidFill>
              <a:srgbClr val="81A8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7580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AA4CE3-A515-46C9-9E29-6AE230552446}"/>
              </a:ext>
            </a:extLst>
          </p:cNvPr>
          <p:cNvSpPr txBox="1"/>
          <p:nvPr/>
        </p:nvSpPr>
        <p:spPr>
          <a:xfrm>
            <a:off x="4715291" y="695548"/>
            <a:ext cx="568994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Chief of State</a:t>
            </a:r>
          </a:p>
          <a:p>
            <a:pPr marL="274320" indent="-274320"/>
            <a:r>
              <a:rPr lang="en-US" sz="2400" dirty="0"/>
              <a:t>President Miguel DÍAZ-CANEL </a:t>
            </a:r>
            <a:r>
              <a:rPr lang="en-US" sz="2400" dirty="0" err="1"/>
              <a:t>Bermúdez</a:t>
            </a:r>
            <a:br>
              <a:rPr lang="en-US" sz="2400" dirty="0"/>
            </a:br>
            <a:endParaRPr lang="en-US" sz="2400" dirty="0"/>
          </a:p>
          <a:p>
            <a:pPr marL="274320" indent="-274320"/>
            <a:r>
              <a:rPr lang="en-US" sz="2400" dirty="0"/>
              <a:t>President of the Council of State and the Council of Ministers since April 2018 </a:t>
            </a:r>
          </a:p>
          <a:p>
            <a:pPr marL="274320" indent="-274320"/>
            <a:r>
              <a:rPr lang="en-US" sz="2400" dirty="0"/>
              <a:t>First Secretary of the Communist Party of Cuba since April 2021</a:t>
            </a:r>
          </a:p>
          <a:p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EEE187-71D1-44D3-8DDC-D958A964BB81}"/>
              </a:ext>
            </a:extLst>
          </p:cNvPr>
          <p:cNvSpPr txBox="1"/>
          <p:nvPr/>
        </p:nvSpPr>
        <p:spPr>
          <a:xfrm>
            <a:off x="2408733" y="4404392"/>
            <a:ext cx="737453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Prime Minister Manuel MARRERO Cruz</a:t>
            </a:r>
          </a:p>
          <a:p>
            <a:endParaRPr lang="en-US" sz="2400" dirty="0"/>
          </a:p>
          <a:p>
            <a:pPr marL="274320" indent="-274320"/>
            <a:r>
              <a:rPr lang="en-US" sz="2400" dirty="0"/>
              <a:t>Head of Government (Council of Ministers) since December 2019</a:t>
            </a:r>
          </a:p>
          <a:p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9E9CC6-A6B7-4AEB-8145-5E94AF938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853" y="695548"/>
            <a:ext cx="2180450" cy="303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89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476CAF-3471-4566-8D7C-FF30F49053D6}"/>
              </a:ext>
            </a:extLst>
          </p:cNvPr>
          <p:cNvSpPr txBox="1"/>
          <p:nvPr/>
        </p:nvSpPr>
        <p:spPr>
          <a:xfrm>
            <a:off x="2675988" y="3374409"/>
            <a:ext cx="58307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Shortages of everything, including food and medicine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AECAE9-16DE-4F23-A971-AC6A310849B7}"/>
              </a:ext>
            </a:extLst>
          </p:cNvPr>
          <p:cNvSpPr txBox="1"/>
          <p:nvPr/>
        </p:nvSpPr>
        <p:spPr>
          <a:xfrm>
            <a:off x="4772923" y="4730527"/>
            <a:ext cx="3770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Electricity outages; fuel shortages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42DCE6-FB31-4C24-884F-55E0A8448C75}"/>
              </a:ext>
            </a:extLst>
          </p:cNvPr>
          <p:cNvSpPr txBox="1"/>
          <p:nvPr/>
        </p:nvSpPr>
        <p:spPr>
          <a:xfrm>
            <a:off x="6154713" y="5608641"/>
            <a:ext cx="23887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Sick and tired of it all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210697A-889A-418D-A8D3-81B020AE584E}"/>
              </a:ext>
            </a:extLst>
          </p:cNvPr>
          <p:cNvSpPr/>
          <p:nvPr/>
        </p:nvSpPr>
        <p:spPr>
          <a:xfrm>
            <a:off x="2717727" y="1973075"/>
            <a:ext cx="68708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Life is TOUGH in Cuba.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02E9B6-7CD9-4221-879E-93AC8C147835}"/>
              </a:ext>
            </a:extLst>
          </p:cNvPr>
          <p:cNvSpPr txBox="1"/>
          <p:nvPr/>
        </p:nvSpPr>
        <p:spPr>
          <a:xfrm>
            <a:off x="5920803" y="3961596"/>
            <a:ext cx="39741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Unemployment/underemployment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5E0899-C77C-4045-9726-34A984C3931F}"/>
              </a:ext>
            </a:extLst>
          </p:cNvPr>
          <p:cNvSpPr txBox="1"/>
          <p:nvPr/>
        </p:nvSpPr>
        <p:spPr>
          <a:xfrm>
            <a:off x="2922577" y="4330417"/>
            <a:ext cx="1067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Inflation</a:t>
            </a:r>
          </a:p>
        </p:txBody>
      </p:sp>
    </p:spTree>
    <p:extLst>
      <p:ext uri="{BB962C8B-B14F-4D97-AF65-F5344CB8AC3E}">
        <p14:creationId xmlns:p14="http://schemas.microsoft.com/office/powerpoint/2010/main" val="238911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24" grpId="0"/>
      <p:bldP spid="2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99EA82D-DAFE-4141-A329-8FFE2AD3CD92}"/>
              </a:ext>
            </a:extLst>
          </p:cNvPr>
          <p:cNvSpPr txBox="1"/>
          <p:nvPr/>
        </p:nvSpPr>
        <p:spPr>
          <a:xfrm>
            <a:off x="1715709" y="1001695"/>
            <a:ext cx="457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/>
              <a:t>ECONOMY (NEVER GOOD) WORSE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Contracting 10% or more each year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Continued bad this year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1639D5-CC0D-45D9-913E-F3FE1CE7F1BF}"/>
              </a:ext>
            </a:extLst>
          </p:cNvPr>
          <p:cNvSpPr txBox="1"/>
          <p:nvPr/>
        </p:nvSpPr>
        <p:spPr>
          <a:xfrm>
            <a:off x="6096001" y="1643896"/>
            <a:ext cx="4188583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/>
              <a:t>SHORTAGES (NEVER GOOD) WORSE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Hours in line for basics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Hospitals short of supplies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Power outages in summer heat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CAB952-0B8D-4EDD-A702-FC3ADC110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"/>
          <a:stretch/>
        </p:blipFill>
        <p:spPr>
          <a:xfrm>
            <a:off x="1907417" y="3423405"/>
            <a:ext cx="5861368" cy="3317755"/>
          </a:xfrm>
          <a:prstGeom prst="rect">
            <a:avLst/>
          </a:prstGeom>
        </p:spPr>
      </p:pic>
      <p:sp useBgFill="1">
        <p:nvSpPr>
          <p:cNvPr id="3" name="TextBox 2">
            <a:extLst>
              <a:ext uri="{FF2B5EF4-FFF2-40B4-BE49-F238E27FC236}">
                <a16:creationId xmlns:a16="http://schemas.microsoft.com/office/drawing/2014/main" id="{F5B6AAAC-CE6B-49C2-865D-399C7F026F65}"/>
              </a:ext>
            </a:extLst>
          </p:cNvPr>
          <p:cNvSpPr txBox="1"/>
          <p:nvPr/>
        </p:nvSpPr>
        <p:spPr>
          <a:xfrm>
            <a:off x="4421217" y="4499687"/>
            <a:ext cx="5679632" cy="7386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274320" tIns="182880" rIns="274320" bIns="182880" rtlCol="0">
            <a:spAutoFit/>
          </a:bodyPr>
          <a:lstStyle/>
          <a:p>
            <a:r>
              <a:rPr lang="en-US" sz="2400" dirty="0"/>
              <a:t>Worst since “Special Period” in early ‘90s</a:t>
            </a:r>
          </a:p>
        </p:txBody>
      </p:sp>
    </p:spTree>
    <p:extLst>
      <p:ext uri="{BB962C8B-B14F-4D97-AF65-F5344CB8AC3E}">
        <p14:creationId xmlns:p14="http://schemas.microsoft.com/office/powerpoint/2010/main" val="414177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614499-0173-4126-8419-B8C46319E027}"/>
              </a:ext>
            </a:extLst>
          </p:cNvPr>
          <p:cNvSpPr txBox="1"/>
          <p:nvPr/>
        </p:nvSpPr>
        <p:spPr>
          <a:xfrm>
            <a:off x="1025896" y="739470"/>
            <a:ext cx="6719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ANALYTICAL DEBATE:  Why’s the economy so bad?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E35737-91E1-4A9D-95BC-A1B8BF10F9B3}"/>
              </a:ext>
            </a:extLst>
          </p:cNvPr>
          <p:cNvSpPr txBox="1"/>
          <p:nvPr/>
        </p:nvSpPr>
        <p:spPr>
          <a:xfrm>
            <a:off x="1277304" y="1477323"/>
            <a:ext cx="79928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Some controversy on how to rank reasons, but my ranking in recent years: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1607F2-78A0-4653-BA9E-CC9C067A36EB}"/>
              </a:ext>
            </a:extLst>
          </p:cNvPr>
          <p:cNvSpPr txBox="1"/>
          <p:nvPr/>
        </p:nvSpPr>
        <p:spPr>
          <a:xfrm>
            <a:off x="1773273" y="2432428"/>
            <a:ext cx="909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COVID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C459D7-7E01-4771-9113-052DFC81CB02}"/>
              </a:ext>
            </a:extLst>
          </p:cNvPr>
          <p:cNvSpPr txBox="1"/>
          <p:nvPr/>
        </p:nvSpPr>
        <p:spPr>
          <a:xfrm>
            <a:off x="3250185" y="4011733"/>
            <a:ext cx="50642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Shut door to tourists, source of $3 billion/year</a:t>
            </a:r>
          </a:p>
          <a:p>
            <a:r>
              <a:rPr lang="en-US" sz="2000" dirty="0"/>
              <a:t>Depressed domestic production, consumption</a:t>
            </a:r>
          </a:p>
          <a:p>
            <a:r>
              <a:rPr lang="en-US" sz="2000" dirty="0"/>
              <a:t>Just generally wore people down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46FBDB-9D8D-48F9-BB6A-38A4646D36F9}"/>
              </a:ext>
            </a:extLst>
          </p:cNvPr>
          <p:cNvSpPr txBox="1"/>
          <p:nvPr/>
        </p:nvSpPr>
        <p:spPr>
          <a:xfrm>
            <a:off x="1162667" y="4011733"/>
            <a:ext cx="20668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U.S. SANCTIONS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7B45D6-4121-41F5-9C3E-E09B960C17A6}"/>
              </a:ext>
            </a:extLst>
          </p:cNvPr>
          <p:cNvSpPr txBox="1"/>
          <p:nvPr/>
        </p:nvSpPr>
        <p:spPr>
          <a:xfrm>
            <a:off x="3280111" y="2488164"/>
            <a:ext cx="74243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/>
            <a:r>
              <a:rPr lang="en-US" sz="2000" dirty="0"/>
              <a:t>Trump and Biden suspended licenses for U.S. travel</a:t>
            </a:r>
          </a:p>
          <a:p>
            <a:pPr marL="274320" indent="-274320"/>
            <a:r>
              <a:rPr lang="en-US" sz="2000" dirty="0"/>
              <a:t>Trump essentially shut down remittances; Biden reopened w/o banks</a:t>
            </a:r>
          </a:p>
          <a:p>
            <a:pPr marL="274320" indent="-274320"/>
            <a:r>
              <a:rPr lang="en-US" sz="2000" dirty="0"/>
              <a:t>Trump pressed ahead with Title III, etc., and Biden continued</a:t>
            </a:r>
          </a:p>
          <a:p>
            <a:pPr marL="274320" indent="-274320"/>
            <a:r>
              <a:rPr lang="en-US" sz="2000" dirty="0"/>
              <a:t>Trump and Biden put Cuba back on SSOT list, and Biden enforced punitive ESTA measures.</a:t>
            </a:r>
          </a:p>
        </p:txBody>
      </p:sp>
      <p:sp useBgFill="1">
        <p:nvSpPr>
          <p:cNvPr id="14" name="TextBox 13">
            <a:extLst>
              <a:ext uri="{FF2B5EF4-FFF2-40B4-BE49-F238E27FC236}">
                <a16:creationId xmlns:a16="http://schemas.microsoft.com/office/drawing/2014/main" id="{623F83E3-30C1-40E3-87F1-B0BE67C51303}"/>
              </a:ext>
            </a:extLst>
          </p:cNvPr>
          <p:cNvSpPr txBox="1"/>
          <p:nvPr/>
        </p:nvSpPr>
        <p:spPr>
          <a:xfrm>
            <a:off x="8103379" y="3754445"/>
            <a:ext cx="2601033" cy="138499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none" lIns="274320" tIns="274320" rIns="274320" bIns="274320" rtlCol="0">
            <a:spAutoFit/>
          </a:bodyPr>
          <a:lstStyle/>
          <a:p>
            <a:r>
              <a:rPr lang="en-US" dirty="0"/>
              <a:t>~$3.5 billion</a:t>
            </a:r>
          </a:p>
          <a:p>
            <a:r>
              <a:rPr lang="en-US" dirty="0"/>
              <a:t>2%-3% GDP</a:t>
            </a:r>
          </a:p>
          <a:p>
            <a:r>
              <a:rPr lang="en-US" dirty="0"/>
              <a:t>56 percent of families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469C46-8C71-405A-A709-86CF6AC7A6A2}"/>
              </a:ext>
            </a:extLst>
          </p:cNvPr>
          <p:cNvSpPr txBox="1"/>
          <p:nvPr/>
        </p:nvSpPr>
        <p:spPr>
          <a:xfrm>
            <a:off x="1385343" y="5035546"/>
            <a:ext cx="1560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VENEZUELA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FD7099-F2E1-46AD-8F73-890B45CF79E9}"/>
              </a:ext>
            </a:extLst>
          </p:cNvPr>
          <p:cNvSpPr txBox="1"/>
          <p:nvPr/>
        </p:nvSpPr>
        <p:spPr>
          <a:xfrm>
            <a:off x="3229515" y="5129966"/>
            <a:ext cx="50592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Reduced source of hard-currency for services</a:t>
            </a:r>
          </a:p>
          <a:p>
            <a:r>
              <a:rPr lang="en-US" sz="2000" dirty="0"/>
              <a:t>Oil blockade </a:t>
            </a:r>
            <a:r>
              <a:rPr lang="en-US" sz="2000"/>
              <a:t>since Venezuela action </a:t>
            </a:r>
            <a:endParaRPr lang="en-US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7BFCAB-4270-4121-9151-FF5BEBDACA32}"/>
              </a:ext>
            </a:extLst>
          </p:cNvPr>
          <p:cNvSpPr txBox="1"/>
          <p:nvPr/>
        </p:nvSpPr>
        <p:spPr>
          <a:xfrm>
            <a:off x="6807531" y="60075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 useBgFill="1">
        <p:nvSpPr>
          <p:cNvPr id="18" name="TextBox 17">
            <a:extLst>
              <a:ext uri="{FF2B5EF4-FFF2-40B4-BE49-F238E27FC236}">
                <a16:creationId xmlns:a16="http://schemas.microsoft.com/office/drawing/2014/main" id="{5C7536F5-8476-4B19-9B13-C36DE66F3A27}"/>
              </a:ext>
            </a:extLst>
          </p:cNvPr>
          <p:cNvSpPr txBox="1"/>
          <p:nvPr/>
        </p:nvSpPr>
        <p:spPr>
          <a:xfrm>
            <a:off x="3361686" y="6118530"/>
            <a:ext cx="6403987" cy="46166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 lIns="274320" tIns="91440" rIns="274320" bIns="91440" rtlCol="0">
            <a:spAutoFit/>
          </a:bodyPr>
          <a:lstStyle/>
          <a:p>
            <a:r>
              <a:rPr lang="en-US" dirty="0"/>
              <a:t>Estimated 90% drop in supplies; formerly ~112k barrels/day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C62921-5C0D-F6B7-BFFF-72B9C528A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1686" y="3527341"/>
            <a:ext cx="6125430" cy="1019317"/>
          </a:xfrm>
          <a:prstGeom prst="rect">
            <a:avLst/>
          </a:prstGeom>
          <a:ln>
            <a:solidFill>
              <a:srgbClr val="FFFF00"/>
            </a:solidFill>
          </a:ln>
        </p:spPr>
      </p:pic>
      <p:sp useBgFill="1">
        <p:nvSpPr>
          <p:cNvPr id="7" name="TextBox 6">
            <a:extLst>
              <a:ext uri="{FF2B5EF4-FFF2-40B4-BE49-F238E27FC236}">
                <a16:creationId xmlns:a16="http://schemas.microsoft.com/office/drawing/2014/main" id="{832A3BEA-0C81-5208-7DC8-1D411B863A65}"/>
              </a:ext>
            </a:extLst>
          </p:cNvPr>
          <p:cNvSpPr txBox="1"/>
          <p:nvPr/>
        </p:nvSpPr>
        <p:spPr>
          <a:xfrm rot="21394793">
            <a:off x="3196054" y="715154"/>
            <a:ext cx="6075381" cy="3877985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none" lIns="457200" tIns="457200" rIns="457200" bIns="457200" rtlCol="0">
            <a:spAutoFit/>
          </a:bodyPr>
          <a:lstStyle/>
          <a:p>
            <a:r>
              <a:rPr lang="en-US" sz="2400" dirty="0"/>
              <a:t>AGGRAVATING IT ALL:</a:t>
            </a:r>
          </a:p>
          <a:p>
            <a:r>
              <a:rPr lang="en-US" sz="2400" dirty="0"/>
              <a:t>Government failure to reform inefficient </a:t>
            </a:r>
            <a:br>
              <a:rPr lang="en-US" sz="2400" dirty="0"/>
            </a:br>
            <a:r>
              <a:rPr lang="en-US" sz="2400" dirty="0"/>
              <a:t>centrally controlled economy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Promised repeatedly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Done piecemeal, haltingly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Not delivered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Even good reform turned bad</a:t>
            </a:r>
          </a:p>
        </p:txBody>
      </p:sp>
    </p:spTree>
    <p:extLst>
      <p:ext uri="{BB962C8B-B14F-4D97-AF65-F5344CB8AC3E}">
        <p14:creationId xmlns:p14="http://schemas.microsoft.com/office/powerpoint/2010/main" val="255367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7037E-6 L -0.00261 0.23033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1148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7 L -0.0013 -0.18194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9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2" grpId="0"/>
      <p:bldP spid="12" grpId="1"/>
      <p:bldP spid="14" grpId="0" animBg="1"/>
      <p:bldP spid="14" grpId="1" animBg="1"/>
      <p:bldP spid="15" grpId="0"/>
      <p:bldP spid="18" grpId="0" animBg="1"/>
      <p:bldP spid="18" grpId="1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0F275-2468-8833-4D6F-ED7D92564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B1D2F-A56D-F2E4-6BCF-5655DE5778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73689" y="869880"/>
            <a:ext cx="3069922" cy="891186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Aptos" panose="020B0004020202020204" pitchFamily="34" charset="0"/>
              </a:rPr>
              <a:t>U.S. Policy?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083AD3-821C-F9D1-4B88-006182323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21180" y="2440583"/>
            <a:ext cx="6775646" cy="228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3023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BC103-8BEC-77C4-1EF9-A11043C51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72B89CE-F1DC-DA0F-3C02-CFAEB7C6D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8694" y="862168"/>
            <a:ext cx="3657600" cy="12311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643A044-70FA-0D81-6A02-DD91864F91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1288" y="2973473"/>
            <a:ext cx="2950359" cy="1258230"/>
          </a:xfrm>
        </p:spPr>
        <p:txBody>
          <a:bodyPr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2800" dirty="0">
                <a:latin typeface="Aptos" panose="020B0004020202020204" pitchFamily="34" charset="0"/>
              </a:rPr>
              <a:t>“Maximum pressure”</a:t>
            </a:r>
            <a:br>
              <a:rPr lang="en-US" sz="2800" dirty="0">
                <a:latin typeface="Aptos" panose="020B0004020202020204" pitchFamily="34" charset="0"/>
              </a:rPr>
            </a:br>
            <a:br>
              <a:rPr lang="en-US" sz="2800" dirty="0">
                <a:latin typeface="Aptos" panose="020B0004020202020204" pitchFamily="34" charset="0"/>
              </a:rPr>
            </a:br>
            <a:endParaRPr lang="en-US" sz="2800" dirty="0"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C02532-2414-2AB6-0B61-ACF1E0079FF3}"/>
              </a:ext>
            </a:extLst>
          </p:cNvPr>
          <p:cNvSpPr txBox="1"/>
          <p:nvPr/>
        </p:nvSpPr>
        <p:spPr>
          <a:xfrm>
            <a:off x="1988263" y="3773080"/>
            <a:ext cx="6096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latin typeface="Aptos" panose="020B0004020202020204" pitchFamily="34" charset="0"/>
              </a:rPr>
              <a:t>Economic embargo since 1962</a:t>
            </a:r>
            <a:br>
              <a:rPr lang="en-US" sz="2400" dirty="0">
                <a:latin typeface="Aptos" panose="020B0004020202020204" pitchFamily="34" charset="0"/>
              </a:rPr>
            </a:br>
            <a:br>
              <a:rPr lang="en-US" sz="2400" dirty="0">
                <a:latin typeface="Aptos" panose="020B0004020202020204" pitchFamily="34" charset="0"/>
              </a:rPr>
            </a:br>
            <a:r>
              <a:rPr lang="en-US" sz="2400" dirty="0">
                <a:latin typeface="Aptos" panose="020B0004020202020204" pitchFamily="34" charset="0"/>
              </a:rPr>
              <a:t>“Extraterritorial sanctions”</a:t>
            </a:r>
            <a:br>
              <a:rPr lang="en-US" sz="2400" dirty="0">
                <a:latin typeface="Aptos" panose="020B0004020202020204" pitchFamily="34" charset="0"/>
              </a:rPr>
            </a:br>
            <a:br>
              <a:rPr lang="en-US" sz="2400" dirty="0">
                <a:latin typeface="Aptos" panose="020B0004020202020204" pitchFamily="34" charset="0"/>
              </a:rPr>
            </a:br>
            <a:r>
              <a:rPr lang="en-US" sz="2400" dirty="0">
                <a:latin typeface="Aptos" panose="020B0004020202020204" pitchFamily="34" charset="0"/>
              </a:rPr>
              <a:t>Diplomatic isolation</a:t>
            </a:r>
            <a:br>
              <a:rPr lang="en-US" sz="2400" dirty="0">
                <a:latin typeface="Aptos" panose="020B0004020202020204" pitchFamily="34" charset="0"/>
              </a:rPr>
            </a:br>
            <a:br>
              <a:rPr lang="en-US" sz="2400" dirty="0">
                <a:latin typeface="Aptos" panose="020B0004020202020204" pitchFamily="34" charset="0"/>
              </a:rPr>
            </a:b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919654-52EB-7BF9-2C04-9B98273FC773}"/>
              </a:ext>
            </a:extLst>
          </p:cNvPr>
          <p:cNvSpPr txBox="1"/>
          <p:nvPr/>
        </p:nvSpPr>
        <p:spPr>
          <a:xfrm>
            <a:off x="6618880" y="3773080"/>
            <a:ext cx="6096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latin typeface="Aptos" panose="020B0004020202020204" pitchFamily="34" charset="0"/>
              </a:rPr>
              <a:t>“Democracy promotion”</a:t>
            </a:r>
            <a:br>
              <a:rPr lang="en-US" sz="2400" dirty="0">
                <a:latin typeface="Aptos" panose="020B0004020202020204" pitchFamily="34" charset="0"/>
              </a:rPr>
            </a:br>
            <a:br>
              <a:rPr lang="en-US" sz="2400" dirty="0">
                <a:latin typeface="Aptos" panose="020B0004020202020204" pitchFamily="34" charset="0"/>
              </a:rPr>
            </a:br>
            <a:r>
              <a:rPr lang="en-US" sz="2400" dirty="0">
                <a:latin typeface="Aptos" panose="020B0004020202020204" pitchFamily="34" charset="0"/>
              </a:rPr>
              <a:t>Radio/TV Mart</a:t>
            </a:r>
            <a:r>
              <a:rPr lang="es-ES" sz="2400" dirty="0">
                <a:latin typeface="Aptos" panose="020B0004020202020204" pitchFamily="34" charset="0"/>
              </a:rPr>
              <a:t>í</a:t>
            </a:r>
            <a:br>
              <a:rPr lang="es-ES" sz="2400" dirty="0">
                <a:latin typeface="Aptos" panose="020B0004020202020204" pitchFamily="34" charset="0"/>
              </a:rPr>
            </a:br>
            <a:br>
              <a:rPr lang="es-ES" sz="2400" dirty="0">
                <a:latin typeface="Aptos" panose="020B0004020202020204" pitchFamily="34" charset="0"/>
              </a:rPr>
            </a:br>
            <a:r>
              <a:rPr lang="es-ES" sz="2400" dirty="0" err="1">
                <a:latin typeface="Aptos" panose="020B0004020202020204" pitchFamily="34" charset="0"/>
              </a:rPr>
              <a:t>Various</a:t>
            </a:r>
            <a:r>
              <a:rPr lang="es-ES" sz="2400" dirty="0">
                <a:latin typeface="Aptos" panose="020B0004020202020204" pitchFamily="34" charset="0"/>
              </a:rPr>
              <a:t> clandestine </a:t>
            </a:r>
            <a:r>
              <a:rPr lang="es-ES" sz="2400" dirty="0" err="1">
                <a:latin typeface="Aptos" panose="020B0004020202020204" pitchFamily="34" charset="0"/>
              </a:rPr>
              <a:t>actions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00BE2E-3572-5B81-AD55-C90C4E8F73F7}"/>
              </a:ext>
            </a:extLst>
          </p:cNvPr>
          <p:cNvSpPr txBox="1"/>
          <p:nvPr/>
        </p:nvSpPr>
        <p:spPr>
          <a:xfrm>
            <a:off x="5955323" y="961292"/>
            <a:ext cx="538083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ptos" panose="020B0004020202020204" pitchFamily="34" charset="0"/>
              </a:rPr>
              <a:t>WHY?</a:t>
            </a:r>
          </a:p>
          <a:p>
            <a:r>
              <a:rPr lang="en-US" sz="2800" dirty="0">
                <a:latin typeface="Aptos" panose="020B0004020202020204" pitchFamily="34" charset="0"/>
              </a:rPr>
              <a:t>	Cuban actions past/present?</a:t>
            </a:r>
          </a:p>
          <a:p>
            <a:r>
              <a:rPr lang="en-US" sz="2800" dirty="0">
                <a:latin typeface="Aptos" panose="020B0004020202020204" pitchFamily="34" charset="0"/>
              </a:rPr>
              <a:t>	Human rights?</a:t>
            </a:r>
          </a:p>
          <a:p>
            <a:r>
              <a:rPr lang="en-US" sz="2800" dirty="0">
                <a:latin typeface="Aptos" panose="020B0004020202020204" pitchFamily="34" charset="0"/>
              </a:rPr>
              <a:t>	U.S. domestic political issues?</a:t>
            </a:r>
          </a:p>
        </p:txBody>
      </p:sp>
    </p:spTree>
    <p:extLst>
      <p:ext uri="{BB962C8B-B14F-4D97-AF65-F5344CB8AC3E}">
        <p14:creationId xmlns:p14="http://schemas.microsoft.com/office/powerpoint/2010/main" val="275732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667B3-DEA9-8E61-58EC-A8F3114B4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57FB2C-E144-3FAD-BE52-E633EB5BE836}"/>
              </a:ext>
            </a:extLst>
          </p:cNvPr>
          <p:cNvSpPr txBox="1"/>
          <p:nvPr/>
        </p:nvSpPr>
        <p:spPr>
          <a:xfrm>
            <a:off x="1333500" y="828675"/>
            <a:ext cx="2780761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GUEST SPEAKER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99A427-553E-1E36-3A5D-E75AF691A2AA}"/>
              </a:ext>
            </a:extLst>
          </p:cNvPr>
          <p:cNvSpPr txBox="1"/>
          <p:nvPr/>
        </p:nvSpPr>
        <p:spPr>
          <a:xfrm>
            <a:off x="1130334" y="2505891"/>
            <a:ext cx="24929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Ed Augustin	</a:t>
            </a:r>
          </a:p>
          <a:p>
            <a:pPr marL="182880" indent="-182880"/>
            <a:r>
              <a:rPr lang="en-US" sz="2400" dirty="0"/>
              <a:t>Journalist,</a:t>
            </a:r>
            <a:br>
              <a:rPr lang="en-US" sz="2400" dirty="0"/>
            </a:br>
            <a:r>
              <a:rPr lang="en-US" sz="2400" dirty="0"/>
              <a:t>Havana, Cuba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BB06B9-9D5F-BC53-3723-10837F240B98}"/>
              </a:ext>
            </a:extLst>
          </p:cNvPr>
          <p:cNvSpPr txBox="1"/>
          <p:nvPr/>
        </p:nvSpPr>
        <p:spPr>
          <a:xfrm>
            <a:off x="1017027" y="4752493"/>
            <a:ext cx="3474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- Introduced by Bernadette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00E78E-0261-FDCA-1F5B-21CB2C335E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8870">
            <a:off x="4766583" y="417456"/>
            <a:ext cx="5761596" cy="782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7493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3D396-F2E2-773D-610E-D555C4779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F89B20-0DC1-B502-C1B5-4333A0480258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GUEST SPEAKER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C046CE-224A-9D03-A4D9-D924E3E2D456}"/>
              </a:ext>
            </a:extLst>
          </p:cNvPr>
          <p:cNvSpPr txBox="1"/>
          <p:nvPr/>
        </p:nvSpPr>
        <p:spPr>
          <a:xfrm>
            <a:off x="6489511" y="1624083"/>
            <a:ext cx="12945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Q &amp; 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FD8CB4-E3CB-58A5-0BD8-57FB4C204367}"/>
              </a:ext>
            </a:extLst>
          </p:cNvPr>
          <p:cNvSpPr txBox="1"/>
          <p:nvPr/>
        </p:nvSpPr>
        <p:spPr>
          <a:xfrm>
            <a:off x="6419979" y="2598003"/>
            <a:ext cx="495375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is life in Cuba like now?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How important is the U.S. role?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From his perspective, what is the U.S. objective, and is it attainable?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What’s going </a:t>
            </a:r>
            <a:r>
              <a:rPr lang="en-US" sz="2400"/>
              <a:t>to happen?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A1807D-E1C0-21D7-8180-191E0A02E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754" y="1764947"/>
            <a:ext cx="4139464" cy="562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774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63963D-198B-65C0-2BF1-264576DB5BC2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DISCUSSION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2CC7DC-A695-5125-7E00-7D147A1D7E4A}"/>
              </a:ext>
            </a:extLst>
          </p:cNvPr>
          <p:cNvSpPr txBox="1"/>
          <p:nvPr/>
        </p:nvSpPr>
        <p:spPr>
          <a:xfrm>
            <a:off x="1119106" y="1901843"/>
            <a:ext cx="4953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Your 401 and 402 projects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A701BB-F4CC-69F5-93B4-2D286ACE68D4}"/>
              </a:ext>
            </a:extLst>
          </p:cNvPr>
          <p:cNvSpPr txBox="1"/>
          <p:nvPr/>
        </p:nvSpPr>
        <p:spPr>
          <a:xfrm>
            <a:off x="3662895" y="2803291"/>
            <a:ext cx="346177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One-minute briefings to your colleagues…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Topic?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Current thesis?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Finding good drivers and options?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879794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2DBE4-4369-9722-1068-B2FF65E01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E6B09B-6AD6-5927-00EC-11301A849D42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DISCUSSION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824D1-3976-D2EF-72EC-C6F401ADB5AC}"/>
              </a:ext>
            </a:extLst>
          </p:cNvPr>
          <p:cNvSpPr txBox="1"/>
          <p:nvPr/>
        </p:nvSpPr>
        <p:spPr>
          <a:xfrm>
            <a:off x="1119106" y="1901843"/>
            <a:ext cx="4953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Your 401 and 402 projects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4EC881-3088-F46B-483D-796D6D0F8B32}"/>
              </a:ext>
            </a:extLst>
          </p:cNvPr>
          <p:cNvSpPr txBox="1"/>
          <p:nvPr/>
        </p:nvSpPr>
        <p:spPr>
          <a:xfrm>
            <a:off x="1119106" y="2803291"/>
            <a:ext cx="346177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One-minute briefings to your colleagues…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Topic?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Current thesis?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Finding good drivers and options?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2A71D57-3A84-134B-D43A-DF3A6B2799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736097"/>
              </p:ext>
            </p:extLst>
          </p:nvPr>
        </p:nvGraphicFramePr>
        <p:xfrm>
          <a:off x="5964635" y="419443"/>
          <a:ext cx="5247156" cy="352958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746057">
                  <a:extLst>
                    <a:ext uri="{9D8B030D-6E8A-4147-A177-3AD203B41FA5}">
                      <a16:colId xmlns:a16="http://schemas.microsoft.com/office/drawing/2014/main" val="4090758624"/>
                    </a:ext>
                  </a:extLst>
                </a:gridCol>
                <a:gridCol w="3501099">
                  <a:extLst>
                    <a:ext uri="{9D8B030D-6E8A-4147-A177-3AD203B41FA5}">
                      <a16:colId xmlns:a16="http://schemas.microsoft.com/office/drawing/2014/main" val="4164193412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Sadie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U.S.-Israel Bilateral Relations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778353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Alice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China-Taiwan-U.S. Tensions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9414812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Bernadette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International Image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192597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Owen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International Image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70764748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Elyza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Russia-Ukraine Ceasefire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777963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Hayley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U.S.-Mexico River Dispute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60546084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Will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Enhancing Ukraine Military Power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715040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Luciano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Venezuela Oil Deal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429616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6985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360113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BDAC79C-1FEA-9F4D-F980-6927413B07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99659"/>
              </p:ext>
            </p:extLst>
          </p:nvPr>
        </p:nvGraphicFramePr>
        <p:xfrm>
          <a:off x="5964635" y="3530718"/>
          <a:ext cx="5579664" cy="352958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75155">
                  <a:extLst>
                    <a:ext uri="{9D8B030D-6E8A-4147-A177-3AD203B41FA5}">
                      <a16:colId xmlns:a16="http://schemas.microsoft.com/office/drawing/2014/main" val="1258849628"/>
                    </a:ext>
                  </a:extLst>
                </a:gridCol>
                <a:gridCol w="4304509">
                  <a:extLst>
                    <a:ext uri="{9D8B030D-6E8A-4147-A177-3AD203B41FA5}">
                      <a16:colId xmlns:a16="http://schemas.microsoft.com/office/drawing/2014/main" val="4027853243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Sadie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Strengthening Nuclear Nonproliferation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778353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Alice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9414812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Bernadette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Dedollarization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192597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Owen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0764748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Elyza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Future of the </a:t>
                      </a: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United Nations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777963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Hayley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0546084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Will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Russia-Ukraine Ceasefire Talks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715040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Luciano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429616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6985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601133"/>
                  </a:ext>
                </a:extLst>
              </a:tr>
            </a:tbl>
          </a:graphicData>
        </a:graphic>
      </p:graphicFrame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9CD4C6-6802-E944-C97D-ACC87FE9CCFD}"/>
              </a:ext>
            </a:extLst>
          </p:cNvPr>
          <p:cNvSpPr/>
          <p:nvPr/>
        </p:nvSpPr>
        <p:spPr>
          <a:xfrm>
            <a:off x="5964635" y="419443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BD9FF1-AFB1-1709-60AB-F260C184E0A4}"/>
              </a:ext>
            </a:extLst>
          </p:cNvPr>
          <p:cNvSpPr/>
          <p:nvPr/>
        </p:nvSpPr>
        <p:spPr>
          <a:xfrm>
            <a:off x="5964635" y="2632262"/>
            <a:ext cx="5247156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C1CD586-CA7F-A528-33DF-39D6BA4EDECF}"/>
              </a:ext>
            </a:extLst>
          </p:cNvPr>
          <p:cNvSpPr/>
          <p:nvPr/>
        </p:nvSpPr>
        <p:spPr>
          <a:xfrm>
            <a:off x="5964635" y="1098121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6EFED11-2482-3E42-F3A3-D25A77DA4147}"/>
              </a:ext>
            </a:extLst>
          </p:cNvPr>
          <p:cNvSpPr/>
          <p:nvPr/>
        </p:nvSpPr>
        <p:spPr>
          <a:xfrm>
            <a:off x="5711790" y="2974319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697965B-FA77-B149-BF92-C150F9BA61A3}"/>
              </a:ext>
            </a:extLst>
          </p:cNvPr>
          <p:cNvSpPr/>
          <p:nvPr/>
        </p:nvSpPr>
        <p:spPr>
          <a:xfrm>
            <a:off x="5784526" y="681293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D12DD0E-BBAA-9140-C953-22CD1D0AC29D}"/>
              </a:ext>
            </a:extLst>
          </p:cNvPr>
          <p:cNvSpPr/>
          <p:nvPr/>
        </p:nvSpPr>
        <p:spPr>
          <a:xfrm>
            <a:off x="5784526" y="1528817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D0F4C83-8A86-70B5-AF3E-60FB90C84203}"/>
              </a:ext>
            </a:extLst>
          </p:cNvPr>
          <p:cNvSpPr/>
          <p:nvPr/>
        </p:nvSpPr>
        <p:spPr>
          <a:xfrm>
            <a:off x="5784526" y="2221616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935A645-69E2-9F03-8D0A-BD012F5DEA6C}"/>
              </a:ext>
            </a:extLst>
          </p:cNvPr>
          <p:cNvSpPr/>
          <p:nvPr/>
        </p:nvSpPr>
        <p:spPr>
          <a:xfrm>
            <a:off x="5784526" y="1818405"/>
            <a:ext cx="4873083" cy="3420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07D1570-F85A-D250-B563-BA87EA04DB79}"/>
              </a:ext>
            </a:extLst>
          </p:cNvPr>
          <p:cNvSpPr/>
          <p:nvPr/>
        </p:nvSpPr>
        <p:spPr>
          <a:xfrm>
            <a:off x="5850335" y="5080709"/>
            <a:ext cx="5475756" cy="5942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B49D0B8-148E-A413-227D-87FB4A5EB2AE}"/>
              </a:ext>
            </a:extLst>
          </p:cNvPr>
          <p:cNvSpPr/>
          <p:nvPr/>
        </p:nvSpPr>
        <p:spPr>
          <a:xfrm>
            <a:off x="5850335" y="3569130"/>
            <a:ext cx="5475756" cy="5942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BE0A5E1-8762-A56B-DB5E-9F8E3E5D7E72}"/>
              </a:ext>
            </a:extLst>
          </p:cNvPr>
          <p:cNvSpPr/>
          <p:nvPr/>
        </p:nvSpPr>
        <p:spPr>
          <a:xfrm>
            <a:off x="5964635" y="4330585"/>
            <a:ext cx="5475756" cy="5942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4AC2808-5BA4-7092-E272-6EF4922FA1F0}"/>
              </a:ext>
            </a:extLst>
          </p:cNvPr>
          <p:cNvSpPr/>
          <p:nvPr/>
        </p:nvSpPr>
        <p:spPr>
          <a:xfrm>
            <a:off x="5964635" y="5830833"/>
            <a:ext cx="5475756" cy="5942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423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0349CBC-7FF5-0F2D-C12D-A15F32F6E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E7F16B-B81E-756E-EDD8-10E7997ABEE0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DISCUSSION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BC6A3C-4371-2EA2-448C-CF993D2A28D9}"/>
              </a:ext>
            </a:extLst>
          </p:cNvPr>
          <p:cNvSpPr txBox="1"/>
          <p:nvPr/>
        </p:nvSpPr>
        <p:spPr>
          <a:xfrm>
            <a:off x="1119106" y="1901843"/>
            <a:ext cx="4953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Your 401 and 402 projects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9ACCE3-BE24-5E68-C252-21412BCEB9C7}"/>
              </a:ext>
            </a:extLst>
          </p:cNvPr>
          <p:cNvSpPr txBox="1"/>
          <p:nvPr/>
        </p:nvSpPr>
        <p:spPr>
          <a:xfrm>
            <a:off x="1119106" y="2803291"/>
            <a:ext cx="346177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One-minute briefings to your colleagues…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Topic?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Current thesis?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Finding good drivers and options?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BDE1191-2051-78CC-8FF7-5640B0B27A5A}"/>
              </a:ext>
            </a:extLst>
          </p:cNvPr>
          <p:cNvGraphicFramePr>
            <a:graphicFrameLocks noGrp="1"/>
          </p:cNvGraphicFramePr>
          <p:nvPr/>
        </p:nvGraphicFramePr>
        <p:xfrm>
          <a:off x="5964635" y="419443"/>
          <a:ext cx="5247156" cy="352958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746057">
                  <a:extLst>
                    <a:ext uri="{9D8B030D-6E8A-4147-A177-3AD203B41FA5}">
                      <a16:colId xmlns:a16="http://schemas.microsoft.com/office/drawing/2014/main" val="4090758624"/>
                    </a:ext>
                  </a:extLst>
                </a:gridCol>
                <a:gridCol w="3501099">
                  <a:extLst>
                    <a:ext uri="{9D8B030D-6E8A-4147-A177-3AD203B41FA5}">
                      <a16:colId xmlns:a16="http://schemas.microsoft.com/office/drawing/2014/main" val="4164193412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Sadie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U.S.-Israel Bilateral Relations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778353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Alice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China-Taiwan-U.S. Tensions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9414812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Bernadette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International Image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192597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Owen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International Image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70764748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Elyza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Russia-Ukraine Ceasefire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777963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Hayley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U.S.-Mexico River Dispute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60546084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Will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Enhancing Ukraine Military Power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715040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Luciano</a:t>
                      </a: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Venezuela Oil Deal</a:t>
                      </a:r>
                    </a:p>
                  </a:txBody>
                  <a:tcPr marL="68580" marR="68580" marT="0" marB="9144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429616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6985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360113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506C2BE-95CD-0382-C7EB-8E5CBD1936F4}"/>
              </a:ext>
            </a:extLst>
          </p:cNvPr>
          <p:cNvGraphicFramePr>
            <a:graphicFrameLocks noGrp="1"/>
          </p:cNvGraphicFramePr>
          <p:nvPr/>
        </p:nvGraphicFramePr>
        <p:xfrm>
          <a:off x="5964635" y="3530718"/>
          <a:ext cx="5579664" cy="352958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75155">
                  <a:extLst>
                    <a:ext uri="{9D8B030D-6E8A-4147-A177-3AD203B41FA5}">
                      <a16:colId xmlns:a16="http://schemas.microsoft.com/office/drawing/2014/main" val="1258849628"/>
                    </a:ext>
                  </a:extLst>
                </a:gridCol>
                <a:gridCol w="4304509">
                  <a:extLst>
                    <a:ext uri="{9D8B030D-6E8A-4147-A177-3AD203B41FA5}">
                      <a16:colId xmlns:a16="http://schemas.microsoft.com/office/drawing/2014/main" val="4027853243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Sadie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Strengthening Nuclear Nonproliferation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778353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Alice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9414812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Bernadette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Dedollarization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192597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Owen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0764748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Elyza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Future of the </a:t>
                      </a: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United Nations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777963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Hayley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0546084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Will</a:t>
                      </a:r>
                    </a:p>
                  </a:txBody>
                  <a:tcPr marL="68580" marR="68580" marT="9144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Russia-Ukraine Ceasefire Talks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715040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Luciano</a:t>
                      </a:r>
                    </a:p>
                  </a:txBody>
                  <a:tcPr marL="68580" marR="68580" marT="0" marB="914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429616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6985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601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30022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CC201-3DA8-D57F-16EE-15C85F651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provided text is a course schedule for Fall 2026, detailing topics and assignments for IRP 401 and IRP 402, including due dates for various readings, projects, and worksheets.&#10;&#10;AI-generated content may be incorrect.">
            <a:extLst>
              <a:ext uri="{FF2B5EF4-FFF2-40B4-BE49-F238E27FC236}">
                <a16:creationId xmlns:a16="http://schemas.microsoft.com/office/drawing/2014/main" id="{D27E191C-C2E7-D49C-5142-5139B8BD8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605" y="121311"/>
            <a:ext cx="6313377" cy="676656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151AA28-AA11-DC50-727A-731FB1CC8B85}"/>
              </a:ext>
            </a:extLst>
          </p:cNvPr>
          <p:cNvGrpSpPr/>
          <p:nvPr/>
        </p:nvGrpSpPr>
        <p:grpSpPr>
          <a:xfrm>
            <a:off x="7973210" y="2834098"/>
            <a:ext cx="570411" cy="3567241"/>
            <a:chOff x="7973210" y="2834098"/>
            <a:chExt cx="570411" cy="356724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F0E6051-32B6-1D20-7252-913DF4F6FAD4}"/>
                </a:ext>
              </a:extLst>
            </p:cNvPr>
            <p:cNvGrpSpPr/>
            <p:nvPr/>
          </p:nvGrpSpPr>
          <p:grpSpPr>
            <a:xfrm>
              <a:off x="7973210" y="2834098"/>
              <a:ext cx="570411" cy="3567241"/>
              <a:chOff x="9472320" y="2985453"/>
              <a:chExt cx="570411" cy="3567241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6F68E1-8869-EC29-43C5-DA888782C001}"/>
                  </a:ext>
                </a:extLst>
              </p:cNvPr>
              <p:cNvSpPr txBox="1"/>
              <p:nvPr/>
            </p:nvSpPr>
            <p:spPr>
              <a:xfrm>
                <a:off x="9482116" y="4568082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C99D1D2-C670-7683-C543-22C5024CD14C}"/>
                  </a:ext>
                </a:extLst>
              </p:cNvPr>
              <p:cNvSpPr txBox="1"/>
              <p:nvPr/>
            </p:nvSpPr>
            <p:spPr>
              <a:xfrm>
                <a:off x="9482116" y="2985453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28BF70-AB83-2E27-BFED-AC30BDF48E30}"/>
                  </a:ext>
                </a:extLst>
              </p:cNvPr>
              <p:cNvSpPr txBox="1"/>
              <p:nvPr/>
            </p:nvSpPr>
            <p:spPr>
              <a:xfrm>
                <a:off x="9472320" y="4744673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43EEF5-755B-7823-3802-AAF8E08EBA85}"/>
                  </a:ext>
                </a:extLst>
              </p:cNvPr>
              <p:cNvSpPr txBox="1"/>
              <p:nvPr/>
            </p:nvSpPr>
            <p:spPr>
              <a:xfrm>
                <a:off x="9535861" y="5967919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91862E4-700A-7A7E-1E33-CCF56D0E35CE}"/>
                </a:ext>
              </a:extLst>
            </p:cNvPr>
            <p:cNvSpPr txBox="1"/>
            <p:nvPr/>
          </p:nvSpPr>
          <p:spPr>
            <a:xfrm>
              <a:off x="7980431" y="4897798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0CE34766-9D42-983A-3642-A783662BC758}"/>
              </a:ext>
            </a:extLst>
          </p:cNvPr>
          <p:cNvSpPr txBox="1"/>
          <p:nvPr/>
        </p:nvSpPr>
        <p:spPr>
          <a:xfrm>
            <a:off x="9246202" y="2594917"/>
            <a:ext cx="867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401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041EBE1-0A02-FE5E-A5FD-4888690DB06F}"/>
              </a:ext>
            </a:extLst>
          </p:cNvPr>
          <p:cNvSpPr txBox="1"/>
          <p:nvPr/>
        </p:nvSpPr>
        <p:spPr>
          <a:xfrm>
            <a:off x="9267346" y="3796979"/>
            <a:ext cx="887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402</a:t>
            </a:r>
            <a:endParaRPr lang="en-US" sz="28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172542E-3499-94D4-F469-73EEEF63148E}"/>
              </a:ext>
            </a:extLst>
          </p:cNvPr>
          <p:cNvSpPr/>
          <p:nvPr/>
        </p:nvSpPr>
        <p:spPr>
          <a:xfrm>
            <a:off x="6335747" y="1890707"/>
            <a:ext cx="1928692" cy="2098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B490B2C-991C-64B1-BDAC-307322C3787D}"/>
              </a:ext>
            </a:extLst>
          </p:cNvPr>
          <p:cNvGrpSpPr/>
          <p:nvPr/>
        </p:nvGrpSpPr>
        <p:grpSpPr>
          <a:xfrm>
            <a:off x="7948399" y="2494118"/>
            <a:ext cx="590050" cy="4609541"/>
            <a:chOff x="7948399" y="2494118"/>
            <a:chExt cx="590050" cy="4609541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3D66D6C-58CD-1314-B097-5E5174AA5A89}"/>
                </a:ext>
              </a:extLst>
            </p:cNvPr>
            <p:cNvGrpSpPr/>
            <p:nvPr/>
          </p:nvGrpSpPr>
          <p:grpSpPr>
            <a:xfrm>
              <a:off x="7977846" y="2494118"/>
              <a:ext cx="560603" cy="4609541"/>
              <a:chOff x="9088457" y="2389808"/>
              <a:chExt cx="560603" cy="3740309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CDF72A2-39CF-9CC1-7019-744315D97B4F}"/>
                  </a:ext>
                </a:extLst>
              </p:cNvPr>
              <p:cNvSpPr txBox="1"/>
              <p:nvPr/>
            </p:nvSpPr>
            <p:spPr>
              <a:xfrm>
                <a:off x="9142190" y="2389808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D969F40-9CC2-0B70-B3DD-EE42D3457764}"/>
                  </a:ext>
                </a:extLst>
              </p:cNvPr>
              <p:cNvSpPr txBox="1"/>
              <p:nvPr/>
            </p:nvSpPr>
            <p:spPr>
              <a:xfrm>
                <a:off x="9088457" y="2966996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D3FB385-0666-698C-68AA-4CA274947946}"/>
                  </a:ext>
                </a:extLst>
              </p:cNvPr>
              <p:cNvSpPr txBox="1"/>
              <p:nvPr/>
            </p:nvSpPr>
            <p:spPr>
              <a:xfrm>
                <a:off x="9124022" y="5545342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D5AACC-B0A2-D1F5-E90B-022DFA1F6107}"/>
                </a:ext>
              </a:extLst>
            </p:cNvPr>
            <p:cNvSpPr txBox="1"/>
            <p:nvPr/>
          </p:nvSpPr>
          <p:spPr>
            <a:xfrm>
              <a:off x="7948399" y="4016527"/>
              <a:ext cx="506870" cy="720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350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5" grpId="1"/>
      <p:bldP spid="3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9E379-15A8-33E3-4568-6DB73FF68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B1E453-7525-7A23-AE5C-847D33835EED}"/>
              </a:ext>
            </a:extLst>
          </p:cNvPr>
          <p:cNvSpPr txBox="1"/>
          <p:nvPr/>
        </p:nvSpPr>
        <p:spPr>
          <a:xfrm>
            <a:off x="1304926" y="702731"/>
            <a:ext cx="3011337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TODAY’S AGENDA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5F9327-9464-4919-D951-0768FEB275AA}"/>
              </a:ext>
            </a:extLst>
          </p:cNvPr>
          <p:cNvGraphicFramePr>
            <a:graphicFrameLocks noGrp="1"/>
          </p:cNvGraphicFramePr>
          <p:nvPr/>
        </p:nvGraphicFramePr>
        <p:xfrm>
          <a:off x="2238991" y="1594793"/>
          <a:ext cx="9453708" cy="4693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463">
                  <a:extLst>
                    <a:ext uri="{9D8B030D-6E8A-4147-A177-3AD203B41FA5}">
                      <a16:colId xmlns:a16="http://schemas.microsoft.com/office/drawing/2014/main" val="3540809041"/>
                    </a:ext>
                  </a:extLst>
                </a:gridCol>
                <a:gridCol w="8134245">
                  <a:extLst>
                    <a:ext uri="{9D8B030D-6E8A-4147-A177-3AD203B41FA5}">
                      <a16:colId xmlns:a16="http://schemas.microsoft.com/office/drawing/2014/main" val="36954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9:00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 Presentation:  Digital Security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5989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Uber to Embassy of Cuba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17499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 Ambassador Lianys Torres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Charg</a:t>
                      </a:r>
                      <a:r>
                        <a:rPr lang="es-E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 d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’Affaires, Embassy of Cuba </a:t>
                      </a:r>
                    </a:p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Sadie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31384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~11:45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Uber back to SUDC and Lunch</a:t>
                      </a:r>
                      <a:endParaRPr lang="en-US" sz="16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74391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1:30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i="0" dirty="0"/>
                        <a:t>Discussion:  Cuba and U.S. Policy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76400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2:00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  Ed Augustin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Reporter in Havana, Cuba</a:t>
                      </a:r>
                    </a:p>
                    <a:p>
                      <a:pPr lvl="1"/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Bernadette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40833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3:00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Discussion:  Briefings on 401-402 Projects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86047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~3:45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Wrapup</a:t>
                      </a:r>
                      <a:endParaRPr lang="en-US" sz="20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260872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94429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DA266-0447-A152-4932-F4194AB71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F5DC1-2158-BA8F-6ABE-7B151FB86A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6950" y="1781175"/>
            <a:ext cx="7686674" cy="1194650"/>
          </a:xfrm>
        </p:spPr>
        <p:txBody>
          <a:bodyPr>
            <a:normAutofit/>
          </a:bodyPr>
          <a:lstStyle/>
          <a:p>
            <a:r>
              <a:rPr lang="en-US" sz="4000" dirty="0"/>
              <a:t>Global Policy Seminar and NSC Simulation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1C53C6-3E59-4C9C-09A3-B63822EF50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3037" y="2741801"/>
            <a:ext cx="6858000" cy="618523"/>
          </a:xfrm>
        </p:spPr>
        <p:txBody>
          <a:bodyPr>
            <a:normAutofit/>
          </a:bodyPr>
          <a:lstStyle/>
          <a:p>
            <a:r>
              <a:rPr lang="en-US" sz="2800" dirty="0"/>
              <a:t>IRP 401  -  IRP 402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8AA87F-25D1-CFB9-9407-8696DC684799}"/>
              </a:ext>
            </a:extLst>
          </p:cNvPr>
          <p:cNvSpPr txBox="1"/>
          <p:nvPr/>
        </p:nvSpPr>
        <p:spPr>
          <a:xfrm>
            <a:off x="5771609" y="5465641"/>
            <a:ext cx="3368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Prof. Fulton T. Armstrong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759D30-801E-9341-96E9-B7BBA1BA213F}"/>
              </a:ext>
            </a:extLst>
          </p:cNvPr>
          <p:cNvSpPr txBox="1"/>
          <p:nvPr/>
        </p:nvSpPr>
        <p:spPr>
          <a:xfrm>
            <a:off x="5771609" y="3997484"/>
            <a:ext cx="22893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Week Seven</a:t>
            </a:r>
            <a:br>
              <a:rPr lang="en-US" sz="2400" dirty="0"/>
            </a:br>
            <a:r>
              <a:rPr lang="en-US" sz="2400" dirty="0"/>
              <a:t>09 October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487B7B-7AA9-24A8-26AC-93EE0F300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232" y="3882176"/>
            <a:ext cx="3232987" cy="204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4845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572ADE9-A8ED-E927-8457-7807B5B9B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00E5E5-C8DB-3C09-6768-612CA9CED3C8}"/>
              </a:ext>
            </a:extLst>
          </p:cNvPr>
          <p:cNvSpPr txBox="1"/>
          <p:nvPr/>
        </p:nvSpPr>
        <p:spPr>
          <a:xfrm>
            <a:off x="2940623" y="540697"/>
            <a:ext cx="64972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LUNCH    and    METRO to </a:t>
            </a:r>
            <a:br>
              <a:rPr lang="en-US" sz="2800" dirty="0"/>
            </a:br>
            <a:r>
              <a:rPr lang="en-US" sz="2800" dirty="0"/>
              <a:t>Metro Center and National Press Club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BAFD6B-848C-D1C9-3934-D31732B56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70" b="93658" l="1500" r="96500">
                        <a14:foregroundMark x1="10333" y1="25516" x2="3000" y2="44248"/>
                        <a14:foregroundMark x1="3000" y1="44248" x2="5167" y2="67109"/>
                        <a14:foregroundMark x1="5167" y1="67109" x2="16500" y2="78171"/>
                        <a14:foregroundMark x1="16500" y1="78171" x2="18167" y2="75959"/>
                        <a14:foregroundMark x1="18917" y1="78171" x2="29333" y2="93363"/>
                        <a14:foregroundMark x1="29333" y1="93363" x2="42000" y2="93805"/>
                        <a14:foregroundMark x1="42000" y1="93805" x2="54333" y2="85988"/>
                        <a14:foregroundMark x1="54333" y1="85988" x2="58833" y2="86283"/>
                        <a14:foregroundMark x1="86083" y1="74189" x2="96750" y2="60324"/>
                        <a14:foregroundMark x1="96750" y1="60324" x2="92250" y2="39086"/>
                        <a14:foregroundMark x1="92250" y1="39086" x2="87333" y2="33923"/>
                        <a14:foregroundMark x1="95667" y1="47345" x2="96500" y2="64307"/>
                        <a14:foregroundMark x1="69167" y1="10767" x2="56250" y2="7670"/>
                        <a14:foregroundMark x1="56250" y1="7670" x2="50750" y2="9440"/>
                        <a14:foregroundMark x1="2250" y1="58555" x2="3250" y2="55900"/>
                        <a14:foregroundMark x1="2000" y1="61209" x2="2000" y2="61209"/>
                        <a14:foregroundMark x1="1500" y1="60324" x2="1500" y2="603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44443" y="2791225"/>
            <a:ext cx="3771900" cy="2131124"/>
          </a:xfrm>
          <a:prstGeom prst="rect">
            <a:avLst/>
          </a:prstGeom>
        </p:spPr>
      </p:pic>
      <p:pic>
        <p:nvPicPr>
          <p:cNvPr id="1026" name="Picture 2" descr="Red Line (Washington Metro) - Wikipedia">
            <a:extLst>
              <a:ext uri="{FF2B5EF4-FFF2-40B4-BE49-F238E27FC236}">
                <a16:creationId xmlns:a16="http://schemas.microsoft.com/office/drawing/2014/main" id="{C493C02C-3E74-DA84-B007-33309DC67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475" y="2022224"/>
            <a:ext cx="4892168" cy="366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4752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192489"/>
      </p:ext>
    </p:extLst>
  </p:cSld>
  <p:clrMapOvr>
    <a:masterClrMapping/>
  </p:clrMapOvr>
</p:sld>
</file>

<file path=ppt/theme/theme1.xml><?xml version="1.0" encoding="utf-8"?>
<a:theme xmlns:a="http://schemas.openxmlformats.org/drawingml/2006/main" name="AU_analysis_class_theme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_analysis_class_theme" id="{D629ACFE-B0C4-497E-BC82-35A72FF012DF}" vid="{1BAA6AC4-EBB9-499A-AE4A-F60AD4DD45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AU_analysis_class_theme</Template>
  <TotalTime>4237</TotalTime>
  <Words>1309</Words>
  <Application>Microsoft Office PowerPoint</Application>
  <PresentationFormat>Widescreen</PresentationFormat>
  <Paragraphs>292</Paragraphs>
  <Slides>39</Slides>
  <Notes>4</Notes>
  <HiddenSlides>7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Aptos</vt:lpstr>
      <vt:lpstr>Arial</vt:lpstr>
      <vt:lpstr>Calibri</vt:lpstr>
      <vt:lpstr>Corbel</vt:lpstr>
      <vt:lpstr>Wingdings</vt:lpstr>
      <vt:lpstr>AU_analysis_class_theme</vt:lpstr>
      <vt:lpstr>Global Policy Seminar and NSC Simulation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Cuba … and U.S. Policy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U.S. Policy?</vt:lpstr>
      <vt:lpstr>“Maximum pressure”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Global Policy Seminar and NSC Simulation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Fulton Armstrong</dc:creator>
  <cp:keywords/>
  <cp:lastModifiedBy>Fulton A</cp:lastModifiedBy>
  <cp:revision>209</cp:revision>
  <cp:lastPrinted>2026-09-22T14:36:25Z</cp:lastPrinted>
  <dcterms:created xsi:type="dcterms:W3CDTF">2020-01-10T15:37:44Z</dcterms:created>
  <dcterms:modified xsi:type="dcterms:W3CDTF">2026-10-08T13:06:26Z</dcterms:modified>
  <cp:category/>
</cp:coreProperties>
</file>