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1011" r:id="rId3"/>
    <p:sldId id="2120" r:id="rId4"/>
    <p:sldId id="2128" r:id="rId5"/>
    <p:sldId id="1650" r:id="rId6"/>
    <p:sldId id="2122" r:id="rId7"/>
    <p:sldId id="2124" r:id="rId8"/>
    <p:sldId id="2125" r:id="rId9"/>
    <p:sldId id="2123" r:id="rId10"/>
    <p:sldId id="2118" r:id="rId11"/>
    <p:sldId id="2127" r:id="rId12"/>
    <p:sldId id="2126" r:id="rId13"/>
    <p:sldId id="1845" r:id="rId14"/>
    <p:sldId id="1832" r:id="rId15"/>
    <p:sldId id="1847" r:id="rId16"/>
    <p:sldId id="1850" r:id="rId17"/>
    <p:sldId id="2130" r:id="rId18"/>
    <p:sldId id="2131" r:id="rId19"/>
    <p:sldId id="2132" r:id="rId20"/>
    <p:sldId id="2133" r:id="rId21"/>
    <p:sldId id="2134" r:id="rId22"/>
    <p:sldId id="2135" r:id="rId23"/>
    <p:sldId id="1671" r:id="rId24"/>
    <p:sldId id="2136" r:id="rId25"/>
    <p:sldId id="2121" r:id="rId26"/>
    <p:sldId id="1939" r:id="rId27"/>
    <p:sldId id="1837" r:id="rId28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F2F1E"/>
    <a:srgbClr val="104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B3ABDD-5D03-4D0A-AE2E-7F8DAD042DFD}" v="62" dt="2026-09-22T15:02:43.4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8" autoAdjust="0"/>
    <p:restoredTop sz="95740"/>
  </p:normalViewPr>
  <p:slideViewPr>
    <p:cSldViewPr snapToGrid="0">
      <p:cViewPr>
        <p:scale>
          <a:sx n="60" d="100"/>
          <a:sy n="60" d="100"/>
        </p:scale>
        <p:origin x="783" y="26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72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1T19:50:07.204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1 24575,'0'682'0,"1"-668"0,0 1 0,6 24 0,-3-22 0,1 25 0,-5 102 0,1 15 0,8-98 0,0 7 0,1 12 0,-5-51 0,0 33 0,-4-14 0,-2 0 0,-11 73 0,5-59-1365,6-41-5461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1T19:50:16.481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80 24507,'5993'0'0,"-6151"-79"0,316 158 0,-316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1T19:51:03.771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0 24575,'10'31'0,"2"-1"0,21 39 0,-25-54 0,2-1 0,-1 0 0,2-1 0,-1 0 0,2 0 0,16 14 0,-13-15 0,0-1 0,0 0 0,1-1 0,1-1 0,-1 0 0,2-1 0,24 8 0,-17-8 0,-7-2 0,1 0 0,1-1 0,-1-1 0,32 3 0,-33-6 0,-10-2 0,-1 1 0,0 1 0,0 0 0,0 0 0,0 0 0,0 0 0,0 1 0,13 6 0,-7-3 0,-1-1 0,1 0 0,0-1 0,0-1 0,0 0 0,0 0 0,1-1 0,17-2 0,14 3 0,-31-1 0,0 1 0,0 0 0,-1 1 0,1 1 0,-1 0 0,1 1 0,-2 0 0,1 1 0,0 1 0,-1 0 0,0 0 0,10 10 0,-19-14 0,0-1 0,-1 1 0,0 0 0,1 1 0,-1-1 0,-1 0 0,1 0 0,0 1 0,-1 0 0,2 3 0,7 40 0,-5-20 0,21 64 0,3 13 0,-24-78 0,-2-9 0,0 1 0,2-1 0,0 0 0,12 28 0,20 9 0,-32-44 0,0 1 0,-1 0 0,0 0 0,-1 1 0,-1-1 0,3 18 0,2 9 0,-4-24 0,0 0 0,1 18 0,-3-9 0,1 0 0,7 26 0,-4-16 0,-2 0 0,-1 0 0,-3 55 0,-1-21 0,2 1074 0,-1-1125 0,-1-1 0,-5 25 0,4-21 0,-3 22 0,4 9 0,1-12 0,-8 44 0,5-45 0,1 1 0,2 45 0,1-68 0,0-5 0,-1 0 0,-1 0 0,0 0 0,0-1 0,-1 1 0,-5 9 0,3-5 0,-5 25 0,1 2 0,4-20 0,1 0 0,-1 27 0,4 251 0,2-147 0,-1 222 0,2-351 0,0 0 0,1-1 0,8 27 0,5 32 0,-5 8 0,26 99 0,-22-130 0,33 143 0,-45-189 0,0 5 0,0-1 0,11 29 0,-9-30 0,0 0 0,-1 1 0,-1 0 0,0 0 0,1 21 0,-5 83 0,0-54 0,-7 102 0,1-85 0,2 91 0,6-167 0,0-1 0,0 1 0,1 0 0,0-1 0,0 1 0,1-1 0,-1 0 0,1 0 0,8 11 0,-6-9 0,-1 1 0,1 0 0,-1-1 0,3 12 0,-4-5 0,2 25 0,1 5 0,-1-18 0,-1-5 0,0 0 0,2 0 0,1-1 0,11 28 0,-16-46 0,0 0 0,0 0 0,1 0 0,-1 0 0,1-1 0,0 1 0,0 0 0,0-1 0,0 0 0,0 0 0,0 0 0,0 0 0,1 0 0,-1-1 0,1 0 0,-1 1 0,1-1 0,0 0 0,5 0 0,8 1 0,0-1 0,0 0 0,19-2 0,-18 0 0,5 1 0,30-2 0,-48 1 0,0 0 0,0 0 0,-1 0 0,1 0 0,0-1 0,-1 1 0,1-1 0,5-4 0,8-7 0,-7 5 0,1 0 0,-1 1 0,1 1 0,14-6 0,-11 8 0,0 1 0,1 1 0,-1 0 0,1 1 0,-1 1 0,26 2 0,-2 0 0,4-1 0,-4 0 0,73-6 0,-100 3 0,0 0 0,-1-1 0,1 0 0,-1 0 0,1-2 0,-1 1 0,-1-1 0,1-1 0,-1 0 0,15-11 0,-18 12 0,-1 1 0,1 0 0,0 0 0,0 1 0,1 0 0,-1 0 0,1 0 0,0 1 0,-1 0 0,16-1 0,5 1 0,50 3 0,-44 0 0,113-2 0,63 3 0,-188 1 0,0 0 0,32 10 0,-30-7 0,41 6 0,0-3 0,20 2 0,-64-9 0,25 5 0,12 1 0,-45-6 0,0 0 0,0 1 0,-1 1 0,13 5 0,-12-5 0,0 1 0,0-2 0,24 4 0,61 6 0,-80-10 0,0-1 0,28-1 0,-30-1 0,1 0 0,-1 1 0,28 6 0,-25-3 0,1 0 0,38 0 0,-34-3 0,33 5 0,-24-1 0,63 0 0,-28-3 0,-9 7 0,-41-5 0,34 2 0,-22-6 0,-6 0 0,-1 1 0,29 5 0,69 18 0,-99-21 0,1 0 0,0-1 0,40-2 0,-37 0 0,0 0 0,38 6 0,-13 1 0,-31-5 0,-1 1 0,1 1 0,22 7 0,-24-5 0,1-1 0,0-1 0,1 0 0,30 1 0,81-5 0,-59-2 0,-36 2 0,79-2 0,-93 1 0,1-2 0,-2-1 0,25-6 0,-41 8 0,1 0 0,-2 0 0,1 0 0,0 0 0,0-1 0,-1 1 0,1-1 0,-1-1 0,0 1 0,0 0 0,0-1 0,0 0 0,-1 0 0,0 0 0,1-1 0,-1 1 0,-1-1 0,1 1 0,2-7 0,-2 5 0,-1 1 0,2-1 0,-1 1 0,1 0 0,0 1 0,0-1 0,0 1 0,0-1 0,1 1 0,0 0 0,0 1 0,9-6 0,3 1 0,0 0 0,33-9 0,-33 12 0,1-1 0,-1-1 0,17-9 0,-13 2 0,-17 11 0,0 0 0,-1 0 0,2 1 0,-1-1 0,0 1 0,0 0 0,1 1 0,7-3 0,16 0 0,0 2 0,1 1 0,38 3 0,-6 0 0,-33-3 0,29 2 0,-52-1 0,1 1 0,0 0 0,-1 0 0,1 1 0,-1 0 0,0 0 0,9 4 0,-12-5 0,12 8 0,1-1 0,1 0 0,0-1 0,0 0 0,0-2 0,32 8 0,2-3 0,-31-6 0,0-1 0,21 2 0,277-4 0,-156-2 0,312 1 0,-458-1 0,0-1 0,24-5 0,-21 4 0,24-3 0,234 4 0,-143 4 0,-98-2 0,0 1 0,46 9 0,-62-7 0,0 2 0,32 10 0,-1 2 0,1-2 0,61 9 0,-3 0 0,-77-17 0,1-2 0,54 3 0,67-8 0,-62-2 0,-52 2 0,72-11 0,-67 6 0,0 2 0,64 4 0,36-2 0,-84-8 0,7 0 0,13 9 0,12-1 0,-79-1 0,1-1 0,0 0 0,-1-1 0,1-1 0,-1 0 0,0 0 0,-1-2 0,19-10 0,-18 9 0,2 1 0,26-9 0,-28 12 0,0-1 0,-1 0 0,0-1 0,17-11 0,-21 9 0,0 0 0,0-1 0,-1 0 0,0 0 0,0-1 0,-1 0 0,7-14 0,10-12 0,-21 32 0,0-1 0,0 0 0,0 0 0,0 0 0,-1-1 0,0 1 0,0 0 0,0-1 0,-1 0 0,0 1 0,0-1 0,0 0 0,0 1 0,-1-10 0,-1-15 0,1 12 0,-1 0 0,-1 0 0,-4-19 0,5 34 9,0 0 0,0 0 0,0 0 1,0 0-1,-1 1 0,1-1 0,-1 0 0,0 1 0,0-1 0,0 1 0,0 0 0,-3-3 0,-2 0-503,0 0-1,-15-9 1,-1 1-6332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1T19:47:40.536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0 24541,'14653'6464'0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1T19:47:48.115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668 0 24575,'0'398'0,"1"-379"0,1 0 0,4 19 0,2 16 0,12 76 0,-17-101 0,13 49 0,-9-53 0,-2 0 0,-1 0 0,1 27 0,4 46 0,0-2 0,-8-84 0,1-1 0,0 1 0,1-1 0,0 1 0,6 13 0,6 21 0,19 94 0,-30-116 0,-1 0 0,-1-1 0,-1 1 0,-3 33 0,1-5 0,2 16 0,-3 62 0,1-120 0,-1 0 0,-1 0 0,0-1 0,0 1 0,-1-1 0,0 1 0,0-1 0,-10 13 0,9-13 0,-1 0 0,1 0 0,1 1 0,0 0 0,0 0 0,1 0 0,-3 18 0,5-24 0,-2 23 0,-8 39 0,8-57 0,1 0 0,-2 0 0,1-1 0,-1 1 0,-1-1 0,1 0 0,-12 15 0,9-15 0,1 0 0,0 0 0,1 1 0,-8 15 0,11-19 0,0-1 0,-1 0 0,1 1 0,-1-1 0,0-1 0,0 1 0,0 0 0,-1-1 0,1 1 0,-1-1 0,0 0 0,0 0 0,0-1 0,0 1 0,-1-1 0,1 0 0,0 0 0,-1 0 0,0-1 0,1 1 0,-7 0 0,-9 1 0,0-2 0,0 0 0,-40-3 0,17 0 0,-109 2 0,143-1 0,1 0 0,-1 0 0,1-1 0,-1-1 0,1 1 0,-10-5 0,-20-6 0,-73-24 55,60 17-1475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1T19:50:07.204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1 24575,'0'682'0,"1"-668"0,0 1 0,6 24 0,-3-22 0,1 25 0,-5 102 0,1 15 0,8-98 0,0 7 0,1 12 0,-5-51 0,0 33 0,-4-14 0,-2 0 0,-11 73 0,5-59-1365,6-41-5461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1T19:50:16.481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80 24507,'5993'0'0,"-6151"-79"0,316 158 0,-316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1T19:51:03.771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1 0 24575,'10'31'0,"2"-1"0,21 39 0,-25-54 0,2-1 0,-1 0 0,2-1 0,-1 0 0,2 0 0,16 14 0,-13-15 0,0-1 0,0 0 0,1-1 0,1-1 0,-1 0 0,2-1 0,24 8 0,-17-8 0,-7-2 0,1 0 0,1-1 0,-1-1 0,32 3 0,-33-6 0,-10-2 0,-1 1 0,0 1 0,0 0 0,0 0 0,0 0 0,0 0 0,0 1 0,13 6 0,-7-3 0,-1-1 0,1 0 0,0-1 0,0-1 0,0 0 0,0 0 0,1-1 0,17-2 0,14 3 0,-31-1 0,0 1 0,0 0 0,-1 1 0,1 1 0,-1 0 0,1 1 0,-2 0 0,1 1 0,0 1 0,-1 0 0,0 0 0,10 10 0,-19-14 0,0-1 0,-1 1 0,0 0 0,1 1 0,-1-1 0,-1 0 0,1 0 0,0 1 0,-1 0 0,2 3 0,7 40 0,-5-20 0,21 64 0,3 13 0,-24-78 0,-2-9 0,0 1 0,2-1 0,0 0 0,12 28 0,20 9 0,-32-44 0,0 1 0,-1 0 0,0 0 0,-1 1 0,-1-1 0,3 18 0,2 9 0,-4-24 0,0 0 0,1 18 0,-3-9 0,1 0 0,7 26 0,-4-16 0,-2 0 0,-1 0 0,-3 55 0,-1-21 0,2 1074 0,-1-1125 0,-1-1 0,-5 25 0,4-21 0,-3 22 0,4 9 0,1-12 0,-8 44 0,5-45 0,1 1 0,2 45 0,1-68 0,0-5 0,-1 0 0,-1 0 0,0 0 0,0-1 0,-1 1 0,-5 9 0,3-5 0,-5 25 0,1 2 0,4-20 0,1 0 0,-1 27 0,4 251 0,2-147 0,-1 222 0,2-351 0,0 0 0,1-1 0,8 27 0,5 32 0,-5 8 0,26 99 0,-22-130 0,33 143 0,-45-189 0,0 5 0,0-1 0,11 29 0,-9-30 0,0 0 0,-1 1 0,-1 0 0,0 0 0,1 21 0,-5 83 0,0-54 0,-7 102 0,1-85 0,2 91 0,6-167 0,0-1 0,0 1 0,1 0 0,0-1 0,0 1 0,1-1 0,-1 0 0,1 0 0,8 11 0,-6-9 0,-1 1 0,1 0 0,-1-1 0,3 12 0,-4-5 0,2 25 0,1 5 0,-1-18 0,-1-5 0,0 0 0,2 0 0,1-1 0,11 28 0,-16-46 0,0 0 0,0 0 0,1 0 0,-1 0 0,1-1 0,0 1 0,0 0 0,0-1 0,0 0 0,0 0 0,0 0 0,0 0 0,1 0 0,-1-1 0,1 0 0,-1 1 0,1-1 0,0 0 0,5 0 0,8 1 0,0-1 0,0 0 0,19-2 0,-18 0 0,5 1 0,30-2 0,-48 1 0,0 0 0,0 0 0,-1 0 0,1 0 0,0-1 0,-1 1 0,1-1 0,5-4 0,8-7 0,-7 5 0,1 0 0,-1 1 0,1 1 0,14-6 0,-11 8 0,0 1 0,1 1 0,-1 0 0,1 1 0,-1 1 0,26 2 0,-2 0 0,4-1 0,-4 0 0,73-6 0,-100 3 0,0 0 0,-1-1 0,1 0 0,-1 0 0,1-2 0,-1 1 0,-1-1 0,1-1 0,-1 0 0,15-11 0,-18 12 0,-1 1 0,1 0 0,0 0 0,0 1 0,1 0 0,-1 0 0,1 0 0,0 1 0,-1 0 0,16-1 0,5 1 0,50 3 0,-44 0 0,113-2 0,63 3 0,-188 1 0,0 0 0,32 10 0,-30-7 0,41 6 0,0-3 0,20 2 0,-64-9 0,25 5 0,12 1 0,-45-6 0,0 0 0,0 1 0,-1 1 0,13 5 0,-12-5 0,0 1 0,0-2 0,24 4 0,61 6 0,-80-10 0,0-1 0,28-1 0,-30-1 0,1 0 0,-1 1 0,28 6 0,-25-3 0,1 0 0,38 0 0,-34-3 0,33 5 0,-24-1 0,63 0 0,-28-3 0,-9 7 0,-41-5 0,34 2 0,-22-6 0,-6 0 0,-1 1 0,29 5 0,69 18 0,-99-21 0,1 0 0,0-1 0,40-2 0,-37 0 0,0 0 0,38 6 0,-13 1 0,-31-5 0,-1 1 0,1 1 0,22 7 0,-24-5 0,1-1 0,0-1 0,1 0 0,30 1 0,81-5 0,-59-2 0,-36 2 0,79-2 0,-93 1 0,1-2 0,-2-1 0,25-6 0,-41 8 0,1 0 0,-2 0 0,1 0 0,0 0 0,0-1 0,-1 1 0,1-1 0,-1-1 0,0 1 0,0 0 0,0-1 0,0 0 0,-1 0 0,0 0 0,1-1 0,-1 1 0,-1-1 0,1 1 0,2-7 0,-2 5 0,-1 1 0,2-1 0,-1 1 0,1 0 0,0 1 0,0-1 0,0 1 0,0-1 0,1 1 0,0 0 0,0 1 0,9-6 0,3 1 0,0 0 0,33-9 0,-33 12 0,1-1 0,-1-1 0,17-9 0,-13 2 0,-17 11 0,0 0 0,-1 0 0,2 1 0,-1-1 0,0 1 0,0 0 0,1 1 0,7-3 0,16 0 0,0 2 0,1 1 0,38 3 0,-6 0 0,-33-3 0,29 2 0,-52-1 0,1 1 0,0 0 0,-1 0 0,1 1 0,-1 0 0,0 0 0,9 4 0,-12-5 0,12 8 0,1-1 0,1 0 0,0-1 0,0 0 0,0-2 0,32 8 0,2-3 0,-31-6 0,0-1 0,21 2 0,277-4 0,-156-2 0,312 1 0,-458-1 0,0-1 0,24-5 0,-21 4 0,24-3 0,234 4 0,-143 4 0,-98-2 0,0 1 0,46 9 0,-62-7 0,0 2 0,32 10 0,-1 2 0,1-2 0,61 9 0,-3 0 0,-77-17 0,1-2 0,54 3 0,67-8 0,-62-2 0,-52 2 0,72-11 0,-67 6 0,0 2 0,64 4 0,36-2 0,-84-8 0,7 0 0,13 9 0,12-1 0,-79-1 0,1-1 0,0 0 0,-1-1 0,1-1 0,-1 0 0,0 0 0,-1-2 0,19-10 0,-18 9 0,2 1 0,26-9 0,-28 12 0,0-1 0,-1 0 0,0-1 0,17-11 0,-21 9 0,0 0 0,0-1 0,-1 0 0,0 0 0,0-1 0,-1 0 0,7-14 0,10-12 0,-21 32 0,0-1 0,0 0 0,0 0 0,0 0 0,-1-1 0,0 1 0,0 0 0,0-1 0,-1 0 0,0 1 0,0-1 0,0 0 0,0 1 0,-1-10 0,-1-15 0,1 12 0,-1 0 0,-1 0 0,-4-19 0,5 34 9,0 0 0,0 0 0,0 0 1,0 0-1,-1 1 0,1-1 0,-1 0 0,0 1 0,0-1 0,0 1 0,0 0 0,-3-3 0,-2 0-503,0 0-1,-15-9 1,-1 1-6332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1T19:47:40.536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0 0 24541,'14653'6464'0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1T19:47:48.115"/>
    </inkml:context>
    <inkml:brush xml:id="br0">
      <inkml:brushProperty name="width" value="0.1" units="cm"/>
      <inkml:brushProperty name="height" value="0.1" units="cm"/>
      <inkml:brushProperty name="color" value="#FF0066"/>
    </inkml:brush>
  </inkml:definitions>
  <inkml:trace contextRef="#ctx0" brushRef="#br0">668 0 24575,'0'398'0,"1"-379"0,1 0 0,4 19 0,2 16 0,12 76 0,-17-101 0,13 49 0,-9-53 0,-2 0 0,-1 0 0,1 27 0,4 46 0,0-2 0,-8-84 0,1-1 0,0 1 0,1-1 0,0 1 0,6 13 0,6 21 0,19 94 0,-30-116 0,-1 0 0,-1-1 0,-1 1 0,-3 33 0,1-5 0,2 16 0,-3 62 0,1-120 0,-1 0 0,-1 0 0,0-1 0,0 1 0,-1-1 0,0 1 0,0-1 0,-10 13 0,9-13 0,-1 0 0,1 0 0,1 1 0,0 0 0,0 0 0,1 0 0,-3 18 0,5-24 0,-2 23 0,-8 39 0,8-57 0,1 0 0,-2 0 0,1-1 0,-1 1 0,-1-1 0,1 0 0,-12 15 0,9-15 0,1 0 0,0 0 0,1 1 0,-8 15 0,11-19 0,0-1 0,-1 0 0,1 1 0,-1-1 0,0-1 0,0 1 0,0 0 0,-1-1 0,1 1 0,-1-1 0,0 0 0,0 0 0,0-1 0,0 1 0,-1-1 0,1 0 0,0 0 0,-1 0 0,0-1 0,1 1 0,-7 0 0,-9 1 0,0-2 0,0 0 0,-40-3 0,17 0 0,-109 2 0,143-1 0,1 0 0,-1 0 0,1-1 0,-1-1 0,1 1 0,-10-5 0,-20-6 0,-73-24 55,60 17-1475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470895"/>
          </a:xfrm>
          <a:prstGeom prst="rect">
            <a:avLst/>
          </a:prstGeom>
        </p:spPr>
        <p:txBody>
          <a:bodyPr vert="horz" lIns="94171" tIns="47086" rIns="94171" bIns="470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6" y="0"/>
            <a:ext cx="3076363" cy="470895"/>
          </a:xfrm>
          <a:prstGeom prst="rect">
            <a:avLst/>
          </a:prstGeom>
        </p:spPr>
        <p:txBody>
          <a:bodyPr vert="horz" lIns="94171" tIns="47086" rIns="94171" bIns="47086" rtlCol="0"/>
          <a:lstStyle>
            <a:lvl1pPr algn="r">
              <a:defRPr sz="1200"/>
            </a:lvl1pPr>
          </a:lstStyle>
          <a:p>
            <a:fld id="{A4B45A41-E728-4C03-8E92-ADFB1F2FD97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71" tIns="47086" rIns="94171" bIns="470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3"/>
          </a:xfrm>
          <a:prstGeom prst="rect">
            <a:avLst/>
          </a:prstGeom>
        </p:spPr>
        <p:txBody>
          <a:bodyPr vert="horz" lIns="94171" tIns="47086" rIns="94171" bIns="470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4409"/>
            <a:ext cx="3076363" cy="470894"/>
          </a:xfrm>
          <a:prstGeom prst="rect">
            <a:avLst/>
          </a:prstGeom>
        </p:spPr>
        <p:txBody>
          <a:bodyPr vert="horz" lIns="94171" tIns="47086" rIns="94171" bIns="470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6" y="8914409"/>
            <a:ext cx="3076363" cy="470894"/>
          </a:xfrm>
          <a:prstGeom prst="rect">
            <a:avLst/>
          </a:prstGeom>
        </p:spPr>
        <p:txBody>
          <a:bodyPr vert="horz" lIns="94171" tIns="47086" rIns="94171" bIns="47086" rtlCol="0" anchor="b"/>
          <a:lstStyle>
            <a:lvl1pPr algn="r">
              <a:defRPr sz="1200"/>
            </a:lvl1pPr>
          </a:lstStyle>
          <a:p>
            <a:fld id="{CA4382C9-6A48-49AF-A069-E0AA57207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1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829879"/>
            <a:ext cx="9144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8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4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829878"/>
            <a:ext cx="9144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78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4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1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1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1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7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64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8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1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2"/>
            <a:ext cx="105156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7"/>
            <a:ext cx="105156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5186516"/>
            <a:ext cx="10514012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65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489399"/>
            <a:ext cx="10514012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18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204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9"/>
            <a:ext cx="105156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850581"/>
            <a:ext cx="10514012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56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1" y="1885950"/>
            <a:ext cx="294686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6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7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7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609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1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7"/>
            <a:ext cx="2940051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8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5" y="4873766"/>
            <a:ext cx="293440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4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2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8" y="4873764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84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56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9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2A612B4-EC48-419E-AD90-569E22E2D17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267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customXml" Target="../ink/ink2.xml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customXml" Target="../ink/ink1.xm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customXml" Target="../ink/ink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customXml" Target="../ink/ink5.xml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customXml" Target="../ink/ink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tm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gif"/><Relationship Id="rId5" Type="http://schemas.openxmlformats.org/officeDocument/2006/relationships/image" Target="../media/image14.tmp"/><Relationship Id="rId4" Type="http://schemas.openxmlformats.org/officeDocument/2006/relationships/hyperlink" Target="https://en.wiktionary.org/wiki/PB%26J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customXml" Target="../ink/ink7.xml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customXml" Target="../ink/ink6.xml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customXml" Target="../ink/ink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customXml" Target="../ink/ink10.xml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customXml" Target="../ink/ink9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hyperlink" Target="https://en.wiktionary.org/wiki/PB%26J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D9643-660C-4F7A-B505-E1947E55E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950" y="1781175"/>
            <a:ext cx="7686674" cy="1194650"/>
          </a:xfrm>
        </p:spPr>
        <p:txBody>
          <a:bodyPr>
            <a:normAutofit/>
          </a:bodyPr>
          <a:lstStyle/>
          <a:p>
            <a:r>
              <a:rPr lang="en-US" sz="4000" dirty="0"/>
              <a:t>Global Policy Seminar and NSC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BD79B-F6CA-4B05-A6F4-9D3640A03F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037" y="2741801"/>
            <a:ext cx="6858000" cy="618523"/>
          </a:xfrm>
        </p:spPr>
        <p:txBody>
          <a:bodyPr>
            <a:normAutofit/>
          </a:bodyPr>
          <a:lstStyle/>
          <a:p>
            <a:r>
              <a:rPr lang="en-US" sz="2800" dirty="0"/>
              <a:t>IRP 401  -  IRP 402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BCD19B-55AB-4D08-A939-080A93DACEA3}"/>
              </a:ext>
            </a:extLst>
          </p:cNvPr>
          <p:cNvSpPr txBox="1"/>
          <p:nvPr/>
        </p:nvSpPr>
        <p:spPr>
          <a:xfrm>
            <a:off x="5771609" y="5465641"/>
            <a:ext cx="336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Prof. Fulton T. Armstrong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3D3CE5-5285-44EC-AB2E-E318AACFE2FF}"/>
              </a:ext>
            </a:extLst>
          </p:cNvPr>
          <p:cNvSpPr txBox="1"/>
          <p:nvPr/>
        </p:nvSpPr>
        <p:spPr>
          <a:xfrm>
            <a:off x="5771609" y="3997484"/>
            <a:ext cx="2642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Week Five</a:t>
            </a:r>
            <a:br>
              <a:rPr lang="en-US" sz="2400" dirty="0"/>
            </a:br>
            <a:r>
              <a:rPr lang="en-US" sz="2400" dirty="0"/>
              <a:t>25 September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FBA8E4-BC1F-3A4B-2113-F28660CE9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32" y="3882176"/>
            <a:ext cx="3232987" cy="204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9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7FAA7B8-6D9C-217B-B34B-393C684EF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45987"/>
              </p:ext>
            </p:extLst>
          </p:nvPr>
        </p:nvGraphicFramePr>
        <p:xfrm>
          <a:off x="4007793" y="556085"/>
          <a:ext cx="3894012" cy="6191328"/>
        </p:xfrm>
        <a:graphic>
          <a:graphicData uri="http://schemas.openxmlformats.org/drawingml/2006/table">
            <a:tbl>
              <a:tblPr/>
              <a:tblGrid>
                <a:gridCol w="3894012">
                  <a:extLst>
                    <a:ext uri="{9D8B030D-6E8A-4147-A177-3AD203B41FA5}">
                      <a16:colId xmlns:a16="http://schemas.microsoft.com/office/drawing/2014/main" val="1988101017"/>
                    </a:ext>
                  </a:extLst>
                </a:gridCol>
              </a:tblGrid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 (28 Aug)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016273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2 (4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86812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3 (11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65843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4 (18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7525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5 (25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565826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6 (2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440956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7 (9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84079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8 (16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29356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9 (23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63745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10 (30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445145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11 (6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82939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12 (13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95734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13 (20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80920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dirty="0">
                          <a:effectLst/>
                          <a:latin typeface="Aptos" panose="020B00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Thanksgiving</a:t>
                      </a: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69956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14 (4 Dec)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089274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18415" marT="27305" marB="273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4258756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0242086-09BC-4765-B7D9-59B8029C8CC8}"/>
              </a:ext>
            </a:extLst>
          </p:cNvPr>
          <p:cNvSpPr/>
          <p:nvPr/>
        </p:nvSpPr>
        <p:spPr>
          <a:xfrm>
            <a:off x="4496665" y="556085"/>
            <a:ext cx="2916268" cy="4095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E16667-2D57-4B8C-96AC-37F36A16A53C}"/>
              </a:ext>
            </a:extLst>
          </p:cNvPr>
          <p:cNvSpPr txBox="1"/>
          <p:nvPr/>
        </p:nvSpPr>
        <p:spPr>
          <a:xfrm>
            <a:off x="1247775" y="1543050"/>
            <a:ext cx="1504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05783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7 L 0.00091 0.226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1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FF515-39F2-F76B-C160-957E1152E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DB9540-D5D9-A50D-5F2D-CF885E3E809A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B7849BA-15DF-61AC-A7D4-F8455A0F6C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471624"/>
              </p:ext>
            </p:extLst>
          </p:nvPr>
        </p:nvGraphicFramePr>
        <p:xfrm>
          <a:off x="1164817" y="1398148"/>
          <a:ext cx="9453708" cy="527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Professional Networking and the Elevator Pitch 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 Discussion: Quiz on Latin America remarks and this week’s readings 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Robert Barton, Former USAID Official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U.S. Foreign Assistance Works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Owen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11:45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Lunch and Transit to Human Rights Watch (1275 K Street, NW)</a:t>
                      </a:r>
                      <a:endParaRPr lang="en-US" sz="16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Nicole Widdersheim, Deputy Washington Director, Human Rights Watch</a:t>
                      </a:r>
                    </a:p>
                    <a:p>
                      <a:r>
                        <a:rPr lang="en-US" sz="2000" dirty="0"/>
                        <a:t>Human Rights as a Policy Priority</a:t>
                      </a:r>
                    </a:p>
                    <a:p>
                      <a:r>
                        <a:rPr lang="en-US" sz="1800" i="1" dirty="0"/>
                        <a:t>- Introduced by Sadie 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2:15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Ubers back to Dupont Circle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03145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  Luiza Pire, Associate Vice President, The Cohen Group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Helping the Private Sector Understand Policy</a:t>
                      </a:r>
                    </a:p>
                    <a:p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Hayley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~4:00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F26479E0-F4A4-58C4-CEAF-069983108AEE}"/>
              </a:ext>
            </a:extLst>
          </p:cNvPr>
          <p:cNvSpPr/>
          <p:nvPr/>
        </p:nvSpPr>
        <p:spPr>
          <a:xfrm>
            <a:off x="1105231" y="1398148"/>
            <a:ext cx="9382539" cy="4147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01526996-91FB-630F-C3A6-33B6CD43A6EE}"/>
              </a:ext>
            </a:extLst>
          </p:cNvPr>
          <p:cNvSpPr/>
          <p:nvPr/>
        </p:nvSpPr>
        <p:spPr>
          <a:xfrm>
            <a:off x="1200401" y="1910322"/>
            <a:ext cx="9382539" cy="4147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27DEB5E8-9B08-1A8A-F745-235617926190}"/>
              </a:ext>
            </a:extLst>
          </p:cNvPr>
          <p:cNvSpPr/>
          <p:nvPr/>
        </p:nvSpPr>
        <p:spPr>
          <a:xfrm>
            <a:off x="1164816" y="2325071"/>
            <a:ext cx="9382539" cy="9429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373DAF5-CBF7-0109-93C9-CF6F855B0BEE}"/>
              </a:ext>
            </a:extLst>
          </p:cNvPr>
          <p:cNvSpPr/>
          <p:nvPr/>
        </p:nvSpPr>
        <p:spPr>
          <a:xfrm>
            <a:off x="1129231" y="3232808"/>
            <a:ext cx="9382539" cy="4147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6DE142C-729B-5BC1-58A2-D104659D1E34}"/>
              </a:ext>
            </a:extLst>
          </p:cNvPr>
          <p:cNvSpPr/>
          <p:nvPr/>
        </p:nvSpPr>
        <p:spPr>
          <a:xfrm>
            <a:off x="1129230" y="3788541"/>
            <a:ext cx="9382539" cy="8993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9E9A398-A0A4-8739-C343-FAE531282B71}"/>
              </a:ext>
            </a:extLst>
          </p:cNvPr>
          <p:cNvSpPr/>
          <p:nvPr/>
        </p:nvSpPr>
        <p:spPr>
          <a:xfrm>
            <a:off x="1129230" y="4812386"/>
            <a:ext cx="9382539" cy="4147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3F76145-43D2-590D-CF12-C49874C47A65}"/>
              </a:ext>
            </a:extLst>
          </p:cNvPr>
          <p:cNvSpPr/>
          <p:nvPr/>
        </p:nvSpPr>
        <p:spPr>
          <a:xfrm>
            <a:off x="939578" y="5243630"/>
            <a:ext cx="9382539" cy="91163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4460A06-C5D8-A08F-E4FD-94A01F3CCC50}"/>
              </a:ext>
            </a:extLst>
          </p:cNvPr>
          <p:cNvSpPr/>
          <p:nvPr/>
        </p:nvSpPr>
        <p:spPr>
          <a:xfrm>
            <a:off x="836211" y="6248792"/>
            <a:ext cx="9382539" cy="4147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68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01CF979-9169-CDED-1C4F-E66576EB2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8BE0F6-CA8A-B50E-829F-AF9F9D6EB7F8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8E4E2DC-2B69-D5D8-A5BB-8B9BE95B0AC7}"/>
              </a:ext>
            </a:extLst>
          </p:cNvPr>
          <p:cNvGraphicFramePr>
            <a:graphicFrameLocks noGrp="1"/>
          </p:cNvGraphicFramePr>
          <p:nvPr/>
        </p:nvGraphicFramePr>
        <p:xfrm>
          <a:off x="1164817" y="1398148"/>
          <a:ext cx="9453708" cy="527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Professional Networking and the Elevator Pitch 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 Discussion: Quiz on Latin America remarks and this week’s readings 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Robert Barton, Former USAID Official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U.S. Foreign Assistance Works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Owen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11:45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Lunch and Transit to Human Rights Watch (1275 K Street, NW)</a:t>
                      </a:r>
                      <a:endParaRPr lang="en-US" sz="16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Nicole Widdersheim, Deputy Washington Director, Human Rights Watch</a:t>
                      </a:r>
                    </a:p>
                    <a:p>
                      <a:r>
                        <a:rPr lang="en-US" sz="2000" dirty="0"/>
                        <a:t>Human Rights as a Policy Priority</a:t>
                      </a:r>
                    </a:p>
                    <a:p>
                      <a:r>
                        <a:rPr lang="en-US" sz="1800" i="1" dirty="0"/>
                        <a:t>- Introduced by Sadie 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2:15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Ubers back to Dupont Circle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03145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  Luiza Pire, Associate Vice President, The Cohen Group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Helping the Private Sector Understand Policy</a:t>
                      </a:r>
                    </a:p>
                    <a:p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Hayley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~4:00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135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FCBC85-5511-6B05-8647-1A1E8CEA1D52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SKILL DISCUSSION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07F534-89F1-894D-8C7C-62911EAA133E}"/>
              </a:ext>
            </a:extLst>
          </p:cNvPr>
          <p:cNvSpPr txBox="1"/>
          <p:nvPr/>
        </p:nvSpPr>
        <p:spPr>
          <a:xfrm>
            <a:off x="1298443" y="5804525"/>
            <a:ext cx="8407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 WEEK:  Writing the Washington Memo  (Fulton Armstrong)</a:t>
            </a:r>
          </a:p>
        </p:txBody>
      </p:sp>
      <p:pic>
        <p:nvPicPr>
          <p:cNvPr id="4" name="Picture 3" descr="Professional Networking&#10;&#10;AI-generated content may be incorrect.">
            <a:extLst>
              <a:ext uri="{FF2B5EF4-FFF2-40B4-BE49-F238E27FC236}">
                <a16:creationId xmlns:a16="http://schemas.microsoft.com/office/drawing/2014/main" id="{F70E4435-7C1E-A18E-C0BD-B92743C1E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841" y="1560605"/>
            <a:ext cx="5362212" cy="40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04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77968E-1C06-DDE2-FDA0-8B4A89B188F6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TRANSPORTATION</a:t>
            </a:r>
          </a:p>
        </p:txBody>
      </p:sp>
      <p:pic>
        <p:nvPicPr>
          <p:cNvPr id="5" name="Picture 4" descr="The image is a detailed map of a city street grid, featuring various streets, avenues, and landmarks, with a focus on Northwest Washington, D.C.&#10;&#10;AI-generated content may be incorrect.">
            <a:extLst>
              <a:ext uri="{FF2B5EF4-FFF2-40B4-BE49-F238E27FC236}">
                <a16:creationId xmlns:a16="http://schemas.microsoft.com/office/drawing/2014/main" id="{37F1E079-5C00-2B68-3687-BD8C605A2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760" y="1334730"/>
            <a:ext cx="7880479" cy="5220930"/>
          </a:xfrm>
          <a:prstGeom prst="rect">
            <a:avLst/>
          </a:prstGeom>
        </p:spPr>
      </p:pic>
      <p:pic>
        <p:nvPicPr>
          <p:cNvPr id="7" name="Picture 6" descr="S&#10;&#10;AI-generated content may be incorrect.">
            <a:extLst>
              <a:ext uri="{FF2B5EF4-FFF2-40B4-BE49-F238E27FC236}">
                <a16:creationId xmlns:a16="http://schemas.microsoft.com/office/drawing/2014/main" id="{A4930E1D-C780-167C-E5E2-816E0E1BA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627" y="2211866"/>
            <a:ext cx="502820" cy="5866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6C9F71-B29B-6958-D5EF-60E0DD7DC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8348" y="4409768"/>
            <a:ext cx="969942" cy="93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600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DFDF1-0BEF-FED0-AF16-615258A19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EE849B-0BBC-68AB-6643-EA5A96397C31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TRANSPORTATION</a:t>
            </a:r>
          </a:p>
        </p:txBody>
      </p:sp>
      <p:pic>
        <p:nvPicPr>
          <p:cNvPr id="5" name="Picture 4" descr="The image is a detailed map of a city street grid, featuring various streets, avenues, and landmarks, with a focus on Northwest Washington, D.C.&#10;&#10;AI-generated content may be incorrect.">
            <a:extLst>
              <a:ext uri="{FF2B5EF4-FFF2-40B4-BE49-F238E27FC236}">
                <a16:creationId xmlns:a16="http://schemas.microsoft.com/office/drawing/2014/main" id="{11B2FD33-B46F-54FE-AD90-A19228118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340" y="1509378"/>
            <a:ext cx="7136090" cy="4727762"/>
          </a:xfrm>
          <a:prstGeom prst="rect">
            <a:avLst/>
          </a:prstGeom>
        </p:spPr>
      </p:pic>
      <p:pic>
        <p:nvPicPr>
          <p:cNvPr id="7" name="Picture 6" descr="S&#10;&#10;AI-generated content may be incorrect.">
            <a:extLst>
              <a:ext uri="{FF2B5EF4-FFF2-40B4-BE49-F238E27FC236}">
                <a16:creationId xmlns:a16="http://schemas.microsoft.com/office/drawing/2014/main" id="{17C8419C-6FCA-FA6F-B763-F2AAE88AE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772" y="2443878"/>
            <a:ext cx="502820" cy="5866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1DFCFB-C1B4-970D-AC9E-3DBB93889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2488" y="5535708"/>
            <a:ext cx="969942" cy="9388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66FF74-F9E8-09F2-3767-57C079D65D8B}"/>
              </a:ext>
            </a:extLst>
          </p:cNvPr>
          <p:cNvSpPr txBox="1"/>
          <p:nvPr/>
        </p:nvSpPr>
        <p:spPr>
          <a:xfrm>
            <a:off x="921722" y="1838769"/>
            <a:ext cx="1931041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Walk</a:t>
            </a:r>
          </a:p>
          <a:p>
            <a:r>
              <a:rPr lang="en-US" sz="2800" dirty="0"/>
              <a:t>1.1 mile</a:t>
            </a:r>
          </a:p>
          <a:p>
            <a:r>
              <a:rPr lang="en-US" sz="2800" dirty="0"/>
              <a:t>Est  25 mins</a:t>
            </a:r>
          </a:p>
          <a:p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3CDF679-F5C6-4656-B1A5-9625111ADA04}"/>
              </a:ext>
            </a:extLst>
          </p:cNvPr>
          <p:cNvGrpSpPr/>
          <p:nvPr/>
        </p:nvGrpSpPr>
        <p:grpSpPr>
          <a:xfrm>
            <a:off x="5049360" y="2538258"/>
            <a:ext cx="5816520" cy="2962800"/>
            <a:chOff x="5049360" y="2538258"/>
            <a:chExt cx="5816520" cy="296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CE300D4-24D1-FF27-D06E-6F3063A7A0E3}"/>
                    </a:ext>
                  </a:extLst>
                </p14:cNvPr>
                <p14:cNvContentPartPr/>
                <p14:nvPr/>
              </p14:nvContentPartPr>
              <p14:xfrm>
                <a:off x="5049360" y="2538258"/>
                <a:ext cx="21240" cy="6166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CE300D4-24D1-FF27-D06E-6F3063A7A0E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31720" y="2520618"/>
                  <a:ext cx="56880" cy="65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5938B89-35BD-BE90-E8D7-E98B23C106AB}"/>
                    </a:ext>
                  </a:extLst>
                </p14:cNvPr>
                <p14:cNvContentPartPr/>
                <p14:nvPr/>
              </p14:nvContentPartPr>
              <p14:xfrm>
                <a:off x="5063040" y="3123978"/>
                <a:ext cx="2157840" cy="572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5938B89-35BD-BE90-E8D7-E98B23C106A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45040" y="3105978"/>
                  <a:ext cx="21934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1A18C4C-2BBC-6B64-C6A2-68E6E0320FC2}"/>
                    </a:ext>
                  </a:extLst>
                </p14:cNvPr>
                <p14:cNvContentPartPr/>
                <p14:nvPr/>
              </p14:nvContentPartPr>
              <p14:xfrm>
                <a:off x="7226280" y="3227658"/>
                <a:ext cx="3639600" cy="2273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1A18C4C-2BBC-6B64-C6A2-68E6E0320FC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08640" y="3209658"/>
                  <a:ext cx="3675240" cy="2309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319059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ABA91-088A-6ECA-BDB6-53F517EE0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CDCEA2-2A4D-E1D1-0BC5-0F3CBA7D22EC}"/>
              </a:ext>
            </a:extLst>
          </p:cNvPr>
          <p:cNvSpPr txBox="1"/>
          <p:nvPr/>
        </p:nvSpPr>
        <p:spPr>
          <a:xfrm>
            <a:off x="921722" y="1838769"/>
            <a:ext cx="3105337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D90 Bus </a:t>
            </a:r>
          </a:p>
          <a:p>
            <a:r>
              <a:rPr lang="en-US" sz="2800" dirty="0"/>
              <a:t>from Mass and 18th</a:t>
            </a:r>
          </a:p>
          <a:p>
            <a:r>
              <a:rPr lang="en-US" sz="2800" dirty="0"/>
              <a:t>12:08</a:t>
            </a:r>
          </a:p>
          <a:p>
            <a:endParaRPr lang="en-US" sz="2800" dirty="0"/>
          </a:p>
          <a:p>
            <a:r>
              <a:rPr lang="en-US" sz="2800" dirty="0"/>
              <a:t>to Mass and 12th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9FCDA7-1F4D-A34B-9484-2E989DFD00E5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TRANSPORTATION</a:t>
            </a:r>
          </a:p>
        </p:txBody>
      </p:sp>
      <p:pic>
        <p:nvPicPr>
          <p:cNvPr id="5" name="Picture 4" descr="The image is a detailed map of a city street grid, featuring various streets, avenues, and landmarks, with a focus on Northwest Washington, D.C.&#10;&#10;AI-generated content may be incorrect.">
            <a:extLst>
              <a:ext uri="{FF2B5EF4-FFF2-40B4-BE49-F238E27FC236}">
                <a16:creationId xmlns:a16="http://schemas.microsoft.com/office/drawing/2014/main" id="{D57AEBEF-653C-9C5C-6B2E-20599F4D6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340" y="1509378"/>
            <a:ext cx="7136090" cy="4727762"/>
          </a:xfrm>
          <a:prstGeom prst="rect">
            <a:avLst/>
          </a:prstGeom>
        </p:spPr>
      </p:pic>
      <p:pic>
        <p:nvPicPr>
          <p:cNvPr id="7" name="Picture 6" descr="S&#10;&#10;AI-generated content may be incorrect.">
            <a:extLst>
              <a:ext uri="{FF2B5EF4-FFF2-40B4-BE49-F238E27FC236}">
                <a16:creationId xmlns:a16="http://schemas.microsoft.com/office/drawing/2014/main" id="{96894DA3-A0A4-176A-BC26-94BBE4241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772" y="2443878"/>
            <a:ext cx="502820" cy="5866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00BC2A-E29D-E1A4-4D7D-E2023BD09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2488" y="5535708"/>
            <a:ext cx="969942" cy="938854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3C7210B-F837-EFFC-11CB-843C47D429A0}"/>
              </a:ext>
            </a:extLst>
          </p:cNvPr>
          <p:cNvGrpSpPr/>
          <p:nvPr/>
        </p:nvGrpSpPr>
        <p:grpSpPr>
          <a:xfrm>
            <a:off x="5595480" y="2292738"/>
            <a:ext cx="5276520" cy="3120480"/>
            <a:chOff x="5595480" y="2292738"/>
            <a:chExt cx="5276520" cy="312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BEED96D-DBF0-79A9-D4E8-05C61476502D}"/>
                    </a:ext>
                  </a:extLst>
                </p14:cNvPr>
                <p14:cNvContentPartPr/>
                <p14:nvPr/>
              </p14:nvContentPartPr>
              <p14:xfrm>
                <a:off x="5595480" y="2292738"/>
                <a:ext cx="5275440" cy="23274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BEED96D-DBF0-79A9-D4E8-05C61476502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577480" y="2274738"/>
                  <a:ext cx="5311080" cy="236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AF34628-AAB5-C8DC-C6AB-AA2ED5C44DE7}"/>
                    </a:ext>
                  </a:extLst>
                </p14:cNvPr>
                <p14:cNvContentPartPr/>
                <p14:nvPr/>
              </p14:nvContentPartPr>
              <p14:xfrm>
                <a:off x="10568520" y="4599258"/>
                <a:ext cx="303480" cy="8139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AF34628-AAB5-C8DC-C6AB-AA2ED5C44DE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550520" y="4581258"/>
                  <a:ext cx="339120" cy="849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55089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CF576-DB96-1128-3462-172F9CFFF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AD15BD-5F5C-BD3C-71B5-D5E707124CDC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TRANSPORTATION</a:t>
            </a:r>
          </a:p>
        </p:txBody>
      </p:sp>
      <p:pic>
        <p:nvPicPr>
          <p:cNvPr id="5" name="Picture 4" descr="The image is a detailed map of a city street grid, featuring various streets, avenues, and landmarks, with a focus on Northwest Washington, D.C.&#10;&#10;AI-generated content may be incorrect.">
            <a:extLst>
              <a:ext uri="{FF2B5EF4-FFF2-40B4-BE49-F238E27FC236}">
                <a16:creationId xmlns:a16="http://schemas.microsoft.com/office/drawing/2014/main" id="{3E2CF0B9-42F0-2FBC-127C-E97502267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760" y="1334730"/>
            <a:ext cx="7880479" cy="5220930"/>
          </a:xfrm>
          <a:prstGeom prst="rect">
            <a:avLst/>
          </a:prstGeom>
        </p:spPr>
      </p:pic>
      <p:pic>
        <p:nvPicPr>
          <p:cNvPr id="7" name="Picture 6" descr="S&#10;&#10;AI-generated content may be incorrect.">
            <a:extLst>
              <a:ext uri="{FF2B5EF4-FFF2-40B4-BE49-F238E27FC236}">
                <a16:creationId xmlns:a16="http://schemas.microsoft.com/office/drawing/2014/main" id="{CABED261-101F-E832-19F0-9337718D6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627" y="2211866"/>
            <a:ext cx="502820" cy="5866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30122E-5A1C-0110-1251-1B850D512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8348" y="4409768"/>
            <a:ext cx="969942" cy="938854"/>
          </a:xfrm>
          <a:prstGeom prst="rect">
            <a:avLst/>
          </a:prstGeom>
        </p:spPr>
      </p:pic>
      <p:pic>
        <p:nvPicPr>
          <p:cNvPr id="4" name="Picture 3" descr="Paul Pau.&#10;&#10;AI-generated content may be incorrect.">
            <a:extLst>
              <a:ext uri="{FF2B5EF4-FFF2-40B4-BE49-F238E27FC236}">
                <a16:creationId xmlns:a16="http://schemas.microsoft.com/office/drawing/2014/main" id="{CE7FA666-F708-FBE8-09EF-12356196A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847" y="3231358"/>
            <a:ext cx="4395820" cy="1647837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4150147-75C8-A074-1613-C9A5CF5C8371}"/>
              </a:ext>
            </a:extLst>
          </p:cNvPr>
          <p:cNvCxnSpPr/>
          <p:nvPr/>
        </p:nvCxnSpPr>
        <p:spPr>
          <a:xfrm>
            <a:off x="8432418" y="4939823"/>
            <a:ext cx="429699" cy="5397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3731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4B98AD-7043-36AE-864D-35C6DDA8FD6C}"/>
              </a:ext>
            </a:extLst>
          </p:cNvPr>
          <p:cNvSpPr txBox="1"/>
          <p:nvPr/>
        </p:nvSpPr>
        <p:spPr>
          <a:xfrm>
            <a:off x="5242240" y="2323314"/>
            <a:ext cx="1707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All clear?</a:t>
            </a:r>
          </a:p>
        </p:txBody>
      </p:sp>
    </p:spTree>
    <p:extLst>
      <p:ext uri="{BB962C8B-B14F-4D97-AF65-F5344CB8AC3E}">
        <p14:creationId xmlns:p14="http://schemas.microsoft.com/office/powerpoint/2010/main" val="2253715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50797-667F-A1DD-0565-D1B78A225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D5426FE-EC10-4964-9C23-326AC018DCD5}"/>
              </a:ext>
            </a:extLst>
          </p:cNvPr>
          <p:cNvSpPr txBox="1"/>
          <p:nvPr/>
        </p:nvSpPr>
        <p:spPr>
          <a:xfrm>
            <a:off x="2877119" y="1559838"/>
            <a:ext cx="6097136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4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In Dr. Angelo RIVERO Santos’s analysis, Latin America is almost completely a victim of U.S. hegemonic designs.</a:t>
            </a:r>
          </a:p>
          <a:p>
            <a:pPr marL="274320" marR="0" indent="-27432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4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 Dr. Rivero Santos said that the U.S. removal of Venezuelan President Maduro in January was a “kidnapping” that violated international law. </a:t>
            </a:r>
          </a:p>
          <a:p>
            <a:pPr marL="274320" marR="0" indent="-274320">
              <a:lnSpc>
                <a:spcPct val="1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24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 Dr. Rivero Santos said that Latin America is the most culturally diverse region in the world.</a:t>
            </a:r>
          </a:p>
          <a:p>
            <a:pPr marR="0">
              <a:lnSpc>
                <a:spcPct val="100000"/>
              </a:lnSpc>
              <a:spcAft>
                <a:spcPts val="1200"/>
              </a:spcAft>
            </a:pPr>
            <a:endParaRPr lang="en-US" sz="20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26076F-1D5B-43E3-C710-D5313851B55E}"/>
              </a:ext>
            </a:extLst>
          </p:cNvPr>
          <p:cNvSpPr/>
          <p:nvPr/>
        </p:nvSpPr>
        <p:spPr>
          <a:xfrm>
            <a:off x="4999957" y="309860"/>
            <a:ext cx="15824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Quiz</a:t>
            </a:r>
          </a:p>
        </p:txBody>
      </p:sp>
      <p:pic>
        <p:nvPicPr>
          <p:cNvPr id="14" name="Graphic 13" descr="Checkbox Checked with solid fill">
            <a:extLst>
              <a:ext uri="{FF2B5EF4-FFF2-40B4-BE49-F238E27FC236}">
                <a16:creationId xmlns:a16="http://schemas.microsoft.com/office/drawing/2014/main" id="{25F03617-A864-4A67-4A1A-8B7BB98D29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10725" y="4301668"/>
            <a:ext cx="914400" cy="914400"/>
          </a:xfrm>
          <a:prstGeom prst="rect">
            <a:avLst/>
          </a:prstGeom>
        </p:spPr>
      </p:pic>
      <p:pic>
        <p:nvPicPr>
          <p:cNvPr id="16" name="Graphic 15" descr="Checkbox Checked with solid fill">
            <a:extLst>
              <a:ext uri="{FF2B5EF4-FFF2-40B4-BE49-F238E27FC236}">
                <a16:creationId xmlns:a16="http://schemas.microsoft.com/office/drawing/2014/main" id="{E0207E49-244E-54BE-CDC8-60158CC411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10725" y="2931438"/>
            <a:ext cx="914400" cy="914400"/>
          </a:xfrm>
          <a:prstGeom prst="rect">
            <a:avLst/>
          </a:prstGeom>
        </p:spPr>
      </p:pic>
      <p:pic>
        <p:nvPicPr>
          <p:cNvPr id="22" name="Graphic 21" descr="Thumbs Down with solid fill">
            <a:extLst>
              <a:ext uri="{FF2B5EF4-FFF2-40B4-BE49-F238E27FC236}">
                <a16:creationId xmlns:a16="http://schemas.microsoft.com/office/drawing/2014/main" id="{C0FC558F-1AF4-0CCB-B4DE-04E75AF9CC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10725" y="164193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3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C972AD5-6AAE-A26B-1DB4-32641222DA67}"/>
              </a:ext>
            </a:extLst>
          </p:cNvPr>
          <p:cNvSpPr txBox="1"/>
          <p:nvPr/>
        </p:nvSpPr>
        <p:spPr>
          <a:xfrm>
            <a:off x="2896169" y="1502688"/>
            <a:ext cx="6219256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>
              <a:lnSpc>
                <a:spcPct val="100000"/>
              </a:lnSpc>
              <a:spcAft>
                <a:spcPts val="1200"/>
              </a:spcAft>
              <a:buFont typeface="+mj-lt"/>
              <a:buAutoNum type="arabicPeriod" startAt="4"/>
            </a:pPr>
            <a:r>
              <a:rPr lang="en-US" sz="24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According to the Congressional Research Service, the U.S. Department of the Treasury appears now to be the lead U.S. foreign assistance provider.</a:t>
            </a:r>
          </a:p>
          <a:p>
            <a:pPr marL="457200" marR="0" indent="-457200">
              <a:lnSpc>
                <a:spcPct val="100000"/>
              </a:lnSpc>
              <a:spcAft>
                <a:spcPts val="1200"/>
              </a:spcAft>
              <a:buFont typeface="+mj-lt"/>
              <a:buAutoNum type="arabicPeriod" startAt="4"/>
            </a:pPr>
            <a:r>
              <a:rPr lang="en-US" sz="24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The U.S. Congress has responsibility for conducting oversight of aid programs.</a:t>
            </a:r>
          </a:p>
          <a:p>
            <a:pPr marL="457200" marR="0" indent="-457200">
              <a:lnSpc>
                <a:spcPct val="100000"/>
              </a:lnSpc>
              <a:spcAft>
                <a:spcPts val="1200"/>
              </a:spcAft>
              <a:buFont typeface="+mj-lt"/>
              <a:buAutoNum type="arabicPeriod" startAt="4"/>
            </a:pPr>
            <a:r>
              <a:rPr lang="en-US" sz="24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Critics of U.S. foreign assistance have advocated reforming the system, but supporters oppose reform.</a:t>
            </a:r>
          </a:p>
          <a:p>
            <a:pPr marL="457200" marR="0" indent="-457200">
              <a:lnSpc>
                <a:spcPct val="100000"/>
              </a:lnSpc>
              <a:spcAft>
                <a:spcPts val="1200"/>
              </a:spcAft>
              <a:buFont typeface="+mj-lt"/>
              <a:buAutoNum type="arabicPeriod" startAt="4"/>
            </a:pPr>
            <a:r>
              <a:rPr lang="en-US" sz="2400" kern="100" dirty="0">
                <a:effectLst/>
                <a:latin typeface="+mn-lt"/>
                <a:ea typeface="DengXian" panose="02010600030101010101" pitchFamily="2" charset="-122"/>
                <a:cs typeface="Times New Roman" panose="02020603050405020304" pitchFamily="18" charset="0"/>
              </a:rPr>
              <a:t>U.S. foreign aid in Fiscal Year 2023 was about $100 billion, amounting to about 5.4 percent of all discretionary spending.</a:t>
            </a:r>
            <a:endParaRPr lang="en-US" sz="20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154517-3026-9612-F9F0-21A855780917}"/>
              </a:ext>
            </a:extLst>
          </p:cNvPr>
          <p:cNvSpPr/>
          <p:nvPr/>
        </p:nvSpPr>
        <p:spPr>
          <a:xfrm>
            <a:off x="4999957" y="309860"/>
            <a:ext cx="15824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Quiz</a:t>
            </a:r>
          </a:p>
        </p:txBody>
      </p:sp>
      <p:pic>
        <p:nvPicPr>
          <p:cNvPr id="13" name="Graphic 12" descr="Checkbox Checked with solid fill">
            <a:extLst>
              <a:ext uri="{FF2B5EF4-FFF2-40B4-BE49-F238E27FC236}">
                <a16:creationId xmlns:a16="http://schemas.microsoft.com/office/drawing/2014/main" id="{D45C9E2A-F1EF-E346-F1DE-A056B18A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29775" y="5150763"/>
            <a:ext cx="914400" cy="914400"/>
          </a:xfrm>
          <a:prstGeom prst="rect">
            <a:avLst/>
          </a:prstGeom>
        </p:spPr>
      </p:pic>
      <p:pic>
        <p:nvPicPr>
          <p:cNvPr id="15" name="Graphic 14" descr="Thumbs Down with solid fill">
            <a:extLst>
              <a:ext uri="{FF2B5EF4-FFF2-40B4-BE49-F238E27FC236}">
                <a16:creationId xmlns:a16="http://schemas.microsoft.com/office/drawing/2014/main" id="{0FB90741-39E1-FDE5-AC7E-C99847DB12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91700" y="1529001"/>
            <a:ext cx="914400" cy="914400"/>
          </a:xfrm>
          <a:prstGeom prst="rect">
            <a:avLst/>
          </a:prstGeom>
        </p:spPr>
      </p:pic>
      <p:pic>
        <p:nvPicPr>
          <p:cNvPr id="17" name="Graphic 16" descr="Thumbs Down with solid fill">
            <a:extLst>
              <a:ext uri="{FF2B5EF4-FFF2-40B4-BE49-F238E27FC236}">
                <a16:creationId xmlns:a16="http://schemas.microsoft.com/office/drawing/2014/main" id="{D39AAE16-EBFB-60F7-18FB-540071C78E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91700" y="3995678"/>
            <a:ext cx="914400" cy="914400"/>
          </a:xfrm>
          <a:prstGeom prst="rect">
            <a:avLst/>
          </a:prstGeom>
        </p:spPr>
      </p:pic>
      <p:pic>
        <p:nvPicPr>
          <p:cNvPr id="19" name="Graphic 18" descr="Checkbox Checked with solid fill">
            <a:extLst>
              <a:ext uri="{FF2B5EF4-FFF2-40B4-BE49-F238E27FC236}">
                <a16:creationId xmlns:a16="http://schemas.microsoft.com/office/drawing/2014/main" id="{9889624D-63D0-9F90-8F4B-620B671D79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25025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10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46EC114-0D40-7199-9FA7-5C49C5BE8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38E879-1DCB-CDC6-05B5-869563428F9A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D10230-23CE-C591-1E88-43806EF0F777}"/>
              </a:ext>
            </a:extLst>
          </p:cNvPr>
          <p:cNvSpPr txBox="1"/>
          <p:nvPr/>
        </p:nvSpPr>
        <p:spPr>
          <a:xfrm>
            <a:off x="1235122" y="1985749"/>
            <a:ext cx="1221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Projects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B439E85-3318-7B6D-4169-37F8D66D11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899055"/>
              </p:ext>
            </p:extLst>
          </p:nvPr>
        </p:nvGraphicFramePr>
        <p:xfrm>
          <a:off x="1235122" y="2704718"/>
          <a:ext cx="9973849" cy="3529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449084">
                  <a:extLst>
                    <a:ext uri="{9D8B030D-6E8A-4147-A177-3AD203B41FA5}">
                      <a16:colId xmlns:a16="http://schemas.microsoft.com/office/drawing/2014/main" val="1258849628"/>
                    </a:ext>
                  </a:extLst>
                </a:gridCol>
                <a:gridCol w="3633130">
                  <a:extLst>
                    <a:ext uri="{9D8B030D-6E8A-4147-A177-3AD203B41FA5}">
                      <a16:colId xmlns:a16="http://schemas.microsoft.com/office/drawing/2014/main" val="4164193412"/>
                    </a:ext>
                  </a:extLst>
                </a:gridCol>
                <a:gridCol w="4891635">
                  <a:extLst>
                    <a:ext uri="{9D8B030D-6E8A-4147-A177-3AD203B41FA5}">
                      <a16:colId xmlns:a16="http://schemas.microsoft.com/office/drawing/2014/main" val="402785324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Sadie</a:t>
                      </a:r>
                    </a:p>
                  </a:txBody>
                  <a:tcPr marL="68580" marR="68580" marT="914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U.S.-Israel Bilateral Relations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Strengthening Nuclear Nonproliferation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Alice</a:t>
                      </a:r>
                    </a:p>
                  </a:txBody>
                  <a:tcPr marL="68580" marR="68580" marT="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China-Taiwan-U.S. Tensions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Bernadette</a:t>
                      </a:r>
                    </a:p>
                  </a:txBody>
                  <a:tcPr marL="68580" marR="68580" marT="914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Dedollarization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Owen</a:t>
                      </a:r>
                    </a:p>
                  </a:txBody>
                  <a:tcPr marL="68580" marR="68580" marT="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Elyza</a:t>
                      </a:r>
                    </a:p>
                  </a:txBody>
                  <a:tcPr marL="68580" marR="68580" marT="914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Russia-Ukraine Ceasefire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Future of the </a:t>
                      </a: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United Nations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Hayley</a:t>
                      </a:r>
                    </a:p>
                  </a:txBody>
                  <a:tcPr marL="68580" marR="68580" marT="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U.S.-Mexico River Dispute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Will</a:t>
                      </a:r>
                    </a:p>
                  </a:txBody>
                  <a:tcPr marL="68580" marR="68580" marT="914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Enhancing Ukraine Military Power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Russia-Ukraine Ceasefire Talks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Luciano</a:t>
                      </a:r>
                    </a:p>
                  </a:txBody>
                  <a:tcPr marL="68580" marR="68580" marT="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Venezuela Oil Deal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5965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BF276A-CAA1-B052-D20B-B96B125CEBB6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GUEST SPEAKER</a:t>
            </a:r>
          </a:p>
        </p:txBody>
      </p:sp>
      <p:pic>
        <p:nvPicPr>
          <p:cNvPr id="6" name="Picture 5" descr="This image is a professional profile of Robert Barton, a Georgetown University doctoral student and former U.S. Government Foreign Service officer.&#10;&#10;AI-generated content may be incorrect.">
            <a:extLst>
              <a:ext uri="{FF2B5EF4-FFF2-40B4-BE49-F238E27FC236}">
                <a16:creationId xmlns:a16="http://schemas.microsoft.com/office/drawing/2014/main" id="{4F3E7796-3359-5E6A-1239-999B0CB05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97461">
            <a:off x="4890696" y="426561"/>
            <a:ext cx="5852160" cy="78913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473B9C-86A6-C638-AB64-0F4CC617B521}"/>
              </a:ext>
            </a:extLst>
          </p:cNvPr>
          <p:cNvSpPr txBox="1"/>
          <p:nvPr/>
        </p:nvSpPr>
        <p:spPr>
          <a:xfrm>
            <a:off x="1224983" y="5199797"/>
            <a:ext cx="1912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/>
              <a:t>Intro by Owen</a:t>
            </a:r>
          </a:p>
        </p:txBody>
      </p:sp>
    </p:spTree>
    <p:extLst>
      <p:ext uri="{BB962C8B-B14F-4D97-AF65-F5344CB8AC3E}">
        <p14:creationId xmlns:p14="http://schemas.microsoft.com/office/powerpoint/2010/main" val="246127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7119A-7762-4EC5-3F68-4E352B59C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DED48D-D7CE-2779-4927-C1C4E99E4F38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GUEST SPEAKER</a:t>
            </a:r>
          </a:p>
        </p:txBody>
      </p:sp>
      <p:pic>
        <p:nvPicPr>
          <p:cNvPr id="3" name="Picture 2" descr="This image is a professional profile of Robert Barton, a Georgetown University doctoral student and former U.S. Government Foreign Service officer.&#10;&#10;AI-generated content may be incorrect.">
            <a:extLst>
              <a:ext uri="{FF2B5EF4-FFF2-40B4-BE49-F238E27FC236}">
                <a16:creationId xmlns:a16="http://schemas.microsoft.com/office/drawing/2014/main" id="{39DF9932-C728-9F94-EEDE-06C132557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645" y="1763602"/>
            <a:ext cx="4297680" cy="5795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6D7ED3-8864-CCDF-4B8A-1167A7A32EA9}"/>
              </a:ext>
            </a:extLst>
          </p:cNvPr>
          <p:cNvSpPr txBox="1"/>
          <p:nvPr/>
        </p:nvSpPr>
        <p:spPr>
          <a:xfrm>
            <a:off x="6489511" y="1624083"/>
            <a:ext cx="1294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Q &amp; 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F9EB43-B87F-5910-8620-BE8A2067093A}"/>
              </a:ext>
            </a:extLst>
          </p:cNvPr>
          <p:cNvSpPr txBox="1"/>
          <p:nvPr/>
        </p:nvSpPr>
        <p:spPr>
          <a:xfrm>
            <a:off x="6419979" y="2598003"/>
            <a:ext cx="49537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are aid levels and programs set?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are they evaluated?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does aid support the U.S. national interest?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do you keep from becoming a political football?</a:t>
            </a:r>
          </a:p>
        </p:txBody>
      </p:sp>
    </p:spTree>
    <p:extLst>
      <p:ext uri="{BB962C8B-B14F-4D97-AF65-F5344CB8AC3E}">
        <p14:creationId xmlns:p14="http://schemas.microsoft.com/office/powerpoint/2010/main" val="1073140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A02A5-3D60-BE57-6ECB-4359D5360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D629FB-B7A4-2FC6-E55C-97492AA97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70" b="93658" l="1500" r="96500">
                        <a14:foregroundMark x1="10333" y1="25516" x2="3000" y2="44248"/>
                        <a14:foregroundMark x1="3000" y1="44248" x2="5167" y2="67109"/>
                        <a14:foregroundMark x1="5167" y1="67109" x2="16500" y2="78171"/>
                        <a14:foregroundMark x1="16500" y1="78171" x2="18167" y2="75959"/>
                        <a14:foregroundMark x1="18917" y1="78171" x2="29333" y2="93363"/>
                        <a14:foregroundMark x1="29333" y1="93363" x2="42000" y2="93805"/>
                        <a14:foregroundMark x1="42000" y1="93805" x2="54333" y2="85988"/>
                        <a14:foregroundMark x1="54333" y1="85988" x2="58833" y2="86283"/>
                        <a14:foregroundMark x1="86083" y1="74189" x2="96750" y2="60324"/>
                        <a14:foregroundMark x1="96750" y1="60324" x2="92250" y2="39086"/>
                        <a14:foregroundMark x1="92250" y1="39086" x2="87333" y2="33923"/>
                        <a14:foregroundMark x1="95667" y1="47345" x2="96500" y2="64307"/>
                        <a14:foregroundMark x1="69167" y1="10767" x2="56250" y2="7670"/>
                        <a14:foregroundMark x1="56250" y1="7670" x2="50750" y2="9440"/>
                        <a14:foregroundMark x1="2250" y1="58555" x2="3250" y2="55900"/>
                        <a14:foregroundMark x1="2000" y1="61209" x2="2000" y2="61209"/>
                        <a14:foregroundMark x1="1500" y1="60324" x2="1500" y2="603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389176" y="2552517"/>
            <a:ext cx="3391357" cy="19161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988668-1CB5-3919-2504-4036F5052E7D}"/>
              </a:ext>
            </a:extLst>
          </p:cNvPr>
          <p:cNvSpPr txBox="1"/>
          <p:nvPr/>
        </p:nvSpPr>
        <p:spPr>
          <a:xfrm>
            <a:off x="3673087" y="850993"/>
            <a:ext cx="4609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Lunch and Transit to HRW</a:t>
            </a:r>
          </a:p>
        </p:txBody>
      </p:sp>
      <p:pic>
        <p:nvPicPr>
          <p:cNvPr id="3" name="Picture 2" descr="The image features a simple, stylized, brown M logo, typically associated with the MTA (Metropolitan Transportation Authority) symbol.&#10;&#10;AI-generated content may be incorrect.">
            <a:extLst>
              <a:ext uri="{FF2B5EF4-FFF2-40B4-BE49-F238E27FC236}">
                <a16:creationId xmlns:a16="http://schemas.microsoft.com/office/drawing/2014/main" id="{112A3E3E-FF45-3B32-E11B-4713E297D6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742" y="2552517"/>
            <a:ext cx="1915438" cy="18356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The image depicts a simple, cartoon-style figure of a person with elongated limbs and a head, standing in a neutral pose against a plain background.&#10;&#10;AI-generated content may be incorrect.">
            <a:extLst>
              <a:ext uri="{FF2B5EF4-FFF2-40B4-BE49-F238E27FC236}">
                <a16:creationId xmlns:a16="http://schemas.microsoft.com/office/drawing/2014/main" id="{44DBCFEA-1813-AD89-9E4A-04CF1A3206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235" y="1919900"/>
            <a:ext cx="2324100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55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4FE76-ADCA-E9B6-1C73-11DB9F011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3A6744-5068-5250-6A88-6F040ECA644F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TRANSPORTATION</a:t>
            </a:r>
          </a:p>
        </p:txBody>
      </p:sp>
      <p:pic>
        <p:nvPicPr>
          <p:cNvPr id="5" name="Picture 4" descr="The image is a detailed map of a city street grid, featuring various streets, avenues, and landmarks, with a focus on Northwest Washington, D.C.&#10;&#10;AI-generated content may be incorrect.">
            <a:extLst>
              <a:ext uri="{FF2B5EF4-FFF2-40B4-BE49-F238E27FC236}">
                <a16:creationId xmlns:a16="http://schemas.microsoft.com/office/drawing/2014/main" id="{5F5CC752-9558-D2CF-EDE3-1EA61D6A2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340" y="1509378"/>
            <a:ext cx="7136090" cy="4727762"/>
          </a:xfrm>
          <a:prstGeom prst="rect">
            <a:avLst/>
          </a:prstGeom>
        </p:spPr>
      </p:pic>
      <p:pic>
        <p:nvPicPr>
          <p:cNvPr id="7" name="Picture 6" descr="S&#10;&#10;AI-generated content may be incorrect.">
            <a:extLst>
              <a:ext uri="{FF2B5EF4-FFF2-40B4-BE49-F238E27FC236}">
                <a16:creationId xmlns:a16="http://schemas.microsoft.com/office/drawing/2014/main" id="{D7821778-B2F6-8ADB-0A9B-332C98211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772" y="2443878"/>
            <a:ext cx="502820" cy="5866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0E2B0B-886E-6E77-428A-6A19AABFA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2488" y="5535708"/>
            <a:ext cx="969942" cy="9388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69543A-53A9-0D65-1654-F6EB94BBD3A0}"/>
              </a:ext>
            </a:extLst>
          </p:cNvPr>
          <p:cNvSpPr txBox="1"/>
          <p:nvPr/>
        </p:nvSpPr>
        <p:spPr>
          <a:xfrm>
            <a:off x="921722" y="1838769"/>
            <a:ext cx="1931041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Walk</a:t>
            </a:r>
          </a:p>
          <a:p>
            <a:r>
              <a:rPr lang="en-US" sz="2800" dirty="0"/>
              <a:t>1.1 mile</a:t>
            </a:r>
          </a:p>
          <a:p>
            <a:r>
              <a:rPr lang="en-US" sz="2800" dirty="0"/>
              <a:t>Est  25 mins</a:t>
            </a:r>
          </a:p>
          <a:p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5B9E7A1-F903-C22A-022D-CBD6C295EB60}"/>
              </a:ext>
            </a:extLst>
          </p:cNvPr>
          <p:cNvGrpSpPr/>
          <p:nvPr/>
        </p:nvGrpSpPr>
        <p:grpSpPr>
          <a:xfrm>
            <a:off x="5049360" y="2538258"/>
            <a:ext cx="5816520" cy="2962800"/>
            <a:chOff x="5049360" y="2538258"/>
            <a:chExt cx="5816520" cy="296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DF6F6E1-3C15-336A-4E5C-C5DF0BA14897}"/>
                    </a:ext>
                  </a:extLst>
                </p14:cNvPr>
                <p14:cNvContentPartPr/>
                <p14:nvPr/>
              </p14:nvContentPartPr>
              <p14:xfrm>
                <a:off x="5049360" y="2538258"/>
                <a:ext cx="21240" cy="6166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CE300D4-24D1-FF27-D06E-6F3063A7A0E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031720" y="2520618"/>
                  <a:ext cx="56880" cy="65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7D47286-10A6-8B47-276F-158D6E8D8EBD}"/>
                    </a:ext>
                  </a:extLst>
                </p14:cNvPr>
                <p14:cNvContentPartPr/>
                <p14:nvPr/>
              </p14:nvContentPartPr>
              <p14:xfrm>
                <a:off x="5063040" y="3123978"/>
                <a:ext cx="2157840" cy="572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5938B89-35BD-BE90-E8D7-E98B23C106A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45040" y="3105978"/>
                  <a:ext cx="21934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7A47D50-60D6-03AC-7A99-69D4AAC42463}"/>
                    </a:ext>
                  </a:extLst>
                </p14:cNvPr>
                <p14:cNvContentPartPr/>
                <p14:nvPr/>
              </p14:nvContentPartPr>
              <p14:xfrm>
                <a:off x="7226280" y="3227658"/>
                <a:ext cx="3639600" cy="2273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1A18C4C-2BBC-6B64-C6A2-68E6E0320FC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08640" y="3209658"/>
                  <a:ext cx="3675240" cy="2309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75045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28195-3F6E-7A0D-0BE0-EEE247524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AE4907-3C19-1A4C-799D-BD090D0276A9}"/>
              </a:ext>
            </a:extLst>
          </p:cNvPr>
          <p:cNvSpPr txBox="1"/>
          <p:nvPr/>
        </p:nvSpPr>
        <p:spPr>
          <a:xfrm>
            <a:off x="921722" y="1838769"/>
            <a:ext cx="3105337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D90 Bus </a:t>
            </a:r>
          </a:p>
          <a:p>
            <a:r>
              <a:rPr lang="en-US" sz="2800" dirty="0"/>
              <a:t>from Mass and 18th</a:t>
            </a:r>
          </a:p>
          <a:p>
            <a:r>
              <a:rPr lang="en-US" sz="2800" dirty="0"/>
              <a:t>12:08</a:t>
            </a:r>
          </a:p>
          <a:p>
            <a:endParaRPr lang="en-US" sz="2800" dirty="0"/>
          </a:p>
          <a:p>
            <a:r>
              <a:rPr lang="en-US" sz="2800" dirty="0"/>
              <a:t>to Mass and 12th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B85CED-B035-1C2E-F5D9-2F957B918BF8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TRANSPORTATION</a:t>
            </a:r>
          </a:p>
        </p:txBody>
      </p:sp>
      <p:pic>
        <p:nvPicPr>
          <p:cNvPr id="5" name="Picture 4" descr="The image is a detailed map of a city street grid, featuring various streets, avenues, and landmarks, with a focus on Northwest Washington, D.C.&#10;&#10;AI-generated content may be incorrect.">
            <a:extLst>
              <a:ext uri="{FF2B5EF4-FFF2-40B4-BE49-F238E27FC236}">
                <a16:creationId xmlns:a16="http://schemas.microsoft.com/office/drawing/2014/main" id="{2AB5D1E2-B3FA-245B-7DCA-11AA1FC9D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340" y="1509378"/>
            <a:ext cx="7136090" cy="4727762"/>
          </a:xfrm>
          <a:prstGeom prst="rect">
            <a:avLst/>
          </a:prstGeom>
        </p:spPr>
      </p:pic>
      <p:pic>
        <p:nvPicPr>
          <p:cNvPr id="7" name="Picture 6" descr="S&#10;&#10;AI-generated content may be incorrect.">
            <a:extLst>
              <a:ext uri="{FF2B5EF4-FFF2-40B4-BE49-F238E27FC236}">
                <a16:creationId xmlns:a16="http://schemas.microsoft.com/office/drawing/2014/main" id="{2980B700-C3EF-406A-F050-A2D72C0FC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772" y="2443878"/>
            <a:ext cx="502820" cy="5866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7A1E15-B414-0B14-F35F-77CA8ACB6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2488" y="5535708"/>
            <a:ext cx="969942" cy="938854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CB2EA26-1FF0-84F4-F01C-EBC9AE958FA9}"/>
              </a:ext>
            </a:extLst>
          </p:cNvPr>
          <p:cNvGrpSpPr/>
          <p:nvPr/>
        </p:nvGrpSpPr>
        <p:grpSpPr>
          <a:xfrm>
            <a:off x="5595480" y="2292738"/>
            <a:ext cx="5276520" cy="3120480"/>
            <a:chOff x="5595480" y="2292738"/>
            <a:chExt cx="5276520" cy="312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8F28A51-1921-4FA1-6AA4-B5DD87D6C432}"/>
                    </a:ext>
                  </a:extLst>
                </p14:cNvPr>
                <p14:cNvContentPartPr/>
                <p14:nvPr/>
              </p14:nvContentPartPr>
              <p14:xfrm>
                <a:off x="5595480" y="2292738"/>
                <a:ext cx="5275440" cy="23274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BEED96D-DBF0-79A9-D4E8-05C61476502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577480" y="2274738"/>
                  <a:ext cx="5311080" cy="236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C34BBEA-1AA4-F185-3DC2-7463B285CFD4}"/>
                    </a:ext>
                  </a:extLst>
                </p14:cNvPr>
                <p14:cNvContentPartPr/>
                <p14:nvPr/>
              </p14:nvContentPartPr>
              <p14:xfrm>
                <a:off x="10568520" y="4599258"/>
                <a:ext cx="303480" cy="8139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AF34628-AAB5-C8DC-C6AB-AA2ED5C44DE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550520" y="4581258"/>
                  <a:ext cx="339120" cy="849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45798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B32F7-DC4F-547D-04EA-9A81ED460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E7F595-17E9-19F3-3B05-0B23480C11C2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GUEST SPEAKER</a:t>
            </a:r>
          </a:p>
        </p:txBody>
      </p:sp>
      <p:pic>
        <p:nvPicPr>
          <p:cNvPr id="5" name="Picture 4" descr="The image shows a woman with long hair, dressed in a formal suit, and holding a document or certificate.&#10;&#10;AI-generated content may be incorrect.">
            <a:extLst>
              <a:ext uri="{FF2B5EF4-FFF2-40B4-BE49-F238E27FC236}">
                <a16:creationId xmlns:a16="http://schemas.microsoft.com/office/drawing/2014/main" id="{027B425D-36C3-D9FB-C341-86FA7E15A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00911">
            <a:off x="4867677" y="408498"/>
            <a:ext cx="5852160" cy="79561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515059-C3F2-39A5-8AF1-155FBBBB06C2}"/>
              </a:ext>
            </a:extLst>
          </p:cNvPr>
          <p:cNvSpPr txBox="1"/>
          <p:nvPr/>
        </p:nvSpPr>
        <p:spPr>
          <a:xfrm>
            <a:off x="1247874" y="5199797"/>
            <a:ext cx="1866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/>
              <a:t>Intro by Sadie</a:t>
            </a:r>
          </a:p>
        </p:txBody>
      </p:sp>
    </p:spTree>
    <p:extLst>
      <p:ext uri="{BB962C8B-B14F-4D97-AF65-F5344CB8AC3E}">
        <p14:creationId xmlns:p14="http://schemas.microsoft.com/office/powerpoint/2010/main" val="1285256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DEC62-1954-115F-FA0E-BAB471C6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35B630-5C06-4DE0-ACAA-EA09A5412D15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GUEST SPEAKER</a:t>
            </a:r>
          </a:p>
        </p:txBody>
      </p:sp>
      <p:pic>
        <p:nvPicPr>
          <p:cNvPr id="5" name="Picture 4" descr="The image shows a woman with long hair, dressed in a formal suit, and holding a document or certificate.&#10;&#10;AI-generated content may be incorrect.">
            <a:extLst>
              <a:ext uri="{FF2B5EF4-FFF2-40B4-BE49-F238E27FC236}">
                <a16:creationId xmlns:a16="http://schemas.microsoft.com/office/drawing/2014/main" id="{2BC0CB86-592D-BA0C-0982-E41DEB979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644" y="1763600"/>
            <a:ext cx="4297680" cy="58427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9E1D82-0D70-95B3-B3E3-4632F180504D}"/>
              </a:ext>
            </a:extLst>
          </p:cNvPr>
          <p:cNvSpPr txBox="1"/>
          <p:nvPr/>
        </p:nvSpPr>
        <p:spPr>
          <a:xfrm>
            <a:off x="6489511" y="1624083"/>
            <a:ext cx="2662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Conclusions?</a:t>
            </a:r>
          </a:p>
        </p:txBody>
      </p:sp>
    </p:spTree>
    <p:extLst>
      <p:ext uri="{BB962C8B-B14F-4D97-AF65-F5344CB8AC3E}">
        <p14:creationId xmlns:p14="http://schemas.microsoft.com/office/powerpoint/2010/main" val="3831024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8A0C6-12D2-7E12-F3F4-8C59AF3E1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915E51-57EB-0B61-A1DB-BC9690083A58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GUEST SPEAKER</a:t>
            </a:r>
          </a:p>
        </p:txBody>
      </p:sp>
      <p:pic>
        <p:nvPicPr>
          <p:cNvPr id="6" name="Picture 5" descr="Luiza Pire, an associate vice president at The Cohen Group, has a diverse background in policy, business development, and international relations, including roles in the German Marshall Fund and the US Department of State.&#10;&#10;AI-generated content may be incorrect.">
            <a:extLst>
              <a:ext uri="{FF2B5EF4-FFF2-40B4-BE49-F238E27FC236}">
                <a16:creationId xmlns:a16="http://schemas.microsoft.com/office/drawing/2014/main" id="{E46FE8E7-BF0F-7D32-21DB-D968BC4EC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11109">
            <a:off x="4782168" y="419594"/>
            <a:ext cx="5943600" cy="82648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F99C92-D70F-58E8-EDED-3628880D74BD}"/>
              </a:ext>
            </a:extLst>
          </p:cNvPr>
          <p:cNvSpPr txBox="1"/>
          <p:nvPr/>
        </p:nvSpPr>
        <p:spPr>
          <a:xfrm>
            <a:off x="1155285" y="5199797"/>
            <a:ext cx="2052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i="1" dirty="0"/>
              <a:t>Intro by Hayley</a:t>
            </a:r>
          </a:p>
        </p:txBody>
      </p:sp>
    </p:spTree>
    <p:extLst>
      <p:ext uri="{BB962C8B-B14F-4D97-AF65-F5344CB8AC3E}">
        <p14:creationId xmlns:p14="http://schemas.microsoft.com/office/powerpoint/2010/main" val="1990471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4044F-97D0-91EE-B3A6-21116E31D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D81319-DEAD-BF81-6C56-584608CE27F2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GUEST SPEAKER</a:t>
            </a:r>
          </a:p>
        </p:txBody>
      </p:sp>
      <p:pic>
        <p:nvPicPr>
          <p:cNvPr id="5" name="Picture 4" descr="Luiza Pire, an associate vice president at The Cohen Group, has a diverse background in policy, business development, and international relations, including roles in the German Marshall Fund and the US Department of State.&#10;&#10;AI-generated content may be incorrect.">
            <a:extLst>
              <a:ext uri="{FF2B5EF4-FFF2-40B4-BE49-F238E27FC236}">
                <a16:creationId xmlns:a16="http://schemas.microsoft.com/office/drawing/2014/main" id="{91B1A38E-5F57-D2C4-12AF-CB22B0D02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645" y="1763602"/>
            <a:ext cx="4297680" cy="59761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880D6E-743D-295F-CB36-17D7027083D7}"/>
              </a:ext>
            </a:extLst>
          </p:cNvPr>
          <p:cNvSpPr txBox="1"/>
          <p:nvPr/>
        </p:nvSpPr>
        <p:spPr>
          <a:xfrm>
            <a:off x="6489511" y="1624083"/>
            <a:ext cx="1294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Q &amp; 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04D6B0-2403-5896-9774-ABA42BBE3F59}"/>
              </a:ext>
            </a:extLst>
          </p:cNvPr>
          <p:cNvSpPr txBox="1"/>
          <p:nvPr/>
        </p:nvSpPr>
        <p:spPr>
          <a:xfrm>
            <a:off x="6419979" y="2598003"/>
            <a:ext cx="49537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does The Cohen Group support its clients?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Are you lobbyists?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How did you get where you are?</a:t>
            </a:r>
          </a:p>
          <a:p>
            <a:pPr>
              <a:spcAft>
                <a:spcPts val="1200"/>
              </a:spcAf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12182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CC201-3DA8-D57F-16EE-15C85F651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provided text is a course schedule for Fall 2026, detailing topics and assignments for IRP 401 and IRP 402, including due dates for various readings, projects, and worksheets.&#10;&#10;AI-generated content may be incorrect.">
            <a:extLst>
              <a:ext uri="{FF2B5EF4-FFF2-40B4-BE49-F238E27FC236}">
                <a16:creationId xmlns:a16="http://schemas.microsoft.com/office/drawing/2014/main" id="{D27E191C-C2E7-D49C-5142-5139B8BD8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605" y="121311"/>
            <a:ext cx="6313377" cy="676656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151AA28-AA11-DC50-727A-731FB1CC8B85}"/>
              </a:ext>
            </a:extLst>
          </p:cNvPr>
          <p:cNvGrpSpPr/>
          <p:nvPr/>
        </p:nvGrpSpPr>
        <p:grpSpPr>
          <a:xfrm>
            <a:off x="7973210" y="2834098"/>
            <a:ext cx="570411" cy="3567241"/>
            <a:chOff x="7973210" y="2834098"/>
            <a:chExt cx="570411" cy="356724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0E6051-32B6-1D20-7252-913DF4F6FAD4}"/>
                </a:ext>
              </a:extLst>
            </p:cNvPr>
            <p:cNvGrpSpPr/>
            <p:nvPr/>
          </p:nvGrpSpPr>
          <p:grpSpPr>
            <a:xfrm>
              <a:off x="7973210" y="2834098"/>
              <a:ext cx="570411" cy="3567241"/>
              <a:chOff x="9472320" y="2985453"/>
              <a:chExt cx="570411" cy="356724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6F68E1-8869-EC29-43C5-DA888782C001}"/>
                  </a:ext>
                </a:extLst>
              </p:cNvPr>
              <p:cNvSpPr txBox="1"/>
              <p:nvPr/>
            </p:nvSpPr>
            <p:spPr>
              <a:xfrm>
                <a:off x="9482116" y="4568082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C99D1D2-C670-7683-C543-22C5024CD14C}"/>
                  </a:ext>
                </a:extLst>
              </p:cNvPr>
              <p:cNvSpPr txBox="1"/>
              <p:nvPr/>
            </p:nvSpPr>
            <p:spPr>
              <a:xfrm>
                <a:off x="9482116" y="2985453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28BF70-AB83-2E27-BFED-AC30BDF48E30}"/>
                  </a:ext>
                </a:extLst>
              </p:cNvPr>
              <p:cNvSpPr txBox="1"/>
              <p:nvPr/>
            </p:nvSpPr>
            <p:spPr>
              <a:xfrm>
                <a:off x="9472320" y="4744673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43EEF5-755B-7823-3802-AAF8E08EBA85}"/>
                  </a:ext>
                </a:extLst>
              </p:cNvPr>
              <p:cNvSpPr txBox="1"/>
              <p:nvPr/>
            </p:nvSpPr>
            <p:spPr>
              <a:xfrm>
                <a:off x="9535861" y="5967919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1862E4-700A-7A7E-1E33-CCF56D0E35CE}"/>
                </a:ext>
              </a:extLst>
            </p:cNvPr>
            <p:cNvSpPr txBox="1"/>
            <p:nvPr/>
          </p:nvSpPr>
          <p:spPr>
            <a:xfrm>
              <a:off x="7980431" y="4897798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CE34766-9D42-983A-3642-A783662BC758}"/>
              </a:ext>
            </a:extLst>
          </p:cNvPr>
          <p:cNvSpPr txBox="1"/>
          <p:nvPr/>
        </p:nvSpPr>
        <p:spPr>
          <a:xfrm>
            <a:off x="9246202" y="2594917"/>
            <a:ext cx="867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401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041EBE1-0A02-FE5E-A5FD-4888690DB06F}"/>
              </a:ext>
            </a:extLst>
          </p:cNvPr>
          <p:cNvSpPr txBox="1"/>
          <p:nvPr/>
        </p:nvSpPr>
        <p:spPr>
          <a:xfrm>
            <a:off x="9267346" y="3796979"/>
            <a:ext cx="887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402</a:t>
            </a:r>
            <a:endParaRPr lang="en-US" sz="28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172542E-3499-94D4-F469-73EEEF63148E}"/>
              </a:ext>
            </a:extLst>
          </p:cNvPr>
          <p:cNvSpPr/>
          <p:nvPr/>
        </p:nvSpPr>
        <p:spPr>
          <a:xfrm>
            <a:off x="6335747" y="1890707"/>
            <a:ext cx="1928692" cy="2098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B490B2C-991C-64B1-BDAC-307322C3787D}"/>
              </a:ext>
            </a:extLst>
          </p:cNvPr>
          <p:cNvGrpSpPr/>
          <p:nvPr/>
        </p:nvGrpSpPr>
        <p:grpSpPr>
          <a:xfrm>
            <a:off x="7948399" y="2494118"/>
            <a:ext cx="590050" cy="4609541"/>
            <a:chOff x="7948399" y="2494118"/>
            <a:chExt cx="590050" cy="460954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3D66D6C-58CD-1314-B097-5E5174AA5A89}"/>
                </a:ext>
              </a:extLst>
            </p:cNvPr>
            <p:cNvGrpSpPr/>
            <p:nvPr/>
          </p:nvGrpSpPr>
          <p:grpSpPr>
            <a:xfrm>
              <a:off x="7977846" y="2494118"/>
              <a:ext cx="560603" cy="4609541"/>
              <a:chOff x="9088457" y="2389808"/>
              <a:chExt cx="560603" cy="374030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CDF72A2-39CF-9CC1-7019-744315D97B4F}"/>
                  </a:ext>
                </a:extLst>
              </p:cNvPr>
              <p:cNvSpPr txBox="1"/>
              <p:nvPr/>
            </p:nvSpPr>
            <p:spPr>
              <a:xfrm>
                <a:off x="9142190" y="2389808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D969F40-9CC2-0B70-B3DD-EE42D3457764}"/>
                  </a:ext>
                </a:extLst>
              </p:cNvPr>
              <p:cNvSpPr txBox="1"/>
              <p:nvPr/>
            </p:nvSpPr>
            <p:spPr>
              <a:xfrm>
                <a:off x="9088457" y="2966996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D3FB385-0666-698C-68AA-4CA274947946}"/>
                  </a:ext>
                </a:extLst>
              </p:cNvPr>
              <p:cNvSpPr txBox="1"/>
              <p:nvPr/>
            </p:nvSpPr>
            <p:spPr>
              <a:xfrm>
                <a:off x="9124022" y="5545342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D5AACC-B0A2-D1F5-E90B-022DFA1F6107}"/>
                </a:ext>
              </a:extLst>
            </p:cNvPr>
            <p:cNvSpPr txBox="1"/>
            <p:nvPr/>
          </p:nvSpPr>
          <p:spPr>
            <a:xfrm>
              <a:off x="7948399" y="4016527"/>
              <a:ext cx="506870" cy="720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350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3E9D8-8D44-0A4A-9F8A-48C6D892C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F89970-03B9-E560-E347-4BC291473F78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9497208-188C-44C8-51F3-6FCD9B088925}"/>
              </a:ext>
            </a:extLst>
          </p:cNvPr>
          <p:cNvGraphicFramePr>
            <a:graphicFrameLocks noGrp="1"/>
          </p:cNvGraphicFramePr>
          <p:nvPr/>
        </p:nvGraphicFramePr>
        <p:xfrm>
          <a:off x="1164817" y="1398148"/>
          <a:ext cx="9453708" cy="527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Professional Networking and the Elevator Pitch 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 Discussion: Quiz on Latin America remarks and this week’s readings 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Robert Barton, Former USAID Official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U.S. Foreign Assistance Works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Owen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11:45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Lunch and Transit to Human Rights Watch (1275 K Street, NW)</a:t>
                      </a:r>
                      <a:endParaRPr lang="en-US" sz="16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Nicole Widdersheim, Deputy Washington Director, Human Rights Watch</a:t>
                      </a:r>
                    </a:p>
                    <a:p>
                      <a:r>
                        <a:rPr lang="en-US" sz="2000" dirty="0"/>
                        <a:t>Human Rights as a Policy Priority</a:t>
                      </a:r>
                    </a:p>
                    <a:p>
                      <a:r>
                        <a:rPr lang="en-US" sz="1800" i="1" dirty="0"/>
                        <a:t>- Introduced by Sadie 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2:15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Ubers back to Dupont Circle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03145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2:45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  Luiza Pire, Associate Vice President, The Cohen Group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Helping the Private Sector Understand Policy</a:t>
                      </a:r>
                    </a:p>
                    <a:p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Hayley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~4:00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5573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BD6B3-79BE-8C88-C6CB-86CF32037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9320-CA81-3A22-6C8F-4149D30324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950" y="1781175"/>
            <a:ext cx="7686674" cy="1194650"/>
          </a:xfrm>
        </p:spPr>
        <p:txBody>
          <a:bodyPr>
            <a:normAutofit/>
          </a:bodyPr>
          <a:lstStyle/>
          <a:p>
            <a:r>
              <a:rPr lang="en-US" sz="4000" dirty="0"/>
              <a:t>Global Policy Seminar and NSC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94D2F0-C6FF-975C-FF91-ED2FFB7F60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037" y="2741801"/>
            <a:ext cx="6858000" cy="618523"/>
          </a:xfrm>
        </p:spPr>
        <p:txBody>
          <a:bodyPr>
            <a:normAutofit/>
          </a:bodyPr>
          <a:lstStyle/>
          <a:p>
            <a:r>
              <a:rPr lang="en-US" sz="2800" dirty="0"/>
              <a:t>IRP 401  -  IRP 402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EA1DC2-9381-08F8-F878-E2715F4251C5}"/>
              </a:ext>
            </a:extLst>
          </p:cNvPr>
          <p:cNvSpPr txBox="1"/>
          <p:nvPr/>
        </p:nvSpPr>
        <p:spPr>
          <a:xfrm>
            <a:off x="5771609" y="5465641"/>
            <a:ext cx="336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Prof. Fulton T. Armstrong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E0BDEE-0E05-9BD7-FA51-A02CE707CF48}"/>
              </a:ext>
            </a:extLst>
          </p:cNvPr>
          <p:cNvSpPr txBox="1"/>
          <p:nvPr/>
        </p:nvSpPr>
        <p:spPr>
          <a:xfrm>
            <a:off x="5771609" y="3997484"/>
            <a:ext cx="2642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Week Five</a:t>
            </a:r>
            <a:br>
              <a:rPr lang="en-US" sz="2400" dirty="0"/>
            </a:br>
            <a:r>
              <a:rPr lang="en-US" sz="2400" dirty="0"/>
              <a:t>25 September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DA5533-B5B3-8A1C-F61A-4C4B5B56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32" y="3882176"/>
            <a:ext cx="3232987" cy="204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36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572ADE9-A8ED-E927-8457-7807B5B9B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00E5E5-C8DB-3C09-6768-612CA9CED3C8}"/>
              </a:ext>
            </a:extLst>
          </p:cNvPr>
          <p:cNvSpPr txBox="1"/>
          <p:nvPr/>
        </p:nvSpPr>
        <p:spPr>
          <a:xfrm>
            <a:off x="2940623" y="540697"/>
            <a:ext cx="6497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LUNCH    and    METRO to </a:t>
            </a:r>
            <a:br>
              <a:rPr lang="en-US" sz="2800" dirty="0"/>
            </a:br>
            <a:r>
              <a:rPr lang="en-US" sz="2800" dirty="0"/>
              <a:t>Metro Center and National Press Club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BAFD6B-848C-D1C9-3934-D31732B56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70" b="93658" l="1500" r="96500">
                        <a14:foregroundMark x1="10333" y1="25516" x2="3000" y2="44248"/>
                        <a14:foregroundMark x1="3000" y1="44248" x2="5167" y2="67109"/>
                        <a14:foregroundMark x1="5167" y1="67109" x2="16500" y2="78171"/>
                        <a14:foregroundMark x1="16500" y1="78171" x2="18167" y2="75959"/>
                        <a14:foregroundMark x1="18917" y1="78171" x2="29333" y2="93363"/>
                        <a14:foregroundMark x1="29333" y1="93363" x2="42000" y2="93805"/>
                        <a14:foregroundMark x1="42000" y1="93805" x2="54333" y2="85988"/>
                        <a14:foregroundMark x1="54333" y1="85988" x2="58833" y2="86283"/>
                        <a14:foregroundMark x1="86083" y1="74189" x2="96750" y2="60324"/>
                        <a14:foregroundMark x1="96750" y1="60324" x2="92250" y2="39086"/>
                        <a14:foregroundMark x1="92250" y1="39086" x2="87333" y2="33923"/>
                        <a14:foregroundMark x1="95667" y1="47345" x2="96500" y2="64307"/>
                        <a14:foregroundMark x1="69167" y1="10767" x2="56250" y2="7670"/>
                        <a14:foregroundMark x1="56250" y1="7670" x2="50750" y2="9440"/>
                        <a14:foregroundMark x1="2250" y1="58555" x2="3250" y2="55900"/>
                        <a14:foregroundMark x1="2000" y1="61209" x2="2000" y2="61209"/>
                        <a14:foregroundMark x1="1500" y1="60324" x2="1500" y2="603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4443" y="2791225"/>
            <a:ext cx="3771900" cy="2131124"/>
          </a:xfrm>
          <a:prstGeom prst="rect">
            <a:avLst/>
          </a:prstGeom>
        </p:spPr>
      </p:pic>
      <p:pic>
        <p:nvPicPr>
          <p:cNvPr id="1026" name="Picture 2" descr="Red Line (Washington Metro) - Wikipedia">
            <a:extLst>
              <a:ext uri="{FF2B5EF4-FFF2-40B4-BE49-F238E27FC236}">
                <a16:creationId xmlns:a16="http://schemas.microsoft.com/office/drawing/2014/main" id="{C493C02C-3E74-DA84-B007-33309DC67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475" y="2022224"/>
            <a:ext cx="4892168" cy="366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4752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192489"/>
      </p:ext>
    </p:extLst>
  </p:cSld>
  <p:clrMapOvr>
    <a:masterClrMapping/>
  </p:clrMapOvr>
</p:sld>
</file>

<file path=ppt/theme/theme1.xml><?xml version="1.0" encoding="utf-8"?>
<a:theme xmlns:a="http://schemas.openxmlformats.org/drawingml/2006/main" name="AU_analysis_class_theme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_analysis_class_theme" id="{D629ACFE-B0C4-497E-BC82-35A72FF012DF}" vid="{1BAA6AC4-EBB9-499A-AE4A-F60AD4DD45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AU_analysis_class_theme</Template>
  <TotalTime>3911</TotalTime>
  <Words>878</Words>
  <Application>Microsoft Office PowerPoint</Application>
  <PresentationFormat>Widescreen</PresentationFormat>
  <Paragraphs>181</Paragraphs>
  <Slides>27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Aptos</vt:lpstr>
      <vt:lpstr>Arial</vt:lpstr>
      <vt:lpstr>Calibri</vt:lpstr>
      <vt:lpstr>Corbel</vt:lpstr>
      <vt:lpstr>Wingdings</vt:lpstr>
      <vt:lpstr>AU_analysis_class_theme</vt:lpstr>
      <vt:lpstr>Global Policy Seminar and NSC Simulation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Global Policy Seminar and NSC Simulation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Fulton Armstrong</dc:creator>
  <cp:keywords/>
  <cp:lastModifiedBy>Fulton A</cp:lastModifiedBy>
  <cp:revision>206</cp:revision>
  <cp:lastPrinted>2026-09-22T14:36:25Z</cp:lastPrinted>
  <dcterms:created xsi:type="dcterms:W3CDTF">2020-01-10T15:37:44Z</dcterms:created>
  <dcterms:modified xsi:type="dcterms:W3CDTF">2026-09-22T15:04:43Z</dcterms:modified>
  <cp:category/>
</cp:coreProperties>
</file>