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1011" r:id="rId3"/>
    <p:sldId id="1856" r:id="rId4"/>
    <p:sldId id="2120" r:id="rId5"/>
    <p:sldId id="1650" r:id="rId6"/>
    <p:sldId id="2113" r:id="rId7"/>
    <p:sldId id="2112" r:id="rId8"/>
    <p:sldId id="2115" r:id="rId9"/>
    <p:sldId id="2117" r:id="rId10"/>
    <p:sldId id="2114" r:id="rId11"/>
    <p:sldId id="1728" r:id="rId12"/>
    <p:sldId id="1940" r:id="rId13"/>
    <p:sldId id="2017" r:id="rId14"/>
    <p:sldId id="2019" r:id="rId15"/>
    <p:sldId id="2018" r:id="rId16"/>
    <p:sldId id="2118" r:id="rId17"/>
    <p:sldId id="1845" r:id="rId18"/>
    <p:sldId id="1850" r:id="rId19"/>
    <p:sldId id="1671" r:id="rId20"/>
    <p:sldId id="2119" r:id="rId21"/>
    <p:sldId id="1939" r:id="rId22"/>
    <p:sldId id="2116" r:id="rId23"/>
    <p:sldId id="1837" r:id="rId24"/>
  </p:sldIdLst>
  <p:sldSz cx="12192000" cy="6858000"/>
  <p:notesSz cx="7099300" cy="9385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BF2F1E"/>
    <a:srgbClr val="1040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38" autoAdjust="0"/>
    <p:restoredTop sz="95740"/>
  </p:normalViewPr>
  <p:slideViewPr>
    <p:cSldViewPr snapToGrid="0">
      <p:cViewPr varScale="1">
        <p:scale>
          <a:sx n="70" d="100"/>
          <a:sy n="70" d="100"/>
        </p:scale>
        <p:origin x="40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7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25T17:02:56.320"/>
    </inkml:context>
    <inkml:brush xml:id="br0">
      <inkml:brushProperty name="width" value="0.15875" units="cm"/>
      <inkml:brushProperty name="height" value="0.15875" units="cm"/>
      <inkml:brushProperty name="color" value="#E71224"/>
    </inkml:brush>
  </inkml:definitions>
  <inkml:trace contextRef="#ctx0" brushRef="#br0">6106 4693 24575,'-64'1'0,"35"1"0,-1-2 0,1-1 0,0-1 0,-52-10 0,60 6 0,0 0 0,0-2 0,1 0 0,0-2 0,-37-22 0,35 18 0,-1 1 0,-1 0 0,0 2 0,0 1 0,-1 1 0,0 1 0,-1 1 0,0 2 0,0 0 0,-34-1 0,27 3 0,-49-11 0,14 2 0,-132-33 0,160 35 0,24 5 0,1 0 0,0-1 0,1 0 0,-1-2 0,1 1 0,0-2 0,-14-11 0,-6-8 0,-40-43 0,64 62 0,0 1 0,0 0 0,-20-11 0,20 14 0,0-2 0,0 1 0,1-2 0,-16-14 0,-49-57 0,-64-75 0,66 81 0,-7-8 0,-173-177 0,207 213 0,-70-54 0,96 83 0,-26-26 0,31 27 0,-1 1 0,-29-22 0,27 23 0,1 0 0,0-1 0,-22-27 0,21 22 0,-35-30 0,1 7 0,26 20 0,-1 2 0,-46-28 0,43 30 0,1-1 0,-45-39 0,69 55 0,-115-84 0,17 15 0,46 31 0,31 24 0,0-1 0,-22-24 0,23 21 0,-1 1 0,-1 0 0,-40-22 0,39 26 0,1-1 0,0-1 0,-42-39 0,-13-20 0,51 50 0,1 0 0,-44-55 0,9 4 0,-124-118 0,155 160 0,-34-45 0,39 44 0,-51-50 0,61 67 0,1 0 0,1-1 0,-21-35 0,-14-19 0,16 26 0,-45-84 0,74 122 0,-48-70 0,37 59 0,2 0 0,-22-42 0,-130-243 0,138 258 0,5 4 0,-23-57 0,42 89 0,-47-101 0,40 96 0,0 1 0,-1 0 0,-24-24 0,-17-22 0,40 45 0,-1 1 0,-1 1 0,-19-16 0,15 14 0,-29-32 0,40 40 0,0 1 0,-1 0 0,-1 0 0,0 1 0,0 0 0,0 1 0,-1 0 0,0 1 0,0 1 0,-19-7 0,-15-2 0,-73-13 0,96 23 0,-34-4 0,-1 3 0,0 3 0,-59 5 0,12-1 0,89-1 32,0 0 1,-1 2-1,-25 7 0,-20 3-1526,39-10-5332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5:19:44.936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21046 1731 24575,'7'-1'0,"0"0"0,-1 0 0,1-1 0,0 0 0,0 0 0,-1-1 0,1 0 0,-1 0 0,0 0 0,6-5 0,-1 2 0,-1 0 0,14-5 0,48-10 0,-13 5 0,-49 12 0,1-1 0,-2 0 0,18-10 0,-17 8 0,0 1 0,0 0 0,14-4 0,-22 9 0,1 0 0,-1 0 0,1 0 0,-1-1 0,0 1 0,0-1 0,1 1 0,-1-1 0,0 0 0,-1 1 0,1-1 0,0 0 0,0 0 0,-1-1 0,1 1 0,-1 0 0,0 0 0,0-1 0,2-2 0,-1-4 0,0 1 0,0-1 0,-1 0 0,1-12 0,3-19 0,0 23 0,0 0 0,2 1 0,0-1 0,14-23 0,-13 26 0,0-1 0,-1 0 0,0 0 0,-2 0 0,7-29 0,-8 7 0,-1-1 0,-5-58 0,0 25 0,2-195 0,-1 259 0,1-1 0,-1 1 0,-1 0 0,1 0 0,-1 0 0,0 0 0,-1 0 0,0 1 0,-3-8 0,-7-7 0,-18-26 0,15 25 0,7 9 0,-2-1 0,1 1 0,-2 1 0,1 0 0,-18-14 0,-14-8 0,25 19 0,0 0 0,-2 1 0,0 0 0,-28-13 0,12 10 0,7 4 0,-34-12 0,52 20 0,0 0 0,0 0 0,1-2 0,-1 1 0,1-1 0,-14-13 0,13 11 0,1 0 0,-1 1 0,-1 1 0,0 0 0,-16-8 0,11 10 0,1 0 0,-1 1 0,0 0 0,-18 0 0,-71 0 0,64 3 0,-47-6 0,11-7 0,39 6 0,-1 2 0,-44-1 0,-223 8 0,294-2 0,0-1 0,0 0 0,1-1 0,-1 0 0,1-1 0,0 0 0,-15-8 0,13 5 0,0 1 0,-1 1 0,0 1 0,-27-5 0,-76-13 0,83 14 0,0 2 0,-54-4 0,-251 10 0,144 2 0,-1140-2 0,1217 9 0,23 1 0,14-10 0,50-1 0,1 2 0,-1 1 0,1 1 0,-38 9 0,54-7 0,1 0 0,0 2 0,-15 8 0,17-8 0,-1-1 0,0 0 0,0-1 0,-15 5 0,3-6 0,1-1 0,-1-1 0,0-2 0,-29-1 0,26-1 0,0 2 0,-52 6 0,31 2 0,-36 7 0,55-9 0,-49 3 0,17-2 0,-42 2 0,-167-5 0,149-5 0,-875 1 0,867 10 0,8 1 0,-330-10 0,214-2 0,204 2 0,-43 8 0,-26 2 0,-412-10 0,252-2 0,-1545 1 0,1732 3 0,-133 25 0,22-2 0,73-19 0,60-5 0,-107 17 0,121-10 0,-44 3 0,63-9 0,-38 10 0,5-1 0,-10-3 0,-82 1 0,-67-11 0,74-1 0,5 3 0,-135-3 0,174-9 0,16 1 0,2 3 0,-59-5 0,6 1 0,12 0 0,63 5 0,-63-14 0,23 2 0,-257-21 0,322 36 0,-118-15 0,-53-5 0,-170 11 0,-561 0 0,643 13 0,-1975-1 0,2243-2 0,0 0 0,1-2 0,-1 0 0,-28-10 0,-10-2 0,9 6 0,0 3 0,-66-2 0,-104 10 0,80 1 0,-2457-2 0,2590 0 0,0 0 0,0 1 0,0-1 0,0 2 0,-9 1 0,13-2 0,0 0 0,0 1 0,1-1 0,-1 1 0,0-1 0,1 1 0,-1 0 0,1 0 0,0 0 0,-1 0 0,1 0 0,0 0 0,0 1 0,-2 4 0,-19 29 0,7-11 0,0 1 0,2 0 0,-18 46 0,19-32 0,-34 118 0,38-124 0,-1 0 0,-19 43 0,23-63 0,1 0 0,1 0 0,0 0 0,1 1 0,-1 21 0,2 74 0,3-85 0,1 4 0,10 53 0,-3-35 0,40 185 0,-39-189 0,-7-29 0,18 91 0,-18-92 0,0-1 0,0 0 0,1-1 0,1 1 0,0-1 0,7 12 0,-2 0 0,10 30 0,-2-4 0,-8-19 0,-1 1 0,-1 0 0,6 58 0,-4-28 0,7 10 0,-11-53 0,-1 0 0,-1 1 0,2 25 0,-5-27 0,1-1 0,0 0 0,1 0 0,1 0 0,0-1 0,2 1 0,8 18 0,-1-6 0,1-1 0,29 43 0,-35-60 0,-3-2 0,1 0 0,0 0 0,1-1 0,0 1 0,0-1 0,0-1 0,12 8 0,-10-8 0,7 5 0,1-1 0,-1-1 0,2 0 0,0-1 0,0-1 0,20 5 0,138 19 0,-52-10 0,3-2 0,-59-9 0,-56-8-120,-4-1-36,-1 1 1,1-1-1,-1-1 1,1 1-1,0-1 0,-1-1 1,15-1-1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5:12:26.81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1 24575,'0'5'0,"1"-1"0,0 1 0,0 0 0,0-1 0,0 1 0,1-1 0,0 0 0,4 8 0,0-2 0,1 1 0,8 10 0,8 6 0,-11-14 0,-1 0 0,-1 1 0,12 21 0,51 119 0,-50-108 0,11 21 0,0-12 0,31 73 0,-58-108 0,9 37 0,-13-43 0,0 0 0,1 0 0,1 0 0,0-1 0,14 25 0,-9-20-227,-1 0-1,0 1 1,-2 1-1,0-1 1,8 40-1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16T15:12:36.218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24575,'1'4'0,"-1"0"0,1 0 0,0 0 0,0 0 0,4 7 0,0 7 0,9 24 0,2 0 0,1-2 0,27 49 0,32 64 0,-59-112 0,23 80 0,-34-100 0,2-1 0,0 0 0,21 35 0,-16-31 0,19 47 0,28 84 0,-48-110 0,-7-27 0,10 27 0,7 12 0,-15-36 0,1 0 0,21 37 0,-17-37 0,4 3 0,-2 1 0,0 0 0,11 32 0,-10-15 0,2-1 0,2-1 0,47 75 0,-47-84 0,-2 0 0,19 50 0,-19-42 0,-5-14 0,1-1 0,33 45 0,-38-58 0,50 79 0,-40-58 0,2-1 0,41 48 0,-29-45 0,86 99 0,-47-58 0,-20-22 0,30 23 0,-20-22 0,-37-28 0,-19-20 0,0 0 0,1 0 0,0 0 0,0-1 0,0 1 0,1-1 0,0-1 0,12 7 0,223 98 0,-226-99 0,-1 0 0,15 12 0,7 5 0,15 10 0,63 61 0,-84-71 0,-1 0 0,-11-9 0,30 22 0,-43-35 0,0 1 0,0-1 0,-1 1 0,1 0 0,-1 1 0,5 9 0,9 10 0,60 57 0,-51-57 0,31 41 0,-58-66 0,23 31 0,40 39 0,-26-30 0,-26-28 0,-1 0 0,2-1 0,0 0 0,0-1 0,27 17 0,-16-14 0,0 2 0,24 22 0,25 17 0,16-3 0,-75-45 0,1 0 0,0-1 0,1-1 0,20 4 0,10 2 0,-26-6 0,-1 0 0,26 2 0,-33-6 0,1 0 0,0 1 0,-1 1 0,1 0 0,-1 1 0,0 0 0,0 1 0,17 10 0,2 2 0,62 23 0,-76-34 0,0-1 0,1-1 0,0-1 0,-1 0 0,30 0 0,-25-3 0,-5-1 0,0 1 0,0 1 0,0 1 0,0 0 0,32 9 0,-19 0 0,-1 1 0,0 1 0,28 19 0,-35-20 0,-14-8 0,0 0 0,11 9 0,-8-5 0,0-1 0,0-1 0,0 1 0,17 5 0,52 16 0,-73-26 0,13 3 0,1-1 0,1 0 0,-1-2 0,31 0 0,0 0 0,-40-1 0,0 1 0,0 0 0,0 1 0,0 0 0,0 0 0,-1 2 0,1-1 0,-1 1 0,-1 1 0,1 0 0,-1 1 0,0 0 0,0 0 0,0 1 0,-1 0 0,15 19 0,-13-14 0,0 0 0,1-1 0,0 0 0,1-1 0,0-1 0,1 0 0,0-1 0,1 0 0,0-1 0,0 0 0,1-2 0,-1 0 0,22 6 0,-28-10 0,0 1 0,0 1 0,-1-1 0,1 1 0,-1 1 0,0 0 0,-1 0 0,10 8 0,-10-8 0,0-1 0,1 1 0,0-1 0,0-1 0,0 1 0,16 3 0,-14-4 0,-1 0 0,0 0 0,-1 1 0,1 0 0,12 8 0,83 69 0,-98-76 0,-1 0 0,0 1 0,0-1 0,0 1 0,-1 0 0,0 0 0,0 1 0,0-1 0,-1 1 0,3 8 0,-2-4 0,-1 1 0,-1-1 0,0 1 0,0-1 0,-1 22 0,-1-24 0,1 0 0,0 0 0,1 0 0,0 0 0,0 0 0,1-1 0,0 1 0,1-1 0,0 1 0,5 8 0,0-3 0,1-1 0,-1 0 0,2-1 0,22 21 0,-30-29 0,1 0 0,-1 0 0,0 0 0,0 0 0,0 1 0,-1-1 0,0 1 0,1 0 0,-2-1 0,1 1 0,0 0 0,-1 0 0,0 0 0,0 8 0,1 8 0,-1 0 0,-3 27 0,0-14 0,2-17 0,1 1 0,1-1 0,0 0 0,1 0 0,1 0 0,11 31 0,10 40 0,-24-87-26,1 4-165,0 0 0,0 1-1,-1-1 1,1 1 0,-1-1-1,1 10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470895"/>
          </a:xfrm>
          <a:prstGeom prst="rect">
            <a:avLst/>
          </a:prstGeom>
        </p:spPr>
        <p:txBody>
          <a:bodyPr vert="horz" lIns="94171" tIns="47086" rIns="94171" bIns="470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6" y="0"/>
            <a:ext cx="3076363" cy="470895"/>
          </a:xfrm>
          <a:prstGeom prst="rect">
            <a:avLst/>
          </a:prstGeom>
        </p:spPr>
        <p:txBody>
          <a:bodyPr vert="horz" lIns="94171" tIns="47086" rIns="94171" bIns="47086" rtlCol="0"/>
          <a:lstStyle>
            <a:lvl1pPr algn="r">
              <a:defRPr sz="1200"/>
            </a:lvl1pPr>
          </a:lstStyle>
          <a:p>
            <a:fld id="{A4B45A41-E728-4C03-8E92-ADFB1F2FD97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2927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71" tIns="47086" rIns="94171" bIns="470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516676"/>
            <a:ext cx="5679440" cy="3695463"/>
          </a:xfrm>
          <a:prstGeom prst="rect">
            <a:avLst/>
          </a:prstGeom>
        </p:spPr>
        <p:txBody>
          <a:bodyPr vert="horz" lIns="94171" tIns="47086" rIns="94171" bIns="4708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4409"/>
            <a:ext cx="3076363" cy="470894"/>
          </a:xfrm>
          <a:prstGeom prst="rect">
            <a:avLst/>
          </a:prstGeom>
        </p:spPr>
        <p:txBody>
          <a:bodyPr vert="horz" lIns="94171" tIns="47086" rIns="94171" bIns="470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6" y="8914409"/>
            <a:ext cx="3076363" cy="470894"/>
          </a:xfrm>
          <a:prstGeom prst="rect">
            <a:avLst/>
          </a:prstGeom>
        </p:spPr>
        <p:txBody>
          <a:bodyPr vert="horz" lIns="94171" tIns="47086" rIns="94171" bIns="47086" rtlCol="0" anchor="b"/>
          <a:lstStyle>
            <a:lvl1pPr algn="r">
              <a:defRPr sz="1200"/>
            </a:lvl1pPr>
          </a:lstStyle>
          <a:p>
            <a:fld id="{CA4382C9-6A48-49AF-A069-E0AA57207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511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194650"/>
          </a:xfrm>
        </p:spPr>
        <p:txBody>
          <a:bodyPr wrap="none" anchor="t">
            <a:normAutofit/>
          </a:bodyPr>
          <a:lstStyle>
            <a:lvl1pPr algn="r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100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829879"/>
            <a:ext cx="9144000" cy="618523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38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949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194650"/>
          </a:xfr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829878"/>
            <a:ext cx="9144000" cy="61782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78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43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1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1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813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576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364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1" y="2057400"/>
            <a:ext cx="3652025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489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1" y="2057400"/>
            <a:ext cx="3652025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713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2"/>
            <a:ext cx="10515600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7"/>
            <a:ext cx="105156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5186516"/>
            <a:ext cx="10514012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565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4489399"/>
            <a:ext cx="10514012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718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3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2045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9"/>
            <a:ext cx="10515600" cy="2511835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4850581"/>
            <a:ext cx="10514012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256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1" y="1885950"/>
            <a:ext cx="2946867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6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7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7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6097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1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1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7"/>
            <a:ext cx="2940051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8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5" y="4873766"/>
            <a:ext cx="2934407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4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2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8" y="4873764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0847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7562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297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C2A612B4-EC48-419E-AD90-569E22E2D17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6267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4" Type="http://schemas.openxmlformats.org/officeDocument/2006/relationships/customXml" Target="../ink/ink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customXml" Target="../ink/ink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customXml" Target="../ink/ink4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en.wiktionary.org/wiki/PB%26J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hyperlink" Target="https://en.wiktionary.org/wiki/PB%26J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D9643-660C-4F7A-B505-E1947E55E1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6950" y="1781175"/>
            <a:ext cx="7686674" cy="1194650"/>
          </a:xfrm>
        </p:spPr>
        <p:txBody>
          <a:bodyPr>
            <a:normAutofit/>
          </a:bodyPr>
          <a:lstStyle/>
          <a:p>
            <a:r>
              <a:rPr lang="en-US" sz="4000" dirty="0"/>
              <a:t>Global Policy Seminar and NSC Simulation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3BD79B-F6CA-4B05-A6F4-9D3640A03F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3037" y="2741801"/>
            <a:ext cx="6858000" cy="618523"/>
          </a:xfrm>
        </p:spPr>
        <p:txBody>
          <a:bodyPr>
            <a:normAutofit/>
          </a:bodyPr>
          <a:lstStyle/>
          <a:p>
            <a:r>
              <a:rPr lang="en-US" sz="2800" dirty="0"/>
              <a:t>IRP 401  -  IRP 402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BCD19B-55AB-4D08-A939-080A93DACEA3}"/>
              </a:ext>
            </a:extLst>
          </p:cNvPr>
          <p:cNvSpPr txBox="1"/>
          <p:nvPr/>
        </p:nvSpPr>
        <p:spPr>
          <a:xfrm>
            <a:off x="5771609" y="5465641"/>
            <a:ext cx="3368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Prof. Fulton T. Armstrong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3D3CE5-5285-44EC-AB2E-E318AACFE2FF}"/>
              </a:ext>
            </a:extLst>
          </p:cNvPr>
          <p:cNvSpPr txBox="1"/>
          <p:nvPr/>
        </p:nvSpPr>
        <p:spPr>
          <a:xfrm>
            <a:off x="5771609" y="3997484"/>
            <a:ext cx="26433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Week Four</a:t>
            </a:r>
            <a:br>
              <a:rPr lang="en-US" sz="2400" dirty="0"/>
            </a:br>
            <a:r>
              <a:rPr lang="en-US" sz="2400" dirty="0"/>
              <a:t>18 September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FBA8E4-BC1F-3A4B-2113-F28660CE9D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232" y="3882176"/>
            <a:ext cx="3232987" cy="204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690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7FAA7B8-6D9C-217B-B34B-393C684EF3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45987"/>
              </p:ext>
            </p:extLst>
          </p:nvPr>
        </p:nvGraphicFramePr>
        <p:xfrm>
          <a:off x="4007793" y="556085"/>
          <a:ext cx="3894012" cy="6191328"/>
        </p:xfrm>
        <a:graphic>
          <a:graphicData uri="http://schemas.openxmlformats.org/drawingml/2006/table">
            <a:tbl>
              <a:tblPr/>
              <a:tblGrid>
                <a:gridCol w="3894012">
                  <a:extLst>
                    <a:ext uri="{9D8B030D-6E8A-4147-A177-3AD203B41FA5}">
                      <a16:colId xmlns:a16="http://schemas.microsoft.com/office/drawing/2014/main" val="1988101017"/>
                    </a:ext>
                  </a:extLst>
                </a:gridCol>
              </a:tblGrid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 (28 Aug)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8016273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2 (4 Sep)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868127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3 (11 Sep)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7658432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4 (18 Sep)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175257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5 (25 Sep)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5658261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6 (2 Oct)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6440956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7 (9 Oct)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4840790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8 (16 Oct)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0293560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9 (23 Oct)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0637458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10 (30 Oct)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4451451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11 (6 Nov)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9829390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12 (13 Nov)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0957348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13 (20 Nov)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809202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dirty="0">
                          <a:effectLst/>
                          <a:latin typeface="Aptos" panose="020B00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Thanksgiving</a:t>
                      </a: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3699561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200" dirty="0">
                          <a:effectLst/>
                          <a:latin typeface="Aptos" panose="020B0004020202020204" pitchFamily="34" charset="0"/>
                        </a:rPr>
                        <a:t>Week 14 (4 Dec)</a:t>
                      </a:r>
                      <a:endParaRPr lang="en-US" sz="2000" dirty="0"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83" marR="18092" marT="26825" marB="2682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3089274"/>
                  </a:ext>
                </a:extLst>
              </a:tr>
              <a:tr h="2900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buNone/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30" marR="18415" marT="27305" marB="2730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4258756"/>
                  </a:ext>
                </a:extLst>
              </a:tr>
            </a:tbl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0242086-09BC-4765-B7D9-59B8029C8CC8}"/>
              </a:ext>
            </a:extLst>
          </p:cNvPr>
          <p:cNvSpPr/>
          <p:nvPr/>
        </p:nvSpPr>
        <p:spPr>
          <a:xfrm>
            <a:off x="4496665" y="556085"/>
            <a:ext cx="2916268" cy="4095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E16667-2D57-4B8C-96AC-37F36A16A53C}"/>
              </a:ext>
            </a:extLst>
          </p:cNvPr>
          <p:cNvSpPr txBox="1"/>
          <p:nvPr/>
        </p:nvSpPr>
        <p:spPr>
          <a:xfrm>
            <a:off x="1247775" y="1543050"/>
            <a:ext cx="15043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1057838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7037E-7 L 0.0013 0.168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8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E3DC0-5A45-2860-EE62-31FB38B5C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7CEBBD-8B05-B6C5-F607-38E8342930EB}"/>
              </a:ext>
            </a:extLst>
          </p:cNvPr>
          <p:cNvSpPr txBox="1"/>
          <p:nvPr/>
        </p:nvSpPr>
        <p:spPr>
          <a:xfrm>
            <a:off x="1304926" y="702731"/>
            <a:ext cx="3011337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TODAY’S AGENDA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DA70D34-62A9-DC13-594B-9CCC340803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2706383"/>
              </p:ext>
            </p:extLst>
          </p:nvPr>
        </p:nvGraphicFramePr>
        <p:xfrm>
          <a:off x="1304926" y="1563414"/>
          <a:ext cx="9453708" cy="4937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9463">
                  <a:extLst>
                    <a:ext uri="{9D8B030D-6E8A-4147-A177-3AD203B41FA5}">
                      <a16:colId xmlns:a16="http://schemas.microsoft.com/office/drawing/2014/main" val="3540809041"/>
                    </a:ext>
                  </a:extLst>
                </a:gridCol>
                <a:gridCol w="8134245">
                  <a:extLst>
                    <a:ext uri="{9D8B030D-6E8A-4147-A177-3AD203B41FA5}">
                      <a16:colId xmlns:a16="http://schemas.microsoft.com/office/drawing/2014/main" val="369545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9:00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Skills Presentation: 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Talking Across Divides (Dr. Emily Sydnor) 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59899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Depart by Uber to Georgetown University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174993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10:25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Meet at Intercultural Center (“Red Square”) and proceed to Room 450.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820313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10:30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Speaker:  Professor Angelo RIVERO Santos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Specialist on Latin America and Venezuela, Georgetown University</a:t>
                      </a:r>
                    </a:p>
                    <a:p>
                      <a:r>
                        <a:rPr lang="en-US" sz="16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Luciano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31384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12:00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Return to Dupont Circle (bus) and Lunch</a:t>
                      </a:r>
                      <a:endParaRPr lang="en-US" sz="16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74391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2:00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Metro to National Press Club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76400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2:30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Speaker:  Mr. Jerry Zremski</a:t>
                      </a:r>
                    </a:p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Reporter and Columnist, Buffalo News; Professor, University of Maryland </a:t>
                      </a:r>
                    </a:p>
                    <a:p>
                      <a:r>
                        <a:rPr lang="en-US" sz="16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Bernadette</a:t>
                      </a:r>
                      <a:endParaRPr lang="en-US" sz="20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408330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~3:30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/>
                        <a:t>Wrapup</a:t>
                      </a:r>
                      <a:endParaRPr lang="en-US" sz="20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260872140"/>
                  </a:ext>
                </a:extLst>
              </a:tr>
            </a:tbl>
          </a:graphicData>
        </a:graphic>
      </p:graphicFrame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68E480AB-EC64-4D14-ECEE-CCD4E55653C3}"/>
              </a:ext>
            </a:extLst>
          </p:cNvPr>
          <p:cNvSpPr/>
          <p:nvPr/>
        </p:nvSpPr>
        <p:spPr>
          <a:xfrm>
            <a:off x="1198179" y="1563414"/>
            <a:ext cx="9688895" cy="6752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CE834C9A-8BE7-B736-7096-EFEAB085838D}"/>
              </a:ext>
            </a:extLst>
          </p:cNvPr>
          <p:cNvSpPr/>
          <p:nvPr/>
        </p:nvSpPr>
        <p:spPr>
          <a:xfrm>
            <a:off x="1304926" y="2268053"/>
            <a:ext cx="9688895" cy="4167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B3DD8496-FB0E-2384-B7BE-AD1D1D95F350}"/>
              </a:ext>
            </a:extLst>
          </p:cNvPr>
          <p:cNvSpPr/>
          <p:nvPr/>
        </p:nvSpPr>
        <p:spPr>
          <a:xfrm>
            <a:off x="1304925" y="2732015"/>
            <a:ext cx="9688895" cy="4167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6820D0E5-84B6-818B-BB1C-A796D9C2882F}"/>
              </a:ext>
            </a:extLst>
          </p:cNvPr>
          <p:cNvSpPr/>
          <p:nvPr/>
        </p:nvSpPr>
        <p:spPr>
          <a:xfrm>
            <a:off x="1251552" y="3277868"/>
            <a:ext cx="9688895" cy="8952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6D319C1-1C14-B6F8-5E19-D04C772CA6CF}"/>
              </a:ext>
            </a:extLst>
          </p:cNvPr>
          <p:cNvSpPr/>
          <p:nvPr/>
        </p:nvSpPr>
        <p:spPr>
          <a:xfrm>
            <a:off x="1304924" y="4173167"/>
            <a:ext cx="9688895" cy="4167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54A679-8DFC-2B73-221A-24321C5E8CA3}"/>
              </a:ext>
            </a:extLst>
          </p:cNvPr>
          <p:cNvSpPr/>
          <p:nvPr/>
        </p:nvSpPr>
        <p:spPr>
          <a:xfrm>
            <a:off x="1251551" y="4651685"/>
            <a:ext cx="9688895" cy="4167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0AC592A-F460-476E-FC25-C5066E9481FA}"/>
              </a:ext>
            </a:extLst>
          </p:cNvPr>
          <p:cNvSpPr/>
          <p:nvPr/>
        </p:nvSpPr>
        <p:spPr>
          <a:xfrm>
            <a:off x="1251550" y="5144997"/>
            <a:ext cx="9688895" cy="8952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C3BE2DB-8EC3-0159-5311-FF13B8922554}"/>
              </a:ext>
            </a:extLst>
          </p:cNvPr>
          <p:cNvSpPr/>
          <p:nvPr/>
        </p:nvSpPr>
        <p:spPr>
          <a:xfrm>
            <a:off x="1187332" y="6074545"/>
            <a:ext cx="9688895" cy="4167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57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83FF515-39F2-F76B-C160-957E1152E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DB9540-D5D9-A50D-5F2D-CF885E3E809A}"/>
              </a:ext>
            </a:extLst>
          </p:cNvPr>
          <p:cNvSpPr txBox="1"/>
          <p:nvPr/>
        </p:nvSpPr>
        <p:spPr>
          <a:xfrm>
            <a:off x="1304926" y="702731"/>
            <a:ext cx="3011337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TODAY’S AGENDA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B7849BA-15DF-61AC-A7D4-F8455A0F6C24}"/>
              </a:ext>
            </a:extLst>
          </p:cNvPr>
          <p:cNvGraphicFramePr>
            <a:graphicFrameLocks noGrp="1"/>
          </p:cNvGraphicFramePr>
          <p:nvPr/>
        </p:nvGraphicFramePr>
        <p:xfrm>
          <a:off x="1304926" y="1563414"/>
          <a:ext cx="9453708" cy="4937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9463">
                  <a:extLst>
                    <a:ext uri="{9D8B030D-6E8A-4147-A177-3AD203B41FA5}">
                      <a16:colId xmlns:a16="http://schemas.microsoft.com/office/drawing/2014/main" val="3540809041"/>
                    </a:ext>
                  </a:extLst>
                </a:gridCol>
                <a:gridCol w="8134245">
                  <a:extLst>
                    <a:ext uri="{9D8B030D-6E8A-4147-A177-3AD203B41FA5}">
                      <a16:colId xmlns:a16="http://schemas.microsoft.com/office/drawing/2014/main" val="369545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9:00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Skills Presentation: 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Talking Across Divides (Dr. Emily Sydnor) 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59899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Depart by Uber to Georgetown University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174993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10:25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Meet at Intercultural Center (“Red Square”) and proceed to Room 450.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820313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10:30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Speaker:  Professor Angelo RIVERO Santos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Specialist on Latin America and Venezuela, Georgetown University</a:t>
                      </a:r>
                    </a:p>
                    <a:p>
                      <a:r>
                        <a:rPr lang="en-US" sz="16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Luciano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31384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12:00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Return to Dupont Circle (bus) and Lunch</a:t>
                      </a:r>
                      <a:endParaRPr lang="en-US" sz="16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74391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2:00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Metro to National Press Club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76400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2:30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Speaker:  Mr. Jerry Zremski</a:t>
                      </a:r>
                    </a:p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Reporter and Columnist, Buffalo News; Professor, University of Maryland </a:t>
                      </a:r>
                    </a:p>
                    <a:p>
                      <a:r>
                        <a:rPr lang="en-US" sz="16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Bernadette</a:t>
                      </a:r>
                      <a:endParaRPr lang="en-US" sz="20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408330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~3:30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/>
                        <a:t>Wrapup</a:t>
                      </a:r>
                      <a:endParaRPr lang="en-US" sz="20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2608721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9684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FCBC85-5511-6B05-8647-1A1E8CEA1D52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SKILL DISCUSSION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07F534-89F1-894D-8C7C-62911EAA133E}"/>
              </a:ext>
            </a:extLst>
          </p:cNvPr>
          <p:cNvSpPr txBox="1"/>
          <p:nvPr/>
        </p:nvSpPr>
        <p:spPr>
          <a:xfrm>
            <a:off x="1298443" y="5804525"/>
            <a:ext cx="9109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 WEEK:  Networking and the Elevator Pitch (Samantha Clemence)</a:t>
            </a:r>
          </a:p>
        </p:txBody>
      </p:sp>
      <p:pic>
        <p:nvPicPr>
          <p:cNvPr id="5" name="Picture 4" descr="The image depicts a group of people engaged in a conversation around a dining table, suggesting a discussion about polarized political times.&#10;&#10;AI-generated content may be incorrect.">
            <a:extLst>
              <a:ext uri="{FF2B5EF4-FFF2-40B4-BE49-F238E27FC236}">
                <a16:creationId xmlns:a16="http://schemas.microsoft.com/office/drawing/2014/main" id="{73F8F7AF-DB72-1A99-FC7A-6D145F8A75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1955" y="1684479"/>
            <a:ext cx="7243815" cy="380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304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82439-548E-D760-A943-5842AB848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white sign&#10;&#10;AI-generated content may be incorrect.">
            <a:extLst>
              <a:ext uri="{FF2B5EF4-FFF2-40B4-BE49-F238E27FC236}">
                <a16:creationId xmlns:a16="http://schemas.microsoft.com/office/drawing/2014/main" id="{D5993319-5A15-2EF2-1CC5-40D83DF43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292" y="3429000"/>
            <a:ext cx="3713866" cy="960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A26D19-6230-DDE7-2BFF-07F400644F8E}"/>
              </a:ext>
            </a:extLst>
          </p:cNvPr>
          <p:cNvSpPr txBox="1"/>
          <p:nvPr/>
        </p:nvSpPr>
        <p:spPr>
          <a:xfrm>
            <a:off x="800100" y="752475"/>
            <a:ext cx="2780761" cy="52322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GUEST SPEAKER</a:t>
            </a:r>
          </a:p>
        </p:txBody>
      </p:sp>
    </p:spTree>
    <p:extLst>
      <p:ext uri="{BB962C8B-B14F-4D97-AF65-F5344CB8AC3E}">
        <p14:creationId xmlns:p14="http://schemas.microsoft.com/office/powerpoint/2010/main" val="2261656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BA26B-09EB-E6FA-E7BF-11C0B70E3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E155686-163E-5622-61EC-562792FCAD2E}"/>
              </a:ext>
            </a:extLst>
          </p:cNvPr>
          <p:cNvSpPr txBox="1"/>
          <p:nvPr/>
        </p:nvSpPr>
        <p:spPr>
          <a:xfrm>
            <a:off x="800100" y="752475"/>
            <a:ext cx="2780761" cy="52322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GUEST SPEAKER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412DD1-D3A5-4867-60F3-8FD073D662AB}"/>
              </a:ext>
            </a:extLst>
          </p:cNvPr>
          <p:cNvSpPr txBox="1"/>
          <p:nvPr/>
        </p:nvSpPr>
        <p:spPr>
          <a:xfrm>
            <a:off x="624067" y="3121034"/>
            <a:ext cx="4871077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Prof Angelo RIVERO Santos</a:t>
            </a:r>
          </a:p>
          <a:p>
            <a:pPr marL="182880" indent="-182880"/>
            <a:r>
              <a:rPr lang="en-US" sz="2400" dirty="0"/>
              <a:t>Latin America Expert and </a:t>
            </a:r>
            <a:br>
              <a:rPr lang="en-US" sz="2400" dirty="0"/>
            </a:br>
            <a:r>
              <a:rPr lang="en-US" sz="2400" dirty="0" err="1"/>
              <a:t>Fmr</a:t>
            </a:r>
            <a:r>
              <a:rPr lang="en-US" sz="2400" dirty="0"/>
              <a:t> Diplomat, Venezuela</a:t>
            </a:r>
          </a:p>
          <a:p>
            <a:endParaRPr lang="en-US" sz="2400" dirty="0"/>
          </a:p>
          <a:p>
            <a:r>
              <a:rPr lang="en-US" sz="24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introduced by Luciano</a:t>
            </a:r>
            <a:endParaRPr lang="en-US" sz="2400" dirty="0"/>
          </a:p>
        </p:txBody>
      </p:sp>
      <p:pic>
        <p:nvPicPr>
          <p:cNvPr id="8" name="Picture 7" descr="A person in a suit and tie&#10;&#10;AI-generated content may be incorrect.">
            <a:extLst>
              <a:ext uri="{FF2B5EF4-FFF2-40B4-BE49-F238E27FC236}">
                <a16:creationId xmlns:a16="http://schemas.microsoft.com/office/drawing/2014/main" id="{80E03FED-A257-A33A-8D79-00132D839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0963">
            <a:off x="5691574" y="346486"/>
            <a:ext cx="5558281" cy="7223760"/>
          </a:xfrm>
          <a:prstGeom prst="rect">
            <a:avLst/>
          </a:prstGeom>
        </p:spPr>
      </p:pic>
      <p:pic>
        <p:nvPicPr>
          <p:cNvPr id="4" name="Picture 3" descr="A blue and white sign&#10;&#10;AI-generated content may be incorrect.">
            <a:extLst>
              <a:ext uri="{FF2B5EF4-FFF2-40B4-BE49-F238E27FC236}">
                <a16:creationId xmlns:a16="http://schemas.microsoft.com/office/drawing/2014/main" id="{BB0D442F-AC20-202B-8113-58BE48E48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03" y="2075622"/>
            <a:ext cx="2633682" cy="68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2522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470E1-4EA3-27EE-1547-F292E0708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00F85-78D3-5710-6748-62C637A70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6375" y="141514"/>
            <a:ext cx="6072536" cy="657497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1E78444-8F40-E648-1A7E-2B8A7E160310}"/>
              </a:ext>
            </a:extLst>
          </p:cNvPr>
          <p:cNvSpPr/>
          <p:nvPr/>
        </p:nvSpPr>
        <p:spPr>
          <a:xfrm rot="16200000">
            <a:off x="7173685" y="2002191"/>
            <a:ext cx="718457" cy="48985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 descr="Bus outline">
            <a:extLst>
              <a:ext uri="{FF2B5EF4-FFF2-40B4-BE49-F238E27FC236}">
                <a16:creationId xmlns:a16="http://schemas.microsoft.com/office/drawing/2014/main" id="{902651F1-FD5A-7B01-304F-0BB0DFA9C3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 flipH="1">
            <a:off x="7124698" y="1887891"/>
            <a:ext cx="816429" cy="81642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C3C02FD-DC47-E163-FCFE-7D38EDC26D48}"/>
                  </a:ext>
                </a:extLst>
              </p14:cNvPr>
              <p14:cNvContentPartPr/>
              <p14:nvPr/>
            </p14:nvContentPartPr>
            <p14:xfrm>
              <a:off x="5051606" y="1042611"/>
              <a:ext cx="2198520" cy="16905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474C2573-1CAB-5A8A-A481-6D499F2020F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23161" y="1014171"/>
                <a:ext cx="2255409" cy="174744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92E01770-C399-3060-A96E-188E7901FA81}"/>
              </a:ext>
            </a:extLst>
          </p:cNvPr>
          <p:cNvSpPr txBox="1"/>
          <p:nvPr/>
        </p:nvSpPr>
        <p:spPr>
          <a:xfrm>
            <a:off x="609599" y="627112"/>
            <a:ext cx="187512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ICC</a:t>
            </a:r>
          </a:p>
          <a:p>
            <a:r>
              <a:rPr lang="en-US" sz="2400" dirty="0"/>
              <a:t>“Red Square”</a:t>
            </a:r>
          </a:p>
          <a:p>
            <a:endParaRPr lang="en-US" sz="2400" dirty="0"/>
          </a:p>
          <a:p>
            <a:r>
              <a:rPr lang="en-US" sz="2400" dirty="0"/>
              <a:t>10:25 sharp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70917D-1BD5-4CA4-BEDE-CB259B2AA4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48630" y="2007176"/>
            <a:ext cx="1335319" cy="28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444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B20B5-5AB3-B59D-A8F0-72E1AE29F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0807E05-524E-0D02-FD98-6B56626DA217}"/>
              </a:ext>
            </a:extLst>
          </p:cNvPr>
          <p:cNvSpPr txBox="1"/>
          <p:nvPr/>
        </p:nvSpPr>
        <p:spPr>
          <a:xfrm>
            <a:off x="864677" y="495214"/>
            <a:ext cx="4413388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Georgetown to Dupont:</a:t>
            </a:r>
            <a:br>
              <a:rPr lang="en-US" sz="3200" b="1" dirty="0"/>
            </a:br>
            <a:r>
              <a:rPr lang="en-US" sz="3200" b="1" dirty="0"/>
              <a:t> </a:t>
            </a:r>
            <a:r>
              <a:rPr lang="en-US" sz="6000" b="1" dirty="0"/>
              <a:t>C91</a:t>
            </a:r>
            <a:r>
              <a:rPr lang="en-US" sz="3200" dirty="0"/>
              <a:t> Metrobus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16E0673-B854-6C5C-3506-48BB78958F51}"/>
              </a:ext>
            </a:extLst>
          </p:cNvPr>
          <p:cNvSpPr txBox="1"/>
          <p:nvPr/>
        </p:nvSpPr>
        <p:spPr>
          <a:xfrm>
            <a:off x="3071371" y="2330389"/>
            <a:ext cx="10883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37th &amp; O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527142F-3865-68A7-DC51-51384C3537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1654" y="3849954"/>
            <a:ext cx="502820" cy="586623"/>
          </a:xfrm>
          <a:prstGeom prst="rect">
            <a:avLst/>
          </a:prstGeom>
        </p:spPr>
      </p:pic>
      <p:pic>
        <p:nvPicPr>
          <p:cNvPr id="5" name="Picture 4" descr="The image shows a map depicting key locations including Dupont Circle, Georgetown, various streets, and notable areas like the University and Foods in Washington D.C.&#10;&#10;AI-generated content may be incorrect.">
            <a:extLst>
              <a:ext uri="{FF2B5EF4-FFF2-40B4-BE49-F238E27FC236}">
                <a16:creationId xmlns:a16="http://schemas.microsoft.com/office/drawing/2014/main" id="{A19624C3-B735-A9B7-4DF3-E6BFCC6FA9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263" y="3487648"/>
            <a:ext cx="9120254" cy="3090885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4B8CED8-73AD-0A0B-AFE3-151C7C9B126A}"/>
              </a:ext>
            </a:extLst>
          </p:cNvPr>
          <p:cNvCxnSpPr>
            <a:cxnSpLocks/>
          </p:cNvCxnSpPr>
          <p:nvPr/>
        </p:nvCxnSpPr>
        <p:spPr>
          <a:xfrm flipH="1">
            <a:off x="2869324" y="3487648"/>
            <a:ext cx="528664" cy="212487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9B4FE03-707A-2A18-3174-62F783FFA5DD}"/>
              </a:ext>
            </a:extLst>
          </p:cNvPr>
          <p:cNvCxnSpPr>
            <a:cxnSpLocks/>
          </p:cNvCxnSpPr>
          <p:nvPr/>
        </p:nvCxnSpPr>
        <p:spPr>
          <a:xfrm flipH="1">
            <a:off x="3422237" y="2784244"/>
            <a:ext cx="193322" cy="7034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EC7970E-4798-C2FC-3818-821BDAD4B17E}"/>
              </a:ext>
            </a:extLst>
          </p:cNvPr>
          <p:cNvCxnSpPr>
            <a:cxnSpLocks/>
          </p:cNvCxnSpPr>
          <p:nvPr/>
        </p:nvCxnSpPr>
        <p:spPr>
          <a:xfrm>
            <a:off x="7648386" y="3452805"/>
            <a:ext cx="0" cy="140297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F1DAED-BB1C-5D7E-2D11-9DE1FD43A722}"/>
              </a:ext>
            </a:extLst>
          </p:cNvPr>
          <p:cNvCxnSpPr>
            <a:cxnSpLocks/>
          </p:cNvCxnSpPr>
          <p:nvPr/>
        </p:nvCxnSpPr>
        <p:spPr>
          <a:xfrm>
            <a:off x="7648386" y="2683973"/>
            <a:ext cx="0" cy="79214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92E0472-7BB8-6BCA-AEB5-4BC83E81B230}"/>
              </a:ext>
            </a:extLst>
          </p:cNvPr>
          <p:cNvSpPr txBox="1"/>
          <p:nvPr/>
        </p:nvSpPr>
        <p:spPr>
          <a:xfrm>
            <a:off x="7088874" y="2266442"/>
            <a:ext cx="1119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20th &amp; P</a:t>
            </a:r>
          </a:p>
        </p:txBody>
      </p:sp>
      <p:pic>
        <p:nvPicPr>
          <p:cNvPr id="21" name="Picture 20" descr="S&#10;&#10;AI-generated content may be incorrect.">
            <a:extLst>
              <a:ext uri="{FF2B5EF4-FFF2-40B4-BE49-F238E27FC236}">
                <a16:creationId xmlns:a16="http://schemas.microsoft.com/office/drawing/2014/main" id="{C8E7B2D2-CF0E-71B8-275A-101E70436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1226" y="5331300"/>
            <a:ext cx="502820" cy="586623"/>
          </a:xfrm>
          <a:prstGeom prst="rect">
            <a:avLst/>
          </a:prstGeom>
        </p:spPr>
      </p:pic>
      <p:pic>
        <p:nvPicPr>
          <p:cNvPr id="25" name="Picture 24" descr="The image displays a schedule for bus service C91 with stops at P Street, 20 Street Northwest, 37 Street Northwest, and Oslo Street Northwest, departing at 12:00 PM and arriving at intervals of 13 minutes until 1:00 PM.&#10;&#10;AI-generated content may be incorrect.">
            <a:extLst>
              <a:ext uri="{FF2B5EF4-FFF2-40B4-BE49-F238E27FC236}">
                <a16:creationId xmlns:a16="http://schemas.microsoft.com/office/drawing/2014/main" id="{C754E573-D072-519D-AB69-85C4E85445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3884" y="182610"/>
            <a:ext cx="2842957" cy="305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205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0F4B24A-7056-E87B-FA19-4A9D1FEF7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8D8084-A770-7A3B-BE7E-0EEC803AC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660" y="3230777"/>
            <a:ext cx="11564679" cy="29156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2F2336-D490-23F8-57D0-D69A445B2109}"/>
              </a:ext>
            </a:extLst>
          </p:cNvPr>
          <p:cNvSpPr txBox="1"/>
          <p:nvPr/>
        </p:nvSpPr>
        <p:spPr>
          <a:xfrm>
            <a:off x="2181309" y="958787"/>
            <a:ext cx="315983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/>
              <a:t>C91</a:t>
            </a:r>
            <a:r>
              <a:rPr lang="en-US" sz="3200" dirty="0"/>
              <a:t> Metrobus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818A327-0BAB-EC8B-A9FA-8AEED6858E6E}"/>
              </a:ext>
            </a:extLst>
          </p:cNvPr>
          <p:cNvCxnSpPr>
            <a:cxnSpLocks/>
          </p:cNvCxnSpPr>
          <p:nvPr/>
        </p:nvCxnSpPr>
        <p:spPr>
          <a:xfrm>
            <a:off x="1096249" y="3202365"/>
            <a:ext cx="103901" cy="138233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F65629A-C5A3-922D-CEC8-BC485F32AB9C}"/>
              </a:ext>
            </a:extLst>
          </p:cNvPr>
          <p:cNvCxnSpPr>
            <a:cxnSpLocks/>
          </p:cNvCxnSpPr>
          <p:nvPr/>
        </p:nvCxnSpPr>
        <p:spPr>
          <a:xfrm>
            <a:off x="1047750" y="2540000"/>
            <a:ext cx="48499" cy="6856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2EB0C9D-6E0F-D2C3-C3FC-65700900FFA4}"/>
              </a:ext>
            </a:extLst>
          </p:cNvPr>
          <p:cNvSpPr txBox="1"/>
          <p:nvPr/>
        </p:nvSpPr>
        <p:spPr>
          <a:xfrm>
            <a:off x="659777" y="2045699"/>
            <a:ext cx="10883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37th &amp; 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F9DC9D-D666-0242-8FB0-15387FC722F9}"/>
              </a:ext>
            </a:extLst>
          </p:cNvPr>
          <p:cNvSpPr txBox="1"/>
          <p:nvPr/>
        </p:nvSpPr>
        <p:spPr>
          <a:xfrm>
            <a:off x="9329507" y="2075538"/>
            <a:ext cx="11336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18th &amp; P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97B648D-C77D-9DE2-179D-A2BFBB4CD952}"/>
              </a:ext>
            </a:extLst>
          </p:cNvPr>
          <p:cNvCxnSpPr>
            <a:cxnSpLocks/>
          </p:cNvCxnSpPr>
          <p:nvPr/>
        </p:nvCxnSpPr>
        <p:spPr>
          <a:xfrm>
            <a:off x="9671627" y="3202365"/>
            <a:ext cx="0" cy="58206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6A4324F-8A77-F123-2BC3-F78A54961AE5}"/>
              </a:ext>
            </a:extLst>
          </p:cNvPr>
          <p:cNvCxnSpPr>
            <a:cxnSpLocks/>
          </p:cNvCxnSpPr>
          <p:nvPr/>
        </p:nvCxnSpPr>
        <p:spPr>
          <a:xfrm>
            <a:off x="9671627" y="2433533"/>
            <a:ext cx="0" cy="79214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530BA9A-7CC9-047B-25DC-2E432E197393}"/>
              </a:ext>
            </a:extLst>
          </p:cNvPr>
          <p:cNvCxnSpPr>
            <a:cxnSpLocks/>
          </p:cNvCxnSpPr>
          <p:nvPr/>
        </p:nvCxnSpPr>
        <p:spPr>
          <a:xfrm>
            <a:off x="8909627" y="3179052"/>
            <a:ext cx="0" cy="58206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4407457-E4E0-4F7C-C5E5-2BA38564C803}"/>
              </a:ext>
            </a:extLst>
          </p:cNvPr>
          <p:cNvCxnSpPr>
            <a:cxnSpLocks/>
          </p:cNvCxnSpPr>
          <p:nvPr/>
        </p:nvCxnSpPr>
        <p:spPr>
          <a:xfrm>
            <a:off x="8909627" y="2410220"/>
            <a:ext cx="0" cy="79214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48A0A19-631D-8289-01FC-5C143BA0C088}"/>
              </a:ext>
            </a:extLst>
          </p:cNvPr>
          <p:cNvSpPr txBox="1"/>
          <p:nvPr/>
        </p:nvSpPr>
        <p:spPr>
          <a:xfrm>
            <a:off x="8219836" y="2087068"/>
            <a:ext cx="11190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20th &amp; P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3A1522D-E32C-5467-0CB2-E068A95F7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6040" y="4291388"/>
            <a:ext cx="502820" cy="5866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4C4475A-9D4B-24EB-6A17-004F81BC8A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3381" y="0"/>
            <a:ext cx="2004327" cy="308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285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38FE09-F4BE-42DC-B20F-AC3E656C7450}"/>
              </a:ext>
            </a:extLst>
          </p:cNvPr>
          <p:cNvSpPr txBox="1"/>
          <p:nvPr/>
        </p:nvSpPr>
        <p:spPr>
          <a:xfrm>
            <a:off x="1333500" y="828675"/>
            <a:ext cx="2780761" cy="52322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GUEST SPEAKER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E04CDA-5ADB-4A4B-8BBB-BF4D5040ED30}"/>
              </a:ext>
            </a:extLst>
          </p:cNvPr>
          <p:cNvSpPr txBox="1"/>
          <p:nvPr/>
        </p:nvSpPr>
        <p:spPr>
          <a:xfrm>
            <a:off x="1033138" y="2560320"/>
            <a:ext cx="3961213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Jerry </a:t>
            </a:r>
            <a:r>
              <a:rPr lang="en-US" sz="3200" dirty="0" err="1"/>
              <a:t>Zremski</a:t>
            </a:r>
            <a:r>
              <a:rPr lang="en-US" sz="3200" dirty="0"/>
              <a:t>	</a:t>
            </a:r>
          </a:p>
          <a:p>
            <a:pPr marL="182880" indent="-182880"/>
            <a:r>
              <a:rPr lang="en-US" sz="2400" dirty="0"/>
              <a:t>University of Maryland </a:t>
            </a:r>
            <a:br>
              <a:rPr lang="en-US" sz="2400" dirty="0"/>
            </a:br>
            <a:r>
              <a:rPr lang="en-US" sz="2400" dirty="0"/>
              <a:t>Merrill College of Journalism</a:t>
            </a:r>
          </a:p>
          <a:p>
            <a:r>
              <a:rPr lang="en-US" sz="2400" dirty="0"/>
              <a:t>The Buffalo News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CFBCCC-5FDF-9AB8-9825-0F7EB21B6133}"/>
              </a:ext>
            </a:extLst>
          </p:cNvPr>
          <p:cNvSpPr txBox="1"/>
          <p:nvPr/>
        </p:nvSpPr>
        <p:spPr>
          <a:xfrm>
            <a:off x="1130334" y="4890015"/>
            <a:ext cx="35349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- Introduced by Bernadette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AE6B84-66FD-A7C4-2D66-BB743EFD0D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9576">
            <a:off x="5711630" y="264605"/>
            <a:ext cx="5508879" cy="7560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593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6EB97-2D30-87AD-D1DF-89A52E63C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83AA64-FE16-E32B-151A-10A3877F6092}"/>
              </a:ext>
            </a:extLst>
          </p:cNvPr>
          <p:cNvSpPr txBox="1"/>
          <p:nvPr/>
        </p:nvSpPr>
        <p:spPr>
          <a:xfrm>
            <a:off x="2115437" y="1761287"/>
            <a:ext cx="313346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dirty="0">
                <a:ea typeface="SimSun" panose="02010600030101010101" pitchFamily="2" charset="-122"/>
                <a:cs typeface="Times New Roman" panose="02020603050405020304" pitchFamily="18" charset="0"/>
              </a:rPr>
              <a:t>National Press Club</a:t>
            </a:r>
            <a:br>
              <a:rPr lang="en-US" sz="2400" dirty="0">
                <a:ea typeface="SimSun" panose="02010600030101010101" pitchFamily="2" charset="-122"/>
                <a:cs typeface="Times New Roman" panose="02020603050405020304" pitchFamily="18" charset="0"/>
              </a:rPr>
            </a:br>
            <a:r>
              <a:rPr lang="en-US" sz="2400" dirty="0">
                <a:ea typeface="SimSun" panose="02010600030101010101" pitchFamily="2" charset="-122"/>
                <a:cs typeface="Times New Roman" panose="02020603050405020304" pitchFamily="18" charset="0"/>
              </a:rPr>
              <a:t>529 14th Street NW </a:t>
            </a:r>
          </a:p>
          <a:p>
            <a:pPr marL="342900" indent="-342900">
              <a:spcAft>
                <a:spcPts val="1200"/>
              </a:spcAft>
              <a:buFontTx/>
              <a:buChar char="-"/>
            </a:pPr>
            <a:r>
              <a:rPr lang="en-US" sz="2400" dirty="0">
                <a:ea typeface="SimSun" panose="02010600030101010101" pitchFamily="2" charset="-122"/>
                <a:cs typeface="Times New Roman" panose="02020603050405020304" pitchFamily="18" charset="0"/>
              </a:rPr>
              <a:t>Enter on 14</a:t>
            </a:r>
            <a:r>
              <a:rPr lang="en-US" sz="2400" baseline="30000" dirty="0">
                <a:ea typeface="SimSun" panose="02010600030101010101" pitchFamily="2" charset="-122"/>
                <a:cs typeface="Times New Roman" panose="02020603050405020304" pitchFamily="18" charset="0"/>
              </a:rPr>
              <a:t>th</a:t>
            </a:r>
            <a:r>
              <a:rPr lang="en-US" sz="2400" dirty="0">
                <a:ea typeface="SimSun" panose="02010600030101010101" pitchFamily="2" charset="-122"/>
                <a:cs typeface="Times New Roman" panose="02020603050405020304" pitchFamily="18" charset="0"/>
              </a:rPr>
              <a:t> Street</a:t>
            </a:r>
          </a:p>
          <a:p>
            <a:pPr marL="342900" indent="-342900">
              <a:spcAft>
                <a:spcPts val="1200"/>
              </a:spcAft>
              <a:buFontTx/>
              <a:buChar char="-"/>
            </a:pPr>
            <a:r>
              <a:rPr lang="en-US" sz="2400" dirty="0">
                <a:ea typeface="SimSun" panose="02010600030101010101" pitchFamily="2" charset="-122"/>
                <a:cs typeface="Times New Roman" panose="02020603050405020304" pitchFamily="18" charset="0"/>
              </a:rPr>
              <a:t>Meet in lobby (downstairs) at 2:25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5D1232-9A37-7B6F-3224-4EB9E72710AB}"/>
              </a:ext>
            </a:extLst>
          </p:cNvPr>
          <p:cNvSpPr txBox="1"/>
          <p:nvPr/>
        </p:nvSpPr>
        <p:spPr>
          <a:xfrm>
            <a:off x="6606950" y="4970916"/>
            <a:ext cx="3908020" cy="923330"/>
          </a:xfrm>
          <a:prstGeom prst="rect">
            <a:avLst/>
          </a:prstGeom>
          <a:solidFill>
            <a:srgbClr val="ECE2D9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RED LINE (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US" dirty="0">
                <a:solidFill>
                  <a:schemeClr val="bg1"/>
                </a:solidFill>
              </a:rPr>
              <a:t>Glenmont)</a:t>
            </a:r>
          </a:p>
          <a:p>
            <a:r>
              <a:rPr lang="en-US" dirty="0">
                <a:solidFill>
                  <a:schemeClr val="bg1"/>
                </a:solidFill>
              </a:rPr>
              <a:t>from </a:t>
            </a:r>
            <a:r>
              <a:rPr lang="en-US" b="1" dirty="0">
                <a:solidFill>
                  <a:schemeClr val="bg1"/>
                </a:solidFill>
              </a:rPr>
              <a:t>Dupont Circle </a:t>
            </a:r>
            <a:r>
              <a:rPr lang="en-US" dirty="0">
                <a:solidFill>
                  <a:schemeClr val="bg1"/>
                </a:solidFill>
              </a:rPr>
              <a:t>to </a:t>
            </a:r>
            <a:r>
              <a:rPr lang="en-US" b="1" dirty="0">
                <a:solidFill>
                  <a:schemeClr val="bg1"/>
                </a:solidFill>
              </a:rPr>
              <a:t>Metro Center</a:t>
            </a:r>
            <a:br>
              <a:rPr lang="en-US" dirty="0">
                <a:solidFill>
                  <a:schemeClr val="bg1"/>
                </a:solidFill>
              </a:rPr>
            </a:b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6A94CE4-7975-8EBF-AF81-BB3FC0915D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78" b="32557"/>
          <a:stretch>
            <a:fillRect/>
          </a:stretch>
        </p:blipFill>
        <p:spPr>
          <a:xfrm>
            <a:off x="5751718" y="452077"/>
            <a:ext cx="6035039" cy="422878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249FCB5-AE13-0338-1E4E-A7A380056331}"/>
              </a:ext>
            </a:extLst>
          </p:cNvPr>
          <p:cNvCxnSpPr/>
          <p:nvPr/>
        </p:nvCxnSpPr>
        <p:spPr>
          <a:xfrm>
            <a:off x="5956113" y="1330747"/>
            <a:ext cx="130167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F5BC753-2A55-16C7-D65D-BEC7617E7DBD}"/>
              </a:ext>
            </a:extLst>
          </p:cNvPr>
          <p:cNvCxnSpPr>
            <a:cxnSpLocks/>
          </p:cNvCxnSpPr>
          <p:nvPr/>
        </p:nvCxnSpPr>
        <p:spPr>
          <a:xfrm flipV="1">
            <a:off x="7548245" y="3587163"/>
            <a:ext cx="849854" cy="84178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504743F-F0E6-4B53-07FE-FA1BAE386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84" y="92208"/>
            <a:ext cx="1345142" cy="663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5490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EE7666-F556-4CA2-C68F-F2AD03339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3690" y="143548"/>
            <a:ext cx="5283200" cy="65709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FA65219-3FB2-60A4-CCF0-395292411D0F}"/>
              </a:ext>
            </a:extLst>
          </p:cNvPr>
          <p:cNvSpPr txBox="1"/>
          <p:nvPr/>
        </p:nvSpPr>
        <p:spPr>
          <a:xfrm>
            <a:off x="297713" y="403143"/>
            <a:ext cx="426505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National Press Club</a:t>
            </a:r>
            <a:b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</a:b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529 14th Street NW </a:t>
            </a:r>
          </a:p>
          <a:p>
            <a:pPr>
              <a:spcAft>
                <a:spcPts val="1200"/>
              </a:spcAft>
            </a:pPr>
            <a:endParaRPr lang="en-US" sz="2800" dirty="0"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Meet in 14</a:t>
            </a:r>
            <a:r>
              <a:rPr lang="en-US" sz="2800" baseline="30000" dirty="0">
                <a:ea typeface="SimSun" panose="02010600030101010101" pitchFamily="2" charset="-122"/>
                <a:cs typeface="Times New Roman" panose="02020603050405020304" pitchFamily="18" charset="0"/>
              </a:rPr>
              <a:t>th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 Street lobby (downstairs) at 2:25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A2C31E5-7D18-0A60-6995-8BF511FD65F6}"/>
              </a:ext>
            </a:extLst>
          </p:cNvPr>
          <p:cNvCxnSpPr>
            <a:cxnSpLocks/>
          </p:cNvCxnSpPr>
          <p:nvPr/>
        </p:nvCxnSpPr>
        <p:spPr>
          <a:xfrm>
            <a:off x="3229232" y="2957688"/>
            <a:ext cx="4945948" cy="199300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AEEC1C6-48B8-F626-E620-F5059C814E3D}"/>
              </a:ext>
            </a:extLst>
          </p:cNvPr>
          <p:cNvSpPr/>
          <p:nvPr/>
        </p:nvSpPr>
        <p:spPr>
          <a:xfrm>
            <a:off x="4563762" y="517236"/>
            <a:ext cx="1644073" cy="5545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92FC42-D3D2-418E-A933-04DF72906B67}"/>
              </a:ext>
            </a:extLst>
          </p:cNvPr>
          <p:cNvSpPr txBox="1"/>
          <p:nvPr/>
        </p:nvSpPr>
        <p:spPr>
          <a:xfrm>
            <a:off x="8978744" y="4124659"/>
            <a:ext cx="819455" cy="523220"/>
          </a:xfrm>
          <a:prstGeom prst="rect">
            <a:avLst/>
          </a:prstGeom>
          <a:solidFill>
            <a:srgbClr val="F8F0DE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METRO 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CENTER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F03792-4BDF-2B85-86D5-7A7512457933}"/>
              </a:ext>
            </a:extLst>
          </p:cNvPr>
          <p:cNvSpPr txBox="1"/>
          <p:nvPr/>
        </p:nvSpPr>
        <p:spPr>
          <a:xfrm>
            <a:off x="6769270" y="1311083"/>
            <a:ext cx="1968809" cy="369332"/>
          </a:xfrm>
          <a:prstGeom prst="rect">
            <a:avLst/>
          </a:prstGeom>
          <a:solidFill>
            <a:srgbClr val="F8F0DE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METRO: RED LINE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239307-C51C-535A-BE9D-7137EAE95119}"/>
              </a:ext>
            </a:extLst>
          </p:cNvPr>
          <p:cNvSpPr txBox="1"/>
          <p:nvPr/>
        </p:nvSpPr>
        <p:spPr>
          <a:xfrm>
            <a:off x="9861982" y="4201603"/>
            <a:ext cx="2158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</a:t>
            </a:r>
            <a:r>
              <a:rPr lang="en-US" baseline="30000" dirty="0"/>
              <a:t>th</a:t>
            </a:r>
            <a:r>
              <a:rPr lang="en-US" dirty="0"/>
              <a:t> and F Street Exit</a:t>
            </a:r>
          </a:p>
        </p:txBody>
      </p:sp>
    </p:spTree>
    <p:extLst>
      <p:ext uri="{BB962C8B-B14F-4D97-AF65-F5344CB8AC3E}">
        <p14:creationId xmlns:p14="http://schemas.microsoft.com/office/powerpoint/2010/main" val="15367460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2AE8A5-236A-A559-78CA-98C46EE1B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73" y="1590064"/>
            <a:ext cx="9626836" cy="43091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4FFC84-5740-0782-4105-F73F4A5274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3792" y="3744642"/>
            <a:ext cx="532027" cy="7120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859B5D7-4F09-A1F6-3E2C-7C3D82DE866F}"/>
              </a:ext>
            </a:extLst>
          </p:cNvPr>
          <p:cNvSpPr/>
          <p:nvPr/>
        </p:nvSpPr>
        <p:spPr>
          <a:xfrm>
            <a:off x="1075765" y="2266790"/>
            <a:ext cx="8782850" cy="29737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C12F9EA-A058-B422-2D11-E83B285A703B}"/>
                  </a:ext>
                </a:extLst>
              </p14:cNvPr>
              <p14:cNvContentPartPr/>
              <p14:nvPr/>
            </p14:nvContentPartPr>
            <p14:xfrm>
              <a:off x="1590395" y="3518649"/>
              <a:ext cx="7762680" cy="9309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C12F9EA-A058-B422-2D11-E83B285A703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54395" y="3482649"/>
                <a:ext cx="7834320" cy="1002600"/>
              </a:xfrm>
              <a:prstGeom prst="rect">
                <a:avLst/>
              </a:prstGeom>
            </p:spPr>
          </p:pic>
        </mc:Fallback>
      </mc:AlternateContent>
      <p:sp useBgFill="1">
        <p:nvSpPr>
          <p:cNvPr id="4" name="TextBox 3">
            <a:extLst>
              <a:ext uri="{FF2B5EF4-FFF2-40B4-BE49-F238E27FC236}">
                <a16:creationId xmlns:a16="http://schemas.microsoft.com/office/drawing/2014/main" id="{8DE93413-6ADA-F860-9D42-8B38700AAA2C}"/>
              </a:ext>
            </a:extLst>
          </p:cNvPr>
          <p:cNvSpPr txBox="1"/>
          <p:nvPr/>
        </p:nvSpPr>
        <p:spPr>
          <a:xfrm>
            <a:off x="8493792" y="2631110"/>
            <a:ext cx="42650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12th and F Street exit</a:t>
            </a:r>
          </a:p>
        </p:txBody>
      </p:sp>
    </p:spTree>
    <p:extLst>
      <p:ext uri="{BB962C8B-B14F-4D97-AF65-F5344CB8AC3E}">
        <p14:creationId xmlns:p14="http://schemas.microsoft.com/office/powerpoint/2010/main" val="206893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95555-F022-1BC4-A6C0-06BBED72C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33F927-2EC0-69B0-2010-24C951EE7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3690" y="143548"/>
            <a:ext cx="5283200" cy="65709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27FB647-5443-7A45-F01D-0E8C061F74C1}"/>
              </a:ext>
            </a:extLst>
          </p:cNvPr>
          <p:cNvSpPr txBox="1"/>
          <p:nvPr/>
        </p:nvSpPr>
        <p:spPr>
          <a:xfrm>
            <a:off x="297713" y="403143"/>
            <a:ext cx="426505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National Press Club</a:t>
            </a:r>
            <a:b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</a:b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529 14th Street NW </a:t>
            </a:r>
          </a:p>
          <a:p>
            <a:pPr>
              <a:spcAft>
                <a:spcPts val="1200"/>
              </a:spcAft>
            </a:pPr>
            <a:endParaRPr lang="en-US" sz="2800" dirty="0"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Meet in 14</a:t>
            </a:r>
            <a:r>
              <a:rPr lang="en-US" sz="2800" baseline="30000" dirty="0">
                <a:ea typeface="SimSun" panose="02010600030101010101" pitchFamily="2" charset="-122"/>
                <a:cs typeface="Times New Roman" panose="02020603050405020304" pitchFamily="18" charset="0"/>
              </a:rPr>
              <a:t>th</a:t>
            </a:r>
            <a:r>
              <a:rPr lang="en-US" sz="2800" dirty="0">
                <a:ea typeface="SimSun" panose="02010600030101010101" pitchFamily="2" charset="-122"/>
                <a:cs typeface="Times New Roman" panose="02020603050405020304" pitchFamily="18" charset="0"/>
              </a:rPr>
              <a:t> Street lobby (downstairs) at 2:25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ED3C9A7-FCDE-84C9-8557-3F84BF0E7B4F}"/>
              </a:ext>
            </a:extLst>
          </p:cNvPr>
          <p:cNvCxnSpPr>
            <a:cxnSpLocks/>
          </p:cNvCxnSpPr>
          <p:nvPr/>
        </p:nvCxnSpPr>
        <p:spPr>
          <a:xfrm>
            <a:off x="3229232" y="2957688"/>
            <a:ext cx="4945948" cy="199300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108F215-EA58-7575-BAB3-AF933A84DBCE}"/>
              </a:ext>
            </a:extLst>
          </p:cNvPr>
          <p:cNvSpPr/>
          <p:nvPr/>
        </p:nvSpPr>
        <p:spPr>
          <a:xfrm>
            <a:off x="4563762" y="517236"/>
            <a:ext cx="1644073" cy="5545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167EAD-1E58-D81F-F302-7A2433126EC3}"/>
              </a:ext>
            </a:extLst>
          </p:cNvPr>
          <p:cNvSpPr txBox="1"/>
          <p:nvPr/>
        </p:nvSpPr>
        <p:spPr>
          <a:xfrm>
            <a:off x="8978744" y="4124659"/>
            <a:ext cx="819455" cy="523220"/>
          </a:xfrm>
          <a:prstGeom prst="rect">
            <a:avLst/>
          </a:prstGeom>
          <a:solidFill>
            <a:srgbClr val="F8F0DE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METRO </a:t>
            </a:r>
            <a:br>
              <a:rPr lang="en-US" sz="1400" dirty="0">
                <a:solidFill>
                  <a:schemeClr val="bg1"/>
                </a:solidFill>
              </a:rPr>
            </a:br>
            <a:r>
              <a:rPr lang="en-US" sz="1400" dirty="0">
                <a:solidFill>
                  <a:schemeClr val="bg1"/>
                </a:solidFill>
              </a:rPr>
              <a:t>CENTER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6DA404-74DD-8B26-B466-634CC3E0EF89}"/>
              </a:ext>
            </a:extLst>
          </p:cNvPr>
          <p:cNvSpPr txBox="1"/>
          <p:nvPr/>
        </p:nvSpPr>
        <p:spPr>
          <a:xfrm>
            <a:off x="6769270" y="1311083"/>
            <a:ext cx="1968809" cy="369332"/>
          </a:xfrm>
          <a:prstGeom prst="rect">
            <a:avLst/>
          </a:prstGeom>
          <a:solidFill>
            <a:srgbClr val="F8F0DE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METRO: RED LINE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BFFC7A-0B40-44A3-370C-C4C41B4D2022}"/>
              </a:ext>
            </a:extLst>
          </p:cNvPr>
          <p:cNvSpPr/>
          <p:nvPr/>
        </p:nvSpPr>
        <p:spPr>
          <a:xfrm>
            <a:off x="5000368" y="799070"/>
            <a:ext cx="4077729" cy="5272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7CDBB6BA-82C8-D3C1-E028-C1BA72FD8D14}"/>
                  </a:ext>
                </a:extLst>
              </p14:cNvPr>
              <p14:cNvContentPartPr/>
              <p14:nvPr/>
            </p14:nvContentPartPr>
            <p14:xfrm>
              <a:off x="5659048" y="1227221"/>
              <a:ext cx="169560" cy="3528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7CDBB6BA-82C8-D3C1-E028-C1BA72FD8D1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23408" y="1191581"/>
                <a:ext cx="241200" cy="42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259EA9A4-1196-0CF6-B9F3-1AA008FD1552}"/>
                  </a:ext>
                </a:extLst>
              </p14:cNvPr>
              <p14:cNvContentPartPr/>
              <p14:nvPr/>
            </p14:nvContentPartPr>
            <p14:xfrm>
              <a:off x="6392728" y="2908061"/>
              <a:ext cx="1869480" cy="19411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259EA9A4-1196-0CF6-B9F3-1AA008FD155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356728" y="2872421"/>
                <a:ext cx="1941120" cy="201276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ADCA50BD-1E73-D875-D121-025F9B42C604}"/>
              </a:ext>
            </a:extLst>
          </p:cNvPr>
          <p:cNvSpPr txBox="1"/>
          <p:nvPr/>
        </p:nvSpPr>
        <p:spPr>
          <a:xfrm>
            <a:off x="499641" y="4016937"/>
            <a:ext cx="20473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Walk  1.3 miles</a:t>
            </a:r>
          </a:p>
        </p:txBody>
      </p:sp>
    </p:spTree>
    <p:extLst>
      <p:ext uri="{BB962C8B-B14F-4D97-AF65-F5344CB8AC3E}">
        <p14:creationId xmlns:p14="http://schemas.microsoft.com/office/powerpoint/2010/main" val="3573871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C4B98AD-7043-36AE-864D-35C6DDA8FD6C}"/>
              </a:ext>
            </a:extLst>
          </p:cNvPr>
          <p:cNvSpPr txBox="1"/>
          <p:nvPr/>
        </p:nvSpPr>
        <p:spPr>
          <a:xfrm>
            <a:off x="5214025" y="2616741"/>
            <a:ext cx="1330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All clear?</a:t>
            </a:r>
          </a:p>
        </p:txBody>
      </p:sp>
    </p:spTree>
    <p:extLst>
      <p:ext uri="{BB962C8B-B14F-4D97-AF65-F5344CB8AC3E}">
        <p14:creationId xmlns:p14="http://schemas.microsoft.com/office/powerpoint/2010/main" val="2253715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EC114-0D40-7199-9FA7-5C49C5BE8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C38E879-1DCB-CDC6-05B5-869563428F9A}"/>
              </a:ext>
            </a:extLst>
          </p:cNvPr>
          <p:cNvSpPr txBox="1"/>
          <p:nvPr/>
        </p:nvSpPr>
        <p:spPr>
          <a:xfrm>
            <a:off x="1119106" y="761500"/>
            <a:ext cx="35620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DISCUSSION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D10230-23CE-C591-1E88-43806EF0F777}"/>
              </a:ext>
            </a:extLst>
          </p:cNvPr>
          <p:cNvSpPr txBox="1"/>
          <p:nvPr/>
        </p:nvSpPr>
        <p:spPr>
          <a:xfrm>
            <a:off x="1235122" y="1985749"/>
            <a:ext cx="12218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Projects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B439E85-3318-7B6D-4169-37F8D66D11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899055"/>
              </p:ext>
            </p:extLst>
          </p:nvPr>
        </p:nvGraphicFramePr>
        <p:xfrm>
          <a:off x="1235122" y="2704718"/>
          <a:ext cx="9973849" cy="352958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449084">
                  <a:extLst>
                    <a:ext uri="{9D8B030D-6E8A-4147-A177-3AD203B41FA5}">
                      <a16:colId xmlns:a16="http://schemas.microsoft.com/office/drawing/2014/main" val="1258849628"/>
                    </a:ext>
                  </a:extLst>
                </a:gridCol>
                <a:gridCol w="3633130">
                  <a:extLst>
                    <a:ext uri="{9D8B030D-6E8A-4147-A177-3AD203B41FA5}">
                      <a16:colId xmlns:a16="http://schemas.microsoft.com/office/drawing/2014/main" val="4164193412"/>
                    </a:ext>
                  </a:extLst>
                </a:gridCol>
                <a:gridCol w="4891635">
                  <a:extLst>
                    <a:ext uri="{9D8B030D-6E8A-4147-A177-3AD203B41FA5}">
                      <a16:colId xmlns:a16="http://schemas.microsoft.com/office/drawing/2014/main" val="4027853243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Sadie</a:t>
                      </a:r>
                    </a:p>
                  </a:txBody>
                  <a:tcPr marL="68580" marR="68580" marT="914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U.S.-Israel Bilateral Relations</a:t>
                      </a: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Strengthening Nuclear Nonproliferation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778353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Alice</a:t>
                      </a:r>
                    </a:p>
                  </a:txBody>
                  <a:tcPr marL="68580" marR="68580" marT="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China-Taiwan-U.S. Tensions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9414812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Bernadette</a:t>
                      </a:r>
                    </a:p>
                  </a:txBody>
                  <a:tcPr marL="68580" marR="68580" marT="914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 International Image</a:t>
                      </a: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Dedollarization</a:t>
                      </a: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925976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Owen</a:t>
                      </a:r>
                    </a:p>
                  </a:txBody>
                  <a:tcPr marL="68580" marR="68580" marT="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 International Image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0764748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Elyza</a:t>
                      </a:r>
                    </a:p>
                  </a:txBody>
                  <a:tcPr marL="68580" marR="68580" marT="914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Russia-Ukraine Ceasefire</a:t>
                      </a: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Future of the </a:t>
                      </a:r>
                      <a:r>
                        <a:rPr lang="en-US" sz="1800" kern="10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United Nations</a:t>
                      </a: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7779636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Hayley</a:t>
                      </a:r>
                    </a:p>
                  </a:txBody>
                  <a:tcPr marL="68580" marR="68580" marT="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U.S.-Mexico River Dispute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0546084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Will</a:t>
                      </a:r>
                    </a:p>
                  </a:txBody>
                  <a:tcPr marL="68580" marR="68580" marT="9144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Enhancing Ukraine Military Power</a:t>
                      </a: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Russia-Ukraine Ceasefire Talks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7150405"/>
                  </a:ext>
                </a:extLst>
              </a:tr>
              <a:tr h="28649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Luciano</a:t>
                      </a:r>
                    </a:p>
                  </a:txBody>
                  <a:tcPr marL="68580" marR="68580" marT="0" marB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PMingLiU" panose="02020500000000000000" pitchFamily="18" charset="-120"/>
                          <a:cs typeface="Times New Roman" panose="02020603050405020304" pitchFamily="18" charset="0"/>
                        </a:rPr>
                        <a:t>U.S. Venezuela Oil Deal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4296165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985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PMingLiU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36011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5965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25A02A5-3D60-BE57-6ECB-4359D5360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D629FB-B7A4-2FC6-E55C-97492AA97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70" b="93658" l="1500" r="96500">
                        <a14:foregroundMark x1="10333" y1="25516" x2="3000" y2="44248"/>
                        <a14:foregroundMark x1="3000" y1="44248" x2="5167" y2="67109"/>
                        <a14:foregroundMark x1="5167" y1="67109" x2="16500" y2="78171"/>
                        <a14:foregroundMark x1="16500" y1="78171" x2="18167" y2="75959"/>
                        <a14:foregroundMark x1="18917" y1="78171" x2="29333" y2="93363"/>
                        <a14:foregroundMark x1="29333" y1="93363" x2="42000" y2="93805"/>
                        <a14:foregroundMark x1="42000" y1="93805" x2="54333" y2="85988"/>
                        <a14:foregroundMark x1="54333" y1="85988" x2="58833" y2="86283"/>
                        <a14:foregroundMark x1="86083" y1="74189" x2="96750" y2="60324"/>
                        <a14:foregroundMark x1="96750" y1="60324" x2="92250" y2="39086"/>
                        <a14:foregroundMark x1="92250" y1="39086" x2="87333" y2="33923"/>
                        <a14:foregroundMark x1="95667" y1="47345" x2="96500" y2="64307"/>
                        <a14:foregroundMark x1="69167" y1="10767" x2="56250" y2="7670"/>
                        <a14:foregroundMark x1="56250" y1="7670" x2="50750" y2="9440"/>
                        <a14:foregroundMark x1="2250" y1="58555" x2="3250" y2="55900"/>
                        <a14:foregroundMark x1="2000" y1="61209" x2="2000" y2="61209"/>
                        <a14:foregroundMark x1="1500" y1="60324" x2="1500" y2="603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776432" y="1948217"/>
            <a:ext cx="3771900" cy="21311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988668-1CB5-3919-2504-4036F5052E7D}"/>
              </a:ext>
            </a:extLst>
          </p:cNvPr>
          <p:cNvSpPr txBox="1"/>
          <p:nvPr/>
        </p:nvSpPr>
        <p:spPr>
          <a:xfrm>
            <a:off x="2408830" y="2676273"/>
            <a:ext cx="4609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Lunch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407E1E-ED32-0C63-15B5-AE75B86A3549}"/>
              </a:ext>
            </a:extLst>
          </p:cNvPr>
          <p:cNvSpPr txBox="1"/>
          <p:nvPr/>
        </p:nvSpPr>
        <p:spPr>
          <a:xfrm>
            <a:off x="2488343" y="5370474"/>
            <a:ext cx="8056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Happy to discuss 401 and 402 topics</a:t>
            </a:r>
          </a:p>
        </p:txBody>
      </p:sp>
    </p:spTree>
    <p:extLst>
      <p:ext uri="{BB962C8B-B14F-4D97-AF65-F5344CB8AC3E}">
        <p14:creationId xmlns:p14="http://schemas.microsoft.com/office/powerpoint/2010/main" val="1171055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74CC201-3DA8-D57F-16EE-15C85F651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provided text is a course schedule for Fall 2026, detailing topics and assignments for IRP 401 and IRP 402, including due dates for various readings, projects, and worksheets.&#10;&#10;AI-generated content may be incorrect.">
            <a:extLst>
              <a:ext uri="{FF2B5EF4-FFF2-40B4-BE49-F238E27FC236}">
                <a16:creationId xmlns:a16="http://schemas.microsoft.com/office/drawing/2014/main" id="{D27E191C-C2E7-D49C-5142-5139B8BD8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605" y="121311"/>
            <a:ext cx="6313377" cy="676656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151AA28-AA11-DC50-727A-731FB1CC8B85}"/>
              </a:ext>
            </a:extLst>
          </p:cNvPr>
          <p:cNvGrpSpPr/>
          <p:nvPr/>
        </p:nvGrpSpPr>
        <p:grpSpPr>
          <a:xfrm>
            <a:off x="7973210" y="2834098"/>
            <a:ext cx="570411" cy="3567241"/>
            <a:chOff x="7973210" y="2834098"/>
            <a:chExt cx="570411" cy="356724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F0E6051-32B6-1D20-7252-913DF4F6FAD4}"/>
                </a:ext>
              </a:extLst>
            </p:cNvPr>
            <p:cNvGrpSpPr/>
            <p:nvPr/>
          </p:nvGrpSpPr>
          <p:grpSpPr>
            <a:xfrm>
              <a:off x="7973210" y="2834098"/>
              <a:ext cx="570411" cy="3567241"/>
              <a:chOff x="9472320" y="2985453"/>
              <a:chExt cx="570411" cy="3567241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26F68E1-8869-EC29-43C5-DA888782C001}"/>
                  </a:ext>
                </a:extLst>
              </p:cNvPr>
              <p:cNvSpPr txBox="1"/>
              <p:nvPr/>
            </p:nvSpPr>
            <p:spPr>
              <a:xfrm>
                <a:off x="9482116" y="4568082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C99D1D2-C670-7683-C543-22C5024CD14C}"/>
                  </a:ext>
                </a:extLst>
              </p:cNvPr>
              <p:cNvSpPr txBox="1"/>
              <p:nvPr/>
            </p:nvSpPr>
            <p:spPr>
              <a:xfrm>
                <a:off x="9482116" y="2985453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528BF70-AB83-2E27-BFED-AC30BDF48E30}"/>
                  </a:ext>
                </a:extLst>
              </p:cNvPr>
              <p:cNvSpPr txBox="1"/>
              <p:nvPr/>
            </p:nvSpPr>
            <p:spPr>
              <a:xfrm>
                <a:off x="9472320" y="4744673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B43EEF5-755B-7823-3802-AAF8E08EBA85}"/>
                  </a:ext>
                </a:extLst>
              </p:cNvPr>
              <p:cNvSpPr txBox="1"/>
              <p:nvPr/>
            </p:nvSpPr>
            <p:spPr>
              <a:xfrm>
                <a:off x="9535861" y="5967919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91862E4-700A-7A7E-1E33-CCF56D0E35CE}"/>
                </a:ext>
              </a:extLst>
            </p:cNvPr>
            <p:cNvSpPr txBox="1"/>
            <p:nvPr/>
          </p:nvSpPr>
          <p:spPr>
            <a:xfrm>
              <a:off x="7980431" y="4897798"/>
              <a:ext cx="5068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sym typeface="Wingdings" panose="05000000000000000000" pitchFamily="2" charset="2"/>
                </a:rPr>
                <a:t>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0CE34766-9D42-983A-3642-A783662BC758}"/>
              </a:ext>
            </a:extLst>
          </p:cNvPr>
          <p:cNvSpPr txBox="1"/>
          <p:nvPr/>
        </p:nvSpPr>
        <p:spPr>
          <a:xfrm>
            <a:off x="9246202" y="2594917"/>
            <a:ext cx="8675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401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041EBE1-0A02-FE5E-A5FD-4888690DB06F}"/>
              </a:ext>
            </a:extLst>
          </p:cNvPr>
          <p:cNvSpPr txBox="1"/>
          <p:nvPr/>
        </p:nvSpPr>
        <p:spPr>
          <a:xfrm>
            <a:off x="9267346" y="3796979"/>
            <a:ext cx="887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402</a:t>
            </a:r>
            <a:endParaRPr lang="en-US" sz="28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172542E-3499-94D4-F469-73EEEF63148E}"/>
              </a:ext>
            </a:extLst>
          </p:cNvPr>
          <p:cNvSpPr/>
          <p:nvPr/>
        </p:nvSpPr>
        <p:spPr>
          <a:xfrm>
            <a:off x="6335747" y="1890707"/>
            <a:ext cx="1928692" cy="20980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B490B2C-991C-64B1-BDAC-307322C3787D}"/>
              </a:ext>
            </a:extLst>
          </p:cNvPr>
          <p:cNvGrpSpPr/>
          <p:nvPr/>
        </p:nvGrpSpPr>
        <p:grpSpPr>
          <a:xfrm>
            <a:off x="7948399" y="2494118"/>
            <a:ext cx="590050" cy="4609541"/>
            <a:chOff x="7948399" y="2494118"/>
            <a:chExt cx="590050" cy="4609541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3D66D6C-58CD-1314-B097-5E5174AA5A89}"/>
                </a:ext>
              </a:extLst>
            </p:cNvPr>
            <p:cNvGrpSpPr/>
            <p:nvPr/>
          </p:nvGrpSpPr>
          <p:grpSpPr>
            <a:xfrm>
              <a:off x="7977846" y="2494118"/>
              <a:ext cx="560603" cy="4609541"/>
              <a:chOff x="9088457" y="2389808"/>
              <a:chExt cx="560603" cy="3740309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CDF72A2-39CF-9CC1-7019-744315D97B4F}"/>
                  </a:ext>
                </a:extLst>
              </p:cNvPr>
              <p:cNvSpPr txBox="1"/>
              <p:nvPr/>
            </p:nvSpPr>
            <p:spPr>
              <a:xfrm>
                <a:off x="9142190" y="2389808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D969F40-9CC2-0B70-B3DD-EE42D3457764}"/>
                  </a:ext>
                </a:extLst>
              </p:cNvPr>
              <p:cNvSpPr txBox="1"/>
              <p:nvPr/>
            </p:nvSpPr>
            <p:spPr>
              <a:xfrm>
                <a:off x="9088457" y="2966996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D3FB385-0666-698C-68AA-4CA274947946}"/>
                  </a:ext>
                </a:extLst>
              </p:cNvPr>
              <p:cNvSpPr txBox="1"/>
              <p:nvPr/>
            </p:nvSpPr>
            <p:spPr>
              <a:xfrm>
                <a:off x="9124022" y="5545342"/>
                <a:ext cx="5068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</a:t>
                </a:r>
                <a:endParaRPr lang="en-US" sz="32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D5AACC-B0A2-D1F5-E90B-022DFA1F6107}"/>
                </a:ext>
              </a:extLst>
            </p:cNvPr>
            <p:cNvSpPr txBox="1"/>
            <p:nvPr/>
          </p:nvSpPr>
          <p:spPr>
            <a:xfrm>
              <a:off x="7948399" y="4016527"/>
              <a:ext cx="506870" cy="7206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  <a:sym typeface="Wingdings" panose="05000000000000000000" pitchFamily="2" charset="2"/>
                </a:rPr>
                <a:t>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350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5" grpId="1"/>
      <p:bldP spid="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3099C-3495-EE10-6A76-600DAA77E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5C4840-C510-E4C7-3139-B507579E1F9B}"/>
              </a:ext>
            </a:extLst>
          </p:cNvPr>
          <p:cNvSpPr txBox="1"/>
          <p:nvPr/>
        </p:nvSpPr>
        <p:spPr>
          <a:xfrm>
            <a:off x="1304926" y="702731"/>
            <a:ext cx="3011337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/>
              <a:t>TODAY’S AGENDA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DA7E93C-9E20-BA68-D238-67B92E426E88}"/>
              </a:ext>
            </a:extLst>
          </p:cNvPr>
          <p:cNvGraphicFramePr>
            <a:graphicFrameLocks noGrp="1"/>
          </p:cNvGraphicFramePr>
          <p:nvPr/>
        </p:nvGraphicFramePr>
        <p:xfrm>
          <a:off x="1304926" y="1563414"/>
          <a:ext cx="9453708" cy="4937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19463">
                  <a:extLst>
                    <a:ext uri="{9D8B030D-6E8A-4147-A177-3AD203B41FA5}">
                      <a16:colId xmlns:a16="http://schemas.microsoft.com/office/drawing/2014/main" val="3540809041"/>
                    </a:ext>
                  </a:extLst>
                </a:gridCol>
                <a:gridCol w="8134245">
                  <a:extLst>
                    <a:ext uri="{9D8B030D-6E8A-4147-A177-3AD203B41FA5}">
                      <a16:colId xmlns:a16="http://schemas.microsoft.com/office/drawing/2014/main" val="369545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9:00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Skills Presentation: 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Talking Across Divides (Dr. Emily Sydnor) 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59899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Depart by Uber to Georgetown University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174993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10:25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Meet at Intercultural Center (“Red Square”) and proceed to Room 450.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820313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10:30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Speaker:  Professor Angelo RIVERO Santos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Specialist on Latin America and Venezuela, Georgetown University</a:t>
                      </a:r>
                    </a:p>
                    <a:p>
                      <a:r>
                        <a:rPr lang="en-US" sz="16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Luciano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31384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12:00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Return to Dupont Circle (bus) and Lunch</a:t>
                      </a:r>
                      <a:endParaRPr lang="en-US" sz="16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74391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2:00 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Metro to National Press Club</a:t>
                      </a:r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276400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en-US" sz="2000" dirty="0"/>
                        <a:t>2:30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Guest Speaker:  Mr. Jerry Zremski</a:t>
                      </a:r>
                    </a:p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Reporter and Columnist, Buffalo News; Professor, University of Maryland </a:t>
                      </a:r>
                    </a:p>
                    <a:p>
                      <a:r>
                        <a:rPr lang="en-US" sz="160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Introduced by Bernadette</a:t>
                      </a:r>
                      <a:endParaRPr lang="en-US" sz="20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408330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~3:30</a:t>
                      </a:r>
                    </a:p>
                  </a:txBody>
                  <a:tcPr marB="9144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/>
                        <a:t>Wrapup</a:t>
                      </a:r>
                      <a:endParaRPr lang="en-US" sz="2000" dirty="0"/>
                    </a:p>
                  </a:txBody>
                  <a:tcPr marB="91440"/>
                </a:tc>
                <a:extLst>
                  <a:ext uri="{0D108BD9-81ED-4DB2-BD59-A6C34878D82A}">
                    <a16:rowId xmlns:a16="http://schemas.microsoft.com/office/drawing/2014/main" val="12608721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7559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572ADE9-A8ED-E927-8457-7807B5B9B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300E5E5-C8DB-3C09-6768-612CA9CED3C8}"/>
              </a:ext>
            </a:extLst>
          </p:cNvPr>
          <p:cNvSpPr txBox="1"/>
          <p:nvPr/>
        </p:nvSpPr>
        <p:spPr>
          <a:xfrm>
            <a:off x="2940623" y="540697"/>
            <a:ext cx="64972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LUNCH    and    METRO to </a:t>
            </a:r>
            <a:br>
              <a:rPr lang="en-US" sz="2800" dirty="0"/>
            </a:br>
            <a:r>
              <a:rPr lang="en-US" sz="2800" dirty="0"/>
              <a:t>Metro Center and National Press Club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BAFD6B-848C-D1C9-3934-D31732B56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70" b="93658" l="1500" r="96500">
                        <a14:foregroundMark x1="10333" y1="25516" x2="3000" y2="44248"/>
                        <a14:foregroundMark x1="3000" y1="44248" x2="5167" y2="67109"/>
                        <a14:foregroundMark x1="5167" y1="67109" x2="16500" y2="78171"/>
                        <a14:foregroundMark x1="16500" y1="78171" x2="18167" y2="75959"/>
                        <a14:foregroundMark x1="18917" y1="78171" x2="29333" y2="93363"/>
                        <a14:foregroundMark x1="29333" y1="93363" x2="42000" y2="93805"/>
                        <a14:foregroundMark x1="42000" y1="93805" x2="54333" y2="85988"/>
                        <a14:foregroundMark x1="54333" y1="85988" x2="58833" y2="86283"/>
                        <a14:foregroundMark x1="86083" y1="74189" x2="96750" y2="60324"/>
                        <a14:foregroundMark x1="96750" y1="60324" x2="92250" y2="39086"/>
                        <a14:foregroundMark x1="92250" y1="39086" x2="87333" y2="33923"/>
                        <a14:foregroundMark x1="95667" y1="47345" x2="96500" y2="64307"/>
                        <a14:foregroundMark x1="69167" y1="10767" x2="56250" y2="7670"/>
                        <a14:foregroundMark x1="56250" y1="7670" x2="50750" y2="9440"/>
                        <a14:foregroundMark x1="2250" y1="58555" x2="3250" y2="55900"/>
                        <a14:foregroundMark x1="2000" y1="61209" x2="2000" y2="61209"/>
                        <a14:foregroundMark x1="1500" y1="60324" x2="1500" y2="603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44443" y="2791225"/>
            <a:ext cx="3771900" cy="2131124"/>
          </a:xfrm>
          <a:prstGeom prst="rect">
            <a:avLst/>
          </a:prstGeom>
        </p:spPr>
      </p:pic>
      <p:pic>
        <p:nvPicPr>
          <p:cNvPr id="1026" name="Picture 2" descr="Red Line (Washington Metro) - Wikipedia">
            <a:extLst>
              <a:ext uri="{FF2B5EF4-FFF2-40B4-BE49-F238E27FC236}">
                <a16:creationId xmlns:a16="http://schemas.microsoft.com/office/drawing/2014/main" id="{C493C02C-3E74-DA84-B007-33309DC67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475" y="2022224"/>
            <a:ext cx="4892168" cy="366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04752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A05EC-7C19-9115-63D0-CE2C1E082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ED157-EED7-6466-EF45-E4778355D2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6950" y="1781175"/>
            <a:ext cx="7686674" cy="1194650"/>
          </a:xfrm>
        </p:spPr>
        <p:txBody>
          <a:bodyPr>
            <a:normAutofit/>
          </a:bodyPr>
          <a:lstStyle/>
          <a:p>
            <a:r>
              <a:rPr lang="en-US" sz="4000" dirty="0"/>
              <a:t>Global Policy Seminar and NSC Simulation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979093-CC45-048D-91F4-F9BBCECFFD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93037" y="2741801"/>
            <a:ext cx="6858000" cy="618523"/>
          </a:xfrm>
        </p:spPr>
        <p:txBody>
          <a:bodyPr>
            <a:normAutofit/>
          </a:bodyPr>
          <a:lstStyle/>
          <a:p>
            <a:r>
              <a:rPr lang="en-US" sz="2800" dirty="0"/>
              <a:t>IRP 401  -  IRP 402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5CB065-8D96-0EE3-97CF-B60CE167011E}"/>
              </a:ext>
            </a:extLst>
          </p:cNvPr>
          <p:cNvSpPr txBox="1"/>
          <p:nvPr/>
        </p:nvSpPr>
        <p:spPr>
          <a:xfrm>
            <a:off x="5771609" y="5465641"/>
            <a:ext cx="3368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Prof. Fulton T. Armstrong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1618B4-2984-D45D-9D49-88EFC16076DF}"/>
              </a:ext>
            </a:extLst>
          </p:cNvPr>
          <p:cNvSpPr txBox="1"/>
          <p:nvPr/>
        </p:nvSpPr>
        <p:spPr>
          <a:xfrm>
            <a:off x="5771609" y="3997484"/>
            <a:ext cx="26433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Week Four</a:t>
            </a:r>
            <a:br>
              <a:rPr lang="en-US" sz="2400" dirty="0"/>
            </a:br>
            <a:r>
              <a:rPr lang="en-US" sz="2400" dirty="0"/>
              <a:t>18 September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FE3F29-27DF-533C-97D1-969B45F099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232" y="3882176"/>
            <a:ext cx="3232987" cy="204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3604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7192489"/>
      </p:ext>
    </p:extLst>
  </p:cSld>
  <p:clrMapOvr>
    <a:masterClrMapping/>
  </p:clrMapOvr>
</p:sld>
</file>

<file path=ppt/theme/theme1.xml><?xml version="1.0" encoding="utf-8"?>
<a:theme xmlns:a="http://schemas.openxmlformats.org/drawingml/2006/main" name="AU_analysis_class_theme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U_analysis_class_theme" id="{D629ACFE-B0C4-497E-BC82-35A72FF012DF}" vid="{1BAA6AC4-EBB9-499A-AE4A-F60AD4DD45D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AU_analysis_class_theme</Template>
  <TotalTime>3806</TotalTime>
  <Words>718</Words>
  <Application>Microsoft Office PowerPoint</Application>
  <PresentationFormat>Widescreen</PresentationFormat>
  <Paragraphs>169</Paragraphs>
  <Slides>23</Slides>
  <Notes>0</Notes>
  <HiddenSlides>5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SimSun</vt:lpstr>
      <vt:lpstr>Aptos</vt:lpstr>
      <vt:lpstr>Arial</vt:lpstr>
      <vt:lpstr>Calibri</vt:lpstr>
      <vt:lpstr>Corbel</vt:lpstr>
      <vt:lpstr>Wingdings</vt:lpstr>
      <vt:lpstr>AU_analysis_class_theme</vt:lpstr>
      <vt:lpstr>Global Policy Seminar and NSC Simulation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Global Policy Seminar and NSC Simulation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Fulton Armstrong</dc:creator>
  <cp:keywords/>
  <cp:lastModifiedBy>Fulton A</cp:lastModifiedBy>
  <cp:revision>203</cp:revision>
  <cp:lastPrinted>2026-09-14T18:45:45Z</cp:lastPrinted>
  <dcterms:created xsi:type="dcterms:W3CDTF">2020-01-10T15:37:44Z</dcterms:created>
  <dcterms:modified xsi:type="dcterms:W3CDTF">2026-09-16T17:30:36Z</dcterms:modified>
  <cp:category/>
</cp:coreProperties>
</file>