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1011" r:id="rId3"/>
    <p:sldId id="1840" r:id="rId4"/>
    <p:sldId id="1856" r:id="rId5"/>
    <p:sldId id="1650" r:id="rId6"/>
    <p:sldId id="1843" r:id="rId7"/>
    <p:sldId id="1844" r:id="rId8"/>
    <p:sldId id="1845" r:id="rId9"/>
    <p:sldId id="1846" r:id="rId10"/>
    <p:sldId id="1986" r:id="rId11"/>
    <p:sldId id="1832" r:id="rId12"/>
    <p:sldId id="1847" r:id="rId13"/>
    <p:sldId id="1850" r:id="rId14"/>
    <p:sldId id="1848" r:id="rId15"/>
    <p:sldId id="1849" r:id="rId16"/>
    <p:sldId id="1841" r:id="rId17"/>
    <p:sldId id="1852" r:id="rId18"/>
    <p:sldId id="1854" r:id="rId19"/>
    <p:sldId id="1855" r:id="rId20"/>
    <p:sldId id="1985" r:id="rId21"/>
    <p:sldId id="1740" r:id="rId22"/>
    <p:sldId id="1984" r:id="rId23"/>
    <p:sldId id="1671" r:id="rId24"/>
    <p:sldId id="1853" r:id="rId25"/>
    <p:sldId id="1851" r:id="rId26"/>
    <p:sldId id="1842" r:id="rId27"/>
    <p:sldId id="1837" r:id="rId28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F2F1E"/>
    <a:srgbClr val="104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402ED-5D6C-4721-8490-CD0D6A5BF681}" v="2" dt="2026-09-09T19:44:38.8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8" autoAdjust="0"/>
    <p:restoredTop sz="95740"/>
  </p:normalViewPr>
  <p:slideViewPr>
    <p:cSldViewPr snapToGrid="0">
      <p:cViewPr varScale="1">
        <p:scale>
          <a:sx n="65" d="100"/>
          <a:sy n="65" d="100"/>
        </p:scale>
        <p:origin x="63" y="1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lton A" userId="6ce49bf28c24c9be" providerId="LiveId" clId="{6BBDCC28-EAC0-40FF-A09B-B0AEED10F0DB}"/>
    <pc:docChg chg="custSel addSld delSld modSld delSection modSection">
      <pc:chgData name="Fulton A" userId="6ce49bf28c24c9be" providerId="LiveId" clId="{6BBDCC28-EAC0-40FF-A09B-B0AEED10F0DB}" dt="2026-09-09T19:46:45.310" v="104" actId="20577"/>
      <pc:docMkLst>
        <pc:docMk/>
      </pc:docMkLst>
      <pc:sldChg chg="add">
        <pc:chgData name="Fulton A" userId="6ce49bf28c24c9be" providerId="LiveId" clId="{6BBDCC28-EAC0-40FF-A09B-B0AEED10F0DB}" dt="2026-09-09T19:44:13.293" v="1"/>
        <pc:sldMkLst>
          <pc:docMk/>
          <pc:sldMk cId="1221951085" sldId="1740"/>
        </pc:sldMkLst>
      </pc:sldChg>
      <pc:sldChg chg="new del">
        <pc:chgData name="Fulton A" userId="6ce49bf28c24c9be" providerId="LiveId" clId="{6BBDCC28-EAC0-40FF-A09B-B0AEED10F0DB}" dt="2026-09-09T19:45:45.767" v="83" actId="47"/>
        <pc:sldMkLst>
          <pc:docMk/>
          <pc:sldMk cId="1790899504" sldId="1857"/>
        </pc:sldMkLst>
      </pc:sldChg>
      <pc:sldChg chg="add">
        <pc:chgData name="Fulton A" userId="6ce49bf28c24c9be" providerId="LiveId" clId="{6BBDCC28-EAC0-40FF-A09B-B0AEED10F0DB}" dt="2026-09-09T19:44:13.293" v="1"/>
        <pc:sldMkLst>
          <pc:docMk/>
          <pc:sldMk cId="3972678268" sldId="1984"/>
        </pc:sldMkLst>
      </pc:sldChg>
      <pc:sldChg chg="addSp modSp new mod">
        <pc:chgData name="Fulton A" userId="6ce49bf28c24c9be" providerId="LiveId" clId="{6BBDCC28-EAC0-40FF-A09B-B0AEED10F0DB}" dt="2026-09-09T19:45:39.959" v="82" actId="403"/>
        <pc:sldMkLst>
          <pc:docMk/>
          <pc:sldMk cId="1401588023" sldId="1985"/>
        </pc:sldMkLst>
        <pc:spChg chg="add mod">
          <ac:chgData name="Fulton A" userId="6ce49bf28c24c9be" providerId="LiveId" clId="{6BBDCC28-EAC0-40FF-A09B-B0AEED10F0DB}" dt="2026-09-09T19:45:39.959" v="82" actId="403"/>
          <ac:spMkLst>
            <pc:docMk/>
            <pc:sldMk cId="1401588023" sldId="1985"/>
            <ac:spMk id="2" creationId="{86536EF9-CCAB-82E8-F273-E4155B8AEA82}"/>
          </ac:spMkLst>
        </pc:spChg>
      </pc:sldChg>
      <pc:sldChg chg="delSp modSp add mod">
        <pc:chgData name="Fulton A" userId="6ce49bf28c24c9be" providerId="LiveId" clId="{6BBDCC28-EAC0-40FF-A09B-B0AEED10F0DB}" dt="2026-09-09T19:46:45.310" v="104" actId="20577"/>
        <pc:sldMkLst>
          <pc:docMk/>
          <pc:sldMk cId="2204824968" sldId="1986"/>
        </pc:sldMkLst>
        <pc:spChg chg="del">
          <ac:chgData name="Fulton A" userId="6ce49bf28c24c9be" providerId="LiveId" clId="{6BBDCC28-EAC0-40FF-A09B-B0AEED10F0DB}" dt="2026-09-09T19:46:38.507" v="86" actId="478"/>
          <ac:spMkLst>
            <pc:docMk/>
            <pc:sldMk cId="2204824968" sldId="1986"/>
            <ac:spMk id="2" creationId="{ABF1FC64-3901-A8A5-2F21-5D740EB7955B}"/>
          </ac:spMkLst>
        </pc:spChg>
        <pc:spChg chg="mod">
          <ac:chgData name="Fulton A" userId="6ce49bf28c24c9be" providerId="LiveId" clId="{6BBDCC28-EAC0-40FF-A09B-B0AEED10F0DB}" dt="2026-09-09T19:46:45.310" v="104" actId="20577"/>
          <ac:spMkLst>
            <pc:docMk/>
            <pc:sldMk cId="2204824968" sldId="1986"/>
            <ac:spMk id="5" creationId="{F3079EF8-9A14-0C01-A6DA-8E2C0D69B7A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470895"/>
          </a:xfrm>
          <a:prstGeom prst="rect">
            <a:avLst/>
          </a:prstGeom>
        </p:spPr>
        <p:txBody>
          <a:bodyPr vert="horz" lIns="94171" tIns="47086" rIns="94171" bIns="470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470895"/>
          </a:xfrm>
          <a:prstGeom prst="rect">
            <a:avLst/>
          </a:prstGeom>
        </p:spPr>
        <p:txBody>
          <a:bodyPr vert="horz" lIns="94171" tIns="47086" rIns="94171" bIns="47086" rtlCol="0"/>
          <a:lstStyle>
            <a:lvl1pPr algn="r">
              <a:defRPr sz="1200"/>
            </a:lvl1pPr>
          </a:lstStyle>
          <a:p>
            <a:fld id="{A4B45A41-E728-4C03-8E92-ADFB1F2FD97D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71" tIns="47086" rIns="94171" bIns="470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3"/>
          </a:xfrm>
          <a:prstGeom prst="rect">
            <a:avLst/>
          </a:prstGeom>
        </p:spPr>
        <p:txBody>
          <a:bodyPr vert="horz" lIns="94171" tIns="47086" rIns="94171" bIns="470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4409"/>
            <a:ext cx="3076363" cy="470894"/>
          </a:xfrm>
          <a:prstGeom prst="rect">
            <a:avLst/>
          </a:prstGeom>
        </p:spPr>
        <p:txBody>
          <a:bodyPr vert="horz" lIns="94171" tIns="47086" rIns="94171" bIns="470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6" y="8914409"/>
            <a:ext cx="3076363" cy="470894"/>
          </a:xfrm>
          <a:prstGeom prst="rect">
            <a:avLst/>
          </a:prstGeom>
        </p:spPr>
        <p:txBody>
          <a:bodyPr vert="horz" lIns="94171" tIns="47086" rIns="94171" bIns="47086" rtlCol="0" anchor="b"/>
          <a:lstStyle>
            <a:lvl1pPr algn="r">
              <a:defRPr sz="1200"/>
            </a:lvl1pPr>
          </a:lstStyle>
          <a:p>
            <a:fld id="{CA4382C9-6A48-49AF-A069-E0AA57207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1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829879"/>
            <a:ext cx="9144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8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2"/>
            <a:ext cx="105156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7"/>
            <a:ext cx="105156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5186516"/>
            <a:ext cx="10514012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65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489399"/>
            <a:ext cx="10514012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18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04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9"/>
            <a:ext cx="105156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50581"/>
            <a:ext cx="10514012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56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1" y="188595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6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7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7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09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7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8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5" y="4873766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4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2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8" y="4873764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84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56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9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4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829878"/>
            <a:ext cx="9144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7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4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1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1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1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7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6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8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1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267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tionary.org/wiki/PB%26J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D9643-660C-4F7A-B505-E1947E55E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950" y="1781175"/>
            <a:ext cx="7686674" cy="1194650"/>
          </a:xfrm>
        </p:spPr>
        <p:txBody>
          <a:bodyPr>
            <a:normAutofit/>
          </a:bodyPr>
          <a:lstStyle/>
          <a:p>
            <a:r>
              <a:rPr lang="en-US" sz="4000" dirty="0"/>
              <a:t>Global Policy Seminar and NSC Simulation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BD79B-F6CA-4B05-A6F4-9D3640A03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037" y="2741801"/>
            <a:ext cx="6858000" cy="618523"/>
          </a:xfrm>
        </p:spPr>
        <p:txBody>
          <a:bodyPr>
            <a:normAutofit/>
          </a:bodyPr>
          <a:lstStyle/>
          <a:p>
            <a:r>
              <a:rPr lang="en-US" sz="2800" dirty="0"/>
              <a:t>IRP 401  -  IRP 402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BCD19B-55AB-4D08-A939-080A93DACEA3}"/>
              </a:ext>
            </a:extLst>
          </p:cNvPr>
          <p:cNvSpPr txBox="1"/>
          <p:nvPr/>
        </p:nvSpPr>
        <p:spPr>
          <a:xfrm>
            <a:off x="5771609" y="5465641"/>
            <a:ext cx="3368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Prof. Fulton T. Armstrong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3D3CE5-5285-44EC-AB2E-E318AACFE2FF}"/>
              </a:ext>
            </a:extLst>
          </p:cNvPr>
          <p:cNvSpPr txBox="1"/>
          <p:nvPr/>
        </p:nvSpPr>
        <p:spPr>
          <a:xfrm>
            <a:off x="5771609" y="3997484"/>
            <a:ext cx="26225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Week Three</a:t>
            </a:r>
            <a:br>
              <a:rPr lang="en-US" sz="2400" dirty="0"/>
            </a:br>
            <a:r>
              <a:rPr lang="en-US" sz="2400" dirty="0"/>
              <a:t>11 September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FBA8E4-BC1F-3A4B-2113-F28660CE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32" y="3882176"/>
            <a:ext cx="3232987" cy="204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90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4F18A-3CB8-D5ED-3095-489FAB23F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871615-AF00-28D4-577E-9C21E1FB662A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079EF8-9A14-0C01-A6DA-8E2C0D69B7A9}"/>
              </a:ext>
            </a:extLst>
          </p:cNvPr>
          <p:cNvSpPr txBox="1"/>
          <p:nvPr/>
        </p:nvSpPr>
        <p:spPr>
          <a:xfrm>
            <a:off x="4070277" y="3429000"/>
            <a:ext cx="289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CLASS INTRO VIDEO</a:t>
            </a:r>
          </a:p>
        </p:txBody>
      </p:sp>
    </p:spTree>
    <p:extLst>
      <p:ext uri="{BB962C8B-B14F-4D97-AF65-F5344CB8AC3E}">
        <p14:creationId xmlns:p14="http://schemas.microsoft.com/office/powerpoint/2010/main" val="220482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BF276A-CAA1-B052-D20B-B96B125CEBB6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796137-87A0-BE33-D26F-F23E2AEFA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9460">
            <a:off x="4979725" y="411957"/>
            <a:ext cx="5813573" cy="7589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473B9C-86A6-C638-AB64-0F4CC617B521}"/>
              </a:ext>
            </a:extLst>
          </p:cNvPr>
          <p:cNvSpPr txBox="1"/>
          <p:nvPr/>
        </p:nvSpPr>
        <p:spPr>
          <a:xfrm>
            <a:off x="1356237" y="5199797"/>
            <a:ext cx="1650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/>
              <a:t>Intro by Will</a:t>
            </a:r>
          </a:p>
        </p:txBody>
      </p:sp>
    </p:spTree>
    <p:extLst>
      <p:ext uri="{BB962C8B-B14F-4D97-AF65-F5344CB8AC3E}">
        <p14:creationId xmlns:p14="http://schemas.microsoft.com/office/powerpoint/2010/main" val="246127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7119A-7762-4EC5-3F68-4E352B59C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ED48D-D7CE-2779-4927-C1C4E99E4F38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EACD1A-F1BA-352D-AD9D-CA79F519B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83" y="1763602"/>
            <a:ext cx="4300021" cy="56136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6D7ED3-8864-CCDF-4B8A-1167A7A32EA9}"/>
              </a:ext>
            </a:extLst>
          </p:cNvPr>
          <p:cNvSpPr txBox="1"/>
          <p:nvPr/>
        </p:nvSpPr>
        <p:spPr>
          <a:xfrm>
            <a:off x="6489511" y="1624083"/>
            <a:ext cx="1294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 &amp;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F9EB43-B87F-5910-8620-BE8A2067093A}"/>
              </a:ext>
            </a:extLst>
          </p:cNvPr>
          <p:cNvSpPr txBox="1"/>
          <p:nvPr/>
        </p:nvSpPr>
        <p:spPr>
          <a:xfrm>
            <a:off x="6419979" y="2598003"/>
            <a:ext cx="49537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Where did Office of Vice President (OVP) fit in the interagency process?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well did the interagency work on issues the VP cared about?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advice do you have for us as observers of policy?  As new arrivals to the professional workplace?</a:t>
            </a:r>
          </a:p>
        </p:txBody>
      </p:sp>
    </p:spTree>
    <p:extLst>
      <p:ext uri="{BB962C8B-B14F-4D97-AF65-F5344CB8AC3E}">
        <p14:creationId xmlns:p14="http://schemas.microsoft.com/office/powerpoint/2010/main" val="1073140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A02A5-3D60-BE57-6ECB-4359D5360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D629FB-B7A4-2FC6-E55C-97492AA97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70" b="93658" l="1500" r="96500">
                        <a14:foregroundMark x1="10333" y1="25516" x2="3000" y2="44248"/>
                        <a14:foregroundMark x1="3000" y1="44248" x2="5167" y2="67109"/>
                        <a14:foregroundMark x1="5167" y1="67109" x2="16500" y2="78171"/>
                        <a14:foregroundMark x1="16500" y1="78171" x2="18167" y2="75959"/>
                        <a14:foregroundMark x1="18917" y1="78171" x2="29333" y2="93363"/>
                        <a14:foregroundMark x1="29333" y1="93363" x2="42000" y2="93805"/>
                        <a14:foregroundMark x1="42000" y1="93805" x2="54333" y2="85988"/>
                        <a14:foregroundMark x1="54333" y1="85988" x2="58833" y2="86283"/>
                        <a14:foregroundMark x1="86083" y1="74189" x2="96750" y2="60324"/>
                        <a14:foregroundMark x1="96750" y1="60324" x2="92250" y2="39086"/>
                        <a14:foregroundMark x1="92250" y1="39086" x2="87333" y2="33923"/>
                        <a14:foregroundMark x1="95667" y1="47345" x2="96500" y2="64307"/>
                        <a14:foregroundMark x1="69167" y1="10767" x2="56250" y2="7670"/>
                        <a14:foregroundMark x1="56250" y1="7670" x2="50750" y2="9440"/>
                        <a14:foregroundMark x1="2250" y1="58555" x2="3250" y2="55900"/>
                        <a14:foregroundMark x1="2000" y1="61209" x2="2000" y2="61209"/>
                        <a14:foregroundMark x1="1500" y1="60324" x2="1500" y2="60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76432" y="1948217"/>
            <a:ext cx="3771900" cy="2131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988668-1CB5-3919-2504-4036F5052E7D}"/>
              </a:ext>
            </a:extLst>
          </p:cNvPr>
          <p:cNvSpPr txBox="1"/>
          <p:nvPr/>
        </p:nvSpPr>
        <p:spPr>
          <a:xfrm>
            <a:off x="2408830" y="2676273"/>
            <a:ext cx="4609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Lunch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407E1E-ED32-0C63-15B5-AE75B86A3549}"/>
              </a:ext>
            </a:extLst>
          </p:cNvPr>
          <p:cNvSpPr txBox="1"/>
          <p:nvPr/>
        </p:nvSpPr>
        <p:spPr>
          <a:xfrm>
            <a:off x="2488343" y="5370474"/>
            <a:ext cx="8056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Happy to discuss 401 and 402 topics</a:t>
            </a:r>
          </a:p>
        </p:txBody>
      </p:sp>
    </p:spTree>
    <p:extLst>
      <p:ext uri="{BB962C8B-B14F-4D97-AF65-F5344CB8AC3E}">
        <p14:creationId xmlns:p14="http://schemas.microsoft.com/office/powerpoint/2010/main" val="1171055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B3CF3-C410-8A58-B9ED-17C9A4053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AA44D1-2922-A3C1-5E1A-C4401680D53C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AAB201-353F-42C8-EC5D-E31DE6D61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0170">
            <a:off x="4872226" y="443319"/>
            <a:ext cx="5815584" cy="71774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D5A979-23BC-2C48-F3E3-C53B4557C479}"/>
              </a:ext>
            </a:extLst>
          </p:cNvPr>
          <p:cNvSpPr txBox="1"/>
          <p:nvPr/>
        </p:nvSpPr>
        <p:spPr>
          <a:xfrm>
            <a:off x="1293561" y="5199797"/>
            <a:ext cx="1775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/>
              <a:t>Intro by Alice</a:t>
            </a:r>
          </a:p>
        </p:txBody>
      </p:sp>
    </p:spTree>
    <p:extLst>
      <p:ext uri="{BB962C8B-B14F-4D97-AF65-F5344CB8AC3E}">
        <p14:creationId xmlns:p14="http://schemas.microsoft.com/office/powerpoint/2010/main" val="639696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E91C5-F021-1C7E-A89A-93ED94BC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632388-B40F-07D7-17CE-D2BE46893EE5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GUEST SPEAKER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83592C-4584-5BA5-63C9-CC65075FA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83" y="1808001"/>
            <a:ext cx="4297680" cy="53040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ED4C3-D07A-6273-4997-4D638DFE2D41}"/>
              </a:ext>
            </a:extLst>
          </p:cNvPr>
          <p:cNvSpPr txBox="1"/>
          <p:nvPr/>
        </p:nvSpPr>
        <p:spPr>
          <a:xfrm>
            <a:off x="6489511" y="1624083"/>
            <a:ext cx="1294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 &amp;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46622D-CC4F-3BEF-E384-4705C3CC6E77}"/>
              </a:ext>
            </a:extLst>
          </p:cNvPr>
          <p:cNvSpPr txBox="1"/>
          <p:nvPr/>
        </p:nvSpPr>
        <p:spPr>
          <a:xfrm>
            <a:off x="6419979" y="2598003"/>
            <a:ext cx="495375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Where did your office fit in the interagency process?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well did the interagency work on your issues?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advice do you have for us as observers of policy?  As new arrivals to the professional workplace?</a:t>
            </a:r>
          </a:p>
        </p:txBody>
      </p:sp>
    </p:spTree>
    <p:extLst>
      <p:ext uri="{BB962C8B-B14F-4D97-AF65-F5344CB8AC3E}">
        <p14:creationId xmlns:p14="http://schemas.microsoft.com/office/powerpoint/2010/main" val="125461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0ABECB-4705-812D-5495-3F3EBB261B78}"/>
              </a:ext>
            </a:extLst>
          </p:cNvPr>
          <p:cNvSpPr txBox="1"/>
          <p:nvPr/>
        </p:nvSpPr>
        <p:spPr>
          <a:xfrm>
            <a:off x="5203325" y="2558955"/>
            <a:ext cx="1407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3764763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ive Analysis&#10;&#10;AI-generated content may be incorrect.">
            <a:extLst>
              <a:ext uri="{FF2B5EF4-FFF2-40B4-BE49-F238E27FC236}">
                <a16:creationId xmlns:a16="http://schemas.microsoft.com/office/drawing/2014/main" id="{429179AD-115E-1B2F-7238-6EF07839D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26" y="1144440"/>
            <a:ext cx="8439959" cy="47474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0423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AFDAA-6008-978F-BEFF-71ABD2739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ive Analysis&#10;&#10;AI-generated content may be incorrect.">
            <a:extLst>
              <a:ext uri="{FF2B5EF4-FFF2-40B4-BE49-F238E27FC236}">
                <a16:creationId xmlns:a16="http://schemas.microsoft.com/office/drawing/2014/main" id="{DFD7983E-D1E6-0A46-5102-518EECD6C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0" y="530210"/>
            <a:ext cx="3806985" cy="21414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80AFDE-525B-9700-7F34-5F6CD06F54AC}"/>
              </a:ext>
            </a:extLst>
          </p:cNvPr>
          <p:cNvSpPr txBox="1"/>
          <p:nvPr/>
        </p:nvSpPr>
        <p:spPr>
          <a:xfrm>
            <a:off x="5107390" y="855757"/>
            <a:ext cx="53273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Broad impressions?</a:t>
            </a:r>
          </a:p>
          <a:p>
            <a:r>
              <a:rPr lang="en-US" sz="2800" dirty="0"/>
              <a:t>Broad or specific questions?</a:t>
            </a:r>
          </a:p>
          <a:p>
            <a:r>
              <a:rPr lang="en-US" sz="2800" dirty="0"/>
              <a:t>Do you see how the model works?</a:t>
            </a:r>
          </a:p>
          <a:p>
            <a:r>
              <a:rPr lang="en-US" sz="2800" dirty="0"/>
              <a:t>Do you think it can/will help you?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96BBE3-80FD-048C-4270-08E1704F8C3C}"/>
              </a:ext>
            </a:extLst>
          </p:cNvPr>
          <p:cNvSpPr txBox="1"/>
          <p:nvPr/>
        </p:nvSpPr>
        <p:spPr>
          <a:xfrm>
            <a:off x="858741" y="3562184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Are you clear on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3C84A-FA4F-CE4F-94FF-7696812AF28C}"/>
              </a:ext>
            </a:extLst>
          </p:cNvPr>
          <p:cNvSpPr txBox="1"/>
          <p:nvPr/>
        </p:nvSpPr>
        <p:spPr>
          <a:xfrm>
            <a:off x="4016734" y="3562184"/>
            <a:ext cx="677300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difference between facts and analysis?</a:t>
            </a:r>
          </a:p>
          <a:p>
            <a:r>
              <a:rPr lang="en-US" sz="2800" dirty="0"/>
              <a:t>importance of being conscious of you assess </a:t>
            </a:r>
            <a:br>
              <a:rPr lang="en-US" sz="2800" dirty="0"/>
            </a:br>
            <a:r>
              <a:rPr lang="en-US" sz="2800" dirty="0"/>
              <a:t>    your facts?</a:t>
            </a:r>
          </a:p>
          <a:p>
            <a:r>
              <a:rPr lang="en-US" sz="2800" dirty="0"/>
              <a:t>value of how/why?</a:t>
            </a:r>
          </a:p>
          <a:p>
            <a:r>
              <a:rPr lang="en-US" sz="2800" dirty="0"/>
              <a:t>value of drivers?</a:t>
            </a:r>
          </a:p>
          <a:p>
            <a:r>
              <a:rPr lang="en-US" sz="2800" dirty="0"/>
              <a:t>value of trends … and scenarios?</a:t>
            </a:r>
          </a:p>
          <a:p>
            <a:r>
              <a:rPr lang="en-US" sz="2800" dirty="0"/>
              <a:t>role of your hypothesis(</a:t>
            </a:r>
            <a:r>
              <a:rPr lang="en-US" sz="2800" dirty="0" err="1"/>
              <a:t>ses</a:t>
            </a:r>
            <a:r>
              <a:rPr lang="en-US" sz="2800" dirty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1026192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BDD31-56DA-47CF-83FB-1B44A8226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FED6A1-9418-05F7-8E76-FDC63094A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492327"/>
              </p:ext>
            </p:extLst>
          </p:nvPr>
        </p:nvGraphicFramePr>
        <p:xfrm>
          <a:off x="1109075" y="3199623"/>
          <a:ext cx="9973849" cy="352958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96582">
                  <a:extLst>
                    <a:ext uri="{9D8B030D-6E8A-4147-A177-3AD203B41FA5}">
                      <a16:colId xmlns:a16="http://schemas.microsoft.com/office/drawing/2014/main" val="1258849628"/>
                    </a:ext>
                  </a:extLst>
                </a:gridCol>
                <a:gridCol w="3685632">
                  <a:extLst>
                    <a:ext uri="{9D8B030D-6E8A-4147-A177-3AD203B41FA5}">
                      <a16:colId xmlns:a16="http://schemas.microsoft.com/office/drawing/2014/main" val="4164193412"/>
                    </a:ext>
                  </a:extLst>
                </a:gridCol>
                <a:gridCol w="4891635">
                  <a:extLst>
                    <a:ext uri="{9D8B030D-6E8A-4147-A177-3AD203B41FA5}">
                      <a16:colId xmlns:a16="http://schemas.microsoft.com/office/drawing/2014/main" val="4027853243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Sadie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U.S.-Israel Bilateral Relations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Strengthening Nuclear Nonproliferation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783535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Alice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China-Taiwan-U.S. 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414812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Bernadette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U.S. International Image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Dedollarization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925976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Owen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xxx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0764748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Elyza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Russia-Ukraine Ceasefire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Future of the </a:t>
                      </a: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United Nations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779636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Hayley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xxx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546084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Will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xxx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Russia-Ukraine Ceasefire Talks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150405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Luciano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U.S. Venezuela Oil Deal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4296165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85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601133"/>
                  </a:ext>
                </a:extLst>
              </a:tr>
            </a:tbl>
          </a:graphicData>
        </a:graphic>
      </p:graphicFrame>
      <p:pic>
        <p:nvPicPr>
          <p:cNvPr id="4" name="Picture 3" descr="Effective Analysis&#10;&#10;AI-generated content may be incorrect.">
            <a:extLst>
              <a:ext uri="{FF2B5EF4-FFF2-40B4-BE49-F238E27FC236}">
                <a16:creationId xmlns:a16="http://schemas.microsoft.com/office/drawing/2014/main" id="{570E0194-BE28-BBB7-BB51-DA5BEA2FE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0" y="530210"/>
            <a:ext cx="3806985" cy="21414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1FE4B8-6B28-6983-B1FA-F07585B2B256}"/>
              </a:ext>
            </a:extLst>
          </p:cNvPr>
          <p:cNvSpPr txBox="1"/>
          <p:nvPr/>
        </p:nvSpPr>
        <p:spPr>
          <a:xfrm>
            <a:off x="5453977" y="811512"/>
            <a:ext cx="5327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EXERCISE:</a:t>
            </a:r>
            <a:br>
              <a:rPr lang="en-US" sz="2800" dirty="0"/>
            </a:br>
            <a:r>
              <a:rPr lang="en-US" sz="2800" dirty="0"/>
              <a:t>What drivers do you see in your topics?</a:t>
            </a:r>
          </a:p>
        </p:txBody>
      </p:sp>
    </p:spTree>
    <p:extLst>
      <p:ext uri="{BB962C8B-B14F-4D97-AF65-F5344CB8AC3E}">
        <p14:creationId xmlns:p14="http://schemas.microsoft.com/office/powerpoint/2010/main" val="405152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FAA7B8-6D9C-217B-B34B-393C684EF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45987"/>
              </p:ext>
            </p:extLst>
          </p:nvPr>
        </p:nvGraphicFramePr>
        <p:xfrm>
          <a:off x="4007793" y="556085"/>
          <a:ext cx="3894012" cy="6191328"/>
        </p:xfrm>
        <a:graphic>
          <a:graphicData uri="http://schemas.openxmlformats.org/drawingml/2006/table">
            <a:tbl>
              <a:tblPr/>
              <a:tblGrid>
                <a:gridCol w="3894012">
                  <a:extLst>
                    <a:ext uri="{9D8B030D-6E8A-4147-A177-3AD203B41FA5}">
                      <a16:colId xmlns:a16="http://schemas.microsoft.com/office/drawing/2014/main" val="1988101017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 (28 Aug)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01627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2 (4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86812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3 (11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65843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4 (18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7525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5 (25 Sep)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65826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6 (2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440956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7 (9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484079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8 (16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29356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9 (23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63745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10 (30 Oct)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45145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11 (6 Nov)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82939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12 (13 Nov)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95734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13 (20 Nov)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80920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Thanksgiving</a:t>
                      </a: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69956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200" dirty="0">
                          <a:effectLst/>
                          <a:latin typeface="Aptos" panose="020B0004020202020204" pitchFamily="34" charset="0"/>
                        </a:rPr>
                        <a:t>Week 14 (4 Dec)</a:t>
                      </a:r>
                      <a:endParaRPr lang="en-US" sz="20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83" marR="18092" marT="26825" marB="268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089274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30" marR="18415" marT="27305" marB="2730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258756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242086-09BC-4765-B7D9-59B8029C8CC8}"/>
              </a:ext>
            </a:extLst>
          </p:cNvPr>
          <p:cNvSpPr/>
          <p:nvPr/>
        </p:nvSpPr>
        <p:spPr>
          <a:xfrm>
            <a:off x="4496665" y="556085"/>
            <a:ext cx="2916268" cy="4095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E16667-2D57-4B8C-96AC-37F36A16A53C}"/>
              </a:ext>
            </a:extLst>
          </p:cNvPr>
          <p:cNvSpPr txBox="1"/>
          <p:nvPr/>
        </p:nvSpPr>
        <p:spPr>
          <a:xfrm>
            <a:off x="1247775" y="1543050"/>
            <a:ext cx="150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Fall 2026</a:t>
            </a:r>
          </a:p>
        </p:txBody>
      </p:sp>
    </p:spTree>
    <p:extLst>
      <p:ext uri="{BB962C8B-B14F-4D97-AF65-F5344CB8AC3E}">
        <p14:creationId xmlns:p14="http://schemas.microsoft.com/office/powerpoint/2010/main" val="105783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0.0013 0.114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536EF9-CCAB-82E8-F273-E4155B8AEA82}"/>
              </a:ext>
            </a:extLst>
          </p:cNvPr>
          <p:cNvSpPr txBox="1"/>
          <p:nvPr/>
        </p:nvSpPr>
        <p:spPr>
          <a:xfrm>
            <a:off x="3333567" y="2630355"/>
            <a:ext cx="41841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Analytical paper for 401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due:  Friday, 25 September</a:t>
            </a:r>
          </a:p>
        </p:txBody>
      </p:sp>
    </p:spTree>
    <p:extLst>
      <p:ext uri="{BB962C8B-B14F-4D97-AF65-F5344CB8AC3E}">
        <p14:creationId xmlns:p14="http://schemas.microsoft.com/office/powerpoint/2010/main" val="1401588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8E6D69F3-F2C7-4F6A-BAFC-C9C61E803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272" y="1134979"/>
            <a:ext cx="4124136" cy="5425440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3A8C211F-4B48-40FD-96BD-C8D63F102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42" y="1143000"/>
            <a:ext cx="4171860" cy="54254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8E611E-426A-05CD-F6E2-F540929ED05B}"/>
              </a:ext>
            </a:extLst>
          </p:cNvPr>
          <p:cNvSpPr/>
          <p:nvPr/>
        </p:nvSpPr>
        <p:spPr>
          <a:xfrm>
            <a:off x="1981200" y="2133600"/>
            <a:ext cx="3810000" cy="6096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F0BF7E-093E-FBA9-C8E1-AAD62D801B8F}"/>
              </a:ext>
            </a:extLst>
          </p:cNvPr>
          <p:cNvSpPr/>
          <p:nvPr/>
        </p:nvSpPr>
        <p:spPr>
          <a:xfrm>
            <a:off x="1981200" y="2743200"/>
            <a:ext cx="3810000" cy="6858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59B8A9-192F-F719-A922-4079F1E41122}"/>
              </a:ext>
            </a:extLst>
          </p:cNvPr>
          <p:cNvSpPr/>
          <p:nvPr/>
        </p:nvSpPr>
        <p:spPr>
          <a:xfrm>
            <a:off x="1981200" y="3429000"/>
            <a:ext cx="3810000" cy="22098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419B29-EE5C-E5C4-5C4A-C829B7AC329D}"/>
              </a:ext>
            </a:extLst>
          </p:cNvPr>
          <p:cNvSpPr/>
          <p:nvPr/>
        </p:nvSpPr>
        <p:spPr>
          <a:xfrm>
            <a:off x="1981200" y="5731881"/>
            <a:ext cx="3810000" cy="516519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5B53AC-208F-8740-CE1D-F81670562BFD}"/>
              </a:ext>
            </a:extLst>
          </p:cNvPr>
          <p:cNvSpPr/>
          <p:nvPr/>
        </p:nvSpPr>
        <p:spPr>
          <a:xfrm>
            <a:off x="6400800" y="1219200"/>
            <a:ext cx="3810000" cy="9144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68E136-B8AC-7FE0-8DCC-0C05EA5656DB}"/>
              </a:ext>
            </a:extLst>
          </p:cNvPr>
          <p:cNvSpPr/>
          <p:nvPr/>
        </p:nvSpPr>
        <p:spPr>
          <a:xfrm>
            <a:off x="6400800" y="2207240"/>
            <a:ext cx="3810000" cy="68836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552E09-3796-DA72-0336-6651363CEBE4}"/>
              </a:ext>
            </a:extLst>
          </p:cNvPr>
          <p:cNvSpPr/>
          <p:nvPr/>
        </p:nvSpPr>
        <p:spPr>
          <a:xfrm>
            <a:off x="6400800" y="2967336"/>
            <a:ext cx="3810000" cy="1680863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119732-7A9D-AC11-A4A1-039E7446F6DD}"/>
              </a:ext>
            </a:extLst>
          </p:cNvPr>
          <p:cNvSpPr/>
          <p:nvPr/>
        </p:nvSpPr>
        <p:spPr>
          <a:xfrm>
            <a:off x="6399028" y="4703856"/>
            <a:ext cx="3810000" cy="1315944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19D5B5-1A33-9F2E-CB61-C4492E0CB701}"/>
              </a:ext>
            </a:extLst>
          </p:cNvPr>
          <p:cNvSpPr/>
          <p:nvPr/>
        </p:nvSpPr>
        <p:spPr>
          <a:xfrm>
            <a:off x="5562600" y="1371600"/>
            <a:ext cx="304800" cy="2184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TextBox 8">
            <a:extLst>
              <a:ext uri="{FF2B5EF4-FFF2-40B4-BE49-F238E27FC236}">
                <a16:creationId xmlns:a16="http://schemas.microsoft.com/office/drawing/2014/main" id="{02465949-20A6-72EC-6F8C-7E5B9BD4FAEB}"/>
              </a:ext>
            </a:extLst>
          </p:cNvPr>
          <p:cNvSpPr txBox="1"/>
          <p:nvPr/>
        </p:nvSpPr>
        <p:spPr>
          <a:xfrm>
            <a:off x="3657600" y="3129786"/>
            <a:ext cx="7285822" cy="2862322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lIns="274320" tIns="274320" rIns="274320" bIns="27432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Thesis sentence(s):	Main conclusion.</a:t>
            </a:r>
          </a:p>
          <a:p>
            <a:pPr lvl="6">
              <a:spcAft>
                <a:spcPts val="1800"/>
              </a:spcAft>
            </a:pPr>
            <a:r>
              <a:rPr lang="en-US" sz="2400" dirty="0"/>
              <a:t>“Bottom Line Up Front.”</a:t>
            </a:r>
          </a:p>
          <a:p>
            <a:pPr lvl="6">
              <a:spcAft>
                <a:spcPts val="1800"/>
              </a:spcAft>
            </a:pPr>
            <a:r>
              <a:rPr lang="en-US" sz="2400" dirty="0"/>
              <a:t>Short, concise summary – including as many elements as needed to tell the whole story.</a:t>
            </a:r>
          </a:p>
        </p:txBody>
      </p:sp>
      <p:sp useBgFill="1">
        <p:nvSpPr>
          <p:cNvPr id="16" name="TextBox 15">
            <a:extLst>
              <a:ext uri="{FF2B5EF4-FFF2-40B4-BE49-F238E27FC236}">
                <a16:creationId xmlns:a16="http://schemas.microsoft.com/office/drawing/2014/main" id="{4676EBCB-0F32-976A-E24E-5EBF28D72AA7}"/>
              </a:ext>
            </a:extLst>
          </p:cNvPr>
          <p:cNvSpPr txBox="1"/>
          <p:nvPr/>
        </p:nvSpPr>
        <p:spPr>
          <a:xfrm>
            <a:off x="3657600" y="3408906"/>
            <a:ext cx="7285822" cy="2739211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lIns="274320" tIns="274320" rIns="274320" bIns="27432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dirty="0"/>
              <a:t>Framing: The information your decisionmaker needs to get into the story.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Basics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Not “research or </a:t>
            </a:r>
            <a:r>
              <a:rPr lang="en-US" sz="2800" dirty="0" err="1"/>
              <a:t>encylopedia</a:t>
            </a:r>
            <a:r>
              <a:rPr lang="en-US" sz="2800" dirty="0"/>
              <a:t>”</a:t>
            </a: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D420E61-583A-A0AB-E876-8A41D7A083F6}"/>
              </a:ext>
            </a:extLst>
          </p:cNvPr>
          <p:cNvSpPr/>
          <p:nvPr/>
        </p:nvSpPr>
        <p:spPr>
          <a:xfrm>
            <a:off x="381000" y="1281930"/>
            <a:ext cx="7696200" cy="3109907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Table 4">
            <a:extLst>
              <a:ext uri="{FF2B5EF4-FFF2-40B4-BE49-F238E27FC236}">
                <a16:creationId xmlns:a16="http://schemas.microsoft.com/office/drawing/2014/main" id="{67D1A3E6-66C8-40E7-F6B1-255A9736CD5A}"/>
              </a:ext>
            </a:extLst>
          </p:cNvPr>
          <p:cNvGraphicFramePr>
            <a:graphicFrameLocks noGrp="1"/>
          </p:cNvGraphicFramePr>
          <p:nvPr/>
        </p:nvGraphicFramePr>
        <p:xfrm>
          <a:off x="557425" y="1496644"/>
          <a:ext cx="7438222" cy="2852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1975">
                  <a:extLst>
                    <a:ext uri="{9D8B030D-6E8A-4147-A177-3AD203B41FA5}">
                      <a16:colId xmlns:a16="http://schemas.microsoft.com/office/drawing/2014/main" val="791030550"/>
                    </a:ext>
                  </a:extLst>
                </a:gridCol>
                <a:gridCol w="5176247">
                  <a:extLst>
                    <a:ext uri="{9D8B030D-6E8A-4147-A177-3AD203B41FA5}">
                      <a16:colId xmlns:a16="http://schemas.microsoft.com/office/drawing/2014/main" val="1745280593"/>
                    </a:ext>
                  </a:extLst>
                </a:gridCol>
              </a:tblGrid>
              <a:tr h="574458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Other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Things that don’t fit in rigid structure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180673"/>
                  </a:ext>
                </a:extLst>
              </a:tr>
              <a:tr h="490313">
                <a:tc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Give color, texture to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326833"/>
                  </a:ext>
                </a:extLst>
              </a:tr>
              <a:tr h="894100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Useful in building “narrative” when you write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45429"/>
                  </a:ext>
                </a:extLst>
              </a:tr>
              <a:tr h="894100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Pet facts, thoughts that you like (and show you care)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58069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3F9741D-9E75-9B90-E591-2419272D272F}"/>
              </a:ext>
            </a:extLst>
          </p:cNvPr>
          <p:cNvSpPr txBox="1"/>
          <p:nvPr/>
        </p:nvSpPr>
        <p:spPr>
          <a:xfrm>
            <a:off x="566950" y="523707"/>
            <a:ext cx="11251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Analytical Worksheet:  One Proven, Effective Way to Build Analysis for Presentation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CAA8DE-AC44-AE8B-FE98-AE785F545B76}"/>
              </a:ext>
            </a:extLst>
          </p:cNvPr>
          <p:cNvSpPr/>
          <p:nvPr/>
        </p:nvSpPr>
        <p:spPr>
          <a:xfrm>
            <a:off x="3276600" y="6324600"/>
            <a:ext cx="990600" cy="1694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B92DE8-37B6-0E4D-C4A9-CF54A2E5AC05}"/>
              </a:ext>
            </a:extLst>
          </p:cNvPr>
          <p:cNvSpPr/>
          <p:nvPr/>
        </p:nvSpPr>
        <p:spPr>
          <a:xfrm>
            <a:off x="2021773" y="6258473"/>
            <a:ext cx="1066800" cy="166016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5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9" grpId="0" animBg="1"/>
      <p:bldP spid="9" grpId="1" animBg="1"/>
      <p:bldP spid="16" grpId="0" animBg="1"/>
      <p:bldP spid="16" grpId="1" animBg="1"/>
      <p:bldP spid="18" grpId="0" animBg="1"/>
      <p:bldP spid="1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4EA4D8-AE98-3FE0-85EF-671F8B367757}"/>
              </a:ext>
            </a:extLst>
          </p:cNvPr>
          <p:cNvSpPr txBox="1"/>
          <p:nvPr/>
        </p:nvSpPr>
        <p:spPr>
          <a:xfrm>
            <a:off x="1219200" y="914400"/>
            <a:ext cx="3788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Even less intimidating …</a:t>
            </a:r>
          </a:p>
        </p:txBody>
      </p:sp>
      <p:pic>
        <p:nvPicPr>
          <p:cNvPr id="4" name="Picture 3" descr="The image is a printout of a structured worksheet for analyzing an issue, with sections for outlining possible outcomes, past policies, successes or failures, current drivers, obstacles, recommendations, and current trends.&#10;&#10;AI-generated content may be incorrect.">
            <a:extLst>
              <a:ext uri="{FF2B5EF4-FFF2-40B4-BE49-F238E27FC236}">
                <a16:creationId xmlns:a16="http://schemas.microsoft.com/office/drawing/2014/main" id="{60B17514-3C5F-1B2D-66F6-25D022B73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366" y="1600200"/>
            <a:ext cx="791926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78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CC201-3DA8-D57F-16EE-15C85F651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provided text is a course schedule for Fall 2026, detailing topics and assignments for IRP 401 and IRP 402, including due dates for various readings, projects, and worksheets.&#10;&#10;AI-generated content may be incorrect.">
            <a:extLst>
              <a:ext uri="{FF2B5EF4-FFF2-40B4-BE49-F238E27FC236}">
                <a16:creationId xmlns:a16="http://schemas.microsoft.com/office/drawing/2014/main" id="{D27E191C-C2E7-D49C-5142-5139B8BD8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605" y="121311"/>
            <a:ext cx="6313377" cy="676656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151AA28-AA11-DC50-727A-731FB1CC8B85}"/>
              </a:ext>
            </a:extLst>
          </p:cNvPr>
          <p:cNvGrpSpPr/>
          <p:nvPr/>
        </p:nvGrpSpPr>
        <p:grpSpPr>
          <a:xfrm>
            <a:off x="7973210" y="2834098"/>
            <a:ext cx="570411" cy="3567241"/>
            <a:chOff x="7973210" y="2834098"/>
            <a:chExt cx="570411" cy="356724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F0E6051-32B6-1D20-7252-913DF4F6FAD4}"/>
                </a:ext>
              </a:extLst>
            </p:cNvPr>
            <p:cNvGrpSpPr/>
            <p:nvPr/>
          </p:nvGrpSpPr>
          <p:grpSpPr>
            <a:xfrm>
              <a:off x="7973210" y="2834098"/>
              <a:ext cx="570411" cy="3567241"/>
              <a:chOff x="9472320" y="2985453"/>
              <a:chExt cx="570411" cy="356724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6F68E1-8869-EC29-43C5-DA888782C001}"/>
                  </a:ext>
                </a:extLst>
              </p:cNvPr>
              <p:cNvSpPr txBox="1"/>
              <p:nvPr/>
            </p:nvSpPr>
            <p:spPr>
              <a:xfrm>
                <a:off x="9482116" y="4568082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C99D1D2-C670-7683-C543-22C5024CD14C}"/>
                  </a:ext>
                </a:extLst>
              </p:cNvPr>
              <p:cNvSpPr txBox="1"/>
              <p:nvPr/>
            </p:nvSpPr>
            <p:spPr>
              <a:xfrm>
                <a:off x="9482116" y="2985453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28BF70-AB83-2E27-BFED-AC30BDF48E30}"/>
                  </a:ext>
                </a:extLst>
              </p:cNvPr>
              <p:cNvSpPr txBox="1"/>
              <p:nvPr/>
            </p:nvSpPr>
            <p:spPr>
              <a:xfrm>
                <a:off x="9472320" y="4744673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43EEF5-755B-7823-3802-AAF8E08EBA85}"/>
                  </a:ext>
                </a:extLst>
              </p:cNvPr>
              <p:cNvSpPr txBox="1"/>
              <p:nvPr/>
            </p:nvSpPr>
            <p:spPr>
              <a:xfrm>
                <a:off x="9535861" y="5967919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1862E4-700A-7A7E-1E33-CCF56D0E35CE}"/>
                </a:ext>
              </a:extLst>
            </p:cNvPr>
            <p:cNvSpPr txBox="1"/>
            <p:nvPr/>
          </p:nvSpPr>
          <p:spPr>
            <a:xfrm>
              <a:off x="7980431" y="4897798"/>
              <a:ext cx="5068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sym typeface="Wingdings" panose="05000000000000000000" pitchFamily="2" charset="2"/>
                </a:rPr>
                <a:t>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CE34766-9D42-983A-3642-A783662BC758}"/>
              </a:ext>
            </a:extLst>
          </p:cNvPr>
          <p:cNvSpPr txBox="1"/>
          <p:nvPr/>
        </p:nvSpPr>
        <p:spPr>
          <a:xfrm>
            <a:off x="9246202" y="2594917"/>
            <a:ext cx="867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401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41EBE1-0A02-FE5E-A5FD-4888690DB06F}"/>
              </a:ext>
            </a:extLst>
          </p:cNvPr>
          <p:cNvSpPr txBox="1"/>
          <p:nvPr/>
        </p:nvSpPr>
        <p:spPr>
          <a:xfrm>
            <a:off x="9267346" y="3796979"/>
            <a:ext cx="887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402</a:t>
            </a:r>
            <a:endParaRPr lang="en-US" sz="28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172542E-3499-94D4-F469-73EEEF63148E}"/>
              </a:ext>
            </a:extLst>
          </p:cNvPr>
          <p:cNvSpPr/>
          <p:nvPr/>
        </p:nvSpPr>
        <p:spPr>
          <a:xfrm>
            <a:off x="6335747" y="1890707"/>
            <a:ext cx="1928692" cy="2098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B490B2C-991C-64B1-BDAC-307322C3787D}"/>
              </a:ext>
            </a:extLst>
          </p:cNvPr>
          <p:cNvGrpSpPr/>
          <p:nvPr/>
        </p:nvGrpSpPr>
        <p:grpSpPr>
          <a:xfrm>
            <a:off x="7948399" y="2494118"/>
            <a:ext cx="590050" cy="4609541"/>
            <a:chOff x="7948399" y="2494118"/>
            <a:chExt cx="590050" cy="460954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3D66D6C-58CD-1314-B097-5E5174AA5A89}"/>
                </a:ext>
              </a:extLst>
            </p:cNvPr>
            <p:cNvGrpSpPr/>
            <p:nvPr/>
          </p:nvGrpSpPr>
          <p:grpSpPr>
            <a:xfrm>
              <a:off x="7977846" y="2494118"/>
              <a:ext cx="560603" cy="4609541"/>
              <a:chOff x="9088457" y="2389808"/>
              <a:chExt cx="560603" cy="374030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CDF72A2-39CF-9CC1-7019-744315D97B4F}"/>
                  </a:ext>
                </a:extLst>
              </p:cNvPr>
              <p:cNvSpPr txBox="1"/>
              <p:nvPr/>
            </p:nvSpPr>
            <p:spPr>
              <a:xfrm>
                <a:off x="9142190" y="2389808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D969F40-9CC2-0B70-B3DD-EE42D3457764}"/>
                  </a:ext>
                </a:extLst>
              </p:cNvPr>
              <p:cNvSpPr txBox="1"/>
              <p:nvPr/>
            </p:nvSpPr>
            <p:spPr>
              <a:xfrm>
                <a:off x="9088457" y="2966996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D3FB385-0666-698C-68AA-4CA274947946}"/>
                  </a:ext>
                </a:extLst>
              </p:cNvPr>
              <p:cNvSpPr txBox="1"/>
              <p:nvPr/>
            </p:nvSpPr>
            <p:spPr>
              <a:xfrm>
                <a:off x="9124022" y="5545342"/>
                <a:ext cx="5068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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D5AACC-B0A2-D1F5-E90B-022DFA1F6107}"/>
                </a:ext>
              </a:extLst>
            </p:cNvPr>
            <p:cNvSpPr txBox="1"/>
            <p:nvPr/>
          </p:nvSpPr>
          <p:spPr>
            <a:xfrm>
              <a:off x="7948399" y="4016527"/>
              <a:ext cx="506870" cy="7206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sym typeface="Wingdings" panose="05000000000000000000" pitchFamily="2" charset="2"/>
                </a:rPr>
                <a:t>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350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6DB57E-EAC8-BF1A-91B5-5958091B153C}"/>
              </a:ext>
            </a:extLst>
          </p:cNvPr>
          <p:cNvSpPr txBox="1"/>
          <p:nvPr/>
        </p:nvSpPr>
        <p:spPr>
          <a:xfrm>
            <a:off x="2639833" y="2735248"/>
            <a:ext cx="7062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QUESTIONS?   CONCERNS?   SUGGESTIONS?</a:t>
            </a:r>
          </a:p>
        </p:txBody>
      </p:sp>
    </p:spTree>
    <p:extLst>
      <p:ext uri="{BB962C8B-B14F-4D97-AF65-F5344CB8AC3E}">
        <p14:creationId xmlns:p14="http://schemas.microsoft.com/office/powerpoint/2010/main" val="1951395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7FF5C-F64C-2899-26E4-50F03D2D7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0B7DCF-47E7-A41C-4E4C-B304A9D332B6}"/>
              </a:ext>
            </a:extLst>
          </p:cNvPr>
          <p:cNvSpPr txBox="1"/>
          <p:nvPr/>
        </p:nvSpPr>
        <p:spPr>
          <a:xfrm>
            <a:off x="1304926" y="702731"/>
            <a:ext cx="301133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TODAY’S AGENDA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E79AF2-5A6F-262D-D07D-05E71763E4AA}"/>
              </a:ext>
            </a:extLst>
          </p:cNvPr>
          <p:cNvGraphicFramePr>
            <a:graphicFrameLocks noGrp="1"/>
          </p:cNvGraphicFramePr>
          <p:nvPr/>
        </p:nvGraphicFramePr>
        <p:xfrm>
          <a:off x="1304926" y="1447800"/>
          <a:ext cx="9453708" cy="541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463">
                  <a:extLst>
                    <a:ext uri="{9D8B030D-6E8A-4147-A177-3AD203B41FA5}">
                      <a16:colId xmlns:a16="http://schemas.microsoft.com/office/drawing/2014/main" val="3540809041"/>
                    </a:ext>
                  </a:extLst>
                </a:gridCol>
                <a:gridCol w="8134245">
                  <a:extLst>
                    <a:ext uri="{9D8B030D-6E8A-4147-A177-3AD203B41FA5}">
                      <a16:colId xmlns:a16="http://schemas.microsoft.com/office/drawing/2014/main" val="36954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9:00 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 Presentation: 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Effective Analysis: An Analytical Model for Making Information Actionable 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59899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Discussion: Readings and Project Prep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217499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10:30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  Mike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Orfini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Aide to Vice Presidents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Interagency as seen from OVP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Will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313849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12:00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Lunch</a:t>
                      </a:r>
                      <a:endParaRPr lang="en-US" sz="16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743911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  Heather Panton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Senior White House Advisor 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Interagency as seen by Special Advisor for Human Trafficking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Alice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408330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Discussion and Exercise: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Applying Analytical Tradecraft to 401 and 402 Projects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26087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~3:15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Wrapup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341911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198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1A926-12F6-8877-81FC-BC6592100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E7F6-870A-F498-EACC-62CA53064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950" y="1781175"/>
            <a:ext cx="7686674" cy="1194650"/>
          </a:xfrm>
        </p:spPr>
        <p:txBody>
          <a:bodyPr>
            <a:normAutofit/>
          </a:bodyPr>
          <a:lstStyle/>
          <a:p>
            <a:r>
              <a:rPr lang="en-US" sz="4000" dirty="0"/>
              <a:t>Global Policy Seminar and NSC Simulation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AC496-59FF-C353-BB40-EACACB7DB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037" y="2741801"/>
            <a:ext cx="6858000" cy="618523"/>
          </a:xfrm>
        </p:spPr>
        <p:txBody>
          <a:bodyPr>
            <a:normAutofit/>
          </a:bodyPr>
          <a:lstStyle/>
          <a:p>
            <a:r>
              <a:rPr lang="en-US" sz="2800" dirty="0"/>
              <a:t>IRP 401  -  IRP 402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FB3BD1-32CF-7D2D-6513-8CFDBA595F61}"/>
              </a:ext>
            </a:extLst>
          </p:cNvPr>
          <p:cNvSpPr txBox="1"/>
          <p:nvPr/>
        </p:nvSpPr>
        <p:spPr>
          <a:xfrm>
            <a:off x="5771609" y="5465641"/>
            <a:ext cx="3368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Prof. Fulton T. Armstrong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E42EEB-91DA-E614-FC31-41D9228E4CEF}"/>
              </a:ext>
            </a:extLst>
          </p:cNvPr>
          <p:cNvSpPr txBox="1"/>
          <p:nvPr/>
        </p:nvSpPr>
        <p:spPr>
          <a:xfrm>
            <a:off x="5771609" y="3997484"/>
            <a:ext cx="26225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Week Three</a:t>
            </a:r>
            <a:br>
              <a:rPr lang="en-US" sz="2400" dirty="0"/>
            </a:br>
            <a:r>
              <a:rPr lang="en-US" sz="2400" dirty="0"/>
              <a:t>11 September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72702D-2AE3-4A91-CEFF-CA0343DC2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32" y="3882176"/>
            <a:ext cx="3232987" cy="204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24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19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75557-FA6C-9D48-F037-73EFF397E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220B6C-2F6C-E4B5-29B6-637511682FDD}"/>
              </a:ext>
            </a:extLst>
          </p:cNvPr>
          <p:cNvSpPr txBox="1"/>
          <p:nvPr/>
        </p:nvSpPr>
        <p:spPr>
          <a:xfrm>
            <a:off x="1304926" y="702731"/>
            <a:ext cx="301133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TODAY’S AGENDA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34B938A-357D-D7D3-7F68-C75EBCE39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992930"/>
              </p:ext>
            </p:extLst>
          </p:nvPr>
        </p:nvGraphicFramePr>
        <p:xfrm>
          <a:off x="1304926" y="1447800"/>
          <a:ext cx="9453708" cy="541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463">
                  <a:extLst>
                    <a:ext uri="{9D8B030D-6E8A-4147-A177-3AD203B41FA5}">
                      <a16:colId xmlns:a16="http://schemas.microsoft.com/office/drawing/2014/main" val="3540809041"/>
                    </a:ext>
                  </a:extLst>
                </a:gridCol>
                <a:gridCol w="8134245">
                  <a:extLst>
                    <a:ext uri="{9D8B030D-6E8A-4147-A177-3AD203B41FA5}">
                      <a16:colId xmlns:a16="http://schemas.microsoft.com/office/drawing/2014/main" val="36954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9:00 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 Presentation: 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Effective Analysis: An Analytical Model for Making Information Actionable 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59899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Discussion: Readings and Project Prep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217499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10:30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  Mike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Orfini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Aide to Vice Presidents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Interagency as seen from OVP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Will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313849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12:00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Lunch</a:t>
                      </a:r>
                      <a:endParaRPr lang="en-US" sz="16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743911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  Heather Panton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Senior White House Advisor 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Interagency as seen by Special Advisor for Human Trafficking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Alice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408330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Discussion and Exercise: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Applying Analytical Tradecraft to 401 and 402 Projects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26087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~3:15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Wrapup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3419112734"/>
                  </a:ext>
                </a:extLst>
              </a:tr>
            </a:tbl>
          </a:graphicData>
        </a:graphic>
      </p:graphicFrame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F96CC216-2386-54BB-54D4-C7C085E91F5D}"/>
              </a:ext>
            </a:extLst>
          </p:cNvPr>
          <p:cNvSpPr/>
          <p:nvPr/>
        </p:nvSpPr>
        <p:spPr>
          <a:xfrm>
            <a:off x="1166884" y="1447800"/>
            <a:ext cx="9591750" cy="7494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2BFA6A8B-5814-7C7A-ED19-E5F7EB4290BC}"/>
              </a:ext>
            </a:extLst>
          </p:cNvPr>
          <p:cNvSpPr/>
          <p:nvPr/>
        </p:nvSpPr>
        <p:spPr>
          <a:xfrm>
            <a:off x="1319284" y="2127345"/>
            <a:ext cx="9591750" cy="5199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71EC8844-1B5E-DE81-BE29-570F154268A5}"/>
              </a:ext>
            </a:extLst>
          </p:cNvPr>
          <p:cNvSpPr/>
          <p:nvPr/>
        </p:nvSpPr>
        <p:spPr>
          <a:xfrm>
            <a:off x="1090684" y="2647335"/>
            <a:ext cx="9591750" cy="1260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9813180-143C-E5B6-7DBB-87B50B834D6D}"/>
              </a:ext>
            </a:extLst>
          </p:cNvPr>
          <p:cNvSpPr/>
          <p:nvPr/>
        </p:nvSpPr>
        <p:spPr>
          <a:xfrm>
            <a:off x="1304926" y="3927877"/>
            <a:ext cx="9591750" cy="430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DFDE695-A571-85E5-4D0B-93037F94235A}"/>
              </a:ext>
            </a:extLst>
          </p:cNvPr>
          <p:cNvSpPr/>
          <p:nvPr/>
        </p:nvSpPr>
        <p:spPr>
          <a:xfrm>
            <a:off x="1319284" y="4439375"/>
            <a:ext cx="9591750" cy="125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FE637F-465F-7018-FAF8-4D9CE5EFDA96}"/>
              </a:ext>
            </a:extLst>
          </p:cNvPr>
          <p:cNvSpPr/>
          <p:nvPr/>
        </p:nvSpPr>
        <p:spPr>
          <a:xfrm>
            <a:off x="1304926" y="5638910"/>
            <a:ext cx="9591750" cy="7494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3AAC3E-7CB1-2645-766C-C34773E48E9B}"/>
              </a:ext>
            </a:extLst>
          </p:cNvPr>
          <p:cNvSpPr/>
          <p:nvPr/>
        </p:nvSpPr>
        <p:spPr>
          <a:xfrm>
            <a:off x="1090684" y="6404707"/>
            <a:ext cx="9591750" cy="7494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5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33E3DC0-5A45-2860-EE62-31FB38B5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7CEBBD-8B05-B6C5-F607-38E8342930EB}"/>
              </a:ext>
            </a:extLst>
          </p:cNvPr>
          <p:cNvSpPr txBox="1"/>
          <p:nvPr/>
        </p:nvSpPr>
        <p:spPr>
          <a:xfrm>
            <a:off x="1304926" y="702731"/>
            <a:ext cx="301133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TODAY’S AGENDA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DA70D34-62A9-DC13-594B-9CCC34080319}"/>
              </a:ext>
            </a:extLst>
          </p:cNvPr>
          <p:cNvGraphicFramePr>
            <a:graphicFrameLocks noGrp="1"/>
          </p:cNvGraphicFramePr>
          <p:nvPr/>
        </p:nvGraphicFramePr>
        <p:xfrm>
          <a:off x="1304926" y="1447800"/>
          <a:ext cx="9453708" cy="541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463">
                  <a:extLst>
                    <a:ext uri="{9D8B030D-6E8A-4147-A177-3AD203B41FA5}">
                      <a16:colId xmlns:a16="http://schemas.microsoft.com/office/drawing/2014/main" val="3540809041"/>
                    </a:ext>
                  </a:extLst>
                </a:gridCol>
                <a:gridCol w="8134245">
                  <a:extLst>
                    <a:ext uri="{9D8B030D-6E8A-4147-A177-3AD203B41FA5}">
                      <a16:colId xmlns:a16="http://schemas.microsoft.com/office/drawing/2014/main" val="36954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9:00 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 Presentation: 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Effective Analysis: An Analytical Model for Making Information Actionable 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59899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Discussion: Readings and Project Prep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217499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10:30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  Mike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Orfini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Aide to Vice Presidents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Interagency as seen from OVP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Will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313849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12:00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Lunch</a:t>
                      </a:r>
                      <a:endParaRPr lang="en-US" sz="16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743911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dirty="0"/>
                        <a:t>1:00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Guest Speaker:  Heather Panton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Senior White House Advisor </a:t>
                      </a:r>
                      <a:b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Interagency as seen by Special Advisor for Human Trafficking</a:t>
                      </a:r>
                    </a:p>
                    <a:p>
                      <a:r>
                        <a:rPr lang="en-US" sz="16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Introduced by Alice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4083300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Discussion and Exercise: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Applying Analytical Tradecraft to 401 and 402 Projects</a:t>
                      </a:r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126087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~3:15</a:t>
                      </a:r>
                    </a:p>
                  </a:txBody>
                  <a:tcPr marB="91440"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Wrapup</a:t>
                      </a:r>
                      <a:endParaRPr lang="en-US" sz="2000" dirty="0"/>
                    </a:p>
                  </a:txBody>
                  <a:tcPr marB="91440"/>
                </a:tc>
                <a:extLst>
                  <a:ext uri="{0D108BD9-81ED-4DB2-BD59-A6C34878D82A}">
                    <a16:rowId xmlns:a16="http://schemas.microsoft.com/office/drawing/2014/main" val="341911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757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93DDA5-C876-EB87-685A-502A5C96CF3F}"/>
              </a:ext>
            </a:extLst>
          </p:cNvPr>
          <p:cNvSpPr txBox="1"/>
          <p:nvPr/>
        </p:nvSpPr>
        <p:spPr>
          <a:xfrm>
            <a:off x="2900144" y="5757664"/>
            <a:ext cx="4648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Next Friday:  Talking Across Divides</a:t>
            </a:r>
          </a:p>
        </p:txBody>
      </p:sp>
      <p:pic>
        <p:nvPicPr>
          <p:cNvPr id="4" name="Picture 3" descr="Effective Analysis&#10;&#10;AI-generated content may be incorrect.">
            <a:extLst>
              <a:ext uri="{FF2B5EF4-FFF2-40B4-BE49-F238E27FC236}">
                <a16:creationId xmlns:a16="http://schemas.microsoft.com/office/drawing/2014/main" id="{47F87175-EB13-B983-ED99-AC1F22E70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690" y="1573810"/>
            <a:ext cx="6814594" cy="38332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FCBC85-5511-6B05-8647-1A1E8CEA1D52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SKILL DISCUSSION</a:t>
            </a:r>
          </a:p>
        </p:txBody>
      </p:sp>
    </p:spTree>
    <p:extLst>
      <p:ext uri="{BB962C8B-B14F-4D97-AF65-F5344CB8AC3E}">
        <p14:creationId xmlns:p14="http://schemas.microsoft.com/office/powerpoint/2010/main" val="295130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DF0CE-48F5-EDF3-16E9-952B76BA6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6EE50C-E9D3-4FBB-F523-4AB3246C230B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705948-3C52-1901-1065-C745FC2C2B09}"/>
              </a:ext>
            </a:extLst>
          </p:cNvPr>
          <p:cNvSpPr txBox="1"/>
          <p:nvPr/>
        </p:nvSpPr>
        <p:spPr>
          <a:xfrm>
            <a:off x="1235122" y="1985749"/>
            <a:ext cx="1353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Readings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CD885-EB6E-F12F-B58C-800AB9C0CE48}"/>
              </a:ext>
            </a:extLst>
          </p:cNvPr>
          <p:cNvSpPr txBox="1"/>
          <p:nvPr/>
        </p:nvSpPr>
        <p:spPr>
          <a:xfrm>
            <a:off x="3236794" y="2049439"/>
            <a:ext cx="79912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State Dept on “interagency process”</a:t>
            </a:r>
          </a:p>
          <a:p>
            <a:r>
              <a:rPr lang="en-US" sz="2400" dirty="0"/>
              <a:t>Trump Admin NSPM-1 on NSC</a:t>
            </a:r>
          </a:p>
          <a:p>
            <a:r>
              <a:rPr lang="en-US" sz="2400" dirty="0"/>
              <a:t>Amb Neumann essay on interagency and role of ambassadors</a:t>
            </a:r>
          </a:p>
          <a:p>
            <a:r>
              <a:rPr lang="en-US" sz="2400" dirty="0"/>
              <a:t>U.S. military dictionary of interagency terms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E971A-F186-43DD-6EE2-B3F93DB12BC7}"/>
              </a:ext>
            </a:extLst>
          </p:cNvPr>
          <p:cNvSpPr txBox="1"/>
          <p:nvPr/>
        </p:nvSpPr>
        <p:spPr>
          <a:xfrm>
            <a:off x="2168732" y="4642513"/>
            <a:ext cx="74740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Impressions?  Surprises?  Problems in need of remedying?</a:t>
            </a:r>
          </a:p>
          <a:p>
            <a:endParaRPr lang="en-US" sz="2400" dirty="0"/>
          </a:p>
          <a:p>
            <a:r>
              <a:rPr lang="en-US" sz="2400" dirty="0"/>
              <a:t>Questions for our guests?</a:t>
            </a:r>
          </a:p>
        </p:txBody>
      </p:sp>
    </p:spTree>
    <p:extLst>
      <p:ext uri="{BB962C8B-B14F-4D97-AF65-F5344CB8AC3E}">
        <p14:creationId xmlns:p14="http://schemas.microsoft.com/office/powerpoint/2010/main" val="45518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64843-731B-7DF3-291A-CCE0D0FF8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BE1CFE-6CE0-F24D-5F2A-08FD339FBCD9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514029-8265-E7DA-EBA0-79E6E2DC4E65}"/>
              </a:ext>
            </a:extLst>
          </p:cNvPr>
          <p:cNvSpPr txBox="1"/>
          <p:nvPr/>
        </p:nvSpPr>
        <p:spPr>
          <a:xfrm>
            <a:off x="1235122" y="1985749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Projects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92B7DC-F875-2165-037D-ABD5EF0ADFFD}"/>
              </a:ext>
            </a:extLst>
          </p:cNvPr>
          <p:cNvSpPr txBox="1"/>
          <p:nvPr/>
        </p:nvSpPr>
        <p:spPr>
          <a:xfrm>
            <a:off x="3236794" y="2049439"/>
            <a:ext cx="4318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401 individual project </a:t>
            </a:r>
            <a:br>
              <a:rPr lang="en-US" sz="2400" dirty="0"/>
            </a:br>
            <a:r>
              <a:rPr lang="en-US" sz="2400" dirty="0"/>
              <a:t>    - submit topic officially tonight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0FBC71-B59D-9F82-B42D-C6C4637EF06F}"/>
              </a:ext>
            </a:extLst>
          </p:cNvPr>
          <p:cNvSpPr txBox="1"/>
          <p:nvPr/>
        </p:nvSpPr>
        <p:spPr>
          <a:xfrm>
            <a:off x="3314131" y="3002765"/>
            <a:ext cx="785356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402 partnered project </a:t>
            </a:r>
            <a:br>
              <a:rPr lang="en-US" sz="2400" dirty="0"/>
            </a:br>
            <a:r>
              <a:rPr lang="en-US" sz="2400" dirty="0"/>
              <a:t>    - clarify as needed</a:t>
            </a:r>
            <a:br>
              <a:rPr lang="en-US" sz="2400" dirty="0"/>
            </a:br>
            <a:r>
              <a:rPr lang="en-US" sz="2400" dirty="0"/>
              <a:t>    - confirm understanding on responsibilities</a:t>
            </a:r>
          </a:p>
          <a:p>
            <a:r>
              <a:rPr lang="en-US" sz="2400" dirty="0"/>
              <a:t>    - draft/submit “NSC tasking” memo by next Friday evening</a:t>
            </a:r>
            <a:br>
              <a:rPr lang="en-US" sz="2400" dirty="0"/>
            </a:br>
            <a:r>
              <a:rPr lang="en-US" sz="2400" dirty="0"/>
              <a:t>    - be sure to state client</a:t>
            </a:r>
          </a:p>
        </p:txBody>
      </p:sp>
    </p:spTree>
    <p:extLst>
      <p:ext uri="{BB962C8B-B14F-4D97-AF65-F5344CB8AC3E}">
        <p14:creationId xmlns:p14="http://schemas.microsoft.com/office/powerpoint/2010/main" val="88148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EC114-0D40-7199-9FA7-5C49C5BE8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38E879-1DCB-CDC6-05B5-869563428F9A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D10230-23CE-C591-1E88-43806EF0F777}"/>
              </a:ext>
            </a:extLst>
          </p:cNvPr>
          <p:cNvSpPr txBox="1"/>
          <p:nvPr/>
        </p:nvSpPr>
        <p:spPr>
          <a:xfrm>
            <a:off x="1235122" y="1985749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Projects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B439E85-3318-7B6D-4169-37F8D66D1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918861"/>
              </p:ext>
            </p:extLst>
          </p:nvPr>
        </p:nvGraphicFramePr>
        <p:xfrm>
          <a:off x="1235122" y="2704718"/>
          <a:ext cx="9973849" cy="352958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49084">
                  <a:extLst>
                    <a:ext uri="{9D8B030D-6E8A-4147-A177-3AD203B41FA5}">
                      <a16:colId xmlns:a16="http://schemas.microsoft.com/office/drawing/2014/main" val="1258849628"/>
                    </a:ext>
                  </a:extLst>
                </a:gridCol>
                <a:gridCol w="3633130">
                  <a:extLst>
                    <a:ext uri="{9D8B030D-6E8A-4147-A177-3AD203B41FA5}">
                      <a16:colId xmlns:a16="http://schemas.microsoft.com/office/drawing/2014/main" val="4164193412"/>
                    </a:ext>
                  </a:extLst>
                </a:gridCol>
                <a:gridCol w="4891635">
                  <a:extLst>
                    <a:ext uri="{9D8B030D-6E8A-4147-A177-3AD203B41FA5}">
                      <a16:colId xmlns:a16="http://schemas.microsoft.com/office/drawing/2014/main" val="4027853243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Sadie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U.S.-Israel Bilateral Relations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Strengthening Nuclear Nonproliferation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783535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Alice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China-Taiwan-U.S. 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414812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Bernadette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U.S. International Image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Dedollarization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925976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Owen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xxx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0764748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Elyza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Russia-Ukraine Ceasefire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Future of the </a:t>
                      </a: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United Nations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779636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Hayley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xxx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546084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Will</a:t>
                      </a:r>
                    </a:p>
                  </a:txBody>
                  <a:tcPr marL="68580" marR="68580" marT="91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xxx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Russia-Ukraine Ceasefire Talks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150405"/>
                  </a:ext>
                </a:extLst>
              </a:tr>
              <a:tr h="286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Luciano</a:t>
                      </a:r>
                    </a:p>
                  </a:txBody>
                  <a:tcPr marL="68580" marR="68580" marT="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U.S. Venezuela Oil Deal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+mn-lt"/>
                        </a:rPr>
                        <a:t> </a:t>
                      </a:r>
                      <a:endParaRPr lang="en-US" sz="2000" kern="100" dirty="0"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4296165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85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601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96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1612-F1D7-7C36-D708-5367E0150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487DED-34C2-C3C2-60D6-1303A18581FA}"/>
              </a:ext>
            </a:extLst>
          </p:cNvPr>
          <p:cNvSpPr txBox="1"/>
          <p:nvPr/>
        </p:nvSpPr>
        <p:spPr>
          <a:xfrm>
            <a:off x="1119106" y="761500"/>
            <a:ext cx="3562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DCAC9-A85E-6420-8FD4-B0104B6068C8}"/>
              </a:ext>
            </a:extLst>
          </p:cNvPr>
          <p:cNvSpPr txBox="1"/>
          <p:nvPr/>
        </p:nvSpPr>
        <p:spPr>
          <a:xfrm>
            <a:off x="1235122" y="1985749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Projects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7CD8C5-6489-8B10-054F-7A049AE78351}"/>
              </a:ext>
            </a:extLst>
          </p:cNvPr>
          <p:cNvSpPr txBox="1"/>
          <p:nvPr/>
        </p:nvSpPr>
        <p:spPr>
          <a:xfrm>
            <a:off x="1487606" y="3364173"/>
            <a:ext cx="86066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This afternoon we’ll talk more about using analysis in both 401 and 402 projects.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Are you comfortable with your topics and the proposed approach?</a:t>
            </a:r>
          </a:p>
        </p:txBody>
      </p:sp>
    </p:spTree>
    <p:extLst>
      <p:ext uri="{BB962C8B-B14F-4D97-AF65-F5344CB8AC3E}">
        <p14:creationId xmlns:p14="http://schemas.microsoft.com/office/powerpoint/2010/main" val="2824031332"/>
      </p:ext>
    </p:extLst>
  </p:cSld>
  <p:clrMapOvr>
    <a:masterClrMapping/>
  </p:clrMapOvr>
</p:sld>
</file>

<file path=ppt/theme/theme1.xml><?xml version="1.0" encoding="utf-8"?>
<a:theme xmlns:a="http://schemas.openxmlformats.org/drawingml/2006/main" name="AU_analysis_class_theme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U_analysis_class_theme" id="{D629ACFE-B0C4-497E-BC82-35A72FF012DF}" vid="{1BAA6AC4-EBB9-499A-AE4A-F60AD4DD45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AU_analysis_class_theme</Template>
  <TotalTime>3722</TotalTime>
  <Words>970</Words>
  <Application>Microsoft Office PowerPoint</Application>
  <PresentationFormat>Widescreen</PresentationFormat>
  <Paragraphs>213</Paragraphs>
  <Slides>27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Arial</vt:lpstr>
      <vt:lpstr>Calibri</vt:lpstr>
      <vt:lpstr>Corbel</vt:lpstr>
      <vt:lpstr>Wingdings</vt:lpstr>
      <vt:lpstr>AU_analysis_class_theme</vt:lpstr>
      <vt:lpstr>Global Policy Seminar and NSC Simulation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Global Policy Seminar and NSC Simulation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Fulton Armstrong</dc:creator>
  <cp:keywords/>
  <cp:lastModifiedBy>Fulton Armstrong</cp:lastModifiedBy>
  <cp:revision>201</cp:revision>
  <cp:lastPrinted>2026-08-31T14:08:23Z</cp:lastPrinted>
  <dcterms:created xsi:type="dcterms:W3CDTF">2020-01-10T15:37:44Z</dcterms:created>
  <dcterms:modified xsi:type="dcterms:W3CDTF">2026-09-09T19:46:51Z</dcterms:modified>
  <cp:category/>
</cp:coreProperties>
</file>