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1011" r:id="rId3"/>
    <p:sldId id="1673" r:id="rId4"/>
    <p:sldId id="1840" r:id="rId5"/>
    <p:sldId id="1650" r:id="rId6"/>
    <p:sldId id="1832" r:id="rId7"/>
    <p:sldId id="1834" r:id="rId8"/>
    <p:sldId id="1841" r:id="rId9"/>
    <p:sldId id="1833" r:id="rId10"/>
    <p:sldId id="1835" r:id="rId11"/>
    <p:sldId id="1836" r:id="rId12"/>
    <p:sldId id="722" r:id="rId13"/>
    <p:sldId id="1839" r:id="rId14"/>
    <p:sldId id="1838" r:id="rId15"/>
    <p:sldId id="1837" r:id="rId16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" id="{286B62A3-7D65-46D0-A407-2FB0C89D52F1}">
          <p14:sldIdLst>
            <p14:sldId id="256"/>
            <p14:sldId id="1011"/>
            <p14:sldId id="1673"/>
            <p14:sldId id="1840"/>
            <p14:sldId id="1650"/>
            <p14:sldId id="1832"/>
            <p14:sldId id="1834"/>
            <p14:sldId id="1841"/>
            <p14:sldId id="1833"/>
            <p14:sldId id="1835"/>
            <p14:sldId id="1836"/>
            <p14:sldId id="722"/>
            <p14:sldId id="1839"/>
            <p14:sldId id="1838"/>
            <p14:sldId id="1837"/>
          </p14:sldIdLst>
        </p14:section>
        <p14:section name="Good observer?" id="{E01CC503-AED2-4193-A811-80C5D9B0DDAF}">
          <p14:sldIdLst/>
        </p14:section>
        <p14:section name="Second &quot;tests&quot;" id="{6083E672-F2AD-47BA-8BAF-22F6C8C18268}">
          <p14:sldIdLst/>
        </p14:section>
        <p14:section name="Questionnaire-Discussion" id="{E066A4A2-88AD-4E68-A5ED-4A82136DE8D4}">
          <p14:sldIdLst/>
        </p14:section>
        <p14:section name="Syllabus and Schedule" id="{10CFC5B4-CE0C-41E2-99CC-A4DEDE828B88}">
          <p14:sldIdLst/>
        </p14:section>
        <p14:section name="NSC Project Intro" id="{9DFE92F2-46D1-41A4-B06D-76CA3E932F96}">
          <p14:sldIdLst/>
        </p14:section>
        <p14:section name="USG processes" id="{437D31BE-7979-454B-96D0-2A6E74C1FD21}">
          <p14:sldIdLst/>
        </p14:section>
        <p14:section name="lunch" id="{40D56E27-2BFF-4884-885A-541D483C2A5E}">
          <p14:sldIdLst/>
        </p14:section>
        <p14:section name="Bill Ortman" id="{CF09538F-A78D-454D-80FF-A522693CEA8C}">
          <p14:sldIdLst/>
        </p14:section>
        <p14:section name="break" id="{BE9B1A2E-8DE8-4E4B-A970-982A95F2BAB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F2F1E"/>
    <a:srgbClr val="1040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870142-A928-42EA-B4C5-8EF9B81C6816}" v="6" dt="2026-09-02T16:52:00.1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238" autoAdjust="0"/>
    <p:restoredTop sz="95740"/>
  </p:normalViewPr>
  <p:slideViewPr>
    <p:cSldViewPr snapToGrid="0">
      <p:cViewPr varScale="1">
        <p:scale>
          <a:sx n="70" d="100"/>
          <a:sy n="70" d="100"/>
        </p:scale>
        <p:origin x="40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9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470895"/>
          </a:xfrm>
          <a:prstGeom prst="rect">
            <a:avLst/>
          </a:prstGeom>
        </p:spPr>
        <p:txBody>
          <a:bodyPr vert="horz" lIns="94171" tIns="47086" rIns="94171" bIns="470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6" y="0"/>
            <a:ext cx="3076363" cy="470895"/>
          </a:xfrm>
          <a:prstGeom prst="rect">
            <a:avLst/>
          </a:prstGeom>
        </p:spPr>
        <p:txBody>
          <a:bodyPr vert="horz" lIns="94171" tIns="47086" rIns="94171" bIns="47086" rtlCol="0"/>
          <a:lstStyle>
            <a:lvl1pPr algn="r">
              <a:defRPr sz="1200"/>
            </a:lvl1pPr>
          </a:lstStyle>
          <a:p>
            <a:fld id="{A4B45A41-E728-4C03-8E92-ADFB1F2FD97D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71" tIns="47086" rIns="94171" bIns="470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3"/>
          </a:xfrm>
          <a:prstGeom prst="rect">
            <a:avLst/>
          </a:prstGeom>
        </p:spPr>
        <p:txBody>
          <a:bodyPr vert="horz" lIns="94171" tIns="47086" rIns="94171" bIns="470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14409"/>
            <a:ext cx="3076363" cy="470894"/>
          </a:xfrm>
          <a:prstGeom prst="rect">
            <a:avLst/>
          </a:prstGeom>
        </p:spPr>
        <p:txBody>
          <a:bodyPr vert="horz" lIns="94171" tIns="47086" rIns="94171" bIns="470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6" y="8914409"/>
            <a:ext cx="3076363" cy="470894"/>
          </a:xfrm>
          <a:prstGeom prst="rect">
            <a:avLst/>
          </a:prstGeom>
        </p:spPr>
        <p:txBody>
          <a:bodyPr vert="horz" lIns="94171" tIns="47086" rIns="94171" bIns="47086" rtlCol="0" anchor="b"/>
          <a:lstStyle>
            <a:lvl1pPr algn="r">
              <a:defRPr sz="1200"/>
            </a:lvl1pPr>
          </a:lstStyle>
          <a:p>
            <a:fld id="{CA4382C9-6A48-49AF-A069-E0AA57207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511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829879"/>
            <a:ext cx="9144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384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2"/>
            <a:ext cx="105156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7"/>
            <a:ext cx="105156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5186516"/>
            <a:ext cx="10514012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65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4489399"/>
            <a:ext cx="10514012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718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2045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9"/>
            <a:ext cx="105156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4850581"/>
            <a:ext cx="10514012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56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1" y="1885950"/>
            <a:ext cx="294686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6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7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7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609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7"/>
            <a:ext cx="2940051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8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5" y="4873766"/>
            <a:ext cx="2934407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4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2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8" y="4873764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084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756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97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94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829878"/>
            <a:ext cx="9144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78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43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1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1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813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576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64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1" y="2057400"/>
            <a:ext cx="3652025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489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1" y="2057400"/>
            <a:ext cx="3652025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13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C2A612B4-EC48-419E-AD90-569E22E2D17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6267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n.wiktionary.org/wiki/PB%26J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tmp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D9643-660C-4F7A-B505-E1947E55E1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6950" y="1781175"/>
            <a:ext cx="7686674" cy="1194650"/>
          </a:xfrm>
        </p:spPr>
        <p:txBody>
          <a:bodyPr>
            <a:normAutofit/>
          </a:bodyPr>
          <a:lstStyle/>
          <a:p>
            <a:r>
              <a:rPr lang="en-US" sz="4000" dirty="0"/>
              <a:t>Global Policy Seminar and NSC Simulation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BD79B-F6CA-4B05-A6F4-9D3640A03F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3037" y="2741801"/>
            <a:ext cx="6858000" cy="618523"/>
          </a:xfrm>
        </p:spPr>
        <p:txBody>
          <a:bodyPr>
            <a:normAutofit/>
          </a:bodyPr>
          <a:lstStyle/>
          <a:p>
            <a:r>
              <a:rPr lang="en-US" sz="2800" dirty="0"/>
              <a:t>IRP 401  -  IRP 402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BCD19B-55AB-4D08-A939-080A93DACEA3}"/>
              </a:ext>
            </a:extLst>
          </p:cNvPr>
          <p:cNvSpPr txBox="1"/>
          <p:nvPr/>
        </p:nvSpPr>
        <p:spPr>
          <a:xfrm>
            <a:off x="5771609" y="5465641"/>
            <a:ext cx="3368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Prof. Fulton T. Armstrong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3D3CE5-5285-44EC-AB2E-E318AACFE2FF}"/>
              </a:ext>
            </a:extLst>
          </p:cNvPr>
          <p:cNvSpPr txBox="1"/>
          <p:nvPr/>
        </p:nvSpPr>
        <p:spPr>
          <a:xfrm>
            <a:off x="5771609" y="3997484"/>
            <a:ext cx="26641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Week Two</a:t>
            </a:r>
            <a:br>
              <a:rPr lang="en-US" sz="2400" dirty="0"/>
            </a:br>
            <a:r>
              <a:rPr lang="en-US" sz="2400" dirty="0"/>
              <a:t>04 September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FBA8E4-BC1F-3A4B-2113-F28660CE9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232" y="3882176"/>
            <a:ext cx="3232987" cy="204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90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3E2A2-F276-369A-7C5B-4BA07BBFC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35CF11-DD18-3369-D6A6-37A62E274C4F}"/>
              </a:ext>
            </a:extLst>
          </p:cNvPr>
          <p:cNvSpPr txBox="1"/>
          <p:nvPr/>
        </p:nvSpPr>
        <p:spPr>
          <a:xfrm>
            <a:off x="1119106" y="761500"/>
            <a:ext cx="35620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GUEST SPEAKER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5F5C48-5F22-A760-EA25-ADC45E938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224" y="1854524"/>
            <a:ext cx="4032504" cy="50034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D888DC-30A7-0831-28CC-DC2BE7B96084}"/>
              </a:ext>
            </a:extLst>
          </p:cNvPr>
          <p:cNvSpPr txBox="1"/>
          <p:nvPr/>
        </p:nvSpPr>
        <p:spPr>
          <a:xfrm>
            <a:off x="6489511" y="1624083"/>
            <a:ext cx="12945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Q &amp; 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83CFDC-027A-4F92-925F-ABB282BE602C}"/>
              </a:ext>
            </a:extLst>
          </p:cNvPr>
          <p:cNvSpPr txBox="1"/>
          <p:nvPr/>
        </p:nvSpPr>
        <p:spPr>
          <a:xfrm>
            <a:off x="6419979" y="2598003"/>
            <a:ext cx="495375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How well served are we by the traditional and new media?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Who can we trust? Why?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What advice do you have for us as consumers of info?  As new arrivals to the professional workplace?</a:t>
            </a:r>
          </a:p>
        </p:txBody>
      </p:sp>
    </p:spTree>
    <p:extLst>
      <p:ext uri="{BB962C8B-B14F-4D97-AF65-F5344CB8AC3E}">
        <p14:creationId xmlns:p14="http://schemas.microsoft.com/office/powerpoint/2010/main" val="18100649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785C05-1078-8ADD-521E-433F842E44F1}"/>
              </a:ext>
            </a:extLst>
          </p:cNvPr>
          <p:cNvSpPr txBox="1"/>
          <p:nvPr/>
        </p:nvSpPr>
        <p:spPr>
          <a:xfrm>
            <a:off x="2408831" y="1220512"/>
            <a:ext cx="4609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Video Introductions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BCE21E-2528-52E6-F6C3-5A6B0C7DF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670" b="93658" l="1500" r="96500">
                        <a14:foregroundMark x1="10333" y1="25516" x2="3000" y2="44248"/>
                        <a14:foregroundMark x1="3000" y1="44248" x2="5167" y2="67109"/>
                        <a14:foregroundMark x1="5167" y1="67109" x2="16500" y2="78171"/>
                        <a14:foregroundMark x1="16500" y1="78171" x2="18167" y2="75959"/>
                        <a14:foregroundMark x1="18917" y1="78171" x2="29333" y2="93363"/>
                        <a14:foregroundMark x1="29333" y1="93363" x2="42000" y2="93805"/>
                        <a14:foregroundMark x1="42000" y1="93805" x2="54333" y2="85988"/>
                        <a14:foregroundMark x1="54333" y1="85988" x2="58833" y2="86283"/>
                        <a14:foregroundMark x1="86083" y1="74189" x2="96750" y2="60324"/>
                        <a14:foregroundMark x1="96750" y1="60324" x2="92250" y2="39086"/>
                        <a14:foregroundMark x1="92250" y1="39086" x2="87333" y2="33923"/>
                        <a14:foregroundMark x1="95667" y1="47345" x2="96500" y2="64307"/>
                        <a14:foregroundMark x1="69167" y1="10767" x2="56250" y2="7670"/>
                        <a14:foregroundMark x1="56250" y1="7670" x2="50750" y2="9440"/>
                        <a14:foregroundMark x1="2250" y1="58555" x2="3250" y2="55900"/>
                        <a14:foregroundMark x1="2000" y1="61209" x2="2000" y2="61209"/>
                        <a14:foregroundMark x1="1500" y1="60324" x2="1500" y2="60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776432" y="1948217"/>
            <a:ext cx="3771900" cy="21311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26BD3B-03ED-4A74-E8B3-0B5FA434AC23}"/>
              </a:ext>
            </a:extLst>
          </p:cNvPr>
          <p:cNvSpPr txBox="1"/>
          <p:nvPr/>
        </p:nvSpPr>
        <p:spPr>
          <a:xfrm>
            <a:off x="2408830" y="2676273"/>
            <a:ext cx="4609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Lunch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478D95-CA82-0A01-DCAC-15982DF076CE}"/>
              </a:ext>
            </a:extLst>
          </p:cNvPr>
          <p:cNvSpPr txBox="1"/>
          <p:nvPr/>
        </p:nvSpPr>
        <p:spPr>
          <a:xfrm>
            <a:off x="2456597" y="5753858"/>
            <a:ext cx="8056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Metro to Holocaust Museum – depart lounge at 1:40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F247B5-F376-2E02-C3C3-DC92E6BEE1E9}"/>
              </a:ext>
            </a:extLst>
          </p:cNvPr>
          <p:cNvSpPr txBox="1"/>
          <p:nvPr/>
        </p:nvSpPr>
        <p:spPr>
          <a:xfrm>
            <a:off x="2408830" y="4750272"/>
            <a:ext cx="8056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Happy to discuss 401 and 402 topics</a:t>
            </a:r>
          </a:p>
        </p:txBody>
      </p:sp>
    </p:spTree>
    <p:extLst>
      <p:ext uri="{BB962C8B-B14F-4D97-AF65-F5344CB8AC3E}">
        <p14:creationId xmlns:p14="http://schemas.microsoft.com/office/powerpoint/2010/main" val="3228361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F40BCB-0EAB-4CA8-9238-E84F1422D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176" y="134866"/>
            <a:ext cx="7673008" cy="672313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6F8A9E8-71BE-4035-9A56-94B79A74FDD8}"/>
              </a:ext>
            </a:extLst>
          </p:cNvPr>
          <p:cNvSpPr/>
          <p:nvPr/>
        </p:nvSpPr>
        <p:spPr>
          <a:xfrm>
            <a:off x="4546850" y="654406"/>
            <a:ext cx="2187023" cy="47707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F084EF5-EFF0-E398-EDE4-F5D88386D4A2}"/>
              </a:ext>
            </a:extLst>
          </p:cNvPr>
          <p:cNvSpPr/>
          <p:nvPr/>
        </p:nvSpPr>
        <p:spPr>
          <a:xfrm rot="19215815">
            <a:off x="5788855" y="3295448"/>
            <a:ext cx="2747182" cy="64684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D01FC3A-92B0-C782-2A90-1F9EF66A210E}"/>
              </a:ext>
            </a:extLst>
          </p:cNvPr>
          <p:cNvSpPr/>
          <p:nvPr/>
        </p:nvSpPr>
        <p:spPr>
          <a:xfrm rot="19002927">
            <a:off x="5971262" y="4545642"/>
            <a:ext cx="2382369" cy="57517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E73EFC7-9097-7A21-8EFA-4855126D7A6B}"/>
              </a:ext>
            </a:extLst>
          </p:cNvPr>
          <p:cNvGrpSpPr/>
          <p:nvPr/>
        </p:nvGrpSpPr>
        <p:grpSpPr>
          <a:xfrm>
            <a:off x="708330" y="509178"/>
            <a:ext cx="2515670" cy="1347760"/>
            <a:chOff x="2777562" y="3367043"/>
            <a:chExt cx="4879470" cy="2674834"/>
          </a:xfrm>
        </p:grpSpPr>
        <p:sp useBgFill="1">
          <p:nvSpPr>
            <p:cNvPr id="6" name="Rectangle 5">
              <a:extLst>
                <a:ext uri="{FF2B5EF4-FFF2-40B4-BE49-F238E27FC236}">
                  <a16:creationId xmlns:a16="http://schemas.microsoft.com/office/drawing/2014/main" id="{55362ED7-E2FF-1DD6-A313-B945E384561A}"/>
                </a:ext>
              </a:extLst>
            </p:cNvPr>
            <p:cNvSpPr/>
            <p:nvPr/>
          </p:nvSpPr>
          <p:spPr>
            <a:xfrm>
              <a:off x="2777562" y="3367043"/>
              <a:ext cx="4879470" cy="2674834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A71A4E99-A8C8-BF82-5F4C-763E869C8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5390" y="3765490"/>
              <a:ext cx="4152900" cy="196215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6B0E423-3FB9-970A-EB7E-69FD331EC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4808" y="277734"/>
            <a:ext cx="961477" cy="12304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DD5247-DF7D-55FA-E01A-12C98E483F22}"/>
              </a:ext>
            </a:extLst>
          </p:cNvPr>
          <p:cNvSpPr txBox="1"/>
          <p:nvPr/>
        </p:nvSpPr>
        <p:spPr>
          <a:xfrm>
            <a:off x="1572189" y="4392526"/>
            <a:ext cx="3908020" cy="2308324"/>
          </a:xfrm>
          <a:prstGeom prst="rect">
            <a:avLst/>
          </a:prstGeom>
          <a:solidFill>
            <a:srgbClr val="CFE6AA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RED LINE (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dirty="0">
                <a:solidFill>
                  <a:schemeClr val="bg1"/>
                </a:solidFill>
              </a:rPr>
              <a:t>Glenmont)</a:t>
            </a:r>
          </a:p>
          <a:p>
            <a:r>
              <a:rPr lang="en-US" dirty="0">
                <a:solidFill>
                  <a:schemeClr val="bg1"/>
                </a:solidFill>
              </a:rPr>
              <a:t>from </a:t>
            </a:r>
            <a:r>
              <a:rPr lang="en-US" b="1" dirty="0">
                <a:solidFill>
                  <a:schemeClr val="bg1"/>
                </a:solidFill>
              </a:rPr>
              <a:t>Dupont Circle </a:t>
            </a:r>
            <a:r>
              <a:rPr lang="en-US" dirty="0">
                <a:solidFill>
                  <a:schemeClr val="bg1"/>
                </a:solidFill>
              </a:rPr>
              <a:t>to </a:t>
            </a:r>
            <a:r>
              <a:rPr lang="en-US" b="1" dirty="0">
                <a:solidFill>
                  <a:schemeClr val="bg1"/>
                </a:solidFill>
              </a:rPr>
              <a:t>Metro Center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then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ORANGE (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dirty="0">
                <a:solidFill>
                  <a:schemeClr val="bg1"/>
                </a:solidFill>
              </a:rPr>
              <a:t>New Carrollton) or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BLUE (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en-US" dirty="0">
                <a:solidFill>
                  <a:schemeClr val="bg1"/>
                </a:solidFill>
              </a:rPr>
              <a:t>Largo) or  SILVER (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en-US" dirty="0">
                <a:solidFill>
                  <a:schemeClr val="bg1"/>
                </a:solidFill>
              </a:rPr>
              <a:t>Largo)  </a:t>
            </a:r>
          </a:p>
          <a:p>
            <a:r>
              <a:rPr lang="en-US" dirty="0">
                <a:solidFill>
                  <a:schemeClr val="bg1"/>
                </a:solidFill>
              </a:rPr>
              <a:t>from </a:t>
            </a:r>
            <a:r>
              <a:rPr lang="en-US" b="1" dirty="0">
                <a:solidFill>
                  <a:schemeClr val="bg1"/>
                </a:solidFill>
              </a:rPr>
              <a:t>Metro Center </a:t>
            </a:r>
            <a:r>
              <a:rPr lang="en-US" dirty="0">
                <a:solidFill>
                  <a:schemeClr val="bg1"/>
                </a:solidFill>
              </a:rPr>
              <a:t>to </a:t>
            </a:r>
            <a:r>
              <a:rPr lang="en-US" b="1" dirty="0">
                <a:solidFill>
                  <a:schemeClr val="bg1"/>
                </a:solidFill>
              </a:rPr>
              <a:t>Smithsonian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95C0848-774A-20E2-AFCB-737D5F30C9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21" y="2141021"/>
            <a:ext cx="975846" cy="459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44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2A0D5-D445-207C-D246-313DD7486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5BB775-48B2-B5C6-EC86-B055A0BFE13D}"/>
              </a:ext>
            </a:extLst>
          </p:cNvPr>
          <p:cNvSpPr txBox="1"/>
          <p:nvPr/>
        </p:nvSpPr>
        <p:spPr>
          <a:xfrm>
            <a:off x="1304926" y="702731"/>
            <a:ext cx="301133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TODAY’S AGENDA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8DD4304-8483-EDF4-7D07-8EF3AB8721F8}"/>
              </a:ext>
            </a:extLst>
          </p:cNvPr>
          <p:cNvGraphicFramePr>
            <a:graphicFrameLocks noGrp="1"/>
          </p:cNvGraphicFramePr>
          <p:nvPr/>
        </p:nvGraphicFramePr>
        <p:xfrm>
          <a:off x="1250335" y="1524454"/>
          <a:ext cx="9453708" cy="5273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9463">
                  <a:extLst>
                    <a:ext uri="{9D8B030D-6E8A-4147-A177-3AD203B41FA5}">
                      <a16:colId xmlns:a16="http://schemas.microsoft.com/office/drawing/2014/main" val="3540809041"/>
                    </a:ext>
                  </a:extLst>
                </a:gridCol>
                <a:gridCol w="8134245">
                  <a:extLst>
                    <a:ext uri="{9D8B030D-6E8A-4147-A177-3AD203B41FA5}">
                      <a16:colId xmlns:a16="http://schemas.microsoft.com/office/drawing/2014/main" val="3695451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9:00 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Skills Presentation:  Media Diet, by Margaret Talev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Ddirector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the Institute for Democracy, Journalism and Citizenship (IDJC)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598994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10:00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Guest Speaker:  Ms. Yasmeen Alamiri</a:t>
                      </a:r>
                    </a:p>
                    <a:p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Communications Director, Mercy Corps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Former Senior Editor for video and special projects, PBS News Hour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Introduced by Elyza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2174993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11:30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Guest Speaker: Mr. Merrill Brown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Visting professional fellow (and media expert)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Institute for Democracy, Journalism and Citizenship (IDJC)</a:t>
                      </a:r>
                    </a:p>
                    <a:p>
                      <a:r>
                        <a:rPr lang="en-US" sz="16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Introduced by Luciano</a:t>
                      </a:r>
                      <a:endParaRPr lang="en-US" sz="16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4083300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12:40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- Make intro video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- Lunch and Metro to Holocaust Museum</a:t>
                      </a:r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260872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2:15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182880" indent="-182880"/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Holocaust Museum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Raoul Wallenberg Place, SW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960413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~3:45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Wrapup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3419112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577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B2A73-1767-D55F-57CB-22A892355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2EB8C-AC22-F935-E9A7-26C846654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6950" y="1781175"/>
            <a:ext cx="7686674" cy="1194650"/>
          </a:xfrm>
        </p:spPr>
        <p:txBody>
          <a:bodyPr>
            <a:normAutofit/>
          </a:bodyPr>
          <a:lstStyle/>
          <a:p>
            <a:r>
              <a:rPr lang="en-US" sz="4000" dirty="0"/>
              <a:t>Global Policy Seminar and NSC Simulation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7F9C7-3745-6A84-1170-6DB51890C8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3037" y="2741801"/>
            <a:ext cx="6858000" cy="618523"/>
          </a:xfrm>
        </p:spPr>
        <p:txBody>
          <a:bodyPr>
            <a:normAutofit/>
          </a:bodyPr>
          <a:lstStyle/>
          <a:p>
            <a:r>
              <a:rPr lang="en-US" sz="2800" dirty="0"/>
              <a:t>IRP 401  -  IRP 402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ABDE76-631D-39B6-AAA7-0802B07F5DEB}"/>
              </a:ext>
            </a:extLst>
          </p:cNvPr>
          <p:cNvSpPr txBox="1"/>
          <p:nvPr/>
        </p:nvSpPr>
        <p:spPr>
          <a:xfrm>
            <a:off x="5771609" y="5465641"/>
            <a:ext cx="3368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Prof. Fulton T. Armstrong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A111CA-8BA0-939A-ECE9-457C9514F11B}"/>
              </a:ext>
            </a:extLst>
          </p:cNvPr>
          <p:cNvSpPr txBox="1"/>
          <p:nvPr/>
        </p:nvSpPr>
        <p:spPr>
          <a:xfrm>
            <a:off x="5771609" y="3997484"/>
            <a:ext cx="26641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Week Two</a:t>
            </a:r>
            <a:br>
              <a:rPr lang="en-US" sz="2400" dirty="0"/>
            </a:br>
            <a:r>
              <a:rPr lang="en-US" sz="2400" dirty="0"/>
              <a:t>04 September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BA41BB-A1DE-BC43-3135-985E23375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232" y="3882176"/>
            <a:ext cx="3232987" cy="204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346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7192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7FAA7B8-6D9C-217B-B34B-393C684EF3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645987"/>
              </p:ext>
            </p:extLst>
          </p:nvPr>
        </p:nvGraphicFramePr>
        <p:xfrm>
          <a:off x="4007793" y="556085"/>
          <a:ext cx="3894012" cy="6191328"/>
        </p:xfrm>
        <a:graphic>
          <a:graphicData uri="http://schemas.openxmlformats.org/drawingml/2006/table">
            <a:tbl>
              <a:tblPr/>
              <a:tblGrid>
                <a:gridCol w="3894012">
                  <a:extLst>
                    <a:ext uri="{9D8B030D-6E8A-4147-A177-3AD203B41FA5}">
                      <a16:colId xmlns:a16="http://schemas.microsoft.com/office/drawing/2014/main" val="1988101017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1 (28 Aug)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8016273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2 (4 Sep)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868127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3 (11 Sep)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7658432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4 (18 Sep)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175257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5 (25 Sep)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658261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6 (2 Oct)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6440956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7 (9 Oct)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4840790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8 (16 Oct)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0293560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9 (23 Oct)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0637458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10 (30 Oct)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4451451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11 (6 Nov)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9829390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12 (13 Nov)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0957348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13 (20 Nov)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5809202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Thanksgiving</a:t>
                      </a: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699561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14 (4 Dec)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3089274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30" marR="18415" marT="27305" marB="2730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4258756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0242086-09BC-4765-B7D9-59B8029C8CC8}"/>
              </a:ext>
            </a:extLst>
          </p:cNvPr>
          <p:cNvSpPr/>
          <p:nvPr/>
        </p:nvSpPr>
        <p:spPr>
          <a:xfrm>
            <a:off x="4496665" y="556085"/>
            <a:ext cx="2916268" cy="4095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E16667-2D57-4B8C-96AC-37F36A16A53C}"/>
              </a:ext>
            </a:extLst>
          </p:cNvPr>
          <p:cNvSpPr txBox="1"/>
          <p:nvPr/>
        </p:nvSpPr>
        <p:spPr>
          <a:xfrm>
            <a:off x="1247775" y="1543050"/>
            <a:ext cx="1504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Fall 2026</a:t>
            </a:r>
          </a:p>
        </p:txBody>
      </p:sp>
    </p:spTree>
    <p:extLst>
      <p:ext uri="{BB962C8B-B14F-4D97-AF65-F5344CB8AC3E}">
        <p14:creationId xmlns:p14="http://schemas.microsoft.com/office/powerpoint/2010/main" val="1057838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45833E-6 3.7037E-7 L 0.00078 0.059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6F09-C8AE-AEB0-31BD-7BAEA830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46A36F-9A25-6125-3050-4D0148159876}"/>
              </a:ext>
            </a:extLst>
          </p:cNvPr>
          <p:cNvSpPr txBox="1"/>
          <p:nvPr/>
        </p:nvSpPr>
        <p:spPr>
          <a:xfrm>
            <a:off x="1304926" y="702731"/>
            <a:ext cx="301133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TODAY’S AGENDA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AE026EE-712A-CC06-7D25-67776D5D8D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445225"/>
              </p:ext>
            </p:extLst>
          </p:nvPr>
        </p:nvGraphicFramePr>
        <p:xfrm>
          <a:off x="1250335" y="1524454"/>
          <a:ext cx="9453708" cy="5273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9463">
                  <a:extLst>
                    <a:ext uri="{9D8B030D-6E8A-4147-A177-3AD203B41FA5}">
                      <a16:colId xmlns:a16="http://schemas.microsoft.com/office/drawing/2014/main" val="3540809041"/>
                    </a:ext>
                  </a:extLst>
                </a:gridCol>
                <a:gridCol w="8134245">
                  <a:extLst>
                    <a:ext uri="{9D8B030D-6E8A-4147-A177-3AD203B41FA5}">
                      <a16:colId xmlns:a16="http://schemas.microsoft.com/office/drawing/2014/main" val="3695451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9:00 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Skills Presentation:  Media Diet, by Margaret Talev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Director of the Institute for Democracy, Journalism and Citizenship (IDJC)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598994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10:00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Guest Speaker:  Ms. Yasmeen Alamiri</a:t>
                      </a:r>
                    </a:p>
                    <a:p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Communications Director, Mercy Corps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Former Senior Editor for video and special projects, PBS News Hour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Introduced by Elyza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2174993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11:30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Guest Speaker: Mr. Merrill Brown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Visting professional fellow (and media expert)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Institute for Democracy, Journalism and Citizenship (IDJC)</a:t>
                      </a:r>
                    </a:p>
                    <a:p>
                      <a:r>
                        <a:rPr lang="en-US" sz="16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Introduced by Luciano</a:t>
                      </a:r>
                      <a:endParaRPr lang="en-US" sz="16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4083300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12:40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- Make intro video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- Lunch and Metro to Holocaust Museum</a:t>
                      </a:r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260872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2:15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Holocaust Museum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Raoul Wallenberg Place, SW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960413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~3:45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Wrapup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3419112734"/>
                  </a:ext>
                </a:extLst>
              </a:tr>
            </a:tbl>
          </a:graphicData>
        </a:graphic>
      </p:graphicFrame>
      <p:sp useBgFill="1">
        <p:nvSpPr>
          <p:cNvPr id="4" name="Rectangle 3">
            <a:extLst>
              <a:ext uri="{FF2B5EF4-FFF2-40B4-BE49-F238E27FC236}">
                <a16:creationId xmlns:a16="http://schemas.microsoft.com/office/drawing/2014/main" id="{2ADE449B-CD89-62CD-190C-234F9E1691F9}"/>
              </a:ext>
            </a:extLst>
          </p:cNvPr>
          <p:cNvSpPr/>
          <p:nvPr/>
        </p:nvSpPr>
        <p:spPr>
          <a:xfrm>
            <a:off x="1181314" y="2356967"/>
            <a:ext cx="9591750" cy="12528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02D2289D-586A-4A2A-0CA2-53C6B0BC30B6}"/>
              </a:ext>
            </a:extLst>
          </p:cNvPr>
          <p:cNvSpPr/>
          <p:nvPr/>
        </p:nvSpPr>
        <p:spPr>
          <a:xfrm>
            <a:off x="975815" y="3517326"/>
            <a:ext cx="9591750" cy="13753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8D0AD23-D4FC-E01C-6483-C51903FFFA99}"/>
              </a:ext>
            </a:extLst>
          </p:cNvPr>
          <p:cNvSpPr/>
          <p:nvPr/>
        </p:nvSpPr>
        <p:spPr>
          <a:xfrm>
            <a:off x="1112293" y="4812654"/>
            <a:ext cx="9591750" cy="7820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E0AC401-4816-4850-58AF-01611A57E4EE}"/>
              </a:ext>
            </a:extLst>
          </p:cNvPr>
          <p:cNvSpPr/>
          <p:nvPr/>
        </p:nvSpPr>
        <p:spPr>
          <a:xfrm>
            <a:off x="975815" y="5662071"/>
            <a:ext cx="9591750" cy="7820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DC9FBF8-3908-AD77-0482-023510180ABE}"/>
              </a:ext>
            </a:extLst>
          </p:cNvPr>
          <p:cNvSpPr/>
          <p:nvPr/>
        </p:nvSpPr>
        <p:spPr>
          <a:xfrm>
            <a:off x="906794" y="6313979"/>
            <a:ext cx="9591750" cy="7820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72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5075557-FA6C-9D48-F037-73EFF397E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220B6C-2F6C-E4B5-29B6-637511682FDD}"/>
              </a:ext>
            </a:extLst>
          </p:cNvPr>
          <p:cNvSpPr txBox="1"/>
          <p:nvPr/>
        </p:nvSpPr>
        <p:spPr>
          <a:xfrm>
            <a:off x="1304926" y="702731"/>
            <a:ext cx="301133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TODAY’S AGENDA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34B938A-357D-D7D3-7F68-C75EBCE393F4}"/>
              </a:ext>
            </a:extLst>
          </p:cNvPr>
          <p:cNvGraphicFramePr>
            <a:graphicFrameLocks noGrp="1"/>
          </p:cNvGraphicFramePr>
          <p:nvPr/>
        </p:nvGraphicFramePr>
        <p:xfrm>
          <a:off x="1250335" y="1524454"/>
          <a:ext cx="9453708" cy="5273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9463">
                  <a:extLst>
                    <a:ext uri="{9D8B030D-6E8A-4147-A177-3AD203B41FA5}">
                      <a16:colId xmlns:a16="http://schemas.microsoft.com/office/drawing/2014/main" val="3540809041"/>
                    </a:ext>
                  </a:extLst>
                </a:gridCol>
                <a:gridCol w="8134245">
                  <a:extLst>
                    <a:ext uri="{9D8B030D-6E8A-4147-A177-3AD203B41FA5}">
                      <a16:colId xmlns:a16="http://schemas.microsoft.com/office/drawing/2014/main" val="3695451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9:00 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Skills Presentation:  Media Diet, by Margaret Talev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Director of the Institute for Democracy, Journalism and Citizenship (IDJC)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598994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10:00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Guest Speaker:  Ms. Yasmeen Alamiri</a:t>
                      </a:r>
                    </a:p>
                    <a:p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Communications Director, Mercy Corps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Former Senior Editor for video and special projects, PBS News Hour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Introduced by Elyza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2174993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11:30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Guest Speaker: Mr. Merrill Brown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Visting professional fellow (and media expert)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Institute for Democracy, Journalism and Citizenship (IDJC)</a:t>
                      </a:r>
                    </a:p>
                    <a:p>
                      <a:r>
                        <a:rPr lang="en-US" sz="16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Introduced by Luciano</a:t>
                      </a:r>
                      <a:endParaRPr lang="en-US" sz="16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4083300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12:40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- Make intro video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- Lunch and Metro to Holocaust Museum</a:t>
                      </a:r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260872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2:15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Holocaust Museum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Raoul Wallenberg Place, SW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960413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~3:45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Wrapup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3419112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5353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93DDA5-C876-EB87-685A-502A5C96CF3F}"/>
              </a:ext>
            </a:extLst>
          </p:cNvPr>
          <p:cNvSpPr txBox="1"/>
          <p:nvPr/>
        </p:nvSpPr>
        <p:spPr>
          <a:xfrm>
            <a:off x="1119106" y="1616793"/>
            <a:ext cx="1654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Next Friday</a:t>
            </a:r>
          </a:p>
        </p:txBody>
      </p:sp>
      <p:pic>
        <p:nvPicPr>
          <p:cNvPr id="4" name="Picture 3" descr="Effective Analysis&#10;&#10;AI-generated content may be incorrect.">
            <a:extLst>
              <a:ext uri="{FF2B5EF4-FFF2-40B4-BE49-F238E27FC236}">
                <a16:creationId xmlns:a16="http://schemas.microsoft.com/office/drawing/2014/main" id="{47F87175-EB13-B983-ED99-AC1F22E70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702" y="2167574"/>
            <a:ext cx="7852528" cy="44170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FCBC85-5511-6B05-8647-1A1E8CEA1D52}"/>
              </a:ext>
            </a:extLst>
          </p:cNvPr>
          <p:cNvSpPr txBox="1"/>
          <p:nvPr/>
        </p:nvSpPr>
        <p:spPr>
          <a:xfrm>
            <a:off x="1119106" y="761500"/>
            <a:ext cx="35620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SKILL DISCUSSION</a:t>
            </a:r>
          </a:p>
        </p:txBody>
      </p:sp>
    </p:spTree>
    <p:extLst>
      <p:ext uri="{BB962C8B-B14F-4D97-AF65-F5344CB8AC3E}">
        <p14:creationId xmlns:p14="http://schemas.microsoft.com/office/powerpoint/2010/main" val="295130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BF276A-CAA1-B052-D20B-B96B125CEBB6}"/>
              </a:ext>
            </a:extLst>
          </p:cNvPr>
          <p:cNvSpPr txBox="1"/>
          <p:nvPr/>
        </p:nvSpPr>
        <p:spPr>
          <a:xfrm>
            <a:off x="1119106" y="761500"/>
            <a:ext cx="35620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GUEST SPEAKER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AC7E2C-C454-4087-8AE7-6FE2B00D8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47059">
            <a:off x="5108307" y="411958"/>
            <a:ext cx="5699461" cy="75895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473B9C-86A6-C638-AB64-0F4CC617B521}"/>
              </a:ext>
            </a:extLst>
          </p:cNvPr>
          <p:cNvSpPr txBox="1"/>
          <p:nvPr/>
        </p:nvSpPr>
        <p:spPr>
          <a:xfrm>
            <a:off x="1228222" y="5199797"/>
            <a:ext cx="1906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i="1" dirty="0"/>
              <a:t>Intro by Elyza</a:t>
            </a:r>
          </a:p>
        </p:txBody>
      </p:sp>
    </p:spTree>
    <p:extLst>
      <p:ext uri="{BB962C8B-B14F-4D97-AF65-F5344CB8AC3E}">
        <p14:creationId xmlns:p14="http://schemas.microsoft.com/office/powerpoint/2010/main" val="246127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AD704-688D-1532-64B1-EFB348043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1F6FCC-68CD-5EF4-43CE-8472DD1780DA}"/>
              </a:ext>
            </a:extLst>
          </p:cNvPr>
          <p:cNvSpPr txBox="1"/>
          <p:nvPr/>
        </p:nvSpPr>
        <p:spPr>
          <a:xfrm>
            <a:off x="1119106" y="761500"/>
            <a:ext cx="35620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GUEST SPEAKER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1C6384-8C67-0A12-4B8B-2A2F50032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224" y="1801503"/>
            <a:ext cx="4035209" cy="53733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C82390-715A-CD3D-E501-7255B2883694}"/>
              </a:ext>
            </a:extLst>
          </p:cNvPr>
          <p:cNvSpPr txBox="1"/>
          <p:nvPr/>
        </p:nvSpPr>
        <p:spPr>
          <a:xfrm>
            <a:off x="6489511" y="1624083"/>
            <a:ext cx="12945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Q &amp; 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39F145-1635-87E3-B89A-64B9F96239EF}"/>
              </a:ext>
            </a:extLst>
          </p:cNvPr>
          <p:cNvSpPr txBox="1"/>
          <p:nvPr/>
        </p:nvSpPr>
        <p:spPr>
          <a:xfrm>
            <a:off x="6419979" y="2598003"/>
            <a:ext cx="495375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How well served are we by the traditional and new media?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Who can we trust? Why?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What advice do you have for us as consumers of info?  As new arrivals to the professional workplace?</a:t>
            </a:r>
          </a:p>
        </p:txBody>
      </p:sp>
    </p:spTree>
    <p:extLst>
      <p:ext uri="{BB962C8B-B14F-4D97-AF65-F5344CB8AC3E}">
        <p14:creationId xmlns:p14="http://schemas.microsoft.com/office/powerpoint/2010/main" val="42415657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0ABECB-4705-812D-5495-3F3EBB261B78}"/>
              </a:ext>
            </a:extLst>
          </p:cNvPr>
          <p:cNvSpPr txBox="1"/>
          <p:nvPr/>
        </p:nvSpPr>
        <p:spPr>
          <a:xfrm>
            <a:off x="4660710" y="2558955"/>
            <a:ext cx="24929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BREAK</a:t>
            </a:r>
          </a:p>
          <a:p>
            <a:endParaRPr lang="en-US" sz="3200" dirty="0"/>
          </a:p>
          <a:p>
            <a:pPr algn="ctr"/>
            <a:r>
              <a:rPr lang="en-US" sz="3200" dirty="0"/>
              <a:t>(set up zoom)</a:t>
            </a:r>
          </a:p>
        </p:txBody>
      </p:sp>
    </p:spTree>
    <p:extLst>
      <p:ext uri="{BB962C8B-B14F-4D97-AF65-F5344CB8AC3E}">
        <p14:creationId xmlns:p14="http://schemas.microsoft.com/office/powerpoint/2010/main" val="3764763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C12A4-8E53-2271-E841-8BDC68DC9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8F6A47B-54DF-8F3D-D437-74BD0B32AF8A}"/>
              </a:ext>
            </a:extLst>
          </p:cNvPr>
          <p:cNvSpPr txBox="1"/>
          <p:nvPr/>
        </p:nvSpPr>
        <p:spPr>
          <a:xfrm>
            <a:off x="1119106" y="761500"/>
            <a:ext cx="35620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GUEST SPEAKER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E21A3C-7A9C-4852-2CFE-D6E726DD8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87843">
            <a:off x="5090587" y="355178"/>
            <a:ext cx="5696712" cy="70684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96677B-1D1E-88FA-0AFA-80825CB90607}"/>
              </a:ext>
            </a:extLst>
          </p:cNvPr>
          <p:cNvSpPr txBox="1"/>
          <p:nvPr/>
        </p:nvSpPr>
        <p:spPr>
          <a:xfrm>
            <a:off x="1103189" y="5199797"/>
            <a:ext cx="2156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i="1" dirty="0"/>
              <a:t>Intro by Luciano</a:t>
            </a:r>
          </a:p>
        </p:txBody>
      </p:sp>
    </p:spTree>
    <p:extLst>
      <p:ext uri="{BB962C8B-B14F-4D97-AF65-F5344CB8AC3E}">
        <p14:creationId xmlns:p14="http://schemas.microsoft.com/office/powerpoint/2010/main" val="308157396"/>
      </p:ext>
    </p:extLst>
  </p:cSld>
  <p:clrMapOvr>
    <a:masterClrMapping/>
  </p:clrMapOvr>
</p:sld>
</file>

<file path=ppt/theme/theme1.xml><?xml version="1.0" encoding="utf-8"?>
<a:theme xmlns:a="http://schemas.openxmlformats.org/drawingml/2006/main" name="AU_analysis_class_theme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U_analysis_class_theme" id="{D629ACFE-B0C4-497E-BC82-35A72FF012DF}" vid="{1BAA6AC4-EBB9-499A-AE4A-F60AD4DD45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AU_analysis_class_theme</Template>
  <TotalTime>3625</TotalTime>
  <Words>641</Words>
  <Application>Microsoft Office PowerPoint</Application>
  <PresentationFormat>Widescreen</PresentationFormat>
  <Paragraphs>100</Paragraphs>
  <Slides>15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Arial</vt:lpstr>
      <vt:lpstr>Calibri</vt:lpstr>
      <vt:lpstr>Corbel</vt:lpstr>
      <vt:lpstr>AU_analysis_class_theme</vt:lpstr>
      <vt:lpstr>Global Policy Seminar and NSC Simulation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Global Policy Seminar and NSC Simulation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401/402 Intro on Tuesday 2023-08-29</dc:title>
  <dc:subject/>
  <dc:creator>Fulton Armstrong</dc:creator>
  <cp:keywords/>
  <cp:lastModifiedBy>Fulton A</cp:lastModifiedBy>
  <cp:revision>199</cp:revision>
  <cp:lastPrinted>2026-08-31T14:08:23Z</cp:lastPrinted>
  <dcterms:created xsi:type="dcterms:W3CDTF">2020-01-10T15:37:44Z</dcterms:created>
  <dcterms:modified xsi:type="dcterms:W3CDTF">2026-09-02T16:59:24Z</dcterms:modified>
  <cp:category/>
</cp:coreProperties>
</file>