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8" r:id="rId2"/>
  </p:sldMasterIdLst>
  <p:notesMasterIdLst>
    <p:notesMasterId r:id="rId14"/>
  </p:notesMasterIdLst>
  <p:sldIdLst>
    <p:sldId id="256" r:id="rId3"/>
    <p:sldId id="985" r:id="rId4"/>
    <p:sldId id="2215" r:id="rId5"/>
    <p:sldId id="2217" r:id="rId6"/>
    <p:sldId id="257" r:id="rId7"/>
    <p:sldId id="259" r:id="rId8"/>
    <p:sldId id="260" r:id="rId9"/>
    <p:sldId id="261" r:id="rId10"/>
    <p:sldId id="2100" r:id="rId11"/>
    <p:sldId id="2218" r:id="rId12"/>
    <p:sldId id="2108" r:id="rId13"/>
  </p:sldIdLst>
  <p:sldSz cx="12192000" cy="6858000"/>
  <p:notesSz cx="7102475" cy="93884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" id="{286B62A3-7D65-46D0-A407-2FB0C89D52F1}">
          <p14:sldIdLst>
            <p14:sldId id="256"/>
            <p14:sldId id="985"/>
            <p14:sldId id="2215"/>
            <p14:sldId id="2217"/>
            <p14:sldId id="257"/>
            <p14:sldId id="259"/>
            <p14:sldId id="260"/>
            <p14:sldId id="261"/>
            <p14:sldId id="2100"/>
            <p14:sldId id="2218"/>
            <p14:sldId id="2108"/>
          </p14:sldIdLst>
        </p14:section>
        <p14:section name="Good observer?" id="{E01CC503-AED2-4193-A811-80C5D9B0DDAF}">
          <p14:sldIdLst/>
        </p14:section>
        <p14:section name="Second &quot;tests&quot;" id="{6083E672-F2AD-47BA-8BAF-22F6C8C18268}">
          <p14:sldIdLst/>
        </p14:section>
        <p14:section name="Questionnaire-Discussion" id="{E066A4A2-88AD-4E68-A5ED-4A82136DE8D4}">
          <p14:sldIdLst/>
        </p14:section>
        <p14:section name="Syllabus and Schedule" id="{10CFC5B4-CE0C-41E2-99CC-A4DEDE828B88}">
          <p14:sldIdLst/>
        </p14:section>
        <p14:section name="NSC Project Intro" id="{9DFE92F2-46D1-41A4-B06D-76CA3E932F96}">
          <p14:sldIdLst/>
        </p14:section>
        <p14:section name="USG processes" id="{437D31BE-7979-454B-96D0-2A6E74C1FD21}">
          <p14:sldIdLst/>
        </p14:section>
        <p14:section name="lunch" id="{40D56E27-2BFF-4884-885A-541D483C2A5E}">
          <p14:sldIdLst/>
        </p14:section>
        <p14:section name="Bill Ortman" id="{CF09538F-A78D-454D-80FF-A522693CEA8C}">
          <p14:sldIdLst/>
        </p14:section>
        <p14:section name="break" id="{BE9B1A2E-8DE8-4E4B-A970-982A95F2BA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92D0DB"/>
    <a:srgbClr val="BF2F1E"/>
    <a:srgbClr val="1040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9026A44-0EB1-4B6F-88CB-A0DA2F53B36F}" v="8" dt="2026-10-09T10:38:12.35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841" autoAdjust="0"/>
    <p:restoredTop sz="95073"/>
  </p:normalViewPr>
  <p:slideViewPr>
    <p:cSldViewPr snapToGrid="0">
      <p:cViewPr varScale="1">
        <p:scale>
          <a:sx n="84" d="100"/>
          <a:sy n="84" d="100"/>
        </p:scale>
        <p:origin x="120" y="113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90" d="100"/>
        <a:sy n="90" d="100"/>
      </p:scale>
      <p:origin x="0" y="-643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20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microsoft.com/office/2016/11/relationships/changesInfo" Target="changesInfos/changesInfo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Fulton A" userId="6ce49bf28c24c9be" providerId="LiveId" clId="{5B57139A-8E67-47AF-BCD0-41E306C5AB29}"/>
    <pc:docChg chg="undo custSel addSld delSld modSld sldOrd modSection">
      <pc:chgData name="Fulton A" userId="6ce49bf28c24c9be" providerId="LiveId" clId="{5B57139A-8E67-47AF-BCD0-41E306C5AB29}" dt="2026-10-09T10:38:19.681" v="26" actId="1076"/>
      <pc:docMkLst>
        <pc:docMk/>
      </pc:docMkLst>
      <pc:sldChg chg="delSp modSp mod">
        <pc:chgData name="Fulton A" userId="6ce49bf28c24c9be" providerId="LiveId" clId="{5B57139A-8E67-47AF-BCD0-41E306C5AB29}" dt="2026-10-09T10:34:28.510" v="12" actId="1076"/>
        <pc:sldMkLst>
          <pc:docMk/>
          <pc:sldMk cId="2153690178" sldId="256"/>
        </pc:sldMkLst>
        <pc:spChg chg="mod">
          <ac:chgData name="Fulton A" userId="6ce49bf28c24c9be" providerId="LiveId" clId="{5B57139A-8E67-47AF-BCD0-41E306C5AB29}" dt="2026-10-09T10:34:28.510" v="12" actId="1076"/>
          <ac:spMkLst>
            <pc:docMk/>
            <pc:sldMk cId="2153690178" sldId="256"/>
            <ac:spMk id="3" creationId="{3A3BD79B-F6CA-4B05-A6F4-9D3640A03F85}"/>
          </ac:spMkLst>
        </pc:spChg>
        <pc:spChg chg="del">
          <ac:chgData name="Fulton A" userId="6ce49bf28c24c9be" providerId="LiveId" clId="{5B57139A-8E67-47AF-BCD0-41E306C5AB29}" dt="2026-10-09T10:34:17.639" v="9" actId="478"/>
          <ac:spMkLst>
            <pc:docMk/>
            <pc:sldMk cId="2153690178" sldId="256"/>
            <ac:spMk id="4" creationId="{61BCD19B-55AB-4D08-A939-080A93DACEA3}"/>
          </ac:spMkLst>
        </pc:spChg>
        <pc:spChg chg="del">
          <ac:chgData name="Fulton A" userId="6ce49bf28c24c9be" providerId="LiveId" clId="{5B57139A-8E67-47AF-BCD0-41E306C5AB29}" dt="2026-10-09T10:34:16.225" v="8" actId="478"/>
          <ac:spMkLst>
            <pc:docMk/>
            <pc:sldMk cId="2153690178" sldId="256"/>
            <ac:spMk id="6" creationId="{C33D3CE5-5285-44EC-AB2E-E318AACFE2FF}"/>
          </ac:spMkLst>
        </pc:spChg>
        <pc:picChg chg="mod">
          <ac:chgData name="Fulton A" userId="6ce49bf28c24c9be" providerId="LiveId" clId="{5B57139A-8E67-47AF-BCD0-41E306C5AB29}" dt="2026-10-09T10:34:22.078" v="10" actId="1076"/>
          <ac:picMkLst>
            <pc:docMk/>
            <pc:sldMk cId="2153690178" sldId="256"/>
            <ac:picMk id="5" creationId="{86FBA8E4-BC1F-3A4B-2113-F28660CE9D27}"/>
          </ac:picMkLst>
        </pc:picChg>
      </pc:sldChg>
      <pc:sldChg chg="add del">
        <pc:chgData name="Fulton A" userId="6ce49bf28c24c9be" providerId="LiveId" clId="{5B57139A-8E67-47AF-BCD0-41E306C5AB29}" dt="2026-10-09T10:34:02.354" v="7"/>
        <pc:sldMkLst>
          <pc:docMk/>
          <pc:sldMk cId="4004225963" sldId="257"/>
        </pc:sldMkLst>
      </pc:sldChg>
      <pc:sldChg chg="add del">
        <pc:chgData name="Fulton A" userId="6ce49bf28c24c9be" providerId="LiveId" clId="{5B57139A-8E67-47AF-BCD0-41E306C5AB29}" dt="2026-10-09T10:34:02.354" v="7"/>
        <pc:sldMkLst>
          <pc:docMk/>
          <pc:sldMk cId="1996195811" sldId="259"/>
        </pc:sldMkLst>
      </pc:sldChg>
      <pc:sldChg chg="add del">
        <pc:chgData name="Fulton A" userId="6ce49bf28c24c9be" providerId="LiveId" clId="{5B57139A-8E67-47AF-BCD0-41E306C5AB29}" dt="2026-10-09T10:34:02.354" v="7"/>
        <pc:sldMkLst>
          <pc:docMk/>
          <pc:sldMk cId="1934033052" sldId="260"/>
        </pc:sldMkLst>
      </pc:sldChg>
      <pc:sldChg chg="add del">
        <pc:chgData name="Fulton A" userId="6ce49bf28c24c9be" providerId="LiveId" clId="{5B57139A-8E67-47AF-BCD0-41E306C5AB29}" dt="2026-10-09T10:34:02.354" v="7"/>
        <pc:sldMkLst>
          <pc:docMk/>
          <pc:sldMk cId="1491738217" sldId="26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4105964868" sldId="920"/>
        </pc:sldMkLst>
      </pc:sldChg>
      <pc:sldChg chg="add">
        <pc:chgData name="Fulton A" userId="6ce49bf28c24c9be" providerId="LiveId" clId="{5B57139A-8E67-47AF-BCD0-41E306C5AB29}" dt="2026-10-09T10:32:57.633" v="3"/>
        <pc:sldMkLst>
          <pc:docMk/>
          <pc:sldMk cId="3997838055" sldId="985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1057838625" sldId="101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705791387" sldId="1655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300336138" sldId="1664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144639466" sldId="168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221951085" sldId="1740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644129833" sldId="184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298328848" sldId="1848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1674613123" sldId="185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117688825" sldId="193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39236465" sldId="200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286782997" sldId="200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534718586" sldId="201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4023496464" sldId="2015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608631479" sldId="2023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575692807" sldId="202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056624933" sldId="202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818638890" sldId="2033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395115112" sldId="203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326816598" sldId="2046"/>
        </pc:sldMkLst>
      </pc:sldChg>
      <pc:sldChg chg="add del">
        <pc:chgData name="Fulton A" userId="6ce49bf28c24c9be" providerId="LiveId" clId="{5B57139A-8E67-47AF-BCD0-41E306C5AB29}" dt="2026-10-09T10:37:40.715" v="22"/>
        <pc:sldMkLst>
          <pc:docMk/>
          <pc:sldMk cId="2012885404" sldId="2100"/>
        </pc:sldMkLst>
      </pc:sldChg>
      <pc:sldChg chg="add del">
        <pc:chgData name="Fulton A" userId="6ce49bf28c24c9be" providerId="LiveId" clId="{5B57139A-8E67-47AF-BCD0-41E306C5AB29}" dt="2026-10-09T10:37:40.715" v="22"/>
        <pc:sldMkLst>
          <pc:docMk/>
          <pc:sldMk cId="2715296958" sldId="210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903382444" sldId="2139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201285296" sldId="2140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61491610" sldId="215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239754725" sldId="2155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956377566" sldId="217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472477411" sldId="2179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1143806035" sldId="219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988443324" sldId="2200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845486382" sldId="2207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74822061" sldId="221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857452852" sldId="2212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1347730217" sldId="2213"/>
        </pc:sldMkLst>
      </pc:sldChg>
      <pc:sldChg chg="del">
        <pc:chgData name="Fulton A" userId="6ce49bf28c24c9be" providerId="LiveId" clId="{5B57139A-8E67-47AF-BCD0-41E306C5AB29}" dt="2026-10-09T10:33:29.623" v="4" actId="47"/>
        <pc:sldMkLst>
          <pc:docMk/>
          <pc:sldMk cId="2502751109" sldId="2214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4029495725" sldId="2216"/>
        </pc:sldMkLst>
      </pc:sldChg>
      <pc:sldChg chg="delSp mod ord">
        <pc:chgData name="Fulton A" userId="6ce49bf28c24c9be" providerId="LiveId" clId="{5B57139A-8E67-47AF-BCD0-41E306C5AB29}" dt="2026-10-09T10:34:57.002" v="18" actId="478"/>
        <pc:sldMkLst>
          <pc:docMk/>
          <pc:sldMk cId="1859944185" sldId="2217"/>
        </pc:sldMkLst>
        <pc:spChg chg="del">
          <ac:chgData name="Fulton A" userId="6ce49bf28c24c9be" providerId="LiveId" clId="{5B57139A-8E67-47AF-BCD0-41E306C5AB29}" dt="2026-10-09T10:34:57.002" v="18" actId="478"/>
          <ac:spMkLst>
            <pc:docMk/>
            <pc:sldMk cId="1859944185" sldId="2217"/>
            <ac:spMk id="3" creationId="{8319D0BB-A364-4F5E-FDF1-34247674EF84}"/>
          </ac:spMkLst>
        </pc:spChg>
      </pc:sldChg>
      <pc:sldChg chg="addSp modSp new mod modAnim">
        <pc:chgData name="Fulton A" userId="6ce49bf28c24c9be" providerId="LiveId" clId="{5B57139A-8E67-47AF-BCD0-41E306C5AB29}" dt="2026-10-09T10:38:19.681" v="26" actId="1076"/>
        <pc:sldMkLst>
          <pc:docMk/>
          <pc:sldMk cId="1816080200" sldId="2218"/>
        </pc:sldMkLst>
        <pc:picChg chg="add mod">
          <ac:chgData name="Fulton A" userId="6ce49bf28c24c9be" providerId="LiveId" clId="{5B57139A-8E67-47AF-BCD0-41E306C5AB29}" dt="2026-10-09T10:38:19.681" v="26" actId="1076"/>
          <ac:picMkLst>
            <pc:docMk/>
            <pc:sldMk cId="1816080200" sldId="2218"/>
            <ac:picMk id="2" creationId="{3D0E40E1-E4B6-00AB-56E9-EBE2AD2061EB}"/>
          </ac:picMkLst>
        </pc:picChg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717110931" sldId="221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054807473" sldId="2219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992415633" sldId="222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931826231" sldId="222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838510820" sldId="222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053883380" sldId="2229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746560033" sldId="2230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066466317" sldId="223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655638891" sldId="2232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370687757" sldId="2233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190445631" sldId="2234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2199364726" sldId="2235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583012438" sldId="2236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751315300" sldId="2237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466488049" sldId="2238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941804265" sldId="2239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1759299863" sldId="2240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3526676029" sldId="2241"/>
        </pc:sldMkLst>
      </pc:sldChg>
      <pc:sldChg chg="del">
        <pc:chgData name="Fulton A" userId="6ce49bf28c24c9be" providerId="LiveId" clId="{5B57139A-8E67-47AF-BCD0-41E306C5AB29}" dt="2026-10-09T10:35:17.056" v="19" actId="47"/>
        <pc:sldMkLst>
          <pc:docMk/>
          <pc:sldMk cId="4103043189" sldId="2242"/>
        </pc:sldMkLst>
      </pc:sldChg>
      <pc:sldChg chg="new del">
        <pc:chgData name="Fulton A" userId="6ce49bf28c24c9be" providerId="LiveId" clId="{5B57139A-8E67-47AF-BCD0-41E306C5AB29}" dt="2026-10-09T10:34:31.540" v="13" actId="47"/>
        <pc:sldMkLst>
          <pc:docMk/>
          <pc:sldMk cId="1175075100" sldId="2243"/>
        </pc:sldMkLst>
      </pc:sldChg>
      <pc:sldChg chg="new del">
        <pc:chgData name="Fulton A" userId="6ce49bf28c24c9be" providerId="LiveId" clId="{5B57139A-8E67-47AF-BCD0-41E306C5AB29}" dt="2026-10-09T10:32:32.863" v="1" actId="680"/>
        <pc:sldMkLst>
          <pc:docMk/>
          <pc:sldMk cId="1655926967" sldId="2243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77739" cy="471054"/>
          </a:xfrm>
          <a:prstGeom prst="rect">
            <a:avLst/>
          </a:prstGeom>
        </p:spPr>
        <p:txBody>
          <a:bodyPr vert="horz" lIns="94203" tIns="47102" rIns="94203" bIns="47102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5" y="0"/>
            <a:ext cx="3077739" cy="471054"/>
          </a:xfrm>
          <a:prstGeom prst="rect">
            <a:avLst/>
          </a:prstGeom>
        </p:spPr>
        <p:txBody>
          <a:bodyPr vert="horz" lIns="94203" tIns="47102" rIns="94203" bIns="47102" rtlCol="0"/>
          <a:lstStyle>
            <a:lvl1pPr algn="r">
              <a:defRPr sz="1200"/>
            </a:lvl1pPr>
          </a:lstStyle>
          <a:p>
            <a:fld id="{A4B45A41-E728-4C03-8E92-ADFB1F2FD97D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32450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03" tIns="47102" rIns="94203" bIns="47102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5"/>
            <a:ext cx="5681980" cy="3696713"/>
          </a:xfrm>
          <a:prstGeom prst="rect">
            <a:avLst/>
          </a:prstGeom>
        </p:spPr>
        <p:txBody>
          <a:bodyPr vert="horz" lIns="94203" tIns="47102" rIns="94203" bIns="47102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917425"/>
            <a:ext cx="3077739" cy="471053"/>
          </a:xfrm>
          <a:prstGeom prst="rect">
            <a:avLst/>
          </a:prstGeom>
        </p:spPr>
        <p:txBody>
          <a:bodyPr vert="horz" lIns="94203" tIns="47102" rIns="94203" bIns="47102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5" y="8917425"/>
            <a:ext cx="3077739" cy="471053"/>
          </a:xfrm>
          <a:prstGeom prst="rect">
            <a:avLst/>
          </a:prstGeom>
        </p:spPr>
        <p:txBody>
          <a:bodyPr vert="horz" lIns="94203" tIns="47102" rIns="94203" bIns="47102" rtlCol="0" anchor="b"/>
          <a:lstStyle>
            <a:lvl1pPr algn="r">
              <a:defRPr sz="1200"/>
            </a:lvl1pPr>
          </a:lstStyle>
          <a:p>
            <a:fld id="{CA4382C9-6A48-49AF-A069-E0AA57207C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45115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09800" y="4464028"/>
            <a:ext cx="9144000" cy="1194650"/>
          </a:xfrm>
        </p:spPr>
        <p:txBody>
          <a:bodyPr wrap="none" anchor="t">
            <a:normAutofit/>
          </a:bodyPr>
          <a:lstStyle>
            <a:lvl1pPr algn="r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100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799" y="3829879"/>
            <a:ext cx="9144000" cy="618523"/>
          </a:xfrm>
        </p:spPr>
        <p:txBody>
          <a:bodyPr anchor="b">
            <a:normAutofit/>
          </a:bodyPr>
          <a:lstStyle>
            <a:lvl1pPr marL="0" indent="0" algn="r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3846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9497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ctrTitle"/>
          </p:nvPr>
        </p:nvSpPr>
        <p:spPr>
          <a:xfrm>
            <a:off x="854532" y="4464028"/>
            <a:ext cx="9144000" cy="1194650"/>
          </a:xfrm>
        </p:spPr>
        <p:txBody>
          <a:bodyPr wrap="none" anchor="t">
            <a:normAutofit/>
          </a:bodyPr>
          <a:lstStyle>
            <a:lvl1pPr algn="l">
              <a:defRPr sz="7200" b="0" spc="-225">
                <a:gradFill flip="none" rotWithShape="1">
                  <a:gsLst>
                    <a:gs pos="32000">
                      <a:schemeClr val="tx1">
                        <a:lumMod val="89000"/>
                      </a:schemeClr>
                    </a:gs>
                    <a:gs pos="0">
                      <a:schemeClr val="bg1">
                        <a:lumMod val="47000"/>
                        <a:lumOff val="53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8100000" scaled="1"/>
                  <a:tileRect/>
                </a:gradFill>
                <a:effectLst>
                  <a:outerShdw blurRad="469900" dist="342900" dir="5400000" sy="-20000" rotWithShape="0">
                    <a:prstClr val="black">
                      <a:alpha val="66000"/>
                    </a:prstClr>
                  </a:outerShdw>
                </a:effectLst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"/>
          </p:nvPr>
        </p:nvSpPr>
        <p:spPr>
          <a:xfrm>
            <a:off x="854532" y="3829878"/>
            <a:ext cx="9144000" cy="617822"/>
          </a:xfrm>
        </p:spPr>
        <p:txBody>
          <a:bodyPr anchor="b">
            <a:normAutofit/>
          </a:bodyPr>
          <a:lstStyle>
            <a:lvl1pPr marL="0" indent="0" algn="l">
              <a:buNone/>
              <a:defRPr sz="2400" b="0">
                <a:gradFill flip="none" rotWithShape="1"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  <a:tileRect/>
                </a:gradFill>
                <a:latin typeface="+mj-lt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678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20000" y="1825625"/>
            <a:ext cx="502521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19840" y="1825625"/>
            <a:ext cx="503396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8431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681163"/>
            <a:ext cx="5025216" cy="82391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20000" y="2505075"/>
            <a:ext cx="5025216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19841" y="1681163"/>
            <a:ext cx="5035548" cy="823912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0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19841" y="2505075"/>
            <a:ext cx="503554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18137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576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3641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7"/>
            <a:ext cx="6172200" cy="487362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94897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7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20001" y="2057400"/>
            <a:ext cx="3652025" cy="3811588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47138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367162"/>
            <a:ext cx="10515600" cy="819355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9788" y="987427"/>
            <a:ext cx="10515600" cy="337973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5186516"/>
            <a:ext cx="10514012" cy="682472"/>
          </a:xfrm>
        </p:spPr>
        <p:txBody>
          <a:bodyPr/>
          <a:lstStyle>
            <a:lvl1pPr marL="0" indent="0">
              <a:buNone/>
              <a:defRPr sz="120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1"/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5659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3534344"/>
          </a:xfrm>
        </p:spPr>
        <p:txBody>
          <a:bodyPr anchor="ctr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489399"/>
            <a:ext cx="10514012" cy="1501826"/>
          </a:xfrm>
        </p:spPr>
        <p:txBody>
          <a:bodyPr anchor="ctr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7184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365125"/>
            <a:ext cx="9302752" cy="2992904"/>
          </a:xfrm>
        </p:spPr>
        <p:txBody>
          <a:bodyPr anchor="ctr"/>
          <a:lstStyle>
            <a:lvl1pPr>
              <a:defRPr sz="33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5" y="3365557"/>
            <a:ext cx="8752299" cy="54896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501729"/>
            <a:ext cx="10512424" cy="1489496"/>
          </a:xfrm>
        </p:spPr>
        <p:txBody>
          <a:bodyPr anchor="ctr">
            <a:normAutofit/>
          </a:bodyPr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  <p:sp>
        <p:nvSpPr>
          <p:cNvPr id="9" name="TextBox 8"/>
          <p:cNvSpPr txBox="1"/>
          <p:nvPr/>
        </p:nvSpPr>
        <p:spPr>
          <a:xfrm>
            <a:off x="1111044" y="786824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6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437812" y="2743200"/>
            <a:ext cx="609600" cy="584776"/>
          </a:xfrm>
          <a:prstGeom prst="rect">
            <a:avLst/>
          </a:prstGeom>
        </p:spPr>
        <p:txBody>
          <a:bodyPr vert="horz" lIns="68580" tIns="34290" rIns="68580" bIns="3429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6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3220450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2326969"/>
            <a:ext cx="10515600" cy="2511835"/>
          </a:xfrm>
        </p:spPr>
        <p:txBody>
          <a:bodyPr anchor="b">
            <a:normAutofit/>
          </a:bodyPr>
          <a:lstStyle>
            <a:lvl1pPr>
              <a:defRPr sz="40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9" y="4850581"/>
            <a:ext cx="10514012" cy="1140644"/>
          </a:xfrm>
        </p:spPr>
        <p:txBody>
          <a:bodyPr anchor="t"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2568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1337281" y="1885950"/>
            <a:ext cx="2946867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356798" y="2571750"/>
            <a:ext cx="2927351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87996" y="1885950"/>
            <a:ext cx="2936241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77441" y="2571750"/>
            <a:ext cx="2946795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29037" y="1885950"/>
            <a:ext cx="2932113" cy="576262"/>
          </a:xfrm>
        </p:spPr>
        <p:txBody>
          <a:bodyPr vert="horz" lIns="91440" tIns="45720" rIns="91440" bIns="45720" rtlCol="0" anchor="b">
            <a:noAutofit/>
          </a:bodyPr>
          <a:lstStyle>
            <a:lvl1pPr>
              <a:buNone/>
              <a:defRPr lang="en-US" sz="1800" b="0" dirty="0">
                <a:gradFill>
                  <a:gsLst>
                    <a:gs pos="15000">
                      <a:schemeClr val="tx2"/>
                    </a:gs>
                    <a:gs pos="73000">
                      <a:schemeClr val="tx2">
                        <a:lumMod val="60000"/>
                        <a:lumOff val="40000"/>
                      </a:schemeClr>
                    </a:gs>
                    <a:gs pos="0">
                      <a:schemeClr val="tx2">
                        <a:lumMod val="90000"/>
                        <a:lumOff val="10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16200000" scaled="1"/>
                </a:gradFill>
              </a:defRPr>
            </a:lvl1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29037" y="257175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760974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1332085" y="4297503"/>
            <a:ext cx="2940051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2085" y="2256354"/>
            <a:ext cx="2940051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1332085" y="4873767"/>
            <a:ext cx="2940051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998" y="4297503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56354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7645" y="4873766"/>
            <a:ext cx="293440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04324" y="4297503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1800" b="0">
                <a:gradFill>
                  <a:gsLst>
                    <a:gs pos="34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41000"/>
                        <a:lumOff val="59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4800000" scaled="0"/>
                </a:gra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804322" y="2256354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200"/>
            </a:lvl1pPr>
            <a:lvl2pPr marL="342900" indent="0">
              <a:buNone/>
              <a:defRPr sz="1200"/>
            </a:lvl2pPr>
            <a:lvl3pPr marL="685800" indent="0">
              <a:buNone/>
              <a:defRPr sz="1200"/>
            </a:lvl3pPr>
            <a:lvl4pPr marL="1028700" indent="0">
              <a:buNone/>
              <a:defRPr sz="1200"/>
            </a:lvl4pPr>
            <a:lvl5pPr marL="1371600" indent="0">
              <a:buNone/>
              <a:defRPr sz="1200"/>
            </a:lvl5pPr>
            <a:lvl6pPr marL="1714500" indent="0">
              <a:buNone/>
              <a:defRPr sz="1200"/>
            </a:lvl6pPr>
            <a:lvl7pPr marL="2057400" indent="0">
              <a:buNone/>
              <a:defRPr sz="1200"/>
            </a:lvl7pPr>
            <a:lvl8pPr marL="2400300" indent="0">
              <a:buNone/>
              <a:defRPr sz="1200"/>
            </a:lvl8pPr>
            <a:lvl9pPr marL="2743200" indent="0">
              <a:buNone/>
              <a:defRPr sz="12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804198" y="4873764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0847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75629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1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429710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DB20CF9-29A1-151D-171C-DA69829E7B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15A19E-FE73-424F-9D83-8DD7909B57C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7A4B85A-7F09-0041-DD34-BE93CF8A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8F7FE-0DF8-973C-D9C1-26CA25A81C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E15657-73B2-48A6-B275-23AC06CC2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48050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9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0000" y="1825625"/>
            <a:ext cx="102338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C2A612B4-EC48-419E-AD90-569E22E2D17F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gradFill flip="none" rotWithShape="1">
                  <a:gsLst>
                    <a:gs pos="28000">
                      <a:schemeClr val="tx1">
                        <a:lumMod val="93000"/>
                      </a:schemeClr>
                    </a:gs>
                    <a:gs pos="0">
                      <a:schemeClr val="bg1">
                        <a:lumMod val="38000"/>
                        <a:lumOff val="62000"/>
                      </a:schemeClr>
                    </a:gs>
                    <a:gs pos="100000">
                      <a:schemeClr val="tx2">
                        <a:lumMod val="0"/>
                        <a:lumOff val="100000"/>
                      </a:schemeClr>
                    </a:gs>
                  </a:gsLst>
                  <a:lin ang="5400000" scaled="1"/>
                  <a:tileRect/>
                </a:gradFill>
              </a:defRPr>
            </a:lvl1pPr>
          </a:lstStyle>
          <a:p>
            <a:fld id="{9F09939E-7792-43E1-9F24-D228CB5BDB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16267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400" b="0" kern="1200">
          <a:gradFill flip="none" rotWithShape="1">
            <a:gsLst>
              <a:gs pos="28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  <a:tileRect/>
          </a:gra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20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6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gradFill>
            <a:gsLst>
              <a:gs pos="34000">
                <a:schemeClr val="tx1">
                  <a:lumMod val="93000"/>
                </a:schemeClr>
              </a:gs>
              <a:gs pos="0">
                <a:schemeClr val="bg1">
                  <a:lumMod val="25000"/>
                  <a:lumOff val="75000"/>
                </a:schemeClr>
              </a:gs>
              <a:gs pos="100000">
                <a:schemeClr val="tx2">
                  <a:lumMod val="0"/>
                  <a:lumOff val="100000"/>
                </a:schemeClr>
              </a:gs>
            </a:gsLst>
            <a:lin ang="4800000" scaled="0"/>
          </a:gra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5771561-FD30-699F-BAAC-E3BB98FF7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3F04CC-B85E-337D-CADD-0A68F3236A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72FE8D-583A-06DB-0465-0076D40436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15A19E-FE73-424F-9D83-8DD7909B57C7}" type="datetimeFigureOut">
              <a:rPr lang="en-US" smtClean="0"/>
              <a:t>10/9/2026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882D44-08C8-39E5-62BD-38727F08868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B0BE5-9604-91D0-7F1D-4EAD5E92E3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E15657-73B2-48A6-B275-23AC06CC2A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87549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tmp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tmp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D9643-660C-4F7A-B505-E1947E55E1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266950" y="1781175"/>
            <a:ext cx="7686674" cy="1194650"/>
          </a:xfrm>
        </p:spPr>
        <p:txBody>
          <a:bodyPr>
            <a:normAutofit/>
          </a:bodyPr>
          <a:lstStyle/>
          <a:p>
            <a:r>
              <a:rPr lang="en-US" sz="4000" dirty="0"/>
              <a:t>Global Policy Seminar and NSC Simulation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3BD79B-F6CA-4B05-A6F4-9D3640A03F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040509" y="2810477"/>
            <a:ext cx="6858000" cy="61852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IRP 401  -  IRP 402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FBA8E4-BC1F-3A4B-2113-F28660CE9D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0264" y="3936451"/>
            <a:ext cx="3232987" cy="204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6901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4DF9B4-A499-47F3-BD1C-BC0B1B941662}"/>
              </a:ext>
            </a:extLst>
          </p:cNvPr>
          <p:cNvSpPr txBox="1"/>
          <p:nvPr/>
        </p:nvSpPr>
        <p:spPr>
          <a:xfrm>
            <a:off x="3288589" y="1200656"/>
            <a:ext cx="11619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Sun Tzu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FAE882A-ADCF-48BC-AC31-8DF4A8EDF2B3}"/>
              </a:ext>
            </a:extLst>
          </p:cNvPr>
          <p:cNvSpPr txBox="1"/>
          <p:nvPr/>
        </p:nvSpPr>
        <p:spPr>
          <a:xfrm>
            <a:off x="2932684" y="5153917"/>
            <a:ext cx="6096000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1" dirty="0"/>
              <a:t>Know yourself as you know your enemy, and you will win all battles. </a:t>
            </a:r>
            <a:br>
              <a:rPr lang="en-US" sz="2400" b="1" dirty="0"/>
            </a:br>
            <a:endParaRPr lang="en-US" sz="24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EEDCB6E-0535-40B9-9DB9-5C05C5820CB3}"/>
              </a:ext>
            </a:extLst>
          </p:cNvPr>
          <p:cNvSpPr txBox="1"/>
          <p:nvPr/>
        </p:nvSpPr>
        <p:spPr>
          <a:xfrm>
            <a:off x="1809750" y="954435"/>
            <a:ext cx="6096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400" b="1" dirty="0"/>
              <a:t>孙子</a:t>
            </a:r>
            <a:endParaRPr lang="en-US" sz="4400" dirty="0"/>
          </a:p>
        </p:txBody>
      </p:sp>
      <p:pic>
        <p:nvPicPr>
          <p:cNvPr id="10" name="Picture 9" descr="A picture containing qr code&#10;&#10;Description automatically generated">
            <a:extLst>
              <a:ext uri="{FF2B5EF4-FFF2-40B4-BE49-F238E27FC236}">
                <a16:creationId xmlns:a16="http://schemas.microsoft.com/office/drawing/2014/main" id="{DDB566FE-13F9-4BB7-BB2B-F26B61EB294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8" r="13507"/>
          <a:stretch/>
        </p:blipFill>
        <p:spPr>
          <a:xfrm>
            <a:off x="8886825" y="482025"/>
            <a:ext cx="2428875" cy="33147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0068F11-6994-477D-BC2B-A9BBEA9DE9A3}"/>
              </a:ext>
            </a:extLst>
          </p:cNvPr>
          <p:cNvSpPr txBox="1"/>
          <p:nvPr/>
        </p:nvSpPr>
        <p:spPr>
          <a:xfrm>
            <a:off x="9243206" y="3876675"/>
            <a:ext cx="17161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The Art of War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D701D7E-9A48-4C51-9854-18250B5D3FF4}"/>
              </a:ext>
            </a:extLst>
          </p:cNvPr>
          <p:cNvSpPr txBox="1"/>
          <p:nvPr/>
        </p:nvSpPr>
        <p:spPr>
          <a:xfrm>
            <a:off x="2505075" y="2908816"/>
            <a:ext cx="6096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/>
              <a:t>知己知彼，百战不殆。</a:t>
            </a:r>
            <a:endParaRPr lang="en-US" sz="40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355CAE-1909-4776-8447-E15F956D62C9}"/>
              </a:ext>
            </a:extLst>
          </p:cNvPr>
          <p:cNvSpPr txBox="1"/>
          <p:nvPr/>
        </p:nvSpPr>
        <p:spPr>
          <a:xfrm>
            <a:off x="3362325" y="3862923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 err="1"/>
              <a:t>Zhījǐzhībǐ</a:t>
            </a:r>
            <a:r>
              <a:rPr lang="en-US" sz="2800" dirty="0"/>
              <a:t>, </a:t>
            </a:r>
            <a:r>
              <a:rPr lang="en-US" sz="2800" dirty="0" err="1"/>
              <a:t>bǎizhànbúdài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97838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/>
      <p:bldP spid="13" grpId="0"/>
      <p:bldP spid="1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252E4-95C8-AF74-801B-EA0F106699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C4C66DE-09A0-4FD1-5368-5F6DE9B31A42}"/>
              </a:ext>
            </a:extLst>
          </p:cNvPr>
          <p:cNvSpPr txBox="1"/>
          <p:nvPr/>
        </p:nvSpPr>
        <p:spPr>
          <a:xfrm>
            <a:off x="855815" y="1697814"/>
            <a:ext cx="3955176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Ambassador</a:t>
            </a:r>
          </a:p>
          <a:p>
            <a:r>
              <a:rPr lang="en-US" sz="2800" dirty="0"/>
              <a:t>(Deputy Chief of Mission) </a:t>
            </a:r>
          </a:p>
          <a:p>
            <a:r>
              <a:rPr lang="en-US" sz="2800" dirty="0"/>
              <a:t>Minister</a:t>
            </a:r>
          </a:p>
          <a:p>
            <a:r>
              <a:rPr lang="en-US" sz="2800" dirty="0"/>
              <a:t>Minister-Counselor</a:t>
            </a:r>
          </a:p>
          <a:p>
            <a:r>
              <a:rPr lang="en-US" sz="2800" dirty="0"/>
              <a:t>Counselor</a:t>
            </a:r>
          </a:p>
          <a:p>
            <a:r>
              <a:rPr lang="en-US" sz="2800" dirty="0"/>
              <a:t>First Secretary</a:t>
            </a:r>
          </a:p>
          <a:p>
            <a:r>
              <a:rPr lang="en-US" sz="2800" dirty="0"/>
              <a:t>Second Secretary</a:t>
            </a:r>
          </a:p>
          <a:p>
            <a:r>
              <a:rPr lang="en-US" sz="2800" dirty="0"/>
              <a:t>Third Secretary</a:t>
            </a:r>
          </a:p>
          <a:p>
            <a:r>
              <a:rPr lang="en-US" sz="2800" dirty="0"/>
              <a:t>Attaché</a:t>
            </a:r>
          </a:p>
          <a:p>
            <a:r>
              <a:rPr lang="en-US" sz="2800" dirty="0"/>
              <a:t>Assistant Attaché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F371FBC-903A-FC82-D441-1424933C3AD9}"/>
              </a:ext>
            </a:extLst>
          </p:cNvPr>
          <p:cNvSpPr txBox="1"/>
          <p:nvPr/>
        </p:nvSpPr>
        <p:spPr>
          <a:xfrm flipH="1">
            <a:off x="6719776" y="821478"/>
            <a:ext cx="486883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CONSULATES</a:t>
            </a:r>
          </a:p>
          <a:p>
            <a:r>
              <a:rPr lang="en-US" sz="2400" dirty="0"/>
              <a:t>Consul General</a:t>
            </a:r>
          </a:p>
          <a:p>
            <a:r>
              <a:rPr lang="en-US" sz="2400" dirty="0"/>
              <a:t>Consul</a:t>
            </a:r>
          </a:p>
          <a:p>
            <a:r>
              <a:rPr lang="en-US" sz="2400" dirty="0"/>
              <a:t>Vice Consul</a:t>
            </a:r>
          </a:p>
          <a:p>
            <a:endParaRPr lang="en-US" sz="2400" dirty="0"/>
          </a:p>
          <a:p>
            <a:r>
              <a:rPr lang="en-US" sz="2400" dirty="0"/>
              <a:t>INTERNATIONAL ORGANIZATIONS</a:t>
            </a:r>
          </a:p>
          <a:p>
            <a:r>
              <a:rPr lang="en-US" sz="2400" dirty="0"/>
              <a:t>Permanent Representative</a:t>
            </a:r>
          </a:p>
          <a:p>
            <a:r>
              <a:rPr lang="en-US" sz="2400" dirty="0"/>
              <a:t>Deputy Permanent Representative</a:t>
            </a:r>
          </a:p>
          <a:p>
            <a:endParaRPr lang="en-US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079977F-6505-5EDE-2FC3-ACE4E2D54A42}"/>
              </a:ext>
            </a:extLst>
          </p:cNvPr>
          <p:cNvSpPr txBox="1"/>
          <p:nvPr/>
        </p:nvSpPr>
        <p:spPr>
          <a:xfrm>
            <a:off x="819151" y="771525"/>
            <a:ext cx="5276849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WHO’S WHO IN AN EMBASSY?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2D46D74-7B2A-187C-BF5D-BC57BD19C1A8}"/>
              </a:ext>
            </a:extLst>
          </p:cNvPr>
          <p:cNvSpPr txBox="1"/>
          <p:nvPr/>
        </p:nvSpPr>
        <p:spPr>
          <a:xfrm>
            <a:off x="6610446" y="4243559"/>
            <a:ext cx="60977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/>
              <a:t>FLEXIBILITY</a:t>
            </a:r>
          </a:p>
          <a:p>
            <a:r>
              <a:rPr lang="en-US" sz="2400" dirty="0"/>
              <a:t>Ambassador-at-Large</a:t>
            </a:r>
          </a:p>
          <a:p>
            <a:r>
              <a:rPr lang="en-US" sz="2400" dirty="0"/>
              <a:t>Envoy or Special Envoy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8B32A0F-E105-CF9D-2CC5-35A761F4CEE8}"/>
              </a:ext>
            </a:extLst>
          </p:cNvPr>
          <p:cNvSpPr txBox="1"/>
          <p:nvPr/>
        </p:nvSpPr>
        <p:spPr>
          <a:xfrm>
            <a:off x="4944733" y="3322077"/>
            <a:ext cx="3331425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Examples of job titles</a:t>
            </a:r>
          </a:p>
          <a:p>
            <a:r>
              <a:rPr lang="en-US" sz="2400" dirty="0"/>
              <a:t>Political Officer</a:t>
            </a:r>
          </a:p>
          <a:p>
            <a:r>
              <a:rPr lang="en-US" sz="2400" dirty="0"/>
              <a:t>Economics Officer</a:t>
            </a:r>
          </a:p>
          <a:p>
            <a:r>
              <a:rPr lang="en-US" sz="2400" dirty="0"/>
              <a:t>Regional Security Officer</a:t>
            </a:r>
          </a:p>
          <a:p>
            <a:r>
              <a:rPr lang="en-US" sz="2400" dirty="0"/>
              <a:t>Administrative Officer</a:t>
            </a:r>
          </a:p>
          <a:p>
            <a:r>
              <a:rPr lang="en-US" sz="2400" dirty="0"/>
              <a:t>Public Affairs Officer</a:t>
            </a:r>
          </a:p>
          <a:p>
            <a:r>
              <a:rPr lang="en-US" sz="2400" dirty="0"/>
              <a:t>Defense </a:t>
            </a:r>
            <a:r>
              <a:rPr lang="en-US" sz="2400" dirty="0" err="1"/>
              <a:t>Attache</a:t>
            </a:r>
            <a:endParaRPr lang="en-US" sz="2400" dirty="0"/>
          </a:p>
          <a:p>
            <a:r>
              <a:rPr lang="en-US" sz="2400" dirty="0" err="1"/>
              <a:t>MilGroup</a:t>
            </a:r>
            <a:r>
              <a:rPr lang="en-US" sz="2400" dirty="0"/>
              <a:t> Member</a:t>
            </a:r>
          </a:p>
        </p:txBody>
      </p:sp>
    </p:spTree>
    <p:extLst>
      <p:ext uri="{BB962C8B-B14F-4D97-AF65-F5344CB8AC3E}">
        <p14:creationId xmlns:p14="http://schemas.microsoft.com/office/powerpoint/2010/main" val="1048208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8" grpId="0"/>
      <p:bldP spid="2" grpId="0"/>
      <p:bldP spid="2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6B3568F-2AF0-A113-67A4-31459DED5B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C2F3AE24-62C5-E0D4-810D-BB1B2ED8E625}"/>
              </a:ext>
            </a:extLst>
          </p:cNvPr>
          <p:cNvSpPr txBox="1"/>
          <p:nvPr/>
        </p:nvSpPr>
        <p:spPr>
          <a:xfrm>
            <a:off x="2296164" y="2138934"/>
            <a:ext cx="38141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Personal vs official views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25945B8-E02B-2971-E311-5C7532297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17378" y="1674627"/>
            <a:ext cx="3867690" cy="141942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167FB798-6E66-6CA5-64F0-5DA02729CDD4}"/>
              </a:ext>
            </a:extLst>
          </p:cNvPr>
          <p:cNvSpPr txBox="1"/>
          <p:nvPr/>
        </p:nvSpPr>
        <p:spPr>
          <a:xfrm>
            <a:off x="8378456" y="3123046"/>
            <a:ext cx="194553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St. James’s Square</a:t>
            </a:r>
            <a:br>
              <a:rPr lang="en-US" dirty="0"/>
            </a:br>
            <a:r>
              <a:rPr lang="en-US" dirty="0"/>
              <a:t>London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0F1B09-3798-E318-70FC-B68E0A10E1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81879" y="4495870"/>
            <a:ext cx="6787472" cy="2010651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33FA0FA5-4CC6-0589-C5FC-A6C06E59C698}"/>
              </a:ext>
            </a:extLst>
          </p:cNvPr>
          <p:cNvSpPr txBox="1"/>
          <p:nvPr/>
        </p:nvSpPr>
        <p:spPr>
          <a:xfrm>
            <a:off x="2281879" y="3127037"/>
            <a:ext cx="3294043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/>
              <a:t>Chatham House Rule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738D746-FDFD-78BE-994E-E169BB5F2B6B}"/>
              </a:ext>
            </a:extLst>
          </p:cNvPr>
          <p:cNvSpPr txBox="1"/>
          <p:nvPr/>
        </p:nvSpPr>
        <p:spPr>
          <a:xfrm>
            <a:off x="819151" y="771525"/>
            <a:ext cx="5276849" cy="523220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ETIQUETTE or PROTOCOL</a:t>
            </a:r>
          </a:p>
        </p:txBody>
      </p:sp>
    </p:spTree>
    <p:extLst>
      <p:ext uri="{BB962C8B-B14F-4D97-AF65-F5344CB8AC3E}">
        <p14:creationId xmlns:p14="http://schemas.microsoft.com/office/powerpoint/2010/main" val="1859944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2AFE50E-6E74-866A-CDE6-5F10974F3D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76"/>
            <a:ext cx="12192000" cy="1163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2CBDA0A-B9BC-0618-0D8D-875ED66F9D19}"/>
              </a:ext>
            </a:extLst>
          </p:cNvPr>
          <p:cNvSpPr txBox="1"/>
          <p:nvPr/>
        </p:nvSpPr>
        <p:spPr>
          <a:xfrm>
            <a:off x="671512" y="2883404"/>
            <a:ext cx="7432357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First, the crime of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genocide 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is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characterised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by the specific intent to destroy in whole or in part a national, ethnic, racial or religious group by killing its members or by other means: causing serious bodily or mental harm to members of the group; deliberately inflicting on the group conditions of life calculated to bring about its physical destruction in whole or in part; imposing measures intended to prevent births within the group; or forcibly transferring children of the group to another group.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DF9AA61-375C-A42C-0CBD-E0E8E836A624}"/>
              </a:ext>
            </a:extLst>
          </p:cNvPr>
          <p:cNvSpPr txBox="1"/>
          <p:nvPr/>
        </p:nvSpPr>
        <p:spPr>
          <a:xfrm>
            <a:off x="2972752" y="1544005"/>
            <a:ext cx="7432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crimes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Court's founding treaty, called the Rome Statute, grants the ICC jurisdiction over four main crimes.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374B49B-17E1-20B8-6F50-6424B58691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3869" y="2954073"/>
            <a:ext cx="3826157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422596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E3E831-6B27-E833-ED03-74146E4003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F16637B-4C38-3491-D449-6335072DA1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76"/>
            <a:ext cx="12192000" cy="1163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73F9552-54CA-A8D4-25EF-D54B5D7BC92D}"/>
              </a:ext>
            </a:extLst>
          </p:cNvPr>
          <p:cNvSpPr txBox="1"/>
          <p:nvPr/>
        </p:nvSpPr>
        <p:spPr>
          <a:xfrm>
            <a:off x="671512" y="2883404"/>
            <a:ext cx="7432357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Second, the ICC can prosecute crimes against humanity, which are serious violations committed as part of a large-scale attack against any civilian population. The 15 forms of crimes against humanity listed in the Rome Statute include offences such as murder, rape, imprisonment, enforced disappearances, enslavement – particularly of women and children, sexual slavery, torture, apartheid and deportation.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Image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BB97386-245F-C435-18DC-ACD8EC13233D}"/>
              </a:ext>
            </a:extLst>
          </p:cNvPr>
          <p:cNvSpPr txBox="1"/>
          <p:nvPr/>
        </p:nvSpPr>
        <p:spPr>
          <a:xfrm>
            <a:off x="2972752" y="1544005"/>
            <a:ext cx="7432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crimes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Court's founding treaty, called the Rome Statute, grants the ICC jurisdiction over four main crimes.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5B0CC16-7298-1958-C704-723C23A2E8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4090" y="2972028"/>
            <a:ext cx="3294149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95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90227-9AAE-84F9-6EEB-B11EF47FFB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64EDA1E-D1C1-4259-5F55-4EE9178BF49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76"/>
            <a:ext cx="12192000" cy="1163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800FD0-3A6C-2D30-7F91-8CBF31465177}"/>
              </a:ext>
            </a:extLst>
          </p:cNvPr>
          <p:cNvSpPr txBox="1"/>
          <p:nvPr/>
        </p:nvSpPr>
        <p:spPr>
          <a:xfrm>
            <a:off x="671512" y="2883404"/>
            <a:ext cx="743235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Third, war crimes which are grave breaches of the Geneva conventions in the context of armed conflict and include, for instance, the use of child soldiers; the killing or torture of persons such as civilians or prisoners of war; intentionally directing attacks against hospitals, historic monuments, or buildings dedicated to religion, education, art, science or charitable purposes. 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8A579EA-425F-DC4F-0069-AC34A3BA20B8}"/>
              </a:ext>
            </a:extLst>
          </p:cNvPr>
          <p:cNvSpPr txBox="1"/>
          <p:nvPr/>
        </p:nvSpPr>
        <p:spPr>
          <a:xfrm>
            <a:off x="2972752" y="1544005"/>
            <a:ext cx="7432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crimes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Court's founding treaty, called the Rome Statute, grants the ICC jurisdiction over four main crimes.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1E34F83-902F-0A1A-0B1D-5AE5DF398A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7679" y="2954073"/>
            <a:ext cx="3705277" cy="24688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0330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05C1A0-70AF-F02E-AD35-92CF0374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510E888-172C-BE6C-B3C8-E7049ABDC36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5276"/>
            <a:ext cx="12192000" cy="116394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C6447A6-5D54-2AEA-4B35-A2C599622AE9}"/>
              </a:ext>
            </a:extLst>
          </p:cNvPr>
          <p:cNvSpPr txBox="1"/>
          <p:nvPr/>
        </p:nvSpPr>
        <p:spPr>
          <a:xfrm>
            <a:off x="671512" y="2883404"/>
            <a:ext cx="7432357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fourth crime falling within the ICC's jurisdiction is the 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crime of aggression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. It is the use of armed force by a State against the sovereignty, integrity or independence of another State.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8EF84D6-742E-1F38-E368-E1559E56D8DC}"/>
              </a:ext>
            </a:extLst>
          </p:cNvPr>
          <p:cNvSpPr txBox="1"/>
          <p:nvPr/>
        </p:nvSpPr>
        <p:spPr>
          <a:xfrm>
            <a:off x="2972752" y="1544005"/>
            <a:ext cx="7432357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crimes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Court's founding treaty, called the Rome Statute, grants the ICC jurisdiction over four main crimes.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9AC8C22-820C-37DA-198A-31F40B4CE38F}"/>
              </a:ext>
            </a:extLst>
          </p:cNvPr>
          <p:cNvSpPr txBox="1"/>
          <p:nvPr/>
        </p:nvSpPr>
        <p:spPr>
          <a:xfrm>
            <a:off x="671512" y="4643732"/>
            <a:ext cx="1112186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The definition of this crime was adopted through amending the Rome Statute at the first Review Conference of the Statute in Kampala, Uganda, in 2010.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 15 December 2017, the Assembly of States Parties adopted by consensus a resolution on the activation of the jurisdiction of the Court over the crime of aggression as of 17 July 2018.</a:t>
            </a:r>
          </a:p>
        </p:txBody>
      </p:sp>
    </p:spTree>
    <p:extLst>
      <p:ext uri="{BB962C8B-B14F-4D97-AF65-F5344CB8AC3E}">
        <p14:creationId xmlns:p14="http://schemas.microsoft.com/office/powerpoint/2010/main" val="14917382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id="{E75AA411-449E-9201-824D-4C92E3AE34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720" y="2568466"/>
            <a:ext cx="10789920" cy="260416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721E3F74-33E2-3C78-BF69-43B7BF2256C3}"/>
              </a:ext>
            </a:extLst>
          </p:cNvPr>
          <p:cNvSpPr txBox="1"/>
          <p:nvPr/>
        </p:nvSpPr>
        <p:spPr>
          <a:xfrm>
            <a:off x="1174696" y="779502"/>
            <a:ext cx="4749693" cy="646331"/>
          </a:xfrm>
          <a:prstGeom prst="rect">
            <a:avLst/>
          </a:prstGeom>
          <a:noFill/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Discussion</a:t>
            </a:r>
          </a:p>
        </p:txBody>
      </p:sp>
    </p:spTree>
    <p:extLst>
      <p:ext uri="{BB962C8B-B14F-4D97-AF65-F5344CB8AC3E}">
        <p14:creationId xmlns:p14="http://schemas.microsoft.com/office/powerpoint/2010/main" val="20128854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2025-10-17 NYT editorial on Boomers">
            <a:hlinkClick r:id="" action="ppaction://media"/>
            <a:extLst>
              <a:ext uri="{FF2B5EF4-FFF2-40B4-BE49-F238E27FC236}">
                <a16:creationId xmlns:a16="http://schemas.microsoft.com/office/drawing/2014/main" id="{3D0E40E1-E4B6-00AB-56E9-EBE2AD2061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81889" y="348151"/>
            <a:ext cx="11102975" cy="6361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608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7869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B9328FD-F60B-2A71-9C55-A0B29ECAC85E}"/>
              </a:ext>
            </a:extLst>
          </p:cNvPr>
          <p:cNvSpPr txBox="1"/>
          <p:nvPr/>
        </p:nvSpPr>
        <p:spPr>
          <a:xfrm>
            <a:off x="4210851" y="1782697"/>
            <a:ext cx="328108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What happened?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ED0B798-D45F-9F82-623C-E68780BFE424}"/>
              </a:ext>
            </a:extLst>
          </p:cNvPr>
          <p:cNvSpPr txBox="1"/>
          <p:nvPr/>
        </p:nvSpPr>
        <p:spPr>
          <a:xfrm>
            <a:off x="2193152" y="3318223"/>
            <a:ext cx="73164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Were the Boomers fakes from the start?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orbel" panose="020B0503020204020204"/>
              <a:ea typeface="+mn-ea"/>
              <a:cs typeface="+mn-cs"/>
            </a:endParaRP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If not, 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where’d they 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go wrong?  Why?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D87308-3D43-E5A8-F68E-EB8063FA90AF}"/>
              </a:ext>
            </a:extLst>
          </p:cNvPr>
          <p:cNvSpPr txBox="1"/>
          <p:nvPr/>
        </p:nvSpPr>
        <p:spPr>
          <a:xfrm>
            <a:off x="2193152" y="5568510"/>
            <a:ext cx="731648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Also, FWIW:  Not all Boomers like what happened.  Not</a:t>
            </a:r>
            <a:b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</a:br>
            <a:r>
              <a:rPr kumimoji="0" lang="en-US" sz="24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orbel" panose="020B0503020204020204"/>
                <a:ea typeface="+mn-ea"/>
                <a:cs typeface="+mn-cs"/>
              </a:rPr>
              <a:t>all abandoned principles.</a:t>
            </a:r>
          </a:p>
        </p:txBody>
      </p:sp>
    </p:spTree>
    <p:extLst>
      <p:ext uri="{BB962C8B-B14F-4D97-AF65-F5344CB8AC3E}">
        <p14:creationId xmlns:p14="http://schemas.microsoft.com/office/powerpoint/2010/main" val="27152969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theme/theme1.xml><?xml version="1.0" encoding="utf-8"?>
<a:theme xmlns:a="http://schemas.openxmlformats.org/drawingml/2006/main" name="AU_analysis_class_theme">
  <a:themeElements>
    <a:clrScheme name="Depth">
      <a:dk1>
        <a:sysClr val="windowText" lastClr="000000"/>
      </a:dk1>
      <a:lt1>
        <a:sysClr val="window" lastClr="FFFFFF"/>
      </a:lt1>
      <a:dk2>
        <a:srgbClr val="455F51"/>
      </a:dk2>
      <a:lt2>
        <a:srgbClr val="94D7E4"/>
      </a:lt2>
      <a:accent1>
        <a:srgbClr val="41AEBD"/>
      </a:accent1>
      <a:accent2>
        <a:srgbClr val="97E9D5"/>
      </a:accent2>
      <a:accent3>
        <a:srgbClr val="A2CF49"/>
      </a:accent3>
      <a:accent4>
        <a:srgbClr val="608F3D"/>
      </a:accent4>
      <a:accent5>
        <a:srgbClr val="F4DE3A"/>
      </a:accent5>
      <a:accent6>
        <a:srgbClr val="FCB11C"/>
      </a:accent6>
      <a:hlink>
        <a:srgbClr val="FBCA98"/>
      </a:hlink>
      <a:folHlink>
        <a:srgbClr val="D3B86D"/>
      </a:folHlink>
    </a:clrScheme>
    <a:fontScheme name="Depth">
      <a:maj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メイリオ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epth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U_analysis_class_theme" id="{D629ACFE-B0C4-497E-BC82-35A72FF012DF}" vid="{1BAA6AC4-EBB9-499A-AE4A-F60AD4DD45D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AU_analysis_class_theme</Template>
  <TotalTime>414</TotalTime>
  <Words>577</Words>
  <Application>Microsoft Office PowerPoint</Application>
  <PresentationFormat>Widescreen</PresentationFormat>
  <Paragraphs>63</Paragraphs>
  <Slides>11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8" baseType="lpstr">
      <vt:lpstr>Aptos</vt:lpstr>
      <vt:lpstr>Aptos Display</vt:lpstr>
      <vt:lpstr>Arial</vt:lpstr>
      <vt:lpstr>Calibri</vt:lpstr>
      <vt:lpstr>Corbel</vt:lpstr>
      <vt:lpstr>AU_analysis_class_theme</vt:lpstr>
      <vt:lpstr>Office Theme</vt:lpstr>
      <vt:lpstr>Global Policy Seminar and NSC Simulation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cp:lastModifiedBy>Fulton</cp:lastModifiedBy>
  <cp:revision>12</cp:revision>
  <cp:lastPrinted>2026-02-09T17:10:43Z</cp:lastPrinted>
  <dcterms:created xsi:type="dcterms:W3CDTF">2026-02-07T17:18:24Z</dcterms:created>
  <dcterms:modified xsi:type="dcterms:W3CDTF">2026-10-09T10:43:38Z</dcterms:modified>
  <cp:category/>
</cp:coreProperties>
</file>