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1580" r:id="rId2"/>
    <p:sldId id="2102" r:id="rId3"/>
    <p:sldId id="2117" r:id="rId4"/>
    <p:sldId id="2103" r:id="rId5"/>
    <p:sldId id="406" r:id="rId6"/>
    <p:sldId id="2118" r:id="rId7"/>
    <p:sldId id="288" r:id="rId8"/>
    <p:sldId id="2114" r:id="rId9"/>
    <p:sldId id="2119" r:id="rId10"/>
    <p:sldId id="271" r:id="rId11"/>
    <p:sldId id="2108" r:id="rId12"/>
    <p:sldId id="426" r:id="rId13"/>
    <p:sldId id="2107" r:id="rId14"/>
    <p:sldId id="2104" r:id="rId15"/>
    <p:sldId id="270" r:id="rId16"/>
    <p:sldId id="2110" r:id="rId17"/>
    <p:sldId id="2122" r:id="rId18"/>
    <p:sldId id="2123" r:id="rId19"/>
    <p:sldId id="2125" r:id="rId20"/>
    <p:sldId id="2126" r:id="rId21"/>
    <p:sldId id="2128" r:id="rId22"/>
    <p:sldId id="2127" r:id="rId23"/>
    <p:sldId id="2105" r:id="rId24"/>
    <p:sldId id="2129" r:id="rId25"/>
    <p:sldId id="2106" r:id="rId26"/>
    <p:sldId id="2133" r:id="rId27"/>
    <p:sldId id="2134" r:id="rId28"/>
    <p:sldId id="2135" r:id="rId29"/>
    <p:sldId id="2131" r:id="rId30"/>
    <p:sldId id="2089" r:id="rId31"/>
    <p:sldId id="2113" r:id="rId32"/>
    <p:sldId id="2111" r:id="rId33"/>
    <p:sldId id="2136" r:id="rId34"/>
    <p:sldId id="353" r:id="rId35"/>
    <p:sldId id="274" r:id="rId36"/>
    <p:sldId id="343" r:id="rId37"/>
    <p:sldId id="273" r:id="rId38"/>
    <p:sldId id="302" r:id="rId39"/>
    <p:sldId id="2116" r:id="rId40"/>
    <p:sldId id="350" r:id="rId41"/>
    <p:sldId id="272" r:id="rId42"/>
    <p:sldId id="352" r:id="rId43"/>
    <p:sldId id="275" r:id="rId44"/>
    <p:sldId id="258" r:id="rId45"/>
    <p:sldId id="262" r:id="rId46"/>
    <p:sldId id="261" r:id="rId47"/>
    <p:sldId id="281" r:id="rId48"/>
    <p:sldId id="2141" r:id="rId49"/>
    <p:sldId id="287" r:id="rId50"/>
    <p:sldId id="2138" r:id="rId51"/>
    <p:sldId id="2137" r:id="rId52"/>
    <p:sldId id="2139" r:id="rId5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ulton A" initials="FA" lastIdx="1" clrIdx="0">
    <p:extLst>
      <p:ext uri="{19B8F6BF-5375-455C-9EA6-DF929625EA0E}">
        <p15:presenceInfo xmlns:p15="http://schemas.microsoft.com/office/powerpoint/2012/main" userId="6ce49bf28c24c9b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1C2C"/>
    <a:srgbClr val="FFFFFF"/>
    <a:srgbClr val="161616"/>
    <a:srgbClr val="0F0F0F"/>
    <a:srgbClr val="FFCCFF"/>
    <a:srgbClr val="C7DD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C151EE-5EDC-454B-BB5F-EEC7C920A6CF}" v="83" dt="2026-10-08T15:03:46.0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51" autoAdjust="0"/>
    <p:restoredTop sz="93871" autoAdjust="0"/>
  </p:normalViewPr>
  <p:slideViewPr>
    <p:cSldViewPr>
      <p:cViewPr varScale="1">
        <p:scale>
          <a:sx n="76" d="100"/>
          <a:sy n="76" d="100"/>
        </p:scale>
        <p:origin x="72" y="8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61"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lton A" userId="6ce49bf28c24c9be" providerId="LiveId" clId="{5B57139A-8E67-47AF-BCD0-41E306C5AB29}"/>
    <pc:docChg chg="modSld">
      <pc:chgData name="Fulton A" userId="6ce49bf28c24c9be" providerId="LiveId" clId="{5B57139A-8E67-47AF-BCD0-41E306C5AB29}" dt="2026-10-08T15:03:46.048" v="82" actId="20577"/>
      <pc:docMkLst>
        <pc:docMk/>
      </pc:docMkLst>
      <pc:sldChg chg="modSp">
        <pc:chgData name="Fulton A" userId="6ce49bf28c24c9be" providerId="LiveId" clId="{5B57139A-8E67-47AF-BCD0-41E306C5AB29}" dt="2026-10-08T14:59:32.139" v="30" actId="20577"/>
        <pc:sldMkLst>
          <pc:docMk/>
          <pc:sldMk cId="3521411647" sldId="2105"/>
        </pc:sldMkLst>
        <pc:spChg chg="mod">
          <ac:chgData name="Fulton A" userId="6ce49bf28c24c9be" providerId="LiveId" clId="{5B57139A-8E67-47AF-BCD0-41E306C5AB29}" dt="2026-10-08T14:59:32.139" v="30" actId="20577"/>
          <ac:spMkLst>
            <pc:docMk/>
            <pc:sldMk cId="3521411647" sldId="2105"/>
            <ac:spMk id="16" creationId="{77D6934D-EA6F-FDC8-9B17-79005AE85F4D}"/>
          </ac:spMkLst>
        </pc:spChg>
      </pc:sldChg>
      <pc:sldChg chg="modSp">
        <pc:chgData name="Fulton A" userId="6ce49bf28c24c9be" providerId="LiveId" clId="{5B57139A-8E67-47AF-BCD0-41E306C5AB29}" dt="2026-10-08T14:55:24.405" v="10" actId="20577"/>
        <pc:sldMkLst>
          <pc:docMk/>
          <pc:sldMk cId="3285001834" sldId="2114"/>
        </pc:sldMkLst>
        <pc:spChg chg="mod">
          <ac:chgData name="Fulton A" userId="6ce49bf28c24c9be" providerId="LiveId" clId="{5B57139A-8E67-47AF-BCD0-41E306C5AB29}" dt="2026-10-08T14:55:24.405" v="10" actId="20577"/>
          <ac:spMkLst>
            <pc:docMk/>
            <pc:sldMk cId="3285001834" sldId="2114"/>
            <ac:spMk id="9" creationId="{28697D7B-D119-310A-F60F-3E6AE09F9FFB}"/>
          </ac:spMkLst>
        </pc:spChg>
      </pc:sldChg>
      <pc:sldChg chg="modSp modAnim">
        <pc:chgData name="Fulton A" userId="6ce49bf28c24c9be" providerId="LiveId" clId="{5B57139A-8E67-47AF-BCD0-41E306C5AB29}" dt="2026-10-08T15:03:46.048" v="82" actId="20577"/>
        <pc:sldMkLst>
          <pc:docMk/>
          <pc:sldMk cId="4192956323" sldId="2138"/>
        </pc:sldMkLst>
        <pc:spChg chg="mod">
          <ac:chgData name="Fulton A" userId="6ce49bf28c24c9be" providerId="LiveId" clId="{5B57139A-8E67-47AF-BCD0-41E306C5AB29}" dt="2026-10-08T15:03:46.048" v="82" actId="20577"/>
          <ac:spMkLst>
            <pc:docMk/>
            <pc:sldMk cId="4192956323" sldId="2138"/>
            <ac:spMk id="9" creationId="{6F2F9952-49A2-FFC8-3330-1BA482ABFC5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11F8176-4188-4E27-BF79-CB7E84DE4DD2}" type="datetimeFigureOut">
              <a:rPr lang="en-US" smtClean="0"/>
              <a:t>10/8/2026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645E396-7BC1-4ADC-A603-F29CD7CBE05F}" type="slidenum">
              <a:rPr lang="en-US" smtClean="0"/>
              <a:t>‹#›</a:t>
            </a:fld>
            <a:endParaRPr lang="en-US"/>
          </a:p>
        </p:txBody>
      </p:sp>
    </p:spTree>
    <p:extLst>
      <p:ext uri="{BB962C8B-B14F-4D97-AF65-F5344CB8AC3E}">
        <p14:creationId xmlns:p14="http://schemas.microsoft.com/office/powerpoint/2010/main" val="3604979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45E396-7BC1-4ADC-A603-F29CD7CBE05F}" type="slidenum">
              <a:rPr lang="en-US" smtClean="0"/>
              <a:t>1</a:t>
            </a:fld>
            <a:endParaRPr lang="en-US"/>
          </a:p>
        </p:txBody>
      </p:sp>
    </p:spTree>
    <p:extLst>
      <p:ext uri="{BB962C8B-B14F-4D97-AF65-F5344CB8AC3E}">
        <p14:creationId xmlns:p14="http://schemas.microsoft.com/office/powerpoint/2010/main" val="4169053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they want your cell number.</a:t>
            </a:r>
          </a:p>
          <a:p>
            <a:r>
              <a:rPr lang="en-US" dirty="0"/>
              <a:t>They use your phone, nearby WIFI, and Bluetooth sensors</a:t>
            </a:r>
          </a:p>
        </p:txBody>
      </p:sp>
      <p:sp>
        <p:nvSpPr>
          <p:cNvPr id="4" name="Slide Number Placeholder 3"/>
          <p:cNvSpPr>
            <a:spLocks noGrp="1"/>
          </p:cNvSpPr>
          <p:nvPr>
            <p:ph type="sldNum" sz="quarter" idx="5"/>
          </p:nvPr>
        </p:nvSpPr>
        <p:spPr/>
        <p:txBody>
          <a:bodyPr/>
          <a:lstStyle/>
          <a:p>
            <a:fld id="{4760AEE1-9050-433C-BA40-6FD8A4B012E8}" type="slidenum">
              <a:rPr lang="en-US" smtClean="0"/>
              <a:t>12</a:t>
            </a:fld>
            <a:endParaRPr lang="en-US"/>
          </a:p>
        </p:txBody>
      </p:sp>
    </p:spTree>
    <p:extLst>
      <p:ext uri="{BB962C8B-B14F-4D97-AF65-F5344CB8AC3E}">
        <p14:creationId xmlns:p14="http://schemas.microsoft.com/office/powerpoint/2010/main" val="3871418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FIVE GROUPS OF FIVE LETTERS – because A=0</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8F3B67-7881-4E19-8A4F-DECDD96F8F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369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FIVE GROUPS OF FIVE LETTERS – because A=0</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8F3B67-7881-4E19-8A4F-DECDD96F8F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480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again!!!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98F3B67-7881-4E19-8A4F-DECDD96F8F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5437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0F3A2-88DF-E77B-50ED-FA47CC20F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23BBF-3A5E-1D7A-FA4E-6D178105E1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3545AF-3426-E959-957B-D6E888AB0E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3DFBBE-0C6A-3264-42C4-5EE4CB5E5038}"/>
              </a:ext>
            </a:extLst>
          </p:cNvPr>
          <p:cNvSpPr>
            <a:spLocks noGrp="1"/>
          </p:cNvSpPr>
          <p:nvPr>
            <p:ph type="sldNum" sz="quarter" idx="5"/>
          </p:nvPr>
        </p:nvSpPr>
        <p:spPr/>
        <p:txBody>
          <a:bodyPr/>
          <a:lstStyle/>
          <a:p>
            <a:fld id="{1645E396-7BC1-4ADC-A603-F29CD7CBE05F}" type="slidenum">
              <a:rPr lang="en-US" smtClean="0"/>
              <a:t>52</a:t>
            </a:fld>
            <a:endParaRPr lang="en-US"/>
          </a:p>
        </p:txBody>
      </p:sp>
    </p:spTree>
    <p:extLst>
      <p:ext uri="{BB962C8B-B14F-4D97-AF65-F5344CB8AC3E}">
        <p14:creationId xmlns:p14="http://schemas.microsoft.com/office/powerpoint/2010/main" val="78150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829879"/>
            <a:ext cx="9144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2A612B4-EC48-419E-AD90-569E22E2D17F}"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208638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A612B4-EC48-419E-AD90-569E22E2D17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2140949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829878"/>
            <a:ext cx="9144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A612B4-EC48-419E-AD90-569E22E2D17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2405678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A612B4-EC48-419E-AD90-569E22E2D17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97584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1" y="1681163"/>
            <a:ext cx="5035548"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1"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A612B4-EC48-419E-AD90-569E22E2D17F}"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2391813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A612B4-EC48-419E-AD90-569E22E2D17F}"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1020576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A612B4-EC48-419E-AD90-569E22E2D17F}"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2296364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1" y="2057400"/>
            <a:ext cx="3652025"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A612B4-EC48-419E-AD90-569E22E2D17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3039489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120001" y="2057400"/>
            <a:ext cx="3652025"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A612B4-EC48-419E-AD90-569E22E2D17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3424713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2"/>
            <a:ext cx="10515600" cy="819355"/>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7"/>
            <a:ext cx="105156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39789" y="5186516"/>
            <a:ext cx="10514012"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A612B4-EC48-419E-AD90-569E22E2D17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3999565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839789" y="4489399"/>
            <a:ext cx="10514012"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A612B4-EC48-419E-AD90-569E22E2D17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726718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720645" y="3365557"/>
            <a:ext cx="8752299"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A612B4-EC48-419E-AD90-569E22E2D17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9939E-7792-43E1-9F24-D228CB5BDBC8}"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322045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9"/>
            <a:ext cx="10515600" cy="2511835"/>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839789" y="4850581"/>
            <a:ext cx="10514012"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A612B4-EC48-419E-AD90-569E22E2D17F}"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1190256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7"/>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1" y="1885950"/>
            <a:ext cx="2946867"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1"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4587996" y="1885950"/>
            <a:ext cx="293624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7829037" y="1885950"/>
            <a:ext cx="2932113"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7" y="2571750"/>
            <a:ext cx="29321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C2A612B4-EC48-419E-AD90-569E22E2D17F}"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1727609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7"/>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1"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1"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1332085" y="4873767"/>
            <a:ext cx="2940051"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4568998" y="4297503"/>
            <a:ext cx="293052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4567645" y="4873766"/>
            <a:ext cx="2934407"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7804324" y="4297503"/>
            <a:ext cx="2932113"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7804322"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7804198" y="4873764"/>
            <a:ext cx="2935997"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C2A612B4-EC48-419E-AD90-569E22E2D17F}"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4237084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A612B4-EC48-419E-AD90-569E22E2D17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2214756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A612B4-EC48-419E-AD90-569E22E2D17F}"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9939E-7792-43E1-9F24-D228CB5BDBC8}" type="slidenum">
              <a:rPr lang="en-US" smtClean="0"/>
              <a:t>‹#›</a:t>
            </a:fld>
            <a:endParaRPr lang="en-US"/>
          </a:p>
        </p:txBody>
      </p:sp>
    </p:spTree>
    <p:extLst>
      <p:ext uri="{BB962C8B-B14F-4D97-AF65-F5344CB8AC3E}">
        <p14:creationId xmlns:p14="http://schemas.microsoft.com/office/powerpoint/2010/main" val="3044297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C2A612B4-EC48-419E-AD90-569E22E2D17F}" type="datetimeFigureOut">
              <a:rPr lang="en-US" smtClean="0"/>
              <a:t>10/8/2026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F09939E-7792-43E1-9F24-D228CB5BDBC8}" type="slidenum">
              <a:rPr lang="en-US" smtClean="0"/>
              <a:t>‹#›</a:t>
            </a:fld>
            <a:endParaRPr lang="en-US"/>
          </a:p>
        </p:txBody>
      </p:sp>
    </p:spTree>
    <p:extLst>
      <p:ext uri="{BB962C8B-B14F-4D97-AF65-F5344CB8AC3E}">
        <p14:creationId xmlns:p14="http://schemas.microsoft.com/office/powerpoint/2010/main" val="53162672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tmp"/><Relationship Id="rId1" Type="http://schemas.openxmlformats.org/officeDocument/2006/relationships/slideLayout" Target="../slideLayouts/slideLayout7.xml"/><Relationship Id="rId5" Type="http://schemas.openxmlformats.org/officeDocument/2006/relationships/image" Target="../media/image5.sv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7.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commons.wikimedia.org/wiki/File:Man_Looking_at_Phone_Cartoon_Vector.svg"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tmp"/><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4.tmp"/></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png"/><Relationship Id="rId7" Type="http://schemas.openxmlformats.org/officeDocument/2006/relationships/hyperlink" Target="http://www.go4expert.com/articles/ethical-hacking-basics-class-part-1-t11925/" TargetMode="Externa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6.jpg"/><Relationship Id="rId11" Type="http://schemas.microsoft.com/office/2007/relationships/hdphoto" Target="../media/hdphoto4.wdp"/><Relationship Id="rId5" Type="http://schemas.openxmlformats.org/officeDocument/2006/relationships/hyperlink" Target="http://saasmarketingstrategy.blogspot.com/2012/12/making-free-trials-work-3-tips.html" TargetMode="External"/><Relationship Id="rId10" Type="http://schemas.openxmlformats.org/officeDocument/2006/relationships/image" Target="../media/image18.png"/><Relationship Id="rId4" Type="http://schemas.microsoft.com/office/2007/relationships/hdphoto" Target="../media/hdphoto2.wdp"/><Relationship Id="rId9"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tmp"/><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46.tmp"/><Relationship Id="rId2" Type="http://schemas.openxmlformats.org/officeDocument/2006/relationships/image" Target="../media/image45.tmp"/><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91200" y="4678944"/>
            <a:ext cx="5029200" cy="1384995"/>
          </a:xfrm>
          <a:prstGeom prst="rect">
            <a:avLst/>
          </a:prstGeom>
        </p:spPr>
        <p:txBody>
          <a:bodyPr wrap="square">
            <a:spAutoFit/>
          </a:bodyPr>
          <a:lstStyle/>
          <a:p>
            <a:pPr algn="r">
              <a:spcAft>
                <a:spcPts val="1200"/>
              </a:spcAft>
            </a:pPr>
            <a:r>
              <a:rPr lang="en-US" sz="2800" b="1" dirty="0"/>
              <a:t>Fulton T Armstrong</a:t>
            </a:r>
            <a:r>
              <a:rPr lang="en-US" sz="2400" dirty="0"/>
              <a:t> </a:t>
            </a:r>
            <a:br>
              <a:rPr lang="en-US" sz="2400" dirty="0"/>
            </a:br>
            <a:r>
              <a:rPr lang="en-US" sz="2800" dirty="0"/>
              <a:t>Friday</a:t>
            </a:r>
            <a:br>
              <a:rPr lang="en-US" sz="2800" dirty="0"/>
            </a:br>
            <a:r>
              <a:rPr lang="en-US" sz="2800" dirty="0"/>
              <a:t>09 October 2026</a:t>
            </a:r>
          </a:p>
        </p:txBody>
      </p:sp>
      <p:sp>
        <p:nvSpPr>
          <p:cNvPr id="4" name="Rectangle 3"/>
          <p:cNvSpPr/>
          <p:nvPr/>
        </p:nvSpPr>
        <p:spPr>
          <a:xfrm>
            <a:off x="-298069" y="923091"/>
            <a:ext cx="12464129" cy="1508105"/>
          </a:xfrm>
          <a:prstGeom prst="rect">
            <a:avLst/>
          </a:prstGeom>
          <a:noFill/>
        </p:spPr>
        <p:txBody>
          <a:bodyPr wrap="square" lIns="91440" tIns="45720" rIns="91440" bIns="45720">
            <a:spAutoFit/>
          </a:bodyPr>
          <a:lstStyle/>
          <a:p>
            <a:pPr algn="ctr">
              <a:spcAft>
                <a:spcPts val="2400"/>
              </a:spcAft>
            </a:pPr>
            <a:r>
              <a:rPr lang="en-US"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Protecting Yourself in a Digital World</a:t>
            </a:r>
          </a:p>
          <a:p>
            <a:pPr algn="ctr"/>
            <a:r>
              <a:rPr lang="en-US" sz="28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Securing your Devices and Information -</a:t>
            </a:r>
            <a:endParaRPr lang="en-US" sz="48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10" name="Picture 9">
            <a:extLst>
              <a:ext uri="{FF2B5EF4-FFF2-40B4-BE49-F238E27FC236}">
                <a16:creationId xmlns:a16="http://schemas.microsoft.com/office/drawing/2014/main" id="{E4EFA4EC-3A1D-4F88-B6BF-98BF77812FAD}"/>
              </a:ext>
            </a:extLst>
          </p:cNvPr>
          <p:cNvPicPr>
            <a:picLocks noChangeAspect="1"/>
          </p:cNvPicPr>
          <p:nvPr/>
        </p:nvPicPr>
        <p:blipFill>
          <a:blip r:embed="rId3"/>
          <a:stretch>
            <a:fillRect/>
          </a:stretch>
        </p:blipFill>
        <p:spPr>
          <a:xfrm>
            <a:off x="914400" y="3094111"/>
            <a:ext cx="4684295" cy="2963202"/>
          </a:xfrm>
          <a:prstGeom prst="rect">
            <a:avLst/>
          </a:prstGeom>
        </p:spPr>
      </p:pic>
    </p:spTree>
    <p:extLst>
      <p:ext uri="{BB962C8B-B14F-4D97-AF65-F5344CB8AC3E}">
        <p14:creationId xmlns:p14="http://schemas.microsoft.com/office/powerpoint/2010/main" val="564584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863B71-66FA-10B6-FBA6-8143C0C3994A}"/>
              </a:ext>
            </a:extLst>
          </p:cNvPr>
          <p:cNvSpPr txBox="1"/>
          <p:nvPr/>
        </p:nvSpPr>
        <p:spPr>
          <a:xfrm>
            <a:off x="1803543" y="2743200"/>
            <a:ext cx="8584914" cy="461665"/>
          </a:xfrm>
          <a:prstGeom prst="rect">
            <a:avLst/>
          </a:prstGeom>
          <a:noFill/>
        </p:spPr>
        <p:txBody>
          <a:bodyPr wrap="none" rtlCol="0">
            <a:spAutoFit/>
          </a:bodyPr>
          <a:lstStyle/>
          <a:p>
            <a:r>
              <a:rPr lang="en-US" sz="2400" dirty="0"/>
              <a:t>The BLUF is </a:t>
            </a:r>
            <a:r>
              <a:rPr lang="en-US" sz="2400" b="1" dirty="0"/>
              <a:t>NOT</a:t>
            </a:r>
            <a:r>
              <a:rPr lang="en-US" sz="2400" dirty="0"/>
              <a:t>:  It’s a dangerous world, so don’t go out and play.</a:t>
            </a:r>
          </a:p>
        </p:txBody>
      </p:sp>
      <p:sp>
        <p:nvSpPr>
          <p:cNvPr id="9" name="Rectangle 8">
            <a:extLst>
              <a:ext uri="{FF2B5EF4-FFF2-40B4-BE49-F238E27FC236}">
                <a16:creationId xmlns:a16="http://schemas.microsoft.com/office/drawing/2014/main" id="{5A73DCC8-20C5-4F10-0B01-942F44D1D731}"/>
              </a:ext>
            </a:extLst>
          </p:cNvPr>
          <p:cNvSpPr/>
          <p:nvPr/>
        </p:nvSpPr>
        <p:spPr>
          <a:xfrm>
            <a:off x="-403477" y="796860"/>
            <a:ext cx="12464129" cy="523220"/>
          </a:xfrm>
          <a:prstGeom prst="rect">
            <a:avLst/>
          </a:prstGeom>
          <a:noFill/>
        </p:spPr>
        <p:txBody>
          <a:bodyPr wrap="square" lIns="91440" tIns="45720" rIns="91440" bIns="45720">
            <a:spAutoFit/>
          </a:bodyPr>
          <a:lstStyle/>
          <a:p>
            <a:pPr algn="ctr"/>
            <a:r>
              <a:rPr lang="en-US" sz="28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Securing your Devices and Information -</a:t>
            </a:r>
            <a:endParaRPr lang="en-US" sz="48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2932985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0FE7C-A4EB-17CB-09A3-374111D1E1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6AEEF4-7112-1AB3-6CCB-7A092E67121D}"/>
              </a:ext>
            </a:extLst>
          </p:cNvPr>
          <p:cNvSpPr txBox="1"/>
          <p:nvPr/>
        </p:nvSpPr>
        <p:spPr>
          <a:xfrm>
            <a:off x="648323" y="2682424"/>
            <a:ext cx="5596340" cy="461665"/>
          </a:xfrm>
          <a:prstGeom prst="rect">
            <a:avLst/>
          </a:prstGeom>
          <a:noFill/>
        </p:spPr>
        <p:txBody>
          <a:bodyPr wrap="none" rtlCol="0">
            <a:spAutoFit/>
          </a:bodyPr>
          <a:lstStyle/>
          <a:p>
            <a:r>
              <a:rPr lang="en-US" sz="2400" dirty="0"/>
              <a:t>But rather:  Go out, and … protect yourself.</a:t>
            </a:r>
          </a:p>
        </p:txBody>
      </p:sp>
      <p:sp>
        <p:nvSpPr>
          <p:cNvPr id="4" name="TextBox 3">
            <a:extLst>
              <a:ext uri="{FF2B5EF4-FFF2-40B4-BE49-F238E27FC236}">
                <a16:creationId xmlns:a16="http://schemas.microsoft.com/office/drawing/2014/main" id="{DB55B86E-7A81-8440-65A4-9037AAC9BA64}"/>
              </a:ext>
            </a:extLst>
          </p:cNvPr>
          <p:cNvSpPr txBox="1"/>
          <p:nvPr/>
        </p:nvSpPr>
        <p:spPr>
          <a:xfrm>
            <a:off x="7034532" y="2262945"/>
            <a:ext cx="1175322" cy="461665"/>
          </a:xfrm>
          <a:prstGeom prst="rect">
            <a:avLst/>
          </a:prstGeom>
          <a:noFill/>
        </p:spPr>
        <p:txBody>
          <a:bodyPr wrap="none" rtlCol="0">
            <a:spAutoFit/>
          </a:bodyPr>
          <a:lstStyle/>
          <a:p>
            <a:r>
              <a:rPr lang="en-US" sz="2400" dirty="0"/>
              <a:t>Identity</a:t>
            </a:r>
          </a:p>
        </p:txBody>
      </p:sp>
      <p:sp>
        <p:nvSpPr>
          <p:cNvPr id="6" name="TextBox 5">
            <a:extLst>
              <a:ext uri="{FF2B5EF4-FFF2-40B4-BE49-F238E27FC236}">
                <a16:creationId xmlns:a16="http://schemas.microsoft.com/office/drawing/2014/main" id="{5A22E34F-68A4-0FBF-412E-8C8881B2D13E}"/>
              </a:ext>
            </a:extLst>
          </p:cNvPr>
          <p:cNvSpPr txBox="1"/>
          <p:nvPr/>
        </p:nvSpPr>
        <p:spPr>
          <a:xfrm>
            <a:off x="7034532" y="2789152"/>
            <a:ext cx="2254143" cy="461665"/>
          </a:xfrm>
          <a:prstGeom prst="rect">
            <a:avLst/>
          </a:prstGeom>
          <a:noFill/>
        </p:spPr>
        <p:txBody>
          <a:bodyPr wrap="none" rtlCol="0">
            <a:spAutoFit/>
          </a:bodyPr>
          <a:lstStyle/>
          <a:p>
            <a:r>
              <a:rPr lang="en-US" sz="2400" dirty="0"/>
              <a:t>Property/wealth</a:t>
            </a:r>
          </a:p>
        </p:txBody>
      </p:sp>
      <p:sp>
        <p:nvSpPr>
          <p:cNvPr id="8" name="TextBox 7">
            <a:extLst>
              <a:ext uri="{FF2B5EF4-FFF2-40B4-BE49-F238E27FC236}">
                <a16:creationId xmlns:a16="http://schemas.microsoft.com/office/drawing/2014/main" id="{5D361301-9D85-2A35-058C-0C1AB445C39F}"/>
              </a:ext>
            </a:extLst>
          </p:cNvPr>
          <p:cNvSpPr txBox="1"/>
          <p:nvPr/>
        </p:nvSpPr>
        <p:spPr>
          <a:xfrm>
            <a:off x="7034532" y="3383808"/>
            <a:ext cx="3766159" cy="461665"/>
          </a:xfrm>
          <a:prstGeom prst="rect">
            <a:avLst/>
          </a:prstGeom>
          <a:noFill/>
        </p:spPr>
        <p:txBody>
          <a:bodyPr wrap="none" rtlCol="0">
            <a:spAutoFit/>
          </a:bodyPr>
          <a:lstStyle/>
          <a:p>
            <a:r>
              <a:rPr lang="en-US" sz="2400" dirty="0"/>
              <a:t>Reputation (public shaming)</a:t>
            </a:r>
          </a:p>
        </p:txBody>
      </p:sp>
      <p:sp>
        <p:nvSpPr>
          <p:cNvPr id="10" name="TextBox 9">
            <a:extLst>
              <a:ext uri="{FF2B5EF4-FFF2-40B4-BE49-F238E27FC236}">
                <a16:creationId xmlns:a16="http://schemas.microsoft.com/office/drawing/2014/main" id="{AD60FE54-8D19-327F-D556-E5CDB85976EE}"/>
              </a:ext>
            </a:extLst>
          </p:cNvPr>
          <p:cNvSpPr txBox="1"/>
          <p:nvPr/>
        </p:nvSpPr>
        <p:spPr>
          <a:xfrm>
            <a:off x="3423249" y="3749924"/>
            <a:ext cx="3244799" cy="461665"/>
          </a:xfrm>
          <a:prstGeom prst="rect">
            <a:avLst/>
          </a:prstGeom>
          <a:noFill/>
        </p:spPr>
        <p:txBody>
          <a:bodyPr wrap="none" rtlCol="0">
            <a:spAutoFit/>
          </a:bodyPr>
          <a:lstStyle/>
          <a:p>
            <a:r>
              <a:rPr lang="en-US" sz="2400" dirty="0"/>
              <a:t>Ward against theft of … </a:t>
            </a:r>
          </a:p>
        </p:txBody>
      </p:sp>
      <p:sp>
        <p:nvSpPr>
          <p:cNvPr id="12" name="TextBox 11">
            <a:extLst>
              <a:ext uri="{FF2B5EF4-FFF2-40B4-BE49-F238E27FC236}">
                <a16:creationId xmlns:a16="http://schemas.microsoft.com/office/drawing/2014/main" id="{DA9FE376-C887-5A6B-420B-770573890D08}"/>
              </a:ext>
            </a:extLst>
          </p:cNvPr>
          <p:cNvSpPr txBox="1"/>
          <p:nvPr/>
        </p:nvSpPr>
        <p:spPr>
          <a:xfrm>
            <a:off x="7034532" y="3951429"/>
            <a:ext cx="1111202" cy="461665"/>
          </a:xfrm>
          <a:prstGeom prst="rect">
            <a:avLst/>
          </a:prstGeom>
          <a:noFill/>
        </p:spPr>
        <p:txBody>
          <a:bodyPr wrap="none" rtlCol="0">
            <a:spAutoFit/>
          </a:bodyPr>
          <a:lstStyle/>
          <a:p>
            <a:r>
              <a:rPr lang="en-US" sz="2400" dirty="0"/>
              <a:t>Privacy</a:t>
            </a:r>
          </a:p>
        </p:txBody>
      </p:sp>
      <p:sp>
        <p:nvSpPr>
          <p:cNvPr id="14" name="TextBox 13">
            <a:extLst>
              <a:ext uri="{FF2B5EF4-FFF2-40B4-BE49-F238E27FC236}">
                <a16:creationId xmlns:a16="http://schemas.microsoft.com/office/drawing/2014/main" id="{DD870E6D-A179-4863-E7D6-9A292562055B}"/>
              </a:ext>
            </a:extLst>
          </p:cNvPr>
          <p:cNvSpPr txBox="1"/>
          <p:nvPr/>
        </p:nvSpPr>
        <p:spPr>
          <a:xfrm>
            <a:off x="1981200" y="5807822"/>
            <a:ext cx="9005157" cy="523220"/>
          </a:xfrm>
          <a:prstGeom prst="rect">
            <a:avLst/>
          </a:prstGeom>
          <a:noFill/>
        </p:spPr>
        <p:txBody>
          <a:bodyPr wrap="none" rtlCol="0">
            <a:spAutoFit/>
          </a:bodyPr>
          <a:lstStyle/>
          <a:p>
            <a:r>
              <a:rPr lang="en-US" sz="2800" i="1" dirty="0"/>
              <a:t>You are more “valuable” to bad guys than you think you are.</a:t>
            </a:r>
          </a:p>
        </p:txBody>
      </p:sp>
      <p:sp>
        <p:nvSpPr>
          <p:cNvPr id="16" name="TextBox 15">
            <a:extLst>
              <a:ext uri="{FF2B5EF4-FFF2-40B4-BE49-F238E27FC236}">
                <a16:creationId xmlns:a16="http://schemas.microsoft.com/office/drawing/2014/main" id="{0942CFDA-D9F1-A8D7-1477-4248636B166D}"/>
              </a:ext>
            </a:extLst>
          </p:cNvPr>
          <p:cNvSpPr txBox="1"/>
          <p:nvPr/>
        </p:nvSpPr>
        <p:spPr>
          <a:xfrm>
            <a:off x="7000876" y="5194251"/>
            <a:ext cx="1977721" cy="461665"/>
          </a:xfrm>
          <a:prstGeom prst="rect">
            <a:avLst/>
          </a:prstGeom>
          <a:noFill/>
        </p:spPr>
        <p:txBody>
          <a:bodyPr wrap="none" rtlCol="0">
            <a:spAutoFit/>
          </a:bodyPr>
          <a:lstStyle/>
          <a:p>
            <a:r>
              <a:rPr lang="en-US" sz="2400" dirty="0"/>
              <a:t>Peace of mind</a:t>
            </a:r>
          </a:p>
        </p:txBody>
      </p:sp>
      <p:sp>
        <p:nvSpPr>
          <p:cNvPr id="5" name="TextBox 4">
            <a:extLst>
              <a:ext uri="{FF2B5EF4-FFF2-40B4-BE49-F238E27FC236}">
                <a16:creationId xmlns:a16="http://schemas.microsoft.com/office/drawing/2014/main" id="{53552ACE-BFED-3F83-0D9C-D0448B320735}"/>
              </a:ext>
            </a:extLst>
          </p:cNvPr>
          <p:cNvSpPr txBox="1"/>
          <p:nvPr/>
        </p:nvSpPr>
        <p:spPr>
          <a:xfrm>
            <a:off x="533400" y="1506234"/>
            <a:ext cx="6467476" cy="369332"/>
          </a:xfrm>
          <a:prstGeom prst="rect">
            <a:avLst/>
          </a:prstGeom>
          <a:noFill/>
        </p:spPr>
        <p:txBody>
          <a:bodyPr wrap="none" rtlCol="0">
            <a:spAutoFit/>
          </a:bodyPr>
          <a:lstStyle/>
          <a:p>
            <a:r>
              <a:rPr lang="en-US" dirty="0"/>
              <a:t>The BLUF is </a:t>
            </a:r>
            <a:r>
              <a:rPr lang="en-US" b="1" dirty="0"/>
              <a:t>NOT</a:t>
            </a:r>
            <a:r>
              <a:rPr lang="en-US" dirty="0"/>
              <a:t>:  It’s a dangerous world, so don’t go out and play.</a:t>
            </a:r>
          </a:p>
        </p:txBody>
      </p:sp>
      <p:sp>
        <p:nvSpPr>
          <p:cNvPr id="7" name="TextBox 6">
            <a:extLst>
              <a:ext uri="{FF2B5EF4-FFF2-40B4-BE49-F238E27FC236}">
                <a16:creationId xmlns:a16="http://schemas.microsoft.com/office/drawing/2014/main" id="{66DA1B58-F41B-DC63-A907-CC9B41287C44}"/>
              </a:ext>
            </a:extLst>
          </p:cNvPr>
          <p:cNvSpPr txBox="1"/>
          <p:nvPr/>
        </p:nvSpPr>
        <p:spPr>
          <a:xfrm>
            <a:off x="7034532" y="4565000"/>
            <a:ext cx="5026120" cy="461665"/>
          </a:xfrm>
          <a:prstGeom prst="rect">
            <a:avLst/>
          </a:prstGeom>
          <a:noFill/>
        </p:spPr>
        <p:txBody>
          <a:bodyPr wrap="none" rtlCol="0">
            <a:spAutoFit/>
          </a:bodyPr>
          <a:lstStyle/>
          <a:p>
            <a:r>
              <a:rPr lang="en-US" sz="2400" dirty="0"/>
              <a:t>Freedom from “behavioral marketing”</a:t>
            </a:r>
          </a:p>
        </p:txBody>
      </p:sp>
      <p:sp>
        <p:nvSpPr>
          <p:cNvPr id="9" name="Rectangle 8">
            <a:extLst>
              <a:ext uri="{FF2B5EF4-FFF2-40B4-BE49-F238E27FC236}">
                <a16:creationId xmlns:a16="http://schemas.microsoft.com/office/drawing/2014/main" id="{4F0BBF3E-DC99-AA49-3455-A4B2DC7928F0}"/>
              </a:ext>
            </a:extLst>
          </p:cNvPr>
          <p:cNvSpPr/>
          <p:nvPr/>
        </p:nvSpPr>
        <p:spPr>
          <a:xfrm>
            <a:off x="-403477" y="796860"/>
            <a:ext cx="12464129" cy="523220"/>
          </a:xfrm>
          <a:prstGeom prst="rect">
            <a:avLst/>
          </a:prstGeom>
          <a:noFill/>
        </p:spPr>
        <p:txBody>
          <a:bodyPr wrap="square" lIns="91440" tIns="45720" rIns="91440" bIns="45720">
            <a:spAutoFit/>
          </a:bodyPr>
          <a:lstStyle/>
          <a:p>
            <a:pPr algn="ctr"/>
            <a:r>
              <a:rPr lang="en-US" sz="28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Securing your Devices and Information -</a:t>
            </a:r>
            <a:endParaRPr lang="en-US" sz="48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323674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subTnLst>
                                    <p:animClr clrSpc="rgb" dir="cw">
                                      <p:cBhvr override="childStyle">
                                        <p:cTn dur="1" fill="hold" display="0" masterRel="nextClick" afterEffect="1"/>
                                        <p:tgtEl>
                                          <p:spTgt spid="10"/>
                                        </p:tgtEl>
                                        <p:attrNameLst>
                                          <p:attrName>ppt_c</p:attrName>
                                        </p:attrNameLst>
                                      </p:cBhvr>
                                      <p:to>
                                        <a:srgbClr val="808080"/>
                                      </p:to>
                                    </p:animClr>
                                  </p:subTnLst>
                                </p:cTn>
                              </p:par>
                              <p:par>
                                <p:cTn id="8" presetID="10" presetClass="entr" presetSubtype="0" fill="hold" grpId="0" nodeType="withEffect">
                                  <p:stCondLst>
                                    <p:cond delay="1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subTnLst>
                                    <p:animClr clrSpc="rgb" dir="cw">
                                      <p:cBhvr override="childStyle">
                                        <p:cTn dur="1" fill="hold" display="0" masterRel="nextClick" afterEffect="1"/>
                                        <p:tgtEl>
                                          <p:spTgt spid="4"/>
                                        </p:tgtEl>
                                        <p:attrNameLst>
                                          <p:attrName>ppt_c</p:attrName>
                                        </p:attrNameLst>
                                      </p:cBhvr>
                                      <p:to>
                                        <a:srgbClr val="808080"/>
                                      </p:to>
                                    </p:animClr>
                                  </p:subTnLst>
                                </p:cTn>
                              </p:par>
                              <p:par>
                                <p:cTn id="11" presetID="10" presetClass="entr" presetSubtype="0" fill="hold" grpId="0" nodeType="withEffect">
                                  <p:stCondLst>
                                    <p:cond delay="1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subTnLst>
                                    <p:animClr clrSpc="rgb" dir="cw">
                                      <p:cBhvr override="childStyle">
                                        <p:cTn dur="1" fill="hold" display="0" masterRel="nextClick" afterEffect="1"/>
                                        <p:tgtEl>
                                          <p:spTgt spid="6"/>
                                        </p:tgtEl>
                                        <p:attrNameLst>
                                          <p:attrName>ppt_c</p:attrName>
                                        </p:attrNameLst>
                                      </p:cBhvr>
                                      <p:to>
                                        <a:srgbClr val="808080"/>
                                      </p:to>
                                    </p:animClr>
                                  </p:subTnLst>
                                </p:cTn>
                              </p:par>
                              <p:par>
                                <p:cTn id="14" presetID="10" presetClass="entr" presetSubtype="0" fill="hold" grpId="0"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subTnLst>
                                    <p:animClr clrSpc="rgb" dir="cw">
                                      <p:cBhvr override="childStyle">
                                        <p:cTn dur="1" fill="hold" display="0" masterRel="nextClick" afterEffect="1"/>
                                        <p:tgtEl>
                                          <p:spTgt spid="8"/>
                                        </p:tgtEl>
                                        <p:attrNameLst>
                                          <p:attrName>ppt_c</p:attrName>
                                        </p:attrNameLst>
                                      </p:cBhvr>
                                      <p:to>
                                        <a:srgbClr val="808080"/>
                                      </p:to>
                                    </p:animClr>
                                  </p:subTnLst>
                                </p:cTn>
                              </p:par>
                              <p:par>
                                <p:cTn id="17" presetID="10" presetClass="entr" presetSubtype="0" fill="hold" grpId="0" nodeType="withEffect">
                                  <p:stCondLst>
                                    <p:cond delay="1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subTnLst>
                                    <p:animClr clrSpc="rgb" dir="cw">
                                      <p:cBhvr override="childStyle">
                                        <p:cTn dur="1" fill="hold" display="0" masterRel="nextClick" afterEffect="1"/>
                                        <p:tgtEl>
                                          <p:spTgt spid="12"/>
                                        </p:tgtEl>
                                        <p:attrNameLst>
                                          <p:attrName>ppt_c</p:attrName>
                                        </p:attrNameLst>
                                      </p:cBhvr>
                                      <p:to>
                                        <a:srgbClr val="808080"/>
                                      </p:to>
                                    </p:animClr>
                                  </p:subTnLst>
                                </p:cTn>
                              </p:par>
                              <p:par>
                                <p:cTn id="20" presetID="10" presetClass="entr" presetSubtype="0"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subTnLst>
                                    <p:animClr clrSpc="rgb" dir="cw">
                                      <p:cBhvr override="childStyle">
                                        <p:cTn dur="1" fill="hold" display="0" masterRel="nextClick" afterEffect="1"/>
                                        <p:tgtEl>
                                          <p:spTgt spid="7"/>
                                        </p:tgtEl>
                                        <p:attrNameLst>
                                          <p:attrName>ppt_c</p:attrName>
                                        </p:attrNameLst>
                                      </p:cBhvr>
                                      <p:to>
                                        <a:srgbClr val="808080"/>
                                      </p:to>
                                    </p:animClr>
                                  </p:subTnLst>
                                </p:cTn>
                              </p:par>
                              <p:par>
                                <p:cTn id="23" presetID="10" presetClass="entr" presetSubtype="0" fill="hold" grpId="0" nodeType="withEffect">
                                  <p:stCondLst>
                                    <p:cond delay="1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subTnLst>
                                    <p:animClr clrSpc="rgb" dir="cw">
                                      <p:cBhvr override="childStyle">
                                        <p:cTn dur="1" fill="hold" display="0" masterRel="nextClick" afterEffect="1"/>
                                        <p:tgtEl>
                                          <p:spTgt spid="16"/>
                                        </p:tgtEl>
                                        <p:attrNameLst>
                                          <p:attrName>ppt_c</p:attrName>
                                        </p:attrNameLst>
                                      </p:cBhvr>
                                      <p:to>
                                        <a:srgbClr val="808080"/>
                                      </p:to>
                                    </p:animClr>
                                  </p:sub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4" grpId="0"/>
      <p:bldP spid="1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76F8A5-265E-B099-922E-D7BBB6B1C976}"/>
              </a:ext>
            </a:extLst>
          </p:cNvPr>
          <p:cNvSpPr txBox="1"/>
          <p:nvPr/>
        </p:nvSpPr>
        <p:spPr>
          <a:xfrm>
            <a:off x="2057400" y="828486"/>
            <a:ext cx="6480044" cy="2677656"/>
          </a:xfrm>
          <a:prstGeom prst="rect">
            <a:avLst/>
          </a:prstGeom>
          <a:noFill/>
        </p:spPr>
        <p:txBody>
          <a:bodyPr wrap="none" rtlCol="0">
            <a:spAutoFit/>
          </a:bodyPr>
          <a:lstStyle/>
          <a:p>
            <a:endParaRPr lang="en-US" sz="2400" dirty="0"/>
          </a:p>
          <a:p>
            <a:r>
              <a:rPr lang="en-US" sz="2400" dirty="0"/>
              <a:t>hackers, blackmailers, extortionists, phishers, etc.</a:t>
            </a:r>
          </a:p>
          <a:p>
            <a:r>
              <a:rPr lang="en-US" sz="2400" dirty="0"/>
              <a:t>companies</a:t>
            </a:r>
          </a:p>
          <a:p>
            <a:r>
              <a:rPr lang="en-US" sz="2400" dirty="0"/>
              <a:t>governments and intel services</a:t>
            </a:r>
          </a:p>
          <a:p>
            <a:r>
              <a:rPr lang="en-US" sz="2400" dirty="0"/>
              <a:t>exes and stalkers</a:t>
            </a:r>
          </a:p>
          <a:p>
            <a:r>
              <a:rPr lang="en-US" sz="2400" dirty="0"/>
              <a:t>competitors</a:t>
            </a:r>
          </a:p>
          <a:p>
            <a:endParaRPr lang="en-US" sz="2400" dirty="0"/>
          </a:p>
        </p:txBody>
      </p:sp>
      <p:sp>
        <p:nvSpPr>
          <p:cNvPr id="4" name="TextBox 3">
            <a:extLst>
              <a:ext uri="{FF2B5EF4-FFF2-40B4-BE49-F238E27FC236}">
                <a16:creationId xmlns:a16="http://schemas.microsoft.com/office/drawing/2014/main" id="{6CFDAA3D-E224-5E50-0CDE-2200A42E42B3}"/>
              </a:ext>
            </a:extLst>
          </p:cNvPr>
          <p:cNvSpPr txBox="1"/>
          <p:nvPr/>
        </p:nvSpPr>
        <p:spPr>
          <a:xfrm>
            <a:off x="3880913" y="4343400"/>
            <a:ext cx="4831900" cy="1938992"/>
          </a:xfrm>
          <a:prstGeom prst="rect">
            <a:avLst/>
          </a:prstGeom>
          <a:noFill/>
        </p:spPr>
        <p:txBody>
          <a:bodyPr wrap="none" rtlCol="0">
            <a:spAutoFit/>
          </a:bodyPr>
          <a:lstStyle/>
          <a:p>
            <a:r>
              <a:rPr lang="en-US" sz="2400" dirty="0"/>
              <a:t>browsing</a:t>
            </a:r>
          </a:p>
          <a:p>
            <a:r>
              <a:rPr lang="en-US" sz="2400" dirty="0"/>
              <a:t>texting</a:t>
            </a:r>
          </a:p>
          <a:p>
            <a:r>
              <a:rPr lang="en-US" sz="2400" dirty="0"/>
              <a:t>e-mailing</a:t>
            </a:r>
          </a:p>
          <a:p>
            <a:r>
              <a:rPr lang="en-US" sz="2400" dirty="0"/>
              <a:t>storing docs</a:t>
            </a:r>
          </a:p>
          <a:p>
            <a:r>
              <a:rPr lang="en-US" sz="2400" dirty="0"/>
              <a:t>and some simply monitor everything</a:t>
            </a:r>
          </a:p>
        </p:txBody>
      </p:sp>
      <p:pic>
        <p:nvPicPr>
          <p:cNvPr id="5" name="Picture 4">
            <a:extLst>
              <a:ext uri="{FF2B5EF4-FFF2-40B4-BE49-F238E27FC236}">
                <a16:creationId xmlns:a16="http://schemas.microsoft.com/office/drawing/2014/main" id="{9ECC3AF4-AB4F-978D-A5B8-E57CA7E9C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357" y="5229534"/>
            <a:ext cx="2247546" cy="845316"/>
          </a:xfrm>
          <a:prstGeom prst="rect">
            <a:avLst/>
          </a:prstGeom>
        </p:spPr>
      </p:pic>
      <p:pic>
        <p:nvPicPr>
          <p:cNvPr id="7" name="Picture 6">
            <a:extLst>
              <a:ext uri="{FF2B5EF4-FFF2-40B4-BE49-F238E27FC236}">
                <a16:creationId xmlns:a16="http://schemas.microsoft.com/office/drawing/2014/main" id="{B2D160AC-C8A8-03C6-A9CE-E8FCA04B36A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8125" l="9977" r="86033"/>
                    </a14:imgEffect>
                  </a14:imgLayer>
                </a14:imgProps>
              </a:ext>
              <a:ext uri="{28A0092B-C50C-407E-A947-70E740481C1C}">
                <a14:useLocalDpi xmlns:a14="http://schemas.microsoft.com/office/drawing/2010/main" val="0"/>
              </a:ext>
            </a:extLst>
          </a:blip>
          <a:stretch>
            <a:fillRect/>
          </a:stretch>
        </p:blipFill>
        <p:spPr>
          <a:xfrm>
            <a:off x="7315200" y="491742"/>
            <a:ext cx="4057650" cy="2286000"/>
          </a:xfrm>
          <a:prstGeom prst="rect">
            <a:avLst/>
          </a:prstGeom>
        </p:spPr>
      </p:pic>
      <p:sp>
        <p:nvSpPr>
          <p:cNvPr id="9" name="TextBox 8">
            <a:extLst>
              <a:ext uri="{FF2B5EF4-FFF2-40B4-BE49-F238E27FC236}">
                <a16:creationId xmlns:a16="http://schemas.microsoft.com/office/drawing/2014/main" id="{E0B53A1C-027F-D48A-5F48-C05368CAAE85}"/>
              </a:ext>
            </a:extLst>
          </p:cNvPr>
          <p:cNvSpPr txBox="1"/>
          <p:nvPr/>
        </p:nvSpPr>
        <p:spPr>
          <a:xfrm>
            <a:off x="1318881" y="566876"/>
            <a:ext cx="6094324" cy="523220"/>
          </a:xfrm>
          <a:prstGeom prst="rect">
            <a:avLst/>
          </a:prstGeom>
          <a:noFill/>
        </p:spPr>
        <p:txBody>
          <a:bodyPr wrap="square">
            <a:spAutoFit/>
          </a:bodyPr>
          <a:lstStyle/>
          <a:p>
            <a:r>
              <a:rPr lang="en-US" sz="2800" dirty="0"/>
              <a:t>Who might target you?</a:t>
            </a:r>
          </a:p>
        </p:txBody>
      </p:sp>
      <p:sp>
        <p:nvSpPr>
          <p:cNvPr id="11" name="TextBox 10">
            <a:extLst>
              <a:ext uri="{FF2B5EF4-FFF2-40B4-BE49-F238E27FC236}">
                <a16:creationId xmlns:a16="http://schemas.microsoft.com/office/drawing/2014/main" id="{2E97F64E-410D-F0E2-8FC4-D20A5A8D3284}"/>
              </a:ext>
            </a:extLst>
          </p:cNvPr>
          <p:cNvSpPr txBox="1"/>
          <p:nvPr/>
        </p:nvSpPr>
        <p:spPr>
          <a:xfrm>
            <a:off x="3348369" y="3818649"/>
            <a:ext cx="6094324" cy="523220"/>
          </a:xfrm>
          <a:prstGeom prst="rect">
            <a:avLst/>
          </a:prstGeom>
          <a:noFill/>
        </p:spPr>
        <p:txBody>
          <a:bodyPr wrap="square">
            <a:spAutoFit/>
          </a:bodyPr>
          <a:lstStyle/>
          <a:p>
            <a:r>
              <a:rPr lang="en-US" sz="2800" dirty="0"/>
              <a:t>When and where?</a:t>
            </a:r>
          </a:p>
        </p:txBody>
      </p:sp>
      <p:pic>
        <p:nvPicPr>
          <p:cNvPr id="13" name="Graphic 12" descr="Cell Tower with solid fill">
            <a:extLst>
              <a:ext uri="{FF2B5EF4-FFF2-40B4-BE49-F238E27FC236}">
                <a16:creationId xmlns:a16="http://schemas.microsoft.com/office/drawing/2014/main" id="{59748EB2-970D-AC00-3827-15E81FF4AC3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27296" y="3596677"/>
            <a:ext cx="1014608" cy="1014608"/>
          </a:xfrm>
          <a:prstGeom prst="rect">
            <a:avLst/>
          </a:prstGeom>
        </p:spPr>
      </p:pic>
      <p:sp>
        <p:nvSpPr>
          <p:cNvPr id="14" name="TextBox 13">
            <a:extLst>
              <a:ext uri="{FF2B5EF4-FFF2-40B4-BE49-F238E27FC236}">
                <a16:creationId xmlns:a16="http://schemas.microsoft.com/office/drawing/2014/main" id="{9EE316BB-8E73-2E92-F012-4741BEC8A517}"/>
              </a:ext>
            </a:extLst>
          </p:cNvPr>
          <p:cNvSpPr txBox="1"/>
          <p:nvPr/>
        </p:nvSpPr>
        <p:spPr>
          <a:xfrm>
            <a:off x="9650357" y="4846100"/>
            <a:ext cx="1243738" cy="369332"/>
          </a:xfrm>
          <a:prstGeom prst="rect">
            <a:avLst/>
          </a:prstGeom>
          <a:noFill/>
        </p:spPr>
        <p:txBody>
          <a:bodyPr wrap="none" rtlCol="0">
            <a:spAutoFit/>
          </a:bodyPr>
          <a:lstStyle/>
          <a:p>
            <a:r>
              <a:rPr lang="en-US" dirty="0"/>
              <a:t>Pegasus by</a:t>
            </a:r>
          </a:p>
        </p:txBody>
      </p:sp>
    </p:spTree>
    <p:extLst>
      <p:ext uri="{BB962C8B-B14F-4D97-AF65-F5344CB8AC3E}">
        <p14:creationId xmlns:p14="http://schemas.microsoft.com/office/powerpoint/2010/main" val="338077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subTnLst>
                                    <p:animClr clrSpc="rgb" dir="cw">
                                      <p:cBhvr override="childStyle">
                                        <p:cTn dur="1" fill="hold" display="0" masterRel="nextClick" afterEffect="1"/>
                                        <p:tgtEl>
                                          <p:spTgt spid="3">
                                            <p:txEl>
                                              <p:pRg st="1" end="1"/>
                                            </p:txEl>
                                          </p:spTgt>
                                        </p:tgtEl>
                                        <p:attrNameLst>
                                          <p:attrName>ppt_c</p:attrName>
                                        </p:attrNameLst>
                                      </p:cBhvr>
                                      <p:to>
                                        <a:srgbClr val="808080"/>
                                      </p:to>
                                    </p:animClr>
                                  </p:subTnLst>
                                </p:cTn>
                              </p:par>
                              <p:par>
                                <p:cTn id="8" presetID="10" presetClass="entr" presetSubtype="0"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subTnLst>
                                    <p:animClr clrSpc="rgb" dir="cw">
                                      <p:cBhvr override="childStyle">
                                        <p:cTn dur="1" fill="hold" display="0" masterRel="nextClick" afterEffect="1"/>
                                        <p:tgtEl>
                                          <p:spTgt spid="3">
                                            <p:txEl>
                                              <p:pRg st="2" end="2"/>
                                            </p:txEl>
                                          </p:spTgt>
                                        </p:tgtEl>
                                        <p:attrNameLst>
                                          <p:attrName>ppt_c</p:attrName>
                                        </p:attrNameLst>
                                      </p:cBhvr>
                                      <p:to>
                                        <a:srgbClr val="808080"/>
                                      </p:to>
                                    </p:animClr>
                                  </p:sub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subTnLst>
                                    <p:animClr clrSpc="rgb" dir="cw">
                                      <p:cBhvr override="childStyle">
                                        <p:cTn dur="1" fill="hold" display="0" masterRel="nextClick" afterEffect="1"/>
                                        <p:tgtEl>
                                          <p:spTgt spid="3">
                                            <p:txEl>
                                              <p:pRg st="3" end="3"/>
                                            </p:txEl>
                                          </p:spTgt>
                                        </p:tgtEl>
                                        <p:attrNameLst>
                                          <p:attrName>ppt_c</p:attrName>
                                        </p:attrNameLst>
                                      </p:cBhvr>
                                      <p:to>
                                        <a:srgbClr val="808080"/>
                                      </p:to>
                                    </p:animClr>
                                  </p:sub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subTnLst>
                                    <p:animClr clrSpc="rgb" dir="cw">
                                      <p:cBhvr override="childStyle">
                                        <p:cTn dur="1" fill="hold" display="0" masterRel="nextClick" afterEffect="1"/>
                                        <p:tgtEl>
                                          <p:spTgt spid="3">
                                            <p:txEl>
                                              <p:pRg st="4" end="4"/>
                                            </p:txEl>
                                          </p:spTgt>
                                        </p:tgtEl>
                                        <p:attrNameLst>
                                          <p:attrName>ppt_c</p:attrName>
                                        </p:attrNameLst>
                                      </p:cBhvr>
                                      <p:to>
                                        <a:srgbClr val="808080"/>
                                      </p:to>
                                    </p:animClr>
                                  </p:sub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500"/>
                                        <p:tgtEl>
                                          <p:spTgt spid="3">
                                            <p:txEl>
                                              <p:pRg st="5" end="5"/>
                                            </p:txEl>
                                          </p:spTgt>
                                        </p:tgtEl>
                                      </p:cBhvr>
                                    </p:animEffect>
                                  </p:childTnLst>
                                  <p:subTnLst>
                                    <p:animClr clrSpc="rgb" dir="cw">
                                      <p:cBhvr override="childStyle">
                                        <p:cTn dur="1" fill="hold" display="0" masterRel="nextClick" afterEffect="1"/>
                                        <p:tgtEl>
                                          <p:spTgt spid="3">
                                            <p:txEl>
                                              <p:pRg st="5" end="5"/>
                                            </p:txEl>
                                          </p:spTgt>
                                        </p:tgtEl>
                                        <p:attrNameLst>
                                          <p:attrName>ppt_c</p:attrName>
                                        </p:attrNameLst>
                                      </p:cBhvr>
                                      <p:to>
                                        <a:srgbClr val="808080"/>
                                      </p:to>
                                    </p:animClr>
                                  </p:sub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10" presetClass="entr" presetSubtype="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1E86F6-D6A3-4278-B7E0-D91E1AA504C2}"/>
              </a:ext>
            </a:extLst>
          </p:cNvPr>
          <p:cNvSpPr/>
          <p:nvPr/>
        </p:nvSpPr>
        <p:spPr>
          <a:xfrm>
            <a:off x="8246858" y="3004838"/>
            <a:ext cx="2340705" cy="461665"/>
          </a:xfrm>
          <a:prstGeom prst="rect">
            <a:avLst/>
          </a:prstGeom>
        </p:spPr>
        <p:txBody>
          <a:bodyPr wrap="none">
            <a:spAutoFit/>
          </a:bodyPr>
          <a:lstStyle/>
          <a:p>
            <a:r>
              <a:rPr lang="en-US" sz="2400" dirty="0"/>
              <a:t>Jamal </a:t>
            </a:r>
            <a:r>
              <a:rPr lang="en-US" sz="2400" dirty="0" err="1"/>
              <a:t>Khashoggi</a:t>
            </a:r>
            <a:endParaRPr lang="en-US" sz="2400" dirty="0"/>
          </a:p>
        </p:txBody>
      </p:sp>
      <p:sp>
        <p:nvSpPr>
          <p:cNvPr id="3" name="TextBox 2">
            <a:extLst>
              <a:ext uri="{FF2B5EF4-FFF2-40B4-BE49-F238E27FC236}">
                <a16:creationId xmlns:a16="http://schemas.microsoft.com/office/drawing/2014/main" id="{3324C69C-9D3F-44FC-B408-932AEE1C9A2A}"/>
              </a:ext>
            </a:extLst>
          </p:cNvPr>
          <p:cNvSpPr txBox="1"/>
          <p:nvPr/>
        </p:nvSpPr>
        <p:spPr>
          <a:xfrm>
            <a:off x="914400" y="762000"/>
            <a:ext cx="3347391" cy="523220"/>
          </a:xfrm>
          <a:prstGeom prst="rect">
            <a:avLst/>
          </a:prstGeom>
          <a:noFill/>
        </p:spPr>
        <p:txBody>
          <a:bodyPr wrap="none" rtlCol="0">
            <a:spAutoFit/>
          </a:bodyPr>
          <a:lstStyle/>
          <a:p>
            <a:r>
              <a:rPr lang="en-US" sz="2800" dirty="0"/>
              <a:t>A Horrifying Example</a:t>
            </a:r>
          </a:p>
        </p:txBody>
      </p:sp>
      <p:pic>
        <p:nvPicPr>
          <p:cNvPr id="5" name="Picture 4">
            <a:extLst>
              <a:ext uri="{FF2B5EF4-FFF2-40B4-BE49-F238E27FC236}">
                <a16:creationId xmlns:a16="http://schemas.microsoft.com/office/drawing/2014/main" id="{4E2847C4-6636-42D4-95F5-4CC78F088C79}"/>
              </a:ext>
            </a:extLst>
          </p:cNvPr>
          <p:cNvPicPr>
            <a:picLocks noChangeAspect="1"/>
          </p:cNvPicPr>
          <p:nvPr/>
        </p:nvPicPr>
        <p:blipFill>
          <a:blip r:embed="rId4"/>
          <a:stretch>
            <a:fillRect/>
          </a:stretch>
        </p:blipFill>
        <p:spPr>
          <a:xfrm>
            <a:off x="8369460" y="487910"/>
            <a:ext cx="2095500" cy="2505075"/>
          </a:xfrm>
          <a:prstGeom prst="rect">
            <a:avLst/>
          </a:prstGeom>
        </p:spPr>
      </p:pic>
      <p:sp>
        <p:nvSpPr>
          <p:cNvPr id="6" name="TextBox 5">
            <a:extLst>
              <a:ext uri="{FF2B5EF4-FFF2-40B4-BE49-F238E27FC236}">
                <a16:creationId xmlns:a16="http://schemas.microsoft.com/office/drawing/2014/main" id="{40D70C30-C0EE-491A-B503-9F553CF90A03}"/>
              </a:ext>
            </a:extLst>
          </p:cNvPr>
          <p:cNvSpPr txBox="1"/>
          <p:nvPr/>
        </p:nvSpPr>
        <p:spPr>
          <a:xfrm>
            <a:off x="975508" y="1740447"/>
            <a:ext cx="2848708" cy="1200329"/>
          </a:xfrm>
          <a:prstGeom prst="rect">
            <a:avLst/>
          </a:prstGeom>
          <a:noFill/>
        </p:spPr>
        <p:txBody>
          <a:bodyPr wrap="square" rtlCol="0">
            <a:spAutoFit/>
          </a:bodyPr>
          <a:lstStyle/>
          <a:p>
            <a:r>
              <a:rPr lang="en-US" sz="2400" dirty="0"/>
              <a:t>Friend’s phone reportedly was taken over by Pegasus</a:t>
            </a:r>
          </a:p>
        </p:txBody>
      </p:sp>
      <p:pic>
        <p:nvPicPr>
          <p:cNvPr id="4" name="Screen Recording 3">
            <a:hlinkClick r:id="" action="ppaction://media"/>
            <a:extLst>
              <a:ext uri="{FF2B5EF4-FFF2-40B4-BE49-F238E27FC236}">
                <a16:creationId xmlns:a16="http://schemas.microsoft.com/office/drawing/2014/main" id="{4A2327D9-6D48-449F-8F68-DF6E9F7EEFB5}"/>
              </a:ext>
            </a:extLst>
          </p:cNvPr>
          <p:cNvPicPr>
            <a:picLocks noChangeAspect="1"/>
          </p:cNvPicPr>
          <p:nvPr>
            <a:videoFile r:link="rId1"/>
            <p:extLst>
              <p:ext uri="{DAA4B4D4-6D71-4841-9C94-3DE7FCFB9230}">
                <p14:media xmlns:p14="http://schemas.microsoft.com/office/powerpoint/2010/main" r:embed="rId2">
                  <p14:trim st="5300" end="13212.9024"/>
                </p14:media>
              </p:ext>
            </p:extLst>
          </p:nvPr>
        </p:nvPicPr>
        <p:blipFill>
          <a:blip r:embed="rId5"/>
          <a:stretch>
            <a:fillRect/>
          </a:stretch>
        </p:blipFill>
        <p:spPr>
          <a:xfrm>
            <a:off x="1295400" y="3144385"/>
            <a:ext cx="6607381" cy="3410372"/>
          </a:xfrm>
          <a:prstGeom prst="rect">
            <a:avLst/>
          </a:prstGeom>
        </p:spPr>
      </p:pic>
      <p:sp>
        <p:nvSpPr>
          <p:cNvPr id="7" name="TextBox 6">
            <a:extLst>
              <a:ext uri="{FF2B5EF4-FFF2-40B4-BE49-F238E27FC236}">
                <a16:creationId xmlns:a16="http://schemas.microsoft.com/office/drawing/2014/main" id="{5F3BD205-78AD-4C8C-B675-07944A0A567F}"/>
              </a:ext>
            </a:extLst>
          </p:cNvPr>
          <p:cNvSpPr txBox="1"/>
          <p:nvPr/>
        </p:nvSpPr>
        <p:spPr>
          <a:xfrm>
            <a:off x="8077200" y="6197985"/>
            <a:ext cx="854721" cy="369332"/>
          </a:xfrm>
          <a:prstGeom prst="rect">
            <a:avLst/>
          </a:prstGeom>
          <a:noFill/>
        </p:spPr>
        <p:txBody>
          <a:bodyPr wrap="none" rtlCol="0">
            <a:spAutoFit/>
          </a:bodyPr>
          <a:lstStyle/>
          <a:p>
            <a:r>
              <a:rPr lang="en-US" dirty="0"/>
              <a:t>Oct ‘18</a:t>
            </a:r>
          </a:p>
        </p:txBody>
      </p:sp>
    </p:spTree>
    <p:extLst>
      <p:ext uri="{BB962C8B-B14F-4D97-AF65-F5344CB8AC3E}">
        <p14:creationId xmlns:p14="http://schemas.microsoft.com/office/powerpoint/2010/main" val="31950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606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0717C-6ED0-8875-A02B-690856C75CA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BA5029E-31B9-92A5-D01C-22D232FF8E54}"/>
              </a:ext>
            </a:extLst>
          </p:cNvPr>
          <p:cNvSpPr txBox="1"/>
          <p:nvPr/>
        </p:nvSpPr>
        <p:spPr>
          <a:xfrm>
            <a:off x="1318881" y="566876"/>
            <a:ext cx="6094324" cy="523220"/>
          </a:xfrm>
          <a:prstGeom prst="rect">
            <a:avLst/>
          </a:prstGeom>
          <a:noFill/>
        </p:spPr>
        <p:txBody>
          <a:bodyPr wrap="square">
            <a:spAutoFit/>
          </a:bodyPr>
          <a:lstStyle/>
          <a:p>
            <a:r>
              <a:rPr lang="en-US" sz="2800" dirty="0"/>
              <a:t>They already know a lot about you</a:t>
            </a:r>
          </a:p>
        </p:txBody>
      </p:sp>
      <p:sp>
        <p:nvSpPr>
          <p:cNvPr id="6" name="TextBox 5">
            <a:extLst>
              <a:ext uri="{FF2B5EF4-FFF2-40B4-BE49-F238E27FC236}">
                <a16:creationId xmlns:a16="http://schemas.microsoft.com/office/drawing/2014/main" id="{7658CD47-CAFC-7DB0-1F32-DB7F6F7481B5}"/>
              </a:ext>
            </a:extLst>
          </p:cNvPr>
          <p:cNvSpPr txBox="1"/>
          <p:nvPr/>
        </p:nvSpPr>
        <p:spPr>
          <a:xfrm>
            <a:off x="2590800" y="1536672"/>
            <a:ext cx="3916457" cy="3046988"/>
          </a:xfrm>
          <a:prstGeom prst="rect">
            <a:avLst/>
          </a:prstGeom>
          <a:noFill/>
        </p:spPr>
        <p:txBody>
          <a:bodyPr wrap="none" rtlCol="0">
            <a:spAutoFit/>
          </a:bodyPr>
          <a:lstStyle/>
          <a:p>
            <a:r>
              <a:rPr lang="en-US" sz="2400" dirty="0"/>
              <a:t>browsing, especially searches</a:t>
            </a:r>
          </a:p>
          <a:p>
            <a:r>
              <a:rPr lang="en-US" sz="2400" dirty="0"/>
              <a:t>purchases</a:t>
            </a:r>
          </a:p>
          <a:p>
            <a:r>
              <a:rPr lang="en-US" sz="2400" dirty="0"/>
              <a:t>e-mail</a:t>
            </a:r>
          </a:p>
          <a:p>
            <a:r>
              <a:rPr lang="en-US" sz="2400" dirty="0"/>
              <a:t>social media</a:t>
            </a:r>
          </a:p>
          <a:p>
            <a:r>
              <a:rPr lang="en-US" sz="2400" dirty="0"/>
              <a:t>app user agreements</a:t>
            </a:r>
          </a:p>
          <a:p>
            <a:r>
              <a:rPr lang="en-US" sz="2400" dirty="0"/>
              <a:t>store “loyalty” cards</a:t>
            </a:r>
          </a:p>
          <a:p>
            <a:r>
              <a:rPr lang="en-US" sz="2400" dirty="0"/>
              <a:t>“free” subscriptions</a:t>
            </a:r>
          </a:p>
          <a:p>
            <a:r>
              <a:rPr lang="en-US" sz="2400" dirty="0"/>
              <a:t>car-trackers (LPRs), like Flock</a:t>
            </a:r>
          </a:p>
        </p:txBody>
      </p:sp>
      <p:sp>
        <p:nvSpPr>
          <p:cNvPr id="8" name="TextBox 7">
            <a:extLst>
              <a:ext uri="{FF2B5EF4-FFF2-40B4-BE49-F238E27FC236}">
                <a16:creationId xmlns:a16="http://schemas.microsoft.com/office/drawing/2014/main" id="{FFD02003-3231-C6C6-E7AA-B410F3CEB76E}"/>
              </a:ext>
            </a:extLst>
          </p:cNvPr>
          <p:cNvSpPr txBox="1"/>
          <p:nvPr/>
        </p:nvSpPr>
        <p:spPr>
          <a:xfrm>
            <a:off x="1383418" y="1536672"/>
            <a:ext cx="1207382" cy="461665"/>
          </a:xfrm>
          <a:prstGeom prst="rect">
            <a:avLst/>
          </a:prstGeom>
          <a:noFill/>
        </p:spPr>
        <p:txBody>
          <a:bodyPr wrap="none" rtlCol="0">
            <a:spAutoFit/>
          </a:bodyPr>
          <a:lstStyle/>
          <a:p>
            <a:r>
              <a:rPr lang="en-US" sz="2400" dirty="0"/>
              <a:t>through</a:t>
            </a:r>
          </a:p>
        </p:txBody>
      </p:sp>
      <p:sp>
        <p:nvSpPr>
          <p:cNvPr id="18" name="Right Brace 17">
            <a:extLst>
              <a:ext uri="{FF2B5EF4-FFF2-40B4-BE49-F238E27FC236}">
                <a16:creationId xmlns:a16="http://schemas.microsoft.com/office/drawing/2014/main" id="{3FCFB104-2617-F2DC-4566-AAC6A13516EF}"/>
              </a:ext>
            </a:extLst>
          </p:cNvPr>
          <p:cNvSpPr/>
          <p:nvPr/>
        </p:nvSpPr>
        <p:spPr>
          <a:xfrm>
            <a:off x="6507257" y="1504573"/>
            <a:ext cx="304800" cy="3046988"/>
          </a:xfrm>
          <a:prstGeom prst="righ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A9B53079-D854-E63F-678C-303FDBBE3D3B}"/>
              </a:ext>
            </a:extLst>
          </p:cNvPr>
          <p:cNvSpPr txBox="1"/>
          <p:nvPr/>
        </p:nvSpPr>
        <p:spPr>
          <a:xfrm>
            <a:off x="7162800" y="1967075"/>
            <a:ext cx="2132443" cy="2308324"/>
          </a:xfrm>
          <a:prstGeom prst="rect">
            <a:avLst/>
          </a:prstGeom>
          <a:noFill/>
        </p:spPr>
        <p:txBody>
          <a:bodyPr wrap="none" rtlCol="0">
            <a:spAutoFit/>
          </a:bodyPr>
          <a:lstStyle/>
          <a:p>
            <a:r>
              <a:rPr lang="en-US" sz="2400" dirty="0"/>
              <a:t>to build your </a:t>
            </a:r>
            <a:br>
              <a:rPr lang="en-US" sz="2400" dirty="0"/>
            </a:br>
            <a:r>
              <a:rPr lang="en-US" sz="2400" dirty="0"/>
              <a:t>PROFILE</a:t>
            </a:r>
          </a:p>
          <a:p>
            <a:r>
              <a:rPr lang="en-US" sz="2400" dirty="0"/>
              <a:t>and the</a:t>
            </a:r>
          </a:p>
          <a:p>
            <a:r>
              <a:rPr lang="en-US" sz="2400" dirty="0"/>
              <a:t>ALGORITHM</a:t>
            </a:r>
          </a:p>
          <a:p>
            <a:r>
              <a:rPr lang="en-US" sz="2400" dirty="0"/>
              <a:t>through which </a:t>
            </a:r>
          </a:p>
          <a:p>
            <a:r>
              <a:rPr lang="en-US" sz="2400" dirty="0"/>
              <a:t>they target you</a:t>
            </a:r>
          </a:p>
        </p:txBody>
      </p:sp>
      <p:cxnSp>
        <p:nvCxnSpPr>
          <p:cNvPr id="21" name="Straight Arrow Connector 20">
            <a:extLst>
              <a:ext uri="{FF2B5EF4-FFF2-40B4-BE49-F238E27FC236}">
                <a16:creationId xmlns:a16="http://schemas.microsoft.com/office/drawing/2014/main" id="{351BC90B-4994-1C7A-1FBF-F75B2BC512C7}"/>
              </a:ext>
            </a:extLst>
          </p:cNvPr>
          <p:cNvCxnSpPr/>
          <p:nvPr/>
        </p:nvCxnSpPr>
        <p:spPr>
          <a:xfrm>
            <a:off x="8686800" y="2590800"/>
            <a:ext cx="8382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DC8EFFC-C009-5484-8490-EA482F1992A3}"/>
              </a:ext>
            </a:extLst>
          </p:cNvPr>
          <p:cNvCxnSpPr>
            <a:cxnSpLocks/>
          </p:cNvCxnSpPr>
          <p:nvPr/>
        </p:nvCxnSpPr>
        <p:spPr>
          <a:xfrm>
            <a:off x="8991600" y="3276600"/>
            <a:ext cx="5334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582FF8A-3FE3-DE1E-7141-14A1F0E50BAF}"/>
              </a:ext>
            </a:extLst>
          </p:cNvPr>
          <p:cNvSpPr txBox="1"/>
          <p:nvPr/>
        </p:nvSpPr>
        <p:spPr>
          <a:xfrm>
            <a:off x="9698996" y="2406134"/>
            <a:ext cx="1863011" cy="461665"/>
          </a:xfrm>
          <a:prstGeom prst="rect">
            <a:avLst/>
          </a:prstGeom>
          <a:noFill/>
        </p:spPr>
        <p:txBody>
          <a:bodyPr wrap="none" rtlCol="0">
            <a:spAutoFit/>
          </a:bodyPr>
          <a:lstStyle/>
          <a:p>
            <a:r>
              <a:rPr lang="en-US" sz="2400" dirty="0"/>
              <a:t>Who you are.</a:t>
            </a:r>
          </a:p>
        </p:txBody>
      </p:sp>
      <p:sp>
        <p:nvSpPr>
          <p:cNvPr id="26" name="TextBox 25">
            <a:extLst>
              <a:ext uri="{FF2B5EF4-FFF2-40B4-BE49-F238E27FC236}">
                <a16:creationId xmlns:a16="http://schemas.microsoft.com/office/drawing/2014/main" id="{AA47743F-1DC3-9F36-A136-2B10816E509E}"/>
              </a:ext>
            </a:extLst>
          </p:cNvPr>
          <p:cNvSpPr txBox="1"/>
          <p:nvPr/>
        </p:nvSpPr>
        <p:spPr>
          <a:xfrm>
            <a:off x="9698996" y="3021532"/>
            <a:ext cx="2035804" cy="1200329"/>
          </a:xfrm>
          <a:prstGeom prst="rect">
            <a:avLst/>
          </a:prstGeom>
          <a:noFill/>
        </p:spPr>
        <p:txBody>
          <a:bodyPr wrap="square" rtlCol="0">
            <a:spAutoFit/>
          </a:bodyPr>
          <a:lstStyle/>
          <a:p>
            <a:r>
              <a:rPr lang="en-US" sz="2400" dirty="0"/>
              <a:t>What they want you to do.</a:t>
            </a:r>
          </a:p>
        </p:txBody>
      </p:sp>
      <p:sp>
        <p:nvSpPr>
          <p:cNvPr id="28" name="TextBox 27">
            <a:extLst>
              <a:ext uri="{FF2B5EF4-FFF2-40B4-BE49-F238E27FC236}">
                <a16:creationId xmlns:a16="http://schemas.microsoft.com/office/drawing/2014/main" id="{2310C7A0-D5C6-0641-CE65-08DDDAB7B98D}"/>
              </a:ext>
            </a:extLst>
          </p:cNvPr>
          <p:cNvSpPr txBox="1"/>
          <p:nvPr/>
        </p:nvSpPr>
        <p:spPr>
          <a:xfrm>
            <a:off x="2141220" y="5353427"/>
            <a:ext cx="7909560" cy="830997"/>
          </a:xfrm>
          <a:prstGeom prst="rect">
            <a:avLst/>
          </a:prstGeom>
          <a:noFill/>
        </p:spPr>
        <p:txBody>
          <a:bodyPr wrap="square">
            <a:spAutoFit/>
          </a:bodyPr>
          <a:lstStyle/>
          <a:p>
            <a:r>
              <a:rPr lang="en-US" sz="2400" i="1" dirty="0"/>
              <a:t>Currently no comprehensive laws to protect us. Only some state laws/regulations, including some protecting minors.</a:t>
            </a:r>
          </a:p>
        </p:txBody>
      </p:sp>
      <p:pic>
        <p:nvPicPr>
          <p:cNvPr id="3" name="Picture 2">
            <a:extLst>
              <a:ext uri="{FF2B5EF4-FFF2-40B4-BE49-F238E27FC236}">
                <a16:creationId xmlns:a16="http://schemas.microsoft.com/office/drawing/2014/main" id="{5F05CC41-AAF3-05EA-82D8-C052F8696B22}"/>
              </a:ext>
            </a:extLst>
          </p:cNvPr>
          <p:cNvPicPr>
            <a:picLocks noChangeAspect="1"/>
          </p:cNvPicPr>
          <p:nvPr/>
        </p:nvPicPr>
        <p:blipFill>
          <a:blip r:embed="rId2"/>
          <a:stretch>
            <a:fillRect/>
          </a:stretch>
        </p:blipFill>
        <p:spPr>
          <a:xfrm>
            <a:off x="8489863" y="1405295"/>
            <a:ext cx="1810372" cy="2925007"/>
          </a:xfrm>
          <a:prstGeom prst="rect">
            <a:avLst/>
          </a:prstGeom>
        </p:spPr>
      </p:pic>
    </p:spTree>
    <p:extLst>
      <p:ext uri="{BB962C8B-B14F-4D97-AF65-F5344CB8AC3E}">
        <p14:creationId xmlns:p14="http://schemas.microsoft.com/office/powerpoint/2010/main" val="202644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par>
                                <p:cTn id="26" presetID="22" presetClass="entr" presetSubtype="8"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4" grpId="0"/>
      <p:bldP spid="26"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762000"/>
            <a:ext cx="5486400" cy="461665"/>
          </a:xfrm>
          <a:prstGeom prst="rect">
            <a:avLst/>
          </a:prstGeom>
          <a:noFill/>
          <a:ln>
            <a:solidFill>
              <a:srgbClr val="FF0000"/>
            </a:solidFill>
          </a:ln>
        </p:spPr>
        <p:txBody>
          <a:bodyPr wrap="square" rtlCol="0">
            <a:spAutoFit/>
          </a:bodyPr>
          <a:lstStyle/>
          <a:p>
            <a:pPr algn="ctr"/>
            <a:r>
              <a:rPr lang="en-US" sz="2400" dirty="0"/>
              <a:t>EXAMPLE of harm:  IDENTITY THEFT</a:t>
            </a:r>
          </a:p>
        </p:txBody>
      </p:sp>
      <p:graphicFrame>
        <p:nvGraphicFramePr>
          <p:cNvPr id="9" name="Table 8"/>
          <p:cNvGraphicFramePr>
            <a:graphicFrameLocks noGrp="1"/>
          </p:cNvGraphicFramePr>
          <p:nvPr>
            <p:extLst>
              <p:ext uri="{D42A27DB-BD31-4B8C-83A1-F6EECF244321}">
                <p14:modId xmlns:p14="http://schemas.microsoft.com/office/powerpoint/2010/main" val="3304929914"/>
              </p:ext>
            </p:extLst>
          </p:nvPr>
        </p:nvGraphicFramePr>
        <p:xfrm>
          <a:off x="1676400" y="1905000"/>
          <a:ext cx="8247011" cy="4099560"/>
        </p:xfrm>
        <a:graphic>
          <a:graphicData uri="http://schemas.openxmlformats.org/drawingml/2006/table">
            <a:tbl>
              <a:tblPr firstRow="1" bandRow="1">
                <a:tableStyleId>{2D5ABB26-0587-4C30-8999-92F81FD0307C}</a:tableStyleId>
              </a:tblPr>
              <a:tblGrid>
                <a:gridCol w="2084388">
                  <a:extLst>
                    <a:ext uri="{9D8B030D-6E8A-4147-A177-3AD203B41FA5}">
                      <a16:colId xmlns:a16="http://schemas.microsoft.com/office/drawing/2014/main" val="20000"/>
                    </a:ext>
                  </a:extLst>
                </a:gridCol>
                <a:gridCol w="6162623">
                  <a:extLst>
                    <a:ext uri="{9D8B030D-6E8A-4147-A177-3AD203B41FA5}">
                      <a16:colId xmlns:a16="http://schemas.microsoft.com/office/drawing/2014/main" val="20001"/>
                    </a:ext>
                  </a:extLst>
                </a:gridCol>
              </a:tblGrid>
              <a:tr h="370840">
                <a:tc>
                  <a:txBody>
                    <a:bodyPr/>
                    <a:lstStyle/>
                    <a:p>
                      <a:r>
                        <a:rPr lang="en-US" sz="2400" dirty="0"/>
                        <a:t>Definition</a:t>
                      </a:r>
                    </a:p>
                  </a:txBody>
                  <a:tcPr/>
                </a:tc>
                <a:tc>
                  <a:txBody>
                    <a:bodyPr/>
                    <a:lstStyle/>
                    <a:p>
                      <a:r>
                        <a:rPr lang="en-US" sz="2400" dirty="0">
                          <a:solidFill>
                            <a:schemeClr val="tx1"/>
                          </a:solidFill>
                        </a:rPr>
                        <a:t>Using your information to</a:t>
                      </a:r>
                    </a:p>
                    <a:p>
                      <a:pPr marL="800100" lvl="1" indent="-342900">
                        <a:buFont typeface="Arial" panose="020B0604020202020204" pitchFamily="34" charset="0"/>
                        <a:buChar char="•"/>
                      </a:pPr>
                      <a:r>
                        <a:rPr lang="en-US" sz="2400" dirty="0">
                          <a:solidFill>
                            <a:schemeClr val="tx1"/>
                          </a:solidFill>
                        </a:rPr>
                        <a:t>Make</a:t>
                      </a:r>
                      <a:r>
                        <a:rPr lang="en-US" sz="2400" baseline="0" dirty="0">
                          <a:solidFill>
                            <a:schemeClr val="tx1"/>
                          </a:solidFill>
                        </a:rPr>
                        <a:t> purchases</a:t>
                      </a:r>
                      <a:endParaRPr lang="en-US" sz="2400" dirty="0">
                        <a:solidFill>
                          <a:schemeClr val="tx1"/>
                        </a:solidFill>
                      </a:endParaRPr>
                    </a:p>
                    <a:p>
                      <a:pPr marL="800100" marR="0" lvl="1"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chemeClr val="tx1"/>
                          </a:solidFill>
                        </a:rPr>
                        <a:t>Take over existing financial accounts </a:t>
                      </a:r>
                    </a:p>
                    <a:p>
                      <a:pPr marL="800100" marR="0" lvl="1"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chemeClr val="tx1"/>
                          </a:solidFill>
                        </a:rPr>
                        <a:t>Establish credit</a:t>
                      </a:r>
                    </a:p>
                    <a:p>
                      <a:pPr marL="800100" lvl="1" indent="-342900">
                        <a:buFont typeface="Arial" panose="020B0604020202020204" pitchFamily="34" charset="0"/>
                        <a:buChar char="•"/>
                      </a:pPr>
                      <a:r>
                        <a:rPr lang="en-US" sz="2400" dirty="0">
                          <a:solidFill>
                            <a:schemeClr val="tx1"/>
                          </a:solidFill>
                        </a:rPr>
                        <a:t>Engage in criminal activity</a:t>
                      </a:r>
                    </a:p>
                  </a:txBody>
                  <a:tcPr/>
                </a:tc>
                <a:extLst>
                  <a:ext uri="{0D108BD9-81ED-4DB2-BD59-A6C34878D82A}">
                    <a16:rowId xmlns:a16="http://schemas.microsoft.com/office/drawing/2014/main" val="10000"/>
                  </a:ext>
                </a:extLst>
              </a:tr>
              <a:tr h="203200">
                <a:tc>
                  <a:txBody>
                    <a:bodyPr/>
                    <a:lstStyle/>
                    <a:p>
                      <a:endParaRPr lang="en-US" sz="1100" dirty="0"/>
                    </a:p>
                  </a:txBody>
                  <a:tcPr/>
                </a:tc>
                <a:tc>
                  <a:txBody>
                    <a:bodyPr/>
                    <a:lstStyle/>
                    <a:p>
                      <a:pPr marL="800100" lvl="1" indent="-342900">
                        <a:buFont typeface="Arial" panose="020B0604020202020204" pitchFamily="34" charset="0"/>
                        <a:buChar char="•"/>
                      </a:pPr>
                      <a:endParaRPr lang="en-US" sz="1100" dirty="0">
                        <a:solidFill>
                          <a:schemeClr val="tx1"/>
                        </a:solidFill>
                      </a:endParaRPr>
                    </a:p>
                  </a:txBody>
                  <a:tcPr/>
                </a:tc>
                <a:extLst>
                  <a:ext uri="{0D108BD9-81ED-4DB2-BD59-A6C34878D82A}">
                    <a16:rowId xmlns:a16="http://schemas.microsoft.com/office/drawing/2014/main" val="699939823"/>
                  </a:ext>
                </a:extLst>
              </a:tr>
              <a:tr h="370840">
                <a:tc>
                  <a:txBody>
                    <a:bodyPr/>
                    <a:lstStyle/>
                    <a:p>
                      <a:r>
                        <a:rPr lang="en-US" sz="2400" dirty="0"/>
                        <a:t>Impact</a:t>
                      </a:r>
                    </a:p>
                  </a:txBody>
                  <a:tcPr/>
                </a:tc>
                <a:tc>
                  <a:txBody>
                    <a:bodyPr/>
                    <a:lstStyle/>
                    <a:p>
                      <a:pPr marL="800100" marR="0" lvl="1"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t>17.6</a:t>
                      </a:r>
                      <a:r>
                        <a:rPr lang="en-US" sz="2400" baseline="0" dirty="0"/>
                        <a:t> m Americans compromised at least once annually (DOJ)</a:t>
                      </a:r>
                      <a:endParaRPr lang="en-US" sz="2400" dirty="0"/>
                    </a:p>
                    <a:p>
                      <a:pPr marL="800100" lvl="1" indent="-342900">
                        <a:buFont typeface="Arial" panose="020B0604020202020204" pitchFamily="34" charset="0"/>
                        <a:buChar char="•"/>
                      </a:pPr>
                      <a:r>
                        <a:rPr lang="en-US" sz="2400" dirty="0">
                          <a:solidFill>
                            <a:schemeClr val="tx1"/>
                          </a:solidFill>
                        </a:rPr>
                        <a:t>Direct financial losses (avg $1,343)</a:t>
                      </a:r>
                    </a:p>
                    <a:p>
                      <a:pPr marL="800100" lvl="1" indent="-342900">
                        <a:buFont typeface="Arial" panose="020B0604020202020204" pitchFamily="34" charset="0"/>
                        <a:buChar char="•"/>
                      </a:pPr>
                      <a:r>
                        <a:rPr lang="en-US" sz="2400" dirty="0">
                          <a:solidFill>
                            <a:schemeClr val="tx1"/>
                          </a:solidFill>
                        </a:rPr>
                        <a:t>Costs to banks, vendors ($15.4 b)</a:t>
                      </a:r>
                    </a:p>
                    <a:p>
                      <a:pPr marL="800100" lvl="1" indent="-342900">
                        <a:buFont typeface="Arial" panose="020B0604020202020204" pitchFamily="34" charset="0"/>
                        <a:buChar char="•"/>
                      </a:pPr>
                      <a:r>
                        <a:rPr lang="en-US" sz="2400" dirty="0">
                          <a:solidFill>
                            <a:schemeClr val="tx1"/>
                          </a:solidFill>
                        </a:rPr>
                        <a:t>Emotional toll</a:t>
                      </a:r>
                    </a:p>
                  </a:txBody>
                  <a:tcPr/>
                </a:tc>
                <a:extLst>
                  <a:ext uri="{0D108BD9-81ED-4DB2-BD59-A6C34878D82A}">
                    <a16:rowId xmlns:a16="http://schemas.microsoft.com/office/drawing/2014/main" val="2471441241"/>
                  </a:ext>
                </a:extLst>
              </a:tr>
            </a:tbl>
          </a:graphicData>
        </a:graphic>
      </p:graphicFrame>
      <p:sp useBgFill="1">
        <p:nvSpPr>
          <p:cNvPr id="2" name="Rectangle 1">
            <a:extLst>
              <a:ext uri="{FF2B5EF4-FFF2-40B4-BE49-F238E27FC236}">
                <a16:creationId xmlns:a16="http://schemas.microsoft.com/office/drawing/2014/main" id="{88722F9B-71B9-AD4C-1124-5B5BAB56EE3F}"/>
              </a:ext>
            </a:extLst>
          </p:cNvPr>
          <p:cNvSpPr/>
          <p:nvPr/>
        </p:nvSpPr>
        <p:spPr>
          <a:xfrm>
            <a:off x="1371600" y="4038600"/>
            <a:ext cx="9144000" cy="2133600"/>
          </a:xfrm>
          <a:prstGeom prst="rect">
            <a:avLst/>
          </a:prstGeom>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598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D38E91-EEDB-61DB-44EB-1A8312041710}"/>
              </a:ext>
            </a:extLst>
          </p:cNvPr>
          <p:cNvSpPr txBox="1"/>
          <p:nvPr/>
        </p:nvSpPr>
        <p:spPr>
          <a:xfrm>
            <a:off x="1318881" y="566876"/>
            <a:ext cx="6094324" cy="523220"/>
          </a:xfrm>
          <a:prstGeom prst="rect">
            <a:avLst/>
          </a:prstGeom>
          <a:noFill/>
        </p:spPr>
        <p:txBody>
          <a:bodyPr wrap="square">
            <a:spAutoFit/>
          </a:bodyPr>
          <a:lstStyle/>
          <a:p>
            <a:r>
              <a:rPr lang="en-US" sz="2800" dirty="0"/>
              <a:t>So what can (should) we do?</a:t>
            </a:r>
          </a:p>
        </p:txBody>
      </p:sp>
      <p:sp>
        <p:nvSpPr>
          <p:cNvPr id="5" name="TextBox 4">
            <a:extLst>
              <a:ext uri="{FF2B5EF4-FFF2-40B4-BE49-F238E27FC236}">
                <a16:creationId xmlns:a16="http://schemas.microsoft.com/office/drawing/2014/main" id="{03015EF0-5E4C-956E-103F-CE9B293C3523}"/>
              </a:ext>
            </a:extLst>
          </p:cNvPr>
          <p:cNvSpPr txBox="1"/>
          <p:nvPr/>
        </p:nvSpPr>
        <p:spPr>
          <a:xfrm>
            <a:off x="1447800" y="2438400"/>
            <a:ext cx="6094324" cy="523220"/>
          </a:xfrm>
          <a:prstGeom prst="rect">
            <a:avLst/>
          </a:prstGeom>
          <a:noFill/>
        </p:spPr>
        <p:txBody>
          <a:bodyPr wrap="square">
            <a:spAutoFit/>
          </a:bodyPr>
          <a:lstStyle/>
          <a:p>
            <a:r>
              <a:rPr lang="en-US" sz="2800" dirty="0"/>
              <a:t>If we can’t really shut it all out … </a:t>
            </a:r>
          </a:p>
        </p:txBody>
      </p:sp>
      <p:sp>
        <p:nvSpPr>
          <p:cNvPr id="7" name="TextBox 6">
            <a:extLst>
              <a:ext uri="{FF2B5EF4-FFF2-40B4-BE49-F238E27FC236}">
                <a16:creationId xmlns:a16="http://schemas.microsoft.com/office/drawing/2014/main" id="{5EB753AD-F36E-B36A-DA52-D58173F3BABF}"/>
              </a:ext>
            </a:extLst>
          </p:cNvPr>
          <p:cNvSpPr txBox="1"/>
          <p:nvPr/>
        </p:nvSpPr>
        <p:spPr>
          <a:xfrm>
            <a:off x="2209800" y="3634771"/>
            <a:ext cx="6094324" cy="523220"/>
          </a:xfrm>
          <a:prstGeom prst="rect">
            <a:avLst/>
          </a:prstGeom>
          <a:noFill/>
        </p:spPr>
        <p:txBody>
          <a:bodyPr wrap="square">
            <a:spAutoFit/>
          </a:bodyPr>
          <a:lstStyle/>
          <a:p>
            <a:r>
              <a:rPr lang="en-US" sz="2800" dirty="0"/>
              <a:t>at least we can make it difficult by</a:t>
            </a:r>
          </a:p>
        </p:txBody>
      </p:sp>
      <p:sp>
        <p:nvSpPr>
          <p:cNvPr id="9" name="TextBox 8">
            <a:extLst>
              <a:ext uri="{FF2B5EF4-FFF2-40B4-BE49-F238E27FC236}">
                <a16:creationId xmlns:a16="http://schemas.microsoft.com/office/drawing/2014/main" id="{28697D7B-D119-310A-F60F-3E6AE09F9FFB}"/>
              </a:ext>
            </a:extLst>
          </p:cNvPr>
          <p:cNvSpPr txBox="1"/>
          <p:nvPr/>
        </p:nvSpPr>
        <p:spPr>
          <a:xfrm>
            <a:off x="7254107" y="3617426"/>
            <a:ext cx="3718693" cy="1384995"/>
          </a:xfrm>
          <a:prstGeom prst="rect">
            <a:avLst/>
          </a:prstGeom>
          <a:noFill/>
        </p:spPr>
        <p:txBody>
          <a:bodyPr wrap="square">
            <a:spAutoFit/>
          </a:bodyPr>
          <a:lstStyle/>
          <a:p>
            <a:r>
              <a:rPr lang="en-US" sz="2800" dirty="0"/>
              <a:t>GOING “BLACK”</a:t>
            </a:r>
          </a:p>
          <a:p>
            <a:r>
              <a:rPr lang="en-US" sz="2800" dirty="0"/>
              <a:t>BEING SMART</a:t>
            </a:r>
          </a:p>
          <a:p>
            <a:r>
              <a:rPr lang="en-US" sz="2800" dirty="0"/>
              <a:t>BEING DECEPTIVE</a:t>
            </a:r>
          </a:p>
        </p:txBody>
      </p:sp>
    </p:spTree>
    <p:extLst>
      <p:ext uri="{BB962C8B-B14F-4D97-AF65-F5344CB8AC3E}">
        <p14:creationId xmlns:p14="http://schemas.microsoft.com/office/powerpoint/2010/main" val="328500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362BF-F153-F54F-6DC9-7A9841A1F9A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6992139-93FC-2670-FD98-8694652B13C1}"/>
              </a:ext>
            </a:extLst>
          </p:cNvPr>
          <p:cNvSpPr txBox="1"/>
          <p:nvPr/>
        </p:nvSpPr>
        <p:spPr>
          <a:xfrm>
            <a:off x="533400" y="381000"/>
            <a:ext cx="3718693" cy="1384995"/>
          </a:xfrm>
          <a:prstGeom prst="rect">
            <a:avLst/>
          </a:prstGeom>
          <a:noFill/>
        </p:spPr>
        <p:txBody>
          <a:bodyPr wrap="square">
            <a:spAutoFit/>
          </a:bodyPr>
          <a:lstStyle/>
          <a:p>
            <a:r>
              <a:rPr lang="en-US" sz="2800" dirty="0"/>
              <a:t>GOING “BLACK”</a:t>
            </a:r>
          </a:p>
          <a:p>
            <a:r>
              <a:rPr lang="en-US" sz="2800" dirty="0"/>
              <a:t>BEING SMART</a:t>
            </a:r>
          </a:p>
          <a:p>
            <a:r>
              <a:rPr lang="en-US" sz="2800" dirty="0"/>
              <a:t>BEING DECEPTIVE</a:t>
            </a:r>
          </a:p>
        </p:txBody>
      </p:sp>
      <p:sp>
        <p:nvSpPr>
          <p:cNvPr id="2" name="TextBox 1">
            <a:extLst>
              <a:ext uri="{FF2B5EF4-FFF2-40B4-BE49-F238E27FC236}">
                <a16:creationId xmlns:a16="http://schemas.microsoft.com/office/drawing/2014/main" id="{C957FBA8-494A-7C98-9247-432285A95DE1}"/>
              </a:ext>
            </a:extLst>
          </p:cNvPr>
          <p:cNvSpPr txBox="1"/>
          <p:nvPr/>
        </p:nvSpPr>
        <p:spPr>
          <a:xfrm>
            <a:off x="1219200" y="3352800"/>
            <a:ext cx="9940926" cy="461665"/>
          </a:xfrm>
          <a:prstGeom prst="rect">
            <a:avLst/>
          </a:prstGeom>
          <a:noFill/>
        </p:spPr>
        <p:txBody>
          <a:bodyPr wrap="none" rtlCol="0">
            <a:spAutoFit/>
          </a:bodyPr>
          <a:lstStyle/>
          <a:p>
            <a:r>
              <a:rPr lang="en-US" sz="2400" dirty="0"/>
              <a:t>Measures you can take with your phone, desktop/laptop, and on-line storage.</a:t>
            </a:r>
          </a:p>
        </p:txBody>
      </p:sp>
    </p:spTree>
    <p:extLst>
      <p:ext uri="{BB962C8B-B14F-4D97-AF65-F5344CB8AC3E}">
        <p14:creationId xmlns:p14="http://schemas.microsoft.com/office/powerpoint/2010/main" val="1982111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lock&#10;&#10;Description automatically generated">
            <a:extLst>
              <a:ext uri="{FF2B5EF4-FFF2-40B4-BE49-F238E27FC236}">
                <a16:creationId xmlns:a16="http://schemas.microsoft.com/office/drawing/2014/main" id="{F4C56606-24DC-4181-A0E1-C0362E1CFDF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57555" y="125841"/>
            <a:ext cx="10939271" cy="6153340"/>
          </a:xfrm>
          <a:prstGeom prst="rect">
            <a:avLst/>
          </a:prstGeom>
        </p:spPr>
      </p:pic>
      <p:sp>
        <p:nvSpPr>
          <p:cNvPr id="2" name="TextBox 1">
            <a:extLst>
              <a:ext uri="{FF2B5EF4-FFF2-40B4-BE49-F238E27FC236}">
                <a16:creationId xmlns:a16="http://schemas.microsoft.com/office/drawing/2014/main" id="{AA48AABB-D94D-4747-8954-46FF961FD659}"/>
              </a:ext>
            </a:extLst>
          </p:cNvPr>
          <p:cNvSpPr txBox="1"/>
          <p:nvPr/>
        </p:nvSpPr>
        <p:spPr>
          <a:xfrm>
            <a:off x="545239" y="6217920"/>
            <a:ext cx="3221075" cy="276999"/>
          </a:xfrm>
          <a:prstGeom prst="rect">
            <a:avLst/>
          </a:prstGeom>
          <a:noFill/>
        </p:spPr>
        <p:txBody>
          <a:bodyPr wrap="none" rtlCol="0">
            <a:spAutoFit/>
          </a:bodyPr>
          <a:lstStyle/>
          <a:p>
            <a:r>
              <a:rPr lang="en-US" sz="1200" dirty="0"/>
              <a:t>Image used with permission </a:t>
            </a:r>
            <a:r>
              <a:rPr lang="en-US" sz="1200" i="1" dirty="0"/>
              <a:t>Creative Commons</a:t>
            </a:r>
            <a:endParaRPr lang="en-US" sz="1200" dirty="0"/>
          </a:p>
        </p:txBody>
      </p:sp>
      <p:sp>
        <p:nvSpPr>
          <p:cNvPr id="5" name="TextBox 4">
            <a:extLst>
              <a:ext uri="{FF2B5EF4-FFF2-40B4-BE49-F238E27FC236}">
                <a16:creationId xmlns:a16="http://schemas.microsoft.com/office/drawing/2014/main" id="{7C7272E5-3DEE-433E-B005-1FC9DF21AB1C}"/>
              </a:ext>
            </a:extLst>
          </p:cNvPr>
          <p:cNvSpPr txBox="1"/>
          <p:nvPr/>
        </p:nvSpPr>
        <p:spPr>
          <a:xfrm>
            <a:off x="4750416" y="800197"/>
            <a:ext cx="6113201" cy="523220"/>
          </a:xfrm>
          <a:prstGeom prst="rect">
            <a:avLst/>
          </a:prstGeom>
          <a:noFill/>
        </p:spPr>
        <p:txBody>
          <a:bodyPr wrap="square" rtlCol="0">
            <a:spAutoFit/>
          </a:bodyPr>
          <a:lstStyle/>
          <a:p>
            <a:r>
              <a:rPr lang="en-US" sz="2800" dirty="0"/>
              <a:t>Our phones give away valuable info!</a:t>
            </a:r>
          </a:p>
        </p:txBody>
      </p:sp>
      <p:sp>
        <p:nvSpPr>
          <p:cNvPr id="7" name="TextBox 6">
            <a:extLst>
              <a:ext uri="{FF2B5EF4-FFF2-40B4-BE49-F238E27FC236}">
                <a16:creationId xmlns:a16="http://schemas.microsoft.com/office/drawing/2014/main" id="{4B386391-0B35-4B57-81F2-B8A2E651692E}"/>
              </a:ext>
            </a:extLst>
          </p:cNvPr>
          <p:cNvSpPr txBox="1"/>
          <p:nvPr/>
        </p:nvSpPr>
        <p:spPr>
          <a:xfrm>
            <a:off x="4936056" y="1737360"/>
            <a:ext cx="1245213" cy="461665"/>
          </a:xfrm>
          <a:prstGeom prst="rect">
            <a:avLst/>
          </a:prstGeom>
          <a:noFill/>
        </p:spPr>
        <p:txBody>
          <a:bodyPr wrap="none" rtlCol="0">
            <a:spAutoFit/>
          </a:bodyPr>
          <a:lstStyle/>
          <a:p>
            <a:r>
              <a:rPr lang="en-US" sz="2400" dirty="0"/>
              <a:t>Location</a:t>
            </a:r>
            <a:endParaRPr lang="en-US" sz="2000" dirty="0"/>
          </a:p>
        </p:txBody>
      </p:sp>
      <p:sp>
        <p:nvSpPr>
          <p:cNvPr id="8" name="TextBox 7">
            <a:extLst>
              <a:ext uri="{FF2B5EF4-FFF2-40B4-BE49-F238E27FC236}">
                <a16:creationId xmlns:a16="http://schemas.microsoft.com/office/drawing/2014/main" id="{C40219D3-0F64-4D1B-A7A6-EC0B68A57D59}"/>
              </a:ext>
            </a:extLst>
          </p:cNvPr>
          <p:cNvSpPr txBox="1"/>
          <p:nvPr/>
        </p:nvSpPr>
        <p:spPr>
          <a:xfrm>
            <a:off x="6633338" y="1737360"/>
            <a:ext cx="3635547" cy="1631216"/>
          </a:xfrm>
          <a:prstGeom prst="rect">
            <a:avLst/>
          </a:prstGeom>
          <a:noFill/>
        </p:spPr>
        <p:txBody>
          <a:bodyPr wrap="none" rtlCol="0">
            <a:spAutoFit/>
          </a:bodyPr>
          <a:lstStyle/>
          <a:p>
            <a:r>
              <a:rPr lang="en-US" sz="2000" dirty="0"/>
              <a:t>Where we are</a:t>
            </a:r>
          </a:p>
          <a:p>
            <a:r>
              <a:rPr lang="en-US" sz="2000" dirty="0"/>
              <a:t>Where we’re going (if using map)</a:t>
            </a:r>
          </a:p>
          <a:p>
            <a:r>
              <a:rPr lang="en-US" sz="2000" dirty="0"/>
              <a:t>Where we shop</a:t>
            </a:r>
          </a:p>
          <a:p>
            <a:r>
              <a:rPr lang="en-US" sz="2000" dirty="0"/>
              <a:t>Who we visit</a:t>
            </a:r>
          </a:p>
          <a:p>
            <a:r>
              <a:rPr lang="en-US" sz="2000" dirty="0"/>
              <a:t>Where we linger in a store</a:t>
            </a:r>
          </a:p>
        </p:txBody>
      </p:sp>
      <p:sp>
        <p:nvSpPr>
          <p:cNvPr id="9" name="TextBox 8">
            <a:extLst>
              <a:ext uri="{FF2B5EF4-FFF2-40B4-BE49-F238E27FC236}">
                <a16:creationId xmlns:a16="http://schemas.microsoft.com/office/drawing/2014/main" id="{5609F861-7162-456D-854E-FC0E06502518}"/>
              </a:ext>
            </a:extLst>
          </p:cNvPr>
          <p:cNvSpPr txBox="1"/>
          <p:nvPr/>
        </p:nvSpPr>
        <p:spPr>
          <a:xfrm>
            <a:off x="4937760" y="3566160"/>
            <a:ext cx="1039323" cy="461665"/>
          </a:xfrm>
          <a:prstGeom prst="rect">
            <a:avLst/>
          </a:prstGeom>
          <a:noFill/>
        </p:spPr>
        <p:txBody>
          <a:bodyPr wrap="none" rtlCol="0">
            <a:spAutoFit/>
          </a:bodyPr>
          <a:lstStyle/>
          <a:p>
            <a:r>
              <a:rPr lang="en-US" sz="2400" dirty="0"/>
              <a:t>People</a:t>
            </a:r>
          </a:p>
        </p:txBody>
      </p:sp>
      <p:sp>
        <p:nvSpPr>
          <p:cNvPr id="10" name="TextBox 9">
            <a:extLst>
              <a:ext uri="{FF2B5EF4-FFF2-40B4-BE49-F238E27FC236}">
                <a16:creationId xmlns:a16="http://schemas.microsoft.com/office/drawing/2014/main" id="{ADF7E1A9-F2A4-438C-81F3-6ECEFA1721D0}"/>
              </a:ext>
            </a:extLst>
          </p:cNvPr>
          <p:cNvSpPr txBox="1"/>
          <p:nvPr/>
        </p:nvSpPr>
        <p:spPr>
          <a:xfrm>
            <a:off x="6633338" y="3566160"/>
            <a:ext cx="2368918" cy="707886"/>
          </a:xfrm>
          <a:prstGeom prst="rect">
            <a:avLst/>
          </a:prstGeom>
          <a:noFill/>
        </p:spPr>
        <p:txBody>
          <a:bodyPr wrap="none" rtlCol="0">
            <a:spAutoFit/>
          </a:bodyPr>
          <a:lstStyle/>
          <a:p>
            <a:r>
              <a:rPr lang="en-US" sz="2000" dirty="0"/>
              <a:t>Who we call and text</a:t>
            </a:r>
          </a:p>
          <a:p>
            <a:r>
              <a:rPr lang="en-US" sz="2000" dirty="0"/>
              <a:t>Who’s a contact</a:t>
            </a:r>
          </a:p>
        </p:txBody>
      </p:sp>
      <p:sp>
        <p:nvSpPr>
          <p:cNvPr id="11" name="TextBox 10">
            <a:extLst>
              <a:ext uri="{FF2B5EF4-FFF2-40B4-BE49-F238E27FC236}">
                <a16:creationId xmlns:a16="http://schemas.microsoft.com/office/drawing/2014/main" id="{1BE2E21E-3460-46FF-B1CF-3996A5B77270}"/>
              </a:ext>
            </a:extLst>
          </p:cNvPr>
          <p:cNvSpPr txBox="1"/>
          <p:nvPr/>
        </p:nvSpPr>
        <p:spPr>
          <a:xfrm>
            <a:off x="4937760" y="4663440"/>
            <a:ext cx="764697" cy="461665"/>
          </a:xfrm>
          <a:prstGeom prst="rect">
            <a:avLst/>
          </a:prstGeom>
          <a:noFill/>
        </p:spPr>
        <p:txBody>
          <a:bodyPr wrap="none" rtlCol="0">
            <a:spAutoFit/>
          </a:bodyPr>
          <a:lstStyle/>
          <a:p>
            <a:r>
              <a:rPr lang="en-US" sz="2400" dirty="0"/>
              <a:t>Data</a:t>
            </a:r>
            <a:endParaRPr lang="en-US" sz="2000" dirty="0"/>
          </a:p>
        </p:txBody>
      </p:sp>
      <p:sp>
        <p:nvSpPr>
          <p:cNvPr id="13" name="TextBox 12">
            <a:extLst>
              <a:ext uri="{FF2B5EF4-FFF2-40B4-BE49-F238E27FC236}">
                <a16:creationId xmlns:a16="http://schemas.microsoft.com/office/drawing/2014/main" id="{14B1D137-6766-4A4E-A9AD-6E36C47BA02E}"/>
              </a:ext>
            </a:extLst>
          </p:cNvPr>
          <p:cNvSpPr txBox="1"/>
          <p:nvPr/>
        </p:nvSpPr>
        <p:spPr>
          <a:xfrm>
            <a:off x="6629400" y="4572000"/>
            <a:ext cx="3638817" cy="1323439"/>
          </a:xfrm>
          <a:prstGeom prst="rect">
            <a:avLst/>
          </a:prstGeom>
          <a:noFill/>
        </p:spPr>
        <p:txBody>
          <a:bodyPr wrap="none" rtlCol="0">
            <a:spAutoFit/>
          </a:bodyPr>
          <a:lstStyle/>
          <a:p>
            <a:r>
              <a:rPr lang="en-US" sz="2000" dirty="0"/>
              <a:t>Messages (depending on system)</a:t>
            </a:r>
          </a:p>
          <a:p>
            <a:r>
              <a:rPr lang="en-US" sz="2000" dirty="0"/>
              <a:t>Internet searches</a:t>
            </a:r>
          </a:p>
          <a:p>
            <a:r>
              <a:rPr lang="en-US" sz="2000" dirty="0"/>
              <a:t>Podcast and music preferences</a:t>
            </a:r>
          </a:p>
          <a:p>
            <a:r>
              <a:rPr lang="en-US" sz="2000" dirty="0"/>
              <a:t>E-mail info</a:t>
            </a:r>
          </a:p>
        </p:txBody>
      </p:sp>
    </p:spTree>
    <p:extLst>
      <p:ext uri="{BB962C8B-B14F-4D97-AF65-F5344CB8AC3E}">
        <p14:creationId xmlns:p14="http://schemas.microsoft.com/office/powerpoint/2010/main" val="3240161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ED8B11-7A95-03AA-0541-3379F43DE378}"/>
              </a:ext>
            </a:extLst>
          </p:cNvPr>
          <p:cNvSpPr txBox="1"/>
          <p:nvPr/>
        </p:nvSpPr>
        <p:spPr>
          <a:xfrm>
            <a:off x="2819400" y="1066800"/>
            <a:ext cx="8534400" cy="830997"/>
          </a:xfrm>
          <a:prstGeom prst="rect">
            <a:avLst/>
          </a:prstGeom>
          <a:noFill/>
        </p:spPr>
        <p:txBody>
          <a:bodyPr wrap="square" rtlCol="0">
            <a:spAutoFit/>
          </a:bodyPr>
          <a:lstStyle/>
          <a:p>
            <a:r>
              <a:rPr lang="en-US" sz="2400" dirty="0"/>
              <a:t>Don’t make your phone a 24-hr broadcast of your whereabouts and activities.</a:t>
            </a:r>
          </a:p>
        </p:txBody>
      </p:sp>
      <p:sp>
        <p:nvSpPr>
          <p:cNvPr id="5" name="TextBox 4">
            <a:extLst>
              <a:ext uri="{FF2B5EF4-FFF2-40B4-BE49-F238E27FC236}">
                <a16:creationId xmlns:a16="http://schemas.microsoft.com/office/drawing/2014/main" id="{DEC2C171-8CCF-8B3A-F8F0-C0B1C2B413E1}"/>
              </a:ext>
            </a:extLst>
          </p:cNvPr>
          <p:cNvSpPr txBox="1"/>
          <p:nvPr/>
        </p:nvSpPr>
        <p:spPr>
          <a:xfrm>
            <a:off x="2819400" y="2351038"/>
            <a:ext cx="7484741" cy="1569660"/>
          </a:xfrm>
          <a:prstGeom prst="rect">
            <a:avLst/>
          </a:prstGeom>
          <a:noFill/>
        </p:spPr>
        <p:txBody>
          <a:bodyPr wrap="none" rtlCol="0">
            <a:spAutoFit/>
          </a:bodyPr>
          <a:lstStyle/>
          <a:p>
            <a:r>
              <a:rPr lang="en-US" sz="2400" dirty="0"/>
              <a:t>When you can, “go black” by going into airplane mode.</a:t>
            </a:r>
          </a:p>
          <a:p>
            <a:pPr marL="742950" lvl="1" indent="-285750">
              <a:buFont typeface="Arial" panose="020B0604020202020204" pitchFamily="34" charset="0"/>
              <a:buChar char="•"/>
            </a:pPr>
            <a:r>
              <a:rPr lang="en-US" sz="2400" dirty="0"/>
              <a:t>Cell towers always know where you are.</a:t>
            </a:r>
          </a:p>
          <a:p>
            <a:pPr marL="742950" lvl="1" indent="-285750">
              <a:buFont typeface="Arial" panose="020B0604020202020204" pitchFamily="34" charset="0"/>
              <a:buChar char="•"/>
            </a:pPr>
            <a:r>
              <a:rPr lang="en-US" sz="2400" dirty="0"/>
              <a:t>Private companies have the data, with few controls.</a:t>
            </a:r>
          </a:p>
          <a:p>
            <a:pPr marL="742950" lvl="1" indent="-285750">
              <a:buFont typeface="Arial" panose="020B0604020202020204" pitchFamily="34" charset="0"/>
              <a:buChar char="•"/>
            </a:pPr>
            <a:r>
              <a:rPr lang="en-US" sz="2400" dirty="0"/>
              <a:t>Put it on your </a:t>
            </a:r>
            <a:r>
              <a:rPr lang="en-US" sz="2400" dirty="0" err="1"/>
              <a:t>WiFi</a:t>
            </a:r>
            <a:r>
              <a:rPr lang="en-US" sz="2400" dirty="0"/>
              <a:t> instead. </a:t>
            </a:r>
          </a:p>
        </p:txBody>
      </p:sp>
      <p:sp>
        <p:nvSpPr>
          <p:cNvPr id="7" name="TextBox 6">
            <a:extLst>
              <a:ext uri="{FF2B5EF4-FFF2-40B4-BE49-F238E27FC236}">
                <a16:creationId xmlns:a16="http://schemas.microsoft.com/office/drawing/2014/main" id="{A8D4CD82-E11C-B534-1EF5-B7C323D19D16}"/>
              </a:ext>
            </a:extLst>
          </p:cNvPr>
          <p:cNvSpPr txBox="1"/>
          <p:nvPr/>
        </p:nvSpPr>
        <p:spPr>
          <a:xfrm>
            <a:off x="2968487" y="4373939"/>
            <a:ext cx="7705956" cy="830997"/>
          </a:xfrm>
          <a:prstGeom prst="rect">
            <a:avLst/>
          </a:prstGeom>
          <a:noFill/>
        </p:spPr>
        <p:txBody>
          <a:bodyPr wrap="none" rtlCol="0">
            <a:spAutoFit/>
          </a:bodyPr>
          <a:lstStyle/>
          <a:p>
            <a:r>
              <a:rPr lang="en-US" sz="2400" dirty="0"/>
              <a:t>Unless you really need it, turn off the geo-location function.</a:t>
            </a:r>
          </a:p>
          <a:p>
            <a:pPr marL="742950" lvl="1" indent="-285750">
              <a:buFont typeface="Arial" panose="020B0604020202020204" pitchFamily="34" charset="0"/>
              <a:buChar char="•"/>
            </a:pPr>
            <a:r>
              <a:rPr lang="en-US" sz="2400" dirty="0"/>
              <a:t>Remember also that pictures carry data.</a:t>
            </a:r>
          </a:p>
        </p:txBody>
      </p:sp>
      <p:sp>
        <p:nvSpPr>
          <p:cNvPr id="9" name="TextBox 8">
            <a:extLst>
              <a:ext uri="{FF2B5EF4-FFF2-40B4-BE49-F238E27FC236}">
                <a16:creationId xmlns:a16="http://schemas.microsoft.com/office/drawing/2014/main" id="{985B8E70-8707-9DB9-7B11-DB2E5A6695F8}"/>
              </a:ext>
            </a:extLst>
          </p:cNvPr>
          <p:cNvSpPr txBox="1"/>
          <p:nvPr/>
        </p:nvSpPr>
        <p:spPr>
          <a:xfrm>
            <a:off x="3048000" y="5560367"/>
            <a:ext cx="3199466" cy="461665"/>
          </a:xfrm>
          <a:prstGeom prst="rect">
            <a:avLst/>
          </a:prstGeom>
          <a:noFill/>
        </p:spPr>
        <p:txBody>
          <a:bodyPr wrap="none" rtlCol="0">
            <a:spAutoFit/>
          </a:bodyPr>
          <a:lstStyle/>
          <a:p>
            <a:r>
              <a:rPr lang="en-US" sz="2400" dirty="0"/>
              <a:t>Keep the OS up to date.</a:t>
            </a:r>
          </a:p>
        </p:txBody>
      </p:sp>
      <p:pic>
        <p:nvPicPr>
          <p:cNvPr id="12" name="Picture 11">
            <a:extLst>
              <a:ext uri="{FF2B5EF4-FFF2-40B4-BE49-F238E27FC236}">
                <a16:creationId xmlns:a16="http://schemas.microsoft.com/office/drawing/2014/main" id="{EF47CB8D-1764-FD9E-A517-FC9D738C02A4}"/>
              </a:ext>
            </a:extLst>
          </p:cNvPr>
          <p:cNvPicPr>
            <a:picLocks noChangeAspect="1"/>
          </p:cNvPicPr>
          <p:nvPr/>
        </p:nvPicPr>
        <p:blipFill>
          <a:blip r:embed="rId2"/>
          <a:stretch>
            <a:fillRect/>
          </a:stretch>
        </p:blipFill>
        <p:spPr>
          <a:xfrm>
            <a:off x="128861" y="72924"/>
            <a:ext cx="2200256" cy="4121352"/>
          </a:xfrm>
          <a:prstGeom prst="rect">
            <a:avLst/>
          </a:prstGeom>
        </p:spPr>
      </p:pic>
    </p:spTree>
    <p:extLst>
      <p:ext uri="{BB962C8B-B14F-4D97-AF65-F5344CB8AC3E}">
        <p14:creationId xmlns:p14="http://schemas.microsoft.com/office/powerpoint/2010/main" val="49941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subTnLst>
                                    <p:animClr clrSpc="rgb" dir="cw">
                                      <p:cBhvr override="childStyle">
                                        <p:cTn dur="1" fill="hold" display="0" masterRel="nextClick" afterEffect="1"/>
                                        <p:tgtEl>
                                          <p:spTgt spid="5"/>
                                        </p:tgtEl>
                                        <p:attrNameLst>
                                          <p:attrName>ppt_c</p:attrName>
                                        </p:attrNameLst>
                                      </p:cBhvr>
                                      <p:to>
                                        <a:srgbClr val="808080"/>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subTnLst>
                                    <p:animClr clrSpc="rgb" dir="cw">
                                      <p:cBhvr override="childStyle">
                                        <p:cTn dur="1" fill="hold" display="0" masterRel="nextClick" afterEffect="1"/>
                                        <p:tgtEl>
                                          <p:spTgt spid="7"/>
                                        </p:tgtEl>
                                        <p:attrNameLst>
                                          <p:attrName>ppt_c</p:attrName>
                                        </p:attrNameLst>
                                      </p:cBhvr>
                                      <p:to>
                                        <a:srgbClr val="808080"/>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75D086-C6DD-40C8-A143-6697D24CB564}"/>
              </a:ext>
            </a:extLst>
          </p:cNvPr>
          <p:cNvSpPr txBox="1"/>
          <p:nvPr/>
        </p:nvSpPr>
        <p:spPr>
          <a:xfrm>
            <a:off x="762000" y="365899"/>
            <a:ext cx="6652986" cy="400110"/>
          </a:xfrm>
          <a:prstGeom prst="rect">
            <a:avLst/>
          </a:prstGeom>
          <a:noFill/>
        </p:spPr>
        <p:txBody>
          <a:bodyPr wrap="square" rtlCol="0">
            <a:spAutoFit/>
          </a:bodyPr>
          <a:lstStyle/>
          <a:p>
            <a:r>
              <a:rPr lang="en-US" sz="2000" dirty="0"/>
              <a:t>Scarier when they pull out one particular number  </a:t>
            </a:r>
          </a:p>
        </p:txBody>
      </p:sp>
      <p:pic>
        <p:nvPicPr>
          <p:cNvPr id="3" name="nyt_video_showing_one_person_women's_march">
            <a:hlinkClick r:id="" action="ppaction://media"/>
            <a:extLst>
              <a:ext uri="{FF2B5EF4-FFF2-40B4-BE49-F238E27FC236}">
                <a16:creationId xmlns:a16="http://schemas.microsoft.com/office/drawing/2014/main" id="{DB14A9D5-EDB3-4B25-B554-16F75749269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18872" y="1022120"/>
            <a:ext cx="7561943" cy="5449047"/>
          </a:xfrm>
          <a:prstGeom prst="rect">
            <a:avLst/>
          </a:prstGeom>
        </p:spPr>
      </p:pic>
      <p:sp>
        <p:nvSpPr>
          <p:cNvPr id="4" name="TextBox 3">
            <a:extLst>
              <a:ext uri="{FF2B5EF4-FFF2-40B4-BE49-F238E27FC236}">
                <a16:creationId xmlns:a16="http://schemas.microsoft.com/office/drawing/2014/main" id="{7680C7A5-B231-4D98-BE8D-4A2A7B31B5DE}"/>
              </a:ext>
            </a:extLst>
          </p:cNvPr>
          <p:cNvSpPr txBox="1"/>
          <p:nvPr/>
        </p:nvSpPr>
        <p:spPr>
          <a:xfrm>
            <a:off x="6381998" y="6471166"/>
            <a:ext cx="3398816" cy="369332"/>
          </a:xfrm>
          <a:prstGeom prst="rect">
            <a:avLst/>
          </a:prstGeom>
          <a:noFill/>
        </p:spPr>
        <p:txBody>
          <a:bodyPr wrap="none" rtlCol="0">
            <a:spAutoFit/>
          </a:bodyPr>
          <a:lstStyle/>
          <a:p>
            <a:r>
              <a:rPr lang="en-US" dirty="0"/>
              <a:t>© New York Times Privacy Project</a:t>
            </a:r>
          </a:p>
        </p:txBody>
      </p:sp>
    </p:spTree>
    <p:extLst>
      <p:ext uri="{BB962C8B-B14F-4D97-AF65-F5344CB8AC3E}">
        <p14:creationId xmlns:p14="http://schemas.microsoft.com/office/powerpoint/2010/main" val="114944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471" fill="hold"/>
                                        <p:tgtEl>
                                          <p:spTgt spid="3"/>
                                        </p:tgtEl>
                                      </p:cBhvr>
                                    </p:cmd>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CA7C453-9DDD-A362-DEB4-58C385567CE6}"/>
              </a:ext>
            </a:extLst>
          </p:cNvPr>
          <p:cNvSpPr txBox="1"/>
          <p:nvPr/>
        </p:nvSpPr>
        <p:spPr>
          <a:xfrm>
            <a:off x="1255955" y="1862139"/>
            <a:ext cx="5221045" cy="2308324"/>
          </a:xfrm>
          <a:prstGeom prst="rect">
            <a:avLst/>
          </a:prstGeom>
          <a:noFill/>
        </p:spPr>
        <p:txBody>
          <a:bodyPr wrap="none" rtlCol="0">
            <a:spAutoFit/>
          </a:bodyPr>
          <a:lstStyle/>
          <a:p>
            <a:r>
              <a:rPr lang="en-US" sz="2400" dirty="0"/>
              <a:t>FOUR WAYS TO SAY THE SAME THING:</a:t>
            </a:r>
          </a:p>
          <a:p>
            <a:r>
              <a:rPr lang="en-US" sz="2400" dirty="0"/>
              <a:t>Be aware.</a:t>
            </a:r>
          </a:p>
          <a:p>
            <a:r>
              <a:rPr lang="en-US" sz="2400" dirty="0"/>
              <a:t>Be cautious.</a:t>
            </a:r>
          </a:p>
          <a:p>
            <a:r>
              <a:rPr lang="en-US" sz="2400" dirty="0"/>
              <a:t>Have guard up.</a:t>
            </a:r>
          </a:p>
          <a:p>
            <a:r>
              <a:rPr lang="en-US" sz="2400" dirty="0"/>
              <a:t>Don’t assume safety.</a:t>
            </a:r>
          </a:p>
          <a:p>
            <a:endParaRPr lang="en-US" sz="2400" dirty="0"/>
          </a:p>
        </p:txBody>
      </p:sp>
      <p:sp>
        <p:nvSpPr>
          <p:cNvPr id="7" name="TextBox 6">
            <a:extLst>
              <a:ext uri="{FF2B5EF4-FFF2-40B4-BE49-F238E27FC236}">
                <a16:creationId xmlns:a16="http://schemas.microsoft.com/office/drawing/2014/main" id="{AECFAF25-CF4B-4CE9-324E-AC7BC18A854A}"/>
              </a:ext>
            </a:extLst>
          </p:cNvPr>
          <p:cNvSpPr txBox="1"/>
          <p:nvPr/>
        </p:nvSpPr>
        <p:spPr>
          <a:xfrm>
            <a:off x="5029200" y="3016301"/>
            <a:ext cx="6097656" cy="1938992"/>
          </a:xfrm>
          <a:prstGeom prst="rect">
            <a:avLst/>
          </a:prstGeom>
          <a:noFill/>
        </p:spPr>
        <p:txBody>
          <a:bodyPr wrap="square">
            <a:spAutoFit/>
          </a:bodyPr>
          <a:lstStyle/>
          <a:p>
            <a:r>
              <a:rPr lang="en-US" sz="2400" dirty="0"/>
              <a:t>FIVE THINGS YOU ALREADY KNOW:</a:t>
            </a:r>
          </a:p>
          <a:p>
            <a:r>
              <a:rPr lang="en-US" sz="2400" dirty="0"/>
              <a:t>Don’t go to shifty, uncertain sites.</a:t>
            </a:r>
          </a:p>
          <a:p>
            <a:r>
              <a:rPr lang="en-US" sz="2400" dirty="0"/>
              <a:t>Don’t click or download stuff without knowing.</a:t>
            </a:r>
          </a:p>
          <a:p>
            <a:r>
              <a:rPr lang="en-US" sz="2400" dirty="0"/>
              <a:t>Don’t divulge more than you have to.</a:t>
            </a:r>
          </a:p>
          <a:p>
            <a:r>
              <a:rPr lang="en-US" sz="2400" dirty="0"/>
              <a:t>And (sorry) be especially careful with AI.</a:t>
            </a:r>
          </a:p>
        </p:txBody>
      </p:sp>
      <p:sp>
        <p:nvSpPr>
          <p:cNvPr id="6" name="TextBox 5">
            <a:extLst>
              <a:ext uri="{FF2B5EF4-FFF2-40B4-BE49-F238E27FC236}">
                <a16:creationId xmlns:a16="http://schemas.microsoft.com/office/drawing/2014/main" id="{7425CE46-EDFA-0B0C-E980-9A6794F3FEED}"/>
              </a:ext>
            </a:extLst>
          </p:cNvPr>
          <p:cNvSpPr txBox="1"/>
          <p:nvPr/>
        </p:nvSpPr>
        <p:spPr>
          <a:xfrm>
            <a:off x="1318881" y="566876"/>
            <a:ext cx="6094324" cy="523220"/>
          </a:xfrm>
          <a:prstGeom prst="rect">
            <a:avLst/>
          </a:prstGeom>
          <a:noFill/>
        </p:spPr>
        <p:txBody>
          <a:bodyPr wrap="square">
            <a:spAutoFit/>
          </a:bodyPr>
          <a:lstStyle/>
          <a:p>
            <a:r>
              <a:rPr lang="en-US" sz="2800" dirty="0"/>
              <a:t>So what can (should) we do?</a:t>
            </a:r>
          </a:p>
        </p:txBody>
      </p:sp>
      <p:cxnSp>
        <p:nvCxnSpPr>
          <p:cNvPr id="12" name="Straight Arrow Connector 11">
            <a:extLst>
              <a:ext uri="{FF2B5EF4-FFF2-40B4-BE49-F238E27FC236}">
                <a16:creationId xmlns:a16="http://schemas.microsoft.com/office/drawing/2014/main" id="{B6B643CE-B1CD-AF2F-0B6B-FEBEC1474FA4}"/>
              </a:ext>
            </a:extLst>
          </p:cNvPr>
          <p:cNvCxnSpPr>
            <a:cxnSpLocks/>
          </p:cNvCxnSpPr>
          <p:nvPr/>
        </p:nvCxnSpPr>
        <p:spPr>
          <a:xfrm flipH="1">
            <a:off x="9677400" y="4933522"/>
            <a:ext cx="533400" cy="32427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7DE4687-1EA3-401B-1D97-1F0DC0EEDAA1}"/>
              </a:ext>
            </a:extLst>
          </p:cNvPr>
          <p:cNvSpPr txBox="1"/>
          <p:nvPr/>
        </p:nvSpPr>
        <p:spPr>
          <a:xfrm>
            <a:off x="6934200" y="5410200"/>
            <a:ext cx="3974742" cy="830997"/>
          </a:xfrm>
          <a:prstGeom prst="rect">
            <a:avLst/>
          </a:prstGeom>
          <a:noFill/>
        </p:spPr>
        <p:txBody>
          <a:bodyPr wrap="none" rtlCol="0">
            <a:spAutoFit/>
          </a:bodyPr>
          <a:lstStyle/>
          <a:p>
            <a:r>
              <a:rPr lang="en-US" sz="2400" dirty="0"/>
              <a:t>Worse than an open-book.</a:t>
            </a:r>
          </a:p>
          <a:p>
            <a:r>
              <a:rPr lang="en-US" sz="2400" dirty="0"/>
              <a:t>It’s all searchable, permanent.</a:t>
            </a:r>
          </a:p>
        </p:txBody>
      </p:sp>
    </p:spTree>
    <p:extLst>
      <p:ext uri="{BB962C8B-B14F-4D97-AF65-F5344CB8AC3E}">
        <p14:creationId xmlns:p14="http://schemas.microsoft.com/office/powerpoint/2010/main" val="19878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subTnLst>
                                    <p:animClr clrSpc="rgb" dir="cw">
                                      <p:cBhvr override="childStyle">
                                        <p:cTn dur="1" fill="hold" display="0" masterRel="nextClick" afterEffect="1"/>
                                        <p:tgtEl>
                                          <p:spTgt spid="5"/>
                                        </p:tgtEl>
                                        <p:attrNameLst>
                                          <p:attrName>ppt_c</p:attrName>
                                        </p:attrNameLst>
                                      </p:cBhvr>
                                      <p:to>
                                        <a:srgbClr val="808080"/>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DEBB7-D379-0E69-9C5D-E001BA74B44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2B66355-505B-95EB-536C-F291AD8B08CD}"/>
              </a:ext>
            </a:extLst>
          </p:cNvPr>
          <p:cNvSpPr txBox="1"/>
          <p:nvPr/>
        </p:nvSpPr>
        <p:spPr>
          <a:xfrm>
            <a:off x="2898810" y="811072"/>
            <a:ext cx="1568058" cy="523220"/>
          </a:xfrm>
          <a:prstGeom prst="rect">
            <a:avLst/>
          </a:prstGeom>
          <a:noFill/>
        </p:spPr>
        <p:txBody>
          <a:bodyPr wrap="none" rtlCol="0">
            <a:spAutoFit/>
          </a:bodyPr>
          <a:lstStyle/>
          <a:p>
            <a:r>
              <a:rPr lang="en-US" sz="2800" dirty="0"/>
              <a:t>TEXTING</a:t>
            </a:r>
          </a:p>
        </p:txBody>
      </p:sp>
      <p:pic>
        <p:nvPicPr>
          <p:cNvPr id="9" name="Picture 8">
            <a:extLst>
              <a:ext uri="{FF2B5EF4-FFF2-40B4-BE49-F238E27FC236}">
                <a16:creationId xmlns:a16="http://schemas.microsoft.com/office/drawing/2014/main" id="{06D23A2F-2C50-4B54-E475-C90D9638CB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1072682"/>
            <a:ext cx="2743200" cy="1021606"/>
          </a:xfrm>
          <a:prstGeom prst="rect">
            <a:avLst/>
          </a:prstGeom>
        </p:spPr>
      </p:pic>
      <p:pic>
        <p:nvPicPr>
          <p:cNvPr id="10" name="Picture 9">
            <a:extLst>
              <a:ext uri="{FF2B5EF4-FFF2-40B4-BE49-F238E27FC236}">
                <a16:creationId xmlns:a16="http://schemas.microsoft.com/office/drawing/2014/main" id="{DAFAA903-47BF-6182-7C34-9D9EEC4FDA4F}"/>
              </a:ext>
            </a:extLst>
          </p:cNvPr>
          <p:cNvPicPr>
            <a:picLocks noChangeAspect="1"/>
          </p:cNvPicPr>
          <p:nvPr/>
        </p:nvPicPr>
        <p:blipFill>
          <a:blip r:embed="rId3"/>
          <a:stretch>
            <a:fillRect/>
          </a:stretch>
        </p:blipFill>
        <p:spPr>
          <a:xfrm>
            <a:off x="9144000" y="4194276"/>
            <a:ext cx="1154806" cy="1219200"/>
          </a:xfrm>
          <a:prstGeom prst="rect">
            <a:avLst/>
          </a:prstGeom>
        </p:spPr>
      </p:pic>
      <p:pic>
        <p:nvPicPr>
          <p:cNvPr id="11" name="Picture 10">
            <a:extLst>
              <a:ext uri="{FF2B5EF4-FFF2-40B4-BE49-F238E27FC236}">
                <a16:creationId xmlns:a16="http://schemas.microsoft.com/office/drawing/2014/main" id="{DE9404BC-2063-E978-C21E-CAA13B2943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9200" y="2626360"/>
            <a:ext cx="2524837" cy="914400"/>
          </a:xfrm>
          <a:prstGeom prst="rect">
            <a:avLst/>
          </a:prstGeom>
        </p:spPr>
      </p:pic>
      <p:sp>
        <p:nvSpPr>
          <p:cNvPr id="3" name="TextBox 2">
            <a:extLst>
              <a:ext uri="{FF2B5EF4-FFF2-40B4-BE49-F238E27FC236}">
                <a16:creationId xmlns:a16="http://schemas.microsoft.com/office/drawing/2014/main" id="{7547DDC3-B84A-A0D7-AA2F-97BC57BF9A65}"/>
              </a:ext>
            </a:extLst>
          </p:cNvPr>
          <p:cNvSpPr txBox="1"/>
          <p:nvPr/>
        </p:nvSpPr>
        <p:spPr>
          <a:xfrm>
            <a:off x="2898811" y="1705765"/>
            <a:ext cx="4721190" cy="1015663"/>
          </a:xfrm>
          <a:prstGeom prst="rect">
            <a:avLst/>
          </a:prstGeom>
          <a:noFill/>
        </p:spPr>
        <p:txBody>
          <a:bodyPr wrap="square" rtlCol="0">
            <a:spAutoFit/>
          </a:bodyPr>
          <a:lstStyle/>
          <a:p>
            <a:r>
              <a:rPr lang="en-US" sz="3600" dirty="0"/>
              <a:t>SMS</a:t>
            </a:r>
            <a:r>
              <a:rPr lang="en-US" dirty="0"/>
              <a:t> </a:t>
            </a:r>
            <a:r>
              <a:rPr lang="en-US" sz="2400" dirty="0"/>
              <a:t>(Short Message Service) is a postcard</a:t>
            </a:r>
            <a:r>
              <a:rPr lang="en-US" dirty="0"/>
              <a:t>.</a:t>
            </a:r>
          </a:p>
        </p:txBody>
      </p:sp>
      <p:sp>
        <p:nvSpPr>
          <p:cNvPr id="5" name="TextBox 4">
            <a:extLst>
              <a:ext uri="{FF2B5EF4-FFF2-40B4-BE49-F238E27FC236}">
                <a16:creationId xmlns:a16="http://schemas.microsoft.com/office/drawing/2014/main" id="{A871A809-1500-551B-B6AF-F31F96744084}"/>
              </a:ext>
            </a:extLst>
          </p:cNvPr>
          <p:cNvSpPr txBox="1"/>
          <p:nvPr/>
        </p:nvSpPr>
        <p:spPr>
          <a:xfrm>
            <a:off x="2919130" y="3213243"/>
            <a:ext cx="5484194" cy="1200329"/>
          </a:xfrm>
          <a:prstGeom prst="rect">
            <a:avLst/>
          </a:prstGeom>
          <a:noFill/>
        </p:spPr>
        <p:txBody>
          <a:bodyPr wrap="none" rtlCol="0">
            <a:spAutoFit/>
          </a:bodyPr>
          <a:lstStyle/>
          <a:p>
            <a:r>
              <a:rPr lang="en-US" sz="2400" dirty="0"/>
              <a:t>Consider one with end-to-end encryption.</a:t>
            </a:r>
          </a:p>
          <a:p>
            <a:pPr marL="742950" lvl="1" indent="-285750">
              <a:buFont typeface="Arial" panose="020B0604020202020204" pitchFamily="34" charset="0"/>
              <a:buChar char="•"/>
            </a:pPr>
            <a:r>
              <a:rPr lang="en-US" sz="2400" dirty="0"/>
              <a:t>Allow data, photos, etc.</a:t>
            </a:r>
          </a:p>
          <a:p>
            <a:pPr marL="742950" lvl="1" indent="-285750">
              <a:buFont typeface="Arial" panose="020B0604020202020204" pitchFamily="34" charset="0"/>
              <a:buChar char="•"/>
            </a:pPr>
            <a:r>
              <a:rPr lang="en-US" sz="2400" dirty="0"/>
              <a:t>Allow calls and video.</a:t>
            </a:r>
          </a:p>
        </p:txBody>
      </p:sp>
      <p:pic>
        <p:nvPicPr>
          <p:cNvPr id="4" name="Picture 3">
            <a:extLst>
              <a:ext uri="{FF2B5EF4-FFF2-40B4-BE49-F238E27FC236}">
                <a16:creationId xmlns:a16="http://schemas.microsoft.com/office/drawing/2014/main" id="{E5C8282F-20A3-6BA0-93E6-8A07043FD414}"/>
              </a:ext>
            </a:extLst>
          </p:cNvPr>
          <p:cNvPicPr>
            <a:picLocks noChangeAspect="1"/>
          </p:cNvPicPr>
          <p:nvPr/>
        </p:nvPicPr>
        <p:blipFill>
          <a:blip r:embed="rId5"/>
          <a:stretch>
            <a:fillRect/>
          </a:stretch>
        </p:blipFill>
        <p:spPr>
          <a:xfrm>
            <a:off x="128861" y="72924"/>
            <a:ext cx="2200256" cy="4121352"/>
          </a:xfrm>
          <a:prstGeom prst="rect">
            <a:avLst/>
          </a:prstGeom>
        </p:spPr>
      </p:pic>
    </p:spTree>
    <p:extLst>
      <p:ext uri="{BB962C8B-B14F-4D97-AF65-F5344CB8AC3E}">
        <p14:creationId xmlns:p14="http://schemas.microsoft.com/office/powerpoint/2010/main" val="333582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10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10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907B0563-1A9B-495F-80B6-5CA5EDFC9E2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5" b="97063" l="4551" r="97500">
                        <a14:foregroundMark x1="39295" y1="21500" x2="39295" y2="21500"/>
                        <a14:foregroundMark x1="28397" y1="5063" x2="28397" y2="5063"/>
                        <a14:foregroundMark x1="32949" y1="813" x2="32949" y2="813"/>
                        <a14:foregroundMark x1="33397" y1="375" x2="33397" y2="375"/>
                        <a14:foregroundMark x1="37564" y1="22125" x2="39295" y2="23625"/>
                        <a14:foregroundMark x1="38654" y1="21750" x2="38462" y2="22563"/>
                        <a14:foregroundMark x1="42628" y1="24938" x2="43269" y2="27688"/>
                        <a14:foregroundMark x1="45449" y1="20000" x2="46538" y2="21063"/>
                        <a14:foregroundMark x1="45641" y1="20625" x2="43910" y2="21313"/>
                        <a14:foregroundMark x1="63846" y1="17875" x2="67756" y2="36500"/>
                        <a14:foregroundMark x1="67756" y1="36500" x2="66667" y2="55875"/>
                        <a14:foregroundMark x1="66667" y1="55875" x2="62821" y2="64563"/>
                        <a14:foregroundMark x1="62821" y1="64563" x2="70513" y2="70750"/>
                        <a14:foregroundMark x1="70513" y1="70750" x2="79359" y2="74250"/>
                        <a14:foregroundMark x1="79359" y1="74250" x2="88333" y2="71125"/>
                        <a14:foregroundMark x1="88333" y1="71125" x2="85833" y2="62063"/>
                        <a14:foregroundMark x1="85833" y1="62063" x2="86410" y2="43500"/>
                        <a14:foregroundMark x1="86410" y1="43500" x2="93333" y2="37063"/>
                        <a14:foregroundMark x1="93333" y1="37063" x2="94295" y2="27563"/>
                        <a14:foregroundMark x1="94295" y1="27563" x2="78718" y2="16438"/>
                        <a14:foregroundMark x1="78718" y1="16438" x2="75897" y2="15750"/>
                        <a14:foregroundMark x1="97564" y1="24938" x2="97564" y2="34750"/>
                        <a14:foregroundMark x1="38013" y1="90000" x2="45641" y2="95563"/>
                        <a14:foregroundMark x1="45641" y1="95563" x2="38910" y2="90875"/>
                        <a14:foregroundMark x1="16538" y1="96625" x2="18718" y2="97063"/>
                        <a14:foregroundMark x1="4551" y1="50750" x2="4103" y2="60000"/>
                        <a14:foregroundMark x1="4103" y1="60000" x2="13205" y2="62563"/>
                        <a14:foregroundMark x1="13205" y1="62563" x2="12115" y2="53125"/>
                        <a14:foregroundMark x1="12115" y1="53125" x2="4551" y2="49688"/>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75804" y="1567345"/>
            <a:ext cx="4000911" cy="4103499"/>
          </a:xfrm>
          <a:prstGeom prst="rect">
            <a:avLst/>
          </a:prstGeom>
        </p:spPr>
      </p:pic>
      <p:sp>
        <p:nvSpPr>
          <p:cNvPr id="8" name="TextBox 7">
            <a:extLst>
              <a:ext uri="{FF2B5EF4-FFF2-40B4-BE49-F238E27FC236}">
                <a16:creationId xmlns:a16="http://schemas.microsoft.com/office/drawing/2014/main" id="{3C5A73A3-9CD2-446F-A6BB-F2AB85892B01}"/>
              </a:ext>
            </a:extLst>
          </p:cNvPr>
          <p:cNvSpPr txBox="1"/>
          <p:nvPr/>
        </p:nvSpPr>
        <p:spPr>
          <a:xfrm>
            <a:off x="548640" y="6217920"/>
            <a:ext cx="3221075" cy="276999"/>
          </a:xfrm>
          <a:prstGeom prst="rect">
            <a:avLst/>
          </a:prstGeom>
          <a:noFill/>
        </p:spPr>
        <p:txBody>
          <a:bodyPr wrap="none" rtlCol="0">
            <a:spAutoFit/>
          </a:bodyPr>
          <a:lstStyle/>
          <a:p>
            <a:r>
              <a:rPr lang="en-US" sz="1200" dirty="0"/>
              <a:t>Images used with permission </a:t>
            </a:r>
            <a:r>
              <a:rPr lang="en-US" sz="1200" i="1" dirty="0"/>
              <a:t>Creative Commons</a:t>
            </a:r>
            <a:endParaRPr lang="en-US" sz="1200" dirty="0"/>
          </a:p>
        </p:txBody>
      </p:sp>
      <p:sp>
        <p:nvSpPr>
          <p:cNvPr id="11" name="TextBox 10">
            <a:extLst>
              <a:ext uri="{FF2B5EF4-FFF2-40B4-BE49-F238E27FC236}">
                <a16:creationId xmlns:a16="http://schemas.microsoft.com/office/drawing/2014/main" id="{9ADDE030-9333-4C35-8418-53541FA2F070}"/>
              </a:ext>
            </a:extLst>
          </p:cNvPr>
          <p:cNvSpPr txBox="1"/>
          <p:nvPr/>
        </p:nvSpPr>
        <p:spPr>
          <a:xfrm>
            <a:off x="767855" y="490721"/>
            <a:ext cx="6404110" cy="523220"/>
          </a:xfrm>
          <a:prstGeom prst="rect">
            <a:avLst/>
          </a:prstGeom>
          <a:noFill/>
        </p:spPr>
        <p:txBody>
          <a:bodyPr wrap="square" rtlCol="0">
            <a:spAutoFit/>
          </a:bodyPr>
          <a:lstStyle/>
          <a:p>
            <a:r>
              <a:rPr lang="en-US" sz="2800" dirty="0"/>
              <a:t>Our on-line behavior … gives away a lot!  </a:t>
            </a:r>
          </a:p>
        </p:txBody>
      </p:sp>
      <p:pic>
        <p:nvPicPr>
          <p:cNvPr id="7" name="Picture 6" descr="A screen shot of a person&#10;&#10;Description automatically generated">
            <a:extLst>
              <a:ext uri="{FF2B5EF4-FFF2-40B4-BE49-F238E27FC236}">
                <a16:creationId xmlns:a16="http://schemas.microsoft.com/office/drawing/2014/main" id="{7ABD9BFD-D247-4D22-B29C-2EF7EEFDACA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171965" y="3271195"/>
            <a:ext cx="4543035" cy="3007986"/>
          </a:xfrm>
          <a:prstGeom prst="rect">
            <a:avLst/>
          </a:prstGeom>
        </p:spPr>
      </p:pic>
      <p:grpSp>
        <p:nvGrpSpPr>
          <p:cNvPr id="6" name="Group 5">
            <a:extLst>
              <a:ext uri="{FF2B5EF4-FFF2-40B4-BE49-F238E27FC236}">
                <a16:creationId xmlns:a16="http://schemas.microsoft.com/office/drawing/2014/main" id="{46C3CB9A-E0EB-4DED-8E41-F6C1C0D7AEB6}"/>
              </a:ext>
            </a:extLst>
          </p:cNvPr>
          <p:cNvGrpSpPr/>
          <p:nvPr/>
        </p:nvGrpSpPr>
        <p:grpSpPr>
          <a:xfrm>
            <a:off x="7171965" y="4336499"/>
            <a:ext cx="2000902" cy="1804993"/>
            <a:chOff x="4609800" y="1320344"/>
            <a:chExt cx="3343275" cy="2678747"/>
          </a:xfrm>
        </p:grpSpPr>
        <p:pic>
          <p:nvPicPr>
            <p:cNvPr id="4" name="Picture 3">
              <a:extLst>
                <a:ext uri="{FF2B5EF4-FFF2-40B4-BE49-F238E27FC236}">
                  <a16:creationId xmlns:a16="http://schemas.microsoft.com/office/drawing/2014/main" id="{44962436-439C-42E4-B970-508C227C203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541" b="92912" l="8148" r="95062">
                          <a14:foregroundMark x1="12716" y1="6626" x2="19383" y2="47920"/>
                          <a14:foregroundMark x1="19383" y1="47920" x2="24321" y2="55316"/>
                          <a14:foregroundMark x1="24321" y1="55316" x2="54938" y2="62096"/>
                          <a14:foregroundMark x1="54938" y1="62096" x2="61852" y2="61941"/>
                          <a14:foregroundMark x1="61852" y1="61941" x2="67901" y2="58398"/>
                          <a14:foregroundMark x1="67901" y1="58398" x2="74815" y2="57781"/>
                          <a14:foregroundMark x1="74815" y1="57781" x2="84321" y2="40832"/>
                          <a14:foregroundMark x1="84321" y1="40832" x2="87901" y2="30046"/>
                          <a14:foregroundMark x1="87901" y1="30046" x2="88889" y2="20339"/>
                          <a14:foregroundMark x1="88889" y1="20339" x2="85185" y2="13713"/>
                          <a14:foregroundMark x1="85185" y1="13713" x2="79259" y2="9245"/>
                          <a14:foregroundMark x1="79259" y1="9245" x2="72840" y2="8629"/>
                          <a14:foregroundMark x1="72840" y1="8629" x2="37037" y2="15562"/>
                          <a14:foregroundMark x1="37037" y1="15562" x2="15309" y2="8475"/>
                          <a14:foregroundMark x1="15309" y1="8475" x2="12222" y2="10169"/>
                          <a14:foregroundMark x1="15926" y1="2311" x2="22346" y2="3544"/>
                          <a14:foregroundMark x1="22346" y1="3544" x2="41111" y2="2311"/>
                          <a14:foregroundMark x1="41111" y1="2311" x2="44444" y2="2311"/>
                          <a14:foregroundMark x1="48642" y1="2773" x2="55309" y2="3082"/>
                          <a14:foregroundMark x1="55309" y1="3082" x2="68765" y2="1541"/>
                          <a14:foregroundMark x1="68765" y1="1541" x2="83086" y2="3390"/>
                          <a14:foregroundMark x1="82222" y1="1849" x2="94938" y2="3852"/>
                          <a14:foregroundMark x1="94938" y1="3852" x2="93086" y2="51926"/>
                          <a14:foregroundMark x1="93333" y1="51464" x2="95185" y2="66872"/>
                          <a14:foregroundMark x1="95185" y1="66872" x2="90247" y2="72265"/>
                          <a14:foregroundMark x1="90247" y1="72265" x2="63457" y2="72727"/>
                          <a14:foregroundMark x1="63457" y1="72727" x2="58148" y2="77504"/>
                          <a14:foregroundMark x1="58148" y1="77504" x2="58395" y2="85824"/>
                          <a14:foregroundMark x1="58395" y1="85824" x2="53951" y2="91371"/>
                          <a14:foregroundMark x1="53951" y1="91371" x2="47284" y2="91371"/>
                          <a14:foregroundMark x1="47284" y1="91371" x2="44691" y2="84438"/>
                          <a14:foregroundMark x1="44691" y1="84438" x2="46173" y2="75809"/>
                          <a14:foregroundMark x1="46173" y1="75809" x2="43457" y2="72265"/>
                          <a14:foregroundMark x1="80123" y1="2928" x2="86790" y2="3698"/>
                          <a14:foregroundMark x1="86790" y1="3698" x2="93210" y2="2619"/>
                          <a14:foregroundMark x1="93210" y1="2619" x2="95185" y2="6626"/>
                          <a14:foregroundMark x1="58519" y1="82435" x2="61481" y2="89831"/>
                          <a14:foregroundMark x1="61481" y1="89831" x2="54074" y2="92604"/>
                          <a14:foregroundMark x1="44074" y1="87519" x2="41235" y2="92142"/>
                          <a14:foregroundMark x1="60988" y1="90293" x2="63457" y2="92758"/>
                          <a14:foregroundMark x1="39753" y1="93374" x2="39753" y2="93374"/>
                          <a14:foregroundMark x1="40741" y1="93374" x2="40741" y2="93374"/>
                          <a14:foregroundMark x1="17654" y1="2003" x2="11358" y2="2928"/>
                          <a14:foregroundMark x1="11358" y1="2928" x2="9506" y2="4314"/>
                          <a14:foregroundMark x1="8889" y1="3852" x2="10988" y2="16333"/>
                          <a14:foregroundMark x1="9012" y1="15254" x2="10247" y2="23729"/>
                          <a14:foregroundMark x1="10247" y1="23729" x2="8148" y2="64561"/>
                          <a14:foregroundMark x1="8148" y1="64561" x2="9383" y2="72265"/>
                          <a14:foregroundMark x1="9383" y1="72265" x2="15556" y2="72265"/>
                          <a14:foregroundMark x1="15556" y1="72265" x2="21975" y2="71186"/>
                          <a14:foregroundMark x1="21975" y1="71186" x2="34938" y2="71957"/>
                          <a14:foregroundMark x1="34938" y1="71957" x2="41235" y2="71186"/>
                          <a14:foregroundMark x1="41235" y1="71186" x2="55309" y2="72419"/>
                          <a14:foregroundMark x1="55309" y1="72419" x2="65062" y2="71649"/>
                        </a14:backgroundRemoval>
                      </a14:imgEffect>
                    </a14:imgLayer>
                  </a14:imgProps>
                </a:ext>
              </a:extLst>
            </a:blip>
            <a:stretch>
              <a:fillRect/>
            </a:stretch>
          </p:blipFill>
          <p:spPr>
            <a:xfrm>
              <a:off x="4609800" y="1320344"/>
              <a:ext cx="3343275" cy="2678747"/>
            </a:xfrm>
            <a:prstGeom prst="rect">
              <a:avLst/>
            </a:prstGeom>
          </p:spPr>
        </p:pic>
        <p:pic>
          <p:nvPicPr>
            <p:cNvPr id="2" name="Picture 1">
              <a:extLst>
                <a:ext uri="{FF2B5EF4-FFF2-40B4-BE49-F238E27FC236}">
                  <a16:creationId xmlns:a16="http://schemas.microsoft.com/office/drawing/2014/main" id="{E7216164-8438-4572-BA09-D92343A95411}"/>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3993" b="96007" l="9972" r="94872">
                          <a14:foregroundMark x1="67806" y1="3993" x2="69231" y2="6897"/>
                          <a14:foregroundMark x1="53846" y1="21779" x2="52137" y2="21597"/>
                          <a14:foregroundMark x1="54416" y1="21779" x2="51852" y2="22868"/>
                          <a14:foregroundMark x1="45014" y1="25953" x2="46724" y2="27223"/>
                          <a14:foregroundMark x1="42450" y1="19601" x2="40741" y2="19782"/>
                          <a14:foregroundMark x1="89744" y1="74410" x2="94872" y2="82940"/>
                          <a14:foregroundMark x1="94872" y1="82940" x2="91738" y2="83303"/>
                          <a14:foregroundMark x1="67521" y1="91470" x2="81766" y2="92559"/>
                          <a14:foregroundMark x1="81766" y1="92559" x2="86895" y2="95463"/>
                          <a14:foregroundMark x1="67521" y1="95281" x2="65812" y2="96007"/>
                          <a14:foregroundMark x1="42165" y1="92559" x2="45869" y2="94737"/>
                          <a14:foregroundMark x1="42450" y1="20145" x2="41595" y2="21416"/>
                        </a14:backgroundRemoval>
                      </a14:imgEffect>
                    </a14:imgLayer>
                  </a14:imgProps>
                </a:ext>
              </a:extLst>
            </a:blip>
            <a:stretch>
              <a:fillRect/>
            </a:stretch>
          </p:blipFill>
          <p:spPr>
            <a:xfrm>
              <a:off x="6471296" y="1567345"/>
              <a:ext cx="949863" cy="1491095"/>
            </a:xfrm>
            <a:prstGeom prst="rect">
              <a:avLst/>
            </a:prstGeom>
          </p:spPr>
        </p:pic>
        <p:sp>
          <p:nvSpPr>
            <p:cNvPr id="5" name="TextBox 4">
              <a:extLst>
                <a:ext uri="{FF2B5EF4-FFF2-40B4-BE49-F238E27FC236}">
                  <a16:creationId xmlns:a16="http://schemas.microsoft.com/office/drawing/2014/main" id="{9A0893F9-E827-44C0-89E7-24C5850CD07C}"/>
                </a:ext>
              </a:extLst>
            </p:cNvPr>
            <p:cNvSpPr txBox="1"/>
            <p:nvPr/>
          </p:nvSpPr>
          <p:spPr>
            <a:xfrm>
              <a:off x="5136920" y="1663284"/>
              <a:ext cx="1604917" cy="1301777"/>
            </a:xfrm>
            <a:prstGeom prst="rect">
              <a:avLst/>
            </a:prstGeom>
            <a:noFill/>
          </p:spPr>
          <p:txBody>
            <a:bodyPr wrap="none" rtlCol="0">
              <a:spAutoFit/>
            </a:bodyPr>
            <a:lstStyle/>
            <a:p>
              <a:pPr algn="ctr"/>
              <a:r>
                <a:rPr lang="en-US" sz="1100" dirty="0">
                  <a:solidFill>
                    <a:srgbClr val="FF0000"/>
                  </a:solidFill>
                </a:rPr>
                <a:t>PROFILE</a:t>
              </a:r>
              <a:endParaRPr lang="en-US" sz="800" dirty="0">
                <a:solidFill>
                  <a:srgbClr val="FF0000"/>
                </a:solidFill>
              </a:endParaRPr>
            </a:p>
            <a:p>
              <a:r>
                <a:rPr lang="en-US" sz="800" dirty="0" err="1">
                  <a:solidFill>
                    <a:srgbClr val="FF0000"/>
                  </a:solidFill>
                </a:rPr>
                <a:t>djkjdadjkajkdjfjkj</a:t>
              </a:r>
              <a:endParaRPr lang="en-US" sz="800" dirty="0">
                <a:solidFill>
                  <a:srgbClr val="FF0000"/>
                </a:solidFill>
              </a:endParaRPr>
            </a:p>
            <a:p>
              <a:r>
                <a:rPr lang="en-US" sz="800" dirty="0" err="1">
                  <a:solidFill>
                    <a:srgbClr val="FF0000"/>
                  </a:solidFill>
                </a:rPr>
                <a:t>jkjkjkjkjakdjfkjk</a:t>
              </a:r>
              <a:endParaRPr lang="en-US" sz="800" dirty="0">
                <a:solidFill>
                  <a:srgbClr val="FF0000"/>
                </a:solidFill>
              </a:endParaRPr>
            </a:p>
            <a:p>
              <a:r>
                <a:rPr lang="en-US" sz="800" dirty="0" err="1">
                  <a:solidFill>
                    <a:srgbClr val="FF0000"/>
                  </a:solidFill>
                </a:rPr>
                <a:t>adajkjthiasjkjkjkjk</a:t>
              </a:r>
              <a:endParaRPr lang="en-US" sz="800" dirty="0">
                <a:solidFill>
                  <a:srgbClr val="FF0000"/>
                </a:solidFill>
              </a:endParaRPr>
            </a:p>
            <a:p>
              <a:r>
                <a:rPr lang="en-US" sz="800" dirty="0" err="1">
                  <a:solidFill>
                    <a:srgbClr val="FF0000"/>
                  </a:solidFill>
                </a:rPr>
                <a:t>jdjkjdadjkajkdjfjkj</a:t>
              </a:r>
              <a:endParaRPr lang="en-US" sz="800" dirty="0">
                <a:solidFill>
                  <a:srgbClr val="FF0000"/>
                </a:solidFill>
              </a:endParaRPr>
            </a:p>
            <a:p>
              <a:endParaRPr lang="en-US" sz="800" dirty="0">
                <a:solidFill>
                  <a:srgbClr val="FF0000"/>
                </a:solidFill>
              </a:endParaRPr>
            </a:p>
          </p:txBody>
        </p:sp>
      </p:grpSp>
      <p:sp>
        <p:nvSpPr>
          <p:cNvPr id="9" name="TextBox 8">
            <a:extLst>
              <a:ext uri="{FF2B5EF4-FFF2-40B4-BE49-F238E27FC236}">
                <a16:creationId xmlns:a16="http://schemas.microsoft.com/office/drawing/2014/main" id="{7DE59485-B5E1-4C1F-968D-BCB94282DB40}"/>
              </a:ext>
            </a:extLst>
          </p:cNvPr>
          <p:cNvSpPr txBox="1"/>
          <p:nvPr/>
        </p:nvSpPr>
        <p:spPr>
          <a:xfrm>
            <a:off x="7800604" y="573717"/>
            <a:ext cx="1423980" cy="2031325"/>
          </a:xfrm>
          <a:prstGeom prst="rect">
            <a:avLst/>
          </a:prstGeom>
          <a:noFill/>
        </p:spPr>
        <p:txBody>
          <a:bodyPr wrap="none" rtlCol="0">
            <a:spAutoFit/>
          </a:bodyPr>
          <a:lstStyle/>
          <a:p>
            <a:r>
              <a:rPr lang="en-US" dirty="0"/>
              <a:t>likes/dislikes</a:t>
            </a:r>
          </a:p>
          <a:p>
            <a:r>
              <a:rPr lang="en-US" dirty="0"/>
              <a:t>purchases</a:t>
            </a:r>
          </a:p>
          <a:p>
            <a:r>
              <a:rPr lang="en-US" dirty="0"/>
              <a:t>info diet</a:t>
            </a:r>
          </a:p>
          <a:p>
            <a:r>
              <a:rPr lang="en-US" dirty="0"/>
              <a:t>searches</a:t>
            </a:r>
          </a:p>
          <a:p>
            <a:r>
              <a:rPr lang="en-US" dirty="0"/>
              <a:t>naughty sites</a:t>
            </a:r>
          </a:p>
          <a:p>
            <a:r>
              <a:rPr lang="en-US" dirty="0"/>
              <a:t>friends</a:t>
            </a:r>
          </a:p>
          <a:p>
            <a:r>
              <a:rPr lang="en-US" dirty="0"/>
              <a:t>travels</a:t>
            </a:r>
          </a:p>
        </p:txBody>
      </p:sp>
      <p:sp>
        <p:nvSpPr>
          <p:cNvPr id="12" name="TextBox 11">
            <a:extLst>
              <a:ext uri="{FF2B5EF4-FFF2-40B4-BE49-F238E27FC236}">
                <a16:creationId xmlns:a16="http://schemas.microsoft.com/office/drawing/2014/main" id="{CF962BC6-9E39-4222-83B2-49DE491F2ECA}"/>
              </a:ext>
            </a:extLst>
          </p:cNvPr>
          <p:cNvSpPr txBox="1"/>
          <p:nvPr/>
        </p:nvSpPr>
        <p:spPr>
          <a:xfrm>
            <a:off x="9443482" y="606040"/>
            <a:ext cx="1612429" cy="2031325"/>
          </a:xfrm>
          <a:prstGeom prst="rect">
            <a:avLst/>
          </a:prstGeom>
          <a:noFill/>
        </p:spPr>
        <p:txBody>
          <a:bodyPr wrap="none" rtlCol="0">
            <a:spAutoFit/>
          </a:bodyPr>
          <a:lstStyle/>
          <a:p>
            <a:r>
              <a:rPr lang="en-US" dirty="0"/>
              <a:t>interests</a:t>
            </a:r>
          </a:p>
          <a:p>
            <a:r>
              <a:rPr lang="en-US" dirty="0"/>
              <a:t>medical issues</a:t>
            </a:r>
          </a:p>
          <a:p>
            <a:r>
              <a:rPr lang="en-US" dirty="0"/>
              <a:t>family issues</a:t>
            </a:r>
          </a:p>
          <a:p>
            <a:r>
              <a:rPr lang="en-US" dirty="0"/>
              <a:t>political views</a:t>
            </a:r>
          </a:p>
          <a:p>
            <a:r>
              <a:rPr lang="en-US" dirty="0"/>
              <a:t>religion</a:t>
            </a:r>
          </a:p>
          <a:p>
            <a:r>
              <a:rPr lang="en-US" dirty="0"/>
              <a:t>banks/financial</a:t>
            </a:r>
          </a:p>
          <a:p>
            <a:r>
              <a:rPr lang="en-US" dirty="0"/>
              <a:t>travels</a:t>
            </a:r>
          </a:p>
        </p:txBody>
      </p:sp>
      <p:sp>
        <p:nvSpPr>
          <p:cNvPr id="10" name="Right Brace 9">
            <a:extLst>
              <a:ext uri="{FF2B5EF4-FFF2-40B4-BE49-F238E27FC236}">
                <a16:creationId xmlns:a16="http://schemas.microsoft.com/office/drawing/2014/main" id="{5419A21F-2323-414D-A175-5C030EAC53D4}"/>
              </a:ext>
            </a:extLst>
          </p:cNvPr>
          <p:cNvSpPr/>
          <p:nvPr/>
        </p:nvSpPr>
        <p:spPr>
          <a:xfrm rot="5400000">
            <a:off x="9220051" y="1230998"/>
            <a:ext cx="328122" cy="3140856"/>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45576745"/>
      </p:ext>
    </p:extLst>
  </p:cSld>
  <p:clrMapOvr>
    <a:masterClrMapping/>
  </p:clrMapOvr>
  <mc:AlternateContent xmlns:mc="http://schemas.openxmlformats.org/markup-compatibility/2006" xmlns:p14="http://schemas.microsoft.com/office/powerpoint/2010/main">
    <mc:Choice Requires="p14">
      <p:transition spd="slow" p14:dur="2000" advTm="17937"/>
    </mc:Choice>
    <mc:Fallback xmlns="">
      <p:transition spd="slow" advTm="1793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35" presetClass="emph" presetSubtype="0" repeatCount="3000" fill="hold" nodeType="clickEffect">
                                  <p:stCondLst>
                                    <p:cond delay="0"/>
                                  </p:stCondLst>
                                  <p:childTnLst>
                                    <p:anim calcmode="discrete" valueType="str">
                                      <p:cBhvr>
                                        <p:cTn id="29"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9FA6B0-6818-2EEA-3FE8-F53DD31E8754}"/>
              </a:ext>
            </a:extLst>
          </p:cNvPr>
          <p:cNvSpPr txBox="1"/>
          <p:nvPr/>
        </p:nvSpPr>
        <p:spPr>
          <a:xfrm>
            <a:off x="2758435" y="550629"/>
            <a:ext cx="2014427" cy="954107"/>
          </a:xfrm>
          <a:prstGeom prst="rect">
            <a:avLst/>
          </a:prstGeom>
          <a:noFill/>
        </p:spPr>
        <p:txBody>
          <a:bodyPr wrap="square" rtlCol="0">
            <a:spAutoFit/>
          </a:bodyPr>
          <a:lstStyle/>
          <a:p>
            <a:r>
              <a:rPr lang="en-US" sz="2800" dirty="0"/>
              <a:t>Laptop </a:t>
            </a:r>
            <a:br>
              <a:rPr lang="en-US" sz="2800" dirty="0"/>
            </a:br>
            <a:r>
              <a:rPr lang="en-US" sz="2800" dirty="0"/>
              <a:t>or Desktop</a:t>
            </a:r>
          </a:p>
        </p:txBody>
      </p:sp>
      <p:sp>
        <p:nvSpPr>
          <p:cNvPr id="6" name="TextBox 5">
            <a:extLst>
              <a:ext uri="{FF2B5EF4-FFF2-40B4-BE49-F238E27FC236}">
                <a16:creationId xmlns:a16="http://schemas.microsoft.com/office/drawing/2014/main" id="{B8B94B16-7F65-1295-4BD2-6E7C9338F451}"/>
              </a:ext>
            </a:extLst>
          </p:cNvPr>
          <p:cNvSpPr txBox="1"/>
          <p:nvPr/>
        </p:nvSpPr>
        <p:spPr>
          <a:xfrm>
            <a:off x="993913" y="2514600"/>
            <a:ext cx="4552849" cy="461665"/>
          </a:xfrm>
          <a:prstGeom prst="rect">
            <a:avLst/>
          </a:prstGeom>
          <a:noFill/>
        </p:spPr>
        <p:txBody>
          <a:bodyPr wrap="none" rtlCol="0">
            <a:spAutoFit/>
          </a:bodyPr>
          <a:lstStyle/>
          <a:p>
            <a:r>
              <a:rPr lang="en-US" sz="2400" dirty="0"/>
              <a:t>Six bits of advice from the experts:</a:t>
            </a:r>
          </a:p>
        </p:txBody>
      </p:sp>
      <p:sp>
        <p:nvSpPr>
          <p:cNvPr id="8" name="TextBox 7">
            <a:extLst>
              <a:ext uri="{FF2B5EF4-FFF2-40B4-BE49-F238E27FC236}">
                <a16:creationId xmlns:a16="http://schemas.microsoft.com/office/drawing/2014/main" id="{EFED82EF-A85E-A76C-18A3-49482F5E7BC8}"/>
              </a:ext>
            </a:extLst>
          </p:cNvPr>
          <p:cNvSpPr txBox="1"/>
          <p:nvPr/>
        </p:nvSpPr>
        <p:spPr>
          <a:xfrm>
            <a:off x="1066800" y="3337819"/>
            <a:ext cx="7620000" cy="1200329"/>
          </a:xfrm>
          <a:prstGeom prst="rect">
            <a:avLst/>
          </a:prstGeom>
          <a:noFill/>
        </p:spPr>
        <p:txBody>
          <a:bodyPr wrap="square" rtlCol="0">
            <a:spAutoFit/>
          </a:bodyPr>
          <a:lstStyle/>
          <a:p>
            <a:pPr marL="274320" indent="-274320"/>
            <a:r>
              <a:rPr lang="en-US" sz="2400" dirty="0"/>
              <a:t>1. Trust fingerprint-scanner or facial recognition, but choose a good password/PIN (or passphrase or two-factor authentication).  And password manager.</a:t>
            </a:r>
          </a:p>
        </p:txBody>
      </p:sp>
      <p:pic>
        <p:nvPicPr>
          <p:cNvPr id="13" name="Picture 12">
            <a:extLst>
              <a:ext uri="{FF2B5EF4-FFF2-40B4-BE49-F238E27FC236}">
                <a16:creationId xmlns:a16="http://schemas.microsoft.com/office/drawing/2014/main" id="{86A73437-7A0D-46FD-2143-1FB7FAC06E2D}"/>
              </a:ext>
            </a:extLst>
          </p:cNvPr>
          <p:cNvPicPr>
            <a:picLocks noChangeAspect="1"/>
          </p:cNvPicPr>
          <p:nvPr/>
        </p:nvPicPr>
        <p:blipFill>
          <a:blip r:embed="rId2"/>
          <a:stretch>
            <a:fillRect/>
          </a:stretch>
        </p:blipFill>
        <p:spPr>
          <a:xfrm>
            <a:off x="8563621" y="1295400"/>
            <a:ext cx="3431844" cy="4552914"/>
          </a:xfrm>
          <a:prstGeom prst="rect">
            <a:avLst/>
          </a:prstGeom>
        </p:spPr>
      </p:pic>
      <p:grpSp>
        <p:nvGrpSpPr>
          <p:cNvPr id="18" name="Group 17">
            <a:extLst>
              <a:ext uri="{FF2B5EF4-FFF2-40B4-BE49-F238E27FC236}">
                <a16:creationId xmlns:a16="http://schemas.microsoft.com/office/drawing/2014/main" id="{2CE89E1F-656E-BAB1-FDF3-8E5F62507E41}"/>
              </a:ext>
            </a:extLst>
          </p:cNvPr>
          <p:cNvGrpSpPr/>
          <p:nvPr/>
        </p:nvGrpSpPr>
        <p:grpSpPr>
          <a:xfrm>
            <a:off x="7051614" y="1292888"/>
            <a:ext cx="1635186" cy="1181100"/>
            <a:chOff x="6629400" y="1333500"/>
            <a:chExt cx="1635186" cy="1181100"/>
          </a:xfrm>
        </p:grpSpPr>
        <p:sp>
          <p:nvSpPr>
            <p:cNvPr id="14" name="Speech Bubble: Oval 13">
              <a:extLst>
                <a:ext uri="{FF2B5EF4-FFF2-40B4-BE49-F238E27FC236}">
                  <a16:creationId xmlns:a16="http://schemas.microsoft.com/office/drawing/2014/main" id="{10514BCC-38D1-AB9D-6DEF-70EF17CCEC49}"/>
                </a:ext>
              </a:extLst>
            </p:cNvPr>
            <p:cNvSpPr/>
            <p:nvPr/>
          </p:nvSpPr>
          <p:spPr>
            <a:xfrm>
              <a:off x="6629400" y="1333500"/>
              <a:ext cx="1600200" cy="1181100"/>
            </a:xfrm>
            <a:prstGeom prst="wedgeEllipseCallout">
              <a:avLst>
                <a:gd name="adj1" fmla="val 76061"/>
                <a:gd name="adj2" fmla="val 62501"/>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8C2D479-6DEC-3CF6-44F7-A7A85DB75099}"/>
                </a:ext>
              </a:extLst>
            </p:cNvPr>
            <p:cNvSpPr txBox="1"/>
            <p:nvPr/>
          </p:nvSpPr>
          <p:spPr>
            <a:xfrm>
              <a:off x="6986068" y="1693217"/>
              <a:ext cx="1278518" cy="461665"/>
            </a:xfrm>
            <a:prstGeom prst="rect">
              <a:avLst/>
            </a:prstGeom>
            <a:noFill/>
          </p:spPr>
          <p:txBody>
            <a:bodyPr wrap="square" rtlCol="0">
              <a:spAutoFit/>
            </a:bodyPr>
            <a:lstStyle/>
            <a:p>
              <a:r>
                <a:rPr lang="en-US" sz="2400" dirty="0"/>
                <a:t>DUH!</a:t>
              </a:r>
            </a:p>
          </p:txBody>
        </p:sp>
      </p:grpSp>
      <p:grpSp>
        <p:nvGrpSpPr>
          <p:cNvPr id="15" name="Group 14">
            <a:extLst>
              <a:ext uri="{FF2B5EF4-FFF2-40B4-BE49-F238E27FC236}">
                <a16:creationId xmlns:a16="http://schemas.microsoft.com/office/drawing/2014/main" id="{D1060E8A-D957-B6BB-A405-F993F95A7D71}"/>
              </a:ext>
            </a:extLst>
          </p:cNvPr>
          <p:cNvGrpSpPr/>
          <p:nvPr/>
        </p:nvGrpSpPr>
        <p:grpSpPr>
          <a:xfrm>
            <a:off x="259146" y="423795"/>
            <a:ext cx="2324424" cy="1476581"/>
            <a:chOff x="589814" y="501466"/>
            <a:chExt cx="2324424" cy="1476581"/>
          </a:xfrm>
        </p:grpSpPr>
        <p:pic>
          <p:nvPicPr>
            <p:cNvPr id="9" name="Picture 8">
              <a:extLst>
                <a:ext uri="{FF2B5EF4-FFF2-40B4-BE49-F238E27FC236}">
                  <a16:creationId xmlns:a16="http://schemas.microsoft.com/office/drawing/2014/main" id="{190B62A8-9D4F-2880-613F-3C7B541A731B}"/>
                </a:ext>
              </a:extLst>
            </p:cNvPr>
            <p:cNvPicPr>
              <a:picLocks noChangeAspect="1"/>
            </p:cNvPicPr>
            <p:nvPr/>
          </p:nvPicPr>
          <p:blipFill>
            <a:blip r:embed="rId3"/>
            <a:stretch>
              <a:fillRect/>
            </a:stretch>
          </p:blipFill>
          <p:spPr>
            <a:xfrm rot="21447342">
              <a:off x="589814" y="501466"/>
              <a:ext cx="2324424" cy="1476581"/>
            </a:xfrm>
            <a:prstGeom prst="rect">
              <a:avLst/>
            </a:prstGeom>
          </p:spPr>
        </p:pic>
        <p:pic>
          <p:nvPicPr>
            <p:cNvPr id="12" name="Picture 11">
              <a:extLst>
                <a:ext uri="{FF2B5EF4-FFF2-40B4-BE49-F238E27FC236}">
                  <a16:creationId xmlns:a16="http://schemas.microsoft.com/office/drawing/2014/main" id="{1EBBBCFC-00F3-986F-B0A4-4B55F880E855}"/>
                </a:ext>
              </a:extLst>
            </p:cNvPr>
            <p:cNvPicPr>
              <a:picLocks noChangeAspect="1"/>
            </p:cNvPicPr>
            <p:nvPr/>
          </p:nvPicPr>
          <p:blipFill>
            <a:blip r:embed="rId4"/>
            <a:stretch>
              <a:fillRect/>
            </a:stretch>
          </p:blipFill>
          <p:spPr>
            <a:xfrm rot="21362082">
              <a:off x="937207" y="655079"/>
              <a:ext cx="803227" cy="830141"/>
            </a:xfrm>
            <a:prstGeom prst="rect">
              <a:avLst/>
            </a:prstGeom>
          </p:spPr>
        </p:pic>
      </p:grpSp>
    </p:spTree>
    <p:extLst>
      <p:ext uri="{BB962C8B-B14F-4D97-AF65-F5344CB8AC3E}">
        <p14:creationId xmlns:p14="http://schemas.microsoft.com/office/powerpoint/2010/main" val="24866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150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AE732-0568-960E-F944-F954B9C3328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680EC8E-959A-438B-A670-5A4ED008BA7B}"/>
              </a:ext>
            </a:extLst>
          </p:cNvPr>
          <p:cNvSpPr txBox="1"/>
          <p:nvPr/>
        </p:nvSpPr>
        <p:spPr>
          <a:xfrm>
            <a:off x="2758435" y="550629"/>
            <a:ext cx="2014427" cy="954107"/>
          </a:xfrm>
          <a:prstGeom prst="rect">
            <a:avLst/>
          </a:prstGeom>
          <a:noFill/>
        </p:spPr>
        <p:txBody>
          <a:bodyPr wrap="square" rtlCol="0">
            <a:spAutoFit/>
          </a:bodyPr>
          <a:lstStyle/>
          <a:p>
            <a:r>
              <a:rPr lang="en-US" sz="2800" dirty="0"/>
              <a:t>Laptop </a:t>
            </a:r>
            <a:br>
              <a:rPr lang="en-US" sz="2800" dirty="0"/>
            </a:br>
            <a:r>
              <a:rPr lang="en-US" sz="2800" dirty="0"/>
              <a:t>or Desktop</a:t>
            </a:r>
          </a:p>
        </p:txBody>
      </p:sp>
      <p:sp>
        <p:nvSpPr>
          <p:cNvPr id="6" name="TextBox 5">
            <a:extLst>
              <a:ext uri="{FF2B5EF4-FFF2-40B4-BE49-F238E27FC236}">
                <a16:creationId xmlns:a16="http://schemas.microsoft.com/office/drawing/2014/main" id="{9EB52F3A-CC94-5E95-5843-CE87EA7D803D}"/>
              </a:ext>
            </a:extLst>
          </p:cNvPr>
          <p:cNvSpPr txBox="1"/>
          <p:nvPr/>
        </p:nvSpPr>
        <p:spPr>
          <a:xfrm>
            <a:off x="993913" y="2514600"/>
            <a:ext cx="4552849" cy="461665"/>
          </a:xfrm>
          <a:prstGeom prst="rect">
            <a:avLst/>
          </a:prstGeom>
          <a:noFill/>
        </p:spPr>
        <p:txBody>
          <a:bodyPr wrap="none" rtlCol="0">
            <a:spAutoFit/>
          </a:bodyPr>
          <a:lstStyle/>
          <a:p>
            <a:r>
              <a:rPr lang="en-US" sz="2400" dirty="0"/>
              <a:t>Six bits of advice from the experts:</a:t>
            </a:r>
          </a:p>
        </p:txBody>
      </p:sp>
      <p:pic>
        <p:nvPicPr>
          <p:cNvPr id="13" name="Picture 12">
            <a:extLst>
              <a:ext uri="{FF2B5EF4-FFF2-40B4-BE49-F238E27FC236}">
                <a16:creationId xmlns:a16="http://schemas.microsoft.com/office/drawing/2014/main" id="{844854D3-181E-667F-D8AF-449CC21ECA90}"/>
              </a:ext>
            </a:extLst>
          </p:cNvPr>
          <p:cNvPicPr>
            <a:picLocks noChangeAspect="1"/>
          </p:cNvPicPr>
          <p:nvPr/>
        </p:nvPicPr>
        <p:blipFill>
          <a:blip r:embed="rId2"/>
          <a:stretch>
            <a:fillRect/>
          </a:stretch>
        </p:blipFill>
        <p:spPr>
          <a:xfrm>
            <a:off x="8563621" y="1295400"/>
            <a:ext cx="3431844" cy="4552914"/>
          </a:xfrm>
          <a:prstGeom prst="rect">
            <a:avLst/>
          </a:prstGeom>
        </p:spPr>
      </p:pic>
      <p:grpSp>
        <p:nvGrpSpPr>
          <p:cNvPr id="18" name="Group 17">
            <a:extLst>
              <a:ext uri="{FF2B5EF4-FFF2-40B4-BE49-F238E27FC236}">
                <a16:creationId xmlns:a16="http://schemas.microsoft.com/office/drawing/2014/main" id="{E7560768-438A-2DF2-79A4-DAF7925E9DFB}"/>
              </a:ext>
            </a:extLst>
          </p:cNvPr>
          <p:cNvGrpSpPr/>
          <p:nvPr/>
        </p:nvGrpSpPr>
        <p:grpSpPr>
          <a:xfrm>
            <a:off x="7051614" y="1292888"/>
            <a:ext cx="1600200" cy="1181100"/>
            <a:chOff x="6629400" y="1333500"/>
            <a:chExt cx="1600200" cy="1181100"/>
          </a:xfrm>
        </p:grpSpPr>
        <p:sp>
          <p:nvSpPr>
            <p:cNvPr id="14" name="Speech Bubble: Oval 13">
              <a:extLst>
                <a:ext uri="{FF2B5EF4-FFF2-40B4-BE49-F238E27FC236}">
                  <a16:creationId xmlns:a16="http://schemas.microsoft.com/office/drawing/2014/main" id="{CE329DB5-96B5-69FA-3F10-F37451E761D7}"/>
                </a:ext>
              </a:extLst>
            </p:cNvPr>
            <p:cNvSpPr/>
            <p:nvPr/>
          </p:nvSpPr>
          <p:spPr>
            <a:xfrm>
              <a:off x="6629400" y="1333500"/>
              <a:ext cx="1600200" cy="1181100"/>
            </a:xfrm>
            <a:prstGeom prst="wedgeEllipseCallout">
              <a:avLst>
                <a:gd name="adj1" fmla="val 76061"/>
                <a:gd name="adj2" fmla="val 62501"/>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D145091-6C5A-D8F9-B72A-7D4FE550835A}"/>
                </a:ext>
              </a:extLst>
            </p:cNvPr>
            <p:cNvSpPr txBox="1"/>
            <p:nvPr/>
          </p:nvSpPr>
          <p:spPr>
            <a:xfrm>
              <a:off x="6872100" y="1545348"/>
              <a:ext cx="1278518" cy="830997"/>
            </a:xfrm>
            <a:prstGeom prst="rect">
              <a:avLst/>
            </a:prstGeom>
            <a:noFill/>
          </p:spPr>
          <p:txBody>
            <a:bodyPr wrap="square" rtlCol="0">
              <a:spAutoFit/>
            </a:bodyPr>
            <a:lstStyle/>
            <a:p>
              <a:pPr algn="ctr"/>
              <a:r>
                <a:rPr lang="en-US" sz="2400" dirty="0"/>
                <a:t>It’s free, man!</a:t>
              </a:r>
            </a:p>
          </p:txBody>
        </p:sp>
      </p:grpSp>
      <p:grpSp>
        <p:nvGrpSpPr>
          <p:cNvPr id="15" name="Group 14">
            <a:extLst>
              <a:ext uri="{FF2B5EF4-FFF2-40B4-BE49-F238E27FC236}">
                <a16:creationId xmlns:a16="http://schemas.microsoft.com/office/drawing/2014/main" id="{4E0F86E1-C7F1-CA13-B947-C1BFD3B50593}"/>
              </a:ext>
            </a:extLst>
          </p:cNvPr>
          <p:cNvGrpSpPr/>
          <p:nvPr/>
        </p:nvGrpSpPr>
        <p:grpSpPr>
          <a:xfrm>
            <a:off x="259146" y="423795"/>
            <a:ext cx="2324424" cy="1476581"/>
            <a:chOff x="589814" y="501466"/>
            <a:chExt cx="2324424" cy="1476581"/>
          </a:xfrm>
        </p:grpSpPr>
        <p:pic>
          <p:nvPicPr>
            <p:cNvPr id="9" name="Picture 8">
              <a:extLst>
                <a:ext uri="{FF2B5EF4-FFF2-40B4-BE49-F238E27FC236}">
                  <a16:creationId xmlns:a16="http://schemas.microsoft.com/office/drawing/2014/main" id="{A88BEBDA-4DD4-252B-4D68-333D87520B79}"/>
                </a:ext>
              </a:extLst>
            </p:cNvPr>
            <p:cNvPicPr>
              <a:picLocks noChangeAspect="1"/>
            </p:cNvPicPr>
            <p:nvPr/>
          </p:nvPicPr>
          <p:blipFill>
            <a:blip r:embed="rId3"/>
            <a:stretch>
              <a:fillRect/>
            </a:stretch>
          </p:blipFill>
          <p:spPr>
            <a:xfrm rot="21447342">
              <a:off x="589814" y="501466"/>
              <a:ext cx="2324424" cy="1476581"/>
            </a:xfrm>
            <a:prstGeom prst="rect">
              <a:avLst/>
            </a:prstGeom>
          </p:spPr>
        </p:pic>
        <p:pic>
          <p:nvPicPr>
            <p:cNvPr id="12" name="Picture 11">
              <a:extLst>
                <a:ext uri="{FF2B5EF4-FFF2-40B4-BE49-F238E27FC236}">
                  <a16:creationId xmlns:a16="http://schemas.microsoft.com/office/drawing/2014/main" id="{6F7FA73B-730B-A799-DAAD-9FF68E36BF43}"/>
                </a:ext>
              </a:extLst>
            </p:cNvPr>
            <p:cNvPicPr>
              <a:picLocks noChangeAspect="1"/>
            </p:cNvPicPr>
            <p:nvPr/>
          </p:nvPicPr>
          <p:blipFill>
            <a:blip r:embed="rId4"/>
            <a:stretch>
              <a:fillRect/>
            </a:stretch>
          </p:blipFill>
          <p:spPr>
            <a:xfrm rot="21362082">
              <a:off x="937207" y="655079"/>
              <a:ext cx="803227" cy="830141"/>
            </a:xfrm>
            <a:prstGeom prst="rect">
              <a:avLst/>
            </a:prstGeom>
          </p:spPr>
        </p:pic>
      </p:grpSp>
      <p:sp>
        <p:nvSpPr>
          <p:cNvPr id="3" name="TextBox 2">
            <a:extLst>
              <a:ext uri="{FF2B5EF4-FFF2-40B4-BE49-F238E27FC236}">
                <a16:creationId xmlns:a16="http://schemas.microsoft.com/office/drawing/2014/main" id="{E6816A89-5917-1D03-2012-3AC9128E3D57}"/>
              </a:ext>
            </a:extLst>
          </p:cNvPr>
          <p:cNvSpPr txBox="1"/>
          <p:nvPr/>
        </p:nvSpPr>
        <p:spPr>
          <a:xfrm>
            <a:off x="1066800" y="3333791"/>
            <a:ext cx="5079596" cy="461665"/>
          </a:xfrm>
          <a:prstGeom prst="rect">
            <a:avLst/>
          </a:prstGeom>
          <a:noFill/>
        </p:spPr>
        <p:txBody>
          <a:bodyPr wrap="none" rtlCol="0">
            <a:spAutoFit/>
          </a:bodyPr>
          <a:lstStyle/>
          <a:p>
            <a:r>
              <a:rPr lang="en-US" sz="2400" dirty="0"/>
              <a:t>2. Use the built-in full-disc encryption.</a:t>
            </a:r>
          </a:p>
        </p:txBody>
      </p:sp>
      <p:sp>
        <p:nvSpPr>
          <p:cNvPr id="7" name="TextBox 6">
            <a:extLst>
              <a:ext uri="{FF2B5EF4-FFF2-40B4-BE49-F238E27FC236}">
                <a16:creationId xmlns:a16="http://schemas.microsoft.com/office/drawing/2014/main" id="{F0C59B3D-D292-BA35-5C6D-6034C179E6D3}"/>
              </a:ext>
            </a:extLst>
          </p:cNvPr>
          <p:cNvSpPr txBox="1"/>
          <p:nvPr/>
        </p:nvSpPr>
        <p:spPr>
          <a:xfrm>
            <a:off x="1828800" y="3995452"/>
            <a:ext cx="6212470" cy="1569660"/>
          </a:xfrm>
          <a:prstGeom prst="rect">
            <a:avLst/>
          </a:prstGeom>
          <a:noFill/>
        </p:spPr>
        <p:txBody>
          <a:bodyPr wrap="none" rtlCol="0">
            <a:spAutoFit/>
          </a:bodyPr>
          <a:lstStyle/>
          <a:p>
            <a:r>
              <a:rPr lang="en-US" sz="2400" dirty="0"/>
              <a:t>Windows </a:t>
            </a:r>
            <a:r>
              <a:rPr lang="en-US" sz="2400" dirty="0" err="1"/>
              <a:t>Bitlocker</a:t>
            </a:r>
            <a:endParaRPr lang="en-US" sz="2400" dirty="0"/>
          </a:p>
          <a:p>
            <a:r>
              <a:rPr lang="en-US" sz="2400" dirty="0"/>
              <a:t>Mac </a:t>
            </a:r>
            <a:r>
              <a:rPr lang="en-US" sz="2400" dirty="0" err="1"/>
              <a:t>FileVault</a:t>
            </a:r>
            <a:endParaRPr lang="en-US" sz="2400" dirty="0"/>
          </a:p>
          <a:p>
            <a:endParaRPr lang="en-US" sz="2400" dirty="0"/>
          </a:p>
          <a:p>
            <a:r>
              <a:rPr lang="en-US" sz="2400" dirty="0"/>
              <a:t>(With both, save the recovery key in safe place.)</a:t>
            </a:r>
          </a:p>
        </p:txBody>
      </p:sp>
    </p:spTree>
    <p:extLst>
      <p:ext uri="{BB962C8B-B14F-4D97-AF65-F5344CB8AC3E}">
        <p14:creationId xmlns:p14="http://schemas.microsoft.com/office/powerpoint/2010/main" val="3104811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DF033-4209-9BE6-FA14-0BFE4B153D5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5658D106-946D-58F7-48BC-F00980C39F27}"/>
              </a:ext>
            </a:extLst>
          </p:cNvPr>
          <p:cNvSpPr txBox="1"/>
          <p:nvPr/>
        </p:nvSpPr>
        <p:spPr>
          <a:xfrm>
            <a:off x="1047541" y="3319513"/>
            <a:ext cx="6678303" cy="461665"/>
          </a:xfrm>
          <a:prstGeom prst="rect">
            <a:avLst/>
          </a:prstGeom>
          <a:noFill/>
        </p:spPr>
        <p:txBody>
          <a:bodyPr wrap="none" rtlCol="0">
            <a:spAutoFit/>
          </a:bodyPr>
          <a:lstStyle/>
          <a:p>
            <a:r>
              <a:rPr lang="en-US" sz="2400" dirty="0"/>
              <a:t>3. Use a VPN when on a </a:t>
            </a:r>
            <a:r>
              <a:rPr lang="en-US" sz="2400" dirty="0" err="1"/>
              <a:t>WiFi</a:t>
            </a:r>
            <a:r>
              <a:rPr lang="en-US" sz="2400" dirty="0"/>
              <a:t> system you can’t trust.</a:t>
            </a:r>
          </a:p>
        </p:txBody>
      </p:sp>
      <p:sp>
        <p:nvSpPr>
          <p:cNvPr id="4" name="TextBox 3">
            <a:extLst>
              <a:ext uri="{FF2B5EF4-FFF2-40B4-BE49-F238E27FC236}">
                <a16:creationId xmlns:a16="http://schemas.microsoft.com/office/drawing/2014/main" id="{D1D7DF43-A45A-575A-4F7A-2DB07E10C66A}"/>
              </a:ext>
            </a:extLst>
          </p:cNvPr>
          <p:cNvSpPr txBox="1"/>
          <p:nvPr/>
        </p:nvSpPr>
        <p:spPr>
          <a:xfrm>
            <a:off x="2758435" y="550629"/>
            <a:ext cx="2014427" cy="954107"/>
          </a:xfrm>
          <a:prstGeom prst="rect">
            <a:avLst/>
          </a:prstGeom>
          <a:noFill/>
        </p:spPr>
        <p:txBody>
          <a:bodyPr wrap="square" rtlCol="0">
            <a:spAutoFit/>
          </a:bodyPr>
          <a:lstStyle/>
          <a:p>
            <a:r>
              <a:rPr lang="en-US" sz="2800" dirty="0"/>
              <a:t>Laptop </a:t>
            </a:r>
            <a:br>
              <a:rPr lang="en-US" sz="2800" dirty="0"/>
            </a:br>
            <a:r>
              <a:rPr lang="en-US" sz="2800" dirty="0"/>
              <a:t>or Desktop</a:t>
            </a:r>
          </a:p>
        </p:txBody>
      </p:sp>
      <p:sp>
        <p:nvSpPr>
          <p:cNvPr id="6" name="TextBox 5">
            <a:extLst>
              <a:ext uri="{FF2B5EF4-FFF2-40B4-BE49-F238E27FC236}">
                <a16:creationId xmlns:a16="http://schemas.microsoft.com/office/drawing/2014/main" id="{AB764924-427E-682C-D8E9-ACABCCEF490E}"/>
              </a:ext>
            </a:extLst>
          </p:cNvPr>
          <p:cNvSpPr txBox="1"/>
          <p:nvPr/>
        </p:nvSpPr>
        <p:spPr>
          <a:xfrm>
            <a:off x="993913" y="2514600"/>
            <a:ext cx="4552849" cy="461665"/>
          </a:xfrm>
          <a:prstGeom prst="rect">
            <a:avLst/>
          </a:prstGeom>
          <a:noFill/>
        </p:spPr>
        <p:txBody>
          <a:bodyPr wrap="none" rtlCol="0">
            <a:spAutoFit/>
          </a:bodyPr>
          <a:lstStyle/>
          <a:p>
            <a:r>
              <a:rPr lang="en-US" sz="2400" dirty="0"/>
              <a:t>Six bits of advice from the experts:</a:t>
            </a:r>
          </a:p>
        </p:txBody>
      </p:sp>
      <p:pic>
        <p:nvPicPr>
          <p:cNvPr id="13" name="Picture 12">
            <a:extLst>
              <a:ext uri="{FF2B5EF4-FFF2-40B4-BE49-F238E27FC236}">
                <a16:creationId xmlns:a16="http://schemas.microsoft.com/office/drawing/2014/main" id="{AC83244C-9A94-191D-BB1F-221D30F4030A}"/>
              </a:ext>
            </a:extLst>
          </p:cNvPr>
          <p:cNvPicPr>
            <a:picLocks noChangeAspect="1"/>
          </p:cNvPicPr>
          <p:nvPr/>
        </p:nvPicPr>
        <p:blipFill>
          <a:blip r:embed="rId2"/>
          <a:stretch>
            <a:fillRect/>
          </a:stretch>
        </p:blipFill>
        <p:spPr>
          <a:xfrm>
            <a:off x="8563621" y="1295400"/>
            <a:ext cx="3431844" cy="4552914"/>
          </a:xfrm>
          <a:prstGeom prst="rect">
            <a:avLst/>
          </a:prstGeom>
        </p:spPr>
      </p:pic>
      <p:grpSp>
        <p:nvGrpSpPr>
          <p:cNvPr id="18" name="Group 17">
            <a:extLst>
              <a:ext uri="{FF2B5EF4-FFF2-40B4-BE49-F238E27FC236}">
                <a16:creationId xmlns:a16="http://schemas.microsoft.com/office/drawing/2014/main" id="{CE60B35C-7BEC-D23F-500B-097E10AEDA43}"/>
              </a:ext>
            </a:extLst>
          </p:cNvPr>
          <p:cNvGrpSpPr/>
          <p:nvPr/>
        </p:nvGrpSpPr>
        <p:grpSpPr>
          <a:xfrm>
            <a:off x="7051614" y="1292888"/>
            <a:ext cx="1600200" cy="1181100"/>
            <a:chOff x="6629400" y="1333500"/>
            <a:chExt cx="1600200" cy="1181100"/>
          </a:xfrm>
        </p:grpSpPr>
        <p:sp>
          <p:nvSpPr>
            <p:cNvPr id="14" name="Speech Bubble: Oval 13">
              <a:extLst>
                <a:ext uri="{FF2B5EF4-FFF2-40B4-BE49-F238E27FC236}">
                  <a16:creationId xmlns:a16="http://schemas.microsoft.com/office/drawing/2014/main" id="{3C1DD913-F8C2-177A-2F85-F112D88E56F8}"/>
                </a:ext>
              </a:extLst>
            </p:cNvPr>
            <p:cNvSpPr/>
            <p:nvPr/>
          </p:nvSpPr>
          <p:spPr>
            <a:xfrm>
              <a:off x="6629400" y="1333500"/>
              <a:ext cx="1600200" cy="1181100"/>
            </a:xfrm>
            <a:prstGeom prst="wedgeEllipseCallout">
              <a:avLst>
                <a:gd name="adj1" fmla="val 76061"/>
                <a:gd name="adj2" fmla="val 62501"/>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542CF962-5F3E-EDB8-9068-B8AE668FE4E3}"/>
                </a:ext>
              </a:extLst>
            </p:cNvPr>
            <p:cNvSpPr txBox="1"/>
            <p:nvPr/>
          </p:nvSpPr>
          <p:spPr>
            <a:xfrm>
              <a:off x="6790241" y="1474940"/>
              <a:ext cx="1278518" cy="830997"/>
            </a:xfrm>
            <a:prstGeom prst="rect">
              <a:avLst/>
            </a:prstGeom>
            <a:noFill/>
          </p:spPr>
          <p:txBody>
            <a:bodyPr wrap="square" rtlCol="0">
              <a:spAutoFit/>
            </a:bodyPr>
            <a:lstStyle/>
            <a:p>
              <a:pPr algn="ctr"/>
              <a:r>
                <a:rPr lang="en-US" sz="2400" dirty="0"/>
                <a:t>Some are free!</a:t>
              </a:r>
            </a:p>
          </p:txBody>
        </p:sp>
      </p:grpSp>
      <p:grpSp>
        <p:nvGrpSpPr>
          <p:cNvPr id="15" name="Group 14">
            <a:extLst>
              <a:ext uri="{FF2B5EF4-FFF2-40B4-BE49-F238E27FC236}">
                <a16:creationId xmlns:a16="http://schemas.microsoft.com/office/drawing/2014/main" id="{AD75B7F8-8F62-D27E-FBFC-6F3B05C4283F}"/>
              </a:ext>
            </a:extLst>
          </p:cNvPr>
          <p:cNvGrpSpPr/>
          <p:nvPr/>
        </p:nvGrpSpPr>
        <p:grpSpPr>
          <a:xfrm>
            <a:off x="259146" y="423795"/>
            <a:ext cx="2324424" cy="1476581"/>
            <a:chOff x="589814" y="501466"/>
            <a:chExt cx="2324424" cy="1476581"/>
          </a:xfrm>
        </p:grpSpPr>
        <p:pic>
          <p:nvPicPr>
            <p:cNvPr id="9" name="Picture 8">
              <a:extLst>
                <a:ext uri="{FF2B5EF4-FFF2-40B4-BE49-F238E27FC236}">
                  <a16:creationId xmlns:a16="http://schemas.microsoft.com/office/drawing/2014/main" id="{DE4BBB92-509F-2935-27AF-C77C7398F057}"/>
                </a:ext>
              </a:extLst>
            </p:cNvPr>
            <p:cNvPicPr>
              <a:picLocks noChangeAspect="1"/>
            </p:cNvPicPr>
            <p:nvPr/>
          </p:nvPicPr>
          <p:blipFill>
            <a:blip r:embed="rId3"/>
            <a:stretch>
              <a:fillRect/>
            </a:stretch>
          </p:blipFill>
          <p:spPr>
            <a:xfrm rot="21447342">
              <a:off x="589814" y="501466"/>
              <a:ext cx="2324424" cy="1476581"/>
            </a:xfrm>
            <a:prstGeom prst="rect">
              <a:avLst/>
            </a:prstGeom>
          </p:spPr>
        </p:pic>
        <p:pic>
          <p:nvPicPr>
            <p:cNvPr id="12" name="Picture 11">
              <a:extLst>
                <a:ext uri="{FF2B5EF4-FFF2-40B4-BE49-F238E27FC236}">
                  <a16:creationId xmlns:a16="http://schemas.microsoft.com/office/drawing/2014/main" id="{942E72BD-3A41-52B5-10E5-538389057A82}"/>
                </a:ext>
              </a:extLst>
            </p:cNvPr>
            <p:cNvPicPr>
              <a:picLocks noChangeAspect="1"/>
            </p:cNvPicPr>
            <p:nvPr/>
          </p:nvPicPr>
          <p:blipFill>
            <a:blip r:embed="rId4"/>
            <a:stretch>
              <a:fillRect/>
            </a:stretch>
          </p:blipFill>
          <p:spPr>
            <a:xfrm rot="21362082">
              <a:off x="937207" y="655079"/>
              <a:ext cx="803227" cy="830141"/>
            </a:xfrm>
            <a:prstGeom prst="rect">
              <a:avLst/>
            </a:prstGeom>
          </p:spPr>
        </p:pic>
      </p:grpSp>
      <p:sp>
        <p:nvSpPr>
          <p:cNvPr id="20" name="Speech Bubble: Oval 19">
            <a:extLst>
              <a:ext uri="{FF2B5EF4-FFF2-40B4-BE49-F238E27FC236}">
                <a16:creationId xmlns:a16="http://schemas.microsoft.com/office/drawing/2014/main" id="{17D19FE6-C365-01FA-9704-AA7853D4E53B}"/>
              </a:ext>
            </a:extLst>
          </p:cNvPr>
          <p:cNvSpPr/>
          <p:nvPr/>
        </p:nvSpPr>
        <p:spPr>
          <a:xfrm>
            <a:off x="7054963" y="1277231"/>
            <a:ext cx="1600200" cy="1181100"/>
          </a:xfrm>
          <a:prstGeom prst="wedgeEllipseCallout">
            <a:avLst>
              <a:gd name="adj1" fmla="val 76061"/>
              <a:gd name="adj2" fmla="val 62501"/>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035C5CA-9273-EFE5-ACE5-130C7FE1482F}"/>
              </a:ext>
            </a:extLst>
          </p:cNvPr>
          <p:cNvSpPr txBox="1"/>
          <p:nvPr/>
        </p:nvSpPr>
        <p:spPr>
          <a:xfrm>
            <a:off x="7215804" y="1277231"/>
            <a:ext cx="1278518" cy="1200329"/>
          </a:xfrm>
          <a:prstGeom prst="rect">
            <a:avLst/>
          </a:prstGeom>
          <a:noFill/>
        </p:spPr>
        <p:txBody>
          <a:bodyPr wrap="square" rtlCol="0">
            <a:spAutoFit/>
          </a:bodyPr>
          <a:lstStyle/>
          <a:p>
            <a:pPr algn="ctr"/>
            <a:r>
              <a:rPr lang="en-US" sz="2400" dirty="0"/>
              <a:t>I’m </a:t>
            </a:r>
            <a:r>
              <a:rPr lang="en-US" sz="2400" dirty="0" err="1"/>
              <a:t>outta</a:t>
            </a:r>
            <a:r>
              <a:rPr lang="en-US" sz="2400" dirty="0"/>
              <a:t> here!</a:t>
            </a:r>
          </a:p>
        </p:txBody>
      </p:sp>
      <p:pic>
        <p:nvPicPr>
          <p:cNvPr id="2" name="Picture 1">
            <a:extLst>
              <a:ext uri="{FF2B5EF4-FFF2-40B4-BE49-F238E27FC236}">
                <a16:creationId xmlns:a16="http://schemas.microsoft.com/office/drawing/2014/main" id="{FF36220E-289B-348F-3403-6DAA78031D32}"/>
              </a:ext>
            </a:extLst>
          </p:cNvPr>
          <p:cNvPicPr>
            <a:picLocks noChangeAspect="1"/>
          </p:cNvPicPr>
          <p:nvPr/>
        </p:nvPicPr>
        <p:blipFill>
          <a:blip r:embed="rId5"/>
          <a:stretch>
            <a:fillRect/>
          </a:stretch>
        </p:blipFill>
        <p:spPr>
          <a:xfrm>
            <a:off x="3407737" y="1646176"/>
            <a:ext cx="5830114" cy="4667901"/>
          </a:xfrm>
          <a:prstGeom prst="rect">
            <a:avLst/>
          </a:prstGeom>
        </p:spPr>
      </p:pic>
    </p:spTree>
    <p:extLst>
      <p:ext uri="{BB962C8B-B14F-4D97-AF65-F5344CB8AC3E}">
        <p14:creationId xmlns:p14="http://schemas.microsoft.com/office/powerpoint/2010/main" val="218342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par>
                          <p:cTn id="12" fill="hold">
                            <p:stCondLst>
                              <p:cond delay="0"/>
                            </p:stCondLst>
                            <p:childTnLst>
                              <p:par>
                                <p:cTn id="13" presetID="42" presetClass="path" presetSubtype="0" accel="50000" decel="50000" fill="hold" grpId="1" nodeType="afterEffect">
                                  <p:stCondLst>
                                    <p:cond delay="0"/>
                                  </p:stCondLst>
                                  <p:childTnLst>
                                    <p:animMotion origin="layout" path="M -8.33333E-7 -2.59259E-6 L 0.00234 0.92616 " pathEditMode="relative" rAng="0" ptsTypes="AA">
                                      <p:cBhvr>
                                        <p:cTn id="14" dur="2000" fill="hold"/>
                                        <p:tgtEl>
                                          <p:spTgt spid="22"/>
                                        </p:tgtEl>
                                        <p:attrNameLst>
                                          <p:attrName>ppt_x</p:attrName>
                                          <p:attrName>ppt_y</p:attrName>
                                        </p:attrNameLst>
                                      </p:cBhvr>
                                      <p:rCtr x="117" y="46296"/>
                                    </p:animMotion>
                                  </p:childTnLst>
                                </p:cTn>
                              </p:par>
                              <p:par>
                                <p:cTn id="15" presetID="42" presetClass="path" presetSubtype="0" accel="50000" decel="50000" fill="hold" grpId="1" nodeType="withEffect">
                                  <p:stCondLst>
                                    <p:cond delay="0"/>
                                  </p:stCondLst>
                                  <p:childTnLst>
                                    <p:animMotion origin="layout" path="M -8.33333E-7 -3.7037E-6 L 0.00287 0.98311 " pathEditMode="relative" rAng="0" ptsTypes="AA">
                                      <p:cBhvr>
                                        <p:cTn id="16" dur="2000" fill="hold"/>
                                        <p:tgtEl>
                                          <p:spTgt spid="20"/>
                                        </p:tgtEl>
                                        <p:attrNameLst>
                                          <p:attrName>ppt_x</p:attrName>
                                          <p:attrName>ppt_y</p:attrName>
                                        </p:attrNameLst>
                                      </p:cBhvr>
                                      <p:rCtr x="143" y="49144"/>
                                    </p:animMotion>
                                  </p:childTnLst>
                                </p:cTn>
                              </p:par>
                              <p:par>
                                <p:cTn id="17" presetID="42" presetClass="path" presetSubtype="0" accel="50000" decel="50000" fill="hold" nodeType="withEffect">
                                  <p:stCondLst>
                                    <p:cond delay="0"/>
                                  </p:stCondLst>
                                  <p:childTnLst>
                                    <p:animMotion origin="layout" path="M 1.04167E-6 -3.33333E-6 L 0.00065 0.8125 " pathEditMode="relative" rAng="0" ptsTypes="AA">
                                      <p:cBhvr>
                                        <p:cTn id="18" dur="2000" fill="hold"/>
                                        <p:tgtEl>
                                          <p:spTgt spid="13"/>
                                        </p:tgtEl>
                                        <p:attrNameLst>
                                          <p:attrName>ppt_x</p:attrName>
                                          <p:attrName>ppt_y</p:attrName>
                                        </p:attrNameLst>
                                      </p:cBhvr>
                                      <p:rCtr x="26" y="40625"/>
                                    </p:animMotion>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2" grpId="0"/>
      <p:bldP spid="2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EC203-21DE-45FE-8139-EAA4E8FDDC3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88DA4E2-914F-505A-478C-3C14B256AE80}"/>
              </a:ext>
            </a:extLst>
          </p:cNvPr>
          <p:cNvSpPr txBox="1"/>
          <p:nvPr/>
        </p:nvSpPr>
        <p:spPr>
          <a:xfrm>
            <a:off x="1047541" y="3319513"/>
            <a:ext cx="6678303" cy="461665"/>
          </a:xfrm>
          <a:prstGeom prst="rect">
            <a:avLst/>
          </a:prstGeom>
          <a:noFill/>
        </p:spPr>
        <p:txBody>
          <a:bodyPr wrap="none" rtlCol="0">
            <a:spAutoFit/>
          </a:bodyPr>
          <a:lstStyle/>
          <a:p>
            <a:r>
              <a:rPr lang="en-US" sz="2400" dirty="0"/>
              <a:t>3. Use a VPN when on a </a:t>
            </a:r>
            <a:r>
              <a:rPr lang="en-US" sz="2400" dirty="0" err="1"/>
              <a:t>WiFi</a:t>
            </a:r>
            <a:r>
              <a:rPr lang="en-US" sz="2400" dirty="0"/>
              <a:t> system you can’t trust.</a:t>
            </a:r>
          </a:p>
        </p:txBody>
      </p:sp>
      <p:sp>
        <p:nvSpPr>
          <p:cNvPr id="4" name="TextBox 3">
            <a:extLst>
              <a:ext uri="{FF2B5EF4-FFF2-40B4-BE49-F238E27FC236}">
                <a16:creationId xmlns:a16="http://schemas.microsoft.com/office/drawing/2014/main" id="{52E65FB8-BF09-BA17-E0B4-3EB4D0975262}"/>
              </a:ext>
            </a:extLst>
          </p:cNvPr>
          <p:cNvSpPr txBox="1"/>
          <p:nvPr/>
        </p:nvSpPr>
        <p:spPr>
          <a:xfrm>
            <a:off x="2758435" y="550629"/>
            <a:ext cx="2014427" cy="954107"/>
          </a:xfrm>
          <a:prstGeom prst="rect">
            <a:avLst/>
          </a:prstGeom>
          <a:noFill/>
        </p:spPr>
        <p:txBody>
          <a:bodyPr wrap="square" rtlCol="0">
            <a:spAutoFit/>
          </a:bodyPr>
          <a:lstStyle/>
          <a:p>
            <a:r>
              <a:rPr lang="en-US" sz="2800" dirty="0"/>
              <a:t>Laptop </a:t>
            </a:r>
            <a:br>
              <a:rPr lang="en-US" sz="2800" dirty="0"/>
            </a:br>
            <a:r>
              <a:rPr lang="en-US" sz="2800" dirty="0"/>
              <a:t>or Desktop</a:t>
            </a:r>
          </a:p>
        </p:txBody>
      </p:sp>
      <p:sp>
        <p:nvSpPr>
          <p:cNvPr id="6" name="TextBox 5">
            <a:extLst>
              <a:ext uri="{FF2B5EF4-FFF2-40B4-BE49-F238E27FC236}">
                <a16:creationId xmlns:a16="http://schemas.microsoft.com/office/drawing/2014/main" id="{285086EF-D656-AC78-288E-41D7A697515B}"/>
              </a:ext>
            </a:extLst>
          </p:cNvPr>
          <p:cNvSpPr txBox="1"/>
          <p:nvPr/>
        </p:nvSpPr>
        <p:spPr>
          <a:xfrm>
            <a:off x="993913" y="2514600"/>
            <a:ext cx="4552849" cy="461665"/>
          </a:xfrm>
          <a:prstGeom prst="rect">
            <a:avLst/>
          </a:prstGeom>
          <a:noFill/>
        </p:spPr>
        <p:txBody>
          <a:bodyPr wrap="none" rtlCol="0">
            <a:spAutoFit/>
          </a:bodyPr>
          <a:lstStyle/>
          <a:p>
            <a:r>
              <a:rPr lang="en-US" sz="2400" dirty="0"/>
              <a:t>Six bits of advice from the experts:</a:t>
            </a:r>
          </a:p>
        </p:txBody>
      </p:sp>
      <p:grpSp>
        <p:nvGrpSpPr>
          <p:cNvPr id="15" name="Group 14">
            <a:extLst>
              <a:ext uri="{FF2B5EF4-FFF2-40B4-BE49-F238E27FC236}">
                <a16:creationId xmlns:a16="http://schemas.microsoft.com/office/drawing/2014/main" id="{15F4B72B-A295-CC61-AD32-847399473934}"/>
              </a:ext>
            </a:extLst>
          </p:cNvPr>
          <p:cNvGrpSpPr/>
          <p:nvPr/>
        </p:nvGrpSpPr>
        <p:grpSpPr>
          <a:xfrm>
            <a:off x="259146" y="423795"/>
            <a:ext cx="2324424" cy="1476581"/>
            <a:chOff x="589814" y="501466"/>
            <a:chExt cx="2324424" cy="1476581"/>
          </a:xfrm>
        </p:grpSpPr>
        <p:pic>
          <p:nvPicPr>
            <p:cNvPr id="9" name="Picture 8">
              <a:extLst>
                <a:ext uri="{FF2B5EF4-FFF2-40B4-BE49-F238E27FC236}">
                  <a16:creationId xmlns:a16="http://schemas.microsoft.com/office/drawing/2014/main" id="{7C78322A-60C5-74AA-D826-9F285CB5B879}"/>
                </a:ext>
              </a:extLst>
            </p:cNvPr>
            <p:cNvPicPr>
              <a:picLocks noChangeAspect="1"/>
            </p:cNvPicPr>
            <p:nvPr/>
          </p:nvPicPr>
          <p:blipFill>
            <a:blip r:embed="rId2"/>
            <a:stretch>
              <a:fillRect/>
            </a:stretch>
          </p:blipFill>
          <p:spPr>
            <a:xfrm rot="21447342">
              <a:off x="589814" y="501466"/>
              <a:ext cx="2324424" cy="1476581"/>
            </a:xfrm>
            <a:prstGeom prst="rect">
              <a:avLst/>
            </a:prstGeom>
          </p:spPr>
        </p:pic>
        <p:pic>
          <p:nvPicPr>
            <p:cNvPr id="12" name="Picture 11">
              <a:extLst>
                <a:ext uri="{FF2B5EF4-FFF2-40B4-BE49-F238E27FC236}">
                  <a16:creationId xmlns:a16="http://schemas.microsoft.com/office/drawing/2014/main" id="{29328D0D-D907-B007-832B-C6BE5FF185EA}"/>
                </a:ext>
              </a:extLst>
            </p:cNvPr>
            <p:cNvPicPr>
              <a:picLocks noChangeAspect="1"/>
            </p:cNvPicPr>
            <p:nvPr/>
          </p:nvPicPr>
          <p:blipFill>
            <a:blip r:embed="rId3"/>
            <a:stretch>
              <a:fillRect/>
            </a:stretch>
          </p:blipFill>
          <p:spPr>
            <a:xfrm rot="21362082">
              <a:off x="937207" y="655079"/>
              <a:ext cx="803227" cy="830141"/>
            </a:xfrm>
            <a:prstGeom prst="rect">
              <a:avLst/>
            </a:prstGeom>
          </p:spPr>
        </p:pic>
      </p:grpSp>
      <p:pic>
        <p:nvPicPr>
          <p:cNvPr id="5" name="Picture 4">
            <a:extLst>
              <a:ext uri="{FF2B5EF4-FFF2-40B4-BE49-F238E27FC236}">
                <a16:creationId xmlns:a16="http://schemas.microsoft.com/office/drawing/2014/main" id="{CE00BAD7-7BFF-10F2-73D7-95D9BAE9D082}"/>
              </a:ext>
            </a:extLst>
          </p:cNvPr>
          <p:cNvPicPr>
            <a:picLocks noChangeAspect="1"/>
          </p:cNvPicPr>
          <p:nvPr/>
        </p:nvPicPr>
        <p:blipFill>
          <a:blip r:embed="rId4"/>
          <a:stretch>
            <a:fillRect/>
          </a:stretch>
        </p:blipFill>
        <p:spPr>
          <a:xfrm>
            <a:off x="7843680" y="1021063"/>
            <a:ext cx="1626170" cy="1737360"/>
          </a:xfrm>
          <a:prstGeom prst="rect">
            <a:avLst/>
          </a:prstGeom>
        </p:spPr>
      </p:pic>
      <p:sp>
        <p:nvSpPr>
          <p:cNvPr id="8" name="TextBox 7">
            <a:extLst>
              <a:ext uri="{FF2B5EF4-FFF2-40B4-BE49-F238E27FC236}">
                <a16:creationId xmlns:a16="http://schemas.microsoft.com/office/drawing/2014/main" id="{3DAD37E1-1461-7BEE-FA02-A25DC053F37F}"/>
              </a:ext>
            </a:extLst>
          </p:cNvPr>
          <p:cNvSpPr txBox="1"/>
          <p:nvPr/>
        </p:nvSpPr>
        <p:spPr>
          <a:xfrm>
            <a:off x="7954094" y="449502"/>
            <a:ext cx="2966325" cy="369332"/>
          </a:xfrm>
          <a:prstGeom prst="rect">
            <a:avLst/>
          </a:prstGeom>
          <a:noFill/>
        </p:spPr>
        <p:txBody>
          <a:bodyPr wrap="none" rtlCol="0">
            <a:spAutoFit/>
          </a:bodyPr>
          <a:lstStyle/>
          <a:p>
            <a:r>
              <a:rPr lang="en-US" dirty="0"/>
              <a:t>NYT Wirecutter recommends</a:t>
            </a:r>
          </a:p>
        </p:txBody>
      </p:sp>
      <p:pic>
        <p:nvPicPr>
          <p:cNvPr id="17" name="Picture 16">
            <a:extLst>
              <a:ext uri="{FF2B5EF4-FFF2-40B4-BE49-F238E27FC236}">
                <a16:creationId xmlns:a16="http://schemas.microsoft.com/office/drawing/2014/main" id="{B76813FB-C782-3DF3-AAD2-B5A5C0BB72BA}"/>
              </a:ext>
            </a:extLst>
          </p:cNvPr>
          <p:cNvPicPr>
            <a:picLocks noChangeAspect="1"/>
          </p:cNvPicPr>
          <p:nvPr/>
        </p:nvPicPr>
        <p:blipFill>
          <a:blip r:embed="rId5"/>
          <a:stretch>
            <a:fillRect/>
          </a:stretch>
        </p:blipFill>
        <p:spPr>
          <a:xfrm>
            <a:off x="8656765" y="2976265"/>
            <a:ext cx="2346331" cy="1737360"/>
          </a:xfrm>
          <a:prstGeom prst="rect">
            <a:avLst/>
          </a:prstGeom>
        </p:spPr>
      </p:pic>
      <p:pic>
        <p:nvPicPr>
          <p:cNvPr id="20" name="Picture 19">
            <a:extLst>
              <a:ext uri="{FF2B5EF4-FFF2-40B4-BE49-F238E27FC236}">
                <a16:creationId xmlns:a16="http://schemas.microsoft.com/office/drawing/2014/main" id="{4C645007-7BEF-BB53-522F-7F5818C987A0}"/>
              </a:ext>
            </a:extLst>
          </p:cNvPr>
          <p:cNvPicPr>
            <a:picLocks noChangeAspect="1"/>
          </p:cNvPicPr>
          <p:nvPr/>
        </p:nvPicPr>
        <p:blipFill>
          <a:blip r:embed="rId6"/>
          <a:stretch>
            <a:fillRect/>
          </a:stretch>
        </p:blipFill>
        <p:spPr>
          <a:xfrm>
            <a:off x="9872498" y="1021063"/>
            <a:ext cx="1751603" cy="1737360"/>
          </a:xfrm>
          <a:prstGeom prst="rect">
            <a:avLst/>
          </a:prstGeom>
        </p:spPr>
      </p:pic>
      <p:pic>
        <p:nvPicPr>
          <p:cNvPr id="23" name="Picture 2">
            <a:extLst>
              <a:ext uri="{FF2B5EF4-FFF2-40B4-BE49-F238E27FC236}">
                <a16:creationId xmlns:a16="http://schemas.microsoft.com/office/drawing/2014/main" id="{2A06246B-11C5-D9EF-6DA8-7BCFC2AEFC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413571">
            <a:off x="750142" y="1982309"/>
            <a:ext cx="7196357" cy="468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484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F0E27-227B-A94E-650C-537DEA3867A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09A88EF-17C7-63C2-E12A-1EFD6F8477EA}"/>
              </a:ext>
            </a:extLst>
          </p:cNvPr>
          <p:cNvSpPr txBox="1"/>
          <p:nvPr/>
        </p:nvSpPr>
        <p:spPr>
          <a:xfrm>
            <a:off x="2758435" y="550629"/>
            <a:ext cx="2014427" cy="954107"/>
          </a:xfrm>
          <a:prstGeom prst="rect">
            <a:avLst/>
          </a:prstGeom>
          <a:noFill/>
        </p:spPr>
        <p:txBody>
          <a:bodyPr wrap="square" rtlCol="0">
            <a:spAutoFit/>
          </a:bodyPr>
          <a:lstStyle/>
          <a:p>
            <a:r>
              <a:rPr lang="en-US" sz="2800" dirty="0"/>
              <a:t>Laptop </a:t>
            </a:r>
            <a:br>
              <a:rPr lang="en-US" sz="2800" dirty="0"/>
            </a:br>
            <a:r>
              <a:rPr lang="en-US" sz="2800" dirty="0"/>
              <a:t>or Desktop</a:t>
            </a:r>
          </a:p>
        </p:txBody>
      </p:sp>
      <p:sp>
        <p:nvSpPr>
          <p:cNvPr id="6" name="TextBox 5">
            <a:extLst>
              <a:ext uri="{FF2B5EF4-FFF2-40B4-BE49-F238E27FC236}">
                <a16:creationId xmlns:a16="http://schemas.microsoft.com/office/drawing/2014/main" id="{646EC8EF-8B1A-A5AB-7CA9-0098F0ED00CC}"/>
              </a:ext>
            </a:extLst>
          </p:cNvPr>
          <p:cNvSpPr txBox="1"/>
          <p:nvPr/>
        </p:nvSpPr>
        <p:spPr>
          <a:xfrm>
            <a:off x="993913" y="2514600"/>
            <a:ext cx="4552849" cy="461665"/>
          </a:xfrm>
          <a:prstGeom prst="rect">
            <a:avLst/>
          </a:prstGeom>
          <a:noFill/>
        </p:spPr>
        <p:txBody>
          <a:bodyPr wrap="none" rtlCol="0">
            <a:spAutoFit/>
          </a:bodyPr>
          <a:lstStyle/>
          <a:p>
            <a:r>
              <a:rPr lang="en-US" sz="2400" dirty="0"/>
              <a:t>Six bits of advice from the experts:</a:t>
            </a:r>
          </a:p>
        </p:txBody>
      </p:sp>
      <p:grpSp>
        <p:nvGrpSpPr>
          <p:cNvPr id="15" name="Group 14">
            <a:extLst>
              <a:ext uri="{FF2B5EF4-FFF2-40B4-BE49-F238E27FC236}">
                <a16:creationId xmlns:a16="http://schemas.microsoft.com/office/drawing/2014/main" id="{902A35C9-53B3-C8D2-9F61-4E1A1D17DF80}"/>
              </a:ext>
            </a:extLst>
          </p:cNvPr>
          <p:cNvGrpSpPr/>
          <p:nvPr/>
        </p:nvGrpSpPr>
        <p:grpSpPr>
          <a:xfrm>
            <a:off x="259146" y="423795"/>
            <a:ext cx="2324424" cy="1476581"/>
            <a:chOff x="589814" y="501466"/>
            <a:chExt cx="2324424" cy="1476581"/>
          </a:xfrm>
        </p:grpSpPr>
        <p:pic>
          <p:nvPicPr>
            <p:cNvPr id="9" name="Picture 8">
              <a:extLst>
                <a:ext uri="{FF2B5EF4-FFF2-40B4-BE49-F238E27FC236}">
                  <a16:creationId xmlns:a16="http://schemas.microsoft.com/office/drawing/2014/main" id="{A9C7F36F-1574-A542-2CF5-9BFFCDB27728}"/>
                </a:ext>
              </a:extLst>
            </p:cNvPr>
            <p:cNvPicPr>
              <a:picLocks noChangeAspect="1"/>
            </p:cNvPicPr>
            <p:nvPr/>
          </p:nvPicPr>
          <p:blipFill>
            <a:blip r:embed="rId2"/>
            <a:stretch>
              <a:fillRect/>
            </a:stretch>
          </p:blipFill>
          <p:spPr>
            <a:xfrm rot="21447342">
              <a:off x="589814" y="501466"/>
              <a:ext cx="2324424" cy="1476581"/>
            </a:xfrm>
            <a:prstGeom prst="rect">
              <a:avLst/>
            </a:prstGeom>
          </p:spPr>
        </p:pic>
        <p:pic>
          <p:nvPicPr>
            <p:cNvPr id="12" name="Picture 11">
              <a:extLst>
                <a:ext uri="{FF2B5EF4-FFF2-40B4-BE49-F238E27FC236}">
                  <a16:creationId xmlns:a16="http://schemas.microsoft.com/office/drawing/2014/main" id="{3ABA72CD-EAAB-B20D-B391-BEB43E12732D}"/>
                </a:ext>
              </a:extLst>
            </p:cNvPr>
            <p:cNvPicPr>
              <a:picLocks noChangeAspect="1"/>
            </p:cNvPicPr>
            <p:nvPr/>
          </p:nvPicPr>
          <p:blipFill>
            <a:blip r:embed="rId3"/>
            <a:stretch>
              <a:fillRect/>
            </a:stretch>
          </p:blipFill>
          <p:spPr>
            <a:xfrm rot="21362082">
              <a:off x="937207" y="655079"/>
              <a:ext cx="803227" cy="830141"/>
            </a:xfrm>
            <a:prstGeom prst="rect">
              <a:avLst/>
            </a:prstGeom>
          </p:spPr>
        </p:pic>
      </p:grpSp>
      <p:sp>
        <p:nvSpPr>
          <p:cNvPr id="11" name="TextBox 10">
            <a:extLst>
              <a:ext uri="{FF2B5EF4-FFF2-40B4-BE49-F238E27FC236}">
                <a16:creationId xmlns:a16="http://schemas.microsoft.com/office/drawing/2014/main" id="{2FCD56E0-CA03-E7EB-F309-65256C447C30}"/>
              </a:ext>
            </a:extLst>
          </p:cNvPr>
          <p:cNvSpPr txBox="1"/>
          <p:nvPr/>
        </p:nvSpPr>
        <p:spPr>
          <a:xfrm>
            <a:off x="993913" y="3319513"/>
            <a:ext cx="7910563" cy="461665"/>
          </a:xfrm>
          <a:prstGeom prst="rect">
            <a:avLst/>
          </a:prstGeom>
          <a:noFill/>
        </p:spPr>
        <p:txBody>
          <a:bodyPr wrap="none" rtlCol="0">
            <a:spAutoFit/>
          </a:bodyPr>
          <a:lstStyle/>
          <a:p>
            <a:r>
              <a:rPr lang="en-US" sz="2400" dirty="0"/>
              <a:t>4. Cover your camera. Turn off Siri, Gemini, Bixby or similar.</a:t>
            </a:r>
          </a:p>
        </p:txBody>
      </p:sp>
    </p:spTree>
    <p:extLst>
      <p:ext uri="{BB962C8B-B14F-4D97-AF65-F5344CB8AC3E}">
        <p14:creationId xmlns:p14="http://schemas.microsoft.com/office/powerpoint/2010/main" val="642332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E843F-118D-D7D3-C7F5-F40F5FC746D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41BE01B-D446-41C0-A30F-B6144587D185}"/>
              </a:ext>
            </a:extLst>
          </p:cNvPr>
          <p:cNvSpPr txBox="1"/>
          <p:nvPr/>
        </p:nvSpPr>
        <p:spPr>
          <a:xfrm>
            <a:off x="2758435" y="550629"/>
            <a:ext cx="2014427" cy="954107"/>
          </a:xfrm>
          <a:prstGeom prst="rect">
            <a:avLst/>
          </a:prstGeom>
          <a:noFill/>
        </p:spPr>
        <p:txBody>
          <a:bodyPr wrap="square" rtlCol="0">
            <a:spAutoFit/>
          </a:bodyPr>
          <a:lstStyle/>
          <a:p>
            <a:r>
              <a:rPr lang="en-US" sz="2800" dirty="0"/>
              <a:t>Laptop </a:t>
            </a:r>
            <a:br>
              <a:rPr lang="en-US" sz="2800" dirty="0"/>
            </a:br>
            <a:r>
              <a:rPr lang="en-US" sz="2800" dirty="0"/>
              <a:t>or Desktop</a:t>
            </a:r>
          </a:p>
        </p:txBody>
      </p:sp>
      <p:sp>
        <p:nvSpPr>
          <p:cNvPr id="6" name="TextBox 5">
            <a:extLst>
              <a:ext uri="{FF2B5EF4-FFF2-40B4-BE49-F238E27FC236}">
                <a16:creationId xmlns:a16="http://schemas.microsoft.com/office/drawing/2014/main" id="{AC2C5E3D-9EF2-E610-893A-A04BEA07EE68}"/>
              </a:ext>
            </a:extLst>
          </p:cNvPr>
          <p:cNvSpPr txBox="1"/>
          <p:nvPr/>
        </p:nvSpPr>
        <p:spPr>
          <a:xfrm>
            <a:off x="993913" y="2514600"/>
            <a:ext cx="4552849" cy="461665"/>
          </a:xfrm>
          <a:prstGeom prst="rect">
            <a:avLst/>
          </a:prstGeom>
          <a:noFill/>
        </p:spPr>
        <p:txBody>
          <a:bodyPr wrap="none" rtlCol="0">
            <a:spAutoFit/>
          </a:bodyPr>
          <a:lstStyle/>
          <a:p>
            <a:r>
              <a:rPr lang="en-US" sz="2400" dirty="0"/>
              <a:t>Six bits of advice from the experts:</a:t>
            </a:r>
          </a:p>
        </p:txBody>
      </p:sp>
      <p:grpSp>
        <p:nvGrpSpPr>
          <p:cNvPr id="15" name="Group 14">
            <a:extLst>
              <a:ext uri="{FF2B5EF4-FFF2-40B4-BE49-F238E27FC236}">
                <a16:creationId xmlns:a16="http://schemas.microsoft.com/office/drawing/2014/main" id="{0E677DA3-BCA8-2FC5-5472-56BF7AC05CF2}"/>
              </a:ext>
            </a:extLst>
          </p:cNvPr>
          <p:cNvGrpSpPr/>
          <p:nvPr/>
        </p:nvGrpSpPr>
        <p:grpSpPr>
          <a:xfrm>
            <a:off x="259146" y="423795"/>
            <a:ext cx="2324424" cy="1476581"/>
            <a:chOff x="589814" y="501466"/>
            <a:chExt cx="2324424" cy="1476581"/>
          </a:xfrm>
        </p:grpSpPr>
        <p:pic>
          <p:nvPicPr>
            <p:cNvPr id="9" name="Picture 8">
              <a:extLst>
                <a:ext uri="{FF2B5EF4-FFF2-40B4-BE49-F238E27FC236}">
                  <a16:creationId xmlns:a16="http://schemas.microsoft.com/office/drawing/2014/main" id="{273C73B8-588D-75E0-123C-9B47336A338A}"/>
                </a:ext>
              </a:extLst>
            </p:cNvPr>
            <p:cNvPicPr>
              <a:picLocks noChangeAspect="1"/>
            </p:cNvPicPr>
            <p:nvPr/>
          </p:nvPicPr>
          <p:blipFill>
            <a:blip r:embed="rId2"/>
            <a:stretch>
              <a:fillRect/>
            </a:stretch>
          </p:blipFill>
          <p:spPr>
            <a:xfrm rot="21447342">
              <a:off x="589814" y="501466"/>
              <a:ext cx="2324424" cy="1476581"/>
            </a:xfrm>
            <a:prstGeom prst="rect">
              <a:avLst/>
            </a:prstGeom>
          </p:spPr>
        </p:pic>
        <p:pic>
          <p:nvPicPr>
            <p:cNvPr id="12" name="Picture 11">
              <a:extLst>
                <a:ext uri="{FF2B5EF4-FFF2-40B4-BE49-F238E27FC236}">
                  <a16:creationId xmlns:a16="http://schemas.microsoft.com/office/drawing/2014/main" id="{5ADBF45F-5CB3-345C-1F65-340946E392EA}"/>
                </a:ext>
              </a:extLst>
            </p:cNvPr>
            <p:cNvPicPr>
              <a:picLocks noChangeAspect="1"/>
            </p:cNvPicPr>
            <p:nvPr/>
          </p:nvPicPr>
          <p:blipFill>
            <a:blip r:embed="rId3"/>
            <a:stretch>
              <a:fillRect/>
            </a:stretch>
          </p:blipFill>
          <p:spPr>
            <a:xfrm rot="21362082">
              <a:off x="937207" y="655079"/>
              <a:ext cx="803227" cy="830141"/>
            </a:xfrm>
            <a:prstGeom prst="rect">
              <a:avLst/>
            </a:prstGeom>
          </p:spPr>
        </p:pic>
      </p:grpSp>
      <p:sp>
        <p:nvSpPr>
          <p:cNvPr id="11" name="TextBox 10">
            <a:extLst>
              <a:ext uri="{FF2B5EF4-FFF2-40B4-BE49-F238E27FC236}">
                <a16:creationId xmlns:a16="http://schemas.microsoft.com/office/drawing/2014/main" id="{2397F558-B4B1-628A-EAE7-D972CBF97141}"/>
              </a:ext>
            </a:extLst>
          </p:cNvPr>
          <p:cNvSpPr txBox="1"/>
          <p:nvPr/>
        </p:nvSpPr>
        <p:spPr>
          <a:xfrm>
            <a:off x="993913" y="3319513"/>
            <a:ext cx="2645276" cy="461665"/>
          </a:xfrm>
          <a:prstGeom prst="rect">
            <a:avLst/>
          </a:prstGeom>
          <a:noFill/>
        </p:spPr>
        <p:txBody>
          <a:bodyPr wrap="none" rtlCol="0">
            <a:spAutoFit/>
          </a:bodyPr>
          <a:lstStyle/>
          <a:p>
            <a:r>
              <a:rPr lang="en-US" sz="2400" dirty="0"/>
              <a:t>5. Know your apps.</a:t>
            </a:r>
          </a:p>
        </p:txBody>
      </p:sp>
      <p:sp>
        <p:nvSpPr>
          <p:cNvPr id="3" name="TextBox 2">
            <a:extLst>
              <a:ext uri="{FF2B5EF4-FFF2-40B4-BE49-F238E27FC236}">
                <a16:creationId xmlns:a16="http://schemas.microsoft.com/office/drawing/2014/main" id="{52AFBB74-991B-C038-1BF5-3C98A32A4DD5}"/>
              </a:ext>
            </a:extLst>
          </p:cNvPr>
          <p:cNvSpPr txBox="1"/>
          <p:nvPr/>
        </p:nvSpPr>
        <p:spPr>
          <a:xfrm>
            <a:off x="1752600" y="3973429"/>
            <a:ext cx="8153401"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t>Experts are often finding Chrome and Edge “extensions” that steal info.</a:t>
            </a:r>
          </a:p>
          <a:p>
            <a:pPr marL="285750" indent="-285750">
              <a:buFont typeface="Arial" panose="020B0604020202020204" pitchFamily="34" charset="0"/>
              <a:buChar char="•"/>
            </a:pPr>
            <a:r>
              <a:rPr lang="en-US" sz="2400" dirty="0"/>
              <a:t>“Bossware” can do the same.</a:t>
            </a:r>
          </a:p>
          <a:p>
            <a:pPr marL="285750" indent="-285750">
              <a:buFont typeface="Arial" panose="020B0604020202020204" pitchFamily="34" charset="0"/>
              <a:buChar char="•"/>
            </a:pPr>
            <a:r>
              <a:rPr lang="en-US" sz="2400" dirty="0"/>
              <a:t>Delete your cookies often.</a:t>
            </a:r>
            <a:br>
              <a:rPr lang="en-US" sz="2400" dirty="0"/>
            </a:br>
            <a:endParaRPr lang="en-US" sz="2400" dirty="0"/>
          </a:p>
          <a:p>
            <a:pPr marL="285750" indent="-285750">
              <a:buFont typeface="Arial" panose="020B0604020202020204" pitchFamily="34" charset="0"/>
              <a:buChar char="•"/>
            </a:pPr>
            <a:r>
              <a:rPr lang="en-US" sz="2400" dirty="0"/>
              <a:t>Consider using a library computer for increased anonymity.</a:t>
            </a:r>
          </a:p>
        </p:txBody>
      </p:sp>
    </p:spTree>
    <p:extLst>
      <p:ext uri="{BB962C8B-B14F-4D97-AF65-F5344CB8AC3E}">
        <p14:creationId xmlns:p14="http://schemas.microsoft.com/office/powerpoint/2010/main" val="2138441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F183F-275B-8D19-90E0-AA578C289A21}"/>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9607035B-274D-25A7-9450-5E313273E847}"/>
              </a:ext>
            </a:extLst>
          </p:cNvPr>
          <p:cNvSpPr txBox="1"/>
          <p:nvPr/>
        </p:nvSpPr>
        <p:spPr>
          <a:xfrm>
            <a:off x="981213" y="3319513"/>
            <a:ext cx="9831538" cy="461665"/>
          </a:xfrm>
          <a:prstGeom prst="rect">
            <a:avLst/>
          </a:prstGeom>
          <a:noFill/>
        </p:spPr>
        <p:txBody>
          <a:bodyPr wrap="none" rtlCol="0">
            <a:spAutoFit/>
          </a:bodyPr>
          <a:lstStyle/>
          <a:p>
            <a:r>
              <a:rPr lang="en-US" sz="2400" dirty="0"/>
              <a:t>6. Back up your substantive, sensitive files on a </a:t>
            </a:r>
            <a:r>
              <a:rPr lang="en-US" sz="2400" dirty="0" err="1"/>
              <a:t>thumbdrive</a:t>
            </a:r>
            <a:r>
              <a:rPr lang="en-US" sz="2400" dirty="0"/>
              <a:t> or external drive.</a:t>
            </a:r>
          </a:p>
        </p:txBody>
      </p:sp>
      <p:sp>
        <p:nvSpPr>
          <p:cNvPr id="4" name="TextBox 3">
            <a:extLst>
              <a:ext uri="{FF2B5EF4-FFF2-40B4-BE49-F238E27FC236}">
                <a16:creationId xmlns:a16="http://schemas.microsoft.com/office/drawing/2014/main" id="{F8FB6FC6-7FF5-9D0C-A850-02C77701F82F}"/>
              </a:ext>
            </a:extLst>
          </p:cNvPr>
          <p:cNvSpPr txBox="1"/>
          <p:nvPr/>
        </p:nvSpPr>
        <p:spPr>
          <a:xfrm>
            <a:off x="2758435" y="550629"/>
            <a:ext cx="2014427" cy="954107"/>
          </a:xfrm>
          <a:prstGeom prst="rect">
            <a:avLst/>
          </a:prstGeom>
          <a:noFill/>
        </p:spPr>
        <p:txBody>
          <a:bodyPr wrap="square" rtlCol="0">
            <a:spAutoFit/>
          </a:bodyPr>
          <a:lstStyle/>
          <a:p>
            <a:r>
              <a:rPr lang="en-US" sz="2800" dirty="0"/>
              <a:t>Laptop </a:t>
            </a:r>
            <a:br>
              <a:rPr lang="en-US" sz="2800" dirty="0"/>
            </a:br>
            <a:r>
              <a:rPr lang="en-US" sz="2800" dirty="0"/>
              <a:t>or Desktop</a:t>
            </a:r>
          </a:p>
        </p:txBody>
      </p:sp>
      <p:sp>
        <p:nvSpPr>
          <p:cNvPr id="6" name="TextBox 5">
            <a:extLst>
              <a:ext uri="{FF2B5EF4-FFF2-40B4-BE49-F238E27FC236}">
                <a16:creationId xmlns:a16="http://schemas.microsoft.com/office/drawing/2014/main" id="{1D4A9024-C23B-8C0C-AA36-60F471E25F0A}"/>
              </a:ext>
            </a:extLst>
          </p:cNvPr>
          <p:cNvSpPr txBox="1"/>
          <p:nvPr/>
        </p:nvSpPr>
        <p:spPr>
          <a:xfrm>
            <a:off x="993913" y="2514600"/>
            <a:ext cx="4552849" cy="461665"/>
          </a:xfrm>
          <a:prstGeom prst="rect">
            <a:avLst/>
          </a:prstGeom>
          <a:noFill/>
        </p:spPr>
        <p:txBody>
          <a:bodyPr wrap="none" rtlCol="0">
            <a:spAutoFit/>
          </a:bodyPr>
          <a:lstStyle/>
          <a:p>
            <a:r>
              <a:rPr lang="en-US" sz="2400" dirty="0"/>
              <a:t>Six bits of advice from the experts:</a:t>
            </a:r>
          </a:p>
        </p:txBody>
      </p:sp>
      <p:grpSp>
        <p:nvGrpSpPr>
          <p:cNvPr id="15" name="Group 14">
            <a:extLst>
              <a:ext uri="{FF2B5EF4-FFF2-40B4-BE49-F238E27FC236}">
                <a16:creationId xmlns:a16="http://schemas.microsoft.com/office/drawing/2014/main" id="{8DC4E711-525B-838C-2D26-D6E961BB95EF}"/>
              </a:ext>
            </a:extLst>
          </p:cNvPr>
          <p:cNvGrpSpPr/>
          <p:nvPr/>
        </p:nvGrpSpPr>
        <p:grpSpPr>
          <a:xfrm>
            <a:off x="259146" y="423795"/>
            <a:ext cx="2324424" cy="1476581"/>
            <a:chOff x="589814" y="501466"/>
            <a:chExt cx="2324424" cy="1476581"/>
          </a:xfrm>
        </p:grpSpPr>
        <p:pic>
          <p:nvPicPr>
            <p:cNvPr id="9" name="Picture 8">
              <a:extLst>
                <a:ext uri="{FF2B5EF4-FFF2-40B4-BE49-F238E27FC236}">
                  <a16:creationId xmlns:a16="http://schemas.microsoft.com/office/drawing/2014/main" id="{E9CDEFC1-3D95-6987-C2DA-51EFCCF1E7CB}"/>
                </a:ext>
              </a:extLst>
            </p:cNvPr>
            <p:cNvPicPr>
              <a:picLocks noChangeAspect="1"/>
            </p:cNvPicPr>
            <p:nvPr/>
          </p:nvPicPr>
          <p:blipFill>
            <a:blip r:embed="rId2"/>
            <a:stretch>
              <a:fillRect/>
            </a:stretch>
          </p:blipFill>
          <p:spPr>
            <a:xfrm rot="21447342">
              <a:off x="589814" y="501466"/>
              <a:ext cx="2324424" cy="1476581"/>
            </a:xfrm>
            <a:prstGeom prst="rect">
              <a:avLst/>
            </a:prstGeom>
          </p:spPr>
        </p:pic>
        <p:pic>
          <p:nvPicPr>
            <p:cNvPr id="12" name="Picture 11">
              <a:extLst>
                <a:ext uri="{FF2B5EF4-FFF2-40B4-BE49-F238E27FC236}">
                  <a16:creationId xmlns:a16="http://schemas.microsoft.com/office/drawing/2014/main" id="{DD7AC325-E6DE-2353-FC1C-ED751786AE59}"/>
                </a:ext>
              </a:extLst>
            </p:cNvPr>
            <p:cNvPicPr>
              <a:picLocks noChangeAspect="1"/>
            </p:cNvPicPr>
            <p:nvPr/>
          </p:nvPicPr>
          <p:blipFill>
            <a:blip r:embed="rId3"/>
            <a:stretch>
              <a:fillRect/>
            </a:stretch>
          </p:blipFill>
          <p:spPr>
            <a:xfrm rot="21362082">
              <a:off x="937207" y="655079"/>
              <a:ext cx="803227" cy="830141"/>
            </a:xfrm>
            <a:prstGeom prst="rect">
              <a:avLst/>
            </a:prstGeom>
          </p:spPr>
        </p:pic>
      </p:grpSp>
    </p:spTree>
    <p:extLst>
      <p:ext uri="{BB962C8B-B14F-4D97-AF65-F5344CB8AC3E}">
        <p14:creationId xmlns:p14="http://schemas.microsoft.com/office/powerpoint/2010/main" val="521303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150FC-ECCC-27C1-4F7E-A5A97575846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7665CCD-D4C7-1756-6A7D-9A9A42725E21}"/>
              </a:ext>
            </a:extLst>
          </p:cNvPr>
          <p:cNvSpPr txBox="1"/>
          <p:nvPr/>
        </p:nvSpPr>
        <p:spPr>
          <a:xfrm>
            <a:off x="2438400" y="699194"/>
            <a:ext cx="4196983" cy="523220"/>
          </a:xfrm>
          <a:prstGeom prst="rect">
            <a:avLst/>
          </a:prstGeom>
          <a:noFill/>
        </p:spPr>
        <p:txBody>
          <a:bodyPr wrap="none" rtlCol="0">
            <a:spAutoFit/>
          </a:bodyPr>
          <a:lstStyle/>
          <a:p>
            <a:r>
              <a:rPr lang="en-US" sz="2800" dirty="0"/>
              <a:t>E-MAIL (phone or PC/Mac) </a:t>
            </a:r>
          </a:p>
        </p:txBody>
      </p:sp>
      <p:sp>
        <p:nvSpPr>
          <p:cNvPr id="2" name="TextBox 1">
            <a:extLst>
              <a:ext uri="{FF2B5EF4-FFF2-40B4-BE49-F238E27FC236}">
                <a16:creationId xmlns:a16="http://schemas.microsoft.com/office/drawing/2014/main" id="{1D800EA1-DB80-F844-5806-BED762109733}"/>
              </a:ext>
            </a:extLst>
          </p:cNvPr>
          <p:cNvSpPr txBox="1"/>
          <p:nvPr/>
        </p:nvSpPr>
        <p:spPr>
          <a:xfrm>
            <a:off x="2616071" y="1907475"/>
            <a:ext cx="2964273" cy="461665"/>
          </a:xfrm>
          <a:prstGeom prst="rect">
            <a:avLst/>
          </a:prstGeom>
          <a:noFill/>
        </p:spPr>
        <p:txBody>
          <a:bodyPr wrap="none" rtlCol="0">
            <a:spAutoFit/>
          </a:bodyPr>
          <a:lstStyle/>
          <a:p>
            <a:r>
              <a:rPr lang="en-US" sz="2400" dirty="0"/>
              <a:t>Browser-based e-mail</a:t>
            </a:r>
          </a:p>
        </p:txBody>
      </p:sp>
      <p:sp>
        <p:nvSpPr>
          <p:cNvPr id="4" name="TextBox 3">
            <a:extLst>
              <a:ext uri="{FF2B5EF4-FFF2-40B4-BE49-F238E27FC236}">
                <a16:creationId xmlns:a16="http://schemas.microsoft.com/office/drawing/2014/main" id="{DE6F6393-62EC-FD66-11F7-E92DB5C78F98}"/>
              </a:ext>
            </a:extLst>
          </p:cNvPr>
          <p:cNvSpPr txBox="1"/>
          <p:nvPr/>
        </p:nvSpPr>
        <p:spPr>
          <a:xfrm>
            <a:off x="5605744" y="1907475"/>
            <a:ext cx="1223412" cy="1569660"/>
          </a:xfrm>
          <a:prstGeom prst="rect">
            <a:avLst/>
          </a:prstGeom>
          <a:noFill/>
        </p:spPr>
        <p:txBody>
          <a:bodyPr wrap="none" rtlCol="0">
            <a:spAutoFit/>
          </a:bodyPr>
          <a:lstStyle/>
          <a:p>
            <a:r>
              <a:rPr lang="en-US" sz="2400" dirty="0"/>
              <a:t>G-mail</a:t>
            </a:r>
          </a:p>
          <a:p>
            <a:r>
              <a:rPr lang="en-US" sz="2400" dirty="0"/>
              <a:t>Yahoo</a:t>
            </a:r>
          </a:p>
          <a:p>
            <a:r>
              <a:rPr lang="en-US" sz="2400" dirty="0"/>
              <a:t>Outlook</a:t>
            </a:r>
          </a:p>
          <a:p>
            <a:r>
              <a:rPr lang="en-US" sz="2400" dirty="0" err="1"/>
              <a:t>SUMail</a:t>
            </a:r>
            <a:endParaRPr lang="en-US" sz="2400" dirty="0"/>
          </a:p>
        </p:txBody>
      </p:sp>
      <p:sp>
        <p:nvSpPr>
          <p:cNvPr id="16" name="TextBox 15">
            <a:extLst>
              <a:ext uri="{FF2B5EF4-FFF2-40B4-BE49-F238E27FC236}">
                <a16:creationId xmlns:a16="http://schemas.microsoft.com/office/drawing/2014/main" id="{77D6934D-EA6F-FDC8-9B17-79005AE85F4D}"/>
              </a:ext>
            </a:extLst>
          </p:cNvPr>
          <p:cNvSpPr txBox="1"/>
          <p:nvPr/>
        </p:nvSpPr>
        <p:spPr>
          <a:xfrm>
            <a:off x="2697315" y="3855230"/>
            <a:ext cx="7970685" cy="1200329"/>
          </a:xfrm>
          <a:prstGeom prst="rect">
            <a:avLst/>
          </a:prstGeom>
          <a:noFill/>
        </p:spPr>
        <p:txBody>
          <a:bodyPr wrap="square" rtlCol="0">
            <a:spAutoFit/>
          </a:bodyPr>
          <a:lstStyle/>
          <a:p>
            <a:r>
              <a:rPr lang="en-US" sz="2400" dirty="0"/>
              <a:t>But for very sensitive communications, there are good (and free for lower-end service) encrypted e-mail servers:</a:t>
            </a:r>
          </a:p>
          <a:p>
            <a:endParaRPr lang="en-US" sz="2400" dirty="0"/>
          </a:p>
        </p:txBody>
      </p:sp>
      <p:pic>
        <p:nvPicPr>
          <p:cNvPr id="18" name="Picture 17">
            <a:extLst>
              <a:ext uri="{FF2B5EF4-FFF2-40B4-BE49-F238E27FC236}">
                <a16:creationId xmlns:a16="http://schemas.microsoft.com/office/drawing/2014/main" id="{FC279DB3-F2D8-CAA8-6284-9DC3E9EE705D}"/>
              </a:ext>
            </a:extLst>
          </p:cNvPr>
          <p:cNvPicPr>
            <a:picLocks noChangeAspect="1"/>
          </p:cNvPicPr>
          <p:nvPr/>
        </p:nvPicPr>
        <p:blipFill>
          <a:blip r:embed="rId2"/>
          <a:stretch>
            <a:fillRect/>
          </a:stretch>
        </p:blipFill>
        <p:spPr>
          <a:xfrm>
            <a:off x="623609" y="420482"/>
            <a:ext cx="1371600" cy="976394"/>
          </a:xfrm>
          <a:prstGeom prst="rect">
            <a:avLst/>
          </a:prstGeom>
        </p:spPr>
      </p:pic>
      <p:pic>
        <p:nvPicPr>
          <p:cNvPr id="20" name="Picture 19">
            <a:extLst>
              <a:ext uri="{FF2B5EF4-FFF2-40B4-BE49-F238E27FC236}">
                <a16:creationId xmlns:a16="http://schemas.microsoft.com/office/drawing/2014/main" id="{1C286CEC-AA70-F1CB-6E6B-2B57D606A9A1}"/>
              </a:ext>
            </a:extLst>
          </p:cNvPr>
          <p:cNvPicPr>
            <a:picLocks noChangeAspect="1"/>
          </p:cNvPicPr>
          <p:nvPr/>
        </p:nvPicPr>
        <p:blipFill>
          <a:blip r:embed="rId3"/>
          <a:stretch>
            <a:fillRect/>
          </a:stretch>
        </p:blipFill>
        <p:spPr>
          <a:xfrm>
            <a:off x="622389" y="1740626"/>
            <a:ext cx="1371600" cy="1303020"/>
          </a:xfrm>
          <a:prstGeom prst="rect">
            <a:avLst/>
          </a:prstGeom>
        </p:spPr>
      </p:pic>
      <p:pic>
        <p:nvPicPr>
          <p:cNvPr id="22" name="Picture 21">
            <a:extLst>
              <a:ext uri="{FF2B5EF4-FFF2-40B4-BE49-F238E27FC236}">
                <a16:creationId xmlns:a16="http://schemas.microsoft.com/office/drawing/2014/main" id="{51ED0D2A-2F8E-A3AB-88D1-2A323D1A35FF}"/>
              </a:ext>
            </a:extLst>
          </p:cNvPr>
          <p:cNvPicPr>
            <a:picLocks noChangeAspect="1"/>
          </p:cNvPicPr>
          <p:nvPr/>
        </p:nvPicPr>
        <p:blipFill>
          <a:blip r:embed="rId4"/>
          <a:stretch>
            <a:fillRect/>
          </a:stretch>
        </p:blipFill>
        <p:spPr>
          <a:xfrm>
            <a:off x="635089" y="3334533"/>
            <a:ext cx="1371600" cy="1295048"/>
          </a:xfrm>
          <a:prstGeom prst="rect">
            <a:avLst/>
          </a:prstGeom>
        </p:spPr>
      </p:pic>
      <p:pic>
        <p:nvPicPr>
          <p:cNvPr id="24" name="Picture 23">
            <a:extLst>
              <a:ext uri="{FF2B5EF4-FFF2-40B4-BE49-F238E27FC236}">
                <a16:creationId xmlns:a16="http://schemas.microsoft.com/office/drawing/2014/main" id="{D90B2899-918B-1504-F9BE-FE7A77A38BDB}"/>
              </a:ext>
            </a:extLst>
          </p:cNvPr>
          <p:cNvPicPr>
            <a:picLocks noChangeAspect="1"/>
          </p:cNvPicPr>
          <p:nvPr/>
        </p:nvPicPr>
        <p:blipFill>
          <a:blip r:embed="rId5"/>
          <a:stretch>
            <a:fillRect/>
          </a:stretch>
        </p:blipFill>
        <p:spPr>
          <a:xfrm>
            <a:off x="3780910" y="5080959"/>
            <a:ext cx="3880025" cy="914400"/>
          </a:xfrm>
          <a:prstGeom prst="rect">
            <a:avLst/>
          </a:prstGeom>
        </p:spPr>
      </p:pic>
      <p:pic>
        <p:nvPicPr>
          <p:cNvPr id="26" name="Picture 25">
            <a:extLst>
              <a:ext uri="{FF2B5EF4-FFF2-40B4-BE49-F238E27FC236}">
                <a16:creationId xmlns:a16="http://schemas.microsoft.com/office/drawing/2014/main" id="{654F5E16-4DA0-6E46-22FD-15F6428372AB}"/>
              </a:ext>
            </a:extLst>
          </p:cNvPr>
          <p:cNvPicPr>
            <a:picLocks noChangeAspect="1"/>
          </p:cNvPicPr>
          <p:nvPr/>
        </p:nvPicPr>
        <p:blipFill>
          <a:blip r:embed="rId6"/>
          <a:stretch>
            <a:fillRect/>
          </a:stretch>
        </p:blipFill>
        <p:spPr>
          <a:xfrm>
            <a:off x="8153400" y="5068259"/>
            <a:ext cx="1548383" cy="914400"/>
          </a:xfrm>
          <a:prstGeom prst="rect">
            <a:avLst/>
          </a:prstGeom>
        </p:spPr>
      </p:pic>
      <p:sp>
        <p:nvSpPr>
          <p:cNvPr id="5" name="TextBox 4">
            <a:extLst>
              <a:ext uri="{FF2B5EF4-FFF2-40B4-BE49-F238E27FC236}">
                <a16:creationId xmlns:a16="http://schemas.microsoft.com/office/drawing/2014/main" id="{195B821D-2683-14D3-B8D1-214EFDB483B4}"/>
              </a:ext>
            </a:extLst>
          </p:cNvPr>
          <p:cNvSpPr txBox="1"/>
          <p:nvPr/>
        </p:nvSpPr>
        <p:spPr>
          <a:xfrm>
            <a:off x="6690715" y="1930471"/>
            <a:ext cx="3618298" cy="461665"/>
          </a:xfrm>
          <a:prstGeom prst="rect">
            <a:avLst/>
          </a:prstGeom>
          <a:noFill/>
        </p:spPr>
        <p:txBody>
          <a:bodyPr wrap="none" rtlCol="0">
            <a:spAutoFit/>
          </a:bodyPr>
          <a:lstStyle/>
          <a:p>
            <a:r>
              <a:rPr lang="en-US" sz="2400" dirty="0"/>
              <a:t>security depends on which.</a:t>
            </a:r>
          </a:p>
        </p:txBody>
      </p:sp>
    </p:spTree>
    <p:extLst>
      <p:ext uri="{BB962C8B-B14F-4D97-AF65-F5344CB8AC3E}">
        <p14:creationId xmlns:p14="http://schemas.microsoft.com/office/powerpoint/2010/main" val="352141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animClr clrSpc="rgb" dir="cw">
                                      <p:cBhvr override="childStyle">
                                        <p:cTn dur="1" fill="hold" display="0" masterRel="nextClick" afterEffect="1"/>
                                        <p:tgtEl>
                                          <p:spTgt spid="2"/>
                                        </p:tgtEl>
                                        <p:attrNameLst>
                                          <p:attrName>ppt_c</p:attrName>
                                        </p:attrNameLst>
                                      </p:cBhvr>
                                      <p:to>
                                        <a:srgbClr val="808080"/>
                                      </p:to>
                                    </p:animClr>
                                  </p:sub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subTnLst>
                                    <p:animClr clrSpc="rgb" dir="cw">
                                      <p:cBhvr override="childStyle">
                                        <p:cTn dur="1" fill="hold" display="0" masterRel="nextClick" afterEffect="1"/>
                                        <p:tgtEl>
                                          <p:spTgt spid="4"/>
                                        </p:tgtEl>
                                        <p:attrNameLst>
                                          <p:attrName>ppt_c</p:attrName>
                                        </p:attrNameLst>
                                      </p:cBhvr>
                                      <p:to>
                                        <a:srgbClr val="808080"/>
                                      </p:to>
                                    </p:animClr>
                                  </p:sub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subTnLst>
                                    <p:animClr clrSpc="rgb" dir="cw">
                                      <p:cBhvr override="childStyle">
                                        <p:cTn dur="1" fill="hold" display="0" masterRel="nextClick" afterEffect="1"/>
                                        <p:tgtEl>
                                          <p:spTgt spid="5"/>
                                        </p:tgtEl>
                                        <p:attrNameLst>
                                          <p:attrName>ppt_c</p:attrName>
                                        </p:attrNameLst>
                                      </p:cBhvr>
                                      <p:to>
                                        <a:srgbClr val="808080"/>
                                      </p:to>
                                    </p:animClr>
                                  </p:sub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6"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F1369-786C-D2F3-CF8C-4E51A503EEF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2FA9852-41F5-5A83-B98D-D3EE9B7CF521}"/>
              </a:ext>
            </a:extLst>
          </p:cNvPr>
          <p:cNvSpPr txBox="1"/>
          <p:nvPr/>
        </p:nvSpPr>
        <p:spPr>
          <a:xfrm>
            <a:off x="2438400" y="699194"/>
            <a:ext cx="4196983" cy="523220"/>
          </a:xfrm>
          <a:prstGeom prst="rect">
            <a:avLst/>
          </a:prstGeom>
          <a:noFill/>
        </p:spPr>
        <p:txBody>
          <a:bodyPr wrap="none" rtlCol="0">
            <a:spAutoFit/>
          </a:bodyPr>
          <a:lstStyle/>
          <a:p>
            <a:r>
              <a:rPr lang="en-US" sz="2800" dirty="0"/>
              <a:t>E-MAIL (phone or PC/Mac) </a:t>
            </a:r>
          </a:p>
        </p:txBody>
      </p:sp>
      <p:pic>
        <p:nvPicPr>
          <p:cNvPr id="18" name="Picture 17">
            <a:extLst>
              <a:ext uri="{FF2B5EF4-FFF2-40B4-BE49-F238E27FC236}">
                <a16:creationId xmlns:a16="http://schemas.microsoft.com/office/drawing/2014/main" id="{4DCE6E56-D04A-49B1-958E-DB76C3F58A7B}"/>
              </a:ext>
            </a:extLst>
          </p:cNvPr>
          <p:cNvPicPr>
            <a:picLocks noChangeAspect="1"/>
          </p:cNvPicPr>
          <p:nvPr/>
        </p:nvPicPr>
        <p:blipFill>
          <a:blip r:embed="rId2"/>
          <a:stretch>
            <a:fillRect/>
          </a:stretch>
        </p:blipFill>
        <p:spPr>
          <a:xfrm>
            <a:off x="623609" y="420482"/>
            <a:ext cx="1371600" cy="976394"/>
          </a:xfrm>
          <a:prstGeom prst="rect">
            <a:avLst/>
          </a:prstGeom>
        </p:spPr>
      </p:pic>
      <p:pic>
        <p:nvPicPr>
          <p:cNvPr id="20" name="Picture 19">
            <a:extLst>
              <a:ext uri="{FF2B5EF4-FFF2-40B4-BE49-F238E27FC236}">
                <a16:creationId xmlns:a16="http://schemas.microsoft.com/office/drawing/2014/main" id="{426FD799-8DDC-628D-5ABD-6F126BD0F6E8}"/>
              </a:ext>
            </a:extLst>
          </p:cNvPr>
          <p:cNvPicPr>
            <a:picLocks noChangeAspect="1"/>
          </p:cNvPicPr>
          <p:nvPr/>
        </p:nvPicPr>
        <p:blipFill>
          <a:blip r:embed="rId3"/>
          <a:stretch>
            <a:fillRect/>
          </a:stretch>
        </p:blipFill>
        <p:spPr>
          <a:xfrm>
            <a:off x="622389" y="1740626"/>
            <a:ext cx="1371600" cy="1303020"/>
          </a:xfrm>
          <a:prstGeom prst="rect">
            <a:avLst/>
          </a:prstGeom>
        </p:spPr>
      </p:pic>
      <p:pic>
        <p:nvPicPr>
          <p:cNvPr id="22" name="Picture 21">
            <a:extLst>
              <a:ext uri="{FF2B5EF4-FFF2-40B4-BE49-F238E27FC236}">
                <a16:creationId xmlns:a16="http://schemas.microsoft.com/office/drawing/2014/main" id="{FF18A724-0AAC-CCC7-99CF-093CEB8EB517}"/>
              </a:ext>
            </a:extLst>
          </p:cNvPr>
          <p:cNvPicPr>
            <a:picLocks noChangeAspect="1"/>
          </p:cNvPicPr>
          <p:nvPr/>
        </p:nvPicPr>
        <p:blipFill>
          <a:blip r:embed="rId4"/>
          <a:stretch>
            <a:fillRect/>
          </a:stretch>
        </p:blipFill>
        <p:spPr>
          <a:xfrm>
            <a:off x="635089" y="3334533"/>
            <a:ext cx="1371600" cy="1295048"/>
          </a:xfrm>
          <a:prstGeom prst="rect">
            <a:avLst/>
          </a:prstGeom>
        </p:spPr>
      </p:pic>
      <p:sp>
        <p:nvSpPr>
          <p:cNvPr id="6" name="TextBox 5">
            <a:extLst>
              <a:ext uri="{FF2B5EF4-FFF2-40B4-BE49-F238E27FC236}">
                <a16:creationId xmlns:a16="http://schemas.microsoft.com/office/drawing/2014/main" id="{23924587-EDBF-FE03-40D8-D919E19D9046}"/>
              </a:ext>
            </a:extLst>
          </p:cNvPr>
          <p:cNvSpPr txBox="1"/>
          <p:nvPr/>
        </p:nvSpPr>
        <p:spPr>
          <a:xfrm>
            <a:off x="650981" y="5105400"/>
            <a:ext cx="3941400" cy="1200329"/>
          </a:xfrm>
          <a:prstGeom prst="rect">
            <a:avLst/>
          </a:prstGeom>
          <a:noFill/>
        </p:spPr>
        <p:txBody>
          <a:bodyPr wrap="none" rtlCol="0">
            <a:spAutoFit/>
          </a:bodyPr>
          <a:lstStyle/>
          <a:p>
            <a:r>
              <a:rPr lang="en-US" dirty="0"/>
              <a:t>FYI, three kinds of connections:</a:t>
            </a:r>
          </a:p>
          <a:p>
            <a:r>
              <a:rPr lang="en-US" dirty="0"/>
              <a:t>Post Office Protocol </a:t>
            </a:r>
            <a:r>
              <a:rPr lang="en-US" i="1" dirty="0"/>
              <a:t>POP</a:t>
            </a:r>
          </a:p>
          <a:p>
            <a:r>
              <a:rPr lang="en-US" dirty="0"/>
              <a:t>Simple Mail Transfer Protocol </a:t>
            </a:r>
            <a:r>
              <a:rPr lang="en-US" i="1" dirty="0"/>
              <a:t>SMTP</a:t>
            </a:r>
          </a:p>
          <a:p>
            <a:r>
              <a:rPr lang="en-US" dirty="0"/>
              <a:t>Internet Message Access Protocol </a:t>
            </a:r>
            <a:r>
              <a:rPr lang="en-US" i="1" dirty="0"/>
              <a:t>IMAP</a:t>
            </a:r>
          </a:p>
        </p:txBody>
      </p:sp>
      <p:sp>
        <p:nvSpPr>
          <p:cNvPr id="7" name="TextBox 6">
            <a:extLst>
              <a:ext uri="{FF2B5EF4-FFF2-40B4-BE49-F238E27FC236}">
                <a16:creationId xmlns:a16="http://schemas.microsoft.com/office/drawing/2014/main" id="{E099331D-7FF3-D444-FB45-EA5BEBF0B6BC}"/>
              </a:ext>
            </a:extLst>
          </p:cNvPr>
          <p:cNvSpPr txBox="1"/>
          <p:nvPr/>
        </p:nvSpPr>
        <p:spPr>
          <a:xfrm>
            <a:off x="2616071" y="1907475"/>
            <a:ext cx="4179349" cy="461665"/>
          </a:xfrm>
          <a:prstGeom prst="rect">
            <a:avLst/>
          </a:prstGeom>
          <a:noFill/>
        </p:spPr>
        <p:txBody>
          <a:bodyPr wrap="none" rtlCol="0">
            <a:spAutoFit/>
          </a:bodyPr>
          <a:lstStyle/>
          <a:p>
            <a:r>
              <a:rPr lang="en-US" sz="2400" dirty="0"/>
              <a:t>Client or app e-mail is different.</a:t>
            </a:r>
          </a:p>
        </p:txBody>
      </p:sp>
      <p:sp>
        <p:nvSpPr>
          <p:cNvPr id="10" name="TextBox 9">
            <a:extLst>
              <a:ext uri="{FF2B5EF4-FFF2-40B4-BE49-F238E27FC236}">
                <a16:creationId xmlns:a16="http://schemas.microsoft.com/office/drawing/2014/main" id="{D69FD61C-14B7-E75B-A57E-EDA23049C9C9}"/>
              </a:ext>
            </a:extLst>
          </p:cNvPr>
          <p:cNvSpPr txBox="1"/>
          <p:nvPr/>
        </p:nvSpPr>
        <p:spPr>
          <a:xfrm>
            <a:off x="7086600" y="1927115"/>
            <a:ext cx="3704156" cy="1938992"/>
          </a:xfrm>
          <a:prstGeom prst="rect">
            <a:avLst/>
          </a:prstGeom>
          <a:noFill/>
        </p:spPr>
        <p:txBody>
          <a:bodyPr wrap="none" rtlCol="0">
            <a:spAutoFit/>
          </a:bodyPr>
          <a:lstStyle/>
          <a:p>
            <a:r>
              <a:rPr lang="en-US" sz="2400" dirty="0"/>
              <a:t>Windows Mail or Apple Mail</a:t>
            </a:r>
          </a:p>
          <a:p>
            <a:r>
              <a:rPr lang="en-US" sz="2400" dirty="0"/>
              <a:t>Outlook</a:t>
            </a:r>
          </a:p>
          <a:p>
            <a:r>
              <a:rPr lang="en-US" sz="2400" dirty="0"/>
              <a:t>Thunderbird</a:t>
            </a:r>
          </a:p>
          <a:p>
            <a:r>
              <a:rPr lang="en-US" sz="2400" dirty="0" err="1"/>
              <a:t>eM</a:t>
            </a:r>
            <a:r>
              <a:rPr lang="en-US" sz="2400" dirty="0"/>
              <a:t> Client</a:t>
            </a:r>
          </a:p>
          <a:p>
            <a:r>
              <a:rPr lang="en-US" sz="2400" dirty="0" err="1"/>
              <a:t>Mailbird</a:t>
            </a:r>
            <a:endParaRPr lang="en-US" sz="2400" dirty="0"/>
          </a:p>
        </p:txBody>
      </p:sp>
      <p:sp>
        <p:nvSpPr>
          <p:cNvPr id="11" name="TextBox 10">
            <a:extLst>
              <a:ext uri="{FF2B5EF4-FFF2-40B4-BE49-F238E27FC236}">
                <a16:creationId xmlns:a16="http://schemas.microsoft.com/office/drawing/2014/main" id="{08041750-3D41-0FF7-E385-5C2B4E382F16}"/>
              </a:ext>
            </a:extLst>
          </p:cNvPr>
          <p:cNvSpPr txBox="1"/>
          <p:nvPr/>
        </p:nvSpPr>
        <p:spPr>
          <a:xfrm>
            <a:off x="5228155" y="4267200"/>
            <a:ext cx="5562601" cy="1200329"/>
          </a:xfrm>
          <a:prstGeom prst="rect">
            <a:avLst/>
          </a:prstGeom>
          <a:noFill/>
        </p:spPr>
        <p:txBody>
          <a:bodyPr wrap="square" rtlCol="0">
            <a:spAutoFit/>
          </a:bodyPr>
          <a:lstStyle/>
          <a:p>
            <a:r>
              <a:rPr lang="en-US" sz="2400" dirty="0"/>
              <a:t>Can save mail on your hard drive, but </a:t>
            </a:r>
            <a:r>
              <a:rPr lang="en-US" sz="2400" dirty="0" err="1"/>
              <a:t>encyrption</a:t>
            </a:r>
            <a:r>
              <a:rPr lang="en-US" sz="2400" dirty="0"/>
              <a:t> requires add-ins that can get complicated.</a:t>
            </a:r>
          </a:p>
        </p:txBody>
      </p:sp>
    </p:spTree>
    <p:extLst>
      <p:ext uri="{BB962C8B-B14F-4D97-AF65-F5344CB8AC3E}">
        <p14:creationId xmlns:p14="http://schemas.microsoft.com/office/powerpoint/2010/main" val="295355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subTnLst>
                                    <p:animClr clrSpc="rgb" dir="cw">
                                      <p:cBhvr override="childStyle">
                                        <p:cTn dur="1" fill="hold" display="0" masterRel="nextClick" afterEffect="1"/>
                                        <p:tgtEl>
                                          <p:spTgt spid="7"/>
                                        </p:tgtEl>
                                        <p:attrNameLst>
                                          <p:attrName>ppt_c</p:attrName>
                                        </p:attrNameLst>
                                      </p:cBhvr>
                                      <p:to>
                                        <a:srgbClr val="808080"/>
                                      </p:to>
                                    </p:animClr>
                                  </p:subTnLst>
                                </p:cTn>
                              </p:par>
                              <p:par>
                                <p:cTn id="8" presetID="10" presetClass="entr" presetSubtype="0" fill="hold" grpId="0" nodeType="withEffect">
                                  <p:stCondLst>
                                    <p:cond delay="7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subTnLst>
                                    <p:animClr clrSpc="rgb" dir="cw">
                                      <p:cBhvr override="childStyle">
                                        <p:cTn dur="1" fill="hold" display="0" masterRel="nextClick" afterEffect="1"/>
                                        <p:tgtEl>
                                          <p:spTgt spid="10"/>
                                        </p:tgtEl>
                                        <p:attrNameLst>
                                          <p:attrName>ppt_c</p:attrName>
                                        </p:attrNameLst>
                                      </p:cBhvr>
                                      <p:to>
                                        <a:srgbClr val="808080"/>
                                      </p:to>
                                    </p:animClr>
                                  </p:sub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51A7B-426F-9297-CF47-FB686C71245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DB361C-021D-7DB8-0152-D88BE76CB8E9}"/>
              </a:ext>
            </a:extLst>
          </p:cNvPr>
          <p:cNvSpPr txBox="1"/>
          <p:nvPr/>
        </p:nvSpPr>
        <p:spPr>
          <a:xfrm>
            <a:off x="1295400" y="762000"/>
            <a:ext cx="6232219" cy="523220"/>
          </a:xfrm>
          <a:prstGeom prst="rect">
            <a:avLst/>
          </a:prstGeom>
          <a:noFill/>
        </p:spPr>
        <p:txBody>
          <a:bodyPr wrap="none" rtlCol="0">
            <a:spAutoFit/>
          </a:bodyPr>
          <a:lstStyle/>
          <a:p>
            <a:r>
              <a:rPr lang="en-US" sz="2800" dirty="0"/>
              <a:t>How can we save sensitive info securely? </a:t>
            </a:r>
          </a:p>
        </p:txBody>
      </p:sp>
      <p:sp>
        <p:nvSpPr>
          <p:cNvPr id="9" name="TextBox 8">
            <a:extLst>
              <a:ext uri="{FF2B5EF4-FFF2-40B4-BE49-F238E27FC236}">
                <a16:creationId xmlns:a16="http://schemas.microsoft.com/office/drawing/2014/main" id="{A30EC880-5450-BDAB-8FEA-FEA4E15456FD}"/>
              </a:ext>
            </a:extLst>
          </p:cNvPr>
          <p:cNvSpPr txBox="1"/>
          <p:nvPr/>
        </p:nvSpPr>
        <p:spPr>
          <a:xfrm>
            <a:off x="1363509" y="2209800"/>
            <a:ext cx="6096000" cy="830997"/>
          </a:xfrm>
          <a:prstGeom prst="rect">
            <a:avLst/>
          </a:prstGeom>
          <a:noFill/>
        </p:spPr>
        <p:txBody>
          <a:bodyPr wrap="square">
            <a:spAutoFit/>
          </a:bodyPr>
          <a:lstStyle/>
          <a:p>
            <a:r>
              <a:rPr lang="en-US" sz="2400" dirty="0"/>
              <a:t>You have a document, spreadsheet, photo/video that you need to protect …</a:t>
            </a:r>
          </a:p>
        </p:txBody>
      </p:sp>
      <p:sp>
        <p:nvSpPr>
          <p:cNvPr id="11" name="TextBox 10">
            <a:extLst>
              <a:ext uri="{FF2B5EF4-FFF2-40B4-BE49-F238E27FC236}">
                <a16:creationId xmlns:a16="http://schemas.microsoft.com/office/drawing/2014/main" id="{A7CB425B-A850-FF51-C011-6A59E5CC44CA}"/>
              </a:ext>
            </a:extLst>
          </p:cNvPr>
          <p:cNvSpPr txBox="1"/>
          <p:nvPr/>
        </p:nvSpPr>
        <p:spPr>
          <a:xfrm>
            <a:off x="3733800" y="3581400"/>
            <a:ext cx="6781800" cy="830997"/>
          </a:xfrm>
          <a:prstGeom prst="rect">
            <a:avLst/>
          </a:prstGeom>
          <a:noFill/>
        </p:spPr>
        <p:txBody>
          <a:bodyPr wrap="square">
            <a:spAutoFit/>
          </a:bodyPr>
          <a:lstStyle/>
          <a:p>
            <a:r>
              <a:rPr lang="en-US" sz="2400" dirty="0"/>
              <a:t>… one easy thing is to attach it to a </a:t>
            </a:r>
            <a:r>
              <a:rPr lang="en-US" sz="2400" i="1" dirty="0"/>
              <a:t>draft</a:t>
            </a:r>
            <a:r>
              <a:rPr lang="en-US" sz="2400" dirty="0"/>
              <a:t> message in an encrypted on-line e-mail, like Proton.</a:t>
            </a:r>
          </a:p>
        </p:txBody>
      </p:sp>
      <p:sp>
        <p:nvSpPr>
          <p:cNvPr id="12" name="TextBox 11">
            <a:extLst>
              <a:ext uri="{FF2B5EF4-FFF2-40B4-BE49-F238E27FC236}">
                <a16:creationId xmlns:a16="http://schemas.microsoft.com/office/drawing/2014/main" id="{EED2514C-CA10-69F9-609D-A37E6A8FE084}"/>
              </a:ext>
            </a:extLst>
          </p:cNvPr>
          <p:cNvSpPr txBox="1"/>
          <p:nvPr/>
        </p:nvSpPr>
        <p:spPr>
          <a:xfrm>
            <a:off x="685800" y="5537220"/>
            <a:ext cx="11112337" cy="523220"/>
          </a:xfrm>
          <a:prstGeom prst="rect">
            <a:avLst/>
          </a:prstGeom>
          <a:noFill/>
        </p:spPr>
        <p:txBody>
          <a:bodyPr wrap="none" rtlCol="0">
            <a:spAutoFit/>
          </a:bodyPr>
          <a:lstStyle/>
          <a:p>
            <a:r>
              <a:rPr lang="en-US" sz="2800" dirty="0"/>
              <a:t>But if you have a number of documents or a directory of them, consider … </a:t>
            </a:r>
          </a:p>
        </p:txBody>
      </p:sp>
    </p:spTree>
    <p:extLst>
      <p:ext uri="{BB962C8B-B14F-4D97-AF65-F5344CB8AC3E}">
        <p14:creationId xmlns:p14="http://schemas.microsoft.com/office/powerpoint/2010/main" val="240754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7017F7-28B2-C416-74DA-184D6DE2ABE0}"/>
              </a:ext>
            </a:extLst>
          </p:cNvPr>
          <p:cNvPicPr>
            <a:picLocks noChangeAspect="1"/>
          </p:cNvPicPr>
          <p:nvPr/>
        </p:nvPicPr>
        <p:blipFill>
          <a:blip r:embed="rId2"/>
          <a:stretch>
            <a:fillRect/>
          </a:stretch>
        </p:blipFill>
        <p:spPr>
          <a:xfrm>
            <a:off x="1905000" y="609600"/>
            <a:ext cx="8382000" cy="5871728"/>
          </a:xfrm>
          <a:prstGeom prst="rect">
            <a:avLst/>
          </a:prstGeom>
        </p:spPr>
      </p:pic>
    </p:spTree>
    <p:extLst>
      <p:ext uri="{BB962C8B-B14F-4D97-AF65-F5344CB8AC3E}">
        <p14:creationId xmlns:p14="http://schemas.microsoft.com/office/powerpoint/2010/main" val="2103860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E3AB8-23E8-DDAC-9054-863125A9D0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B3A011-CC1D-EA6C-0CC0-B4CA847567E8}"/>
              </a:ext>
            </a:extLst>
          </p:cNvPr>
          <p:cNvPicPr>
            <a:picLocks noChangeAspect="1"/>
          </p:cNvPicPr>
          <p:nvPr/>
        </p:nvPicPr>
        <p:blipFill>
          <a:blip r:embed="rId2"/>
          <a:stretch>
            <a:fillRect/>
          </a:stretch>
        </p:blipFill>
        <p:spPr>
          <a:xfrm>
            <a:off x="609600" y="381000"/>
            <a:ext cx="3480861" cy="2438400"/>
          </a:xfrm>
          <a:prstGeom prst="rect">
            <a:avLst/>
          </a:prstGeom>
        </p:spPr>
      </p:pic>
      <p:sp>
        <p:nvSpPr>
          <p:cNvPr id="2" name="TextBox 1">
            <a:extLst>
              <a:ext uri="{FF2B5EF4-FFF2-40B4-BE49-F238E27FC236}">
                <a16:creationId xmlns:a16="http://schemas.microsoft.com/office/drawing/2014/main" id="{97F617F6-55AD-9E18-496B-82FD4F865C0C}"/>
              </a:ext>
            </a:extLst>
          </p:cNvPr>
          <p:cNvSpPr txBox="1"/>
          <p:nvPr/>
        </p:nvSpPr>
        <p:spPr>
          <a:xfrm>
            <a:off x="1447800" y="3515381"/>
            <a:ext cx="3747221" cy="954107"/>
          </a:xfrm>
          <a:prstGeom prst="rect">
            <a:avLst/>
          </a:prstGeom>
          <a:noFill/>
        </p:spPr>
        <p:txBody>
          <a:bodyPr wrap="square" rtlCol="0">
            <a:spAutoFit/>
          </a:bodyPr>
          <a:lstStyle/>
          <a:p>
            <a:pPr algn="r"/>
            <a:r>
              <a:rPr lang="en-US" sz="2800" dirty="0"/>
              <a:t>Basic encryption takes plain text like this:</a:t>
            </a:r>
          </a:p>
        </p:txBody>
      </p:sp>
      <p:sp>
        <p:nvSpPr>
          <p:cNvPr id="5" name="TextBox 4">
            <a:extLst>
              <a:ext uri="{FF2B5EF4-FFF2-40B4-BE49-F238E27FC236}">
                <a16:creationId xmlns:a16="http://schemas.microsoft.com/office/drawing/2014/main" id="{C9C56150-F01A-7B96-5881-12443B5D82FE}"/>
              </a:ext>
            </a:extLst>
          </p:cNvPr>
          <p:cNvSpPr txBox="1"/>
          <p:nvPr/>
        </p:nvSpPr>
        <p:spPr>
          <a:xfrm>
            <a:off x="6096000" y="803462"/>
            <a:ext cx="3505200" cy="5078313"/>
          </a:xfrm>
          <a:prstGeom prst="rect">
            <a:avLst/>
          </a:prstGeom>
          <a:noFill/>
        </p:spPr>
        <p:txBody>
          <a:bodyPr wrap="square">
            <a:spAutoFit/>
          </a:bodyPr>
          <a:lstStyle/>
          <a:p>
            <a:r>
              <a:rPr lang="en-US" dirty="0"/>
              <a:t>We read the privacy policies and available audits for all of these services, and we examined their apps and documentation for information about their underlying technology. After purchasing accounts from all of these companies, we evaluated the user experience on an Android phone, an iPhone, an Apple MacBook Pro laptop, and a Windows laptop. We used online DNS leak test tools (such as </a:t>
            </a:r>
            <a:r>
              <a:rPr lang="en-US" dirty="0" err="1"/>
              <a:t>DNSLeakTest</a:t>
            </a:r>
            <a:r>
              <a:rPr lang="en-US" dirty="0"/>
              <a:t>) to confirm that the VPN was not leaking DNS requests and that our visible IP address changed on every device. All of the VPNs we tested passed both tests on every platform.</a:t>
            </a:r>
          </a:p>
        </p:txBody>
      </p:sp>
    </p:spTree>
    <p:extLst>
      <p:ext uri="{BB962C8B-B14F-4D97-AF65-F5344CB8AC3E}">
        <p14:creationId xmlns:p14="http://schemas.microsoft.com/office/powerpoint/2010/main" val="3285728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ACC24-FB7F-AEC3-D87E-1E7F95C7820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87397B3-BA70-99BA-0AA8-1FBC72AFCE80}"/>
              </a:ext>
            </a:extLst>
          </p:cNvPr>
          <p:cNvSpPr txBox="1"/>
          <p:nvPr/>
        </p:nvSpPr>
        <p:spPr>
          <a:xfrm>
            <a:off x="6096000" y="868502"/>
            <a:ext cx="6097656" cy="5816977"/>
          </a:xfrm>
          <a:prstGeom prst="rect">
            <a:avLst/>
          </a:prstGeom>
          <a:noFill/>
        </p:spPr>
        <p:txBody>
          <a:bodyPr wrap="square">
            <a:spAutoFit/>
          </a:bodyPr>
          <a:lstStyle/>
          <a:p>
            <a:r>
              <a:rPr lang="en-US" sz="1200" dirty="0"/>
              <a:t>-----BEGIN PGP MESSAGE-----</a:t>
            </a:r>
          </a:p>
          <a:p>
            <a:r>
              <a:rPr lang="en-US" sz="1200" dirty="0"/>
              <a:t>Version: Encryption Desktop 10.3.0 (Build 9060)</a:t>
            </a:r>
          </a:p>
          <a:p>
            <a:r>
              <a:rPr lang="en-US" sz="1200" dirty="0"/>
              <a:t>Charset: utf-8</a:t>
            </a:r>
          </a:p>
          <a:p>
            <a:endParaRPr lang="en-US" sz="1200" dirty="0"/>
          </a:p>
          <a:p>
            <a:r>
              <a:rPr lang="en-US" sz="1200" dirty="0"/>
              <a:t>qANQR1DDDQQJAwLNtAknetvw+b/Sw7AB45QS3sUlBFVMuZaMOsJoTJW1h0TKAFsy</a:t>
            </a:r>
          </a:p>
          <a:p>
            <a:r>
              <a:rPr lang="en-US" sz="1200" dirty="0"/>
              <a:t>t64uIgxL338edNbwbAlFWZlpfPbFwpbn9ZtI7KDtKwx7aEwTBlDaiS1IsAfW7glF</a:t>
            </a:r>
          </a:p>
          <a:p>
            <a:r>
              <a:rPr lang="en-US" sz="1200" dirty="0"/>
              <a:t>BHwTZ9c+dR1WTy+Q/YVDwsjMdfsyoz8/c13BVQOIZOkdfSiBhEkuV+PAhwxD86lZ</a:t>
            </a:r>
          </a:p>
          <a:p>
            <a:r>
              <a:rPr lang="en-US" sz="1200" dirty="0"/>
              <a:t>6PmpJZAb0vxxC4iL3OqTdxjf9kuPag3QTqSkVfeko4E3iIrCpRBFYmoUdXZ1wTA2</a:t>
            </a:r>
          </a:p>
          <a:p>
            <a:r>
              <a:rPr lang="en-US" sz="1200" dirty="0"/>
              <a:t>eo1gX5ToXD7GUt7bECZCMuKvxWoVDK/uLyQIA2Kn7CYejad7x0XWrNhm5QC/</a:t>
            </a:r>
            <a:r>
              <a:rPr lang="en-US" sz="1200" dirty="0" err="1"/>
              <a:t>EzBT</a:t>
            </a:r>
            <a:endParaRPr lang="en-US" sz="1200" dirty="0"/>
          </a:p>
          <a:p>
            <a:r>
              <a:rPr lang="en-US" sz="1200" dirty="0"/>
              <a:t>CKlKNc372T0y+kVzThecVv7m0OMMhI1JpedlTYdRAV7RrrbCAaoJVzRq0C+bH+Qo</a:t>
            </a:r>
          </a:p>
          <a:p>
            <a:r>
              <a:rPr lang="en-US" sz="1200" dirty="0"/>
              <a:t>L/ZZfUnX2YJeSZdRzIrFRXQ+fIsklXtjZMs9dxYK4Xt9hTHmJMF9mRGZgwlkjZS0</a:t>
            </a:r>
          </a:p>
          <a:p>
            <a:r>
              <a:rPr lang="en-US" sz="1200" dirty="0"/>
              <a:t>p66+bAmNQHgvDbf60YX+eG80AgenyoBU1XYA42c+o+gFV+WbFGKipq1tKRk+4543</a:t>
            </a:r>
          </a:p>
          <a:p>
            <a:r>
              <a:rPr lang="en-US" sz="1200" dirty="0"/>
              <a:t>II33iBgQhdZenYzTKqXQX7f2ZiEZyE3UYc32r3zvLNowyisPJDJ6dbCmY/9w0aEo</a:t>
            </a:r>
          </a:p>
          <a:p>
            <a:r>
              <a:rPr lang="en-US" sz="1200" dirty="0"/>
              <a:t>LtWjUs8ZWNw1phLjj7SxiUa6Tp9hbivxUfcpAJF22Yp68E/JiXTyV2lgmGy7pWIk</a:t>
            </a:r>
          </a:p>
          <a:p>
            <a:r>
              <a:rPr lang="en-US" sz="1200" dirty="0"/>
              <a:t>N11udz9qF8+AATDjmALXpLY7E/n1M5EMRL8M4PhMoqcb8VYzfUYdkXCgq8oIesSQ</a:t>
            </a:r>
          </a:p>
          <a:p>
            <a:r>
              <a:rPr lang="en-US" sz="1200" dirty="0"/>
              <a:t>f1MA+TG72KVEnyIfkD9/5heF7ExC4wwzrBGLV8YLnGjdh+ILcKSzAp/PWL3fH3gg</a:t>
            </a:r>
          </a:p>
          <a:p>
            <a:r>
              <a:rPr lang="en-US" sz="1200" dirty="0"/>
              <a:t>sVHetUUgsVvARQav+oEe02GlWQo9vz2UYT91nLa7NbLLrlJEY73rzqZ37/7ZRTfB</a:t>
            </a:r>
          </a:p>
          <a:p>
            <a:r>
              <a:rPr lang="en-US" sz="1200" dirty="0"/>
              <a:t>qhwxyLZlvC7/tFv94XsCn9pi+ZiqzpVpMUNRFbWsVCak178jsuy2+1zMmofanJS9</a:t>
            </a:r>
          </a:p>
          <a:p>
            <a:r>
              <a:rPr lang="en-US" sz="1200" dirty="0"/>
              <a:t>1E5cf5g/D1i/YHe53jwXbnBgGna3FMFUKZn+LAPqPz93M1GybRAqltKlBH2FSCNF</a:t>
            </a:r>
          </a:p>
          <a:p>
            <a:r>
              <a:rPr lang="en-US" sz="1200" dirty="0"/>
              <a:t>a3e5YhX155FIxI/RQ8ss4BuN0cDVE5JTU2PXLbUKl8cIDCZLoD8dGrz6Fgw3vEYk</a:t>
            </a:r>
          </a:p>
          <a:p>
            <a:r>
              <a:rPr lang="en-US" sz="1200" dirty="0"/>
              <a:t>BKReu1Oo9qiBcfahPlBLZOkcyjtMH2NKoFEu+rpI9tbGp9v9Fi0pfkxvnv3Ug2N5</a:t>
            </a:r>
          </a:p>
          <a:p>
            <a:r>
              <a:rPr lang="en-US" sz="1200" dirty="0"/>
              <a:t>D3s30V8jJemmEin/GNdz78MH9TAHk2b4tEZUW6v/kRvEKueLK94vDz1Cz6na/J5I</a:t>
            </a:r>
          </a:p>
          <a:p>
            <a:r>
              <a:rPr lang="en-US" sz="1200" dirty="0"/>
              <a:t>shbcxwLqbscNvBlUF87TCJhAawfA9P75GvKKNQgSBFZWLB54wdftK306gPJdc1c1</a:t>
            </a:r>
          </a:p>
          <a:p>
            <a:r>
              <a:rPr lang="en-US" sz="1200" dirty="0"/>
              <a:t>GaHmbEDDPRssCN+1wHR84cKFh2hgaZUUr4zbA8LAozVGkQGqIpR3+kuqx6DLsY+s</a:t>
            </a:r>
          </a:p>
          <a:p>
            <a:r>
              <a:rPr lang="en-US" sz="1200" dirty="0"/>
              <a:t>r6C6Q1GNPnVJDy3acqQTvOmi55IbajGsZ61MzHbp0tY9r67Vl4mPCvt1IX4K++RE</a:t>
            </a:r>
          </a:p>
          <a:p>
            <a:r>
              <a:rPr lang="en-US" sz="1200" dirty="0"/>
              <a:t>ZY2ly8vtkEDU6UY/70QbewXSYKGYwD74ORkLenAWZpHJC0e/ZK5ZvwvviEIGdbE/</a:t>
            </a:r>
          </a:p>
          <a:p>
            <a:r>
              <a:rPr lang="en-US" sz="1200" dirty="0"/>
              <a:t>zgILF8ps8vwbnPjEao0kLicHxq7Isz5t4tz5h/qpUVvaXliuZ+iKWZ7veM4Ay+zA</a:t>
            </a:r>
          </a:p>
          <a:p>
            <a:r>
              <a:rPr lang="en-US" sz="1200" dirty="0"/>
              <a:t>xnpOlJNtZvVVLCRej8QIrwsHw+563wtgUZhAqSm5J7CXMDKQ8MOwiyxPG+kBExGY</a:t>
            </a:r>
          </a:p>
          <a:p>
            <a:r>
              <a:rPr lang="en-US" sz="1200" dirty="0"/>
              <a:t>JIAUywRg7g==</a:t>
            </a:r>
          </a:p>
          <a:p>
            <a:r>
              <a:rPr lang="en-US" sz="1200" dirty="0"/>
              <a:t>=JKm8</a:t>
            </a:r>
          </a:p>
          <a:p>
            <a:r>
              <a:rPr lang="en-US" sz="1200" dirty="0"/>
              <a:t>-----END PGP MESSAGE-----</a:t>
            </a:r>
          </a:p>
        </p:txBody>
      </p:sp>
      <p:pic>
        <p:nvPicPr>
          <p:cNvPr id="3" name="Picture 2">
            <a:extLst>
              <a:ext uri="{FF2B5EF4-FFF2-40B4-BE49-F238E27FC236}">
                <a16:creationId xmlns:a16="http://schemas.microsoft.com/office/drawing/2014/main" id="{C8F71C28-E3CE-6461-D80B-730E4F918E19}"/>
              </a:ext>
            </a:extLst>
          </p:cNvPr>
          <p:cNvPicPr>
            <a:picLocks noChangeAspect="1"/>
          </p:cNvPicPr>
          <p:nvPr/>
        </p:nvPicPr>
        <p:blipFill>
          <a:blip r:embed="rId2"/>
          <a:stretch>
            <a:fillRect/>
          </a:stretch>
        </p:blipFill>
        <p:spPr>
          <a:xfrm>
            <a:off x="609600" y="381000"/>
            <a:ext cx="3480861" cy="2438400"/>
          </a:xfrm>
          <a:prstGeom prst="rect">
            <a:avLst/>
          </a:prstGeom>
        </p:spPr>
      </p:pic>
      <p:sp>
        <p:nvSpPr>
          <p:cNvPr id="2" name="TextBox 1">
            <a:extLst>
              <a:ext uri="{FF2B5EF4-FFF2-40B4-BE49-F238E27FC236}">
                <a16:creationId xmlns:a16="http://schemas.microsoft.com/office/drawing/2014/main" id="{3DD12FB7-8CBF-7895-CBF2-E08811269BF8}"/>
              </a:ext>
            </a:extLst>
          </p:cNvPr>
          <p:cNvSpPr txBox="1"/>
          <p:nvPr/>
        </p:nvSpPr>
        <p:spPr>
          <a:xfrm>
            <a:off x="2702607" y="3515381"/>
            <a:ext cx="2492414" cy="523220"/>
          </a:xfrm>
          <a:prstGeom prst="rect">
            <a:avLst/>
          </a:prstGeom>
          <a:noFill/>
        </p:spPr>
        <p:txBody>
          <a:bodyPr wrap="none" rtlCol="0">
            <a:spAutoFit/>
          </a:bodyPr>
          <a:lstStyle/>
          <a:p>
            <a:pPr algn="r"/>
            <a:r>
              <a:rPr lang="en-US" sz="2800" dirty="0"/>
              <a:t>and makes this:</a:t>
            </a:r>
          </a:p>
        </p:txBody>
      </p:sp>
      <p:sp>
        <p:nvSpPr>
          <p:cNvPr id="7" name="TextBox 6">
            <a:extLst>
              <a:ext uri="{FF2B5EF4-FFF2-40B4-BE49-F238E27FC236}">
                <a16:creationId xmlns:a16="http://schemas.microsoft.com/office/drawing/2014/main" id="{308B2518-FEB1-A9EE-7703-7391760D24D3}"/>
              </a:ext>
            </a:extLst>
          </p:cNvPr>
          <p:cNvSpPr txBox="1"/>
          <p:nvPr/>
        </p:nvSpPr>
        <p:spPr>
          <a:xfrm>
            <a:off x="1143000" y="5029200"/>
            <a:ext cx="4343400" cy="830997"/>
          </a:xfrm>
          <a:prstGeom prst="rect">
            <a:avLst/>
          </a:prstGeom>
          <a:noFill/>
        </p:spPr>
        <p:txBody>
          <a:bodyPr wrap="square" rtlCol="0">
            <a:spAutoFit/>
          </a:bodyPr>
          <a:lstStyle/>
          <a:p>
            <a:r>
              <a:rPr lang="en-US" sz="2400" i="1" dirty="0"/>
              <a:t>It looks like letters, but it’s based on numbers.</a:t>
            </a:r>
          </a:p>
        </p:txBody>
      </p:sp>
    </p:spTree>
    <p:extLst>
      <p:ext uri="{BB962C8B-B14F-4D97-AF65-F5344CB8AC3E}">
        <p14:creationId xmlns:p14="http://schemas.microsoft.com/office/powerpoint/2010/main" val="372862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5B5BF7F-47F2-090D-A2A3-9942983AE4D4}"/>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BD08C0A-7362-F3CD-BB93-4810370B635E}"/>
              </a:ext>
            </a:extLst>
          </p:cNvPr>
          <p:cNvGrpSpPr/>
          <p:nvPr/>
        </p:nvGrpSpPr>
        <p:grpSpPr>
          <a:xfrm>
            <a:off x="2209800" y="725136"/>
            <a:ext cx="7609895" cy="5294664"/>
            <a:chOff x="2209800" y="725136"/>
            <a:chExt cx="7609895" cy="5294664"/>
          </a:xfrm>
        </p:grpSpPr>
        <p:pic>
          <p:nvPicPr>
            <p:cNvPr id="4" name="Picture 3">
              <a:extLst>
                <a:ext uri="{FF2B5EF4-FFF2-40B4-BE49-F238E27FC236}">
                  <a16:creationId xmlns:a16="http://schemas.microsoft.com/office/drawing/2014/main" id="{8FB1C5F4-D3CF-61F4-8B04-94E90E0A6D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725136"/>
              <a:ext cx="7609895" cy="5294664"/>
            </a:xfrm>
            <a:prstGeom prst="rect">
              <a:avLst/>
            </a:prstGeom>
          </p:spPr>
        </p:pic>
        <p:sp>
          <p:nvSpPr>
            <p:cNvPr id="2" name="TextBox 1">
              <a:extLst>
                <a:ext uri="{FF2B5EF4-FFF2-40B4-BE49-F238E27FC236}">
                  <a16:creationId xmlns:a16="http://schemas.microsoft.com/office/drawing/2014/main" id="{DCD295F9-D51E-B6E9-1086-A066B767221C}"/>
                </a:ext>
              </a:extLst>
            </p:cNvPr>
            <p:cNvSpPr txBox="1"/>
            <p:nvPr/>
          </p:nvSpPr>
          <p:spPr>
            <a:xfrm>
              <a:off x="4100120" y="2787692"/>
              <a:ext cx="3829253" cy="1169551"/>
            </a:xfrm>
            <a:prstGeom prst="rect">
              <a:avLst/>
            </a:prstGeom>
            <a:solidFill>
              <a:srgbClr val="0C1C2C"/>
            </a:solidFill>
            <a:ln>
              <a:solidFill>
                <a:schemeClr val="tx1"/>
              </a:solidFill>
            </a:ln>
          </p:spPr>
          <p:txBody>
            <a:bodyPr wrap="none" lIns="365760" tIns="274320" rIns="365760" bIns="274320" rtlCol="0">
              <a:spAutoFit/>
            </a:bodyPr>
            <a:lstStyle/>
            <a:p>
              <a:r>
                <a:rPr lang="en-US" sz="4000" dirty="0"/>
                <a:t>ENCRYPTION </a:t>
              </a:r>
            </a:p>
          </p:txBody>
        </p:sp>
      </p:grpSp>
    </p:spTree>
    <p:extLst>
      <p:ext uri="{BB962C8B-B14F-4D97-AF65-F5344CB8AC3E}">
        <p14:creationId xmlns:p14="http://schemas.microsoft.com/office/powerpoint/2010/main" val="10692501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5BAB8EC-5DD5-7330-0827-E8AE4A4F7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533400"/>
            <a:ext cx="1543117" cy="1543117"/>
          </a:xfrm>
          <a:prstGeom prst="rect">
            <a:avLst/>
          </a:prstGeom>
        </p:spPr>
      </p:pic>
      <p:sp>
        <p:nvSpPr>
          <p:cNvPr id="12" name="TextBox 11">
            <a:extLst>
              <a:ext uri="{FF2B5EF4-FFF2-40B4-BE49-F238E27FC236}">
                <a16:creationId xmlns:a16="http://schemas.microsoft.com/office/drawing/2014/main" id="{6D32F3C5-731E-F188-7C6A-9D459074CC24}"/>
              </a:ext>
            </a:extLst>
          </p:cNvPr>
          <p:cNvSpPr txBox="1"/>
          <p:nvPr/>
        </p:nvSpPr>
        <p:spPr>
          <a:xfrm>
            <a:off x="3200400" y="609600"/>
            <a:ext cx="8077200" cy="1569660"/>
          </a:xfrm>
          <a:prstGeom prst="rect">
            <a:avLst/>
          </a:prstGeom>
          <a:noFill/>
        </p:spPr>
        <p:txBody>
          <a:bodyPr wrap="square" rtlCol="0">
            <a:spAutoFit/>
          </a:bodyPr>
          <a:lstStyle/>
          <a:p>
            <a:r>
              <a:rPr lang="en-US" sz="2400" dirty="0"/>
              <a:t>creates a “virtual encrypted disk” within a file. </a:t>
            </a:r>
            <a:br>
              <a:rPr lang="en-US" sz="2400" dirty="0"/>
            </a:br>
            <a:r>
              <a:rPr lang="en-US" sz="2400" dirty="0"/>
              <a:t>It looks like a file on your drive, but when you double-click on it and enter a password, it looks like a drive with however many files you want to put on it.</a:t>
            </a:r>
          </a:p>
        </p:txBody>
      </p:sp>
      <p:pic>
        <p:nvPicPr>
          <p:cNvPr id="14" name="Picture 13">
            <a:extLst>
              <a:ext uri="{FF2B5EF4-FFF2-40B4-BE49-F238E27FC236}">
                <a16:creationId xmlns:a16="http://schemas.microsoft.com/office/drawing/2014/main" id="{82617C67-FBB6-4B31-E430-BDFA3EEC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171" y="2819400"/>
            <a:ext cx="2179509" cy="960203"/>
          </a:xfrm>
          <a:prstGeom prst="rect">
            <a:avLst/>
          </a:prstGeom>
        </p:spPr>
      </p:pic>
      <p:sp>
        <p:nvSpPr>
          <p:cNvPr id="15" name="TextBox 14">
            <a:extLst>
              <a:ext uri="{FF2B5EF4-FFF2-40B4-BE49-F238E27FC236}">
                <a16:creationId xmlns:a16="http://schemas.microsoft.com/office/drawing/2014/main" id="{20F9E4E1-98CA-24A9-B901-A786E01767EA}"/>
              </a:ext>
            </a:extLst>
          </p:cNvPr>
          <p:cNvSpPr txBox="1"/>
          <p:nvPr/>
        </p:nvSpPr>
        <p:spPr>
          <a:xfrm>
            <a:off x="3810000" y="2644170"/>
            <a:ext cx="8077200" cy="1200329"/>
          </a:xfrm>
          <a:prstGeom prst="rect">
            <a:avLst/>
          </a:prstGeom>
          <a:noFill/>
        </p:spPr>
        <p:txBody>
          <a:bodyPr wrap="square" rtlCol="0">
            <a:spAutoFit/>
          </a:bodyPr>
          <a:lstStyle/>
          <a:p>
            <a:r>
              <a:rPr lang="en-US" sz="2400" dirty="0"/>
              <a:t>is an open-source e-mail encryption standard that a number of companies use to build add-ons and clients, most of which are free.</a:t>
            </a:r>
          </a:p>
        </p:txBody>
      </p:sp>
      <p:sp>
        <p:nvSpPr>
          <p:cNvPr id="18" name="TextBox 17">
            <a:extLst>
              <a:ext uri="{FF2B5EF4-FFF2-40B4-BE49-F238E27FC236}">
                <a16:creationId xmlns:a16="http://schemas.microsoft.com/office/drawing/2014/main" id="{79D5D91B-02CA-4E54-55EE-68BDE6E55CA9}"/>
              </a:ext>
            </a:extLst>
          </p:cNvPr>
          <p:cNvSpPr txBox="1"/>
          <p:nvPr/>
        </p:nvSpPr>
        <p:spPr>
          <a:xfrm>
            <a:off x="1895406" y="5625057"/>
            <a:ext cx="1023037" cy="400110"/>
          </a:xfrm>
          <a:prstGeom prst="rect">
            <a:avLst/>
          </a:prstGeom>
          <a:noFill/>
        </p:spPr>
        <p:txBody>
          <a:bodyPr wrap="none" rtlCol="0">
            <a:spAutoFit/>
          </a:bodyPr>
          <a:lstStyle/>
          <a:p>
            <a:r>
              <a:rPr lang="en-US" sz="2000" dirty="0"/>
              <a:t>(legacy)</a:t>
            </a:r>
          </a:p>
        </p:txBody>
      </p:sp>
      <p:sp>
        <p:nvSpPr>
          <p:cNvPr id="19" name="TextBox 18">
            <a:extLst>
              <a:ext uri="{FF2B5EF4-FFF2-40B4-BE49-F238E27FC236}">
                <a16:creationId xmlns:a16="http://schemas.microsoft.com/office/drawing/2014/main" id="{964F37B2-28F1-02BD-A38F-393B1331DA15}"/>
              </a:ext>
            </a:extLst>
          </p:cNvPr>
          <p:cNvSpPr txBox="1"/>
          <p:nvPr/>
        </p:nvSpPr>
        <p:spPr>
          <a:xfrm>
            <a:off x="4076700" y="4624783"/>
            <a:ext cx="7543800" cy="1200329"/>
          </a:xfrm>
          <a:prstGeom prst="rect">
            <a:avLst/>
          </a:prstGeom>
          <a:noFill/>
        </p:spPr>
        <p:txBody>
          <a:bodyPr wrap="square" rtlCol="0">
            <a:spAutoFit/>
          </a:bodyPr>
          <a:lstStyle/>
          <a:p>
            <a:r>
              <a:rPr lang="en-US" sz="2400" dirty="0"/>
              <a:t>is the original consumer-friendly encryption software used for documents, to create virtual drives, and as an e-mail plug-in.</a:t>
            </a:r>
          </a:p>
        </p:txBody>
      </p:sp>
      <p:pic>
        <p:nvPicPr>
          <p:cNvPr id="21" name="Picture 20">
            <a:extLst>
              <a:ext uri="{FF2B5EF4-FFF2-40B4-BE49-F238E27FC236}">
                <a16:creationId xmlns:a16="http://schemas.microsoft.com/office/drawing/2014/main" id="{0314EB66-A522-7262-7689-40C41C31AE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289" y="4587382"/>
            <a:ext cx="2605257" cy="960203"/>
          </a:xfrm>
          <a:prstGeom prst="rect">
            <a:avLst/>
          </a:prstGeom>
        </p:spPr>
      </p:pic>
    </p:spTree>
    <p:extLst>
      <p:ext uri="{BB962C8B-B14F-4D97-AF65-F5344CB8AC3E}">
        <p14:creationId xmlns:p14="http://schemas.microsoft.com/office/powerpoint/2010/main" val="342393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subTnLst>
                                    <p:animClr clrSpc="rgb" dir="cw">
                                      <p:cBhvr override="childStyle">
                                        <p:cTn dur="1" fill="hold" display="0" masterRel="nextClick" afterEffect="1"/>
                                        <p:tgtEl>
                                          <p:spTgt spid="12"/>
                                        </p:tgtEl>
                                        <p:attrNameLst>
                                          <p:attrName>ppt_c</p:attrName>
                                        </p:attrNameLst>
                                      </p:cBhvr>
                                      <p:to>
                                        <a:srgbClr val="808080"/>
                                      </p:to>
                                    </p:animClr>
                                  </p:sub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subTnLst>
                                    <p:animClr clrSpc="rgb" dir="cw">
                                      <p:cBhvr override="childStyle">
                                        <p:cTn dur="1" fill="hold" display="0" masterRel="nextClick" afterEffect="1"/>
                                        <p:tgtEl>
                                          <p:spTgt spid="15"/>
                                        </p:tgtEl>
                                        <p:attrNameLst>
                                          <p:attrName>ppt_c</p:attrName>
                                        </p:attrNameLst>
                                      </p:cBhvr>
                                      <p:to>
                                        <a:srgbClr val="808080"/>
                                      </p:to>
                                    </p:animClr>
                                  </p:sub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8"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B1DDA2-7A71-9326-B588-E09EA7C49614}"/>
              </a:ext>
            </a:extLst>
          </p:cNvPr>
          <p:cNvSpPr txBox="1"/>
          <p:nvPr/>
        </p:nvSpPr>
        <p:spPr>
          <a:xfrm>
            <a:off x="760344" y="1066800"/>
            <a:ext cx="3505200" cy="5078313"/>
          </a:xfrm>
          <a:prstGeom prst="rect">
            <a:avLst/>
          </a:prstGeom>
          <a:noFill/>
        </p:spPr>
        <p:txBody>
          <a:bodyPr wrap="square">
            <a:spAutoFit/>
          </a:bodyPr>
          <a:lstStyle/>
          <a:p>
            <a:r>
              <a:rPr lang="en-US" dirty="0"/>
              <a:t>We read the privacy policies and available audits for all of these services, and we examined their apps and documentation for information about their underlying technology. After purchasing accounts from all of these companies, we evaluated the user experience on an Android phone, an iPhone, an Apple MacBook Pro laptop, and a Windows laptop. We used online DNS leak test tools (such as </a:t>
            </a:r>
            <a:r>
              <a:rPr lang="en-US" dirty="0" err="1"/>
              <a:t>DNSLeakTest</a:t>
            </a:r>
            <a:r>
              <a:rPr lang="en-US" dirty="0"/>
              <a:t>) to confirm that the VPN was not leaking DNS requests and that our visible IP address changed on every device. All of the VPNs we tested passed both tests on every platform.</a:t>
            </a:r>
          </a:p>
        </p:txBody>
      </p:sp>
      <p:sp>
        <p:nvSpPr>
          <p:cNvPr id="5" name="TextBox 4">
            <a:extLst>
              <a:ext uri="{FF2B5EF4-FFF2-40B4-BE49-F238E27FC236}">
                <a16:creationId xmlns:a16="http://schemas.microsoft.com/office/drawing/2014/main" id="{F520B1F6-D3FD-E3A4-7BD5-C83541290A2F}"/>
              </a:ext>
            </a:extLst>
          </p:cNvPr>
          <p:cNvSpPr txBox="1"/>
          <p:nvPr/>
        </p:nvSpPr>
        <p:spPr>
          <a:xfrm>
            <a:off x="5334000" y="457200"/>
            <a:ext cx="6097656" cy="5816977"/>
          </a:xfrm>
          <a:prstGeom prst="rect">
            <a:avLst/>
          </a:prstGeom>
          <a:noFill/>
        </p:spPr>
        <p:txBody>
          <a:bodyPr wrap="square">
            <a:spAutoFit/>
          </a:bodyPr>
          <a:lstStyle/>
          <a:p>
            <a:r>
              <a:rPr lang="en-US" sz="1200" dirty="0"/>
              <a:t>-----BEGIN PGP MESSAGE-----</a:t>
            </a:r>
          </a:p>
          <a:p>
            <a:r>
              <a:rPr lang="en-US" sz="1200" dirty="0"/>
              <a:t>Version: Encryption Desktop 10.3.0 (Build 9060)</a:t>
            </a:r>
          </a:p>
          <a:p>
            <a:r>
              <a:rPr lang="en-US" sz="1200" dirty="0"/>
              <a:t>Charset: utf-8</a:t>
            </a:r>
          </a:p>
          <a:p>
            <a:endParaRPr lang="en-US" sz="1200" dirty="0"/>
          </a:p>
          <a:p>
            <a:r>
              <a:rPr lang="en-US" sz="1200" dirty="0"/>
              <a:t>qANQR1DDDQQJAwLNtAknetvw+b/Sw7AB45QS3sUlBFVMuZaMOsJoTJW1h0TKAFsy</a:t>
            </a:r>
          </a:p>
          <a:p>
            <a:r>
              <a:rPr lang="en-US" sz="1200" dirty="0"/>
              <a:t>t64uIgxL338edNbwbAlFWZlpfPbFwpbn9ZtI7KDtKwx7aEwTBlDaiS1IsAfW7glF</a:t>
            </a:r>
          </a:p>
          <a:p>
            <a:r>
              <a:rPr lang="en-US" sz="1200" dirty="0"/>
              <a:t>BHwTZ9c+dR1WTy+Q/YVDwsjMdfsyoz8/c13BVQOIZOkdfSiBhEkuV+PAhwxD86lZ</a:t>
            </a:r>
          </a:p>
          <a:p>
            <a:r>
              <a:rPr lang="en-US" sz="1200" dirty="0"/>
              <a:t>6PmpJZAb0vxxC4iL3OqTdxjf9kuPag3QTqSkVfeko4E3iIrCpRBFYmoUdXZ1wTA2</a:t>
            </a:r>
          </a:p>
          <a:p>
            <a:r>
              <a:rPr lang="en-US" sz="1200" dirty="0"/>
              <a:t>eo1gX5ToXD7GUt7bECZCMuKvxWoVDK/uLyQIA2Kn7CYejad7x0XWrNhm5QC/</a:t>
            </a:r>
            <a:r>
              <a:rPr lang="en-US" sz="1200" dirty="0" err="1"/>
              <a:t>EzBT</a:t>
            </a:r>
            <a:endParaRPr lang="en-US" sz="1200" dirty="0"/>
          </a:p>
          <a:p>
            <a:r>
              <a:rPr lang="en-US" sz="1200" dirty="0"/>
              <a:t>CKlKNc372T0y+kVzThecVv7m0OMMhI1JpedlTYdRAV7RrrbCAaoJVzRq0C+bH+Qo</a:t>
            </a:r>
          </a:p>
          <a:p>
            <a:r>
              <a:rPr lang="en-US" sz="1200" dirty="0"/>
              <a:t>L/ZZfUnX2YJeSZdRzIrFRXQ+fIsklXtjZMs9dxYK4Xt9hTHmJMF9mRGZgwlkjZS0</a:t>
            </a:r>
          </a:p>
          <a:p>
            <a:r>
              <a:rPr lang="en-US" sz="1200" dirty="0"/>
              <a:t>p66+bAmNQHgvDbf60YX+eG80AgenyoBU1XYA42c+o+gFV+WbFGKipq1tKRk+4543</a:t>
            </a:r>
          </a:p>
          <a:p>
            <a:r>
              <a:rPr lang="en-US" sz="1200" dirty="0"/>
              <a:t>II33iBgQhdZenYzTKqXQX7f2ZiEZyE3UYc32r3zvLNowyisPJDJ6dbCmY/9w0aEo</a:t>
            </a:r>
          </a:p>
          <a:p>
            <a:r>
              <a:rPr lang="en-US" sz="1200" dirty="0"/>
              <a:t>LtWjUs8ZWNw1phLjj7SxiUa6Tp9hbivxUfcpAJF22Yp68E/JiXTyV2lgmGy7pWIk</a:t>
            </a:r>
          </a:p>
          <a:p>
            <a:r>
              <a:rPr lang="en-US" sz="1200" dirty="0"/>
              <a:t>N11udz9qF8+AATDjmALXpLY7E/n1M5EMRL8M4PhMoqcb8VYzfUYdkXCgq8oIesSQ</a:t>
            </a:r>
          </a:p>
          <a:p>
            <a:r>
              <a:rPr lang="en-US" sz="1200" dirty="0"/>
              <a:t>f1MA+TG72KVEnyIfkD9/5heF7ExC4wwzrBGLV8YLnGjdh+ILcKSzAp/PWL3fH3gg</a:t>
            </a:r>
          </a:p>
          <a:p>
            <a:r>
              <a:rPr lang="en-US" sz="1200" dirty="0"/>
              <a:t>sVHetUUgsVvARQav+oEe02GlWQo9vz2UYT91nLa7NbLLrlJEY73rzqZ37/7ZRTfB</a:t>
            </a:r>
          </a:p>
          <a:p>
            <a:r>
              <a:rPr lang="en-US" sz="1200" dirty="0"/>
              <a:t>qhwxyLZlvC7/tFv94XsCn9pi+ZiqzpVpMUNRFbWsVCak178jsuy2+1zMmofanJS9</a:t>
            </a:r>
          </a:p>
          <a:p>
            <a:r>
              <a:rPr lang="en-US" sz="1200" dirty="0"/>
              <a:t>1E5cf5g/D1i/YHe53jwXbnBgGna3FMFUKZn+LAPqPz93M1GybRAqltKlBH2FSCNF</a:t>
            </a:r>
          </a:p>
          <a:p>
            <a:r>
              <a:rPr lang="en-US" sz="1200" dirty="0"/>
              <a:t>a3e5YhX155FIxI/RQ8ss4BuN0cDVE5JTU2PXLbUKl8cIDCZLoD8dGrz6Fgw3vEYk</a:t>
            </a:r>
          </a:p>
          <a:p>
            <a:r>
              <a:rPr lang="en-US" sz="1200" dirty="0"/>
              <a:t>BKReu1Oo9qiBcfahPlBLZOkcyjtMH2NKoFEu+rpI9tbGp9v9Fi0pfkxvnv3Ug2N5</a:t>
            </a:r>
          </a:p>
          <a:p>
            <a:r>
              <a:rPr lang="en-US" sz="1200" dirty="0"/>
              <a:t>D3s30V8jJemmEin/GNdz78MH9TAHk2b4tEZUW6v/kRvEKueLK94vDz1Cz6na/J5I</a:t>
            </a:r>
          </a:p>
          <a:p>
            <a:r>
              <a:rPr lang="en-US" sz="1200" dirty="0"/>
              <a:t>shbcxwLqbscNvBlUF87TCJhAawfA9P75GvKKNQgSBFZWLB54wdftK306gPJdc1c1</a:t>
            </a:r>
          </a:p>
          <a:p>
            <a:r>
              <a:rPr lang="en-US" sz="1200" dirty="0"/>
              <a:t>GaHmbEDDPRssCN+1wHR84cKFh2hgaZUUr4zbA8LAozVGkQGqIpR3+kuqx6DLsY+s</a:t>
            </a:r>
          </a:p>
          <a:p>
            <a:r>
              <a:rPr lang="en-US" sz="1200" dirty="0"/>
              <a:t>r6C6Q1GNPnVJDy3acqQTvOmi55IbajGsZ61MzHbp0tY9r67Vl4mPCvt1IX4K++RE</a:t>
            </a:r>
          </a:p>
          <a:p>
            <a:r>
              <a:rPr lang="en-US" sz="1200" dirty="0"/>
              <a:t>ZY2ly8vtkEDU6UY/70QbewXSYKGYwD74ORkLenAWZpHJC0e/ZK5ZvwvviEIGdbE/</a:t>
            </a:r>
          </a:p>
          <a:p>
            <a:r>
              <a:rPr lang="en-US" sz="1200" dirty="0"/>
              <a:t>zgILF8ps8vwbnPjEao0kLicHxq7Isz5t4tz5h/qpUVvaXliuZ+iKWZ7veM4Ay+zA</a:t>
            </a:r>
          </a:p>
          <a:p>
            <a:r>
              <a:rPr lang="en-US" sz="1200" dirty="0"/>
              <a:t>xnpOlJNtZvVVLCRej8QIrwsHw+563wtgUZhAqSm5J7CXMDKQ8MOwiyxPG+kBExGY</a:t>
            </a:r>
          </a:p>
          <a:p>
            <a:r>
              <a:rPr lang="en-US" sz="1200" dirty="0"/>
              <a:t>JIAUywRg7g==</a:t>
            </a:r>
          </a:p>
          <a:p>
            <a:r>
              <a:rPr lang="en-US" sz="1200" dirty="0"/>
              <a:t>=JKm8</a:t>
            </a:r>
          </a:p>
          <a:p>
            <a:r>
              <a:rPr lang="en-US" sz="1200" dirty="0"/>
              <a:t>-----END PGP MESSAGE-----</a:t>
            </a:r>
          </a:p>
        </p:txBody>
      </p:sp>
    </p:spTree>
    <p:extLst>
      <p:ext uri="{BB962C8B-B14F-4D97-AF65-F5344CB8AC3E}">
        <p14:creationId xmlns:p14="http://schemas.microsoft.com/office/powerpoint/2010/main" val="609874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24C789-FF78-48F7-E12E-7655625CA351}"/>
              </a:ext>
            </a:extLst>
          </p:cNvPr>
          <p:cNvSpPr txBox="1"/>
          <p:nvPr/>
        </p:nvSpPr>
        <p:spPr>
          <a:xfrm>
            <a:off x="3200400" y="812657"/>
            <a:ext cx="1585690" cy="523220"/>
          </a:xfrm>
          <a:prstGeom prst="rect">
            <a:avLst/>
          </a:prstGeom>
          <a:noFill/>
        </p:spPr>
        <p:txBody>
          <a:bodyPr wrap="none" rtlCol="0">
            <a:spAutoFit/>
          </a:bodyPr>
          <a:lstStyle/>
          <a:p>
            <a:r>
              <a:rPr lang="en-US" sz="2800" dirty="0"/>
              <a:t>On a Mac</a:t>
            </a:r>
          </a:p>
        </p:txBody>
      </p:sp>
      <p:sp>
        <p:nvSpPr>
          <p:cNvPr id="4" name="TextBox 3">
            <a:extLst>
              <a:ext uri="{FF2B5EF4-FFF2-40B4-BE49-F238E27FC236}">
                <a16:creationId xmlns:a16="http://schemas.microsoft.com/office/drawing/2014/main" id="{01D91097-19C8-F815-A795-ABA52C1FF5B3}"/>
              </a:ext>
            </a:extLst>
          </p:cNvPr>
          <p:cNvSpPr txBox="1"/>
          <p:nvPr/>
        </p:nvSpPr>
        <p:spPr>
          <a:xfrm>
            <a:off x="3042129" y="1905000"/>
            <a:ext cx="6097656" cy="3831818"/>
          </a:xfrm>
          <a:prstGeom prst="rect">
            <a:avLst/>
          </a:prstGeom>
          <a:noFill/>
        </p:spPr>
        <p:txBody>
          <a:bodyPr wrap="square">
            <a:spAutoFit/>
          </a:bodyPr>
          <a:lstStyle/>
          <a:p>
            <a:pPr marL="0" marR="0">
              <a:spcBef>
                <a:spcPts val="1800"/>
              </a:spcBef>
              <a:spcAft>
                <a:spcPts val="900"/>
              </a:spcAft>
              <a:buNone/>
            </a:pPr>
            <a:r>
              <a:rPr lang="en-US" sz="2400" b="1" u="none" strike="noStrike" dirty="0">
                <a:effectLst/>
                <a:latin typeface="+mn-lt"/>
              </a:rPr>
              <a:t>To Encrypt a Single Folder or File</a:t>
            </a:r>
          </a:p>
          <a:p>
            <a:pPr marL="342900" marR="0" lvl="0" indent="-342900">
              <a:spcBef>
                <a:spcPts val="900"/>
              </a:spcBef>
              <a:spcAft>
                <a:spcPts val="900"/>
              </a:spcAft>
              <a:buFont typeface="Arial" panose="020B0604020202020204" pitchFamily="34" charset="0"/>
              <a:buChar char="•"/>
            </a:pPr>
            <a:r>
              <a:rPr lang="en-US" sz="2400" b="0" u="none" strike="noStrike" dirty="0">
                <a:effectLst/>
                <a:latin typeface="+mn-lt"/>
              </a:rPr>
              <a:t>Open </a:t>
            </a:r>
            <a:r>
              <a:rPr lang="en-US" sz="2400" b="1" u="none" strike="noStrike" dirty="0">
                <a:effectLst/>
                <a:latin typeface="+mn-lt"/>
              </a:rPr>
              <a:t>Disk Utility</a:t>
            </a:r>
            <a:r>
              <a:rPr lang="en-US" sz="2400" b="0" u="none" strike="noStrike" dirty="0">
                <a:effectLst/>
                <a:latin typeface="+mn-lt"/>
              </a:rPr>
              <a:t>.</a:t>
            </a:r>
          </a:p>
          <a:p>
            <a:pPr marL="342900" marR="0" lvl="0" indent="-342900">
              <a:spcBef>
                <a:spcPts val="900"/>
              </a:spcBef>
              <a:spcAft>
                <a:spcPts val="900"/>
              </a:spcAft>
              <a:buFont typeface="Arial" panose="020B0604020202020204" pitchFamily="34" charset="0"/>
              <a:buChar char="•"/>
            </a:pPr>
            <a:r>
              <a:rPr lang="en-US" sz="2400" b="1" u="none" strike="noStrike" dirty="0">
                <a:effectLst/>
                <a:latin typeface="+mn-lt"/>
              </a:rPr>
              <a:t>File</a:t>
            </a:r>
            <a:r>
              <a:rPr lang="en-US" sz="2400" b="0" u="none" strike="noStrike" dirty="0">
                <a:effectLst/>
                <a:latin typeface="+mn-lt"/>
              </a:rPr>
              <a:t> &gt; </a:t>
            </a:r>
            <a:r>
              <a:rPr lang="en-US" sz="2400" b="1" u="none" strike="noStrike" dirty="0">
                <a:effectLst/>
                <a:latin typeface="+mn-lt"/>
              </a:rPr>
              <a:t>New Image</a:t>
            </a:r>
            <a:r>
              <a:rPr lang="en-US" sz="2400" b="0" u="none" strike="noStrike" dirty="0">
                <a:effectLst/>
                <a:latin typeface="+mn-lt"/>
              </a:rPr>
              <a:t> &gt; </a:t>
            </a:r>
            <a:r>
              <a:rPr lang="en-US" sz="2400" b="1" u="none" strike="noStrike" dirty="0">
                <a:effectLst/>
                <a:latin typeface="+mn-lt"/>
              </a:rPr>
              <a:t>Image from Folder</a:t>
            </a:r>
            <a:r>
              <a:rPr lang="en-US" sz="2400" b="0" u="none" strike="noStrike" dirty="0">
                <a:effectLst/>
                <a:latin typeface="+mn-lt"/>
              </a:rPr>
              <a:t>.</a:t>
            </a:r>
          </a:p>
          <a:p>
            <a:pPr marL="342900" marR="0" lvl="0" indent="-342900">
              <a:spcBef>
                <a:spcPts val="900"/>
              </a:spcBef>
              <a:spcAft>
                <a:spcPts val="900"/>
              </a:spcAft>
              <a:buFont typeface="Arial" panose="020B0604020202020204" pitchFamily="34" charset="0"/>
              <a:buChar char="•"/>
            </a:pPr>
            <a:r>
              <a:rPr lang="en-US" sz="2400" b="0" u="none" strike="noStrike" dirty="0">
                <a:effectLst/>
                <a:latin typeface="+mn-lt"/>
              </a:rPr>
              <a:t>Choose the folder you want to secure.</a:t>
            </a:r>
          </a:p>
          <a:p>
            <a:pPr marL="342900" marR="0" lvl="0" indent="-342900">
              <a:spcBef>
                <a:spcPts val="900"/>
              </a:spcBef>
              <a:spcAft>
                <a:spcPts val="900"/>
              </a:spcAft>
              <a:buFont typeface="Arial" panose="020B0604020202020204" pitchFamily="34" charset="0"/>
              <a:buChar char="•"/>
            </a:pPr>
            <a:r>
              <a:rPr lang="en-US" sz="2400" b="0" u="none" strike="noStrike" dirty="0">
                <a:effectLst/>
                <a:latin typeface="+mn-lt"/>
              </a:rPr>
              <a:t>Pick </a:t>
            </a:r>
            <a:r>
              <a:rPr lang="en-US" sz="2400" b="1" u="none" strike="noStrike" dirty="0">
                <a:effectLst/>
                <a:latin typeface="+mn-lt"/>
              </a:rPr>
              <a:t>128-bit</a:t>
            </a:r>
            <a:r>
              <a:rPr lang="en-US" sz="2400" b="0" u="none" strike="noStrike" dirty="0">
                <a:effectLst/>
                <a:latin typeface="+mn-lt"/>
              </a:rPr>
              <a:t> or </a:t>
            </a:r>
            <a:r>
              <a:rPr lang="en-US" sz="2400" b="1" u="none" strike="noStrike" dirty="0">
                <a:effectLst/>
                <a:latin typeface="+mn-lt"/>
              </a:rPr>
              <a:t>256-bit AES encryption</a:t>
            </a:r>
            <a:r>
              <a:rPr lang="en-US" sz="2400" b="0" u="none" strike="noStrike" dirty="0">
                <a:effectLst/>
                <a:latin typeface="+mn-lt"/>
              </a:rPr>
              <a:t> from the encryption menu.</a:t>
            </a:r>
          </a:p>
          <a:p>
            <a:pPr marL="342900" marR="0" lvl="0" indent="-342900">
              <a:spcBef>
                <a:spcPts val="900"/>
              </a:spcBef>
              <a:spcAft>
                <a:spcPts val="900"/>
              </a:spcAft>
              <a:buFont typeface="Arial" panose="020B0604020202020204" pitchFamily="34" charset="0"/>
              <a:buChar char="•"/>
            </a:pPr>
            <a:r>
              <a:rPr lang="en-US" sz="2400" b="0" u="none" strike="noStrike" dirty="0">
                <a:effectLst/>
                <a:latin typeface="+mn-lt"/>
              </a:rPr>
              <a:t>Type a strong password and click </a:t>
            </a:r>
            <a:r>
              <a:rPr lang="en-US" sz="2400" b="1" u="none" strike="noStrike" dirty="0">
                <a:effectLst/>
                <a:latin typeface="+mn-lt"/>
              </a:rPr>
              <a:t>Save</a:t>
            </a:r>
            <a:r>
              <a:rPr lang="en-US" sz="2400" b="0" u="none" strike="noStrike" dirty="0">
                <a:effectLst/>
                <a:latin typeface="+mn-lt"/>
              </a:rPr>
              <a:t>.</a:t>
            </a:r>
            <a:endParaRPr lang="en-US" sz="1600" b="0" u="none" strike="noStrike" dirty="0">
              <a:effectLst/>
              <a:latin typeface="Google Sans"/>
            </a:endParaRPr>
          </a:p>
        </p:txBody>
      </p:sp>
      <p:pic>
        <p:nvPicPr>
          <p:cNvPr id="5" name="Picture 4">
            <a:extLst>
              <a:ext uri="{FF2B5EF4-FFF2-40B4-BE49-F238E27FC236}">
                <a16:creationId xmlns:a16="http://schemas.microsoft.com/office/drawing/2014/main" id="{0A7C6BBF-7AAB-EAD2-F58F-C9184D2F6939}"/>
              </a:ext>
            </a:extLst>
          </p:cNvPr>
          <p:cNvPicPr>
            <a:picLocks noChangeAspect="1"/>
          </p:cNvPicPr>
          <p:nvPr/>
        </p:nvPicPr>
        <p:blipFill>
          <a:blip r:embed="rId2"/>
          <a:stretch>
            <a:fillRect/>
          </a:stretch>
        </p:blipFill>
        <p:spPr>
          <a:xfrm>
            <a:off x="589376" y="304800"/>
            <a:ext cx="2459452" cy="1538935"/>
          </a:xfrm>
          <a:prstGeom prst="rect">
            <a:avLst/>
          </a:prstGeom>
        </p:spPr>
      </p:pic>
    </p:spTree>
    <p:extLst>
      <p:ext uri="{BB962C8B-B14F-4D97-AF65-F5344CB8AC3E}">
        <p14:creationId xmlns:p14="http://schemas.microsoft.com/office/powerpoint/2010/main" val="3697581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AFD91A-A48A-722D-C101-9C58220BECC5}"/>
              </a:ext>
            </a:extLst>
          </p:cNvPr>
          <p:cNvPicPr>
            <a:picLocks noChangeAspect="1"/>
          </p:cNvPicPr>
          <p:nvPr/>
        </p:nvPicPr>
        <p:blipFill>
          <a:blip r:embed="rId2"/>
          <a:stretch>
            <a:fillRect/>
          </a:stretch>
        </p:blipFill>
        <p:spPr>
          <a:xfrm>
            <a:off x="3200400" y="1371600"/>
            <a:ext cx="4700061" cy="3292470"/>
          </a:xfrm>
          <a:prstGeom prst="rect">
            <a:avLst/>
          </a:prstGeom>
        </p:spPr>
      </p:pic>
      <p:sp>
        <p:nvSpPr>
          <p:cNvPr id="4" name="TextBox 3">
            <a:extLst>
              <a:ext uri="{FF2B5EF4-FFF2-40B4-BE49-F238E27FC236}">
                <a16:creationId xmlns:a16="http://schemas.microsoft.com/office/drawing/2014/main" id="{8FDF3C3E-F511-0B77-18BD-7085E8DE976E}"/>
              </a:ext>
            </a:extLst>
          </p:cNvPr>
          <p:cNvSpPr txBox="1"/>
          <p:nvPr/>
        </p:nvSpPr>
        <p:spPr>
          <a:xfrm>
            <a:off x="2269279" y="5255567"/>
            <a:ext cx="7653442" cy="461665"/>
          </a:xfrm>
          <a:prstGeom prst="rect">
            <a:avLst/>
          </a:prstGeom>
          <a:noFill/>
        </p:spPr>
        <p:txBody>
          <a:bodyPr wrap="none" rtlCol="0">
            <a:spAutoFit/>
          </a:bodyPr>
          <a:lstStyle/>
          <a:p>
            <a:r>
              <a:rPr lang="en-US" sz="2400" dirty="0"/>
              <a:t>It takes a couple minutes to learn, but it works … and is fun.</a:t>
            </a:r>
          </a:p>
        </p:txBody>
      </p:sp>
    </p:spTree>
    <p:extLst>
      <p:ext uri="{BB962C8B-B14F-4D97-AF65-F5344CB8AC3E}">
        <p14:creationId xmlns:p14="http://schemas.microsoft.com/office/powerpoint/2010/main" val="885964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03452" y="695915"/>
            <a:ext cx="5428089" cy="523220"/>
          </a:xfrm>
          <a:prstGeom prst="rect">
            <a:avLst/>
          </a:prstGeom>
          <a:noFill/>
          <a:ln>
            <a:solidFill>
              <a:schemeClr val="tx2"/>
            </a:solidFill>
          </a:ln>
        </p:spPr>
        <p:txBody>
          <a:bodyPr wrap="none" rtlCol="0">
            <a:spAutoFit/>
          </a:bodyPr>
          <a:lstStyle/>
          <a:p>
            <a:r>
              <a:rPr lang="en-US" sz="2800" dirty="0">
                <a:solidFill>
                  <a:prstClr val="white"/>
                </a:solidFill>
                <a:latin typeface="Corbel" panose="020B0503020204020204"/>
              </a:rPr>
              <a:t>Encryption the “old-fashioned way”</a:t>
            </a:r>
          </a:p>
        </p:txBody>
      </p:sp>
      <p:sp>
        <p:nvSpPr>
          <p:cNvPr id="3" name="Rectangle 2">
            <a:extLst>
              <a:ext uri="{FF2B5EF4-FFF2-40B4-BE49-F238E27FC236}">
                <a16:creationId xmlns:a16="http://schemas.microsoft.com/office/drawing/2014/main" id="{5F22B9A3-7884-4CFA-8E1F-B86D6840D0E7}"/>
              </a:ext>
            </a:extLst>
          </p:cNvPr>
          <p:cNvSpPr/>
          <p:nvPr/>
        </p:nvSpPr>
        <p:spPr>
          <a:xfrm>
            <a:off x="4694661" y="2893645"/>
            <a:ext cx="2199641" cy="461665"/>
          </a:xfrm>
          <a:prstGeom prst="rect">
            <a:avLst/>
          </a:prstGeom>
        </p:spPr>
        <p:txBody>
          <a:bodyPr wrap="none">
            <a:spAutoFit/>
          </a:bodyPr>
          <a:lstStyle/>
          <a:p>
            <a:pPr>
              <a:spcAft>
                <a:spcPts val="3600"/>
              </a:spcAft>
            </a:pPr>
            <a:r>
              <a:rPr lang="en-US" sz="2400" dirty="0">
                <a:solidFill>
                  <a:prstClr val="white"/>
                </a:solidFill>
                <a:latin typeface="Corbel" panose="020B0503020204020204"/>
              </a:rPr>
              <a:t>“One-time pad”</a:t>
            </a:r>
          </a:p>
        </p:txBody>
      </p:sp>
      <p:grpSp>
        <p:nvGrpSpPr>
          <p:cNvPr id="7" name="Group 6">
            <a:extLst>
              <a:ext uri="{FF2B5EF4-FFF2-40B4-BE49-F238E27FC236}">
                <a16:creationId xmlns:a16="http://schemas.microsoft.com/office/drawing/2014/main" id="{2414D3A7-B2EA-48E5-822E-07ECA8C85C71}"/>
              </a:ext>
            </a:extLst>
          </p:cNvPr>
          <p:cNvGrpSpPr/>
          <p:nvPr/>
        </p:nvGrpSpPr>
        <p:grpSpPr>
          <a:xfrm>
            <a:off x="4267200" y="3581400"/>
            <a:ext cx="3401893" cy="762326"/>
            <a:chOff x="2768272" y="3456043"/>
            <a:chExt cx="3401893" cy="762326"/>
          </a:xfrm>
        </p:grpSpPr>
        <p:sp>
          <p:nvSpPr>
            <p:cNvPr id="8" name="Down Arrow 7"/>
            <p:cNvSpPr/>
            <p:nvPr/>
          </p:nvSpPr>
          <p:spPr>
            <a:xfrm>
              <a:off x="4086447" y="3456043"/>
              <a:ext cx="382772" cy="353959"/>
            </a:xfrm>
            <a:prstGeom prst="down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rbel" panose="020B0503020204020204"/>
              </a:endParaRPr>
            </a:p>
          </p:txBody>
        </p:sp>
        <p:sp>
          <p:nvSpPr>
            <p:cNvPr id="6" name="Rectangle 5">
              <a:extLst>
                <a:ext uri="{FF2B5EF4-FFF2-40B4-BE49-F238E27FC236}">
                  <a16:creationId xmlns:a16="http://schemas.microsoft.com/office/drawing/2014/main" id="{80D24FC6-6A76-435D-B510-A5C909EE954B}"/>
                </a:ext>
              </a:extLst>
            </p:cNvPr>
            <p:cNvSpPr/>
            <p:nvPr/>
          </p:nvSpPr>
          <p:spPr>
            <a:xfrm>
              <a:off x="2768272" y="3756704"/>
              <a:ext cx="3401893" cy="461665"/>
            </a:xfrm>
            <a:prstGeom prst="rect">
              <a:avLst/>
            </a:prstGeom>
          </p:spPr>
          <p:txBody>
            <a:bodyPr wrap="none">
              <a:spAutoFit/>
            </a:bodyPr>
            <a:lstStyle/>
            <a:p>
              <a:pPr>
                <a:spcAft>
                  <a:spcPts val="3600"/>
                </a:spcAft>
              </a:pPr>
              <a:r>
                <a:rPr lang="en-US" sz="2400" dirty="0">
                  <a:solidFill>
                    <a:prstClr val="white"/>
                  </a:solidFill>
                  <a:latin typeface="Corbel" panose="020B0503020204020204"/>
                </a:rPr>
                <a:t>Book code or book cipher</a:t>
              </a:r>
            </a:p>
          </p:txBody>
        </p:sp>
      </p:grpSp>
      <p:sp>
        <p:nvSpPr>
          <p:cNvPr id="14" name="Rectangle 13">
            <a:extLst>
              <a:ext uri="{FF2B5EF4-FFF2-40B4-BE49-F238E27FC236}">
                <a16:creationId xmlns:a16="http://schemas.microsoft.com/office/drawing/2014/main" id="{E0BDDB87-06BF-851C-6B12-36998A1FAA69}"/>
              </a:ext>
            </a:extLst>
          </p:cNvPr>
          <p:cNvSpPr/>
          <p:nvPr/>
        </p:nvSpPr>
        <p:spPr>
          <a:xfrm>
            <a:off x="1454727" y="270164"/>
            <a:ext cx="8863446" cy="63800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9C11EA15-CBFF-5294-00AD-72BA2A25A2BD}"/>
              </a:ext>
            </a:extLst>
          </p:cNvPr>
          <p:cNvPicPr>
            <a:picLocks noChangeAspect="1"/>
          </p:cNvPicPr>
          <p:nvPr/>
        </p:nvPicPr>
        <p:blipFill>
          <a:blip r:embed="rId2"/>
          <a:stretch>
            <a:fillRect/>
          </a:stretch>
        </p:blipFill>
        <p:spPr>
          <a:xfrm>
            <a:off x="400869" y="362493"/>
            <a:ext cx="666843" cy="666843"/>
          </a:xfrm>
          <a:prstGeom prst="rect">
            <a:avLst/>
          </a:prstGeom>
        </p:spPr>
      </p:pic>
    </p:spTree>
    <p:extLst>
      <p:ext uri="{BB962C8B-B14F-4D97-AF65-F5344CB8AC3E}">
        <p14:creationId xmlns:p14="http://schemas.microsoft.com/office/powerpoint/2010/main" val="373857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003" y="1526024"/>
            <a:ext cx="5069712" cy="3805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222232" y="721374"/>
            <a:ext cx="2199641" cy="461665"/>
          </a:xfrm>
          <a:prstGeom prst="rect">
            <a:avLst/>
          </a:prstGeom>
          <a:noFill/>
          <a:ln>
            <a:solidFill>
              <a:schemeClr val="tx2"/>
            </a:solidFill>
          </a:ln>
        </p:spPr>
        <p:txBody>
          <a:bodyPr wrap="none" rtlCol="0">
            <a:spAutoFit/>
          </a:bodyPr>
          <a:lstStyle/>
          <a:p>
            <a:r>
              <a:rPr lang="en-US" sz="2400" dirty="0">
                <a:solidFill>
                  <a:prstClr val="white"/>
                </a:solidFill>
                <a:latin typeface="Corbel" panose="020B0503020204020204"/>
              </a:rPr>
              <a:t>“One-time pad”</a:t>
            </a:r>
            <a:endParaRPr lang="en-US" sz="2000" dirty="0">
              <a:solidFill>
                <a:prstClr val="white"/>
              </a:solidFill>
              <a:latin typeface="Corbel" panose="020B0503020204020204"/>
            </a:endParaRPr>
          </a:p>
        </p:txBody>
      </p:sp>
      <p:sp>
        <p:nvSpPr>
          <p:cNvPr id="4" name="TextBox 3"/>
          <p:cNvSpPr txBox="1"/>
          <p:nvPr/>
        </p:nvSpPr>
        <p:spPr>
          <a:xfrm>
            <a:off x="1899286" y="1796977"/>
            <a:ext cx="2845531" cy="4339650"/>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sz="2400" dirty="0">
                <a:solidFill>
                  <a:prstClr val="white"/>
                </a:solidFill>
                <a:latin typeface="Corbel" panose="020B0503020204020204"/>
              </a:rPr>
              <a:t>A series of groups of letters</a:t>
            </a:r>
          </a:p>
          <a:p>
            <a:pPr marL="285750" indent="-285750">
              <a:spcAft>
                <a:spcPts val="1800"/>
              </a:spcAft>
              <a:buFont typeface="Arial" panose="020B0604020202020204" pitchFamily="34" charset="0"/>
              <a:buChar char="•"/>
            </a:pPr>
            <a:r>
              <a:rPr lang="en-US" sz="2400" dirty="0">
                <a:solidFill>
                  <a:prstClr val="white"/>
                </a:solidFill>
                <a:latin typeface="Corbel" panose="020B0503020204020204"/>
              </a:rPr>
              <a:t>Two identical copies</a:t>
            </a:r>
          </a:p>
          <a:p>
            <a:pPr marL="285750" indent="-285750">
              <a:spcAft>
                <a:spcPts val="1800"/>
              </a:spcAft>
              <a:buFont typeface="Arial" panose="020B0604020202020204" pitchFamily="34" charset="0"/>
              <a:buChar char="•"/>
            </a:pPr>
            <a:r>
              <a:rPr lang="en-US" sz="2400" dirty="0">
                <a:solidFill>
                  <a:prstClr val="white"/>
                </a:solidFill>
                <a:latin typeface="Corbel" panose="020B0503020204020204"/>
              </a:rPr>
              <a:t>Used agreed-upon day/time</a:t>
            </a:r>
          </a:p>
          <a:p>
            <a:pPr marL="285750" indent="-285750">
              <a:spcAft>
                <a:spcPts val="1800"/>
              </a:spcAft>
              <a:buFont typeface="Arial" panose="020B0604020202020204" pitchFamily="34" charset="0"/>
              <a:buChar char="•"/>
            </a:pPr>
            <a:r>
              <a:rPr lang="en-US" sz="2400" dirty="0">
                <a:solidFill>
                  <a:prstClr val="white"/>
                </a:solidFill>
                <a:latin typeface="Corbel" panose="020B0503020204020204"/>
              </a:rPr>
              <a:t>Extremely secure (if pad is secure)</a:t>
            </a:r>
          </a:p>
          <a:p>
            <a:endParaRPr lang="en-US" sz="2400" dirty="0">
              <a:solidFill>
                <a:prstClr val="white"/>
              </a:solidFill>
              <a:latin typeface="Corbel" panose="020B0503020204020204"/>
            </a:endParaRPr>
          </a:p>
        </p:txBody>
      </p:sp>
      <p:grpSp>
        <p:nvGrpSpPr>
          <p:cNvPr id="5" name="Group 4"/>
          <p:cNvGrpSpPr/>
          <p:nvPr/>
        </p:nvGrpSpPr>
        <p:grpSpPr>
          <a:xfrm>
            <a:off x="8139652" y="1648756"/>
            <a:ext cx="765609" cy="729094"/>
            <a:chOff x="6826102" y="1440894"/>
            <a:chExt cx="765609" cy="729094"/>
          </a:xfrm>
        </p:grpSpPr>
        <p:sp>
          <p:nvSpPr>
            <p:cNvPr id="2" name="TextBox 1"/>
            <p:cNvSpPr txBox="1"/>
            <p:nvPr/>
          </p:nvSpPr>
          <p:spPr>
            <a:xfrm>
              <a:off x="6932428" y="1440894"/>
              <a:ext cx="659283" cy="400110"/>
            </a:xfrm>
            <a:prstGeom prst="rect">
              <a:avLst/>
            </a:prstGeom>
            <a:noFill/>
          </p:spPr>
          <p:txBody>
            <a:bodyPr wrap="none" rtlCol="0">
              <a:spAutoFit/>
            </a:bodyPr>
            <a:lstStyle/>
            <a:p>
              <a:r>
                <a:rPr lang="en-US" sz="2000" dirty="0">
                  <a:solidFill>
                    <a:prstClr val="black"/>
                  </a:solidFill>
                  <a:latin typeface="Corbel" panose="020B0503020204020204"/>
                </a:rPr>
                <a:t>keys</a:t>
              </a:r>
            </a:p>
          </p:txBody>
        </p:sp>
        <p:cxnSp>
          <p:nvCxnSpPr>
            <p:cNvPr id="6" name="Straight Arrow Connector 5"/>
            <p:cNvCxnSpPr>
              <a:stCxn id="2" idx="2"/>
            </p:cNvCxnSpPr>
            <p:nvPr/>
          </p:nvCxnSpPr>
          <p:spPr>
            <a:xfrm flipH="1">
              <a:off x="6826102" y="1841004"/>
              <a:ext cx="435968" cy="328984"/>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7" name="Rectangle 6">
            <a:extLst>
              <a:ext uri="{FF2B5EF4-FFF2-40B4-BE49-F238E27FC236}">
                <a16:creationId xmlns:a16="http://schemas.microsoft.com/office/drawing/2014/main" id="{6120855F-A16A-BCCB-8837-088031D25C9D}"/>
              </a:ext>
            </a:extLst>
          </p:cNvPr>
          <p:cNvSpPr/>
          <p:nvPr/>
        </p:nvSpPr>
        <p:spPr>
          <a:xfrm>
            <a:off x="1454727" y="270164"/>
            <a:ext cx="8863446" cy="6380018"/>
          </a:xfrm>
          <a:prstGeom prst="rect">
            <a:avLst/>
          </a:prstGeom>
          <a:no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2CEF850-8F5A-B38D-A913-3FA6756D0535}"/>
              </a:ext>
            </a:extLst>
          </p:cNvPr>
          <p:cNvPicPr>
            <a:picLocks noChangeAspect="1"/>
          </p:cNvPicPr>
          <p:nvPr/>
        </p:nvPicPr>
        <p:blipFill>
          <a:blip r:embed="rId4"/>
          <a:stretch>
            <a:fillRect/>
          </a:stretch>
        </p:blipFill>
        <p:spPr>
          <a:xfrm>
            <a:off x="400869" y="362493"/>
            <a:ext cx="666843" cy="666843"/>
          </a:xfrm>
          <a:prstGeom prst="rect">
            <a:avLst/>
          </a:prstGeom>
        </p:spPr>
      </p:pic>
    </p:spTree>
    <p:extLst>
      <p:ext uri="{BB962C8B-B14F-4D97-AF65-F5344CB8AC3E}">
        <p14:creationId xmlns:p14="http://schemas.microsoft.com/office/powerpoint/2010/main" val="271859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3003" y="1526024"/>
            <a:ext cx="5069712" cy="3805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222232" y="721374"/>
            <a:ext cx="2199641" cy="461665"/>
          </a:xfrm>
          <a:prstGeom prst="rect">
            <a:avLst/>
          </a:prstGeom>
          <a:noFill/>
          <a:ln>
            <a:solidFill>
              <a:schemeClr val="tx2"/>
            </a:solidFill>
          </a:ln>
        </p:spPr>
        <p:txBody>
          <a:bodyPr wrap="none" rtlCol="0">
            <a:spAutoFit/>
          </a:bodyPr>
          <a:lstStyle/>
          <a:p>
            <a:r>
              <a:rPr lang="en-US" sz="2400" dirty="0">
                <a:solidFill>
                  <a:prstClr val="white"/>
                </a:solidFill>
                <a:latin typeface="Corbel" panose="020B0503020204020204"/>
              </a:rPr>
              <a:t>“One-time pad”</a:t>
            </a:r>
            <a:endParaRPr lang="en-US" sz="2000" dirty="0">
              <a:solidFill>
                <a:prstClr val="white"/>
              </a:solidFill>
              <a:latin typeface="Corbel" panose="020B0503020204020204"/>
            </a:endParaRPr>
          </a:p>
        </p:txBody>
      </p:sp>
      <p:sp>
        <p:nvSpPr>
          <p:cNvPr id="4" name="TextBox 3"/>
          <p:cNvSpPr txBox="1"/>
          <p:nvPr/>
        </p:nvSpPr>
        <p:spPr>
          <a:xfrm>
            <a:off x="1899286" y="1796977"/>
            <a:ext cx="2845531" cy="4339650"/>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sz="2400" dirty="0">
                <a:solidFill>
                  <a:prstClr val="white"/>
                </a:solidFill>
                <a:latin typeface="Corbel" panose="020B0503020204020204"/>
              </a:rPr>
              <a:t>A series of groups of letters</a:t>
            </a:r>
          </a:p>
          <a:p>
            <a:pPr marL="285750" indent="-285750">
              <a:spcAft>
                <a:spcPts val="1800"/>
              </a:spcAft>
              <a:buFont typeface="Arial" panose="020B0604020202020204" pitchFamily="34" charset="0"/>
              <a:buChar char="•"/>
            </a:pPr>
            <a:r>
              <a:rPr lang="en-US" sz="2400" dirty="0">
                <a:solidFill>
                  <a:prstClr val="white"/>
                </a:solidFill>
                <a:latin typeface="Corbel" panose="020B0503020204020204"/>
              </a:rPr>
              <a:t>Two identical copies</a:t>
            </a:r>
          </a:p>
          <a:p>
            <a:pPr marL="285750" indent="-285750">
              <a:spcAft>
                <a:spcPts val="1800"/>
              </a:spcAft>
              <a:buFont typeface="Arial" panose="020B0604020202020204" pitchFamily="34" charset="0"/>
              <a:buChar char="•"/>
            </a:pPr>
            <a:r>
              <a:rPr lang="en-US" sz="2400" dirty="0">
                <a:solidFill>
                  <a:prstClr val="white"/>
                </a:solidFill>
                <a:latin typeface="Corbel" panose="020B0503020204020204"/>
              </a:rPr>
              <a:t>Used agreed-upon day/time</a:t>
            </a:r>
          </a:p>
          <a:p>
            <a:pPr marL="285750" indent="-285750">
              <a:spcAft>
                <a:spcPts val="1800"/>
              </a:spcAft>
              <a:buFont typeface="Arial" panose="020B0604020202020204" pitchFamily="34" charset="0"/>
              <a:buChar char="•"/>
            </a:pPr>
            <a:r>
              <a:rPr lang="en-US" sz="2400" dirty="0">
                <a:solidFill>
                  <a:prstClr val="white"/>
                </a:solidFill>
                <a:latin typeface="Corbel" panose="020B0503020204020204"/>
              </a:rPr>
              <a:t>Extremely secure (if pad is secure)</a:t>
            </a:r>
          </a:p>
          <a:p>
            <a:endParaRPr lang="en-US" sz="2400" dirty="0">
              <a:solidFill>
                <a:prstClr val="white"/>
              </a:solidFill>
              <a:latin typeface="Corbel" panose="020B0503020204020204"/>
            </a:endParaRPr>
          </a:p>
        </p:txBody>
      </p:sp>
      <p:grpSp>
        <p:nvGrpSpPr>
          <p:cNvPr id="5" name="Group 4"/>
          <p:cNvGrpSpPr/>
          <p:nvPr/>
        </p:nvGrpSpPr>
        <p:grpSpPr>
          <a:xfrm>
            <a:off x="8139652" y="1648756"/>
            <a:ext cx="765609" cy="729094"/>
            <a:chOff x="6826102" y="1440894"/>
            <a:chExt cx="765609" cy="729094"/>
          </a:xfrm>
        </p:grpSpPr>
        <p:sp>
          <p:nvSpPr>
            <p:cNvPr id="2" name="TextBox 1"/>
            <p:cNvSpPr txBox="1"/>
            <p:nvPr/>
          </p:nvSpPr>
          <p:spPr>
            <a:xfrm>
              <a:off x="6932428" y="1440894"/>
              <a:ext cx="659283" cy="400110"/>
            </a:xfrm>
            <a:prstGeom prst="rect">
              <a:avLst/>
            </a:prstGeom>
            <a:noFill/>
          </p:spPr>
          <p:txBody>
            <a:bodyPr wrap="none" rtlCol="0">
              <a:spAutoFit/>
            </a:bodyPr>
            <a:lstStyle/>
            <a:p>
              <a:r>
                <a:rPr lang="en-US" sz="2000" dirty="0">
                  <a:solidFill>
                    <a:prstClr val="black"/>
                  </a:solidFill>
                  <a:latin typeface="Corbel" panose="020B0503020204020204"/>
                </a:rPr>
                <a:t>keys</a:t>
              </a:r>
            </a:p>
          </p:txBody>
        </p:sp>
        <p:cxnSp>
          <p:nvCxnSpPr>
            <p:cNvPr id="6" name="Straight Arrow Connector 5"/>
            <p:cNvCxnSpPr>
              <a:stCxn id="2" idx="2"/>
            </p:cNvCxnSpPr>
            <p:nvPr/>
          </p:nvCxnSpPr>
          <p:spPr>
            <a:xfrm flipH="1">
              <a:off x="6826102" y="1841004"/>
              <a:ext cx="435968" cy="328984"/>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8" name="Right Arrow 6">
            <a:extLst>
              <a:ext uri="{FF2B5EF4-FFF2-40B4-BE49-F238E27FC236}">
                <a16:creationId xmlns:a16="http://schemas.microsoft.com/office/drawing/2014/main" id="{450D25EC-3AE4-49F1-BC32-2419CFCDBB3C}"/>
              </a:ext>
            </a:extLst>
          </p:cNvPr>
          <p:cNvSpPr/>
          <p:nvPr/>
        </p:nvSpPr>
        <p:spPr>
          <a:xfrm rot="18017810">
            <a:off x="5406124" y="2903563"/>
            <a:ext cx="2013336" cy="470041"/>
          </a:xfrm>
          <a:prstGeom prst="rightArrow">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rbel" panose="020B0503020204020204"/>
            </a:endParaRPr>
          </a:p>
        </p:txBody>
      </p:sp>
      <p:sp useBgFill="1">
        <p:nvSpPr>
          <p:cNvPr id="9" name="TextBox 8">
            <a:extLst>
              <a:ext uri="{FF2B5EF4-FFF2-40B4-BE49-F238E27FC236}">
                <a16:creationId xmlns:a16="http://schemas.microsoft.com/office/drawing/2014/main" id="{A2261E5B-8C64-4236-B9FE-334496212288}"/>
              </a:ext>
            </a:extLst>
          </p:cNvPr>
          <p:cNvSpPr txBox="1"/>
          <p:nvPr/>
        </p:nvSpPr>
        <p:spPr>
          <a:xfrm>
            <a:off x="2184711" y="3138583"/>
            <a:ext cx="7822579" cy="3323987"/>
          </a:xfrm>
          <a:prstGeom prst="rect">
            <a:avLst/>
          </a:prstGeom>
          <a:ln w="19050">
            <a:solidFill>
              <a:schemeClr val="tx1"/>
            </a:solidFill>
          </a:ln>
        </p:spPr>
        <p:txBody>
          <a:bodyPr wrap="square" lIns="731520" tIns="640080" rIns="731520" bIns="640080" rtlCol="0">
            <a:spAutoFit/>
          </a:bodyPr>
          <a:lstStyle/>
          <a:p>
            <a:pPr>
              <a:spcAft>
                <a:spcPts val="1200"/>
              </a:spcAft>
            </a:pPr>
            <a:r>
              <a:rPr lang="en-US" sz="2800" dirty="0">
                <a:solidFill>
                  <a:prstClr val="white"/>
                </a:solidFill>
                <a:latin typeface="Corbel" panose="020B0503020204020204"/>
              </a:rPr>
              <a:t>AN EXAMPLE …  Let’s say …</a:t>
            </a:r>
          </a:p>
          <a:p>
            <a:pPr marL="514350" indent="-514350">
              <a:spcAft>
                <a:spcPts val="1200"/>
              </a:spcAft>
              <a:buFont typeface="+mj-lt"/>
              <a:buAutoNum type="arabicPeriod"/>
            </a:pPr>
            <a:r>
              <a:rPr lang="en-US" sz="2800" dirty="0">
                <a:solidFill>
                  <a:prstClr val="white"/>
                </a:solidFill>
                <a:latin typeface="Corbel" panose="020B0503020204020204"/>
              </a:rPr>
              <a:t>First key is SBMHR</a:t>
            </a:r>
          </a:p>
          <a:p>
            <a:pPr marL="514350" indent="-514350">
              <a:spcAft>
                <a:spcPts val="1200"/>
              </a:spcAft>
              <a:buFont typeface="+mj-lt"/>
              <a:buAutoNum type="arabicPeriod"/>
            </a:pPr>
            <a:r>
              <a:rPr lang="en-US" sz="2800" dirty="0">
                <a:solidFill>
                  <a:prstClr val="white"/>
                </a:solidFill>
                <a:latin typeface="Corbel" panose="020B0503020204020204"/>
              </a:rPr>
              <a:t>Your requirement is:  What is the enemy having for lunch? </a:t>
            </a:r>
          </a:p>
        </p:txBody>
      </p:sp>
      <p:sp>
        <p:nvSpPr>
          <p:cNvPr id="7" name="Rectangle 6">
            <a:extLst>
              <a:ext uri="{FF2B5EF4-FFF2-40B4-BE49-F238E27FC236}">
                <a16:creationId xmlns:a16="http://schemas.microsoft.com/office/drawing/2014/main" id="{747F57C0-E583-05CF-5702-AAB9D4BD88C3}"/>
              </a:ext>
            </a:extLst>
          </p:cNvPr>
          <p:cNvSpPr/>
          <p:nvPr/>
        </p:nvSpPr>
        <p:spPr>
          <a:xfrm>
            <a:off x="1454727" y="270164"/>
            <a:ext cx="8863446" cy="6380018"/>
          </a:xfrm>
          <a:prstGeom prst="rect">
            <a:avLst/>
          </a:prstGeom>
          <a:no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0EC0704-A88B-92A1-43A8-FE8C2E738BFF}"/>
              </a:ext>
            </a:extLst>
          </p:cNvPr>
          <p:cNvPicPr>
            <a:picLocks noChangeAspect="1"/>
          </p:cNvPicPr>
          <p:nvPr/>
        </p:nvPicPr>
        <p:blipFill>
          <a:blip r:embed="rId4"/>
          <a:stretch>
            <a:fillRect/>
          </a:stretch>
        </p:blipFill>
        <p:spPr>
          <a:xfrm>
            <a:off x="400869" y="362493"/>
            <a:ext cx="666843" cy="666843"/>
          </a:xfrm>
          <a:prstGeom prst="rect">
            <a:avLst/>
          </a:prstGeom>
        </p:spPr>
      </p:pic>
    </p:spTree>
    <p:extLst>
      <p:ext uri="{BB962C8B-B14F-4D97-AF65-F5344CB8AC3E}">
        <p14:creationId xmlns:p14="http://schemas.microsoft.com/office/powerpoint/2010/main" val="110532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2251844" y="2178234"/>
          <a:ext cx="7331374" cy="457200"/>
        </p:xfrm>
        <a:graphic>
          <a:graphicData uri="http://schemas.openxmlformats.org/drawingml/2006/table">
            <a:tbl>
              <a:tblPr firstRow="1" bandRow="1">
                <a:tableStyleId>{2D5ABB26-0587-4C30-8999-92F81FD0307C}</a:tableStyleId>
              </a:tblPr>
              <a:tblGrid>
                <a:gridCol w="1204282">
                  <a:extLst>
                    <a:ext uri="{9D8B030D-6E8A-4147-A177-3AD203B41FA5}">
                      <a16:colId xmlns:a16="http://schemas.microsoft.com/office/drawing/2014/main" val="20000"/>
                    </a:ext>
                  </a:extLst>
                </a:gridCol>
                <a:gridCol w="680788">
                  <a:extLst>
                    <a:ext uri="{9D8B030D-6E8A-4147-A177-3AD203B41FA5}">
                      <a16:colId xmlns:a16="http://schemas.microsoft.com/office/drawing/2014/main" val="20001"/>
                    </a:ext>
                  </a:extLst>
                </a:gridCol>
                <a:gridCol w="680788">
                  <a:extLst>
                    <a:ext uri="{9D8B030D-6E8A-4147-A177-3AD203B41FA5}">
                      <a16:colId xmlns:a16="http://schemas.microsoft.com/office/drawing/2014/main" val="20002"/>
                    </a:ext>
                  </a:extLst>
                </a:gridCol>
                <a:gridCol w="680788">
                  <a:extLst>
                    <a:ext uri="{9D8B030D-6E8A-4147-A177-3AD203B41FA5}">
                      <a16:colId xmlns:a16="http://schemas.microsoft.com/office/drawing/2014/main" val="20003"/>
                    </a:ext>
                  </a:extLst>
                </a:gridCol>
                <a:gridCol w="680788">
                  <a:extLst>
                    <a:ext uri="{9D8B030D-6E8A-4147-A177-3AD203B41FA5}">
                      <a16:colId xmlns:a16="http://schemas.microsoft.com/office/drawing/2014/main" val="20004"/>
                    </a:ext>
                  </a:extLst>
                </a:gridCol>
                <a:gridCol w="680788">
                  <a:extLst>
                    <a:ext uri="{9D8B030D-6E8A-4147-A177-3AD203B41FA5}">
                      <a16:colId xmlns:a16="http://schemas.microsoft.com/office/drawing/2014/main" val="20005"/>
                    </a:ext>
                  </a:extLst>
                </a:gridCol>
                <a:gridCol w="680788">
                  <a:extLst>
                    <a:ext uri="{9D8B030D-6E8A-4147-A177-3AD203B41FA5}">
                      <a16:colId xmlns:a16="http://schemas.microsoft.com/office/drawing/2014/main" val="20006"/>
                    </a:ext>
                  </a:extLst>
                </a:gridCol>
                <a:gridCol w="680788">
                  <a:extLst>
                    <a:ext uri="{9D8B030D-6E8A-4147-A177-3AD203B41FA5}">
                      <a16:colId xmlns:a16="http://schemas.microsoft.com/office/drawing/2014/main" val="20007"/>
                    </a:ext>
                  </a:extLst>
                </a:gridCol>
                <a:gridCol w="680788">
                  <a:extLst>
                    <a:ext uri="{9D8B030D-6E8A-4147-A177-3AD203B41FA5}">
                      <a16:colId xmlns:a16="http://schemas.microsoft.com/office/drawing/2014/main" val="20008"/>
                    </a:ext>
                  </a:extLst>
                </a:gridCol>
                <a:gridCol w="680788">
                  <a:extLst>
                    <a:ext uri="{9D8B030D-6E8A-4147-A177-3AD203B41FA5}">
                      <a16:colId xmlns:a16="http://schemas.microsoft.com/office/drawing/2014/main" val="20009"/>
                    </a:ext>
                  </a:extLst>
                </a:gridCol>
              </a:tblGrid>
              <a:tr h="370840">
                <a:tc>
                  <a:txBody>
                    <a:bodyPr/>
                    <a:lstStyle/>
                    <a:p>
                      <a:r>
                        <a:rPr lang="en-US" dirty="0"/>
                        <a:t>Message: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9" name="Table 8"/>
          <p:cNvGraphicFramePr>
            <a:graphicFrameLocks noGrp="1"/>
          </p:cNvGraphicFramePr>
          <p:nvPr/>
        </p:nvGraphicFramePr>
        <p:xfrm>
          <a:off x="2251844" y="2894295"/>
          <a:ext cx="7331374" cy="457200"/>
        </p:xfrm>
        <a:graphic>
          <a:graphicData uri="http://schemas.openxmlformats.org/drawingml/2006/table">
            <a:tbl>
              <a:tblPr firstRow="1" bandRow="1">
                <a:tableStyleId>{2D5ABB26-0587-4C30-8999-92F81FD0307C}</a:tableStyleId>
              </a:tblPr>
              <a:tblGrid>
                <a:gridCol w="1200147">
                  <a:extLst>
                    <a:ext uri="{9D8B030D-6E8A-4147-A177-3AD203B41FA5}">
                      <a16:colId xmlns:a16="http://schemas.microsoft.com/office/drawing/2014/main" val="20000"/>
                    </a:ext>
                  </a:extLst>
                </a:gridCol>
                <a:gridCol w="684923">
                  <a:extLst>
                    <a:ext uri="{9D8B030D-6E8A-4147-A177-3AD203B41FA5}">
                      <a16:colId xmlns:a16="http://schemas.microsoft.com/office/drawing/2014/main" val="20001"/>
                    </a:ext>
                  </a:extLst>
                </a:gridCol>
                <a:gridCol w="680788">
                  <a:extLst>
                    <a:ext uri="{9D8B030D-6E8A-4147-A177-3AD203B41FA5}">
                      <a16:colId xmlns:a16="http://schemas.microsoft.com/office/drawing/2014/main" val="20002"/>
                    </a:ext>
                  </a:extLst>
                </a:gridCol>
                <a:gridCol w="680788">
                  <a:extLst>
                    <a:ext uri="{9D8B030D-6E8A-4147-A177-3AD203B41FA5}">
                      <a16:colId xmlns:a16="http://schemas.microsoft.com/office/drawing/2014/main" val="20003"/>
                    </a:ext>
                  </a:extLst>
                </a:gridCol>
                <a:gridCol w="680788">
                  <a:extLst>
                    <a:ext uri="{9D8B030D-6E8A-4147-A177-3AD203B41FA5}">
                      <a16:colId xmlns:a16="http://schemas.microsoft.com/office/drawing/2014/main" val="20004"/>
                    </a:ext>
                  </a:extLst>
                </a:gridCol>
                <a:gridCol w="680788">
                  <a:extLst>
                    <a:ext uri="{9D8B030D-6E8A-4147-A177-3AD203B41FA5}">
                      <a16:colId xmlns:a16="http://schemas.microsoft.com/office/drawing/2014/main" val="20005"/>
                    </a:ext>
                  </a:extLst>
                </a:gridCol>
                <a:gridCol w="680788">
                  <a:extLst>
                    <a:ext uri="{9D8B030D-6E8A-4147-A177-3AD203B41FA5}">
                      <a16:colId xmlns:a16="http://schemas.microsoft.com/office/drawing/2014/main" val="20006"/>
                    </a:ext>
                  </a:extLst>
                </a:gridCol>
                <a:gridCol w="680788">
                  <a:extLst>
                    <a:ext uri="{9D8B030D-6E8A-4147-A177-3AD203B41FA5}">
                      <a16:colId xmlns:a16="http://schemas.microsoft.com/office/drawing/2014/main" val="20007"/>
                    </a:ext>
                  </a:extLst>
                </a:gridCol>
                <a:gridCol w="680788">
                  <a:extLst>
                    <a:ext uri="{9D8B030D-6E8A-4147-A177-3AD203B41FA5}">
                      <a16:colId xmlns:a16="http://schemas.microsoft.com/office/drawing/2014/main" val="20008"/>
                    </a:ext>
                  </a:extLst>
                </a:gridCol>
                <a:gridCol w="680788">
                  <a:extLst>
                    <a:ext uri="{9D8B030D-6E8A-4147-A177-3AD203B41FA5}">
                      <a16:colId xmlns:a16="http://schemas.microsoft.com/office/drawing/2014/main" val="20009"/>
                    </a:ext>
                  </a:extLst>
                </a:gridCol>
              </a:tblGrid>
              <a:tr h="370840">
                <a:tc>
                  <a:txBody>
                    <a:bodyPr/>
                    <a:lstStyle/>
                    <a:p>
                      <a:r>
                        <a:rPr lang="en-US" dirty="0"/>
                        <a:t>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nvGraphicFramePr>
        <p:xfrm>
          <a:off x="2222230" y="3677453"/>
          <a:ext cx="7331374" cy="457200"/>
        </p:xfrm>
        <a:graphic>
          <a:graphicData uri="http://schemas.openxmlformats.org/drawingml/2006/table">
            <a:tbl>
              <a:tblPr firstRow="1" bandRow="1">
                <a:tableStyleId>{2D5ABB26-0587-4C30-8999-92F81FD0307C}</a:tableStyleId>
              </a:tblPr>
              <a:tblGrid>
                <a:gridCol w="1209672">
                  <a:extLst>
                    <a:ext uri="{9D8B030D-6E8A-4147-A177-3AD203B41FA5}">
                      <a16:colId xmlns:a16="http://schemas.microsoft.com/office/drawing/2014/main" val="20000"/>
                    </a:ext>
                  </a:extLst>
                </a:gridCol>
                <a:gridCol w="675398">
                  <a:extLst>
                    <a:ext uri="{9D8B030D-6E8A-4147-A177-3AD203B41FA5}">
                      <a16:colId xmlns:a16="http://schemas.microsoft.com/office/drawing/2014/main" val="20001"/>
                    </a:ext>
                  </a:extLst>
                </a:gridCol>
                <a:gridCol w="680788">
                  <a:extLst>
                    <a:ext uri="{9D8B030D-6E8A-4147-A177-3AD203B41FA5}">
                      <a16:colId xmlns:a16="http://schemas.microsoft.com/office/drawing/2014/main" val="20002"/>
                    </a:ext>
                  </a:extLst>
                </a:gridCol>
                <a:gridCol w="680788">
                  <a:extLst>
                    <a:ext uri="{9D8B030D-6E8A-4147-A177-3AD203B41FA5}">
                      <a16:colId xmlns:a16="http://schemas.microsoft.com/office/drawing/2014/main" val="20003"/>
                    </a:ext>
                  </a:extLst>
                </a:gridCol>
                <a:gridCol w="680788">
                  <a:extLst>
                    <a:ext uri="{9D8B030D-6E8A-4147-A177-3AD203B41FA5}">
                      <a16:colId xmlns:a16="http://schemas.microsoft.com/office/drawing/2014/main" val="20004"/>
                    </a:ext>
                  </a:extLst>
                </a:gridCol>
                <a:gridCol w="680788">
                  <a:extLst>
                    <a:ext uri="{9D8B030D-6E8A-4147-A177-3AD203B41FA5}">
                      <a16:colId xmlns:a16="http://schemas.microsoft.com/office/drawing/2014/main" val="20005"/>
                    </a:ext>
                  </a:extLst>
                </a:gridCol>
                <a:gridCol w="680788">
                  <a:extLst>
                    <a:ext uri="{9D8B030D-6E8A-4147-A177-3AD203B41FA5}">
                      <a16:colId xmlns:a16="http://schemas.microsoft.com/office/drawing/2014/main" val="20006"/>
                    </a:ext>
                  </a:extLst>
                </a:gridCol>
                <a:gridCol w="680788">
                  <a:extLst>
                    <a:ext uri="{9D8B030D-6E8A-4147-A177-3AD203B41FA5}">
                      <a16:colId xmlns:a16="http://schemas.microsoft.com/office/drawing/2014/main" val="20007"/>
                    </a:ext>
                  </a:extLst>
                </a:gridCol>
                <a:gridCol w="680788">
                  <a:extLst>
                    <a:ext uri="{9D8B030D-6E8A-4147-A177-3AD203B41FA5}">
                      <a16:colId xmlns:a16="http://schemas.microsoft.com/office/drawing/2014/main" val="20008"/>
                    </a:ext>
                  </a:extLst>
                </a:gridCol>
                <a:gridCol w="680788">
                  <a:extLst>
                    <a:ext uri="{9D8B030D-6E8A-4147-A177-3AD203B41FA5}">
                      <a16:colId xmlns:a16="http://schemas.microsoft.com/office/drawing/2014/main" val="20009"/>
                    </a:ext>
                  </a:extLst>
                </a:gridCol>
              </a:tblGrid>
              <a:tr h="370840">
                <a:tc>
                  <a:txBody>
                    <a:bodyPr/>
                    <a:lstStyle/>
                    <a:p>
                      <a:r>
                        <a:rPr lang="en-US" dirty="0"/>
                        <a:t>Key: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1" name="Table 10"/>
          <p:cNvGraphicFramePr>
            <a:graphicFrameLocks noGrp="1"/>
          </p:cNvGraphicFramePr>
          <p:nvPr/>
        </p:nvGraphicFramePr>
        <p:xfrm>
          <a:off x="2247086" y="4394356"/>
          <a:ext cx="7340087" cy="457200"/>
        </p:xfrm>
        <a:graphic>
          <a:graphicData uri="http://schemas.openxmlformats.org/drawingml/2006/table">
            <a:tbl>
              <a:tblPr firstRow="1" bandRow="1">
                <a:tableStyleId>{2D5ABB26-0587-4C30-8999-92F81FD0307C}</a:tableStyleId>
              </a:tblPr>
              <a:tblGrid>
                <a:gridCol w="1238245">
                  <a:extLst>
                    <a:ext uri="{9D8B030D-6E8A-4147-A177-3AD203B41FA5}">
                      <a16:colId xmlns:a16="http://schemas.microsoft.com/office/drawing/2014/main" val="20000"/>
                    </a:ext>
                  </a:extLst>
                </a:gridCol>
                <a:gridCol w="649066">
                  <a:extLst>
                    <a:ext uri="{9D8B030D-6E8A-4147-A177-3AD203B41FA5}">
                      <a16:colId xmlns:a16="http://schemas.microsoft.com/office/drawing/2014/main" val="20001"/>
                    </a:ext>
                  </a:extLst>
                </a:gridCol>
                <a:gridCol w="681597">
                  <a:extLst>
                    <a:ext uri="{9D8B030D-6E8A-4147-A177-3AD203B41FA5}">
                      <a16:colId xmlns:a16="http://schemas.microsoft.com/office/drawing/2014/main" val="20002"/>
                    </a:ext>
                  </a:extLst>
                </a:gridCol>
                <a:gridCol w="681597">
                  <a:extLst>
                    <a:ext uri="{9D8B030D-6E8A-4147-A177-3AD203B41FA5}">
                      <a16:colId xmlns:a16="http://schemas.microsoft.com/office/drawing/2014/main" val="20003"/>
                    </a:ext>
                  </a:extLst>
                </a:gridCol>
                <a:gridCol w="681597">
                  <a:extLst>
                    <a:ext uri="{9D8B030D-6E8A-4147-A177-3AD203B41FA5}">
                      <a16:colId xmlns:a16="http://schemas.microsoft.com/office/drawing/2014/main" val="20004"/>
                    </a:ext>
                  </a:extLst>
                </a:gridCol>
                <a:gridCol w="681597">
                  <a:extLst>
                    <a:ext uri="{9D8B030D-6E8A-4147-A177-3AD203B41FA5}">
                      <a16:colId xmlns:a16="http://schemas.microsoft.com/office/drawing/2014/main" val="20005"/>
                    </a:ext>
                  </a:extLst>
                </a:gridCol>
                <a:gridCol w="681597">
                  <a:extLst>
                    <a:ext uri="{9D8B030D-6E8A-4147-A177-3AD203B41FA5}">
                      <a16:colId xmlns:a16="http://schemas.microsoft.com/office/drawing/2014/main" val="20006"/>
                    </a:ext>
                  </a:extLst>
                </a:gridCol>
                <a:gridCol w="681597">
                  <a:extLst>
                    <a:ext uri="{9D8B030D-6E8A-4147-A177-3AD203B41FA5}">
                      <a16:colId xmlns:a16="http://schemas.microsoft.com/office/drawing/2014/main" val="20007"/>
                    </a:ext>
                  </a:extLst>
                </a:gridCol>
                <a:gridCol w="681597">
                  <a:extLst>
                    <a:ext uri="{9D8B030D-6E8A-4147-A177-3AD203B41FA5}">
                      <a16:colId xmlns:a16="http://schemas.microsoft.com/office/drawing/2014/main" val="20008"/>
                    </a:ext>
                  </a:extLst>
                </a:gridCol>
                <a:gridCol w="681597">
                  <a:extLst>
                    <a:ext uri="{9D8B030D-6E8A-4147-A177-3AD203B41FA5}">
                      <a16:colId xmlns:a16="http://schemas.microsoft.com/office/drawing/2014/main" val="20009"/>
                    </a:ext>
                  </a:extLst>
                </a:gridCol>
              </a:tblGrid>
              <a:tr h="370840">
                <a:tc>
                  <a:txBody>
                    <a:bodyPr/>
                    <a:lstStyle/>
                    <a:p>
                      <a:r>
                        <a:rPr lang="en-US" dirty="0"/>
                        <a:t>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2" name="Table 11"/>
          <p:cNvGraphicFramePr>
            <a:graphicFrameLocks noGrp="1"/>
          </p:cNvGraphicFramePr>
          <p:nvPr/>
        </p:nvGraphicFramePr>
        <p:xfrm>
          <a:off x="2222230" y="5133975"/>
          <a:ext cx="7426594" cy="457200"/>
        </p:xfrm>
        <a:graphic>
          <a:graphicData uri="http://schemas.openxmlformats.org/drawingml/2006/table">
            <a:tbl>
              <a:tblPr firstRow="1" bandRow="1">
                <a:tableStyleId>{2D5ABB26-0587-4C30-8999-92F81FD0307C}</a:tableStyleId>
              </a:tblPr>
              <a:tblGrid>
                <a:gridCol w="1260984">
                  <a:extLst>
                    <a:ext uri="{9D8B030D-6E8A-4147-A177-3AD203B41FA5}">
                      <a16:colId xmlns:a16="http://schemas.microsoft.com/office/drawing/2014/main" val="20000"/>
                    </a:ext>
                  </a:extLst>
                </a:gridCol>
                <a:gridCol w="648570">
                  <a:extLst>
                    <a:ext uri="{9D8B030D-6E8A-4147-A177-3AD203B41FA5}">
                      <a16:colId xmlns:a16="http://schemas.microsoft.com/office/drawing/2014/main" val="20001"/>
                    </a:ext>
                  </a:extLst>
                </a:gridCol>
                <a:gridCol w="689630">
                  <a:extLst>
                    <a:ext uri="{9D8B030D-6E8A-4147-A177-3AD203B41FA5}">
                      <a16:colId xmlns:a16="http://schemas.microsoft.com/office/drawing/2014/main" val="20002"/>
                    </a:ext>
                  </a:extLst>
                </a:gridCol>
                <a:gridCol w="689630">
                  <a:extLst>
                    <a:ext uri="{9D8B030D-6E8A-4147-A177-3AD203B41FA5}">
                      <a16:colId xmlns:a16="http://schemas.microsoft.com/office/drawing/2014/main" val="20003"/>
                    </a:ext>
                  </a:extLst>
                </a:gridCol>
                <a:gridCol w="689630">
                  <a:extLst>
                    <a:ext uri="{9D8B030D-6E8A-4147-A177-3AD203B41FA5}">
                      <a16:colId xmlns:a16="http://schemas.microsoft.com/office/drawing/2014/main" val="20004"/>
                    </a:ext>
                  </a:extLst>
                </a:gridCol>
                <a:gridCol w="689630">
                  <a:extLst>
                    <a:ext uri="{9D8B030D-6E8A-4147-A177-3AD203B41FA5}">
                      <a16:colId xmlns:a16="http://schemas.microsoft.com/office/drawing/2014/main" val="20005"/>
                    </a:ext>
                  </a:extLst>
                </a:gridCol>
                <a:gridCol w="689630">
                  <a:extLst>
                    <a:ext uri="{9D8B030D-6E8A-4147-A177-3AD203B41FA5}">
                      <a16:colId xmlns:a16="http://schemas.microsoft.com/office/drawing/2014/main" val="20006"/>
                    </a:ext>
                  </a:extLst>
                </a:gridCol>
                <a:gridCol w="689630">
                  <a:extLst>
                    <a:ext uri="{9D8B030D-6E8A-4147-A177-3AD203B41FA5}">
                      <a16:colId xmlns:a16="http://schemas.microsoft.com/office/drawing/2014/main" val="20007"/>
                    </a:ext>
                  </a:extLst>
                </a:gridCol>
                <a:gridCol w="689630">
                  <a:extLst>
                    <a:ext uri="{9D8B030D-6E8A-4147-A177-3AD203B41FA5}">
                      <a16:colId xmlns:a16="http://schemas.microsoft.com/office/drawing/2014/main" val="20008"/>
                    </a:ext>
                  </a:extLst>
                </a:gridCol>
                <a:gridCol w="689630">
                  <a:extLst>
                    <a:ext uri="{9D8B030D-6E8A-4147-A177-3AD203B41FA5}">
                      <a16:colId xmlns:a16="http://schemas.microsoft.com/office/drawing/2014/main" val="20009"/>
                    </a:ext>
                  </a:extLst>
                </a:gridCol>
              </a:tblGrid>
              <a:tr h="370840">
                <a:tc>
                  <a:txBody>
                    <a:bodyPr/>
                    <a:lstStyle/>
                    <a:p>
                      <a:r>
                        <a:rPr lang="en-US" dirty="0"/>
                        <a:t>Sum: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nvGraphicFramePr>
        <p:xfrm>
          <a:off x="2152646" y="5847045"/>
          <a:ext cx="7515227" cy="457200"/>
        </p:xfrm>
        <a:graphic>
          <a:graphicData uri="http://schemas.openxmlformats.org/drawingml/2006/table">
            <a:tbl>
              <a:tblPr firstRow="1" bandRow="1">
                <a:tableStyleId>{2D5ABB26-0587-4C30-8999-92F81FD0307C}</a:tableStyleId>
              </a:tblPr>
              <a:tblGrid>
                <a:gridCol w="1300628">
                  <a:extLst>
                    <a:ext uri="{9D8B030D-6E8A-4147-A177-3AD203B41FA5}">
                      <a16:colId xmlns:a16="http://schemas.microsoft.com/office/drawing/2014/main" val="20000"/>
                    </a:ext>
                  </a:extLst>
                </a:gridCol>
                <a:gridCol w="690511">
                  <a:extLst>
                    <a:ext uri="{9D8B030D-6E8A-4147-A177-3AD203B41FA5}">
                      <a16:colId xmlns:a16="http://schemas.microsoft.com/office/drawing/2014/main" val="20001"/>
                    </a:ext>
                  </a:extLst>
                </a:gridCol>
                <a:gridCol w="690511">
                  <a:extLst>
                    <a:ext uri="{9D8B030D-6E8A-4147-A177-3AD203B41FA5}">
                      <a16:colId xmlns:a16="http://schemas.microsoft.com/office/drawing/2014/main" val="20002"/>
                    </a:ext>
                  </a:extLst>
                </a:gridCol>
                <a:gridCol w="690511">
                  <a:extLst>
                    <a:ext uri="{9D8B030D-6E8A-4147-A177-3AD203B41FA5}">
                      <a16:colId xmlns:a16="http://schemas.microsoft.com/office/drawing/2014/main" val="20003"/>
                    </a:ext>
                  </a:extLst>
                </a:gridCol>
                <a:gridCol w="690511">
                  <a:extLst>
                    <a:ext uri="{9D8B030D-6E8A-4147-A177-3AD203B41FA5}">
                      <a16:colId xmlns:a16="http://schemas.microsoft.com/office/drawing/2014/main" val="20004"/>
                    </a:ext>
                  </a:extLst>
                </a:gridCol>
                <a:gridCol w="690511">
                  <a:extLst>
                    <a:ext uri="{9D8B030D-6E8A-4147-A177-3AD203B41FA5}">
                      <a16:colId xmlns:a16="http://schemas.microsoft.com/office/drawing/2014/main" val="20005"/>
                    </a:ext>
                  </a:extLst>
                </a:gridCol>
                <a:gridCol w="690511">
                  <a:extLst>
                    <a:ext uri="{9D8B030D-6E8A-4147-A177-3AD203B41FA5}">
                      <a16:colId xmlns:a16="http://schemas.microsoft.com/office/drawing/2014/main" val="20006"/>
                    </a:ext>
                  </a:extLst>
                </a:gridCol>
                <a:gridCol w="690511">
                  <a:extLst>
                    <a:ext uri="{9D8B030D-6E8A-4147-A177-3AD203B41FA5}">
                      <a16:colId xmlns:a16="http://schemas.microsoft.com/office/drawing/2014/main" val="20007"/>
                    </a:ext>
                  </a:extLst>
                </a:gridCol>
                <a:gridCol w="690511">
                  <a:extLst>
                    <a:ext uri="{9D8B030D-6E8A-4147-A177-3AD203B41FA5}">
                      <a16:colId xmlns:a16="http://schemas.microsoft.com/office/drawing/2014/main" val="20008"/>
                    </a:ext>
                  </a:extLst>
                </a:gridCol>
                <a:gridCol w="690511">
                  <a:extLst>
                    <a:ext uri="{9D8B030D-6E8A-4147-A177-3AD203B41FA5}">
                      <a16:colId xmlns:a16="http://schemas.microsoft.com/office/drawing/2014/main" val="20009"/>
                    </a:ext>
                  </a:extLst>
                </a:gridCol>
              </a:tblGrid>
              <a:tr h="370840">
                <a:tc>
                  <a:txBody>
                    <a:bodyPr/>
                    <a:lstStyle/>
                    <a:p>
                      <a:r>
                        <a:rPr lang="en-US" dirty="0" err="1"/>
                        <a:t>Ciphertext</a:t>
                      </a:r>
                      <a:r>
                        <a:rPr lang="en-US"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4" name="Rectangle 13"/>
          <p:cNvSpPr/>
          <p:nvPr/>
        </p:nvSpPr>
        <p:spPr>
          <a:xfrm>
            <a:off x="2247084" y="1218225"/>
            <a:ext cx="5519378" cy="523220"/>
          </a:xfrm>
          <a:prstGeom prst="rect">
            <a:avLst/>
          </a:prstGeom>
        </p:spPr>
        <p:txBody>
          <a:bodyPr wrap="square">
            <a:spAutoFit/>
          </a:bodyPr>
          <a:lstStyle/>
          <a:p>
            <a:r>
              <a:rPr lang="en-US" sz="2800" dirty="0">
                <a:solidFill>
                  <a:prstClr val="white"/>
                </a:solidFill>
                <a:latin typeface="Corbel" panose="020B0503020204020204"/>
              </a:rPr>
              <a:t>Message you want to send:  PIZZA</a:t>
            </a:r>
          </a:p>
        </p:txBody>
      </p:sp>
      <p:sp>
        <p:nvSpPr>
          <p:cNvPr id="2" name="Rectangle 1">
            <a:extLst>
              <a:ext uri="{FF2B5EF4-FFF2-40B4-BE49-F238E27FC236}">
                <a16:creationId xmlns:a16="http://schemas.microsoft.com/office/drawing/2014/main" id="{1F98E314-EE6E-48AE-8787-F62C22B16BAE}"/>
              </a:ext>
            </a:extLst>
          </p:cNvPr>
          <p:cNvSpPr/>
          <p:nvPr/>
        </p:nvSpPr>
        <p:spPr>
          <a:xfrm>
            <a:off x="2247084" y="513943"/>
            <a:ext cx="3911776" cy="523220"/>
          </a:xfrm>
          <a:prstGeom prst="rect">
            <a:avLst/>
          </a:prstGeom>
        </p:spPr>
        <p:txBody>
          <a:bodyPr wrap="none">
            <a:spAutoFit/>
          </a:bodyPr>
          <a:lstStyle/>
          <a:p>
            <a:r>
              <a:rPr lang="en-US" sz="2800" dirty="0">
                <a:solidFill>
                  <a:prstClr val="white"/>
                </a:solidFill>
                <a:latin typeface="Corbel" panose="020B0503020204020204"/>
              </a:rPr>
              <a:t>Key begins with:  SBMHR</a:t>
            </a:r>
          </a:p>
        </p:txBody>
      </p:sp>
      <p:grpSp>
        <p:nvGrpSpPr>
          <p:cNvPr id="17" name="Group 16">
            <a:extLst>
              <a:ext uri="{FF2B5EF4-FFF2-40B4-BE49-F238E27FC236}">
                <a16:creationId xmlns:a16="http://schemas.microsoft.com/office/drawing/2014/main" id="{F0C03777-15E0-49BA-8271-3010A2893B1F}"/>
              </a:ext>
            </a:extLst>
          </p:cNvPr>
          <p:cNvGrpSpPr/>
          <p:nvPr/>
        </p:nvGrpSpPr>
        <p:grpSpPr>
          <a:xfrm>
            <a:off x="5006774" y="988220"/>
            <a:ext cx="1080655" cy="2429531"/>
            <a:chOff x="4001985" y="1076975"/>
            <a:chExt cx="1080655" cy="2429531"/>
          </a:xfrm>
        </p:grpSpPr>
        <p:cxnSp>
          <p:nvCxnSpPr>
            <p:cNvPr id="4" name="Straight Connector 3">
              <a:extLst>
                <a:ext uri="{FF2B5EF4-FFF2-40B4-BE49-F238E27FC236}">
                  <a16:creationId xmlns:a16="http://schemas.microsoft.com/office/drawing/2014/main" id="{3620F9B2-4E2A-40BB-AC71-F27AF2F50CAD}"/>
                </a:ext>
              </a:extLst>
            </p:cNvPr>
            <p:cNvCxnSpPr/>
            <p:nvPr/>
          </p:nvCxnSpPr>
          <p:spPr>
            <a:xfrm>
              <a:off x="4001985" y="1076975"/>
              <a:ext cx="108065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8FA5580-7459-45A8-A063-1C1D55E0A89A}"/>
                </a:ext>
              </a:extLst>
            </p:cNvPr>
            <p:cNvCxnSpPr>
              <a:cxnSpLocks/>
            </p:cNvCxnSpPr>
            <p:nvPr/>
          </p:nvCxnSpPr>
          <p:spPr>
            <a:xfrm>
              <a:off x="4476997" y="1076975"/>
              <a:ext cx="154380" cy="24295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27802EAC-78C9-52BF-FF07-5C41C4D3AD5D}"/>
              </a:ext>
            </a:extLst>
          </p:cNvPr>
          <p:cNvSpPr/>
          <p:nvPr/>
        </p:nvSpPr>
        <p:spPr>
          <a:xfrm>
            <a:off x="1454727" y="270164"/>
            <a:ext cx="8863446" cy="6380018"/>
          </a:xfrm>
          <a:prstGeom prst="rect">
            <a:avLst/>
          </a:prstGeom>
          <a:no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0A929B8-4FEB-3306-4E79-883A6FB12785}"/>
              </a:ext>
            </a:extLst>
          </p:cNvPr>
          <p:cNvPicPr>
            <a:picLocks noChangeAspect="1"/>
          </p:cNvPicPr>
          <p:nvPr/>
        </p:nvPicPr>
        <p:blipFill>
          <a:blip r:embed="rId2"/>
          <a:stretch>
            <a:fillRect/>
          </a:stretch>
        </p:blipFill>
        <p:spPr>
          <a:xfrm>
            <a:off x="400869" y="362493"/>
            <a:ext cx="666843" cy="666843"/>
          </a:xfrm>
          <a:prstGeom prst="rect">
            <a:avLst/>
          </a:prstGeom>
        </p:spPr>
      </p:pic>
    </p:spTree>
    <p:extLst>
      <p:ext uri="{BB962C8B-B14F-4D97-AF65-F5344CB8AC3E}">
        <p14:creationId xmlns:p14="http://schemas.microsoft.com/office/powerpoint/2010/main" val="411261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500"/>
                            </p:stCondLst>
                            <p:childTnLst>
                              <p:par>
                                <p:cTn id="11" presetID="10" presetClass="exit" presetSubtype="0" fill="hold" nodeType="afterEffect">
                                  <p:stCondLst>
                                    <p:cond delay="1500"/>
                                  </p:stCondLst>
                                  <p:childTnLst>
                                    <p:animEffect transition="out" filter="fade">
                                      <p:cBhvr>
                                        <p:cTn id="12" dur="1000"/>
                                        <p:tgtEl>
                                          <p:spTgt spid="17"/>
                                        </p:tgtEl>
                                      </p:cBhvr>
                                    </p:animEffect>
                                    <p:set>
                                      <p:cBhvr>
                                        <p:cTn id="13" dur="1" fill="hold">
                                          <p:stCondLst>
                                            <p:cond delay="999"/>
                                          </p:stCondLst>
                                        </p:cTn>
                                        <p:tgtEl>
                                          <p:spTgt spid="1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5372" y="1338942"/>
            <a:ext cx="6793848" cy="1815882"/>
          </a:xfrm>
          <a:prstGeom prst="rect">
            <a:avLst/>
          </a:prstGeom>
          <a:noFill/>
        </p:spPr>
        <p:txBody>
          <a:bodyPr wrap="none" rtlCol="0">
            <a:spAutoFit/>
          </a:bodyPr>
          <a:lstStyle/>
          <a:p>
            <a:r>
              <a:rPr lang="en-US" sz="2800" dirty="0">
                <a:solidFill>
                  <a:prstClr val="white"/>
                </a:solidFill>
                <a:latin typeface="Corbel" panose="020B0503020204020204"/>
              </a:rPr>
              <a:t>MSG from HQS:</a:t>
            </a:r>
          </a:p>
          <a:p>
            <a:endParaRPr lang="en-US" sz="2800" dirty="0">
              <a:solidFill>
                <a:prstClr val="white"/>
              </a:solidFill>
              <a:latin typeface="Corbel" panose="020B0503020204020204"/>
            </a:endParaRPr>
          </a:p>
          <a:p>
            <a:pPr lvl="1"/>
            <a:r>
              <a:rPr lang="en-US" sz="2800" dirty="0">
                <a:solidFill>
                  <a:prstClr val="white"/>
                </a:solidFill>
                <a:latin typeface="Corbel" panose="020B0503020204020204"/>
              </a:rPr>
              <a:t>What is the enemy going to eat for lunch?</a:t>
            </a:r>
          </a:p>
          <a:p>
            <a:pPr lvl="1"/>
            <a:endParaRPr lang="en-US" sz="2800" dirty="0">
              <a:solidFill>
                <a:prstClr val="white"/>
              </a:solidFill>
              <a:latin typeface="Corbel" panose="020B0503020204020204"/>
            </a:endParaRPr>
          </a:p>
        </p:txBody>
      </p:sp>
      <p:grpSp>
        <p:nvGrpSpPr>
          <p:cNvPr id="6" name="Group 5"/>
          <p:cNvGrpSpPr/>
          <p:nvPr/>
        </p:nvGrpSpPr>
        <p:grpSpPr>
          <a:xfrm>
            <a:off x="2605645" y="3034145"/>
            <a:ext cx="4853458" cy="1652986"/>
            <a:chOff x="772886" y="3461657"/>
            <a:chExt cx="4853458" cy="1652986"/>
          </a:xfrm>
        </p:grpSpPr>
        <p:sp>
          <p:nvSpPr>
            <p:cNvPr id="3" name="TextBox 2"/>
            <p:cNvSpPr txBox="1"/>
            <p:nvPr/>
          </p:nvSpPr>
          <p:spPr>
            <a:xfrm>
              <a:off x="2852058" y="4283646"/>
              <a:ext cx="2774286" cy="830997"/>
            </a:xfrm>
            <a:prstGeom prst="rect">
              <a:avLst/>
            </a:prstGeom>
            <a:noFill/>
          </p:spPr>
          <p:txBody>
            <a:bodyPr wrap="none" rtlCol="0">
              <a:spAutoFit/>
            </a:bodyPr>
            <a:lstStyle/>
            <a:p>
              <a:r>
                <a:rPr lang="en-US" sz="4800" dirty="0">
                  <a:solidFill>
                    <a:prstClr val="white"/>
                  </a:solidFill>
                  <a:latin typeface="Corbel" panose="020B0503020204020204"/>
                </a:rPr>
                <a:t>F  J  L  G  R</a:t>
              </a:r>
            </a:p>
          </p:txBody>
        </p:sp>
        <p:sp>
          <p:nvSpPr>
            <p:cNvPr id="4" name="TextBox 3"/>
            <p:cNvSpPr txBox="1"/>
            <p:nvPr/>
          </p:nvSpPr>
          <p:spPr>
            <a:xfrm>
              <a:off x="772886" y="3461657"/>
              <a:ext cx="3332835" cy="800219"/>
            </a:xfrm>
            <a:prstGeom prst="rect">
              <a:avLst/>
            </a:prstGeom>
            <a:noFill/>
          </p:spPr>
          <p:txBody>
            <a:bodyPr wrap="none" rtlCol="0">
              <a:spAutoFit/>
            </a:bodyPr>
            <a:lstStyle/>
            <a:p>
              <a:r>
                <a:rPr lang="en-US" sz="2800" dirty="0">
                  <a:solidFill>
                    <a:prstClr val="white"/>
                  </a:solidFill>
                  <a:latin typeface="Corbel" panose="020B0503020204020204"/>
                </a:rPr>
                <a:t>Your encoded REPLY:</a:t>
              </a:r>
            </a:p>
            <a:p>
              <a:endParaRPr lang="en-US" dirty="0">
                <a:solidFill>
                  <a:prstClr val="white"/>
                </a:solidFill>
                <a:latin typeface="Corbel" panose="020B0503020204020204"/>
              </a:endParaRPr>
            </a:p>
          </p:txBody>
        </p:sp>
      </p:grpSp>
      <p:sp>
        <p:nvSpPr>
          <p:cNvPr id="5" name="TextBox 4"/>
          <p:cNvSpPr txBox="1"/>
          <p:nvPr/>
        </p:nvSpPr>
        <p:spPr>
          <a:xfrm>
            <a:off x="2296889" y="5386199"/>
            <a:ext cx="7421085" cy="830997"/>
          </a:xfrm>
          <a:prstGeom prst="rect">
            <a:avLst/>
          </a:prstGeom>
          <a:noFill/>
        </p:spPr>
        <p:txBody>
          <a:bodyPr wrap="square" rtlCol="0">
            <a:spAutoFit/>
          </a:bodyPr>
          <a:lstStyle/>
          <a:p>
            <a:pPr algn="ctr"/>
            <a:r>
              <a:rPr lang="en-US" sz="2400" i="1" dirty="0">
                <a:solidFill>
                  <a:prstClr val="white"/>
                </a:solidFill>
                <a:latin typeface="Corbel" panose="020B0503020204020204"/>
              </a:rPr>
              <a:t>On subsequent mentions of PIZZA, you will not repeat </a:t>
            </a:r>
            <a:br>
              <a:rPr lang="en-US" sz="2400" i="1" dirty="0">
                <a:solidFill>
                  <a:prstClr val="white"/>
                </a:solidFill>
                <a:latin typeface="Corbel" panose="020B0503020204020204"/>
              </a:rPr>
            </a:br>
            <a:r>
              <a:rPr lang="en-US" sz="2400" i="1" dirty="0">
                <a:solidFill>
                  <a:prstClr val="white"/>
                </a:solidFill>
                <a:latin typeface="Corbel" panose="020B0503020204020204"/>
              </a:rPr>
              <a:t>F J L G R, because you’ll use a different key from the OTP.</a:t>
            </a:r>
          </a:p>
        </p:txBody>
      </p:sp>
      <p:sp>
        <p:nvSpPr>
          <p:cNvPr id="7" name="Rectangle 6">
            <a:extLst>
              <a:ext uri="{FF2B5EF4-FFF2-40B4-BE49-F238E27FC236}">
                <a16:creationId xmlns:a16="http://schemas.microsoft.com/office/drawing/2014/main" id="{DDC69F39-4AA0-D0C0-F810-DB6EB5563709}"/>
              </a:ext>
            </a:extLst>
          </p:cNvPr>
          <p:cNvSpPr/>
          <p:nvPr/>
        </p:nvSpPr>
        <p:spPr>
          <a:xfrm>
            <a:off x="1454727" y="270164"/>
            <a:ext cx="8863446" cy="6380018"/>
          </a:xfrm>
          <a:prstGeom prst="rect">
            <a:avLst/>
          </a:prstGeom>
          <a:no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A151A6B-E15A-7430-3CC8-932232827A21}"/>
              </a:ext>
            </a:extLst>
          </p:cNvPr>
          <p:cNvPicPr>
            <a:picLocks noChangeAspect="1"/>
          </p:cNvPicPr>
          <p:nvPr/>
        </p:nvPicPr>
        <p:blipFill>
          <a:blip r:embed="rId2"/>
          <a:stretch>
            <a:fillRect/>
          </a:stretch>
        </p:blipFill>
        <p:spPr>
          <a:xfrm>
            <a:off x="400869" y="362493"/>
            <a:ext cx="666843" cy="666843"/>
          </a:xfrm>
          <a:prstGeom prst="rect">
            <a:avLst/>
          </a:prstGeom>
        </p:spPr>
      </p:pic>
    </p:spTree>
    <p:extLst>
      <p:ext uri="{BB962C8B-B14F-4D97-AF65-F5344CB8AC3E}">
        <p14:creationId xmlns:p14="http://schemas.microsoft.com/office/powerpoint/2010/main" val="60024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6416E9-E63E-1475-977B-7D6889FB9A62}"/>
              </a:ext>
            </a:extLst>
          </p:cNvPr>
          <p:cNvSpPr txBox="1"/>
          <p:nvPr/>
        </p:nvSpPr>
        <p:spPr>
          <a:xfrm>
            <a:off x="937857" y="685800"/>
            <a:ext cx="8194744" cy="830997"/>
          </a:xfrm>
          <a:prstGeom prst="rect">
            <a:avLst/>
          </a:prstGeom>
          <a:noFill/>
        </p:spPr>
        <p:txBody>
          <a:bodyPr wrap="none" rtlCol="0">
            <a:spAutoFit/>
          </a:bodyPr>
          <a:lstStyle/>
          <a:p>
            <a:r>
              <a:rPr lang="en-US" sz="2400" dirty="0"/>
              <a:t>Variation for double-encryption :  The Straddling Checkerboard </a:t>
            </a:r>
          </a:p>
          <a:p>
            <a:endParaRPr lang="en-US" sz="2400" dirty="0"/>
          </a:p>
        </p:txBody>
      </p:sp>
      <p:pic>
        <p:nvPicPr>
          <p:cNvPr id="4" name="Picture 3">
            <a:extLst>
              <a:ext uri="{FF2B5EF4-FFF2-40B4-BE49-F238E27FC236}">
                <a16:creationId xmlns:a16="http://schemas.microsoft.com/office/drawing/2014/main" id="{4816ADB9-5A6C-D44D-1E33-51447241B689}"/>
              </a:ext>
            </a:extLst>
          </p:cNvPr>
          <p:cNvPicPr>
            <a:picLocks noChangeAspect="1"/>
          </p:cNvPicPr>
          <p:nvPr/>
        </p:nvPicPr>
        <p:blipFill>
          <a:blip r:embed="rId2"/>
          <a:stretch>
            <a:fillRect/>
          </a:stretch>
        </p:blipFill>
        <p:spPr>
          <a:xfrm>
            <a:off x="1066800" y="1516797"/>
            <a:ext cx="2895600" cy="1553269"/>
          </a:xfrm>
          <a:prstGeom prst="rect">
            <a:avLst/>
          </a:prstGeom>
        </p:spPr>
      </p:pic>
      <p:sp>
        <p:nvSpPr>
          <p:cNvPr id="6" name="TextBox 5">
            <a:extLst>
              <a:ext uri="{FF2B5EF4-FFF2-40B4-BE49-F238E27FC236}">
                <a16:creationId xmlns:a16="http://schemas.microsoft.com/office/drawing/2014/main" id="{43116592-36F0-D298-7869-299B1B0C6928}"/>
              </a:ext>
            </a:extLst>
          </p:cNvPr>
          <p:cNvSpPr txBox="1"/>
          <p:nvPr/>
        </p:nvSpPr>
        <p:spPr>
          <a:xfrm>
            <a:off x="1032468" y="3155836"/>
            <a:ext cx="2929932" cy="2246769"/>
          </a:xfrm>
          <a:prstGeom prst="rect">
            <a:avLst/>
          </a:prstGeom>
          <a:noFill/>
        </p:spPr>
        <p:txBody>
          <a:bodyPr wrap="square">
            <a:spAutoFit/>
          </a:bodyPr>
          <a:lstStyle/>
          <a:p>
            <a:pPr algn="l"/>
            <a:r>
              <a:rPr lang="en-US" sz="2000" b="0" i="0" u="none" strike="noStrike" baseline="0" dirty="0">
                <a:latin typeface="Arial" panose="020B0604020202020204" pitchFamily="34" charset="0"/>
              </a:rPr>
              <a:t>“A” = 4, “T” = 3, and so on. The less frequent letters in the other rows are composed with the digit of the row, followed by digit of the column: “B” = 24, “P” = “50”</a:t>
            </a:r>
            <a:endParaRPr lang="en-US" sz="3600" dirty="0"/>
          </a:p>
        </p:txBody>
      </p:sp>
      <p:pic>
        <p:nvPicPr>
          <p:cNvPr id="8" name="Picture 7">
            <a:extLst>
              <a:ext uri="{FF2B5EF4-FFF2-40B4-BE49-F238E27FC236}">
                <a16:creationId xmlns:a16="http://schemas.microsoft.com/office/drawing/2014/main" id="{27C0CA7E-A2F9-B07F-3767-C5D6B5ABF62D}"/>
              </a:ext>
            </a:extLst>
          </p:cNvPr>
          <p:cNvPicPr>
            <a:picLocks noChangeAspect="1"/>
          </p:cNvPicPr>
          <p:nvPr/>
        </p:nvPicPr>
        <p:blipFill>
          <a:blip r:embed="rId3"/>
          <a:stretch>
            <a:fillRect/>
          </a:stretch>
        </p:blipFill>
        <p:spPr>
          <a:xfrm>
            <a:off x="4632836" y="1565698"/>
            <a:ext cx="7223760" cy="626413"/>
          </a:xfrm>
          <a:prstGeom prst="rect">
            <a:avLst/>
          </a:prstGeom>
        </p:spPr>
      </p:pic>
      <p:sp>
        <p:nvSpPr>
          <p:cNvPr id="9" name="TextBox 8">
            <a:extLst>
              <a:ext uri="{FF2B5EF4-FFF2-40B4-BE49-F238E27FC236}">
                <a16:creationId xmlns:a16="http://schemas.microsoft.com/office/drawing/2014/main" id="{9C38FA03-357C-5343-0BD4-EFA178DAE1E3}"/>
              </a:ext>
            </a:extLst>
          </p:cNvPr>
          <p:cNvSpPr txBox="1"/>
          <p:nvPr/>
        </p:nvSpPr>
        <p:spPr>
          <a:xfrm>
            <a:off x="4632836" y="2971800"/>
            <a:ext cx="7167266" cy="830997"/>
          </a:xfrm>
          <a:prstGeom prst="rect">
            <a:avLst/>
          </a:prstGeom>
          <a:noFill/>
        </p:spPr>
        <p:txBody>
          <a:bodyPr wrap="square" rtlCol="0">
            <a:spAutoFit/>
          </a:bodyPr>
          <a:lstStyle/>
          <a:p>
            <a:pPr algn="ctr"/>
            <a:r>
              <a:rPr lang="en-US" sz="2400" dirty="0"/>
              <a:t>And then use a one-time pad …  to subtract or add … to get “ciphertext”</a:t>
            </a:r>
          </a:p>
        </p:txBody>
      </p:sp>
      <p:pic>
        <p:nvPicPr>
          <p:cNvPr id="11" name="Picture 10">
            <a:extLst>
              <a:ext uri="{FF2B5EF4-FFF2-40B4-BE49-F238E27FC236}">
                <a16:creationId xmlns:a16="http://schemas.microsoft.com/office/drawing/2014/main" id="{4D756482-A8C9-187E-0BD3-F0EC9CCB19E7}"/>
              </a:ext>
            </a:extLst>
          </p:cNvPr>
          <p:cNvPicPr>
            <a:picLocks noChangeAspect="1"/>
          </p:cNvPicPr>
          <p:nvPr/>
        </p:nvPicPr>
        <p:blipFill>
          <a:blip r:embed="rId4"/>
          <a:stretch>
            <a:fillRect/>
          </a:stretch>
        </p:blipFill>
        <p:spPr>
          <a:xfrm>
            <a:off x="4632836" y="4046798"/>
            <a:ext cx="7223760" cy="1325327"/>
          </a:xfrm>
          <a:prstGeom prst="rect">
            <a:avLst/>
          </a:prstGeom>
        </p:spPr>
      </p:pic>
    </p:spTree>
    <p:extLst>
      <p:ext uri="{BB962C8B-B14F-4D97-AF65-F5344CB8AC3E}">
        <p14:creationId xmlns:p14="http://schemas.microsoft.com/office/powerpoint/2010/main" val="201318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2251844" y="2178234"/>
          <a:ext cx="7331374" cy="457200"/>
        </p:xfrm>
        <a:graphic>
          <a:graphicData uri="http://schemas.openxmlformats.org/drawingml/2006/table">
            <a:tbl>
              <a:tblPr firstRow="1" bandRow="1">
                <a:tableStyleId>{2D5ABB26-0587-4C30-8999-92F81FD0307C}</a:tableStyleId>
              </a:tblPr>
              <a:tblGrid>
                <a:gridCol w="1204282">
                  <a:extLst>
                    <a:ext uri="{9D8B030D-6E8A-4147-A177-3AD203B41FA5}">
                      <a16:colId xmlns:a16="http://schemas.microsoft.com/office/drawing/2014/main" val="20000"/>
                    </a:ext>
                  </a:extLst>
                </a:gridCol>
                <a:gridCol w="680788">
                  <a:extLst>
                    <a:ext uri="{9D8B030D-6E8A-4147-A177-3AD203B41FA5}">
                      <a16:colId xmlns:a16="http://schemas.microsoft.com/office/drawing/2014/main" val="20001"/>
                    </a:ext>
                  </a:extLst>
                </a:gridCol>
                <a:gridCol w="680788">
                  <a:extLst>
                    <a:ext uri="{9D8B030D-6E8A-4147-A177-3AD203B41FA5}">
                      <a16:colId xmlns:a16="http://schemas.microsoft.com/office/drawing/2014/main" val="20002"/>
                    </a:ext>
                  </a:extLst>
                </a:gridCol>
                <a:gridCol w="680788">
                  <a:extLst>
                    <a:ext uri="{9D8B030D-6E8A-4147-A177-3AD203B41FA5}">
                      <a16:colId xmlns:a16="http://schemas.microsoft.com/office/drawing/2014/main" val="20003"/>
                    </a:ext>
                  </a:extLst>
                </a:gridCol>
                <a:gridCol w="680788">
                  <a:extLst>
                    <a:ext uri="{9D8B030D-6E8A-4147-A177-3AD203B41FA5}">
                      <a16:colId xmlns:a16="http://schemas.microsoft.com/office/drawing/2014/main" val="20004"/>
                    </a:ext>
                  </a:extLst>
                </a:gridCol>
                <a:gridCol w="680788">
                  <a:extLst>
                    <a:ext uri="{9D8B030D-6E8A-4147-A177-3AD203B41FA5}">
                      <a16:colId xmlns:a16="http://schemas.microsoft.com/office/drawing/2014/main" val="20005"/>
                    </a:ext>
                  </a:extLst>
                </a:gridCol>
                <a:gridCol w="680788">
                  <a:extLst>
                    <a:ext uri="{9D8B030D-6E8A-4147-A177-3AD203B41FA5}">
                      <a16:colId xmlns:a16="http://schemas.microsoft.com/office/drawing/2014/main" val="20006"/>
                    </a:ext>
                  </a:extLst>
                </a:gridCol>
                <a:gridCol w="680788">
                  <a:extLst>
                    <a:ext uri="{9D8B030D-6E8A-4147-A177-3AD203B41FA5}">
                      <a16:colId xmlns:a16="http://schemas.microsoft.com/office/drawing/2014/main" val="20007"/>
                    </a:ext>
                  </a:extLst>
                </a:gridCol>
                <a:gridCol w="680788">
                  <a:extLst>
                    <a:ext uri="{9D8B030D-6E8A-4147-A177-3AD203B41FA5}">
                      <a16:colId xmlns:a16="http://schemas.microsoft.com/office/drawing/2014/main" val="20008"/>
                    </a:ext>
                  </a:extLst>
                </a:gridCol>
                <a:gridCol w="680788">
                  <a:extLst>
                    <a:ext uri="{9D8B030D-6E8A-4147-A177-3AD203B41FA5}">
                      <a16:colId xmlns:a16="http://schemas.microsoft.com/office/drawing/2014/main" val="20009"/>
                    </a:ext>
                  </a:extLst>
                </a:gridCol>
              </a:tblGrid>
              <a:tr h="370840">
                <a:tc>
                  <a:txBody>
                    <a:bodyPr/>
                    <a:lstStyle/>
                    <a:p>
                      <a:r>
                        <a:rPr lang="en-US" dirty="0"/>
                        <a:t>Message: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9" name="Table 8"/>
          <p:cNvGraphicFramePr>
            <a:graphicFrameLocks noGrp="1"/>
          </p:cNvGraphicFramePr>
          <p:nvPr/>
        </p:nvGraphicFramePr>
        <p:xfrm>
          <a:off x="2251844" y="2894295"/>
          <a:ext cx="7331374" cy="457200"/>
        </p:xfrm>
        <a:graphic>
          <a:graphicData uri="http://schemas.openxmlformats.org/drawingml/2006/table">
            <a:tbl>
              <a:tblPr firstRow="1" bandRow="1">
                <a:tableStyleId>{2D5ABB26-0587-4C30-8999-92F81FD0307C}</a:tableStyleId>
              </a:tblPr>
              <a:tblGrid>
                <a:gridCol w="1200147">
                  <a:extLst>
                    <a:ext uri="{9D8B030D-6E8A-4147-A177-3AD203B41FA5}">
                      <a16:colId xmlns:a16="http://schemas.microsoft.com/office/drawing/2014/main" val="20000"/>
                    </a:ext>
                  </a:extLst>
                </a:gridCol>
                <a:gridCol w="684923">
                  <a:extLst>
                    <a:ext uri="{9D8B030D-6E8A-4147-A177-3AD203B41FA5}">
                      <a16:colId xmlns:a16="http://schemas.microsoft.com/office/drawing/2014/main" val="20001"/>
                    </a:ext>
                  </a:extLst>
                </a:gridCol>
                <a:gridCol w="680788">
                  <a:extLst>
                    <a:ext uri="{9D8B030D-6E8A-4147-A177-3AD203B41FA5}">
                      <a16:colId xmlns:a16="http://schemas.microsoft.com/office/drawing/2014/main" val="20002"/>
                    </a:ext>
                  </a:extLst>
                </a:gridCol>
                <a:gridCol w="680788">
                  <a:extLst>
                    <a:ext uri="{9D8B030D-6E8A-4147-A177-3AD203B41FA5}">
                      <a16:colId xmlns:a16="http://schemas.microsoft.com/office/drawing/2014/main" val="20003"/>
                    </a:ext>
                  </a:extLst>
                </a:gridCol>
                <a:gridCol w="680788">
                  <a:extLst>
                    <a:ext uri="{9D8B030D-6E8A-4147-A177-3AD203B41FA5}">
                      <a16:colId xmlns:a16="http://schemas.microsoft.com/office/drawing/2014/main" val="20004"/>
                    </a:ext>
                  </a:extLst>
                </a:gridCol>
                <a:gridCol w="680788">
                  <a:extLst>
                    <a:ext uri="{9D8B030D-6E8A-4147-A177-3AD203B41FA5}">
                      <a16:colId xmlns:a16="http://schemas.microsoft.com/office/drawing/2014/main" val="20005"/>
                    </a:ext>
                  </a:extLst>
                </a:gridCol>
                <a:gridCol w="680788">
                  <a:extLst>
                    <a:ext uri="{9D8B030D-6E8A-4147-A177-3AD203B41FA5}">
                      <a16:colId xmlns:a16="http://schemas.microsoft.com/office/drawing/2014/main" val="20006"/>
                    </a:ext>
                  </a:extLst>
                </a:gridCol>
                <a:gridCol w="680788">
                  <a:extLst>
                    <a:ext uri="{9D8B030D-6E8A-4147-A177-3AD203B41FA5}">
                      <a16:colId xmlns:a16="http://schemas.microsoft.com/office/drawing/2014/main" val="20007"/>
                    </a:ext>
                  </a:extLst>
                </a:gridCol>
                <a:gridCol w="680788">
                  <a:extLst>
                    <a:ext uri="{9D8B030D-6E8A-4147-A177-3AD203B41FA5}">
                      <a16:colId xmlns:a16="http://schemas.microsoft.com/office/drawing/2014/main" val="20008"/>
                    </a:ext>
                  </a:extLst>
                </a:gridCol>
                <a:gridCol w="680788">
                  <a:extLst>
                    <a:ext uri="{9D8B030D-6E8A-4147-A177-3AD203B41FA5}">
                      <a16:colId xmlns:a16="http://schemas.microsoft.com/office/drawing/2014/main" val="20009"/>
                    </a:ext>
                  </a:extLst>
                </a:gridCol>
              </a:tblGrid>
              <a:tr h="370840">
                <a:tc>
                  <a:txBody>
                    <a:bodyPr/>
                    <a:lstStyle/>
                    <a:p>
                      <a:r>
                        <a:rPr lang="en-US" dirty="0"/>
                        <a:t>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0" name="Table 9"/>
          <p:cNvGraphicFramePr>
            <a:graphicFrameLocks noGrp="1"/>
          </p:cNvGraphicFramePr>
          <p:nvPr/>
        </p:nvGraphicFramePr>
        <p:xfrm>
          <a:off x="2222230" y="3677453"/>
          <a:ext cx="7331374" cy="457200"/>
        </p:xfrm>
        <a:graphic>
          <a:graphicData uri="http://schemas.openxmlformats.org/drawingml/2006/table">
            <a:tbl>
              <a:tblPr firstRow="1" bandRow="1">
                <a:tableStyleId>{2D5ABB26-0587-4C30-8999-92F81FD0307C}</a:tableStyleId>
              </a:tblPr>
              <a:tblGrid>
                <a:gridCol w="1209672">
                  <a:extLst>
                    <a:ext uri="{9D8B030D-6E8A-4147-A177-3AD203B41FA5}">
                      <a16:colId xmlns:a16="http://schemas.microsoft.com/office/drawing/2014/main" val="20000"/>
                    </a:ext>
                  </a:extLst>
                </a:gridCol>
                <a:gridCol w="675398">
                  <a:extLst>
                    <a:ext uri="{9D8B030D-6E8A-4147-A177-3AD203B41FA5}">
                      <a16:colId xmlns:a16="http://schemas.microsoft.com/office/drawing/2014/main" val="20001"/>
                    </a:ext>
                  </a:extLst>
                </a:gridCol>
                <a:gridCol w="680788">
                  <a:extLst>
                    <a:ext uri="{9D8B030D-6E8A-4147-A177-3AD203B41FA5}">
                      <a16:colId xmlns:a16="http://schemas.microsoft.com/office/drawing/2014/main" val="20002"/>
                    </a:ext>
                  </a:extLst>
                </a:gridCol>
                <a:gridCol w="680788">
                  <a:extLst>
                    <a:ext uri="{9D8B030D-6E8A-4147-A177-3AD203B41FA5}">
                      <a16:colId xmlns:a16="http://schemas.microsoft.com/office/drawing/2014/main" val="20003"/>
                    </a:ext>
                  </a:extLst>
                </a:gridCol>
                <a:gridCol w="680788">
                  <a:extLst>
                    <a:ext uri="{9D8B030D-6E8A-4147-A177-3AD203B41FA5}">
                      <a16:colId xmlns:a16="http://schemas.microsoft.com/office/drawing/2014/main" val="20004"/>
                    </a:ext>
                  </a:extLst>
                </a:gridCol>
                <a:gridCol w="680788">
                  <a:extLst>
                    <a:ext uri="{9D8B030D-6E8A-4147-A177-3AD203B41FA5}">
                      <a16:colId xmlns:a16="http://schemas.microsoft.com/office/drawing/2014/main" val="20005"/>
                    </a:ext>
                  </a:extLst>
                </a:gridCol>
                <a:gridCol w="680788">
                  <a:extLst>
                    <a:ext uri="{9D8B030D-6E8A-4147-A177-3AD203B41FA5}">
                      <a16:colId xmlns:a16="http://schemas.microsoft.com/office/drawing/2014/main" val="20006"/>
                    </a:ext>
                  </a:extLst>
                </a:gridCol>
                <a:gridCol w="680788">
                  <a:extLst>
                    <a:ext uri="{9D8B030D-6E8A-4147-A177-3AD203B41FA5}">
                      <a16:colId xmlns:a16="http://schemas.microsoft.com/office/drawing/2014/main" val="20007"/>
                    </a:ext>
                  </a:extLst>
                </a:gridCol>
                <a:gridCol w="680788">
                  <a:extLst>
                    <a:ext uri="{9D8B030D-6E8A-4147-A177-3AD203B41FA5}">
                      <a16:colId xmlns:a16="http://schemas.microsoft.com/office/drawing/2014/main" val="20008"/>
                    </a:ext>
                  </a:extLst>
                </a:gridCol>
                <a:gridCol w="680788">
                  <a:extLst>
                    <a:ext uri="{9D8B030D-6E8A-4147-A177-3AD203B41FA5}">
                      <a16:colId xmlns:a16="http://schemas.microsoft.com/office/drawing/2014/main" val="20009"/>
                    </a:ext>
                  </a:extLst>
                </a:gridCol>
              </a:tblGrid>
              <a:tr h="370840">
                <a:tc>
                  <a:txBody>
                    <a:bodyPr/>
                    <a:lstStyle/>
                    <a:p>
                      <a:r>
                        <a:rPr lang="en-US" dirty="0"/>
                        <a:t>Key: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1" name="Table 10"/>
          <p:cNvGraphicFramePr>
            <a:graphicFrameLocks noGrp="1"/>
          </p:cNvGraphicFramePr>
          <p:nvPr/>
        </p:nvGraphicFramePr>
        <p:xfrm>
          <a:off x="2247086" y="4394356"/>
          <a:ext cx="7340087" cy="457200"/>
        </p:xfrm>
        <a:graphic>
          <a:graphicData uri="http://schemas.openxmlformats.org/drawingml/2006/table">
            <a:tbl>
              <a:tblPr firstRow="1" bandRow="1">
                <a:tableStyleId>{2D5ABB26-0587-4C30-8999-92F81FD0307C}</a:tableStyleId>
              </a:tblPr>
              <a:tblGrid>
                <a:gridCol w="1238245">
                  <a:extLst>
                    <a:ext uri="{9D8B030D-6E8A-4147-A177-3AD203B41FA5}">
                      <a16:colId xmlns:a16="http://schemas.microsoft.com/office/drawing/2014/main" val="20000"/>
                    </a:ext>
                  </a:extLst>
                </a:gridCol>
                <a:gridCol w="649066">
                  <a:extLst>
                    <a:ext uri="{9D8B030D-6E8A-4147-A177-3AD203B41FA5}">
                      <a16:colId xmlns:a16="http://schemas.microsoft.com/office/drawing/2014/main" val="20001"/>
                    </a:ext>
                  </a:extLst>
                </a:gridCol>
                <a:gridCol w="681597">
                  <a:extLst>
                    <a:ext uri="{9D8B030D-6E8A-4147-A177-3AD203B41FA5}">
                      <a16:colId xmlns:a16="http://schemas.microsoft.com/office/drawing/2014/main" val="20002"/>
                    </a:ext>
                  </a:extLst>
                </a:gridCol>
                <a:gridCol w="681597">
                  <a:extLst>
                    <a:ext uri="{9D8B030D-6E8A-4147-A177-3AD203B41FA5}">
                      <a16:colId xmlns:a16="http://schemas.microsoft.com/office/drawing/2014/main" val="20003"/>
                    </a:ext>
                  </a:extLst>
                </a:gridCol>
                <a:gridCol w="681597">
                  <a:extLst>
                    <a:ext uri="{9D8B030D-6E8A-4147-A177-3AD203B41FA5}">
                      <a16:colId xmlns:a16="http://schemas.microsoft.com/office/drawing/2014/main" val="20004"/>
                    </a:ext>
                  </a:extLst>
                </a:gridCol>
                <a:gridCol w="681597">
                  <a:extLst>
                    <a:ext uri="{9D8B030D-6E8A-4147-A177-3AD203B41FA5}">
                      <a16:colId xmlns:a16="http://schemas.microsoft.com/office/drawing/2014/main" val="20005"/>
                    </a:ext>
                  </a:extLst>
                </a:gridCol>
                <a:gridCol w="681597">
                  <a:extLst>
                    <a:ext uri="{9D8B030D-6E8A-4147-A177-3AD203B41FA5}">
                      <a16:colId xmlns:a16="http://schemas.microsoft.com/office/drawing/2014/main" val="20006"/>
                    </a:ext>
                  </a:extLst>
                </a:gridCol>
                <a:gridCol w="681597">
                  <a:extLst>
                    <a:ext uri="{9D8B030D-6E8A-4147-A177-3AD203B41FA5}">
                      <a16:colId xmlns:a16="http://schemas.microsoft.com/office/drawing/2014/main" val="20007"/>
                    </a:ext>
                  </a:extLst>
                </a:gridCol>
                <a:gridCol w="681597">
                  <a:extLst>
                    <a:ext uri="{9D8B030D-6E8A-4147-A177-3AD203B41FA5}">
                      <a16:colId xmlns:a16="http://schemas.microsoft.com/office/drawing/2014/main" val="20008"/>
                    </a:ext>
                  </a:extLst>
                </a:gridCol>
                <a:gridCol w="681597">
                  <a:extLst>
                    <a:ext uri="{9D8B030D-6E8A-4147-A177-3AD203B41FA5}">
                      <a16:colId xmlns:a16="http://schemas.microsoft.com/office/drawing/2014/main" val="20009"/>
                    </a:ext>
                  </a:extLst>
                </a:gridCol>
              </a:tblGrid>
              <a:tr h="370840">
                <a:tc>
                  <a:txBody>
                    <a:bodyPr/>
                    <a:lstStyle/>
                    <a:p>
                      <a:r>
                        <a:rPr lang="en-US" dirty="0"/>
                        <a:t>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2" name="Table 11"/>
          <p:cNvGraphicFramePr>
            <a:graphicFrameLocks noGrp="1"/>
          </p:cNvGraphicFramePr>
          <p:nvPr/>
        </p:nvGraphicFramePr>
        <p:xfrm>
          <a:off x="2222230" y="5133975"/>
          <a:ext cx="7426594" cy="457200"/>
        </p:xfrm>
        <a:graphic>
          <a:graphicData uri="http://schemas.openxmlformats.org/drawingml/2006/table">
            <a:tbl>
              <a:tblPr firstRow="1" bandRow="1">
                <a:tableStyleId>{2D5ABB26-0587-4C30-8999-92F81FD0307C}</a:tableStyleId>
              </a:tblPr>
              <a:tblGrid>
                <a:gridCol w="1260984">
                  <a:extLst>
                    <a:ext uri="{9D8B030D-6E8A-4147-A177-3AD203B41FA5}">
                      <a16:colId xmlns:a16="http://schemas.microsoft.com/office/drawing/2014/main" val="20000"/>
                    </a:ext>
                  </a:extLst>
                </a:gridCol>
                <a:gridCol w="648570">
                  <a:extLst>
                    <a:ext uri="{9D8B030D-6E8A-4147-A177-3AD203B41FA5}">
                      <a16:colId xmlns:a16="http://schemas.microsoft.com/office/drawing/2014/main" val="20001"/>
                    </a:ext>
                  </a:extLst>
                </a:gridCol>
                <a:gridCol w="689630">
                  <a:extLst>
                    <a:ext uri="{9D8B030D-6E8A-4147-A177-3AD203B41FA5}">
                      <a16:colId xmlns:a16="http://schemas.microsoft.com/office/drawing/2014/main" val="20002"/>
                    </a:ext>
                  </a:extLst>
                </a:gridCol>
                <a:gridCol w="689630">
                  <a:extLst>
                    <a:ext uri="{9D8B030D-6E8A-4147-A177-3AD203B41FA5}">
                      <a16:colId xmlns:a16="http://schemas.microsoft.com/office/drawing/2014/main" val="20003"/>
                    </a:ext>
                  </a:extLst>
                </a:gridCol>
                <a:gridCol w="689630">
                  <a:extLst>
                    <a:ext uri="{9D8B030D-6E8A-4147-A177-3AD203B41FA5}">
                      <a16:colId xmlns:a16="http://schemas.microsoft.com/office/drawing/2014/main" val="20004"/>
                    </a:ext>
                  </a:extLst>
                </a:gridCol>
                <a:gridCol w="689630">
                  <a:extLst>
                    <a:ext uri="{9D8B030D-6E8A-4147-A177-3AD203B41FA5}">
                      <a16:colId xmlns:a16="http://schemas.microsoft.com/office/drawing/2014/main" val="20005"/>
                    </a:ext>
                  </a:extLst>
                </a:gridCol>
                <a:gridCol w="689630">
                  <a:extLst>
                    <a:ext uri="{9D8B030D-6E8A-4147-A177-3AD203B41FA5}">
                      <a16:colId xmlns:a16="http://schemas.microsoft.com/office/drawing/2014/main" val="20006"/>
                    </a:ext>
                  </a:extLst>
                </a:gridCol>
                <a:gridCol w="689630">
                  <a:extLst>
                    <a:ext uri="{9D8B030D-6E8A-4147-A177-3AD203B41FA5}">
                      <a16:colId xmlns:a16="http://schemas.microsoft.com/office/drawing/2014/main" val="20007"/>
                    </a:ext>
                  </a:extLst>
                </a:gridCol>
                <a:gridCol w="689630">
                  <a:extLst>
                    <a:ext uri="{9D8B030D-6E8A-4147-A177-3AD203B41FA5}">
                      <a16:colId xmlns:a16="http://schemas.microsoft.com/office/drawing/2014/main" val="20008"/>
                    </a:ext>
                  </a:extLst>
                </a:gridCol>
                <a:gridCol w="689630">
                  <a:extLst>
                    <a:ext uri="{9D8B030D-6E8A-4147-A177-3AD203B41FA5}">
                      <a16:colId xmlns:a16="http://schemas.microsoft.com/office/drawing/2014/main" val="20009"/>
                    </a:ext>
                  </a:extLst>
                </a:gridCol>
              </a:tblGrid>
              <a:tr h="370840">
                <a:tc>
                  <a:txBody>
                    <a:bodyPr/>
                    <a:lstStyle/>
                    <a:p>
                      <a:r>
                        <a:rPr lang="en-US" dirty="0"/>
                        <a:t>Sum: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3" name="Table 12"/>
          <p:cNvGraphicFramePr>
            <a:graphicFrameLocks noGrp="1"/>
          </p:cNvGraphicFramePr>
          <p:nvPr/>
        </p:nvGraphicFramePr>
        <p:xfrm>
          <a:off x="2152646" y="5847045"/>
          <a:ext cx="7515227" cy="457200"/>
        </p:xfrm>
        <a:graphic>
          <a:graphicData uri="http://schemas.openxmlformats.org/drawingml/2006/table">
            <a:tbl>
              <a:tblPr firstRow="1" bandRow="1">
                <a:tableStyleId>{2D5ABB26-0587-4C30-8999-92F81FD0307C}</a:tableStyleId>
              </a:tblPr>
              <a:tblGrid>
                <a:gridCol w="1300628">
                  <a:extLst>
                    <a:ext uri="{9D8B030D-6E8A-4147-A177-3AD203B41FA5}">
                      <a16:colId xmlns:a16="http://schemas.microsoft.com/office/drawing/2014/main" val="20000"/>
                    </a:ext>
                  </a:extLst>
                </a:gridCol>
                <a:gridCol w="690511">
                  <a:extLst>
                    <a:ext uri="{9D8B030D-6E8A-4147-A177-3AD203B41FA5}">
                      <a16:colId xmlns:a16="http://schemas.microsoft.com/office/drawing/2014/main" val="20001"/>
                    </a:ext>
                  </a:extLst>
                </a:gridCol>
                <a:gridCol w="690511">
                  <a:extLst>
                    <a:ext uri="{9D8B030D-6E8A-4147-A177-3AD203B41FA5}">
                      <a16:colId xmlns:a16="http://schemas.microsoft.com/office/drawing/2014/main" val="20002"/>
                    </a:ext>
                  </a:extLst>
                </a:gridCol>
                <a:gridCol w="690511">
                  <a:extLst>
                    <a:ext uri="{9D8B030D-6E8A-4147-A177-3AD203B41FA5}">
                      <a16:colId xmlns:a16="http://schemas.microsoft.com/office/drawing/2014/main" val="20003"/>
                    </a:ext>
                  </a:extLst>
                </a:gridCol>
                <a:gridCol w="690511">
                  <a:extLst>
                    <a:ext uri="{9D8B030D-6E8A-4147-A177-3AD203B41FA5}">
                      <a16:colId xmlns:a16="http://schemas.microsoft.com/office/drawing/2014/main" val="20004"/>
                    </a:ext>
                  </a:extLst>
                </a:gridCol>
                <a:gridCol w="690511">
                  <a:extLst>
                    <a:ext uri="{9D8B030D-6E8A-4147-A177-3AD203B41FA5}">
                      <a16:colId xmlns:a16="http://schemas.microsoft.com/office/drawing/2014/main" val="20005"/>
                    </a:ext>
                  </a:extLst>
                </a:gridCol>
                <a:gridCol w="690511">
                  <a:extLst>
                    <a:ext uri="{9D8B030D-6E8A-4147-A177-3AD203B41FA5}">
                      <a16:colId xmlns:a16="http://schemas.microsoft.com/office/drawing/2014/main" val="20006"/>
                    </a:ext>
                  </a:extLst>
                </a:gridCol>
                <a:gridCol w="690511">
                  <a:extLst>
                    <a:ext uri="{9D8B030D-6E8A-4147-A177-3AD203B41FA5}">
                      <a16:colId xmlns:a16="http://schemas.microsoft.com/office/drawing/2014/main" val="20007"/>
                    </a:ext>
                  </a:extLst>
                </a:gridCol>
                <a:gridCol w="690511">
                  <a:extLst>
                    <a:ext uri="{9D8B030D-6E8A-4147-A177-3AD203B41FA5}">
                      <a16:colId xmlns:a16="http://schemas.microsoft.com/office/drawing/2014/main" val="20008"/>
                    </a:ext>
                  </a:extLst>
                </a:gridCol>
                <a:gridCol w="690511">
                  <a:extLst>
                    <a:ext uri="{9D8B030D-6E8A-4147-A177-3AD203B41FA5}">
                      <a16:colId xmlns:a16="http://schemas.microsoft.com/office/drawing/2014/main" val="20009"/>
                    </a:ext>
                  </a:extLst>
                </a:gridCol>
              </a:tblGrid>
              <a:tr h="370840">
                <a:tc>
                  <a:txBody>
                    <a:bodyPr/>
                    <a:lstStyle/>
                    <a:p>
                      <a:r>
                        <a:rPr lang="en-US" dirty="0" err="1"/>
                        <a:t>Ciphertext</a:t>
                      </a:r>
                      <a:r>
                        <a:rPr lang="en-US"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4" name="Rectangle 13"/>
          <p:cNvSpPr/>
          <p:nvPr/>
        </p:nvSpPr>
        <p:spPr>
          <a:xfrm>
            <a:off x="2247084" y="1218225"/>
            <a:ext cx="5519378" cy="523220"/>
          </a:xfrm>
          <a:prstGeom prst="rect">
            <a:avLst/>
          </a:prstGeom>
        </p:spPr>
        <p:txBody>
          <a:bodyPr wrap="square">
            <a:spAutoFit/>
          </a:bodyPr>
          <a:lstStyle/>
          <a:p>
            <a:r>
              <a:rPr lang="en-US" sz="2800" dirty="0">
                <a:solidFill>
                  <a:prstClr val="white"/>
                </a:solidFill>
                <a:latin typeface="Corbel" panose="020B0503020204020204"/>
              </a:rPr>
              <a:t>Message you want to send:  PIZZA</a:t>
            </a:r>
          </a:p>
        </p:txBody>
      </p:sp>
      <p:sp>
        <p:nvSpPr>
          <p:cNvPr id="2" name="Rectangle 1">
            <a:extLst>
              <a:ext uri="{FF2B5EF4-FFF2-40B4-BE49-F238E27FC236}">
                <a16:creationId xmlns:a16="http://schemas.microsoft.com/office/drawing/2014/main" id="{1F98E314-EE6E-48AE-8787-F62C22B16BAE}"/>
              </a:ext>
            </a:extLst>
          </p:cNvPr>
          <p:cNvSpPr/>
          <p:nvPr/>
        </p:nvSpPr>
        <p:spPr>
          <a:xfrm>
            <a:off x="2247084" y="513943"/>
            <a:ext cx="3911776" cy="523220"/>
          </a:xfrm>
          <a:prstGeom prst="rect">
            <a:avLst/>
          </a:prstGeom>
        </p:spPr>
        <p:txBody>
          <a:bodyPr wrap="none">
            <a:spAutoFit/>
          </a:bodyPr>
          <a:lstStyle/>
          <a:p>
            <a:r>
              <a:rPr lang="en-US" sz="2800" dirty="0">
                <a:solidFill>
                  <a:prstClr val="white"/>
                </a:solidFill>
                <a:latin typeface="Corbel" panose="020B0503020204020204"/>
              </a:rPr>
              <a:t>Key begins with:  SBMHR</a:t>
            </a:r>
          </a:p>
        </p:txBody>
      </p:sp>
      <p:grpSp>
        <p:nvGrpSpPr>
          <p:cNvPr id="17" name="Group 16">
            <a:extLst>
              <a:ext uri="{FF2B5EF4-FFF2-40B4-BE49-F238E27FC236}">
                <a16:creationId xmlns:a16="http://schemas.microsoft.com/office/drawing/2014/main" id="{F0C03777-15E0-49BA-8271-3010A2893B1F}"/>
              </a:ext>
            </a:extLst>
          </p:cNvPr>
          <p:cNvGrpSpPr/>
          <p:nvPr/>
        </p:nvGrpSpPr>
        <p:grpSpPr>
          <a:xfrm>
            <a:off x="5006774" y="988220"/>
            <a:ext cx="1080655" cy="2429531"/>
            <a:chOff x="4001985" y="1076975"/>
            <a:chExt cx="1080655" cy="2429531"/>
          </a:xfrm>
        </p:grpSpPr>
        <p:cxnSp>
          <p:nvCxnSpPr>
            <p:cNvPr id="4" name="Straight Connector 3">
              <a:extLst>
                <a:ext uri="{FF2B5EF4-FFF2-40B4-BE49-F238E27FC236}">
                  <a16:creationId xmlns:a16="http://schemas.microsoft.com/office/drawing/2014/main" id="{3620F9B2-4E2A-40BB-AC71-F27AF2F50CAD}"/>
                </a:ext>
              </a:extLst>
            </p:cNvPr>
            <p:cNvCxnSpPr/>
            <p:nvPr/>
          </p:nvCxnSpPr>
          <p:spPr>
            <a:xfrm>
              <a:off x="4001985" y="1076975"/>
              <a:ext cx="108065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8FA5580-7459-45A8-A063-1C1D55E0A89A}"/>
                </a:ext>
              </a:extLst>
            </p:cNvPr>
            <p:cNvCxnSpPr>
              <a:cxnSpLocks/>
            </p:cNvCxnSpPr>
            <p:nvPr/>
          </p:nvCxnSpPr>
          <p:spPr>
            <a:xfrm>
              <a:off x="4476997" y="1076975"/>
              <a:ext cx="154380" cy="24295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50A8CB17-BA42-7F17-3914-F5510E786116}"/>
              </a:ext>
            </a:extLst>
          </p:cNvPr>
          <p:cNvSpPr/>
          <p:nvPr/>
        </p:nvSpPr>
        <p:spPr>
          <a:xfrm>
            <a:off x="1454727" y="270164"/>
            <a:ext cx="8863446" cy="6380018"/>
          </a:xfrm>
          <a:prstGeom prst="rect">
            <a:avLst/>
          </a:prstGeom>
          <a:no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E4947F-0AA8-DC39-560E-4B3F4AA469FD}"/>
              </a:ext>
            </a:extLst>
          </p:cNvPr>
          <p:cNvPicPr>
            <a:picLocks noChangeAspect="1"/>
          </p:cNvPicPr>
          <p:nvPr/>
        </p:nvPicPr>
        <p:blipFill>
          <a:blip r:embed="rId3"/>
          <a:stretch>
            <a:fillRect/>
          </a:stretch>
        </p:blipFill>
        <p:spPr>
          <a:xfrm>
            <a:off x="400869" y="362493"/>
            <a:ext cx="666843" cy="666843"/>
          </a:xfrm>
          <a:prstGeom prst="rect">
            <a:avLst/>
          </a:prstGeom>
        </p:spPr>
      </p:pic>
    </p:spTree>
    <p:extLst>
      <p:ext uri="{BB962C8B-B14F-4D97-AF65-F5344CB8AC3E}">
        <p14:creationId xmlns:p14="http://schemas.microsoft.com/office/powerpoint/2010/main" val="174025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500"/>
                            </p:stCondLst>
                            <p:childTnLst>
                              <p:par>
                                <p:cTn id="11" presetID="10" presetClass="exit" presetSubtype="0" fill="hold" nodeType="afterEffect">
                                  <p:stCondLst>
                                    <p:cond delay="1500"/>
                                  </p:stCondLst>
                                  <p:childTnLst>
                                    <p:animEffect transition="out" filter="fade">
                                      <p:cBhvr>
                                        <p:cTn id="12" dur="1000"/>
                                        <p:tgtEl>
                                          <p:spTgt spid="17"/>
                                        </p:tgtEl>
                                      </p:cBhvr>
                                    </p:animEffect>
                                    <p:set>
                                      <p:cBhvr>
                                        <p:cTn id="13" dur="1" fill="hold">
                                          <p:stCondLst>
                                            <p:cond delay="999"/>
                                          </p:stCondLst>
                                        </p:cTn>
                                        <p:tgtEl>
                                          <p:spTgt spid="1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222229" y="721371"/>
            <a:ext cx="2066976" cy="523220"/>
          </a:xfrm>
          <a:prstGeom prst="rect">
            <a:avLst/>
          </a:prstGeom>
          <a:noFill/>
          <a:ln>
            <a:solidFill>
              <a:schemeClr val="tx2"/>
            </a:solidFill>
          </a:ln>
        </p:spPr>
        <p:txBody>
          <a:bodyPr wrap="none" rtlCol="0">
            <a:spAutoFit/>
          </a:bodyPr>
          <a:lstStyle/>
          <a:p>
            <a:r>
              <a:rPr lang="en-US" sz="2800" dirty="0">
                <a:solidFill>
                  <a:prstClr val="white"/>
                </a:solidFill>
                <a:latin typeface="Corbel" panose="020B0503020204020204"/>
              </a:rPr>
              <a:t>“Book Code”</a:t>
            </a:r>
            <a:endParaRPr lang="en-US" sz="2400" dirty="0">
              <a:solidFill>
                <a:prstClr val="white"/>
              </a:solidFill>
              <a:latin typeface="Corbel" panose="020B0503020204020204"/>
            </a:endParaRPr>
          </a:p>
        </p:txBody>
      </p:sp>
      <p:sp>
        <p:nvSpPr>
          <p:cNvPr id="3" name="TextBox 2"/>
          <p:cNvSpPr txBox="1"/>
          <p:nvPr/>
        </p:nvSpPr>
        <p:spPr>
          <a:xfrm>
            <a:off x="2668983" y="2011515"/>
            <a:ext cx="7260771" cy="3370153"/>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sz="2800" dirty="0">
                <a:solidFill>
                  <a:prstClr val="white"/>
                </a:solidFill>
                <a:latin typeface="Corbel" panose="020B0503020204020204"/>
              </a:rPr>
              <a:t>Two identical copies of a book</a:t>
            </a:r>
          </a:p>
          <a:p>
            <a:pPr marL="285750" indent="-285750">
              <a:spcAft>
                <a:spcPts val="1800"/>
              </a:spcAft>
              <a:buFont typeface="Arial" panose="020B0604020202020204" pitchFamily="34" charset="0"/>
              <a:buChar char="•"/>
            </a:pPr>
            <a:r>
              <a:rPr lang="en-US" sz="2800" dirty="0">
                <a:solidFill>
                  <a:prstClr val="white"/>
                </a:solidFill>
                <a:latin typeface="Corbel" panose="020B0503020204020204"/>
              </a:rPr>
              <a:t>Commercially available; doesn’t look like a codebook</a:t>
            </a:r>
          </a:p>
          <a:p>
            <a:pPr marL="285750" indent="-285750">
              <a:spcAft>
                <a:spcPts val="1800"/>
              </a:spcAft>
              <a:buFont typeface="Arial" panose="020B0604020202020204" pitchFamily="34" charset="0"/>
              <a:buChar char="•"/>
            </a:pPr>
            <a:r>
              <a:rPr lang="en-US" sz="2800" dirty="0">
                <a:solidFill>
                  <a:prstClr val="white"/>
                </a:solidFill>
                <a:latin typeface="Corbel" panose="020B0503020204020204"/>
              </a:rPr>
              <a:t>Flexible date/time</a:t>
            </a:r>
          </a:p>
          <a:p>
            <a:pPr marL="285750" indent="-285750">
              <a:spcAft>
                <a:spcPts val="1800"/>
              </a:spcAft>
              <a:buFont typeface="Arial" panose="020B0604020202020204" pitchFamily="34" charset="0"/>
              <a:buChar char="•"/>
            </a:pPr>
            <a:r>
              <a:rPr lang="en-US" sz="2800" dirty="0">
                <a:solidFill>
                  <a:prstClr val="white"/>
                </a:solidFill>
                <a:latin typeface="Corbel" panose="020B0503020204020204"/>
              </a:rPr>
              <a:t>Caution: Vocabulary has to be appropriate to intelligence information</a:t>
            </a:r>
            <a:endParaRPr lang="en-US" sz="2000" dirty="0">
              <a:solidFill>
                <a:prstClr val="white"/>
              </a:solidFill>
              <a:latin typeface="Corbel" panose="020B0503020204020204"/>
            </a:endParaRPr>
          </a:p>
        </p:txBody>
      </p:sp>
      <p:sp>
        <p:nvSpPr>
          <p:cNvPr id="2" name="Rectangle 1">
            <a:extLst>
              <a:ext uri="{FF2B5EF4-FFF2-40B4-BE49-F238E27FC236}">
                <a16:creationId xmlns:a16="http://schemas.microsoft.com/office/drawing/2014/main" id="{C53F9D83-55DA-F812-D003-BCDC78380FE6}"/>
              </a:ext>
            </a:extLst>
          </p:cNvPr>
          <p:cNvSpPr/>
          <p:nvPr/>
        </p:nvSpPr>
        <p:spPr>
          <a:xfrm>
            <a:off x="1454727" y="270164"/>
            <a:ext cx="8863446" cy="6380018"/>
          </a:xfrm>
          <a:prstGeom prst="rect">
            <a:avLst/>
          </a:prstGeom>
          <a:no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B510905-8157-D6F0-0B78-DB400D8848AB}"/>
              </a:ext>
            </a:extLst>
          </p:cNvPr>
          <p:cNvPicPr>
            <a:picLocks noChangeAspect="1"/>
          </p:cNvPicPr>
          <p:nvPr/>
        </p:nvPicPr>
        <p:blipFill>
          <a:blip r:embed="rId2"/>
          <a:stretch>
            <a:fillRect/>
          </a:stretch>
        </p:blipFill>
        <p:spPr>
          <a:xfrm>
            <a:off x="400869" y="362493"/>
            <a:ext cx="666843" cy="666843"/>
          </a:xfrm>
          <a:prstGeom prst="rect">
            <a:avLst/>
          </a:prstGeom>
        </p:spPr>
      </p:pic>
    </p:spTree>
    <p:extLst>
      <p:ext uri="{BB962C8B-B14F-4D97-AF65-F5344CB8AC3E}">
        <p14:creationId xmlns:p14="http://schemas.microsoft.com/office/powerpoint/2010/main" val="1303858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222229" y="721371"/>
            <a:ext cx="2066976" cy="523220"/>
          </a:xfrm>
          <a:prstGeom prst="rect">
            <a:avLst/>
          </a:prstGeom>
          <a:noFill/>
          <a:ln>
            <a:solidFill>
              <a:schemeClr val="tx2"/>
            </a:solidFill>
          </a:ln>
        </p:spPr>
        <p:txBody>
          <a:bodyPr wrap="none" rtlCol="0">
            <a:spAutoFit/>
          </a:bodyPr>
          <a:lstStyle/>
          <a:p>
            <a:r>
              <a:rPr lang="en-US" sz="2800" dirty="0">
                <a:solidFill>
                  <a:prstClr val="white"/>
                </a:solidFill>
                <a:latin typeface="Corbel" panose="020B0503020204020204"/>
              </a:rPr>
              <a:t>“Book Code”</a:t>
            </a:r>
            <a:endParaRPr lang="en-US" sz="2400" dirty="0">
              <a:solidFill>
                <a:prstClr val="white"/>
              </a:solidFill>
              <a:latin typeface="Corbel" panose="020B0503020204020204"/>
            </a:endParaRPr>
          </a:p>
        </p:txBody>
      </p:sp>
      <p:graphicFrame>
        <p:nvGraphicFramePr>
          <p:cNvPr id="4" name="Table 3"/>
          <p:cNvGraphicFramePr>
            <a:graphicFrameLocks noGrp="1"/>
          </p:cNvGraphicFramePr>
          <p:nvPr/>
        </p:nvGraphicFramePr>
        <p:xfrm>
          <a:off x="2920410" y="3666106"/>
          <a:ext cx="6096000" cy="822960"/>
        </p:xfrm>
        <a:graphic>
          <a:graphicData uri="http://schemas.openxmlformats.org/drawingml/2006/table">
            <a:tbl>
              <a:tblPr firstRow="1" bandRow="1">
                <a:tableStyleId>{2D5ABB26-0587-4C30-8999-92F81FD0307C}</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822960">
                <a:tc>
                  <a:txBody>
                    <a:bodyPr/>
                    <a:lstStyle/>
                    <a:p>
                      <a:pPr algn="r"/>
                      <a:r>
                        <a:rPr lang="en-US" sz="2800" dirty="0"/>
                        <a:t>paragraph/word</a:t>
                      </a:r>
                    </a:p>
                  </a:txBody>
                  <a:tcPr/>
                </a:tc>
                <a:tc>
                  <a:txBody>
                    <a:bodyPr/>
                    <a:lstStyle/>
                    <a:p>
                      <a:r>
                        <a:rPr lang="en-US" sz="2800" dirty="0"/>
                        <a:t>1586</a:t>
                      </a:r>
                    </a:p>
                  </a:txBody>
                  <a:tcPr/>
                </a:tc>
                <a:extLst>
                  <a:ext uri="{0D108BD9-81ED-4DB2-BD59-A6C34878D82A}">
                    <a16:rowId xmlns:a16="http://schemas.microsoft.com/office/drawing/2014/main" val="10001"/>
                  </a:ext>
                </a:extLst>
              </a:tr>
            </a:tbl>
          </a:graphicData>
        </a:graphic>
      </p:graphicFrame>
      <p:graphicFrame>
        <p:nvGraphicFramePr>
          <p:cNvPr id="5" name="Table 4">
            <a:extLst>
              <a:ext uri="{FF2B5EF4-FFF2-40B4-BE49-F238E27FC236}">
                <a16:creationId xmlns:a16="http://schemas.microsoft.com/office/drawing/2014/main" id="{F87556FC-717C-47F6-8415-AA93CAC2167A}"/>
              </a:ext>
            </a:extLst>
          </p:cNvPr>
          <p:cNvGraphicFramePr>
            <a:graphicFrameLocks noGrp="1"/>
          </p:cNvGraphicFramePr>
          <p:nvPr/>
        </p:nvGraphicFramePr>
        <p:xfrm>
          <a:off x="2920410" y="2604840"/>
          <a:ext cx="6096000" cy="822960"/>
        </p:xfrm>
        <a:graphic>
          <a:graphicData uri="http://schemas.openxmlformats.org/drawingml/2006/table">
            <a:tbl>
              <a:tblPr firstRow="1" bandRow="1">
                <a:tableStyleId>{2D5ABB26-0587-4C30-8999-92F81FD0307C}</a:tableStyleId>
              </a:tblPr>
              <a:tblGrid>
                <a:gridCol w="3048000">
                  <a:extLst>
                    <a:ext uri="{9D8B030D-6E8A-4147-A177-3AD203B41FA5}">
                      <a16:colId xmlns:a16="http://schemas.microsoft.com/office/drawing/2014/main" val="2987594291"/>
                    </a:ext>
                  </a:extLst>
                </a:gridCol>
                <a:gridCol w="3048000">
                  <a:extLst>
                    <a:ext uri="{9D8B030D-6E8A-4147-A177-3AD203B41FA5}">
                      <a16:colId xmlns:a16="http://schemas.microsoft.com/office/drawing/2014/main" val="1284731346"/>
                    </a:ext>
                  </a:extLst>
                </a:gridCol>
              </a:tblGrid>
              <a:tr h="822960">
                <a:tc>
                  <a:txBody>
                    <a:bodyPr/>
                    <a:lstStyle/>
                    <a:p>
                      <a:pPr algn="r"/>
                      <a:r>
                        <a:rPr lang="en-US" sz="2800" dirty="0"/>
                        <a:t>page/line/word</a:t>
                      </a:r>
                    </a:p>
                  </a:txBody>
                  <a:tcPr/>
                </a:tc>
                <a:tc>
                  <a:txBody>
                    <a:bodyPr/>
                    <a:lstStyle/>
                    <a:p>
                      <a:r>
                        <a:rPr lang="en-US" sz="2800" dirty="0"/>
                        <a:t>842914</a:t>
                      </a:r>
                    </a:p>
                  </a:txBody>
                  <a:tcPr/>
                </a:tc>
                <a:extLst>
                  <a:ext uri="{0D108BD9-81ED-4DB2-BD59-A6C34878D82A}">
                    <a16:rowId xmlns:a16="http://schemas.microsoft.com/office/drawing/2014/main" val="2812363956"/>
                  </a:ext>
                </a:extLst>
              </a:tr>
            </a:tbl>
          </a:graphicData>
        </a:graphic>
      </p:graphicFrame>
      <p:sp>
        <p:nvSpPr>
          <p:cNvPr id="2" name="Rectangle 1">
            <a:extLst>
              <a:ext uri="{FF2B5EF4-FFF2-40B4-BE49-F238E27FC236}">
                <a16:creationId xmlns:a16="http://schemas.microsoft.com/office/drawing/2014/main" id="{7875DED3-FAE8-8554-8119-F09FA7997A84}"/>
              </a:ext>
            </a:extLst>
          </p:cNvPr>
          <p:cNvSpPr/>
          <p:nvPr/>
        </p:nvSpPr>
        <p:spPr>
          <a:xfrm>
            <a:off x="1454727" y="270164"/>
            <a:ext cx="8863446" cy="6380018"/>
          </a:xfrm>
          <a:prstGeom prst="rect">
            <a:avLst/>
          </a:prstGeom>
          <a:no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2AC88C-737A-7287-E1C4-B788C4CD592A}"/>
              </a:ext>
            </a:extLst>
          </p:cNvPr>
          <p:cNvPicPr>
            <a:picLocks noChangeAspect="1"/>
          </p:cNvPicPr>
          <p:nvPr/>
        </p:nvPicPr>
        <p:blipFill>
          <a:blip r:embed="rId2"/>
          <a:stretch>
            <a:fillRect/>
          </a:stretch>
        </p:blipFill>
        <p:spPr>
          <a:xfrm>
            <a:off x="400869" y="362493"/>
            <a:ext cx="666843" cy="666843"/>
          </a:xfrm>
          <a:prstGeom prst="rect">
            <a:avLst/>
          </a:prstGeom>
        </p:spPr>
      </p:pic>
    </p:spTree>
    <p:extLst>
      <p:ext uri="{BB962C8B-B14F-4D97-AF65-F5344CB8AC3E}">
        <p14:creationId xmlns:p14="http://schemas.microsoft.com/office/powerpoint/2010/main" val="168007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subTnLst>
                                    <p:animClr clrSpc="rgb" dir="cw">
                                      <p:cBhvr override="childStyle">
                                        <p:cTn dur="1" fill="hold" display="0" masterRel="nextClick" afterEffect="1"/>
                                        <p:tgtEl>
                                          <p:spTgt spid="5"/>
                                        </p:tgtEl>
                                        <p:attrNameLst>
                                          <p:attrName>ppt_c</p:attrName>
                                        </p:attrNameLst>
                                      </p:cBhvr>
                                      <p:to>
                                        <a:srgbClr val="80808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997151" y="224820"/>
            <a:ext cx="8294319" cy="6247707"/>
            <a:chOff x="473148" y="224817"/>
            <a:chExt cx="8294319" cy="6247707"/>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7533">
              <a:off x="5373120" y="327756"/>
              <a:ext cx="3394347" cy="6144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425586">
              <a:off x="473148" y="224817"/>
              <a:ext cx="3476424" cy="6140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extBox 1"/>
          <p:cNvSpPr txBox="1"/>
          <p:nvPr/>
        </p:nvSpPr>
        <p:spPr>
          <a:xfrm>
            <a:off x="5602386" y="1804524"/>
            <a:ext cx="1101584" cy="1938992"/>
          </a:xfrm>
          <a:prstGeom prst="rect">
            <a:avLst/>
          </a:prstGeom>
          <a:noFill/>
        </p:spPr>
        <p:txBody>
          <a:bodyPr wrap="none" rtlCol="0">
            <a:spAutoFit/>
          </a:bodyPr>
          <a:lstStyle/>
          <a:p>
            <a:r>
              <a:rPr lang="en-US" sz="2400" dirty="0">
                <a:solidFill>
                  <a:prstClr val="white"/>
                </a:solidFill>
                <a:latin typeface="Corbel" panose="020B0503020204020204"/>
              </a:rPr>
              <a:t>121003</a:t>
            </a:r>
          </a:p>
          <a:p>
            <a:endParaRPr lang="en-US" sz="2400" dirty="0">
              <a:solidFill>
                <a:prstClr val="white"/>
              </a:solidFill>
              <a:latin typeface="Corbel" panose="020B0503020204020204"/>
            </a:endParaRPr>
          </a:p>
          <a:p>
            <a:r>
              <a:rPr lang="en-US" sz="2400" dirty="0">
                <a:solidFill>
                  <a:prstClr val="white"/>
                </a:solidFill>
                <a:latin typeface="Corbel" panose="020B0503020204020204"/>
              </a:rPr>
              <a:t>343409</a:t>
            </a:r>
          </a:p>
          <a:p>
            <a:endParaRPr lang="en-US" sz="2400" dirty="0">
              <a:solidFill>
                <a:prstClr val="white"/>
              </a:solidFill>
              <a:latin typeface="Corbel" panose="020B0503020204020204"/>
            </a:endParaRPr>
          </a:p>
          <a:p>
            <a:r>
              <a:rPr lang="en-US" sz="2400" dirty="0">
                <a:solidFill>
                  <a:prstClr val="white"/>
                </a:solidFill>
                <a:latin typeface="Corbel" panose="020B0503020204020204"/>
              </a:rPr>
              <a:t>340102</a:t>
            </a:r>
          </a:p>
        </p:txBody>
      </p:sp>
      <p:grpSp>
        <p:nvGrpSpPr>
          <p:cNvPr id="14" name="Group 13"/>
          <p:cNvGrpSpPr/>
          <p:nvPr/>
        </p:nvGrpSpPr>
        <p:grpSpPr>
          <a:xfrm>
            <a:off x="2620473" y="1793737"/>
            <a:ext cx="3006579" cy="270409"/>
            <a:chOff x="1096470" y="1793734"/>
            <a:chExt cx="3006579" cy="270409"/>
          </a:xfrm>
        </p:grpSpPr>
        <p:sp>
          <p:nvSpPr>
            <p:cNvPr id="6" name="Oval 5"/>
            <p:cNvSpPr/>
            <p:nvPr/>
          </p:nvSpPr>
          <p:spPr>
            <a:xfrm>
              <a:off x="1096470" y="1793734"/>
              <a:ext cx="347958" cy="2670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rbel" panose="020B0503020204020204"/>
              </a:endParaRPr>
            </a:p>
          </p:txBody>
        </p:sp>
        <p:cxnSp>
          <p:nvCxnSpPr>
            <p:cNvPr id="5" name="Straight Arrow Connector 4"/>
            <p:cNvCxnSpPr/>
            <p:nvPr/>
          </p:nvCxnSpPr>
          <p:spPr>
            <a:xfrm flipH="1" flipV="1">
              <a:off x="1561763" y="1927252"/>
              <a:ext cx="2541286" cy="13689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6703970" y="517890"/>
            <a:ext cx="1164186" cy="2950696"/>
            <a:chOff x="5179970" y="517890"/>
            <a:chExt cx="1164186" cy="2950696"/>
          </a:xfrm>
        </p:grpSpPr>
        <p:sp>
          <p:nvSpPr>
            <p:cNvPr id="3" name="Oval 2"/>
            <p:cNvSpPr/>
            <p:nvPr/>
          </p:nvSpPr>
          <p:spPr>
            <a:xfrm>
              <a:off x="5996198" y="517890"/>
              <a:ext cx="347958" cy="2670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rbel" panose="020B0503020204020204"/>
              </a:endParaRPr>
            </a:p>
          </p:txBody>
        </p:sp>
        <p:cxnSp>
          <p:nvCxnSpPr>
            <p:cNvPr id="11" name="Straight Arrow Connector 10"/>
            <p:cNvCxnSpPr/>
            <p:nvPr/>
          </p:nvCxnSpPr>
          <p:spPr>
            <a:xfrm flipV="1">
              <a:off x="5179970" y="841572"/>
              <a:ext cx="897149" cy="262701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6605802" y="2977872"/>
            <a:ext cx="2733759" cy="2312973"/>
            <a:chOff x="5081799" y="2977869"/>
            <a:chExt cx="2733759" cy="2312973"/>
          </a:xfrm>
        </p:grpSpPr>
        <p:sp>
          <p:nvSpPr>
            <p:cNvPr id="7" name="Oval 6"/>
            <p:cNvSpPr/>
            <p:nvPr/>
          </p:nvSpPr>
          <p:spPr>
            <a:xfrm>
              <a:off x="7467600" y="5023805"/>
              <a:ext cx="347958" cy="2670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rbel" panose="020B0503020204020204"/>
              </a:endParaRPr>
            </a:p>
          </p:txBody>
        </p:sp>
        <p:cxnSp>
          <p:nvCxnSpPr>
            <p:cNvPr id="12" name="Straight Arrow Connector 11"/>
            <p:cNvCxnSpPr/>
            <p:nvPr/>
          </p:nvCxnSpPr>
          <p:spPr>
            <a:xfrm>
              <a:off x="5081799" y="2977869"/>
              <a:ext cx="2385801" cy="204593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4" name="Rectangle 3">
            <a:extLst>
              <a:ext uri="{FF2B5EF4-FFF2-40B4-BE49-F238E27FC236}">
                <a16:creationId xmlns:a16="http://schemas.microsoft.com/office/drawing/2014/main" id="{34F31812-1E1C-4F50-B6A9-0BFDB6D88EF6}"/>
              </a:ext>
            </a:extLst>
          </p:cNvPr>
          <p:cNvSpPr/>
          <p:nvPr/>
        </p:nvSpPr>
        <p:spPr>
          <a:xfrm>
            <a:off x="2456184" y="5426950"/>
            <a:ext cx="5411972" cy="1120985"/>
          </a:xfrm>
          <a:prstGeom prst="rect">
            <a:avLst/>
          </a:prstGeom>
          <a:solidFill>
            <a:srgbClr val="144A61">
              <a:alpha val="8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orbel" panose="020B0503020204020204"/>
            </a:endParaRPr>
          </a:p>
        </p:txBody>
      </p:sp>
      <p:sp>
        <p:nvSpPr>
          <p:cNvPr id="8" name="TextBox 7">
            <a:extLst>
              <a:ext uri="{FF2B5EF4-FFF2-40B4-BE49-F238E27FC236}">
                <a16:creationId xmlns:a16="http://schemas.microsoft.com/office/drawing/2014/main" id="{5359FAEB-3E6E-4F70-B600-AAF14C42E5F7}"/>
              </a:ext>
            </a:extLst>
          </p:cNvPr>
          <p:cNvSpPr txBox="1"/>
          <p:nvPr/>
        </p:nvSpPr>
        <p:spPr>
          <a:xfrm flipH="1">
            <a:off x="3313476" y="5633498"/>
            <a:ext cx="769799" cy="707886"/>
          </a:xfrm>
          <a:prstGeom prst="rect">
            <a:avLst/>
          </a:prstGeom>
          <a:noFill/>
        </p:spPr>
        <p:txBody>
          <a:bodyPr wrap="square" rtlCol="0">
            <a:spAutoFit/>
          </a:bodyPr>
          <a:lstStyle/>
          <a:p>
            <a:r>
              <a:rPr lang="en-US" sz="4000" dirty="0">
                <a:solidFill>
                  <a:prstClr val="white"/>
                </a:solidFill>
                <a:latin typeface="Corbel" panose="020B0503020204020204"/>
              </a:rPr>
              <a:t>I</a:t>
            </a:r>
          </a:p>
        </p:txBody>
      </p:sp>
      <p:sp>
        <p:nvSpPr>
          <p:cNvPr id="9" name="TextBox 8">
            <a:extLst>
              <a:ext uri="{FF2B5EF4-FFF2-40B4-BE49-F238E27FC236}">
                <a16:creationId xmlns:a16="http://schemas.microsoft.com/office/drawing/2014/main" id="{C3CBE960-635B-459D-866C-CA4CE973C0C9}"/>
              </a:ext>
            </a:extLst>
          </p:cNvPr>
          <p:cNvSpPr txBox="1"/>
          <p:nvPr/>
        </p:nvSpPr>
        <p:spPr>
          <a:xfrm>
            <a:off x="4137798" y="5633498"/>
            <a:ext cx="1395510" cy="707886"/>
          </a:xfrm>
          <a:prstGeom prst="rect">
            <a:avLst/>
          </a:prstGeom>
          <a:noFill/>
        </p:spPr>
        <p:txBody>
          <a:bodyPr wrap="none" rtlCol="0">
            <a:spAutoFit/>
          </a:bodyPr>
          <a:lstStyle/>
          <a:p>
            <a:r>
              <a:rPr lang="en-US" sz="4000" dirty="0">
                <a:solidFill>
                  <a:prstClr val="white"/>
                </a:solidFill>
                <a:latin typeface="Corbel" panose="020B0503020204020204"/>
              </a:rPr>
              <a:t>LOVE</a:t>
            </a:r>
          </a:p>
        </p:txBody>
      </p:sp>
      <p:sp>
        <p:nvSpPr>
          <p:cNvPr id="10" name="TextBox 9">
            <a:extLst>
              <a:ext uri="{FF2B5EF4-FFF2-40B4-BE49-F238E27FC236}">
                <a16:creationId xmlns:a16="http://schemas.microsoft.com/office/drawing/2014/main" id="{10F28E4E-35BF-489C-9FFC-D781A43019A3}"/>
              </a:ext>
            </a:extLst>
          </p:cNvPr>
          <p:cNvSpPr txBox="1"/>
          <p:nvPr/>
        </p:nvSpPr>
        <p:spPr>
          <a:xfrm>
            <a:off x="5841822" y="5633498"/>
            <a:ext cx="1198983" cy="707886"/>
          </a:xfrm>
          <a:prstGeom prst="rect">
            <a:avLst/>
          </a:prstGeom>
          <a:noFill/>
        </p:spPr>
        <p:txBody>
          <a:bodyPr wrap="none" rtlCol="0">
            <a:spAutoFit/>
          </a:bodyPr>
          <a:lstStyle/>
          <a:p>
            <a:r>
              <a:rPr lang="en-US" sz="4000" dirty="0">
                <a:solidFill>
                  <a:prstClr val="white"/>
                </a:solidFill>
                <a:latin typeface="Corbel" panose="020B0503020204020204"/>
              </a:rPr>
              <a:t>YOU</a:t>
            </a:r>
          </a:p>
        </p:txBody>
      </p:sp>
      <p:sp>
        <p:nvSpPr>
          <p:cNvPr id="13" name="Rectangle 12">
            <a:extLst>
              <a:ext uri="{FF2B5EF4-FFF2-40B4-BE49-F238E27FC236}">
                <a16:creationId xmlns:a16="http://schemas.microsoft.com/office/drawing/2014/main" id="{DAE7BDA2-4BDE-C8DC-7BCF-E226BAAF046C}"/>
              </a:ext>
            </a:extLst>
          </p:cNvPr>
          <p:cNvSpPr/>
          <p:nvPr/>
        </p:nvSpPr>
        <p:spPr>
          <a:xfrm>
            <a:off x="1454726" y="270164"/>
            <a:ext cx="9247909" cy="6380018"/>
          </a:xfrm>
          <a:prstGeom prst="rect">
            <a:avLst/>
          </a:prstGeom>
          <a:no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AB2D84AA-B0CF-837E-3547-C804CD1906EC}"/>
              </a:ext>
            </a:extLst>
          </p:cNvPr>
          <p:cNvPicPr>
            <a:picLocks noChangeAspect="1"/>
          </p:cNvPicPr>
          <p:nvPr/>
        </p:nvPicPr>
        <p:blipFill>
          <a:blip r:embed="rId4"/>
          <a:stretch>
            <a:fillRect/>
          </a:stretch>
        </p:blipFill>
        <p:spPr>
          <a:xfrm>
            <a:off x="400869" y="362493"/>
            <a:ext cx="666843" cy="666843"/>
          </a:xfrm>
          <a:prstGeom prst="rect">
            <a:avLst/>
          </a:prstGeom>
        </p:spPr>
      </p:pic>
    </p:spTree>
    <p:extLst>
      <p:ext uri="{BB962C8B-B14F-4D97-AF65-F5344CB8AC3E}">
        <p14:creationId xmlns:p14="http://schemas.microsoft.com/office/powerpoint/2010/main" val="520707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25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iterate type="lt">
                                    <p:tmAbs val="500"/>
                                  </p:iterate>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iterate type="lt">
                                    <p:tmAbs val="500"/>
                                  </p:iterate>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8" grpId="0"/>
      <p:bldP spid="9"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6A20B7-EB24-43D8-A8BD-52BEE477EB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2913" y="1457850"/>
            <a:ext cx="5078916" cy="5017477"/>
          </a:xfrm>
          <a:prstGeom prst="rect">
            <a:avLst/>
          </a:prstGeom>
        </p:spPr>
      </p:pic>
      <p:sp>
        <p:nvSpPr>
          <p:cNvPr id="6" name="TextBox 5">
            <a:extLst>
              <a:ext uri="{FF2B5EF4-FFF2-40B4-BE49-F238E27FC236}">
                <a16:creationId xmlns:a16="http://schemas.microsoft.com/office/drawing/2014/main" id="{C244EDCF-5269-4DEE-ACC0-04B764A9BCB0}"/>
              </a:ext>
            </a:extLst>
          </p:cNvPr>
          <p:cNvSpPr txBox="1"/>
          <p:nvPr/>
        </p:nvSpPr>
        <p:spPr>
          <a:xfrm>
            <a:off x="7890857" y="3736647"/>
            <a:ext cx="2251289" cy="923330"/>
          </a:xfrm>
          <a:prstGeom prst="rect">
            <a:avLst/>
          </a:prstGeom>
          <a:noFill/>
        </p:spPr>
        <p:txBody>
          <a:bodyPr wrap="square" rtlCol="0">
            <a:spAutoFit/>
          </a:bodyPr>
          <a:lstStyle/>
          <a:p>
            <a:r>
              <a:rPr lang="en-US" dirty="0"/>
              <a:t>White letters on black are original; black on white are code</a:t>
            </a:r>
          </a:p>
        </p:txBody>
      </p:sp>
      <p:pic>
        <p:nvPicPr>
          <p:cNvPr id="8" name="Picture 7">
            <a:extLst>
              <a:ext uri="{FF2B5EF4-FFF2-40B4-BE49-F238E27FC236}">
                <a16:creationId xmlns:a16="http://schemas.microsoft.com/office/drawing/2014/main" id="{B8C95A72-837B-4C07-AEC4-DD14EA3215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7933" y="1841159"/>
            <a:ext cx="1670685" cy="1587841"/>
          </a:xfrm>
          <a:prstGeom prst="rect">
            <a:avLst/>
          </a:prstGeom>
        </p:spPr>
      </p:pic>
      <p:sp>
        <p:nvSpPr>
          <p:cNvPr id="9" name="TextBox 8">
            <a:extLst>
              <a:ext uri="{FF2B5EF4-FFF2-40B4-BE49-F238E27FC236}">
                <a16:creationId xmlns:a16="http://schemas.microsoft.com/office/drawing/2014/main" id="{E25F803F-2D80-467F-A9C5-26D9B351F156}"/>
              </a:ext>
            </a:extLst>
          </p:cNvPr>
          <p:cNvSpPr txBox="1"/>
          <p:nvPr/>
        </p:nvSpPr>
        <p:spPr>
          <a:xfrm>
            <a:off x="7076656" y="589632"/>
            <a:ext cx="2150332" cy="461665"/>
          </a:xfrm>
          <a:prstGeom prst="rect">
            <a:avLst/>
          </a:prstGeom>
          <a:noFill/>
        </p:spPr>
        <p:txBody>
          <a:bodyPr wrap="none" rtlCol="0">
            <a:spAutoFit/>
          </a:bodyPr>
          <a:lstStyle/>
          <a:p>
            <a:r>
              <a:rPr lang="en-US" sz="2400" dirty="0"/>
              <a:t>QWERTYCARD</a:t>
            </a:r>
          </a:p>
        </p:txBody>
      </p:sp>
      <p:sp>
        <p:nvSpPr>
          <p:cNvPr id="10" name="TextBox 9">
            <a:extLst>
              <a:ext uri="{FF2B5EF4-FFF2-40B4-BE49-F238E27FC236}">
                <a16:creationId xmlns:a16="http://schemas.microsoft.com/office/drawing/2014/main" id="{72ED9F29-7E8D-4D81-A842-EFC19CA23FC0}"/>
              </a:ext>
            </a:extLst>
          </p:cNvPr>
          <p:cNvSpPr txBox="1"/>
          <p:nvPr/>
        </p:nvSpPr>
        <p:spPr>
          <a:xfrm>
            <a:off x="2453384" y="589631"/>
            <a:ext cx="3337773" cy="523220"/>
          </a:xfrm>
          <a:prstGeom prst="rect">
            <a:avLst/>
          </a:prstGeom>
          <a:noFill/>
        </p:spPr>
        <p:txBody>
          <a:bodyPr wrap="none" rtlCol="0">
            <a:spAutoFit/>
          </a:bodyPr>
          <a:lstStyle/>
          <a:p>
            <a:r>
              <a:rPr lang="en-US" sz="2800" dirty="0"/>
              <a:t>Encryption on a card</a:t>
            </a:r>
          </a:p>
        </p:txBody>
      </p:sp>
    </p:spTree>
    <p:extLst>
      <p:ext uri="{BB962C8B-B14F-4D97-AF65-F5344CB8AC3E}">
        <p14:creationId xmlns:p14="http://schemas.microsoft.com/office/powerpoint/2010/main" val="35419213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7105103" y="2064780"/>
            <a:ext cx="3188848" cy="4001095"/>
          </a:xfrm>
          <a:prstGeom prst="rect">
            <a:avLst/>
          </a:prstGeom>
        </p:spPr>
        <p:txBody>
          <a:bodyPr wrap="square">
            <a:spAutoFit/>
          </a:bodyPr>
          <a:lstStyle/>
          <a:p>
            <a:pPr algn="ctr"/>
            <a:r>
              <a:rPr lang="en-US" sz="2400" dirty="0"/>
              <a:t>RUSSIA SLEEPER CASE</a:t>
            </a:r>
            <a:br>
              <a:rPr lang="en-US" sz="2400" dirty="0"/>
            </a:br>
            <a:r>
              <a:rPr lang="en-US" sz="2400" dirty="0"/>
              <a:t>2010</a:t>
            </a:r>
          </a:p>
          <a:p>
            <a:endParaRPr lang="en-US" sz="2400" dirty="0"/>
          </a:p>
          <a:p>
            <a:r>
              <a:rPr lang="en-US" sz="2400" dirty="0"/>
              <a:t>Handwritten notes in graph paper notebook showing 27-digit password</a:t>
            </a:r>
          </a:p>
          <a:p>
            <a:endParaRPr lang="en-US" dirty="0"/>
          </a:p>
          <a:p>
            <a:endParaRPr lang="en-US" dirty="0"/>
          </a:p>
          <a:p>
            <a:endParaRPr lang="en-US" dirty="0"/>
          </a:p>
          <a:p>
            <a:endParaRPr lang="en-US" sz="1600" i="1" dirty="0"/>
          </a:p>
          <a:p>
            <a:r>
              <a:rPr lang="en-US" sz="1600" i="1" dirty="0"/>
              <a:t>Released by FBI in February 2012</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5025" y="161925"/>
            <a:ext cx="4324350" cy="653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12960FE0-FA55-45EA-8B20-662DDF8F33DD}"/>
              </a:ext>
            </a:extLst>
          </p:cNvPr>
          <p:cNvSpPr txBox="1"/>
          <p:nvPr/>
        </p:nvSpPr>
        <p:spPr>
          <a:xfrm>
            <a:off x="7444055" y="617013"/>
            <a:ext cx="2510944" cy="523220"/>
          </a:xfrm>
          <a:prstGeom prst="rect">
            <a:avLst/>
          </a:prstGeom>
          <a:noFill/>
          <a:ln>
            <a:solidFill>
              <a:schemeClr val="tx2"/>
            </a:solidFill>
          </a:ln>
        </p:spPr>
        <p:txBody>
          <a:bodyPr wrap="none" rtlCol="0">
            <a:spAutoFit/>
          </a:bodyPr>
          <a:lstStyle/>
          <a:p>
            <a:r>
              <a:rPr lang="en-US" sz="2800" dirty="0"/>
              <a:t>“MATRIX Code”</a:t>
            </a:r>
            <a:endParaRPr lang="en-US" sz="2400" dirty="0"/>
          </a:p>
        </p:txBody>
      </p:sp>
    </p:spTree>
    <p:extLst>
      <p:ext uri="{BB962C8B-B14F-4D97-AF65-F5344CB8AC3E}">
        <p14:creationId xmlns:p14="http://schemas.microsoft.com/office/powerpoint/2010/main" val="328653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Checker Board Code Photo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844" y="94492"/>
            <a:ext cx="4305806" cy="77991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230755" y="497496"/>
            <a:ext cx="4027670" cy="1569660"/>
          </a:xfrm>
          <a:prstGeom prst="rect">
            <a:avLst/>
          </a:prstGeom>
        </p:spPr>
        <p:txBody>
          <a:bodyPr wrap="square">
            <a:spAutoFit/>
          </a:bodyPr>
          <a:lstStyle/>
          <a:p>
            <a:r>
              <a:rPr lang="en-US" sz="2400" dirty="0"/>
              <a:t>Handwritten checkerboard code on graph paper used by Juan Lazaro to encrypt messages to SVR Center</a:t>
            </a:r>
          </a:p>
        </p:txBody>
      </p:sp>
      <p:pic>
        <p:nvPicPr>
          <p:cNvPr id="1028" name="Picture 4" descr="Checker Board Code Photo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3640" y="2657474"/>
            <a:ext cx="10038238" cy="5476592"/>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111240" y="3105152"/>
            <a:ext cx="2305050" cy="1200329"/>
          </a:xfrm>
          <a:prstGeom prst="rect">
            <a:avLst/>
          </a:prstGeom>
          <a:noFill/>
        </p:spPr>
        <p:txBody>
          <a:bodyPr wrap="square" rtlCol="0">
            <a:spAutoFit/>
          </a:bodyPr>
          <a:lstStyle/>
          <a:p>
            <a:r>
              <a:rPr lang="en-US" dirty="0">
                <a:solidFill>
                  <a:schemeClr val="bg1"/>
                </a:solidFill>
              </a:rPr>
              <a:t>(Same code written on a different document, also by Juan Lazaro)</a:t>
            </a:r>
          </a:p>
        </p:txBody>
      </p:sp>
    </p:spTree>
    <p:extLst>
      <p:ext uri="{BB962C8B-B14F-4D97-AF65-F5344CB8AC3E}">
        <p14:creationId xmlns:p14="http://schemas.microsoft.com/office/powerpoint/2010/main" val="91302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41123" y="696219"/>
            <a:ext cx="2845651" cy="461665"/>
          </a:xfrm>
          <a:prstGeom prst="rect">
            <a:avLst/>
          </a:prstGeom>
          <a:noFill/>
          <a:ln>
            <a:solidFill>
              <a:schemeClr val="tx2"/>
            </a:solidFill>
          </a:ln>
        </p:spPr>
        <p:txBody>
          <a:bodyPr wrap="none" rtlCol="0">
            <a:spAutoFit/>
          </a:bodyPr>
          <a:lstStyle/>
          <a:p>
            <a:r>
              <a:rPr lang="en-US" sz="2400" dirty="0"/>
              <a:t>Encryption Machines</a:t>
            </a:r>
            <a:endParaRPr lang="en-US" sz="2000" dirty="0"/>
          </a:p>
        </p:txBody>
      </p:sp>
      <p:sp>
        <p:nvSpPr>
          <p:cNvPr id="7" name="TextBox 6"/>
          <p:cNvSpPr txBox="1"/>
          <p:nvPr/>
        </p:nvSpPr>
        <p:spPr>
          <a:xfrm rot="21144863">
            <a:off x="2468135" y="5936572"/>
            <a:ext cx="3446649" cy="400110"/>
          </a:xfrm>
          <a:prstGeom prst="rect">
            <a:avLst/>
          </a:prstGeom>
          <a:noFill/>
        </p:spPr>
        <p:txBody>
          <a:bodyPr wrap="none" rtlCol="0">
            <a:spAutoFit/>
          </a:bodyPr>
          <a:lstStyle/>
          <a:p>
            <a:r>
              <a:rPr lang="en-US" sz="2000" dirty="0"/>
              <a:t>PF FLYER Decoder Ring  (1964)</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73012">
            <a:off x="2300837" y="2328791"/>
            <a:ext cx="3571875" cy="360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575" y="3543302"/>
            <a:ext cx="3276600" cy="298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612" b="98898" l="2151" r="97581"/>
                    </a14:imgEffect>
                  </a14:imgLayer>
                </a14:imgProps>
              </a:ext>
              <a:ext uri="{28A0092B-C50C-407E-A947-70E740481C1C}">
                <a14:useLocalDpi xmlns:a14="http://schemas.microsoft.com/office/drawing/2010/main" val="0"/>
              </a:ext>
            </a:extLst>
          </a:blip>
          <a:srcRect/>
          <a:stretch>
            <a:fillRect/>
          </a:stretch>
        </p:blipFill>
        <p:spPr bwMode="auto">
          <a:xfrm>
            <a:off x="6619875" y="85727"/>
            <a:ext cx="3543300"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5130AF6F-570D-4A8E-94D2-0CD7E3126FE8}"/>
              </a:ext>
            </a:extLst>
          </p:cNvPr>
          <p:cNvSpPr txBox="1"/>
          <p:nvPr/>
        </p:nvSpPr>
        <p:spPr>
          <a:xfrm>
            <a:off x="2205569" y="1583681"/>
            <a:ext cx="1965603" cy="461665"/>
          </a:xfrm>
          <a:prstGeom prst="rect">
            <a:avLst/>
          </a:prstGeom>
          <a:noFill/>
        </p:spPr>
        <p:txBody>
          <a:bodyPr wrap="none" rtlCol="0">
            <a:spAutoFit/>
          </a:bodyPr>
          <a:lstStyle/>
          <a:p>
            <a:r>
              <a:rPr lang="en-US" sz="2400" dirty="0"/>
              <a:t>Ever had one?</a:t>
            </a:r>
          </a:p>
        </p:txBody>
      </p:sp>
    </p:spTree>
    <p:extLst>
      <p:ext uri="{BB962C8B-B14F-4D97-AF65-F5344CB8AC3E}">
        <p14:creationId xmlns:p14="http://schemas.microsoft.com/office/powerpoint/2010/main" val="10139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685800"/>
            <a:ext cx="4078168" cy="1200329"/>
          </a:xfrm>
          <a:prstGeom prst="rect">
            <a:avLst/>
          </a:prstGeom>
          <a:noFill/>
        </p:spPr>
        <p:txBody>
          <a:bodyPr wrap="none" rtlCol="0">
            <a:spAutoFit/>
          </a:bodyPr>
          <a:lstStyle/>
          <a:p>
            <a:r>
              <a:rPr lang="en-US" sz="2400" dirty="0"/>
              <a:t>Signal Service</a:t>
            </a:r>
          </a:p>
          <a:p>
            <a:r>
              <a:rPr lang="en-US" sz="2400" dirty="0"/>
              <a:t>Confederate States of America</a:t>
            </a:r>
          </a:p>
          <a:p>
            <a:r>
              <a:rPr lang="en-US" sz="2400" dirty="0"/>
              <a:t>1862</a:t>
            </a:r>
          </a:p>
        </p:txBody>
      </p:sp>
      <p:pic>
        <p:nvPicPr>
          <p:cNvPr id="4" name="Picture 3">
            <a:extLst>
              <a:ext uri="{FF2B5EF4-FFF2-40B4-BE49-F238E27FC236}">
                <a16:creationId xmlns:a16="http://schemas.microsoft.com/office/drawing/2014/main" id="{A6435EA1-2DDC-3FDE-0FA9-6F70C39E5828}"/>
              </a:ext>
            </a:extLst>
          </p:cNvPr>
          <p:cNvPicPr>
            <a:picLocks noChangeAspect="1"/>
          </p:cNvPicPr>
          <p:nvPr/>
        </p:nvPicPr>
        <p:blipFill>
          <a:blip r:embed="rId2"/>
          <a:stretch>
            <a:fillRect/>
          </a:stretch>
        </p:blipFill>
        <p:spPr>
          <a:xfrm>
            <a:off x="4572000" y="648956"/>
            <a:ext cx="5883546" cy="5981839"/>
          </a:xfrm>
          <a:prstGeom prst="rect">
            <a:avLst/>
          </a:prstGeom>
        </p:spPr>
      </p:pic>
    </p:spTree>
    <p:extLst>
      <p:ext uri="{BB962C8B-B14F-4D97-AF65-F5344CB8AC3E}">
        <p14:creationId xmlns:p14="http://schemas.microsoft.com/office/powerpoint/2010/main" val="32029005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2" y="1359428"/>
            <a:ext cx="3514725" cy="3847207"/>
          </a:xfrm>
          <a:prstGeom prst="rect">
            <a:avLst/>
          </a:prstGeom>
          <a:noFill/>
        </p:spPr>
        <p:txBody>
          <a:bodyPr wrap="square" rtlCol="0">
            <a:spAutoFit/>
          </a:bodyPr>
          <a:lstStyle/>
          <a:p>
            <a:r>
              <a:rPr lang="en-US" sz="2400" dirty="0"/>
              <a:t>ENIGMA</a:t>
            </a:r>
            <a:endParaRPr lang="en-US" sz="2000" dirty="0"/>
          </a:p>
          <a:p>
            <a:endParaRPr lang="en-US" sz="2000" dirty="0"/>
          </a:p>
          <a:p>
            <a:r>
              <a:rPr lang="en-US" sz="2000" dirty="0"/>
              <a:t>German encryption device first invented in 1920s, central during WWII</a:t>
            </a:r>
          </a:p>
          <a:p>
            <a:endParaRPr lang="en-US" sz="2000" dirty="0"/>
          </a:p>
          <a:p>
            <a:endParaRPr lang="en-US" sz="2000" dirty="0"/>
          </a:p>
          <a:p>
            <a:r>
              <a:rPr lang="en-US" sz="2000" dirty="0"/>
              <a:t>Often – </a:t>
            </a:r>
          </a:p>
          <a:p>
            <a:pPr marL="342900" indent="-342900">
              <a:buFont typeface="Arial" panose="020B0604020202020204" pitchFamily="34" charset="0"/>
              <a:buChar char="•"/>
            </a:pPr>
            <a:r>
              <a:rPr lang="en-US" sz="2000" dirty="0"/>
              <a:t>One pressed keys</a:t>
            </a:r>
          </a:p>
          <a:p>
            <a:pPr marL="342900" indent="-342900">
              <a:buFont typeface="Arial" panose="020B0604020202020204" pitchFamily="34" charset="0"/>
              <a:buChar char="•"/>
            </a:pPr>
            <a:r>
              <a:rPr lang="en-US" sz="2000" dirty="0"/>
              <a:t>Another wrote enciphered letters as they lit up</a:t>
            </a:r>
          </a:p>
          <a:p>
            <a:pPr marL="342900" indent="-342900">
              <a:buFont typeface="Arial" panose="020B0604020202020204" pitchFamily="34" charset="0"/>
              <a:buChar char="•"/>
            </a:pPr>
            <a:r>
              <a:rPr lang="en-US" sz="2000" dirty="0"/>
              <a:t>Call codes via radio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9494" y="114300"/>
            <a:ext cx="4432890" cy="6583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070457" y="378473"/>
            <a:ext cx="2845651" cy="461665"/>
          </a:xfrm>
          <a:prstGeom prst="rect">
            <a:avLst/>
          </a:prstGeom>
          <a:noFill/>
          <a:ln>
            <a:solidFill>
              <a:schemeClr val="tx2"/>
            </a:solidFill>
          </a:ln>
        </p:spPr>
        <p:txBody>
          <a:bodyPr wrap="none" rtlCol="0">
            <a:spAutoFit/>
          </a:bodyPr>
          <a:lstStyle/>
          <a:p>
            <a:r>
              <a:rPr lang="en-US" sz="2400" dirty="0"/>
              <a:t>Encryption Machines</a:t>
            </a:r>
            <a:endParaRPr lang="en-US" sz="2000" dirty="0"/>
          </a:p>
        </p:txBody>
      </p:sp>
    </p:spTree>
    <p:extLst>
      <p:ext uri="{BB962C8B-B14F-4D97-AF65-F5344CB8AC3E}">
        <p14:creationId xmlns:p14="http://schemas.microsoft.com/office/powerpoint/2010/main" val="3721237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6601F-AFBC-4BA1-E129-BB2754BBDC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B070D46-F6DA-F935-B4BC-E8B57A123531}"/>
              </a:ext>
            </a:extLst>
          </p:cNvPr>
          <p:cNvSpPr txBox="1"/>
          <p:nvPr/>
        </p:nvSpPr>
        <p:spPr>
          <a:xfrm>
            <a:off x="1066800" y="905851"/>
            <a:ext cx="6094324" cy="523220"/>
          </a:xfrm>
          <a:prstGeom prst="rect">
            <a:avLst/>
          </a:prstGeom>
          <a:noFill/>
        </p:spPr>
        <p:txBody>
          <a:bodyPr wrap="square">
            <a:spAutoFit/>
          </a:bodyPr>
          <a:lstStyle/>
          <a:p>
            <a:r>
              <a:rPr lang="en-US" sz="2800" dirty="0"/>
              <a:t>I asked … what can (should) we do?</a:t>
            </a:r>
          </a:p>
        </p:txBody>
      </p:sp>
      <p:sp>
        <p:nvSpPr>
          <p:cNvPr id="5" name="TextBox 4">
            <a:extLst>
              <a:ext uri="{FF2B5EF4-FFF2-40B4-BE49-F238E27FC236}">
                <a16:creationId xmlns:a16="http://schemas.microsoft.com/office/drawing/2014/main" id="{AE66A57B-62B0-578A-CAE7-2CBB69751512}"/>
              </a:ext>
            </a:extLst>
          </p:cNvPr>
          <p:cNvSpPr txBox="1"/>
          <p:nvPr/>
        </p:nvSpPr>
        <p:spPr>
          <a:xfrm>
            <a:off x="1447800" y="2438400"/>
            <a:ext cx="6094324" cy="523220"/>
          </a:xfrm>
          <a:prstGeom prst="rect">
            <a:avLst/>
          </a:prstGeom>
          <a:noFill/>
        </p:spPr>
        <p:txBody>
          <a:bodyPr wrap="square">
            <a:spAutoFit/>
          </a:bodyPr>
          <a:lstStyle/>
          <a:p>
            <a:r>
              <a:rPr lang="en-US" sz="2800" dirty="0"/>
              <a:t>We can’t really shut it all out … </a:t>
            </a:r>
          </a:p>
        </p:txBody>
      </p:sp>
      <p:sp>
        <p:nvSpPr>
          <p:cNvPr id="7" name="TextBox 6">
            <a:extLst>
              <a:ext uri="{FF2B5EF4-FFF2-40B4-BE49-F238E27FC236}">
                <a16:creationId xmlns:a16="http://schemas.microsoft.com/office/drawing/2014/main" id="{29CEAA78-EDBF-B027-A5EE-E4B93C7143CA}"/>
              </a:ext>
            </a:extLst>
          </p:cNvPr>
          <p:cNvSpPr txBox="1"/>
          <p:nvPr/>
        </p:nvSpPr>
        <p:spPr>
          <a:xfrm>
            <a:off x="1432727" y="3348040"/>
            <a:ext cx="6094324" cy="523220"/>
          </a:xfrm>
          <a:prstGeom prst="rect">
            <a:avLst/>
          </a:prstGeom>
          <a:noFill/>
        </p:spPr>
        <p:txBody>
          <a:bodyPr wrap="square">
            <a:spAutoFit/>
          </a:bodyPr>
          <a:lstStyle/>
          <a:p>
            <a:r>
              <a:rPr lang="en-US" sz="2800" dirty="0"/>
              <a:t>at least we can make it difficult by</a:t>
            </a:r>
          </a:p>
        </p:txBody>
      </p:sp>
      <p:sp>
        <p:nvSpPr>
          <p:cNvPr id="9" name="TextBox 8">
            <a:extLst>
              <a:ext uri="{FF2B5EF4-FFF2-40B4-BE49-F238E27FC236}">
                <a16:creationId xmlns:a16="http://schemas.microsoft.com/office/drawing/2014/main" id="{6F2F9952-49A2-FFC8-3330-1BA482ABFC5C}"/>
              </a:ext>
            </a:extLst>
          </p:cNvPr>
          <p:cNvSpPr txBox="1"/>
          <p:nvPr/>
        </p:nvSpPr>
        <p:spPr>
          <a:xfrm>
            <a:off x="2209800" y="4232559"/>
            <a:ext cx="8915400" cy="1384995"/>
          </a:xfrm>
          <a:prstGeom prst="rect">
            <a:avLst/>
          </a:prstGeom>
          <a:noFill/>
        </p:spPr>
        <p:txBody>
          <a:bodyPr wrap="square">
            <a:spAutoFit/>
          </a:bodyPr>
          <a:lstStyle/>
          <a:p>
            <a:r>
              <a:rPr lang="en-US" sz="2800" dirty="0"/>
              <a:t>GOING “BLACK” – radio silence, no locator, delete cookies</a:t>
            </a:r>
          </a:p>
          <a:p>
            <a:r>
              <a:rPr lang="en-US" sz="2800" dirty="0"/>
              <a:t>BEING SMART – don’t be open, use VPN</a:t>
            </a:r>
            <a:r>
              <a:rPr lang="en-US" sz="2800"/>
              <a:t>, etc.</a:t>
            </a:r>
          </a:p>
          <a:p>
            <a:r>
              <a:rPr lang="en-US" sz="2800" dirty="0"/>
              <a:t>BEING DECEPTIVE – varying channels, encrypting files</a:t>
            </a:r>
          </a:p>
        </p:txBody>
      </p:sp>
    </p:spTree>
    <p:extLst>
      <p:ext uri="{BB962C8B-B14F-4D97-AF65-F5344CB8AC3E}">
        <p14:creationId xmlns:p14="http://schemas.microsoft.com/office/powerpoint/2010/main" val="4192956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B669CE-94A3-1606-E4F2-E64F612012AB}"/>
              </a:ext>
            </a:extLst>
          </p:cNvPr>
          <p:cNvSpPr txBox="1"/>
          <p:nvPr/>
        </p:nvSpPr>
        <p:spPr>
          <a:xfrm>
            <a:off x="3048000" y="2133600"/>
            <a:ext cx="1846980" cy="523220"/>
          </a:xfrm>
          <a:prstGeom prst="rect">
            <a:avLst/>
          </a:prstGeom>
          <a:noFill/>
        </p:spPr>
        <p:txBody>
          <a:bodyPr wrap="none" rtlCol="0">
            <a:spAutoFit/>
          </a:bodyPr>
          <a:lstStyle/>
          <a:p>
            <a:r>
              <a:rPr lang="en-US" sz="2800" dirty="0"/>
              <a:t>Questions?</a:t>
            </a:r>
          </a:p>
        </p:txBody>
      </p:sp>
      <p:sp>
        <p:nvSpPr>
          <p:cNvPr id="4" name="TextBox 3">
            <a:extLst>
              <a:ext uri="{FF2B5EF4-FFF2-40B4-BE49-F238E27FC236}">
                <a16:creationId xmlns:a16="http://schemas.microsoft.com/office/drawing/2014/main" id="{8F9E1B5D-EC50-F694-F2A3-741DAD978367}"/>
              </a:ext>
            </a:extLst>
          </p:cNvPr>
          <p:cNvSpPr txBox="1"/>
          <p:nvPr/>
        </p:nvSpPr>
        <p:spPr>
          <a:xfrm>
            <a:off x="4419600" y="3167390"/>
            <a:ext cx="1973617" cy="523220"/>
          </a:xfrm>
          <a:prstGeom prst="rect">
            <a:avLst/>
          </a:prstGeom>
          <a:noFill/>
        </p:spPr>
        <p:txBody>
          <a:bodyPr wrap="none" rtlCol="0">
            <a:spAutoFit/>
          </a:bodyPr>
          <a:lstStyle/>
          <a:p>
            <a:r>
              <a:rPr lang="en-US" sz="2800" dirty="0"/>
              <a:t>Comments?</a:t>
            </a:r>
          </a:p>
        </p:txBody>
      </p:sp>
      <p:sp>
        <p:nvSpPr>
          <p:cNvPr id="6" name="TextBox 5">
            <a:extLst>
              <a:ext uri="{FF2B5EF4-FFF2-40B4-BE49-F238E27FC236}">
                <a16:creationId xmlns:a16="http://schemas.microsoft.com/office/drawing/2014/main" id="{3AFCD0DE-60D0-D96D-64C9-D6232B0600A3}"/>
              </a:ext>
            </a:extLst>
          </p:cNvPr>
          <p:cNvSpPr txBox="1"/>
          <p:nvPr/>
        </p:nvSpPr>
        <p:spPr>
          <a:xfrm>
            <a:off x="5638800" y="4495800"/>
            <a:ext cx="2117887" cy="523220"/>
          </a:xfrm>
          <a:prstGeom prst="rect">
            <a:avLst/>
          </a:prstGeom>
          <a:noFill/>
        </p:spPr>
        <p:txBody>
          <a:bodyPr wrap="none" rtlCol="0">
            <a:spAutoFit/>
          </a:bodyPr>
          <a:lstStyle/>
          <a:p>
            <a:r>
              <a:rPr lang="en-US" sz="2800" dirty="0"/>
              <a:t>Experiences?</a:t>
            </a:r>
          </a:p>
        </p:txBody>
      </p:sp>
    </p:spTree>
    <p:extLst>
      <p:ext uri="{BB962C8B-B14F-4D97-AF65-F5344CB8AC3E}">
        <p14:creationId xmlns:p14="http://schemas.microsoft.com/office/powerpoint/2010/main" val="31134032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61EA1-E2F1-91A1-28C8-86DC677D3D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68700EE-7F7A-F7AD-BC5A-DE3CCB13621A}"/>
              </a:ext>
            </a:extLst>
          </p:cNvPr>
          <p:cNvSpPr/>
          <p:nvPr/>
        </p:nvSpPr>
        <p:spPr>
          <a:xfrm>
            <a:off x="5791200" y="4678944"/>
            <a:ext cx="5029200" cy="1384995"/>
          </a:xfrm>
          <a:prstGeom prst="rect">
            <a:avLst/>
          </a:prstGeom>
        </p:spPr>
        <p:txBody>
          <a:bodyPr wrap="square">
            <a:spAutoFit/>
          </a:bodyPr>
          <a:lstStyle/>
          <a:p>
            <a:pPr algn="r">
              <a:spcAft>
                <a:spcPts val="1200"/>
              </a:spcAft>
            </a:pPr>
            <a:r>
              <a:rPr lang="en-US" sz="2800" b="1" dirty="0"/>
              <a:t>Fulton T. Armstrong</a:t>
            </a:r>
            <a:r>
              <a:rPr lang="en-US" sz="2400" dirty="0"/>
              <a:t> </a:t>
            </a:r>
            <a:br>
              <a:rPr lang="en-US" sz="2400" dirty="0"/>
            </a:br>
            <a:r>
              <a:rPr lang="en-US" sz="2800" dirty="0"/>
              <a:t>Friday</a:t>
            </a:r>
            <a:br>
              <a:rPr lang="en-US" sz="2800" dirty="0"/>
            </a:br>
            <a:r>
              <a:rPr lang="en-US" sz="2800" dirty="0"/>
              <a:t>09 October 2026</a:t>
            </a:r>
          </a:p>
        </p:txBody>
      </p:sp>
      <p:sp>
        <p:nvSpPr>
          <p:cNvPr id="4" name="Rectangle 3">
            <a:extLst>
              <a:ext uri="{FF2B5EF4-FFF2-40B4-BE49-F238E27FC236}">
                <a16:creationId xmlns:a16="http://schemas.microsoft.com/office/drawing/2014/main" id="{BB9D316A-68B2-9FEC-E26D-6D63999AC709}"/>
              </a:ext>
            </a:extLst>
          </p:cNvPr>
          <p:cNvSpPr/>
          <p:nvPr/>
        </p:nvSpPr>
        <p:spPr>
          <a:xfrm>
            <a:off x="-298069" y="923091"/>
            <a:ext cx="12464129" cy="1508105"/>
          </a:xfrm>
          <a:prstGeom prst="rect">
            <a:avLst/>
          </a:prstGeom>
          <a:noFill/>
        </p:spPr>
        <p:txBody>
          <a:bodyPr wrap="square" lIns="91440" tIns="45720" rIns="91440" bIns="45720">
            <a:spAutoFit/>
          </a:bodyPr>
          <a:lstStyle/>
          <a:p>
            <a:pPr algn="ctr">
              <a:spcAft>
                <a:spcPts val="2400"/>
              </a:spcAft>
            </a:pPr>
            <a:r>
              <a:rPr lang="en-US" sz="4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Protecting Yourself in a Digital World</a:t>
            </a:r>
          </a:p>
          <a:p>
            <a:pPr algn="ctr"/>
            <a:r>
              <a:rPr lang="en-US" sz="28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Securing your Devices and Information -</a:t>
            </a:r>
            <a:endParaRPr lang="en-US" sz="48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pic>
        <p:nvPicPr>
          <p:cNvPr id="10" name="Picture 9">
            <a:extLst>
              <a:ext uri="{FF2B5EF4-FFF2-40B4-BE49-F238E27FC236}">
                <a16:creationId xmlns:a16="http://schemas.microsoft.com/office/drawing/2014/main" id="{5BAEED7C-9A82-DD34-8D64-983EAC9F1FB7}"/>
              </a:ext>
            </a:extLst>
          </p:cNvPr>
          <p:cNvPicPr>
            <a:picLocks noChangeAspect="1"/>
          </p:cNvPicPr>
          <p:nvPr/>
        </p:nvPicPr>
        <p:blipFill>
          <a:blip r:embed="rId3"/>
          <a:stretch>
            <a:fillRect/>
          </a:stretch>
        </p:blipFill>
        <p:spPr>
          <a:xfrm>
            <a:off x="914400" y="3094111"/>
            <a:ext cx="4684295" cy="2963202"/>
          </a:xfrm>
          <a:prstGeom prst="rect">
            <a:avLst/>
          </a:prstGeom>
        </p:spPr>
      </p:pic>
    </p:spTree>
    <p:extLst>
      <p:ext uri="{BB962C8B-B14F-4D97-AF65-F5344CB8AC3E}">
        <p14:creationId xmlns:p14="http://schemas.microsoft.com/office/powerpoint/2010/main" val="12975229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2.2|1.6|1.3|1.7|1.4"/>
</p:tagLst>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8864</TotalTime>
  <Words>2428</Words>
  <Application>Microsoft Office PowerPoint</Application>
  <PresentationFormat>Widescreen</PresentationFormat>
  <Paragraphs>451</Paragraphs>
  <Slides>52</Slides>
  <Notes>6</Notes>
  <HiddenSlides>6</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Google Sans</vt:lpstr>
      <vt:lpstr>Arial</vt:lpstr>
      <vt:lpstr>Calibri</vt:lpstr>
      <vt:lpstr>Corbel</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fulton</dc:creator>
  <cp:lastModifiedBy>Fulton A</cp:lastModifiedBy>
  <cp:revision>545</cp:revision>
  <cp:lastPrinted>2022-11-04T13:26:47Z</cp:lastPrinted>
  <dcterms:created xsi:type="dcterms:W3CDTF">2017-01-13T21:31:27Z</dcterms:created>
  <dcterms:modified xsi:type="dcterms:W3CDTF">2026-10-08T15:03:51Z</dcterms:modified>
</cp:coreProperties>
</file>