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69" r:id="rId2"/>
    <p:sldId id="983" r:id="rId3"/>
    <p:sldId id="987" r:id="rId4"/>
    <p:sldId id="950" r:id="rId5"/>
    <p:sldId id="985" r:id="rId6"/>
    <p:sldId id="1895" r:id="rId7"/>
    <p:sldId id="1620" r:id="rId8"/>
    <p:sldId id="1887" r:id="rId9"/>
    <p:sldId id="1888" r:id="rId10"/>
    <p:sldId id="1619" r:id="rId11"/>
    <p:sldId id="1889" r:id="rId12"/>
    <p:sldId id="1890" r:id="rId13"/>
    <p:sldId id="1892" r:id="rId14"/>
    <p:sldId id="1893" r:id="rId15"/>
    <p:sldId id="683" r:id="rId16"/>
    <p:sldId id="1491" r:id="rId17"/>
    <p:sldId id="1896" r:id="rId18"/>
    <p:sldId id="1737" r:id="rId19"/>
    <p:sldId id="1566" r:id="rId20"/>
    <p:sldId id="1900" r:id="rId21"/>
    <p:sldId id="2033" r:id="rId22"/>
    <p:sldId id="2201" r:id="rId23"/>
    <p:sldId id="2035" r:id="rId24"/>
    <p:sldId id="2036" r:id="rId25"/>
    <p:sldId id="2040" r:id="rId26"/>
    <p:sldId id="2200" r:id="rId27"/>
    <p:sldId id="1937" r:id="rId28"/>
    <p:sldId id="2155" r:id="rId29"/>
    <p:sldId id="2002" r:id="rId30"/>
    <p:sldId id="1904" r:id="rId31"/>
    <p:sldId id="1902" r:id="rId32"/>
    <p:sldId id="2041" r:id="rId33"/>
    <p:sldId id="2202" r:id="rId34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F7AA51-29B4-4191-B9FD-FAEDC9D32D53}" v="43" dt="2026-09-29T17:44:35.519"/>
    <p1510:client id="{CD0C8FF1-F438-4032-8D26-064D68A137CC}" v="6" dt="2026-09-29T17:50:41.212"/>
    <p1510:client id="{EBE684A1-724B-4145-84AF-58BE9C1F8EF7}" v="3" dt="2026-09-30T15:04:06.8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1" autoAdjust="0"/>
    <p:restoredTop sz="95964"/>
  </p:normalViewPr>
  <p:slideViewPr>
    <p:cSldViewPr snapToGrid="0">
      <p:cViewPr varScale="1">
        <p:scale>
          <a:sx n="78" d="100"/>
          <a:sy n="78" d="100"/>
        </p:scale>
        <p:origin x="34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custSel modSld">
      <pc:chgData name="Fulton A" userId="6ce49bf28c24c9be" providerId="LiveId" clId="{5B57139A-8E67-47AF-BCD0-41E306C5AB29}" dt="2026-09-30T15:04:06.885" v="49"/>
      <pc:docMkLst>
        <pc:docMk/>
      </pc:docMkLst>
      <pc:sldChg chg="addSp modSp mod modAnim">
        <pc:chgData name="Fulton A" userId="6ce49bf28c24c9be" providerId="LiveId" clId="{5B57139A-8E67-47AF-BCD0-41E306C5AB29}" dt="2026-09-30T15:04:06.885" v="49"/>
        <pc:sldMkLst>
          <pc:docMk/>
          <pc:sldMk cId="2394393565" sldId="985"/>
        </pc:sldMkLst>
        <pc:graphicFrameChg chg="mod">
          <ac:chgData name="Fulton A" userId="6ce49bf28c24c9be" providerId="LiveId" clId="{5B57139A-8E67-47AF-BCD0-41E306C5AB29}" dt="2026-09-30T15:02:15.177" v="10" actId="1076"/>
          <ac:graphicFrameMkLst>
            <pc:docMk/>
            <pc:sldMk cId="2394393565" sldId="985"/>
            <ac:graphicFrameMk id="7" creationId="{359A3890-E171-49ED-AFE9-60824FF5F1E8}"/>
          </ac:graphicFrameMkLst>
        </pc:graphicFrameChg>
        <pc:graphicFrameChg chg="add mod modGraphic">
          <ac:chgData name="Fulton A" userId="6ce49bf28c24c9be" providerId="LiveId" clId="{5B57139A-8E67-47AF-BCD0-41E306C5AB29}" dt="2026-09-30T15:03:52.902" v="47" actId="947"/>
          <ac:graphicFrameMkLst>
            <pc:docMk/>
            <pc:sldMk cId="2394393565" sldId="985"/>
            <ac:graphicFrameMk id="8" creationId="{CC331CB9-89D3-4B2E-4D33-76C2F50070F6}"/>
          </ac:graphicFrameMkLst>
        </pc:graphicFrameChg>
        <pc:graphicFrameChg chg="mod">
          <ac:chgData name="Fulton A" userId="6ce49bf28c24c9be" providerId="LiveId" clId="{5B57139A-8E67-47AF-BCD0-41E306C5AB29}" dt="2026-09-30T15:02:15.177" v="10" actId="1076"/>
          <ac:graphicFrameMkLst>
            <pc:docMk/>
            <pc:sldMk cId="2394393565" sldId="985"/>
            <ac:graphicFrameMk id="9" creationId="{2B53CFC3-FB9E-419D-9421-013660F9C9B4}"/>
          </ac:graphicFrameMkLst>
        </pc:graphicFrameChg>
        <pc:graphicFrameChg chg="mod">
          <ac:chgData name="Fulton A" userId="6ce49bf28c24c9be" providerId="LiveId" clId="{5B57139A-8E67-47AF-BCD0-41E306C5AB29}" dt="2026-09-30T15:02:15.177" v="10" actId="1076"/>
          <ac:graphicFrameMkLst>
            <pc:docMk/>
            <pc:sldMk cId="2394393565" sldId="985"/>
            <ac:graphicFrameMk id="10" creationId="{C5FD768A-AF4B-4EDA-87F6-23B92B0C3DBB}"/>
          </ac:graphicFrameMkLst>
        </pc:graphicFrameChg>
        <pc:graphicFrameChg chg="mod">
          <ac:chgData name="Fulton A" userId="6ce49bf28c24c9be" providerId="LiveId" clId="{5B57139A-8E67-47AF-BCD0-41E306C5AB29}" dt="2026-09-30T15:02:15.177" v="10" actId="1076"/>
          <ac:graphicFrameMkLst>
            <pc:docMk/>
            <pc:sldMk cId="2394393565" sldId="985"/>
            <ac:graphicFrameMk id="11" creationId="{FF454936-0AB6-4CF4-9910-BDCB5BA584B4}"/>
          </ac:graphicFrameMkLst>
        </pc:graphicFrameChg>
        <pc:graphicFrameChg chg="mod">
          <ac:chgData name="Fulton A" userId="6ce49bf28c24c9be" providerId="LiveId" clId="{5B57139A-8E67-47AF-BCD0-41E306C5AB29}" dt="2026-09-30T15:02:15.177" v="10" actId="1076"/>
          <ac:graphicFrameMkLst>
            <pc:docMk/>
            <pc:sldMk cId="2394393565" sldId="985"/>
            <ac:graphicFrameMk id="12" creationId="{66D50BB3-3C60-4A93-B9B6-361E45117588}"/>
          </ac:graphicFrameMkLst>
        </pc:graphicFrameChg>
      </pc:sldChg>
      <pc:sldChg chg="addAnim delAnim modAnim">
        <pc:chgData name="Fulton A" userId="6ce49bf28c24c9be" providerId="LiveId" clId="{5B57139A-8E67-47AF-BCD0-41E306C5AB29}" dt="2026-09-29T17:47:16.365" v="2"/>
        <pc:sldMkLst>
          <pc:docMk/>
          <pc:sldMk cId="3197375966" sldId="1890"/>
        </pc:sldMkLst>
      </pc:sldChg>
      <pc:sldChg chg="modSp mod addAnim delAnim modAnim">
        <pc:chgData name="Fulton A" userId="6ce49bf28c24c9be" providerId="LiveId" clId="{5B57139A-8E67-47AF-BCD0-41E306C5AB29}" dt="2026-09-29T17:50:06.950" v="8" actId="1076"/>
        <pc:sldMkLst>
          <pc:docMk/>
          <pc:sldMk cId="1365433578" sldId="1900"/>
        </pc:sldMkLst>
        <pc:spChg chg="mod">
          <ac:chgData name="Fulton A" userId="6ce49bf28c24c9be" providerId="LiveId" clId="{5B57139A-8E67-47AF-BCD0-41E306C5AB29}" dt="2026-09-29T17:50:06.950" v="8" actId="1076"/>
          <ac:spMkLst>
            <pc:docMk/>
            <pc:sldMk cId="1365433578" sldId="1900"/>
            <ac:spMk id="2" creationId="{7443DF42-28AB-1D68-2975-ADEA6D04A6F6}"/>
          </ac:spMkLst>
        </pc:spChg>
      </pc:sldChg>
      <pc:sldChg chg="modAnim">
        <pc:chgData name="Fulton A" userId="6ce49bf28c24c9be" providerId="LiveId" clId="{5B57139A-8E67-47AF-BCD0-41E306C5AB29}" dt="2026-09-29T17:50:41.212" v="9"/>
        <pc:sldMkLst>
          <pc:docMk/>
          <pc:sldMk cId="1818638890" sldId="20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3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0BA52-0BC5-EAF4-65B5-5DC06FEF3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03A74D-47F6-4989-6B29-B76C7FD70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D4B7A-B434-01C8-E46E-07A37065C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“Motivation”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DB044-D092-7E28-2589-FF9FF3CE44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A0578-AE17-4221-AFBB-D0CBD1A8F9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74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tool-equipment-ladder-up-upward-145193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mp"/><Relationship Id="rId5" Type="http://schemas.openxmlformats.org/officeDocument/2006/relationships/image" Target="../media/image21.tmp"/><Relationship Id="rId4" Type="http://schemas.openxmlformats.org/officeDocument/2006/relationships/image" Target="../media/image20.tm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tmp"/><Relationship Id="rId4" Type="http://schemas.openxmlformats.org/officeDocument/2006/relationships/image" Target="../media/image28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tmp"/><Relationship Id="rId4" Type="http://schemas.openxmlformats.org/officeDocument/2006/relationships/image" Target="../media/image28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7400" y="4642247"/>
            <a:ext cx="50292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2800" dirty="0"/>
              <a:t>Fulton T. Armstrong</a:t>
            </a:r>
          </a:p>
          <a:p>
            <a:pPr algn="r">
              <a:spcAft>
                <a:spcPts val="1200"/>
              </a:spcAft>
            </a:pP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02 October 2026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545779" y="1143000"/>
            <a:ext cx="956383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Washington Memo</a:t>
            </a:r>
          </a:p>
          <a:p>
            <a:pPr algn="ctr">
              <a:spcAft>
                <a:spcPts val="2400"/>
              </a:spcAft>
            </a:pPr>
            <a:r>
              <a:rPr lang="en-US" sz="24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 Writing for Policymakers who Need to Make Decisions -</a:t>
            </a:r>
            <a:endParaRPr lang="en-US" sz="44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EFA4EC-3A1D-4F88-B6BF-98BF77812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94111"/>
            <a:ext cx="4684295" cy="29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3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0B4142C-FEA1-424A-AC37-E11B3D449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8" y="374711"/>
            <a:ext cx="4747846" cy="356616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1D9AD5-A773-417F-BA9F-3DA895576D3A}"/>
              </a:ext>
            </a:extLst>
          </p:cNvPr>
          <p:cNvSpPr txBox="1"/>
          <p:nvPr/>
        </p:nvSpPr>
        <p:spPr>
          <a:xfrm>
            <a:off x="552243" y="4089250"/>
            <a:ext cx="1504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© New Yorker</a:t>
            </a:r>
          </a:p>
        </p:txBody>
      </p:sp>
      <p:pic>
        <p:nvPicPr>
          <p:cNvPr id="6" name="Picture 5" descr="A picture containing text, linedrawing&#10;&#10;Description automatically generated">
            <a:extLst>
              <a:ext uri="{FF2B5EF4-FFF2-40B4-BE49-F238E27FC236}">
                <a16:creationId xmlns:a16="http://schemas.microsoft.com/office/drawing/2014/main" id="{B02BF504-5CE9-3CE2-5184-B0DC50BBDA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t="4802" r="4758" b="4802"/>
          <a:stretch/>
        </p:blipFill>
        <p:spPr>
          <a:xfrm>
            <a:off x="2457106" y="1040802"/>
            <a:ext cx="4680586" cy="356616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07BC3301-7B0C-D07E-7C86-AED42A02AF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3" r="6149"/>
          <a:stretch/>
        </p:blipFill>
        <p:spPr>
          <a:xfrm>
            <a:off x="4257869" y="2082488"/>
            <a:ext cx="4782911" cy="356616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D2D5A470-C776-0456-8D7F-C9395D6BEB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465" y="2748579"/>
            <a:ext cx="4615458" cy="356616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0367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69F9FC-B7AC-4062-B3C5-2F24DB0BE703}"/>
              </a:ext>
            </a:extLst>
          </p:cNvPr>
          <p:cNvSpPr txBox="1"/>
          <p:nvPr/>
        </p:nvSpPr>
        <p:spPr>
          <a:xfrm>
            <a:off x="2971800" y="2588567"/>
            <a:ext cx="47507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The information memo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 decision (or options) memo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 guidance memo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 Memorandum of Conversation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The intelligence (or research) memo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6F44E4-34CF-4336-812A-D7E403FCAF26}"/>
              </a:ext>
            </a:extLst>
          </p:cNvPr>
          <p:cNvSpPr txBox="1"/>
          <p:nvPr/>
        </p:nvSpPr>
        <p:spPr>
          <a:xfrm>
            <a:off x="2133600" y="914400"/>
            <a:ext cx="77114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 Washington Speak, they </a:t>
            </a:r>
            <a:r>
              <a:rPr lang="en-US" sz="2800" i="1" dirty="0"/>
              <a:t>basically</a:t>
            </a:r>
            <a:r>
              <a:rPr lang="en-US" sz="2800" dirty="0"/>
              <a:t> boil down to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F42FD0-8A81-4684-A1C2-1895DAE49CD8}"/>
              </a:ext>
            </a:extLst>
          </p:cNvPr>
          <p:cNvGrpSpPr/>
          <p:nvPr/>
        </p:nvGrpSpPr>
        <p:grpSpPr>
          <a:xfrm>
            <a:off x="6405512" y="2452538"/>
            <a:ext cx="4186288" cy="2826604"/>
            <a:chOff x="4881511" y="2452538"/>
            <a:chExt cx="3348089" cy="2826604"/>
          </a:xfrm>
        </p:grpSpPr>
        <p:sp>
          <p:nvSpPr>
            <p:cNvPr id="5" name="Callout: Left Arrow 4">
              <a:extLst>
                <a:ext uri="{FF2B5EF4-FFF2-40B4-BE49-F238E27FC236}">
                  <a16:creationId xmlns:a16="http://schemas.microsoft.com/office/drawing/2014/main" id="{FDE27487-99BB-4DB5-B510-70313E4CC110}"/>
                </a:ext>
              </a:extLst>
            </p:cNvPr>
            <p:cNvSpPr/>
            <p:nvPr/>
          </p:nvSpPr>
          <p:spPr>
            <a:xfrm>
              <a:off x="4881511" y="2452538"/>
              <a:ext cx="3348089" cy="2826604"/>
            </a:xfrm>
            <a:prstGeom prst="leftArrowCallout">
              <a:avLst>
                <a:gd name="adj1" fmla="val 3621"/>
                <a:gd name="adj2" fmla="val 5590"/>
                <a:gd name="adj3" fmla="val 25000"/>
                <a:gd name="adj4" fmla="val 5273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A7435B-3655-4A05-AA6E-5C543971D3B7}"/>
                </a:ext>
              </a:extLst>
            </p:cNvPr>
            <p:cNvSpPr txBox="1"/>
            <p:nvPr/>
          </p:nvSpPr>
          <p:spPr>
            <a:xfrm>
              <a:off x="6555556" y="2819398"/>
              <a:ext cx="1581547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 indent="-182880">
                <a:spcAft>
                  <a:spcPts val="1200"/>
                </a:spcAft>
              </a:pPr>
              <a:r>
                <a:rPr lang="en-US" sz="2000" dirty="0"/>
                <a:t>Summary of Conclusions</a:t>
              </a:r>
            </a:p>
            <a:p>
              <a:pPr marL="182880" indent="-182880">
                <a:spcAft>
                  <a:spcPts val="1200"/>
                </a:spcAft>
              </a:pPr>
              <a:r>
                <a:rPr lang="en-US" sz="2000" dirty="0"/>
                <a:t>Talking points</a:t>
              </a:r>
            </a:p>
            <a:p>
              <a:pPr marL="182880" indent="-182880">
                <a:spcAft>
                  <a:spcPts val="1200"/>
                </a:spcAft>
              </a:pPr>
              <a:r>
                <a:rPr lang="en-US" sz="2000" dirty="0"/>
                <a:t>Scenarios</a:t>
              </a:r>
            </a:p>
            <a:p>
              <a:pPr marL="182880" indent="-182880">
                <a:spcAft>
                  <a:spcPts val="1200"/>
                </a:spcAft>
              </a:pPr>
              <a:r>
                <a:rPr lang="en-US" sz="2000" dirty="0"/>
                <a:t>Implementation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534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9E9A88-3D76-486E-8441-FF3BB3200BBA}"/>
              </a:ext>
            </a:extLst>
          </p:cNvPr>
          <p:cNvSpPr txBox="1"/>
          <p:nvPr/>
        </p:nvSpPr>
        <p:spPr>
          <a:xfrm>
            <a:off x="1600200" y="831264"/>
            <a:ext cx="7977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Are all memos alike – with same structure, style, </a:t>
            </a:r>
            <a:r>
              <a:rPr lang="en-US" sz="2800" dirty="0" err="1"/>
              <a:t>etc</a:t>
            </a:r>
            <a:r>
              <a:rPr lang="en-US" sz="2800" dirty="0"/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D5A84D-A632-433B-96B3-14A5989A3CAC}"/>
              </a:ext>
            </a:extLst>
          </p:cNvPr>
          <p:cNvSpPr txBox="1"/>
          <p:nvPr/>
        </p:nvSpPr>
        <p:spPr>
          <a:xfrm>
            <a:off x="3200400" y="2057401"/>
            <a:ext cx="6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E49A99-CB84-4ED5-BE0C-3FB049099DB9}"/>
              </a:ext>
            </a:extLst>
          </p:cNvPr>
          <p:cNvSpPr txBox="1"/>
          <p:nvPr/>
        </p:nvSpPr>
        <p:spPr>
          <a:xfrm>
            <a:off x="3228975" y="2819400"/>
            <a:ext cx="442140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Different purposes (per above)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Different agencies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Different clearance/coordination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Different audience/dissemination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8747B2-FF6E-4479-899A-0EEFA4E6823F}"/>
              </a:ext>
            </a:extLst>
          </p:cNvPr>
          <p:cNvGrpSpPr/>
          <p:nvPr/>
        </p:nvGrpSpPr>
        <p:grpSpPr>
          <a:xfrm>
            <a:off x="6333837" y="2209800"/>
            <a:ext cx="4421403" cy="2895600"/>
            <a:chOff x="4809836" y="2209800"/>
            <a:chExt cx="3348089" cy="2826604"/>
          </a:xfrm>
        </p:grpSpPr>
        <p:sp>
          <p:nvSpPr>
            <p:cNvPr id="19" name="Callout: Left Arrow 18">
              <a:extLst>
                <a:ext uri="{FF2B5EF4-FFF2-40B4-BE49-F238E27FC236}">
                  <a16:creationId xmlns:a16="http://schemas.microsoft.com/office/drawing/2014/main" id="{95DE9329-5AEC-49D7-9F16-9382E1446EA3}"/>
                </a:ext>
              </a:extLst>
            </p:cNvPr>
            <p:cNvSpPr/>
            <p:nvPr/>
          </p:nvSpPr>
          <p:spPr>
            <a:xfrm>
              <a:off x="4809836" y="2209800"/>
              <a:ext cx="3348089" cy="2826604"/>
            </a:xfrm>
            <a:prstGeom prst="leftArrowCallout">
              <a:avLst>
                <a:gd name="adj1" fmla="val 3621"/>
                <a:gd name="adj2" fmla="val 5590"/>
                <a:gd name="adj3" fmla="val 25000"/>
                <a:gd name="adj4" fmla="val 5273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8EBCE4-4CA7-4B54-9054-90B0CC59894F}"/>
                </a:ext>
              </a:extLst>
            </p:cNvPr>
            <p:cNvSpPr txBox="1"/>
            <p:nvPr/>
          </p:nvSpPr>
          <p:spPr>
            <a:xfrm>
              <a:off x="6523296" y="2561273"/>
              <a:ext cx="1581547" cy="2283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880" indent="-182880">
                <a:spcAft>
                  <a:spcPts val="1200"/>
                </a:spcAft>
              </a:pPr>
              <a:r>
                <a:rPr lang="en-US" dirty="0"/>
                <a:t>Approach to options</a:t>
              </a:r>
            </a:p>
            <a:p>
              <a:pPr marL="182880" indent="-182880">
                <a:spcAft>
                  <a:spcPts val="1200"/>
                </a:spcAft>
              </a:pPr>
              <a:r>
                <a:rPr lang="en-US" dirty="0"/>
                <a:t>Language &amp; terms</a:t>
              </a:r>
            </a:p>
            <a:p>
              <a:pPr marL="182880" indent="-182880">
                <a:spcAft>
                  <a:spcPts val="1200"/>
                </a:spcAft>
              </a:pPr>
              <a:r>
                <a:rPr lang="en-US" dirty="0"/>
                <a:t>Values &amp; objectives </a:t>
              </a:r>
              <a:br>
                <a:rPr lang="en-US" dirty="0"/>
              </a:br>
              <a:r>
                <a:rPr lang="en-US" dirty="0"/>
                <a:t>(&amp; politics?)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1C0AF32-8D64-4C1B-ADEB-AF9FB7ECBFB5}"/>
              </a:ext>
            </a:extLst>
          </p:cNvPr>
          <p:cNvSpPr txBox="1"/>
          <p:nvPr/>
        </p:nvSpPr>
        <p:spPr>
          <a:xfrm>
            <a:off x="3276600" y="5395793"/>
            <a:ext cx="7634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BUT ... all have </a:t>
            </a:r>
            <a:r>
              <a:rPr lang="en-US" sz="3200" dirty="0"/>
              <a:t>IMPORTANT</a:t>
            </a:r>
            <a:r>
              <a:rPr lang="en-US" sz="2400" dirty="0"/>
              <a:t> things in common ………..</a:t>
            </a:r>
          </a:p>
        </p:txBody>
      </p:sp>
    </p:spTree>
    <p:extLst>
      <p:ext uri="{BB962C8B-B14F-4D97-AF65-F5344CB8AC3E}">
        <p14:creationId xmlns:p14="http://schemas.microsoft.com/office/powerpoint/2010/main" val="309634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E69379-21EA-44B8-BE48-A4E58D81B4B3}"/>
              </a:ext>
            </a:extLst>
          </p:cNvPr>
          <p:cNvSpPr txBox="1"/>
          <p:nvPr/>
        </p:nvSpPr>
        <p:spPr>
          <a:xfrm>
            <a:off x="2110017" y="943336"/>
            <a:ext cx="5592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All good memos are …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59A3890-E171-49ED-AFE9-60824FF5F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124074"/>
              </p:ext>
            </p:extLst>
          </p:nvPr>
        </p:nvGraphicFramePr>
        <p:xfrm>
          <a:off x="1888911" y="1908209"/>
          <a:ext cx="7371838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863117970"/>
                    </a:ext>
                  </a:extLst>
                </a:gridCol>
                <a:gridCol w="4537198">
                  <a:extLst>
                    <a:ext uri="{9D8B030D-6E8A-4147-A177-3AD203B41FA5}">
                      <a16:colId xmlns:a16="http://schemas.microsoft.com/office/drawing/2014/main" val="4128569170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2400" dirty="0"/>
                        <a:t>Brief , concise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They don’t waste readers’ time.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5761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2B53CFC3-FB9E-419D-9421-013660F9C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279661"/>
              </p:ext>
            </p:extLst>
          </p:nvPr>
        </p:nvGraphicFramePr>
        <p:xfrm>
          <a:off x="1888911" y="3726529"/>
          <a:ext cx="886771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2401">
                  <a:extLst>
                    <a:ext uri="{9D8B030D-6E8A-4147-A177-3AD203B41FA5}">
                      <a16:colId xmlns:a16="http://schemas.microsoft.com/office/drawing/2014/main" val="2863117970"/>
                    </a:ext>
                  </a:extLst>
                </a:gridCol>
                <a:gridCol w="5985313">
                  <a:extLst>
                    <a:ext uri="{9D8B030D-6E8A-4147-A177-3AD203B41FA5}">
                      <a16:colId xmlns:a16="http://schemas.microsoft.com/office/drawing/2014/main" val="412856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Relevant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They don’t burden reader with unusable stuff.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5761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C5FD768A-AF4B-4EDA-87F6-23B92B0C3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28138"/>
              </p:ext>
            </p:extLst>
          </p:nvPr>
        </p:nvGraphicFramePr>
        <p:xfrm>
          <a:off x="1888911" y="5298521"/>
          <a:ext cx="911352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8920">
                  <a:extLst>
                    <a:ext uri="{9D8B030D-6E8A-4147-A177-3AD203B41FA5}">
                      <a16:colId xmlns:a16="http://schemas.microsoft.com/office/drawing/2014/main" val="2863117970"/>
                    </a:ext>
                  </a:extLst>
                </a:gridCol>
                <a:gridCol w="6324600">
                  <a:extLst>
                    <a:ext uri="{9D8B030D-6E8A-4147-A177-3AD203B41FA5}">
                      <a16:colId xmlns:a16="http://schemas.microsoft.com/office/drawing/2014/main" val="412856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They don’t get bogged down in values, norms.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5761"/>
                  </a:ext>
                </a:extLst>
              </a:tr>
            </a:tbl>
          </a:graphicData>
        </a:graphic>
      </p:graphicFrame>
      <p:graphicFrame>
        <p:nvGraphicFramePr>
          <p:cNvPr id="11" name="Table 7">
            <a:extLst>
              <a:ext uri="{FF2B5EF4-FFF2-40B4-BE49-F238E27FC236}">
                <a16:creationId xmlns:a16="http://schemas.microsoft.com/office/drawing/2014/main" id="{FF454936-0AB6-4CF4-9910-BDCB5BA58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716911"/>
              </p:ext>
            </p:extLst>
          </p:nvPr>
        </p:nvGraphicFramePr>
        <p:xfrm>
          <a:off x="1888911" y="4512525"/>
          <a:ext cx="7961461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863117970"/>
                    </a:ext>
                  </a:extLst>
                </a:gridCol>
                <a:gridCol w="5126821">
                  <a:extLst>
                    <a:ext uri="{9D8B030D-6E8A-4147-A177-3AD203B41FA5}">
                      <a16:colId xmlns:a16="http://schemas.microsoft.com/office/drawing/2014/main" val="412856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Readable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They’re not obtuse, ornate, distracting.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5761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66D50BB3-3C60-4A93-B9B6-361E45117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48708"/>
              </p:ext>
            </p:extLst>
          </p:nvPr>
        </p:nvGraphicFramePr>
        <p:xfrm>
          <a:off x="1888911" y="2845660"/>
          <a:ext cx="934212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8920">
                  <a:extLst>
                    <a:ext uri="{9D8B030D-6E8A-4147-A177-3AD203B41FA5}">
                      <a16:colId xmlns:a16="http://schemas.microsoft.com/office/drawing/2014/main" val="2863117970"/>
                    </a:ext>
                  </a:extLst>
                </a:gridCol>
                <a:gridCol w="6553200">
                  <a:extLst>
                    <a:ext uri="{9D8B030D-6E8A-4147-A177-3AD203B41FA5}">
                      <a16:colId xmlns:a16="http://schemas.microsoft.com/office/drawing/2014/main" val="412856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Clear, precise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They don’t make reader sort through ambiguity.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5761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215474FA-2E19-438B-8617-565B08FF47DB}"/>
              </a:ext>
            </a:extLst>
          </p:cNvPr>
          <p:cNvGrpSpPr/>
          <p:nvPr/>
        </p:nvGrpSpPr>
        <p:grpSpPr>
          <a:xfrm rot="287323">
            <a:off x="3128146" y="3012187"/>
            <a:ext cx="7064152" cy="1684218"/>
            <a:chOff x="2294188" y="2688544"/>
            <a:chExt cx="5760720" cy="1920240"/>
          </a:xfrm>
        </p:grpSpPr>
        <p:sp useBgFill="1">
          <p:nvSpPr>
            <p:cNvPr id="4" name="Rectangle 3">
              <a:extLst>
                <a:ext uri="{FF2B5EF4-FFF2-40B4-BE49-F238E27FC236}">
                  <a16:creationId xmlns:a16="http://schemas.microsoft.com/office/drawing/2014/main" id="{57080439-1E99-4A5F-AC04-0F0FCBF6C8B9}"/>
                </a:ext>
              </a:extLst>
            </p:cNvPr>
            <p:cNvSpPr/>
            <p:nvPr/>
          </p:nvSpPr>
          <p:spPr>
            <a:xfrm>
              <a:off x="2294188" y="2688544"/>
              <a:ext cx="5760720" cy="192024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6513FF-DD1D-4F77-B9A7-D08CA72392A6}"/>
                </a:ext>
              </a:extLst>
            </p:cNvPr>
            <p:cNvSpPr txBox="1"/>
            <p:nvPr/>
          </p:nvSpPr>
          <p:spPr>
            <a:xfrm>
              <a:off x="2743200" y="3061007"/>
              <a:ext cx="1507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JOB ONE: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32C7E5A-C13A-47A9-A1B4-5DB16560C8CA}"/>
                </a:ext>
              </a:extLst>
            </p:cNvPr>
            <p:cNvSpPr txBox="1"/>
            <p:nvPr/>
          </p:nvSpPr>
          <p:spPr>
            <a:xfrm>
              <a:off x="4216539" y="2753232"/>
              <a:ext cx="356752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MAKE IT </a:t>
              </a:r>
              <a:r>
                <a:rPr lang="en-US" sz="4000" dirty="0"/>
                <a:t>EASY</a:t>
              </a:r>
              <a:r>
                <a:rPr lang="en-US" sz="2400" dirty="0"/>
                <a:t> FOR YOUR READER TO GET WHAT THEY NEED TO KNOW.</a:t>
              </a: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C331CB9-89D3-4B2E-4D33-76C2F5007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701282"/>
              </p:ext>
            </p:extLst>
          </p:nvPr>
        </p:nvGraphicFramePr>
        <p:xfrm>
          <a:off x="3828743" y="6065913"/>
          <a:ext cx="5233855" cy="518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33855">
                  <a:extLst>
                    <a:ext uri="{9D8B030D-6E8A-4147-A177-3AD203B41FA5}">
                      <a16:colId xmlns:a16="http://schemas.microsoft.com/office/drawing/2014/main" val="4128569170"/>
                    </a:ext>
                  </a:extLst>
                </a:gridCol>
              </a:tblGrid>
              <a:tr h="171147">
                <a:tc>
                  <a:txBody>
                    <a:bodyPr/>
                    <a:lstStyle/>
                    <a:p>
                      <a:r>
                        <a:rPr lang="en-US" sz="2800" i="1" spc="130" baseline="0" dirty="0"/>
                        <a:t>THEY ARE ACTIONABLE.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25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39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0481A2C-0F6E-78B5-60F8-A2B580825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8B4660-3C37-905E-E50B-33CEF472207F}"/>
              </a:ext>
            </a:extLst>
          </p:cNvPr>
          <p:cNvSpPr txBox="1"/>
          <p:nvPr/>
        </p:nvSpPr>
        <p:spPr>
          <a:xfrm>
            <a:off x="990600" y="777573"/>
            <a:ext cx="10790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What are the differences between academic writing and memo-writing?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8DBAD-91B4-80F9-15DD-FF632AEC8FB8}"/>
              </a:ext>
            </a:extLst>
          </p:cNvPr>
          <p:cNvSpPr txBox="1"/>
          <p:nvPr/>
        </p:nvSpPr>
        <p:spPr>
          <a:xfrm>
            <a:off x="2593759" y="2367265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Purpose(s)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D973B7-9AFA-259C-BF6B-AFD511B75D5C}"/>
              </a:ext>
            </a:extLst>
          </p:cNvPr>
          <p:cNvSpPr txBox="1"/>
          <p:nvPr/>
        </p:nvSpPr>
        <p:spPr>
          <a:xfrm>
            <a:off x="2590800" y="4217402"/>
            <a:ext cx="17363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Language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Voice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08E01-893F-9D1A-0CC8-1C786963F549}"/>
              </a:ext>
            </a:extLst>
          </p:cNvPr>
          <p:cNvSpPr txBox="1"/>
          <p:nvPr/>
        </p:nvSpPr>
        <p:spPr>
          <a:xfrm>
            <a:off x="4428323" y="1582717"/>
            <a:ext cx="28552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“Washington Memo”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F022D-E0FB-6F2B-75E5-48BAEEA53DB8}"/>
              </a:ext>
            </a:extLst>
          </p:cNvPr>
          <p:cNvSpPr txBox="1"/>
          <p:nvPr/>
        </p:nvSpPr>
        <p:spPr>
          <a:xfrm>
            <a:off x="2584882" y="2901674"/>
            <a:ext cx="19996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Relevance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69B34F-F009-C11B-A509-9A290B99B47F}"/>
              </a:ext>
            </a:extLst>
          </p:cNvPr>
          <p:cNvSpPr txBox="1"/>
          <p:nvPr/>
        </p:nvSpPr>
        <p:spPr>
          <a:xfrm>
            <a:off x="2593759" y="5812435"/>
            <a:ext cx="1380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Structure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D7327A-8444-A7F8-39CF-35DD123ADBF7}"/>
              </a:ext>
            </a:extLst>
          </p:cNvPr>
          <p:cNvSpPr txBox="1"/>
          <p:nvPr/>
        </p:nvSpPr>
        <p:spPr>
          <a:xfrm>
            <a:off x="5032158" y="2343931"/>
            <a:ext cx="5272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“Action”; empower reader by educating.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83D77C-D18B-4BFA-42FF-801951B424D8}"/>
              </a:ext>
            </a:extLst>
          </p:cNvPr>
          <p:cNvSpPr txBox="1"/>
          <p:nvPr/>
        </p:nvSpPr>
        <p:spPr>
          <a:xfrm>
            <a:off x="5023283" y="2973190"/>
            <a:ext cx="56092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Only what reader needs to know to decide.</a:t>
            </a:r>
          </a:p>
          <a:p>
            <a:r>
              <a:rPr lang="en-US" sz="2400" dirty="0"/>
              <a:t>Only what’s relevant.</a:t>
            </a:r>
          </a:p>
          <a:p>
            <a:r>
              <a:rPr lang="en-US" sz="2400" dirty="0"/>
              <a:t>Examples to show point, not encyclopedia.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B42DDA-1864-AAF7-EEC7-3A958A97ACD3}"/>
              </a:ext>
            </a:extLst>
          </p:cNvPr>
          <p:cNvSpPr txBox="1"/>
          <p:nvPr/>
        </p:nvSpPr>
        <p:spPr>
          <a:xfrm>
            <a:off x="5029199" y="4517100"/>
            <a:ext cx="54021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Concise, direct, active.</a:t>
            </a:r>
          </a:p>
          <a:p>
            <a:r>
              <a:rPr lang="en-US" sz="2400" dirty="0"/>
              <a:t>“As brief as possible” (usually two pages).</a:t>
            </a:r>
          </a:p>
          <a:p>
            <a:r>
              <a:rPr lang="en-US" sz="2400" dirty="0"/>
              <a:t>Objective, not ornate.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D4FD44D-5DF2-8EFA-9A38-A6E05C92ACC7}"/>
              </a:ext>
            </a:extLst>
          </p:cNvPr>
          <p:cNvCxnSpPr/>
          <p:nvPr/>
        </p:nvCxnSpPr>
        <p:spPr>
          <a:xfrm>
            <a:off x="5146172" y="6019800"/>
            <a:ext cx="3200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B519BE47-7BA3-1359-CCB8-C3CBF8ABF955}"/>
              </a:ext>
            </a:extLst>
          </p:cNvPr>
          <p:cNvSpPr/>
          <p:nvPr/>
        </p:nvSpPr>
        <p:spPr>
          <a:xfrm rot="19723992">
            <a:off x="-1097281" y="311972"/>
            <a:ext cx="3711389" cy="40879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REFRESH</a:t>
            </a:r>
          </a:p>
        </p:txBody>
      </p:sp>
    </p:spTree>
    <p:extLst>
      <p:ext uri="{BB962C8B-B14F-4D97-AF65-F5344CB8AC3E}">
        <p14:creationId xmlns:p14="http://schemas.microsoft.com/office/powerpoint/2010/main" val="367566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7146903-8F90-4477-956A-6F3BBD27FC20}"/>
              </a:ext>
            </a:extLst>
          </p:cNvPr>
          <p:cNvSpPr txBox="1"/>
          <p:nvPr/>
        </p:nvSpPr>
        <p:spPr>
          <a:xfrm>
            <a:off x="2855640" y="718745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</a:t>
            </a:r>
            <a:r>
              <a:rPr lang="en-US" b="1" dirty="0"/>
              <a:t>Info</a:t>
            </a:r>
            <a:r>
              <a:rPr lang="en-US" dirty="0"/>
              <a:t> Memo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C97F48-C17D-4456-A309-E103F5B2478E}"/>
              </a:ext>
            </a:extLst>
          </p:cNvPr>
          <p:cNvSpPr txBox="1"/>
          <p:nvPr/>
        </p:nvSpPr>
        <p:spPr>
          <a:xfrm>
            <a:off x="6743985" y="718745"/>
            <a:ext cx="2624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</a:t>
            </a:r>
            <a:r>
              <a:rPr lang="en-US" b="1" dirty="0"/>
              <a:t>Decision</a:t>
            </a:r>
            <a:r>
              <a:rPr lang="en-US" dirty="0"/>
              <a:t> Memo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3E42C8-60B3-4991-AE0A-3F16F187B5C8}"/>
              </a:ext>
            </a:extLst>
          </p:cNvPr>
          <p:cNvSpPr>
            <a:spLocks noChangeAspect="1"/>
          </p:cNvSpPr>
          <p:nvPr/>
        </p:nvSpPr>
        <p:spPr>
          <a:xfrm>
            <a:off x="2209810" y="1396568"/>
            <a:ext cx="3886193" cy="5029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C4AB9-642C-4F12-92FA-92CE24A4261E}"/>
              </a:ext>
            </a:extLst>
          </p:cNvPr>
          <p:cNvSpPr>
            <a:spLocks noChangeAspect="1"/>
          </p:cNvSpPr>
          <p:nvPr/>
        </p:nvSpPr>
        <p:spPr>
          <a:xfrm>
            <a:off x="6563458" y="1396568"/>
            <a:ext cx="3886193" cy="5029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D7ADD9-DBCD-4423-A88C-451BF06C96C3}"/>
              </a:ext>
            </a:extLst>
          </p:cNvPr>
          <p:cNvSpPr txBox="1"/>
          <p:nvPr/>
        </p:nvSpPr>
        <p:spPr>
          <a:xfrm>
            <a:off x="2641828" y="276692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70894C44-C0C3-444B-9FA4-6636E643E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996161"/>
              </p:ext>
            </p:extLst>
          </p:nvPr>
        </p:nvGraphicFramePr>
        <p:xfrm>
          <a:off x="2649654" y="1988287"/>
          <a:ext cx="29986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9896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28774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Subject: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Clear, crisp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297C96BC-F4BB-467C-ABDC-19C15A513762}"/>
              </a:ext>
            </a:extLst>
          </p:cNvPr>
          <p:cNvGraphicFramePr>
            <a:graphicFrameLocks noGrp="1"/>
          </p:cNvGraphicFramePr>
          <p:nvPr/>
        </p:nvGraphicFramePr>
        <p:xfrm>
          <a:off x="2641827" y="2554676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52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Thesis: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BLUF, analytical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7E4E2EE4-1940-4E85-B18A-5221C7E822A9}"/>
              </a:ext>
            </a:extLst>
          </p:cNvPr>
          <p:cNvGraphicFramePr>
            <a:graphicFrameLocks noGrp="1"/>
          </p:cNvGraphicFramePr>
          <p:nvPr/>
        </p:nvGraphicFramePr>
        <p:xfrm>
          <a:off x="2649654" y="3848034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148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Dynamics: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Why, how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DD5D4EB-8754-42B9-A652-E653BA7CDAA4}"/>
              </a:ext>
            </a:extLst>
          </p:cNvPr>
          <p:cNvGraphicFramePr>
            <a:graphicFrameLocks noGrp="1"/>
          </p:cNvGraphicFramePr>
          <p:nvPr/>
        </p:nvGraphicFramePr>
        <p:xfrm>
          <a:off x="2627730" y="3121895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Framing: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What, when, who, where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9EBB3D25-542A-491D-BF6F-455B3712F5C9}"/>
              </a:ext>
            </a:extLst>
          </p:cNvPr>
          <p:cNvGraphicFramePr>
            <a:graphicFrameLocks noGrp="1"/>
          </p:cNvGraphicFramePr>
          <p:nvPr/>
        </p:nvGraphicFramePr>
        <p:xfrm>
          <a:off x="2641826" y="4418472"/>
          <a:ext cx="3168424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6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Outcomes: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Likely, less likely (and why)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A582855A-F433-44E1-94F1-93CA554BD407}"/>
              </a:ext>
            </a:extLst>
          </p:cNvPr>
          <p:cNvGraphicFramePr>
            <a:graphicFrameLocks noGrp="1"/>
          </p:cNvGraphicFramePr>
          <p:nvPr/>
        </p:nvGraphicFramePr>
        <p:xfrm>
          <a:off x="2632301" y="5145324"/>
          <a:ext cx="3006498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58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590674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004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Implications: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 matter?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44620ADF-6B0E-A321-CAA3-D54FFD2ECFFD}"/>
              </a:ext>
            </a:extLst>
          </p:cNvPr>
          <p:cNvSpPr/>
          <p:nvPr/>
        </p:nvSpPr>
        <p:spPr>
          <a:xfrm>
            <a:off x="6347423" y="474699"/>
            <a:ext cx="4711850" cy="60888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8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40566-6267-F450-6929-7F10001CB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DC047A8-BD4F-E06A-3A33-CA2FDAF66F78}"/>
              </a:ext>
            </a:extLst>
          </p:cNvPr>
          <p:cNvSpPr txBox="1"/>
          <p:nvPr/>
        </p:nvSpPr>
        <p:spPr>
          <a:xfrm>
            <a:off x="2855640" y="718745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</a:t>
            </a:r>
            <a:r>
              <a:rPr lang="en-US" b="1" dirty="0"/>
              <a:t>Info</a:t>
            </a:r>
            <a:r>
              <a:rPr lang="en-US" dirty="0"/>
              <a:t> Memo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1B3DE5-5063-AC46-FE6A-B8E3F63D2B57}"/>
              </a:ext>
            </a:extLst>
          </p:cNvPr>
          <p:cNvSpPr txBox="1"/>
          <p:nvPr/>
        </p:nvSpPr>
        <p:spPr>
          <a:xfrm>
            <a:off x="6743985" y="718745"/>
            <a:ext cx="2624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</a:t>
            </a:r>
            <a:r>
              <a:rPr lang="en-US" b="1" dirty="0"/>
              <a:t>Decision</a:t>
            </a:r>
            <a:r>
              <a:rPr lang="en-US" dirty="0"/>
              <a:t> Memo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9D04F7-2743-2E79-5418-1A3CCA0DE964}"/>
              </a:ext>
            </a:extLst>
          </p:cNvPr>
          <p:cNvSpPr>
            <a:spLocks noChangeAspect="1"/>
          </p:cNvSpPr>
          <p:nvPr/>
        </p:nvSpPr>
        <p:spPr>
          <a:xfrm>
            <a:off x="2209810" y="1396568"/>
            <a:ext cx="3886193" cy="5029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5B243E-74D8-348D-CC2B-BE1D1515B8C3}"/>
              </a:ext>
            </a:extLst>
          </p:cNvPr>
          <p:cNvSpPr>
            <a:spLocks noChangeAspect="1"/>
          </p:cNvSpPr>
          <p:nvPr/>
        </p:nvSpPr>
        <p:spPr>
          <a:xfrm>
            <a:off x="6563458" y="1396568"/>
            <a:ext cx="3886193" cy="5029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59C552-2103-9688-D54D-C7015BB847FB}"/>
              </a:ext>
            </a:extLst>
          </p:cNvPr>
          <p:cNvSpPr txBox="1"/>
          <p:nvPr/>
        </p:nvSpPr>
        <p:spPr>
          <a:xfrm>
            <a:off x="2641828" y="276692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65201227-0511-6B40-B439-9043D2F04D81}"/>
              </a:ext>
            </a:extLst>
          </p:cNvPr>
          <p:cNvGraphicFramePr>
            <a:graphicFrameLocks noGrp="1"/>
          </p:cNvGraphicFramePr>
          <p:nvPr/>
        </p:nvGraphicFramePr>
        <p:xfrm>
          <a:off x="2649654" y="1988287"/>
          <a:ext cx="29986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9896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28774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Subject: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Clear, crisp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2409A1FF-980D-6400-4E58-24B8B6B7939B}"/>
              </a:ext>
            </a:extLst>
          </p:cNvPr>
          <p:cNvGraphicFramePr>
            <a:graphicFrameLocks noGrp="1"/>
          </p:cNvGraphicFramePr>
          <p:nvPr/>
        </p:nvGraphicFramePr>
        <p:xfrm>
          <a:off x="2641827" y="2554676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52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Thesis: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BLUF, analytical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B1BA4C9-14CD-2212-0EF2-DE46BADD170F}"/>
              </a:ext>
            </a:extLst>
          </p:cNvPr>
          <p:cNvGraphicFramePr>
            <a:graphicFrameLocks noGrp="1"/>
          </p:cNvGraphicFramePr>
          <p:nvPr/>
        </p:nvGraphicFramePr>
        <p:xfrm>
          <a:off x="2649654" y="3848034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148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Dynamics: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Why, how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C0A8BA7-73FA-F4AE-3DE4-D741F669E3B9}"/>
              </a:ext>
            </a:extLst>
          </p:cNvPr>
          <p:cNvGraphicFramePr>
            <a:graphicFrameLocks noGrp="1"/>
          </p:cNvGraphicFramePr>
          <p:nvPr/>
        </p:nvGraphicFramePr>
        <p:xfrm>
          <a:off x="2627730" y="3121895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Framing: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What, when, who, where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70E7294-7A60-732C-1812-DBFCAF6C1C87}"/>
              </a:ext>
            </a:extLst>
          </p:cNvPr>
          <p:cNvGraphicFramePr>
            <a:graphicFrameLocks noGrp="1"/>
          </p:cNvGraphicFramePr>
          <p:nvPr/>
        </p:nvGraphicFramePr>
        <p:xfrm>
          <a:off x="2641826" y="4418472"/>
          <a:ext cx="3168424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6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Outcomes: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Likely, less likely (and why)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EB55383-378F-296A-EB37-3F4A872EAE1C}"/>
              </a:ext>
            </a:extLst>
          </p:cNvPr>
          <p:cNvGraphicFramePr>
            <a:graphicFrameLocks noGrp="1"/>
          </p:cNvGraphicFramePr>
          <p:nvPr/>
        </p:nvGraphicFramePr>
        <p:xfrm>
          <a:off x="2632301" y="5145324"/>
          <a:ext cx="3006498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58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590674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004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Implications: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 matter?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9" name="Table 23">
            <a:extLst>
              <a:ext uri="{FF2B5EF4-FFF2-40B4-BE49-F238E27FC236}">
                <a16:creationId xmlns:a16="http://schemas.microsoft.com/office/drawing/2014/main" id="{90E5E4B8-8CD8-1A3F-CAEA-DCEB06CF20A2}"/>
              </a:ext>
            </a:extLst>
          </p:cNvPr>
          <p:cNvGraphicFramePr>
            <a:graphicFrameLocks noGrp="1"/>
          </p:cNvGraphicFramePr>
          <p:nvPr/>
        </p:nvGraphicFramePr>
        <p:xfrm>
          <a:off x="6880451" y="1584167"/>
          <a:ext cx="257916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0299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42886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Subject: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Clear, crisp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C3581BCF-1961-4542-9B00-EBFC4A48A92F}"/>
              </a:ext>
            </a:extLst>
          </p:cNvPr>
          <p:cNvGraphicFramePr>
            <a:graphicFrameLocks noGrp="1"/>
          </p:cNvGraphicFramePr>
          <p:nvPr/>
        </p:nvGraphicFramePr>
        <p:xfrm>
          <a:off x="6872624" y="2150556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817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Thesis: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BLUF, analytical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C19AE08A-52DE-79C9-6D12-45A76E53B7C1}"/>
              </a:ext>
            </a:extLst>
          </p:cNvPr>
          <p:cNvGraphicFramePr>
            <a:graphicFrameLocks noGrp="1"/>
          </p:cNvGraphicFramePr>
          <p:nvPr/>
        </p:nvGraphicFramePr>
        <p:xfrm>
          <a:off x="6880451" y="3443914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148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Dynamics: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Why, how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0F3DB677-812E-62E0-C76C-7D0C665DFBD8}"/>
              </a:ext>
            </a:extLst>
          </p:cNvPr>
          <p:cNvGraphicFramePr>
            <a:graphicFrameLocks noGrp="1"/>
          </p:cNvGraphicFramePr>
          <p:nvPr/>
        </p:nvGraphicFramePr>
        <p:xfrm>
          <a:off x="6872626" y="2761095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Framing: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What, when, who, where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839C84AB-AB03-71D1-9564-4B3269F8C521}"/>
              </a:ext>
            </a:extLst>
          </p:cNvPr>
          <p:cNvGraphicFramePr>
            <a:graphicFrameLocks noGrp="1"/>
          </p:cNvGraphicFramePr>
          <p:nvPr/>
        </p:nvGraphicFramePr>
        <p:xfrm>
          <a:off x="6855666" y="4588248"/>
          <a:ext cx="3298707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787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98192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Outcomes: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Likely, less likely (and why)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DE658E2-CAF3-7DB9-E4DF-73FB703BC68B}"/>
              </a:ext>
            </a:extLst>
          </p:cNvPr>
          <p:cNvGraphicFramePr>
            <a:graphicFrameLocks noGrp="1"/>
          </p:cNvGraphicFramePr>
          <p:nvPr/>
        </p:nvGraphicFramePr>
        <p:xfrm>
          <a:off x="6855664" y="5315100"/>
          <a:ext cx="3006498" cy="428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9186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537312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42861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Implications: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 matter?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37222136-EE7D-C292-EE75-C92B61FD79B4}"/>
              </a:ext>
            </a:extLst>
          </p:cNvPr>
          <p:cNvGraphicFramePr>
            <a:graphicFrameLocks noGrp="1"/>
          </p:cNvGraphicFramePr>
          <p:nvPr/>
        </p:nvGraphicFramePr>
        <p:xfrm>
          <a:off x="6855667" y="3885923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OPTIONS: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Stated, assessed; interagency views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13C5BBD-1E43-CB1C-E774-FA8B4619E708}"/>
              </a:ext>
            </a:extLst>
          </p:cNvPr>
          <p:cNvGraphicFramePr>
            <a:graphicFrameLocks noGrp="1"/>
          </p:cNvGraphicFramePr>
          <p:nvPr/>
        </p:nvGraphicFramePr>
        <p:xfrm>
          <a:off x="6852601" y="5828659"/>
          <a:ext cx="330177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0177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RECOMMENDATION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20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7146903-8F90-4477-956A-6F3BBD27FC20}"/>
              </a:ext>
            </a:extLst>
          </p:cNvPr>
          <p:cNvSpPr txBox="1"/>
          <p:nvPr/>
        </p:nvSpPr>
        <p:spPr>
          <a:xfrm>
            <a:off x="2855640" y="718745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</a:t>
            </a:r>
            <a:r>
              <a:rPr lang="en-US" b="1" dirty="0"/>
              <a:t>Info</a:t>
            </a:r>
            <a:r>
              <a:rPr lang="en-US" dirty="0"/>
              <a:t> Memo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C97F48-C17D-4456-A309-E103F5B2478E}"/>
              </a:ext>
            </a:extLst>
          </p:cNvPr>
          <p:cNvSpPr txBox="1"/>
          <p:nvPr/>
        </p:nvSpPr>
        <p:spPr>
          <a:xfrm>
            <a:off x="6743985" y="718745"/>
            <a:ext cx="2624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</a:t>
            </a:r>
            <a:r>
              <a:rPr lang="en-US" b="1" dirty="0"/>
              <a:t>Decision</a:t>
            </a:r>
            <a:r>
              <a:rPr lang="en-US" dirty="0"/>
              <a:t> Memo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3E42C8-60B3-4991-AE0A-3F16F187B5C8}"/>
              </a:ext>
            </a:extLst>
          </p:cNvPr>
          <p:cNvSpPr>
            <a:spLocks noChangeAspect="1"/>
          </p:cNvSpPr>
          <p:nvPr/>
        </p:nvSpPr>
        <p:spPr>
          <a:xfrm>
            <a:off x="2209810" y="1396568"/>
            <a:ext cx="3886193" cy="5029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9C4AB9-642C-4F12-92FA-92CE24A4261E}"/>
              </a:ext>
            </a:extLst>
          </p:cNvPr>
          <p:cNvSpPr>
            <a:spLocks noChangeAspect="1"/>
          </p:cNvSpPr>
          <p:nvPr/>
        </p:nvSpPr>
        <p:spPr>
          <a:xfrm>
            <a:off x="6563458" y="1396568"/>
            <a:ext cx="3886193" cy="50292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D7ADD9-DBCD-4423-A88C-451BF06C96C3}"/>
              </a:ext>
            </a:extLst>
          </p:cNvPr>
          <p:cNvSpPr txBox="1"/>
          <p:nvPr/>
        </p:nvSpPr>
        <p:spPr>
          <a:xfrm>
            <a:off x="2641828" y="276692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70894C44-C0C3-444B-9FA4-6636E643E655}"/>
              </a:ext>
            </a:extLst>
          </p:cNvPr>
          <p:cNvGraphicFramePr>
            <a:graphicFrameLocks noGrp="1"/>
          </p:cNvGraphicFramePr>
          <p:nvPr/>
        </p:nvGraphicFramePr>
        <p:xfrm>
          <a:off x="2649654" y="1988287"/>
          <a:ext cx="299867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9896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28774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Subject: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Clear, crisp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297C96BC-F4BB-467C-ABDC-19C15A513762}"/>
              </a:ext>
            </a:extLst>
          </p:cNvPr>
          <p:cNvGraphicFramePr>
            <a:graphicFrameLocks noGrp="1"/>
          </p:cNvGraphicFramePr>
          <p:nvPr/>
        </p:nvGraphicFramePr>
        <p:xfrm>
          <a:off x="2641827" y="2554676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52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Thesis: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BLUF, analytical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7E4E2EE4-1940-4E85-B18A-5221C7E822A9}"/>
              </a:ext>
            </a:extLst>
          </p:cNvPr>
          <p:cNvGraphicFramePr>
            <a:graphicFrameLocks noGrp="1"/>
          </p:cNvGraphicFramePr>
          <p:nvPr/>
        </p:nvGraphicFramePr>
        <p:xfrm>
          <a:off x="2649654" y="3848034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148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Dynamics: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Why, how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DD5D4EB-8754-42B9-A652-E653BA7CDAA4}"/>
              </a:ext>
            </a:extLst>
          </p:cNvPr>
          <p:cNvGraphicFramePr>
            <a:graphicFrameLocks noGrp="1"/>
          </p:cNvGraphicFramePr>
          <p:nvPr/>
        </p:nvGraphicFramePr>
        <p:xfrm>
          <a:off x="2627730" y="3121895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Framing: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What, when, who, where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9EBB3D25-542A-491D-BF6F-455B3712F5C9}"/>
              </a:ext>
            </a:extLst>
          </p:cNvPr>
          <p:cNvGraphicFramePr>
            <a:graphicFrameLocks noGrp="1"/>
          </p:cNvGraphicFramePr>
          <p:nvPr/>
        </p:nvGraphicFramePr>
        <p:xfrm>
          <a:off x="2641826" y="4418472"/>
          <a:ext cx="3168424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96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Outcomes: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Likely, less likely (and why)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A582855A-F433-44E1-94F1-93CA554BD407}"/>
              </a:ext>
            </a:extLst>
          </p:cNvPr>
          <p:cNvGraphicFramePr>
            <a:graphicFrameLocks noGrp="1"/>
          </p:cNvGraphicFramePr>
          <p:nvPr/>
        </p:nvGraphicFramePr>
        <p:xfrm>
          <a:off x="2632301" y="5145324"/>
          <a:ext cx="3006498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58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590674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0044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Implications: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 matter?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29" name="Table 23">
            <a:extLst>
              <a:ext uri="{FF2B5EF4-FFF2-40B4-BE49-F238E27FC236}">
                <a16:creationId xmlns:a16="http://schemas.microsoft.com/office/drawing/2014/main" id="{0243AC6C-9A41-4D78-B76C-3FE7455480CC}"/>
              </a:ext>
            </a:extLst>
          </p:cNvPr>
          <p:cNvGraphicFramePr>
            <a:graphicFrameLocks noGrp="1"/>
          </p:cNvGraphicFramePr>
          <p:nvPr/>
        </p:nvGraphicFramePr>
        <p:xfrm>
          <a:off x="6880451" y="1584167"/>
          <a:ext cx="257916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0299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42886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Subject: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Clear, crisp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E768AD8-8A5D-4052-AF44-9343BFAEF969}"/>
              </a:ext>
            </a:extLst>
          </p:cNvPr>
          <p:cNvGraphicFramePr>
            <a:graphicFrameLocks noGrp="1"/>
          </p:cNvGraphicFramePr>
          <p:nvPr/>
        </p:nvGraphicFramePr>
        <p:xfrm>
          <a:off x="6872624" y="2150556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817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Thesis: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BLUF, analytical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36793E3-F40D-4796-B56C-5819EBF185A4}"/>
              </a:ext>
            </a:extLst>
          </p:cNvPr>
          <p:cNvGraphicFramePr>
            <a:graphicFrameLocks noGrp="1"/>
          </p:cNvGraphicFramePr>
          <p:nvPr/>
        </p:nvGraphicFramePr>
        <p:xfrm>
          <a:off x="6880451" y="3443914"/>
          <a:ext cx="300649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9148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Dynamics: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Why, how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59A6F08D-E30E-40B6-AB64-2C25DE1371D6}"/>
              </a:ext>
            </a:extLst>
          </p:cNvPr>
          <p:cNvGraphicFramePr>
            <a:graphicFrameLocks noGrp="1"/>
          </p:cNvGraphicFramePr>
          <p:nvPr/>
        </p:nvGraphicFramePr>
        <p:xfrm>
          <a:off x="6872626" y="2761095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Framing: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What, when, who, where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BA1C05FA-496C-4F5C-8CF1-FE83CE58EA48}"/>
              </a:ext>
            </a:extLst>
          </p:cNvPr>
          <p:cNvGraphicFramePr>
            <a:graphicFrameLocks noGrp="1"/>
          </p:cNvGraphicFramePr>
          <p:nvPr/>
        </p:nvGraphicFramePr>
        <p:xfrm>
          <a:off x="6855666" y="4588248"/>
          <a:ext cx="3298707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787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981920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Outcomes: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Likely, less likely (and why)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8D53BDFD-6B35-46CD-916F-04C7841731AC}"/>
              </a:ext>
            </a:extLst>
          </p:cNvPr>
          <p:cNvGraphicFramePr>
            <a:graphicFrameLocks noGrp="1"/>
          </p:cNvGraphicFramePr>
          <p:nvPr/>
        </p:nvGraphicFramePr>
        <p:xfrm>
          <a:off x="6855664" y="5315100"/>
          <a:ext cx="3006498" cy="428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9186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1537312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428618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Implications: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Why matter?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6800D620-D0FD-4AC4-B396-30E3226346DF}"/>
              </a:ext>
            </a:extLst>
          </p:cNvPr>
          <p:cNvGraphicFramePr>
            <a:graphicFrameLocks noGrp="1"/>
          </p:cNvGraphicFramePr>
          <p:nvPr/>
        </p:nvGraphicFramePr>
        <p:xfrm>
          <a:off x="6855667" y="3885923"/>
          <a:ext cx="3301773" cy="64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3424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  <a:gridCol w="2038349">
                  <a:extLst>
                    <a:ext uri="{9D8B030D-6E8A-4147-A177-3AD203B41FA5}">
                      <a16:colId xmlns:a16="http://schemas.microsoft.com/office/drawing/2014/main" val="3016856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OPTIONS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Stated, assessed; interagency views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36D4329F-1DF5-4EDE-893A-D56EA5AF222E}"/>
              </a:ext>
            </a:extLst>
          </p:cNvPr>
          <p:cNvGraphicFramePr>
            <a:graphicFrameLocks noGrp="1"/>
          </p:cNvGraphicFramePr>
          <p:nvPr/>
        </p:nvGraphicFramePr>
        <p:xfrm>
          <a:off x="6852601" y="5828659"/>
          <a:ext cx="3301773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01773">
                  <a:extLst>
                    <a:ext uri="{9D8B030D-6E8A-4147-A177-3AD203B41FA5}">
                      <a16:colId xmlns:a16="http://schemas.microsoft.com/office/drawing/2014/main" val="2171559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RECOMMENDATION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4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429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1A8BDE-98D1-AEE7-F63A-1A10FB929D38}"/>
              </a:ext>
            </a:extLst>
          </p:cNvPr>
          <p:cNvSpPr txBox="1"/>
          <p:nvPr/>
        </p:nvSpPr>
        <p:spPr>
          <a:xfrm>
            <a:off x="3668358" y="2796988"/>
            <a:ext cx="5069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So how do you write one?</a:t>
            </a:r>
          </a:p>
        </p:txBody>
      </p:sp>
    </p:spTree>
    <p:extLst>
      <p:ext uri="{BB962C8B-B14F-4D97-AF65-F5344CB8AC3E}">
        <p14:creationId xmlns:p14="http://schemas.microsoft.com/office/powerpoint/2010/main" val="1317950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382B27-9C0F-CE27-0BD9-A18CC1A74AA8}"/>
              </a:ext>
            </a:extLst>
          </p:cNvPr>
          <p:cNvSpPr/>
          <p:nvPr/>
        </p:nvSpPr>
        <p:spPr>
          <a:xfrm>
            <a:off x="1107171" y="709238"/>
            <a:ext cx="3566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Four Steps: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28E439-4386-6121-CD44-48662ABF2AD8}"/>
              </a:ext>
            </a:extLst>
          </p:cNvPr>
          <p:cNvSpPr txBox="1"/>
          <p:nvPr/>
        </p:nvSpPr>
        <p:spPr>
          <a:xfrm>
            <a:off x="1107171" y="1993778"/>
            <a:ext cx="6622006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Know who you’re writing for.</a:t>
            </a:r>
            <a:br>
              <a:rPr lang="en-US" sz="2400" dirty="0"/>
            </a:br>
            <a:r>
              <a:rPr lang="en-US" sz="2400" dirty="0"/>
              <a:t>Know what they need.</a:t>
            </a:r>
            <a:br>
              <a:rPr lang="en-US" sz="2400" dirty="0"/>
            </a:br>
            <a:r>
              <a:rPr lang="en-US" sz="2400" dirty="0"/>
              <a:t>Know, realistically, what they can do.</a:t>
            </a:r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sz="2400" dirty="0"/>
          </a:p>
          <a:p>
            <a:pPr marL="342900" indent="-342900"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400" dirty="0"/>
              <a:t>Build the answer.</a:t>
            </a:r>
            <a:br>
              <a:rPr lang="en-US" sz="2400" dirty="0"/>
            </a:br>
            <a:r>
              <a:rPr lang="en-US" sz="2400" dirty="0"/>
              <a:t>Hypothesis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research; research → hypothesis.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Drivers and outcomes.</a:t>
            </a:r>
          </a:p>
          <a:p>
            <a:pPr marL="342900" indent="-342900">
              <a:buAutoNum type="arabicPeriod" startAt="3"/>
            </a:pPr>
            <a:endParaRPr lang="en-US" sz="2400" dirty="0"/>
          </a:p>
          <a:p>
            <a:pPr marL="342900" indent="-342900">
              <a:buAutoNum type="arabicPeriod" startAt="3"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999A0D-37CC-F9D1-2816-01D394224E11}"/>
              </a:ext>
            </a:extLst>
          </p:cNvPr>
          <p:cNvSpPr txBox="1"/>
          <p:nvPr/>
        </p:nvSpPr>
        <p:spPr>
          <a:xfrm>
            <a:off x="6225092" y="3238009"/>
            <a:ext cx="369844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dirty="0"/>
              <a:t>Formulate the question.</a:t>
            </a:r>
            <a:br>
              <a:rPr lang="en-US" sz="2400" dirty="0"/>
            </a:br>
            <a:r>
              <a:rPr lang="en-US" sz="2400" dirty="0"/>
              <a:t>Scope, depth.</a:t>
            </a:r>
            <a:br>
              <a:rPr lang="en-US" sz="2400" dirty="0"/>
            </a:br>
            <a:r>
              <a:rPr lang="en-US" sz="2400" dirty="0"/>
              <a:t>Vocabulary.</a:t>
            </a:r>
          </a:p>
          <a:p>
            <a:pPr marL="342900" indent="-342900">
              <a:buAutoNum type="arabicPeriod" startAt="2"/>
            </a:pPr>
            <a:endParaRPr lang="en-US" sz="2400" dirty="0"/>
          </a:p>
          <a:p>
            <a:pPr marL="342900" indent="-342900">
              <a:buAutoNum type="arabicPeriod" startAt="2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 startAt="2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Write the answer.</a:t>
            </a:r>
            <a:endParaRPr lang="en-US" sz="2400" dirty="0"/>
          </a:p>
          <a:p>
            <a:pPr marL="342900" indent="-342900">
              <a:buAutoNum type="arabicPeriod" startAt="4"/>
            </a:pPr>
            <a:endParaRPr lang="en-US" sz="2400" dirty="0"/>
          </a:p>
          <a:p>
            <a:pPr marL="342900" indent="-342900">
              <a:buAutoNum type="arabicPeriod" startAt="4"/>
            </a:pPr>
            <a:endParaRPr lang="en-US" sz="2400" dirty="0"/>
          </a:p>
        </p:txBody>
      </p:sp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FDDAE885-E718-2BAA-39CE-6366ED44A023}"/>
              </a:ext>
            </a:extLst>
          </p:cNvPr>
          <p:cNvSpPr/>
          <p:nvPr/>
        </p:nvSpPr>
        <p:spPr>
          <a:xfrm rot="372599">
            <a:off x="5166049" y="4838703"/>
            <a:ext cx="5109465" cy="1748074"/>
          </a:xfrm>
          <a:prstGeom prst="irregularSeal2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9BC32E44-96D9-2C24-3D49-72F8C7F83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6836289">
            <a:off x="8652644" y="3744835"/>
            <a:ext cx="1281750" cy="12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8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AAC96-09E8-4704-9B6E-FDB7E8CBF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0FFA7B-1453-173A-8738-B6BE276BE3CF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Writing as “building”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F9D62-E823-B18C-DED0-0F31882D5F70}"/>
              </a:ext>
            </a:extLst>
          </p:cNvPr>
          <p:cNvSpPr txBox="1"/>
          <p:nvPr/>
        </p:nvSpPr>
        <p:spPr>
          <a:xfrm>
            <a:off x="1107171" y="2296420"/>
            <a:ext cx="6941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Some people, on pretty rare occasions, can just write,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4E2595-DCA1-522A-89F1-FBE96340F578}"/>
              </a:ext>
            </a:extLst>
          </p:cNvPr>
          <p:cNvSpPr txBox="1"/>
          <p:nvPr/>
        </p:nvSpPr>
        <p:spPr>
          <a:xfrm>
            <a:off x="6269835" y="3012315"/>
            <a:ext cx="5062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sometimes it will be acceptable.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FAD126-080F-D399-3426-9A9EFBE5E023}"/>
              </a:ext>
            </a:extLst>
          </p:cNvPr>
          <p:cNvSpPr txBox="1"/>
          <p:nvPr/>
        </p:nvSpPr>
        <p:spPr>
          <a:xfrm>
            <a:off x="1123145" y="3982557"/>
            <a:ext cx="6966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But most of us will do better by BUILDING our memo.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6C01EA-B6DE-9E06-5D20-1495C39FC442}"/>
              </a:ext>
            </a:extLst>
          </p:cNvPr>
          <p:cNvSpPr txBox="1"/>
          <p:nvPr/>
        </p:nvSpPr>
        <p:spPr>
          <a:xfrm>
            <a:off x="6278719" y="4837697"/>
            <a:ext cx="1457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structure  </a:t>
            </a:r>
          </a:p>
          <a:p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B1A132-FCD2-0EB7-E61E-A82774C77966}"/>
              </a:ext>
            </a:extLst>
          </p:cNvPr>
          <p:cNvSpPr txBox="1"/>
          <p:nvPr/>
        </p:nvSpPr>
        <p:spPr>
          <a:xfrm>
            <a:off x="7947860" y="4853726"/>
            <a:ext cx="1296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words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7C2742-C64F-8256-F36E-0B045F725112}"/>
              </a:ext>
            </a:extLst>
          </p:cNvPr>
          <p:cNvSpPr txBox="1"/>
          <p:nvPr/>
        </p:nvSpPr>
        <p:spPr>
          <a:xfrm>
            <a:off x="9579353" y="4853727"/>
            <a:ext cx="1784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sentences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A7C6C2-53A3-3C30-04DE-7861B23B7AE8}"/>
              </a:ext>
            </a:extLst>
          </p:cNvPr>
          <p:cNvSpPr txBox="1"/>
          <p:nvPr/>
        </p:nvSpPr>
        <p:spPr>
          <a:xfrm>
            <a:off x="6020473" y="5476820"/>
            <a:ext cx="19273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paragraphs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C39DFA-3CAD-B68A-9AA5-B2D9E47A1295}"/>
              </a:ext>
            </a:extLst>
          </p:cNvPr>
          <p:cNvSpPr txBox="1"/>
          <p:nvPr/>
        </p:nvSpPr>
        <p:spPr>
          <a:xfrm>
            <a:off x="7947860" y="5510271"/>
            <a:ext cx="15536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sections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9BE883-BA98-BB7B-DCD7-9AD8F044F637}"/>
              </a:ext>
            </a:extLst>
          </p:cNvPr>
          <p:cNvSpPr txBox="1"/>
          <p:nvPr/>
        </p:nvSpPr>
        <p:spPr>
          <a:xfrm>
            <a:off x="9579353" y="5510271"/>
            <a:ext cx="12650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paper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737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8AF25-0C54-B846-D3E0-58F0838DF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D87F37-9D7C-9687-2F13-1F4D9343569F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Structure</a:t>
            </a:r>
          </a:p>
        </p:txBody>
      </p:sp>
      <p:pic>
        <p:nvPicPr>
          <p:cNvPr id="13" name="Picture 1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D90EE0E-B9A5-3D84-20AF-DCFF8337B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932" y="1632568"/>
            <a:ext cx="6821558" cy="47635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4193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F9DC8-CD0A-B647-918D-C3DFA0A53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B5420D-B549-5537-A4F7-4DC129D6658F}"/>
              </a:ext>
            </a:extLst>
          </p:cNvPr>
          <p:cNvSpPr txBox="1"/>
          <p:nvPr/>
        </p:nvSpPr>
        <p:spPr>
          <a:xfrm>
            <a:off x="1206575" y="3429000"/>
            <a:ext cx="3181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“Ladder of Abstraction”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2F4482-468E-F780-2583-7AF8FA1A5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1060376">
            <a:off x="4381500" y="-1"/>
            <a:ext cx="3429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97BFB3-E98F-150E-2181-F7FC12E99455}"/>
              </a:ext>
            </a:extLst>
          </p:cNvPr>
          <p:cNvSpPr txBox="1"/>
          <p:nvPr/>
        </p:nvSpPr>
        <p:spPr>
          <a:xfrm>
            <a:off x="7258130" y="5029200"/>
            <a:ext cx="18630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Concrete things</a:t>
            </a:r>
          </a:p>
          <a:p>
            <a:pPr lvl="1"/>
            <a:r>
              <a:rPr lang="en-US" sz="2000" dirty="0"/>
              <a:t>pen</a:t>
            </a:r>
          </a:p>
          <a:p>
            <a:pPr lvl="1"/>
            <a:r>
              <a:rPr lang="en-US" sz="2000" dirty="0"/>
              <a:t>grapes</a:t>
            </a:r>
          </a:p>
          <a:p>
            <a:pPr lvl="1"/>
            <a:r>
              <a:rPr lang="en-US" sz="2000" dirty="0"/>
              <a:t>socks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F182C-DADD-CB49-2AB8-640FEEAA25DA}"/>
              </a:ext>
            </a:extLst>
          </p:cNvPr>
          <p:cNvSpPr/>
          <p:nvPr/>
        </p:nvSpPr>
        <p:spPr>
          <a:xfrm>
            <a:off x="7133550" y="3429000"/>
            <a:ext cx="28041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Specific-general words</a:t>
            </a:r>
          </a:p>
          <a:p>
            <a:pPr lvl="1"/>
            <a:r>
              <a:rPr lang="en-US" sz="2000" dirty="0"/>
              <a:t>writing utensil</a:t>
            </a:r>
          </a:p>
          <a:p>
            <a:pPr lvl="1"/>
            <a:r>
              <a:rPr lang="en-US" sz="2000" dirty="0"/>
              <a:t>fruit</a:t>
            </a:r>
          </a:p>
          <a:p>
            <a:pPr lvl="1"/>
            <a:r>
              <a:rPr lang="en-US" sz="2000" dirty="0"/>
              <a:t>clothing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1E5B9-3E2C-3338-F630-BA2762DE85D5}"/>
              </a:ext>
            </a:extLst>
          </p:cNvPr>
          <p:cNvSpPr/>
          <p:nvPr/>
        </p:nvSpPr>
        <p:spPr>
          <a:xfrm>
            <a:off x="6835140" y="194744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Abstract things</a:t>
            </a:r>
          </a:p>
          <a:p>
            <a:pPr lvl="1"/>
            <a:r>
              <a:rPr lang="en-US" sz="2000" dirty="0"/>
              <a:t>stationery</a:t>
            </a:r>
          </a:p>
          <a:p>
            <a:pPr lvl="1"/>
            <a:r>
              <a:rPr lang="en-US" sz="2000" dirty="0"/>
              <a:t>food</a:t>
            </a:r>
          </a:p>
          <a:p>
            <a:pPr lvl="1"/>
            <a:r>
              <a:rPr lang="en-US" sz="2000" dirty="0"/>
              <a:t>wardrobe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04C237-BE41-D672-5888-64703677AE2F}"/>
              </a:ext>
            </a:extLst>
          </p:cNvPr>
          <p:cNvSpPr/>
          <p:nvPr/>
        </p:nvSpPr>
        <p:spPr>
          <a:xfrm>
            <a:off x="6450003" y="34724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Abstractions</a:t>
            </a:r>
          </a:p>
          <a:p>
            <a:pPr lvl="1"/>
            <a:r>
              <a:rPr lang="en-US" sz="2000" dirty="0"/>
              <a:t>office necessities</a:t>
            </a:r>
          </a:p>
          <a:p>
            <a:pPr lvl="1"/>
            <a:r>
              <a:rPr lang="en-US" sz="2000" dirty="0"/>
              <a:t>sustenance</a:t>
            </a:r>
          </a:p>
          <a:p>
            <a:pPr lvl="1"/>
            <a:r>
              <a:rPr lang="en-US" sz="2000" dirty="0"/>
              <a:t>protection from the elements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C5B6E7-31F9-403C-577C-E4933E150424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Words</a:t>
            </a:r>
          </a:p>
        </p:txBody>
      </p:sp>
    </p:spTree>
    <p:extLst>
      <p:ext uri="{BB962C8B-B14F-4D97-AF65-F5344CB8AC3E}">
        <p14:creationId xmlns:p14="http://schemas.microsoft.com/office/powerpoint/2010/main" val="387001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207BDF5-B988-42CE-BE87-9B8B9302A401}"/>
              </a:ext>
            </a:extLst>
          </p:cNvPr>
          <p:cNvGrpSpPr/>
          <p:nvPr/>
        </p:nvGrpSpPr>
        <p:grpSpPr>
          <a:xfrm>
            <a:off x="6667911" y="3873649"/>
            <a:ext cx="2289588" cy="1285220"/>
            <a:chOff x="4168094" y="3733800"/>
            <a:chExt cx="2289588" cy="1285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7CFAC9-4A75-45C4-9687-97F0C63E49D7}"/>
                </a:ext>
              </a:extLst>
            </p:cNvPr>
            <p:cNvSpPr txBox="1"/>
            <p:nvPr/>
          </p:nvSpPr>
          <p:spPr>
            <a:xfrm>
              <a:off x="4168094" y="3733800"/>
              <a:ext cx="18774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Paragraphs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5FF5012-0ABA-466D-9A88-3ED3042EC001}"/>
                </a:ext>
              </a:extLst>
            </p:cNvPr>
            <p:cNvSpPr txBox="1"/>
            <p:nvPr/>
          </p:nvSpPr>
          <p:spPr>
            <a:xfrm>
              <a:off x="4876800" y="4495800"/>
              <a:ext cx="15808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Structure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5977245-FC3E-4581-87B5-35BDDB529F0A}"/>
              </a:ext>
            </a:extLst>
          </p:cNvPr>
          <p:cNvSpPr txBox="1"/>
          <p:nvPr/>
        </p:nvSpPr>
        <p:spPr>
          <a:xfrm>
            <a:off x="8795669" y="5524846"/>
            <a:ext cx="3127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Paper or Memo</a:t>
            </a:r>
            <a:endParaRPr lang="en-US" sz="28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0DF084D-25A9-402F-9460-D6396FB52E5C}"/>
              </a:ext>
            </a:extLst>
          </p:cNvPr>
          <p:cNvGrpSpPr/>
          <p:nvPr/>
        </p:nvGrpSpPr>
        <p:grpSpPr>
          <a:xfrm>
            <a:off x="4555281" y="1765964"/>
            <a:ext cx="3063381" cy="1934924"/>
            <a:chOff x="2055463" y="1626115"/>
            <a:chExt cx="3063381" cy="193492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B18E5D-571D-434A-95C3-4E460CAFD83A}"/>
                </a:ext>
              </a:extLst>
            </p:cNvPr>
            <p:cNvSpPr txBox="1"/>
            <p:nvPr/>
          </p:nvSpPr>
          <p:spPr>
            <a:xfrm>
              <a:off x="2055463" y="1626115"/>
              <a:ext cx="13468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Phrases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EEDE9D-7083-423B-BC3F-11EB2C28C636}"/>
                </a:ext>
              </a:extLst>
            </p:cNvPr>
            <p:cNvSpPr txBox="1"/>
            <p:nvPr/>
          </p:nvSpPr>
          <p:spPr>
            <a:xfrm>
              <a:off x="3395295" y="3037819"/>
              <a:ext cx="17235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Sentences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B85FA4-DD0D-49C2-B632-E2CF7CB46EFF}"/>
                </a:ext>
              </a:extLst>
            </p:cNvPr>
            <p:cNvSpPr txBox="1"/>
            <p:nvPr/>
          </p:nvSpPr>
          <p:spPr>
            <a:xfrm>
              <a:off x="2537806" y="2317775"/>
              <a:ext cx="13115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Clauses</a:t>
              </a:r>
            </a:p>
          </p:txBody>
        </p:sp>
      </p:grpSp>
      <p:sp>
        <p:nvSpPr>
          <p:cNvPr id="9" name="Right Brace 8">
            <a:extLst>
              <a:ext uri="{FF2B5EF4-FFF2-40B4-BE49-F238E27FC236}">
                <a16:creationId xmlns:a16="http://schemas.microsoft.com/office/drawing/2014/main" id="{E0700CD8-50E1-4E4E-9F72-F7C22189C6B9}"/>
              </a:ext>
            </a:extLst>
          </p:cNvPr>
          <p:cNvSpPr/>
          <p:nvPr/>
        </p:nvSpPr>
        <p:spPr>
          <a:xfrm rot="19314995">
            <a:off x="6862908" y="1048354"/>
            <a:ext cx="417816" cy="2630905"/>
          </a:xfrm>
          <a:prstGeom prst="rightBrace">
            <a:avLst>
              <a:gd name="adj1" fmla="val 0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BDBD6-E982-4F7E-B4DC-09FA40BA7EA7}"/>
              </a:ext>
            </a:extLst>
          </p:cNvPr>
          <p:cNvSpPr txBox="1"/>
          <p:nvPr/>
        </p:nvSpPr>
        <p:spPr>
          <a:xfrm rot="19588686">
            <a:off x="7474010" y="1382820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grammar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8F5538-D4F8-4714-B92D-F8843EA04687}"/>
              </a:ext>
            </a:extLst>
          </p:cNvPr>
          <p:cNvGrpSpPr/>
          <p:nvPr/>
        </p:nvGrpSpPr>
        <p:grpSpPr>
          <a:xfrm>
            <a:off x="9057000" y="2849966"/>
            <a:ext cx="2671792" cy="2388106"/>
            <a:chOff x="6557183" y="2710117"/>
            <a:chExt cx="2671792" cy="2388106"/>
          </a:xfrm>
        </p:grpSpPr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42B0D223-2A30-4515-B453-47B13F77D624}"/>
                </a:ext>
              </a:extLst>
            </p:cNvPr>
            <p:cNvSpPr/>
            <p:nvPr/>
          </p:nvSpPr>
          <p:spPr>
            <a:xfrm rot="19314995">
              <a:off x="6557183" y="2710117"/>
              <a:ext cx="438903" cy="2388106"/>
            </a:xfrm>
            <a:prstGeom prst="rightBrace">
              <a:avLst>
                <a:gd name="adj1" fmla="val 0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8A3DCC-2EEC-4AB6-AF05-00FC08F00E2B}"/>
                </a:ext>
              </a:extLst>
            </p:cNvPr>
            <p:cNvSpPr txBox="1"/>
            <p:nvPr/>
          </p:nvSpPr>
          <p:spPr>
            <a:xfrm rot="19588686">
              <a:off x="7438100" y="2816410"/>
              <a:ext cx="17908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logic, reason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84F9994-2F1F-D081-A597-1ACB1DA56C1F}"/>
              </a:ext>
            </a:extLst>
          </p:cNvPr>
          <p:cNvSpPr/>
          <p:nvPr/>
        </p:nvSpPr>
        <p:spPr>
          <a:xfrm>
            <a:off x="1107171" y="709238"/>
            <a:ext cx="673515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Grammar</a:t>
            </a:r>
            <a:b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and</a:t>
            </a:r>
            <a:b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Logic</a:t>
            </a:r>
          </a:p>
        </p:txBody>
      </p:sp>
    </p:spTree>
    <p:extLst>
      <p:ext uri="{BB962C8B-B14F-4D97-AF65-F5344CB8AC3E}">
        <p14:creationId xmlns:p14="http://schemas.microsoft.com/office/powerpoint/2010/main" val="92346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6CCEB9-E39B-42A5-8D37-99C7FA20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6547" y="6018008"/>
            <a:ext cx="2057400" cy="365125"/>
          </a:xfrm>
        </p:spPr>
        <p:txBody>
          <a:bodyPr/>
          <a:lstStyle/>
          <a:p>
            <a:fld id="{C4F85062-4662-4D6B-BB38-DB7C890070DF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CAC27460-8946-4D00-8D5D-3F6CBE64F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5" y="1543300"/>
            <a:ext cx="2768416" cy="35401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AF4B2F-B2D8-4F3A-832E-03E2BED6D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7196" y="833800"/>
            <a:ext cx="2293539" cy="5199156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BACF0B73-8112-4F69-BBEC-DED44569E337}"/>
              </a:ext>
            </a:extLst>
          </p:cNvPr>
          <p:cNvSpPr/>
          <p:nvPr/>
        </p:nvSpPr>
        <p:spPr>
          <a:xfrm>
            <a:off x="8191070" y="2337402"/>
            <a:ext cx="640958" cy="1971675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DE88466-8D9D-432A-B01A-1824DD4D89EA}"/>
              </a:ext>
            </a:extLst>
          </p:cNvPr>
          <p:cNvSpPr/>
          <p:nvPr/>
        </p:nvSpPr>
        <p:spPr>
          <a:xfrm>
            <a:off x="4297296" y="2339845"/>
            <a:ext cx="538034" cy="1971675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B6E608-155C-7305-341B-BBDFD38FD0A9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Build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9CE710-CCF1-1F05-96C3-6BD3B6938D66}"/>
              </a:ext>
            </a:extLst>
          </p:cNvPr>
          <p:cNvSpPr txBox="1"/>
          <p:nvPr/>
        </p:nvSpPr>
        <p:spPr>
          <a:xfrm>
            <a:off x="1107171" y="2216022"/>
            <a:ext cx="288893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Hypothesis/Thesis</a:t>
            </a:r>
          </a:p>
          <a:p>
            <a:r>
              <a:rPr lang="en-US" sz="2800" dirty="0"/>
              <a:t>Evidence</a:t>
            </a:r>
          </a:p>
          <a:p>
            <a:r>
              <a:rPr lang="en-US" sz="2800" dirty="0"/>
              <a:t>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05F4E3-FA01-C30D-4351-05EBE3CC8F1B}"/>
              </a:ext>
            </a:extLst>
          </p:cNvPr>
          <p:cNvSpPr txBox="1"/>
          <p:nvPr/>
        </p:nvSpPr>
        <p:spPr>
          <a:xfrm rot="21031199">
            <a:off x="1122426" y="3796717"/>
            <a:ext cx="1088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words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ED1E3C-16A9-5C85-27B3-A7D73F95548E}"/>
              </a:ext>
            </a:extLst>
          </p:cNvPr>
          <p:cNvSpPr txBox="1"/>
          <p:nvPr/>
        </p:nvSpPr>
        <p:spPr>
          <a:xfrm rot="21354654">
            <a:off x="1148325" y="4501293"/>
            <a:ext cx="1670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sentences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AF54CD-A13F-667B-5DCB-97C8FD9BFAD9}"/>
              </a:ext>
            </a:extLst>
          </p:cNvPr>
          <p:cNvSpPr txBox="1"/>
          <p:nvPr/>
        </p:nvSpPr>
        <p:spPr>
          <a:xfrm rot="367203">
            <a:off x="2307426" y="3922861"/>
            <a:ext cx="1863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paragraphs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1A0352-E7E4-E2F8-EC9F-646BEA25E230}"/>
              </a:ext>
            </a:extLst>
          </p:cNvPr>
          <p:cNvSpPr txBox="1"/>
          <p:nvPr/>
        </p:nvSpPr>
        <p:spPr>
          <a:xfrm>
            <a:off x="5468988" y="1021666"/>
            <a:ext cx="15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blueprint</a:t>
            </a:r>
          </a:p>
        </p:txBody>
      </p:sp>
    </p:spTree>
    <p:extLst>
      <p:ext uri="{BB962C8B-B14F-4D97-AF65-F5344CB8AC3E}">
        <p14:creationId xmlns:p14="http://schemas.microsoft.com/office/powerpoint/2010/main" val="242976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A2693C-278D-2FB9-7BE8-E293F373FCAE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Tips and Tricks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3DE2B3-A068-A1C6-B63C-144482116207}"/>
              </a:ext>
            </a:extLst>
          </p:cNvPr>
          <p:cNvSpPr txBox="1"/>
          <p:nvPr/>
        </p:nvSpPr>
        <p:spPr>
          <a:xfrm>
            <a:off x="1318388" y="2552000"/>
            <a:ext cx="935332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Write a “snowflake.”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Do an analytical worksheet.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Have a friend interview you (and record it and transcribe it). 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Draw a “mind map.”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Don’t fall in love with your words.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Keep moving as you draft; don’t seek perfection.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699AD8F-3EFA-A749-892A-9DB1AF3A1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9" t="8314" r="13088" b="7137"/>
          <a:stretch/>
        </p:blipFill>
        <p:spPr>
          <a:xfrm>
            <a:off x="5977835" y="1595429"/>
            <a:ext cx="6051426" cy="430305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A6585A7-A22E-7D1F-4D32-5384ADB23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35" y="1352853"/>
            <a:ext cx="5865083" cy="464624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B54B997-70DA-7997-AE31-63FF93CFC03B}"/>
              </a:ext>
            </a:extLst>
          </p:cNvPr>
          <p:cNvSpPr/>
          <p:nvPr/>
        </p:nvSpPr>
        <p:spPr>
          <a:xfrm>
            <a:off x="8910377" y="5422332"/>
            <a:ext cx="2140771" cy="401258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2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D0BF5-07C8-24DD-56EC-A02A8B849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24428B-166D-0C92-3608-FC6AAE153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85062-4662-4D6B-BB38-DB7C890070DF}" type="slidenum">
              <a:rPr lang="en-US" smtClean="0"/>
              <a:t>18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2A52FC-5976-40CE-CCE6-E6B318C5CD66}"/>
              </a:ext>
            </a:extLst>
          </p:cNvPr>
          <p:cNvSpPr txBox="1"/>
          <p:nvPr/>
        </p:nvSpPr>
        <p:spPr>
          <a:xfrm>
            <a:off x="1350045" y="2102315"/>
            <a:ext cx="5314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REMEMBER …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/>
              <a:t>The first draft of everything we write </a:t>
            </a:r>
            <a:br>
              <a:rPr lang="en-US" sz="2400" dirty="0"/>
            </a:br>
            <a:r>
              <a:rPr lang="en-US" sz="2400" dirty="0"/>
              <a:t>is – almost universally – loaded with </a:t>
            </a:r>
            <a:r>
              <a:rPr lang="en-US" sz="2400" dirty="0" err="1"/>
              <a:t>sh_t</a:t>
            </a:r>
            <a:r>
              <a:rPr lang="en-US" sz="2400" dirty="0"/>
              <a:t>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AF9AA3-1D52-D149-B24D-496EEF628126}"/>
              </a:ext>
            </a:extLst>
          </p:cNvPr>
          <p:cNvGrpSpPr/>
          <p:nvPr/>
        </p:nvGrpSpPr>
        <p:grpSpPr>
          <a:xfrm>
            <a:off x="7401262" y="1632568"/>
            <a:ext cx="3074706" cy="2676348"/>
            <a:chOff x="9144000" y="1513872"/>
            <a:chExt cx="2286000" cy="2286000"/>
          </a:xfrm>
        </p:grpSpPr>
        <p:pic>
          <p:nvPicPr>
            <p:cNvPr id="6" name="Graphic 5" descr="Open book outline">
              <a:extLst>
                <a:ext uri="{FF2B5EF4-FFF2-40B4-BE49-F238E27FC236}">
                  <a16:creationId xmlns:a16="http://schemas.microsoft.com/office/drawing/2014/main" id="{E1DB501B-3C7B-1A27-5348-78845D0A59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144000" y="1513872"/>
              <a:ext cx="2286000" cy="2286000"/>
            </a:xfrm>
            <a:prstGeom prst="rect">
              <a:avLst/>
            </a:prstGeom>
          </p:spPr>
        </p:pic>
        <p:sp useBgFill="1">
          <p:nvSpPr>
            <p:cNvPr id="13" name="Rectangle 12">
              <a:extLst>
                <a:ext uri="{FF2B5EF4-FFF2-40B4-BE49-F238E27FC236}">
                  <a16:creationId xmlns:a16="http://schemas.microsoft.com/office/drawing/2014/main" id="{EB10E665-FDDA-0170-93FE-F0309E47D66B}"/>
                </a:ext>
              </a:extLst>
            </p:cNvPr>
            <p:cNvSpPr/>
            <p:nvPr/>
          </p:nvSpPr>
          <p:spPr>
            <a:xfrm>
              <a:off x="10439400" y="2133600"/>
              <a:ext cx="457200" cy="609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017D03A-2351-E78D-C800-DFE7294D3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7529" y="2677888"/>
            <a:ext cx="1602172" cy="6896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072331-25D2-647A-3CA9-86D7F3E9F96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22373" y="2481451"/>
            <a:ext cx="983878" cy="3345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93A43B6-A033-D592-C0E1-76B3400AAA81}"/>
              </a:ext>
            </a:extLst>
          </p:cNvPr>
          <p:cNvGrpSpPr/>
          <p:nvPr/>
        </p:nvGrpSpPr>
        <p:grpSpPr>
          <a:xfrm>
            <a:off x="7916150" y="4627152"/>
            <a:ext cx="2044930" cy="1733834"/>
            <a:chOff x="8979187" y="4042416"/>
            <a:chExt cx="2006025" cy="2006025"/>
          </a:xfrm>
        </p:grpSpPr>
        <p:pic>
          <p:nvPicPr>
            <p:cNvPr id="16" name="Graphic 15" descr="Storytelling outline">
              <a:extLst>
                <a:ext uri="{FF2B5EF4-FFF2-40B4-BE49-F238E27FC236}">
                  <a16:creationId xmlns:a16="http://schemas.microsoft.com/office/drawing/2014/main" id="{6B07EDBD-35B7-7A2C-EFA7-63662326B9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79187" y="4042416"/>
              <a:ext cx="2006025" cy="2006025"/>
            </a:xfrm>
            <a:prstGeom prst="rect">
              <a:avLst/>
            </a:prstGeom>
          </p:spPr>
        </p:pic>
        <p:sp useBgFill="1">
          <p:nvSpPr>
            <p:cNvPr id="18" name="TextBox 17">
              <a:extLst>
                <a:ext uri="{FF2B5EF4-FFF2-40B4-BE49-F238E27FC236}">
                  <a16:creationId xmlns:a16="http://schemas.microsoft.com/office/drawing/2014/main" id="{B8C7F396-E73D-1412-7B89-533B02ABCE2F}"/>
                </a:ext>
              </a:extLst>
            </p:cNvPr>
            <p:cNvSpPr txBox="1"/>
            <p:nvPr/>
          </p:nvSpPr>
          <p:spPr>
            <a:xfrm>
              <a:off x="9475779" y="5224870"/>
              <a:ext cx="1045492" cy="34719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s-ES" sz="1350" dirty="0"/>
                <a:t>BRILLIANT!</a:t>
              </a:r>
              <a:endParaRPr lang="en-US" sz="1350" dirty="0"/>
            </a:p>
          </p:txBody>
        </p:sp>
      </p:grpSp>
      <p:sp>
        <p:nvSpPr>
          <p:cNvPr id="19" name="Arrow: Down 18">
            <a:extLst>
              <a:ext uri="{FF2B5EF4-FFF2-40B4-BE49-F238E27FC236}">
                <a16:creationId xmlns:a16="http://schemas.microsoft.com/office/drawing/2014/main" id="{2959ECEF-7945-25CD-076B-EBF7D46D1765}"/>
              </a:ext>
            </a:extLst>
          </p:cNvPr>
          <p:cNvSpPr/>
          <p:nvPr/>
        </p:nvSpPr>
        <p:spPr>
          <a:xfrm>
            <a:off x="8743545" y="3995313"/>
            <a:ext cx="400050" cy="62720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50B30B-6758-4A33-1C50-3443A96B91C0}"/>
              </a:ext>
            </a:extLst>
          </p:cNvPr>
          <p:cNvSpPr txBox="1"/>
          <p:nvPr/>
        </p:nvSpPr>
        <p:spPr>
          <a:xfrm>
            <a:off x="1184841" y="4011006"/>
            <a:ext cx="531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The difference between good and bad writing is that we edit the </a:t>
            </a:r>
            <a:r>
              <a:rPr lang="en-US" sz="2400" dirty="0" err="1"/>
              <a:t>sh_t</a:t>
            </a:r>
            <a:r>
              <a:rPr lang="en-US" sz="2400" dirty="0"/>
              <a:t> out it.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1FF8D5-9816-BAD1-FFD8-0075249842AE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Self-edit!!!!</a:t>
            </a:r>
          </a:p>
        </p:txBody>
      </p:sp>
    </p:spTree>
    <p:extLst>
      <p:ext uri="{BB962C8B-B14F-4D97-AF65-F5344CB8AC3E}">
        <p14:creationId xmlns:p14="http://schemas.microsoft.com/office/powerpoint/2010/main" val="180347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1 -7.40741E-7 C 0.00495 -0.00579 0.00899 -0.01042 0.0125 -0.01597 C 0.01381 -0.01829 0.01472 -0.02106 0.01615 -0.02338 C 0.0181 -0.02685 0.0211 -0.03032 0.02344 -0.03333 C 0.02461 -0.03449 0.02591 -0.03565 0.02735 -0.03727 C 0.03125 -0.04329 0.03607 -0.04954 0.03815 -0.05625 L 0.04206 -0.06782 C 0.04271 -0.06968 0.04349 -0.07176 0.04401 -0.07384 C 0.04662 -0.09051 0.04545 -0.08125 0.04753 -0.10093 C 0.04701 -0.11551 0.04662 -0.13009 0.04597 -0.14537 C 0.04492 -0.16458 0.04453 -0.17245 0.04206 -0.18935 C 0.04193 -0.19097 0.03933 -0.2081 0.03815 -0.21065 C 0.03555 -0.21968 0.0349 -0.2169 0.02917 -0.22407 C 0.02722 -0.22662 0.02565 -0.22986 0.02344 -0.23194 C 0.01511 -0.23981 0.01407 -0.23889 0.00495 -0.24143 C 0.00261 -0.24074 -0.00039 -0.24097 -0.00221 -0.23935 C -0.00364 -0.23819 -0.00377 -0.23565 -0.00377 -0.2338 C -0.00377 -0.22847 -0.00247 -0.22014 0.00313 -0.21829 C 0.01016 -0.21574 0.02526 -0.21435 0.02526 -0.21412 C 0.02852 -0.21458 0.04167 -0.2162 0.04597 -0.21829 C 0.04766 -0.21921 0.04961 -0.22083 0.05157 -0.22199 C 0.06237 -0.2456 0.05612 -0.22963 0.05313 -0.28403 C 0.05313 -0.28704 0.05313 -0.29074 0.05157 -0.29352 C 0.04948 -0.2963 0.03959 -0.29838 0.03646 -0.29907 C 0.03347 -0.29861 0.02071 -0.29722 0.01615 -0.29537 C 0.01407 -0.29444 0.0125 -0.29282 0.01055 -0.29167 C 0.00742 -0.2868 0.00521 -0.2838 0.00313 -0.27801 C 0.00196 -0.27546 0.00183 -0.27292 0.00131 -0.27037 C 0.00065 -0.26829 -2.91667E-6 -0.26643 -0.00065 -0.26458 C -2.91667E-6 -0.26111 0.00052 -0.2581 0.00131 -0.25509 C 0.00183 -0.25139 0.00287 -0.24167 0.00495 -0.2375 C 0.01224 -0.22384 0.00951 -0.22847 0.01784 -0.22199 C 0.02292 -0.21852 0.02787 -0.21412 0.03282 -0.21065 C 0.0349 -0.20926 0.03646 -0.2081 0.03815 -0.20671 C 0.04063 -0.20486 0.0431 -0.20231 0.04597 -0.20093 C 0.04844 -0.19977 0.05222 -0.2 0.05508 -0.1993 C 0.0586 -0.19815 0.06094 -0.1963 0.06446 -0.19514 C 0.06628 -0.19444 0.06797 -0.19398 0.06992 -0.19305 C 0.08242 -0.19398 0.09453 -0.19421 0.10703 -0.19514 C 0.11133 -0.19537 0.1155 -0.19653 0.11992 -0.19722 L 0.13464 -0.1993 C 0.15547 -0.2044 0.12826 -0.19676 0.14987 -0.20486 C 0.16094 -0.20903 0.16407 -0.2088 0.17565 -0.21065 C 0.17878 -0.2118 0.1819 -0.21296 0.1849 -0.21435 C 0.1875 -0.21551 0.18959 -0.2169 0.19206 -0.21829 C 0.19597 -0.21991 0.20157 -0.22106 0.20521 -0.22199 C 0.21849 -0.23148 0.20222 -0.22106 0.21836 -0.22778 C 0.22331 -0.23032 0.22813 -0.2331 0.23308 -0.23565 C 0.23555 -0.23704 0.23763 -0.23866 0.2405 -0.23935 L 0.24792 -0.24143 C 0.26185 -0.25093 0.24388 -0.23981 0.26081 -0.24699 C 0.26289 -0.24815 0.26459 -0.24977 0.26641 -0.25093 C 0.27123 -0.25417 0.28112 -0.25903 0.28112 -0.2588 C 0.29089 -0.26898 0.28464 -0.26273 0.30183 -0.27593 C 0.30404 -0.27801 0.3069 -0.27963 0.30912 -0.28194 C 0.31094 -0.28403 0.31263 -0.28611 0.31459 -0.2875 C 0.3168 -0.28981 0.32006 -0.29143 0.32175 -0.29352 C 0.3237 -0.29514 0.32461 -0.29745 0.32578 -0.29907 C 0.32696 -0.30046 0.32839 -0.30162 0.3293 -0.30324 C 0.33151 -0.30602 0.33282 -0.30972 0.3349 -0.3125 C 0.33854 -0.31759 0.34141 -0.31921 0.3461 -0.32222 C 0.3474 -0.3243 0.34805 -0.32685 0.34974 -0.32824 C 0.36172 -0.33889 0.36107 -0.33079 0.36107 -0.33727 " pathEditMode="relative" rAng="0" ptsTypes="AAAAAAAAAAAAAAAAAAAAAAAAAAAAAAAAAAAAAAAAAAAAAAAAAAAAAAAAAAAAA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34" y="-1687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-1.11111E-6 C 0.00495 -0.00579 0.00898 -0.01042 0.0125 -0.01597 C 0.0138 -0.01829 0.01471 -0.02106 0.01615 -0.02338 C 0.0181 -0.02685 0.02109 -0.03032 0.02344 -0.03333 C 0.02461 -0.03449 0.02591 -0.03565 0.02734 -0.03727 C 0.03125 -0.04329 0.03607 -0.04954 0.03815 -0.05625 L 0.04206 -0.06782 C 0.04271 -0.06967 0.04349 -0.07176 0.04401 -0.07384 C 0.04661 -0.09051 0.04544 -0.08125 0.04753 -0.10092 C 0.04701 -0.11551 0.04661 -0.13009 0.04596 -0.14537 C 0.04492 -0.16458 0.04453 -0.17245 0.04206 -0.18935 C 0.04193 -0.19097 0.03932 -0.2081 0.03815 -0.21065 C 0.03555 -0.21967 0.0349 -0.2169 0.02917 -0.22407 C 0.02721 -0.22662 0.02565 -0.22986 0.02344 -0.23194 C 0.0151 -0.23981 0.01406 -0.23889 0.00495 -0.24143 C 0.0026 -0.24074 -0.00039 -0.24097 -0.00221 -0.23935 C -0.00365 -0.23819 -0.00378 -0.23565 -0.00378 -0.2338 C -0.00378 -0.22847 -0.00247 -0.22014 0.00312 -0.21829 C 0.01016 -0.21574 0.02526 -0.21435 0.02526 -0.21412 C 0.02852 -0.21458 0.04167 -0.2162 0.04596 -0.21829 C 0.04766 -0.21921 0.04961 -0.22083 0.05156 -0.22199 C 0.06237 -0.2456 0.05612 -0.22963 0.05312 -0.28403 C 0.05312 -0.28704 0.05312 -0.29074 0.05156 -0.29352 C 0.04948 -0.2963 0.03958 -0.29838 0.03646 -0.29907 C 0.03346 -0.29861 0.0207 -0.29722 0.01615 -0.29537 C 0.01406 -0.29444 0.0125 -0.29282 0.01055 -0.29167 C 0.00742 -0.2868 0.00521 -0.2838 0.00312 -0.27801 C 0.00195 -0.27546 0.00182 -0.27292 0.0013 -0.27037 C 0.00065 -0.26829 2.08333E-7 -0.26643 -0.00065 -0.26458 C 2.08333E-7 -0.26111 0.00052 -0.2581 0.0013 -0.25509 C 0.00182 -0.25139 0.00286 -0.24167 0.00495 -0.2375 C 0.01224 -0.22384 0.00951 -0.22847 0.01784 -0.22199 C 0.02292 -0.21852 0.02786 -0.21412 0.03281 -0.21065 C 0.0349 -0.20926 0.03646 -0.2081 0.03815 -0.20671 C 0.04062 -0.20486 0.0431 -0.20231 0.04596 -0.20092 C 0.04844 -0.19977 0.05221 -0.2 0.05508 -0.1993 C 0.05859 -0.19815 0.06094 -0.1963 0.06445 -0.19514 C 0.06628 -0.19444 0.06797 -0.19398 0.06992 -0.19305 C 0.08242 -0.19398 0.09453 -0.19421 0.10703 -0.19514 C 0.11133 -0.19537 0.11549 -0.19653 0.11992 -0.19722 L 0.13464 -0.1993 C 0.15547 -0.2044 0.12826 -0.19676 0.14987 -0.20486 C 0.16094 -0.20903 0.16406 -0.2088 0.17565 -0.21065 C 0.17878 -0.2118 0.1819 -0.21296 0.1849 -0.21435 C 0.1875 -0.21551 0.18958 -0.2169 0.19206 -0.21829 C 0.19596 -0.21991 0.20156 -0.22106 0.20521 -0.22199 C 0.21849 -0.23148 0.20221 -0.22106 0.21836 -0.22778 C 0.22331 -0.23032 0.22812 -0.2331 0.23307 -0.23565 C 0.23555 -0.23704 0.23763 -0.23866 0.24049 -0.23935 L 0.24792 -0.24143 C 0.26185 -0.25092 0.24388 -0.23981 0.26081 -0.24699 C 0.26289 -0.24815 0.26458 -0.24977 0.26641 -0.25092 C 0.27122 -0.25417 0.28112 -0.25903 0.28112 -0.2588 C 0.29089 -0.26898 0.28464 -0.26273 0.30182 -0.27592 C 0.30404 -0.27801 0.3069 -0.27963 0.30911 -0.28194 C 0.31094 -0.28403 0.31263 -0.28611 0.31458 -0.2875 C 0.3168 -0.28981 0.32005 -0.29143 0.32174 -0.29352 C 0.3237 -0.29514 0.32461 -0.29745 0.32578 -0.29907 C 0.32695 -0.30046 0.32839 -0.30162 0.3293 -0.30324 C 0.33151 -0.30602 0.33281 -0.30949 0.3349 -0.31204 C 0.33854 -0.31713 0.34141 -0.31875 0.34609 -0.32176 C 0.3474 -0.32361 0.34805 -0.32616 0.34974 -0.32778 C 0.36172 -0.33842 0.36107 -0.33032 0.36107 -0.33727 " pathEditMode="relative" rAng="0" ptsTypes="AAAAAAAAAAA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34" y="-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57E2D8-44FF-2DB7-2359-43C255F4922F}"/>
              </a:ext>
            </a:extLst>
          </p:cNvPr>
          <p:cNvSpPr txBox="1"/>
          <p:nvPr/>
        </p:nvSpPr>
        <p:spPr>
          <a:xfrm>
            <a:off x="1176351" y="1578162"/>
            <a:ext cx="2537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Get a dictionary</a:t>
            </a:r>
          </a:p>
          <a:p>
            <a:endParaRPr lang="en-US" sz="2800" dirty="0"/>
          </a:p>
        </p:txBody>
      </p:sp>
      <p:pic>
        <p:nvPicPr>
          <p:cNvPr id="5" name="Picture 4" descr="A white book cover with black and pink text&#10;&#10;Description automatically generated">
            <a:extLst>
              <a:ext uri="{FF2B5EF4-FFF2-40B4-BE49-F238E27FC236}">
                <a16:creationId xmlns:a16="http://schemas.microsoft.com/office/drawing/2014/main" id="{BFD71BFB-B067-BF9C-7AC0-6BCCBD827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88" y="2756398"/>
            <a:ext cx="2095682" cy="3421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DA0831-B7E4-3B2C-587B-D3A5FC946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622">
            <a:off x="7596464" y="385142"/>
            <a:ext cx="2352007" cy="3545774"/>
          </a:xfrm>
          <a:prstGeom prst="rect">
            <a:avLst/>
          </a:prstGeom>
        </p:spPr>
      </p:pic>
      <p:pic>
        <p:nvPicPr>
          <p:cNvPr id="8" name="Picture 7" descr="A blue and red book cover&#10;&#10;Description automatically generated">
            <a:extLst>
              <a:ext uri="{FF2B5EF4-FFF2-40B4-BE49-F238E27FC236}">
                <a16:creationId xmlns:a16="http://schemas.microsoft.com/office/drawing/2014/main" id="{9307475D-A9ED-1900-C38A-2E4D6DDB9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937" y="544589"/>
            <a:ext cx="2819644" cy="4183743"/>
          </a:xfrm>
          <a:prstGeom prst="rect">
            <a:avLst/>
          </a:prstGeom>
        </p:spPr>
      </p:pic>
      <p:pic>
        <p:nvPicPr>
          <p:cNvPr id="10" name="Picture 9" descr="A book cover with blue and white text&#10;&#10;Description automatically generated">
            <a:extLst>
              <a:ext uri="{FF2B5EF4-FFF2-40B4-BE49-F238E27FC236}">
                <a16:creationId xmlns:a16="http://schemas.microsoft.com/office/drawing/2014/main" id="{A7DE5688-9697-8F05-37E5-104702359D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380" y="2439978"/>
            <a:ext cx="2570819" cy="4008494"/>
          </a:xfrm>
          <a:prstGeom prst="rect">
            <a:avLst/>
          </a:prstGeom>
        </p:spPr>
      </p:pic>
      <p:pic>
        <p:nvPicPr>
          <p:cNvPr id="12" name="Picture 11" descr="A book cover with text&#10;&#10;Description automatically generated">
            <a:extLst>
              <a:ext uri="{FF2B5EF4-FFF2-40B4-BE49-F238E27FC236}">
                <a16:creationId xmlns:a16="http://schemas.microsoft.com/office/drawing/2014/main" id="{F0616049-AEF2-AB23-749F-3D2B8E583B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49488"/>
            <a:ext cx="2819644" cy="4198984"/>
          </a:xfrm>
          <a:prstGeom prst="rect">
            <a:avLst/>
          </a:prstGeom>
        </p:spPr>
      </p:pic>
      <p:pic>
        <p:nvPicPr>
          <p:cNvPr id="14" name="Picture 13" descr="A cover of a book&#10;&#10;Description automatically generated">
            <a:extLst>
              <a:ext uri="{FF2B5EF4-FFF2-40B4-BE49-F238E27FC236}">
                <a16:creationId xmlns:a16="http://schemas.microsoft.com/office/drawing/2014/main" id="{542120B9-4A21-0510-A607-3D27E0EC4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70" y="2000117"/>
            <a:ext cx="3414476" cy="4313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D86831-D291-984F-4E28-510240F88A2E}"/>
              </a:ext>
            </a:extLst>
          </p:cNvPr>
          <p:cNvSpPr/>
          <p:nvPr/>
        </p:nvSpPr>
        <p:spPr>
          <a:xfrm>
            <a:off x="1107171" y="709238"/>
            <a:ext cx="67351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And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828125-65AD-D1B7-AA88-083E89936427}"/>
              </a:ext>
            </a:extLst>
          </p:cNvPr>
          <p:cNvSpPr txBox="1"/>
          <p:nvPr/>
        </p:nvSpPr>
        <p:spPr>
          <a:xfrm>
            <a:off x="3690423" y="1610507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 and style manual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79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61E29E-C118-48F5-8A3B-A64A3C39ED83}"/>
              </a:ext>
            </a:extLst>
          </p:cNvPr>
          <p:cNvSpPr/>
          <p:nvPr/>
        </p:nvSpPr>
        <p:spPr>
          <a:xfrm>
            <a:off x="788424" y="1623244"/>
            <a:ext cx="5238750" cy="4476750"/>
          </a:xfrm>
          <a:prstGeom prst="rect">
            <a:avLst/>
          </a:prstGeom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CD4BE-1A97-492C-B18B-705E2B5A58EC}"/>
              </a:ext>
            </a:extLst>
          </p:cNvPr>
          <p:cNvSpPr txBox="1"/>
          <p:nvPr/>
        </p:nvSpPr>
        <p:spPr>
          <a:xfrm>
            <a:off x="1142132" y="1848633"/>
            <a:ext cx="3141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It’s not a linear process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23D618-A471-402A-A619-224249D8A52B}"/>
              </a:ext>
            </a:extLst>
          </p:cNvPr>
          <p:cNvCxnSpPr>
            <a:cxnSpLocks/>
          </p:cNvCxnSpPr>
          <p:nvPr/>
        </p:nvCxnSpPr>
        <p:spPr>
          <a:xfrm>
            <a:off x="1954219" y="3129744"/>
            <a:ext cx="29146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coil spring, metalware&#10;&#10;Description automatically generated">
            <a:extLst>
              <a:ext uri="{FF2B5EF4-FFF2-40B4-BE49-F238E27FC236}">
                <a16:creationId xmlns:a16="http://schemas.microsoft.com/office/drawing/2014/main" id="{D322FBB5-58EE-4089-A6C7-F097219D3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3121" r="61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17" r="35342"/>
          <a:stretch/>
        </p:blipFill>
        <p:spPr>
          <a:xfrm rot="16200000">
            <a:off x="2825025" y="2668929"/>
            <a:ext cx="1097280" cy="4114801"/>
          </a:xfrm>
          <a:prstGeom prst="rect">
            <a:avLst/>
          </a:prstGeom>
        </p:spPr>
      </p:pic>
      <p:pic>
        <p:nvPicPr>
          <p:cNvPr id="16" name="Graphic 15" descr="Add with solid fill">
            <a:extLst>
              <a:ext uri="{FF2B5EF4-FFF2-40B4-BE49-F238E27FC236}">
                <a16:creationId xmlns:a16="http://schemas.microsoft.com/office/drawing/2014/main" id="{CB565699-67F4-4D08-A69F-8EFB6AE8D6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458002">
            <a:off x="2937488" y="2672602"/>
            <a:ext cx="872354" cy="87235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3E9F94D-655A-40DD-9AF5-7412428E11E6}"/>
              </a:ext>
            </a:extLst>
          </p:cNvPr>
          <p:cNvSpPr txBox="1"/>
          <p:nvPr/>
        </p:nvSpPr>
        <p:spPr>
          <a:xfrm>
            <a:off x="3988985" y="1862832"/>
            <a:ext cx="2243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, but spiral.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87EC2F-1E02-9DB3-343C-F87D04957717}"/>
              </a:ext>
            </a:extLst>
          </p:cNvPr>
          <p:cNvSpPr txBox="1"/>
          <p:nvPr/>
        </p:nvSpPr>
        <p:spPr>
          <a:xfrm>
            <a:off x="6594439" y="929885"/>
            <a:ext cx="3147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Identify what’s needed.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30B0E3-D07A-7223-EE73-74BF92D87CB3}"/>
              </a:ext>
            </a:extLst>
          </p:cNvPr>
          <p:cNvSpPr txBox="1"/>
          <p:nvPr/>
        </p:nvSpPr>
        <p:spPr>
          <a:xfrm>
            <a:off x="6900126" y="1830007"/>
            <a:ext cx="3081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Think and take on info.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8F7E4-D936-F648-B32A-F7BBB743D6F7}"/>
              </a:ext>
            </a:extLst>
          </p:cNvPr>
          <p:cNvSpPr txBox="1"/>
          <p:nvPr/>
        </p:nvSpPr>
        <p:spPr>
          <a:xfrm>
            <a:off x="7356337" y="2697125"/>
            <a:ext cx="4618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Words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→ sentences → paragraphs. 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C05702-DBF9-B88B-680D-DED34BD37E40}"/>
              </a:ext>
            </a:extLst>
          </p:cNvPr>
          <p:cNvSpPr txBox="1"/>
          <p:nvPr/>
        </p:nvSpPr>
        <p:spPr>
          <a:xfrm>
            <a:off x="7639229" y="3699211"/>
            <a:ext cx="3264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Build, refine, and adjust.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3B16AF-8E4E-3D13-C027-297C0EA2080B}"/>
              </a:ext>
            </a:extLst>
          </p:cNvPr>
          <p:cNvSpPr txBox="1"/>
          <p:nvPr/>
        </p:nvSpPr>
        <p:spPr>
          <a:xfrm>
            <a:off x="8168235" y="4701297"/>
            <a:ext cx="2063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Edit, edit, edit.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44D70-4FC3-31C0-61B3-EC50AC8BB4BB}"/>
              </a:ext>
            </a:extLst>
          </p:cNvPr>
          <p:cNvSpPr txBox="1"/>
          <p:nvPr/>
        </p:nvSpPr>
        <p:spPr>
          <a:xfrm>
            <a:off x="8525030" y="5472550"/>
            <a:ext cx="1437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Be happy.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3DF42-28AB-1D68-2975-ADEA6D04A6F6}"/>
              </a:ext>
            </a:extLst>
          </p:cNvPr>
          <p:cNvSpPr txBox="1"/>
          <p:nvPr/>
        </p:nvSpPr>
        <p:spPr>
          <a:xfrm>
            <a:off x="542848" y="575300"/>
            <a:ext cx="5729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Like when we talked about analysis …</a:t>
            </a:r>
          </a:p>
        </p:txBody>
      </p:sp>
    </p:spTree>
    <p:extLst>
      <p:ext uri="{BB962C8B-B14F-4D97-AF65-F5344CB8AC3E}">
        <p14:creationId xmlns:p14="http://schemas.microsoft.com/office/powerpoint/2010/main" val="136543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/>
      <p:bldP spid="18" grpId="0"/>
      <p:bldP spid="4" grpId="0"/>
      <p:bldP spid="5" grpId="0"/>
      <p:bldP spid="6" grpId="0"/>
      <p:bldP spid="7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per with text and a few words&#10;&#10;AI-generated content may be incorrect.">
            <a:extLst>
              <a:ext uri="{FF2B5EF4-FFF2-40B4-BE49-F238E27FC236}">
                <a16:creationId xmlns:a16="http://schemas.microsoft.com/office/drawing/2014/main" id="{C6028DD2-CF0B-96DF-BB19-C5DCA5B0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9" y="1151315"/>
            <a:ext cx="4662705" cy="5852160"/>
          </a:xfrm>
          <a:prstGeom prst="rect">
            <a:avLst/>
          </a:prstGeom>
        </p:spPr>
      </p:pic>
      <p:pic>
        <p:nvPicPr>
          <p:cNvPr id="6" name="Picture 5" descr="A document with text on it&#10;&#10;AI-generated content may be incorrect.">
            <a:extLst>
              <a:ext uri="{FF2B5EF4-FFF2-40B4-BE49-F238E27FC236}">
                <a16:creationId xmlns:a16="http://schemas.microsoft.com/office/drawing/2014/main" id="{437F94EF-EFF1-0906-560E-BC2942105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74" y="1556895"/>
            <a:ext cx="4925501" cy="585216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 descr="A document with text on it&#10;&#10;AI-generated content may be incorrect.">
            <a:extLst>
              <a:ext uri="{FF2B5EF4-FFF2-40B4-BE49-F238E27FC236}">
                <a16:creationId xmlns:a16="http://schemas.microsoft.com/office/drawing/2014/main" id="{7B640BED-A8C3-C6B5-FF00-7876B24E5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735" y="1969849"/>
            <a:ext cx="5289281" cy="585216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B038C5-B27A-2D11-B85C-7F0A85A1D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203" y="2351700"/>
            <a:ext cx="4697984" cy="615444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AA86CE-F385-A0F0-CB3A-04B650847A66}"/>
              </a:ext>
            </a:extLst>
          </p:cNvPr>
          <p:cNvSpPr txBox="1"/>
          <p:nvPr/>
        </p:nvSpPr>
        <p:spPr>
          <a:xfrm>
            <a:off x="1770468" y="349535"/>
            <a:ext cx="8071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Wherever you go …      learn (or devise) the templates.</a:t>
            </a:r>
          </a:p>
        </p:txBody>
      </p:sp>
    </p:spTree>
    <p:extLst>
      <p:ext uri="{BB962C8B-B14F-4D97-AF65-F5344CB8AC3E}">
        <p14:creationId xmlns:p14="http://schemas.microsoft.com/office/powerpoint/2010/main" val="18186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5674633-3F21-F0C7-7F27-08EEA03B0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0B31C-20A6-D425-94FC-A2D219439141}"/>
              </a:ext>
            </a:extLst>
          </p:cNvPr>
          <p:cNvSpPr txBox="1"/>
          <p:nvPr/>
        </p:nvSpPr>
        <p:spPr>
          <a:xfrm>
            <a:off x="987036" y="502680"/>
            <a:ext cx="3876431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The Templates</a:t>
            </a:r>
          </a:p>
        </p:txBody>
      </p:sp>
      <p:pic>
        <p:nvPicPr>
          <p:cNvPr id="4" name="Picture 3" descr="A paper with text and a few words&#10;&#10;AI-generated content may be incorrect.">
            <a:extLst>
              <a:ext uri="{FF2B5EF4-FFF2-40B4-BE49-F238E27FC236}">
                <a16:creationId xmlns:a16="http://schemas.microsoft.com/office/drawing/2014/main" id="{840D9867-2DC6-3AAE-FC3E-D52FDBB09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72" y="1429075"/>
            <a:ext cx="4662705" cy="5852160"/>
          </a:xfrm>
          <a:prstGeom prst="rect">
            <a:avLst/>
          </a:prstGeom>
        </p:spPr>
      </p:pic>
      <p:pic>
        <p:nvPicPr>
          <p:cNvPr id="6" name="Picture 5" descr="A document with text on it&#10;&#10;AI-generated content may be incorrect.">
            <a:extLst>
              <a:ext uri="{FF2B5EF4-FFF2-40B4-BE49-F238E27FC236}">
                <a16:creationId xmlns:a16="http://schemas.microsoft.com/office/drawing/2014/main" id="{F440903C-047F-0A6B-FA93-7A75E3918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944" y="1429075"/>
            <a:ext cx="4925501" cy="585216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 descr="A document with text on it&#10;&#10;AI-generated content may be incorrect.">
            <a:extLst>
              <a:ext uri="{FF2B5EF4-FFF2-40B4-BE49-F238E27FC236}">
                <a16:creationId xmlns:a16="http://schemas.microsoft.com/office/drawing/2014/main" id="{8DB6E7EC-8A98-0F19-CBF2-9B4EFD3D9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94" y="1429075"/>
            <a:ext cx="5289281" cy="585216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44BF87-E421-7A7A-4091-1B98AE4D1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727" y="1429075"/>
            <a:ext cx="4697984" cy="615444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15FAEE-DE0D-BD2D-55F5-268869F26E56}"/>
              </a:ext>
            </a:extLst>
          </p:cNvPr>
          <p:cNvSpPr txBox="1"/>
          <p:nvPr/>
        </p:nvSpPr>
        <p:spPr>
          <a:xfrm>
            <a:off x="6096000" y="735045"/>
            <a:ext cx="730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CE8DA5-0AFB-DE4B-97A2-23F70F2BA5B5}"/>
              </a:ext>
            </a:extLst>
          </p:cNvPr>
          <p:cNvSpPr txBox="1"/>
          <p:nvPr/>
        </p:nvSpPr>
        <p:spPr>
          <a:xfrm>
            <a:off x="10720507" y="735045"/>
            <a:ext cx="715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401</a:t>
            </a:r>
          </a:p>
        </p:txBody>
      </p:sp>
    </p:spTree>
    <p:extLst>
      <p:ext uri="{BB962C8B-B14F-4D97-AF65-F5344CB8AC3E}">
        <p14:creationId xmlns:p14="http://schemas.microsoft.com/office/powerpoint/2010/main" val="17055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EBEAA1A-2BC8-73D2-26ED-51F1B6EBE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D94C86-2557-A06A-8FA6-CDC707708FFE}"/>
              </a:ext>
            </a:extLst>
          </p:cNvPr>
          <p:cNvSpPr txBox="1"/>
          <p:nvPr/>
        </p:nvSpPr>
        <p:spPr>
          <a:xfrm>
            <a:off x="987036" y="502680"/>
            <a:ext cx="3876431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The Templates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753252-B65D-A95D-8935-C118C54FC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26" y="79246"/>
            <a:ext cx="5421073" cy="710170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02A2F1-1856-3C82-46FE-C4B69ED92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09" y="156167"/>
            <a:ext cx="5261365" cy="702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24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B232C69-C476-924C-169F-04BBBDD97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BDD2DB-94AC-E784-FCE8-CB9CED114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36" y="-313977"/>
            <a:ext cx="9841880" cy="12893040"/>
          </a:xfrm>
          <a:prstGeom prst="rect">
            <a:avLst/>
          </a:prstGeom>
          <a:ln>
            <a:solidFill>
              <a:schemeClr val="bg1"/>
            </a:solidFill>
          </a:ln>
        </p:spPr>
      </p:pic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84FF4209-E3FF-0673-5F4A-A8EB26342BF0}"/>
              </a:ext>
            </a:extLst>
          </p:cNvPr>
          <p:cNvSpPr/>
          <p:nvPr/>
        </p:nvSpPr>
        <p:spPr>
          <a:xfrm>
            <a:off x="1417320" y="-487680"/>
            <a:ext cx="10180320" cy="7010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AF0A64C5-2270-6D4C-2F04-5DE0F3EAFEA9}"/>
              </a:ext>
            </a:extLst>
          </p:cNvPr>
          <p:cNvSpPr/>
          <p:nvPr/>
        </p:nvSpPr>
        <p:spPr>
          <a:xfrm>
            <a:off x="1417320" y="2164080"/>
            <a:ext cx="10180320" cy="55016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DBCDD2-BCB5-3F55-2C23-061553C1ED84}"/>
              </a:ext>
            </a:extLst>
          </p:cNvPr>
          <p:cNvSpPr/>
          <p:nvPr/>
        </p:nvSpPr>
        <p:spPr>
          <a:xfrm>
            <a:off x="1417320" y="4331192"/>
            <a:ext cx="10180320" cy="55016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9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00131 0.283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111E-6 L 0.00131 0.2833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62D0BA4-0D32-E0FE-143B-7FC483E73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7B833-172C-E7BD-6CBD-581851C94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540" y="-5547360"/>
            <a:ext cx="9841880" cy="12893040"/>
          </a:xfrm>
          <a:prstGeom prst="rect">
            <a:avLst/>
          </a:prstGeom>
          <a:ln>
            <a:solidFill>
              <a:schemeClr val="bg1"/>
            </a:solidFill>
          </a:ln>
        </p:spPr>
      </p:pic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B9722964-4DA0-6E8F-325D-56D4982C0E1B}"/>
              </a:ext>
            </a:extLst>
          </p:cNvPr>
          <p:cNvSpPr/>
          <p:nvPr/>
        </p:nvSpPr>
        <p:spPr>
          <a:xfrm>
            <a:off x="1386840" y="0"/>
            <a:ext cx="10380020" cy="10210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D7A830AC-0E43-2B64-6CD3-894C0EFF568D}"/>
              </a:ext>
            </a:extLst>
          </p:cNvPr>
          <p:cNvSpPr/>
          <p:nvPr/>
        </p:nvSpPr>
        <p:spPr>
          <a:xfrm>
            <a:off x="1586540" y="0"/>
            <a:ext cx="10380020" cy="10210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" name="Rectangle 2">
            <a:extLst>
              <a:ext uri="{FF2B5EF4-FFF2-40B4-BE49-F238E27FC236}">
                <a16:creationId xmlns:a16="http://schemas.microsoft.com/office/drawing/2014/main" id="{4BE41252-4D86-7457-C2F9-3D71A7A926CD}"/>
              </a:ext>
            </a:extLst>
          </p:cNvPr>
          <p:cNvSpPr/>
          <p:nvPr/>
        </p:nvSpPr>
        <p:spPr>
          <a:xfrm>
            <a:off x="1386840" y="388620"/>
            <a:ext cx="10380020" cy="3771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E77B32-2265-70DB-ED48-6A7F64355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" r="1255" b="92897"/>
          <a:stretch>
            <a:fillRect/>
          </a:stretch>
        </p:blipFill>
        <p:spPr>
          <a:xfrm>
            <a:off x="1463040" y="6355080"/>
            <a:ext cx="9718380" cy="411480"/>
          </a:xfrm>
          <a:prstGeom prst="rect">
            <a:avLst/>
          </a:prstGeom>
        </p:spPr>
      </p:pic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77A83F7-489D-A2C4-A5D8-E6298232CB39}"/>
              </a:ext>
            </a:extLst>
          </p:cNvPr>
          <p:cNvSpPr/>
          <p:nvPr/>
        </p:nvSpPr>
        <p:spPr>
          <a:xfrm>
            <a:off x="1386840" y="4160520"/>
            <a:ext cx="10380020" cy="3771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0640EC-4259-6AE3-AEDA-18BF1A6347E6}"/>
              </a:ext>
            </a:extLst>
          </p:cNvPr>
          <p:cNvSpPr txBox="1"/>
          <p:nvPr/>
        </p:nvSpPr>
        <p:spPr>
          <a:xfrm>
            <a:off x="4673600" y="2489200"/>
            <a:ext cx="3574761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3200" dirty="0"/>
              <a:t>PROJECT UPDATES</a:t>
            </a:r>
          </a:p>
        </p:txBody>
      </p:sp>
    </p:spTree>
    <p:extLst>
      <p:ext uri="{BB962C8B-B14F-4D97-AF65-F5344CB8AC3E}">
        <p14:creationId xmlns:p14="http://schemas.microsoft.com/office/powerpoint/2010/main" val="1988443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96B5B1F-5FD6-1BF2-AF63-E7DE8AAE1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E0D9293-F201-DAC6-3D8F-E17DD6C05BBD}"/>
              </a:ext>
            </a:extLst>
          </p:cNvPr>
          <p:cNvGrpSpPr/>
          <p:nvPr/>
        </p:nvGrpSpPr>
        <p:grpSpPr>
          <a:xfrm>
            <a:off x="7836232" y="2793147"/>
            <a:ext cx="516666" cy="3767207"/>
            <a:chOff x="9472320" y="2783376"/>
            <a:chExt cx="516666" cy="37672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6F4B94-C9F0-8C06-9051-425C7E52C380}"/>
                </a:ext>
              </a:extLst>
            </p:cNvPr>
            <p:cNvSpPr txBox="1"/>
            <p:nvPr/>
          </p:nvSpPr>
          <p:spPr>
            <a:xfrm>
              <a:off x="9482116" y="4568082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01100F-C3B2-00AC-B7F8-BD2DE93593DD}"/>
                </a:ext>
              </a:extLst>
            </p:cNvPr>
            <p:cNvSpPr txBox="1"/>
            <p:nvPr/>
          </p:nvSpPr>
          <p:spPr>
            <a:xfrm>
              <a:off x="9472320" y="2783376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20621-160F-D4E7-DCAB-AE380B41E42F}"/>
                </a:ext>
              </a:extLst>
            </p:cNvPr>
            <p:cNvSpPr txBox="1"/>
            <p:nvPr/>
          </p:nvSpPr>
          <p:spPr>
            <a:xfrm>
              <a:off x="9472320" y="4744673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4FD13B-804D-123A-6498-079F10B554A1}"/>
                </a:ext>
              </a:extLst>
            </p:cNvPr>
            <p:cNvSpPr txBox="1"/>
            <p:nvPr/>
          </p:nvSpPr>
          <p:spPr>
            <a:xfrm>
              <a:off x="9482116" y="596580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732C3CF-737C-0353-5266-B19E8E0CC2FF}"/>
              </a:ext>
            </a:extLst>
          </p:cNvPr>
          <p:cNvGrpSpPr/>
          <p:nvPr/>
        </p:nvGrpSpPr>
        <p:grpSpPr>
          <a:xfrm>
            <a:off x="7776871" y="3143947"/>
            <a:ext cx="576027" cy="3738410"/>
            <a:chOff x="9105462" y="2376124"/>
            <a:chExt cx="576027" cy="37384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C82F5D-C5D2-B1E1-058A-DE3A5655356B}"/>
                </a:ext>
              </a:extLst>
            </p:cNvPr>
            <p:cNvSpPr txBox="1"/>
            <p:nvPr/>
          </p:nvSpPr>
          <p:spPr>
            <a:xfrm>
              <a:off x="9149248" y="2376124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F57001-724B-9124-C44C-7DDFFC47BA65}"/>
                </a:ext>
              </a:extLst>
            </p:cNvPr>
            <p:cNvSpPr txBox="1"/>
            <p:nvPr/>
          </p:nvSpPr>
          <p:spPr>
            <a:xfrm>
              <a:off x="9105462" y="3235825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93F520-83AE-9CE9-C329-7F51A816206E}"/>
                </a:ext>
              </a:extLst>
            </p:cNvPr>
            <p:cNvSpPr txBox="1"/>
            <p:nvPr/>
          </p:nvSpPr>
          <p:spPr>
            <a:xfrm>
              <a:off x="9174619" y="5529759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E5DFC40-EB46-6E75-B035-A167FD681EBA}"/>
              </a:ext>
            </a:extLst>
          </p:cNvPr>
          <p:cNvSpPr txBox="1"/>
          <p:nvPr/>
        </p:nvSpPr>
        <p:spPr>
          <a:xfrm>
            <a:off x="7813990" y="5076447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70966B-8276-3E98-0677-DD30E948F739}"/>
              </a:ext>
            </a:extLst>
          </p:cNvPr>
          <p:cNvSpPr txBox="1"/>
          <p:nvPr/>
        </p:nvSpPr>
        <p:spPr>
          <a:xfrm>
            <a:off x="7893631" y="247879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40BE8AA-89FC-BCE5-5E1A-BCCD210A7F6B}"/>
              </a:ext>
            </a:extLst>
          </p:cNvPr>
          <p:cNvGrpSpPr/>
          <p:nvPr/>
        </p:nvGrpSpPr>
        <p:grpSpPr>
          <a:xfrm>
            <a:off x="2104631" y="112458"/>
            <a:ext cx="6156477" cy="6675120"/>
            <a:chOff x="2109711" y="105124"/>
            <a:chExt cx="6156477" cy="6675120"/>
          </a:xfrm>
        </p:grpSpPr>
        <p:pic>
          <p:nvPicPr>
            <p:cNvPr id="17" name="Picture 16" descr="A white sheet with black text&#10;&#10;AI-generated content may be incorrect.">
              <a:extLst>
                <a:ext uri="{FF2B5EF4-FFF2-40B4-BE49-F238E27FC236}">
                  <a16:creationId xmlns:a16="http://schemas.microsoft.com/office/drawing/2014/main" id="{09EB369A-C00A-EF89-9D05-B89B3E012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9711" y="105124"/>
              <a:ext cx="6156477" cy="667512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D27D4B5-2EF4-7C83-AB10-BEEE99FB620D}"/>
                </a:ext>
              </a:extLst>
            </p:cNvPr>
            <p:cNvSpPr/>
            <p:nvPr/>
          </p:nvSpPr>
          <p:spPr>
            <a:xfrm>
              <a:off x="6293224" y="1828800"/>
              <a:ext cx="1928692" cy="209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2D0EA8-354B-4AFE-2F20-BB4B6165B466}"/>
              </a:ext>
            </a:extLst>
          </p:cNvPr>
          <p:cNvGrpSpPr/>
          <p:nvPr/>
        </p:nvGrpSpPr>
        <p:grpSpPr>
          <a:xfrm>
            <a:off x="7813599" y="2793146"/>
            <a:ext cx="557467" cy="3767207"/>
            <a:chOff x="9449687" y="2783375"/>
            <a:chExt cx="557467" cy="376720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F82BCB-4285-9C5F-BDA1-6B857FB6E64D}"/>
                </a:ext>
              </a:extLst>
            </p:cNvPr>
            <p:cNvSpPr txBox="1"/>
            <p:nvPr/>
          </p:nvSpPr>
          <p:spPr>
            <a:xfrm>
              <a:off x="9449687" y="461866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7A1182B-1905-5A9E-A212-EF3098D5E449}"/>
                </a:ext>
              </a:extLst>
            </p:cNvPr>
            <p:cNvSpPr txBox="1"/>
            <p:nvPr/>
          </p:nvSpPr>
          <p:spPr>
            <a:xfrm>
              <a:off x="9495312" y="2783375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32AAFA2-01E3-D934-EF0E-7AEB2C98114C}"/>
                </a:ext>
              </a:extLst>
            </p:cNvPr>
            <p:cNvSpPr txBox="1"/>
            <p:nvPr/>
          </p:nvSpPr>
          <p:spPr>
            <a:xfrm>
              <a:off x="9500284" y="4769966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023EE7-24A1-24CF-4265-2E64610A3407}"/>
                </a:ext>
              </a:extLst>
            </p:cNvPr>
            <p:cNvSpPr txBox="1"/>
            <p:nvPr/>
          </p:nvSpPr>
          <p:spPr>
            <a:xfrm>
              <a:off x="9450078" y="5965807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788C560-21EB-2F5E-83C6-C4D5B6B4ACEA}"/>
              </a:ext>
            </a:extLst>
          </p:cNvPr>
          <p:cNvGrpSpPr/>
          <p:nvPr/>
        </p:nvGrpSpPr>
        <p:grpSpPr>
          <a:xfrm>
            <a:off x="7754238" y="3157631"/>
            <a:ext cx="566231" cy="3740309"/>
            <a:chOff x="9082829" y="2389808"/>
            <a:chExt cx="566231" cy="374030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10DD9E-6D74-8784-C59B-3E729EF1B78E}"/>
                </a:ext>
              </a:extLst>
            </p:cNvPr>
            <p:cNvSpPr txBox="1"/>
            <p:nvPr/>
          </p:nvSpPr>
          <p:spPr>
            <a:xfrm>
              <a:off x="9142190" y="238980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AEC15B-3588-1ADA-5785-2AA558BDC125}"/>
                </a:ext>
              </a:extLst>
            </p:cNvPr>
            <p:cNvSpPr txBox="1"/>
            <p:nvPr/>
          </p:nvSpPr>
          <p:spPr>
            <a:xfrm>
              <a:off x="9082829" y="3263194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28C829-E4BE-6309-AB14-EFBEEC41514A}"/>
                </a:ext>
              </a:extLst>
            </p:cNvPr>
            <p:cNvSpPr txBox="1"/>
            <p:nvPr/>
          </p:nvSpPr>
          <p:spPr>
            <a:xfrm>
              <a:off x="9124022" y="5545342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5870A31-22CF-26F5-E250-680293F7ED7D}"/>
              </a:ext>
            </a:extLst>
          </p:cNvPr>
          <p:cNvSpPr txBox="1"/>
          <p:nvPr/>
        </p:nvSpPr>
        <p:spPr>
          <a:xfrm>
            <a:off x="7795431" y="5127033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081365-5BC7-2594-161A-994618C49E6F}"/>
              </a:ext>
            </a:extLst>
          </p:cNvPr>
          <p:cNvSpPr txBox="1"/>
          <p:nvPr/>
        </p:nvSpPr>
        <p:spPr>
          <a:xfrm>
            <a:off x="7853436" y="2478789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A53D9E-27F2-3BF0-2BFA-B63744611A69}"/>
              </a:ext>
            </a:extLst>
          </p:cNvPr>
          <p:cNvSpPr txBox="1"/>
          <p:nvPr/>
        </p:nvSpPr>
        <p:spPr>
          <a:xfrm>
            <a:off x="7893631" y="4632426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95D14B-A12D-9658-A6A6-467D6CCA2D63}"/>
              </a:ext>
            </a:extLst>
          </p:cNvPr>
          <p:cNvSpPr txBox="1"/>
          <p:nvPr/>
        </p:nvSpPr>
        <p:spPr>
          <a:xfrm>
            <a:off x="7883835" y="284772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B30559-EF57-3E7F-3152-3EA9DC7E923B}"/>
              </a:ext>
            </a:extLst>
          </p:cNvPr>
          <p:cNvSpPr txBox="1"/>
          <p:nvPr/>
        </p:nvSpPr>
        <p:spPr>
          <a:xfrm>
            <a:off x="7883835" y="4809017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13F0F6-5CD5-D97A-D6BE-83738B0F154B}"/>
              </a:ext>
            </a:extLst>
          </p:cNvPr>
          <p:cNvSpPr txBox="1"/>
          <p:nvPr/>
        </p:nvSpPr>
        <p:spPr>
          <a:xfrm>
            <a:off x="7893631" y="6030152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2C5D04-95B6-38C0-E703-D785E4727A74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4BB924-1A3A-2908-CAD1-8D07B17002AE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346231-91DC-8D7A-F3DA-5B274769374F}"/>
              </a:ext>
            </a:extLst>
          </p:cNvPr>
          <p:cNvSpPr txBox="1"/>
          <p:nvPr/>
        </p:nvSpPr>
        <p:spPr>
          <a:xfrm>
            <a:off x="7868260" y="319852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FB0F84-AF6F-7C08-C54F-5A1ECE89BCE7}"/>
              </a:ext>
            </a:extLst>
          </p:cNvPr>
          <p:cNvSpPr txBox="1"/>
          <p:nvPr/>
        </p:nvSpPr>
        <p:spPr>
          <a:xfrm>
            <a:off x="7824474" y="4058221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DCCCED-4235-71FC-224E-05F068A8CED0}"/>
              </a:ext>
            </a:extLst>
          </p:cNvPr>
          <p:cNvSpPr txBox="1"/>
          <p:nvPr/>
        </p:nvSpPr>
        <p:spPr>
          <a:xfrm>
            <a:off x="7893631" y="6352155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4B7583-3929-4749-AD45-DBA8D0F5E3CF}"/>
              </a:ext>
            </a:extLst>
          </p:cNvPr>
          <p:cNvSpPr txBox="1"/>
          <p:nvPr/>
        </p:nvSpPr>
        <p:spPr>
          <a:xfrm>
            <a:off x="7861593" y="513102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C501E6-95CC-995C-8BBE-142A605478F5}"/>
              </a:ext>
            </a:extLst>
          </p:cNvPr>
          <p:cNvSpPr txBox="1"/>
          <p:nvPr/>
        </p:nvSpPr>
        <p:spPr>
          <a:xfrm>
            <a:off x="7941234" y="2533363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D9C9FE8-FCB3-3D39-413B-00FEE06723B1}"/>
              </a:ext>
            </a:extLst>
          </p:cNvPr>
          <p:cNvGrpSpPr/>
          <p:nvPr/>
        </p:nvGrpSpPr>
        <p:grpSpPr>
          <a:xfrm>
            <a:off x="2152234" y="167031"/>
            <a:ext cx="6156477" cy="6675120"/>
            <a:chOff x="2109711" y="105124"/>
            <a:chExt cx="6156477" cy="6675120"/>
          </a:xfrm>
        </p:grpSpPr>
        <p:pic>
          <p:nvPicPr>
            <p:cNvPr id="44" name="Picture 43" descr="A white sheet with black text&#10;&#10;AI-generated content may be incorrect.">
              <a:extLst>
                <a:ext uri="{FF2B5EF4-FFF2-40B4-BE49-F238E27FC236}">
                  <a16:creationId xmlns:a16="http://schemas.microsoft.com/office/drawing/2014/main" id="{6D7F8B7C-F0D5-BDB7-CDF0-E9F8EADAA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9711" y="105124"/>
              <a:ext cx="6156477" cy="6675120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1270FB0-B619-2B2D-8A06-05F6EEC7D715}"/>
                </a:ext>
              </a:extLst>
            </p:cNvPr>
            <p:cNvSpPr/>
            <p:nvPr/>
          </p:nvSpPr>
          <p:spPr>
            <a:xfrm>
              <a:off x="6293224" y="1828800"/>
              <a:ext cx="1928692" cy="209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1C59266-10E7-918B-3CD2-1B13F5D97EDD}"/>
              </a:ext>
            </a:extLst>
          </p:cNvPr>
          <p:cNvSpPr txBox="1"/>
          <p:nvPr/>
        </p:nvSpPr>
        <p:spPr>
          <a:xfrm>
            <a:off x="7861202" y="4683012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5E0FC0-946A-23A7-E4AE-3140022140B3}"/>
              </a:ext>
            </a:extLst>
          </p:cNvPr>
          <p:cNvSpPr txBox="1"/>
          <p:nvPr/>
        </p:nvSpPr>
        <p:spPr>
          <a:xfrm>
            <a:off x="7906827" y="2847719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EF5562B-25BA-4ED8-AC0E-2CF0A7E96DC4}"/>
              </a:ext>
            </a:extLst>
          </p:cNvPr>
          <p:cNvSpPr txBox="1"/>
          <p:nvPr/>
        </p:nvSpPr>
        <p:spPr>
          <a:xfrm>
            <a:off x="7911799" y="483431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858CE49-7795-EB57-D951-659B8D600E86}"/>
              </a:ext>
            </a:extLst>
          </p:cNvPr>
          <p:cNvSpPr txBox="1"/>
          <p:nvPr/>
        </p:nvSpPr>
        <p:spPr>
          <a:xfrm>
            <a:off x="7861593" y="6030151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FCF88BA-7EB5-987F-F0FE-42AA5358F42A}"/>
              </a:ext>
            </a:extLst>
          </p:cNvPr>
          <p:cNvSpPr txBox="1"/>
          <p:nvPr/>
        </p:nvSpPr>
        <p:spPr>
          <a:xfrm>
            <a:off x="7861202" y="3212204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285F30-DE11-72E8-F392-45A4069E68D3}"/>
              </a:ext>
            </a:extLst>
          </p:cNvPr>
          <p:cNvSpPr txBox="1"/>
          <p:nvPr/>
        </p:nvSpPr>
        <p:spPr>
          <a:xfrm>
            <a:off x="7801841" y="4085590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6C01EC-B79B-744F-AC9E-DD121EBFB460}"/>
              </a:ext>
            </a:extLst>
          </p:cNvPr>
          <p:cNvSpPr txBox="1"/>
          <p:nvPr/>
        </p:nvSpPr>
        <p:spPr>
          <a:xfrm>
            <a:off x="7843034" y="6367738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926516-0CF8-681B-59A5-13D314C02875}"/>
              </a:ext>
            </a:extLst>
          </p:cNvPr>
          <p:cNvSpPr txBox="1"/>
          <p:nvPr/>
        </p:nvSpPr>
        <p:spPr>
          <a:xfrm>
            <a:off x="7843034" y="5181606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6E8B77F-F656-1BA4-95B3-757D9EF316A9}"/>
              </a:ext>
            </a:extLst>
          </p:cNvPr>
          <p:cNvSpPr txBox="1"/>
          <p:nvPr/>
        </p:nvSpPr>
        <p:spPr>
          <a:xfrm>
            <a:off x="7901039" y="2533362"/>
            <a:ext cx="5068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8340E8F-6DFF-DD49-9B08-1F8281851FD7}"/>
              </a:ext>
            </a:extLst>
          </p:cNvPr>
          <p:cNvSpPr/>
          <p:nvPr/>
        </p:nvSpPr>
        <p:spPr>
          <a:xfrm>
            <a:off x="6326226" y="1895954"/>
            <a:ext cx="1962033" cy="49093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8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  <p:bldP spid="47" grpId="0"/>
      <p:bldP spid="48" grpId="0"/>
      <p:bldP spid="49" grpId="0"/>
      <p:bldP spid="50" grpId="0"/>
      <p:bldP spid="52" grpId="0"/>
      <p:bldP spid="52" grpId="1"/>
      <p:bldP spid="53" grpId="0"/>
      <p:bldP spid="53" grpId="1"/>
      <p:bldP spid="54" grpId="0"/>
      <p:bldP spid="54" grpId="1"/>
      <p:bldP spid="55" grpId="0"/>
      <p:bldP spid="56" grpId="0"/>
      <p:bldP spid="56" grpId="1"/>
      <p:bldP spid="5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A8604A9-327C-1A7E-0502-1BF697BBA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815A53-CD99-EF4E-9502-CEC9D6F14659}"/>
              </a:ext>
            </a:extLst>
          </p:cNvPr>
          <p:cNvGraphicFramePr>
            <a:graphicFrameLocks noGrp="1"/>
          </p:cNvGraphicFramePr>
          <p:nvPr/>
        </p:nvGraphicFramePr>
        <p:xfrm>
          <a:off x="814707" y="773561"/>
          <a:ext cx="10721658" cy="590702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0718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497028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  <a:gridCol w="4460651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Emmett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Countering “CRINK” Alignment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Danger of one-dimensional energy sector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John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Innovation and Environmental Capacity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Miles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Capitalism and Environment Protection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Climate change and refugees/sovereignty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Kennedy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Taiwan Prosperity and U.S. Interests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Eli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Prediction Markets 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Iran-US relations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Michael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Foreign Manipulation of U.S. Elections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Diego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Russian Invasion of Ukraine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Globalization and environmental impact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Molisa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U.S.-China Competition in Critical Technologies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Kaiwen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U.S.-China Economic and Trade Competition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China’s Influence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in Africa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25974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Yvette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Rwanda-DRC Conflict </a:t>
                      </a:r>
                      <a:r>
                        <a:rPr lang="en-US" sz="1800" b="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and Resolution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33121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Bijan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Housing Shortage and its Implications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Humanitarian Crisis in Gaza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06306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Megha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Restrictive U.S. Immigration and Visa Policies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944378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Filippo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Transatlantic Relations 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North Korea illegal ops to support goals</a:t>
                      </a:r>
                      <a:endParaRPr lang="en-US" sz="20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81585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David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????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??????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11842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3C7E9-4E15-8631-9593-195EF10B05F6}"/>
              </a:ext>
            </a:extLst>
          </p:cNvPr>
          <p:cNvSpPr txBox="1"/>
          <p:nvPr/>
        </p:nvSpPr>
        <p:spPr>
          <a:xfrm>
            <a:off x="3913030" y="105490"/>
            <a:ext cx="3369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3239754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3CEB31-66B2-42AF-D82E-A245C351BD62}"/>
              </a:ext>
            </a:extLst>
          </p:cNvPr>
          <p:cNvSpPr txBox="1"/>
          <p:nvPr/>
        </p:nvSpPr>
        <p:spPr>
          <a:xfrm>
            <a:off x="2547815" y="1225955"/>
            <a:ext cx="609600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Comfortable?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Topics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How partnership will work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The purposes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Substance, process, skills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The elements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6B39E-25AA-B6C1-908E-B19739B5AE06}"/>
              </a:ext>
            </a:extLst>
          </p:cNvPr>
          <p:cNvSpPr txBox="1"/>
          <p:nvPr/>
        </p:nvSpPr>
        <p:spPr>
          <a:xfrm>
            <a:off x="5783385" y="4673053"/>
            <a:ext cx="32590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402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Proposal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Hearing/event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Public opinion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BD9E9B-4E12-4403-95E2-5CE9AF88231A}"/>
              </a:ext>
            </a:extLst>
          </p:cNvPr>
          <p:cNvSpPr txBox="1"/>
          <p:nvPr/>
        </p:nvSpPr>
        <p:spPr>
          <a:xfrm>
            <a:off x="2637692" y="4673053"/>
            <a:ext cx="325901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401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Analysis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“Memo #2”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0E598C-63E0-F95F-DAC1-A9AE64649FA1}"/>
              </a:ext>
            </a:extLst>
          </p:cNvPr>
          <p:cNvSpPr txBox="1"/>
          <p:nvPr/>
        </p:nvSpPr>
        <p:spPr>
          <a:xfrm>
            <a:off x="8710246" y="4673053"/>
            <a:ext cx="32590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Interviews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DC memo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Briefing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5FA80-77A1-9B68-E41B-A5BD7481011D}"/>
              </a:ext>
            </a:extLst>
          </p:cNvPr>
          <p:cNvSpPr txBox="1"/>
          <p:nvPr/>
        </p:nvSpPr>
        <p:spPr>
          <a:xfrm>
            <a:off x="987036" y="502680"/>
            <a:ext cx="3876431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3923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61EA03-02E3-1177-7EDB-368225213A74}"/>
              </a:ext>
            </a:extLst>
          </p:cNvPr>
          <p:cNvSpPr txBox="1"/>
          <p:nvPr/>
        </p:nvSpPr>
        <p:spPr>
          <a:xfrm>
            <a:off x="1346200" y="660400"/>
            <a:ext cx="4593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Don’t forget … there’s always help.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93BD9D-75C3-85CE-22AF-50E5C73E5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6" y="1255259"/>
            <a:ext cx="9612086" cy="54067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64424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BE4DE0-012C-0582-FAC0-849721657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667" y="522582"/>
            <a:ext cx="5984837" cy="33664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1757DF-3194-C08F-1336-EC7E8BBE9001}"/>
              </a:ext>
            </a:extLst>
          </p:cNvPr>
          <p:cNvSpPr txBox="1"/>
          <p:nvPr/>
        </p:nvSpPr>
        <p:spPr>
          <a:xfrm>
            <a:off x="6096000" y="5152913"/>
            <a:ext cx="38154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With practice, is there </a:t>
            </a:r>
            <a:br>
              <a:rPr lang="en-US" sz="2400" dirty="0"/>
            </a:br>
            <a:r>
              <a:rPr lang="en-US" sz="2400" dirty="0"/>
              <a:t>any part of this you can’t do?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29987-6690-644A-72C3-14CC3BA24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86" y="522581"/>
            <a:ext cx="4767897" cy="6000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57B59D-97E6-FDE1-1FC5-1679F55D1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741" y="204895"/>
            <a:ext cx="4977439" cy="644821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9D52A5-7DAD-C6F5-62F0-F55EA000DD15}"/>
              </a:ext>
            </a:extLst>
          </p:cNvPr>
          <p:cNvSpPr txBox="1"/>
          <p:nvPr/>
        </p:nvSpPr>
        <p:spPr>
          <a:xfrm>
            <a:off x="7713712" y="4479023"/>
            <a:ext cx="2419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GOODER THAN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C37B56-6863-1A8B-FB93-5FF15DFC7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1468" y="4392048"/>
            <a:ext cx="205191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70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9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12019F-4291-280C-3FA2-A3E8857584DA}"/>
              </a:ext>
            </a:extLst>
          </p:cNvPr>
          <p:cNvSpPr txBox="1"/>
          <p:nvPr/>
        </p:nvSpPr>
        <p:spPr>
          <a:xfrm>
            <a:off x="3657599" y="2844225"/>
            <a:ext cx="52148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QUESTIONS or COMMENTS?</a:t>
            </a:r>
          </a:p>
        </p:txBody>
      </p:sp>
    </p:spTree>
    <p:extLst>
      <p:ext uri="{BB962C8B-B14F-4D97-AF65-F5344CB8AC3E}">
        <p14:creationId xmlns:p14="http://schemas.microsoft.com/office/powerpoint/2010/main" val="3604434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763B-555D-EB1F-0296-B25E7CA05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1EF75B-3A9F-0660-2E74-5012AA8D0B2E}"/>
              </a:ext>
            </a:extLst>
          </p:cNvPr>
          <p:cNvSpPr/>
          <p:nvPr/>
        </p:nvSpPr>
        <p:spPr>
          <a:xfrm>
            <a:off x="5867400" y="4642247"/>
            <a:ext cx="50292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2800" dirty="0"/>
              <a:t>Fulton T. Armstrong</a:t>
            </a:r>
          </a:p>
          <a:p>
            <a:pPr algn="r">
              <a:spcAft>
                <a:spcPts val="1200"/>
              </a:spcAft>
            </a:pP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02 October 2026</a:t>
            </a: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31E1D6-B961-C3C9-002E-39418EF61C17}"/>
              </a:ext>
            </a:extLst>
          </p:cNvPr>
          <p:cNvSpPr/>
          <p:nvPr/>
        </p:nvSpPr>
        <p:spPr>
          <a:xfrm>
            <a:off x="1545779" y="1143000"/>
            <a:ext cx="956383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Washington Memo</a:t>
            </a:r>
          </a:p>
          <a:p>
            <a:pPr algn="ctr">
              <a:spcAft>
                <a:spcPts val="2400"/>
              </a:spcAft>
            </a:pPr>
            <a:r>
              <a:rPr lang="en-US" sz="24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 Writing for Policymakers who Need to Make Decisions -</a:t>
            </a:r>
            <a:endParaRPr lang="en-US" sz="4400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B64086-741A-B9DC-203D-7059CA6D7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94111"/>
            <a:ext cx="4684295" cy="296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77347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2458</TotalTime>
  <Words>1103</Words>
  <Application>Microsoft Office PowerPoint</Application>
  <PresentationFormat>Widescreen</PresentationFormat>
  <Paragraphs>327</Paragraphs>
  <Slides>33</Slides>
  <Notes>1</Notes>
  <HiddenSlides>11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Arial</vt:lpstr>
      <vt:lpstr>Calibri</vt:lpstr>
      <vt:lpstr>Corbel</vt:lpstr>
      <vt:lpstr>Wingdings</vt:lpstr>
      <vt:lpstr>AU_analysis_class_theme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401/402 Intro on Tuesday 2023-08-29</dc:title>
  <dc:subject/>
  <dc:creator>Fulton Armstrong</dc:creator>
  <cp:keywords/>
  <dc:description>This is the 401/402 part of the block I will do on Tuesday, 29 August. Before that class, I will merge it with the Bootcamp part of the block I will do on that day.</dc:description>
  <cp:lastModifiedBy>Fulton A</cp:lastModifiedBy>
  <cp:revision>180</cp:revision>
  <cp:lastPrinted>2023-01-19T02:11:13Z</cp:lastPrinted>
  <dcterms:created xsi:type="dcterms:W3CDTF">2020-01-10T15:37:44Z</dcterms:created>
  <dcterms:modified xsi:type="dcterms:W3CDTF">2026-09-30T15:04:14Z</dcterms:modified>
  <cp:category/>
</cp:coreProperties>
</file>