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1580" r:id="rId2"/>
    <p:sldId id="894" r:id="rId3"/>
    <p:sldId id="1973" r:id="rId4"/>
    <p:sldId id="412" r:id="rId5"/>
    <p:sldId id="1913" r:id="rId6"/>
    <p:sldId id="1974" r:id="rId7"/>
    <p:sldId id="1975" r:id="rId8"/>
    <p:sldId id="1976" r:id="rId9"/>
    <p:sldId id="1977" r:id="rId10"/>
    <p:sldId id="1978" r:id="rId11"/>
    <p:sldId id="1972" r:id="rId12"/>
    <p:sldId id="397" r:id="rId13"/>
    <p:sldId id="398" r:id="rId14"/>
    <p:sldId id="616" r:id="rId15"/>
    <p:sldId id="346" r:id="rId16"/>
    <p:sldId id="347" r:id="rId17"/>
    <p:sldId id="1550" r:id="rId18"/>
    <p:sldId id="1549" r:id="rId19"/>
    <p:sldId id="349" r:id="rId20"/>
    <p:sldId id="620" r:id="rId21"/>
    <p:sldId id="617" r:id="rId22"/>
    <p:sldId id="279" r:id="rId23"/>
    <p:sldId id="619" r:id="rId24"/>
    <p:sldId id="621" r:id="rId25"/>
    <p:sldId id="1893" r:id="rId26"/>
    <p:sldId id="625" r:id="rId27"/>
    <p:sldId id="289" r:id="rId28"/>
    <p:sldId id="1946" r:id="rId29"/>
    <p:sldId id="1967" r:id="rId30"/>
    <p:sldId id="1980" r:id="rId31"/>
    <p:sldId id="1981" r:id="rId32"/>
    <p:sldId id="1876" r:id="rId33"/>
    <p:sldId id="670" r:id="rId34"/>
    <p:sldId id="1886" r:id="rId35"/>
    <p:sldId id="1982" r:id="rId36"/>
    <p:sldId id="1678" r:id="rId37"/>
    <p:sldId id="1699" r:id="rId38"/>
    <p:sldId id="1700" r:id="rId39"/>
    <p:sldId id="1684" r:id="rId40"/>
    <p:sldId id="1685" r:id="rId41"/>
    <p:sldId id="731" r:id="rId42"/>
    <p:sldId id="1090" r:id="rId43"/>
    <p:sldId id="897" r:id="rId44"/>
    <p:sldId id="727" r:id="rId45"/>
    <p:sldId id="867" r:id="rId46"/>
    <p:sldId id="752" r:id="rId47"/>
    <p:sldId id="1728" r:id="rId48"/>
    <p:sldId id="730" r:id="rId49"/>
    <p:sldId id="856" r:id="rId50"/>
    <p:sldId id="1901" r:id="rId51"/>
    <p:sldId id="1900" r:id="rId52"/>
    <p:sldId id="1740" r:id="rId53"/>
    <p:sldId id="1869" r:id="rId54"/>
    <p:sldId id="1984" r:id="rId55"/>
    <p:sldId id="1906" r:id="rId56"/>
    <p:sldId id="1873" r:id="rId57"/>
    <p:sldId id="1971" r:id="rId58"/>
    <p:sldId id="1983" r:id="rId5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lton A" initials="FA" lastIdx="1" clrIdx="0">
    <p:extLst>
      <p:ext uri="{19B8F6BF-5375-455C-9EA6-DF929625EA0E}">
        <p15:presenceInfo xmlns:p15="http://schemas.microsoft.com/office/powerpoint/2012/main" userId="6ce49bf28c24c9b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61616"/>
    <a:srgbClr val="0F0F0F"/>
    <a:srgbClr val="FFCCFF"/>
    <a:srgbClr val="C7D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CC0742-45F8-4DB9-9F42-06CD5C947B02}" v="1" dt="2026-09-09T18:39:45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51" autoAdjust="0"/>
    <p:restoredTop sz="93871" autoAdjust="0"/>
  </p:normalViewPr>
  <p:slideViewPr>
    <p:cSldViewPr>
      <p:cViewPr varScale="1">
        <p:scale>
          <a:sx n="70" d="100"/>
          <a:sy n="70" d="100"/>
        </p:scale>
        <p:origin x="222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81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lton A" userId="6ce49bf28c24c9be" providerId="LiveId" clId="{6BBDCC28-EAC0-40FF-A09B-B0AEED10F0DB}"/>
    <pc:docChg chg="custSel addSld modSld">
      <pc:chgData name="Fulton A" userId="6ce49bf28c24c9be" providerId="LiveId" clId="{6BBDCC28-EAC0-40FF-A09B-B0AEED10F0DB}" dt="2026-09-09T18:41:39.379" v="42" actId="27614"/>
      <pc:docMkLst>
        <pc:docMk/>
      </pc:docMkLst>
      <pc:sldChg chg="addSp modSp new mod">
        <pc:chgData name="Fulton A" userId="6ce49bf28c24c9be" providerId="LiveId" clId="{6BBDCC28-EAC0-40FF-A09B-B0AEED10F0DB}" dt="2026-09-09T18:41:39.379" v="42" actId="27614"/>
        <pc:sldMkLst>
          <pc:docMk/>
          <pc:sldMk cId="3972678268" sldId="1984"/>
        </pc:sldMkLst>
        <pc:spChg chg="add mod">
          <ac:chgData name="Fulton A" userId="6ce49bf28c24c9be" providerId="LiveId" clId="{6BBDCC28-EAC0-40FF-A09B-B0AEED10F0DB}" dt="2026-09-09T18:39:56.337" v="36" actId="1076"/>
          <ac:spMkLst>
            <pc:docMk/>
            <pc:sldMk cId="3972678268" sldId="1984"/>
            <ac:spMk id="2" creationId="{274EA4D8-AE98-3FE0-85EF-671F8B367757}"/>
          </ac:spMkLst>
        </pc:spChg>
        <pc:picChg chg="add mod">
          <ac:chgData name="Fulton A" userId="6ce49bf28c24c9be" providerId="LiveId" clId="{6BBDCC28-EAC0-40FF-A09B-B0AEED10F0DB}" dt="2026-09-09T18:41:39.379" v="42" actId="27614"/>
          <ac:picMkLst>
            <pc:docMk/>
            <pc:sldMk cId="3972678268" sldId="1984"/>
            <ac:picMk id="4" creationId="{60B17514-3C5F-1B2D-66F6-25D022B7315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D37AC0-5410-42CD-B332-B05591B5AD60}" type="doc">
      <dgm:prSet loTypeId="urn:microsoft.com/office/officeart/2005/8/layout/process1" loCatId="process" qsTypeId="urn:microsoft.com/office/officeart/2005/8/quickstyle/simple1#2" qsCatId="simple" csTypeId="urn:microsoft.com/office/officeart/2005/8/colors/accent1_2#2" csCatId="accent1" phldr="1"/>
      <dgm:spPr/>
    </dgm:pt>
    <dgm:pt modelId="{E80BBE66-D201-420B-B975-01FB48E19803}">
      <dgm:prSet phldrT="[Text]"/>
      <dgm:spPr/>
      <dgm:t>
        <a:bodyPr/>
        <a:lstStyle/>
        <a:p>
          <a:r>
            <a:rPr lang="es-ES" dirty="0" err="1"/>
            <a:t>Problem</a:t>
          </a:r>
          <a:endParaRPr lang="en-US" dirty="0"/>
        </a:p>
      </dgm:t>
    </dgm:pt>
    <dgm:pt modelId="{3E6957EC-0372-4566-ABB7-4E52DBFC206E}" type="parTrans" cxnId="{83136641-4D34-4042-8FEA-1E5F86C710A4}">
      <dgm:prSet/>
      <dgm:spPr/>
      <dgm:t>
        <a:bodyPr/>
        <a:lstStyle/>
        <a:p>
          <a:endParaRPr lang="en-US"/>
        </a:p>
      </dgm:t>
    </dgm:pt>
    <dgm:pt modelId="{92067C01-0840-488D-AB48-A63575620756}" type="sibTrans" cxnId="{83136641-4D34-4042-8FEA-1E5F86C710A4}">
      <dgm:prSet/>
      <dgm:spPr/>
      <dgm:t>
        <a:bodyPr/>
        <a:lstStyle/>
        <a:p>
          <a:endParaRPr lang="en-US"/>
        </a:p>
      </dgm:t>
    </dgm:pt>
    <dgm:pt modelId="{2D5EA6BF-A615-445B-9BA0-9D926737DB97}">
      <dgm:prSet phldrT="[Text]"/>
      <dgm:spPr/>
      <dgm:t>
        <a:bodyPr/>
        <a:lstStyle/>
        <a:p>
          <a:r>
            <a:rPr lang="es-ES" dirty="0" err="1"/>
            <a:t>Analysis</a:t>
          </a:r>
          <a:endParaRPr lang="en-US" dirty="0"/>
        </a:p>
      </dgm:t>
    </dgm:pt>
    <dgm:pt modelId="{7B1FC5DA-AB3A-4564-9736-8768178CCD3A}" type="parTrans" cxnId="{91EFEEF7-47A1-4DA2-BECD-F5164033CE80}">
      <dgm:prSet/>
      <dgm:spPr/>
      <dgm:t>
        <a:bodyPr/>
        <a:lstStyle/>
        <a:p>
          <a:endParaRPr lang="en-US"/>
        </a:p>
      </dgm:t>
    </dgm:pt>
    <dgm:pt modelId="{15064E94-18D8-4D9D-9A9B-DD6A5D490776}" type="sibTrans" cxnId="{91EFEEF7-47A1-4DA2-BECD-F5164033CE80}">
      <dgm:prSet/>
      <dgm:spPr/>
      <dgm:t>
        <a:bodyPr/>
        <a:lstStyle/>
        <a:p>
          <a:endParaRPr lang="en-US"/>
        </a:p>
      </dgm:t>
    </dgm:pt>
    <dgm:pt modelId="{950250FE-0787-4D7A-A2C7-52A800110E67}">
      <dgm:prSet phldrT="[Text]"/>
      <dgm:spPr/>
      <dgm:t>
        <a:bodyPr/>
        <a:lstStyle/>
        <a:p>
          <a:r>
            <a:rPr lang="es-ES" dirty="0" err="1"/>
            <a:t>Options</a:t>
          </a:r>
          <a:endParaRPr lang="en-US" dirty="0"/>
        </a:p>
      </dgm:t>
    </dgm:pt>
    <dgm:pt modelId="{60C5E5DA-1CF5-4776-A2C0-D98835DEF1AC}" type="parTrans" cxnId="{4AC85EA5-5594-4F61-B8FE-FC5BAF237D5F}">
      <dgm:prSet/>
      <dgm:spPr/>
      <dgm:t>
        <a:bodyPr/>
        <a:lstStyle/>
        <a:p>
          <a:endParaRPr lang="en-US"/>
        </a:p>
      </dgm:t>
    </dgm:pt>
    <dgm:pt modelId="{0A255C6F-F3FB-4A71-9D2E-F195935B5614}" type="sibTrans" cxnId="{4AC85EA5-5594-4F61-B8FE-FC5BAF237D5F}">
      <dgm:prSet/>
      <dgm:spPr/>
      <dgm:t>
        <a:bodyPr/>
        <a:lstStyle/>
        <a:p>
          <a:endParaRPr lang="en-US"/>
        </a:p>
      </dgm:t>
    </dgm:pt>
    <dgm:pt modelId="{D395A510-0493-4517-8C61-4A4F6A16D215}">
      <dgm:prSet/>
      <dgm:spPr/>
      <dgm:t>
        <a:bodyPr/>
        <a:lstStyle/>
        <a:p>
          <a:r>
            <a:rPr lang="es-ES" dirty="0" err="1"/>
            <a:t>Decision</a:t>
          </a:r>
          <a:endParaRPr lang="en-US" dirty="0"/>
        </a:p>
      </dgm:t>
    </dgm:pt>
    <dgm:pt modelId="{52BE721F-4D2B-4A9D-B1EE-AD017A4D7AE0}" type="parTrans" cxnId="{306BA04E-E40F-4ED5-B108-4BEDDADD11C0}">
      <dgm:prSet/>
      <dgm:spPr/>
      <dgm:t>
        <a:bodyPr/>
        <a:lstStyle/>
        <a:p>
          <a:endParaRPr lang="en-US"/>
        </a:p>
      </dgm:t>
    </dgm:pt>
    <dgm:pt modelId="{599C92E7-CDD6-46B3-8EC2-DDA715FC8EE5}" type="sibTrans" cxnId="{306BA04E-E40F-4ED5-B108-4BEDDADD11C0}">
      <dgm:prSet/>
      <dgm:spPr/>
      <dgm:t>
        <a:bodyPr/>
        <a:lstStyle/>
        <a:p>
          <a:endParaRPr lang="en-US"/>
        </a:p>
      </dgm:t>
    </dgm:pt>
    <dgm:pt modelId="{0257205C-1241-440C-9E88-0F977ACAC9A5}">
      <dgm:prSet/>
      <dgm:spPr/>
      <dgm:t>
        <a:bodyPr/>
        <a:lstStyle/>
        <a:p>
          <a:r>
            <a:rPr lang="es-ES" dirty="0" err="1"/>
            <a:t>Results</a:t>
          </a:r>
          <a:endParaRPr lang="en-US" dirty="0"/>
        </a:p>
      </dgm:t>
    </dgm:pt>
    <dgm:pt modelId="{504D91A6-1043-4B37-B87A-99F56592F98B}" type="parTrans" cxnId="{FC4CDE01-96C3-43AD-8895-8CF3989F648A}">
      <dgm:prSet/>
      <dgm:spPr/>
      <dgm:t>
        <a:bodyPr/>
        <a:lstStyle/>
        <a:p>
          <a:endParaRPr lang="en-US"/>
        </a:p>
      </dgm:t>
    </dgm:pt>
    <dgm:pt modelId="{CFB3DD4A-72EE-43DE-9B28-0CB1A16F3097}" type="sibTrans" cxnId="{FC4CDE01-96C3-43AD-8895-8CF3989F648A}">
      <dgm:prSet/>
      <dgm:spPr/>
      <dgm:t>
        <a:bodyPr/>
        <a:lstStyle/>
        <a:p>
          <a:endParaRPr lang="en-US"/>
        </a:p>
      </dgm:t>
    </dgm:pt>
    <dgm:pt modelId="{EB77F1F0-EA06-422B-9398-751EAA1B835C}" type="pres">
      <dgm:prSet presAssocID="{70D37AC0-5410-42CD-B332-B05591B5AD60}" presName="Name0" presStyleCnt="0">
        <dgm:presLayoutVars>
          <dgm:dir/>
          <dgm:resizeHandles val="exact"/>
        </dgm:presLayoutVars>
      </dgm:prSet>
      <dgm:spPr/>
    </dgm:pt>
    <dgm:pt modelId="{161447B1-94AF-49DA-BBD9-DA0640315435}" type="pres">
      <dgm:prSet presAssocID="{E80BBE66-D201-420B-B975-01FB48E19803}" presName="node" presStyleLbl="node1" presStyleIdx="0" presStyleCnt="5">
        <dgm:presLayoutVars>
          <dgm:bulletEnabled val="1"/>
        </dgm:presLayoutVars>
      </dgm:prSet>
      <dgm:spPr/>
    </dgm:pt>
    <dgm:pt modelId="{380B2910-9A39-45BA-937A-5F82FDFF1FC5}" type="pres">
      <dgm:prSet presAssocID="{92067C01-0840-488D-AB48-A63575620756}" presName="sibTrans" presStyleLbl="sibTrans2D1" presStyleIdx="0" presStyleCnt="4"/>
      <dgm:spPr/>
    </dgm:pt>
    <dgm:pt modelId="{A87CB6D2-6A56-46C2-8305-BD770A92ACE2}" type="pres">
      <dgm:prSet presAssocID="{92067C01-0840-488D-AB48-A63575620756}" presName="connectorText" presStyleLbl="sibTrans2D1" presStyleIdx="0" presStyleCnt="4"/>
      <dgm:spPr/>
    </dgm:pt>
    <dgm:pt modelId="{4A060D5C-E1CF-4084-94BF-D32C23EB29FC}" type="pres">
      <dgm:prSet presAssocID="{2D5EA6BF-A615-445B-9BA0-9D926737DB97}" presName="node" presStyleLbl="node1" presStyleIdx="1" presStyleCnt="5">
        <dgm:presLayoutVars>
          <dgm:bulletEnabled val="1"/>
        </dgm:presLayoutVars>
      </dgm:prSet>
      <dgm:spPr/>
    </dgm:pt>
    <dgm:pt modelId="{43577509-BAA3-4C85-8D62-EA034DE386AE}" type="pres">
      <dgm:prSet presAssocID="{15064E94-18D8-4D9D-9A9B-DD6A5D490776}" presName="sibTrans" presStyleLbl="sibTrans2D1" presStyleIdx="1" presStyleCnt="4"/>
      <dgm:spPr/>
    </dgm:pt>
    <dgm:pt modelId="{52764E30-2F11-4D5D-B932-E21B49041656}" type="pres">
      <dgm:prSet presAssocID="{15064E94-18D8-4D9D-9A9B-DD6A5D490776}" presName="connectorText" presStyleLbl="sibTrans2D1" presStyleIdx="1" presStyleCnt="4"/>
      <dgm:spPr/>
    </dgm:pt>
    <dgm:pt modelId="{258CCB8A-8BDF-446F-A6BF-A2A02B7C3EC3}" type="pres">
      <dgm:prSet presAssocID="{950250FE-0787-4D7A-A2C7-52A800110E67}" presName="node" presStyleLbl="node1" presStyleIdx="2" presStyleCnt="5">
        <dgm:presLayoutVars>
          <dgm:bulletEnabled val="1"/>
        </dgm:presLayoutVars>
      </dgm:prSet>
      <dgm:spPr/>
    </dgm:pt>
    <dgm:pt modelId="{8D339F33-BC5B-4A2B-9303-CD86B71B563C}" type="pres">
      <dgm:prSet presAssocID="{0A255C6F-F3FB-4A71-9D2E-F195935B5614}" presName="sibTrans" presStyleLbl="sibTrans2D1" presStyleIdx="2" presStyleCnt="4"/>
      <dgm:spPr/>
    </dgm:pt>
    <dgm:pt modelId="{A215691D-3F33-4360-8163-15B98144889B}" type="pres">
      <dgm:prSet presAssocID="{0A255C6F-F3FB-4A71-9D2E-F195935B5614}" presName="connectorText" presStyleLbl="sibTrans2D1" presStyleIdx="2" presStyleCnt="4"/>
      <dgm:spPr/>
    </dgm:pt>
    <dgm:pt modelId="{46C94B4C-D47C-411A-B119-5B7D5C17223A}" type="pres">
      <dgm:prSet presAssocID="{D395A510-0493-4517-8C61-4A4F6A16D215}" presName="node" presStyleLbl="node1" presStyleIdx="3" presStyleCnt="5">
        <dgm:presLayoutVars>
          <dgm:bulletEnabled val="1"/>
        </dgm:presLayoutVars>
      </dgm:prSet>
      <dgm:spPr/>
    </dgm:pt>
    <dgm:pt modelId="{D11CB343-ABEE-40B2-9877-09BB46F9788D}" type="pres">
      <dgm:prSet presAssocID="{599C92E7-CDD6-46B3-8EC2-DDA715FC8EE5}" presName="sibTrans" presStyleLbl="sibTrans2D1" presStyleIdx="3" presStyleCnt="4"/>
      <dgm:spPr/>
    </dgm:pt>
    <dgm:pt modelId="{736F36AC-3A93-4F81-A26E-91CE3B537B5F}" type="pres">
      <dgm:prSet presAssocID="{599C92E7-CDD6-46B3-8EC2-DDA715FC8EE5}" presName="connectorText" presStyleLbl="sibTrans2D1" presStyleIdx="3" presStyleCnt="4"/>
      <dgm:spPr/>
    </dgm:pt>
    <dgm:pt modelId="{4663377B-C94F-40F4-B54E-223651D9B4CB}" type="pres">
      <dgm:prSet presAssocID="{0257205C-1241-440C-9E88-0F977ACAC9A5}" presName="node" presStyleLbl="node1" presStyleIdx="4" presStyleCnt="5">
        <dgm:presLayoutVars>
          <dgm:bulletEnabled val="1"/>
        </dgm:presLayoutVars>
      </dgm:prSet>
      <dgm:spPr/>
    </dgm:pt>
  </dgm:ptLst>
  <dgm:cxnLst>
    <dgm:cxn modelId="{FC4CDE01-96C3-43AD-8895-8CF3989F648A}" srcId="{70D37AC0-5410-42CD-B332-B05591B5AD60}" destId="{0257205C-1241-440C-9E88-0F977ACAC9A5}" srcOrd="4" destOrd="0" parTransId="{504D91A6-1043-4B37-B87A-99F56592F98B}" sibTransId="{CFB3DD4A-72EE-43DE-9B28-0CB1A16F3097}"/>
    <dgm:cxn modelId="{79A09905-F0DA-4E54-8478-E26432E2923E}" type="presOf" srcId="{599C92E7-CDD6-46B3-8EC2-DDA715FC8EE5}" destId="{D11CB343-ABEE-40B2-9877-09BB46F9788D}" srcOrd="0" destOrd="0" presId="urn:microsoft.com/office/officeart/2005/8/layout/process1"/>
    <dgm:cxn modelId="{917DF007-B7FA-41D0-B4C3-465341466651}" type="presOf" srcId="{599C92E7-CDD6-46B3-8EC2-DDA715FC8EE5}" destId="{736F36AC-3A93-4F81-A26E-91CE3B537B5F}" srcOrd="1" destOrd="0" presId="urn:microsoft.com/office/officeart/2005/8/layout/process1"/>
    <dgm:cxn modelId="{3D3F2F13-0C27-46C3-A887-019F43074677}" type="presOf" srcId="{15064E94-18D8-4D9D-9A9B-DD6A5D490776}" destId="{43577509-BAA3-4C85-8D62-EA034DE386AE}" srcOrd="0" destOrd="0" presId="urn:microsoft.com/office/officeart/2005/8/layout/process1"/>
    <dgm:cxn modelId="{5FDBA21C-2083-4047-B1BB-6448B938F0DE}" type="presOf" srcId="{D395A510-0493-4517-8C61-4A4F6A16D215}" destId="{46C94B4C-D47C-411A-B119-5B7D5C17223A}" srcOrd="0" destOrd="0" presId="urn:microsoft.com/office/officeart/2005/8/layout/process1"/>
    <dgm:cxn modelId="{C33E0635-FB6B-412A-BDCF-59CFD39EAAC4}" type="presOf" srcId="{92067C01-0840-488D-AB48-A63575620756}" destId="{A87CB6D2-6A56-46C2-8305-BD770A92ACE2}" srcOrd="1" destOrd="0" presId="urn:microsoft.com/office/officeart/2005/8/layout/process1"/>
    <dgm:cxn modelId="{83136641-4D34-4042-8FEA-1E5F86C710A4}" srcId="{70D37AC0-5410-42CD-B332-B05591B5AD60}" destId="{E80BBE66-D201-420B-B975-01FB48E19803}" srcOrd="0" destOrd="0" parTransId="{3E6957EC-0372-4566-ABB7-4E52DBFC206E}" sibTransId="{92067C01-0840-488D-AB48-A63575620756}"/>
    <dgm:cxn modelId="{4D923F43-054F-4298-A3E4-6D61FDCC2A5B}" type="presOf" srcId="{92067C01-0840-488D-AB48-A63575620756}" destId="{380B2910-9A39-45BA-937A-5F82FDFF1FC5}" srcOrd="0" destOrd="0" presId="urn:microsoft.com/office/officeart/2005/8/layout/process1"/>
    <dgm:cxn modelId="{B3F8F347-60AE-4E97-A131-44F71F33A6D7}" type="presOf" srcId="{70D37AC0-5410-42CD-B332-B05591B5AD60}" destId="{EB77F1F0-EA06-422B-9398-751EAA1B835C}" srcOrd="0" destOrd="0" presId="urn:microsoft.com/office/officeart/2005/8/layout/process1"/>
    <dgm:cxn modelId="{296D626B-500D-4593-9F55-DF40DD2A1611}" type="presOf" srcId="{0A255C6F-F3FB-4A71-9D2E-F195935B5614}" destId="{A215691D-3F33-4360-8163-15B98144889B}" srcOrd="1" destOrd="0" presId="urn:microsoft.com/office/officeart/2005/8/layout/process1"/>
    <dgm:cxn modelId="{306BA04E-E40F-4ED5-B108-4BEDDADD11C0}" srcId="{70D37AC0-5410-42CD-B332-B05591B5AD60}" destId="{D395A510-0493-4517-8C61-4A4F6A16D215}" srcOrd="3" destOrd="0" parTransId="{52BE721F-4D2B-4A9D-B1EE-AD017A4D7AE0}" sibTransId="{599C92E7-CDD6-46B3-8EC2-DDA715FC8EE5}"/>
    <dgm:cxn modelId="{F20C5051-E97D-4911-BC80-A0187099BB8A}" type="presOf" srcId="{950250FE-0787-4D7A-A2C7-52A800110E67}" destId="{258CCB8A-8BDF-446F-A6BF-A2A02B7C3EC3}" srcOrd="0" destOrd="0" presId="urn:microsoft.com/office/officeart/2005/8/layout/process1"/>
    <dgm:cxn modelId="{80268D75-B8EE-4AF9-92D9-646191241BED}" type="presOf" srcId="{15064E94-18D8-4D9D-9A9B-DD6A5D490776}" destId="{52764E30-2F11-4D5D-B932-E21B49041656}" srcOrd="1" destOrd="0" presId="urn:microsoft.com/office/officeart/2005/8/layout/process1"/>
    <dgm:cxn modelId="{4AC85EA5-5594-4F61-B8FE-FC5BAF237D5F}" srcId="{70D37AC0-5410-42CD-B332-B05591B5AD60}" destId="{950250FE-0787-4D7A-A2C7-52A800110E67}" srcOrd="2" destOrd="0" parTransId="{60C5E5DA-1CF5-4776-A2C0-D98835DEF1AC}" sibTransId="{0A255C6F-F3FB-4A71-9D2E-F195935B5614}"/>
    <dgm:cxn modelId="{D02AC2AB-0C25-4B46-AC32-52A7B43B6A20}" type="presOf" srcId="{0A255C6F-F3FB-4A71-9D2E-F195935B5614}" destId="{8D339F33-BC5B-4A2B-9303-CD86B71B563C}" srcOrd="0" destOrd="0" presId="urn:microsoft.com/office/officeart/2005/8/layout/process1"/>
    <dgm:cxn modelId="{82261CC9-44AE-4622-B94A-51FD8651679F}" type="presOf" srcId="{2D5EA6BF-A615-445B-9BA0-9D926737DB97}" destId="{4A060D5C-E1CF-4084-94BF-D32C23EB29FC}" srcOrd="0" destOrd="0" presId="urn:microsoft.com/office/officeart/2005/8/layout/process1"/>
    <dgm:cxn modelId="{C52551DE-718C-4B30-97E1-B3106F1307CE}" type="presOf" srcId="{0257205C-1241-440C-9E88-0F977ACAC9A5}" destId="{4663377B-C94F-40F4-B54E-223651D9B4CB}" srcOrd="0" destOrd="0" presId="urn:microsoft.com/office/officeart/2005/8/layout/process1"/>
    <dgm:cxn modelId="{A3E204F3-1A04-425D-804D-B64277822DD3}" type="presOf" srcId="{E80BBE66-D201-420B-B975-01FB48E19803}" destId="{161447B1-94AF-49DA-BBD9-DA0640315435}" srcOrd="0" destOrd="0" presId="urn:microsoft.com/office/officeart/2005/8/layout/process1"/>
    <dgm:cxn modelId="{91EFEEF7-47A1-4DA2-BECD-F5164033CE80}" srcId="{70D37AC0-5410-42CD-B332-B05591B5AD60}" destId="{2D5EA6BF-A615-445B-9BA0-9D926737DB97}" srcOrd="1" destOrd="0" parTransId="{7B1FC5DA-AB3A-4564-9736-8768178CCD3A}" sibTransId="{15064E94-18D8-4D9D-9A9B-DD6A5D490776}"/>
    <dgm:cxn modelId="{0DEB7C04-D32D-4A24-A754-4E5BE8DDD3D0}" type="presParOf" srcId="{EB77F1F0-EA06-422B-9398-751EAA1B835C}" destId="{161447B1-94AF-49DA-BBD9-DA0640315435}" srcOrd="0" destOrd="0" presId="urn:microsoft.com/office/officeart/2005/8/layout/process1"/>
    <dgm:cxn modelId="{3E421E40-FCC5-4FAA-ACEF-DE13544A07A4}" type="presParOf" srcId="{EB77F1F0-EA06-422B-9398-751EAA1B835C}" destId="{380B2910-9A39-45BA-937A-5F82FDFF1FC5}" srcOrd="1" destOrd="0" presId="urn:microsoft.com/office/officeart/2005/8/layout/process1"/>
    <dgm:cxn modelId="{BF424B60-AF27-4758-8E40-64EF2C3E9F03}" type="presParOf" srcId="{380B2910-9A39-45BA-937A-5F82FDFF1FC5}" destId="{A87CB6D2-6A56-46C2-8305-BD770A92ACE2}" srcOrd="0" destOrd="0" presId="urn:microsoft.com/office/officeart/2005/8/layout/process1"/>
    <dgm:cxn modelId="{ADDFD610-186E-41BC-8407-47FDBD73DD6C}" type="presParOf" srcId="{EB77F1F0-EA06-422B-9398-751EAA1B835C}" destId="{4A060D5C-E1CF-4084-94BF-D32C23EB29FC}" srcOrd="2" destOrd="0" presId="urn:microsoft.com/office/officeart/2005/8/layout/process1"/>
    <dgm:cxn modelId="{24266D54-71B8-4405-B096-794050217517}" type="presParOf" srcId="{EB77F1F0-EA06-422B-9398-751EAA1B835C}" destId="{43577509-BAA3-4C85-8D62-EA034DE386AE}" srcOrd="3" destOrd="0" presId="urn:microsoft.com/office/officeart/2005/8/layout/process1"/>
    <dgm:cxn modelId="{3AB98773-4E70-44FC-B8F1-806704020409}" type="presParOf" srcId="{43577509-BAA3-4C85-8D62-EA034DE386AE}" destId="{52764E30-2F11-4D5D-B932-E21B49041656}" srcOrd="0" destOrd="0" presId="urn:microsoft.com/office/officeart/2005/8/layout/process1"/>
    <dgm:cxn modelId="{7CF8412B-AE21-4BC9-8498-12A2658E8C5D}" type="presParOf" srcId="{EB77F1F0-EA06-422B-9398-751EAA1B835C}" destId="{258CCB8A-8BDF-446F-A6BF-A2A02B7C3EC3}" srcOrd="4" destOrd="0" presId="urn:microsoft.com/office/officeart/2005/8/layout/process1"/>
    <dgm:cxn modelId="{F22EC143-7959-4A37-96AD-CD6C8A0168D0}" type="presParOf" srcId="{EB77F1F0-EA06-422B-9398-751EAA1B835C}" destId="{8D339F33-BC5B-4A2B-9303-CD86B71B563C}" srcOrd="5" destOrd="0" presId="urn:microsoft.com/office/officeart/2005/8/layout/process1"/>
    <dgm:cxn modelId="{5CDEC8A9-3F23-4D24-AFEA-0C4C54BCFA5E}" type="presParOf" srcId="{8D339F33-BC5B-4A2B-9303-CD86B71B563C}" destId="{A215691D-3F33-4360-8163-15B98144889B}" srcOrd="0" destOrd="0" presId="urn:microsoft.com/office/officeart/2005/8/layout/process1"/>
    <dgm:cxn modelId="{A16E167E-6E6B-41DF-B860-47AF79A913DF}" type="presParOf" srcId="{EB77F1F0-EA06-422B-9398-751EAA1B835C}" destId="{46C94B4C-D47C-411A-B119-5B7D5C17223A}" srcOrd="6" destOrd="0" presId="urn:microsoft.com/office/officeart/2005/8/layout/process1"/>
    <dgm:cxn modelId="{82BE3F05-2918-4BC6-9F1A-9DC814F7FF4F}" type="presParOf" srcId="{EB77F1F0-EA06-422B-9398-751EAA1B835C}" destId="{D11CB343-ABEE-40B2-9877-09BB46F9788D}" srcOrd="7" destOrd="0" presId="urn:microsoft.com/office/officeart/2005/8/layout/process1"/>
    <dgm:cxn modelId="{BA0E23A8-9875-49F2-AADC-164257557839}" type="presParOf" srcId="{D11CB343-ABEE-40B2-9877-09BB46F9788D}" destId="{736F36AC-3A93-4F81-A26E-91CE3B537B5F}" srcOrd="0" destOrd="0" presId="urn:microsoft.com/office/officeart/2005/8/layout/process1"/>
    <dgm:cxn modelId="{7F697310-5A63-4FC5-AE1A-8822E825DF9E}" type="presParOf" srcId="{EB77F1F0-EA06-422B-9398-751EAA1B835C}" destId="{4663377B-C94F-40F4-B54E-223651D9B4CB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1447B1-94AF-49DA-BBD9-DA0640315435}">
      <dsp:nvSpPr>
        <dsp:cNvPr id="0" name=""/>
        <dsp:cNvSpPr/>
      </dsp:nvSpPr>
      <dsp:spPr>
        <a:xfrm>
          <a:off x="3832" y="2158193"/>
          <a:ext cx="1188020" cy="7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 err="1"/>
            <a:t>Problem</a:t>
          </a:r>
          <a:endParaRPr lang="en-US" sz="2100" kern="1200" dirty="0"/>
        </a:p>
      </dsp:txBody>
      <dsp:txXfrm>
        <a:off x="24710" y="2179071"/>
        <a:ext cx="1146264" cy="671056"/>
      </dsp:txXfrm>
    </dsp:sp>
    <dsp:sp modelId="{380B2910-9A39-45BA-937A-5F82FDFF1FC5}">
      <dsp:nvSpPr>
        <dsp:cNvPr id="0" name=""/>
        <dsp:cNvSpPr/>
      </dsp:nvSpPr>
      <dsp:spPr>
        <a:xfrm>
          <a:off x="1310654" y="2367285"/>
          <a:ext cx="251860" cy="294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310654" y="2426211"/>
        <a:ext cx="176302" cy="176777"/>
      </dsp:txXfrm>
    </dsp:sp>
    <dsp:sp modelId="{4A060D5C-E1CF-4084-94BF-D32C23EB29FC}">
      <dsp:nvSpPr>
        <dsp:cNvPr id="0" name=""/>
        <dsp:cNvSpPr/>
      </dsp:nvSpPr>
      <dsp:spPr>
        <a:xfrm>
          <a:off x="1667061" y="2158193"/>
          <a:ext cx="1188020" cy="7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 err="1"/>
            <a:t>Analysis</a:t>
          </a:r>
          <a:endParaRPr lang="en-US" sz="2100" kern="1200" dirty="0"/>
        </a:p>
      </dsp:txBody>
      <dsp:txXfrm>
        <a:off x="1687939" y="2179071"/>
        <a:ext cx="1146264" cy="671056"/>
      </dsp:txXfrm>
    </dsp:sp>
    <dsp:sp modelId="{43577509-BAA3-4C85-8D62-EA034DE386AE}">
      <dsp:nvSpPr>
        <dsp:cNvPr id="0" name=""/>
        <dsp:cNvSpPr/>
      </dsp:nvSpPr>
      <dsp:spPr>
        <a:xfrm>
          <a:off x="2973883" y="2367285"/>
          <a:ext cx="251860" cy="294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973883" y="2426211"/>
        <a:ext cx="176302" cy="176777"/>
      </dsp:txXfrm>
    </dsp:sp>
    <dsp:sp modelId="{258CCB8A-8BDF-446F-A6BF-A2A02B7C3EC3}">
      <dsp:nvSpPr>
        <dsp:cNvPr id="0" name=""/>
        <dsp:cNvSpPr/>
      </dsp:nvSpPr>
      <dsp:spPr>
        <a:xfrm>
          <a:off x="3330289" y="2158193"/>
          <a:ext cx="1188020" cy="7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 err="1"/>
            <a:t>Options</a:t>
          </a:r>
          <a:endParaRPr lang="en-US" sz="2100" kern="1200" dirty="0"/>
        </a:p>
      </dsp:txBody>
      <dsp:txXfrm>
        <a:off x="3351167" y="2179071"/>
        <a:ext cx="1146264" cy="671056"/>
      </dsp:txXfrm>
    </dsp:sp>
    <dsp:sp modelId="{8D339F33-BC5B-4A2B-9303-CD86B71B563C}">
      <dsp:nvSpPr>
        <dsp:cNvPr id="0" name=""/>
        <dsp:cNvSpPr/>
      </dsp:nvSpPr>
      <dsp:spPr>
        <a:xfrm>
          <a:off x="4637112" y="2367285"/>
          <a:ext cx="251860" cy="294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637112" y="2426211"/>
        <a:ext cx="176302" cy="176777"/>
      </dsp:txXfrm>
    </dsp:sp>
    <dsp:sp modelId="{46C94B4C-D47C-411A-B119-5B7D5C17223A}">
      <dsp:nvSpPr>
        <dsp:cNvPr id="0" name=""/>
        <dsp:cNvSpPr/>
      </dsp:nvSpPr>
      <dsp:spPr>
        <a:xfrm>
          <a:off x="4993518" y="2158193"/>
          <a:ext cx="1188020" cy="7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 err="1"/>
            <a:t>Decision</a:t>
          </a:r>
          <a:endParaRPr lang="en-US" sz="2100" kern="1200" dirty="0"/>
        </a:p>
      </dsp:txBody>
      <dsp:txXfrm>
        <a:off x="5014396" y="2179071"/>
        <a:ext cx="1146264" cy="671056"/>
      </dsp:txXfrm>
    </dsp:sp>
    <dsp:sp modelId="{D11CB343-ABEE-40B2-9877-09BB46F9788D}">
      <dsp:nvSpPr>
        <dsp:cNvPr id="0" name=""/>
        <dsp:cNvSpPr/>
      </dsp:nvSpPr>
      <dsp:spPr>
        <a:xfrm>
          <a:off x="6300341" y="2367285"/>
          <a:ext cx="251860" cy="2946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6300341" y="2426211"/>
        <a:ext cx="176302" cy="176777"/>
      </dsp:txXfrm>
    </dsp:sp>
    <dsp:sp modelId="{4663377B-C94F-40F4-B54E-223651D9B4CB}">
      <dsp:nvSpPr>
        <dsp:cNvPr id="0" name=""/>
        <dsp:cNvSpPr/>
      </dsp:nvSpPr>
      <dsp:spPr>
        <a:xfrm>
          <a:off x="6656747" y="2158193"/>
          <a:ext cx="1188020" cy="7128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 err="1"/>
            <a:t>Results</a:t>
          </a:r>
          <a:endParaRPr lang="en-US" sz="2100" kern="1200" dirty="0"/>
        </a:p>
      </dsp:txBody>
      <dsp:txXfrm>
        <a:off x="6677625" y="2179071"/>
        <a:ext cx="1146264" cy="671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11F8176-4188-4E27-BF79-CB7E84DE4DD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645E396-7BC1-4ADC-A603-F29CD7CBE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7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5E396-7BC1-4ADC-A603-F29CD7CBE0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531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01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2210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22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iner Hand ITC" panose="03070502030502020203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BD1E6-21F7-4B7D-A7A7-188462EC29F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77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iner Hand ITC" panose="03070502030502020203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BD1E6-21F7-4B7D-A7A7-188462EC29F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20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iner Hand ITC" panose="03070502030502020203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BD1E6-21F7-4B7D-A7A7-188462EC29F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88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iner Hand ITC" panose="03070502030502020203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BD1E6-21F7-4B7D-A7A7-188462EC29F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74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Viner Hand ITC" panose="03070502030502020203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BD1E6-21F7-4B7D-A7A7-188462EC29F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763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B8CE1-498A-EF79-65A4-2242401BE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DA46CB-39CE-72D3-B063-97A607914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4ACE83-BD3E-BE07-6EF9-899B34E3E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C59B8-5C18-EB03-437F-9AE6B4E8F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45E396-7BC1-4ADC-A603-F29CD7CBE05F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88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400" dirty="0"/>
              <a:t>Somos como en la historia india …  los ciegos que quieren entender qué es un elefante.  Cada uno lo toca, pero nadie entiende qué es hasta que se unan sus observaciones.</a:t>
            </a:r>
          </a:p>
          <a:p>
            <a:endParaRPr lang="en-US" sz="1400" dirty="0"/>
          </a:p>
          <a:p>
            <a:r>
              <a:rPr lang="es-ES" sz="1400" dirty="0"/>
              <a:t>Un analista de una agencia de inteligencia … o un académico … o un periodista … o un representante de un negocio … quizás tenga información interesante, pero no es inteligencia hasta que, como sociedad, se una lo que saben y opinan del fenómeno que están observando.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17DC0-C96C-44BE-A055-12A84C99C31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20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400" dirty="0"/>
              <a:t>Somos como en la historia india …  los ciegos que quieren entender qué es un elefante.  Cada uno lo toca, pero nadie entiende qué es hasta que se unan sus observaciones.</a:t>
            </a:r>
          </a:p>
          <a:p>
            <a:endParaRPr lang="en-US" sz="1400" dirty="0"/>
          </a:p>
          <a:p>
            <a:r>
              <a:rPr lang="es-ES" sz="1400" dirty="0"/>
              <a:t>Un analista de una agencia de inteligencia … o un académico … o un periodista … o un representante de un negocio … quizás tenga información interesante, pero no es inteligencia hasta que, como sociedad, se una lo que saben y opinan del fenómeno que están observando.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017DC0-C96C-44BE-A055-12A84C99C31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56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19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5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29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91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138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HOW DO YOU KNOW??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8EF77-6616-4A2F-8CB0-C99255533CF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9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829879"/>
            <a:ext cx="9144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84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2"/>
            <a:ext cx="105156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7"/>
            <a:ext cx="105156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5186516"/>
            <a:ext cx="10514012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565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489399"/>
            <a:ext cx="10514012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18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2045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9"/>
            <a:ext cx="105156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50581"/>
            <a:ext cx="10514012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256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1" y="188595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6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7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7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09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7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8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5" y="4873766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4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2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8" y="4873764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847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56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9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4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829878"/>
            <a:ext cx="9144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7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43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1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1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1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7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6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89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1" y="2057400"/>
            <a:ext cx="3652025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1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C2A612B4-EC48-419E-AD90-569E22E2D17F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F09939E-7792-43E1-9F24-D228CB5BD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267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69213" y="4149098"/>
            <a:ext cx="50292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2800" b="1" dirty="0"/>
              <a:t>Fulton T. Armstrong</a:t>
            </a:r>
          </a:p>
          <a:p>
            <a:pPr algn="r">
              <a:spcAft>
                <a:spcPts val="1200"/>
              </a:spcAft>
            </a:pPr>
            <a:r>
              <a:rPr lang="en-US" sz="2400" dirty="0"/>
              <a:t> </a:t>
            </a:r>
            <a:br>
              <a:rPr lang="en-US" sz="2400" dirty="0"/>
            </a:br>
            <a:r>
              <a:rPr lang="en-US" sz="2800" dirty="0"/>
              <a:t>Friday</a:t>
            </a:r>
            <a:br>
              <a:rPr lang="en-US" sz="2800" dirty="0"/>
            </a:br>
            <a:r>
              <a:rPr lang="en-US" sz="2800" dirty="0"/>
              <a:t>11 September 2026</a:t>
            </a:r>
          </a:p>
        </p:txBody>
      </p:sp>
      <p:sp>
        <p:nvSpPr>
          <p:cNvPr id="4" name="Rectangle 3"/>
          <p:cNvSpPr/>
          <p:nvPr/>
        </p:nvSpPr>
        <p:spPr>
          <a:xfrm>
            <a:off x="-298069" y="923091"/>
            <a:ext cx="12464129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US" sz="4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Effective Analysis</a:t>
            </a:r>
          </a:p>
          <a:p>
            <a:pPr algn="ctr"/>
            <a:r>
              <a:rPr lang="en-US" sz="2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- An Analytical Model for Making Information Actionable -</a:t>
            </a:r>
            <a:endParaRPr lang="en-US" sz="48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4EFA4EC-3A1D-4F88-B6BF-98BF77812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094111"/>
            <a:ext cx="4684295" cy="296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584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ACE36-CA65-E1FC-54B2-B0D3707E5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39B46D-2CE9-9F62-D121-D7471845D9A6}"/>
              </a:ext>
            </a:extLst>
          </p:cNvPr>
          <p:cNvSpPr txBox="1"/>
          <p:nvPr/>
        </p:nvSpPr>
        <p:spPr>
          <a:xfrm>
            <a:off x="4318137" y="1066800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How do we do 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05460-911E-C2D5-40F2-505B484BFDE2}"/>
              </a:ext>
            </a:extLst>
          </p:cNvPr>
          <p:cNvSpPr txBox="1"/>
          <p:nvPr/>
        </p:nvSpPr>
        <p:spPr>
          <a:xfrm>
            <a:off x="914400" y="2133600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Information – identify needs, validate,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55393E-C4D0-3FFE-258C-734272CDFB4B}"/>
              </a:ext>
            </a:extLst>
          </p:cNvPr>
          <p:cNvSpPr txBox="1"/>
          <p:nvPr/>
        </p:nvSpPr>
        <p:spPr>
          <a:xfrm>
            <a:off x="914400" y="3124200"/>
            <a:ext cx="5776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Hypothesis – initial answer, purged of biases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787D6F-918B-4A22-7ABB-219F1C68A63E}"/>
              </a:ext>
            </a:extLst>
          </p:cNvPr>
          <p:cNvSpPr txBox="1"/>
          <p:nvPr/>
        </p:nvSpPr>
        <p:spPr>
          <a:xfrm>
            <a:off x="958083" y="4147066"/>
            <a:ext cx="4533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Testing – honest check of strength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47B415-9243-294C-1E27-7FC5FD809089}"/>
              </a:ext>
            </a:extLst>
          </p:cNvPr>
          <p:cNvSpPr txBox="1"/>
          <p:nvPr/>
        </p:nvSpPr>
        <p:spPr>
          <a:xfrm>
            <a:off x="965696" y="4969133"/>
            <a:ext cx="5984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Ranking – assigning probabilities, alternatives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1F81A4-84D4-6D52-159C-E2F8602F8E74}"/>
              </a:ext>
            </a:extLst>
          </p:cNvPr>
          <p:cNvSpPr txBox="1"/>
          <p:nvPr/>
        </p:nvSpPr>
        <p:spPr>
          <a:xfrm>
            <a:off x="2440354" y="5767754"/>
            <a:ext cx="6649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Developing conclusions … and writing</a:t>
            </a:r>
          </a:p>
        </p:txBody>
      </p:sp>
    </p:spTree>
    <p:extLst>
      <p:ext uri="{BB962C8B-B14F-4D97-AF65-F5344CB8AC3E}">
        <p14:creationId xmlns:p14="http://schemas.microsoft.com/office/powerpoint/2010/main" val="269560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ol video - illusion">
            <a:hlinkClick r:id="" action="ppaction://media"/>
            <a:extLst>
              <a:ext uri="{FF2B5EF4-FFF2-40B4-BE49-F238E27FC236}">
                <a16:creationId xmlns:a16="http://schemas.microsoft.com/office/drawing/2014/main" id="{AA5B3883-CB94-3727-D299-C7A9E97F0C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05400" y="304800"/>
            <a:ext cx="6096000" cy="63016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2816C1-576F-652B-810E-6C9846D7573D}"/>
              </a:ext>
            </a:extLst>
          </p:cNvPr>
          <p:cNvSpPr txBox="1"/>
          <p:nvPr/>
        </p:nvSpPr>
        <p:spPr>
          <a:xfrm>
            <a:off x="914400" y="762000"/>
            <a:ext cx="2499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Checking info</a:t>
            </a:r>
          </a:p>
        </p:txBody>
      </p:sp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9E130228-869C-50B2-B1D0-14FE3C241C20}"/>
              </a:ext>
            </a:extLst>
          </p:cNvPr>
          <p:cNvSpPr/>
          <p:nvPr/>
        </p:nvSpPr>
        <p:spPr>
          <a:xfrm>
            <a:off x="4683034" y="304800"/>
            <a:ext cx="6975566" cy="990600"/>
          </a:xfrm>
          <a:prstGeom prst="rect">
            <a:avLst/>
          </a:prstGeom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CD3DD47-B9EA-2757-01FA-A6CF66E746DD}"/>
              </a:ext>
            </a:extLst>
          </p:cNvPr>
          <p:cNvSpPr/>
          <p:nvPr/>
        </p:nvSpPr>
        <p:spPr>
          <a:xfrm>
            <a:off x="2971800" y="5787343"/>
            <a:ext cx="8915400" cy="838200"/>
          </a:xfrm>
          <a:prstGeom prst="rect">
            <a:avLst/>
          </a:prstGeom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mp2">
            <a:hlinkClick r:id="" action="ppaction://media"/>
            <a:extLst>
              <a:ext uri="{FF2B5EF4-FFF2-40B4-BE49-F238E27FC236}">
                <a16:creationId xmlns:a16="http://schemas.microsoft.com/office/drawing/2014/main" id="{BF79A52A-6E1A-408F-AA36-BB6F4E704EB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00" end="449.538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800" y="91440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F55C82-67C5-41F4-B279-26AE966323EA}"/>
              </a:ext>
            </a:extLst>
          </p:cNvPr>
          <p:cNvSpPr txBox="1"/>
          <p:nvPr/>
        </p:nvSpPr>
        <p:spPr>
          <a:xfrm>
            <a:off x="4800601" y="2800350"/>
            <a:ext cx="5044971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What happened?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1C9E8-539F-790A-9612-C198825144E8}"/>
              </a:ext>
            </a:extLst>
          </p:cNvPr>
          <p:cNvSpPr txBox="1"/>
          <p:nvPr/>
        </p:nvSpPr>
        <p:spPr>
          <a:xfrm>
            <a:off x="914400" y="762000"/>
            <a:ext cx="205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Checking bias</a:t>
            </a:r>
          </a:p>
        </p:txBody>
      </p:sp>
    </p:spTree>
    <p:extLst>
      <p:ext uri="{BB962C8B-B14F-4D97-AF65-F5344CB8AC3E}">
        <p14:creationId xmlns:p14="http://schemas.microsoft.com/office/powerpoint/2010/main" val="19917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9091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mp3">
            <a:hlinkClick r:id="" action="ppaction://media"/>
            <a:extLst>
              <a:ext uri="{FF2B5EF4-FFF2-40B4-BE49-F238E27FC236}">
                <a16:creationId xmlns:a16="http://schemas.microsoft.com/office/drawing/2014/main" id="{9929EE82-E8ED-45A5-A812-01E93C9FD85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62" end="2732.965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9200" y="246185"/>
            <a:ext cx="8514470" cy="630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2800" y="2743200"/>
            <a:ext cx="65501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What’s </a:t>
            </a:r>
            <a:r>
              <a:rPr lang="es-ES" sz="2800" dirty="0"/>
              <a:t>REAL and </a:t>
            </a:r>
            <a:r>
              <a:rPr lang="es-ES" sz="2800" dirty="0" err="1"/>
              <a:t>what’s</a:t>
            </a:r>
            <a:r>
              <a:rPr lang="es-ES" sz="2800" dirty="0"/>
              <a:t> FAKE</a:t>
            </a:r>
            <a:r>
              <a:rPr lang="en-US" sz="2800" dirty="0"/>
              <a:t>?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Do we </a:t>
            </a:r>
            <a:r>
              <a:rPr lang="en-US" sz="2800" i="1" dirty="0"/>
              <a:t>know</a:t>
            </a:r>
            <a:r>
              <a:rPr lang="en-US" sz="2800" dirty="0"/>
              <a:t> it?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Do we </a:t>
            </a:r>
            <a:r>
              <a:rPr lang="en-US" sz="2800" i="1" dirty="0"/>
              <a:t>want</a:t>
            </a:r>
            <a:r>
              <a:rPr lang="en-US" sz="2800" dirty="0"/>
              <a:t> it to be real/fake?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Do we </a:t>
            </a:r>
            <a:r>
              <a:rPr lang="en-US" sz="2800" i="1" dirty="0"/>
              <a:t>cancel</a:t>
            </a:r>
            <a:r>
              <a:rPr lang="en-US" sz="2800" dirty="0"/>
              <a:t> it because we haven’t seen it?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Do we </a:t>
            </a:r>
            <a:r>
              <a:rPr lang="en-US" sz="2800" i="1" dirty="0"/>
              <a:t>think</a:t>
            </a:r>
            <a:r>
              <a:rPr lang="en-US" sz="2800" dirty="0"/>
              <a:t> it’s </a:t>
            </a:r>
            <a:r>
              <a:rPr lang="en-US" sz="2800" i="1" dirty="0"/>
              <a:t>probably </a:t>
            </a:r>
            <a:r>
              <a:rPr lang="en-US" sz="2800" dirty="0"/>
              <a:t>real/fake?</a:t>
            </a:r>
          </a:p>
        </p:txBody>
      </p:sp>
      <p:sp>
        <p:nvSpPr>
          <p:cNvPr id="2" name="Rectangle 1"/>
          <p:cNvSpPr/>
          <p:nvPr/>
        </p:nvSpPr>
        <p:spPr>
          <a:xfrm>
            <a:off x="6099711" y="1752600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85062-4662-4D6B-BB38-DB7C890070DF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0EEA3-7771-4C45-8696-174FED24FA91}"/>
              </a:ext>
            </a:extLst>
          </p:cNvPr>
          <p:cNvSpPr txBox="1"/>
          <p:nvPr/>
        </p:nvSpPr>
        <p:spPr>
          <a:xfrm>
            <a:off x="3276600" y="1060326"/>
            <a:ext cx="6098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How do we know what we “know”?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C28F-98DD-9223-8B3B-867EE9C30AD8}"/>
              </a:ext>
            </a:extLst>
          </p:cNvPr>
          <p:cNvSpPr txBox="1"/>
          <p:nvPr/>
        </p:nvSpPr>
        <p:spPr>
          <a:xfrm>
            <a:off x="914400" y="762000"/>
            <a:ext cx="205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Being aware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7F602545-CAB2-38CA-31E2-2F61D2515B84}"/>
              </a:ext>
            </a:extLst>
          </p:cNvPr>
          <p:cNvCxnSpPr/>
          <p:nvPr/>
        </p:nvCxnSpPr>
        <p:spPr>
          <a:xfrm>
            <a:off x="4648200" y="5605522"/>
            <a:ext cx="609600" cy="414278"/>
          </a:xfrm>
          <a:prstGeom prst="bentConnector3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4E86079-E5D5-6128-A206-3F33384819F9}"/>
              </a:ext>
            </a:extLst>
          </p:cNvPr>
          <p:cNvSpPr txBox="1"/>
          <p:nvPr/>
        </p:nvSpPr>
        <p:spPr>
          <a:xfrm>
            <a:off x="5257800" y="5797674"/>
            <a:ext cx="5741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(OK … as long as we can explain why)</a:t>
            </a:r>
          </a:p>
        </p:txBody>
      </p:sp>
    </p:spTree>
    <p:extLst>
      <p:ext uri="{BB962C8B-B14F-4D97-AF65-F5344CB8AC3E}">
        <p14:creationId xmlns:p14="http://schemas.microsoft.com/office/powerpoint/2010/main" val="390310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0.tqn.com/d/urbanlegends/1/0/S/7/catfish_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3" y="533400"/>
            <a:ext cx="5259545" cy="393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38603" y="4610947"/>
            <a:ext cx="28821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catfish real or fake?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96203" y="5334003"/>
            <a:ext cx="11947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74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0.tqn.com/d/urbanlegends/1/0/U/4/1/giantcat_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46" y="838201"/>
            <a:ext cx="5499057" cy="361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24943" y="4572000"/>
            <a:ext cx="3199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house cat real or fake?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96200" y="5334003"/>
            <a:ext cx="14539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FAKE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0095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D5ECE7-9005-876C-E3FC-E4F6AD54C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85062-4662-4D6B-BB38-DB7C890070DF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5594DA-279B-0A08-DC00-08A1F18CA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160" y="457200"/>
            <a:ext cx="6583680" cy="49496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30121C-3B5F-F135-9D3D-8BA414FA1A2D}"/>
              </a:ext>
            </a:extLst>
          </p:cNvPr>
          <p:cNvSpPr txBox="1"/>
          <p:nvPr/>
        </p:nvSpPr>
        <p:spPr>
          <a:xfrm>
            <a:off x="2743200" y="5589000"/>
            <a:ext cx="31995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house cat real or fake?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367BB2-3D75-DBE6-FD00-EFB82E0757F4}"/>
              </a:ext>
            </a:extLst>
          </p:cNvPr>
          <p:cNvSpPr txBox="1"/>
          <p:nvPr/>
        </p:nvSpPr>
        <p:spPr>
          <a:xfrm>
            <a:off x="7696203" y="5334003"/>
            <a:ext cx="11947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4120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720A1C-D404-7C6C-3F8C-88D93ECF0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85062-4662-4D6B-BB38-DB7C890070DF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C8DA4B-1753-CA14-A103-FD6EFFD02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161" y="457200"/>
            <a:ext cx="6760463" cy="502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CF2EFB-AA6E-FE27-27F5-D4051F084A6D}"/>
              </a:ext>
            </a:extLst>
          </p:cNvPr>
          <p:cNvSpPr txBox="1"/>
          <p:nvPr/>
        </p:nvSpPr>
        <p:spPr>
          <a:xfrm>
            <a:off x="2667000" y="5552043"/>
            <a:ext cx="4371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Washington Post   27 Apr 2023      (18kg/40lb)</a:t>
            </a:r>
          </a:p>
        </p:txBody>
      </p:sp>
    </p:spTree>
    <p:extLst>
      <p:ext uri="{BB962C8B-B14F-4D97-AF65-F5344CB8AC3E}">
        <p14:creationId xmlns:p14="http://schemas.microsoft.com/office/powerpoint/2010/main" val="858338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9438" y="4483741"/>
            <a:ext cx="4884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tsunami in </a:t>
            </a:r>
            <a:r>
              <a:rPr lang="en-US" sz="2000" dirty="0" err="1"/>
              <a:t>Miyako</a:t>
            </a:r>
            <a:r>
              <a:rPr lang="en-US" sz="2000" dirty="0"/>
              <a:t>, Japan, real or fake?</a:t>
            </a:r>
          </a:p>
        </p:txBody>
      </p:sp>
      <p:pic>
        <p:nvPicPr>
          <p:cNvPr id="7170" name="Picture 2" descr="http://static.squarespace.com/static/4f34530ecb12e336a9dfe29c/t/523332cbe4b0b8e3b0ef6b6e/1379087052214/japan-earthquake-tsunami-nuclear-unforgettable-pictures-wave_33291_600x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18658"/>
            <a:ext cx="6284120" cy="417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3" y="5334003"/>
            <a:ext cx="11947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535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982D9E-00E4-4E48-AEAB-CE69096242C9}"/>
              </a:ext>
            </a:extLst>
          </p:cNvPr>
          <p:cNvSpPr txBox="1"/>
          <p:nvPr/>
        </p:nvSpPr>
        <p:spPr>
          <a:xfrm>
            <a:off x="4318137" y="1066800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What is analysis?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047D46-94C7-999B-963F-F6CA62D405C0}"/>
              </a:ext>
            </a:extLst>
          </p:cNvPr>
          <p:cNvSpPr txBox="1"/>
          <p:nvPr/>
        </p:nvSpPr>
        <p:spPr>
          <a:xfrm>
            <a:off x="1752600" y="3167390"/>
            <a:ext cx="9383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but what’s most important in most </a:t>
            </a:r>
            <a:r>
              <a:rPr lang="en-US" sz="2800" dirty="0" err="1"/>
              <a:t>decisionmaking</a:t>
            </a:r>
            <a:r>
              <a:rPr lang="en-US" sz="2800" dirty="0"/>
              <a:t> contexts?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C56972-D690-7422-73B9-BC8E952E565A}"/>
              </a:ext>
            </a:extLst>
          </p:cNvPr>
          <p:cNvSpPr txBox="1"/>
          <p:nvPr/>
        </p:nvSpPr>
        <p:spPr>
          <a:xfrm>
            <a:off x="2150012" y="4392951"/>
            <a:ext cx="8381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GOING BEYOND </a:t>
            </a:r>
            <a:r>
              <a:rPr lang="en-US" sz="2800" dirty="0"/>
              <a:t>what, who, when, where, how many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C36DFD-23F9-3505-FB8E-FFAFAF675518}"/>
              </a:ext>
            </a:extLst>
          </p:cNvPr>
          <p:cNvSpPr txBox="1"/>
          <p:nvPr/>
        </p:nvSpPr>
        <p:spPr>
          <a:xfrm>
            <a:off x="7561269" y="5186179"/>
            <a:ext cx="54863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enables predictions</a:t>
            </a:r>
          </a:p>
          <a:p>
            <a:r>
              <a:rPr lang="en-US" sz="2800" i="1" dirty="0"/>
              <a:t>enables action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0F4022-9D55-5B00-7A0D-896C7C408B3F}"/>
              </a:ext>
            </a:extLst>
          </p:cNvPr>
          <p:cNvSpPr txBox="1"/>
          <p:nvPr/>
        </p:nvSpPr>
        <p:spPr>
          <a:xfrm>
            <a:off x="2133600" y="2251397"/>
            <a:ext cx="72058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Lots of important processes are called analysis,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15A5CD-9113-114C-97F9-51B35B3D3FB1}"/>
              </a:ext>
            </a:extLst>
          </p:cNvPr>
          <p:cNvSpPr txBox="1"/>
          <p:nvPr/>
        </p:nvSpPr>
        <p:spPr>
          <a:xfrm>
            <a:off x="2150012" y="5401622"/>
            <a:ext cx="548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TO IDENTIFY the why and how</a:t>
            </a:r>
            <a:endParaRPr lang="en-US" sz="28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21621C4-7307-DE22-5CDD-A13FF70B1E41}"/>
              </a:ext>
            </a:extLst>
          </p:cNvPr>
          <p:cNvCxnSpPr>
            <a:cxnSpLocks/>
          </p:cNvCxnSpPr>
          <p:nvPr/>
        </p:nvCxnSpPr>
        <p:spPr>
          <a:xfrm flipV="1">
            <a:off x="7086600" y="5486400"/>
            <a:ext cx="381000" cy="762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A0D5FE4-5E29-5BB9-47FD-A63AD49F93E0}"/>
              </a:ext>
            </a:extLst>
          </p:cNvPr>
          <p:cNvCxnSpPr>
            <a:cxnSpLocks/>
          </p:cNvCxnSpPr>
          <p:nvPr/>
        </p:nvCxnSpPr>
        <p:spPr>
          <a:xfrm>
            <a:off x="7133435" y="5805993"/>
            <a:ext cx="334165" cy="6140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27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2" y="4191000"/>
            <a:ext cx="47834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tsunami in New York City real or fake?</a:t>
            </a:r>
          </a:p>
        </p:txBody>
      </p:sp>
      <p:pic>
        <p:nvPicPr>
          <p:cNvPr id="8194" name="Picture 2" descr="http://0.tqn.com/d/urbanlegends/1/0/U/C/1/hurricane-sandy-wave-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3" y="455678"/>
            <a:ext cx="6440213" cy="373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0" y="5334003"/>
            <a:ext cx="14539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FAKE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5174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4461969"/>
            <a:ext cx="4940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goliath </a:t>
            </a:r>
            <a:r>
              <a:rPr lang="en-US" sz="2000" dirty="0" err="1"/>
              <a:t>birdeater</a:t>
            </a:r>
            <a:r>
              <a:rPr lang="en-US" sz="2000" dirty="0"/>
              <a:t> tarantula real or fake?</a:t>
            </a:r>
          </a:p>
        </p:txBody>
      </p:sp>
      <p:pic>
        <p:nvPicPr>
          <p:cNvPr id="13314" name="Picture 2" descr="http://farm9.staticflickr.com/8494/8368387496_e957af5af6_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43953"/>
            <a:ext cx="6172200" cy="411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3" y="5334003"/>
            <a:ext cx="11947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163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7273" y="4821198"/>
            <a:ext cx="3542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coconut crab real or fake?</a:t>
            </a:r>
          </a:p>
        </p:txBody>
      </p:sp>
      <p:pic>
        <p:nvPicPr>
          <p:cNvPr id="23554" name="Picture 2" descr="http://0.tqn.com/d/urbanlegends/1/0/n/0/1/giant_coconut_crab_02_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070" y="228600"/>
            <a:ext cx="6059330" cy="454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96203" y="5334003"/>
            <a:ext cx="11947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Real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9512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4572000"/>
            <a:ext cx="6719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mermaid skeleton found near the Black Sea real or fake?</a:t>
            </a:r>
          </a:p>
        </p:txBody>
      </p:sp>
      <p:pic>
        <p:nvPicPr>
          <p:cNvPr id="12290" name="Picture 2" descr="http://0.tqn.com/d/urbanlegends/1/0/e/G/1/mermaid-found-near-black-sea-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2401"/>
            <a:ext cx="44196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0" y="5334003"/>
            <a:ext cx="14539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FAKE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41039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3" y="4485215"/>
            <a:ext cx="3470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flying panda real or fake?</a:t>
            </a:r>
          </a:p>
        </p:txBody>
      </p:sp>
      <p:pic>
        <p:nvPicPr>
          <p:cNvPr id="17410" name="Picture 2" descr="http://0.tqn.com/d/urbanlegends/1/0/A/W/1/panda-diplomacy-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3" y="221676"/>
            <a:ext cx="5911963" cy="42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0" y="5334003"/>
            <a:ext cx="14539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FAKE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766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3" y="4485215"/>
            <a:ext cx="55758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Bark Air — $6,650 from New Jersey to Los Angeles</a:t>
            </a:r>
          </a:p>
        </p:txBody>
      </p:sp>
      <p:pic>
        <p:nvPicPr>
          <p:cNvPr id="17410" name="Picture 2" descr="http://0.tqn.com/d/urbanlegends/1/0/A/W/1/panda-diplomacy-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3" y="221676"/>
            <a:ext cx="5911963" cy="425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0" y="5334003"/>
            <a:ext cx="14814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REAL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F2A6F7-D355-2718-9326-6E21997A0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493" y="204358"/>
            <a:ext cx="6446971" cy="42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74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7783" y="4933891"/>
            <a:ext cx="44349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Is this 9/11 tourist snapshot real or fake?</a:t>
            </a:r>
          </a:p>
        </p:txBody>
      </p:sp>
      <p:pic>
        <p:nvPicPr>
          <p:cNvPr id="21506" name="Picture 2" descr="http://0.tqn.com/d/urbanlegends/1/0/J/7/tourist_guy_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259" y="327006"/>
            <a:ext cx="6749143" cy="46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96200" y="5334003"/>
            <a:ext cx="14539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FAKE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5391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61180" y="857879"/>
            <a:ext cx="6083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How did you determine “real” or “fake”?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85062-4662-4D6B-BB38-DB7C890070DF}" type="slidenum">
              <a:rPr lang="en-US" smtClean="0"/>
              <a:t>27</a:t>
            </a:fld>
            <a:endParaRPr lang="en-US"/>
          </a:p>
        </p:txBody>
      </p:sp>
      <p:sp useBgFill="1">
        <p:nvSpPr>
          <p:cNvPr id="5" name="TextBox 4">
            <a:extLst>
              <a:ext uri="{FF2B5EF4-FFF2-40B4-BE49-F238E27FC236}">
                <a16:creationId xmlns:a16="http://schemas.microsoft.com/office/drawing/2014/main" id="{5FC02DE7-1ECA-4D55-923E-AE69DC068C1E}"/>
              </a:ext>
            </a:extLst>
          </p:cNvPr>
          <p:cNvSpPr txBox="1"/>
          <p:nvPr/>
        </p:nvSpPr>
        <p:spPr>
          <a:xfrm rot="250999">
            <a:off x="1805981" y="2803792"/>
            <a:ext cx="9342267" cy="1723549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square" lIns="640080" tIns="365760" rIns="640080" bIns="365760" rtlCol="0">
            <a:spAutoFit/>
          </a:bodyPr>
          <a:lstStyle/>
          <a:p>
            <a:r>
              <a:rPr lang="en-US" sz="3200" i="1" dirty="0"/>
              <a:t>When you’re doing analysis, you have to be conscious of WHY you believe or disbelieve.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3990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23FEAD-3C37-D227-BDF4-1FC03F34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85062-4662-4D6B-BB38-DB7C890070DF}" type="slidenum">
              <a:rPr lang="en-US" smtClean="0"/>
              <a:t>28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4A13C9-A9B9-7E36-1E96-C0C59489C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524000"/>
            <a:ext cx="4572000" cy="4635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7B5A11-CD7F-8C54-9612-F92979856F12}"/>
              </a:ext>
            </a:extLst>
          </p:cNvPr>
          <p:cNvSpPr txBox="1"/>
          <p:nvPr/>
        </p:nvSpPr>
        <p:spPr>
          <a:xfrm>
            <a:off x="2362200" y="579874"/>
            <a:ext cx="7531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have to see everything clearly – what it is, what it isn’t.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70230D-CBEA-68AF-2947-29697D2BFDB9}"/>
              </a:ext>
            </a:extLst>
          </p:cNvPr>
          <p:cNvSpPr txBox="1"/>
          <p:nvPr/>
        </p:nvSpPr>
        <p:spPr>
          <a:xfrm>
            <a:off x="2362200" y="579874"/>
            <a:ext cx="27735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  from all angles.</a:t>
            </a:r>
          </a:p>
        </p:txBody>
      </p:sp>
    </p:spTree>
    <p:extLst>
      <p:ext uri="{BB962C8B-B14F-4D97-AF65-F5344CB8AC3E}">
        <p14:creationId xmlns:p14="http://schemas.microsoft.com/office/powerpoint/2010/main" val="270221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ramed art on a wall&#10;&#10;AI-generated content may be incorrect.">
            <a:extLst>
              <a:ext uri="{FF2B5EF4-FFF2-40B4-BE49-F238E27FC236}">
                <a16:creationId xmlns:a16="http://schemas.microsoft.com/office/drawing/2014/main" id="{04E2D341-1A74-CB4E-EEBF-C0F529978D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13" y="0"/>
            <a:ext cx="52293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F77799-12D1-97BA-491E-BCEEBB641A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56667"/>
          <a:stretch>
            <a:fillRect/>
          </a:stretch>
        </p:blipFill>
        <p:spPr>
          <a:xfrm>
            <a:off x="0" y="381000"/>
            <a:ext cx="12192000" cy="2590800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3D99C56D-42E0-7869-B54A-FD35F852FBB3}"/>
              </a:ext>
            </a:extLst>
          </p:cNvPr>
          <p:cNvSpPr/>
          <p:nvPr/>
        </p:nvSpPr>
        <p:spPr>
          <a:xfrm>
            <a:off x="5676900" y="2628900"/>
            <a:ext cx="533400" cy="685800"/>
          </a:xfrm>
          <a:prstGeom prst="upArrow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7A8E172C-2AE1-BCE7-2171-EE7EA5E35AF3}"/>
              </a:ext>
            </a:extLst>
          </p:cNvPr>
          <p:cNvSpPr/>
          <p:nvPr/>
        </p:nvSpPr>
        <p:spPr>
          <a:xfrm>
            <a:off x="9677400" y="2628900"/>
            <a:ext cx="533400" cy="685800"/>
          </a:xfrm>
          <a:prstGeom prst="upArrow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48CD76F5-CD4F-5DFF-6D24-E3C3D535B16D}"/>
              </a:ext>
            </a:extLst>
          </p:cNvPr>
          <p:cNvSpPr/>
          <p:nvPr/>
        </p:nvSpPr>
        <p:spPr>
          <a:xfrm>
            <a:off x="7410450" y="2628900"/>
            <a:ext cx="533400" cy="685800"/>
          </a:xfrm>
          <a:prstGeom prst="upArrow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E63107-0B97-2514-1535-5E77CAFAAF92}"/>
              </a:ext>
            </a:extLst>
          </p:cNvPr>
          <p:cNvSpPr txBox="1"/>
          <p:nvPr/>
        </p:nvSpPr>
        <p:spPr>
          <a:xfrm>
            <a:off x="1342821" y="4267200"/>
            <a:ext cx="945964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When decisionmakers face a problem, they need … </a:t>
            </a:r>
          </a:p>
          <a:p>
            <a:pPr lvl="2">
              <a:spcAft>
                <a:spcPts val="1200"/>
              </a:spcAft>
            </a:pPr>
            <a:r>
              <a:rPr lang="en-US" sz="2800" dirty="0"/>
              <a:t>Facts on the “symptoms” they have to react to</a:t>
            </a:r>
          </a:p>
          <a:p>
            <a:pPr lvl="2">
              <a:spcAft>
                <a:spcPts val="1200"/>
              </a:spcAft>
            </a:pPr>
            <a:r>
              <a:rPr lang="en-US" sz="2800" dirty="0"/>
              <a:t>Analysis on why/how it’s developing – to make a policy</a:t>
            </a:r>
          </a:p>
        </p:txBody>
      </p:sp>
    </p:spTree>
    <p:extLst>
      <p:ext uri="{BB962C8B-B14F-4D97-AF65-F5344CB8AC3E}">
        <p14:creationId xmlns:p14="http://schemas.microsoft.com/office/powerpoint/2010/main" val="111996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7E443-8771-2E06-A9CD-8EC2EA19C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raffe-painter">
            <a:hlinkClick r:id="" action="ppaction://media"/>
            <a:extLst>
              <a:ext uri="{FF2B5EF4-FFF2-40B4-BE49-F238E27FC236}">
                <a16:creationId xmlns:a16="http://schemas.microsoft.com/office/drawing/2014/main" id="{2D1966CE-8A06-8245-2834-5AC2886B96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17155" y="46257"/>
            <a:ext cx="3757687" cy="681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7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D618D6-D838-32BE-0A86-111D4A225A77}"/>
              </a:ext>
            </a:extLst>
          </p:cNvPr>
          <p:cNvSpPr txBox="1"/>
          <p:nvPr/>
        </p:nvSpPr>
        <p:spPr>
          <a:xfrm>
            <a:off x="2590800" y="2667000"/>
            <a:ext cx="68675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And, of course, the flood of fake videos.</a:t>
            </a:r>
          </a:p>
        </p:txBody>
      </p:sp>
    </p:spTree>
    <p:extLst>
      <p:ext uri="{BB962C8B-B14F-4D97-AF65-F5344CB8AC3E}">
        <p14:creationId xmlns:p14="http://schemas.microsoft.com/office/powerpoint/2010/main" val="4819198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700617"/>
            <a:ext cx="8013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/>
              <a:t>So … what do decision-makers need?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839200" y="5853997"/>
            <a:ext cx="2743200" cy="365125"/>
          </a:xfrm>
        </p:spPr>
        <p:txBody>
          <a:bodyPr/>
          <a:lstStyle/>
          <a:p>
            <a:fld id="{C4F85062-4662-4D6B-BB38-DB7C890070DF}" type="slidenum">
              <a:rPr lang="en-US" smtClean="0"/>
              <a:t>32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A20D4E-616A-3539-604F-695FC56370D6}"/>
              </a:ext>
            </a:extLst>
          </p:cNvPr>
          <p:cNvSpPr txBox="1"/>
          <p:nvPr/>
        </p:nvSpPr>
        <p:spPr>
          <a:xfrm>
            <a:off x="1783680" y="2256094"/>
            <a:ext cx="1249060" cy="29706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3200" dirty="0" err="1"/>
              <a:t>ottom</a:t>
            </a:r>
            <a:br>
              <a:rPr lang="es-ES_tradnl" sz="3200" dirty="0"/>
            </a:br>
            <a:r>
              <a:rPr lang="es-ES_tradnl" sz="3200" dirty="0" err="1"/>
              <a:t>ine</a:t>
            </a:r>
            <a:endParaRPr lang="es-ES_tradnl" sz="3200" dirty="0"/>
          </a:p>
          <a:p>
            <a:pPr>
              <a:lnSpc>
                <a:spcPct val="150000"/>
              </a:lnSpc>
            </a:pPr>
            <a:r>
              <a:rPr lang="es-ES_tradnl" sz="3200" dirty="0"/>
              <a:t>p</a:t>
            </a:r>
          </a:p>
          <a:p>
            <a:pPr>
              <a:lnSpc>
                <a:spcPct val="150000"/>
              </a:lnSpc>
            </a:pPr>
            <a:r>
              <a:rPr lang="es-ES_tradnl" sz="3200" dirty="0" err="1"/>
              <a:t>ront</a:t>
            </a:r>
            <a:endParaRPr lang="es-ES_tradnl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BB274B-CD6A-A62B-CF98-B5D4B871C59D}"/>
              </a:ext>
            </a:extLst>
          </p:cNvPr>
          <p:cNvSpPr/>
          <p:nvPr/>
        </p:nvSpPr>
        <p:spPr>
          <a:xfrm>
            <a:off x="1330538" y="2267546"/>
            <a:ext cx="615874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</a:t>
            </a:r>
          </a:p>
          <a:p>
            <a:pPr algn="ctr"/>
            <a:r>
              <a:rPr 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</a:t>
            </a:r>
          </a:p>
          <a:p>
            <a:pPr algn="ctr"/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37E9CA62-F01F-B43B-B7D8-AFDF1EC0F508}"/>
              </a:ext>
            </a:extLst>
          </p:cNvPr>
          <p:cNvSpPr/>
          <p:nvPr/>
        </p:nvSpPr>
        <p:spPr>
          <a:xfrm>
            <a:off x="3169164" y="2560894"/>
            <a:ext cx="473176" cy="2665821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10B637-7564-2FF6-59A9-28730DC90F3F}"/>
              </a:ext>
            </a:extLst>
          </p:cNvPr>
          <p:cNvSpPr txBox="1"/>
          <p:nvPr/>
        </p:nvSpPr>
        <p:spPr>
          <a:xfrm>
            <a:off x="4572000" y="2133600"/>
            <a:ext cx="5993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Basic facts and your validation of them.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2B67E1-1BFF-877F-2B23-79F14921637E}"/>
              </a:ext>
            </a:extLst>
          </p:cNvPr>
          <p:cNvSpPr txBox="1"/>
          <p:nvPr/>
        </p:nvSpPr>
        <p:spPr>
          <a:xfrm>
            <a:off x="5403815" y="2719313"/>
            <a:ext cx="6131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Who? What? When? Where? How many?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397B98-211D-3D5C-1D6D-61C488565A0D}"/>
              </a:ext>
            </a:extLst>
          </p:cNvPr>
          <p:cNvSpPr txBox="1"/>
          <p:nvPr/>
        </p:nvSpPr>
        <p:spPr>
          <a:xfrm>
            <a:off x="4583861" y="3305026"/>
            <a:ext cx="2985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Drivers and trends.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C865BE-4D59-9B04-5A4B-C8C22BAAF4AA}"/>
              </a:ext>
            </a:extLst>
          </p:cNvPr>
          <p:cNvSpPr txBox="1"/>
          <p:nvPr/>
        </p:nvSpPr>
        <p:spPr>
          <a:xfrm>
            <a:off x="5486024" y="3877196"/>
            <a:ext cx="4261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Why? How? How behaving?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CCA250-9542-3A79-1991-AA9CBC598B34}"/>
              </a:ext>
            </a:extLst>
          </p:cNvPr>
          <p:cNvSpPr txBox="1"/>
          <p:nvPr/>
        </p:nvSpPr>
        <p:spPr>
          <a:xfrm>
            <a:off x="4610983" y="4397931"/>
            <a:ext cx="6333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Scenarios, probabilities, and implications.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41AB7-0CDA-296F-4BFD-2E4DD40DBBE5}"/>
              </a:ext>
            </a:extLst>
          </p:cNvPr>
          <p:cNvSpPr txBox="1"/>
          <p:nvPr/>
        </p:nvSpPr>
        <p:spPr>
          <a:xfrm>
            <a:off x="5541321" y="4879884"/>
            <a:ext cx="4988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How urgent? Why should I care?</a:t>
            </a:r>
          </a:p>
        </p:txBody>
      </p:sp>
    </p:spTree>
    <p:extLst>
      <p:ext uri="{BB962C8B-B14F-4D97-AF65-F5344CB8AC3E}">
        <p14:creationId xmlns:p14="http://schemas.microsoft.com/office/powerpoint/2010/main" val="242457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4" grpId="1"/>
      <p:bldP spid="15" grpId="0"/>
      <p:bldP spid="16" grpId="0"/>
      <p:bldP spid="16" grpId="1"/>
      <p:bldP spid="17" grpId="0"/>
      <p:bldP spid="18" grpId="0"/>
      <p:bldP spid="18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8648B2-42C3-4F94-9248-5544DDB51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85062-4662-4D6B-BB38-DB7C890070DF}" type="slidenum">
              <a:rPr lang="en-US" smtClean="0"/>
              <a:t>33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1AD351-BDB1-489B-8EBF-4770E41515A0}"/>
              </a:ext>
            </a:extLst>
          </p:cNvPr>
          <p:cNvSpPr txBox="1"/>
          <p:nvPr/>
        </p:nvSpPr>
        <p:spPr>
          <a:xfrm>
            <a:off x="2171700" y="727462"/>
            <a:ext cx="3876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A </a:t>
            </a:r>
            <a:r>
              <a:rPr lang="es-ES" sz="2800" dirty="0" err="1"/>
              <a:t>Decisionmaking</a:t>
            </a:r>
            <a:r>
              <a:rPr lang="es-ES" sz="2800" dirty="0"/>
              <a:t> </a:t>
            </a:r>
            <a:r>
              <a:rPr lang="es-ES" sz="2800" dirty="0" err="1"/>
              <a:t>Model</a:t>
            </a:r>
            <a:endParaRPr lang="en-US" sz="28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0F5B037-8CE5-499F-AD49-7DDB751677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078823"/>
              </p:ext>
            </p:extLst>
          </p:nvPr>
        </p:nvGraphicFramePr>
        <p:xfrm>
          <a:off x="2171700" y="1143000"/>
          <a:ext cx="7848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626778F-5785-44D1-9509-4ABB252A2E84}"/>
              </a:ext>
            </a:extLst>
          </p:cNvPr>
          <p:cNvGrpSpPr/>
          <p:nvPr/>
        </p:nvGrpSpPr>
        <p:grpSpPr>
          <a:xfrm>
            <a:off x="3581400" y="2971800"/>
            <a:ext cx="1676400" cy="2133600"/>
            <a:chOff x="2057400" y="2971800"/>
            <a:chExt cx="1676400" cy="21336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EF34A-6759-48E0-B56A-3DFB352E25E9}"/>
                </a:ext>
              </a:extLst>
            </p:cNvPr>
            <p:cNvSpPr/>
            <p:nvPr/>
          </p:nvSpPr>
          <p:spPr>
            <a:xfrm>
              <a:off x="2057400" y="2971800"/>
              <a:ext cx="1676400" cy="13716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00C700E-3195-4EC1-A4A6-875C3E9F4C1B}"/>
                </a:ext>
              </a:extLst>
            </p:cNvPr>
            <p:cNvCxnSpPr>
              <a:cxnSpLocks/>
            </p:cNvCxnSpPr>
            <p:nvPr/>
          </p:nvCxnSpPr>
          <p:spPr>
            <a:xfrm>
              <a:off x="2971800" y="4343400"/>
              <a:ext cx="633538" cy="762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EB7BE2-F04B-43F5-A6DD-408DE9675407}"/>
              </a:ext>
            </a:extLst>
          </p:cNvPr>
          <p:cNvSpPr txBox="1"/>
          <p:nvPr/>
        </p:nvSpPr>
        <p:spPr>
          <a:xfrm>
            <a:off x="5129338" y="5253335"/>
            <a:ext cx="413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Essential to the entire process</a:t>
            </a:r>
          </a:p>
        </p:txBody>
      </p:sp>
    </p:spTree>
    <p:extLst>
      <p:ext uri="{BB962C8B-B14F-4D97-AF65-F5344CB8AC3E}">
        <p14:creationId xmlns:p14="http://schemas.microsoft.com/office/powerpoint/2010/main" val="84261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lood Cleanup - Emergency Water Cleanup">
            <a:extLst>
              <a:ext uri="{FF2B5EF4-FFF2-40B4-BE49-F238E27FC236}">
                <a16:creationId xmlns:a16="http://schemas.microsoft.com/office/drawing/2014/main" id="{F66A1D01-A953-7CE2-CAAD-2946EAB50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33400"/>
            <a:ext cx="751840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2739F1-3DC6-EC33-E5C2-2E58BB6B6F51}"/>
              </a:ext>
            </a:extLst>
          </p:cNvPr>
          <p:cNvSpPr txBox="1"/>
          <p:nvPr/>
        </p:nvSpPr>
        <p:spPr>
          <a:xfrm>
            <a:off x="8305800" y="1371600"/>
            <a:ext cx="2316724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Sorting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“SYMPTOMS”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from 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“PROBLEMS”</a:t>
            </a:r>
          </a:p>
        </p:txBody>
      </p:sp>
    </p:spTree>
    <p:extLst>
      <p:ext uri="{BB962C8B-B14F-4D97-AF65-F5344CB8AC3E}">
        <p14:creationId xmlns:p14="http://schemas.microsoft.com/office/powerpoint/2010/main" val="1802571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186EA-4A37-B31B-9345-4E10A7371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lood Cleanup - Emergency Water Cleanup">
            <a:extLst>
              <a:ext uri="{FF2B5EF4-FFF2-40B4-BE49-F238E27FC236}">
                <a16:creationId xmlns:a16="http://schemas.microsoft.com/office/drawing/2014/main" id="{3EA064A9-E2BD-AFF6-99F2-0D8FAEFC7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914525"/>
            <a:ext cx="4038600" cy="3028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F07845-0024-5EB5-2CE2-C727B8E0D535}"/>
              </a:ext>
            </a:extLst>
          </p:cNvPr>
          <p:cNvSpPr txBox="1"/>
          <p:nvPr/>
        </p:nvSpPr>
        <p:spPr>
          <a:xfrm>
            <a:off x="4937638" y="2133600"/>
            <a:ext cx="2316724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/>
              <a:t>Sorting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“SYMPTOMS”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from 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“PROBLEMS”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BC2195-186F-C789-F4B3-F185D3BD093A}"/>
              </a:ext>
            </a:extLst>
          </p:cNvPr>
          <p:cNvSpPr txBox="1"/>
          <p:nvPr/>
        </p:nvSpPr>
        <p:spPr>
          <a:xfrm>
            <a:off x="7543800" y="2667000"/>
            <a:ext cx="4144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responses are</a:t>
            </a:r>
            <a:br>
              <a:rPr lang="en-US" sz="2400" dirty="0"/>
            </a:br>
            <a:r>
              <a:rPr lang="en-US" sz="2400" dirty="0"/>
              <a:t>tactical, often obvious, political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8811B8-BEA9-B521-AE90-CB46039FF480}"/>
              </a:ext>
            </a:extLst>
          </p:cNvPr>
          <p:cNvSpPr txBox="1"/>
          <p:nvPr/>
        </p:nvSpPr>
        <p:spPr>
          <a:xfrm>
            <a:off x="7639050" y="3930432"/>
            <a:ext cx="34339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responses are</a:t>
            </a:r>
            <a:br>
              <a:rPr lang="en-US" sz="2400" dirty="0"/>
            </a:br>
            <a:r>
              <a:rPr lang="en-US" sz="2400" dirty="0"/>
              <a:t>strategic, expensive, slow</a:t>
            </a:r>
            <a:br>
              <a:rPr lang="en-US" sz="2400" dirty="0"/>
            </a:br>
            <a:r>
              <a:rPr lang="en-US" sz="2400" dirty="0"/>
              <a:t>but DURABLE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6CF55A-227C-1F28-CCCF-CD9E37917D5C}"/>
              </a:ext>
            </a:extLst>
          </p:cNvPr>
          <p:cNvSpPr txBox="1"/>
          <p:nvPr/>
        </p:nvSpPr>
        <p:spPr>
          <a:xfrm>
            <a:off x="7667625" y="5807870"/>
            <a:ext cx="3236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based on “DRIVERS”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52A93F31-CB41-A2F3-7366-A7E2C76AAD30}"/>
              </a:ext>
            </a:extLst>
          </p:cNvPr>
          <p:cNvSpPr/>
          <p:nvPr/>
        </p:nvSpPr>
        <p:spPr>
          <a:xfrm>
            <a:off x="8305800" y="5291496"/>
            <a:ext cx="1600200" cy="355639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31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5808F3-701E-46D1-8BDB-569199C94976}"/>
              </a:ext>
            </a:extLst>
          </p:cNvPr>
          <p:cNvSpPr txBox="1"/>
          <p:nvPr/>
        </p:nvSpPr>
        <p:spPr>
          <a:xfrm>
            <a:off x="2376284" y="909350"/>
            <a:ext cx="40866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 Heartbeat of Analysis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4B7FB7-A1E1-42A1-8CC7-3F69CA8CC953}"/>
              </a:ext>
            </a:extLst>
          </p:cNvPr>
          <p:cNvGrpSpPr/>
          <p:nvPr/>
        </p:nvGrpSpPr>
        <p:grpSpPr>
          <a:xfrm>
            <a:off x="2286000" y="2209800"/>
            <a:ext cx="3109369" cy="3222486"/>
            <a:chOff x="3017315" y="2133600"/>
            <a:chExt cx="3109369" cy="322248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48C995-3AEB-4427-A863-1B3409EF2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7315" y="2133600"/>
              <a:ext cx="3109369" cy="24384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CA8E6C5-DF78-4A3E-8C35-7FF32380CDBD}"/>
                </a:ext>
              </a:extLst>
            </p:cNvPr>
            <p:cNvSpPr txBox="1"/>
            <p:nvPr/>
          </p:nvSpPr>
          <p:spPr>
            <a:xfrm>
              <a:off x="3017315" y="4648200"/>
              <a:ext cx="3109369" cy="707886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FF0000"/>
                  </a:solidFill>
                </a:rPr>
                <a:t>“DRIVERS”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D01179C-7DDC-41F5-A855-C5D7E1732F80}"/>
              </a:ext>
            </a:extLst>
          </p:cNvPr>
          <p:cNvSpPr txBox="1"/>
          <p:nvPr/>
        </p:nvSpPr>
        <p:spPr>
          <a:xfrm>
            <a:off x="6462916" y="909350"/>
            <a:ext cx="2555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(… and POLICY)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042B8F-1A81-6D24-87C4-2C563B1F0F7D}"/>
              </a:ext>
            </a:extLst>
          </p:cNvPr>
          <p:cNvSpPr txBox="1"/>
          <p:nvPr/>
        </p:nvSpPr>
        <p:spPr>
          <a:xfrm>
            <a:off x="6019800" y="2459504"/>
            <a:ext cx="52817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What’s driving events?</a:t>
            </a:r>
          </a:p>
          <a:p>
            <a:r>
              <a:rPr lang="en-US" sz="2400" dirty="0"/>
              <a:t>What scenarios are likely and less-likely?</a:t>
            </a:r>
          </a:p>
          <a:p>
            <a:endParaRPr lang="en-US" sz="2400" dirty="0"/>
          </a:p>
          <a:p>
            <a:r>
              <a:rPr lang="en-US" sz="2400" dirty="0"/>
              <a:t>To help decisionmaker determine:</a:t>
            </a:r>
          </a:p>
          <a:p>
            <a:r>
              <a:rPr lang="en-US" sz="2400" dirty="0"/>
              <a:t>How can I make a better scenario?</a:t>
            </a:r>
          </a:p>
        </p:txBody>
      </p:sp>
    </p:spTree>
    <p:extLst>
      <p:ext uri="{BB962C8B-B14F-4D97-AF65-F5344CB8AC3E}">
        <p14:creationId xmlns:p14="http://schemas.microsoft.com/office/powerpoint/2010/main" val="144453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0BA7CC-C7B2-425C-948B-26ABE582F423}"/>
              </a:ext>
            </a:extLst>
          </p:cNvPr>
          <p:cNvGraphicFramePr>
            <a:graphicFrameLocks noGrp="1"/>
          </p:cNvGraphicFramePr>
          <p:nvPr/>
        </p:nvGraphicFramePr>
        <p:xfrm>
          <a:off x="2780715" y="3536725"/>
          <a:ext cx="7368813" cy="2926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6271">
                  <a:extLst>
                    <a:ext uri="{9D8B030D-6E8A-4147-A177-3AD203B41FA5}">
                      <a16:colId xmlns:a16="http://schemas.microsoft.com/office/drawing/2014/main" val="281433197"/>
                    </a:ext>
                  </a:extLst>
                </a:gridCol>
                <a:gridCol w="2456271">
                  <a:extLst>
                    <a:ext uri="{9D8B030D-6E8A-4147-A177-3AD203B41FA5}">
                      <a16:colId xmlns:a16="http://schemas.microsoft.com/office/drawing/2014/main" val="4023013297"/>
                    </a:ext>
                  </a:extLst>
                </a:gridCol>
                <a:gridCol w="2456271">
                  <a:extLst>
                    <a:ext uri="{9D8B030D-6E8A-4147-A177-3AD203B41FA5}">
                      <a16:colId xmlns:a16="http://schemas.microsoft.com/office/drawing/2014/main" val="3268850880"/>
                    </a:ext>
                  </a:extLst>
                </a:gridCol>
              </a:tblGrid>
              <a:tr h="34836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Interests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Ideas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Institutions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332738"/>
                  </a:ext>
                </a:extLst>
              </a:tr>
              <a:tr h="2313291">
                <a:tc>
                  <a:txBody>
                    <a:bodyPr/>
                    <a:lstStyle/>
                    <a:p>
                      <a:r>
                        <a:rPr lang="en-US" sz="1800" noProof="0"/>
                        <a:t>Work</a:t>
                      </a:r>
                    </a:p>
                    <a:p>
                      <a:r>
                        <a:rPr lang="en-US" sz="1800" noProof="0"/>
                        <a:t>Food</a:t>
                      </a:r>
                    </a:p>
                    <a:p>
                      <a:r>
                        <a:rPr lang="en-US" sz="1800" noProof="0"/>
                        <a:t>Love - Sex</a:t>
                      </a:r>
                    </a:p>
                    <a:p>
                      <a:r>
                        <a:rPr lang="en-US" sz="1800" noProof="0"/>
                        <a:t>Family</a:t>
                      </a:r>
                    </a:p>
                    <a:p>
                      <a:r>
                        <a:rPr lang="en-US" sz="1800" noProof="0"/>
                        <a:t>Home</a:t>
                      </a:r>
                    </a:p>
                    <a:p>
                      <a:r>
                        <a:rPr lang="en-US" sz="1800" noProof="0"/>
                        <a:t>Transportation </a:t>
                      </a:r>
                    </a:p>
                    <a:p>
                      <a:r>
                        <a:rPr lang="en-US" sz="1800" noProof="0"/>
                        <a:t>Entertainment</a:t>
                      </a:r>
                    </a:p>
                    <a:p>
                      <a:r>
                        <a:rPr lang="en-US" sz="1800" noProof="0"/>
                        <a:t>     Recreation</a:t>
                      </a:r>
                    </a:p>
                    <a:p>
                      <a:r>
                        <a:rPr lang="en-US" sz="1800" noProof="0"/>
                        <a:t>Challenges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/>
                        <a:t>Education</a:t>
                      </a:r>
                    </a:p>
                    <a:p>
                      <a:r>
                        <a:rPr lang="en-US" sz="1800" noProof="0"/>
                        <a:t>Religion or values</a:t>
                      </a:r>
                    </a:p>
                    <a:p>
                      <a:r>
                        <a:rPr lang="en-US" sz="1800" noProof="0"/>
                        <a:t>Political thought</a:t>
                      </a:r>
                    </a:p>
                    <a:p>
                      <a:r>
                        <a:rPr lang="en-US" sz="1800" noProof="0"/>
                        <a:t>Ideology</a:t>
                      </a:r>
                    </a:p>
                    <a:p>
                      <a:r>
                        <a:rPr lang="en-US" sz="1800" noProof="0"/>
                        <a:t>Imposed expectations</a:t>
                      </a:r>
                    </a:p>
                    <a:p>
                      <a:endParaRPr lang="en-US" sz="1800" noProof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 dirty="0"/>
                        <a:t>Parents</a:t>
                      </a:r>
                    </a:p>
                    <a:p>
                      <a:r>
                        <a:rPr lang="en-US" sz="1800" noProof="0" dirty="0"/>
                        <a:t>Boy/Girlfriend</a:t>
                      </a:r>
                    </a:p>
                    <a:p>
                      <a:r>
                        <a:rPr lang="en-US" sz="1800" noProof="0" dirty="0"/>
                        <a:t>Husband/Wife</a:t>
                      </a:r>
                    </a:p>
                    <a:p>
                      <a:r>
                        <a:rPr lang="en-US" sz="1800" noProof="0" dirty="0"/>
                        <a:t>Colleagues</a:t>
                      </a:r>
                    </a:p>
                    <a:p>
                      <a:r>
                        <a:rPr lang="en-US" sz="1800" noProof="0" dirty="0"/>
                        <a:t>Friends</a:t>
                      </a:r>
                    </a:p>
                    <a:p>
                      <a:r>
                        <a:rPr lang="en-US" sz="1800" noProof="0" dirty="0"/>
                        <a:t>Political party</a:t>
                      </a:r>
                    </a:p>
                    <a:p>
                      <a:r>
                        <a:rPr lang="en-US" sz="1800" noProof="0" dirty="0"/>
                        <a:t>Employer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99780866"/>
                  </a:ext>
                </a:extLst>
              </a:tr>
            </a:tbl>
          </a:graphicData>
        </a:graphic>
      </p:graphicFrame>
      <p:sp>
        <p:nvSpPr>
          <p:cNvPr id="6" name="Left Brace 5">
            <a:extLst>
              <a:ext uri="{FF2B5EF4-FFF2-40B4-BE49-F238E27FC236}">
                <a16:creationId xmlns:a16="http://schemas.microsoft.com/office/drawing/2014/main" id="{2DCFC517-BB24-41D8-81B7-885401B8C7E1}"/>
              </a:ext>
            </a:extLst>
          </p:cNvPr>
          <p:cNvSpPr/>
          <p:nvPr/>
        </p:nvSpPr>
        <p:spPr>
          <a:xfrm>
            <a:off x="2362200" y="3992647"/>
            <a:ext cx="418514" cy="2461129"/>
          </a:xfrm>
          <a:prstGeom prst="leftBrace">
            <a:avLst>
              <a:gd name="adj1" fmla="val 8333"/>
              <a:gd name="adj2" fmla="val 4949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C86C3-A97F-4AE3-BD27-663F5B5F7BF4}"/>
              </a:ext>
            </a:extLst>
          </p:cNvPr>
          <p:cNvSpPr txBox="1"/>
          <p:nvPr/>
        </p:nvSpPr>
        <p:spPr>
          <a:xfrm rot="20847283">
            <a:off x="1631046" y="4885558"/>
            <a:ext cx="822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drivers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2BFA14-20CD-48C6-BED9-C5887A43A8BC}"/>
              </a:ext>
            </a:extLst>
          </p:cNvPr>
          <p:cNvSpPr txBox="1"/>
          <p:nvPr/>
        </p:nvSpPr>
        <p:spPr>
          <a:xfrm>
            <a:off x="2103120" y="2103120"/>
            <a:ext cx="3393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our PERSONAL lives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1327D-4A5D-474C-B5E1-1D3773456B70}"/>
              </a:ext>
            </a:extLst>
          </p:cNvPr>
          <p:cNvSpPr txBox="1"/>
          <p:nvPr/>
        </p:nvSpPr>
        <p:spPr>
          <a:xfrm>
            <a:off x="2089392" y="404224"/>
            <a:ext cx="277031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What are drivers?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50D58C-3DB4-4159-8B05-7B6CE31FA4D2}"/>
              </a:ext>
            </a:extLst>
          </p:cNvPr>
          <p:cNvSpPr txBox="1"/>
          <p:nvPr/>
        </p:nvSpPr>
        <p:spPr>
          <a:xfrm>
            <a:off x="2056627" y="1232939"/>
            <a:ext cx="3847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Borrowing from the “3-i framework” …</a:t>
            </a:r>
          </a:p>
        </p:txBody>
      </p:sp>
      <p:sp useBgFill="1">
        <p:nvSpPr>
          <p:cNvPr id="2" name="Rectangle 1">
            <a:extLst>
              <a:ext uri="{FF2B5EF4-FFF2-40B4-BE49-F238E27FC236}">
                <a16:creationId xmlns:a16="http://schemas.microsoft.com/office/drawing/2014/main" id="{C5E1161D-8DB5-45D2-ACAB-049818B69628}"/>
              </a:ext>
            </a:extLst>
          </p:cNvPr>
          <p:cNvSpPr/>
          <p:nvPr/>
        </p:nvSpPr>
        <p:spPr>
          <a:xfrm>
            <a:off x="7648817" y="3938952"/>
            <a:ext cx="3045663" cy="29471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92E53E3-74AC-4BAD-901E-ADCD320020BB}"/>
              </a:ext>
            </a:extLst>
          </p:cNvPr>
          <p:cNvSpPr/>
          <p:nvPr/>
        </p:nvSpPr>
        <p:spPr>
          <a:xfrm>
            <a:off x="4925965" y="3943020"/>
            <a:ext cx="5665279" cy="28653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1F221FF-24A5-479B-B224-76453F9A6991}"/>
              </a:ext>
            </a:extLst>
          </p:cNvPr>
          <p:cNvSpPr/>
          <p:nvPr/>
        </p:nvSpPr>
        <p:spPr>
          <a:xfrm>
            <a:off x="2832334" y="3940986"/>
            <a:ext cx="7368812" cy="28653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2ECF467-0EA2-172A-332A-473ED3464D5A}"/>
              </a:ext>
            </a:extLst>
          </p:cNvPr>
          <p:cNvCxnSpPr>
            <a:cxnSpLocks/>
          </p:cNvCxnSpPr>
          <p:nvPr/>
        </p:nvCxnSpPr>
        <p:spPr>
          <a:xfrm>
            <a:off x="8660356" y="1215257"/>
            <a:ext cx="793022" cy="1324795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A764075-004D-34DA-337E-DDBD837581EE}"/>
              </a:ext>
            </a:extLst>
          </p:cNvPr>
          <p:cNvCxnSpPr>
            <a:cxnSpLocks/>
          </p:cNvCxnSpPr>
          <p:nvPr/>
        </p:nvCxnSpPr>
        <p:spPr>
          <a:xfrm flipH="1">
            <a:off x="7745955" y="1215257"/>
            <a:ext cx="699074" cy="1336687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51180B7-0C2A-934F-10BF-F3F20CE01C0F}"/>
              </a:ext>
            </a:extLst>
          </p:cNvPr>
          <p:cNvCxnSpPr>
            <a:cxnSpLocks/>
          </p:cNvCxnSpPr>
          <p:nvPr/>
        </p:nvCxnSpPr>
        <p:spPr>
          <a:xfrm>
            <a:off x="8180186" y="2884218"/>
            <a:ext cx="812617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5BEA512-A3FC-8ACD-5CB1-3489854E6F15}"/>
              </a:ext>
            </a:extLst>
          </p:cNvPr>
          <p:cNvSpPr txBox="1"/>
          <p:nvPr/>
        </p:nvSpPr>
        <p:spPr>
          <a:xfrm>
            <a:off x="9021307" y="2605668"/>
            <a:ext cx="1385239" cy="404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Institutions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A8740D-5AAA-DDD0-E59D-863C6BCEFB80}"/>
              </a:ext>
            </a:extLst>
          </p:cNvPr>
          <p:cNvSpPr txBox="1"/>
          <p:nvPr/>
        </p:nvSpPr>
        <p:spPr>
          <a:xfrm>
            <a:off x="7239000" y="2607338"/>
            <a:ext cx="729707" cy="404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Ideas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BC6E78-ECD8-7212-6E88-8803B73A47DA}"/>
              </a:ext>
            </a:extLst>
          </p:cNvPr>
          <p:cNvSpPr txBox="1"/>
          <p:nvPr/>
        </p:nvSpPr>
        <p:spPr>
          <a:xfrm>
            <a:off x="7898353" y="690197"/>
            <a:ext cx="1107425" cy="404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Interests</a:t>
            </a:r>
          </a:p>
        </p:txBody>
      </p:sp>
      <p:sp useBgFill="1">
        <p:nvSpPr>
          <p:cNvPr id="3" name="Rectangle 2">
            <a:extLst>
              <a:ext uri="{FF2B5EF4-FFF2-40B4-BE49-F238E27FC236}">
                <a16:creationId xmlns:a16="http://schemas.microsoft.com/office/drawing/2014/main" id="{D2F49877-60E4-5A48-DE34-47964A286D01}"/>
              </a:ext>
            </a:extLst>
          </p:cNvPr>
          <p:cNvSpPr/>
          <p:nvPr/>
        </p:nvSpPr>
        <p:spPr>
          <a:xfrm>
            <a:off x="2667000" y="3429000"/>
            <a:ext cx="7534146" cy="544767"/>
          </a:xfrm>
          <a:prstGeom prst="rect">
            <a:avLst/>
          </a:prstGeom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6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2" grpId="0"/>
      <p:bldP spid="2" grpId="0" animBg="1"/>
      <p:bldP spid="2" grpId="1" animBg="1"/>
      <p:bldP spid="16" grpId="0" animBg="1"/>
      <p:bldP spid="16" grpId="1" animBg="1"/>
      <p:bldP spid="17" grpId="0" animBg="1"/>
      <p:bldP spid="17" grpId="1" animBg="1"/>
      <p:bldP spid="20" grpId="0"/>
      <p:bldP spid="21" grpId="0"/>
      <p:bldP spid="22" grpId="0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4CCF18-EEF8-44C9-A530-955DEFE9F143}"/>
              </a:ext>
            </a:extLst>
          </p:cNvPr>
          <p:cNvSpPr txBox="1"/>
          <p:nvPr/>
        </p:nvSpPr>
        <p:spPr>
          <a:xfrm>
            <a:off x="2089392" y="404224"/>
            <a:ext cx="277031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What are drivers?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C0BA7CC-C7B2-425C-948B-26ABE582F423}"/>
              </a:ext>
            </a:extLst>
          </p:cNvPr>
          <p:cNvGraphicFramePr>
            <a:graphicFrameLocks noGrp="1"/>
          </p:cNvGraphicFramePr>
          <p:nvPr/>
        </p:nvGraphicFramePr>
        <p:xfrm>
          <a:off x="2940971" y="3536726"/>
          <a:ext cx="7422231" cy="26790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4077">
                  <a:extLst>
                    <a:ext uri="{9D8B030D-6E8A-4147-A177-3AD203B41FA5}">
                      <a16:colId xmlns:a16="http://schemas.microsoft.com/office/drawing/2014/main" val="281433197"/>
                    </a:ext>
                  </a:extLst>
                </a:gridCol>
                <a:gridCol w="2474077">
                  <a:extLst>
                    <a:ext uri="{9D8B030D-6E8A-4147-A177-3AD203B41FA5}">
                      <a16:colId xmlns:a16="http://schemas.microsoft.com/office/drawing/2014/main" val="4023013297"/>
                    </a:ext>
                  </a:extLst>
                </a:gridCol>
                <a:gridCol w="2474077">
                  <a:extLst>
                    <a:ext uri="{9D8B030D-6E8A-4147-A177-3AD203B41FA5}">
                      <a16:colId xmlns:a16="http://schemas.microsoft.com/office/drawing/2014/main" val="3268850880"/>
                    </a:ext>
                  </a:extLst>
                </a:gridCol>
              </a:tblGrid>
              <a:tr h="348361">
                <a:tc>
                  <a:txBody>
                    <a:bodyPr/>
                    <a:lstStyle/>
                    <a:p>
                      <a:r>
                        <a:rPr lang="en-US" sz="1800" b="1" dirty="0"/>
                        <a:t>Interests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Ideas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Institutions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2332738"/>
                  </a:ext>
                </a:extLst>
              </a:tr>
              <a:tr h="2313291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n-US" sz="1800" dirty="0"/>
                        <a:t>Power/influence</a:t>
                      </a:r>
                    </a:p>
                    <a:p>
                      <a:r>
                        <a:rPr lang="en-US" sz="1800" dirty="0"/>
                        <a:t>Needs</a:t>
                      </a:r>
                    </a:p>
                    <a:p>
                      <a:r>
                        <a:rPr lang="en-US" sz="1800" dirty="0"/>
                        <a:t>Desires/ambitions</a:t>
                      </a:r>
                    </a:p>
                    <a:p>
                      <a:r>
                        <a:rPr lang="en-US" sz="1800" dirty="0"/>
                        <a:t>Wealth</a:t>
                      </a:r>
                    </a:p>
                    <a:p>
                      <a:r>
                        <a:rPr lang="en-US" sz="1800" dirty="0"/>
                        <a:t>Economic performance</a:t>
                      </a:r>
                    </a:p>
                    <a:p>
                      <a:endParaRPr lang="en-US" sz="1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Self-definition</a:t>
                      </a:r>
                    </a:p>
                    <a:p>
                      <a:r>
                        <a:rPr lang="en-US" sz="1800" dirty="0"/>
                        <a:t>Nationalism</a:t>
                      </a:r>
                    </a:p>
                    <a:p>
                      <a:r>
                        <a:rPr lang="en-US" sz="1800" dirty="0"/>
                        <a:t>History</a:t>
                      </a:r>
                    </a:p>
                    <a:p>
                      <a:r>
                        <a:rPr lang="en-US" sz="1800" dirty="0"/>
                        <a:t>Concepts/logic</a:t>
                      </a:r>
                    </a:p>
                    <a:p>
                      <a:r>
                        <a:rPr lang="en-US" sz="1800" dirty="0"/>
                        <a:t>Values</a:t>
                      </a:r>
                    </a:p>
                    <a:p>
                      <a:r>
                        <a:rPr lang="en-US" sz="1800" dirty="0"/>
                        <a:t>Ideology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Leadership</a:t>
                      </a:r>
                    </a:p>
                    <a:p>
                      <a:r>
                        <a:rPr lang="en-US" sz="1800" dirty="0"/>
                        <a:t>Abilities/constraints</a:t>
                      </a:r>
                    </a:p>
                    <a:p>
                      <a:r>
                        <a:rPr lang="en-US" sz="1800" dirty="0"/>
                        <a:t>Economic structures</a:t>
                      </a:r>
                    </a:p>
                    <a:p>
                      <a:r>
                        <a:rPr lang="en-US" sz="1800" dirty="0"/>
                        <a:t>Intermediation</a:t>
                      </a:r>
                    </a:p>
                    <a:p>
                      <a:r>
                        <a:rPr lang="en-US" sz="1800" dirty="0"/>
                        <a:t>Inclusion</a:t>
                      </a:r>
                    </a:p>
                    <a:p>
                      <a:r>
                        <a:rPr lang="en-US" sz="1800" dirty="0"/>
                        <a:t>Topography/geography</a:t>
                      </a:r>
                    </a:p>
                    <a:p>
                      <a:r>
                        <a:rPr lang="en-US" sz="1800" dirty="0"/>
                        <a:t>Climate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99780866"/>
                  </a:ext>
                </a:extLst>
              </a:tr>
            </a:tbl>
          </a:graphicData>
        </a:graphic>
      </p:graphicFrame>
      <p:sp>
        <p:nvSpPr>
          <p:cNvPr id="6" name="Left Brace 5">
            <a:extLst>
              <a:ext uri="{FF2B5EF4-FFF2-40B4-BE49-F238E27FC236}">
                <a16:creationId xmlns:a16="http://schemas.microsoft.com/office/drawing/2014/main" id="{2DCFC517-BB24-41D8-81B7-885401B8C7E1}"/>
              </a:ext>
            </a:extLst>
          </p:cNvPr>
          <p:cNvSpPr/>
          <p:nvPr/>
        </p:nvSpPr>
        <p:spPr>
          <a:xfrm>
            <a:off x="2647804" y="3992647"/>
            <a:ext cx="293166" cy="1825310"/>
          </a:xfrm>
          <a:prstGeom prst="leftBrace">
            <a:avLst>
              <a:gd name="adj1" fmla="val 8333"/>
              <a:gd name="adj2" fmla="val 4949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9C86C3-A97F-4AE3-BD27-663F5B5F7BF4}"/>
              </a:ext>
            </a:extLst>
          </p:cNvPr>
          <p:cNvSpPr txBox="1"/>
          <p:nvPr/>
        </p:nvSpPr>
        <p:spPr>
          <a:xfrm rot="20847283">
            <a:off x="1794662" y="4789306"/>
            <a:ext cx="822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drivers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114253-F3B2-4BBD-8D40-DA08F8369281}"/>
              </a:ext>
            </a:extLst>
          </p:cNvPr>
          <p:cNvSpPr txBox="1"/>
          <p:nvPr/>
        </p:nvSpPr>
        <p:spPr>
          <a:xfrm>
            <a:off x="2103120" y="2103120"/>
            <a:ext cx="3335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 our NATIONAL lives …</a:t>
            </a: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F641C6A-2383-4DA0-A7D8-2544BE579CDF}"/>
              </a:ext>
            </a:extLst>
          </p:cNvPr>
          <p:cNvSpPr/>
          <p:nvPr/>
        </p:nvSpPr>
        <p:spPr>
          <a:xfrm>
            <a:off x="7747001" y="3992648"/>
            <a:ext cx="2590801" cy="2297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BB5620-AE49-4046-800B-0B4E9A09CAE3}"/>
              </a:ext>
            </a:extLst>
          </p:cNvPr>
          <p:cNvSpPr/>
          <p:nvPr/>
        </p:nvSpPr>
        <p:spPr>
          <a:xfrm>
            <a:off x="5356685" y="3992648"/>
            <a:ext cx="2590801" cy="2297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2EE36B-E8C9-486D-9C4F-EA428DD61B41}"/>
              </a:ext>
            </a:extLst>
          </p:cNvPr>
          <p:cNvSpPr/>
          <p:nvPr/>
        </p:nvSpPr>
        <p:spPr>
          <a:xfrm>
            <a:off x="2980814" y="3955667"/>
            <a:ext cx="2590801" cy="2297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25A1544-E1F9-4032-FB07-AED27904B3D5}"/>
              </a:ext>
            </a:extLst>
          </p:cNvPr>
          <p:cNvGrpSpPr/>
          <p:nvPr/>
        </p:nvGrpSpPr>
        <p:grpSpPr>
          <a:xfrm>
            <a:off x="7239000" y="690197"/>
            <a:ext cx="3167546" cy="2321527"/>
            <a:chOff x="6856486" y="489674"/>
            <a:chExt cx="3710214" cy="2650355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B04E908-7574-6B07-011D-A5E182D501FE}"/>
                </a:ext>
              </a:extLst>
            </p:cNvPr>
            <p:cNvCxnSpPr>
              <a:cxnSpLocks/>
            </p:cNvCxnSpPr>
            <p:nvPr/>
          </p:nvCxnSpPr>
          <p:spPr>
            <a:xfrm>
              <a:off x="8521351" y="1089105"/>
              <a:ext cx="928884" cy="1512443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825E486-1D11-AD38-F371-EECA86958E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0293" y="1089105"/>
              <a:ext cx="818840" cy="1526019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FCE0B54-72BA-366F-204B-95F36DEC2839}"/>
                </a:ext>
              </a:extLst>
            </p:cNvPr>
            <p:cNvCxnSpPr>
              <a:cxnSpLocks/>
            </p:cNvCxnSpPr>
            <p:nvPr/>
          </p:nvCxnSpPr>
          <p:spPr>
            <a:xfrm>
              <a:off x="7958917" y="2994463"/>
              <a:ext cx="95183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CB12F6-F031-4BC1-9ABA-763AFED87131}"/>
                </a:ext>
              </a:extLst>
            </p:cNvPr>
            <p:cNvSpPr txBox="1"/>
            <p:nvPr/>
          </p:nvSpPr>
          <p:spPr>
            <a:xfrm>
              <a:off x="8944140" y="2676458"/>
              <a:ext cx="1622560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Institutions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31F64B-3FAA-B39F-C8F4-840F8CA36197}"/>
                </a:ext>
              </a:extLst>
            </p:cNvPr>
            <p:cNvSpPr txBox="1"/>
            <p:nvPr/>
          </p:nvSpPr>
          <p:spPr>
            <a:xfrm>
              <a:off x="6856486" y="2678365"/>
              <a:ext cx="854721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Ideas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BC7E00-2CAD-FB85-56A2-6B51E466A68A}"/>
                </a:ext>
              </a:extLst>
            </p:cNvPr>
            <p:cNvSpPr txBox="1"/>
            <p:nvPr/>
          </p:nvSpPr>
          <p:spPr>
            <a:xfrm>
              <a:off x="7628800" y="489674"/>
              <a:ext cx="1297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Interests</a:t>
              </a:r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715C462-3229-276B-C57C-D795C43ACAA7}"/>
              </a:ext>
            </a:extLst>
          </p:cNvPr>
          <p:cNvSpPr/>
          <p:nvPr/>
        </p:nvSpPr>
        <p:spPr>
          <a:xfrm>
            <a:off x="2667000" y="3429000"/>
            <a:ext cx="7534146" cy="544767"/>
          </a:xfrm>
          <a:prstGeom prst="rect">
            <a:avLst/>
          </a:prstGeom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0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603A71-4AF3-4E9B-8E76-2A5E89EB7D84}"/>
              </a:ext>
            </a:extLst>
          </p:cNvPr>
          <p:cNvSpPr txBox="1"/>
          <p:nvPr/>
        </p:nvSpPr>
        <p:spPr>
          <a:xfrm>
            <a:off x="3505200" y="2057400"/>
            <a:ext cx="4743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DRIVERS aren’t static 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BEB4C4-0243-F1FF-BADB-FA7173E669FE}"/>
              </a:ext>
            </a:extLst>
          </p:cNvPr>
          <p:cNvSpPr txBox="1"/>
          <p:nvPr/>
        </p:nvSpPr>
        <p:spPr>
          <a:xfrm>
            <a:off x="3200400" y="3631050"/>
            <a:ext cx="5736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So we also look at their TRENDS.</a:t>
            </a:r>
          </a:p>
        </p:txBody>
      </p:sp>
    </p:spTree>
    <p:extLst>
      <p:ext uri="{BB962C8B-B14F-4D97-AF65-F5344CB8AC3E}">
        <p14:creationId xmlns:p14="http://schemas.microsoft.com/office/powerpoint/2010/main" val="120259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023A-7ED7-4443-885E-1708AAB73DB5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81200" y="3048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800" i="1" dirty="0" err="1"/>
              <a:t>Indian</a:t>
            </a:r>
            <a:r>
              <a:rPr lang="es-ES" sz="2800" i="1" dirty="0"/>
              <a:t> </a:t>
            </a:r>
            <a:r>
              <a:rPr lang="es-ES" sz="2800" i="1" dirty="0" err="1"/>
              <a:t>Story</a:t>
            </a:r>
            <a:r>
              <a:rPr lang="es-ES" sz="2800" i="1" dirty="0"/>
              <a:t>: The </a:t>
            </a:r>
            <a:r>
              <a:rPr lang="es-ES" sz="2800" i="1" dirty="0" err="1"/>
              <a:t>Blind</a:t>
            </a:r>
            <a:r>
              <a:rPr lang="es-ES" sz="2800" i="1" dirty="0"/>
              <a:t> </a:t>
            </a:r>
            <a:r>
              <a:rPr lang="es-ES" sz="2800" i="1" dirty="0" err="1"/>
              <a:t>Men</a:t>
            </a:r>
            <a:r>
              <a:rPr lang="es-ES" sz="2800" i="1" dirty="0"/>
              <a:t> and the Elephant</a:t>
            </a:r>
            <a:endParaRPr lang="en-US" sz="2800" i="1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8E9CC97-0FC2-45A0-8380-60EC8FC19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78" y="990600"/>
            <a:ext cx="8916644" cy="5620534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2C84B4E-FF73-47FC-96B4-084EDBA4D5CA}"/>
              </a:ext>
            </a:extLst>
          </p:cNvPr>
          <p:cNvSpPr/>
          <p:nvPr/>
        </p:nvSpPr>
        <p:spPr>
          <a:xfrm>
            <a:off x="2598198" y="1784405"/>
            <a:ext cx="1509204" cy="1029816"/>
          </a:xfrm>
          <a:custGeom>
            <a:avLst/>
            <a:gdLst>
              <a:gd name="connsiteX0" fmla="*/ 408373 w 1509204"/>
              <a:gd name="connsiteY0" fmla="*/ 17762 h 1029816"/>
              <a:gd name="connsiteX1" fmla="*/ 133165 w 1509204"/>
              <a:gd name="connsiteY1" fmla="*/ 35517 h 1029816"/>
              <a:gd name="connsiteX2" fmla="*/ 115410 w 1509204"/>
              <a:gd name="connsiteY2" fmla="*/ 53273 h 1029816"/>
              <a:gd name="connsiteX3" fmla="*/ 88777 w 1509204"/>
              <a:gd name="connsiteY3" fmla="*/ 71028 h 1029816"/>
              <a:gd name="connsiteX4" fmla="*/ 71021 w 1509204"/>
              <a:gd name="connsiteY4" fmla="*/ 97661 h 1029816"/>
              <a:gd name="connsiteX5" fmla="*/ 35511 w 1509204"/>
              <a:gd name="connsiteY5" fmla="*/ 142049 h 1029816"/>
              <a:gd name="connsiteX6" fmla="*/ 17755 w 1509204"/>
              <a:gd name="connsiteY6" fmla="*/ 204193 h 1029816"/>
              <a:gd name="connsiteX7" fmla="*/ 0 w 1509204"/>
              <a:gd name="connsiteY7" fmla="*/ 319603 h 1029816"/>
              <a:gd name="connsiteX8" fmla="*/ 8878 w 1509204"/>
              <a:gd name="connsiteY8" fmla="*/ 470523 h 1029816"/>
              <a:gd name="connsiteX9" fmla="*/ 26633 w 1509204"/>
              <a:gd name="connsiteY9" fmla="*/ 506034 h 1029816"/>
              <a:gd name="connsiteX10" fmla="*/ 35511 w 1509204"/>
              <a:gd name="connsiteY10" fmla="*/ 577055 h 1029816"/>
              <a:gd name="connsiteX11" fmla="*/ 71021 w 1509204"/>
              <a:gd name="connsiteY11" fmla="*/ 639199 h 1029816"/>
              <a:gd name="connsiteX12" fmla="*/ 97654 w 1509204"/>
              <a:gd name="connsiteY12" fmla="*/ 701343 h 1029816"/>
              <a:gd name="connsiteX13" fmla="*/ 115410 w 1509204"/>
              <a:gd name="connsiteY13" fmla="*/ 754609 h 1029816"/>
              <a:gd name="connsiteX14" fmla="*/ 133165 w 1509204"/>
              <a:gd name="connsiteY14" fmla="*/ 781242 h 1029816"/>
              <a:gd name="connsiteX15" fmla="*/ 159798 w 1509204"/>
              <a:gd name="connsiteY15" fmla="*/ 825630 h 1029816"/>
              <a:gd name="connsiteX16" fmla="*/ 204186 w 1509204"/>
              <a:gd name="connsiteY16" fmla="*/ 878896 h 1029816"/>
              <a:gd name="connsiteX17" fmla="*/ 230819 w 1509204"/>
              <a:gd name="connsiteY17" fmla="*/ 923284 h 1029816"/>
              <a:gd name="connsiteX18" fmla="*/ 257452 w 1509204"/>
              <a:gd name="connsiteY18" fmla="*/ 941040 h 1029816"/>
              <a:gd name="connsiteX19" fmla="*/ 275208 w 1509204"/>
              <a:gd name="connsiteY19" fmla="*/ 958795 h 1029816"/>
              <a:gd name="connsiteX20" fmla="*/ 346229 w 1509204"/>
              <a:gd name="connsiteY20" fmla="*/ 985428 h 1029816"/>
              <a:gd name="connsiteX21" fmla="*/ 470517 w 1509204"/>
              <a:gd name="connsiteY21" fmla="*/ 1003183 h 1029816"/>
              <a:gd name="connsiteX22" fmla="*/ 559293 w 1509204"/>
              <a:gd name="connsiteY22" fmla="*/ 1029816 h 1029816"/>
              <a:gd name="connsiteX23" fmla="*/ 887767 w 1509204"/>
              <a:gd name="connsiteY23" fmla="*/ 994306 h 1029816"/>
              <a:gd name="connsiteX24" fmla="*/ 923278 w 1509204"/>
              <a:gd name="connsiteY24" fmla="*/ 985428 h 1029816"/>
              <a:gd name="connsiteX25" fmla="*/ 1047565 w 1509204"/>
              <a:gd name="connsiteY25" fmla="*/ 967673 h 1029816"/>
              <a:gd name="connsiteX26" fmla="*/ 1091953 w 1509204"/>
              <a:gd name="connsiteY26" fmla="*/ 958795 h 1029816"/>
              <a:gd name="connsiteX27" fmla="*/ 1171852 w 1509204"/>
              <a:gd name="connsiteY27" fmla="*/ 932162 h 1029816"/>
              <a:gd name="connsiteX28" fmla="*/ 1189608 w 1509204"/>
              <a:gd name="connsiteY28" fmla="*/ 914407 h 1029816"/>
              <a:gd name="connsiteX29" fmla="*/ 1269507 w 1509204"/>
              <a:gd name="connsiteY29" fmla="*/ 887774 h 1029816"/>
              <a:gd name="connsiteX30" fmla="*/ 1296140 w 1509204"/>
              <a:gd name="connsiteY30" fmla="*/ 878896 h 1029816"/>
              <a:gd name="connsiteX31" fmla="*/ 1367161 w 1509204"/>
              <a:gd name="connsiteY31" fmla="*/ 816752 h 1029816"/>
              <a:gd name="connsiteX32" fmla="*/ 1393794 w 1509204"/>
              <a:gd name="connsiteY32" fmla="*/ 781242 h 1029816"/>
              <a:gd name="connsiteX33" fmla="*/ 1420427 w 1509204"/>
              <a:gd name="connsiteY33" fmla="*/ 763486 h 1029816"/>
              <a:gd name="connsiteX34" fmla="*/ 1447060 w 1509204"/>
              <a:gd name="connsiteY34" fmla="*/ 736853 h 1029816"/>
              <a:gd name="connsiteX35" fmla="*/ 1473693 w 1509204"/>
              <a:gd name="connsiteY35" fmla="*/ 648077 h 1029816"/>
              <a:gd name="connsiteX36" fmla="*/ 1482571 w 1509204"/>
              <a:gd name="connsiteY36" fmla="*/ 594811 h 1029816"/>
              <a:gd name="connsiteX37" fmla="*/ 1509204 w 1509204"/>
              <a:gd name="connsiteY37" fmla="*/ 488278 h 1029816"/>
              <a:gd name="connsiteX38" fmla="*/ 1491449 w 1509204"/>
              <a:gd name="connsiteY38" fmla="*/ 292970 h 1029816"/>
              <a:gd name="connsiteX39" fmla="*/ 1464816 w 1509204"/>
              <a:gd name="connsiteY39" fmla="*/ 257459 h 1029816"/>
              <a:gd name="connsiteX40" fmla="*/ 1420427 w 1509204"/>
              <a:gd name="connsiteY40" fmla="*/ 213071 h 1029816"/>
              <a:gd name="connsiteX41" fmla="*/ 1367161 w 1509204"/>
              <a:gd name="connsiteY41" fmla="*/ 168682 h 1029816"/>
              <a:gd name="connsiteX42" fmla="*/ 1331651 w 1509204"/>
              <a:gd name="connsiteY42" fmla="*/ 115416 h 1029816"/>
              <a:gd name="connsiteX43" fmla="*/ 1287262 w 1509204"/>
              <a:gd name="connsiteY43" fmla="*/ 97661 h 1029816"/>
              <a:gd name="connsiteX44" fmla="*/ 1251752 w 1509204"/>
              <a:gd name="connsiteY44" fmla="*/ 79906 h 1029816"/>
              <a:gd name="connsiteX45" fmla="*/ 1047565 w 1509204"/>
              <a:gd name="connsiteY45" fmla="*/ 53273 h 1029816"/>
              <a:gd name="connsiteX46" fmla="*/ 932155 w 1509204"/>
              <a:gd name="connsiteY46" fmla="*/ 35517 h 1029816"/>
              <a:gd name="connsiteX47" fmla="*/ 887767 w 1509204"/>
              <a:gd name="connsiteY47" fmla="*/ 26640 h 1029816"/>
              <a:gd name="connsiteX48" fmla="*/ 816746 w 1509204"/>
              <a:gd name="connsiteY48" fmla="*/ 17762 h 1029816"/>
              <a:gd name="connsiteX49" fmla="*/ 754602 w 1509204"/>
              <a:gd name="connsiteY49" fmla="*/ 7 h 1029816"/>
              <a:gd name="connsiteX50" fmla="*/ 550416 w 1509204"/>
              <a:gd name="connsiteY50" fmla="*/ 17762 h 1029816"/>
              <a:gd name="connsiteX51" fmla="*/ 301841 w 1509204"/>
              <a:gd name="connsiteY51" fmla="*/ 8884 h 1029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509204" h="1029816">
                <a:moveTo>
                  <a:pt x="408373" y="17762"/>
                </a:moveTo>
                <a:cubicBezTo>
                  <a:pt x="316637" y="23680"/>
                  <a:pt x="224424" y="24455"/>
                  <a:pt x="133165" y="35517"/>
                </a:cubicBezTo>
                <a:cubicBezTo>
                  <a:pt x="124856" y="36524"/>
                  <a:pt x="121946" y="48044"/>
                  <a:pt x="115410" y="53273"/>
                </a:cubicBezTo>
                <a:cubicBezTo>
                  <a:pt x="107079" y="59938"/>
                  <a:pt x="97655" y="65110"/>
                  <a:pt x="88777" y="71028"/>
                </a:cubicBezTo>
                <a:cubicBezTo>
                  <a:pt x="82858" y="79906"/>
                  <a:pt x="77423" y="89125"/>
                  <a:pt x="71021" y="97661"/>
                </a:cubicBezTo>
                <a:cubicBezTo>
                  <a:pt x="59652" y="112819"/>
                  <a:pt x="43985" y="125101"/>
                  <a:pt x="35511" y="142049"/>
                </a:cubicBezTo>
                <a:cubicBezTo>
                  <a:pt x="25876" y="161318"/>
                  <a:pt x="22980" y="183293"/>
                  <a:pt x="17755" y="204193"/>
                </a:cubicBezTo>
                <a:cubicBezTo>
                  <a:pt x="7590" y="244855"/>
                  <a:pt x="5389" y="276492"/>
                  <a:pt x="0" y="319603"/>
                </a:cubicBezTo>
                <a:cubicBezTo>
                  <a:pt x="2959" y="369910"/>
                  <a:pt x="1751" y="420636"/>
                  <a:pt x="8878" y="470523"/>
                </a:cubicBezTo>
                <a:cubicBezTo>
                  <a:pt x="10750" y="483624"/>
                  <a:pt x="23423" y="493195"/>
                  <a:pt x="26633" y="506034"/>
                </a:cubicBezTo>
                <a:cubicBezTo>
                  <a:pt x="32419" y="529180"/>
                  <a:pt x="29725" y="553909"/>
                  <a:pt x="35511" y="577055"/>
                </a:cubicBezTo>
                <a:cubicBezTo>
                  <a:pt x="40017" y="595077"/>
                  <a:pt x="60454" y="623348"/>
                  <a:pt x="71021" y="639199"/>
                </a:cubicBezTo>
                <a:cubicBezTo>
                  <a:pt x="94505" y="733134"/>
                  <a:pt x="62621" y="622520"/>
                  <a:pt x="97654" y="701343"/>
                </a:cubicBezTo>
                <a:cubicBezTo>
                  <a:pt x="105255" y="718446"/>
                  <a:pt x="107809" y="737506"/>
                  <a:pt x="115410" y="754609"/>
                </a:cubicBezTo>
                <a:cubicBezTo>
                  <a:pt x="119743" y="764359"/>
                  <a:pt x="127510" y="772194"/>
                  <a:pt x="133165" y="781242"/>
                </a:cubicBezTo>
                <a:cubicBezTo>
                  <a:pt x="142310" y="795874"/>
                  <a:pt x="151418" y="810546"/>
                  <a:pt x="159798" y="825630"/>
                </a:cubicBezTo>
                <a:cubicBezTo>
                  <a:pt x="186300" y="873335"/>
                  <a:pt x="163336" y="851663"/>
                  <a:pt x="204186" y="878896"/>
                </a:cubicBezTo>
                <a:cubicBezTo>
                  <a:pt x="213064" y="893692"/>
                  <a:pt x="219590" y="910183"/>
                  <a:pt x="230819" y="923284"/>
                </a:cubicBezTo>
                <a:cubicBezTo>
                  <a:pt x="237763" y="931385"/>
                  <a:pt x="249120" y="934375"/>
                  <a:pt x="257452" y="941040"/>
                </a:cubicBezTo>
                <a:cubicBezTo>
                  <a:pt x="263988" y="946269"/>
                  <a:pt x="268244" y="954152"/>
                  <a:pt x="275208" y="958795"/>
                </a:cubicBezTo>
                <a:cubicBezTo>
                  <a:pt x="297415" y="973599"/>
                  <a:pt x="320206" y="981091"/>
                  <a:pt x="346229" y="985428"/>
                </a:cubicBezTo>
                <a:cubicBezTo>
                  <a:pt x="387510" y="992308"/>
                  <a:pt x="429236" y="996303"/>
                  <a:pt x="470517" y="1003183"/>
                </a:cubicBezTo>
                <a:cubicBezTo>
                  <a:pt x="497345" y="1007654"/>
                  <a:pt x="535622" y="1021926"/>
                  <a:pt x="559293" y="1029816"/>
                </a:cubicBezTo>
                <a:cubicBezTo>
                  <a:pt x="839096" y="980439"/>
                  <a:pt x="577384" y="1020171"/>
                  <a:pt x="887767" y="994306"/>
                </a:cubicBezTo>
                <a:cubicBezTo>
                  <a:pt x="899926" y="993293"/>
                  <a:pt x="911243" y="987434"/>
                  <a:pt x="923278" y="985428"/>
                </a:cubicBezTo>
                <a:cubicBezTo>
                  <a:pt x="964558" y="978548"/>
                  <a:pt x="1006228" y="974200"/>
                  <a:pt x="1047565" y="967673"/>
                </a:cubicBezTo>
                <a:cubicBezTo>
                  <a:pt x="1062469" y="965320"/>
                  <a:pt x="1077500" y="963131"/>
                  <a:pt x="1091953" y="958795"/>
                </a:cubicBezTo>
                <a:cubicBezTo>
                  <a:pt x="1259125" y="908644"/>
                  <a:pt x="1035550" y="966240"/>
                  <a:pt x="1171852" y="932162"/>
                </a:cubicBezTo>
                <a:cubicBezTo>
                  <a:pt x="1177771" y="926244"/>
                  <a:pt x="1182644" y="919050"/>
                  <a:pt x="1189608" y="914407"/>
                </a:cubicBezTo>
                <a:cubicBezTo>
                  <a:pt x="1225053" y="890777"/>
                  <a:pt x="1227604" y="898250"/>
                  <a:pt x="1269507" y="887774"/>
                </a:cubicBezTo>
                <a:cubicBezTo>
                  <a:pt x="1278586" y="885504"/>
                  <a:pt x="1287262" y="881855"/>
                  <a:pt x="1296140" y="878896"/>
                </a:cubicBezTo>
                <a:cubicBezTo>
                  <a:pt x="1304494" y="871934"/>
                  <a:pt x="1351657" y="835357"/>
                  <a:pt x="1367161" y="816752"/>
                </a:cubicBezTo>
                <a:cubicBezTo>
                  <a:pt x="1376633" y="805385"/>
                  <a:pt x="1383332" y="791704"/>
                  <a:pt x="1393794" y="781242"/>
                </a:cubicBezTo>
                <a:cubicBezTo>
                  <a:pt x="1401339" y="773697"/>
                  <a:pt x="1412230" y="770317"/>
                  <a:pt x="1420427" y="763486"/>
                </a:cubicBezTo>
                <a:cubicBezTo>
                  <a:pt x="1430072" y="755448"/>
                  <a:pt x="1438182" y="745731"/>
                  <a:pt x="1447060" y="736853"/>
                </a:cubicBezTo>
                <a:cubicBezTo>
                  <a:pt x="1458387" y="702873"/>
                  <a:pt x="1466983" y="681626"/>
                  <a:pt x="1473693" y="648077"/>
                </a:cubicBezTo>
                <a:cubicBezTo>
                  <a:pt x="1477223" y="630426"/>
                  <a:pt x="1478666" y="612383"/>
                  <a:pt x="1482571" y="594811"/>
                </a:cubicBezTo>
                <a:cubicBezTo>
                  <a:pt x="1490512" y="559079"/>
                  <a:pt x="1509204" y="488278"/>
                  <a:pt x="1509204" y="488278"/>
                </a:cubicBezTo>
                <a:cubicBezTo>
                  <a:pt x="1503286" y="423175"/>
                  <a:pt x="1503794" y="357165"/>
                  <a:pt x="1491449" y="292970"/>
                </a:cubicBezTo>
                <a:cubicBezTo>
                  <a:pt x="1488655" y="278440"/>
                  <a:pt x="1474646" y="268518"/>
                  <a:pt x="1464816" y="257459"/>
                </a:cubicBezTo>
                <a:cubicBezTo>
                  <a:pt x="1450914" y="241820"/>
                  <a:pt x="1436502" y="226467"/>
                  <a:pt x="1420427" y="213071"/>
                </a:cubicBezTo>
                <a:cubicBezTo>
                  <a:pt x="1402672" y="198275"/>
                  <a:pt x="1382708" y="185784"/>
                  <a:pt x="1367161" y="168682"/>
                </a:cubicBezTo>
                <a:cubicBezTo>
                  <a:pt x="1352807" y="152892"/>
                  <a:pt x="1351464" y="123341"/>
                  <a:pt x="1331651" y="115416"/>
                </a:cubicBezTo>
                <a:cubicBezTo>
                  <a:pt x="1316855" y="109498"/>
                  <a:pt x="1301825" y="104133"/>
                  <a:pt x="1287262" y="97661"/>
                </a:cubicBezTo>
                <a:cubicBezTo>
                  <a:pt x="1275169" y="92286"/>
                  <a:pt x="1264307" y="84091"/>
                  <a:pt x="1251752" y="79906"/>
                </a:cubicBezTo>
                <a:cubicBezTo>
                  <a:pt x="1173250" y="53738"/>
                  <a:pt x="1140035" y="59437"/>
                  <a:pt x="1047565" y="53273"/>
                </a:cubicBezTo>
                <a:lnTo>
                  <a:pt x="932155" y="35517"/>
                </a:lnTo>
                <a:cubicBezTo>
                  <a:pt x="917271" y="33036"/>
                  <a:pt x="902681" y="28934"/>
                  <a:pt x="887767" y="26640"/>
                </a:cubicBezTo>
                <a:cubicBezTo>
                  <a:pt x="864187" y="23012"/>
                  <a:pt x="840420" y="20721"/>
                  <a:pt x="816746" y="17762"/>
                </a:cubicBezTo>
                <a:cubicBezTo>
                  <a:pt x="805039" y="13860"/>
                  <a:pt x="764638" y="-365"/>
                  <a:pt x="754602" y="7"/>
                </a:cubicBezTo>
                <a:cubicBezTo>
                  <a:pt x="686330" y="2536"/>
                  <a:pt x="618722" y="16423"/>
                  <a:pt x="550416" y="17762"/>
                </a:cubicBezTo>
                <a:cubicBezTo>
                  <a:pt x="467521" y="19387"/>
                  <a:pt x="384699" y="11843"/>
                  <a:pt x="301841" y="8884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7475E3A-F662-4AEC-9026-CC188B7BF735}"/>
              </a:ext>
            </a:extLst>
          </p:cNvPr>
          <p:cNvSpPr/>
          <p:nvPr/>
        </p:nvSpPr>
        <p:spPr>
          <a:xfrm>
            <a:off x="7010401" y="1589103"/>
            <a:ext cx="1376039" cy="923348"/>
          </a:xfrm>
          <a:custGeom>
            <a:avLst/>
            <a:gdLst>
              <a:gd name="connsiteX0" fmla="*/ 497150 w 1376039"/>
              <a:gd name="connsiteY0" fmla="*/ 8878 h 923348"/>
              <a:gd name="connsiteX1" fmla="*/ 408373 w 1376039"/>
              <a:gd name="connsiteY1" fmla="*/ 26633 h 923348"/>
              <a:gd name="connsiteX2" fmla="*/ 363984 w 1376039"/>
              <a:gd name="connsiteY2" fmla="*/ 35511 h 923348"/>
              <a:gd name="connsiteX3" fmla="*/ 115410 w 1376039"/>
              <a:gd name="connsiteY3" fmla="*/ 44388 h 923348"/>
              <a:gd name="connsiteX4" fmla="*/ 97654 w 1376039"/>
              <a:gd name="connsiteY4" fmla="*/ 71021 h 923348"/>
              <a:gd name="connsiteX5" fmla="*/ 71021 w 1376039"/>
              <a:gd name="connsiteY5" fmla="*/ 88777 h 923348"/>
              <a:gd name="connsiteX6" fmla="*/ 62144 w 1376039"/>
              <a:gd name="connsiteY6" fmla="*/ 124287 h 923348"/>
              <a:gd name="connsiteX7" fmla="*/ 44388 w 1376039"/>
              <a:gd name="connsiteY7" fmla="*/ 142043 h 923348"/>
              <a:gd name="connsiteX8" fmla="*/ 26633 w 1376039"/>
              <a:gd name="connsiteY8" fmla="*/ 177553 h 923348"/>
              <a:gd name="connsiteX9" fmla="*/ 35511 w 1376039"/>
              <a:gd name="connsiteY9" fmla="*/ 292963 h 923348"/>
              <a:gd name="connsiteX10" fmla="*/ 44388 w 1376039"/>
              <a:gd name="connsiteY10" fmla="*/ 328474 h 923348"/>
              <a:gd name="connsiteX11" fmla="*/ 26633 w 1376039"/>
              <a:gd name="connsiteY11" fmla="*/ 417250 h 923348"/>
              <a:gd name="connsiteX12" fmla="*/ 8878 w 1376039"/>
              <a:gd name="connsiteY12" fmla="*/ 443883 h 923348"/>
              <a:gd name="connsiteX13" fmla="*/ 0 w 1376039"/>
              <a:gd name="connsiteY13" fmla="*/ 506027 h 923348"/>
              <a:gd name="connsiteX14" fmla="*/ 8878 w 1376039"/>
              <a:gd name="connsiteY14" fmla="*/ 710214 h 923348"/>
              <a:gd name="connsiteX15" fmla="*/ 71021 w 1376039"/>
              <a:gd name="connsiteY15" fmla="*/ 798990 h 923348"/>
              <a:gd name="connsiteX16" fmla="*/ 88777 w 1376039"/>
              <a:gd name="connsiteY16" fmla="*/ 816746 h 923348"/>
              <a:gd name="connsiteX17" fmla="*/ 177553 w 1376039"/>
              <a:gd name="connsiteY17" fmla="*/ 843379 h 923348"/>
              <a:gd name="connsiteX18" fmla="*/ 275208 w 1376039"/>
              <a:gd name="connsiteY18" fmla="*/ 870012 h 923348"/>
              <a:gd name="connsiteX19" fmla="*/ 363984 w 1376039"/>
              <a:gd name="connsiteY19" fmla="*/ 887767 h 923348"/>
              <a:gd name="connsiteX20" fmla="*/ 408373 w 1376039"/>
              <a:gd name="connsiteY20" fmla="*/ 914400 h 923348"/>
              <a:gd name="connsiteX21" fmla="*/ 479394 w 1376039"/>
              <a:gd name="connsiteY21" fmla="*/ 923278 h 923348"/>
              <a:gd name="connsiteX22" fmla="*/ 807868 w 1376039"/>
              <a:gd name="connsiteY22" fmla="*/ 905522 h 923348"/>
              <a:gd name="connsiteX23" fmla="*/ 932155 w 1376039"/>
              <a:gd name="connsiteY23" fmla="*/ 878889 h 923348"/>
              <a:gd name="connsiteX24" fmla="*/ 967666 w 1376039"/>
              <a:gd name="connsiteY24" fmla="*/ 861134 h 923348"/>
              <a:gd name="connsiteX25" fmla="*/ 1012054 w 1376039"/>
              <a:gd name="connsiteY25" fmla="*/ 852256 h 923348"/>
              <a:gd name="connsiteX26" fmla="*/ 1162975 w 1376039"/>
              <a:gd name="connsiteY26" fmla="*/ 834501 h 923348"/>
              <a:gd name="connsiteX27" fmla="*/ 1296140 w 1376039"/>
              <a:gd name="connsiteY27" fmla="*/ 798990 h 923348"/>
              <a:gd name="connsiteX28" fmla="*/ 1313895 w 1376039"/>
              <a:gd name="connsiteY28" fmla="*/ 736847 h 923348"/>
              <a:gd name="connsiteX29" fmla="*/ 1322773 w 1376039"/>
              <a:gd name="connsiteY29" fmla="*/ 639192 h 923348"/>
              <a:gd name="connsiteX30" fmla="*/ 1358283 w 1376039"/>
              <a:gd name="connsiteY30" fmla="*/ 550415 h 923348"/>
              <a:gd name="connsiteX31" fmla="*/ 1376039 w 1376039"/>
              <a:gd name="connsiteY31" fmla="*/ 452761 h 923348"/>
              <a:gd name="connsiteX32" fmla="*/ 1367161 w 1376039"/>
              <a:gd name="connsiteY32" fmla="*/ 328474 h 923348"/>
              <a:gd name="connsiteX33" fmla="*/ 1322773 w 1376039"/>
              <a:gd name="connsiteY33" fmla="*/ 239697 h 923348"/>
              <a:gd name="connsiteX34" fmla="*/ 1313895 w 1376039"/>
              <a:gd name="connsiteY34" fmla="*/ 168676 h 923348"/>
              <a:gd name="connsiteX35" fmla="*/ 1269507 w 1376039"/>
              <a:gd name="connsiteY35" fmla="*/ 115410 h 923348"/>
              <a:gd name="connsiteX36" fmla="*/ 1180730 w 1376039"/>
              <a:gd name="connsiteY36" fmla="*/ 71021 h 923348"/>
              <a:gd name="connsiteX37" fmla="*/ 1145219 w 1376039"/>
              <a:gd name="connsiteY37" fmla="*/ 44388 h 923348"/>
              <a:gd name="connsiteX38" fmla="*/ 1091953 w 1376039"/>
              <a:gd name="connsiteY38" fmla="*/ 26633 h 923348"/>
              <a:gd name="connsiteX39" fmla="*/ 1065320 w 1376039"/>
              <a:gd name="connsiteY39" fmla="*/ 8878 h 923348"/>
              <a:gd name="connsiteX40" fmla="*/ 958788 w 1376039"/>
              <a:gd name="connsiteY40" fmla="*/ 0 h 923348"/>
              <a:gd name="connsiteX41" fmla="*/ 497150 w 1376039"/>
              <a:gd name="connsiteY41" fmla="*/ 8878 h 92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76039" h="923348">
                <a:moveTo>
                  <a:pt x="497150" y="8878"/>
                </a:moveTo>
                <a:cubicBezTo>
                  <a:pt x="405414" y="13317"/>
                  <a:pt x="437965" y="20715"/>
                  <a:pt x="408373" y="26633"/>
                </a:cubicBezTo>
                <a:cubicBezTo>
                  <a:pt x="393577" y="29592"/>
                  <a:pt x="379064" y="34972"/>
                  <a:pt x="363984" y="35511"/>
                </a:cubicBezTo>
                <a:lnTo>
                  <a:pt x="115410" y="44388"/>
                </a:lnTo>
                <a:cubicBezTo>
                  <a:pt x="109491" y="53266"/>
                  <a:pt x="105199" y="63476"/>
                  <a:pt x="97654" y="71021"/>
                </a:cubicBezTo>
                <a:cubicBezTo>
                  <a:pt x="90109" y="78566"/>
                  <a:pt x="76939" y="79899"/>
                  <a:pt x="71021" y="88777"/>
                </a:cubicBezTo>
                <a:cubicBezTo>
                  <a:pt x="64253" y="98929"/>
                  <a:pt x="67600" y="113374"/>
                  <a:pt x="62144" y="124287"/>
                </a:cubicBezTo>
                <a:cubicBezTo>
                  <a:pt x="58401" y="131774"/>
                  <a:pt x="49031" y="135079"/>
                  <a:pt x="44388" y="142043"/>
                </a:cubicBezTo>
                <a:cubicBezTo>
                  <a:pt x="37047" y="153054"/>
                  <a:pt x="32551" y="165716"/>
                  <a:pt x="26633" y="177553"/>
                </a:cubicBezTo>
                <a:cubicBezTo>
                  <a:pt x="29592" y="216023"/>
                  <a:pt x="31003" y="254644"/>
                  <a:pt x="35511" y="292963"/>
                </a:cubicBezTo>
                <a:cubicBezTo>
                  <a:pt x="36937" y="305081"/>
                  <a:pt x="44388" y="316273"/>
                  <a:pt x="44388" y="328474"/>
                </a:cubicBezTo>
                <a:cubicBezTo>
                  <a:pt x="44388" y="344836"/>
                  <a:pt x="37566" y="395383"/>
                  <a:pt x="26633" y="417250"/>
                </a:cubicBezTo>
                <a:cubicBezTo>
                  <a:pt x="21861" y="426793"/>
                  <a:pt x="14796" y="435005"/>
                  <a:pt x="8878" y="443883"/>
                </a:cubicBezTo>
                <a:cubicBezTo>
                  <a:pt x="5919" y="464598"/>
                  <a:pt x="0" y="485102"/>
                  <a:pt x="0" y="506027"/>
                </a:cubicBezTo>
                <a:cubicBezTo>
                  <a:pt x="0" y="574154"/>
                  <a:pt x="3845" y="642273"/>
                  <a:pt x="8878" y="710214"/>
                </a:cubicBezTo>
                <a:cubicBezTo>
                  <a:pt x="12470" y="758710"/>
                  <a:pt x="32537" y="760506"/>
                  <a:pt x="71021" y="798990"/>
                </a:cubicBezTo>
                <a:cubicBezTo>
                  <a:pt x="76940" y="804909"/>
                  <a:pt x="81005" y="813637"/>
                  <a:pt x="88777" y="816746"/>
                </a:cubicBezTo>
                <a:cubicBezTo>
                  <a:pt x="168299" y="848554"/>
                  <a:pt x="97537" y="823375"/>
                  <a:pt x="177553" y="843379"/>
                </a:cubicBezTo>
                <a:cubicBezTo>
                  <a:pt x="204565" y="850132"/>
                  <a:pt x="245339" y="864038"/>
                  <a:pt x="275208" y="870012"/>
                </a:cubicBezTo>
                <a:cubicBezTo>
                  <a:pt x="384037" y="891777"/>
                  <a:pt x="281507" y="867147"/>
                  <a:pt x="363984" y="887767"/>
                </a:cubicBezTo>
                <a:cubicBezTo>
                  <a:pt x="378780" y="896645"/>
                  <a:pt x="391881" y="909325"/>
                  <a:pt x="408373" y="914400"/>
                </a:cubicBezTo>
                <a:cubicBezTo>
                  <a:pt x="431176" y="921416"/>
                  <a:pt x="455542" y="923808"/>
                  <a:pt x="479394" y="923278"/>
                </a:cubicBezTo>
                <a:cubicBezTo>
                  <a:pt x="589018" y="920842"/>
                  <a:pt x="698377" y="911441"/>
                  <a:pt x="807868" y="905522"/>
                </a:cubicBezTo>
                <a:cubicBezTo>
                  <a:pt x="849297" y="896644"/>
                  <a:pt x="891331" y="890229"/>
                  <a:pt x="932155" y="878889"/>
                </a:cubicBezTo>
                <a:cubicBezTo>
                  <a:pt x="944906" y="875347"/>
                  <a:pt x="955111" y="865319"/>
                  <a:pt x="967666" y="861134"/>
                </a:cubicBezTo>
                <a:cubicBezTo>
                  <a:pt x="981981" y="856362"/>
                  <a:pt x="997103" y="854295"/>
                  <a:pt x="1012054" y="852256"/>
                </a:cubicBezTo>
                <a:cubicBezTo>
                  <a:pt x="1062243" y="845412"/>
                  <a:pt x="1112668" y="840419"/>
                  <a:pt x="1162975" y="834501"/>
                </a:cubicBezTo>
                <a:cubicBezTo>
                  <a:pt x="1278586" y="805598"/>
                  <a:pt x="1234782" y="819443"/>
                  <a:pt x="1296140" y="798990"/>
                </a:cubicBezTo>
                <a:cubicBezTo>
                  <a:pt x="1302224" y="780735"/>
                  <a:pt x="1311419" y="755420"/>
                  <a:pt x="1313895" y="736847"/>
                </a:cubicBezTo>
                <a:cubicBezTo>
                  <a:pt x="1318215" y="704448"/>
                  <a:pt x="1317093" y="671381"/>
                  <a:pt x="1322773" y="639192"/>
                </a:cubicBezTo>
                <a:cubicBezTo>
                  <a:pt x="1328757" y="605284"/>
                  <a:pt x="1343441" y="580100"/>
                  <a:pt x="1358283" y="550415"/>
                </a:cubicBezTo>
                <a:cubicBezTo>
                  <a:pt x="1361170" y="535982"/>
                  <a:pt x="1376039" y="464120"/>
                  <a:pt x="1376039" y="452761"/>
                </a:cubicBezTo>
                <a:cubicBezTo>
                  <a:pt x="1376039" y="411226"/>
                  <a:pt x="1373639" y="369500"/>
                  <a:pt x="1367161" y="328474"/>
                </a:cubicBezTo>
                <a:cubicBezTo>
                  <a:pt x="1362846" y="301144"/>
                  <a:pt x="1336115" y="261933"/>
                  <a:pt x="1322773" y="239697"/>
                </a:cubicBezTo>
                <a:cubicBezTo>
                  <a:pt x="1319814" y="216023"/>
                  <a:pt x="1320172" y="191693"/>
                  <a:pt x="1313895" y="168676"/>
                </a:cubicBezTo>
                <a:cubicBezTo>
                  <a:pt x="1310389" y="155822"/>
                  <a:pt x="1278722" y="121081"/>
                  <a:pt x="1269507" y="115410"/>
                </a:cubicBezTo>
                <a:cubicBezTo>
                  <a:pt x="1241330" y="98070"/>
                  <a:pt x="1207198" y="90872"/>
                  <a:pt x="1180730" y="71021"/>
                </a:cubicBezTo>
                <a:cubicBezTo>
                  <a:pt x="1168893" y="62143"/>
                  <a:pt x="1158453" y="51005"/>
                  <a:pt x="1145219" y="44388"/>
                </a:cubicBezTo>
                <a:cubicBezTo>
                  <a:pt x="1128479" y="36018"/>
                  <a:pt x="1109056" y="34234"/>
                  <a:pt x="1091953" y="26633"/>
                </a:cubicBezTo>
                <a:cubicBezTo>
                  <a:pt x="1082203" y="22300"/>
                  <a:pt x="1075782" y="10970"/>
                  <a:pt x="1065320" y="8878"/>
                </a:cubicBezTo>
                <a:cubicBezTo>
                  <a:pt x="1030378" y="1890"/>
                  <a:pt x="994417" y="566"/>
                  <a:pt x="958788" y="0"/>
                </a:cubicBezTo>
                <a:lnTo>
                  <a:pt x="497150" y="88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0D7DF0F-BEAE-4261-A7FB-0AC5F94A79C9}"/>
              </a:ext>
            </a:extLst>
          </p:cNvPr>
          <p:cNvSpPr/>
          <p:nvPr/>
        </p:nvSpPr>
        <p:spPr>
          <a:xfrm>
            <a:off x="3149601" y="4216400"/>
            <a:ext cx="1492283" cy="1066954"/>
          </a:xfrm>
          <a:custGeom>
            <a:avLst/>
            <a:gdLst>
              <a:gd name="connsiteX0" fmla="*/ 552450 w 1492283"/>
              <a:gd name="connsiteY0" fmla="*/ 63500 h 1066954"/>
              <a:gd name="connsiteX1" fmla="*/ 520700 w 1492283"/>
              <a:gd name="connsiteY1" fmla="*/ 88900 h 1066954"/>
              <a:gd name="connsiteX2" fmla="*/ 463550 w 1492283"/>
              <a:gd name="connsiteY2" fmla="*/ 127000 h 1066954"/>
              <a:gd name="connsiteX3" fmla="*/ 355600 w 1492283"/>
              <a:gd name="connsiteY3" fmla="*/ 139700 h 1066954"/>
              <a:gd name="connsiteX4" fmla="*/ 323850 w 1492283"/>
              <a:gd name="connsiteY4" fmla="*/ 152400 h 1066954"/>
              <a:gd name="connsiteX5" fmla="*/ 285750 w 1492283"/>
              <a:gd name="connsiteY5" fmla="*/ 158750 h 1066954"/>
              <a:gd name="connsiteX6" fmla="*/ 273050 w 1492283"/>
              <a:gd name="connsiteY6" fmla="*/ 177800 h 1066954"/>
              <a:gd name="connsiteX7" fmla="*/ 247650 w 1492283"/>
              <a:gd name="connsiteY7" fmla="*/ 184150 h 1066954"/>
              <a:gd name="connsiteX8" fmla="*/ 196850 w 1492283"/>
              <a:gd name="connsiteY8" fmla="*/ 209550 h 1066954"/>
              <a:gd name="connsiteX9" fmla="*/ 177800 w 1492283"/>
              <a:gd name="connsiteY9" fmla="*/ 222250 h 1066954"/>
              <a:gd name="connsiteX10" fmla="*/ 107950 w 1492283"/>
              <a:gd name="connsiteY10" fmla="*/ 254000 h 1066954"/>
              <a:gd name="connsiteX11" fmla="*/ 38100 w 1492283"/>
              <a:gd name="connsiteY11" fmla="*/ 311150 h 1066954"/>
              <a:gd name="connsiteX12" fmla="*/ 25400 w 1492283"/>
              <a:gd name="connsiteY12" fmla="*/ 349250 h 1066954"/>
              <a:gd name="connsiteX13" fmla="*/ 12700 w 1492283"/>
              <a:gd name="connsiteY13" fmla="*/ 400050 h 1066954"/>
              <a:gd name="connsiteX14" fmla="*/ 0 w 1492283"/>
              <a:gd name="connsiteY14" fmla="*/ 419100 h 1066954"/>
              <a:gd name="connsiteX15" fmla="*/ 6350 w 1492283"/>
              <a:gd name="connsiteY15" fmla="*/ 488950 h 1066954"/>
              <a:gd name="connsiteX16" fmla="*/ 19050 w 1492283"/>
              <a:gd name="connsiteY16" fmla="*/ 527050 h 1066954"/>
              <a:gd name="connsiteX17" fmla="*/ 38100 w 1492283"/>
              <a:gd name="connsiteY17" fmla="*/ 577850 h 1066954"/>
              <a:gd name="connsiteX18" fmla="*/ 69850 w 1492283"/>
              <a:gd name="connsiteY18" fmla="*/ 762000 h 1066954"/>
              <a:gd name="connsiteX19" fmla="*/ 76200 w 1492283"/>
              <a:gd name="connsiteY19" fmla="*/ 781050 h 1066954"/>
              <a:gd name="connsiteX20" fmla="*/ 114300 w 1492283"/>
              <a:gd name="connsiteY20" fmla="*/ 812800 h 1066954"/>
              <a:gd name="connsiteX21" fmla="*/ 133350 w 1492283"/>
              <a:gd name="connsiteY21" fmla="*/ 825500 h 1066954"/>
              <a:gd name="connsiteX22" fmla="*/ 152400 w 1492283"/>
              <a:gd name="connsiteY22" fmla="*/ 844550 h 1066954"/>
              <a:gd name="connsiteX23" fmla="*/ 196850 w 1492283"/>
              <a:gd name="connsiteY23" fmla="*/ 869950 h 1066954"/>
              <a:gd name="connsiteX24" fmla="*/ 228600 w 1492283"/>
              <a:gd name="connsiteY24" fmla="*/ 876300 h 1066954"/>
              <a:gd name="connsiteX25" fmla="*/ 273050 w 1492283"/>
              <a:gd name="connsiteY25" fmla="*/ 889000 h 1066954"/>
              <a:gd name="connsiteX26" fmla="*/ 317500 w 1492283"/>
              <a:gd name="connsiteY26" fmla="*/ 901700 h 1066954"/>
              <a:gd name="connsiteX27" fmla="*/ 336550 w 1492283"/>
              <a:gd name="connsiteY27" fmla="*/ 908050 h 1066954"/>
              <a:gd name="connsiteX28" fmla="*/ 368300 w 1492283"/>
              <a:gd name="connsiteY28" fmla="*/ 927100 h 1066954"/>
              <a:gd name="connsiteX29" fmla="*/ 412750 w 1492283"/>
              <a:gd name="connsiteY29" fmla="*/ 939800 h 1066954"/>
              <a:gd name="connsiteX30" fmla="*/ 476250 w 1492283"/>
              <a:gd name="connsiteY30" fmla="*/ 958850 h 1066954"/>
              <a:gd name="connsiteX31" fmla="*/ 495300 w 1492283"/>
              <a:gd name="connsiteY31" fmla="*/ 971550 h 1066954"/>
              <a:gd name="connsiteX32" fmla="*/ 533400 w 1492283"/>
              <a:gd name="connsiteY32" fmla="*/ 1009650 h 1066954"/>
              <a:gd name="connsiteX33" fmla="*/ 558800 w 1492283"/>
              <a:gd name="connsiteY33" fmla="*/ 1016000 h 1066954"/>
              <a:gd name="connsiteX34" fmla="*/ 584200 w 1492283"/>
              <a:gd name="connsiteY34" fmla="*/ 1035050 h 1066954"/>
              <a:gd name="connsiteX35" fmla="*/ 647700 w 1492283"/>
              <a:gd name="connsiteY35" fmla="*/ 1047750 h 1066954"/>
              <a:gd name="connsiteX36" fmla="*/ 723900 w 1492283"/>
              <a:gd name="connsiteY36" fmla="*/ 1066800 h 1066954"/>
              <a:gd name="connsiteX37" fmla="*/ 755650 w 1492283"/>
              <a:gd name="connsiteY37" fmla="*/ 1054100 h 1066954"/>
              <a:gd name="connsiteX38" fmla="*/ 844550 w 1492283"/>
              <a:gd name="connsiteY38" fmla="*/ 1047750 h 1066954"/>
              <a:gd name="connsiteX39" fmla="*/ 882650 w 1492283"/>
              <a:gd name="connsiteY39" fmla="*/ 1022350 h 1066954"/>
              <a:gd name="connsiteX40" fmla="*/ 933450 w 1492283"/>
              <a:gd name="connsiteY40" fmla="*/ 1009650 h 1066954"/>
              <a:gd name="connsiteX41" fmla="*/ 1035050 w 1492283"/>
              <a:gd name="connsiteY41" fmla="*/ 952500 h 1066954"/>
              <a:gd name="connsiteX42" fmla="*/ 1066800 w 1492283"/>
              <a:gd name="connsiteY42" fmla="*/ 908050 h 1066954"/>
              <a:gd name="connsiteX43" fmla="*/ 1085850 w 1492283"/>
              <a:gd name="connsiteY43" fmla="*/ 882650 h 1066954"/>
              <a:gd name="connsiteX44" fmla="*/ 1111250 w 1492283"/>
              <a:gd name="connsiteY44" fmla="*/ 869950 h 1066954"/>
              <a:gd name="connsiteX45" fmla="*/ 1155700 w 1492283"/>
              <a:gd name="connsiteY45" fmla="*/ 850900 h 1066954"/>
              <a:gd name="connsiteX46" fmla="*/ 1200150 w 1492283"/>
              <a:gd name="connsiteY46" fmla="*/ 831850 h 1066954"/>
              <a:gd name="connsiteX47" fmla="*/ 1244600 w 1492283"/>
              <a:gd name="connsiteY47" fmla="*/ 806450 h 1066954"/>
              <a:gd name="connsiteX48" fmla="*/ 1289050 w 1492283"/>
              <a:gd name="connsiteY48" fmla="*/ 800100 h 1066954"/>
              <a:gd name="connsiteX49" fmla="*/ 1352550 w 1492283"/>
              <a:gd name="connsiteY49" fmla="*/ 755650 h 1066954"/>
              <a:gd name="connsiteX50" fmla="*/ 1358900 w 1492283"/>
              <a:gd name="connsiteY50" fmla="*/ 723900 h 1066954"/>
              <a:gd name="connsiteX51" fmla="*/ 1377950 w 1492283"/>
              <a:gd name="connsiteY51" fmla="*/ 704850 h 1066954"/>
              <a:gd name="connsiteX52" fmla="*/ 1397000 w 1492283"/>
              <a:gd name="connsiteY52" fmla="*/ 666750 h 1066954"/>
              <a:gd name="connsiteX53" fmla="*/ 1409700 w 1492283"/>
              <a:gd name="connsiteY53" fmla="*/ 647700 h 1066954"/>
              <a:gd name="connsiteX54" fmla="*/ 1422400 w 1492283"/>
              <a:gd name="connsiteY54" fmla="*/ 609600 h 1066954"/>
              <a:gd name="connsiteX55" fmla="*/ 1428750 w 1492283"/>
              <a:gd name="connsiteY55" fmla="*/ 565150 h 1066954"/>
              <a:gd name="connsiteX56" fmla="*/ 1473200 w 1492283"/>
              <a:gd name="connsiteY56" fmla="*/ 514350 h 1066954"/>
              <a:gd name="connsiteX57" fmla="*/ 1492250 w 1492283"/>
              <a:gd name="connsiteY57" fmla="*/ 457200 h 1066954"/>
              <a:gd name="connsiteX58" fmla="*/ 1479550 w 1492283"/>
              <a:gd name="connsiteY58" fmla="*/ 400050 h 1066954"/>
              <a:gd name="connsiteX59" fmla="*/ 1473200 w 1492283"/>
              <a:gd name="connsiteY59" fmla="*/ 381000 h 1066954"/>
              <a:gd name="connsiteX60" fmla="*/ 1416050 w 1492283"/>
              <a:gd name="connsiteY60" fmla="*/ 361950 h 1066954"/>
              <a:gd name="connsiteX61" fmla="*/ 1403350 w 1492283"/>
              <a:gd name="connsiteY61" fmla="*/ 342900 h 1066954"/>
              <a:gd name="connsiteX62" fmla="*/ 1390650 w 1492283"/>
              <a:gd name="connsiteY62" fmla="*/ 317500 h 1066954"/>
              <a:gd name="connsiteX63" fmla="*/ 1358900 w 1492283"/>
              <a:gd name="connsiteY63" fmla="*/ 279400 h 1066954"/>
              <a:gd name="connsiteX64" fmla="*/ 1339850 w 1492283"/>
              <a:gd name="connsiteY64" fmla="*/ 254000 h 1066954"/>
              <a:gd name="connsiteX65" fmla="*/ 1333500 w 1492283"/>
              <a:gd name="connsiteY65" fmla="*/ 234950 h 1066954"/>
              <a:gd name="connsiteX66" fmla="*/ 1212850 w 1492283"/>
              <a:gd name="connsiteY66" fmla="*/ 158750 h 1066954"/>
              <a:gd name="connsiteX67" fmla="*/ 1181100 w 1492283"/>
              <a:gd name="connsiteY67" fmla="*/ 133350 h 1066954"/>
              <a:gd name="connsiteX68" fmla="*/ 1162050 w 1492283"/>
              <a:gd name="connsiteY68" fmla="*/ 127000 h 1066954"/>
              <a:gd name="connsiteX69" fmla="*/ 1136650 w 1492283"/>
              <a:gd name="connsiteY69" fmla="*/ 114300 h 1066954"/>
              <a:gd name="connsiteX70" fmla="*/ 1117600 w 1492283"/>
              <a:gd name="connsiteY70" fmla="*/ 107950 h 1066954"/>
              <a:gd name="connsiteX71" fmla="*/ 1041400 w 1492283"/>
              <a:gd name="connsiteY71" fmla="*/ 82550 h 1066954"/>
              <a:gd name="connsiteX72" fmla="*/ 1028700 w 1492283"/>
              <a:gd name="connsiteY72" fmla="*/ 63500 h 1066954"/>
              <a:gd name="connsiteX73" fmla="*/ 1003300 w 1492283"/>
              <a:gd name="connsiteY73" fmla="*/ 50800 h 1066954"/>
              <a:gd name="connsiteX74" fmla="*/ 958850 w 1492283"/>
              <a:gd name="connsiteY74" fmla="*/ 31750 h 1066954"/>
              <a:gd name="connsiteX75" fmla="*/ 933450 w 1492283"/>
              <a:gd name="connsiteY75" fmla="*/ 19050 h 1066954"/>
              <a:gd name="connsiteX76" fmla="*/ 908050 w 1492283"/>
              <a:gd name="connsiteY76" fmla="*/ 12700 h 1066954"/>
              <a:gd name="connsiteX77" fmla="*/ 876300 w 1492283"/>
              <a:gd name="connsiteY77" fmla="*/ 0 h 1066954"/>
              <a:gd name="connsiteX78" fmla="*/ 730250 w 1492283"/>
              <a:gd name="connsiteY78" fmla="*/ 6350 h 1066954"/>
              <a:gd name="connsiteX79" fmla="*/ 704850 w 1492283"/>
              <a:gd name="connsiteY79" fmla="*/ 12700 h 1066954"/>
              <a:gd name="connsiteX80" fmla="*/ 615950 w 1492283"/>
              <a:gd name="connsiteY80" fmla="*/ 25400 h 1066954"/>
              <a:gd name="connsiteX81" fmla="*/ 577850 w 1492283"/>
              <a:gd name="connsiteY81" fmla="*/ 44450 h 1066954"/>
              <a:gd name="connsiteX82" fmla="*/ 552450 w 1492283"/>
              <a:gd name="connsiteY82" fmla="*/ 63500 h 106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492283" h="1066954">
                <a:moveTo>
                  <a:pt x="552450" y="63500"/>
                </a:moveTo>
                <a:cubicBezTo>
                  <a:pt x="542925" y="70908"/>
                  <a:pt x="530830" y="79896"/>
                  <a:pt x="520700" y="88900"/>
                </a:cubicBezTo>
                <a:cubicBezTo>
                  <a:pt x="495877" y="110965"/>
                  <a:pt x="498195" y="120701"/>
                  <a:pt x="463550" y="127000"/>
                </a:cubicBezTo>
                <a:cubicBezTo>
                  <a:pt x="427903" y="133481"/>
                  <a:pt x="391583" y="135467"/>
                  <a:pt x="355600" y="139700"/>
                </a:cubicBezTo>
                <a:cubicBezTo>
                  <a:pt x="345017" y="143933"/>
                  <a:pt x="334847" y="149401"/>
                  <a:pt x="323850" y="152400"/>
                </a:cubicBezTo>
                <a:cubicBezTo>
                  <a:pt x="311428" y="155788"/>
                  <a:pt x="297266" y="152992"/>
                  <a:pt x="285750" y="158750"/>
                </a:cubicBezTo>
                <a:cubicBezTo>
                  <a:pt x="278924" y="162163"/>
                  <a:pt x="279400" y="173567"/>
                  <a:pt x="273050" y="177800"/>
                </a:cubicBezTo>
                <a:cubicBezTo>
                  <a:pt x="265788" y="182641"/>
                  <a:pt x="256117" y="182033"/>
                  <a:pt x="247650" y="184150"/>
                </a:cubicBezTo>
                <a:cubicBezTo>
                  <a:pt x="191239" y="226458"/>
                  <a:pt x="252333" y="185772"/>
                  <a:pt x="196850" y="209550"/>
                </a:cubicBezTo>
                <a:cubicBezTo>
                  <a:pt x="189835" y="212556"/>
                  <a:pt x="184426" y="218464"/>
                  <a:pt x="177800" y="222250"/>
                </a:cubicBezTo>
                <a:cubicBezTo>
                  <a:pt x="157891" y="233627"/>
                  <a:pt x="127197" y="245751"/>
                  <a:pt x="107950" y="254000"/>
                </a:cubicBezTo>
                <a:cubicBezTo>
                  <a:pt x="56807" y="305143"/>
                  <a:pt x="82242" y="289079"/>
                  <a:pt x="38100" y="311150"/>
                </a:cubicBezTo>
                <a:cubicBezTo>
                  <a:pt x="33867" y="323850"/>
                  <a:pt x="28025" y="336123"/>
                  <a:pt x="25400" y="349250"/>
                </a:cubicBezTo>
                <a:cubicBezTo>
                  <a:pt x="22985" y="361326"/>
                  <a:pt x="19209" y="387033"/>
                  <a:pt x="12700" y="400050"/>
                </a:cubicBezTo>
                <a:cubicBezTo>
                  <a:pt x="9287" y="406876"/>
                  <a:pt x="4233" y="412750"/>
                  <a:pt x="0" y="419100"/>
                </a:cubicBezTo>
                <a:cubicBezTo>
                  <a:pt x="2117" y="442383"/>
                  <a:pt x="2287" y="465926"/>
                  <a:pt x="6350" y="488950"/>
                </a:cubicBezTo>
                <a:cubicBezTo>
                  <a:pt x="8676" y="502133"/>
                  <a:pt x="15803" y="514063"/>
                  <a:pt x="19050" y="527050"/>
                </a:cubicBezTo>
                <a:cubicBezTo>
                  <a:pt x="27696" y="561633"/>
                  <a:pt x="21497" y="544644"/>
                  <a:pt x="38100" y="577850"/>
                </a:cubicBezTo>
                <a:cubicBezTo>
                  <a:pt x="46022" y="712528"/>
                  <a:pt x="33051" y="651604"/>
                  <a:pt x="69850" y="762000"/>
                </a:cubicBezTo>
                <a:cubicBezTo>
                  <a:pt x="71967" y="768350"/>
                  <a:pt x="71058" y="776765"/>
                  <a:pt x="76200" y="781050"/>
                </a:cubicBezTo>
                <a:cubicBezTo>
                  <a:pt x="88900" y="791633"/>
                  <a:pt x="101251" y="802651"/>
                  <a:pt x="114300" y="812800"/>
                </a:cubicBezTo>
                <a:cubicBezTo>
                  <a:pt x="120324" y="817485"/>
                  <a:pt x="127487" y="820614"/>
                  <a:pt x="133350" y="825500"/>
                </a:cubicBezTo>
                <a:cubicBezTo>
                  <a:pt x="140249" y="831249"/>
                  <a:pt x="145501" y="838801"/>
                  <a:pt x="152400" y="844550"/>
                </a:cubicBezTo>
                <a:cubicBezTo>
                  <a:pt x="161690" y="852292"/>
                  <a:pt x="186499" y="866500"/>
                  <a:pt x="196850" y="869950"/>
                </a:cubicBezTo>
                <a:cubicBezTo>
                  <a:pt x="207089" y="873363"/>
                  <a:pt x="218064" y="873959"/>
                  <a:pt x="228600" y="876300"/>
                </a:cubicBezTo>
                <a:cubicBezTo>
                  <a:pt x="264374" y="884250"/>
                  <a:pt x="242744" y="879908"/>
                  <a:pt x="273050" y="889000"/>
                </a:cubicBezTo>
                <a:cubicBezTo>
                  <a:pt x="287810" y="893428"/>
                  <a:pt x="302740" y="897272"/>
                  <a:pt x="317500" y="901700"/>
                </a:cubicBezTo>
                <a:cubicBezTo>
                  <a:pt x="323911" y="903623"/>
                  <a:pt x="330563" y="905057"/>
                  <a:pt x="336550" y="908050"/>
                </a:cubicBezTo>
                <a:cubicBezTo>
                  <a:pt x="347589" y="913570"/>
                  <a:pt x="357261" y="921580"/>
                  <a:pt x="368300" y="927100"/>
                </a:cubicBezTo>
                <a:cubicBezTo>
                  <a:pt x="378970" y="932435"/>
                  <a:pt x="402577" y="936748"/>
                  <a:pt x="412750" y="939800"/>
                </a:cubicBezTo>
                <a:cubicBezTo>
                  <a:pt x="490049" y="962990"/>
                  <a:pt x="417706" y="944214"/>
                  <a:pt x="476250" y="958850"/>
                </a:cubicBezTo>
                <a:cubicBezTo>
                  <a:pt x="482600" y="963083"/>
                  <a:pt x="489904" y="966154"/>
                  <a:pt x="495300" y="971550"/>
                </a:cubicBezTo>
                <a:cubicBezTo>
                  <a:pt x="521082" y="997332"/>
                  <a:pt x="491895" y="988897"/>
                  <a:pt x="533400" y="1009650"/>
                </a:cubicBezTo>
                <a:cubicBezTo>
                  <a:pt x="541206" y="1013553"/>
                  <a:pt x="550333" y="1013883"/>
                  <a:pt x="558800" y="1016000"/>
                </a:cubicBezTo>
                <a:cubicBezTo>
                  <a:pt x="567267" y="1022350"/>
                  <a:pt x="575011" y="1029799"/>
                  <a:pt x="584200" y="1035050"/>
                </a:cubicBezTo>
                <a:cubicBezTo>
                  <a:pt x="598977" y="1043494"/>
                  <a:pt x="637928" y="1046354"/>
                  <a:pt x="647700" y="1047750"/>
                </a:cubicBezTo>
                <a:cubicBezTo>
                  <a:pt x="665627" y="1053726"/>
                  <a:pt x="703745" y="1068632"/>
                  <a:pt x="723900" y="1066800"/>
                </a:cubicBezTo>
                <a:cubicBezTo>
                  <a:pt x="735252" y="1065768"/>
                  <a:pt x="744391" y="1055878"/>
                  <a:pt x="755650" y="1054100"/>
                </a:cubicBezTo>
                <a:cubicBezTo>
                  <a:pt x="784995" y="1049467"/>
                  <a:pt x="814917" y="1049867"/>
                  <a:pt x="844550" y="1047750"/>
                </a:cubicBezTo>
                <a:cubicBezTo>
                  <a:pt x="889846" y="1032651"/>
                  <a:pt x="835084" y="1054061"/>
                  <a:pt x="882650" y="1022350"/>
                </a:cubicBezTo>
                <a:cubicBezTo>
                  <a:pt x="891018" y="1016771"/>
                  <a:pt x="928870" y="1010566"/>
                  <a:pt x="933450" y="1009650"/>
                </a:cubicBezTo>
                <a:cubicBezTo>
                  <a:pt x="962337" y="997270"/>
                  <a:pt x="1016481" y="977259"/>
                  <a:pt x="1035050" y="952500"/>
                </a:cubicBezTo>
                <a:cubicBezTo>
                  <a:pt x="1097308" y="869489"/>
                  <a:pt x="1020374" y="973047"/>
                  <a:pt x="1066800" y="908050"/>
                </a:cubicBezTo>
                <a:cubicBezTo>
                  <a:pt x="1072951" y="899438"/>
                  <a:pt x="1077815" y="889538"/>
                  <a:pt x="1085850" y="882650"/>
                </a:cubicBezTo>
                <a:cubicBezTo>
                  <a:pt x="1093037" y="876490"/>
                  <a:pt x="1102632" y="873867"/>
                  <a:pt x="1111250" y="869950"/>
                </a:cubicBezTo>
                <a:cubicBezTo>
                  <a:pt x="1125925" y="863279"/>
                  <a:pt x="1141282" y="858109"/>
                  <a:pt x="1155700" y="850900"/>
                </a:cubicBezTo>
                <a:cubicBezTo>
                  <a:pt x="1199553" y="828974"/>
                  <a:pt x="1147287" y="845066"/>
                  <a:pt x="1200150" y="831850"/>
                </a:cubicBezTo>
                <a:cubicBezTo>
                  <a:pt x="1212087" y="823892"/>
                  <a:pt x="1230966" y="810168"/>
                  <a:pt x="1244600" y="806450"/>
                </a:cubicBezTo>
                <a:cubicBezTo>
                  <a:pt x="1259040" y="802512"/>
                  <a:pt x="1274233" y="802217"/>
                  <a:pt x="1289050" y="800100"/>
                </a:cubicBezTo>
                <a:cubicBezTo>
                  <a:pt x="1335956" y="768829"/>
                  <a:pt x="1314939" y="783858"/>
                  <a:pt x="1352550" y="755650"/>
                </a:cubicBezTo>
                <a:cubicBezTo>
                  <a:pt x="1354667" y="745067"/>
                  <a:pt x="1354073" y="733553"/>
                  <a:pt x="1358900" y="723900"/>
                </a:cubicBezTo>
                <a:cubicBezTo>
                  <a:pt x="1362916" y="715868"/>
                  <a:pt x="1372201" y="711749"/>
                  <a:pt x="1377950" y="704850"/>
                </a:cubicBezTo>
                <a:cubicBezTo>
                  <a:pt x="1400698" y="677553"/>
                  <a:pt x="1382681" y="695389"/>
                  <a:pt x="1397000" y="666750"/>
                </a:cubicBezTo>
                <a:cubicBezTo>
                  <a:pt x="1400413" y="659924"/>
                  <a:pt x="1406600" y="654674"/>
                  <a:pt x="1409700" y="647700"/>
                </a:cubicBezTo>
                <a:cubicBezTo>
                  <a:pt x="1415137" y="635467"/>
                  <a:pt x="1422400" y="609600"/>
                  <a:pt x="1422400" y="609600"/>
                </a:cubicBezTo>
                <a:cubicBezTo>
                  <a:pt x="1424517" y="594783"/>
                  <a:pt x="1423635" y="579216"/>
                  <a:pt x="1428750" y="565150"/>
                </a:cubicBezTo>
                <a:cubicBezTo>
                  <a:pt x="1433747" y="551408"/>
                  <a:pt x="1464344" y="523206"/>
                  <a:pt x="1473200" y="514350"/>
                </a:cubicBezTo>
                <a:cubicBezTo>
                  <a:pt x="1476085" y="507138"/>
                  <a:pt x="1493132" y="468667"/>
                  <a:pt x="1492250" y="457200"/>
                </a:cubicBezTo>
                <a:cubicBezTo>
                  <a:pt x="1490753" y="437743"/>
                  <a:pt x="1484283" y="418982"/>
                  <a:pt x="1479550" y="400050"/>
                </a:cubicBezTo>
                <a:cubicBezTo>
                  <a:pt x="1477927" y="393556"/>
                  <a:pt x="1478940" y="384444"/>
                  <a:pt x="1473200" y="381000"/>
                </a:cubicBezTo>
                <a:cubicBezTo>
                  <a:pt x="1455981" y="370669"/>
                  <a:pt x="1416050" y="361950"/>
                  <a:pt x="1416050" y="361950"/>
                </a:cubicBezTo>
                <a:cubicBezTo>
                  <a:pt x="1411817" y="355600"/>
                  <a:pt x="1407136" y="349526"/>
                  <a:pt x="1403350" y="342900"/>
                </a:cubicBezTo>
                <a:cubicBezTo>
                  <a:pt x="1398654" y="334681"/>
                  <a:pt x="1396078" y="325255"/>
                  <a:pt x="1390650" y="317500"/>
                </a:cubicBezTo>
                <a:cubicBezTo>
                  <a:pt x="1381170" y="303957"/>
                  <a:pt x="1369227" y="292309"/>
                  <a:pt x="1358900" y="279400"/>
                </a:cubicBezTo>
                <a:cubicBezTo>
                  <a:pt x="1352289" y="271136"/>
                  <a:pt x="1346200" y="262467"/>
                  <a:pt x="1339850" y="254000"/>
                </a:cubicBezTo>
                <a:cubicBezTo>
                  <a:pt x="1337733" y="247650"/>
                  <a:pt x="1337681" y="240177"/>
                  <a:pt x="1333500" y="234950"/>
                </a:cubicBezTo>
                <a:cubicBezTo>
                  <a:pt x="1280381" y="168551"/>
                  <a:pt x="1294225" y="201831"/>
                  <a:pt x="1212850" y="158750"/>
                </a:cubicBezTo>
                <a:cubicBezTo>
                  <a:pt x="1200872" y="152409"/>
                  <a:pt x="1192593" y="140533"/>
                  <a:pt x="1181100" y="133350"/>
                </a:cubicBezTo>
                <a:cubicBezTo>
                  <a:pt x="1175424" y="129802"/>
                  <a:pt x="1168202" y="129637"/>
                  <a:pt x="1162050" y="127000"/>
                </a:cubicBezTo>
                <a:cubicBezTo>
                  <a:pt x="1153349" y="123271"/>
                  <a:pt x="1145351" y="118029"/>
                  <a:pt x="1136650" y="114300"/>
                </a:cubicBezTo>
                <a:cubicBezTo>
                  <a:pt x="1130498" y="111663"/>
                  <a:pt x="1123867" y="110300"/>
                  <a:pt x="1117600" y="107950"/>
                </a:cubicBezTo>
                <a:cubicBezTo>
                  <a:pt x="1058646" y="85842"/>
                  <a:pt x="1114244" y="103363"/>
                  <a:pt x="1041400" y="82550"/>
                </a:cubicBezTo>
                <a:cubicBezTo>
                  <a:pt x="1037167" y="76200"/>
                  <a:pt x="1034563" y="68386"/>
                  <a:pt x="1028700" y="63500"/>
                </a:cubicBezTo>
                <a:cubicBezTo>
                  <a:pt x="1021428" y="57440"/>
                  <a:pt x="1011918" y="54717"/>
                  <a:pt x="1003300" y="50800"/>
                </a:cubicBezTo>
                <a:cubicBezTo>
                  <a:pt x="988625" y="44129"/>
                  <a:pt x="973525" y="38421"/>
                  <a:pt x="958850" y="31750"/>
                </a:cubicBezTo>
                <a:cubicBezTo>
                  <a:pt x="950232" y="27833"/>
                  <a:pt x="942313" y="22374"/>
                  <a:pt x="933450" y="19050"/>
                </a:cubicBezTo>
                <a:cubicBezTo>
                  <a:pt x="925278" y="15986"/>
                  <a:pt x="916329" y="15460"/>
                  <a:pt x="908050" y="12700"/>
                </a:cubicBezTo>
                <a:cubicBezTo>
                  <a:pt x="897236" y="9095"/>
                  <a:pt x="886883" y="4233"/>
                  <a:pt x="876300" y="0"/>
                </a:cubicBezTo>
                <a:cubicBezTo>
                  <a:pt x="827617" y="2117"/>
                  <a:pt x="778846" y="2750"/>
                  <a:pt x="730250" y="6350"/>
                </a:cubicBezTo>
                <a:cubicBezTo>
                  <a:pt x="721547" y="6995"/>
                  <a:pt x="713458" y="11265"/>
                  <a:pt x="704850" y="12700"/>
                </a:cubicBezTo>
                <a:cubicBezTo>
                  <a:pt x="675323" y="17621"/>
                  <a:pt x="645583" y="21167"/>
                  <a:pt x="615950" y="25400"/>
                </a:cubicBezTo>
                <a:cubicBezTo>
                  <a:pt x="561355" y="61796"/>
                  <a:pt x="630430" y="18160"/>
                  <a:pt x="577850" y="44450"/>
                </a:cubicBezTo>
                <a:cubicBezTo>
                  <a:pt x="550102" y="58324"/>
                  <a:pt x="561975" y="56092"/>
                  <a:pt x="552450" y="63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DEEB955-B5FA-4148-B8A6-C3D62DDC0D37}"/>
              </a:ext>
            </a:extLst>
          </p:cNvPr>
          <p:cNvSpPr/>
          <p:nvPr/>
        </p:nvSpPr>
        <p:spPr>
          <a:xfrm>
            <a:off x="8610600" y="1784406"/>
            <a:ext cx="1130300" cy="1003379"/>
          </a:xfrm>
          <a:custGeom>
            <a:avLst/>
            <a:gdLst>
              <a:gd name="connsiteX0" fmla="*/ 596900 w 1130300"/>
              <a:gd name="connsiteY0" fmla="*/ 79 h 1003379"/>
              <a:gd name="connsiteX1" fmla="*/ 565150 w 1130300"/>
              <a:gd name="connsiteY1" fmla="*/ 12779 h 1003379"/>
              <a:gd name="connsiteX2" fmla="*/ 546100 w 1130300"/>
              <a:gd name="connsiteY2" fmla="*/ 19129 h 1003379"/>
              <a:gd name="connsiteX3" fmla="*/ 482600 w 1130300"/>
              <a:gd name="connsiteY3" fmla="*/ 50879 h 1003379"/>
              <a:gd name="connsiteX4" fmla="*/ 419100 w 1130300"/>
              <a:gd name="connsiteY4" fmla="*/ 69929 h 1003379"/>
              <a:gd name="connsiteX5" fmla="*/ 387350 w 1130300"/>
              <a:gd name="connsiteY5" fmla="*/ 76279 h 1003379"/>
              <a:gd name="connsiteX6" fmla="*/ 311150 w 1130300"/>
              <a:gd name="connsiteY6" fmla="*/ 95329 h 1003379"/>
              <a:gd name="connsiteX7" fmla="*/ 279400 w 1130300"/>
              <a:gd name="connsiteY7" fmla="*/ 108029 h 1003379"/>
              <a:gd name="connsiteX8" fmla="*/ 215900 w 1130300"/>
              <a:gd name="connsiteY8" fmla="*/ 114379 h 1003379"/>
              <a:gd name="connsiteX9" fmla="*/ 171450 w 1130300"/>
              <a:gd name="connsiteY9" fmla="*/ 120729 h 1003379"/>
              <a:gd name="connsiteX10" fmla="*/ 95250 w 1130300"/>
              <a:gd name="connsiteY10" fmla="*/ 133429 h 1003379"/>
              <a:gd name="connsiteX11" fmla="*/ 50800 w 1130300"/>
              <a:gd name="connsiteY11" fmla="*/ 177879 h 1003379"/>
              <a:gd name="connsiteX12" fmla="*/ 44450 w 1130300"/>
              <a:gd name="connsiteY12" fmla="*/ 203279 h 1003379"/>
              <a:gd name="connsiteX13" fmla="*/ 31750 w 1130300"/>
              <a:gd name="connsiteY13" fmla="*/ 241379 h 1003379"/>
              <a:gd name="connsiteX14" fmla="*/ 25400 w 1130300"/>
              <a:gd name="connsiteY14" fmla="*/ 285829 h 1003379"/>
              <a:gd name="connsiteX15" fmla="*/ 19050 w 1130300"/>
              <a:gd name="connsiteY15" fmla="*/ 304879 h 1003379"/>
              <a:gd name="connsiteX16" fmla="*/ 12700 w 1130300"/>
              <a:gd name="connsiteY16" fmla="*/ 647779 h 1003379"/>
              <a:gd name="connsiteX17" fmla="*/ 0 w 1130300"/>
              <a:gd name="connsiteY17" fmla="*/ 730329 h 1003379"/>
              <a:gd name="connsiteX18" fmla="*/ 12700 w 1130300"/>
              <a:gd name="connsiteY18" fmla="*/ 806529 h 1003379"/>
              <a:gd name="connsiteX19" fmla="*/ 57150 w 1130300"/>
              <a:gd name="connsiteY19" fmla="*/ 844629 h 1003379"/>
              <a:gd name="connsiteX20" fmla="*/ 88900 w 1130300"/>
              <a:gd name="connsiteY20" fmla="*/ 882729 h 1003379"/>
              <a:gd name="connsiteX21" fmla="*/ 133350 w 1130300"/>
              <a:gd name="connsiteY21" fmla="*/ 920829 h 1003379"/>
              <a:gd name="connsiteX22" fmla="*/ 152400 w 1130300"/>
              <a:gd name="connsiteY22" fmla="*/ 927179 h 1003379"/>
              <a:gd name="connsiteX23" fmla="*/ 177800 w 1130300"/>
              <a:gd name="connsiteY23" fmla="*/ 946229 h 1003379"/>
              <a:gd name="connsiteX24" fmla="*/ 285750 w 1130300"/>
              <a:gd name="connsiteY24" fmla="*/ 958929 h 1003379"/>
              <a:gd name="connsiteX25" fmla="*/ 374650 w 1130300"/>
              <a:gd name="connsiteY25" fmla="*/ 971629 h 1003379"/>
              <a:gd name="connsiteX26" fmla="*/ 482600 w 1130300"/>
              <a:gd name="connsiteY26" fmla="*/ 984329 h 1003379"/>
              <a:gd name="connsiteX27" fmla="*/ 514350 w 1130300"/>
              <a:gd name="connsiteY27" fmla="*/ 990679 h 1003379"/>
              <a:gd name="connsiteX28" fmla="*/ 533400 w 1130300"/>
              <a:gd name="connsiteY28" fmla="*/ 997029 h 1003379"/>
              <a:gd name="connsiteX29" fmla="*/ 584200 w 1130300"/>
              <a:gd name="connsiteY29" fmla="*/ 1003379 h 1003379"/>
              <a:gd name="connsiteX30" fmla="*/ 749300 w 1130300"/>
              <a:gd name="connsiteY30" fmla="*/ 997029 h 1003379"/>
              <a:gd name="connsiteX31" fmla="*/ 812800 w 1130300"/>
              <a:gd name="connsiteY31" fmla="*/ 984329 h 1003379"/>
              <a:gd name="connsiteX32" fmla="*/ 863600 w 1130300"/>
              <a:gd name="connsiteY32" fmla="*/ 977979 h 1003379"/>
              <a:gd name="connsiteX33" fmla="*/ 882650 w 1130300"/>
              <a:gd name="connsiteY33" fmla="*/ 965279 h 1003379"/>
              <a:gd name="connsiteX34" fmla="*/ 920750 w 1130300"/>
              <a:gd name="connsiteY34" fmla="*/ 946229 h 1003379"/>
              <a:gd name="connsiteX35" fmla="*/ 1003300 w 1130300"/>
              <a:gd name="connsiteY35" fmla="*/ 901779 h 1003379"/>
              <a:gd name="connsiteX36" fmla="*/ 1035050 w 1130300"/>
              <a:gd name="connsiteY36" fmla="*/ 857329 h 1003379"/>
              <a:gd name="connsiteX37" fmla="*/ 1079500 w 1130300"/>
              <a:gd name="connsiteY37" fmla="*/ 806529 h 1003379"/>
              <a:gd name="connsiteX38" fmla="*/ 1092200 w 1130300"/>
              <a:gd name="connsiteY38" fmla="*/ 774779 h 1003379"/>
              <a:gd name="connsiteX39" fmla="*/ 1098550 w 1130300"/>
              <a:gd name="connsiteY39" fmla="*/ 755729 h 1003379"/>
              <a:gd name="connsiteX40" fmla="*/ 1111250 w 1130300"/>
              <a:gd name="connsiteY40" fmla="*/ 628729 h 1003379"/>
              <a:gd name="connsiteX41" fmla="*/ 1117600 w 1130300"/>
              <a:gd name="connsiteY41" fmla="*/ 603329 h 1003379"/>
              <a:gd name="connsiteX42" fmla="*/ 1130300 w 1130300"/>
              <a:gd name="connsiteY42" fmla="*/ 552529 h 1003379"/>
              <a:gd name="connsiteX43" fmla="*/ 1123950 w 1130300"/>
              <a:gd name="connsiteY43" fmla="*/ 381079 h 1003379"/>
              <a:gd name="connsiteX44" fmla="*/ 1098550 w 1130300"/>
              <a:gd name="connsiteY44" fmla="*/ 323929 h 1003379"/>
              <a:gd name="connsiteX45" fmla="*/ 1085850 w 1130300"/>
              <a:gd name="connsiteY45" fmla="*/ 298529 h 1003379"/>
              <a:gd name="connsiteX46" fmla="*/ 1047750 w 1130300"/>
              <a:gd name="connsiteY46" fmla="*/ 247729 h 1003379"/>
              <a:gd name="connsiteX47" fmla="*/ 1041400 w 1130300"/>
              <a:gd name="connsiteY47" fmla="*/ 228679 h 1003379"/>
              <a:gd name="connsiteX48" fmla="*/ 977900 w 1130300"/>
              <a:gd name="connsiteY48" fmla="*/ 139779 h 1003379"/>
              <a:gd name="connsiteX49" fmla="*/ 952500 w 1130300"/>
              <a:gd name="connsiteY49" fmla="*/ 120729 h 1003379"/>
              <a:gd name="connsiteX50" fmla="*/ 901700 w 1130300"/>
              <a:gd name="connsiteY50" fmla="*/ 108029 h 1003379"/>
              <a:gd name="connsiteX51" fmla="*/ 882650 w 1130300"/>
              <a:gd name="connsiteY51" fmla="*/ 101679 h 1003379"/>
              <a:gd name="connsiteX52" fmla="*/ 844550 w 1130300"/>
              <a:gd name="connsiteY52" fmla="*/ 95329 h 1003379"/>
              <a:gd name="connsiteX53" fmla="*/ 806450 w 1130300"/>
              <a:gd name="connsiteY53" fmla="*/ 82629 h 1003379"/>
              <a:gd name="connsiteX54" fmla="*/ 781050 w 1130300"/>
              <a:gd name="connsiteY54" fmla="*/ 76279 h 1003379"/>
              <a:gd name="connsiteX55" fmla="*/ 711200 w 1130300"/>
              <a:gd name="connsiteY55" fmla="*/ 38179 h 1003379"/>
              <a:gd name="connsiteX56" fmla="*/ 692150 w 1130300"/>
              <a:gd name="connsiteY56" fmla="*/ 25479 h 1003379"/>
              <a:gd name="connsiteX57" fmla="*/ 647700 w 1130300"/>
              <a:gd name="connsiteY57" fmla="*/ 19129 h 1003379"/>
              <a:gd name="connsiteX58" fmla="*/ 596900 w 1130300"/>
              <a:gd name="connsiteY58" fmla="*/ 79 h 100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130300" h="1003379">
                <a:moveTo>
                  <a:pt x="596900" y="79"/>
                </a:moveTo>
                <a:cubicBezTo>
                  <a:pt x="583142" y="-979"/>
                  <a:pt x="575823" y="8777"/>
                  <a:pt x="565150" y="12779"/>
                </a:cubicBezTo>
                <a:cubicBezTo>
                  <a:pt x="558883" y="15129"/>
                  <a:pt x="552087" y="16136"/>
                  <a:pt x="546100" y="19129"/>
                </a:cubicBezTo>
                <a:cubicBezTo>
                  <a:pt x="486601" y="48878"/>
                  <a:pt x="542410" y="29130"/>
                  <a:pt x="482600" y="50879"/>
                </a:cubicBezTo>
                <a:cubicBezTo>
                  <a:pt x="457725" y="59924"/>
                  <a:pt x="443468" y="64514"/>
                  <a:pt x="419100" y="69929"/>
                </a:cubicBezTo>
                <a:cubicBezTo>
                  <a:pt x="408564" y="72270"/>
                  <a:pt x="397688" y="73178"/>
                  <a:pt x="387350" y="76279"/>
                </a:cubicBezTo>
                <a:cubicBezTo>
                  <a:pt x="312656" y="98687"/>
                  <a:pt x="405026" y="81918"/>
                  <a:pt x="311150" y="95329"/>
                </a:cubicBezTo>
                <a:cubicBezTo>
                  <a:pt x="300567" y="99562"/>
                  <a:pt x="290577" y="105794"/>
                  <a:pt x="279400" y="108029"/>
                </a:cubicBezTo>
                <a:cubicBezTo>
                  <a:pt x="258541" y="112201"/>
                  <a:pt x="237027" y="111894"/>
                  <a:pt x="215900" y="114379"/>
                </a:cubicBezTo>
                <a:cubicBezTo>
                  <a:pt x="201035" y="116128"/>
                  <a:pt x="186286" y="118751"/>
                  <a:pt x="171450" y="120729"/>
                </a:cubicBezTo>
                <a:cubicBezTo>
                  <a:pt x="107743" y="129223"/>
                  <a:pt x="139378" y="122397"/>
                  <a:pt x="95250" y="133429"/>
                </a:cubicBezTo>
                <a:cubicBezTo>
                  <a:pt x="77054" y="147986"/>
                  <a:pt x="60030" y="156342"/>
                  <a:pt x="50800" y="177879"/>
                </a:cubicBezTo>
                <a:cubicBezTo>
                  <a:pt x="47362" y="185901"/>
                  <a:pt x="46958" y="194920"/>
                  <a:pt x="44450" y="203279"/>
                </a:cubicBezTo>
                <a:cubicBezTo>
                  <a:pt x="40603" y="216101"/>
                  <a:pt x="31750" y="241379"/>
                  <a:pt x="31750" y="241379"/>
                </a:cubicBezTo>
                <a:cubicBezTo>
                  <a:pt x="29633" y="256196"/>
                  <a:pt x="28335" y="271153"/>
                  <a:pt x="25400" y="285829"/>
                </a:cubicBezTo>
                <a:cubicBezTo>
                  <a:pt x="24087" y="292393"/>
                  <a:pt x="19285" y="298190"/>
                  <a:pt x="19050" y="304879"/>
                </a:cubicBezTo>
                <a:cubicBezTo>
                  <a:pt x="15041" y="419128"/>
                  <a:pt x="16446" y="533521"/>
                  <a:pt x="12700" y="647779"/>
                </a:cubicBezTo>
                <a:cubicBezTo>
                  <a:pt x="12366" y="657951"/>
                  <a:pt x="2069" y="717917"/>
                  <a:pt x="0" y="730329"/>
                </a:cubicBezTo>
                <a:cubicBezTo>
                  <a:pt x="4233" y="755729"/>
                  <a:pt x="3658" y="782418"/>
                  <a:pt x="12700" y="806529"/>
                </a:cubicBezTo>
                <a:cubicBezTo>
                  <a:pt x="19638" y="825030"/>
                  <a:pt x="43344" y="833124"/>
                  <a:pt x="57150" y="844629"/>
                </a:cubicBezTo>
                <a:cubicBezTo>
                  <a:pt x="90179" y="872153"/>
                  <a:pt x="63925" y="853592"/>
                  <a:pt x="88900" y="882729"/>
                </a:cubicBezTo>
                <a:cubicBezTo>
                  <a:pt x="100618" y="896400"/>
                  <a:pt x="116498" y="912403"/>
                  <a:pt x="133350" y="920829"/>
                </a:cubicBezTo>
                <a:cubicBezTo>
                  <a:pt x="139337" y="923822"/>
                  <a:pt x="146050" y="925062"/>
                  <a:pt x="152400" y="927179"/>
                </a:cubicBezTo>
                <a:cubicBezTo>
                  <a:pt x="160867" y="933529"/>
                  <a:pt x="167854" y="942612"/>
                  <a:pt x="177800" y="946229"/>
                </a:cubicBezTo>
                <a:cubicBezTo>
                  <a:pt x="188449" y="950101"/>
                  <a:pt x="285327" y="958887"/>
                  <a:pt x="285750" y="958929"/>
                </a:cubicBezTo>
                <a:cubicBezTo>
                  <a:pt x="328552" y="973196"/>
                  <a:pt x="292642" y="962842"/>
                  <a:pt x="374650" y="971629"/>
                </a:cubicBezTo>
                <a:cubicBezTo>
                  <a:pt x="410675" y="975489"/>
                  <a:pt x="446701" y="979434"/>
                  <a:pt x="482600" y="984329"/>
                </a:cubicBezTo>
                <a:cubicBezTo>
                  <a:pt x="493294" y="985787"/>
                  <a:pt x="503879" y="988061"/>
                  <a:pt x="514350" y="990679"/>
                </a:cubicBezTo>
                <a:cubicBezTo>
                  <a:pt x="520844" y="992302"/>
                  <a:pt x="526814" y="995832"/>
                  <a:pt x="533400" y="997029"/>
                </a:cubicBezTo>
                <a:cubicBezTo>
                  <a:pt x="550190" y="1000082"/>
                  <a:pt x="567267" y="1001262"/>
                  <a:pt x="584200" y="1003379"/>
                </a:cubicBezTo>
                <a:cubicBezTo>
                  <a:pt x="639233" y="1001262"/>
                  <a:pt x="694416" y="1001603"/>
                  <a:pt x="749300" y="997029"/>
                </a:cubicBezTo>
                <a:cubicBezTo>
                  <a:pt x="770811" y="995236"/>
                  <a:pt x="791508" y="987878"/>
                  <a:pt x="812800" y="984329"/>
                </a:cubicBezTo>
                <a:cubicBezTo>
                  <a:pt x="829633" y="981524"/>
                  <a:pt x="846667" y="980096"/>
                  <a:pt x="863600" y="977979"/>
                </a:cubicBezTo>
                <a:cubicBezTo>
                  <a:pt x="869950" y="973746"/>
                  <a:pt x="875979" y="968985"/>
                  <a:pt x="882650" y="965279"/>
                </a:cubicBezTo>
                <a:cubicBezTo>
                  <a:pt x="895062" y="958383"/>
                  <a:pt x="908574" y="953534"/>
                  <a:pt x="920750" y="946229"/>
                </a:cubicBezTo>
                <a:cubicBezTo>
                  <a:pt x="997430" y="900221"/>
                  <a:pt x="951012" y="914851"/>
                  <a:pt x="1003300" y="901779"/>
                </a:cubicBezTo>
                <a:cubicBezTo>
                  <a:pt x="1036319" y="819232"/>
                  <a:pt x="994809" y="905618"/>
                  <a:pt x="1035050" y="857329"/>
                </a:cubicBezTo>
                <a:cubicBezTo>
                  <a:pt x="1091334" y="789789"/>
                  <a:pt x="986634" y="880822"/>
                  <a:pt x="1079500" y="806529"/>
                </a:cubicBezTo>
                <a:cubicBezTo>
                  <a:pt x="1083733" y="795946"/>
                  <a:pt x="1088198" y="785452"/>
                  <a:pt x="1092200" y="774779"/>
                </a:cubicBezTo>
                <a:cubicBezTo>
                  <a:pt x="1094550" y="768512"/>
                  <a:pt x="1097684" y="762366"/>
                  <a:pt x="1098550" y="755729"/>
                </a:cubicBezTo>
                <a:cubicBezTo>
                  <a:pt x="1104053" y="713542"/>
                  <a:pt x="1105973" y="670945"/>
                  <a:pt x="1111250" y="628729"/>
                </a:cubicBezTo>
                <a:cubicBezTo>
                  <a:pt x="1112332" y="620069"/>
                  <a:pt x="1115707" y="611848"/>
                  <a:pt x="1117600" y="603329"/>
                </a:cubicBezTo>
                <a:cubicBezTo>
                  <a:pt x="1127817" y="557353"/>
                  <a:pt x="1118953" y="586570"/>
                  <a:pt x="1130300" y="552529"/>
                </a:cubicBezTo>
                <a:cubicBezTo>
                  <a:pt x="1128183" y="495379"/>
                  <a:pt x="1127632" y="438150"/>
                  <a:pt x="1123950" y="381079"/>
                </a:cubicBezTo>
                <a:cubicBezTo>
                  <a:pt x="1122288" y="355312"/>
                  <a:pt x="1111228" y="346749"/>
                  <a:pt x="1098550" y="323929"/>
                </a:cubicBezTo>
                <a:cubicBezTo>
                  <a:pt x="1093953" y="315654"/>
                  <a:pt x="1091352" y="306232"/>
                  <a:pt x="1085850" y="298529"/>
                </a:cubicBezTo>
                <a:cubicBezTo>
                  <a:pt x="1049123" y="247111"/>
                  <a:pt x="1083721" y="319671"/>
                  <a:pt x="1047750" y="247729"/>
                </a:cubicBezTo>
                <a:cubicBezTo>
                  <a:pt x="1044757" y="241742"/>
                  <a:pt x="1044573" y="234572"/>
                  <a:pt x="1041400" y="228679"/>
                </a:cubicBezTo>
                <a:cubicBezTo>
                  <a:pt x="1016968" y="183304"/>
                  <a:pt x="1011137" y="168861"/>
                  <a:pt x="977900" y="139779"/>
                </a:cubicBezTo>
                <a:cubicBezTo>
                  <a:pt x="969935" y="132810"/>
                  <a:pt x="962269" y="124800"/>
                  <a:pt x="952500" y="120729"/>
                </a:cubicBezTo>
                <a:cubicBezTo>
                  <a:pt x="936388" y="114016"/>
                  <a:pt x="918259" y="113549"/>
                  <a:pt x="901700" y="108029"/>
                </a:cubicBezTo>
                <a:cubicBezTo>
                  <a:pt x="895350" y="105912"/>
                  <a:pt x="889184" y="103131"/>
                  <a:pt x="882650" y="101679"/>
                </a:cubicBezTo>
                <a:cubicBezTo>
                  <a:pt x="870081" y="98886"/>
                  <a:pt x="857041" y="98452"/>
                  <a:pt x="844550" y="95329"/>
                </a:cubicBezTo>
                <a:cubicBezTo>
                  <a:pt x="831563" y="92082"/>
                  <a:pt x="819272" y="86476"/>
                  <a:pt x="806450" y="82629"/>
                </a:cubicBezTo>
                <a:cubicBezTo>
                  <a:pt x="798091" y="80121"/>
                  <a:pt x="789517" y="78396"/>
                  <a:pt x="781050" y="76279"/>
                </a:cubicBezTo>
                <a:cubicBezTo>
                  <a:pt x="696570" y="19959"/>
                  <a:pt x="784675" y="74916"/>
                  <a:pt x="711200" y="38179"/>
                </a:cubicBezTo>
                <a:cubicBezTo>
                  <a:pt x="704374" y="34766"/>
                  <a:pt x="699460" y="27672"/>
                  <a:pt x="692150" y="25479"/>
                </a:cubicBezTo>
                <a:cubicBezTo>
                  <a:pt x="677814" y="21178"/>
                  <a:pt x="662493" y="21405"/>
                  <a:pt x="647700" y="19129"/>
                </a:cubicBezTo>
                <a:cubicBezTo>
                  <a:pt x="604163" y="12431"/>
                  <a:pt x="610658" y="1137"/>
                  <a:pt x="596900" y="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5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1295400"/>
            <a:ext cx="7162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dirty="0"/>
              <a:t>What are the “trends” of the drivers?</a:t>
            </a:r>
          </a:p>
          <a:p>
            <a:pPr lvl="2">
              <a:spcAft>
                <a:spcPts val="1200"/>
              </a:spcAft>
            </a:pP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C2F64-CC89-4F16-BD8B-BF1C2D2F1454}"/>
              </a:ext>
            </a:extLst>
          </p:cNvPr>
          <p:cNvSpPr txBox="1"/>
          <p:nvPr/>
        </p:nvSpPr>
        <p:spPr>
          <a:xfrm>
            <a:off x="1143000" y="2514600"/>
            <a:ext cx="44958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/>
              <a:t>The “trends” or “currents” are how the drivers are (or have been) behaving: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More or less strong, important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Moving toward or away from resolution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468CA2-A7B0-685A-D490-8F434948F426}"/>
              </a:ext>
            </a:extLst>
          </p:cNvPr>
          <p:cNvSpPr txBox="1"/>
          <p:nvPr/>
        </p:nvSpPr>
        <p:spPr>
          <a:xfrm>
            <a:off x="6248400" y="3059668"/>
            <a:ext cx="1806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“</a:t>
            </a:r>
            <a:r>
              <a:rPr lang="es-ES" dirty="0" err="1"/>
              <a:t>worst</a:t>
            </a:r>
            <a:r>
              <a:rPr lang="es-ES" dirty="0"/>
              <a:t> </a:t>
            </a:r>
            <a:r>
              <a:rPr lang="es-ES" dirty="0" err="1"/>
              <a:t>outcome</a:t>
            </a:r>
            <a:r>
              <a:rPr lang="es-ES" dirty="0"/>
              <a:t>”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A92D46-43B6-476F-6A00-BBE13EA585BA}"/>
              </a:ext>
            </a:extLst>
          </p:cNvPr>
          <p:cNvSpPr txBox="1"/>
          <p:nvPr/>
        </p:nvSpPr>
        <p:spPr>
          <a:xfrm>
            <a:off x="8746416" y="3092402"/>
            <a:ext cx="1680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“</a:t>
            </a:r>
            <a:r>
              <a:rPr lang="es-ES" dirty="0" err="1"/>
              <a:t>best</a:t>
            </a:r>
            <a:r>
              <a:rPr lang="es-ES" dirty="0"/>
              <a:t> </a:t>
            </a:r>
            <a:r>
              <a:rPr lang="es-ES" dirty="0" err="1"/>
              <a:t>outcome</a:t>
            </a:r>
            <a:r>
              <a:rPr lang="es-ES" dirty="0"/>
              <a:t>”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F09D06-23A3-DBAD-F5EB-FB221A74746E}"/>
              </a:ext>
            </a:extLst>
          </p:cNvPr>
          <p:cNvGrpSpPr/>
          <p:nvPr/>
        </p:nvGrpSpPr>
        <p:grpSpPr>
          <a:xfrm>
            <a:off x="7045673" y="2156469"/>
            <a:ext cx="3048000" cy="3394931"/>
            <a:chOff x="3124203" y="2841801"/>
            <a:chExt cx="3048000" cy="3394931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FDEC016-F3F9-6596-DC7F-4CF80216C9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72000" y="3276600"/>
              <a:ext cx="0" cy="2590800"/>
            </a:xfrm>
            <a:prstGeom prst="line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7FB894C-2FBD-ABDB-6840-1AF93E434FAB}"/>
                </a:ext>
              </a:extLst>
            </p:cNvPr>
            <p:cNvSpPr/>
            <p:nvPr/>
          </p:nvSpPr>
          <p:spPr>
            <a:xfrm>
              <a:off x="3124203" y="2841801"/>
              <a:ext cx="3048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dirty="0" err="1"/>
                <a:t>stronger</a:t>
              </a:r>
              <a:endParaRPr lang="es-E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85A9FD8-D16E-D88A-26E5-63B4E6E359A8}"/>
                </a:ext>
              </a:extLst>
            </p:cNvPr>
            <p:cNvSpPr/>
            <p:nvPr/>
          </p:nvSpPr>
          <p:spPr>
            <a:xfrm>
              <a:off x="3405562" y="5867400"/>
              <a:ext cx="26142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" dirty="0" err="1"/>
                <a:t>weaker</a:t>
              </a:r>
              <a:endParaRPr lang="es-E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0327C2B-A64E-7B94-F22A-B4DDF3A7F8CF}"/>
              </a:ext>
            </a:extLst>
          </p:cNvPr>
          <p:cNvGrpSpPr/>
          <p:nvPr/>
        </p:nvGrpSpPr>
        <p:grpSpPr>
          <a:xfrm>
            <a:off x="5763763" y="3778202"/>
            <a:ext cx="5734578" cy="369332"/>
            <a:chOff x="1766090" y="4463534"/>
            <a:chExt cx="5734578" cy="369332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79FF25A-776C-6F00-ED5A-23BB6036F663}"/>
                </a:ext>
              </a:extLst>
            </p:cNvPr>
            <p:cNvCxnSpPr>
              <a:cxnSpLocks/>
            </p:cNvCxnSpPr>
            <p:nvPr/>
          </p:nvCxnSpPr>
          <p:spPr>
            <a:xfrm>
              <a:off x="2705100" y="4648200"/>
              <a:ext cx="3733800" cy="0"/>
            </a:xfrm>
            <a:prstGeom prst="line">
              <a:avLst/>
            </a:prstGeom>
            <a:ln w="5715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EE7F01-A9F5-A133-96F6-C78CC9FD6454}"/>
                </a:ext>
              </a:extLst>
            </p:cNvPr>
            <p:cNvSpPr txBox="1"/>
            <p:nvPr/>
          </p:nvSpPr>
          <p:spPr>
            <a:xfrm>
              <a:off x="6724493" y="4463534"/>
              <a:ext cx="7761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dirty="0" err="1"/>
                <a:t>better</a:t>
              </a:r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D7F733-1BB7-D104-3F4E-F0DF4A3B5B11}"/>
                </a:ext>
              </a:extLst>
            </p:cNvPr>
            <p:cNvSpPr txBox="1"/>
            <p:nvPr/>
          </p:nvSpPr>
          <p:spPr>
            <a:xfrm>
              <a:off x="1766090" y="4463534"/>
              <a:ext cx="7585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dirty="0" err="1"/>
                <a:t>worse</a:t>
              </a:r>
              <a:endParaRPr lang="en-US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9FF9FE-A532-FEBB-629F-CB34FB4B9435}"/>
              </a:ext>
            </a:extLst>
          </p:cNvPr>
          <p:cNvSpPr txBox="1"/>
          <p:nvPr/>
        </p:nvSpPr>
        <p:spPr>
          <a:xfrm>
            <a:off x="6330590" y="4572467"/>
            <a:ext cx="185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“</a:t>
            </a:r>
            <a:r>
              <a:rPr lang="es-ES" dirty="0" err="1"/>
              <a:t>mixed</a:t>
            </a:r>
            <a:r>
              <a:rPr lang="es-ES" dirty="0"/>
              <a:t> </a:t>
            </a:r>
            <a:r>
              <a:rPr lang="es-ES" dirty="0" err="1"/>
              <a:t>outcome</a:t>
            </a:r>
            <a:r>
              <a:rPr lang="es-ES" dirty="0"/>
              <a:t>”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828F96-79C1-18B3-9146-FA8C477C248B}"/>
              </a:ext>
            </a:extLst>
          </p:cNvPr>
          <p:cNvSpPr txBox="1"/>
          <p:nvPr/>
        </p:nvSpPr>
        <p:spPr>
          <a:xfrm>
            <a:off x="8799753" y="4572467"/>
            <a:ext cx="1856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dirty="0"/>
              <a:t>“</a:t>
            </a:r>
            <a:r>
              <a:rPr lang="es-ES" dirty="0" err="1"/>
              <a:t>mixed</a:t>
            </a:r>
            <a:r>
              <a:rPr lang="es-ES" dirty="0"/>
              <a:t> </a:t>
            </a:r>
            <a:r>
              <a:rPr lang="es-ES" dirty="0" err="1"/>
              <a:t>outcome</a:t>
            </a:r>
            <a:r>
              <a:rPr lang="es-ES" dirty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8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24" grpId="0"/>
      <p:bldP spid="2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CE0A8A2-06E8-4EE3-808B-4C85146E3848}"/>
              </a:ext>
            </a:extLst>
          </p:cNvPr>
          <p:cNvGrpSpPr/>
          <p:nvPr/>
        </p:nvGrpSpPr>
        <p:grpSpPr>
          <a:xfrm>
            <a:off x="1965652" y="1498179"/>
            <a:ext cx="4344454" cy="4596588"/>
            <a:chOff x="441649" y="1498179"/>
            <a:chExt cx="4344454" cy="459658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432194-2004-46BA-B68A-53B96D8E09CE}"/>
                </a:ext>
              </a:extLst>
            </p:cNvPr>
            <p:cNvSpPr txBox="1"/>
            <p:nvPr/>
          </p:nvSpPr>
          <p:spPr>
            <a:xfrm>
              <a:off x="533400" y="1498179"/>
              <a:ext cx="330699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dirty="0">
                  <a:latin typeface="Arial Black" panose="020B0A04020102020204" pitchFamily="34" charset="0"/>
                </a:rPr>
                <a:t>driver and </a:t>
              </a:r>
              <a:r>
                <a:rPr lang="es-ES" sz="2800" dirty="0" err="1">
                  <a:latin typeface="Arial Black" panose="020B0A04020102020204" pitchFamily="34" charset="0"/>
                </a:rPr>
                <a:t>trend</a:t>
              </a:r>
              <a:endParaRPr lang="en-US" sz="2800" dirty="0">
                <a:latin typeface="Arial Black" panose="020B0A04020102020204" pitchFamily="34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416D8C-4470-4D55-B4B0-F1871301B90E}"/>
                </a:ext>
              </a:extLst>
            </p:cNvPr>
            <p:cNvSpPr/>
            <p:nvPr/>
          </p:nvSpPr>
          <p:spPr>
            <a:xfrm>
              <a:off x="2401601" y="2102673"/>
              <a:ext cx="225074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400" dirty="0">
                  <a:latin typeface="Footlight MT Light" panose="0204060206030A020304" pitchFamily="18" charset="0"/>
                </a:rPr>
                <a:t>driver and </a:t>
              </a:r>
              <a:r>
                <a:rPr lang="es-ES" sz="2400" dirty="0" err="1">
                  <a:latin typeface="Footlight MT Light" panose="0204060206030A020304" pitchFamily="18" charset="0"/>
                </a:rPr>
                <a:t>trend</a:t>
              </a:r>
              <a:endParaRPr lang="en-US" sz="2400" dirty="0">
                <a:latin typeface="Footlight MT Light" panose="0204060206030A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159EE1-A3FF-421A-BC77-E3FE9526DEF3}"/>
                </a:ext>
              </a:extLst>
            </p:cNvPr>
            <p:cNvSpPr/>
            <p:nvPr/>
          </p:nvSpPr>
          <p:spPr>
            <a:xfrm>
              <a:off x="685800" y="4596364"/>
              <a:ext cx="232948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>
                  <a:latin typeface="Brush Script MT" panose="03060802040406070304" pitchFamily="66" charset="0"/>
                </a:rPr>
                <a:t>driver and </a:t>
              </a:r>
              <a:r>
                <a:rPr lang="es-ES" sz="3200" dirty="0" err="1">
                  <a:latin typeface="Brush Script MT" panose="03060802040406070304" pitchFamily="66" charset="0"/>
                </a:rPr>
                <a:t>trend</a:t>
              </a:r>
              <a:endParaRPr lang="en-US" sz="3200" dirty="0">
                <a:latin typeface="Brush Script MT" panose="03060802040406070304" pitchFamily="66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E68EF-104B-49A0-B1AE-B4432F36568C}"/>
                </a:ext>
              </a:extLst>
            </p:cNvPr>
            <p:cNvSpPr/>
            <p:nvPr/>
          </p:nvSpPr>
          <p:spPr>
            <a:xfrm>
              <a:off x="441649" y="3645853"/>
              <a:ext cx="205697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>
                  <a:latin typeface="LilyUPC" panose="020B0502040204020203" pitchFamily="34" charset="-34"/>
                  <a:cs typeface="LilyUPC" panose="020B0502040204020203" pitchFamily="34" charset="-34"/>
                </a:rPr>
                <a:t>driver and </a:t>
              </a:r>
              <a:r>
                <a:rPr lang="es-ES" sz="32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trend</a:t>
              </a:r>
              <a:endParaRPr lang="en-US" sz="3200" dirty="0">
                <a:latin typeface="LilyUPC" panose="020B0502040204020203" pitchFamily="34" charset="-34"/>
                <a:cs typeface="LilyUPC" panose="020B0502040204020203" pitchFamily="34" charset="-3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AE1733-B225-496D-B9C8-EB6FD5B3D749}"/>
                </a:ext>
              </a:extLst>
            </p:cNvPr>
            <p:cNvSpPr/>
            <p:nvPr/>
          </p:nvSpPr>
          <p:spPr>
            <a:xfrm>
              <a:off x="457200" y="2841560"/>
              <a:ext cx="22150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400" dirty="0"/>
                <a:t>driver and </a:t>
              </a:r>
              <a:r>
                <a:rPr lang="es-ES" sz="2400" dirty="0" err="1"/>
                <a:t>trend</a:t>
              </a:r>
              <a:endParaRPr lang="en-US" sz="24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D55DDC-F5F1-4382-BC32-1164A9454F20}"/>
                </a:ext>
              </a:extLst>
            </p:cNvPr>
            <p:cNvSpPr/>
            <p:nvPr/>
          </p:nvSpPr>
          <p:spPr>
            <a:xfrm>
              <a:off x="1762518" y="5633102"/>
              <a:ext cx="3023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400" dirty="0">
                  <a:latin typeface="Showcard Gothic" panose="04020904020102020604" pitchFamily="82" charset="0"/>
                </a:rPr>
                <a:t>driver and </a:t>
              </a:r>
              <a:r>
                <a:rPr lang="es-ES" sz="2400" dirty="0" err="1">
                  <a:latin typeface="Showcard Gothic" panose="04020904020102020604" pitchFamily="82" charset="0"/>
                </a:rPr>
                <a:t>trend</a:t>
              </a:r>
              <a:endParaRPr lang="en-US" sz="2400" dirty="0">
                <a:latin typeface="Showcard Gothic" panose="04020904020102020604" pitchFamily="82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A327CDB-FDA2-43BF-B780-C8A655ECDB1E}"/>
              </a:ext>
            </a:extLst>
          </p:cNvPr>
          <p:cNvSpPr txBox="1"/>
          <p:nvPr/>
        </p:nvSpPr>
        <p:spPr>
          <a:xfrm>
            <a:off x="824460" y="556424"/>
            <a:ext cx="510017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Building the Principal Scenario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943071-5498-4716-92DE-25C4F1A44492}"/>
              </a:ext>
            </a:extLst>
          </p:cNvPr>
          <p:cNvSpPr/>
          <p:nvPr/>
        </p:nvSpPr>
        <p:spPr>
          <a:xfrm>
            <a:off x="7731456" y="1650452"/>
            <a:ext cx="2403144" cy="106249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chemeClr val="bg1"/>
                </a:solidFill>
              </a:rPr>
              <a:t>Principal </a:t>
            </a:r>
            <a:r>
              <a:rPr lang="es-ES" sz="2800" dirty="0" err="1">
                <a:solidFill>
                  <a:schemeClr val="bg1"/>
                </a:solidFill>
              </a:rPr>
              <a:t>Scenario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6C3016-015F-4DA1-99B3-83B3894ADE50}"/>
              </a:ext>
            </a:extLst>
          </p:cNvPr>
          <p:cNvGrpSpPr/>
          <p:nvPr/>
        </p:nvGrpSpPr>
        <p:grpSpPr>
          <a:xfrm>
            <a:off x="4460548" y="1786101"/>
            <a:ext cx="3388055" cy="3700303"/>
            <a:chOff x="2936545" y="1786098"/>
            <a:chExt cx="3388055" cy="370030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1EDFB7A-AB4C-48CD-B8A4-C032A1488AF3}"/>
                </a:ext>
              </a:extLst>
            </p:cNvPr>
            <p:cNvCxnSpPr>
              <a:cxnSpLocks/>
            </p:cNvCxnSpPr>
            <p:nvPr/>
          </p:nvCxnSpPr>
          <p:spPr>
            <a:xfrm>
              <a:off x="4166882" y="1786098"/>
              <a:ext cx="1137740" cy="10988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C278785-F031-45CA-B182-E59AA2B4AC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2595" y="2299836"/>
              <a:ext cx="492027" cy="569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3AAB8EA-BFEF-4035-80B9-F013E6CD59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0731" y="2712944"/>
              <a:ext cx="2054698" cy="11526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A04AE3C-E908-4DE3-8428-F6DB46821C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2961" y="2942824"/>
              <a:ext cx="2524439" cy="18733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ABA0263-167E-4E1D-B8AF-33B59556F6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4400" y="3210060"/>
              <a:ext cx="1600200" cy="227634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5832A8F-2D68-4DE1-8CFB-4756265E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6545" y="2522887"/>
              <a:ext cx="2407691" cy="5259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387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CE0A8A2-06E8-4EE3-808B-4C85146E3848}"/>
              </a:ext>
            </a:extLst>
          </p:cNvPr>
          <p:cNvGrpSpPr/>
          <p:nvPr/>
        </p:nvGrpSpPr>
        <p:grpSpPr>
          <a:xfrm>
            <a:off x="1653190" y="1498179"/>
            <a:ext cx="4624856" cy="4596588"/>
            <a:chOff x="129187" y="1498179"/>
            <a:chExt cx="4624856" cy="459658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432194-2004-46BA-B68A-53B96D8E09CE}"/>
                </a:ext>
              </a:extLst>
            </p:cNvPr>
            <p:cNvSpPr txBox="1"/>
            <p:nvPr/>
          </p:nvSpPr>
          <p:spPr>
            <a:xfrm>
              <a:off x="533400" y="1498179"/>
              <a:ext cx="22410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dirty="0" err="1">
                  <a:latin typeface="Arial Black" panose="020B0A04020102020204" pitchFamily="34" charset="0"/>
                </a:rPr>
                <a:t>corruption</a:t>
              </a:r>
              <a:endParaRPr lang="en-US" sz="2800" dirty="0">
                <a:latin typeface="Arial Black" panose="020B0A04020102020204" pitchFamily="34" charset="0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416D8C-4470-4D55-B4B0-F1871301B90E}"/>
                </a:ext>
              </a:extLst>
            </p:cNvPr>
            <p:cNvSpPr/>
            <p:nvPr/>
          </p:nvSpPr>
          <p:spPr>
            <a:xfrm>
              <a:off x="2535359" y="2251279"/>
              <a:ext cx="12266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400" dirty="0" err="1">
                  <a:latin typeface="Footlight MT Light" panose="0204060206030A020304" pitchFamily="18" charset="0"/>
                </a:rPr>
                <a:t>violence</a:t>
              </a:r>
              <a:endParaRPr lang="en-US" sz="2400" dirty="0">
                <a:latin typeface="Footlight MT Light" panose="0204060206030A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159EE1-A3FF-421A-BC77-E3FE9526DEF3}"/>
                </a:ext>
              </a:extLst>
            </p:cNvPr>
            <p:cNvSpPr/>
            <p:nvPr/>
          </p:nvSpPr>
          <p:spPr>
            <a:xfrm>
              <a:off x="685800" y="4596364"/>
              <a:ext cx="20922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 err="1">
                  <a:latin typeface="Brush Script MT" panose="03060802040406070304" pitchFamily="66" charset="0"/>
                </a:rPr>
                <a:t>climate</a:t>
              </a:r>
              <a:r>
                <a:rPr lang="es-ES" sz="3200" dirty="0">
                  <a:latin typeface="Brush Script MT" panose="03060802040406070304" pitchFamily="66" charset="0"/>
                </a:rPr>
                <a:t> </a:t>
              </a:r>
              <a:r>
                <a:rPr lang="es-ES" sz="3200" dirty="0" err="1">
                  <a:latin typeface="Brush Script MT" panose="03060802040406070304" pitchFamily="66" charset="0"/>
                </a:rPr>
                <a:t>change</a:t>
              </a:r>
              <a:endParaRPr lang="en-US" sz="3200" dirty="0">
                <a:latin typeface="Brush Script MT" panose="03060802040406070304" pitchFamily="66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E68EF-104B-49A0-B1AE-B4432F36568C}"/>
                </a:ext>
              </a:extLst>
            </p:cNvPr>
            <p:cNvSpPr/>
            <p:nvPr/>
          </p:nvSpPr>
          <p:spPr>
            <a:xfrm>
              <a:off x="129187" y="3645853"/>
              <a:ext cx="2222083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weak</a:t>
              </a:r>
              <a:r>
                <a:rPr lang="es-ES" sz="3200" dirty="0">
                  <a:latin typeface="LilyUPC" panose="020B0502040204020203" pitchFamily="34" charset="-34"/>
                  <a:cs typeface="LilyUPC" panose="020B0502040204020203" pitchFamily="34" charset="-34"/>
                </a:rPr>
                <a:t> </a:t>
              </a:r>
              <a:r>
                <a:rPr lang="es-ES" sz="32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government</a:t>
              </a:r>
              <a:endParaRPr lang="en-US" sz="3200" dirty="0">
                <a:latin typeface="LilyUPC" panose="020B0502040204020203" pitchFamily="34" charset="-34"/>
                <a:cs typeface="LilyUPC" panose="020B0502040204020203" pitchFamily="34" charset="-3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AE1733-B225-496D-B9C8-EB6FD5B3D749}"/>
                </a:ext>
              </a:extLst>
            </p:cNvPr>
            <p:cNvSpPr/>
            <p:nvPr/>
          </p:nvSpPr>
          <p:spPr>
            <a:xfrm>
              <a:off x="457200" y="2841560"/>
              <a:ext cx="116570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/>
                <a:t>poverty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D55DDC-F5F1-4382-BC32-1164A9454F20}"/>
                </a:ext>
              </a:extLst>
            </p:cNvPr>
            <p:cNvSpPr/>
            <p:nvPr/>
          </p:nvSpPr>
          <p:spPr>
            <a:xfrm>
              <a:off x="1762518" y="5633102"/>
              <a:ext cx="299152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2400" dirty="0">
                  <a:latin typeface="Showcard Gothic" panose="04020904020102020604" pitchFamily="82" charset="0"/>
                </a:rPr>
                <a:t>“U.S. Green light”</a:t>
              </a:r>
              <a:endParaRPr lang="en-US" sz="2400" dirty="0">
                <a:latin typeface="Showcard Gothic" panose="04020904020102020604" pitchFamily="82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A327CDB-FDA2-43BF-B780-C8A655ECDB1E}"/>
              </a:ext>
            </a:extLst>
          </p:cNvPr>
          <p:cNvSpPr txBox="1"/>
          <p:nvPr/>
        </p:nvSpPr>
        <p:spPr>
          <a:xfrm>
            <a:off x="935162" y="577544"/>
            <a:ext cx="6248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EXAMPLE:  Central American Migration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943071-5498-4716-92DE-25C4F1A44492}"/>
              </a:ext>
            </a:extLst>
          </p:cNvPr>
          <p:cNvSpPr/>
          <p:nvPr/>
        </p:nvSpPr>
        <p:spPr>
          <a:xfrm>
            <a:off x="7731456" y="1650452"/>
            <a:ext cx="2403144" cy="106249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>
                <a:solidFill>
                  <a:schemeClr val="bg1"/>
                </a:solidFill>
              </a:rPr>
              <a:t>Principal </a:t>
            </a:r>
            <a:r>
              <a:rPr lang="es-ES" sz="2800" dirty="0" err="1">
                <a:solidFill>
                  <a:schemeClr val="bg1"/>
                </a:solidFill>
              </a:rPr>
              <a:t>scenario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86C3016-015F-4DA1-99B3-83B3894ADE50}"/>
              </a:ext>
            </a:extLst>
          </p:cNvPr>
          <p:cNvGrpSpPr/>
          <p:nvPr/>
        </p:nvGrpSpPr>
        <p:grpSpPr>
          <a:xfrm>
            <a:off x="4460548" y="1786101"/>
            <a:ext cx="3388055" cy="3700303"/>
            <a:chOff x="2936545" y="1786098"/>
            <a:chExt cx="3388055" cy="370030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1EDFB7A-AB4C-48CD-B8A4-C032A1488AF3}"/>
                </a:ext>
              </a:extLst>
            </p:cNvPr>
            <p:cNvCxnSpPr>
              <a:cxnSpLocks/>
            </p:cNvCxnSpPr>
            <p:nvPr/>
          </p:nvCxnSpPr>
          <p:spPr>
            <a:xfrm>
              <a:off x="4166882" y="1786098"/>
              <a:ext cx="1137740" cy="10988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C278785-F031-45CA-B182-E59AA2B4AC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12595" y="2299836"/>
              <a:ext cx="492027" cy="569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3AAB8EA-BFEF-4035-80B9-F013E6CD59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0731" y="2712944"/>
              <a:ext cx="2054698" cy="115266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A04AE3C-E908-4DE3-8428-F6DB46821C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2961" y="2942824"/>
              <a:ext cx="2524439" cy="187332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ABA0263-167E-4E1D-B8AF-33B59556F6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4400" y="3210060"/>
              <a:ext cx="1600200" cy="227634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5832A8F-2D68-4DE1-8CFB-4756265E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6545" y="2522887"/>
              <a:ext cx="2407691" cy="52593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FFF3F90-9499-4CAC-88DC-B1D8F2BFFABA}"/>
              </a:ext>
            </a:extLst>
          </p:cNvPr>
          <p:cNvSpPr txBox="1"/>
          <p:nvPr/>
        </p:nvSpPr>
        <p:spPr>
          <a:xfrm>
            <a:off x="8245442" y="3429003"/>
            <a:ext cx="2041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“Will continue to get worse”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8C362A4-2980-4753-8E8B-CE38EC39D00F}"/>
              </a:ext>
            </a:extLst>
          </p:cNvPr>
          <p:cNvSpPr/>
          <p:nvPr/>
        </p:nvSpPr>
        <p:spPr>
          <a:xfrm>
            <a:off x="8636845" y="2777252"/>
            <a:ext cx="599761" cy="587440"/>
          </a:xfrm>
          <a:prstGeom prst="downArrow">
            <a:avLst/>
          </a:prstGeom>
          <a:solidFill>
            <a:srgbClr val="E6B9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0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CAE3F2-E6B7-4004-9882-7AE4BC4D4930}"/>
              </a:ext>
            </a:extLst>
          </p:cNvPr>
          <p:cNvSpPr txBox="1"/>
          <p:nvPr/>
        </p:nvSpPr>
        <p:spPr>
          <a:xfrm>
            <a:off x="2667000" y="19050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Build the ALTERNATIVE Scenario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906970-243C-47F0-9CEF-F9C8E7A81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681699"/>
            <a:ext cx="8106906" cy="34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9060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B5CF541-9284-421E-A608-C520C20650AD}"/>
              </a:ext>
            </a:extLst>
          </p:cNvPr>
          <p:cNvGrpSpPr/>
          <p:nvPr/>
        </p:nvGrpSpPr>
        <p:grpSpPr>
          <a:xfrm>
            <a:off x="7250517" y="5105400"/>
            <a:ext cx="3066530" cy="1036484"/>
            <a:chOff x="3896335" y="3558631"/>
            <a:chExt cx="4723774" cy="3228510"/>
          </a:xfrm>
        </p:grpSpPr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00489BC6-ACC8-452E-8F35-693B3A9BEEC1}"/>
                </a:ext>
              </a:extLst>
            </p:cNvPr>
            <p:cNvSpPr/>
            <p:nvPr/>
          </p:nvSpPr>
          <p:spPr>
            <a:xfrm rot="2203453">
              <a:off x="6105509" y="3558631"/>
              <a:ext cx="2514600" cy="838200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row: Right 4">
              <a:extLst>
                <a:ext uri="{FF2B5EF4-FFF2-40B4-BE49-F238E27FC236}">
                  <a16:creationId xmlns:a16="http://schemas.microsoft.com/office/drawing/2014/main" id="{99055B37-243A-4831-A02D-F675DE3BB132}"/>
                </a:ext>
              </a:extLst>
            </p:cNvPr>
            <p:cNvSpPr/>
            <p:nvPr/>
          </p:nvSpPr>
          <p:spPr>
            <a:xfrm rot="2203453">
              <a:off x="5365292" y="4477177"/>
              <a:ext cx="3084265" cy="1010734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9ADBD970-950D-431C-8D6E-A4F891D2E517}"/>
                </a:ext>
              </a:extLst>
            </p:cNvPr>
            <p:cNvSpPr/>
            <p:nvPr/>
          </p:nvSpPr>
          <p:spPr>
            <a:xfrm rot="2203453">
              <a:off x="4574788" y="5077094"/>
              <a:ext cx="2732388" cy="985317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420A799D-FAEF-4F09-99C3-40DA0CE3243F}"/>
                </a:ext>
              </a:extLst>
            </p:cNvPr>
            <p:cNvSpPr/>
            <p:nvPr/>
          </p:nvSpPr>
          <p:spPr>
            <a:xfrm rot="2203453">
              <a:off x="3896335" y="5655074"/>
              <a:ext cx="2406184" cy="1132067"/>
            </a:xfrm>
            <a:prstGeom prst="rightArrow">
              <a:avLst>
                <a:gd name="adj1" fmla="val 50292"/>
                <a:gd name="adj2" fmla="val 50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C495F42-EC49-4588-940A-49A252780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707" y="609603"/>
            <a:ext cx="5211169" cy="390837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5D9DB61F-4190-4E11-A445-00396B43875E}"/>
              </a:ext>
            </a:extLst>
          </p:cNvPr>
          <p:cNvSpPr txBox="1"/>
          <p:nvPr/>
        </p:nvSpPr>
        <p:spPr>
          <a:xfrm rot="20790545">
            <a:off x="4288551" y="3661665"/>
            <a:ext cx="5825056" cy="166199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 tIns="182880" bIns="182880" rtlCol="0">
            <a:spAutoFit/>
          </a:bodyPr>
          <a:lstStyle/>
          <a:p>
            <a:pPr algn="ctr"/>
            <a:r>
              <a:rPr lang="es-ES" sz="2800" dirty="0"/>
              <a:t>BUT …  ASK YOURSELF:</a:t>
            </a:r>
          </a:p>
          <a:p>
            <a:pPr algn="ctr"/>
            <a:r>
              <a:rPr lang="es-ES" sz="2800" dirty="0" err="1"/>
              <a:t>What</a:t>
            </a:r>
            <a:r>
              <a:rPr lang="es-ES" sz="2800" dirty="0"/>
              <a:t> </a:t>
            </a:r>
            <a:r>
              <a:rPr lang="es-ES" sz="2800" dirty="0" err="1"/>
              <a:t>if</a:t>
            </a:r>
            <a:r>
              <a:rPr lang="es-ES" sz="2800" dirty="0"/>
              <a:t> </a:t>
            </a:r>
            <a:r>
              <a:rPr lang="es-ES" sz="2800" dirty="0" err="1"/>
              <a:t>the</a:t>
            </a:r>
            <a:r>
              <a:rPr lang="es-ES" sz="2800" dirty="0"/>
              <a:t> drivers </a:t>
            </a:r>
            <a:r>
              <a:rPr lang="es-ES" sz="2800" dirty="0" err="1"/>
              <a:t>behave</a:t>
            </a:r>
            <a:r>
              <a:rPr lang="es-ES" sz="2800" dirty="0"/>
              <a:t> </a:t>
            </a:r>
            <a:r>
              <a:rPr lang="es-ES" sz="2800" dirty="0" err="1"/>
              <a:t>differently</a:t>
            </a:r>
            <a:r>
              <a:rPr lang="es-ES" sz="2800" dirty="0"/>
              <a:t>?</a:t>
            </a:r>
            <a:br>
              <a:rPr lang="es-ES" sz="2800" dirty="0"/>
            </a:br>
            <a:r>
              <a:rPr lang="es-ES" sz="2800" dirty="0" err="1"/>
              <a:t>What</a:t>
            </a:r>
            <a:r>
              <a:rPr lang="es-ES" sz="2800" dirty="0"/>
              <a:t> </a:t>
            </a:r>
            <a:r>
              <a:rPr lang="es-ES" sz="2800" dirty="0" err="1"/>
              <a:t>if</a:t>
            </a:r>
            <a:r>
              <a:rPr lang="es-ES" sz="2800" dirty="0"/>
              <a:t> </a:t>
            </a:r>
            <a:r>
              <a:rPr lang="es-ES" sz="2800" dirty="0" err="1"/>
              <a:t>I’m</a:t>
            </a:r>
            <a:r>
              <a:rPr lang="es-ES" sz="2800" dirty="0"/>
              <a:t> WRONG?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4680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CE0A8A2-06E8-4EE3-808B-4C85146E3848}"/>
              </a:ext>
            </a:extLst>
          </p:cNvPr>
          <p:cNvGrpSpPr/>
          <p:nvPr/>
        </p:nvGrpSpPr>
        <p:grpSpPr>
          <a:xfrm>
            <a:off x="1283963" y="1498179"/>
            <a:ext cx="5346390" cy="4701086"/>
            <a:chOff x="-240037" y="1498179"/>
            <a:chExt cx="5346390" cy="470108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432194-2004-46BA-B68A-53B96D8E09CE}"/>
                </a:ext>
              </a:extLst>
            </p:cNvPr>
            <p:cNvSpPr txBox="1"/>
            <p:nvPr/>
          </p:nvSpPr>
          <p:spPr>
            <a:xfrm>
              <a:off x="533400" y="1498179"/>
              <a:ext cx="25520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dirty="0">
                  <a:latin typeface="+mj-lt"/>
                </a:rPr>
                <a:t>driver and </a:t>
              </a:r>
              <a:r>
                <a:rPr lang="es-ES" sz="2800" dirty="0" err="1">
                  <a:latin typeface="+mj-lt"/>
                </a:rPr>
                <a:t>trend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416D8C-4470-4D55-B4B0-F1871301B90E}"/>
                </a:ext>
              </a:extLst>
            </p:cNvPr>
            <p:cNvSpPr/>
            <p:nvPr/>
          </p:nvSpPr>
          <p:spPr>
            <a:xfrm>
              <a:off x="1321461" y="2042043"/>
              <a:ext cx="328371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dirty="0">
                  <a:latin typeface="Footlight MT Light" panose="0204060206030A020304" pitchFamily="18" charset="0"/>
                </a:rPr>
                <a:t>driver and </a:t>
              </a:r>
              <a:r>
                <a:rPr lang="es-ES" sz="3600" dirty="0" err="1">
                  <a:latin typeface="Footlight MT Light" panose="0204060206030A020304" pitchFamily="18" charset="0"/>
                </a:rPr>
                <a:t>trend</a:t>
              </a:r>
              <a:endParaRPr lang="en-US" sz="3600" dirty="0">
                <a:latin typeface="Footlight MT Light" panose="0204060206030A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159EE1-A3FF-421A-BC77-E3FE9526DEF3}"/>
                </a:ext>
              </a:extLst>
            </p:cNvPr>
            <p:cNvSpPr/>
            <p:nvPr/>
          </p:nvSpPr>
          <p:spPr>
            <a:xfrm>
              <a:off x="685800" y="4596364"/>
              <a:ext cx="232948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>
                  <a:latin typeface="Brush Script MT" panose="03060802040406070304" pitchFamily="66" charset="0"/>
                </a:rPr>
                <a:t>driver and </a:t>
              </a:r>
              <a:r>
                <a:rPr lang="es-ES" sz="3200" dirty="0" err="1">
                  <a:latin typeface="Brush Script MT" panose="03060802040406070304" pitchFamily="66" charset="0"/>
                </a:rPr>
                <a:t>trend</a:t>
              </a:r>
              <a:endParaRPr lang="en-US" sz="3200" dirty="0">
                <a:latin typeface="Brush Script MT" panose="03060802040406070304" pitchFamily="66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E68EF-104B-49A0-B1AE-B4432F36568C}"/>
                </a:ext>
              </a:extLst>
            </p:cNvPr>
            <p:cNvSpPr/>
            <p:nvPr/>
          </p:nvSpPr>
          <p:spPr>
            <a:xfrm>
              <a:off x="-240037" y="3616142"/>
              <a:ext cx="252825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4000" dirty="0">
                  <a:latin typeface="LilyUPC" panose="020B0502040204020203" pitchFamily="34" charset="-34"/>
                  <a:cs typeface="LilyUPC" panose="020B0502040204020203" pitchFamily="34" charset="-34"/>
                </a:rPr>
                <a:t>driver and </a:t>
              </a:r>
              <a:r>
                <a:rPr lang="es-ES" sz="40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trend</a:t>
              </a:r>
              <a:endParaRPr lang="en-US" sz="4000" dirty="0">
                <a:latin typeface="LilyUPC" panose="020B0502040204020203" pitchFamily="34" charset="-34"/>
                <a:cs typeface="LilyUPC" panose="020B0502040204020203" pitchFamily="34" charset="-3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AE1733-B225-496D-B9C8-EB6FD5B3D749}"/>
                </a:ext>
              </a:extLst>
            </p:cNvPr>
            <p:cNvSpPr/>
            <p:nvPr/>
          </p:nvSpPr>
          <p:spPr>
            <a:xfrm>
              <a:off x="466323" y="3097432"/>
              <a:ext cx="17102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/>
                <a:t>driver and </a:t>
              </a:r>
              <a:r>
                <a:rPr lang="es-ES" dirty="0" err="1"/>
                <a:t>trend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D55DDC-F5F1-4382-BC32-1164A9454F20}"/>
                </a:ext>
              </a:extLst>
            </p:cNvPr>
            <p:cNvSpPr/>
            <p:nvPr/>
          </p:nvSpPr>
          <p:spPr>
            <a:xfrm>
              <a:off x="660905" y="5552934"/>
              <a:ext cx="444544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dirty="0">
                  <a:latin typeface="Showcard Gothic" panose="04020904020102020604" pitchFamily="82" charset="0"/>
                </a:rPr>
                <a:t>driver and </a:t>
              </a:r>
              <a:r>
                <a:rPr lang="es-ES" sz="3600" dirty="0" err="1">
                  <a:latin typeface="Showcard Gothic" panose="04020904020102020604" pitchFamily="82" charset="0"/>
                </a:rPr>
                <a:t>trend</a:t>
              </a:r>
              <a:endParaRPr lang="en-US" sz="3600" dirty="0">
                <a:latin typeface="Showcard Gothic" panose="04020904020102020604" pitchFamily="82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F943071-5498-4716-92DE-25C4F1A44492}"/>
              </a:ext>
            </a:extLst>
          </p:cNvPr>
          <p:cNvSpPr/>
          <p:nvPr/>
        </p:nvSpPr>
        <p:spPr>
          <a:xfrm>
            <a:off x="7942857" y="3657603"/>
            <a:ext cx="2572745" cy="106249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err="1">
                <a:solidFill>
                  <a:schemeClr val="bg1"/>
                </a:solidFill>
              </a:rPr>
              <a:t>Alternative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Scenario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A4971D-38F0-4A0F-AEC7-D801EB109E71}"/>
              </a:ext>
            </a:extLst>
          </p:cNvPr>
          <p:cNvGrpSpPr/>
          <p:nvPr/>
        </p:nvGrpSpPr>
        <p:grpSpPr>
          <a:xfrm>
            <a:off x="4091592" y="1794353"/>
            <a:ext cx="3765650" cy="3976733"/>
            <a:chOff x="2567592" y="1794350"/>
            <a:chExt cx="3765650" cy="397673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1EDFB7A-AB4C-48CD-B8A4-C032A1488AF3}"/>
                </a:ext>
              </a:extLst>
            </p:cNvPr>
            <p:cNvCxnSpPr>
              <a:cxnSpLocks/>
            </p:cNvCxnSpPr>
            <p:nvPr/>
          </p:nvCxnSpPr>
          <p:spPr>
            <a:xfrm>
              <a:off x="4313074" y="1794350"/>
              <a:ext cx="1912118" cy="9398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C278785-F031-45CA-B182-E59AA2B4AC0D}"/>
                </a:ext>
              </a:extLst>
            </p:cNvPr>
            <p:cNvCxnSpPr>
              <a:cxnSpLocks/>
            </p:cNvCxnSpPr>
            <p:nvPr/>
          </p:nvCxnSpPr>
          <p:spPr>
            <a:xfrm>
              <a:off x="4788744" y="2506831"/>
              <a:ext cx="984045" cy="45466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3AAB8EA-BFEF-4035-80B9-F013E6CD59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1400" y="4011543"/>
              <a:ext cx="242416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A04AE3C-E908-4DE3-8428-F6DB46821C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2961" y="4430376"/>
              <a:ext cx="2662604" cy="3857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ABA0263-167E-4E1D-B8AF-33B59556F6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6353" y="4841543"/>
              <a:ext cx="1226889" cy="9295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5832A8F-2D68-4DE1-8CFB-4756265E7550}"/>
                </a:ext>
              </a:extLst>
            </p:cNvPr>
            <p:cNvCxnSpPr>
              <a:cxnSpLocks/>
            </p:cNvCxnSpPr>
            <p:nvPr/>
          </p:nvCxnSpPr>
          <p:spPr>
            <a:xfrm>
              <a:off x="2567592" y="3299218"/>
              <a:ext cx="3490965" cy="374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8" name="TextBox 17">
            <a:extLst>
              <a:ext uri="{FF2B5EF4-FFF2-40B4-BE49-F238E27FC236}">
                <a16:creationId xmlns:a16="http://schemas.microsoft.com/office/drawing/2014/main" id="{1714030C-EF9C-42C4-A2A8-AAB75138B183}"/>
              </a:ext>
            </a:extLst>
          </p:cNvPr>
          <p:cNvSpPr txBox="1"/>
          <p:nvPr/>
        </p:nvSpPr>
        <p:spPr>
          <a:xfrm>
            <a:off x="3010790" y="1597168"/>
            <a:ext cx="4751917" cy="30162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365760" tIns="274320" rIns="365760" bIns="274320" rtlCol="0">
            <a:spAutoFit/>
          </a:bodyPr>
          <a:lstStyle/>
          <a:p>
            <a:r>
              <a:rPr lang="en-US" sz="3200" dirty="0"/>
              <a:t>In other words …</a:t>
            </a:r>
          </a:p>
          <a:p>
            <a:r>
              <a:rPr lang="en-US" sz="3200" dirty="0"/>
              <a:t>If the drivers evolve … gain or lose salience … then you get a different outcome.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261D2F-F1DC-4CF7-B347-9F8016B07FA1}"/>
              </a:ext>
            </a:extLst>
          </p:cNvPr>
          <p:cNvSpPr txBox="1"/>
          <p:nvPr/>
        </p:nvSpPr>
        <p:spPr>
          <a:xfrm>
            <a:off x="824460" y="556424"/>
            <a:ext cx="618594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Building the ALTERNATIVE Scenario</a:t>
            </a:r>
          </a:p>
        </p:txBody>
      </p:sp>
    </p:spTree>
    <p:extLst>
      <p:ext uri="{BB962C8B-B14F-4D97-AF65-F5344CB8AC3E}">
        <p14:creationId xmlns:p14="http://schemas.microsoft.com/office/powerpoint/2010/main" val="145276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CE0A8A2-06E8-4EE3-808B-4C85146E3848}"/>
              </a:ext>
            </a:extLst>
          </p:cNvPr>
          <p:cNvGrpSpPr/>
          <p:nvPr/>
        </p:nvGrpSpPr>
        <p:grpSpPr>
          <a:xfrm>
            <a:off x="846154" y="1498179"/>
            <a:ext cx="5729697" cy="4701086"/>
            <a:chOff x="-677846" y="1498179"/>
            <a:chExt cx="5729697" cy="470108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432194-2004-46BA-B68A-53B96D8E09CE}"/>
                </a:ext>
              </a:extLst>
            </p:cNvPr>
            <p:cNvSpPr txBox="1"/>
            <p:nvPr/>
          </p:nvSpPr>
          <p:spPr>
            <a:xfrm>
              <a:off x="533400" y="1498179"/>
              <a:ext cx="17302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dirty="0" err="1">
                  <a:latin typeface="+mj-lt"/>
                </a:rPr>
                <a:t>corruption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416D8C-4470-4D55-B4B0-F1871301B90E}"/>
                </a:ext>
              </a:extLst>
            </p:cNvPr>
            <p:cNvSpPr/>
            <p:nvPr/>
          </p:nvSpPr>
          <p:spPr>
            <a:xfrm>
              <a:off x="2799524" y="2175309"/>
              <a:ext cx="17475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dirty="0" err="1">
                  <a:latin typeface="Footlight MT Light" panose="0204060206030A020304" pitchFamily="18" charset="0"/>
                </a:rPr>
                <a:t>violence</a:t>
              </a:r>
              <a:endParaRPr lang="en-US" sz="3600" dirty="0">
                <a:latin typeface="Footlight MT Light" panose="0204060206030A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159EE1-A3FF-421A-BC77-E3FE9526DEF3}"/>
                </a:ext>
              </a:extLst>
            </p:cNvPr>
            <p:cNvSpPr/>
            <p:nvPr/>
          </p:nvSpPr>
          <p:spPr>
            <a:xfrm>
              <a:off x="685800" y="4596364"/>
              <a:ext cx="20922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 err="1">
                  <a:latin typeface="Brush Script MT" panose="03060802040406070304" pitchFamily="66" charset="0"/>
                </a:rPr>
                <a:t>climate</a:t>
              </a:r>
              <a:r>
                <a:rPr lang="es-ES" sz="3200" dirty="0">
                  <a:latin typeface="Brush Script MT" panose="03060802040406070304" pitchFamily="66" charset="0"/>
                </a:rPr>
                <a:t> </a:t>
              </a:r>
              <a:r>
                <a:rPr lang="es-ES" sz="3200" dirty="0" err="1">
                  <a:latin typeface="Brush Script MT" panose="03060802040406070304" pitchFamily="66" charset="0"/>
                </a:rPr>
                <a:t>change</a:t>
              </a:r>
              <a:endParaRPr lang="en-US" sz="3200" dirty="0">
                <a:latin typeface="Brush Script MT" panose="03060802040406070304" pitchFamily="66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E68EF-104B-49A0-B1AE-B4432F36568C}"/>
                </a:ext>
              </a:extLst>
            </p:cNvPr>
            <p:cNvSpPr/>
            <p:nvPr/>
          </p:nvSpPr>
          <p:spPr>
            <a:xfrm>
              <a:off x="-677846" y="3671405"/>
              <a:ext cx="273183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40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weak</a:t>
              </a:r>
              <a:r>
                <a:rPr lang="es-ES" sz="4000" dirty="0">
                  <a:latin typeface="LilyUPC" panose="020B0502040204020203" pitchFamily="34" charset="-34"/>
                  <a:cs typeface="LilyUPC" panose="020B0502040204020203" pitchFamily="34" charset="-34"/>
                </a:rPr>
                <a:t> </a:t>
              </a:r>
              <a:r>
                <a:rPr lang="es-ES" sz="40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government</a:t>
              </a:r>
              <a:endParaRPr lang="en-US" sz="4000" dirty="0">
                <a:latin typeface="LilyUPC" panose="020B0502040204020203" pitchFamily="34" charset="-34"/>
                <a:cs typeface="LilyUPC" panose="020B0502040204020203" pitchFamily="34" charset="-3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AE1733-B225-496D-B9C8-EB6FD5B3D749}"/>
                </a:ext>
              </a:extLst>
            </p:cNvPr>
            <p:cNvSpPr/>
            <p:nvPr/>
          </p:nvSpPr>
          <p:spPr>
            <a:xfrm>
              <a:off x="1509783" y="3049845"/>
              <a:ext cx="9204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 err="1"/>
                <a:t>poverty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D55DDC-F5F1-4382-BC32-1164A9454F20}"/>
                </a:ext>
              </a:extLst>
            </p:cNvPr>
            <p:cNvSpPr/>
            <p:nvPr/>
          </p:nvSpPr>
          <p:spPr>
            <a:xfrm>
              <a:off x="660905" y="5552934"/>
              <a:ext cx="43909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dirty="0">
                  <a:latin typeface="Showcard Gothic" panose="04020904020102020604" pitchFamily="82" charset="0"/>
                </a:rPr>
                <a:t>U.S. “</a:t>
              </a:r>
              <a:r>
                <a:rPr lang="es-ES" sz="3600" dirty="0" err="1">
                  <a:latin typeface="Showcard Gothic" panose="04020904020102020604" pitchFamily="82" charset="0"/>
                </a:rPr>
                <a:t>green</a:t>
              </a:r>
              <a:r>
                <a:rPr lang="es-ES" sz="3600" dirty="0">
                  <a:latin typeface="Showcard Gothic" panose="04020904020102020604" pitchFamily="82" charset="0"/>
                </a:rPr>
                <a:t> light”</a:t>
              </a:r>
              <a:endParaRPr lang="en-US" sz="3600" dirty="0">
                <a:latin typeface="Showcard Gothic" panose="04020904020102020604" pitchFamily="82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F943071-5498-4716-92DE-25C4F1A44492}"/>
              </a:ext>
            </a:extLst>
          </p:cNvPr>
          <p:cNvSpPr/>
          <p:nvPr/>
        </p:nvSpPr>
        <p:spPr>
          <a:xfrm>
            <a:off x="7942857" y="3657603"/>
            <a:ext cx="2572745" cy="106249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err="1">
                <a:solidFill>
                  <a:schemeClr val="bg1"/>
                </a:solidFill>
              </a:rPr>
              <a:t>Alternative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Scenario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A4971D-38F0-4A0F-AEC7-D801EB109E71}"/>
              </a:ext>
            </a:extLst>
          </p:cNvPr>
          <p:cNvGrpSpPr/>
          <p:nvPr/>
        </p:nvGrpSpPr>
        <p:grpSpPr>
          <a:xfrm>
            <a:off x="4091592" y="1794353"/>
            <a:ext cx="3765650" cy="3976733"/>
            <a:chOff x="2567592" y="1794350"/>
            <a:chExt cx="3765650" cy="397673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1EDFB7A-AB4C-48CD-B8A4-C032A1488AF3}"/>
                </a:ext>
              </a:extLst>
            </p:cNvPr>
            <p:cNvCxnSpPr>
              <a:cxnSpLocks/>
            </p:cNvCxnSpPr>
            <p:nvPr/>
          </p:nvCxnSpPr>
          <p:spPr>
            <a:xfrm>
              <a:off x="4313074" y="1794350"/>
              <a:ext cx="1912118" cy="93981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C278785-F031-45CA-B182-E59AA2B4AC0D}"/>
                </a:ext>
              </a:extLst>
            </p:cNvPr>
            <p:cNvCxnSpPr>
              <a:cxnSpLocks/>
            </p:cNvCxnSpPr>
            <p:nvPr/>
          </p:nvCxnSpPr>
          <p:spPr>
            <a:xfrm>
              <a:off x="4788744" y="2506831"/>
              <a:ext cx="984045" cy="45466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3AAB8EA-BFEF-4035-80B9-F013E6CD59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1400" y="4011543"/>
              <a:ext cx="242416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A04AE3C-E908-4DE3-8428-F6DB46821C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2961" y="4430376"/>
              <a:ext cx="2662604" cy="38577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ABA0263-167E-4E1D-B8AF-33B59556F6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6353" y="4841543"/>
              <a:ext cx="1226889" cy="9295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5832A8F-2D68-4DE1-8CFB-4756265E7550}"/>
                </a:ext>
              </a:extLst>
            </p:cNvPr>
            <p:cNvCxnSpPr>
              <a:cxnSpLocks/>
            </p:cNvCxnSpPr>
            <p:nvPr/>
          </p:nvCxnSpPr>
          <p:spPr>
            <a:xfrm>
              <a:off x="2567592" y="3299218"/>
              <a:ext cx="3490965" cy="3746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0609B01-34BF-4AAA-9173-28E46CEEDB67}"/>
              </a:ext>
            </a:extLst>
          </p:cNvPr>
          <p:cNvSpPr txBox="1"/>
          <p:nvPr/>
        </p:nvSpPr>
        <p:spPr>
          <a:xfrm>
            <a:off x="8474041" y="5540253"/>
            <a:ext cx="2041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“Will decline”</a:t>
            </a: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954D2121-A49A-4F96-93CE-152E42366161}"/>
              </a:ext>
            </a:extLst>
          </p:cNvPr>
          <p:cNvSpPr/>
          <p:nvPr/>
        </p:nvSpPr>
        <p:spPr>
          <a:xfrm>
            <a:off x="9017845" y="4861863"/>
            <a:ext cx="599761" cy="587440"/>
          </a:xfrm>
          <a:prstGeom prst="downArrow">
            <a:avLst/>
          </a:prstGeom>
          <a:solidFill>
            <a:srgbClr val="E6B9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A056C3-6D5D-43BB-BF7B-C1F8589E9473}"/>
              </a:ext>
            </a:extLst>
          </p:cNvPr>
          <p:cNvSpPr txBox="1"/>
          <p:nvPr/>
        </p:nvSpPr>
        <p:spPr>
          <a:xfrm>
            <a:off x="792706" y="637568"/>
            <a:ext cx="6248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EXAMPLE:  Central American Migration</a:t>
            </a:r>
          </a:p>
        </p:txBody>
      </p:sp>
    </p:spTree>
    <p:extLst>
      <p:ext uri="{BB962C8B-B14F-4D97-AF65-F5344CB8AC3E}">
        <p14:creationId xmlns:p14="http://schemas.microsoft.com/office/powerpoint/2010/main" val="85892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7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/>
      <p:bldP spid="2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CE0A8A2-06E8-4EE3-808B-4C85146E3848}"/>
              </a:ext>
            </a:extLst>
          </p:cNvPr>
          <p:cNvGrpSpPr/>
          <p:nvPr/>
        </p:nvGrpSpPr>
        <p:grpSpPr>
          <a:xfrm>
            <a:off x="846154" y="1498179"/>
            <a:ext cx="5729697" cy="4701086"/>
            <a:chOff x="-677846" y="1498179"/>
            <a:chExt cx="5729697" cy="470108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432194-2004-46BA-B68A-53B96D8E09CE}"/>
                </a:ext>
              </a:extLst>
            </p:cNvPr>
            <p:cNvSpPr txBox="1"/>
            <p:nvPr/>
          </p:nvSpPr>
          <p:spPr>
            <a:xfrm>
              <a:off x="533400" y="1498179"/>
              <a:ext cx="17302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dirty="0" err="1">
                  <a:latin typeface="+mj-lt"/>
                </a:rPr>
                <a:t>corruption</a:t>
              </a:r>
              <a:endParaRPr lang="en-US" sz="2800" dirty="0">
                <a:latin typeface="+mj-lt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416D8C-4470-4D55-B4B0-F1871301B90E}"/>
                </a:ext>
              </a:extLst>
            </p:cNvPr>
            <p:cNvSpPr/>
            <p:nvPr/>
          </p:nvSpPr>
          <p:spPr>
            <a:xfrm>
              <a:off x="2799524" y="2175309"/>
              <a:ext cx="17475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dirty="0" err="1">
                  <a:latin typeface="Footlight MT Light" panose="0204060206030A020304" pitchFamily="18" charset="0"/>
                </a:rPr>
                <a:t>violence</a:t>
              </a:r>
              <a:endParaRPr lang="en-US" sz="3600" dirty="0">
                <a:latin typeface="Footlight MT Light" panose="0204060206030A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8159EE1-A3FF-421A-BC77-E3FE9526DEF3}"/>
                </a:ext>
              </a:extLst>
            </p:cNvPr>
            <p:cNvSpPr/>
            <p:nvPr/>
          </p:nvSpPr>
          <p:spPr>
            <a:xfrm>
              <a:off x="685800" y="4596364"/>
              <a:ext cx="209223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200" dirty="0" err="1">
                  <a:latin typeface="Brush Script MT" panose="03060802040406070304" pitchFamily="66" charset="0"/>
                </a:rPr>
                <a:t>climate</a:t>
              </a:r>
              <a:r>
                <a:rPr lang="es-ES" sz="3200" dirty="0">
                  <a:latin typeface="Brush Script MT" panose="03060802040406070304" pitchFamily="66" charset="0"/>
                </a:rPr>
                <a:t> </a:t>
              </a:r>
              <a:r>
                <a:rPr lang="es-ES" sz="3200" dirty="0" err="1">
                  <a:latin typeface="Brush Script MT" panose="03060802040406070304" pitchFamily="66" charset="0"/>
                </a:rPr>
                <a:t>chnage</a:t>
              </a:r>
              <a:endParaRPr lang="en-US" sz="3200" dirty="0">
                <a:latin typeface="Brush Script MT" panose="03060802040406070304" pitchFamily="66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7E68EF-104B-49A0-B1AE-B4432F36568C}"/>
                </a:ext>
              </a:extLst>
            </p:cNvPr>
            <p:cNvSpPr/>
            <p:nvPr/>
          </p:nvSpPr>
          <p:spPr>
            <a:xfrm>
              <a:off x="-677846" y="3671405"/>
              <a:ext cx="273183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40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weak</a:t>
              </a:r>
              <a:r>
                <a:rPr lang="es-ES" sz="4000" dirty="0">
                  <a:latin typeface="LilyUPC" panose="020B0502040204020203" pitchFamily="34" charset="-34"/>
                  <a:cs typeface="LilyUPC" panose="020B0502040204020203" pitchFamily="34" charset="-34"/>
                </a:rPr>
                <a:t> </a:t>
              </a:r>
              <a:r>
                <a:rPr lang="es-ES" sz="4000" dirty="0" err="1">
                  <a:latin typeface="LilyUPC" panose="020B0502040204020203" pitchFamily="34" charset="-34"/>
                  <a:cs typeface="LilyUPC" panose="020B0502040204020203" pitchFamily="34" charset="-34"/>
                </a:rPr>
                <a:t>government</a:t>
              </a:r>
              <a:endParaRPr lang="en-US" sz="4000" dirty="0">
                <a:latin typeface="LilyUPC" panose="020B0502040204020203" pitchFamily="34" charset="-34"/>
                <a:cs typeface="LilyUPC" panose="020B0502040204020203" pitchFamily="34" charset="-3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AE1733-B225-496D-B9C8-EB6FD5B3D749}"/>
                </a:ext>
              </a:extLst>
            </p:cNvPr>
            <p:cNvSpPr/>
            <p:nvPr/>
          </p:nvSpPr>
          <p:spPr>
            <a:xfrm>
              <a:off x="1509783" y="3049845"/>
              <a:ext cx="9204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dirty="0" err="1"/>
                <a:t>poverty</a:t>
              </a:r>
              <a:endParaRPr lang="en-US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D55DDC-F5F1-4382-BC32-1164A9454F20}"/>
                </a:ext>
              </a:extLst>
            </p:cNvPr>
            <p:cNvSpPr/>
            <p:nvPr/>
          </p:nvSpPr>
          <p:spPr>
            <a:xfrm>
              <a:off x="660905" y="5552934"/>
              <a:ext cx="439094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3600" dirty="0">
                  <a:latin typeface="Showcard Gothic" panose="04020904020102020604" pitchFamily="82" charset="0"/>
                </a:rPr>
                <a:t>U.S. “</a:t>
              </a:r>
              <a:r>
                <a:rPr lang="es-ES" sz="3600" dirty="0" err="1">
                  <a:latin typeface="Showcard Gothic" panose="04020904020102020604" pitchFamily="82" charset="0"/>
                </a:rPr>
                <a:t>green</a:t>
              </a:r>
              <a:r>
                <a:rPr lang="es-ES" sz="3600" dirty="0">
                  <a:latin typeface="Showcard Gothic" panose="04020904020102020604" pitchFamily="82" charset="0"/>
                </a:rPr>
                <a:t> light”</a:t>
              </a:r>
              <a:endParaRPr lang="en-US" sz="3600" dirty="0">
                <a:latin typeface="Showcard Gothic" panose="04020904020102020604" pitchFamily="82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F943071-5498-4716-92DE-25C4F1A44492}"/>
              </a:ext>
            </a:extLst>
          </p:cNvPr>
          <p:cNvSpPr/>
          <p:nvPr/>
        </p:nvSpPr>
        <p:spPr>
          <a:xfrm>
            <a:off x="7942857" y="3657603"/>
            <a:ext cx="2572745" cy="106249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err="1">
                <a:solidFill>
                  <a:schemeClr val="bg1"/>
                </a:solidFill>
              </a:rPr>
              <a:t>Alternative</a:t>
            </a:r>
            <a:r>
              <a:rPr lang="es-ES" sz="2800" dirty="0">
                <a:solidFill>
                  <a:schemeClr val="bg1"/>
                </a:solidFill>
              </a:rPr>
              <a:t> </a:t>
            </a:r>
            <a:r>
              <a:rPr lang="es-ES" sz="2800" dirty="0" err="1">
                <a:solidFill>
                  <a:schemeClr val="bg1"/>
                </a:solidFill>
              </a:rPr>
              <a:t>Scenario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0A4971D-38F0-4A0F-AEC7-D801EB109E71}"/>
              </a:ext>
            </a:extLst>
          </p:cNvPr>
          <p:cNvGrpSpPr/>
          <p:nvPr/>
        </p:nvGrpSpPr>
        <p:grpSpPr>
          <a:xfrm>
            <a:off x="4091592" y="1794353"/>
            <a:ext cx="4146182" cy="3976733"/>
            <a:chOff x="2567592" y="1794350"/>
            <a:chExt cx="4146182" cy="3976733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1EDFB7A-AB4C-48CD-B8A4-C032A1488AF3}"/>
                </a:ext>
              </a:extLst>
            </p:cNvPr>
            <p:cNvCxnSpPr>
              <a:cxnSpLocks/>
            </p:cNvCxnSpPr>
            <p:nvPr/>
          </p:nvCxnSpPr>
          <p:spPr>
            <a:xfrm>
              <a:off x="4313074" y="1794350"/>
              <a:ext cx="1745483" cy="56784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C278785-F031-45CA-B182-E59AA2B4AC0D}"/>
                </a:ext>
              </a:extLst>
            </p:cNvPr>
            <p:cNvCxnSpPr>
              <a:cxnSpLocks/>
            </p:cNvCxnSpPr>
            <p:nvPr/>
          </p:nvCxnSpPr>
          <p:spPr>
            <a:xfrm>
              <a:off x="4788744" y="2506831"/>
              <a:ext cx="984045" cy="45466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3AAB8EA-BFEF-4035-80B9-F013E6CD59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81400" y="3299218"/>
              <a:ext cx="1752600" cy="71232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A04AE3C-E908-4DE3-8428-F6DB46821C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2961" y="3049842"/>
              <a:ext cx="3075896" cy="176630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ABA0263-167E-4E1D-B8AF-33B59556F6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06353" y="4841543"/>
              <a:ext cx="1226889" cy="92954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5832A8F-2D68-4DE1-8CFB-4756265E7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67592" y="2506831"/>
              <a:ext cx="4146182" cy="7923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0609B01-34BF-4AAA-9173-28E46CEEDB67}"/>
              </a:ext>
            </a:extLst>
          </p:cNvPr>
          <p:cNvSpPr txBox="1"/>
          <p:nvPr/>
        </p:nvSpPr>
        <p:spPr>
          <a:xfrm>
            <a:off x="8474041" y="5540253"/>
            <a:ext cx="3184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“Will probably decline”</a:t>
            </a: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954D2121-A49A-4F96-93CE-152E42366161}"/>
              </a:ext>
            </a:extLst>
          </p:cNvPr>
          <p:cNvSpPr/>
          <p:nvPr/>
        </p:nvSpPr>
        <p:spPr>
          <a:xfrm>
            <a:off x="9017845" y="4861863"/>
            <a:ext cx="599761" cy="587440"/>
          </a:xfrm>
          <a:prstGeom prst="downArrow">
            <a:avLst/>
          </a:prstGeom>
          <a:solidFill>
            <a:srgbClr val="E6B9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A056C3-6D5D-43BB-BF7B-C1F8589E9473}"/>
              </a:ext>
            </a:extLst>
          </p:cNvPr>
          <p:cNvSpPr txBox="1"/>
          <p:nvPr/>
        </p:nvSpPr>
        <p:spPr>
          <a:xfrm>
            <a:off x="792706" y="637568"/>
            <a:ext cx="6248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EXAMPLE:  Central American Migration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BF0B87-4329-DA11-1220-7C28C71C2EAC}"/>
              </a:ext>
            </a:extLst>
          </p:cNvPr>
          <p:cNvSpPr txBox="1"/>
          <p:nvPr/>
        </p:nvSpPr>
        <p:spPr>
          <a:xfrm>
            <a:off x="8536617" y="1482790"/>
            <a:ext cx="34434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Or … MORE likely … MIXED</a:t>
            </a:r>
          </a:p>
        </p:txBody>
      </p:sp>
    </p:spTree>
    <p:extLst>
      <p:ext uri="{BB962C8B-B14F-4D97-AF65-F5344CB8AC3E}">
        <p14:creationId xmlns:p14="http://schemas.microsoft.com/office/powerpoint/2010/main" val="419706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7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/>
      <p:bldP spid="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471A4E-05E7-4BCF-A429-620534EB5A23}"/>
              </a:ext>
            </a:extLst>
          </p:cNvPr>
          <p:cNvSpPr txBox="1"/>
          <p:nvPr/>
        </p:nvSpPr>
        <p:spPr>
          <a:xfrm>
            <a:off x="1005840" y="640080"/>
            <a:ext cx="2120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do we state probability?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BF8586-91E0-47B7-959D-3F62D7581690}"/>
              </a:ext>
            </a:extLst>
          </p:cNvPr>
          <p:cNvCxnSpPr/>
          <p:nvPr/>
        </p:nvCxnSpPr>
        <p:spPr>
          <a:xfrm>
            <a:off x="9227820" y="830772"/>
            <a:ext cx="0" cy="55700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4C4784A-2C41-4148-88DC-93AAF8850811}"/>
              </a:ext>
            </a:extLst>
          </p:cNvPr>
          <p:cNvGraphicFramePr>
            <a:graphicFrameLocks noGrp="1"/>
          </p:cNvGraphicFramePr>
          <p:nvPr/>
        </p:nvGraphicFramePr>
        <p:xfrm>
          <a:off x="9227823" y="754572"/>
          <a:ext cx="1142999" cy="58984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2999">
                  <a:extLst>
                    <a:ext uri="{9D8B030D-6E8A-4147-A177-3AD203B41FA5}">
                      <a16:colId xmlns:a16="http://schemas.microsoft.com/office/drawing/2014/main" val="238697150"/>
                    </a:ext>
                  </a:extLst>
                </a:gridCol>
              </a:tblGrid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508644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905903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86357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736845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112829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261738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04281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96642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288020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r>
                        <a:rPr lang="en-US" altLang="zh-CN" dirty="0"/>
                        <a:t>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274042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altLang="zh-CN" dirty="0"/>
                        <a:t>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219009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5C6B8979-59AD-4F53-B331-B545689A9E10}"/>
              </a:ext>
            </a:extLst>
          </p:cNvPr>
          <p:cNvGrpSpPr/>
          <p:nvPr/>
        </p:nvGrpSpPr>
        <p:grpSpPr>
          <a:xfrm>
            <a:off x="6400510" y="727069"/>
            <a:ext cx="2489482" cy="411137"/>
            <a:chOff x="4876510" y="727066"/>
            <a:chExt cx="2489482" cy="411137"/>
          </a:xfrm>
        </p:grpSpPr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382A1F0B-A15C-4CD5-8EF1-646C3DB4C01B}"/>
                </a:ext>
              </a:extLst>
            </p:cNvPr>
            <p:cNvSpPr/>
            <p:nvPr/>
          </p:nvSpPr>
          <p:spPr>
            <a:xfrm>
              <a:off x="7162800" y="754569"/>
              <a:ext cx="203192" cy="30480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485CFE-C9A3-452D-84D4-D66D3977C0D3}"/>
                </a:ext>
              </a:extLst>
            </p:cNvPr>
            <p:cNvSpPr txBox="1"/>
            <p:nvPr/>
          </p:nvSpPr>
          <p:spPr>
            <a:xfrm>
              <a:off x="6427840" y="727066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100</a:t>
              </a:r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DDF5B3-4CDC-4B09-83B6-5D1DEE273C5E}"/>
                </a:ext>
              </a:extLst>
            </p:cNvPr>
            <p:cNvSpPr txBox="1"/>
            <p:nvPr/>
          </p:nvSpPr>
          <p:spPr>
            <a:xfrm>
              <a:off x="4876510" y="738093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6565B4A-6270-4C71-B561-56E4F89BE618}"/>
              </a:ext>
            </a:extLst>
          </p:cNvPr>
          <p:cNvGrpSpPr/>
          <p:nvPr/>
        </p:nvGrpSpPr>
        <p:grpSpPr>
          <a:xfrm>
            <a:off x="6467395" y="3043000"/>
            <a:ext cx="2457572" cy="1224200"/>
            <a:chOff x="4943395" y="3043000"/>
            <a:chExt cx="2457572" cy="1224200"/>
          </a:xfrm>
        </p:grpSpPr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F7FF1606-3B8F-43D5-B14A-7167AC0A5E08}"/>
                </a:ext>
              </a:extLst>
            </p:cNvPr>
            <p:cNvSpPr/>
            <p:nvPr/>
          </p:nvSpPr>
          <p:spPr>
            <a:xfrm>
              <a:off x="7162804" y="3043000"/>
              <a:ext cx="238163" cy="122420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FF8EB6-B1A2-47BB-8042-EBBA9774957E}"/>
                </a:ext>
              </a:extLst>
            </p:cNvPr>
            <p:cNvSpPr txBox="1"/>
            <p:nvPr/>
          </p:nvSpPr>
          <p:spPr>
            <a:xfrm>
              <a:off x="6208865" y="3470434"/>
              <a:ext cx="7393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40-60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B9CDAC2-916A-4506-9DFD-675B570FF362}"/>
                </a:ext>
              </a:extLst>
            </p:cNvPr>
            <p:cNvSpPr txBox="1"/>
            <p:nvPr/>
          </p:nvSpPr>
          <p:spPr>
            <a:xfrm>
              <a:off x="4943395" y="3428052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1C6546D-37FB-4F0C-91B1-DBBC4E4DE05D}"/>
              </a:ext>
            </a:extLst>
          </p:cNvPr>
          <p:cNvGrpSpPr/>
          <p:nvPr/>
        </p:nvGrpSpPr>
        <p:grpSpPr>
          <a:xfrm>
            <a:off x="6467395" y="4353812"/>
            <a:ext cx="2422596" cy="980191"/>
            <a:chOff x="4943395" y="4353809"/>
            <a:chExt cx="2422596" cy="9801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EBA7D7-1E77-46B0-AE77-FAF3ED20E98C}"/>
                </a:ext>
              </a:extLst>
            </p:cNvPr>
            <p:cNvSpPr txBox="1"/>
            <p:nvPr/>
          </p:nvSpPr>
          <p:spPr>
            <a:xfrm>
              <a:off x="6232767" y="4677109"/>
              <a:ext cx="7316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20-40</a:t>
              </a:r>
              <a:endParaRPr lang="en-US" dirty="0"/>
            </a:p>
          </p:txBody>
        </p:sp>
        <p:sp>
          <p:nvSpPr>
            <p:cNvPr id="29" name="Left Brace 28">
              <a:extLst>
                <a:ext uri="{FF2B5EF4-FFF2-40B4-BE49-F238E27FC236}">
                  <a16:creationId xmlns:a16="http://schemas.microsoft.com/office/drawing/2014/main" id="{10150184-0118-4724-ADE4-6DE4E6E3C435}"/>
                </a:ext>
              </a:extLst>
            </p:cNvPr>
            <p:cNvSpPr/>
            <p:nvPr/>
          </p:nvSpPr>
          <p:spPr>
            <a:xfrm>
              <a:off x="7157138" y="4353809"/>
              <a:ext cx="208853" cy="980191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47F901-026D-49B5-87B0-D80C210DA4CC}"/>
                </a:ext>
              </a:extLst>
            </p:cNvPr>
            <p:cNvSpPr txBox="1"/>
            <p:nvPr/>
          </p:nvSpPr>
          <p:spPr>
            <a:xfrm>
              <a:off x="4943395" y="4646331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76DA9C-1CC3-453B-9373-29B68D3006A6}"/>
              </a:ext>
            </a:extLst>
          </p:cNvPr>
          <p:cNvGrpSpPr/>
          <p:nvPr/>
        </p:nvGrpSpPr>
        <p:grpSpPr>
          <a:xfrm>
            <a:off x="6495760" y="5623782"/>
            <a:ext cx="2429211" cy="479648"/>
            <a:chOff x="4971757" y="5623782"/>
            <a:chExt cx="2429211" cy="47964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A42ED2-64C7-40B2-9399-86218F6DD81F}"/>
                </a:ext>
              </a:extLst>
            </p:cNvPr>
            <p:cNvSpPr txBox="1"/>
            <p:nvPr/>
          </p:nvSpPr>
          <p:spPr>
            <a:xfrm>
              <a:off x="6325282" y="569533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2-12</a:t>
              </a:r>
              <a:endParaRPr lang="en-US" dirty="0"/>
            </a:p>
          </p:txBody>
        </p:sp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79AE2F2E-05F4-4702-A019-9D273B9ED3E5}"/>
                </a:ext>
              </a:extLst>
            </p:cNvPr>
            <p:cNvSpPr/>
            <p:nvPr/>
          </p:nvSpPr>
          <p:spPr>
            <a:xfrm>
              <a:off x="7154886" y="5656569"/>
              <a:ext cx="246082" cy="446861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B5CCCC-DAE5-4AB0-A6B5-91B7F5989925}"/>
                </a:ext>
              </a:extLst>
            </p:cNvPr>
            <p:cNvSpPr txBox="1"/>
            <p:nvPr/>
          </p:nvSpPr>
          <p:spPr>
            <a:xfrm>
              <a:off x="4971757" y="5623782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319F8-F7C0-406F-992B-3B875CED9751}"/>
              </a:ext>
            </a:extLst>
          </p:cNvPr>
          <p:cNvGrpSpPr/>
          <p:nvPr/>
        </p:nvGrpSpPr>
        <p:grpSpPr>
          <a:xfrm>
            <a:off x="6515338" y="6093702"/>
            <a:ext cx="2419787" cy="400110"/>
            <a:chOff x="4991335" y="6093702"/>
            <a:chExt cx="2419787" cy="400110"/>
          </a:xfrm>
        </p:grpSpPr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304CD18D-F264-4BEA-BC11-306F5F6A5DD4}"/>
                </a:ext>
              </a:extLst>
            </p:cNvPr>
            <p:cNvSpPr/>
            <p:nvPr/>
          </p:nvSpPr>
          <p:spPr>
            <a:xfrm>
              <a:off x="7163097" y="6165310"/>
              <a:ext cx="248025" cy="23549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95AEBB-4303-4738-B9C9-576498514A79}"/>
                </a:ext>
              </a:extLst>
            </p:cNvPr>
            <p:cNvSpPr txBox="1"/>
            <p:nvPr/>
          </p:nvSpPr>
          <p:spPr>
            <a:xfrm>
              <a:off x="6629852" y="611714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0</a:t>
              </a:r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C7C395-A624-4230-9338-95BB6B0DC829}"/>
                </a:ext>
              </a:extLst>
            </p:cNvPr>
            <p:cNvSpPr txBox="1"/>
            <p:nvPr/>
          </p:nvSpPr>
          <p:spPr>
            <a:xfrm>
              <a:off x="4991335" y="6093702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A54D7E-44CA-4A4E-B602-3EE0B805A897}"/>
              </a:ext>
            </a:extLst>
          </p:cNvPr>
          <p:cNvGrpSpPr/>
          <p:nvPr/>
        </p:nvGrpSpPr>
        <p:grpSpPr>
          <a:xfrm>
            <a:off x="6389757" y="1201430"/>
            <a:ext cx="2500237" cy="523220"/>
            <a:chOff x="4865754" y="1201430"/>
            <a:chExt cx="2500237" cy="523220"/>
          </a:xfrm>
        </p:grpSpPr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0844CE4C-705D-4D74-90E8-7CF3D9204C38}"/>
                </a:ext>
              </a:extLst>
            </p:cNvPr>
            <p:cNvSpPr/>
            <p:nvPr/>
          </p:nvSpPr>
          <p:spPr>
            <a:xfrm>
              <a:off x="7145027" y="1201430"/>
              <a:ext cx="220964" cy="52322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F5DA95-47D2-4B58-9349-A8C3D6A7B822}"/>
                </a:ext>
              </a:extLst>
            </p:cNvPr>
            <p:cNvSpPr txBox="1"/>
            <p:nvPr/>
          </p:nvSpPr>
          <p:spPr>
            <a:xfrm>
              <a:off x="6221014" y="1294391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87-99</a:t>
              </a:r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EEA558-447C-46D7-8A31-4B7E44ABC929}"/>
                </a:ext>
              </a:extLst>
            </p:cNvPr>
            <p:cNvSpPr txBox="1"/>
            <p:nvPr/>
          </p:nvSpPr>
          <p:spPr>
            <a:xfrm>
              <a:off x="4865754" y="1263613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CB18301-3DA0-4A67-B3AC-4C6C5D27B6DA}"/>
              </a:ext>
            </a:extLst>
          </p:cNvPr>
          <p:cNvGrpSpPr/>
          <p:nvPr/>
        </p:nvGrpSpPr>
        <p:grpSpPr>
          <a:xfrm>
            <a:off x="6405791" y="1896197"/>
            <a:ext cx="2484203" cy="824237"/>
            <a:chOff x="4881788" y="1896194"/>
            <a:chExt cx="2484203" cy="824237"/>
          </a:xfrm>
        </p:grpSpPr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F0DDAC5B-2837-4938-90FC-147F374D71F4}"/>
                </a:ext>
              </a:extLst>
            </p:cNvPr>
            <p:cNvSpPr/>
            <p:nvPr/>
          </p:nvSpPr>
          <p:spPr>
            <a:xfrm>
              <a:off x="7172965" y="1896194"/>
              <a:ext cx="193026" cy="824237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819A74-B5F2-4EF7-8A5A-0E6ED9DACB21}"/>
                </a:ext>
              </a:extLst>
            </p:cNvPr>
            <p:cNvSpPr txBox="1"/>
            <p:nvPr/>
          </p:nvSpPr>
          <p:spPr>
            <a:xfrm>
              <a:off x="6218154" y="2141334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63-87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FCD22B-DF2C-4FC0-B27C-65A1F0D72B86}"/>
                </a:ext>
              </a:extLst>
            </p:cNvPr>
            <p:cNvSpPr txBox="1"/>
            <p:nvPr/>
          </p:nvSpPr>
          <p:spPr>
            <a:xfrm>
              <a:off x="4881788" y="2097171"/>
              <a:ext cx="1184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________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AD32E7CA-71DC-4BAA-A63F-484F4E549C86}"/>
              </a:ext>
            </a:extLst>
          </p:cNvPr>
          <p:cNvSpPr/>
          <p:nvPr/>
        </p:nvSpPr>
        <p:spPr>
          <a:xfrm>
            <a:off x="4800600" y="457201"/>
            <a:ext cx="5257800" cy="61386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6D04D21F-45D0-4E0F-9038-5C57E08BC9F2}"/>
              </a:ext>
            </a:extLst>
          </p:cNvPr>
          <p:cNvSpPr txBox="1"/>
          <p:nvPr/>
        </p:nvSpPr>
        <p:spPr>
          <a:xfrm rot="21153069">
            <a:off x="2926561" y="2861807"/>
            <a:ext cx="2414431" cy="83099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FIRST, what would YOU say?</a:t>
            </a:r>
          </a:p>
        </p:txBody>
      </p:sp>
    </p:spTree>
    <p:extLst>
      <p:ext uri="{BB962C8B-B14F-4D97-AF65-F5344CB8AC3E}">
        <p14:creationId xmlns:p14="http://schemas.microsoft.com/office/powerpoint/2010/main" val="73843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471A4E-05E7-4BCF-A429-620534EB5A23}"/>
              </a:ext>
            </a:extLst>
          </p:cNvPr>
          <p:cNvSpPr txBox="1"/>
          <p:nvPr/>
        </p:nvSpPr>
        <p:spPr>
          <a:xfrm>
            <a:off x="1005840" y="640080"/>
            <a:ext cx="2120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do we state probability?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BF8586-91E0-47B7-959D-3F62D7581690}"/>
              </a:ext>
            </a:extLst>
          </p:cNvPr>
          <p:cNvCxnSpPr/>
          <p:nvPr/>
        </p:nvCxnSpPr>
        <p:spPr>
          <a:xfrm>
            <a:off x="9227820" y="830772"/>
            <a:ext cx="0" cy="55700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4C4784A-2C41-4148-88DC-93AAF8850811}"/>
              </a:ext>
            </a:extLst>
          </p:cNvPr>
          <p:cNvGraphicFramePr>
            <a:graphicFrameLocks noGrp="1"/>
          </p:cNvGraphicFramePr>
          <p:nvPr/>
        </p:nvGraphicFramePr>
        <p:xfrm>
          <a:off x="9227823" y="754572"/>
          <a:ext cx="1142999" cy="58984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2999">
                  <a:extLst>
                    <a:ext uri="{9D8B030D-6E8A-4147-A177-3AD203B41FA5}">
                      <a16:colId xmlns:a16="http://schemas.microsoft.com/office/drawing/2014/main" val="238697150"/>
                    </a:ext>
                  </a:extLst>
                </a:gridCol>
              </a:tblGrid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508644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905903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86357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736845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60%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1112829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261738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04281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96642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288020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r>
                        <a:rPr lang="en-US" altLang="zh-CN" dirty="0"/>
                        <a:t>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274042"/>
                  </a:ext>
                </a:extLst>
              </a:tr>
              <a:tr h="536221">
                <a:tc>
                  <a:txBody>
                    <a:bodyPr/>
                    <a:lstStyle/>
                    <a:p>
                      <a:r>
                        <a:rPr lang="en-US" altLang="zh-CN" dirty="0"/>
                        <a:t>0%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5219009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5C6B8979-59AD-4F53-B331-B545689A9E10}"/>
              </a:ext>
            </a:extLst>
          </p:cNvPr>
          <p:cNvGrpSpPr/>
          <p:nvPr/>
        </p:nvGrpSpPr>
        <p:grpSpPr>
          <a:xfrm>
            <a:off x="6374020" y="727066"/>
            <a:ext cx="2515975" cy="400110"/>
            <a:chOff x="4850017" y="727066"/>
            <a:chExt cx="2515975" cy="400110"/>
          </a:xfrm>
        </p:grpSpPr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382A1F0B-A15C-4CD5-8EF1-646C3DB4C01B}"/>
                </a:ext>
              </a:extLst>
            </p:cNvPr>
            <p:cNvSpPr/>
            <p:nvPr/>
          </p:nvSpPr>
          <p:spPr>
            <a:xfrm>
              <a:off x="7162800" y="754569"/>
              <a:ext cx="203192" cy="30480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485CFE-C9A3-452D-84D4-D66D3977C0D3}"/>
                </a:ext>
              </a:extLst>
            </p:cNvPr>
            <p:cNvSpPr txBox="1"/>
            <p:nvPr/>
          </p:nvSpPr>
          <p:spPr>
            <a:xfrm>
              <a:off x="6427840" y="727066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100</a:t>
              </a:r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DDDF5B3-4CDC-4B09-83B6-5D1DEE273C5E}"/>
                </a:ext>
              </a:extLst>
            </p:cNvPr>
            <p:cNvSpPr txBox="1"/>
            <p:nvPr/>
          </p:nvSpPr>
          <p:spPr>
            <a:xfrm>
              <a:off x="4850017" y="727066"/>
              <a:ext cx="1154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“Certain”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6565B4A-6270-4C71-B561-56E4F89BE618}"/>
              </a:ext>
            </a:extLst>
          </p:cNvPr>
          <p:cNvGrpSpPr/>
          <p:nvPr/>
        </p:nvGrpSpPr>
        <p:grpSpPr>
          <a:xfrm>
            <a:off x="5260253" y="3043000"/>
            <a:ext cx="3664717" cy="1224200"/>
            <a:chOff x="3736250" y="3043000"/>
            <a:chExt cx="3664717" cy="1224200"/>
          </a:xfrm>
        </p:grpSpPr>
        <p:sp>
          <p:nvSpPr>
            <p:cNvPr id="16" name="Left Brace 15">
              <a:extLst>
                <a:ext uri="{FF2B5EF4-FFF2-40B4-BE49-F238E27FC236}">
                  <a16:creationId xmlns:a16="http://schemas.microsoft.com/office/drawing/2014/main" id="{F7FF1606-3B8F-43D5-B14A-7167AC0A5E08}"/>
                </a:ext>
              </a:extLst>
            </p:cNvPr>
            <p:cNvSpPr/>
            <p:nvPr/>
          </p:nvSpPr>
          <p:spPr>
            <a:xfrm>
              <a:off x="7162804" y="3043000"/>
              <a:ext cx="238163" cy="122420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FF8EB6-B1A2-47BB-8042-EBBA9774957E}"/>
                </a:ext>
              </a:extLst>
            </p:cNvPr>
            <p:cNvSpPr txBox="1"/>
            <p:nvPr/>
          </p:nvSpPr>
          <p:spPr>
            <a:xfrm>
              <a:off x="6208865" y="3470434"/>
              <a:ext cx="7393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40-60</a:t>
              </a:r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B9CDAC2-916A-4506-9DFD-675B570FF362}"/>
                </a:ext>
              </a:extLst>
            </p:cNvPr>
            <p:cNvSpPr txBox="1"/>
            <p:nvPr/>
          </p:nvSpPr>
          <p:spPr>
            <a:xfrm>
              <a:off x="3736250" y="3463061"/>
              <a:ext cx="25283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“About-even chances”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1C6546D-37FB-4F0C-91B1-DBBC4E4DE05D}"/>
              </a:ext>
            </a:extLst>
          </p:cNvPr>
          <p:cNvGrpSpPr/>
          <p:nvPr/>
        </p:nvGrpSpPr>
        <p:grpSpPr>
          <a:xfrm>
            <a:off x="5796815" y="4353812"/>
            <a:ext cx="3093179" cy="980191"/>
            <a:chOff x="4272812" y="4353809"/>
            <a:chExt cx="3093179" cy="98019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EBA7D7-1E77-46B0-AE77-FAF3ED20E98C}"/>
                </a:ext>
              </a:extLst>
            </p:cNvPr>
            <p:cNvSpPr txBox="1"/>
            <p:nvPr/>
          </p:nvSpPr>
          <p:spPr>
            <a:xfrm>
              <a:off x="6232767" y="4677109"/>
              <a:ext cx="7316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20-40</a:t>
              </a:r>
              <a:endParaRPr lang="en-US" dirty="0"/>
            </a:p>
          </p:txBody>
        </p:sp>
        <p:sp>
          <p:nvSpPr>
            <p:cNvPr id="29" name="Left Brace 28">
              <a:extLst>
                <a:ext uri="{FF2B5EF4-FFF2-40B4-BE49-F238E27FC236}">
                  <a16:creationId xmlns:a16="http://schemas.microsoft.com/office/drawing/2014/main" id="{10150184-0118-4724-ADE4-6DE4E6E3C435}"/>
                </a:ext>
              </a:extLst>
            </p:cNvPr>
            <p:cNvSpPr/>
            <p:nvPr/>
          </p:nvSpPr>
          <p:spPr>
            <a:xfrm>
              <a:off x="7157138" y="4353809"/>
              <a:ext cx="208853" cy="980191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747F901-026D-49B5-87B0-D80C210DA4CC}"/>
                </a:ext>
              </a:extLst>
            </p:cNvPr>
            <p:cNvSpPr txBox="1"/>
            <p:nvPr/>
          </p:nvSpPr>
          <p:spPr>
            <a:xfrm>
              <a:off x="4272812" y="4661720"/>
              <a:ext cx="17427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“Probably not”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76DA9C-1CC3-453B-9373-29B68D3006A6}"/>
              </a:ext>
            </a:extLst>
          </p:cNvPr>
          <p:cNvGrpSpPr/>
          <p:nvPr/>
        </p:nvGrpSpPr>
        <p:grpSpPr>
          <a:xfrm>
            <a:off x="5042320" y="5656572"/>
            <a:ext cx="3882648" cy="446861"/>
            <a:chOff x="3518320" y="5656569"/>
            <a:chExt cx="3882648" cy="44686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A42ED2-64C7-40B2-9399-86218F6DD81F}"/>
                </a:ext>
              </a:extLst>
            </p:cNvPr>
            <p:cNvSpPr txBox="1"/>
            <p:nvPr/>
          </p:nvSpPr>
          <p:spPr>
            <a:xfrm>
              <a:off x="6325282" y="5695333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2-12</a:t>
              </a:r>
              <a:endParaRPr lang="en-US" dirty="0"/>
            </a:p>
          </p:txBody>
        </p:sp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79AE2F2E-05F4-4702-A019-9D273B9ED3E5}"/>
                </a:ext>
              </a:extLst>
            </p:cNvPr>
            <p:cNvSpPr/>
            <p:nvPr/>
          </p:nvSpPr>
          <p:spPr>
            <a:xfrm>
              <a:off x="7154886" y="5656569"/>
              <a:ext cx="246082" cy="446861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0B5CCCC-DAE5-4AB0-A6B5-91B7F5989925}"/>
                </a:ext>
              </a:extLst>
            </p:cNvPr>
            <p:cNvSpPr txBox="1"/>
            <p:nvPr/>
          </p:nvSpPr>
          <p:spPr>
            <a:xfrm>
              <a:off x="3518320" y="5695333"/>
              <a:ext cx="2518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“Almost certainly not”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319F8-F7C0-406F-992B-3B875CED9751}"/>
              </a:ext>
            </a:extLst>
          </p:cNvPr>
          <p:cNvGrpSpPr/>
          <p:nvPr/>
        </p:nvGrpSpPr>
        <p:grpSpPr>
          <a:xfrm>
            <a:off x="5955924" y="6091366"/>
            <a:ext cx="2979201" cy="400110"/>
            <a:chOff x="4431921" y="6091366"/>
            <a:chExt cx="2979201" cy="400110"/>
          </a:xfrm>
        </p:grpSpPr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304CD18D-F264-4BEA-BC11-306F5F6A5DD4}"/>
                </a:ext>
              </a:extLst>
            </p:cNvPr>
            <p:cNvSpPr/>
            <p:nvPr/>
          </p:nvSpPr>
          <p:spPr>
            <a:xfrm>
              <a:off x="7163097" y="6165310"/>
              <a:ext cx="248025" cy="23549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95AEBB-4303-4738-B9C9-576498514A79}"/>
                </a:ext>
              </a:extLst>
            </p:cNvPr>
            <p:cNvSpPr txBox="1"/>
            <p:nvPr/>
          </p:nvSpPr>
          <p:spPr>
            <a:xfrm>
              <a:off x="6629852" y="611714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0</a:t>
              </a:r>
              <a:endParaRPr lang="en-US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C7C395-A624-4230-9338-95BB6B0DC829}"/>
                </a:ext>
              </a:extLst>
            </p:cNvPr>
            <p:cNvSpPr txBox="1"/>
            <p:nvPr/>
          </p:nvSpPr>
          <p:spPr>
            <a:xfrm>
              <a:off x="4431921" y="6091366"/>
              <a:ext cx="1521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“Impossible”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7A54D7E-44CA-4A4E-B602-3EE0B805A897}"/>
              </a:ext>
            </a:extLst>
          </p:cNvPr>
          <p:cNvGrpSpPr/>
          <p:nvPr/>
        </p:nvGrpSpPr>
        <p:grpSpPr>
          <a:xfrm>
            <a:off x="5643247" y="1201430"/>
            <a:ext cx="3246747" cy="523220"/>
            <a:chOff x="4119244" y="1201430"/>
            <a:chExt cx="3246747" cy="523220"/>
          </a:xfrm>
        </p:grpSpPr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0844CE4C-705D-4D74-90E8-7CF3D9204C38}"/>
                </a:ext>
              </a:extLst>
            </p:cNvPr>
            <p:cNvSpPr/>
            <p:nvPr/>
          </p:nvSpPr>
          <p:spPr>
            <a:xfrm>
              <a:off x="7145027" y="1201430"/>
              <a:ext cx="220964" cy="523220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DF5DA95-47D2-4B58-9349-A8C3D6A7B822}"/>
                </a:ext>
              </a:extLst>
            </p:cNvPr>
            <p:cNvSpPr txBox="1"/>
            <p:nvPr/>
          </p:nvSpPr>
          <p:spPr>
            <a:xfrm>
              <a:off x="6221014" y="1294391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87-99</a:t>
              </a:r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FEEA558-447C-46D7-8A31-4B7E44ABC929}"/>
                </a:ext>
              </a:extLst>
            </p:cNvPr>
            <p:cNvSpPr txBox="1"/>
            <p:nvPr/>
          </p:nvSpPr>
          <p:spPr>
            <a:xfrm>
              <a:off x="4119244" y="1256194"/>
              <a:ext cx="1923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“Almost certain”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CB18301-3DA0-4A67-B3AC-4C6C5D27B6DA}"/>
              </a:ext>
            </a:extLst>
          </p:cNvPr>
          <p:cNvGrpSpPr/>
          <p:nvPr/>
        </p:nvGrpSpPr>
        <p:grpSpPr>
          <a:xfrm>
            <a:off x="6160071" y="1896197"/>
            <a:ext cx="2729923" cy="824237"/>
            <a:chOff x="4636068" y="1896194"/>
            <a:chExt cx="2729923" cy="824237"/>
          </a:xfrm>
        </p:grpSpPr>
        <p:sp>
          <p:nvSpPr>
            <p:cNvPr id="17" name="Left Brace 16">
              <a:extLst>
                <a:ext uri="{FF2B5EF4-FFF2-40B4-BE49-F238E27FC236}">
                  <a16:creationId xmlns:a16="http://schemas.microsoft.com/office/drawing/2014/main" id="{F0DDAC5B-2837-4938-90FC-147F374D71F4}"/>
                </a:ext>
              </a:extLst>
            </p:cNvPr>
            <p:cNvSpPr/>
            <p:nvPr/>
          </p:nvSpPr>
          <p:spPr>
            <a:xfrm>
              <a:off x="7172965" y="1896194"/>
              <a:ext cx="193026" cy="824237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B819A74-B5F2-4EF7-8A5A-0E6ED9DACB21}"/>
                </a:ext>
              </a:extLst>
            </p:cNvPr>
            <p:cNvSpPr txBox="1"/>
            <p:nvPr/>
          </p:nvSpPr>
          <p:spPr>
            <a:xfrm>
              <a:off x="6218154" y="2141334"/>
              <a:ext cx="723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/>
                <a:t>63-87</a:t>
              </a:r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FCD22B-DF2C-4FC0-B27C-65A1F0D72B86}"/>
                </a:ext>
              </a:extLst>
            </p:cNvPr>
            <p:cNvSpPr txBox="1"/>
            <p:nvPr/>
          </p:nvSpPr>
          <p:spPr>
            <a:xfrm>
              <a:off x="4636068" y="2110556"/>
              <a:ext cx="13280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“Probably”</a:t>
              </a: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AD32E7CA-71DC-4BAA-A63F-484F4E549C86}"/>
              </a:ext>
            </a:extLst>
          </p:cNvPr>
          <p:cNvSpPr/>
          <p:nvPr/>
        </p:nvSpPr>
        <p:spPr>
          <a:xfrm>
            <a:off x="4800600" y="457201"/>
            <a:ext cx="5257800" cy="61386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3CEFD6D-D287-4ADB-97B2-A54750726E60}"/>
              </a:ext>
            </a:extLst>
          </p:cNvPr>
          <p:cNvSpPr txBox="1"/>
          <p:nvPr/>
        </p:nvSpPr>
        <p:spPr>
          <a:xfrm>
            <a:off x="10189388" y="5895391"/>
            <a:ext cx="17644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</a:t>
            </a:r>
            <a:br>
              <a:rPr lang="en-US" sz="1400" dirty="0"/>
            </a:br>
            <a:r>
              <a:rPr lang="en-US" sz="1400" dirty="0"/>
              <a:t>Informal CIA Working</a:t>
            </a:r>
            <a:br>
              <a:rPr lang="en-US" sz="1400" dirty="0"/>
            </a:br>
            <a:r>
              <a:rPr lang="en-US" sz="1400" dirty="0"/>
              <a:t> Paper</a:t>
            </a:r>
          </a:p>
        </p:txBody>
      </p:sp>
      <p:sp useBgFill="1">
        <p:nvSpPr>
          <p:cNvPr id="39" name="TextBox 38">
            <a:extLst>
              <a:ext uri="{FF2B5EF4-FFF2-40B4-BE49-F238E27FC236}">
                <a16:creationId xmlns:a16="http://schemas.microsoft.com/office/drawing/2014/main" id="{3790C4E6-97C5-4691-9375-422109019D4A}"/>
              </a:ext>
            </a:extLst>
          </p:cNvPr>
          <p:cNvSpPr txBox="1"/>
          <p:nvPr/>
        </p:nvSpPr>
        <p:spPr>
          <a:xfrm rot="21153069">
            <a:off x="2926561" y="2861807"/>
            <a:ext cx="2414431" cy="83099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NOW, what did CIA analysts say?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A32415-09B7-452F-80D7-1D8D8BB189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389120"/>
            <a:ext cx="2743200" cy="2187795"/>
          </a:xfrm>
          <a:prstGeom prst="rect">
            <a:avLst/>
          </a:prstGeom>
        </p:spPr>
      </p:pic>
      <p:sp useBgFill="1">
        <p:nvSpPr>
          <p:cNvPr id="42" name="TextBox 41">
            <a:extLst>
              <a:ext uri="{FF2B5EF4-FFF2-40B4-BE49-F238E27FC236}">
                <a16:creationId xmlns:a16="http://schemas.microsoft.com/office/drawing/2014/main" id="{97F7F3CA-1141-4BB1-AF81-0A66C6068D3B}"/>
              </a:ext>
            </a:extLst>
          </p:cNvPr>
          <p:cNvSpPr txBox="1"/>
          <p:nvPr/>
        </p:nvSpPr>
        <p:spPr>
          <a:xfrm>
            <a:off x="2001051" y="4872338"/>
            <a:ext cx="2799549" cy="46166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lang="en-US" sz="2400" i="1" dirty="0"/>
              <a:t>“It’s art, not science.”</a:t>
            </a:r>
          </a:p>
        </p:txBody>
      </p:sp>
    </p:spTree>
    <p:extLst>
      <p:ext uri="{BB962C8B-B14F-4D97-AF65-F5344CB8AC3E}">
        <p14:creationId xmlns:p14="http://schemas.microsoft.com/office/powerpoint/2010/main" val="275990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5023A-7ED7-4443-885E-1708AAB73DB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88E9CC97-0FC2-45A0-8380-60EC8FC19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78" y="990600"/>
            <a:ext cx="8916644" cy="56205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EF32D0-AD20-4F3A-A131-A4E832162357}"/>
              </a:ext>
            </a:extLst>
          </p:cNvPr>
          <p:cNvSpPr txBox="1"/>
          <p:nvPr/>
        </p:nvSpPr>
        <p:spPr>
          <a:xfrm>
            <a:off x="1981200" y="3158298"/>
            <a:ext cx="8381718" cy="923330"/>
          </a:xfrm>
          <a:prstGeom prst="rect">
            <a:avLst/>
          </a:prstGeom>
          <a:solidFill>
            <a:srgbClr val="C7DDF4"/>
          </a:solidFill>
          <a:ln>
            <a:solidFill>
              <a:schemeClr val="bg1"/>
            </a:solidFill>
          </a:ln>
        </p:spPr>
        <p:txBody>
          <a:bodyPr wrap="square" lIns="182880" tIns="274320" rIns="182880" bIns="274320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First Purpose:  Getting facts to say WHAT we perceive.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8D22C6-FCA6-94C3-827F-27EE72D3CBF7}"/>
              </a:ext>
            </a:extLst>
          </p:cNvPr>
          <p:cNvSpPr txBox="1"/>
          <p:nvPr/>
        </p:nvSpPr>
        <p:spPr>
          <a:xfrm>
            <a:off x="1983059" y="3158298"/>
            <a:ext cx="8381718" cy="923330"/>
          </a:xfrm>
          <a:prstGeom prst="rect">
            <a:avLst/>
          </a:prstGeom>
          <a:solidFill>
            <a:srgbClr val="C7DDF4"/>
          </a:solidFill>
          <a:ln>
            <a:solidFill>
              <a:schemeClr val="bg1"/>
            </a:solidFill>
          </a:ln>
        </p:spPr>
        <p:txBody>
          <a:bodyPr wrap="square" lIns="182880" tIns="274320" rIns="182880" bIns="274320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SECOND Purpose:  Make sense of it -- what it </a:t>
            </a:r>
            <a:r>
              <a:rPr lang="en-US" sz="2400" i="1" dirty="0">
                <a:solidFill>
                  <a:schemeClr val="bg1"/>
                </a:solidFill>
              </a:rPr>
              <a:t>means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86DA75-FE05-373E-F6C5-A532B1C9E012}"/>
              </a:ext>
            </a:extLst>
          </p:cNvPr>
          <p:cNvSpPr/>
          <p:nvPr/>
        </p:nvSpPr>
        <p:spPr>
          <a:xfrm>
            <a:off x="1981200" y="3048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800" i="1" dirty="0" err="1"/>
              <a:t>Indian</a:t>
            </a:r>
            <a:r>
              <a:rPr lang="es-ES" sz="2800" i="1" dirty="0"/>
              <a:t> </a:t>
            </a:r>
            <a:r>
              <a:rPr lang="es-ES" sz="2800" i="1" dirty="0" err="1"/>
              <a:t>Story</a:t>
            </a:r>
            <a:r>
              <a:rPr lang="es-ES" sz="2800" i="1" dirty="0"/>
              <a:t>: The </a:t>
            </a:r>
            <a:r>
              <a:rPr lang="es-ES" sz="2800" i="1" dirty="0" err="1"/>
              <a:t>Blind</a:t>
            </a:r>
            <a:r>
              <a:rPr lang="es-ES" sz="2800" i="1" dirty="0"/>
              <a:t> </a:t>
            </a:r>
            <a:r>
              <a:rPr lang="es-ES" sz="2800" i="1" dirty="0" err="1"/>
              <a:t>Men</a:t>
            </a:r>
            <a:r>
              <a:rPr lang="es-ES" sz="2800" i="1" dirty="0"/>
              <a:t> and the Elephant</a:t>
            </a:r>
            <a:endParaRPr lang="en-US" sz="28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E6974E-84F9-084B-8F54-860E9AAD3F88}"/>
              </a:ext>
            </a:extLst>
          </p:cNvPr>
          <p:cNvSpPr txBox="1"/>
          <p:nvPr/>
        </p:nvSpPr>
        <p:spPr>
          <a:xfrm>
            <a:off x="6324600" y="5562600"/>
            <a:ext cx="5103541" cy="923330"/>
          </a:xfrm>
          <a:prstGeom prst="rect">
            <a:avLst/>
          </a:prstGeom>
          <a:solidFill>
            <a:srgbClr val="C7DDF4"/>
          </a:solidFill>
          <a:ln>
            <a:solidFill>
              <a:schemeClr val="bg1"/>
            </a:solidFill>
          </a:ln>
        </p:spPr>
        <p:txBody>
          <a:bodyPr wrap="square" lIns="182880" tIns="274320" rIns="182880" bIns="274320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Are they developing good analysis?</a:t>
            </a:r>
          </a:p>
        </p:txBody>
      </p:sp>
    </p:spTree>
    <p:extLst>
      <p:ext uri="{BB962C8B-B14F-4D97-AF65-F5344CB8AC3E}">
        <p14:creationId xmlns:p14="http://schemas.microsoft.com/office/powerpoint/2010/main" val="243331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8" grpId="0" animBg="1"/>
      <p:bldP spid="8" grpId="1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1F9E5E-B9C7-707F-6743-0897D5F963B6}"/>
              </a:ext>
            </a:extLst>
          </p:cNvPr>
          <p:cNvSpPr txBox="1"/>
          <p:nvPr/>
        </p:nvSpPr>
        <p:spPr>
          <a:xfrm>
            <a:off x="1143000" y="533400"/>
            <a:ext cx="1727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That’s it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CEC573-5072-AC54-8B92-AFA00F48F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6476">
            <a:off x="2547497" y="1399686"/>
            <a:ext cx="8423450" cy="4724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621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19C76B-5253-438C-91B2-FAE9951B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3400" y="5543550"/>
            <a:ext cx="2057400" cy="273844"/>
          </a:xfrm>
        </p:spPr>
        <p:txBody>
          <a:bodyPr/>
          <a:lstStyle/>
          <a:p>
            <a:fld id="{C4F85062-4662-4D6B-BB38-DB7C890070DF}" type="slidenum">
              <a:rPr lang="en-US" smtClean="0"/>
              <a:t>51</a:t>
            </a:fld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461E29E-C118-48F5-8A3B-A64A3C39ED83}"/>
              </a:ext>
            </a:extLst>
          </p:cNvPr>
          <p:cNvSpPr/>
          <p:nvPr/>
        </p:nvSpPr>
        <p:spPr>
          <a:xfrm>
            <a:off x="3352800" y="1524000"/>
            <a:ext cx="5238750" cy="4476750"/>
          </a:xfrm>
          <a:prstGeom prst="rect">
            <a:avLst/>
          </a:prstGeom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ACD4BE-1A97-492C-B18B-705E2B5A58EC}"/>
              </a:ext>
            </a:extLst>
          </p:cNvPr>
          <p:cNvSpPr txBox="1"/>
          <p:nvPr/>
        </p:nvSpPr>
        <p:spPr>
          <a:xfrm>
            <a:off x="3706508" y="1749389"/>
            <a:ext cx="3141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It’s not a linear process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23D618-A471-402A-A619-224249D8A52B}"/>
              </a:ext>
            </a:extLst>
          </p:cNvPr>
          <p:cNvCxnSpPr>
            <a:cxnSpLocks/>
          </p:cNvCxnSpPr>
          <p:nvPr/>
        </p:nvCxnSpPr>
        <p:spPr>
          <a:xfrm>
            <a:off x="4518595" y="3030500"/>
            <a:ext cx="29146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picture containing coil spring, metalware&#10;&#10;Description automatically generated">
            <a:extLst>
              <a:ext uri="{FF2B5EF4-FFF2-40B4-BE49-F238E27FC236}">
                <a16:creationId xmlns:a16="http://schemas.microsoft.com/office/drawing/2014/main" id="{D322FBB5-58EE-4089-A6C7-F097219D3D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33121" r="61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17" r="35342"/>
          <a:stretch/>
        </p:blipFill>
        <p:spPr>
          <a:xfrm rot="16200000">
            <a:off x="5389401" y="2569685"/>
            <a:ext cx="1097280" cy="4114801"/>
          </a:xfrm>
          <a:prstGeom prst="rect">
            <a:avLst/>
          </a:prstGeom>
        </p:spPr>
      </p:pic>
      <p:pic>
        <p:nvPicPr>
          <p:cNvPr id="16" name="Graphic 15" descr="Add with solid fill">
            <a:extLst>
              <a:ext uri="{FF2B5EF4-FFF2-40B4-BE49-F238E27FC236}">
                <a16:creationId xmlns:a16="http://schemas.microsoft.com/office/drawing/2014/main" id="{CB565699-67F4-4D08-A69F-8EFB6AE8D6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458002">
            <a:off x="5501864" y="2573358"/>
            <a:ext cx="872354" cy="8723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E9F94D-655A-40DD-9AF5-7412428E11E6}"/>
              </a:ext>
            </a:extLst>
          </p:cNvPr>
          <p:cNvSpPr txBox="1"/>
          <p:nvPr/>
        </p:nvSpPr>
        <p:spPr>
          <a:xfrm>
            <a:off x="6553361" y="1763588"/>
            <a:ext cx="2243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, but spiral.</a:t>
            </a:r>
          </a:p>
        </p:txBody>
      </p:sp>
      <p:sp useBgFill="1">
        <p:nvSpPr>
          <p:cNvPr id="3" name="TextBox 2">
            <a:extLst>
              <a:ext uri="{FF2B5EF4-FFF2-40B4-BE49-F238E27FC236}">
                <a16:creationId xmlns:a16="http://schemas.microsoft.com/office/drawing/2014/main" id="{8033D5B6-9888-3136-530C-A61694FFAB42}"/>
              </a:ext>
            </a:extLst>
          </p:cNvPr>
          <p:cNvSpPr txBox="1"/>
          <p:nvPr/>
        </p:nvSpPr>
        <p:spPr>
          <a:xfrm rot="21207369">
            <a:off x="1828800" y="3200400"/>
            <a:ext cx="8965981" cy="1107996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wrap="none" tIns="274320" bIns="274320" rtlCol="0">
            <a:spAutoFit/>
          </a:bodyPr>
          <a:lstStyle/>
          <a:p>
            <a:r>
              <a:rPr lang="en-US" sz="3600" dirty="0"/>
              <a:t>It’s also COMMON SENSE made CONSCIOUS.</a:t>
            </a:r>
          </a:p>
        </p:txBody>
      </p:sp>
    </p:spTree>
    <p:extLst>
      <p:ext uri="{BB962C8B-B14F-4D97-AF65-F5344CB8AC3E}">
        <p14:creationId xmlns:p14="http://schemas.microsoft.com/office/powerpoint/2010/main" val="136543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/>
      <p:bldP spid="18" grpId="0"/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8E6D69F3-F2C7-4F6A-BAFC-C9C61E803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272" y="1134979"/>
            <a:ext cx="4124136" cy="5425440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3A8C211F-4B48-40FD-96BD-C8D63F102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542" y="1143000"/>
            <a:ext cx="4171860" cy="542544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8E611E-426A-05CD-F6E2-F540929ED05B}"/>
              </a:ext>
            </a:extLst>
          </p:cNvPr>
          <p:cNvSpPr/>
          <p:nvPr/>
        </p:nvSpPr>
        <p:spPr>
          <a:xfrm>
            <a:off x="1981200" y="2133600"/>
            <a:ext cx="3810000" cy="6096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F0BF7E-093E-FBA9-C8E1-AAD62D801B8F}"/>
              </a:ext>
            </a:extLst>
          </p:cNvPr>
          <p:cNvSpPr/>
          <p:nvPr/>
        </p:nvSpPr>
        <p:spPr>
          <a:xfrm>
            <a:off x="1981200" y="2743200"/>
            <a:ext cx="3810000" cy="6858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59B8A9-192F-F719-A922-4079F1E41122}"/>
              </a:ext>
            </a:extLst>
          </p:cNvPr>
          <p:cNvSpPr/>
          <p:nvPr/>
        </p:nvSpPr>
        <p:spPr>
          <a:xfrm>
            <a:off x="1981200" y="3429000"/>
            <a:ext cx="3810000" cy="22098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419B29-EE5C-E5C4-5C4A-C829B7AC329D}"/>
              </a:ext>
            </a:extLst>
          </p:cNvPr>
          <p:cNvSpPr/>
          <p:nvPr/>
        </p:nvSpPr>
        <p:spPr>
          <a:xfrm>
            <a:off x="1981200" y="5731881"/>
            <a:ext cx="3810000" cy="516519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5B53AC-208F-8740-CE1D-F81670562BFD}"/>
              </a:ext>
            </a:extLst>
          </p:cNvPr>
          <p:cNvSpPr/>
          <p:nvPr/>
        </p:nvSpPr>
        <p:spPr>
          <a:xfrm>
            <a:off x="6400800" y="1219200"/>
            <a:ext cx="3810000" cy="91440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68E136-B8AC-7FE0-8DCC-0C05EA5656DB}"/>
              </a:ext>
            </a:extLst>
          </p:cNvPr>
          <p:cNvSpPr/>
          <p:nvPr/>
        </p:nvSpPr>
        <p:spPr>
          <a:xfrm>
            <a:off x="6400800" y="2207240"/>
            <a:ext cx="3810000" cy="688360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552E09-3796-DA72-0336-6651363CEBE4}"/>
              </a:ext>
            </a:extLst>
          </p:cNvPr>
          <p:cNvSpPr/>
          <p:nvPr/>
        </p:nvSpPr>
        <p:spPr>
          <a:xfrm>
            <a:off x="6400800" y="2967336"/>
            <a:ext cx="3810000" cy="1680863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119732-7A9D-AC11-A4A1-039E7446F6DD}"/>
              </a:ext>
            </a:extLst>
          </p:cNvPr>
          <p:cNvSpPr/>
          <p:nvPr/>
        </p:nvSpPr>
        <p:spPr>
          <a:xfrm>
            <a:off x="6399028" y="4703856"/>
            <a:ext cx="3810000" cy="1315944"/>
          </a:xfrm>
          <a:prstGeom prst="rect">
            <a:avLst/>
          </a:prstGeom>
          <a:solidFill>
            <a:srgbClr val="FFFF00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19D5B5-1A33-9F2E-CB61-C4492E0CB701}"/>
              </a:ext>
            </a:extLst>
          </p:cNvPr>
          <p:cNvSpPr/>
          <p:nvPr/>
        </p:nvSpPr>
        <p:spPr>
          <a:xfrm>
            <a:off x="5562600" y="1371600"/>
            <a:ext cx="304800" cy="2184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TextBox 8">
            <a:extLst>
              <a:ext uri="{FF2B5EF4-FFF2-40B4-BE49-F238E27FC236}">
                <a16:creationId xmlns:a16="http://schemas.microsoft.com/office/drawing/2014/main" id="{02465949-20A6-72EC-6F8C-7E5B9BD4FAEB}"/>
              </a:ext>
            </a:extLst>
          </p:cNvPr>
          <p:cNvSpPr txBox="1"/>
          <p:nvPr/>
        </p:nvSpPr>
        <p:spPr>
          <a:xfrm>
            <a:off x="3657600" y="3129786"/>
            <a:ext cx="7285822" cy="2862322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lIns="274320" tIns="274320" rIns="274320" bIns="27432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dirty="0"/>
              <a:t>Thesis sentence(s):	Main conclusion.</a:t>
            </a:r>
          </a:p>
          <a:p>
            <a:pPr lvl="6">
              <a:spcAft>
                <a:spcPts val="1800"/>
              </a:spcAft>
            </a:pPr>
            <a:r>
              <a:rPr lang="en-US" sz="2400" dirty="0"/>
              <a:t>“Bottom Line Up Front.”</a:t>
            </a:r>
          </a:p>
          <a:p>
            <a:pPr lvl="6">
              <a:spcAft>
                <a:spcPts val="1800"/>
              </a:spcAft>
            </a:pPr>
            <a:r>
              <a:rPr lang="en-US" sz="2400" dirty="0"/>
              <a:t>Short, concise summary – including as many elements as needed to tell the whole story.</a:t>
            </a:r>
          </a:p>
        </p:txBody>
      </p:sp>
      <p:sp useBgFill="1">
        <p:nvSpPr>
          <p:cNvPr id="16" name="TextBox 15">
            <a:extLst>
              <a:ext uri="{FF2B5EF4-FFF2-40B4-BE49-F238E27FC236}">
                <a16:creationId xmlns:a16="http://schemas.microsoft.com/office/drawing/2014/main" id="{4676EBCB-0F32-976A-E24E-5EBF28D72AA7}"/>
              </a:ext>
            </a:extLst>
          </p:cNvPr>
          <p:cNvSpPr txBox="1"/>
          <p:nvPr/>
        </p:nvSpPr>
        <p:spPr>
          <a:xfrm>
            <a:off x="3657600" y="3408906"/>
            <a:ext cx="7285822" cy="2739211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lIns="274320" tIns="274320" rIns="274320" bIns="27432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800" dirty="0"/>
              <a:t>Framing: The information your decisionmaker needs to get into the story.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Basics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Not “research or </a:t>
            </a:r>
            <a:r>
              <a:rPr lang="en-US" sz="2800" dirty="0" err="1"/>
              <a:t>encylopedia</a:t>
            </a:r>
            <a:r>
              <a:rPr lang="en-US" sz="2800" dirty="0"/>
              <a:t>”</a:t>
            </a:r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D420E61-583A-A0AB-E876-8A41D7A083F6}"/>
              </a:ext>
            </a:extLst>
          </p:cNvPr>
          <p:cNvSpPr/>
          <p:nvPr/>
        </p:nvSpPr>
        <p:spPr>
          <a:xfrm>
            <a:off x="381000" y="1281930"/>
            <a:ext cx="7696200" cy="3109907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Table 4">
            <a:extLst>
              <a:ext uri="{FF2B5EF4-FFF2-40B4-BE49-F238E27FC236}">
                <a16:creationId xmlns:a16="http://schemas.microsoft.com/office/drawing/2014/main" id="{67D1A3E6-66C8-40E7-F6B1-255A9736C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39294"/>
              </p:ext>
            </p:extLst>
          </p:nvPr>
        </p:nvGraphicFramePr>
        <p:xfrm>
          <a:off x="557425" y="1496644"/>
          <a:ext cx="7438222" cy="28529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61975">
                  <a:extLst>
                    <a:ext uri="{9D8B030D-6E8A-4147-A177-3AD203B41FA5}">
                      <a16:colId xmlns:a16="http://schemas.microsoft.com/office/drawing/2014/main" val="791030550"/>
                    </a:ext>
                  </a:extLst>
                </a:gridCol>
                <a:gridCol w="5176247">
                  <a:extLst>
                    <a:ext uri="{9D8B030D-6E8A-4147-A177-3AD203B41FA5}">
                      <a16:colId xmlns:a16="http://schemas.microsoft.com/office/drawing/2014/main" val="1745280593"/>
                    </a:ext>
                  </a:extLst>
                </a:gridCol>
              </a:tblGrid>
              <a:tr h="574458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Other Points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Things that don’t fit in rigid structure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180673"/>
                  </a:ext>
                </a:extLst>
              </a:tr>
              <a:tr h="490313">
                <a:tc>
                  <a:txBody>
                    <a:bodyPr/>
                    <a:lstStyle/>
                    <a:p>
                      <a:endParaRPr lang="en-US" sz="2000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Give color, texture to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326833"/>
                  </a:ext>
                </a:extLst>
              </a:tr>
              <a:tr h="894100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Useful in building “narrative” when you write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045429"/>
                  </a:ext>
                </a:extLst>
              </a:tr>
              <a:tr h="894100">
                <a:tc>
                  <a:txBody>
                    <a:bodyPr/>
                    <a:lstStyle/>
                    <a:p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Pet facts, thoughts that you like (and show you care)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58069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43F9741D-9E75-9B90-E591-2419272D272F}"/>
              </a:ext>
            </a:extLst>
          </p:cNvPr>
          <p:cNvSpPr txBox="1"/>
          <p:nvPr/>
        </p:nvSpPr>
        <p:spPr>
          <a:xfrm>
            <a:off x="566950" y="523707"/>
            <a:ext cx="11251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Analytical Worksheet:  One Proven, Effective Way to Build Analysis for Presentation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BCAA8DE-AC44-AE8B-FE98-AE785F545B76}"/>
              </a:ext>
            </a:extLst>
          </p:cNvPr>
          <p:cNvSpPr/>
          <p:nvPr/>
        </p:nvSpPr>
        <p:spPr>
          <a:xfrm>
            <a:off x="3276600" y="6324600"/>
            <a:ext cx="990600" cy="1694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B92DE8-37B6-0E4D-C4A9-CF54A2E5AC05}"/>
              </a:ext>
            </a:extLst>
          </p:cNvPr>
          <p:cNvSpPr/>
          <p:nvPr/>
        </p:nvSpPr>
        <p:spPr>
          <a:xfrm>
            <a:off x="2021773" y="6258473"/>
            <a:ext cx="1066800" cy="166016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5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9" grpId="0" animBg="1"/>
      <p:bldP spid="9" grpId="1" animBg="1"/>
      <p:bldP spid="16" grpId="0" animBg="1"/>
      <p:bldP spid="16" grpId="1" animBg="1"/>
      <p:bldP spid="18" grpId="0" animBg="1"/>
      <p:bldP spid="18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7C4976-F635-FAD4-6CAB-F1FF6DFB2D61}"/>
              </a:ext>
            </a:extLst>
          </p:cNvPr>
          <p:cNvSpPr txBox="1"/>
          <p:nvPr/>
        </p:nvSpPr>
        <p:spPr>
          <a:xfrm>
            <a:off x="2438400" y="2905780"/>
            <a:ext cx="7909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Armed with a worksheet like this, the writing is easy.</a:t>
            </a:r>
          </a:p>
        </p:txBody>
      </p:sp>
    </p:spTree>
    <p:extLst>
      <p:ext uri="{BB962C8B-B14F-4D97-AF65-F5344CB8AC3E}">
        <p14:creationId xmlns:p14="http://schemas.microsoft.com/office/powerpoint/2010/main" val="32195712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4EA4D8-AE98-3FE0-85EF-671F8B367757}"/>
              </a:ext>
            </a:extLst>
          </p:cNvPr>
          <p:cNvSpPr txBox="1"/>
          <p:nvPr/>
        </p:nvSpPr>
        <p:spPr>
          <a:xfrm>
            <a:off x="1219200" y="914400"/>
            <a:ext cx="3788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Even less intimidating …</a:t>
            </a:r>
          </a:p>
        </p:txBody>
      </p:sp>
      <p:pic>
        <p:nvPicPr>
          <p:cNvPr id="4" name="Picture 3" descr="The image is a printout of a structured worksheet for analyzing an issue, with sections for outlining possible outcomes, past policies, successes or failures, current drivers, obstacles, recommendations, and current trends.&#10;&#10;AI-generated content may be incorrect.">
            <a:extLst>
              <a:ext uri="{FF2B5EF4-FFF2-40B4-BE49-F238E27FC236}">
                <a16:creationId xmlns:a16="http://schemas.microsoft.com/office/drawing/2014/main" id="{60B17514-3C5F-1B2D-66F6-25D022B73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366" y="1600200"/>
            <a:ext cx="791926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6782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935907-EBCE-1701-6A1E-099089C53CDF}"/>
              </a:ext>
            </a:extLst>
          </p:cNvPr>
          <p:cNvSpPr txBox="1"/>
          <p:nvPr/>
        </p:nvSpPr>
        <p:spPr>
          <a:xfrm>
            <a:off x="2083323" y="1295400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My opinion:  Good analysis (and writing it well) is now more important than ever.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CA020C-C267-3450-1240-E2543B4D8EC1}"/>
              </a:ext>
            </a:extLst>
          </p:cNvPr>
          <p:cNvSpPr txBox="1"/>
          <p:nvPr/>
        </p:nvSpPr>
        <p:spPr>
          <a:xfrm>
            <a:off x="4419600" y="3657600"/>
            <a:ext cx="2642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YOU CAN DO IT.</a:t>
            </a:r>
          </a:p>
        </p:txBody>
      </p:sp>
    </p:spTree>
    <p:extLst>
      <p:ext uri="{BB962C8B-B14F-4D97-AF65-F5344CB8AC3E}">
        <p14:creationId xmlns:p14="http://schemas.microsoft.com/office/powerpoint/2010/main" val="266169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BE62C85-73F7-08DF-CA69-838FC6CB6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32779"/>
            <a:ext cx="9296400" cy="5944842"/>
          </a:xfrm>
          <a:prstGeom prst="rect">
            <a:avLst/>
          </a:prstGeom>
        </p:spPr>
      </p:pic>
      <p:sp useBgFill="1">
        <p:nvSpPr>
          <p:cNvPr id="3" name="Rectangle 2">
            <a:extLst>
              <a:ext uri="{FF2B5EF4-FFF2-40B4-BE49-F238E27FC236}">
                <a16:creationId xmlns:a16="http://schemas.microsoft.com/office/drawing/2014/main" id="{3D5597D6-6318-5AFD-E6EE-FA0CA7FACFEF}"/>
              </a:ext>
            </a:extLst>
          </p:cNvPr>
          <p:cNvSpPr/>
          <p:nvPr/>
        </p:nvSpPr>
        <p:spPr>
          <a:xfrm>
            <a:off x="1371600" y="381000"/>
            <a:ext cx="4953000" cy="6248400"/>
          </a:xfrm>
          <a:prstGeom prst="rect">
            <a:avLst/>
          </a:prstGeom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247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F2934-268F-9955-EB6A-30BDF16F0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9DB269-73A5-90B1-31B6-01D9AAB1413E}"/>
              </a:ext>
            </a:extLst>
          </p:cNvPr>
          <p:cNvSpPr txBox="1"/>
          <p:nvPr/>
        </p:nvSpPr>
        <p:spPr>
          <a:xfrm>
            <a:off x="1981200" y="2133600"/>
            <a:ext cx="8106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How do you do analysis of issues that you’re tracking?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8234BF-1C5A-24BF-1EBF-48F86594C1E2}"/>
              </a:ext>
            </a:extLst>
          </p:cNvPr>
          <p:cNvSpPr txBox="1"/>
          <p:nvPr/>
        </p:nvSpPr>
        <p:spPr>
          <a:xfrm>
            <a:off x="4038600" y="5006964"/>
            <a:ext cx="3238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Questions?  Comments?  </a:t>
            </a:r>
          </a:p>
        </p:txBody>
      </p:sp>
    </p:spTree>
    <p:extLst>
      <p:ext uri="{BB962C8B-B14F-4D97-AF65-F5344CB8AC3E}">
        <p14:creationId xmlns:p14="http://schemas.microsoft.com/office/powerpoint/2010/main" val="136928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2F5A-A589-D838-4DDE-E32D7D187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F9631E-86B0-A9C9-0A34-578632598427}"/>
              </a:ext>
            </a:extLst>
          </p:cNvPr>
          <p:cNvSpPr/>
          <p:nvPr/>
        </p:nvSpPr>
        <p:spPr>
          <a:xfrm>
            <a:off x="5969213" y="4149098"/>
            <a:ext cx="50292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2800" b="1" dirty="0"/>
              <a:t>Fulton T. Armstrong</a:t>
            </a:r>
          </a:p>
          <a:p>
            <a:pPr algn="r">
              <a:spcAft>
                <a:spcPts val="1200"/>
              </a:spcAft>
            </a:pPr>
            <a:r>
              <a:rPr lang="en-US" sz="2400" dirty="0"/>
              <a:t> </a:t>
            </a:r>
            <a:br>
              <a:rPr lang="en-US" sz="2400" dirty="0"/>
            </a:br>
            <a:r>
              <a:rPr lang="en-US" sz="2800" dirty="0"/>
              <a:t>Friday</a:t>
            </a:r>
            <a:br>
              <a:rPr lang="en-US" sz="2800" dirty="0"/>
            </a:br>
            <a:r>
              <a:rPr lang="en-US" sz="2800" dirty="0"/>
              <a:t>11 September 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62FBDB-871B-2CF1-B799-7A5A28533D9F}"/>
              </a:ext>
            </a:extLst>
          </p:cNvPr>
          <p:cNvSpPr/>
          <p:nvPr/>
        </p:nvSpPr>
        <p:spPr>
          <a:xfrm>
            <a:off x="-298069" y="923091"/>
            <a:ext cx="12464129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US" sz="4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Effective Analysis</a:t>
            </a:r>
          </a:p>
          <a:p>
            <a:pPr algn="ctr"/>
            <a:r>
              <a:rPr lang="en-US" sz="28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- An Analytical Model for Making Information Actionable -</a:t>
            </a:r>
            <a:endParaRPr lang="en-US" sz="48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389470-0C2B-C234-1AB1-DA69349B5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094111"/>
            <a:ext cx="4684295" cy="296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37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A16C57-BA69-7561-BC92-FB5480677F1A}"/>
              </a:ext>
            </a:extLst>
          </p:cNvPr>
          <p:cNvSpPr txBox="1"/>
          <p:nvPr/>
        </p:nvSpPr>
        <p:spPr>
          <a:xfrm>
            <a:off x="4318137" y="1066800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How do we do 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839008-6503-0D08-BD81-6A176F4FD39B}"/>
              </a:ext>
            </a:extLst>
          </p:cNvPr>
          <p:cNvSpPr txBox="1"/>
          <p:nvPr/>
        </p:nvSpPr>
        <p:spPr>
          <a:xfrm>
            <a:off x="2286000" y="2590800"/>
            <a:ext cx="7975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Information – identify needs, validate, process</a:t>
            </a:r>
          </a:p>
        </p:txBody>
      </p:sp>
    </p:spTree>
    <p:extLst>
      <p:ext uri="{BB962C8B-B14F-4D97-AF65-F5344CB8AC3E}">
        <p14:creationId xmlns:p14="http://schemas.microsoft.com/office/powerpoint/2010/main" val="3444189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44900-5CB6-97E0-D76E-1EFBB15BA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6D7526-A874-1014-9D43-471BA4BE1F9F}"/>
              </a:ext>
            </a:extLst>
          </p:cNvPr>
          <p:cNvSpPr txBox="1"/>
          <p:nvPr/>
        </p:nvSpPr>
        <p:spPr>
          <a:xfrm>
            <a:off x="4318137" y="1066800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How do we do 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320FF8-DD45-27F7-21B3-DE234C88E7A5}"/>
              </a:ext>
            </a:extLst>
          </p:cNvPr>
          <p:cNvSpPr txBox="1"/>
          <p:nvPr/>
        </p:nvSpPr>
        <p:spPr>
          <a:xfrm>
            <a:off x="914400" y="2133600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Information – identify needs, validate,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974240-46F4-8D7D-1F62-6008C3CE4D64}"/>
              </a:ext>
            </a:extLst>
          </p:cNvPr>
          <p:cNvSpPr txBox="1"/>
          <p:nvPr/>
        </p:nvSpPr>
        <p:spPr>
          <a:xfrm>
            <a:off x="2286000" y="3200400"/>
            <a:ext cx="7631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Hypothesis – initial answer, purged of biases</a:t>
            </a:r>
          </a:p>
        </p:txBody>
      </p:sp>
    </p:spTree>
    <p:extLst>
      <p:ext uri="{BB962C8B-B14F-4D97-AF65-F5344CB8AC3E}">
        <p14:creationId xmlns:p14="http://schemas.microsoft.com/office/powerpoint/2010/main" val="2607919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3D2D8-7BDB-084C-3A36-2342260BC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F22404-AE52-7A56-F842-D3E63C6A7E2A}"/>
              </a:ext>
            </a:extLst>
          </p:cNvPr>
          <p:cNvSpPr txBox="1"/>
          <p:nvPr/>
        </p:nvSpPr>
        <p:spPr>
          <a:xfrm>
            <a:off x="4318137" y="1066800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How do we do 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9F6825-5DFB-A898-6F5D-E2A3D54E68FF}"/>
              </a:ext>
            </a:extLst>
          </p:cNvPr>
          <p:cNvSpPr txBox="1"/>
          <p:nvPr/>
        </p:nvSpPr>
        <p:spPr>
          <a:xfrm>
            <a:off x="914400" y="2133600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Information – identify needs, validate,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EA6674-A8FE-9C04-D5A0-E1F4FB6C9ED6}"/>
              </a:ext>
            </a:extLst>
          </p:cNvPr>
          <p:cNvSpPr txBox="1"/>
          <p:nvPr/>
        </p:nvSpPr>
        <p:spPr>
          <a:xfrm>
            <a:off x="914400" y="3124200"/>
            <a:ext cx="5776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Hypothesis – initial answer, purged of biases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71FC36-4175-29E1-AE8E-81868E005E44}"/>
              </a:ext>
            </a:extLst>
          </p:cNvPr>
          <p:cNvSpPr txBox="1"/>
          <p:nvPr/>
        </p:nvSpPr>
        <p:spPr>
          <a:xfrm>
            <a:off x="2514600" y="4114800"/>
            <a:ext cx="5980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Testing – honest check of strength</a:t>
            </a:r>
          </a:p>
        </p:txBody>
      </p:sp>
    </p:spTree>
    <p:extLst>
      <p:ext uri="{BB962C8B-B14F-4D97-AF65-F5344CB8AC3E}">
        <p14:creationId xmlns:p14="http://schemas.microsoft.com/office/powerpoint/2010/main" val="1243339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C31EE-F94F-C8E9-A8B9-2EE79EA94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D228C4-B6A2-5285-E65F-3B31576E2A6D}"/>
              </a:ext>
            </a:extLst>
          </p:cNvPr>
          <p:cNvSpPr txBox="1"/>
          <p:nvPr/>
        </p:nvSpPr>
        <p:spPr>
          <a:xfrm>
            <a:off x="4318137" y="1066800"/>
            <a:ext cx="3449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How do we do it?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016EAB-D508-56ED-9A6F-35E91B3C9959}"/>
              </a:ext>
            </a:extLst>
          </p:cNvPr>
          <p:cNvSpPr txBox="1"/>
          <p:nvPr/>
        </p:nvSpPr>
        <p:spPr>
          <a:xfrm>
            <a:off x="914400" y="2133600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Information – identify needs, validate,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B6FC1-619D-13C8-3A14-690566373708}"/>
              </a:ext>
            </a:extLst>
          </p:cNvPr>
          <p:cNvSpPr txBox="1"/>
          <p:nvPr/>
        </p:nvSpPr>
        <p:spPr>
          <a:xfrm>
            <a:off x="914400" y="3124200"/>
            <a:ext cx="5776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Hypothesis – initial answer, purged of biases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815EB4-06E3-8B7C-D037-560E22688C01}"/>
              </a:ext>
            </a:extLst>
          </p:cNvPr>
          <p:cNvSpPr txBox="1"/>
          <p:nvPr/>
        </p:nvSpPr>
        <p:spPr>
          <a:xfrm>
            <a:off x="958083" y="4147066"/>
            <a:ext cx="4533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Testing – honest check of strength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FBBB28-51CA-1081-85B5-C827028F4642}"/>
              </a:ext>
            </a:extLst>
          </p:cNvPr>
          <p:cNvSpPr txBox="1"/>
          <p:nvPr/>
        </p:nvSpPr>
        <p:spPr>
          <a:xfrm>
            <a:off x="2440354" y="5105400"/>
            <a:ext cx="7901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Ranking – assigning probabilities, alternatives</a:t>
            </a:r>
          </a:p>
        </p:txBody>
      </p:sp>
    </p:spTree>
    <p:extLst>
      <p:ext uri="{BB962C8B-B14F-4D97-AF65-F5344CB8AC3E}">
        <p14:creationId xmlns:p14="http://schemas.microsoft.com/office/powerpoint/2010/main" val="2714571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8097</TotalTime>
  <Words>1609</Words>
  <Application>Microsoft Office PowerPoint</Application>
  <PresentationFormat>Widescreen</PresentationFormat>
  <Paragraphs>362</Paragraphs>
  <Slides>58</Slides>
  <Notes>17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8" baseType="lpstr">
      <vt:lpstr>Arial</vt:lpstr>
      <vt:lpstr>Arial Black</vt:lpstr>
      <vt:lpstr>Brush Script MT</vt:lpstr>
      <vt:lpstr>Calibri</vt:lpstr>
      <vt:lpstr>Corbel</vt:lpstr>
      <vt:lpstr>Footlight MT Light</vt:lpstr>
      <vt:lpstr>LilyUPC</vt:lpstr>
      <vt:lpstr>Showcard Gothic</vt:lpstr>
      <vt:lpstr>Viner Hand ITC</vt:lpstr>
      <vt:lpstr>Depth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fulton</dc:creator>
  <cp:lastModifiedBy>Fulton Armstrong</cp:lastModifiedBy>
  <cp:revision>527</cp:revision>
  <cp:lastPrinted>2022-11-04T13:26:47Z</cp:lastPrinted>
  <dcterms:created xsi:type="dcterms:W3CDTF">2017-01-13T21:31:27Z</dcterms:created>
  <dcterms:modified xsi:type="dcterms:W3CDTF">2026-09-09T18:41:40Z</dcterms:modified>
</cp:coreProperties>
</file>