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96" r:id="rId6"/>
    <p:sldId id="297" r:id="rId7"/>
    <p:sldId id="302" r:id="rId8"/>
    <p:sldId id="299" r:id="rId9"/>
    <p:sldId id="301" r:id="rId10"/>
    <p:sldId id="277" r:id="rId11"/>
    <p:sldId id="261" r:id="rId12"/>
    <p:sldId id="263" r:id="rId13"/>
    <p:sldId id="293" r:id="rId14"/>
    <p:sldId id="294" r:id="rId15"/>
    <p:sldId id="303" r:id="rId16"/>
    <p:sldId id="304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6AA14A-607D-4668-B1E6-8A3686D34C93}" v="7" dt="2026-03-19T11:25:28.597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 autoAdjust="0"/>
    <p:restoredTop sz="93157" autoAdjust="0"/>
  </p:normalViewPr>
  <p:slideViewPr>
    <p:cSldViewPr snapToGrid="0">
      <p:cViewPr varScale="1">
        <p:scale>
          <a:sx n="87" d="100"/>
          <a:sy n="87" d="100"/>
        </p:scale>
        <p:origin x="488" y="184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3/19/26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3/19/26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1.svg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94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5592" y="1008126"/>
            <a:ext cx="3401567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3A3E8A-C3F5-3D0B-FDE4-68B52DFE719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5866" y="0"/>
            <a:ext cx="7397496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2754B6-EAB4-945C-FC4E-F8F7D453B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3362" cy="6858000"/>
            <a:chOff x="12068638" y="0"/>
            <a:chExt cx="123362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99CF6F-40DA-4FCF-FBCF-9907CB96FB76}"/>
                </a:ext>
              </a:extLst>
            </p:cNvPr>
            <p:cNvSpPr/>
            <p:nvPr/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7C8A1CA-3094-3344-5C05-30F5E18CD021}"/>
                </a:ext>
              </a:extLst>
            </p:cNvPr>
            <p:cNvSpPr/>
            <p:nvPr/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65592" y="3099816"/>
            <a:ext cx="3401567" cy="305409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C8E1E-13A9-668C-1F5C-BC271E6A05C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8165592" y="6318504"/>
            <a:ext cx="2331720" cy="365760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BE2343-B677-7565-070B-CEED0B0D5463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497312" y="6318504"/>
            <a:ext cx="1069847" cy="365760"/>
          </a:xfrm>
        </p:spPr>
        <p:txBody>
          <a:bodyPr/>
          <a:lstStyle/>
          <a:p>
            <a:fld id="{1095A040-388D-41D5-A09F-3EC1A1D097A8}" type="datetime1">
              <a:rPr lang="en-US" smtClean="0"/>
              <a:t>3/19/26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4BC881-6669-50F2-64F2-57BD81A93BC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56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02920"/>
            <a:ext cx="4389120" cy="144475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648" y="2084832"/>
            <a:ext cx="4389120" cy="416966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497486-A221-C6D1-050D-0B3DB326465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612648" y="6318504"/>
            <a:ext cx="2651760" cy="365760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07AE70-2FE3-1872-0811-BC089F612855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264408" y="6318504"/>
            <a:ext cx="1325880" cy="365760"/>
          </a:xfrm>
        </p:spPr>
        <p:txBody>
          <a:bodyPr/>
          <a:lstStyle/>
          <a:p>
            <a:fld id="{7040DD2C-7FC6-41A9-87A2-29E4EDD4A815}" type="datetime1">
              <a:rPr lang="en-US" smtClean="0"/>
              <a:t>3/19/26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EE6EB-FF56-B8A3-1408-5C43C49B25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4507992" y="6318504"/>
            <a:ext cx="493776" cy="365760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E2866F3-0262-FC88-23E2-359D75EA8A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60263" y="0"/>
            <a:ext cx="6408375" cy="6858000"/>
          </a:xfrm>
          <a:blipFill>
            <a:blip r:embed="rId2">
              <a:alphaModFix amt="6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D76C82F-0CA8-713E-E19A-65D51910A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3A0EB22-0640-E9D6-5C90-504668EDC47C}"/>
                </a:ext>
              </a:extLst>
            </p:cNvPr>
            <p:cNvSpPr/>
            <p:nvPr/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95F219-6751-8C9C-0F4E-1048F537CB61}"/>
                </a:ext>
              </a:extLst>
            </p:cNvPr>
            <p:cNvSpPr/>
            <p:nvPr/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012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  <p:sldLayoutId id="2147483705" r:id="rId14"/>
    <p:sldLayoutId id="2147483706" r:id="rId15"/>
    <p:sldLayoutId id="214748370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9873" y="677918"/>
            <a:ext cx="7881191" cy="302271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badi" panose="020B0604020104020204" pitchFamily="34" charset="0"/>
              </a:rPr>
              <a:t>Resisting Backlash: Rethinking Climate, Energy &amp; Gender Politics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D8C70B-BCB3-F14B-D955-FB92DC14FFC4}"/>
              </a:ext>
            </a:extLst>
          </p:cNvPr>
          <p:cNvSpPr txBox="1"/>
          <p:nvPr/>
        </p:nvSpPr>
        <p:spPr>
          <a:xfrm flipH="1">
            <a:off x="6734285" y="5325035"/>
            <a:ext cx="4550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Melinda Kimble</a:t>
            </a:r>
          </a:p>
          <a:p>
            <a:r>
              <a:rPr lang="en-US" dirty="0">
                <a:solidFill>
                  <a:schemeClr val="tx2"/>
                </a:solidFill>
              </a:rPr>
              <a:t>Senior Fellow</a:t>
            </a:r>
          </a:p>
          <a:p>
            <a:r>
              <a:rPr lang="en-US" dirty="0">
                <a:solidFill>
                  <a:schemeClr val="tx2"/>
                </a:solidFill>
              </a:rPr>
              <a:t>United Nations Foundation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Maxwell Spring 2026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6EF91-22E9-EDA6-1E0D-D0196602F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235" y="429462"/>
            <a:ext cx="7959365" cy="129564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Climate &amp; Energy --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657AF-1B0F-6CF8-DFEE-2804FA6DB6A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45757" y="1875935"/>
            <a:ext cx="7078799" cy="5190690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U.S. is only12% of world GHG emissions v. 24% in 2000.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Coal industry still in structural decline; domestic consumption and exports declined.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Administration’s effort to keep old plants online is met with skepticism (even in red states).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Chinese energy demand is plateauing; India is largest growth market.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Shift to LNG is accelerating.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U.S. RE growth slowed; but local pushback on new projects has limited shifts back to fossil fuels.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Africa (despite U.S. encouragement) is expanding investment in Chinese wind &amp; solar as new mining projects can’t address demand.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9600" dirty="0">
                <a:latin typeface="Abadi" panose="020B0604020104020204" pitchFamily="34" charset="0"/>
              </a:rPr>
              <a:t>Iran conflict could force another reshaping of energy markets.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9600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Abadi" panose="020B0604020104020204" pitchFamily="34" charset="0"/>
              </a:rPr>
              <a:t> </a:t>
            </a:r>
          </a:p>
          <a:p>
            <a:endParaRPr lang="en-US" dirty="0">
              <a:latin typeface="Abadi" panose="020B0604020104020204" pitchFamily="34" charset="0"/>
            </a:endParaRPr>
          </a:p>
          <a:p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FA59DB-CE5C-FFF9-A040-9FB0594A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44CBC-808E-7B30-27D6-03B0FF5BA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163" y="429462"/>
            <a:ext cx="8336437" cy="112596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Shift In U.S. Western 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69E82-2A20-A2F0-49EB-69790F674D8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270341" y="1772239"/>
            <a:ext cx="7532017" cy="465629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California’s overinvestment in solar has changed the economics of Western (AZ, CA, ID, MT, NV, NM, OR, UT, WA, WY) utilities. 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Peak power demand prior to 2015 was normally met by Pacific hydro; but installed capacity of solar in CA provides 122% of peak demand and is growing.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Battery innovation is changing storage equation and reducing intermittency.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Enables other states to supplement their demand with cheaper CA solar.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Coal plants are being phased out (despite production in Wyoming &amp; Montana).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D9376-FF9E-1F16-90A4-E050B73D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360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ADD0C-2934-60AB-BDA8-BB2FE29D8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6" y="437523"/>
            <a:ext cx="7659381" cy="1089619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badi" panose="020B0604020104020204" pitchFamily="34" charset="0"/>
              </a:rPr>
              <a:t>Gender </a:t>
            </a:r>
            <a:r>
              <a:rPr lang="en-US" sz="3600">
                <a:latin typeface="Abadi" panose="020B0604020104020204" pitchFamily="34" charset="0"/>
              </a:rPr>
              <a:t>Politics Complex</a:t>
            </a:r>
            <a:endParaRPr lang="en-US" sz="3600" dirty="0">
              <a:latin typeface="Abadi" panose="020B06040201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BE6BA-0FF3-941C-B5BF-4F812CAD095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33365" y="2224726"/>
            <a:ext cx="6691191" cy="4131623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Gender political action is fragmented.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Abortion issues drove initial resistance.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Now </a:t>
            </a:r>
            <a:r>
              <a:rPr lang="en-US" dirty="0" err="1">
                <a:latin typeface="Abadi" panose="020B0604020104020204" pitchFamily="34" charset="0"/>
              </a:rPr>
              <a:t>LGBTQ+issues</a:t>
            </a:r>
            <a:r>
              <a:rPr lang="en-US" dirty="0">
                <a:latin typeface="Abadi" panose="020B0604020104020204" pitchFamily="34" charset="0"/>
              </a:rPr>
              <a:t> have driven resistance.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Splits between young men &amp; young women.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Educational levels; technical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How do we get back on track?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UN Commission on Status of Women: rejected U.S. efforts to walk back progress.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2A54F4-D7A6-2061-8C4F-4B160839E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90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2C82F-766D-F188-812F-C20213EE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39" y="429462"/>
            <a:ext cx="7706061" cy="136706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badi" panose="020B0604020104020204" pitchFamily="34" charset="0"/>
              </a:rPr>
              <a:t>Ideas for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F64ED-52EF-1CFE-4B8D-2304E426E42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755832" y="2149311"/>
            <a:ext cx="6338888" cy="420703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badi" panose="020B0604020104020204" pitchFamily="34" charset="0"/>
              </a:rPr>
              <a:t>Focus on local opportunities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badi" panose="020B0604020104020204" pitchFamily="34" charset="0"/>
              </a:rPr>
              <a:t>Identify common interests e.g. affordable electricity. 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badi" panose="020B0604020104020204" pitchFamily="34" charset="0"/>
              </a:rPr>
              <a:t>Take personal action: Household solar, </a:t>
            </a:r>
            <a:r>
              <a:rPr lang="en-US" b="1" dirty="0" err="1">
                <a:latin typeface="Abadi" panose="020B0604020104020204" pitchFamily="34" charset="0"/>
              </a:rPr>
              <a:t>Evs</a:t>
            </a:r>
            <a:endParaRPr lang="en-US" b="1" dirty="0">
              <a:latin typeface="Abadi" panose="020B060402010402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badi" panose="020B0604020104020204" pitchFamily="34" charset="0"/>
              </a:rPr>
              <a:t>Organize community networks for childcare.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badi" panose="020B0604020104020204" pitchFamily="34" charset="0"/>
              </a:rPr>
              <a:t>Seek out nonprofits that have pragmatic agendas. </a:t>
            </a:r>
          </a:p>
          <a:p>
            <a:endParaRPr lang="en-US" b="1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A9F86-B17D-E99A-A053-76C17621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46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685383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0D3D-0BD5-2A19-F9D8-6383D9248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0590" y="429461"/>
            <a:ext cx="8327010" cy="132392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Cyclical Politics – U.S.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E6C8A-2ACC-8E04-5E6B-F352EA3B388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06012" y="1932495"/>
            <a:ext cx="7239786" cy="4423855"/>
          </a:xfrm>
        </p:spPr>
        <p:txBody>
          <a:bodyPr>
            <a:normAutofit lnSpcReduction="10000"/>
          </a:bodyPr>
          <a:lstStyle/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Gender &amp; race emerge as societal concerns in the 19</a:t>
            </a:r>
            <a:r>
              <a:rPr lang="en-US" baseline="30000" dirty="0">
                <a:latin typeface="Abadi" panose="020B0604020104020204" pitchFamily="34" charset="0"/>
              </a:rPr>
              <a:t>th</a:t>
            </a:r>
            <a:r>
              <a:rPr lang="en-US" dirty="0">
                <a:latin typeface="Abadi" panose="020B0604020104020204" pitchFamily="34" charset="0"/>
              </a:rPr>
              <a:t> Century, shaped by the Civil War. </a:t>
            </a: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New Deal policy responses and WWII reshaped U.S. society.  (Social Security, Technology).</a:t>
            </a: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In 1950 148.3 million people lived in the U.S.; in 2025 there were 343.6 million. </a:t>
            </a: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Communities became more urban less rural. In 1950 64% still lived in rural areas; in 2025 14% lived in rural areas. (Trend reversal urban to rural began in 2010; pandemic accelerated this trend.)</a:t>
            </a: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Rural communities were more homogenous and more conservative.</a:t>
            </a: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70D6F8-12D7-DB73-E578-161CE392F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090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4D2F6-DE40-BFFD-988C-EA6293E9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4029" y="429463"/>
            <a:ext cx="8383571" cy="80460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badi" panose="020B0604020104020204" pitchFamily="34" charset="0"/>
              </a:rPr>
              <a:t>Polarization &amp;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F9665-ECC6-47AE-80DE-150C3D65C95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081806" y="1412488"/>
            <a:ext cx="8038150" cy="530898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1848 Seneca Falls (Women’s Suffrage); 1850 Women’s Rights Convention  [Note: What happens in Europe in 1848?]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Prior to WWI, economics and political repression led to the Great Migration (South to North); new African American communities sprung up in largest urban areas. (Before 1910, 90% of this population was in the South.)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1901 Theodore Roosevelt becomes President; 1906 Antiquities Act adopted (first federal conservation law)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1909 NAACP founded.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1920 19</a:t>
            </a:r>
            <a:r>
              <a:rPr lang="en-US" baseline="30000" dirty="0">
                <a:latin typeface="Abadi" panose="020B0604020104020204" pitchFamily="34" charset="0"/>
              </a:rPr>
              <a:t>th</a:t>
            </a:r>
            <a:r>
              <a:rPr lang="en-US" dirty="0">
                <a:latin typeface="Abadi" panose="020B0604020104020204" pitchFamily="34" charset="0"/>
              </a:rPr>
              <a:t> Amendment adopted.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Post WWII, social policies: integration, urban housing, civil rights – reshape attitudes.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1945 UN established; 1948 UDHR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Political attitudes shifted as federal influence expands.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Post WWII – Changes in Europe, U.S. focus on individual rights.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1964 Civil Rights Act; Supreme Court on Roe v. Wade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FB699-8D94-F8B9-8515-C55DCB88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5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534EB17-8DB6-79BA-6CCF-161F1B784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4221" y="429462"/>
            <a:ext cx="8463379" cy="104423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badi" panose="020B0604020104020204" pitchFamily="34" charset="0"/>
              </a:rPr>
              <a:t>Gender in a Post WWII Context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708AA64-A0BD-1F9D-74DC-81E6BB9EB48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6489" y="1917577"/>
            <a:ext cx="7226424" cy="40508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In1942, 1 million women entered the U.S. labor force. By 1945, 6 million women were in the labor force – 37% of force despite pay inequality.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By1950, women’s participation rate was 29%.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2025 saw 77.4 million women in the workforce – a decline from pre-pandemic levels. 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Schedule flexibility and childcare are factors in limiting participation.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 New limits on reproductive rights and continued pay inequality also limit women’s opportunity.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61BDE-E934-E4DE-2802-0AFD6EE5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7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360908-AF11-DEC2-B744-220FD09A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249" y="429462"/>
            <a:ext cx="8088351" cy="1049934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badi" panose="020B0604020104020204" pitchFamily="34" charset="0"/>
              </a:rPr>
              <a:t>Climate And Environment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20D45D-F982-F8EA-FB32-641B3F2B035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63844" y="1947746"/>
            <a:ext cx="6913756" cy="440860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1960s environmental action raised awareness of externalities of industrialization, intensive agriculture, nuclear &amp; fossil energy.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New environmental legislation gave EPA broad authorities to protect human health.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Regulations imposed costs on corporations, but also individuals.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Science provided solutions (catalytic converters) to mitigate problems.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Coalitions emerged to counter regulations.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Success on ozone &amp; lead vested power in an executive agency. (endangerment finding)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Assumed addressing climate change would be easy.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8FC9A-C245-4A62-9003-812F4FE4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74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2413C-BCFE-B435-3222-9BE2E381C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311972"/>
            <a:ext cx="9389288" cy="101121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Abadi" panose="020B0604020104020204" pitchFamily="34" charset="0"/>
              </a:rPr>
              <a:t>Gender &amp; Environment have Global Dimensions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C60A8B-8A3A-41EB-B45E-8837A88A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ED2E0-A4BB-6A09-A745-7835925F822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734" y="1559859"/>
            <a:ext cx="4515035" cy="4796491"/>
          </a:xfrm>
        </p:spPr>
        <p:txBody>
          <a:bodyPr>
            <a:normAutofit fontScale="32500" lnSpcReduction="20000"/>
          </a:bodyPr>
          <a:lstStyle/>
          <a:p>
            <a:r>
              <a:rPr lang="en-US" sz="5500" b="1" dirty="0">
                <a:latin typeface="Abadi" panose="020B0604020104020204" pitchFamily="34" charset="0"/>
              </a:rPr>
              <a:t>Gender in the UN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UN establishes Commission on the Status of Women in 1948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Research begins on women’s societal status and political access.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1953 Political Rights of Women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1957/52 Rights of Married Women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1975 World Conference on Women (Mexico City)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1979 Convention on the Elimination of Discrimination Against Women (CEDAW)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900" dirty="0">
                <a:latin typeface="Abadi" panose="020B0604020104020204" pitchFamily="34" charset="0"/>
              </a:rPr>
              <a:t>1995 Fourth World Conference on Women (Beijing)</a:t>
            </a:r>
          </a:p>
          <a:p>
            <a:endParaRPr lang="en-US" sz="4900" dirty="0">
              <a:latin typeface="Abadi" panose="020B06040201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badi" panose="020B06040201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badi" panose="020B06040201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badi" panose="020B0604020104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81B012-7215-985D-183E-FDF354CF0E9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645989" y="1559859"/>
            <a:ext cx="4515035" cy="453614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latin typeface="Abadi" panose="020B0604020104020204" pitchFamily="34" charset="0"/>
              </a:rPr>
              <a:t>Environment in the 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Migratory birds recognized as transboundary issues in the 20</a:t>
            </a:r>
            <a:r>
              <a:rPr lang="en-US" baseline="30000" dirty="0">
                <a:latin typeface="Abadi" panose="020B0604020104020204" pitchFamily="34" charset="0"/>
              </a:rPr>
              <a:t>th</a:t>
            </a:r>
            <a:r>
              <a:rPr lang="en-US" dirty="0">
                <a:latin typeface="Abadi" panose="020B0604020104020204" pitchFamily="34" charset="0"/>
              </a:rPr>
              <a:t>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Creation of the UN brings key conservation issues to UNESCO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1960 World Conservation Union secures UNESCO support for Ramsar Convention on Wetlands.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1972 World Heritage Convention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1972 UN Conference on the Human Environment creates UNEP.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1972 CITES is adopted – regulates international trade in endangered species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endParaRPr lang="en-US" b="1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65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3905" y="429461"/>
            <a:ext cx="7723695" cy="1069401"/>
          </a:xfrm>
        </p:spPr>
        <p:txBody>
          <a:bodyPr>
            <a:normAutofit/>
          </a:bodyPr>
          <a:lstStyle/>
          <a:p>
            <a:r>
              <a:rPr lang="en-ZA" sz="3200" dirty="0">
                <a:latin typeface="Abadi" panose="020B0604020104020204" pitchFamily="34" charset="0"/>
              </a:rPr>
              <a:t>Trump 2.0: U.S. Global &amp; Domestic Policy is Reshaped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229893" y="1824088"/>
            <a:ext cx="7723695" cy="50339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Abadi" panose="020B0604020104020204" pitchFamily="34" charset="0"/>
              </a:rPr>
              <a:t>Internationally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U.S. withdraws from Paris Agreement.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Reduces support for multilateral governance (environment, human rights, development)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Focus on Western Hemisphere (Gaza, Iran??)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Abadi" panose="020B0604020104020204" pitchFamily="34" charset="0"/>
              </a:rPr>
              <a:t>Domestically</a:t>
            </a:r>
          </a:p>
          <a:p>
            <a:pPr>
              <a:lnSpc>
                <a:spcPct val="100000"/>
              </a:lnSpc>
            </a:pPr>
            <a:endParaRPr lang="en-US" dirty="0">
              <a:latin typeface="Abadi" panose="020B0604020104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Reshape U.S. population through deportations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Reduce regulations (environment, social)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Overturns Roe v. Wade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Promotes a return to fossil fuels</a:t>
            </a:r>
          </a:p>
          <a:p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9F202-83DB-AE97-1456-F0E98EB15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45" y="429462"/>
            <a:ext cx="7606146" cy="1083454"/>
          </a:xfrm>
        </p:spPr>
        <p:txBody>
          <a:bodyPr anchor="b">
            <a:normAutofit/>
          </a:bodyPr>
          <a:lstStyle/>
          <a:p>
            <a:r>
              <a:rPr lang="en-US" sz="3600" b="1" dirty="0">
                <a:latin typeface="Abadi" panose="020B0604020104020204" pitchFamily="34" charset="0"/>
              </a:rPr>
              <a:t>Climate Policy Assumptions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35CAE15D-E23A-145B-FA63-F03D0E8E4F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817097" y="1785769"/>
            <a:ext cx="7070103" cy="464276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U.S. environmental policy was focused on mitigation.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SO² (sulfur) and CFCs (ozone) were templates for action.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80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Ignored the scale of the problem: in 1987 fossil fuels were  81%  of Total primary energy supply (TPES).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80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 While the mix has changed; they remain at 83% today.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80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 Energy intensity (energy per unit of GDP) has declined by two-thirds since 1960.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80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 Assumed threats to human health would override fossil fuel influence.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80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0" dirty="0">
                <a:latin typeface="Abadi" panose="020B0604020104020204" pitchFamily="34" charset="0"/>
              </a:rPr>
              <a:t>   Legal precedents would be upheld.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62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62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6200" dirty="0">
              <a:latin typeface="Abadi" panose="020B0604020104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62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26BA2C8C-60E3-712B-3832-8603320D8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9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4E7D3C4A-2739-DF7A-5992-A033A57FE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96112"/>
            <a:ext cx="6589150" cy="825112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latin typeface="Abadi" panose="020B0604020104020204" pitchFamily="34" charset="0"/>
              </a:rPr>
              <a:t>Resistance to Action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E5D97A4E-0F6B-6CF7-8B42-5D427449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5CEABB6-07DC-46E8-9B57-56EC44A396E5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1876218-F0AA-5E95-7E11-D0926CF4485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62001" y="2054711"/>
            <a:ext cx="6597372" cy="4300369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In 1992 Congress ratified UNFCCC as it called for study; imposed no constraints.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UNFCCC entered into force; failure of parties to meet 1990 emission levels triggers Kyoto protocol negotiations.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Congress adopts Byrd-Hagel resolution cautioning against harming U.S. economy.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Fossil fuel interests mount public campaign against Kyoto action.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Climate change and environmental action become polarizing – more conflict emerges along party lines.</a:t>
            </a:r>
          </a:p>
          <a:p>
            <a:pPr mar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Trump embodies these perceptions even as climate change impacts become visible.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5557413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sharepoint/v3"/>
    <ds:schemaRef ds:uri="16c05727-aa75-4e4a-9b5f-8a80a1165891"/>
    <ds:schemaRef ds:uri="http://purl.org/dc/terms/"/>
    <ds:schemaRef ds:uri="230e9df3-be65-4c73-a93b-d1236ebd677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{B519041B-A52B-4391-AA91-4D14DBFA800F}TF55c86556-70ea-476e-aa05-13a38f2d5b0da1381d77_win32-a3c664429073</Template>
  <TotalTime>393</TotalTime>
  <Words>1207</Words>
  <Application>Microsoft Macintosh PowerPoint</Application>
  <PresentationFormat>Widescreen</PresentationFormat>
  <Paragraphs>150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Abadi</vt:lpstr>
      <vt:lpstr>Arial</vt:lpstr>
      <vt:lpstr>Avenir Next LT Pro</vt:lpstr>
      <vt:lpstr>Calibri</vt:lpstr>
      <vt:lpstr>Custom</vt:lpstr>
      <vt:lpstr>Resisting Backlash: Rethinking Climate, Energy &amp; Gender Politics</vt:lpstr>
      <vt:lpstr>Cyclical Politics – U.S. </vt:lpstr>
      <vt:lpstr>Polarization &amp; policy</vt:lpstr>
      <vt:lpstr>Gender in a Post WWII Context</vt:lpstr>
      <vt:lpstr>Climate And Environment</vt:lpstr>
      <vt:lpstr>Gender &amp; Environment have Global Dimensions</vt:lpstr>
      <vt:lpstr>Trump 2.0: U.S. Global &amp; Domestic Policy is Reshaped </vt:lpstr>
      <vt:lpstr>Climate Policy Assumptions</vt:lpstr>
      <vt:lpstr>Resistance to Action</vt:lpstr>
      <vt:lpstr>Climate &amp; Energy -- </vt:lpstr>
      <vt:lpstr>Shift In U.S. Western Grid</vt:lpstr>
      <vt:lpstr>Gender Politics Complex</vt:lpstr>
      <vt:lpstr>Ideas for Action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Melinda Kimble</dc:creator>
  <cp:lastModifiedBy>Fulton Armstrong</cp:lastModifiedBy>
  <cp:revision>2</cp:revision>
  <dcterms:created xsi:type="dcterms:W3CDTF">2026-03-16T17:51:29Z</dcterms:created>
  <dcterms:modified xsi:type="dcterms:W3CDTF">2026-03-19T19:51:29Z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