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6" r:id="rId3"/>
    <p:sldId id="334" r:id="rId4"/>
    <p:sldId id="282" r:id="rId5"/>
    <p:sldId id="331" r:id="rId6"/>
    <p:sldId id="327" r:id="rId7"/>
    <p:sldId id="288" r:id="rId8"/>
    <p:sldId id="330" r:id="rId9"/>
    <p:sldId id="329" r:id="rId10"/>
    <p:sldId id="332" r:id="rId11"/>
    <p:sldId id="333" r:id="rId12"/>
    <p:sldId id="336" r:id="rId13"/>
    <p:sldId id="338" r:id="rId14"/>
    <p:sldId id="316" r:id="rId15"/>
    <p:sldId id="34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  <p:cmAuthor id="2" name="Fulton Armstrong" initials="FA" lastIdx="15" clrIdx="1">
    <p:extLst>
      <p:ext uri="{19B8F6BF-5375-455C-9EA6-DF929625EA0E}">
        <p15:presenceInfo xmlns:p15="http://schemas.microsoft.com/office/powerpoint/2012/main" userId="S::fultona@american.edu::f41bbdac-9ceb-4912-8d0c-6324ecc30400" providerId="AD"/>
      </p:ext>
    </p:extLst>
  </p:cmAuthor>
  <p:cmAuthor id="3" name="Samantha Clemence" initials="SC" lastIdx="4" clrIdx="2">
    <p:extLst>
      <p:ext uri="{19B8F6BF-5375-455C-9EA6-DF929625EA0E}">
        <p15:presenceInfo xmlns:p15="http://schemas.microsoft.com/office/powerpoint/2012/main" userId="S::saclemen@syr.edu::c8804c30-4874-494b-8db7-9f359d8364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76900"/>
    <a:srgbClr val="707780"/>
    <a:srgbClr val="F76801"/>
    <a:srgbClr val="D74100"/>
    <a:srgbClr val="000000"/>
    <a:srgbClr val="404040"/>
    <a:srgbClr val="6D77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C270E-5865-4C05-A1D8-D99164338D4B}" v="1" dt="2026-03-02T17:51:13.598"/>
  </p1510:revLst>
</p1510:revInfo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3"/>
    <p:restoredTop sz="96327"/>
  </p:normalViewPr>
  <p:slideViewPr>
    <p:cSldViewPr snapToObjects="1">
      <p:cViewPr varScale="1">
        <p:scale>
          <a:sx n="60" d="100"/>
          <a:sy n="60" d="100"/>
        </p:scale>
        <p:origin x="267" y="261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3/2/2026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13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1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6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7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8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0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8" name="Picture 4" descr="Large orange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D1E18515-35BE-7644-8158-2284E6C0A6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2" r="11376" b="6722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41248" y="1828800"/>
            <a:ext cx="10515600" cy="4352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070101"/>
            <a:ext cx="12192000" cy="47878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31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0" y="0"/>
            <a:ext cx="12191999" cy="1188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332" y="2778847"/>
            <a:ext cx="5486400" cy="17373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696058" y="365760"/>
            <a:ext cx="241837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3" y="2766217"/>
            <a:ext cx="5486400" cy="1737360"/>
          </a:xfrm>
        </p:spPr>
        <p:txBody>
          <a:bodyPr tIns="0" bIns="0" anchor="t" anchorCtr="0"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069354DE-56C0-484E-A9B2-526150D0EC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2766217"/>
            <a:ext cx="5483335" cy="1737360"/>
          </a:xfrm>
        </p:spPr>
        <p:txBody>
          <a:bodyPr tIns="0" bIns="0" anchor="t" anchorCtr="0">
            <a:noAutofit/>
          </a:bodyPr>
          <a:lstStyle>
            <a:lvl1pPr>
              <a:lnSpc>
                <a:spcPct val="100000"/>
              </a:lnSpc>
              <a:defRPr sz="6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1EBB5EBE-9943-6946-A35D-110561847C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  <a:lvl2pPr marL="9525" indent="0">
              <a:lnSpc>
                <a:spcPct val="150000"/>
              </a:lnSpc>
              <a:buNone/>
              <a:tabLst/>
              <a:defRPr/>
            </a:lvl2pPr>
            <a:lvl3pPr marL="9525" indent="0">
              <a:lnSpc>
                <a:spcPct val="150000"/>
              </a:lnSpc>
              <a:buNone/>
              <a:tabLst/>
              <a:defRPr/>
            </a:lvl3pPr>
            <a:lvl4pPr marL="9525" indent="0">
              <a:lnSpc>
                <a:spcPct val="150000"/>
              </a:lnSpc>
              <a:buNone/>
              <a:tabLst/>
              <a:defRPr/>
            </a:lvl4pPr>
            <a:lvl5pPr marL="9525" indent="0">
              <a:lnSpc>
                <a:spcPct val="150000"/>
              </a:lnSpc>
              <a:buNone/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5157787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1761"/>
            <a:ext cx="5157787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5625"/>
            <a:ext cx="5183188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51761"/>
            <a:ext cx="5183188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254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5845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838200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9434557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900" b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900" b="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45392A-11CE-E74B-90CA-48A9836D2F0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AC1A53C-007F-0442-93D0-9835CD7F46A2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792685D-3C27-0C4C-B543-0E9377810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 dirty="0"/>
            </a:br>
            <a:r>
              <a:rPr lang="en-US" dirty="0"/>
              <a:t>06 March 2026</a:t>
            </a:r>
          </a:p>
        </p:txBody>
      </p:sp>
    </p:spTree>
    <p:extLst>
      <p:ext uri="{BB962C8B-B14F-4D97-AF65-F5344CB8AC3E}">
        <p14:creationId xmlns:p14="http://schemas.microsoft.com/office/powerpoint/2010/main" val="1585067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94" y="156119"/>
            <a:ext cx="11048806" cy="1325563"/>
          </a:xfrm>
        </p:spPr>
        <p:txBody>
          <a:bodyPr>
            <a:noAutofit/>
          </a:bodyPr>
          <a:lstStyle/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A45C2B-6229-4FA0-9DE0-252D31506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52600" y="3145497"/>
            <a:ext cx="9601200" cy="4351338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Clarify – again – what you think you’ve heard, using </a:t>
            </a:r>
            <a:r>
              <a:rPr lang="en-US" sz="2000" i="1" dirty="0"/>
              <a:t>their </a:t>
            </a:r>
            <a:r>
              <a:rPr lang="en-US" sz="2000" dirty="0"/>
              <a:t>language </a:t>
            </a:r>
          </a:p>
          <a:p>
            <a:pPr lvl="1"/>
            <a:r>
              <a:rPr lang="en-US" sz="2000" dirty="0"/>
              <a:t>Use inoffensive phrases such as “Sorry, what I hear you saying is…” or “For me, the word ___ means ___”</a:t>
            </a:r>
          </a:p>
          <a:p>
            <a:pPr lvl="1"/>
            <a:r>
              <a:rPr lang="en-US" sz="2000" dirty="0"/>
              <a:t>Mentally try to identify the reason for the discrepancy: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           factual? context? analytical? values? experience?</a:t>
            </a:r>
          </a:p>
          <a:p>
            <a:pPr lvl="1"/>
            <a:r>
              <a:rPr lang="en-US" sz="2000" dirty="0"/>
              <a:t>Speak constructively, analytically, and non-judgmentally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CD7D4A5-EBC7-4FD0-9484-81DE0E254E7C}"/>
              </a:ext>
            </a:extLst>
          </p:cNvPr>
          <p:cNvSpPr txBox="1">
            <a:spLocks/>
          </p:cNvSpPr>
          <p:nvPr/>
        </p:nvSpPr>
        <p:spPr>
          <a:xfrm>
            <a:off x="1143000" y="1536834"/>
            <a:ext cx="9678988" cy="151193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Char char="–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Char char="–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If you feel the speaker is embracing disinformation or misinformation, 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a situation becomes tense or emotional</a:t>
            </a:r>
          </a:p>
        </p:txBody>
      </p:sp>
    </p:spTree>
    <p:extLst>
      <p:ext uri="{BB962C8B-B14F-4D97-AF65-F5344CB8AC3E}">
        <p14:creationId xmlns:p14="http://schemas.microsoft.com/office/powerpoint/2010/main" val="202893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481682"/>
            <a:ext cx="9448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If you’re the speaker, and someone is interrupting you</a:t>
            </a:r>
          </a:p>
          <a:p>
            <a:pPr lvl="1"/>
            <a:r>
              <a:rPr lang="en-US" sz="2200" dirty="0"/>
              <a:t>Don’t get emotional</a:t>
            </a:r>
          </a:p>
          <a:p>
            <a:pPr lvl="1"/>
            <a:r>
              <a:rPr lang="en-US" sz="2200" dirty="0"/>
              <a:t>Take a deep breath, relax your shoulders, and focus on being effective vs being right</a:t>
            </a:r>
          </a:p>
          <a:p>
            <a:pPr lvl="1"/>
            <a:r>
              <a:rPr lang="en-US" sz="2200" dirty="0"/>
              <a:t>Techniques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Hand facing up, palm open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“Let me finish”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Pause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Look away (disengage until they stop talking) </a:t>
            </a:r>
          </a:p>
          <a:p>
            <a:pPr lvl="2"/>
            <a:r>
              <a:rPr lang="en-US" sz="2200" dirty="0"/>
              <a:t>Walk away – last resort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F0E753-E587-4DF2-92E2-2A33542DB028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" name="Picture 1" descr="A cartoon character of a person&#10;&#10;Description automatically generated">
            <a:extLst>
              <a:ext uri="{FF2B5EF4-FFF2-40B4-BE49-F238E27FC236}">
                <a16:creationId xmlns:a16="http://schemas.microsoft.com/office/drawing/2014/main" id="{A88E47C1-9FDF-FAC0-4F03-EE938648F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405618" y="5029200"/>
            <a:ext cx="12858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778E-17 0.00625 L 1.125 0.0233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07D2FC-49F4-1475-BB77-ADFBB01D8E30}"/>
              </a:ext>
            </a:extLst>
          </p:cNvPr>
          <p:cNvSpPr/>
          <p:nvPr/>
        </p:nvSpPr>
        <p:spPr>
          <a:xfrm rot="21394013">
            <a:off x="1295468" y="2665422"/>
            <a:ext cx="4790851" cy="4668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DA504-10BD-1C5F-5110-47924CB0DA1D}"/>
              </a:ext>
            </a:extLst>
          </p:cNvPr>
          <p:cNvSpPr/>
          <p:nvPr/>
        </p:nvSpPr>
        <p:spPr>
          <a:xfrm rot="21394013">
            <a:off x="1316495" y="3185372"/>
            <a:ext cx="4790851" cy="3208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58840E-7CC6-76B4-55F3-1F6F20FBA1EE}"/>
              </a:ext>
            </a:extLst>
          </p:cNvPr>
          <p:cNvSpPr/>
          <p:nvPr/>
        </p:nvSpPr>
        <p:spPr>
          <a:xfrm rot="21394013">
            <a:off x="1263275" y="3433829"/>
            <a:ext cx="4790851" cy="3597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20064" y="2870088"/>
            <a:ext cx="43327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Others …</a:t>
            </a:r>
          </a:p>
        </p:txBody>
      </p:sp>
    </p:spTree>
    <p:extLst>
      <p:ext uri="{BB962C8B-B14F-4D97-AF65-F5344CB8AC3E}">
        <p14:creationId xmlns:p14="http://schemas.microsoft.com/office/powerpoint/2010/main" val="299532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8" grpId="0" animBg="1"/>
      <p:bldP spid="9" grpId="0" animBg="1"/>
      <p:bldP spid="10" grpId="0"/>
      <p:bldP spid="10" grpId="1"/>
      <p:bldP spid="11" grpId="0"/>
      <p:bldP spid="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15199" y="2879412"/>
            <a:ext cx="4332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64299B-8E07-D68F-1616-E148B84B3816}"/>
              </a:ext>
            </a:extLst>
          </p:cNvPr>
          <p:cNvSpPr txBox="1"/>
          <p:nvPr/>
        </p:nvSpPr>
        <p:spPr>
          <a:xfrm>
            <a:off x="2819400" y="5715000"/>
            <a:ext cx="6260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To listen well … is a conscious decision.</a:t>
            </a:r>
          </a:p>
        </p:txBody>
      </p:sp>
    </p:spTree>
    <p:extLst>
      <p:ext uri="{BB962C8B-B14F-4D97-AF65-F5344CB8AC3E}">
        <p14:creationId xmlns:p14="http://schemas.microsoft.com/office/powerpoint/2010/main" val="24069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0" grpId="1"/>
      <p:bldP spid="11" grpId="0"/>
      <p:bldP spid="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D6B7791-2CC6-9049-B0F9-8FB959D6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73" y="1981200"/>
            <a:ext cx="7885119" cy="35814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T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 goal is to hear and understand each other. 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Hearing and understanding are not  necessarily agreeing.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Strive for </a:t>
            </a:r>
            <a:r>
              <a:rPr lang="en-US" b="0" i="1">
                <a:solidFill>
                  <a:schemeClr val="accent1"/>
                </a:solidFill>
                <a:effectLst/>
                <a:latin typeface="+mn-lt"/>
              </a:rPr>
              <a:t>effective</a:t>
            </a: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professionalism.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sz="4900" dirty="0"/>
              <a:t>Questions and Discussion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898133-FC2E-5141-9C1C-7AD2410AA8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167" r="70341" b="19049"/>
          <a:stretch/>
        </p:blipFill>
        <p:spPr>
          <a:xfrm>
            <a:off x="8915400" y="0"/>
            <a:ext cx="3276600" cy="6301053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4049B9-FB93-D74C-B3AE-AA898BE8F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73" y="533400"/>
            <a:ext cx="3218687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A7493-69AE-E26D-964D-A2F7BD5E7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BBE5EB-128C-F3B8-3ED4-74E7E151B1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0FA484F-42B1-6830-3BB6-E744C57CA6F9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62725E7-86AB-B084-A346-BFBBEA90C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 dirty="0"/>
            </a:br>
            <a:r>
              <a:rPr lang="en-US" dirty="0"/>
              <a:t>06 March 2026</a:t>
            </a:r>
          </a:p>
        </p:txBody>
      </p:sp>
    </p:spTree>
    <p:extLst>
      <p:ext uri="{BB962C8B-B14F-4D97-AF65-F5344CB8AC3E}">
        <p14:creationId xmlns:p14="http://schemas.microsoft.com/office/powerpoint/2010/main" val="52392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828800"/>
            <a:ext cx="94925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…</a:t>
            </a:r>
          </a:p>
          <a:p>
            <a:r>
              <a:rPr lang="en-US" dirty="0"/>
              <a:t>How much does good communication depend on good listening? </a:t>
            </a:r>
          </a:p>
          <a:p>
            <a:r>
              <a:rPr lang="en-US" dirty="0"/>
              <a:t>How much “bandwidth” does listening take?</a:t>
            </a:r>
          </a:p>
          <a:p>
            <a:r>
              <a:rPr lang="en-US" dirty="0"/>
              <a:t>Why do we not listen better?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49867-AF1C-8160-C070-5C401E935806}"/>
              </a:ext>
            </a:extLst>
          </p:cNvPr>
          <p:cNvSpPr txBox="1"/>
          <p:nvPr/>
        </p:nvSpPr>
        <p:spPr>
          <a:xfrm>
            <a:off x="6248400" y="5562600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(Answers later)</a:t>
            </a:r>
          </a:p>
        </p:txBody>
      </p:sp>
    </p:spTree>
    <p:extLst>
      <p:ext uri="{BB962C8B-B14F-4D97-AF65-F5344CB8AC3E}">
        <p14:creationId xmlns:p14="http://schemas.microsoft.com/office/powerpoint/2010/main" val="21518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11277600" cy="4351338"/>
          </a:xfrm>
        </p:spPr>
        <p:txBody>
          <a:bodyPr>
            <a:normAutofit/>
          </a:bodyPr>
          <a:lstStyle/>
          <a:p>
            <a:r>
              <a:rPr lang="en-US" dirty="0"/>
              <a:t>Up to 80% of your waking hours are spent in some form of </a:t>
            </a:r>
            <a:br>
              <a:rPr lang="en-US" dirty="0"/>
            </a:br>
            <a:r>
              <a:rPr lang="en-US" dirty="0"/>
              <a:t>communication</a:t>
            </a:r>
          </a:p>
          <a:p>
            <a:r>
              <a:rPr lang="en-US" dirty="0"/>
              <a:t>45% of that time is spent listening </a:t>
            </a:r>
          </a:p>
          <a:p>
            <a:pPr lvl="1"/>
            <a:r>
              <a:rPr lang="en-US" sz="2000" dirty="0"/>
              <a:t>The rest:  9% writing, 16% reading, 30% speaking</a:t>
            </a:r>
          </a:p>
          <a:p>
            <a:r>
              <a:rPr lang="en-US" dirty="0"/>
              <a:t>We are poor and inefficient listeners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  <a:p>
            <a:pPr lvl="1"/>
            <a:r>
              <a:rPr lang="en-US" b="0" i="0" dirty="0">
                <a:effectLst/>
                <a:latin typeface="Work sans"/>
              </a:rPr>
              <a:t>Studies show most people remember less than 50% of what they hear in a conversation!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2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Should We Listen?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2DA108-A005-E1AA-E8DA-1017ACC4D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78945"/>
              </p:ext>
            </p:extLst>
          </p:nvPr>
        </p:nvGraphicFramePr>
        <p:xfrm>
          <a:off x="822960" y="1493520"/>
          <a:ext cx="10871200" cy="4754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927784078"/>
                    </a:ext>
                  </a:extLst>
                </a:gridCol>
                <a:gridCol w="7061200">
                  <a:extLst>
                    <a:ext uri="{9D8B030D-6E8A-4147-A177-3AD203B41FA5}">
                      <a16:colId xmlns:a16="http://schemas.microsoft.com/office/drawing/2014/main" val="21569248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Obtain information 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get competence and knowledge; improve retention</a:t>
                      </a:r>
                      <a:endParaRPr lang="en-US" sz="2400" dirty="0"/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590568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Understand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broaden your perspective and reduce misunderstandings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104570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Learn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create new ways to approach issues; help detect and solve problems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802889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build relationships; gain trust, support and confidence of others; defuse emotional situations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24436429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64F4AB-E0DE-0666-20BB-A9F0790672EB}"/>
              </a:ext>
            </a:extLst>
          </p:cNvPr>
          <p:cNvSpPr/>
          <p:nvPr/>
        </p:nvSpPr>
        <p:spPr>
          <a:xfrm>
            <a:off x="812074" y="1651363"/>
            <a:ext cx="10683240" cy="7209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93E4EC-A1ED-1093-1C3A-A99AE4812E37}"/>
              </a:ext>
            </a:extLst>
          </p:cNvPr>
          <p:cNvSpPr/>
          <p:nvPr/>
        </p:nvSpPr>
        <p:spPr>
          <a:xfrm>
            <a:off x="754380" y="3825240"/>
            <a:ext cx="10683240" cy="747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1CEFAC-12BF-331F-A2ED-B5A2DA971817}"/>
              </a:ext>
            </a:extLst>
          </p:cNvPr>
          <p:cNvSpPr/>
          <p:nvPr/>
        </p:nvSpPr>
        <p:spPr>
          <a:xfrm>
            <a:off x="670560" y="2467928"/>
            <a:ext cx="11023600" cy="13573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89A71F-5DE1-FDFE-C3E3-FA4D9C497D47}"/>
              </a:ext>
            </a:extLst>
          </p:cNvPr>
          <p:cNvSpPr/>
          <p:nvPr/>
        </p:nvSpPr>
        <p:spPr>
          <a:xfrm>
            <a:off x="822960" y="4725149"/>
            <a:ext cx="11023600" cy="15921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81347">
            <a:off x="1884680" y="2665096"/>
            <a:ext cx="8559800" cy="2502216"/>
          </a:xfrm>
          <a:solidFill>
            <a:srgbClr val="FFFFFF"/>
          </a:solidFill>
          <a:ln w="28575">
            <a:solidFill>
              <a:schemeClr val="tx2"/>
            </a:solidFill>
          </a:ln>
        </p:spPr>
        <p:txBody>
          <a:bodyPr lIns="182880" tIns="365760" rIns="182880" bIns="36576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→→ </a:t>
            </a:r>
            <a:r>
              <a:rPr lang="en-US" sz="4000" dirty="0">
                <a:solidFill>
                  <a:schemeClr val="accent6"/>
                </a:solidFill>
              </a:rPr>
              <a:t>Good leaders listen! </a:t>
            </a: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←←</a:t>
            </a:r>
            <a:b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(The higher you go in a hierarchy,</a:t>
            </a:r>
            <a:b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more you listen.)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899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 Said, 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46360"/>
            <a:ext cx="10896600" cy="4351338"/>
          </a:xfrm>
        </p:spPr>
        <p:txBody>
          <a:bodyPr>
            <a:normAutofit/>
          </a:bodyPr>
          <a:lstStyle/>
          <a:p>
            <a:r>
              <a:rPr lang="en-US" dirty="0"/>
              <a:t>Are you a good listener? </a:t>
            </a:r>
          </a:p>
          <a:p>
            <a:r>
              <a:rPr lang="en-US" dirty="0"/>
              <a:t>Pay attention to your listening habits: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talk more than the people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around you?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find yourself interrupting others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to get your point across?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often forget things people tell you?</a:t>
            </a:r>
          </a:p>
          <a:p>
            <a:pPr lvl="1"/>
            <a:r>
              <a:rPr lang="en-US" sz="2800" dirty="0">
                <a:latin typeface="Open Sans"/>
              </a:rPr>
              <a:t>Are you multitasking? On your phone?</a:t>
            </a:r>
            <a:endParaRPr lang="en-US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D9D1CC-8F76-424E-A804-7272910B2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68" y="1352147"/>
            <a:ext cx="3352832" cy="2269140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3742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Conscious Listening Skills: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The Basics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506662"/>
            <a:ext cx="10058400" cy="4351338"/>
          </a:xfrm>
        </p:spPr>
        <p:txBody>
          <a:bodyPr>
            <a:normAutofit/>
          </a:bodyPr>
          <a:lstStyle/>
          <a:p>
            <a:r>
              <a:rPr lang="en-US" dirty="0"/>
              <a:t>Give your full attention to the speaker and make a conscious effort to hear the whole message being communicated</a:t>
            </a:r>
          </a:p>
          <a:p>
            <a:r>
              <a:rPr lang="en-US" dirty="0"/>
              <a:t>Put aside distracting thoughts and things</a:t>
            </a:r>
          </a:p>
          <a:p>
            <a:r>
              <a:rPr lang="en-US" dirty="0"/>
              <a:t>“Listen” to the speaker’s body language</a:t>
            </a:r>
          </a:p>
        </p:txBody>
      </p:sp>
    </p:spTree>
    <p:extLst>
      <p:ext uri="{BB962C8B-B14F-4D97-AF65-F5344CB8AC3E}">
        <p14:creationId xmlns:p14="http://schemas.microsoft.com/office/powerpoint/2010/main" val="102940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353800" cy="1325563"/>
          </a:xfrm>
        </p:spPr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8901" y="539296"/>
            <a:ext cx="5157787" cy="731520"/>
          </a:xfrm>
        </p:spPr>
        <p:txBody>
          <a:bodyPr>
            <a:normAutofit/>
          </a:bodyPr>
          <a:lstStyle/>
          <a:p>
            <a:r>
              <a:rPr lang="en-US" sz="3200" b="0" dirty="0"/>
              <a:t>SHOW you are listening 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2513" y="1864859"/>
            <a:ext cx="5157787" cy="4329112"/>
          </a:xfrm>
        </p:spPr>
        <p:txBody>
          <a:bodyPr>
            <a:noAutofit/>
          </a:bodyPr>
          <a:lstStyle/>
          <a:p>
            <a:r>
              <a:rPr lang="en-US" sz="1900" dirty="0"/>
              <a:t>Be aware of how your body language and gestures can convey your attention</a:t>
            </a:r>
          </a:p>
          <a:p>
            <a:r>
              <a:rPr lang="en-US" sz="1900" dirty="0"/>
              <a:t>Keep a pleasant facial expression; smile (without being weird)</a:t>
            </a:r>
          </a:p>
          <a:p>
            <a:r>
              <a:rPr lang="en-US" sz="1900" dirty="0"/>
              <a:t>Keep your body language open and inviting; use small gestures like nodding</a:t>
            </a:r>
          </a:p>
          <a:p>
            <a:r>
              <a:rPr lang="en-US" sz="1900" dirty="0"/>
              <a:t>Signal to the speaker continue, slow down, “got it.”</a:t>
            </a:r>
          </a:p>
          <a:p>
            <a:r>
              <a:rPr lang="en-US" sz="1900" dirty="0"/>
              <a:t>Take short notes, if appropriate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50CA0D-9446-4C58-ABBA-0458E8204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989" y="1864859"/>
            <a:ext cx="3486585" cy="3733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136DFC-FDA4-2920-DC9D-D5CE0BFDF2DD}"/>
              </a:ext>
            </a:extLst>
          </p:cNvPr>
          <p:cNvSpPr txBox="1"/>
          <p:nvPr/>
        </p:nvSpPr>
        <p:spPr>
          <a:xfrm>
            <a:off x="2895600" y="5468911"/>
            <a:ext cx="420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It’s your “meta message.”</a:t>
            </a:r>
          </a:p>
        </p:txBody>
      </p:sp>
    </p:spTree>
    <p:extLst>
      <p:ext uri="{BB962C8B-B14F-4D97-AF65-F5344CB8AC3E}">
        <p14:creationId xmlns:p14="http://schemas.microsoft.com/office/powerpoint/2010/main" val="288403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Suspend Bias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59865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Defer Judgment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8531" y="2286000"/>
            <a:ext cx="5157787" cy="3525202"/>
          </a:xfrm>
        </p:spPr>
        <p:txBody>
          <a:bodyPr>
            <a:noAutofit/>
          </a:bodyPr>
          <a:lstStyle/>
          <a:p>
            <a:r>
              <a:rPr lang="en-US" sz="2200" dirty="0"/>
              <a:t>Check your biases and listen with an open mind</a:t>
            </a:r>
          </a:p>
          <a:p>
            <a:r>
              <a:rPr lang="en-US" sz="2200" dirty="0"/>
              <a:t>Allow the speaker to finish each point before asking questions</a:t>
            </a:r>
          </a:p>
          <a:p>
            <a:r>
              <a:rPr lang="en-US" sz="2200" dirty="0"/>
              <a:t>Don’t interrupt with counter arguments</a:t>
            </a:r>
          </a:p>
          <a:p>
            <a:r>
              <a:rPr lang="en-US" sz="2200" dirty="0"/>
              <a:t>Don’t mentally prepare a rebuttal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612" y="2191385"/>
            <a:ext cx="5183188" cy="1024255"/>
          </a:xfrm>
        </p:spPr>
        <p:txBody>
          <a:bodyPr>
            <a:normAutofit/>
          </a:bodyPr>
          <a:lstStyle/>
          <a:p>
            <a:r>
              <a:rPr lang="en-US" sz="1900" dirty="0"/>
              <a:t>It says: </a:t>
            </a:r>
          </a:p>
          <a:p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653122"/>
            <a:ext cx="5183188" cy="352520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I'm more important than you are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What I have to say is more interesting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care what you think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have time for your opinion</a:t>
            </a:r>
          </a:p>
          <a:p>
            <a:pPr marL="457200" lvl="1" indent="0">
              <a:buNone/>
            </a:pPr>
            <a:b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</a:br>
            <a: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  <a:t>Remember that we all think and speak at different rates. </a:t>
            </a:r>
            <a:endParaRPr lang="en-US" sz="1800" dirty="0">
              <a:solidFill>
                <a:schemeClr val="accent6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517678-1F22-452D-A019-AA16DF2332C3}"/>
              </a:ext>
            </a:extLst>
          </p:cNvPr>
          <p:cNvCxnSpPr>
            <a:cxnSpLocks/>
          </p:cNvCxnSpPr>
          <p:nvPr/>
        </p:nvCxnSpPr>
        <p:spPr>
          <a:xfrm>
            <a:off x="6194612" y="4953000"/>
            <a:ext cx="279397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757F1D-ACC5-4B03-BF4D-A4100DE69C5C}"/>
              </a:ext>
            </a:extLst>
          </p:cNvPr>
          <p:cNvSpPr txBox="1">
            <a:spLocks/>
          </p:cNvSpPr>
          <p:nvPr/>
        </p:nvSpPr>
        <p:spPr>
          <a:xfrm>
            <a:off x="6172981" y="1412082"/>
            <a:ext cx="5157787" cy="73152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None/>
              <a:defRPr sz="2400" b="1" i="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None/>
              <a:defRPr sz="20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None/>
              <a:defRPr sz="18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Don’t Interrupt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06F55CA-E63E-9C83-0CA6-375755388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75887">
            <a:off x="9015559" y="280738"/>
            <a:ext cx="3057225" cy="1939863"/>
          </a:xfrm>
          <a:prstGeom prst="rect">
            <a:avLst/>
          </a:prstGeom>
        </p:spPr>
      </p:pic>
      <p:pic>
        <p:nvPicPr>
          <p:cNvPr id="7" name="Graphic 6" descr="Soccer ball with solid fill">
            <a:extLst>
              <a:ext uri="{FF2B5EF4-FFF2-40B4-BE49-F238E27FC236}">
                <a16:creationId xmlns:a16="http://schemas.microsoft.com/office/drawing/2014/main" id="{655B609E-47E4-660F-C20A-613797C7B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531" y="4953000"/>
            <a:ext cx="1325557" cy="13255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C7640B-FF2C-289F-C405-FF5BF3BD62A1}"/>
              </a:ext>
            </a:extLst>
          </p:cNvPr>
          <p:cNvSpPr txBox="1"/>
          <p:nvPr/>
        </p:nvSpPr>
        <p:spPr>
          <a:xfrm>
            <a:off x="6096000" y="1690688"/>
            <a:ext cx="5327469" cy="387191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1">
            <a:no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Remember:</a:t>
            </a:r>
            <a:br>
              <a:rPr lang="en-US" sz="2800" dirty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>
                <a:solidFill>
                  <a:schemeClr val="accent1"/>
                </a:solidFill>
              </a:rPr>
              <a:t>Listening does not mean agreeing.</a:t>
            </a:r>
          </a:p>
        </p:txBody>
      </p:sp>
    </p:spTree>
    <p:extLst>
      <p:ext uri="{BB962C8B-B14F-4D97-AF65-F5344CB8AC3E}">
        <p14:creationId xmlns:p14="http://schemas.microsoft.com/office/powerpoint/2010/main" val="295739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157 0.00509 L 0.00157 0.00509 C 0.00482 0.00278 0.00808 0.00069 0.01133 -0.00139 C 0.01641 -0.0044 0.01602 -0.00139 0.02201 -0.00926 C 0.02318 -0.01088 0.02435 -0.0125 0.02566 -0.01412 C 0.02644 -0.01505 0.02748 -0.0162 0.02826 -0.01713 C 0.03099 -0.0206 0.03503 -0.02639 0.03724 -0.02986 C 0.04597 -0.04444 0.04258 -0.03889 0.04883 -0.0537 C 0.05 -0.05648 0.05131 -0.0588 0.05235 -0.06157 C 0.05339 -0.06412 0.0543 -0.0669 0.05508 -0.06968 C 0.05665 -0.07477 0.05847 -0.08148 0.05951 -0.08704 C 0.06159 -0.09769 0.06094 -0.09931 0.06407 -0.10926 C 0.06472 -0.11157 0.06576 -0.11343 0.06667 -0.11574 C 0.06693 -0.11713 0.06732 -0.11875 0.06758 -0.12037 C 0.06797 -0.12245 0.06797 -0.12477 0.06849 -0.12685 C 0.06915 -0.12917 0.07032 -0.13102 0.0711 -0.1331 C 0.07149 -0.13796 0.07162 -0.14259 0.07201 -0.14745 C 0.07266 -0.15486 0.07305 -0.15486 0.07383 -0.16157 C 0.07618 -0.18125 0.07448 -0.17176 0.07657 -0.18241 C 0.07657 -0.18588 0.07618 -0.21574 0.07826 -0.22847 C 0.07878 -0.23102 0.07969 -0.23356 0.08008 -0.23634 C 0.08112 -0.24306 0.08191 -0.25 0.08282 -0.25694 C 0.08308 -0.26019 0.08308 -0.26343 0.0836 -0.26644 C 0.08399 -0.26875 0.0849 -0.2706 0.08542 -0.27292 C 0.08568 -0.27546 0.08594 -0.27824 0.08633 -0.28079 C 0.08724 -0.28681 0.09063 -0.30231 0.09167 -0.30625 C 0.09297 -0.31065 0.09493 -0.31435 0.0961 -0.31875 C 0.09727 -0.32292 0.09779 -0.32731 0.09883 -0.33148 C 0.09961 -0.33472 0.10053 -0.33796 0.10157 -0.34097 C 0.10209 -0.34282 0.10287 -0.34398 0.10326 -0.34583 C 0.10404 -0.34884 0.10352 -0.35324 0.10508 -0.35532 C 0.10625 -0.35694 0.10756 -0.35833 0.1086 -0.36019 C 0.11185 -0.36528 0.11211 -0.36736 0.11576 -0.3713 C 0.11667 -0.37199 0.11758 -0.37222 0.11849 -0.37292 C 0.12019 -0.375 0.12227 -0.37824 0.12474 -0.37755 C 0.13321 -0.37546 0.13763 -0.37014 0.14532 -0.36319 C 0.15183 -0.35162 0.15821 -0.33981 0.16485 -0.32847 C 0.16928 -0.32083 0.17409 -0.31412 0.17826 -0.30625 C 0.18243 -0.29815 0.18646 -0.28981 0.19076 -0.28241 C 0.19506 -0.275 0.19987 -0.26875 0.20417 -0.26181 C 0.20665 -0.25764 0.20886 -0.25301 0.21133 -0.24907 C 0.22891 -0.2206 0.21941 -0.23958 0.23633 -0.20764 C 0.24193 -0.19722 0.24037 -0.19815 0.24532 -0.18542 C 0.24753 -0.17963 0.2504 -0.17431 0.25235 -0.16806 C 0.2543 -0.16204 0.25508 -0.15509 0.25691 -0.14907 C 0.25782 -0.1456 0.25912 -0.14236 0.26042 -0.13935 C 0.26693 -0.125 0.26133 -0.14097 0.26667 -0.12685 C 0.2698 -0.11829 0.2737 -0.10324 0.27748 -0.09815 L 0.28099 -0.09352 C 0.28125 -0.0919 0.28152 -0.09028 0.28191 -0.08866 C 0.2849 -0.07569 0.2875 -0.0662 0.29167 -0.0537 C 0.29336 -0.04884 0.29506 -0.04398 0.29701 -0.03935 C 0.29922 -0.03472 0.30209 -0.03148 0.30417 -0.02685 C 0.30534 -0.02407 0.30638 -0.0213 0.30782 -0.01875 C 0.30886 -0.0169 0.31029 -0.01574 0.31133 -0.01412 C 0.31263 -0.01204 0.31381 -0.00995 0.31498 -0.00764 C 0.31615 -0.00509 0.31706 -0.00185 0.31849 0.00023 C 0.32071 0.00347 0.32331 0.00532 0.32566 0.0081 C 0.32813 0.01111 0.33021 0.01505 0.33282 0.01759 C 0.34532 0.03009 0.35847 0.04074 0.37123 0.05255 C 0.37331 0.05463 0.37513 0.05764 0.37748 0.05903 C 0.38243 0.06204 0.38816 0.06319 0.39258 0.06852 C 0.40495 0.0831 0.40131 0.07986 0.42566 0.09236 C 0.42982 0.09444 0.43399 0.09676 0.43816 0.09861 C 0.44844 0.10324 0.45196 0.1037 0.46224 0.10671 C 0.46915 0.10556 0.47605 0.10602 0.48282 0.10347 C 0.48464 0.10278 0.49076 0.09514 0.49258 0.09074 C 0.49336 0.08889 0.49375 0.08634 0.49441 0.08426 C 0.49519 0.08171 0.4961 0.07894 0.49701 0.07639 C 0.50586 0.05301 0.49805 0.07593 0.50417 0.05741 C 0.50456 0.05532 0.50469 0.05301 0.50508 0.05093 C 0.50547 0.04931 0.50665 0.04815 0.50691 0.0463 C 0.50756 0.04259 0.5073 0.03889 0.50782 0.03519 C 0.50821 0.03148 0.50886 0.02778 0.50964 0.02407 C 0.51042 0.01968 0.51146 0.01574 0.51224 0.01134 C 0.51277 0.0088 0.51277 0.00602 0.51316 0.00347 C 0.51355 0.00069 0.51446 -0.00185 0.51498 -0.00463 C 0.51537 -0.00648 0.5155 -0.0088 0.51589 -0.01088 C 0.51641 -0.01574 0.51719 -0.02037 0.51758 -0.02523 C 0.52032 -0.05278 0.51875 -0.0412 0.52032 -0.06806 C 0.52162 -0.0919 0.52162 -0.08935 0.52383 -0.10926 C 0.52357 -0.14421 0.52422 -0.17917 0.52292 -0.21412 C 0.52266 -0.22176 0.52032 -0.2287 0.51941 -0.23634 C 0.51485 -0.27106 0.52097 -0.23958 0.51407 -0.27755 C 0.51107 -0.29398 0.50665 -0.31991 0.50157 -0.33796 C 0.50105 -0.33958 0.5004 -0.34097 0.49974 -0.34259 C 0.49948 -0.34537 0.49935 -0.34815 0.49883 -0.35069 C 0.49844 -0.35278 0.4974 -0.35463 0.49701 -0.35694 C 0.49649 -0.36111 0.49649 -0.36551 0.49623 -0.36968 C 0.49675 -0.38079 0.49701 -0.3919 0.49792 -0.40301 C 0.49818 -0.40579 0.49883 -0.40856 0.49974 -0.41088 C 0.50118 -0.41458 0.50274 -0.41875 0.50508 -0.42037 C 0.50665 -0.42153 0.50808 -0.42269 0.50964 -0.42361 C 0.51459 -0.42662 0.51941 -0.42616 0.52474 -0.42685 C 0.53581 -0.42384 0.55261 -0.4206 0.56407 -0.41412 C 0.56928 -0.41111 0.57409 -0.40648 0.57917 -0.40301 C 0.59493 -0.39236 0.5948 -0.3956 0.60964 -0.37917 C 0.61732 -0.3706 0.63568 -0.34398 0.64089 -0.33472 C 0.65352 -0.31227 0.64402 -0.32662 0.65339 -0.31574 C 0.65456 -0.31412 0.6556 -0.31227 0.65691 -0.31088 C 0.66016 -0.30764 0.66224 -0.30741 0.66589 -0.30625 C 0.67032 -0.30718 0.67487 -0.30718 0.67917 -0.30926 C 0.68659 -0.31296 0.70417 -0.32361 0.71316 -0.3331 C 0.71485 -0.33495 0.71641 -0.33681 0.71758 -0.33958 C 0.72071 -0.34653 0.72396 -0.35347 0.72566 -0.36181 C 0.73086 -0.38727 0.73295 -0.40185 0.73907 -0.42361 C 0.73985 -0.42639 0.74089 -0.42894 0.74167 -0.43148 C 0.74388 -0.44722 0.74232 -0.44051 0.74623 -0.45208 C 0.74649 -0.45486 0.74649 -0.45764 0.74714 -0.46019 C 0.74857 -0.46667 0.75092 -0.47269 0.75248 -0.47917 L 0.7543 -0.48704 C 0.75365 -0.49653 0.75352 -0.50625 0.75248 -0.51574 C 0.75183 -0.5213 0.74987 -0.52616 0.74883 -0.53148 C 0.74857 -0.5331 0.74818 -0.53472 0.74792 -0.53634 C 0.74779 -0.53796 0.74792 -0.53958 0.74792 -0.54097 L 0.74792 -0.53796 L 0.74714 -0.54097 " pathEditMode="relative" ptsTypes="AAAAAAAAAAAAAAAAAAAAAAAAAAAAAAAAAAAAAAAAAAAAAAAAAAAAAAAAAAAAAAAAAAAAAA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4" grpId="0" uiExpand="1" build="p"/>
      <p:bldP spid="9" grpId="0" build="p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Repeat and Respect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8894" y="1324928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Provide Feedback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2088106"/>
            <a:ext cx="4953000" cy="4312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Providing feedback and asking questions can help clarify:</a:t>
            </a:r>
          </a:p>
          <a:p>
            <a:r>
              <a:rPr lang="en-US" sz="2000" dirty="0"/>
              <a:t>Summarize or paraphrase: “What I’m hearing is…” “If I understand correctly…”</a:t>
            </a:r>
          </a:p>
          <a:p>
            <a:r>
              <a:rPr lang="en-US" sz="2000" dirty="0"/>
              <a:t>Ask questions to clarify points “What do you mean when you say…”</a:t>
            </a:r>
          </a:p>
          <a:p>
            <a:r>
              <a:rPr lang="en-US" sz="2000" dirty="0"/>
              <a:t>I appreciate the time you’ve taken to speak to me / share your perspective 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4928"/>
            <a:ext cx="5183188" cy="731520"/>
          </a:xfrm>
        </p:spPr>
        <p:txBody>
          <a:bodyPr>
            <a:normAutofit/>
          </a:bodyPr>
          <a:lstStyle/>
          <a:p>
            <a:r>
              <a:rPr lang="en-US" dirty="0"/>
              <a:t>Respond Appropriately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97996"/>
            <a:ext cx="5183188" cy="3525202"/>
          </a:xfrm>
        </p:spPr>
        <p:txBody>
          <a:bodyPr>
            <a:normAutofit/>
          </a:bodyPr>
          <a:lstStyle/>
          <a:p>
            <a:r>
              <a:rPr lang="en-US" sz="2000" dirty="0"/>
              <a:t>It is important to be respectful. You gain NOTHING from attacking or offending a speaker, even unintentionally </a:t>
            </a:r>
          </a:p>
          <a:p>
            <a:r>
              <a:rPr lang="en-US" sz="2000" dirty="0"/>
              <a:t>Be open and honest in your response</a:t>
            </a:r>
          </a:p>
          <a:p>
            <a:r>
              <a:rPr lang="en-US" sz="2000" dirty="0"/>
              <a:t>Assert your opinions respectfully</a:t>
            </a:r>
          </a:p>
          <a:p>
            <a:r>
              <a:rPr lang="en-US" sz="2000" dirty="0"/>
              <a:t>Treat the other person in a way you would want to be treated</a:t>
            </a:r>
          </a:p>
        </p:txBody>
      </p:sp>
    </p:spTree>
    <p:extLst>
      <p:ext uri="{BB962C8B-B14F-4D97-AF65-F5344CB8AC3E}">
        <p14:creationId xmlns:p14="http://schemas.microsoft.com/office/powerpoint/2010/main" val="405826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uiExpand="1" build="p"/>
      <p:bldP spid="6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9425</TotalTime>
  <Words>846</Words>
  <Application>Microsoft Office PowerPoint</Application>
  <PresentationFormat>Widescreen</PresentationFormat>
  <Paragraphs>113</Paragraphs>
  <Slides>15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System Font Regular</vt:lpstr>
      <vt:lpstr>Arial</vt:lpstr>
      <vt:lpstr>Calibri</vt:lpstr>
      <vt:lpstr>Georgia</vt:lpstr>
      <vt:lpstr>Open Sans</vt:lpstr>
      <vt:lpstr>Verdana</vt:lpstr>
      <vt:lpstr>Wingdings</vt:lpstr>
      <vt:lpstr>Work sans</vt:lpstr>
      <vt:lpstr>Office Theme</vt:lpstr>
      <vt:lpstr>PowerPoint Presentation</vt:lpstr>
      <vt:lpstr>Are You Listening?  </vt:lpstr>
      <vt:lpstr>Are You Listening?  </vt:lpstr>
      <vt:lpstr>Why Should We Listen? </vt:lpstr>
      <vt:lpstr>I Said, Are You Listening?  </vt:lpstr>
      <vt:lpstr>Conscious Listening Skills: The Basics</vt:lpstr>
      <vt:lpstr>Conscious Listening: </vt:lpstr>
      <vt:lpstr>Conscious Listening: Suspend Bias</vt:lpstr>
      <vt:lpstr>Conscious Listening: Repeat and Respect</vt:lpstr>
      <vt:lpstr>Keeping Communication on Track</vt:lpstr>
      <vt:lpstr>PowerPoint Presentation</vt:lpstr>
      <vt:lpstr>PowerPoint Presentation</vt:lpstr>
      <vt:lpstr>PowerPoint Presentation</vt:lpstr>
      <vt:lpstr>The goal is to hear and understand each other.   Hearing and understanding are not  necessarily agreeing.  Strive for effective professionalism.  Questions and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Hubert De La Vega</dc:creator>
  <cp:lastModifiedBy>Fulton A</cp:lastModifiedBy>
  <cp:revision>209</cp:revision>
  <dcterms:created xsi:type="dcterms:W3CDTF">2019-07-05T14:23:44Z</dcterms:created>
  <dcterms:modified xsi:type="dcterms:W3CDTF">2026-03-02T17:56:17Z</dcterms:modified>
</cp:coreProperties>
</file>