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91" r:id="rId2"/>
    <p:sldId id="296" r:id="rId3"/>
    <p:sldId id="297" r:id="rId4"/>
    <p:sldId id="298" r:id="rId5"/>
    <p:sldId id="285" r:id="rId6"/>
    <p:sldId id="280" r:id="rId7"/>
    <p:sldId id="299" r:id="rId8"/>
    <p:sldId id="284" r:id="rId9"/>
    <p:sldId id="300" r:id="rId10"/>
    <p:sldId id="268" r:id="rId11"/>
    <p:sldId id="286" r:id="rId12"/>
    <p:sldId id="269" r:id="rId13"/>
    <p:sldId id="270" r:id="rId14"/>
    <p:sldId id="287" r:id="rId15"/>
    <p:sldId id="293" r:id="rId16"/>
    <p:sldId id="301" r:id="rId17"/>
    <p:sldId id="292" r:id="rId18"/>
    <p:sldId id="288" r:id="rId19"/>
    <p:sldId id="289" r:id="rId20"/>
    <p:sldId id="294" r:id="rId21"/>
    <p:sldId id="302" r:id="rId2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DA4"/>
    <a:srgbClr val="E4E9EF"/>
    <a:srgbClr val="EA4714"/>
    <a:srgbClr val="FFFF00"/>
    <a:srgbClr val="252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1578E-37ED-47C9-B133-9E28ABD3E06A}" v="13" dt="2026-02-04T14:56:18.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4"/>
    <p:restoredTop sz="94718"/>
  </p:normalViewPr>
  <p:slideViewPr>
    <p:cSldViewPr>
      <p:cViewPr varScale="1">
        <p:scale>
          <a:sx n="70" d="100"/>
          <a:sy n="70" d="100"/>
        </p:scale>
        <p:origin x="1094" y="2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51A08642-920C-BD43-B353-AABD2C37A9C9}" type="datetimeFigureOut">
              <a:rPr lang="en-US" smtClean="0"/>
              <a:t>2/4/2026</a:t>
            </a:fld>
            <a:endParaRPr lang="en-US"/>
          </a:p>
        </p:txBody>
      </p:sp>
      <p:sp>
        <p:nvSpPr>
          <p:cNvPr id="4" name="Slide Image Placeholder 3"/>
          <p:cNvSpPr>
            <a:spLocks noGrp="1" noRot="1" noChangeAspect="1"/>
          </p:cNvSpPr>
          <p:nvPr>
            <p:ph type="sldImg" idx="2"/>
          </p:nvPr>
        </p:nvSpPr>
        <p:spPr>
          <a:xfrm>
            <a:off x="1382713" y="1163638"/>
            <a:ext cx="4189412"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0056B18E-DF39-1B45-8CDE-2B61A5162ECA}" type="slidenum">
              <a:rPr lang="en-US" smtClean="0"/>
              <a:t>‹#›</a:t>
            </a:fld>
            <a:endParaRPr lang="en-US"/>
          </a:p>
        </p:txBody>
      </p:sp>
    </p:spTree>
    <p:extLst>
      <p:ext uri="{BB962C8B-B14F-4D97-AF65-F5344CB8AC3E}">
        <p14:creationId xmlns:p14="http://schemas.microsoft.com/office/powerpoint/2010/main" val="148282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6B18E-DF39-1B45-8CDE-2B61A5162ECA}" type="slidenum">
              <a:rPr lang="en-US" smtClean="0"/>
              <a:t>6</a:t>
            </a:fld>
            <a:endParaRPr lang="en-US"/>
          </a:p>
        </p:txBody>
      </p:sp>
    </p:spTree>
    <p:extLst>
      <p:ext uri="{BB962C8B-B14F-4D97-AF65-F5344CB8AC3E}">
        <p14:creationId xmlns:p14="http://schemas.microsoft.com/office/powerpoint/2010/main" val="273733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6B18E-DF39-1B45-8CDE-2B61A5162ECA}" type="slidenum">
              <a:rPr lang="en-US" smtClean="0"/>
              <a:t>8</a:t>
            </a:fld>
            <a:endParaRPr lang="en-US"/>
          </a:p>
        </p:txBody>
      </p:sp>
    </p:spTree>
    <p:extLst>
      <p:ext uri="{BB962C8B-B14F-4D97-AF65-F5344CB8AC3E}">
        <p14:creationId xmlns:p14="http://schemas.microsoft.com/office/powerpoint/2010/main" val="85244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EFBF560-FEF3-4055-82C7-15A5B07D25FF}" type="datetimeFigureOut">
              <a:rPr lang="en-US" smtClean="0"/>
              <a:t>2/4/2026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C6A993-5AEB-4936-A7FC-4A98BE4E51E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FBF560-FEF3-4055-82C7-15A5B07D25F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6A993-5AEB-4936-A7FC-4A98BE4E51E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5C6A993-5AEB-4936-A7FC-4A98BE4E51E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FBF560-FEF3-4055-82C7-15A5B07D25F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EFBF560-FEF3-4055-82C7-15A5B07D25F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5C6A993-5AEB-4936-A7FC-4A98BE4E51E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lvl4pPr marL="1097280" indent="-228600">
              <a:buFont typeface="System Font Regular"/>
              <a:buChar char="⁃"/>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EFBF560-FEF3-4055-82C7-15A5B07D25FF}" type="datetimeFigureOut">
              <a:rPr lang="en-US" smtClean="0"/>
              <a:t>2/4/2026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C6A993-5AEB-4936-A7FC-4A98BE4E51E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EFBF560-FEF3-4055-82C7-15A5B07D25FF}"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6A993-5AEB-4936-A7FC-4A98BE4E51E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EFBF560-FEF3-4055-82C7-15A5B07D25FF}" type="datetimeFigureOut">
              <a:rPr lang="en-US" smtClean="0"/>
              <a:t>2/4/2026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5C6A993-5AEB-4936-A7FC-4A98BE4E51EB}"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FBF560-FEF3-4055-82C7-15A5B07D25FF}"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5C6A993-5AEB-4936-A7FC-4A98BE4E51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EFBF560-FEF3-4055-82C7-15A5B07D25FF}"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5C6A993-5AEB-4936-A7FC-4A98BE4E51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5C6A993-5AEB-4936-A7FC-4A98BE4E51E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EFBF560-FEF3-4055-82C7-15A5B07D25FF}" type="datetimeFigureOut">
              <a:rPr lang="en-US" smtClean="0"/>
              <a:t>2/4/2026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5C6A993-5AEB-4936-A7FC-4A98BE4E51E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EFBF560-FEF3-4055-82C7-15A5B07D25FF}" type="datetimeFigureOut">
              <a:rPr lang="en-US" smtClean="0"/>
              <a:t>2/4/2026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EFBF560-FEF3-4055-82C7-15A5B07D25FF}" type="datetimeFigureOut">
              <a:rPr lang="en-US" smtClean="0"/>
              <a:t>2/4/2026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5C6A993-5AEB-4936-A7FC-4A98BE4E51E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400" kern="1200">
          <a:solidFill>
            <a:schemeClr val="accent4"/>
          </a:solidFill>
          <a:latin typeface="+mn-lt"/>
          <a:ea typeface="+mn-ea"/>
          <a:cs typeface="+mn-cs"/>
        </a:defRPr>
      </a:lvl1pPr>
      <a:lvl2pPr marL="548640" indent="-274320" algn="l" rtl="0" eaLnBrk="1" latinLnBrk="0" hangingPunct="1">
        <a:spcBef>
          <a:spcPct val="20000"/>
        </a:spcBef>
        <a:buClr>
          <a:schemeClr val="accent4"/>
        </a:buClr>
        <a:buSzPct val="70000"/>
        <a:buFont typeface="Courier New" panose="02070309020205020404" pitchFamily="49" charset="0"/>
        <a:buChar char="o"/>
        <a:defRPr kumimoji="0" sz="2400" kern="1200">
          <a:solidFill>
            <a:schemeClr val="accent4"/>
          </a:solidFill>
          <a:latin typeface="+mn-lt"/>
          <a:ea typeface="+mn-ea"/>
          <a:cs typeface="+mn-cs"/>
        </a:defRPr>
      </a:lvl2pPr>
      <a:lvl3pPr marL="822960" indent="-228600" algn="l" rtl="0" eaLnBrk="1" latinLnBrk="0" hangingPunct="1">
        <a:spcBef>
          <a:spcPct val="20000"/>
        </a:spcBef>
        <a:buClr>
          <a:schemeClr val="accent4"/>
        </a:buClr>
        <a:buSzPct val="75000"/>
        <a:buFont typeface="Arial" panose="020B0604020202020204" pitchFamily="34" charset="0"/>
        <a:buChar char="•"/>
        <a:defRPr kumimoji="0" sz="2400" kern="1200">
          <a:solidFill>
            <a:schemeClr val="accent4"/>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400" kern="1200">
          <a:solidFill>
            <a:schemeClr val="accent4"/>
          </a:solidFill>
          <a:latin typeface="+mn-lt"/>
          <a:ea typeface="+mn-ea"/>
          <a:cs typeface="+mn-cs"/>
        </a:defRPr>
      </a:lvl4pPr>
      <a:lvl5pPr marL="1371600" indent="-228600" algn="l" rtl="0" eaLnBrk="1" latinLnBrk="0" hangingPunct="1">
        <a:spcBef>
          <a:spcPct val="20000"/>
        </a:spcBef>
        <a:buClr>
          <a:schemeClr val="accent5"/>
        </a:buClr>
        <a:buFontTx/>
        <a:buChar char="•"/>
        <a:defRPr kumimoji="0" sz="2400" kern="1200">
          <a:solidFill>
            <a:schemeClr val="accent4"/>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EE62-0EE4-4CBB-050D-40161C12C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47B77-5384-3F9A-6B8F-E2335104A36B}"/>
              </a:ext>
            </a:extLst>
          </p:cNvPr>
          <p:cNvSpPr>
            <a:spLocks noGrp="1"/>
          </p:cNvSpPr>
          <p:nvPr>
            <p:ph type="ctrTitle"/>
          </p:nvPr>
        </p:nvSpPr>
        <p:spPr>
          <a:xfrm>
            <a:off x="685800" y="381000"/>
            <a:ext cx="7772400" cy="1143000"/>
          </a:xfrm>
        </p:spPr>
        <p:txBody>
          <a:bodyPr/>
          <a:lstStyle/>
          <a:p>
            <a:r>
              <a:rPr lang="en-US" dirty="0"/>
              <a:t>Professional Networking</a:t>
            </a:r>
          </a:p>
        </p:txBody>
      </p:sp>
      <p:pic>
        <p:nvPicPr>
          <p:cNvPr id="4" name="Picture 3" descr="Text&#10;&#10;Description automatically generated">
            <a:extLst>
              <a:ext uri="{FF2B5EF4-FFF2-40B4-BE49-F238E27FC236}">
                <a16:creationId xmlns:a16="http://schemas.microsoft.com/office/drawing/2014/main" id="{131430CB-D89C-05D6-42BD-C2889CBF58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7" y="5582285"/>
            <a:ext cx="2181225" cy="570230"/>
          </a:xfrm>
          <a:prstGeom prst="rect">
            <a:avLst/>
          </a:prstGeom>
          <a:noFill/>
          <a:ln>
            <a:noFill/>
          </a:ln>
        </p:spPr>
      </p:pic>
      <p:sp>
        <p:nvSpPr>
          <p:cNvPr id="6" name="TextBox 5">
            <a:extLst>
              <a:ext uri="{FF2B5EF4-FFF2-40B4-BE49-F238E27FC236}">
                <a16:creationId xmlns:a16="http://schemas.microsoft.com/office/drawing/2014/main" id="{18035560-D580-78B7-3AAA-00FF80516BA1}"/>
              </a:ext>
            </a:extLst>
          </p:cNvPr>
          <p:cNvSpPr txBox="1"/>
          <p:nvPr/>
        </p:nvSpPr>
        <p:spPr>
          <a:xfrm>
            <a:off x="4114800" y="4965460"/>
            <a:ext cx="4572000" cy="1471172"/>
          </a:xfrm>
          <a:prstGeom prst="rect">
            <a:avLst/>
          </a:prstGeom>
          <a:noFill/>
        </p:spPr>
        <p:txBody>
          <a:bodyPr wrap="square">
            <a:spAutoFit/>
          </a:bodyPr>
          <a:lstStyle/>
          <a:p>
            <a:pPr algn="r">
              <a:spcBef>
                <a:spcPct val="20000"/>
              </a:spcBef>
              <a:buClr>
                <a:schemeClr val="accent1"/>
              </a:buClr>
              <a:buSzPct val="85000"/>
            </a:pPr>
            <a:br>
              <a:rPr lang="en-US" sz="1600" cap="all" spc="250" dirty="0">
                <a:solidFill>
                  <a:schemeClr val="tx2"/>
                </a:solidFill>
                <a:latin typeface="Georgia" panose="02040502050405020303" pitchFamily="18" charset="0"/>
              </a:rPr>
            </a:b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r>
              <a:rPr lang="en-US" sz="1600" cap="all" spc="250" dirty="0">
                <a:solidFill>
                  <a:srgbClr val="595DA4"/>
                </a:solidFill>
                <a:latin typeface="+mj-lt"/>
              </a:rPr>
              <a:t>Samantha Clemence | </a:t>
            </a:r>
            <a:r>
              <a:rPr lang="en-US" sz="1400" dirty="0">
                <a:solidFill>
                  <a:srgbClr val="595DA4"/>
                </a:solidFill>
                <a:latin typeface="+mj-lt"/>
              </a:rPr>
              <a:t>Spring 2026</a:t>
            </a:r>
          </a:p>
          <a:p>
            <a:pPr algn="r">
              <a:spcBef>
                <a:spcPct val="20000"/>
              </a:spcBef>
              <a:buClr>
                <a:schemeClr val="accent1"/>
              </a:buClr>
              <a:buSzPct val="85000"/>
            </a:pPr>
            <a:endParaRPr lang="en-US" sz="1600" i="1" cap="all" spc="250" dirty="0">
              <a:solidFill>
                <a:schemeClr val="tx2"/>
              </a:solidFill>
              <a:latin typeface="Georgia" panose="02040502050405020303" pitchFamily="18" charset="0"/>
            </a:endParaRPr>
          </a:p>
        </p:txBody>
      </p:sp>
      <p:pic>
        <p:nvPicPr>
          <p:cNvPr id="5" name="Picture 4">
            <a:extLst>
              <a:ext uri="{FF2B5EF4-FFF2-40B4-BE49-F238E27FC236}">
                <a16:creationId xmlns:a16="http://schemas.microsoft.com/office/drawing/2014/main" id="{C7441324-996F-230C-D2C9-B75D92EE1A23}"/>
              </a:ext>
            </a:extLst>
          </p:cNvPr>
          <p:cNvPicPr>
            <a:picLocks noChangeAspect="1"/>
          </p:cNvPicPr>
          <p:nvPr/>
        </p:nvPicPr>
        <p:blipFill>
          <a:blip r:embed="rId3"/>
          <a:stretch>
            <a:fillRect/>
          </a:stretch>
        </p:blipFill>
        <p:spPr>
          <a:xfrm>
            <a:off x="2743200" y="2895600"/>
            <a:ext cx="3581400" cy="2385212"/>
          </a:xfrm>
          <a:prstGeom prst="rect">
            <a:avLst/>
          </a:prstGeom>
        </p:spPr>
      </p:pic>
    </p:spTree>
    <p:extLst>
      <p:ext uri="{BB962C8B-B14F-4D97-AF65-F5344CB8AC3E}">
        <p14:creationId xmlns:p14="http://schemas.microsoft.com/office/powerpoint/2010/main" val="2089830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Elevator Pitch</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a:p>
          <a:p>
            <a:pPr marL="640080" indent="0">
              <a:buNone/>
            </a:pPr>
            <a:r>
              <a:rPr lang="en-US" dirty="0"/>
              <a:t>When opportunity arises (in any context) … </a:t>
            </a:r>
          </a:p>
          <a:p>
            <a:pPr marL="640080" indent="0">
              <a:buNone/>
            </a:pPr>
            <a:endParaRPr lang="en-US" dirty="0"/>
          </a:p>
          <a:p>
            <a:pPr marL="640080" indent="0">
              <a:buNone/>
            </a:pPr>
            <a:r>
              <a:rPr lang="en-US" dirty="0"/>
              <a:t>Quickly articulate</a:t>
            </a:r>
          </a:p>
          <a:p>
            <a:pPr marL="1188720" lvl="4"/>
            <a:r>
              <a:rPr lang="en-US" dirty="0"/>
              <a:t>Who you are</a:t>
            </a:r>
          </a:p>
          <a:p>
            <a:pPr marL="1188720" lvl="4"/>
            <a:r>
              <a:rPr lang="en-US" dirty="0"/>
              <a:t>What you want to do</a:t>
            </a:r>
          </a:p>
          <a:p>
            <a:pPr marL="1188720" lvl="4"/>
            <a:r>
              <a:rPr lang="en-US" dirty="0"/>
              <a:t>How you’re qualified/skills</a:t>
            </a:r>
          </a:p>
          <a:p>
            <a:pPr marL="1188720" lvl="4"/>
            <a:r>
              <a:rPr lang="en-US" dirty="0"/>
              <a:t>WHY you want to do it</a:t>
            </a:r>
          </a:p>
          <a:p>
            <a:pPr marL="0" indent="0">
              <a:buNone/>
            </a:pPr>
            <a:endParaRPr lang="en-US" dirty="0"/>
          </a:p>
          <a:p>
            <a:pPr marL="594360" lvl="2" indent="0">
              <a:buNone/>
            </a:pPr>
            <a:endParaRPr lang="en-US" dirty="0"/>
          </a:p>
        </p:txBody>
      </p:sp>
      <p:sp>
        <p:nvSpPr>
          <p:cNvPr id="5" name="TextBox 4">
            <a:extLst>
              <a:ext uri="{FF2B5EF4-FFF2-40B4-BE49-F238E27FC236}">
                <a16:creationId xmlns:a16="http://schemas.microsoft.com/office/drawing/2014/main" id="{98D6B807-532D-2543-8390-4261E3C243FA}"/>
              </a:ext>
            </a:extLst>
          </p:cNvPr>
          <p:cNvSpPr txBox="1"/>
          <p:nvPr/>
        </p:nvSpPr>
        <p:spPr>
          <a:xfrm>
            <a:off x="1635252" y="5421940"/>
            <a:ext cx="5867400" cy="677108"/>
          </a:xfrm>
          <a:prstGeom prst="rect">
            <a:avLst/>
          </a:prstGeom>
          <a:solidFill>
            <a:schemeClr val="accent2">
              <a:lumMod val="40000"/>
              <a:lumOff val="60000"/>
            </a:schemeClr>
          </a:solidFill>
          <a:ln>
            <a:solidFill>
              <a:schemeClr val="accent1"/>
            </a:solidFill>
          </a:ln>
        </p:spPr>
        <p:txBody>
          <a:bodyPr wrap="square" lIns="274320" tIns="182880" rIns="274320" bIns="182880" rtlCol="0">
            <a:spAutoFit/>
          </a:bodyPr>
          <a:lstStyle/>
          <a:p>
            <a:pPr algn="ctr"/>
            <a:r>
              <a:rPr lang="en-US" sz="2000" i="1" dirty="0"/>
              <a:t>Have an “elevator pitch” at the ready.</a:t>
            </a:r>
          </a:p>
        </p:txBody>
      </p:sp>
    </p:spTree>
    <p:extLst>
      <p:ext uri="{BB962C8B-B14F-4D97-AF65-F5344CB8AC3E}">
        <p14:creationId xmlns:p14="http://schemas.microsoft.com/office/powerpoint/2010/main" val="34947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Elevator Pitch</a:t>
            </a:r>
            <a:endParaRPr lang="en-US" dirty="0"/>
          </a:p>
        </p:txBody>
      </p:sp>
      <p:sp>
        <p:nvSpPr>
          <p:cNvPr id="3" name="Content Placeholder 2"/>
          <p:cNvSpPr>
            <a:spLocks noGrp="1"/>
          </p:cNvSpPr>
          <p:nvPr>
            <p:ph sz="quarter" idx="1"/>
          </p:nvPr>
        </p:nvSpPr>
        <p:spPr>
          <a:xfrm>
            <a:off x="332232" y="1752600"/>
            <a:ext cx="8503920" cy="4572000"/>
          </a:xfrm>
        </p:spPr>
        <p:txBody>
          <a:bodyPr>
            <a:normAutofit/>
          </a:bodyPr>
          <a:lstStyle/>
          <a:p>
            <a:pPr marL="0" indent="0">
              <a:buNone/>
            </a:pPr>
            <a:r>
              <a:rPr lang="en-US" sz="2800" dirty="0"/>
              <a:t>The  Formula = Who + Why + Skills + Goal (+ Ask)</a:t>
            </a:r>
            <a:br>
              <a:rPr lang="en-US" sz="2800" dirty="0"/>
            </a:br>
            <a:endParaRPr lang="en-US" sz="2800" dirty="0"/>
          </a:p>
          <a:p>
            <a:r>
              <a:rPr lang="en-US" sz="2800" dirty="0"/>
              <a:t>Be prepared to say WHO you are</a:t>
            </a:r>
          </a:p>
          <a:p>
            <a:pPr lvl="3">
              <a:buFont typeface="System Font Regular"/>
              <a:buChar char="⁃"/>
            </a:pPr>
            <a:r>
              <a:rPr lang="en-US" sz="2200" dirty="0"/>
              <a:t>(Major) student at Maxwell, recent graduate, intern</a:t>
            </a:r>
            <a:br>
              <a:rPr lang="en-US" dirty="0"/>
            </a:br>
            <a:endParaRPr lang="en-US" dirty="0"/>
          </a:p>
          <a:p>
            <a:r>
              <a:rPr lang="en-US" sz="2800" dirty="0"/>
              <a:t>Understand and say WHY you want something</a:t>
            </a:r>
          </a:p>
          <a:p>
            <a:pPr lvl="3"/>
            <a:r>
              <a:rPr lang="en-US" sz="2200" dirty="0"/>
              <a:t>Intrinsic motivator that inspires you to pursue something?</a:t>
            </a:r>
          </a:p>
          <a:p>
            <a:pPr lvl="3"/>
            <a:r>
              <a:rPr lang="en-US" sz="2200" dirty="0"/>
              <a:t>Why is it important? </a:t>
            </a:r>
          </a:p>
          <a:p>
            <a:pPr lvl="3"/>
            <a:r>
              <a:rPr lang="en-US" sz="2200" dirty="0"/>
              <a:t>Who does it help?</a:t>
            </a:r>
          </a:p>
          <a:p>
            <a:pPr marL="594360" lvl="2" indent="0">
              <a:buNone/>
            </a:pPr>
            <a:endParaRPr lang="en-US" dirty="0"/>
          </a:p>
        </p:txBody>
      </p:sp>
      <p:sp>
        <p:nvSpPr>
          <p:cNvPr id="4" name="TextBox 3">
            <a:extLst>
              <a:ext uri="{FF2B5EF4-FFF2-40B4-BE49-F238E27FC236}">
                <a16:creationId xmlns:a16="http://schemas.microsoft.com/office/drawing/2014/main" id="{9EFF150A-62D5-97C3-C5A7-40177C6374A0}"/>
              </a:ext>
            </a:extLst>
          </p:cNvPr>
          <p:cNvSpPr txBox="1"/>
          <p:nvPr/>
        </p:nvSpPr>
        <p:spPr>
          <a:xfrm>
            <a:off x="6705600" y="5712131"/>
            <a:ext cx="1526380" cy="369332"/>
          </a:xfrm>
          <a:prstGeom prst="rect">
            <a:avLst/>
          </a:prstGeom>
          <a:noFill/>
        </p:spPr>
        <p:txBody>
          <a:bodyPr wrap="none" rtlCol="0">
            <a:spAutoFit/>
          </a:bodyPr>
          <a:lstStyle/>
          <a:p>
            <a:r>
              <a:rPr lang="es-ES_tradnl" dirty="0">
                <a:solidFill>
                  <a:schemeClr val="tx2"/>
                </a:solidFill>
              </a:rPr>
              <a:t>&gt;&gt;&gt;&gt;&gt;&gt;&gt;&gt;&gt;</a:t>
            </a:r>
          </a:p>
        </p:txBody>
      </p:sp>
    </p:spTree>
    <p:extLst>
      <p:ext uri="{BB962C8B-B14F-4D97-AF65-F5344CB8AC3E}">
        <p14:creationId xmlns:p14="http://schemas.microsoft.com/office/powerpoint/2010/main" val="89059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par>
                          <p:cTn id="29" fill="hold">
                            <p:stCondLst>
                              <p:cond delay="500"/>
                            </p:stCondLst>
                            <p:childTnLst>
                              <p:par>
                                <p:cTn id="30" presetID="22" presetClass="entr" presetSubtype="8" repeatCount="2000" fill="hold" grpId="0" nodeType="afterEffect">
                                  <p:stCondLst>
                                    <p:cond delay="150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Elevator Pitch</a:t>
            </a:r>
            <a:endParaRPr lang="en-US" dirty="0"/>
          </a:p>
        </p:txBody>
      </p:sp>
      <p:sp>
        <p:nvSpPr>
          <p:cNvPr id="3" name="Content Placeholder 2"/>
          <p:cNvSpPr>
            <a:spLocks noGrp="1"/>
          </p:cNvSpPr>
          <p:nvPr>
            <p:ph sz="quarter" idx="1"/>
          </p:nvPr>
        </p:nvSpPr>
        <p:spPr/>
        <p:txBody>
          <a:bodyPr>
            <a:normAutofit fontScale="77500" lnSpcReduction="20000"/>
          </a:bodyPr>
          <a:lstStyle/>
          <a:p>
            <a:pPr lvl="1"/>
            <a:r>
              <a:rPr lang="en-US" sz="3000" dirty="0"/>
              <a:t>Package your SKILLS</a:t>
            </a:r>
          </a:p>
          <a:p>
            <a:pPr lvl="2"/>
            <a:r>
              <a:rPr lang="en-US" sz="2400" dirty="0"/>
              <a:t>Objective view of yourself</a:t>
            </a:r>
          </a:p>
          <a:p>
            <a:pPr lvl="2"/>
            <a:r>
              <a:rPr lang="en-US" sz="2400" dirty="0"/>
              <a:t>What are you good at? </a:t>
            </a:r>
          </a:p>
          <a:p>
            <a:pPr lvl="2"/>
            <a:r>
              <a:rPr lang="en-US" sz="2400" dirty="0"/>
              <a:t>Research, analysis, communication, organization, etc.</a:t>
            </a:r>
            <a:br>
              <a:rPr lang="en-US" sz="2400" dirty="0"/>
            </a:br>
            <a:endParaRPr lang="en-US" dirty="0"/>
          </a:p>
          <a:p>
            <a:pPr lvl="1"/>
            <a:r>
              <a:rPr lang="en-US" sz="3000" dirty="0"/>
              <a:t>Know your GOAL </a:t>
            </a:r>
          </a:p>
          <a:p>
            <a:pPr lvl="2"/>
            <a:r>
              <a:rPr lang="en-US" dirty="0"/>
              <a:t>What you want to do </a:t>
            </a:r>
          </a:p>
          <a:p>
            <a:pPr lvl="2"/>
            <a:r>
              <a:rPr lang="en-US" dirty="0"/>
              <a:t>How you want to impact the world</a:t>
            </a:r>
          </a:p>
          <a:p>
            <a:pPr lvl="2"/>
            <a:r>
              <a:rPr lang="en-US" dirty="0"/>
              <a:t>I am hoping to gain exposure to or learn something about…</a:t>
            </a:r>
          </a:p>
          <a:p>
            <a:pPr lvl="2"/>
            <a:r>
              <a:rPr lang="en-US" dirty="0"/>
              <a:t>I am looking to find a role in…</a:t>
            </a:r>
          </a:p>
          <a:p>
            <a:pPr marL="594360" lvl="2" indent="0">
              <a:buNone/>
            </a:pPr>
            <a:endParaRPr lang="en-US" dirty="0"/>
          </a:p>
          <a:p>
            <a:pPr lvl="1"/>
            <a:r>
              <a:rPr lang="en-US" sz="3000" dirty="0"/>
              <a:t>+ASK when appropriate</a:t>
            </a:r>
          </a:p>
          <a:p>
            <a:pPr lvl="2"/>
            <a:r>
              <a:rPr lang="en-US" sz="2400" dirty="0"/>
              <a:t>Would you have any suggestions for how I could…</a:t>
            </a:r>
          </a:p>
          <a:p>
            <a:pPr lvl="2"/>
            <a:r>
              <a:rPr lang="en-US" sz="2400" dirty="0"/>
              <a:t>I am looking for opportunities to help develop…</a:t>
            </a:r>
          </a:p>
          <a:p>
            <a:pPr lvl="2"/>
            <a:r>
              <a:rPr lang="en-US" sz="2400" dirty="0"/>
              <a:t>I am seeking insights on…</a:t>
            </a:r>
          </a:p>
          <a:p>
            <a:pPr marL="274320" lvl="1" indent="0">
              <a:buNone/>
            </a:pPr>
            <a:endParaRPr lang="en-US" sz="2400" dirty="0"/>
          </a:p>
        </p:txBody>
      </p:sp>
      <p:sp>
        <p:nvSpPr>
          <p:cNvPr id="4" name="TextBox 3">
            <a:extLst>
              <a:ext uri="{FF2B5EF4-FFF2-40B4-BE49-F238E27FC236}">
                <a16:creationId xmlns:a16="http://schemas.microsoft.com/office/drawing/2014/main" id="{8342849A-0F0A-2A4C-81D3-5018F4A8A308}"/>
              </a:ext>
            </a:extLst>
          </p:cNvPr>
          <p:cNvSpPr txBox="1"/>
          <p:nvPr/>
        </p:nvSpPr>
        <p:spPr>
          <a:xfrm>
            <a:off x="4845132" y="6887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23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dissolve">
                                      <p:cBhvr>
                                        <p:cTn id="38" dur="500"/>
                                        <p:tgtEl>
                                          <p:spTgt spid="3">
                                            <p:txEl>
                                              <p:pRg st="10" end="1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dissolve">
                                      <p:cBhvr>
                                        <p:cTn id="44" dur="500"/>
                                        <p:tgtEl>
                                          <p:spTgt spid="3">
                                            <p:txEl>
                                              <p:pRg st="12" end="12"/>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dissolve">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p:cNvSpPr>
            <a:spLocks noGrp="1"/>
          </p:cNvSpPr>
          <p:nvPr>
            <p:ph sz="quarter" idx="1"/>
          </p:nvPr>
        </p:nvSpPr>
        <p:spPr/>
        <p:txBody>
          <a:bodyPr>
            <a:normAutofit/>
          </a:bodyPr>
          <a:lstStyle/>
          <a:p>
            <a:endParaRPr lang="en-US" dirty="0"/>
          </a:p>
          <a:p>
            <a:endParaRPr lang="en-US" dirty="0"/>
          </a:p>
          <a:p>
            <a:pPr marL="0" indent="0">
              <a:buNone/>
            </a:pPr>
            <a:r>
              <a:rPr lang="en-US" dirty="0"/>
              <a:t>What would be YOUR elevator pitch?</a:t>
            </a:r>
          </a:p>
          <a:p>
            <a:endParaRPr lang="en-US" dirty="0"/>
          </a:p>
          <a:p>
            <a:pPr marL="0" indent="0" algn="ctr">
              <a:buNone/>
            </a:pPr>
            <a:r>
              <a:rPr lang="en-US" dirty="0"/>
              <a:t>FORMULA = Who + Why + What + Goal (+ Ask)</a:t>
            </a:r>
          </a:p>
          <a:p>
            <a:pPr lvl="1"/>
            <a:endParaRPr lang="en-US" dirty="0"/>
          </a:p>
          <a:p>
            <a:pPr marL="274320" lvl="1" indent="0">
              <a:buNone/>
            </a:pPr>
            <a:r>
              <a:rPr lang="en-US" dirty="0"/>
              <a:t>Guidelines:</a:t>
            </a:r>
          </a:p>
          <a:p>
            <a:pPr lvl="1"/>
            <a:r>
              <a:rPr lang="en-US" dirty="0"/>
              <a:t>Keep it under a 30 seconds.</a:t>
            </a:r>
          </a:p>
          <a:p>
            <a:pPr lvl="1"/>
            <a:r>
              <a:rPr lang="en-US" dirty="0"/>
              <a:t>Make it personal; your strengths should be clear.</a:t>
            </a:r>
          </a:p>
          <a:p>
            <a:pPr lvl="1"/>
            <a:r>
              <a:rPr lang="en-US" dirty="0"/>
              <a:t>Include a goal.</a:t>
            </a:r>
          </a:p>
          <a:p>
            <a:pPr lvl="2"/>
            <a:endParaRPr lang="en-US" dirty="0"/>
          </a:p>
        </p:txBody>
      </p:sp>
      <p:sp>
        <p:nvSpPr>
          <p:cNvPr id="4" name="TextBox 3">
            <a:extLst>
              <a:ext uri="{FF2B5EF4-FFF2-40B4-BE49-F238E27FC236}">
                <a16:creationId xmlns:a16="http://schemas.microsoft.com/office/drawing/2014/main" id="{D7A431D8-F125-0740-A1A4-A47ABDBC0DC1}"/>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4477D79-A1CE-DCE5-7AB0-1F088BB8329A}"/>
              </a:ext>
            </a:extLst>
          </p:cNvPr>
          <p:cNvSpPr txBox="1"/>
          <p:nvPr/>
        </p:nvSpPr>
        <p:spPr>
          <a:xfrm>
            <a:off x="6705600" y="5712131"/>
            <a:ext cx="1526380" cy="369332"/>
          </a:xfrm>
          <a:prstGeom prst="rect">
            <a:avLst/>
          </a:prstGeom>
          <a:noFill/>
        </p:spPr>
        <p:txBody>
          <a:bodyPr wrap="none" rtlCol="0">
            <a:spAutoFit/>
          </a:bodyPr>
          <a:lstStyle/>
          <a:p>
            <a:r>
              <a:rPr lang="es-ES_tradnl" dirty="0">
                <a:solidFill>
                  <a:schemeClr val="tx2"/>
                </a:solidFill>
              </a:rPr>
              <a:t>&gt;&gt;&gt;&gt;&gt;&gt;&gt;&gt;&gt;</a:t>
            </a:r>
          </a:p>
        </p:txBody>
      </p:sp>
    </p:spTree>
    <p:extLst>
      <p:ext uri="{BB962C8B-B14F-4D97-AF65-F5344CB8AC3E}">
        <p14:creationId xmlns:p14="http://schemas.microsoft.com/office/powerpoint/2010/main" val="30997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100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100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100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par>
                                <p:cTn id="17" presetID="9" presetClass="entr" presetSubtype="0" fill="hold" nodeType="withEffect">
                                  <p:stCondLst>
                                    <p:cond delay="100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dissolve">
                                      <p:cBhvr>
                                        <p:cTn id="19" dur="500"/>
                                        <p:tgtEl>
                                          <p:spTgt spid="3">
                                            <p:txEl>
                                              <p:pRg st="9" end="9"/>
                                            </p:txEl>
                                          </p:spTgt>
                                        </p:tgtEl>
                                      </p:cBhvr>
                                    </p:animEffect>
                                  </p:childTnLst>
                                </p:cTn>
                              </p:par>
                            </p:childTnLst>
                          </p:cTn>
                        </p:par>
                        <p:par>
                          <p:cTn id="20" fill="hold">
                            <p:stCondLst>
                              <p:cond delay="2000"/>
                            </p:stCondLst>
                            <p:childTnLst>
                              <p:par>
                                <p:cTn id="21" presetID="22" presetClass="entr" presetSubtype="8" repeatCount="2000" fill="hold" grpId="0" nodeType="after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p:cNvSpPr>
            <a:spLocks noGrp="1"/>
          </p:cNvSpPr>
          <p:nvPr>
            <p:ph sz="quarter" idx="1"/>
          </p:nvPr>
        </p:nvSpPr>
        <p:spPr>
          <a:xfrm>
            <a:off x="0" y="2253574"/>
            <a:ext cx="8503920" cy="4572000"/>
          </a:xfrm>
        </p:spPr>
        <p:txBody>
          <a:bodyPr>
            <a:normAutofit/>
          </a:bodyPr>
          <a:lstStyle/>
          <a:p>
            <a:pPr marL="594360" lvl="2" indent="0">
              <a:buNone/>
            </a:pPr>
            <a:r>
              <a:rPr lang="en-US" dirty="0"/>
              <a:t>I’m a senior at Syracuse University studying international relations with a focus on human rights and the Middle East. …</a:t>
            </a:r>
          </a:p>
          <a:p>
            <a:pPr marL="594360" lvl="2" indent="0">
              <a:buNone/>
            </a:pPr>
            <a:r>
              <a:rPr lang="en-US" dirty="0"/>
              <a:t>My volunteer work with refugees being resettled in the US, and hearing first-hand their experiences of living in refugee camps, has made me want …</a:t>
            </a:r>
          </a:p>
          <a:p>
            <a:pPr marL="594360" lvl="2" indent="0">
              <a:buNone/>
            </a:pPr>
            <a:r>
              <a:rPr lang="en-US" dirty="0"/>
              <a:t>to use my advocacy and communication skills </a:t>
            </a:r>
          </a:p>
          <a:p>
            <a:pPr marL="594360" lvl="2" indent="0">
              <a:buNone/>
            </a:pPr>
            <a:r>
              <a:rPr lang="en-US" dirty="0"/>
              <a:t>to help increase awareness of and find solutions for displaced persons. …</a:t>
            </a:r>
          </a:p>
          <a:p>
            <a:pPr marL="594360" lvl="2" indent="0">
              <a:buNone/>
            </a:pPr>
            <a:r>
              <a:rPr lang="en-US" dirty="0"/>
              <a:t>Would you have any suggestions for how I could… ?</a:t>
            </a:r>
          </a:p>
          <a:p>
            <a:pPr lvl="2"/>
            <a:endParaRPr lang="en-US" dirty="0"/>
          </a:p>
        </p:txBody>
      </p:sp>
      <p:sp>
        <p:nvSpPr>
          <p:cNvPr id="4" name="TextBox 3">
            <a:extLst>
              <a:ext uri="{FF2B5EF4-FFF2-40B4-BE49-F238E27FC236}">
                <a16:creationId xmlns:a16="http://schemas.microsoft.com/office/drawing/2014/main" id="{D7A431D8-F125-0740-A1A4-A47ABDBC0DC1}"/>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61F2C46D-3B7D-C837-A7F3-18C3CAE0778C}"/>
              </a:ext>
            </a:extLst>
          </p:cNvPr>
          <p:cNvSpPr/>
          <p:nvPr/>
        </p:nvSpPr>
        <p:spPr>
          <a:xfrm>
            <a:off x="2787299"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WHO</a:t>
            </a:r>
          </a:p>
        </p:txBody>
      </p:sp>
      <p:sp>
        <p:nvSpPr>
          <p:cNvPr id="7" name="Rectangle 6">
            <a:extLst>
              <a:ext uri="{FF2B5EF4-FFF2-40B4-BE49-F238E27FC236}">
                <a16:creationId xmlns:a16="http://schemas.microsoft.com/office/drawing/2014/main" id="{39D71913-5693-2F9E-AB50-847C47CD1818}"/>
              </a:ext>
            </a:extLst>
          </p:cNvPr>
          <p:cNvSpPr/>
          <p:nvPr/>
        </p:nvSpPr>
        <p:spPr>
          <a:xfrm>
            <a:off x="4046123"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WHY</a:t>
            </a:r>
          </a:p>
        </p:txBody>
      </p:sp>
      <p:sp>
        <p:nvSpPr>
          <p:cNvPr id="8" name="Rectangle 7">
            <a:extLst>
              <a:ext uri="{FF2B5EF4-FFF2-40B4-BE49-F238E27FC236}">
                <a16:creationId xmlns:a16="http://schemas.microsoft.com/office/drawing/2014/main" id="{AB02A7D6-ED90-A392-B3CA-C15554D6E7E3}"/>
              </a:ext>
            </a:extLst>
          </p:cNvPr>
          <p:cNvSpPr/>
          <p:nvPr/>
        </p:nvSpPr>
        <p:spPr>
          <a:xfrm>
            <a:off x="5304947"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SKILLS</a:t>
            </a:r>
          </a:p>
        </p:txBody>
      </p:sp>
      <p:sp>
        <p:nvSpPr>
          <p:cNvPr id="9" name="Rectangle 8">
            <a:extLst>
              <a:ext uri="{FF2B5EF4-FFF2-40B4-BE49-F238E27FC236}">
                <a16:creationId xmlns:a16="http://schemas.microsoft.com/office/drawing/2014/main" id="{20150355-F3AD-3F19-EC33-8D25492B6D9D}"/>
              </a:ext>
            </a:extLst>
          </p:cNvPr>
          <p:cNvSpPr/>
          <p:nvPr/>
        </p:nvSpPr>
        <p:spPr>
          <a:xfrm>
            <a:off x="6576741"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GOAL</a:t>
            </a:r>
          </a:p>
        </p:txBody>
      </p:sp>
      <p:sp>
        <p:nvSpPr>
          <p:cNvPr id="10" name="Rectangle 9">
            <a:extLst>
              <a:ext uri="{FF2B5EF4-FFF2-40B4-BE49-F238E27FC236}">
                <a16:creationId xmlns:a16="http://schemas.microsoft.com/office/drawing/2014/main" id="{EA4ACB79-3351-980F-9F53-62960C99C62D}"/>
              </a:ext>
            </a:extLst>
          </p:cNvPr>
          <p:cNvSpPr/>
          <p:nvPr/>
        </p:nvSpPr>
        <p:spPr>
          <a:xfrm>
            <a:off x="7865267" y="1630934"/>
            <a:ext cx="908304"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ASK</a:t>
            </a:r>
          </a:p>
        </p:txBody>
      </p:sp>
      <p:sp>
        <p:nvSpPr>
          <p:cNvPr id="12" name="TextBox 11">
            <a:extLst>
              <a:ext uri="{FF2B5EF4-FFF2-40B4-BE49-F238E27FC236}">
                <a16:creationId xmlns:a16="http://schemas.microsoft.com/office/drawing/2014/main" id="{A09879E9-C803-46DD-6442-BEF6C80C91D3}"/>
              </a:ext>
            </a:extLst>
          </p:cNvPr>
          <p:cNvSpPr txBox="1"/>
          <p:nvPr/>
        </p:nvSpPr>
        <p:spPr>
          <a:xfrm>
            <a:off x="406097" y="1635772"/>
            <a:ext cx="2381202" cy="461665"/>
          </a:xfrm>
          <a:prstGeom prst="rect">
            <a:avLst/>
          </a:prstGeom>
          <a:noFill/>
        </p:spPr>
        <p:txBody>
          <a:bodyPr wrap="square">
            <a:spAutoFit/>
          </a:bodyPr>
          <a:lstStyle/>
          <a:p>
            <a:pPr marL="274320" lvl="1" indent="0">
              <a:buNone/>
            </a:pPr>
            <a:r>
              <a:rPr lang="en-US" sz="2400" dirty="0">
                <a:solidFill>
                  <a:schemeClr val="accent4"/>
                </a:solidFill>
              </a:rPr>
              <a:t>Sample pitch:</a:t>
            </a:r>
          </a:p>
        </p:txBody>
      </p:sp>
      <p:sp>
        <p:nvSpPr>
          <p:cNvPr id="13" name="Rectangle 12">
            <a:extLst>
              <a:ext uri="{FF2B5EF4-FFF2-40B4-BE49-F238E27FC236}">
                <a16:creationId xmlns:a16="http://schemas.microsoft.com/office/drawing/2014/main" id="{116EF1B2-737D-B313-D72E-9DADA6044D32}"/>
              </a:ext>
            </a:extLst>
          </p:cNvPr>
          <p:cNvSpPr/>
          <p:nvPr/>
        </p:nvSpPr>
        <p:spPr>
          <a:xfrm>
            <a:off x="533400" y="2253574"/>
            <a:ext cx="7970520" cy="1175426"/>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D06755-C1BC-B23F-731E-909FA3A7689D}"/>
              </a:ext>
            </a:extLst>
          </p:cNvPr>
          <p:cNvSpPr/>
          <p:nvPr/>
        </p:nvSpPr>
        <p:spPr>
          <a:xfrm>
            <a:off x="417446" y="3440348"/>
            <a:ext cx="7970520" cy="1175426"/>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5404DA-8C2D-B3F7-D80D-552DF3ED073C}"/>
              </a:ext>
            </a:extLst>
          </p:cNvPr>
          <p:cNvSpPr/>
          <p:nvPr/>
        </p:nvSpPr>
        <p:spPr>
          <a:xfrm>
            <a:off x="406097" y="4642014"/>
            <a:ext cx="7970520" cy="468429"/>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706B8-0021-7C96-BD1A-CFE8A83C55D3}"/>
              </a:ext>
            </a:extLst>
          </p:cNvPr>
          <p:cNvSpPr/>
          <p:nvPr/>
        </p:nvSpPr>
        <p:spPr>
          <a:xfrm>
            <a:off x="435280" y="5101600"/>
            <a:ext cx="7970520" cy="780196"/>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A329DF-7F37-FBA7-8C4F-923314581F3B}"/>
              </a:ext>
            </a:extLst>
          </p:cNvPr>
          <p:cNvSpPr/>
          <p:nvPr/>
        </p:nvSpPr>
        <p:spPr>
          <a:xfrm>
            <a:off x="464463" y="5803718"/>
            <a:ext cx="7970520" cy="468429"/>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2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963C-4194-1972-E633-2074088E8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09DA4-160C-5D64-D294-D7B4E3D67F37}"/>
              </a:ext>
            </a:extLst>
          </p:cNvPr>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a:extLst>
              <a:ext uri="{FF2B5EF4-FFF2-40B4-BE49-F238E27FC236}">
                <a16:creationId xmlns:a16="http://schemas.microsoft.com/office/drawing/2014/main" id="{B21071E4-1B72-8711-DD8B-76181F77D05B}"/>
              </a:ext>
            </a:extLst>
          </p:cNvPr>
          <p:cNvSpPr>
            <a:spLocks noGrp="1"/>
          </p:cNvSpPr>
          <p:nvPr>
            <p:ph sz="quarter" idx="1"/>
          </p:nvPr>
        </p:nvSpPr>
        <p:spPr>
          <a:xfrm>
            <a:off x="0" y="2253574"/>
            <a:ext cx="8503920" cy="4572000"/>
          </a:xfrm>
        </p:spPr>
        <p:txBody>
          <a:bodyPr>
            <a:normAutofit/>
          </a:bodyPr>
          <a:lstStyle/>
          <a:p>
            <a:pPr marL="594360" lvl="2" indent="0">
              <a:buNone/>
            </a:pPr>
            <a:r>
              <a:rPr lang="en-US" dirty="0"/>
              <a:t>I’m a senior at Syracuse University studying international relations with a focus on human rights and the Middle East. …</a:t>
            </a:r>
          </a:p>
          <a:p>
            <a:pPr marL="594360" lvl="2" indent="0">
              <a:buNone/>
            </a:pPr>
            <a:r>
              <a:rPr lang="en-US" dirty="0"/>
              <a:t>My volunteer work with refugees being resettled in the US, and hearing first-hand their experiences of living in refugee camps, has made me want …</a:t>
            </a:r>
          </a:p>
          <a:p>
            <a:pPr marL="594360" lvl="2" indent="0">
              <a:buNone/>
            </a:pPr>
            <a:r>
              <a:rPr lang="en-US" dirty="0"/>
              <a:t>to use my advocacy and communication skills </a:t>
            </a:r>
          </a:p>
          <a:p>
            <a:pPr marL="594360" lvl="2" indent="0">
              <a:buNone/>
            </a:pPr>
            <a:r>
              <a:rPr lang="en-US" dirty="0"/>
              <a:t>to help increase awareness of and find solutions for displaced persons. …</a:t>
            </a:r>
          </a:p>
          <a:p>
            <a:pPr marL="594360" lvl="2" indent="0">
              <a:buNone/>
            </a:pPr>
            <a:r>
              <a:rPr lang="en-US" dirty="0"/>
              <a:t>Would you have any suggestions for how I could… ?</a:t>
            </a:r>
          </a:p>
          <a:p>
            <a:pPr lvl="2"/>
            <a:endParaRPr lang="en-US" dirty="0"/>
          </a:p>
        </p:txBody>
      </p:sp>
      <p:sp>
        <p:nvSpPr>
          <p:cNvPr id="4" name="TextBox 3">
            <a:extLst>
              <a:ext uri="{FF2B5EF4-FFF2-40B4-BE49-F238E27FC236}">
                <a16:creationId xmlns:a16="http://schemas.microsoft.com/office/drawing/2014/main" id="{376444AB-2705-4FBD-A235-DD612DAFC2EE}"/>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6E831A93-6674-A121-0D50-F62908CC3CD4}"/>
              </a:ext>
            </a:extLst>
          </p:cNvPr>
          <p:cNvSpPr/>
          <p:nvPr/>
        </p:nvSpPr>
        <p:spPr>
          <a:xfrm>
            <a:off x="2787299"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WHO</a:t>
            </a:r>
          </a:p>
        </p:txBody>
      </p:sp>
      <p:sp>
        <p:nvSpPr>
          <p:cNvPr id="7" name="Rectangle 6">
            <a:extLst>
              <a:ext uri="{FF2B5EF4-FFF2-40B4-BE49-F238E27FC236}">
                <a16:creationId xmlns:a16="http://schemas.microsoft.com/office/drawing/2014/main" id="{D871C095-5934-D454-77AE-F45121849C28}"/>
              </a:ext>
            </a:extLst>
          </p:cNvPr>
          <p:cNvSpPr/>
          <p:nvPr/>
        </p:nvSpPr>
        <p:spPr>
          <a:xfrm>
            <a:off x="4046123"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WHY</a:t>
            </a:r>
          </a:p>
        </p:txBody>
      </p:sp>
      <p:sp>
        <p:nvSpPr>
          <p:cNvPr id="8" name="Rectangle 7">
            <a:extLst>
              <a:ext uri="{FF2B5EF4-FFF2-40B4-BE49-F238E27FC236}">
                <a16:creationId xmlns:a16="http://schemas.microsoft.com/office/drawing/2014/main" id="{02856351-2FB6-A113-1408-BD032DB62B3F}"/>
              </a:ext>
            </a:extLst>
          </p:cNvPr>
          <p:cNvSpPr/>
          <p:nvPr/>
        </p:nvSpPr>
        <p:spPr>
          <a:xfrm>
            <a:off x="5304947"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SKILLS</a:t>
            </a:r>
          </a:p>
        </p:txBody>
      </p:sp>
      <p:sp>
        <p:nvSpPr>
          <p:cNvPr id="9" name="Rectangle 8">
            <a:extLst>
              <a:ext uri="{FF2B5EF4-FFF2-40B4-BE49-F238E27FC236}">
                <a16:creationId xmlns:a16="http://schemas.microsoft.com/office/drawing/2014/main" id="{8A12FBA5-9564-918D-822A-656E32EABB62}"/>
              </a:ext>
            </a:extLst>
          </p:cNvPr>
          <p:cNvSpPr/>
          <p:nvPr/>
        </p:nvSpPr>
        <p:spPr>
          <a:xfrm>
            <a:off x="6576741"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GOAL</a:t>
            </a:r>
          </a:p>
        </p:txBody>
      </p:sp>
      <p:sp>
        <p:nvSpPr>
          <p:cNvPr id="10" name="Rectangle 9">
            <a:extLst>
              <a:ext uri="{FF2B5EF4-FFF2-40B4-BE49-F238E27FC236}">
                <a16:creationId xmlns:a16="http://schemas.microsoft.com/office/drawing/2014/main" id="{8889D377-0CFD-21B7-945A-21A724B5A3D7}"/>
              </a:ext>
            </a:extLst>
          </p:cNvPr>
          <p:cNvSpPr/>
          <p:nvPr/>
        </p:nvSpPr>
        <p:spPr>
          <a:xfrm>
            <a:off x="7865267" y="1630934"/>
            <a:ext cx="908304"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ASK</a:t>
            </a:r>
          </a:p>
        </p:txBody>
      </p:sp>
      <p:sp>
        <p:nvSpPr>
          <p:cNvPr id="12" name="TextBox 11">
            <a:extLst>
              <a:ext uri="{FF2B5EF4-FFF2-40B4-BE49-F238E27FC236}">
                <a16:creationId xmlns:a16="http://schemas.microsoft.com/office/drawing/2014/main" id="{118CCD11-16D5-16B9-B834-55A0F396BA44}"/>
              </a:ext>
            </a:extLst>
          </p:cNvPr>
          <p:cNvSpPr txBox="1"/>
          <p:nvPr/>
        </p:nvSpPr>
        <p:spPr>
          <a:xfrm>
            <a:off x="406097" y="1635772"/>
            <a:ext cx="2381202" cy="461665"/>
          </a:xfrm>
          <a:prstGeom prst="rect">
            <a:avLst/>
          </a:prstGeom>
          <a:noFill/>
        </p:spPr>
        <p:txBody>
          <a:bodyPr wrap="square">
            <a:spAutoFit/>
          </a:bodyPr>
          <a:lstStyle/>
          <a:p>
            <a:pPr marL="274320" lvl="1" indent="0">
              <a:buNone/>
            </a:pPr>
            <a:r>
              <a:rPr lang="en-US" sz="2400" dirty="0">
                <a:solidFill>
                  <a:schemeClr val="accent4"/>
                </a:solidFill>
              </a:rPr>
              <a:t>Sample pitch:</a:t>
            </a:r>
          </a:p>
        </p:txBody>
      </p:sp>
    </p:spTree>
    <p:extLst>
      <p:ext uri="{BB962C8B-B14F-4D97-AF65-F5344CB8AC3E}">
        <p14:creationId xmlns:p14="http://schemas.microsoft.com/office/powerpoint/2010/main" val="359693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EE7F6-712F-4C5F-60F9-89FB81C8C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6EDCA-13B7-D8FE-A0F2-2274E29FF0E3}"/>
              </a:ext>
            </a:extLst>
          </p:cNvPr>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a:extLst>
              <a:ext uri="{FF2B5EF4-FFF2-40B4-BE49-F238E27FC236}">
                <a16:creationId xmlns:a16="http://schemas.microsoft.com/office/drawing/2014/main" id="{E556AB8B-912A-36C5-7CA4-B0E6F60D1AC9}"/>
              </a:ext>
            </a:extLst>
          </p:cNvPr>
          <p:cNvSpPr>
            <a:spLocks noGrp="1"/>
          </p:cNvSpPr>
          <p:nvPr>
            <p:ph sz="quarter" idx="1"/>
          </p:nvPr>
        </p:nvSpPr>
        <p:spPr>
          <a:xfrm>
            <a:off x="0" y="2253574"/>
            <a:ext cx="8503920" cy="4572000"/>
          </a:xfrm>
        </p:spPr>
        <p:txBody>
          <a:bodyPr>
            <a:normAutofit/>
          </a:bodyPr>
          <a:lstStyle/>
          <a:p>
            <a:pPr marL="594360" lvl="2" indent="0">
              <a:buNone/>
            </a:pPr>
            <a:r>
              <a:rPr lang="en-US" dirty="0"/>
              <a:t>I’m a senior at Syracuse University studying international relations with a focus on human rights and the Middle East. …</a:t>
            </a:r>
          </a:p>
          <a:p>
            <a:pPr marL="594360" lvl="2" indent="0">
              <a:buNone/>
            </a:pPr>
            <a:r>
              <a:rPr lang="en-US" dirty="0"/>
              <a:t>My volunteer work with refugees being resettled in the US, and hearing first-hand their experiences of living in refugee camps, has made me want …</a:t>
            </a:r>
          </a:p>
          <a:p>
            <a:pPr marL="594360" lvl="2" indent="0">
              <a:buNone/>
            </a:pPr>
            <a:r>
              <a:rPr lang="en-US" dirty="0"/>
              <a:t>to use my advocacy and communication skills </a:t>
            </a:r>
          </a:p>
          <a:p>
            <a:pPr marL="594360" lvl="2" indent="0">
              <a:buNone/>
            </a:pPr>
            <a:r>
              <a:rPr lang="en-US" dirty="0"/>
              <a:t>to help increase awareness of and find solutions for displaced persons. …</a:t>
            </a:r>
          </a:p>
          <a:p>
            <a:pPr marL="594360" lvl="2" indent="0">
              <a:buNone/>
            </a:pPr>
            <a:r>
              <a:rPr lang="en-US" dirty="0"/>
              <a:t>Would you have any suggestions for how I could… ?</a:t>
            </a:r>
          </a:p>
          <a:p>
            <a:pPr lvl="2"/>
            <a:endParaRPr lang="en-US" dirty="0"/>
          </a:p>
        </p:txBody>
      </p:sp>
      <p:sp>
        <p:nvSpPr>
          <p:cNvPr id="4" name="TextBox 3">
            <a:extLst>
              <a:ext uri="{FF2B5EF4-FFF2-40B4-BE49-F238E27FC236}">
                <a16:creationId xmlns:a16="http://schemas.microsoft.com/office/drawing/2014/main" id="{B58DF001-9F2F-7AE0-83E2-8F16EC5D7E2D}"/>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26F84150-2FDD-B8C8-34A4-4F88580A3450}"/>
              </a:ext>
            </a:extLst>
          </p:cNvPr>
          <p:cNvSpPr/>
          <p:nvPr/>
        </p:nvSpPr>
        <p:spPr>
          <a:xfrm>
            <a:off x="2787299"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WHO</a:t>
            </a:r>
          </a:p>
        </p:txBody>
      </p:sp>
      <p:sp>
        <p:nvSpPr>
          <p:cNvPr id="7" name="Rectangle 6">
            <a:extLst>
              <a:ext uri="{FF2B5EF4-FFF2-40B4-BE49-F238E27FC236}">
                <a16:creationId xmlns:a16="http://schemas.microsoft.com/office/drawing/2014/main" id="{E17FA4FC-E0FC-3843-F64F-69218F7DE1EA}"/>
              </a:ext>
            </a:extLst>
          </p:cNvPr>
          <p:cNvSpPr/>
          <p:nvPr/>
        </p:nvSpPr>
        <p:spPr>
          <a:xfrm>
            <a:off x="4046123"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WHY</a:t>
            </a:r>
          </a:p>
        </p:txBody>
      </p:sp>
      <p:sp>
        <p:nvSpPr>
          <p:cNvPr id="8" name="Rectangle 7">
            <a:extLst>
              <a:ext uri="{FF2B5EF4-FFF2-40B4-BE49-F238E27FC236}">
                <a16:creationId xmlns:a16="http://schemas.microsoft.com/office/drawing/2014/main" id="{459AFE6D-380C-F2B9-15F1-DDB1D3003C80}"/>
              </a:ext>
            </a:extLst>
          </p:cNvPr>
          <p:cNvSpPr/>
          <p:nvPr/>
        </p:nvSpPr>
        <p:spPr>
          <a:xfrm>
            <a:off x="5304947"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SKILLS</a:t>
            </a:r>
          </a:p>
        </p:txBody>
      </p:sp>
      <p:sp>
        <p:nvSpPr>
          <p:cNvPr id="9" name="Rectangle 8">
            <a:extLst>
              <a:ext uri="{FF2B5EF4-FFF2-40B4-BE49-F238E27FC236}">
                <a16:creationId xmlns:a16="http://schemas.microsoft.com/office/drawing/2014/main" id="{868228B5-8488-A9D7-F712-CC97B94439BB}"/>
              </a:ext>
            </a:extLst>
          </p:cNvPr>
          <p:cNvSpPr/>
          <p:nvPr/>
        </p:nvSpPr>
        <p:spPr>
          <a:xfrm>
            <a:off x="6576741"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GOAL</a:t>
            </a:r>
          </a:p>
        </p:txBody>
      </p:sp>
      <p:sp>
        <p:nvSpPr>
          <p:cNvPr id="10" name="Rectangle 9">
            <a:extLst>
              <a:ext uri="{FF2B5EF4-FFF2-40B4-BE49-F238E27FC236}">
                <a16:creationId xmlns:a16="http://schemas.microsoft.com/office/drawing/2014/main" id="{5FFD516F-41B2-958B-743E-6A2B89879B67}"/>
              </a:ext>
            </a:extLst>
          </p:cNvPr>
          <p:cNvSpPr/>
          <p:nvPr/>
        </p:nvSpPr>
        <p:spPr>
          <a:xfrm>
            <a:off x="7865267" y="1630934"/>
            <a:ext cx="908304"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ASK</a:t>
            </a:r>
          </a:p>
        </p:txBody>
      </p:sp>
      <p:sp>
        <p:nvSpPr>
          <p:cNvPr id="12" name="TextBox 11">
            <a:extLst>
              <a:ext uri="{FF2B5EF4-FFF2-40B4-BE49-F238E27FC236}">
                <a16:creationId xmlns:a16="http://schemas.microsoft.com/office/drawing/2014/main" id="{2843CF6A-BCBF-B78D-25A3-7A4CA82392FE}"/>
              </a:ext>
            </a:extLst>
          </p:cNvPr>
          <p:cNvSpPr txBox="1"/>
          <p:nvPr/>
        </p:nvSpPr>
        <p:spPr>
          <a:xfrm>
            <a:off x="406097" y="1635772"/>
            <a:ext cx="2381202" cy="461665"/>
          </a:xfrm>
          <a:prstGeom prst="rect">
            <a:avLst/>
          </a:prstGeom>
          <a:noFill/>
        </p:spPr>
        <p:txBody>
          <a:bodyPr wrap="square">
            <a:spAutoFit/>
          </a:bodyPr>
          <a:lstStyle/>
          <a:p>
            <a:pPr marL="274320" lvl="1" indent="0">
              <a:buNone/>
            </a:pPr>
            <a:r>
              <a:rPr lang="en-US" sz="2400" dirty="0">
                <a:solidFill>
                  <a:schemeClr val="accent4"/>
                </a:solidFill>
              </a:rPr>
              <a:t>Sample pitch:</a:t>
            </a:r>
          </a:p>
        </p:txBody>
      </p:sp>
      <p:sp>
        <p:nvSpPr>
          <p:cNvPr id="5" name="TextBox 4">
            <a:extLst>
              <a:ext uri="{FF2B5EF4-FFF2-40B4-BE49-F238E27FC236}">
                <a16:creationId xmlns:a16="http://schemas.microsoft.com/office/drawing/2014/main" id="{46421114-25E0-F2EA-160C-7B1FE6EBC2C7}"/>
              </a:ext>
            </a:extLst>
          </p:cNvPr>
          <p:cNvSpPr txBox="1"/>
          <p:nvPr/>
        </p:nvSpPr>
        <p:spPr>
          <a:xfrm rot="215781">
            <a:off x="1447800" y="3459804"/>
            <a:ext cx="5867400" cy="677108"/>
          </a:xfrm>
          <a:prstGeom prst="rect">
            <a:avLst/>
          </a:prstGeom>
          <a:solidFill>
            <a:schemeClr val="accent3">
              <a:lumMod val="20000"/>
              <a:lumOff val="80000"/>
            </a:schemeClr>
          </a:solidFill>
          <a:ln>
            <a:solidFill>
              <a:schemeClr val="accent1"/>
            </a:solidFill>
          </a:ln>
        </p:spPr>
        <p:txBody>
          <a:bodyPr wrap="square" lIns="274320" tIns="182880" rIns="274320" bIns="182880" rtlCol="0">
            <a:spAutoFit/>
          </a:bodyPr>
          <a:lstStyle/>
          <a:p>
            <a:pPr algn="ctr"/>
            <a:r>
              <a:rPr lang="en-US" sz="2000" i="1" dirty="0"/>
              <a:t>Take a minute to write your elevator pitch.</a:t>
            </a:r>
          </a:p>
        </p:txBody>
      </p:sp>
    </p:spTree>
    <p:extLst>
      <p:ext uri="{BB962C8B-B14F-4D97-AF65-F5344CB8AC3E}">
        <p14:creationId xmlns:p14="http://schemas.microsoft.com/office/powerpoint/2010/main" val="246776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92BA61-6C28-5890-8452-D5A174EAE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57925-962C-14D8-2421-EA8F43C294E4}"/>
              </a:ext>
            </a:extLst>
          </p:cNvPr>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a:extLst>
              <a:ext uri="{FF2B5EF4-FFF2-40B4-BE49-F238E27FC236}">
                <a16:creationId xmlns:a16="http://schemas.microsoft.com/office/drawing/2014/main" id="{E0951010-3A39-2B99-FCF3-EB20AD99BFCD}"/>
              </a:ext>
            </a:extLst>
          </p:cNvPr>
          <p:cNvSpPr>
            <a:spLocks noGrp="1"/>
          </p:cNvSpPr>
          <p:nvPr>
            <p:ph sz="quarter" idx="1"/>
          </p:nvPr>
        </p:nvSpPr>
        <p:spPr/>
        <p:txBody>
          <a:bodyPr>
            <a:normAutofit/>
          </a:bodyPr>
          <a:lstStyle/>
          <a:p>
            <a:pPr marL="274320" lvl="1" indent="0">
              <a:buNone/>
            </a:pPr>
            <a:r>
              <a:rPr lang="en-US" sz="2600" dirty="0"/>
              <a:t>Sample pitch:</a:t>
            </a:r>
          </a:p>
          <a:p>
            <a:pPr marL="594360" lvl="2" indent="0">
              <a:buNone/>
            </a:pPr>
            <a:r>
              <a:rPr lang="en-US" dirty="0"/>
              <a:t>I’m a senior at Syracuse University studying international relations with a focus on human rights and the Middle East (WHO). My volunteer work with refugees being resettled in the US and hearing first-hand their experiences of living in refugee camps (WHY), has made me want to use my advocacy and communication skills (SKILLS) to help increase awareness of and find solutions for displaced persons (GOAL).  Would you have any suggestions for how I could… (ASK)?</a:t>
            </a:r>
          </a:p>
          <a:p>
            <a:pPr lvl="2"/>
            <a:endParaRPr lang="en-US" dirty="0"/>
          </a:p>
        </p:txBody>
      </p:sp>
      <p:sp>
        <p:nvSpPr>
          <p:cNvPr id="4" name="TextBox 3">
            <a:extLst>
              <a:ext uri="{FF2B5EF4-FFF2-40B4-BE49-F238E27FC236}">
                <a16:creationId xmlns:a16="http://schemas.microsoft.com/office/drawing/2014/main" id="{F9AE753C-A3A4-BC70-B537-116123FF5BB2}"/>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2D47D3B-4474-0D68-7E9C-EED5352DC320}"/>
              </a:ext>
            </a:extLst>
          </p:cNvPr>
          <p:cNvSpPr txBox="1"/>
          <p:nvPr/>
        </p:nvSpPr>
        <p:spPr>
          <a:xfrm>
            <a:off x="1447800" y="5562600"/>
            <a:ext cx="5867400" cy="677108"/>
          </a:xfrm>
          <a:prstGeom prst="rect">
            <a:avLst/>
          </a:prstGeom>
          <a:solidFill>
            <a:schemeClr val="accent3">
              <a:lumMod val="40000"/>
              <a:lumOff val="60000"/>
            </a:schemeClr>
          </a:solidFill>
          <a:ln>
            <a:solidFill>
              <a:schemeClr val="accent1"/>
            </a:solidFill>
          </a:ln>
        </p:spPr>
        <p:txBody>
          <a:bodyPr wrap="square" lIns="274320" tIns="182880" rIns="274320" bIns="182880" rtlCol="0">
            <a:spAutoFit/>
          </a:bodyPr>
          <a:lstStyle/>
          <a:p>
            <a:pPr algn="ctr"/>
            <a:r>
              <a:rPr lang="en-US" sz="2000" i="1" dirty="0"/>
              <a:t>Your turn.  Write your 30-second pitch.</a:t>
            </a:r>
          </a:p>
        </p:txBody>
      </p:sp>
    </p:spTree>
    <p:extLst>
      <p:ext uri="{BB962C8B-B14F-4D97-AF65-F5344CB8AC3E}">
        <p14:creationId xmlns:p14="http://schemas.microsoft.com/office/powerpoint/2010/main" val="10315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p:cNvSpPr>
            <a:spLocks noGrp="1"/>
          </p:cNvSpPr>
          <p:nvPr>
            <p:ph sz="quarter" idx="1"/>
          </p:nvPr>
        </p:nvSpPr>
        <p:spPr/>
        <p:txBody>
          <a:bodyPr>
            <a:normAutofit/>
          </a:bodyPr>
          <a:lstStyle/>
          <a:p>
            <a:pPr marL="274320" lvl="1" indent="0">
              <a:buNone/>
            </a:pPr>
            <a:endParaRPr lang="en-US" dirty="0"/>
          </a:p>
          <a:p>
            <a:pPr marL="594360" lvl="2" indent="0">
              <a:buNone/>
            </a:pPr>
            <a:endParaRPr lang="en-US" dirty="0"/>
          </a:p>
          <a:p>
            <a:pPr marL="594360" lvl="2" indent="0">
              <a:buNone/>
            </a:pPr>
            <a:endParaRPr lang="en-US" dirty="0"/>
          </a:p>
          <a:p>
            <a:pPr marL="594360" lvl="2" indent="0">
              <a:buNone/>
            </a:pPr>
            <a:endParaRPr lang="en-US" dirty="0"/>
          </a:p>
          <a:p>
            <a:pPr marL="594360" lvl="2" indent="0">
              <a:buNone/>
            </a:pPr>
            <a:endParaRPr lang="en-US" dirty="0"/>
          </a:p>
          <a:p>
            <a:pPr marL="0" lvl="2" indent="0" algn="ctr">
              <a:buNone/>
            </a:pPr>
            <a:r>
              <a:rPr lang="en-US" sz="3000" dirty="0"/>
              <a:t>What do you have?</a:t>
            </a:r>
          </a:p>
        </p:txBody>
      </p:sp>
      <p:sp>
        <p:nvSpPr>
          <p:cNvPr id="4" name="TextBox 3">
            <a:extLst>
              <a:ext uri="{FF2B5EF4-FFF2-40B4-BE49-F238E27FC236}">
                <a16:creationId xmlns:a16="http://schemas.microsoft.com/office/drawing/2014/main" id="{D7A431D8-F125-0740-A1A4-A47ABDBC0DC1}"/>
              </a:ext>
            </a:extLst>
          </p:cNvPr>
          <p:cNvSpPr txBox="1"/>
          <p:nvPr/>
        </p:nvSpPr>
        <p:spPr>
          <a:xfrm>
            <a:off x="4560125" y="7481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409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A7CA-50B6-4728-AFF0-D24A65235F88}"/>
              </a:ext>
            </a:extLst>
          </p:cNvPr>
          <p:cNvSpPr>
            <a:spLocks noGrp="1"/>
          </p:cNvSpPr>
          <p:nvPr>
            <p:ph type="title" idx="4294967295"/>
          </p:nvPr>
        </p:nvSpPr>
        <p:spPr>
          <a:xfrm>
            <a:off x="0" y="228600"/>
            <a:ext cx="8534400" cy="758825"/>
          </a:xfrm>
        </p:spPr>
        <p:txBody>
          <a:bodyPr/>
          <a:lstStyle/>
          <a:p>
            <a:r>
              <a:rPr lang="en-US"/>
              <a:t>Networking: The Big Ideas</a:t>
            </a:r>
            <a:endParaRPr lang="en-US" dirty="0"/>
          </a:p>
        </p:txBody>
      </p:sp>
      <p:sp>
        <p:nvSpPr>
          <p:cNvPr id="3" name="Content Placeholder 2">
            <a:extLst>
              <a:ext uri="{FF2B5EF4-FFF2-40B4-BE49-F238E27FC236}">
                <a16:creationId xmlns:a16="http://schemas.microsoft.com/office/drawing/2014/main" id="{3FAF5996-C59B-43A2-8732-167259B92638}"/>
              </a:ext>
            </a:extLst>
          </p:cNvPr>
          <p:cNvSpPr>
            <a:spLocks noGrp="1"/>
          </p:cNvSpPr>
          <p:nvPr>
            <p:ph sz="quarter" idx="4294967295"/>
          </p:nvPr>
        </p:nvSpPr>
        <p:spPr>
          <a:xfrm>
            <a:off x="533401" y="1295400"/>
            <a:ext cx="4038599" cy="4800600"/>
          </a:xfrm>
          <a:ln>
            <a:solidFill>
              <a:schemeClr val="tx2">
                <a:lumMod val="40000"/>
                <a:lumOff val="60000"/>
              </a:schemeClr>
            </a:solidFill>
          </a:ln>
        </p:spPr>
        <p:txBody>
          <a:bodyPr/>
          <a:lstStyle/>
          <a:p>
            <a:r>
              <a:rPr lang="en-US" dirty="0"/>
              <a:t>Where do I want to go? </a:t>
            </a:r>
          </a:p>
          <a:p>
            <a:pPr lvl="2"/>
            <a:r>
              <a:rPr lang="en-US" dirty="0"/>
              <a:t>What inspires me?</a:t>
            </a:r>
          </a:p>
          <a:p>
            <a:pPr lvl="2"/>
            <a:r>
              <a:rPr lang="en-US" dirty="0"/>
              <a:t>Who do I admire?</a:t>
            </a:r>
          </a:p>
          <a:p>
            <a:r>
              <a:rPr lang="en-US" dirty="0"/>
              <a:t>How do I get there?</a:t>
            </a:r>
          </a:p>
          <a:p>
            <a:pPr lvl="2"/>
            <a:r>
              <a:rPr lang="en-US" dirty="0"/>
              <a:t>Preparation/develop-</a:t>
            </a:r>
            <a:r>
              <a:rPr lang="en-US" dirty="0" err="1"/>
              <a:t>ment</a:t>
            </a:r>
            <a:endParaRPr lang="en-US" dirty="0"/>
          </a:p>
          <a:p>
            <a:pPr lvl="2"/>
            <a:r>
              <a:rPr lang="en-US" dirty="0"/>
              <a:t>Networking</a:t>
            </a:r>
          </a:p>
          <a:p>
            <a:r>
              <a:rPr lang="en-US" dirty="0"/>
              <a:t>Who can help me get there?</a:t>
            </a:r>
          </a:p>
          <a:p>
            <a:pPr lvl="2"/>
            <a:r>
              <a:rPr lang="en-US" dirty="0"/>
              <a:t>Horizontal network</a:t>
            </a:r>
          </a:p>
          <a:p>
            <a:pPr lvl="2"/>
            <a:r>
              <a:rPr lang="en-US" dirty="0"/>
              <a:t>Vertical network</a:t>
            </a:r>
          </a:p>
        </p:txBody>
      </p:sp>
      <p:sp>
        <p:nvSpPr>
          <p:cNvPr id="4" name="TextBox 3">
            <a:extLst>
              <a:ext uri="{FF2B5EF4-FFF2-40B4-BE49-F238E27FC236}">
                <a16:creationId xmlns:a16="http://schemas.microsoft.com/office/drawing/2014/main" id="{5C29F56F-0E8E-51BF-C0CC-03516AFFF9E6}"/>
              </a:ext>
            </a:extLst>
          </p:cNvPr>
          <p:cNvSpPr txBox="1"/>
          <p:nvPr/>
        </p:nvSpPr>
        <p:spPr>
          <a:xfrm>
            <a:off x="4724400" y="1202710"/>
            <a:ext cx="4038599" cy="4616648"/>
          </a:xfrm>
          <a:prstGeom prst="rect">
            <a:avLst/>
          </a:prstGeom>
          <a:noFill/>
        </p:spPr>
        <p:txBody>
          <a:bodyPr wrap="square" rtlCol="0">
            <a:spAutoFit/>
          </a:bodyPr>
          <a:lstStyle/>
          <a:p>
            <a:pPr marL="457200" indent="-457200">
              <a:spcAft>
                <a:spcPts val="600"/>
              </a:spcAft>
              <a:buFont typeface="+mj-lt"/>
              <a:buAutoNum type="arabicPeriod"/>
            </a:pPr>
            <a:r>
              <a:rPr lang="es-ES_tradnl" sz="2400" dirty="0" err="1">
                <a:solidFill>
                  <a:schemeClr val="accent4"/>
                </a:solidFill>
              </a:rPr>
              <a:t>Know</a:t>
            </a:r>
            <a:r>
              <a:rPr lang="es-ES_tradnl" sz="2400" dirty="0">
                <a:solidFill>
                  <a:schemeClr val="accent4"/>
                </a:solidFill>
              </a:rPr>
              <a:t> </a:t>
            </a:r>
            <a:r>
              <a:rPr lang="es-ES_tradnl" sz="2400" dirty="0" err="1">
                <a:solidFill>
                  <a:schemeClr val="accent4"/>
                </a:solidFill>
              </a:rPr>
              <a:t>yourself</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a:t>
            </a:r>
            <a:r>
              <a:rPr lang="es-ES_tradnl" sz="2400" dirty="0" err="1">
                <a:solidFill>
                  <a:schemeClr val="accent4"/>
                </a:solidFill>
              </a:rPr>
              <a:t>wishes</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a:t>
            </a:r>
            <a:r>
              <a:rPr lang="es-ES_tradnl" sz="2400" dirty="0" err="1">
                <a:solidFill>
                  <a:schemeClr val="accent4"/>
                </a:solidFill>
              </a:rPr>
              <a:t>capabilities</a:t>
            </a:r>
            <a:r>
              <a:rPr lang="es-ES_tradnl" sz="2400" dirty="0">
                <a:solidFill>
                  <a:schemeClr val="accent4"/>
                </a:solidFill>
              </a:rPr>
              <a:t>.</a:t>
            </a:r>
          </a:p>
          <a:p>
            <a:pPr marL="457200" indent="-457200">
              <a:spcAft>
                <a:spcPts val="600"/>
              </a:spcAft>
              <a:buFont typeface="+mj-lt"/>
              <a:buAutoNum type="arabicPeriod"/>
            </a:pPr>
            <a:r>
              <a:rPr lang="es-ES_tradnl" sz="2400" dirty="0">
                <a:solidFill>
                  <a:schemeClr val="accent4"/>
                </a:solidFill>
              </a:rPr>
              <a:t>Prepare </a:t>
            </a:r>
            <a:r>
              <a:rPr lang="es-ES_tradnl" sz="2400" dirty="0" err="1">
                <a:solidFill>
                  <a:schemeClr val="accent4"/>
                </a:solidFill>
              </a:rPr>
              <a:t>yourself</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Identify</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a:t>
            </a:r>
            <a:r>
              <a:rPr lang="es-ES_tradnl" sz="2400" dirty="0" err="1">
                <a:solidFill>
                  <a:schemeClr val="accent4"/>
                </a:solidFill>
              </a:rPr>
              <a:t>goal</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Develop</a:t>
            </a:r>
            <a:r>
              <a:rPr lang="es-ES_tradnl" sz="2400" dirty="0">
                <a:solidFill>
                  <a:schemeClr val="accent4"/>
                </a:solidFill>
              </a:rPr>
              <a:t> horizontal, vertical </a:t>
            </a:r>
            <a:r>
              <a:rPr lang="es-ES_tradnl" sz="2400" dirty="0" err="1">
                <a:solidFill>
                  <a:schemeClr val="accent4"/>
                </a:solidFill>
              </a:rPr>
              <a:t>contacts</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Collect</a:t>
            </a:r>
            <a:r>
              <a:rPr lang="es-ES_tradnl" sz="2400" dirty="0">
                <a:solidFill>
                  <a:schemeClr val="accent4"/>
                </a:solidFill>
              </a:rPr>
              <a:t> information and prepare a </a:t>
            </a:r>
            <a:r>
              <a:rPr lang="es-ES_tradnl" sz="2400" dirty="0" err="1">
                <a:solidFill>
                  <a:schemeClr val="accent4"/>
                </a:solidFill>
              </a:rPr>
              <a:t>strategy</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Have</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pitch </a:t>
            </a:r>
            <a:r>
              <a:rPr lang="es-ES_tradnl" sz="2400" dirty="0" err="1">
                <a:solidFill>
                  <a:schemeClr val="accent4"/>
                </a:solidFill>
              </a:rPr>
              <a:t>ready</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Put</a:t>
            </a:r>
            <a:r>
              <a:rPr lang="es-ES_tradnl" sz="2400" dirty="0">
                <a:solidFill>
                  <a:schemeClr val="accent4"/>
                </a:solidFill>
              </a:rPr>
              <a:t> </a:t>
            </a:r>
            <a:r>
              <a:rPr lang="es-ES_tradnl" sz="2400" dirty="0" err="1">
                <a:solidFill>
                  <a:schemeClr val="accent4"/>
                </a:solidFill>
              </a:rPr>
              <a:t>yourelf</a:t>
            </a:r>
            <a:r>
              <a:rPr lang="es-ES_tradnl" sz="2400" dirty="0">
                <a:solidFill>
                  <a:schemeClr val="accent4"/>
                </a:solidFill>
              </a:rPr>
              <a:t> </a:t>
            </a:r>
            <a:r>
              <a:rPr lang="es-ES_tradnl" sz="2400" dirty="0" err="1">
                <a:solidFill>
                  <a:schemeClr val="accent4"/>
                </a:solidFill>
              </a:rPr>
              <a:t>out</a:t>
            </a:r>
            <a:r>
              <a:rPr lang="es-ES_tradnl" sz="2400" dirty="0">
                <a:solidFill>
                  <a:schemeClr val="accent4"/>
                </a:solidFill>
              </a:rPr>
              <a:t> </a:t>
            </a:r>
            <a:r>
              <a:rPr lang="es-ES_tradnl" sz="2400" dirty="0" err="1">
                <a:solidFill>
                  <a:schemeClr val="accent4"/>
                </a:solidFill>
              </a:rPr>
              <a:t>there</a:t>
            </a:r>
            <a:r>
              <a:rPr lang="es-ES_tradnl" sz="2400" dirty="0">
                <a:solidFill>
                  <a:schemeClr val="accent4"/>
                </a:solidFill>
              </a:rPr>
              <a:t> … and </a:t>
            </a:r>
            <a:r>
              <a:rPr lang="es-ES_tradnl" sz="2400" dirty="0" err="1">
                <a:solidFill>
                  <a:schemeClr val="accent4"/>
                </a:solidFill>
              </a:rPr>
              <a:t>go</a:t>
            </a:r>
            <a:r>
              <a:rPr lang="es-ES_tradnl" sz="2400" dirty="0">
                <a:solidFill>
                  <a:schemeClr val="accent4"/>
                </a:solidFill>
              </a:rPr>
              <a:t>!</a:t>
            </a:r>
          </a:p>
        </p:txBody>
      </p:sp>
    </p:spTree>
    <p:extLst>
      <p:ext uri="{BB962C8B-B14F-4D97-AF65-F5344CB8AC3E}">
        <p14:creationId xmlns:p14="http://schemas.microsoft.com/office/powerpoint/2010/main" val="166620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1499-D286-179F-FA07-086C8926F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6C58F-E448-3C5A-69CD-183BADB740D8}"/>
              </a:ext>
            </a:extLst>
          </p:cNvPr>
          <p:cNvSpPr>
            <a:spLocks noGrp="1"/>
          </p:cNvSpPr>
          <p:nvPr>
            <p:ph type="title" idx="4294967295"/>
          </p:nvPr>
        </p:nvSpPr>
        <p:spPr>
          <a:xfrm>
            <a:off x="0" y="228600"/>
            <a:ext cx="8534400" cy="758825"/>
          </a:xfrm>
        </p:spPr>
        <p:txBody>
          <a:bodyPr/>
          <a:lstStyle/>
          <a:p>
            <a:r>
              <a:rPr lang="en-US" dirty="0"/>
              <a:t>Networking: Do I Have To?</a:t>
            </a:r>
          </a:p>
        </p:txBody>
      </p:sp>
      <p:sp>
        <p:nvSpPr>
          <p:cNvPr id="3" name="Content Placeholder 2">
            <a:extLst>
              <a:ext uri="{FF2B5EF4-FFF2-40B4-BE49-F238E27FC236}">
                <a16:creationId xmlns:a16="http://schemas.microsoft.com/office/drawing/2014/main" id="{8B3825F6-580D-110A-E028-7C20D5D68243}"/>
              </a:ext>
            </a:extLst>
          </p:cNvPr>
          <p:cNvSpPr>
            <a:spLocks noGrp="1"/>
          </p:cNvSpPr>
          <p:nvPr>
            <p:ph sz="quarter" idx="4294967295"/>
          </p:nvPr>
        </p:nvSpPr>
        <p:spPr>
          <a:xfrm>
            <a:off x="990600" y="1219200"/>
            <a:ext cx="7315199" cy="4953000"/>
          </a:xfrm>
        </p:spPr>
        <p:txBody>
          <a:bodyPr>
            <a:normAutofit/>
          </a:bodyPr>
          <a:lstStyle/>
          <a:p>
            <a:pPr>
              <a:lnSpc>
                <a:spcPct val="150000"/>
              </a:lnSpc>
            </a:pPr>
            <a:r>
              <a:rPr lang="en-US" dirty="0"/>
              <a:t>“It’s not what you know but who you know.”</a:t>
            </a:r>
          </a:p>
          <a:p>
            <a:r>
              <a:rPr lang="en-US" dirty="0"/>
              <a:t>Building a strong and diverse network is one of the most valuable things you can do for your career.</a:t>
            </a:r>
          </a:p>
          <a:p>
            <a:pPr lvl="1"/>
            <a:r>
              <a:rPr lang="en-US" dirty="0"/>
              <a:t>Information</a:t>
            </a:r>
          </a:p>
          <a:p>
            <a:pPr lvl="1">
              <a:lnSpc>
                <a:spcPct val="150000"/>
              </a:lnSpc>
            </a:pPr>
            <a:r>
              <a:rPr lang="en-US" dirty="0"/>
              <a:t>First-hand, inside advice and contacts</a:t>
            </a:r>
          </a:p>
          <a:p>
            <a:r>
              <a:rPr lang="en-US" dirty="0"/>
              <a:t>One of the most effective ways to locate opportunities and land a position</a:t>
            </a:r>
          </a:p>
          <a:p>
            <a:pPr lvl="1"/>
            <a:r>
              <a:rPr lang="en-US" sz="2200" dirty="0"/>
              <a:t>An estimated 60-70% of jobs found through networking*</a:t>
            </a:r>
          </a:p>
          <a:p>
            <a:pPr lvl="1">
              <a:lnSpc>
                <a:spcPct val="150000"/>
              </a:lnSpc>
            </a:pPr>
            <a:endParaRPr lang="en-US" sz="2200" dirty="0"/>
          </a:p>
          <a:p>
            <a:pPr lvl="1">
              <a:lnSpc>
                <a:spcPct val="150000"/>
              </a:lnSpc>
            </a:pPr>
            <a:endParaRPr lang="en-US" sz="2200" dirty="0"/>
          </a:p>
          <a:p>
            <a:pPr lvl="1"/>
            <a:endParaRPr lang="en-US" dirty="0"/>
          </a:p>
        </p:txBody>
      </p:sp>
      <p:sp>
        <p:nvSpPr>
          <p:cNvPr id="4" name="TextBox 3">
            <a:extLst>
              <a:ext uri="{FF2B5EF4-FFF2-40B4-BE49-F238E27FC236}">
                <a16:creationId xmlns:a16="http://schemas.microsoft.com/office/drawing/2014/main" id="{07235AEB-4D8D-1564-5AD9-30D2B415A8BC}"/>
              </a:ext>
            </a:extLst>
          </p:cNvPr>
          <p:cNvSpPr txBox="1"/>
          <p:nvPr/>
        </p:nvSpPr>
        <p:spPr>
          <a:xfrm>
            <a:off x="5334000" y="6324600"/>
            <a:ext cx="3581399" cy="369332"/>
          </a:xfrm>
          <a:prstGeom prst="rect">
            <a:avLst/>
          </a:prstGeom>
          <a:noFill/>
        </p:spPr>
        <p:txBody>
          <a:bodyPr wrap="square" rtlCol="0">
            <a:spAutoFit/>
          </a:bodyPr>
          <a:lstStyle/>
          <a:p>
            <a:r>
              <a:rPr lang="en-US" dirty="0"/>
              <a:t>*LinkedIn, </a:t>
            </a:r>
            <a:r>
              <a:rPr lang="en-US" dirty="0" err="1"/>
              <a:t>Payscale</a:t>
            </a:r>
            <a:r>
              <a:rPr lang="en-US" dirty="0"/>
              <a:t> and Forbes</a:t>
            </a:r>
          </a:p>
        </p:txBody>
      </p:sp>
    </p:spTree>
    <p:extLst>
      <p:ext uri="{BB962C8B-B14F-4D97-AF65-F5344CB8AC3E}">
        <p14:creationId xmlns:p14="http://schemas.microsoft.com/office/powerpoint/2010/main" val="2512174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EE62-0EE4-4CBB-050D-40161C12C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47B77-5384-3F9A-6B8F-E2335104A36B}"/>
              </a:ext>
            </a:extLst>
          </p:cNvPr>
          <p:cNvSpPr>
            <a:spLocks noGrp="1"/>
          </p:cNvSpPr>
          <p:nvPr>
            <p:ph type="ctrTitle"/>
          </p:nvPr>
        </p:nvSpPr>
        <p:spPr>
          <a:xfrm>
            <a:off x="685800" y="381000"/>
            <a:ext cx="7772400" cy="1143000"/>
          </a:xfrm>
        </p:spPr>
        <p:txBody>
          <a:bodyPr/>
          <a:lstStyle/>
          <a:p>
            <a:r>
              <a:rPr lang="en-US" dirty="0"/>
              <a:t>Questions? </a:t>
            </a:r>
          </a:p>
        </p:txBody>
      </p:sp>
      <p:pic>
        <p:nvPicPr>
          <p:cNvPr id="4" name="Picture 3" descr="Text&#10;&#10;Description automatically generated">
            <a:extLst>
              <a:ext uri="{FF2B5EF4-FFF2-40B4-BE49-F238E27FC236}">
                <a16:creationId xmlns:a16="http://schemas.microsoft.com/office/drawing/2014/main" id="{131430CB-D89C-05D6-42BD-C2889CBF58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7" y="5582285"/>
            <a:ext cx="2181225" cy="570230"/>
          </a:xfrm>
          <a:prstGeom prst="rect">
            <a:avLst/>
          </a:prstGeom>
          <a:noFill/>
          <a:ln>
            <a:noFill/>
          </a:ln>
        </p:spPr>
      </p:pic>
      <p:sp>
        <p:nvSpPr>
          <p:cNvPr id="6" name="TextBox 5">
            <a:extLst>
              <a:ext uri="{FF2B5EF4-FFF2-40B4-BE49-F238E27FC236}">
                <a16:creationId xmlns:a16="http://schemas.microsoft.com/office/drawing/2014/main" id="{18035560-D580-78B7-3AAA-00FF80516BA1}"/>
              </a:ext>
            </a:extLst>
          </p:cNvPr>
          <p:cNvSpPr txBox="1"/>
          <p:nvPr/>
        </p:nvSpPr>
        <p:spPr>
          <a:xfrm>
            <a:off x="4114800" y="4965460"/>
            <a:ext cx="4572000" cy="1175706"/>
          </a:xfrm>
          <a:prstGeom prst="rect">
            <a:avLst/>
          </a:prstGeom>
          <a:noFill/>
        </p:spPr>
        <p:txBody>
          <a:bodyPr wrap="square">
            <a:spAutoFit/>
          </a:bodyPr>
          <a:lstStyle/>
          <a:p>
            <a:pPr algn="r">
              <a:spcBef>
                <a:spcPct val="20000"/>
              </a:spcBef>
              <a:buClr>
                <a:schemeClr val="accent1"/>
              </a:buClr>
              <a:buSzPct val="85000"/>
            </a:pPr>
            <a:br>
              <a:rPr lang="en-US" sz="1600" cap="all" spc="250" dirty="0">
                <a:solidFill>
                  <a:schemeClr val="tx2"/>
                </a:solidFill>
                <a:latin typeface="Georgia" panose="02040502050405020303" pitchFamily="18" charset="0"/>
              </a:rPr>
            </a:b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r>
              <a:rPr lang="en-US" sz="1600" i="1" cap="all" spc="250" dirty="0">
                <a:solidFill>
                  <a:schemeClr val="tx2"/>
                </a:solidFill>
                <a:latin typeface="Georgia" panose="02040502050405020303" pitchFamily="18" charset="0"/>
              </a:rPr>
              <a:t>Samantha Clemence</a:t>
            </a:r>
          </a:p>
        </p:txBody>
      </p:sp>
    </p:spTree>
    <p:extLst>
      <p:ext uri="{BB962C8B-B14F-4D97-AF65-F5344CB8AC3E}">
        <p14:creationId xmlns:p14="http://schemas.microsoft.com/office/powerpoint/2010/main" val="181567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DB1F-B835-3A00-5F69-454EDC743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A448C-CFA1-0EB2-A1AF-5AE5CCCAC6FD}"/>
              </a:ext>
            </a:extLst>
          </p:cNvPr>
          <p:cNvSpPr>
            <a:spLocks noGrp="1"/>
          </p:cNvSpPr>
          <p:nvPr>
            <p:ph type="ctrTitle"/>
          </p:nvPr>
        </p:nvSpPr>
        <p:spPr>
          <a:xfrm>
            <a:off x="685800" y="381000"/>
            <a:ext cx="7772400" cy="1143000"/>
          </a:xfrm>
        </p:spPr>
        <p:txBody>
          <a:bodyPr/>
          <a:lstStyle/>
          <a:p>
            <a:r>
              <a:rPr lang="en-US" dirty="0"/>
              <a:t>Professional Networking</a:t>
            </a:r>
          </a:p>
        </p:txBody>
      </p:sp>
      <p:pic>
        <p:nvPicPr>
          <p:cNvPr id="4" name="Picture 3" descr="Text&#10;&#10;Description automatically generated">
            <a:extLst>
              <a:ext uri="{FF2B5EF4-FFF2-40B4-BE49-F238E27FC236}">
                <a16:creationId xmlns:a16="http://schemas.microsoft.com/office/drawing/2014/main" id="{FC79E08E-5D39-C56E-F43B-040584034D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7" y="5582285"/>
            <a:ext cx="2181225" cy="570230"/>
          </a:xfrm>
          <a:prstGeom prst="rect">
            <a:avLst/>
          </a:prstGeom>
          <a:noFill/>
          <a:ln>
            <a:noFill/>
          </a:ln>
        </p:spPr>
      </p:pic>
      <p:sp>
        <p:nvSpPr>
          <p:cNvPr id="6" name="TextBox 5">
            <a:extLst>
              <a:ext uri="{FF2B5EF4-FFF2-40B4-BE49-F238E27FC236}">
                <a16:creationId xmlns:a16="http://schemas.microsoft.com/office/drawing/2014/main" id="{0EC34BF8-E370-9C7D-3B56-99A4EA0A5037}"/>
              </a:ext>
            </a:extLst>
          </p:cNvPr>
          <p:cNvSpPr txBox="1"/>
          <p:nvPr/>
        </p:nvSpPr>
        <p:spPr>
          <a:xfrm>
            <a:off x="4114800" y="4965460"/>
            <a:ext cx="4572000" cy="1471172"/>
          </a:xfrm>
          <a:prstGeom prst="rect">
            <a:avLst/>
          </a:prstGeom>
          <a:noFill/>
        </p:spPr>
        <p:txBody>
          <a:bodyPr wrap="square">
            <a:spAutoFit/>
          </a:bodyPr>
          <a:lstStyle/>
          <a:p>
            <a:pPr algn="r">
              <a:spcBef>
                <a:spcPct val="20000"/>
              </a:spcBef>
              <a:buClr>
                <a:schemeClr val="accent1"/>
              </a:buClr>
              <a:buSzPct val="85000"/>
            </a:pPr>
            <a:br>
              <a:rPr lang="en-US" sz="1600" cap="all" spc="250" dirty="0">
                <a:solidFill>
                  <a:schemeClr val="tx2"/>
                </a:solidFill>
                <a:latin typeface="Georgia" panose="02040502050405020303" pitchFamily="18" charset="0"/>
              </a:rPr>
            </a:b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r>
              <a:rPr lang="en-US" sz="1600" cap="all" spc="250" dirty="0">
                <a:solidFill>
                  <a:srgbClr val="595DA4"/>
                </a:solidFill>
                <a:latin typeface="+mj-lt"/>
              </a:rPr>
              <a:t>Samantha Clemence | </a:t>
            </a:r>
            <a:r>
              <a:rPr lang="en-US" sz="1400" dirty="0">
                <a:solidFill>
                  <a:srgbClr val="595DA4"/>
                </a:solidFill>
                <a:latin typeface="+mj-lt"/>
              </a:rPr>
              <a:t>Spring 2026</a:t>
            </a:r>
          </a:p>
          <a:p>
            <a:pPr algn="r">
              <a:spcBef>
                <a:spcPct val="20000"/>
              </a:spcBef>
              <a:buClr>
                <a:schemeClr val="accent1"/>
              </a:buClr>
              <a:buSzPct val="85000"/>
            </a:pPr>
            <a:endParaRPr lang="en-US" sz="1600" i="1" cap="all" spc="250" dirty="0">
              <a:solidFill>
                <a:schemeClr val="tx2"/>
              </a:solidFill>
              <a:latin typeface="Georgia" panose="02040502050405020303" pitchFamily="18" charset="0"/>
            </a:endParaRPr>
          </a:p>
        </p:txBody>
      </p:sp>
      <p:pic>
        <p:nvPicPr>
          <p:cNvPr id="5" name="Picture 4">
            <a:extLst>
              <a:ext uri="{FF2B5EF4-FFF2-40B4-BE49-F238E27FC236}">
                <a16:creationId xmlns:a16="http://schemas.microsoft.com/office/drawing/2014/main" id="{8FF6268E-3434-8F1F-B0DE-B087B22E7D68}"/>
              </a:ext>
            </a:extLst>
          </p:cNvPr>
          <p:cNvPicPr>
            <a:picLocks noChangeAspect="1"/>
          </p:cNvPicPr>
          <p:nvPr/>
        </p:nvPicPr>
        <p:blipFill>
          <a:blip r:embed="rId3"/>
          <a:stretch>
            <a:fillRect/>
          </a:stretch>
        </p:blipFill>
        <p:spPr>
          <a:xfrm>
            <a:off x="2743200" y="2895600"/>
            <a:ext cx="3581400" cy="2385212"/>
          </a:xfrm>
          <a:prstGeom prst="rect">
            <a:avLst/>
          </a:prstGeom>
        </p:spPr>
      </p:pic>
    </p:spTree>
    <p:extLst>
      <p:ext uri="{BB962C8B-B14F-4D97-AF65-F5344CB8AC3E}">
        <p14:creationId xmlns:p14="http://schemas.microsoft.com/office/powerpoint/2010/main" val="397206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37868-1EF4-98C4-8685-E0F87F3DB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957BE-E6EE-D13C-29AC-B434E83C8E99}"/>
              </a:ext>
            </a:extLst>
          </p:cNvPr>
          <p:cNvSpPr>
            <a:spLocks noGrp="1"/>
          </p:cNvSpPr>
          <p:nvPr>
            <p:ph type="title" idx="4294967295"/>
          </p:nvPr>
        </p:nvSpPr>
        <p:spPr>
          <a:xfrm>
            <a:off x="0" y="228600"/>
            <a:ext cx="8534400" cy="758825"/>
          </a:xfrm>
        </p:spPr>
        <p:txBody>
          <a:bodyPr>
            <a:normAutofit/>
          </a:bodyPr>
          <a:lstStyle/>
          <a:p>
            <a:r>
              <a:rPr lang="en-US" dirty="0"/>
              <a:t>Networking: Good or Bad?</a:t>
            </a:r>
          </a:p>
        </p:txBody>
      </p:sp>
      <p:sp>
        <p:nvSpPr>
          <p:cNvPr id="3" name="Content Placeholder 2">
            <a:extLst>
              <a:ext uri="{FF2B5EF4-FFF2-40B4-BE49-F238E27FC236}">
                <a16:creationId xmlns:a16="http://schemas.microsoft.com/office/drawing/2014/main" id="{89D9B88A-9CDE-C0D1-9B15-FC59242BB8EF}"/>
              </a:ext>
            </a:extLst>
          </p:cNvPr>
          <p:cNvSpPr>
            <a:spLocks noGrp="1"/>
          </p:cNvSpPr>
          <p:nvPr>
            <p:ph sz="quarter" idx="4294967295"/>
          </p:nvPr>
        </p:nvSpPr>
        <p:spPr>
          <a:xfrm>
            <a:off x="933965" y="1090484"/>
            <a:ext cx="3485635" cy="5029200"/>
          </a:xfrm>
        </p:spPr>
        <p:txBody>
          <a:bodyPr>
            <a:normAutofit fontScale="92500"/>
          </a:bodyPr>
          <a:lstStyle/>
          <a:p>
            <a:pPr lvl="1"/>
            <a:endParaRPr lang="en-US" dirty="0"/>
          </a:p>
          <a:p>
            <a:r>
              <a:rPr lang="en-US" dirty="0"/>
              <a:t>Why does it make you uncomfortable? </a:t>
            </a:r>
          </a:p>
          <a:p>
            <a:endParaRPr lang="en-US" dirty="0"/>
          </a:p>
          <a:p>
            <a:r>
              <a:rPr lang="en-US" dirty="0"/>
              <a:t>Transactional</a:t>
            </a:r>
          </a:p>
          <a:p>
            <a:pPr lvl="1"/>
            <a:r>
              <a:rPr lang="en-US" dirty="0"/>
              <a:t>Short-term exchange</a:t>
            </a:r>
          </a:p>
          <a:p>
            <a:pPr lvl="1"/>
            <a:endParaRPr lang="en-US" dirty="0"/>
          </a:p>
          <a:p>
            <a:pPr lvl="1"/>
            <a:r>
              <a:rPr lang="en-US" dirty="0"/>
              <a:t>Only contribute if you get something in return</a:t>
            </a:r>
          </a:p>
          <a:p>
            <a:pPr lvl="1"/>
            <a:r>
              <a:rPr lang="en-US" dirty="0"/>
              <a:t>Expected return on investment</a:t>
            </a:r>
          </a:p>
          <a:p>
            <a:pPr marL="274320" lvl="1" indent="0">
              <a:buNone/>
            </a:pPr>
            <a:r>
              <a:rPr lang="en-US" dirty="0"/>
              <a:t>    </a:t>
            </a:r>
          </a:p>
          <a:p>
            <a:pPr lvl="1"/>
            <a:endParaRPr lang="en-US" dirty="0"/>
          </a:p>
          <a:p>
            <a:pPr lvl="1"/>
            <a:endParaRPr lang="en-US" dirty="0"/>
          </a:p>
        </p:txBody>
      </p:sp>
      <p:sp>
        <p:nvSpPr>
          <p:cNvPr id="11" name="Content Placeholder 2">
            <a:extLst>
              <a:ext uri="{FF2B5EF4-FFF2-40B4-BE49-F238E27FC236}">
                <a16:creationId xmlns:a16="http://schemas.microsoft.com/office/drawing/2014/main" id="{F00BECE2-9B88-03EC-29DC-27187C7F9167}"/>
              </a:ext>
            </a:extLst>
          </p:cNvPr>
          <p:cNvSpPr txBox="1">
            <a:spLocks/>
          </p:cNvSpPr>
          <p:nvPr/>
        </p:nvSpPr>
        <p:spPr>
          <a:xfrm>
            <a:off x="4850108" y="1776925"/>
            <a:ext cx="3485635" cy="562300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400" kern="1200">
                <a:solidFill>
                  <a:schemeClr val="accent4"/>
                </a:solidFill>
                <a:latin typeface="+mn-lt"/>
                <a:ea typeface="+mn-ea"/>
                <a:cs typeface="+mn-cs"/>
              </a:defRPr>
            </a:lvl1pPr>
            <a:lvl2pPr marL="548640" indent="-274320" algn="l" rtl="0" eaLnBrk="1" latinLnBrk="0" hangingPunct="1">
              <a:spcBef>
                <a:spcPct val="20000"/>
              </a:spcBef>
              <a:buClr>
                <a:schemeClr val="accent4"/>
              </a:buClr>
              <a:buSzPct val="70000"/>
              <a:buFont typeface="Courier New" panose="02070309020205020404" pitchFamily="49" charset="0"/>
              <a:buChar char="o"/>
              <a:defRPr kumimoji="0" sz="2400" kern="1200">
                <a:solidFill>
                  <a:schemeClr val="accent4"/>
                </a:solidFill>
                <a:latin typeface="+mn-lt"/>
                <a:ea typeface="+mn-ea"/>
                <a:cs typeface="+mn-cs"/>
              </a:defRPr>
            </a:lvl2pPr>
            <a:lvl3pPr marL="822960" indent="-228600" algn="l" rtl="0" eaLnBrk="1" latinLnBrk="0" hangingPunct="1">
              <a:spcBef>
                <a:spcPct val="20000"/>
              </a:spcBef>
              <a:buClr>
                <a:schemeClr val="accent4"/>
              </a:buClr>
              <a:buSzPct val="75000"/>
              <a:buFont typeface="Arial" panose="020B0604020202020204" pitchFamily="34" charset="0"/>
              <a:buChar char="•"/>
              <a:defRPr kumimoji="0" sz="2400" kern="1200">
                <a:solidFill>
                  <a:schemeClr val="accent4"/>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400" kern="1200">
                <a:solidFill>
                  <a:schemeClr val="accent4"/>
                </a:solidFill>
                <a:latin typeface="+mn-lt"/>
                <a:ea typeface="+mn-ea"/>
                <a:cs typeface="+mn-cs"/>
              </a:defRPr>
            </a:lvl4pPr>
            <a:lvl5pPr marL="1371600" indent="-228600" algn="l" rtl="0" eaLnBrk="1" latinLnBrk="0" hangingPunct="1">
              <a:spcBef>
                <a:spcPct val="20000"/>
              </a:spcBef>
              <a:buClr>
                <a:schemeClr val="accent5"/>
              </a:buClr>
              <a:buFontTx/>
              <a:buChar char="•"/>
              <a:defRPr kumimoji="0" sz="2400" kern="1200">
                <a:solidFill>
                  <a:schemeClr val="accent4"/>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dirty="0"/>
          </a:p>
          <a:p>
            <a:endParaRPr lang="en-US" dirty="0"/>
          </a:p>
          <a:p>
            <a:r>
              <a:rPr lang="en-US" sz="2200" dirty="0"/>
              <a:t>Relational </a:t>
            </a:r>
          </a:p>
          <a:p>
            <a:pPr marL="274320" lvl="1" indent="0">
              <a:buNone/>
            </a:pPr>
            <a:r>
              <a:rPr lang="en-US" sz="2200" dirty="0"/>
              <a:t>-&gt; Building authentic          </a:t>
            </a:r>
            <a:br>
              <a:rPr lang="en-US" sz="2200" dirty="0"/>
            </a:br>
            <a:r>
              <a:rPr lang="en-US" sz="2200" dirty="0"/>
              <a:t>      connections</a:t>
            </a:r>
          </a:p>
          <a:p>
            <a:pPr marL="274320" lvl="1" indent="0">
              <a:buNone/>
            </a:pPr>
            <a:r>
              <a:rPr lang="en-US" sz="2200" dirty="0"/>
              <a:t>-&gt; Based on shared </a:t>
            </a:r>
            <a:br>
              <a:rPr lang="en-US" sz="2200" dirty="0"/>
            </a:br>
            <a:r>
              <a:rPr lang="en-US" sz="2200" dirty="0"/>
              <a:t>      values and </a:t>
            </a:r>
            <a:br>
              <a:rPr lang="en-US" sz="2200" dirty="0"/>
            </a:br>
            <a:r>
              <a:rPr lang="en-US" sz="2200" dirty="0"/>
              <a:t>      emotional bonds</a:t>
            </a:r>
          </a:p>
          <a:p>
            <a:pPr marL="274320" lvl="1" indent="0">
              <a:buNone/>
            </a:pPr>
            <a:r>
              <a:rPr lang="en-US" sz="2200" dirty="0"/>
              <a:t>-&gt; No guarantee</a:t>
            </a:r>
          </a:p>
          <a:p>
            <a:pPr lvl="1"/>
            <a:endParaRPr lang="en-US" dirty="0"/>
          </a:p>
          <a:p>
            <a:pPr lvl="1"/>
            <a:endParaRPr lang="en-US" dirty="0"/>
          </a:p>
          <a:p>
            <a:pPr lvl="1"/>
            <a:endParaRPr lang="en-US" dirty="0"/>
          </a:p>
        </p:txBody>
      </p:sp>
      <p:pic>
        <p:nvPicPr>
          <p:cNvPr id="14" name="Picture 13">
            <a:extLst>
              <a:ext uri="{FF2B5EF4-FFF2-40B4-BE49-F238E27FC236}">
                <a16:creationId xmlns:a16="http://schemas.microsoft.com/office/drawing/2014/main" id="{6623412A-3DC8-D50F-DDB4-22BF54E5B1FF}"/>
              </a:ext>
            </a:extLst>
          </p:cNvPr>
          <p:cNvPicPr>
            <a:picLocks noChangeAspect="1"/>
          </p:cNvPicPr>
          <p:nvPr/>
        </p:nvPicPr>
        <p:blipFill>
          <a:blip r:embed="rId2"/>
          <a:stretch>
            <a:fillRect/>
          </a:stretch>
        </p:blipFill>
        <p:spPr>
          <a:xfrm>
            <a:off x="5410200" y="987425"/>
            <a:ext cx="2365453" cy="1579001"/>
          </a:xfrm>
          <a:prstGeom prst="rect">
            <a:avLst/>
          </a:prstGeom>
        </p:spPr>
      </p:pic>
      <p:pic>
        <p:nvPicPr>
          <p:cNvPr id="4" name="Picture 3">
            <a:extLst>
              <a:ext uri="{FF2B5EF4-FFF2-40B4-BE49-F238E27FC236}">
                <a16:creationId xmlns:a16="http://schemas.microsoft.com/office/drawing/2014/main" id="{A3F1B4FF-9499-8678-423E-F70588D51A31}"/>
              </a:ext>
            </a:extLst>
          </p:cNvPr>
          <p:cNvPicPr>
            <a:picLocks noChangeAspect="1"/>
          </p:cNvPicPr>
          <p:nvPr/>
        </p:nvPicPr>
        <p:blipFill>
          <a:blip r:embed="rId3"/>
          <a:stretch>
            <a:fillRect/>
          </a:stretch>
        </p:blipFill>
        <p:spPr>
          <a:xfrm>
            <a:off x="7029450" y="64013"/>
            <a:ext cx="2000250" cy="1333500"/>
          </a:xfrm>
          <a:prstGeom prst="rect">
            <a:avLst/>
          </a:prstGeom>
        </p:spPr>
      </p:pic>
    </p:spTree>
    <p:extLst>
      <p:ext uri="{BB962C8B-B14F-4D97-AF65-F5344CB8AC3E}">
        <p14:creationId xmlns:p14="http://schemas.microsoft.com/office/powerpoint/2010/main" val="2247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6D6F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76D6FF"/>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76D6FF"/>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dissolve">
                                      <p:cBhvr>
                                        <p:cTn id="32" dur="5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rgbClr val="76D6FF"/>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dissolve">
                                      <p:cBhvr>
                                        <p:cTn id="37" dur="500"/>
                                        <p:tgtEl>
                                          <p:spTgt spid="11">
                                            <p:txEl>
                                              <p:pRg st="3" end="3"/>
                                            </p:txEl>
                                          </p:spTgt>
                                        </p:tgtEl>
                                      </p:cBhvr>
                                    </p:animEffect>
                                  </p:childTnLst>
                                  <p:subTnLst>
                                    <p:animClr clrSpc="rgb" dir="cw">
                                      <p:cBhvr override="childStyle">
                                        <p:cTn dur="1" fill="hold" display="0" masterRel="nextClick" afterEffect="1"/>
                                        <p:tgtEl>
                                          <p:spTgt spid="11">
                                            <p:txEl>
                                              <p:pRg st="3" end="3"/>
                                            </p:txEl>
                                          </p:spTgt>
                                        </p:tgtEl>
                                        <p:attrNameLst>
                                          <p:attrName>ppt_c</p:attrName>
                                        </p:attrNameLst>
                                      </p:cBhvr>
                                      <p:to>
                                        <a:srgbClr val="76D6FF"/>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dissolve">
                                      <p:cBhvr>
                                        <p:cTn id="42" dur="500"/>
                                        <p:tgtEl>
                                          <p:spTgt spid="11">
                                            <p:txEl>
                                              <p:pRg st="4" end="4"/>
                                            </p:txEl>
                                          </p:spTgt>
                                        </p:tgtEl>
                                      </p:cBhvr>
                                    </p:animEffect>
                                  </p:childTnLst>
                                  <p:subTnLst>
                                    <p:animClr clrSpc="rgb" dir="cw">
                                      <p:cBhvr override="childStyle">
                                        <p:cTn dur="1" fill="hold" display="0" masterRel="nextClick" afterEffect="1"/>
                                        <p:tgtEl>
                                          <p:spTgt spid="11">
                                            <p:txEl>
                                              <p:pRg st="4" end="4"/>
                                            </p:txEl>
                                          </p:spTgt>
                                        </p:tgtEl>
                                        <p:attrNameLst>
                                          <p:attrName>ppt_c</p:attrName>
                                        </p:attrNameLst>
                                      </p:cBhvr>
                                      <p:to>
                                        <a:srgbClr val="76D6FF"/>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dissolve">
                                      <p:cBhvr>
                                        <p:cTn id="4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07ECEF-FDC5-5B61-EA98-E44F96A7C08B}"/>
              </a:ext>
            </a:extLst>
          </p:cNvPr>
          <p:cNvPicPr>
            <a:picLocks noChangeAspect="1"/>
          </p:cNvPicPr>
          <p:nvPr/>
        </p:nvPicPr>
        <p:blipFill>
          <a:blip r:embed="rId2"/>
          <a:stretch>
            <a:fillRect/>
          </a:stretch>
        </p:blipFill>
        <p:spPr>
          <a:xfrm>
            <a:off x="2438400" y="4569302"/>
            <a:ext cx="1981372" cy="1493649"/>
          </a:xfrm>
          <a:prstGeom prst="rect">
            <a:avLst/>
          </a:prstGeom>
        </p:spPr>
      </p:pic>
      <p:pic>
        <p:nvPicPr>
          <p:cNvPr id="2" name="Picture 1">
            <a:extLst>
              <a:ext uri="{FF2B5EF4-FFF2-40B4-BE49-F238E27FC236}">
                <a16:creationId xmlns:a16="http://schemas.microsoft.com/office/drawing/2014/main" id="{8DEFAA5A-89A5-169F-6C6D-D54975BB3F2D}"/>
              </a:ext>
            </a:extLst>
          </p:cNvPr>
          <p:cNvPicPr>
            <a:picLocks noChangeAspect="1"/>
          </p:cNvPicPr>
          <p:nvPr/>
        </p:nvPicPr>
        <p:blipFill>
          <a:blip r:embed="rId3"/>
          <a:stretch>
            <a:fillRect/>
          </a:stretch>
        </p:blipFill>
        <p:spPr>
          <a:xfrm>
            <a:off x="4520827" y="4569302"/>
            <a:ext cx="3023878" cy="1518036"/>
          </a:xfrm>
          <a:prstGeom prst="rect">
            <a:avLst/>
          </a:prstGeom>
        </p:spPr>
      </p:pic>
      <p:sp>
        <p:nvSpPr>
          <p:cNvPr id="6" name="Title 1">
            <a:extLst>
              <a:ext uri="{FF2B5EF4-FFF2-40B4-BE49-F238E27FC236}">
                <a16:creationId xmlns:a16="http://schemas.microsoft.com/office/drawing/2014/main" id="{4650C512-7AB6-5BC7-D9CD-58EEABBF3EF7}"/>
              </a:ext>
            </a:extLst>
          </p:cNvPr>
          <p:cNvSpPr txBox="1">
            <a:spLocks/>
          </p:cNvSpPr>
          <p:nvPr/>
        </p:nvSpPr>
        <p:spPr>
          <a:xfrm>
            <a:off x="0" y="228600"/>
            <a:ext cx="8534400" cy="758825"/>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What Is Networking Really? </a:t>
            </a:r>
          </a:p>
        </p:txBody>
      </p:sp>
      <p:sp>
        <p:nvSpPr>
          <p:cNvPr id="3" name="Content Placeholder 2">
            <a:extLst>
              <a:ext uri="{FF2B5EF4-FFF2-40B4-BE49-F238E27FC236}">
                <a16:creationId xmlns:a16="http://schemas.microsoft.com/office/drawing/2014/main" id="{78A19F15-4B5E-1A5E-C832-199BB0958C30}"/>
              </a:ext>
            </a:extLst>
          </p:cNvPr>
          <p:cNvSpPr txBox="1">
            <a:spLocks/>
          </p:cNvSpPr>
          <p:nvPr/>
        </p:nvSpPr>
        <p:spPr>
          <a:xfrm>
            <a:off x="1066800" y="1321651"/>
            <a:ext cx="7600435" cy="291342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400" kern="1200">
                <a:solidFill>
                  <a:schemeClr val="accent4"/>
                </a:solidFill>
                <a:latin typeface="+mn-lt"/>
                <a:ea typeface="+mn-ea"/>
                <a:cs typeface="+mn-cs"/>
              </a:defRPr>
            </a:lvl1pPr>
            <a:lvl2pPr marL="548640" indent="-274320" algn="l" rtl="0" eaLnBrk="1" latinLnBrk="0" hangingPunct="1">
              <a:spcBef>
                <a:spcPct val="20000"/>
              </a:spcBef>
              <a:buClr>
                <a:schemeClr val="accent4"/>
              </a:buClr>
              <a:buSzPct val="70000"/>
              <a:buFont typeface="Courier New" panose="02070309020205020404" pitchFamily="49" charset="0"/>
              <a:buChar char="o"/>
              <a:defRPr kumimoji="0" sz="2400" kern="1200">
                <a:solidFill>
                  <a:schemeClr val="accent4"/>
                </a:solidFill>
                <a:latin typeface="+mn-lt"/>
                <a:ea typeface="+mn-ea"/>
                <a:cs typeface="+mn-cs"/>
              </a:defRPr>
            </a:lvl2pPr>
            <a:lvl3pPr marL="822960" indent="-228600" algn="l" rtl="0" eaLnBrk="1" latinLnBrk="0" hangingPunct="1">
              <a:spcBef>
                <a:spcPct val="20000"/>
              </a:spcBef>
              <a:buClr>
                <a:schemeClr val="accent4"/>
              </a:buClr>
              <a:buSzPct val="75000"/>
              <a:buFont typeface="Arial" panose="020B0604020202020204" pitchFamily="34" charset="0"/>
              <a:buChar char="•"/>
              <a:defRPr kumimoji="0" sz="2400" kern="1200">
                <a:solidFill>
                  <a:schemeClr val="accent4"/>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400" kern="1200">
                <a:solidFill>
                  <a:schemeClr val="accent4"/>
                </a:solidFill>
                <a:latin typeface="+mn-lt"/>
                <a:ea typeface="+mn-ea"/>
                <a:cs typeface="+mn-cs"/>
              </a:defRPr>
            </a:lvl4pPr>
            <a:lvl5pPr marL="1371600" indent="-228600" algn="l" rtl="0" eaLnBrk="1" latinLnBrk="0" hangingPunct="1">
              <a:spcBef>
                <a:spcPct val="20000"/>
              </a:spcBef>
              <a:buClr>
                <a:schemeClr val="accent5"/>
              </a:buClr>
              <a:buFontTx/>
              <a:buChar char="•"/>
              <a:defRPr kumimoji="0" sz="2400" kern="1200">
                <a:solidFill>
                  <a:schemeClr val="accent4"/>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dirty="0"/>
          </a:p>
          <a:p>
            <a:r>
              <a:rPr lang="en-US" sz="2200" dirty="0"/>
              <a:t>Building and maintaining professional relationships</a:t>
            </a:r>
          </a:p>
          <a:p>
            <a:endParaRPr lang="en-US" sz="2200" dirty="0"/>
          </a:p>
          <a:p>
            <a:r>
              <a:rPr lang="en-US" sz="2200" dirty="0"/>
              <a:t>You all already do this! </a:t>
            </a:r>
          </a:p>
          <a:p>
            <a:pPr lvl="1"/>
            <a:r>
              <a:rPr lang="en-US" sz="2200" dirty="0"/>
              <a:t>School Clubs</a:t>
            </a:r>
          </a:p>
          <a:p>
            <a:pPr lvl="1"/>
            <a:r>
              <a:rPr lang="en-US" sz="2200" dirty="0"/>
              <a:t>Sharing experiences / advice </a:t>
            </a:r>
          </a:p>
          <a:p>
            <a:pPr lvl="2"/>
            <a:r>
              <a:rPr lang="en-US" sz="2200" dirty="0"/>
              <a:t>SU or </a:t>
            </a:r>
            <a:r>
              <a:rPr lang="en-US" sz="2200" dirty="0" err="1"/>
              <a:t>SUAbroad</a:t>
            </a:r>
            <a:r>
              <a:rPr lang="en-US" sz="2200" dirty="0"/>
              <a:t> Ambassadors</a:t>
            </a:r>
          </a:p>
          <a:p>
            <a:pPr lvl="1"/>
            <a:endParaRPr lang="en-US" sz="2200" dirty="0"/>
          </a:p>
          <a:p>
            <a:pPr lvl="1"/>
            <a:endParaRPr lang="en-US" sz="2200" dirty="0"/>
          </a:p>
          <a:p>
            <a:pPr marL="27432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1335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6D6F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76D6FF"/>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A7CA-50B6-4728-AFF0-D24A65235F88}"/>
              </a:ext>
            </a:extLst>
          </p:cNvPr>
          <p:cNvSpPr>
            <a:spLocks noGrp="1"/>
          </p:cNvSpPr>
          <p:nvPr>
            <p:ph type="title" idx="4294967295"/>
          </p:nvPr>
        </p:nvSpPr>
        <p:spPr>
          <a:xfrm>
            <a:off x="0" y="228600"/>
            <a:ext cx="8534400" cy="758825"/>
          </a:xfrm>
        </p:spPr>
        <p:txBody>
          <a:bodyPr/>
          <a:lstStyle/>
          <a:p>
            <a:r>
              <a:rPr lang="en-US" dirty="0"/>
              <a:t>Networking: Getting Started</a:t>
            </a:r>
          </a:p>
        </p:txBody>
      </p:sp>
      <p:sp>
        <p:nvSpPr>
          <p:cNvPr id="3" name="Content Placeholder 2">
            <a:extLst>
              <a:ext uri="{FF2B5EF4-FFF2-40B4-BE49-F238E27FC236}">
                <a16:creationId xmlns:a16="http://schemas.microsoft.com/office/drawing/2014/main" id="{3FAF5996-C59B-43A2-8732-167259B92638}"/>
              </a:ext>
            </a:extLst>
          </p:cNvPr>
          <p:cNvSpPr>
            <a:spLocks noGrp="1"/>
          </p:cNvSpPr>
          <p:nvPr>
            <p:ph sz="quarter" idx="4294967295"/>
          </p:nvPr>
        </p:nvSpPr>
        <p:spPr>
          <a:xfrm>
            <a:off x="1767681" y="1371600"/>
            <a:ext cx="5608637" cy="4572000"/>
          </a:xfrm>
        </p:spPr>
        <p:txBody>
          <a:bodyPr>
            <a:normAutofit lnSpcReduction="10000"/>
          </a:bodyPr>
          <a:lstStyle/>
          <a:p>
            <a:r>
              <a:rPr lang="en-US" dirty="0"/>
              <a:t>Where do I want to go? </a:t>
            </a:r>
          </a:p>
          <a:p>
            <a:pPr lvl="2"/>
            <a:r>
              <a:rPr lang="en-US" dirty="0"/>
              <a:t>What inspires me?</a:t>
            </a:r>
          </a:p>
          <a:p>
            <a:pPr lvl="2"/>
            <a:r>
              <a:rPr lang="en-US" dirty="0"/>
              <a:t>Who do I admire?</a:t>
            </a:r>
          </a:p>
          <a:p>
            <a:pPr lvl="2"/>
            <a:r>
              <a:rPr lang="en-US" dirty="0"/>
              <a:t>What do I want to learn more about?</a:t>
            </a:r>
          </a:p>
          <a:p>
            <a:r>
              <a:rPr lang="en-US" dirty="0"/>
              <a:t>How do I get there?</a:t>
            </a:r>
          </a:p>
          <a:p>
            <a:pPr lvl="2"/>
            <a:r>
              <a:rPr lang="en-US" dirty="0"/>
              <a:t>Preparation /development</a:t>
            </a:r>
          </a:p>
          <a:p>
            <a:pPr lvl="2"/>
            <a:r>
              <a:rPr lang="en-US" dirty="0"/>
              <a:t>Networking</a:t>
            </a:r>
          </a:p>
          <a:p>
            <a:r>
              <a:rPr lang="en-US" dirty="0"/>
              <a:t>Who can help me get there?</a:t>
            </a:r>
          </a:p>
          <a:p>
            <a:pPr lvl="2"/>
            <a:r>
              <a:rPr lang="en-US" dirty="0"/>
              <a:t>Horizontal network</a:t>
            </a:r>
          </a:p>
          <a:p>
            <a:pPr lvl="2"/>
            <a:r>
              <a:rPr lang="en-US" dirty="0"/>
              <a:t>Vertical network</a:t>
            </a:r>
          </a:p>
        </p:txBody>
      </p:sp>
    </p:spTree>
    <p:extLst>
      <p:ext uri="{BB962C8B-B14F-4D97-AF65-F5344CB8AC3E}">
        <p14:creationId xmlns:p14="http://schemas.microsoft.com/office/powerpoint/2010/main" val="266566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6D6FF"/>
                                      </p:to>
                                    </p:animClr>
                                  </p:sub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6D6FF"/>
                                      </p:to>
                                    </p:animClr>
                                  </p:sub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6D6FF"/>
                                      </p:to>
                                    </p:animClr>
                                  </p:sub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76D6FF"/>
                                      </p:to>
                                    </p:animClr>
                                  </p:sub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76D6FF"/>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Networking Strategies </a:t>
            </a:r>
          </a:p>
        </p:txBody>
      </p:sp>
      <p:sp>
        <p:nvSpPr>
          <p:cNvPr id="3" name="Content Placeholder 2"/>
          <p:cNvSpPr>
            <a:spLocks noGrp="1"/>
          </p:cNvSpPr>
          <p:nvPr>
            <p:ph sz="quarter" idx="1"/>
          </p:nvPr>
        </p:nvSpPr>
        <p:spPr>
          <a:xfrm>
            <a:off x="332232" y="1600200"/>
            <a:ext cx="8503920" cy="4572000"/>
          </a:xfrm>
        </p:spPr>
        <p:txBody>
          <a:bodyPr>
            <a:normAutofit lnSpcReduction="10000"/>
          </a:bodyPr>
          <a:lstStyle/>
          <a:p>
            <a:r>
              <a:rPr lang="en-US" b="1" dirty="0"/>
              <a:t>Develop list of networking opportunities</a:t>
            </a:r>
          </a:p>
          <a:p>
            <a:pPr lvl="1"/>
            <a:r>
              <a:rPr lang="en-US" sz="2400" dirty="0"/>
              <a:t>What public events should I attend?</a:t>
            </a:r>
          </a:p>
          <a:p>
            <a:pPr lvl="1"/>
            <a:r>
              <a:rPr lang="en-US" sz="2400" dirty="0"/>
              <a:t>What people do I want to meet?</a:t>
            </a:r>
          </a:p>
          <a:p>
            <a:pPr lvl="1"/>
            <a:r>
              <a:rPr lang="en-US" sz="2400" dirty="0"/>
              <a:t>Work happy hours</a:t>
            </a:r>
          </a:p>
          <a:p>
            <a:r>
              <a:rPr lang="en-US" b="1" dirty="0"/>
              <a:t>Who do I know in each field?</a:t>
            </a:r>
          </a:p>
          <a:p>
            <a:pPr lvl="1"/>
            <a:r>
              <a:rPr lang="en-US" dirty="0"/>
              <a:t>Fellow students</a:t>
            </a:r>
          </a:p>
          <a:p>
            <a:pPr lvl="1"/>
            <a:r>
              <a:rPr lang="en-US" sz="2400" dirty="0"/>
              <a:t>Alums</a:t>
            </a:r>
          </a:p>
          <a:p>
            <a:pPr lvl="1"/>
            <a:r>
              <a:rPr lang="en-US" sz="2400" dirty="0"/>
              <a:t>Friends and family</a:t>
            </a:r>
          </a:p>
          <a:p>
            <a:pPr lvl="1"/>
            <a:r>
              <a:rPr lang="en-US" sz="2400" dirty="0"/>
              <a:t>Internship supervisors, other colleagues</a:t>
            </a:r>
          </a:p>
          <a:p>
            <a:pPr lvl="1"/>
            <a:r>
              <a:rPr lang="en-US" sz="2400" dirty="0"/>
              <a:t>Faculty, academic advisors, mentors</a:t>
            </a:r>
          </a:p>
          <a:p>
            <a:pPr lvl="1"/>
            <a:r>
              <a:rPr lang="en-US" sz="2400" dirty="0"/>
              <a:t>Professionals/experts from conferences</a:t>
            </a:r>
          </a:p>
        </p:txBody>
      </p:sp>
    </p:spTree>
    <p:extLst>
      <p:ext uri="{BB962C8B-B14F-4D97-AF65-F5344CB8AC3E}">
        <p14:creationId xmlns:p14="http://schemas.microsoft.com/office/powerpoint/2010/main" val="1867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6D6FF"/>
                                      </p:to>
                                    </p:animClr>
                                  </p:subTnLst>
                                </p:cTn>
                              </p:par>
                              <p:par>
                                <p:cTn id="8" presetID="9"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par>
                                <p:cTn id="11" presetID="9"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6D6FF"/>
                                      </p:to>
                                    </p:animClr>
                                  </p:subTnLst>
                                </p:cTn>
                              </p:par>
                              <p:par>
                                <p:cTn id="14" presetID="9" presetClass="entr" presetSubtype="0" fill="hold"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dissolv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dissolv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AB03-37BC-DBBC-6BC5-7E7DC7802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FD328-C094-27F5-3542-8191F9E0C599}"/>
              </a:ext>
            </a:extLst>
          </p:cNvPr>
          <p:cNvSpPr>
            <a:spLocks noGrp="1"/>
          </p:cNvSpPr>
          <p:nvPr>
            <p:ph type="title"/>
          </p:nvPr>
        </p:nvSpPr>
        <p:spPr/>
        <p:txBody>
          <a:bodyPr/>
          <a:lstStyle/>
          <a:p>
            <a:r>
              <a:rPr lang="en-US" dirty="0">
                <a:solidFill>
                  <a:schemeClr val="accent1"/>
                </a:solidFill>
              </a:rPr>
              <a:t>Mingling Basics</a:t>
            </a:r>
          </a:p>
        </p:txBody>
      </p:sp>
      <p:sp>
        <p:nvSpPr>
          <p:cNvPr id="3" name="Content Placeholder 2">
            <a:extLst>
              <a:ext uri="{FF2B5EF4-FFF2-40B4-BE49-F238E27FC236}">
                <a16:creationId xmlns:a16="http://schemas.microsoft.com/office/drawing/2014/main" id="{EF3FDEFE-9130-8F67-C113-B446F3F06C60}"/>
              </a:ext>
            </a:extLst>
          </p:cNvPr>
          <p:cNvSpPr>
            <a:spLocks noGrp="1"/>
          </p:cNvSpPr>
          <p:nvPr>
            <p:ph sz="quarter" idx="1"/>
          </p:nvPr>
        </p:nvSpPr>
        <p:spPr>
          <a:xfrm>
            <a:off x="301752" y="1527048"/>
            <a:ext cx="8503920" cy="4721352"/>
          </a:xfrm>
        </p:spPr>
        <p:txBody>
          <a:bodyPr>
            <a:normAutofit/>
          </a:bodyPr>
          <a:lstStyle/>
          <a:p>
            <a:r>
              <a:rPr lang="en-US" dirty="0"/>
              <a:t>Mingling – the dreaded small talk</a:t>
            </a:r>
          </a:p>
          <a:p>
            <a:pPr lvl="1"/>
            <a:r>
              <a:rPr lang="en-US" dirty="0"/>
              <a:t>Friendly greeting and introduce yourself</a:t>
            </a:r>
          </a:p>
          <a:p>
            <a:pPr lvl="1"/>
            <a:r>
              <a:rPr lang="en-US" dirty="0"/>
              <a:t>Express genuine interest, curiosity</a:t>
            </a:r>
          </a:p>
          <a:p>
            <a:pPr lvl="1"/>
            <a:r>
              <a:rPr lang="en-US" dirty="0"/>
              <a:t>Find commonalities </a:t>
            </a:r>
          </a:p>
          <a:p>
            <a:pPr lvl="1"/>
            <a:r>
              <a:rPr lang="en-US" dirty="0"/>
              <a:t>Non-controversial events</a:t>
            </a:r>
          </a:p>
          <a:p>
            <a:pPr lvl="1"/>
            <a:r>
              <a:rPr lang="en-US" dirty="0"/>
              <a:t>Compliments – not personal</a:t>
            </a:r>
          </a:p>
          <a:p>
            <a:pPr lvl="1"/>
            <a:r>
              <a:rPr lang="en-US" dirty="0"/>
              <a:t>Weather, venue, environment</a:t>
            </a:r>
          </a:p>
          <a:p>
            <a:pPr lvl="1"/>
            <a:r>
              <a:rPr lang="en-US" dirty="0"/>
              <a:t>Go in with a response to ‘how are you’ – </a:t>
            </a:r>
          </a:p>
          <a:p>
            <a:pPr lvl="2"/>
            <a:r>
              <a:rPr lang="en-US" dirty="0"/>
              <a:t>I’m doing very well, thank you,  I just… read a book, booked a trip, saw a show – share something about yourself!</a:t>
            </a:r>
          </a:p>
          <a:p>
            <a:pPr marL="274320" lvl="1" indent="0">
              <a:buNone/>
            </a:pPr>
            <a:endParaRPr lang="en-US" dirty="0"/>
          </a:p>
          <a:p>
            <a:pPr lvl="1"/>
            <a:endParaRPr lang="en-US" sz="2400" dirty="0"/>
          </a:p>
          <a:p>
            <a:pPr lvl="1"/>
            <a:endParaRPr lang="en-US" dirty="0"/>
          </a:p>
        </p:txBody>
      </p:sp>
    </p:spTree>
    <p:extLst>
      <p:ext uri="{BB962C8B-B14F-4D97-AF65-F5344CB8AC3E}">
        <p14:creationId xmlns:p14="http://schemas.microsoft.com/office/powerpoint/2010/main" val="25243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Who Can Help Me? </a:t>
            </a:r>
          </a:p>
        </p:txBody>
      </p:sp>
      <p:sp>
        <p:nvSpPr>
          <p:cNvPr id="3" name="Content Placeholder 2"/>
          <p:cNvSpPr>
            <a:spLocks noGrp="1"/>
          </p:cNvSpPr>
          <p:nvPr>
            <p:ph sz="quarter" idx="1"/>
          </p:nvPr>
        </p:nvSpPr>
        <p:spPr>
          <a:xfrm>
            <a:off x="295144" y="1600200"/>
            <a:ext cx="8503920" cy="4572000"/>
          </a:xfrm>
        </p:spPr>
        <p:txBody>
          <a:bodyPr>
            <a:normAutofit/>
          </a:bodyPr>
          <a:lstStyle/>
          <a:p>
            <a:r>
              <a:rPr lang="en-US" b="1" dirty="0"/>
              <a:t>Vertical Networking - Traditional</a:t>
            </a:r>
          </a:p>
          <a:p>
            <a:pPr lvl="1"/>
            <a:r>
              <a:rPr lang="en-US" sz="2400" dirty="0"/>
              <a:t>Mentors, supervisors, etc.</a:t>
            </a:r>
          </a:p>
          <a:p>
            <a:pPr lvl="1"/>
            <a:r>
              <a:rPr lang="en-US" dirty="0"/>
              <a:t>Established professionals</a:t>
            </a:r>
            <a:endParaRPr lang="en-US" sz="2400" dirty="0"/>
          </a:p>
          <a:p>
            <a:pPr lvl="1"/>
            <a:r>
              <a:rPr lang="en-US" sz="2400" dirty="0"/>
              <a:t>An allure and beneficial but not the whole story</a:t>
            </a:r>
          </a:p>
          <a:p>
            <a:pPr marL="274320" lvl="1" indent="0">
              <a:buNone/>
            </a:pPr>
            <a:endParaRPr lang="en-US" sz="2400" dirty="0"/>
          </a:p>
          <a:p>
            <a:r>
              <a:rPr lang="en-US" b="1" dirty="0"/>
              <a:t>Horizontal Networking – More important?</a:t>
            </a:r>
          </a:p>
          <a:p>
            <a:pPr lvl="1"/>
            <a:r>
              <a:rPr lang="en-US" sz="2400" dirty="0"/>
              <a:t>Fellow students</a:t>
            </a:r>
          </a:p>
          <a:p>
            <a:pPr lvl="1"/>
            <a:r>
              <a:rPr lang="en-US" sz="2400" dirty="0"/>
              <a:t>Fellow interns, junior staff</a:t>
            </a:r>
          </a:p>
          <a:p>
            <a:pPr lvl="1"/>
            <a:r>
              <a:rPr lang="en-US" sz="2400" dirty="0"/>
              <a:t>Fellow event attendees </a:t>
            </a:r>
          </a:p>
          <a:p>
            <a:pPr marL="274320" lvl="1" indent="0">
              <a:buNone/>
            </a:pPr>
            <a:endParaRPr lang="en-US" sz="2400" i="1" dirty="0"/>
          </a:p>
        </p:txBody>
      </p:sp>
      <p:sp>
        <p:nvSpPr>
          <p:cNvPr id="5" name="TextBox 4">
            <a:extLst>
              <a:ext uri="{FF2B5EF4-FFF2-40B4-BE49-F238E27FC236}">
                <a16:creationId xmlns:a16="http://schemas.microsoft.com/office/drawing/2014/main" id="{96580A60-89EA-7508-8BE5-B1A2BEB82732}"/>
              </a:ext>
            </a:extLst>
          </p:cNvPr>
          <p:cNvSpPr txBox="1"/>
          <p:nvPr/>
        </p:nvSpPr>
        <p:spPr>
          <a:xfrm>
            <a:off x="478596" y="5638800"/>
            <a:ext cx="7903404" cy="830997"/>
          </a:xfrm>
          <a:prstGeom prst="rect">
            <a:avLst/>
          </a:prstGeom>
          <a:solidFill>
            <a:schemeClr val="accent3">
              <a:lumMod val="40000"/>
              <a:lumOff val="60000"/>
            </a:schemeClr>
          </a:solidFill>
          <a:ln>
            <a:solidFill>
              <a:schemeClr val="tx2">
                <a:lumMod val="40000"/>
                <a:lumOff val="60000"/>
              </a:schemeClr>
            </a:solidFill>
          </a:ln>
        </p:spPr>
        <p:txBody>
          <a:bodyPr wrap="square" rtlCol="0">
            <a:spAutoFit/>
          </a:bodyPr>
          <a:lstStyle/>
          <a:p>
            <a:pPr algn="ctr"/>
            <a:r>
              <a:rPr lang="en-US" sz="2400" i="1" dirty="0">
                <a:solidFill>
                  <a:schemeClr val="accent4"/>
                </a:solidFill>
              </a:rPr>
              <a:t>Some of these are people you will know </a:t>
            </a:r>
            <a:br>
              <a:rPr lang="en-US" sz="2400" i="1" dirty="0">
                <a:solidFill>
                  <a:schemeClr val="accent4"/>
                </a:solidFill>
              </a:rPr>
            </a:br>
            <a:r>
              <a:rPr lang="en-US" sz="2400" i="1" dirty="0">
                <a:solidFill>
                  <a:schemeClr val="accent4"/>
                </a:solidFill>
              </a:rPr>
              <a:t>throughout your career ! </a:t>
            </a:r>
          </a:p>
        </p:txBody>
      </p:sp>
    </p:spTree>
    <p:extLst>
      <p:ext uri="{BB962C8B-B14F-4D97-AF65-F5344CB8AC3E}">
        <p14:creationId xmlns:p14="http://schemas.microsoft.com/office/powerpoint/2010/main" val="16217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1" presetClass="entr" presetSubtype="0" fill="hold" grpId="0" nodeType="afterEffect">
                                  <p:stCondLst>
                                    <p:cond delay="150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B8031-6F33-A3B6-C3A8-272BCB999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25AA5-2D11-B197-D294-C42BFA6F5A7F}"/>
              </a:ext>
            </a:extLst>
          </p:cNvPr>
          <p:cNvSpPr>
            <a:spLocks noGrp="1"/>
          </p:cNvSpPr>
          <p:nvPr>
            <p:ph type="title"/>
          </p:nvPr>
        </p:nvSpPr>
        <p:spPr/>
        <p:txBody>
          <a:bodyPr/>
          <a:lstStyle/>
          <a:p>
            <a:r>
              <a:rPr lang="en-US" dirty="0">
                <a:solidFill>
                  <a:schemeClr val="accent1"/>
                </a:solidFill>
              </a:rPr>
              <a:t>Meeting Basics + Informational Interview</a:t>
            </a:r>
          </a:p>
        </p:txBody>
      </p:sp>
      <p:sp>
        <p:nvSpPr>
          <p:cNvPr id="3" name="Content Placeholder 2">
            <a:extLst>
              <a:ext uri="{FF2B5EF4-FFF2-40B4-BE49-F238E27FC236}">
                <a16:creationId xmlns:a16="http://schemas.microsoft.com/office/drawing/2014/main" id="{185F298F-E74A-6B83-6411-779F901AB978}"/>
              </a:ext>
            </a:extLst>
          </p:cNvPr>
          <p:cNvSpPr>
            <a:spLocks noGrp="1"/>
          </p:cNvSpPr>
          <p:nvPr>
            <p:ph sz="quarter" idx="1"/>
          </p:nvPr>
        </p:nvSpPr>
        <p:spPr>
          <a:xfrm>
            <a:off x="301752" y="1527048"/>
            <a:ext cx="8503920" cy="4721352"/>
          </a:xfrm>
        </p:spPr>
        <p:txBody>
          <a:bodyPr>
            <a:normAutofit/>
          </a:bodyPr>
          <a:lstStyle/>
          <a:p>
            <a:r>
              <a:rPr lang="en-US" dirty="0"/>
              <a:t>Asking for a Meeting – make it easy for them! </a:t>
            </a:r>
          </a:p>
          <a:p>
            <a:pPr lvl="1"/>
            <a:r>
              <a:rPr lang="en-US" dirty="0"/>
              <a:t>Make the connection – school, So-and-So suggested…</a:t>
            </a:r>
          </a:p>
          <a:p>
            <a:pPr lvl="1"/>
            <a:r>
              <a:rPr lang="en-US" dirty="0"/>
              <a:t>Brief, direct pitch – who you are, your interest in their work, how they can help you</a:t>
            </a:r>
          </a:p>
          <a:p>
            <a:r>
              <a:rPr lang="en-US" dirty="0">
                <a:solidFill>
                  <a:srgbClr val="EA4714"/>
                </a:solidFill>
              </a:rPr>
              <a:t>Come prepared – do your homework!</a:t>
            </a:r>
          </a:p>
          <a:p>
            <a:pPr lvl="1"/>
            <a:r>
              <a:rPr lang="en-US" sz="2400" dirty="0"/>
              <a:t>Look for overlapping interests – people like to talk about themselves (“</a:t>
            </a:r>
            <a:r>
              <a:rPr lang="en-US" sz="2400" i="1" dirty="0"/>
              <a:t>Can you tell me about…”)</a:t>
            </a:r>
            <a:endParaRPr lang="en-US" sz="2400" dirty="0"/>
          </a:p>
          <a:p>
            <a:pPr lvl="1"/>
            <a:r>
              <a:rPr lang="en-US" dirty="0"/>
              <a:t>Inquire about other possible</a:t>
            </a:r>
            <a:r>
              <a:rPr lang="en-US" sz="2400" dirty="0"/>
              <a:t> contacts</a:t>
            </a:r>
          </a:p>
          <a:p>
            <a:pPr lvl="1"/>
            <a:r>
              <a:rPr lang="en-US" sz="2400" dirty="0"/>
              <a:t>Follow-up with thank-you note if someone helps you!</a:t>
            </a:r>
          </a:p>
          <a:p>
            <a:pPr lvl="1"/>
            <a:r>
              <a:rPr lang="en-US" sz="2400" dirty="0"/>
              <a:t>Find ways to stay in touch – even if only </a:t>
            </a:r>
            <a:r>
              <a:rPr lang="en-US" dirty="0"/>
              <a:t>once a </a:t>
            </a:r>
            <a:r>
              <a:rPr lang="en-US" sz="2400" dirty="0"/>
              <a:t>year</a:t>
            </a:r>
          </a:p>
          <a:p>
            <a:r>
              <a:rPr lang="en-US" dirty="0"/>
              <a:t>Informational Interview – an ADVANCED tool</a:t>
            </a:r>
          </a:p>
          <a:p>
            <a:pPr lvl="1"/>
            <a:endParaRPr lang="en-US" sz="2400" dirty="0"/>
          </a:p>
          <a:p>
            <a:pPr lvl="1"/>
            <a:endParaRPr lang="en-US" dirty="0"/>
          </a:p>
        </p:txBody>
      </p:sp>
    </p:spTree>
    <p:extLst>
      <p:ext uri="{BB962C8B-B14F-4D97-AF65-F5344CB8AC3E}">
        <p14:creationId xmlns:p14="http://schemas.microsoft.com/office/powerpoint/2010/main" val="26110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2F5897"/>
      </a:dk2>
      <a:lt2>
        <a:srgbClr val="E4E9EF"/>
      </a:lt2>
      <a:accent1>
        <a:srgbClr val="6076B4"/>
      </a:accent1>
      <a:accent2>
        <a:srgbClr val="EF772D"/>
      </a:accent2>
      <a:accent3>
        <a:srgbClr val="F46414"/>
      </a:accent3>
      <a:accent4>
        <a:srgbClr val="1717B5"/>
      </a:accent4>
      <a:accent5>
        <a:srgbClr val="9C9CF2"/>
      </a:accent5>
      <a:accent6>
        <a:srgbClr val="1717B5"/>
      </a:accent6>
      <a:hlink>
        <a:srgbClr val="3399FF"/>
      </a:hlink>
      <a:folHlink>
        <a:srgbClr val="1717B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3272</TotalTime>
  <Words>1229</Words>
  <Application>Microsoft Office PowerPoint</Application>
  <PresentationFormat>On-screen Show (4:3)</PresentationFormat>
  <Paragraphs>217</Paragraphs>
  <Slides>21</Slides>
  <Notes>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System Font Regular</vt:lpstr>
      <vt:lpstr>Arial</vt:lpstr>
      <vt:lpstr>Calibri</vt:lpstr>
      <vt:lpstr>Courier New</vt:lpstr>
      <vt:lpstr>Georgia</vt:lpstr>
      <vt:lpstr>Wingdings</vt:lpstr>
      <vt:lpstr>Wingdings 2</vt:lpstr>
      <vt:lpstr>Civic</vt:lpstr>
      <vt:lpstr>Professional Networking</vt:lpstr>
      <vt:lpstr>Networking: Do I Have To?</vt:lpstr>
      <vt:lpstr>Networking: Good or Bad?</vt:lpstr>
      <vt:lpstr>PowerPoint Presentation</vt:lpstr>
      <vt:lpstr>Networking: Getting Started</vt:lpstr>
      <vt:lpstr>Networking Strategies </vt:lpstr>
      <vt:lpstr>Mingling Basics</vt:lpstr>
      <vt:lpstr>Who Can Help Me? </vt:lpstr>
      <vt:lpstr>Meeting Basics + Informational Interview</vt:lpstr>
      <vt:lpstr>The Elevator Pitch</vt:lpstr>
      <vt:lpstr>The Elevator Pitch</vt:lpstr>
      <vt:lpstr>The Elevator Pitch</vt:lpstr>
      <vt:lpstr>ELEVATOR PITCH - EXERCISE</vt:lpstr>
      <vt:lpstr>ELEVATOR PITCH - EXERCISE</vt:lpstr>
      <vt:lpstr>ELEVATOR PITCH - EXERCISE</vt:lpstr>
      <vt:lpstr>ELEVATOR PITCH - EXERCISE</vt:lpstr>
      <vt:lpstr>ELEVATOR PITCH - EXERCISE</vt:lpstr>
      <vt:lpstr>ELEVATOR PITCH - EXERCISE</vt:lpstr>
      <vt:lpstr>Networking: The Big Ideas</vt:lpstr>
      <vt:lpstr>Questions? </vt:lpstr>
      <vt:lpstr>Professional Networking</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plan for your job search</dc:title>
  <dc:creator>rywillia</dc:creator>
  <cp:lastModifiedBy>Fulton A</cp:lastModifiedBy>
  <cp:revision>63</cp:revision>
  <cp:lastPrinted>2012-02-08T21:52:19Z</cp:lastPrinted>
  <dcterms:created xsi:type="dcterms:W3CDTF">2012-02-08T19:52:15Z</dcterms:created>
  <dcterms:modified xsi:type="dcterms:W3CDTF">2026-02-04T14:57:29Z</dcterms:modified>
</cp:coreProperties>
</file>