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5"/>
  </p:notesMasterIdLst>
  <p:sldIdLst>
    <p:sldId id="1580" r:id="rId2"/>
    <p:sldId id="894" r:id="rId3"/>
    <p:sldId id="1960" r:id="rId4"/>
    <p:sldId id="1961" r:id="rId5"/>
    <p:sldId id="1962" r:id="rId6"/>
    <p:sldId id="1963" r:id="rId7"/>
    <p:sldId id="2064" r:id="rId8"/>
    <p:sldId id="2067" r:id="rId9"/>
    <p:sldId id="2066" r:id="rId10"/>
    <p:sldId id="1964" r:id="rId11"/>
    <p:sldId id="2068" r:id="rId12"/>
    <p:sldId id="2069" r:id="rId13"/>
    <p:sldId id="1965" r:id="rId14"/>
    <p:sldId id="2070" r:id="rId15"/>
    <p:sldId id="2071" r:id="rId16"/>
    <p:sldId id="2072" r:id="rId17"/>
    <p:sldId id="2098" r:id="rId18"/>
    <p:sldId id="2073" r:id="rId19"/>
    <p:sldId id="2074" r:id="rId20"/>
    <p:sldId id="2076" r:id="rId21"/>
    <p:sldId id="2075" r:id="rId22"/>
    <p:sldId id="2081" r:id="rId23"/>
    <p:sldId id="2082" r:id="rId24"/>
    <p:sldId id="2083" r:id="rId25"/>
    <p:sldId id="2084" r:id="rId26"/>
    <p:sldId id="2085" r:id="rId27"/>
    <p:sldId id="2086" r:id="rId28"/>
    <p:sldId id="2077" r:id="rId29"/>
    <p:sldId id="2078" r:id="rId30"/>
    <p:sldId id="1966" r:id="rId31"/>
    <p:sldId id="2079" r:id="rId32"/>
    <p:sldId id="1967" r:id="rId33"/>
    <p:sldId id="2093" r:id="rId34"/>
    <p:sldId id="2061" r:id="rId35"/>
    <p:sldId id="663" r:id="rId36"/>
    <p:sldId id="2095" r:id="rId37"/>
    <p:sldId id="2094" r:id="rId38"/>
    <p:sldId id="2088" r:id="rId39"/>
    <p:sldId id="2063" r:id="rId40"/>
    <p:sldId id="2089" r:id="rId41"/>
    <p:sldId id="2062" r:id="rId42"/>
    <p:sldId id="353" r:id="rId43"/>
    <p:sldId id="274" r:id="rId44"/>
    <p:sldId id="343" r:id="rId45"/>
    <p:sldId id="273" r:id="rId46"/>
    <p:sldId id="350" r:id="rId47"/>
    <p:sldId id="302" r:id="rId48"/>
    <p:sldId id="272" r:id="rId49"/>
    <p:sldId id="352" r:id="rId50"/>
    <p:sldId id="275" r:id="rId51"/>
    <p:sldId id="2092" r:id="rId52"/>
    <p:sldId id="2100" r:id="rId53"/>
    <p:sldId id="2090" r:id="rId54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ulton A" initials="FA" lastIdx="1" clrIdx="0">
    <p:extLst>
      <p:ext uri="{19B8F6BF-5375-455C-9EA6-DF929625EA0E}">
        <p15:presenceInfo xmlns:p15="http://schemas.microsoft.com/office/powerpoint/2012/main" userId="6ce49bf28c24c9b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161616"/>
    <a:srgbClr val="0F0F0F"/>
    <a:srgbClr val="FFCCFF"/>
    <a:srgbClr val="C7DD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C4C92F-558D-4809-A435-E66D35BB2AD5}" v="12" dt="2026-01-27T15:44:31.7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951" autoAdjust="0"/>
    <p:restoredTop sz="93871" autoAdjust="0"/>
  </p:normalViewPr>
  <p:slideViewPr>
    <p:cSldViewPr>
      <p:cViewPr varScale="1">
        <p:scale>
          <a:sx n="69" d="100"/>
          <a:sy n="69" d="100"/>
        </p:scale>
        <p:origin x="360" y="2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03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61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9T20:32:23.03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42 0,'3687'-42'0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11F8176-4188-4E27-BF79-CB7E84DE4DD2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645E396-7BC1-4ADC-A603-F29CD7CBE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979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45E396-7BC1-4ADC-A603-F29CD7CBE05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053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FIVE GROUPS OF FIVE LETTERS – because A=0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8F3B67-7881-4E19-8A4F-DECDD96F8F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69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FIVE GROUPS OF FIVE LETTERS – because A=0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8F3B67-7881-4E19-8A4F-DECDD96F8F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4803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Once again!!!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8F3B67-7881-4E19-8A4F-DECDD96F8F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437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16B8CF-28C3-ECD6-FFAC-B35C57E7D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37C3BE-9D3A-EA64-EF47-8188DF1063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80E08B-B994-9D72-71C3-12944478DC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3B0114-93ED-303E-F25B-400A41ED7D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45E396-7BC1-4ADC-A603-F29CD7CBE05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536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829879"/>
            <a:ext cx="9144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384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2"/>
            <a:ext cx="105156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7"/>
            <a:ext cx="105156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5186516"/>
            <a:ext cx="10514012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65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4489399"/>
            <a:ext cx="10514012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718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22045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9"/>
            <a:ext cx="105156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4850581"/>
            <a:ext cx="10514012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56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1" y="1885950"/>
            <a:ext cx="2946867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6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7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7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6097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1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1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7"/>
            <a:ext cx="2940051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8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5" y="4873766"/>
            <a:ext cx="2934407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4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2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8" y="4873764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084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756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97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949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829878"/>
            <a:ext cx="9144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678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843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1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1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813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576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364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1" y="2057400"/>
            <a:ext cx="3652025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489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1" y="2057400"/>
            <a:ext cx="3652025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13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C2A612B4-EC48-419E-AD90-569E22E2D17F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267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tm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tm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mp"/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mp"/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tm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m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customXml" Target="../ink/ink1.xml"/><Relationship Id="rId4" Type="http://schemas.openxmlformats.org/officeDocument/2006/relationships/image" Target="../media/image40.tm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mp"/><Relationship Id="rId2" Type="http://schemas.openxmlformats.org/officeDocument/2006/relationships/image" Target="../media/image43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tmp"/><Relationship Id="rId4" Type="http://schemas.openxmlformats.org/officeDocument/2006/relationships/image" Target="../media/image45.tmp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mp"/><Relationship Id="rId2" Type="http://schemas.openxmlformats.org/officeDocument/2006/relationships/image" Target="../media/image47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49.png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m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tmp"/><Relationship Id="rId4" Type="http://schemas.openxmlformats.org/officeDocument/2006/relationships/image" Target="../media/image56.tm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m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91200" y="4678944"/>
            <a:ext cx="5029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1200"/>
              </a:spcAft>
            </a:pPr>
            <a:r>
              <a:rPr lang="en-US" sz="2800" b="1" dirty="0"/>
              <a:t>Fulton T. Armstrong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2800" dirty="0"/>
              <a:t>Friday</a:t>
            </a:r>
            <a:br>
              <a:rPr lang="en-US" sz="2800" dirty="0"/>
            </a:br>
            <a:r>
              <a:rPr lang="en-US" sz="2800" dirty="0"/>
              <a:t>30 January 2026</a:t>
            </a:r>
          </a:p>
        </p:txBody>
      </p:sp>
      <p:sp>
        <p:nvSpPr>
          <p:cNvPr id="4" name="Rectangle 3"/>
          <p:cNvSpPr/>
          <p:nvPr/>
        </p:nvSpPr>
        <p:spPr>
          <a:xfrm>
            <a:off x="-298069" y="923091"/>
            <a:ext cx="12464129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spcAft>
                <a:spcPts val="2400"/>
              </a:spcAft>
            </a:pPr>
            <a:r>
              <a:rPr lang="en-US" sz="4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Advanced Word Processing</a:t>
            </a:r>
          </a:p>
          <a:p>
            <a:pPr algn="ctr"/>
            <a:r>
              <a:rPr lang="en-US" sz="28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- Formatting, Tips, and Tricks -</a:t>
            </a:r>
            <a:endParaRPr lang="en-US" sz="48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EFA4EC-3A1D-4F88-B6BF-98BF77812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3094111"/>
            <a:ext cx="4684295" cy="296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584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E3998B-0E26-9EA7-0FA1-FF0D1982A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D85CAE-F8FC-C86A-4E19-343CC706C0ED}"/>
              </a:ext>
            </a:extLst>
          </p:cNvPr>
          <p:cNvSpPr txBox="1"/>
          <p:nvPr/>
        </p:nvSpPr>
        <p:spPr>
          <a:xfrm>
            <a:off x="1066799" y="685800"/>
            <a:ext cx="274320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The WORD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AC6640-4972-4121-67D7-3372BD78037D}"/>
              </a:ext>
            </a:extLst>
          </p:cNvPr>
          <p:cNvSpPr txBox="1"/>
          <p:nvPr/>
        </p:nvSpPr>
        <p:spPr>
          <a:xfrm>
            <a:off x="1066799" y="2286000"/>
            <a:ext cx="80342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font</a:t>
            </a:r>
          </a:p>
          <a:p>
            <a:r>
              <a:rPr lang="en-US" sz="2800" dirty="0"/>
              <a:t>size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84D3FC-89BD-EEF7-3F82-1C42BC14D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450691"/>
            <a:ext cx="5410200" cy="59566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2C5A00-8AA0-31CB-5CB9-455FA59B8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1055" y="1981200"/>
            <a:ext cx="2857899" cy="4572638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51297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08189E-B7D3-CC14-F668-09BC331D70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6495A-1335-EF5F-C846-BAE1C4035BA4}"/>
              </a:ext>
            </a:extLst>
          </p:cNvPr>
          <p:cNvSpPr txBox="1"/>
          <p:nvPr/>
        </p:nvSpPr>
        <p:spPr>
          <a:xfrm>
            <a:off x="1066799" y="685800"/>
            <a:ext cx="274320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The WORD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91307C-4EA8-2222-2F00-426C441866BF}"/>
              </a:ext>
            </a:extLst>
          </p:cNvPr>
          <p:cNvSpPr txBox="1"/>
          <p:nvPr/>
        </p:nvSpPr>
        <p:spPr>
          <a:xfrm>
            <a:off x="1066799" y="2286000"/>
            <a:ext cx="80342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font</a:t>
            </a:r>
          </a:p>
          <a:p>
            <a:r>
              <a:rPr lang="en-US" sz="2800" dirty="0"/>
              <a:t>size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67B6C9-DCC4-4692-5C54-BC23705DBE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840" y="502914"/>
            <a:ext cx="6184761" cy="61732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B71B58-3178-E601-8E62-F45FC87F43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619" y="1504206"/>
            <a:ext cx="6184761" cy="4236876"/>
          </a:xfrm>
          <a:prstGeom prst="rect">
            <a:avLst/>
          </a:prstGeom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915C41AF-012E-81C1-616E-DA6344F6ECAA}"/>
              </a:ext>
            </a:extLst>
          </p:cNvPr>
          <p:cNvSpPr/>
          <p:nvPr/>
        </p:nvSpPr>
        <p:spPr>
          <a:xfrm rot="12681806">
            <a:off x="5675562" y="2664366"/>
            <a:ext cx="381000" cy="1419486"/>
          </a:xfrm>
          <a:prstGeom prst="downArrow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981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69FB99-2F8F-9E34-1B13-FB3597C9F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1D7C4A-A654-8234-3B73-2E932D9A2911}"/>
              </a:ext>
            </a:extLst>
          </p:cNvPr>
          <p:cNvSpPr txBox="1"/>
          <p:nvPr/>
        </p:nvSpPr>
        <p:spPr>
          <a:xfrm>
            <a:off x="1066799" y="685800"/>
            <a:ext cx="274320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The WORD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A43AB8-A762-62AD-B3F4-7A2EC93A1633}"/>
              </a:ext>
            </a:extLst>
          </p:cNvPr>
          <p:cNvSpPr txBox="1"/>
          <p:nvPr/>
        </p:nvSpPr>
        <p:spPr>
          <a:xfrm>
            <a:off x="1066799" y="2286000"/>
            <a:ext cx="80342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font</a:t>
            </a:r>
          </a:p>
          <a:p>
            <a:r>
              <a:rPr lang="en-US" sz="2800" dirty="0"/>
              <a:t>size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9B5D05-4502-6F2A-558D-3EE82EC45A57}"/>
              </a:ext>
            </a:extLst>
          </p:cNvPr>
          <p:cNvSpPr txBox="1"/>
          <p:nvPr/>
        </p:nvSpPr>
        <p:spPr>
          <a:xfrm>
            <a:off x="4648200" y="685800"/>
            <a:ext cx="13163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Googledocs</a:t>
            </a:r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D4F462-55A1-CEE5-C29F-4BBC5F548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399" y="1752600"/>
            <a:ext cx="7883381" cy="8253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06FA10-A92A-590C-823A-09D69FE8D94A}"/>
              </a:ext>
            </a:extLst>
          </p:cNvPr>
          <p:cNvSpPr txBox="1"/>
          <p:nvPr/>
        </p:nvSpPr>
        <p:spPr>
          <a:xfrm>
            <a:off x="5114674" y="2813799"/>
            <a:ext cx="1699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(drop-down list)</a:t>
            </a:r>
          </a:p>
        </p:txBody>
      </p:sp>
    </p:spTree>
    <p:extLst>
      <p:ext uri="{BB962C8B-B14F-4D97-AF65-F5344CB8AC3E}">
        <p14:creationId xmlns:p14="http://schemas.microsoft.com/office/powerpoint/2010/main" val="1298682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E568C5-FC4F-D336-D4A9-86C05B380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1D4CBF-1652-05D3-1784-3590C053E554}"/>
              </a:ext>
            </a:extLst>
          </p:cNvPr>
          <p:cNvSpPr txBox="1"/>
          <p:nvPr/>
        </p:nvSpPr>
        <p:spPr>
          <a:xfrm>
            <a:off x="1066799" y="685800"/>
            <a:ext cx="274320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The PARAGRAPH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0728B1-B5C9-20BC-C849-68B3DB1F7A63}"/>
              </a:ext>
            </a:extLst>
          </p:cNvPr>
          <p:cNvSpPr txBox="1"/>
          <p:nvPr/>
        </p:nvSpPr>
        <p:spPr>
          <a:xfrm>
            <a:off x="977101" y="2044005"/>
            <a:ext cx="1930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justification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F2611E-8272-3EDD-AB60-2453D8018B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685800"/>
            <a:ext cx="6573167" cy="17814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103A57-F2C7-8EA8-0442-F4D15BD7CC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743200"/>
            <a:ext cx="6639852" cy="17623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6FA5DD-2411-790A-974F-6E7F00DB86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285" y="4763618"/>
            <a:ext cx="6573167" cy="17052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00738DA-312C-47D8-950B-C2D51BA62DF2}"/>
              </a:ext>
            </a:extLst>
          </p:cNvPr>
          <p:cNvSpPr txBox="1"/>
          <p:nvPr/>
        </p:nvSpPr>
        <p:spPr>
          <a:xfrm>
            <a:off x="11072899" y="1936283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Left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BE1153-E8BF-E95F-52E7-294B2E8B2A80}"/>
              </a:ext>
            </a:extLst>
          </p:cNvPr>
          <p:cNvSpPr txBox="1"/>
          <p:nvPr/>
        </p:nvSpPr>
        <p:spPr>
          <a:xfrm>
            <a:off x="11087738" y="4136239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Right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3BE190-9864-30A8-F610-F20A4C8CBAF9}"/>
              </a:ext>
            </a:extLst>
          </p:cNvPr>
          <p:cNvSpPr txBox="1"/>
          <p:nvPr/>
        </p:nvSpPr>
        <p:spPr>
          <a:xfrm>
            <a:off x="11150255" y="6122707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Ugh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807D12-CD83-5FFB-D529-40A671B8C907}"/>
              </a:ext>
            </a:extLst>
          </p:cNvPr>
          <p:cNvSpPr/>
          <p:nvPr/>
        </p:nvSpPr>
        <p:spPr>
          <a:xfrm>
            <a:off x="4419601" y="685800"/>
            <a:ext cx="6573166" cy="1799353"/>
          </a:xfrm>
          <a:prstGeom prst="rect">
            <a:avLst/>
          </a:prstGeom>
          <a:solidFill>
            <a:schemeClr val="tx1">
              <a:lumMod val="75000"/>
              <a:alpha val="54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BFC204-B8F3-2A19-2BA7-418EBE72D13E}"/>
              </a:ext>
            </a:extLst>
          </p:cNvPr>
          <p:cNvSpPr/>
          <p:nvPr/>
        </p:nvSpPr>
        <p:spPr>
          <a:xfrm>
            <a:off x="4419600" y="2743200"/>
            <a:ext cx="6639851" cy="1762371"/>
          </a:xfrm>
          <a:prstGeom prst="rect">
            <a:avLst/>
          </a:prstGeom>
          <a:solidFill>
            <a:schemeClr val="tx1">
              <a:lumMod val="75000"/>
              <a:alpha val="54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6DFBAD-B08B-6E4B-6FD9-02F99358916C}"/>
              </a:ext>
            </a:extLst>
          </p:cNvPr>
          <p:cNvSpPr txBox="1"/>
          <p:nvPr/>
        </p:nvSpPr>
        <p:spPr>
          <a:xfrm>
            <a:off x="11098624" y="6122707"/>
            <a:ext cx="982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Justified</a:t>
            </a:r>
          </a:p>
        </p:txBody>
      </p:sp>
    </p:spTree>
    <p:extLst>
      <p:ext uri="{BB962C8B-B14F-4D97-AF65-F5344CB8AC3E}">
        <p14:creationId xmlns:p14="http://schemas.microsoft.com/office/powerpoint/2010/main" val="264422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5" grpId="0" animBg="1"/>
      <p:bldP spid="5" grpId="1" animBg="1"/>
      <p:bldP spid="7" grpId="0" animBg="1"/>
      <p:bldP spid="7" grpId="1" animBg="1"/>
      <p:bldP spid="9" grpId="0"/>
      <p:bldP spid="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E7E26-27CE-9B5C-1758-710ACAC6C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AB9635-5D74-52A6-FA54-84B6ED9A14EA}"/>
              </a:ext>
            </a:extLst>
          </p:cNvPr>
          <p:cNvSpPr txBox="1"/>
          <p:nvPr/>
        </p:nvSpPr>
        <p:spPr>
          <a:xfrm>
            <a:off x="1066799" y="685800"/>
            <a:ext cx="274320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The PARAGRAPH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079248-D249-9D67-8786-4F81518B84FA}"/>
              </a:ext>
            </a:extLst>
          </p:cNvPr>
          <p:cNvSpPr txBox="1"/>
          <p:nvPr/>
        </p:nvSpPr>
        <p:spPr>
          <a:xfrm>
            <a:off x="977101" y="2044005"/>
            <a:ext cx="1923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line spacing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3A6172-28F4-F9B2-B718-CA3DA51E69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914" y="262581"/>
            <a:ext cx="6573167" cy="17814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3C1185-AEE6-3F3D-2895-0E22595F1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633" y="2298222"/>
            <a:ext cx="6506483" cy="18671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327C16-24F0-979C-0989-4F7F97E01A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475" y="4419600"/>
            <a:ext cx="6544588" cy="19719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A58485-0D0F-C7B6-A091-F2A2C56AE630}"/>
              </a:ext>
            </a:extLst>
          </p:cNvPr>
          <p:cNvSpPr txBox="1"/>
          <p:nvPr/>
        </p:nvSpPr>
        <p:spPr>
          <a:xfrm>
            <a:off x="10991633" y="1647779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7BF444-73E2-C16C-872B-A67EB095157C}"/>
              </a:ext>
            </a:extLst>
          </p:cNvPr>
          <p:cNvSpPr txBox="1"/>
          <p:nvPr/>
        </p:nvSpPr>
        <p:spPr>
          <a:xfrm>
            <a:off x="11062005" y="3773639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1.08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C4F803-134E-F6D2-CCFD-10B3B9E5CE01}"/>
              </a:ext>
            </a:extLst>
          </p:cNvPr>
          <p:cNvSpPr txBox="1"/>
          <p:nvPr/>
        </p:nvSpPr>
        <p:spPr>
          <a:xfrm>
            <a:off x="11011277" y="6003174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1.16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516FF3-7BD1-B719-108D-BE724369694B}"/>
              </a:ext>
            </a:extLst>
          </p:cNvPr>
          <p:cNvSpPr/>
          <p:nvPr/>
        </p:nvSpPr>
        <p:spPr>
          <a:xfrm>
            <a:off x="4352915" y="262581"/>
            <a:ext cx="6573166" cy="1799353"/>
          </a:xfrm>
          <a:prstGeom prst="rect">
            <a:avLst/>
          </a:prstGeom>
          <a:solidFill>
            <a:schemeClr val="tx1">
              <a:lumMod val="75000"/>
              <a:alpha val="54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F3A28D-E706-6B43-AD94-76D87CAE3447}"/>
              </a:ext>
            </a:extLst>
          </p:cNvPr>
          <p:cNvSpPr/>
          <p:nvPr/>
        </p:nvSpPr>
        <p:spPr>
          <a:xfrm>
            <a:off x="4397186" y="2264924"/>
            <a:ext cx="6573166" cy="1900459"/>
          </a:xfrm>
          <a:prstGeom prst="rect">
            <a:avLst/>
          </a:prstGeom>
          <a:solidFill>
            <a:schemeClr val="tx1">
              <a:lumMod val="75000"/>
              <a:alpha val="54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32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5" grpId="0" animBg="1"/>
      <p:bldP spid="5" grpId="1" animBg="1"/>
      <p:bldP spid="7" grpId="0" animBg="1"/>
      <p:bldP spid="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0D845A-DA65-B256-3351-BD7547BC83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D467B0-1E8F-634D-1137-9D74E4C42388}"/>
              </a:ext>
            </a:extLst>
          </p:cNvPr>
          <p:cNvSpPr txBox="1"/>
          <p:nvPr/>
        </p:nvSpPr>
        <p:spPr>
          <a:xfrm>
            <a:off x="1066799" y="685800"/>
            <a:ext cx="274320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The PARAGRAPH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4B440C-5CB5-DBBD-CA31-694C0FC0B69A}"/>
              </a:ext>
            </a:extLst>
          </p:cNvPr>
          <p:cNvSpPr txBox="1"/>
          <p:nvPr/>
        </p:nvSpPr>
        <p:spPr>
          <a:xfrm>
            <a:off x="977101" y="2044005"/>
            <a:ext cx="29225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paragraph spacing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AD8314-D59C-575D-13D9-8F37A140B6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57200"/>
            <a:ext cx="7165710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5213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C9BF8D-8C5A-BE3B-2881-AD0C9FAA8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EDDD9B-5C88-3C06-77A7-827879E18DCD}"/>
              </a:ext>
            </a:extLst>
          </p:cNvPr>
          <p:cNvSpPr txBox="1"/>
          <p:nvPr/>
        </p:nvSpPr>
        <p:spPr>
          <a:xfrm>
            <a:off x="1066799" y="685800"/>
            <a:ext cx="274320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The PARAGRAPH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005456-31E0-5B57-FF88-B423F6A6967B}"/>
              </a:ext>
            </a:extLst>
          </p:cNvPr>
          <p:cNvSpPr txBox="1"/>
          <p:nvPr/>
        </p:nvSpPr>
        <p:spPr>
          <a:xfrm>
            <a:off x="977101" y="2044005"/>
            <a:ext cx="29225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paragraph spacing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27D4CA-B62E-3052-903F-8115711FEC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457200"/>
            <a:ext cx="7364583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8633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D14C3-7B14-236D-D20D-9E99C94E69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F88487-54D4-5AAE-2806-3B00744F4D46}"/>
              </a:ext>
            </a:extLst>
          </p:cNvPr>
          <p:cNvSpPr txBox="1"/>
          <p:nvPr/>
        </p:nvSpPr>
        <p:spPr>
          <a:xfrm>
            <a:off x="1066799" y="685800"/>
            <a:ext cx="274320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The PARAGRAPH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D01CB4-69D9-A77D-0641-3B7CFE8586B4}"/>
              </a:ext>
            </a:extLst>
          </p:cNvPr>
          <p:cNvSpPr txBox="1"/>
          <p:nvPr/>
        </p:nvSpPr>
        <p:spPr>
          <a:xfrm>
            <a:off x="977101" y="2044005"/>
            <a:ext cx="29225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paragraph spacing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F2FF87-83D6-3774-593F-BE0B5D0CEB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04800"/>
            <a:ext cx="6050830" cy="6370058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2DECB76E-727E-37A6-C36F-8AEFF560D7DE}"/>
              </a:ext>
            </a:extLst>
          </p:cNvPr>
          <p:cNvSpPr/>
          <p:nvPr/>
        </p:nvSpPr>
        <p:spPr>
          <a:xfrm rot="12681806">
            <a:off x="5905498" y="1334263"/>
            <a:ext cx="381000" cy="1419486"/>
          </a:xfrm>
          <a:prstGeom prst="downArrow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4DEED7C2-76F0-8E78-921E-A73C2E905C1C}"/>
              </a:ext>
            </a:extLst>
          </p:cNvPr>
          <p:cNvSpPr/>
          <p:nvPr/>
        </p:nvSpPr>
        <p:spPr>
          <a:xfrm rot="12681806">
            <a:off x="7103454" y="4719842"/>
            <a:ext cx="381000" cy="1419486"/>
          </a:xfrm>
          <a:prstGeom prst="downArrow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70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C46D5-2B29-0B06-7E10-ED2E4DA21C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F2E977-7999-EEDF-83C8-32EAF3F59B76}"/>
              </a:ext>
            </a:extLst>
          </p:cNvPr>
          <p:cNvSpPr txBox="1"/>
          <p:nvPr/>
        </p:nvSpPr>
        <p:spPr>
          <a:xfrm>
            <a:off x="1066799" y="685800"/>
            <a:ext cx="274320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The PARAGRAPH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110292-B21C-1283-DD46-5FCD8545539F}"/>
              </a:ext>
            </a:extLst>
          </p:cNvPr>
          <p:cNvSpPr txBox="1"/>
          <p:nvPr/>
        </p:nvSpPr>
        <p:spPr>
          <a:xfrm>
            <a:off x="977101" y="2044005"/>
            <a:ext cx="29225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paragraph spacing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E8E2FD-C6A3-5545-2224-D13C322DF3FB}"/>
              </a:ext>
            </a:extLst>
          </p:cNvPr>
          <p:cNvSpPr txBox="1"/>
          <p:nvPr/>
        </p:nvSpPr>
        <p:spPr>
          <a:xfrm>
            <a:off x="5257801" y="2044005"/>
            <a:ext cx="5181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Why care about whether you make 12sp with formatting or with two returns?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5F9841-37FF-1882-711E-EF90595B2D0F}"/>
              </a:ext>
            </a:extLst>
          </p:cNvPr>
          <p:cNvSpPr txBox="1"/>
          <p:nvPr/>
        </p:nvSpPr>
        <p:spPr>
          <a:xfrm>
            <a:off x="5257801" y="3733800"/>
            <a:ext cx="518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Elegance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And … pagination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2DA13D4-BFC4-94E6-674D-66C30BE8C489}"/>
              </a:ext>
            </a:extLst>
          </p:cNvPr>
          <p:cNvCxnSpPr/>
          <p:nvPr/>
        </p:nvCxnSpPr>
        <p:spPr>
          <a:xfrm>
            <a:off x="7848601" y="5257800"/>
            <a:ext cx="213359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064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52564BD-56E2-7391-4D5A-075A266F6BA1}"/>
              </a:ext>
            </a:extLst>
          </p:cNvPr>
          <p:cNvSpPr txBox="1"/>
          <p:nvPr/>
        </p:nvSpPr>
        <p:spPr>
          <a:xfrm>
            <a:off x="1219200" y="1295400"/>
            <a:ext cx="998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We don’t want “widows” and “orphans” stuck between our pages.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FF197E-87D0-2C86-DE37-AEF853E41AF1}"/>
              </a:ext>
            </a:extLst>
          </p:cNvPr>
          <p:cNvSpPr txBox="1"/>
          <p:nvPr/>
        </p:nvSpPr>
        <p:spPr>
          <a:xfrm>
            <a:off x="8229600" y="2166610"/>
            <a:ext cx="33550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Single lines dangle at either the beginning or end of a block of text.</a:t>
            </a:r>
          </a:p>
        </p:txBody>
      </p: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7BA612D0-4F3B-D315-5922-0BF8462C2607}"/>
              </a:ext>
            </a:extLst>
          </p:cNvPr>
          <p:cNvCxnSpPr/>
          <p:nvPr/>
        </p:nvCxnSpPr>
        <p:spPr>
          <a:xfrm>
            <a:off x="3657600" y="1818620"/>
            <a:ext cx="4267200" cy="695980"/>
          </a:xfrm>
          <a:prstGeom prst="bentConnector3">
            <a:avLst>
              <a:gd name="adj1" fmla="val 77416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96FCE16-B5CE-948B-0933-57691B7C6CAA}"/>
              </a:ext>
            </a:extLst>
          </p:cNvPr>
          <p:cNvSpPr txBox="1"/>
          <p:nvPr/>
        </p:nvSpPr>
        <p:spPr>
          <a:xfrm>
            <a:off x="1311791" y="3954632"/>
            <a:ext cx="4150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To keep from separating them,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5C322D-CB59-52D5-65EB-1AA342E774F4}"/>
              </a:ext>
            </a:extLst>
          </p:cNvPr>
          <p:cNvSpPr txBox="1"/>
          <p:nvPr/>
        </p:nvSpPr>
        <p:spPr>
          <a:xfrm>
            <a:off x="5379427" y="3927902"/>
            <a:ext cx="60500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 don’t use returns between paragraphs, and</a:t>
            </a:r>
          </a:p>
          <a:p>
            <a:r>
              <a:rPr lang="en-US" sz="2400" dirty="0"/>
              <a:t>we use “Widow/Orphan control”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0BC2EFC-47A0-78D2-5EEC-A837B3F520DE}"/>
              </a:ext>
            </a:extLst>
          </p:cNvPr>
          <p:cNvCxnSpPr/>
          <p:nvPr/>
        </p:nvCxnSpPr>
        <p:spPr>
          <a:xfrm>
            <a:off x="7848600" y="5562600"/>
            <a:ext cx="213359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3831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982D9E-00E4-4E48-AEAB-CE69096242C9}"/>
              </a:ext>
            </a:extLst>
          </p:cNvPr>
          <p:cNvSpPr txBox="1"/>
          <p:nvPr/>
        </p:nvSpPr>
        <p:spPr>
          <a:xfrm>
            <a:off x="5181600" y="1371600"/>
            <a:ext cx="1173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Huh?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EA7D3C-6A9B-EC4F-6AD5-28F74EA75691}"/>
              </a:ext>
            </a:extLst>
          </p:cNvPr>
          <p:cNvSpPr txBox="1"/>
          <p:nvPr/>
        </p:nvSpPr>
        <p:spPr>
          <a:xfrm>
            <a:off x="1981200" y="25908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Why do I need to learn more about word processing?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3A55DC-818F-647C-6A94-01F3019FF75B}"/>
              </a:ext>
            </a:extLst>
          </p:cNvPr>
          <p:cNvSpPr txBox="1"/>
          <p:nvPr/>
        </p:nvSpPr>
        <p:spPr>
          <a:xfrm>
            <a:off x="2008228" y="4240887"/>
            <a:ext cx="869418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3200" dirty="0"/>
              <a:t>Most of us write within institutions, and institutions have formats and styles.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3200" dirty="0"/>
              <a:t>Word processing software makes things easier.</a:t>
            </a:r>
          </a:p>
        </p:txBody>
      </p:sp>
    </p:spTree>
    <p:extLst>
      <p:ext uri="{BB962C8B-B14F-4D97-AF65-F5344CB8AC3E}">
        <p14:creationId xmlns:p14="http://schemas.microsoft.com/office/powerpoint/2010/main" val="1399279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87CC96-B623-1395-B077-FF5CEE650C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576" y="104311"/>
            <a:ext cx="4286848" cy="664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3183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29F1E0-F5DA-59F4-EB0E-32E34D500B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71526"/>
            <a:ext cx="4389229" cy="61059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6C0436-CAD1-5623-98C7-0705B0A60B41}"/>
              </a:ext>
            </a:extLst>
          </p:cNvPr>
          <p:cNvSpPr txBox="1"/>
          <p:nvPr/>
        </p:nvSpPr>
        <p:spPr>
          <a:xfrm>
            <a:off x="5456328" y="393428"/>
            <a:ext cx="61977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And we use “Keep with next” to avoid this problem: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743FB7-9503-2343-EFDF-D080EA5EEB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358493"/>
            <a:ext cx="5042613" cy="5119017"/>
          </a:xfrm>
          <a:prstGeom prst="rect">
            <a:avLst/>
          </a:prstGeom>
        </p:spPr>
      </p:pic>
      <p:sp useBgFill="1">
        <p:nvSpPr>
          <p:cNvPr id="2" name="TextBox 1">
            <a:extLst>
              <a:ext uri="{FF2B5EF4-FFF2-40B4-BE49-F238E27FC236}">
                <a16:creationId xmlns:a16="http://schemas.microsoft.com/office/drawing/2014/main" id="{78AABBDE-FCA5-42E6-AAA0-B6F6D742D921}"/>
              </a:ext>
            </a:extLst>
          </p:cNvPr>
          <p:cNvSpPr txBox="1"/>
          <p:nvPr/>
        </p:nvSpPr>
        <p:spPr>
          <a:xfrm>
            <a:off x="5718617" y="4580253"/>
            <a:ext cx="5267596" cy="2031325"/>
          </a:xfrm>
          <a:prstGeom prst="rect">
            <a:avLst/>
          </a:prstGeom>
        </p:spPr>
        <p:txBody>
          <a:bodyPr wrap="none" lIns="274320" tIns="182880" rIns="274320" bIns="182880" rtlCol="0">
            <a:spAutoFit/>
          </a:bodyPr>
          <a:lstStyle/>
          <a:p>
            <a:r>
              <a:rPr lang="en-US" dirty="0" err="1"/>
              <a:t>Googledocs</a:t>
            </a:r>
            <a:r>
              <a:rPr lang="en-US" dirty="0"/>
              <a:t> </a:t>
            </a:r>
          </a:p>
          <a:p>
            <a:r>
              <a:rPr lang="en-US" dirty="0"/>
              <a:t>under Format &gt; Line &amp; Paragraph Spacing uses … </a:t>
            </a:r>
          </a:p>
          <a:p>
            <a:pPr lvl="1"/>
            <a:r>
              <a:rPr lang="en-US" dirty="0"/>
              <a:t>Keep with next</a:t>
            </a:r>
          </a:p>
          <a:p>
            <a:pPr lvl="1"/>
            <a:r>
              <a:rPr lang="en-US" dirty="0"/>
              <a:t>Keep lines together</a:t>
            </a:r>
          </a:p>
          <a:p>
            <a:pPr lvl="1"/>
            <a:r>
              <a:rPr lang="en-US" dirty="0"/>
              <a:t>Prevent single lines</a:t>
            </a:r>
          </a:p>
          <a:p>
            <a:pPr lvl="1"/>
            <a:r>
              <a:rPr lang="en-US" dirty="0"/>
              <a:t>Add page break before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8D6E37-A229-90D2-3C33-CA1A5AB8A2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45"/>
          <a:stretch/>
        </p:blipFill>
        <p:spPr>
          <a:xfrm>
            <a:off x="5943600" y="1358493"/>
            <a:ext cx="5042613" cy="322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72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6DE582-4505-7DDB-E20C-65C654A655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2D4227-8C38-87FA-C07D-6BF1B7604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05000"/>
            <a:ext cx="4511163" cy="4553522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8591910C-0576-BBF7-A79B-33A667D456A8}"/>
              </a:ext>
            </a:extLst>
          </p:cNvPr>
          <p:cNvSpPr/>
          <p:nvPr/>
        </p:nvSpPr>
        <p:spPr>
          <a:xfrm>
            <a:off x="4038600" y="685800"/>
            <a:ext cx="5105400" cy="1752600"/>
          </a:xfrm>
          <a:prstGeom prst="wedgeEllipseCallout">
            <a:avLst>
              <a:gd name="adj1" fmla="val -50876"/>
              <a:gd name="adj2" fmla="val 66708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FAA38E-0D31-31D0-ED5C-81CC950934B6}"/>
              </a:ext>
            </a:extLst>
          </p:cNvPr>
          <p:cNvSpPr txBox="1"/>
          <p:nvPr/>
        </p:nvSpPr>
        <p:spPr>
          <a:xfrm>
            <a:off x="5102801" y="1023491"/>
            <a:ext cx="28248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Now … a little</a:t>
            </a:r>
          </a:p>
          <a:p>
            <a:pPr algn="ctr"/>
            <a:r>
              <a:rPr lang="en-US" sz="3600" dirty="0"/>
              <a:t>MAGIC !!!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E58063-A6DF-7FD8-568C-007277620F32}"/>
              </a:ext>
            </a:extLst>
          </p:cNvPr>
          <p:cNvSpPr/>
          <p:nvPr/>
        </p:nvSpPr>
        <p:spPr>
          <a:xfrm>
            <a:off x="5562600" y="3250737"/>
            <a:ext cx="495300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Styles</a:t>
            </a:r>
          </a:p>
        </p:txBody>
      </p:sp>
    </p:spTree>
    <p:extLst>
      <p:ext uri="{BB962C8B-B14F-4D97-AF65-F5344CB8AC3E}">
        <p14:creationId xmlns:p14="http://schemas.microsoft.com/office/powerpoint/2010/main" val="84141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116705-C156-89A9-2219-6D1D843BC15A}"/>
              </a:ext>
            </a:extLst>
          </p:cNvPr>
          <p:cNvSpPr txBox="1"/>
          <p:nvPr/>
        </p:nvSpPr>
        <p:spPr>
          <a:xfrm>
            <a:off x="1066799" y="685800"/>
            <a:ext cx="3532827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Making and Using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FF6610-8CE6-D5DF-EBB4-F9D13CB00F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62590"/>
            <a:ext cx="11734800" cy="11664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01B31F-E2BB-719C-8976-00F4CF9F0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00" y="2447327"/>
            <a:ext cx="4035766" cy="9816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BF9C1F-7EF0-2B49-0A50-6A9856689FB6}"/>
              </a:ext>
            </a:extLst>
          </p:cNvPr>
          <p:cNvSpPr txBox="1"/>
          <p:nvPr/>
        </p:nvSpPr>
        <p:spPr>
          <a:xfrm>
            <a:off x="9753600" y="4953000"/>
            <a:ext cx="12618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fonts</a:t>
            </a:r>
          </a:p>
          <a:p>
            <a:r>
              <a:rPr lang="en-US" dirty="0"/>
              <a:t>and/or</a:t>
            </a:r>
          </a:p>
          <a:p>
            <a:r>
              <a:rPr lang="en-US" dirty="0"/>
              <a:t>paragraphs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45BC09AA-57E2-CBF7-0882-3C608813B2F2}"/>
              </a:ext>
            </a:extLst>
          </p:cNvPr>
          <p:cNvSpPr/>
          <p:nvPr/>
        </p:nvSpPr>
        <p:spPr>
          <a:xfrm>
            <a:off x="9142583" y="1043390"/>
            <a:ext cx="685800" cy="914400"/>
          </a:xfrm>
          <a:prstGeom prst="down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604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22222E-6 L -0.29049 0.2715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31" y="1356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122F42-2C2D-D599-2853-141C7F9D3B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970467-D340-EFB3-5C3A-9947E2C15420}"/>
              </a:ext>
            </a:extLst>
          </p:cNvPr>
          <p:cNvSpPr txBox="1"/>
          <p:nvPr/>
        </p:nvSpPr>
        <p:spPr>
          <a:xfrm>
            <a:off x="1066799" y="685800"/>
            <a:ext cx="3532827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Making and Using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9FD48F-0A94-8E6D-C052-E429C3F11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799" y="1600200"/>
            <a:ext cx="5586662" cy="4800600"/>
          </a:xfrm>
          <a:prstGeom prst="rect">
            <a:avLst/>
          </a:prstGeom>
        </p:spPr>
      </p:pic>
      <p:sp>
        <p:nvSpPr>
          <p:cNvPr id="7" name="Right Brace 6">
            <a:extLst>
              <a:ext uri="{FF2B5EF4-FFF2-40B4-BE49-F238E27FC236}">
                <a16:creationId xmlns:a16="http://schemas.microsoft.com/office/drawing/2014/main" id="{6B5BB09B-D0F9-EF99-166E-60C6760F2606}"/>
              </a:ext>
            </a:extLst>
          </p:cNvPr>
          <p:cNvSpPr/>
          <p:nvPr/>
        </p:nvSpPr>
        <p:spPr>
          <a:xfrm>
            <a:off x="6858000" y="1600200"/>
            <a:ext cx="381000" cy="3048000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5EBF44-8D27-621B-0AC3-6835153F88DD}"/>
              </a:ext>
            </a:extLst>
          </p:cNvPr>
          <p:cNvSpPr txBox="1"/>
          <p:nvPr/>
        </p:nvSpPr>
        <p:spPr>
          <a:xfrm>
            <a:off x="7443539" y="2862590"/>
            <a:ext cx="34530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Already in this document, for you to use or change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63DDB71-752F-0764-36F3-D3A9DBE0AFE8}"/>
              </a:ext>
            </a:extLst>
          </p:cNvPr>
          <p:cNvSpPr/>
          <p:nvPr/>
        </p:nvSpPr>
        <p:spPr>
          <a:xfrm>
            <a:off x="1233012" y="4953000"/>
            <a:ext cx="1600200" cy="4572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E185DFF-C5F7-1959-A2AE-7AEF28663CFF}"/>
              </a:ext>
            </a:extLst>
          </p:cNvPr>
          <p:cNvCxnSpPr>
            <a:cxnSpLocks/>
          </p:cNvCxnSpPr>
          <p:nvPr/>
        </p:nvCxnSpPr>
        <p:spPr>
          <a:xfrm>
            <a:off x="2833212" y="5181600"/>
            <a:ext cx="440578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B29F4AF-CCD5-F0BD-1CE8-DA3FF999FE29}"/>
              </a:ext>
            </a:extLst>
          </p:cNvPr>
          <p:cNvSpPr txBox="1"/>
          <p:nvPr/>
        </p:nvSpPr>
        <p:spPr>
          <a:xfrm>
            <a:off x="7301609" y="4886980"/>
            <a:ext cx="37369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Or you create your own</a:t>
            </a:r>
          </a:p>
        </p:txBody>
      </p:sp>
    </p:spTree>
    <p:extLst>
      <p:ext uri="{BB962C8B-B14F-4D97-AF65-F5344CB8AC3E}">
        <p14:creationId xmlns:p14="http://schemas.microsoft.com/office/powerpoint/2010/main" val="282640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36230-065E-94D2-DB89-C9116B8A73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503EDA-3B25-13B7-FF82-F730FE3DF476}"/>
              </a:ext>
            </a:extLst>
          </p:cNvPr>
          <p:cNvSpPr txBox="1"/>
          <p:nvPr/>
        </p:nvSpPr>
        <p:spPr>
          <a:xfrm>
            <a:off x="1066799" y="685800"/>
            <a:ext cx="3532827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Making and Using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5A096C-77EA-3167-2AC7-843308BF2458}"/>
              </a:ext>
            </a:extLst>
          </p:cNvPr>
          <p:cNvSpPr txBox="1"/>
          <p:nvPr/>
        </p:nvSpPr>
        <p:spPr>
          <a:xfrm>
            <a:off x="914400" y="1600200"/>
            <a:ext cx="58674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Very cool thing to do: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Make paragraph (font, spacing, etc.) as you want it.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Highlight it.</a:t>
            </a:r>
          </a:p>
          <a:p>
            <a:r>
              <a:rPr lang="en-US" sz="2800" dirty="0"/>
              <a:t>Either </a:t>
            </a:r>
          </a:p>
          <a:p>
            <a:pPr marL="971550" lvl="1" indent="-514350">
              <a:buFont typeface="+mj-lt"/>
              <a:buAutoNum type="arabicPeriod" startAt="3"/>
            </a:pPr>
            <a:r>
              <a:rPr lang="en-US" sz="2800" dirty="0"/>
              <a:t>right-click on an existing style</a:t>
            </a:r>
          </a:p>
          <a:p>
            <a:pPr marL="971550" lvl="1" indent="-514350">
              <a:buFont typeface="+mj-lt"/>
              <a:buAutoNum type="arabicPeriod" startAt="3"/>
            </a:pPr>
            <a:r>
              <a:rPr lang="en-US" sz="2800" dirty="0"/>
              <a:t>click on “Update </a:t>
            </a:r>
            <a:r>
              <a:rPr lang="en-US" sz="2800" dirty="0" err="1"/>
              <a:t>xxxx</a:t>
            </a:r>
            <a:r>
              <a:rPr lang="en-US" sz="2800" dirty="0"/>
              <a:t> to Match Selection”</a:t>
            </a:r>
          </a:p>
          <a:p>
            <a:pPr marL="971550" lvl="1" indent="-514350">
              <a:buFont typeface="+mj-lt"/>
              <a:buAutoNum type="arabicPeriod" startAt="3"/>
            </a:pPr>
            <a:r>
              <a:rPr lang="en-US" sz="2800" dirty="0"/>
              <a:t>And then … all paragraphs with that style are updated with your desired format.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E16E43-2DAF-65EE-0ABF-9846E7A4E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599" y="914400"/>
            <a:ext cx="4754880" cy="3934756"/>
          </a:xfrm>
          <a:prstGeom prst="rect">
            <a:avLst/>
          </a:prstGeom>
        </p:spPr>
      </p:pic>
      <p:sp>
        <p:nvSpPr>
          <p:cNvPr id="4" name="Arrow: Up 3">
            <a:extLst>
              <a:ext uri="{FF2B5EF4-FFF2-40B4-BE49-F238E27FC236}">
                <a16:creationId xmlns:a16="http://schemas.microsoft.com/office/drawing/2014/main" id="{4ED839B4-F4A8-3162-FA8A-F23344C3E42D}"/>
              </a:ext>
            </a:extLst>
          </p:cNvPr>
          <p:cNvSpPr/>
          <p:nvPr/>
        </p:nvSpPr>
        <p:spPr>
          <a:xfrm>
            <a:off x="8839200" y="1828800"/>
            <a:ext cx="685800" cy="1066800"/>
          </a:xfrm>
          <a:prstGeom prst="upArrow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B71B28-554B-17B4-BE60-CE123A739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947057"/>
            <a:ext cx="4385728" cy="106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720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07FE4-462F-3446-A34F-BC50DEFB1C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0B744B-8441-56B4-74D2-CBC124966E46}"/>
              </a:ext>
            </a:extLst>
          </p:cNvPr>
          <p:cNvSpPr txBox="1"/>
          <p:nvPr/>
        </p:nvSpPr>
        <p:spPr>
          <a:xfrm>
            <a:off x="1066799" y="685800"/>
            <a:ext cx="3532827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Making and Using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B6EC9C-12B5-0FC9-FC07-A9DC76BEC97C}"/>
              </a:ext>
            </a:extLst>
          </p:cNvPr>
          <p:cNvSpPr txBox="1"/>
          <p:nvPr/>
        </p:nvSpPr>
        <p:spPr>
          <a:xfrm>
            <a:off x="914400" y="1600200"/>
            <a:ext cx="58674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Very cool thing to do: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Make paragraph (font, spacing, etc.) as you want it.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Highlight it.</a:t>
            </a:r>
          </a:p>
          <a:p>
            <a:r>
              <a:rPr lang="en-US" sz="2800" dirty="0"/>
              <a:t>Or </a:t>
            </a:r>
          </a:p>
          <a:p>
            <a:pPr marL="971550" lvl="1" indent="-514350">
              <a:buFont typeface="+mj-lt"/>
              <a:buAutoNum type="arabicPeriod" startAt="3"/>
            </a:pPr>
            <a:r>
              <a:rPr lang="en-US" sz="2800" dirty="0"/>
              <a:t>make a new style.</a:t>
            </a:r>
          </a:p>
          <a:p>
            <a:pPr marL="971550" lvl="1" indent="-514350">
              <a:buFont typeface="+mj-lt"/>
              <a:buAutoNum type="arabicPeriod" startAt="3"/>
            </a:pPr>
            <a:r>
              <a:rPr lang="en-US" sz="2800" dirty="0"/>
              <a:t>give it a name</a:t>
            </a:r>
          </a:p>
          <a:p>
            <a:pPr marL="971550" lvl="1" indent="-514350">
              <a:buFont typeface="+mj-lt"/>
              <a:buAutoNum type="arabicPeriod" startAt="3"/>
            </a:pPr>
            <a:r>
              <a:rPr lang="en-US" sz="2800" dirty="0"/>
              <a:t>click ok or modify it</a:t>
            </a:r>
          </a:p>
          <a:p>
            <a:pPr marL="971550" lvl="1" indent="-514350">
              <a:buFont typeface="+mj-lt"/>
              <a:buAutoNum type="arabicPeriod" startAt="3"/>
            </a:pPr>
            <a:r>
              <a:rPr lang="en-US" sz="2800" dirty="0"/>
              <a:t>to use it, click into a paragraph,</a:t>
            </a:r>
            <a:br>
              <a:rPr lang="en-US" sz="2800" dirty="0"/>
            </a:br>
            <a:r>
              <a:rPr lang="en-US" sz="2800" dirty="0"/>
              <a:t>and click on the style</a:t>
            </a:r>
          </a:p>
          <a:p>
            <a:pPr marL="971550" lvl="1" indent="-514350">
              <a:buFont typeface="+mj-lt"/>
              <a:buAutoNum type="arabicPeriod" startAt="3"/>
            </a:pP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23DB5B-2C29-F9C2-A357-5F8B01693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914400"/>
            <a:ext cx="4754880" cy="4407409"/>
          </a:xfrm>
          <a:prstGeom prst="rect">
            <a:avLst/>
          </a:prstGeom>
        </p:spPr>
      </p:pic>
      <p:sp>
        <p:nvSpPr>
          <p:cNvPr id="4" name="Arrow: Up 3">
            <a:extLst>
              <a:ext uri="{FF2B5EF4-FFF2-40B4-BE49-F238E27FC236}">
                <a16:creationId xmlns:a16="http://schemas.microsoft.com/office/drawing/2014/main" id="{191E7476-8F97-2298-1B7C-F3EC9D5305C9}"/>
              </a:ext>
            </a:extLst>
          </p:cNvPr>
          <p:cNvSpPr/>
          <p:nvPr/>
        </p:nvSpPr>
        <p:spPr>
          <a:xfrm rot="15100237">
            <a:off x="8805672" y="3218553"/>
            <a:ext cx="685800" cy="1066800"/>
          </a:xfrm>
          <a:prstGeom prst="upArrow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E3262C-14B2-EDCD-55A8-7298328647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023304"/>
            <a:ext cx="5478918" cy="256906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EBD56FF-8465-DEFB-52CB-721806FBA15D}"/>
              </a:ext>
            </a:extLst>
          </p:cNvPr>
          <p:cNvSpPr txBox="1"/>
          <p:nvPr/>
        </p:nvSpPr>
        <p:spPr>
          <a:xfrm>
            <a:off x="6372873" y="5783490"/>
            <a:ext cx="8178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OK?</a:t>
            </a:r>
          </a:p>
        </p:txBody>
      </p:sp>
    </p:spTree>
    <p:extLst>
      <p:ext uri="{BB962C8B-B14F-4D97-AF65-F5344CB8AC3E}">
        <p14:creationId xmlns:p14="http://schemas.microsoft.com/office/powerpoint/2010/main" val="90813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B58B44-8320-4F4D-29F1-D5F69AC51C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38EA2C-4E54-DE70-0045-DC24A83DA0D0}"/>
              </a:ext>
            </a:extLst>
          </p:cNvPr>
          <p:cNvSpPr txBox="1"/>
          <p:nvPr/>
        </p:nvSpPr>
        <p:spPr>
          <a:xfrm>
            <a:off x="1066799" y="685800"/>
            <a:ext cx="3532827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Making and Using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15DC54-2581-4AA0-566E-9754D1105B13}"/>
              </a:ext>
            </a:extLst>
          </p:cNvPr>
          <p:cNvSpPr txBox="1"/>
          <p:nvPr/>
        </p:nvSpPr>
        <p:spPr>
          <a:xfrm>
            <a:off x="1676400" y="236220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KEY THING: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BF46B2-EE55-DBBF-4B5F-E24B489607DD}"/>
              </a:ext>
            </a:extLst>
          </p:cNvPr>
          <p:cNvSpPr txBox="1"/>
          <p:nvPr/>
        </p:nvSpPr>
        <p:spPr>
          <a:xfrm>
            <a:off x="3760694" y="2362200"/>
            <a:ext cx="6172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styles update the format (font and para) of every paragraph that you give that style (by clicking on it).</a:t>
            </a:r>
          </a:p>
          <a:p>
            <a:endParaRPr lang="en-US" sz="2800" dirty="0"/>
          </a:p>
          <a:p>
            <a:r>
              <a:rPr lang="en-US" sz="2800" dirty="0"/>
              <a:t>Example:  You have a style called “subhead” that you want to change to a bigger font.  Change the style, and it changes everywhere.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1A9D7F-1B5C-8CC1-5D2D-F73EDE40D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377" y="4131915"/>
            <a:ext cx="2048347" cy="206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999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53ABCD-0D56-E1FF-EEBC-473B19614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E17A38-DEE3-5A20-3952-E888ABCF4C7A}"/>
              </a:ext>
            </a:extLst>
          </p:cNvPr>
          <p:cNvSpPr txBox="1"/>
          <p:nvPr/>
        </p:nvSpPr>
        <p:spPr>
          <a:xfrm>
            <a:off x="1066799" y="685800"/>
            <a:ext cx="274320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The DOCUMENT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EC7D3A-C85C-2FBC-97B8-3C0B99DFEF4F}"/>
              </a:ext>
            </a:extLst>
          </p:cNvPr>
          <p:cNvSpPr txBox="1"/>
          <p:nvPr/>
        </p:nvSpPr>
        <p:spPr>
          <a:xfrm>
            <a:off x="1044387" y="2443517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page breaks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85EB80-5A63-7400-D5EF-11D48F8A89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28600"/>
            <a:ext cx="4419600" cy="6514404"/>
          </a:xfrm>
          <a:prstGeom prst="rect">
            <a:avLst/>
          </a:prstGeom>
        </p:spPr>
      </p:pic>
      <p:sp useBgFill="1">
        <p:nvSpPr>
          <p:cNvPr id="6" name="TextBox 5">
            <a:extLst>
              <a:ext uri="{FF2B5EF4-FFF2-40B4-BE49-F238E27FC236}">
                <a16:creationId xmlns:a16="http://schemas.microsoft.com/office/drawing/2014/main" id="{457720DF-7770-638B-A0B8-3EF43877FF0E}"/>
              </a:ext>
            </a:extLst>
          </p:cNvPr>
          <p:cNvSpPr txBox="1"/>
          <p:nvPr/>
        </p:nvSpPr>
        <p:spPr>
          <a:xfrm>
            <a:off x="8101781" y="2142742"/>
            <a:ext cx="3528199" cy="138499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800" dirty="0"/>
              <a:t>Have you ever done this to force a new page?</a:t>
            </a:r>
          </a:p>
        </p:txBody>
      </p:sp>
    </p:spTree>
    <p:extLst>
      <p:ext uri="{BB962C8B-B14F-4D97-AF65-F5344CB8AC3E}">
        <p14:creationId xmlns:p14="http://schemas.microsoft.com/office/powerpoint/2010/main" val="20648318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5748CA-6FFB-02BE-F07C-CC289EA42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AB2068-D0FA-B561-52D8-92D47604E2E0}"/>
              </a:ext>
            </a:extLst>
          </p:cNvPr>
          <p:cNvSpPr txBox="1"/>
          <p:nvPr/>
        </p:nvSpPr>
        <p:spPr>
          <a:xfrm>
            <a:off x="1066799" y="685800"/>
            <a:ext cx="274320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The DOCUMENT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FB06F9-6638-DB72-D22F-0271D89F4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1" y="228600"/>
            <a:ext cx="4548350" cy="6522527"/>
          </a:xfrm>
          <a:prstGeom prst="rect">
            <a:avLst/>
          </a:prstGeom>
        </p:spPr>
      </p:pic>
      <p:sp useBgFill="1">
        <p:nvSpPr>
          <p:cNvPr id="6" name="TextBox 5">
            <a:extLst>
              <a:ext uri="{FF2B5EF4-FFF2-40B4-BE49-F238E27FC236}">
                <a16:creationId xmlns:a16="http://schemas.microsoft.com/office/drawing/2014/main" id="{C8ABCFD8-6A71-4262-74CB-13C95C3CD915}"/>
              </a:ext>
            </a:extLst>
          </p:cNvPr>
          <p:cNvSpPr txBox="1"/>
          <p:nvPr/>
        </p:nvSpPr>
        <p:spPr>
          <a:xfrm>
            <a:off x="7239000" y="2142742"/>
            <a:ext cx="4800599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800" dirty="0"/>
              <a:t>Insert a “page break” instead.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891956-D7EC-F70F-6750-CCB75E783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525420"/>
            <a:ext cx="3062449" cy="22810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AD2C25-B260-59BF-5450-EE73FB338D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" y="4408764"/>
            <a:ext cx="4306401" cy="184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74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196768-212F-817E-5489-DB892FC5AA58}"/>
              </a:ext>
            </a:extLst>
          </p:cNvPr>
          <p:cNvSpPr txBox="1"/>
          <p:nvPr/>
        </p:nvSpPr>
        <p:spPr>
          <a:xfrm>
            <a:off x="1676400" y="770859"/>
            <a:ext cx="2758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Example:  Our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3DFBF9-3260-FC17-560C-4A508D4B25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0" t="9538" r="4119"/>
          <a:stretch>
            <a:fillRect/>
          </a:stretch>
        </p:blipFill>
        <p:spPr>
          <a:xfrm rot="212761">
            <a:off x="2827564" y="1720333"/>
            <a:ext cx="7715750" cy="445947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638746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0B1E2F-1722-816B-028D-C5CC35919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AC7309B-6503-DBC7-641A-2D42362A7A03}"/>
              </a:ext>
            </a:extLst>
          </p:cNvPr>
          <p:cNvSpPr txBox="1"/>
          <p:nvPr/>
        </p:nvSpPr>
        <p:spPr>
          <a:xfrm>
            <a:off x="1066799" y="685800"/>
            <a:ext cx="274320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The DOCUMENT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ED75A3-0252-9724-BFD8-871F4D6FE614}"/>
              </a:ext>
            </a:extLst>
          </p:cNvPr>
          <p:cNvSpPr txBox="1"/>
          <p:nvPr/>
        </p:nvSpPr>
        <p:spPr>
          <a:xfrm>
            <a:off x="1044387" y="2443517"/>
            <a:ext cx="2313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section breaks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3D7A89-1959-09C0-6896-8421973BDDAB}"/>
              </a:ext>
            </a:extLst>
          </p:cNvPr>
          <p:cNvSpPr txBox="1"/>
          <p:nvPr/>
        </p:nvSpPr>
        <p:spPr>
          <a:xfrm>
            <a:off x="4365813" y="1936283"/>
            <a:ext cx="67818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/>
              <a:t>Like “page breaks” but much more powerful.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Can make major changes in layout, including portrait/landscape, reset page numbers, margins, and more.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But can also continue elements that you don’t want to change.</a:t>
            </a:r>
          </a:p>
        </p:txBody>
      </p:sp>
    </p:spTree>
    <p:extLst>
      <p:ext uri="{BB962C8B-B14F-4D97-AF65-F5344CB8AC3E}">
        <p14:creationId xmlns:p14="http://schemas.microsoft.com/office/powerpoint/2010/main" val="116126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D3A7A-ED94-E9B8-FFF0-66493D39A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56E34C-D150-9D19-D042-4B328DF5FCE0}"/>
              </a:ext>
            </a:extLst>
          </p:cNvPr>
          <p:cNvSpPr txBox="1"/>
          <p:nvPr/>
        </p:nvSpPr>
        <p:spPr>
          <a:xfrm>
            <a:off x="1066799" y="685800"/>
            <a:ext cx="274320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The DOCUMENT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088E80-8181-1CE0-73B4-5A5DBE5E2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902178"/>
            <a:ext cx="4590918" cy="4267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150F4A-FA26-CE29-A778-8F90805188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80800"/>
            <a:ext cx="4631706" cy="64283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B7EF03-F929-9119-D3E9-0756E7AAF7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2443068"/>
            <a:ext cx="7716327" cy="1371791"/>
          </a:xfrm>
          <a:prstGeom prst="rect">
            <a:avLst/>
          </a:prstGeom>
          <a:ln>
            <a:solidFill>
              <a:schemeClr val="bg1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47E156F7-DFB3-C2D9-8ED6-F2F6EFDCB278}"/>
                  </a:ext>
                </a:extLst>
              </p14:cNvPr>
              <p14:cNvContentPartPr/>
              <p14:nvPr/>
            </p14:nvContentPartPr>
            <p14:xfrm>
              <a:off x="9350373" y="3347559"/>
              <a:ext cx="1327680" cy="154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47E156F7-DFB3-C2D9-8ED6-F2F6EFDCB27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296373" y="3239559"/>
                <a:ext cx="1435320" cy="231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3563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CA68EC-01C1-C387-E382-9DAB1C3FB2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EB081D-06BA-17C7-594D-C3F1BCF26DA8}"/>
              </a:ext>
            </a:extLst>
          </p:cNvPr>
          <p:cNvSpPr txBox="1"/>
          <p:nvPr/>
        </p:nvSpPr>
        <p:spPr>
          <a:xfrm>
            <a:off x="1066799" y="685800"/>
            <a:ext cx="274320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The EDITOR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229E84-111C-8F37-6547-A942A1DB7325}"/>
              </a:ext>
            </a:extLst>
          </p:cNvPr>
          <p:cNvSpPr txBox="1"/>
          <p:nvPr/>
        </p:nvSpPr>
        <p:spPr>
          <a:xfrm>
            <a:off x="1066799" y="2474893"/>
            <a:ext cx="22381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track changes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C8992F-8EAA-C96A-CDEF-5F46E5DF4A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729284"/>
            <a:ext cx="5644821" cy="14440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64DC84-D513-275D-2997-09FF81817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2965456"/>
            <a:ext cx="4920779" cy="2564840"/>
          </a:xfrm>
          <a:prstGeom prst="rect">
            <a:avLst/>
          </a:prstGeom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DA168E71-42DC-CD69-0300-0052B8B18F79}"/>
              </a:ext>
            </a:extLst>
          </p:cNvPr>
          <p:cNvSpPr/>
          <p:nvPr/>
        </p:nvSpPr>
        <p:spPr>
          <a:xfrm>
            <a:off x="6096000" y="1219201"/>
            <a:ext cx="838200" cy="1981200"/>
          </a:xfrm>
          <a:prstGeom prst="downArrow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855B47-99F2-25BD-8359-E70157A50B38}"/>
              </a:ext>
            </a:extLst>
          </p:cNvPr>
          <p:cNvSpPr txBox="1"/>
          <p:nvPr/>
        </p:nvSpPr>
        <p:spPr>
          <a:xfrm rot="10800000">
            <a:off x="6934200" y="3724656"/>
            <a:ext cx="7521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   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93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57E72E-EF53-DCE0-52D7-8DEB4B486D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325D82-667F-5897-944C-4B162D5FEF41}"/>
              </a:ext>
            </a:extLst>
          </p:cNvPr>
          <p:cNvSpPr txBox="1"/>
          <p:nvPr/>
        </p:nvSpPr>
        <p:spPr>
          <a:xfrm>
            <a:off x="1066799" y="685800"/>
            <a:ext cx="274320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The EDITOR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E92FB1-CFC8-8792-29AA-7095C4A9B153}"/>
              </a:ext>
            </a:extLst>
          </p:cNvPr>
          <p:cNvSpPr txBox="1"/>
          <p:nvPr/>
        </p:nvSpPr>
        <p:spPr>
          <a:xfrm>
            <a:off x="1066799" y="2474893"/>
            <a:ext cx="34115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spelling and grammar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35E9B5-0FF3-3968-059C-41C390F295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685800"/>
            <a:ext cx="2842341" cy="1525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B9E5E1-6B70-A83D-D750-88AE3CADB7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686" y="2496664"/>
            <a:ext cx="3235382" cy="38498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6D1204-EB69-831C-47BB-885DEBFFB0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550" y="1828800"/>
            <a:ext cx="3219430" cy="46932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E66EF6-6A0E-3640-91A9-710C242C98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550" y="1828800"/>
            <a:ext cx="3219430" cy="466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39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88E3CA-1997-4C14-823F-A2AF833EEA5A}"/>
              </a:ext>
            </a:extLst>
          </p:cNvPr>
          <p:cNvSpPr txBox="1"/>
          <p:nvPr/>
        </p:nvSpPr>
        <p:spPr>
          <a:xfrm>
            <a:off x="1905000" y="2362200"/>
            <a:ext cx="929453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How best to manage our information and organize our paper?</a:t>
            </a:r>
          </a:p>
          <a:p>
            <a:endParaRPr lang="en-US" sz="2800" dirty="0"/>
          </a:p>
          <a:p>
            <a:pPr algn="ctr"/>
            <a:r>
              <a:rPr lang="en-US" sz="2800" dirty="0"/>
              <a:t>(And not index cards)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D5FC82-630B-16D7-9004-74E8D0874787}"/>
              </a:ext>
            </a:extLst>
          </p:cNvPr>
          <p:cNvSpPr txBox="1"/>
          <p:nvPr/>
        </p:nvSpPr>
        <p:spPr>
          <a:xfrm>
            <a:off x="1066798" y="685800"/>
            <a:ext cx="274320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The ORGANIZER </a:t>
            </a:r>
          </a:p>
        </p:txBody>
      </p:sp>
    </p:spTree>
    <p:extLst>
      <p:ext uri="{BB962C8B-B14F-4D97-AF65-F5344CB8AC3E}">
        <p14:creationId xmlns:p14="http://schemas.microsoft.com/office/powerpoint/2010/main" val="7855792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12499"/>
            <a:ext cx="9144000" cy="4696239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4641274" y="3560619"/>
            <a:ext cx="3645307" cy="623455"/>
          </a:xfrm>
          <a:custGeom>
            <a:avLst/>
            <a:gdLst>
              <a:gd name="connsiteX0" fmla="*/ 0 w 3645307"/>
              <a:gd name="connsiteY0" fmla="*/ 471055 h 623455"/>
              <a:gd name="connsiteX1" fmla="*/ 96982 w 3645307"/>
              <a:gd name="connsiteY1" fmla="*/ 443346 h 623455"/>
              <a:gd name="connsiteX2" fmla="*/ 138545 w 3645307"/>
              <a:gd name="connsiteY2" fmla="*/ 429491 h 623455"/>
              <a:gd name="connsiteX3" fmla="*/ 221672 w 3645307"/>
              <a:gd name="connsiteY3" fmla="*/ 374073 h 623455"/>
              <a:gd name="connsiteX4" fmla="*/ 263236 w 3645307"/>
              <a:gd name="connsiteY4" fmla="*/ 346364 h 623455"/>
              <a:gd name="connsiteX5" fmla="*/ 346363 w 3645307"/>
              <a:gd name="connsiteY5" fmla="*/ 304800 h 623455"/>
              <a:gd name="connsiteX6" fmla="*/ 387927 w 3645307"/>
              <a:gd name="connsiteY6" fmla="*/ 290946 h 623455"/>
              <a:gd name="connsiteX7" fmla="*/ 429491 w 3645307"/>
              <a:gd name="connsiteY7" fmla="*/ 263237 h 623455"/>
              <a:gd name="connsiteX8" fmla="*/ 512618 w 3645307"/>
              <a:gd name="connsiteY8" fmla="*/ 235527 h 623455"/>
              <a:gd name="connsiteX9" fmla="*/ 623454 w 3645307"/>
              <a:gd name="connsiteY9" fmla="*/ 207818 h 623455"/>
              <a:gd name="connsiteX10" fmla="*/ 803563 w 3645307"/>
              <a:gd name="connsiteY10" fmla="*/ 221673 h 623455"/>
              <a:gd name="connsiteX11" fmla="*/ 886691 w 3645307"/>
              <a:gd name="connsiteY11" fmla="*/ 249382 h 623455"/>
              <a:gd name="connsiteX12" fmla="*/ 928254 w 3645307"/>
              <a:gd name="connsiteY12" fmla="*/ 263237 h 623455"/>
              <a:gd name="connsiteX13" fmla="*/ 1039091 w 3645307"/>
              <a:gd name="connsiteY13" fmla="*/ 277091 h 623455"/>
              <a:gd name="connsiteX14" fmla="*/ 1163782 w 3645307"/>
              <a:gd name="connsiteY14" fmla="*/ 318655 h 623455"/>
              <a:gd name="connsiteX15" fmla="*/ 1302327 w 3645307"/>
              <a:gd name="connsiteY15" fmla="*/ 360218 h 623455"/>
              <a:gd name="connsiteX16" fmla="*/ 1371600 w 3645307"/>
              <a:gd name="connsiteY16" fmla="*/ 374073 h 623455"/>
              <a:gd name="connsiteX17" fmla="*/ 1454727 w 3645307"/>
              <a:gd name="connsiteY17" fmla="*/ 401782 h 623455"/>
              <a:gd name="connsiteX18" fmla="*/ 1579418 w 3645307"/>
              <a:gd name="connsiteY18" fmla="*/ 429491 h 623455"/>
              <a:gd name="connsiteX19" fmla="*/ 1620982 w 3645307"/>
              <a:gd name="connsiteY19" fmla="*/ 443346 h 623455"/>
              <a:gd name="connsiteX20" fmla="*/ 1662545 w 3645307"/>
              <a:gd name="connsiteY20" fmla="*/ 471055 h 623455"/>
              <a:gd name="connsiteX21" fmla="*/ 1745672 w 3645307"/>
              <a:gd name="connsiteY21" fmla="*/ 484909 h 623455"/>
              <a:gd name="connsiteX22" fmla="*/ 1856509 w 3645307"/>
              <a:gd name="connsiteY22" fmla="*/ 512618 h 623455"/>
              <a:gd name="connsiteX23" fmla="*/ 1911927 w 3645307"/>
              <a:gd name="connsiteY23" fmla="*/ 540327 h 623455"/>
              <a:gd name="connsiteX24" fmla="*/ 2050472 w 3645307"/>
              <a:gd name="connsiteY24" fmla="*/ 581891 h 623455"/>
              <a:gd name="connsiteX25" fmla="*/ 2133600 w 3645307"/>
              <a:gd name="connsiteY25" fmla="*/ 595746 h 623455"/>
              <a:gd name="connsiteX26" fmla="*/ 2438400 w 3645307"/>
              <a:gd name="connsiteY26" fmla="*/ 623455 h 623455"/>
              <a:gd name="connsiteX27" fmla="*/ 2895600 w 3645307"/>
              <a:gd name="connsiteY27" fmla="*/ 609600 h 623455"/>
              <a:gd name="connsiteX28" fmla="*/ 2978727 w 3645307"/>
              <a:gd name="connsiteY28" fmla="*/ 581891 h 623455"/>
              <a:gd name="connsiteX29" fmla="*/ 3020291 w 3645307"/>
              <a:gd name="connsiteY29" fmla="*/ 540327 h 623455"/>
              <a:gd name="connsiteX30" fmla="*/ 3144982 w 3645307"/>
              <a:gd name="connsiteY30" fmla="*/ 457200 h 623455"/>
              <a:gd name="connsiteX31" fmla="*/ 3186545 w 3645307"/>
              <a:gd name="connsiteY31" fmla="*/ 429491 h 623455"/>
              <a:gd name="connsiteX32" fmla="*/ 3228109 w 3645307"/>
              <a:gd name="connsiteY32" fmla="*/ 401782 h 623455"/>
              <a:gd name="connsiteX33" fmla="*/ 3338945 w 3645307"/>
              <a:gd name="connsiteY33" fmla="*/ 304800 h 623455"/>
              <a:gd name="connsiteX34" fmla="*/ 3380509 w 3645307"/>
              <a:gd name="connsiteY34" fmla="*/ 290946 h 623455"/>
              <a:gd name="connsiteX35" fmla="*/ 3394363 w 3645307"/>
              <a:gd name="connsiteY35" fmla="*/ 249382 h 623455"/>
              <a:gd name="connsiteX36" fmla="*/ 3477491 w 3645307"/>
              <a:gd name="connsiteY36" fmla="*/ 180109 h 623455"/>
              <a:gd name="connsiteX37" fmla="*/ 3519054 w 3645307"/>
              <a:gd name="connsiteY37" fmla="*/ 138546 h 623455"/>
              <a:gd name="connsiteX38" fmla="*/ 3560618 w 3645307"/>
              <a:gd name="connsiteY38" fmla="*/ 110837 h 623455"/>
              <a:gd name="connsiteX39" fmla="*/ 3616036 w 3645307"/>
              <a:gd name="connsiteY39" fmla="*/ 41564 h 623455"/>
              <a:gd name="connsiteX40" fmla="*/ 3629891 w 3645307"/>
              <a:gd name="connsiteY40" fmla="*/ 0 h 623455"/>
              <a:gd name="connsiteX41" fmla="*/ 3643745 w 3645307"/>
              <a:gd name="connsiteY41" fmla="*/ 41564 h 623455"/>
              <a:gd name="connsiteX42" fmla="*/ 3602182 w 3645307"/>
              <a:gd name="connsiteY42" fmla="*/ 55418 h 623455"/>
              <a:gd name="connsiteX43" fmla="*/ 3435927 w 3645307"/>
              <a:gd name="connsiteY43" fmla="*/ 83127 h 623455"/>
              <a:gd name="connsiteX44" fmla="*/ 3352800 w 3645307"/>
              <a:gd name="connsiteY44" fmla="*/ 110837 h 623455"/>
              <a:gd name="connsiteX45" fmla="*/ 3311236 w 3645307"/>
              <a:gd name="connsiteY45" fmla="*/ 124691 h 623455"/>
              <a:gd name="connsiteX46" fmla="*/ 3269672 w 3645307"/>
              <a:gd name="connsiteY46" fmla="*/ 138546 h 623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3645307" h="623455">
                <a:moveTo>
                  <a:pt x="0" y="471055"/>
                </a:moveTo>
                <a:lnTo>
                  <a:pt x="96982" y="443346"/>
                </a:lnTo>
                <a:cubicBezTo>
                  <a:pt x="110970" y="439150"/>
                  <a:pt x="125779" y="436583"/>
                  <a:pt x="138545" y="429491"/>
                </a:cubicBezTo>
                <a:cubicBezTo>
                  <a:pt x="167656" y="413318"/>
                  <a:pt x="193963" y="392546"/>
                  <a:pt x="221672" y="374073"/>
                </a:cubicBezTo>
                <a:cubicBezTo>
                  <a:pt x="235527" y="364837"/>
                  <a:pt x="247439" y="351630"/>
                  <a:pt x="263236" y="346364"/>
                </a:cubicBezTo>
                <a:cubicBezTo>
                  <a:pt x="367716" y="311537"/>
                  <a:pt x="238925" y="358518"/>
                  <a:pt x="346363" y="304800"/>
                </a:cubicBezTo>
                <a:cubicBezTo>
                  <a:pt x="359425" y="298269"/>
                  <a:pt x="374072" y="295564"/>
                  <a:pt x="387927" y="290946"/>
                </a:cubicBezTo>
                <a:cubicBezTo>
                  <a:pt x="401782" y="281710"/>
                  <a:pt x="414275" y="270000"/>
                  <a:pt x="429491" y="263237"/>
                </a:cubicBezTo>
                <a:cubicBezTo>
                  <a:pt x="456182" y="251374"/>
                  <a:pt x="484909" y="244763"/>
                  <a:pt x="512618" y="235527"/>
                </a:cubicBezTo>
                <a:cubicBezTo>
                  <a:pt x="576513" y="214229"/>
                  <a:pt x="539876" y="224534"/>
                  <a:pt x="623454" y="207818"/>
                </a:cubicBezTo>
                <a:cubicBezTo>
                  <a:pt x="683490" y="212436"/>
                  <a:pt x="744086" y="212282"/>
                  <a:pt x="803563" y="221673"/>
                </a:cubicBezTo>
                <a:cubicBezTo>
                  <a:pt x="832414" y="226228"/>
                  <a:pt x="858982" y="240145"/>
                  <a:pt x="886691" y="249382"/>
                </a:cubicBezTo>
                <a:cubicBezTo>
                  <a:pt x="900545" y="254000"/>
                  <a:pt x="913763" y="261426"/>
                  <a:pt x="928254" y="263237"/>
                </a:cubicBezTo>
                <a:lnTo>
                  <a:pt x="1039091" y="277091"/>
                </a:lnTo>
                <a:lnTo>
                  <a:pt x="1163782" y="318655"/>
                </a:lnTo>
                <a:cubicBezTo>
                  <a:pt x="1216567" y="336250"/>
                  <a:pt x="1238898" y="344361"/>
                  <a:pt x="1302327" y="360218"/>
                </a:cubicBezTo>
                <a:cubicBezTo>
                  <a:pt x="1325172" y="365929"/>
                  <a:pt x="1348881" y="367877"/>
                  <a:pt x="1371600" y="374073"/>
                </a:cubicBezTo>
                <a:cubicBezTo>
                  <a:pt x="1399779" y="381758"/>
                  <a:pt x="1426086" y="396054"/>
                  <a:pt x="1454727" y="401782"/>
                </a:cubicBezTo>
                <a:cubicBezTo>
                  <a:pt x="1502331" y="411303"/>
                  <a:pt x="1533774" y="416450"/>
                  <a:pt x="1579418" y="429491"/>
                </a:cubicBezTo>
                <a:cubicBezTo>
                  <a:pt x="1593460" y="433503"/>
                  <a:pt x="1607920" y="436815"/>
                  <a:pt x="1620982" y="443346"/>
                </a:cubicBezTo>
                <a:cubicBezTo>
                  <a:pt x="1635875" y="450793"/>
                  <a:pt x="1646749" y="465790"/>
                  <a:pt x="1662545" y="471055"/>
                </a:cubicBezTo>
                <a:cubicBezTo>
                  <a:pt x="1689195" y="479938"/>
                  <a:pt x="1718204" y="479023"/>
                  <a:pt x="1745672" y="484909"/>
                </a:cubicBezTo>
                <a:cubicBezTo>
                  <a:pt x="1782909" y="492888"/>
                  <a:pt x="1856509" y="512618"/>
                  <a:pt x="1856509" y="512618"/>
                </a:cubicBezTo>
                <a:cubicBezTo>
                  <a:pt x="1874982" y="521854"/>
                  <a:pt x="1892751" y="532657"/>
                  <a:pt x="1911927" y="540327"/>
                </a:cubicBezTo>
                <a:cubicBezTo>
                  <a:pt x="1947279" y="554468"/>
                  <a:pt x="2009639" y="573725"/>
                  <a:pt x="2050472" y="581891"/>
                </a:cubicBezTo>
                <a:cubicBezTo>
                  <a:pt x="2078018" y="587400"/>
                  <a:pt x="2105755" y="592033"/>
                  <a:pt x="2133600" y="595746"/>
                </a:cubicBezTo>
                <a:cubicBezTo>
                  <a:pt x="2245424" y="610656"/>
                  <a:pt x="2321289" y="614446"/>
                  <a:pt x="2438400" y="623455"/>
                </a:cubicBezTo>
                <a:cubicBezTo>
                  <a:pt x="2590800" y="618837"/>
                  <a:pt x="2743579" y="621294"/>
                  <a:pt x="2895600" y="609600"/>
                </a:cubicBezTo>
                <a:cubicBezTo>
                  <a:pt x="2924722" y="607360"/>
                  <a:pt x="2978727" y="581891"/>
                  <a:pt x="2978727" y="581891"/>
                </a:cubicBezTo>
                <a:cubicBezTo>
                  <a:pt x="2992582" y="568036"/>
                  <a:pt x="3004825" y="552356"/>
                  <a:pt x="3020291" y="540327"/>
                </a:cubicBezTo>
                <a:cubicBezTo>
                  <a:pt x="3020301" y="540319"/>
                  <a:pt x="3124195" y="471058"/>
                  <a:pt x="3144982" y="457200"/>
                </a:cubicBezTo>
                <a:lnTo>
                  <a:pt x="3186545" y="429491"/>
                </a:lnTo>
                <a:cubicBezTo>
                  <a:pt x="3200400" y="420255"/>
                  <a:pt x="3216335" y="413556"/>
                  <a:pt x="3228109" y="401782"/>
                </a:cubicBezTo>
                <a:cubicBezTo>
                  <a:pt x="3264219" y="365672"/>
                  <a:pt x="3293124" y="327710"/>
                  <a:pt x="3338945" y="304800"/>
                </a:cubicBezTo>
                <a:cubicBezTo>
                  <a:pt x="3352007" y="298269"/>
                  <a:pt x="3366654" y="295564"/>
                  <a:pt x="3380509" y="290946"/>
                </a:cubicBezTo>
                <a:cubicBezTo>
                  <a:pt x="3385127" y="277091"/>
                  <a:pt x="3386262" y="261533"/>
                  <a:pt x="3394363" y="249382"/>
                </a:cubicBezTo>
                <a:cubicBezTo>
                  <a:pt x="3424720" y="203846"/>
                  <a:pt x="3439154" y="212056"/>
                  <a:pt x="3477491" y="180109"/>
                </a:cubicBezTo>
                <a:cubicBezTo>
                  <a:pt x="3492543" y="167566"/>
                  <a:pt x="3504002" y="151089"/>
                  <a:pt x="3519054" y="138546"/>
                </a:cubicBezTo>
                <a:cubicBezTo>
                  <a:pt x="3531846" y="127886"/>
                  <a:pt x="3547616" y="121239"/>
                  <a:pt x="3560618" y="110837"/>
                </a:cubicBezTo>
                <a:cubicBezTo>
                  <a:pt x="3582093" y="93656"/>
                  <a:pt x="3604036" y="65565"/>
                  <a:pt x="3616036" y="41564"/>
                </a:cubicBezTo>
                <a:cubicBezTo>
                  <a:pt x="3622567" y="28502"/>
                  <a:pt x="3625273" y="13855"/>
                  <a:pt x="3629891" y="0"/>
                </a:cubicBezTo>
                <a:cubicBezTo>
                  <a:pt x="3634509" y="13855"/>
                  <a:pt x="3650276" y="28502"/>
                  <a:pt x="3643745" y="41564"/>
                </a:cubicBezTo>
                <a:cubicBezTo>
                  <a:pt x="3637214" y="54626"/>
                  <a:pt x="3616550" y="52806"/>
                  <a:pt x="3602182" y="55418"/>
                </a:cubicBezTo>
                <a:cubicBezTo>
                  <a:pt x="3485833" y="76572"/>
                  <a:pt x="3520623" y="57718"/>
                  <a:pt x="3435927" y="83127"/>
                </a:cubicBezTo>
                <a:cubicBezTo>
                  <a:pt x="3407951" y="91520"/>
                  <a:pt x="3380509" y="101601"/>
                  <a:pt x="3352800" y="110837"/>
                </a:cubicBezTo>
                <a:lnTo>
                  <a:pt x="3311236" y="124691"/>
                </a:lnTo>
                <a:lnTo>
                  <a:pt x="3269672" y="138546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1" y="2667001"/>
            <a:ext cx="5449061" cy="394390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578D68-6827-4E68-8B0E-BF1FCAA5A699}"/>
              </a:ext>
            </a:extLst>
          </p:cNvPr>
          <p:cNvSpPr txBox="1"/>
          <p:nvPr/>
        </p:nvSpPr>
        <p:spPr>
          <a:xfrm>
            <a:off x="1005840" y="457200"/>
            <a:ext cx="5492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Scrivener software – to draft and organize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CF820F-3D4A-392F-4A76-1FE6B33EC7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2800" y="274320"/>
            <a:ext cx="915335" cy="90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83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ED8F10-D81E-6E2D-F50A-D6E7E4496A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502311-ABE0-9586-455A-2A27B42B708F}"/>
              </a:ext>
            </a:extLst>
          </p:cNvPr>
          <p:cNvSpPr txBox="1"/>
          <p:nvPr/>
        </p:nvSpPr>
        <p:spPr>
          <a:xfrm>
            <a:off x="3124200" y="2951946"/>
            <a:ext cx="41910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The elements that I’ve already developed.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FF61CD7-7637-6A5D-ECCF-5B1BE33513D2}"/>
              </a:ext>
            </a:extLst>
          </p:cNvPr>
          <p:cNvCxnSpPr/>
          <p:nvPr/>
        </p:nvCxnSpPr>
        <p:spPr>
          <a:xfrm flipH="1" flipV="1">
            <a:off x="2438400" y="2799546"/>
            <a:ext cx="535630" cy="30480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3DC9921-DDA3-03AE-4E63-CC3E132FD9C2}"/>
              </a:ext>
            </a:extLst>
          </p:cNvPr>
          <p:cNvCxnSpPr>
            <a:cxnSpLocks/>
          </p:cNvCxnSpPr>
          <p:nvPr/>
        </p:nvCxnSpPr>
        <p:spPr>
          <a:xfrm flipH="1">
            <a:off x="2438400" y="3409146"/>
            <a:ext cx="572615" cy="1985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EDE967D-F994-315E-AF8F-A168D5F6AF39}"/>
              </a:ext>
            </a:extLst>
          </p:cNvPr>
          <p:cNvCxnSpPr>
            <a:cxnSpLocks/>
          </p:cNvCxnSpPr>
          <p:nvPr/>
        </p:nvCxnSpPr>
        <p:spPr>
          <a:xfrm flipH="1">
            <a:off x="2438400" y="3713946"/>
            <a:ext cx="572615" cy="13129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5551C43-F1E2-E7B3-FEC5-D88BD315A4A3}"/>
              </a:ext>
            </a:extLst>
          </p:cNvPr>
          <p:cNvCxnSpPr>
            <a:cxnSpLocks/>
          </p:cNvCxnSpPr>
          <p:nvPr/>
        </p:nvCxnSpPr>
        <p:spPr>
          <a:xfrm flipH="1">
            <a:off x="2475385" y="4038600"/>
            <a:ext cx="535630" cy="32027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6707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ivener video">
            <a:hlinkClick r:id="" action="ppaction://media"/>
            <a:extLst>
              <a:ext uri="{FF2B5EF4-FFF2-40B4-BE49-F238E27FC236}">
                <a16:creationId xmlns:a16="http://schemas.microsoft.com/office/drawing/2014/main" id="{ED6B3413-5D4B-5D29-671C-F6BECA9C4CA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12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9916" y="1315085"/>
            <a:ext cx="10292167" cy="50603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F614E7-EC0B-8124-CB74-01F89FB76044}"/>
              </a:ext>
            </a:extLst>
          </p:cNvPr>
          <p:cNvSpPr txBox="1"/>
          <p:nvPr/>
        </p:nvSpPr>
        <p:spPr>
          <a:xfrm>
            <a:off x="1005840" y="457200"/>
            <a:ext cx="3021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Simple demonstration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0FBC00-04CB-54D5-8175-6C968565F8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2800" y="274320"/>
            <a:ext cx="1002619" cy="99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81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2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2F614E7-EC0B-8124-CB74-01F89FB76044}"/>
              </a:ext>
            </a:extLst>
          </p:cNvPr>
          <p:cNvSpPr txBox="1"/>
          <p:nvPr/>
        </p:nvSpPr>
        <p:spPr>
          <a:xfrm>
            <a:off x="1005840" y="457200"/>
            <a:ext cx="3408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And when you’re ready 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0FBC00-04CB-54D5-8175-6C968565F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0" y="274320"/>
            <a:ext cx="1002619" cy="9908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E4FDC9-2DE7-725D-2515-EF5B2E60FE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969" y="457200"/>
            <a:ext cx="3638668" cy="6139613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094575B6-130F-9FCF-E585-26FDBB92AA15}"/>
              </a:ext>
            </a:extLst>
          </p:cNvPr>
          <p:cNvSpPr/>
          <p:nvPr/>
        </p:nvSpPr>
        <p:spPr>
          <a:xfrm>
            <a:off x="2827985" y="5562600"/>
            <a:ext cx="1447800" cy="461665"/>
          </a:xfrm>
          <a:prstGeom prst="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C06FC8A-E0AE-E767-0EBD-E0E4DFA123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5316" y="2735043"/>
            <a:ext cx="2638793" cy="384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4440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16AB61-AB75-15B7-F784-C4BDC5B167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16ADB2-A2EE-8FE7-0276-4B958D7F50E5}"/>
              </a:ext>
            </a:extLst>
          </p:cNvPr>
          <p:cNvSpPr txBox="1"/>
          <p:nvPr/>
        </p:nvSpPr>
        <p:spPr>
          <a:xfrm>
            <a:off x="1905000" y="2362200"/>
            <a:ext cx="17988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Encryption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4964DD-7879-1946-0D92-D9AA46E2090D}"/>
              </a:ext>
            </a:extLst>
          </p:cNvPr>
          <p:cNvSpPr txBox="1"/>
          <p:nvPr/>
        </p:nvSpPr>
        <p:spPr>
          <a:xfrm>
            <a:off x="1066798" y="685800"/>
            <a:ext cx="274320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The PROTECTOR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36BFDC-F866-089A-EB98-9FBD9A30D846}"/>
              </a:ext>
            </a:extLst>
          </p:cNvPr>
          <p:cNvSpPr txBox="1"/>
          <p:nvPr/>
        </p:nvSpPr>
        <p:spPr>
          <a:xfrm>
            <a:off x="4126339" y="1676400"/>
            <a:ext cx="6160661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Several ways to use</a:t>
            </a:r>
          </a:p>
          <a:p>
            <a:endParaRPr lang="en-US" sz="2400" dirty="0"/>
          </a:p>
          <a:p>
            <a:r>
              <a:rPr lang="en-US" sz="2400" dirty="0"/>
              <a:t>Within a “point-to-point” e-mail or text system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Proton and others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WhatsApp, Signal, Telegram, and others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400" dirty="0"/>
              <a:t>Within an open system, but 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Encrypted and embedded in your message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As an encrypted attachment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Or with a key word encoded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77A27656-EABF-5D19-FD84-B3B16B90087A}"/>
              </a:ext>
            </a:extLst>
          </p:cNvPr>
          <p:cNvSpPr/>
          <p:nvPr/>
        </p:nvSpPr>
        <p:spPr>
          <a:xfrm>
            <a:off x="7924800" y="5715000"/>
            <a:ext cx="2667000" cy="533400"/>
          </a:xfrm>
          <a:prstGeom prst="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EXAMPLES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608B46-FA5C-16CF-956F-501158DB9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90" y="2408319"/>
            <a:ext cx="2743200" cy="10216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503EA7-E1F5-4D07-031C-CE37C0141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690" y="3627519"/>
            <a:ext cx="1154806" cy="1219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7DE6F9-FEDF-1F83-4CD3-A5BD36DA7B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290" y="3779919"/>
            <a:ext cx="2524837" cy="914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42D772-FC51-2D22-BC88-A1A941C311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61" y="5060072"/>
            <a:ext cx="3657651" cy="109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462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87548D-F7D1-DFBD-A66C-85BD7EAD150F}"/>
              </a:ext>
            </a:extLst>
          </p:cNvPr>
          <p:cNvSpPr txBox="1"/>
          <p:nvPr/>
        </p:nvSpPr>
        <p:spPr>
          <a:xfrm>
            <a:off x="1143000" y="1093470"/>
            <a:ext cx="23964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We’ll discuss 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53EE35-F615-DC48-2FCA-940B02ED6C81}"/>
              </a:ext>
            </a:extLst>
          </p:cNvPr>
          <p:cNvSpPr txBox="1"/>
          <p:nvPr/>
        </p:nvSpPr>
        <p:spPr>
          <a:xfrm>
            <a:off x="3562093" y="1108710"/>
            <a:ext cx="2282997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0"/>
              </a:spcAft>
            </a:pPr>
            <a:r>
              <a:rPr lang="en-US" sz="2800" dirty="0"/>
              <a:t>the page</a:t>
            </a:r>
          </a:p>
          <a:p>
            <a:pPr>
              <a:spcAft>
                <a:spcPts val="3000"/>
              </a:spcAft>
            </a:pPr>
            <a:r>
              <a:rPr lang="en-US" sz="2800" dirty="0"/>
              <a:t>the word</a:t>
            </a:r>
          </a:p>
          <a:p>
            <a:pPr>
              <a:spcAft>
                <a:spcPts val="3000"/>
              </a:spcAft>
            </a:pPr>
            <a:r>
              <a:rPr lang="en-US" sz="2800" dirty="0"/>
              <a:t>the paragraph</a:t>
            </a:r>
          </a:p>
          <a:p>
            <a:pPr>
              <a:spcAft>
                <a:spcPts val="3000"/>
              </a:spcAft>
            </a:pPr>
            <a:r>
              <a:rPr lang="en-US" sz="2800" dirty="0"/>
              <a:t>the document</a:t>
            </a:r>
          </a:p>
          <a:p>
            <a:pPr>
              <a:spcAft>
                <a:spcPts val="3000"/>
              </a:spcAft>
            </a:pPr>
            <a:r>
              <a:rPr lang="en-US" sz="2800" dirty="0"/>
              <a:t>the editor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BA9F26-87EE-2997-49C3-E494F3FDE3D0}"/>
              </a:ext>
            </a:extLst>
          </p:cNvPr>
          <p:cNvSpPr txBox="1"/>
          <p:nvPr/>
        </p:nvSpPr>
        <p:spPr>
          <a:xfrm>
            <a:off x="6346912" y="1093470"/>
            <a:ext cx="23022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margins</a:t>
            </a:r>
          </a:p>
          <a:p>
            <a:r>
              <a:rPr lang="en-US" sz="2800" dirty="0"/>
              <a:t>page numbers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D47D96-A26C-51EE-E26C-B4490DD58F3B}"/>
              </a:ext>
            </a:extLst>
          </p:cNvPr>
          <p:cNvSpPr txBox="1"/>
          <p:nvPr/>
        </p:nvSpPr>
        <p:spPr>
          <a:xfrm>
            <a:off x="6339292" y="1853863"/>
            <a:ext cx="80342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font</a:t>
            </a:r>
          </a:p>
          <a:p>
            <a:r>
              <a:rPr lang="en-US" sz="2800" dirty="0"/>
              <a:t>size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7120F9-A38D-2486-470F-1B7207FE9B52}"/>
              </a:ext>
            </a:extLst>
          </p:cNvPr>
          <p:cNvSpPr txBox="1"/>
          <p:nvPr/>
        </p:nvSpPr>
        <p:spPr>
          <a:xfrm>
            <a:off x="6339292" y="2678519"/>
            <a:ext cx="292259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justification</a:t>
            </a:r>
          </a:p>
          <a:p>
            <a:r>
              <a:rPr lang="en-US" sz="2800" dirty="0"/>
              <a:t>line spacing</a:t>
            </a:r>
          </a:p>
          <a:p>
            <a:r>
              <a:rPr lang="en-US" sz="2800" dirty="0"/>
              <a:t>paragraph spacing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436C2B-ECD3-4893-2EB2-71D1E9D399F4}"/>
              </a:ext>
            </a:extLst>
          </p:cNvPr>
          <p:cNvSpPr txBox="1"/>
          <p:nvPr/>
        </p:nvSpPr>
        <p:spPr>
          <a:xfrm>
            <a:off x="6346912" y="3522643"/>
            <a:ext cx="231345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page breaks</a:t>
            </a:r>
          </a:p>
          <a:p>
            <a:r>
              <a:rPr lang="en-US" sz="2800" dirty="0"/>
              <a:t>section breaks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09CF7E-4AAE-60B1-710F-40E6078962A5}"/>
              </a:ext>
            </a:extLst>
          </p:cNvPr>
          <p:cNvSpPr txBox="1"/>
          <p:nvPr/>
        </p:nvSpPr>
        <p:spPr>
          <a:xfrm>
            <a:off x="6339292" y="4344830"/>
            <a:ext cx="34115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track changes</a:t>
            </a:r>
          </a:p>
          <a:p>
            <a:r>
              <a:rPr lang="en-US" sz="2800" dirty="0"/>
              <a:t>spelling and grammar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FB06A2-FDAD-DFDA-BDFD-27BF022E9FA6}"/>
              </a:ext>
            </a:extLst>
          </p:cNvPr>
          <p:cNvSpPr txBox="1"/>
          <p:nvPr/>
        </p:nvSpPr>
        <p:spPr>
          <a:xfrm>
            <a:off x="9930251" y="2672089"/>
            <a:ext cx="10342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styles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354D059D-9F98-6F69-7B47-F8B652404F50}"/>
              </a:ext>
            </a:extLst>
          </p:cNvPr>
          <p:cNvSpPr/>
          <p:nvPr/>
        </p:nvSpPr>
        <p:spPr>
          <a:xfrm>
            <a:off x="9405569" y="1904999"/>
            <a:ext cx="381000" cy="2057401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A6CDF9-BF5D-DB48-57C8-3DC9C73A6D7A}"/>
              </a:ext>
            </a:extLst>
          </p:cNvPr>
          <p:cNvSpPr txBox="1"/>
          <p:nvPr/>
        </p:nvSpPr>
        <p:spPr>
          <a:xfrm>
            <a:off x="3606977" y="5334000"/>
            <a:ext cx="653095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 tool for managing a paper.</a:t>
            </a:r>
          </a:p>
          <a:p>
            <a:r>
              <a:rPr lang="en-US" sz="2800" dirty="0"/>
              <a:t>A tool for encrypting sensitive information.</a:t>
            </a:r>
          </a:p>
        </p:txBody>
      </p:sp>
    </p:spTree>
    <p:extLst>
      <p:ext uri="{BB962C8B-B14F-4D97-AF65-F5344CB8AC3E}">
        <p14:creationId xmlns:p14="http://schemas.microsoft.com/office/powerpoint/2010/main" val="367883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5" grpId="2"/>
      <p:bldP spid="5" grpId="3"/>
      <p:bldP spid="6" grpId="0"/>
      <p:bldP spid="6" grpId="1"/>
      <p:bldP spid="6" grpId="2"/>
      <p:bldP spid="6" grpId="3"/>
      <p:bldP spid="7" grpId="0"/>
      <p:bldP spid="7" grpId="1"/>
      <p:bldP spid="8" grpId="0"/>
      <p:bldP spid="8" grpId="1"/>
      <p:bldP spid="9" grpId="0"/>
      <p:bldP spid="9" grpId="1"/>
      <p:bldP spid="10" grpId="0" animBg="1"/>
      <p:bldP spid="10" grpId="1" animBg="1"/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5BAB8EC-5DD5-7330-0827-E8AE4A4F79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533400"/>
            <a:ext cx="1543117" cy="15431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D32F3C5-731E-F188-7C6A-9D459074CC24}"/>
              </a:ext>
            </a:extLst>
          </p:cNvPr>
          <p:cNvSpPr txBox="1"/>
          <p:nvPr/>
        </p:nvSpPr>
        <p:spPr>
          <a:xfrm>
            <a:off x="3200400" y="609600"/>
            <a:ext cx="807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creates a “virtual encrypted disk” within a file. </a:t>
            </a:r>
            <a:br>
              <a:rPr lang="en-US" sz="2400" dirty="0"/>
            </a:br>
            <a:r>
              <a:rPr lang="en-US" sz="2400" dirty="0"/>
              <a:t>It looks like a file on your drive, but when you double-click on it and enter a password, it looks like a drive with however many files you want to put on it.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2617C67-FBB6-4B31-E430-BDFA3EEC73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171" y="2819400"/>
            <a:ext cx="2179509" cy="9602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0F9E4E1-98CA-24A9-B901-A786E01767EA}"/>
              </a:ext>
            </a:extLst>
          </p:cNvPr>
          <p:cNvSpPr txBox="1"/>
          <p:nvPr/>
        </p:nvSpPr>
        <p:spPr>
          <a:xfrm>
            <a:off x="3810000" y="2644170"/>
            <a:ext cx="807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is an open-source e-mail encryption standard that a number of companies use to build add-ons and clients, most of which are free.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D5D91B-02CA-4E54-55EE-68BDE6E55CA9}"/>
              </a:ext>
            </a:extLst>
          </p:cNvPr>
          <p:cNvSpPr txBox="1"/>
          <p:nvPr/>
        </p:nvSpPr>
        <p:spPr>
          <a:xfrm>
            <a:off x="1895406" y="5625057"/>
            <a:ext cx="10230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(legacy)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4F37B2-28F1-02BD-A38F-393B1331DA15}"/>
              </a:ext>
            </a:extLst>
          </p:cNvPr>
          <p:cNvSpPr txBox="1"/>
          <p:nvPr/>
        </p:nvSpPr>
        <p:spPr>
          <a:xfrm>
            <a:off x="4076700" y="4624783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is the original consumer-friendly encryption software used for documents, to create virtual drives, and as an e-mail plug-in.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314EB66-A522-7262-7689-40C41C31AE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289" y="4587382"/>
            <a:ext cx="2605257" cy="9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938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8" grpId="0"/>
      <p:bldP spid="1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F30E35-52B3-97E1-53CA-EAC5A2214D69}"/>
              </a:ext>
            </a:extLst>
          </p:cNvPr>
          <p:cNvSpPr txBox="1"/>
          <p:nvPr/>
        </p:nvSpPr>
        <p:spPr>
          <a:xfrm>
            <a:off x="1143000" y="990600"/>
            <a:ext cx="26516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At a minimum 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D19F18-684D-14D7-9765-E1FC57A1427A}"/>
              </a:ext>
            </a:extLst>
          </p:cNvPr>
          <p:cNvSpPr txBox="1"/>
          <p:nvPr/>
        </p:nvSpPr>
        <p:spPr>
          <a:xfrm>
            <a:off x="1981200" y="2836530"/>
            <a:ext cx="6229462" cy="11849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800" dirty="0"/>
              <a:t>Put a good password/PIN on your device.</a:t>
            </a:r>
          </a:p>
          <a:p>
            <a:pPr>
              <a:spcAft>
                <a:spcPts val="1800"/>
              </a:spcAft>
            </a:pPr>
            <a:r>
              <a:rPr lang="en-US" sz="2800" dirty="0"/>
              <a:t>Use the  “full-disk” encryption if available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2D87A4-1672-C6B5-EC1D-2C4F2A2E02A1}"/>
              </a:ext>
            </a:extLst>
          </p:cNvPr>
          <p:cNvSpPr txBox="1"/>
          <p:nvPr/>
        </p:nvSpPr>
        <p:spPr>
          <a:xfrm>
            <a:off x="8686800" y="3505200"/>
            <a:ext cx="28300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BitLocker (Windows)</a:t>
            </a:r>
          </a:p>
          <a:p>
            <a:r>
              <a:rPr lang="en-US" sz="2400" dirty="0" err="1"/>
              <a:t>FileVault</a:t>
            </a:r>
            <a:r>
              <a:rPr lang="en-US" sz="2400" dirty="0"/>
              <a:t> (Mac)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9883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03452" y="695915"/>
            <a:ext cx="5428089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Corbel" panose="020B0503020204020204"/>
              </a:rPr>
              <a:t>Encryption the “old-fashioned way”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F22B9A3-7884-4CFA-8E1F-B86D6840D0E7}"/>
              </a:ext>
            </a:extLst>
          </p:cNvPr>
          <p:cNvSpPr/>
          <p:nvPr/>
        </p:nvSpPr>
        <p:spPr>
          <a:xfrm>
            <a:off x="4694661" y="2893645"/>
            <a:ext cx="21996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3600"/>
              </a:spcAft>
            </a:pPr>
            <a:r>
              <a:rPr lang="en-US" sz="2400" dirty="0">
                <a:solidFill>
                  <a:prstClr val="white"/>
                </a:solidFill>
                <a:latin typeface="Corbel" panose="020B0503020204020204"/>
              </a:rPr>
              <a:t>“One-time pad”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414D3A7-B2EA-48E5-822E-07ECA8C85C71}"/>
              </a:ext>
            </a:extLst>
          </p:cNvPr>
          <p:cNvGrpSpPr/>
          <p:nvPr/>
        </p:nvGrpSpPr>
        <p:grpSpPr>
          <a:xfrm>
            <a:off x="4267200" y="3581400"/>
            <a:ext cx="3401893" cy="762326"/>
            <a:chOff x="2768272" y="3456043"/>
            <a:chExt cx="3401893" cy="762326"/>
          </a:xfrm>
        </p:grpSpPr>
        <p:sp>
          <p:nvSpPr>
            <p:cNvPr id="8" name="Down Arrow 7"/>
            <p:cNvSpPr/>
            <p:nvPr/>
          </p:nvSpPr>
          <p:spPr>
            <a:xfrm>
              <a:off x="4086447" y="3456043"/>
              <a:ext cx="382772" cy="353959"/>
            </a:xfrm>
            <a:prstGeom prst="downArrow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0D24FC6-6A76-435D-B510-A5C909EE954B}"/>
                </a:ext>
              </a:extLst>
            </p:cNvPr>
            <p:cNvSpPr/>
            <p:nvPr/>
          </p:nvSpPr>
          <p:spPr>
            <a:xfrm>
              <a:off x="2768272" y="3756704"/>
              <a:ext cx="340189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3600"/>
                </a:spcAft>
              </a:pPr>
              <a:r>
                <a:rPr lang="en-US" sz="2400" dirty="0">
                  <a:solidFill>
                    <a:prstClr val="white"/>
                  </a:solidFill>
                  <a:latin typeface="Corbel" panose="020B0503020204020204"/>
                </a:rPr>
                <a:t>Book code or book cipher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0BDDB87-06BF-851C-6B12-36998A1FAA69}"/>
              </a:ext>
            </a:extLst>
          </p:cNvPr>
          <p:cNvSpPr/>
          <p:nvPr/>
        </p:nvSpPr>
        <p:spPr>
          <a:xfrm>
            <a:off x="1454727" y="270164"/>
            <a:ext cx="8863446" cy="63800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C11EA15-CBFF-5294-00AD-72BA2A25A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869" y="362493"/>
            <a:ext cx="666843" cy="66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57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003" y="1526024"/>
            <a:ext cx="5069712" cy="3805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22232" y="721374"/>
            <a:ext cx="2199641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  <a:latin typeface="Corbel" panose="020B0503020204020204"/>
              </a:rPr>
              <a:t>“One-time pad”</a:t>
            </a:r>
            <a:endParaRPr lang="en-US" sz="2000" dirty="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99286" y="1796977"/>
            <a:ext cx="2845531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  <a:latin typeface="Corbel" panose="020B0503020204020204"/>
              </a:rPr>
              <a:t>A series of groups of letters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  <a:latin typeface="Corbel" panose="020B0503020204020204"/>
              </a:rPr>
              <a:t>Two identical copies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  <a:latin typeface="Corbel" panose="020B0503020204020204"/>
              </a:rPr>
              <a:t>Used agreed-upon day/time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  <a:latin typeface="Corbel" panose="020B0503020204020204"/>
              </a:rPr>
              <a:t>Extremely secure (if pad is secure)</a:t>
            </a:r>
          </a:p>
          <a:p>
            <a:endParaRPr lang="en-US" sz="2400" dirty="0">
              <a:solidFill>
                <a:prstClr val="white"/>
              </a:solidFill>
              <a:latin typeface="Corbel" panose="020B050302020402020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139652" y="1648756"/>
            <a:ext cx="765609" cy="729094"/>
            <a:chOff x="6826102" y="1440894"/>
            <a:chExt cx="765609" cy="729094"/>
          </a:xfrm>
        </p:grpSpPr>
        <p:sp>
          <p:nvSpPr>
            <p:cNvPr id="2" name="TextBox 1"/>
            <p:cNvSpPr txBox="1"/>
            <p:nvPr/>
          </p:nvSpPr>
          <p:spPr>
            <a:xfrm>
              <a:off x="6932428" y="1440894"/>
              <a:ext cx="6592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prstClr val="black"/>
                  </a:solidFill>
                  <a:latin typeface="Corbel" panose="020B0503020204020204"/>
                </a:rPr>
                <a:t>keys</a:t>
              </a:r>
            </a:p>
          </p:txBody>
        </p:sp>
        <p:cxnSp>
          <p:nvCxnSpPr>
            <p:cNvPr id="6" name="Straight Arrow Connector 5"/>
            <p:cNvCxnSpPr>
              <a:stCxn id="2" idx="2"/>
            </p:cNvCxnSpPr>
            <p:nvPr/>
          </p:nvCxnSpPr>
          <p:spPr>
            <a:xfrm flipH="1">
              <a:off x="6826102" y="1841004"/>
              <a:ext cx="435968" cy="328984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6120855F-A16A-BCCB-8837-088031D25C9D}"/>
              </a:ext>
            </a:extLst>
          </p:cNvPr>
          <p:cNvSpPr/>
          <p:nvPr/>
        </p:nvSpPr>
        <p:spPr>
          <a:xfrm>
            <a:off x="1454727" y="270164"/>
            <a:ext cx="8863446" cy="6380018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CEF850-8F5A-B38D-A913-3FA6756D05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869" y="362493"/>
            <a:ext cx="666843" cy="66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59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003" y="1526024"/>
            <a:ext cx="5069712" cy="3805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22232" y="721374"/>
            <a:ext cx="2199641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  <a:latin typeface="Corbel" panose="020B0503020204020204"/>
              </a:rPr>
              <a:t>“One-time pad”</a:t>
            </a:r>
            <a:endParaRPr lang="en-US" sz="2000" dirty="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99286" y="1796977"/>
            <a:ext cx="2845531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  <a:latin typeface="Corbel" panose="020B0503020204020204"/>
              </a:rPr>
              <a:t>A series of groups of letters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  <a:latin typeface="Corbel" panose="020B0503020204020204"/>
              </a:rPr>
              <a:t>Two identical copies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  <a:latin typeface="Corbel" panose="020B0503020204020204"/>
              </a:rPr>
              <a:t>Used agreed-upon day/time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  <a:latin typeface="Corbel" panose="020B0503020204020204"/>
              </a:rPr>
              <a:t>Extremely secure (if pad is secure)</a:t>
            </a:r>
          </a:p>
          <a:p>
            <a:endParaRPr lang="en-US" sz="2400" dirty="0">
              <a:solidFill>
                <a:prstClr val="white"/>
              </a:solidFill>
              <a:latin typeface="Corbel" panose="020B050302020402020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139652" y="1648756"/>
            <a:ext cx="765609" cy="729094"/>
            <a:chOff x="6826102" y="1440894"/>
            <a:chExt cx="765609" cy="729094"/>
          </a:xfrm>
        </p:grpSpPr>
        <p:sp>
          <p:nvSpPr>
            <p:cNvPr id="2" name="TextBox 1"/>
            <p:cNvSpPr txBox="1"/>
            <p:nvPr/>
          </p:nvSpPr>
          <p:spPr>
            <a:xfrm>
              <a:off x="6932428" y="1440894"/>
              <a:ext cx="6592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prstClr val="black"/>
                  </a:solidFill>
                  <a:latin typeface="Corbel" panose="020B0503020204020204"/>
                </a:rPr>
                <a:t>keys</a:t>
              </a:r>
            </a:p>
          </p:txBody>
        </p:sp>
        <p:cxnSp>
          <p:nvCxnSpPr>
            <p:cNvPr id="6" name="Straight Arrow Connector 5"/>
            <p:cNvCxnSpPr>
              <a:stCxn id="2" idx="2"/>
            </p:cNvCxnSpPr>
            <p:nvPr/>
          </p:nvCxnSpPr>
          <p:spPr>
            <a:xfrm flipH="1">
              <a:off x="6826102" y="1841004"/>
              <a:ext cx="435968" cy="328984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ight Arrow 6">
            <a:extLst>
              <a:ext uri="{FF2B5EF4-FFF2-40B4-BE49-F238E27FC236}">
                <a16:creationId xmlns:a16="http://schemas.microsoft.com/office/drawing/2014/main" id="{450D25EC-3AE4-49F1-BC32-2419CFCDBB3C}"/>
              </a:ext>
            </a:extLst>
          </p:cNvPr>
          <p:cNvSpPr/>
          <p:nvPr/>
        </p:nvSpPr>
        <p:spPr>
          <a:xfrm rot="18017810">
            <a:off x="5406124" y="2903563"/>
            <a:ext cx="2013336" cy="470041"/>
          </a:xfrm>
          <a:prstGeom prst="rightArrow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orbel" panose="020B0503020204020204"/>
            </a:endParaRPr>
          </a:p>
        </p:txBody>
      </p:sp>
      <p:sp useBgFill="1">
        <p:nvSpPr>
          <p:cNvPr id="9" name="TextBox 8">
            <a:extLst>
              <a:ext uri="{FF2B5EF4-FFF2-40B4-BE49-F238E27FC236}">
                <a16:creationId xmlns:a16="http://schemas.microsoft.com/office/drawing/2014/main" id="{A2261E5B-8C64-4236-B9FE-334496212288}"/>
              </a:ext>
            </a:extLst>
          </p:cNvPr>
          <p:cNvSpPr txBox="1"/>
          <p:nvPr/>
        </p:nvSpPr>
        <p:spPr>
          <a:xfrm>
            <a:off x="2184711" y="3138583"/>
            <a:ext cx="7822579" cy="3323987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 lIns="731520" tIns="640080" rIns="731520" bIns="64008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prstClr val="white"/>
                </a:solidFill>
                <a:latin typeface="Corbel" panose="020B0503020204020204"/>
              </a:rPr>
              <a:t>AN EXAMPLE …  Let’s say …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2800" dirty="0">
                <a:solidFill>
                  <a:prstClr val="white"/>
                </a:solidFill>
                <a:latin typeface="Corbel" panose="020B0503020204020204"/>
              </a:rPr>
              <a:t>First key is SBMHR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2800" dirty="0">
                <a:solidFill>
                  <a:prstClr val="white"/>
                </a:solidFill>
                <a:latin typeface="Corbel" panose="020B0503020204020204"/>
              </a:rPr>
              <a:t>Your requirement is:  What is the enemy having for lunch?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7F57C0-E583-05CF-5702-AAB9D4BD88C3}"/>
              </a:ext>
            </a:extLst>
          </p:cNvPr>
          <p:cNvSpPr/>
          <p:nvPr/>
        </p:nvSpPr>
        <p:spPr>
          <a:xfrm>
            <a:off x="1454727" y="270164"/>
            <a:ext cx="8863446" cy="6380018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EC0704-A88B-92A1-43A8-FE8C2E738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869" y="362493"/>
            <a:ext cx="666843" cy="66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32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251844" y="2178234"/>
          <a:ext cx="7331374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4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Message: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Z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Z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251844" y="2894295"/>
          <a:ext cx="7331374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01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49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Values: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2222230" y="3677453"/>
          <a:ext cx="7331374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96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53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Key: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247086" y="4394356"/>
          <a:ext cx="7340087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382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9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15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15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15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15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159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159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159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159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Values: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2222230" y="5133975"/>
          <a:ext cx="7426594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609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5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96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96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96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96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96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963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963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963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Sum: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2152646" y="5847045"/>
          <a:ext cx="7515227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006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05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05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05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05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05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051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9051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9051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9051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Ciphertext</a:t>
                      </a:r>
                      <a:r>
                        <a:rPr lang="en-US" dirty="0"/>
                        <a:t>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J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2247084" y="1218225"/>
            <a:ext cx="55193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Corbel" panose="020B0503020204020204"/>
              </a:rPr>
              <a:t>Message you want to send:  PIZZA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F98E314-EE6E-48AE-8787-F62C22B16BAE}"/>
              </a:ext>
            </a:extLst>
          </p:cNvPr>
          <p:cNvSpPr/>
          <p:nvPr/>
        </p:nvSpPr>
        <p:spPr>
          <a:xfrm>
            <a:off x="2247084" y="513943"/>
            <a:ext cx="39117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Corbel" panose="020B0503020204020204"/>
              </a:rPr>
              <a:t>Key begins with:  SBMHR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0C03777-15E0-49BA-8271-3010A2893B1F}"/>
              </a:ext>
            </a:extLst>
          </p:cNvPr>
          <p:cNvGrpSpPr/>
          <p:nvPr/>
        </p:nvGrpSpPr>
        <p:grpSpPr>
          <a:xfrm>
            <a:off x="5006774" y="988220"/>
            <a:ext cx="1080655" cy="2429531"/>
            <a:chOff x="4001985" y="1076975"/>
            <a:chExt cx="1080655" cy="2429531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3620F9B2-4E2A-40BB-AC71-F27AF2F50CAD}"/>
                </a:ext>
              </a:extLst>
            </p:cNvPr>
            <p:cNvCxnSpPr/>
            <p:nvPr/>
          </p:nvCxnSpPr>
          <p:spPr>
            <a:xfrm>
              <a:off x="4001985" y="1076975"/>
              <a:ext cx="108065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A8FA5580-7459-45A8-A063-1C1D55E0A89A}"/>
                </a:ext>
              </a:extLst>
            </p:cNvPr>
            <p:cNvCxnSpPr>
              <a:cxnSpLocks/>
            </p:cNvCxnSpPr>
            <p:nvPr/>
          </p:nvCxnSpPr>
          <p:spPr>
            <a:xfrm>
              <a:off x="4476997" y="1076975"/>
              <a:ext cx="154380" cy="242953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27802EAC-78C9-52BF-FF07-5C41C4D3AD5D}"/>
              </a:ext>
            </a:extLst>
          </p:cNvPr>
          <p:cNvSpPr/>
          <p:nvPr/>
        </p:nvSpPr>
        <p:spPr>
          <a:xfrm>
            <a:off x="1454727" y="270164"/>
            <a:ext cx="8863446" cy="6380018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A929B8-4FEB-3306-4E79-883A6FB12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869" y="362493"/>
            <a:ext cx="666843" cy="66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61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251844" y="2178234"/>
          <a:ext cx="7331374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4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Message: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Z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Z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251844" y="2894295"/>
          <a:ext cx="7331374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01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49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Values: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2222230" y="3677453"/>
          <a:ext cx="7331374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96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53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Key: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247086" y="4394356"/>
          <a:ext cx="7340087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382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9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15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15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15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15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159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159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159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159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Values: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2222230" y="5133975"/>
          <a:ext cx="7426594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609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5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96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96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96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96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96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963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963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963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Sum: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2152646" y="5847045"/>
          <a:ext cx="7515227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006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05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05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05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05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05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051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9051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9051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9051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Ciphertext</a:t>
                      </a:r>
                      <a:r>
                        <a:rPr lang="en-US" dirty="0"/>
                        <a:t>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J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2247084" y="1218225"/>
            <a:ext cx="55193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Corbel" panose="020B0503020204020204"/>
              </a:rPr>
              <a:t>Message you want to send:  PIZZA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F98E314-EE6E-48AE-8787-F62C22B16BAE}"/>
              </a:ext>
            </a:extLst>
          </p:cNvPr>
          <p:cNvSpPr/>
          <p:nvPr/>
        </p:nvSpPr>
        <p:spPr>
          <a:xfrm>
            <a:off x="2247084" y="513943"/>
            <a:ext cx="39117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Corbel" panose="020B0503020204020204"/>
              </a:rPr>
              <a:t>Key begins with:  SBMHR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0C03777-15E0-49BA-8271-3010A2893B1F}"/>
              </a:ext>
            </a:extLst>
          </p:cNvPr>
          <p:cNvGrpSpPr/>
          <p:nvPr/>
        </p:nvGrpSpPr>
        <p:grpSpPr>
          <a:xfrm>
            <a:off x="5006774" y="988220"/>
            <a:ext cx="1080655" cy="2429531"/>
            <a:chOff x="4001985" y="1076975"/>
            <a:chExt cx="1080655" cy="2429531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3620F9B2-4E2A-40BB-AC71-F27AF2F50CAD}"/>
                </a:ext>
              </a:extLst>
            </p:cNvPr>
            <p:cNvCxnSpPr/>
            <p:nvPr/>
          </p:nvCxnSpPr>
          <p:spPr>
            <a:xfrm>
              <a:off x="4001985" y="1076975"/>
              <a:ext cx="108065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A8FA5580-7459-45A8-A063-1C1D55E0A89A}"/>
                </a:ext>
              </a:extLst>
            </p:cNvPr>
            <p:cNvCxnSpPr>
              <a:cxnSpLocks/>
            </p:cNvCxnSpPr>
            <p:nvPr/>
          </p:nvCxnSpPr>
          <p:spPr>
            <a:xfrm>
              <a:off x="4476997" y="1076975"/>
              <a:ext cx="154380" cy="242953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0A8CB17-BA42-7F17-3914-F5510E786116}"/>
              </a:ext>
            </a:extLst>
          </p:cNvPr>
          <p:cNvSpPr/>
          <p:nvPr/>
        </p:nvSpPr>
        <p:spPr>
          <a:xfrm>
            <a:off x="1454727" y="270164"/>
            <a:ext cx="8863446" cy="6380018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E4947F-0AA8-DC39-560E-4B3F4AA46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869" y="362493"/>
            <a:ext cx="666843" cy="66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25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55372" y="1338942"/>
            <a:ext cx="679384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Corbel" panose="020B0503020204020204"/>
              </a:rPr>
              <a:t>MSG from HQS:</a:t>
            </a:r>
          </a:p>
          <a:p>
            <a:endParaRPr lang="en-US" sz="2800" dirty="0">
              <a:solidFill>
                <a:prstClr val="white"/>
              </a:solidFill>
              <a:latin typeface="Corbel" panose="020B0503020204020204"/>
            </a:endParaRPr>
          </a:p>
          <a:p>
            <a:pPr lvl="1"/>
            <a:r>
              <a:rPr lang="en-US" sz="2800" dirty="0">
                <a:solidFill>
                  <a:prstClr val="white"/>
                </a:solidFill>
                <a:latin typeface="Corbel" panose="020B0503020204020204"/>
              </a:rPr>
              <a:t>What is the enemy going to eat for lunch?</a:t>
            </a:r>
          </a:p>
          <a:p>
            <a:pPr lvl="1"/>
            <a:endParaRPr lang="en-US" sz="2800" dirty="0">
              <a:solidFill>
                <a:prstClr val="white"/>
              </a:solidFill>
              <a:latin typeface="Corbel" panose="020B050302020402020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605645" y="3034145"/>
            <a:ext cx="4853458" cy="1652986"/>
            <a:chOff x="772886" y="3461657"/>
            <a:chExt cx="4853458" cy="1652986"/>
          </a:xfrm>
        </p:grpSpPr>
        <p:sp>
          <p:nvSpPr>
            <p:cNvPr id="3" name="TextBox 2"/>
            <p:cNvSpPr txBox="1"/>
            <p:nvPr/>
          </p:nvSpPr>
          <p:spPr>
            <a:xfrm>
              <a:off x="2852058" y="4283646"/>
              <a:ext cx="277428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prstClr val="white"/>
                  </a:solidFill>
                  <a:latin typeface="Corbel" panose="020B0503020204020204"/>
                </a:rPr>
                <a:t>F  J  L  G  R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72886" y="3461657"/>
              <a:ext cx="3332835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prstClr val="white"/>
                  </a:solidFill>
                  <a:latin typeface="Corbel" panose="020B0503020204020204"/>
                </a:rPr>
                <a:t>Your encoded REPLY:</a:t>
              </a:r>
            </a:p>
            <a:p>
              <a:endParaRPr lang="en-US" dirty="0">
                <a:solidFill>
                  <a:prstClr val="white"/>
                </a:solidFill>
                <a:latin typeface="Corbel" panose="020B0503020204020204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296889" y="5386199"/>
            <a:ext cx="74210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prstClr val="white"/>
                </a:solidFill>
                <a:latin typeface="Corbel" panose="020B0503020204020204"/>
              </a:rPr>
              <a:t>On subsequent mentions of PIZZA, you will not repeat </a:t>
            </a:r>
            <a:br>
              <a:rPr lang="en-US" sz="2400" i="1" dirty="0">
                <a:solidFill>
                  <a:prstClr val="white"/>
                </a:solidFill>
                <a:latin typeface="Corbel" panose="020B0503020204020204"/>
              </a:rPr>
            </a:br>
            <a:r>
              <a:rPr lang="en-US" sz="2400" i="1" dirty="0">
                <a:solidFill>
                  <a:prstClr val="white"/>
                </a:solidFill>
                <a:latin typeface="Corbel" panose="020B0503020204020204"/>
              </a:rPr>
              <a:t>F J L G R, because you’ll use a different key from the OTP.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C69F39-4AA0-D0C0-F810-DB6EB5563709}"/>
              </a:ext>
            </a:extLst>
          </p:cNvPr>
          <p:cNvSpPr/>
          <p:nvPr/>
        </p:nvSpPr>
        <p:spPr>
          <a:xfrm>
            <a:off x="1454727" y="270164"/>
            <a:ext cx="8863446" cy="6380018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151A6B-E15A-7430-3CC8-932232827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869" y="362493"/>
            <a:ext cx="666843" cy="66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24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2222229" y="721371"/>
            <a:ext cx="2066976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Corbel" panose="020B0503020204020204"/>
              </a:rPr>
              <a:t>“Book Code”</a:t>
            </a:r>
            <a:endParaRPr lang="en-US" sz="2400" dirty="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68983" y="2011515"/>
            <a:ext cx="7260771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white"/>
                </a:solidFill>
                <a:latin typeface="Corbel" panose="020B0503020204020204"/>
              </a:rPr>
              <a:t>Two identical copies of a book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white"/>
                </a:solidFill>
                <a:latin typeface="Corbel" panose="020B0503020204020204"/>
              </a:rPr>
              <a:t>Commercially available; doesn’t look like a codebook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white"/>
                </a:solidFill>
                <a:latin typeface="Corbel" panose="020B0503020204020204"/>
              </a:rPr>
              <a:t>Flexible date/time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white"/>
                </a:solidFill>
                <a:latin typeface="Corbel" panose="020B0503020204020204"/>
              </a:rPr>
              <a:t>Caution: Vocabulary has to be appropriate to intelligence information</a:t>
            </a:r>
            <a:endParaRPr lang="en-US" sz="2000" dirty="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3F9D83-55DA-F812-D003-BCDC78380FE6}"/>
              </a:ext>
            </a:extLst>
          </p:cNvPr>
          <p:cNvSpPr/>
          <p:nvPr/>
        </p:nvSpPr>
        <p:spPr>
          <a:xfrm>
            <a:off x="1454727" y="270164"/>
            <a:ext cx="8863446" cy="6380018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510905-8157-D6F0-0B78-DB400D884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869" y="362493"/>
            <a:ext cx="666843" cy="66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588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2222229" y="721371"/>
            <a:ext cx="2066976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Corbel" panose="020B0503020204020204"/>
              </a:rPr>
              <a:t>“Book Code”</a:t>
            </a:r>
            <a:endParaRPr lang="en-US" sz="2400" dirty="0">
              <a:solidFill>
                <a:prstClr val="white"/>
              </a:solidFill>
              <a:latin typeface="Corbel" panose="020B0503020204020204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920410" y="3666106"/>
          <a:ext cx="6096000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paragraph/word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1586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87556FC-717C-47F6-8415-AA93CAC2167A}"/>
              </a:ext>
            </a:extLst>
          </p:cNvPr>
          <p:cNvGraphicFramePr>
            <a:graphicFrameLocks noGrp="1"/>
          </p:cNvGraphicFramePr>
          <p:nvPr/>
        </p:nvGraphicFramePr>
        <p:xfrm>
          <a:off x="2920410" y="2604840"/>
          <a:ext cx="6096000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98759429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284731346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page/line/word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842914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2363956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7875DED3-FAE8-8554-8119-F09FA7997A84}"/>
              </a:ext>
            </a:extLst>
          </p:cNvPr>
          <p:cNvSpPr/>
          <p:nvPr/>
        </p:nvSpPr>
        <p:spPr>
          <a:xfrm>
            <a:off x="1454727" y="270164"/>
            <a:ext cx="8863446" cy="6380018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2AC88C-737A-7287-E1C4-B788C4CD5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869" y="362493"/>
            <a:ext cx="666843" cy="66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07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B242C4-4EE7-31EF-A04B-432116CBFF9F}"/>
              </a:ext>
            </a:extLst>
          </p:cNvPr>
          <p:cNvSpPr txBox="1"/>
          <p:nvPr/>
        </p:nvSpPr>
        <p:spPr>
          <a:xfrm>
            <a:off x="2514600" y="914400"/>
            <a:ext cx="64562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[[  Will set “show/hide” option to “show.” ]]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F1C1E0-244A-10B3-F631-E95046FD12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676400"/>
            <a:ext cx="5420343" cy="4592721"/>
          </a:xfrm>
          <a:prstGeom prst="rect">
            <a:avLst/>
          </a:prstGeom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8B8B8F7B-87A0-940D-1EC9-A77EEB5F3F8E}"/>
              </a:ext>
            </a:extLst>
          </p:cNvPr>
          <p:cNvSpPr/>
          <p:nvPr/>
        </p:nvSpPr>
        <p:spPr>
          <a:xfrm rot="10800000">
            <a:off x="7696200" y="2895600"/>
            <a:ext cx="381000" cy="1419486"/>
          </a:xfrm>
          <a:prstGeom prst="downArrow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7911AEB-3DEF-B9ED-0229-96B6103EE394}"/>
              </a:ext>
            </a:extLst>
          </p:cNvPr>
          <p:cNvSpPr/>
          <p:nvPr/>
        </p:nvSpPr>
        <p:spPr>
          <a:xfrm>
            <a:off x="3124200" y="4315086"/>
            <a:ext cx="2438400" cy="18597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0F4ECC-AD41-1F27-B358-FF425CFED8A9}"/>
              </a:ext>
            </a:extLst>
          </p:cNvPr>
          <p:cNvSpPr txBox="1"/>
          <p:nvPr/>
        </p:nvSpPr>
        <p:spPr>
          <a:xfrm>
            <a:off x="8544543" y="5945955"/>
            <a:ext cx="3580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Googledocs</a:t>
            </a:r>
            <a:r>
              <a:rPr lang="en-US" dirty="0"/>
              <a:t>:</a:t>
            </a:r>
          </a:p>
          <a:p>
            <a:r>
              <a:rPr lang="en-US" dirty="0"/>
              <a:t>View: Show non-printing characters</a:t>
            </a:r>
          </a:p>
        </p:txBody>
      </p:sp>
    </p:spTree>
    <p:extLst>
      <p:ext uri="{BB962C8B-B14F-4D97-AF65-F5344CB8AC3E}">
        <p14:creationId xmlns:p14="http://schemas.microsoft.com/office/powerpoint/2010/main" val="5564047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997151" y="224820"/>
            <a:ext cx="8294319" cy="6247707"/>
            <a:chOff x="473148" y="224817"/>
            <a:chExt cx="8294319" cy="6247707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533">
              <a:off x="5373120" y="327756"/>
              <a:ext cx="3394347" cy="6144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25586">
              <a:off x="473148" y="224817"/>
              <a:ext cx="3476424" cy="6140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5602386" y="1804524"/>
            <a:ext cx="110158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  <a:latin typeface="Corbel" panose="020B0503020204020204"/>
              </a:rPr>
              <a:t>121003</a:t>
            </a:r>
          </a:p>
          <a:p>
            <a:endParaRPr lang="en-US" sz="2400" dirty="0">
              <a:solidFill>
                <a:prstClr val="white"/>
              </a:solidFill>
              <a:latin typeface="Corbel" panose="020B0503020204020204"/>
            </a:endParaRPr>
          </a:p>
          <a:p>
            <a:r>
              <a:rPr lang="en-US" sz="2400" dirty="0">
                <a:solidFill>
                  <a:prstClr val="white"/>
                </a:solidFill>
                <a:latin typeface="Corbel" panose="020B0503020204020204"/>
              </a:rPr>
              <a:t>343409</a:t>
            </a:r>
          </a:p>
          <a:p>
            <a:endParaRPr lang="en-US" sz="2400" dirty="0">
              <a:solidFill>
                <a:prstClr val="white"/>
              </a:solidFill>
              <a:latin typeface="Corbel" panose="020B0503020204020204"/>
            </a:endParaRPr>
          </a:p>
          <a:p>
            <a:r>
              <a:rPr lang="en-US" sz="2400" dirty="0">
                <a:solidFill>
                  <a:prstClr val="white"/>
                </a:solidFill>
                <a:latin typeface="Corbel" panose="020B0503020204020204"/>
              </a:rPr>
              <a:t>340102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620473" y="1793737"/>
            <a:ext cx="3006579" cy="270409"/>
            <a:chOff x="1096470" y="1793734"/>
            <a:chExt cx="3006579" cy="270409"/>
          </a:xfrm>
        </p:grpSpPr>
        <p:sp>
          <p:nvSpPr>
            <p:cNvPr id="6" name="Oval 5"/>
            <p:cNvSpPr/>
            <p:nvPr/>
          </p:nvSpPr>
          <p:spPr>
            <a:xfrm>
              <a:off x="1096470" y="1793734"/>
              <a:ext cx="347958" cy="26703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cxnSp>
          <p:nvCxnSpPr>
            <p:cNvPr id="5" name="Straight Arrow Connector 4"/>
            <p:cNvCxnSpPr/>
            <p:nvPr/>
          </p:nvCxnSpPr>
          <p:spPr>
            <a:xfrm flipH="1" flipV="1">
              <a:off x="1561763" y="1927252"/>
              <a:ext cx="2541286" cy="13689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6703970" y="517890"/>
            <a:ext cx="1164186" cy="2950696"/>
            <a:chOff x="5179970" y="517890"/>
            <a:chExt cx="1164186" cy="2950696"/>
          </a:xfrm>
        </p:grpSpPr>
        <p:sp>
          <p:nvSpPr>
            <p:cNvPr id="3" name="Oval 2"/>
            <p:cNvSpPr/>
            <p:nvPr/>
          </p:nvSpPr>
          <p:spPr>
            <a:xfrm>
              <a:off x="5996198" y="517890"/>
              <a:ext cx="347958" cy="26703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5179970" y="841572"/>
              <a:ext cx="897149" cy="262701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6605802" y="2977872"/>
            <a:ext cx="2733759" cy="2312973"/>
            <a:chOff x="5081799" y="2977869"/>
            <a:chExt cx="2733759" cy="2312973"/>
          </a:xfrm>
        </p:grpSpPr>
        <p:sp>
          <p:nvSpPr>
            <p:cNvPr id="7" name="Oval 6"/>
            <p:cNvSpPr/>
            <p:nvPr/>
          </p:nvSpPr>
          <p:spPr>
            <a:xfrm>
              <a:off x="7467600" y="5023805"/>
              <a:ext cx="347958" cy="26703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5081799" y="2977869"/>
              <a:ext cx="2385801" cy="204593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34F31812-1E1C-4F50-B6A9-0BFDB6D88EF6}"/>
              </a:ext>
            </a:extLst>
          </p:cNvPr>
          <p:cNvSpPr/>
          <p:nvPr/>
        </p:nvSpPr>
        <p:spPr>
          <a:xfrm>
            <a:off x="2456184" y="5426950"/>
            <a:ext cx="5411972" cy="1120985"/>
          </a:xfrm>
          <a:prstGeom prst="rect">
            <a:avLst/>
          </a:prstGeom>
          <a:solidFill>
            <a:srgbClr val="144A61">
              <a:alpha val="8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59FAEB-3E6E-4F70-B600-AAF14C42E5F7}"/>
              </a:ext>
            </a:extLst>
          </p:cNvPr>
          <p:cNvSpPr txBox="1"/>
          <p:nvPr/>
        </p:nvSpPr>
        <p:spPr>
          <a:xfrm flipH="1">
            <a:off x="3313476" y="5633498"/>
            <a:ext cx="769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white"/>
                </a:solidFill>
                <a:latin typeface="Corbel" panose="020B0503020204020204"/>
              </a:rPr>
              <a:t>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CBE960-635B-459D-866C-CA4CE973C0C9}"/>
              </a:ext>
            </a:extLst>
          </p:cNvPr>
          <p:cNvSpPr txBox="1"/>
          <p:nvPr/>
        </p:nvSpPr>
        <p:spPr>
          <a:xfrm>
            <a:off x="4137798" y="5633498"/>
            <a:ext cx="1395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prstClr val="white"/>
                </a:solidFill>
                <a:latin typeface="Corbel" panose="020B0503020204020204"/>
              </a:rPr>
              <a:t>LOVE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F28E4E-35BF-489C-9FFC-D781A43019A3}"/>
              </a:ext>
            </a:extLst>
          </p:cNvPr>
          <p:cNvSpPr txBox="1"/>
          <p:nvPr/>
        </p:nvSpPr>
        <p:spPr>
          <a:xfrm>
            <a:off x="5841822" y="5633498"/>
            <a:ext cx="11989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prstClr val="white"/>
                </a:solidFill>
                <a:latin typeface="Corbel" panose="020B0503020204020204"/>
              </a:rPr>
              <a:t>YOU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E7BDA2-4BDE-C8DC-7BCF-E226BAAF046C}"/>
              </a:ext>
            </a:extLst>
          </p:cNvPr>
          <p:cNvSpPr/>
          <p:nvPr/>
        </p:nvSpPr>
        <p:spPr>
          <a:xfrm>
            <a:off x="1454726" y="270164"/>
            <a:ext cx="9247909" cy="6380018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B2D84AA-B0CF-837E-3547-C804CD1906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869" y="362493"/>
            <a:ext cx="666843" cy="66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70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8" grpId="0"/>
      <p:bldP spid="9" grpId="0"/>
      <p:bldP spid="1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7E9940-17B3-D6DE-591B-BB4B0B77C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E98290-C91A-2001-092A-65617B5307FC}"/>
              </a:ext>
            </a:extLst>
          </p:cNvPr>
          <p:cNvSpPr txBox="1"/>
          <p:nvPr/>
        </p:nvSpPr>
        <p:spPr>
          <a:xfrm>
            <a:off x="1447800" y="1109254"/>
            <a:ext cx="2944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We’ve discussed 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A96C42-01F9-D241-89DE-3B585B8B0E7B}"/>
              </a:ext>
            </a:extLst>
          </p:cNvPr>
          <p:cNvSpPr txBox="1"/>
          <p:nvPr/>
        </p:nvSpPr>
        <p:spPr>
          <a:xfrm>
            <a:off x="4648200" y="1109254"/>
            <a:ext cx="2282997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0"/>
              </a:spcAft>
            </a:pPr>
            <a:r>
              <a:rPr lang="en-US" sz="2800" dirty="0"/>
              <a:t>the page</a:t>
            </a:r>
          </a:p>
          <a:p>
            <a:pPr>
              <a:spcAft>
                <a:spcPts val="3000"/>
              </a:spcAft>
            </a:pPr>
            <a:r>
              <a:rPr lang="en-US" sz="2800" dirty="0"/>
              <a:t>the word</a:t>
            </a:r>
          </a:p>
          <a:p>
            <a:pPr>
              <a:spcAft>
                <a:spcPts val="3000"/>
              </a:spcAft>
            </a:pPr>
            <a:r>
              <a:rPr lang="en-US" sz="2800" dirty="0"/>
              <a:t>the paragraph</a:t>
            </a:r>
          </a:p>
          <a:p>
            <a:pPr>
              <a:spcAft>
                <a:spcPts val="3000"/>
              </a:spcAft>
            </a:pPr>
            <a:r>
              <a:rPr lang="en-US" sz="2800" dirty="0"/>
              <a:t>the document</a:t>
            </a:r>
          </a:p>
          <a:p>
            <a:pPr>
              <a:spcAft>
                <a:spcPts val="3000"/>
              </a:spcAft>
            </a:pPr>
            <a:r>
              <a:rPr lang="en-US" sz="2800" dirty="0"/>
              <a:t>the editor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B4324E-E6C6-1BA0-3561-9B012BC63192}"/>
              </a:ext>
            </a:extLst>
          </p:cNvPr>
          <p:cNvSpPr txBox="1"/>
          <p:nvPr/>
        </p:nvSpPr>
        <p:spPr>
          <a:xfrm>
            <a:off x="2920158" y="5029200"/>
            <a:ext cx="653095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 tool for managing a paper.</a:t>
            </a:r>
          </a:p>
          <a:p>
            <a:r>
              <a:rPr lang="en-US" sz="2800" dirty="0"/>
              <a:t>A tool for encrypting sensitive information.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7FEF3E-26C6-27F9-49BC-D5F8F7CB36AF}"/>
              </a:ext>
            </a:extLst>
          </p:cNvPr>
          <p:cNvSpPr txBox="1"/>
          <p:nvPr/>
        </p:nvSpPr>
        <p:spPr>
          <a:xfrm>
            <a:off x="8534400" y="3200400"/>
            <a:ext cx="26688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QUESTIONS?</a:t>
            </a:r>
          </a:p>
          <a:p>
            <a:pPr algn="ctr"/>
            <a:r>
              <a:rPr lang="en-US" sz="2800" dirty="0"/>
              <a:t>TIPS TO SHARE?</a:t>
            </a:r>
          </a:p>
        </p:txBody>
      </p:sp>
    </p:spTree>
    <p:extLst>
      <p:ext uri="{BB962C8B-B14F-4D97-AF65-F5344CB8AC3E}">
        <p14:creationId xmlns:p14="http://schemas.microsoft.com/office/powerpoint/2010/main" val="1091772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B0BCBA-4366-5D7B-16FC-C19B49CC5A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3FC400E-9DC7-677D-491E-73AFB7FA4BF9}"/>
              </a:ext>
            </a:extLst>
          </p:cNvPr>
          <p:cNvSpPr/>
          <p:nvPr/>
        </p:nvSpPr>
        <p:spPr>
          <a:xfrm>
            <a:off x="5791200" y="4678944"/>
            <a:ext cx="5029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1200"/>
              </a:spcAft>
            </a:pPr>
            <a:r>
              <a:rPr lang="en-US" sz="2800" b="1" dirty="0"/>
              <a:t>Fulton T. Armstrong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2800" dirty="0"/>
              <a:t>Friday</a:t>
            </a:r>
            <a:br>
              <a:rPr lang="en-US" sz="2800" dirty="0"/>
            </a:br>
            <a:r>
              <a:rPr lang="en-US" sz="2800" dirty="0"/>
              <a:t>30 January 2026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3D7C8D-A536-DE0B-F741-3B3C0A6128CF}"/>
              </a:ext>
            </a:extLst>
          </p:cNvPr>
          <p:cNvSpPr/>
          <p:nvPr/>
        </p:nvSpPr>
        <p:spPr>
          <a:xfrm>
            <a:off x="-298069" y="923091"/>
            <a:ext cx="12464129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spcAft>
                <a:spcPts val="2400"/>
              </a:spcAft>
            </a:pPr>
            <a:r>
              <a:rPr lang="en-US" sz="4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Advanced Word Processing</a:t>
            </a:r>
          </a:p>
          <a:p>
            <a:pPr algn="ctr"/>
            <a:r>
              <a:rPr lang="en-US" sz="28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- Formatting, Tips, and Tricks -</a:t>
            </a:r>
            <a:endParaRPr lang="en-US" sz="48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553272-7EAD-EB1B-F66A-3940310E0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3094111"/>
            <a:ext cx="4684295" cy="296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6304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7206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25844F-8166-58FD-C498-34DC289225FE}"/>
              </a:ext>
            </a:extLst>
          </p:cNvPr>
          <p:cNvSpPr txBox="1"/>
          <p:nvPr/>
        </p:nvSpPr>
        <p:spPr>
          <a:xfrm>
            <a:off x="1066799" y="685800"/>
            <a:ext cx="274320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The PAGE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2243B0-E044-89F5-AA31-12C9C07288E3}"/>
              </a:ext>
            </a:extLst>
          </p:cNvPr>
          <p:cNvSpPr txBox="1"/>
          <p:nvPr/>
        </p:nvSpPr>
        <p:spPr>
          <a:xfrm>
            <a:off x="1287282" y="1905000"/>
            <a:ext cx="1385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Margins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334929-7737-F182-002F-8B8390DD5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639333"/>
            <a:ext cx="5325367" cy="5579334"/>
          </a:xfrm>
          <a:prstGeom prst="rect">
            <a:avLst/>
          </a:prstGeom>
        </p:spPr>
      </p:pic>
      <p:sp>
        <p:nvSpPr>
          <p:cNvPr id="4" name="Arrow: Down 3">
            <a:extLst>
              <a:ext uri="{FF2B5EF4-FFF2-40B4-BE49-F238E27FC236}">
                <a16:creationId xmlns:a16="http://schemas.microsoft.com/office/drawing/2014/main" id="{F5C3724C-FCF9-5B5B-4CD2-6E8D4B280FD3}"/>
              </a:ext>
            </a:extLst>
          </p:cNvPr>
          <p:cNvSpPr/>
          <p:nvPr/>
        </p:nvSpPr>
        <p:spPr>
          <a:xfrm rot="12681806">
            <a:off x="4761161" y="1824244"/>
            <a:ext cx="381000" cy="1419486"/>
          </a:xfrm>
          <a:prstGeom prst="downArrow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B76AFF7A-9ADF-CCEE-A1B3-933784E7979E}"/>
              </a:ext>
            </a:extLst>
          </p:cNvPr>
          <p:cNvSpPr/>
          <p:nvPr/>
        </p:nvSpPr>
        <p:spPr>
          <a:xfrm rot="12681806">
            <a:off x="4610100" y="3881642"/>
            <a:ext cx="381000" cy="1419486"/>
          </a:xfrm>
          <a:prstGeom prst="downArrow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2610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8BAB0-7F27-AA95-F9FC-B020ED8977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A1366C-C5F0-0141-88D2-D30486D60968}"/>
              </a:ext>
            </a:extLst>
          </p:cNvPr>
          <p:cNvSpPr txBox="1"/>
          <p:nvPr/>
        </p:nvSpPr>
        <p:spPr>
          <a:xfrm>
            <a:off x="1066799" y="685800"/>
            <a:ext cx="274320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The PAGE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5040DC-FC31-5366-A844-9D9DCB04A644}"/>
              </a:ext>
            </a:extLst>
          </p:cNvPr>
          <p:cNvSpPr txBox="1"/>
          <p:nvPr/>
        </p:nvSpPr>
        <p:spPr>
          <a:xfrm>
            <a:off x="1287282" y="1905000"/>
            <a:ext cx="1385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Margins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10334E-7A70-EEA5-DA70-371B8782F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1114808"/>
            <a:ext cx="3705742" cy="54014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417BB4C-FBA2-E18B-B7FF-BE3CB9BFB09A}"/>
              </a:ext>
            </a:extLst>
          </p:cNvPr>
          <p:cNvSpPr txBox="1"/>
          <p:nvPr/>
        </p:nvSpPr>
        <p:spPr>
          <a:xfrm>
            <a:off x="4648200" y="685800"/>
            <a:ext cx="13163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Googledocs</a:t>
            </a:r>
            <a:endParaRPr lang="en-US" dirty="0"/>
          </a:p>
          <a:p>
            <a:endParaRPr lang="en-US" dirty="0"/>
          </a:p>
          <a:p>
            <a:r>
              <a:rPr lang="en-US" dirty="0"/>
              <a:t>File &gt;</a:t>
            </a:r>
          </a:p>
        </p:txBody>
      </p:sp>
    </p:spTree>
    <p:extLst>
      <p:ext uri="{BB962C8B-B14F-4D97-AF65-F5344CB8AC3E}">
        <p14:creationId xmlns:p14="http://schemas.microsoft.com/office/powerpoint/2010/main" val="1208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B6C287-277A-7FC0-33E9-FE274FADF1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4C9E530-2957-F7B2-3C65-1DF8DB17E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642548"/>
            <a:ext cx="7220958" cy="55729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14472F-824F-8AA6-14A7-4DE97D8E86CE}"/>
              </a:ext>
            </a:extLst>
          </p:cNvPr>
          <p:cNvSpPr txBox="1"/>
          <p:nvPr/>
        </p:nvSpPr>
        <p:spPr>
          <a:xfrm>
            <a:off x="1066799" y="685800"/>
            <a:ext cx="274320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The PAGE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ABCA1D-1020-E909-311A-270D263CDC62}"/>
              </a:ext>
            </a:extLst>
          </p:cNvPr>
          <p:cNvSpPr txBox="1"/>
          <p:nvPr/>
        </p:nvSpPr>
        <p:spPr>
          <a:xfrm>
            <a:off x="1287282" y="1905000"/>
            <a:ext cx="2316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Page numbers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0A9047-C9F9-E357-3263-F26D679424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909253"/>
            <a:ext cx="7316761" cy="1529493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4" name="Arrow: Down 3">
            <a:extLst>
              <a:ext uri="{FF2B5EF4-FFF2-40B4-BE49-F238E27FC236}">
                <a16:creationId xmlns:a16="http://schemas.microsoft.com/office/drawing/2014/main" id="{311633E9-B555-CD03-07F5-770A8EBAAE50}"/>
              </a:ext>
            </a:extLst>
          </p:cNvPr>
          <p:cNvSpPr/>
          <p:nvPr/>
        </p:nvSpPr>
        <p:spPr>
          <a:xfrm rot="12681806">
            <a:off x="5218360" y="1824243"/>
            <a:ext cx="381000" cy="1419486"/>
          </a:xfrm>
          <a:prstGeom prst="downArrow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F33C8ACB-9BF5-6811-D5C9-9E086045CB54}"/>
              </a:ext>
            </a:extLst>
          </p:cNvPr>
          <p:cNvSpPr/>
          <p:nvPr/>
        </p:nvSpPr>
        <p:spPr>
          <a:xfrm rot="12681806">
            <a:off x="5933797" y="2562087"/>
            <a:ext cx="381000" cy="1419486"/>
          </a:xfrm>
          <a:prstGeom prst="downArrow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91A06B55-67E4-88FA-76BF-FDB1460AEE41}"/>
              </a:ext>
            </a:extLst>
          </p:cNvPr>
          <p:cNvSpPr/>
          <p:nvPr/>
        </p:nvSpPr>
        <p:spPr>
          <a:xfrm rot="12681806">
            <a:off x="1628843" y="3181198"/>
            <a:ext cx="381000" cy="1419486"/>
          </a:xfrm>
          <a:prstGeom prst="downArrow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347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 animBg="1"/>
      <p:bldP spid="7" grpId="1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EA30DB-0406-4C22-C89D-E8CC7D605E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2CCD12-0034-1ED2-98F5-B2ED35E9571C}"/>
              </a:ext>
            </a:extLst>
          </p:cNvPr>
          <p:cNvSpPr txBox="1"/>
          <p:nvPr/>
        </p:nvSpPr>
        <p:spPr>
          <a:xfrm>
            <a:off x="1066799" y="685800"/>
            <a:ext cx="274320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The PAGE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2DF12C-A185-33A2-18E3-2CD220C48754}"/>
              </a:ext>
            </a:extLst>
          </p:cNvPr>
          <p:cNvSpPr txBox="1"/>
          <p:nvPr/>
        </p:nvSpPr>
        <p:spPr>
          <a:xfrm>
            <a:off x="1287282" y="1905000"/>
            <a:ext cx="2316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Page numbers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CE47D6-AA60-510A-2B4A-2B7392D8D25B}"/>
              </a:ext>
            </a:extLst>
          </p:cNvPr>
          <p:cNvSpPr txBox="1"/>
          <p:nvPr/>
        </p:nvSpPr>
        <p:spPr>
          <a:xfrm>
            <a:off x="4648200" y="685800"/>
            <a:ext cx="13163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Googledocs</a:t>
            </a:r>
            <a:endParaRPr lang="en-US" dirty="0"/>
          </a:p>
          <a:p>
            <a:endParaRPr lang="en-US" dirty="0"/>
          </a:p>
          <a:p>
            <a:r>
              <a:rPr lang="en-US" dirty="0"/>
              <a:t>Format  &gt;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371A50-A103-2F97-4C4F-A2882B640F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147465"/>
            <a:ext cx="3145184" cy="46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17806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19050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8391</TotalTime>
  <Words>1199</Words>
  <Application>Microsoft Office PowerPoint</Application>
  <PresentationFormat>Widescreen</PresentationFormat>
  <Paragraphs>308</Paragraphs>
  <Slides>53</Slides>
  <Notes>5</Notes>
  <HiddenSlides>3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8" baseType="lpstr">
      <vt:lpstr>Arial</vt:lpstr>
      <vt:lpstr>Calibri</vt:lpstr>
      <vt:lpstr>Corbel</vt:lpstr>
      <vt:lpstr>Wingdings</vt:lpstr>
      <vt:lpstr>Depth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fulton</dc:creator>
  <cp:lastModifiedBy>Fulton A</cp:lastModifiedBy>
  <cp:revision>545</cp:revision>
  <cp:lastPrinted>2022-11-04T13:26:47Z</cp:lastPrinted>
  <dcterms:created xsi:type="dcterms:W3CDTF">2017-01-13T21:31:27Z</dcterms:created>
  <dcterms:modified xsi:type="dcterms:W3CDTF">2026-01-27T15:47:54Z</dcterms:modified>
</cp:coreProperties>
</file>