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9" r:id="rId2"/>
    <p:sldId id="1903" r:id="rId3"/>
    <p:sldId id="1905" r:id="rId4"/>
    <p:sldId id="983" r:id="rId5"/>
    <p:sldId id="987" r:id="rId6"/>
    <p:sldId id="950" r:id="rId7"/>
    <p:sldId id="985" r:id="rId8"/>
    <p:sldId id="1895" r:id="rId9"/>
    <p:sldId id="1620" r:id="rId10"/>
    <p:sldId id="1887" r:id="rId11"/>
    <p:sldId id="1888" r:id="rId12"/>
    <p:sldId id="1619" r:id="rId13"/>
    <p:sldId id="1889" r:id="rId14"/>
    <p:sldId id="1890" r:id="rId15"/>
    <p:sldId id="1892" r:id="rId16"/>
    <p:sldId id="1893" r:id="rId17"/>
    <p:sldId id="683" r:id="rId18"/>
    <p:sldId id="1491" r:id="rId19"/>
    <p:sldId id="1896" r:id="rId20"/>
    <p:sldId id="1737" r:id="rId21"/>
    <p:sldId id="1566" r:id="rId22"/>
    <p:sldId id="1900" r:id="rId23"/>
    <p:sldId id="1904" r:id="rId24"/>
    <p:sldId id="1902" r:id="rId25"/>
    <p:sldId id="1906" r:id="rId2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2A3F3-0318-4F31-8AA4-730AC5E4C30A}" v="22" dt="2025-09-23T14:22:50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5964"/>
  </p:normalViewPr>
  <p:slideViewPr>
    <p:cSldViewPr snapToGrid="0">
      <p:cViewPr varScale="1">
        <p:scale>
          <a:sx n="62" d="100"/>
          <a:sy n="62" d="100"/>
        </p:scale>
        <p:origin x="282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BA52-0BC5-EAF4-65B5-5DC06FEF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3A74D-47F6-4989-6B29-B76C7FD70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D4B7A-B434-01C8-E46E-07A37065C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“Motivation”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DB044-D092-7E28-2589-FF9FF3CE4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A0578-AE17-4221-AFBB-D0CBD1A8F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tool-equipment-ladder-up-upward-14519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4642247"/>
            <a:ext cx="502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dirty="0"/>
              <a:t>Fulton T. Armstrong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26 September 2025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45779" y="1143000"/>
            <a:ext cx="9563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Washington Memo</a:t>
            </a:r>
          </a:p>
          <a:p>
            <a:pPr algn="ctr">
              <a:spcAft>
                <a:spcPts val="2400"/>
              </a:spcAft>
            </a:pP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Writing for Policymakers who Need to Make Decisions -</a:t>
            </a:r>
            <a:endParaRPr lang="en-U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FA4EC-3A1D-4F88-B6BF-98BF7781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94111"/>
            <a:ext cx="4684295" cy="2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40566-6267-F450-6929-7F10001C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DC047A8-BD4F-E06A-3A33-CA2FDAF66F78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B3DE5-5063-AC46-FE6A-B8E3F63D2B57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D04F7-2743-2E79-5418-1A3CCA0DE964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5B243E-74D8-348D-CC2B-BE1D1515B8C3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9C552-2103-9688-D54D-C7015BB847FB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5201227-0511-6B40-B439-9043D2F04D81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409A1FF-980D-6400-4E58-24B8B6B7939B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B1BA4C9-14CD-2212-0EF2-DE46BADD170F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C0A8BA7-73FA-F4AE-3DE4-D741F669E3B9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70E7294-7A60-732C-1812-DBFCAF6C1C87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B55383-378F-296A-EB37-3F4A872EAE1C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90E5E4B8-8CD8-1A3F-CAEA-DCEB06CF20A2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3581BCF-1961-4542-9B00-EBFC4A48A92F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19AE08A-52DE-79C9-6D12-45A76E53B7C1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F3DB677-812E-62E0-C76C-7D0C665DFBD8}"/>
              </a:ext>
            </a:extLst>
          </p:cNvPr>
          <p:cNvGraphicFramePr>
            <a:graphicFrameLocks noGrp="1"/>
          </p:cNvGraphicFramePr>
          <p:nvPr/>
        </p:nvGraphicFramePr>
        <p:xfrm>
          <a:off x="6872626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39C84AB-AB03-71D1-9564-4B3269F8C521}"/>
              </a:ext>
            </a:extLst>
          </p:cNvPr>
          <p:cNvGraphicFramePr>
            <a:graphicFrameLocks noGrp="1"/>
          </p:cNvGraphicFramePr>
          <p:nvPr/>
        </p:nvGraphicFramePr>
        <p:xfrm>
          <a:off x="6855666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DE658E2-CAF3-7DB9-E4DF-73FB703BC68B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7222136-EE7D-C292-EE75-C92B61FD79B4}"/>
              </a:ext>
            </a:extLst>
          </p:cNvPr>
          <p:cNvGraphicFramePr>
            <a:graphicFrameLocks noGrp="1"/>
          </p:cNvGraphicFramePr>
          <p:nvPr/>
        </p:nvGraphicFramePr>
        <p:xfrm>
          <a:off x="6855667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13C5BBD-1E43-CB1C-E774-FA8B4619E708}"/>
              </a:ext>
            </a:extLst>
          </p:cNvPr>
          <p:cNvGraphicFramePr>
            <a:graphicFrameLocks noGrp="1"/>
          </p:cNvGraphicFramePr>
          <p:nvPr/>
        </p:nvGraphicFramePr>
        <p:xfrm>
          <a:off x="6852601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6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6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7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601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2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A8BDE-98D1-AEE7-F63A-1A10FB929D38}"/>
              </a:ext>
            </a:extLst>
          </p:cNvPr>
          <p:cNvSpPr txBox="1"/>
          <p:nvPr/>
        </p:nvSpPr>
        <p:spPr>
          <a:xfrm>
            <a:off x="3668358" y="2796988"/>
            <a:ext cx="491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how do we write one?</a:t>
            </a:r>
          </a:p>
        </p:txBody>
      </p:sp>
    </p:spTree>
    <p:extLst>
      <p:ext uri="{BB962C8B-B14F-4D97-AF65-F5344CB8AC3E}">
        <p14:creationId xmlns:p14="http://schemas.microsoft.com/office/powerpoint/2010/main" val="131795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82B27-9C0F-CE27-0BD9-A18CC1A74AA8}"/>
              </a:ext>
            </a:extLst>
          </p:cNvPr>
          <p:cNvSpPr/>
          <p:nvPr/>
        </p:nvSpPr>
        <p:spPr>
          <a:xfrm>
            <a:off x="1107171" y="709238"/>
            <a:ext cx="356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Four 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8E439-4386-6121-CD44-48662ABF2AD8}"/>
              </a:ext>
            </a:extLst>
          </p:cNvPr>
          <p:cNvSpPr txBox="1"/>
          <p:nvPr/>
        </p:nvSpPr>
        <p:spPr>
          <a:xfrm>
            <a:off x="1107171" y="1993778"/>
            <a:ext cx="66220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Know who you’re writing for.</a:t>
            </a:r>
            <a:br>
              <a:rPr lang="en-US" sz="2400" dirty="0"/>
            </a:br>
            <a:r>
              <a:rPr lang="en-US" sz="2400" dirty="0"/>
              <a:t>Know what they need.</a:t>
            </a:r>
            <a:br>
              <a:rPr lang="en-US" sz="2400" dirty="0"/>
            </a:br>
            <a:r>
              <a:rPr lang="en-US" sz="2400" dirty="0"/>
              <a:t>Know, realistically, what they can do.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Build the answer.</a:t>
            </a:r>
            <a:br>
              <a:rPr lang="en-US" sz="2400" dirty="0"/>
            </a:br>
            <a:r>
              <a:rPr lang="en-US" sz="2400" dirty="0"/>
              <a:t>Hypothesis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research; research → hypothesis.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Drivers and outcomes.</a:t>
            </a:r>
          </a:p>
          <a:p>
            <a:pPr marL="342900" indent="-342900">
              <a:buAutoNum type="arabicPeriod" startAt="3"/>
            </a:pPr>
            <a:endParaRPr lang="en-US" sz="2400" dirty="0"/>
          </a:p>
          <a:p>
            <a:pPr marL="342900" indent="-342900">
              <a:buAutoNum type="arabicPeriod" startAt="3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99A0D-37CC-F9D1-2816-01D394224E11}"/>
              </a:ext>
            </a:extLst>
          </p:cNvPr>
          <p:cNvSpPr txBox="1"/>
          <p:nvPr/>
        </p:nvSpPr>
        <p:spPr>
          <a:xfrm>
            <a:off x="6225092" y="3238009"/>
            <a:ext cx="36984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Formulate the question.</a:t>
            </a:r>
            <a:br>
              <a:rPr lang="en-US" sz="2400" dirty="0"/>
            </a:br>
            <a:r>
              <a:rPr lang="en-US" sz="2400" dirty="0"/>
              <a:t>Scope, depth.</a:t>
            </a:r>
            <a:br>
              <a:rPr lang="en-US" sz="2400" dirty="0"/>
            </a:br>
            <a:r>
              <a:rPr lang="en-US" sz="2400" dirty="0"/>
              <a:t>Vocabulary</a:t>
            </a:r>
          </a:p>
          <a:p>
            <a:pPr marL="342900" indent="-342900">
              <a:buAutoNum type="arabicPeriod" startAt="2"/>
            </a:pPr>
            <a:endParaRPr lang="en-US" sz="2400" dirty="0"/>
          </a:p>
          <a:p>
            <a:pPr marL="342900" indent="-342900">
              <a:buAutoNum type="arabicPeriod" startAt="2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answer.</a:t>
            </a:r>
            <a:endParaRPr lang="en-US" sz="2400" dirty="0"/>
          </a:p>
          <a:p>
            <a:pPr marL="342900" indent="-342900">
              <a:buAutoNum type="arabicPeriod" startAt="4"/>
            </a:pPr>
            <a:endParaRPr lang="en-US" sz="2400" dirty="0"/>
          </a:p>
          <a:p>
            <a:pPr marL="342900" indent="-342900">
              <a:buAutoNum type="arabicPeriod" startAt="4"/>
            </a:pPr>
            <a:endParaRPr lang="en-US" sz="2400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FDDAE885-E718-2BAA-39CE-6366ED44A023}"/>
              </a:ext>
            </a:extLst>
          </p:cNvPr>
          <p:cNvSpPr/>
          <p:nvPr/>
        </p:nvSpPr>
        <p:spPr>
          <a:xfrm rot="372599">
            <a:off x="5166049" y="4838703"/>
            <a:ext cx="5109465" cy="1748074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AC96-09E8-4704-9B6E-FDB7E8CB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0FFA7B-1453-173A-8738-B6BE276BE3CF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Writing as “building”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F9D62-E823-B18C-DED0-0F31882D5F70}"/>
              </a:ext>
            </a:extLst>
          </p:cNvPr>
          <p:cNvSpPr txBox="1"/>
          <p:nvPr/>
        </p:nvSpPr>
        <p:spPr>
          <a:xfrm>
            <a:off x="1107171" y="2296420"/>
            <a:ext cx="612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people on some occasions can just write,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E2595-DCA1-522A-89F1-FBE96340F578}"/>
              </a:ext>
            </a:extLst>
          </p:cNvPr>
          <p:cNvSpPr txBox="1"/>
          <p:nvPr/>
        </p:nvSpPr>
        <p:spPr>
          <a:xfrm>
            <a:off x="6269835" y="3012315"/>
            <a:ext cx="506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sometimes it will be acceptable.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AD126-080F-D399-3426-9A9EFBE5E023}"/>
              </a:ext>
            </a:extLst>
          </p:cNvPr>
          <p:cNvSpPr txBox="1"/>
          <p:nvPr/>
        </p:nvSpPr>
        <p:spPr>
          <a:xfrm>
            <a:off x="1123145" y="3982557"/>
            <a:ext cx="696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most of us will do better by BUILDING our memo.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C01EA-B6DE-9E06-5D20-1495C39FC442}"/>
              </a:ext>
            </a:extLst>
          </p:cNvPr>
          <p:cNvSpPr txBox="1"/>
          <p:nvPr/>
        </p:nvSpPr>
        <p:spPr>
          <a:xfrm>
            <a:off x="6278719" y="4837697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  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1A132-FCD2-0EB7-E61E-A82774C77966}"/>
              </a:ext>
            </a:extLst>
          </p:cNvPr>
          <p:cNvSpPr txBox="1"/>
          <p:nvPr/>
        </p:nvSpPr>
        <p:spPr>
          <a:xfrm>
            <a:off x="7947860" y="4853726"/>
            <a:ext cx="129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words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C2742-C64F-8256-F36E-0B045F725112}"/>
              </a:ext>
            </a:extLst>
          </p:cNvPr>
          <p:cNvSpPr txBox="1"/>
          <p:nvPr/>
        </p:nvSpPr>
        <p:spPr>
          <a:xfrm>
            <a:off x="9579353" y="4853727"/>
            <a:ext cx="178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sentences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7C6C2-53A3-3C30-04DE-7861B23B7AE8}"/>
              </a:ext>
            </a:extLst>
          </p:cNvPr>
          <p:cNvSpPr txBox="1"/>
          <p:nvPr/>
        </p:nvSpPr>
        <p:spPr>
          <a:xfrm>
            <a:off x="6020473" y="5476820"/>
            <a:ext cx="1927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paragraphs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39DFA-3CAD-B68A-9AA5-B2D9E47A1295}"/>
              </a:ext>
            </a:extLst>
          </p:cNvPr>
          <p:cNvSpPr txBox="1"/>
          <p:nvPr/>
        </p:nvSpPr>
        <p:spPr>
          <a:xfrm>
            <a:off x="7947860" y="5510271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sections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BE883-BA98-BB7B-DCD7-9AD8F044F637}"/>
              </a:ext>
            </a:extLst>
          </p:cNvPr>
          <p:cNvSpPr txBox="1"/>
          <p:nvPr/>
        </p:nvSpPr>
        <p:spPr>
          <a:xfrm>
            <a:off x="9579353" y="5510271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paper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8AF25-0C54-B846-D3E0-58F0838DF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87F37-9D7C-9687-2F13-1F4D9343569F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Structure</a:t>
            </a:r>
          </a:p>
        </p:txBody>
      </p:sp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D90EE0E-B9A5-3D84-20AF-DCFF8337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32" y="1632568"/>
            <a:ext cx="6821558" cy="4763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19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9DC8-CD0A-B647-918D-C3DFA0A5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5420D-B549-5537-A4F7-4DC129D6658F}"/>
              </a:ext>
            </a:extLst>
          </p:cNvPr>
          <p:cNvSpPr txBox="1"/>
          <p:nvPr/>
        </p:nvSpPr>
        <p:spPr>
          <a:xfrm>
            <a:off x="1206575" y="3429000"/>
            <a:ext cx="318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“Ladder of Abstraction”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F4482-468E-F780-2583-7AF8FA1A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60376">
            <a:off x="4381500" y="-1"/>
            <a:ext cx="3429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7BFB3-E98F-150E-2181-F7FC12E99455}"/>
              </a:ext>
            </a:extLst>
          </p:cNvPr>
          <p:cNvSpPr txBox="1"/>
          <p:nvPr/>
        </p:nvSpPr>
        <p:spPr>
          <a:xfrm>
            <a:off x="7258130" y="5029200"/>
            <a:ext cx="1863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Concrete things</a:t>
            </a:r>
          </a:p>
          <a:p>
            <a:pPr lvl="1"/>
            <a:r>
              <a:rPr lang="en-US" sz="2000" dirty="0"/>
              <a:t>pen</a:t>
            </a:r>
          </a:p>
          <a:p>
            <a:pPr lvl="1"/>
            <a:r>
              <a:rPr lang="en-US" sz="2000" dirty="0"/>
              <a:t>grapes</a:t>
            </a:r>
          </a:p>
          <a:p>
            <a:pPr lvl="1"/>
            <a:r>
              <a:rPr lang="en-US" sz="2000" dirty="0"/>
              <a:t>socks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F182C-DADD-CB49-2AB8-640FEEAA25DA}"/>
              </a:ext>
            </a:extLst>
          </p:cNvPr>
          <p:cNvSpPr/>
          <p:nvPr/>
        </p:nvSpPr>
        <p:spPr>
          <a:xfrm>
            <a:off x="7133550" y="3429000"/>
            <a:ext cx="2804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Specific-general words</a:t>
            </a:r>
          </a:p>
          <a:p>
            <a:pPr lvl="1"/>
            <a:r>
              <a:rPr lang="en-US" sz="2000" dirty="0"/>
              <a:t>writing utensil</a:t>
            </a:r>
          </a:p>
          <a:p>
            <a:pPr lvl="1"/>
            <a:r>
              <a:rPr lang="en-US" sz="2000" dirty="0"/>
              <a:t>fruit</a:t>
            </a:r>
          </a:p>
          <a:p>
            <a:pPr lvl="1"/>
            <a:r>
              <a:rPr lang="en-US" sz="2000" dirty="0"/>
              <a:t>clothing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1E5B9-3E2C-3338-F630-BA2762DE85D5}"/>
              </a:ext>
            </a:extLst>
          </p:cNvPr>
          <p:cNvSpPr/>
          <p:nvPr/>
        </p:nvSpPr>
        <p:spPr>
          <a:xfrm>
            <a:off x="6835140" y="19474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Abstract things</a:t>
            </a:r>
          </a:p>
          <a:p>
            <a:pPr lvl="1"/>
            <a:r>
              <a:rPr lang="en-US" sz="2000" dirty="0"/>
              <a:t>stationery</a:t>
            </a:r>
          </a:p>
          <a:p>
            <a:pPr lvl="1"/>
            <a:r>
              <a:rPr lang="en-US" sz="2000" dirty="0"/>
              <a:t>food</a:t>
            </a:r>
          </a:p>
          <a:p>
            <a:pPr lvl="1"/>
            <a:r>
              <a:rPr lang="en-US" sz="2000" dirty="0"/>
              <a:t>wardrobe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4C237-BE41-D672-5888-64703677AE2F}"/>
              </a:ext>
            </a:extLst>
          </p:cNvPr>
          <p:cNvSpPr/>
          <p:nvPr/>
        </p:nvSpPr>
        <p:spPr>
          <a:xfrm>
            <a:off x="6450003" y="3472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Abstractions</a:t>
            </a:r>
          </a:p>
          <a:p>
            <a:pPr lvl="1"/>
            <a:r>
              <a:rPr lang="en-US" sz="2000" dirty="0"/>
              <a:t>office necessities</a:t>
            </a:r>
          </a:p>
          <a:p>
            <a:pPr lvl="1"/>
            <a:r>
              <a:rPr lang="en-US" sz="2000" dirty="0"/>
              <a:t>sustenance</a:t>
            </a:r>
          </a:p>
          <a:p>
            <a:pPr lvl="1"/>
            <a:r>
              <a:rPr lang="en-US" sz="2000" dirty="0"/>
              <a:t>protection from the elements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5B6E7-31F9-403C-577C-E4933E150424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870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207BDF5-B988-42CE-BE87-9B8B9302A401}"/>
              </a:ext>
            </a:extLst>
          </p:cNvPr>
          <p:cNvGrpSpPr/>
          <p:nvPr/>
        </p:nvGrpSpPr>
        <p:grpSpPr>
          <a:xfrm>
            <a:off x="6667911" y="3873649"/>
            <a:ext cx="2289588" cy="1285220"/>
            <a:chOff x="4168094" y="3733800"/>
            <a:chExt cx="2289588" cy="1285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7CFAC9-4A75-45C4-9687-97F0C63E49D7}"/>
                </a:ext>
              </a:extLst>
            </p:cNvPr>
            <p:cNvSpPr txBox="1"/>
            <p:nvPr/>
          </p:nvSpPr>
          <p:spPr>
            <a:xfrm>
              <a:off x="4168094" y="37338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Paragraphs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FF5012-0ABA-466D-9A88-3ED3042EC001}"/>
                </a:ext>
              </a:extLst>
            </p:cNvPr>
            <p:cNvSpPr txBox="1"/>
            <p:nvPr/>
          </p:nvSpPr>
          <p:spPr>
            <a:xfrm>
              <a:off x="4876800" y="4495800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Structure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977245-FC3E-4581-87B5-35BDDB529F0A}"/>
              </a:ext>
            </a:extLst>
          </p:cNvPr>
          <p:cNvSpPr txBox="1"/>
          <p:nvPr/>
        </p:nvSpPr>
        <p:spPr>
          <a:xfrm>
            <a:off x="8795669" y="5524846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Paper or Memo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DF084D-25A9-402F-9460-D6396FB52E5C}"/>
              </a:ext>
            </a:extLst>
          </p:cNvPr>
          <p:cNvGrpSpPr/>
          <p:nvPr/>
        </p:nvGrpSpPr>
        <p:grpSpPr>
          <a:xfrm>
            <a:off x="4555281" y="1765964"/>
            <a:ext cx="3063381" cy="1934924"/>
            <a:chOff x="2055463" y="1626115"/>
            <a:chExt cx="3063381" cy="1934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B18E5D-571D-434A-95C3-4E460CAFD83A}"/>
                </a:ext>
              </a:extLst>
            </p:cNvPr>
            <p:cNvSpPr txBox="1"/>
            <p:nvPr/>
          </p:nvSpPr>
          <p:spPr>
            <a:xfrm>
              <a:off x="2055463" y="1626115"/>
              <a:ext cx="1346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Phrases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EEDE9D-7083-423B-BC3F-11EB2C28C636}"/>
                </a:ext>
              </a:extLst>
            </p:cNvPr>
            <p:cNvSpPr txBox="1"/>
            <p:nvPr/>
          </p:nvSpPr>
          <p:spPr>
            <a:xfrm>
              <a:off x="3395295" y="3037819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Sentences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B85FA4-DD0D-49C2-B632-E2CF7CB46EFF}"/>
                </a:ext>
              </a:extLst>
            </p:cNvPr>
            <p:cNvSpPr txBox="1"/>
            <p:nvPr/>
          </p:nvSpPr>
          <p:spPr>
            <a:xfrm>
              <a:off x="2537806" y="2317775"/>
              <a:ext cx="1311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Clauses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E0700CD8-50E1-4E4E-9F72-F7C22189C6B9}"/>
              </a:ext>
            </a:extLst>
          </p:cNvPr>
          <p:cNvSpPr/>
          <p:nvPr/>
        </p:nvSpPr>
        <p:spPr>
          <a:xfrm rot="19314995">
            <a:off x="6862908" y="1048354"/>
            <a:ext cx="417816" cy="263090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BDBD6-E982-4F7E-B4DC-09FA40BA7EA7}"/>
              </a:ext>
            </a:extLst>
          </p:cNvPr>
          <p:cNvSpPr txBox="1"/>
          <p:nvPr/>
        </p:nvSpPr>
        <p:spPr>
          <a:xfrm rot="19588686">
            <a:off x="7474010" y="138282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grammar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8F5538-D4F8-4714-B92D-F8843EA04687}"/>
              </a:ext>
            </a:extLst>
          </p:cNvPr>
          <p:cNvGrpSpPr/>
          <p:nvPr/>
        </p:nvGrpSpPr>
        <p:grpSpPr>
          <a:xfrm>
            <a:off x="9057000" y="2849966"/>
            <a:ext cx="2671792" cy="2388106"/>
            <a:chOff x="6557183" y="2710117"/>
            <a:chExt cx="2671792" cy="2388106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2B0D223-2A30-4515-B453-47B13F77D624}"/>
                </a:ext>
              </a:extLst>
            </p:cNvPr>
            <p:cNvSpPr/>
            <p:nvPr/>
          </p:nvSpPr>
          <p:spPr>
            <a:xfrm rot="19314995">
              <a:off x="6557183" y="2710117"/>
              <a:ext cx="438903" cy="2388106"/>
            </a:xfrm>
            <a:prstGeom prst="rightBrace">
              <a:avLst>
                <a:gd name="adj1" fmla="val 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8A3DCC-2EEC-4AB6-AF05-00FC08F00E2B}"/>
                </a:ext>
              </a:extLst>
            </p:cNvPr>
            <p:cNvSpPr txBox="1"/>
            <p:nvPr/>
          </p:nvSpPr>
          <p:spPr>
            <a:xfrm rot="19588686">
              <a:off x="7438100" y="2816410"/>
              <a:ext cx="1790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logic, reason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4F9994-2F1F-D081-A597-1ACB1DA56C1F}"/>
              </a:ext>
            </a:extLst>
          </p:cNvPr>
          <p:cNvSpPr/>
          <p:nvPr/>
        </p:nvSpPr>
        <p:spPr>
          <a:xfrm>
            <a:off x="1107171" y="709238"/>
            <a:ext cx="67351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Grammar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9234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CCEB9-E39B-42A5-8D37-99C7FA20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47" y="6018008"/>
            <a:ext cx="2057400" cy="365125"/>
          </a:xfrm>
        </p:spPr>
        <p:txBody>
          <a:bodyPr/>
          <a:lstStyle/>
          <a:p>
            <a:fld id="{C4F85062-4662-4D6B-BB38-DB7C890070D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AC27460-8946-4D00-8D5D-3F6CBE64F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65" y="1543300"/>
            <a:ext cx="2768416" cy="3540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AF4B2F-B2D8-4F3A-832E-03E2BED6D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196" y="833800"/>
            <a:ext cx="2293539" cy="5199156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BACF0B73-8112-4F69-BBEC-DED44569E337}"/>
              </a:ext>
            </a:extLst>
          </p:cNvPr>
          <p:cNvSpPr/>
          <p:nvPr/>
        </p:nvSpPr>
        <p:spPr>
          <a:xfrm>
            <a:off x="8191070" y="2337402"/>
            <a:ext cx="640958" cy="1971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E88466-8D9D-432A-B01A-1824DD4D89EA}"/>
              </a:ext>
            </a:extLst>
          </p:cNvPr>
          <p:cNvSpPr/>
          <p:nvPr/>
        </p:nvSpPr>
        <p:spPr>
          <a:xfrm>
            <a:off x="4297296" y="2339845"/>
            <a:ext cx="538034" cy="1971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6E608-155C-7305-341B-BBDFD38FD0A9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CE710-CCF1-1F05-96C3-6BD3B6938D66}"/>
              </a:ext>
            </a:extLst>
          </p:cNvPr>
          <p:cNvSpPr txBox="1"/>
          <p:nvPr/>
        </p:nvSpPr>
        <p:spPr>
          <a:xfrm>
            <a:off x="1107171" y="2216022"/>
            <a:ext cx="2888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Hypothesis/Thesis</a:t>
            </a:r>
          </a:p>
          <a:p>
            <a:r>
              <a:rPr lang="en-US" sz="2800" dirty="0"/>
              <a:t>Evidence</a:t>
            </a:r>
          </a:p>
          <a:p>
            <a:r>
              <a:rPr lang="en-US" sz="2800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5F4E3-FA01-C30D-4351-05EBE3CC8F1B}"/>
              </a:ext>
            </a:extLst>
          </p:cNvPr>
          <p:cNvSpPr txBox="1"/>
          <p:nvPr/>
        </p:nvSpPr>
        <p:spPr>
          <a:xfrm rot="21031199">
            <a:off x="1122426" y="379671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D1E3C-16A9-5C85-27B3-A7D73F95548E}"/>
              </a:ext>
            </a:extLst>
          </p:cNvPr>
          <p:cNvSpPr txBox="1"/>
          <p:nvPr/>
        </p:nvSpPr>
        <p:spPr>
          <a:xfrm rot="21354654">
            <a:off x="1148325" y="4501293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sentences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F54CD-A13F-667B-5DCB-97C8FD9BFAD9}"/>
              </a:ext>
            </a:extLst>
          </p:cNvPr>
          <p:cNvSpPr txBox="1"/>
          <p:nvPr/>
        </p:nvSpPr>
        <p:spPr>
          <a:xfrm rot="367203">
            <a:off x="2307426" y="3922861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A0352-E7E4-E2F8-EC9F-646BEA25E230}"/>
              </a:ext>
            </a:extLst>
          </p:cNvPr>
          <p:cNvSpPr txBox="1"/>
          <p:nvPr/>
        </p:nvSpPr>
        <p:spPr>
          <a:xfrm>
            <a:off x="5468988" y="102166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blueprint</a:t>
            </a:r>
          </a:p>
        </p:txBody>
      </p:sp>
    </p:spTree>
    <p:extLst>
      <p:ext uri="{BB962C8B-B14F-4D97-AF65-F5344CB8AC3E}">
        <p14:creationId xmlns:p14="http://schemas.microsoft.com/office/powerpoint/2010/main" val="24297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2693C-278D-2FB9-7BE8-E293F373FCA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Tips and Tricks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DE2B3-A068-A1C6-B63C-144482116207}"/>
              </a:ext>
            </a:extLst>
          </p:cNvPr>
          <p:cNvSpPr txBox="1"/>
          <p:nvPr/>
        </p:nvSpPr>
        <p:spPr>
          <a:xfrm>
            <a:off x="1318388" y="2552000"/>
            <a:ext cx="935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Write a “snowflake.”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Have a friend interview you (and record it and transcribe it).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Draw a “mind map.”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Don’t fall in love with your words.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Keep moving as you draft; don’t seek perfection.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99AD8F-3EFA-A749-892A-9DB1AF3A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8314" r="13088" b="7137"/>
          <a:stretch/>
        </p:blipFill>
        <p:spPr>
          <a:xfrm>
            <a:off x="5500183" y="1845703"/>
            <a:ext cx="6051426" cy="4303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A6585A7-A22E-7D1F-4D32-5384ADB23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83" y="1603127"/>
            <a:ext cx="5865083" cy="464624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54B997-70DA-7997-AE31-63FF93CFC03B}"/>
              </a:ext>
            </a:extLst>
          </p:cNvPr>
          <p:cNvSpPr/>
          <p:nvPr/>
        </p:nvSpPr>
        <p:spPr>
          <a:xfrm>
            <a:off x="8732841" y="4944093"/>
            <a:ext cx="2140771" cy="4012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C8A71-E89E-30C8-FF84-59C1B55D17B6}"/>
              </a:ext>
            </a:extLst>
          </p:cNvPr>
          <p:cNvSpPr txBox="1"/>
          <p:nvPr/>
        </p:nvSpPr>
        <p:spPr>
          <a:xfrm>
            <a:off x="1330960" y="725066"/>
            <a:ext cx="34340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Writing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0FA05-7009-0FCE-4F3C-99EBD6ABB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8" y="725066"/>
            <a:ext cx="3567316" cy="5354320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CF87CDD-7E52-D63D-8B03-6292761F64D1}"/>
              </a:ext>
            </a:extLst>
          </p:cNvPr>
          <p:cNvSpPr/>
          <p:nvPr/>
        </p:nvSpPr>
        <p:spPr>
          <a:xfrm>
            <a:off x="6347415" y="660400"/>
            <a:ext cx="957625" cy="576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7BE528-E220-E471-1EEF-153F4D785D54}"/>
              </a:ext>
            </a:extLst>
          </p:cNvPr>
          <p:cNvSpPr/>
          <p:nvPr/>
        </p:nvSpPr>
        <p:spPr>
          <a:xfrm>
            <a:off x="9435918" y="670560"/>
            <a:ext cx="957625" cy="576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DABDB-1383-8661-C203-A148BE3387B5}"/>
              </a:ext>
            </a:extLst>
          </p:cNvPr>
          <p:cNvSpPr/>
          <p:nvPr/>
        </p:nvSpPr>
        <p:spPr>
          <a:xfrm>
            <a:off x="6419318" y="4067227"/>
            <a:ext cx="3567316" cy="253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6FFA449-2DF9-57BD-D771-9E2EABDDE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7" y="37622"/>
            <a:ext cx="5239679" cy="6782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D0BF5-07C8-24DD-56EC-A02A8B84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4428B-166D-0C92-3608-FC6AAE15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A52FC-5976-40CE-CCE6-E6B318C5CD66}"/>
              </a:ext>
            </a:extLst>
          </p:cNvPr>
          <p:cNvSpPr txBox="1"/>
          <p:nvPr/>
        </p:nvSpPr>
        <p:spPr>
          <a:xfrm>
            <a:off x="1350045" y="2102315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 …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/>
              <a:t>The first draft of everything we write </a:t>
            </a:r>
            <a:br>
              <a:rPr lang="en-US" sz="2400" dirty="0"/>
            </a:br>
            <a:r>
              <a:rPr lang="en-US" sz="2400" dirty="0"/>
              <a:t>is – almost universally – loaded with </a:t>
            </a:r>
            <a:r>
              <a:rPr lang="en-US" sz="2400" dirty="0" err="1"/>
              <a:t>sh_t</a:t>
            </a:r>
            <a:r>
              <a:rPr lang="en-US" sz="24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AF9AA3-1D52-D149-B24D-496EEF628126}"/>
              </a:ext>
            </a:extLst>
          </p:cNvPr>
          <p:cNvGrpSpPr/>
          <p:nvPr/>
        </p:nvGrpSpPr>
        <p:grpSpPr>
          <a:xfrm>
            <a:off x="7401262" y="1632568"/>
            <a:ext cx="3074706" cy="2676348"/>
            <a:chOff x="9144000" y="1513872"/>
            <a:chExt cx="2286000" cy="2286000"/>
          </a:xfrm>
        </p:grpSpPr>
        <p:pic>
          <p:nvPicPr>
            <p:cNvPr id="6" name="Graphic 5" descr="Open book outline">
              <a:extLst>
                <a:ext uri="{FF2B5EF4-FFF2-40B4-BE49-F238E27FC236}">
                  <a16:creationId xmlns:a16="http://schemas.microsoft.com/office/drawing/2014/main" id="{E1DB501B-3C7B-1A27-5348-78845D0A5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000" y="1513872"/>
              <a:ext cx="2286000" cy="2286000"/>
            </a:xfrm>
            <a:prstGeom prst="rect">
              <a:avLst/>
            </a:prstGeom>
          </p:spPr>
        </p:pic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EB10E665-FDDA-0170-93FE-F0309E47D66B}"/>
                </a:ext>
              </a:extLst>
            </p:cNvPr>
            <p:cNvSpPr/>
            <p:nvPr/>
          </p:nvSpPr>
          <p:spPr>
            <a:xfrm>
              <a:off x="10439400" y="2133600"/>
              <a:ext cx="4572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017D03A-2351-E78D-C800-DFE7294D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29" y="2677888"/>
            <a:ext cx="1602172" cy="689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72331-25D2-647A-3CA9-86D7F3E9F9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2373" y="2481451"/>
            <a:ext cx="983878" cy="3345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3A43B6-A033-D592-C0E1-76B3400AAA81}"/>
              </a:ext>
            </a:extLst>
          </p:cNvPr>
          <p:cNvGrpSpPr/>
          <p:nvPr/>
        </p:nvGrpSpPr>
        <p:grpSpPr>
          <a:xfrm>
            <a:off x="7916150" y="4627152"/>
            <a:ext cx="2044930" cy="1733834"/>
            <a:chOff x="8979187" y="4042416"/>
            <a:chExt cx="2006025" cy="2006025"/>
          </a:xfrm>
        </p:grpSpPr>
        <p:pic>
          <p:nvPicPr>
            <p:cNvPr id="16" name="Graphic 15" descr="Storytelling outline">
              <a:extLst>
                <a:ext uri="{FF2B5EF4-FFF2-40B4-BE49-F238E27FC236}">
                  <a16:creationId xmlns:a16="http://schemas.microsoft.com/office/drawing/2014/main" id="{6B07EDBD-35B7-7A2C-EFA7-63662326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9187" y="4042416"/>
              <a:ext cx="2006025" cy="2006025"/>
            </a:xfrm>
            <a:prstGeom prst="rect">
              <a:avLst/>
            </a:prstGeom>
          </p:spPr>
        </p:pic>
        <p:sp useBgFill="1">
          <p:nvSpPr>
            <p:cNvPr id="18" name="TextBox 17">
              <a:extLst>
                <a:ext uri="{FF2B5EF4-FFF2-40B4-BE49-F238E27FC236}">
                  <a16:creationId xmlns:a16="http://schemas.microsoft.com/office/drawing/2014/main" id="{B8C7F396-E73D-1412-7B89-533B02ABCE2F}"/>
                </a:ext>
              </a:extLst>
            </p:cNvPr>
            <p:cNvSpPr txBox="1"/>
            <p:nvPr/>
          </p:nvSpPr>
          <p:spPr>
            <a:xfrm>
              <a:off x="9475779" y="5224870"/>
              <a:ext cx="1045492" cy="34719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BRILLIANT!</a:t>
              </a:r>
              <a:endParaRPr lang="en-US" sz="1350" dirty="0"/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959ECEF-7945-25CD-076B-EBF7D46D1765}"/>
              </a:ext>
            </a:extLst>
          </p:cNvPr>
          <p:cNvSpPr/>
          <p:nvPr/>
        </p:nvSpPr>
        <p:spPr>
          <a:xfrm>
            <a:off x="8743545" y="3995313"/>
            <a:ext cx="400050" cy="62720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0B30B-6758-4A33-1C50-3443A96B91C0}"/>
              </a:ext>
            </a:extLst>
          </p:cNvPr>
          <p:cNvSpPr txBox="1"/>
          <p:nvPr/>
        </p:nvSpPr>
        <p:spPr>
          <a:xfrm>
            <a:off x="1184841" y="4011006"/>
            <a:ext cx="531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The difference between good and bad writing is that we edit the </a:t>
            </a:r>
            <a:r>
              <a:rPr lang="en-US" sz="2400" dirty="0" err="1"/>
              <a:t>sh_t</a:t>
            </a:r>
            <a:r>
              <a:rPr lang="en-US" sz="2400" dirty="0"/>
              <a:t> out 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F8D5-9816-BAD1-FFD8-0075249842A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Self-edit!!!!</a:t>
            </a:r>
          </a:p>
        </p:txBody>
      </p:sp>
    </p:spTree>
    <p:extLst>
      <p:ext uri="{BB962C8B-B14F-4D97-AF65-F5344CB8AC3E}">
        <p14:creationId xmlns:p14="http://schemas.microsoft.com/office/powerpoint/2010/main" val="18034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7.40741E-7 C 0.00495 -0.00579 0.00899 -0.01042 0.0125 -0.01597 C 0.01381 -0.01829 0.01472 -0.02106 0.01615 -0.02338 C 0.0181 -0.02685 0.0211 -0.03032 0.02344 -0.03333 C 0.02461 -0.03449 0.02591 -0.03565 0.02735 -0.03727 C 0.03125 -0.04329 0.03607 -0.04954 0.03815 -0.05625 L 0.04206 -0.06782 C 0.04271 -0.06968 0.04349 -0.07176 0.04401 -0.07384 C 0.04662 -0.09051 0.04545 -0.08125 0.04753 -0.10093 C 0.04701 -0.11551 0.04662 -0.13009 0.04597 -0.14537 C 0.04492 -0.16458 0.04453 -0.17245 0.04206 -0.18935 C 0.04193 -0.19097 0.03933 -0.2081 0.03815 -0.21065 C 0.03555 -0.21968 0.0349 -0.2169 0.02917 -0.22407 C 0.02722 -0.22662 0.02565 -0.22986 0.02344 -0.23194 C 0.01511 -0.23981 0.01407 -0.23889 0.00495 -0.24143 C 0.00261 -0.24074 -0.00039 -0.24097 -0.00221 -0.23935 C -0.00364 -0.23819 -0.00377 -0.23565 -0.00377 -0.2338 C -0.00377 -0.22847 -0.00247 -0.22014 0.00313 -0.21829 C 0.01016 -0.21574 0.02526 -0.21435 0.02526 -0.21412 C 0.02852 -0.21458 0.04167 -0.2162 0.04597 -0.21829 C 0.04766 -0.21921 0.04961 -0.22083 0.05157 -0.22199 C 0.06237 -0.2456 0.05612 -0.22963 0.05313 -0.28403 C 0.05313 -0.28704 0.05313 -0.29074 0.05157 -0.29352 C 0.04948 -0.2963 0.03959 -0.29838 0.03646 -0.29907 C 0.03347 -0.29861 0.02071 -0.29722 0.01615 -0.29537 C 0.01407 -0.29444 0.0125 -0.29282 0.01055 -0.29167 C 0.00742 -0.2868 0.00521 -0.2838 0.00313 -0.27801 C 0.00196 -0.27546 0.00183 -0.27292 0.00131 -0.27037 C 0.00065 -0.26829 -2.91667E-6 -0.26643 -0.00065 -0.26458 C -2.91667E-6 -0.26111 0.00052 -0.2581 0.00131 -0.25509 C 0.00183 -0.25139 0.00287 -0.24167 0.00495 -0.2375 C 0.01224 -0.22384 0.00951 -0.22847 0.01784 -0.22199 C 0.02292 -0.21852 0.02787 -0.21412 0.03282 -0.21065 C 0.0349 -0.20926 0.03646 -0.2081 0.03815 -0.20671 C 0.04063 -0.20486 0.0431 -0.20231 0.04597 -0.20093 C 0.04844 -0.19977 0.05222 -0.2 0.05508 -0.1993 C 0.0586 -0.19815 0.06094 -0.1963 0.06446 -0.19514 C 0.06628 -0.19444 0.06797 -0.19398 0.06992 -0.19305 C 0.08242 -0.19398 0.09453 -0.19421 0.10703 -0.19514 C 0.11133 -0.19537 0.1155 -0.19653 0.11992 -0.19722 L 0.13464 -0.1993 C 0.15547 -0.2044 0.12826 -0.19676 0.14987 -0.20486 C 0.16094 -0.20903 0.16407 -0.2088 0.17565 -0.21065 C 0.17878 -0.2118 0.1819 -0.21296 0.1849 -0.21435 C 0.1875 -0.21551 0.18959 -0.2169 0.19206 -0.21829 C 0.19597 -0.21991 0.20157 -0.22106 0.20521 -0.22199 C 0.21849 -0.23148 0.20222 -0.22106 0.21836 -0.22778 C 0.22331 -0.23032 0.22813 -0.2331 0.23308 -0.23565 C 0.23555 -0.23704 0.23763 -0.23866 0.2405 -0.23935 L 0.24792 -0.24143 C 0.26185 -0.25093 0.24388 -0.23981 0.26081 -0.24699 C 0.26289 -0.24815 0.26459 -0.24977 0.26641 -0.25093 C 0.27123 -0.25417 0.28112 -0.25903 0.28112 -0.2588 C 0.29089 -0.26898 0.28464 -0.26273 0.30183 -0.27593 C 0.30404 -0.27801 0.3069 -0.27963 0.30912 -0.28194 C 0.31094 -0.28403 0.31263 -0.28611 0.31459 -0.2875 C 0.3168 -0.28981 0.32006 -0.29143 0.32175 -0.29352 C 0.3237 -0.29514 0.32461 -0.29745 0.32578 -0.29907 C 0.32696 -0.30046 0.32839 -0.30162 0.3293 -0.30324 C 0.33151 -0.30602 0.33282 -0.30972 0.3349 -0.3125 C 0.33854 -0.31759 0.34141 -0.31921 0.3461 -0.32222 C 0.3474 -0.3243 0.34805 -0.32685 0.34974 -0.32824 C 0.36172 -0.33889 0.36107 -0.33079 0.36107 -0.33727 " pathEditMode="relative" rAng="0" ptsTypes="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687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1.11111E-6 C 0.00495 -0.00579 0.00898 -0.01042 0.0125 -0.01597 C 0.0138 -0.01829 0.01471 -0.02106 0.01615 -0.02338 C 0.0181 -0.02685 0.02109 -0.03032 0.02344 -0.03333 C 0.02461 -0.03449 0.02591 -0.03565 0.02734 -0.03727 C 0.03125 -0.04329 0.03607 -0.04954 0.03815 -0.05625 L 0.04206 -0.06782 C 0.04271 -0.06967 0.04349 -0.07176 0.04401 -0.07384 C 0.04661 -0.09051 0.04544 -0.08125 0.04753 -0.10092 C 0.04701 -0.11551 0.04661 -0.13009 0.04596 -0.14537 C 0.04492 -0.16458 0.04453 -0.17245 0.04206 -0.18935 C 0.04193 -0.19097 0.03932 -0.2081 0.03815 -0.21065 C 0.03555 -0.21967 0.0349 -0.2169 0.02917 -0.22407 C 0.02721 -0.22662 0.02565 -0.22986 0.02344 -0.23194 C 0.0151 -0.23981 0.01406 -0.23889 0.00495 -0.24143 C 0.0026 -0.24074 -0.00039 -0.24097 -0.00221 -0.23935 C -0.00365 -0.23819 -0.00378 -0.23565 -0.00378 -0.2338 C -0.00378 -0.22847 -0.00247 -0.22014 0.00312 -0.21829 C 0.01016 -0.21574 0.02526 -0.21435 0.02526 -0.21412 C 0.02852 -0.21458 0.04167 -0.2162 0.04596 -0.21829 C 0.04766 -0.21921 0.04961 -0.22083 0.05156 -0.22199 C 0.06237 -0.2456 0.05612 -0.22963 0.05312 -0.28403 C 0.05312 -0.28704 0.05312 -0.29074 0.05156 -0.29352 C 0.04948 -0.2963 0.03958 -0.29838 0.03646 -0.29907 C 0.03346 -0.29861 0.0207 -0.29722 0.01615 -0.29537 C 0.01406 -0.29444 0.0125 -0.29282 0.01055 -0.29167 C 0.00742 -0.2868 0.00521 -0.2838 0.00312 -0.27801 C 0.00195 -0.27546 0.00182 -0.27292 0.0013 -0.27037 C 0.00065 -0.26829 2.08333E-7 -0.26643 -0.00065 -0.26458 C 2.08333E-7 -0.26111 0.00052 -0.2581 0.0013 -0.25509 C 0.00182 -0.25139 0.00286 -0.24167 0.00495 -0.2375 C 0.01224 -0.22384 0.00951 -0.22847 0.01784 -0.22199 C 0.02292 -0.21852 0.02786 -0.21412 0.03281 -0.21065 C 0.0349 -0.20926 0.03646 -0.2081 0.03815 -0.20671 C 0.04062 -0.20486 0.0431 -0.20231 0.04596 -0.20092 C 0.04844 -0.19977 0.05221 -0.2 0.05508 -0.1993 C 0.05859 -0.19815 0.06094 -0.1963 0.06445 -0.19514 C 0.06628 -0.19444 0.06797 -0.19398 0.06992 -0.19305 C 0.08242 -0.19398 0.09453 -0.19421 0.10703 -0.19514 C 0.11133 -0.19537 0.11549 -0.19653 0.11992 -0.19722 L 0.13464 -0.1993 C 0.15547 -0.2044 0.12826 -0.19676 0.14987 -0.20486 C 0.16094 -0.20903 0.16406 -0.2088 0.17565 -0.21065 C 0.17878 -0.2118 0.1819 -0.21296 0.1849 -0.21435 C 0.1875 -0.21551 0.18958 -0.2169 0.19206 -0.21829 C 0.19596 -0.21991 0.20156 -0.22106 0.20521 -0.22199 C 0.21849 -0.23148 0.20221 -0.22106 0.21836 -0.22778 C 0.22331 -0.23032 0.22812 -0.2331 0.23307 -0.23565 C 0.23555 -0.23704 0.23763 -0.23866 0.24049 -0.23935 L 0.24792 -0.24143 C 0.26185 -0.25092 0.24388 -0.23981 0.26081 -0.24699 C 0.26289 -0.24815 0.26458 -0.24977 0.26641 -0.25092 C 0.27122 -0.25417 0.28112 -0.25903 0.28112 -0.2588 C 0.29089 -0.26898 0.28464 -0.26273 0.30182 -0.27592 C 0.30404 -0.27801 0.3069 -0.27963 0.30911 -0.28194 C 0.31094 -0.28403 0.31263 -0.28611 0.31458 -0.2875 C 0.3168 -0.28981 0.32005 -0.29143 0.32174 -0.29352 C 0.3237 -0.29514 0.32461 -0.29745 0.32578 -0.29907 C 0.32695 -0.30046 0.32839 -0.30162 0.3293 -0.30324 C 0.33151 -0.30602 0.33281 -0.30949 0.3349 -0.31204 C 0.33854 -0.31713 0.34141 -0.31875 0.34609 -0.32176 C 0.3474 -0.32361 0.34805 -0.32616 0.34974 -0.32778 C 0.36172 -0.33842 0.36107 -0.33032 0.36107 -0.33727 " pathEditMode="relative" rAng="0" ptsTypes="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7E2D8-44FF-2DB7-2359-43C255F4922F}"/>
              </a:ext>
            </a:extLst>
          </p:cNvPr>
          <p:cNvSpPr txBox="1"/>
          <p:nvPr/>
        </p:nvSpPr>
        <p:spPr>
          <a:xfrm>
            <a:off x="1176351" y="1578162"/>
            <a:ext cx="5125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a dictionary and style manual</a:t>
            </a:r>
          </a:p>
          <a:p>
            <a:endParaRPr lang="en-US" sz="2800" dirty="0"/>
          </a:p>
        </p:txBody>
      </p:sp>
      <p:pic>
        <p:nvPicPr>
          <p:cNvPr id="5" name="Picture 4" descr="A white book cover with black and pink text&#10;&#10;Description automatically generated">
            <a:extLst>
              <a:ext uri="{FF2B5EF4-FFF2-40B4-BE49-F238E27FC236}">
                <a16:creationId xmlns:a16="http://schemas.microsoft.com/office/drawing/2014/main" id="{BFD71BFB-B067-BF9C-7AC0-6BCCBD82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" y="2756398"/>
            <a:ext cx="2095682" cy="3421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A0831-B7E4-3B2C-587B-D3A5FC946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22">
            <a:off x="7596464" y="385142"/>
            <a:ext cx="2352007" cy="3545774"/>
          </a:xfrm>
          <a:prstGeom prst="rect">
            <a:avLst/>
          </a:prstGeom>
        </p:spPr>
      </p:pic>
      <p:pic>
        <p:nvPicPr>
          <p:cNvPr id="8" name="Picture 7" descr="A blue and red book cover&#10;&#10;Description automatically generated">
            <a:extLst>
              <a:ext uri="{FF2B5EF4-FFF2-40B4-BE49-F238E27FC236}">
                <a16:creationId xmlns:a16="http://schemas.microsoft.com/office/drawing/2014/main" id="{9307475D-A9ED-1900-C38A-2E4D6DDB9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37" y="544589"/>
            <a:ext cx="2819644" cy="4183743"/>
          </a:xfrm>
          <a:prstGeom prst="rect">
            <a:avLst/>
          </a:prstGeom>
        </p:spPr>
      </p:pic>
      <p:pic>
        <p:nvPicPr>
          <p:cNvPr id="10" name="Picture 9" descr="A book cover with blue and white text&#10;&#10;Description automatically generated">
            <a:extLst>
              <a:ext uri="{FF2B5EF4-FFF2-40B4-BE49-F238E27FC236}">
                <a16:creationId xmlns:a16="http://schemas.microsoft.com/office/drawing/2014/main" id="{A7DE5688-9697-8F05-37E5-104702359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80" y="2439978"/>
            <a:ext cx="2570819" cy="4008494"/>
          </a:xfrm>
          <a:prstGeom prst="rect">
            <a:avLst/>
          </a:prstGeom>
        </p:spPr>
      </p:pic>
      <p:pic>
        <p:nvPicPr>
          <p:cNvPr id="12" name="Picture 11" descr="A book cover with text&#10;&#10;Description automatically generated">
            <a:extLst>
              <a:ext uri="{FF2B5EF4-FFF2-40B4-BE49-F238E27FC236}">
                <a16:creationId xmlns:a16="http://schemas.microsoft.com/office/drawing/2014/main" id="{F0616049-AEF2-AB23-749F-3D2B8E583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9488"/>
            <a:ext cx="2819644" cy="4198984"/>
          </a:xfrm>
          <a:prstGeom prst="rect">
            <a:avLst/>
          </a:prstGeom>
        </p:spPr>
      </p:pic>
      <p:pic>
        <p:nvPicPr>
          <p:cNvPr id="14" name="Picture 13" descr="A cover of a book&#10;&#10;Description automatically generated">
            <a:extLst>
              <a:ext uri="{FF2B5EF4-FFF2-40B4-BE49-F238E27FC236}">
                <a16:creationId xmlns:a16="http://schemas.microsoft.com/office/drawing/2014/main" id="{542120B9-4A21-0510-A607-3D27E0EC4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70" y="2000117"/>
            <a:ext cx="3414476" cy="4313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D86831-D291-984F-4E28-510240F88A2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3727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61E29E-C118-48F5-8A3B-A64A3C39ED83}"/>
              </a:ext>
            </a:extLst>
          </p:cNvPr>
          <p:cNvSpPr/>
          <p:nvPr/>
        </p:nvSpPr>
        <p:spPr>
          <a:xfrm>
            <a:off x="857250" y="1190625"/>
            <a:ext cx="5238750" cy="4476750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CD4BE-1A97-492C-B18B-705E2B5A58EC}"/>
              </a:ext>
            </a:extLst>
          </p:cNvPr>
          <p:cNvSpPr txBox="1"/>
          <p:nvPr/>
        </p:nvSpPr>
        <p:spPr>
          <a:xfrm>
            <a:off x="1210958" y="1416014"/>
            <a:ext cx="31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not a linear process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3D618-A471-402A-A619-224249D8A52B}"/>
              </a:ext>
            </a:extLst>
          </p:cNvPr>
          <p:cNvCxnSpPr>
            <a:cxnSpLocks/>
          </p:cNvCxnSpPr>
          <p:nvPr/>
        </p:nvCxnSpPr>
        <p:spPr>
          <a:xfrm>
            <a:off x="2023045" y="2697125"/>
            <a:ext cx="2914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oil spring, metalware&#10;&#10;Description automatically generated">
            <a:extLst>
              <a:ext uri="{FF2B5EF4-FFF2-40B4-BE49-F238E27FC236}">
                <a16:creationId xmlns:a16="http://schemas.microsoft.com/office/drawing/2014/main" id="{D322FBB5-58EE-4089-A6C7-F097219D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3121" r="6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7" r="35342"/>
          <a:stretch/>
        </p:blipFill>
        <p:spPr>
          <a:xfrm rot="16200000">
            <a:off x="2893851" y="2236310"/>
            <a:ext cx="1097280" cy="4114801"/>
          </a:xfrm>
          <a:prstGeom prst="rect">
            <a:avLst/>
          </a:prstGeom>
        </p:spPr>
      </p:pic>
      <p:pic>
        <p:nvPicPr>
          <p:cNvPr id="16" name="Graphic 15" descr="Add with solid fill">
            <a:extLst>
              <a:ext uri="{FF2B5EF4-FFF2-40B4-BE49-F238E27FC236}">
                <a16:creationId xmlns:a16="http://schemas.microsoft.com/office/drawing/2014/main" id="{CB565699-67F4-4D08-A69F-8EFB6AE8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58002">
            <a:off x="3006314" y="2239983"/>
            <a:ext cx="872354" cy="872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9F94D-655A-40DD-9AF5-7412428E11E6}"/>
              </a:ext>
            </a:extLst>
          </p:cNvPr>
          <p:cNvSpPr txBox="1"/>
          <p:nvPr/>
        </p:nvSpPr>
        <p:spPr>
          <a:xfrm>
            <a:off x="4057811" y="1430213"/>
            <a:ext cx="2243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, but spiral.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7EC2F-1E02-9DB3-343C-F87D04957717}"/>
              </a:ext>
            </a:extLst>
          </p:cNvPr>
          <p:cNvSpPr txBox="1"/>
          <p:nvPr/>
        </p:nvSpPr>
        <p:spPr>
          <a:xfrm>
            <a:off x="6594439" y="929885"/>
            <a:ext cx="314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what’s needed.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0B0E3-D07A-7223-EE73-74BF92D87CB3}"/>
              </a:ext>
            </a:extLst>
          </p:cNvPr>
          <p:cNvSpPr txBox="1"/>
          <p:nvPr/>
        </p:nvSpPr>
        <p:spPr>
          <a:xfrm>
            <a:off x="6900126" y="1830007"/>
            <a:ext cx="308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Think and take on info.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F7E4-D936-F648-B32A-F7BBB743D6F7}"/>
              </a:ext>
            </a:extLst>
          </p:cNvPr>
          <p:cNvSpPr txBox="1"/>
          <p:nvPr/>
        </p:nvSpPr>
        <p:spPr>
          <a:xfrm>
            <a:off x="7356337" y="2697125"/>
            <a:ext cx="461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sentences → paragraphs.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05702-DBF9-B88B-680D-DED34BD37E40}"/>
              </a:ext>
            </a:extLst>
          </p:cNvPr>
          <p:cNvSpPr txBox="1"/>
          <p:nvPr/>
        </p:nvSpPr>
        <p:spPr>
          <a:xfrm>
            <a:off x="7639229" y="3699211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Build, refine, and adjust.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B16AF-8E4E-3D13-C027-297C0EA2080B}"/>
              </a:ext>
            </a:extLst>
          </p:cNvPr>
          <p:cNvSpPr txBox="1"/>
          <p:nvPr/>
        </p:nvSpPr>
        <p:spPr>
          <a:xfrm>
            <a:off x="8168235" y="470129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Edit, edit, edit.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44D70-4FC3-31C0-61B3-EC50AC8BB4BB}"/>
              </a:ext>
            </a:extLst>
          </p:cNvPr>
          <p:cNvSpPr txBox="1"/>
          <p:nvPr/>
        </p:nvSpPr>
        <p:spPr>
          <a:xfrm>
            <a:off x="8525030" y="5472550"/>
            <a:ext cx="143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happy.</a:t>
            </a:r>
          </a:p>
        </p:txBody>
      </p:sp>
    </p:spTree>
    <p:extLst>
      <p:ext uri="{BB962C8B-B14F-4D97-AF65-F5344CB8AC3E}">
        <p14:creationId xmlns:p14="http://schemas.microsoft.com/office/powerpoint/2010/main" val="13654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8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1EA03-02E3-1177-7EDB-368225213A74}"/>
              </a:ext>
            </a:extLst>
          </p:cNvPr>
          <p:cNvSpPr txBox="1"/>
          <p:nvPr/>
        </p:nvSpPr>
        <p:spPr>
          <a:xfrm>
            <a:off x="1346200" y="660400"/>
            <a:ext cx="459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forget … there’s always help.</a:t>
            </a:r>
          </a:p>
        </p:txBody>
      </p:sp>
      <p:pic>
        <p:nvPicPr>
          <p:cNvPr id="5" name="Picture 4" descr="A person smiling at a game board&#10;&#10;AI-generated content may be incorrect.">
            <a:extLst>
              <a:ext uri="{FF2B5EF4-FFF2-40B4-BE49-F238E27FC236}">
                <a16:creationId xmlns:a16="http://schemas.microsoft.com/office/drawing/2014/main" id="{3C864DD3-4308-ADAD-6147-83D31FA61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36" y="1350949"/>
            <a:ext cx="9489782" cy="5338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42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E4DE0-012C-0582-FAC0-84972165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67" y="522582"/>
            <a:ext cx="5984837" cy="3366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E04D5-7F3D-628A-94D5-22341AAB4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6" y="483488"/>
            <a:ext cx="4478325" cy="597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757DF-3194-C08F-1336-EC7E8BBE9001}"/>
              </a:ext>
            </a:extLst>
          </p:cNvPr>
          <p:cNvSpPr txBox="1"/>
          <p:nvPr/>
        </p:nvSpPr>
        <p:spPr>
          <a:xfrm>
            <a:off x="6096000" y="5152913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practice, is there </a:t>
            </a:r>
            <a:br>
              <a:rPr lang="en-US" sz="2400" dirty="0"/>
            </a:br>
            <a:r>
              <a:rPr lang="en-US" sz="2400" dirty="0"/>
              <a:t>any part of this you can’t do?</a:t>
            </a:r>
          </a:p>
        </p:txBody>
      </p:sp>
    </p:spTree>
    <p:extLst>
      <p:ext uri="{BB962C8B-B14F-4D97-AF65-F5344CB8AC3E}">
        <p14:creationId xmlns:p14="http://schemas.microsoft.com/office/powerpoint/2010/main" val="180670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BFAB-EA12-6878-44ED-36B5C718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1A7B2-6A6B-447D-E63D-AC0C0774856C}"/>
              </a:ext>
            </a:extLst>
          </p:cNvPr>
          <p:cNvSpPr/>
          <p:nvPr/>
        </p:nvSpPr>
        <p:spPr>
          <a:xfrm>
            <a:off x="5867400" y="4642247"/>
            <a:ext cx="502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dirty="0"/>
              <a:t>Fulton T. Armstrong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26 September 2025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426D5-0447-3BD4-D5FD-3D8FF296B0A8}"/>
              </a:ext>
            </a:extLst>
          </p:cNvPr>
          <p:cNvSpPr/>
          <p:nvPr/>
        </p:nvSpPr>
        <p:spPr>
          <a:xfrm>
            <a:off x="1545779" y="1143000"/>
            <a:ext cx="9563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Washington Memo</a:t>
            </a:r>
          </a:p>
          <a:p>
            <a:pPr algn="ctr">
              <a:spcAft>
                <a:spcPts val="2400"/>
              </a:spcAft>
            </a:pP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Writing for Policymakers who Need to Make Decisions -</a:t>
            </a:r>
            <a:endParaRPr lang="en-U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ED499B-AEF7-462B-2E3F-047B20F7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94111"/>
            <a:ext cx="4684295" cy="2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B09F7FB-F475-CBEB-65A4-F4888C226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B13CE-2EF4-1A8A-097C-4462001ED732}"/>
              </a:ext>
            </a:extLst>
          </p:cNvPr>
          <p:cNvSpPr txBox="1"/>
          <p:nvPr/>
        </p:nvSpPr>
        <p:spPr>
          <a:xfrm>
            <a:off x="1330960" y="725066"/>
            <a:ext cx="34340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Writing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388E5-0C76-DD17-8E0B-06D5AB98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8" y="725066"/>
            <a:ext cx="3567316" cy="5354320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D51B0E2-60FB-8E78-6BC4-2DF904BC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7" y="37622"/>
            <a:ext cx="5239679" cy="6782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349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B4142C-FEA1-424A-AC37-E11B3D44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" y="374711"/>
            <a:ext cx="4747846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552243" y="408925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  <p:pic>
        <p:nvPicPr>
          <p:cNvPr id="6" name="Picture 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B02BF504-5CE9-3CE2-5184-B0DC50BBD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802" r="4758" b="4802"/>
          <a:stretch/>
        </p:blipFill>
        <p:spPr>
          <a:xfrm>
            <a:off x="2457106" y="1040802"/>
            <a:ext cx="4680586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7BC3301-7B0C-D07E-7C86-AED42A02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6149"/>
          <a:stretch/>
        </p:blipFill>
        <p:spPr>
          <a:xfrm>
            <a:off x="4257869" y="2082488"/>
            <a:ext cx="4782911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D5A470-C776-0456-8D7F-C9395D6BE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65" y="2748579"/>
            <a:ext cx="4615458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036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9F9FC-B7AC-4062-B3C5-2F24DB0BE703}"/>
              </a:ext>
            </a:extLst>
          </p:cNvPr>
          <p:cNvSpPr txBox="1"/>
          <p:nvPr/>
        </p:nvSpPr>
        <p:spPr>
          <a:xfrm>
            <a:off x="2971800" y="2588567"/>
            <a:ext cx="47507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information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decision (or options) memo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guidance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Memorandum of Conversation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intelligence (or research) memo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44E4-34CF-4336-812A-D7E403FCAF26}"/>
              </a:ext>
            </a:extLst>
          </p:cNvPr>
          <p:cNvSpPr txBox="1"/>
          <p:nvPr/>
        </p:nvSpPr>
        <p:spPr>
          <a:xfrm>
            <a:off x="2133600" y="914400"/>
            <a:ext cx="771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Washington Speak, they </a:t>
            </a:r>
            <a:r>
              <a:rPr lang="en-US" sz="2800" i="1" dirty="0"/>
              <a:t>basically</a:t>
            </a:r>
            <a:r>
              <a:rPr lang="en-US" sz="2800" dirty="0"/>
              <a:t> boil down to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F42FD0-8A81-4684-A1C2-1895DAE49CD8}"/>
              </a:ext>
            </a:extLst>
          </p:cNvPr>
          <p:cNvGrpSpPr/>
          <p:nvPr/>
        </p:nvGrpSpPr>
        <p:grpSpPr>
          <a:xfrm>
            <a:off x="6405512" y="2452538"/>
            <a:ext cx="4186288" cy="2826604"/>
            <a:chOff x="4881511" y="2452538"/>
            <a:chExt cx="3348089" cy="2826604"/>
          </a:xfrm>
        </p:grpSpPr>
        <p:sp>
          <p:nvSpPr>
            <p:cNvPr id="5" name="Callout: Left Arrow 4">
              <a:extLst>
                <a:ext uri="{FF2B5EF4-FFF2-40B4-BE49-F238E27FC236}">
                  <a16:creationId xmlns:a16="http://schemas.microsoft.com/office/drawing/2014/main" id="{FDE27487-99BB-4DB5-B510-70313E4CC110}"/>
                </a:ext>
              </a:extLst>
            </p:cNvPr>
            <p:cNvSpPr/>
            <p:nvPr/>
          </p:nvSpPr>
          <p:spPr>
            <a:xfrm>
              <a:off x="4881511" y="2452538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A7435B-3655-4A05-AA6E-5C543971D3B7}"/>
                </a:ext>
              </a:extLst>
            </p:cNvPr>
            <p:cNvSpPr txBox="1"/>
            <p:nvPr/>
          </p:nvSpPr>
          <p:spPr>
            <a:xfrm>
              <a:off x="6555556" y="2819398"/>
              <a:ext cx="158154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Summary of Conclusions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Talking points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Scenarios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1600200" y="831264"/>
            <a:ext cx="797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Are all memos alike – with same structure, style,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5A84D-A632-433B-96B3-14A5989A3CAC}"/>
              </a:ext>
            </a:extLst>
          </p:cNvPr>
          <p:cNvSpPr txBox="1"/>
          <p:nvPr/>
        </p:nvSpPr>
        <p:spPr>
          <a:xfrm>
            <a:off x="3200400" y="2057401"/>
            <a:ext cx="6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9A99-CB84-4ED5-BE0C-3FB049099DB9}"/>
              </a:ext>
            </a:extLst>
          </p:cNvPr>
          <p:cNvSpPr txBox="1"/>
          <p:nvPr/>
        </p:nvSpPr>
        <p:spPr>
          <a:xfrm>
            <a:off x="3228975" y="2819400"/>
            <a:ext cx="4421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Different purposes (per above)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agencies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clearance/coordination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audience/dissemination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8747B2-FF6E-4479-899A-0EEFA4E6823F}"/>
              </a:ext>
            </a:extLst>
          </p:cNvPr>
          <p:cNvGrpSpPr/>
          <p:nvPr/>
        </p:nvGrpSpPr>
        <p:grpSpPr>
          <a:xfrm>
            <a:off x="6333837" y="2209800"/>
            <a:ext cx="4421403" cy="2895600"/>
            <a:chOff x="4809836" y="2209800"/>
            <a:chExt cx="3348089" cy="2826604"/>
          </a:xfrm>
        </p:grpSpPr>
        <p:sp>
          <p:nvSpPr>
            <p:cNvPr id="19" name="Callout: Left Arrow 18">
              <a:extLst>
                <a:ext uri="{FF2B5EF4-FFF2-40B4-BE49-F238E27FC236}">
                  <a16:creationId xmlns:a16="http://schemas.microsoft.com/office/drawing/2014/main" id="{95DE9329-5AEC-49D7-9F16-9382E1446EA3}"/>
                </a:ext>
              </a:extLst>
            </p:cNvPr>
            <p:cNvSpPr/>
            <p:nvPr/>
          </p:nvSpPr>
          <p:spPr>
            <a:xfrm>
              <a:off x="4809836" y="2209800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8EBCE4-4CA7-4B54-9054-90B0CC59894F}"/>
                </a:ext>
              </a:extLst>
            </p:cNvPr>
            <p:cNvSpPr txBox="1"/>
            <p:nvPr/>
          </p:nvSpPr>
          <p:spPr>
            <a:xfrm>
              <a:off x="6523296" y="2561273"/>
              <a:ext cx="1581547" cy="2283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Approach to options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Language &amp; terms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Values &amp; objectives </a:t>
              </a:r>
              <a:br>
                <a:rPr lang="en-US" dirty="0"/>
              </a:br>
              <a:r>
                <a:rPr lang="en-US" dirty="0"/>
                <a:t>(&amp; politics?)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0AF32-8D64-4C1B-ADEB-AF9FB7ECBFB5}"/>
              </a:ext>
            </a:extLst>
          </p:cNvPr>
          <p:cNvSpPr txBox="1"/>
          <p:nvPr/>
        </p:nvSpPr>
        <p:spPr>
          <a:xfrm>
            <a:off x="3276600" y="5395793"/>
            <a:ext cx="763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... all have </a:t>
            </a:r>
            <a:r>
              <a:rPr lang="en-US" sz="3200" dirty="0"/>
              <a:t>IMPORTANT</a:t>
            </a:r>
            <a:r>
              <a:rPr lang="en-US" sz="2400" dirty="0"/>
              <a:t> things in common ………..</a:t>
            </a:r>
          </a:p>
        </p:txBody>
      </p:sp>
    </p:spTree>
    <p:extLst>
      <p:ext uri="{BB962C8B-B14F-4D97-AF65-F5344CB8AC3E}">
        <p14:creationId xmlns:p14="http://schemas.microsoft.com/office/powerpoint/2010/main" val="30963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9379-21EA-44B8-BE48-A4E58D81B4B3}"/>
              </a:ext>
            </a:extLst>
          </p:cNvPr>
          <p:cNvSpPr txBox="1"/>
          <p:nvPr/>
        </p:nvSpPr>
        <p:spPr>
          <a:xfrm>
            <a:off x="2110017" y="943336"/>
            <a:ext cx="559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All good memos are …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9A3890-E171-49ED-AFE9-60824FF5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95599"/>
              </p:ext>
            </p:extLst>
          </p:nvPr>
        </p:nvGraphicFramePr>
        <p:xfrm>
          <a:off x="2468880" y="2154015"/>
          <a:ext cx="73718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537198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dirty="0"/>
                        <a:t>Brief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waste readers’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8D49F-1E99-415F-A905-F95B45F11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2452"/>
              </p:ext>
            </p:extLst>
          </p:nvPr>
        </p:nvGraphicFramePr>
        <p:xfrm>
          <a:off x="2468880" y="2815204"/>
          <a:ext cx="73215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486897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sloppy, long-winded.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B53CFC3-FB9E-419D-9421-013660F9C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09128"/>
              </p:ext>
            </p:extLst>
          </p:nvPr>
        </p:nvGraphicFramePr>
        <p:xfrm>
          <a:off x="2468880" y="4297680"/>
          <a:ext cx="8580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burden reader with clutter.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C5FD768A-AF4B-4EDA-87F6-23B92B0C3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16522"/>
              </p:ext>
            </p:extLst>
          </p:nvPr>
        </p:nvGraphicFramePr>
        <p:xfrm>
          <a:off x="2468880" y="4993721"/>
          <a:ext cx="91135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get bogged down in values, norms.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F454936-0AB6-4CF4-9910-BDCB5BA58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43212"/>
              </p:ext>
            </p:extLst>
          </p:nvPr>
        </p:nvGraphicFramePr>
        <p:xfrm>
          <a:off x="2468880" y="5732861"/>
          <a:ext cx="796146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126821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obtuse, ornate, distracting.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D50BB3-3C60-4A93-B9B6-361E45117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3674"/>
              </p:ext>
            </p:extLst>
          </p:nvPr>
        </p:nvGraphicFramePr>
        <p:xfrm>
          <a:off x="2468880" y="3576126"/>
          <a:ext cx="9342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Clear, 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make reader sort through ambiguity.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5474FA-2E19-438B-8617-565B08FF47DB}"/>
              </a:ext>
            </a:extLst>
          </p:cNvPr>
          <p:cNvGrpSpPr/>
          <p:nvPr/>
        </p:nvGrpSpPr>
        <p:grpSpPr>
          <a:xfrm rot="287323">
            <a:off x="2459553" y="3444179"/>
            <a:ext cx="7064152" cy="1684218"/>
            <a:chOff x="2294188" y="2688544"/>
            <a:chExt cx="5760720" cy="1920240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57080439-1E99-4A5F-AC04-0F0FCBF6C8B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6513FF-DD1D-4F77-B9A7-D08CA72392A6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2C7E5A-C13A-47A9-A1B4-5DB16560C8CA}"/>
                </a:ext>
              </a:extLst>
            </p:cNvPr>
            <p:cNvSpPr txBox="1"/>
            <p:nvPr/>
          </p:nvSpPr>
          <p:spPr>
            <a:xfrm>
              <a:off x="4216539" y="2753232"/>
              <a:ext cx="35675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</a:t>
              </a:r>
              <a:r>
                <a:rPr lang="en-US" sz="4000" dirty="0"/>
                <a:t>EASY</a:t>
              </a:r>
              <a:r>
                <a:rPr lang="en-US" sz="2400" dirty="0"/>
                <a:t> FOR YOUR READER TO GET WHAT THEY NEED TO KNOW.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481A2C-0F6E-78B5-60F8-A2B58082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8B4660-3C37-905E-E50B-33CEF472207F}"/>
              </a:ext>
            </a:extLst>
          </p:cNvPr>
          <p:cNvSpPr txBox="1"/>
          <p:nvPr/>
        </p:nvSpPr>
        <p:spPr>
          <a:xfrm>
            <a:off x="990600" y="777573"/>
            <a:ext cx="107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are the differences between academic writing and memo-writing?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8DBAD-91B4-80F9-15DD-FF632AEC8FB8}"/>
              </a:ext>
            </a:extLst>
          </p:cNvPr>
          <p:cNvSpPr txBox="1"/>
          <p:nvPr/>
        </p:nvSpPr>
        <p:spPr>
          <a:xfrm>
            <a:off x="2593759" y="236726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Purpose(s)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973B7-9AFA-259C-BF6B-AFD511B75D5C}"/>
              </a:ext>
            </a:extLst>
          </p:cNvPr>
          <p:cNvSpPr txBox="1"/>
          <p:nvPr/>
        </p:nvSpPr>
        <p:spPr>
          <a:xfrm>
            <a:off x="2590800" y="4217402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8E01-893F-9D1A-0CC8-1C786963F549}"/>
              </a:ext>
            </a:extLst>
          </p:cNvPr>
          <p:cNvSpPr txBox="1"/>
          <p:nvPr/>
        </p:nvSpPr>
        <p:spPr>
          <a:xfrm>
            <a:off x="4428323" y="1582717"/>
            <a:ext cx="28552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“Washington Memo”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F022D-E0FB-6F2B-75E5-48BAEEA53DB8}"/>
              </a:ext>
            </a:extLst>
          </p:cNvPr>
          <p:cNvSpPr txBox="1"/>
          <p:nvPr/>
        </p:nvSpPr>
        <p:spPr>
          <a:xfrm>
            <a:off x="2584882" y="2901674"/>
            <a:ext cx="19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9B34F-F009-C11B-A509-9A290B99B47F}"/>
              </a:ext>
            </a:extLst>
          </p:cNvPr>
          <p:cNvSpPr txBox="1"/>
          <p:nvPr/>
        </p:nvSpPr>
        <p:spPr>
          <a:xfrm>
            <a:off x="2593759" y="58124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7327A-8444-A7F8-39CF-35DD123ADBF7}"/>
              </a:ext>
            </a:extLst>
          </p:cNvPr>
          <p:cNvSpPr txBox="1"/>
          <p:nvPr/>
        </p:nvSpPr>
        <p:spPr>
          <a:xfrm>
            <a:off x="5032158" y="2343931"/>
            <a:ext cx="527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“Action”; empower reader by educating.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3D77C-D18B-4BFA-42FF-801951B424D8}"/>
              </a:ext>
            </a:extLst>
          </p:cNvPr>
          <p:cNvSpPr txBox="1"/>
          <p:nvPr/>
        </p:nvSpPr>
        <p:spPr>
          <a:xfrm>
            <a:off x="5023283" y="297319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what reader needs to know to decide.</a:t>
            </a:r>
          </a:p>
          <a:p>
            <a:r>
              <a:rPr lang="en-US" sz="2400" dirty="0"/>
              <a:t>Only what’s relevant.</a:t>
            </a:r>
          </a:p>
          <a:p>
            <a:r>
              <a:rPr lang="en-US" sz="2400" dirty="0"/>
              <a:t>Examples to show point, not encyclopedia.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42DDA-1864-AAF7-EEC7-3A958A97ACD3}"/>
              </a:ext>
            </a:extLst>
          </p:cNvPr>
          <p:cNvSpPr txBox="1"/>
          <p:nvPr/>
        </p:nvSpPr>
        <p:spPr>
          <a:xfrm>
            <a:off x="5029199" y="451710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Concise, direct, active.</a:t>
            </a:r>
          </a:p>
          <a:p>
            <a:r>
              <a:rPr lang="en-US" sz="2400" dirty="0"/>
              <a:t>“As brief as possible” (usually two pages).</a:t>
            </a:r>
          </a:p>
          <a:p>
            <a:r>
              <a:rPr lang="en-US" sz="2400" dirty="0"/>
              <a:t>Objective, not ornate.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4FD44D-5DF2-8EFA-9A38-A6E05C92ACC7}"/>
              </a:ext>
            </a:extLst>
          </p:cNvPr>
          <p:cNvCxnSpPr/>
          <p:nvPr/>
        </p:nvCxnSpPr>
        <p:spPr>
          <a:xfrm>
            <a:off x="5146172" y="6019800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19BE47-7BA3-1359-CCB8-C3CBF8ABF955}"/>
              </a:ext>
            </a:extLst>
          </p:cNvPr>
          <p:cNvSpPr/>
          <p:nvPr/>
        </p:nvSpPr>
        <p:spPr>
          <a:xfrm rot="19723992">
            <a:off x="-1097281" y="311972"/>
            <a:ext cx="3711389" cy="4087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36756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96161"/>
              </p:ext>
            </p:extLst>
          </p:nvPr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4620ADF-6B0E-A321-CAA3-D54FFD2ECFFD}"/>
              </a:ext>
            </a:extLst>
          </p:cNvPr>
          <p:cNvSpPr/>
          <p:nvPr/>
        </p:nvSpPr>
        <p:spPr>
          <a:xfrm>
            <a:off x="6347423" y="474699"/>
            <a:ext cx="4711850" cy="608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2009</TotalTime>
  <Words>867</Words>
  <Application>Microsoft Office PowerPoint</Application>
  <PresentationFormat>Widescreen</PresentationFormat>
  <Paragraphs>226</Paragraphs>
  <Slides>25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AU_analysis_class_theme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175</cp:revision>
  <cp:lastPrinted>2023-01-19T02:11:13Z</cp:lastPrinted>
  <dcterms:created xsi:type="dcterms:W3CDTF">2020-01-10T15:37:44Z</dcterms:created>
  <dcterms:modified xsi:type="dcterms:W3CDTF">2025-09-23T14:23:15Z</dcterms:modified>
  <cp:category/>
</cp:coreProperties>
</file>