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580" r:id="rId2"/>
    <p:sldId id="894" r:id="rId3"/>
    <p:sldId id="1979" r:id="rId4"/>
    <p:sldId id="1978" r:id="rId5"/>
    <p:sldId id="1968" r:id="rId6"/>
    <p:sldId id="1967" r:id="rId7"/>
    <p:sldId id="1962" r:id="rId8"/>
    <p:sldId id="1890" r:id="rId9"/>
    <p:sldId id="1944" r:id="rId10"/>
    <p:sldId id="1947" r:id="rId11"/>
    <p:sldId id="1950" r:id="rId12"/>
    <p:sldId id="1948" r:id="rId13"/>
    <p:sldId id="1975" r:id="rId14"/>
    <p:sldId id="1974" r:id="rId15"/>
    <p:sldId id="1976" r:id="rId16"/>
    <p:sldId id="1952" r:id="rId17"/>
    <p:sldId id="1954" r:id="rId18"/>
    <p:sldId id="1955" r:id="rId19"/>
    <p:sldId id="1970" r:id="rId20"/>
    <p:sldId id="1972" r:id="rId21"/>
    <p:sldId id="1977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1616"/>
    <a:srgbClr val="0F0F0F"/>
    <a:srgbClr val="FFCCFF"/>
    <a:srgbClr val="C7D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4D889-26C3-49F3-AAAE-36C63A6BA099}" v="1" dt="2025-09-18T17:19:28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51" autoAdjust="0"/>
    <p:restoredTop sz="93871" autoAdjust="0"/>
  </p:normalViewPr>
  <p:slideViewPr>
    <p:cSldViewPr>
      <p:cViewPr varScale="1">
        <p:scale>
          <a:sx n="62" d="100"/>
          <a:sy n="62" d="100"/>
        </p:scale>
        <p:origin x="1116" y="2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F8176-4188-4E27-BF79-CB7E84DE4DD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45E396-7BC1-4ADC-A603-F29CD7CBE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5E396-7BC1-4ADC-A603-F29CD7CBE0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5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2E86-0209-24E0-E912-974B099BF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0AD93-A82D-3CD9-CE3B-88941AA40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322047-1887-BEEF-C78C-205DBDFBD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3BBCB-24AC-AD6F-1A46-48A3E345F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5E396-7BC1-4ADC-A603-F29CD7CBE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80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qQl8jAy5f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4832336"/>
            <a:ext cx="50292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/>
              <a:t>Nayyera Haq </a:t>
            </a:r>
            <a:br>
              <a:rPr lang="en-US" sz="2800" b="1" dirty="0"/>
            </a:br>
            <a:r>
              <a:rPr lang="en-US" sz="2800" b="1" dirty="0"/>
              <a:t>Fulton Armstrong</a:t>
            </a:r>
            <a:br>
              <a:rPr lang="en-US" sz="2400" dirty="0"/>
            </a:br>
            <a:br>
              <a:rPr lang="en-US" sz="2000" dirty="0"/>
            </a:br>
            <a:r>
              <a:rPr lang="en-US" sz="2000" dirty="0"/>
              <a:t>19 September 2025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660065" y="1600200"/>
            <a:ext cx="1246412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rgbClr val="41AE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1AE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1AE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1AEBD">
                      <a:satMod val="220000"/>
                      <a:alpha val="35000"/>
                    </a:srgbClr>
                  </a:glow>
                </a:effectLst>
              </a:rPr>
              <a:t>Artificial Intelligence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-Using AI Responsibly - </a:t>
            </a:r>
            <a:endParaRPr lang="en-US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FA4EC-3A1D-4F88-B6BF-98BF7781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65024"/>
            <a:ext cx="3781783" cy="23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8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4298E-DB0E-234C-3E54-906AE982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BB2A5106-A739-FE16-5A5C-263175B9FE9D}"/>
              </a:ext>
            </a:extLst>
          </p:cNvPr>
          <p:cNvSpPr txBox="1">
            <a:spLocks/>
          </p:cNvSpPr>
          <p:nvPr/>
        </p:nvSpPr>
        <p:spPr>
          <a:xfrm>
            <a:off x="2158601" y="2119264"/>
            <a:ext cx="4617915" cy="32571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Errors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Manipulation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Make us stupid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5D8DE4-1501-7898-F06C-8B65DFD165FD}"/>
              </a:ext>
            </a:extLst>
          </p:cNvPr>
          <p:cNvSpPr txBox="1">
            <a:spLocks/>
          </p:cNvSpPr>
          <p:nvPr/>
        </p:nvSpPr>
        <p:spPr>
          <a:xfrm>
            <a:off x="834627" y="676591"/>
            <a:ext cx="5575698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Protect yourself from it</a:t>
            </a:r>
          </a:p>
        </p:txBody>
      </p:sp>
    </p:spTree>
    <p:extLst>
      <p:ext uri="{BB962C8B-B14F-4D97-AF65-F5344CB8AC3E}">
        <p14:creationId xmlns:p14="http://schemas.microsoft.com/office/powerpoint/2010/main" val="32232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A0D6CC-50AB-368F-10F0-0C78A7F8E9E6}"/>
              </a:ext>
            </a:extLst>
          </p:cNvPr>
          <p:cNvSpPr txBox="1"/>
          <p:nvPr/>
        </p:nvSpPr>
        <p:spPr>
          <a:xfrm>
            <a:off x="1202391" y="1909634"/>
            <a:ext cx="487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Well-known anecdotes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CD4FE-FF02-C25A-0A3B-FE6673860BB4}"/>
              </a:ext>
            </a:extLst>
          </p:cNvPr>
          <p:cNvSpPr txBox="1"/>
          <p:nvPr/>
        </p:nvSpPr>
        <p:spPr>
          <a:xfrm>
            <a:off x="1917266" y="3062353"/>
            <a:ext cx="5309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Put glue on pizza</a:t>
            </a:r>
          </a:p>
          <a:p>
            <a:r>
              <a:rPr lang="en-US" sz="2400" dirty="0"/>
              <a:t>Obama was a Muslim born in Kenya</a:t>
            </a:r>
          </a:p>
          <a:p>
            <a:r>
              <a:rPr lang="en-US" sz="2400" dirty="0"/>
              <a:t>Drink urine to pass a kidney stone</a:t>
            </a:r>
          </a:p>
          <a:p>
            <a:r>
              <a:rPr lang="en-US" sz="2400" dirty="0"/>
              <a:t>Law firms submit false citations to court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4E8D94-297B-4935-26D8-EF445C0CA8B9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304189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ED61C5-8830-A68A-E4F1-0318600D3700}"/>
              </a:ext>
            </a:extLst>
          </p:cNvPr>
          <p:cNvSpPr txBox="1"/>
          <p:nvPr/>
        </p:nvSpPr>
        <p:spPr>
          <a:xfrm>
            <a:off x="1143000" y="1841365"/>
            <a:ext cx="662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influences what a search tool or AI gives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E076C-5F4E-3E67-5EBF-457718C984DF}"/>
              </a:ext>
            </a:extLst>
          </p:cNvPr>
          <p:cNvSpPr txBox="1"/>
          <p:nvPr/>
        </p:nvSpPr>
        <p:spPr>
          <a:xfrm>
            <a:off x="1305003" y="2753447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Profiles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A01BA-40B3-8ED9-4B10-961F3CBC3318}"/>
              </a:ext>
            </a:extLst>
          </p:cNvPr>
          <p:cNvSpPr txBox="1"/>
          <p:nvPr/>
        </p:nvSpPr>
        <p:spPr>
          <a:xfrm>
            <a:off x="2971800" y="2757929"/>
            <a:ext cx="48716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Hundreds or thousands of bits of info “they” have collected on you.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Income, credit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Interests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Purchases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Memberships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you 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Language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4ACC0-5BBC-8582-463C-8FCA6DD87F35}"/>
              </a:ext>
            </a:extLst>
          </p:cNvPr>
          <p:cNvSpPr txBox="1"/>
          <p:nvPr/>
        </p:nvSpPr>
        <p:spPr>
          <a:xfrm>
            <a:off x="5791200" y="5336486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plus hundreds more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733522-61C9-9208-DC40-3A2539F18545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Manipulation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3176C-8DB6-F0B7-5628-71C758A7EF7E}"/>
              </a:ext>
            </a:extLst>
          </p:cNvPr>
          <p:cNvSpPr/>
          <p:nvPr/>
        </p:nvSpPr>
        <p:spPr>
          <a:xfrm>
            <a:off x="625089" y="2438400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3864F-C867-E41E-4376-BEA6E4F7887C}"/>
              </a:ext>
            </a:extLst>
          </p:cNvPr>
          <p:cNvSpPr txBox="1"/>
          <p:nvPr/>
        </p:nvSpPr>
        <p:spPr>
          <a:xfrm>
            <a:off x="5181600" y="3317649"/>
            <a:ext cx="457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Videos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People you communicate with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views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Sexual orientation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Recreation, hobbies</a:t>
            </a:r>
          </a:p>
        </p:txBody>
      </p:sp>
    </p:spTree>
    <p:extLst>
      <p:ext uri="{BB962C8B-B14F-4D97-AF65-F5344CB8AC3E}">
        <p14:creationId xmlns:p14="http://schemas.microsoft.com/office/powerpoint/2010/main" val="37261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5FD3A-577C-F489-7BD8-F3008461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733D4-3335-4AA4-D2A3-8E6D7E214A06}"/>
              </a:ext>
            </a:extLst>
          </p:cNvPr>
          <p:cNvSpPr txBox="1"/>
          <p:nvPr/>
        </p:nvSpPr>
        <p:spPr>
          <a:xfrm>
            <a:off x="1143000" y="1841365"/>
            <a:ext cx="662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influences what a search tool or AI gives you?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626A0-95AA-C5E0-C227-54EBDA3B8BA5}"/>
              </a:ext>
            </a:extLst>
          </p:cNvPr>
          <p:cNvSpPr txBox="1"/>
          <p:nvPr/>
        </p:nvSpPr>
        <p:spPr>
          <a:xfrm>
            <a:off x="1305003" y="2753447"/>
            <a:ext cx="1840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Algorithms</a:t>
            </a:r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92DD2AF-1D32-CFC9-0F8F-FB02232318C5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Manipulation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048071-C89B-1C9B-33E5-FC60DAC1C615}"/>
              </a:ext>
            </a:extLst>
          </p:cNvPr>
          <p:cNvSpPr/>
          <p:nvPr/>
        </p:nvSpPr>
        <p:spPr>
          <a:xfrm>
            <a:off x="623486" y="2438400"/>
            <a:ext cx="732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67137-8105-4D57-BF20-F1749AA318C8}"/>
              </a:ext>
            </a:extLst>
          </p:cNvPr>
          <p:cNvSpPr txBox="1"/>
          <p:nvPr/>
        </p:nvSpPr>
        <p:spPr>
          <a:xfrm>
            <a:off x="3276600" y="2786744"/>
            <a:ext cx="487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Strictly speaking, set of criteria through which results are filtered and prioritized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F7CDC-3654-86F7-8AB8-4D884797B9CA}"/>
              </a:ext>
            </a:extLst>
          </p:cNvPr>
          <p:cNvSpPr txBox="1"/>
          <p:nvPr/>
        </p:nvSpPr>
        <p:spPr>
          <a:xfrm>
            <a:off x="457202" y="3980905"/>
            <a:ext cx="42671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Much is “behavioral personalization,” part of your profile.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Visits to sites; links to sites; “backlinks”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Searches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B58A3-8049-7840-B11C-EF2CA0152CA0}"/>
              </a:ext>
            </a:extLst>
          </p:cNvPr>
          <p:cNvSpPr txBox="1"/>
          <p:nvPr/>
        </p:nvSpPr>
        <p:spPr>
          <a:xfrm>
            <a:off x="5181600" y="3978344"/>
            <a:ext cx="373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Much is PAID BY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Companies, parties, governments that want to influence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Google sells its “analytics” to clients.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Clients pay for targeting of people with particular profiles or behavioral personalization.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A29749-3180-7B3C-022F-092A2CB8AC27}"/>
              </a:ext>
            </a:extLst>
          </p:cNvPr>
          <p:cNvSpPr txBox="1"/>
          <p:nvPr/>
        </p:nvSpPr>
        <p:spPr>
          <a:xfrm>
            <a:off x="457202" y="561212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Enables “behavioral targeting” based on “training data” and assigned values.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5D96C1-78A5-195E-CD54-DBC78EBBE124}"/>
              </a:ext>
            </a:extLst>
          </p:cNvPr>
          <p:cNvCxnSpPr/>
          <p:nvPr/>
        </p:nvCxnSpPr>
        <p:spPr>
          <a:xfrm flipH="1">
            <a:off x="3886200" y="3581400"/>
            <a:ext cx="570816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555DB3-F9E3-2190-7B31-92BD05F06269}"/>
              </a:ext>
            </a:extLst>
          </p:cNvPr>
          <p:cNvCxnSpPr>
            <a:cxnSpLocks/>
          </p:cNvCxnSpPr>
          <p:nvPr/>
        </p:nvCxnSpPr>
        <p:spPr>
          <a:xfrm>
            <a:off x="5265304" y="3600116"/>
            <a:ext cx="476590" cy="264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F6119-43D4-5622-17E1-3D5BE6263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F8C9FC-4934-33B8-A2EE-C35AC7041FC5}"/>
              </a:ext>
            </a:extLst>
          </p:cNvPr>
          <p:cNvSpPr txBox="1"/>
          <p:nvPr/>
        </p:nvSpPr>
        <p:spPr>
          <a:xfrm>
            <a:off x="1143000" y="18288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Bottom line: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Not everything is being spoon-fed by interested parties, but you must be on guard.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search tools are flawed, but they are more transparent than the AI tools.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algorithms and clients are not transparent, and they </a:t>
            </a:r>
            <a:r>
              <a:rPr lang="en-US" sz="2400"/>
              <a:t>are much more </a:t>
            </a:r>
            <a:r>
              <a:rPr lang="en-US" sz="2400" dirty="0"/>
              <a:t>opaque in AI.</a:t>
            </a:r>
          </a:p>
          <a:p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BB03F8-7B73-9E88-7EF3-9400619319FA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Manipulation</a:t>
            </a:r>
          </a:p>
        </p:txBody>
      </p:sp>
    </p:spTree>
    <p:extLst>
      <p:ext uri="{BB962C8B-B14F-4D97-AF65-F5344CB8AC3E}">
        <p14:creationId xmlns:p14="http://schemas.microsoft.com/office/powerpoint/2010/main" val="418699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B6A51-C343-6A96-5603-569B94BE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5F2F43-F1C9-FAB5-7A4B-721724013333}"/>
              </a:ext>
            </a:extLst>
          </p:cNvPr>
          <p:cNvSpPr txBox="1"/>
          <p:nvPr/>
        </p:nvSpPr>
        <p:spPr>
          <a:xfrm>
            <a:off x="1143000" y="1828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Serious research increasingly shows that these tools dumb us down.</a:t>
            </a:r>
          </a:p>
          <a:p>
            <a:endParaRPr lang="en-US" sz="2400" dirty="0"/>
          </a:p>
          <a:p>
            <a:r>
              <a:rPr lang="en-US" sz="2400" dirty="0"/>
              <a:t>Among the good studies:  </a:t>
            </a:r>
          </a:p>
          <a:p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9868FD8-A954-823E-0A77-766D662FA660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Make us Stupid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C997E0-DD81-65AF-BC01-41F288B99B88}"/>
              </a:ext>
            </a:extLst>
          </p:cNvPr>
          <p:cNvSpPr txBox="1"/>
          <p:nvPr/>
        </p:nvSpPr>
        <p:spPr>
          <a:xfrm>
            <a:off x="6705600" y="3781914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MIT Media Lab</a:t>
            </a:r>
          </a:p>
        </p:txBody>
      </p:sp>
      <p:pic>
        <p:nvPicPr>
          <p:cNvPr id="9" name="Picture 8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BE62095E-A31A-ADA4-7970-55FCF257F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46" y="2619841"/>
            <a:ext cx="3667152" cy="1128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0F3D24-1183-DEA9-9E64-0275B6043703}"/>
              </a:ext>
            </a:extLst>
          </p:cNvPr>
          <p:cNvSpPr txBox="1"/>
          <p:nvPr/>
        </p:nvSpPr>
        <p:spPr>
          <a:xfrm>
            <a:off x="1143000" y="443002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“Neural and behavioral deficits” when use LLM tools to do your thinking and writing.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8BD00-F3CA-5F13-3FCB-B3C92A7A17B5}"/>
              </a:ext>
            </a:extLst>
          </p:cNvPr>
          <p:cNvSpPr txBox="1"/>
          <p:nvPr/>
        </p:nvSpPr>
        <p:spPr>
          <a:xfrm>
            <a:off x="1257302" y="554059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Not an entirely new or surprising.  Don’t remember phone numbers because of  iPhone.  Don’t remember way to places because of GPS.</a:t>
            </a:r>
          </a:p>
        </p:txBody>
      </p:sp>
    </p:spTree>
    <p:extLst>
      <p:ext uri="{BB962C8B-B14F-4D97-AF65-F5344CB8AC3E}">
        <p14:creationId xmlns:p14="http://schemas.microsoft.com/office/powerpoint/2010/main" val="28952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B613-3B96-A3CF-414A-EA5D5CAA3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A2AB12-0AD4-37B6-704E-20327D9E52C8}"/>
              </a:ext>
            </a:extLst>
          </p:cNvPr>
          <p:cNvSpPr txBox="1">
            <a:spLocks/>
          </p:cNvSpPr>
          <p:nvPr/>
        </p:nvSpPr>
        <p:spPr>
          <a:xfrm>
            <a:off x="819702" y="685800"/>
            <a:ext cx="7504596" cy="67185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How to Protect Ourselves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63A73-0CD5-0BD8-96F6-296F21AFF76A}"/>
              </a:ext>
            </a:extLst>
          </p:cNvPr>
          <p:cNvSpPr txBox="1"/>
          <p:nvPr/>
        </p:nvSpPr>
        <p:spPr>
          <a:xfrm>
            <a:off x="951468" y="1740878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smart.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Never take off your critical-thinking hat.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Always control the question and words.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become too dependent on tech.</a:t>
            </a:r>
          </a:p>
          <a:p>
            <a:endParaRPr lang="en-US" sz="2400" dirty="0"/>
          </a:p>
          <a:p>
            <a:r>
              <a:rPr lang="en-US" sz="2400" dirty="0"/>
              <a:t>Online, manage your profile and watch the algorithms.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Create different personas for searches.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different machines* and use VPN.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Delete browser cookies and history.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Protect your privacy.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0EA43-0F9F-95B7-26B3-59C095F5F663}"/>
              </a:ext>
            </a:extLst>
          </p:cNvPr>
          <p:cNvSpPr txBox="1"/>
          <p:nvPr/>
        </p:nvSpPr>
        <p:spPr>
          <a:xfrm>
            <a:off x="533400" y="6152350"/>
            <a:ext cx="7127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 Device fingerprints – based on hardware, software, and IP are extremely precise.</a:t>
            </a:r>
          </a:p>
        </p:txBody>
      </p:sp>
    </p:spTree>
    <p:extLst>
      <p:ext uri="{BB962C8B-B14F-4D97-AF65-F5344CB8AC3E}">
        <p14:creationId xmlns:p14="http://schemas.microsoft.com/office/powerpoint/2010/main" val="27030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22130B-01FF-EC64-9801-CAA7C9BA90E2}"/>
              </a:ext>
            </a:extLst>
          </p:cNvPr>
          <p:cNvSpPr txBox="1"/>
          <p:nvPr/>
        </p:nvSpPr>
        <p:spPr>
          <a:xfrm>
            <a:off x="533400" y="749692"/>
            <a:ext cx="6197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 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Software attributes:</a:t>
            </a:r>
            <a:endParaRPr lang="en-US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Operating system (OS) type and version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Browser type and version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Installed fonts and plugins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Time zone and language settings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User agent string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IP address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 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Hardware attributes:</a:t>
            </a:r>
            <a:endParaRPr lang="en-US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Screen resolution and size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CPU model and architecture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GPU model and drivers (often through techniques like Canvas and WebGL fingerprinting)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Battery information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Device model (for mobile devices)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Connected media devices (e.g., audio and video cards)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Hardware ID (in some cases)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 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Other characteristics:</a:t>
            </a:r>
            <a:endParaRPr lang="en-US" sz="18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Network type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Geolocation data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VPN and browser information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Flash data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44EB2-D3DD-E6FE-22C1-C59D80D246ED}"/>
              </a:ext>
            </a:extLst>
          </p:cNvPr>
          <p:cNvSpPr txBox="1"/>
          <p:nvPr/>
        </p:nvSpPr>
        <p:spPr>
          <a:xfrm>
            <a:off x="2971800" y="381000"/>
            <a:ext cx="186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 fingerprint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32872-73FA-D230-886E-16A14F26B5CA}"/>
              </a:ext>
            </a:extLst>
          </p:cNvPr>
          <p:cNvSpPr txBox="1"/>
          <p:nvPr/>
        </p:nvSpPr>
        <p:spPr>
          <a:xfrm>
            <a:off x="6595272" y="565026"/>
            <a:ext cx="10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USE</a:t>
            </a:r>
          </a:p>
        </p:txBody>
      </p:sp>
    </p:spTree>
    <p:extLst>
      <p:ext uri="{BB962C8B-B14F-4D97-AF65-F5344CB8AC3E}">
        <p14:creationId xmlns:p14="http://schemas.microsoft.com/office/powerpoint/2010/main" val="911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49382-7F1C-A2B8-2B44-1176E70C668C}"/>
              </a:ext>
            </a:extLst>
          </p:cNvPr>
          <p:cNvSpPr txBox="1"/>
          <p:nvPr/>
        </p:nvSpPr>
        <p:spPr>
          <a:xfrm>
            <a:off x="381000" y="1676400"/>
            <a:ext cx="8597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While completely avoiding device fingerprinting is difficult, you can take steps to reduce its effectiveness: 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 privacy-focused browsers: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Browsers like Tor, Brave, and Mozilla Firefox offer enhanced privacy features and resistance to fingerprinting.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Install anti-fingerprinting extensions: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Extensions like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uBlock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Origin, Privacy Badger, and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CanvasBlocker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can block or mitigate fingerprinting techniques.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Adjust browser settings: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Modify settings to minimize data sharing, such as disabling unnecessary plugins, JavaScript (with caution as it can break some websites), or opting out of third-party cookies.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Use a VPN: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 VPN can mask your IP address, a component of your digital fingerprint, but won't prevent fingerprinting entirely.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Disable WebGL and canvas: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This can reduce exposure to canvas fingerprinting.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b="1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Regularly clear browser data:</a:t>
            </a: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While not foolproof, it can minimize some tracking methods. 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470B5-C1CD-C3CD-3B1F-A2ED5CF23A78}"/>
              </a:ext>
            </a:extLst>
          </p:cNvPr>
          <p:cNvSpPr txBox="1"/>
          <p:nvPr/>
        </p:nvSpPr>
        <p:spPr>
          <a:xfrm>
            <a:off x="6595272" y="565026"/>
            <a:ext cx="108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USE</a:t>
            </a:r>
          </a:p>
        </p:txBody>
      </p:sp>
    </p:spTree>
    <p:extLst>
      <p:ext uri="{BB962C8B-B14F-4D97-AF65-F5344CB8AC3E}">
        <p14:creationId xmlns:p14="http://schemas.microsoft.com/office/powerpoint/2010/main" val="35048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1CB2-9533-ED43-1B63-F8ED6B3B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32719-8DE8-B730-27E1-72235CB92D24}"/>
              </a:ext>
            </a:extLst>
          </p:cNvPr>
          <p:cNvSpPr txBox="1"/>
          <p:nvPr/>
        </p:nvSpPr>
        <p:spPr>
          <a:xfrm>
            <a:off x="1524000" y="685800"/>
            <a:ext cx="643907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/>
              <a:t> Responsible Use: Better Google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4A1A4-2523-908E-D7F5-65FBC2ACE52B}"/>
              </a:ext>
            </a:extLst>
          </p:cNvPr>
          <p:cNvSpPr txBox="1"/>
          <p:nvPr/>
        </p:nvSpPr>
        <p:spPr>
          <a:xfrm>
            <a:off x="990600" y="1676401"/>
            <a:ext cx="6819046" cy="64633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Narrowing research—one author, multiple topics</a:t>
            </a:r>
          </a:p>
          <a:p>
            <a:pPr marL="914400" lvl="1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reference noted writer and specific time period in the prompt and ask to pull out key works for you to read</a:t>
            </a:r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Reference selection—one topic, multiple papers</a:t>
            </a:r>
          </a:p>
          <a:p>
            <a:pPr marL="914400" lvl="1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reference multiple research papers, or a massive document, in the prompt and ask to pull out mentions of a specific topic. </a:t>
            </a:r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0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82D9E-00E4-4E48-AEAB-CE69096242C9}"/>
              </a:ext>
            </a:extLst>
          </p:cNvPr>
          <p:cNvSpPr txBox="1"/>
          <p:nvPr/>
        </p:nvSpPr>
        <p:spPr>
          <a:xfrm>
            <a:off x="1670116" y="2362200"/>
            <a:ext cx="5803768" cy="206210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/>
              <a:t>What is Artificial Intelligence?</a:t>
            </a:r>
          </a:p>
          <a:p>
            <a:pPr algn="ctr"/>
            <a:endParaRPr lang="en-US" sz="3600" dirty="0"/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What are its benefits … and risks?</a:t>
            </a:r>
          </a:p>
        </p:txBody>
      </p:sp>
    </p:spTree>
    <p:extLst>
      <p:ext uri="{BB962C8B-B14F-4D97-AF65-F5344CB8AC3E}">
        <p14:creationId xmlns:p14="http://schemas.microsoft.com/office/powerpoint/2010/main" val="13992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C4774-588D-D2ED-B070-45506B55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5E3B4-7F99-E660-671E-EF30FCF2FC0B}"/>
              </a:ext>
            </a:extLst>
          </p:cNvPr>
          <p:cNvSpPr txBox="1"/>
          <p:nvPr/>
        </p:nvSpPr>
        <p:spPr>
          <a:xfrm>
            <a:off x="685800" y="1447800"/>
            <a:ext cx="800514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/>
              <a:t> ChatGPT Prompts for Academic Writing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14ABA-A69E-5008-C45D-3E5308BCF56A}"/>
              </a:ext>
            </a:extLst>
          </p:cNvPr>
          <p:cNvSpPr txBox="1"/>
          <p:nvPr/>
        </p:nvSpPr>
        <p:spPr>
          <a:xfrm>
            <a:off x="1126447" y="2667000"/>
            <a:ext cx="6819046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/>
              <a:t>Dr Amina Yunis </a:t>
            </a:r>
            <a:r>
              <a:rPr lang="en-US" sz="2800" dirty="0">
                <a:hlinkClick r:id="rId2"/>
              </a:rPr>
              <a:t>Explainer</a:t>
            </a:r>
            <a:r>
              <a:rPr lang="en-US" sz="2800" dirty="0"/>
              <a:t> (start 1:00)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654AA-0C9F-039B-FBA5-F21DA3C895A9}"/>
              </a:ext>
            </a:extLst>
          </p:cNvPr>
          <p:cNvSpPr txBox="1"/>
          <p:nvPr/>
        </p:nvSpPr>
        <p:spPr>
          <a:xfrm>
            <a:off x="2438400" y="439453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https://www.youtube.com/watch?v=NqQl8jAy5f8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3AA66-6011-9E21-D19C-723BACB02D42}"/>
              </a:ext>
            </a:extLst>
          </p:cNvPr>
          <p:cNvCxnSpPr/>
          <p:nvPr/>
        </p:nvCxnSpPr>
        <p:spPr>
          <a:xfrm>
            <a:off x="4800600" y="3352800"/>
            <a:ext cx="0" cy="76200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881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AAF8-1AF4-6C62-24F0-CB6DC45B0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8209F-CBD1-9A3D-3006-CCEFF9D9FFA7}"/>
              </a:ext>
            </a:extLst>
          </p:cNvPr>
          <p:cNvSpPr/>
          <p:nvPr/>
        </p:nvSpPr>
        <p:spPr>
          <a:xfrm>
            <a:off x="3733800" y="4832336"/>
            <a:ext cx="502920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2800" b="1" dirty="0"/>
              <a:t>Nayyera Haq </a:t>
            </a:r>
            <a:br>
              <a:rPr lang="en-US" sz="2800" b="1" dirty="0"/>
            </a:br>
            <a:r>
              <a:rPr lang="en-US" sz="2800" b="1" dirty="0"/>
              <a:t>Fulton Armstrong</a:t>
            </a:r>
            <a:br>
              <a:rPr lang="en-US" sz="2400" dirty="0"/>
            </a:br>
            <a:br>
              <a:rPr lang="en-US" sz="2000" dirty="0"/>
            </a:br>
            <a:r>
              <a:rPr lang="en-US" sz="2000" dirty="0"/>
              <a:t>19 September 2025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BC76D-D594-BE5D-60CB-8D3649844974}"/>
              </a:ext>
            </a:extLst>
          </p:cNvPr>
          <p:cNvSpPr/>
          <p:nvPr/>
        </p:nvSpPr>
        <p:spPr>
          <a:xfrm>
            <a:off x="-1660065" y="1600200"/>
            <a:ext cx="1246412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4400" b="1" spc="300" dirty="0">
                <a:ln w="11430" cmpd="sng">
                  <a:solidFill>
                    <a:srgbClr val="41AE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1AE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1AE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1AEBD">
                      <a:satMod val="220000"/>
                      <a:alpha val="35000"/>
                    </a:srgbClr>
                  </a:glow>
                </a:effectLst>
              </a:rPr>
              <a:t>Artificial Intelligence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-Using AI Responsibly - </a:t>
            </a:r>
            <a:endParaRPr lang="en-US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FE140-179E-8E7F-A698-D001DE21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65024"/>
            <a:ext cx="3781783" cy="23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EEC63-3B71-1CB3-6500-04F7B8ED3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8" y="3220833"/>
            <a:ext cx="2682826" cy="3306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062DA-2CEB-659F-A72A-66486CFFC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508"/>
            <a:ext cx="3151749" cy="184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66B88-DCB1-E0CD-32B7-9496D864E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0" y="2660247"/>
            <a:ext cx="2370211" cy="3867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F70BB-D64A-D14E-C129-22DEB5AEB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83" y="797216"/>
            <a:ext cx="3048122" cy="20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210A4-FBFB-3916-AD10-D714AF4F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5A46DE-43D5-5AEE-7186-356E18F9611A}"/>
              </a:ext>
            </a:extLst>
          </p:cNvPr>
          <p:cNvSpPr txBox="1"/>
          <p:nvPr/>
        </p:nvSpPr>
        <p:spPr>
          <a:xfrm>
            <a:off x="762000" y="640695"/>
            <a:ext cx="7772400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>
                <a:latin typeface="Open Sans" panose="020B0606030504020204" pitchFamily="34" charset="0"/>
              </a:rPr>
              <a:t>E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nabling devices, such as computers, to carry out tasks and processes that would usually demand human-level intelligence.</a:t>
            </a:r>
          </a:p>
          <a:p>
            <a:pPr algn="ctr"/>
            <a:endParaRPr lang="en-US" sz="2800" dirty="0"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effectLst/>
                <a:latin typeface="Open Sans" panose="020B0606030504020204" pitchFamily="34" charset="0"/>
              </a:rPr>
              <a:t>The processes include reading, understanding and responding to language, analyzing data, and problem solving.</a:t>
            </a:r>
          </a:p>
          <a:p>
            <a:pPr algn="ctr"/>
            <a:endParaRPr lang="en-US" sz="2800" dirty="0"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effectLst/>
                <a:latin typeface="Open Sans" panose="020B0606030504020204" pitchFamily="34" charset="0"/>
              </a:rPr>
              <a:t>The difference from previous machines?</a:t>
            </a:r>
            <a:br>
              <a:rPr lang="en-US" sz="2800" b="0" i="0" dirty="0">
                <a:effectLst/>
                <a:latin typeface="Open Sans" panose="020B0606030504020204" pitchFamily="34" charset="0"/>
              </a:rPr>
            </a:br>
            <a:r>
              <a:rPr lang="en-US" sz="2800" b="0" i="0" dirty="0">
                <a:effectLst/>
                <a:latin typeface="Open Sans" panose="020B0606030504020204" pitchFamily="34" charset="0"/>
              </a:rPr>
              <a:t>By design, AI models learn and improve </a:t>
            </a:r>
            <a:br>
              <a:rPr lang="en-US" sz="2800" b="0" i="0" dirty="0">
                <a:effectLst/>
                <a:latin typeface="Open Sans" panose="020B0606030504020204" pitchFamily="34" charset="0"/>
              </a:rPr>
            </a:br>
            <a:r>
              <a:rPr lang="en-US" sz="2800" b="0" i="0" dirty="0">
                <a:effectLst/>
                <a:latin typeface="Open Sans" panose="020B0606030504020204" pitchFamily="34" charset="0"/>
              </a:rPr>
              <a:t>their processes.</a:t>
            </a:r>
            <a:r>
              <a:rPr lang="en-US" sz="2800" dirty="0"/>
              <a:t> </a:t>
            </a:r>
            <a:endParaRPr lang="en-US" sz="1100" dirty="0">
              <a:solidFill>
                <a:srgbClr val="1F1F1F"/>
              </a:solidFill>
              <a:latin typeface="Roboto"/>
              <a:ea typeface="Roboto"/>
              <a:cs typeface="Roboto"/>
            </a:endParaRPr>
          </a:p>
          <a:p>
            <a:pPr algn="ctr"/>
            <a:endParaRPr lang="en-US" sz="2800" dirty="0">
              <a:ea typeface="Roboto"/>
              <a:cs typeface="Roboto"/>
            </a:endParaRP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51EE6B-A053-7CF0-C546-5517CF9EDE71}"/>
              </a:ext>
            </a:extLst>
          </p:cNvPr>
          <p:cNvGrpSpPr/>
          <p:nvPr/>
        </p:nvGrpSpPr>
        <p:grpSpPr>
          <a:xfrm>
            <a:off x="3886200" y="3124200"/>
            <a:ext cx="4953000" cy="3506723"/>
            <a:chOff x="3886200" y="3124200"/>
            <a:chExt cx="4953000" cy="35067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422647-4766-C6B8-2692-0001FA064F72}"/>
                </a:ext>
              </a:extLst>
            </p:cNvPr>
            <p:cNvGrpSpPr/>
            <p:nvPr/>
          </p:nvGrpSpPr>
          <p:grpSpPr>
            <a:xfrm>
              <a:off x="3886200" y="3124200"/>
              <a:ext cx="4953000" cy="3506723"/>
              <a:chOff x="914400" y="1600199"/>
              <a:chExt cx="4953000" cy="350672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05997B-5210-3794-A251-4A737C763BC8}"/>
                  </a:ext>
                </a:extLst>
              </p:cNvPr>
              <p:cNvSpPr/>
              <p:nvPr/>
            </p:nvSpPr>
            <p:spPr>
              <a:xfrm>
                <a:off x="914400" y="1600200"/>
                <a:ext cx="4953000" cy="3429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76D0026-6866-5BFF-C555-32CA7AA652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6801" y="1600199"/>
                <a:ext cx="4696504" cy="3506723"/>
              </a:xfrm>
              <a:prstGeom prst="rect">
                <a:avLst/>
              </a:prstGeom>
            </p:spPr>
          </p:pic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C0800A8-584F-71BB-AF49-06231EE489C3}"/>
                </a:ext>
              </a:extLst>
            </p:cNvPr>
            <p:cNvSpPr/>
            <p:nvPr/>
          </p:nvSpPr>
          <p:spPr>
            <a:xfrm>
              <a:off x="5791200" y="5698393"/>
              <a:ext cx="2133600" cy="838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96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AE79-38C4-44F2-A123-D086E5F60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9E601-4CA3-2E4F-5E56-07893226E68B}"/>
              </a:ext>
            </a:extLst>
          </p:cNvPr>
          <p:cNvSpPr txBox="1"/>
          <p:nvPr/>
        </p:nvSpPr>
        <p:spPr>
          <a:xfrm>
            <a:off x="2675194" y="2362200"/>
            <a:ext cx="379360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/>
              <a:t>How does AI work?</a:t>
            </a:r>
          </a:p>
        </p:txBody>
      </p:sp>
    </p:spTree>
    <p:extLst>
      <p:ext uri="{BB962C8B-B14F-4D97-AF65-F5344CB8AC3E}">
        <p14:creationId xmlns:p14="http://schemas.microsoft.com/office/powerpoint/2010/main" val="144149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F0277-09AF-D300-2220-91125E6B5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4715B-349C-C0DF-77A2-89AD54904866}"/>
              </a:ext>
            </a:extLst>
          </p:cNvPr>
          <p:cNvSpPr txBox="1"/>
          <p:nvPr/>
        </p:nvSpPr>
        <p:spPr>
          <a:xfrm>
            <a:off x="762000" y="640695"/>
            <a:ext cx="777240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0" i="0" dirty="0">
                <a:effectLst/>
                <a:latin typeface="Open Sans" panose="020B0606030504020204" pitchFamily="34" charset="0"/>
              </a:rPr>
              <a:t>AI functionality is b</a:t>
            </a:r>
            <a:r>
              <a:rPr lang="en-US" sz="2800" dirty="0">
                <a:latin typeface="Open Sans" panose="020B0606030504020204" pitchFamily="34" charset="0"/>
              </a:rPr>
              <a:t>ased on: 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</a:rPr>
              <a:t>- algorithms, mathematical models  </a:t>
            </a:r>
          </a:p>
          <a:p>
            <a:pPr algn="ctr"/>
            <a:r>
              <a:rPr lang="en-US" sz="2800" b="0" i="0" dirty="0">
                <a:effectLst/>
                <a:latin typeface="Open Sans" panose="020B0606030504020204" pitchFamily="34" charset="0"/>
              </a:rPr>
              <a:t>- data, vast amounts of information</a:t>
            </a:r>
          </a:p>
          <a:p>
            <a:pPr algn="ctr"/>
            <a:endParaRPr lang="en-US" sz="2800" dirty="0">
              <a:latin typeface="Open Sans" panose="020B0606030504020204" pitchFamily="34" charset="0"/>
            </a:endParaRPr>
          </a:p>
          <a:p>
            <a:pPr algn="ctr"/>
            <a:r>
              <a:rPr lang="en-US" sz="2800" dirty="0">
                <a:latin typeface="Open Sans" panose="020B0606030504020204" pitchFamily="34" charset="0"/>
              </a:rPr>
              <a:t>Massive amounts of data have to be collected, aka the internet, to train AI models to notice patterns and trends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ctr"/>
            <a:endParaRPr lang="en-US" sz="2800" dirty="0">
              <a:latin typeface="Open Sans" panose="020B0606030504020204" pitchFamily="34" charset="0"/>
            </a:endParaRPr>
          </a:p>
          <a:p>
            <a:pPr algn="ctr"/>
            <a:r>
              <a:rPr lang="en-US" sz="2800" b="0" i="0" dirty="0">
                <a:effectLst/>
                <a:latin typeface="Open Sans" panose="020B0606030504020204" pitchFamily="34" charset="0"/>
              </a:rPr>
              <a:t>AI Neural Networks: multiple algorithms plus layers of interconnected nodes imitate the neurons of the brain. Each node can receive and transmit data to those around it, giving AI “generative” abilities. </a:t>
            </a:r>
          </a:p>
        </p:txBody>
      </p:sp>
    </p:spTree>
    <p:extLst>
      <p:ext uri="{BB962C8B-B14F-4D97-AF65-F5344CB8AC3E}">
        <p14:creationId xmlns:p14="http://schemas.microsoft.com/office/powerpoint/2010/main" val="9539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BC8E6-344D-33F1-0E86-3127A721B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128EB0-8B6D-83BF-7EE0-7CEE6FCF44DF}"/>
              </a:ext>
            </a:extLst>
          </p:cNvPr>
          <p:cNvSpPr txBox="1"/>
          <p:nvPr/>
        </p:nvSpPr>
        <p:spPr>
          <a:xfrm>
            <a:off x="791045" y="2438400"/>
            <a:ext cx="756191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/>
              <a:t>         ...can it be unbiased?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683AD7-2B3F-9BC1-7C1A-F1A59C9A573E}"/>
              </a:ext>
            </a:extLst>
          </p:cNvPr>
          <p:cNvSpPr txBox="1"/>
          <p:nvPr/>
        </p:nvSpPr>
        <p:spPr>
          <a:xfrm>
            <a:off x="533400" y="1371600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  If AI models pull from existing data sets...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03787-46B5-958C-C570-5EAF1A591CA8}"/>
              </a:ext>
            </a:extLst>
          </p:cNvPr>
          <p:cNvSpPr txBox="1"/>
          <p:nvPr/>
        </p:nvSpPr>
        <p:spPr>
          <a:xfrm>
            <a:off x="304800" y="3429000"/>
            <a:ext cx="57912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/>
              <a:t>         ...can it create new information?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126F-0D16-EE6F-1C07-83EA8F833B21}"/>
              </a:ext>
            </a:extLst>
          </p:cNvPr>
          <p:cNvSpPr txBox="1"/>
          <p:nvPr/>
        </p:nvSpPr>
        <p:spPr>
          <a:xfrm>
            <a:off x="2561755" y="4648200"/>
            <a:ext cx="579120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 dirty="0"/>
              <a:t>         ...can it assess accuracy?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982D9E-00E4-4E48-AEAB-CE69096242C9}"/>
              </a:ext>
            </a:extLst>
          </p:cNvPr>
          <p:cNvSpPr txBox="1"/>
          <p:nvPr/>
        </p:nvSpPr>
        <p:spPr>
          <a:xfrm>
            <a:off x="3261565" y="904150"/>
            <a:ext cx="241508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/>
              <a:t> Types of AI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BE824-43CB-4FF3-9457-C0DE48077654}"/>
              </a:ext>
            </a:extLst>
          </p:cNvPr>
          <p:cNvSpPr txBox="1"/>
          <p:nvPr/>
        </p:nvSpPr>
        <p:spPr>
          <a:xfrm>
            <a:off x="1027846" y="2003753"/>
            <a:ext cx="6781800" cy="481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Smart assistants: Siri and Alexa</a:t>
            </a:r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Translation: real-time language translation</a:t>
            </a:r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Image Recognition: camera scans</a:t>
            </a:r>
          </a:p>
          <a:p>
            <a:pPr marL="457200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Generative AI: tools to create content based on use prompts, aka create “new” data similar to data trained on</a:t>
            </a:r>
          </a:p>
          <a:p>
            <a:pPr marL="1371600" lvl="2" indent="-45720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800" dirty="0"/>
              <a:t>ChatGPT, DALL-E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68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E1B17D1D-A781-74B5-EE2F-ADE2F8143990}"/>
              </a:ext>
            </a:extLst>
          </p:cNvPr>
          <p:cNvSpPr txBox="1">
            <a:spLocks/>
          </p:cNvSpPr>
          <p:nvPr/>
        </p:nvSpPr>
        <p:spPr>
          <a:xfrm>
            <a:off x="834627" y="676591"/>
            <a:ext cx="2447052" cy="67185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What it does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C73998-54C7-D469-BD94-A35FB429C60B}"/>
              </a:ext>
            </a:extLst>
          </p:cNvPr>
          <p:cNvSpPr txBox="1"/>
          <p:nvPr/>
        </p:nvSpPr>
        <p:spPr>
          <a:xfrm>
            <a:off x="3424037" y="1954047"/>
            <a:ext cx="5452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Collecting, aggregating </a:t>
            </a:r>
            <a:r>
              <a:rPr lang="en-US" sz="2400" i="1" dirty="0"/>
              <a:t>existing</a:t>
            </a:r>
            <a:r>
              <a:rPr lang="en-US" sz="2400" dirty="0"/>
              <a:t> info.</a:t>
            </a:r>
          </a:p>
          <a:p>
            <a:r>
              <a:rPr lang="en-US" sz="2400" dirty="0"/>
              <a:t>“Generating” info that sounds, looks new.</a:t>
            </a:r>
          </a:p>
          <a:p>
            <a:r>
              <a:rPr lang="en-US" sz="2400" dirty="0"/>
              <a:t>Writes several styles.</a:t>
            </a:r>
          </a:p>
          <a:p>
            <a:r>
              <a:rPr lang="en-US" sz="2400" dirty="0"/>
              <a:t>Graphics,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87F6F-D2BE-0206-2B10-17124160F33D}"/>
              </a:ext>
            </a:extLst>
          </p:cNvPr>
          <p:cNvSpPr txBox="1"/>
          <p:nvPr/>
        </p:nvSpPr>
        <p:spPr>
          <a:xfrm>
            <a:off x="3444528" y="3731160"/>
            <a:ext cx="3633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High-end thinking.</a:t>
            </a:r>
          </a:p>
          <a:p>
            <a:r>
              <a:rPr lang="en-US" sz="2400" dirty="0"/>
              <a:t>Work in nuances.</a:t>
            </a:r>
          </a:p>
          <a:p>
            <a:r>
              <a:rPr lang="en-US" sz="2400" dirty="0"/>
              <a:t>Work in values.</a:t>
            </a:r>
          </a:p>
          <a:p>
            <a:r>
              <a:rPr lang="en-US" sz="2400" dirty="0"/>
              <a:t>Source validation.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B3136-93E7-BAED-252D-7EA5B997CA71}"/>
              </a:ext>
            </a:extLst>
          </p:cNvPr>
          <p:cNvSpPr txBox="1"/>
          <p:nvPr/>
        </p:nvSpPr>
        <p:spPr>
          <a:xfrm>
            <a:off x="1105007" y="5462010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Strong allure: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01BF4-564A-5E61-83B9-4E1373CF4755}"/>
              </a:ext>
            </a:extLst>
          </p:cNvPr>
          <p:cNvSpPr txBox="1"/>
          <p:nvPr/>
        </p:nvSpPr>
        <p:spPr>
          <a:xfrm>
            <a:off x="3444528" y="5442744"/>
            <a:ext cx="4455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Easy, fast, sounds good.</a:t>
            </a:r>
          </a:p>
          <a:p>
            <a:r>
              <a:rPr lang="en-US" sz="2400" dirty="0"/>
              <a:t>(Perhaps because “sycophantic”?)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CAC50-66DC-9C3D-D80A-7BB676E2A9BC}"/>
              </a:ext>
            </a:extLst>
          </p:cNvPr>
          <p:cNvSpPr txBox="1"/>
          <p:nvPr/>
        </p:nvSpPr>
        <p:spPr>
          <a:xfrm>
            <a:off x="1022094" y="3646496"/>
            <a:ext cx="196880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4300">
              <a:lnSpc>
                <a:spcPct val="150000"/>
              </a:lnSpc>
            </a:pPr>
            <a:r>
              <a:rPr lang="en-US" sz="2400" dirty="0"/>
              <a:t>Not well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BBAE4-AD23-1B69-3354-4533C3EFD700}"/>
              </a:ext>
            </a:extLst>
          </p:cNvPr>
          <p:cNvSpPr txBox="1"/>
          <p:nvPr/>
        </p:nvSpPr>
        <p:spPr>
          <a:xfrm>
            <a:off x="1044506" y="1852753"/>
            <a:ext cx="1803469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14300">
              <a:lnSpc>
                <a:spcPct val="150000"/>
              </a:lnSpc>
            </a:pPr>
            <a:r>
              <a:rPr lang="en-US" sz="2400" dirty="0"/>
              <a:t>Well</a:t>
            </a:r>
          </a:p>
        </p:txBody>
      </p:sp>
    </p:spTree>
    <p:extLst>
      <p:ext uri="{BB962C8B-B14F-4D97-AF65-F5344CB8AC3E}">
        <p14:creationId xmlns:p14="http://schemas.microsoft.com/office/powerpoint/2010/main" val="37837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159</TotalTime>
  <Words>1068</Words>
  <Application>Microsoft Office PowerPoint</Application>
  <PresentationFormat>On-screen Show (4:3)</PresentationFormat>
  <Paragraphs>158</Paragraphs>
  <Slides>21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Arial,Sans-Serif</vt:lpstr>
      <vt:lpstr>Aptos</vt:lpstr>
      <vt:lpstr>Arial</vt:lpstr>
      <vt:lpstr>Calibri</vt:lpstr>
      <vt:lpstr>Corbel</vt:lpstr>
      <vt:lpstr>Open Sans</vt:lpstr>
      <vt:lpstr>Roboto</vt:lpstr>
      <vt:lpstr>Symbol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Fulton A</cp:lastModifiedBy>
  <cp:revision>3</cp:revision>
  <dcterms:created xsi:type="dcterms:W3CDTF">2025-02-01T14:49:35Z</dcterms:created>
  <dcterms:modified xsi:type="dcterms:W3CDTF">2025-09-18T17:21:43Z</dcterms:modified>
</cp:coreProperties>
</file>