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5"/>
  </p:notesMasterIdLst>
  <p:sldIdLst>
    <p:sldId id="1580" r:id="rId2"/>
    <p:sldId id="1007" r:id="rId3"/>
    <p:sldId id="894" r:id="rId4"/>
    <p:sldId id="412" r:id="rId5"/>
    <p:sldId id="1890" r:id="rId6"/>
    <p:sldId id="1908" r:id="rId7"/>
    <p:sldId id="341" r:id="rId8"/>
    <p:sldId id="1913" r:id="rId9"/>
    <p:sldId id="1914" r:id="rId10"/>
    <p:sldId id="1552" r:id="rId11"/>
    <p:sldId id="1916" r:id="rId12"/>
    <p:sldId id="446" r:id="rId13"/>
    <p:sldId id="1917" r:id="rId14"/>
    <p:sldId id="1918" r:id="rId15"/>
    <p:sldId id="1919" r:id="rId16"/>
    <p:sldId id="396" r:id="rId17"/>
    <p:sldId id="639" r:id="rId18"/>
    <p:sldId id="397" r:id="rId19"/>
    <p:sldId id="398" r:id="rId20"/>
    <p:sldId id="616" r:id="rId21"/>
    <p:sldId id="345" r:id="rId22"/>
    <p:sldId id="346" r:id="rId23"/>
    <p:sldId id="1057" r:id="rId24"/>
    <p:sldId id="1055" r:id="rId25"/>
    <p:sldId id="347" r:id="rId26"/>
    <p:sldId id="1550" r:id="rId27"/>
    <p:sldId id="1549" r:id="rId28"/>
    <p:sldId id="349" r:id="rId29"/>
    <p:sldId id="620" r:id="rId30"/>
    <p:sldId id="617" r:id="rId31"/>
    <p:sldId id="618" r:id="rId32"/>
    <p:sldId id="279" r:id="rId33"/>
    <p:sldId id="619" r:id="rId34"/>
    <p:sldId id="621" r:id="rId35"/>
    <p:sldId id="1893" r:id="rId36"/>
    <p:sldId id="622" r:id="rId37"/>
    <p:sldId id="825" r:id="rId38"/>
    <p:sldId id="1546" r:id="rId39"/>
    <p:sldId id="1061" r:id="rId40"/>
    <p:sldId id="1062" r:id="rId41"/>
    <p:sldId id="623" r:id="rId42"/>
    <p:sldId id="624" r:id="rId43"/>
    <p:sldId id="625" r:id="rId44"/>
    <p:sldId id="289" r:id="rId45"/>
    <p:sldId id="368" r:id="rId46"/>
    <p:sldId id="284" r:id="rId47"/>
    <p:sldId id="374" r:id="rId48"/>
    <p:sldId id="1060" r:id="rId49"/>
    <p:sldId id="1058" r:id="rId50"/>
    <p:sldId id="1059" r:id="rId51"/>
    <p:sldId id="1946" r:id="rId52"/>
    <p:sldId id="1960" r:id="rId53"/>
    <p:sldId id="1967" r:id="rId54"/>
    <p:sldId id="1961" r:id="rId55"/>
    <p:sldId id="1962" r:id="rId56"/>
    <p:sldId id="1964" r:id="rId57"/>
    <p:sldId id="1965" r:id="rId58"/>
    <p:sldId id="1947" r:id="rId59"/>
    <p:sldId id="1956" r:id="rId60"/>
    <p:sldId id="831" r:id="rId61"/>
    <p:sldId id="258" r:id="rId62"/>
    <p:sldId id="426" r:id="rId63"/>
    <p:sldId id="1876" r:id="rId64"/>
    <p:sldId id="1877" r:id="rId65"/>
    <p:sldId id="1879" r:id="rId66"/>
    <p:sldId id="1880" r:id="rId67"/>
    <p:sldId id="1881" r:id="rId68"/>
    <p:sldId id="1882" r:id="rId69"/>
    <p:sldId id="1883" r:id="rId70"/>
    <p:sldId id="1884" r:id="rId71"/>
    <p:sldId id="1885" r:id="rId72"/>
    <p:sldId id="1878" r:id="rId73"/>
    <p:sldId id="1866" r:id="rId74"/>
    <p:sldId id="670" r:id="rId75"/>
    <p:sldId id="645" r:id="rId76"/>
    <p:sldId id="1886" r:id="rId77"/>
    <p:sldId id="1555" r:id="rId78"/>
    <p:sldId id="688" r:id="rId79"/>
    <p:sldId id="672" r:id="rId80"/>
    <p:sldId id="1678" r:id="rId81"/>
    <p:sldId id="1968" r:id="rId82"/>
    <p:sldId id="1714" r:id="rId83"/>
    <p:sldId id="1699" r:id="rId84"/>
    <p:sldId id="1679" r:id="rId85"/>
    <p:sldId id="1700" r:id="rId86"/>
    <p:sldId id="1680" r:id="rId87"/>
    <p:sldId id="1940" r:id="rId88"/>
    <p:sldId id="1942" r:id="rId89"/>
    <p:sldId id="1681" r:id="rId90"/>
    <p:sldId id="1941" r:id="rId91"/>
    <p:sldId id="839" r:id="rId92"/>
    <p:sldId id="1712" r:id="rId93"/>
    <p:sldId id="1709" r:id="rId94"/>
    <p:sldId id="1710" r:id="rId95"/>
    <p:sldId id="1711" r:id="rId96"/>
    <p:sldId id="1684" r:id="rId97"/>
    <p:sldId id="1685" r:id="rId98"/>
    <p:sldId id="1719" r:id="rId99"/>
    <p:sldId id="1892" r:id="rId100"/>
    <p:sldId id="1715" r:id="rId101"/>
    <p:sldId id="1891" r:id="rId102"/>
    <p:sldId id="855" r:id="rId103"/>
    <p:sldId id="888" r:id="rId104"/>
    <p:sldId id="731" r:id="rId105"/>
    <p:sldId id="1090" r:id="rId106"/>
    <p:sldId id="1910" r:id="rId107"/>
    <p:sldId id="897" r:id="rId108"/>
    <p:sldId id="612" r:id="rId109"/>
    <p:sldId id="727" r:id="rId110"/>
    <p:sldId id="732" r:id="rId111"/>
    <p:sldId id="867" r:id="rId112"/>
    <p:sldId id="751" r:id="rId113"/>
    <p:sldId id="1953" r:id="rId114"/>
    <p:sldId id="752" r:id="rId115"/>
    <p:sldId id="1728" r:id="rId116"/>
    <p:sldId id="860" r:id="rId117"/>
    <p:sldId id="889" r:id="rId118"/>
    <p:sldId id="1102" r:id="rId119"/>
    <p:sldId id="730" r:id="rId120"/>
    <p:sldId id="856" r:id="rId121"/>
    <p:sldId id="1954" r:id="rId122"/>
    <p:sldId id="738" r:id="rId123"/>
    <p:sldId id="841" r:id="rId124"/>
    <p:sldId id="826" r:id="rId125"/>
    <p:sldId id="1121" r:id="rId126"/>
    <p:sldId id="873" r:id="rId127"/>
    <p:sldId id="871" r:id="rId128"/>
    <p:sldId id="1095" r:id="rId129"/>
    <p:sldId id="1122" r:id="rId130"/>
    <p:sldId id="735" r:id="rId131"/>
    <p:sldId id="736" r:id="rId132"/>
    <p:sldId id="754" r:id="rId133"/>
    <p:sldId id="755" r:id="rId134"/>
    <p:sldId id="1734" r:id="rId135"/>
    <p:sldId id="1735" r:id="rId136"/>
    <p:sldId id="1901" r:id="rId137"/>
    <p:sldId id="1957" r:id="rId138"/>
    <p:sldId id="1902" r:id="rId139"/>
    <p:sldId id="1904" r:id="rId140"/>
    <p:sldId id="1895" r:id="rId141"/>
    <p:sldId id="1896" r:id="rId142"/>
    <p:sldId id="1899" r:id="rId143"/>
    <p:sldId id="1952" r:id="rId144"/>
    <p:sldId id="1943" r:id="rId145"/>
    <p:sldId id="690" r:id="rId146"/>
    <p:sldId id="844" r:id="rId147"/>
    <p:sldId id="692" r:id="rId148"/>
    <p:sldId id="845" r:id="rId149"/>
    <p:sldId id="694" r:id="rId150"/>
    <p:sldId id="695" r:id="rId151"/>
    <p:sldId id="696" r:id="rId152"/>
    <p:sldId id="846" r:id="rId153"/>
    <p:sldId id="1951" r:id="rId154"/>
    <p:sldId id="1900" r:id="rId155"/>
    <p:sldId id="1687" r:id="rId156"/>
    <p:sldId id="1949" r:id="rId157"/>
    <p:sldId id="1740" r:id="rId158"/>
    <p:sldId id="1869" r:id="rId159"/>
    <p:sldId id="857" r:id="rId160"/>
    <p:sldId id="1909" r:id="rId161"/>
    <p:sldId id="905" r:id="rId162"/>
    <p:sldId id="906" r:id="rId163"/>
    <p:sldId id="1752" r:id="rId164"/>
    <p:sldId id="908" r:id="rId165"/>
    <p:sldId id="909" r:id="rId166"/>
    <p:sldId id="954" r:id="rId167"/>
    <p:sldId id="956" r:id="rId168"/>
    <p:sldId id="847" r:id="rId169"/>
    <p:sldId id="1071" r:id="rId170"/>
    <p:sldId id="1906" r:id="rId171"/>
    <p:sldId id="1873" r:id="rId172"/>
    <p:sldId id="1959" r:id="rId173"/>
    <p:sldId id="1969" r:id="rId17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A549C2D9-90DF-4F55-A5C9-2575ECC07E6A}">
          <p14:sldIdLst>
            <p14:sldId id="1580"/>
            <p14:sldId id="1007"/>
            <p14:sldId id="894"/>
            <p14:sldId id="412"/>
            <p14:sldId id="1890"/>
            <p14:sldId id="1908"/>
            <p14:sldId id="341"/>
            <p14:sldId id="1913"/>
            <p14:sldId id="1914"/>
            <p14:sldId id="1552"/>
            <p14:sldId id="1916"/>
            <p14:sldId id="446"/>
            <p14:sldId id="1917"/>
            <p14:sldId id="1918"/>
            <p14:sldId id="1919"/>
            <p14:sldId id="396"/>
            <p14:sldId id="639"/>
            <p14:sldId id="397"/>
            <p14:sldId id="398"/>
            <p14:sldId id="616"/>
            <p14:sldId id="345"/>
            <p14:sldId id="346"/>
            <p14:sldId id="1057"/>
            <p14:sldId id="1055"/>
            <p14:sldId id="347"/>
            <p14:sldId id="1550"/>
            <p14:sldId id="1549"/>
            <p14:sldId id="349"/>
            <p14:sldId id="620"/>
            <p14:sldId id="617"/>
            <p14:sldId id="618"/>
            <p14:sldId id="279"/>
            <p14:sldId id="619"/>
            <p14:sldId id="621"/>
            <p14:sldId id="1893"/>
            <p14:sldId id="622"/>
            <p14:sldId id="825"/>
            <p14:sldId id="1546"/>
            <p14:sldId id="1061"/>
            <p14:sldId id="1062"/>
            <p14:sldId id="623"/>
            <p14:sldId id="624"/>
            <p14:sldId id="625"/>
            <p14:sldId id="289"/>
            <p14:sldId id="368"/>
            <p14:sldId id="284"/>
            <p14:sldId id="374"/>
            <p14:sldId id="1060"/>
            <p14:sldId id="1058"/>
            <p14:sldId id="1059"/>
            <p14:sldId id="1946"/>
            <p14:sldId id="1960"/>
            <p14:sldId id="1967"/>
            <p14:sldId id="1961"/>
            <p14:sldId id="1962"/>
            <p14:sldId id="1964"/>
            <p14:sldId id="1965"/>
            <p14:sldId id="1947"/>
            <p14:sldId id="1956"/>
            <p14:sldId id="831"/>
            <p14:sldId id="258"/>
          </p14:sldIdLst>
        </p14:section>
        <p14:section name="fun stuff" id="{2F71CEAF-1E09-43CA-899D-814B11C0AC9E}">
          <p14:sldIdLst>
            <p14:sldId id="426"/>
            <p14:sldId id="1876"/>
            <p14:sldId id="1877"/>
            <p14:sldId id="1879"/>
            <p14:sldId id="1880"/>
            <p14:sldId id="1881"/>
            <p14:sldId id="1882"/>
            <p14:sldId id="1883"/>
            <p14:sldId id="1884"/>
            <p14:sldId id="1885"/>
            <p14:sldId id="1878"/>
          </p14:sldIdLst>
        </p14:section>
        <p14:section name="Deep Fakes and Conclusion" id="{ED824ABD-27FE-4190-B635-491B7D2847BC}">
          <p14:sldIdLst/>
        </p14:section>
        <p14:section name="Snowflake" id="{0A4F9F33-66B4-43C7-BD25-551CC0299A88}">
          <p14:sldIdLst>
            <p14:sldId id="1866"/>
            <p14:sldId id="670"/>
            <p14:sldId id="645"/>
            <p14:sldId id="1886"/>
            <p14:sldId id="1555"/>
          </p14:sldIdLst>
        </p14:section>
        <p14:section name="What do decisionmakers need?" id="{4F7815B0-D607-4FC6-BA58-C6E9579FFF7A}">
          <p14:sldIdLst>
            <p14:sldId id="688"/>
            <p14:sldId id="672"/>
          </p14:sldIdLst>
        </p14:section>
        <p14:section name="Controlling the question" id="{0771AA81-3B91-4EFF-BB4D-50BC96C5C2C3}">
          <p14:sldIdLst/>
        </p14:section>
        <p14:section name="Intro to Drivers" id="{C3293194-8E9D-47E9-8EBA-2F0396A5171A}">
          <p14:sldIdLst/>
        </p14:section>
        <p14:section name="Drivers - more indepth" id="{BA79C543-CFEE-4E78-A6F2-D3FF78D77A46}">
          <p14:sldIdLst/>
        </p14:section>
        <p14:section name="Drivers - importance" id="{CB230386-1108-4340-9B76-E481CF59B2A9}">
          <p14:sldIdLst/>
        </p14:section>
        <p14:section name="Final point on Drivers" id="{2ECF2974-E453-4552-B83E-9EC86F78E9D0}">
          <p14:sldIdLst/>
        </p14:section>
        <p14:section name="break" id="{C5CE5857-7608-49D6-969B-764C2C35CB96}">
          <p14:sldIdLst/>
        </p14:section>
        <p14:section name="Drivers exercise" id="{D69600C9-F1C8-469E-8319-5DD08B38805B}">
          <p14:sldIdLst/>
        </p14:section>
        <p14:section name="trends" id="{07955FDB-9ABE-4123-B2D2-E1A053BEFA8C}">
          <p14:sldIdLst/>
        </p14:section>
        <p14:section name="Indicators" id="{ADC77198-EFD2-4B6A-9937-0D82758829F5}">
          <p14:sldIdLst/>
        </p14:section>
        <p14:section name="Readings" id="{4C272966-ED68-4D0C-897D-5E2B9F3A70B6}">
          <p14:sldIdLst/>
        </p14:section>
        <p14:section name="LUNCH???" id="{B57D064A-C8B2-4652-B8F1-7A21D9FC42DB}">
          <p14:sldIdLst/>
        </p14:section>
        <p14:section name="Intro project" id="{B09C2EE4-9133-40D8-8B2B-1493BBD8E42A}">
          <p14:sldIdLst/>
        </p14:section>
        <p14:section name="Time check" id="{F3168C41-3FC8-4569-BC67-58317487C75D}">
          <p14:sldIdLst/>
        </p14:section>
        <p14:section name="Analysis process" id="{D27F2CB4-5247-4DFB-A1D6-FBAABE50FED9}">
          <p14:sldIdLst/>
        </p14:section>
        <p14:section name="How we think" id="{2043D3AF-7AEA-4EF7-A033-29A4D8A829F9}">
          <p14:sldIdLst/>
        </p14:section>
        <p14:section name="Quick Practice" id="{00BD75FB-00D8-4F34-A073-C7C98A887022}">
          <p14:sldIdLst/>
        </p14:section>
        <p14:section name="Closing" id="{72FF84C0-BAD1-462E-A158-D21382F79786}">
          <p14:sldIdLst/>
        </p14:section>
        <p14:section name="Intro" id="{F0B691A0-57AF-48F4-B555-586C0C74BB57}">
          <p14:sldIdLst>
            <p14:sldId id="1678"/>
            <p14:sldId id="1968"/>
            <p14:sldId id="1714"/>
            <p14:sldId id="1699"/>
            <p14:sldId id="1679"/>
            <p14:sldId id="1700"/>
            <p14:sldId id="1680"/>
            <p14:sldId id="1940"/>
            <p14:sldId id="1942"/>
            <p14:sldId id="1681"/>
            <p14:sldId id="1941"/>
            <p14:sldId id="839"/>
            <p14:sldId id="1712"/>
            <p14:sldId id="1709"/>
            <p14:sldId id="1710"/>
            <p14:sldId id="1711"/>
            <p14:sldId id="1684"/>
            <p14:sldId id="1685"/>
            <p14:sldId id="1719"/>
            <p14:sldId id="1892"/>
            <p14:sldId id="1715"/>
            <p14:sldId id="1891"/>
            <p14:sldId id="855"/>
            <p14:sldId id="888"/>
            <p14:sldId id="731"/>
            <p14:sldId id="1090"/>
            <p14:sldId id="1910"/>
            <p14:sldId id="897"/>
            <p14:sldId id="612"/>
            <p14:sldId id="727"/>
            <p14:sldId id="732"/>
            <p14:sldId id="867"/>
            <p14:sldId id="751"/>
            <p14:sldId id="1953"/>
            <p14:sldId id="752"/>
            <p14:sldId id="1728"/>
            <p14:sldId id="860"/>
            <p14:sldId id="889"/>
            <p14:sldId id="1102"/>
            <p14:sldId id="730"/>
            <p14:sldId id="856"/>
            <p14:sldId id="1954"/>
            <p14:sldId id="738"/>
            <p14:sldId id="841"/>
            <p14:sldId id="826"/>
            <p14:sldId id="1121"/>
            <p14:sldId id="873"/>
            <p14:sldId id="871"/>
            <p14:sldId id="1095"/>
            <p14:sldId id="1122"/>
            <p14:sldId id="735"/>
            <p14:sldId id="736"/>
            <p14:sldId id="754"/>
            <p14:sldId id="755"/>
            <p14:sldId id="1734"/>
            <p14:sldId id="1735"/>
            <p14:sldId id="1901"/>
            <p14:sldId id="1957"/>
            <p14:sldId id="1902"/>
            <p14:sldId id="1904"/>
            <p14:sldId id="1895"/>
            <p14:sldId id="1896"/>
            <p14:sldId id="1899"/>
            <p14:sldId id="1952"/>
            <p14:sldId id="1943"/>
            <p14:sldId id="690"/>
            <p14:sldId id="844"/>
            <p14:sldId id="692"/>
            <p14:sldId id="845"/>
            <p14:sldId id="694"/>
            <p14:sldId id="695"/>
            <p14:sldId id="696"/>
            <p14:sldId id="846"/>
            <p14:sldId id="1951"/>
            <p14:sldId id="1900"/>
            <p14:sldId id="1687"/>
            <p14:sldId id="1949"/>
            <p14:sldId id="1740"/>
            <p14:sldId id="1869"/>
            <p14:sldId id="857"/>
            <p14:sldId id="1909"/>
            <p14:sldId id="905"/>
            <p14:sldId id="906"/>
            <p14:sldId id="1752"/>
            <p14:sldId id="908"/>
            <p14:sldId id="909"/>
            <p14:sldId id="954"/>
            <p14:sldId id="956"/>
            <p14:sldId id="847"/>
            <p14:sldId id="1071"/>
            <p14:sldId id="1906"/>
            <p14:sldId id="1873"/>
            <p14:sldId id="1959"/>
            <p14:sldId id="1969"/>
          </p14:sldIdLst>
        </p14:section>
        <p14:section name="Untitled Section" id="{C66479A9-3355-4D1D-97BA-A888BF450BE8}">
          <p14:sldIdLst/>
        </p14:section>
        <p14:section name="Intro" id="{3C23A0F7-7CF7-4E85-ACF0-D4768645A2D0}">
          <p14:sldIdLst/>
        </p14:section>
        <p14:section name="fun stuff" id="{376EAFE3-4349-4269-BCC5-B28EBF7737BC}">
          <p14:sldIdLst/>
        </p14:section>
        <p14:section name="Deep Fakes and Conclusion" id="{68B2B561-FAD8-496C-B659-BF084BD0D79E}">
          <p14:sldIdLst/>
        </p14:section>
        <p14:section name="Snowflake" id="{6CB9FCA8-BF0F-4814-BB01-1D47E93AC61D}">
          <p14:sldIdLst/>
        </p14:section>
        <p14:section name="What do decisionmakers need?" id="{182FDB62-C5FF-4B33-BC14-500E5063D96D}">
          <p14:sldIdLst/>
        </p14:section>
        <p14:section name="drivers" id="{AE3F25BB-DC5D-4182-8CEA-BE450219F33A}">
          <p14:sldIdLst/>
        </p14:section>
        <p14:section name="Definitions" id="{BB465A3C-32FE-4DBA-B68C-1D69450EF674}">
          <p14:sldIdLst/>
        </p14:section>
        <p14:section name="Principal Scenario" id="{1E5E0FC5-E81E-4D99-9E50-749C40691E5B}">
          <p14:sldIdLst/>
        </p14:section>
        <p14:section name="Alternative Scenario &amp; indicators" id="{6332E503-D30C-42F4-AC5D-73671946E152}">
          <p14:sldIdLst/>
        </p14:section>
        <p14:section name="Scenario Building (NYT)" id="{A38D4787-A570-463D-877D-464644C31B49}">
          <p14:sldIdLst/>
        </p14:section>
        <p14:section name="Probability" id="{BDD9039E-980D-4422-BB23-4B27F4FB4388}">
          <p14:sldIdLst/>
        </p14:section>
        <p14:section name="Ukraine Exercise Part Two" id="{34248205-FAE4-47F0-91E9-B734941D06EB}">
          <p14:sldIdLst/>
        </p14:section>
        <p14:section name="Quick Practice" id="{A016552D-2943-4932-A8B8-861390317CD5}">
          <p14:sldIdLst/>
        </p14:section>
        <p14:section name="Break" id="{54D20AE0-6F3C-4625-B5BD-75A6A1AC4C35}">
          <p14:sldIdLst/>
        </p14:section>
        <p14:section name="Finish model; brainstorm" id="{2AA26C44-7BD0-40ED-8B5A-04BDACFFCBED}">
          <p14:sldIdLst/>
        </p14:section>
        <p14:section name="MIND-MAPPING" id="{79593B95-1356-432E-A661-06FBB069CC5A}">
          <p14:sldIdLst/>
        </p14:section>
        <p14:section name="EXERCISE" id="{F1EDB398-C7CF-49E1-9CE3-4B84F3FECAA3}">
          <p14:sldIdLst/>
        </p14:section>
        <p14:section name="Other models" id="{0F89EA67-0E8B-4A0F-92B7-427960140DEF}">
          <p14:sldIdLst/>
        </p14:section>
        <p14:section name="Finishing up" id="{ED24472F-12BB-4856-B586-E3CA389409E8}">
          <p14:sldIdLst/>
        </p14:section>
        <p14:section name="Intro" id="{D5065A06-0356-49C2-A1CA-73B3B3C54D25}">
          <p14:sldIdLst/>
        </p14:section>
        <p14:section name="Intro model" id="{9548A3C0-B3EE-44CD-ABCD-EF8368A5A226}">
          <p14:sldIdLst/>
        </p14:section>
        <p14:section name="Review" id="{607E2A72-F23A-4BD0-9207-4A1E118FE5AF}">
          <p14:sldIdLst/>
        </p14:section>
        <p14:section name="Wild cards" id="{3820AFC1-C231-4AF0-BBD4-F3287CD86BB0}">
          <p14:sldIdLst/>
        </p14:section>
        <p14:section name="Implications" id="{472C930D-1AAA-4D9D-A7F7-868BE0FD518A}">
          <p14:sldIdLst/>
        </p14:section>
        <p14:section name="brainstorm-mindmapping" id="{750D7940-527A-461C-97EE-37FAE410FFEA}">
          <p14:sldIdLst/>
        </p14:section>
        <p14:section name="Quick Practice" id="{A2DCFD33-88AF-4992-A822-521663179A14}">
          <p14:sldIdLst/>
        </p14:section>
        <p14:section name="EXERCISE" id="{CD1A90D1-23DE-4D73-B8F6-1F735B4F8C14}">
          <p14:sldIdLst/>
        </p14:section>
        <p14:section name="DEEPER into exercise" id="{4374FEC6-43F7-4981-ADAA-87A9D5EF0479}">
          <p14:sldIdLst/>
        </p14:section>
        <p14:section name="Other models" id="{09CD86F4-8E24-40A3-AF75-699B1E44C40E}">
          <p14:sldIdLst/>
        </p14:section>
        <p14:section name="Making a product" id="{DB52E0FD-14B4-4162-B25D-F2DB28CE61EB}">
          <p14:sldIdLst/>
        </p14:section>
        <p14:section name="housekeeping" id="{EF1CA24E-B4C1-4756-982D-3DA87B4524E5}">
          <p14:sldIdLst/>
        </p14:section>
        <p14:section name="CHALLENGES" id="{DBE1A4FF-465C-4218-8CD8-F1AE73DB2659}">
          <p14:sldIdLst/>
        </p14:section>
        <p14:section name="CIA Manual" id="{62EE6C96-4B4C-4DAE-B0E9-8CAF93C64526}">
          <p14:sldIdLst/>
        </p14:section>
        <p14:section name="OPTIONAL Cycle of Intelligence" id="{958E5462-6229-41AC-AE69-CAF8AEEB1393}">
          <p14:sldIdLst/>
        </p14:section>
        <p14:section name="Finishing up" id="{288B8758-9DA4-4539-8715-7BE59661C218}">
          <p14:sldIdLst/>
        </p14:section>
        <p14:section name="Intro model" id="{3ECD355F-4F71-44CD-BAEE-2694C1A0FB9F}">
          <p14:sldIdLst/>
        </p14:section>
        <p14:section name="Definitions" id="{7CAECD65-3E2C-40EA-BA66-489563EDAB5F}">
          <p14:sldIdLst/>
        </p14:section>
        <p14:section name="Principal Scenario" id="{34789C07-BE3D-4C80-9941-199EFDAA0065}">
          <p14:sldIdLst/>
        </p14:section>
        <p14:section name="Alternative Scenario &amp; indicators" id="{6B6FA544-3A73-4DE0-AB46-7FBF0E802B9F}">
          <p14:sldIdLst/>
        </p14:section>
        <p14:section name="Scenario Building (NYT)" id="{94EB9481-B591-4FF1-9C16-DF7C489E1623}">
          <p14:sldIdLst/>
        </p14:section>
        <p14:section name="Probability" id="{5F3F36D0-180B-4D9B-A9BF-08F380D1D4B1}">
          <p14:sldIdLst/>
        </p14:section>
        <p14:section name="Ukraine Exercise Part Two" id="{1C327204-AAA3-46FE-A72E-A039363D406E}">
          <p14:sldIdLst/>
        </p14:section>
        <p14:section name="Quick Practice" id="{4B64BF91-5833-484E-8C60-6E25BF9E2395}">
          <p14:sldIdLst/>
        </p14:section>
        <p14:section name="Break" id="{EF0240C5-EC69-4ED4-9533-C3B4380A51A4}">
          <p14:sldIdLst/>
        </p14:section>
        <p14:section name="Finish model; brainstorm" id="{6988101A-AA6B-4D5B-9D23-6AE7B82FB183}">
          <p14:sldIdLst/>
        </p14:section>
        <p14:section name="MIND-MAPPING" id="{8D59CF0C-82FC-4C32-94FD-47D3973DC4CE}">
          <p14:sldIdLst/>
        </p14:section>
        <p14:section name="EXERCISE" id="{F9C0FA9A-4C75-4952-8EB5-512E07D2D61A}">
          <p14:sldIdLst/>
        </p14:section>
        <p14:section name="Other models" id="{E76270D9-780A-4C41-8F7F-C76C92A6708C}">
          <p14:sldIdLst/>
        </p14:section>
        <p14:section name="Finishing up" id="{43FDB403-8808-4A78-952A-65A3E4708AE2}">
          <p14:sldIdLst/>
        </p14:section>
        <p14:section name="Intro" id="{6FEA11B5-F891-4AF1-8316-7FEC8A0A5CD4}">
          <p14:sldIdLst/>
        </p14:section>
        <p14:section name="Intro model" id="{464DEF64-CDD8-4B0F-B3BB-6489873F74B9}">
          <p14:sldIdLst/>
        </p14:section>
        <p14:section name="Review" id="{CE7BBEBE-9414-4388-82E8-700B9F2D9DD8}">
          <p14:sldIdLst/>
        </p14:section>
        <p14:section name="Wild cards" id="{48967B10-05F1-467D-B381-59D530D8C1DE}">
          <p14:sldIdLst/>
        </p14:section>
        <p14:section name="Implications" id="{93C5FECF-E502-44B6-B681-9091012B74C3}">
          <p14:sldIdLst/>
        </p14:section>
        <p14:section name="brainstorm-mindmapping" id="{A47CA76A-F852-40B3-B7A8-A7A46F00C1F8}">
          <p14:sldIdLst/>
        </p14:section>
        <p14:section name="Quick Practice" id="{9C9715D2-83B2-4408-8B23-5539F5BE3E78}">
          <p14:sldIdLst/>
        </p14:section>
        <p14:section name="EXERCISE" id="{D228E995-A2FA-42F9-9634-36FF876FB035}">
          <p14:sldIdLst/>
        </p14:section>
        <p14:section name="DEEPER into exercise" id="{DE5A51C2-A3DF-4BEA-A869-75DD89C72843}">
          <p14:sldIdLst/>
        </p14:section>
        <p14:section name="Other models" id="{9DE8AF1F-3A66-44F4-856B-313B087BD712}">
          <p14:sldIdLst/>
        </p14:section>
        <p14:section name="Making a product" id="{CD7084E7-0947-4150-BCA2-0D8C29CB4568}">
          <p14:sldIdLst/>
        </p14:section>
        <p14:section name="housekeeping" id="{0649B6A1-1CA8-4AA7-8B08-B29420AD30D0}">
          <p14:sldIdLst/>
        </p14:section>
        <p14:section name="CHALLENGES" id="{D822F2D4-F872-43A2-A097-4860A03F1269}">
          <p14:sldIdLst/>
        </p14:section>
        <p14:section name="CIA Manual" id="{49781CF1-4137-4ADA-9152-CDA7107D1320}">
          <p14:sldIdLst/>
        </p14:section>
        <p14:section name="OPTIONAL Cycle of Intelligence" id="{CFD57F23-F2FC-43A0-9984-82BC0DB9972F}">
          <p14:sldIdLst/>
        </p14:section>
        <p14:section name="Finishing up" id="{43F9C64E-AB27-4A87-B570-FEFB2AA70A3E}">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lton A" initials="FA" lastIdx="1" clrIdx="0">
    <p:extLst>
      <p:ext uri="{19B8F6BF-5375-455C-9EA6-DF929625EA0E}">
        <p15:presenceInfo xmlns:p15="http://schemas.microsoft.com/office/powerpoint/2012/main" userId="6ce49bf28c24c9b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61616"/>
    <a:srgbClr val="0F0F0F"/>
    <a:srgbClr val="FFCCFF"/>
    <a:srgbClr val="C7DD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51" autoAdjust="0"/>
    <p:restoredTop sz="93871" autoAdjust="0"/>
  </p:normalViewPr>
  <p:slideViewPr>
    <p:cSldViewPr>
      <p:cViewPr varScale="1">
        <p:scale>
          <a:sx n="59" d="100"/>
          <a:sy n="59" d="100"/>
        </p:scale>
        <p:origin x="132" y="261"/>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microsoft.com/office/2016/11/relationships/changesInfo" Target="changesInfos/changesInfo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presProps" Target="presProps.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notesMaster" Target="notesMasters/notes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commentAuthors" Target="commentAuthor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ulton A" userId="6ce49bf28c24c9be" providerId="LiveId" clId="{74DD5DF1-D3FD-4AA4-ADB4-E3CD109DB6AD}"/>
    <pc:docChg chg="modSld sldOrd">
      <pc:chgData name="Fulton A" userId="6ce49bf28c24c9be" providerId="LiveId" clId="{74DD5DF1-D3FD-4AA4-ADB4-E3CD109DB6AD}" dt="2025-08-18T14:14:07.144" v="2" actId="729"/>
      <pc:docMkLst>
        <pc:docMk/>
      </pc:docMkLst>
      <pc:sldChg chg="mod ord modShow">
        <pc:chgData name="Fulton A" userId="6ce49bf28c24c9be" providerId="LiveId" clId="{74DD5DF1-D3FD-4AA4-ADB4-E3CD109DB6AD}" dt="2025-08-18T14:14:07.144" v="2" actId="729"/>
        <pc:sldMkLst>
          <pc:docMk/>
          <pc:sldMk cId="3252475034" sldId="187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D37AC0-5410-42CD-B332-B05591B5AD60}" type="doc">
      <dgm:prSet loTypeId="urn:microsoft.com/office/officeart/2005/8/layout/process1" loCatId="process" qsTypeId="urn:microsoft.com/office/officeart/2005/8/quickstyle/simple1" qsCatId="simple" csTypeId="urn:microsoft.com/office/officeart/2005/8/colors/accent1_2" csCatId="accent1" phldr="1"/>
      <dgm:spPr/>
    </dgm:pt>
    <dgm:pt modelId="{E80BBE66-D201-420B-B975-01FB48E19803}">
      <dgm:prSet phldrT="[Text]"/>
      <dgm:spPr/>
      <dgm:t>
        <a:bodyPr/>
        <a:lstStyle/>
        <a:p>
          <a:r>
            <a:rPr lang="es-ES" dirty="0" err="1"/>
            <a:t>Problem</a:t>
          </a:r>
          <a:endParaRPr lang="en-US" dirty="0"/>
        </a:p>
      </dgm:t>
    </dgm:pt>
    <dgm:pt modelId="{3E6957EC-0372-4566-ABB7-4E52DBFC206E}" type="parTrans" cxnId="{83136641-4D34-4042-8FEA-1E5F86C710A4}">
      <dgm:prSet/>
      <dgm:spPr/>
      <dgm:t>
        <a:bodyPr/>
        <a:lstStyle/>
        <a:p>
          <a:endParaRPr lang="en-US"/>
        </a:p>
      </dgm:t>
    </dgm:pt>
    <dgm:pt modelId="{92067C01-0840-488D-AB48-A63575620756}" type="sibTrans" cxnId="{83136641-4D34-4042-8FEA-1E5F86C710A4}">
      <dgm:prSet/>
      <dgm:spPr/>
      <dgm:t>
        <a:bodyPr/>
        <a:lstStyle/>
        <a:p>
          <a:endParaRPr lang="en-US"/>
        </a:p>
      </dgm:t>
    </dgm:pt>
    <dgm:pt modelId="{2D5EA6BF-A615-445B-9BA0-9D926737DB97}">
      <dgm:prSet phldrT="[Text]"/>
      <dgm:spPr/>
      <dgm:t>
        <a:bodyPr/>
        <a:lstStyle/>
        <a:p>
          <a:r>
            <a:rPr lang="es-ES" dirty="0" err="1"/>
            <a:t>Analysis</a:t>
          </a:r>
          <a:endParaRPr lang="en-US" dirty="0"/>
        </a:p>
      </dgm:t>
    </dgm:pt>
    <dgm:pt modelId="{7B1FC5DA-AB3A-4564-9736-8768178CCD3A}" type="parTrans" cxnId="{91EFEEF7-47A1-4DA2-BECD-F5164033CE80}">
      <dgm:prSet/>
      <dgm:spPr/>
      <dgm:t>
        <a:bodyPr/>
        <a:lstStyle/>
        <a:p>
          <a:endParaRPr lang="en-US"/>
        </a:p>
      </dgm:t>
    </dgm:pt>
    <dgm:pt modelId="{15064E94-18D8-4D9D-9A9B-DD6A5D490776}" type="sibTrans" cxnId="{91EFEEF7-47A1-4DA2-BECD-F5164033CE80}">
      <dgm:prSet/>
      <dgm:spPr/>
      <dgm:t>
        <a:bodyPr/>
        <a:lstStyle/>
        <a:p>
          <a:endParaRPr lang="en-US"/>
        </a:p>
      </dgm:t>
    </dgm:pt>
    <dgm:pt modelId="{950250FE-0787-4D7A-A2C7-52A800110E67}">
      <dgm:prSet phldrT="[Text]"/>
      <dgm:spPr/>
      <dgm:t>
        <a:bodyPr/>
        <a:lstStyle/>
        <a:p>
          <a:r>
            <a:rPr lang="es-ES" dirty="0" err="1"/>
            <a:t>Options</a:t>
          </a:r>
          <a:endParaRPr lang="en-US" dirty="0"/>
        </a:p>
      </dgm:t>
    </dgm:pt>
    <dgm:pt modelId="{60C5E5DA-1CF5-4776-A2C0-D98835DEF1AC}" type="parTrans" cxnId="{4AC85EA5-5594-4F61-B8FE-FC5BAF237D5F}">
      <dgm:prSet/>
      <dgm:spPr/>
      <dgm:t>
        <a:bodyPr/>
        <a:lstStyle/>
        <a:p>
          <a:endParaRPr lang="en-US"/>
        </a:p>
      </dgm:t>
    </dgm:pt>
    <dgm:pt modelId="{0A255C6F-F3FB-4A71-9D2E-F195935B5614}" type="sibTrans" cxnId="{4AC85EA5-5594-4F61-B8FE-FC5BAF237D5F}">
      <dgm:prSet/>
      <dgm:spPr/>
      <dgm:t>
        <a:bodyPr/>
        <a:lstStyle/>
        <a:p>
          <a:endParaRPr lang="en-US"/>
        </a:p>
      </dgm:t>
    </dgm:pt>
    <dgm:pt modelId="{D395A510-0493-4517-8C61-4A4F6A16D215}">
      <dgm:prSet/>
      <dgm:spPr/>
      <dgm:t>
        <a:bodyPr/>
        <a:lstStyle/>
        <a:p>
          <a:r>
            <a:rPr lang="es-ES" dirty="0" err="1"/>
            <a:t>Decision</a:t>
          </a:r>
          <a:endParaRPr lang="en-US" dirty="0"/>
        </a:p>
      </dgm:t>
    </dgm:pt>
    <dgm:pt modelId="{52BE721F-4D2B-4A9D-B1EE-AD017A4D7AE0}" type="parTrans" cxnId="{306BA04E-E40F-4ED5-B108-4BEDDADD11C0}">
      <dgm:prSet/>
      <dgm:spPr/>
      <dgm:t>
        <a:bodyPr/>
        <a:lstStyle/>
        <a:p>
          <a:endParaRPr lang="en-US"/>
        </a:p>
      </dgm:t>
    </dgm:pt>
    <dgm:pt modelId="{599C92E7-CDD6-46B3-8EC2-DDA715FC8EE5}" type="sibTrans" cxnId="{306BA04E-E40F-4ED5-B108-4BEDDADD11C0}">
      <dgm:prSet/>
      <dgm:spPr/>
      <dgm:t>
        <a:bodyPr/>
        <a:lstStyle/>
        <a:p>
          <a:endParaRPr lang="en-US"/>
        </a:p>
      </dgm:t>
    </dgm:pt>
    <dgm:pt modelId="{0257205C-1241-440C-9E88-0F977ACAC9A5}">
      <dgm:prSet/>
      <dgm:spPr/>
      <dgm:t>
        <a:bodyPr/>
        <a:lstStyle/>
        <a:p>
          <a:r>
            <a:rPr lang="es-ES" dirty="0" err="1"/>
            <a:t>Results</a:t>
          </a:r>
          <a:endParaRPr lang="en-US" dirty="0"/>
        </a:p>
      </dgm:t>
    </dgm:pt>
    <dgm:pt modelId="{504D91A6-1043-4B37-B87A-99F56592F98B}" type="parTrans" cxnId="{FC4CDE01-96C3-43AD-8895-8CF3989F648A}">
      <dgm:prSet/>
      <dgm:spPr/>
      <dgm:t>
        <a:bodyPr/>
        <a:lstStyle/>
        <a:p>
          <a:endParaRPr lang="en-US"/>
        </a:p>
      </dgm:t>
    </dgm:pt>
    <dgm:pt modelId="{CFB3DD4A-72EE-43DE-9B28-0CB1A16F3097}" type="sibTrans" cxnId="{FC4CDE01-96C3-43AD-8895-8CF3989F648A}">
      <dgm:prSet/>
      <dgm:spPr/>
      <dgm:t>
        <a:bodyPr/>
        <a:lstStyle/>
        <a:p>
          <a:endParaRPr lang="en-US"/>
        </a:p>
      </dgm:t>
    </dgm:pt>
    <dgm:pt modelId="{EB77F1F0-EA06-422B-9398-751EAA1B835C}" type="pres">
      <dgm:prSet presAssocID="{70D37AC0-5410-42CD-B332-B05591B5AD60}" presName="Name0" presStyleCnt="0">
        <dgm:presLayoutVars>
          <dgm:dir/>
          <dgm:resizeHandles val="exact"/>
        </dgm:presLayoutVars>
      </dgm:prSet>
      <dgm:spPr/>
    </dgm:pt>
    <dgm:pt modelId="{161447B1-94AF-49DA-BBD9-DA0640315435}" type="pres">
      <dgm:prSet presAssocID="{E80BBE66-D201-420B-B975-01FB48E19803}" presName="node" presStyleLbl="node1" presStyleIdx="0" presStyleCnt="5">
        <dgm:presLayoutVars>
          <dgm:bulletEnabled val="1"/>
        </dgm:presLayoutVars>
      </dgm:prSet>
      <dgm:spPr/>
    </dgm:pt>
    <dgm:pt modelId="{380B2910-9A39-45BA-937A-5F82FDFF1FC5}" type="pres">
      <dgm:prSet presAssocID="{92067C01-0840-488D-AB48-A63575620756}" presName="sibTrans" presStyleLbl="sibTrans2D1" presStyleIdx="0" presStyleCnt="4"/>
      <dgm:spPr/>
    </dgm:pt>
    <dgm:pt modelId="{A87CB6D2-6A56-46C2-8305-BD770A92ACE2}" type="pres">
      <dgm:prSet presAssocID="{92067C01-0840-488D-AB48-A63575620756}" presName="connectorText" presStyleLbl="sibTrans2D1" presStyleIdx="0" presStyleCnt="4"/>
      <dgm:spPr/>
    </dgm:pt>
    <dgm:pt modelId="{4A060D5C-E1CF-4084-94BF-D32C23EB29FC}" type="pres">
      <dgm:prSet presAssocID="{2D5EA6BF-A615-445B-9BA0-9D926737DB97}" presName="node" presStyleLbl="node1" presStyleIdx="1" presStyleCnt="5">
        <dgm:presLayoutVars>
          <dgm:bulletEnabled val="1"/>
        </dgm:presLayoutVars>
      </dgm:prSet>
      <dgm:spPr/>
    </dgm:pt>
    <dgm:pt modelId="{43577509-BAA3-4C85-8D62-EA034DE386AE}" type="pres">
      <dgm:prSet presAssocID="{15064E94-18D8-4D9D-9A9B-DD6A5D490776}" presName="sibTrans" presStyleLbl="sibTrans2D1" presStyleIdx="1" presStyleCnt="4"/>
      <dgm:spPr/>
    </dgm:pt>
    <dgm:pt modelId="{52764E30-2F11-4D5D-B932-E21B49041656}" type="pres">
      <dgm:prSet presAssocID="{15064E94-18D8-4D9D-9A9B-DD6A5D490776}" presName="connectorText" presStyleLbl="sibTrans2D1" presStyleIdx="1" presStyleCnt="4"/>
      <dgm:spPr/>
    </dgm:pt>
    <dgm:pt modelId="{258CCB8A-8BDF-446F-A6BF-A2A02B7C3EC3}" type="pres">
      <dgm:prSet presAssocID="{950250FE-0787-4D7A-A2C7-52A800110E67}" presName="node" presStyleLbl="node1" presStyleIdx="2" presStyleCnt="5">
        <dgm:presLayoutVars>
          <dgm:bulletEnabled val="1"/>
        </dgm:presLayoutVars>
      </dgm:prSet>
      <dgm:spPr/>
    </dgm:pt>
    <dgm:pt modelId="{8D339F33-BC5B-4A2B-9303-CD86B71B563C}" type="pres">
      <dgm:prSet presAssocID="{0A255C6F-F3FB-4A71-9D2E-F195935B5614}" presName="sibTrans" presStyleLbl="sibTrans2D1" presStyleIdx="2" presStyleCnt="4"/>
      <dgm:spPr/>
    </dgm:pt>
    <dgm:pt modelId="{A215691D-3F33-4360-8163-15B98144889B}" type="pres">
      <dgm:prSet presAssocID="{0A255C6F-F3FB-4A71-9D2E-F195935B5614}" presName="connectorText" presStyleLbl="sibTrans2D1" presStyleIdx="2" presStyleCnt="4"/>
      <dgm:spPr/>
    </dgm:pt>
    <dgm:pt modelId="{46C94B4C-D47C-411A-B119-5B7D5C17223A}" type="pres">
      <dgm:prSet presAssocID="{D395A510-0493-4517-8C61-4A4F6A16D215}" presName="node" presStyleLbl="node1" presStyleIdx="3" presStyleCnt="5">
        <dgm:presLayoutVars>
          <dgm:bulletEnabled val="1"/>
        </dgm:presLayoutVars>
      </dgm:prSet>
      <dgm:spPr/>
    </dgm:pt>
    <dgm:pt modelId="{D11CB343-ABEE-40B2-9877-09BB46F9788D}" type="pres">
      <dgm:prSet presAssocID="{599C92E7-CDD6-46B3-8EC2-DDA715FC8EE5}" presName="sibTrans" presStyleLbl="sibTrans2D1" presStyleIdx="3" presStyleCnt="4"/>
      <dgm:spPr/>
    </dgm:pt>
    <dgm:pt modelId="{736F36AC-3A93-4F81-A26E-91CE3B537B5F}" type="pres">
      <dgm:prSet presAssocID="{599C92E7-CDD6-46B3-8EC2-DDA715FC8EE5}" presName="connectorText" presStyleLbl="sibTrans2D1" presStyleIdx="3" presStyleCnt="4"/>
      <dgm:spPr/>
    </dgm:pt>
    <dgm:pt modelId="{4663377B-C94F-40F4-B54E-223651D9B4CB}" type="pres">
      <dgm:prSet presAssocID="{0257205C-1241-440C-9E88-0F977ACAC9A5}" presName="node" presStyleLbl="node1" presStyleIdx="4" presStyleCnt="5">
        <dgm:presLayoutVars>
          <dgm:bulletEnabled val="1"/>
        </dgm:presLayoutVars>
      </dgm:prSet>
      <dgm:spPr/>
    </dgm:pt>
  </dgm:ptLst>
  <dgm:cxnLst>
    <dgm:cxn modelId="{FC4CDE01-96C3-43AD-8895-8CF3989F648A}" srcId="{70D37AC0-5410-42CD-B332-B05591B5AD60}" destId="{0257205C-1241-440C-9E88-0F977ACAC9A5}" srcOrd="4" destOrd="0" parTransId="{504D91A6-1043-4B37-B87A-99F56592F98B}" sibTransId="{CFB3DD4A-72EE-43DE-9B28-0CB1A16F3097}"/>
    <dgm:cxn modelId="{79A09905-F0DA-4E54-8478-E26432E2923E}" type="presOf" srcId="{599C92E7-CDD6-46B3-8EC2-DDA715FC8EE5}" destId="{D11CB343-ABEE-40B2-9877-09BB46F9788D}" srcOrd="0" destOrd="0" presId="urn:microsoft.com/office/officeart/2005/8/layout/process1"/>
    <dgm:cxn modelId="{917DF007-B7FA-41D0-B4C3-465341466651}" type="presOf" srcId="{599C92E7-CDD6-46B3-8EC2-DDA715FC8EE5}" destId="{736F36AC-3A93-4F81-A26E-91CE3B537B5F}" srcOrd="1" destOrd="0" presId="urn:microsoft.com/office/officeart/2005/8/layout/process1"/>
    <dgm:cxn modelId="{3D3F2F13-0C27-46C3-A887-019F43074677}" type="presOf" srcId="{15064E94-18D8-4D9D-9A9B-DD6A5D490776}" destId="{43577509-BAA3-4C85-8D62-EA034DE386AE}" srcOrd="0" destOrd="0" presId="urn:microsoft.com/office/officeart/2005/8/layout/process1"/>
    <dgm:cxn modelId="{5FDBA21C-2083-4047-B1BB-6448B938F0DE}" type="presOf" srcId="{D395A510-0493-4517-8C61-4A4F6A16D215}" destId="{46C94B4C-D47C-411A-B119-5B7D5C17223A}" srcOrd="0" destOrd="0" presId="urn:microsoft.com/office/officeart/2005/8/layout/process1"/>
    <dgm:cxn modelId="{C33E0635-FB6B-412A-BDCF-59CFD39EAAC4}" type="presOf" srcId="{92067C01-0840-488D-AB48-A63575620756}" destId="{A87CB6D2-6A56-46C2-8305-BD770A92ACE2}" srcOrd="1" destOrd="0" presId="urn:microsoft.com/office/officeart/2005/8/layout/process1"/>
    <dgm:cxn modelId="{83136641-4D34-4042-8FEA-1E5F86C710A4}" srcId="{70D37AC0-5410-42CD-B332-B05591B5AD60}" destId="{E80BBE66-D201-420B-B975-01FB48E19803}" srcOrd="0" destOrd="0" parTransId="{3E6957EC-0372-4566-ABB7-4E52DBFC206E}" sibTransId="{92067C01-0840-488D-AB48-A63575620756}"/>
    <dgm:cxn modelId="{4D923F43-054F-4298-A3E4-6D61FDCC2A5B}" type="presOf" srcId="{92067C01-0840-488D-AB48-A63575620756}" destId="{380B2910-9A39-45BA-937A-5F82FDFF1FC5}" srcOrd="0" destOrd="0" presId="urn:microsoft.com/office/officeart/2005/8/layout/process1"/>
    <dgm:cxn modelId="{B3F8F347-60AE-4E97-A131-44F71F33A6D7}" type="presOf" srcId="{70D37AC0-5410-42CD-B332-B05591B5AD60}" destId="{EB77F1F0-EA06-422B-9398-751EAA1B835C}" srcOrd="0" destOrd="0" presId="urn:microsoft.com/office/officeart/2005/8/layout/process1"/>
    <dgm:cxn modelId="{296D626B-500D-4593-9F55-DF40DD2A1611}" type="presOf" srcId="{0A255C6F-F3FB-4A71-9D2E-F195935B5614}" destId="{A215691D-3F33-4360-8163-15B98144889B}" srcOrd="1" destOrd="0" presId="urn:microsoft.com/office/officeart/2005/8/layout/process1"/>
    <dgm:cxn modelId="{306BA04E-E40F-4ED5-B108-4BEDDADD11C0}" srcId="{70D37AC0-5410-42CD-B332-B05591B5AD60}" destId="{D395A510-0493-4517-8C61-4A4F6A16D215}" srcOrd="3" destOrd="0" parTransId="{52BE721F-4D2B-4A9D-B1EE-AD017A4D7AE0}" sibTransId="{599C92E7-CDD6-46B3-8EC2-DDA715FC8EE5}"/>
    <dgm:cxn modelId="{F20C5051-E97D-4911-BC80-A0187099BB8A}" type="presOf" srcId="{950250FE-0787-4D7A-A2C7-52A800110E67}" destId="{258CCB8A-8BDF-446F-A6BF-A2A02B7C3EC3}" srcOrd="0" destOrd="0" presId="urn:microsoft.com/office/officeart/2005/8/layout/process1"/>
    <dgm:cxn modelId="{80268D75-B8EE-4AF9-92D9-646191241BED}" type="presOf" srcId="{15064E94-18D8-4D9D-9A9B-DD6A5D490776}" destId="{52764E30-2F11-4D5D-B932-E21B49041656}" srcOrd="1" destOrd="0" presId="urn:microsoft.com/office/officeart/2005/8/layout/process1"/>
    <dgm:cxn modelId="{4AC85EA5-5594-4F61-B8FE-FC5BAF237D5F}" srcId="{70D37AC0-5410-42CD-B332-B05591B5AD60}" destId="{950250FE-0787-4D7A-A2C7-52A800110E67}" srcOrd="2" destOrd="0" parTransId="{60C5E5DA-1CF5-4776-A2C0-D98835DEF1AC}" sibTransId="{0A255C6F-F3FB-4A71-9D2E-F195935B5614}"/>
    <dgm:cxn modelId="{D02AC2AB-0C25-4B46-AC32-52A7B43B6A20}" type="presOf" srcId="{0A255C6F-F3FB-4A71-9D2E-F195935B5614}" destId="{8D339F33-BC5B-4A2B-9303-CD86B71B563C}" srcOrd="0" destOrd="0" presId="urn:microsoft.com/office/officeart/2005/8/layout/process1"/>
    <dgm:cxn modelId="{82261CC9-44AE-4622-B94A-51FD8651679F}" type="presOf" srcId="{2D5EA6BF-A615-445B-9BA0-9D926737DB97}" destId="{4A060D5C-E1CF-4084-94BF-D32C23EB29FC}" srcOrd="0" destOrd="0" presId="urn:microsoft.com/office/officeart/2005/8/layout/process1"/>
    <dgm:cxn modelId="{C52551DE-718C-4B30-97E1-B3106F1307CE}" type="presOf" srcId="{0257205C-1241-440C-9E88-0F977ACAC9A5}" destId="{4663377B-C94F-40F4-B54E-223651D9B4CB}" srcOrd="0" destOrd="0" presId="urn:microsoft.com/office/officeart/2005/8/layout/process1"/>
    <dgm:cxn modelId="{A3E204F3-1A04-425D-804D-B64277822DD3}" type="presOf" srcId="{E80BBE66-D201-420B-B975-01FB48E19803}" destId="{161447B1-94AF-49DA-BBD9-DA0640315435}" srcOrd="0" destOrd="0" presId="urn:microsoft.com/office/officeart/2005/8/layout/process1"/>
    <dgm:cxn modelId="{91EFEEF7-47A1-4DA2-BECD-F5164033CE80}" srcId="{70D37AC0-5410-42CD-B332-B05591B5AD60}" destId="{2D5EA6BF-A615-445B-9BA0-9D926737DB97}" srcOrd="1" destOrd="0" parTransId="{7B1FC5DA-AB3A-4564-9736-8768178CCD3A}" sibTransId="{15064E94-18D8-4D9D-9A9B-DD6A5D490776}"/>
    <dgm:cxn modelId="{0DEB7C04-D32D-4A24-A754-4E5BE8DDD3D0}" type="presParOf" srcId="{EB77F1F0-EA06-422B-9398-751EAA1B835C}" destId="{161447B1-94AF-49DA-BBD9-DA0640315435}" srcOrd="0" destOrd="0" presId="urn:microsoft.com/office/officeart/2005/8/layout/process1"/>
    <dgm:cxn modelId="{3E421E40-FCC5-4FAA-ACEF-DE13544A07A4}" type="presParOf" srcId="{EB77F1F0-EA06-422B-9398-751EAA1B835C}" destId="{380B2910-9A39-45BA-937A-5F82FDFF1FC5}" srcOrd="1" destOrd="0" presId="urn:microsoft.com/office/officeart/2005/8/layout/process1"/>
    <dgm:cxn modelId="{BF424B60-AF27-4758-8E40-64EF2C3E9F03}" type="presParOf" srcId="{380B2910-9A39-45BA-937A-5F82FDFF1FC5}" destId="{A87CB6D2-6A56-46C2-8305-BD770A92ACE2}" srcOrd="0" destOrd="0" presId="urn:microsoft.com/office/officeart/2005/8/layout/process1"/>
    <dgm:cxn modelId="{ADDFD610-186E-41BC-8407-47FDBD73DD6C}" type="presParOf" srcId="{EB77F1F0-EA06-422B-9398-751EAA1B835C}" destId="{4A060D5C-E1CF-4084-94BF-D32C23EB29FC}" srcOrd="2" destOrd="0" presId="urn:microsoft.com/office/officeart/2005/8/layout/process1"/>
    <dgm:cxn modelId="{24266D54-71B8-4405-B096-794050217517}" type="presParOf" srcId="{EB77F1F0-EA06-422B-9398-751EAA1B835C}" destId="{43577509-BAA3-4C85-8D62-EA034DE386AE}" srcOrd="3" destOrd="0" presId="urn:microsoft.com/office/officeart/2005/8/layout/process1"/>
    <dgm:cxn modelId="{3AB98773-4E70-44FC-B8F1-806704020409}" type="presParOf" srcId="{43577509-BAA3-4C85-8D62-EA034DE386AE}" destId="{52764E30-2F11-4D5D-B932-E21B49041656}" srcOrd="0" destOrd="0" presId="urn:microsoft.com/office/officeart/2005/8/layout/process1"/>
    <dgm:cxn modelId="{7CF8412B-AE21-4BC9-8498-12A2658E8C5D}" type="presParOf" srcId="{EB77F1F0-EA06-422B-9398-751EAA1B835C}" destId="{258CCB8A-8BDF-446F-A6BF-A2A02B7C3EC3}" srcOrd="4" destOrd="0" presId="urn:microsoft.com/office/officeart/2005/8/layout/process1"/>
    <dgm:cxn modelId="{F22EC143-7959-4A37-96AD-CD6C8A0168D0}" type="presParOf" srcId="{EB77F1F0-EA06-422B-9398-751EAA1B835C}" destId="{8D339F33-BC5B-4A2B-9303-CD86B71B563C}" srcOrd="5" destOrd="0" presId="urn:microsoft.com/office/officeart/2005/8/layout/process1"/>
    <dgm:cxn modelId="{5CDEC8A9-3F23-4D24-AFEA-0C4C54BCFA5E}" type="presParOf" srcId="{8D339F33-BC5B-4A2B-9303-CD86B71B563C}" destId="{A215691D-3F33-4360-8163-15B98144889B}" srcOrd="0" destOrd="0" presId="urn:microsoft.com/office/officeart/2005/8/layout/process1"/>
    <dgm:cxn modelId="{A16E167E-6E6B-41DF-B860-47AF79A913DF}" type="presParOf" srcId="{EB77F1F0-EA06-422B-9398-751EAA1B835C}" destId="{46C94B4C-D47C-411A-B119-5B7D5C17223A}" srcOrd="6" destOrd="0" presId="urn:microsoft.com/office/officeart/2005/8/layout/process1"/>
    <dgm:cxn modelId="{82BE3F05-2918-4BC6-9F1A-9DC814F7FF4F}" type="presParOf" srcId="{EB77F1F0-EA06-422B-9398-751EAA1B835C}" destId="{D11CB343-ABEE-40B2-9877-09BB46F9788D}" srcOrd="7" destOrd="0" presId="urn:microsoft.com/office/officeart/2005/8/layout/process1"/>
    <dgm:cxn modelId="{BA0E23A8-9875-49F2-AADC-164257557839}" type="presParOf" srcId="{D11CB343-ABEE-40B2-9877-09BB46F9788D}" destId="{736F36AC-3A93-4F81-A26E-91CE3B537B5F}" srcOrd="0" destOrd="0" presId="urn:microsoft.com/office/officeart/2005/8/layout/process1"/>
    <dgm:cxn modelId="{7F697310-5A63-4FC5-AE1A-8822E825DF9E}" type="presParOf" srcId="{EB77F1F0-EA06-422B-9398-751EAA1B835C}" destId="{4663377B-C94F-40F4-B54E-223651D9B4CB}"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D37AC0-5410-42CD-B332-B05591B5AD60}" type="doc">
      <dgm:prSet loTypeId="urn:microsoft.com/office/officeart/2005/8/layout/process1" loCatId="process" qsTypeId="urn:microsoft.com/office/officeart/2005/8/quickstyle/simple1" qsCatId="simple" csTypeId="urn:microsoft.com/office/officeart/2005/8/colors/accent1_2" csCatId="accent1" phldr="1"/>
      <dgm:spPr/>
    </dgm:pt>
    <dgm:pt modelId="{2D5EA6BF-A615-445B-9BA0-9D926737DB97}">
      <dgm:prSet phldrT="[Text]"/>
      <dgm:spPr/>
      <dgm:t>
        <a:bodyPr/>
        <a:lstStyle/>
        <a:p>
          <a:r>
            <a:rPr lang="es-ES" dirty="0" err="1"/>
            <a:t>Analysis</a:t>
          </a:r>
          <a:endParaRPr lang="en-US" dirty="0"/>
        </a:p>
      </dgm:t>
    </dgm:pt>
    <dgm:pt modelId="{7B1FC5DA-AB3A-4564-9736-8768178CCD3A}" type="parTrans" cxnId="{91EFEEF7-47A1-4DA2-BECD-F5164033CE80}">
      <dgm:prSet/>
      <dgm:spPr/>
      <dgm:t>
        <a:bodyPr/>
        <a:lstStyle/>
        <a:p>
          <a:endParaRPr lang="en-US"/>
        </a:p>
      </dgm:t>
    </dgm:pt>
    <dgm:pt modelId="{15064E94-18D8-4D9D-9A9B-DD6A5D490776}" type="sibTrans" cxnId="{91EFEEF7-47A1-4DA2-BECD-F5164033CE80}">
      <dgm:prSet/>
      <dgm:spPr/>
      <dgm:t>
        <a:bodyPr/>
        <a:lstStyle/>
        <a:p>
          <a:endParaRPr lang="en-US"/>
        </a:p>
      </dgm:t>
    </dgm:pt>
    <dgm:pt modelId="{EB77F1F0-EA06-422B-9398-751EAA1B835C}" type="pres">
      <dgm:prSet presAssocID="{70D37AC0-5410-42CD-B332-B05591B5AD60}" presName="Name0" presStyleCnt="0">
        <dgm:presLayoutVars>
          <dgm:dir/>
          <dgm:resizeHandles val="exact"/>
        </dgm:presLayoutVars>
      </dgm:prSet>
      <dgm:spPr/>
    </dgm:pt>
    <dgm:pt modelId="{4A060D5C-E1CF-4084-94BF-D32C23EB29FC}" type="pres">
      <dgm:prSet presAssocID="{2D5EA6BF-A615-445B-9BA0-9D926737DB97}" presName="node" presStyleLbl="node1" presStyleIdx="0" presStyleCnt="1" custScaleX="36893" custScaleY="32363" custLinFactNeighborX="-32039" custLinFactNeighborY="-9787">
        <dgm:presLayoutVars>
          <dgm:bulletEnabled val="1"/>
        </dgm:presLayoutVars>
      </dgm:prSet>
      <dgm:spPr/>
    </dgm:pt>
  </dgm:ptLst>
  <dgm:cxnLst>
    <dgm:cxn modelId="{B3F8F347-60AE-4E97-A131-44F71F33A6D7}" type="presOf" srcId="{70D37AC0-5410-42CD-B332-B05591B5AD60}" destId="{EB77F1F0-EA06-422B-9398-751EAA1B835C}" srcOrd="0" destOrd="0" presId="urn:microsoft.com/office/officeart/2005/8/layout/process1"/>
    <dgm:cxn modelId="{82261CC9-44AE-4622-B94A-51FD8651679F}" type="presOf" srcId="{2D5EA6BF-A615-445B-9BA0-9D926737DB97}" destId="{4A060D5C-E1CF-4084-94BF-D32C23EB29FC}" srcOrd="0" destOrd="0" presId="urn:microsoft.com/office/officeart/2005/8/layout/process1"/>
    <dgm:cxn modelId="{91EFEEF7-47A1-4DA2-BECD-F5164033CE80}" srcId="{70D37AC0-5410-42CD-B332-B05591B5AD60}" destId="{2D5EA6BF-A615-445B-9BA0-9D926737DB97}" srcOrd="0" destOrd="0" parTransId="{7B1FC5DA-AB3A-4564-9736-8768178CCD3A}" sibTransId="{15064E94-18D8-4D9D-9A9B-DD6A5D490776}"/>
    <dgm:cxn modelId="{ADDFD610-186E-41BC-8407-47FDBD73DD6C}" type="presParOf" srcId="{EB77F1F0-EA06-422B-9398-751EAA1B835C}" destId="{4A060D5C-E1CF-4084-94BF-D32C23EB29FC}"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D37AC0-5410-42CD-B332-B05591B5AD60}" type="doc">
      <dgm:prSet loTypeId="urn:microsoft.com/office/officeart/2005/8/layout/process1" loCatId="process" qsTypeId="urn:microsoft.com/office/officeart/2005/8/quickstyle/simple1" qsCatId="simple" csTypeId="urn:microsoft.com/office/officeart/2005/8/colors/accent1_2" csCatId="accent1" phldr="1"/>
      <dgm:spPr/>
    </dgm:pt>
    <dgm:pt modelId="{2D5EA6BF-A615-445B-9BA0-9D926737DB97}">
      <dgm:prSet phldrT="[Text]"/>
      <dgm:spPr/>
      <dgm:t>
        <a:bodyPr/>
        <a:lstStyle/>
        <a:p>
          <a:r>
            <a:rPr lang="es-ES" dirty="0" err="1"/>
            <a:t>Analysis</a:t>
          </a:r>
          <a:endParaRPr lang="en-US" dirty="0"/>
        </a:p>
      </dgm:t>
    </dgm:pt>
    <dgm:pt modelId="{7B1FC5DA-AB3A-4564-9736-8768178CCD3A}" type="parTrans" cxnId="{91EFEEF7-47A1-4DA2-BECD-F5164033CE80}">
      <dgm:prSet/>
      <dgm:spPr/>
      <dgm:t>
        <a:bodyPr/>
        <a:lstStyle/>
        <a:p>
          <a:endParaRPr lang="en-US"/>
        </a:p>
      </dgm:t>
    </dgm:pt>
    <dgm:pt modelId="{15064E94-18D8-4D9D-9A9B-DD6A5D490776}" type="sibTrans" cxnId="{91EFEEF7-47A1-4DA2-BECD-F5164033CE80}">
      <dgm:prSet/>
      <dgm:spPr/>
      <dgm:t>
        <a:bodyPr/>
        <a:lstStyle/>
        <a:p>
          <a:endParaRPr lang="en-US"/>
        </a:p>
      </dgm:t>
    </dgm:pt>
    <dgm:pt modelId="{EB77F1F0-EA06-422B-9398-751EAA1B835C}" type="pres">
      <dgm:prSet presAssocID="{70D37AC0-5410-42CD-B332-B05591B5AD60}" presName="Name0" presStyleCnt="0">
        <dgm:presLayoutVars>
          <dgm:dir/>
          <dgm:resizeHandles val="exact"/>
        </dgm:presLayoutVars>
      </dgm:prSet>
      <dgm:spPr/>
    </dgm:pt>
    <dgm:pt modelId="{4A060D5C-E1CF-4084-94BF-D32C23EB29FC}" type="pres">
      <dgm:prSet presAssocID="{2D5EA6BF-A615-445B-9BA0-9D926737DB97}" presName="node" presStyleLbl="node1" presStyleIdx="0" presStyleCnt="1" custScaleX="36893" custScaleY="32363" custLinFactNeighborX="-32039" custLinFactNeighborY="-9787">
        <dgm:presLayoutVars>
          <dgm:bulletEnabled val="1"/>
        </dgm:presLayoutVars>
      </dgm:prSet>
      <dgm:spPr/>
    </dgm:pt>
  </dgm:ptLst>
  <dgm:cxnLst>
    <dgm:cxn modelId="{B3F8F347-60AE-4E97-A131-44F71F33A6D7}" type="presOf" srcId="{70D37AC0-5410-42CD-B332-B05591B5AD60}" destId="{EB77F1F0-EA06-422B-9398-751EAA1B835C}" srcOrd="0" destOrd="0" presId="urn:microsoft.com/office/officeart/2005/8/layout/process1"/>
    <dgm:cxn modelId="{82261CC9-44AE-4622-B94A-51FD8651679F}" type="presOf" srcId="{2D5EA6BF-A615-445B-9BA0-9D926737DB97}" destId="{4A060D5C-E1CF-4084-94BF-D32C23EB29FC}" srcOrd="0" destOrd="0" presId="urn:microsoft.com/office/officeart/2005/8/layout/process1"/>
    <dgm:cxn modelId="{91EFEEF7-47A1-4DA2-BECD-F5164033CE80}" srcId="{70D37AC0-5410-42CD-B332-B05591B5AD60}" destId="{2D5EA6BF-A615-445B-9BA0-9D926737DB97}" srcOrd="0" destOrd="0" parTransId="{7B1FC5DA-AB3A-4564-9736-8768178CCD3A}" sibTransId="{15064E94-18D8-4D9D-9A9B-DD6A5D490776}"/>
    <dgm:cxn modelId="{ADDFD610-186E-41BC-8407-47FDBD73DD6C}" type="presParOf" srcId="{EB77F1F0-EA06-422B-9398-751EAA1B835C}" destId="{4A060D5C-E1CF-4084-94BF-D32C23EB29FC}"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102B21-9D62-4D00-96C3-D15B8E179EB9}"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CF79055F-DAD7-4638-930B-B88A613AC613}">
      <dgm:prSet phldrT="[Text]"/>
      <dgm:spPr/>
      <dgm:t>
        <a:bodyPr/>
        <a:lstStyle/>
        <a:p>
          <a:r>
            <a:rPr lang="en-US" dirty="0"/>
            <a:t>Problem or Question</a:t>
          </a:r>
        </a:p>
      </dgm:t>
    </dgm:pt>
    <dgm:pt modelId="{29AF01B1-CAF5-4216-89F6-6586BA5A9EDC}" type="parTrans" cxnId="{2C963F31-F300-41BC-9F85-91A8367BFD3F}">
      <dgm:prSet/>
      <dgm:spPr/>
      <dgm:t>
        <a:bodyPr/>
        <a:lstStyle/>
        <a:p>
          <a:endParaRPr lang="en-US"/>
        </a:p>
      </dgm:t>
    </dgm:pt>
    <dgm:pt modelId="{B6026639-D60C-4AA7-9199-9FFF62D80F42}" type="sibTrans" cxnId="{2C963F31-F300-41BC-9F85-91A8367BFD3F}">
      <dgm:prSet/>
      <dgm:spPr/>
      <dgm:t>
        <a:bodyPr/>
        <a:lstStyle/>
        <a:p>
          <a:endParaRPr lang="en-US"/>
        </a:p>
      </dgm:t>
    </dgm:pt>
    <dgm:pt modelId="{AFFFCC44-F037-4518-9068-057B2048C3C9}">
      <dgm:prSet phldrT="[Text]"/>
      <dgm:spPr/>
      <dgm:t>
        <a:bodyPr/>
        <a:lstStyle/>
        <a:p>
          <a:r>
            <a:rPr lang="en-US" dirty="0"/>
            <a:t>Information</a:t>
          </a:r>
        </a:p>
      </dgm:t>
    </dgm:pt>
    <dgm:pt modelId="{D223A4E6-5629-4484-9BED-41CDB7B40147}" type="parTrans" cxnId="{188D7227-9506-4FA2-BEED-5B7C6AFBCE84}">
      <dgm:prSet/>
      <dgm:spPr/>
      <dgm:t>
        <a:bodyPr/>
        <a:lstStyle/>
        <a:p>
          <a:endParaRPr lang="en-US"/>
        </a:p>
      </dgm:t>
    </dgm:pt>
    <dgm:pt modelId="{A587B4F7-8CC0-40E4-B059-8E6B5CC4F28A}" type="sibTrans" cxnId="{188D7227-9506-4FA2-BEED-5B7C6AFBCE84}">
      <dgm:prSet/>
      <dgm:spPr/>
      <dgm:t>
        <a:bodyPr/>
        <a:lstStyle/>
        <a:p>
          <a:endParaRPr lang="en-US"/>
        </a:p>
      </dgm:t>
    </dgm:pt>
    <dgm:pt modelId="{9FE7B08F-951C-45C5-BF34-6933AF2A4A39}">
      <dgm:prSet phldrT="[Text]"/>
      <dgm:spPr/>
      <dgm:t>
        <a:bodyPr/>
        <a:lstStyle/>
        <a:p>
          <a:r>
            <a:rPr lang="en-US" dirty="0"/>
            <a:t>Analysis of Drivers</a:t>
          </a:r>
        </a:p>
      </dgm:t>
    </dgm:pt>
    <dgm:pt modelId="{E2966ED1-DE77-4B51-B362-4256ED93F458}" type="parTrans" cxnId="{66EF0491-0851-44BD-85A5-59834AA6D725}">
      <dgm:prSet/>
      <dgm:spPr/>
      <dgm:t>
        <a:bodyPr/>
        <a:lstStyle/>
        <a:p>
          <a:endParaRPr lang="en-US"/>
        </a:p>
      </dgm:t>
    </dgm:pt>
    <dgm:pt modelId="{9DFD885A-F271-4BA2-9C1D-E22C58743EDA}" type="sibTrans" cxnId="{66EF0491-0851-44BD-85A5-59834AA6D725}">
      <dgm:prSet/>
      <dgm:spPr/>
      <dgm:t>
        <a:bodyPr/>
        <a:lstStyle/>
        <a:p>
          <a:endParaRPr lang="en-US"/>
        </a:p>
      </dgm:t>
    </dgm:pt>
    <dgm:pt modelId="{AB9E4726-422B-43E1-9467-0B95BD5088BF}">
      <dgm:prSet/>
      <dgm:spPr/>
      <dgm:t>
        <a:bodyPr/>
        <a:lstStyle/>
        <a:p>
          <a:r>
            <a:rPr lang="en-US" dirty="0"/>
            <a:t>Scenarios</a:t>
          </a:r>
        </a:p>
      </dgm:t>
    </dgm:pt>
    <dgm:pt modelId="{6ED75393-BEF3-49E3-AB60-1CCFC0452301}" type="parTrans" cxnId="{5B59213B-65B2-4A2A-A9DE-D497BE100446}">
      <dgm:prSet/>
      <dgm:spPr/>
      <dgm:t>
        <a:bodyPr/>
        <a:lstStyle/>
        <a:p>
          <a:endParaRPr lang="en-US"/>
        </a:p>
      </dgm:t>
    </dgm:pt>
    <dgm:pt modelId="{E0749221-FE02-4860-8D1D-DF52ABDEE4C8}" type="sibTrans" cxnId="{5B59213B-65B2-4A2A-A9DE-D497BE100446}">
      <dgm:prSet/>
      <dgm:spPr/>
      <dgm:t>
        <a:bodyPr/>
        <a:lstStyle/>
        <a:p>
          <a:endParaRPr lang="en-US"/>
        </a:p>
      </dgm:t>
    </dgm:pt>
    <dgm:pt modelId="{EBB5333F-4A3E-4EE5-8707-7000110B2E58}">
      <dgm:prSet/>
      <dgm:spPr/>
      <dgm:t>
        <a:bodyPr/>
        <a:lstStyle/>
        <a:p>
          <a:r>
            <a:rPr lang="en-US" dirty="0"/>
            <a:t>Implications</a:t>
          </a:r>
        </a:p>
      </dgm:t>
    </dgm:pt>
    <dgm:pt modelId="{4C5A26F3-9A69-4A1C-B1AD-866D23BF27EB}" type="parTrans" cxnId="{F83C44D3-395F-49FC-B2F1-2ED115CD831C}">
      <dgm:prSet/>
      <dgm:spPr/>
      <dgm:t>
        <a:bodyPr/>
        <a:lstStyle/>
        <a:p>
          <a:endParaRPr lang="en-US"/>
        </a:p>
      </dgm:t>
    </dgm:pt>
    <dgm:pt modelId="{74D9251B-00B7-496F-88DF-55281A3CCCA3}" type="sibTrans" cxnId="{F83C44D3-395F-49FC-B2F1-2ED115CD831C}">
      <dgm:prSet/>
      <dgm:spPr/>
      <dgm:t>
        <a:bodyPr/>
        <a:lstStyle/>
        <a:p>
          <a:endParaRPr lang="en-US"/>
        </a:p>
      </dgm:t>
    </dgm:pt>
    <dgm:pt modelId="{DF4F3A34-D3FD-45F3-8A7D-EDCD5C7B350B}">
      <dgm:prSet/>
      <dgm:spPr/>
      <dgm:t>
        <a:bodyPr/>
        <a:lstStyle/>
        <a:p>
          <a:r>
            <a:rPr lang="es-ES" dirty="0" err="1"/>
            <a:t>Hypothesis</a:t>
          </a:r>
          <a:endParaRPr lang="en-US" dirty="0"/>
        </a:p>
      </dgm:t>
    </dgm:pt>
    <dgm:pt modelId="{96A60CA3-5AB7-426D-BAE9-584F1F48DF10}" type="parTrans" cxnId="{093C7645-37B8-4DC6-A63E-7C5DF252D4E0}">
      <dgm:prSet/>
      <dgm:spPr/>
      <dgm:t>
        <a:bodyPr/>
        <a:lstStyle/>
        <a:p>
          <a:endParaRPr lang="en-US"/>
        </a:p>
      </dgm:t>
    </dgm:pt>
    <dgm:pt modelId="{3CBB2D5C-4792-42D6-B331-90275BBC5A33}" type="sibTrans" cxnId="{093C7645-37B8-4DC6-A63E-7C5DF252D4E0}">
      <dgm:prSet/>
      <dgm:spPr/>
      <dgm:t>
        <a:bodyPr/>
        <a:lstStyle/>
        <a:p>
          <a:endParaRPr lang="en-US"/>
        </a:p>
      </dgm:t>
    </dgm:pt>
    <dgm:pt modelId="{37019ECE-BC3B-4696-8EC7-2505410AB09D}" type="pres">
      <dgm:prSet presAssocID="{47102B21-9D62-4D00-96C3-D15B8E179EB9}" presName="linearFlow" presStyleCnt="0">
        <dgm:presLayoutVars>
          <dgm:resizeHandles val="exact"/>
        </dgm:presLayoutVars>
      </dgm:prSet>
      <dgm:spPr/>
    </dgm:pt>
    <dgm:pt modelId="{E8D2FE09-9B28-4251-B647-197B57E1B62C}" type="pres">
      <dgm:prSet presAssocID="{CF79055F-DAD7-4638-930B-B88A613AC613}" presName="node" presStyleLbl="node1" presStyleIdx="0" presStyleCnt="6">
        <dgm:presLayoutVars>
          <dgm:bulletEnabled val="1"/>
        </dgm:presLayoutVars>
      </dgm:prSet>
      <dgm:spPr/>
    </dgm:pt>
    <dgm:pt modelId="{D98B6265-559C-427B-B5FA-56BCC3AA1455}" type="pres">
      <dgm:prSet presAssocID="{B6026639-D60C-4AA7-9199-9FFF62D80F42}" presName="sibTrans" presStyleLbl="sibTrans2D1" presStyleIdx="0" presStyleCnt="5"/>
      <dgm:spPr/>
    </dgm:pt>
    <dgm:pt modelId="{9B3D28CA-9853-40D2-88EE-BF349E274D56}" type="pres">
      <dgm:prSet presAssocID="{B6026639-D60C-4AA7-9199-9FFF62D80F42}" presName="connectorText" presStyleLbl="sibTrans2D1" presStyleIdx="0" presStyleCnt="5"/>
      <dgm:spPr/>
    </dgm:pt>
    <dgm:pt modelId="{039A94FF-EEBE-4737-989B-7B80BE700822}" type="pres">
      <dgm:prSet presAssocID="{AFFFCC44-F037-4518-9068-057B2048C3C9}" presName="node" presStyleLbl="node1" presStyleIdx="1" presStyleCnt="6">
        <dgm:presLayoutVars>
          <dgm:bulletEnabled val="1"/>
        </dgm:presLayoutVars>
      </dgm:prSet>
      <dgm:spPr/>
    </dgm:pt>
    <dgm:pt modelId="{377A2389-A58A-4BB4-B27A-C4C94F4AC16F}" type="pres">
      <dgm:prSet presAssocID="{A587B4F7-8CC0-40E4-B059-8E6B5CC4F28A}" presName="sibTrans" presStyleLbl="sibTrans2D1" presStyleIdx="1" presStyleCnt="5"/>
      <dgm:spPr/>
    </dgm:pt>
    <dgm:pt modelId="{A1FF42AB-E7EB-4ECD-8C48-AE705B5B4482}" type="pres">
      <dgm:prSet presAssocID="{A587B4F7-8CC0-40E4-B059-8E6B5CC4F28A}" presName="connectorText" presStyleLbl="sibTrans2D1" presStyleIdx="1" presStyleCnt="5"/>
      <dgm:spPr/>
    </dgm:pt>
    <dgm:pt modelId="{6602BD24-16A6-434C-8D74-A4923319C203}" type="pres">
      <dgm:prSet presAssocID="{DF4F3A34-D3FD-45F3-8A7D-EDCD5C7B350B}" presName="node" presStyleLbl="node1" presStyleIdx="2" presStyleCnt="6">
        <dgm:presLayoutVars>
          <dgm:bulletEnabled val="1"/>
        </dgm:presLayoutVars>
      </dgm:prSet>
      <dgm:spPr/>
    </dgm:pt>
    <dgm:pt modelId="{784B9FC9-3C5C-4C1B-A8C7-097862933C9E}" type="pres">
      <dgm:prSet presAssocID="{3CBB2D5C-4792-42D6-B331-90275BBC5A33}" presName="sibTrans" presStyleLbl="sibTrans2D1" presStyleIdx="2" presStyleCnt="5"/>
      <dgm:spPr/>
    </dgm:pt>
    <dgm:pt modelId="{6E0BC96E-7126-4784-BCCF-23527B94FF1C}" type="pres">
      <dgm:prSet presAssocID="{3CBB2D5C-4792-42D6-B331-90275BBC5A33}" presName="connectorText" presStyleLbl="sibTrans2D1" presStyleIdx="2" presStyleCnt="5"/>
      <dgm:spPr/>
    </dgm:pt>
    <dgm:pt modelId="{B233A3BD-B969-4265-A972-CF2111461F20}" type="pres">
      <dgm:prSet presAssocID="{9FE7B08F-951C-45C5-BF34-6933AF2A4A39}" presName="node" presStyleLbl="node1" presStyleIdx="3" presStyleCnt="6">
        <dgm:presLayoutVars>
          <dgm:bulletEnabled val="1"/>
        </dgm:presLayoutVars>
      </dgm:prSet>
      <dgm:spPr/>
    </dgm:pt>
    <dgm:pt modelId="{ADCC7023-940A-4D99-8EF8-D15C822CAE36}" type="pres">
      <dgm:prSet presAssocID="{9DFD885A-F271-4BA2-9C1D-E22C58743EDA}" presName="sibTrans" presStyleLbl="sibTrans2D1" presStyleIdx="3" presStyleCnt="5"/>
      <dgm:spPr/>
    </dgm:pt>
    <dgm:pt modelId="{7E0BFD5D-23DB-4B12-A229-F3AECABBF701}" type="pres">
      <dgm:prSet presAssocID="{9DFD885A-F271-4BA2-9C1D-E22C58743EDA}" presName="connectorText" presStyleLbl="sibTrans2D1" presStyleIdx="3" presStyleCnt="5"/>
      <dgm:spPr/>
    </dgm:pt>
    <dgm:pt modelId="{C323281E-F8E0-45F7-9EC3-E38C7CEC6315}" type="pres">
      <dgm:prSet presAssocID="{AB9E4726-422B-43E1-9467-0B95BD5088BF}" presName="node" presStyleLbl="node1" presStyleIdx="4" presStyleCnt="6">
        <dgm:presLayoutVars>
          <dgm:bulletEnabled val="1"/>
        </dgm:presLayoutVars>
      </dgm:prSet>
      <dgm:spPr/>
    </dgm:pt>
    <dgm:pt modelId="{C20D208B-E726-4F39-A52F-D94146413C66}" type="pres">
      <dgm:prSet presAssocID="{E0749221-FE02-4860-8D1D-DF52ABDEE4C8}" presName="sibTrans" presStyleLbl="sibTrans2D1" presStyleIdx="4" presStyleCnt="5"/>
      <dgm:spPr/>
    </dgm:pt>
    <dgm:pt modelId="{B01CAA66-24BF-4613-839D-0F5E30219419}" type="pres">
      <dgm:prSet presAssocID="{E0749221-FE02-4860-8D1D-DF52ABDEE4C8}" presName="connectorText" presStyleLbl="sibTrans2D1" presStyleIdx="4" presStyleCnt="5"/>
      <dgm:spPr/>
    </dgm:pt>
    <dgm:pt modelId="{0CB1A9B5-D535-4EA9-965B-4F8AADDA9FD7}" type="pres">
      <dgm:prSet presAssocID="{EBB5333F-4A3E-4EE5-8707-7000110B2E58}" presName="node" presStyleLbl="node1" presStyleIdx="5" presStyleCnt="6">
        <dgm:presLayoutVars>
          <dgm:bulletEnabled val="1"/>
        </dgm:presLayoutVars>
      </dgm:prSet>
      <dgm:spPr/>
    </dgm:pt>
  </dgm:ptLst>
  <dgm:cxnLst>
    <dgm:cxn modelId="{2E709201-2C71-4CB5-9085-576CAE0AF595}" type="presOf" srcId="{9DFD885A-F271-4BA2-9C1D-E22C58743EDA}" destId="{7E0BFD5D-23DB-4B12-A229-F3AECABBF701}" srcOrd="1" destOrd="0" presId="urn:microsoft.com/office/officeart/2005/8/layout/process2"/>
    <dgm:cxn modelId="{559F110B-F841-4DC1-AC77-5474BD1ADCEE}" type="presOf" srcId="{9FE7B08F-951C-45C5-BF34-6933AF2A4A39}" destId="{B233A3BD-B969-4265-A972-CF2111461F20}" srcOrd="0" destOrd="0" presId="urn:microsoft.com/office/officeart/2005/8/layout/process2"/>
    <dgm:cxn modelId="{188D7227-9506-4FA2-BEED-5B7C6AFBCE84}" srcId="{47102B21-9D62-4D00-96C3-D15B8E179EB9}" destId="{AFFFCC44-F037-4518-9068-057B2048C3C9}" srcOrd="1" destOrd="0" parTransId="{D223A4E6-5629-4484-9BED-41CDB7B40147}" sibTransId="{A587B4F7-8CC0-40E4-B059-8E6B5CC4F28A}"/>
    <dgm:cxn modelId="{2C963F31-F300-41BC-9F85-91A8367BFD3F}" srcId="{47102B21-9D62-4D00-96C3-D15B8E179EB9}" destId="{CF79055F-DAD7-4638-930B-B88A613AC613}" srcOrd="0" destOrd="0" parTransId="{29AF01B1-CAF5-4216-89F6-6586BA5A9EDC}" sibTransId="{B6026639-D60C-4AA7-9199-9FFF62D80F42}"/>
    <dgm:cxn modelId="{464F6E39-023E-4471-B151-635E91315237}" type="presOf" srcId="{3CBB2D5C-4792-42D6-B331-90275BBC5A33}" destId="{6E0BC96E-7126-4784-BCCF-23527B94FF1C}" srcOrd="1" destOrd="0" presId="urn:microsoft.com/office/officeart/2005/8/layout/process2"/>
    <dgm:cxn modelId="{5B59213B-65B2-4A2A-A9DE-D497BE100446}" srcId="{47102B21-9D62-4D00-96C3-D15B8E179EB9}" destId="{AB9E4726-422B-43E1-9467-0B95BD5088BF}" srcOrd="4" destOrd="0" parTransId="{6ED75393-BEF3-49E3-AB60-1CCFC0452301}" sibTransId="{E0749221-FE02-4860-8D1D-DF52ABDEE4C8}"/>
    <dgm:cxn modelId="{BD16AF3C-72B3-4A7B-A809-E7FC86289878}" type="presOf" srcId="{47102B21-9D62-4D00-96C3-D15B8E179EB9}" destId="{37019ECE-BC3B-4696-8EC7-2505410AB09D}" srcOrd="0" destOrd="0" presId="urn:microsoft.com/office/officeart/2005/8/layout/process2"/>
    <dgm:cxn modelId="{093C7645-37B8-4DC6-A63E-7C5DF252D4E0}" srcId="{47102B21-9D62-4D00-96C3-D15B8E179EB9}" destId="{DF4F3A34-D3FD-45F3-8A7D-EDCD5C7B350B}" srcOrd="2" destOrd="0" parTransId="{96A60CA3-5AB7-426D-BAE9-584F1F48DF10}" sibTransId="{3CBB2D5C-4792-42D6-B331-90275BBC5A33}"/>
    <dgm:cxn modelId="{9D588347-E8A3-4AA8-9F70-9724776A387A}" type="presOf" srcId="{E0749221-FE02-4860-8D1D-DF52ABDEE4C8}" destId="{B01CAA66-24BF-4613-839D-0F5E30219419}" srcOrd="1" destOrd="0" presId="urn:microsoft.com/office/officeart/2005/8/layout/process2"/>
    <dgm:cxn modelId="{0AE21968-64D3-48BB-828C-4F2E9710A2E4}" type="presOf" srcId="{AB9E4726-422B-43E1-9467-0B95BD5088BF}" destId="{C323281E-F8E0-45F7-9EC3-E38C7CEC6315}" srcOrd="0" destOrd="0" presId="urn:microsoft.com/office/officeart/2005/8/layout/process2"/>
    <dgm:cxn modelId="{9C868557-82EE-486A-8E30-9DB5DCFB2006}" type="presOf" srcId="{CF79055F-DAD7-4638-930B-B88A613AC613}" destId="{E8D2FE09-9B28-4251-B647-197B57E1B62C}" srcOrd="0" destOrd="0" presId="urn:microsoft.com/office/officeart/2005/8/layout/process2"/>
    <dgm:cxn modelId="{59A27178-C625-4FD9-93CB-A4ED98CD5140}" type="presOf" srcId="{A587B4F7-8CC0-40E4-B059-8E6B5CC4F28A}" destId="{A1FF42AB-E7EB-4ECD-8C48-AE705B5B4482}" srcOrd="1" destOrd="0" presId="urn:microsoft.com/office/officeart/2005/8/layout/process2"/>
    <dgm:cxn modelId="{E652CB5A-70D5-4A65-8376-6E94E2DE2E8F}" type="presOf" srcId="{AFFFCC44-F037-4518-9068-057B2048C3C9}" destId="{039A94FF-EEBE-4737-989B-7B80BE700822}" srcOrd="0" destOrd="0" presId="urn:microsoft.com/office/officeart/2005/8/layout/process2"/>
    <dgm:cxn modelId="{66EF0491-0851-44BD-85A5-59834AA6D725}" srcId="{47102B21-9D62-4D00-96C3-D15B8E179EB9}" destId="{9FE7B08F-951C-45C5-BF34-6933AF2A4A39}" srcOrd="3" destOrd="0" parTransId="{E2966ED1-DE77-4B51-B362-4256ED93F458}" sibTransId="{9DFD885A-F271-4BA2-9C1D-E22C58743EDA}"/>
    <dgm:cxn modelId="{793F2791-058A-481E-81FD-407F8FC2BF73}" type="presOf" srcId="{B6026639-D60C-4AA7-9199-9FFF62D80F42}" destId="{D98B6265-559C-427B-B5FA-56BCC3AA1455}" srcOrd="0" destOrd="0" presId="urn:microsoft.com/office/officeart/2005/8/layout/process2"/>
    <dgm:cxn modelId="{68CF04B7-62ED-4059-9888-ADB2FC2494D5}" type="presOf" srcId="{3CBB2D5C-4792-42D6-B331-90275BBC5A33}" destId="{784B9FC9-3C5C-4C1B-A8C7-097862933C9E}" srcOrd="0" destOrd="0" presId="urn:microsoft.com/office/officeart/2005/8/layout/process2"/>
    <dgm:cxn modelId="{274565BB-7D60-441F-B2CB-D1428AC27C82}" type="presOf" srcId="{DF4F3A34-D3FD-45F3-8A7D-EDCD5C7B350B}" destId="{6602BD24-16A6-434C-8D74-A4923319C203}" srcOrd="0" destOrd="0" presId="urn:microsoft.com/office/officeart/2005/8/layout/process2"/>
    <dgm:cxn modelId="{EF046ECE-EB77-4914-82CD-AA447734C96F}" type="presOf" srcId="{B6026639-D60C-4AA7-9199-9FFF62D80F42}" destId="{9B3D28CA-9853-40D2-88EE-BF349E274D56}" srcOrd="1" destOrd="0" presId="urn:microsoft.com/office/officeart/2005/8/layout/process2"/>
    <dgm:cxn modelId="{C52EB4D0-4B85-472B-A7C3-BC00CCD70C7C}" type="presOf" srcId="{A587B4F7-8CC0-40E4-B059-8E6B5CC4F28A}" destId="{377A2389-A58A-4BB4-B27A-C4C94F4AC16F}" srcOrd="0" destOrd="0" presId="urn:microsoft.com/office/officeart/2005/8/layout/process2"/>
    <dgm:cxn modelId="{F83C44D3-395F-49FC-B2F1-2ED115CD831C}" srcId="{47102B21-9D62-4D00-96C3-D15B8E179EB9}" destId="{EBB5333F-4A3E-4EE5-8707-7000110B2E58}" srcOrd="5" destOrd="0" parTransId="{4C5A26F3-9A69-4A1C-B1AD-866D23BF27EB}" sibTransId="{74D9251B-00B7-496F-88DF-55281A3CCCA3}"/>
    <dgm:cxn modelId="{8DB681EA-4DD4-45A2-A451-3F6BC5D32B17}" type="presOf" srcId="{E0749221-FE02-4860-8D1D-DF52ABDEE4C8}" destId="{C20D208B-E726-4F39-A52F-D94146413C66}" srcOrd="0" destOrd="0" presId="urn:microsoft.com/office/officeart/2005/8/layout/process2"/>
    <dgm:cxn modelId="{4BE1EEEE-EA5D-4629-A48F-69EBAA1E9CA8}" type="presOf" srcId="{EBB5333F-4A3E-4EE5-8707-7000110B2E58}" destId="{0CB1A9B5-D535-4EA9-965B-4F8AADDA9FD7}" srcOrd="0" destOrd="0" presId="urn:microsoft.com/office/officeart/2005/8/layout/process2"/>
    <dgm:cxn modelId="{2B3A93F5-7D58-4BDE-9923-3D7119C5E6D1}" type="presOf" srcId="{9DFD885A-F271-4BA2-9C1D-E22C58743EDA}" destId="{ADCC7023-940A-4D99-8EF8-D15C822CAE36}" srcOrd="0" destOrd="0" presId="urn:microsoft.com/office/officeart/2005/8/layout/process2"/>
    <dgm:cxn modelId="{1BCD25A9-BF9F-47B1-BA04-9A41E243C277}" type="presParOf" srcId="{37019ECE-BC3B-4696-8EC7-2505410AB09D}" destId="{E8D2FE09-9B28-4251-B647-197B57E1B62C}" srcOrd="0" destOrd="0" presId="urn:microsoft.com/office/officeart/2005/8/layout/process2"/>
    <dgm:cxn modelId="{48831DC0-BB92-41E0-B776-4FA2FD8693A3}" type="presParOf" srcId="{37019ECE-BC3B-4696-8EC7-2505410AB09D}" destId="{D98B6265-559C-427B-B5FA-56BCC3AA1455}" srcOrd="1" destOrd="0" presId="urn:microsoft.com/office/officeart/2005/8/layout/process2"/>
    <dgm:cxn modelId="{D279715D-173A-4F09-BBE8-629B0D60943C}" type="presParOf" srcId="{D98B6265-559C-427B-B5FA-56BCC3AA1455}" destId="{9B3D28CA-9853-40D2-88EE-BF349E274D56}" srcOrd="0" destOrd="0" presId="urn:microsoft.com/office/officeart/2005/8/layout/process2"/>
    <dgm:cxn modelId="{96C7784A-794D-42B1-A628-0FD7AC4CBAFA}" type="presParOf" srcId="{37019ECE-BC3B-4696-8EC7-2505410AB09D}" destId="{039A94FF-EEBE-4737-989B-7B80BE700822}" srcOrd="2" destOrd="0" presId="urn:microsoft.com/office/officeart/2005/8/layout/process2"/>
    <dgm:cxn modelId="{7DBE4589-A18C-4C95-A906-812528615DDE}" type="presParOf" srcId="{37019ECE-BC3B-4696-8EC7-2505410AB09D}" destId="{377A2389-A58A-4BB4-B27A-C4C94F4AC16F}" srcOrd="3" destOrd="0" presId="urn:microsoft.com/office/officeart/2005/8/layout/process2"/>
    <dgm:cxn modelId="{D6AD1F89-0254-4B15-BF57-EF52FB0324A6}" type="presParOf" srcId="{377A2389-A58A-4BB4-B27A-C4C94F4AC16F}" destId="{A1FF42AB-E7EB-4ECD-8C48-AE705B5B4482}" srcOrd="0" destOrd="0" presId="urn:microsoft.com/office/officeart/2005/8/layout/process2"/>
    <dgm:cxn modelId="{B4C824EB-E89F-45D5-848F-F7D9AFD07059}" type="presParOf" srcId="{37019ECE-BC3B-4696-8EC7-2505410AB09D}" destId="{6602BD24-16A6-434C-8D74-A4923319C203}" srcOrd="4" destOrd="0" presId="urn:microsoft.com/office/officeart/2005/8/layout/process2"/>
    <dgm:cxn modelId="{0BD3DBAC-8666-4C34-AAED-BC00FC63D14F}" type="presParOf" srcId="{37019ECE-BC3B-4696-8EC7-2505410AB09D}" destId="{784B9FC9-3C5C-4C1B-A8C7-097862933C9E}" srcOrd="5" destOrd="0" presId="urn:microsoft.com/office/officeart/2005/8/layout/process2"/>
    <dgm:cxn modelId="{EF3CC3F9-48C8-43EF-BF08-C42D029E1BDD}" type="presParOf" srcId="{784B9FC9-3C5C-4C1B-A8C7-097862933C9E}" destId="{6E0BC96E-7126-4784-BCCF-23527B94FF1C}" srcOrd="0" destOrd="0" presId="urn:microsoft.com/office/officeart/2005/8/layout/process2"/>
    <dgm:cxn modelId="{2CDE749E-15F4-4001-A2B2-60E75F77A151}" type="presParOf" srcId="{37019ECE-BC3B-4696-8EC7-2505410AB09D}" destId="{B233A3BD-B969-4265-A972-CF2111461F20}" srcOrd="6" destOrd="0" presId="urn:microsoft.com/office/officeart/2005/8/layout/process2"/>
    <dgm:cxn modelId="{ADC5CF49-6A34-4CA5-8207-35D4447563AB}" type="presParOf" srcId="{37019ECE-BC3B-4696-8EC7-2505410AB09D}" destId="{ADCC7023-940A-4D99-8EF8-D15C822CAE36}" srcOrd="7" destOrd="0" presId="urn:microsoft.com/office/officeart/2005/8/layout/process2"/>
    <dgm:cxn modelId="{BC6636F1-8643-4C33-9A3C-58797395BCDD}" type="presParOf" srcId="{ADCC7023-940A-4D99-8EF8-D15C822CAE36}" destId="{7E0BFD5D-23DB-4B12-A229-F3AECABBF701}" srcOrd="0" destOrd="0" presId="urn:microsoft.com/office/officeart/2005/8/layout/process2"/>
    <dgm:cxn modelId="{7A641A84-C7EA-42B3-B03A-ED2DE0F83290}" type="presParOf" srcId="{37019ECE-BC3B-4696-8EC7-2505410AB09D}" destId="{C323281E-F8E0-45F7-9EC3-E38C7CEC6315}" srcOrd="8" destOrd="0" presId="urn:microsoft.com/office/officeart/2005/8/layout/process2"/>
    <dgm:cxn modelId="{35A97853-A156-4077-B7B7-70DA55BD1185}" type="presParOf" srcId="{37019ECE-BC3B-4696-8EC7-2505410AB09D}" destId="{C20D208B-E726-4F39-A52F-D94146413C66}" srcOrd="9" destOrd="0" presId="urn:microsoft.com/office/officeart/2005/8/layout/process2"/>
    <dgm:cxn modelId="{A139CAAD-1F72-4EA0-995F-1F0298474E08}" type="presParOf" srcId="{C20D208B-E726-4F39-A52F-D94146413C66}" destId="{B01CAA66-24BF-4613-839D-0F5E30219419}" srcOrd="0" destOrd="0" presId="urn:microsoft.com/office/officeart/2005/8/layout/process2"/>
    <dgm:cxn modelId="{0337BB9E-8D04-417F-B66D-8DF194445283}" type="presParOf" srcId="{37019ECE-BC3B-4696-8EC7-2505410AB09D}" destId="{0CB1A9B5-D535-4EA9-965B-4F8AADDA9FD7}" srcOrd="1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1447B1-94AF-49DA-BBD9-DA0640315435}">
      <dsp:nvSpPr>
        <dsp:cNvPr id="0" name=""/>
        <dsp:cNvSpPr/>
      </dsp:nvSpPr>
      <dsp:spPr>
        <a:xfrm>
          <a:off x="3832" y="2158193"/>
          <a:ext cx="1188020" cy="7128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err="1"/>
            <a:t>Problem</a:t>
          </a:r>
          <a:endParaRPr lang="en-US" sz="2100" kern="1200" dirty="0"/>
        </a:p>
      </dsp:txBody>
      <dsp:txXfrm>
        <a:off x="24710" y="2179071"/>
        <a:ext cx="1146264" cy="671056"/>
      </dsp:txXfrm>
    </dsp:sp>
    <dsp:sp modelId="{380B2910-9A39-45BA-937A-5F82FDFF1FC5}">
      <dsp:nvSpPr>
        <dsp:cNvPr id="0" name=""/>
        <dsp:cNvSpPr/>
      </dsp:nvSpPr>
      <dsp:spPr>
        <a:xfrm>
          <a:off x="1310654" y="2367285"/>
          <a:ext cx="251860" cy="2946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310654" y="2426211"/>
        <a:ext cx="176302" cy="176777"/>
      </dsp:txXfrm>
    </dsp:sp>
    <dsp:sp modelId="{4A060D5C-E1CF-4084-94BF-D32C23EB29FC}">
      <dsp:nvSpPr>
        <dsp:cNvPr id="0" name=""/>
        <dsp:cNvSpPr/>
      </dsp:nvSpPr>
      <dsp:spPr>
        <a:xfrm>
          <a:off x="1667061" y="2158193"/>
          <a:ext cx="1188020" cy="7128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err="1"/>
            <a:t>Analysis</a:t>
          </a:r>
          <a:endParaRPr lang="en-US" sz="2100" kern="1200" dirty="0"/>
        </a:p>
      </dsp:txBody>
      <dsp:txXfrm>
        <a:off x="1687939" y="2179071"/>
        <a:ext cx="1146264" cy="671056"/>
      </dsp:txXfrm>
    </dsp:sp>
    <dsp:sp modelId="{43577509-BAA3-4C85-8D62-EA034DE386AE}">
      <dsp:nvSpPr>
        <dsp:cNvPr id="0" name=""/>
        <dsp:cNvSpPr/>
      </dsp:nvSpPr>
      <dsp:spPr>
        <a:xfrm>
          <a:off x="2973883" y="2367285"/>
          <a:ext cx="251860" cy="2946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973883" y="2426211"/>
        <a:ext cx="176302" cy="176777"/>
      </dsp:txXfrm>
    </dsp:sp>
    <dsp:sp modelId="{258CCB8A-8BDF-446F-A6BF-A2A02B7C3EC3}">
      <dsp:nvSpPr>
        <dsp:cNvPr id="0" name=""/>
        <dsp:cNvSpPr/>
      </dsp:nvSpPr>
      <dsp:spPr>
        <a:xfrm>
          <a:off x="3330289" y="2158193"/>
          <a:ext cx="1188020" cy="7128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err="1"/>
            <a:t>Options</a:t>
          </a:r>
          <a:endParaRPr lang="en-US" sz="2100" kern="1200" dirty="0"/>
        </a:p>
      </dsp:txBody>
      <dsp:txXfrm>
        <a:off x="3351167" y="2179071"/>
        <a:ext cx="1146264" cy="671056"/>
      </dsp:txXfrm>
    </dsp:sp>
    <dsp:sp modelId="{8D339F33-BC5B-4A2B-9303-CD86B71B563C}">
      <dsp:nvSpPr>
        <dsp:cNvPr id="0" name=""/>
        <dsp:cNvSpPr/>
      </dsp:nvSpPr>
      <dsp:spPr>
        <a:xfrm>
          <a:off x="4637112" y="2367285"/>
          <a:ext cx="251860" cy="2946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637112" y="2426211"/>
        <a:ext cx="176302" cy="176777"/>
      </dsp:txXfrm>
    </dsp:sp>
    <dsp:sp modelId="{46C94B4C-D47C-411A-B119-5B7D5C17223A}">
      <dsp:nvSpPr>
        <dsp:cNvPr id="0" name=""/>
        <dsp:cNvSpPr/>
      </dsp:nvSpPr>
      <dsp:spPr>
        <a:xfrm>
          <a:off x="4993518" y="2158193"/>
          <a:ext cx="1188020" cy="7128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err="1"/>
            <a:t>Decision</a:t>
          </a:r>
          <a:endParaRPr lang="en-US" sz="2100" kern="1200" dirty="0"/>
        </a:p>
      </dsp:txBody>
      <dsp:txXfrm>
        <a:off x="5014396" y="2179071"/>
        <a:ext cx="1146264" cy="671056"/>
      </dsp:txXfrm>
    </dsp:sp>
    <dsp:sp modelId="{D11CB343-ABEE-40B2-9877-09BB46F9788D}">
      <dsp:nvSpPr>
        <dsp:cNvPr id="0" name=""/>
        <dsp:cNvSpPr/>
      </dsp:nvSpPr>
      <dsp:spPr>
        <a:xfrm>
          <a:off x="6300341" y="2367285"/>
          <a:ext cx="251860" cy="2946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300341" y="2426211"/>
        <a:ext cx="176302" cy="176777"/>
      </dsp:txXfrm>
    </dsp:sp>
    <dsp:sp modelId="{4663377B-C94F-40F4-B54E-223651D9B4CB}">
      <dsp:nvSpPr>
        <dsp:cNvPr id="0" name=""/>
        <dsp:cNvSpPr/>
      </dsp:nvSpPr>
      <dsp:spPr>
        <a:xfrm>
          <a:off x="6656747" y="2158193"/>
          <a:ext cx="1188020" cy="7128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err="1"/>
            <a:t>Results</a:t>
          </a:r>
          <a:endParaRPr lang="en-US" sz="2100" kern="1200" dirty="0"/>
        </a:p>
      </dsp:txBody>
      <dsp:txXfrm>
        <a:off x="6677625" y="2179071"/>
        <a:ext cx="1146264" cy="6710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060D5C-E1CF-4084-94BF-D32C23EB29FC}">
      <dsp:nvSpPr>
        <dsp:cNvPr id="0" name=""/>
        <dsp:cNvSpPr/>
      </dsp:nvSpPr>
      <dsp:spPr>
        <a:xfrm>
          <a:off x="0" y="1154094"/>
          <a:ext cx="2319278" cy="12206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s-ES" sz="4400" kern="1200" dirty="0" err="1"/>
            <a:t>Analysis</a:t>
          </a:r>
          <a:endParaRPr lang="en-US" sz="4400" kern="1200" dirty="0"/>
        </a:p>
      </dsp:txBody>
      <dsp:txXfrm>
        <a:off x="35753" y="1189847"/>
        <a:ext cx="2247772" cy="11491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060D5C-E1CF-4084-94BF-D32C23EB29FC}">
      <dsp:nvSpPr>
        <dsp:cNvPr id="0" name=""/>
        <dsp:cNvSpPr/>
      </dsp:nvSpPr>
      <dsp:spPr>
        <a:xfrm>
          <a:off x="0" y="1154094"/>
          <a:ext cx="2319278" cy="12206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s-ES" sz="4400" kern="1200" dirty="0" err="1"/>
            <a:t>Analysis</a:t>
          </a:r>
          <a:endParaRPr lang="en-US" sz="4400" kern="1200" dirty="0"/>
        </a:p>
      </dsp:txBody>
      <dsp:txXfrm>
        <a:off x="35753" y="1189847"/>
        <a:ext cx="2247772" cy="11491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D2FE09-9B28-4251-B647-197B57E1B62C}">
      <dsp:nvSpPr>
        <dsp:cNvPr id="0" name=""/>
        <dsp:cNvSpPr/>
      </dsp:nvSpPr>
      <dsp:spPr>
        <a:xfrm>
          <a:off x="1965495" y="2160"/>
          <a:ext cx="2165009" cy="640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Problem or Question</a:t>
          </a:r>
        </a:p>
      </dsp:txBody>
      <dsp:txXfrm>
        <a:off x="1984249" y="20914"/>
        <a:ext cx="2127501" cy="602790"/>
      </dsp:txXfrm>
    </dsp:sp>
    <dsp:sp modelId="{D98B6265-559C-427B-B5FA-56BCC3AA1455}">
      <dsp:nvSpPr>
        <dsp:cNvPr id="0" name=""/>
        <dsp:cNvSpPr/>
      </dsp:nvSpPr>
      <dsp:spPr>
        <a:xfrm rot="5400000">
          <a:off x="2927944" y="658466"/>
          <a:ext cx="240111" cy="2881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961560" y="682478"/>
        <a:ext cx="172880" cy="168078"/>
      </dsp:txXfrm>
    </dsp:sp>
    <dsp:sp modelId="{039A94FF-EEBE-4737-989B-7B80BE700822}">
      <dsp:nvSpPr>
        <dsp:cNvPr id="0" name=""/>
        <dsp:cNvSpPr/>
      </dsp:nvSpPr>
      <dsp:spPr>
        <a:xfrm>
          <a:off x="1965495" y="962608"/>
          <a:ext cx="2165009" cy="640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Information</a:t>
          </a:r>
        </a:p>
      </dsp:txBody>
      <dsp:txXfrm>
        <a:off x="1984249" y="981362"/>
        <a:ext cx="2127501" cy="602790"/>
      </dsp:txXfrm>
    </dsp:sp>
    <dsp:sp modelId="{377A2389-A58A-4BB4-B27A-C4C94F4AC16F}">
      <dsp:nvSpPr>
        <dsp:cNvPr id="0" name=""/>
        <dsp:cNvSpPr/>
      </dsp:nvSpPr>
      <dsp:spPr>
        <a:xfrm rot="5400000">
          <a:off x="2927944" y="1618914"/>
          <a:ext cx="240111" cy="2881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961560" y="1642926"/>
        <a:ext cx="172880" cy="168078"/>
      </dsp:txXfrm>
    </dsp:sp>
    <dsp:sp modelId="{6602BD24-16A6-434C-8D74-A4923319C203}">
      <dsp:nvSpPr>
        <dsp:cNvPr id="0" name=""/>
        <dsp:cNvSpPr/>
      </dsp:nvSpPr>
      <dsp:spPr>
        <a:xfrm>
          <a:off x="1965495" y="1923056"/>
          <a:ext cx="2165009" cy="640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err="1"/>
            <a:t>Hypothesis</a:t>
          </a:r>
          <a:endParaRPr lang="en-US" sz="1800" kern="1200" dirty="0"/>
        </a:p>
      </dsp:txBody>
      <dsp:txXfrm>
        <a:off x="1984249" y="1941810"/>
        <a:ext cx="2127501" cy="602790"/>
      </dsp:txXfrm>
    </dsp:sp>
    <dsp:sp modelId="{784B9FC9-3C5C-4C1B-A8C7-097862933C9E}">
      <dsp:nvSpPr>
        <dsp:cNvPr id="0" name=""/>
        <dsp:cNvSpPr/>
      </dsp:nvSpPr>
      <dsp:spPr>
        <a:xfrm rot="5400000">
          <a:off x="2927944" y="2579362"/>
          <a:ext cx="240111" cy="2881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961560" y="2603374"/>
        <a:ext cx="172880" cy="168078"/>
      </dsp:txXfrm>
    </dsp:sp>
    <dsp:sp modelId="{B233A3BD-B969-4265-A972-CF2111461F20}">
      <dsp:nvSpPr>
        <dsp:cNvPr id="0" name=""/>
        <dsp:cNvSpPr/>
      </dsp:nvSpPr>
      <dsp:spPr>
        <a:xfrm>
          <a:off x="1965495" y="2883504"/>
          <a:ext cx="2165009" cy="640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Analysis of Drivers</a:t>
          </a:r>
        </a:p>
      </dsp:txBody>
      <dsp:txXfrm>
        <a:off x="1984249" y="2902258"/>
        <a:ext cx="2127501" cy="602790"/>
      </dsp:txXfrm>
    </dsp:sp>
    <dsp:sp modelId="{ADCC7023-940A-4D99-8EF8-D15C822CAE36}">
      <dsp:nvSpPr>
        <dsp:cNvPr id="0" name=""/>
        <dsp:cNvSpPr/>
      </dsp:nvSpPr>
      <dsp:spPr>
        <a:xfrm rot="5400000">
          <a:off x="2927944" y="3539810"/>
          <a:ext cx="240111" cy="2881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961560" y="3563822"/>
        <a:ext cx="172880" cy="168078"/>
      </dsp:txXfrm>
    </dsp:sp>
    <dsp:sp modelId="{C323281E-F8E0-45F7-9EC3-E38C7CEC6315}">
      <dsp:nvSpPr>
        <dsp:cNvPr id="0" name=""/>
        <dsp:cNvSpPr/>
      </dsp:nvSpPr>
      <dsp:spPr>
        <a:xfrm>
          <a:off x="1965495" y="3843952"/>
          <a:ext cx="2165009" cy="640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Scenarios</a:t>
          </a:r>
        </a:p>
      </dsp:txBody>
      <dsp:txXfrm>
        <a:off x="1984249" y="3862706"/>
        <a:ext cx="2127501" cy="602790"/>
      </dsp:txXfrm>
    </dsp:sp>
    <dsp:sp modelId="{C20D208B-E726-4F39-A52F-D94146413C66}">
      <dsp:nvSpPr>
        <dsp:cNvPr id="0" name=""/>
        <dsp:cNvSpPr/>
      </dsp:nvSpPr>
      <dsp:spPr>
        <a:xfrm rot="5400000">
          <a:off x="2927944" y="4500258"/>
          <a:ext cx="240111" cy="2881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961560" y="4524270"/>
        <a:ext cx="172880" cy="168078"/>
      </dsp:txXfrm>
    </dsp:sp>
    <dsp:sp modelId="{0CB1A9B5-D535-4EA9-965B-4F8AADDA9FD7}">
      <dsp:nvSpPr>
        <dsp:cNvPr id="0" name=""/>
        <dsp:cNvSpPr/>
      </dsp:nvSpPr>
      <dsp:spPr>
        <a:xfrm>
          <a:off x="1965495" y="4804400"/>
          <a:ext cx="2165009" cy="640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Implications</a:t>
          </a:r>
        </a:p>
      </dsp:txBody>
      <dsp:txXfrm>
        <a:off x="1984249" y="4823154"/>
        <a:ext cx="2127501" cy="60279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8T10:32:34.611"/>
    </inkml:context>
    <inkml:brush xml:id="br0">
      <inkml:brushProperty name="width" value="0.035" units="cm"/>
      <inkml:brushProperty name="height" value="0.035" units="cm"/>
      <inkml:brushProperty name="color" value="#008C3A"/>
    </inkml:brush>
  </inkml:definitions>
  <inkml:trace contextRef="#ctx0" brushRef="#br0">1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8T10:33:14.395"/>
    </inkml:context>
    <inkml:brush xml:id="br0">
      <inkml:brushProperty name="width" value="0.1" units="cm"/>
      <inkml:brushProperty name="height" value="0.1" units="cm"/>
      <inkml:brushProperty name="color" value="#008C3A"/>
    </inkml:brush>
  </inkml:definitions>
  <inkml:trace contextRef="#ctx0" brushRef="#br0">900 2218 24575,'7'-6'0,"-1"2"0,-1 1 0,-2 1 0,0-2 0,2-1 0,1-1 0,-1 0 0,-1 3 0,-1 0 0,-1 1 0,-1 0 0,3-2 0,0-2 0,2-1 0,-2 1 0,0 1 0,-2 2 0,1 0 0,1-1 0,3-2 0,0-1 0,1 0 0,-3 2 0,-2 2 0,1 0 0,1 0 0,2-1 0,-1-1 0,-2 2 0,-2 0 0,-1 1 0,1-1 0,1-2 0,-1-1 0,-1-1 0,0 2 0,0 0 0,1-1 0,0-3 0,0-1 0,0 1 0,-1 3 0,-1 0 0,1-2 0,-1-2 0,-1 0 0,1 3 0,-1 2 0,1 2 0,0-2 0,0-2 0,0-2 0,0 0 0,0 2 0,0 2 0,0 3 0,0-1 0,0-1 0,-1 1 0,0 0 0,-2 1 0,-3 0 0,-4-1 0,-3 0 0,-2 0 0,1 1 0,2 2 0,0-1 0,0 2 0,0 1 0,-2 0 0,4 0 0,2-1 0,-1 0 0,-5-5 0,-16-6 0,-6-2 0,2-1 0,12 5 0,14 6 0,5 0 0,-1 1 0,-2-1 0,-2 0 0,-2-1 0,1-1 0,2-1 0,2-1 0,-1-1 0,-1 1 0,0 1 0,-1 0 0,0 2 0,-1-1 0,1 2 0,1 1 0,2 0 0,-1 1 0,2-1 0,1 0 0,0 1 0,0-2 0,-3-3 0,-6-2 0,-6-3 0,-5-1 0,2 1 0,4 3 0,8 3 0,3 1 0,0-1 0,-8-4 0,-8-4 0,-3-1 0,2 0 0,8 3 0,8 3 0,4 3 0,2 2 0,1 0 0,-3-3 0,1 0 0,-2-3 0,0 0 0,2 1 0,-1 0 0,0 1 0,1 1 0,-1-2 0,0 0 0,1-1 0,0 0 0,0-1 0,1-1 0,0-2 0,-1 0 0,0-2 0,-1 0 0,0 0 0,0-2 0,0-1 0,-2-2 0,-3-1 0,0 3 0,1 4 0,3 6 0,3 4 0,1 2 0,0-2 0,1-1 0,0-2 0,1-1 0,0-2 0,1-1 0,1-3 0,0-4 0,-1-2 0,0-2 0,-2 2 0,0 2 0,0 0 0,1 1 0,1 2 0,0 3 0,-1 4 0,2 1 0,-2 2 0,2-1 0,-1 0 0,0-2 0,2-1 0,-2 0 0,0-1 0,-1 0 0,-1 1 0,-1 0 0,0-1 0,0-3 0,-2-1 0,-1 0 0,-3 1 0,-1 2 0,0 0 0,0-1 0,2-2 0,2-1 0,1-2 0,2-1 0,1-3 0,0 0 0,0 2 0,0 2 0,-1 2 0,-1 1 0,1 0 0,-1 2 0,1 2 0,-1 3 0,1 1 0,-1 1 0,0-1 0,-1-1 0,-1-2 0,-1 0 0,-3-1 0,-5-1 0,-1 0 0,-1 2 0,4 2 0,5 4 0,3 0 0,-1 0 0,-1-2 0,0-1 0,-6-3 0,-7-4 0,-5-3 0,-3-2 0,7 4 0,7 4 0,7 5 0,0 0 0,-3-3 0,-8-6 0,-5-4 0,0-3 0,5 2 0,8 5 0,4 4 0,2 2 0,0 1 0,-2-3 0,-1-2 0,-2-3 0,1-1 0,0 2 0,1 3 0,3 6 0,0 1 0,1 0 0,0-1 0,-1-1 0,0-5 0,-2-4 0,-1-3 0,0-2 0,0 1 0,1 3 0,2 3 0,0 4 0,2 2 0,1 1 0,1-3 0,-1-1 0,1 1 0,0 2 0,0 2 0,0 1 0,0 1 0,-1 0 0,0 0 0,1 2 0,0-1 0,0 1 0,1-1 0,-2 1 0,1-1 0,0 1 0,0 0 0,2 0 0,0-1 0,0 1 0,2-1 0,1 0 0,2 0 0,-1-1 0,-2 1 0,-1 0 0,-2 0 0,2-1 0,-1 1 0,1-1 0,-1 1 0,0-1 0,-1 1 0,-2-1 0,0 1 0,0-1 0,1 1 0,0-1 0,1-1 0,-1 1 0,1-1 0,0 1 0,-1 0 0,-1-1 0,-1 0 0,0 0 0,0 1 0,1-1 0,1 0 0,0-2 0,0-1 0,0 1 0,3-2 0,6-3 0,3-2 0,1-1 0,9-5 0,6-2 0,1 1 0,-4 2 0,-15 9 0,-9 2 0,-3 2 0,-1 0 0,0-1 0,0 2 0,0 1 0,0-2 0,0 1 0,0-1 0,0 1 0,0 1 0,0-1 0,0 1 0,1-2 0,-1 1 0,0 1 0,-1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8T10:33:28.477"/>
    </inkml:context>
    <inkml:brush xml:id="br0">
      <inkml:brushProperty name="width" value="0.1" units="cm"/>
      <inkml:brushProperty name="height" value="0.1" units="cm"/>
      <inkml:brushProperty name="color" value="#008C3A"/>
    </inkml:brush>
  </inkml:definitions>
  <inkml:trace contextRef="#ctx0" brushRef="#br0">184 1843 24575,'3'-15'0,"-1"-1"0,2-8 0,-1-2 0,1 0 0,-2 5 0,-1 9 0,0 3 0,-1 3 0,1 2 0,-1 0 0,0 0 0,1 1 0,-1-1 0,0-1 0,1-1 0,0-2 0,0-2 0,1 1 0,-1 1 0,0 1 0,0 2 0,0 1 0,0-1 0,0 1 0,-1 1 0,1 0 0,-1 0 0,0 1 0,-1-2 0,-1-2 0,-1-2 0,-2-3 0,0-1 0,-3-1 0,-2 3 0,1 1 0,1 3 0,2 0 0,1 1 0,1-1 0,-1-1 0,0 0 0,1-2 0,-2-1 0,-1-2 0,0 0 0,-1-1 0,1 0 0,1 0 0,1 1 0,2-1 0,0 3 0,1 1 0,2 2 0,-1 2 0,0-1 0,0-1 0,-1 0 0,-1-1 0,0 0 0,0 1 0,-1 0 0,1 1 0,1 1 0,0 0 0,1 0 0,0 1 0,0-1 0,1 0 0,-2-4 0,-1-4 0,-3-3 0,-2 0 0,2 4 0,1 3 0,3 1 0,1 1 0,0 0 0,0 1 0,1 2 0,-1 1 0,0 0 0,1-1 0,-1-1 0,0-4 0,-1-3 0,-2-1 0,0 2 0,1 1 0,1 2 0,1 3 0,1 0 0,0 3 0,0 0 0,2-1 0,1-1 0,1-1 0,0-3 0,-2 0 0,-1 0 0,0 2 0,-1 3 0,0 1 0,0-1 0,1 0 0,1-2 0,2 0 0,1-1 0,1 1 0,0 1 0,1-1 0,2 1 0,0-1 0,0 1 0,-1 0 0,-1 1 0,-1 0 0,0 0 0,1 0 0,1 0 0,-1 0 0,0 1 0,-2 0 0,-1 0 0,0 1 0,1 0 0,2-1 0,1 0 0,2 1 0,3-1 0,4 2 0,5-1 0,5 0 0,2-1 0,1 0 0,-3 1 0,-5 0 0,-4 0 0,-5 0 0,-3 0 0,1 0 0,3 1 0,1-1 0,-1 0 0,0 0 0,-1 1 0,1-1 0,1 1 0,1-2 0,3 0 0,3-2 0,0 0 0,2-1 0,-3 0 0,-3-1 0,-4 2 0,-5 2 0,-3 0 0,-1 1 0,-1-1 0,0 0 0,-1 1 0,0 0 0,0 0 0,1 0 0,2-2 0,2-1 0,4-1 0,1-1 0,1 1 0,-1 1 0,-4 1 0,-4 1 0,-1-1 0,0 0 0,4 0 0,1-1 0,2-1 0,1 1 0,0-2 0,-1 1 0,-1-1 0,-2-1 0,2 0 0,4-1 0,3 1 0,2 0 0,-4 2 0,-5 1 0,-3 2 0,-1 1 0,1-1 0,0 0 0,0 0 0,3 0 0,0 0 0,2-1 0,1-1 0,4-3 0,8-4 0,4-3 0,4-4 0,-2-3 0,-8 0 0,-5 3 0,-6 5 0,1 1 0,0 2 0,-1 2 0,-3 3 0,-7 3 0,-2 0 0,0-1 0,0 0 0,0-1 0,1-1 0,-1-4 0,1-3 0,-1-2 0,0 0 0,0 2 0,0 2 0,0 3 0,0 0 0,0 0 0,1-1 0,-1 1 0,1 1 0,-1 0 0,0-2 0,0-2 0,0-1 0,0 0 0,0 1 0,1 1 0,-1 3 0,1 0 0,0 2 0,2 0 0,1-2 0,1 0 0,1-2 0,0 0 0,-2 1 0,-1 2 0,-2 0 0,0 2 0,-1-2 0,0-1 0,0-3 0,1 0 0,1-1 0,0 3 0,1 3 0,0-1 0,2-1 0,2-5 0,2-1 0,-1 2 0,-1 2 0,-2 3 0,2-2 0,-2 1 0,0 1 0,0 0 0,1 0 0,3-1 0,1-2 0,0 0 0,-1-2 0,-1-1 0,-1 2 0,1 1 0,1 1 0,4-1 0,3 1 0,0-1 0,-2 2 0,-5 0 0,-1 0 0,-2 0 0,0 0 0,-2 1 0,0 1 0,0 1 0,1 1 0,0 1 0,1 0 0,1 0 0,0 0 0,2-2 0,0 1 0,-1 0 0,0-1 0,0 0 0,-1-1 0,0 1 0,-2 0 0,0 1 0,-1 0 0,3 2 0,1-1 0,-1 0 0,-1 2 0,-2 3 0,1 4 0,4 5 0,1 2 0,-1-2 0,-3-4 0,-3-5 0,-2-1 0,-1 0 0,1 3 0,-1 0 0,0 1 0,0-1 0,0 1 0,0 0 0,0 0 0,1 1 0,0-3 0,1 1 0,5 5 0,7 7 0,10 8 0,2 1 0,-7-8 0,-5-5 0,-6-5 0,5 4 0,10 7 0,4 2 0,-2-1 0,-6-6 0,-10-5 0,-5-4 0,-2-3 0,2 2 0,1 0 0,2 1 0,0-1 0,-3-2 0,0 2 0,2 1 0,1 3 0,2 1 0,-1 1 0,-1-2 0,-2-2 0,-1 0 0,1-1 0,2 2 0,3 0 0,2 1 0,-1-2 0,-4-2 0,-3-1 0,-2-3 0,-1 2 0,2 2 0,2 3 0,3 2 0,3 1 0,2-1 0,0 0 0,-4-4 0,-3-2 0,-2-1 0,-2 0 0,1 1 0,1 1 0,2 4 0,8 7 0,5 4 0,0-1 0,-4-5 0,-8-7 0,-3-2 0,-2 1 0,2 1 0,1 2 0,0 0 0,0-1 0,-1-2 0,-1 0 0,-1-2 0,-1-1 0,0 0 0,0 0 0,0 1 0,0 1 0,0 1 0,0-2 0,0-1 0,4-1 0,1 0 0,0-1 0,0 0 0,-1-1 0,-1 0 0,1 0 0,-1-1 0,1 1 0,0-1 0,1-1 0,0 1 0,-2 0 0,-1 0 0,0 1 0,2-2 0,1 1 0,0-1 0,-1-1 0,-1 0 0,1-1 0,-1-1 0,0-1 0,-1 1 0,-2 1 0,0 0 0,-1 1 0,2 0 0,-1-1 0,0 0 0,0-1 0,0 0 0,-1-1 0,1 0 0,-1-1 0,0-2 0,0-2 0,0 0 0,0 2 0,0 4 0,0 3 0,0-2 0,0-3 0,2-4 0,0-1 0,1 2 0,0 2 0,-1 3 0,0 2 0,0 1 0,1 0 0,1 0 0,1-1 0,-1-1 0,0-1 0,0 0 0,-1 0 0,-1 2 0,0-1 0,1-1 0,0-2 0,0-2 0,0-1 0,-2 1 0,0 2 0,-1 2 0,0 1 0,1 2 0,-1-1 0,1 1 0,-1-3 0,2 1 0,2-3 0,21-12 0,11-6 0,1-4 0,-6 2 0,-21 12 0,-7 4 0,-2 7 0,-1 1 0,-2-2 0,0-2 0,-2-3 0,1 0 0,0-1 0,0 1 0,2 3 0,-1 1 0,2 4 0,-1-1 0,1 0 0,0 0 0,-1-2 0,0 0 0,1-1 0,0 2 0,1 0 0,0 1 0,1-1 0,-1 0 0,1 0 0,-2 1 0,0 0 0,1 1 0,-1-1 0,1 0 0,-1 0 0,1 0 0,-1 0 0,1 1 0,0-1 0,0 1 0,1-1 0,-1 1 0,1 0 0,0 0 0,-1 0 0,1-2 0,0 1 0,1-1 0,-1 1 0,0 0 0,0 1 0,0-2 0,1-3 0,31-17 0,10-9 0,-1 2 0,-9 6 0,-31 20 0,-3 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8T10:33:35.326"/>
    </inkml:context>
    <inkml:brush xml:id="br0">
      <inkml:brushProperty name="width" value="0.1" units="cm"/>
      <inkml:brushProperty name="height" value="0.1" units="cm"/>
      <inkml:brushProperty name="color" value="#008C3A"/>
    </inkml:brush>
  </inkml:definitions>
  <inkml:trace contextRef="#ctx0" brushRef="#br0">1 177 24575,'15'-8'0,"0"2"0,2 2 0,-1 0 0,-2 1 0,-2 1 0,0 0 0,0 0 0,-2 0 0,-3 2 0,2-1 0,3 1 0,8 0 0,8 0 0,4 1 0,-3-1 0,-9 1 0,-7-1 0,-5 0 0,1 0 0,4 0 0,3 0 0,3 0 0,-1 0 0,-6 0 0,-6 0 0,0 1 0,1-1 0,2 1 0,-2 0 0,-4 0 0,-1 0 0,1 0 0,0 0 0,0 0 0,-1 0 0,0 1 0,1 0 0,1 0 0,-2 0 0,0 0 0,-2 1 0,1 0 0,0 0 0,0 0 0,0-1 0,1 0 0,2 0 0,2-2 0,2 1 0,-1-1 0,-1 0 0,-1 0 0,1 0 0,1 0 0,-1 0 0,-1 0 0,0 1 0,1 0 0,2 1 0,2 1 0,1-1 0,-1 0 0,-3-1 0,-3 0 0,2-1 0,1 0 0,1 0 0,-1 0 0,1 0 0,2 0 0,0 0 0,-2 1 0,-4-1 0,-1 1 0,2 0 0,3 1 0,0 1 0,1 0 0,0-1 0,-1-1 0,0 0 0,-2 0 0,0-1 0,0 1 0,0-1 0,0 1 0,-3 0 0,-2 1 0,-1 2 0,0-1 0,0 1 0,0 0 0,0 0 0,0 0 0,0 0 0,0-2 0,0 1 0,0 0 0,0 0 0,0 0 0,0 0 0,2-1 0,2 2 0,1 2 0,0-1 0,-1-1 0,-2-2 0,0 1 0,4 1 0,0 0 0,0-1 0,-2-1 0,-1-1 0,-1-1 0,1 1 0,-1 0 0,1-1 0,1 1 0,2-1 0,2 1 0,-1-1 0,-1 0 0,-2 0 0,-1 1 0,6 0 0,5 0 0,5 1 0,2-1 0,-5 0 0,-5 0 0,-5-1 0,-3 0 0,0-2 0,3 0 0,0-1 0,1-2 0,1-1 0,1-1 0,0-2 0,1 0 0,0 0 0,1 0 0,-2 1 0,-1 2 0,-2 2 0,-2 0 0,-2-1 0,0-2 0,0-6 0,-1-5 0,-2-2 0,-4-3 0,-8 0 0,-7 0 0,-3 4 0,4 5 0,6 4 0,8 5 0,3 1 0,3-3 0,0 0 0,0-2 0,1 2 0,0 2 0,0 0 0,0 2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8T10:33:37.560"/>
    </inkml:context>
    <inkml:brush xml:id="br0">
      <inkml:brushProperty name="width" value="0.1" units="cm"/>
      <inkml:brushProperty name="height" value="0.1" units="cm"/>
      <inkml:brushProperty name="color" value="#008C3A"/>
    </inkml:brush>
  </inkml:definitions>
  <inkml:trace contextRef="#ctx0" brushRef="#br0">0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8T10:34:00.913"/>
    </inkml:context>
    <inkml:brush xml:id="br0">
      <inkml:brushProperty name="width" value="0.1" units="cm"/>
      <inkml:brushProperty name="height" value="0.1" units="cm"/>
      <inkml:brushProperty name="color" value="#008C3A"/>
    </inkml:brush>
  </inkml:definitions>
  <inkml:trace contextRef="#ctx0" brushRef="#br0">1 930 24575,'2'-13'0,"-1"1"0,0 5 0,-1 0 0,0-1 0,1 0 0,-1-2 0,0 3 0,0 3 0,0-1 0,1 1 0,1-2 0,1-1 0,1 0 0,0 0 0,-1 2 0,-1 1 0,0 0 0,1-1 0,-1-1 0,0 0 0,-1 1 0,-1 1 0,1 1 0,1-1 0,1 0 0,1-1 0,2 1 0,1 0 0,-2 1 0,-1 1 0,0 1 0,0-1 0,3 1 0,2-1 0,1 1 0,-2-1 0,-1 1 0,3 1 0,8 0 0,6 1 0,2 0 0,-1 1 0,-11-1 0,-3 1 0,-8-1 0,0-1 0,2 0 0,4 1 0,2 0 0,2 0 0,0 0 0,-2-1 0,-4 1 0,-3-1 0,-2 0 0,0 0 0,2-1 0,1 0 0,-1-2 0,0 0 0,-1 0 0,0-1 0,-1 0 0,1 0 0,-1 0 0,0 1 0,-1-1 0,1 0 0,0-3 0,1-2 0,0-1 0,-1-2 0,-2 2 0,0 0 0,0 2 0,-1 1 0,1 2 0,-1 2 0,1 1 0,0-1 0,0-2 0,-2-3 0,-1-1 0,0-1 0,0 2 0,1 2 0,2 1 0,1-3 0,2-3 0,2-2 0,1 0 0,1 0 0,-1 2 0,-1 1 0,0 0 0,0 1 0,0-1 0,-1 0 0,0 1 0,1 1 0,0 3 0,1 1 0,1 1 0,3 0 0,4 0 0,6 0 0,5-2 0,0 0 0,-2 0 0,-2 0 0,-2 0 0,0 0 0,0 1 0,-2 0 0,-4 2 0,-3 1 0,-3 1 0,0 0 0,3 0 0,3 0 0,1 1 0,0 0 0,-2 0 0,-1 1 0,-2 0 0,2 0 0,-2 1 0,0-1 0,0 0 0,-1-1 0,2 0 0,2-1 0,0 0 0,1 0 0,0 0 0,-1 0 0,-2 0 0,-2 0 0,-2-1 0,1-2 0,0 0 0,1 0 0,-1 0 0,1 1 0,-1-1 0,2-2 0,1 0 0,-1 1 0,-2 0 0,0 1 0,-1 0 0,1 0 0,0 1 0,0-1 0,1 1 0,1 0 0,3 1 0,3 0 0,2-1 0,-2 1 0,-3-1 0,-3 2 0,0-1 0,4 0 0,3 1 0,2-1 0,2 0 0,2 1 0,0-1 0,2 0 0,3-2 0,0-1 0,0-2 0,-3 0 0,-6-1 0,0-1 0,1-1 0,1-1 0,-2 1 0,-2 2 0,-4 2 0,-1 0 0,0-1 0,-1 1 0,0 1 0,0-3 0,3-4 0,3-4 0,4-5 0,1-1 0,-2 0 0,-4 3 0,-5 6 0,-4 7 0,-1 3 0,0 0 0,4 0 0,3-1 0,2-2 0,2-1 0,0-2 0,3-4 0,3-3 0,0 0 0,-4 3 0,-7 6 0,-5 4 0,-1 1 0,3 1 0,4-1 0,4 1 0,0 0 0,0 0 0,-1 0 0,-2 0 0,-2 0 0,2 0 0,1 0 0,3 0 0,3 0 0,-1 0 0,-2 0 0,-4 0 0,-1-1 0,-1 0 0,-1-1 0,-1 1 0,3-2 0,2 1 0,4-1 0,-2 1 0,0 1 0,5 2 0,12 1 0,15 0 0,-16 0 0,-4 0 0,-20 5 0,6 9 0,9 8 0,4 6 0,-3-1 0,-9-6 0,-7-7 0,-5-5 0,-4-2 0,-1 1 0,-2 1 0,0 0 0,1-3 0,0-2 0,0 0 0,2-2 0,0 1 0,0-2 0,1 0 0,0-1 0,0 3 0,1-1 0,-1 2 0,1-1 0,1 0 0,0 0 0,3 1 0,0 1 0,0-2 0,-1 0 0,3 2 0,10 4 0,7 3 0,3-1 0,-5-3 0,-10-5 0,-4-3 0,1 0 0,3 2 0,17 9 0,18 7 0,11 5 0,4 1 0,-14-7 0,-16-8 0,-10-4 0,-10-4 0,-3-3 0,1 1 0,3 0 0,1 1 0,1 1 0,7 1 0,25 8 0,22 8 0,7 2 0,-11-1 0,-30-10 0,-20-5 0,-8 0 0,-2 0 0,2 3 0,3 1 0,0-1 0,-1-3 0,-2-1 0,-4-2 0,2 1 0,5 2 0,4 2 0,3 2 0,3 1 0,3 0 0,1 0 0,-2-3 0,-4-2 0,-4-3 0,-4-3 0,-3 1 0,7 0 0,9 1 0,7 4 0,4 1 0,-7 2 0,-7-2 0,-8-2 0,-5-3 0,-2-1 0,3 1 0,4 1 0,2 2 0,1 0 0,4 2 0,3-1 0,3 0 0,-2-1 0,-6-3 0,-5-1 0,-4-1 0,-1 1 0,1-1 0,2 1 0,4 2 0,5 2 0,5 2 0,2 2 0,-1 0 0,3 1 0,0 0 0,3 1 0,-2 1 0,-8-4 0,-9-1 0,-11 1 0,-5-1 0,-1 0 0,2-2 0,0-3 0,0 0 0,-3 0 0,-2 1 0,-3 2 0,-1 0 0,0 0 0,2-1 0,3-1 0,3-1 0,1 0 0,0-1 0,-1 1 0,0 0 0,-1 0 0,2 0 0,-1 1 0,1 0 0,0 0 0,0 1 0,1 0 0,2 0 0,-1 1 0,1 0 0,0 2 0,-1 1 0,-1 1 0,0 2 0,0-1 0,0-2 0,1-2 0,-1-3 0,1 1 0,0 0 0,-1 1 0,0 1 0,-2 2 0,-1 1 0,0-2 0,1-1 0,-2-2 0,-1 0 0,-2 0 0,-2 1 0,2-1 0,3-1 0,3 0 0,1 0 0,-2-1 0,-1 1 0,0 0 0,0-1 0,1-1 0,0-1 0,1 1 0,1 0 0,0 1 0,1 1 0,1 0 0,-1 1 0,5 1 0,1 2 0,1 1 0,0-2 0,-2-2 0,-2-1 0,0 0 0,-1 0 0,1 0 0,1 1 0,1 0 0,0 0 0,-1-1 0,-1 1 0,0 0 0,0 0 0,0 0 0,-1-2 0,0 0 0,2 2 0,0 0 0,0 1 0,1 1 0,2 4 0,3 2 0,0-1 0,0-1 0,-5-5 0,-4-2 0,-5-2 0,-2 1 0,-2-1 0,4-1 0,1 1 0,0 0 0,2 1 0,0 0 0,0 0 0,1 1 0,1 0 0,-1 1 0,2-1 0,0 1 0,4 0 0,2 1 0,3 0 0,1 2 0,2 1 0,-1 0 0,-3-1 0,-2-1 0,-3-1 0,-2-1 0,0-1 0,-2 0 0,0 0 0,0-1 0,-2 2 0,2-1 0,-2 3 0,-1 0 0,0 2 0,0-2 0,-1 0 0,1 0 0,-1 2 0,1 1 0,0 3 0,1 1 0,0 0 0,1-1 0,0-2 0,0-3 0,-1-1 0,1-1 0,-2 1 0,1 1 0,0 2 0,0 1 0,1-1 0,0-1 0,0-2 0,1-1 0,-1 0 0,1 1 0,0 0 0,0 0 0,0-1 0,1-1 0,-1-1 0,4 3 0,5 4 0,4 6 0,3 1 0,-1-2 0,-1-3 0,1-1 0,-3-2 0,-3-3 0,-6-2 0,-4 0 0,-1-1 0,0 0 0,0-1 0,0 0 0,0-1 0,-1 1 0,1-1 0,1 3 0,1-1 0,-1 1 0,0 0 0,0 0 0,0 0 0,-1 2 0,1 2 0,-1 2 0,1 1 0,1 1 0,-1 0 0,1-3 0,0-3 0,0-3 0,0-1 0,0 1 0,0 0 0,0 1 0,0-1 0,0 0 0,0 0 0,1 0 0,1 0 0,2 2 0,0-2 0,1 2 0,1-1 0,0 1 0,0-1 0,-2 0 0,5 5 0,1 2 0,1-1 0,1 1 0,-5-6 0,-2 0 0,-1-2 0,-3-1 0,0 1 0,0 1 0,-1 0 0,1-1 0,-1-1 0,1 1 0,0 1 0,2 1 0,-2 1 0,0 1 0,1-1 0,2 1 0,0 2 0,2 1 0,6 9 0,4 7 0,4 9 0,-3 1 0,-7-13 0,-5-8 0,-5-9 0,0-3 0,0 1 0,0 0 0,1-1 0,0 1 0,5 4 0,4 3 0,3 1 0,-1-2 0,-6-5 0,-3-1 0,-3-3 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8T10:34:06.444"/>
    </inkml:context>
    <inkml:brush xml:id="br0">
      <inkml:brushProperty name="width" value="0.1" units="cm"/>
      <inkml:brushProperty name="height" value="0.1" units="cm"/>
      <inkml:brushProperty name="color" value="#008C3A"/>
    </inkml:brush>
  </inkml:definitions>
  <inkml:trace contextRef="#ctx0" brushRef="#br0">255 1 24575,'-12'3'0,"-3"2"0,0 4 0,-1 0 0,4-2 0,5-3 0,5-1 0,-1-1 0,1 2 0,0-1 0,0-1 0,0 0 0,-2 0 0,-1 0 0,0 0 0,0-1 0,-2 0 0,1 0 0,0 1 0,1-1 0,1-1 0,0 1 0,-1-1 0,0 1 0,-3 1 0,0 0 0,1 1 0,-1-1 0,2 0 0,2-1 0,-1-1 0,2 1 0,-1 0 0,2 0 0,-1-1 0,-1 1 0,-3 0 0,1 0 0,-1 0 0,2 0 0,0-1 0,1 0 0,0 1 0,2 0 0,1-1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11F8176-4188-4E27-BF79-CB7E84DE4DD2}" type="datetimeFigureOut">
              <a:rPr lang="en-US" smtClean="0"/>
              <a:t>8/18/2025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645E396-7BC1-4ADC-A603-F29CD7CBE05F}" type="slidenum">
              <a:rPr lang="en-US" smtClean="0"/>
              <a:t>‹#›</a:t>
            </a:fld>
            <a:endParaRPr lang="en-US"/>
          </a:p>
        </p:txBody>
      </p:sp>
    </p:spTree>
    <p:extLst>
      <p:ext uri="{BB962C8B-B14F-4D97-AF65-F5344CB8AC3E}">
        <p14:creationId xmlns:p14="http://schemas.microsoft.com/office/powerpoint/2010/main" val="3604979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45E396-7BC1-4ADC-A603-F29CD7CBE05F}" type="slidenum">
              <a:rPr lang="en-US" smtClean="0"/>
              <a:t>1</a:t>
            </a:fld>
            <a:endParaRPr lang="en-US"/>
          </a:p>
        </p:txBody>
      </p:sp>
    </p:spTree>
    <p:extLst>
      <p:ext uri="{BB962C8B-B14F-4D97-AF65-F5344CB8AC3E}">
        <p14:creationId xmlns:p14="http://schemas.microsoft.com/office/powerpoint/2010/main" val="4169053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37200" cy="3114675"/>
          </a:xfrm>
        </p:spPr>
      </p:sp>
      <p:sp>
        <p:nvSpPr>
          <p:cNvPr id="3" name="Notes Placeholder 2"/>
          <p:cNvSpPr>
            <a:spLocks noGrp="1"/>
          </p:cNvSpPr>
          <p:nvPr>
            <p:ph type="body" idx="1"/>
          </p:nvPr>
        </p:nvSpPr>
        <p:spPr/>
        <p:txBody>
          <a:bodyPr/>
          <a:lstStyle/>
          <a:p>
            <a:pPr defTabSz="923998">
              <a:defRPr/>
            </a:pPr>
            <a:r>
              <a:rPr lang="en-US" dirty="0"/>
              <a:t>HOW DO YOU KNOW??</a:t>
            </a:r>
          </a:p>
          <a:p>
            <a:endParaRPr lang="en-US" dirty="0"/>
          </a:p>
        </p:txBody>
      </p:sp>
      <p:sp>
        <p:nvSpPr>
          <p:cNvPr id="4" name="Slide Number Placeholder 3"/>
          <p:cNvSpPr>
            <a:spLocks noGrp="1"/>
          </p:cNvSpPr>
          <p:nvPr>
            <p:ph type="sldNum" sz="quarter" idx="10"/>
          </p:nvPr>
        </p:nvSpPr>
        <p:spPr/>
        <p:txBody>
          <a:bodyPr/>
          <a:lstStyle/>
          <a:p>
            <a:fld id="{9FB8EF77-6616-4A2F-8CB0-C99255533CF4}" type="slidenum">
              <a:rPr lang="en-US" smtClean="0"/>
              <a:t>24</a:t>
            </a:fld>
            <a:endParaRPr lang="en-US"/>
          </a:p>
        </p:txBody>
      </p:sp>
    </p:spTree>
    <p:extLst>
      <p:ext uri="{BB962C8B-B14F-4D97-AF65-F5344CB8AC3E}">
        <p14:creationId xmlns:p14="http://schemas.microsoft.com/office/powerpoint/2010/main" val="2306471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a:t>HOW DO YOU KNOW??</a:t>
            </a:r>
          </a:p>
          <a:p>
            <a:endParaRPr lang="en-US" dirty="0"/>
          </a:p>
        </p:txBody>
      </p:sp>
      <p:sp>
        <p:nvSpPr>
          <p:cNvPr id="4" name="Slide Number Placeholder 3"/>
          <p:cNvSpPr>
            <a:spLocks noGrp="1"/>
          </p:cNvSpPr>
          <p:nvPr>
            <p:ph type="sldNum" sz="quarter" idx="10"/>
          </p:nvPr>
        </p:nvSpPr>
        <p:spPr/>
        <p:txBody>
          <a:bodyPr/>
          <a:lstStyle/>
          <a:p>
            <a:fld id="{9FB8EF77-6616-4A2F-8CB0-C99255533CF4}" type="slidenum">
              <a:rPr lang="en-US" smtClean="0"/>
              <a:t>25</a:t>
            </a:fld>
            <a:endParaRPr lang="en-US"/>
          </a:p>
        </p:txBody>
      </p:sp>
    </p:spTree>
    <p:extLst>
      <p:ext uri="{BB962C8B-B14F-4D97-AF65-F5344CB8AC3E}">
        <p14:creationId xmlns:p14="http://schemas.microsoft.com/office/powerpoint/2010/main" val="187945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a:t>HOW DO YOU KNOW??</a:t>
            </a:r>
          </a:p>
          <a:p>
            <a:endParaRPr lang="en-US" dirty="0"/>
          </a:p>
        </p:txBody>
      </p:sp>
      <p:sp>
        <p:nvSpPr>
          <p:cNvPr id="4" name="Slide Number Placeholder 3"/>
          <p:cNvSpPr>
            <a:spLocks noGrp="1"/>
          </p:cNvSpPr>
          <p:nvPr>
            <p:ph type="sldNum" sz="quarter" idx="10"/>
          </p:nvPr>
        </p:nvSpPr>
        <p:spPr/>
        <p:txBody>
          <a:bodyPr/>
          <a:lstStyle/>
          <a:p>
            <a:fld id="{9FB8EF77-6616-4A2F-8CB0-C99255533CF4}" type="slidenum">
              <a:rPr lang="en-US" smtClean="0"/>
              <a:t>28</a:t>
            </a:fld>
            <a:endParaRPr lang="en-US"/>
          </a:p>
        </p:txBody>
      </p:sp>
    </p:spTree>
    <p:extLst>
      <p:ext uri="{BB962C8B-B14F-4D97-AF65-F5344CB8AC3E}">
        <p14:creationId xmlns:p14="http://schemas.microsoft.com/office/powerpoint/2010/main" val="2606129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a:t>HOW DO YOU KNOW??</a:t>
            </a:r>
          </a:p>
          <a:p>
            <a:endParaRPr lang="en-US" dirty="0"/>
          </a:p>
        </p:txBody>
      </p:sp>
      <p:sp>
        <p:nvSpPr>
          <p:cNvPr id="4" name="Slide Number Placeholder 3"/>
          <p:cNvSpPr>
            <a:spLocks noGrp="1"/>
          </p:cNvSpPr>
          <p:nvPr>
            <p:ph type="sldNum" sz="quarter" idx="10"/>
          </p:nvPr>
        </p:nvSpPr>
        <p:spPr/>
        <p:txBody>
          <a:bodyPr/>
          <a:lstStyle/>
          <a:p>
            <a:fld id="{9FB8EF77-6616-4A2F-8CB0-C99255533CF4}" type="slidenum">
              <a:rPr lang="en-US" smtClean="0"/>
              <a:t>29</a:t>
            </a:fld>
            <a:endParaRPr lang="en-US"/>
          </a:p>
        </p:txBody>
      </p:sp>
    </p:spTree>
    <p:extLst>
      <p:ext uri="{BB962C8B-B14F-4D97-AF65-F5344CB8AC3E}">
        <p14:creationId xmlns:p14="http://schemas.microsoft.com/office/powerpoint/2010/main" val="1897791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a:t>HOW DO YOU KNOW??</a:t>
            </a:r>
          </a:p>
          <a:p>
            <a:endParaRPr lang="en-US" dirty="0"/>
          </a:p>
        </p:txBody>
      </p:sp>
      <p:sp>
        <p:nvSpPr>
          <p:cNvPr id="4" name="Slide Number Placeholder 3"/>
          <p:cNvSpPr>
            <a:spLocks noGrp="1"/>
          </p:cNvSpPr>
          <p:nvPr>
            <p:ph type="sldNum" sz="quarter" idx="10"/>
          </p:nvPr>
        </p:nvSpPr>
        <p:spPr/>
        <p:txBody>
          <a:bodyPr/>
          <a:lstStyle/>
          <a:p>
            <a:fld id="{9FB8EF77-6616-4A2F-8CB0-C99255533CF4}" type="slidenum">
              <a:rPr lang="en-US" smtClean="0"/>
              <a:t>31</a:t>
            </a:fld>
            <a:endParaRPr lang="en-US"/>
          </a:p>
        </p:txBody>
      </p:sp>
    </p:spTree>
    <p:extLst>
      <p:ext uri="{BB962C8B-B14F-4D97-AF65-F5344CB8AC3E}">
        <p14:creationId xmlns:p14="http://schemas.microsoft.com/office/powerpoint/2010/main" val="1565747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a:t>HOW DO YOU KNOW??</a:t>
            </a:r>
          </a:p>
          <a:p>
            <a:endParaRPr lang="en-US" dirty="0"/>
          </a:p>
        </p:txBody>
      </p:sp>
      <p:sp>
        <p:nvSpPr>
          <p:cNvPr id="4" name="Slide Number Placeholder 3"/>
          <p:cNvSpPr>
            <a:spLocks noGrp="1"/>
          </p:cNvSpPr>
          <p:nvPr>
            <p:ph type="sldNum" sz="quarter" idx="10"/>
          </p:nvPr>
        </p:nvSpPr>
        <p:spPr/>
        <p:txBody>
          <a:bodyPr/>
          <a:lstStyle/>
          <a:p>
            <a:fld id="{9FB8EF77-6616-4A2F-8CB0-C99255533CF4}" type="slidenum">
              <a:rPr lang="en-US" smtClean="0"/>
              <a:t>32</a:t>
            </a:fld>
            <a:endParaRPr lang="en-US"/>
          </a:p>
        </p:txBody>
      </p:sp>
    </p:spTree>
    <p:extLst>
      <p:ext uri="{BB962C8B-B14F-4D97-AF65-F5344CB8AC3E}">
        <p14:creationId xmlns:p14="http://schemas.microsoft.com/office/powerpoint/2010/main" val="2643138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a:t>HOW DO YOU KNOW??</a:t>
            </a:r>
          </a:p>
          <a:p>
            <a:endParaRPr lang="en-US" dirty="0"/>
          </a:p>
        </p:txBody>
      </p:sp>
      <p:sp>
        <p:nvSpPr>
          <p:cNvPr id="4" name="Slide Number Placeholder 3"/>
          <p:cNvSpPr>
            <a:spLocks noGrp="1"/>
          </p:cNvSpPr>
          <p:nvPr>
            <p:ph type="sldNum" sz="quarter" idx="10"/>
          </p:nvPr>
        </p:nvSpPr>
        <p:spPr/>
        <p:txBody>
          <a:bodyPr/>
          <a:lstStyle/>
          <a:p>
            <a:fld id="{9FB8EF77-6616-4A2F-8CB0-C99255533CF4}" type="slidenum">
              <a:rPr lang="en-US" smtClean="0"/>
              <a:t>33</a:t>
            </a:fld>
            <a:endParaRPr lang="en-US"/>
          </a:p>
        </p:txBody>
      </p:sp>
    </p:spTree>
    <p:extLst>
      <p:ext uri="{BB962C8B-B14F-4D97-AF65-F5344CB8AC3E}">
        <p14:creationId xmlns:p14="http://schemas.microsoft.com/office/powerpoint/2010/main" val="1851698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a:t>HOW DO YOU KNOW??</a:t>
            </a:r>
          </a:p>
          <a:p>
            <a:endParaRPr lang="en-US" dirty="0"/>
          </a:p>
        </p:txBody>
      </p:sp>
      <p:sp>
        <p:nvSpPr>
          <p:cNvPr id="4" name="Slide Number Placeholder 3"/>
          <p:cNvSpPr>
            <a:spLocks noGrp="1"/>
          </p:cNvSpPr>
          <p:nvPr>
            <p:ph type="sldNum" sz="quarter" idx="10"/>
          </p:nvPr>
        </p:nvSpPr>
        <p:spPr/>
        <p:txBody>
          <a:bodyPr/>
          <a:lstStyle/>
          <a:p>
            <a:fld id="{9FB8EF77-6616-4A2F-8CB0-C99255533CF4}" type="slidenum">
              <a:rPr lang="en-US" smtClean="0"/>
              <a:t>34</a:t>
            </a:fld>
            <a:endParaRPr lang="en-US"/>
          </a:p>
        </p:txBody>
      </p:sp>
    </p:spTree>
    <p:extLst>
      <p:ext uri="{BB962C8B-B14F-4D97-AF65-F5344CB8AC3E}">
        <p14:creationId xmlns:p14="http://schemas.microsoft.com/office/powerpoint/2010/main" val="4212001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defTabSz="942210">
              <a:defRPr/>
            </a:pPr>
            <a:r>
              <a:rPr lang="en-US" dirty="0"/>
              <a:t>HOW DO YOU KNOW??</a:t>
            </a:r>
          </a:p>
          <a:p>
            <a:endParaRPr lang="en-US" dirty="0"/>
          </a:p>
        </p:txBody>
      </p:sp>
      <p:sp>
        <p:nvSpPr>
          <p:cNvPr id="4" name="Slide Number Placeholder 3"/>
          <p:cNvSpPr>
            <a:spLocks noGrp="1"/>
          </p:cNvSpPr>
          <p:nvPr>
            <p:ph type="sldNum" sz="quarter" idx="10"/>
          </p:nvPr>
        </p:nvSpPr>
        <p:spPr/>
        <p:txBody>
          <a:bodyPr/>
          <a:lstStyle/>
          <a:p>
            <a:fld id="{9FB8EF77-6616-4A2F-8CB0-C99255533CF4}" type="slidenum">
              <a:rPr lang="en-US" smtClean="0"/>
              <a:t>35</a:t>
            </a:fld>
            <a:endParaRPr lang="en-US"/>
          </a:p>
        </p:txBody>
      </p:sp>
    </p:spTree>
    <p:extLst>
      <p:ext uri="{BB962C8B-B14F-4D97-AF65-F5344CB8AC3E}">
        <p14:creationId xmlns:p14="http://schemas.microsoft.com/office/powerpoint/2010/main" val="3004822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a:t>HOW DO YOU KNOW??</a:t>
            </a:r>
          </a:p>
          <a:p>
            <a:endParaRPr lang="en-US" dirty="0"/>
          </a:p>
        </p:txBody>
      </p:sp>
      <p:sp>
        <p:nvSpPr>
          <p:cNvPr id="4" name="Slide Number Placeholder 3"/>
          <p:cNvSpPr>
            <a:spLocks noGrp="1"/>
          </p:cNvSpPr>
          <p:nvPr>
            <p:ph type="sldNum" sz="quarter" idx="10"/>
          </p:nvPr>
        </p:nvSpPr>
        <p:spPr/>
        <p:txBody>
          <a:bodyPr/>
          <a:lstStyle/>
          <a:p>
            <a:fld id="{9FB8EF77-6616-4A2F-8CB0-C99255533CF4}" type="slidenum">
              <a:rPr lang="en-US" smtClean="0"/>
              <a:t>36</a:t>
            </a:fld>
            <a:endParaRPr lang="en-US"/>
          </a:p>
        </p:txBody>
      </p:sp>
    </p:spTree>
    <p:extLst>
      <p:ext uri="{BB962C8B-B14F-4D97-AF65-F5344CB8AC3E}">
        <p14:creationId xmlns:p14="http://schemas.microsoft.com/office/powerpoint/2010/main" val="1035528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s-ES" sz="1400" dirty="0"/>
              <a:t>Somos como en la historia india …  los ciegos que quieren entender qué es un elefante.  Cada uno lo toca, pero nadie entiende qué es hasta que se unan sus observaciones.</a:t>
            </a:r>
          </a:p>
          <a:p>
            <a:endParaRPr lang="en-US" sz="1400" dirty="0"/>
          </a:p>
          <a:p>
            <a:r>
              <a:rPr lang="es-ES" sz="1400" dirty="0"/>
              <a:t>Un analista de una agencia de inteligencia … o un académico … o un periodista … o un representante de un negocio … quizás tenga información interesante, pero no es inteligencia hasta que, como sociedad, se una lo que saben y opinan del fenómeno que están observando.</a:t>
            </a:r>
            <a:endParaRPr lang="en-US" sz="1400" dirty="0"/>
          </a:p>
          <a:p>
            <a:endParaRPr lang="en-US" sz="1400" dirty="0"/>
          </a:p>
        </p:txBody>
      </p:sp>
      <p:sp>
        <p:nvSpPr>
          <p:cNvPr id="4" name="Slide Number Placeholder 3"/>
          <p:cNvSpPr>
            <a:spLocks noGrp="1"/>
          </p:cNvSpPr>
          <p:nvPr>
            <p:ph type="sldNum" sz="quarter" idx="10"/>
          </p:nvPr>
        </p:nvSpPr>
        <p:spPr/>
        <p:txBody>
          <a:bodyPr/>
          <a:lstStyle/>
          <a:p>
            <a:fld id="{B3017DC0-C96C-44BE-A055-12A84C99C310}" type="slidenum">
              <a:rPr lang="en-US" smtClean="0"/>
              <a:t>4</a:t>
            </a:fld>
            <a:endParaRPr lang="en-US"/>
          </a:p>
        </p:txBody>
      </p:sp>
    </p:spTree>
    <p:extLst>
      <p:ext uri="{BB962C8B-B14F-4D97-AF65-F5344CB8AC3E}">
        <p14:creationId xmlns:p14="http://schemas.microsoft.com/office/powerpoint/2010/main" val="2631020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37200" cy="3114675"/>
          </a:xfrm>
        </p:spPr>
      </p:sp>
      <p:sp>
        <p:nvSpPr>
          <p:cNvPr id="3" name="Notes Placeholder 2"/>
          <p:cNvSpPr>
            <a:spLocks noGrp="1"/>
          </p:cNvSpPr>
          <p:nvPr>
            <p:ph type="body" idx="1"/>
          </p:nvPr>
        </p:nvSpPr>
        <p:spPr/>
        <p:txBody>
          <a:bodyPr/>
          <a:lstStyle/>
          <a:p>
            <a:pPr defTabSz="923998">
              <a:defRPr/>
            </a:pPr>
            <a:r>
              <a:rPr lang="en-US" dirty="0"/>
              <a:t>HOW DO YOU KNOW??</a:t>
            </a:r>
          </a:p>
          <a:p>
            <a:endParaRPr lang="en-US" dirty="0"/>
          </a:p>
        </p:txBody>
      </p:sp>
      <p:sp>
        <p:nvSpPr>
          <p:cNvPr id="4" name="Slide Number Placeholder 3"/>
          <p:cNvSpPr>
            <a:spLocks noGrp="1"/>
          </p:cNvSpPr>
          <p:nvPr>
            <p:ph type="sldNum" sz="quarter" idx="10"/>
          </p:nvPr>
        </p:nvSpPr>
        <p:spPr/>
        <p:txBody>
          <a:bodyPr/>
          <a:lstStyle/>
          <a:p>
            <a:fld id="{9FB8EF77-6616-4A2F-8CB0-C99255533CF4}" type="slidenum">
              <a:rPr lang="en-US" smtClean="0"/>
              <a:t>39</a:t>
            </a:fld>
            <a:endParaRPr lang="en-US"/>
          </a:p>
        </p:txBody>
      </p:sp>
    </p:spTree>
    <p:extLst>
      <p:ext uri="{BB962C8B-B14F-4D97-AF65-F5344CB8AC3E}">
        <p14:creationId xmlns:p14="http://schemas.microsoft.com/office/powerpoint/2010/main" val="2993230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latin typeface="Viner Hand ITC" panose="03070502030502020203" pitchFamily="66" charset="0"/>
            </a:endParaRPr>
          </a:p>
        </p:txBody>
      </p:sp>
      <p:sp>
        <p:nvSpPr>
          <p:cNvPr id="4" name="Slide Number Placeholder 3"/>
          <p:cNvSpPr>
            <a:spLocks noGrp="1"/>
          </p:cNvSpPr>
          <p:nvPr>
            <p:ph type="sldNum" sz="quarter" idx="5"/>
          </p:nvPr>
        </p:nvSpPr>
        <p:spPr/>
        <p:txBody>
          <a:bodyPr/>
          <a:lstStyle/>
          <a:p>
            <a:fld id="{76DBD1E6-21F7-4B7D-A7A7-188462EC29F9}" type="slidenum">
              <a:rPr lang="en-US" smtClean="0"/>
              <a:t>104</a:t>
            </a:fld>
            <a:endParaRPr lang="en-US"/>
          </a:p>
        </p:txBody>
      </p:sp>
    </p:spTree>
    <p:extLst>
      <p:ext uri="{BB962C8B-B14F-4D97-AF65-F5344CB8AC3E}">
        <p14:creationId xmlns:p14="http://schemas.microsoft.com/office/powerpoint/2010/main" val="3971377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latin typeface="Viner Hand ITC" panose="03070502030502020203" pitchFamily="66" charset="0"/>
            </a:endParaRPr>
          </a:p>
        </p:txBody>
      </p:sp>
      <p:sp>
        <p:nvSpPr>
          <p:cNvPr id="4" name="Slide Number Placeholder 3"/>
          <p:cNvSpPr>
            <a:spLocks noGrp="1"/>
          </p:cNvSpPr>
          <p:nvPr>
            <p:ph type="sldNum" sz="quarter" idx="5"/>
          </p:nvPr>
        </p:nvSpPr>
        <p:spPr/>
        <p:txBody>
          <a:bodyPr/>
          <a:lstStyle/>
          <a:p>
            <a:fld id="{76DBD1E6-21F7-4B7D-A7A7-188462EC29F9}" type="slidenum">
              <a:rPr lang="en-US" smtClean="0"/>
              <a:t>105</a:t>
            </a:fld>
            <a:endParaRPr lang="en-US"/>
          </a:p>
        </p:txBody>
      </p:sp>
    </p:spTree>
    <p:extLst>
      <p:ext uri="{BB962C8B-B14F-4D97-AF65-F5344CB8AC3E}">
        <p14:creationId xmlns:p14="http://schemas.microsoft.com/office/powerpoint/2010/main" val="762620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latin typeface="Viner Hand ITC" panose="03070502030502020203" pitchFamily="66" charset="0"/>
            </a:endParaRPr>
          </a:p>
        </p:txBody>
      </p:sp>
      <p:sp>
        <p:nvSpPr>
          <p:cNvPr id="4" name="Slide Number Placeholder 3"/>
          <p:cNvSpPr>
            <a:spLocks noGrp="1"/>
          </p:cNvSpPr>
          <p:nvPr>
            <p:ph type="sldNum" sz="quarter" idx="5"/>
          </p:nvPr>
        </p:nvSpPr>
        <p:spPr/>
        <p:txBody>
          <a:bodyPr/>
          <a:lstStyle/>
          <a:p>
            <a:fld id="{76DBD1E6-21F7-4B7D-A7A7-188462EC29F9}" type="slidenum">
              <a:rPr lang="en-US" smtClean="0"/>
              <a:t>110</a:t>
            </a:fld>
            <a:endParaRPr lang="en-US"/>
          </a:p>
        </p:txBody>
      </p:sp>
    </p:spTree>
    <p:extLst>
      <p:ext uri="{BB962C8B-B14F-4D97-AF65-F5344CB8AC3E}">
        <p14:creationId xmlns:p14="http://schemas.microsoft.com/office/powerpoint/2010/main" val="3617436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latin typeface="Viner Hand ITC" panose="03070502030502020203" pitchFamily="66" charset="0"/>
            </a:endParaRPr>
          </a:p>
        </p:txBody>
      </p:sp>
      <p:sp>
        <p:nvSpPr>
          <p:cNvPr id="4" name="Slide Number Placeholder 3"/>
          <p:cNvSpPr>
            <a:spLocks noGrp="1"/>
          </p:cNvSpPr>
          <p:nvPr>
            <p:ph type="sldNum" sz="quarter" idx="5"/>
          </p:nvPr>
        </p:nvSpPr>
        <p:spPr/>
        <p:txBody>
          <a:bodyPr/>
          <a:lstStyle/>
          <a:p>
            <a:fld id="{76DBD1E6-21F7-4B7D-A7A7-188462EC29F9}" type="slidenum">
              <a:rPr lang="en-US" smtClean="0"/>
              <a:t>111</a:t>
            </a:fld>
            <a:endParaRPr lang="en-US"/>
          </a:p>
        </p:txBody>
      </p:sp>
    </p:spTree>
    <p:extLst>
      <p:ext uri="{BB962C8B-B14F-4D97-AF65-F5344CB8AC3E}">
        <p14:creationId xmlns:p14="http://schemas.microsoft.com/office/powerpoint/2010/main" val="2343388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latin typeface="Viner Hand ITC" panose="03070502030502020203" pitchFamily="66" charset="0"/>
            </a:endParaRPr>
          </a:p>
        </p:txBody>
      </p:sp>
      <p:sp>
        <p:nvSpPr>
          <p:cNvPr id="4" name="Slide Number Placeholder 3"/>
          <p:cNvSpPr>
            <a:spLocks noGrp="1"/>
          </p:cNvSpPr>
          <p:nvPr>
            <p:ph type="sldNum" sz="quarter" idx="5"/>
          </p:nvPr>
        </p:nvSpPr>
        <p:spPr/>
        <p:txBody>
          <a:bodyPr/>
          <a:lstStyle/>
          <a:p>
            <a:fld id="{76DBD1E6-21F7-4B7D-A7A7-188462EC29F9}" type="slidenum">
              <a:rPr lang="en-US" smtClean="0"/>
              <a:t>112</a:t>
            </a:fld>
            <a:endParaRPr lang="en-US"/>
          </a:p>
        </p:txBody>
      </p:sp>
    </p:spTree>
    <p:extLst>
      <p:ext uri="{BB962C8B-B14F-4D97-AF65-F5344CB8AC3E}">
        <p14:creationId xmlns:p14="http://schemas.microsoft.com/office/powerpoint/2010/main" val="428872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latin typeface="Viner Hand ITC" panose="03070502030502020203" pitchFamily="66" charset="0"/>
            </a:endParaRPr>
          </a:p>
        </p:txBody>
      </p:sp>
      <p:sp>
        <p:nvSpPr>
          <p:cNvPr id="4" name="Slide Number Placeholder 3"/>
          <p:cNvSpPr>
            <a:spLocks noGrp="1"/>
          </p:cNvSpPr>
          <p:nvPr>
            <p:ph type="sldNum" sz="quarter" idx="5"/>
          </p:nvPr>
        </p:nvSpPr>
        <p:spPr/>
        <p:txBody>
          <a:bodyPr/>
          <a:lstStyle/>
          <a:p>
            <a:fld id="{76DBD1E6-21F7-4B7D-A7A7-188462EC29F9}" type="slidenum">
              <a:rPr lang="en-US" smtClean="0"/>
              <a:t>113</a:t>
            </a:fld>
            <a:endParaRPr lang="en-US"/>
          </a:p>
        </p:txBody>
      </p:sp>
    </p:spTree>
    <p:extLst>
      <p:ext uri="{BB962C8B-B14F-4D97-AF65-F5344CB8AC3E}">
        <p14:creationId xmlns:p14="http://schemas.microsoft.com/office/powerpoint/2010/main" val="3194761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latin typeface="Viner Hand ITC" panose="03070502030502020203" pitchFamily="66" charset="0"/>
            </a:endParaRPr>
          </a:p>
        </p:txBody>
      </p:sp>
      <p:sp>
        <p:nvSpPr>
          <p:cNvPr id="4" name="Slide Number Placeholder 3"/>
          <p:cNvSpPr>
            <a:spLocks noGrp="1"/>
          </p:cNvSpPr>
          <p:nvPr>
            <p:ph type="sldNum" sz="quarter" idx="5"/>
          </p:nvPr>
        </p:nvSpPr>
        <p:spPr/>
        <p:txBody>
          <a:bodyPr/>
          <a:lstStyle/>
          <a:p>
            <a:fld id="{76DBD1E6-21F7-4B7D-A7A7-188462EC29F9}" type="slidenum">
              <a:rPr lang="en-US" smtClean="0"/>
              <a:t>114</a:t>
            </a:fld>
            <a:endParaRPr lang="en-US"/>
          </a:p>
        </p:txBody>
      </p:sp>
    </p:spTree>
    <p:extLst>
      <p:ext uri="{BB962C8B-B14F-4D97-AF65-F5344CB8AC3E}">
        <p14:creationId xmlns:p14="http://schemas.microsoft.com/office/powerpoint/2010/main" val="2318740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latin typeface="Viner Hand ITC" panose="03070502030502020203" pitchFamily="66" charset="0"/>
            </a:endParaRPr>
          </a:p>
        </p:txBody>
      </p:sp>
      <p:sp>
        <p:nvSpPr>
          <p:cNvPr id="4" name="Slide Number Placeholder 3"/>
          <p:cNvSpPr>
            <a:spLocks noGrp="1"/>
          </p:cNvSpPr>
          <p:nvPr>
            <p:ph type="sldNum" sz="quarter" idx="5"/>
          </p:nvPr>
        </p:nvSpPr>
        <p:spPr/>
        <p:txBody>
          <a:bodyPr/>
          <a:lstStyle/>
          <a:p>
            <a:fld id="{76DBD1E6-21F7-4B7D-A7A7-188462EC29F9}" type="slidenum">
              <a:rPr lang="en-US" smtClean="0"/>
              <a:t>115</a:t>
            </a:fld>
            <a:endParaRPr lang="en-US"/>
          </a:p>
        </p:txBody>
      </p:sp>
    </p:spTree>
    <p:extLst>
      <p:ext uri="{BB962C8B-B14F-4D97-AF65-F5344CB8AC3E}">
        <p14:creationId xmlns:p14="http://schemas.microsoft.com/office/powerpoint/2010/main" val="2961763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latin typeface="Viner Hand ITC" panose="03070502030502020203" pitchFamily="66" charset="0"/>
            </a:endParaRPr>
          </a:p>
        </p:txBody>
      </p:sp>
      <p:sp>
        <p:nvSpPr>
          <p:cNvPr id="4" name="Slide Number Placeholder 3"/>
          <p:cNvSpPr>
            <a:spLocks noGrp="1"/>
          </p:cNvSpPr>
          <p:nvPr>
            <p:ph type="sldNum" sz="quarter" idx="5"/>
          </p:nvPr>
        </p:nvSpPr>
        <p:spPr/>
        <p:txBody>
          <a:bodyPr/>
          <a:lstStyle/>
          <a:p>
            <a:fld id="{76DBD1E6-21F7-4B7D-A7A7-188462EC29F9}" type="slidenum">
              <a:rPr lang="en-US" smtClean="0"/>
              <a:t>130</a:t>
            </a:fld>
            <a:endParaRPr lang="en-US"/>
          </a:p>
        </p:txBody>
      </p:sp>
    </p:spTree>
    <p:extLst>
      <p:ext uri="{BB962C8B-B14F-4D97-AF65-F5344CB8AC3E}">
        <p14:creationId xmlns:p14="http://schemas.microsoft.com/office/powerpoint/2010/main" val="3654882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400" dirty="0"/>
              <a:t>Somos como en la historia india …  los ciegos que quieren entender qué es un elefante.  Cada uno lo toca, pero nadie entiende qué es hasta que se unan sus observaciones.</a:t>
            </a:r>
          </a:p>
          <a:p>
            <a:endParaRPr lang="en-US" sz="1400" dirty="0"/>
          </a:p>
          <a:p>
            <a:r>
              <a:rPr lang="es-ES" sz="1400" dirty="0"/>
              <a:t>Un analista de una agencia de inteligencia … o un académico … o un periodista … o un representante de un negocio … quizás tenga información interesante, pero no es inteligencia hasta que, como sociedad, se una lo que saben y opinan del fenómeno que están observando.</a:t>
            </a:r>
            <a:endParaRPr lang="en-US" sz="1400" dirty="0"/>
          </a:p>
          <a:p>
            <a:endParaRPr lang="en-US" sz="1400" dirty="0"/>
          </a:p>
        </p:txBody>
      </p:sp>
      <p:sp>
        <p:nvSpPr>
          <p:cNvPr id="4" name="Slide Number Placeholder 3"/>
          <p:cNvSpPr>
            <a:spLocks noGrp="1"/>
          </p:cNvSpPr>
          <p:nvPr>
            <p:ph type="sldNum" sz="quarter" idx="10"/>
          </p:nvPr>
        </p:nvSpPr>
        <p:spPr/>
        <p:txBody>
          <a:bodyPr/>
          <a:lstStyle/>
          <a:p>
            <a:fld id="{B3017DC0-C96C-44BE-A055-12A84C99C310}" type="slidenum">
              <a:rPr lang="en-US" smtClean="0"/>
              <a:t>8</a:t>
            </a:fld>
            <a:endParaRPr lang="en-US"/>
          </a:p>
        </p:txBody>
      </p:sp>
    </p:spTree>
    <p:extLst>
      <p:ext uri="{BB962C8B-B14F-4D97-AF65-F5344CB8AC3E}">
        <p14:creationId xmlns:p14="http://schemas.microsoft.com/office/powerpoint/2010/main" val="1480456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latin typeface="Viner Hand ITC" panose="03070502030502020203" pitchFamily="66" charset="0"/>
            </a:endParaRPr>
          </a:p>
        </p:txBody>
      </p:sp>
      <p:sp>
        <p:nvSpPr>
          <p:cNvPr id="4" name="Slide Number Placeholder 3"/>
          <p:cNvSpPr>
            <a:spLocks noGrp="1"/>
          </p:cNvSpPr>
          <p:nvPr>
            <p:ph type="sldNum" sz="quarter" idx="5"/>
          </p:nvPr>
        </p:nvSpPr>
        <p:spPr/>
        <p:txBody>
          <a:bodyPr/>
          <a:lstStyle/>
          <a:p>
            <a:fld id="{76DBD1E6-21F7-4B7D-A7A7-188462EC29F9}" type="slidenum">
              <a:rPr lang="en-US" smtClean="0"/>
              <a:t>131</a:t>
            </a:fld>
            <a:endParaRPr lang="en-US"/>
          </a:p>
        </p:txBody>
      </p:sp>
    </p:spTree>
    <p:extLst>
      <p:ext uri="{BB962C8B-B14F-4D97-AF65-F5344CB8AC3E}">
        <p14:creationId xmlns:p14="http://schemas.microsoft.com/office/powerpoint/2010/main" val="1717560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latin typeface="Viner Hand ITC" panose="03070502030502020203" pitchFamily="66" charset="0"/>
            </a:endParaRPr>
          </a:p>
        </p:txBody>
      </p:sp>
      <p:sp>
        <p:nvSpPr>
          <p:cNvPr id="4" name="Slide Number Placeholder 3"/>
          <p:cNvSpPr>
            <a:spLocks noGrp="1"/>
          </p:cNvSpPr>
          <p:nvPr>
            <p:ph type="sldNum" sz="quarter" idx="5"/>
          </p:nvPr>
        </p:nvSpPr>
        <p:spPr/>
        <p:txBody>
          <a:bodyPr/>
          <a:lstStyle/>
          <a:p>
            <a:fld id="{76DBD1E6-21F7-4B7D-A7A7-188462EC29F9}" type="slidenum">
              <a:rPr lang="en-US" smtClean="0"/>
              <a:t>132</a:t>
            </a:fld>
            <a:endParaRPr lang="en-US"/>
          </a:p>
        </p:txBody>
      </p:sp>
    </p:spTree>
    <p:extLst>
      <p:ext uri="{BB962C8B-B14F-4D97-AF65-F5344CB8AC3E}">
        <p14:creationId xmlns:p14="http://schemas.microsoft.com/office/powerpoint/2010/main" val="1451897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latin typeface="Viner Hand ITC" panose="03070502030502020203" pitchFamily="66" charset="0"/>
            </a:endParaRPr>
          </a:p>
        </p:txBody>
      </p:sp>
      <p:sp>
        <p:nvSpPr>
          <p:cNvPr id="4" name="Slide Number Placeholder 3"/>
          <p:cNvSpPr>
            <a:spLocks noGrp="1"/>
          </p:cNvSpPr>
          <p:nvPr>
            <p:ph type="sldNum" sz="quarter" idx="5"/>
          </p:nvPr>
        </p:nvSpPr>
        <p:spPr/>
        <p:txBody>
          <a:bodyPr/>
          <a:lstStyle/>
          <a:p>
            <a:fld id="{76DBD1E6-21F7-4B7D-A7A7-188462EC29F9}" type="slidenum">
              <a:rPr lang="en-US" smtClean="0"/>
              <a:t>133</a:t>
            </a:fld>
            <a:endParaRPr lang="en-US"/>
          </a:p>
        </p:txBody>
      </p:sp>
    </p:spTree>
    <p:extLst>
      <p:ext uri="{BB962C8B-B14F-4D97-AF65-F5344CB8AC3E}">
        <p14:creationId xmlns:p14="http://schemas.microsoft.com/office/powerpoint/2010/main" val="3529083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DF3D8-2E13-043D-B040-477519D6B6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088680-DD60-7FC3-DAFF-52E1DDDA68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9D3724-B001-76CB-F570-405276F7F3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2B8FE7-67B0-F69D-76E3-A227F82D3174}"/>
              </a:ext>
            </a:extLst>
          </p:cNvPr>
          <p:cNvSpPr>
            <a:spLocks noGrp="1"/>
          </p:cNvSpPr>
          <p:nvPr>
            <p:ph type="sldNum" sz="quarter" idx="5"/>
          </p:nvPr>
        </p:nvSpPr>
        <p:spPr/>
        <p:txBody>
          <a:bodyPr/>
          <a:lstStyle/>
          <a:p>
            <a:fld id="{1645E396-7BC1-4ADC-A603-F29CD7CBE05F}" type="slidenum">
              <a:rPr lang="en-US" smtClean="0"/>
              <a:t>173</a:t>
            </a:fld>
            <a:endParaRPr lang="en-US"/>
          </a:p>
        </p:txBody>
      </p:sp>
    </p:spTree>
    <p:extLst>
      <p:ext uri="{BB962C8B-B14F-4D97-AF65-F5344CB8AC3E}">
        <p14:creationId xmlns:p14="http://schemas.microsoft.com/office/powerpoint/2010/main" val="1741885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400" dirty="0"/>
              <a:t>Somos como en la historia india …  los ciegos que quieren entender qué es un elefante.  Cada uno lo toca, pero nadie entiende qué es hasta que se unan sus observaciones.</a:t>
            </a:r>
          </a:p>
          <a:p>
            <a:endParaRPr lang="en-US" sz="1400" dirty="0"/>
          </a:p>
          <a:p>
            <a:r>
              <a:rPr lang="es-ES" sz="1400" dirty="0"/>
              <a:t>Un analista de una agencia de inteligencia … o un académico … o un periodista … o un representante de un negocio … quizás tenga información interesante, pero no es inteligencia hasta que, como sociedad, se una lo que saben y opinan del fenómeno que están observando.</a:t>
            </a:r>
            <a:endParaRPr lang="en-US" sz="1400" dirty="0"/>
          </a:p>
          <a:p>
            <a:endParaRPr lang="en-US" sz="1400" dirty="0"/>
          </a:p>
        </p:txBody>
      </p:sp>
      <p:sp>
        <p:nvSpPr>
          <p:cNvPr id="4" name="Slide Number Placeholder 3"/>
          <p:cNvSpPr>
            <a:spLocks noGrp="1"/>
          </p:cNvSpPr>
          <p:nvPr>
            <p:ph type="sldNum" sz="quarter" idx="10"/>
          </p:nvPr>
        </p:nvSpPr>
        <p:spPr/>
        <p:txBody>
          <a:bodyPr/>
          <a:lstStyle/>
          <a:p>
            <a:fld id="{B3017DC0-C96C-44BE-A055-12A84C99C310}" type="slidenum">
              <a:rPr lang="en-US" smtClean="0"/>
              <a:t>9</a:t>
            </a:fld>
            <a:endParaRPr lang="en-US"/>
          </a:p>
        </p:txBody>
      </p:sp>
    </p:spTree>
    <p:extLst>
      <p:ext uri="{BB962C8B-B14F-4D97-AF65-F5344CB8AC3E}">
        <p14:creationId xmlns:p14="http://schemas.microsoft.com/office/powerpoint/2010/main" val="3467966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400" kern="1200" dirty="0">
                <a:solidFill>
                  <a:schemeClr val="tx1"/>
                </a:solidFill>
                <a:effectLst/>
                <a:latin typeface="+mn-lt"/>
                <a:ea typeface="+mn-ea"/>
                <a:cs typeface="+mn-cs"/>
              </a:rPr>
              <a:t>Somos como en la historia india …  los ciegos que quieren entender qué es un elefante.  Cada uno lo toca, pero nadie entiende qué es hasta que se unan sus observaciones.</a:t>
            </a:r>
          </a:p>
          <a:p>
            <a:endParaRPr lang="en-US" sz="1400" kern="1200" dirty="0">
              <a:solidFill>
                <a:schemeClr val="tx1"/>
              </a:solidFill>
              <a:effectLst/>
              <a:latin typeface="+mn-lt"/>
              <a:ea typeface="+mn-ea"/>
              <a:cs typeface="+mn-cs"/>
            </a:endParaRPr>
          </a:p>
          <a:p>
            <a:r>
              <a:rPr lang="es-ES" sz="1400" kern="1200" dirty="0">
                <a:solidFill>
                  <a:schemeClr val="tx1"/>
                </a:solidFill>
                <a:effectLst/>
                <a:latin typeface="+mn-lt"/>
                <a:ea typeface="+mn-ea"/>
                <a:cs typeface="+mn-cs"/>
              </a:rPr>
              <a:t>Un analista de una agencia de inteligencia … o un académico … o un periodista … o un representante de un negocio … quizás tenga información interesante, pero no es inteligencia hasta que, como sociedad, se una lo que saben y opinan del fenómeno que están observando.</a:t>
            </a:r>
            <a:endParaRPr lang="en-US" sz="1400" kern="1200" dirty="0">
              <a:solidFill>
                <a:schemeClr val="tx1"/>
              </a:solidFill>
              <a:effectLst/>
              <a:latin typeface="+mn-lt"/>
              <a:ea typeface="+mn-ea"/>
              <a:cs typeface="+mn-cs"/>
            </a:endParaRPr>
          </a:p>
          <a:p>
            <a:endParaRPr lang="en-US" sz="1400" dirty="0"/>
          </a:p>
        </p:txBody>
      </p:sp>
      <p:sp>
        <p:nvSpPr>
          <p:cNvPr id="4" name="Slide Number Placeholder 3"/>
          <p:cNvSpPr>
            <a:spLocks noGrp="1"/>
          </p:cNvSpPr>
          <p:nvPr>
            <p:ph type="sldNum" sz="quarter" idx="10"/>
          </p:nvPr>
        </p:nvSpPr>
        <p:spPr/>
        <p:txBody>
          <a:bodyPr/>
          <a:lstStyle/>
          <a:p>
            <a:fld id="{B3017DC0-C96C-44BE-A055-12A84C99C310}" type="slidenum">
              <a:rPr lang="en-US" smtClean="0"/>
              <a:t>10</a:t>
            </a:fld>
            <a:endParaRPr lang="en-US"/>
          </a:p>
        </p:txBody>
      </p:sp>
    </p:spTree>
    <p:extLst>
      <p:ext uri="{BB962C8B-B14F-4D97-AF65-F5344CB8AC3E}">
        <p14:creationId xmlns:p14="http://schemas.microsoft.com/office/powerpoint/2010/main" val="3024831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017DC0-C96C-44BE-A055-12A84C99C310}" type="slidenum">
              <a:rPr lang="en-US" smtClean="0"/>
              <a:t>13</a:t>
            </a:fld>
            <a:endParaRPr lang="en-US"/>
          </a:p>
        </p:txBody>
      </p:sp>
    </p:spTree>
    <p:extLst>
      <p:ext uri="{BB962C8B-B14F-4D97-AF65-F5344CB8AC3E}">
        <p14:creationId xmlns:p14="http://schemas.microsoft.com/office/powerpoint/2010/main" val="799943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B8EF77-6616-4A2F-8CB0-C99255533CF4}" type="slidenum">
              <a:rPr lang="en-US" smtClean="0"/>
              <a:t>16</a:t>
            </a:fld>
            <a:endParaRPr lang="en-US"/>
          </a:p>
        </p:txBody>
      </p:sp>
    </p:spTree>
    <p:extLst>
      <p:ext uri="{BB962C8B-B14F-4D97-AF65-F5344CB8AC3E}">
        <p14:creationId xmlns:p14="http://schemas.microsoft.com/office/powerpoint/2010/main" val="1854312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HOW DO YOU KNOW??</a:t>
            </a:r>
          </a:p>
        </p:txBody>
      </p:sp>
      <p:sp>
        <p:nvSpPr>
          <p:cNvPr id="4" name="Slide Number Placeholder 3"/>
          <p:cNvSpPr>
            <a:spLocks noGrp="1"/>
          </p:cNvSpPr>
          <p:nvPr>
            <p:ph type="sldNum" sz="quarter" idx="10"/>
          </p:nvPr>
        </p:nvSpPr>
        <p:spPr/>
        <p:txBody>
          <a:bodyPr/>
          <a:lstStyle/>
          <a:p>
            <a:fld id="{9FB8EF77-6616-4A2F-8CB0-C99255533CF4}" type="slidenum">
              <a:rPr lang="en-US" smtClean="0"/>
              <a:t>21</a:t>
            </a:fld>
            <a:endParaRPr lang="en-US"/>
          </a:p>
        </p:txBody>
      </p:sp>
    </p:spTree>
    <p:extLst>
      <p:ext uri="{BB962C8B-B14F-4D97-AF65-F5344CB8AC3E}">
        <p14:creationId xmlns:p14="http://schemas.microsoft.com/office/powerpoint/2010/main" val="4124445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a:t>HOW DO YOU KNOW??</a:t>
            </a:r>
          </a:p>
          <a:p>
            <a:endParaRPr lang="en-US" dirty="0"/>
          </a:p>
        </p:txBody>
      </p:sp>
      <p:sp>
        <p:nvSpPr>
          <p:cNvPr id="4" name="Slide Number Placeholder 3"/>
          <p:cNvSpPr>
            <a:spLocks noGrp="1"/>
          </p:cNvSpPr>
          <p:nvPr>
            <p:ph type="sldNum" sz="quarter" idx="10"/>
          </p:nvPr>
        </p:nvSpPr>
        <p:spPr/>
        <p:txBody>
          <a:bodyPr/>
          <a:lstStyle/>
          <a:p>
            <a:fld id="{9FB8EF77-6616-4A2F-8CB0-C99255533CF4}" type="slidenum">
              <a:rPr lang="en-US" smtClean="0"/>
              <a:t>22</a:t>
            </a:fld>
            <a:endParaRPr lang="en-US"/>
          </a:p>
        </p:txBody>
      </p:sp>
    </p:spTree>
    <p:extLst>
      <p:ext uri="{BB962C8B-B14F-4D97-AF65-F5344CB8AC3E}">
        <p14:creationId xmlns:p14="http://schemas.microsoft.com/office/powerpoint/2010/main" val="3555219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829879"/>
            <a:ext cx="9144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2A612B4-EC48-419E-AD90-569E22E2D17F}" type="datetimeFigureOut">
              <a:rPr lang="en-US" smtClean="0"/>
              <a:t>8/18/2025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086384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2"/>
            <a:ext cx="105156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7"/>
            <a:ext cx="105156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9" y="5186516"/>
            <a:ext cx="10514012"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999565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839789" y="4489399"/>
            <a:ext cx="10514012"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726718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720645" y="3365557"/>
            <a:ext cx="8752299"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322045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9"/>
            <a:ext cx="105156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839789" y="4850581"/>
            <a:ext cx="10514012"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190256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1" y="1885950"/>
            <a:ext cx="2946867"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1"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4587996" y="1885950"/>
            <a:ext cx="293624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7829037" y="1885950"/>
            <a:ext cx="2932113"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7" y="2571750"/>
            <a:ext cx="29321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C2A612B4-EC48-419E-AD90-569E22E2D17F}" type="datetimeFigureOut">
              <a:rPr lang="en-US" smtClean="0"/>
              <a:t>8/18/2025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727609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1"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1332085" y="4873767"/>
            <a:ext cx="2940051"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4568998" y="4297503"/>
            <a:ext cx="293052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4567645" y="4873766"/>
            <a:ext cx="293440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7804324" y="4297503"/>
            <a:ext cx="2932113"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7804322"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7804198" y="4873764"/>
            <a:ext cx="293599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C2A612B4-EC48-419E-AD90-569E22E2D17F}" type="datetimeFigureOut">
              <a:rPr lang="en-US" smtClean="0"/>
              <a:t>8/18/2025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4237084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214756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044297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140949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829878"/>
            <a:ext cx="9144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405678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A612B4-EC48-419E-AD90-569E22E2D17F}"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975843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1" y="1681163"/>
            <a:ext cx="5035548"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1"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A612B4-EC48-419E-AD90-569E22E2D17F}" type="datetimeFigureOut">
              <a:rPr lang="en-US" smtClean="0"/>
              <a:t>8/18/2025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391813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A612B4-EC48-419E-AD90-569E22E2D17F}" type="datetimeFigureOut">
              <a:rPr lang="en-US" smtClean="0"/>
              <a:t>8/18/2025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020576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A612B4-EC48-419E-AD90-569E22E2D17F}" type="datetimeFigureOut">
              <a:rPr lang="en-US" smtClean="0"/>
              <a:t>8/18/2025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296364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039489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424713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C2A612B4-EC48-419E-AD90-569E22E2D17F}" type="datetimeFigureOut">
              <a:rPr lang="en-US" smtClean="0"/>
              <a:t>8/18/2025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F09939E-7792-43E1-9F24-D228CB5BDBC8}" type="slidenum">
              <a:rPr lang="en-US" smtClean="0"/>
              <a:t>‹#›</a:t>
            </a:fld>
            <a:endParaRPr lang="en-US"/>
          </a:p>
        </p:txBody>
      </p:sp>
    </p:spTree>
    <p:extLst>
      <p:ext uri="{BB962C8B-B14F-4D97-AF65-F5344CB8AC3E}">
        <p14:creationId xmlns:p14="http://schemas.microsoft.com/office/powerpoint/2010/main" val="53162672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image" Target="../media/image53.tmp"/><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image" Target="../media/image56.tmp"/><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58.tmp"/><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59.tmp"/><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0.svg"/><Relationship Id="rId4" Type="http://schemas.openxmlformats.org/officeDocument/2006/relationships/image" Target="../media/image69.png"/></Relationships>
</file>

<file path=ppt/slides/_rels/slide1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76.tmp"/><Relationship Id="rId2" Type="http://schemas.openxmlformats.org/officeDocument/2006/relationships/image" Target="../media/image75.tmp"/><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80.tmp"/><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81.tmp"/><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3.tmp"/><Relationship Id="rId4" Type="http://schemas.openxmlformats.org/officeDocument/2006/relationships/image" Target="../media/image82.tmp"/></Relationships>
</file>

<file path=ppt/slides/_rels/slide1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slides/_rels/slide16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tmp"/><Relationship Id="rId1" Type="http://schemas.openxmlformats.org/officeDocument/2006/relationships/slideLayout" Target="../slideLayouts/slideLayout7.xml"/><Relationship Id="rId5" Type="http://schemas.openxmlformats.org/officeDocument/2006/relationships/image" Target="../media/image92.tmp"/><Relationship Id="rId4" Type="http://schemas.openxmlformats.org/officeDocument/2006/relationships/image" Target="../media/image91.jpg"/></Relationships>
</file>

<file path=ppt/slides/_rels/slide1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CIA_manual.pptx"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NULL"/><Relationship Id="rId2" Type="http://schemas.openxmlformats.org/officeDocument/2006/relationships/image" Target="../media/image3.png"/><Relationship Id="rId16"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customXml" Target="../ink/ink4.xml"/><Relationship Id="rId14" Type="http://schemas.openxmlformats.org/officeDocument/2006/relationships/image" Target="NUL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bin"/><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https://gallery.mailchimp.com/34dcfc0a91102ec1b8f40af94/images/9ed2a35a-d097-43d6-852f-19ddd9afd70b.jpg"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https://gallery.mailchimp.com/34dcfc0a91102ec1b8f40af94/images/37a335b9-2ade-443f-8028-2bf012420532.jpg"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https://gallery.mailchimp.com/34dcfc0a91102ec1b8f40af94/images/a40af814-c2a7-47d3-8f33-5fc0a396431f.jpeg"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9.png"/></Relationships>
</file>

<file path=ppt/slides/_rels/slide5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tmp"/><Relationship Id="rId1" Type="http://schemas.openxmlformats.org/officeDocument/2006/relationships/slideLayout" Target="../slideLayouts/slideLayout7.xml"/><Relationship Id="rId4" Type="http://schemas.openxmlformats.org/officeDocument/2006/relationships/hyperlink" Target="http://pngimg.com/download/25679" TargetMode="Externa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69213" y="4149098"/>
            <a:ext cx="5029200" cy="1908215"/>
          </a:xfrm>
          <a:prstGeom prst="rect">
            <a:avLst/>
          </a:prstGeom>
        </p:spPr>
        <p:txBody>
          <a:bodyPr wrap="square">
            <a:spAutoFit/>
          </a:bodyPr>
          <a:lstStyle/>
          <a:p>
            <a:pPr algn="r">
              <a:spcAft>
                <a:spcPts val="1200"/>
              </a:spcAft>
            </a:pPr>
            <a:r>
              <a:rPr lang="en-US" sz="2800" b="1" dirty="0"/>
              <a:t>Fulton T. Armstrong</a:t>
            </a:r>
          </a:p>
          <a:p>
            <a:pPr algn="r">
              <a:spcAft>
                <a:spcPts val="1200"/>
              </a:spcAft>
            </a:pPr>
            <a:r>
              <a:rPr lang="en-US" sz="2400" dirty="0"/>
              <a:t> </a:t>
            </a:r>
            <a:br>
              <a:rPr lang="en-US" sz="2400" dirty="0"/>
            </a:br>
            <a:r>
              <a:rPr lang="en-US" sz="2800" dirty="0"/>
              <a:t>Friday</a:t>
            </a:r>
            <a:br>
              <a:rPr lang="en-US" sz="2800" dirty="0"/>
            </a:br>
            <a:r>
              <a:rPr lang="en-US" sz="2800" dirty="0"/>
              <a:t>29 August 2025</a:t>
            </a:r>
          </a:p>
        </p:txBody>
      </p:sp>
      <p:sp>
        <p:nvSpPr>
          <p:cNvPr id="4" name="Rectangle 3"/>
          <p:cNvSpPr/>
          <p:nvPr/>
        </p:nvSpPr>
        <p:spPr>
          <a:xfrm>
            <a:off x="-298069" y="923091"/>
            <a:ext cx="12464129" cy="1508105"/>
          </a:xfrm>
          <a:prstGeom prst="rect">
            <a:avLst/>
          </a:prstGeom>
          <a:noFill/>
        </p:spPr>
        <p:txBody>
          <a:bodyPr wrap="square" lIns="91440" tIns="45720" rIns="91440" bIns="45720">
            <a:spAutoFit/>
          </a:bodyPr>
          <a:lstStyle/>
          <a:p>
            <a:pPr algn="ctr">
              <a:spcAft>
                <a:spcPts val="2400"/>
              </a:spcAft>
            </a:pPr>
            <a:r>
              <a:rPr lang="en-US" sz="4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Effective Analysis</a:t>
            </a:r>
          </a:p>
          <a:p>
            <a:pPr algn="ctr"/>
            <a:r>
              <a:rPr lang="en-US" sz="2800" b="1" i="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An Analytical Model for Making Information Actionable -</a:t>
            </a:r>
            <a:endParaRPr lang="en-US" sz="4800" b="1" i="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10" name="Picture 9">
            <a:extLst>
              <a:ext uri="{FF2B5EF4-FFF2-40B4-BE49-F238E27FC236}">
                <a16:creationId xmlns:a16="http://schemas.microsoft.com/office/drawing/2014/main" id="{E4EFA4EC-3A1D-4F88-B6BF-98BF77812FAD}"/>
              </a:ext>
            </a:extLst>
          </p:cNvPr>
          <p:cNvPicPr>
            <a:picLocks noChangeAspect="1"/>
          </p:cNvPicPr>
          <p:nvPr/>
        </p:nvPicPr>
        <p:blipFill>
          <a:blip r:embed="rId3"/>
          <a:stretch>
            <a:fillRect/>
          </a:stretch>
        </p:blipFill>
        <p:spPr>
          <a:xfrm>
            <a:off x="914400" y="3094111"/>
            <a:ext cx="4684295" cy="2963202"/>
          </a:xfrm>
          <a:prstGeom prst="rect">
            <a:avLst/>
          </a:prstGeom>
        </p:spPr>
      </p:pic>
    </p:spTree>
    <p:extLst>
      <p:ext uri="{BB962C8B-B14F-4D97-AF65-F5344CB8AC3E}">
        <p14:creationId xmlns:p14="http://schemas.microsoft.com/office/powerpoint/2010/main" val="564584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35023A-7ED7-4443-885E-1708AAB73DB5}" type="slidenum">
              <a:rPr lang="en-US" smtClean="0"/>
              <a:t>10</a:t>
            </a:fld>
            <a:endParaRPr lang="en-US"/>
          </a:p>
        </p:txBody>
      </p:sp>
      <p:sp>
        <p:nvSpPr>
          <p:cNvPr id="4" name="Rectangle 3"/>
          <p:cNvSpPr/>
          <p:nvPr/>
        </p:nvSpPr>
        <p:spPr>
          <a:xfrm>
            <a:off x="3009900" y="1085850"/>
            <a:ext cx="6229350" cy="415498"/>
          </a:xfrm>
          <a:prstGeom prst="rect">
            <a:avLst/>
          </a:prstGeom>
        </p:spPr>
        <p:txBody>
          <a:bodyPr wrap="square">
            <a:spAutoFit/>
          </a:bodyPr>
          <a:lstStyle/>
          <a:p>
            <a:pPr lvl="0"/>
            <a:r>
              <a:rPr lang="es-ES" sz="2100" i="1" dirty="0" err="1"/>
              <a:t>Italian</a:t>
            </a:r>
            <a:r>
              <a:rPr lang="es-ES" sz="2100" i="1" dirty="0"/>
              <a:t> </a:t>
            </a:r>
            <a:r>
              <a:rPr lang="es-ES" sz="2100" i="1" dirty="0" err="1"/>
              <a:t>versi</a:t>
            </a:r>
            <a:r>
              <a:rPr lang="en-US" sz="2100" i="1" dirty="0"/>
              <a:t>on: Two men and a wall</a:t>
            </a:r>
          </a:p>
        </p:txBody>
      </p:sp>
      <p:pic>
        <p:nvPicPr>
          <p:cNvPr id="12" name="Picture 11">
            <a:extLst>
              <a:ext uri="{FF2B5EF4-FFF2-40B4-BE49-F238E27FC236}">
                <a16:creationId xmlns:a16="http://schemas.microsoft.com/office/drawing/2014/main" id="{577E9AB4-85F2-4465-FFCE-3A7B67A95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308" y="1530083"/>
            <a:ext cx="6088513" cy="4946917"/>
          </a:xfrm>
          <a:prstGeom prst="rect">
            <a:avLst/>
          </a:prstGeom>
        </p:spPr>
      </p:pic>
      <p:sp>
        <p:nvSpPr>
          <p:cNvPr id="14" name="Freeform: Shape 13">
            <a:extLst>
              <a:ext uri="{FF2B5EF4-FFF2-40B4-BE49-F238E27FC236}">
                <a16:creationId xmlns:a16="http://schemas.microsoft.com/office/drawing/2014/main" id="{ABFCF175-C502-419E-0D09-42107F2F219B}"/>
              </a:ext>
            </a:extLst>
          </p:cNvPr>
          <p:cNvSpPr/>
          <p:nvPr/>
        </p:nvSpPr>
        <p:spPr>
          <a:xfrm>
            <a:off x="5142703" y="2933700"/>
            <a:ext cx="1906593" cy="1468126"/>
          </a:xfrm>
          <a:custGeom>
            <a:avLst/>
            <a:gdLst>
              <a:gd name="connsiteX0" fmla="*/ 87953 w 1906593"/>
              <a:gd name="connsiteY0" fmla="*/ 204050 h 1468126"/>
              <a:gd name="connsiteX1" fmla="*/ 77793 w 1906593"/>
              <a:gd name="connsiteY1" fmla="*/ 305650 h 1468126"/>
              <a:gd name="connsiteX2" fmla="*/ 37153 w 1906593"/>
              <a:gd name="connsiteY2" fmla="*/ 356450 h 1468126"/>
              <a:gd name="connsiteX3" fmla="*/ 47313 w 1906593"/>
              <a:gd name="connsiteY3" fmla="*/ 458050 h 1468126"/>
              <a:gd name="connsiteX4" fmla="*/ 67633 w 1906593"/>
              <a:gd name="connsiteY4" fmla="*/ 559650 h 1468126"/>
              <a:gd name="connsiteX5" fmla="*/ 47313 w 1906593"/>
              <a:gd name="connsiteY5" fmla="*/ 722210 h 1468126"/>
              <a:gd name="connsiteX6" fmla="*/ 47313 w 1906593"/>
              <a:gd name="connsiteY6" fmla="*/ 1057490 h 1468126"/>
              <a:gd name="connsiteX7" fmla="*/ 189553 w 1906593"/>
              <a:gd name="connsiteY7" fmla="*/ 1189570 h 1468126"/>
              <a:gd name="connsiteX8" fmla="*/ 220033 w 1906593"/>
              <a:gd name="connsiteY8" fmla="*/ 1230210 h 1468126"/>
              <a:gd name="connsiteX9" fmla="*/ 250513 w 1906593"/>
              <a:gd name="connsiteY9" fmla="*/ 1250530 h 1468126"/>
              <a:gd name="connsiteX10" fmla="*/ 301313 w 1906593"/>
              <a:gd name="connsiteY10" fmla="*/ 1301330 h 1468126"/>
              <a:gd name="connsiteX11" fmla="*/ 352113 w 1906593"/>
              <a:gd name="connsiteY11" fmla="*/ 1321650 h 1468126"/>
              <a:gd name="connsiteX12" fmla="*/ 402913 w 1906593"/>
              <a:gd name="connsiteY12" fmla="*/ 1362290 h 1468126"/>
              <a:gd name="connsiteX13" fmla="*/ 453713 w 1906593"/>
              <a:gd name="connsiteY13" fmla="*/ 1372450 h 1468126"/>
              <a:gd name="connsiteX14" fmla="*/ 565473 w 1906593"/>
              <a:gd name="connsiteY14" fmla="*/ 1402930 h 1468126"/>
              <a:gd name="connsiteX15" fmla="*/ 677233 w 1906593"/>
              <a:gd name="connsiteY15" fmla="*/ 1433410 h 1468126"/>
              <a:gd name="connsiteX16" fmla="*/ 1032833 w 1906593"/>
              <a:gd name="connsiteY16" fmla="*/ 1453730 h 1468126"/>
              <a:gd name="connsiteX17" fmla="*/ 1286833 w 1906593"/>
              <a:gd name="connsiteY17" fmla="*/ 1453730 h 1468126"/>
              <a:gd name="connsiteX18" fmla="*/ 1327473 w 1906593"/>
              <a:gd name="connsiteY18" fmla="*/ 1433410 h 1468126"/>
              <a:gd name="connsiteX19" fmla="*/ 1601793 w 1906593"/>
              <a:gd name="connsiteY19" fmla="*/ 1423250 h 1468126"/>
              <a:gd name="connsiteX20" fmla="*/ 1632273 w 1906593"/>
              <a:gd name="connsiteY20" fmla="*/ 1402930 h 1468126"/>
              <a:gd name="connsiteX21" fmla="*/ 1693233 w 1906593"/>
              <a:gd name="connsiteY21" fmla="*/ 1331810 h 1468126"/>
              <a:gd name="connsiteX22" fmla="*/ 1723713 w 1906593"/>
              <a:gd name="connsiteY22" fmla="*/ 1321650 h 1468126"/>
              <a:gd name="connsiteX23" fmla="*/ 1744033 w 1906593"/>
              <a:gd name="connsiteY23" fmla="*/ 1291170 h 1468126"/>
              <a:gd name="connsiteX24" fmla="*/ 1764353 w 1906593"/>
              <a:gd name="connsiteY24" fmla="*/ 1230210 h 1468126"/>
              <a:gd name="connsiteX25" fmla="*/ 1804993 w 1906593"/>
              <a:gd name="connsiteY25" fmla="*/ 1159090 h 1468126"/>
              <a:gd name="connsiteX26" fmla="*/ 1815153 w 1906593"/>
              <a:gd name="connsiteY26" fmla="*/ 1047330 h 1468126"/>
              <a:gd name="connsiteX27" fmla="*/ 1865953 w 1906593"/>
              <a:gd name="connsiteY27" fmla="*/ 945730 h 1468126"/>
              <a:gd name="connsiteX28" fmla="*/ 1876113 w 1906593"/>
              <a:gd name="connsiteY28" fmla="*/ 915250 h 1468126"/>
              <a:gd name="connsiteX29" fmla="*/ 1886273 w 1906593"/>
              <a:gd name="connsiteY29" fmla="*/ 844130 h 1468126"/>
              <a:gd name="connsiteX30" fmla="*/ 1896433 w 1906593"/>
              <a:gd name="connsiteY30" fmla="*/ 783170 h 1468126"/>
              <a:gd name="connsiteX31" fmla="*/ 1906593 w 1906593"/>
              <a:gd name="connsiteY31" fmla="*/ 630770 h 1468126"/>
              <a:gd name="connsiteX32" fmla="*/ 1896433 w 1906593"/>
              <a:gd name="connsiteY32" fmla="*/ 325970 h 1468126"/>
              <a:gd name="connsiteX33" fmla="*/ 1865953 w 1906593"/>
              <a:gd name="connsiteY33" fmla="*/ 254850 h 1468126"/>
              <a:gd name="connsiteX34" fmla="*/ 1855793 w 1906593"/>
              <a:gd name="connsiteY34" fmla="*/ 193890 h 1468126"/>
              <a:gd name="connsiteX35" fmla="*/ 1815153 w 1906593"/>
              <a:gd name="connsiteY35" fmla="*/ 183730 h 1468126"/>
              <a:gd name="connsiteX36" fmla="*/ 1703393 w 1906593"/>
              <a:gd name="connsiteY36" fmla="*/ 102450 h 1468126"/>
              <a:gd name="connsiteX37" fmla="*/ 1581473 w 1906593"/>
              <a:gd name="connsiteY37" fmla="*/ 82130 h 1468126"/>
              <a:gd name="connsiteX38" fmla="*/ 1490033 w 1906593"/>
              <a:gd name="connsiteY38" fmla="*/ 61810 h 1468126"/>
              <a:gd name="connsiteX39" fmla="*/ 1317313 w 1906593"/>
              <a:gd name="connsiteY39" fmla="*/ 41490 h 1468126"/>
              <a:gd name="connsiteX40" fmla="*/ 1114113 w 1906593"/>
              <a:gd name="connsiteY40" fmla="*/ 11010 h 1468126"/>
              <a:gd name="connsiteX41" fmla="*/ 1063313 w 1906593"/>
              <a:gd name="connsiteY41" fmla="*/ 21170 h 1468126"/>
              <a:gd name="connsiteX42" fmla="*/ 1012513 w 1906593"/>
              <a:gd name="connsiteY42" fmla="*/ 51650 h 1468126"/>
              <a:gd name="connsiteX43" fmla="*/ 717873 w 1906593"/>
              <a:gd name="connsiteY43" fmla="*/ 51650 h 1468126"/>
              <a:gd name="connsiteX44" fmla="*/ 585793 w 1906593"/>
              <a:gd name="connsiteY44" fmla="*/ 31330 h 1468126"/>
              <a:gd name="connsiteX45" fmla="*/ 504513 w 1906593"/>
              <a:gd name="connsiteY45" fmla="*/ 850 h 1468126"/>
              <a:gd name="connsiteX46" fmla="*/ 392753 w 1906593"/>
              <a:gd name="connsiteY46" fmla="*/ 11010 h 1468126"/>
              <a:gd name="connsiteX47" fmla="*/ 331793 w 1906593"/>
              <a:gd name="connsiteY47" fmla="*/ 41490 h 1468126"/>
              <a:gd name="connsiteX48" fmla="*/ 301313 w 1906593"/>
              <a:gd name="connsiteY48" fmla="*/ 61810 h 1468126"/>
              <a:gd name="connsiteX49" fmla="*/ 138753 w 1906593"/>
              <a:gd name="connsiteY49" fmla="*/ 143090 h 1468126"/>
              <a:gd name="connsiteX50" fmla="*/ 128593 w 1906593"/>
              <a:gd name="connsiteY50" fmla="*/ 183730 h 1468126"/>
              <a:gd name="connsiteX51" fmla="*/ 87953 w 1906593"/>
              <a:gd name="connsiteY51" fmla="*/ 204050 h 146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06593" h="1468126">
                <a:moveTo>
                  <a:pt x="87953" y="204050"/>
                </a:moveTo>
                <a:cubicBezTo>
                  <a:pt x="79486" y="224370"/>
                  <a:pt x="88556" y="273361"/>
                  <a:pt x="77793" y="305650"/>
                </a:cubicBezTo>
                <a:cubicBezTo>
                  <a:pt x="70936" y="326222"/>
                  <a:pt x="41406" y="335186"/>
                  <a:pt x="37153" y="356450"/>
                </a:cubicBezTo>
                <a:cubicBezTo>
                  <a:pt x="30478" y="389825"/>
                  <a:pt x="43091" y="424277"/>
                  <a:pt x="47313" y="458050"/>
                </a:cubicBezTo>
                <a:cubicBezTo>
                  <a:pt x="53541" y="507872"/>
                  <a:pt x="56698" y="515910"/>
                  <a:pt x="67633" y="559650"/>
                </a:cubicBezTo>
                <a:cubicBezTo>
                  <a:pt x="60860" y="613837"/>
                  <a:pt x="55414" y="668206"/>
                  <a:pt x="47313" y="722210"/>
                </a:cubicBezTo>
                <a:cubicBezTo>
                  <a:pt x="25221" y="869488"/>
                  <a:pt x="-47096" y="669365"/>
                  <a:pt x="47313" y="1057490"/>
                </a:cubicBezTo>
                <a:cubicBezTo>
                  <a:pt x="54328" y="1086329"/>
                  <a:pt x="163338" y="1163355"/>
                  <a:pt x="189553" y="1189570"/>
                </a:cubicBezTo>
                <a:cubicBezTo>
                  <a:pt x="201527" y="1201544"/>
                  <a:pt x="208059" y="1218236"/>
                  <a:pt x="220033" y="1230210"/>
                </a:cubicBezTo>
                <a:cubicBezTo>
                  <a:pt x="228667" y="1238844"/>
                  <a:pt x="241323" y="1242489"/>
                  <a:pt x="250513" y="1250530"/>
                </a:cubicBezTo>
                <a:cubicBezTo>
                  <a:pt x="268535" y="1266299"/>
                  <a:pt x="281695" y="1287597"/>
                  <a:pt x="301313" y="1301330"/>
                </a:cubicBezTo>
                <a:cubicBezTo>
                  <a:pt x="316254" y="1311789"/>
                  <a:pt x="336474" y="1312267"/>
                  <a:pt x="352113" y="1321650"/>
                </a:cubicBezTo>
                <a:cubicBezTo>
                  <a:pt x="370708" y="1332807"/>
                  <a:pt x="383517" y="1352592"/>
                  <a:pt x="402913" y="1362290"/>
                </a:cubicBezTo>
                <a:cubicBezTo>
                  <a:pt x="418359" y="1370013"/>
                  <a:pt x="436960" y="1368262"/>
                  <a:pt x="453713" y="1372450"/>
                </a:cubicBezTo>
                <a:cubicBezTo>
                  <a:pt x="491174" y="1381815"/>
                  <a:pt x="528345" y="1392322"/>
                  <a:pt x="565473" y="1402930"/>
                </a:cubicBezTo>
                <a:cubicBezTo>
                  <a:pt x="607889" y="1415049"/>
                  <a:pt x="623527" y="1428414"/>
                  <a:pt x="677233" y="1433410"/>
                </a:cubicBezTo>
                <a:cubicBezTo>
                  <a:pt x="795449" y="1444407"/>
                  <a:pt x="914300" y="1446957"/>
                  <a:pt x="1032833" y="1453730"/>
                </a:cubicBezTo>
                <a:cubicBezTo>
                  <a:pt x="1139468" y="1471503"/>
                  <a:pt x="1129161" y="1474296"/>
                  <a:pt x="1286833" y="1453730"/>
                </a:cubicBezTo>
                <a:cubicBezTo>
                  <a:pt x="1301851" y="1451771"/>
                  <a:pt x="1312398" y="1434869"/>
                  <a:pt x="1327473" y="1433410"/>
                </a:cubicBezTo>
                <a:cubicBezTo>
                  <a:pt x="1418550" y="1424596"/>
                  <a:pt x="1510353" y="1426637"/>
                  <a:pt x="1601793" y="1423250"/>
                </a:cubicBezTo>
                <a:cubicBezTo>
                  <a:pt x="1611953" y="1416477"/>
                  <a:pt x="1623639" y="1411564"/>
                  <a:pt x="1632273" y="1402930"/>
                </a:cubicBezTo>
                <a:cubicBezTo>
                  <a:pt x="1685971" y="1349232"/>
                  <a:pt x="1608264" y="1392502"/>
                  <a:pt x="1693233" y="1331810"/>
                </a:cubicBezTo>
                <a:cubicBezTo>
                  <a:pt x="1701948" y="1325585"/>
                  <a:pt x="1713553" y="1325037"/>
                  <a:pt x="1723713" y="1321650"/>
                </a:cubicBezTo>
                <a:cubicBezTo>
                  <a:pt x="1730486" y="1311490"/>
                  <a:pt x="1739074" y="1302328"/>
                  <a:pt x="1744033" y="1291170"/>
                </a:cubicBezTo>
                <a:cubicBezTo>
                  <a:pt x="1752732" y="1271597"/>
                  <a:pt x="1752472" y="1248032"/>
                  <a:pt x="1764353" y="1230210"/>
                </a:cubicBezTo>
                <a:cubicBezTo>
                  <a:pt x="1793074" y="1187128"/>
                  <a:pt x="1779212" y="1210652"/>
                  <a:pt x="1804993" y="1159090"/>
                </a:cubicBezTo>
                <a:cubicBezTo>
                  <a:pt x="1808380" y="1121837"/>
                  <a:pt x="1804877" y="1083298"/>
                  <a:pt x="1815153" y="1047330"/>
                </a:cubicBezTo>
                <a:cubicBezTo>
                  <a:pt x="1825555" y="1010923"/>
                  <a:pt x="1853979" y="981651"/>
                  <a:pt x="1865953" y="945730"/>
                </a:cubicBezTo>
                <a:lnTo>
                  <a:pt x="1876113" y="915250"/>
                </a:lnTo>
                <a:cubicBezTo>
                  <a:pt x="1879500" y="891543"/>
                  <a:pt x="1882632" y="867799"/>
                  <a:pt x="1886273" y="844130"/>
                </a:cubicBezTo>
                <a:cubicBezTo>
                  <a:pt x="1889405" y="823769"/>
                  <a:pt x="1894480" y="803677"/>
                  <a:pt x="1896433" y="783170"/>
                </a:cubicBezTo>
                <a:cubicBezTo>
                  <a:pt x="1901260" y="732487"/>
                  <a:pt x="1903206" y="681570"/>
                  <a:pt x="1906593" y="630770"/>
                </a:cubicBezTo>
                <a:cubicBezTo>
                  <a:pt x="1903206" y="529170"/>
                  <a:pt x="1907359" y="427038"/>
                  <a:pt x="1896433" y="325970"/>
                </a:cubicBezTo>
                <a:cubicBezTo>
                  <a:pt x="1893661" y="300327"/>
                  <a:pt x="1873538" y="279502"/>
                  <a:pt x="1865953" y="254850"/>
                </a:cubicBezTo>
                <a:cubicBezTo>
                  <a:pt x="1859895" y="235161"/>
                  <a:pt x="1867767" y="210653"/>
                  <a:pt x="1855793" y="193890"/>
                </a:cubicBezTo>
                <a:cubicBezTo>
                  <a:pt x="1847677" y="182527"/>
                  <a:pt x="1828700" y="187117"/>
                  <a:pt x="1815153" y="183730"/>
                </a:cubicBezTo>
                <a:cubicBezTo>
                  <a:pt x="1756093" y="133107"/>
                  <a:pt x="1760532" y="126938"/>
                  <a:pt x="1703393" y="102450"/>
                </a:cubicBezTo>
                <a:cubicBezTo>
                  <a:pt x="1657920" y="82962"/>
                  <a:pt x="1643177" y="92414"/>
                  <a:pt x="1581473" y="82130"/>
                </a:cubicBezTo>
                <a:cubicBezTo>
                  <a:pt x="1550674" y="76997"/>
                  <a:pt x="1520893" y="66558"/>
                  <a:pt x="1490033" y="61810"/>
                </a:cubicBezTo>
                <a:cubicBezTo>
                  <a:pt x="1432737" y="52995"/>
                  <a:pt x="1374886" y="48263"/>
                  <a:pt x="1317313" y="41490"/>
                </a:cubicBezTo>
                <a:cubicBezTo>
                  <a:pt x="1230653" y="19825"/>
                  <a:pt x="1213947" y="11010"/>
                  <a:pt x="1114113" y="11010"/>
                </a:cubicBezTo>
                <a:cubicBezTo>
                  <a:pt x="1096844" y="11010"/>
                  <a:pt x="1080246" y="17783"/>
                  <a:pt x="1063313" y="21170"/>
                </a:cubicBezTo>
                <a:cubicBezTo>
                  <a:pt x="1046380" y="31330"/>
                  <a:pt x="1031501" y="46225"/>
                  <a:pt x="1012513" y="51650"/>
                </a:cubicBezTo>
                <a:cubicBezTo>
                  <a:pt x="936283" y="73430"/>
                  <a:pt x="769012" y="54207"/>
                  <a:pt x="717873" y="51650"/>
                </a:cubicBezTo>
                <a:cubicBezTo>
                  <a:pt x="673846" y="44877"/>
                  <a:pt x="629126" y="41647"/>
                  <a:pt x="585793" y="31330"/>
                </a:cubicBezTo>
                <a:cubicBezTo>
                  <a:pt x="557644" y="24628"/>
                  <a:pt x="533290" y="3879"/>
                  <a:pt x="504513" y="850"/>
                </a:cubicBezTo>
                <a:cubicBezTo>
                  <a:pt x="467312" y="-3066"/>
                  <a:pt x="430006" y="7623"/>
                  <a:pt x="392753" y="11010"/>
                </a:cubicBezTo>
                <a:cubicBezTo>
                  <a:pt x="305402" y="69244"/>
                  <a:pt x="415921" y="-574"/>
                  <a:pt x="331793" y="41490"/>
                </a:cubicBezTo>
                <a:cubicBezTo>
                  <a:pt x="320871" y="46951"/>
                  <a:pt x="312119" y="56123"/>
                  <a:pt x="301313" y="61810"/>
                </a:cubicBezTo>
                <a:cubicBezTo>
                  <a:pt x="247702" y="90026"/>
                  <a:pt x="138753" y="143090"/>
                  <a:pt x="138753" y="143090"/>
                </a:cubicBezTo>
                <a:cubicBezTo>
                  <a:pt x="135366" y="156637"/>
                  <a:pt x="134094" y="170895"/>
                  <a:pt x="128593" y="183730"/>
                </a:cubicBezTo>
                <a:cubicBezTo>
                  <a:pt x="119977" y="203835"/>
                  <a:pt x="96420" y="183730"/>
                  <a:pt x="87953" y="204050"/>
                </a:cubicBezTo>
                <a:close/>
              </a:path>
            </a:pathLst>
          </a:custGeom>
          <a:solidFill>
            <a:srgbClr val="FBF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It's raining!!! You lied! I can see everything from </a:t>
            </a:r>
            <a:br>
              <a:rPr lang="en-US" dirty="0">
                <a:solidFill>
                  <a:sysClr val="windowText" lastClr="000000"/>
                </a:solidFill>
              </a:rPr>
            </a:br>
            <a:r>
              <a:rPr lang="en-US" dirty="0">
                <a:solidFill>
                  <a:sysClr val="windowText" lastClr="000000"/>
                </a:solidFill>
              </a:rPr>
              <a:t>here!!!</a:t>
            </a:r>
          </a:p>
        </p:txBody>
      </p:sp>
      <p:sp>
        <p:nvSpPr>
          <p:cNvPr id="3" name="TextBox 2">
            <a:extLst>
              <a:ext uri="{FF2B5EF4-FFF2-40B4-BE49-F238E27FC236}">
                <a16:creationId xmlns:a16="http://schemas.microsoft.com/office/drawing/2014/main" id="{DAB49845-68E9-A493-BE63-0211E39B2181}"/>
              </a:ext>
            </a:extLst>
          </p:cNvPr>
          <p:cNvSpPr txBox="1"/>
          <p:nvPr/>
        </p:nvSpPr>
        <p:spPr>
          <a:xfrm>
            <a:off x="7347182" y="4987320"/>
            <a:ext cx="3318537" cy="1754326"/>
          </a:xfrm>
          <a:prstGeom prst="rect">
            <a:avLst/>
          </a:prstGeom>
          <a:solidFill>
            <a:srgbClr val="9FC6B3">
              <a:alpha val="89000"/>
            </a:srgbClr>
          </a:solidFill>
          <a:ln>
            <a:solidFill>
              <a:schemeClr val="bg1"/>
            </a:solidFill>
          </a:ln>
        </p:spPr>
        <p:txBody>
          <a:bodyPr wrap="none" lIns="205740" tIns="137160" rIns="205740" bIns="137160" rtlCol="0">
            <a:spAutoFit/>
          </a:bodyPr>
          <a:lstStyle/>
          <a:p>
            <a:r>
              <a:rPr lang="es-ES" sz="2400" dirty="0" err="1">
                <a:solidFill>
                  <a:schemeClr val="bg1"/>
                </a:solidFill>
              </a:rPr>
              <a:t>Both</a:t>
            </a:r>
            <a:r>
              <a:rPr lang="es-ES" sz="2400" dirty="0">
                <a:solidFill>
                  <a:schemeClr val="bg1"/>
                </a:solidFill>
              </a:rPr>
              <a:t> are “</a:t>
            </a:r>
            <a:r>
              <a:rPr lang="es-ES" sz="2400" dirty="0" err="1">
                <a:solidFill>
                  <a:schemeClr val="bg1"/>
                </a:solidFill>
              </a:rPr>
              <a:t>right</a:t>
            </a:r>
            <a:r>
              <a:rPr lang="es-ES" sz="2400" dirty="0">
                <a:solidFill>
                  <a:schemeClr val="bg1"/>
                </a:solidFill>
              </a:rPr>
              <a:t>” … and </a:t>
            </a:r>
          </a:p>
          <a:p>
            <a:r>
              <a:rPr lang="es-ES" sz="2400" dirty="0">
                <a:solidFill>
                  <a:schemeClr val="bg1"/>
                </a:solidFill>
              </a:rPr>
              <a:t>       </a:t>
            </a:r>
            <a:r>
              <a:rPr lang="es-ES" sz="2400" dirty="0" err="1">
                <a:solidFill>
                  <a:schemeClr val="bg1"/>
                </a:solidFill>
              </a:rPr>
              <a:t>Both</a:t>
            </a:r>
            <a:r>
              <a:rPr lang="es-ES" sz="2400" dirty="0">
                <a:solidFill>
                  <a:schemeClr val="bg1"/>
                </a:solidFill>
              </a:rPr>
              <a:t> are </a:t>
            </a:r>
            <a:r>
              <a:rPr lang="es-ES" sz="2400" dirty="0" err="1">
                <a:solidFill>
                  <a:schemeClr val="bg1"/>
                </a:solidFill>
              </a:rPr>
              <a:t>wrong</a:t>
            </a:r>
            <a:r>
              <a:rPr lang="es-ES" sz="2400" dirty="0">
                <a:solidFill>
                  <a:schemeClr val="bg1"/>
                </a:solidFill>
              </a:rPr>
              <a:t>.</a:t>
            </a:r>
            <a:br>
              <a:rPr lang="es-ES" sz="2400" dirty="0">
                <a:solidFill>
                  <a:schemeClr val="bg1"/>
                </a:solidFill>
              </a:rPr>
            </a:br>
            <a:endParaRPr lang="es-ES" sz="2400" dirty="0">
              <a:solidFill>
                <a:schemeClr val="bg1"/>
              </a:solidFill>
            </a:endParaRPr>
          </a:p>
          <a:p>
            <a:pPr algn="ctr"/>
            <a:r>
              <a:rPr lang="es-ES" sz="2400" dirty="0" err="1">
                <a:solidFill>
                  <a:schemeClr val="bg1"/>
                </a:solidFill>
              </a:rPr>
              <a:t>Does</a:t>
            </a:r>
            <a:r>
              <a:rPr lang="es-ES" sz="2400" dirty="0">
                <a:solidFill>
                  <a:schemeClr val="bg1"/>
                </a:solidFill>
              </a:rPr>
              <a:t> </a:t>
            </a:r>
            <a:r>
              <a:rPr lang="es-ES" sz="2400" dirty="0" err="1">
                <a:solidFill>
                  <a:schemeClr val="bg1"/>
                </a:solidFill>
              </a:rPr>
              <a:t>this</a:t>
            </a:r>
            <a:r>
              <a:rPr lang="es-ES" sz="2400" dirty="0">
                <a:solidFill>
                  <a:schemeClr val="bg1"/>
                </a:solidFill>
              </a:rPr>
              <a:t> </a:t>
            </a:r>
            <a:r>
              <a:rPr lang="es-ES" sz="2400" dirty="0" err="1">
                <a:solidFill>
                  <a:schemeClr val="bg1"/>
                </a:solidFill>
              </a:rPr>
              <a:t>help</a:t>
            </a:r>
            <a:r>
              <a:rPr lang="es-ES" sz="2400" dirty="0">
                <a:solidFill>
                  <a:schemeClr val="bg1"/>
                </a:solidFill>
              </a:rPr>
              <a:t>?</a:t>
            </a:r>
            <a:endParaRPr lang="en-US" sz="2400" dirty="0">
              <a:solidFill>
                <a:schemeClr val="bg1"/>
              </a:solidFill>
            </a:endParaRPr>
          </a:p>
        </p:txBody>
      </p:sp>
    </p:spTree>
    <p:extLst>
      <p:ext uri="{BB962C8B-B14F-4D97-AF65-F5344CB8AC3E}">
        <p14:creationId xmlns:p14="http://schemas.microsoft.com/office/powerpoint/2010/main" val="273338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576803" y="1364234"/>
            <a:ext cx="11038394" cy="707886"/>
          </a:xfrm>
          <a:prstGeom prst="rect">
            <a:avLst/>
          </a:prstGeom>
          <a:noFill/>
        </p:spPr>
        <p:txBody>
          <a:bodyPr wrap="square" rtlCol="0">
            <a:spAutoFit/>
          </a:bodyPr>
          <a:lstStyle/>
          <a:p>
            <a:pPr algn="ctr"/>
            <a:r>
              <a:rPr lang="en-US" sz="2000" dirty="0"/>
              <a:t>YOUR QUESTION: How MIGHT THE DRIVERS CHANGE to reduce the “push factors” of migration from the “Northern Triangle”  of Central America?</a:t>
            </a:r>
          </a:p>
        </p:txBody>
      </p:sp>
      <p:grpSp>
        <p:nvGrpSpPr>
          <p:cNvPr id="17" name="Group 16"/>
          <p:cNvGrpSpPr/>
          <p:nvPr/>
        </p:nvGrpSpPr>
        <p:grpSpPr>
          <a:xfrm>
            <a:off x="1905001" y="2690004"/>
            <a:ext cx="8537125" cy="2382798"/>
            <a:chOff x="540966" y="2482334"/>
            <a:chExt cx="8537125" cy="2382798"/>
          </a:xfrm>
        </p:grpSpPr>
        <p:sp>
          <p:nvSpPr>
            <p:cNvPr id="5" name="TextBox 4"/>
            <p:cNvSpPr txBox="1"/>
            <p:nvPr/>
          </p:nvSpPr>
          <p:spPr>
            <a:xfrm>
              <a:off x="540966" y="2492398"/>
              <a:ext cx="1219693" cy="369332"/>
            </a:xfrm>
            <a:prstGeom prst="rect">
              <a:avLst/>
            </a:prstGeom>
            <a:noFill/>
          </p:spPr>
          <p:txBody>
            <a:bodyPr wrap="none" rtlCol="0">
              <a:spAutoFit/>
            </a:bodyPr>
            <a:lstStyle/>
            <a:p>
              <a:r>
                <a:rPr lang="en-US" dirty="0"/>
                <a:t>A:  Poverty</a:t>
              </a:r>
            </a:p>
          </p:txBody>
        </p:sp>
        <p:sp>
          <p:nvSpPr>
            <p:cNvPr id="6" name="TextBox 5"/>
            <p:cNvSpPr txBox="1"/>
            <p:nvPr/>
          </p:nvSpPr>
          <p:spPr>
            <a:xfrm>
              <a:off x="1371600" y="3094809"/>
              <a:ext cx="1536574" cy="369332"/>
            </a:xfrm>
            <a:prstGeom prst="rect">
              <a:avLst/>
            </a:prstGeom>
            <a:noFill/>
          </p:spPr>
          <p:txBody>
            <a:bodyPr wrap="none" rtlCol="0">
              <a:spAutoFit/>
            </a:bodyPr>
            <a:lstStyle/>
            <a:p>
              <a:r>
                <a:rPr lang="en-US" dirty="0"/>
                <a:t>A:  Geography</a:t>
              </a:r>
            </a:p>
          </p:txBody>
        </p:sp>
        <p:sp>
          <p:nvSpPr>
            <p:cNvPr id="7" name="TextBox 6"/>
            <p:cNvSpPr txBox="1"/>
            <p:nvPr/>
          </p:nvSpPr>
          <p:spPr>
            <a:xfrm>
              <a:off x="4343400" y="4311134"/>
              <a:ext cx="1379352" cy="369332"/>
            </a:xfrm>
            <a:prstGeom prst="rect">
              <a:avLst/>
            </a:prstGeom>
            <a:noFill/>
          </p:spPr>
          <p:txBody>
            <a:bodyPr wrap="none" rtlCol="0">
              <a:spAutoFit/>
            </a:bodyPr>
            <a:lstStyle/>
            <a:p>
              <a:r>
                <a:rPr lang="en-US" dirty="0"/>
                <a:t>A:  U.S. guns</a:t>
              </a:r>
            </a:p>
          </p:txBody>
        </p:sp>
        <p:sp>
          <p:nvSpPr>
            <p:cNvPr id="8" name="TextBox 7"/>
            <p:cNvSpPr txBox="1"/>
            <p:nvPr/>
          </p:nvSpPr>
          <p:spPr>
            <a:xfrm>
              <a:off x="564771" y="3794351"/>
              <a:ext cx="1539909" cy="369332"/>
            </a:xfrm>
            <a:prstGeom prst="rect">
              <a:avLst/>
            </a:prstGeom>
            <a:noFill/>
          </p:spPr>
          <p:txBody>
            <a:bodyPr wrap="none" rtlCol="0">
              <a:spAutoFit/>
            </a:bodyPr>
            <a:lstStyle/>
            <a:p>
              <a:r>
                <a:rPr lang="en-US" dirty="0"/>
                <a:t>A:  Aloof elites</a:t>
              </a:r>
            </a:p>
          </p:txBody>
        </p:sp>
        <p:sp>
          <p:nvSpPr>
            <p:cNvPr id="9" name="TextBox 8"/>
            <p:cNvSpPr txBox="1"/>
            <p:nvPr/>
          </p:nvSpPr>
          <p:spPr>
            <a:xfrm>
              <a:off x="1524000" y="4495800"/>
              <a:ext cx="1961371" cy="369332"/>
            </a:xfrm>
            <a:prstGeom prst="rect">
              <a:avLst/>
            </a:prstGeom>
            <a:noFill/>
          </p:spPr>
          <p:txBody>
            <a:bodyPr wrap="none" rtlCol="0">
              <a:spAutoFit/>
            </a:bodyPr>
            <a:lstStyle/>
            <a:p>
              <a:r>
                <a:rPr lang="en-US" dirty="0"/>
                <a:t>A:  Climate change</a:t>
              </a:r>
            </a:p>
          </p:txBody>
        </p:sp>
        <p:sp>
          <p:nvSpPr>
            <p:cNvPr id="10" name="TextBox 9"/>
            <p:cNvSpPr txBox="1"/>
            <p:nvPr/>
          </p:nvSpPr>
          <p:spPr>
            <a:xfrm>
              <a:off x="3096239" y="3196571"/>
              <a:ext cx="2091470" cy="369332"/>
            </a:xfrm>
            <a:prstGeom prst="rect">
              <a:avLst/>
            </a:prstGeom>
            <a:noFill/>
          </p:spPr>
          <p:txBody>
            <a:bodyPr wrap="none" rtlCol="0">
              <a:spAutoFit/>
            </a:bodyPr>
            <a:lstStyle/>
            <a:p>
              <a:r>
                <a:rPr lang="en-US" dirty="0"/>
                <a:t>A:  Low cooperation</a:t>
              </a:r>
            </a:p>
          </p:txBody>
        </p:sp>
        <p:sp>
          <p:nvSpPr>
            <p:cNvPr id="11" name="TextBox 10"/>
            <p:cNvSpPr txBox="1"/>
            <p:nvPr/>
          </p:nvSpPr>
          <p:spPr>
            <a:xfrm>
              <a:off x="5360662" y="3623095"/>
              <a:ext cx="2119683" cy="369332"/>
            </a:xfrm>
            <a:prstGeom prst="rect">
              <a:avLst/>
            </a:prstGeom>
            <a:noFill/>
          </p:spPr>
          <p:txBody>
            <a:bodyPr wrap="none" rtlCol="0">
              <a:spAutoFit/>
            </a:bodyPr>
            <a:lstStyle/>
            <a:p>
              <a:r>
                <a:rPr lang="en-US" dirty="0"/>
                <a:t>A:  Weak institutions</a:t>
              </a:r>
            </a:p>
          </p:txBody>
        </p:sp>
        <p:sp>
          <p:nvSpPr>
            <p:cNvPr id="12" name="TextBox 11"/>
            <p:cNvSpPr txBox="1"/>
            <p:nvPr/>
          </p:nvSpPr>
          <p:spPr>
            <a:xfrm>
              <a:off x="6420504" y="2482334"/>
              <a:ext cx="2657587" cy="369332"/>
            </a:xfrm>
            <a:prstGeom prst="rect">
              <a:avLst/>
            </a:prstGeom>
            <a:noFill/>
          </p:spPr>
          <p:txBody>
            <a:bodyPr wrap="none" rtlCol="0">
              <a:spAutoFit/>
            </a:bodyPr>
            <a:lstStyle/>
            <a:p>
              <a:r>
                <a:rPr lang="en-US" dirty="0"/>
                <a:t>A:  Poor education system</a:t>
              </a:r>
            </a:p>
          </p:txBody>
        </p:sp>
        <p:sp>
          <p:nvSpPr>
            <p:cNvPr id="13" name="TextBox 12"/>
            <p:cNvSpPr txBox="1"/>
            <p:nvPr/>
          </p:nvSpPr>
          <p:spPr>
            <a:xfrm>
              <a:off x="6858000" y="4296756"/>
              <a:ext cx="1982338" cy="369332"/>
            </a:xfrm>
            <a:prstGeom prst="rect">
              <a:avLst/>
            </a:prstGeom>
            <a:noFill/>
          </p:spPr>
          <p:txBody>
            <a:bodyPr wrap="none" rtlCol="0">
              <a:spAutoFit/>
            </a:bodyPr>
            <a:lstStyle/>
            <a:p>
              <a:r>
                <a:rPr lang="en-US" dirty="0"/>
                <a:t>A:  Gang deportees</a:t>
              </a:r>
            </a:p>
          </p:txBody>
        </p:sp>
        <p:sp>
          <p:nvSpPr>
            <p:cNvPr id="14" name="TextBox 13"/>
            <p:cNvSpPr txBox="1"/>
            <p:nvPr/>
          </p:nvSpPr>
          <p:spPr>
            <a:xfrm>
              <a:off x="3200400" y="2511089"/>
              <a:ext cx="1638590" cy="369332"/>
            </a:xfrm>
            <a:prstGeom prst="rect">
              <a:avLst/>
            </a:prstGeom>
            <a:noFill/>
          </p:spPr>
          <p:txBody>
            <a:bodyPr wrap="none" rtlCol="0">
              <a:spAutoFit/>
            </a:bodyPr>
            <a:lstStyle/>
            <a:p>
              <a:r>
                <a:rPr lang="en-US" dirty="0"/>
                <a:t>A:  Drug cartels</a:t>
              </a:r>
            </a:p>
          </p:txBody>
        </p:sp>
        <p:sp>
          <p:nvSpPr>
            <p:cNvPr id="15" name="TextBox 14"/>
            <p:cNvSpPr txBox="1"/>
            <p:nvPr/>
          </p:nvSpPr>
          <p:spPr>
            <a:xfrm>
              <a:off x="3050194" y="3810332"/>
              <a:ext cx="1507720" cy="369332"/>
            </a:xfrm>
            <a:prstGeom prst="rect">
              <a:avLst/>
            </a:prstGeom>
            <a:noFill/>
          </p:spPr>
          <p:txBody>
            <a:bodyPr wrap="none" rtlCol="0">
              <a:spAutoFit/>
            </a:bodyPr>
            <a:lstStyle/>
            <a:p>
              <a:r>
                <a:rPr lang="en-US" dirty="0"/>
                <a:t>A:  Corruption</a:t>
              </a:r>
            </a:p>
          </p:txBody>
        </p:sp>
        <p:sp>
          <p:nvSpPr>
            <p:cNvPr id="16" name="TextBox 15"/>
            <p:cNvSpPr txBox="1"/>
            <p:nvPr/>
          </p:nvSpPr>
          <p:spPr>
            <a:xfrm>
              <a:off x="6191998" y="3094809"/>
              <a:ext cx="2190215" cy="369332"/>
            </a:xfrm>
            <a:prstGeom prst="rect">
              <a:avLst/>
            </a:prstGeom>
            <a:noFill/>
          </p:spPr>
          <p:txBody>
            <a:bodyPr wrap="none" rtlCol="0">
              <a:spAutoFit/>
            </a:bodyPr>
            <a:lstStyle/>
            <a:p>
              <a:r>
                <a:rPr lang="en-US" dirty="0"/>
                <a:t>A:  Cultural attributes</a:t>
              </a:r>
            </a:p>
          </p:txBody>
        </p:sp>
      </p:grpSp>
      <p:grpSp>
        <p:nvGrpSpPr>
          <p:cNvPr id="18" name="Group 17"/>
          <p:cNvGrpSpPr/>
          <p:nvPr/>
        </p:nvGrpSpPr>
        <p:grpSpPr>
          <a:xfrm>
            <a:off x="2125747" y="2448146"/>
            <a:ext cx="9578275" cy="2351568"/>
            <a:chOff x="-221321" y="2482334"/>
            <a:chExt cx="9578275" cy="2351568"/>
          </a:xfrm>
        </p:grpSpPr>
        <p:sp>
          <p:nvSpPr>
            <p:cNvPr id="19" name="TextBox 18"/>
            <p:cNvSpPr txBox="1"/>
            <p:nvPr/>
          </p:nvSpPr>
          <p:spPr>
            <a:xfrm>
              <a:off x="540966" y="2492398"/>
              <a:ext cx="2498954" cy="369332"/>
            </a:xfrm>
            <a:prstGeom prst="rect">
              <a:avLst/>
            </a:prstGeom>
            <a:noFill/>
          </p:spPr>
          <p:txBody>
            <a:bodyPr wrap="none" rtlCol="0">
              <a:spAutoFit/>
            </a:bodyPr>
            <a:lstStyle/>
            <a:p>
              <a:r>
                <a:rPr lang="en-US" b="1" dirty="0">
                  <a:solidFill>
                    <a:srgbClr val="FF0000"/>
                  </a:solidFill>
                </a:rPr>
                <a:t>Q:  CAN BE CHANGED?</a:t>
              </a:r>
            </a:p>
          </p:txBody>
        </p:sp>
        <p:sp>
          <p:nvSpPr>
            <p:cNvPr id="20" name="TextBox 19"/>
            <p:cNvSpPr txBox="1"/>
            <p:nvPr/>
          </p:nvSpPr>
          <p:spPr>
            <a:xfrm>
              <a:off x="1177809" y="3093520"/>
              <a:ext cx="2498954" cy="369332"/>
            </a:xfrm>
            <a:prstGeom prst="rect">
              <a:avLst/>
            </a:prstGeom>
            <a:noFill/>
          </p:spPr>
          <p:txBody>
            <a:bodyPr wrap="none" rtlCol="0">
              <a:spAutoFit/>
            </a:bodyPr>
            <a:lstStyle/>
            <a:p>
              <a:r>
                <a:rPr lang="en-US" b="1" dirty="0">
                  <a:solidFill>
                    <a:srgbClr val="FF0000"/>
                  </a:solidFill>
                </a:rPr>
                <a:t>Q:  CAN BE CHANGED?</a:t>
              </a:r>
            </a:p>
          </p:txBody>
        </p:sp>
        <p:sp>
          <p:nvSpPr>
            <p:cNvPr id="21" name="TextBox 20"/>
            <p:cNvSpPr txBox="1"/>
            <p:nvPr/>
          </p:nvSpPr>
          <p:spPr>
            <a:xfrm>
              <a:off x="4343400" y="4311134"/>
              <a:ext cx="2498954" cy="369332"/>
            </a:xfrm>
            <a:prstGeom prst="rect">
              <a:avLst/>
            </a:prstGeom>
            <a:noFill/>
          </p:spPr>
          <p:txBody>
            <a:bodyPr wrap="none" rtlCol="0">
              <a:spAutoFit/>
            </a:bodyPr>
            <a:lstStyle/>
            <a:p>
              <a:r>
                <a:rPr lang="en-US" b="1" dirty="0">
                  <a:solidFill>
                    <a:srgbClr val="FF0000"/>
                  </a:solidFill>
                </a:rPr>
                <a:t>Q:  CAN BE CHANGED?</a:t>
              </a:r>
            </a:p>
          </p:txBody>
        </p:sp>
        <p:sp>
          <p:nvSpPr>
            <p:cNvPr id="22" name="TextBox 21"/>
            <p:cNvSpPr txBox="1"/>
            <p:nvPr/>
          </p:nvSpPr>
          <p:spPr>
            <a:xfrm>
              <a:off x="-221321" y="3756684"/>
              <a:ext cx="2498954" cy="369332"/>
            </a:xfrm>
            <a:prstGeom prst="rect">
              <a:avLst/>
            </a:prstGeom>
            <a:noFill/>
          </p:spPr>
          <p:txBody>
            <a:bodyPr wrap="none" rtlCol="0">
              <a:spAutoFit/>
            </a:bodyPr>
            <a:lstStyle/>
            <a:p>
              <a:r>
                <a:rPr lang="en-US" b="1" dirty="0">
                  <a:solidFill>
                    <a:srgbClr val="FF0000"/>
                  </a:solidFill>
                </a:rPr>
                <a:t>Q:  CAN BE CHANGED?</a:t>
              </a:r>
            </a:p>
          </p:txBody>
        </p:sp>
        <p:sp>
          <p:nvSpPr>
            <p:cNvPr id="23" name="TextBox 22"/>
            <p:cNvSpPr txBox="1"/>
            <p:nvPr/>
          </p:nvSpPr>
          <p:spPr>
            <a:xfrm>
              <a:off x="1118093" y="4464570"/>
              <a:ext cx="2498954" cy="369332"/>
            </a:xfrm>
            <a:prstGeom prst="rect">
              <a:avLst/>
            </a:prstGeom>
            <a:noFill/>
          </p:spPr>
          <p:txBody>
            <a:bodyPr wrap="none" rtlCol="0">
              <a:spAutoFit/>
            </a:bodyPr>
            <a:lstStyle/>
            <a:p>
              <a:r>
                <a:rPr lang="en-US" b="1" dirty="0">
                  <a:solidFill>
                    <a:srgbClr val="FF0000"/>
                  </a:solidFill>
                </a:rPr>
                <a:t>Q:  CAN BE CHANGED?</a:t>
              </a:r>
            </a:p>
          </p:txBody>
        </p:sp>
        <p:sp>
          <p:nvSpPr>
            <p:cNvPr id="24" name="TextBox 23"/>
            <p:cNvSpPr txBox="1"/>
            <p:nvPr/>
          </p:nvSpPr>
          <p:spPr>
            <a:xfrm>
              <a:off x="3643772" y="3094809"/>
              <a:ext cx="2498954" cy="369332"/>
            </a:xfrm>
            <a:prstGeom prst="rect">
              <a:avLst/>
            </a:prstGeom>
            <a:noFill/>
          </p:spPr>
          <p:txBody>
            <a:bodyPr wrap="none" rtlCol="0">
              <a:spAutoFit/>
            </a:bodyPr>
            <a:lstStyle/>
            <a:p>
              <a:r>
                <a:rPr lang="en-US" b="1" dirty="0">
                  <a:solidFill>
                    <a:srgbClr val="FF0000"/>
                  </a:solidFill>
                </a:rPr>
                <a:t>Q:  CAN BE CHANGED?</a:t>
              </a:r>
            </a:p>
          </p:txBody>
        </p:sp>
        <p:sp>
          <p:nvSpPr>
            <p:cNvPr id="25" name="TextBox 24"/>
            <p:cNvSpPr txBox="1"/>
            <p:nvPr/>
          </p:nvSpPr>
          <p:spPr>
            <a:xfrm>
              <a:off x="5360662" y="3623095"/>
              <a:ext cx="2498954" cy="369332"/>
            </a:xfrm>
            <a:prstGeom prst="rect">
              <a:avLst/>
            </a:prstGeom>
            <a:noFill/>
          </p:spPr>
          <p:txBody>
            <a:bodyPr wrap="none" rtlCol="0">
              <a:spAutoFit/>
            </a:bodyPr>
            <a:lstStyle/>
            <a:p>
              <a:r>
                <a:rPr lang="en-US" b="1" dirty="0">
                  <a:solidFill>
                    <a:srgbClr val="FF0000"/>
                  </a:solidFill>
                </a:rPr>
                <a:t>Q:  CAN BE CHANGED?</a:t>
              </a:r>
            </a:p>
          </p:txBody>
        </p:sp>
        <p:sp>
          <p:nvSpPr>
            <p:cNvPr id="26" name="TextBox 25"/>
            <p:cNvSpPr txBox="1"/>
            <p:nvPr/>
          </p:nvSpPr>
          <p:spPr>
            <a:xfrm>
              <a:off x="6420504" y="2482334"/>
              <a:ext cx="2450864" cy="369332"/>
            </a:xfrm>
            <a:prstGeom prst="rect">
              <a:avLst/>
            </a:prstGeom>
            <a:noFill/>
          </p:spPr>
          <p:txBody>
            <a:bodyPr wrap="none" rtlCol="0">
              <a:spAutoFit/>
            </a:bodyPr>
            <a:lstStyle/>
            <a:p>
              <a:r>
                <a:rPr lang="en-US" b="1" dirty="0">
                  <a:solidFill>
                    <a:srgbClr val="FF0000"/>
                  </a:solidFill>
                </a:rPr>
                <a:t>Q: CAN BE CHANGED?</a:t>
              </a:r>
            </a:p>
          </p:txBody>
        </p:sp>
        <p:sp>
          <p:nvSpPr>
            <p:cNvPr id="27" name="TextBox 26"/>
            <p:cNvSpPr txBox="1"/>
            <p:nvPr/>
          </p:nvSpPr>
          <p:spPr>
            <a:xfrm>
              <a:off x="6858000" y="4296756"/>
              <a:ext cx="2498954" cy="369332"/>
            </a:xfrm>
            <a:prstGeom prst="rect">
              <a:avLst/>
            </a:prstGeom>
            <a:noFill/>
          </p:spPr>
          <p:txBody>
            <a:bodyPr wrap="none" rtlCol="0">
              <a:spAutoFit/>
            </a:bodyPr>
            <a:lstStyle/>
            <a:p>
              <a:r>
                <a:rPr lang="en-US" b="1" dirty="0">
                  <a:solidFill>
                    <a:srgbClr val="FF0000"/>
                  </a:solidFill>
                </a:rPr>
                <a:t>Q:  CAN BE CHANGED?</a:t>
              </a:r>
            </a:p>
          </p:txBody>
        </p:sp>
        <p:sp>
          <p:nvSpPr>
            <p:cNvPr id="28" name="TextBox 27"/>
            <p:cNvSpPr txBox="1"/>
            <p:nvPr/>
          </p:nvSpPr>
          <p:spPr>
            <a:xfrm>
              <a:off x="3200400" y="2511089"/>
              <a:ext cx="2498954" cy="369332"/>
            </a:xfrm>
            <a:prstGeom prst="rect">
              <a:avLst/>
            </a:prstGeom>
            <a:noFill/>
          </p:spPr>
          <p:txBody>
            <a:bodyPr wrap="none" rtlCol="0">
              <a:spAutoFit/>
            </a:bodyPr>
            <a:lstStyle/>
            <a:p>
              <a:r>
                <a:rPr lang="en-US" b="1" dirty="0">
                  <a:solidFill>
                    <a:srgbClr val="FF0000"/>
                  </a:solidFill>
                </a:rPr>
                <a:t>Q:  CAN BE CHANGED?</a:t>
              </a:r>
            </a:p>
          </p:txBody>
        </p:sp>
        <p:sp>
          <p:nvSpPr>
            <p:cNvPr id="29" name="TextBox 28"/>
            <p:cNvSpPr txBox="1"/>
            <p:nvPr/>
          </p:nvSpPr>
          <p:spPr>
            <a:xfrm>
              <a:off x="2217367" y="3803059"/>
              <a:ext cx="2498954" cy="369332"/>
            </a:xfrm>
            <a:prstGeom prst="rect">
              <a:avLst/>
            </a:prstGeom>
            <a:noFill/>
          </p:spPr>
          <p:txBody>
            <a:bodyPr wrap="none" rtlCol="0">
              <a:spAutoFit/>
            </a:bodyPr>
            <a:lstStyle/>
            <a:p>
              <a:r>
                <a:rPr lang="en-US" b="1" dirty="0">
                  <a:solidFill>
                    <a:srgbClr val="FF0000"/>
                  </a:solidFill>
                </a:rPr>
                <a:t>Q:  CAN BE CHANGED?</a:t>
              </a:r>
            </a:p>
          </p:txBody>
        </p:sp>
        <p:sp>
          <p:nvSpPr>
            <p:cNvPr id="30" name="TextBox 29"/>
            <p:cNvSpPr txBox="1"/>
            <p:nvPr/>
          </p:nvSpPr>
          <p:spPr>
            <a:xfrm>
              <a:off x="6191998" y="3094809"/>
              <a:ext cx="2498954" cy="369332"/>
            </a:xfrm>
            <a:prstGeom prst="rect">
              <a:avLst/>
            </a:prstGeom>
            <a:noFill/>
          </p:spPr>
          <p:txBody>
            <a:bodyPr wrap="none" rtlCol="0">
              <a:spAutoFit/>
            </a:bodyPr>
            <a:lstStyle/>
            <a:p>
              <a:r>
                <a:rPr lang="en-US" b="1" dirty="0">
                  <a:solidFill>
                    <a:srgbClr val="FF0000"/>
                  </a:solidFill>
                </a:rPr>
                <a:t>Q:  CAN BE CHANGED?</a:t>
              </a:r>
            </a:p>
          </p:txBody>
        </p:sp>
      </p:grpSp>
      <p:sp>
        <p:nvSpPr>
          <p:cNvPr id="4" name="TextBox 3">
            <a:extLst>
              <a:ext uri="{FF2B5EF4-FFF2-40B4-BE49-F238E27FC236}">
                <a16:creationId xmlns:a16="http://schemas.microsoft.com/office/drawing/2014/main" id="{57842C46-269E-4515-8558-2CBBC7E2DEF5}"/>
              </a:ext>
            </a:extLst>
          </p:cNvPr>
          <p:cNvSpPr txBox="1"/>
          <p:nvPr/>
        </p:nvSpPr>
        <p:spPr>
          <a:xfrm>
            <a:off x="2833659" y="507125"/>
            <a:ext cx="6799218" cy="461665"/>
          </a:xfrm>
          <a:prstGeom prst="rect">
            <a:avLst/>
          </a:prstGeom>
          <a:noFill/>
          <a:ln>
            <a:solidFill>
              <a:schemeClr val="tx1"/>
            </a:solidFill>
          </a:ln>
        </p:spPr>
        <p:txBody>
          <a:bodyPr wrap="square" rtlCol="0">
            <a:spAutoFit/>
          </a:bodyPr>
          <a:lstStyle/>
          <a:p>
            <a:r>
              <a:rPr lang="en-US" sz="2400" dirty="0"/>
              <a:t>EXAMPLE:  CENTRAL AMERICAN MIGRATION</a:t>
            </a:r>
          </a:p>
        </p:txBody>
      </p:sp>
      <p:sp>
        <p:nvSpPr>
          <p:cNvPr id="32" name="TextBox 31">
            <a:extLst>
              <a:ext uri="{FF2B5EF4-FFF2-40B4-BE49-F238E27FC236}">
                <a16:creationId xmlns:a16="http://schemas.microsoft.com/office/drawing/2014/main" id="{5033D4DF-B4B6-304E-29F7-F63FDF15692E}"/>
              </a:ext>
            </a:extLst>
          </p:cNvPr>
          <p:cNvSpPr txBox="1"/>
          <p:nvPr/>
        </p:nvSpPr>
        <p:spPr>
          <a:xfrm>
            <a:off x="1876313" y="5889210"/>
            <a:ext cx="9738883" cy="461665"/>
          </a:xfrm>
          <a:prstGeom prst="rect">
            <a:avLst/>
          </a:prstGeom>
          <a:noFill/>
        </p:spPr>
        <p:txBody>
          <a:bodyPr wrap="square" rtlCol="0">
            <a:spAutoFit/>
          </a:bodyPr>
          <a:lstStyle/>
          <a:p>
            <a:pPr algn="ctr"/>
            <a:r>
              <a:rPr lang="en-US" sz="2400" i="1" dirty="0"/>
              <a:t>CAN THESE DRIVERS BE CHANGED?</a:t>
            </a:r>
          </a:p>
        </p:txBody>
      </p:sp>
      <p:sp>
        <p:nvSpPr>
          <p:cNvPr id="2" name="Up Arrow 1">
            <a:extLst>
              <a:ext uri="{FF2B5EF4-FFF2-40B4-BE49-F238E27FC236}">
                <a16:creationId xmlns:a16="http://schemas.microsoft.com/office/drawing/2014/main" id="{678BB011-F9DB-355F-B740-1048A69AC22E}"/>
              </a:ext>
            </a:extLst>
          </p:cNvPr>
          <p:cNvSpPr/>
          <p:nvPr/>
        </p:nvSpPr>
        <p:spPr>
          <a:xfrm>
            <a:off x="838200" y="1843520"/>
            <a:ext cx="838200" cy="457200"/>
          </a:xfrm>
          <a:prstGeom prst="up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519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3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1500"/>
                            </p:stCondLst>
                            <p:childTnLst>
                              <p:par>
                                <p:cTn id="9" presetID="1" presetClass="entr" presetSubtype="0" fill="hold" grpId="1" nodeType="afterEffect">
                                  <p:stCondLst>
                                    <p:cond delay="1000"/>
                                  </p:stCondLst>
                                  <p:childTnLst>
                                    <p:set>
                                      <p:cBhvr>
                                        <p:cTn id="10" dur="1" fill="hold">
                                          <p:stCondLst>
                                            <p:cond delay="0"/>
                                          </p:stCondLst>
                                        </p:cTn>
                                        <p:tgtEl>
                                          <p:spTgt spid="32"/>
                                        </p:tgtEl>
                                        <p:attrNameLst>
                                          <p:attrName>style.visibility</p:attrName>
                                        </p:attrNameLst>
                                      </p:cBhvr>
                                      <p:to>
                                        <p:strVal val="visible"/>
                                      </p:to>
                                    </p:set>
                                  </p:childTnLst>
                                </p:cTn>
                              </p:par>
                            </p:childTnLst>
                          </p:cTn>
                        </p:par>
                        <p:par>
                          <p:cTn id="11" fill="hold">
                            <p:stCondLst>
                              <p:cond delay="2500"/>
                            </p:stCondLst>
                            <p:childTnLst>
                              <p:par>
                                <p:cTn id="12" presetID="26" presetClass="emph" presetSubtype="0" repeatCount="3000" fill="hold" grpId="0" nodeType="afterEffect">
                                  <p:stCondLst>
                                    <p:cond delay="1500"/>
                                  </p:stCondLst>
                                  <p:childTnLst>
                                    <p:animEffect transition="out" filter="fade">
                                      <p:cBhvr>
                                        <p:cTn id="13" dur="500" tmFilter="0, 0; .2, .5; .8, .5; 1, 0"/>
                                        <p:tgtEl>
                                          <p:spTgt spid="32"/>
                                        </p:tgtEl>
                                      </p:cBhvr>
                                    </p:animEffect>
                                    <p:animScale>
                                      <p:cBhvr>
                                        <p:cTn id="14" dur="250" autoRev="1" fill="hold"/>
                                        <p:tgtEl>
                                          <p:spTgt spid="3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2"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DEA75D-EA63-5DBD-8366-129E6A79561D}"/>
              </a:ext>
            </a:extLst>
          </p:cNvPr>
          <p:cNvSpPr txBox="1"/>
          <p:nvPr/>
        </p:nvSpPr>
        <p:spPr>
          <a:xfrm>
            <a:off x="3753852" y="2514600"/>
            <a:ext cx="4684296" cy="1446550"/>
          </a:xfrm>
          <a:prstGeom prst="rect">
            <a:avLst/>
          </a:prstGeom>
          <a:noFill/>
        </p:spPr>
        <p:txBody>
          <a:bodyPr wrap="none" rtlCol="0">
            <a:spAutoFit/>
          </a:bodyPr>
          <a:lstStyle/>
          <a:p>
            <a:pPr algn="ctr"/>
            <a:r>
              <a:rPr lang="en-US" sz="3200" dirty="0"/>
              <a:t>Make sense?</a:t>
            </a:r>
          </a:p>
          <a:p>
            <a:pPr algn="ctr"/>
            <a:endParaRPr lang="en-US" sz="3200" dirty="0"/>
          </a:p>
          <a:p>
            <a:pPr algn="ctr"/>
            <a:r>
              <a:rPr lang="en-US" sz="2400" dirty="0"/>
              <a:t>Do you see this in issues you work?</a:t>
            </a:r>
          </a:p>
        </p:txBody>
      </p:sp>
      <p:sp>
        <p:nvSpPr>
          <p:cNvPr id="3" name="TextBox 2">
            <a:extLst>
              <a:ext uri="{FF2B5EF4-FFF2-40B4-BE49-F238E27FC236}">
                <a16:creationId xmlns:a16="http://schemas.microsoft.com/office/drawing/2014/main" id="{0FD19B7F-D967-FEBC-3404-C62134B872F7}"/>
              </a:ext>
            </a:extLst>
          </p:cNvPr>
          <p:cNvSpPr txBox="1"/>
          <p:nvPr/>
        </p:nvSpPr>
        <p:spPr>
          <a:xfrm>
            <a:off x="6553200" y="5257800"/>
            <a:ext cx="4022191" cy="646331"/>
          </a:xfrm>
          <a:prstGeom prst="rect">
            <a:avLst/>
          </a:prstGeom>
          <a:noFill/>
        </p:spPr>
        <p:txBody>
          <a:bodyPr wrap="none" rtlCol="0">
            <a:spAutoFit/>
          </a:bodyPr>
          <a:lstStyle/>
          <a:p>
            <a:r>
              <a:rPr lang="en-US" sz="3600" dirty="0"/>
              <a:t>Next … SCENARIOS</a:t>
            </a:r>
          </a:p>
        </p:txBody>
      </p:sp>
    </p:spTree>
    <p:extLst>
      <p:ext uri="{BB962C8B-B14F-4D97-AF65-F5344CB8AC3E}">
        <p14:creationId xmlns:p14="http://schemas.microsoft.com/office/powerpoint/2010/main" val="198000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CAE3F2-E6B7-4004-9882-7AE4BC4D4930}"/>
              </a:ext>
            </a:extLst>
          </p:cNvPr>
          <p:cNvSpPr txBox="1"/>
          <p:nvPr/>
        </p:nvSpPr>
        <p:spPr>
          <a:xfrm>
            <a:off x="1143000" y="914400"/>
            <a:ext cx="5105400" cy="523220"/>
          </a:xfrm>
          <a:prstGeom prst="rect">
            <a:avLst/>
          </a:prstGeom>
          <a:noFill/>
        </p:spPr>
        <p:txBody>
          <a:bodyPr wrap="square" rtlCol="0">
            <a:spAutoFit/>
          </a:bodyPr>
          <a:lstStyle/>
          <a:p>
            <a:r>
              <a:rPr lang="en-US" sz="2800" dirty="0"/>
              <a:t>Build the Principal Scenario</a:t>
            </a:r>
          </a:p>
        </p:txBody>
      </p:sp>
      <p:sp>
        <p:nvSpPr>
          <p:cNvPr id="3" name="TextBox 2">
            <a:extLst>
              <a:ext uri="{FF2B5EF4-FFF2-40B4-BE49-F238E27FC236}">
                <a16:creationId xmlns:a16="http://schemas.microsoft.com/office/drawing/2014/main" id="{B6C777E7-293C-465E-8145-75769405EEE1}"/>
              </a:ext>
            </a:extLst>
          </p:cNvPr>
          <p:cNvSpPr txBox="1"/>
          <p:nvPr/>
        </p:nvSpPr>
        <p:spPr>
          <a:xfrm>
            <a:off x="2209800" y="2286000"/>
            <a:ext cx="7924800" cy="2554545"/>
          </a:xfrm>
          <a:prstGeom prst="rect">
            <a:avLst/>
          </a:prstGeom>
          <a:noFill/>
        </p:spPr>
        <p:txBody>
          <a:bodyPr wrap="square" rtlCol="0">
            <a:spAutoFit/>
          </a:bodyPr>
          <a:lstStyle/>
          <a:p>
            <a:pPr>
              <a:spcAft>
                <a:spcPts val="1200"/>
              </a:spcAft>
            </a:pPr>
            <a:r>
              <a:rPr lang="en-US" sz="2400" dirty="0"/>
              <a:t>What’s going to happen in short, medium, and long term?</a:t>
            </a:r>
          </a:p>
          <a:p>
            <a:pPr>
              <a:spcAft>
                <a:spcPts val="1200"/>
              </a:spcAft>
            </a:pPr>
            <a:r>
              <a:rPr lang="en-US" sz="2400" dirty="0"/>
              <a:t>Why?  </a:t>
            </a:r>
          </a:p>
          <a:p>
            <a:pPr>
              <a:spcAft>
                <a:spcPts val="1200"/>
              </a:spcAft>
            </a:pPr>
            <a:r>
              <a:rPr lang="en-US" sz="2400" dirty="0"/>
              <a:t>What drivers will produce this scenario?</a:t>
            </a:r>
          </a:p>
          <a:p>
            <a:pPr>
              <a:spcAft>
                <a:spcPts val="1200"/>
              </a:spcAft>
            </a:pPr>
            <a:r>
              <a:rPr lang="en-US" sz="2400" dirty="0"/>
              <a:t>How much confidence do we have in this scenario?</a:t>
            </a:r>
          </a:p>
          <a:p>
            <a:pPr>
              <a:spcAft>
                <a:spcPts val="1200"/>
              </a:spcAft>
            </a:pPr>
            <a:r>
              <a:rPr lang="en-US" sz="2400" dirty="0"/>
              <a:t>What level of probability do we give this scenario?</a:t>
            </a:r>
          </a:p>
        </p:txBody>
      </p:sp>
    </p:spTree>
    <p:extLst>
      <p:ext uri="{BB962C8B-B14F-4D97-AF65-F5344CB8AC3E}">
        <p14:creationId xmlns:p14="http://schemas.microsoft.com/office/powerpoint/2010/main" val="30929187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272045-AD48-4775-978A-744DEF84B18F}"/>
              </a:ext>
            </a:extLst>
          </p:cNvPr>
          <p:cNvSpPr txBox="1"/>
          <p:nvPr/>
        </p:nvSpPr>
        <p:spPr>
          <a:xfrm>
            <a:off x="2057400" y="2133600"/>
            <a:ext cx="8534400" cy="3293209"/>
          </a:xfrm>
          <a:prstGeom prst="rect">
            <a:avLst/>
          </a:prstGeom>
          <a:noFill/>
        </p:spPr>
        <p:txBody>
          <a:bodyPr wrap="square" rtlCol="0">
            <a:spAutoFit/>
          </a:bodyPr>
          <a:lstStyle/>
          <a:p>
            <a:pPr>
              <a:spcAft>
                <a:spcPts val="1200"/>
              </a:spcAft>
            </a:pPr>
            <a:r>
              <a:rPr lang="en-US" sz="2400" dirty="0"/>
              <a:t>Steps:</a:t>
            </a:r>
          </a:p>
          <a:p>
            <a:pPr marL="342900" indent="-342900">
              <a:spcAft>
                <a:spcPts val="1200"/>
              </a:spcAft>
              <a:buFont typeface="+mj-lt"/>
              <a:buAutoNum type="arabicPeriod"/>
            </a:pPr>
            <a:r>
              <a:rPr lang="en-US" sz="2400" i="1" dirty="0"/>
              <a:t>Where</a:t>
            </a:r>
            <a:r>
              <a:rPr lang="en-US" sz="2400" dirty="0"/>
              <a:t> are the drivers and trends (already identified) taking the issue in my defined timeframe?</a:t>
            </a:r>
          </a:p>
          <a:p>
            <a:pPr marL="342900" indent="-342900">
              <a:spcAft>
                <a:spcPts val="1200"/>
              </a:spcAft>
              <a:buFont typeface="+mj-lt"/>
              <a:buAutoNum type="arabicPeriod"/>
            </a:pPr>
            <a:r>
              <a:rPr lang="en-US" sz="2400" i="1" dirty="0"/>
              <a:t>Which</a:t>
            </a:r>
            <a:r>
              <a:rPr lang="en-US" sz="2400" dirty="0"/>
              <a:t> drivers are predominant if not determinant?</a:t>
            </a:r>
          </a:p>
          <a:p>
            <a:pPr marL="342900" indent="-342900">
              <a:spcAft>
                <a:spcPts val="1200"/>
              </a:spcAft>
              <a:buFont typeface="+mj-lt"/>
              <a:buAutoNum type="arabicPeriod"/>
            </a:pPr>
            <a:r>
              <a:rPr lang="en-US" sz="2400" i="1" dirty="0"/>
              <a:t>What</a:t>
            </a:r>
            <a:r>
              <a:rPr lang="en-US" sz="2400" dirty="0"/>
              <a:t> will the issue look like after I take all of this into account?</a:t>
            </a:r>
          </a:p>
          <a:p>
            <a:pPr marL="342900" indent="-342900">
              <a:spcAft>
                <a:spcPts val="1200"/>
              </a:spcAft>
              <a:buFont typeface="+mj-lt"/>
              <a:buAutoNum type="arabicPeriod"/>
            </a:pPr>
            <a:r>
              <a:rPr lang="en-US" sz="2400" i="1" dirty="0"/>
              <a:t>What probability </a:t>
            </a:r>
            <a:r>
              <a:rPr lang="en-US" sz="2400" dirty="0"/>
              <a:t>to assign to this scenario?  What words should I use?</a:t>
            </a:r>
          </a:p>
        </p:txBody>
      </p:sp>
      <p:sp>
        <p:nvSpPr>
          <p:cNvPr id="4" name="TextBox 3">
            <a:extLst>
              <a:ext uri="{FF2B5EF4-FFF2-40B4-BE49-F238E27FC236}">
                <a16:creationId xmlns:a16="http://schemas.microsoft.com/office/drawing/2014/main" id="{2FDF0429-EEBA-419C-86E7-5DDF98D39C78}"/>
              </a:ext>
            </a:extLst>
          </p:cNvPr>
          <p:cNvSpPr txBox="1"/>
          <p:nvPr/>
        </p:nvSpPr>
        <p:spPr>
          <a:xfrm>
            <a:off x="1143000" y="914400"/>
            <a:ext cx="5105400" cy="523220"/>
          </a:xfrm>
          <a:prstGeom prst="rect">
            <a:avLst/>
          </a:prstGeom>
          <a:noFill/>
        </p:spPr>
        <p:txBody>
          <a:bodyPr wrap="square" rtlCol="0">
            <a:spAutoFit/>
          </a:bodyPr>
          <a:lstStyle/>
          <a:p>
            <a:r>
              <a:rPr lang="en-US" sz="2800" dirty="0"/>
              <a:t>Build the Principal Scenario</a:t>
            </a:r>
          </a:p>
        </p:txBody>
      </p:sp>
    </p:spTree>
    <p:extLst>
      <p:ext uri="{BB962C8B-B14F-4D97-AF65-F5344CB8AC3E}">
        <p14:creationId xmlns:p14="http://schemas.microsoft.com/office/powerpoint/2010/main" val="337266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CE0A8A2-06E8-4EE3-808B-4C85146E3848}"/>
              </a:ext>
            </a:extLst>
          </p:cNvPr>
          <p:cNvGrpSpPr/>
          <p:nvPr/>
        </p:nvGrpSpPr>
        <p:grpSpPr>
          <a:xfrm>
            <a:off x="1965652" y="1498179"/>
            <a:ext cx="4344454" cy="4596588"/>
            <a:chOff x="441649" y="1498179"/>
            <a:chExt cx="4344454" cy="4596588"/>
          </a:xfrm>
        </p:grpSpPr>
        <p:sp>
          <p:nvSpPr>
            <p:cNvPr id="2" name="TextBox 1">
              <a:extLst>
                <a:ext uri="{FF2B5EF4-FFF2-40B4-BE49-F238E27FC236}">
                  <a16:creationId xmlns:a16="http://schemas.microsoft.com/office/drawing/2014/main" id="{60432194-2004-46BA-B68A-53B96D8E09CE}"/>
                </a:ext>
              </a:extLst>
            </p:cNvPr>
            <p:cNvSpPr txBox="1"/>
            <p:nvPr/>
          </p:nvSpPr>
          <p:spPr>
            <a:xfrm>
              <a:off x="533400" y="1498179"/>
              <a:ext cx="3306996" cy="523220"/>
            </a:xfrm>
            <a:prstGeom prst="rect">
              <a:avLst/>
            </a:prstGeom>
            <a:noFill/>
          </p:spPr>
          <p:txBody>
            <a:bodyPr wrap="none" rtlCol="0">
              <a:spAutoFit/>
            </a:bodyPr>
            <a:lstStyle/>
            <a:p>
              <a:r>
                <a:rPr lang="es-ES" sz="2800" dirty="0">
                  <a:latin typeface="Arial Black" panose="020B0A04020102020204" pitchFamily="34" charset="0"/>
                </a:rPr>
                <a:t>driver and </a:t>
              </a:r>
              <a:r>
                <a:rPr lang="es-ES" sz="2800" dirty="0" err="1">
                  <a:latin typeface="Arial Black" panose="020B0A04020102020204" pitchFamily="34" charset="0"/>
                </a:rPr>
                <a:t>trend</a:t>
              </a:r>
              <a:endParaRPr lang="en-US" sz="2800" dirty="0">
                <a:latin typeface="Arial Black" panose="020B0A04020102020204" pitchFamily="34" charset="0"/>
              </a:endParaRPr>
            </a:p>
          </p:txBody>
        </p:sp>
        <p:sp>
          <p:nvSpPr>
            <p:cNvPr id="3" name="Rectangle 2">
              <a:extLst>
                <a:ext uri="{FF2B5EF4-FFF2-40B4-BE49-F238E27FC236}">
                  <a16:creationId xmlns:a16="http://schemas.microsoft.com/office/drawing/2014/main" id="{5D416D8C-4470-4D55-B4B0-F1871301B90E}"/>
                </a:ext>
              </a:extLst>
            </p:cNvPr>
            <p:cNvSpPr/>
            <p:nvPr/>
          </p:nvSpPr>
          <p:spPr>
            <a:xfrm>
              <a:off x="2401601" y="2102673"/>
              <a:ext cx="2250744" cy="461665"/>
            </a:xfrm>
            <a:prstGeom prst="rect">
              <a:avLst/>
            </a:prstGeom>
          </p:spPr>
          <p:txBody>
            <a:bodyPr wrap="none">
              <a:spAutoFit/>
            </a:bodyPr>
            <a:lstStyle/>
            <a:p>
              <a:r>
                <a:rPr lang="es-ES" sz="2400" dirty="0">
                  <a:latin typeface="Footlight MT Light" panose="0204060206030A020304" pitchFamily="18" charset="0"/>
                </a:rPr>
                <a:t>driver and </a:t>
              </a:r>
              <a:r>
                <a:rPr lang="es-ES" sz="2400" dirty="0" err="1">
                  <a:latin typeface="Footlight MT Light" panose="0204060206030A020304" pitchFamily="18" charset="0"/>
                </a:rPr>
                <a:t>trend</a:t>
              </a:r>
              <a:endParaRPr lang="en-US" sz="2400" dirty="0">
                <a:latin typeface="Footlight MT Light" panose="0204060206030A020304" pitchFamily="18" charset="0"/>
              </a:endParaRPr>
            </a:p>
          </p:txBody>
        </p:sp>
        <p:sp>
          <p:nvSpPr>
            <p:cNvPr id="4" name="Rectangle 3">
              <a:extLst>
                <a:ext uri="{FF2B5EF4-FFF2-40B4-BE49-F238E27FC236}">
                  <a16:creationId xmlns:a16="http://schemas.microsoft.com/office/drawing/2014/main" id="{08159EE1-A3FF-421A-BC77-E3FE9526DEF3}"/>
                </a:ext>
              </a:extLst>
            </p:cNvPr>
            <p:cNvSpPr/>
            <p:nvPr/>
          </p:nvSpPr>
          <p:spPr>
            <a:xfrm>
              <a:off x="685800" y="4596364"/>
              <a:ext cx="2329484" cy="584775"/>
            </a:xfrm>
            <a:prstGeom prst="rect">
              <a:avLst/>
            </a:prstGeom>
          </p:spPr>
          <p:txBody>
            <a:bodyPr wrap="none">
              <a:spAutoFit/>
            </a:bodyPr>
            <a:lstStyle/>
            <a:p>
              <a:r>
                <a:rPr lang="es-ES" sz="3200" dirty="0">
                  <a:latin typeface="Brush Script MT" panose="03060802040406070304" pitchFamily="66" charset="0"/>
                </a:rPr>
                <a:t>driver and </a:t>
              </a:r>
              <a:r>
                <a:rPr lang="es-ES" sz="3200" dirty="0" err="1">
                  <a:latin typeface="Brush Script MT" panose="03060802040406070304" pitchFamily="66" charset="0"/>
                </a:rPr>
                <a:t>trend</a:t>
              </a:r>
              <a:endParaRPr lang="en-US" sz="3200" dirty="0">
                <a:latin typeface="Brush Script MT" panose="03060802040406070304" pitchFamily="66" charset="0"/>
              </a:endParaRPr>
            </a:p>
          </p:txBody>
        </p:sp>
        <p:sp>
          <p:nvSpPr>
            <p:cNvPr id="5" name="Rectangle 4">
              <a:extLst>
                <a:ext uri="{FF2B5EF4-FFF2-40B4-BE49-F238E27FC236}">
                  <a16:creationId xmlns:a16="http://schemas.microsoft.com/office/drawing/2014/main" id="{137E68EF-104B-49A0-B1AE-B4432F36568C}"/>
                </a:ext>
              </a:extLst>
            </p:cNvPr>
            <p:cNvSpPr/>
            <p:nvPr/>
          </p:nvSpPr>
          <p:spPr>
            <a:xfrm>
              <a:off x="441649" y="3645853"/>
              <a:ext cx="2056973" cy="584775"/>
            </a:xfrm>
            <a:prstGeom prst="rect">
              <a:avLst/>
            </a:prstGeom>
          </p:spPr>
          <p:txBody>
            <a:bodyPr wrap="none">
              <a:spAutoFit/>
            </a:bodyPr>
            <a:lstStyle/>
            <a:p>
              <a:r>
                <a:rPr lang="es-ES" sz="3200" dirty="0">
                  <a:latin typeface="LilyUPC" panose="020B0502040204020203" pitchFamily="34" charset="-34"/>
                  <a:cs typeface="LilyUPC" panose="020B0502040204020203" pitchFamily="34" charset="-34"/>
                </a:rPr>
                <a:t>driver and </a:t>
              </a:r>
              <a:r>
                <a:rPr lang="es-ES" sz="3200" dirty="0" err="1">
                  <a:latin typeface="LilyUPC" panose="020B0502040204020203" pitchFamily="34" charset="-34"/>
                  <a:cs typeface="LilyUPC" panose="020B0502040204020203" pitchFamily="34" charset="-34"/>
                </a:rPr>
                <a:t>trend</a:t>
              </a:r>
              <a:endParaRPr lang="en-US" sz="3200" dirty="0">
                <a:latin typeface="LilyUPC" panose="020B0502040204020203" pitchFamily="34" charset="-34"/>
                <a:cs typeface="LilyUPC" panose="020B0502040204020203" pitchFamily="34" charset="-34"/>
              </a:endParaRPr>
            </a:p>
          </p:txBody>
        </p:sp>
        <p:sp>
          <p:nvSpPr>
            <p:cNvPr id="6" name="Rectangle 5">
              <a:extLst>
                <a:ext uri="{FF2B5EF4-FFF2-40B4-BE49-F238E27FC236}">
                  <a16:creationId xmlns:a16="http://schemas.microsoft.com/office/drawing/2014/main" id="{00AE1733-B225-496D-B9C8-EB6FD5B3D749}"/>
                </a:ext>
              </a:extLst>
            </p:cNvPr>
            <p:cNvSpPr/>
            <p:nvPr/>
          </p:nvSpPr>
          <p:spPr>
            <a:xfrm>
              <a:off x="457200" y="2841560"/>
              <a:ext cx="2215030" cy="461665"/>
            </a:xfrm>
            <a:prstGeom prst="rect">
              <a:avLst/>
            </a:prstGeom>
          </p:spPr>
          <p:txBody>
            <a:bodyPr wrap="none">
              <a:spAutoFit/>
            </a:bodyPr>
            <a:lstStyle/>
            <a:p>
              <a:r>
                <a:rPr lang="es-ES" sz="2400" dirty="0"/>
                <a:t>driver and </a:t>
              </a:r>
              <a:r>
                <a:rPr lang="es-ES" sz="2400" dirty="0" err="1"/>
                <a:t>trend</a:t>
              </a:r>
              <a:endParaRPr lang="en-US" sz="2400" dirty="0"/>
            </a:p>
          </p:txBody>
        </p:sp>
        <p:sp>
          <p:nvSpPr>
            <p:cNvPr id="7" name="Rectangle 6">
              <a:extLst>
                <a:ext uri="{FF2B5EF4-FFF2-40B4-BE49-F238E27FC236}">
                  <a16:creationId xmlns:a16="http://schemas.microsoft.com/office/drawing/2014/main" id="{2FD55DDC-F5F1-4382-BC32-1164A9454F20}"/>
                </a:ext>
              </a:extLst>
            </p:cNvPr>
            <p:cNvSpPr/>
            <p:nvPr/>
          </p:nvSpPr>
          <p:spPr>
            <a:xfrm>
              <a:off x="1762518" y="5633102"/>
              <a:ext cx="3023585" cy="461665"/>
            </a:xfrm>
            <a:prstGeom prst="rect">
              <a:avLst/>
            </a:prstGeom>
          </p:spPr>
          <p:txBody>
            <a:bodyPr wrap="none">
              <a:spAutoFit/>
            </a:bodyPr>
            <a:lstStyle/>
            <a:p>
              <a:r>
                <a:rPr lang="es-ES" sz="2400" dirty="0">
                  <a:latin typeface="Showcard Gothic" panose="04020904020102020604" pitchFamily="82" charset="0"/>
                </a:rPr>
                <a:t>driver and </a:t>
              </a:r>
              <a:r>
                <a:rPr lang="es-ES" sz="2400" dirty="0" err="1">
                  <a:latin typeface="Showcard Gothic" panose="04020904020102020604" pitchFamily="82" charset="0"/>
                </a:rPr>
                <a:t>trend</a:t>
              </a:r>
              <a:endParaRPr lang="en-US" sz="2400" dirty="0">
                <a:latin typeface="Showcard Gothic" panose="04020904020102020604" pitchFamily="82" charset="0"/>
              </a:endParaRPr>
            </a:p>
          </p:txBody>
        </p:sp>
      </p:grpSp>
      <p:sp>
        <p:nvSpPr>
          <p:cNvPr id="8" name="TextBox 7">
            <a:extLst>
              <a:ext uri="{FF2B5EF4-FFF2-40B4-BE49-F238E27FC236}">
                <a16:creationId xmlns:a16="http://schemas.microsoft.com/office/drawing/2014/main" id="{3A327CDB-FDA2-43BF-B780-C8A655ECDB1E}"/>
              </a:ext>
            </a:extLst>
          </p:cNvPr>
          <p:cNvSpPr txBox="1"/>
          <p:nvPr/>
        </p:nvSpPr>
        <p:spPr>
          <a:xfrm>
            <a:off x="824460" y="556424"/>
            <a:ext cx="5100170" cy="523220"/>
          </a:xfrm>
          <a:prstGeom prst="rect">
            <a:avLst/>
          </a:prstGeom>
          <a:noFill/>
          <a:ln>
            <a:solidFill>
              <a:schemeClr val="tx1"/>
            </a:solidFill>
          </a:ln>
        </p:spPr>
        <p:txBody>
          <a:bodyPr wrap="square" rtlCol="0">
            <a:spAutoFit/>
          </a:bodyPr>
          <a:lstStyle/>
          <a:p>
            <a:r>
              <a:rPr lang="en-US" sz="2800" dirty="0"/>
              <a:t>Building the Principal Scenario</a:t>
            </a:r>
          </a:p>
        </p:txBody>
      </p:sp>
      <p:sp>
        <p:nvSpPr>
          <p:cNvPr id="10" name="Oval 9">
            <a:extLst>
              <a:ext uri="{FF2B5EF4-FFF2-40B4-BE49-F238E27FC236}">
                <a16:creationId xmlns:a16="http://schemas.microsoft.com/office/drawing/2014/main" id="{5F943071-5498-4716-92DE-25C4F1A44492}"/>
              </a:ext>
            </a:extLst>
          </p:cNvPr>
          <p:cNvSpPr/>
          <p:nvPr/>
        </p:nvSpPr>
        <p:spPr>
          <a:xfrm>
            <a:off x="7731456" y="1650452"/>
            <a:ext cx="2403144" cy="106249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chemeClr val="bg1"/>
                </a:solidFill>
              </a:rPr>
              <a:t>Principal </a:t>
            </a:r>
            <a:r>
              <a:rPr lang="es-ES" sz="2800" dirty="0" err="1">
                <a:solidFill>
                  <a:schemeClr val="bg1"/>
                </a:solidFill>
              </a:rPr>
              <a:t>Scenario</a:t>
            </a:r>
            <a:endParaRPr lang="en-US" sz="2800" dirty="0">
              <a:solidFill>
                <a:schemeClr val="bg1"/>
              </a:solidFill>
            </a:endParaRPr>
          </a:p>
        </p:txBody>
      </p:sp>
      <p:grpSp>
        <p:nvGrpSpPr>
          <p:cNvPr id="30" name="Group 29">
            <a:extLst>
              <a:ext uri="{FF2B5EF4-FFF2-40B4-BE49-F238E27FC236}">
                <a16:creationId xmlns:a16="http://schemas.microsoft.com/office/drawing/2014/main" id="{386C3016-015F-4DA1-99B3-83B3894ADE50}"/>
              </a:ext>
            </a:extLst>
          </p:cNvPr>
          <p:cNvGrpSpPr/>
          <p:nvPr/>
        </p:nvGrpSpPr>
        <p:grpSpPr>
          <a:xfrm>
            <a:off x="4460548" y="1786101"/>
            <a:ext cx="3388055" cy="3700303"/>
            <a:chOff x="2936545" y="1786098"/>
            <a:chExt cx="3388055" cy="3700303"/>
          </a:xfrm>
        </p:grpSpPr>
        <p:cxnSp>
          <p:nvCxnSpPr>
            <p:cNvPr id="12" name="Straight Arrow Connector 11">
              <a:extLst>
                <a:ext uri="{FF2B5EF4-FFF2-40B4-BE49-F238E27FC236}">
                  <a16:creationId xmlns:a16="http://schemas.microsoft.com/office/drawing/2014/main" id="{D1EDFB7A-AB4C-48CD-B8A4-C032A1488AF3}"/>
                </a:ext>
              </a:extLst>
            </p:cNvPr>
            <p:cNvCxnSpPr>
              <a:cxnSpLocks/>
            </p:cNvCxnSpPr>
            <p:nvPr/>
          </p:nvCxnSpPr>
          <p:spPr>
            <a:xfrm>
              <a:off x="4166882" y="1786098"/>
              <a:ext cx="1137740" cy="1098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C278785-F031-45CA-B182-E59AA2B4AC0D}"/>
                </a:ext>
              </a:extLst>
            </p:cNvPr>
            <p:cNvCxnSpPr>
              <a:cxnSpLocks/>
            </p:cNvCxnSpPr>
            <p:nvPr/>
          </p:nvCxnSpPr>
          <p:spPr>
            <a:xfrm flipV="1">
              <a:off x="4812595" y="2299836"/>
              <a:ext cx="492027" cy="569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3AAB8EA-BFEF-4035-80B9-F013E6CD593D}"/>
                </a:ext>
              </a:extLst>
            </p:cNvPr>
            <p:cNvCxnSpPr>
              <a:cxnSpLocks/>
            </p:cNvCxnSpPr>
            <p:nvPr/>
          </p:nvCxnSpPr>
          <p:spPr>
            <a:xfrm flipV="1">
              <a:off x="3660731" y="2712944"/>
              <a:ext cx="2054698" cy="11526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A04AE3C-E908-4DE3-8428-F6DB46821CFD}"/>
                </a:ext>
              </a:extLst>
            </p:cNvPr>
            <p:cNvCxnSpPr>
              <a:cxnSpLocks/>
            </p:cNvCxnSpPr>
            <p:nvPr/>
          </p:nvCxnSpPr>
          <p:spPr>
            <a:xfrm flipV="1">
              <a:off x="3342961" y="2942824"/>
              <a:ext cx="2524439" cy="18733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ABA0263-167E-4E1D-B8AF-33B59556F6C5}"/>
                </a:ext>
              </a:extLst>
            </p:cNvPr>
            <p:cNvCxnSpPr>
              <a:cxnSpLocks/>
            </p:cNvCxnSpPr>
            <p:nvPr/>
          </p:nvCxnSpPr>
          <p:spPr>
            <a:xfrm flipV="1">
              <a:off x="4724400" y="3210060"/>
              <a:ext cx="1600200" cy="22763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5832A8F-2D68-4DE1-8CFB-4756265E7550}"/>
                </a:ext>
              </a:extLst>
            </p:cNvPr>
            <p:cNvCxnSpPr>
              <a:cxnSpLocks/>
            </p:cNvCxnSpPr>
            <p:nvPr/>
          </p:nvCxnSpPr>
          <p:spPr>
            <a:xfrm flipV="1">
              <a:off x="2936545" y="2522887"/>
              <a:ext cx="2407691" cy="5259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387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childTnLst>
                          </p:cTn>
                        </p:par>
                        <p:par>
                          <p:cTn id="8" fill="hold">
                            <p:stCondLst>
                              <p:cond delay="3000"/>
                            </p:stCondLst>
                            <p:childTnLst>
                              <p:par>
                                <p:cTn id="9" presetID="22" presetClass="entr" presetSubtype="8"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2000"/>
                                        <p:tgtEl>
                                          <p:spTgt spid="30"/>
                                        </p:tgtEl>
                                      </p:cBhvr>
                                    </p:animEffect>
                                  </p:childTnLst>
                                </p:cTn>
                              </p:par>
                            </p:childTnLst>
                          </p:cTn>
                        </p:par>
                        <p:par>
                          <p:cTn id="12" fill="hold">
                            <p:stCondLst>
                              <p:cond delay="5000"/>
                            </p:stCondLst>
                            <p:childTnLst>
                              <p:par>
                                <p:cTn id="13" presetID="1" presetClass="entr" presetSubtype="0" fill="hold" grpId="0" nodeType="afterEffect">
                                  <p:stCondLst>
                                    <p:cond delay="25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CE0A8A2-06E8-4EE3-808B-4C85146E3848}"/>
              </a:ext>
            </a:extLst>
          </p:cNvPr>
          <p:cNvGrpSpPr/>
          <p:nvPr/>
        </p:nvGrpSpPr>
        <p:grpSpPr>
          <a:xfrm>
            <a:off x="1653190" y="1498179"/>
            <a:ext cx="4624856" cy="4596588"/>
            <a:chOff x="129187" y="1498179"/>
            <a:chExt cx="4624856" cy="4596588"/>
          </a:xfrm>
        </p:grpSpPr>
        <p:sp>
          <p:nvSpPr>
            <p:cNvPr id="2" name="TextBox 1">
              <a:extLst>
                <a:ext uri="{FF2B5EF4-FFF2-40B4-BE49-F238E27FC236}">
                  <a16:creationId xmlns:a16="http://schemas.microsoft.com/office/drawing/2014/main" id="{60432194-2004-46BA-B68A-53B96D8E09CE}"/>
                </a:ext>
              </a:extLst>
            </p:cNvPr>
            <p:cNvSpPr txBox="1"/>
            <p:nvPr/>
          </p:nvSpPr>
          <p:spPr>
            <a:xfrm>
              <a:off x="533400" y="1498179"/>
              <a:ext cx="2241063" cy="523220"/>
            </a:xfrm>
            <a:prstGeom prst="rect">
              <a:avLst/>
            </a:prstGeom>
            <a:noFill/>
          </p:spPr>
          <p:txBody>
            <a:bodyPr wrap="none" rtlCol="0">
              <a:spAutoFit/>
            </a:bodyPr>
            <a:lstStyle/>
            <a:p>
              <a:r>
                <a:rPr lang="es-ES" sz="2800" dirty="0" err="1">
                  <a:latin typeface="Arial Black" panose="020B0A04020102020204" pitchFamily="34" charset="0"/>
                </a:rPr>
                <a:t>corruption</a:t>
              </a:r>
              <a:endParaRPr lang="en-US" sz="2800" dirty="0">
                <a:latin typeface="Arial Black" panose="020B0A04020102020204" pitchFamily="34" charset="0"/>
              </a:endParaRPr>
            </a:p>
          </p:txBody>
        </p:sp>
        <p:sp>
          <p:nvSpPr>
            <p:cNvPr id="3" name="Rectangle 2">
              <a:extLst>
                <a:ext uri="{FF2B5EF4-FFF2-40B4-BE49-F238E27FC236}">
                  <a16:creationId xmlns:a16="http://schemas.microsoft.com/office/drawing/2014/main" id="{5D416D8C-4470-4D55-B4B0-F1871301B90E}"/>
                </a:ext>
              </a:extLst>
            </p:cNvPr>
            <p:cNvSpPr/>
            <p:nvPr/>
          </p:nvSpPr>
          <p:spPr>
            <a:xfrm>
              <a:off x="2535359" y="2251279"/>
              <a:ext cx="1226618" cy="461665"/>
            </a:xfrm>
            <a:prstGeom prst="rect">
              <a:avLst/>
            </a:prstGeom>
          </p:spPr>
          <p:txBody>
            <a:bodyPr wrap="none">
              <a:spAutoFit/>
            </a:bodyPr>
            <a:lstStyle/>
            <a:p>
              <a:r>
                <a:rPr lang="es-ES" sz="2400" dirty="0" err="1">
                  <a:latin typeface="Footlight MT Light" panose="0204060206030A020304" pitchFamily="18" charset="0"/>
                </a:rPr>
                <a:t>violence</a:t>
              </a:r>
              <a:endParaRPr lang="en-US" sz="2400" dirty="0">
                <a:latin typeface="Footlight MT Light" panose="0204060206030A020304" pitchFamily="18" charset="0"/>
              </a:endParaRPr>
            </a:p>
          </p:txBody>
        </p:sp>
        <p:sp>
          <p:nvSpPr>
            <p:cNvPr id="4" name="Rectangle 3">
              <a:extLst>
                <a:ext uri="{FF2B5EF4-FFF2-40B4-BE49-F238E27FC236}">
                  <a16:creationId xmlns:a16="http://schemas.microsoft.com/office/drawing/2014/main" id="{08159EE1-A3FF-421A-BC77-E3FE9526DEF3}"/>
                </a:ext>
              </a:extLst>
            </p:cNvPr>
            <p:cNvSpPr/>
            <p:nvPr/>
          </p:nvSpPr>
          <p:spPr>
            <a:xfrm>
              <a:off x="685800" y="4596364"/>
              <a:ext cx="2092239" cy="584775"/>
            </a:xfrm>
            <a:prstGeom prst="rect">
              <a:avLst/>
            </a:prstGeom>
          </p:spPr>
          <p:txBody>
            <a:bodyPr wrap="none">
              <a:spAutoFit/>
            </a:bodyPr>
            <a:lstStyle/>
            <a:p>
              <a:r>
                <a:rPr lang="es-ES" sz="3200" dirty="0" err="1">
                  <a:latin typeface="Brush Script MT" panose="03060802040406070304" pitchFamily="66" charset="0"/>
                </a:rPr>
                <a:t>climate</a:t>
              </a:r>
              <a:r>
                <a:rPr lang="es-ES" sz="3200" dirty="0">
                  <a:latin typeface="Brush Script MT" panose="03060802040406070304" pitchFamily="66" charset="0"/>
                </a:rPr>
                <a:t> </a:t>
              </a:r>
              <a:r>
                <a:rPr lang="es-ES" sz="3200" dirty="0" err="1">
                  <a:latin typeface="Brush Script MT" panose="03060802040406070304" pitchFamily="66" charset="0"/>
                </a:rPr>
                <a:t>change</a:t>
              </a:r>
              <a:endParaRPr lang="en-US" sz="3200" dirty="0">
                <a:latin typeface="Brush Script MT" panose="03060802040406070304" pitchFamily="66" charset="0"/>
              </a:endParaRPr>
            </a:p>
          </p:txBody>
        </p:sp>
        <p:sp>
          <p:nvSpPr>
            <p:cNvPr id="5" name="Rectangle 4">
              <a:extLst>
                <a:ext uri="{FF2B5EF4-FFF2-40B4-BE49-F238E27FC236}">
                  <a16:creationId xmlns:a16="http://schemas.microsoft.com/office/drawing/2014/main" id="{137E68EF-104B-49A0-B1AE-B4432F36568C}"/>
                </a:ext>
              </a:extLst>
            </p:cNvPr>
            <p:cNvSpPr/>
            <p:nvPr/>
          </p:nvSpPr>
          <p:spPr>
            <a:xfrm>
              <a:off x="129187" y="3645853"/>
              <a:ext cx="2222083" cy="584775"/>
            </a:xfrm>
            <a:prstGeom prst="rect">
              <a:avLst/>
            </a:prstGeom>
          </p:spPr>
          <p:txBody>
            <a:bodyPr wrap="none">
              <a:spAutoFit/>
            </a:bodyPr>
            <a:lstStyle/>
            <a:p>
              <a:r>
                <a:rPr lang="es-ES" sz="3200" dirty="0" err="1">
                  <a:latin typeface="LilyUPC" panose="020B0502040204020203" pitchFamily="34" charset="-34"/>
                  <a:cs typeface="LilyUPC" panose="020B0502040204020203" pitchFamily="34" charset="-34"/>
                </a:rPr>
                <a:t>weak</a:t>
              </a:r>
              <a:r>
                <a:rPr lang="es-ES" sz="3200" dirty="0">
                  <a:latin typeface="LilyUPC" panose="020B0502040204020203" pitchFamily="34" charset="-34"/>
                  <a:cs typeface="LilyUPC" panose="020B0502040204020203" pitchFamily="34" charset="-34"/>
                </a:rPr>
                <a:t> </a:t>
              </a:r>
              <a:r>
                <a:rPr lang="es-ES" sz="3200" dirty="0" err="1">
                  <a:latin typeface="LilyUPC" panose="020B0502040204020203" pitchFamily="34" charset="-34"/>
                  <a:cs typeface="LilyUPC" panose="020B0502040204020203" pitchFamily="34" charset="-34"/>
                </a:rPr>
                <a:t>government</a:t>
              </a:r>
              <a:endParaRPr lang="en-US" sz="3200" dirty="0">
                <a:latin typeface="LilyUPC" panose="020B0502040204020203" pitchFamily="34" charset="-34"/>
                <a:cs typeface="LilyUPC" panose="020B0502040204020203" pitchFamily="34" charset="-34"/>
              </a:endParaRPr>
            </a:p>
          </p:txBody>
        </p:sp>
        <p:sp>
          <p:nvSpPr>
            <p:cNvPr id="6" name="Rectangle 5">
              <a:extLst>
                <a:ext uri="{FF2B5EF4-FFF2-40B4-BE49-F238E27FC236}">
                  <a16:creationId xmlns:a16="http://schemas.microsoft.com/office/drawing/2014/main" id="{00AE1733-B225-496D-B9C8-EB6FD5B3D749}"/>
                </a:ext>
              </a:extLst>
            </p:cNvPr>
            <p:cNvSpPr/>
            <p:nvPr/>
          </p:nvSpPr>
          <p:spPr>
            <a:xfrm>
              <a:off x="457200" y="2841560"/>
              <a:ext cx="1165704" cy="461665"/>
            </a:xfrm>
            <a:prstGeom prst="rect">
              <a:avLst/>
            </a:prstGeom>
          </p:spPr>
          <p:txBody>
            <a:bodyPr wrap="none">
              <a:spAutoFit/>
            </a:bodyPr>
            <a:lstStyle/>
            <a:p>
              <a:r>
                <a:rPr lang="en-US" sz="2400" dirty="0"/>
                <a:t>poverty</a:t>
              </a:r>
            </a:p>
          </p:txBody>
        </p:sp>
        <p:sp>
          <p:nvSpPr>
            <p:cNvPr id="7" name="Rectangle 6">
              <a:extLst>
                <a:ext uri="{FF2B5EF4-FFF2-40B4-BE49-F238E27FC236}">
                  <a16:creationId xmlns:a16="http://schemas.microsoft.com/office/drawing/2014/main" id="{2FD55DDC-F5F1-4382-BC32-1164A9454F20}"/>
                </a:ext>
              </a:extLst>
            </p:cNvPr>
            <p:cNvSpPr/>
            <p:nvPr/>
          </p:nvSpPr>
          <p:spPr>
            <a:xfrm>
              <a:off x="1762518" y="5633102"/>
              <a:ext cx="2991525" cy="461665"/>
            </a:xfrm>
            <a:prstGeom prst="rect">
              <a:avLst/>
            </a:prstGeom>
          </p:spPr>
          <p:txBody>
            <a:bodyPr wrap="none">
              <a:spAutoFit/>
            </a:bodyPr>
            <a:lstStyle/>
            <a:p>
              <a:r>
                <a:rPr lang="es-ES" sz="2400" dirty="0">
                  <a:latin typeface="Showcard Gothic" panose="04020904020102020604" pitchFamily="82" charset="0"/>
                </a:rPr>
                <a:t>“U.S. Green light”</a:t>
              </a:r>
              <a:endParaRPr lang="en-US" sz="2400" dirty="0">
                <a:latin typeface="Showcard Gothic" panose="04020904020102020604" pitchFamily="82" charset="0"/>
              </a:endParaRPr>
            </a:p>
          </p:txBody>
        </p:sp>
      </p:grpSp>
      <p:sp>
        <p:nvSpPr>
          <p:cNvPr id="8" name="TextBox 7">
            <a:extLst>
              <a:ext uri="{FF2B5EF4-FFF2-40B4-BE49-F238E27FC236}">
                <a16:creationId xmlns:a16="http://schemas.microsoft.com/office/drawing/2014/main" id="{3A327CDB-FDA2-43BF-B780-C8A655ECDB1E}"/>
              </a:ext>
            </a:extLst>
          </p:cNvPr>
          <p:cNvSpPr txBox="1"/>
          <p:nvPr/>
        </p:nvSpPr>
        <p:spPr>
          <a:xfrm>
            <a:off x="935162" y="577544"/>
            <a:ext cx="6248400" cy="523220"/>
          </a:xfrm>
          <a:prstGeom prst="rect">
            <a:avLst/>
          </a:prstGeom>
          <a:noFill/>
          <a:ln>
            <a:solidFill>
              <a:schemeClr val="tx1"/>
            </a:solidFill>
          </a:ln>
        </p:spPr>
        <p:txBody>
          <a:bodyPr wrap="square" rtlCol="0">
            <a:spAutoFit/>
          </a:bodyPr>
          <a:lstStyle/>
          <a:p>
            <a:r>
              <a:rPr lang="en-US" sz="2800" dirty="0"/>
              <a:t>EXAMPLE:  Central American Migration</a:t>
            </a:r>
          </a:p>
        </p:txBody>
      </p:sp>
      <p:sp>
        <p:nvSpPr>
          <p:cNvPr id="10" name="Oval 9">
            <a:extLst>
              <a:ext uri="{FF2B5EF4-FFF2-40B4-BE49-F238E27FC236}">
                <a16:creationId xmlns:a16="http://schemas.microsoft.com/office/drawing/2014/main" id="{5F943071-5498-4716-92DE-25C4F1A44492}"/>
              </a:ext>
            </a:extLst>
          </p:cNvPr>
          <p:cNvSpPr/>
          <p:nvPr/>
        </p:nvSpPr>
        <p:spPr>
          <a:xfrm>
            <a:off x="7731456" y="1650452"/>
            <a:ext cx="2403144" cy="106249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chemeClr val="bg1"/>
                </a:solidFill>
              </a:rPr>
              <a:t>Principal </a:t>
            </a:r>
            <a:r>
              <a:rPr lang="es-ES" sz="2800" dirty="0" err="1">
                <a:solidFill>
                  <a:schemeClr val="bg1"/>
                </a:solidFill>
              </a:rPr>
              <a:t>scenario</a:t>
            </a:r>
            <a:endParaRPr lang="en-US" sz="2800" dirty="0">
              <a:solidFill>
                <a:schemeClr val="bg1"/>
              </a:solidFill>
            </a:endParaRPr>
          </a:p>
        </p:txBody>
      </p:sp>
      <p:grpSp>
        <p:nvGrpSpPr>
          <p:cNvPr id="30" name="Group 29">
            <a:extLst>
              <a:ext uri="{FF2B5EF4-FFF2-40B4-BE49-F238E27FC236}">
                <a16:creationId xmlns:a16="http://schemas.microsoft.com/office/drawing/2014/main" id="{386C3016-015F-4DA1-99B3-83B3894ADE50}"/>
              </a:ext>
            </a:extLst>
          </p:cNvPr>
          <p:cNvGrpSpPr/>
          <p:nvPr/>
        </p:nvGrpSpPr>
        <p:grpSpPr>
          <a:xfrm>
            <a:off x="4460548" y="1786101"/>
            <a:ext cx="3388055" cy="3700303"/>
            <a:chOff x="2936545" y="1786098"/>
            <a:chExt cx="3388055" cy="3700303"/>
          </a:xfrm>
        </p:grpSpPr>
        <p:cxnSp>
          <p:nvCxnSpPr>
            <p:cNvPr id="12" name="Straight Arrow Connector 11">
              <a:extLst>
                <a:ext uri="{FF2B5EF4-FFF2-40B4-BE49-F238E27FC236}">
                  <a16:creationId xmlns:a16="http://schemas.microsoft.com/office/drawing/2014/main" id="{D1EDFB7A-AB4C-48CD-B8A4-C032A1488AF3}"/>
                </a:ext>
              </a:extLst>
            </p:cNvPr>
            <p:cNvCxnSpPr>
              <a:cxnSpLocks/>
            </p:cNvCxnSpPr>
            <p:nvPr/>
          </p:nvCxnSpPr>
          <p:spPr>
            <a:xfrm>
              <a:off x="4166882" y="1786098"/>
              <a:ext cx="1137740" cy="1098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C278785-F031-45CA-B182-E59AA2B4AC0D}"/>
                </a:ext>
              </a:extLst>
            </p:cNvPr>
            <p:cNvCxnSpPr>
              <a:cxnSpLocks/>
            </p:cNvCxnSpPr>
            <p:nvPr/>
          </p:nvCxnSpPr>
          <p:spPr>
            <a:xfrm flipV="1">
              <a:off x="4812595" y="2299836"/>
              <a:ext cx="492027" cy="569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3AAB8EA-BFEF-4035-80B9-F013E6CD593D}"/>
                </a:ext>
              </a:extLst>
            </p:cNvPr>
            <p:cNvCxnSpPr>
              <a:cxnSpLocks/>
            </p:cNvCxnSpPr>
            <p:nvPr/>
          </p:nvCxnSpPr>
          <p:spPr>
            <a:xfrm flipV="1">
              <a:off x="3660731" y="2712944"/>
              <a:ext cx="2054698" cy="11526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A04AE3C-E908-4DE3-8428-F6DB46821CFD}"/>
                </a:ext>
              </a:extLst>
            </p:cNvPr>
            <p:cNvCxnSpPr>
              <a:cxnSpLocks/>
            </p:cNvCxnSpPr>
            <p:nvPr/>
          </p:nvCxnSpPr>
          <p:spPr>
            <a:xfrm flipV="1">
              <a:off x="3342961" y="2942824"/>
              <a:ext cx="2524439" cy="18733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ABA0263-167E-4E1D-B8AF-33B59556F6C5}"/>
                </a:ext>
              </a:extLst>
            </p:cNvPr>
            <p:cNvCxnSpPr>
              <a:cxnSpLocks/>
            </p:cNvCxnSpPr>
            <p:nvPr/>
          </p:nvCxnSpPr>
          <p:spPr>
            <a:xfrm flipV="1">
              <a:off x="4724400" y="3210060"/>
              <a:ext cx="1600200" cy="22763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5832A8F-2D68-4DE1-8CFB-4756265E7550}"/>
                </a:ext>
              </a:extLst>
            </p:cNvPr>
            <p:cNvCxnSpPr>
              <a:cxnSpLocks/>
            </p:cNvCxnSpPr>
            <p:nvPr/>
          </p:nvCxnSpPr>
          <p:spPr>
            <a:xfrm flipV="1">
              <a:off x="2936545" y="2522887"/>
              <a:ext cx="2407691" cy="5259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5FFF3F90-9499-4CAC-88DC-B1D8F2BFFABA}"/>
              </a:ext>
            </a:extLst>
          </p:cNvPr>
          <p:cNvSpPr txBox="1"/>
          <p:nvPr/>
        </p:nvSpPr>
        <p:spPr>
          <a:xfrm>
            <a:off x="8245442" y="3429003"/>
            <a:ext cx="2041561" cy="830997"/>
          </a:xfrm>
          <a:prstGeom prst="rect">
            <a:avLst/>
          </a:prstGeom>
          <a:noFill/>
        </p:spPr>
        <p:txBody>
          <a:bodyPr wrap="square" rtlCol="0">
            <a:spAutoFit/>
          </a:bodyPr>
          <a:lstStyle/>
          <a:p>
            <a:r>
              <a:rPr lang="en-US" sz="2400" dirty="0"/>
              <a:t>“Will continue to get worse”</a:t>
            </a:r>
          </a:p>
        </p:txBody>
      </p:sp>
      <p:sp>
        <p:nvSpPr>
          <p:cNvPr id="17" name="Arrow: Down 16">
            <a:extLst>
              <a:ext uri="{FF2B5EF4-FFF2-40B4-BE49-F238E27FC236}">
                <a16:creationId xmlns:a16="http://schemas.microsoft.com/office/drawing/2014/main" id="{68C362A4-2980-4753-8E8B-CE38EC39D00F}"/>
              </a:ext>
            </a:extLst>
          </p:cNvPr>
          <p:cNvSpPr/>
          <p:nvPr/>
        </p:nvSpPr>
        <p:spPr>
          <a:xfrm>
            <a:off x="8636845" y="2777252"/>
            <a:ext cx="599761" cy="587440"/>
          </a:xfrm>
          <a:prstGeom prst="downArrow">
            <a:avLst/>
          </a:prstGeom>
          <a:solidFill>
            <a:srgbClr val="E6B9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670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childTnLst>
                          </p:cTn>
                        </p:par>
                        <p:par>
                          <p:cTn id="8" fill="hold">
                            <p:stCondLst>
                              <p:cond delay="3250"/>
                            </p:stCondLst>
                            <p:childTnLst>
                              <p:par>
                                <p:cTn id="9" presetID="22" presetClass="entr" presetSubtype="8"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2000"/>
                                        <p:tgtEl>
                                          <p:spTgt spid="30"/>
                                        </p:tgtEl>
                                      </p:cBhvr>
                                    </p:animEffect>
                                  </p:childTnLst>
                                </p:cTn>
                              </p:par>
                            </p:childTnLst>
                          </p:cTn>
                        </p:par>
                        <p:par>
                          <p:cTn id="12" fill="hold">
                            <p:stCondLst>
                              <p:cond delay="5250"/>
                            </p:stCondLst>
                            <p:childTnLst>
                              <p:par>
                                <p:cTn id="13" presetID="1" presetClass="entr" presetSubtype="0" fill="hold" grpId="0" nodeType="afterEffect">
                                  <p:stCondLst>
                                    <p:cond delay="25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5500"/>
                            </p:stCondLst>
                            <p:childTnLst>
                              <p:par>
                                <p:cTn id="16" presetID="22" presetClass="entr" presetSubtype="1"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childTnLst>
                          </p:cTn>
                        </p:par>
                        <p:par>
                          <p:cTn id="19" fill="hold">
                            <p:stCondLst>
                              <p:cond delay="6000"/>
                            </p:stCondLst>
                            <p:childTnLst>
                              <p:par>
                                <p:cTn id="20" presetID="1"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7" grpId="0" animBg="1"/>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C6D76D-0DB3-6ED9-B8AC-4C118C8BBDB4}"/>
              </a:ext>
            </a:extLst>
          </p:cNvPr>
          <p:cNvSpPr txBox="1"/>
          <p:nvPr/>
        </p:nvSpPr>
        <p:spPr>
          <a:xfrm>
            <a:off x="4114800" y="2057400"/>
            <a:ext cx="3696268" cy="461665"/>
          </a:xfrm>
          <a:prstGeom prst="rect">
            <a:avLst/>
          </a:prstGeom>
          <a:noFill/>
        </p:spPr>
        <p:txBody>
          <a:bodyPr wrap="none" rtlCol="0">
            <a:spAutoFit/>
          </a:bodyPr>
          <a:lstStyle/>
          <a:p>
            <a:r>
              <a:rPr lang="en-US" sz="2400" dirty="0"/>
              <a:t>And we give it a probability.</a:t>
            </a:r>
          </a:p>
        </p:txBody>
      </p:sp>
      <p:sp>
        <p:nvSpPr>
          <p:cNvPr id="3" name="TextBox 2">
            <a:extLst>
              <a:ext uri="{FF2B5EF4-FFF2-40B4-BE49-F238E27FC236}">
                <a16:creationId xmlns:a16="http://schemas.microsoft.com/office/drawing/2014/main" id="{9A10F750-A30D-E6CF-61C3-658DC3598B93}"/>
              </a:ext>
            </a:extLst>
          </p:cNvPr>
          <p:cNvSpPr txBox="1"/>
          <p:nvPr/>
        </p:nvSpPr>
        <p:spPr>
          <a:xfrm>
            <a:off x="5029200" y="3657600"/>
            <a:ext cx="1281120" cy="461665"/>
          </a:xfrm>
          <a:prstGeom prst="rect">
            <a:avLst/>
          </a:prstGeom>
          <a:noFill/>
        </p:spPr>
        <p:txBody>
          <a:bodyPr wrap="none" rtlCol="0">
            <a:spAutoFit/>
          </a:bodyPr>
          <a:lstStyle/>
          <a:p>
            <a:r>
              <a:rPr lang="en-US" sz="2400" dirty="0"/>
              <a:t>But then</a:t>
            </a:r>
          </a:p>
        </p:txBody>
      </p:sp>
      <p:sp>
        <p:nvSpPr>
          <p:cNvPr id="4" name="Arrow: Right 3">
            <a:extLst>
              <a:ext uri="{FF2B5EF4-FFF2-40B4-BE49-F238E27FC236}">
                <a16:creationId xmlns:a16="http://schemas.microsoft.com/office/drawing/2014/main" id="{F19D5B17-AE92-1FDC-5F73-83318439A728}"/>
              </a:ext>
            </a:extLst>
          </p:cNvPr>
          <p:cNvSpPr/>
          <p:nvPr/>
        </p:nvSpPr>
        <p:spPr>
          <a:xfrm>
            <a:off x="6553200" y="3663180"/>
            <a:ext cx="2438400" cy="450504"/>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360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CAE3F2-E6B7-4004-9882-7AE4BC4D4930}"/>
              </a:ext>
            </a:extLst>
          </p:cNvPr>
          <p:cNvSpPr txBox="1"/>
          <p:nvPr/>
        </p:nvSpPr>
        <p:spPr>
          <a:xfrm>
            <a:off x="2667000" y="1905000"/>
            <a:ext cx="6248400" cy="584775"/>
          </a:xfrm>
          <a:prstGeom prst="rect">
            <a:avLst/>
          </a:prstGeom>
          <a:noFill/>
        </p:spPr>
        <p:txBody>
          <a:bodyPr wrap="square" rtlCol="0">
            <a:spAutoFit/>
          </a:bodyPr>
          <a:lstStyle/>
          <a:p>
            <a:r>
              <a:rPr lang="en-US" sz="3200" dirty="0"/>
              <a:t>Build the ALTERNATIVE Scenario</a:t>
            </a:r>
          </a:p>
        </p:txBody>
      </p:sp>
      <p:pic>
        <p:nvPicPr>
          <p:cNvPr id="5" name="Picture 4">
            <a:extLst>
              <a:ext uri="{FF2B5EF4-FFF2-40B4-BE49-F238E27FC236}">
                <a16:creationId xmlns:a16="http://schemas.microsoft.com/office/drawing/2014/main" id="{15906970-243C-47F0-9CEF-F9C8E7A81227}"/>
              </a:ext>
            </a:extLst>
          </p:cNvPr>
          <p:cNvPicPr>
            <a:picLocks noChangeAspect="1"/>
          </p:cNvPicPr>
          <p:nvPr/>
        </p:nvPicPr>
        <p:blipFill>
          <a:blip r:embed="rId2"/>
          <a:stretch>
            <a:fillRect/>
          </a:stretch>
        </p:blipFill>
        <p:spPr>
          <a:xfrm>
            <a:off x="2438400" y="2681699"/>
            <a:ext cx="8106906" cy="3496163"/>
          </a:xfrm>
          <a:prstGeom prst="rect">
            <a:avLst/>
          </a:prstGeom>
        </p:spPr>
      </p:pic>
    </p:spTree>
    <p:extLst>
      <p:ext uri="{BB962C8B-B14F-4D97-AF65-F5344CB8AC3E}">
        <p14:creationId xmlns:p14="http://schemas.microsoft.com/office/powerpoint/2010/main" val="20219060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C777E7-293C-465E-8145-75769405EEE1}"/>
              </a:ext>
            </a:extLst>
          </p:cNvPr>
          <p:cNvSpPr txBox="1"/>
          <p:nvPr/>
        </p:nvSpPr>
        <p:spPr>
          <a:xfrm>
            <a:off x="3276600" y="2514603"/>
            <a:ext cx="4721164" cy="2031325"/>
          </a:xfrm>
          <a:prstGeom prst="rect">
            <a:avLst/>
          </a:prstGeom>
          <a:noFill/>
        </p:spPr>
        <p:txBody>
          <a:bodyPr wrap="none" rtlCol="0">
            <a:spAutoFit/>
          </a:bodyPr>
          <a:lstStyle/>
          <a:p>
            <a:pPr>
              <a:spcAft>
                <a:spcPts val="1200"/>
              </a:spcAft>
            </a:pPr>
            <a:r>
              <a:rPr lang="en-US" sz="2400" dirty="0"/>
              <a:t>What is it, and why does it matter?</a:t>
            </a:r>
          </a:p>
          <a:p>
            <a:pPr>
              <a:spcAft>
                <a:spcPts val="1200"/>
              </a:spcAft>
            </a:pPr>
            <a:r>
              <a:rPr lang="en-US" sz="2400" dirty="0"/>
              <a:t>How do we build it?</a:t>
            </a:r>
          </a:p>
          <a:p>
            <a:pPr>
              <a:spcAft>
                <a:spcPts val="1200"/>
              </a:spcAft>
            </a:pPr>
            <a:r>
              <a:rPr lang="en-US" sz="2400" dirty="0"/>
              <a:t>How do we give it a probability?</a:t>
            </a:r>
          </a:p>
          <a:p>
            <a:pPr>
              <a:spcAft>
                <a:spcPts val="1200"/>
              </a:spcAft>
            </a:pPr>
            <a:r>
              <a:rPr lang="en-US" sz="2400" dirty="0"/>
              <a:t>How do we present it?</a:t>
            </a:r>
          </a:p>
        </p:txBody>
      </p:sp>
      <p:sp>
        <p:nvSpPr>
          <p:cNvPr id="4" name="TextBox 3">
            <a:extLst>
              <a:ext uri="{FF2B5EF4-FFF2-40B4-BE49-F238E27FC236}">
                <a16:creationId xmlns:a16="http://schemas.microsoft.com/office/drawing/2014/main" id="{DFA57771-95A6-4AF3-9588-41BCF36D56BB}"/>
              </a:ext>
            </a:extLst>
          </p:cNvPr>
          <p:cNvSpPr txBox="1"/>
          <p:nvPr/>
        </p:nvSpPr>
        <p:spPr>
          <a:xfrm>
            <a:off x="824460" y="556424"/>
            <a:ext cx="6185940" cy="523220"/>
          </a:xfrm>
          <a:prstGeom prst="rect">
            <a:avLst/>
          </a:prstGeom>
          <a:noFill/>
          <a:ln>
            <a:solidFill>
              <a:schemeClr val="tx1"/>
            </a:solidFill>
          </a:ln>
        </p:spPr>
        <p:txBody>
          <a:bodyPr wrap="square" rtlCol="0">
            <a:spAutoFit/>
          </a:bodyPr>
          <a:lstStyle/>
          <a:p>
            <a:pPr algn="ctr"/>
            <a:r>
              <a:rPr lang="en-US" sz="2800" dirty="0"/>
              <a:t>Building the ALTERNATIVE Scenario</a:t>
            </a:r>
          </a:p>
        </p:txBody>
      </p:sp>
    </p:spTree>
    <p:extLst>
      <p:ext uri="{BB962C8B-B14F-4D97-AF65-F5344CB8AC3E}">
        <p14:creationId xmlns:p14="http://schemas.microsoft.com/office/powerpoint/2010/main" val="113228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B5CF541-9284-421E-A608-C520C20650AD}"/>
              </a:ext>
            </a:extLst>
          </p:cNvPr>
          <p:cNvGrpSpPr/>
          <p:nvPr/>
        </p:nvGrpSpPr>
        <p:grpSpPr>
          <a:xfrm>
            <a:off x="7250517" y="5105400"/>
            <a:ext cx="3066530" cy="1036484"/>
            <a:chOff x="3896335" y="3558631"/>
            <a:chExt cx="4723774" cy="3228510"/>
          </a:xfrm>
        </p:grpSpPr>
        <p:sp>
          <p:nvSpPr>
            <p:cNvPr id="4" name="Arrow: Right 3">
              <a:extLst>
                <a:ext uri="{FF2B5EF4-FFF2-40B4-BE49-F238E27FC236}">
                  <a16:creationId xmlns:a16="http://schemas.microsoft.com/office/drawing/2014/main" id="{00489BC6-ACC8-452E-8F35-693B3A9BEEC1}"/>
                </a:ext>
              </a:extLst>
            </p:cNvPr>
            <p:cNvSpPr/>
            <p:nvPr/>
          </p:nvSpPr>
          <p:spPr>
            <a:xfrm rot="2203453">
              <a:off x="6105509" y="3558631"/>
              <a:ext cx="2514600" cy="8382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99055B37-243A-4831-A02D-F675DE3BB132}"/>
                </a:ext>
              </a:extLst>
            </p:cNvPr>
            <p:cNvSpPr/>
            <p:nvPr/>
          </p:nvSpPr>
          <p:spPr>
            <a:xfrm rot="2203453">
              <a:off x="5365292" y="4477177"/>
              <a:ext cx="3084265" cy="1010734"/>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9ADBD970-950D-431C-8D6E-A4F891D2E517}"/>
                </a:ext>
              </a:extLst>
            </p:cNvPr>
            <p:cNvSpPr/>
            <p:nvPr/>
          </p:nvSpPr>
          <p:spPr>
            <a:xfrm rot="2203453">
              <a:off x="4574788" y="5077094"/>
              <a:ext cx="2732388" cy="98531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420A799D-FAEF-4F09-99C3-40DA0CE3243F}"/>
                </a:ext>
              </a:extLst>
            </p:cNvPr>
            <p:cNvSpPr/>
            <p:nvPr/>
          </p:nvSpPr>
          <p:spPr>
            <a:xfrm rot="2203453">
              <a:off x="3896335" y="5655074"/>
              <a:ext cx="2406184" cy="1132067"/>
            </a:xfrm>
            <a:prstGeom prst="rightArrow">
              <a:avLst>
                <a:gd name="adj1" fmla="val 50292"/>
                <a:gd name="adj2"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DC495F42-EC49-4588-940A-49A252780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5707" y="609603"/>
            <a:ext cx="5211169" cy="3908377"/>
          </a:xfrm>
          <a:prstGeom prst="rect">
            <a:avLst/>
          </a:prstGeom>
          <a:ln w="19050">
            <a:solidFill>
              <a:schemeClr val="tx1"/>
            </a:solidFill>
          </a:ln>
        </p:spPr>
      </p:pic>
      <p:sp useBgFill="1">
        <p:nvSpPr>
          <p:cNvPr id="2" name="TextBox 1">
            <a:extLst>
              <a:ext uri="{FF2B5EF4-FFF2-40B4-BE49-F238E27FC236}">
                <a16:creationId xmlns:a16="http://schemas.microsoft.com/office/drawing/2014/main" id="{5D9DB61F-4190-4E11-A445-00396B43875E}"/>
              </a:ext>
            </a:extLst>
          </p:cNvPr>
          <p:cNvSpPr txBox="1"/>
          <p:nvPr/>
        </p:nvSpPr>
        <p:spPr>
          <a:xfrm rot="20790545">
            <a:off x="4288551" y="3661665"/>
            <a:ext cx="5825056" cy="1661993"/>
          </a:xfrm>
          <a:prstGeom prst="rect">
            <a:avLst/>
          </a:prstGeom>
          <a:ln>
            <a:solidFill>
              <a:schemeClr val="tx1"/>
            </a:solidFill>
          </a:ln>
        </p:spPr>
        <p:txBody>
          <a:bodyPr wrap="none" tIns="182880" bIns="182880" rtlCol="0">
            <a:spAutoFit/>
          </a:bodyPr>
          <a:lstStyle/>
          <a:p>
            <a:pPr algn="ctr"/>
            <a:r>
              <a:rPr lang="es-ES" sz="2800" dirty="0"/>
              <a:t>BUT …  ASK YOURSELF:</a:t>
            </a:r>
          </a:p>
          <a:p>
            <a:pPr algn="ctr"/>
            <a:r>
              <a:rPr lang="es-ES" sz="2800" dirty="0" err="1"/>
              <a:t>What</a:t>
            </a:r>
            <a:r>
              <a:rPr lang="es-ES" sz="2800" dirty="0"/>
              <a:t> </a:t>
            </a:r>
            <a:r>
              <a:rPr lang="es-ES" sz="2800" dirty="0" err="1"/>
              <a:t>if</a:t>
            </a:r>
            <a:r>
              <a:rPr lang="es-ES" sz="2800" dirty="0"/>
              <a:t> </a:t>
            </a:r>
            <a:r>
              <a:rPr lang="es-ES" sz="2800" dirty="0" err="1"/>
              <a:t>the</a:t>
            </a:r>
            <a:r>
              <a:rPr lang="es-ES" sz="2800" dirty="0"/>
              <a:t> drivers </a:t>
            </a:r>
            <a:r>
              <a:rPr lang="es-ES" sz="2800" dirty="0" err="1"/>
              <a:t>behave</a:t>
            </a:r>
            <a:r>
              <a:rPr lang="es-ES" sz="2800" dirty="0"/>
              <a:t> </a:t>
            </a:r>
            <a:r>
              <a:rPr lang="es-ES" sz="2800" dirty="0" err="1"/>
              <a:t>differently</a:t>
            </a:r>
            <a:r>
              <a:rPr lang="es-ES" sz="2800" dirty="0"/>
              <a:t>?</a:t>
            </a:r>
            <a:br>
              <a:rPr lang="es-ES" sz="2800" dirty="0"/>
            </a:br>
            <a:r>
              <a:rPr lang="es-ES" sz="2800" dirty="0" err="1"/>
              <a:t>What</a:t>
            </a:r>
            <a:r>
              <a:rPr lang="es-ES" sz="2800" dirty="0"/>
              <a:t> </a:t>
            </a:r>
            <a:r>
              <a:rPr lang="es-ES" sz="2800" dirty="0" err="1"/>
              <a:t>if</a:t>
            </a:r>
            <a:r>
              <a:rPr lang="es-ES" sz="2800" dirty="0"/>
              <a:t> </a:t>
            </a:r>
            <a:r>
              <a:rPr lang="es-ES" sz="2800" dirty="0" err="1"/>
              <a:t>I’m</a:t>
            </a:r>
            <a:r>
              <a:rPr lang="es-ES" sz="2800" dirty="0"/>
              <a:t> WRONG?</a:t>
            </a:r>
            <a:endParaRPr lang="en-US" sz="2800" dirty="0"/>
          </a:p>
        </p:txBody>
      </p:sp>
    </p:spTree>
    <p:extLst>
      <p:ext uri="{BB962C8B-B14F-4D97-AF65-F5344CB8AC3E}">
        <p14:creationId xmlns:p14="http://schemas.microsoft.com/office/powerpoint/2010/main" val="384680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5E2D81-F314-4AD0-BB88-CFF94B81AD18}"/>
              </a:ext>
            </a:extLst>
          </p:cNvPr>
          <p:cNvSpPr txBox="1"/>
          <p:nvPr/>
        </p:nvSpPr>
        <p:spPr>
          <a:xfrm>
            <a:off x="4495800" y="2667000"/>
            <a:ext cx="3524939" cy="461665"/>
          </a:xfrm>
          <a:prstGeom prst="rect">
            <a:avLst/>
          </a:prstGeom>
          <a:noFill/>
        </p:spPr>
        <p:txBody>
          <a:bodyPr wrap="none" rtlCol="0">
            <a:spAutoFit/>
          </a:bodyPr>
          <a:lstStyle/>
          <a:p>
            <a:r>
              <a:rPr lang="en-US" sz="2400" dirty="0"/>
              <a:t>More important than ever.</a:t>
            </a:r>
          </a:p>
        </p:txBody>
      </p:sp>
    </p:spTree>
    <p:extLst>
      <p:ext uri="{BB962C8B-B14F-4D97-AF65-F5344CB8AC3E}">
        <p14:creationId xmlns:p14="http://schemas.microsoft.com/office/powerpoint/2010/main" val="34026084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CE0A8A2-06E8-4EE3-808B-4C85146E3848}"/>
              </a:ext>
            </a:extLst>
          </p:cNvPr>
          <p:cNvGrpSpPr/>
          <p:nvPr/>
        </p:nvGrpSpPr>
        <p:grpSpPr>
          <a:xfrm>
            <a:off x="1203036" y="1498179"/>
            <a:ext cx="5427317" cy="4701086"/>
            <a:chOff x="-320964" y="1498179"/>
            <a:chExt cx="5427317" cy="4701086"/>
          </a:xfrm>
        </p:grpSpPr>
        <p:sp>
          <p:nvSpPr>
            <p:cNvPr id="2" name="TextBox 1">
              <a:extLst>
                <a:ext uri="{FF2B5EF4-FFF2-40B4-BE49-F238E27FC236}">
                  <a16:creationId xmlns:a16="http://schemas.microsoft.com/office/drawing/2014/main" id="{60432194-2004-46BA-B68A-53B96D8E09CE}"/>
                </a:ext>
              </a:extLst>
            </p:cNvPr>
            <p:cNvSpPr txBox="1"/>
            <p:nvPr/>
          </p:nvSpPr>
          <p:spPr>
            <a:xfrm>
              <a:off x="533400" y="1498179"/>
              <a:ext cx="2552045" cy="523220"/>
            </a:xfrm>
            <a:prstGeom prst="rect">
              <a:avLst/>
            </a:prstGeom>
            <a:noFill/>
          </p:spPr>
          <p:txBody>
            <a:bodyPr wrap="none" rtlCol="0">
              <a:spAutoFit/>
            </a:bodyPr>
            <a:lstStyle/>
            <a:p>
              <a:r>
                <a:rPr lang="es-ES" sz="2800" dirty="0">
                  <a:latin typeface="+mj-lt"/>
                </a:rPr>
                <a:t>driver and </a:t>
              </a:r>
              <a:r>
                <a:rPr lang="es-ES" sz="2800" dirty="0" err="1">
                  <a:latin typeface="+mj-lt"/>
                </a:rPr>
                <a:t>trend</a:t>
              </a:r>
              <a:endParaRPr lang="en-US" sz="2800" dirty="0">
                <a:latin typeface="+mj-lt"/>
              </a:endParaRPr>
            </a:p>
          </p:txBody>
        </p:sp>
        <p:sp>
          <p:nvSpPr>
            <p:cNvPr id="3" name="Rectangle 2">
              <a:extLst>
                <a:ext uri="{FF2B5EF4-FFF2-40B4-BE49-F238E27FC236}">
                  <a16:creationId xmlns:a16="http://schemas.microsoft.com/office/drawing/2014/main" id="{5D416D8C-4470-4D55-B4B0-F1871301B90E}"/>
                </a:ext>
              </a:extLst>
            </p:cNvPr>
            <p:cNvSpPr/>
            <p:nvPr/>
          </p:nvSpPr>
          <p:spPr>
            <a:xfrm>
              <a:off x="1321461" y="2042043"/>
              <a:ext cx="3283719" cy="646331"/>
            </a:xfrm>
            <a:prstGeom prst="rect">
              <a:avLst/>
            </a:prstGeom>
          </p:spPr>
          <p:txBody>
            <a:bodyPr wrap="none">
              <a:spAutoFit/>
            </a:bodyPr>
            <a:lstStyle/>
            <a:p>
              <a:r>
                <a:rPr lang="es-ES" sz="3600" dirty="0">
                  <a:latin typeface="Footlight MT Light" panose="0204060206030A020304" pitchFamily="18" charset="0"/>
                </a:rPr>
                <a:t>driver and </a:t>
              </a:r>
              <a:r>
                <a:rPr lang="es-ES" sz="3600" dirty="0" err="1">
                  <a:latin typeface="Footlight MT Light" panose="0204060206030A020304" pitchFamily="18" charset="0"/>
                </a:rPr>
                <a:t>trend</a:t>
              </a:r>
              <a:endParaRPr lang="en-US" sz="3600" dirty="0">
                <a:latin typeface="Footlight MT Light" panose="0204060206030A020304" pitchFamily="18" charset="0"/>
              </a:endParaRPr>
            </a:p>
          </p:txBody>
        </p:sp>
        <p:sp>
          <p:nvSpPr>
            <p:cNvPr id="4" name="Rectangle 3">
              <a:extLst>
                <a:ext uri="{FF2B5EF4-FFF2-40B4-BE49-F238E27FC236}">
                  <a16:creationId xmlns:a16="http://schemas.microsoft.com/office/drawing/2014/main" id="{08159EE1-A3FF-421A-BC77-E3FE9526DEF3}"/>
                </a:ext>
              </a:extLst>
            </p:cNvPr>
            <p:cNvSpPr/>
            <p:nvPr/>
          </p:nvSpPr>
          <p:spPr>
            <a:xfrm>
              <a:off x="685800" y="4596364"/>
              <a:ext cx="2329484" cy="584775"/>
            </a:xfrm>
            <a:prstGeom prst="rect">
              <a:avLst/>
            </a:prstGeom>
          </p:spPr>
          <p:txBody>
            <a:bodyPr wrap="none">
              <a:spAutoFit/>
            </a:bodyPr>
            <a:lstStyle/>
            <a:p>
              <a:r>
                <a:rPr lang="es-ES" sz="3200" dirty="0">
                  <a:latin typeface="Brush Script MT" panose="03060802040406070304" pitchFamily="66" charset="0"/>
                </a:rPr>
                <a:t>driver and </a:t>
              </a:r>
              <a:r>
                <a:rPr lang="es-ES" sz="3200" dirty="0" err="1">
                  <a:latin typeface="Brush Script MT" panose="03060802040406070304" pitchFamily="66" charset="0"/>
                </a:rPr>
                <a:t>trend</a:t>
              </a:r>
              <a:endParaRPr lang="en-US" sz="3200" dirty="0">
                <a:latin typeface="Brush Script MT" panose="03060802040406070304" pitchFamily="66" charset="0"/>
              </a:endParaRPr>
            </a:p>
          </p:txBody>
        </p:sp>
        <p:sp>
          <p:nvSpPr>
            <p:cNvPr id="5" name="Rectangle 4">
              <a:extLst>
                <a:ext uri="{FF2B5EF4-FFF2-40B4-BE49-F238E27FC236}">
                  <a16:creationId xmlns:a16="http://schemas.microsoft.com/office/drawing/2014/main" id="{137E68EF-104B-49A0-B1AE-B4432F36568C}"/>
                </a:ext>
              </a:extLst>
            </p:cNvPr>
            <p:cNvSpPr/>
            <p:nvPr/>
          </p:nvSpPr>
          <p:spPr>
            <a:xfrm>
              <a:off x="-320964" y="3650773"/>
              <a:ext cx="2528256" cy="707886"/>
            </a:xfrm>
            <a:prstGeom prst="rect">
              <a:avLst/>
            </a:prstGeom>
          </p:spPr>
          <p:txBody>
            <a:bodyPr wrap="none">
              <a:spAutoFit/>
            </a:bodyPr>
            <a:lstStyle/>
            <a:p>
              <a:r>
                <a:rPr lang="es-ES" sz="4000" dirty="0">
                  <a:latin typeface="LilyUPC" panose="020B0502040204020203" pitchFamily="34" charset="-34"/>
                  <a:cs typeface="LilyUPC" panose="020B0502040204020203" pitchFamily="34" charset="-34"/>
                </a:rPr>
                <a:t>driver and </a:t>
              </a:r>
              <a:r>
                <a:rPr lang="es-ES" sz="4000" dirty="0" err="1">
                  <a:latin typeface="LilyUPC" panose="020B0502040204020203" pitchFamily="34" charset="-34"/>
                  <a:cs typeface="LilyUPC" panose="020B0502040204020203" pitchFamily="34" charset="-34"/>
                </a:rPr>
                <a:t>trend</a:t>
              </a:r>
              <a:endParaRPr lang="en-US" sz="4000" dirty="0">
                <a:latin typeface="LilyUPC" panose="020B0502040204020203" pitchFamily="34" charset="-34"/>
                <a:cs typeface="LilyUPC" panose="020B0502040204020203" pitchFamily="34" charset="-34"/>
              </a:endParaRPr>
            </a:p>
          </p:txBody>
        </p:sp>
        <p:sp>
          <p:nvSpPr>
            <p:cNvPr id="6" name="Rectangle 5">
              <a:extLst>
                <a:ext uri="{FF2B5EF4-FFF2-40B4-BE49-F238E27FC236}">
                  <a16:creationId xmlns:a16="http://schemas.microsoft.com/office/drawing/2014/main" id="{00AE1733-B225-496D-B9C8-EB6FD5B3D749}"/>
                </a:ext>
              </a:extLst>
            </p:cNvPr>
            <p:cNvSpPr/>
            <p:nvPr/>
          </p:nvSpPr>
          <p:spPr>
            <a:xfrm>
              <a:off x="466323" y="3097432"/>
              <a:ext cx="1710276" cy="369332"/>
            </a:xfrm>
            <a:prstGeom prst="rect">
              <a:avLst/>
            </a:prstGeom>
          </p:spPr>
          <p:txBody>
            <a:bodyPr wrap="none">
              <a:spAutoFit/>
            </a:bodyPr>
            <a:lstStyle/>
            <a:p>
              <a:r>
                <a:rPr lang="es-ES" dirty="0"/>
                <a:t>driver and </a:t>
              </a:r>
              <a:r>
                <a:rPr lang="es-ES" dirty="0" err="1"/>
                <a:t>trend</a:t>
              </a:r>
              <a:endParaRPr lang="en-US" dirty="0"/>
            </a:p>
          </p:txBody>
        </p:sp>
        <p:sp>
          <p:nvSpPr>
            <p:cNvPr id="7" name="Rectangle 6">
              <a:extLst>
                <a:ext uri="{FF2B5EF4-FFF2-40B4-BE49-F238E27FC236}">
                  <a16:creationId xmlns:a16="http://schemas.microsoft.com/office/drawing/2014/main" id="{2FD55DDC-F5F1-4382-BC32-1164A9454F20}"/>
                </a:ext>
              </a:extLst>
            </p:cNvPr>
            <p:cNvSpPr/>
            <p:nvPr/>
          </p:nvSpPr>
          <p:spPr>
            <a:xfrm>
              <a:off x="660905" y="5552934"/>
              <a:ext cx="4445448" cy="646331"/>
            </a:xfrm>
            <a:prstGeom prst="rect">
              <a:avLst/>
            </a:prstGeom>
          </p:spPr>
          <p:txBody>
            <a:bodyPr wrap="none">
              <a:spAutoFit/>
            </a:bodyPr>
            <a:lstStyle/>
            <a:p>
              <a:r>
                <a:rPr lang="es-ES" sz="3600" dirty="0">
                  <a:latin typeface="Showcard Gothic" panose="04020904020102020604" pitchFamily="82" charset="0"/>
                </a:rPr>
                <a:t>driver and </a:t>
              </a:r>
              <a:r>
                <a:rPr lang="es-ES" sz="3600" dirty="0" err="1">
                  <a:latin typeface="Showcard Gothic" panose="04020904020102020604" pitchFamily="82" charset="0"/>
                </a:rPr>
                <a:t>trend</a:t>
              </a:r>
              <a:endParaRPr lang="en-US" sz="3600" dirty="0">
                <a:latin typeface="Showcard Gothic" panose="04020904020102020604" pitchFamily="82" charset="0"/>
              </a:endParaRPr>
            </a:p>
          </p:txBody>
        </p:sp>
      </p:grpSp>
      <p:sp>
        <p:nvSpPr>
          <p:cNvPr id="10" name="Oval 9">
            <a:extLst>
              <a:ext uri="{FF2B5EF4-FFF2-40B4-BE49-F238E27FC236}">
                <a16:creationId xmlns:a16="http://schemas.microsoft.com/office/drawing/2014/main" id="{5F943071-5498-4716-92DE-25C4F1A44492}"/>
              </a:ext>
            </a:extLst>
          </p:cNvPr>
          <p:cNvSpPr/>
          <p:nvPr/>
        </p:nvSpPr>
        <p:spPr>
          <a:xfrm>
            <a:off x="7942857" y="3657603"/>
            <a:ext cx="2572745" cy="106249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chemeClr val="bg1"/>
                </a:solidFill>
              </a:rPr>
              <a:t>Alternative</a:t>
            </a:r>
            <a:r>
              <a:rPr lang="es-ES" sz="2800" dirty="0">
                <a:solidFill>
                  <a:schemeClr val="bg1"/>
                </a:solidFill>
              </a:rPr>
              <a:t> </a:t>
            </a:r>
            <a:r>
              <a:rPr lang="es-ES" sz="2800" dirty="0" err="1">
                <a:solidFill>
                  <a:schemeClr val="bg1"/>
                </a:solidFill>
              </a:rPr>
              <a:t>Scenario</a:t>
            </a:r>
            <a:endParaRPr lang="en-US" sz="2800" dirty="0">
              <a:solidFill>
                <a:schemeClr val="bg1"/>
              </a:solidFill>
            </a:endParaRPr>
          </a:p>
        </p:txBody>
      </p:sp>
      <p:grpSp>
        <p:nvGrpSpPr>
          <p:cNvPr id="29" name="Group 28">
            <a:extLst>
              <a:ext uri="{FF2B5EF4-FFF2-40B4-BE49-F238E27FC236}">
                <a16:creationId xmlns:a16="http://schemas.microsoft.com/office/drawing/2014/main" id="{C0A4971D-38F0-4A0F-AEC7-D801EB109E71}"/>
              </a:ext>
            </a:extLst>
          </p:cNvPr>
          <p:cNvGrpSpPr/>
          <p:nvPr/>
        </p:nvGrpSpPr>
        <p:grpSpPr>
          <a:xfrm>
            <a:off x="4091592" y="1794353"/>
            <a:ext cx="3765650" cy="3976733"/>
            <a:chOff x="2567592" y="1794350"/>
            <a:chExt cx="3765650" cy="3976733"/>
          </a:xfrm>
        </p:grpSpPr>
        <p:cxnSp>
          <p:nvCxnSpPr>
            <p:cNvPr id="12" name="Straight Arrow Connector 11">
              <a:extLst>
                <a:ext uri="{FF2B5EF4-FFF2-40B4-BE49-F238E27FC236}">
                  <a16:creationId xmlns:a16="http://schemas.microsoft.com/office/drawing/2014/main" id="{D1EDFB7A-AB4C-48CD-B8A4-C032A1488AF3}"/>
                </a:ext>
              </a:extLst>
            </p:cNvPr>
            <p:cNvCxnSpPr>
              <a:cxnSpLocks/>
            </p:cNvCxnSpPr>
            <p:nvPr/>
          </p:nvCxnSpPr>
          <p:spPr>
            <a:xfrm>
              <a:off x="4313074" y="1794350"/>
              <a:ext cx="1912118" cy="9398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C278785-F031-45CA-B182-E59AA2B4AC0D}"/>
                </a:ext>
              </a:extLst>
            </p:cNvPr>
            <p:cNvCxnSpPr>
              <a:cxnSpLocks/>
            </p:cNvCxnSpPr>
            <p:nvPr/>
          </p:nvCxnSpPr>
          <p:spPr>
            <a:xfrm>
              <a:off x="4788744" y="2506831"/>
              <a:ext cx="984045" cy="4546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3AAB8EA-BFEF-4035-80B9-F013E6CD593D}"/>
                </a:ext>
              </a:extLst>
            </p:cNvPr>
            <p:cNvCxnSpPr>
              <a:cxnSpLocks/>
            </p:cNvCxnSpPr>
            <p:nvPr/>
          </p:nvCxnSpPr>
          <p:spPr>
            <a:xfrm flipV="1">
              <a:off x="3581400" y="4011543"/>
              <a:ext cx="2424165"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A04AE3C-E908-4DE3-8428-F6DB46821CFD}"/>
                </a:ext>
              </a:extLst>
            </p:cNvPr>
            <p:cNvCxnSpPr>
              <a:cxnSpLocks/>
            </p:cNvCxnSpPr>
            <p:nvPr/>
          </p:nvCxnSpPr>
          <p:spPr>
            <a:xfrm flipV="1">
              <a:off x="3342961" y="4430376"/>
              <a:ext cx="2662604" cy="3857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ABA0263-167E-4E1D-B8AF-33B59556F6C5}"/>
                </a:ext>
              </a:extLst>
            </p:cNvPr>
            <p:cNvCxnSpPr>
              <a:cxnSpLocks/>
            </p:cNvCxnSpPr>
            <p:nvPr/>
          </p:nvCxnSpPr>
          <p:spPr>
            <a:xfrm flipV="1">
              <a:off x="5106353" y="4841543"/>
              <a:ext cx="1226889" cy="9295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5832A8F-2D68-4DE1-8CFB-4756265E7550}"/>
                </a:ext>
              </a:extLst>
            </p:cNvPr>
            <p:cNvCxnSpPr>
              <a:cxnSpLocks/>
            </p:cNvCxnSpPr>
            <p:nvPr/>
          </p:nvCxnSpPr>
          <p:spPr>
            <a:xfrm>
              <a:off x="2567592" y="3299218"/>
              <a:ext cx="3490965" cy="3746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352C39F5-FF83-4C51-9A3A-D8DC8A7108C2}"/>
              </a:ext>
            </a:extLst>
          </p:cNvPr>
          <p:cNvSpPr txBox="1"/>
          <p:nvPr/>
        </p:nvSpPr>
        <p:spPr>
          <a:xfrm>
            <a:off x="824460" y="556424"/>
            <a:ext cx="6185940" cy="523220"/>
          </a:xfrm>
          <a:prstGeom prst="rect">
            <a:avLst/>
          </a:prstGeom>
          <a:noFill/>
          <a:ln>
            <a:solidFill>
              <a:schemeClr val="tx1"/>
            </a:solidFill>
          </a:ln>
        </p:spPr>
        <p:txBody>
          <a:bodyPr wrap="square" rtlCol="0">
            <a:spAutoFit/>
          </a:bodyPr>
          <a:lstStyle/>
          <a:p>
            <a:pPr algn="ctr"/>
            <a:r>
              <a:rPr lang="en-US" sz="2800" dirty="0"/>
              <a:t>Building the ALTERNATIVE Scenario</a:t>
            </a:r>
          </a:p>
        </p:txBody>
      </p:sp>
    </p:spTree>
    <p:extLst>
      <p:ext uri="{BB962C8B-B14F-4D97-AF65-F5344CB8AC3E}">
        <p14:creationId xmlns:p14="http://schemas.microsoft.com/office/powerpoint/2010/main" val="34296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childTnLst>
                          </p:cTn>
                        </p:par>
                        <p:par>
                          <p:cTn id="8" fill="hold">
                            <p:stCondLst>
                              <p:cond delay="3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2000"/>
                                        <p:tgtEl>
                                          <p:spTgt spid="29"/>
                                        </p:tgtEl>
                                      </p:cBhvr>
                                    </p:animEffect>
                                  </p:childTnLst>
                                </p:cTn>
                              </p:par>
                            </p:childTnLst>
                          </p:cTn>
                        </p:par>
                        <p:par>
                          <p:cTn id="12" fill="hold">
                            <p:stCondLst>
                              <p:cond delay="5500"/>
                            </p:stCondLst>
                            <p:childTnLst>
                              <p:par>
                                <p:cTn id="13" presetID="1" presetClass="entr" presetSubtype="0" fill="hold" grpId="0" nodeType="afterEffect">
                                  <p:stCondLst>
                                    <p:cond delay="25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CE0A8A2-06E8-4EE3-808B-4C85146E3848}"/>
              </a:ext>
            </a:extLst>
          </p:cNvPr>
          <p:cNvGrpSpPr/>
          <p:nvPr/>
        </p:nvGrpSpPr>
        <p:grpSpPr>
          <a:xfrm>
            <a:off x="1283963" y="1498179"/>
            <a:ext cx="5346390" cy="4701086"/>
            <a:chOff x="-240037" y="1498179"/>
            <a:chExt cx="5346390" cy="4701086"/>
          </a:xfrm>
        </p:grpSpPr>
        <p:sp>
          <p:nvSpPr>
            <p:cNvPr id="2" name="TextBox 1">
              <a:extLst>
                <a:ext uri="{FF2B5EF4-FFF2-40B4-BE49-F238E27FC236}">
                  <a16:creationId xmlns:a16="http://schemas.microsoft.com/office/drawing/2014/main" id="{60432194-2004-46BA-B68A-53B96D8E09CE}"/>
                </a:ext>
              </a:extLst>
            </p:cNvPr>
            <p:cNvSpPr txBox="1"/>
            <p:nvPr/>
          </p:nvSpPr>
          <p:spPr>
            <a:xfrm>
              <a:off x="533400" y="1498179"/>
              <a:ext cx="2552045" cy="523220"/>
            </a:xfrm>
            <a:prstGeom prst="rect">
              <a:avLst/>
            </a:prstGeom>
            <a:noFill/>
          </p:spPr>
          <p:txBody>
            <a:bodyPr wrap="none" rtlCol="0">
              <a:spAutoFit/>
            </a:bodyPr>
            <a:lstStyle/>
            <a:p>
              <a:r>
                <a:rPr lang="es-ES" sz="2800" dirty="0">
                  <a:latin typeface="+mj-lt"/>
                </a:rPr>
                <a:t>driver and </a:t>
              </a:r>
              <a:r>
                <a:rPr lang="es-ES" sz="2800" dirty="0" err="1">
                  <a:latin typeface="+mj-lt"/>
                </a:rPr>
                <a:t>trend</a:t>
              </a:r>
              <a:endParaRPr lang="en-US" sz="2800" dirty="0">
                <a:latin typeface="+mj-lt"/>
              </a:endParaRPr>
            </a:p>
          </p:txBody>
        </p:sp>
        <p:sp>
          <p:nvSpPr>
            <p:cNvPr id="3" name="Rectangle 2">
              <a:extLst>
                <a:ext uri="{FF2B5EF4-FFF2-40B4-BE49-F238E27FC236}">
                  <a16:creationId xmlns:a16="http://schemas.microsoft.com/office/drawing/2014/main" id="{5D416D8C-4470-4D55-B4B0-F1871301B90E}"/>
                </a:ext>
              </a:extLst>
            </p:cNvPr>
            <p:cNvSpPr/>
            <p:nvPr/>
          </p:nvSpPr>
          <p:spPr>
            <a:xfrm>
              <a:off x="1321461" y="2042043"/>
              <a:ext cx="3283719" cy="646331"/>
            </a:xfrm>
            <a:prstGeom prst="rect">
              <a:avLst/>
            </a:prstGeom>
          </p:spPr>
          <p:txBody>
            <a:bodyPr wrap="none">
              <a:spAutoFit/>
            </a:bodyPr>
            <a:lstStyle/>
            <a:p>
              <a:r>
                <a:rPr lang="es-ES" sz="3600" dirty="0">
                  <a:latin typeface="Footlight MT Light" panose="0204060206030A020304" pitchFamily="18" charset="0"/>
                </a:rPr>
                <a:t>driver and </a:t>
              </a:r>
              <a:r>
                <a:rPr lang="es-ES" sz="3600" dirty="0" err="1">
                  <a:latin typeface="Footlight MT Light" panose="0204060206030A020304" pitchFamily="18" charset="0"/>
                </a:rPr>
                <a:t>trend</a:t>
              </a:r>
              <a:endParaRPr lang="en-US" sz="3600" dirty="0">
                <a:latin typeface="Footlight MT Light" panose="0204060206030A020304" pitchFamily="18" charset="0"/>
              </a:endParaRPr>
            </a:p>
          </p:txBody>
        </p:sp>
        <p:sp>
          <p:nvSpPr>
            <p:cNvPr id="4" name="Rectangle 3">
              <a:extLst>
                <a:ext uri="{FF2B5EF4-FFF2-40B4-BE49-F238E27FC236}">
                  <a16:creationId xmlns:a16="http://schemas.microsoft.com/office/drawing/2014/main" id="{08159EE1-A3FF-421A-BC77-E3FE9526DEF3}"/>
                </a:ext>
              </a:extLst>
            </p:cNvPr>
            <p:cNvSpPr/>
            <p:nvPr/>
          </p:nvSpPr>
          <p:spPr>
            <a:xfrm>
              <a:off x="685800" y="4596364"/>
              <a:ext cx="2329484" cy="584775"/>
            </a:xfrm>
            <a:prstGeom prst="rect">
              <a:avLst/>
            </a:prstGeom>
          </p:spPr>
          <p:txBody>
            <a:bodyPr wrap="none">
              <a:spAutoFit/>
            </a:bodyPr>
            <a:lstStyle/>
            <a:p>
              <a:r>
                <a:rPr lang="es-ES" sz="3200" dirty="0">
                  <a:latin typeface="Brush Script MT" panose="03060802040406070304" pitchFamily="66" charset="0"/>
                </a:rPr>
                <a:t>driver and </a:t>
              </a:r>
              <a:r>
                <a:rPr lang="es-ES" sz="3200" dirty="0" err="1">
                  <a:latin typeface="Brush Script MT" panose="03060802040406070304" pitchFamily="66" charset="0"/>
                </a:rPr>
                <a:t>trend</a:t>
              </a:r>
              <a:endParaRPr lang="en-US" sz="3200" dirty="0">
                <a:latin typeface="Brush Script MT" panose="03060802040406070304" pitchFamily="66" charset="0"/>
              </a:endParaRPr>
            </a:p>
          </p:txBody>
        </p:sp>
        <p:sp>
          <p:nvSpPr>
            <p:cNvPr id="5" name="Rectangle 4">
              <a:extLst>
                <a:ext uri="{FF2B5EF4-FFF2-40B4-BE49-F238E27FC236}">
                  <a16:creationId xmlns:a16="http://schemas.microsoft.com/office/drawing/2014/main" id="{137E68EF-104B-49A0-B1AE-B4432F36568C}"/>
                </a:ext>
              </a:extLst>
            </p:cNvPr>
            <p:cNvSpPr/>
            <p:nvPr/>
          </p:nvSpPr>
          <p:spPr>
            <a:xfrm>
              <a:off x="-240037" y="3616142"/>
              <a:ext cx="2528256" cy="707886"/>
            </a:xfrm>
            <a:prstGeom prst="rect">
              <a:avLst/>
            </a:prstGeom>
          </p:spPr>
          <p:txBody>
            <a:bodyPr wrap="none">
              <a:spAutoFit/>
            </a:bodyPr>
            <a:lstStyle/>
            <a:p>
              <a:r>
                <a:rPr lang="es-ES" sz="4000" dirty="0">
                  <a:latin typeface="LilyUPC" panose="020B0502040204020203" pitchFamily="34" charset="-34"/>
                  <a:cs typeface="LilyUPC" panose="020B0502040204020203" pitchFamily="34" charset="-34"/>
                </a:rPr>
                <a:t>driver and </a:t>
              </a:r>
              <a:r>
                <a:rPr lang="es-ES" sz="4000" dirty="0" err="1">
                  <a:latin typeface="LilyUPC" panose="020B0502040204020203" pitchFamily="34" charset="-34"/>
                  <a:cs typeface="LilyUPC" panose="020B0502040204020203" pitchFamily="34" charset="-34"/>
                </a:rPr>
                <a:t>trend</a:t>
              </a:r>
              <a:endParaRPr lang="en-US" sz="4000" dirty="0">
                <a:latin typeface="LilyUPC" panose="020B0502040204020203" pitchFamily="34" charset="-34"/>
                <a:cs typeface="LilyUPC" panose="020B0502040204020203" pitchFamily="34" charset="-34"/>
              </a:endParaRPr>
            </a:p>
          </p:txBody>
        </p:sp>
        <p:sp>
          <p:nvSpPr>
            <p:cNvPr id="6" name="Rectangle 5">
              <a:extLst>
                <a:ext uri="{FF2B5EF4-FFF2-40B4-BE49-F238E27FC236}">
                  <a16:creationId xmlns:a16="http://schemas.microsoft.com/office/drawing/2014/main" id="{00AE1733-B225-496D-B9C8-EB6FD5B3D749}"/>
                </a:ext>
              </a:extLst>
            </p:cNvPr>
            <p:cNvSpPr/>
            <p:nvPr/>
          </p:nvSpPr>
          <p:spPr>
            <a:xfrm>
              <a:off x="466323" y="3097432"/>
              <a:ext cx="1710276" cy="369332"/>
            </a:xfrm>
            <a:prstGeom prst="rect">
              <a:avLst/>
            </a:prstGeom>
          </p:spPr>
          <p:txBody>
            <a:bodyPr wrap="none">
              <a:spAutoFit/>
            </a:bodyPr>
            <a:lstStyle/>
            <a:p>
              <a:r>
                <a:rPr lang="es-ES" dirty="0"/>
                <a:t>driver and </a:t>
              </a:r>
              <a:r>
                <a:rPr lang="es-ES" dirty="0" err="1"/>
                <a:t>trend</a:t>
              </a:r>
              <a:endParaRPr lang="en-US" dirty="0"/>
            </a:p>
          </p:txBody>
        </p:sp>
        <p:sp>
          <p:nvSpPr>
            <p:cNvPr id="7" name="Rectangle 6">
              <a:extLst>
                <a:ext uri="{FF2B5EF4-FFF2-40B4-BE49-F238E27FC236}">
                  <a16:creationId xmlns:a16="http://schemas.microsoft.com/office/drawing/2014/main" id="{2FD55DDC-F5F1-4382-BC32-1164A9454F20}"/>
                </a:ext>
              </a:extLst>
            </p:cNvPr>
            <p:cNvSpPr/>
            <p:nvPr/>
          </p:nvSpPr>
          <p:spPr>
            <a:xfrm>
              <a:off x="660905" y="5552934"/>
              <a:ext cx="4445448" cy="646331"/>
            </a:xfrm>
            <a:prstGeom prst="rect">
              <a:avLst/>
            </a:prstGeom>
          </p:spPr>
          <p:txBody>
            <a:bodyPr wrap="none">
              <a:spAutoFit/>
            </a:bodyPr>
            <a:lstStyle/>
            <a:p>
              <a:r>
                <a:rPr lang="es-ES" sz="3600" dirty="0">
                  <a:latin typeface="Showcard Gothic" panose="04020904020102020604" pitchFamily="82" charset="0"/>
                </a:rPr>
                <a:t>driver and </a:t>
              </a:r>
              <a:r>
                <a:rPr lang="es-ES" sz="3600" dirty="0" err="1">
                  <a:latin typeface="Showcard Gothic" panose="04020904020102020604" pitchFamily="82" charset="0"/>
                </a:rPr>
                <a:t>trend</a:t>
              </a:r>
              <a:endParaRPr lang="en-US" sz="3600" dirty="0">
                <a:latin typeface="Showcard Gothic" panose="04020904020102020604" pitchFamily="82" charset="0"/>
              </a:endParaRPr>
            </a:p>
          </p:txBody>
        </p:sp>
      </p:grpSp>
      <p:sp>
        <p:nvSpPr>
          <p:cNvPr id="10" name="Oval 9">
            <a:extLst>
              <a:ext uri="{FF2B5EF4-FFF2-40B4-BE49-F238E27FC236}">
                <a16:creationId xmlns:a16="http://schemas.microsoft.com/office/drawing/2014/main" id="{5F943071-5498-4716-92DE-25C4F1A44492}"/>
              </a:ext>
            </a:extLst>
          </p:cNvPr>
          <p:cNvSpPr/>
          <p:nvPr/>
        </p:nvSpPr>
        <p:spPr>
          <a:xfrm>
            <a:off x="7942857" y="3657603"/>
            <a:ext cx="2572745" cy="106249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chemeClr val="bg1"/>
                </a:solidFill>
              </a:rPr>
              <a:t>Alternative</a:t>
            </a:r>
            <a:r>
              <a:rPr lang="es-ES" sz="2800" dirty="0">
                <a:solidFill>
                  <a:schemeClr val="bg1"/>
                </a:solidFill>
              </a:rPr>
              <a:t> </a:t>
            </a:r>
            <a:r>
              <a:rPr lang="es-ES" sz="2800" dirty="0" err="1">
                <a:solidFill>
                  <a:schemeClr val="bg1"/>
                </a:solidFill>
              </a:rPr>
              <a:t>Scenario</a:t>
            </a:r>
            <a:endParaRPr lang="en-US" sz="2800" dirty="0">
              <a:solidFill>
                <a:schemeClr val="bg1"/>
              </a:solidFill>
            </a:endParaRPr>
          </a:p>
        </p:txBody>
      </p:sp>
      <p:grpSp>
        <p:nvGrpSpPr>
          <p:cNvPr id="29" name="Group 28">
            <a:extLst>
              <a:ext uri="{FF2B5EF4-FFF2-40B4-BE49-F238E27FC236}">
                <a16:creationId xmlns:a16="http://schemas.microsoft.com/office/drawing/2014/main" id="{C0A4971D-38F0-4A0F-AEC7-D801EB109E71}"/>
              </a:ext>
            </a:extLst>
          </p:cNvPr>
          <p:cNvGrpSpPr/>
          <p:nvPr/>
        </p:nvGrpSpPr>
        <p:grpSpPr>
          <a:xfrm>
            <a:off x="4091592" y="1794353"/>
            <a:ext cx="3765650" cy="3976733"/>
            <a:chOff x="2567592" y="1794350"/>
            <a:chExt cx="3765650" cy="3976733"/>
          </a:xfrm>
        </p:grpSpPr>
        <p:cxnSp>
          <p:nvCxnSpPr>
            <p:cNvPr id="12" name="Straight Arrow Connector 11">
              <a:extLst>
                <a:ext uri="{FF2B5EF4-FFF2-40B4-BE49-F238E27FC236}">
                  <a16:creationId xmlns:a16="http://schemas.microsoft.com/office/drawing/2014/main" id="{D1EDFB7A-AB4C-48CD-B8A4-C032A1488AF3}"/>
                </a:ext>
              </a:extLst>
            </p:cNvPr>
            <p:cNvCxnSpPr>
              <a:cxnSpLocks/>
            </p:cNvCxnSpPr>
            <p:nvPr/>
          </p:nvCxnSpPr>
          <p:spPr>
            <a:xfrm>
              <a:off x="4313074" y="1794350"/>
              <a:ext cx="1912118" cy="9398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C278785-F031-45CA-B182-E59AA2B4AC0D}"/>
                </a:ext>
              </a:extLst>
            </p:cNvPr>
            <p:cNvCxnSpPr>
              <a:cxnSpLocks/>
            </p:cNvCxnSpPr>
            <p:nvPr/>
          </p:nvCxnSpPr>
          <p:spPr>
            <a:xfrm>
              <a:off x="4788744" y="2506831"/>
              <a:ext cx="984045" cy="4546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3AAB8EA-BFEF-4035-80B9-F013E6CD593D}"/>
                </a:ext>
              </a:extLst>
            </p:cNvPr>
            <p:cNvCxnSpPr>
              <a:cxnSpLocks/>
            </p:cNvCxnSpPr>
            <p:nvPr/>
          </p:nvCxnSpPr>
          <p:spPr>
            <a:xfrm flipV="1">
              <a:off x="3581400" y="4011543"/>
              <a:ext cx="2424165"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A04AE3C-E908-4DE3-8428-F6DB46821CFD}"/>
                </a:ext>
              </a:extLst>
            </p:cNvPr>
            <p:cNvCxnSpPr>
              <a:cxnSpLocks/>
            </p:cNvCxnSpPr>
            <p:nvPr/>
          </p:nvCxnSpPr>
          <p:spPr>
            <a:xfrm flipV="1">
              <a:off x="3342961" y="4430376"/>
              <a:ext cx="2662604" cy="3857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ABA0263-167E-4E1D-B8AF-33B59556F6C5}"/>
                </a:ext>
              </a:extLst>
            </p:cNvPr>
            <p:cNvCxnSpPr>
              <a:cxnSpLocks/>
            </p:cNvCxnSpPr>
            <p:nvPr/>
          </p:nvCxnSpPr>
          <p:spPr>
            <a:xfrm flipV="1">
              <a:off x="5106353" y="4841543"/>
              <a:ext cx="1226889" cy="9295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5832A8F-2D68-4DE1-8CFB-4756265E7550}"/>
                </a:ext>
              </a:extLst>
            </p:cNvPr>
            <p:cNvCxnSpPr>
              <a:cxnSpLocks/>
            </p:cNvCxnSpPr>
            <p:nvPr/>
          </p:nvCxnSpPr>
          <p:spPr>
            <a:xfrm>
              <a:off x="2567592" y="3299218"/>
              <a:ext cx="3490965" cy="3746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useBgFill="1">
        <p:nvSpPr>
          <p:cNvPr id="18" name="TextBox 17">
            <a:extLst>
              <a:ext uri="{FF2B5EF4-FFF2-40B4-BE49-F238E27FC236}">
                <a16:creationId xmlns:a16="http://schemas.microsoft.com/office/drawing/2014/main" id="{1714030C-EF9C-42C4-A2A8-AAB75138B183}"/>
              </a:ext>
            </a:extLst>
          </p:cNvPr>
          <p:cNvSpPr txBox="1"/>
          <p:nvPr/>
        </p:nvSpPr>
        <p:spPr>
          <a:xfrm>
            <a:off x="3010790" y="1597168"/>
            <a:ext cx="4751917" cy="3016210"/>
          </a:xfrm>
          <a:prstGeom prst="rect">
            <a:avLst/>
          </a:prstGeom>
          <a:ln>
            <a:solidFill>
              <a:schemeClr val="tx1"/>
            </a:solidFill>
          </a:ln>
        </p:spPr>
        <p:txBody>
          <a:bodyPr wrap="square" lIns="365760" tIns="274320" rIns="365760" bIns="274320" rtlCol="0">
            <a:spAutoFit/>
          </a:bodyPr>
          <a:lstStyle/>
          <a:p>
            <a:r>
              <a:rPr lang="en-US" sz="3200" dirty="0"/>
              <a:t>In other words …</a:t>
            </a:r>
          </a:p>
          <a:p>
            <a:r>
              <a:rPr lang="en-US" sz="3200" dirty="0"/>
              <a:t>If the drivers evolve … gain or lose salience … then you get a different outcome.</a:t>
            </a:r>
          </a:p>
        </p:txBody>
      </p:sp>
      <p:sp>
        <p:nvSpPr>
          <p:cNvPr id="19" name="TextBox 18">
            <a:extLst>
              <a:ext uri="{FF2B5EF4-FFF2-40B4-BE49-F238E27FC236}">
                <a16:creationId xmlns:a16="http://schemas.microsoft.com/office/drawing/2014/main" id="{F2261D2F-F1DC-4CF7-B347-9F8016B07FA1}"/>
              </a:ext>
            </a:extLst>
          </p:cNvPr>
          <p:cNvSpPr txBox="1"/>
          <p:nvPr/>
        </p:nvSpPr>
        <p:spPr>
          <a:xfrm>
            <a:off x="824460" y="556424"/>
            <a:ext cx="6185940" cy="523220"/>
          </a:xfrm>
          <a:prstGeom prst="rect">
            <a:avLst/>
          </a:prstGeom>
          <a:noFill/>
          <a:ln>
            <a:solidFill>
              <a:schemeClr val="tx1"/>
            </a:solidFill>
          </a:ln>
        </p:spPr>
        <p:txBody>
          <a:bodyPr wrap="square" rtlCol="0">
            <a:spAutoFit/>
          </a:bodyPr>
          <a:lstStyle/>
          <a:p>
            <a:pPr algn="ctr"/>
            <a:r>
              <a:rPr lang="en-US" sz="2800" dirty="0"/>
              <a:t>Building the ALTERNATIVE Scenario</a:t>
            </a:r>
          </a:p>
        </p:txBody>
      </p:sp>
    </p:spTree>
    <p:extLst>
      <p:ext uri="{BB962C8B-B14F-4D97-AF65-F5344CB8AC3E}">
        <p14:creationId xmlns:p14="http://schemas.microsoft.com/office/powerpoint/2010/main" val="14527697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CE0A8A2-06E8-4EE3-808B-4C85146E3848}"/>
              </a:ext>
            </a:extLst>
          </p:cNvPr>
          <p:cNvGrpSpPr/>
          <p:nvPr/>
        </p:nvGrpSpPr>
        <p:grpSpPr>
          <a:xfrm>
            <a:off x="1608682" y="1498179"/>
            <a:ext cx="4669364" cy="4596588"/>
            <a:chOff x="84679" y="1498179"/>
            <a:chExt cx="4669364" cy="4596588"/>
          </a:xfrm>
        </p:grpSpPr>
        <p:sp>
          <p:nvSpPr>
            <p:cNvPr id="2" name="TextBox 1">
              <a:extLst>
                <a:ext uri="{FF2B5EF4-FFF2-40B4-BE49-F238E27FC236}">
                  <a16:creationId xmlns:a16="http://schemas.microsoft.com/office/drawing/2014/main" id="{60432194-2004-46BA-B68A-53B96D8E09CE}"/>
                </a:ext>
              </a:extLst>
            </p:cNvPr>
            <p:cNvSpPr txBox="1"/>
            <p:nvPr/>
          </p:nvSpPr>
          <p:spPr>
            <a:xfrm>
              <a:off x="533400" y="1498179"/>
              <a:ext cx="2241063" cy="523220"/>
            </a:xfrm>
            <a:prstGeom prst="rect">
              <a:avLst/>
            </a:prstGeom>
            <a:noFill/>
          </p:spPr>
          <p:txBody>
            <a:bodyPr wrap="none" rtlCol="0">
              <a:spAutoFit/>
            </a:bodyPr>
            <a:lstStyle/>
            <a:p>
              <a:r>
                <a:rPr lang="es-ES" sz="2800" dirty="0" err="1">
                  <a:latin typeface="Arial Black" panose="020B0A04020102020204" pitchFamily="34" charset="0"/>
                </a:rPr>
                <a:t>corruption</a:t>
              </a:r>
              <a:endParaRPr lang="en-US" sz="2800" dirty="0">
                <a:latin typeface="Arial Black" panose="020B0A04020102020204" pitchFamily="34" charset="0"/>
              </a:endParaRPr>
            </a:p>
          </p:txBody>
        </p:sp>
        <p:sp>
          <p:nvSpPr>
            <p:cNvPr id="3" name="Rectangle 2">
              <a:extLst>
                <a:ext uri="{FF2B5EF4-FFF2-40B4-BE49-F238E27FC236}">
                  <a16:creationId xmlns:a16="http://schemas.microsoft.com/office/drawing/2014/main" id="{5D416D8C-4470-4D55-B4B0-F1871301B90E}"/>
                </a:ext>
              </a:extLst>
            </p:cNvPr>
            <p:cNvSpPr/>
            <p:nvPr/>
          </p:nvSpPr>
          <p:spPr>
            <a:xfrm>
              <a:off x="3104782" y="2117120"/>
              <a:ext cx="1226618" cy="461665"/>
            </a:xfrm>
            <a:prstGeom prst="rect">
              <a:avLst/>
            </a:prstGeom>
          </p:spPr>
          <p:txBody>
            <a:bodyPr wrap="none">
              <a:spAutoFit/>
            </a:bodyPr>
            <a:lstStyle/>
            <a:p>
              <a:r>
                <a:rPr lang="es-ES" sz="2400" dirty="0" err="1">
                  <a:latin typeface="Footlight MT Light" panose="0204060206030A020304" pitchFamily="18" charset="0"/>
                </a:rPr>
                <a:t>violence</a:t>
              </a:r>
              <a:endParaRPr lang="en-US" sz="2400" dirty="0">
                <a:latin typeface="Footlight MT Light" panose="0204060206030A020304" pitchFamily="18" charset="0"/>
              </a:endParaRPr>
            </a:p>
          </p:txBody>
        </p:sp>
        <p:sp>
          <p:nvSpPr>
            <p:cNvPr id="4" name="Rectangle 3">
              <a:extLst>
                <a:ext uri="{FF2B5EF4-FFF2-40B4-BE49-F238E27FC236}">
                  <a16:creationId xmlns:a16="http://schemas.microsoft.com/office/drawing/2014/main" id="{08159EE1-A3FF-421A-BC77-E3FE9526DEF3}"/>
                </a:ext>
              </a:extLst>
            </p:cNvPr>
            <p:cNvSpPr/>
            <p:nvPr/>
          </p:nvSpPr>
          <p:spPr>
            <a:xfrm>
              <a:off x="685800" y="4596364"/>
              <a:ext cx="2092239" cy="584775"/>
            </a:xfrm>
            <a:prstGeom prst="rect">
              <a:avLst/>
            </a:prstGeom>
          </p:spPr>
          <p:txBody>
            <a:bodyPr wrap="none">
              <a:spAutoFit/>
            </a:bodyPr>
            <a:lstStyle/>
            <a:p>
              <a:r>
                <a:rPr lang="es-ES" sz="3200" dirty="0" err="1">
                  <a:latin typeface="Brush Script MT" panose="03060802040406070304" pitchFamily="66" charset="0"/>
                </a:rPr>
                <a:t>climate</a:t>
              </a:r>
              <a:r>
                <a:rPr lang="es-ES" sz="3200" dirty="0">
                  <a:latin typeface="Brush Script MT" panose="03060802040406070304" pitchFamily="66" charset="0"/>
                </a:rPr>
                <a:t> </a:t>
              </a:r>
              <a:r>
                <a:rPr lang="es-ES" sz="3200" dirty="0" err="1">
                  <a:latin typeface="Brush Script MT" panose="03060802040406070304" pitchFamily="66" charset="0"/>
                </a:rPr>
                <a:t>change</a:t>
              </a:r>
              <a:endParaRPr lang="en-US" sz="3200" dirty="0">
                <a:latin typeface="Brush Script MT" panose="03060802040406070304" pitchFamily="66" charset="0"/>
              </a:endParaRPr>
            </a:p>
          </p:txBody>
        </p:sp>
        <p:sp>
          <p:nvSpPr>
            <p:cNvPr id="5" name="Rectangle 4">
              <a:extLst>
                <a:ext uri="{FF2B5EF4-FFF2-40B4-BE49-F238E27FC236}">
                  <a16:creationId xmlns:a16="http://schemas.microsoft.com/office/drawing/2014/main" id="{137E68EF-104B-49A0-B1AE-B4432F36568C}"/>
                </a:ext>
              </a:extLst>
            </p:cNvPr>
            <p:cNvSpPr/>
            <p:nvPr/>
          </p:nvSpPr>
          <p:spPr>
            <a:xfrm>
              <a:off x="84679" y="3657407"/>
              <a:ext cx="2222083" cy="584775"/>
            </a:xfrm>
            <a:prstGeom prst="rect">
              <a:avLst/>
            </a:prstGeom>
          </p:spPr>
          <p:txBody>
            <a:bodyPr wrap="none">
              <a:spAutoFit/>
            </a:bodyPr>
            <a:lstStyle/>
            <a:p>
              <a:r>
                <a:rPr lang="es-ES" sz="3200" dirty="0" err="1">
                  <a:latin typeface="LilyUPC" panose="020B0502040204020203" pitchFamily="34" charset="-34"/>
                  <a:cs typeface="LilyUPC" panose="020B0502040204020203" pitchFamily="34" charset="-34"/>
                </a:rPr>
                <a:t>weak</a:t>
              </a:r>
              <a:r>
                <a:rPr lang="es-ES" sz="3200" dirty="0">
                  <a:latin typeface="LilyUPC" panose="020B0502040204020203" pitchFamily="34" charset="-34"/>
                  <a:cs typeface="LilyUPC" panose="020B0502040204020203" pitchFamily="34" charset="-34"/>
                </a:rPr>
                <a:t> </a:t>
              </a:r>
              <a:r>
                <a:rPr lang="es-ES" sz="3200" dirty="0" err="1">
                  <a:latin typeface="LilyUPC" panose="020B0502040204020203" pitchFamily="34" charset="-34"/>
                  <a:cs typeface="LilyUPC" panose="020B0502040204020203" pitchFamily="34" charset="-34"/>
                </a:rPr>
                <a:t>government</a:t>
              </a:r>
              <a:endParaRPr lang="en-US" sz="3200" dirty="0">
                <a:latin typeface="LilyUPC" panose="020B0502040204020203" pitchFamily="34" charset="-34"/>
                <a:cs typeface="LilyUPC" panose="020B0502040204020203" pitchFamily="34" charset="-34"/>
              </a:endParaRPr>
            </a:p>
          </p:txBody>
        </p:sp>
        <p:sp>
          <p:nvSpPr>
            <p:cNvPr id="6" name="Rectangle 5">
              <a:extLst>
                <a:ext uri="{FF2B5EF4-FFF2-40B4-BE49-F238E27FC236}">
                  <a16:creationId xmlns:a16="http://schemas.microsoft.com/office/drawing/2014/main" id="{00AE1733-B225-496D-B9C8-EB6FD5B3D749}"/>
                </a:ext>
              </a:extLst>
            </p:cNvPr>
            <p:cNvSpPr/>
            <p:nvPr/>
          </p:nvSpPr>
          <p:spPr>
            <a:xfrm>
              <a:off x="1435520" y="2934074"/>
              <a:ext cx="1165704" cy="461665"/>
            </a:xfrm>
            <a:prstGeom prst="rect">
              <a:avLst/>
            </a:prstGeom>
          </p:spPr>
          <p:txBody>
            <a:bodyPr wrap="none">
              <a:spAutoFit/>
            </a:bodyPr>
            <a:lstStyle/>
            <a:p>
              <a:r>
                <a:rPr lang="en-US" sz="2400" dirty="0"/>
                <a:t>poverty</a:t>
              </a:r>
            </a:p>
          </p:txBody>
        </p:sp>
        <p:sp>
          <p:nvSpPr>
            <p:cNvPr id="7" name="Rectangle 6">
              <a:extLst>
                <a:ext uri="{FF2B5EF4-FFF2-40B4-BE49-F238E27FC236}">
                  <a16:creationId xmlns:a16="http://schemas.microsoft.com/office/drawing/2014/main" id="{2FD55DDC-F5F1-4382-BC32-1164A9454F20}"/>
                </a:ext>
              </a:extLst>
            </p:cNvPr>
            <p:cNvSpPr/>
            <p:nvPr/>
          </p:nvSpPr>
          <p:spPr>
            <a:xfrm>
              <a:off x="1762518" y="5633102"/>
              <a:ext cx="2991525" cy="461665"/>
            </a:xfrm>
            <a:prstGeom prst="rect">
              <a:avLst/>
            </a:prstGeom>
          </p:spPr>
          <p:txBody>
            <a:bodyPr wrap="none">
              <a:spAutoFit/>
            </a:bodyPr>
            <a:lstStyle/>
            <a:p>
              <a:r>
                <a:rPr lang="es-ES" sz="2400" dirty="0">
                  <a:latin typeface="Showcard Gothic" panose="04020904020102020604" pitchFamily="82" charset="0"/>
                </a:rPr>
                <a:t>“U.S. Green light”</a:t>
              </a:r>
              <a:endParaRPr lang="en-US" sz="2400" dirty="0">
                <a:latin typeface="Showcard Gothic" panose="04020904020102020604" pitchFamily="82" charset="0"/>
              </a:endParaRPr>
            </a:p>
          </p:txBody>
        </p:sp>
      </p:grpSp>
      <p:sp>
        <p:nvSpPr>
          <p:cNvPr id="8" name="TextBox 7">
            <a:extLst>
              <a:ext uri="{FF2B5EF4-FFF2-40B4-BE49-F238E27FC236}">
                <a16:creationId xmlns:a16="http://schemas.microsoft.com/office/drawing/2014/main" id="{3A327CDB-FDA2-43BF-B780-C8A655ECDB1E}"/>
              </a:ext>
            </a:extLst>
          </p:cNvPr>
          <p:cNvSpPr txBox="1"/>
          <p:nvPr/>
        </p:nvSpPr>
        <p:spPr>
          <a:xfrm>
            <a:off x="792706" y="637568"/>
            <a:ext cx="6248400" cy="523220"/>
          </a:xfrm>
          <a:prstGeom prst="rect">
            <a:avLst/>
          </a:prstGeom>
          <a:noFill/>
          <a:ln>
            <a:solidFill>
              <a:schemeClr val="tx1"/>
            </a:solidFill>
          </a:ln>
        </p:spPr>
        <p:txBody>
          <a:bodyPr wrap="square" rtlCol="0">
            <a:spAutoFit/>
          </a:bodyPr>
          <a:lstStyle/>
          <a:p>
            <a:r>
              <a:rPr lang="en-US" sz="2800" dirty="0"/>
              <a:t>EXAMPLE:  Central American Migration</a:t>
            </a:r>
          </a:p>
        </p:txBody>
      </p:sp>
      <p:sp>
        <p:nvSpPr>
          <p:cNvPr id="10" name="Oval 9">
            <a:extLst>
              <a:ext uri="{FF2B5EF4-FFF2-40B4-BE49-F238E27FC236}">
                <a16:creationId xmlns:a16="http://schemas.microsoft.com/office/drawing/2014/main" id="{5F943071-5498-4716-92DE-25C4F1A44492}"/>
              </a:ext>
            </a:extLst>
          </p:cNvPr>
          <p:cNvSpPr/>
          <p:nvPr/>
        </p:nvSpPr>
        <p:spPr>
          <a:xfrm>
            <a:off x="7731456" y="1650452"/>
            <a:ext cx="2403144" cy="106249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chemeClr val="bg1"/>
                </a:solidFill>
              </a:rPr>
              <a:t>Principal </a:t>
            </a:r>
            <a:r>
              <a:rPr lang="es-ES" sz="2800" dirty="0" err="1">
                <a:solidFill>
                  <a:schemeClr val="bg1"/>
                </a:solidFill>
              </a:rPr>
              <a:t>scenario</a:t>
            </a:r>
            <a:endParaRPr lang="en-US" sz="2800" dirty="0">
              <a:solidFill>
                <a:schemeClr val="bg1"/>
              </a:solidFill>
            </a:endParaRPr>
          </a:p>
        </p:txBody>
      </p:sp>
      <p:grpSp>
        <p:nvGrpSpPr>
          <p:cNvPr id="30" name="Group 29">
            <a:extLst>
              <a:ext uri="{FF2B5EF4-FFF2-40B4-BE49-F238E27FC236}">
                <a16:creationId xmlns:a16="http://schemas.microsoft.com/office/drawing/2014/main" id="{386C3016-015F-4DA1-99B3-83B3894ADE50}"/>
              </a:ext>
            </a:extLst>
          </p:cNvPr>
          <p:cNvGrpSpPr/>
          <p:nvPr/>
        </p:nvGrpSpPr>
        <p:grpSpPr>
          <a:xfrm>
            <a:off x="4460548" y="1786101"/>
            <a:ext cx="3388055" cy="3700303"/>
            <a:chOff x="2936545" y="1786098"/>
            <a:chExt cx="3388055" cy="3700303"/>
          </a:xfrm>
        </p:grpSpPr>
        <p:cxnSp>
          <p:nvCxnSpPr>
            <p:cNvPr id="12" name="Straight Arrow Connector 11">
              <a:extLst>
                <a:ext uri="{FF2B5EF4-FFF2-40B4-BE49-F238E27FC236}">
                  <a16:creationId xmlns:a16="http://schemas.microsoft.com/office/drawing/2014/main" id="{D1EDFB7A-AB4C-48CD-B8A4-C032A1488AF3}"/>
                </a:ext>
              </a:extLst>
            </p:cNvPr>
            <p:cNvCxnSpPr>
              <a:cxnSpLocks/>
            </p:cNvCxnSpPr>
            <p:nvPr/>
          </p:nvCxnSpPr>
          <p:spPr>
            <a:xfrm>
              <a:off x="4166882" y="1786098"/>
              <a:ext cx="1137740" cy="1098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C278785-F031-45CA-B182-E59AA2B4AC0D}"/>
                </a:ext>
              </a:extLst>
            </p:cNvPr>
            <p:cNvCxnSpPr>
              <a:cxnSpLocks/>
            </p:cNvCxnSpPr>
            <p:nvPr/>
          </p:nvCxnSpPr>
          <p:spPr>
            <a:xfrm flipV="1">
              <a:off x="4812595" y="2299836"/>
              <a:ext cx="492027" cy="569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3AAB8EA-BFEF-4035-80B9-F013E6CD593D}"/>
                </a:ext>
              </a:extLst>
            </p:cNvPr>
            <p:cNvCxnSpPr>
              <a:cxnSpLocks/>
            </p:cNvCxnSpPr>
            <p:nvPr/>
          </p:nvCxnSpPr>
          <p:spPr>
            <a:xfrm flipV="1">
              <a:off x="3660731" y="2712944"/>
              <a:ext cx="2054698" cy="11526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A04AE3C-E908-4DE3-8428-F6DB46821CFD}"/>
                </a:ext>
              </a:extLst>
            </p:cNvPr>
            <p:cNvCxnSpPr>
              <a:cxnSpLocks/>
            </p:cNvCxnSpPr>
            <p:nvPr/>
          </p:nvCxnSpPr>
          <p:spPr>
            <a:xfrm flipV="1">
              <a:off x="3342961" y="2942824"/>
              <a:ext cx="2524439" cy="18733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ABA0263-167E-4E1D-B8AF-33B59556F6C5}"/>
                </a:ext>
              </a:extLst>
            </p:cNvPr>
            <p:cNvCxnSpPr>
              <a:cxnSpLocks/>
            </p:cNvCxnSpPr>
            <p:nvPr/>
          </p:nvCxnSpPr>
          <p:spPr>
            <a:xfrm flipV="1">
              <a:off x="4724400" y="3210060"/>
              <a:ext cx="1600200" cy="22763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5832A8F-2D68-4DE1-8CFB-4756265E7550}"/>
                </a:ext>
              </a:extLst>
            </p:cNvPr>
            <p:cNvCxnSpPr>
              <a:cxnSpLocks/>
            </p:cNvCxnSpPr>
            <p:nvPr/>
          </p:nvCxnSpPr>
          <p:spPr>
            <a:xfrm flipV="1">
              <a:off x="2936545" y="2522887"/>
              <a:ext cx="2407691" cy="5259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5FFF3F90-9499-4CAC-88DC-B1D8F2BFFABA}"/>
              </a:ext>
            </a:extLst>
          </p:cNvPr>
          <p:cNvSpPr txBox="1"/>
          <p:nvPr/>
        </p:nvSpPr>
        <p:spPr>
          <a:xfrm>
            <a:off x="8245442" y="3429003"/>
            <a:ext cx="2041561" cy="830997"/>
          </a:xfrm>
          <a:prstGeom prst="rect">
            <a:avLst/>
          </a:prstGeom>
          <a:noFill/>
        </p:spPr>
        <p:txBody>
          <a:bodyPr wrap="square" rtlCol="0">
            <a:spAutoFit/>
          </a:bodyPr>
          <a:lstStyle/>
          <a:p>
            <a:r>
              <a:rPr lang="en-US" sz="2400" dirty="0"/>
              <a:t>“Will continue to get worse”</a:t>
            </a:r>
          </a:p>
        </p:txBody>
      </p:sp>
      <p:sp>
        <p:nvSpPr>
          <p:cNvPr id="17" name="Arrow: Down 16">
            <a:extLst>
              <a:ext uri="{FF2B5EF4-FFF2-40B4-BE49-F238E27FC236}">
                <a16:creationId xmlns:a16="http://schemas.microsoft.com/office/drawing/2014/main" id="{68C362A4-2980-4753-8E8B-CE38EC39D00F}"/>
              </a:ext>
            </a:extLst>
          </p:cNvPr>
          <p:cNvSpPr/>
          <p:nvPr/>
        </p:nvSpPr>
        <p:spPr>
          <a:xfrm>
            <a:off x="8636845" y="2777252"/>
            <a:ext cx="599761" cy="587440"/>
          </a:xfrm>
          <a:prstGeom prst="downArrow">
            <a:avLst/>
          </a:prstGeom>
          <a:solidFill>
            <a:srgbClr val="E6B9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81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afterEffect">
                                  <p:stCondLst>
                                    <p:cond delay="0"/>
                                  </p:stCondLst>
                                  <p:childTnLst>
                                    <p:anim calcmode="discrete" valueType="str">
                                      <p:cBhvr>
                                        <p:cTn id="6"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CE0A8A2-06E8-4EE3-808B-4C85146E3848}"/>
              </a:ext>
            </a:extLst>
          </p:cNvPr>
          <p:cNvGrpSpPr/>
          <p:nvPr/>
        </p:nvGrpSpPr>
        <p:grpSpPr>
          <a:xfrm>
            <a:off x="1608682" y="1498179"/>
            <a:ext cx="4669364" cy="4596588"/>
            <a:chOff x="84679" y="1498179"/>
            <a:chExt cx="4669364" cy="4596588"/>
          </a:xfrm>
        </p:grpSpPr>
        <p:sp>
          <p:nvSpPr>
            <p:cNvPr id="2" name="TextBox 1">
              <a:extLst>
                <a:ext uri="{FF2B5EF4-FFF2-40B4-BE49-F238E27FC236}">
                  <a16:creationId xmlns:a16="http://schemas.microsoft.com/office/drawing/2014/main" id="{60432194-2004-46BA-B68A-53B96D8E09CE}"/>
                </a:ext>
              </a:extLst>
            </p:cNvPr>
            <p:cNvSpPr txBox="1"/>
            <p:nvPr/>
          </p:nvSpPr>
          <p:spPr>
            <a:xfrm>
              <a:off x="533400" y="1498179"/>
              <a:ext cx="2241063" cy="523220"/>
            </a:xfrm>
            <a:prstGeom prst="rect">
              <a:avLst/>
            </a:prstGeom>
            <a:noFill/>
          </p:spPr>
          <p:txBody>
            <a:bodyPr wrap="none" rtlCol="0">
              <a:spAutoFit/>
            </a:bodyPr>
            <a:lstStyle/>
            <a:p>
              <a:r>
                <a:rPr lang="es-ES" sz="2800" dirty="0" err="1">
                  <a:latin typeface="Arial Black" panose="020B0A04020102020204" pitchFamily="34" charset="0"/>
                </a:rPr>
                <a:t>corruption</a:t>
              </a:r>
              <a:endParaRPr lang="en-US" sz="2800" dirty="0">
                <a:latin typeface="Arial Black" panose="020B0A04020102020204" pitchFamily="34" charset="0"/>
              </a:endParaRPr>
            </a:p>
          </p:txBody>
        </p:sp>
        <p:sp>
          <p:nvSpPr>
            <p:cNvPr id="3" name="Rectangle 2">
              <a:extLst>
                <a:ext uri="{FF2B5EF4-FFF2-40B4-BE49-F238E27FC236}">
                  <a16:creationId xmlns:a16="http://schemas.microsoft.com/office/drawing/2014/main" id="{5D416D8C-4470-4D55-B4B0-F1871301B90E}"/>
                </a:ext>
              </a:extLst>
            </p:cNvPr>
            <p:cNvSpPr/>
            <p:nvPr/>
          </p:nvSpPr>
          <p:spPr>
            <a:xfrm>
              <a:off x="3104782" y="2117120"/>
              <a:ext cx="1226618" cy="461665"/>
            </a:xfrm>
            <a:prstGeom prst="rect">
              <a:avLst/>
            </a:prstGeom>
          </p:spPr>
          <p:txBody>
            <a:bodyPr wrap="none">
              <a:spAutoFit/>
            </a:bodyPr>
            <a:lstStyle/>
            <a:p>
              <a:r>
                <a:rPr lang="es-ES" sz="2400" dirty="0" err="1">
                  <a:latin typeface="Footlight MT Light" panose="0204060206030A020304" pitchFamily="18" charset="0"/>
                </a:rPr>
                <a:t>violence</a:t>
              </a:r>
              <a:endParaRPr lang="en-US" sz="2400" dirty="0">
                <a:latin typeface="Footlight MT Light" panose="0204060206030A020304" pitchFamily="18" charset="0"/>
              </a:endParaRPr>
            </a:p>
          </p:txBody>
        </p:sp>
        <p:sp>
          <p:nvSpPr>
            <p:cNvPr id="4" name="Rectangle 3">
              <a:extLst>
                <a:ext uri="{FF2B5EF4-FFF2-40B4-BE49-F238E27FC236}">
                  <a16:creationId xmlns:a16="http://schemas.microsoft.com/office/drawing/2014/main" id="{08159EE1-A3FF-421A-BC77-E3FE9526DEF3}"/>
                </a:ext>
              </a:extLst>
            </p:cNvPr>
            <p:cNvSpPr/>
            <p:nvPr/>
          </p:nvSpPr>
          <p:spPr>
            <a:xfrm>
              <a:off x="685800" y="4596364"/>
              <a:ext cx="2092239" cy="584775"/>
            </a:xfrm>
            <a:prstGeom prst="rect">
              <a:avLst/>
            </a:prstGeom>
          </p:spPr>
          <p:txBody>
            <a:bodyPr wrap="none">
              <a:spAutoFit/>
            </a:bodyPr>
            <a:lstStyle/>
            <a:p>
              <a:r>
                <a:rPr lang="es-ES" sz="3200" dirty="0" err="1">
                  <a:latin typeface="Brush Script MT" panose="03060802040406070304" pitchFamily="66" charset="0"/>
                </a:rPr>
                <a:t>climate</a:t>
              </a:r>
              <a:r>
                <a:rPr lang="es-ES" sz="3200" dirty="0">
                  <a:latin typeface="Brush Script MT" panose="03060802040406070304" pitchFamily="66" charset="0"/>
                </a:rPr>
                <a:t> </a:t>
              </a:r>
              <a:r>
                <a:rPr lang="es-ES" sz="3200" dirty="0" err="1">
                  <a:latin typeface="Brush Script MT" panose="03060802040406070304" pitchFamily="66" charset="0"/>
                </a:rPr>
                <a:t>change</a:t>
              </a:r>
              <a:endParaRPr lang="en-US" sz="3200" dirty="0">
                <a:latin typeface="Brush Script MT" panose="03060802040406070304" pitchFamily="66" charset="0"/>
              </a:endParaRPr>
            </a:p>
          </p:txBody>
        </p:sp>
        <p:sp>
          <p:nvSpPr>
            <p:cNvPr id="5" name="Rectangle 4">
              <a:extLst>
                <a:ext uri="{FF2B5EF4-FFF2-40B4-BE49-F238E27FC236}">
                  <a16:creationId xmlns:a16="http://schemas.microsoft.com/office/drawing/2014/main" id="{137E68EF-104B-49A0-B1AE-B4432F36568C}"/>
                </a:ext>
              </a:extLst>
            </p:cNvPr>
            <p:cNvSpPr/>
            <p:nvPr/>
          </p:nvSpPr>
          <p:spPr>
            <a:xfrm>
              <a:off x="84679" y="3657407"/>
              <a:ext cx="2222083" cy="584775"/>
            </a:xfrm>
            <a:prstGeom prst="rect">
              <a:avLst/>
            </a:prstGeom>
          </p:spPr>
          <p:txBody>
            <a:bodyPr wrap="none">
              <a:spAutoFit/>
            </a:bodyPr>
            <a:lstStyle/>
            <a:p>
              <a:r>
                <a:rPr lang="es-ES" sz="3200" dirty="0" err="1">
                  <a:latin typeface="LilyUPC" panose="020B0502040204020203" pitchFamily="34" charset="-34"/>
                  <a:cs typeface="LilyUPC" panose="020B0502040204020203" pitchFamily="34" charset="-34"/>
                </a:rPr>
                <a:t>weak</a:t>
              </a:r>
              <a:r>
                <a:rPr lang="es-ES" sz="3200" dirty="0">
                  <a:latin typeface="LilyUPC" panose="020B0502040204020203" pitchFamily="34" charset="-34"/>
                  <a:cs typeface="LilyUPC" panose="020B0502040204020203" pitchFamily="34" charset="-34"/>
                </a:rPr>
                <a:t> </a:t>
              </a:r>
              <a:r>
                <a:rPr lang="es-ES" sz="3200" dirty="0" err="1">
                  <a:latin typeface="LilyUPC" panose="020B0502040204020203" pitchFamily="34" charset="-34"/>
                  <a:cs typeface="LilyUPC" panose="020B0502040204020203" pitchFamily="34" charset="-34"/>
                </a:rPr>
                <a:t>government</a:t>
              </a:r>
              <a:endParaRPr lang="en-US" sz="3200" dirty="0">
                <a:latin typeface="LilyUPC" panose="020B0502040204020203" pitchFamily="34" charset="-34"/>
                <a:cs typeface="LilyUPC" panose="020B0502040204020203" pitchFamily="34" charset="-34"/>
              </a:endParaRPr>
            </a:p>
          </p:txBody>
        </p:sp>
        <p:sp>
          <p:nvSpPr>
            <p:cNvPr id="6" name="Rectangle 5">
              <a:extLst>
                <a:ext uri="{FF2B5EF4-FFF2-40B4-BE49-F238E27FC236}">
                  <a16:creationId xmlns:a16="http://schemas.microsoft.com/office/drawing/2014/main" id="{00AE1733-B225-496D-B9C8-EB6FD5B3D749}"/>
                </a:ext>
              </a:extLst>
            </p:cNvPr>
            <p:cNvSpPr/>
            <p:nvPr/>
          </p:nvSpPr>
          <p:spPr>
            <a:xfrm>
              <a:off x="1435520" y="2934074"/>
              <a:ext cx="1165704" cy="461665"/>
            </a:xfrm>
            <a:prstGeom prst="rect">
              <a:avLst/>
            </a:prstGeom>
          </p:spPr>
          <p:txBody>
            <a:bodyPr wrap="none">
              <a:spAutoFit/>
            </a:bodyPr>
            <a:lstStyle/>
            <a:p>
              <a:r>
                <a:rPr lang="en-US" sz="2400" dirty="0"/>
                <a:t>poverty</a:t>
              </a:r>
            </a:p>
          </p:txBody>
        </p:sp>
        <p:sp>
          <p:nvSpPr>
            <p:cNvPr id="7" name="Rectangle 6">
              <a:extLst>
                <a:ext uri="{FF2B5EF4-FFF2-40B4-BE49-F238E27FC236}">
                  <a16:creationId xmlns:a16="http://schemas.microsoft.com/office/drawing/2014/main" id="{2FD55DDC-F5F1-4382-BC32-1164A9454F20}"/>
                </a:ext>
              </a:extLst>
            </p:cNvPr>
            <p:cNvSpPr/>
            <p:nvPr/>
          </p:nvSpPr>
          <p:spPr>
            <a:xfrm>
              <a:off x="1762518" y="5633102"/>
              <a:ext cx="2991525" cy="461665"/>
            </a:xfrm>
            <a:prstGeom prst="rect">
              <a:avLst/>
            </a:prstGeom>
          </p:spPr>
          <p:txBody>
            <a:bodyPr wrap="none">
              <a:spAutoFit/>
            </a:bodyPr>
            <a:lstStyle/>
            <a:p>
              <a:r>
                <a:rPr lang="es-ES" sz="2400" dirty="0">
                  <a:latin typeface="Showcard Gothic" panose="04020904020102020604" pitchFamily="82" charset="0"/>
                </a:rPr>
                <a:t>“U.S. Green light”</a:t>
              </a:r>
              <a:endParaRPr lang="en-US" sz="2400" dirty="0">
                <a:latin typeface="Showcard Gothic" panose="04020904020102020604" pitchFamily="82" charset="0"/>
              </a:endParaRPr>
            </a:p>
          </p:txBody>
        </p:sp>
      </p:grpSp>
      <p:sp>
        <p:nvSpPr>
          <p:cNvPr id="8" name="TextBox 7">
            <a:extLst>
              <a:ext uri="{FF2B5EF4-FFF2-40B4-BE49-F238E27FC236}">
                <a16:creationId xmlns:a16="http://schemas.microsoft.com/office/drawing/2014/main" id="{3A327CDB-FDA2-43BF-B780-C8A655ECDB1E}"/>
              </a:ext>
            </a:extLst>
          </p:cNvPr>
          <p:cNvSpPr txBox="1"/>
          <p:nvPr/>
        </p:nvSpPr>
        <p:spPr>
          <a:xfrm>
            <a:off x="792706" y="637568"/>
            <a:ext cx="6248400" cy="523220"/>
          </a:xfrm>
          <a:prstGeom prst="rect">
            <a:avLst/>
          </a:prstGeom>
          <a:noFill/>
          <a:ln>
            <a:solidFill>
              <a:schemeClr val="tx1"/>
            </a:solidFill>
          </a:ln>
        </p:spPr>
        <p:txBody>
          <a:bodyPr wrap="square" rtlCol="0">
            <a:spAutoFit/>
          </a:bodyPr>
          <a:lstStyle/>
          <a:p>
            <a:r>
              <a:rPr lang="en-US" sz="2800" dirty="0"/>
              <a:t>EXAMPLE:  Central American Migration</a:t>
            </a:r>
          </a:p>
        </p:txBody>
      </p:sp>
      <p:sp>
        <p:nvSpPr>
          <p:cNvPr id="10" name="Oval 9">
            <a:extLst>
              <a:ext uri="{FF2B5EF4-FFF2-40B4-BE49-F238E27FC236}">
                <a16:creationId xmlns:a16="http://schemas.microsoft.com/office/drawing/2014/main" id="{5F943071-5498-4716-92DE-25C4F1A44492}"/>
              </a:ext>
            </a:extLst>
          </p:cNvPr>
          <p:cNvSpPr/>
          <p:nvPr/>
        </p:nvSpPr>
        <p:spPr>
          <a:xfrm>
            <a:off x="7731456" y="1650452"/>
            <a:ext cx="2403144" cy="106249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chemeClr val="bg1"/>
                </a:solidFill>
              </a:rPr>
              <a:t>Principal </a:t>
            </a:r>
            <a:r>
              <a:rPr lang="es-ES" sz="2800" dirty="0" err="1">
                <a:solidFill>
                  <a:schemeClr val="bg1"/>
                </a:solidFill>
              </a:rPr>
              <a:t>scenario</a:t>
            </a:r>
            <a:endParaRPr lang="en-US" sz="2800" dirty="0">
              <a:solidFill>
                <a:schemeClr val="bg1"/>
              </a:solidFill>
            </a:endParaRPr>
          </a:p>
        </p:txBody>
      </p:sp>
      <p:grpSp>
        <p:nvGrpSpPr>
          <p:cNvPr id="30" name="Group 29">
            <a:extLst>
              <a:ext uri="{FF2B5EF4-FFF2-40B4-BE49-F238E27FC236}">
                <a16:creationId xmlns:a16="http://schemas.microsoft.com/office/drawing/2014/main" id="{386C3016-015F-4DA1-99B3-83B3894ADE50}"/>
              </a:ext>
            </a:extLst>
          </p:cNvPr>
          <p:cNvGrpSpPr/>
          <p:nvPr/>
        </p:nvGrpSpPr>
        <p:grpSpPr>
          <a:xfrm>
            <a:off x="4460548" y="1786101"/>
            <a:ext cx="3388055" cy="3700303"/>
            <a:chOff x="2936545" y="1786098"/>
            <a:chExt cx="3388055" cy="3700303"/>
          </a:xfrm>
        </p:grpSpPr>
        <p:cxnSp>
          <p:nvCxnSpPr>
            <p:cNvPr id="12" name="Straight Arrow Connector 11">
              <a:extLst>
                <a:ext uri="{FF2B5EF4-FFF2-40B4-BE49-F238E27FC236}">
                  <a16:creationId xmlns:a16="http://schemas.microsoft.com/office/drawing/2014/main" id="{D1EDFB7A-AB4C-48CD-B8A4-C032A1488AF3}"/>
                </a:ext>
              </a:extLst>
            </p:cNvPr>
            <p:cNvCxnSpPr>
              <a:cxnSpLocks/>
            </p:cNvCxnSpPr>
            <p:nvPr/>
          </p:nvCxnSpPr>
          <p:spPr>
            <a:xfrm>
              <a:off x="4166882" y="1786098"/>
              <a:ext cx="1137740" cy="1098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C278785-F031-45CA-B182-E59AA2B4AC0D}"/>
                </a:ext>
              </a:extLst>
            </p:cNvPr>
            <p:cNvCxnSpPr>
              <a:cxnSpLocks/>
            </p:cNvCxnSpPr>
            <p:nvPr/>
          </p:nvCxnSpPr>
          <p:spPr>
            <a:xfrm flipV="1">
              <a:off x="4812595" y="2299836"/>
              <a:ext cx="492027" cy="569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3AAB8EA-BFEF-4035-80B9-F013E6CD593D}"/>
                </a:ext>
              </a:extLst>
            </p:cNvPr>
            <p:cNvCxnSpPr>
              <a:cxnSpLocks/>
            </p:cNvCxnSpPr>
            <p:nvPr/>
          </p:nvCxnSpPr>
          <p:spPr>
            <a:xfrm flipV="1">
              <a:off x="3660731" y="2712944"/>
              <a:ext cx="2054698" cy="11526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A04AE3C-E908-4DE3-8428-F6DB46821CFD}"/>
                </a:ext>
              </a:extLst>
            </p:cNvPr>
            <p:cNvCxnSpPr>
              <a:cxnSpLocks/>
            </p:cNvCxnSpPr>
            <p:nvPr/>
          </p:nvCxnSpPr>
          <p:spPr>
            <a:xfrm flipV="1">
              <a:off x="3342961" y="2942824"/>
              <a:ext cx="2524439" cy="18733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ABA0263-167E-4E1D-B8AF-33B59556F6C5}"/>
                </a:ext>
              </a:extLst>
            </p:cNvPr>
            <p:cNvCxnSpPr>
              <a:cxnSpLocks/>
            </p:cNvCxnSpPr>
            <p:nvPr/>
          </p:nvCxnSpPr>
          <p:spPr>
            <a:xfrm flipV="1">
              <a:off x="4724400" y="3210060"/>
              <a:ext cx="1600200" cy="22763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5832A8F-2D68-4DE1-8CFB-4756265E7550}"/>
                </a:ext>
              </a:extLst>
            </p:cNvPr>
            <p:cNvCxnSpPr>
              <a:cxnSpLocks/>
            </p:cNvCxnSpPr>
            <p:nvPr/>
          </p:nvCxnSpPr>
          <p:spPr>
            <a:xfrm flipV="1">
              <a:off x="2936545" y="2522887"/>
              <a:ext cx="2407691" cy="5259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5FFF3F90-9499-4CAC-88DC-B1D8F2BFFABA}"/>
              </a:ext>
            </a:extLst>
          </p:cNvPr>
          <p:cNvSpPr txBox="1"/>
          <p:nvPr/>
        </p:nvSpPr>
        <p:spPr>
          <a:xfrm>
            <a:off x="8245442" y="3429003"/>
            <a:ext cx="2041561" cy="830997"/>
          </a:xfrm>
          <a:prstGeom prst="rect">
            <a:avLst/>
          </a:prstGeom>
          <a:noFill/>
        </p:spPr>
        <p:txBody>
          <a:bodyPr wrap="square" rtlCol="0">
            <a:spAutoFit/>
          </a:bodyPr>
          <a:lstStyle/>
          <a:p>
            <a:r>
              <a:rPr lang="en-US" sz="2400" dirty="0"/>
              <a:t>“Will continue to get worse”</a:t>
            </a:r>
          </a:p>
        </p:txBody>
      </p:sp>
      <p:sp>
        <p:nvSpPr>
          <p:cNvPr id="17" name="Arrow: Down 16">
            <a:extLst>
              <a:ext uri="{FF2B5EF4-FFF2-40B4-BE49-F238E27FC236}">
                <a16:creationId xmlns:a16="http://schemas.microsoft.com/office/drawing/2014/main" id="{68C362A4-2980-4753-8E8B-CE38EC39D00F}"/>
              </a:ext>
            </a:extLst>
          </p:cNvPr>
          <p:cNvSpPr/>
          <p:nvPr/>
        </p:nvSpPr>
        <p:spPr>
          <a:xfrm>
            <a:off x="8636845" y="2777252"/>
            <a:ext cx="599761" cy="587440"/>
          </a:xfrm>
          <a:prstGeom prst="downArrow">
            <a:avLst/>
          </a:prstGeom>
          <a:solidFill>
            <a:srgbClr val="E6B9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8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childTnLst>
                          </p:cTn>
                        </p:par>
                        <p:par>
                          <p:cTn id="8" fill="hold">
                            <p:stCondLst>
                              <p:cond delay="3250"/>
                            </p:stCondLst>
                            <p:childTnLst>
                              <p:par>
                                <p:cTn id="9" presetID="22" presetClass="entr" presetSubtype="8"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2000"/>
                                        <p:tgtEl>
                                          <p:spTgt spid="30"/>
                                        </p:tgtEl>
                                      </p:cBhvr>
                                    </p:animEffect>
                                  </p:childTnLst>
                                </p:cTn>
                              </p:par>
                            </p:childTnLst>
                          </p:cTn>
                        </p:par>
                        <p:par>
                          <p:cTn id="12" fill="hold">
                            <p:stCondLst>
                              <p:cond delay="5250"/>
                            </p:stCondLst>
                            <p:childTnLst>
                              <p:par>
                                <p:cTn id="13" presetID="1" presetClass="entr" presetSubtype="0" fill="hold" grpId="0" nodeType="afterEffect">
                                  <p:stCondLst>
                                    <p:cond delay="25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5500"/>
                            </p:stCondLst>
                            <p:childTnLst>
                              <p:par>
                                <p:cTn id="16" presetID="22" presetClass="entr" presetSubtype="1"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childTnLst>
                          </p:cTn>
                        </p:par>
                        <p:par>
                          <p:cTn id="19" fill="hold">
                            <p:stCondLst>
                              <p:cond delay="6000"/>
                            </p:stCondLst>
                            <p:childTnLst>
                              <p:par>
                                <p:cTn id="20" presetID="1"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7" grpId="0" animBg="1"/>
    </p:bld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CE0A8A2-06E8-4EE3-808B-4C85146E3848}"/>
              </a:ext>
            </a:extLst>
          </p:cNvPr>
          <p:cNvGrpSpPr/>
          <p:nvPr/>
        </p:nvGrpSpPr>
        <p:grpSpPr>
          <a:xfrm>
            <a:off x="846154" y="1498179"/>
            <a:ext cx="5729697" cy="4701086"/>
            <a:chOff x="-677846" y="1498179"/>
            <a:chExt cx="5729697" cy="4701086"/>
          </a:xfrm>
        </p:grpSpPr>
        <p:sp>
          <p:nvSpPr>
            <p:cNvPr id="2" name="TextBox 1">
              <a:extLst>
                <a:ext uri="{FF2B5EF4-FFF2-40B4-BE49-F238E27FC236}">
                  <a16:creationId xmlns:a16="http://schemas.microsoft.com/office/drawing/2014/main" id="{60432194-2004-46BA-B68A-53B96D8E09CE}"/>
                </a:ext>
              </a:extLst>
            </p:cNvPr>
            <p:cNvSpPr txBox="1"/>
            <p:nvPr/>
          </p:nvSpPr>
          <p:spPr>
            <a:xfrm>
              <a:off x="533400" y="1498179"/>
              <a:ext cx="1730217" cy="523220"/>
            </a:xfrm>
            <a:prstGeom prst="rect">
              <a:avLst/>
            </a:prstGeom>
            <a:noFill/>
          </p:spPr>
          <p:txBody>
            <a:bodyPr wrap="none" rtlCol="0">
              <a:spAutoFit/>
            </a:bodyPr>
            <a:lstStyle/>
            <a:p>
              <a:r>
                <a:rPr lang="es-ES" sz="2800" dirty="0" err="1">
                  <a:latin typeface="+mj-lt"/>
                </a:rPr>
                <a:t>corruption</a:t>
              </a:r>
              <a:endParaRPr lang="en-US" sz="2800" dirty="0">
                <a:latin typeface="+mj-lt"/>
              </a:endParaRPr>
            </a:p>
          </p:txBody>
        </p:sp>
        <p:sp>
          <p:nvSpPr>
            <p:cNvPr id="3" name="Rectangle 2">
              <a:extLst>
                <a:ext uri="{FF2B5EF4-FFF2-40B4-BE49-F238E27FC236}">
                  <a16:creationId xmlns:a16="http://schemas.microsoft.com/office/drawing/2014/main" id="{5D416D8C-4470-4D55-B4B0-F1871301B90E}"/>
                </a:ext>
              </a:extLst>
            </p:cNvPr>
            <p:cNvSpPr/>
            <p:nvPr/>
          </p:nvSpPr>
          <p:spPr>
            <a:xfrm>
              <a:off x="2799524" y="2175309"/>
              <a:ext cx="1747594" cy="646331"/>
            </a:xfrm>
            <a:prstGeom prst="rect">
              <a:avLst/>
            </a:prstGeom>
          </p:spPr>
          <p:txBody>
            <a:bodyPr wrap="none">
              <a:spAutoFit/>
            </a:bodyPr>
            <a:lstStyle/>
            <a:p>
              <a:r>
                <a:rPr lang="es-ES" sz="3600" dirty="0" err="1">
                  <a:latin typeface="Footlight MT Light" panose="0204060206030A020304" pitchFamily="18" charset="0"/>
                </a:rPr>
                <a:t>violence</a:t>
              </a:r>
              <a:endParaRPr lang="en-US" sz="3600" dirty="0">
                <a:latin typeface="Footlight MT Light" panose="0204060206030A020304" pitchFamily="18" charset="0"/>
              </a:endParaRPr>
            </a:p>
          </p:txBody>
        </p:sp>
        <p:sp>
          <p:nvSpPr>
            <p:cNvPr id="4" name="Rectangle 3">
              <a:extLst>
                <a:ext uri="{FF2B5EF4-FFF2-40B4-BE49-F238E27FC236}">
                  <a16:creationId xmlns:a16="http://schemas.microsoft.com/office/drawing/2014/main" id="{08159EE1-A3FF-421A-BC77-E3FE9526DEF3}"/>
                </a:ext>
              </a:extLst>
            </p:cNvPr>
            <p:cNvSpPr/>
            <p:nvPr/>
          </p:nvSpPr>
          <p:spPr>
            <a:xfrm>
              <a:off x="685800" y="4596364"/>
              <a:ext cx="2092239" cy="584775"/>
            </a:xfrm>
            <a:prstGeom prst="rect">
              <a:avLst/>
            </a:prstGeom>
          </p:spPr>
          <p:txBody>
            <a:bodyPr wrap="none">
              <a:spAutoFit/>
            </a:bodyPr>
            <a:lstStyle/>
            <a:p>
              <a:r>
                <a:rPr lang="es-ES" sz="3200" dirty="0" err="1">
                  <a:latin typeface="Brush Script MT" panose="03060802040406070304" pitchFamily="66" charset="0"/>
                </a:rPr>
                <a:t>climate</a:t>
              </a:r>
              <a:r>
                <a:rPr lang="es-ES" sz="3200" dirty="0">
                  <a:latin typeface="Brush Script MT" panose="03060802040406070304" pitchFamily="66" charset="0"/>
                </a:rPr>
                <a:t> </a:t>
              </a:r>
              <a:r>
                <a:rPr lang="es-ES" sz="3200" dirty="0" err="1">
                  <a:latin typeface="Brush Script MT" panose="03060802040406070304" pitchFamily="66" charset="0"/>
                </a:rPr>
                <a:t>change</a:t>
              </a:r>
              <a:endParaRPr lang="en-US" sz="3200" dirty="0">
                <a:latin typeface="Brush Script MT" panose="03060802040406070304" pitchFamily="66" charset="0"/>
              </a:endParaRPr>
            </a:p>
          </p:txBody>
        </p:sp>
        <p:sp>
          <p:nvSpPr>
            <p:cNvPr id="5" name="Rectangle 4">
              <a:extLst>
                <a:ext uri="{FF2B5EF4-FFF2-40B4-BE49-F238E27FC236}">
                  <a16:creationId xmlns:a16="http://schemas.microsoft.com/office/drawing/2014/main" id="{137E68EF-104B-49A0-B1AE-B4432F36568C}"/>
                </a:ext>
              </a:extLst>
            </p:cNvPr>
            <p:cNvSpPr/>
            <p:nvPr/>
          </p:nvSpPr>
          <p:spPr>
            <a:xfrm>
              <a:off x="-677846" y="3671405"/>
              <a:ext cx="2731838" cy="707886"/>
            </a:xfrm>
            <a:prstGeom prst="rect">
              <a:avLst/>
            </a:prstGeom>
          </p:spPr>
          <p:txBody>
            <a:bodyPr wrap="none">
              <a:spAutoFit/>
            </a:bodyPr>
            <a:lstStyle/>
            <a:p>
              <a:r>
                <a:rPr lang="es-ES" sz="4000" dirty="0" err="1">
                  <a:latin typeface="LilyUPC" panose="020B0502040204020203" pitchFamily="34" charset="-34"/>
                  <a:cs typeface="LilyUPC" panose="020B0502040204020203" pitchFamily="34" charset="-34"/>
                </a:rPr>
                <a:t>weak</a:t>
              </a:r>
              <a:r>
                <a:rPr lang="es-ES" sz="4000" dirty="0">
                  <a:latin typeface="LilyUPC" panose="020B0502040204020203" pitchFamily="34" charset="-34"/>
                  <a:cs typeface="LilyUPC" panose="020B0502040204020203" pitchFamily="34" charset="-34"/>
                </a:rPr>
                <a:t> </a:t>
              </a:r>
              <a:r>
                <a:rPr lang="es-ES" sz="4000" dirty="0" err="1">
                  <a:latin typeface="LilyUPC" panose="020B0502040204020203" pitchFamily="34" charset="-34"/>
                  <a:cs typeface="LilyUPC" panose="020B0502040204020203" pitchFamily="34" charset="-34"/>
                </a:rPr>
                <a:t>government</a:t>
              </a:r>
              <a:endParaRPr lang="en-US" sz="4000" dirty="0">
                <a:latin typeface="LilyUPC" panose="020B0502040204020203" pitchFamily="34" charset="-34"/>
                <a:cs typeface="LilyUPC" panose="020B0502040204020203" pitchFamily="34" charset="-34"/>
              </a:endParaRPr>
            </a:p>
          </p:txBody>
        </p:sp>
        <p:sp>
          <p:nvSpPr>
            <p:cNvPr id="6" name="Rectangle 5">
              <a:extLst>
                <a:ext uri="{FF2B5EF4-FFF2-40B4-BE49-F238E27FC236}">
                  <a16:creationId xmlns:a16="http://schemas.microsoft.com/office/drawing/2014/main" id="{00AE1733-B225-496D-B9C8-EB6FD5B3D749}"/>
                </a:ext>
              </a:extLst>
            </p:cNvPr>
            <p:cNvSpPr/>
            <p:nvPr/>
          </p:nvSpPr>
          <p:spPr>
            <a:xfrm>
              <a:off x="1509783" y="3049845"/>
              <a:ext cx="920445" cy="369332"/>
            </a:xfrm>
            <a:prstGeom prst="rect">
              <a:avLst/>
            </a:prstGeom>
          </p:spPr>
          <p:txBody>
            <a:bodyPr wrap="none">
              <a:spAutoFit/>
            </a:bodyPr>
            <a:lstStyle/>
            <a:p>
              <a:r>
                <a:rPr lang="es-ES" dirty="0" err="1"/>
                <a:t>poverty</a:t>
              </a:r>
              <a:endParaRPr lang="en-US" dirty="0"/>
            </a:p>
          </p:txBody>
        </p:sp>
        <p:sp>
          <p:nvSpPr>
            <p:cNvPr id="7" name="Rectangle 6">
              <a:extLst>
                <a:ext uri="{FF2B5EF4-FFF2-40B4-BE49-F238E27FC236}">
                  <a16:creationId xmlns:a16="http://schemas.microsoft.com/office/drawing/2014/main" id="{2FD55DDC-F5F1-4382-BC32-1164A9454F20}"/>
                </a:ext>
              </a:extLst>
            </p:cNvPr>
            <p:cNvSpPr/>
            <p:nvPr/>
          </p:nvSpPr>
          <p:spPr>
            <a:xfrm>
              <a:off x="660905" y="5552934"/>
              <a:ext cx="4390946" cy="646331"/>
            </a:xfrm>
            <a:prstGeom prst="rect">
              <a:avLst/>
            </a:prstGeom>
          </p:spPr>
          <p:txBody>
            <a:bodyPr wrap="none">
              <a:spAutoFit/>
            </a:bodyPr>
            <a:lstStyle/>
            <a:p>
              <a:r>
                <a:rPr lang="es-ES" sz="3600" dirty="0">
                  <a:latin typeface="Showcard Gothic" panose="04020904020102020604" pitchFamily="82" charset="0"/>
                </a:rPr>
                <a:t>U.S. “</a:t>
              </a:r>
              <a:r>
                <a:rPr lang="es-ES" sz="3600" dirty="0" err="1">
                  <a:latin typeface="Showcard Gothic" panose="04020904020102020604" pitchFamily="82" charset="0"/>
                </a:rPr>
                <a:t>green</a:t>
              </a:r>
              <a:r>
                <a:rPr lang="es-ES" sz="3600" dirty="0">
                  <a:latin typeface="Showcard Gothic" panose="04020904020102020604" pitchFamily="82" charset="0"/>
                </a:rPr>
                <a:t> light”</a:t>
              </a:r>
              <a:endParaRPr lang="en-US" sz="3600" dirty="0">
                <a:latin typeface="Showcard Gothic" panose="04020904020102020604" pitchFamily="82" charset="0"/>
              </a:endParaRPr>
            </a:p>
          </p:txBody>
        </p:sp>
      </p:grpSp>
      <p:sp>
        <p:nvSpPr>
          <p:cNvPr id="10" name="Oval 9">
            <a:extLst>
              <a:ext uri="{FF2B5EF4-FFF2-40B4-BE49-F238E27FC236}">
                <a16:creationId xmlns:a16="http://schemas.microsoft.com/office/drawing/2014/main" id="{5F943071-5498-4716-92DE-25C4F1A44492}"/>
              </a:ext>
            </a:extLst>
          </p:cNvPr>
          <p:cNvSpPr/>
          <p:nvPr/>
        </p:nvSpPr>
        <p:spPr>
          <a:xfrm>
            <a:off x="7942857" y="3657603"/>
            <a:ext cx="2572745" cy="106249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chemeClr val="bg1"/>
                </a:solidFill>
              </a:rPr>
              <a:t>Alternative</a:t>
            </a:r>
            <a:r>
              <a:rPr lang="es-ES" sz="2800" dirty="0">
                <a:solidFill>
                  <a:schemeClr val="bg1"/>
                </a:solidFill>
              </a:rPr>
              <a:t> </a:t>
            </a:r>
            <a:r>
              <a:rPr lang="es-ES" sz="2800" dirty="0" err="1">
                <a:solidFill>
                  <a:schemeClr val="bg1"/>
                </a:solidFill>
              </a:rPr>
              <a:t>Scenario</a:t>
            </a:r>
            <a:endParaRPr lang="en-US" sz="2800" dirty="0">
              <a:solidFill>
                <a:schemeClr val="bg1"/>
              </a:solidFill>
            </a:endParaRPr>
          </a:p>
        </p:txBody>
      </p:sp>
      <p:grpSp>
        <p:nvGrpSpPr>
          <p:cNvPr id="29" name="Group 28">
            <a:extLst>
              <a:ext uri="{FF2B5EF4-FFF2-40B4-BE49-F238E27FC236}">
                <a16:creationId xmlns:a16="http://schemas.microsoft.com/office/drawing/2014/main" id="{C0A4971D-38F0-4A0F-AEC7-D801EB109E71}"/>
              </a:ext>
            </a:extLst>
          </p:cNvPr>
          <p:cNvGrpSpPr/>
          <p:nvPr/>
        </p:nvGrpSpPr>
        <p:grpSpPr>
          <a:xfrm>
            <a:off x="4091592" y="1794353"/>
            <a:ext cx="3765650" cy="3976733"/>
            <a:chOff x="2567592" y="1794350"/>
            <a:chExt cx="3765650" cy="3976733"/>
          </a:xfrm>
        </p:grpSpPr>
        <p:cxnSp>
          <p:nvCxnSpPr>
            <p:cNvPr id="12" name="Straight Arrow Connector 11">
              <a:extLst>
                <a:ext uri="{FF2B5EF4-FFF2-40B4-BE49-F238E27FC236}">
                  <a16:creationId xmlns:a16="http://schemas.microsoft.com/office/drawing/2014/main" id="{D1EDFB7A-AB4C-48CD-B8A4-C032A1488AF3}"/>
                </a:ext>
              </a:extLst>
            </p:cNvPr>
            <p:cNvCxnSpPr>
              <a:cxnSpLocks/>
            </p:cNvCxnSpPr>
            <p:nvPr/>
          </p:nvCxnSpPr>
          <p:spPr>
            <a:xfrm>
              <a:off x="4313074" y="1794350"/>
              <a:ext cx="1912118" cy="9398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C278785-F031-45CA-B182-E59AA2B4AC0D}"/>
                </a:ext>
              </a:extLst>
            </p:cNvPr>
            <p:cNvCxnSpPr>
              <a:cxnSpLocks/>
            </p:cNvCxnSpPr>
            <p:nvPr/>
          </p:nvCxnSpPr>
          <p:spPr>
            <a:xfrm>
              <a:off x="4788744" y="2506831"/>
              <a:ext cx="984045" cy="4546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3AAB8EA-BFEF-4035-80B9-F013E6CD593D}"/>
                </a:ext>
              </a:extLst>
            </p:cNvPr>
            <p:cNvCxnSpPr>
              <a:cxnSpLocks/>
            </p:cNvCxnSpPr>
            <p:nvPr/>
          </p:nvCxnSpPr>
          <p:spPr>
            <a:xfrm flipV="1">
              <a:off x="3581400" y="4011543"/>
              <a:ext cx="2424165"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A04AE3C-E908-4DE3-8428-F6DB46821CFD}"/>
                </a:ext>
              </a:extLst>
            </p:cNvPr>
            <p:cNvCxnSpPr>
              <a:cxnSpLocks/>
            </p:cNvCxnSpPr>
            <p:nvPr/>
          </p:nvCxnSpPr>
          <p:spPr>
            <a:xfrm flipV="1">
              <a:off x="3342961" y="4430376"/>
              <a:ext cx="2662604" cy="3857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ABA0263-167E-4E1D-B8AF-33B59556F6C5}"/>
                </a:ext>
              </a:extLst>
            </p:cNvPr>
            <p:cNvCxnSpPr>
              <a:cxnSpLocks/>
            </p:cNvCxnSpPr>
            <p:nvPr/>
          </p:nvCxnSpPr>
          <p:spPr>
            <a:xfrm flipV="1">
              <a:off x="5106353" y="4841543"/>
              <a:ext cx="1226889" cy="9295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5832A8F-2D68-4DE1-8CFB-4756265E7550}"/>
                </a:ext>
              </a:extLst>
            </p:cNvPr>
            <p:cNvCxnSpPr>
              <a:cxnSpLocks/>
            </p:cNvCxnSpPr>
            <p:nvPr/>
          </p:nvCxnSpPr>
          <p:spPr>
            <a:xfrm>
              <a:off x="2567592" y="3299218"/>
              <a:ext cx="3490965" cy="3746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F0609B01-34BF-4AAA-9173-28E46CEEDB67}"/>
              </a:ext>
            </a:extLst>
          </p:cNvPr>
          <p:cNvSpPr txBox="1"/>
          <p:nvPr/>
        </p:nvSpPr>
        <p:spPr>
          <a:xfrm>
            <a:off x="8474041" y="5540253"/>
            <a:ext cx="2041561" cy="461665"/>
          </a:xfrm>
          <a:prstGeom prst="rect">
            <a:avLst/>
          </a:prstGeom>
          <a:noFill/>
        </p:spPr>
        <p:txBody>
          <a:bodyPr wrap="square" rtlCol="0">
            <a:spAutoFit/>
          </a:bodyPr>
          <a:lstStyle/>
          <a:p>
            <a:r>
              <a:rPr lang="en-US" sz="2400" dirty="0"/>
              <a:t>“Will decline”</a:t>
            </a:r>
          </a:p>
        </p:txBody>
      </p:sp>
      <p:sp>
        <p:nvSpPr>
          <p:cNvPr id="20" name="Arrow: Down 19">
            <a:extLst>
              <a:ext uri="{FF2B5EF4-FFF2-40B4-BE49-F238E27FC236}">
                <a16:creationId xmlns:a16="http://schemas.microsoft.com/office/drawing/2014/main" id="{954D2121-A49A-4F96-93CE-152E42366161}"/>
              </a:ext>
            </a:extLst>
          </p:cNvPr>
          <p:cNvSpPr/>
          <p:nvPr/>
        </p:nvSpPr>
        <p:spPr>
          <a:xfrm>
            <a:off x="9017845" y="4861863"/>
            <a:ext cx="599761" cy="587440"/>
          </a:xfrm>
          <a:prstGeom prst="downArrow">
            <a:avLst/>
          </a:prstGeom>
          <a:solidFill>
            <a:srgbClr val="E6B9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DA056C3-6D5D-43BB-BF7B-C1F8589E9473}"/>
              </a:ext>
            </a:extLst>
          </p:cNvPr>
          <p:cNvSpPr txBox="1"/>
          <p:nvPr/>
        </p:nvSpPr>
        <p:spPr>
          <a:xfrm>
            <a:off x="792706" y="637568"/>
            <a:ext cx="6248400" cy="523220"/>
          </a:xfrm>
          <a:prstGeom prst="rect">
            <a:avLst/>
          </a:prstGeom>
          <a:noFill/>
          <a:ln>
            <a:solidFill>
              <a:schemeClr val="tx1"/>
            </a:solidFill>
          </a:ln>
        </p:spPr>
        <p:txBody>
          <a:bodyPr wrap="square" rtlCol="0">
            <a:spAutoFit/>
          </a:bodyPr>
          <a:lstStyle/>
          <a:p>
            <a:r>
              <a:rPr lang="en-US" sz="2800" dirty="0"/>
              <a:t>EXAMPLE:  Central American Migration</a:t>
            </a:r>
          </a:p>
        </p:txBody>
      </p:sp>
    </p:spTree>
    <p:extLst>
      <p:ext uri="{BB962C8B-B14F-4D97-AF65-F5344CB8AC3E}">
        <p14:creationId xmlns:p14="http://schemas.microsoft.com/office/powerpoint/2010/main" val="85892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childTnLst>
                          </p:cTn>
                        </p:par>
                        <p:par>
                          <p:cTn id="8" fill="hold">
                            <p:stCondLst>
                              <p:cond delay="3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2000"/>
                                        <p:tgtEl>
                                          <p:spTgt spid="29"/>
                                        </p:tgtEl>
                                      </p:cBhvr>
                                    </p:animEffect>
                                  </p:childTnLst>
                                </p:cTn>
                              </p:par>
                            </p:childTnLst>
                          </p:cTn>
                        </p:par>
                        <p:par>
                          <p:cTn id="12" fill="hold">
                            <p:stCondLst>
                              <p:cond delay="5500"/>
                            </p:stCondLst>
                            <p:childTnLst>
                              <p:par>
                                <p:cTn id="13" presetID="1" presetClass="entr" presetSubtype="0" fill="hold" grpId="0" nodeType="afterEffect">
                                  <p:stCondLst>
                                    <p:cond delay="25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5750"/>
                            </p:stCondLst>
                            <p:childTnLst>
                              <p:par>
                                <p:cTn id="16" presetID="22" presetClass="entr" presetSubtype="1"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childTnLst>
                          </p:cTn>
                        </p:par>
                        <p:par>
                          <p:cTn id="19" fill="hold">
                            <p:stCondLst>
                              <p:cond delay="6250"/>
                            </p:stCondLst>
                            <p:childTnLst>
                              <p:par>
                                <p:cTn id="20" presetID="1"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p:bldP spid="20"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CE0A8A2-06E8-4EE3-808B-4C85146E3848}"/>
              </a:ext>
            </a:extLst>
          </p:cNvPr>
          <p:cNvGrpSpPr/>
          <p:nvPr/>
        </p:nvGrpSpPr>
        <p:grpSpPr>
          <a:xfrm>
            <a:off x="846154" y="1498179"/>
            <a:ext cx="5729697" cy="4701086"/>
            <a:chOff x="-677846" y="1498179"/>
            <a:chExt cx="5729697" cy="4701086"/>
          </a:xfrm>
        </p:grpSpPr>
        <p:sp>
          <p:nvSpPr>
            <p:cNvPr id="2" name="TextBox 1">
              <a:extLst>
                <a:ext uri="{FF2B5EF4-FFF2-40B4-BE49-F238E27FC236}">
                  <a16:creationId xmlns:a16="http://schemas.microsoft.com/office/drawing/2014/main" id="{60432194-2004-46BA-B68A-53B96D8E09CE}"/>
                </a:ext>
              </a:extLst>
            </p:cNvPr>
            <p:cNvSpPr txBox="1"/>
            <p:nvPr/>
          </p:nvSpPr>
          <p:spPr>
            <a:xfrm>
              <a:off x="533400" y="1498179"/>
              <a:ext cx="1730217" cy="523220"/>
            </a:xfrm>
            <a:prstGeom prst="rect">
              <a:avLst/>
            </a:prstGeom>
            <a:noFill/>
          </p:spPr>
          <p:txBody>
            <a:bodyPr wrap="none" rtlCol="0">
              <a:spAutoFit/>
            </a:bodyPr>
            <a:lstStyle/>
            <a:p>
              <a:r>
                <a:rPr lang="es-ES" sz="2800" dirty="0" err="1">
                  <a:latin typeface="+mj-lt"/>
                </a:rPr>
                <a:t>corruption</a:t>
              </a:r>
              <a:endParaRPr lang="en-US" sz="2800" dirty="0">
                <a:latin typeface="+mj-lt"/>
              </a:endParaRPr>
            </a:p>
          </p:txBody>
        </p:sp>
        <p:sp>
          <p:nvSpPr>
            <p:cNvPr id="3" name="Rectangle 2">
              <a:extLst>
                <a:ext uri="{FF2B5EF4-FFF2-40B4-BE49-F238E27FC236}">
                  <a16:creationId xmlns:a16="http://schemas.microsoft.com/office/drawing/2014/main" id="{5D416D8C-4470-4D55-B4B0-F1871301B90E}"/>
                </a:ext>
              </a:extLst>
            </p:cNvPr>
            <p:cNvSpPr/>
            <p:nvPr/>
          </p:nvSpPr>
          <p:spPr>
            <a:xfrm>
              <a:off x="2799524" y="2175309"/>
              <a:ext cx="1747594" cy="646331"/>
            </a:xfrm>
            <a:prstGeom prst="rect">
              <a:avLst/>
            </a:prstGeom>
          </p:spPr>
          <p:txBody>
            <a:bodyPr wrap="none">
              <a:spAutoFit/>
            </a:bodyPr>
            <a:lstStyle/>
            <a:p>
              <a:r>
                <a:rPr lang="es-ES" sz="3600" dirty="0" err="1">
                  <a:latin typeface="Footlight MT Light" panose="0204060206030A020304" pitchFamily="18" charset="0"/>
                </a:rPr>
                <a:t>violence</a:t>
              </a:r>
              <a:endParaRPr lang="en-US" sz="3600" dirty="0">
                <a:latin typeface="Footlight MT Light" panose="0204060206030A020304" pitchFamily="18" charset="0"/>
              </a:endParaRPr>
            </a:p>
          </p:txBody>
        </p:sp>
        <p:sp>
          <p:nvSpPr>
            <p:cNvPr id="4" name="Rectangle 3">
              <a:extLst>
                <a:ext uri="{FF2B5EF4-FFF2-40B4-BE49-F238E27FC236}">
                  <a16:creationId xmlns:a16="http://schemas.microsoft.com/office/drawing/2014/main" id="{08159EE1-A3FF-421A-BC77-E3FE9526DEF3}"/>
                </a:ext>
              </a:extLst>
            </p:cNvPr>
            <p:cNvSpPr/>
            <p:nvPr/>
          </p:nvSpPr>
          <p:spPr>
            <a:xfrm>
              <a:off x="685800" y="4596364"/>
              <a:ext cx="2092239" cy="584775"/>
            </a:xfrm>
            <a:prstGeom prst="rect">
              <a:avLst/>
            </a:prstGeom>
          </p:spPr>
          <p:txBody>
            <a:bodyPr wrap="none">
              <a:spAutoFit/>
            </a:bodyPr>
            <a:lstStyle/>
            <a:p>
              <a:r>
                <a:rPr lang="es-ES" sz="3200" dirty="0" err="1">
                  <a:latin typeface="Brush Script MT" panose="03060802040406070304" pitchFamily="66" charset="0"/>
                </a:rPr>
                <a:t>climate</a:t>
              </a:r>
              <a:r>
                <a:rPr lang="es-ES" sz="3200" dirty="0">
                  <a:latin typeface="Brush Script MT" panose="03060802040406070304" pitchFamily="66" charset="0"/>
                </a:rPr>
                <a:t> </a:t>
              </a:r>
              <a:r>
                <a:rPr lang="es-ES" sz="3200" dirty="0" err="1">
                  <a:latin typeface="Brush Script MT" panose="03060802040406070304" pitchFamily="66" charset="0"/>
                </a:rPr>
                <a:t>chnage</a:t>
              </a:r>
              <a:endParaRPr lang="en-US" sz="3200" dirty="0">
                <a:latin typeface="Brush Script MT" panose="03060802040406070304" pitchFamily="66" charset="0"/>
              </a:endParaRPr>
            </a:p>
          </p:txBody>
        </p:sp>
        <p:sp>
          <p:nvSpPr>
            <p:cNvPr id="5" name="Rectangle 4">
              <a:extLst>
                <a:ext uri="{FF2B5EF4-FFF2-40B4-BE49-F238E27FC236}">
                  <a16:creationId xmlns:a16="http://schemas.microsoft.com/office/drawing/2014/main" id="{137E68EF-104B-49A0-B1AE-B4432F36568C}"/>
                </a:ext>
              </a:extLst>
            </p:cNvPr>
            <p:cNvSpPr/>
            <p:nvPr/>
          </p:nvSpPr>
          <p:spPr>
            <a:xfrm>
              <a:off x="-677846" y="3671405"/>
              <a:ext cx="2731838" cy="707886"/>
            </a:xfrm>
            <a:prstGeom prst="rect">
              <a:avLst/>
            </a:prstGeom>
          </p:spPr>
          <p:txBody>
            <a:bodyPr wrap="none">
              <a:spAutoFit/>
            </a:bodyPr>
            <a:lstStyle/>
            <a:p>
              <a:r>
                <a:rPr lang="es-ES" sz="4000" dirty="0" err="1">
                  <a:latin typeface="LilyUPC" panose="020B0502040204020203" pitchFamily="34" charset="-34"/>
                  <a:cs typeface="LilyUPC" panose="020B0502040204020203" pitchFamily="34" charset="-34"/>
                </a:rPr>
                <a:t>weak</a:t>
              </a:r>
              <a:r>
                <a:rPr lang="es-ES" sz="4000" dirty="0">
                  <a:latin typeface="LilyUPC" panose="020B0502040204020203" pitchFamily="34" charset="-34"/>
                  <a:cs typeface="LilyUPC" panose="020B0502040204020203" pitchFamily="34" charset="-34"/>
                </a:rPr>
                <a:t> </a:t>
              </a:r>
              <a:r>
                <a:rPr lang="es-ES" sz="4000" dirty="0" err="1">
                  <a:latin typeface="LilyUPC" panose="020B0502040204020203" pitchFamily="34" charset="-34"/>
                  <a:cs typeface="LilyUPC" panose="020B0502040204020203" pitchFamily="34" charset="-34"/>
                </a:rPr>
                <a:t>government</a:t>
              </a:r>
              <a:endParaRPr lang="en-US" sz="4000" dirty="0">
                <a:latin typeface="LilyUPC" panose="020B0502040204020203" pitchFamily="34" charset="-34"/>
                <a:cs typeface="LilyUPC" panose="020B0502040204020203" pitchFamily="34" charset="-34"/>
              </a:endParaRPr>
            </a:p>
          </p:txBody>
        </p:sp>
        <p:sp>
          <p:nvSpPr>
            <p:cNvPr id="6" name="Rectangle 5">
              <a:extLst>
                <a:ext uri="{FF2B5EF4-FFF2-40B4-BE49-F238E27FC236}">
                  <a16:creationId xmlns:a16="http://schemas.microsoft.com/office/drawing/2014/main" id="{00AE1733-B225-496D-B9C8-EB6FD5B3D749}"/>
                </a:ext>
              </a:extLst>
            </p:cNvPr>
            <p:cNvSpPr/>
            <p:nvPr/>
          </p:nvSpPr>
          <p:spPr>
            <a:xfrm>
              <a:off x="1509783" y="3049845"/>
              <a:ext cx="920445" cy="369332"/>
            </a:xfrm>
            <a:prstGeom prst="rect">
              <a:avLst/>
            </a:prstGeom>
          </p:spPr>
          <p:txBody>
            <a:bodyPr wrap="none">
              <a:spAutoFit/>
            </a:bodyPr>
            <a:lstStyle/>
            <a:p>
              <a:r>
                <a:rPr lang="es-ES" dirty="0" err="1"/>
                <a:t>poverty</a:t>
              </a:r>
              <a:endParaRPr lang="en-US" dirty="0"/>
            </a:p>
          </p:txBody>
        </p:sp>
        <p:sp>
          <p:nvSpPr>
            <p:cNvPr id="7" name="Rectangle 6">
              <a:extLst>
                <a:ext uri="{FF2B5EF4-FFF2-40B4-BE49-F238E27FC236}">
                  <a16:creationId xmlns:a16="http://schemas.microsoft.com/office/drawing/2014/main" id="{2FD55DDC-F5F1-4382-BC32-1164A9454F20}"/>
                </a:ext>
              </a:extLst>
            </p:cNvPr>
            <p:cNvSpPr/>
            <p:nvPr/>
          </p:nvSpPr>
          <p:spPr>
            <a:xfrm>
              <a:off x="660905" y="5552934"/>
              <a:ext cx="4390946" cy="646331"/>
            </a:xfrm>
            <a:prstGeom prst="rect">
              <a:avLst/>
            </a:prstGeom>
          </p:spPr>
          <p:txBody>
            <a:bodyPr wrap="none">
              <a:spAutoFit/>
            </a:bodyPr>
            <a:lstStyle/>
            <a:p>
              <a:r>
                <a:rPr lang="es-ES" sz="3600" dirty="0">
                  <a:latin typeface="Showcard Gothic" panose="04020904020102020604" pitchFamily="82" charset="0"/>
                </a:rPr>
                <a:t>U.S. “</a:t>
              </a:r>
              <a:r>
                <a:rPr lang="es-ES" sz="3600" dirty="0" err="1">
                  <a:latin typeface="Showcard Gothic" panose="04020904020102020604" pitchFamily="82" charset="0"/>
                </a:rPr>
                <a:t>green</a:t>
              </a:r>
              <a:r>
                <a:rPr lang="es-ES" sz="3600" dirty="0">
                  <a:latin typeface="Showcard Gothic" panose="04020904020102020604" pitchFamily="82" charset="0"/>
                </a:rPr>
                <a:t> light”</a:t>
              </a:r>
              <a:endParaRPr lang="en-US" sz="3600" dirty="0">
                <a:latin typeface="Showcard Gothic" panose="04020904020102020604" pitchFamily="82" charset="0"/>
              </a:endParaRPr>
            </a:p>
          </p:txBody>
        </p:sp>
      </p:grpSp>
      <p:sp>
        <p:nvSpPr>
          <p:cNvPr id="10" name="Oval 9">
            <a:extLst>
              <a:ext uri="{FF2B5EF4-FFF2-40B4-BE49-F238E27FC236}">
                <a16:creationId xmlns:a16="http://schemas.microsoft.com/office/drawing/2014/main" id="{5F943071-5498-4716-92DE-25C4F1A44492}"/>
              </a:ext>
            </a:extLst>
          </p:cNvPr>
          <p:cNvSpPr/>
          <p:nvPr/>
        </p:nvSpPr>
        <p:spPr>
          <a:xfrm>
            <a:off x="7942857" y="3657603"/>
            <a:ext cx="2572745" cy="106249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chemeClr val="bg1"/>
                </a:solidFill>
              </a:rPr>
              <a:t>Alternative</a:t>
            </a:r>
            <a:r>
              <a:rPr lang="es-ES" sz="2800" dirty="0">
                <a:solidFill>
                  <a:schemeClr val="bg1"/>
                </a:solidFill>
              </a:rPr>
              <a:t> </a:t>
            </a:r>
            <a:r>
              <a:rPr lang="es-ES" sz="2800" dirty="0" err="1">
                <a:solidFill>
                  <a:schemeClr val="bg1"/>
                </a:solidFill>
              </a:rPr>
              <a:t>Scenario</a:t>
            </a:r>
            <a:endParaRPr lang="en-US" sz="2800" dirty="0">
              <a:solidFill>
                <a:schemeClr val="bg1"/>
              </a:solidFill>
            </a:endParaRPr>
          </a:p>
        </p:txBody>
      </p:sp>
      <p:grpSp>
        <p:nvGrpSpPr>
          <p:cNvPr id="29" name="Group 28">
            <a:extLst>
              <a:ext uri="{FF2B5EF4-FFF2-40B4-BE49-F238E27FC236}">
                <a16:creationId xmlns:a16="http://schemas.microsoft.com/office/drawing/2014/main" id="{C0A4971D-38F0-4A0F-AEC7-D801EB109E71}"/>
              </a:ext>
            </a:extLst>
          </p:cNvPr>
          <p:cNvGrpSpPr/>
          <p:nvPr/>
        </p:nvGrpSpPr>
        <p:grpSpPr>
          <a:xfrm>
            <a:off x="4091592" y="1794353"/>
            <a:ext cx="4146182" cy="3976733"/>
            <a:chOff x="2567592" y="1794350"/>
            <a:chExt cx="4146182" cy="3976733"/>
          </a:xfrm>
        </p:grpSpPr>
        <p:cxnSp>
          <p:nvCxnSpPr>
            <p:cNvPr id="12" name="Straight Arrow Connector 11">
              <a:extLst>
                <a:ext uri="{FF2B5EF4-FFF2-40B4-BE49-F238E27FC236}">
                  <a16:creationId xmlns:a16="http://schemas.microsoft.com/office/drawing/2014/main" id="{D1EDFB7A-AB4C-48CD-B8A4-C032A1488AF3}"/>
                </a:ext>
              </a:extLst>
            </p:cNvPr>
            <p:cNvCxnSpPr>
              <a:cxnSpLocks/>
            </p:cNvCxnSpPr>
            <p:nvPr/>
          </p:nvCxnSpPr>
          <p:spPr>
            <a:xfrm>
              <a:off x="4313074" y="1794350"/>
              <a:ext cx="1745483" cy="5678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C278785-F031-45CA-B182-E59AA2B4AC0D}"/>
                </a:ext>
              </a:extLst>
            </p:cNvPr>
            <p:cNvCxnSpPr>
              <a:cxnSpLocks/>
            </p:cNvCxnSpPr>
            <p:nvPr/>
          </p:nvCxnSpPr>
          <p:spPr>
            <a:xfrm>
              <a:off x="4788744" y="2506831"/>
              <a:ext cx="984045" cy="4546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3AAB8EA-BFEF-4035-80B9-F013E6CD593D}"/>
                </a:ext>
              </a:extLst>
            </p:cNvPr>
            <p:cNvCxnSpPr>
              <a:cxnSpLocks/>
            </p:cNvCxnSpPr>
            <p:nvPr/>
          </p:nvCxnSpPr>
          <p:spPr>
            <a:xfrm flipV="1">
              <a:off x="3581400" y="3299218"/>
              <a:ext cx="1752600" cy="7123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A04AE3C-E908-4DE3-8428-F6DB46821CFD}"/>
                </a:ext>
              </a:extLst>
            </p:cNvPr>
            <p:cNvCxnSpPr>
              <a:cxnSpLocks/>
            </p:cNvCxnSpPr>
            <p:nvPr/>
          </p:nvCxnSpPr>
          <p:spPr>
            <a:xfrm flipV="1">
              <a:off x="3342961" y="3049842"/>
              <a:ext cx="3075896" cy="17663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ABA0263-167E-4E1D-B8AF-33B59556F6C5}"/>
                </a:ext>
              </a:extLst>
            </p:cNvPr>
            <p:cNvCxnSpPr>
              <a:cxnSpLocks/>
            </p:cNvCxnSpPr>
            <p:nvPr/>
          </p:nvCxnSpPr>
          <p:spPr>
            <a:xfrm flipV="1">
              <a:off x="5106353" y="4841543"/>
              <a:ext cx="1226889" cy="9295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5832A8F-2D68-4DE1-8CFB-4756265E7550}"/>
                </a:ext>
              </a:extLst>
            </p:cNvPr>
            <p:cNvCxnSpPr>
              <a:cxnSpLocks/>
            </p:cNvCxnSpPr>
            <p:nvPr/>
          </p:nvCxnSpPr>
          <p:spPr>
            <a:xfrm flipV="1">
              <a:off x="2567592" y="2506831"/>
              <a:ext cx="4146182" cy="7923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F0609B01-34BF-4AAA-9173-28E46CEEDB67}"/>
              </a:ext>
            </a:extLst>
          </p:cNvPr>
          <p:cNvSpPr txBox="1"/>
          <p:nvPr/>
        </p:nvSpPr>
        <p:spPr>
          <a:xfrm>
            <a:off x="8474041" y="5540253"/>
            <a:ext cx="3184559" cy="461665"/>
          </a:xfrm>
          <a:prstGeom prst="rect">
            <a:avLst/>
          </a:prstGeom>
          <a:noFill/>
        </p:spPr>
        <p:txBody>
          <a:bodyPr wrap="square" rtlCol="0">
            <a:spAutoFit/>
          </a:bodyPr>
          <a:lstStyle/>
          <a:p>
            <a:r>
              <a:rPr lang="en-US" sz="2400" dirty="0"/>
              <a:t>“Will probably decline”</a:t>
            </a:r>
          </a:p>
        </p:txBody>
      </p:sp>
      <p:sp>
        <p:nvSpPr>
          <p:cNvPr id="20" name="Arrow: Down 19">
            <a:extLst>
              <a:ext uri="{FF2B5EF4-FFF2-40B4-BE49-F238E27FC236}">
                <a16:creationId xmlns:a16="http://schemas.microsoft.com/office/drawing/2014/main" id="{954D2121-A49A-4F96-93CE-152E42366161}"/>
              </a:ext>
            </a:extLst>
          </p:cNvPr>
          <p:cNvSpPr/>
          <p:nvPr/>
        </p:nvSpPr>
        <p:spPr>
          <a:xfrm>
            <a:off x="9017845" y="4861863"/>
            <a:ext cx="599761" cy="587440"/>
          </a:xfrm>
          <a:prstGeom prst="downArrow">
            <a:avLst/>
          </a:prstGeom>
          <a:solidFill>
            <a:srgbClr val="E6B9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DA056C3-6D5D-43BB-BF7B-C1F8589E9473}"/>
              </a:ext>
            </a:extLst>
          </p:cNvPr>
          <p:cNvSpPr txBox="1"/>
          <p:nvPr/>
        </p:nvSpPr>
        <p:spPr>
          <a:xfrm>
            <a:off x="792706" y="637568"/>
            <a:ext cx="6248400" cy="523220"/>
          </a:xfrm>
          <a:prstGeom prst="rect">
            <a:avLst/>
          </a:prstGeom>
          <a:noFill/>
          <a:ln>
            <a:solidFill>
              <a:schemeClr val="tx1"/>
            </a:solidFill>
          </a:ln>
        </p:spPr>
        <p:txBody>
          <a:bodyPr wrap="square" rtlCol="0">
            <a:spAutoFit/>
          </a:bodyPr>
          <a:lstStyle/>
          <a:p>
            <a:r>
              <a:rPr lang="en-US" sz="2800" dirty="0"/>
              <a:t>EXAMPLE:  Central American Migration</a:t>
            </a:r>
          </a:p>
        </p:txBody>
      </p:sp>
      <p:sp>
        <p:nvSpPr>
          <p:cNvPr id="24" name="TextBox 23">
            <a:extLst>
              <a:ext uri="{FF2B5EF4-FFF2-40B4-BE49-F238E27FC236}">
                <a16:creationId xmlns:a16="http://schemas.microsoft.com/office/drawing/2014/main" id="{BCBF0B87-4329-DA11-1220-7C28C71C2EAC}"/>
              </a:ext>
            </a:extLst>
          </p:cNvPr>
          <p:cNvSpPr txBox="1"/>
          <p:nvPr/>
        </p:nvSpPr>
        <p:spPr>
          <a:xfrm>
            <a:off x="8536617" y="1482790"/>
            <a:ext cx="3443429" cy="1077218"/>
          </a:xfrm>
          <a:prstGeom prst="rect">
            <a:avLst/>
          </a:prstGeom>
          <a:noFill/>
        </p:spPr>
        <p:txBody>
          <a:bodyPr wrap="square" rtlCol="0">
            <a:spAutoFit/>
          </a:bodyPr>
          <a:lstStyle/>
          <a:p>
            <a:pPr algn="ctr"/>
            <a:r>
              <a:rPr lang="en-US" sz="3200" i="1" dirty="0"/>
              <a:t>Or … MORE likely … MIXED</a:t>
            </a:r>
          </a:p>
        </p:txBody>
      </p:sp>
    </p:spTree>
    <p:extLst>
      <p:ext uri="{BB962C8B-B14F-4D97-AF65-F5344CB8AC3E}">
        <p14:creationId xmlns:p14="http://schemas.microsoft.com/office/powerpoint/2010/main" val="419706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childTnLst>
                          </p:cTn>
                        </p:par>
                        <p:par>
                          <p:cTn id="8" fill="hold">
                            <p:stCondLst>
                              <p:cond delay="3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2000"/>
                                        <p:tgtEl>
                                          <p:spTgt spid="29"/>
                                        </p:tgtEl>
                                      </p:cBhvr>
                                    </p:animEffect>
                                  </p:childTnLst>
                                </p:cTn>
                              </p:par>
                            </p:childTnLst>
                          </p:cTn>
                        </p:par>
                        <p:par>
                          <p:cTn id="12" fill="hold">
                            <p:stCondLst>
                              <p:cond delay="5500"/>
                            </p:stCondLst>
                            <p:childTnLst>
                              <p:par>
                                <p:cTn id="13" presetID="1" presetClass="entr" presetSubtype="0" fill="hold" grpId="0" nodeType="afterEffect">
                                  <p:stCondLst>
                                    <p:cond delay="25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5750"/>
                            </p:stCondLst>
                            <p:childTnLst>
                              <p:par>
                                <p:cTn id="16" presetID="22" presetClass="entr" presetSubtype="1"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childTnLst>
                          </p:cTn>
                        </p:par>
                        <p:par>
                          <p:cTn id="19" fill="hold">
                            <p:stCondLst>
                              <p:cond delay="6250"/>
                            </p:stCondLst>
                            <p:childTnLst>
                              <p:par>
                                <p:cTn id="20" presetID="1"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p:bldP spid="20" grpId="0" animBg="1"/>
    </p:bld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08FDA9-0BEB-4B8C-8E4B-09413F42C53D}"/>
              </a:ext>
            </a:extLst>
          </p:cNvPr>
          <p:cNvSpPr txBox="1"/>
          <p:nvPr/>
        </p:nvSpPr>
        <p:spPr>
          <a:xfrm>
            <a:off x="1895871" y="1177910"/>
            <a:ext cx="5573129" cy="584775"/>
          </a:xfrm>
          <a:prstGeom prst="rect">
            <a:avLst/>
          </a:prstGeom>
          <a:noFill/>
        </p:spPr>
        <p:txBody>
          <a:bodyPr wrap="none" rtlCol="0">
            <a:spAutoFit/>
          </a:bodyPr>
          <a:lstStyle/>
          <a:p>
            <a:r>
              <a:rPr lang="en-US" sz="3200" dirty="0"/>
              <a:t>WHY</a:t>
            </a:r>
            <a:r>
              <a:rPr lang="en-US" sz="2400" dirty="0"/>
              <a:t> do an alternative scenario (or two)?</a:t>
            </a:r>
          </a:p>
        </p:txBody>
      </p:sp>
      <p:sp>
        <p:nvSpPr>
          <p:cNvPr id="3" name="TextBox 2">
            <a:extLst>
              <a:ext uri="{FF2B5EF4-FFF2-40B4-BE49-F238E27FC236}">
                <a16:creationId xmlns:a16="http://schemas.microsoft.com/office/drawing/2014/main" id="{D8AC939B-4A2E-4280-BD30-2F282D3B40C6}"/>
              </a:ext>
            </a:extLst>
          </p:cNvPr>
          <p:cNvSpPr txBox="1"/>
          <p:nvPr/>
        </p:nvSpPr>
        <p:spPr>
          <a:xfrm>
            <a:off x="2582782" y="2667003"/>
            <a:ext cx="3098925" cy="461665"/>
          </a:xfrm>
          <a:prstGeom prst="rect">
            <a:avLst/>
          </a:prstGeom>
          <a:noFill/>
        </p:spPr>
        <p:txBody>
          <a:bodyPr wrap="none" rtlCol="0">
            <a:spAutoFit/>
          </a:bodyPr>
          <a:lstStyle/>
          <a:p>
            <a:r>
              <a:rPr lang="en-US" sz="2400" dirty="0"/>
              <a:t>Helps test your drivers.</a:t>
            </a:r>
          </a:p>
        </p:txBody>
      </p:sp>
      <p:sp>
        <p:nvSpPr>
          <p:cNvPr id="5" name="TextBox 4">
            <a:extLst>
              <a:ext uri="{FF2B5EF4-FFF2-40B4-BE49-F238E27FC236}">
                <a16:creationId xmlns:a16="http://schemas.microsoft.com/office/drawing/2014/main" id="{80FEA5D6-82CA-43EA-8D35-257BB188823D}"/>
              </a:ext>
            </a:extLst>
          </p:cNvPr>
          <p:cNvSpPr txBox="1"/>
          <p:nvPr/>
        </p:nvSpPr>
        <p:spPr>
          <a:xfrm>
            <a:off x="2590803" y="4756487"/>
            <a:ext cx="3810001" cy="830997"/>
          </a:xfrm>
          <a:prstGeom prst="rect">
            <a:avLst/>
          </a:prstGeom>
          <a:noFill/>
        </p:spPr>
        <p:txBody>
          <a:bodyPr wrap="square" rtlCol="0">
            <a:spAutoFit/>
          </a:bodyPr>
          <a:lstStyle/>
          <a:p>
            <a:r>
              <a:rPr lang="en-US" sz="2400" dirty="0"/>
              <a:t>Results in better product for decisionmaker?</a:t>
            </a:r>
          </a:p>
        </p:txBody>
      </p:sp>
      <p:sp>
        <p:nvSpPr>
          <p:cNvPr id="6" name="TextBox 5">
            <a:extLst>
              <a:ext uri="{FF2B5EF4-FFF2-40B4-BE49-F238E27FC236}">
                <a16:creationId xmlns:a16="http://schemas.microsoft.com/office/drawing/2014/main" id="{2C70C47B-13AE-4058-A5C2-45F99E95015C}"/>
              </a:ext>
            </a:extLst>
          </p:cNvPr>
          <p:cNvSpPr txBox="1"/>
          <p:nvPr/>
        </p:nvSpPr>
        <p:spPr>
          <a:xfrm>
            <a:off x="2541465" y="3429003"/>
            <a:ext cx="4060727" cy="461665"/>
          </a:xfrm>
          <a:prstGeom prst="rect">
            <a:avLst/>
          </a:prstGeom>
          <a:noFill/>
        </p:spPr>
        <p:txBody>
          <a:bodyPr wrap="none" rtlCol="0">
            <a:spAutoFit/>
          </a:bodyPr>
          <a:lstStyle/>
          <a:p>
            <a:r>
              <a:rPr lang="en-US" sz="2400" dirty="0"/>
              <a:t>Helps test your main scenario.</a:t>
            </a:r>
          </a:p>
        </p:txBody>
      </p:sp>
      <p:grpSp>
        <p:nvGrpSpPr>
          <p:cNvPr id="10" name="Group 9">
            <a:extLst>
              <a:ext uri="{FF2B5EF4-FFF2-40B4-BE49-F238E27FC236}">
                <a16:creationId xmlns:a16="http://schemas.microsoft.com/office/drawing/2014/main" id="{0BB71BF7-F17D-4372-9D1E-F8A6DDD1E9A4}"/>
              </a:ext>
            </a:extLst>
          </p:cNvPr>
          <p:cNvGrpSpPr/>
          <p:nvPr/>
        </p:nvGrpSpPr>
        <p:grpSpPr>
          <a:xfrm>
            <a:off x="6864376" y="2706381"/>
            <a:ext cx="3432720" cy="1200329"/>
            <a:chOff x="5340376" y="2706378"/>
            <a:chExt cx="3432720" cy="1200329"/>
          </a:xfrm>
        </p:grpSpPr>
        <p:sp>
          <p:nvSpPr>
            <p:cNvPr id="4" name="TextBox 3">
              <a:extLst>
                <a:ext uri="{FF2B5EF4-FFF2-40B4-BE49-F238E27FC236}">
                  <a16:creationId xmlns:a16="http://schemas.microsoft.com/office/drawing/2014/main" id="{EFF6BA25-0656-41C0-AB3A-34C7FCABF207}"/>
                </a:ext>
              </a:extLst>
            </p:cNvPr>
            <p:cNvSpPr txBox="1"/>
            <p:nvPr/>
          </p:nvSpPr>
          <p:spPr>
            <a:xfrm>
              <a:off x="5873776" y="2706378"/>
              <a:ext cx="2899320" cy="1200329"/>
            </a:xfrm>
            <a:prstGeom prst="rect">
              <a:avLst/>
            </a:prstGeom>
            <a:noFill/>
          </p:spPr>
          <p:txBody>
            <a:bodyPr wrap="square" rtlCol="0">
              <a:spAutoFit/>
            </a:bodyPr>
            <a:lstStyle/>
            <a:p>
              <a:r>
                <a:rPr lang="en-US" sz="2400" dirty="0"/>
                <a:t>Raises sophistication, confidence in judgments.</a:t>
              </a:r>
            </a:p>
          </p:txBody>
        </p:sp>
        <p:sp>
          <p:nvSpPr>
            <p:cNvPr id="7" name="Right Brace 6">
              <a:extLst>
                <a:ext uri="{FF2B5EF4-FFF2-40B4-BE49-F238E27FC236}">
                  <a16:creationId xmlns:a16="http://schemas.microsoft.com/office/drawing/2014/main" id="{352B97A3-562E-4823-AEAD-0643212AC74B}"/>
                </a:ext>
              </a:extLst>
            </p:cNvPr>
            <p:cNvSpPr/>
            <p:nvPr/>
          </p:nvSpPr>
          <p:spPr>
            <a:xfrm>
              <a:off x="5340376" y="2897832"/>
              <a:ext cx="381000" cy="99283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9C1740CF-13D8-471B-8EE7-5EF95A529C85}"/>
              </a:ext>
            </a:extLst>
          </p:cNvPr>
          <p:cNvGrpSpPr/>
          <p:nvPr/>
        </p:nvGrpSpPr>
        <p:grpSpPr>
          <a:xfrm>
            <a:off x="6864379" y="4687257"/>
            <a:ext cx="3452773" cy="992833"/>
            <a:chOff x="5340376" y="4687254"/>
            <a:chExt cx="3452773" cy="992833"/>
          </a:xfrm>
        </p:grpSpPr>
        <p:sp>
          <p:nvSpPr>
            <p:cNvPr id="8" name="TextBox 7">
              <a:extLst>
                <a:ext uri="{FF2B5EF4-FFF2-40B4-BE49-F238E27FC236}">
                  <a16:creationId xmlns:a16="http://schemas.microsoft.com/office/drawing/2014/main" id="{7EF86AEF-008C-463B-8CD7-3A7A93C800D7}"/>
                </a:ext>
              </a:extLst>
            </p:cNvPr>
            <p:cNvSpPr txBox="1"/>
            <p:nvPr/>
          </p:nvSpPr>
          <p:spPr>
            <a:xfrm>
              <a:off x="5893829" y="4756484"/>
              <a:ext cx="2899320" cy="830997"/>
            </a:xfrm>
            <a:prstGeom prst="rect">
              <a:avLst/>
            </a:prstGeom>
            <a:noFill/>
          </p:spPr>
          <p:txBody>
            <a:bodyPr wrap="square" rtlCol="0">
              <a:spAutoFit/>
            </a:bodyPr>
            <a:lstStyle/>
            <a:p>
              <a:r>
                <a:rPr lang="en-US" sz="2400" dirty="0"/>
                <a:t>Prepares them and educates them.</a:t>
              </a:r>
            </a:p>
          </p:txBody>
        </p:sp>
        <p:sp>
          <p:nvSpPr>
            <p:cNvPr id="9" name="Right Brace 8">
              <a:extLst>
                <a:ext uri="{FF2B5EF4-FFF2-40B4-BE49-F238E27FC236}">
                  <a16:creationId xmlns:a16="http://schemas.microsoft.com/office/drawing/2014/main" id="{93680A41-F523-4D12-9641-F8CB236BAAC5}"/>
                </a:ext>
              </a:extLst>
            </p:cNvPr>
            <p:cNvSpPr/>
            <p:nvPr/>
          </p:nvSpPr>
          <p:spPr>
            <a:xfrm>
              <a:off x="5340376" y="4687254"/>
              <a:ext cx="381000" cy="99283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47445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AC939B-4A2E-4280-BD30-2F282D3B40C6}"/>
              </a:ext>
            </a:extLst>
          </p:cNvPr>
          <p:cNvSpPr txBox="1"/>
          <p:nvPr/>
        </p:nvSpPr>
        <p:spPr>
          <a:xfrm>
            <a:off x="2582782" y="2667003"/>
            <a:ext cx="3098925" cy="461665"/>
          </a:xfrm>
          <a:prstGeom prst="rect">
            <a:avLst/>
          </a:prstGeom>
          <a:noFill/>
        </p:spPr>
        <p:txBody>
          <a:bodyPr wrap="none" rtlCol="0">
            <a:spAutoFit/>
          </a:bodyPr>
          <a:lstStyle/>
          <a:p>
            <a:r>
              <a:rPr lang="en-US" sz="2400" dirty="0"/>
              <a:t>Helps test your drivers.</a:t>
            </a:r>
          </a:p>
        </p:txBody>
      </p:sp>
      <p:sp>
        <p:nvSpPr>
          <p:cNvPr id="5" name="TextBox 4">
            <a:extLst>
              <a:ext uri="{FF2B5EF4-FFF2-40B4-BE49-F238E27FC236}">
                <a16:creationId xmlns:a16="http://schemas.microsoft.com/office/drawing/2014/main" id="{80FEA5D6-82CA-43EA-8D35-257BB188823D}"/>
              </a:ext>
            </a:extLst>
          </p:cNvPr>
          <p:cNvSpPr txBox="1"/>
          <p:nvPr/>
        </p:nvSpPr>
        <p:spPr>
          <a:xfrm>
            <a:off x="2590803" y="4756487"/>
            <a:ext cx="3810001" cy="830997"/>
          </a:xfrm>
          <a:prstGeom prst="rect">
            <a:avLst/>
          </a:prstGeom>
          <a:noFill/>
        </p:spPr>
        <p:txBody>
          <a:bodyPr wrap="square" rtlCol="0">
            <a:spAutoFit/>
          </a:bodyPr>
          <a:lstStyle/>
          <a:p>
            <a:r>
              <a:rPr lang="en-US" sz="2400" dirty="0"/>
              <a:t>Results in better product for decisionmaker?</a:t>
            </a:r>
          </a:p>
        </p:txBody>
      </p:sp>
      <p:sp>
        <p:nvSpPr>
          <p:cNvPr id="6" name="TextBox 5">
            <a:extLst>
              <a:ext uri="{FF2B5EF4-FFF2-40B4-BE49-F238E27FC236}">
                <a16:creationId xmlns:a16="http://schemas.microsoft.com/office/drawing/2014/main" id="{2C70C47B-13AE-4058-A5C2-45F99E95015C}"/>
              </a:ext>
            </a:extLst>
          </p:cNvPr>
          <p:cNvSpPr txBox="1"/>
          <p:nvPr/>
        </p:nvSpPr>
        <p:spPr>
          <a:xfrm>
            <a:off x="2541465" y="3429003"/>
            <a:ext cx="4060727" cy="461665"/>
          </a:xfrm>
          <a:prstGeom prst="rect">
            <a:avLst/>
          </a:prstGeom>
          <a:noFill/>
        </p:spPr>
        <p:txBody>
          <a:bodyPr wrap="none" rtlCol="0">
            <a:spAutoFit/>
          </a:bodyPr>
          <a:lstStyle/>
          <a:p>
            <a:r>
              <a:rPr lang="en-US" sz="2400" dirty="0"/>
              <a:t>Helps test your main scenario.</a:t>
            </a:r>
          </a:p>
        </p:txBody>
      </p:sp>
      <p:grpSp>
        <p:nvGrpSpPr>
          <p:cNvPr id="10" name="Group 9">
            <a:extLst>
              <a:ext uri="{FF2B5EF4-FFF2-40B4-BE49-F238E27FC236}">
                <a16:creationId xmlns:a16="http://schemas.microsoft.com/office/drawing/2014/main" id="{0BB71BF7-F17D-4372-9D1E-F8A6DDD1E9A4}"/>
              </a:ext>
            </a:extLst>
          </p:cNvPr>
          <p:cNvGrpSpPr/>
          <p:nvPr/>
        </p:nvGrpSpPr>
        <p:grpSpPr>
          <a:xfrm>
            <a:off x="6864376" y="2706381"/>
            <a:ext cx="3432720" cy="1200329"/>
            <a:chOff x="5340376" y="2706378"/>
            <a:chExt cx="3432720" cy="1200329"/>
          </a:xfrm>
        </p:grpSpPr>
        <p:sp>
          <p:nvSpPr>
            <p:cNvPr id="4" name="TextBox 3">
              <a:extLst>
                <a:ext uri="{FF2B5EF4-FFF2-40B4-BE49-F238E27FC236}">
                  <a16:creationId xmlns:a16="http://schemas.microsoft.com/office/drawing/2014/main" id="{EFF6BA25-0656-41C0-AB3A-34C7FCABF207}"/>
                </a:ext>
              </a:extLst>
            </p:cNvPr>
            <p:cNvSpPr txBox="1"/>
            <p:nvPr/>
          </p:nvSpPr>
          <p:spPr>
            <a:xfrm>
              <a:off x="5873776" y="2706378"/>
              <a:ext cx="2899320" cy="1200329"/>
            </a:xfrm>
            <a:prstGeom prst="rect">
              <a:avLst/>
            </a:prstGeom>
            <a:noFill/>
          </p:spPr>
          <p:txBody>
            <a:bodyPr wrap="square" rtlCol="0">
              <a:spAutoFit/>
            </a:bodyPr>
            <a:lstStyle/>
            <a:p>
              <a:r>
                <a:rPr lang="en-US" sz="2400" dirty="0"/>
                <a:t>Raises sophistication, confidence in judgments.</a:t>
              </a:r>
            </a:p>
          </p:txBody>
        </p:sp>
        <p:sp>
          <p:nvSpPr>
            <p:cNvPr id="7" name="Right Brace 6">
              <a:extLst>
                <a:ext uri="{FF2B5EF4-FFF2-40B4-BE49-F238E27FC236}">
                  <a16:creationId xmlns:a16="http://schemas.microsoft.com/office/drawing/2014/main" id="{352B97A3-562E-4823-AEAD-0643212AC74B}"/>
                </a:ext>
              </a:extLst>
            </p:cNvPr>
            <p:cNvSpPr/>
            <p:nvPr/>
          </p:nvSpPr>
          <p:spPr>
            <a:xfrm>
              <a:off x="5340376" y="2897832"/>
              <a:ext cx="381000" cy="99283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TextBox 7">
            <a:extLst>
              <a:ext uri="{FF2B5EF4-FFF2-40B4-BE49-F238E27FC236}">
                <a16:creationId xmlns:a16="http://schemas.microsoft.com/office/drawing/2014/main" id="{7EF86AEF-008C-463B-8CD7-3A7A93C800D7}"/>
              </a:ext>
            </a:extLst>
          </p:cNvPr>
          <p:cNvSpPr txBox="1"/>
          <p:nvPr/>
        </p:nvSpPr>
        <p:spPr>
          <a:xfrm>
            <a:off x="7417829" y="4756487"/>
            <a:ext cx="2899320" cy="830997"/>
          </a:xfrm>
          <a:prstGeom prst="rect">
            <a:avLst/>
          </a:prstGeom>
          <a:noFill/>
        </p:spPr>
        <p:txBody>
          <a:bodyPr wrap="square" rtlCol="0">
            <a:spAutoFit/>
          </a:bodyPr>
          <a:lstStyle/>
          <a:p>
            <a:r>
              <a:rPr lang="en-US" sz="2400" dirty="0"/>
              <a:t>Prepares them and educates them.</a:t>
            </a:r>
          </a:p>
        </p:txBody>
      </p:sp>
      <p:grpSp>
        <p:nvGrpSpPr>
          <p:cNvPr id="17" name="Group 16">
            <a:extLst>
              <a:ext uri="{FF2B5EF4-FFF2-40B4-BE49-F238E27FC236}">
                <a16:creationId xmlns:a16="http://schemas.microsoft.com/office/drawing/2014/main" id="{1590B533-EA9D-4637-BBE9-53D567DB0D03}"/>
              </a:ext>
            </a:extLst>
          </p:cNvPr>
          <p:cNvGrpSpPr/>
          <p:nvPr/>
        </p:nvGrpSpPr>
        <p:grpSpPr>
          <a:xfrm>
            <a:off x="6510299" y="2152246"/>
            <a:ext cx="3929096" cy="3781739"/>
            <a:chOff x="4986299" y="2152243"/>
            <a:chExt cx="3929096" cy="3781739"/>
          </a:xfrm>
        </p:grpSpPr>
        <p:sp>
          <p:nvSpPr>
            <p:cNvPr id="12" name="Oval 11">
              <a:extLst>
                <a:ext uri="{FF2B5EF4-FFF2-40B4-BE49-F238E27FC236}">
                  <a16:creationId xmlns:a16="http://schemas.microsoft.com/office/drawing/2014/main" id="{2E7EE692-AAEE-4A65-8D47-66997064A589}"/>
                </a:ext>
              </a:extLst>
            </p:cNvPr>
            <p:cNvSpPr/>
            <p:nvPr/>
          </p:nvSpPr>
          <p:spPr>
            <a:xfrm>
              <a:off x="5530876" y="4409982"/>
              <a:ext cx="3041624" cy="1524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TextBox 12">
              <a:extLst>
                <a:ext uri="{FF2B5EF4-FFF2-40B4-BE49-F238E27FC236}">
                  <a16:creationId xmlns:a16="http://schemas.microsoft.com/office/drawing/2014/main" id="{A0F42D22-89DB-488F-8170-5084000B71D4}"/>
                </a:ext>
              </a:extLst>
            </p:cNvPr>
            <p:cNvSpPr txBox="1"/>
            <p:nvPr/>
          </p:nvSpPr>
          <p:spPr>
            <a:xfrm>
              <a:off x="4986299" y="2152243"/>
              <a:ext cx="3929096" cy="1911237"/>
            </a:xfrm>
            <a:prstGeom prst="rect">
              <a:avLst/>
            </a:prstGeom>
          </p:spPr>
          <p:txBody>
            <a:bodyPr wrap="square" lIns="274320" tIns="182880" rIns="274320" bIns="182880" rtlCol="0">
              <a:noAutofit/>
            </a:bodyPr>
            <a:lstStyle/>
            <a:p>
              <a:pPr algn="ctr"/>
              <a:r>
                <a:rPr lang="en-US" sz="2400" dirty="0"/>
                <a:t>Helps them track and understand INDICATORS</a:t>
              </a:r>
            </a:p>
          </p:txBody>
        </p:sp>
        <p:cxnSp>
          <p:nvCxnSpPr>
            <p:cNvPr id="15" name="Straight Arrow Connector 14">
              <a:extLst>
                <a:ext uri="{FF2B5EF4-FFF2-40B4-BE49-F238E27FC236}">
                  <a16:creationId xmlns:a16="http://schemas.microsoft.com/office/drawing/2014/main" id="{C6E2AC48-B575-4896-B0A7-8E1C64B58F0D}"/>
                </a:ext>
              </a:extLst>
            </p:cNvPr>
            <p:cNvCxnSpPr>
              <a:cxnSpLocks/>
            </p:cNvCxnSpPr>
            <p:nvPr/>
          </p:nvCxnSpPr>
          <p:spPr>
            <a:xfrm flipV="1">
              <a:off x="7010400" y="3128666"/>
              <a:ext cx="0" cy="12537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129B32EB-CDB7-8984-EB62-E49348BB7709}"/>
              </a:ext>
            </a:extLst>
          </p:cNvPr>
          <p:cNvSpPr txBox="1"/>
          <p:nvPr/>
        </p:nvSpPr>
        <p:spPr>
          <a:xfrm>
            <a:off x="1895871" y="1177910"/>
            <a:ext cx="5573129" cy="584775"/>
          </a:xfrm>
          <a:prstGeom prst="rect">
            <a:avLst/>
          </a:prstGeom>
          <a:noFill/>
        </p:spPr>
        <p:txBody>
          <a:bodyPr wrap="none" rtlCol="0">
            <a:spAutoFit/>
          </a:bodyPr>
          <a:lstStyle/>
          <a:p>
            <a:r>
              <a:rPr lang="en-US" sz="3200" dirty="0"/>
              <a:t>WHY</a:t>
            </a:r>
            <a:r>
              <a:rPr lang="en-US" sz="2400" dirty="0"/>
              <a:t> do an alternative scenario (or two)?</a:t>
            </a:r>
          </a:p>
        </p:txBody>
      </p:sp>
    </p:spTree>
    <p:extLst>
      <p:ext uri="{BB962C8B-B14F-4D97-AF65-F5344CB8AC3E}">
        <p14:creationId xmlns:p14="http://schemas.microsoft.com/office/powerpoint/2010/main" val="391387404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1F9B52-E75D-445E-B2E9-6E1960134AA6}"/>
              </a:ext>
            </a:extLst>
          </p:cNvPr>
          <p:cNvSpPr txBox="1"/>
          <p:nvPr/>
        </p:nvSpPr>
        <p:spPr>
          <a:xfrm>
            <a:off x="1005840" y="640080"/>
            <a:ext cx="2120561" cy="1384995"/>
          </a:xfrm>
          <a:prstGeom prst="rect">
            <a:avLst/>
          </a:prstGeom>
          <a:noFill/>
        </p:spPr>
        <p:txBody>
          <a:bodyPr wrap="square" rtlCol="0">
            <a:spAutoFit/>
          </a:bodyPr>
          <a:lstStyle/>
          <a:p>
            <a:r>
              <a:rPr lang="en-US" sz="2800" dirty="0"/>
              <a:t>How do we state probability?</a:t>
            </a:r>
          </a:p>
        </p:txBody>
      </p:sp>
      <p:sp>
        <p:nvSpPr>
          <p:cNvPr id="3" name="TextBox 2">
            <a:extLst>
              <a:ext uri="{FF2B5EF4-FFF2-40B4-BE49-F238E27FC236}">
                <a16:creationId xmlns:a16="http://schemas.microsoft.com/office/drawing/2014/main" id="{43B732FB-C2E0-4B20-9F8C-D1ED3F8C7203}"/>
              </a:ext>
            </a:extLst>
          </p:cNvPr>
          <p:cNvSpPr txBox="1"/>
          <p:nvPr/>
        </p:nvSpPr>
        <p:spPr>
          <a:xfrm>
            <a:off x="3847191" y="1563410"/>
            <a:ext cx="7347268" cy="461665"/>
          </a:xfrm>
          <a:prstGeom prst="rect">
            <a:avLst/>
          </a:prstGeom>
          <a:noFill/>
        </p:spPr>
        <p:txBody>
          <a:bodyPr wrap="none" rtlCol="0">
            <a:spAutoFit/>
          </a:bodyPr>
          <a:lstStyle/>
          <a:p>
            <a:r>
              <a:rPr lang="en-US" sz="2400" dirty="0"/>
              <a:t>Who are (supposedly) the best estimators of probability?</a:t>
            </a:r>
          </a:p>
        </p:txBody>
      </p:sp>
      <p:pic>
        <p:nvPicPr>
          <p:cNvPr id="5" name="Picture 4">
            <a:extLst>
              <a:ext uri="{FF2B5EF4-FFF2-40B4-BE49-F238E27FC236}">
                <a16:creationId xmlns:a16="http://schemas.microsoft.com/office/drawing/2014/main" id="{2C5503AA-8522-485A-A5C9-DCC0860345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514600"/>
            <a:ext cx="11421878" cy="3276600"/>
          </a:xfrm>
          <a:prstGeom prst="rect">
            <a:avLst/>
          </a:prstGeom>
        </p:spPr>
      </p:pic>
      <p:sp>
        <p:nvSpPr>
          <p:cNvPr id="6" name="Rectangle 5">
            <a:extLst>
              <a:ext uri="{FF2B5EF4-FFF2-40B4-BE49-F238E27FC236}">
                <a16:creationId xmlns:a16="http://schemas.microsoft.com/office/drawing/2014/main" id="{6D8A55C6-B94C-4FB2-9A69-A0BF200FCD0F}"/>
              </a:ext>
            </a:extLst>
          </p:cNvPr>
          <p:cNvSpPr/>
          <p:nvPr/>
        </p:nvSpPr>
        <p:spPr>
          <a:xfrm>
            <a:off x="762000" y="4800600"/>
            <a:ext cx="457200" cy="22860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CE36544-168D-4466-9820-5E9DBB9AB4A0}"/>
              </a:ext>
            </a:extLst>
          </p:cNvPr>
          <p:cNvSpPr/>
          <p:nvPr/>
        </p:nvSpPr>
        <p:spPr>
          <a:xfrm>
            <a:off x="2044349" y="4582886"/>
            <a:ext cx="457200" cy="22860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B107CC3-4136-4A71-A90F-E48F2F957FB9}"/>
              </a:ext>
            </a:extLst>
          </p:cNvPr>
          <p:cNvSpPr/>
          <p:nvPr/>
        </p:nvSpPr>
        <p:spPr>
          <a:xfrm>
            <a:off x="3505200" y="4610100"/>
            <a:ext cx="457200" cy="22860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3817528-4171-49FC-B63E-2B0853C8C72F}"/>
              </a:ext>
            </a:extLst>
          </p:cNvPr>
          <p:cNvSpPr/>
          <p:nvPr/>
        </p:nvSpPr>
        <p:spPr>
          <a:xfrm>
            <a:off x="3126401" y="4838700"/>
            <a:ext cx="829647" cy="34290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FFB9CB-F63C-4387-8664-47A832F59C68}"/>
              </a:ext>
            </a:extLst>
          </p:cNvPr>
          <p:cNvSpPr/>
          <p:nvPr/>
        </p:nvSpPr>
        <p:spPr>
          <a:xfrm>
            <a:off x="4644139" y="4781550"/>
            <a:ext cx="457200" cy="22860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F0A78B2-2A51-4932-84E4-19ACF2C1B985}"/>
              </a:ext>
            </a:extLst>
          </p:cNvPr>
          <p:cNvSpPr/>
          <p:nvPr/>
        </p:nvSpPr>
        <p:spPr>
          <a:xfrm>
            <a:off x="5867400" y="4582886"/>
            <a:ext cx="457200" cy="22860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0B9F33C-92EB-48D1-943B-F9353347D348}"/>
              </a:ext>
            </a:extLst>
          </p:cNvPr>
          <p:cNvSpPr/>
          <p:nvPr/>
        </p:nvSpPr>
        <p:spPr>
          <a:xfrm>
            <a:off x="7116578" y="4552950"/>
            <a:ext cx="457200" cy="22860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9E016EA-F95F-4DD4-A102-E3ED004042CB}"/>
              </a:ext>
            </a:extLst>
          </p:cNvPr>
          <p:cNvSpPr/>
          <p:nvPr/>
        </p:nvSpPr>
        <p:spPr>
          <a:xfrm>
            <a:off x="8467190" y="4746172"/>
            <a:ext cx="457200" cy="263978"/>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2A3A13-4129-4C64-B5B7-9CB43A5B3C9F}"/>
              </a:ext>
            </a:extLst>
          </p:cNvPr>
          <p:cNvSpPr/>
          <p:nvPr/>
        </p:nvSpPr>
        <p:spPr>
          <a:xfrm>
            <a:off x="9601200" y="4517571"/>
            <a:ext cx="457200" cy="22860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00A8B0B-0B58-4F09-8FA8-749DF6985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482" y="5988627"/>
            <a:ext cx="3692434" cy="365760"/>
          </a:xfrm>
          <a:prstGeom prst="rect">
            <a:avLst/>
          </a:prstGeom>
        </p:spPr>
      </p:pic>
    </p:spTree>
    <p:extLst>
      <p:ext uri="{BB962C8B-B14F-4D97-AF65-F5344CB8AC3E}">
        <p14:creationId xmlns:p14="http://schemas.microsoft.com/office/powerpoint/2010/main" val="8910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par>
                          <p:cTn id="14" fill="hold">
                            <p:stCondLst>
                              <p:cond delay="0"/>
                            </p:stCondLst>
                            <p:childTnLst>
                              <p:par>
                                <p:cTn id="15" presetID="22" presetClass="entr" presetSubtype="8" fill="hold" grpId="0" nodeType="afterEffect">
                                  <p:stCondLst>
                                    <p:cond delay="25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750"/>
                            </p:stCondLst>
                            <p:childTnLst>
                              <p:par>
                                <p:cTn id="19" presetID="22" presetClass="entr" presetSubtype="8" fill="hold" grpId="0" nodeType="afterEffect">
                                  <p:stCondLst>
                                    <p:cond delay="25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1500"/>
                            </p:stCondLst>
                            <p:childTnLst>
                              <p:par>
                                <p:cTn id="23" presetID="22" presetClass="entr" presetSubtype="8" fill="hold" grpId="0" nodeType="afterEffect">
                                  <p:stCondLst>
                                    <p:cond delay="25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2250"/>
                            </p:stCondLst>
                            <p:childTnLst>
                              <p:par>
                                <p:cTn id="27" presetID="22" presetClass="entr" presetSubtype="8" fill="hold" grpId="0" nodeType="afterEffect">
                                  <p:stCondLst>
                                    <p:cond delay="25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par>
                          <p:cTn id="30" fill="hold">
                            <p:stCondLst>
                              <p:cond delay="3000"/>
                            </p:stCondLst>
                            <p:childTnLst>
                              <p:par>
                                <p:cTn id="31" presetID="22" presetClass="entr" presetSubtype="8" fill="hold" grpId="0" nodeType="afterEffect">
                                  <p:stCondLst>
                                    <p:cond delay="25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par>
                          <p:cTn id="34" fill="hold">
                            <p:stCondLst>
                              <p:cond delay="3750"/>
                            </p:stCondLst>
                            <p:childTnLst>
                              <p:par>
                                <p:cTn id="35" presetID="22" presetClass="entr" presetSubtype="8" fill="hold" grpId="0" nodeType="afterEffect">
                                  <p:stCondLst>
                                    <p:cond delay="25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500"/>
                            </p:stCondLst>
                            <p:childTnLst>
                              <p:par>
                                <p:cTn id="39" presetID="22" presetClass="entr" presetSubtype="8" fill="hold" grpId="0" nodeType="afterEffect">
                                  <p:stCondLst>
                                    <p:cond delay="25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par>
                          <p:cTn id="42" fill="hold">
                            <p:stCondLst>
                              <p:cond delay="5250"/>
                            </p:stCondLst>
                            <p:childTnLst>
                              <p:par>
                                <p:cTn id="43" presetID="22" presetClass="entr" presetSubtype="8" fill="hold" grpId="0" nodeType="afterEffect">
                                  <p:stCondLst>
                                    <p:cond delay="25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par>
                          <p:cTn id="46" fill="hold">
                            <p:stCondLst>
                              <p:cond delay="6000"/>
                            </p:stCondLst>
                            <p:childTnLst>
                              <p:par>
                                <p:cTn id="47" presetID="22" presetClass="entr" presetSubtype="8" fill="hold" grpId="0" nodeType="afterEffect">
                                  <p:stCondLst>
                                    <p:cond delay="25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P spid="9" grpId="0" animBg="1"/>
      <p:bldP spid="11" grpId="0" animBg="1"/>
      <p:bldP spid="12" grpId="0" animBg="1"/>
      <p:bldP spid="13" grpId="0" animBg="1"/>
      <p:bldP spid="14" grpId="0" animBg="1"/>
      <p:bldP spid="1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471A4E-05E7-4BCF-A429-620534EB5A23}"/>
              </a:ext>
            </a:extLst>
          </p:cNvPr>
          <p:cNvSpPr txBox="1"/>
          <p:nvPr/>
        </p:nvSpPr>
        <p:spPr>
          <a:xfrm>
            <a:off x="1005840" y="640080"/>
            <a:ext cx="2120561" cy="1384995"/>
          </a:xfrm>
          <a:prstGeom prst="rect">
            <a:avLst/>
          </a:prstGeom>
          <a:noFill/>
        </p:spPr>
        <p:txBody>
          <a:bodyPr wrap="square" rtlCol="0">
            <a:spAutoFit/>
          </a:bodyPr>
          <a:lstStyle/>
          <a:p>
            <a:r>
              <a:rPr lang="en-US" sz="2800" dirty="0"/>
              <a:t>How do we state probability?</a:t>
            </a:r>
          </a:p>
        </p:txBody>
      </p:sp>
      <p:cxnSp>
        <p:nvCxnSpPr>
          <p:cNvPr id="11" name="Straight Connector 10">
            <a:extLst>
              <a:ext uri="{FF2B5EF4-FFF2-40B4-BE49-F238E27FC236}">
                <a16:creationId xmlns:a16="http://schemas.microsoft.com/office/drawing/2014/main" id="{8EBF8586-91E0-47B7-959D-3F62D7581690}"/>
              </a:ext>
            </a:extLst>
          </p:cNvPr>
          <p:cNvCxnSpPr/>
          <p:nvPr/>
        </p:nvCxnSpPr>
        <p:spPr>
          <a:xfrm>
            <a:off x="9227820" y="830772"/>
            <a:ext cx="0" cy="5570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 name="Table 11">
            <a:extLst>
              <a:ext uri="{FF2B5EF4-FFF2-40B4-BE49-F238E27FC236}">
                <a16:creationId xmlns:a16="http://schemas.microsoft.com/office/drawing/2014/main" id="{84C4784A-2C41-4148-88DC-93AAF8850811}"/>
              </a:ext>
            </a:extLst>
          </p:cNvPr>
          <p:cNvGraphicFramePr>
            <a:graphicFrameLocks noGrp="1"/>
          </p:cNvGraphicFramePr>
          <p:nvPr/>
        </p:nvGraphicFramePr>
        <p:xfrm>
          <a:off x="9227823" y="754572"/>
          <a:ext cx="1142999" cy="5898431"/>
        </p:xfrm>
        <a:graphic>
          <a:graphicData uri="http://schemas.openxmlformats.org/drawingml/2006/table">
            <a:tbl>
              <a:tblPr firstRow="1" bandRow="1">
                <a:tableStyleId>{2D5ABB26-0587-4C30-8999-92F81FD0307C}</a:tableStyleId>
              </a:tblPr>
              <a:tblGrid>
                <a:gridCol w="1142999">
                  <a:extLst>
                    <a:ext uri="{9D8B030D-6E8A-4147-A177-3AD203B41FA5}">
                      <a16:colId xmlns:a16="http://schemas.microsoft.com/office/drawing/2014/main" val="238697150"/>
                    </a:ext>
                  </a:extLst>
                </a:gridCol>
              </a:tblGrid>
              <a:tr h="536221">
                <a:tc>
                  <a:txBody>
                    <a:bodyPr/>
                    <a:lstStyle/>
                    <a:p>
                      <a:r>
                        <a:rPr lang="en-US" dirty="0"/>
                        <a:t>100%</a:t>
                      </a:r>
                    </a:p>
                  </a:txBody>
                  <a:tcPr/>
                </a:tc>
                <a:extLst>
                  <a:ext uri="{0D108BD9-81ED-4DB2-BD59-A6C34878D82A}">
                    <a16:rowId xmlns:a16="http://schemas.microsoft.com/office/drawing/2014/main" val="739508644"/>
                  </a:ext>
                </a:extLst>
              </a:tr>
              <a:tr h="536221">
                <a:tc>
                  <a:txBody>
                    <a:bodyPr/>
                    <a:lstStyle/>
                    <a:p>
                      <a:r>
                        <a:rPr lang="en-US" dirty="0"/>
                        <a:t>90%</a:t>
                      </a:r>
                    </a:p>
                  </a:txBody>
                  <a:tcPr/>
                </a:tc>
                <a:extLst>
                  <a:ext uri="{0D108BD9-81ED-4DB2-BD59-A6C34878D82A}">
                    <a16:rowId xmlns:a16="http://schemas.microsoft.com/office/drawing/2014/main" val="1095905903"/>
                  </a:ext>
                </a:extLst>
              </a:tr>
              <a:tr h="536221">
                <a:tc>
                  <a:txBody>
                    <a:bodyPr/>
                    <a:lstStyle/>
                    <a:p>
                      <a:r>
                        <a:rPr lang="en-US" dirty="0"/>
                        <a:t>80%</a:t>
                      </a:r>
                    </a:p>
                  </a:txBody>
                  <a:tcPr/>
                </a:tc>
                <a:extLst>
                  <a:ext uri="{0D108BD9-81ED-4DB2-BD59-A6C34878D82A}">
                    <a16:rowId xmlns:a16="http://schemas.microsoft.com/office/drawing/2014/main" val="352386357"/>
                  </a:ext>
                </a:extLst>
              </a:tr>
              <a:tr h="536221">
                <a:tc>
                  <a:txBody>
                    <a:bodyPr/>
                    <a:lstStyle/>
                    <a:p>
                      <a:r>
                        <a:rPr lang="en-US" dirty="0"/>
                        <a:t>70%</a:t>
                      </a:r>
                    </a:p>
                  </a:txBody>
                  <a:tcPr/>
                </a:tc>
                <a:extLst>
                  <a:ext uri="{0D108BD9-81ED-4DB2-BD59-A6C34878D82A}">
                    <a16:rowId xmlns:a16="http://schemas.microsoft.com/office/drawing/2014/main" val="4046736845"/>
                  </a:ext>
                </a:extLst>
              </a:tr>
              <a:tr h="536221">
                <a:tc>
                  <a:txBody>
                    <a:bodyPr/>
                    <a:lstStyle/>
                    <a:p>
                      <a:r>
                        <a:rPr lang="en-US" dirty="0"/>
                        <a:t>60%</a:t>
                      </a:r>
                    </a:p>
                  </a:txBody>
                  <a:tcPr/>
                </a:tc>
                <a:extLst>
                  <a:ext uri="{0D108BD9-81ED-4DB2-BD59-A6C34878D82A}">
                    <a16:rowId xmlns:a16="http://schemas.microsoft.com/office/drawing/2014/main" val="1501112829"/>
                  </a:ext>
                </a:extLst>
              </a:tr>
              <a:tr h="536221">
                <a:tc>
                  <a:txBody>
                    <a:bodyPr/>
                    <a:lstStyle/>
                    <a:p>
                      <a:r>
                        <a:rPr lang="en-US" dirty="0"/>
                        <a:t>50%</a:t>
                      </a:r>
                    </a:p>
                  </a:txBody>
                  <a:tcPr/>
                </a:tc>
                <a:extLst>
                  <a:ext uri="{0D108BD9-81ED-4DB2-BD59-A6C34878D82A}">
                    <a16:rowId xmlns:a16="http://schemas.microsoft.com/office/drawing/2014/main" val="2674261738"/>
                  </a:ext>
                </a:extLst>
              </a:tr>
              <a:tr h="536221">
                <a:tc>
                  <a:txBody>
                    <a:bodyPr/>
                    <a:lstStyle/>
                    <a:p>
                      <a:r>
                        <a:rPr lang="en-US" dirty="0"/>
                        <a:t>40%</a:t>
                      </a:r>
                    </a:p>
                  </a:txBody>
                  <a:tcPr/>
                </a:tc>
                <a:extLst>
                  <a:ext uri="{0D108BD9-81ED-4DB2-BD59-A6C34878D82A}">
                    <a16:rowId xmlns:a16="http://schemas.microsoft.com/office/drawing/2014/main" val="92004281"/>
                  </a:ext>
                </a:extLst>
              </a:tr>
              <a:tr h="536221">
                <a:tc>
                  <a:txBody>
                    <a:bodyPr/>
                    <a:lstStyle/>
                    <a:p>
                      <a:r>
                        <a:rPr lang="en-US" dirty="0"/>
                        <a:t>30%</a:t>
                      </a:r>
                    </a:p>
                  </a:txBody>
                  <a:tcPr/>
                </a:tc>
                <a:extLst>
                  <a:ext uri="{0D108BD9-81ED-4DB2-BD59-A6C34878D82A}">
                    <a16:rowId xmlns:a16="http://schemas.microsoft.com/office/drawing/2014/main" val="63496642"/>
                  </a:ext>
                </a:extLst>
              </a:tr>
              <a:tr h="536221">
                <a:tc>
                  <a:txBody>
                    <a:bodyPr/>
                    <a:lstStyle/>
                    <a:p>
                      <a:r>
                        <a:rPr lang="en-US" dirty="0"/>
                        <a:t>20%</a:t>
                      </a:r>
                    </a:p>
                  </a:txBody>
                  <a:tcPr/>
                </a:tc>
                <a:extLst>
                  <a:ext uri="{0D108BD9-81ED-4DB2-BD59-A6C34878D82A}">
                    <a16:rowId xmlns:a16="http://schemas.microsoft.com/office/drawing/2014/main" val="1294288020"/>
                  </a:ext>
                </a:extLst>
              </a:tr>
              <a:tr h="536221">
                <a:tc>
                  <a:txBody>
                    <a:bodyPr/>
                    <a:lstStyle/>
                    <a:p>
                      <a:r>
                        <a:rPr lang="en-US" dirty="0"/>
                        <a:t>10</a:t>
                      </a:r>
                      <a:r>
                        <a:rPr lang="en-US" altLang="zh-CN" dirty="0"/>
                        <a:t>%</a:t>
                      </a:r>
                      <a:endParaRPr lang="en-US" dirty="0"/>
                    </a:p>
                  </a:txBody>
                  <a:tcPr/>
                </a:tc>
                <a:extLst>
                  <a:ext uri="{0D108BD9-81ED-4DB2-BD59-A6C34878D82A}">
                    <a16:rowId xmlns:a16="http://schemas.microsoft.com/office/drawing/2014/main" val="2380274042"/>
                  </a:ext>
                </a:extLst>
              </a:tr>
              <a:tr h="536221">
                <a:tc>
                  <a:txBody>
                    <a:bodyPr/>
                    <a:lstStyle/>
                    <a:p>
                      <a:r>
                        <a:rPr lang="en-US" altLang="zh-CN" dirty="0"/>
                        <a:t>0%</a:t>
                      </a:r>
                      <a:endParaRPr lang="en-US" dirty="0"/>
                    </a:p>
                  </a:txBody>
                  <a:tcPr/>
                </a:tc>
                <a:extLst>
                  <a:ext uri="{0D108BD9-81ED-4DB2-BD59-A6C34878D82A}">
                    <a16:rowId xmlns:a16="http://schemas.microsoft.com/office/drawing/2014/main" val="615219009"/>
                  </a:ext>
                </a:extLst>
              </a:tr>
            </a:tbl>
          </a:graphicData>
        </a:graphic>
      </p:graphicFrame>
      <p:grpSp>
        <p:nvGrpSpPr>
          <p:cNvPr id="3" name="Group 2">
            <a:extLst>
              <a:ext uri="{FF2B5EF4-FFF2-40B4-BE49-F238E27FC236}">
                <a16:creationId xmlns:a16="http://schemas.microsoft.com/office/drawing/2014/main" id="{5C6B8979-59AD-4F53-B331-B545689A9E10}"/>
              </a:ext>
            </a:extLst>
          </p:cNvPr>
          <p:cNvGrpSpPr/>
          <p:nvPr/>
        </p:nvGrpSpPr>
        <p:grpSpPr>
          <a:xfrm>
            <a:off x="6400510" y="727069"/>
            <a:ext cx="2489482" cy="411137"/>
            <a:chOff x="4876510" y="727066"/>
            <a:chExt cx="2489482" cy="411137"/>
          </a:xfrm>
        </p:grpSpPr>
        <p:sp>
          <p:nvSpPr>
            <p:cNvPr id="14" name="Left Brace 13">
              <a:extLst>
                <a:ext uri="{FF2B5EF4-FFF2-40B4-BE49-F238E27FC236}">
                  <a16:creationId xmlns:a16="http://schemas.microsoft.com/office/drawing/2014/main" id="{382A1F0B-A15C-4CD5-8EF1-646C3DB4C01B}"/>
                </a:ext>
              </a:extLst>
            </p:cNvPr>
            <p:cNvSpPr/>
            <p:nvPr/>
          </p:nvSpPr>
          <p:spPr>
            <a:xfrm>
              <a:off x="7162800" y="754569"/>
              <a:ext cx="203192" cy="3048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EB485CFE-C9A3-452D-84D4-D66D3977C0D3}"/>
                </a:ext>
              </a:extLst>
            </p:cNvPr>
            <p:cNvSpPr txBox="1"/>
            <p:nvPr/>
          </p:nvSpPr>
          <p:spPr>
            <a:xfrm>
              <a:off x="6427840" y="727066"/>
              <a:ext cx="535724" cy="369332"/>
            </a:xfrm>
            <a:prstGeom prst="rect">
              <a:avLst/>
            </a:prstGeom>
            <a:noFill/>
          </p:spPr>
          <p:txBody>
            <a:bodyPr wrap="none" rtlCol="0">
              <a:spAutoFit/>
            </a:bodyPr>
            <a:lstStyle/>
            <a:p>
              <a:r>
                <a:rPr lang="es-ES" dirty="0"/>
                <a:t>100</a:t>
              </a:r>
              <a:endParaRPr lang="en-US" dirty="0"/>
            </a:p>
          </p:txBody>
        </p:sp>
        <p:sp>
          <p:nvSpPr>
            <p:cNvPr id="31" name="TextBox 30">
              <a:extLst>
                <a:ext uri="{FF2B5EF4-FFF2-40B4-BE49-F238E27FC236}">
                  <a16:creationId xmlns:a16="http://schemas.microsoft.com/office/drawing/2014/main" id="{9DDDF5B3-4CDC-4B09-83B6-5D1DEE273C5E}"/>
                </a:ext>
              </a:extLst>
            </p:cNvPr>
            <p:cNvSpPr txBox="1"/>
            <p:nvPr/>
          </p:nvSpPr>
          <p:spPr>
            <a:xfrm>
              <a:off x="4876510" y="738093"/>
              <a:ext cx="1184940" cy="400110"/>
            </a:xfrm>
            <a:prstGeom prst="rect">
              <a:avLst/>
            </a:prstGeom>
            <a:noFill/>
          </p:spPr>
          <p:txBody>
            <a:bodyPr wrap="none" rtlCol="0">
              <a:spAutoFit/>
            </a:bodyPr>
            <a:lstStyle/>
            <a:p>
              <a:r>
                <a:rPr lang="en-US" sz="2000" dirty="0"/>
                <a:t>________</a:t>
              </a:r>
            </a:p>
          </p:txBody>
        </p:sp>
      </p:grpSp>
      <p:grpSp>
        <p:nvGrpSpPr>
          <p:cNvPr id="8" name="Group 7">
            <a:extLst>
              <a:ext uri="{FF2B5EF4-FFF2-40B4-BE49-F238E27FC236}">
                <a16:creationId xmlns:a16="http://schemas.microsoft.com/office/drawing/2014/main" id="{A6565B4A-6270-4C71-B561-56E4F89BE618}"/>
              </a:ext>
            </a:extLst>
          </p:cNvPr>
          <p:cNvGrpSpPr/>
          <p:nvPr/>
        </p:nvGrpSpPr>
        <p:grpSpPr>
          <a:xfrm>
            <a:off x="6467395" y="3043000"/>
            <a:ext cx="2457572" cy="1224200"/>
            <a:chOff x="4943395" y="3043000"/>
            <a:chExt cx="2457572" cy="1224200"/>
          </a:xfrm>
        </p:grpSpPr>
        <p:sp>
          <p:nvSpPr>
            <p:cNvPr id="16" name="Left Brace 15">
              <a:extLst>
                <a:ext uri="{FF2B5EF4-FFF2-40B4-BE49-F238E27FC236}">
                  <a16:creationId xmlns:a16="http://schemas.microsoft.com/office/drawing/2014/main" id="{F7FF1606-3B8F-43D5-B14A-7167AC0A5E08}"/>
                </a:ext>
              </a:extLst>
            </p:cNvPr>
            <p:cNvSpPr/>
            <p:nvPr/>
          </p:nvSpPr>
          <p:spPr>
            <a:xfrm>
              <a:off x="7162804" y="3043000"/>
              <a:ext cx="238163" cy="12242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8BFF8EB6-B1A2-47BB-8042-EBBA9774957E}"/>
                </a:ext>
              </a:extLst>
            </p:cNvPr>
            <p:cNvSpPr txBox="1"/>
            <p:nvPr/>
          </p:nvSpPr>
          <p:spPr>
            <a:xfrm>
              <a:off x="6208865" y="3470434"/>
              <a:ext cx="739305" cy="369332"/>
            </a:xfrm>
            <a:prstGeom prst="rect">
              <a:avLst/>
            </a:prstGeom>
            <a:noFill/>
          </p:spPr>
          <p:txBody>
            <a:bodyPr wrap="none" rtlCol="0">
              <a:spAutoFit/>
            </a:bodyPr>
            <a:lstStyle/>
            <a:p>
              <a:r>
                <a:rPr lang="es-ES" dirty="0"/>
                <a:t>40-60</a:t>
              </a:r>
              <a:endParaRPr lang="en-US" dirty="0"/>
            </a:p>
          </p:txBody>
        </p:sp>
        <p:sp>
          <p:nvSpPr>
            <p:cNvPr id="32" name="TextBox 31">
              <a:extLst>
                <a:ext uri="{FF2B5EF4-FFF2-40B4-BE49-F238E27FC236}">
                  <a16:creationId xmlns:a16="http://schemas.microsoft.com/office/drawing/2014/main" id="{4B9CDAC2-916A-4506-9DFD-675B570FF362}"/>
                </a:ext>
              </a:extLst>
            </p:cNvPr>
            <p:cNvSpPr txBox="1"/>
            <p:nvPr/>
          </p:nvSpPr>
          <p:spPr>
            <a:xfrm>
              <a:off x="4943395" y="3428052"/>
              <a:ext cx="1184940" cy="400110"/>
            </a:xfrm>
            <a:prstGeom prst="rect">
              <a:avLst/>
            </a:prstGeom>
            <a:noFill/>
          </p:spPr>
          <p:txBody>
            <a:bodyPr wrap="none" rtlCol="0">
              <a:spAutoFit/>
            </a:bodyPr>
            <a:lstStyle/>
            <a:p>
              <a:r>
                <a:rPr lang="en-US" sz="2000" dirty="0"/>
                <a:t>________</a:t>
              </a:r>
            </a:p>
          </p:txBody>
        </p:sp>
      </p:grpSp>
      <p:grpSp>
        <p:nvGrpSpPr>
          <p:cNvPr id="9" name="Group 8">
            <a:extLst>
              <a:ext uri="{FF2B5EF4-FFF2-40B4-BE49-F238E27FC236}">
                <a16:creationId xmlns:a16="http://schemas.microsoft.com/office/drawing/2014/main" id="{81C6546D-37FB-4F0C-91B1-DBBC4E4DE05D}"/>
              </a:ext>
            </a:extLst>
          </p:cNvPr>
          <p:cNvGrpSpPr/>
          <p:nvPr/>
        </p:nvGrpSpPr>
        <p:grpSpPr>
          <a:xfrm>
            <a:off x="6467395" y="4353812"/>
            <a:ext cx="2422596" cy="980191"/>
            <a:chOff x="4943395" y="4353809"/>
            <a:chExt cx="2422596" cy="980191"/>
          </a:xfrm>
        </p:grpSpPr>
        <p:sp>
          <p:nvSpPr>
            <p:cNvPr id="24" name="TextBox 23">
              <a:extLst>
                <a:ext uri="{FF2B5EF4-FFF2-40B4-BE49-F238E27FC236}">
                  <a16:creationId xmlns:a16="http://schemas.microsoft.com/office/drawing/2014/main" id="{ACEBA7D7-1E77-46B0-AE77-FAF3ED20E98C}"/>
                </a:ext>
              </a:extLst>
            </p:cNvPr>
            <p:cNvSpPr txBox="1"/>
            <p:nvPr/>
          </p:nvSpPr>
          <p:spPr>
            <a:xfrm>
              <a:off x="6232767" y="4677109"/>
              <a:ext cx="731611" cy="369332"/>
            </a:xfrm>
            <a:prstGeom prst="rect">
              <a:avLst/>
            </a:prstGeom>
            <a:noFill/>
          </p:spPr>
          <p:txBody>
            <a:bodyPr wrap="none" rtlCol="0">
              <a:spAutoFit/>
            </a:bodyPr>
            <a:lstStyle/>
            <a:p>
              <a:r>
                <a:rPr lang="es-ES" dirty="0"/>
                <a:t>20-40</a:t>
              </a:r>
              <a:endParaRPr lang="en-US" dirty="0"/>
            </a:p>
          </p:txBody>
        </p:sp>
        <p:sp>
          <p:nvSpPr>
            <p:cNvPr id="29" name="Left Brace 28">
              <a:extLst>
                <a:ext uri="{FF2B5EF4-FFF2-40B4-BE49-F238E27FC236}">
                  <a16:creationId xmlns:a16="http://schemas.microsoft.com/office/drawing/2014/main" id="{10150184-0118-4724-ADE4-6DE4E6E3C435}"/>
                </a:ext>
              </a:extLst>
            </p:cNvPr>
            <p:cNvSpPr/>
            <p:nvPr/>
          </p:nvSpPr>
          <p:spPr>
            <a:xfrm>
              <a:off x="7157138" y="4353809"/>
              <a:ext cx="208853" cy="980191"/>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E747F901-026D-49B5-87B0-D80C210DA4CC}"/>
                </a:ext>
              </a:extLst>
            </p:cNvPr>
            <p:cNvSpPr txBox="1"/>
            <p:nvPr/>
          </p:nvSpPr>
          <p:spPr>
            <a:xfrm>
              <a:off x="4943395" y="4646331"/>
              <a:ext cx="1184940" cy="400110"/>
            </a:xfrm>
            <a:prstGeom prst="rect">
              <a:avLst/>
            </a:prstGeom>
            <a:noFill/>
          </p:spPr>
          <p:txBody>
            <a:bodyPr wrap="none" rtlCol="0">
              <a:spAutoFit/>
            </a:bodyPr>
            <a:lstStyle/>
            <a:p>
              <a:r>
                <a:rPr lang="en-US" sz="2000" dirty="0"/>
                <a:t>________</a:t>
              </a:r>
            </a:p>
          </p:txBody>
        </p:sp>
      </p:grpSp>
      <p:grpSp>
        <p:nvGrpSpPr>
          <p:cNvPr id="10" name="Group 9">
            <a:extLst>
              <a:ext uri="{FF2B5EF4-FFF2-40B4-BE49-F238E27FC236}">
                <a16:creationId xmlns:a16="http://schemas.microsoft.com/office/drawing/2014/main" id="{3676DA9C-1CC3-453B-9373-29B68D3006A6}"/>
              </a:ext>
            </a:extLst>
          </p:cNvPr>
          <p:cNvGrpSpPr/>
          <p:nvPr/>
        </p:nvGrpSpPr>
        <p:grpSpPr>
          <a:xfrm>
            <a:off x="6495760" y="5623782"/>
            <a:ext cx="2429211" cy="479648"/>
            <a:chOff x="4971757" y="5623782"/>
            <a:chExt cx="2429211" cy="479648"/>
          </a:xfrm>
        </p:grpSpPr>
        <p:sp>
          <p:nvSpPr>
            <p:cNvPr id="27" name="TextBox 26">
              <a:extLst>
                <a:ext uri="{FF2B5EF4-FFF2-40B4-BE49-F238E27FC236}">
                  <a16:creationId xmlns:a16="http://schemas.microsoft.com/office/drawing/2014/main" id="{4AA42ED2-64C7-40B2-9399-86218F6DD81F}"/>
                </a:ext>
              </a:extLst>
            </p:cNvPr>
            <p:cNvSpPr txBox="1"/>
            <p:nvPr/>
          </p:nvSpPr>
          <p:spPr>
            <a:xfrm>
              <a:off x="6325282" y="5695333"/>
              <a:ext cx="606256" cy="369332"/>
            </a:xfrm>
            <a:prstGeom prst="rect">
              <a:avLst/>
            </a:prstGeom>
            <a:noFill/>
          </p:spPr>
          <p:txBody>
            <a:bodyPr wrap="none" rtlCol="0">
              <a:spAutoFit/>
            </a:bodyPr>
            <a:lstStyle/>
            <a:p>
              <a:r>
                <a:rPr lang="es-ES" dirty="0"/>
                <a:t>2-12</a:t>
              </a:r>
              <a:endParaRPr lang="en-US" dirty="0"/>
            </a:p>
          </p:txBody>
        </p:sp>
        <p:sp>
          <p:nvSpPr>
            <p:cNvPr id="30" name="Left Brace 29">
              <a:extLst>
                <a:ext uri="{FF2B5EF4-FFF2-40B4-BE49-F238E27FC236}">
                  <a16:creationId xmlns:a16="http://schemas.microsoft.com/office/drawing/2014/main" id="{79AE2F2E-05F4-4702-A019-9D273B9ED3E5}"/>
                </a:ext>
              </a:extLst>
            </p:cNvPr>
            <p:cNvSpPr/>
            <p:nvPr/>
          </p:nvSpPr>
          <p:spPr>
            <a:xfrm>
              <a:off x="7154886" y="5656569"/>
              <a:ext cx="246082" cy="446861"/>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E0B5CCCC-DAE5-4AB0-A6B5-91B7F5989925}"/>
                </a:ext>
              </a:extLst>
            </p:cNvPr>
            <p:cNvSpPr txBox="1"/>
            <p:nvPr/>
          </p:nvSpPr>
          <p:spPr>
            <a:xfrm>
              <a:off x="4971757" y="5623782"/>
              <a:ext cx="1184940" cy="400110"/>
            </a:xfrm>
            <a:prstGeom prst="rect">
              <a:avLst/>
            </a:prstGeom>
            <a:noFill/>
          </p:spPr>
          <p:txBody>
            <a:bodyPr wrap="none" rtlCol="0">
              <a:spAutoFit/>
            </a:bodyPr>
            <a:lstStyle/>
            <a:p>
              <a:r>
                <a:rPr lang="en-US" sz="2000" dirty="0"/>
                <a:t>________</a:t>
              </a:r>
            </a:p>
          </p:txBody>
        </p:sp>
      </p:grpSp>
      <p:grpSp>
        <p:nvGrpSpPr>
          <p:cNvPr id="5" name="Group 4">
            <a:extLst>
              <a:ext uri="{FF2B5EF4-FFF2-40B4-BE49-F238E27FC236}">
                <a16:creationId xmlns:a16="http://schemas.microsoft.com/office/drawing/2014/main" id="{EC9319F8-F7C0-406F-992B-3B875CED9751}"/>
              </a:ext>
            </a:extLst>
          </p:cNvPr>
          <p:cNvGrpSpPr/>
          <p:nvPr/>
        </p:nvGrpSpPr>
        <p:grpSpPr>
          <a:xfrm>
            <a:off x="6515338" y="6093702"/>
            <a:ext cx="2419787" cy="400110"/>
            <a:chOff x="4991335" y="6093702"/>
            <a:chExt cx="2419787" cy="400110"/>
          </a:xfrm>
        </p:grpSpPr>
        <p:sp>
          <p:nvSpPr>
            <p:cNvPr id="21" name="Left Brace 20">
              <a:extLst>
                <a:ext uri="{FF2B5EF4-FFF2-40B4-BE49-F238E27FC236}">
                  <a16:creationId xmlns:a16="http://schemas.microsoft.com/office/drawing/2014/main" id="{304CD18D-F264-4BEA-BC11-306F5F6A5DD4}"/>
                </a:ext>
              </a:extLst>
            </p:cNvPr>
            <p:cNvSpPr/>
            <p:nvPr/>
          </p:nvSpPr>
          <p:spPr>
            <a:xfrm>
              <a:off x="7163097" y="6165310"/>
              <a:ext cx="248025" cy="23549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3995AEBB-4303-4738-B9C9-576498514A79}"/>
                </a:ext>
              </a:extLst>
            </p:cNvPr>
            <p:cNvSpPr txBox="1"/>
            <p:nvPr/>
          </p:nvSpPr>
          <p:spPr>
            <a:xfrm>
              <a:off x="6629852" y="6117141"/>
              <a:ext cx="301686" cy="369332"/>
            </a:xfrm>
            <a:prstGeom prst="rect">
              <a:avLst/>
            </a:prstGeom>
            <a:noFill/>
          </p:spPr>
          <p:txBody>
            <a:bodyPr wrap="none" rtlCol="0">
              <a:spAutoFit/>
            </a:bodyPr>
            <a:lstStyle/>
            <a:p>
              <a:r>
                <a:rPr lang="es-ES" dirty="0"/>
                <a:t>0</a:t>
              </a:r>
              <a:endParaRPr lang="en-US" dirty="0"/>
            </a:p>
          </p:txBody>
        </p:sp>
        <p:sp>
          <p:nvSpPr>
            <p:cNvPr id="35" name="TextBox 34">
              <a:extLst>
                <a:ext uri="{FF2B5EF4-FFF2-40B4-BE49-F238E27FC236}">
                  <a16:creationId xmlns:a16="http://schemas.microsoft.com/office/drawing/2014/main" id="{CCC7C395-A624-4230-9338-95BB6B0DC829}"/>
                </a:ext>
              </a:extLst>
            </p:cNvPr>
            <p:cNvSpPr txBox="1"/>
            <p:nvPr/>
          </p:nvSpPr>
          <p:spPr>
            <a:xfrm>
              <a:off x="4991335" y="6093702"/>
              <a:ext cx="1184940" cy="400110"/>
            </a:xfrm>
            <a:prstGeom prst="rect">
              <a:avLst/>
            </a:prstGeom>
            <a:noFill/>
          </p:spPr>
          <p:txBody>
            <a:bodyPr wrap="none" rtlCol="0">
              <a:spAutoFit/>
            </a:bodyPr>
            <a:lstStyle/>
            <a:p>
              <a:r>
                <a:rPr lang="en-US" sz="2000" dirty="0"/>
                <a:t>________</a:t>
              </a:r>
            </a:p>
          </p:txBody>
        </p:sp>
      </p:grpSp>
      <p:grpSp>
        <p:nvGrpSpPr>
          <p:cNvPr id="6" name="Group 5">
            <a:extLst>
              <a:ext uri="{FF2B5EF4-FFF2-40B4-BE49-F238E27FC236}">
                <a16:creationId xmlns:a16="http://schemas.microsoft.com/office/drawing/2014/main" id="{E7A54D7E-44CA-4A4E-B602-3EE0B805A897}"/>
              </a:ext>
            </a:extLst>
          </p:cNvPr>
          <p:cNvGrpSpPr/>
          <p:nvPr/>
        </p:nvGrpSpPr>
        <p:grpSpPr>
          <a:xfrm>
            <a:off x="6389757" y="1201430"/>
            <a:ext cx="2500237" cy="523220"/>
            <a:chOff x="4865754" y="1201430"/>
            <a:chExt cx="2500237" cy="523220"/>
          </a:xfrm>
        </p:grpSpPr>
        <p:sp>
          <p:nvSpPr>
            <p:cNvPr id="18" name="Left Brace 17">
              <a:extLst>
                <a:ext uri="{FF2B5EF4-FFF2-40B4-BE49-F238E27FC236}">
                  <a16:creationId xmlns:a16="http://schemas.microsoft.com/office/drawing/2014/main" id="{0844CE4C-705D-4D74-90E8-7CF3D9204C38}"/>
                </a:ext>
              </a:extLst>
            </p:cNvPr>
            <p:cNvSpPr/>
            <p:nvPr/>
          </p:nvSpPr>
          <p:spPr>
            <a:xfrm>
              <a:off x="7145027" y="1201430"/>
              <a:ext cx="220964" cy="52322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2DF5DA95-47D2-4B58-9349-A8C3D6A7B822}"/>
                </a:ext>
              </a:extLst>
            </p:cNvPr>
            <p:cNvSpPr txBox="1"/>
            <p:nvPr/>
          </p:nvSpPr>
          <p:spPr>
            <a:xfrm>
              <a:off x="6221014" y="1294391"/>
              <a:ext cx="723275" cy="369332"/>
            </a:xfrm>
            <a:prstGeom prst="rect">
              <a:avLst/>
            </a:prstGeom>
            <a:noFill/>
          </p:spPr>
          <p:txBody>
            <a:bodyPr wrap="none" rtlCol="0">
              <a:spAutoFit/>
            </a:bodyPr>
            <a:lstStyle/>
            <a:p>
              <a:r>
                <a:rPr lang="es-ES" dirty="0"/>
                <a:t>87-99</a:t>
              </a:r>
              <a:endParaRPr lang="en-US" dirty="0"/>
            </a:p>
          </p:txBody>
        </p:sp>
        <p:sp>
          <p:nvSpPr>
            <p:cNvPr id="36" name="TextBox 35">
              <a:extLst>
                <a:ext uri="{FF2B5EF4-FFF2-40B4-BE49-F238E27FC236}">
                  <a16:creationId xmlns:a16="http://schemas.microsoft.com/office/drawing/2014/main" id="{3FEEA558-447C-46D7-8A31-4B7E44ABC929}"/>
                </a:ext>
              </a:extLst>
            </p:cNvPr>
            <p:cNvSpPr txBox="1"/>
            <p:nvPr/>
          </p:nvSpPr>
          <p:spPr>
            <a:xfrm>
              <a:off x="4865754" y="1263613"/>
              <a:ext cx="1184940" cy="400110"/>
            </a:xfrm>
            <a:prstGeom prst="rect">
              <a:avLst/>
            </a:prstGeom>
            <a:noFill/>
          </p:spPr>
          <p:txBody>
            <a:bodyPr wrap="none" rtlCol="0">
              <a:spAutoFit/>
            </a:bodyPr>
            <a:lstStyle/>
            <a:p>
              <a:r>
                <a:rPr lang="en-US" sz="2000" dirty="0"/>
                <a:t>________</a:t>
              </a:r>
            </a:p>
          </p:txBody>
        </p:sp>
      </p:grpSp>
      <p:grpSp>
        <p:nvGrpSpPr>
          <p:cNvPr id="7" name="Group 6">
            <a:extLst>
              <a:ext uri="{FF2B5EF4-FFF2-40B4-BE49-F238E27FC236}">
                <a16:creationId xmlns:a16="http://schemas.microsoft.com/office/drawing/2014/main" id="{4CB18301-3DA0-4A67-B3AC-4C6C5D27B6DA}"/>
              </a:ext>
            </a:extLst>
          </p:cNvPr>
          <p:cNvGrpSpPr/>
          <p:nvPr/>
        </p:nvGrpSpPr>
        <p:grpSpPr>
          <a:xfrm>
            <a:off x="6405791" y="1896197"/>
            <a:ext cx="2484203" cy="824237"/>
            <a:chOff x="4881788" y="1896194"/>
            <a:chExt cx="2484203" cy="824237"/>
          </a:xfrm>
        </p:grpSpPr>
        <p:sp>
          <p:nvSpPr>
            <p:cNvPr id="17" name="Left Brace 16">
              <a:extLst>
                <a:ext uri="{FF2B5EF4-FFF2-40B4-BE49-F238E27FC236}">
                  <a16:creationId xmlns:a16="http://schemas.microsoft.com/office/drawing/2014/main" id="{F0DDAC5B-2837-4938-90FC-147F374D71F4}"/>
                </a:ext>
              </a:extLst>
            </p:cNvPr>
            <p:cNvSpPr/>
            <p:nvPr/>
          </p:nvSpPr>
          <p:spPr>
            <a:xfrm>
              <a:off x="7172965" y="1896194"/>
              <a:ext cx="193026" cy="824237"/>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0B819A74-B5F2-4EF7-8A5A-0E6ED9DACB21}"/>
                </a:ext>
              </a:extLst>
            </p:cNvPr>
            <p:cNvSpPr txBox="1"/>
            <p:nvPr/>
          </p:nvSpPr>
          <p:spPr>
            <a:xfrm>
              <a:off x="6218154" y="2141334"/>
              <a:ext cx="723275" cy="369332"/>
            </a:xfrm>
            <a:prstGeom prst="rect">
              <a:avLst/>
            </a:prstGeom>
            <a:noFill/>
          </p:spPr>
          <p:txBody>
            <a:bodyPr wrap="none" rtlCol="0">
              <a:spAutoFit/>
            </a:bodyPr>
            <a:lstStyle/>
            <a:p>
              <a:r>
                <a:rPr lang="es-ES" dirty="0"/>
                <a:t>63-87</a:t>
              </a:r>
              <a:endParaRPr lang="en-US" dirty="0"/>
            </a:p>
          </p:txBody>
        </p:sp>
        <p:sp>
          <p:nvSpPr>
            <p:cNvPr id="37" name="TextBox 36">
              <a:extLst>
                <a:ext uri="{FF2B5EF4-FFF2-40B4-BE49-F238E27FC236}">
                  <a16:creationId xmlns:a16="http://schemas.microsoft.com/office/drawing/2014/main" id="{D8FCD22B-DF2C-4FC0-B27C-65A1F0D72B86}"/>
                </a:ext>
              </a:extLst>
            </p:cNvPr>
            <p:cNvSpPr txBox="1"/>
            <p:nvPr/>
          </p:nvSpPr>
          <p:spPr>
            <a:xfrm>
              <a:off x="4881788" y="2097171"/>
              <a:ext cx="1184940" cy="400110"/>
            </a:xfrm>
            <a:prstGeom prst="rect">
              <a:avLst/>
            </a:prstGeom>
            <a:noFill/>
          </p:spPr>
          <p:txBody>
            <a:bodyPr wrap="none" rtlCol="0">
              <a:spAutoFit/>
            </a:bodyPr>
            <a:lstStyle/>
            <a:p>
              <a:r>
                <a:rPr lang="en-US" sz="2000" dirty="0"/>
                <a:t>________</a:t>
              </a:r>
            </a:p>
          </p:txBody>
        </p:sp>
      </p:grpSp>
      <p:sp>
        <p:nvSpPr>
          <p:cNvPr id="40" name="Rectangle 39">
            <a:extLst>
              <a:ext uri="{FF2B5EF4-FFF2-40B4-BE49-F238E27FC236}">
                <a16:creationId xmlns:a16="http://schemas.microsoft.com/office/drawing/2014/main" id="{AD32E7CA-71DC-4BAA-A63F-484F4E549C86}"/>
              </a:ext>
            </a:extLst>
          </p:cNvPr>
          <p:cNvSpPr/>
          <p:nvPr/>
        </p:nvSpPr>
        <p:spPr>
          <a:xfrm>
            <a:off x="4800600" y="457201"/>
            <a:ext cx="5257800" cy="613863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 name="TextBox 1">
            <a:extLst>
              <a:ext uri="{FF2B5EF4-FFF2-40B4-BE49-F238E27FC236}">
                <a16:creationId xmlns:a16="http://schemas.microsoft.com/office/drawing/2014/main" id="{6D04D21F-45D0-4E0F-9038-5C57E08BC9F2}"/>
              </a:ext>
            </a:extLst>
          </p:cNvPr>
          <p:cNvSpPr txBox="1"/>
          <p:nvPr/>
        </p:nvSpPr>
        <p:spPr>
          <a:xfrm rot="21153069">
            <a:off x="2926561" y="2861807"/>
            <a:ext cx="2414431" cy="830997"/>
          </a:xfrm>
          <a:prstGeom prst="rect">
            <a:avLst/>
          </a:prstGeom>
          <a:ln>
            <a:solidFill>
              <a:schemeClr val="accent1">
                <a:shade val="50000"/>
              </a:schemeClr>
            </a:solidFill>
          </a:ln>
        </p:spPr>
        <p:txBody>
          <a:bodyPr wrap="square" rtlCol="0">
            <a:spAutoFit/>
          </a:bodyPr>
          <a:lstStyle/>
          <a:p>
            <a:pPr algn="ctr"/>
            <a:r>
              <a:rPr lang="en-US" sz="2400" dirty="0"/>
              <a:t>FIRST, what would YOU say?</a:t>
            </a:r>
          </a:p>
        </p:txBody>
      </p:sp>
    </p:spTree>
    <p:extLst>
      <p:ext uri="{BB962C8B-B14F-4D97-AF65-F5344CB8AC3E}">
        <p14:creationId xmlns:p14="http://schemas.microsoft.com/office/powerpoint/2010/main" val="73843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F4F9E-2EB9-4116-890B-90EB59AC5188}"/>
              </a:ext>
            </a:extLst>
          </p:cNvPr>
          <p:cNvSpPr>
            <a:spLocks noGrp="1"/>
          </p:cNvSpPr>
          <p:nvPr>
            <p:ph type="sldNum" sz="quarter" idx="12"/>
          </p:nvPr>
        </p:nvSpPr>
        <p:spPr/>
        <p:txBody>
          <a:bodyPr/>
          <a:lstStyle/>
          <a:p>
            <a:fld id="{D935023A-7ED7-4443-885E-1708AAB73DB5}" type="slidenum">
              <a:rPr lang="en-US" smtClean="0"/>
              <a:t>12</a:t>
            </a:fld>
            <a:endParaRPr lang="en-US"/>
          </a:p>
        </p:txBody>
      </p:sp>
      <p:pic>
        <p:nvPicPr>
          <p:cNvPr id="3" name="Picture 2">
            <a:extLst>
              <a:ext uri="{FF2B5EF4-FFF2-40B4-BE49-F238E27FC236}">
                <a16:creationId xmlns:a16="http://schemas.microsoft.com/office/drawing/2014/main" id="{34722606-1719-4619-9FE0-190F8C7CA0EB}"/>
              </a:ext>
            </a:extLst>
          </p:cNvPr>
          <p:cNvPicPr>
            <a:picLocks noChangeAspect="1"/>
          </p:cNvPicPr>
          <p:nvPr/>
        </p:nvPicPr>
        <p:blipFill>
          <a:blip r:embed="rId2">
            <a:alphaModFix amt="36000"/>
            <a:extLst>
              <a:ext uri="{BEBA8EAE-BF5A-486C-A8C5-ECC9F3942E4B}">
                <a14:imgProps xmlns:a14="http://schemas.microsoft.com/office/drawing/2010/main">
                  <a14:imgLayer r:embed="rId3">
                    <a14:imgEffect>
                      <a14:backgroundRemoval t="4498" b="96627" l="3894" r="94777">
                        <a14:foregroundMark x1="57740" y1="30360" x2="52849" y2="26612"/>
                        <a14:foregroundMark x1="52849" y1="26612" x2="53514" y2="17766"/>
                        <a14:foregroundMark x1="53514" y1="17766" x2="48006" y2="15292"/>
                        <a14:foregroundMark x1="48006" y1="15292" x2="42545" y2="16042"/>
                        <a14:foregroundMark x1="42545" y1="16042" x2="36752" y2="12444"/>
                        <a14:foregroundMark x1="36752" y1="12444" x2="19706" y2="13193"/>
                        <a14:foregroundMark x1="19706" y1="13193" x2="14292" y2="10495"/>
                        <a14:foregroundMark x1="14292" y1="10495" x2="8974" y2="12219"/>
                        <a14:foregroundMark x1="8974" y1="12219" x2="5603" y2="18591"/>
                        <a14:foregroundMark x1="5603" y1="18591" x2="5698" y2="27361"/>
                        <a14:foregroundMark x1="5698" y1="27361" x2="8215" y2="35157"/>
                        <a14:foregroundMark x1="8215" y1="35157" x2="7740" y2="43778"/>
                        <a14:foregroundMark x1="7740" y1="43778" x2="10541" y2="53073"/>
                        <a14:foregroundMark x1="10541" y1="53073" x2="18946" y2="64993"/>
                        <a14:foregroundMark x1="18946" y1="64993" x2="35897" y2="74288"/>
                        <a14:foregroundMark x1="35897" y1="74288" x2="44065" y2="87031"/>
                        <a14:foregroundMark x1="44065" y1="87031" x2="52944" y2="76312"/>
                        <a14:foregroundMark x1="52944" y1="76312" x2="55651" y2="75637"/>
                        <a14:foregroundMark x1="10731" y1="4498" x2="10731" y2="4498"/>
                        <a14:foregroundMark x1="3894" y1="24513" x2="3894" y2="24513"/>
                        <a14:foregroundMark x1="46866" y1="96627" x2="46866" y2="96627"/>
                        <a14:foregroundMark x1="80294" y1="83133" x2="80294" y2="83133"/>
                        <a14:foregroundMark x1="92070" y1="24738" x2="92070" y2="24738"/>
                        <a14:foregroundMark x1="94777" y1="17391" x2="94777" y2="17391"/>
                        <a14:backgroundMark x1="29535" y1="4948" x2="35328" y2="7421"/>
                        <a14:backgroundMark x1="35328" y1="7421" x2="40598" y2="7271"/>
                        <a14:backgroundMark x1="40598" y1="7271" x2="47958" y2="7796"/>
                        <a14:backgroundMark x1="47958" y1="7796" x2="53276" y2="7646"/>
                        <a14:backgroundMark x1="53276" y1="7646" x2="80389" y2="19865"/>
                        <a14:backgroundMark x1="80389" y1="19865" x2="93780" y2="5022"/>
                        <a14:backgroundMark x1="93780" y1="5022" x2="96106" y2="5622"/>
                      </a14:backgroundRemoval>
                    </a14:imgEffect>
                  </a14:imgLayer>
                </a14:imgProps>
              </a:ext>
            </a:extLst>
          </a:blip>
          <a:stretch>
            <a:fillRect/>
          </a:stretch>
        </p:blipFill>
        <p:spPr>
          <a:xfrm>
            <a:off x="1805786" y="950513"/>
            <a:ext cx="8534400" cy="5405930"/>
          </a:xfrm>
          <a:prstGeom prst="rect">
            <a:avLst/>
          </a:prstGeom>
          <a:noFill/>
          <a:effectLst>
            <a:softEdge rad="88900"/>
          </a:effectLst>
        </p:spPr>
      </p:pic>
      <p:sp>
        <p:nvSpPr>
          <p:cNvPr id="4" name="TextBox 3">
            <a:extLst>
              <a:ext uri="{FF2B5EF4-FFF2-40B4-BE49-F238E27FC236}">
                <a16:creationId xmlns:a16="http://schemas.microsoft.com/office/drawing/2014/main" id="{3E9CFC70-3B7E-4AC9-BD62-EE6EDA92AC8A}"/>
              </a:ext>
            </a:extLst>
          </p:cNvPr>
          <p:cNvSpPr txBox="1"/>
          <p:nvPr/>
        </p:nvSpPr>
        <p:spPr>
          <a:xfrm>
            <a:off x="4884418" y="742673"/>
            <a:ext cx="2423164" cy="415498"/>
          </a:xfrm>
          <a:prstGeom prst="rect">
            <a:avLst/>
          </a:prstGeom>
          <a:noFill/>
        </p:spPr>
        <p:txBody>
          <a:bodyPr wrap="none" rtlCol="0">
            <a:spAutoFit/>
          </a:bodyPr>
          <a:lstStyle/>
          <a:p>
            <a:r>
              <a:rPr lang="en-US" sz="2100" dirty="0"/>
              <a:t>Simultaneous</a:t>
            </a:r>
            <a:r>
              <a:rPr lang="es-ES" sz="2100" dirty="0"/>
              <a:t> Crises</a:t>
            </a:r>
            <a:endParaRPr lang="en-US" sz="2100" dirty="0"/>
          </a:p>
        </p:txBody>
      </p:sp>
      <p:sp>
        <p:nvSpPr>
          <p:cNvPr id="5" name="TextBox 4">
            <a:extLst>
              <a:ext uri="{FF2B5EF4-FFF2-40B4-BE49-F238E27FC236}">
                <a16:creationId xmlns:a16="http://schemas.microsoft.com/office/drawing/2014/main" id="{AF322C5B-1105-421E-8232-40E58A2BC2C3}"/>
              </a:ext>
            </a:extLst>
          </p:cNvPr>
          <p:cNvSpPr txBox="1"/>
          <p:nvPr/>
        </p:nvSpPr>
        <p:spPr>
          <a:xfrm rot="21286071">
            <a:off x="3191197" y="1939368"/>
            <a:ext cx="1061509" cy="415498"/>
          </a:xfrm>
          <a:prstGeom prst="rect">
            <a:avLst/>
          </a:prstGeom>
          <a:noFill/>
        </p:spPr>
        <p:txBody>
          <a:bodyPr wrap="none" rtlCol="0">
            <a:spAutoFit/>
          </a:bodyPr>
          <a:lstStyle/>
          <a:p>
            <a:r>
              <a:rPr lang="es-ES" sz="2100" dirty="0" err="1">
                <a:effectLst>
                  <a:outerShdw blurRad="38100" dist="38100" dir="2700000" algn="tl">
                    <a:srgbClr val="000000">
                      <a:alpha val="43137"/>
                    </a:srgbClr>
                  </a:outerShdw>
                </a:effectLst>
              </a:rPr>
              <a:t>Distrust</a:t>
            </a:r>
            <a:endParaRPr lang="en-US"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FB211E87-C5D3-4E6E-B3F3-C11462E0A245}"/>
              </a:ext>
            </a:extLst>
          </p:cNvPr>
          <p:cNvSpPr txBox="1"/>
          <p:nvPr/>
        </p:nvSpPr>
        <p:spPr>
          <a:xfrm rot="803915">
            <a:off x="6749476" y="2249153"/>
            <a:ext cx="2333396" cy="415498"/>
          </a:xfrm>
          <a:prstGeom prst="rect">
            <a:avLst/>
          </a:prstGeom>
          <a:noFill/>
        </p:spPr>
        <p:txBody>
          <a:bodyPr wrap="none" rtlCol="0">
            <a:spAutoFit/>
          </a:bodyPr>
          <a:lstStyle/>
          <a:p>
            <a:r>
              <a:rPr lang="es-ES" sz="2100" dirty="0" err="1">
                <a:effectLst>
                  <a:outerShdw blurRad="38100" dist="38100" dir="2700000" algn="tl">
                    <a:srgbClr val="000000">
                      <a:alpha val="43137"/>
                    </a:srgbClr>
                  </a:outerShdw>
                </a:effectLst>
              </a:rPr>
              <a:t>Violence</a:t>
            </a:r>
            <a:r>
              <a:rPr lang="es-ES" sz="2100" dirty="0">
                <a:effectLst>
                  <a:outerShdw blurRad="38100" dist="38100" dir="2700000" algn="tl">
                    <a:srgbClr val="000000">
                      <a:alpha val="43137"/>
                    </a:srgbClr>
                  </a:outerShdw>
                </a:effectLst>
              </a:rPr>
              <a:t> and </a:t>
            </a:r>
            <a:r>
              <a:rPr lang="es-ES" sz="2100" dirty="0" err="1">
                <a:effectLst>
                  <a:outerShdw blurRad="38100" dist="38100" dir="2700000" algn="tl">
                    <a:srgbClr val="000000">
                      <a:alpha val="43137"/>
                    </a:srgbClr>
                  </a:outerShdw>
                </a:effectLst>
              </a:rPr>
              <a:t>Crime</a:t>
            </a:r>
            <a:endParaRPr lang="en-US" dirty="0">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6FED46EE-2DBD-4624-B17A-559F45AB99E3}"/>
              </a:ext>
            </a:extLst>
          </p:cNvPr>
          <p:cNvSpPr txBox="1"/>
          <p:nvPr/>
        </p:nvSpPr>
        <p:spPr>
          <a:xfrm rot="21321625">
            <a:off x="2916137" y="3245465"/>
            <a:ext cx="1236236" cy="415498"/>
          </a:xfrm>
          <a:prstGeom prst="rect">
            <a:avLst/>
          </a:prstGeom>
          <a:noFill/>
        </p:spPr>
        <p:txBody>
          <a:bodyPr wrap="none" rtlCol="0">
            <a:spAutoFit/>
          </a:bodyPr>
          <a:lstStyle/>
          <a:p>
            <a:r>
              <a:rPr lang="es-ES" sz="2100" dirty="0" err="1">
                <a:effectLst>
                  <a:outerShdw blurRad="38100" dist="38100" dir="2700000" algn="tl">
                    <a:srgbClr val="000000">
                      <a:alpha val="43137"/>
                    </a:srgbClr>
                  </a:outerShdw>
                </a:effectLst>
              </a:rPr>
              <a:t>Economy</a:t>
            </a:r>
            <a:endParaRPr lang="en-US"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565A0458-49DD-440E-B5A0-BAA8F4DAFACF}"/>
              </a:ext>
            </a:extLst>
          </p:cNvPr>
          <p:cNvSpPr txBox="1"/>
          <p:nvPr/>
        </p:nvSpPr>
        <p:spPr>
          <a:xfrm rot="614082">
            <a:off x="6339536" y="3869773"/>
            <a:ext cx="1441420" cy="415498"/>
          </a:xfrm>
          <a:prstGeom prst="rect">
            <a:avLst/>
          </a:prstGeom>
          <a:noFill/>
        </p:spPr>
        <p:txBody>
          <a:bodyPr wrap="none" rtlCol="0">
            <a:spAutoFit/>
          </a:bodyPr>
          <a:lstStyle/>
          <a:p>
            <a:r>
              <a:rPr lang="es-ES" sz="2100" dirty="0" err="1">
                <a:effectLst>
                  <a:outerShdw blurRad="38100" dist="38100" dir="2700000" algn="tl">
                    <a:srgbClr val="000000">
                      <a:alpha val="43137"/>
                    </a:srgbClr>
                  </a:outerShdw>
                </a:effectLst>
              </a:rPr>
              <a:t>Institutions</a:t>
            </a:r>
            <a:endParaRPr lang="en-US" dirty="0">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96A12D2A-E911-4675-BE4F-029EFDF5D0FE}"/>
              </a:ext>
            </a:extLst>
          </p:cNvPr>
          <p:cNvSpPr txBox="1"/>
          <p:nvPr/>
        </p:nvSpPr>
        <p:spPr>
          <a:xfrm rot="21275370">
            <a:off x="5452237" y="4267200"/>
            <a:ext cx="1287532" cy="415498"/>
          </a:xfrm>
          <a:prstGeom prst="rect">
            <a:avLst/>
          </a:prstGeom>
          <a:noFill/>
        </p:spPr>
        <p:txBody>
          <a:bodyPr wrap="none" rtlCol="0">
            <a:spAutoFit/>
          </a:bodyPr>
          <a:lstStyle/>
          <a:p>
            <a:r>
              <a:rPr lang="es-ES" sz="2100" dirty="0" err="1">
                <a:effectLst>
                  <a:outerShdw blurRad="38100" dist="38100" dir="2700000" algn="tl">
                    <a:srgbClr val="000000">
                      <a:alpha val="43137"/>
                    </a:srgbClr>
                  </a:outerShdw>
                </a:effectLst>
              </a:rPr>
              <a:t>Inequality</a:t>
            </a:r>
            <a:endParaRPr lang="en-US" dirty="0">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6CE50C34-2D99-4B9E-8BCE-3326C9CD39E3}"/>
              </a:ext>
            </a:extLst>
          </p:cNvPr>
          <p:cNvSpPr txBox="1"/>
          <p:nvPr/>
        </p:nvSpPr>
        <p:spPr>
          <a:xfrm>
            <a:off x="6529306" y="4844213"/>
            <a:ext cx="3063659" cy="415498"/>
          </a:xfrm>
          <a:prstGeom prst="rect">
            <a:avLst/>
          </a:prstGeom>
          <a:noFill/>
        </p:spPr>
        <p:txBody>
          <a:bodyPr wrap="none" rtlCol="0">
            <a:spAutoFit/>
          </a:bodyPr>
          <a:lstStyle/>
          <a:p>
            <a:r>
              <a:rPr lang="es-ES" sz="2100" dirty="0" err="1">
                <a:effectLst>
                  <a:outerShdw blurRad="38100" dist="38100" dir="2700000" algn="tl">
                    <a:srgbClr val="000000">
                      <a:alpha val="43137"/>
                    </a:srgbClr>
                  </a:outerShdw>
                </a:effectLst>
              </a:rPr>
              <a:t>Environmental</a:t>
            </a:r>
            <a:r>
              <a:rPr lang="es-ES" sz="2100" dirty="0">
                <a:effectLst>
                  <a:outerShdw blurRad="38100" dist="38100" dir="2700000" algn="tl">
                    <a:srgbClr val="000000">
                      <a:alpha val="43137"/>
                    </a:srgbClr>
                  </a:outerShdw>
                </a:effectLst>
              </a:rPr>
              <a:t> </a:t>
            </a:r>
            <a:r>
              <a:rPr lang="es-ES" sz="2100" dirty="0" err="1">
                <a:effectLst>
                  <a:outerShdw blurRad="38100" dist="38100" dir="2700000" algn="tl">
                    <a:srgbClr val="000000">
                      <a:alpha val="43137"/>
                    </a:srgbClr>
                  </a:outerShdw>
                </a:effectLst>
              </a:rPr>
              <a:t>challenges</a:t>
            </a:r>
            <a:endParaRPr lang="en-US" dirty="0">
              <a:effectLst>
                <a:outerShdw blurRad="38100" dist="38100" dir="2700000" algn="tl">
                  <a:srgbClr val="000000">
                    <a:alpha val="43137"/>
                  </a:srgbClr>
                </a:outerShdw>
              </a:effectLst>
            </a:endParaRPr>
          </a:p>
        </p:txBody>
      </p:sp>
      <p:sp useBgFill="1">
        <p:nvSpPr>
          <p:cNvPr id="11" name="TextBox 10">
            <a:extLst>
              <a:ext uri="{FF2B5EF4-FFF2-40B4-BE49-F238E27FC236}">
                <a16:creationId xmlns:a16="http://schemas.microsoft.com/office/drawing/2014/main" id="{79416255-7A16-4942-B3F7-EB50D47D86F9}"/>
              </a:ext>
            </a:extLst>
          </p:cNvPr>
          <p:cNvSpPr txBox="1"/>
          <p:nvPr/>
        </p:nvSpPr>
        <p:spPr>
          <a:xfrm>
            <a:off x="10086323" y="2235027"/>
            <a:ext cx="1498823" cy="969496"/>
          </a:xfrm>
          <a:prstGeom prst="rect">
            <a:avLst/>
          </a:prstGeom>
        </p:spPr>
        <p:txBody>
          <a:bodyPr wrap="square" lIns="137160" tIns="68580" rIns="137160" bIns="68580" rtlCol="0">
            <a:spAutoFit/>
          </a:bodyPr>
          <a:lstStyle/>
          <a:p>
            <a:r>
              <a:rPr lang="es-ES" sz="1350" dirty="0"/>
              <a:t>Three </a:t>
            </a:r>
            <a:r>
              <a:rPr lang="es-ES" sz="1350" dirty="0" err="1"/>
              <a:t>Branches</a:t>
            </a:r>
            <a:r>
              <a:rPr lang="es-ES" sz="1350" dirty="0"/>
              <a:t>:</a:t>
            </a:r>
            <a:br>
              <a:rPr lang="es-ES" sz="1350" dirty="0"/>
            </a:br>
            <a:r>
              <a:rPr lang="es-ES" sz="1350" dirty="0"/>
              <a:t>Executive</a:t>
            </a:r>
          </a:p>
          <a:p>
            <a:r>
              <a:rPr lang="es-ES" sz="1350" dirty="0"/>
              <a:t>Legislative </a:t>
            </a:r>
          </a:p>
          <a:p>
            <a:r>
              <a:rPr lang="es-ES" sz="1350" dirty="0"/>
              <a:t>Judicial</a:t>
            </a:r>
            <a:endParaRPr lang="en-US" sz="1350" dirty="0"/>
          </a:p>
        </p:txBody>
      </p:sp>
      <p:sp>
        <p:nvSpPr>
          <p:cNvPr id="12" name="TextBox 11">
            <a:extLst>
              <a:ext uri="{FF2B5EF4-FFF2-40B4-BE49-F238E27FC236}">
                <a16:creationId xmlns:a16="http://schemas.microsoft.com/office/drawing/2014/main" id="{D1BF36E0-ECF2-4909-8E05-FF85681FC1CA}"/>
              </a:ext>
            </a:extLst>
          </p:cNvPr>
          <p:cNvSpPr txBox="1"/>
          <p:nvPr/>
        </p:nvSpPr>
        <p:spPr>
          <a:xfrm>
            <a:off x="10054315" y="3198778"/>
            <a:ext cx="1960537" cy="761747"/>
          </a:xfrm>
          <a:prstGeom prst="rect">
            <a:avLst/>
          </a:prstGeom>
          <a:blipFill dpi="0" rotWithShape="0">
            <a:blip r:embed="rId4">
              <a:lum/>
            </a:blip>
            <a:srcRect/>
            <a:stretch>
              <a:fillRect l="-557110" t="-61424" r="-147292" b="-369109"/>
            </a:stretch>
          </a:blipFill>
        </p:spPr>
        <p:txBody>
          <a:bodyPr wrap="none" lIns="137160" tIns="68580" rIns="137160" bIns="68580" rtlCol="0">
            <a:spAutoFit/>
          </a:bodyPr>
          <a:lstStyle>
            <a:defPPr>
              <a:defRPr lang="en-US"/>
            </a:defPPr>
          </a:lstStyle>
          <a:p>
            <a:r>
              <a:rPr lang="es-ES" sz="1350" dirty="0" err="1"/>
              <a:t>Fake</a:t>
            </a:r>
            <a:r>
              <a:rPr lang="es-ES" sz="1350" dirty="0"/>
              <a:t> </a:t>
            </a:r>
            <a:r>
              <a:rPr lang="es-ES" sz="1350" dirty="0" err="1"/>
              <a:t>news</a:t>
            </a:r>
            <a:endParaRPr lang="es-ES" sz="1350" dirty="0"/>
          </a:p>
          <a:p>
            <a:r>
              <a:rPr lang="es-ES" sz="1350" dirty="0" err="1"/>
              <a:t>Traditional</a:t>
            </a:r>
            <a:r>
              <a:rPr lang="es-ES" sz="1350" dirty="0"/>
              <a:t> media</a:t>
            </a:r>
          </a:p>
          <a:p>
            <a:r>
              <a:rPr lang="es-ES" sz="1350" dirty="0" err="1"/>
              <a:t>Politicization</a:t>
            </a:r>
            <a:r>
              <a:rPr lang="es-ES" sz="1350" dirty="0"/>
              <a:t> of </a:t>
            </a:r>
            <a:r>
              <a:rPr lang="es-ES" sz="1350" dirty="0" err="1"/>
              <a:t>religion</a:t>
            </a:r>
            <a:endParaRPr lang="es-ES" sz="1350" dirty="0"/>
          </a:p>
        </p:txBody>
      </p:sp>
      <p:sp>
        <p:nvSpPr>
          <p:cNvPr id="13" name="TextBox 12">
            <a:extLst>
              <a:ext uri="{FF2B5EF4-FFF2-40B4-BE49-F238E27FC236}">
                <a16:creationId xmlns:a16="http://schemas.microsoft.com/office/drawing/2014/main" id="{CEC49B15-390E-408D-80EB-71A68D556ECB}"/>
              </a:ext>
            </a:extLst>
          </p:cNvPr>
          <p:cNvSpPr txBox="1"/>
          <p:nvPr/>
        </p:nvSpPr>
        <p:spPr>
          <a:xfrm>
            <a:off x="10054316" y="3957823"/>
            <a:ext cx="1750959" cy="1177245"/>
          </a:xfrm>
          <a:prstGeom prst="rect">
            <a:avLst/>
          </a:prstGeom>
          <a:blipFill dpi="0" rotWithShape="0">
            <a:blip r:embed="rId4">
              <a:lum/>
            </a:blip>
            <a:srcRect/>
            <a:stretch>
              <a:fillRect l="-557110" t="-61424" r="-147292" b="-369109"/>
            </a:stretch>
          </a:blipFill>
        </p:spPr>
        <p:txBody>
          <a:bodyPr wrap="square" lIns="137160" tIns="68580" rIns="137160" bIns="68580" rtlCol="0">
            <a:spAutoFit/>
          </a:bodyPr>
          <a:lstStyle>
            <a:defPPr>
              <a:defRPr lang="en-US"/>
            </a:defPPr>
          </a:lstStyle>
          <a:p>
            <a:r>
              <a:rPr lang="es-ES" sz="1350" dirty="0" err="1"/>
              <a:t>Scientists</a:t>
            </a:r>
            <a:endParaRPr lang="es-ES" sz="1350" dirty="0"/>
          </a:p>
          <a:p>
            <a:r>
              <a:rPr lang="es-ES" sz="1350" dirty="0" err="1"/>
              <a:t>Journalists</a:t>
            </a:r>
            <a:endParaRPr lang="es-ES" sz="1350" dirty="0"/>
          </a:p>
          <a:p>
            <a:r>
              <a:rPr lang="es-ES" sz="1350" dirty="0" err="1"/>
              <a:t>Academics</a:t>
            </a:r>
            <a:endParaRPr lang="es-ES" sz="1350" dirty="0"/>
          </a:p>
          <a:p>
            <a:r>
              <a:rPr lang="es-ES" sz="1350" dirty="0" err="1"/>
              <a:t>Clergy</a:t>
            </a:r>
            <a:endParaRPr lang="es-ES" sz="1350" dirty="0"/>
          </a:p>
          <a:p>
            <a:endParaRPr lang="es-ES" sz="1350" dirty="0"/>
          </a:p>
        </p:txBody>
      </p:sp>
      <p:sp>
        <p:nvSpPr>
          <p:cNvPr id="14" name="TextBox 13">
            <a:extLst>
              <a:ext uri="{FF2B5EF4-FFF2-40B4-BE49-F238E27FC236}">
                <a16:creationId xmlns:a16="http://schemas.microsoft.com/office/drawing/2014/main" id="{58496089-D436-482F-AA7A-FFFF9AFDF6FD}"/>
              </a:ext>
            </a:extLst>
          </p:cNvPr>
          <p:cNvSpPr txBox="1"/>
          <p:nvPr/>
        </p:nvSpPr>
        <p:spPr>
          <a:xfrm rot="20822571">
            <a:off x="4883692" y="2758369"/>
            <a:ext cx="1503938" cy="415498"/>
          </a:xfrm>
          <a:prstGeom prst="rect">
            <a:avLst/>
          </a:prstGeom>
          <a:noFill/>
        </p:spPr>
        <p:txBody>
          <a:bodyPr wrap="none" rtlCol="0">
            <a:spAutoFit/>
          </a:bodyPr>
          <a:lstStyle/>
          <a:p>
            <a:r>
              <a:rPr lang="es-ES" sz="2100" dirty="0" err="1">
                <a:effectLst>
                  <a:outerShdw blurRad="38100" dist="38100" dir="2700000" algn="tl">
                    <a:srgbClr val="000000">
                      <a:alpha val="43137"/>
                    </a:srgbClr>
                  </a:outerShdw>
                </a:effectLst>
              </a:rPr>
              <a:t>Uncertainty</a:t>
            </a:r>
            <a:endParaRPr lang="en-US" dirty="0">
              <a:effectLst>
                <a:outerShdw blurRad="38100" dist="38100" dir="2700000" algn="tl">
                  <a:srgbClr val="000000">
                    <a:alpha val="43137"/>
                  </a:srgbClr>
                </a:outerShdw>
              </a:effectLst>
            </a:endParaRPr>
          </a:p>
        </p:txBody>
      </p:sp>
      <p:sp>
        <p:nvSpPr>
          <p:cNvPr id="15" name="TextBox 14">
            <a:extLst>
              <a:ext uri="{FF2B5EF4-FFF2-40B4-BE49-F238E27FC236}">
                <a16:creationId xmlns:a16="http://schemas.microsoft.com/office/drawing/2014/main" id="{EF7CED72-09D3-C225-D741-820A3D3C7E3B}"/>
              </a:ext>
            </a:extLst>
          </p:cNvPr>
          <p:cNvSpPr txBox="1"/>
          <p:nvPr/>
        </p:nvSpPr>
        <p:spPr>
          <a:xfrm rot="21286071">
            <a:off x="3912824" y="4044031"/>
            <a:ext cx="1446230" cy="415498"/>
          </a:xfrm>
          <a:prstGeom prst="rect">
            <a:avLst/>
          </a:prstGeom>
          <a:noFill/>
        </p:spPr>
        <p:txBody>
          <a:bodyPr wrap="none" rtlCol="0">
            <a:spAutoFit/>
          </a:bodyPr>
          <a:lstStyle/>
          <a:p>
            <a:r>
              <a:rPr lang="en-US" sz="2100" dirty="0">
                <a:effectLst>
                  <a:outerShdw blurRad="38100" dist="38100" dir="2700000" algn="tl">
                    <a:srgbClr val="000000">
                      <a:alpha val="43137"/>
                    </a:srgbClr>
                  </a:outerShdw>
                </a:effectLst>
              </a:rPr>
              <a:t>Race issues</a:t>
            </a:r>
          </a:p>
        </p:txBody>
      </p:sp>
      <p:sp>
        <p:nvSpPr>
          <p:cNvPr id="16" name="TextBox 15">
            <a:extLst>
              <a:ext uri="{FF2B5EF4-FFF2-40B4-BE49-F238E27FC236}">
                <a16:creationId xmlns:a16="http://schemas.microsoft.com/office/drawing/2014/main" id="{5205798E-CB1A-FE63-AD5B-9C5D23A79A2A}"/>
              </a:ext>
            </a:extLst>
          </p:cNvPr>
          <p:cNvSpPr txBox="1"/>
          <p:nvPr/>
        </p:nvSpPr>
        <p:spPr>
          <a:xfrm rot="776838">
            <a:off x="7419584" y="3329432"/>
            <a:ext cx="1579278" cy="415498"/>
          </a:xfrm>
          <a:prstGeom prst="rect">
            <a:avLst/>
          </a:prstGeom>
          <a:noFill/>
        </p:spPr>
        <p:txBody>
          <a:bodyPr wrap="none" rtlCol="0">
            <a:spAutoFit/>
          </a:bodyPr>
          <a:lstStyle/>
          <a:p>
            <a:r>
              <a:rPr lang="es-ES" sz="2100" dirty="0">
                <a:effectLst>
                  <a:outerShdw blurRad="38100" dist="38100" dir="2700000" algn="tl">
                    <a:srgbClr val="000000">
                      <a:alpha val="43137"/>
                    </a:srgbClr>
                  </a:outerShdw>
                </a:effectLst>
              </a:rPr>
              <a:t>Culture </a:t>
            </a:r>
            <a:r>
              <a:rPr lang="es-ES" sz="2100" dirty="0" err="1">
                <a:effectLst>
                  <a:outerShdw blurRad="38100" dist="38100" dir="2700000" algn="tl">
                    <a:srgbClr val="000000">
                      <a:alpha val="43137"/>
                    </a:srgbClr>
                  </a:outerShdw>
                </a:effectLst>
              </a:rPr>
              <a:t>wars</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0312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grpId="0" nodeType="afterEffect">
                                  <p:stCondLst>
                                    <p:cond delay="50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animBg="1"/>
      <p:bldP spid="12" grpId="0" animBg="1"/>
      <p:bldP spid="13" grpId="0" animBg="1"/>
      <p:bldP spid="14" grpId="0"/>
      <p:bldP spid="15" grpId="0"/>
      <p:bldP spid="1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471A4E-05E7-4BCF-A429-620534EB5A23}"/>
              </a:ext>
            </a:extLst>
          </p:cNvPr>
          <p:cNvSpPr txBox="1"/>
          <p:nvPr/>
        </p:nvSpPr>
        <p:spPr>
          <a:xfrm>
            <a:off x="1005840" y="640080"/>
            <a:ext cx="2120561" cy="1384995"/>
          </a:xfrm>
          <a:prstGeom prst="rect">
            <a:avLst/>
          </a:prstGeom>
          <a:noFill/>
        </p:spPr>
        <p:txBody>
          <a:bodyPr wrap="square" rtlCol="0">
            <a:spAutoFit/>
          </a:bodyPr>
          <a:lstStyle/>
          <a:p>
            <a:r>
              <a:rPr lang="en-US" sz="2800" dirty="0"/>
              <a:t>How do we state probability?</a:t>
            </a:r>
          </a:p>
        </p:txBody>
      </p:sp>
      <p:cxnSp>
        <p:nvCxnSpPr>
          <p:cNvPr id="11" name="Straight Connector 10">
            <a:extLst>
              <a:ext uri="{FF2B5EF4-FFF2-40B4-BE49-F238E27FC236}">
                <a16:creationId xmlns:a16="http://schemas.microsoft.com/office/drawing/2014/main" id="{8EBF8586-91E0-47B7-959D-3F62D7581690}"/>
              </a:ext>
            </a:extLst>
          </p:cNvPr>
          <p:cNvCxnSpPr/>
          <p:nvPr/>
        </p:nvCxnSpPr>
        <p:spPr>
          <a:xfrm>
            <a:off x="9227820" y="830772"/>
            <a:ext cx="0" cy="5570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 name="Table 11">
            <a:extLst>
              <a:ext uri="{FF2B5EF4-FFF2-40B4-BE49-F238E27FC236}">
                <a16:creationId xmlns:a16="http://schemas.microsoft.com/office/drawing/2014/main" id="{84C4784A-2C41-4148-88DC-93AAF8850811}"/>
              </a:ext>
            </a:extLst>
          </p:cNvPr>
          <p:cNvGraphicFramePr>
            <a:graphicFrameLocks noGrp="1"/>
          </p:cNvGraphicFramePr>
          <p:nvPr/>
        </p:nvGraphicFramePr>
        <p:xfrm>
          <a:off x="9227823" y="754572"/>
          <a:ext cx="1142999" cy="5898431"/>
        </p:xfrm>
        <a:graphic>
          <a:graphicData uri="http://schemas.openxmlformats.org/drawingml/2006/table">
            <a:tbl>
              <a:tblPr firstRow="1" bandRow="1">
                <a:tableStyleId>{2D5ABB26-0587-4C30-8999-92F81FD0307C}</a:tableStyleId>
              </a:tblPr>
              <a:tblGrid>
                <a:gridCol w="1142999">
                  <a:extLst>
                    <a:ext uri="{9D8B030D-6E8A-4147-A177-3AD203B41FA5}">
                      <a16:colId xmlns:a16="http://schemas.microsoft.com/office/drawing/2014/main" val="238697150"/>
                    </a:ext>
                  </a:extLst>
                </a:gridCol>
              </a:tblGrid>
              <a:tr h="536221">
                <a:tc>
                  <a:txBody>
                    <a:bodyPr/>
                    <a:lstStyle/>
                    <a:p>
                      <a:r>
                        <a:rPr lang="en-US" dirty="0"/>
                        <a:t>100%</a:t>
                      </a:r>
                    </a:p>
                  </a:txBody>
                  <a:tcPr/>
                </a:tc>
                <a:extLst>
                  <a:ext uri="{0D108BD9-81ED-4DB2-BD59-A6C34878D82A}">
                    <a16:rowId xmlns:a16="http://schemas.microsoft.com/office/drawing/2014/main" val="739508644"/>
                  </a:ext>
                </a:extLst>
              </a:tr>
              <a:tr h="536221">
                <a:tc>
                  <a:txBody>
                    <a:bodyPr/>
                    <a:lstStyle/>
                    <a:p>
                      <a:r>
                        <a:rPr lang="en-US" dirty="0"/>
                        <a:t>90%</a:t>
                      </a:r>
                    </a:p>
                  </a:txBody>
                  <a:tcPr/>
                </a:tc>
                <a:extLst>
                  <a:ext uri="{0D108BD9-81ED-4DB2-BD59-A6C34878D82A}">
                    <a16:rowId xmlns:a16="http://schemas.microsoft.com/office/drawing/2014/main" val="1095905903"/>
                  </a:ext>
                </a:extLst>
              </a:tr>
              <a:tr h="536221">
                <a:tc>
                  <a:txBody>
                    <a:bodyPr/>
                    <a:lstStyle/>
                    <a:p>
                      <a:r>
                        <a:rPr lang="en-US" dirty="0"/>
                        <a:t>80%</a:t>
                      </a:r>
                    </a:p>
                  </a:txBody>
                  <a:tcPr/>
                </a:tc>
                <a:extLst>
                  <a:ext uri="{0D108BD9-81ED-4DB2-BD59-A6C34878D82A}">
                    <a16:rowId xmlns:a16="http://schemas.microsoft.com/office/drawing/2014/main" val="352386357"/>
                  </a:ext>
                </a:extLst>
              </a:tr>
              <a:tr h="536221">
                <a:tc>
                  <a:txBody>
                    <a:bodyPr/>
                    <a:lstStyle/>
                    <a:p>
                      <a:r>
                        <a:rPr lang="en-US" dirty="0"/>
                        <a:t>70%</a:t>
                      </a:r>
                    </a:p>
                  </a:txBody>
                  <a:tcPr/>
                </a:tc>
                <a:extLst>
                  <a:ext uri="{0D108BD9-81ED-4DB2-BD59-A6C34878D82A}">
                    <a16:rowId xmlns:a16="http://schemas.microsoft.com/office/drawing/2014/main" val="4046736845"/>
                  </a:ext>
                </a:extLst>
              </a:tr>
              <a:tr h="536221">
                <a:tc>
                  <a:txBody>
                    <a:bodyPr/>
                    <a:lstStyle/>
                    <a:p>
                      <a:r>
                        <a:rPr lang="en-US" dirty="0"/>
                        <a:t>60%</a:t>
                      </a:r>
                    </a:p>
                  </a:txBody>
                  <a:tcPr/>
                </a:tc>
                <a:extLst>
                  <a:ext uri="{0D108BD9-81ED-4DB2-BD59-A6C34878D82A}">
                    <a16:rowId xmlns:a16="http://schemas.microsoft.com/office/drawing/2014/main" val="1501112829"/>
                  </a:ext>
                </a:extLst>
              </a:tr>
              <a:tr h="536221">
                <a:tc>
                  <a:txBody>
                    <a:bodyPr/>
                    <a:lstStyle/>
                    <a:p>
                      <a:r>
                        <a:rPr lang="en-US" dirty="0"/>
                        <a:t>50%</a:t>
                      </a:r>
                    </a:p>
                  </a:txBody>
                  <a:tcPr/>
                </a:tc>
                <a:extLst>
                  <a:ext uri="{0D108BD9-81ED-4DB2-BD59-A6C34878D82A}">
                    <a16:rowId xmlns:a16="http://schemas.microsoft.com/office/drawing/2014/main" val="2674261738"/>
                  </a:ext>
                </a:extLst>
              </a:tr>
              <a:tr h="536221">
                <a:tc>
                  <a:txBody>
                    <a:bodyPr/>
                    <a:lstStyle/>
                    <a:p>
                      <a:r>
                        <a:rPr lang="en-US" dirty="0"/>
                        <a:t>40%</a:t>
                      </a:r>
                    </a:p>
                  </a:txBody>
                  <a:tcPr/>
                </a:tc>
                <a:extLst>
                  <a:ext uri="{0D108BD9-81ED-4DB2-BD59-A6C34878D82A}">
                    <a16:rowId xmlns:a16="http://schemas.microsoft.com/office/drawing/2014/main" val="92004281"/>
                  </a:ext>
                </a:extLst>
              </a:tr>
              <a:tr h="536221">
                <a:tc>
                  <a:txBody>
                    <a:bodyPr/>
                    <a:lstStyle/>
                    <a:p>
                      <a:r>
                        <a:rPr lang="en-US" dirty="0"/>
                        <a:t>30%</a:t>
                      </a:r>
                    </a:p>
                  </a:txBody>
                  <a:tcPr/>
                </a:tc>
                <a:extLst>
                  <a:ext uri="{0D108BD9-81ED-4DB2-BD59-A6C34878D82A}">
                    <a16:rowId xmlns:a16="http://schemas.microsoft.com/office/drawing/2014/main" val="63496642"/>
                  </a:ext>
                </a:extLst>
              </a:tr>
              <a:tr h="536221">
                <a:tc>
                  <a:txBody>
                    <a:bodyPr/>
                    <a:lstStyle/>
                    <a:p>
                      <a:r>
                        <a:rPr lang="en-US" dirty="0"/>
                        <a:t>20%</a:t>
                      </a:r>
                    </a:p>
                  </a:txBody>
                  <a:tcPr/>
                </a:tc>
                <a:extLst>
                  <a:ext uri="{0D108BD9-81ED-4DB2-BD59-A6C34878D82A}">
                    <a16:rowId xmlns:a16="http://schemas.microsoft.com/office/drawing/2014/main" val="1294288020"/>
                  </a:ext>
                </a:extLst>
              </a:tr>
              <a:tr h="536221">
                <a:tc>
                  <a:txBody>
                    <a:bodyPr/>
                    <a:lstStyle/>
                    <a:p>
                      <a:r>
                        <a:rPr lang="en-US" dirty="0"/>
                        <a:t>10</a:t>
                      </a:r>
                      <a:r>
                        <a:rPr lang="en-US" altLang="zh-CN" dirty="0"/>
                        <a:t>%</a:t>
                      </a:r>
                      <a:endParaRPr lang="en-US" dirty="0"/>
                    </a:p>
                  </a:txBody>
                  <a:tcPr/>
                </a:tc>
                <a:extLst>
                  <a:ext uri="{0D108BD9-81ED-4DB2-BD59-A6C34878D82A}">
                    <a16:rowId xmlns:a16="http://schemas.microsoft.com/office/drawing/2014/main" val="2380274042"/>
                  </a:ext>
                </a:extLst>
              </a:tr>
              <a:tr h="536221">
                <a:tc>
                  <a:txBody>
                    <a:bodyPr/>
                    <a:lstStyle/>
                    <a:p>
                      <a:r>
                        <a:rPr lang="en-US" altLang="zh-CN" dirty="0"/>
                        <a:t>0%</a:t>
                      </a:r>
                      <a:endParaRPr lang="en-US" dirty="0"/>
                    </a:p>
                  </a:txBody>
                  <a:tcPr/>
                </a:tc>
                <a:extLst>
                  <a:ext uri="{0D108BD9-81ED-4DB2-BD59-A6C34878D82A}">
                    <a16:rowId xmlns:a16="http://schemas.microsoft.com/office/drawing/2014/main" val="615219009"/>
                  </a:ext>
                </a:extLst>
              </a:tr>
            </a:tbl>
          </a:graphicData>
        </a:graphic>
      </p:graphicFrame>
      <p:grpSp>
        <p:nvGrpSpPr>
          <p:cNvPr id="3" name="Group 2">
            <a:extLst>
              <a:ext uri="{FF2B5EF4-FFF2-40B4-BE49-F238E27FC236}">
                <a16:creationId xmlns:a16="http://schemas.microsoft.com/office/drawing/2014/main" id="{5C6B8979-59AD-4F53-B331-B545689A9E10}"/>
              </a:ext>
            </a:extLst>
          </p:cNvPr>
          <p:cNvGrpSpPr/>
          <p:nvPr/>
        </p:nvGrpSpPr>
        <p:grpSpPr>
          <a:xfrm>
            <a:off x="6374020" y="727066"/>
            <a:ext cx="2515975" cy="400110"/>
            <a:chOff x="4850017" y="727066"/>
            <a:chExt cx="2515975" cy="400110"/>
          </a:xfrm>
        </p:grpSpPr>
        <p:sp>
          <p:nvSpPr>
            <p:cNvPr id="14" name="Left Brace 13">
              <a:extLst>
                <a:ext uri="{FF2B5EF4-FFF2-40B4-BE49-F238E27FC236}">
                  <a16:creationId xmlns:a16="http://schemas.microsoft.com/office/drawing/2014/main" id="{382A1F0B-A15C-4CD5-8EF1-646C3DB4C01B}"/>
                </a:ext>
              </a:extLst>
            </p:cNvPr>
            <p:cNvSpPr/>
            <p:nvPr/>
          </p:nvSpPr>
          <p:spPr>
            <a:xfrm>
              <a:off x="7162800" y="754569"/>
              <a:ext cx="203192" cy="3048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EB485CFE-C9A3-452D-84D4-D66D3977C0D3}"/>
                </a:ext>
              </a:extLst>
            </p:cNvPr>
            <p:cNvSpPr txBox="1"/>
            <p:nvPr/>
          </p:nvSpPr>
          <p:spPr>
            <a:xfrm>
              <a:off x="6427840" y="727066"/>
              <a:ext cx="535724" cy="369332"/>
            </a:xfrm>
            <a:prstGeom prst="rect">
              <a:avLst/>
            </a:prstGeom>
            <a:noFill/>
          </p:spPr>
          <p:txBody>
            <a:bodyPr wrap="none" rtlCol="0">
              <a:spAutoFit/>
            </a:bodyPr>
            <a:lstStyle/>
            <a:p>
              <a:r>
                <a:rPr lang="es-ES" dirty="0"/>
                <a:t>100</a:t>
              </a:r>
              <a:endParaRPr lang="en-US" dirty="0"/>
            </a:p>
          </p:txBody>
        </p:sp>
        <p:sp>
          <p:nvSpPr>
            <p:cNvPr id="31" name="TextBox 30">
              <a:extLst>
                <a:ext uri="{FF2B5EF4-FFF2-40B4-BE49-F238E27FC236}">
                  <a16:creationId xmlns:a16="http://schemas.microsoft.com/office/drawing/2014/main" id="{9DDDF5B3-4CDC-4B09-83B6-5D1DEE273C5E}"/>
                </a:ext>
              </a:extLst>
            </p:cNvPr>
            <p:cNvSpPr txBox="1"/>
            <p:nvPr/>
          </p:nvSpPr>
          <p:spPr>
            <a:xfrm>
              <a:off x="4850017" y="727066"/>
              <a:ext cx="1154547" cy="400110"/>
            </a:xfrm>
            <a:prstGeom prst="rect">
              <a:avLst/>
            </a:prstGeom>
            <a:noFill/>
          </p:spPr>
          <p:txBody>
            <a:bodyPr wrap="none" rtlCol="0">
              <a:spAutoFit/>
            </a:bodyPr>
            <a:lstStyle/>
            <a:p>
              <a:r>
                <a:rPr lang="en-US" sz="2000" dirty="0"/>
                <a:t>“Certain”</a:t>
              </a:r>
            </a:p>
          </p:txBody>
        </p:sp>
      </p:grpSp>
      <p:grpSp>
        <p:nvGrpSpPr>
          <p:cNvPr id="8" name="Group 7">
            <a:extLst>
              <a:ext uri="{FF2B5EF4-FFF2-40B4-BE49-F238E27FC236}">
                <a16:creationId xmlns:a16="http://schemas.microsoft.com/office/drawing/2014/main" id="{A6565B4A-6270-4C71-B561-56E4F89BE618}"/>
              </a:ext>
            </a:extLst>
          </p:cNvPr>
          <p:cNvGrpSpPr/>
          <p:nvPr/>
        </p:nvGrpSpPr>
        <p:grpSpPr>
          <a:xfrm>
            <a:off x="5260253" y="3043000"/>
            <a:ext cx="3664717" cy="1224200"/>
            <a:chOff x="3736250" y="3043000"/>
            <a:chExt cx="3664717" cy="1224200"/>
          </a:xfrm>
        </p:grpSpPr>
        <p:sp>
          <p:nvSpPr>
            <p:cNvPr id="16" name="Left Brace 15">
              <a:extLst>
                <a:ext uri="{FF2B5EF4-FFF2-40B4-BE49-F238E27FC236}">
                  <a16:creationId xmlns:a16="http://schemas.microsoft.com/office/drawing/2014/main" id="{F7FF1606-3B8F-43D5-B14A-7167AC0A5E08}"/>
                </a:ext>
              </a:extLst>
            </p:cNvPr>
            <p:cNvSpPr/>
            <p:nvPr/>
          </p:nvSpPr>
          <p:spPr>
            <a:xfrm>
              <a:off x="7162804" y="3043000"/>
              <a:ext cx="238163" cy="12242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8BFF8EB6-B1A2-47BB-8042-EBBA9774957E}"/>
                </a:ext>
              </a:extLst>
            </p:cNvPr>
            <p:cNvSpPr txBox="1"/>
            <p:nvPr/>
          </p:nvSpPr>
          <p:spPr>
            <a:xfrm>
              <a:off x="6208865" y="3470434"/>
              <a:ext cx="739305" cy="369332"/>
            </a:xfrm>
            <a:prstGeom prst="rect">
              <a:avLst/>
            </a:prstGeom>
            <a:noFill/>
          </p:spPr>
          <p:txBody>
            <a:bodyPr wrap="none" rtlCol="0">
              <a:spAutoFit/>
            </a:bodyPr>
            <a:lstStyle/>
            <a:p>
              <a:r>
                <a:rPr lang="es-ES" dirty="0"/>
                <a:t>40-60</a:t>
              </a:r>
              <a:endParaRPr lang="en-US" dirty="0"/>
            </a:p>
          </p:txBody>
        </p:sp>
        <p:sp>
          <p:nvSpPr>
            <p:cNvPr id="32" name="TextBox 31">
              <a:extLst>
                <a:ext uri="{FF2B5EF4-FFF2-40B4-BE49-F238E27FC236}">
                  <a16:creationId xmlns:a16="http://schemas.microsoft.com/office/drawing/2014/main" id="{4B9CDAC2-916A-4506-9DFD-675B570FF362}"/>
                </a:ext>
              </a:extLst>
            </p:cNvPr>
            <p:cNvSpPr txBox="1"/>
            <p:nvPr/>
          </p:nvSpPr>
          <p:spPr>
            <a:xfrm>
              <a:off x="3736250" y="3463061"/>
              <a:ext cx="2528321" cy="400110"/>
            </a:xfrm>
            <a:prstGeom prst="rect">
              <a:avLst/>
            </a:prstGeom>
            <a:noFill/>
          </p:spPr>
          <p:txBody>
            <a:bodyPr wrap="none" rtlCol="0">
              <a:spAutoFit/>
            </a:bodyPr>
            <a:lstStyle/>
            <a:p>
              <a:r>
                <a:rPr lang="en-US" sz="2000" dirty="0"/>
                <a:t>“About-even chances”</a:t>
              </a:r>
            </a:p>
          </p:txBody>
        </p:sp>
      </p:grpSp>
      <p:grpSp>
        <p:nvGrpSpPr>
          <p:cNvPr id="9" name="Group 8">
            <a:extLst>
              <a:ext uri="{FF2B5EF4-FFF2-40B4-BE49-F238E27FC236}">
                <a16:creationId xmlns:a16="http://schemas.microsoft.com/office/drawing/2014/main" id="{81C6546D-37FB-4F0C-91B1-DBBC4E4DE05D}"/>
              </a:ext>
            </a:extLst>
          </p:cNvPr>
          <p:cNvGrpSpPr/>
          <p:nvPr/>
        </p:nvGrpSpPr>
        <p:grpSpPr>
          <a:xfrm>
            <a:off x="5796815" y="4353812"/>
            <a:ext cx="3093179" cy="980191"/>
            <a:chOff x="4272812" y="4353809"/>
            <a:chExt cx="3093179" cy="980191"/>
          </a:xfrm>
        </p:grpSpPr>
        <p:sp>
          <p:nvSpPr>
            <p:cNvPr id="24" name="TextBox 23">
              <a:extLst>
                <a:ext uri="{FF2B5EF4-FFF2-40B4-BE49-F238E27FC236}">
                  <a16:creationId xmlns:a16="http://schemas.microsoft.com/office/drawing/2014/main" id="{ACEBA7D7-1E77-46B0-AE77-FAF3ED20E98C}"/>
                </a:ext>
              </a:extLst>
            </p:cNvPr>
            <p:cNvSpPr txBox="1"/>
            <p:nvPr/>
          </p:nvSpPr>
          <p:spPr>
            <a:xfrm>
              <a:off x="6232767" y="4677109"/>
              <a:ext cx="731611" cy="369332"/>
            </a:xfrm>
            <a:prstGeom prst="rect">
              <a:avLst/>
            </a:prstGeom>
            <a:noFill/>
          </p:spPr>
          <p:txBody>
            <a:bodyPr wrap="none" rtlCol="0">
              <a:spAutoFit/>
            </a:bodyPr>
            <a:lstStyle/>
            <a:p>
              <a:r>
                <a:rPr lang="es-ES" dirty="0"/>
                <a:t>20-40</a:t>
              </a:r>
              <a:endParaRPr lang="en-US" dirty="0"/>
            </a:p>
          </p:txBody>
        </p:sp>
        <p:sp>
          <p:nvSpPr>
            <p:cNvPr id="29" name="Left Brace 28">
              <a:extLst>
                <a:ext uri="{FF2B5EF4-FFF2-40B4-BE49-F238E27FC236}">
                  <a16:creationId xmlns:a16="http://schemas.microsoft.com/office/drawing/2014/main" id="{10150184-0118-4724-ADE4-6DE4E6E3C435}"/>
                </a:ext>
              </a:extLst>
            </p:cNvPr>
            <p:cNvSpPr/>
            <p:nvPr/>
          </p:nvSpPr>
          <p:spPr>
            <a:xfrm>
              <a:off x="7157138" y="4353809"/>
              <a:ext cx="208853" cy="980191"/>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E747F901-026D-49B5-87B0-D80C210DA4CC}"/>
                </a:ext>
              </a:extLst>
            </p:cNvPr>
            <p:cNvSpPr txBox="1"/>
            <p:nvPr/>
          </p:nvSpPr>
          <p:spPr>
            <a:xfrm>
              <a:off x="4272812" y="4661720"/>
              <a:ext cx="1742785" cy="400110"/>
            </a:xfrm>
            <a:prstGeom prst="rect">
              <a:avLst/>
            </a:prstGeom>
            <a:noFill/>
          </p:spPr>
          <p:txBody>
            <a:bodyPr wrap="none" rtlCol="0">
              <a:spAutoFit/>
            </a:bodyPr>
            <a:lstStyle/>
            <a:p>
              <a:r>
                <a:rPr lang="en-US" sz="2000" dirty="0"/>
                <a:t>“Probably not”</a:t>
              </a:r>
            </a:p>
          </p:txBody>
        </p:sp>
      </p:grpSp>
      <p:grpSp>
        <p:nvGrpSpPr>
          <p:cNvPr id="10" name="Group 9">
            <a:extLst>
              <a:ext uri="{FF2B5EF4-FFF2-40B4-BE49-F238E27FC236}">
                <a16:creationId xmlns:a16="http://schemas.microsoft.com/office/drawing/2014/main" id="{3676DA9C-1CC3-453B-9373-29B68D3006A6}"/>
              </a:ext>
            </a:extLst>
          </p:cNvPr>
          <p:cNvGrpSpPr/>
          <p:nvPr/>
        </p:nvGrpSpPr>
        <p:grpSpPr>
          <a:xfrm>
            <a:off x="5042320" y="5656572"/>
            <a:ext cx="3882648" cy="446861"/>
            <a:chOff x="3518320" y="5656569"/>
            <a:chExt cx="3882648" cy="446861"/>
          </a:xfrm>
        </p:grpSpPr>
        <p:sp>
          <p:nvSpPr>
            <p:cNvPr id="27" name="TextBox 26">
              <a:extLst>
                <a:ext uri="{FF2B5EF4-FFF2-40B4-BE49-F238E27FC236}">
                  <a16:creationId xmlns:a16="http://schemas.microsoft.com/office/drawing/2014/main" id="{4AA42ED2-64C7-40B2-9399-86218F6DD81F}"/>
                </a:ext>
              </a:extLst>
            </p:cNvPr>
            <p:cNvSpPr txBox="1"/>
            <p:nvPr/>
          </p:nvSpPr>
          <p:spPr>
            <a:xfrm>
              <a:off x="6325282" y="5695333"/>
              <a:ext cx="606256" cy="369332"/>
            </a:xfrm>
            <a:prstGeom prst="rect">
              <a:avLst/>
            </a:prstGeom>
            <a:noFill/>
          </p:spPr>
          <p:txBody>
            <a:bodyPr wrap="none" rtlCol="0">
              <a:spAutoFit/>
            </a:bodyPr>
            <a:lstStyle/>
            <a:p>
              <a:r>
                <a:rPr lang="es-ES" dirty="0"/>
                <a:t>2-12</a:t>
              </a:r>
              <a:endParaRPr lang="en-US" dirty="0"/>
            </a:p>
          </p:txBody>
        </p:sp>
        <p:sp>
          <p:nvSpPr>
            <p:cNvPr id="30" name="Left Brace 29">
              <a:extLst>
                <a:ext uri="{FF2B5EF4-FFF2-40B4-BE49-F238E27FC236}">
                  <a16:creationId xmlns:a16="http://schemas.microsoft.com/office/drawing/2014/main" id="{79AE2F2E-05F4-4702-A019-9D273B9ED3E5}"/>
                </a:ext>
              </a:extLst>
            </p:cNvPr>
            <p:cNvSpPr/>
            <p:nvPr/>
          </p:nvSpPr>
          <p:spPr>
            <a:xfrm>
              <a:off x="7154886" y="5656569"/>
              <a:ext cx="246082" cy="446861"/>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E0B5CCCC-DAE5-4AB0-A6B5-91B7F5989925}"/>
                </a:ext>
              </a:extLst>
            </p:cNvPr>
            <p:cNvSpPr txBox="1"/>
            <p:nvPr/>
          </p:nvSpPr>
          <p:spPr>
            <a:xfrm>
              <a:off x="3518320" y="5695333"/>
              <a:ext cx="2518382" cy="400110"/>
            </a:xfrm>
            <a:prstGeom prst="rect">
              <a:avLst/>
            </a:prstGeom>
            <a:noFill/>
          </p:spPr>
          <p:txBody>
            <a:bodyPr wrap="none" rtlCol="0">
              <a:spAutoFit/>
            </a:bodyPr>
            <a:lstStyle/>
            <a:p>
              <a:r>
                <a:rPr lang="en-US" sz="2000" dirty="0"/>
                <a:t>“Almost certainly not”</a:t>
              </a:r>
            </a:p>
          </p:txBody>
        </p:sp>
      </p:grpSp>
      <p:grpSp>
        <p:nvGrpSpPr>
          <p:cNvPr id="5" name="Group 4">
            <a:extLst>
              <a:ext uri="{FF2B5EF4-FFF2-40B4-BE49-F238E27FC236}">
                <a16:creationId xmlns:a16="http://schemas.microsoft.com/office/drawing/2014/main" id="{EC9319F8-F7C0-406F-992B-3B875CED9751}"/>
              </a:ext>
            </a:extLst>
          </p:cNvPr>
          <p:cNvGrpSpPr/>
          <p:nvPr/>
        </p:nvGrpSpPr>
        <p:grpSpPr>
          <a:xfrm>
            <a:off x="5955924" y="6091366"/>
            <a:ext cx="2979201" cy="400110"/>
            <a:chOff x="4431921" y="6091366"/>
            <a:chExt cx="2979201" cy="400110"/>
          </a:xfrm>
        </p:grpSpPr>
        <p:sp>
          <p:nvSpPr>
            <p:cNvPr id="21" name="Left Brace 20">
              <a:extLst>
                <a:ext uri="{FF2B5EF4-FFF2-40B4-BE49-F238E27FC236}">
                  <a16:creationId xmlns:a16="http://schemas.microsoft.com/office/drawing/2014/main" id="{304CD18D-F264-4BEA-BC11-306F5F6A5DD4}"/>
                </a:ext>
              </a:extLst>
            </p:cNvPr>
            <p:cNvSpPr/>
            <p:nvPr/>
          </p:nvSpPr>
          <p:spPr>
            <a:xfrm>
              <a:off x="7163097" y="6165310"/>
              <a:ext cx="248025" cy="23549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3995AEBB-4303-4738-B9C9-576498514A79}"/>
                </a:ext>
              </a:extLst>
            </p:cNvPr>
            <p:cNvSpPr txBox="1"/>
            <p:nvPr/>
          </p:nvSpPr>
          <p:spPr>
            <a:xfrm>
              <a:off x="6629852" y="6117141"/>
              <a:ext cx="301686" cy="369332"/>
            </a:xfrm>
            <a:prstGeom prst="rect">
              <a:avLst/>
            </a:prstGeom>
            <a:noFill/>
          </p:spPr>
          <p:txBody>
            <a:bodyPr wrap="none" rtlCol="0">
              <a:spAutoFit/>
            </a:bodyPr>
            <a:lstStyle/>
            <a:p>
              <a:r>
                <a:rPr lang="es-ES" dirty="0"/>
                <a:t>0</a:t>
              </a:r>
              <a:endParaRPr lang="en-US" dirty="0"/>
            </a:p>
          </p:txBody>
        </p:sp>
        <p:sp>
          <p:nvSpPr>
            <p:cNvPr id="35" name="TextBox 34">
              <a:extLst>
                <a:ext uri="{FF2B5EF4-FFF2-40B4-BE49-F238E27FC236}">
                  <a16:creationId xmlns:a16="http://schemas.microsoft.com/office/drawing/2014/main" id="{CCC7C395-A624-4230-9338-95BB6B0DC829}"/>
                </a:ext>
              </a:extLst>
            </p:cNvPr>
            <p:cNvSpPr txBox="1"/>
            <p:nvPr/>
          </p:nvSpPr>
          <p:spPr>
            <a:xfrm>
              <a:off x="4431921" y="6091366"/>
              <a:ext cx="1521570" cy="400110"/>
            </a:xfrm>
            <a:prstGeom prst="rect">
              <a:avLst/>
            </a:prstGeom>
            <a:noFill/>
          </p:spPr>
          <p:txBody>
            <a:bodyPr wrap="none" rtlCol="0">
              <a:spAutoFit/>
            </a:bodyPr>
            <a:lstStyle/>
            <a:p>
              <a:r>
                <a:rPr lang="en-US" sz="2000" dirty="0"/>
                <a:t>“Impossible”</a:t>
              </a:r>
            </a:p>
          </p:txBody>
        </p:sp>
      </p:grpSp>
      <p:grpSp>
        <p:nvGrpSpPr>
          <p:cNvPr id="6" name="Group 5">
            <a:extLst>
              <a:ext uri="{FF2B5EF4-FFF2-40B4-BE49-F238E27FC236}">
                <a16:creationId xmlns:a16="http://schemas.microsoft.com/office/drawing/2014/main" id="{E7A54D7E-44CA-4A4E-B602-3EE0B805A897}"/>
              </a:ext>
            </a:extLst>
          </p:cNvPr>
          <p:cNvGrpSpPr/>
          <p:nvPr/>
        </p:nvGrpSpPr>
        <p:grpSpPr>
          <a:xfrm>
            <a:off x="5643247" y="1201430"/>
            <a:ext cx="3246747" cy="523220"/>
            <a:chOff x="4119244" y="1201430"/>
            <a:chExt cx="3246747" cy="523220"/>
          </a:xfrm>
        </p:grpSpPr>
        <p:sp>
          <p:nvSpPr>
            <p:cNvPr id="18" name="Left Brace 17">
              <a:extLst>
                <a:ext uri="{FF2B5EF4-FFF2-40B4-BE49-F238E27FC236}">
                  <a16:creationId xmlns:a16="http://schemas.microsoft.com/office/drawing/2014/main" id="{0844CE4C-705D-4D74-90E8-7CF3D9204C38}"/>
                </a:ext>
              </a:extLst>
            </p:cNvPr>
            <p:cNvSpPr/>
            <p:nvPr/>
          </p:nvSpPr>
          <p:spPr>
            <a:xfrm>
              <a:off x="7145027" y="1201430"/>
              <a:ext cx="220964" cy="52322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2DF5DA95-47D2-4B58-9349-A8C3D6A7B822}"/>
                </a:ext>
              </a:extLst>
            </p:cNvPr>
            <p:cNvSpPr txBox="1"/>
            <p:nvPr/>
          </p:nvSpPr>
          <p:spPr>
            <a:xfrm>
              <a:off x="6221014" y="1294391"/>
              <a:ext cx="723275" cy="369332"/>
            </a:xfrm>
            <a:prstGeom prst="rect">
              <a:avLst/>
            </a:prstGeom>
            <a:noFill/>
          </p:spPr>
          <p:txBody>
            <a:bodyPr wrap="none" rtlCol="0">
              <a:spAutoFit/>
            </a:bodyPr>
            <a:lstStyle/>
            <a:p>
              <a:r>
                <a:rPr lang="es-ES" dirty="0"/>
                <a:t>87-99</a:t>
              </a:r>
              <a:endParaRPr lang="en-US" dirty="0"/>
            </a:p>
          </p:txBody>
        </p:sp>
        <p:sp>
          <p:nvSpPr>
            <p:cNvPr id="36" name="TextBox 35">
              <a:extLst>
                <a:ext uri="{FF2B5EF4-FFF2-40B4-BE49-F238E27FC236}">
                  <a16:creationId xmlns:a16="http://schemas.microsoft.com/office/drawing/2014/main" id="{3FEEA558-447C-46D7-8A31-4B7E44ABC929}"/>
                </a:ext>
              </a:extLst>
            </p:cNvPr>
            <p:cNvSpPr txBox="1"/>
            <p:nvPr/>
          </p:nvSpPr>
          <p:spPr>
            <a:xfrm>
              <a:off x="4119244" y="1256194"/>
              <a:ext cx="1923668" cy="400110"/>
            </a:xfrm>
            <a:prstGeom prst="rect">
              <a:avLst/>
            </a:prstGeom>
            <a:noFill/>
          </p:spPr>
          <p:txBody>
            <a:bodyPr wrap="none" rtlCol="0">
              <a:spAutoFit/>
            </a:bodyPr>
            <a:lstStyle/>
            <a:p>
              <a:r>
                <a:rPr lang="en-US" sz="2000" dirty="0"/>
                <a:t>“Almost certain”</a:t>
              </a:r>
            </a:p>
          </p:txBody>
        </p:sp>
      </p:grpSp>
      <p:grpSp>
        <p:nvGrpSpPr>
          <p:cNvPr id="7" name="Group 6">
            <a:extLst>
              <a:ext uri="{FF2B5EF4-FFF2-40B4-BE49-F238E27FC236}">
                <a16:creationId xmlns:a16="http://schemas.microsoft.com/office/drawing/2014/main" id="{4CB18301-3DA0-4A67-B3AC-4C6C5D27B6DA}"/>
              </a:ext>
            </a:extLst>
          </p:cNvPr>
          <p:cNvGrpSpPr/>
          <p:nvPr/>
        </p:nvGrpSpPr>
        <p:grpSpPr>
          <a:xfrm>
            <a:off x="6160071" y="1896197"/>
            <a:ext cx="2729923" cy="824237"/>
            <a:chOff x="4636068" y="1896194"/>
            <a:chExt cx="2729923" cy="824237"/>
          </a:xfrm>
        </p:grpSpPr>
        <p:sp>
          <p:nvSpPr>
            <p:cNvPr id="17" name="Left Brace 16">
              <a:extLst>
                <a:ext uri="{FF2B5EF4-FFF2-40B4-BE49-F238E27FC236}">
                  <a16:creationId xmlns:a16="http://schemas.microsoft.com/office/drawing/2014/main" id="{F0DDAC5B-2837-4938-90FC-147F374D71F4}"/>
                </a:ext>
              </a:extLst>
            </p:cNvPr>
            <p:cNvSpPr/>
            <p:nvPr/>
          </p:nvSpPr>
          <p:spPr>
            <a:xfrm>
              <a:off x="7172965" y="1896194"/>
              <a:ext cx="193026" cy="824237"/>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0B819A74-B5F2-4EF7-8A5A-0E6ED9DACB21}"/>
                </a:ext>
              </a:extLst>
            </p:cNvPr>
            <p:cNvSpPr txBox="1"/>
            <p:nvPr/>
          </p:nvSpPr>
          <p:spPr>
            <a:xfrm>
              <a:off x="6218154" y="2141334"/>
              <a:ext cx="723275" cy="369332"/>
            </a:xfrm>
            <a:prstGeom prst="rect">
              <a:avLst/>
            </a:prstGeom>
            <a:noFill/>
          </p:spPr>
          <p:txBody>
            <a:bodyPr wrap="none" rtlCol="0">
              <a:spAutoFit/>
            </a:bodyPr>
            <a:lstStyle/>
            <a:p>
              <a:r>
                <a:rPr lang="es-ES" dirty="0"/>
                <a:t>63-87</a:t>
              </a:r>
              <a:endParaRPr lang="en-US" dirty="0"/>
            </a:p>
          </p:txBody>
        </p:sp>
        <p:sp>
          <p:nvSpPr>
            <p:cNvPr id="37" name="TextBox 36">
              <a:extLst>
                <a:ext uri="{FF2B5EF4-FFF2-40B4-BE49-F238E27FC236}">
                  <a16:creationId xmlns:a16="http://schemas.microsoft.com/office/drawing/2014/main" id="{D8FCD22B-DF2C-4FC0-B27C-65A1F0D72B86}"/>
                </a:ext>
              </a:extLst>
            </p:cNvPr>
            <p:cNvSpPr txBox="1"/>
            <p:nvPr/>
          </p:nvSpPr>
          <p:spPr>
            <a:xfrm>
              <a:off x="4636068" y="2110556"/>
              <a:ext cx="1328056" cy="400110"/>
            </a:xfrm>
            <a:prstGeom prst="rect">
              <a:avLst/>
            </a:prstGeom>
            <a:noFill/>
          </p:spPr>
          <p:txBody>
            <a:bodyPr wrap="none" rtlCol="0">
              <a:spAutoFit/>
            </a:bodyPr>
            <a:lstStyle/>
            <a:p>
              <a:r>
                <a:rPr lang="en-US" sz="2000" dirty="0"/>
                <a:t>“Probably”</a:t>
              </a:r>
            </a:p>
          </p:txBody>
        </p:sp>
      </p:grpSp>
      <p:sp>
        <p:nvSpPr>
          <p:cNvPr id="40" name="Rectangle 39">
            <a:extLst>
              <a:ext uri="{FF2B5EF4-FFF2-40B4-BE49-F238E27FC236}">
                <a16:creationId xmlns:a16="http://schemas.microsoft.com/office/drawing/2014/main" id="{AD32E7CA-71DC-4BAA-A63F-484F4E549C86}"/>
              </a:ext>
            </a:extLst>
          </p:cNvPr>
          <p:cNvSpPr/>
          <p:nvPr/>
        </p:nvSpPr>
        <p:spPr>
          <a:xfrm>
            <a:off x="4800600" y="457201"/>
            <a:ext cx="5257800" cy="613863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23CEFD6D-D287-4ADB-97B2-A54750726E60}"/>
              </a:ext>
            </a:extLst>
          </p:cNvPr>
          <p:cNvSpPr txBox="1"/>
          <p:nvPr/>
        </p:nvSpPr>
        <p:spPr>
          <a:xfrm>
            <a:off x="10189388" y="5895391"/>
            <a:ext cx="1764457" cy="738664"/>
          </a:xfrm>
          <a:prstGeom prst="rect">
            <a:avLst/>
          </a:prstGeom>
          <a:noFill/>
        </p:spPr>
        <p:txBody>
          <a:bodyPr wrap="none" rtlCol="0">
            <a:spAutoFit/>
          </a:bodyPr>
          <a:lstStyle/>
          <a:p>
            <a:r>
              <a:rPr lang="en-US" sz="1400" dirty="0"/>
              <a:t>Source:</a:t>
            </a:r>
            <a:br>
              <a:rPr lang="en-US" sz="1400" dirty="0"/>
            </a:br>
            <a:r>
              <a:rPr lang="en-US" sz="1400" dirty="0"/>
              <a:t>Informal CIA Working</a:t>
            </a:r>
            <a:br>
              <a:rPr lang="en-US" sz="1400" dirty="0"/>
            </a:br>
            <a:r>
              <a:rPr lang="en-US" sz="1400" dirty="0"/>
              <a:t> Paper</a:t>
            </a:r>
          </a:p>
        </p:txBody>
      </p:sp>
      <p:sp useBgFill="1">
        <p:nvSpPr>
          <p:cNvPr id="39" name="TextBox 38">
            <a:extLst>
              <a:ext uri="{FF2B5EF4-FFF2-40B4-BE49-F238E27FC236}">
                <a16:creationId xmlns:a16="http://schemas.microsoft.com/office/drawing/2014/main" id="{3790C4E6-97C5-4691-9375-422109019D4A}"/>
              </a:ext>
            </a:extLst>
          </p:cNvPr>
          <p:cNvSpPr txBox="1"/>
          <p:nvPr/>
        </p:nvSpPr>
        <p:spPr>
          <a:xfrm rot="21153069">
            <a:off x="2926561" y="2861807"/>
            <a:ext cx="2414431" cy="830997"/>
          </a:xfrm>
          <a:prstGeom prst="rect">
            <a:avLst/>
          </a:prstGeom>
          <a:ln>
            <a:solidFill>
              <a:schemeClr val="accent1">
                <a:shade val="50000"/>
              </a:schemeClr>
            </a:solidFill>
          </a:ln>
        </p:spPr>
        <p:txBody>
          <a:bodyPr wrap="square" rtlCol="0">
            <a:spAutoFit/>
          </a:bodyPr>
          <a:lstStyle/>
          <a:p>
            <a:pPr algn="ctr"/>
            <a:r>
              <a:rPr lang="en-US" sz="2400" dirty="0"/>
              <a:t>NOW, what did CIA analysts say?</a:t>
            </a:r>
          </a:p>
        </p:txBody>
      </p:sp>
      <p:pic>
        <p:nvPicPr>
          <p:cNvPr id="13" name="Picture 12">
            <a:extLst>
              <a:ext uri="{FF2B5EF4-FFF2-40B4-BE49-F238E27FC236}">
                <a16:creationId xmlns:a16="http://schemas.microsoft.com/office/drawing/2014/main" id="{1FA32415-09B7-452F-80D7-1D8D8BB189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4389120"/>
            <a:ext cx="2743200" cy="2187795"/>
          </a:xfrm>
          <a:prstGeom prst="rect">
            <a:avLst/>
          </a:prstGeom>
        </p:spPr>
      </p:pic>
      <p:sp useBgFill="1">
        <p:nvSpPr>
          <p:cNvPr id="42" name="TextBox 41">
            <a:extLst>
              <a:ext uri="{FF2B5EF4-FFF2-40B4-BE49-F238E27FC236}">
                <a16:creationId xmlns:a16="http://schemas.microsoft.com/office/drawing/2014/main" id="{97F7F3CA-1141-4BB1-AF81-0A66C6068D3B}"/>
              </a:ext>
            </a:extLst>
          </p:cNvPr>
          <p:cNvSpPr txBox="1"/>
          <p:nvPr/>
        </p:nvSpPr>
        <p:spPr>
          <a:xfrm>
            <a:off x="2001051" y="4872338"/>
            <a:ext cx="2799549" cy="461665"/>
          </a:xfrm>
          <a:prstGeom prst="rect">
            <a:avLst/>
          </a:prstGeom>
        </p:spPr>
        <p:txBody>
          <a:bodyPr wrap="none" rtlCol="0">
            <a:spAutoFit/>
          </a:bodyPr>
          <a:lstStyle/>
          <a:p>
            <a:r>
              <a:rPr lang="en-US" sz="2400" i="1" dirty="0"/>
              <a:t>“It’s art, not science.”</a:t>
            </a:r>
          </a:p>
        </p:txBody>
      </p:sp>
    </p:spTree>
    <p:extLst>
      <p:ext uri="{BB962C8B-B14F-4D97-AF65-F5344CB8AC3E}">
        <p14:creationId xmlns:p14="http://schemas.microsoft.com/office/powerpoint/2010/main" val="275990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471A4E-05E7-4BCF-A429-620534EB5A23}"/>
              </a:ext>
            </a:extLst>
          </p:cNvPr>
          <p:cNvSpPr txBox="1"/>
          <p:nvPr/>
        </p:nvSpPr>
        <p:spPr>
          <a:xfrm>
            <a:off x="1005840" y="640080"/>
            <a:ext cx="2120561" cy="1384995"/>
          </a:xfrm>
          <a:prstGeom prst="rect">
            <a:avLst/>
          </a:prstGeom>
          <a:noFill/>
        </p:spPr>
        <p:txBody>
          <a:bodyPr wrap="square" rtlCol="0">
            <a:spAutoFit/>
          </a:bodyPr>
          <a:lstStyle/>
          <a:p>
            <a:r>
              <a:rPr lang="en-US" sz="2800" dirty="0"/>
              <a:t>How do we state probability?</a:t>
            </a:r>
          </a:p>
        </p:txBody>
      </p:sp>
      <p:cxnSp>
        <p:nvCxnSpPr>
          <p:cNvPr id="11" name="Straight Connector 10">
            <a:extLst>
              <a:ext uri="{FF2B5EF4-FFF2-40B4-BE49-F238E27FC236}">
                <a16:creationId xmlns:a16="http://schemas.microsoft.com/office/drawing/2014/main" id="{8EBF8586-91E0-47B7-959D-3F62D7581690}"/>
              </a:ext>
            </a:extLst>
          </p:cNvPr>
          <p:cNvCxnSpPr/>
          <p:nvPr/>
        </p:nvCxnSpPr>
        <p:spPr>
          <a:xfrm>
            <a:off x="9227820" y="830772"/>
            <a:ext cx="0" cy="5570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 name="Table 11">
            <a:extLst>
              <a:ext uri="{FF2B5EF4-FFF2-40B4-BE49-F238E27FC236}">
                <a16:creationId xmlns:a16="http://schemas.microsoft.com/office/drawing/2014/main" id="{84C4784A-2C41-4148-88DC-93AAF8850811}"/>
              </a:ext>
            </a:extLst>
          </p:cNvPr>
          <p:cNvGraphicFramePr>
            <a:graphicFrameLocks noGrp="1"/>
          </p:cNvGraphicFramePr>
          <p:nvPr/>
        </p:nvGraphicFramePr>
        <p:xfrm>
          <a:off x="9227823" y="754572"/>
          <a:ext cx="1142999" cy="5898431"/>
        </p:xfrm>
        <a:graphic>
          <a:graphicData uri="http://schemas.openxmlformats.org/drawingml/2006/table">
            <a:tbl>
              <a:tblPr firstRow="1" bandRow="1">
                <a:tableStyleId>{2D5ABB26-0587-4C30-8999-92F81FD0307C}</a:tableStyleId>
              </a:tblPr>
              <a:tblGrid>
                <a:gridCol w="1142999">
                  <a:extLst>
                    <a:ext uri="{9D8B030D-6E8A-4147-A177-3AD203B41FA5}">
                      <a16:colId xmlns:a16="http://schemas.microsoft.com/office/drawing/2014/main" val="238697150"/>
                    </a:ext>
                  </a:extLst>
                </a:gridCol>
              </a:tblGrid>
              <a:tr h="536221">
                <a:tc>
                  <a:txBody>
                    <a:bodyPr/>
                    <a:lstStyle/>
                    <a:p>
                      <a:r>
                        <a:rPr lang="en-US" dirty="0"/>
                        <a:t>100%</a:t>
                      </a:r>
                    </a:p>
                  </a:txBody>
                  <a:tcPr/>
                </a:tc>
                <a:extLst>
                  <a:ext uri="{0D108BD9-81ED-4DB2-BD59-A6C34878D82A}">
                    <a16:rowId xmlns:a16="http://schemas.microsoft.com/office/drawing/2014/main" val="739508644"/>
                  </a:ext>
                </a:extLst>
              </a:tr>
              <a:tr h="536221">
                <a:tc>
                  <a:txBody>
                    <a:bodyPr/>
                    <a:lstStyle/>
                    <a:p>
                      <a:r>
                        <a:rPr lang="en-US" dirty="0"/>
                        <a:t>90%</a:t>
                      </a:r>
                    </a:p>
                  </a:txBody>
                  <a:tcPr/>
                </a:tc>
                <a:extLst>
                  <a:ext uri="{0D108BD9-81ED-4DB2-BD59-A6C34878D82A}">
                    <a16:rowId xmlns:a16="http://schemas.microsoft.com/office/drawing/2014/main" val="1095905903"/>
                  </a:ext>
                </a:extLst>
              </a:tr>
              <a:tr h="536221">
                <a:tc>
                  <a:txBody>
                    <a:bodyPr/>
                    <a:lstStyle/>
                    <a:p>
                      <a:r>
                        <a:rPr lang="en-US" dirty="0"/>
                        <a:t>80%</a:t>
                      </a:r>
                    </a:p>
                  </a:txBody>
                  <a:tcPr/>
                </a:tc>
                <a:extLst>
                  <a:ext uri="{0D108BD9-81ED-4DB2-BD59-A6C34878D82A}">
                    <a16:rowId xmlns:a16="http://schemas.microsoft.com/office/drawing/2014/main" val="352386357"/>
                  </a:ext>
                </a:extLst>
              </a:tr>
              <a:tr h="536221">
                <a:tc>
                  <a:txBody>
                    <a:bodyPr/>
                    <a:lstStyle/>
                    <a:p>
                      <a:r>
                        <a:rPr lang="en-US" dirty="0"/>
                        <a:t>70%</a:t>
                      </a:r>
                    </a:p>
                  </a:txBody>
                  <a:tcPr/>
                </a:tc>
                <a:extLst>
                  <a:ext uri="{0D108BD9-81ED-4DB2-BD59-A6C34878D82A}">
                    <a16:rowId xmlns:a16="http://schemas.microsoft.com/office/drawing/2014/main" val="4046736845"/>
                  </a:ext>
                </a:extLst>
              </a:tr>
              <a:tr h="536221">
                <a:tc>
                  <a:txBody>
                    <a:bodyPr/>
                    <a:lstStyle/>
                    <a:p>
                      <a:r>
                        <a:rPr lang="en-US" dirty="0"/>
                        <a:t>60%</a:t>
                      </a:r>
                    </a:p>
                  </a:txBody>
                  <a:tcPr/>
                </a:tc>
                <a:extLst>
                  <a:ext uri="{0D108BD9-81ED-4DB2-BD59-A6C34878D82A}">
                    <a16:rowId xmlns:a16="http://schemas.microsoft.com/office/drawing/2014/main" val="1501112829"/>
                  </a:ext>
                </a:extLst>
              </a:tr>
              <a:tr h="536221">
                <a:tc>
                  <a:txBody>
                    <a:bodyPr/>
                    <a:lstStyle/>
                    <a:p>
                      <a:r>
                        <a:rPr lang="en-US" dirty="0"/>
                        <a:t>50%</a:t>
                      </a:r>
                    </a:p>
                  </a:txBody>
                  <a:tcPr/>
                </a:tc>
                <a:extLst>
                  <a:ext uri="{0D108BD9-81ED-4DB2-BD59-A6C34878D82A}">
                    <a16:rowId xmlns:a16="http://schemas.microsoft.com/office/drawing/2014/main" val="2674261738"/>
                  </a:ext>
                </a:extLst>
              </a:tr>
              <a:tr h="536221">
                <a:tc>
                  <a:txBody>
                    <a:bodyPr/>
                    <a:lstStyle/>
                    <a:p>
                      <a:r>
                        <a:rPr lang="en-US" dirty="0"/>
                        <a:t>40%</a:t>
                      </a:r>
                    </a:p>
                  </a:txBody>
                  <a:tcPr/>
                </a:tc>
                <a:extLst>
                  <a:ext uri="{0D108BD9-81ED-4DB2-BD59-A6C34878D82A}">
                    <a16:rowId xmlns:a16="http://schemas.microsoft.com/office/drawing/2014/main" val="92004281"/>
                  </a:ext>
                </a:extLst>
              </a:tr>
              <a:tr h="536221">
                <a:tc>
                  <a:txBody>
                    <a:bodyPr/>
                    <a:lstStyle/>
                    <a:p>
                      <a:r>
                        <a:rPr lang="en-US" dirty="0"/>
                        <a:t>30%</a:t>
                      </a:r>
                    </a:p>
                  </a:txBody>
                  <a:tcPr/>
                </a:tc>
                <a:extLst>
                  <a:ext uri="{0D108BD9-81ED-4DB2-BD59-A6C34878D82A}">
                    <a16:rowId xmlns:a16="http://schemas.microsoft.com/office/drawing/2014/main" val="63496642"/>
                  </a:ext>
                </a:extLst>
              </a:tr>
              <a:tr h="536221">
                <a:tc>
                  <a:txBody>
                    <a:bodyPr/>
                    <a:lstStyle/>
                    <a:p>
                      <a:r>
                        <a:rPr lang="en-US" dirty="0"/>
                        <a:t>20%</a:t>
                      </a:r>
                    </a:p>
                  </a:txBody>
                  <a:tcPr/>
                </a:tc>
                <a:extLst>
                  <a:ext uri="{0D108BD9-81ED-4DB2-BD59-A6C34878D82A}">
                    <a16:rowId xmlns:a16="http://schemas.microsoft.com/office/drawing/2014/main" val="1294288020"/>
                  </a:ext>
                </a:extLst>
              </a:tr>
              <a:tr h="536221">
                <a:tc>
                  <a:txBody>
                    <a:bodyPr/>
                    <a:lstStyle/>
                    <a:p>
                      <a:r>
                        <a:rPr lang="en-US" dirty="0"/>
                        <a:t>10</a:t>
                      </a:r>
                      <a:r>
                        <a:rPr lang="en-US" altLang="zh-CN" dirty="0"/>
                        <a:t>%</a:t>
                      </a:r>
                      <a:endParaRPr lang="en-US" dirty="0"/>
                    </a:p>
                  </a:txBody>
                  <a:tcPr/>
                </a:tc>
                <a:extLst>
                  <a:ext uri="{0D108BD9-81ED-4DB2-BD59-A6C34878D82A}">
                    <a16:rowId xmlns:a16="http://schemas.microsoft.com/office/drawing/2014/main" val="2380274042"/>
                  </a:ext>
                </a:extLst>
              </a:tr>
              <a:tr h="536221">
                <a:tc>
                  <a:txBody>
                    <a:bodyPr/>
                    <a:lstStyle/>
                    <a:p>
                      <a:r>
                        <a:rPr lang="en-US" altLang="zh-CN" dirty="0"/>
                        <a:t>0%</a:t>
                      </a:r>
                      <a:endParaRPr lang="en-US" dirty="0"/>
                    </a:p>
                  </a:txBody>
                  <a:tcPr/>
                </a:tc>
                <a:extLst>
                  <a:ext uri="{0D108BD9-81ED-4DB2-BD59-A6C34878D82A}">
                    <a16:rowId xmlns:a16="http://schemas.microsoft.com/office/drawing/2014/main" val="615219009"/>
                  </a:ext>
                </a:extLst>
              </a:tr>
            </a:tbl>
          </a:graphicData>
        </a:graphic>
      </p:graphicFrame>
      <p:grpSp>
        <p:nvGrpSpPr>
          <p:cNvPr id="3" name="Group 2">
            <a:extLst>
              <a:ext uri="{FF2B5EF4-FFF2-40B4-BE49-F238E27FC236}">
                <a16:creationId xmlns:a16="http://schemas.microsoft.com/office/drawing/2014/main" id="{5C6B8979-59AD-4F53-B331-B545689A9E10}"/>
              </a:ext>
            </a:extLst>
          </p:cNvPr>
          <p:cNvGrpSpPr/>
          <p:nvPr/>
        </p:nvGrpSpPr>
        <p:grpSpPr>
          <a:xfrm>
            <a:off x="6374020" y="727066"/>
            <a:ext cx="2515975" cy="400110"/>
            <a:chOff x="4850017" y="727066"/>
            <a:chExt cx="2515975" cy="400110"/>
          </a:xfrm>
        </p:grpSpPr>
        <p:sp>
          <p:nvSpPr>
            <p:cNvPr id="14" name="Left Brace 13">
              <a:extLst>
                <a:ext uri="{FF2B5EF4-FFF2-40B4-BE49-F238E27FC236}">
                  <a16:creationId xmlns:a16="http://schemas.microsoft.com/office/drawing/2014/main" id="{382A1F0B-A15C-4CD5-8EF1-646C3DB4C01B}"/>
                </a:ext>
              </a:extLst>
            </p:cNvPr>
            <p:cNvSpPr/>
            <p:nvPr/>
          </p:nvSpPr>
          <p:spPr>
            <a:xfrm>
              <a:off x="7162800" y="754569"/>
              <a:ext cx="203192" cy="3048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EB485CFE-C9A3-452D-84D4-D66D3977C0D3}"/>
                </a:ext>
              </a:extLst>
            </p:cNvPr>
            <p:cNvSpPr txBox="1"/>
            <p:nvPr/>
          </p:nvSpPr>
          <p:spPr>
            <a:xfrm>
              <a:off x="6427840" y="727066"/>
              <a:ext cx="535724" cy="369332"/>
            </a:xfrm>
            <a:prstGeom prst="rect">
              <a:avLst/>
            </a:prstGeom>
            <a:noFill/>
          </p:spPr>
          <p:txBody>
            <a:bodyPr wrap="none" rtlCol="0">
              <a:spAutoFit/>
            </a:bodyPr>
            <a:lstStyle/>
            <a:p>
              <a:r>
                <a:rPr lang="es-ES" dirty="0"/>
                <a:t>100</a:t>
              </a:r>
              <a:endParaRPr lang="en-US" dirty="0"/>
            </a:p>
          </p:txBody>
        </p:sp>
        <p:sp>
          <p:nvSpPr>
            <p:cNvPr id="31" name="TextBox 30">
              <a:extLst>
                <a:ext uri="{FF2B5EF4-FFF2-40B4-BE49-F238E27FC236}">
                  <a16:creationId xmlns:a16="http://schemas.microsoft.com/office/drawing/2014/main" id="{9DDDF5B3-4CDC-4B09-83B6-5D1DEE273C5E}"/>
                </a:ext>
              </a:extLst>
            </p:cNvPr>
            <p:cNvSpPr txBox="1"/>
            <p:nvPr/>
          </p:nvSpPr>
          <p:spPr>
            <a:xfrm>
              <a:off x="4850017" y="727066"/>
              <a:ext cx="1154547" cy="400110"/>
            </a:xfrm>
            <a:prstGeom prst="rect">
              <a:avLst/>
            </a:prstGeom>
            <a:noFill/>
          </p:spPr>
          <p:txBody>
            <a:bodyPr wrap="none" rtlCol="0">
              <a:spAutoFit/>
            </a:bodyPr>
            <a:lstStyle/>
            <a:p>
              <a:r>
                <a:rPr lang="en-US" sz="2000" dirty="0"/>
                <a:t>“Certain”</a:t>
              </a:r>
            </a:p>
          </p:txBody>
        </p:sp>
      </p:grpSp>
      <p:grpSp>
        <p:nvGrpSpPr>
          <p:cNvPr id="8" name="Group 7">
            <a:extLst>
              <a:ext uri="{FF2B5EF4-FFF2-40B4-BE49-F238E27FC236}">
                <a16:creationId xmlns:a16="http://schemas.microsoft.com/office/drawing/2014/main" id="{A6565B4A-6270-4C71-B561-56E4F89BE618}"/>
              </a:ext>
            </a:extLst>
          </p:cNvPr>
          <p:cNvGrpSpPr/>
          <p:nvPr/>
        </p:nvGrpSpPr>
        <p:grpSpPr>
          <a:xfrm>
            <a:off x="5260253" y="3043000"/>
            <a:ext cx="3664717" cy="1224200"/>
            <a:chOff x="3736250" y="3043000"/>
            <a:chExt cx="3664717" cy="1224200"/>
          </a:xfrm>
        </p:grpSpPr>
        <p:sp>
          <p:nvSpPr>
            <p:cNvPr id="16" name="Left Brace 15">
              <a:extLst>
                <a:ext uri="{FF2B5EF4-FFF2-40B4-BE49-F238E27FC236}">
                  <a16:creationId xmlns:a16="http://schemas.microsoft.com/office/drawing/2014/main" id="{F7FF1606-3B8F-43D5-B14A-7167AC0A5E08}"/>
                </a:ext>
              </a:extLst>
            </p:cNvPr>
            <p:cNvSpPr/>
            <p:nvPr/>
          </p:nvSpPr>
          <p:spPr>
            <a:xfrm>
              <a:off x="7162804" y="3043000"/>
              <a:ext cx="238163" cy="12242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8BFF8EB6-B1A2-47BB-8042-EBBA9774957E}"/>
                </a:ext>
              </a:extLst>
            </p:cNvPr>
            <p:cNvSpPr txBox="1"/>
            <p:nvPr/>
          </p:nvSpPr>
          <p:spPr>
            <a:xfrm>
              <a:off x="6208865" y="3470434"/>
              <a:ext cx="739305" cy="369332"/>
            </a:xfrm>
            <a:prstGeom prst="rect">
              <a:avLst/>
            </a:prstGeom>
            <a:noFill/>
          </p:spPr>
          <p:txBody>
            <a:bodyPr wrap="none" rtlCol="0">
              <a:spAutoFit/>
            </a:bodyPr>
            <a:lstStyle/>
            <a:p>
              <a:r>
                <a:rPr lang="es-ES" dirty="0"/>
                <a:t>40-60</a:t>
              </a:r>
              <a:endParaRPr lang="en-US" dirty="0"/>
            </a:p>
          </p:txBody>
        </p:sp>
        <p:sp>
          <p:nvSpPr>
            <p:cNvPr id="32" name="TextBox 31">
              <a:extLst>
                <a:ext uri="{FF2B5EF4-FFF2-40B4-BE49-F238E27FC236}">
                  <a16:creationId xmlns:a16="http://schemas.microsoft.com/office/drawing/2014/main" id="{4B9CDAC2-916A-4506-9DFD-675B570FF362}"/>
                </a:ext>
              </a:extLst>
            </p:cNvPr>
            <p:cNvSpPr txBox="1"/>
            <p:nvPr/>
          </p:nvSpPr>
          <p:spPr>
            <a:xfrm>
              <a:off x="3736250" y="3463061"/>
              <a:ext cx="2528321" cy="400110"/>
            </a:xfrm>
            <a:prstGeom prst="rect">
              <a:avLst/>
            </a:prstGeom>
            <a:noFill/>
          </p:spPr>
          <p:txBody>
            <a:bodyPr wrap="none" rtlCol="0">
              <a:spAutoFit/>
            </a:bodyPr>
            <a:lstStyle/>
            <a:p>
              <a:r>
                <a:rPr lang="en-US" sz="2000" dirty="0"/>
                <a:t>“About-even chances”</a:t>
              </a:r>
            </a:p>
          </p:txBody>
        </p:sp>
      </p:grpSp>
      <p:grpSp>
        <p:nvGrpSpPr>
          <p:cNvPr id="9" name="Group 8">
            <a:extLst>
              <a:ext uri="{FF2B5EF4-FFF2-40B4-BE49-F238E27FC236}">
                <a16:creationId xmlns:a16="http://schemas.microsoft.com/office/drawing/2014/main" id="{81C6546D-37FB-4F0C-91B1-DBBC4E4DE05D}"/>
              </a:ext>
            </a:extLst>
          </p:cNvPr>
          <p:cNvGrpSpPr/>
          <p:nvPr/>
        </p:nvGrpSpPr>
        <p:grpSpPr>
          <a:xfrm>
            <a:off x="5796815" y="4353812"/>
            <a:ext cx="3093179" cy="980191"/>
            <a:chOff x="4272812" y="4353809"/>
            <a:chExt cx="3093179" cy="980191"/>
          </a:xfrm>
        </p:grpSpPr>
        <p:sp>
          <p:nvSpPr>
            <p:cNvPr id="24" name="TextBox 23">
              <a:extLst>
                <a:ext uri="{FF2B5EF4-FFF2-40B4-BE49-F238E27FC236}">
                  <a16:creationId xmlns:a16="http://schemas.microsoft.com/office/drawing/2014/main" id="{ACEBA7D7-1E77-46B0-AE77-FAF3ED20E98C}"/>
                </a:ext>
              </a:extLst>
            </p:cNvPr>
            <p:cNvSpPr txBox="1"/>
            <p:nvPr/>
          </p:nvSpPr>
          <p:spPr>
            <a:xfrm>
              <a:off x="6232767" y="4677109"/>
              <a:ext cx="731611" cy="369332"/>
            </a:xfrm>
            <a:prstGeom prst="rect">
              <a:avLst/>
            </a:prstGeom>
            <a:noFill/>
          </p:spPr>
          <p:txBody>
            <a:bodyPr wrap="none" rtlCol="0">
              <a:spAutoFit/>
            </a:bodyPr>
            <a:lstStyle/>
            <a:p>
              <a:r>
                <a:rPr lang="es-ES" dirty="0"/>
                <a:t>20-40</a:t>
              </a:r>
              <a:endParaRPr lang="en-US" dirty="0"/>
            </a:p>
          </p:txBody>
        </p:sp>
        <p:sp>
          <p:nvSpPr>
            <p:cNvPr id="29" name="Left Brace 28">
              <a:extLst>
                <a:ext uri="{FF2B5EF4-FFF2-40B4-BE49-F238E27FC236}">
                  <a16:creationId xmlns:a16="http://schemas.microsoft.com/office/drawing/2014/main" id="{10150184-0118-4724-ADE4-6DE4E6E3C435}"/>
                </a:ext>
              </a:extLst>
            </p:cNvPr>
            <p:cNvSpPr/>
            <p:nvPr/>
          </p:nvSpPr>
          <p:spPr>
            <a:xfrm>
              <a:off x="7157138" y="4353809"/>
              <a:ext cx="208853" cy="980191"/>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E747F901-026D-49B5-87B0-D80C210DA4CC}"/>
                </a:ext>
              </a:extLst>
            </p:cNvPr>
            <p:cNvSpPr txBox="1"/>
            <p:nvPr/>
          </p:nvSpPr>
          <p:spPr>
            <a:xfrm>
              <a:off x="4272812" y="4661720"/>
              <a:ext cx="1742785" cy="400110"/>
            </a:xfrm>
            <a:prstGeom prst="rect">
              <a:avLst/>
            </a:prstGeom>
            <a:noFill/>
          </p:spPr>
          <p:txBody>
            <a:bodyPr wrap="none" rtlCol="0">
              <a:spAutoFit/>
            </a:bodyPr>
            <a:lstStyle/>
            <a:p>
              <a:r>
                <a:rPr lang="en-US" sz="2000" dirty="0"/>
                <a:t>“Probably not”</a:t>
              </a:r>
            </a:p>
          </p:txBody>
        </p:sp>
      </p:grpSp>
      <p:grpSp>
        <p:nvGrpSpPr>
          <p:cNvPr id="10" name="Group 9">
            <a:extLst>
              <a:ext uri="{FF2B5EF4-FFF2-40B4-BE49-F238E27FC236}">
                <a16:creationId xmlns:a16="http://schemas.microsoft.com/office/drawing/2014/main" id="{3676DA9C-1CC3-453B-9373-29B68D3006A6}"/>
              </a:ext>
            </a:extLst>
          </p:cNvPr>
          <p:cNvGrpSpPr/>
          <p:nvPr/>
        </p:nvGrpSpPr>
        <p:grpSpPr>
          <a:xfrm>
            <a:off x="5042320" y="5656572"/>
            <a:ext cx="3882648" cy="446861"/>
            <a:chOff x="3518320" y="5656569"/>
            <a:chExt cx="3882648" cy="446861"/>
          </a:xfrm>
        </p:grpSpPr>
        <p:sp>
          <p:nvSpPr>
            <p:cNvPr id="27" name="TextBox 26">
              <a:extLst>
                <a:ext uri="{FF2B5EF4-FFF2-40B4-BE49-F238E27FC236}">
                  <a16:creationId xmlns:a16="http://schemas.microsoft.com/office/drawing/2014/main" id="{4AA42ED2-64C7-40B2-9399-86218F6DD81F}"/>
                </a:ext>
              </a:extLst>
            </p:cNvPr>
            <p:cNvSpPr txBox="1"/>
            <p:nvPr/>
          </p:nvSpPr>
          <p:spPr>
            <a:xfrm>
              <a:off x="6325282" y="5695333"/>
              <a:ext cx="606256" cy="369332"/>
            </a:xfrm>
            <a:prstGeom prst="rect">
              <a:avLst/>
            </a:prstGeom>
            <a:noFill/>
          </p:spPr>
          <p:txBody>
            <a:bodyPr wrap="none" rtlCol="0">
              <a:spAutoFit/>
            </a:bodyPr>
            <a:lstStyle/>
            <a:p>
              <a:r>
                <a:rPr lang="es-ES" dirty="0"/>
                <a:t>2-12</a:t>
              </a:r>
              <a:endParaRPr lang="en-US" dirty="0"/>
            </a:p>
          </p:txBody>
        </p:sp>
        <p:sp>
          <p:nvSpPr>
            <p:cNvPr id="30" name="Left Brace 29">
              <a:extLst>
                <a:ext uri="{FF2B5EF4-FFF2-40B4-BE49-F238E27FC236}">
                  <a16:creationId xmlns:a16="http://schemas.microsoft.com/office/drawing/2014/main" id="{79AE2F2E-05F4-4702-A019-9D273B9ED3E5}"/>
                </a:ext>
              </a:extLst>
            </p:cNvPr>
            <p:cNvSpPr/>
            <p:nvPr/>
          </p:nvSpPr>
          <p:spPr>
            <a:xfrm>
              <a:off x="7154886" y="5656569"/>
              <a:ext cx="246082" cy="446861"/>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E0B5CCCC-DAE5-4AB0-A6B5-91B7F5989925}"/>
                </a:ext>
              </a:extLst>
            </p:cNvPr>
            <p:cNvSpPr txBox="1"/>
            <p:nvPr/>
          </p:nvSpPr>
          <p:spPr>
            <a:xfrm>
              <a:off x="3518320" y="5695333"/>
              <a:ext cx="2518382" cy="400110"/>
            </a:xfrm>
            <a:prstGeom prst="rect">
              <a:avLst/>
            </a:prstGeom>
            <a:noFill/>
          </p:spPr>
          <p:txBody>
            <a:bodyPr wrap="none" rtlCol="0">
              <a:spAutoFit/>
            </a:bodyPr>
            <a:lstStyle/>
            <a:p>
              <a:r>
                <a:rPr lang="en-US" sz="2000" dirty="0"/>
                <a:t>“Almost certainly not”</a:t>
              </a:r>
            </a:p>
          </p:txBody>
        </p:sp>
      </p:grpSp>
      <p:grpSp>
        <p:nvGrpSpPr>
          <p:cNvPr id="5" name="Group 4">
            <a:extLst>
              <a:ext uri="{FF2B5EF4-FFF2-40B4-BE49-F238E27FC236}">
                <a16:creationId xmlns:a16="http://schemas.microsoft.com/office/drawing/2014/main" id="{EC9319F8-F7C0-406F-992B-3B875CED9751}"/>
              </a:ext>
            </a:extLst>
          </p:cNvPr>
          <p:cNvGrpSpPr/>
          <p:nvPr/>
        </p:nvGrpSpPr>
        <p:grpSpPr>
          <a:xfrm>
            <a:off x="5955924" y="6091366"/>
            <a:ext cx="2979201" cy="400110"/>
            <a:chOff x="4431921" y="6091366"/>
            <a:chExt cx="2979201" cy="400110"/>
          </a:xfrm>
        </p:grpSpPr>
        <p:sp>
          <p:nvSpPr>
            <p:cNvPr id="21" name="Left Brace 20">
              <a:extLst>
                <a:ext uri="{FF2B5EF4-FFF2-40B4-BE49-F238E27FC236}">
                  <a16:creationId xmlns:a16="http://schemas.microsoft.com/office/drawing/2014/main" id="{304CD18D-F264-4BEA-BC11-306F5F6A5DD4}"/>
                </a:ext>
              </a:extLst>
            </p:cNvPr>
            <p:cNvSpPr/>
            <p:nvPr/>
          </p:nvSpPr>
          <p:spPr>
            <a:xfrm>
              <a:off x="7163097" y="6165310"/>
              <a:ext cx="248025" cy="23549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3995AEBB-4303-4738-B9C9-576498514A79}"/>
                </a:ext>
              </a:extLst>
            </p:cNvPr>
            <p:cNvSpPr txBox="1"/>
            <p:nvPr/>
          </p:nvSpPr>
          <p:spPr>
            <a:xfrm>
              <a:off x="6629852" y="6117141"/>
              <a:ext cx="301686" cy="369332"/>
            </a:xfrm>
            <a:prstGeom prst="rect">
              <a:avLst/>
            </a:prstGeom>
            <a:noFill/>
          </p:spPr>
          <p:txBody>
            <a:bodyPr wrap="none" rtlCol="0">
              <a:spAutoFit/>
            </a:bodyPr>
            <a:lstStyle/>
            <a:p>
              <a:r>
                <a:rPr lang="es-ES" dirty="0"/>
                <a:t>0</a:t>
              </a:r>
              <a:endParaRPr lang="en-US" dirty="0"/>
            </a:p>
          </p:txBody>
        </p:sp>
        <p:sp>
          <p:nvSpPr>
            <p:cNvPr id="35" name="TextBox 34">
              <a:extLst>
                <a:ext uri="{FF2B5EF4-FFF2-40B4-BE49-F238E27FC236}">
                  <a16:creationId xmlns:a16="http://schemas.microsoft.com/office/drawing/2014/main" id="{CCC7C395-A624-4230-9338-95BB6B0DC829}"/>
                </a:ext>
              </a:extLst>
            </p:cNvPr>
            <p:cNvSpPr txBox="1"/>
            <p:nvPr/>
          </p:nvSpPr>
          <p:spPr>
            <a:xfrm>
              <a:off x="4431921" y="6091366"/>
              <a:ext cx="1521570" cy="400110"/>
            </a:xfrm>
            <a:prstGeom prst="rect">
              <a:avLst/>
            </a:prstGeom>
            <a:noFill/>
          </p:spPr>
          <p:txBody>
            <a:bodyPr wrap="none" rtlCol="0">
              <a:spAutoFit/>
            </a:bodyPr>
            <a:lstStyle/>
            <a:p>
              <a:r>
                <a:rPr lang="en-US" sz="2000" dirty="0"/>
                <a:t>“Impossible”</a:t>
              </a:r>
            </a:p>
          </p:txBody>
        </p:sp>
      </p:grpSp>
      <p:grpSp>
        <p:nvGrpSpPr>
          <p:cNvPr id="6" name="Group 5">
            <a:extLst>
              <a:ext uri="{FF2B5EF4-FFF2-40B4-BE49-F238E27FC236}">
                <a16:creationId xmlns:a16="http://schemas.microsoft.com/office/drawing/2014/main" id="{E7A54D7E-44CA-4A4E-B602-3EE0B805A897}"/>
              </a:ext>
            </a:extLst>
          </p:cNvPr>
          <p:cNvGrpSpPr/>
          <p:nvPr/>
        </p:nvGrpSpPr>
        <p:grpSpPr>
          <a:xfrm>
            <a:off x="5643247" y="1201430"/>
            <a:ext cx="3246747" cy="523220"/>
            <a:chOff x="4119244" y="1201430"/>
            <a:chExt cx="3246747" cy="523220"/>
          </a:xfrm>
        </p:grpSpPr>
        <p:sp>
          <p:nvSpPr>
            <p:cNvPr id="18" name="Left Brace 17">
              <a:extLst>
                <a:ext uri="{FF2B5EF4-FFF2-40B4-BE49-F238E27FC236}">
                  <a16:creationId xmlns:a16="http://schemas.microsoft.com/office/drawing/2014/main" id="{0844CE4C-705D-4D74-90E8-7CF3D9204C38}"/>
                </a:ext>
              </a:extLst>
            </p:cNvPr>
            <p:cNvSpPr/>
            <p:nvPr/>
          </p:nvSpPr>
          <p:spPr>
            <a:xfrm>
              <a:off x="7145027" y="1201430"/>
              <a:ext cx="220964" cy="52322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2DF5DA95-47D2-4B58-9349-A8C3D6A7B822}"/>
                </a:ext>
              </a:extLst>
            </p:cNvPr>
            <p:cNvSpPr txBox="1"/>
            <p:nvPr/>
          </p:nvSpPr>
          <p:spPr>
            <a:xfrm>
              <a:off x="6221014" y="1294391"/>
              <a:ext cx="723275" cy="369332"/>
            </a:xfrm>
            <a:prstGeom prst="rect">
              <a:avLst/>
            </a:prstGeom>
            <a:noFill/>
          </p:spPr>
          <p:txBody>
            <a:bodyPr wrap="none" rtlCol="0">
              <a:spAutoFit/>
            </a:bodyPr>
            <a:lstStyle/>
            <a:p>
              <a:r>
                <a:rPr lang="es-ES" dirty="0"/>
                <a:t>87-99</a:t>
              </a:r>
              <a:endParaRPr lang="en-US" dirty="0"/>
            </a:p>
          </p:txBody>
        </p:sp>
        <p:sp>
          <p:nvSpPr>
            <p:cNvPr id="36" name="TextBox 35">
              <a:extLst>
                <a:ext uri="{FF2B5EF4-FFF2-40B4-BE49-F238E27FC236}">
                  <a16:creationId xmlns:a16="http://schemas.microsoft.com/office/drawing/2014/main" id="{3FEEA558-447C-46D7-8A31-4B7E44ABC929}"/>
                </a:ext>
              </a:extLst>
            </p:cNvPr>
            <p:cNvSpPr txBox="1"/>
            <p:nvPr/>
          </p:nvSpPr>
          <p:spPr>
            <a:xfrm>
              <a:off x="4119244" y="1256194"/>
              <a:ext cx="1923668" cy="400110"/>
            </a:xfrm>
            <a:prstGeom prst="rect">
              <a:avLst/>
            </a:prstGeom>
            <a:noFill/>
          </p:spPr>
          <p:txBody>
            <a:bodyPr wrap="none" rtlCol="0">
              <a:spAutoFit/>
            </a:bodyPr>
            <a:lstStyle/>
            <a:p>
              <a:r>
                <a:rPr lang="en-US" sz="2000" dirty="0"/>
                <a:t>“Almost certain”</a:t>
              </a:r>
            </a:p>
          </p:txBody>
        </p:sp>
      </p:grpSp>
      <p:grpSp>
        <p:nvGrpSpPr>
          <p:cNvPr id="7" name="Group 6">
            <a:extLst>
              <a:ext uri="{FF2B5EF4-FFF2-40B4-BE49-F238E27FC236}">
                <a16:creationId xmlns:a16="http://schemas.microsoft.com/office/drawing/2014/main" id="{4CB18301-3DA0-4A67-B3AC-4C6C5D27B6DA}"/>
              </a:ext>
            </a:extLst>
          </p:cNvPr>
          <p:cNvGrpSpPr/>
          <p:nvPr/>
        </p:nvGrpSpPr>
        <p:grpSpPr>
          <a:xfrm>
            <a:off x="6160071" y="1896197"/>
            <a:ext cx="2729923" cy="824237"/>
            <a:chOff x="4636068" y="1896194"/>
            <a:chExt cx="2729923" cy="824237"/>
          </a:xfrm>
        </p:grpSpPr>
        <p:sp>
          <p:nvSpPr>
            <p:cNvPr id="17" name="Left Brace 16">
              <a:extLst>
                <a:ext uri="{FF2B5EF4-FFF2-40B4-BE49-F238E27FC236}">
                  <a16:creationId xmlns:a16="http://schemas.microsoft.com/office/drawing/2014/main" id="{F0DDAC5B-2837-4938-90FC-147F374D71F4}"/>
                </a:ext>
              </a:extLst>
            </p:cNvPr>
            <p:cNvSpPr/>
            <p:nvPr/>
          </p:nvSpPr>
          <p:spPr>
            <a:xfrm>
              <a:off x="7172965" y="1896194"/>
              <a:ext cx="193026" cy="824237"/>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0B819A74-B5F2-4EF7-8A5A-0E6ED9DACB21}"/>
                </a:ext>
              </a:extLst>
            </p:cNvPr>
            <p:cNvSpPr txBox="1"/>
            <p:nvPr/>
          </p:nvSpPr>
          <p:spPr>
            <a:xfrm>
              <a:off x="6218154" y="2141334"/>
              <a:ext cx="723275" cy="369332"/>
            </a:xfrm>
            <a:prstGeom prst="rect">
              <a:avLst/>
            </a:prstGeom>
            <a:noFill/>
          </p:spPr>
          <p:txBody>
            <a:bodyPr wrap="none" rtlCol="0">
              <a:spAutoFit/>
            </a:bodyPr>
            <a:lstStyle/>
            <a:p>
              <a:r>
                <a:rPr lang="es-ES" dirty="0"/>
                <a:t>63-87</a:t>
              </a:r>
              <a:endParaRPr lang="en-US" dirty="0"/>
            </a:p>
          </p:txBody>
        </p:sp>
        <p:sp>
          <p:nvSpPr>
            <p:cNvPr id="37" name="TextBox 36">
              <a:extLst>
                <a:ext uri="{FF2B5EF4-FFF2-40B4-BE49-F238E27FC236}">
                  <a16:creationId xmlns:a16="http://schemas.microsoft.com/office/drawing/2014/main" id="{D8FCD22B-DF2C-4FC0-B27C-65A1F0D72B86}"/>
                </a:ext>
              </a:extLst>
            </p:cNvPr>
            <p:cNvSpPr txBox="1"/>
            <p:nvPr/>
          </p:nvSpPr>
          <p:spPr>
            <a:xfrm>
              <a:off x="4636068" y="2110556"/>
              <a:ext cx="1328056" cy="400110"/>
            </a:xfrm>
            <a:prstGeom prst="rect">
              <a:avLst/>
            </a:prstGeom>
            <a:noFill/>
          </p:spPr>
          <p:txBody>
            <a:bodyPr wrap="none" rtlCol="0">
              <a:spAutoFit/>
            </a:bodyPr>
            <a:lstStyle/>
            <a:p>
              <a:r>
                <a:rPr lang="en-US" sz="2000" dirty="0"/>
                <a:t>“Probably”</a:t>
              </a:r>
            </a:p>
          </p:txBody>
        </p:sp>
      </p:grpSp>
      <p:sp>
        <p:nvSpPr>
          <p:cNvPr id="40" name="Rectangle 39">
            <a:extLst>
              <a:ext uri="{FF2B5EF4-FFF2-40B4-BE49-F238E27FC236}">
                <a16:creationId xmlns:a16="http://schemas.microsoft.com/office/drawing/2014/main" id="{AD32E7CA-71DC-4BAA-A63F-484F4E549C86}"/>
              </a:ext>
            </a:extLst>
          </p:cNvPr>
          <p:cNvSpPr/>
          <p:nvPr/>
        </p:nvSpPr>
        <p:spPr>
          <a:xfrm>
            <a:off x="4800600" y="457201"/>
            <a:ext cx="5257800" cy="613863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23CEFD6D-D287-4ADB-97B2-A54750726E60}"/>
              </a:ext>
            </a:extLst>
          </p:cNvPr>
          <p:cNvSpPr txBox="1"/>
          <p:nvPr/>
        </p:nvSpPr>
        <p:spPr>
          <a:xfrm>
            <a:off x="10189388" y="5895391"/>
            <a:ext cx="1764457" cy="738664"/>
          </a:xfrm>
          <a:prstGeom prst="rect">
            <a:avLst/>
          </a:prstGeom>
          <a:noFill/>
        </p:spPr>
        <p:txBody>
          <a:bodyPr wrap="none" rtlCol="0">
            <a:spAutoFit/>
          </a:bodyPr>
          <a:lstStyle/>
          <a:p>
            <a:r>
              <a:rPr lang="en-US" sz="1400" dirty="0"/>
              <a:t>Source:</a:t>
            </a:r>
            <a:br>
              <a:rPr lang="en-US" sz="1400" dirty="0"/>
            </a:br>
            <a:r>
              <a:rPr lang="en-US" sz="1400" dirty="0"/>
              <a:t>Informal CIA Working</a:t>
            </a:r>
            <a:br>
              <a:rPr lang="en-US" sz="1400" dirty="0"/>
            </a:br>
            <a:r>
              <a:rPr lang="en-US" sz="1400" dirty="0"/>
              <a:t> Paper</a:t>
            </a:r>
          </a:p>
        </p:txBody>
      </p:sp>
      <p:sp useBgFill="1">
        <p:nvSpPr>
          <p:cNvPr id="39" name="TextBox 38">
            <a:extLst>
              <a:ext uri="{FF2B5EF4-FFF2-40B4-BE49-F238E27FC236}">
                <a16:creationId xmlns:a16="http://schemas.microsoft.com/office/drawing/2014/main" id="{3790C4E6-97C5-4691-9375-422109019D4A}"/>
              </a:ext>
            </a:extLst>
          </p:cNvPr>
          <p:cNvSpPr txBox="1"/>
          <p:nvPr/>
        </p:nvSpPr>
        <p:spPr>
          <a:xfrm rot="21153069">
            <a:off x="2926561" y="2861807"/>
            <a:ext cx="2414431" cy="830997"/>
          </a:xfrm>
          <a:prstGeom prst="rect">
            <a:avLst/>
          </a:prstGeom>
          <a:ln>
            <a:solidFill>
              <a:schemeClr val="accent1">
                <a:shade val="50000"/>
              </a:schemeClr>
            </a:solidFill>
          </a:ln>
        </p:spPr>
        <p:txBody>
          <a:bodyPr wrap="square" rtlCol="0">
            <a:spAutoFit/>
          </a:bodyPr>
          <a:lstStyle/>
          <a:p>
            <a:pPr algn="ctr"/>
            <a:r>
              <a:rPr lang="en-US" sz="2400" dirty="0"/>
              <a:t>NOW, what did CIA analysts say?</a:t>
            </a:r>
          </a:p>
        </p:txBody>
      </p:sp>
      <p:pic>
        <p:nvPicPr>
          <p:cNvPr id="13" name="Picture 12">
            <a:extLst>
              <a:ext uri="{FF2B5EF4-FFF2-40B4-BE49-F238E27FC236}">
                <a16:creationId xmlns:a16="http://schemas.microsoft.com/office/drawing/2014/main" id="{1FA32415-09B7-452F-80D7-1D8D8BB189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4389120"/>
            <a:ext cx="2743200" cy="2187795"/>
          </a:xfrm>
          <a:prstGeom prst="rect">
            <a:avLst/>
          </a:prstGeom>
        </p:spPr>
      </p:pic>
      <p:sp useBgFill="1">
        <p:nvSpPr>
          <p:cNvPr id="42" name="TextBox 41">
            <a:extLst>
              <a:ext uri="{FF2B5EF4-FFF2-40B4-BE49-F238E27FC236}">
                <a16:creationId xmlns:a16="http://schemas.microsoft.com/office/drawing/2014/main" id="{97F7F3CA-1141-4BB1-AF81-0A66C6068D3B}"/>
              </a:ext>
            </a:extLst>
          </p:cNvPr>
          <p:cNvSpPr txBox="1"/>
          <p:nvPr/>
        </p:nvSpPr>
        <p:spPr>
          <a:xfrm>
            <a:off x="2001051" y="4872338"/>
            <a:ext cx="2799549" cy="461665"/>
          </a:xfrm>
          <a:prstGeom prst="rect">
            <a:avLst/>
          </a:prstGeom>
        </p:spPr>
        <p:txBody>
          <a:bodyPr wrap="none" rtlCol="0">
            <a:spAutoFit/>
          </a:bodyPr>
          <a:lstStyle/>
          <a:p>
            <a:r>
              <a:rPr lang="en-US" sz="2400" i="1" dirty="0"/>
              <a:t>“It’s art, not science.”</a:t>
            </a:r>
          </a:p>
        </p:txBody>
      </p:sp>
      <p:sp>
        <p:nvSpPr>
          <p:cNvPr id="38" name="Rectangle: Rounded Corners 37">
            <a:extLst>
              <a:ext uri="{FF2B5EF4-FFF2-40B4-BE49-F238E27FC236}">
                <a16:creationId xmlns:a16="http://schemas.microsoft.com/office/drawing/2014/main" id="{4115E690-A17C-4EB8-A6BB-7F3B000DED59}"/>
              </a:ext>
            </a:extLst>
          </p:cNvPr>
          <p:cNvSpPr/>
          <p:nvPr/>
        </p:nvSpPr>
        <p:spPr>
          <a:xfrm>
            <a:off x="1005840" y="6193056"/>
            <a:ext cx="1676400" cy="3349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dirty="0"/>
              <a:t>HANDOUT H</a:t>
            </a:r>
            <a:endParaRPr lang="en-US" sz="2800" dirty="0"/>
          </a:p>
        </p:txBody>
      </p:sp>
    </p:spTree>
    <p:extLst>
      <p:ext uri="{BB962C8B-B14F-4D97-AF65-F5344CB8AC3E}">
        <p14:creationId xmlns:p14="http://schemas.microsoft.com/office/powerpoint/2010/main" val="189934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par>
                          <p:cTn id="39" fill="hold">
                            <p:stCondLst>
                              <p:cond delay="0"/>
                            </p:stCondLst>
                            <p:childTnLst>
                              <p:par>
                                <p:cTn id="40" presetID="35" presetClass="emph" presetSubtype="0" repeatCount="2000" fill="hold" grpId="0" nodeType="afterEffect">
                                  <p:stCondLst>
                                    <p:cond delay="0"/>
                                  </p:stCondLst>
                                  <p:childTnLst>
                                    <p:anim calcmode="discrete" valueType="str">
                                      <p:cBhvr>
                                        <p:cTn id="41" dur="1000" fill="hold"/>
                                        <p:tgtEl>
                                          <p:spTgt spid="3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P spid="38"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471A4E-05E7-4BCF-A429-620534EB5A23}"/>
              </a:ext>
            </a:extLst>
          </p:cNvPr>
          <p:cNvSpPr txBox="1"/>
          <p:nvPr/>
        </p:nvSpPr>
        <p:spPr>
          <a:xfrm>
            <a:off x="2241730" y="697399"/>
            <a:ext cx="5454473" cy="523220"/>
          </a:xfrm>
          <a:prstGeom prst="rect">
            <a:avLst/>
          </a:prstGeom>
          <a:noFill/>
        </p:spPr>
        <p:txBody>
          <a:bodyPr wrap="square" rtlCol="0">
            <a:spAutoFit/>
          </a:bodyPr>
          <a:lstStyle/>
          <a:p>
            <a:r>
              <a:rPr lang="en-US" sz="2800" dirty="0"/>
              <a:t>Words of Estimative Probability</a:t>
            </a:r>
          </a:p>
        </p:txBody>
      </p:sp>
      <p:pic>
        <p:nvPicPr>
          <p:cNvPr id="13" name="Picture 12">
            <a:extLst>
              <a:ext uri="{FF2B5EF4-FFF2-40B4-BE49-F238E27FC236}">
                <a16:creationId xmlns:a16="http://schemas.microsoft.com/office/drawing/2014/main" id="{CA7101D0-5DE3-4701-BE32-9D743FF8FE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501" y="1828803"/>
            <a:ext cx="7369869" cy="1066799"/>
          </a:xfrm>
          <a:prstGeom prst="rect">
            <a:avLst/>
          </a:prstGeom>
        </p:spPr>
      </p:pic>
      <p:sp>
        <p:nvSpPr>
          <p:cNvPr id="15" name="Rectangle 14">
            <a:extLst>
              <a:ext uri="{FF2B5EF4-FFF2-40B4-BE49-F238E27FC236}">
                <a16:creationId xmlns:a16="http://schemas.microsoft.com/office/drawing/2014/main" id="{E207988A-969C-4270-98FD-86636F664EED}"/>
              </a:ext>
            </a:extLst>
          </p:cNvPr>
          <p:cNvSpPr/>
          <p:nvPr/>
        </p:nvSpPr>
        <p:spPr>
          <a:xfrm>
            <a:off x="2241727" y="3048003"/>
            <a:ext cx="7190134" cy="276999"/>
          </a:xfrm>
          <a:prstGeom prst="rect">
            <a:avLst/>
          </a:prstGeom>
        </p:spPr>
        <p:txBody>
          <a:bodyPr wrap="square">
            <a:spAutoFit/>
          </a:bodyPr>
          <a:lstStyle/>
          <a:p>
            <a:r>
              <a:rPr lang="en-US" sz="1200" dirty="0"/>
              <a:t>Source: 2007 National Intelligence Estimate, </a:t>
            </a:r>
            <a:r>
              <a:rPr lang="en-US" sz="1200" i="1" dirty="0"/>
              <a:t>Iran: Nuclear Intentions and Capabilities</a:t>
            </a:r>
            <a:r>
              <a:rPr lang="en-US" sz="1200" dirty="0"/>
              <a:t>, and other products)</a:t>
            </a:r>
            <a:endParaRPr lang="en-US" sz="2000" dirty="0"/>
          </a:p>
        </p:txBody>
      </p:sp>
      <p:pic>
        <p:nvPicPr>
          <p:cNvPr id="3" name="Picture 2">
            <a:extLst>
              <a:ext uri="{FF2B5EF4-FFF2-40B4-BE49-F238E27FC236}">
                <a16:creationId xmlns:a16="http://schemas.microsoft.com/office/drawing/2014/main" id="{EB766A3C-2174-4B05-A641-D0EE4414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853" y="3512684"/>
            <a:ext cx="6882400" cy="2647919"/>
          </a:xfrm>
          <a:prstGeom prst="rect">
            <a:avLst/>
          </a:prstGeom>
        </p:spPr>
      </p:pic>
      <p:sp>
        <p:nvSpPr>
          <p:cNvPr id="7" name="Rectangle 6">
            <a:extLst>
              <a:ext uri="{FF2B5EF4-FFF2-40B4-BE49-F238E27FC236}">
                <a16:creationId xmlns:a16="http://schemas.microsoft.com/office/drawing/2014/main" id="{7478078D-7490-4E03-A7A5-51C731C7D6F8}"/>
              </a:ext>
            </a:extLst>
          </p:cNvPr>
          <p:cNvSpPr/>
          <p:nvPr/>
        </p:nvSpPr>
        <p:spPr>
          <a:xfrm>
            <a:off x="2500933" y="6324603"/>
            <a:ext cx="7190134" cy="276999"/>
          </a:xfrm>
          <a:prstGeom prst="rect">
            <a:avLst/>
          </a:prstGeom>
        </p:spPr>
        <p:txBody>
          <a:bodyPr wrap="square">
            <a:spAutoFit/>
          </a:bodyPr>
          <a:lstStyle/>
          <a:p>
            <a:r>
              <a:rPr lang="en-US" sz="1200" dirty="0"/>
              <a:t>Source: 2015 Intelligence Community Directive 203 on ANALYTIC STANDARDS</a:t>
            </a:r>
            <a:endParaRPr lang="en-US" sz="2000" dirty="0"/>
          </a:p>
        </p:txBody>
      </p:sp>
    </p:spTree>
    <p:extLst>
      <p:ext uri="{BB962C8B-B14F-4D97-AF65-F5344CB8AC3E}">
        <p14:creationId xmlns:p14="http://schemas.microsoft.com/office/powerpoint/2010/main" val="106174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A00F5E-8E19-41C3-B574-DFC10E4545CC}"/>
              </a:ext>
            </a:extLst>
          </p:cNvPr>
          <p:cNvSpPr txBox="1"/>
          <p:nvPr/>
        </p:nvSpPr>
        <p:spPr>
          <a:xfrm>
            <a:off x="1143000" y="535635"/>
            <a:ext cx="2530629" cy="461665"/>
          </a:xfrm>
          <a:prstGeom prst="rect">
            <a:avLst/>
          </a:prstGeom>
          <a:noFill/>
        </p:spPr>
        <p:txBody>
          <a:bodyPr wrap="none" rtlCol="0">
            <a:spAutoFit/>
          </a:bodyPr>
          <a:lstStyle/>
          <a:p>
            <a:r>
              <a:rPr lang="en-US" sz="2400" dirty="0"/>
              <a:t>Also from ICD 203:</a:t>
            </a:r>
          </a:p>
        </p:txBody>
      </p:sp>
      <p:pic>
        <p:nvPicPr>
          <p:cNvPr id="4" name="Picture 3">
            <a:extLst>
              <a:ext uri="{FF2B5EF4-FFF2-40B4-BE49-F238E27FC236}">
                <a16:creationId xmlns:a16="http://schemas.microsoft.com/office/drawing/2014/main" id="{26A0BEC4-6F5B-442C-9865-E36352A86E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7636" y="1600200"/>
            <a:ext cx="9675442" cy="1219200"/>
          </a:xfrm>
          <a:prstGeom prst="rect">
            <a:avLst/>
          </a:prstGeom>
        </p:spPr>
      </p:pic>
      <p:sp>
        <p:nvSpPr>
          <p:cNvPr id="3" name="TextBox 2">
            <a:extLst>
              <a:ext uri="{FF2B5EF4-FFF2-40B4-BE49-F238E27FC236}">
                <a16:creationId xmlns:a16="http://schemas.microsoft.com/office/drawing/2014/main" id="{E8953BDB-75B7-4B1C-9437-487CDF35A114}"/>
              </a:ext>
            </a:extLst>
          </p:cNvPr>
          <p:cNvSpPr txBox="1"/>
          <p:nvPr/>
        </p:nvSpPr>
        <p:spPr>
          <a:xfrm>
            <a:off x="1194690" y="3422300"/>
            <a:ext cx="9802620" cy="1200329"/>
          </a:xfrm>
          <a:prstGeom prst="rect">
            <a:avLst/>
          </a:prstGeom>
          <a:noFill/>
        </p:spPr>
        <p:txBody>
          <a:bodyPr wrap="none" rtlCol="0">
            <a:spAutoFit/>
          </a:bodyPr>
          <a:lstStyle/>
          <a:p>
            <a:r>
              <a:rPr lang="en-US" sz="2400" dirty="0"/>
              <a:t>Example of a no-no:</a:t>
            </a:r>
          </a:p>
          <a:p>
            <a:endParaRPr lang="en-US" sz="2400" dirty="0"/>
          </a:p>
          <a:p>
            <a:r>
              <a:rPr lang="en-US" sz="2400" dirty="0"/>
              <a:t>We are highly confident that the President will probably veto the legislation.</a:t>
            </a:r>
          </a:p>
        </p:txBody>
      </p:sp>
      <p:sp>
        <p:nvSpPr>
          <p:cNvPr id="5" name="TextBox 4">
            <a:extLst>
              <a:ext uri="{FF2B5EF4-FFF2-40B4-BE49-F238E27FC236}">
                <a16:creationId xmlns:a16="http://schemas.microsoft.com/office/drawing/2014/main" id="{06DFE076-CD60-4D76-AAA6-B85C6EE35EB2}"/>
              </a:ext>
            </a:extLst>
          </p:cNvPr>
          <p:cNvSpPr txBox="1"/>
          <p:nvPr/>
        </p:nvSpPr>
        <p:spPr>
          <a:xfrm>
            <a:off x="1194690" y="4953000"/>
            <a:ext cx="9955546" cy="1200329"/>
          </a:xfrm>
          <a:prstGeom prst="rect">
            <a:avLst/>
          </a:prstGeom>
          <a:noFill/>
        </p:spPr>
        <p:txBody>
          <a:bodyPr wrap="none" rtlCol="0">
            <a:spAutoFit/>
          </a:bodyPr>
          <a:lstStyle/>
          <a:p>
            <a:r>
              <a:rPr lang="en-US" sz="2400" dirty="0"/>
              <a:t>Or …</a:t>
            </a:r>
          </a:p>
          <a:p>
            <a:endParaRPr lang="en-US" sz="2400" dirty="0"/>
          </a:p>
          <a:p>
            <a:r>
              <a:rPr lang="en-US" sz="2400" dirty="0"/>
              <a:t>The meteorologist is pretty confident that there’s a 30 percent chance of rain.</a:t>
            </a:r>
          </a:p>
        </p:txBody>
      </p:sp>
    </p:spTree>
    <p:extLst>
      <p:ext uri="{BB962C8B-B14F-4D97-AF65-F5344CB8AC3E}">
        <p14:creationId xmlns:p14="http://schemas.microsoft.com/office/powerpoint/2010/main" val="104086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6A7B13-BD8C-4146-8D1C-7125F5C8FB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447800"/>
            <a:ext cx="6502400" cy="4876800"/>
          </a:xfrm>
          <a:prstGeom prst="rect">
            <a:avLst/>
          </a:prstGeom>
        </p:spPr>
      </p:pic>
      <p:sp>
        <p:nvSpPr>
          <p:cNvPr id="6" name="TextBox 5">
            <a:extLst>
              <a:ext uri="{FF2B5EF4-FFF2-40B4-BE49-F238E27FC236}">
                <a16:creationId xmlns:a16="http://schemas.microsoft.com/office/drawing/2014/main" id="{F683B9F5-81A7-4569-AFAC-0A852915ABC5}"/>
              </a:ext>
            </a:extLst>
          </p:cNvPr>
          <p:cNvSpPr txBox="1"/>
          <p:nvPr/>
        </p:nvSpPr>
        <p:spPr>
          <a:xfrm>
            <a:off x="2241730" y="697399"/>
            <a:ext cx="4692473" cy="523220"/>
          </a:xfrm>
          <a:prstGeom prst="rect">
            <a:avLst/>
          </a:prstGeom>
          <a:noFill/>
        </p:spPr>
        <p:txBody>
          <a:bodyPr wrap="square" rtlCol="0">
            <a:spAutoFit/>
          </a:bodyPr>
          <a:lstStyle/>
          <a:p>
            <a:r>
              <a:rPr lang="en-US" sz="2800" dirty="0"/>
              <a:t>How do YOU state probability?</a:t>
            </a:r>
          </a:p>
        </p:txBody>
      </p:sp>
      <p:sp>
        <p:nvSpPr>
          <p:cNvPr id="4" name="Rectangle: Rounded Corners 3">
            <a:extLst>
              <a:ext uri="{FF2B5EF4-FFF2-40B4-BE49-F238E27FC236}">
                <a16:creationId xmlns:a16="http://schemas.microsoft.com/office/drawing/2014/main" id="{C979B102-37AA-493C-ADEF-7A898C70ABF3}"/>
              </a:ext>
            </a:extLst>
          </p:cNvPr>
          <p:cNvSpPr/>
          <p:nvPr/>
        </p:nvSpPr>
        <p:spPr>
          <a:xfrm>
            <a:off x="2057403" y="6142040"/>
            <a:ext cx="1078217" cy="365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400" dirty="0" err="1"/>
              <a:t>Handout</a:t>
            </a:r>
            <a:r>
              <a:rPr lang="es-ES" sz="1400" dirty="0"/>
              <a:t> L</a:t>
            </a:r>
            <a:endParaRPr lang="en-US" sz="2000" dirty="0"/>
          </a:p>
        </p:txBody>
      </p:sp>
    </p:spTree>
    <p:extLst>
      <p:ext uri="{BB962C8B-B14F-4D97-AF65-F5344CB8AC3E}">
        <p14:creationId xmlns:p14="http://schemas.microsoft.com/office/powerpoint/2010/main" val="351078170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1FA625-577B-9FA7-BC10-2E7C6CCFA36D}"/>
              </a:ext>
            </a:extLst>
          </p:cNvPr>
          <p:cNvSpPr txBox="1"/>
          <p:nvPr/>
        </p:nvSpPr>
        <p:spPr>
          <a:xfrm>
            <a:off x="4267200" y="2905780"/>
            <a:ext cx="2903359" cy="523220"/>
          </a:xfrm>
          <a:prstGeom prst="rect">
            <a:avLst/>
          </a:prstGeom>
          <a:noFill/>
        </p:spPr>
        <p:txBody>
          <a:bodyPr wrap="none" rtlCol="0">
            <a:spAutoFit/>
          </a:bodyPr>
          <a:lstStyle/>
          <a:p>
            <a:r>
              <a:rPr lang="en-US" sz="2800" dirty="0"/>
              <a:t>Next … wild cards!</a:t>
            </a:r>
          </a:p>
        </p:txBody>
      </p:sp>
    </p:spTree>
    <p:extLst>
      <p:ext uri="{BB962C8B-B14F-4D97-AF65-F5344CB8AC3E}">
        <p14:creationId xmlns:p14="http://schemas.microsoft.com/office/powerpoint/2010/main" val="3829233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939895" y="1645265"/>
            <a:ext cx="7088903"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t>Extremely low probability; impossible </a:t>
            </a:r>
            <a:br>
              <a:rPr lang="en-US" sz="2400" dirty="0"/>
            </a:br>
            <a:r>
              <a:rPr lang="en-US" sz="2400" dirty="0"/>
              <a:t>to predict …  </a:t>
            </a:r>
            <a:br>
              <a:rPr lang="en-US" sz="2400" dirty="0"/>
            </a:br>
            <a:br>
              <a:rPr lang="en-US" sz="2400" dirty="0"/>
            </a:br>
            <a:r>
              <a:rPr lang="en-US" sz="2400" dirty="0"/>
              <a:t>but …</a:t>
            </a:r>
            <a:br>
              <a:rPr lang="en-US" sz="2400" dirty="0"/>
            </a:br>
            <a:endParaRPr lang="en-US" sz="2400" dirty="0"/>
          </a:p>
          <a:p>
            <a:pPr marL="342900" indent="-342900">
              <a:buFont typeface="Arial" panose="020B0604020202020204" pitchFamily="34" charset="0"/>
              <a:buChar char="•"/>
            </a:pPr>
            <a:r>
              <a:rPr lang="en-US" sz="2400" dirty="0"/>
              <a:t>Changes our analysis drastically</a:t>
            </a:r>
            <a:br>
              <a:rPr lang="en-US" sz="2400" dirty="0"/>
            </a:br>
            <a:endParaRPr lang="en-US" sz="2400" dirty="0"/>
          </a:p>
          <a:p>
            <a:pPr marL="342900" indent="-342900">
              <a:buFont typeface="Arial" panose="020B0604020202020204" pitchFamily="34" charset="0"/>
              <a:buChar char="•"/>
            </a:pPr>
            <a:r>
              <a:rPr lang="en-US" sz="2400" dirty="0"/>
              <a:t>Something that, in our list of assumptions, we calculate as beyond our analysis</a:t>
            </a:r>
          </a:p>
        </p:txBody>
      </p:sp>
      <p:sp>
        <p:nvSpPr>
          <p:cNvPr id="3" name="Slide Number Placeholder 2"/>
          <p:cNvSpPr>
            <a:spLocks noGrp="1"/>
          </p:cNvSpPr>
          <p:nvPr>
            <p:ph type="sldNum" sz="quarter" idx="12"/>
          </p:nvPr>
        </p:nvSpPr>
        <p:spPr/>
        <p:txBody>
          <a:bodyPr/>
          <a:lstStyle/>
          <a:p>
            <a:fld id="{C4F85062-4662-4D6B-BB38-DB7C890070DF}" type="slidenum">
              <a:rPr lang="en-US" smtClean="0"/>
              <a:t>126</a:t>
            </a:fld>
            <a:endParaRPr lang="en-US"/>
          </a:p>
        </p:txBody>
      </p:sp>
      <p:sp>
        <p:nvSpPr>
          <p:cNvPr id="4" name="TextBox 3">
            <a:extLst>
              <a:ext uri="{FF2B5EF4-FFF2-40B4-BE49-F238E27FC236}">
                <a16:creationId xmlns:a16="http://schemas.microsoft.com/office/drawing/2014/main" id="{3049BDAB-FE6B-40DB-93BA-DFDB90768437}"/>
              </a:ext>
            </a:extLst>
          </p:cNvPr>
          <p:cNvSpPr txBox="1"/>
          <p:nvPr/>
        </p:nvSpPr>
        <p:spPr>
          <a:xfrm>
            <a:off x="2223977" y="559739"/>
            <a:ext cx="5100170" cy="523220"/>
          </a:xfrm>
          <a:prstGeom prst="rect">
            <a:avLst/>
          </a:prstGeom>
          <a:noFill/>
          <a:ln>
            <a:solidFill>
              <a:schemeClr val="tx1"/>
            </a:solidFill>
          </a:ln>
        </p:spPr>
        <p:txBody>
          <a:bodyPr wrap="square" rtlCol="0">
            <a:spAutoFit/>
          </a:bodyPr>
          <a:lstStyle/>
          <a:p>
            <a:r>
              <a:rPr lang="es-ES" sz="2800" dirty="0"/>
              <a:t>“</a:t>
            </a:r>
            <a:r>
              <a:rPr lang="es-ES" sz="2800" dirty="0" err="1"/>
              <a:t>Wildcards</a:t>
            </a:r>
            <a:r>
              <a:rPr lang="es-ES" sz="2800" dirty="0"/>
              <a:t>”</a:t>
            </a:r>
            <a:endParaRPr lang="en-US" sz="2800" dirty="0"/>
          </a:p>
        </p:txBody>
      </p:sp>
      <p:pic>
        <p:nvPicPr>
          <p:cNvPr id="7" name="Picture 6">
            <a:extLst>
              <a:ext uri="{FF2B5EF4-FFF2-40B4-BE49-F238E27FC236}">
                <a16:creationId xmlns:a16="http://schemas.microsoft.com/office/drawing/2014/main" id="{C4B532C6-067F-4666-AF09-859BF9D13F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76385">
            <a:off x="8089143" y="677839"/>
            <a:ext cx="2109712" cy="2699080"/>
          </a:xfrm>
          <a:prstGeom prst="rect">
            <a:avLst/>
          </a:prstGeom>
        </p:spPr>
      </p:pic>
      <p:sp>
        <p:nvSpPr>
          <p:cNvPr id="5" name="Arrow: Right 4">
            <a:extLst>
              <a:ext uri="{FF2B5EF4-FFF2-40B4-BE49-F238E27FC236}">
                <a16:creationId xmlns:a16="http://schemas.microsoft.com/office/drawing/2014/main" id="{941235CA-0AF6-4E82-A564-B9EDC810F3AC}"/>
              </a:ext>
            </a:extLst>
          </p:cNvPr>
          <p:cNvSpPr/>
          <p:nvPr/>
        </p:nvSpPr>
        <p:spPr>
          <a:xfrm rot="19926793">
            <a:off x="2216972" y="5597514"/>
            <a:ext cx="1524000" cy="653415"/>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HINT - HINT</a:t>
            </a:r>
          </a:p>
        </p:txBody>
      </p:sp>
    </p:spTree>
    <p:extLst>
      <p:ext uri="{BB962C8B-B14F-4D97-AF65-F5344CB8AC3E}">
        <p14:creationId xmlns:p14="http://schemas.microsoft.com/office/powerpoint/2010/main" val="114891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808080"/>
                                      </p:to>
                                    </p:animClr>
                                  </p:sub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808080"/>
                                      </p:to>
                                    </p:animClr>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500"/>
                                  </p:stCondLst>
                                  <p:childTnLst>
                                    <p:set>
                                      <p:cBhvr>
                                        <p:cTn id="20" dur="1" fill="hold">
                                          <p:stCondLst>
                                            <p:cond delay="0"/>
                                          </p:stCondLst>
                                        </p:cTn>
                                        <p:tgtEl>
                                          <p:spTgt spid="5"/>
                                        </p:tgtEl>
                                        <p:attrNameLst>
                                          <p:attrName>style.visibility</p:attrName>
                                        </p:attrNameLst>
                                      </p:cBhvr>
                                      <p:to>
                                        <p:strVal val="visible"/>
                                      </p:to>
                                    </p:set>
                                  </p:childTnLst>
                                </p:cTn>
                              </p:par>
                              <p:par>
                                <p:cTn id="21" presetID="42" presetClass="path" presetSubtype="0" repeatCount="2000" accel="50000" decel="50000" fill="hold" grpId="1" nodeType="withEffect">
                                  <p:stCondLst>
                                    <p:cond delay="500"/>
                                  </p:stCondLst>
                                  <p:childTnLst>
                                    <p:animMotion origin="layout" path="M -1.38889E-6 1.11111E-6 L 0.09028 -0.06389 " pathEditMode="relative" rAng="0" ptsTypes="AA">
                                      <p:cBhvr>
                                        <p:cTn id="22" dur="1000" fill="hold"/>
                                        <p:tgtEl>
                                          <p:spTgt spid="5"/>
                                        </p:tgtEl>
                                        <p:attrNameLst>
                                          <p:attrName>ppt_x</p:attrName>
                                          <p:attrName>ppt_y</p:attrName>
                                        </p:attrNameLst>
                                      </p:cBhvr>
                                      <p:rCtr x="4514" y="-31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223977" y="2218284"/>
            <a:ext cx="5100170" cy="3724096"/>
          </a:xfrm>
          <a:prstGeom prst="rect">
            <a:avLst/>
          </a:prstGeom>
          <a:noFill/>
        </p:spPr>
        <p:txBody>
          <a:bodyPr wrap="square" rtlCol="0">
            <a:spAutoFit/>
          </a:bodyPr>
          <a:lstStyle/>
          <a:p>
            <a:pPr>
              <a:spcAft>
                <a:spcPts val="1800"/>
              </a:spcAft>
            </a:pPr>
            <a:r>
              <a:rPr lang="es-ES" sz="2400" dirty="0"/>
              <a:t>EXAMPLES</a:t>
            </a:r>
          </a:p>
          <a:p>
            <a:pPr marL="342900" indent="-342900">
              <a:spcAft>
                <a:spcPts val="1800"/>
              </a:spcAft>
              <a:buFont typeface="Arial" panose="020B0604020202020204" pitchFamily="34" charset="0"/>
              <a:buChar char="•"/>
            </a:pPr>
            <a:r>
              <a:rPr lang="es-ES" sz="2400" dirty="0" err="1"/>
              <a:t>Leader’s</a:t>
            </a:r>
            <a:r>
              <a:rPr lang="es-ES" sz="2400" dirty="0"/>
              <a:t> </a:t>
            </a:r>
            <a:r>
              <a:rPr lang="es-ES" sz="2400" dirty="0" err="1"/>
              <a:t>death</a:t>
            </a:r>
            <a:r>
              <a:rPr lang="es-ES" sz="2400" dirty="0"/>
              <a:t> </a:t>
            </a:r>
            <a:r>
              <a:rPr lang="es-ES" sz="2400" dirty="0" err="1"/>
              <a:t>by</a:t>
            </a:r>
            <a:r>
              <a:rPr lang="es-ES" sz="2400" dirty="0"/>
              <a:t> natural cause</a:t>
            </a:r>
          </a:p>
          <a:p>
            <a:pPr marL="342900" indent="-342900">
              <a:spcAft>
                <a:spcPts val="1800"/>
              </a:spcAft>
              <a:buFont typeface="Arial" panose="020B0604020202020204" pitchFamily="34" charset="0"/>
              <a:buChar char="•"/>
            </a:pPr>
            <a:r>
              <a:rPr lang="es-ES" sz="2400" dirty="0" err="1"/>
              <a:t>Assassination</a:t>
            </a:r>
            <a:r>
              <a:rPr lang="es-ES" sz="2400" dirty="0"/>
              <a:t> </a:t>
            </a:r>
            <a:r>
              <a:rPr lang="es-ES" sz="2400" dirty="0" err="1"/>
              <a:t>without</a:t>
            </a:r>
            <a:r>
              <a:rPr lang="es-ES" sz="2400" dirty="0"/>
              <a:t> </a:t>
            </a:r>
            <a:r>
              <a:rPr lang="es-ES" sz="2400" dirty="0" err="1"/>
              <a:t>any</a:t>
            </a:r>
            <a:r>
              <a:rPr lang="es-ES" sz="2400" dirty="0"/>
              <a:t> </a:t>
            </a:r>
            <a:r>
              <a:rPr lang="es-ES" sz="2400" dirty="0" err="1"/>
              <a:t>indications</a:t>
            </a:r>
            <a:endParaRPr lang="es-ES" sz="2400" dirty="0"/>
          </a:p>
          <a:p>
            <a:pPr marL="342900" indent="-342900">
              <a:spcAft>
                <a:spcPts val="1800"/>
              </a:spcAft>
              <a:buFont typeface="Arial" panose="020B0604020202020204" pitchFamily="34" charset="0"/>
              <a:buChar char="•"/>
            </a:pPr>
            <a:r>
              <a:rPr lang="es-ES" sz="2400" dirty="0"/>
              <a:t>Natural </a:t>
            </a:r>
            <a:r>
              <a:rPr lang="es-ES" sz="2400" dirty="0" err="1"/>
              <a:t>disasters</a:t>
            </a:r>
            <a:r>
              <a:rPr lang="es-ES" sz="2400" dirty="0"/>
              <a:t>, </a:t>
            </a:r>
            <a:r>
              <a:rPr lang="es-ES" sz="2400" dirty="0" err="1"/>
              <a:t>epidemics</a:t>
            </a:r>
            <a:r>
              <a:rPr lang="es-ES" sz="2400" dirty="0"/>
              <a:t>, etc.</a:t>
            </a:r>
          </a:p>
          <a:p>
            <a:pPr>
              <a:spcAft>
                <a:spcPts val="1800"/>
              </a:spcAft>
            </a:pPr>
            <a:br>
              <a:rPr lang="es-ES" sz="2800" i="1" dirty="0"/>
            </a:br>
            <a:r>
              <a:rPr lang="es-ES" sz="2800" i="1" dirty="0" err="1"/>
              <a:t>Factors</a:t>
            </a:r>
            <a:r>
              <a:rPr lang="es-ES" sz="2800" i="1" dirty="0"/>
              <a:t> </a:t>
            </a:r>
            <a:r>
              <a:rPr lang="es-ES" sz="2800" i="1" dirty="0" err="1"/>
              <a:t>that</a:t>
            </a:r>
            <a:r>
              <a:rPr lang="es-ES" sz="2800" i="1" dirty="0"/>
              <a:t> </a:t>
            </a:r>
            <a:r>
              <a:rPr lang="es-ES" sz="2800" i="1" dirty="0" err="1"/>
              <a:t>we</a:t>
            </a:r>
            <a:r>
              <a:rPr lang="es-ES" sz="2800" i="1" dirty="0"/>
              <a:t> </a:t>
            </a:r>
            <a:r>
              <a:rPr lang="es-ES" sz="2800" i="1" dirty="0" err="1"/>
              <a:t>can’t</a:t>
            </a:r>
            <a:r>
              <a:rPr lang="es-ES" sz="2800" i="1" dirty="0"/>
              <a:t> </a:t>
            </a:r>
            <a:r>
              <a:rPr lang="es-ES" sz="2800" i="1" dirty="0" err="1"/>
              <a:t>analyze</a:t>
            </a:r>
            <a:r>
              <a:rPr lang="es-ES" sz="2800" i="1" dirty="0"/>
              <a:t>.</a:t>
            </a:r>
            <a:endParaRPr lang="en-US" sz="2800" i="1" dirty="0"/>
          </a:p>
        </p:txBody>
      </p:sp>
      <p:sp>
        <p:nvSpPr>
          <p:cNvPr id="3" name="Slide Number Placeholder 2"/>
          <p:cNvSpPr>
            <a:spLocks noGrp="1"/>
          </p:cNvSpPr>
          <p:nvPr>
            <p:ph type="sldNum" sz="quarter" idx="12"/>
          </p:nvPr>
        </p:nvSpPr>
        <p:spPr/>
        <p:txBody>
          <a:bodyPr/>
          <a:lstStyle/>
          <a:p>
            <a:fld id="{C4F85062-4662-4D6B-BB38-DB7C890070DF}" type="slidenum">
              <a:rPr lang="en-US" smtClean="0"/>
              <a:t>127</a:t>
            </a:fld>
            <a:endParaRPr lang="en-US"/>
          </a:p>
        </p:txBody>
      </p:sp>
      <p:pic>
        <p:nvPicPr>
          <p:cNvPr id="7" name="Picture 6">
            <a:extLst>
              <a:ext uri="{FF2B5EF4-FFF2-40B4-BE49-F238E27FC236}">
                <a16:creationId xmlns:a16="http://schemas.microsoft.com/office/drawing/2014/main" id="{C4B532C6-067F-4666-AF09-859BF9D13F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76385">
            <a:off x="8089143" y="677839"/>
            <a:ext cx="2109712" cy="2699080"/>
          </a:xfrm>
          <a:prstGeom prst="rect">
            <a:avLst/>
          </a:prstGeom>
        </p:spPr>
      </p:pic>
      <p:sp>
        <p:nvSpPr>
          <p:cNvPr id="6" name="TextBox 5">
            <a:extLst>
              <a:ext uri="{FF2B5EF4-FFF2-40B4-BE49-F238E27FC236}">
                <a16:creationId xmlns:a16="http://schemas.microsoft.com/office/drawing/2014/main" id="{26B154FB-DE2A-48BB-A529-D7FD3A93FB62}"/>
              </a:ext>
            </a:extLst>
          </p:cNvPr>
          <p:cNvSpPr txBox="1"/>
          <p:nvPr/>
        </p:nvSpPr>
        <p:spPr>
          <a:xfrm>
            <a:off x="2223977" y="559739"/>
            <a:ext cx="5100170" cy="523220"/>
          </a:xfrm>
          <a:prstGeom prst="rect">
            <a:avLst/>
          </a:prstGeom>
          <a:noFill/>
          <a:ln>
            <a:solidFill>
              <a:schemeClr val="tx1"/>
            </a:solidFill>
          </a:ln>
        </p:spPr>
        <p:txBody>
          <a:bodyPr wrap="square" rtlCol="0">
            <a:spAutoFit/>
          </a:bodyPr>
          <a:lstStyle/>
          <a:p>
            <a:r>
              <a:rPr lang="es-ES" sz="2800" dirty="0"/>
              <a:t>“</a:t>
            </a:r>
            <a:r>
              <a:rPr lang="es-ES" sz="2800" dirty="0" err="1"/>
              <a:t>Wildcards</a:t>
            </a:r>
            <a:r>
              <a:rPr lang="es-ES" sz="2800" dirty="0"/>
              <a:t>”</a:t>
            </a:r>
            <a:endParaRPr lang="en-US" sz="2800" dirty="0"/>
          </a:p>
        </p:txBody>
      </p:sp>
    </p:spTree>
    <p:extLst>
      <p:ext uri="{BB962C8B-B14F-4D97-AF65-F5344CB8AC3E}">
        <p14:creationId xmlns:p14="http://schemas.microsoft.com/office/powerpoint/2010/main" val="220697672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995830" y="1981200"/>
            <a:ext cx="5100170" cy="1200329"/>
          </a:xfrm>
          <a:prstGeom prst="rect">
            <a:avLst/>
          </a:prstGeom>
          <a:noFill/>
        </p:spPr>
        <p:txBody>
          <a:bodyPr wrap="square" rtlCol="0">
            <a:spAutoFit/>
          </a:bodyPr>
          <a:lstStyle/>
          <a:p>
            <a:pPr>
              <a:spcAft>
                <a:spcPts val="1800"/>
              </a:spcAft>
            </a:pPr>
            <a:r>
              <a:rPr lang="en-US" sz="2400" dirty="0"/>
              <a:t>What are some wildcards that would turn analysis of some current events on its head? </a:t>
            </a:r>
            <a:endParaRPr lang="en-US" sz="2800" i="1" dirty="0"/>
          </a:p>
        </p:txBody>
      </p:sp>
      <p:sp>
        <p:nvSpPr>
          <p:cNvPr id="3" name="Slide Number Placeholder 2"/>
          <p:cNvSpPr>
            <a:spLocks noGrp="1"/>
          </p:cNvSpPr>
          <p:nvPr>
            <p:ph type="sldNum" sz="quarter" idx="12"/>
          </p:nvPr>
        </p:nvSpPr>
        <p:spPr/>
        <p:txBody>
          <a:bodyPr/>
          <a:lstStyle/>
          <a:p>
            <a:fld id="{C4F85062-4662-4D6B-BB38-DB7C890070DF}" type="slidenum">
              <a:rPr lang="en-US" smtClean="0"/>
              <a:t>128</a:t>
            </a:fld>
            <a:endParaRPr lang="en-US"/>
          </a:p>
        </p:txBody>
      </p:sp>
      <p:pic>
        <p:nvPicPr>
          <p:cNvPr id="7" name="Picture 6">
            <a:extLst>
              <a:ext uri="{FF2B5EF4-FFF2-40B4-BE49-F238E27FC236}">
                <a16:creationId xmlns:a16="http://schemas.microsoft.com/office/drawing/2014/main" id="{C4B532C6-067F-4666-AF09-859BF9D13F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76385">
            <a:off x="8089143" y="677839"/>
            <a:ext cx="2109712" cy="2699080"/>
          </a:xfrm>
          <a:prstGeom prst="rect">
            <a:avLst/>
          </a:prstGeom>
        </p:spPr>
      </p:pic>
      <p:sp>
        <p:nvSpPr>
          <p:cNvPr id="6" name="TextBox 5">
            <a:extLst>
              <a:ext uri="{FF2B5EF4-FFF2-40B4-BE49-F238E27FC236}">
                <a16:creationId xmlns:a16="http://schemas.microsoft.com/office/drawing/2014/main" id="{26B154FB-DE2A-48BB-A529-D7FD3A93FB62}"/>
              </a:ext>
            </a:extLst>
          </p:cNvPr>
          <p:cNvSpPr txBox="1"/>
          <p:nvPr/>
        </p:nvSpPr>
        <p:spPr>
          <a:xfrm>
            <a:off x="2223977" y="559739"/>
            <a:ext cx="5100170" cy="523220"/>
          </a:xfrm>
          <a:prstGeom prst="rect">
            <a:avLst/>
          </a:prstGeom>
          <a:noFill/>
          <a:ln>
            <a:solidFill>
              <a:schemeClr val="tx1"/>
            </a:solidFill>
          </a:ln>
        </p:spPr>
        <p:txBody>
          <a:bodyPr wrap="square" rtlCol="0">
            <a:spAutoFit/>
          </a:bodyPr>
          <a:lstStyle/>
          <a:p>
            <a:r>
              <a:rPr lang="es-ES" sz="2800" dirty="0"/>
              <a:t>“</a:t>
            </a:r>
            <a:r>
              <a:rPr lang="es-ES" sz="2800" dirty="0" err="1"/>
              <a:t>Wildcards</a:t>
            </a:r>
            <a:r>
              <a:rPr lang="es-ES" sz="2800" dirty="0"/>
              <a:t>”</a:t>
            </a:r>
            <a:endParaRPr lang="en-US" sz="2800" dirty="0"/>
          </a:p>
        </p:txBody>
      </p:sp>
      <p:sp>
        <p:nvSpPr>
          <p:cNvPr id="8" name="TextBox 7">
            <a:extLst>
              <a:ext uri="{FF2B5EF4-FFF2-40B4-BE49-F238E27FC236}">
                <a16:creationId xmlns:a16="http://schemas.microsoft.com/office/drawing/2014/main" id="{E487D3A8-3BE4-4CC3-B716-E6BA8C268C6D}"/>
              </a:ext>
            </a:extLst>
          </p:cNvPr>
          <p:cNvSpPr txBox="1"/>
          <p:nvPr/>
        </p:nvSpPr>
        <p:spPr>
          <a:xfrm>
            <a:off x="3962400" y="3126454"/>
            <a:ext cx="4460195" cy="3170099"/>
          </a:xfrm>
          <a:prstGeom prst="rect">
            <a:avLst/>
          </a:prstGeom>
          <a:noFill/>
        </p:spPr>
        <p:txBody>
          <a:bodyPr wrap="none" rtlCol="0">
            <a:spAutoFit/>
          </a:bodyPr>
          <a:lstStyle/>
          <a:p>
            <a:r>
              <a:rPr lang="en-US" sz="2000" dirty="0"/>
              <a:t>Israel-Gaza</a:t>
            </a:r>
          </a:p>
          <a:p>
            <a:r>
              <a:rPr lang="en-US" sz="2000" dirty="0"/>
              <a:t>Russia-Ukraine</a:t>
            </a:r>
          </a:p>
          <a:p>
            <a:r>
              <a:rPr lang="en-US" sz="2000" dirty="0"/>
              <a:t>China-U.S. tensions</a:t>
            </a:r>
          </a:p>
          <a:p>
            <a:r>
              <a:rPr lang="en-US" sz="2000" dirty="0"/>
              <a:t>North Korea’s push for a nuclear weapon</a:t>
            </a:r>
          </a:p>
          <a:p>
            <a:r>
              <a:rPr lang="en-US" sz="2000" dirty="0"/>
              <a:t>Global warming</a:t>
            </a:r>
          </a:p>
          <a:p>
            <a:r>
              <a:rPr lang="en-US" sz="2000" dirty="0"/>
              <a:t>Liberal democracy in Western Europe</a:t>
            </a:r>
          </a:p>
          <a:p>
            <a:r>
              <a:rPr lang="en-US" sz="2000" dirty="0"/>
              <a:t>AI and cyber-security</a:t>
            </a:r>
          </a:p>
          <a:p>
            <a:endParaRPr lang="en-US" sz="2000" dirty="0"/>
          </a:p>
          <a:p>
            <a:r>
              <a:rPr lang="en-US" sz="2000" dirty="0"/>
              <a:t>(Other topics you follow)</a:t>
            </a:r>
          </a:p>
          <a:p>
            <a:endParaRPr lang="en-US" sz="2000" dirty="0"/>
          </a:p>
        </p:txBody>
      </p:sp>
    </p:spTree>
    <p:extLst>
      <p:ext uri="{BB962C8B-B14F-4D97-AF65-F5344CB8AC3E}">
        <p14:creationId xmlns:p14="http://schemas.microsoft.com/office/powerpoint/2010/main" val="317909721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1FA625-577B-9FA7-BC10-2E7C6CCFA36D}"/>
              </a:ext>
            </a:extLst>
          </p:cNvPr>
          <p:cNvSpPr txBox="1"/>
          <p:nvPr/>
        </p:nvSpPr>
        <p:spPr>
          <a:xfrm>
            <a:off x="3429000" y="2905780"/>
            <a:ext cx="6125395" cy="523220"/>
          </a:xfrm>
          <a:prstGeom prst="rect">
            <a:avLst/>
          </a:prstGeom>
          <a:noFill/>
        </p:spPr>
        <p:txBody>
          <a:bodyPr wrap="none" rtlCol="0">
            <a:spAutoFit/>
          </a:bodyPr>
          <a:lstStyle/>
          <a:p>
            <a:r>
              <a:rPr lang="en-US" sz="2800" dirty="0"/>
              <a:t>Next … last but not least … implications!</a:t>
            </a:r>
          </a:p>
        </p:txBody>
      </p:sp>
    </p:spTree>
    <p:extLst>
      <p:ext uri="{BB962C8B-B14F-4D97-AF65-F5344CB8AC3E}">
        <p14:creationId xmlns:p14="http://schemas.microsoft.com/office/powerpoint/2010/main" val="20838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CCF6BCAC-248A-417E-99A0-FA5D84F7B96F}"/>
              </a:ext>
            </a:extLst>
          </p:cNvPr>
          <p:cNvGraphicFramePr>
            <a:graphicFrameLocks noGrp="1"/>
          </p:cNvGraphicFramePr>
          <p:nvPr>
            <p:extLst>
              <p:ext uri="{D42A27DB-BD31-4B8C-83A1-F6EECF244321}">
                <p14:modId xmlns:p14="http://schemas.microsoft.com/office/powerpoint/2010/main" val="3249579128"/>
              </p:ext>
            </p:extLst>
          </p:nvPr>
        </p:nvGraphicFramePr>
        <p:xfrm>
          <a:off x="2380485" y="3473839"/>
          <a:ext cx="6744537" cy="2438400"/>
        </p:xfrm>
        <a:graphic>
          <a:graphicData uri="http://schemas.openxmlformats.org/drawingml/2006/table">
            <a:tbl>
              <a:tblPr firstRow="1" bandRow="1">
                <a:tableStyleId>{2D5ABB26-0587-4C30-8999-92F81FD0307C}</a:tableStyleId>
              </a:tblPr>
              <a:tblGrid>
                <a:gridCol w="2672364">
                  <a:extLst>
                    <a:ext uri="{9D8B030D-6E8A-4147-A177-3AD203B41FA5}">
                      <a16:colId xmlns:a16="http://schemas.microsoft.com/office/drawing/2014/main" val="4046533089"/>
                    </a:ext>
                  </a:extLst>
                </a:gridCol>
                <a:gridCol w="4072173">
                  <a:extLst>
                    <a:ext uri="{9D8B030D-6E8A-4147-A177-3AD203B41FA5}">
                      <a16:colId xmlns:a16="http://schemas.microsoft.com/office/drawing/2014/main" val="723390723"/>
                    </a:ext>
                  </a:extLst>
                </a:gridCol>
              </a:tblGrid>
              <a:tr h="0">
                <a:tc>
                  <a:txBody>
                    <a:bodyPr/>
                    <a:lstStyle/>
                    <a:p>
                      <a:pPr algn="r"/>
                      <a:r>
                        <a:rPr lang="es-ES" sz="2800" dirty="0"/>
                        <a:t>CHALLENGE</a:t>
                      </a:r>
                      <a:endParaRPr lang="en-US" sz="2800" dirty="0"/>
                    </a:p>
                  </a:txBody>
                  <a:tcPr marL="365760" marR="365760" marT="365760" marB="365760"/>
                </a:tc>
                <a:tc>
                  <a:txBody>
                    <a:bodyPr/>
                    <a:lstStyle/>
                    <a:p>
                      <a:r>
                        <a:rPr lang="es-ES" sz="2800" dirty="0"/>
                        <a:t>INTELLIGENCE</a:t>
                      </a:r>
                    </a:p>
                    <a:p>
                      <a:r>
                        <a:rPr lang="es-ES" sz="2800" dirty="0" err="1"/>
                        <a:t>Information</a:t>
                      </a:r>
                      <a:endParaRPr lang="es-ES" sz="2800" dirty="0"/>
                    </a:p>
                    <a:p>
                      <a:r>
                        <a:rPr lang="es-ES" sz="2800" dirty="0" err="1"/>
                        <a:t>Analysis</a:t>
                      </a:r>
                      <a:endParaRPr lang="es-ES" sz="2800" dirty="0"/>
                    </a:p>
                    <a:p>
                      <a:r>
                        <a:rPr lang="es-ES" sz="2800" dirty="0" err="1"/>
                        <a:t>Communication</a:t>
                      </a:r>
                      <a:endParaRPr lang="en-US" sz="2800" dirty="0"/>
                    </a:p>
                  </a:txBody>
                  <a:tcPr marL="365760" marR="365760" marT="365760" marB="365760"/>
                </a:tc>
                <a:extLst>
                  <a:ext uri="{0D108BD9-81ED-4DB2-BD59-A6C34878D82A}">
                    <a16:rowId xmlns:a16="http://schemas.microsoft.com/office/drawing/2014/main" val="45067237"/>
                  </a:ext>
                </a:extLst>
              </a:tr>
            </a:tbl>
          </a:graphicData>
        </a:graphic>
      </p:graphicFrame>
      <p:graphicFrame>
        <p:nvGraphicFramePr>
          <p:cNvPr id="7" name="Table 6">
            <a:extLst>
              <a:ext uri="{FF2B5EF4-FFF2-40B4-BE49-F238E27FC236}">
                <a16:creationId xmlns:a16="http://schemas.microsoft.com/office/drawing/2014/main" id="{BCA3FEE6-7BBC-80E9-D9C3-F85D86E07C96}"/>
              </a:ext>
            </a:extLst>
          </p:cNvPr>
          <p:cNvGraphicFramePr>
            <a:graphicFrameLocks noGrp="1"/>
          </p:cNvGraphicFramePr>
          <p:nvPr>
            <p:extLst>
              <p:ext uri="{D42A27DB-BD31-4B8C-83A1-F6EECF244321}">
                <p14:modId xmlns:p14="http://schemas.microsoft.com/office/powerpoint/2010/main" val="129291108"/>
              </p:ext>
            </p:extLst>
          </p:nvPr>
        </p:nvGraphicFramePr>
        <p:xfrm>
          <a:off x="2380485" y="1143000"/>
          <a:ext cx="6744537" cy="1158240"/>
        </p:xfrm>
        <a:graphic>
          <a:graphicData uri="http://schemas.openxmlformats.org/drawingml/2006/table">
            <a:tbl>
              <a:tblPr firstRow="1" bandRow="1">
                <a:tableStyleId>{2D5ABB26-0587-4C30-8999-92F81FD0307C}</a:tableStyleId>
              </a:tblPr>
              <a:tblGrid>
                <a:gridCol w="2672364">
                  <a:extLst>
                    <a:ext uri="{9D8B030D-6E8A-4147-A177-3AD203B41FA5}">
                      <a16:colId xmlns:a16="http://schemas.microsoft.com/office/drawing/2014/main" val="4046533089"/>
                    </a:ext>
                  </a:extLst>
                </a:gridCol>
                <a:gridCol w="4072173">
                  <a:extLst>
                    <a:ext uri="{9D8B030D-6E8A-4147-A177-3AD203B41FA5}">
                      <a16:colId xmlns:a16="http://schemas.microsoft.com/office/drawing/2014/main" val="723390723"/>
                    </a:ext>
                  </a:extLst>
                </a:gridCol>
              </a:tblGrid>
              <a:tr h="0">
                <a:tc>
                  <a:txBody>
                    <a:bodyPr/>
                    <a:lstStyle/>
                    <a:p>
                      <a:pPr algn="r"/>
                      <a:r>
                        <a:rPr lang="es-ES" sz="2800" dirty="0"/>
                        <a:t>CHALLENGE</a:t>
                      </a:r>
                      <a:endParaRPr lang="en-US" sz="2800" dirty="0"/>
                    </a:p>
                  </a:txBody>
                  <a:tcPr marL="365760" marR="365760" marT="365760" marB="365760"/>
                </a:tc>
                <a:tc>
                  <a:txBody>
                    <a:bodyPr/>
                    <a:lstStyle/>
                    <a:p>
                      <a:r>
                        <a:rPr lang="es-ES" sz="2800" dirty="0"/>
                        <a:t>LEADERSHIP</a:t>
                      </a:r>
                    </a:p>
                  </a:txBody>
                  <a:tcPr marL="365760" marR="365760" marT="365760" marB="365760"/>
                </a:tc>
                <a:extLst>
                  <a:ext uri="{0D108BD9-81ED-4DB2-BD59-A6C34878D82A}">
                    <a16:rowId xmlns:a16="http://schemas.microsoft.com/office/drawing/2014/main" val="45067237"/>
                  </a:ext>
                </a:extLst>
              </a:tr>
            </a:tbl>
          </a:graphicData>
        </a:graphic>
      </p:graphicFrame>
      <p:graphicFrame>
        <p:nvGraphicFramePr>
          <p:cNvPr id="9" name="Table 8">
            <a:extLst>
              <a:ext uri="{FF2B5EF4-FFF2-40B4-BE49-F238E27FC236}">
                <a16:creationId xmlns:a16="http://schemas.microsoft.com/office/drawing/2014/main" id="{C8E0824B-8574-5B79-7390-D7370DE70144}"/>
              </a:ext>
            </a:extLst>
          </p:cNvPr>
          <p:cNvGraphicFramePr>
            <a:graphicFrameLocks noGrp="1"/>
          </p:cNvGraphicFramePr>
          <p:nvPr>
            <p:extLst>
              <p:ext uri="{D42A27DB-BD31-4B8C-83A1-F6EECF244321}">
                <p14:modId xmlns:p14="http://schemas.microsoft.com/office/powerpoint/2010/main" val="62075001"/>
              </p:ext>
            </p:extLst>
          </p:nvPr>
        </p:nvGraphicFramePr>
        <p:xfrm>
          <a:off x="2427381" y="2255852"/>
          <a:ext cx="6058043" cy="1158240"/>
        </p:xfrm>
        <a:graphic>
          <a:graphicData uri="http://schemas.openxmlformats.org/drawingml/2006/table">
            <a:tbl>
              <a:tblPr firstRow="1" bandRow="1">
                <a:tableStyleId>{2D5ABB26-0587-4C30-8999-92F81FD0307C}</a:tableStyleId>
              </a:tblPr>
              <a:tblGrid>
                <a:gridCol w="2726231">
                  <a:extLst>
                    <a:ext uri="{9D8B030D-6E8A-4147-A177-3AD203B41FA5}">
                      <a16:colId xmlns:a16="http://schemas.microsoft.com/office/drawing/2014/main" val="4046533089"/>
                    </a:ext>
                  </a:extLst>
                </a:gridCol>
                <a:gridCol w="3331812">
                  <a:extLst>
                    <a:ext uri="{9D8B030D-6E8A-4147-A177-3AD203B41FA5}">
                      <a16:colId xmlns:a16="http://schemas.microsoft.com/office/drawing/2014/main" val="723390723"/>
                    </a:ext>
                  </a:extLst>
                </a:gridCol>
              </a:tblGrid>
              <a:tr h="0">
                <a:tc>
                  <a:txBody>
                    <a:bodyPr/>
                    <a:lstStyle/>
                    <a:p>
                      <a:pPr algn="r"/>
                      <a:r>
                        <a:rPr lang="es-ES" sz="2800" dirty="0"/>
                        <a:t>CHALLENGE</a:t>
                      </a:r>
                      <a:endParaRPr lang="en-US" sz="2800" dirty="0"/>
                    </a:p>
                  </a:txBody>
                  <a:tcPr marL="365760" marR="365760" marT="365760" marB="365760"/>
                </a:tc>
                <a:tc>
                  <a:txBody>
                    <a:bodyPr/>
                    <a:lstStyle/>
                    <a:p>
                      <a:r>
                        <a:rPr lang="es-ES" sz="2800" dirty="0"/>
                        <a:t>FOLLOWERS</a:t>
                      </a:r>
                    </a:p>
                  </a:txBody>
                  <a:tcPr marL="365760" marR="365760" marT="365760" marB="365760"/>
                </a:tc>
                <a:extLst>
                  <a:ext uri="{0D108BD9-81ED-4DB2-BD59-A6C34878D82A}">
                    <a16:rowId xmlns:a16="http://schemas.microsoft.com/office/drawing/2014/main" val="45067237"/>
                  </a:ext>
                </a:extLst>
              </a:tr>
            </a:tbl>
          </a:graphicData>
        </a:graphic>
      </p:graphicFrame>
      <p:sp>
        <p:nvSpPr>
          <p:cNvPr id="2" name="Slide Number Placeholder 1">
            <a:extLst>
              <a:ext uri="{FF2B5EF4-FFF2-40B4-BE49-F238E27FC236}">
                <a16:creationId xmlns:a16="http://schemas.microsoft.com/office/drawing/2014/main" id="{51FDA105-4D91-4127-804B-585190334E13}"/>
              </a:ext>
            </a:extLst>
          </p:cNvPr>
          <p:cNvSpPr>
            <a:spLocks noGrp="1"/>
          </p:cNvSpPr>
          <p:nvPr>
            <p:ph type="sldNum" sz="quarter" idx="12"/>
          </p:nvPr>
        </p:nvSpPr>
        <p:spPr>
          <a:xfrm>
            <a:off x="8225692" y="6354855"/>
            <a:ext cx="2057400" cy="365125"/>
          </a:xfrm>
        </p:spPr>
        <p:txBody>
          <a:bodyPr/>
          <a:lstStyle/>
          <a:p>
            <a:fld id="{D935023A-7ED7-4443-885E-1708AAB73DB5}" type="slidenum">
              <a:rPr lang="en-US" smtClean="0"/>
              <a:t>13</a:t>
            </a:fld>
            <a:endParaRPr lang="en-US"/>
          </a:p>
        </p:txBody>
      </p:sp>
      <p:pic>
        <p:nvPicPr>
          <p:cNvPr id="11" name="Picture 10">
            <a:extLst>
              <a:ext uri="{FF2B5EF4-FFF2-40B4-BE49-F238E27FC236}">
                <a16:creationId xmlns:a16="http://schemas.microsoft.com/office/drawing/2014/main" id="{9B1E6114-A906-4C07-8BC8-E5417BD05DA0}"/>
              </a:ext>
            </a:extLst>
          </p:cNvPr>
          <p:cNvPicPr>
            <a:picLocks noChangeAspect="1"/>
          </p:cNvPicPr>
          <p:nvPr/>
        </p:nvPicPr>
        <p:blipFill>
          <a:blip r:embed="rId3"/>
          <a:stretch>
            <a:fillRect/>
          </a:stretch>
        </p:blipFill>
        <p:spPr>
          <a:xfrm>
            <a:off x="-188297" y="7239000"/>
            <a:ext cx="12568594" cy="7765310"/>
          </a:xfrm>
          <a:prstGeom prst="rect">
            <a:avLst/>
          </a:prstGeom>
        </p:spPr>
      </p:pic>
      <p:sp>
        <p:nvSpPr>
          <p:cNvPr id="8" name="TextBox 7">
            <a:extLst>
              <a:ext uri="{FF2B5EF4-FFF2-40B4-BE49-F238E27FC236}">
                <a16:creationId xmlns:a16="http://schemas.microsoft.com/office/drawing/2014/main" id="{B797B6E1-3416-40CE-8DEB-98D9066BB871}"/>
              </a:ext>
            </a:extLst>
          </p:cNvPr>
          <p:cNvSpPr txBox="1"/>
          <p:nvPr/>
        </p:nvSpPr>
        <p:spPr>
          <a:xfrm rot="21256964">
            <a:off x="3419093" y="270606"/>
            <a:ext cx="2406236" cy="707886"/>
          </a:xfrm>
          <a:prstGeom prst="rect">
            <a:avLst/>
          </a:prstGeom>
          <a:solidFill>
            <a:srgbClr val="FF0000"/>
          </a:solidFill>
        </p:spPr>
        <p:txBody>
          <a:bodyPr wrap="none" rtlCol="0">
            <a:spAutoFit/>
          </a:bodyPr>
          <a:lstStyle/>
          <a:p>
            <a:r>
              <a:rPr lang="es-ES" sz="4000" dirty="0"/>
              <a:t>GARBAGE</a:t>
            </a:r>
            <a:endParaRPr lang="en-US" sz="4000" dirty="0"/>
          </a:p>
        </p:txBody>
      </p:sp>
      <p:sp>
        <p:nvSpPr>
          <p:cNvPr id="13" name="TextBox 12">
            <a:extLst>
              <a:ext uri="{FF2B5EF4-FFF2-40B4-BE49-F238E27FC236}">
                <a16:creationId xmlns:a16="http://schemas.microsoft.com/office/drawing/2014/main" id="{CB0AF426-BD6F-40E9-859E-CA6229B96395}"/>
              </a:ext>
            </a:extLst>
          </p:cNvPr>
          <p:cNvSpPr txBox="1"/>
          <p:nvPr/>
        </p:nvSpPr>
        <p:spPr>
          <a:xfrm rot="249754">
            <a:off x="7577959" y="982989"/>
            <a:ext cx="2814168" cy="707886"/>
          </a:xfrm>
          <a:prstGeom prst="rect">
            <a:avLst/>
          </a:prstGeom>
          <a:solidFill>
            <a:srgbClr val="FF0000"/>
          </a:solidFill>
        </p:spPr>
        <p:txBody>
          <a:bodyPr wrap="none" rtlCol="0">
            <a:spAutoFit/>
          </a:bodyPr>
          <a:lstStyle/>
          <a:p>
            <a:r>
              <a:rPr lang="es-ES" sz="4000" dirty="0"/>
              <a:t>FAKE NEWS</a:t>
            </a:r>
            <a:endParaRPr lang="en-US" sz="4000" dirty="0"/>
          </a:p>
        </p:txBody>
      </p:sp>
      <p:sp>
        <p:nvSpPr>
          <p:cNvPr id="14" name="TextBox 13">
            <a:extLst>
              <a:ext uri="{FF2B5EF4-FFF2-40B4-BE49-F238E27FC236}">
                <a16:creationId xmlns:a16="http://schemas.microsoft.com/office/drawing/2014/main" id="{DD6F3453-040C-4E1F-8D10-CA28C0FFE2DC}"/>
              </a:ext>
            </a:extLst>
          </p:cNvPr>
          <p:cNvSpPr txBox="1"/>
          <p:nvPr/>
        </p:nvSpPr>
        <p:spPr>
          <a:xfrm>
            <a:off x="2819401" y="3125891"/>
            <a:ext cx="4223913" cy="707886"/>
          </a:xfrm>
          <a:prstGeom prst="rect">
            <a:avLst/>
          </a:prstGeom>
          <a:solidFill>
            <a:srgbClr val="FF0000"/>
          </a:solidFill>
        </p:spPr>
        <p:txBody>
          <a:bodyPr wrap="none" rtlCol="0">
            <a:spAutoFit/>
          </a:bodyPr>
          <a:lstStyle/>
          <a:p>
            <a:r>
              <a:rPr lang="es-ES" sz="4000" dirty="0"/>
              <a:t>DISINFORMATION</a:t>
            </a:r>
            <a:endParaRPr lang="en-US" sz="4000" dirty="0"/>
          </a:p>
        </p:txBody>
      </p:sp>
      <p:sp>
        <p:nvSpPr>
          <p:cNvPr id="15" name="TextBox 14">
            <a:extLst>
              <a:ext uri="{FF2B5EF4-FFF2-40B4-BE49-F238E27FC236}">
                <a16:creationId xmlns:a16="http://schemas.microsoft.com/office/drawing/2014/main" id="{EB7E3E58-D72F-46E1-903A-81E1D83AD6A8}"/>
              </a:ext>
            </a:extLst>
          </p:cNvPr>
          <p:cNvSpPr txBox="1"/>
          <p:nvPr/>
        </p:nvSpPr>
        <p:spPr>
          <a:xfrm rot="1150077">
            <a:off x="6442527" y="4707890"/>
            <a:ext cx="3763851" cy="707886"/>
          </a:xfrm>
          <a:prstGeom prst="rect">
            <a:avLst/>
          </a:prstGeom>
          <a:solidFill>
            <a:srgbClr val="FF0000"/>
          </a:solidFill>
        </p:spPr>
        <p:txBody>
          <a:bodyPr wrap="none" rtlCol="0">
            <a:spAutoFit/>
          </a:bodyPr>
          <a:lstStyle/>
          <a:p>
            <a:r>
              <a:rPr lang="es-ES" sz="4000" dirty="0"/>
              <a:t>MANIPULATION</a:t>
            </a:r>
            <a:endParaRPr lang="en-US" sz="4000" dirty="0"/>
          </a:p>
        </p:txBody>
      </p:sp>
      <p:sp>
        <p:nvSpPr>
          <p:cNvPr id="16" name="TextBox 15">
            <a:extLst>
              <a:ext uri="{FF2B5EF4-FFF2-40B4-BE49-F238E27FC236}">
                <a16:creationId xmlns:a16="http://schemas.microsoft.com/office/drawing/2014/main" id="{04FC2731-639C-4096-983A-1A6F55761130}"/>
              </a:ext>
            </a:extLst>
          </p:cNvPr>
          <p:cNvSpPr txBox="1"/>
          <p:nvPr/>
        </p:nvSpPr>
        <p:spPr>
          <a:xfrm>
            <a:off x="3124201" y="5772205"/>
            <a:ext cx="5102166" cy="707886"/>
          </a:xfrm>
          <a:prstGeom prst="rect">
            <a:avLst/>
          </a:prstGeom>
          <a:solidFill>
            <a:srgbClr val="FF0000"/>
          </a:solidFill>
        </p:spPr>
        <p:txBody>
          <a:bodyPr wrap="none" rtlCol="0">
            <a:spAutoFit/>
          </a:bodyPr>
          <a:lstStyle/>
          <a:p>
            <a:r>
              <a:rPr lang="es-ES" sz="4000" dirty="0"/>
              <a:t>“ANTI-INTELLIGENCE”</a:t>
            </a:r>
            <a:endParaRPr lang="en-US" sz="4000" dirty="0"/>
          </a:p>
        </p:txBody>
      </p:sp>
      <p:sp>
        <p:nvSpPr>
          <p:cNvPr id="17" name="TextBox 16">
            <a:extLst>
              <a:ext uri="{FF2B5EF4-FFF2-40B4-BE49-F238E27FC236}">
                <a16:creationId xmlns:a16="http://schemas.microsoft.com/office/drawing/2014/main" id="{3D5468FB-4883-4CF1-A0D7-01D1352F3E3F}"/>
              </a:ext>
            </a:extLst>
          </p:cNvPr>
          <p:cNvSpPr txBox="1"/>
          <p:nvPr/>
        </p:nvSpPr>
        <p:spPr>
          <a:xfrm rot="210194">
            <a:off x="4436086" y="1906534"/>
            <a:ext cx="5503430" cy="707886"/>
          </a:xfrm>
          <a:prstGeom prst="rect">
            <a:avLst/>
          </a:prstGeom>
          <a:solidFill>
            <a:srgbClr val="FF0000"/>
          </a:solidFill>
        </p:spPr>
        <p:txBody>
          <a:bodyPr wrap="none" rtlCol="0">
            <a:spAutoFit/>
          </a:bodyPr>
          <a:lstStyle/>
          <a:p>
            <a:r>
              <a:rPr lang="es-ES" sz="4000" dirty="0"/>
              <a:t>CONSPIRACY THEORIES</a:t>
            </a:r>
            <a:endParaRPr lang="en-US" sz="4000" dirty="0"/>
          </a:p>
        </p:txBody>
      </p:sp>
    </p:spTree>
    <p:extLst>
      <p:ext uri="{BB962C8B-B14F-4D97-AF65-F5344CB8AC3E}">
        <p14:creationId xmlns:p14="http://schemas.microsoft.com/office/powerpoint/2010/main" val="254664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7.40741E-7 L 0 -1.18843 " pathEditMode="relative" rAng="0" ptsTypes="AA">
                                      <p:cBhvr>
                                        <p:cTn id="18" dur="2000" fill="hold"/>
                                        <p:tgtEl>
                                          <p:spTgt spid="11"/>
                                        </p:tgtEl>
                                        <p:attrNameLst>
                                          <p:attrName>ppt_x</p:attrName>
                                          <p:attrName>ppt_y</p:attrName>
                                        </p:attrNameLst>
                                      </p:cBhvr>
                                      <p:rCtr x="0" y="-59421"/>
                                    </p:animMotion>
                                  </p:childTnLst>
                                </p:cTn>
                              </p:par>
                            </p:childTnLst>
                          </p:cTn>
                        </p:par>
                        <p:par>
                          <p:cTn id="19" fill="hold">
                            <p:stCondLst>
                              <p:cond delay="2000"/>
                            </p:stCondLst>
                            <p:childTnLst>
                              <p:par>
                                <p:cTn id="20" presetID="1" presetClass="entr" presetSubtype="0" fill="hold" grpId="0" nodeType="afterEffect">
                                  <p:stCondLst>
                                    <p:cond delay="25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2250"/>
                            </p:stCondLst>
                            <p:childTnLst>
                              <p:par>
                                <p:cTn id="23" presetID="1" presetClass="entr" presetSubtype="0" fill="hold" grpId="0" nodeType="afterEffect">
                                  <p:stCondLst>
                                    <p:cond delay="25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2500"/>
                            </p:stCondLst>
                            <p:childTnLst>
                              <p:par>
                                <p:cTn id="26" presetID="1" presetClass="entr" presetSubtype="0" fill="hold" grpId="0" nodeType="afterEffect">
                                  <p:stCondLst>
                                    <p:cond delay="25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2750"/>
                            </p:stCondLst>
                            <p:childTnLst>
                              <p:par>
                                <p:cTn id="29" presetID="1" presetClass="entr" presetSubtype="0" fill="hold" grpId="0" nodeType="afterEffect">
                                  <p:stCondLst>
                                    <p:cond delay="25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3000"/>
                            </p:stCondLst>
                            <p:childTnLst>
                              <p:par>
                                <p:cTn id="32" presetID="1" presetClass="entr" presetSubtype="0" fill="hold" grpId="0" nodeType="afterEffect">
                                  <p:stCondLst>
                                    <p:cond delay="25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3250"/>
                            </p:stCondLst>
                            <p:childTnLst>
                              <p:par>
                                <p:cTn id="35" presetID="1" presetClass="entr" presetSubtype="0" fill="hold" grpId="0" nodeType="afterEffect">
                                  <p:stCondLst>
                                    <p:cond delay="250"/>
                                  </p:stCondLst>
                                  <p:childTnLst>
                                    <p:set>
                                      <p:cBhvr>
                                        <p:cTn id="36" dur="1" fill="hold">
                                          <p:stCondLst>
                                            <p:cond delay="0"/>
                                          </p:stCondLst>
                                        </p:cTn>
                                        <p:tgtEl>
                                          <p:spTgt spid="16"/>
                                        </p:tgtEl>
                                        <p:attrNameLst>
                                          <p:attrName>style.visibility</p:attrName>
                                        </p:attrNameLst>
                                      </p:cBhvr>
                                      <p:to>
                                        <p:strVal val="visible"/>
                                      </p:to>
                                    </p:set>
                                  </p:childTnLst>
                                </p:cTn>
                              </p:par>
                              <p:par>
                                <p:cTn id="37" presetID="35" presetClass="emph" presetSubtype="0" repeatCount="2000" fill="hold" grpId="1" nodeType="withEffect">
                                  <p:stCondLst>
                                    <p:cond delay="500"/>
                                  </p:stCondLst>
                                  <p:childTnLst>
                                    <p:anim calcmode="discrete" valueType="str">
                                      <p:cBhvr>
                                        <p:cTn id="38"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6" grpId="1" animBg="1"/>
      <p:bldP spid="17" grpId="0" animBg="1"/>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A327CDB-FDA2-43BF-B780-C8A655ECDB1E}"/>
              </a:ext>
            </a:extLst>
          </p:cNvPr>
          <p:cNvSpPr txBox="1"/>
          <p:nvPr/>
        </p:nvSpPr>
        <p:spPr>
          <a:xfrm>
            <a:off x="2223977" y="559739"/>
            <a:ext cx="5100170" cy="523220"/>
          </a:xfrm>
          <a:prstGeom prst="rect">
            <a:avLst/>
          </a:prstGeom>
          <a:noFill/>
          <a:ln>
            <a:solidFill>
              <a:schemeClr val="tx1"/>
            </a:solidFill>
          </a:ln>
        </p:spPr>
        <p:txBody>
          <a:bodyPr wrap="square" rtlCol="0">
            <a:spAutoFit/>
          </a:bodyPr>
          <a:lstStyle/>
          <a:p>
            <a:r>
              <a:rPr lang="en-US" sz="2800" dirty="0"/>
              <a:t>Analyzing Implications</a:t>
            </a:r>
          </a:p>
        </p:txBody>
      </p:sp>
      <p:sp>
        <p:nvSpPr>
          <p:cNvPr id="11" name="TextBox 10">
            <a:extLst>
              <a:ext uri="{FF2B5EF4-FFF2-40B4-BE49-F238E27FC236}">
                <a16:creationId xmlns:a16="http://schemas.microsoft.com/office/drawing/2014/main" id="{1C9A5718-DA8C-40B3-AD61-6334C8983868}"/>
              </a:ext>
            </a:extLst>
          </p:cNvPr>
          <p:cNvSpPr txBox="1"/>
          <p:nvPr/>
        </p:nvSpPr>
        <p:spPr>
          <a:xfrm>
            <a:off x="2362203" y="1828803"/>
            <a:ext cx="7224823" cy="2031325"/>
          </a:xfrm>
          <a:prstGeom prst="rect">
            <a:avLst/>
          </a:prstGeom>
          <a:noFill/>
        </p:spPr>
        <p:txBody>
          <a:bodyPr wrap="square" rtlCol="0">
            <a:spAutoFit/>
          </a:bodyPr>
          <a:lstStyle/>
          <a:p>
            <a:pPr>
              <a:spcAft>
                <a:spcPts val="1800"/>
              </a:spcAft>
            </a:pPr>
            <a:r>
              <a:rPr lang="es-ES" sz="2400" dirty="0" err="1"/>
              <a:t>What</a:t>
            </a:r>
            <a:r>
              <a:rPr lang="es-ES" sz="2400" dirty="0"/>
              <a:t> </a:t>
            </a:r>
            <a:r>
              <a:rPr lang="es-ES" sz="2400" dirty="0" err="1"/>
              <a:t>importance</a:t>
            </a:r>
            <a:r>
              <a:rPr lang="es-ES" sz="2400" dirty="0"/>
              <a:t> do </a:t>
            </a:r>
            <a:r>
              <a:rPr lang="es-ES" sz="2400" dirty="0" err="1"/>
              <a:t>the</a:t>
            </a:r>
            <a:r>
              <a:rPr lang="es-ES" sz="2400" dirty="0"/>
              <a:t> </a:t>
            </a:r>
            <a:r>
              <a:rPr lang="es-ES" sz="2400" dirty="0" err="1"/>
              <a:t>current</a:t>
            </a:r>
            <a:r>
              <a:rPr lang="es-ES" sz="2400" dirty="0"/>
              <a:t> </a:t>
            </a:r>
            <a:r>
              <a:rPr lang="es-ES" sz="2400" dirty="0" err="1"/>
              <a:t>situation</a:t>
            </a:r>
            <a:r>
              <a:rPr lang="es-ES" sz="2400" dirty="0"/>
              <a:t> and </a:t>
            </a:r>
            <a:r>
              <a:rPr lang="es-ES" sz="2400" dirty="0" err="1"/>
              <a:t>the</a:t>
            </a:r>
            <a:r>
              <a:rPr lang="es-ES" sz="2400" dirty="0"/>
              <a:t> </a:t>
            </a:r>
            <a:r>
              <a:rPr lang="es-ES" sz="2400" dirty="0" err="1"/>
              <a:t>scenarios</a:t>
            </a:r>
            <a:r>
              <a:rPr lang="es-ES" sz="2400" dirty="0"/>
              <a:t> </a:t>
            </a:r>
            <a:r>
              <a:rPr lang="es-ES" sz="2400" dirty="0" err="1"/>
              <a:t>have</a:t>
            </a:r>
            <a:r>
              <a:rPr lang="es-ES" sz="2400" dirty="0"/>
              <a:t> </a:t>
            </a:r>
            <a:r>
              <a:rPr lang="es-ES" sz="2400" dirty="0" err="1"/>
              <a:t>for</a:t>
            </a:r>
            <a:r>
              <a:rPr lang="es-ES" sz="2400" dirty="0"/>
              <a:t> </a:t>
            </a:r>
            <a:r>
              <a:rPr lang="es-ES" sz="2400" dirty="0" err="1"/>
              <a:t>the</a:t>
            </a:r>
            <a:r>
              <a:rPr lang="es-ES" sz="2400" dirty="0"/>
              <a:t> </a:t>
            </a:r>
            <a:r>
              <a:rPr lang="es-ES" sz="2400" dirty="0" err="1"/>
              <a:t>decisionmaker</a:t>
            </a:r>
            <a:r>
              <a:rPr lang="es-ES" sz="2400" dirty="0"/>
              <a:t>?</a:t>
            </a:r>
          </a:p>
          <a:p>
            <a:pPr lvl="2">
              <a:spcAft>
                <a:spcPts val="1800"/>
              </a:spcAft>
            </a:pPr>
            <a:r>
              <a:rPr lang="es-ES" sz="2400" dirty="0" err="1"/>
              <a:t>Why</a:t>
            </a:r>
            <a:r>
              <a:rPr lang="es-ES" sz="2400" dirty="0"/>
              <a:t> </a:t>
            </a:r>
            <a:r>
              <a:rPr lang="es-ES" sz="2400" dirty="0" err="1"/>
              <a:t>should</a:t>
            </a:r>
            <a:r>
              <a:rPr lang="es-ES" sz="2400" dirty="0"/>
              <a:t> </a:t>
            </a:r>
            <a:r>
              <a:rPr lang="es-ES" sz="2400" dirty="0" err="1"/>
              <a:t>they</a:t>
            </a:r>
            <a:r>
              <a:rPr lang="es-ES" sz="2400" dirty="0"/>
              <a:t> </a:t>
            </a:r>
            <a:r>
              <a:rPr lang="es-ES" sz="2400" dirty="0" err="1"/>
              <a:t>pay</a:t>
            </a:r>
            <a:r>
              <a:rPr lang="es-ES" sz="2400" dirty="0"/>
              <a:t> </a:t>
            </a:r>
            <a:r>
              <a:rPr lang="es-ES" sz="2400" dirty="0" err="1"/>
              <a:t>attention</a:t>
            </a:r>
            <a:r>
              <a:rPr lang="es-ES" sz="2400" dirty="0"/>
              <a:t>?</a:t>
            </a:r>
          </a:p>
          <a:p>
            <a:pPr lvl="2">
              <a:spcAft>
                <a:spcPts val="1800"/>
              </a:spcAft>
            </a:pPr>
            <a:r>
              <a:rPr lang="es-ES" sz="2400" dirty="0" err="1"/>
              <a:t>How</a:t>
            </a:r>
            <a:r>
              <a:rPr lang="es-ES" sz="2400" dirty="0"/>
              <a:t> can </a:t>
            </a:r>
            <a:r>
              <a:rPr lang="es-ES" sz="2400" dirty="0" err="1"/>
              <a:t>events</a:t>
            </a:r>
            <a:r>
              <a:rPr lang="es-ES" sz="2400" dirty="0"/>
              <a:t> </a:t>
            </a:r>
            <a:r>
              <a:rPr lang="es-ES" sz="2400" dirty="0" err="1"/>
              <a:t>affect</a:t>
            </a:r>
            <a:r>
              <a:rPr lang="es-ES" sz="2400" dirty="0"/>
              <a:t> </a:t>
            </a:r>
            <a:r>
              <a:rPr lang="es-ES" sz="2400" dirty="0" err="1"/>
              <a:t>their</a:t>
            </a:r>
            <a:r>
              <a:rPr lang="es-ES" sz="2400" dirty="0"/>
              <a:t> </a:t>
            </a:r>
            <a:r>
              <a:rPr lang="es-ES" sz="2400" dirty="0" err="1"/>
              <a:t>interests</a:t>
            </a:r>
            <a:r>
              <a:rPr lang="es-ES" sz="2400" dirty="0"/>
              <a:t>?</a:t>
            </a:r>
          </a:p>
        </p:txBody>
      </p:sp>
      <p:sp>
        <p:nvSpPr>
          <p:cNvPr id="2" name="TextBox 1">
            <a:extLst>
              <a:ext uri="{FF2B5EF4-FFF2-40B4-BE49-F238E27FC236}">
                <a16:creationId xmlns:a16="http://schemas.microsoft.com/office/drawing/2014/main" id="{6129F1CD-BDA7-4D85-BD45-3BA58015B581}"/>
              </a:ext>
            </a:extLst>
          </p:cNvPr>
          <p:cNvSpPr txBox="1"/>
          <p:nvPr/>
        </p:nvSpPr>
        <p:spPr>
          <a:xfrm>
            <a:off x="4930938" y="4868502"/>
            <a:ext cx="4786423" cy="830997"/>
          </a:xfrm>
          <a:prstGeom prst="rect">
            <a:avLst/>
          </a:prstGeom>
          <a:noFill/>
        </p:spPr>
        <p:txBody>
          <a:bodyPr wrap="square" rtlCol="0">
            <a:spAutoFit/>
          </a:bodyPr>
          <a:lstStyle/>
          <a:p>
            <a:r>
              <a:rPr lang="en-US" sz="2400" dirty="0"/>
              <a:t>Assumes, of course, knowledge of decisionmaker and interests.</a:t>
            </a:r>
          </a:p>
        </p:txBody>
      </p:sp>
      <p:sp>
        <p:nvSpPr>
          <p:cNvPr id="3" name="Arc 2">
            <a:extLst>
              <a:ext uri="{FF2B5EF4-FFF2-40B4-BE49-F238E27FC236}">
                <a16:creationId xmlns:a16="http://schemas.microsoft.com/office/drawing/2014/main" id="{3857EFE6-CBC2-48E6-986C-02929488E072}"/>
              </a:ext>
            </a:extLst>
          </p:cNvPr>
          <p:cNvSpPr/>
          <p:nvPr/>
        </p:nvSpPr>
        <p:spPr>
          <a:xfrm rot="17873837" flipH="1">
            <a:off x="4471533" y="3750081"/>
            <a:ext cx="918809" cy="1999973"/>
          </a:xfrm>
          <a:prstGeom prst="arc">
            <a:avLst>
              <a:gd name="adj1" fmla="val 16200000"/>
              <a:gd name="adj2" fmla="val 958315"/>
            </a:avLst>
          </a:prstGeom>
          <a:ln w="57150">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1214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75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1250"/>
                            </p:stCondLst>
                            <p:childTnLst>
                              <p:par>
                                <p:cTn id="12" presetID="1"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3" grpId="0" animBg="1"/>
    </p:bld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7FEC3F5-5FEF-401A-8DB5-A0144897C002}"/>
              </a:ext>
            </a:extLst>
          </p:cNvPr>
          <p:cNvGrpSpPr/>
          <p:nvPr/>
        </p:nvGrpSpPr>
        <p:grpSpPr>
          <a:xfrm>
            <a:off x="2617381" y="1856888"/>
            <a:ext cx="6724456" cy="461665"/>
            <a:chOff x="1219200" y="4720828"/>
            <a:chExt cx="6724456" cy="461665"/>
          </a:xfrm>
        </p:grpSpPr>
        <p:sp>
          <p:nvSpPr>
            <p:cNvPr id="17" name="TextBox 16">
              <a:extLst>
                <a:ext uri="{FF2B5EF4-FFF2-40B4-BE49-F238E27FC236}">
                  <a16:creationId xmlns:a16="http://schemas.microsoft.com/office/drawing/2014/main" id="{1164340B-1AE7-495B-AD4F-B46E595E8C5C}"/>
                </a:ext>
              </a:extLst>
            </p:cNvPr>
            <p:cNvSpPr txBox="1"/>
            <p:nvPr/>
          </p:nvSpPr>
          <p:spPr>
            <a:xfrm>
              <a:off x="1219200" y="4720828"/>
              <a:ext cx="2334293" cy="461665"/>
            </a:xfrm>
            <a:prstGeom prst="rect">
              <a:avLst/>
            </a:prstGeom>
            <a:noFill/>
          </p:spPr>
          <p:txBody>
            <a:bodyPr wrap="none" rtlCol="0">
              <a:spAutoFit/>
            </a:bodyPr>
            <a:lstStyle/>
            <a:p>
              <a:r>
                <a:rPr lang="es-ES" sz="2400" dirty="0" err="1"/>
                <a:t>Warning</a:t>
              </a:r>
              <a:r>
                <a:rPr lang="es-ES" sz="2400" dirty="0"/>
                <a:t> </a:t>
              </a:r>
              <a:r>
                <a:rPr lang="es-ES" sz="2400" dirty="0" err="1"/>
                <a:t>analysis</a:t>
              </a:r>
              <a:endParaRPr lang="en-US" sz="2400" dirty="0"/>
            </a:p>
          </p:txBody>
        </p:sp>
        <p:sp>
          <p:nvSpPr>
            <p:cNvPr id="18" name="Rectangle 17">
              <a:extLst>
                <a:ext uri="{FF2B5EF4-FFF2-40B4-BE49-F238E27FC236}">
                  <a16:creationId xmlns:a16="http://schemas.microsoft.com/office/drawing/2014/main" id="{81288785-C15E-48C6-B383-9C4708259B43}"/>
                </a:ext>
              </a:extLst>
            </p:cNvPr>
            <p:cNvSpPr/>
            <p:nvPr/>
          </p:nvSpPr>
          <p:spPr>
            <a:xfrm>
              <a:off x="5120447" y="4720828"/>
              <a:ext cx="2823209" cy="461665"/>
            </a:xfrm>
            <a:prstGeom prst="rect">
              <a:avLst/>
            </a:prstGeom>
          </p:spPr>
          <p:txBody>
            <a:bodyPr wrap="none">
              <a:spAutoFit/>
            </a:bodyPr>
            <a:lstStyle/>
            <a:p>
              <a:r>
                <a:rPr lang="es-ES" sz="2400" dirty="0" err="1"/>
                <a:t>Opportunity</a:t>
              </a:r>
              <a:r>
                <a:rPr lang="es-ES" sz="2400" dirty="0"/>
                <a:t> </a:t>
              </a:r>
              <a:r>
                <a:rPr lang="es-ES" sz="2400" dirty="0" err="1"/>
                <a:t>analysis</a:t>
              </a:r>
              <a:endParaRPr lang="en-US" sz="2400" dirty="0"/>
            </a:p>
          </p:txBody>
        </p:sp>
        <p:sp>
          <p:nvSpPr>
            <p:cNvPr id="19" name="TextBox 18">
              <a:extLst>
                <a:ext uri="{FF2B5EF4-FFF2-40B4-BE49-F238E27FC236}">
                  <a16:creationId xmlns:a16="http://schemas.microsoft.com/office/drawing/2014/main" id="{AD805ACF-1698-43AD-8E1D-07A22672C06F}"/>
                </a:ext>
              </a:extLst>
            </p:cNvPr>
            <p:cNvSpPr txBox="1"/>
            <p:nvPr/>
          </p:nvSpPr>
          <p:spPr>
            <a:xfrm>
              <a:off x="4112613" y="4751605"/>
              <a:ext cx="407484" cy="400110"/>
            </a:xfrm>
            <a:prstGeom prst="rect">
              <a:avLst/>
            </a:prstGeom>
            <a:noFill/>
          </p:spPr>
          <p:txBody>
            <a:bodyPr wrap="none" rtlCol="0">
              <a:spAutoFit/>
            </a:bodyPr>
            <a:lstStyle/>
            <a:p>
              <a:r>
                <a:rPr lang="es-ES" sz="2000" dirty="0"/>
                <a:t>vs</a:t>
              </a:r>
              <a:endParaRPr lang="en-US" sz="2000" dirty="0"/>
            </a:p>
          </p:txBody>
        </p:sp>
      </p:grpSp>
      <p:sp>
        <p:nvSpPr>
          <p:cNvPr id="14" name="TextBox 13">
            <a:extLst>
              <a:ext uri="{FF2B5EF4-FFF2-40B4-BE49-F238E27FC236}">
                <a16:creationId xmlns:a16="http://schemas.microsoft.com/office/drawing/2014/main" id="{49FEA4E9-9AB7-4265-A1AE-5E5D7DE6DFA5}"/>
              </a:ext>
            </a:extLst>
          </p:cNvPr>
          <p:cNvSpPr txBox="1"/>
          <p:nvPr/>
        </p:nvSpPr>
        <p:spPr>
          <a:xfrm>
            <a:off x="1072030" y="537298"/>
            <a:ext cx="5100170" cy="523220"/>
          </a:xfrm>
          <a:prstGeom prst="rect">
            <a:avLst/>
          </a:prstGeom>
          <a:noFill/>
          <a:ln>
            <a:solidFill>
              <a:schemeClr val="tx1"/>
            </a:solidFill>
          </a:ln>
        </p:spPr>
        <p:txBody>
          <a:bodyPr wrap="square" rtlCol="0">
            <a:spAutoFit/>
          </a:bodyPr>
          <a:lstStyle/>
          <a:p>
            <a:r>
              <a:rPr lang="en-US" sz="2800" dirty="0"/>
              <a:t>Analyzing Implications</a:t>
            </a:r>
          </a:p>
        </p:txBody>
      </p:sp>
      <p:pic>
        <p:nvPicPr>
          <p:cNvPr id="4" name="Picture 3">
            <a:extLst>
              <a:ext uri="{FF2B5EF4-FFF2-40B4-BE49-F238E27FC236}">
                <a16:creationId xmlns:a16="http://schemas.microsoft.com/office/drawing/2014/main" id="{D29334B8-F226-4DCD-B82A-15166521E2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3429000"/>
            <a:ext cx="3840480" cy="2880360"/>
          </a:xfrm>
          <a:prstGeom prst="rect">
            <a:avLst/>
          </a:prstGeom>
          <a:ln w="19050">
            <a:solidFill>
              <a:schemeClr val="tx1"/>
            </a:solidFill>
          </a:ln>
        </p:spPr>
      </p:pic>
      <p:pic>
        <p:nvPicPr>
          <p:cNvPr id="12" name="Picture 11">
            <a:extLst>
              <a:ext uri="{FF2B5EF4-FFF2-40B4-BE49-F238E27FC236}">
                <a16:creationId xmlns:a16="http://schemas.microsoft.com/office/drawing/2014/main" id="{31F51CD3-E03F-4485-8C40-5E045EFAF7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9892" y="3417901"/>
            <a:ext cx="3840480" cy="2880360"/>
          </a:xfrm>
          <a:prstGeom prst="rect">
            <a:avLst/>
          </a:prstGeom>
          <a:ln w="19050">
            <a:solidFill>
              <a:schemeClr val="tx1"/>
            </a:solidFill>
          </a:ln>
        </p:spPr>
      </p:pic>
      <p:sp>
        <p:nvSpPr>
          <p:cNvPr id="22" name="Oval 21">
            <a:extLst>
              <a:ext uri="{FF2B5EF4-FFF2-40B4-BE49-F238E27FC236}">
                <a16:creationId xmlns:a16="http://schemas.microsoft.com/office/drawing/2014/main" id="{71FDB661-F68F-4C3C-AA46-CA134F9A2E17}"/>
              </a:ext>
            </a:extLst>
          </p:cNvPr>
          <p:cNvSpPr/>
          <p:nvPr/>
        </p:nvSpPr>
        <p:spPr>
          <a:xfrm>
            <a:off x="1899839" y="4488180"/>
            <a:ext cx="1094388"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A0FBC4C-8E08-43D7-94EA-44F3C96CA34C}"/>
              </a:ext>
            </a:extLst>
          </p:cNvPr>
          <p:cNvSpPr/>
          <p:nvPr/>
        </p:nvSpPr>
        <p:spPr>
          <a:xfrm>
            <a:off x="2590800" y="5638803"/>
            <a:ext cx="1447800" cy="4388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0458C206-47D6-4C40-914E-AB75A6C1CB1B}"/>
              </a:ext>
            </a:extLst>
          </p:cNvPr>
          <p:cNvSpPr/>
          <p:nvPr/>
        </p:nvSpPr>
        <p:spPr>
          <a:xfrm>
            <a:off x="6324600" y="4941309"/>
            <a:ext cx="1295400" cy="4196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AFE446E-30C0-4794-B32D-FDC1BB8C4DF0}"/>
              </a:ext>
            </a:extLst>
          </p:cNvPr>
          <p:cNvSpPr/>
          <p:nvPr/>
        </p:nvSpPr>
        <p:spPr>
          <a:xfrm>
            <a:off x="6172200" y="3978339"/>
            <a:ext cx="1094388"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884F05D-E0A3-4FDE-A2C1-0301A301DE6D}"/>
              </a:ext>
            </a:extLst>
          </p:cNvPr>
          <p:cNvSpPr txBox="1"/>
          <p:nvPr/>
        </p:nvSpPr>
        <p:spPr>
          <a:xfrm>
            <a:off x="4702025" y="2480578"/>
            <a:ext cx="3633206" cy="461665"/>
          </a:xfrm>
          <a:prstGeom prst="rect">
            <a:avLst/>
          </a:prstGeom>
          <a:noFill/>
        </p:spPr>
        <p:txBody>
          <a:bodyPr wrap="square" rtlCol="0">
            <a:spAutoFit/>
          </a:bodyPr>
          <a:lstStyle/>
          <a:p>
            <a:r>
              <a:rPr lang="en-US" sz="2400" i="1" dirty="0"/>
              <a:t>(implicit or explicit)</a:t>
            </a:r>
          </a:p>
        </p:txBody>
      </p:sp>
    </p:spTree>
    <p:extLst>
      <p:ext uri="{BB962C8B-B14F-4D97-AF65-F5344CB8AC3E}">
        <p14:creationId xmlns:p14="http://schemas.microsoft.com/office/powerpoint/2010/main" val="76663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750"/>
                                  </p:stCondLst>
                                  <p:childTnLst>
                                    <p:set>
                                      <p:cBhvr>
                                        <p:cTn id="9" dur="1" fill="hold">
                                          <p:stCondLst>
                                            <p:cond delay="0"/>
                                          </p:stCondLst>
                                        </p:cTn>
                                        <p:tgtEl>
                                          <p:spTgt spid="22"/>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childTnLst>
                          </p:cTn>
                        </p:par>
                        <p:par>
                          <p:cTn id="12" fill="hold">
                            <p:stCondLst>
                              <p:cond delay="750"/>
                            </p:stCondLst>
                            <p:childTnLst>
                              <p:par>
                                <p:cTn id="13" presetID="26" presetClass="emph" presetSubtype="0" repeatCount="5000" fill="hold" grpId="1" nodeType="afterEffect">
                                  <p:stCondLst>
                                    <p:cond delay="0"/>
                                  </p:stCondLst>
                                  <p:childTnLst>
                                    <p:animEffect transition="out" filter="fade">
                                      <p:cBhvr>
                                        <p:cTn id="14" dur="500" tmFilter="0, 0; .2, .5; .8, .5; 1, 0"/>
                                        <p:tgtEl>
                                          <p:spTgt spid="22"/>
                                        </p:tgtEl>
                                      </p:cBhvr>
                                    </p:animEffect>
                                    <p:animScale>
                                      <p:cBhvr>
                                        <p:cTn id="15" dur="250" autoRev="1" fill="hold"/>
                                        <p:tgtEl>
                                          <p:spTgt spid="22"/>
                                        </p:tgtEl>
                                      </p:cBhvr>
                                      <p:by x="105000" y="105000"/>
                                    </p:animScale>
                                  </p:childTnLst>
                                </p:cTn>
                              </p:par>
                              <p:par>
                                <p:cTn id="16" presetID="26" presetClass="emph" presetSubtype="0" repeatCount="5000" fill="hold" grpId="1" nodeType="withEffect">
                                  <p:stCondLst>
                                    <p:cond delay="0"/>
                                  </p:stCondLst>
                                  <p:childTnLst>
                                    <p:animEffect transition="out" filter="fade">
                                      <p:cBhvr>
                                        <p:cTn id="17" dur="500" tmFilter="0, 0; .2, .5; .8, .5; 1, 0"/>
                                        <p:tgtEl>
                                          <p:spTgt spid="23"/>
                                        </p:tgtEl>
                                      </p:cBhvr>
                                    </p:animEffect>
                                    <p:animScale>
                                      <p:cBhvr>
                                        <p:cTn id="18" dur="250" autoRev="1" fill="hold"/>
                                        <p:tgtEl>
                                          <p:spTgt spid="2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26" presetClass="emph" presetSubtype="0" repeatCount="5000" fill="hold" grpId="1" nodeType="withEffect">
                                  <p:stCondLst>
                                    <p:cond delay="0"/>
                                  </p:stCondLst>
                                  <p:childTnLst>
                                    <p:animEffect transition="out" filter="fade">
                                      <p:cBhvr>
                                        <p:cTn id="28" dur="500" tmFilter="0, 0; .2, .5; .8, .5; 1, 0"/>
                                        <p:tgtEl>
                                          <p:spTgt spid="25"/>
                                        </p:tgtEl>
                                      </p:cBhvr>
                                    </p:animEffect>
                                    <p:animScale>
                                      <p:cBhvr>
                                        <p:cTn id="29" dur="250" autoRev="1" fill="hold"/>
                                        <p:tgtEl>
                                          <p:spTgt spid="25"/>
                                        </p:tgtEl>
                                      </p:cBhvr>
                                      <p:by x="105000" y="105000"/>
                                    </p:animScale>
                                  </p:childTnLst>
                                </p:cTn>
                              </p:par>
                              <p:par>
                                <p:cTn id="30" presetID="26" presetClass="emph" presetSubtype="0" repeatCount="5000" fill="hold" grpId="1" nodeType="withEffect">
                                  <p:stCondLst>
                                    <p:cond delay="0"/>
                                  </p:stCondLst>
                                  <p:childTnLst>
                                    <p:animEffect transition="out" filter="fade">
                                      <p:cBhvr>
                                        <p:cTn id="31" dur="500" tmFilter="0, 0; .2, .5; .8, .5; 1, 0"/>
                                        <p:tgtEl>
                                          <p:spTgt spid="24"/>
                                        </p:tgtEl>
                                      </p:cBhvr>
                                    </p:animEffect>
                                    <p:animScale>
                                      <p:cBhvr>
                                        <p:cTn id="32"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3BFCBB-DE40-4C05-A98D-3AF7F48A9EAA}"/>
              </a:ext>
            </a:extLst>
          </p:cNvPr>
          <p:cNvSpPr txBox="1"/>
          <p:nvPr/>
        </p:nvSpPr>
        <p:spPr>
          <a:xfrm>
            <a:off x="2362203" y="1828800"/>
            <a:ext cx="1903085" cy="523220"/>
          </a:xfrm>
          <a:prstGeom prst="rect">
            <a:avLst/>
          </a:prstGeom>
          <a:noFill/>
        </p:spPr>
        <p:txBody>
          <a:bodyPr wrap="none" rtlCol="0">
            <a:spAutoFit/>
          </a:bodyPr>
          <a:lstStyle/>
          <a:p>
            <a:r>
              <a:rPr lang="en-US" sz="2800" dirty="0"/>
              <a:t>EXAMPLES</a:t>
            </a:r>
          </a:p>
        </p:txBody>
      </p:sp>
      <p:sp>
        <p:nvSpPr>
          <p:cNvPr id="4" name="TextBox 3">
            <a:extLst>
              <a:ext uri="{FF2B5EF4-FFF2-40B4-BE49-F238E27FC236}">
                <a16:creationId xmlns:a16="http://schemas.microsoft.com/office/drawing/2014/main" id="{0267E29F-A4D2-4B5B-8140-4C7EBDFC9927}"/>
              </a:ext>
            </a:extLst>
          </p:cNvPr>
          <p:cNvSpPr txBox="1"/>
          <p:nvPr/>
        </p:nvSpPr>
        <p:spPr>
          <a:xfrm>
            <a:off x="5638803" y="1628748"/>
            <a:ext cx="2309735" cy="461665"/>
          </a:xfrm>
          <a:prstGeom prst="rect">
            <a:avLst/>
          </a:prstGeom>
          <a:noFill/>
        </p:spPr>
        <p:txBody>
          <a:bodyPr wrap="none" rtlCol="0">
            <a:spAutoFit/>
          </a:bodyPr>
          <a:lstStyle/>
          <a:p>
            <a:r>
              <a:rPr lang="en-US" sz="2400" dirty="0"/>
              <a:t>SCENARIO:  War</a:t>
            </a:r>
          </a:p>
        </p:txBody>
      </p:sp>
      <p:sp>
        <p:nvSpPr>
          <p:cNvPr id="9" name="TextBox 8">
            <a:extLst>
              <a:ext uri="{FF2B5EF4-FFF2-40B4-BE49-F238E27FC236}">
                <a16:creationId xmlns:a16="http://schemas.microsoft.com/office/drawing/2014/main" id="{D9F6A296-8923-44DF-9FBA-76C2B89FD853}"/>
              </a:ext>
            </a:extLst>
          </p:cNvPr>
          <p:cNvSpPr txBox="1"/>
          <p:nvPr/>
        </p:nvSpPr>
        <p:spPr>
          <a:xfrm>
            <a:off x="6400803" y="2228674"/>
            <a:ext cx="3111749" cy="1200329"/>
          </a:xfrm>
          <a:prstGeom prst="rect">
            <a:avLst/>
          </a:prstGeom>
          <a:noFill/>
        </p:spPr>
        <p:txBody>
          <a:bodyPr wrap="none" rtlCol="0">
            <a:spAutoFit/>
          </a:bodyPr>
          <a:lstStyle/>
          <a:p>
            <a:r>
              <a:rPr lang="en-US" sz="2400" dirty="0"/>
              <a:t>humanitarian crisis </a:t>
            </a:r>
          </a:p>
          <a:p>
            <a:r>
              <a:rPr lang="en-US" sz="2400" dirty="0"/>
              <a:t>uncontrolled migration</a:t>
            </a:r>
          </a:p>
          <a:p>
            <a:r>
              <a:rPr lang="en-US" sz="2400" dirty="0"/>
              <a:t>disorder</a:t>
            </a:r>
          </a:p>
        </p:txBody>
      </p:sp>
      <p:sp>
        <p:nvSpPr>
          <p:cNvPr id="22" name="TextBox 21">
            <a:extLst>
              <a:ext uri="{FF2B5EF4-FFF2-40B4-BE49-F238E27FC236}">
                <a16:creationId xmlns:a16="http://schemas.microsoft.com/office/drawing/2014/main" id="{CD5C990A-70F9-4EEB-AA8A-7F35ACFF04E7}"/>
              </a:ext>
            </a:extLst>
          </p:cNvPr>
          <p:cNvSpPr txBox="1"/>
          <p:nvPr/>
        </p:nvSpPr>
        <p:spPr>
          <a:xfrm>
            <a:off x="2023983" y="3567264"/>
            <a:ext cx="4564070" cy="461665"/>
          </a:xfrm>
          <a:prstGeom prst="rect">
            <a:avLst/>
          </a:prstGeom>
          <a:noFill/>
        </p:spPr>
        <p:txBody>
          <a:bodyPr wrap="none" rtlCol="0">
            <a:spAutoFit/>
          </a:bodyPr>
          <a:lstStyle/>
          <a:p>
            <a:r>
              <a:rPr lang="en-US" sz="2400" dirty="0"/>
              <a:t>SCENARIO:  Inconclusive elections</a:t>
            </a:r>
          </a:p>
        </p:txBody>
      </p:sp>
      <p:sp>
        <p:nvSpPr>
          <p:cNvPr id="23" name="TextBox 22">
            <a:extLst>
              <a:ext uri="{FF2B5EF4-FFF2-40B4-BE49-F238E27FC236}">
                <a16:creationId xmlns:a16="http://schemas.microsoft.com/office/drawing/2014/main" id="{F0883CC0-EF56-4538-8E2C-3F3AC763DD6A}"/>
              </a:ext>
            </a:extLst>
          </p:cNvPr>
          <p:cNvSpPr txBox="1"/>
          <p:nvPr/>
        </p:nvSpPr>
        <p:spPr>
          <a:xfrm>
            <a:off x="2819400" y="4048921"/>
            <a:ext cx="2683748" cy="1200329"/>
          </a:xfrm>
          <a:prstGeom prst="rect">
            <a:avLst/>
          </a:prstGeom>
          <a:noFill/>
        </p:spPr>
        <p:txBody>
          <a:bodyPr wrap="none" rtlCol="0">
            <a:spAutoFit/>
          </a:bodyPr>
          <a:lstStyle/>
          <a:p>
            <a:r>
              <a:rPr lang="es-ES" sz="2400" dirty="0" err="1"/>
              <a:t>political</a:t>
            </a:r>
            <a:r>
              <a:rPr lang="es-ES" sz="2400" dirty="0"/>
              <a:t> </a:t>
            </a:r>
            <a:r>
              <a:rPr lang="es-ES" sz="2400" dirty="0" err="1"/>
              <a:t>tensions</a:t>
            </a:r>
            <a:endParaRPr lang="es-ES" sz="2400" dirty="0"/>
          </a:p>
          <a:p>
            <a:r>
              <a:rPr lang="es-ES" sz="2400" dirty="0" err="1"/>
              <a:t>indecision</a:t>
            </a:r>
            <a:endParaRPr lang="es-ES" sz="2400" dirty="0"/>
          </a:p>
          <a:p>
            <a:r>
              <a:rPr lang="es-ES" sz="2400" dirty="0" err="1"/>
              <a:t>harm</a:t>
            </a:r>
            <a:r>
              <a:rPr lang="es-ES" sz="2400" dirty="0"/>
              <a:t> </a:t>
            </a:r>
            <a:r>
              <a:rPr lang="es-ES" sz="2400" dirty="0" err="1"/>
              <a:t>to</a:t>
            </a:r>
            <a:r>
              <a:rPr lang="es-ES" sz="2400" dirty="0"/>
              <a:t> </a:t>
            </a:r>
            <a:r>
              <a:rPr lang="es-ES" sz="2400" dirty="0" err="1"/>
              <a:t>institutions</a:t>
            </a:r>
            <a:endParaRPr lang="en-US" sz="2400" dirty="0"/>
          </a:p>
        </p:txBody>
      </p:sp>
      <p:sp>
        <p:nvSpPr>
          <p:cNvPr id="24" name="TextBox 23">
            <a:extLst>
              <a:ext uri="{FF2B5EF4-FFF2-40B4-BE49-F238E27FC236}">
                <a16:creationId xmlns:a16="http://schemas.microsoft.com/office/drawing/2014/main" id="{53621846-CA42-4024-9BF8-8CBD3EF1916C}"/>
              </a:ext>
            </a:extLst>
          </p:cNvPr>
          <p:cNvSpPr txBox="1"/>
          <p:nvPr/>
        </p:nvSpPr>
        <p:spPr>
          <a:xfrm>
            <a:off x="5922305" y="4305689"/>
            <a:ext cx="4031873" cy="461665"/>
          </a:xfrm>
          <a:prstGeom prst="rect">
            <a:avLst/>
          </a:prstGeom>
          <a:noFill/>
        </p:spPr>
        <p:txBody>
          <a:bodyPr wrap="none" rtlCol="0">
            <a:spAutoFit/>
          </a:bodyPr>
          <a:lstStyle/>
          <a:p>
            <a:r>
              <a:rPr lang="en-US" sz="2400" dirty="0"/>
              <a:t>SCENARIO:  Economic decline</a:t>
            </a:r>
          </a:p>
        </p:txBody>
      </p:sp>
      <p:sp>
        <p:nvSpPr>
          <p:cNvPr id="25" name="TextBox 24">
            <a:extLst>
              <a:ext uri="{FF2B5EF4-FFF2-40B4-BE49-F238E27FC236}">
                <a16:creationId xmlns:a16="http://schemas.microsoft.com/office/drawing/2014/main" id="{305E7DFC-8443-443B-A246-491D21D7123E}"/>
              </a:ext>
            </a:extLst>
          </p:cNvPr>
          <p:cNvSpPr txBox="1"/>
          <p:nvPr/>
        </p:nvSpPr>
        <p:spPr>
          <a:xfrm>
            <a:off x="6684305" y="4905612"/>
            <a:ext cx="2353529" cy="1569660"/>
          </a:xfrm>
          <a:prstGeom prst="rect">
            <a:avLst/>
          </a:prstGeom>
          <a:noFill/>
        </p:spPr>
        <p:txBody>
          <a:bodyPr wrap="none" rtlCol="0">
            <a:spAutoFit/>
          </a:bodyPr>
          <a:lstStyle/>
          <a:p>
            <a:r>
              <a:rPr lang="es-ES" sz="2400" dirty="0" err="1"/>
              <a:t>unemployment</a:t>
            </a:r>
            <a:endParaRPr lang="es-ES" sz="2400" dirty="0"/>
          </a:p>
          <a:p>
            <a:r>
              <a:rPr lang="es-ES" sz="2400" dirty="0"/>
              <a:t>popular </a:t>
            </a:r>
            <a:r>
              <a:rPr lang="es-ES" sz="2400" dirty="0" err="1"/>
              <a:t>suffering</a:t>
            </a:r>
            <a:endParaRPr lang="es-ES" sz="2400" dirty="0"/>
          </a:p>
          <a:p>
            <a:r>
              <a:rPr lang="es-ES" sz="2400" dirty="0" err="1"/>
              <a:t>tensions</a:t>
            </a:r>
            <a:endParaRPr lang="es-ES" sz="2400" dirty="0"/>
          </a:p>
          <a:p>
            <a:r>
              <a:rPr lang="es-ES" sz="2400" dirty="0" err="1"/>
              <a:t>weak</a:t>
            </a:r>
            <a:r>
              <a:rPr lang="es-ES" sz="2400" dirty="0"/>
              <a:t> </a:t>
            </a:r>
            <a:r>
              <a:rPr lang="es-ES" sz="2400" dirty="0" err="1"/>
              <a:t>institutions</a:t>
            </a:r>
            <a:endParaRPr lang="en-US" sz="2400" dirty="0"/>
          </a:p>
        </p:txBody>
      </p:sp>
      <p:sp>
        <p:nvSpPr>
          <p:cNvPr id="11" name="TextBox 10">
            <a:extLst>
              <a:ext uri="{FF2B5EF4-FFF2-40B4-BE49-F238E27FC236}">
                <a16:creationId xmlns:a16="http://schemas.microsoft.com/office/drawing/2014/main" id="{EC181B87-9D82-4F13-8D62-08587AFE18BD}"/>
              </a:ext>
            </a:extLst>
          </p:cNvPr>
          <p:cNvSpPr txBox="1"/>
          <p:nvPr/>
        </p:nvSpPr>
        <p:spPr>
          <a:xfrm>
            <a:off x="1072030" y="537298"/>
            <a:ext cx="5100170" cy="523220"/>
          </a:xfrm>
          <a:prstGeom prst="rect">
            <a:avLst/>
          </a:prstGeom>
          <a:noFill/>
          <a:ln>
            <a:solidFill>
              <a:schemeClr val="tx1"/>
            </a:solidFill>
          </a:ln>
        </p:spPr>
        <p:txBody>
          <a:bodyPr wrap="square" rtlCol="0">
            <a:spAutoFit/>
          </a:bodyPr>
          <a:lstStyle/>
          <a:p>
            <a:r>
              <a:rPr lang="en-US" sz="2800" dirty="0"/>
              <a:t>Analyzing Implications</a:t>
            </a:r>
          </a:p>
        </p:txBody>
      </p:sp>
    </p:spTree>
    <p:extLst>
      <p:ext uri="{BB962C8B-B14F-4D97-AF65-F5344CB8AC3E}">
        <p14:creationId xmlns:p14="http://schemas.microsoft.com/office/powerpoint/2010/main" val="135999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22" grpId="0"/>
      <p:bldP spid="23" grpId="0"/>
      <p:bldP spid="24" grpId="0"/>
      <p:bldP spid="25" grpId="0"/>
    </p:bld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3BFCBB-DE40-4C05-A98D-3AF7F48A9EAA}"/>
              </a:ext>
            </a:extLst>
          </p:cNvPr>
          <p:cNvSpPr txBox="1"/>
          <p:nvPr/>
        </p:nvSpPr>
        <p:spPr>
          <a:xfrm>
            <a:off x="2362203" y="1828800"/>
            <a:ext cx="1903085" cy="523220"/>
          </a:xfrm>
          <a:prstGeom prst="rect">
            <a:avLst/>
          </a:prstGeom>
          <a:noFill/>
        </p:spPr>
        <p:txBody>
          <a:bodyPr wrap="none" rtlCol="0">
            <a:spAutoFit/>
          </a:bodyPr>
          <a:lstStyle/>
          <a:p>
            <a:r>
              <a:rPr lang="en-US" sz="2800" dirty="0"/>
              <a:t>EXAMPLES</a:t>
            </a:r>
          </a:p>
        </p:txBody>
      </p:sp>
      <p:sp>
        <p:nvSpPr>
          <p:cNvPr id="4" name="TextBox 3">
            <a:extLst>
              <a:ext uri="{FF2B5EF4-FFF2-40B4-BE49-F238E27FC236}">
                <a16:creationId xmlns:a16="http://schemas.microsoft.com/office/drawing/2014/main" id="{0267E29F-A4D2-4B5B-8140-4C7EBDFC9927}"/>
              </a:ext>
            </a:extLst>
          </p:cNvPr>
          <p:cNvSpPr txBox="1"/>
          <p:nvPr/>
        </p:nvSpPr>
        <p:spPr>
          <a:xfrm>
            <a:off x="5638800" y="1628748"/>
            <a:ext cx="3805016" cy="461665"/>
          </a:xfrm>
          <a:prstGeom prst="rect">
            <a:avLst/>
          </a:prstGeom>
          <a:noFill/>
        </p:spPr>
        <p:txBody>
          <a:bodyPr wrap="none" rtlCol="0">
            <a:spAutoFit/>
          </a:bodyPr>
          <a:lstStyle/>
          <a:p>
            <a:r>
              <a:rPr lang="en-US" sz="2400" dirty="0"/>
              <a:t>SCENARIO:  Global warming</a:t>
            </a:r>
          </a:p>
        </p:txBody>
      </p:sp>
      <p:sp>
        <p:nvSpPr>
          <p:cNvPr id="9" name="TextBox 8">
            <a:extLst>
              <a:ext uri="{FF2B5EF4-FFF2-40B4-BE49-F238E27FC236}">
                <a16:creationId xmlns:a16="http://schemas.microsoft.com/office/drawing/2014/main" id="{D9F6A296-8923-44DF-9FBA-76C2B89FD853}"/>
              </a:ext>
            </a:extLst>
          </p:cNvPr>
          <p:cNvSpPr txBox="1"/>
          <p:nvPr/>
        </p:nvSpPr>
        <p:spPr>
          <a:xfrm>
            <a:off x="6400803" y="2228674"/>
            <a:ext cx="3047629" cy="1200329"/>
          </a:xfrm>
          <a:prstGeom prst="rect">
            <a:avLst/>
          </a:prstGeom>
          <a:noFill/>
        </p:spPr>
        <p:txBody>
          <a:bodyPr wrap="none" rtlCol="0">
            <a:spAutoFit/>
          </a:bodyPr>
          <a:lstStyle/>
          <a:p>
            <a:r>
              <a:rPr lang="en-US" sz="2400" dirty="0"/>
              <a:t>reduced ag production</a:t>
            </a:r>
          </a:p>
          <a:p>
            <a:r>
              <a:rPr lang="en-US" sz="2400" dirty="0"/>
              <a:t>water shortages</a:t>
            </a:r>
          </a:p>
          <a:p>
            <a:r>
              <a:rPr lang="en-US" sz="2400" dirty="0"/>
              <a:t>threat to coastal cities</a:t>
            </a:r>
          </a:p>
        </p:txBody>
      </p:sp>
      <p:sp>
        <p:nvSpPr>
          <p:cNvPr id="22" name="TextBox 21">
            <a:extLst>
              <a:ext uri="{FF2B5EF4-FFF2-40B4-BE49-F238E27FC236}">
                <a16:creationId xmlns:a16="http://schemas.microsoft.com/office/drawing/2014/main" id="{CD5C990A-70F9-4EEB-AA8A-7F35ACFF04E7}"/>
              </a:ext>
            </a:extLst>
          </p:cNvPr>
          <p:cNvSpPr txBox="1"/>
          <p:nvPr/>
        </p:nvSpPr>
        <p:spPr>
          <a:xfrm>
            <a:off x="838200" y="3567264"/>
            <a:ext cx="5448928" cy="461665"/>
          </a:xfrm>
          <a:prstGeom prst="rect">
            <a:avLst/>
          </a:prstGeom>
          <a:noFill/>
        </p:spPr>
        <p:txBody>
          <a:bodyPr wrap="none" rtlCol="0">
            <a:spAutoFit/>
          </a:bodyPr>
          <a:lstStyle/>
          <a:p>
            <a:r>
              <a:rPr lang="en-US" sz="2400" dirty="0"/>
              <a:t>SCENARIO:  Manipulation of social media</a:t>
            </a:r>
          </a:p>
        </p:txBody>
      </p:sp>
      <p:sp>
        <p:nvSpPr>
          <p:cNvPr id="23" name="TextBox 22">
            <a:extLst>
              <a:ext uri="{FF2B5EF4-FFF2-40B4-BE49-F238E27FC236}">
                <a16:creationId xmlns:a16="http://schemas.microsoft.com/office/drawing/2014/main" id="{F0883CC0-EF56-4538-8E2C-3F3AC763DD6A}"/>
              </a:ext>
            </a:extLst>
          </p:cNvPr>
          <p:cNvSpPr txBox="1"/>
          <p:nvPr/>
        </p:nvSpPr>
        <p:spPr>
          <a:xfrm>
            <a:off x="1633620" y="4048921"/>
            <a:ext cx="3065263" cy="1200329"/>
          </a:xfrm>
          <a:prstGeom prst="rect">
            <a:avLst/>
          </a:prstGeom>
          <a:noFill/>
        </p:spPr>
        <p:txBody>
          <a:bodyPr wrap="none" rtlCol="0">
            <a:spAutoFit/>
          </a:bodyPr>
          <a:lstStyle/>
          <a:p>
            <a:r>
              <a:rPr lang="en-US" sz="2400" dirty="0"/>
              <a:t>threaten legitimacy</a:t>
            </a:r>
          </a:p>
          <a:p>
            <a:r>
              <a:rPr lang="en-US" sz="2400" dirty="0"/>
              <a:t>undermine institutions</a:t>
            </a:r>
          </a:p>
          <a:p>
            <a:r>
              <a:rPr lang="en-US" sz="2400" dirty="0"/>
              <a:t>youth disorientation</a:t>
            </a:r>
          </a:p>
        </p:txBody>
      </p:sp>
      <p:sp>
        <p:nvSpPr>
          <p:cNvPr id="24" name="TextBox 23">
            <a:extLst>
              <a:ext uri="{FF2B5EF4-FFF2-40B4-BE49-F238E27FC236}">
                <a16:creationId xmlns:a16="http://schemas.microsoft.com/office/drawing/2014/main" id="{53621846-CA42-4024-9BF8-8CBD3EF1916C}"/>
              </a:ext>
            </a:extLst>
          </p:cNvPr>
          <p:cNvSpPr txBox="1"/>
          <p:nvPr/>
        </p:nvSpPr>
        <p:spPr>
          <a:xfrm>
            <a:off x="5922302" y="4305689"/>
            <a:ext cx="4020652" cy="461665"/>
          </a:xfrm>
          <a:prstGeom prst="rect">
            <a:avLst/>
          </a:prstGeom>
          <a:noFill/>
        </p:spPr>
        <p:txBody>
          <a:bodyPr wrap="none" rtlCol="0">
            <a:spAutoFit/>
          </a:bodyPr>
          <a:lstStyle/>
          <a:p>
            <a:r>
              <a:rPr lang="en-US" sz="2400" dirty="0"/>
              <a:t>SCENARIO:  New patents (5G)</a:t>
            </a:r>
          </a:p>
        </p:txBody>
      </p:sp>
      <p:sp>
        <p:nvSpPr>
          <p:cNvPr id="25" name="TextBox 24">
            <a:extLst>
              <a:ext uri="{FF2B5EF4-FFF2-40B4-BE49-F238E27FC236}">
                <a16:creationId xmlns:a16="http://schemas.microsoft.com/office/drawing/2014/main" id="{305E7DFC-8443-443B-A246-491D21D7123E}"/>
              </a:ext>
            </a:extLst>
          </p:cNvPr>
          <p:cNvSpPr txBox="1"/>
          <p:nvPr/>
        </p:nvSpPr>
        <p:spPr>
          <a:xfrm>
            <a:off x="6684305" y="4905615"/>
            <a:ext cx="2954655" cy="1200329"/>
          </a:xfrm>
          <a:prstGeom prst="rect">
            <a:avLst/>
          </a:prstGeom>
          <a:noFill/>
        </p:spPr>
        <p:txBody>
          <a:bodyPr wrap="none" rtlCol="0">
            <a:spAutoFit/>
          </a:bodyPr>
          <a:lstStyle/>
          <a:p>
            <a:r>
              <a:rPr lang="en-US" sz="2400" dirty="0"/>
              <a:t>monopolies</a:t>
            </a:r>
          </a:p>
          <a:p>
            <a:r>
              <a:rPr lang="en-US" sz="2400" dirty="0"/>
              <a:t>insecurity, doubt</a:t>
            </a:r>
          </a:p>
          <a:p>
            <a:r>
              <a:rPr lang="en-US" sz="2400" dirty="0"/>
              <a:t>international tensions</a:t>
            </a:r>
          </a:p>
        </p:txBody>
      </p:sp>
      <p:sp>
        <p:nvSpPr>
          <p:cNvPr id="11" name="TextBox 10">
            <a:extLst>
              <a:ext uri="{FF2B5EF4-FFF2-40B4-BE49-F238E27FC236}">
                <a16:creationId xmlns:a16="http://schemas.microsoft.com/office/drawing/2014/main" id="{0B993988-6709-4FBF-B3EF-119887CCA23E}"/>
              </a:ext>
            </a:extLst>
          </p:cNvPr>
          <p:cNvSpPr txBox="1"/>
          <p:nvPr/>
        </p:nvSpPr>
        <p:spPr>
          <a:xfrm>
            <a:off x="1072030" y="537298"/>
            <a:ext cx="5100170" cy="523220"/>
          </a:xfrm>
          <a:prstGeom prst="rect">
            <a:avLst/>
          </a:prstGeom>
          <a:noFill/>
          <a:ln>
            <a:solidFill>
              <a:schemeClr val="tx1"/>
            </a:solidFill>
          </a:ln>
        </p:spPr>
        <p:txBody>
          <a:bodyPr wrap="square" rtlCol="0">
            <a:spAutoFit/>
          </a:bodyPr>
          <a:lstStyle/>
          <a:p>
            <a:r>
              <a:rPr lang="en-US" sz="2800" dirty="0"/>
              <a:t>Analyzing Implications</a:t>
            </a:r>
          </a:p>
        </p:txBody>
      </p:sp>
    </p:spTree>
    <p:extLst>
      <p:ext uri="{BB962C8B-B14F-4D97-AF65-F5344CB8AC3E}">
        <p14:creationId xmlns:p14="http://schemas.microsoft.com/office/powerpoint/2010/main" val="85822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22" grpId="0"/>
      <p:bldP spid="23" grpId="0"/>
      <p:bldP spid="24" grpId="0"/>
      <p:bldP spid="25" grpId="0"/>
    </p:bld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5CA580-9149-43C7-A4A3-3F71ADFD0E63}"/>
              </a:ext>
            </a:extLst>
          </p:cNvPr>
          <p:cNvSpPr txBox="1"/>
          <p:nvPr/>
        </p:nvSpPr>
        <p:spPr>
          <a:xfrm>
            <a:off x="914400" y="609600"/>
            <a:ext cx="5257800" cy="461665"/>
          </a:xfrm>
          <a:prstGeom prst="rect">
            <a:avLst/>
          </a:prstGeom>
          <a:noFill/>
          <a:ln>
            <a:solidFill>
              <a:srgbClr val="FFFF00"/>
            </a:solidFill>
          </a:ln>
        </p:spPr>
        <p:txBody>
          <a:bodyPr wrap="square" rtlCol="0">
            <a:spAutoFit/>
          </a:bodyPr>
          <a:lstStyle/>
          <a:p>
            <a:pPr algn="ctr"/>
            <a:r>
              <a:rPr lang="en-US" sz="2400" dirty="0"/>
              <a:t>Implications?</a:t>
            </a:r>
          </a:p>
        </p:txBody>
      </p:sp>
      <p:pic>
        <p:nvPicPr>
          <p:cNvPr id="7" name="Picture 6">
            <a:extLst>
              <a:ext uri="{FF2B5EF4-FFF2-40B4-BE49-F238E27FC236}">
                <a16:creationId xmlns:a16="http://schemas.microsoft.com/office/drawing/2014/main" id="{BA87EEC2-2369-C87A-9CE1-88211E49F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447800"/>
            <a:ext cx="7696200" cy="4329113"/>
          </a:xfrm>
          <a:prstGeom prst="rect">
            <a:avLst/>
          </a:prstGeom>
          <a:ln w="12700">
            <a:solidFill>
              <a:schemeClr val="tx1"/>
            </a:solidFill>
          </a:ln>
        </p:spPr>
      </p:pic>
      <p:sp>
        <p:nvSpPr>
          <p:cNvPr id="2" name="TextBox 1">
            <a:extLst>
              <a:ext uri="{FF2B5EF4-FFF2-40B4-BE49-F238E27FC236}">
                <a16:creationId xmlns:a16="http://schemas.microsoft.com/office/drawing/2014/main" id="{BBD75288-DF89-7AF8-8E7C-40E1973240A9}"/>
              </a:ext>
            </a:extLst>
          </p:cNvPr>
          <p:cNvSpPr txBox="1"/>
          <p:nvPr/>
        </p:nvSpPr>
        <p:spPr>
          <a:xfrm>
            <a:off x="1219200" y="2729299"/>
            <a:ext cx="2133600" cy="1477328"/>
          </a:xfrm>
          <a:prstGeom prst="rect">
            <a:avLst/>
          </a:prstGeom>
          <a:noFill/>
        </p:spPr>
        <p:txBody>
          <a:bodyPr wrap="square" rtlCol="0">
            <a:spAutoFit/>
          </a:bodyPr>
          <a:lstStyle/>
          <a:p>
            <a:r>
              <a:rPr lang="en-US" dirty="0"/>
              <a:t>What are the implications for the United States, Western Europe, the world?</a:t>
            </a:r>
          </a:p>
        </p:txBody>
      </p:sp>
    </p:spTree>
    <p:extLst>
      <p:ext uri="{BB962C8B-B14F-4D97-AF65-F5344CB8AC3E}">
        <p14:creationId xmlns:p14="http://schemas.microsoft.com/office/powerpoint/2010/main" val="16196039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5CA580-9149-43C7-A4A3-3F71ADFD0E63}"/>
              </a:ext>
            </a:extLst>
          </p:cNvPr>
          <p:cNvSpPr txBox="1"/>
          <p:nvPr/>
        </p:nvSpPr>
        <p:spPr>
          <a:xfrm>
            <a:off x="914400" y="609600"/>
            <a:ext cx="5257800" cy="461665"/>
          </a:xfrm>
          <a:prstGeom prst="rect">
            <a:avLst/>
          </a:prstGeom>
          <a:noFill/>
          <a:ln>
            <a:solidFill>
              <a:srgbClr val="FFFF00"/>
            </a:solidFill>
          </a:ln>
        </p:spPr>
        <p:txBody>
          <a:bodyPr wrap="square" rtlCol="0">
            <a:spAutoFit/>
          </a:bodyPr>
          <a:lstStyle/>
          <a:p>
            <a:pPr algn="ctr"/>
            <a:r>
              <a:rPr lang="en-US" sz="2400" dirty="0"/>
              <a:t>Implications?</a:t>
            </a:r>
          </a:p>
        </p:txBody>
      </p:sp>
      <p:sp>
        <p:nvSpPr>
          <p:cNvPr id="3" name="TextBox 2">
            <a:extLst>
              <a:ext uri="{FF2B5EF4-FFF2-40B4-BE49-F238E27FC236}">
                <a16:creationId xmlns:a16="http://schemas.microsoft.com/office/drawing/2014/main" id="{85C2D553-1183-4F3F-C7DB-17DCD3E6F83D}"/>
              </a:ext>
            </a:extLst>
          </p:cNvPr>
          <p:cNvSpPr txBox="1"/>
          <p:nvPr/>
        </p:nvSpPr>
        <p:spPr>
          <a:xfrm>
            <a:off x="1143000" y="2083891"/>
            <a:ext cx="3880970" cy="1569660"/>
          </a:xfrm>
          <a:prstGeom prst="rect">
            <a:avLst/>
          </a:prstGeom>
          <a:noFill/>
        </p:spPr>
        <p:txBody>
          <a:bodyPr wrap="square" rtlCol="0">
            <a:spAutoFit/>
          </a:bodyPr>
          <a:lstStyle/>
          <a:p>
            <a:pPr>
              <a:spcAft>
                <a:spcPts val="1800"/>
              </a:spcAft>
            </a:pPr>
            <a:r>
              <a:rPr lang="en-US" sz="2400" dirty="0"/>
              <a:t>What are some IMPLICATIONS of the different scenarios of some current events? </a:t>
            </a:r>
            <a:endParaRPr lang="en-US" sz="2800" i="1" dirty="0"/>
          </a:p>
        </p:txBody>
      </p:sp>
      <p:sp>
        <p:nvSpPr>
          <p:cNvPr id="6" name="TextBox 5">
            <a:extLst>
              <a:ext uri="{FF2B5EF4-FFF2-40B4-BE49-F238E27FC236}">
                <a16:creationId xmlns:a16="http://schemas.microsoft.com/office/drawing/2014/main" id="{24EF682A-6535-84B4-5C8C-0BAF659C6031}"/>
              </a:ext>
            </a:extLst>
          </p:cNvPr>
          <p:cNvSpPr txBox="1"/>
          <p:nvPr/>
        </p:nvSpPr>
        <p:spPr>
          <a:xfrm>
            <a:off x="5562600" y="2068501"/>
            <a:ext cx="5308826" cy="4154984"/>
          </a:xfrm>
          <a:prstGeom prst="rect">
            <a:avLst/>
          </a:prstGeom>
          <a:noFill/>
        </p:spPr>
        <p:txBody>
          <a:bodyPr wrap="none" rtlCol="0">
            <a:spAutoFit/>
          </a:bodyPr>
          <a:lstStyle/>
          <a:p>
            <a:r>
              <a:rPr lang="en-US" sz="2400" dirty="0"/>
              <a:t>Syria</a:t>
            </a:r>
          </a:p>
          <a:p>
            <a:r>
              <a:rPr lang="en-US" sz="2400" dirty="0"/>
              <a:t>Israel-Gaza</a:t>
            </a:r>
          </a:p>
          <a:p>
            <a:r>
              <a:rPr lang="en-US" sz="2400" dirty="0"/>
              <a:t>Russia-Ukraine</a:t>
            </a:r>
          </a:p>
          <a:p>
            <a:r>
              <a:rPr lang="en-US" sz="2400" dirty="0"/>
              <a:t>China-U.S. tensions</a:t>
            </a:r>
          </a:p>
          <a:p>
            <a:r>
              <a:rPr lang="en-US" sz="2400" dirty="0"/>
              <a:t>North Korea’s push for a nuclear weapon</a:t>
            </a:r>
          </a:p>
          <a:p>
            <a:r>
              <a:rPr lang="en-US" sz="2400" dirty="0"/>
              <a:t>Global warming</a:t>
            </a:r>
          </a:p>
          <a:p>
            <a:r>
              <a:rPr lang="en-US" sz="2400" dirty="0"/>
              <a:t>Liberal democracy in Western Europe</a:t>
            </a:r>
          </a:p>
          <a:p>
            <a:r>
              <a:rPr lang="en-US" sz="2400" dirty="0"/>
              <a:t>AI and cyber-security</a:t>
            </a:r>
          </a:p>
          <a:p>
            <a:endParaRPr lang="en-US" sz="2400" dirty="0"/>
          </a:p>
          <a:p>
            <a:r>
              <a:rPr lang="en-US" sz="2400" dirty="0"/>
              <a:t>(Other topics you follow)</a:t>
            </a:r>
          </a:p>
          <a:p>
            <a:endParaRPr lang="en-US" sz="2400" dirty="0"/>
          </a:p>
        </p:txBody>
      </p:sp>
    </p:spTree>
    <p:extLst>
      <p:ext uri="{BB962C8B-B14F-4D97-AF65-F5344CB8AC3E}">
        <p14:creationId xmlns:p14="http://schemas.microsoft.com/office/powerpoint/2010/main" val="305949204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1F9E5E-B9C7-707F-6743-0897D5F963B6}"/>
              </a:ext>
            </a:extLst>
          </p:cNvPr>
          <p:cNvSpPr txBox="1"/>
          <p:nvPr/>
        </p:nvSpPr>
        <p:spPr>
          <a:xfrm>
            <a:off x="1143000" y="533400"/>
            <a:ext cx="1727461" cy="523220"/>
          </a:xfrm>
          <a:prstGeom prst="rect">
            <a:avLst/>
          </a:prstGeom>
          <a:noFill/>
        </p:spPr>
        <p:txBody>
          <a:bodyPr wrap="none" rtlCol="0">
            <a:spAutoFit/>
          </a:bodyPr>
          <a:lstStyle/>
          <a:p>
            <a:r>
              <a:rPr lang="en-US" sz="2800" dirty="0"/>
              <a:t>That’s it …</a:t>
            </a:r>
          </a:p>
        </p:txBody>
      </p:sp>
      <p:pic>
        <p:nvPicPr>
          <p:cNvPr id="4" name="Picture 3">
            <a:extLst>
              <a:ext uri="{FF2B5EF4-FFF2-40B4-BE49-F238E27FC236}">
                <a16:creationId xmlns:a16="http://schemas.microsoft.com/office/drawing/2014/main" id="{F1CEC573-5072-AC54-8B92-AFA00F48F578}"/>
              </a:ext>
            </a:extLst>
          </p:cNvPr>
          <p:cNvPicPr>
            <a:picLocks noChangeAspect="1"/>
          </p:cNvPicPr>
          <p:nvPr/>
        </p:nvPicPr>
        <p:blipFill>
          <a:blip r:embed="rId2"/>
          <a:stretch>
            <a:fillRect/>
          </a:stretch>
        </p:blipFill>
        <p:spPr>
          <a:xfrm rot="166476">
            <a:off x="2547497" y="1399686"/>
            <a:ext cx="8423450" cy="4724400"/>
          </a:xfrm>
          <a:prstGeom prst="rect">
            <a:avLst/>
          </a:prstGeom>
          <a:ln>
            <a:solidFill>
              <a:schemeClr val="tx1"/>
            </a:solidFill>
          </a:ln>
        </p:spPr>
      </p:pic>
    </p:spTree>
    <p:extLst>
      <p:ext uri="{BB962C8B-B14F-4D97-AF65-F5344CB8AC3E}">
        <p14:creationId xmlns:p14="http://schemas.microsoft.com/office/powerpoint/2010/main" val="271621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AA0E57-8E62-E1C4-6284-E69C2A674C9F}"/>
              </a:ext>
            </a:extLst>
          </p:cNvPr>
          <p:cNvSpPr txBox="1"/>
          <p:nvPr/>
        </p:nvSpPr>
        <p:spPr>
          <a:xfrm>
            <a:off x="4312499" y="2667000"/>
            <a:ext cx="3567002" cy="584775"/>
          </a:xfrm>
          <a:prstGeom prst="rect">
            <a:avLst/>
          </a:prstGeom>
          <a:noFill/>
        </p:spPr>
        <p:txBody>
          <a:bodyPr wrap="none" rtlCol="0">
            <a:spAutoFit/>
          </a:bodyPr>
          <a:lstStyle/>
          <a:p>
            <a:r>
              <a:rPr lang="en-US" sz="3200" dirty="0"/>
              <a:t>So … how do I do it?</a:t>
            </a:r>
          </a:p>
        </p:txBody>
      </p:sp>
      <p:sp>
        <p:nvSpPr>
          <p:cNvPr id="3" name="TextBox 2">
            <a:extLst>
              <a:ext uri="{FF2B5EF4-FFF2-40B4-BE49-F238E27FC236}">
                <a16:creationId xmlns:a16="http://schemas.microsoft.com/office/drawing/2014/main" id="{AAA4A3B7-7206-A90B-882E-68B552D29B89}"/>
              </a:ext>
            </a:extLst>
          </p:cNvPr>
          <p:cNvSpPr txBox="1"/>
          <p:nvPr/>
        </p:nvSpPr>
        <p:spPr>
          <a:xfrm>
            <a:off x="4300776" y="3962400"/>
            <a:ext cx="3395424" cy="584775"/>
          </a:xfrm>
          <a:prstGeom prst="rect">
            <a:avLst/>
          </a:prstGeom>
          <a:noFill/>
        </p:spPr>
        <p:txBody>
          <a:bodyPr wrap="square" rtlCol="0">
            <a:spAutoFit/>
          </a:bodyPr>
          <a:lstStyle/>
          <a:p>
            <a:r>
              <a:rPr lang="en-US" sz="3200" dirty="0"/>
              <a:t>A QUICK overview</a:t>
            </a:r>
          </a:p>
        </p:txBody>
      </p:sp>
      <p:sp>
        <p:nvSpPr>
          <p:cNvPr id="4" name="Arrow: Right 3">
            <a:extLst>
              <a:ext uri="{FF2B5EF4-FFF2-40B4-BE49-F238E27FC236}">
                <a16:creationId xmlns:a16="http://schemas.microsoft.com/office/drawing/2014/main" id="{973B5625-7889-B81F-AF6C-25CEB74AEF05}"/>
              </a:ext>
            </a:extLst>
          </p:cNvPr>
          <p:cNvSpPr/>
          <p:nvPr/>
        </p:nvSpPr>
        <p:spPr>
          <a:xfrm>
            <a:off x="7696200" y="4114800"/>
            <a:ext cx="3276600" cy="365760"/>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67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2955824" y="575608"/>
            <a:ext cx="6929718" cy="1938992"/>
          </a:xfrm>
          <a:prstGeom prst="rect">
            <a:avLst/>
          </a:prstGeom>
        </p:spPr>
        <p:txBody>
          <a:bodyPr wrap="none">
            <a:spAutoFit/>
          </a:bodyPr>
          <a:lstStyle/>
          <a:p>
            <a:pPr algn="ctr"/>
            <a:r>
              <a:rPr lang="en-US" sz="4000" dirty="0"/>
              <a:t>What do decision-makers need?</a:t>
            </a:r>
          </a:p>
          <a:p>
            <a:pPr algn="ctr"/>
            <a:r>
              <a:rPr lang="en-US" sz="4000" dirty="0"/>
              <a:t>What is intelligence</a:t>
            </a:r>
            <a:r>
              <a:rPr lang="es-ES" sz="4000" dirty="0"/>
              <a:t>?</a:t>
            </a:r>
            <a:br>
              <a:rPr lang="es-ES" sz="4000" dirty="0"/>
            </a:br>
            <a:r>
              <a:rPr lang="en-US" sz="4000" dirty="0"/>
              <a:t>What is analysis?</a:t>
            </a:r>
          </a:p>
        </p:txBody>
      </p:sp>
      <p:sp>
        <p:nvSpPr>
          <p:cNvPr id="8" name="TextBox 7">
            <a:extLst>
              <a:ext uri="{FF2B5EF4-FFF2-40B4-BE49-F238E27FC236}">
                <a16:creationId xmlns:a16="http://schemas.microsoft.com/office/drawing/2014/main" id="{FBA20D4E-616A-3539-604F-695FC56370D6}"/>
              </a:ext>
            </a:extLst>
          </p:cNvPr>
          <p:cNvSpPr txBox="1"/>
          <p:nvPr/>
        </p:nvSpPr>
        <p:spPr>
          <a:xfrm>
            <a:off x="1570340" y="3276600"/>
            <a:ext cx="1249060" cy="2970621"/>
          </a:xfrm>
          <a:prstGeom prst="rect">
            <a:avLst/>
          </a:prstGeom>
          <a:noFill/>
        </p:spPr>
        <p:txBody>
          <a:bodyPr wrap="none" rtlCol="0">
            <a:spAutoFit/>
          </a:bodyPr>
          <a:lstStyle/>
          <a:p>
            <a:pPr>
              <a:lnSpc>
                <a:spcPct val="150000"/>
              </a:lnSpc>
            </a:pPr>
            <a:r>
              <a:rPr lang="es-ES_tradnl" sz="3200" dirty="0" err="1"/>
              <a:t>ottom</a:t>
            </a:r>
            <a:br>
              <a:rPr lang="es-ES_tradnl" sz="3200" dirty="0"/>
            </a:br>
            <a:r>
              <a:rPr lang="es-ES_tradnl" sz="3200" dirty="0" err="1"/>
              <a:t>ine</a:t>
            </a:r>
            <a:endParaRPr lang="es-ES_tradnl" sz="3200" dirty="0"/>
          </a:p>
          <a:p>
            <a:pPr>
              <a:lnSpc>
                <a:spcPct val="150000"/>
              </a:lnSpc>
            </a:pPr>
            <a:r>
              <a:rPr lang="es-ES_tradnl" sz="3200" dirty="0"/>
              <a:t>p</a:t>
            </a:r>
          </a:p>
          <a:p>
            <a:pPr>
              <a:lnSpc>
                <a:spcPct val="150000"/>
              </a:lnSpc>
            </a:pPr>
            <a:r>
              <a:rPr lang="es-ES_tradnl" sz="3200" dirty="0" err="1"/>
              <a:t>ront</a:t>
            </a:r>
            <a:endParaRPr lang="es-ES_tradnl" sz="3200" dirty="0"/>
          </a:p>
        </p:txBody>
      </p:sp>
      <p:sp>
        <p:nvSpPr>
          <p:cNvPr id="11" name="Rectangle 10">
            <a:extLst>
              <a:ext uri="{FF2B5EF4-FFF2-40B4-BE49-F238E27FC236}">
                <a16:creationId xmlns:a16="http://schemas.microsoft.com/office/drawing/2014/main" id="{29BB274B-CD6A-A62B-CF98-B5D4B871C59D}"/>
              </a:ext>
            </a:extLst>
          </p:cNvPr>
          <p:cNvSpPr/>
          <p:nvPr/>
        </p:nvSpPr>
        <p:spPr>
          <a:xfrm>
            <a:off x="1117198" y="3288052"/>
            <a:ext cx="615874" cy="3046988"/>
          </a:xfrm>
          <a:prstGeom prst="rect">
            <a:avLst/>
          </a:prstGeom>
          <a:noFill/>
        </p:spPr>
        <p:txBody>
          <a:bodyPr wrap="none" lIns="91440" tIns="45720" rIns="91440" bIns="45720">
            <a:spAutoFit/>
          </a:bodyPr>
          <a:lstStyle/>
          <a:p>
            <a:pPr algn="ctr"/>
            <a:r>
              <a:rPr lang="en-US"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a:t>
            </a:r>
          </a:p>
          <a:p>
            <a:pPr algn="ctr"/>
            <a:r>
              <a:rPr lang="en-US" sz="4800" b="1" dirty="0">
                <a:ln w="9525">
                  <a:solidFill>
                    <a:schemeClr val="bg1"/>
                  </a:solidFill>
                  <a:prstDash val="solid"/>
                </a:ln>
                <a:effectLst>
                  <a:outerShdw blurRad="12700" dist="38100" dir="2700000" algn="tl" rotWithShape="0">
                    <a:schemeClr val="bg1">
                      <a:lumMod val="50000"/>
                    </a:schemeClr>
                  </a:outerShdw>
                </a:effectLst>
              </a:rPr>
              <a:t>L</a:t>
            </a:r>
          </a:p>
          <a:p>
            <a:pPr algn="ctr"/>
            <a:r>
              <a:rPr lang="en-US"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U</a:t>
            </a:r>
          </a:p>
          <a:p>
            <a:pPr algn="ctr"/>
            <a:r>
              <a:rPr lang="en-US" sz="4800" b="1" dirty="0">
                <a:ln w="9525">
                  <a:solidFill>
                    <a:schemeClr val="bg1"/>
                  </a:solidFill>
                  <a:prstDash val="solid"/>
                </a:ln>
                <a:effectLst>
                  <a:outerShdw blurRad="12700" dist="38100" dir="2700000" algn="tl" rotWithShape="0">
                    <a:schemeClr val="bg1">
                      <a:lumMod val="50000"/>
                    </a:schemeClr>
                  </a:outerShdw>
                </a:effectLst>
              </a:rPr>
              <a:t>F</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2" name="Right Arrow 11">
            <a:extLst>
              <a:ext uri="{FF2B5EF4-FFF2-40B4-BE49-F238E27FC236}">
                <a16:creationId xmlns:a16="http://schemas.microsoft.com/office/drawing/2014/main" id="{37E9CA62-F01F-B43B-B7D8-AFDF1EC0F508}"/>
              </a:ext>
            </a:extLst>
          </p:cNvPr>
          <p:cNvSpPr/>
          <p:nvPr/>
        </p:nvSpPr>
        <p:spPr>
          <a:xfrm>
            <a:off x="2955824" y="3581400"/>
            <a:ext cx="473176" cy="2665821"/>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TextBox 12">
            <a:extLst>
              <a:ext uri="{FF2B5EF4-FFF2-40B4-BE49-F238E27FC236}">
                <a16:creationId xmlns:a16="http://schemas.microsoft.com/office/drawing/2014/main" id="{2310B637-7564-2FF6-59A9-28730DC90F3F}"/>
              </a:ext>
            </a:extLst>
          </p:cNvPr>
          <p:cNvSpPr txBox="1"/>
          <p:nvPr/>
        </p:nvSpPr>
        <p:spPr>
          <a:xfrm>
            <a:off x="4358660" y="3154106"/>
            <a:ext cx="5993949" cy="523220"/>
          </a:xfrm>
          <a:prstGeom prst="rect">
            <a:avLst/>
          </a:prstGeom>
          <a:noFill/>
        </p:spPr>
        <p:txBody>
          <a:bodyPr wrap="none" rtlCol="0">
            <a:spAutoFit/>
          </a:bodyPr>
          <a:lstStyle/>
          <a:p>
            <a:r>
              <a:rPr lang="en-US" sz="2800" dirty="0"/>
              <a:t>Basic facts and your validation of them.</a:t>
            </a:r>
          </a:p>
        </p:txBody>
      </p:sp>
      <p:sp>
        <p:nvSpPr>
          <p:cNvPr id="14" name="TextBox 13">
            <a:extLst>
              <a:ext uri="{FF2B5EF4-FFF2-40B4-BE49-F238E27FC236}">
                <a16:creationId xmlns:a16="http://schemas.microsoft.com/office/drawing/2014/main" id="{472B67E1-1BFF-877F-2B23-79F14921637E}"/>
              </a:ext>
            </a:extLst>
          </p:cNvPr>
          <p:cNvSpPr txBox="1"/>
          <p:nvPr/>
        </p:nvSpPr>
        <p:spPr>
          <a:xfrm>
            <a:off x="5190475" y="3739819"/>
            <a:ext cx="6131037" cy="523220"/>
          </a:xfrm>
          <a:prstGeom prst="rect">
            <a:avLst/>
          </a:prstGeom>
          <a:noFill/>
        </p:spPr>
        <p:txBody>
          <a:bodyPr wrap="none" rtlCol="0">
            <a:spAutoFit/>
          </a:bodyPr>
          <a:lstStyle/>
          <a:p>
            <a:r>
              <a:rPr lang="en-US" sz="2800" dirty="0"/>
              <a:t>Who? What? When? Where? How many?</a:t>
            </a:r>
          </a:p>
        </p:txBody>
      </p:sp>
      <p:sp>
        <p:nvSpPr>
          <p:cNvPr id="15" name="TextBox 14">
            <a:extLst>
              <a:ext uri="{FF2B5EF4-FFF2-40B4-BE49-F238E27FC236}">
                <a16:creationId xmlns:a16="http://schemas.microsoft.com/office/drawing/2014/main" id="{BE397B98-211D-3D5C-1D6D-61C488565A0D}"/>
              </a:ext>
            </a:extLst>
          </p:cNvPr>
          <p:cNvSpPr txBox="1"/>
          <p:nvPr/>
        </p:nvSpPr>
        <p:spPr>
          <a:xfrm>
            <a:off x="4370521" y="4325532"/>
            <a:ext cx="2985113" cy="523220"/>
          </a:xfrm>
          <a:prstGeom prst="rect">
            <a:avLst/>
          </a:prstGeom>
          <a:noFill/>
        </p:spPr>
        <p:txBody>
          <a:bodyPr wrap="none" rtlCol="0">
            <a:spAutoFit/>
          </a:bodyPr>
          <a:lstStyle/>
          <a:p>
            <a:r>
              <a:rPr lang="en-US" sz="2800" dirty="0"/>
              <a:t>Drivers and trends.</a:t>
            </a:r>
          </a:p>
        </p:txBody>
      </p:sp>
      <p:sp>
        <p:nvSpPr>
          <p:cNvPr id="16" name="TextBox 15">
            <a:extLst>
              <a:ext uri="{FF2B5EF4-FFF2-40B4-BE49-F238E27FC236}">
                <a16:creationId xmlns:a16="http://schemas.microsoft.com/office/drawing/2014/main" id="{1EC865BE-4D59-9B04-5A4B-C8C22BAAF4AA}"/>
              </a:ext>
            </a:extLst>
          </p:cNvPr>
          <p:cNvSpPr txBox="1"/>
          <p:nvPr/>
        </p:nvSpPr>
        <p:spPr>
          <a:xfrm>
            <a:off x="5272684" y="4897702"/>
            <a:ext cx="4261551" cy="523220"/>
          </a:xfrm>
          <a:prstGeom prst="rect">
            <a:avLst/>
          </a:prstGeom>
          <a:noFill/>
        </p:spPr>
        <p:txBody>
          <a:bodyPr wrap="none" rtlCol="0">
            <a:spAutoFit/>
          </a:bodyPr>
          <a:lstStyle/>
          <a:p>
            <a:r>
              <a:rPr lang="en-US" sz="2800" dirty="0"/>
              <a:t>Why? How? How behaving?</a:t>
            </a:r>
          </a:p>
        </p:txBody>
      </p:sp>
      <p:sp>
        <p:nvSpPr>
          <p:cNvPr id="17" name="TextBox 16">
            <a:extLst>
              <a:ext uri="{FF2B5EF4-FFF2-40B4-BE49-F238E27FC236}">
                <a16:creationId xmlns:a16="http://schemas.microsoft.com/office/drawing/2014/main" id="{64CCA250-9542-3A79-1991-AA9CBC598B34}"/>
              </a:ext>
            </a:extLst>
          </p:cNvPr>
          <p:cNvSpPr txBox="1"/>
          <p:nvPr/>
        </p:nvSpPr>
        <p:spPr>
          <a:xfrm>
            <a:off x="4397643" y="5418437"/>
            <a:ext cx="6333785" cy="523220"/>
          </a:xfrm>
          <a:prstGeom prst="rect">
            <a:avLst/>
          </a:prstGeom>
          <a:noFill/>
        </p:spPr>
        <p:txBody>
          <a:bodyPr wrap="none" rtlCol="0">
            <a:spAutoFit/>
          </a:bodyPr>
          <a:lstStyle/>
          <a:p>
            <a:r>
              <a:rPr lang="en-US" sz="2800" dirty="0"/>
              <a:t>Scenarios, probabilities, and implications.</a:t>
            </a:r>
          </a:p>
        </p:txBody>
      </p:sp>
      <p:sp>
        <p:nvSpPr>
          <p:cNvPr id="18" name="TextBox 17">
            <a:extLst>
              <a:ext uri="{FF2B5EF4-FFF2-40B4-BE49-F238E27FC236}">
                <a16:creationId xmlns:a16="http://schemas.microsoft.com/office/drawing/2014/main" id="{86141AB7-0CDA-296F-4BFD-2E4DD40DBBE5}"/>
              </a:ext>
            </a:extLst>
          </p:cNvPr>
          <p:cNvSpPr txBox="1"/>
          <p:nvPr/>
        </p:nvSpPr>
        <p:spPr>
          <a:xfrm>
            <a:off x="5327981" y="5900390"/>
            <a:ext cx="4988802" cy="523220"/>
          </a:xfrm>
          <a:prstGeom prst="rect">
            <a:avLst/>
          </a:prstGeom>
          <a:noFill/>
        </p:spPr>
        <p:txBody>
          <a:bodyPr wrap="none" rtlCol="0">
            <a:spAutoFit/>
          </a:bodyPr>
          <a:lstStyle/>
          <a:p>
            <a:r>
              <a:rPr lang="en-US" sz="2800" dirty="0"/>
              <a:t>How urgent? Why should I care?</a:t>
            </a:r>
          </a:p>
        </p:txBody>
      </p:sp>
    </p:spTree>
    <p:extLst>
      <p:ext uri="{BB962C8B-B14F-4D97-AF65-F5344CB8AC3E}">
        <p14:creationId xmlns:p14="http://schemas.microsoft.com/office/powerpoint/2010/main" val="152199862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F5F1E91-06E1-9657-3497-921BE44B6743}"/>
              </a:ext>
            </a:extLst>
          </p:cNvPr>
          <p:cNvSpPr/>
          <p:nvPr/>
        </p:nvSpPr>
        <p:spPr>
          <a:xfrm>
            <a:off x="6248400" y="1828800"/>
            <a:ext cx="3733800" cy="3200400"/>
          </a:xfrm>
          <a:prstGeom prst="ellipse">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5032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494281" y="782321"/>
            <a:ext cx="7546103" cy="1692771"/>
          </a:xfrm>
          <a:prstGeom prst="rect">
            <a:avLst/>
          </a:prstGeom>
          <a:noFill/>
          <a:ln w="28575">
            <a:noFill/>
          </a:ln>
        </p:spPr>
        <p:txBody>
          <a:bodyPr wrap="square" rtlCol="0">
            <a:spAutoFit/>
          </a:bodyPr>
          <a:lstStyle/>
          <a:p>
            <a:pPr algn="ctr"/>
            <a:r>
              <a:rPr lang="en-US" sz="2400" b="1" dirty="0"/>
              <a:t>Fulton T. Armstrong</a:t>
            </a:r>
          </a:p>
          <a:p>
            <a:endParaRPr lang="en-US" sz="2000" dirty="0"/>
          </a:p>
          <a:p>
            <a:r>
              <a:rPr lang="en-US" sz="2000" dirty="0"/>
              <a:t>A spontaneous career in information, analysis, policy and politics</a:t>
            </a:r>
          </a:p>
          <a:p>
            <a:endParaRPr lang="en-US" sz="2000" dirty="0"/>
          </a:p>
          <a:p>
            <a:r>
              <a:rPr lang="en-US" sz="2000" dirty="0"/>
              <a:t>Forty years of analysis</a:t>
            </a:r>
            <a:endParaRPr lang="en-US" dirty="0"/>
          </a:p>
        </p:txBody>
      </p:sp>
      <p:cxnSp>
        <p:nvCxnSpPr>
          <p:cNvPr id="4" name="Straight Arrow Connector 3"/>
          <p:cNvCxnSpPr>
            <a:cxnSpLocks/>
          </p:cNvCxnSpPr>
          <p:nvPr/>
        </p:nvCxnSpPr>
        <p:spPr>
          <a:xfrm flipV="1">
            <a:off x="5910343" y="3642241"/>
            <a:ext cx="499228" cy="1189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cxnSpLocks/>
          </p:cNvCxnSpPr>
          <p:nvPr/>
        </p:nvCxnSpPr>
        <p:spPr>
          <a:xfrm flipH="1">
            <a:off x="5338843" y="3187386"/>
            <a:ext cx="1143000" cy="2666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cxnSpLocks/>
            <a:endCxn id="14" idx="0"/>
          </p:cNvCxnSpPr>
          <p:nvPr/>
        </p:nvCxnSpPr>
        <p:spPr>
          <a:xfrm flipH="1">
            <a:off x="3254877" y="5417432"/>
            <a:ext cx="555124" cy="30238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910343" y="2948941"/>
            <a:ext cx="4572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flipH="1">
            <a:off x="5471805" y="3919982"/>
            <a:ext cx="1015118" cy="31958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p:cNvCxnSpPr>
          <p:nvPr/>
        </p:nvCxnSpPr>
        <p:spPr>
          <a:xfrm>
            <a:off x="3969699" y="5919875"/>
            <a:ext cx="678502" cy="21792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FDDCC65-0F6A-41A9-BDA2-F584574AD038}"/>
              </a:ext>
            </a:extLst>
          </p:cNvPr>
          <p:cNvSpPr/>
          <p:nvPr/>
        </p:nvSpPr>
        <p:spPr>
          <a:xfrm>
            <a:off x="6579302" y="2764275"/>
            <a:ext cx="2117246" cy="369332"/>
          </a:xfrm>
          <a:prstGeom prst="rect">
            <a:avLst/>
          </a:prstGeom>
        </p:spPr>
        <p:txBody>
          <a:bodyPr wrap="none">
            <a:spAutoFit/>
          </a:bodyPr>
          <a:lstStyle/>
          <a:p>
            <a:r>
              <a:rPr lang="en-US" dirty="0"/>
              <a:t>journalism in Taiwan</a:t>
            </a:r>
          </a:p>
        </p:txBody>
      </p:sp>
      <p:sp>
        <p:nvSpPr>
          <p:cNvPr id="9" name="Rectangle 8">
            <a:extLst>
              <a:ext uri="{FF2B5EF4-FFF2-40B4-BE49-F238E27FC236}">
                <a16:creationId xmlns:a16="http://schemas.microsoft.com/office/drawing/2014/main" id="{D1597F31-8625-47A8-8130-EF3999FDAA8C}"/>
              </a:ext>
            </a:extLst>
          </p:cNvPr>
          <p:cNvSpPr/>
          <p:nvPr/>
        </p:nvSpPr>
        <p:spPr>
          <a:xfrm>
            <a:off x="2494280" y="2758896"/>
            <a:ext cx="3285002" cy="400110"/>
          </a:xfrm>
          <a:prstGeom prst="rect">
            <a:avLst/>
          </a:prstGeom>
        </p:spPr>
        <p:txBody>
          <a:bodyPr wrap="none">
            <a:spAutoFit/>
          </a:bodyPr>
          <a:lstStyle/>
          <a:p>
            <a:r>
              <a:rPr lang="en-US" sz="2000" dirty="0"/>
              <a:t>Linguistics and study in Spain</a:t>
            </a:r>
          </a:p>
        </p:txBody>
      </p:sp>
      <p:sp>
        <p:nvSpPr>
          <p:cNvPr id="12" name="Rectangle 11">
            <a:extLst>
              <a:ext uri="{FF2B5EF4-FFF2-40B4-BE49-F238E27FC236}">
                <a16:creationId xmlns:a16="http://schemas.microsoft.com/office/drawing/2014/main" id="{EA28B7C5-504E-4564-AE35-851EDA25CF90}"/>
              </a:ext>
            </a:extLst>
          </p:cNvPr>
          <p:cNvSpPr/>
          <p:nvPr/>
        </p:nvSpPr>
        <p:spPr>
          <a:xfrm>
            <a:off x="2546061" y="3457575"/>
            <a:ext cx="3106428" cy="369332"/>
          </a:xfrm>
          <a:prstGeom prst="rect">
            <a:avLst/>
          </a:prstGeom>
        </p:spPr>
        <p:txBody>
          <a:bodyPr wrap="none">
            <a:spAutoFit/>
          </a:bodyPr>
          <a:lstStyle/>
          <a:p>
            <a:r>
              <a:rPr lang="en-US" dirty="0"/>
              <a:t>U.S. House of Representatives </a:t>
            </a:r>
          </a:p>
        </p:txBody>
      </p:sp>
      <p:sp>
        <p:nvSpPr>
          <p:cNvPr id="13" name="Rectangle 12">
            <a:extLst>
              <a:ext uri="{FF2B5EF4-FFF2-40B4-BE49-F238E27FC236}">
                <a16:creationId xmlns:a16="http://schemas.microsoft.com/office/drawing/2014/main" id="{37B0359F-6C89-40DE-AC50-5638834E85C7}"/>
              </a:ext>
            </a:extLst>
          </p:cNvPr>
          <p:cNvSpPr/>
          <p:nvPr/>
        </p:nvSpPr>
        <p:spPr>
          <a:xfrm>
            <a:off x="3065925" y="4096404"/>
            <a:ext cx="4572000" cy="1323439"/>
          </a:xfrm>
          <a:prstGeom prst="rect">
            <a:avLst/>
          </a:prstGeom>
        </p:spPr>
        <p:txBody>
          <a:bodyPr>
            <a:spAutoFit/>
          </a:bodyPr>
          <a:lstStyle/>
          <a:p>
            <a:r>
              <a:rPr lang="en-US" sz="2000" dirty="0"/>
              <a:t>State Department</a:t>
            </a:r>
          </a:p>
          <a:p>
            <a:r>
              <a:rPr lang="en-US" sz="2000" dirty="0"/>
              <a:t>National Security Council</a:t>
            </a:r>
          </a:p>
          <a:p>
            <a:r>
              <a:rPr lang="en-US" sz="2000" dirty="0"/>
              <a:t>National Intelligence Council</a:t>
            </a:r>
          </a:p>
          <a:p>
            <a:r>
              <a:rPr lang="en-US" sz="2000" dirty="0"/>
              <a:t>U.S. Military – Intelligence Advisor</a:t>
            </a:r>
          </a:p>
        </p:txBody>
      </p:sp>
      <p:sp>
        <p:nvSpPr>
          <p:cNvPr id="14" name="Rectangle 13">
            <a:extLst>
              <a:ext uri="{FF2B5EF4-FFF2-40B4-BE49-F238E27FC236}">
                <a16:creationId xmlns:a16="http://schemas.microsoft.com/office/drawing/2014/main" id="{B27CC81C-4723-409D-8917-DB012622992B}"/>
              </a:ext>
            </a:extLst>
          </p:cNvPr>
          <p:cNvSpPr/>
          <p:nvPr/>
        </p:nvSpPr>
        <p:spPr>
          <a:xfrm>
            <a:off x="2546061" y="5719820"/>
            <a:ext cx="1417632" cy="400110"/>
          </a:xfrm>
          <a:prstGeom prst="rect">
            <a:avLst/>
          </a:prstGeom>
        </p:spPr>
        <p:txBody>
          <a:bodyPr wrap="none">
            <a:spAutoFit/>
          </a:bodyPr>
          <a:lstStyle/>
          <a:p>
            <a:r>
              <a:rPr lang="en-US" sz="2000" dirty="0"/>
              <a:t>U.S. Senate</a:t>
            </a:r>
          </a:p>
        </p:txBody>
      </p:sp>
      <p:sp>
        <p:nvSpPr>
          <p:cNvPr id="15" name="Rectangle 14">
            <a:extLst>
              <a:ext uri="{FF2B5EF4-FFF2-40B4-BE49-F238E27FC236}">
                <a16:creationId xmlns:a16="http://schemas.microsoft.com/office/drawing/2014/main" id="{F52097A5-542C-49BC-923B-E9C288A0E77A}"/>
              </a:ext>
            </a:extLst>
          </p:cNvPr>
          <p:cNvSpPr/>
          <p:nvPr/>
        </p:nvSpPr>
        <p:spPr>
          <a:xfrm>
            <a:off x="4755703" y="6058802"/>
            <a:ext cx="2563459" cy="400110"/>
          </a:xfrm>
          <a:prstGeom prst="rect">
            <a:avLst/>
          </a:prstGeom>
        </p:spPr>
        <p:txBody>
          <a:bodyPr wrap="none">
            <a:spAutoFit/>
          </a:bodyPr>
          <a:lstStyle/>
          <a:p>
            <a:r>
              <a:rPr lang="en-US" sz="2000" dirty="0"/>
              <a:t>SU … AU … and others</a:t>
            </a:r>
          </a:p>
        </p:txBody>
      </p:sp>
      <p:sp>
        <p:nvSpPr>
          <p:cNvPr id="16" name="Rectangle 15">
            <a:extLst>
              <a:ext uri="{FF2B5EF4-FFF2-40B4-BE49-F238E27FC236}">
                <a16:creationId xmlns:a16="http://schemas.microsoft.com/office/drawing/2014/main" id="{28123286-AFB8-448B-BFBA-B18BEDDF88BE}"/>
              </a:ext>
            </a:extLst>
          </p:cNvPr>
          <p:cNvSpPr/>
          <p:nvPr/>
        </p:nvSpPr>
        <p:spPr>
          <a:xfrm>
            <a:off x="6684053" y="3454084"/>
            <a:ext cx="561372" cy="400110"/>
          </a:xfrm>
          <a:prstGeom prst="rect">
            <a:avLst/>
          </a:prstGeom>
        </p:spPr>
        <p:txBody>
          <a:bodyPr wrap="none">
            <a:spAutoFit/>
          </a:bodyPr>
          <a:lstStyle/>
          <a:p>
            <a:r>
              <a:rPr lang="en-US" sz="2000" dirty="0"/>
              <a:t>CIA</a:t>
            </a:r>
          </a:p>
        </p:txBody>
      </p:sp>
    </p:spTree>
    <p:extLst>
      <p:ext uri="{BB962C8B-B14F-4D97-AF65-F5344CB8AC3E}">
        <p14:creationId xmlns:p14="http://schemas.microsoft.com/office/powerpoint/2010/main" val="127136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right)">
                                      <p:cBhvr>
                                        <p:cTn id="35" dur="500"/>
                                        <p:tgtEl>
                                          <p:spTgt spid="10"/>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right)">
                                      <p:cBhvr>
                                        <p:cTn id="43" dur="500"/>
                                        <p:tgtEl>
                                          <p:spTgt spid="6"/>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par>
                          <p:cTn id="52" fill="hold">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2" grpId="0"/>
      <p:bldP spid="13" grpId="0"/>
      <p:bldP spid="14" grpId="0"/>
      <p:bldP spid="15" grpId="0"/>
      <p:bldP spid="16" grpId="0"/>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3048000" y="1447800"/>
            <a:ext cx="5029200" cy="3785652"/>
          </a:xfrm>
          <a:prstGeom prst="rect">
            <a:avLst/>
          </a:prstGeom>
          <a:noFill/>
        </p:spPr>
        <p:txBody>
          <a:bodyPr wrap="square" rtlCol="0">
            <a:spAutoFit/>
          </a:bodyPr>
          <a:lstStyle/>
          <a:p>
            <a:r>
              <a:rPr lang="en-US" sz="2000" dirty="0"/>
              <a:t>Q:  Why did Trump win the election in 2016?</a:t>
            </a:r>
          </a:p>
          <a:p>
            <a:r>
              <a:rPr lang="en-US" sz="2000" dirty="0"/>
              <a:t>A:  Because people wanted change.</a:t>
            </a:r>
          </a:p>
          <a:p>
            <a:r>
              <a:rPr lang="en-US" sz="2000" dirty="0"/>
              <a:t>Q:  Why did people want change?</a:t>
            </a:r>
          </a:p>
          <a:p>
            <a:r>
              <a:rPr lang="en-US" sz="2000" dirty="0"/>
              <a:t>A:  Because they were unhappy.</a:t>
            </a:r>
          </a:p>
          <a:p>
            <a:r>
              <a:rPr lang="en-US" sz="2000" dirty="0"/>
              <a:t>Q:  Why were they unhappy?</a:t>
            </a:r>
          </a:p>
          <a:p>
            <a:r>
              <a:rPr lang="en-US" sz="2000" dirty="0"/>
              <a:t>A:  Because they felt left behind.</a:t>
            </a:r>
          </a:p>
          <a:p>
            <a:r>
              <a:rPr lang="en-US" sz="2000" dirty="0"/>
              <a:t>Q:  Why did they feel left behind?</a:t>
            </a:r>
          </a:p>
          <a:p>
            <a:r>
              <a:rPr lang="en-US" sz="2000" dirty="0"/>
              <a:t>A:  Because they </a:t>
            </a:r>
            <a:r>
              <a:rPr lang="en-US" sz="2000" i="1" dirty="0"/>
              <a:t>were</a:t>
            </a:r>
            <a:r>
              <a:rPr lang="en-US" sz="2000" dirty="0"/>
              <a:t> left behind.</a:t>
            </a:r>
          </a:p>
          <a:p>
            <a:r>
              <a:rPr lang="en-US" sz="2000" dirty="0"/>
              <a:t>Q:  Why were they left behind?</a:t>
            </a:r>
          </a:p>
          <a:p>
            <a:r>
              <a:rPr lang="en-US" sz="2000" dirty="0"/>
              <a:t>A:  Because the U.S. economy changed.</a:t>
            </a:r>
          </a:p>
          <a:p>
            <a:r>
              <a:rPr lang="en-US" sz="2000" dirty="0"/>
              <a:t>Q:  Why did the U.S. economy change?</a:t>
            </a:r>
          </a:p>
          <a:p>
            <a:r>
              <a:rPr lang="en-US" sz="2000" dirty="0"/>
              <a:t>               etc., etc., etc.</a:t>
            </a:r>
          </a:p>
        </p:txBody>
      </p:sp>
      <p:sp>
        <p:nvSpPr>
          <p:cNvPr id="4" name="TextBox 3"/>
          <p:cNvSpPr txBox="1"/>
          <p:nvPr/>
        </p:nvSpPr>
        <p:spPr>
          <a:xfrm>
            <a:off x="2590800" y="5410201"/>
            <a:ext cx="6553200" cy="646331"/>
          </a:xfrm>
          <a:prstGeom prst="rect">
            <a:avLst/>
          </a:prstGeom>
          <a:noFill/>
          <a:ln>
            <a:solidFill>
              <a:srgbClr val="00B0F0"/>
            </a:solidFill>
          </a:ln>
        </p:spPr>
        <p:txBody>
          <a:bodyPr wrap="square" rtlCol="0">
            <a:spAutoFit/>
          </a:bodyPr>
          <a:lstStyle/>
          <a:p>
            <a:pPr marL="365760" indent="-365760"/>
            <a:r>
              <a:rPr lang="en-US" dirty="0"/>
              <a:t>Q:	The deeper the question, the more accurate your analysis?</a:t>
            </a:r>
          </a:p>
          <a:p>
            <a:pPr marL="365760" indent="-365760"/>
            <a:r>
              <a:rPr lang="en-US" dirty="0"/>
              <a:t>A:	Depends on the issue, but generally yes.  And more strategic.</a:t>
            </a:r>
          </a:p>
        </p:txBody>
      </p:sp>
      <p:sp>
        <p:nvSpPr>
          <p:cNvPr id="5" name="TextBox 4"/>
          <p:cNvSpPr txBox="1"/>
          <p:nvPr/>
        </p:nvSpPr>
        <p:spPr>
          <a:xfrm>
            <a:off x="2438400" y="685801"/>
            <a:ext cx="3430747" cy="461665"/>
          </a:xfrm>
          <a:prstGeom prst="rect">
            <a:avLst/>
          </a:prstGeom>
          <a:noFill/>
        </p:spPr>
        <p:txBody>
          <a:bodyPr wrap="none" rtlCol="0">
            <a:spAutoFit/>
          </a:bodyPr>
          <a:lstStyle/>
          <a:p>
            <a:r>
              <a:rPr lang="en-US" sz="2400" dirty="0"/>
              <a:t>EXAMPLE closer to home</a:t>
            </a:r>
          </a:p>
        </p:txBody>
      </p:sp>
    </p:spTree>
    <p:extLst>
      <p:ext uri="{BB962C8B-B14F-4D97-AF65-F5344CB8AC3E}">
        <p14:creationId xmlns:p14="http://schemas.microsoft.com/office/powerpoint/2010/main" val="215394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rgbClr val="808080"/>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9" end="9"/>
                                            </p:txEl>
                                          </p:spTgt>
                                        </p:tgtEl>
                                        <p:attrNameLst>
                                          <p:attrName>ppt_c</p:attrName>
                                        </p:attrNameLst>
                                      </p:cBhvr>
                                      <p:to>
                                        <a:srgbClr val="808080"/>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0" end="10"/>
                                            </p:txEl>
                                          </p:spTgt>
                                        </p:tgtEl>
                                        <p:attrNameLst>
                                          <p:attrName>ppt_c</p:attrName>
                                        </p:attrNameLst>
                                      </p:cBhvr>
                                      <p:to>
                                        <a:srgbClr val="808080"/>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1" end="11"/>
                                            </p:txEl>
                                          </p:spTgt>
                                        </p:tgtEl>
                                        <p:attrNameLst>
                                          <p:attrName>ppt_c</p:attrName>
                                        </p:attrNameLst>
                                      </p:cBhvr>
                                      <p:to>
                                        <a:srgbClr val="808080"/>
                                      </p:to>
                                    </p:animClr>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0" end="0"/>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2362200" y="1719367"/>
            <a:ext cx="7271988" cy="4524315"/>
          </a:xfrm>
          <a:prstGeom prst="rect">
            <a:avLst/>
          </a:prstGeom>
          <a:noFill/>
        </p:spPr>
        <p:txBody>
          <a:bodyPr wrap="square" rtlCol="0">
            <a:spAutoFit/>
          </a:bodyPr>
          <a:lstStyle/>
          <a:p>
            <a:r>
              <a:rPr lang="en-US" sz="2400" dirty="0"/>
              <a:t>Q:  Why did the UK vote for BREXIT?</a:t>
            </a:r>
          </a:p>
          <a:p>
            <a:r>
              <a:rPr lang="en-US" sz="2400" dirty="0"/>
              <a:t>A:  Because people wanted change.</a:t>
            </a:r>
          </a:p>
          <a:p>
            <a:r>
              <a:rPr lang="en-US" sz="2400" dirty="0"/>
              <a:t>Q:  Why did people want change?</a:t>
            </a:r>
          </a:p>
          <a:p>
            <a:r>
              <a:rPr lang="en-US" sz="2400" dirty="0"/>
              <a:t>A:  Because they were unhappy.</a:t>
            </a:r>
          </a:p>
          <a:p>
            <a:r>
              <a:rPr lang="en-US" sz="2400" dirty="0"/>
              <a:t>Q:  Why were they unhappy?</a:t>
            </a:r>
          </a:p>
          <a:p>
            <a:r>
              <a:rPr lang="en-US" sz="2400" dirty="0"/>
              <a:t>A:  Because they felt left behind.*</a:t>
            </a:r>
          </a:p>
          <a:p>
            <a:r>
              <a:rPr lang="en-US" sz="2400" dirty="0"/>
              <a:t>Q:  Why did they feel left behind?</a:t>
            </a:r>
          </a:p>
          <a:p>
            <a:r>
              <a:rPr lang="en-US" sz="2400" dirty="0"/>
              <a:t>A:  Because they </a:t>
            </a:r>
            <a:r>
              <a:rPr lang="en-US" sz="2400" i="1" dirty="0"/>
              <a:t>were</a:t>
            </a:r>
            <a:r>
              <a:rPr lang="en-US" sz="2400" dirty="0"/>
              <a:t> left behind.</a:t>
            </a:r>
          </a:p>
          <a:p>
            <a:r>
              <a:rPr lang="en-US" sz="2400" dirty="0"/>
              <a:t>Q:  Why were they left behind?</a:t>
            </a:r>
          </a:p>
          <a:p>
            <a:r>
              <a:rPr lang="en-US" sz="2400" dirty="0"/>
              <a:t>A:  Because the economy (or the world) changed.</a:t>
            </a:r>
          </a:p>
          <a:p>
            <a:r>
              <a:rPr lang="en-US" sz="2400" dirty="0"/>
              <a:t>Q:  Why did the economy (or the world) change?</a:t>
            </a:r>
          </a:p>
          <a:p>
            <a:r>
              <a:rPr lang="en-US" sz="2400" dirty="0"/>
              <a:t>               etc., etc., etc.</a:t>
            </a:r>
          </a:p>
        </p:txBody>
      </p:sp>
      <p:sp>
        <p:nvSpPr>
          <p:cNvPr id="5" name="TextBox 4"/>
          <p:cNvSpPr txBox="1"/>
          <p:nvPr/>
        </p:nvSpPr>
        <p:spPr>
          <a:xfrm>
            <a:off x="1828800" y="838200"/>
            <a:ext cx="2714782" cy="461665"/>
          </a:xfrm>
          <a:prstGeom prst="rect">
            <a:avLst/>
          </a:prstGeom>
          <a:noFill/>
        </p:spPr>
        <p:txBody>
          <a:bodyPr wrap="none" rtlCol="0">
            <a:spAutoFit/>
          </a:bodyPr>
          <a:lstStyle/>
          <a:p>
            <a:r>
              <a:rPr lang="en-US" sz="2400" dirty="0"/>
              <a:t>EXAMPLE in the UK</a:t>
            </a:r>
          </a:p>
        </p:txBody>
      </p:sp>
      <p:sp>
        <p:nvSpPr>
          <p:cNvPr id="2" name="TextBox 1">
            <a:extLst>
              <a:ext uri="{FF2B5EF4-FFF2-40B4-BE49-F238E27FC236}">
                <a16:creationId xmlns:a16="http://schemas.microsoft.com/office/drawing/2014/main" id="{50B08E5C-E6E4-49DC-A02D-B6EDDCC33D2E}"/>
              </a:ext>
            </a:extLst>
          </p:cNvPr>
          <p:cNvSpPr txBox="1"/>
          <p:nvPr/>
        </p:nvSpPr>
        <p:spPr>
          <a:xfrm>
            <a:off x="6900851" y="5943600"/>
            <a:ext cx="2199577" cy="300082"/>
          </a:xfrm>
          <a:prstGeom prst="rect">
            <a:avLst/>
          </a:prstGeom>
          <a:noFill/>
        </p:spPr>
        <p:txBody>
          <a:bodyPr wrap="none" rtlCol="0">
            <a:spAutoFit/>
          </a:bodyPr>
          <a:lstStyle/>
          <a:p>
            <a:r>
              <a:rPr lang="en-US" sz="1350" dirty="0"/>
              <a:t>* In addition to other factors</a:t>
            </a:r>
          </a:p>
        </p:txBody>
      </p:sp>
      <p:sp useBgFill="1">
        <p:nvSpPr>
          <p:cNvPr id="6" name="TextBox 5">
            <a:extLst>
              <a:ext uri="{FF2B5EF4-FFF2-40B4-BE49-F238E27FC236}">
                <a16:creationId xmlns:a16="http://schemas.microsoft.com/office/drawing/2014/main" id="{F0C9440E-82C1-4E93-B775-77F404983A6A}"/>
              </a:ext>
            </a:extLst>
          </p:cNvPr>
          <p:cNvSpPr txBox="1"/>
          <p:nvPr/>
        </p:nvSpPr>
        <p:spPr>
          <a:xfrm>
            <a:off x="6159468" y="3429000"/>
            <a:ext cx="4983707" cy="2816156"/>
          </a:xfrm>
          <a:prstGeom prst="rect">
            <a:avLst/>
          </a:prstGeom>
          <a:ln>
            <a:solidFill>
              <a:schemeClr val="tx1"/>
            </a:solidFill>
          </a:ln>
        </p:spPr>
        <p:txBody>
          <a:bodyPr wrap="square" lIns="411480" tIns="205740" rIns="411480" bIns="205740" rtlCol="0">
            <a:spAutoFit/>
          </a:bodyPr>
          <a:lstStyle/>
          <a:p>
            <a:pPr>
              <a:spcAft>
                <a:spcPts val="900"/>
              </a:spcAft>
            </a:pPr>
            <a:r>
              <a:rPr lang="en-US" sz="2100" dirty="0"/>
              <a:t>WE CAN DO THE SAME THING WITH OTHER STRATEGIC ISSUES:</a:t>
            </a:r>
          </a:p>
          <a:p>
            <a:pPr marL="342900" indent="-342900">
              <a:spcAft>
                <a:spcPts val="900"/>
              </a:spcAft>
              <a:buFont typeface="Arial" panose="020B0604020202020204" pitchFamily="34" charset="0"/>
              <a:buChar char="•"/>
            </a:pPr>
            <a:r>
              <a:rPr lang="en-US" sz="2100" dirty="0"/>
              <a:t>Migration problems</a:t>
            </a:r>
          </a:p>
          <a:p>
            <a:pPr marL="342900" indent="-342900">
              <a:spcAft>
                <a:spcPts val="900"/>
              </a:spcAft>
              <a:buFont typeface="Arial" panose="020B0604020202020204" pitchFamily="34" charset="0"/>
              <a:buChar char="•"/>
            </a:pPr>
            <a:r>
              <a:rPr lang="en-US" sz="2100" dirty="0"/>
              <a:t>Economic challenges</a:t>
            </a:r>
          </a:p>
          <a:p>
            <a:pPr marL="342900" indent="-342900">
              <a:spcAft>
                <a:spcPts val="900"/>
              </a:spcAft>
              <a:buFont typeface="Arial" panose="020B0604020202020204" pitchFamily="34" charset="0"/>
              <a:buChar char="•"/>
            </a:pPr>
            <a:r>
              <a:rPr lang="en-US" sz="2100" dirty="0"/>
              <a:t>WMD developments</a:t>
            </a:r>
          </a:p>
          <a:p>
            <a:pPr marL="342900" indent="-342900">
              <a:spcAft>
                <a:spcPts val="900"/>
              </a:spcAft>
              <a:buFont typeface="Arial" panose="020B0604020202020204" pitchFamily="34" charset="0"/>
              <a:buChar char="•"/>
            </a:pPr>
            <a:r>
              <a:rPr lang="en-US" sz="2100" dirty="0" err="1"/>
              <a:t>Etc</a:t>
            </a:r>
            <a:r>
              <a:rPr lang="en-US" sz="2100" dirty="0"/>
              <a:t>, etc.</a:t>
            </a:r>
          </a:p>
        </p:txBody>
      </p:sp>
    </p:spTree>
    <p:extLst>
      <p:ext uri="{BB962C8B-B14F-4D97-AF65-F5344CB8AC3E}">
        <p14:creationId xmlns:p14="http://schemas.microsoft.com/office/powerpoint/2010/main" val="169896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808080"/>
                                      </p:to>
                                    </p:animClr>
                                  </p:sub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rgbClr val="808080"/>
                                      </p:to>
                                    </p:animClr>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808080"/>
                                      </p:to>
                                    </p:animClr>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808080"/>
                                      </p:to>
                                    </p:animClr>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rgbClr val="808080"/>
                                      </p:to>
                                    </p:animClr>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9" end="9"/>
                                            </p:txEl>
                                          </p:spTgt>
                                        </p:tgtEl>
                                        <p:attrNameLst>
                                          <p:attrName>ppt_c</p:attrName>
                                        </p:attrNameLst>
                                      </p:cBhvr>
                                      <p:to>
                                        <a:srgbClr val="808080"/>
                                      </p:to>
                                    </p:animClr>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0" end="10"/>
                                            </p:txEl>
                                          </p:spTgt>
                                        </p:tgtEl>
                                        <p:attrNameLst>
                                          <p:attrName>ppt_c</p:attrName>
                                        </p:attrNameLst>
                                      </p:cBhvr>
                                      <p:to>
                                        <a:srgbClr val="808080"/>
                                      </p:to>
                                    </p:animClr>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3172FFB3-6428-49CC-BD7E-46B07E30D1EE}" type="slidenum">
              <a:rPr lang="en-US"/>
              <a:pPr/>
              <a:t>142</a:t>
            </a:fld>
            <a:endParaRPr lang="en-US"/>
          </a:p>
        </p:txBody>
      </p:sp>
      <p:sp>
        <p:nvSpPr>
          <p:cNvPr id="36866" name="Rectangle 2"/>
          <p:cNvSpPr>
            <a:spLocks noGrp="1" noChangeArrowheads="1"/>
          </p:cNvSpPr>
          <p:nvPr>
            <p:ph type="title"/>
          </p:nvPr>
        </p:nvSpPr>
        <p:spPr/>
        <p:txBody>
          <a:bodyPr>
            <a:normAutofit/>
          </a:bodyPr>
          <a:lstStyle/>
          <a:p>
            <a:r>
              <a:rPr lang="en-US" sz="3600" dirty="0"/>
              <a:t>How do you do it?</a:t>
            </a:r>
          </a:p>
        </p:txBody>
      </p:sp>
      <p:sp>
        <p:nvSpPr>
          <p:cNvPr id="6" name="Rectangle 5"/>
          <p:cNvSpPr/>
          <p:nvPr/>
        </p:nvSpPr>
        <p:spPr>
          <a:xfrm>
            <a:off x="1905000" y="1366245"/>
            <a:ext cx="8382000" cy="4924425"/>
          </a:xfrm>
          <a:prstGeom prst="rect">
            <a:avLst/>
          </a:prstGeom>
        </p:spPr>
        <p:txBody>
          <a:bodyPr wrap="square">
            <a:spAutoFit/>
          </a:bodyPr>
          <a:lstStyle/>
          <a:p>
            <a:pPr>
              <a:spcAft>
                <a:spcPts val="600"/>
              </a:spcAft>
            </a:pPr>
            <a:r>
              <a:rPr lang="en-US" sz="2400" dirty="0"/>
              <a:t>After get the TASKING and do some </a:t>
            </a:r>
            <a:r>
              <a:rPr lang="en-US" sz="2400" i="1" dirty="0"/>
              <a:t>INITIAL RESEARCH</a:t>
            </a:r>
            <a:r>
              <a:rPr lang="en-US" sz="2400" dirty="0"/>
              <a:t> …</a:t>
            </a:r>
          </a:p>
          <a:p>
            <a:pPr marL="1200150" lvl="2" indent="-285750">
              <a:spcAft>
                <a:spcPts val="600"/>
              </a:spcAft>
              <a:buFont typeface="Arial" panose="020B0604020202020204" pitchFamily="34" charset="0"/>
              <a:buChar char="•"/>
            </a:pPr>
            <a:r>
              <a:rPr lang="en-US" sz="2400" dirty="0"/>
              <a:t>Assess your client’s needs</a:t>
            </a:r>
          </a:p>
          <a:p>
            <a:pPr marL="1200150" lvl="2" indent="-285750">
              <a:spcAft>
                <a:spcPts val="600"/>
              </a:spcAft>
              <a:buFont typeface="Arial" panose="020B0604020202020204" pitchFamily="34" charset="0"/>
              <a:buChar char="•"/>
            </a:pPr>
            <a:r>
              <a:rPr lang="en-US" sz="2400" dirty="0"/>
              <a:t>Formulate hypotheses</a:t>
            </a:r>
          </a:p>
          <a:p>
            <a:pPr marL="1200150" lvl="2" indent="-285750">
              <a:spcAft>
                <a:spcPts val="600"/>
              </a:spcAft>
              <a:buFont typeface="Arial" panose="020B0604020202020204" pitchFamily="34" charset="0"/>
              <a:buChar char="•"/>
            </a:pPr>
            <a:r>
              <a:rPr lang="en-US" sz="2400" dirty="0"/>
              <a:t>Continue research; build arguments; collate evidence</a:t>
            </a:r>
          </a:p>
          <a:p>
            <a:pPr marL="1200150" lvl="2" indent="-285750">
              <a:spcAft>
                <a:spcPts val="600"/>
              </a:spcAft>
              <a:buFont typeface="Arial" panose="020B0604020202020204" pitchFamily="34" charset="0"/>
              <a:buChar char="•"/>
            </a:pPr>
            <a:r>
              <a:rPr lang="en-US" sz="2400" dirty="0"/>
              <a:t>Validate information; remain conscious of gaps</a:t>
            </a:r>
          </a:p>
          <a:p>
            <a:pPr marL="1200150" lvl="2" indent="-285750">
              <a:spcAft>
                <a:spcPts val="600"/>
              </a:spcAft>
              <a:buFont typeface="Arial" panose="020B0604020202020204" pitchFamily="34" charset="0"/>
              <a:buChar char="•"/>
            </a:pPr>
            <a:r>
              <a:rPr lang="en-US" sz="2400" dirty="0"/>
              <a:t>Check assumptions; check logic; check words</a:t>
            </a:r>
          </a:p>
          <a:p>
            <a:pPr marL="1200150" lvl="2" indent="-285750">
              <a:spcAft>
                <a:spcPts val="600"/>
              </a:spcAft>
              <a:buFont typeface="Arial" panose="020B0604020202020204" pitchFamily="34" charset="0"/>
              <a:buChar char="•"/>
            </a:pPr>
            <a:r>
              <a:rPr lang="en-US" sz="2400" dirty="0"/>
              <a:t>Adjust hypotheses</a:t>
            </a:r>
          </a:p>
          <a:p>
            <a:pPr marL="1200150" lvl="2" indent="-285750">
              <a:spcAft>
                <a:spcPts val="600"/>
              </a:spcAft>
              <a:buFont typeface="Arial" panose="020B0604020202020204" pitchFamily="34" charset="0"/>
              <a:buChar char="•"/>
            </a:pPr>
            <a:r>
              <a:rPr lang="en-US" sz="2400" dirty="0"/>
              <a:t>Assess probabilities</a:t>
            </a:r>
          </a:p>
          <a:p>
            <a:pPr marL="1200150" lvl="2" indent="-285750">
              <a:spcAft>
                <a:spcPts val="600"/>
              </a:spcAft>
              <a:buFont typeface="Arial" panose="020B0604020202020204" pitchFamily="34" charset="0"/>
              <a:buChar char="•"/>
            </a:pPr>
            <a:r>
              <a:rPr lang="en-US" sz="2400" dirty="0"/>
              <a:t>Think about wildcards</a:t>
            </a:r>
          </a:p>
          <a:p>
            <a:pPr marL="1200150" lvl="2" indent="-285750">
              <a:spcAft>
                <a:spcPts val="600"/>
              </a:spcAft>
              <a:buFont typeface="Arial" panose="020B0604020202020204" pitchFamily="34" charset="0"/>
              <a:buChar char="•"/>
            </a:pPr>
            <a:r>
              <a:rPr lang="en-US" sz="2400" dirty="0"/>
              <a:t>Test, test, test</a:t>
            </a:r>
          </a:p>
          <a:p>
            <a:pPr marL="1200150" lvl="2" indent="-285750">
              <a:spcAft>
                <a:spcPts val="600"/>
              </a:spcAft>
              <a:buFont typeface="Arial" panose="020B0604020202020204" pitchFamily="34" charset="0"/>
              <a:buChar char="•"/>
            </a:pPr>
            <a:r>
              <a:rPr lang="en-US" sz="2400" dirty="0"/>
              <a:t>Edit, edit, edit your thesis</a:t>
            </a:r>
            <a:endParaRPr lang="en-US" sz="2000" dirty="0"/>
          </a:p>
        </p:txBody>
      </p:sp>
    </p:spTree>
    <p:extLst>
      <p:ext uri="{BB962C8B-B14F-4D97-AF65-F5344CB8AC3E}">
        <p14:creationId xmlns:p14="http://schemas.microsoft.com/office/powerpoint/2010/main" val="122555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5" end="5"/>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6" end="6"/>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7" end="7"/>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8" end="8"/>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67DD67-FD43-48D5-36E2-9D6C996CD25D}"/>
              </a:ext>
            </a:extLst>
          </p:cNvPr>
          <p:cNvPicPr>
            <a:picLocks noChangeAspect="1"/>
          </p:cNvPicPr>
          <p:nvPr/>
        </p:nvPicPr>
        <p:blipFill>
          <a:blip r:embed="rId2"/>
          <a:stretch>
            <a:fillRect/>
          </a:stretch>
        </p:blipFill>
        <p:spPr>
          <a:xfrm>
            <a:off x="5715000" y="190500"/>
            <a:ext cx="4243858" cy="6477000"/>
          </a:xfrm>
          <a:prstGeom prst="rect">
            <a:avLst/>
          </a:prstGeom>
        </p:spPr>
      </p:pic>
      <p:sp>
        <p:nvSpPr>
          <p:cNvPr id="2" name="Rectangle: Rounded Corners 12">
            <a:extLst>
              <a:ext uri="{FF2B5EF4-FFF2-40B4-BE49-F238E27FC236}">
                <a16:creationId xmlns:a16="http://schemas.microsoft.com/office/drawing/2014/main" id="{7377C03D-DC54-D03B-0487-BEF525C607A6}"/>
              </a:ext>
            </a:extLst>
          </p:cNvPr>
          <p:cNvSpPr/>
          <p:nvPr/>
        </p:nvSpPr>
        <p:spPr>
          <a:xfrm>
            <a:off x="3733800" y="5562600"/>
            <a:ext cx="2072624" cy="5614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600"/>
              <a:t>HANDOUT B</a:t>
            </a:r>
            <a:br>
              <a:rPr lang="es-ES" sz="1600" dirty="0"/>
            </a:br>
            <a:r>
              <a:rPr lang="en-US" sz="1600" dirty="0"/>
              <a:t>in yesterday’s packet</a:t>
            </a:r>
            <a:endParaRPr lang="en-US" sz="2400" dirty="0"/>
          </a:p>
        </p:txBody>
      </p:sp>
    </p:spTree>
    <p:extLst>
      <p:ext uri="{BB962C8B-B14F-4D97-AF65-F5344CB8AC3E}">
        <p14:creationId xmlns:p14="http://schemas.microsoft.com/office/powerpoint/2010/main" val="264533313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3172FFB3-6428-49CC-BD7E-46B07E30D1EE}" type="slidenum">
              <a:rPr lang="en-US"/>
              <a:pPr/>
              <a:t>144</a:t>
            </a:fld>
            <a:endParaRPr lang="en-US"/>
          </a:p>
        </p:txBody>
      </p:sp>
      <p:sp>
        <p:nvSpPr>
          <p:cNvPr id="36866" name="Rectangle 2"/>
          <p:cNvSpPr>
            <a:spLocks noGrp="1" noChangeArrowheads="1"/>
          </p:cNvSpPr>
          <p:nvPr>
            <p:ph type="title"/>
          </p:nvPr>
        </p:nvSpPr>
        <p:spPr/>
        <p:txBody>
          <a:bodyPr>
            <a:normAutofit/>
          </a:bodyPr>
          <a:lstStyle/>
          <a:p>
            <a:r>
              <a:rPr lang="en-US" sz="3600" dirty="0"/>
              <a:t>How do you do it?</a:t>
            </a:r>
          </a:p>
        </p:txBody>
      </p:sp>
      <p:sp>
        <p:nvSpPr>
          <p:cNvPr id="6" name="Rectangle 5"/>
          <p:cNvSpPr/>
          <p:nvPr/>
        </p:nvSpPr>
        <p:spPr>
          <a:xfrm>
            <a:off x="1905000" y="1366245"/>
            <a:ext cx="8382000" cy="4924425"/>
          </a:xfrm>
          <a:prstGeom prst="rect">
            <a:avLst/>
          </a:prstGeom>
        </p:spPr>
        <p:txBody>
          <a:bodyPr wrap="square">
            <a:spAutoFit/>
          </a:bodyPr>
          <a:lstStyle/>
          <a:p>
            <a:pPr>
              <a:spcAft>
                <a:spcPts val="600"/>
              </a:spcAft>
            </a:pPr>
            <a:r>
              <a:rPr lang="en-US" sz="2400" dirty="0"/>
              <a:t>After get the TASKING and do some </a:t>
            </a:r>
            <a:r>
              <a:rPr lang="en-US" sz="2400" i="1" dirty="0"/>
              <a:t>INITIAL RESEARCH</a:t>
            </a:r>
            <a:r>
              <a:rPr lang="en-US" sz="2400" dirty="0"/>
              <a:t> …</a:t>
            </a:r>
          </a:p>
          <a:p>
            <a:pPr marL="1200150" lvl="2" indent="-285750">
              <a:spcAft>
                <a:spcPts val="600"/>
              </a:spcAft>
              <a:buFont typeface="Arial" panose="020B0604020202020204" pitchFamily="34" charset="0"/>
              <a:buChar char="•"/>
            </a:pPr>
            <a:r>
              <a:rPr lang="en-US" sz="2400" dirty="0"/>
              <a:t>Assess your client’s needs</a:t>
            </a:r>
          </a:p>
          <a:p>
            <a:pPr marL="1200150" lvl="2" indent="-285750">
              <a:spcAft>
                <a:spcPts val="600"/>
              </a:spcAft>
              <a:buFont typeface="Arial" panose="020B0604020202020204" pitchFamily="34" charset="0"/>
              <a:buChar char="•"/>
            </a:pPr>
            <a:r>
              <a:rPr lang="en-US" sz="2400" dirty="0"/>
              <a:t>Formulate hypotheses</a:t>
            </a:r>
          </a:p>
          <a:p>
            <a:pPr marL="1200150" lvl="2" indent="-285750">
              <a:spcAft>
                <a:spcPts val="600"/>
              </a:spcAft>
              <a:buFont typeface="Arial" panose="020B0604020202020204" pitchFamily="34" charset="0"/>
              <a:buChar char="•"/>
            </a:pPr>
            <a:r>
              <a:rPr lang="en-US" sz="2400" dirty="0"/>
              <a:t>Continue research; build arguments; collate evidence</a:t>
            </a:r>
          </a:p>
          <a:p>
            <a:pPr marL="1200150" lvl="2" indent="-285750">
              <a:spcAft>
                <a:spcPts val="600"/>
              </a:spcAft>
              <a:buFont typeface="Arial" panose="020B0604020202020204" pitchFamily="34" charset="0"/>
              <a:buChar char="•"/>
            </a:pPr>
            <a:r>
              <a:rPr lang="en-US" sz="2400" dirty="0"/>
              <a:t>Validate information; remain conscious of gaps</a:t>
            </a:r>
          </a:p>
          <a:p>
            <a:pPr marL="1200150" lvl="2" indent="-285750">
              <a:spcAft>
                <a:spcPts val="600"/>
              </a:spcAft>
              <a:buFont typeface="Arial" panose="020B0604020202020204" pitchFamily="34" charset="0"/>
              <a:buChar char="•"/>
            </a:pPr>
            <a:r>
              <a:rPr lang="en-US" sz="2400" dirty="0"/>
              <a:t>Check assumptions; check logic; check words</a:t>
            </a:r>
          </a:p>
          <a:p>
            <a:pPr marL="1200150" lvl="2" indent="-285750">
              <a:spcAft>
                <a:spcPts val="600"/>
              </a:spcAft>
              <a:buFont typeface="Arial" panose="020B0604020202020204" pitchFamily="34" charset="0"/>
              <a:buChar char="•"/>
            </a:pPr>
            <a:r>
              <a:rPr lang="en-US" sz="2400" dirty="0"/>
              <a:t>Adjust hypotheses</a:t>
            </a:r>
          </a:p>
          <a:p>
            <a:pPr marL="1200150" lvl="2" indent="-285750">
              <a:spcAft>
                <a:spcPts val="600"/>
              </a:spcAft>
              <a:buFont typeface="Arial" panose="020B0604020202020204" pitchFamily="34" charset="0"/>
              <a:buChar char="•"/>
            </a:pPr>
            <a:r>
              <a:rPr lang="en-US" sz="2400" dirty="0"/>
              <a:t>Assess probabilities</a:t>
            </a:r>
          </a:p>
          <a:p>
            <a:pPr marL="1200150" lvl="2" indent="-285750">
              <a:spcAft>
                <a:spcPts val="600"/>
              </a:spcAft>
              <a:buFont typeface="Arial" panose="020B0604020202020204" pitchFamily="34" charset="0"/>
              <a:buChar char="•"/>
            </a:pPr>
            <a:r>
              <a:rPr lang="en-US" sz="2400" dirty="0"/>
              <a:t>Think about wildcards</a:t>
            </a:r>
          </a:p>
          <a:p>
            <a:pPr marL="1200150" lvl="2" indent="-285750">
              <a:spcAft>
                <a:spcPts val="600"/>
              </a:spcAft>
              <a:buFont typeface="Arial" panose="020B0604020202020204" pitchFamily="34" charset="0"/>
              <a:buChar char="•"/>
            </a:pPr>
            <a:r>
              <a:rPr lang="en-US" sz="2400" dirty="0"/>
              <a:t>Test, test, test</a:t>
            </a:r>
          </a:p>
          <a:p>
            <a:pPr marL="1200150" lvl="2" indent="-285750">
              <a:spcAft>
                <a:spcPts val="600"/>
              </a:spcAft>
              <a:buFont typeface="Arial" panose="020B0604020202020204" pitchFamily="34" charset="0"/>
              <a:buChar char="•"/>
            </a:pPr>
            <a:r>
              <a:rPr lang="en-US" sz="2400" dirty="0"/>
              <a:t>Edit, edit, edit your thesis</a:t>
            </a:r>
            <a:endParaRPr lang="en-US" sz="2000" dirty="0"/>
          </a:p>
        </p:txBody>
      </p:sp>
      <p:pic>
        <p:nvPicPr>
          <p:cNvPr id="9" name="Picture 8" descr="Diagram&#10;&#10;Description automatically generated">
            <a:extLst>
              <a:ext uri="{FF2B5EF4-FFF2-40B4-BE49-F238E27FC236}">
                <a16:creationId xmlns:a16="http://schemas.microsoft.com/office/drawing/2014/main" id="{E252F24C-41BA-435E-AE26-2DC0ECACF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99693">
            <a:off x="7903637" y="4324319"/>
            <a:ext cx="2402444" cy="2402444"/>
          </a:xfrm>
          <a:prstGeom prst="rect">
            <a:avLst/>
          </a:prstGeom>
        </p:spPr>
      </p:pic>
    </p:spTree>
    <p:extLst>
      <p:ext uri="{BB962C8B-B14F-4D97-AF65-F5344CB8AC3E}">
        <p14:creationId xmlns:p14="http://schemas.microsoft.com/office/powerpoint/2010/main" val="288973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5" end="5"/>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6" end="6"/>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7" end="7"/>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8" end="8"/>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fltVal val="0"/>
                                          </p:val>
                                        </p:tav>
                                        <p:tav tm="100000">
                                          <p:val>
                                            <p:strVal val="#ppt_w"/>
                                          </p:val>
                                        </p:tav>
                                      </p:tavLst>
                                    </p:anim>
                                    <p:anim calcmode="lin" valueType="num">
                                      <p:cBhvr>
                                        <p:cTn id="47" dur="1000" fill="hold"/>
                                        <p:tgtEl>
                                          <p:spTgt spid="9"/>
                                        </p:tgtEl>
                                        <p:attrNameLst>
                                          <p:attrName>ppt_h</p:attrName>
                                        </p:attrNameLst>
                                      </p:cBhvr>
                                      <p:tavLst>
                                        <p:tav tm="0">
                                          <p:val>
                                            <p:fltVal val="0"/>
                                          </p:val>
                                        </p:tav>
                                        <p:tav tm="100000">
                                          <p:val>
                                            <p:strVal val="#ppt_h"/>
                                          </p:val>
                                        </p:tav>
                                      </p:tavLst>
                                    </p:anim>
                                    <p:anim calcmode="lin" valueType="num">
                                      <p:cBhvr>
                                        <p:cTn id="48" dur="1000" fill="hold"/>
                                        <p:tgtEl>
                                          <p:spTgt spid="9"/>
                                        </p:tgtEl>
                                        <p:attrNameLst>
                                          <p:attrName>style.rotation</p:attrName>
                                        </p:attrNameLst>
                                      </p:cBhvr>
                                      <p:tavLst>
                                        <p:tav tm="0">
                                          <p:val>
                                            <p:fltVal val="90"/>
                                          </p:val>
                                        </p:tav>
                                        <p:tav tm="100000">
                                          <p:val>
                                            <p:fltVal val="0"/>
                                          </p:val>
                                        </p:tav>
                                      </p:tavLst>
                                    </p:anim>
                                    <p:animEffect transition="in" filter="fade">
                                      <p:cBhvr>
                                        <p:cTn id="4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B8AFF-594D-471E-8D4D-E90C6A30D265}"/>
              </a:ext>
            </a:extLst>
          </p:cNvPr>
          <p:cNvPicPr>
            <a:picLocks noChangeAspect="1"/>
          </p:cNvPicPr>
          <p:nvPr/>
        </p:nvPicPr>
        <p:blipFill rotWithShape="1">
          <a:blip r:embed="rId2">
            <a:extLst>
              <a:ext uri="{28A0092B-C50C-407E-A947-70E740481C1C}">
                <a14:useLocalDpi xmlns:a14="http://schemas.microsoft.com/office/drawing/2010/main" val="0"/>
              </a:ext>
            </a:extLst>
          </a:blip>
          <a:srcRect l="10000" t="6110" r="65000" b="1806"/>
          <a:stretch/>
        </p:blipFill>
        <p:spPr>
          <a:xfrm>
            <a:off x="2200275" y="271463"/>
            <a:ext cx="2286000" cy="6315075"/>
          </a:xfrm>
          <a:prstGeom prst="rect">
            <a:avLst/>
          </a:prstGeom>
          <a:ln>
            <a:solidFill>
              <a:schemeClr val="tx1"/>
            </a:solidFill>
          </a:ln>
        </p:spPr>
      </p:pic>
      <p:sp>
        <p:nvSpPr>
          <p:cNvPr id="4" name="TextBox 3">
            <a:extLst>
              <a:ext uri="{FF2B5EF4-FFF2-40B4-BE49-F238E27FC236}">
                <a16:creationId xmlns:a16="http://schemas.microsoft.com/office/drawing/2014/main" id="{1051B964-ED7E-4176-9ED4-6529A4EDFF4D}"/>
              </a:ext>
            </a:extLst>
          </p:cNvPr>
          <p:cNvSpPr txBox="1"/>
          <p:nvPr/>
        </p:nvSpPr>
        <p:spPr>
          <a:xfrm>
            <a:off x="7849793" y="271463"/>
            <a:ext cx="2141933" cy="461665"/>
          </a:xfrm>
          <a:prstGeom prst="rect">
            <a:avLst/>
          </a:prstGeom>
          <a:noFill/>
          <a:ln>
            <a:solidFill>
              <a:schemeClr val="tx1"/>
            </a:solidFill>
          </a:ln>
        </p:spPr>
        <p:txBody>
          <a:bodyPr wrap="none" rtlCol="0">
            <a:spAutoFit/>
          </a:bodyPr>
          <a:lstStyle/>
          <a:p>
            <a:r>
              <a:rPr lang="en-US" sz="2400" dirty="0"/>
              <a:t>Writing a paper</a:t>
            </a:r>
          </a:p>
        </p:txBody>
      </p:sp>
      <p:sp>
        <p:nvSpPr>
          <p:cNvPr id="2" name="TextBox 1">
            <a:extLst>
              <a:ext uri="{FF2B5EF4-FFF2-40B4-BE49-F238E27FC236}">
                <a16:creationId xmlns:a16="http://schemas.microsoft.com/office/drawing/2014/main" id="{79521F6B-9854-4B98-AFB2-2704BEABD6A3}"/>
              </a:ext>
            </a:extLst>
          </p:cNvPr>
          <p:cNvSpPr txBox="1"/>
          <p:nvPr/>
        </p:nvSpPr>
        <p:spPr>
          <a:xfrm>
            <a:off x="4953000" y="838201"/>
            <a:ext cx="3616696" cy="461665"/>
          </a:xfrm>
          <a:prstGeom prst="rect">
            <a:avLst/>
          </a:prstGeom>
          <a:noFill/>
        </p:spPr>
        <p:txBody>
          <a:bodyPr wrap="none" rtlCol="0">
            <a:spAutoFit/>
          </a:bodyPr>
          <a:lstStyle/>
          <a:p>
            <a:r>
              <a:rPr lang="en-US" sz="2400" dirty="0"/>
              <a:t>Envision and conceptualize</a:t>
            </a:r>
          </a:p>
        </p:txBody>
      </p:sp>
      <p:sp>
        <p:nvSpPr>
          <p:cNvPr id="5" name="TextBox 4">
            <a:extLst>
              <a:ext uri="{FF2B5EF4-FFF2-40B4-BE49-F238E27FC236}">
                <a16:creationId xmlns:a16="http://schemas.microsoft.com/office/drawing/2014/main" id="{CE5D72CC-A855-4444-B150-E783957A83FA}"/>
              </a:ext>
            </a:extLst>
          </p:cNvPr>
          <p:cNvSpPr txBox="1"/>
          <p:nvPr/>
        </p:nvSpPr>
        <p:spPr>
          <a:xfrm>
            <a:off x="4953001" y="1538371"/>
            <a:ext cx="2385589" cy="461665"/>
          </a:xfrm>
          <a:prstGeom prst="rect">
            <a:avLst/>
          </a:prstGeom>
          <a:noFill/>
        </p:spPr>
        <p:txBody>
          <a:bodyPr wrap="none" rtlCol="0">
            <a:spAutoFit/>
          </a:bodyPr>
          <a:lstStyle/>
          <a:p>
            <a:r>
              <a:rPr lang="en-US" sz="2400" dirty="0"/>
              <a:t>Plan time, efforts</a:t>
            </a:r>
          </a:p>
        </p:txBody>
      </p:sp>
      <p:sp>
        <p:nvSpPr>
          <p:cNvPr id="6" name="TextBox 5">
            <a:extLst>
              <a:ext uri="{FF2B5EF4-FFF2-40B4-BE49-F238E27FC236}">
                <a16:creationId xmlns:a16="http://schemas.microsoft.com/office/drawing/2014/main" id="{8F90A50D-49E7-494D-A19C-F2B03B1CB64B}"/>
              </a:ext>
            </a:extLst>
          </p:cNvPr>
          <p:cNvSpPr txBox="1"/>
          <p:nvPr/>
        </p:nvSpPr>
        <p:spPr>
          <a:xfrm>
            <a:off x="4961224" y="2094833"/>
            <a:ext cx="1915909" cy="461665"/>
          </a:xfrm>
          <a:prstGeom prst="rect">
            <a:avLst/>
          </a:prstGeom>
          <a:noFill/>
        </p:spPr>
        <p:txBody>
          <a:bodyPr wrap="none" rtlCol="0">
            <a:spAutoFit/>
          </a:bodyPr>
          <a:lstStyle/>
          <a:p>
            <a:r>
              <a:rPr lang="en-US" sz="2400" dirty="0"/>
              <a:t>Get basic info</a:t>
            </a:r>
          </a:p>
        </p:txBody>
      </p:sp>
      <p:sp>
        <p:nvSpPr>
          <p:cNvPr id="7" name="TextBox 6">
            <a:extLst>
              <a:ext uri="{FF2B5EF4-FFF2-40B4-BE49-F238E27FC236}">
                <a16:creationId xmlns:a16="http://schemas.microsoft.com/office/drawing/2014/main" id="{EABB1AF4-063B-457D-B7D9-52D6A946E86A}"/>
              </a:ext>
            </a:extLst>
          </p:cNvPr>
          <p:cNvSpPr txBox="1"/>
          <p:nvPr/>
        </p:nvSpPr>
        <p:spPr>
          <a:xfrm>
            <a:off x="4998605" y="2651295"/>
            <a:ext cx="1776448" cy="461665"/>
          </a:xfrm>
          <a:prstGeom prst="rect">
            <a:avLst/>
          </a:prstGeom>
          <a:noFill/>
        </p:spPr>
        <p:txBody>
          <a:bodyPr wrap="none" rtlCol="0">
            <a:spAutoFit/>
          </a:bodyPr>
          <a:lstStyle/>
          <a:p>
            <a:r>
              <a:rPr lang="en-US" sz="2400" dirty="0"/>
              <a:t>Hypothesize</a:t>
            </a:r>
          </a:p>
        </p:txBody>
      </p:sp>
      <p:sp>
        <p:nvSpPr>
          <p:cNvPr id="8" name="TextBox 7">
            <a:extLst>
              <a:ext uri="{FF2B5EF4-FFF2-40B4-BE49-F238E27FC236}">
                <a16:creationId xmlns:a16="http://schemas.microsoft.com/office/drawing/2014/main" id="{68AADE61-87E5-4CEA-B9C9-5A7000DE51F0}"/>
              </a:ext>
            </a:extLst>
          </p:cNvPr>
          <p:cNvSpPr txBox="1"/>
          <p:nvPr/>
        </p:nvSpPr>
        <p:spPr>
          <a:xfrm>
            <a:off x="5046572" y="4884129"/>
            <a:ext cx="2242922" cy="461665"/>
          </a:xfrm>
          <a:prstGeom prst="rect">
            <a:avLst/>
          </a:prstGeom>
          <a:noFill/>
        </p:spPr>
        <p:txBody>
          <a:bodyPr wrap="none" rtlCol="0">
            <a:spAutoFit/>
          </a:bodyPr>
          <a:lstStyle/>
          <a:p>
            <a:r>
              <a:rPr lang="en-US" sz="2400" dirty="0"/>
              <a:t>Edit, strengthen</a:t>
            </a:r>
          </a:p>
        </p:txBody>
      </p:sp>
      <p:sp>
        <p:nvSpPr>
          <p:cNvPr id="9" name="TextBox 8">
            <a:extLst>
              <a:ext uri="{FF2B5EF4-FFF2-40B4-BE49-F238E27FC236}">
                <a16:creationId xmlns:a16="http://schemas.microsoft.com/office/drawing/2014/main" id="{B8BB3EA1-E96C-4E80-91AA-B208A26A2D5F}"/>
              </a:ext>
            </a:extLst>
          </p:cNvPr>
          <p:cNvSpPr txBox="1"/>
          <p:nvPr/>
        </p:nvSpPr>
        <p:spPr>
          <a:xfrm>
            <a:off x="5068785" y="5410201"/>
            <a:ext cx="3007555" cy="461665"/>
          </a:xfrm>
          <a:prstGeom prst="rect">
            <a:avLst/>
          </a:prstGeom>
          <a:noFill/>
        </p:spPr>
        <p:txBody>
          <a:bodyPr wrap="none" rtlCol="0">
            <a:spAutoFit/>
          </a:bodyPr>
          <a:lstStyle/>
          <a:p>
            <a:r>
              <a:rPr lang="en-US" sz="2400" dirty="0" err="1"/>
              <a:t>Coooooooooool</a:t>
            </a:r>
            <a:r>
              <a:rPr lang="en-US" sz="2400" dirty="0"/>
              <a:t> down</a:t>
            </a:r>
          </a:p>
        </p:txBody>
      </p:sp>
      <p:sp>
        <p:nvSpPr>
          <p:cNvPr id="10" name="TextBox 9">
            <a:extLst>
              <a:ext uri="{FF2B5EF4-FFF2-40B4-BE49-F238E27FC236}">
                <a16:creationId xmlns:a16="http://schemas.microsoft.com/office/drawing/2014/main" id="{5E8CC282-739C-4799-AAAE-F7C5BC28E718}"/>
              </a:ext>
            </a:extLst>
          </p:cNvPr>
          <p:cNvSpPr txBox="1"/>
          <p:nvPr/>
        </p:nvSpPr>
        <p:spPr>
          <a:xfrm>
            <a:off x="4998606" y="3432836"/>
            <a:ext cx="4312399" cy="461665"/>
          </a:xfrm>
          <a:prstGeom prst="rect">
            <a:avLst/>
          </a:prstGeom>
          <a:noFill/>
        </p:spPr>
        <p:txBody>
          <a:bodyPr wrap="none" rtlCol="0">
            <a:spAutoFit/>
          </a:bodyPr>
          <a:lstStyle/>
          <a:p>
            <a:r>
              <a:rPr lang="en-US" sz="2400" dirty="0"/>
              <a:t>Get more info, adjust hypothesis</a:t>
            </a:r>
          </a:p>
        </p:txBody>
      </p:sp>
      <p:sp>
        <p:nvSpPr>
          <p:cNvPr id="11" name="TextBox 10">
            <a:extLst>
              <a:ext uri="{FF2B5EF4-FFF2-40B4-BE49-F238E27FC236}">
                <a16:creationId xmlns:a16="http://schemas.microsoft.com/office/drawing/2014/main" id="{BD90DA69-C02A-46B6-9873-CECF64E3A843}"/>
              </a:ext>
            </a:extLst>
          </p:cNvPr>
          <p:cNvSpPr txBox="1"/>
          <p:nvPr/>
        </p:nvSpPr>
        <p:spPr>
          <a:xfrm>
            <a:off x="4998605" y="4273899"/>
            <a:ext cx="3275256" cy="461665"/>
          </a:xfrm>
          <a:prstGeom prst="rect">
            <a:avLst/>
          </a:prstGeom>
          <a:noFill/>
        </p:spPr>
        <p:txBody>
          <a:bodyPr wrap="none" rtlCol="0">
            <a:spAutoFit/>
          </a:bodyPr>
          <a:lstStyle/>
          <a:p>
            <a:r>
              <a:rPr lang="en-US" sz="2400" dirty="0"/>
              <a:t>Write and cut-and-paste</a:t>
            </a:r>
          </a:p>
        </p:txBody>
      </p:sp>
      <p:sp>
        <p:nvSpPr>
          <p:cNvPr id="12" name="TextBox 11">
            <a:extLst>
              <a:ext uri="{FF2B5EF4-FFF2-40B4-BE49-F238E27FC236}">
                <a16:creationId xmlns:a16="http://schemas.microsoft.com/office/drawing/2014/main" id="{E8E74F7B-CD9D-43F8-82F7-029B98368826}"/>
              </a:ext>
            </a:extLst>
          </p:cNvPr>
          <p:cNvSpPr txBox="1"/>
          <p:nvPr/>
        </p:nvSpPr>
        <p:spPr>
          <a:xfrm>
            <a:off x="5057537" y="6027471"/>
            <a:ext cx="1981633" cy="461665"/>
          </a:xfrm>
          <a:prstGeom prst="rect">
            <a:avLst/>
          </a:prstGeom>
          <a:noFill/>
        </p:spPr>
        <p:txBody>
          <a:bodyPr wrap="none" rtlCol="0">
            <a:spAutoFit/>
          </a:bodyPr>
          <a:lstStyle/>
          <a:p>
            <a:r>
              <a:rPr lang="en-US" sz="2400" dirty="0"/>
              <a:t>Edit, edit, edit</a:t>
            </a:r>
          </a:p>
        </p:txBody>
      </p:sp>
      <p:sp useBgFill="1">
        <p:nvSpPr>
          <p:cNvPr id="13" name="Rectangle 12">
            <a:extLst>
              <a:ext uri="{FF2B5EF4-FFF2-40B4-BE49-F238E27FC236}">
                <a16:creationId xmlns:a16="http://schemas.microsoft.com/office/drawing/2014/main" id="{0B9D2DB6-95C2-41D6-BE96-ECE80E4A0A9E}"/>
              </a:ext>
            </a:extLst>
          </p:cNvPr>
          <p:cNvSpPr/>
          <p:nvPr/>
        </p:nvSpPr>
        <p:spPr>
          <a:xfrm>
            <a:off x="2438400" y="1436837"/>
            <a:ext cx="1828800" cy="5041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9069C28A-A700-4221-A1BD-BD68CC544C21}"/>
              </a:ext>
            </a:extLst>
          </p:cNvPr>
          <p:cNvSpPr/>
          <p:nvPr/>
        </p:nvSpPr>
        <p:spPr>
          <a:xfrm>
            <a:off x="4936976" y="1395662"/>
            <a:ext cx="4511824" cy="5041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72592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B8AFF-594D-471E-8D4D-E90C6A30D265}"/>
              </a:ext>
            </a:extLst>
          </p:cNvPr>
          <p:cNvPicPr>
            <a:picLocks noChangeAspect="1"/>
          </p:cNvPicPr>
          <p:nvPr/>
        </p:nvPicPr>
        <p:blipFill rotWithShape="1">
          <a:blip r:embed="rId2">
            <a:extLst>
              <a:ext uri="{28A0092B-C50C-407E-A947-70E740481C1C}">
                <a14:useLocalDpi xmlns:a14="http://schemas.microsoft.com/office/drawing/2010/main" val="0"/>
              </a:ext>
            </a:extLst>
          </a:blip>
          <a:srcRect l="10000" t="6110" r="65000" b="1806"/>
          <a:stretch/>
        </p:blipFill>
        <p:spPr>
          <a:xfrm>
            <a:off x="2200275" y="271463"/>
            <a:ext cx="2286000" cy="6315075"/>
          </a:xfrm>
          <a:prstGeom prst="rect">
            <a:avLst/>
          </a:prstGeom>
          <a:ln>
            <a:solidFill>
              <a:schemeClr val="tx1"/>
            </a:solidFill>
          </a:ln>
        </p:spPr>
      </p:pic>
      <p:sp>
        <p:nvSpPr>
          <p:cNvPr id="4" name="TextBox 3">
            <a:extLst>
              <a:ext uri="{FF2B5EF4-FFF2-40B4-BE49-F238E27FC236}">
                <a16:creationId xmlns:a16="http://schemas.microsoft.com/office/drawing/2014/main" id="{1051B964-ED7E-4176-9ED4-6529A4EDFF4D}"/>
              </a:ext>
            </a:extLst>
          </p:cNvPr>
          <p:cNvSpPr txBox="1"/>
          <p:nvPr/>
        </p:nvSpPr>
        <p:spPr>
          <a:xfrm>
            <a:off x="7849793" y="271463"/>
            <a:ext cx="2141933" cy="461665"/>
          </a:xfrm>
          <a:prstGeom prst="rect">
            <a:avLst/>
          </a:prstGeom>
          <a:noFill/>
          <a:ln>
            <a:solidFill>
              <a:schemeClr val="tx1"/>
            </a:solidFill>
          </a:ln>
        </p:spPr>
        <p:txBody>
          <a:bodyPr wrap="none" rtlCol="0">
            <a:spAutoFit/>
          </a:bodyPr>
          <a:lstStyle/>
          <a:p>
            <a:r>
              <a:rPr lang="en-US" sz="2400" dirty="0"/>
              <a:t>Writing a paper</a:t>
            </a:r>
          </a:p>
        </p:txBody>
      </p:sp>
      <p:sp>
        <p:nvSpPr>
          <p:cNvPr id="2" name="TextBox 1">
            <a:extLst>
              <a:ext uri="{FF2B5EF4-FFF2-40B4-BE49-F238E27FC236}">
                <a16:creationId xmlns:a16="http://schemas.microsoft.com/office/drawing/2014/main" id="{79521F6B-9854-4B98-AFB2-2704BEABD6A3}"/>
              </a:ext>
            </a:extLst>
          </p:cNvPr>
          <p:cNvSpPr txBox="1"/>
          <p:nvPr/>
        </p:nvSpPr>
        <p:spPr>
          <a:xfrm>
            <a:off x="4953000" y="838201"/>
            <a:ext cx="3616696" cy="461665"/>
          </a:xfrm>
          <a:prstGeom prst="rect">
            <a:avLst/>
          </a:prstGeom>
          <a:noFill/>
        </p:spPr>
        <p:txBody>
          <a:bodyPr wrap="none" rtlCol="0">
            <a:spAutoFit/>
          </a:bodyPr>
          <a:lstStyle/>
          <a:p>
            <a:r>
              <a:rPr lang="en-US" sz="2400" dirty="0"/>
              <a:t>Envision and conceptualize</a:t>
            </a:r>
          </a:p>
        </p:txBody>
      </p:sp>
      <p:sp>
        <p:nvSpPr>
          <p:cNvPr id="5" name="TextBox 4">
            <a:extLst>
              <a:ext uri="{FF2B5EF4-FFF2-40B4-BE49-F238E27FC236}">
                <a16:creationId xmlns:a16="http://schemas.microsoft.com/office/drawing/2014/main" id="{CE5D72CC-A855-4444-B150-E783957A83FA}"/>
              </a:ext>
            </a:extLst>
          </p:cNvPr>
          <p:cNvSpPr txBox="1"/>
          <p:nvPr/>
        </p:nvSpPr>
        <p:spPr>
          <a:xfrm>
            <a:off x="4953001" y="1538371"/>
            <a:ext cx="2385589" cy="461665"/>
          </a:xfrm>
          <a:prstGeom prst="rect">
            <a:avLst/>
          </a:prstGeom>
          <a:noFill/>
        </p:spPr>
        <p:txBody>
          <a:bodyPr wrap="none" rtlCol="0">
            <a:spAutoFit/>
          </a:bodyPr>
          <a:lstStyle/>
          <a:p>
            <a:r>
              <a:rPr lang="en-US" sz="2400" dirty="0"/>
              <a:t>Plan time, efforts</a:t>
            </a:r>
          </a:p>
        </p:txBody>
      </p:sp>
      <p:sp>
        <p:nvSpPr>
          <p:cNvPr id="6" name="TextBox 5">
            <a:extLst>
              <a:ext uri="{FF2B5EF4-FFF2-40B4-BE49-F238E27FC236}">
                <a16:creationId xmlns:a16="http://schemas.microsoft.com/office/drawing/2014/main" id="{8F90A50D-49E7-494D-A19C-F2B03B1CB64B}"/>
              </a:ext>
            </a:extLst>
          </p:cNvPr>
          <p:cNvSpPr txBox="1"/>
          <p:nvPr/>
        </p:nvSpPr>
        <p:spPr>
          <a:xfrm>
            <a:off x="4961224" y="2094833"/>
            <a:ext cx="1915909" cy="461665"/>
          </a:xfrm>
          <a:prstGeom prst="rect">
            <a:avLst/>
          </a:prstGeom>
          <a:noFill/>
        </p:spPr>
        <p:txBody>
          <a:bodyPr wrap="none" rtlCol="0">
            <a:spAutoFit/>
          </a:bodyPr>
          <a:lstStyle/>
          <a:p>
            <a:r>
              <a:rPr lang="en-US" sz="2400" dirty="0"/>
              <a:t>Get basic info</a:t>
            </a:r>
          </a:p>
        </p:txBody>
      </p:sp>
      <p:sp>
        <p:nvSpPr>
          <p:cNvPr id="7" name="TextBox 6">
            <a:extLst>
              <a:ext uri="{FF2B5EF4-FFF2-40B4-BE49-F238E27FC236}">
                <a16:creationId xmlns:a16="http://schemas.microsoft.com/office/drawing/2014/main" id="{EABB1AF4-063B-457D-B7D9-52D6A946E86A}"/>
              </a:ext>
            </a:extLst>
          </p:cNvPr>
          <p:cNvSpPr txBox="1"/>
          <p:nvPr/>
        </p:nvSpPr>
        <p:spPr>
          <a:xfrm>
            <a:off x="4998605" y="2651295"/>
            <a:ext cx="1776448" cy="461665"/>
          </a:xfrm>
          <a:prstGeom prst="rect">
            <a:avLst/>
          </a:prstGeom>
          <a:noFill/>
        </p:spPr>
        <p:txBody>
          <a:bodyPr wrap="none" rtlCol="0">
            <a:spAutoFit/>
          </a:bodyPr>
          <a:lstStyle/>
          <a:p>
            <a:r>
              <a:rPr lang="en-US" sz="2400" dirty="0"/>
              <a:t>Hypothesize</a:t>
            </a:r>
          </a:p>
        </p:txBody>
      </p:sp>
      <p:sp>
        <p:nvSpPr>
          <p:cNvPr id="8" name="TextBox 7">
            <a:extLst>
              <a:ext uri="{FF2B5EF4-FFF2-40B4-BE49-F238E27FC236}">
                <a16:creationId xmlns:a16="http://schemas.microsoft.com/office/drawing/2014/main" id="{68AADE61-87E5-4CEA-B9C9-5A7000DE51F0}"/>
              </a:ext>
            </a:extLst>
          </p:cNvPr>
          <p:cNvSpPr txBox="1"/>
          <p:nvPr/>
        </p:nvSpPr>
        <p:spPr>
          <a:xfrm>
            <a:off x="5046572" y="4884129"/>
            <a:ext cx="2242922" cy="461665"/>
          </a:xfrm>
          <a:prstGeom prst="rect">
            <a:avLst/>
          </a:prstGeom>
          <a:noFill/>
        </p:spPr>
        <p:txBody>
          <a:bodyPr wrap="none" rtlCol="0">
            <a:spAutoFit/>
          </a:bodyPr>
          <a:lstStyle/>
          <a:p>
            <a:r>
              <a:rPr lang="en-US" sz="2400" dirty="0"/>
              <a:t>Edit, strengthen</a:t>
            </a:r>
          </a:p>
        </p:txBody>
      </p:sp>
      <p:sp>
        <p:nvSpPr>
          <p:cNvPr id="9" name="TextBox 8">
            <a:extLst>
              <a:ext uri="{FF2B5EF4-FFF2-40B4-BE49-F238E27FC236}">
                <a16:creationId xmlns:a16="http://schemas.microsoft.com/office/drawing/2014/main" id="{B8BB3EA1-E96C-4E80-91AA-B208A26A2D5F}"/>
              </a:ext>
            </a:extLst>
          </p:cNvPr>
          <p:cNvSpPr txBox="1"/>
          <p:nvPr/>
        </p:nvSpPr>
        <p:spPr>
          <a:xfrm>
            <a:off x="5068785" y="5410201"/>
            <a:ext cx="3007555" cy="461665"/>
          </a:xfrm>
          <a:prstGeom prst="rect">
            <a:avLst/>
          </a:prstGeom>
          <a:noFill/>
        </p:spPr>
        <p:txBody>
          <a:bodyPr wrap="none" rtlCol="0">
            <a:spAutoFit/>
          </a:bodyPr>
          <a:lstStyle/>
          <a:p>
            <a:r>
              <a:rPr lang="en-US" sz="2400" dirty="0" err="1"/>
              <a:t>Coooooooooool</a:t>
            </a:r>
            <a:r>
              <a:rPr lang="en-US" sz="2400" dirty="0"/>
              <a:t> down</a:t>
            </a:r>
          </a:p>
        </p:txBody>
      </p:sp>
      <p:sp>
        <p:nvSpPr>
          <p:cNvPr id="10" name="TextBox 9">
            <a:extLst>
              <a:ext uri="{FF2B5EF4-FFF2-40B4-BE49-F238E27FC236}">
                <a16:creationId xmlns:a16="http://schemas.microsoft.com/office/drawing/2014/main" id="{5E8CC282-739C-4799-AAAE-F7C5BC28E718}"/>
              </a:ext>
            </a:extLst>
          </p:cNvPr>
          <p:cNvSpPr txBox="1"/>
          <p:nvPr/>
        </p:nvSpPr>
        <p:spPr>
          <a:xfrm>
            <a:off x="4998606" y="3432836"/>
            <a:ext cx="4312399" cy="461665"/>
          </a:xfrm>
          <a:prstGeom prst="rect">
            <a:avLst/>
          </a:prstGeom>
          <a:noFill/>
        </p:spPr>
        <p:txBody>
          <a:bodyPr wrap="none" rtlCol="0">
            <a:spAutoFit/>
          </a:bodyPr>
          <a:lstStyle/>
          <a:p>
            <a:r>
              <a:rPr lang="en-US" sz="2400" dirty="0"/>
              <a:t>Get more info, adjust hypothesis</a:t>
            </a:r>
          </a:p>
        </p:txBody>
      </p:sp>
      <p:sp>
        <p:nvSpPr>
          <p:cNvPr id="11" name="TextBox 10">
            <a:extLst>
              <a:ext uri="{FF2B5EF4-FFF2-40B4-BE49-F238E27FC236}">
                <a16:creationId xmlns:a16="http://schemas.microsoft.com/office/drawing/2014/main" id="{BD90DA69-C02A-46B6-9873-CECF64E3A843}"/>
              </a:ext>
            </a:extLst>
          </p:cNvPr>
          <p:cNvSpPr txBox="1"/>
          <p:nvPr/>
        </p:nvSpPr>
        <p:spPr>
          <a:xfrm>
            <a:off x="4998605" y="4273899"/>
            <a:ext cx="3275256" cy="461665"/>
          </a:xfrm>
          <a:prstGeom prst="rect">
            <a:avLst/>
          </a:prstGeom>
          <a:noFill/>
        </p:spPr>
        <p:txBody>
          <a:bodyPr wrap="none" rtlCol="0">
            <a:spAutoFit/>
          </a:bodyPr>
          <a:lstStyle/>
          <a:p>
            <a:r>
              <a:rPr lang="en-US" sz="2400" dirty="0"/>
              <a:t>Write and cut-and-paste</a:t>
            </a:r>
          </a:p>
        </p:txBody>
      </p:sp>
      <p:sp>
        <p:nvSpPr>
          <p:cNvPr id="12" name="TextBox 11">
            <a:extLst>
              <a:ext uri="{FF2B5EF4-FFF2-40B4-BE49-F238E27FC236}">
                <a16:creationId xmlns:a16="http://schemas.microsoft.com/office/drawing/2014/main" id="{E8E74F7B-CD9D-43F8-82F7-029B98368826}"/>
              </a:ext>
            </a:extLst>
          </p:cNvPr>
          <p:cNvSpPr txBox="1"/>
          <p:nvPr/>
        </p:nvSpPr>
        <p:spPr>
          <a:xfrm>
            <a:off x="5057537" y="6027471"/>
            <a:ext cx="1981633" cy="461665"/>
          </a:xfrm>
          <a:prstGeom prst="rect">
            <a:avLst/>
          </a:prstGeom>
          <a:noFill/>
        </p:spPr>
        <p:txBody>
          <a:bodyPr wrap="none" rtlCol="0">
            <a:spAutoFit/>
          </a:bodyPr>
          <a:lstStyle/>
          <a:p>
            <a:r>
              <a:rPr lang="en-US" sz="2400" dirty="0"/>
              <a:t>Edit, edit, edit</a:t>
            </a:r>
          </a:p>
        </p:txBody>
      </p:sp>
      <p:sp useBgFill="1">
        <p:nvSpPr>
          <p:cNvPr id="13" name="Rectangle 12">
            <a:extLst>
              <a:ext uri="{FF2B5EF4-FFF2-40B4-BE49-F238E27FC236}">
                <a16:creationId xmlns:a16="http://schemas.microsoft.com/office/drawing/2014/main" id="{0B9D2DB6-95C2-41D6-BE96-ECE80E4A0A9E}"/>
              </a:ext>
            </a:extLst>
          </p:cNvPr>
          <p:cNvSpPr/>
          <p:nvPr/>
        </p:nvSpPr>
        <p:spPr>
          <a:xfrm>
            <a:off x="2438400" y="2000035"/>
            <a:ext cx="1828800" cy="4478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9069C28A-A700-4221-A1BD-BD68CC544C21}"/>
              </a:ext>
            </a:extLst>
          </p:cNvPr>
          <p:cNvSpPr/>
          <p:nvPr/>
        </p:nvSpPr>
        <p:spPr>
          <a:xfrm>
            <a:off x="4936976" y="2000036"/>
            <a:ext cx="4511824" cy="44369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709459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B8AFF-594D-471E-8D4D-E90C6A30D265}"/>
              </a:ext>
            </a:extLst>
          </p:cNvPr>
          <p:cNvPicPr>
            <a:picLocks noChangeAspect="1"/>
          </p:cNvPicPr>
          <p:nvPr/>
        </p:nvPicPr>
        <p:blipFill rotWithShape="1">
          <a:blip r:embed="rId2">
            <a:extLst>
              <a:ext uri="{28A0092B-C50C-407E-A947-70E740481C1C}">
                <a14:useLocalDpi xmlns:a14="http://schemas.microsoft.com/office/drawing/2010/main" val="0"/>
              </a:ext>
            </a:extLst>
          </a:blip>
          <a:srcRect l="10000" t="6110" r="65000" b="1806"/>
          <a:stretch/>
        </p:blipFill>
        <p:spPr>
          <a:xfrm>
            <a:off x="2200275" y="271463"/>
            <a:ext cx="2286000" cy="6315075"/>
          </a:xfrm>
          <a:prstGeom prst="rect">
            <a:avLst/>
          </a:prstGeom>
          <a:ln>
            <a:solidFill>
              <a:schemeClr val="tx1"/>
            </a:solidFill>
          </a:ln>
        </p:spPr>
      </p:pic>
      <p:sp>
        <p:nvSpPr>
          <p:cNvPr id="4" name="TextBox 3">
            <a:extLst>
              <a:ext uri="{FF2B5EF4-FFF2-40B4-BE49-F238E27FC236}">
                <a16:creationId xmlns:a16="http://schemas.microsoft.com/office/drawing/2014/main" id="{1051B964-ED7E-4176-9ED4-6529A4EDFF4D}"/>
              </a:ext>
            </a:extLst>
          </p:cNvPr>
          <p:cNvSpPr txBox="1"/>
          <p:nvPr/>
        </p:nvSpPr>
        <p:spPr>
          <a:xfrm>
            <a:off x="7849793" y="271463"/>
            <a:ext cx="2141933" cy="461665"/>
          </a:xfrm>
          <a:prstGeom prst="rect">
            <a:avLst/>
          </a:prstGeom>
          <a:noFill/>
          <a:ln>
            <a:solidFill>
              <a:schemeClr val="tx1"/>
            </a:solidFill>
          </a:ln>
        </p:spPr>
        <p:txBody>
          <a:bodyPr wrap="none" rtlCol="0">
            <a:spAutoFit/>
          </a:bodyPr>
          <a:lstStyle/>
          <a:p>
            <a:r>
              <a:rPr lang="en-US" sz="2400" dirty="0"/>
              <a:t>Writing a paper</a:t>
            </a:r>
          </a:p>
        </p:txBody>
      </p:sp>
      <p:sp>
        <p:nvSpPr>
          <p:cNvPr id="2" name="TextBox 1">
            <a:extLst>
              <a:ext uri="{FF2B5EF4-FFF2-40B4-BE49-F238E27FC236}">
                <a16:creationId xmlns:a16="http://schemas.microsoft.com/office/drawing/2014/main" id="{79521F6B-9854-4B98-AFB2-2704BEABD6A3}"/>
              </a:ext>
            </a:extLst>
          </p:cNvPr>
          <p:cNvSpPr txBox="1"/>
          <p:nvPr/>
        </p:nvSpPr>
        <p:spPr>
          <a:xfrm>
            <a:off x="4953000" y="838201"/>
            <a:ext cx="3616696" cy="461665"/>
          </a:xfrm>
          <a:prstGeom prst="rect">
            <a:avLst/>
          </a:prstGeom>
          <a:noFill/>
        </p:spPr>
        <p:txBody>
          <a:bodyPr wrap="none" rtlCol="0">
            <a:spAutoFit/>
          </a:bodyPr>
          <a:lstStyle/>
          <a:p>
            <a:r>
              <a:rPr lang="en-US" sz="2400" dirty="0"/>
              <a:t>Envision and conceptualize</a:t>
            </a:r>
          </a:p>
        </p:txBody>
      </p:sp>
      <p:sp>
        <p:nvSpPr>
          <p:cNvPr id="5" name="TextBox 4">
            <a:extLst>
              <a:ext uri="{FF2B5EF4-FFF2-40B4-BE49-F238E27FC236}">
                <a16:creationId xmlns:a16="http://schemas.microsoft.com/office/drawing/2014/main" id="{CE5D72CC-A855-4444-B150-E783957A83FA}"/>
              </a:ext>
            </a:extLst>
          </p:cNvPr>
          <p:cNvSpPr txBox="1"/>
          <p:nvPr/>
        </p:nvSpPr>
        <p:spPr>
          <a:xfrm>
            <a:off x="4953001" y="1538371"/>
            <a:ext cx="2385589" cy="461665"/>
          </a:xfrm>
          <a:prstGeom prst="rect">
            <a:avLst/>
          </a:prstGeom>
          <a:noFill/>
        </p:spPr>
        <p:txBody>
          <a:bodyPr wrap="none" rtlCol="0">
            <a:spAutoFit/>
          </a:bodyPr>
          <a:lstStyle/>
          <a:p>
            <a:r>
              <a:rPr lang="en-US" sz="2400" dirty="0"/>
              <a:t>Plan time, efforts</a:t>
            </a:r>
          </a:p>
        </p:txBody>
      </p:sp>
      <p:sp>
        <p:nvSpPr>
          <p:cNvPr id="6" name="TextBox 5">
            <a:extLst>
              <a:ext uri="{FF2B5EF4-FFF2-40B4-BE49-F238E27FC236}">
                <a16:creationId xmlns:a16="http://schemas.microsoft.com/office/drawing/2014/main" id="{8F90A50D-49E7-494D-A19C-F2B03B1CB64B}"/>
              </a:ext>
            </a:extLst>
          </p:cNvPr>
          <p:cNvSpPr txBox="1"/>
          <p:nvPr/>
        </p:nvSpPr>
        <p:spPr>
          <a:xfrm>
            <a:off x="4961224" y="2094833"/>
            <a:ext cx="1915909" cy="461665"/>
          </a:xfrm>
          <a:prstGeom prst="rect">
            <a:avLst/>
          </a:prstGeom>
          <a:noFill/>
        </p:spPr>
        <p:txBody>
          <a:bodyPr wrap="none" rtlCol="0">
            <a:spAutoFit/>
          </a:bodyPr>
          <a:lstStyle/>
          <a:p>
            <a:r>
              <a:rPr lang="en-US" sz="2400" dirty="0"/>
              <a:t>Get basic info</a:t>
            </a:r>
          </a:p>
        </p:txBody>
      </p:sp>
      <p:sp>
        <p:nvSpPr>
          <p:cNvPr id="7" name="TextBox 6">
            <a:extLst>
              <a:ext uri="{FF2B5EF4-FFF2-40B4-BE49-F238E27FC236}">
                <a16:creationId xmlns:a16="http://schemas.microsoft.com/office/drawing/2014/main" id="{EABB1AF4-063B-457D-B7D9-52D6A946E86A}"/>
              </a:ext>
            </a:extLst>
          </p:cNvPr>
          <p:cNvSpPr txBox="1"/>
          <p:nvPr/>
        </p:nvSpPr>
        <p:spPr>
          <a:xfrm>
            <a:off x="4998605" y="2651295"/>
            <a:ext cx="1776448" cy="461665"/>
          </a:xfrm>
          <a:prstGeom prst="rect">
            <a:avLst/>
          </a:prstGeom>
          <a:noFill/>
        </p:spPr>
        <p:txBody>
          <a:bodyPr wrap="none" rtlCol="0">
            <a:spAutoFit/>
          </a:bodyPr>
          <a:lstStyle/>
          <a:p>
            <a:r>
              <a:rPr lang="en-US" sz="2400" dirty="0"/>
              <a:t>Hypothesize</a:t>
            </a:r>
          </a:p>
        </p:txBody>
      </p:sp>
      <p:sp>
        <p:nvSpPr>
          <p:cNvPr id="8" name="TextBox 7">
            <a:extLst>
              <a:ext uri="{FF2B5EF4-FFF2-40B4-BE49-F238E27FC236}">
                <a16:creationId xmlns:a16="http://schemas.microsoft.com/office/drawing/2014/main" id="{68AADE61-87E5-4CEA-B9C9-5A7000DE51F0}"/>
              </a:ext>
            </a:extLst>
          </p:cNvPr>
          <p:cNvSpPr txBox="1"/>
          <p:nvPr/>
        </p:nvSpPr>
        <p:spPr>
          <a:xfrm>
            <a:off x="5046572" y="4884129"/>
            <a:ext cx="2242922" cy="461665"/>
          </a:xfrm>
          <a:prstGeom prst="rect">
            <a:avLst/>
          </a:prstGeom>
          <a:noFill/>
        </p:spPr>
        <p:txBody>
          <a:bodyPr wrap="none" rtlCol="0">
            <a:spAutoFit/>
          </a:bodyPr>
          <a:lstStyle/>
          <a:p>
            <a:r>
              <a:rPr lang="en-US" sz="2400" dirty="0"/>
              <a:t>Edit, strengthen</a:t>
            </a:r>
          </a:p>
        </p:txBody>
      </p:sp>
      <p:sp>
        <p:nvSpPr>
          <p:cNvPr id="9" name="TextBox 8">
            <a:extLst>
              <a:ext uri="{FF2B5EF4-FFF2-40B4-BE49-F238E27FC236}">
                <a16:creationId xmlns:a16="http://schemas.microsoft.com/office/drawing/2014/main" id="{B8BB3EA1-E96C-4E80-91AA-B208A26A2D5F}"/>
              </a:ext>
            </a:extLst>
          </p:cNvPr>
          <p:cNvSpPr txBox="1"/>
          <p:nvPr/>
        </p:nvSpPr>
        <p:spPr>
          <a:xfrm>
            <a:off x="5068785" y="5410201"/>
            <a:ext cx="3007555" cy="461665"/>
          </a:xfrm>
          <a:prstGeom prst="rect">
            <a:avLst/>
          </a:prstGeom>
          <a:noFill/>
        </p:spPr>
        <p:txBody>
          <a:bodyPr wrap="none" rtlCol="0">
            <a:spAutoFit/>
          </a:bodyPr>
          <a:lstStyle/>
          <a:p>
            <a:r>
              <a:rPr lang="en-US" sz="2400" dirty="0" err="1"/>
              <a:t>Coooooooooool</a:t>
            </a:r>
            <a:r>
              <a:rPr lang="en-US" sz="2400" dirty="0"/>
              <a:t> down</a:t>
            </a:r>
          </a:p>
        </p:txBody>
      </p:sp>
      <p:sp>
        <p:nvSpPr>
          <p:cNvPr id="10" name="TextBox 9">
            <a:extLst>
              <a:ext uri="{FF2B5EF4-FFF2-40B4-BE49-F238E27FC236}">
                <a16:creationId xmlns:a16="http://schemas.microsoft.com/office/drawing/2014/main" id="{5E8CC282-739C-4799-AAAE-F7C5BC28E718}"/>
              </a:ext>
            </a:extLst>
          </p:cNvPr>
          <p:cNvSpPr txBox="1"/>
          <p:nvPr/>
        </p:nvSpPr>
        <p:spPr>
          <a:xfrm>
            <a:off x="4998606" y="3432836"/>
            <a:ext cx="4312399" cy="461665"/>
          </a:xfrm>
          <a:prstGeom prst="rect">
            <a:avLst/>
          </a:prstGeom>
          <a:noFill/>
        </p:spPr>
        <p:txBody>
          <a:bodyPr wrap="none" rtlCol="0">
            <a:spAutoFit/>
          </a:bodyPr>
          <a:lstStyle/>
          <a:p>
            <a:r>
              <a:rPr lang="en-US" sz="2400" dirty="0"/>
              <a:t>Get more info, adjust hypothesis</a:t>
            </a:r>
          </a:p>
        </p:txBody>
      </p:sp>
      <p:sp>
        <p:nvSpPr>
          <p:cNvPr id="11" name="TextBox 10">
            <a:extLst>
              <a:ext uri="{FF2B5EF4-FFF2-40B4-BE49-F238E27FC236}">
                <a16:creationId xmlns:a16="http://schemas.microsoft.com/office/drawing/2014/main" id="{BD90DA69-C02A-46B6-9873-CECF64E3A843}"/>
              </a:ext>
            </a:extLst>
          </p:cNvPr>
          <p:cNvSpPr txBox="1"/>
          <p:nvPr/>
        </p:nvSpPr>
        <p:spPr>
          <a:xfrm>
            <a:off x="4998605" y="4273899"/>
            <a:ext cx="3275256" cy="461665"/>
          </a:xfrm>
          <a:prstGeom prst="rect">
            <a:avLst/>
          </a:prstGeom>
          <a:noFill/>
        </p:spPr>
        <p:txBody>
          <a:bodyPr wrap="none" rtlCol="0">
            <a:spAutoFit/>
          </a:bodyPr>
          <a:lstStyle/>
          <a:p>
            <a:r>
              <a:rPr lang="en-US" sz="2400" dirty="0"/>
              <a:t>Write and cut-and-paste</a:t>
            </a:r>
          </a:p>
        </p:txBody>
      </p:sp>
      <p:sp>
        <p:nvSpPr>
          <p:cNvPr id="12" name="TextBox 11">
            <a:extLst>
              <a:ext uri="{FF2B5EF4-FFF2-40B4-BE49-F238E27FC236}">
                <a16:creationId xmlns:a16="http://schemas.microsoft.com/office/drawing/2014/main" id="{E8E74F7B-CD9D-43F8-82F7-029B98368826}"/>
              </a:ext>
            </a:extLst>
          </p:cNvPr>
          <p:cNvSpPr txBox="1"/>
          <p:nvPr/>
        </p:nvSpPr>
        <p:spPr>
          <a:xfrm>
            <a:off x="5057537" y="6027471"/>
            <a:ext cx="1981633" cy="461665"/>
          </a:xfrm>
          <a:prstGeom prst="rect">
            <a:avLst/>
          </a:prstGeom>
          <a:noFill/>
        </p:spPr>
        <p:txBody>
          <a:bodyPr wrap="none" rtlCol="0">
            <a:spAutoFit/>
          </a:bodyPr>
          <a:lstStyle/>
          <a:p>
            <a:r>
              <a:rPr lang="en-US" sz="2400" dirty="0"/>
              <a:t>Edit, edit, edit</a:t>
            </a:r>
          </a:p>
        </p:txBody>
      </p:sp>
      <p:sp useBgFill="1">
        <p:nvSpPr>
          <p:cNvPr id="13" name="Rectangle 12">
            <a:extLst>
              <a:ext uri="{FF2B5EF4-FFF2-40B4-BE49-F238E27FC236}">
                <a16:creationId xmlns:a16="http://schemas.microsoft.com/office/drawing/2014/main" id="{0B9D2DB6-95C2-41D6-BE96-ECE80E4A0A9E}"/>
              </a:ext>
            </a:extLst>
          </p:cNvPr>
          <p:cNvSpPr/>
          <p:nvPr/>
        </p:nvSpPr>
        <p:spPr>
          <a:xfrm>
            <a:off x="2438400" y="2556497"/>
            <a:ext cx="1828800" cy="39216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9069C28A-A700-4221-A1BD-BD68CC544C21}"/>
              </a:ext>
            </a:extLst>
          </p:cNvPr>
          <p:cNvSpPr/>
          <p:nvPr/>
        </p:nvSpPr>
        <p:spPr>
          <a:xfrm>
            <a:off x="4936976" y="2556498"/>
            <a:ext cx="4511824" cy="3880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369646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B8AFF-594D-471E-8D4D-E90C6A30D265}"/>
              </a:ext>
            </a:extLst>
          </p:cNvPr>
          <p:cNvPicPr>
            <a:picLocks noChangeAspect="1"/>
          </p:cNvPicPr>
          <p:nvPr/>
        </p:nvPicPr>
        <p:blipFill rotWithShape="1">
          <a:blip r:embed="rId2">
            <a:extLst>
              <a:ext uri="{28A0092B-C50C-407E-A947-70E740481C1C}">
                <a14:useLocalDpi xmlns:a14="http://schemas.microsoft.com/office/drawing/2010/main" val="0"/>
              </a:ext>
            </a:extLst>
          </a:blip>
          <a:srcRect l="10000" t="6110" r="65000" b="1806"/>
          <a:stretch/>
        </p:blipFill>
        <p:spPr>
          <a:xfrm>
            <a:off x="2200275" y="271463"/>
            <a:ext cx="2286000" cy="6315075"/>
          </a:xfrm>
          <a:prstGeom prst="rect">
            <a:avLst/>
          </a:prstGeom>
          <a:ln>
            <a:solidFill>
              <a:schemeClr val="tx1"/>
            </a:solidFill>
          </a:ln>
        </p:spPr>
      </p:pic>
      <p:sp>
        <p:nvSpPr>
          <p:cNvPr id="4" name="TextBox 3">
            <a:extLst>
              <a:ext uri="{FF2B5EF4-FFF2-40B4-BE49-F238E27FC236}">
                <a16:creationId xmlns:a16="http://schemas.microsoft.com/office/drawing/2014/main" id="{1051B964-ED7E-4176-9ED4-6529A4EDFF4D}"/>
              </a:ext>
            </a:extLst>
          </p:cNvPr>
          <p:cNvSpPr txBox="1"/>
          <p:nvPr/>
        </p:nvSpPr>
        <p:spPr>
          <a:xfrm>
            <a:off x="7849793" y="271463"/>
            <a:ext cx="2141933" cy="461665"/>
          </a:xfrm>
          <a:prstGeom prst="rect">
            <a:avLst/>
          </a:prstGeom>
          <a:noFill/>
          <a:ln>
            <a:solidFill>
              <a:schemeClr val="tx1"/>
            </a:solidFill>
          </a:ln>
        </p:spPr>
        <p:txBody>
          <a:bodyPr wrap="none" rtlCol="0">
            <a:spAutoFit/>
          </a:bodyPr>
          <a:lstStyle/>
          <a:p>
            <a:r>
              <a:rPr lang="en-US" sz="2400" dirty="0"/>
              <a:t>Writing a paper</a:t>
            </a:r>
          </a:p>
        </p:txBody>
      </p:sp>
      <p:sp>
        <p:nvSpPr>
          <p:cNvPr id="2" name="TextBox 1">
            <a:extLst>
              <a:ext uri="{FF2B5EF4-FFF2-40B4-BE49-F238E27FC236}">
                <a16:creationId xmlns:a16="http://schemas.microsoft.com/office/drawing/2014/main" id="{79521F6B-9854-4B98-AFB2-2704BEABD6A3}"/>
              </a:ext>
            </a:extLst>
          </p:cNvPr>
          <p:cNvSpPr txBox="1"/>
          <p:nvPr/>
        </p:nvSpPr>
        <p:spPr>
          <a:xfrm>
            <a:off x="4953000" y="838201"/>
            <a:ext cx="3616696" cy="461665"/>
          </a:xfrm>
          <a:prstGeom prst="rect">
            <a:avLst/>
          </a:prstGeom>
          <a:noFill/>
        </p:spPr>
        <p:txBody>
          <a:bodyPr wrap="none" rtlCol="0">
            <a:spAutoFit/>
          </a:bodyPr>
          <a:lstStyle/>
          <a:p>
            <a:r>
              <a:rPr lang="en-US" sz="2400" dirty="0"/>
              <a:t>Envision and conceptualize</a:t>
            </a:r>
          </a:p>
        </p:txBody>
      </p:sp>
      <p:sp>
        <p:nvSpPr>
          <p:cNvPr id="5" name="TextBox 4">
            <a:extLst>
              <a:ext uri="{FF2B5EF4-FFF2-40B4-BE49-F238E27FC236}">
                <a16:creationId xmlns:a16="http://schemas.microsoft.com/office/drawing/2014/main" id="{CE5D72CC-A855-4444-B150-E783957A83FA}"/>
              </a:ext>
            </a:extLst>
          </p:cNvPr>
          <p:cNvSpPr txBox="1"/>
          <p:nvPr/>
        </p:nvSpPr>
        <p:spPr>
          <a:xfrm>
            <a:off x="4953001" y="1538371"/>
            <a:ext cx="2385589" cy="461665"/>
          </a:xfrm>
          <a:prstGeom prst="rect">
            <a:avLst/>
          </a:prstGeom>
          <a:noFill/>
        </p:spPr>
        <p:txBody>
          <a:bodyPr wrap="none" rtlCol="0">
            <a:spAutoFit/>
          </a:bodyPr>
          <a:lstStyle/>
          <a:p>
            <a:r>
              <a:rPr lang="en-US" sz="2400" dirty="0"/>
              <a:t>Plan time, efforts</a:t>
            </a:r>
          </a:p>
        </p:txBody>
      </p:sp>
      <p:sp>
        <p:nvSpPr>
          <p:cNvPr id="6" name="TextBox 5">
            <a:extLst>
              <a:ext uri="{FF2B5EF4-FFF2-40B4-BE49-F238E27FC236}">
                <a16:creationId xmlns:a16="http://schemas.microsoft.com/office/drawing/2014/main" id="{8F90A50D-49E7-494D-A19C-F2B03B1CB64B}"/>
              </a:ext>
            </a:extLst>
          </p:cNvPr>
          <p:cNvSpPr txBox="1"/>
          <p:nvPr/>
        </p:nvSpPr>
        <p:spPr>
          <a:xfrm>
            <a:off x="4961224" y="2094833"/>
            <a:ext cx="1915909" cy="461665"/>
          </a:xfrm>
          <a:prstGeom prst="rect">
            <a:avLst/>
          </a:prstGeom>
          <a:noFill/>
        </p:spPr>
        <p:txBody>
          <a:bodyPr wrap="none" rtlCol="0">
            <a:spAutoFit/>
          </a:bodyPr>
          <a:lstStyle/>
          <a:p>
            <a:r>
              <a:rPr lang="en-US" sz="2400" dirty="0"/>
              <a:t>Get basic info</a:t>
            </a:r>
          </a:p>
        </p:txBody>
      </p:sp>
      <p:sp>
        <p:nvSpPr>
          <p:cNvPr id="7" name="TextBox 6">
            <a:extLst>
              <a:ext uri="{FF2B5EF4-FFF2-40B4-BE49-F238E27FC236}">
                <a16:creationId xmlns:a16="http://schemas.microsoft.com/office/drawing/2014/main" id="{EABB1AF4-063B-457D-B7D9-52D6A946E86A}"/>
              </a:ext>
            </a:extLst>
          </p:cNvPr>
          <p:cNvSpPr txBox="1"/>
          <p:nvPr/>
        </p:nvSpPr>
        <p:spPr>
          <a:xfrm>
            <a:off x="4998605" y="2651295"/>
            <a:ext cx="1776448" cy="461665"/>
          </a:xfrm>
          <a:prstGeom prst="rect">
            <a:avLst/>
          </a:prstGeom>
          <a:noFill/>
        </p:spPr>
        <p:txBody>
          <a:bodyPr wrap="none" rtlCol="0">
            <a:spAutoFit/>
          </a:bodyPr>
          <a:lstStyle/>
          <a:p>
            <a:r>
              <a:rPr lang="en-US" sz="2400" dirty="0"/>
              <a:t>Hypothesize</a:t>
            </a:r>
          </a:p>
        </p:txBody>
      </p:sp>
      <p:sp>
        <p:nvSpPr>
          <p:cNvPr id="8" name="TextBox 7">
            <a:extLst>
              <a:ext uri="{FF2B5EF4-FFF2-40B4-BE49-F238E27FC236}">
                <a16:creationId xmlns:a16="http://schemas.microsoft.com/office/drawing/2014/main" id="{68AADE61-87E5-4CEA-B9C9-5A7000DE51F0}"/>
              </a:ext>
            </a:extLst>
          </p:cNvPr>
          <p:cNvSpPr txBox="1"/>
          <p:nvPr/>
        </p:nvSpPr>
        <p:spPr>
          <a:xfrm>
            <a:off x="5046572" y="4884129"/>
            <a:ext cx="2242922" cy="461665"/>
          </a:xfrm>
          <a:prstGeom prst="rect">
            <a:avLst/>
          </a:prstGeom>
          <a:noFill/>
        </p:spPr>
        <p:txBody>
          <a:bodyPr wrap="none" rtlCol="0">
            <a:spAutoFit/>
          </a:bodyPr>
          <a:lstStyle/>
          <a:p>
            <a:r>
              <a:rPr lang="en-US" sz="2400" dirty="0"/>
              <a:t>Edit, strengthen</a:t>
            </a:r>
          </a:p>
        </p:txBody>
      </p:sp>
      <p:sp>
        <p:nvSpPr>
          <p:cNvPr id="9" name="TextBox 8">
            <a:extLst>
              <a:ext uri="{FF2B5EF4-FFF2-40B4-BE49-F238E27FC236}">
                <a16:creationId xmlns:a16="http://schemas.microsoft.com/office/drawing/2014/main" id="{B8BB3EA1-E96C-4E80-91AA-B208A26A2D5F}"/>
              </a:ext>
            </a:extLst>
          </p:cNvPr>
          <p:cNvSpPr txBox="1"/>
          <p:nvPr/>
        </p:nvSpPr>
        <p:spPr>
          <a:xfrm>
            <a:off x="5068785" y="5410201"/>
            <a:ext cx="3007555" cy="461665"/>
          </a:xfrm>
          <a:prstGeom prst="rect">
            <a:avLst/>
          </a:prstGeom>
          <a:noFill/>
        </p:spPr>
        <p:txBody>
          <a:bodyPr wrap="none" rtlCol="0">
            <a:spAutoFit/>
          </a:bodyPr>
          <a:lstStyle/>
          <a:p>
            <a:r>
              <a:rPr lang="en-US" sz="2400" dirty="0" err="1"/>
              <a:t>Coooooooooool</a:t>
            </a:r>
            <a:r>
              <a:rPr lang="en-US" sz="2400" dirty="0"/>
              <a:t> down</a:t>
            </a:r>
          </a:p>
        </p:txBody>
      </p:sp>
      <p:sp>
        <p:nvSpPr>
          <p:cNvPr id="10" name="TextBox 9">
            <a:extLst>
              <a:ext uri="{FF2B5EF4-FFF2-40B4-BE49-F238E27FC236}">
                <a16:creationId xmlns:a16="http://schemas.microsoft.com/office/drawing/2014/main" id="{5E8CC282-739C-4799-AAAE-F7C5BC28E718}"/>
              </a:ext>
            </a:extLst>
          </p:cNvPr>
          <p:cNvSpPr txBox="1"/>
          <p:nvPr/>
        </p:nvSpPr>
        <p:spPr>
          <a:xfrm>
            <a:off x="4998606" y="3432836"/>
            <a:ext cx="4312399" cy="461665"/>
          </a:xfrm>
          <a:prstGeom prst="rect">
            <a:avLst/>
          </a:prstGeom>
          <a:noFill/>
        </p:spPr>
        <p:txBody>
          <a:bodyPr wrap="none" rtlCol="0">
            <a:spAutoFit/>
          </a:bodyPr>
          <a:lstStyle/>
          <a:p>
            <a:r>
              <a:rPr lang="en-US" sz="2400" dirty="0"/>
              <a:t>Get more info, adjust hypothesis</a:t>
            </a:r>
          </a:p>
        </p:txBody>
      </p:sp>
      <p:sp>
        <p:nvSpPr>
          <p:cNvPr id="11" name="TextBox 10">
            <a:extLst>
              <a:ext uri="{FF2B5EF4-FFF2-40B4-BE49-F238E27FC236}">
                <a16:creationId xmlns:a16="http://schemas.microsoft.com/office/drawing/2014/main" id="{BD90DA69-C02A-46B6-9873-CECF64E3A843}"/>
              </a:ext>
            </a:extLst>
          </p:cNvPr>
          <p:cNvSpPr txBox="1"/>
          <p:nvPr/>
        </p:nvSpPr>
        <p:spPr>
          <a:xfrm>
            <a:off x="4998605" y="4273899"/>
            <a:ext cx="3275256" cy="461665"/>
          </a:xfrm>
          <a:prstGeom prst="rect">
            <a:avLst/>
          </a:prstGeom>
          <a:noFill/>
        </p:spPr>
        <p:txBody>
          <a:bodyPr wrap="none" rtlCol="0">
            <a:spAutoFit/>
          </a:bodyPr>
          <a:lstStyle/>
          <a:p>
            <a:r>
              <a:rPr lang="en-US" sz="2400" dirty="0"/>
              <a:t>Write and cut-and-paste</a:t>
            </a:r>
          </a:p>
        </p:txBody>
      </p:sp>
      <p:sp>
        <p:nvSpPr>
          <p:cNvPr id="12" name="TextBox 11">
            <a:extLst>
              <a:ext uri="{FF2B5EF4-FFF2-40B4-BE49-F238E27FC236}">
                <a16:creationId xmlns:a16="http://schemas.microsoft.com/office/drawing/2014/main" id="{E8E74F7B-CD9D-43F8-82F7-029B98368826}"/>
              </a:ext>
            </a:extLst>
          </p:cNvPr>
          <p:cNvSpPr txBox="1"/>
          <p:nvPr/>
        </p:nvSpPr>
        <p:spPr>
          <a:xfrm>
            <a:off x="5057537" y="6027471"/>
            <a:ext cx="1981633" cy="461665"/>
          </a:xfrm>
          <a:prstGeom prst="rect">
            <a:avLst/>
          </a:prstGeom>
          <a:noFill/>
        </p:spPr>
        <p:txBody>
          <a:bodyPr wrap="none" rtlCol="0">
            <a:spAutoFit/>
          </a:bodyPr>
          <a:lstStyle/>
          <a:p>
            <a:r>
              <a:rPr lang="en-US" sz="2400" dirty="0"/>
              <a:t>Edit, edit, edit</a:t>
            </a:r>
          </a:p>
        </p:txBody>
      </p:sp>
      <p:sp useBgFill="1">
        <p:nvSpPr>
          <p:cNvPr id="13" name="Rectangle 12">
            <a:extLst>
              <a:ext uri="{FF2B5EF4-FFF2-40B4-BE49-F238E27FC236}">
                <a16:creationId xmlns:a16="http://schemas.microsoft.com/office/drawing/2014/main" id="{0B9D2DB6-95C2-41D6-BE96-ECE80E4A0A9E}"/>
              </a:ext>
            </a:extLst>
          </p:cNvPr>
          <p:cNvSpPr/>
          <p:nvPr/>
        </p:nvSpPr>
        <p:spPr>
          <a:xfrm>
            <a:off x="2429306" y="3112960"/>
            <a:ext cx="1828800" cy="33761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9069C28A-A700-4221-A1BD-BD68CC544C21}"/>
              </a:ext>
            </a:extLst>
          </p:cNvPr>
          <p:cNvSpPr/>
          <p:nvPr/>
        </p:nvSpPr>
        <p:spPr>
          <a:xfrm>
            <a:off x="4936976" y="3207756"/>
            <a:ext cx="4511824" cy="32292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58426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B8AFF-594D-471E-8D4D-E90C6A30D265}"/>
              </a:ext>
            </a:extLst>
          </p:cNvPr>
          <p:cNvPicPr>
            <a:picLocks noChangeAspect="1"/>
          </p:cNvPicPr>
          <p:nvPr/>
        </p:nvPicPr>
        <p:blipFill rotWithShape="1">
          <a:blip r:embed="rId2">
            <a:extLst>
              <a:ext uri="{28A0092B-C50C-407E-A947-70E740481C1C}">
                <a14:useLocalDpi xmlns:a14="http://schemas.microsoft.com/office/drawing/2010/main" val="0"/>
              </a:ext>
            </a:extLst>
          </a:blip>
          <a:srcRect l="10000" t="6110" r="65000" b="1806"/>
          <a:stretch/>
        </p:blipFill>
        <p:spPr>
          <a:xfrm>
            <a:off x="2200275" y="271463"/>
            <a:ext cx="2286000" cy="6315075"/>
          </a:xfrm>
          <a:prstGeom prst="rect">
            <a:avLst/>
          </a:prstGeom>
          <a:ln>
            <a:solidFill>
              <a:schemeClr val="tx1"/>
            </a:solidFill>
          </a:ln>
        </p:spPr>
      </p:pic>
      <p:sp>
        <p:nvSpPr>
          <p:cNvPr id="4" name="TextBox 3">
            <a:extLst>
              <a:ext uri="{FF2B5EF4-FFF2-40B4-BE49-F238E27FC236}">
                <a16:creationId xmlns:a16="http://schemas.microsoft.com/office/drawing/2014/main" id="{1051B964-ED7E-4176-9ED4-6529A4EDFF4D}"/>
              </a:ext>
            </a:extLst>
          </p:cNvPr>
          <p:cNvSpPr txBox="1"/>
          <p:nvPr/>
        </p:nvSpPr>
        <p:spPr>
          <a:xfrm>
            <a:off x="7849793" y="271463"/>
            <a:ext cx="2141933" cy="461665"/>
          </a:xfrm>
          <a:prstGeom prst="rect">
            <a:avLst/>
          </a:prstGeom>
          <a:noFill/>
          <a:ln>
            <a:solidFill>
              <a:schemeClr val="tx1"/>
            </a:solidFill>
          </a:ln>
        </p:spPr>
        <p:txBody>
          <a:bodyPr wrap="none" rtlCol="0">
            <a:spAutoFit/>
          </a:bodyPr>
          <a:lstStyle/>
          <a:p>
            <a:r>
              <a:rPr lang="en-US" sz="2400" dirty="0"/>
              <a:t>Writing a paper</a:t>
            </a:r>
          </a:p>
        </p:txBody>
      </p:sp>
      <p:sp>
        <p:nvSpPr>
          <p:cNvPr id="2" name="TextBox 1">
            <a:extLst>
              <a:ext uri="{FF2B5EF4-FFF2-40B4-BE49-F238E27FC236}">
                <a16:creationId xmlns:a16="http://schemas.microsoft.com/office/drawing/2014/main" id="{79521F6B-9854-4B98-AFB2-2704BEABD6A3}"/>
              </a:ext>
            </a:extLst>
          </p:cNvPr>
          <p:cNvSpPr txBox="1"/>
          <p:nvPr/>
        </p:nvSpPr>
        <p:spPr>
          <a:xfrm>
            <a:off x="4953000" y="838201"/>
            <a:ext cx="3616696" cy="461665"/>
          </a:xfrm>
          <a:prstGeom prst="rect">
            <a:avLst/>
          </a:prstGeom>
          <a:noFill/>
        </p:spPr>
        <p:txBody>
          <a:bodyPr wrap="none" rtlCol="0">
            <a:spAutoFit/>
          </a:bodyPr>
          <a:lstStyle/>
          <a:p>
            <a:r>
              <a:rPr lang="en-US" sz="2400" dirty="0"/>
              <a:t>Envision and conceptualize</a:t>
            </a:r>
          </a:p>
        </p:txBody>
      </p:sp>
      <p:sp>
        <p:nvSpPr>
          <p:cNvPr id="5" name="TextBox 4">
            <a:extLst>
              <a:ext uri="{FF2B5EF4-FFF2-40B4-BE49-F238E27FC236}">
                <a16:creationId xmlns:a16="http://schemas.microsoft.com/office/drawing/2014/main" id="{CE5D72CC-A855-4444-B150-E783957A83FA}"/>
              </a:ext>
            </a:extLst>
          </p:cNvPr>
          <p:cNvSpPr txBox="1"/>
          <p:nvPr/>
        </p:nvSpPr>
        <p:spPr>
          <a:xfrm>
            <a:off x="4953001" y="1538371"/>
            <a:ext cx="2385589" cy="461665"/>
          </a:xfrm>
          <a:prstGeom prst="rect">
            <a:avLst/>
          </a:prstGeom>
          <a:noFill/>
        </p:spPr>
        <p:txBody>
          <a:bodyPr wrap="none" rtlCol="0">
            <a:spAutoFit/>
          </a:bodyPr>
          <a:lstStyle/>
          <a:p>
            <a:r>
              <a:rPr lang="en-US" sz="2400" dirty="0"/>
              <a:t>Plan time, efforts</a:t>
            </a:r>
          </a:p>
        </p:txBody>
      </p:sp>
      <p:sp>
        <p:nvSpPr>
          <p:cNvPr id="6" name="TextBox 5">
            <a:extLst>
              <a:ext uri="{FF2B5EF4-FFF2-40B4-BE49-F238E27FC236}">
                <a16:creationId xmlns:a16="http://schemas.microsoft.com/office/drawing/2014/main" id="{8F90A50D-49E7-494D-A19C-F2B03B1CB64B}"/>
              </a:ext>
            </a:extLst>
          </p:cNvPr>
          <p:cNvSpPr txBox="1"/>
          <p:nvPr/>
        </p:nvSpPr>
        <p:spPr>
          <a:xfrm>
            <a:off x="4961224" y="2094833"/>
            <a:ext cx="1915909" cy="461665"/>
          </a:xfrm>
          <a:prstGeom prst="rect">
            <a:avLst/>
          </a:prstGeom>
          <a:noFill/>
        </p:spPr>
        <p:txBody>
          <a:bodyPr wrap="none" rtlCol="0">
            <a:spAutoFit/>
          </a:bodyPr>
          <a:lstStyle/>
          <a:p>
            <a:r>
              <a:rPr lang="en-US" sz="2400" dirty="0"/>
              <a:t>Get basic info</a:t>
            </a:r>
          </a:p>
        </p:txBody>
      </p:sp>
      <p:sp>
        <p:nvSpPr>
          <p:cNvPr id="7" name="TextBox 6">
            <a:extLst>
              <a:ext uri="{FF2B5EF4-FFF2-40B4-BE49-F238E27FC236}">
                <a16:creationId xmlns:a16="http://schemas.microsoft.com/office/drawing/2014/main" id="{EABB1AF4-063B-457D-B7D9-52D6A946E86A}"/>
              </a:ext>
            </a:extLst>
          </p:cNvPr>
          <p:cNvSpPr txBox="1"/>
          <p:nvPr/>
        </p:nvSpPr>
        <p:spPr>
          <a:xfrm>
            <a:off x="4998605" y="2651295"/>
            <a:ext cx="1776448" cy="461665"/>
          </a:xfrm>
          <a:prstGeom prst="rect">
            <a:avLst/>
          </a:prstGeom>
          <a:noFill/>
        </p:spPr>
        <p:txBody>
          <a:bodyPr wrap="none" rtlCol="0">
            <a:spAutoFit/>
          </a:bodyPr>
          <a:lstStyle/>
          <a:p>
            <a:r>
              <a:rPr lang="en-US" sz="2400" dirty="0"/>
              <a:t>Hypothesize</a:t>
            </a:r>
          </a:p>
        </p:txBody>
      </p:sp>
      <p:sp>
        <p:nvSpPr>
          <p:cNvPr id="8" name="TextBox 7">
            <a:extLst>
              <a:ext uri="{FF2B5EF4-FFF2-40B4-BE49-F238E27FC236}">
                <a16:creationId xmlns:a16="http://schemas.microsoft.com/office/drawing/2014/main" id="{68AADE61-87E5-4CEA-B9C9-5A7000DE51F0}"/>
              </a:ext>
            </a:extLst>
          </p:cNvPr>
          <p:cNvSpPr txBox="1"/>
          <p:nvPr/>
        </p:nvSpPr>
        <p:spPr>
          <a:xfrm>
            <a:off x="5046572" y="4884129"/>
            <a:ext cx="2242922" cy="461665"/>
          </a:xfrm>
          <a:prstGeom prst="rect">
            <a:avLst/>
          </a:prstGeom>
          <a:noFill/>
        </p:spPr>
        <p:txBody>
          <a:bodyPr wrap="none" rtlCol="0">
            <a:spAutoFit/>
          </a:bodyPr>
          <a:lstStyle/>
          <a:p>
            <a:r>
              <a:rPr lang="en-US" sz="2400" dirty="0"/>
              <a:t>Edit, strengthen</a:t>
            </a:r>
          </a:p>
        </p:txBody>
      </p:sp>
      <p:sp>
        <p:nvSpPr>
          <p:cNvPr id="9" name="TextBox 8">
            <a:extLst>
              <a:ext uri="{FF2B5EF4-FFF2-40B4-BE49-F238E27FC236}">
                <a16:creationId xmlns:a16="http://schemas.microsoft.com/office/drawing/2014/main" id="{B8BB3EA1-E96C-4E80-91AA-B208A26A2D5F}"/>
              </a:ext>
            </a:extLst>
          </p:cNvPr>
          <p:cNvSpPr txBox="1"/>
          <p:nvPr/>
        </p:nvSpPr>
        <p:spPr>
          <a:xfrm>
            <a:off x="5068785" y="5410201"/>
            <a:ext cx="3007555" cy="461665"/>
          </a:xfrm>
          <a:prstGeom prst="rect">
            <a:avLst/>
          </a:prstGeom>
          <a:noFill/>
        </p:spPr>
        <p:txBody>
          <a:bodyPr wrap="none" rtlCol="0">
            <a:spAutoFit/>
          </a:bodyPr>
          <a:lstStyle/>
          <a:p>
            <a:r>
              <a:rPr lang="en-US" sz="2400" dirty="0" err="1"/>
              <a:t>Coooooooooool</a:t>
            </a:r>
            <a:r>
              <a:rPr lang="en-US" sz="2400" dirty="0"/>
              <a:t> down</a:t>
            </a:r>
          </a:p>
        </p:txBody>
      </p:sp>
      <p:sp>
        <p:nvSpPr>
          <p:cNvPr id="10" name="TextBox 9">
            <a:extLst>
              <a:ext uri="{FF2B5EF4-FFF2-40B4-BE49-F238E27FC236}">
                <a16:creationId xmlns:a16="http://schemas.microsoft.com/office/drawing/2014/main" id="{5E8CC282-739C-4799-AAAE-F7C5BC28E718}"/>
              </a:ext>
            </a:extLst>
          </p:cNvPr>
          <p:cNvSpPr txBox="1"/>
          <p:nvPr/>
        </p:nvSpPr>
        <p:spPr>
          <a:xfrm>
            <a:off x="4998606" y="3432836"/>
            <a:ext cx="4312399" cy="461665"/>
          </a:xfrm>
          <a:prstGeom prst="rect">
            <a:avLst/>
          </a:prstGeom>
          <a:noFill/>
        </p:spPr>
        <p:txBody>
          <a:bodyPr wrap="none" rtlCol="0">
            <a:spAutoFit/>
          </a:bodyPr>
          <a:lstStyle/>
          <a:p>
            <a:r>
              <a:rPr lang="en-US" sz="2400" dirty="0"/>
              <a:t>Get more info, adjust hypothesis</a:t>
            </a:r>
          </a:p>
        </p:txBody>
      </p:sp>
      <p:sp>
        <p:nvSpPr>
          <p:cNvPr id="11" name="TextBox 10">
            <a:extLst>
              <a:ext uri="{FF2B5EF4-FFF2-40B4-BE49-F238E27FC236}">
                <a16:creationId xmlns:a16="http://schemas.microsoft.com/office/drawing/2014/main" id="{BD90DA69-C02A-46B6-9873-CECF64E3A843}"/>
              </a:ext>
            </a:extLst>
          </p:cNvPr>
          <p:cNvSpPr txBox="1"/>
          <p:nvPr/>
        </p:nvSpPr>
        <p:spPr>
          <a:xfrm>
            <a:off x="4998605" y="4273899"/>
            <a:ext cx="3275256" cy="461665"/>
          </a:xfrm>
          <a:prstGeom prst="rect">
            <a:avLst/>
          </a:prstGeom>
          <a:noFill/>
        </p:spPr>
        <p:txBody>
          <a:bodyPr wrap="none" rtlCol="0">
            <a:spAutoFit/>
          </a:bodyPr>
          <a:lstStyle/>
          <a:p>
            <a:r>
              <a:rPr lang="en-US" sz="2400" dirty="0"/>
              <a:t>Write and cut-and-paste</a:t>
            </a:r>
          </a:p>
        </p:txBody>
      </p:sp>
      <p:sp>
        <p:nvSpPr>
          <p:cNvPr id="12" name="TextBox 11">
            <a:extLst>
              <a:ext uri="{FF2B5EF4-FFF2-40B4-BE49-F238E27FC236}">
                <a16:creationId xmlns:a16="http://schemas.microsoft.com/office/drawing/2014/main" id="{E8E74F7B-CD9D-43F8-82F7-029B98368826}"/>
              </a:ext>
            </a:extLst>
          </p:cNvPr>
          <p:cNvSpPr txBox="1"/>
          <p:nvPr/>
        </p:nvSpPr>
        <p:spPr>
          <a:xfrm>
            <a:off x="5057537" y="6027471"/>
            <a:ext cx="1981633" cy="461665"/>
          </a:xfrm>
          <a:prstGeom prst="rect">
            <a:avLst/>
          </a:prstGeom>
          <a:noFill/>
        </p:spPr>
        <p:txBody>
          <a:bodyPr wrap="none" rtlCol="0">
            <a:spAutoFit/>
          </a:bodyPr>
          <a:lstStyle/>
          <a:p>
            <a:r>
              <a:rPr lang="en-US" sz="2400" dirty="0"/>
              <a:t>Edit, edit, edit</a:t>
            </a:r>
          </a:p>
        </p:txBody>
      </p:sp>
      <p:sp useBgFill="1">
        <p:nvSpPr>
          <p:cNvPr id="13" name="Rectangle 12">
            <a:extLst>
              <a:ext uri="{FF2B5EF4-FFF2-40B4-BE49-F238E27FC236}">
                <a16:creationId xmlns:a16="http://schemas.microsoft.com/office/drawing/2014/main" id="{0B9D2DB6-95C2-41D6-BE96-ECE80E4A0A9E}"/>
              </a:ext>
            </a:extLst>
          </p:cNvPr>
          <p:cNvSpPr/>
          <p:nvPr/>
        </p:nvSpPr>
        <p:spPr>
          <a:xfrm>
            <a:off x="2429306" y="4238046"/>
            <a:ext cx="1828800" cy="22510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9069C28A-A700-4221-A1BD-BD68CC544C21}"/>
              </a:ext>
            </a:extLst>
          </p:cNvPr>
          <p:cNvSpPr/>
          <p:nvPr/>
        </p:nvSpPr>
        <p:spPr>
          <a:xfrm>
            <a:off x="4936976" y="3894500"/>
            <a:ext cx="4511824" cy="25424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9165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62200" y="3886201"/>
            <a:ext cx="7808548" cy="2277547"/>
          </a:xfrm>
          <a:prstGeom prst="rect">
            <a:avLst/>
          </a:prstGeom>
          <a:noFill/>
        </p:spPr>
        <p:txBody>
          <a:bodyPr wrap="none" rtlCol="0">
            <a:spAutoFit/>
          </a:bodyPr>
          <a:lstStyle/>
          <a:p>
            <a:pPr algn="ctr">
              <a:spcAft>
                <a:spcPts val="1200"/>
              </a:spcAft>
            </a:pPr>
            <a:r>
              <a:rPr lang="en-US" sz="2800" dirty="0"/>
              <a:t>Once we have a defined analytical question … </a:t>
            </a:r>
          </a:p>
          <a:p>
            <a:pPr algn="ctr">
              <a:spcAft>
                <a:spcPts val="1200"/>
              </a:spcAft>
            </a:pPr>
            <a:r>
              <a:rPr lang="en-US" sz="2800" dirty="0"/>
              <a:t>Once we have some basic information …</a:t>
            </a:r>
          </a:p>
          <a:p>
            <a:pPr algn="ctr">
              <a:spcAft>
                <a:spcPts val="1200"/>
              </a:spcAft>
            </a:pPr>
            <a:r>
              <a:rPr lang="en-US" sz="2800" dirty="0"/>
              <a:t>What is our FIRST analytic contribution on an issue?</a:t>
            </a:r>
          </a:p>
          <a:p>
            <a:pPr algn="ctr">
              <a:spcAft>
                <a:spcPts val="1200"/>
              </a:spcAft>
            </a:pPr>
            <a:r>
              <a:rPr lang="en-US" sz="2800" dirty="0"/>
              <a:t>And how do we do it?</a:t>
            </a:r>
          </a:p>
        </p:txBody>
      </p:sp>
      <p:sp>
        <p:nvSpPr>
          <p:cNvPr id="2" name="Rectangle 1"/>
          <p:cNvSpPr/>
          <p:nvPr/>
        </p:nvSpPr>
        <p:spPr>
          <a:xfrm>
            <a:off x="2727224" y="1371600"/>
            <a:ext cx="6929718" cy="1938992"/>
          </a:xfrm>
          <a:prstGeom prst="rect">
            <a:avLst/>
          </a:prstGeom>
        </p:spPr>
        <p:txBody>
          <a:bodyPr wrap="none">
            <a:spAutoFit/>
          </a:bodyPr>
          <a:lstStyle/>
          <a:p>
            <a:pPr algn="ctr"/>
            <a:r>
              <a:rPr lang="en-US" sz="4000" dirty="0"/>
              <a:t>What do decision-makers need?</a:t>
            </a:r>
          </a:p>
          <a:p>
            <a:pPr algn="ctr"/>
            <a:r>
              <a:rPr lang="en-US" sz="4000" dirty="0"/>
              <a:t>What is intelligence</a:t>
            </a:r>
            <a:r>
              <a:rPr lang="es-ES" sz="4000" dirty="0"/>
              <a:t>?</a:t>
            </a:r>
            <a:br>
              <a:rPr lang="es-ES" sz="4000" dirty="0"/>
            </a:br>
            <a:r>
              <a:rPr lang="en-US" sz="4000" dirty="0"/>
              <a:t>What is analysis?</a:t>
            </a:r>
          </a:p>
        </p:txBody>
      </p:sp>
      <p:sp>
        <p:nvSpPr>
          <p:cNvPr id="4" name="Slide Number Placeholder 3"/>
          <p:cNvSpPr>
            <a:spLocks noGrp="1"/>
          </p:cNvSpPr>
          <p:nvPr>
            <p:ph type="sldNum" sz="quarter" idx="12"/>
          </p:nvPr>
        </p:nvSpPr>
        <p:spPr/>
        <p:txBody>
          <a:bodyPr/>
          <a:lstStyle/>
          <a:p>
            <a:fld id="{C4F85062-4662-4D6B-BB38-DB7C890070DF}" type="slidenum">
              <a:rPr lang="en-US" smtClean="0"/>
              <a:t>15</a:t>
            </a:fld>
            <a:endParaRPr lang="en-US"/>
          </a:p>
        </p:txBody>
      </p:sp>
    </p:spTree>
    <p:extLst>
      <p:ext uri="{BB962C8B-B14F-4D97-AF65-F5344CB8AC3E}">
        <p14:creationId xmlns:p14="http://schemas.microsoft.com/office/powerpoint/2010/main" val="386486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left)">
                                      <p:cBhvr>
                                        <p:cTn id="10" dur="3000"/>
                                        <p:tgtEl>
                                          <p:spTgt spid="6">
                                            <p:txEl>
                                              <p:pRg st="0" end="0"/>
                                            </p:txEl>
                                          </p:spTgt>
                                        </p:tgtEl>
                                      </p:cBhvr>
                                    </p:animEffect>
                                  </p:childTnLst>
                                  <p:subTnLst>
                                    <p:animClr clrSpc="rgb" dir="cw">
                                      <p:cBhvr override="childStyle">
                                        <p:cTn dur="1" fill="hold" display="0" masterRel="nextClick" afterEffect="1"/>
                                        <p:tgtEl>
                                          <p:spTgt spid="6">
                                            <p:txEl>
                                              <p:pRg st="0" end="0"/>
                                            </p:txEl>
                                          </p:spTgt>
                                        </p:tgtEl>
                                        <p:attrNameLst>
                                          <p:attrName>ppt_c</p:attrName>
                                        </p:attrNameLst>
                                      </p:cBhvr>
                                      <p:to>
                                        <a:srgbClr val="B2B2B2"/>
                                      </p:to>
                                    </p:animClr>
                                  </p:subTnLst>
                                </p:cTn>
                              </p:par>
                            </p:childTnLst>
                          </p:cTn>
                        </p:par>
                        <p:par>
                          <p:cTn id="11" fill="hold">
                            <p:stCondLst>
                              <p:cond delay="3000"/>
                            </p:stCondLst>
                            <p:childTnLst>
                              <p:par>
                                <p:cTn id="12" presetID="22" presetClass="entr" presetSubtype="8" fill="hold" nodeType="after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wipe(left)">
                                      <p:cBhvr>
                                        <p:cTn id="14" dur="3000"/>
                                        <p:tgtEl>
                                          <p:spTgt spid="6">
                                            <p:txEl>
                                              <p:pRg st="1" end="1"/>
                                            </p:txEl>
                                          </p:spTgt>
                                        </p:tgtEl>
                                      </p:cBhvr>
                                    </p:animEffect>
                                  </p:childTnLst>
                                  <p:subTnLst>
                                    <p:animClr clrSpc="rgb" dir="cw">
                                      <p:cBhvr override="childStyle">
                                        <p:cTn dur="1" fill="hold" display="0" masterRel="nextClick" afterEffect="1"/>
                                        <p:tgtEl>
                                          <p:spTgt spid="6">
                                            <p:txEl>
                                              <p:pRg st="1" end="1"/>
                                            </p:txEl>
                                          </p:spTgt>
                                        </p:tgtEl>
                                        <p:attrNameLst>
                                          <p:attrName>ppt_c</p:attrName>
                                        </p:attrNameLst>
                                      </p:cBhvr>
                                      <p:to>
                                        <a:srgbClr val="B2B2B2"/>
                                      </p:to>
                                    </p:animClr>
                                  </p:subTnLst>
                                </p:cTn>
                              </p:par>
                            </p:childTnLst>
                          </p:cTn>
                        </p:par>
                        <p:par>
                          <p:cTn id="15" fill="hold">
                            <p:stCondLst>
                              <p:cond delay="6000"/>
                            </p:stCondLst>
                            <p:childTnLst>
                              <p:par>
                                <p:cTn id="16" presetID="22" presetClass="entr" presetSubtype="8" fill="hold" nodeType="after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wipe(left)">
                                      <p:cBhvr>
                                        <p:cTn id="18" dur="3000"/>
                                        <p:tgtEl>
                                          <p:spTgt spid="6">
                                            <p:txEl>
                                              <p:pRg st="2" end="2"/>
                                            </p:txEl>
                                          </p:spTgt>
                                        </p:tgtEl>
                                      </p:cBhvr>
                                    </p:animEffect>
                                  </p:childTnLst>
                                </p:cTn>
                              </p:par>
                            </p:childTnLst>
                          </p:cTn>
                        </p:par>
                        <p:par>
                          <p:cTn id="19" fill="hold">
                            <p:stCondLst>
                              <p:cond delay="9000"/>
                            </p:stCondLst>
                            <p:childTnLst>
                              <p:par>
                                <p:cTn id="20" presetID="22" presetClass="entr" presetSubtype="8" fill="hold" nodeType="afterEffect">
                                  <p:stCondLst>
                                    <p:cond delay="50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3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B8AFF-594D-471E-8D4D-E90C6A30D265}"/>
              </a:ext>
            </a:extLst>
          </p:cNvPr>
          <p:cNvPicPr>
            <a:picLocks noChangeAspect="1"/>
          </p:cNvPicPr>
          <p:nvPr/>
        </p:nvPicPr>
        <p:blipFill rotWithShape="1">
          <a:blip r:embed="rId2">
            <a:extLst>
              <a:ext uri="{28A0092B-C50C-407E-A947-70E740481C1C}">
                <a14:useLocalDpi xmlns:a14="http://schemas.microsoft.com/office/drawing/2010/main" val="0"/>
              </a:ext>
            </a:extLst>
          </a:blip>
          <a:srcRect l="10000" t="6110" r="65000" b="1806"/>
          <a:stretch/>
        </p:blipFill>
        <p:spPr>
          <a:xfrm>
            <a:off x="2200275" y="271463"/>
            <a:ext cx="2286000" cy="6315075"/>
          </a:xfrm>
          <a:prstGeom prst="rect">
            <a:avLst/>
          </a:prstGeom>
          <a:ln>
            <a:solidFill>
              <a:schemeClr val="tx1"/>
            </a:solidFill>
          </a:ln>
        </p:spPr>
      </p:pic>
      <p:sp>
        <p:nvSpPr>
          <p:cNvPr id="4" name="TextBox 3">
            <a:extLst>
              <a:ext uri="{FF2B5EF4-FFF2-40B4-BE49-F238E27FC236}">
                <a16:creationId xmlns:a16="http://schemas.microsoft.com/office/drawing/2014/main" id="{1051B964-ED7E-4176-9ED4-6529A4EDFF4D}"/>
              </a:ext>
            </a:extLst>
          </p:cNvPr>
          <p:cNvSpPr txBox="1"/>
          <p:nvPr/>
        </p:nvSpPr>
        <p:spPr>
          <a:xfrm>
            <a:off x="7849793" y="271463"/>
            <a:ext cx="2141933" cy="461665"/>
          </a:xfrm>
          <a:prstGeom prst="rect">
            <a:avLst/>
          </a:prstGeom>
          <a:noFill/>
          <a:ln>
            <a:solidFill>
              <a:schemeClr val="tx1"/>
            </a:solidFill>
          </a:ln>
        </p:spPr>
        <p:txBody>
          <a:bodyPr wrap="none" rtlCol="0">
            <a:spAutoFit/>
          </a:bodyPr>
          <a:lstStyle/>
          <a:p>
            <a:r>
              <a:rPr lang="en-US" sz="2400" dirty="0"/>
              <a:t>Writing a paper</a:t>
            </a:r>
          </a:p>
        </p:txBody>
      </p:sp>
      <p:sp>
        <p:nvSpPr>
          <p:cNvPr id="2" name="TextBox 1">
            <a:extLst>
              <a:ext uri="{FF2B5EF4-FFF2-40B4-BE49-F238E27FC236}">
                <a16:creationId xmlns:a16="http://schemas.microsoft.com/office/drawing/2014/main" id="{79521F6B-9854-4B98-AFB2-2704BEABD6A3}"/>
              </a:ext>
            </a:extLst>
          </p:cNvPr>
          <p:cNvSpPr txBox="1"/>
          <p:nvPr/>
        </p:nvSpPr>
        <p:spPr>
          <a:xfrm>
            <a:off x="4953000" y="838201"/>
            <a:ext cx="3616696" cy="461665"/>
          </a:xfrm>
          <a:prstGeom prst="rect">
            <a:avLst/>
          </a:prstGeom>
          <a:noFill/>
        </p:spPr>
        <p:txBody>
          <a:bodyPr wrap="none" rtlCol="0">
            <a:spAutoFit/>
          </a:bodyPr>
          <a:lstStyle/>
          <a:p>
            <a:r>
              <a:rPr lang="en-US" sz="2400" dirty="0"/>
              <a:t>Envision and conceptualize</a:t>
            </a:r>
          </a:p>
        </p:txBody>
      </p:sp>
      <p:sp>
        <p:nvSpPr>
          <p:cNvPr id="5" name="TextBox 4">
            <a:extLst>
              <a:ext uri="{FF2B5EF4-FFF2-40B4-BE49-F238E27FC236}">
                <a16:creationId xmlns:a16="http://schemas.microsoft.com/office/drawing/2014/main" id="{CE5D72CC-A855-4444-B150-E783957A83FA}"/>
              </a:ext>
            </a:extLst>
          </p:cNvPr>
          <p:cNvSpPr txBox="1"/>
          <p:nvPr/>
        </p:nvSpPr>
        <p:spPr>
          <a:xfrm>
            <a:off x="4953001" y="1538371"/>
            <a:ext cx="2385589" cy="461665"/>
          </a:xfrm>
          <a:prstGeom prst="rect">
            <a:avLst/>
          </a:prstGeom>
          <a:noFill/>
        </p:spPr>
        <p:txBody>
          <a:bodyPr wrap="none" rtlCol="0">
            <a:spAutoFit/>
          </a:bodyPr>
          <a:lstStyle/>
          <a:p>
            <a:r>
              <a:rPr lang="en-US" sz="2400" dirty="0"/>
              <a:t>Plan time, efforts</a:t>
            </a:r>
          </a:p>
        </p:txBody>
      </p:sp>
      <p:sp>
        <p:nvSpPr>
          <p:cNvPr id="6" name="TextBox 5">
            <a:extLst>
              <a:ext uri="{FF2B5EF4-FFF2-40B4-BE49-F238E27FC236}">
                <a16:creationId xmlns:a16="http://schemas.microsoft.com/office/drawing/2014/main" id="{8F90A50D-49E7-494D-A19C-F2B03B1CB64B}"/>
              </a:ext>
            </a:extLst>
          </p:cNvPr>
          <p:cNvSpPr txBox="1"/>
          <p:nvPr/>
        </p:nvSpPr>
        <p:spPr>
          <a:xfrm>
            <a:off x="4961224" y="2094833"/>
            <a:ext cx="1915909" cy="461665"/>
          </a:xfrm>
          <a:prstGeom prst="rect">
            <a:avLst/>
          </a:prstGeom>
          <a:noFill/>
        </p:spPr>
        <p:txBody>
          <a:bodyPr wrap="none" rtlCol="0">
            <a:spAutoFit/>
          </a:bodyPr>
          <a:lstStyle/>
          <a:p>
            <a:r>
              <a:rPr lang="en-US" sz="2400" dirty="0"/>
              <a:t>Get basic info</a:t>
            </a:r>
          </a:p>
        </p:txBody>
      </p:sp>
      <p:sp>
        <p:nvSpPr>
          <p:cNvPr id="7" name="TextBox 6">
            <a:extLst>
              <a:ext uri="{FF2B5EF4-FFF2-40B4-BE49-F238E27FC236}">
                <a16:creationId xmlns:a16="http://schemas.microsoft.com/office/drawing/2014/main" id="{EABB1AF4-063B-457D-B7D9-52D6A946E86A}"/>
              </a:ext>
            </a:extLst>
          </p:cNvPr>
          <p:cNvSpPr txBox="1"/>
          <p:nvPr/>
        </p:nvSpPr>
        <p:spPr>
          <a:xfrm>
            <a:off x="4998605" y="2651295"/>
            <a:ext cx="1776448" cy="461665"/>
          </a:xfrm>
          <a:prstGeom prst="rect">
            <a:avLst/>
          </a:prstGeom>
          <a:noFill/>
        </p:spPr>
        <p:txBody>
          <a:bodyPr wrap="none" rtlCol="0">
            <a:spAutoFit/>
          </a:bodyPr>
          <a:lstStyle/>
          <a:p>
            <a:r>
              <a:rPr lang="en-US" sz="2400" dirty="0"/>
              <a:t>Hypothesize</a:t>
            </a:r>
          </a:p>
        </p:txBody>
      </p:sp>
      <p:sp>
        <p:nvSpPr>
          <p:cNvPr id="8" name="TextBox 7">
            <a:extLst>
              <a:ext uri="{FF2B5EF4-FFF2-40B4-BE49-F238E27FC236}">
                <a16:creationId xmlns:a16="http://schemas.microsoft.com/office/drawing/2014/main" id="{68AADE61-87E5-4CEA-B9C9-5A7000DE51F0}"/>
              </a:ext>
            </a:extLst>
          </p:cNvPr>
          <p:cNvSpPr txBox="1"/>
          <p:nvPr/>
        </p:nvSpPr>
        <p:spPr>
          <a:xfrm>
            <a:off x="5046572" y="4884129"/>
            <a:ext cx="2242922" cy="461665"/>
          </a:xfrm>
          <a:prstGeom prst="rect">
            <a:avLst/>
          </a:prstGeom>
          <a:noFill/>
        </p:spPr>
        <p:txBody>
          <a:bodyPr wrap="none" rtlCol="0">
            <a:spAutoFit/>
          </a:bodyPr>
          <a:lstStyle/>
          <a:p>
            <a:r>
              <a:rPr lang="en-US" sz="2400" dirty="0"/>
              <a:t>Edit, strengthen</a:t>
            </a:r>
          </a:p>
        </p:txBody>
      </p:sp>
      <p:sp>
        <p:nvSpPr>
          <p:cNvPr id="9" name="TextBox 8">
            <a:extLst>
              <a:ext uri="{FF2B5EF4-FFF2-40B4-BE49-F238E27FC236}">
                <a16:creationId xmlns:a16="http://schemas.microsoft.com/office/drawing/2014/main" id="{B8BB3EA1-E96C-4E80-91AA-B208A26A2D5F}"/>
              </a:ext>
            </a:extLst>
          </p:cNvPr>
          <p:cNvSpPr txBox="1"/>
          <p:nvPr/>
        </p:nvSpPr>
        <p:spPr>
          <a:xfrm>
            <a:off x="5068785" y="5410201"/>
            <a:ext cx="3007555" cy="461665"/>
          </a:xfrm>
          <a:prstGeom prst="rect">
            <a:avLst/>
          </a:prstGeom>
          <a:noFill/>
        </p:spPr>
        <p:txBody>
          <a:bodyPr wrap="none" rtlCol="0">
            <a:spAutoFit/>
          </a:bodyPr>
          <a:lstStyle/>
          <a:p>
            <a:r>
              <a:rPr lang="en-US" sz="2400" dirty="0" err="1"/>
              <a:t>Coooooooooool</a:t>
            </a:r>
            <a:r>
              <a:rPr lang="en-US" sz="2400" dirty="0"/>
              <a:t> down</a:t>
            </a:r>
          </a:p>
        </p:txBody>
      </p:sp>
      <p:sp>
        <p:nvSpPr>
          <p:cNvPr id="10" name="TextBox 9">
            <a:extLst>
              <a:ext uri="{FF2B5EF4-FFF2-40B4-BE49-F238E27FC236}">
                <a16:creationId xmlns:a16="http://schemas.microsoft.com/office/drawing/2014/main" id="{5E8CC282-739C-4799-AAAE-F7C5BC28E718}"/>
              </a:ext>
            </a:extLst>
          </p:cNvPr>
          <p:cNvSpPr txBox="1"/>
          <p:nvPr/>
        </p:nvSpPr>
        <p:spPr>
          <a:xfrm>
            <a:off x="4998606" y="3432836"/>
            <a:ext cx="4312399" cy="461665"/>
          </a:xfrm>
          <a:prstGeom prst="rect">
            <a:avLst/>
          </a:prstGeom>
          <a:noFill/>
        </p:spPr>
        <p:txBody>
          <a:bodyPr wrap="none" rtlCol="0">
            <a:spAutoFit/>
          </a:bodyPr>
          <a:lstStyle/>
          <a:p>
            <a:r>
              <a:rPr lang="en-US" sz="2400" dirty="0"/>
              <a:t>Get more info, adjust hypothesis</a:t>
            </a:r>
          </a:p>
        </p:txBody>
      </p:sp>
      <p:sp>
        <p:nvSpPr>
          <p:cNvPr id="11" name="TextBox 10">
            <a:extLst>
              <a:ext uri="{FF2B5EF4-FFF2-40B4-BE49-F238E27FC236}">
                <a16:creationId xmlns:a16="http://schemas.microsoft.com/office/drawing/2014/main" id="{BD90DA69-C02A-46B6-9873-CECF64E3A843}"/>
              </a:ext>
            </a:extLst>
          </p:cNvPr>
          <p:cNvSpPr txBox="1"/>
          <p:nvPr/>
        </p:nvSpPr>
        <p:spPr>
          <a:xfrm>
            <a:off x="4998605" y="4273899"/>
            <a:ext cx="3275256" cy="461665"/>
          </a:xfrm>
          <a:prstGeom prst="rect">
            <a:avLst/>
          </a:prstGeom>
          <a:noFill/>
        </p:spPr>
        <p:txBody>
          <a:bodyPr wrap="none" rtlCol="0">
            <a:spAutoFit/>
          </a:bodyPr>
          <a:lstStyle/>
          <a:p>
            <a:r>
              <a:rPr lang="en-US" sz="2400" dirty="0"/>
              <a:t>Write and cut-and-paste</a:t>
            </a:r>
          </a:p>
        </p:txBody>
      </p:sp>
      <p:sp>
        <p:nvSpPr>
          <p:cNvPr id="12" name="TextBox 11">
            <a:extLst>
              <a:ext uri="{FF2B5EF4-FFF2-40B4-BE49-F238E27FC236}">
                <a16:creationId xmlns:a16="http://schemas.microsoft.com/office/drawing/2014/main" id="{E8E74F7B-CD9D-43F8-82F7-029B98368826}"/>
              </a:ext>
            </a:extLst>
          </p:cNvPr>
          <p:cNvSpPr txBox="1"/>
          <p:nvPr/>
        </p:nvSpPr>
        <p:spPr>
          <a:xfrm>
            <a:off x="5057537" y="6027471"/>
            <a:ext cx="1981633" cy="461665"/>
          </a:xfrm>
          <a:prstGeom prst="rect">
            <a:avLst/>
          </a:prstGeom>
          <a:noFill/>
        </p:spPr>
        <p:txBody>
          <a:bodyPr wrap="none" rtlCol="0">
            <a:spAutoFit/>
          </a:bodyPr>
          <a:lstStyle/>
          <a:p>
            <a:r>
              <a:rPr lang="en-US" sz="2400" dirty="0"/>
              <a:t>Edit, edit, edit</a:t>
            </a:r>
          </a:p>
        </p:txBody>
      </p:sp>
      <p:sp useBgFill="1">
        <p:nvSpPr>
          <p:cNvPr id="13" name="Rectangle 12">
            <a:extLst>
              <a:ext uri="{FF2B5EF4-FFF2-40B4-BE49-F238E27FC236}">
                <a16:creationId xmlns:a16="http://schemas.microsoft.com/office/drawing/2014/main" id="{0B9D2DB6-95C2-41D6-BE96-ECE80E4A0A9E}"/>
              </a:ext>
            </a:extLst>
          </p:cNvPr>
          <p:cNvSpPr/>
          <p:nvPr/>
        </p:nvSpPr>
        <p:spPr>
          <a:xfrm>
            <a:off x="2429306" y="4800600"/>
            <a:ext cx="1828800" cy="17172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9069C28A-A700-4221-A1BD-BD68CC544C21}"/>
              </a:ext>
            </a:extLst>
          </p:cNvPr>
          <p:cNvSpPr/>
          <p:nvPr/>
        </p:nvSpPr>
        <p:spPr>
          <a:xfrm>
            <a:off x="4936976" y="4770838"/>
            <a:ext cx="4511824" cy="16661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843361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B8AFF-594D-471E-8D4D-E90C6A30D265}"/>
              </a:ext>
            </a:extLst>
          </p:cNvPr>
          <p:cNvPicPr>
            <a:picLocks noChangeAspect="1"/>
          </p:cNvPicPr>
          <p:nvPr/>
        </p:nvPicPr>
        <p:blipFill rotWithShape="1">
          <a:blip r:embed="rId2">
            <a:extLst>
              <a:ext uri="{28A0092B-C50C-407E-A947-70E740481C1C}">
                <a14:useLocalDpi xmlns:a14="http://schemas.microsoft.com/office/drawing/2010/main" val="0"/>
              </a:ext>
            </a:extLst>
          </a:blip>
          <a:srcRect l="10000" t="6110" r="65000" b="1806"/>
          <a:stretch/>
        </p:blipFill>
        <p:spPr>
          <a:xfrm>
            <a:off x="2200275" y="271463"/>
            <a:ext cx="2286000" cy="6315075"/>
          </a:xfrm>
          <a:prstGeom prst="rect">
            <a:avLst/>
          </a:prstGeom>
          <a:ln>
            <a:solidFill>
              <a:schemeClr val="tx1"/>
            </a:solidFill>
          </a:ln>
        </p:spPr>
      </p:pic>
      <p:sp>
        <p:nvSpPr>
          <p:cNvPr id="4" name="TextBox 3">
            <a:extLst>
              <a:ext uri="{FF2B5EF4-FFF2-40B4-BE49-F238E27FC236}">
                <a16:creationId xmlns:a16="http://schemas.microsoft.com/office/drawing/2014/main" id="{1051B964-ED7E-4176-9ED4-6529A4EDFF4D}"/>
              </a:ext>
            </a:extLst>
          </p:cNvPr>
          <p:cNvSpPr txBox="1"/>
          <p:nvPr/>
        </p:nvSpPr>
        <p:spPr>
          <a:xfrm>
            <a:off x="7849793" y="271463"/>
            <a:ext cx="2141933" cy="461665"/>
          </a:xfrm>
          <a:prstGeom prst="rect">
            <a:avLst/>
          </a:prstGeom>
          <a:noFill/>
          <a:ln>
            <a:solidFill>
              <a:schemeClr val="tx1"/>
            </a:solidFill>
          </a:ln>
        </p:spPr>
        <p:txBody>
          <a:bodyPr wrap="none" rtlCol="0">
            <a:spAutoFit/>
          </a:bodyPr>
          <a:lstStyle/>
          <a:p>
            <a:r>
              <a:rPr lang="en-US" sz="2400" dirty="0"/>
              <a:t>Writing a paper</a:t>
            </a:r>
          </a:p>
        </p:txBody>
      </p:sp>
      <p:sp>
        <p:nvSpPr>
          <p:cNvPr id="2" name="TextBox 1">
            <a:extLst>
              <a:ext uri="{FF2B5EF4-FFF2-40B4-BE49-F238E27FC236}">
                <a16:creationId xmlns:a16="http://schemas.microsoft.com/office/drawing/2014/main" id="{79521F6B-9854-4B98-AFB2-2704BEABD6A3}"/>
              </a:ext>
            </a:extLst>
          </p:cNvPr>
          <p:cNvSpPr txBox="1"/>
          <p:nvPr/>
        </p:nvSpPr>
        <p:spPr>
          <a:xfrm>
            <a:off x="4953000" y="838201"/>
            <a:ext cx="3616696" cy="461665"/>
          </a:xfrm>
          <a:prstGeom prst="rect">
            <a:avLst/>
          </a:prstGeom>
          <a:noFill/>
        </p:spPr>
        <p:txBody>
          <a:bodyPr wrap="none" rtlCol="0">
            <a:spAutoFit/>
          </a:bodyPr>
          <a:lstStyle/>
          <a:p>
            <a:r>
              <a:rPr lang="en-US" sz="2400" dirty="0"/>
              <a:t>Envision and conceptualize</a:t>
            </a:r>
          </a:p>
        </p:txBody>
      </p:sp>
      <p:sp>
        <p:nvSpPr>
          <p:cNvPr id="5" name="TextBox 4">
            <a:extLst>
              <a:ext uri="{FF2B5EF4-FFF2-40B4-BE49-F238E27FC236}">
                <a16:creationId xmlns:a16="http://schemas.microsoft.com/office/drawing/2014/main" id="{CE5D72CC-A855-4444-B150-E783957A83FA}"/>
              </a:ext>
            </a:extLst>
          </p:cNvPr>
          <p:cNvSpPr txBox="1"/>
          <p:nvPr/>
        </p:nvSpPr>
        <p:spPr>
          <a:xfrm>
            <a:off x="4953001" y="1538371"/>
            <a:ext cx="2385589" cy="461665"/>
          </a:xfrm>
          <a:prstGeom prst="rect">
            <a:avLst/>
          </a:prstGeom>
          <a:noFill/>
        </p:spPr>
        <p:txBody>
          <a:bodyPr wrap="none" rtlCol="0">
            <a:spAutoFit/>
          </a:bodyPr>
          <a:lstStyle/>
          <a:p>
            <a:r>
              <a:rPr lang="en-US" sz="2400" dirty="0"/>
              <a:t>Plan time, efforts</a:t>
            </a:r>
          </a:p>
        </p:txBody>
      </p:sp>
      <p:sp>
        <p:nvSpPr>
          <p:cNvPr id="6" name="TextBox 5">
            <a:extLst>
              <a:ext uri="{FF2B5EF4-FFF2-40B4-BE49-F238E27FC236}">
                <a16:creationId xmlns:a16="http://schemas.microsoft.com/office/drawing/2014/main" id="{8F90A50D-49E7-494D-A19C-F2B03B1CB64B}"/>
              </a:ext>
            </a:extLst>
          </p:cNvPr>
          <p:cNvSpPr txBox="1"/>
          <p:nvPr/>
        </p:nvSpPr>
        <p:spPr>
          <a:xfrm>
            <a:off x="4961224" y="2094833"/>
            <a:ext cx="1915909" cy="461665"/>
          </a:xfrm>
          <a:prstGeom prst="rect">
            <a:avLst/>
          </a:prstGeom>
          <a:noFill/>
        </p:spPr>
        <p:txBody>
          <a:bodyPr wrap="none" rtlCol="0">
            <a:spAutoFit/>
          </a:bodyPr>
          <a:lstStyle/>
          <a:p>
            <a:r>
              <a:rPr lang="en-US" sz="2400" dirty="0"/>
              <a:t>Get basic info</a:t>
            </a:r>
          </a:p>
        </p:txBody>
      </p:sp>
      <p:sp>
        <p:nvSpPr>
          <p:cNvPr id="7" name="TextBox 6">
            <a:extLst>
              <a:ext uri="{FF2B5EF4-FFF2-40B4-BE49-F238E27FC236}">
                <a16:creationId xmlns:a16="http://schemas.microsoft.com/office/drawing/2014/main" id="{EABB1AF4-063B-457D-B7D9-52D6A946E86A}"/>
              </a:ext>
            </a:extLst>
          </p:cNvPr>
          <p:cNvSpPr txBox="1"/>
          <p:nvPr/>
        </p:nvSpPr>
        <p:spPr>
          <a:xfrm>
            <a:off x="4998605" y="2651295"/>
            <a:ext cx="1776448" cy="461665"/>
          </a:xfrm>
          <a:prstGeom prst="rect">
            <a:avLst/>
          </a:prstGeom>
          <a:noFill/>
        </p:spPr>
        <p:txBody>
          <a:bodyPr wrap="none" rtlCol="0">
            <a:spAutoFit/>
          </a:bodyPr>
          <a:lstStyle/>
          <a:p>
            <a:r>
              <a:rPr lang="en-US" sz="2400" dirty="0"/>
              <a:t>Hypothesize</a:t>
            </a:r>
          </a:p>
        </p:txBody>
      </p:sp>
      <p:sp>
        <p:nvSpPr>
          <p:cNvPr id="8" name="TextBox 7">
            <a:extLst>
              <a:ext uri="{FF2B5EF4-FFF2-40B4-BE49-F238E27FC236}">
                <a16:creationId xmlns:a16="http://schemas.microsoft.com/office/drawing/2014/main" id="{68AADE61-87E5-4CEA-B9C9-5A7000DE51F0}"/>
              </a:ext>
            </a:extLst>
          </p:cNvPr>
          <p:cNvSpPr txBox="1"/>
          <p:nvPr/>
        </p:nvSpPr>
        <p:spPr>
          <a:xfrm>
            <a:off x="5046572" y="4884129"/>
            <a:ext cx="2242922" cy="461665"/>
          </a:xfrm>
          <a:prstGeom prst="rect">
            <a:avLst/>
          </a:prstGeom>
          <a:noFill/>
        </p:spPr>
        <p:txBody>
          <a:bodyPr wrap="none" rtlCol="0">
            <a:spAutoFit/>
          </a:bodyPr>
          <a:lstStyle/>
          <a:p>
            <a:r>
              <a:rPr lang="en-US" sz="2400" dirty="0"/>
              <a:t>Edit, strengthen</a:t>
            </a:r>
          </a:p>
        </p:txBody>
      </p:sp>
      <p:sp>
        <p:nvSpPr>
          <p:cNvPr id="9" name="TextBox 8">
            <a:extLst>
              <a:ext uri="{FF2B5EF4-FFF2-40B4-BE49-F238E27FC236}">
                <a16:creationId xmlns:a16="http://schemas.microsoft.com/office/drawing/2014/main" id="{B8BB3EA1-E96C-4E80-91AA-B208A26A2D5F}"/>
              </a:ext>
            </a:extLst>
          </p:cNvPr>
          <p:cNvSpPr txBox="1"/>
          <p:nvPr/>
        </p:nvSpPr>
        <p:spPr>
          <a:xfrm>
            <a:off x="5068785" y="5410201"/>
            <a:ext cx="3007555" cy="461665"/>
          </a:xfrm>
          <a:prstGeom prst="rect">
            <a:avLst/>
          </a:prstGeom>
          <a:noFill/>
        </p:spPr>
        <p:txBody>
          <a:bodyPr wrap="none" rtlCol="0">
            <a:spAutoFit/>
          </a:bodyPr>
          <a:lstStyle/>
          <a:p>
            <a:r>
              <a:rPr lang="en-US" sz="2400" dirty="0" err="1"/>
              <a:t>Coooooooooool</a:t>
            </a:r>
            <a:r>
              <a:rPr lang="en-US" sz="2400" dirty="0"/>
              <a:t> down</a:t>
            </a:r>
          </a:p>
        </p:txBody>
      </p:sp>
      <p:sp>
        <p:nvSpPr>
          <p:cNvPr id="10" name="TextBox 9">
            <a:extLst>
              <a:ext uri="{FF2B5EF4-FFF2-40B4-BE49-F238E27FC236}">
                <a16:creationId xmlns:a16="http://schemas.microsoft.com/office/drawing/2014/main" id="{5E8CC282-739C-4799-AAAE-F7C5BC28E718}"/>
              </a:ext>
            </a:extLst>
          </p:cNvPr>
          <p:cNvSpPr txBox="1"/>
          <p:nvPr/>
        </p:nvSpPr>
        <p:spPr>
          <a:xfrm>
            <a:off x="4998606" y="3432836"/>
            <a:ext cx="4312399" cy="461665"/>
          </a:xfrm>
          <a:prstGeom prst="rect">
            <a:avLst/>
          </a:prstGeom>
          <a:noFill/>
        </p:spPr>
        <p:txBody>
          <a:bodyPr wrap="none" rtlCol="0">
            <a:spAutoFit/>
          </a:bodyPr>
          <a:lstStyle/>
          <a:p>
            <a:r>
              <a:rPr lang="en-US" sz="2400" dirty="0"/>
              <a:t>Get more info, adjust hypothesis</a:t>
            </a:r>
          </a:p>
        </p:txBody>
      </p:sp>
      <p:sp>
        <p:nvSpPr>
          <p:cNvPr id="11" name="TextBox 10">
            <a:extLst>
              <a:ext uri="{FF2B5EF4-FFF2-40B4-BE49-F238E27FC236}">
                <a16:creationId xmlns:a16="http://schemas.microsoft.com/office/drawing/2014/main" id="{BD90DA69-C02A-46B6-9873-CECF64E3A843}"/>
              </a:ext>
            </a:extLst>
          </p:cNvPr>
          <p:cNvSpPr txBox="1"/>
          <p:nvPr/>
        </p:nvSpPr>
        <p:spPr>
          <a:xfrm>
            <a:off x="4998605" y="4273899"/>
            <a:ext cx="3275256" cy="461665"/>
          </a:xfrm>
          <a:prstGeom prst="rect">
            <a:avLst/>
          </a:prstGeom>
          <a:noFill/>
        </p:spPr>
        <p:txBody>
          <a:bodyPr wrap="none" rtlCol="0">
            <a:spAutoFit/>
          </a:bodyPr>
          <a:lstStyle/>
          <a:p>
            <a:r>
              <a:rPr lang="en-US" sz="2400" dirty="0"/>
              <a:t>Write and cut-and-paste</a:t>
            </a:r>
          </a:p>
        </p:txBody>
      </p:sp>
      <p:sp>
        <p:nvSpPr>
          <p:cNvPr id="12" name="TextBox 11">
            <a:extLst>
              <a:ext uri="{FF2B5EF4-FFF2-40B4-BE49-F238E27FC236}">
                <a16:creationId xmlns:a16="http://schemas.microsoft.com/office/drawing/2014/main" id="{E8E74F7B-CD9D-43F8-82F7-029B98368826}"/>
              </a:ext>
            </a:extLst>
          </p:cNvPr>
          <p:cNvSpPr txBox="1"/>
          <p:nvPr/>
        </p:nvSpPr>
        <p:spPr>
          <a:xfrm>
            <a:off x="5057537" y="6027471"/>
            <a:ext cx="1981633" cy="461665"/>
          </a:xfrm>
          <a:prstGeom prst="rect">
            <a:avLst/>
          </a:prstGeom>
          <a:noFill/>
        </p:spPr>
        <p:txBody>
          <a:bodyPr wrap="none" rtlCol="0">
            <a:spAutoFit/>
          </a:bodyPr>
          <a:lstStyle/>
          <a:p>
            <a:r>
              <a:rPr lang="en-US" sz="2400" dirty="0"/>
              <a:t>Edit, edit, edit</a:t>
            </a:r>
          </a:p>
        </p:txBody>
      </p:sp>
      <p:sp useBgFill="1">
        <p:nvSpPr>
          <p:cNvPr id="13" name="Rectangle 12">
            <a:extLst>
              <a:ext uri="{FF2B5EF4-FFF2-40B4-BE49-F238E27FC236}">
                <a16:creationId xmlns:a16="http://schemas.microsoft.com/office/drawing/2014/main" id="{0B9D2DB6-95C2-41D6-BE96-ECE80E4A0A9E}"/>
              </a:ext>
            </a:extLst>
          </p:cNvPr>
          <p:cNvSpPr/>
          <p:nvPr/>
        </p:nvSpPr>
        <p:spPr>
          <a:xfrm>
            <a:off x="2429306" y="5345793"/>
            <a:ext cx="1828800" cy="117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9069C28A-A700-4221-A1BD-BD68CC544C21}"/>
              </a:ext>
            </a:extLst>
          </p:cNvPr>
          <p:cNvSpPr/>
          <p:nvPr/>
        </p:nvSpPr>
        <p:spPr>
          <a:xfrm>
            <a:off x="4936976" y="5410200"/>
            <a:ext cx="4511824" cy="10267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925696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B8AFF-594D-471E-8D4D-E90C6A30D265}"/>
              </a:ext>
            </a:extLst>
          </p:cNvPr>
          <p:cNvPicPr>
            <a:picLocks noChangeAspect="1"/>
          </p:cNvPicPr>
          <p:nvPr/>
        </p:nvPicPr>
        <p:blipFill rotWithShape="1">
          <a:blip r:embed="rId2">
            <a:extLst>
              <a:ext uri="{28A0092B-C50C-407E-A947-70E740481C1C}">
                <a14:useLocalDpi xmlns:a14="http://schemas.microsoft.com/office/drawing/2010/main" val="0"/>
              </a:ext>
            </a:extLst>
          </a:blip>
          <a:srcRect l="10000" t="6110" r="65000" b="1806"/>
          <a:stretch/>
        </p:blipFill>
        <p:spPr>
          <a:xfrm>
            <a:off x="2200275" y="271463"/>
            <a:ext cx="2286000" cy="6315075"/>
          </a:xfrm>
          <a:prstGeom prst="rect">
            <a:avLst/>
          </a:prstGeom>
          <a:ln>
            <a:solidFill>
              <a:schemeClr val="tx1"/>
            </a:solidFill>
          </a:ln>
        </p:spPr>
      </p:pic>
      <p:sp>
        <p:nvSpPr>
          <p:cNvPr id="4" name="TextBox 3">
            <a:extLst>
              <a:ext uri="{FF2B5EF4-FFF2-40B4-BE49-F238E27FC236}">
                <a16:creationId xmlns:a16="http://schemas.microsoft.com/office/drawing/2014/main" id="{1051B964-ED7E-4176-9ED4-6529A4EDFF4D}"/>
              </a:ext>
            </a:extLst>
          </p:cNvPr>
          <p:cNvSpPr txBox="1"/>
          <p:nvPr/>
        </p:nvSpPr>
        <p:spPr>
          <a:xfrm>
            <a:off x="7849793" y="271463"/>
            <a:ext cx="2141933" cy="461665"/>
          </a:xfrm>
          <a:prstGeom prst="rect">
            <a:avLst/>
          </a:prstGeom>
          <a:noFill/>
          <a:ln>
            <a:solidFill>
              <a:schemeClr val="tx1"/>
            </a:solidFill>
          </a:ln>
        </p:spPr>
        <p:txBody>
          <a:bodyPr wrap="none" rtlCol="0">
            <a:spAutoFit/>
          </a:bodyPr>
          <a:lstStyle/>
          <a:p>
            <a:r>
              <a:rPr lang="en-US" sz="2400" dirty="0"/>
              <a:t>Writing a paper</a:t>
            </a:r>
          </a:p>
        </p:txBody>
      </p:sp>
      <p:sp>
        <p:nvSpPr>
          <p:cNvPr id="2" name="TextBox 1">
            <a:extLst>
              <a:ext uri="{FF2B5EF4-FFF2-40B4-BE49-F238E27FC236}">
                <a16:creationId xmlns:a16="http://schemas.microsoft.com/office/drawing/2014/main" id="{79521F6B-9854-4B98-AFB2-2704BEABD6A3}"/>
              </a:ext>
            </a:extLst>
          </p:cNvPr>
          <p:cNvSpPr txBox="1"/>
          <p:nvPr/>
        </p:nvSpPr>
        <p:spPr>
          <a:xfrm>
            <a:off x="4953000" y="838201"/>
            <a:ext cx="3616696" cy="461665"/>
          </a:xfrm>
          <a:prstGeom prst="rect">
            <a:avLst/>
          </a:prstGeom>
          <a:noFill/>
        </p:spPr>
        <p:txBody>
          <a:bodyPr wrap="none" rtlCol="0">
            <a:spAutoFit/>
          </a:bodyPr>
          <a:lstStyle/>
          <a:p>
            <a:r>
              <a:rPr lang="en-US" sz="2400" dirty="0"/>
              <a:t>Envision and conceptualize</a:t>
            </a:r>
          </a:p>
        </p:txBody>
      </p:sp>
      <p:sp>
        <p:nvSpPr>
          <p:cNvPr id="5" name="TextBox 4">
            <a:extLst>
              <a:ext uri="{FF2B5EF4-FFF2-40B4-BE49-F238E27FC236}">
                <a16:creationId xmlns:a16="http://schemas.microsoft.com/office/drawing/2014/main" id="{CE5D72CC-A855-4444-B150-E783957A83FA}"/>
              </a:ext>
            </a:extLst>
          </p:cNvPr>
          <p:cNvSpPr txBox="1"/>
          <p:nvPr/>
        </p:nvSpPr>
        <p:spPr>
          <a:xfrm>
            <a:off x="4953001" y="1538371"/>
            <a:ext cx="2385589" cy="461665"/>
          </a:xfrm>
          <a:prstGeom prst="rect">
            <a:avLst/>
          </a:prstGeom>
          <a:noFill/>
        </p:spPr>
        <p:txBody>
          <a:bodyPr wrap="none" rtlCol="0">
            <a:spAutoFit/>
          </a:bodyPr>
          <a:lstStyle/>
          <a:p>
            <a:r>
              <a:rPr lang="en-US" sz="2400" dirty="0"/>
              <a:t>Plan time, efforts</a:t>
            </a:r>
          </a:p>
        </p:txBody>
      </p:sp>
      <p:sp>
        <p:nvSpPr>
          <p:cNvPr id="6" name="TextBox 5">
            <a:extLst>
              <a:ext uri="{FF2B5EF4-FFF2-40B4-BE49-F238E27FC236}">
                <a16:creationId xmlns:a16="http://schemas.microsoft.com/office/drawing/2014/main" id="{8F90A50D-49E7-494D-A19C-F2B03B1CB64B}"/>
              </a:ext>
            </a:extLst>
          </p:cNvPr>
          <p:cNvSpPr txBox="1"/>
          <p:nvPr/>
        </p:nvSpPr>
        <p:spPr>
          <a:xfrm>
            <a:off x="4961224" y="2094833"/>
            <a:ext cx="1915909" cy="461665"/>
          </a:xfrm>
          <a:prstGeom prst="rect">
            <a:avLst/>
          </a:prstGeom>
          <a:noFill/>
        </p:spPr>
        <p:txBody>
          <a:bodyPr wrap="none" rtlCol="0">
            <a:spAutoFit/>
          </a:bodyPr>
          <a:lstStyle/>
          <a:p>
            <a:r>
              <a:rPr lang="en-US" sz="2400" dirty="0"/>
              <a:t>Get basic info</a:t>
            </a:r>
          </a:p>
        </p:txBody>
      </p:sp>
      <p:sp>
        <p:nvSpPr>
          <p:cNvPr id="7" name="TextBox 6">
            <a:extLst>
              <a:ext uri="{FF2B5EF4-FFF2-40B4-BE49-F238E27FC236}">
                <a16:creationId xmlns:a16="http://schemas.microsoft.com/office/drawing/2014/main" id="{EABB1AF4-063B-457D-B7D9-52D6A946E86A}"/>
              </a:ext>
            </a:extLst>
          </p:cNvPr>
          <p:cNvSpPr txBox="1"/>
          <p:nvPr/>
        </p:nvSpPr>
        <p:spPr>
          <a:xfrm>
            <a:off x="4998605" y="2651295"/>
            <a:ext cx="1776448" cy="461665"/>
          </a:xfrm>
          <a:prstGeom prst="rect">
            <a:avLst/>
          </a:prstGeom>
          <a:noFill/>
        </p:spPr>
        <p:txBody>
          <a:bodyPr wrap="none" rtlCol="0">
            <a:spAutoFit/>
          </a:bodyPr>
          <a:lstStyle/>
          <a:p>
            <a:r>
              <a:rPr lang="en-US" sz="2400" dirty="0"/>
              <a:t>Hypothesize</a:t>
            </a:r>
          </a:p>
        </p:txBody>
      </p:sp>
      <p:sp>
        <p:nvSpPr>
          <p:cNvPr id="8" name="TextBox 7">
            <a:extLst>
              <a:ext uri="{FF2B5EF4-FFF2-40B4-BE49-F238E27FC236}">
                <a16:creationId xmlns:a16="http://schemas.microsoft.com/office/drawing/2014/main" id="{68AADE61-87E5-4CEA-B9C9-5A7000DE51F0}"/>
              </a:ext>
            </a:extLst>
          </p:cNvPr>
          <p:cNvSpPr txBox="1"/>
          <p:nvPr/>
        </p:nvSpPr>
        <p:spPr>
          <a:xfrm>
            <a:off x="5046572" y="4884129"/>
            <a:ext cx="2242922" cy="461665"/>
          </a:xfrm>
          <a:prstGeom prst="rect">
            <a:avLst/>
          </a:prstGeom>
          <a:noFill/>
        </p:spPr>
        <p:txBody>
          <a:bodyPr wrap="none" rtlCol="0">
            <a:spAutoFit/>
          </a:bodyPr>
          <a:lstStyle/>
          <a:p>
            <a:r>
              <a:rPr lang="en-US" sz="2400" dirty="0"/>
              <a:t>Edit, strengthen</a:t>
            </a:r>
          </a:p>
        </p:txBody>
      </p:sp>
      <p:sp>
        <p:nvSpPr>
          <p:cNvPr id="9" name="TextBox 8">
            <a:extLst>
              <a:ext uri="{FF2B5EF4-FFF2-40B4-BE49-F238E27FC236}">
                <a16:creationId xmlns:a16="http://schemas.microsoft.com/office/drawing/2014/main" id="{B8BB3EA1-E96C-4E80-91AA-B208A26A2D5F}"/>
              </a:ext>
            </a:extLst>
          </p:cNvPr>
          <p:cNvSpPr txBox="1"/>
          <p:nvPr/>
        </p:nvSpPr>
        <p:spPr>
          <a:xfrm>
            <a:off x="5068785" y="5410201"/>
            <a:ext cx="3007555" cy="461665"/>
          </a:xfrm>
          <a:prstGeom prst="rect">
            <a:avLst/>
          </a:prstGeom>
          <a:noFill/>
        </p:spPr>
        <p:txBody>
          <a:bodyPr wrap="none" rtlCol="0">
            <a:spAutoFit/>
          </a:bodyPr>
          <a:lstStyle/>
          <a:p>
            <a:r>
              <a:rPr lang="en-US" sz="2400" dirty="0" err="1"/>
              <a:t>Coooooooooool</a:t>
            </a:r>
            <a:r>
              <a:rPr lang="en-US" sz="2400" dirty="0"/>
              <a:t> down</a:t>
            </a:r>
          </a:p>
        </p:txBody>
      </p:sp>
      <p:sp>
        <p:nvSpPr>
          <p:cNvPr id="10" name="TextBox 9">
            <a:extLst>
              <a:ext uri="{FF2B5EF4-FFF2-40B4-BE49-F238E27FC236}">
                <a16:creationId xmlns:a16="http://schemas.microsoft.com/office/drawing/2014/main" id="{5E8CC282-739C-4799-AAAE-F7C5BC28E718}"/>
              </a:ext>
            </a:extLst>
          </p:cNvPr>
          <p:cNvSpPr txBox="1"/>
          <p:nvPr/>
        </p:nvSpPr>
        <p:spPr>
          <a:xfrm>
            <a:off x="4998606" y="3432836"/>
            <a:ext cx="4312399" cy="461665"/>
          </a:xfrm>
          <a:prstGeom prst="rect">
            <a:avLst/>
          </a:prstGeom>
          <a:noFill/>
        </p:spPr>
        <p:txBody>
          <a:bodyPr wrap="none" rtlCol="0">
            <a:spAutoFit/>
          </a:bodyPr>
          <a:lstStyle/>
          <a:p>
            <a:r>
              <a:rPr lang="en-US" sz="2400" dirty="0"/>
              <a:t>Get more info, adjust hypothesis</a:t>
            </a:r>
          </a:p>
        </p:txBody>
      </p:sp>
      <p:sp>
        <p:nvSpPr>
          <p:cNvPr id="11" name="TextBox 10">
            <a:extLst>
              <a:ext uri="{FF2B5EF4-FFF2-40B4-BE49-F238E27FC236}">
                <a16:creationId xmlns:a16="http://schemas.microsoft.com/office/drawing/2014/main" id="{BD90DA69-C02A-46B6-9873-CECF64E3A843}"/>
              </a:ext>
            </a:extLst>
          </p:cNvPr>
          <p:cNvSpPr txBox="1"/>
          <p:nvPr/>
        </p:nvSpPr>
        <p:spPr>
          <a:xfrm>
            <a:off x="4998605" y="4273899"/>
            <a:ext cx="3275256" cy="461665"/>
          </a:xfrm>
          <a:prstGeom prst="rect">
            <a:avLst/>
          </a:prstGeom>
          <a:noFill/>
        </p:spPr>
        <p:txBody>
          <a:bodyPr wrap="none" rtlCol="0">
            <a:spAutoFit/>
          </a:bodyPr>
          <a:lstStyle/>
          <a:p>
            <a:r>
              <a:rPr lang="en-US" sz="2400" dirty="0"/>
              <a:t>Write and cut-and-paste</a:t>
            </a:r>
          </a:p>
        </p:txBody>
      </p:sp>
      <p:sp>
        <p:nvSpPr>
          <p:cNvPr id="12" name="TextBox 11">
            <a:extLst>
              <a:ext uri="{FF2B5EF4-FFF2-40B4-BE49-F238E27FC236}">
                <a16:creationId xmlns:a16="http://schemas.microsoft.com/office/drawing/2014/main" id="{E8E74F7B-CD9D-43F8-82F7-029B98368826}"/>
              </a:ext>
            </a:extLst>
          </p:cNvPr>
          <p:cNvSpPr txBox="1"/>
          <p:nvPr/>
        </p:nvSpPr>
        <p:spPr>
          <a:xfrm>
            <a:off x="5057537" y="6027471"/>
            <a:ext cx="1981633" cy="461665"/>
          </a:xfrm>
          <a:prstGeom prst="rect">
            <a:avLst/>
          </a:prstGeom>
          <a:noFill/>
        </p:spPr>
        <p:txBody>
          <a:bodyPr wrap="none" rtlCol="0">
            <a:spAutoFit/>
          </a:bodyPr>
          <a:lstStyle/>
          <a:p>
            <a:r>
              <a:rPr lang="en-US" sz="2400" dirty="0"/>
              <a:t>Edit, edit, edit</a:t>
            </a:r>
          </a:p>
        </p:txBody>
      </p:sp>
      <p:sp useBgFill="1">
        <p:nvSpPr>
          <p:cNvPr id="13" name="Rectangle 12">
            <a:extLst>
              <a:ext uri="{FF2B5EF4-FFF2-40B4-BE49-F238E27FC236}">
                <a16:creationId xmlns:a16="http://schemas.microsoft.com/office/drawing/2014/main" id="{0B9D2DB6-95C2-41D6-BE96-ECE80E4A0A9E}"/>
              </a:ext>
            </a:extLst>
          </p:cNvPr>
          <p:cNvSpPr/>
          <p:nvPr/>
        </p:nvSpPr>
        <p:spPr>
          <a:xfrm>
            <a:off x="2429306" y="5943600"/>
            <a:ext cx="1828800" cy="5742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9069C28A-A700-4221-A1BD-BD68CC544C21}"/>
              </a:ext>
            </a:extLst>
          </p:cNvPr>
          <p:cNvSpPr/>
          <p:nvPr/>
        </p:nvSpPr>
        <p:spPr>
          <a:xfrm>
            <a:off x="4936976" y="5936272"/>
            <a:ext cx="4511824" cy="5007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463115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B8AFF-594D-471E-8D4D-E90C6A30D265}"/>
              </a:ext>
            </a:extLst>
          </p:cNvPr>
          <p:cNvPicPr>
            <a:picLocks noChangeAspect="1"/>
          </p:cNvPicPr>
          <p:nvPr/>
        </p:nvPicPr>
        <p:blipFill rotWithShape="1">
          <a:blip r:embed="rId2">
            <a:extLst>
              <a:ext uri="{28A0092B-C50C-407E-A947-70E740481C1C}">
                <a14:useLocalDpi xmlns:a14="http://schemas.microsoft.com/office/drawing/2010/main" val="0"/>
              </a:ext>
            </a:extLst>
          </a:blip>
          <a:srcRect l="10000" t="6110" r="65000" b="1806"/>
          <a:stretch/>
        </p:blipFill>
        <p:spPr>
          <a:xfrm>
            <a:off x="2200275" y="271463"/>
            <a:ext cx="2286000" cy="6315075"/>
          </a:xfrm>
          <a:prstGeom prst="rect">
            <a:avLst/>
          </a:prstGeom>
          <a:ln>
            <a:solidFill>
              <a:schemeClr val="tx1"/>
            </a:solidFill>
          </a:ln>
        </p:spPr>
      </p:pic>
      <p:sp>
        <p:nvSpPr>
          <p:cNvPr id="4" name="TextBox 3">
            <a:extLst>
              <a:ext uri="{FF2B5EF4-FFF2-40B4-BE49-F238E27FC236}">
                <a16:creationId xmlns:a16="http://schemas.microsoft.com/office/drawing/2014/main" id="{1051B964-ED7E-4176-9ED4-6529A4EDFF4D}"/>
              </a:ext>
            </a:extLst>
          </p:cNvPr>
          <p:cNvSpPr txBox="1"/>
          <p:nvPr/>
        </p:nvSpPr>
        <p:spPr>
          <a:xfrm>
            <a:off x="7849793" y="271463"/>
            <a:ext cx="2141933" cy="461665"/>
          </a:xfrm>
          <a:prstGeom prst="rect">
            <a:avLst/>
          </a:prstGeom>
          <a:noFill/>
          <a:ln>
            <a:solidFill>
              <a:schemeClr val="tx1"/>
            </a:solidFill>
          </a:ln>
        </p:spPr>
        <p:txBody>
          <a:bodyPr wrap="none" rtlCol="0">
            <a:spAutoFit/>
          </a:bodyPr>
          <a:lstStyle/>
          <a:p>
            <a:r>
              <a:rPr lang="en-US" sz="2400" dirty="0"/>
              <a:t>Writing a paper</a:t>
            </a:r>
          </a:p>
        </p:txBody>
      </p:sp>
      <p:sp>
        <p:nvSpPr>
          <p:cNvPr id="2" name="TextBox 1">
            <a:extLst>
              <a:ext uri="{FF2B5EF4-FFF2-40B4-BE49-F238E27FC236}">
                <a16:creationId xmlns:a16="http://schemas.microsoft.com/office/drawing/2014/main" id="{79521F6B-9854-4B98-AFB2-2704BEABD6A3}"/>
              </a:ext>
            </a:extLst>
          </p:cNvPr>
          <p:cNvSpPr txBox="1"/>
          <p:nvPr/>
        </p:nvSpPr>
        <p:spPr>
          <a:xfrm>
            <a:off x="4953000" y="838201"/>
            <a:ext cx="3616696" cy="461665"/>
          </a:xfrm>
          <a:prstGeom prst="rect">
            <a:avLst/>
          </a:prstGeom>
          <a:noFill/>
        </p:spPr>
        <p:txBody>
          <a:bodyPr wrap="none" rtlCol="0">
            <a:spAutoFit/>
          </a:bodyPr>
          <a:lstStyle/>
          <a:p>
            <a:r>
              <a:rPr lang="en-US" sz="2400" dirty="0"/>
              <a:t>Envision and conceptualize</a:t>
            </a:r>
          </a:p>
        </p:txBody>
      </p:sp>
      <p:sp>
        <p:nvSpPr>
          <p:cNvPr id="5" name="TextBox 4">
            <a:extLst>
              <a:ext uri="{FF2B5EF4-FFF2-40B4-BE49-F238E27FC236}">
                <a16:creationId xmlns:a16="http://schemas.microsoft.com/office/drawing/2014/main" id="{CE5D72CC-A855-4444-B150-E783957A83FA}"/>
              </a:ext>
            </a:extLst>
          </p:cNvPr>
          <p:cNvSpPr txBox="1"/>
          <p:nvPr/>
        </p:nvSpPr>
        <p:spPr>
          <a:xfrm>
            <a:off x="4953001" y="1538371"/>
            <a:ext cx="2385589" cy="461665"/>
          </a:xfrm>
          <a:prstGeom prst="rect">
            <a:avLst/>
          </a:prstGeom>
          <a:noFill/>
        </p:spPr>
        <p:txBody>
          <a:bodyPr wrap="none" rtlCol="0">
            <a:spAutoFit/>
          </a:bodyPr>
          <a:lstStyle/>
          <a:p>
            <a:r>
              <a:rPr lang="en-US" sz="2400" dirty="0"/>
              <a:t>Plan time, efforts</a:t>
            </a:r>
          </a:p>
        </p:txBody>
      </p:sp>
      <p:sp>
        <p:nvSpPr>
          <p:cNvPr id="6" name="TextBox 5">
            <a:extLst>
              <a:ext uri="{FF2B5EF4-FFF2-40B4-BE49-F238E27FC236}">
                <a16:creationId xmlns:a16="http://schemas.microsoft.com/office/drawing/2014/main" id="{8F90A50D-49E7-494D-A19C-F2B03B1CB64B}"/>
              </a:ext>
            </a:extLst>
          </p:cNvPr>
          <p:cNvSpPr txBox="1"/>
          <p:nvPr/>
        </p:nvSpPr>
        <p:spPr>
          <a:xfrm>
            <a:off x="4961224" y="2094833"/>
            <a:ext cx="1915909" cy="461665"/>
          </a:xfrm>
          <a:prstGeom prst="rect">
            <a:avLst/>
          </a:prstGeom>
          <a:noFill/>
        </p:spPr>
        <p:txBody>
          <a:bodyPr wrap="none" rtlCol="0">
            <a:spAutoFit/>
          </a:bodyPr>
          <a:lstStyle/>
          <a:p>
            <a:r>
              <a:rPr lang="en-US" sz="2400" dirty="0"/>
              <a:t>Get basic info</a:t>
            </a:r>
          </a:p>
        </p:txBody>
      </p:sp>
      <p:sp>
        <p:nvSpPr>
          <p:cNvPr id="7" name="TextBox 6">
            <a:extLst>
              <a:ext uri="{FF2B5EF4-FFF2-40B4-BE49-F238E27FC236}">
                <a16:creationId xmlns:a16="http://schemas.microsoft.com/office/drawing/2014/main" id="{EABB1AF4-063B-457D-B7D9-52D6A946E86A}"/>
              </a:ext>
            </a:extLst>
          </p:cNvPr>
          <p:cNvSpPr txBox="1"/>
          <p:nvPr/>
        </p:nvSpPr>
        <p:spPr>
          <a:xfrm>
            <a:off x="4998605" y="2651295"/>
            <a:ext cx="1776448" cy="461665"/>
          </a:xfrm>
          <a:prstGeom prst="rect">
            <a:avLst/>
          </a:prstGeom>
          <a:noFill/>
        </p:spPr>
        <p:txBody>
          <a:bodyPr wrap="none" rtlCol="0">
            <a:spAutoFit/>
          </a:bodyPr>
          <a:lstStyle/>
          <a:p>
            <a:r>
              <a:rPr lang="en-US" sz="2400" dirty="0"/>
              <a:t>Hypothesize</a:t>
            </a:r>
          </a:p>
        </p:txBody>
      </p:sp>
      <p:sp>
        <p:nvSpPr>
          <p:cNvPr id="8" name="TextBox 7">
            <a:extLst>
              <a:ext uri="{FF2B5EF4-FFF2-40B4-BE49-F238E27FC236}">
                <a16:creationId xmlns:a16="http://schemas.microsoft.com/office/drawing/2014/main" id="{68AADE61-87E5-4CEA-B9C9-5A7000DE51F0}"/>
              </a:ext>
            </a:extLst>
          </p:cNvPr>
          <p:cNvSpPr txBox="1"/>
          <p:nvPr/>
        </p:nvSpPr>
        <p:spPr>
          <a:xfrm>
            <a:off x="5046572" y="4884129"/>
            <a:ext cx="2242922" cy="461665"/>
          </a:xfrm>
          <a:prstGeom prst="rect">
            <a:avLst/>
          </a:prstGeom>
          <a:noFill/>
        </p:spPr>
        <p:txBody>
          <a:bodyPr wrap="none" rtlCol="0">
            <a:spAutoFit/>
          </a:bodyPr>
          <a:lstStyle/>
          <a:p>
            <a:r>
              <a:rPr lang="en-US" sz="2400" dirty="0"/>
              <a:t>Edit, strengthen</a:t>
            </a:r>
          </a:p>
        </p:txBody>
      </p:sp>
      <p:sp>
        <p:nvSpPr>
          <p:cNvPr id="9" name="TextBox 8">
            <a:extLst>
              <a:ext uri="{FF2B5EF4-FFF2-40B4-BE49-F238E27FC236}">
                <a16:creationId xmlns:a16="http://schemas.microsoft.com/office/drawing/2014/main" id="{B8BB3EA1-E96C-4E80-91AA-B208A26A2D5F}"/>
              </a:ext>
            </a:extLst>
          </p:cNvPr>
          <p:cNvSpPr txBox="1"/>
          <p:nvPr/>
        </p:nvSpPr>
        <p:spPr>
          <a:xfrm>
            <a:off x="5068785" y="5410201"/>
            <a:ext cx="3007555" cy="461665"/>
          </a:xfrm>
          <a:prstGeom prst="rect">
            <a:avLst/>
          </a:prstGeom>
          <a:noFill/>
        </p:spPr>
        <p:txBody>
          <a:bodyPr wrap="none" rtlCol="0">
            <a:spAutoFit/>
          </a:bodyPr>
          <a:lstStyle/>
          <a:p>
            <a:r>
              <a:rPr lang="en-US" sz="2400" dirty="0" err="1"/>
              <a:t>Coooooooooool</a:t>
            </a:r>
            <a:r>
              <a:rPr lang="en-US" sz="2400" dirty="0"/>
              <a:t> down</a:t>
            </a:r>
          </a:p>
        </p:txBody>
      </p:sp>
      <p:sp>
        <p:nvSpPr>
          <p:cNvPr id="10" name="TextBox 9">
            <a:extLst>
              <a:ext uri="{FF2B5EF4-FFF2-40B4-BE49-F238E27FC236}">
                <a16:creationId xmlns:a16="http://schemas.microsoft.com/office/drawing/2014/main" id="{5E8CC282-739C-4799-AAAE-F7C5BC28E718}"/>
              </a:ext>
            </a:extLst>
          </p:cNvPr>
          <p:cNvSpPr txBox="1"/>
          <p:nvPr/>
        </p:nvSpPr>
        <p:spPr>
          <a:xfrm>
            <a:off x="4998606" y="3432836"/>
            <a:ext cx="4312399" cy="461665"/>
          </a:xfrm>
          <a:prstGeom prst="rect">
            <a:avLst/>
          </a:prstGeom>
          <a:noFill/>
        </p:spPr>
        <p:txBody>
          <a:bodyPr wrap="none" rtlCol="0">
            <a:spAutoFit/>
          </a:bodyPr>
          <a:lstStyle/>
          <a:p>
            <a:r>
              <a:rPr lang="en-US" sz="2400" dirty="0"/>
              <a:t>Get more info, adjust hypothesis</a:t>
            </a:r>
          </a:p>
        </p:txBody>
      </p:sp>
      <p:sp>
        <p:nvSpPr>
          <p:cNvPr id="11" name="TextBox 10">
            <a:extLst>
              <a:ext uri="{FF2B5EF4-FFF2-40B4-BE49-F238E27FC236}">
                <a16:creationId xmlns:a16="http://schemas.microsoft.com/office/drawing/2014/main" id="{BD90DA69-C02A-46B6-9873-CECF64E3A843}"/>
              </a:ext>
            </a:extLst>
          </p:cNvPr>
          <p:cNvSpPr txBox="1"/>
          <p:nvPr/>
        </p:nvSpPr>
        <p:spPr>
          <a:xfrm>
            <a:off x="4998605" y="4273899"/>
            <a:ext cx="3275256" cy="461665"/>
          </a:xfrm>
          <a:prstGeom prst="rect">
            <a:avLst/>
          </a:prstGeom>
          <a:noFill/>
        </p:spPr>
        <p:txBody>
          <a:bodyPr wrap="none" rtlCol="0">
            <a:spAutoFit/>
          </a:bodyPr>
          <a:lstStyle/>
          <a:p>
            <a:r>
              <a:rPr lang="en-US" sz="2400" dirty="0"/>
              <a:t>Write and cut-and-paste</a:t>
            </a:r>
          </a:p>
        </p:txBody>
      </p:sp>
      <p:sp>
        <p:nvSpPr>
          <p:cNvPr id="12" name="TextBox 11">
            <a:extLst>
              <a:ext uri="{FF2B5EF4-FFF2-40B4-BE49-F238E27FC236}">
                <a16:creationId xmlns:a16="http://schemas.microsoft.com/office/drawing/2014/main" id="{E8E74F7B-CD9D-43F8-82F7-029B98368826}"/>
              </a:ext>
            </a:extLst>
          </p:cNvPr>
          <p:cNvSpPr txBox="1"/>
          <p:nvPr/>
        </p:nvSpPr>
        <p:spPr>
          <a:xfrm>
            <a:off x="5057537" y="6027471"/>
            <a:ext cx="1981633" cy="461665"/>
          </a:xfrm>
          <a:prstGeom prst="rect">
            <a:avLst/>
          </a:prstGeom>
          <a:noFill/>
        </p:spPr>
        <p:txBody>
          <a:bodyPr wrap="none" rtlCol="0">
            <a:spAutoFit/>
          </a:bodyPr>
          <a:lstStyle/>
          <a:p>
            <a:r>
              <a:rPr lang="en-US" sz="2400" dirty="0"/>
              <a:t>Edit, edit, edit</a:t>
            </a:r>
          </a:p>
        </p:txBody>
      </p:sp>
    </p:spTree>
    <p:extLst>
      <p:ext uri="{BB962C8B-B14F-4D97-AF65-F5344CB8AC3E}">
        <p14:creationId xmlns:p14="http://schemas.microsoft.com/office/powerpoint/2010/main" val="232430012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19C76B-5253-438C-91B2-FAE9951BDE14}"/>
              </a:ext>
            </a:extLst>
          </p:cNvPr>
          <p:cNvSpPr>
            <a:spLocks noGrp="1"/>
          </p:cNvSpPr>
          <p:nvPr>
            <p:ph type="sldNum" sz="quarter" idx="12"/>
          </p:nvPr>
        </p:nvSpPr>
        <p:spPr>
          <a:xfrm>
            <a:off x="8153400" y="5543550"/>
            <a:ext cx="2057400" cy="273844"/>
          </a:xfrm>
        </p:spPr>
        <p:txBody>
          <a:bodyPr/>
          <a:lstStyle/>
          <a:p>
            <a:fld id="{C4F85062-4662-4D6B-BB38-DB7C890070DF}" type="slidenum">
              <a:rPr lang="en-US" smtClean="0"/>
              <a:t>154</a:t>
            </a:fld>
            <a:endParaRPr lang="en-US"/>
          </a:p>
        </p:txBody>
      </p:sp>
      <p:sp useBgFill="1">
        <p:nvSpPr>
          <p:cNvPr id="14" name="Rectangle 13">
            <a:extLst>
              <a:ext uri="{FF2B5EF4-FFF2-40B4-BE49-F238E27FC236}">
                <a16:creationId xmlns:a16="http://schemas.microsoft.com/office/drawing/2014/main" id="{B461E29E-C118-48F5-8A3B-A64A3C39ED83}"/>
              </a:ext>
            </a:extLst>
          </p:cNvPr>
          <p:cNvSpPr/>
          <p:nvPr/>
        </p:nvSpPr>
        <p:spPr>
          <a:xfrm>
            <a:off x="3352800" y="1524000"/>
            <a:ext cx="5238750" cy="4476750"/>
          </a:xfrm>
          <a:prstGeom prst="rect">
            <a:avLst/>
          </a:prstGeom>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A9ACD4BE-1A97-492C-B18B-705E2B5A58EC}"/>
              </a:ext>
            </a:extLst>
          </p:cNvPr>
          <p:cNvSpPr txBox="1"/>
          <p:nvPr/>
        </p:nvSpPr>
        <p:spPr>
          <a:xfrm>
            <a:off x="3706508" y="1749389"/>
            <a:ext cx="3141181" cy="461665"/>
          </a:xfrm>
          <a:prstGeom prst="rect">
            <a:avLst/>
          </a:prstGeom>
          <a:noFill/>
        </p:spPr>
        <p:txBody>
          <a:bodyPr wrap="none" rtlCol="0">
            <a:spAutoFit/>
          </a:bodyPr>
          <a:lstStyle/>
          <a:p>
            <a:r>
              <a:rPr lang="en-US" sz="2400" dirty="0"/>
              <a:t>It’s not a linear process</a:t>
            </a:r>
          </a:p>
        </p:txBody>
      </p:sp>
      <p:cxnSp>
        <p:nvCxnSpPr>
          <p:cNvPr id="10" name="Straight Connector 9">
            <a:extLst>
              <a:ext uri="{FF2B5EF4-FFF2-40B4-BE49-F238E27FC236}">
                <a16:creationId xmlns:a16="http://schemas.microsoft.com/office/drawing/2014/main" id="{8923D618-A471-402A-A619-224249D8A52B}"/>
              </a:ext>
            </a:extLst>
          </p:cNvPr>
          <p:cNvCxnSpPr>
            <a:cxnSpLocks/>
          </p:cNvCxnSpPr>
          <p:nvPr/>
        </p:nvCxnSpPr>
        <p:spPr>
          <a:xfrm>
            <a:off x="4518595" y="3030500"/>
            <a:ext cx="29146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coil spring, metalware&#10;&#10;Description automatically generated">
            <a:extLst>
              <a:ext uri="{FF2B5EF4-FFF2-40B4-BE49-F238E27FC236}">
                <a16:creationId xmlns:a16="http://schemas.microsoft.com/office/drawing/2014/main" id="{D322FBB5-58EE-4089-A6C7-F097219D3DF4}"/>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backgroundRemoval t="10000" b="90000" l="33121" r="61154"/>
                    </a14:imgEffect>
                  </a14:imgLayer>
                </a14:imgProps>
              </a:ext>
              <a:ext uri="{28A0092B-C50C-407E-A947-70E740481C1C}">
                <a14:useLocalDpi xmlns:a14="http://schemas.microsoft.com/office/drawing/2010/main" val="0"/>
              </a:ext>
            </a:extLst>
          </a:blip>
          <a:srcRect l="29617" r="35342"/>
          <a:stretch/>
        </p:blipFill>
        <p:spPr>
          <a:xfrm rot="16200000">
            <a:off x="5389401" y="2569685"/>
            <a:ext cx="1097280" cy="4114801"/>
          </a:xfrm>
          <a:prstGeom prst="rect">
            <a:avLst/>
          </a:prstGeom>
        </p:spPr>
      </p:pic>
      <p:pic>
        <p:nvPicPr>
          <p:cNvPr id="16" name="Graphic 15" descr="Add with solid fill">
            <a:extLst>
              <a:ext uri="{FF2B5EF4-FFF2-40B4-BE49-F238E27FC236}">
                <a16:creationId xmlns:a16="http://schemas.microsoft.com/office/drawing/2014/main" id="{CB565699-67F4-4D08-A69F-8EFB6AE8D6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458002">
            <a:off x="5501864" y="2573358"/>
            <a:ext cx="872354" cy="872354"/>
          </a:xfrm>
          <a:prstGeom prst="rect">
            <a:avLst/>
          </a:prstGeom>
        </p:spPr>
      </p:pic>
      <p:sp>
        <p:nvSpPr>
          <p:cNvPr id="18" name="TextBox 17">
            <a:extLst>
              <a:ext uri="{FF2B5EF4-FFF2-40B4-BE49-F238E27FC236}">
                <a16:creationId xmlns:a16="http://schemas.microsoft.com/office/drawing/2014/main" id="{83E9F94D-655A-40DD-9AF5-7412428E11E6}"/>
              </a:ext>
            </a:extLst>
          </p:cNvPr>
          <p:cNvSpPr txBox="1"/>
          <p:nvPr/>
        </p:nvSpPr>
        <p:spPr>
          <a:xfrm>
            <a:off x="6553361" y="1763588"/>
            <a:ext cx="2243458" cy="461665"/>
          </a:xfrm>
          <a:prstGeom prst="rect">
            <a:avLst/>
          </a:prstGeom>
          <a:noFill/>
        </p:spPr>
        <p:txBody>
          <a:bodyPr wrap="square">
            <a:spAutoFit/>
          </a:bodyPr>
          <a:lstStyle/>
          <a:p>
            <a:r>
              <a:rPr lang="en-US" sz="2400" dirty="0"/>
              <a:t>, but spiral.</a:t>
            </a:r>
          </a:p>
        </p:txBody>
      </p:sp>
      <p:sp useBgFill="1">
        <p:nvSpPr>
          <p:cNvPr id="3" name="TextBox 2">
            <a:extLst>
              <a:ext uri="{FF2B5EF4-FFF2-40B4-BE49-F238E27FC236}">
                <a16:creationId xmlns:a16="http://schemas.microsoft.com/office/drawing/2014/main" id="{8033D5B6-9888-3136-530C-A61694FFAB42}"/>
              </a:ext>
            </a:extLst>
          </p:cNvPr>
          <p:cNvSpPr txBox="1"/>
          <p:nvPr/>
        </p:nvSpPr>
        <p:spPr>
          <a:xfrm rot="21207369">
            <a:off x="1828800" y="3200400"/>
            <a:ext cx="8965981" cy="1107996"/>
          </a:xfrm>
          <a:prstGeom prst="rect">
            <a:avLst/>
          </a:prstGeom>
          <a:ln>
            <a:solidFill>
              <a:srgbClr val="FFFFFF"/>
            </a:solidFill>
          </a:ln>
        </p:spPr>
        <p:txBody>
          <a:bodyPr wrap="none" tIns="274320" bIns="274320" rtlCol="0">
            <a:spAutoFit/>
          </a:bodyPr>
          <a:lstStyle/>
          <a:p>
            <a:r>
              <a:rPr lang="en-US" sz="3600" dirty="0"/>
              <a:t>It’s also COMMON SENSE made CONSCIOUS.</a:t>
            </a:r>
          </a:p>
        </p:txBody>
      </p:sp>
    </p:spTree>
    <p:extLst>
      <p:ext uri="{BB962C8B-B14F-4D97-AF65-F5344CB8AC3E}">
        <p14:creationId xmlns:p14="http://schemas.microsoft.com/office/powerpoint/2010/main" val="136543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0"/>
                            </p:stCondLst>
                            <p:childTnLst>
                              <p:par>
                                <p:cTn id="10" presetID="22" presetClass="entr" presetSubtype="8" fill="hold" nodeType="after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2000"/>
                                        <p:tgtEl>
                                          <p:spTgt spid="10"/>
                                        </p:tgtEl>
                                      </p:cBhvr>
                                    </p:animEffect>
                                  </p:childTnLst>
                                </p:cTn>
                              </p:par>
                            </p:childTnLst>
                          </p:cTn>
                        </p:par>
                        <p:par>
                          <p:cTn id="13" fill="hold">
                            <p:stCondLst>
                              <p:cond delay="2500"/>
                            </p:stCondLst>
                            <p:childTnLst>
                              <p:par>
                                <p:cTn id="14" presetID="1" presetClass="entr" presetSubtype="0" fill="hold" nodeType="afterEffect">
                                  <p:stCondLst>
                                    <p:cond delay="50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par>
                          <p:cTn id="20" fill="hold">
                            <p:stCondLst>
                              <p:cond delay="0"/>
                            </p:stCondLst>
                            <p:childTnLst>
                              <p:par>
                                <p:cTn id="21" presetID="22" presetClass="entr" presetSubtype="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P spid="18" grpId="0"/>
      <p:bldP spid="3"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150C6BD-E46E-4BD9-A6EC-FAFF796DFBB5}"/>
              </a:ext>
            </a:extLst>
          </p:cNvPr>
          <p:cNvSpPr txBox="1"/>
          <p:nvPr/>
        </p:nvSpPr>
        <p:spPr>
          <a:xfrm>
            <a:off x="685800" y="497030"/>
            <a:ext cx="11251670" cy="461665"/>
          </a:xfrm>
          <a:prstGeom prst="rect">
            <a:avLst/>
          </a:prstGeom>
          <a:noFill/>
        </p:spPr>
        <p:txBody>
          <a:bodyPr wrap="none" rtlCol="0">
            <a:spAutoFit/>
          </a:bodyPr>
          <a:lstStyle/>
          <a:p>
            <a:r>
              <a:rPr lang="en-US" sz="2400" dirty="0"/>
              <a:t>The Analytical Worksheet:  One Proven, Effective Way to Build Analysis for Presentation</a:t>
            </a:r>
          </a:p>
        </p:txBody>
      </p:sp>
      <p:pic>
        <p:nvPicPr>
          <p:cNvPr id="6" name="Picture 5">
            <a:extLst>
              <a:ext uri="{FF2B5EF4-FFF2-40B4-BE49-F238E27FC236}">
                <a16:creationId xmlns:a16="http://schemas.microsoft.com/office/drawing/2014/main" id="{4A1EA514-7D3B-EF13-CBC9-A02411821DB3}"/>
              </a:ext>
            </a:extLst>
          </p:cNvPr>
          <p:cNvPicPr>
            <a:picLocks noChangeAspect="1"/>
          </p:cNvPicPr>
          <p:nvPr/>
        </p:nvPicPr>
        <p:blipFill>
          <a:blip r:embed="rId2"/>
          <a:stretch>
            <a:fillRect/>
          </a:stretch>
        </p:blipFill>
        <p:spPr>
          <a:xfrm>
            <a:off x="2008463" y="1414322"/>
            <a:ext cx="4052560" cy="5120640"/>
          </a:xfrm>
          <a:prstGeom prst="rect">
            <a:avLst/>
          </a:prstGeom>
        </p:spPr>
      </p:pic>
      <p:pic>
        <p:nvPicPr>
          <p:cNvPr id="9" name="Picture 8">
            <a:extLst>
              <a:ext uri="{FF2B5EF4-FFF2-40B4-BE49-F238E27FC236}">
                <a16:creationId xmlns:a16="http://schemas.microsoft.com/office/drawing/2014/main" id="{9777F23A-6D4D-53FE-8CC0-57C401FC2C5C}"/>
              </a:ext>
            </a:extLst>
          </p:cNvPr>
          <p:cNvPicPr>
            <a:picLocks noChangeAspect="1"/>
          </p:cNvPicPr>
          <p:nvPr/>
        </p:nvPicPr>
        <p:blipFill>
          <a:blip r:embed="rId3"/>
          <a:stretch>
            <a:fillRect/>
          </a:stretch>
        </p:blipFill>
        <p:spPr>
          <a:xfrm>
            <a:off x="6877981" y="1419319"/>
            <a:ext cx="4018619" cy="5120640"/>
          </a:xfrm>
          <a:prstGeom prst="rect">
            <a:avLst/>
          </a:prstGeom>
        </p:spPr>
      </p:pic>
    </p:spTree>
    <p:extLst>
      <p:ext uri="{BB962C8B-B14F-4D97-AF65-F5344CB8AC3E}">
        <p14:creationId xmlns:p14="http://schemas.microsoft.com/office/powerpoint/2010/main" val="314463946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150C6BD-E46E-4BD9-A6EC-FAFF796DFBB5}"/>
              </a:ext>
            </a:extLst>
          </p:cNvPr>
          <p:cNvSpPr txBox="1"/>
          <p:nvPr/>
        </p:nvSpPr>
        <p:spPr>
          <a:xfrm>
            <a:off x="685800" y="497030"/>
            <a:ext cx="5394490" cy="461665"/>
          </a:xfrm>
          <a:prstGeom prst="rect">
            <a:avLst/>
          </a:prstGeom>
          <a:noFill/>
        </p:spPr>
        <p:txBody>
          <a:bodyPr wrap="none" rtlCol="0">
            <a:spAutoFit/>
          </a:bodyPr>
          <a:lstStyle/>
          <a:p>
            <a:r>
              <a:rPr lang="en-US" sz="2400" dirty="0"/>
              <a:t>An example:  Central American Migration</a:t>
            </a:r>
          </a:p>
        </p:txBody>
      </p:sp>
      <p:pic>
        <p:nvPicPr>
          <p:cNvPr id="4" name="Picture 3">
            <a:extLst>
              <a:ext uri="{FF2B5EF4-FFF2-40B4-BE49-F238E27FC236}">
                <a16:creationId xmlns:a16="http://schemas.microsoft.com/office/drawing/2014/main" id="{CB50B5F4-1C03-D51F-54EE-74182A86AFE2}"/>
              </a:ext>
            </a:extLst>
          </p:cNvPr>
          <p:cNvPicPr>
            <a:picLocks noChangeAspect="1"/>
          </p:cNvPicPr>
          <p:nvPr/>
        </p:nvPicPr>
        <p:blipFill>
          <a:blip r:embed="rId2"/>
          <a:stretch>
            <a:fillRect/>
          </a:stretch>
        </p:blipFill>
        <p:spPr>
          <a:xfrm>
            <a:off x="2008463" y="1397116"/>
            <a:ext cx="3986493" cy="5120640"/>
          </a:xfrm>
          <a:prstGeom prst="rect">
            <a:avLst/>
          </a:prstGeom>
        </p:spPr>
      </p:pic>
      <p:pic>
        <p:nvPicPr>
          <p:cNvPr id="7" name="Picture 6">
            <a:extLst>
              <a:ext uri="{FF2B5EF4-FFF2-40B4-BE49-F238E27FC236}">
                <a16:creationId xmlns:a16="http://schemas.microsoft.com/office/drawing/2014/main" id="{0291091D-56E4-96B4-EC25-7A9778C67BB4}"/>
              </a:ext>
            </a:extLst>
          </p:cNvPr>
          <p:cNvPicPr>
            <a:picLocks noChangeAspect="1"/>
          </p:cNvPicPr>
          <p:nvPr/>
        </p:nvPicPr>
        <p:blipFill>
          <a:blip r:embed="rId3"/>
          <a:stretch>
            <a:fillRect/>
          </a:stretch>
        </p:blipFill>
        <p:spPr>
          <a:xfrm>
            <a:off x="6880439" y="1419319"/>
            <a:ext cx="3860693" cy="5120640"/>
          </a:xfrm>
          <a:prstGeom prst="rect">
            <a:avLst/>
          </a:prstGeom>
        </p:spPr>
      </p:pic>
    </p:spTree>
    <p:extLst>
      <p:ext uri="{BB962C8B-B14F-4D97-AF65-F5344CB8AC3E}">
        <p14:creationId xmlns:p14="http://schemas.microsoft.com/office/powerpoint/2010/main" val="125743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able&#10;&#10;Description automatically generated">
            <a:extLst>
              <a:ext uri="{FF2B5EF4-FFF2-40B4-BE49-F238E27FC236}">
                <a16:creationId xmlns:a16="http://schemas.microsoft.com/office/drawing/2014/main" id="{8E6D69F3-F2C7-4F6A-BAFC-C9C61E803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691" y="1134979"/>
            <a:ext cx="4124136" cy="5425440"/>
          </a:xfrm>
          <a:prstGeom prst="rect">
            <a:avLst/>
          </a:prstGeom>
        </p:spPr>
      </p:pic>
      <p:pic>
        <p:nvPicPr>
          <p:cNvPr id="8" name="Picture 7" descr="Table&#10;&#10;Description automatically generated">
            <a:extLst>
              <a:ext uri="{FF2B5EF4-FFF2-40B4-BE49-F238E27FC236}">
                <a16:creationId xmlns:a16="http://schemas.microsoft.com/office/drawing/2014/main" id="{3A8C211F-4B48-40FD-96BD-C8D63F102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542" y="1143000"/>
            <a:ext cx="4171860" cy="5425440"/>
          </a:xfrm>
          <a:prstGeom prst="rect">
            <a:avLst/>
          </a:prstGeom>
        </p:spPr>
      </p:pic>
      <p:sp>
        <p:nvSpPr>
          <p:cNvPr id="3" name="TextBox 2">
            <a:extLst>
              <a:ext uri="{FF2B5EF4-FFF2-40B4-BE49-F238E27FC236}">
                <a16:creationId xmlns:a16="http://schemas.microsoft.com/office/drawing/2014/main" id="{FB3CF327-579D-48E2-955C-B79748B5667E}"/>
              </a:ext>
            </a:extLst>
          </p:cNvPr>
          <p:cNvSpPr txBox="1"/>
          <p:nvPr/>
        </p:nvSpPr>
        <p:spPr>
          <a:xfrm>
            <a:off x="1553378" y="381000"/>
            <a:ext cx="8713347" cy="523220"/>
          </a:xfrm>
          <a:prstGeom prst="rect">
            <a:avLst/>
          </a:prstGeom>
          <a:noFill/>
        </p:spPr>
        <p:txBody>
          <a:bodyPr wrap="none" rtlCol="0">
            <a:spAutoFit/>
          </a:bodyPr>
          <a:lstStyle/>
          <a:p>
            <a:r>
              <a:rPr lang="en-US" sz="2800" dirty="0"/>
              <a:t>With a thesis sentence at the top, here’s the whole model.</a:t>
            </a:r>
          </a:p>
        </p:txBody>
      </p:sp>
      <p:cxnSp>
        <p:nvCxnSpPr>
          <p:cNvPr id="4" name="Straight Connector 3">
            <a:extLst>
              <a:ext uri="{FF2B5EF4-FFF2-40B4-BE49-F238E27FC236}">
                <a16:creationId xmlns:a16="http://schemas.microsoft.com/office/drawing/2014/main" id="{BD15E572-63AD-4465-9D46-1FB47DF8C360}"/>
              </a:ext>
            </a:extLst>
          </p:cNvPr>
          <p:cNvCxnSpPr/>
          <p:nvPr/>
        </p:nvCxnSpPr>
        <p:spPr>
          <a:xfrm>
            <a:off x="2667000" y="904220"/>
            <a:ext cx="2209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68E611E-426A-05CD-F6E2-F540929ED05B}"/>
              </a:ext>
            </a:extLst>
          </p:cNvPr>
          <p:cNvSpPr/>
          <p:nvPr/>
        </p:nvSpPr>
        <p:spPr>
          <a:xfrm>
            <a:off x="1981200" y="2133600"/>
            <a:ext cx="3810000" cy="609600"/>
          </a:xfrm>
          <a:prstGeom prst="rect">
            <a:avLst/>
          </a:prstGeom>
          <a:solidFill>
            <a:srgbClr val="FFFF0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9F0BF7E-093E-FBA9-C8E1-AAD62D801B8F}"/>
              </a:ext>
            </a:extLst>
          </p:cNvPr>
          <p:cNvSpPr/>
          <p:nvPr/>
        </p:nvSpPr>
        <p:spPr>
          <a:xfrm>
            <a:off x="1981200" y="2743200"/>
            <a:ext cx="3810000" cy="685800"/>
          </a:xfrm>
          <a:prstGeom prst="rect">
            <a:avLst/>
          </a:prstGeom>
          <a:solidFill>
            <a:srgbClr val="FFFF0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A59B8A9-192F-F719-A922-4079F1E41122}"/>
              </a:ext>
            </a:extLst>
          </p:cNvPr>
          <p:cNvSpPr/>
          <p:nvPr/>
        </p:nvSpPr>
        <p:spPr>
          <a:xfrm>
            <a:off x="1981200" y="3429000"/>
            <a:ext cx="3810000" cy="2209800"/>
          </a:xfrm>
          <a:prstGeom prst="rect">
            <a:avLst/>
          </a:prstGeom>
          <a:solidFill>
            <a:srgbClr val="FFFF0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C419B29-EE5C-E5C4-5C4A-C829B7AC329D}"/>
              </a:ext>
            </a:extLst>
          </p:cNvPr>
          <p:cNvSpPr/>
          <p:nvPr/>
        </p:nvSpPr>
        <p:spPr>
          <a:xfrm>
            <a:off x="1981200" y="5731881"/>
            <a:ext cx="3810000" cy="516519"/>
          </a:xfrm>
          <a:prstGeom prst="rect">
            <a:avLst/>
          </a:prstGeom>
          <a:solidFill>
            <a:srgbClr val="FFFF0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95B53AC-208F-8740-CE1D-F81670562BFD}"/>
              </a:ext>
            </a:extLst>
          </p:cNvPr>
          <p:cNvSpPr/>
          <p:nvPr/>
        </p:nvSpPr>
        <p:spPr>
          <a:xfrm>
            <a:off x="6400800" y="1219200"/>
            <a:ext cx="3810000" cy="914400"/>
          </a:xfrm>
          <a:prstGeom prst="rect">
            <a:avLst/>
          </a:prstGeom>
          <a:solidFill>
            <a:srgbClr val="FFFF0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B68E136-B8AC-7FE0-8DCC-0C05EA5656DB}"/>
              </a:ext>
            </a:extLst>
          </p:cNvPr>
          <p:cNvSpPr/>
          <p:nvPr/>
        </p:nvSpPr>
        <p:spPr>
          <a:xfrm>
            <a:off x="6400800" y="2207240"/>
            <a:ext cx="3810000" cy="688360"/>
          </a:xfrm>
          <a:prstGeom prst="rect">
            <a:avLst/>
          </a:prstGeom>
          <a:solidFill>
            <a:srgbClr val="FFFF0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F552E09-3796-DA72-0336-6651363CEBE4}"/>
              </a:ext>
            </a:extLst>
          </p:cNvPr>
          <p:cNvSpPr/>
          <p:nvPr/>
        </p:nvSpPr>
        <p:spPr>
          <a:xfrm>
            <a:off x="6400800" y="2967336"/>
            <a:ext cx="3810000" cy="1680863"/>
          </a:xfrm>
          <a:prstGeom prst="rect">
            <a:avLst/>
          </a:prstGeom>
          <a:solidFill>
            <a:srgbClr val="FFFF0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7119732-7A9D-AC11-A4A1-039E7446F6DD}"/>
              </a:ext>
            </a:extLst>
          </p:cNvPr>
          <p:cNvSpPr/>
          <p:nvPr/>
        </p:nvSpPr>
        <p:spPr>
          <a:xfrm>
            <a:off x="6399028" y="4703856"/>
            <a:ext cx="3810000" cy="1315944"/>
          </a:xfrm>
          <a:prstGeom prst="rect">
            <a:avLst/>
          </a:prstGeom>
          <a:solidFill>
            <a:srgbClr val="FFFF0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919D5B5-1A33-9F2E-CB61-C4492E0CB701}"/>
              </a:ext>
            </a:extLst>
          </p:cNvPr>
          <p:cNvSpPr/>
          <p:nvPr/>
        </p:nvSpPr>
        <p:spPr>
          <a:xfrm>
            <a:off x="5562600" y="1371600"/>
            <a:ext cx="304800" cy="21842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TextBox 8">
            <a:extLst>
              <a:ext uri="{FF2B5EF4-FFF2-40B4-BE49-F238E27FC236}">
                <a16:creationId xmlns:a16="http://schemas.microsoft.com/office/drawing/2014/main" id="{02465949-20A6-72EC-6F8C-7E5B9BD4FAEB}"/>
              </a:ext>
            </a:extLst>
          </p:cNvPr>
          <p:cNvSpPr txBox="1"/>
          <p:nvPr/>
        </p:nvSpPr>
        <p:spPr>
          <a:xfrm>
            <a:off x="3657600" y="3129786"/>
            <a:ext cx="7285822" cy="2862322"/>
          </a:xfrm>
          <a:prstGeom prst="rect">
            <a:avLst/>
          </a:prstGeom>
          <a:ln>
            <a:solidFill>
              <a:schemeClr val="accent5"/>
            </a:solidFill>
          </a:ln>
        </p:spPr>
        <p:txBody>
          <a:bodyPr wrap="square" lIns="274320" tIns="274320" rIns="274320" bIns="274320" rtlCol="0">
            <a:spAutoFit/>
          </a:bodyPr>
          <a:lstStyle/>
          <a:p>
            <a:pPr>
              <a:spcAft>
                <a:spcPts val="1800"/>
              </a:spcAft>
            </a:pPr>
            <a:r>
              <a:rPr lang="en-US" sz="2400" dirty="0"/>
              <a:t>Thesis sentence(s):	Main conclusion.</a:t>
            </a:r>
          </a:p>
          <a:p>
            <a:pPr lvl="6">
              <a:spcAft>
                <a:spcPts val="1800"/>
              </a:spcAft>
            </a:pPr>
            <a:r>
              <a:rPr lang="en-US" sz="2400" dirty="0"/>
              <a:t>“Bottom Line Up Front.”</a:t>
            </a:r>
          </a:p>
          <a:p>
            <a:pPr lvl="6">
              <a:spcAft>
                <a:spcPts val="1800"/>
              </a:spcAft>
            </a:pPr>
            <a:r>
              <a:rPr lang="en-US" sz="2400" dirty="0"/>
              <a:t>Short, concise summary – including as many elements as needed to tell the whole story.</a:t>
            </a:r>
          </a:p>
        </p:txBody>
      </p:sp>
      <p:sp useBgFill="1">
        <p:nvSpPr>
          <p:cNvPr id="16" name="TextBox 15">
            <a:extLst>
              <a:ext uri="{FF2B5EF4-FFF2-40B4-BE49-F238E27FC236}">
                <a16:creationId xmlns:a16="http://schemas.microsoft.com/office/drawing/2014/main" id="{4676EBCB-0F32-976A-E24E-5EBF28D72AA7}"/>
              </a:ext>
            </a:extLst>
          </p:cNvPr>
          <p:cNvSpPr txBox="1"/>
          <p:nvPr/>
        </p:nvSpPr>
        <p:spPr>
          <a:xfrm>
            <a:off x="3657600" y="3408906"/>
            <a:ext cx="7285822" cy="2739211"/>
          </a:xfrm>
          <a:prstGeom prst="rect">
            <a:avLst/>
          </a:prstGeom>
          <a:ln>
            <a:solidFill>
              <a:schemeClr val="accent5"/>
            </a:solidFill>
          </a:ln>
        </p:spPr>
        <p:txBody>
          <a:bodyPr wrap="square" lIns="274320" tIns="274320" rIns="274320" bIns="274320" rtlCol="0">
            <a:spAutoFit/>
          </a:bodyPr>
          <a:lstStyle/>
          <a:p>
            <a:pPr>
              <a:spcAft>
                <a:spcPts val="1800"/>
              </a:spcAft>
            </a:pPr>
            <a:r>
              <a:rPr lang="en-US" sz="2800" dirty="0"/>
              <a:t>Framing: The information your decisionmaker needs to get into the story. </a:t>
            </a:r>
          </a:p>
          <a:p>
            <a:pPr marL="457200" indent="-457200">
              <a:spcAft>
                <a:spcPts val="1800"/>
              </a:spcAft>
              <a:buFont typeface="Arial" panose="020B0604020202020204" pitchFamily="34" charset="0"/>
              <a:buChar char="•"/>
            </a:pPr>
            <a:r>
              <a:rPr lang="en-US" sz="2800" dirty="0"/>
              <a:t>Basics</a:t>
            </a:r>
          </a:p>
          <a:p>
            <a:pPr marL="457200" indent="-457200">
              <a:spcAft>
                <a:spcPts val="1800"/>
              </a:spcAft>
              <a:buFont typeface="Arial" panose="020B0604020202020204" pitchFamily="34" charset="0"/>
              <a:buChar char="•"/>
            </a:pPr>
            <a:r>
              <a:rPr lang="en-US" sz="2800" dirty="0"/>
              <a:t>Not “research or </a:t>
            </a:r>
            <a:r>
              <a:rPr lang="en-US" sz="2800" dirty="0" err="1"/>
              <a:t>encylopedia</a:t>
            </a:r>
            <a:r>
              <a:rPr lang="en-US" sz="2800" dirty="0"/>
              <a:t>”</a:t>
            </a:r>
          </a:p>
        </p:txBody>
      </p:sp>
      <p:sp useBgFill="1">
        <p:nvSpPr>
          <p:cNvPr id="18" name="Rectangle 17">
            <a:extLst>
              <a:ext uri="{FF2B5EF4-FFF2-40B4-BE49-F238E27FC236}">
                <a16:creationId xmlns:a16="http://schemas.microsoft.com/office/drawing/2014/main" id="{9D420E61-583A-A0AB-E876-8A41D7A083F6}"/>
              </a:ext>
            </a:extLst>
          </p:cNvPr>
          <p:cNvSpPr/>
          <p:nvPr/>
        </p:nvSpPr>
        <p:spPr>
          <a:xfrm>
            <a:off x="381000" y="1281930"/>
            <a:ext cx="7696200" cy="3109907"/>
          </a:xfrm>
          <a:prstGeom prst="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Table 4">
            <a:extLst>
              <a:ext uri="{FF2B5EF4-FFF2-40B4-BE49-F238E27FC236}">
                <a16:creationId xmlns:a16="http://schemas.microsoft.com/office/drawing/2014/main" id="{67D1A3E6-66C8-40E7-F6B1-255A9736CD5A}"/>
              </a:ext>
            </a:extLst>
          </p:cNvPr>
          <p:cNvGraphicFramePr>
            <a:graphicFrameLocks noGrp="1"/>
          </p:cNvGraphicFramePr>
          <p:nvPr>
            <p:extLst>
              <p:ext uri="{D42A27DB-BD31-4B8C-83A1-F6EECF244321}">
                <p14:modId xmlns:p14="http://schemas.microsoft.com/office/powerpoint/2010/main" val="197939294"/>
              </p:ext>
            </p:extLst>
          </p:nvPr>
        </p:nvGraphicFramePr>
        <p:xfrm>
          <a:off x="557425" y="1496644"/>
          <a:ext cx="7438222" cy="2852971"/>
        </p:xfrm>
        <a:graphic>
          <a:graphicData uri="http://schemas.openxmlformats.org/drawingml/2006/table">
            <a:tbl>
              <a:tblPr firstRow="1" bandRow="1">
                <a:tableStyleId>{2D5ABB26-0587-4C30-8999-92F81FD0307C}</a:tableStyleId>
              </a:tblPr>
              <a:tblGrid>
                <a:gridCol w="2261975">
                  <a:extLst>
                    <a:ext uri="{9D8B030D-6E8A-4147-A177-3AD203B41FA5}">
                      <a16:colId xmlns:a16="http://schemas.microsoft.com/office/drawing/2014/main" val="791030550"/>
                    </a:ext>
                  </a:extLst>
                </a:gridCol>
                <a:gridCol w="5176247">
                  <a:extLst>
                    <a:ext uri="{9D8B030D-6E8A-4147-A177-3AD203B41FA5}">
                      <a16:colId xmlns:a16="http://schemas.microsoft.com/office/drawing/2014/main" val="1745280593"/>
                    </a:ext>
                  </a:extLst>
                </a:gridCol>
              </a:tblGrid>
              <a:tr h="574458">
                <a:tc>
                  <a:txBody>
                    <a:bodyPr/>
                    <a:lstStyle/>
                    <a:p>
                      <a:r>
                        <a:rPr lang="en-US" sz="2400" b="0" dirty="0">
                          <a:solidFill>
                            <a:schemeClr val="tx1"/>
                          </a:solidFill>
                        </a:rPr>
                        <a:t>Other Points</a:t>
                      </a:r>
                    </a:p>
                  </a:txBody>
                  <a:tcPr/>
                </a:tc>
                <a:tc>
                  <a:txBody>
                    <a:bodyPr/>
                    <a:lstStyle/>
                    <a:p>
                      <a:pPr marL="342900" indent="-342900">
                        <a:buFont typeface="Arial" panose="020B0604020202020204" pitchFamily="34" charset="0"/>
                        <a:buChar char="•"/>
                      </a:pPr>
                      <a:r>
                        <a:rPr lang="en-US" sz="2400" b="0" dirty="0">
                          <a:solidFill>
                            <a:schemeClr val="tx1"/>
                          </a:solidFill>
                        </a:rPr>
                        <a:t>Things that don’t fit in rigid structure</a:t>
                      </a:r>
                    </a:p>
                  </a:txBody>
                  <a:tcPr/>
                </a:tc>
                <a:extLst>
                  <a:ext uri="{0D108BD9-81ED-4DB2-BD59-A6C34878D82A}">
                    <a16:rowId xmlns:a16="http://schemas.microsoft.com/office/drawing/2014/main" val="703180673"/>
                  </a:ext>
                </a:extLst>
              </a:tr>
              <a:tr h="490313">
                <a:tc>
                  <a:txBody>
                    <a:bodyPr/>
                    <a:lstStyle/>
                    <a:p>
                      <a:endParaRPr lang="en-US" sz="2000" b="0">
                        <a:solidFill>
                          <a:schemeClr val="tx1"/>
                        </a:solidFill>
                      </a:endParaRPr>
                    </a:p>
                  </a:txBody>
                  <a:tcPr/>
                </a:tc>
                <a:tc>
                  <a:txBody>
                    <a:bodyPr/>
                    <a:lstStyle/>
                    <a:p>
                      <a:pPr marL="342900" indent="-342900">
                        <a:buFont typeface="Arial" panose="020B0604020202020204" pitchFamily="34" charset="0"/>
                        <a:buChar char="•"/>
                      </a:pPr>
                      <a:r>
                        <a:rPr lang="en-US" sz="2400" b="0" dirty="0">
                          <a:solidFill>
                            <a:schemeClr val="tx1"/>
                          </a:solidFill>
                        </a:rPr>
                        <a:t>Give color, texture to analysis</a:t>
                      </a:r>
                    </a:p>
                  </a:txBody>
                  <a:tcPr/>
                </a:tc>
                <a:extLst>
                  <a:ext uri="{0D108BD9-81ED-4DB2-BD59-A6C34878D82A}">
                    <a16:rowId xmlns:a16="http://schemas.microsoft.com/office/drawing/2014/main" val="3158326833"/>
                  </a:ext>
                </a:extLst>
              </a:tr>
              <a:tr h="894100">
                <a:tc>
                  <a:txBody>
                    <a:bodyPr/>
                    <a:lstStyle/>
                    <a:p>
                      <a:endParaRPr lang="en-US" sz="2000" b="0" dirty="0">
                        <a:solidFill>
                          <a:schemeClr val="tx1"/>
                        </a:solidFill>
                      </a:endParaRPr>
                    </a:p>
                  </a:txBody>
                  <a:tcPr/>
                </a:tc>
                <a:tc>
                  <a:txBody>
                    <a:bodyPr/>
                    <a:lstStyle/>
                    <a:p>
                      <a:pPr marL="342900" indent="-342900">
                        <a:buFont typeface="Arial" panose="020B0604020202020204" pitchFamily="34" charset="0"/>
                        <a:buChar char="•"/>
                      </a:pPr>
                      <a:r>
                        <a:rPr lang="en-US" sz="2400" b="0" dirty="0">
                          <a:solidFill>
                            <a:schemeClr val="tx1"/>
                          </a:solidFill>
                        </a:rPr>
                        <a:t>Useful in building “narrative” when you write</a:t>
                      </a:r>
                    </a:p>
                  </a:txBody>
                  <a:tcPr/>
                </a:tc>
                <a:extLst>
                  <a:ext uri="{0D108BD9-81ED-4DB2-BD59-A6C34878D82A}">
                    <a16:rowId xmlns:a16="http://schemas.microsoft.com/office/drawing/2014/main" val="3501045429"/>
                  </a:ext>
                </a:extLst>
              </a:tr>
              <a:tr h="894100">
                <a:tc>
                  <a:txBody>
                    <a:bodyPr/>
                    <a:lstStyle/>
                    <a:p>
                      <a:endParaRPr lang="en-US" sz="2000" b="0" dirty="0">
                        <a:solidFill>
                          <a:schemeClr val="tx1"/>
                        </a:solidFill>
                      </a:endParaRPr>
                    </a:p>
                  </a:txBody>
                  <a:tcPr/>
                </a:tc>
                <a:tc>
                  <a:txBody>
                    <a:bodyPr/>
                    <a:lstStyle/>
                    <a:p>
                      <a:pPr marL="342900" indent="-342900">
                        <a:buFont typeface="Arial" panose="020B0604020202020204" pitchFamily="34" charset="0"/>
                        <a:buChar char="•"/>
                      </a:pPr>
                      <a:r>
                        <a:rPr lang="en-US" sz="2400" b="0" dirty="0">
                          <a:solidFill>
                            <a:schemeClr val="tx1"/>
                          </a:solidFill>
                        </a:rPr>
                        <a:t>Pet facts, thoughts that you like (and show you care)</a:t>
                      </a:r>
                    </a:p>
                  </a:txBody>
                  <a:tcPr/>
                </a:tc>
                <a:extLst>
                  <a:ext uri="{0D108BD9-81ED-4DB2-BD59-A6C34878D82A}">
                    <a16:rowId xmlns:a16="http://schemas.microsoft.com/office/drawing/2014/main" val="1268580696"/>
                  </a:ext>
                </a:extLst>
              </a:tr>
            </a:tbl>
          </a:graphicData>
        </a:graphic>
      </p:graphicFrame>
    </p:spTree>
    <p:extLst>
      <p:ext uri="{BB962C8B-B14F-4D97-AF65-F5344CB8AC3E}">
        <p14:creationId xmlns:p14="http://schemas.microsoft.com/office/powerpoint/2010/main" val="122195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1" presetClass="entr" presetSubtype="0" fill="hold" grpId="0" nodeType="afterEffect">
                                  <p:stCondLst>
                                    <p:cond delay="75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9"/>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2"/>
                                        </p:tgtEl>
                                        <p:attrNameLst>
                                          <p:attrName>style.visibility</p:attrName>
                                        </p:attrNameLst>
                                      </p:cBhvr>
                                      <p:to>
                                        <p:strVal val="hidden"/>
                                      </p:to>
                                    </p:set>
                                  </p:childTnLst>
                                </p:cTn>
                              </p:par>
                            </p:childTnLst>
                          </p:cTn>
                        </p:par>
                        <p:par>
                          <p:cTn id="24" fill="hold">
                            <p:stCondLst>
                              <p:cond delay="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p:stCondLst>
                              <p:cond delay="500"/>
                            </p:stCondLst>
                            <p:childTnLst>
                              <p:par>
                                <p:cTn id="29" presetID="1" presetClass="entr" presetSubtype="0" fill="hold" grpId="0" nodeType="afterEffect">
                                  <p:stCondLst>
                                    <p:cond delay="50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par>
                          <p:cTn id="37" fill="hold">
                            <p:stCondLst>
                              <p:cond delay="0"/>
                            </p:stCondLst>
                            <p:childTnLst>
                              <p:par>
                                <p:cTn id="38" presetID="10"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6"/>
                                        </p:tgtEl>
                                        <p:attrNameLst>
                                          <p:attrName>style.visibility</p:attrName>
                                        </p:attrNameLst>
                                      </p:cBhvr>
                                      <p:to>
                                        <p:strVal val="hidden"/>
                                      </p:to>
                                    </p:set>
                                  </p:childTnLst>
                                </p:cTn>
                              </p:par>
                            </p:childTnLst>
                          </p:cTn>
                        </p:par>
                        <p:par>
                          <p:cTn id="45" fill="hold">
                            <p:stCondLst>
                              <p:cond delay="0"/>
                            </p:stCondLst>
                            <p:childTnLst>
                              <p:par>
                                <p:cTn id="46" presetID="10"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10"/>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11"/>
                                        </p:tgtEl>
                                        <p:attrNameLst>
                                          <p:attrName>style.visibility</p:attrName>
                                        </p:attrNameLst>
                                      </p:cBhvr>
                                      <p:to>
                                        <p:strVal val="hidden"/>
                                      </p:to>
                                    </p:set>
                                  </p:childTnLst>
                                </p:cTn>
                              </p:par>
                            </p:childTnLst>
                          </p:cTn>
                        </p:par>
                        <p:par>
                          <p:cTn id="58" fill="hold">
                            <p:stCondLst>
                              <p:cond delay="0"/>
                            </p:stCondLst>
                            <p:childTnLst>
                              <p:par>
                                <p:cTn id="59" presetID="10" presetClass="entr" presetSubtype="0"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12"/>
                                        </p:tgtEl>
                                        <p:attrNameLst>
                                          <p:attrName>style.visibility</p:attrName>
                                        </p:attrNameLst>
                                      </p:cBhvr>
                                      <p:to>
                                        <p:strVal val="hidden"/>
                                      </p:to>
                                    </p:set>
                                  </p:childTnLst>
                                </p:cTn>
                              </p:par>
                            </p:childTnLst>
                          </p:cTn>
                        </p:par>
                        <p:par>
                          <p:cTn id="66" fill="hold">
                            <p:stCondLst>
                              <p:cond delay="0"/>
                            </p:stCondLst>
                            <p:childTnLst>
                              <p:par>
                                <p:cTn id="67" presetID="10" presetClass="entr" presetSubtype="0"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1" nodeType="clickEffect">
                                  <p:stCondLst>
                                    <p:cond delay="0"/>
                                  </p:stCondLst>
                                  <p:childTnLst>
                                    <p:set>
                                      <p:cBhvr>
                                        <p:cTn id="73" dur="1" fill="hold">
                                          <p:stCondLst>
                                            <p:cond delay="0"/>
                                          </p:stCondLst>
                                        </p:cTn>
                                        <p:tgtEl>
                                          <p:spTgt spid="13"/>
                                        </p:tgtEl>
                                        <p:attrNameLst>
                                          <p:attrName>style.visibility</p:attrName>
                                        </p:attrNameLst>
                                      </p:cBhvr>
                                      <p:to>
                                        <p:strVal val="hidden"/>
                                      </p:to>
                                    </p:set>
                                  </p:childTnLst>
                                </p:cTn>
                              </p:par>
                            </p:childTnLst>
                          </p:cTn>
                        </p:par>
                        <p:par>
                          <p:cTn id="74" fill="hold">
                            <p:stCondLst>
                              <p:cond delay="0"/>
                            </p:stCondLst>
                            <p:childTnLst>
                              <p:par>
                                <p:cTn id="75" presetID="10" presetClass="entr" presetSubtype="0" fill="hold" grpId="0" nodeType="after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childTnLst>
                          </p:cTn>
                        </p:par>
                        <p:par>
                          <p:cTn id="78" fill="hold">
                            <p:stCondLst>
                              <p:cond delay="500"/>
                            </p:stCondLst>
                            <p:childTnLst>
                              <p:par>
                                <p:cTn id="79" presetID="1" presetClass="entr" presetSubtype="0" fill="hold" grpId="0" nodeType="afterEffect">
                                  <p:stCondLst>
                                    <p:cond delay="500"/>
                                  </p:stCondLst>
                                  <p:childTnLst>
                                    <p:set>
                                      <p:cBhvr>
                                        <p:cTn id="80" dur="1" fill="hold">
                                          <p:stCondLst>
                                            <p:cond delay="0"/>
                                          </p:stCondLst>
                                        </p:cTn>
                                        <p:tgtEl>
                                          <p:spTgt spid="18"/>
                                        </p:tgtEl>
                                        <p:attrNameLst>
                                          <p:attrName>style.visibility</p:attrName>
                                        </p:attrNameLst>
                                      </p:cBhvr>
                                      <p:to>
                                        <p:strVal val="visible"/>
                                      </p:to>
                                    </p:set>
                                  </p:childTnLst>
                                </p:cTn>
                              </p:par>
                            </p:childTnLst>
                          </p:cTn>
                        </p:par>
                        <p:par>
                          <p:cTn id="81" fill="hold">
                            <p:stCondLst>
                              <p:cond delay="1000"/>
                            </p:stCondLst>
                            <p:childTnLst>
                              <p:par>
                                <p:cTn id="82" presetID="1" presetClass="entr" presetSubtype="0" fill="hold" nodeType="afterEffect">
                                  <p:stCondLst>
                                    <p:cond delay="500"/>
                                  </p:stCondLst>
                                  <p:childTnLst>
                                    <p:set>
                                      <p:cBhvr>
                                        <p:cTn id="83" dur="1" fill="hold">
                                          <p:stCondLst>
                                            <p:cond delay="0"/>
                                          </p:stCondLst>
                                        </p:cTn>
                                        <p:tgtEl>
                                          <p:spTgt spid="19"/>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1" nodeType="clickEffect">
                                  <p:stCondLst>
                                    <p:cond delay="0"/>
                                  </p:stCondLst>
                                  <p:childTnLst>
                                    <p:set>
                                      <p:cBhvr>
                                        <p:cTn id="87" dur="1" fill="hold">
                                          <p:stCondLst>
                                            <p:cond delay="0"/>
                                          </p:stCondLst>
                                        </p:cTn>
                                        <p:tgtEl>
                                          <p:spTgt spid="14"/>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8"/>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6" grpId="0" animBg="1"/>
      <p:bldP spid="6"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9" grpId="0" animBg="1"/>
      <p:bldP spid="9" grpId="1" animBg="1"/>
      <p:bldP spid="16" grpId="0" animBg="1"/>
      <p:bldP spid="16" grpId="1" animBg="1"/>
      <p:bldP spid="18" grpId="0" animBg="1"/>
      <p:bldP spid="18" grpId="1"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7C4976-F635-FAD4-6CAB-F1FF6DFB2D61}"/>
              </a:ext>
            </a:extLst>
          </p:cNvPr>
          <p:cNvSpPr txBox="1"/>
          <p:nvPr/>
        </p:nvSpPr>
        <p:spPr>
          <a:xfrm>
            <a:off x="2438400" y="2905780"/>
            <a:ext cx="7909088" cy="523220"/>
          </a:xfrm>
          <a:prstGeom prst="rect">
            <a:avLst/>
          </a:prstGeom>
          <a:noFill/>
        </p:spPr>
        <p:txBody>
          <a:bodyPr wrap="none" rtlCol="0">
            <a:spAutoFit/>
          </a:bodyPr>
          <a:lstStyle/>
          <a:p>
            <a:r>
              <a:rPr lang="en-US" sz="2800" dirty="0"/>
              <a:t>Armed with a worksheet like this, the writing is easy.</a:t>
            </a:r>
          </a:p>
        </p:txBody>
      </p:sp>
    </p:spTree>
    <p:extLst>
      <p:ext uri="{BB962C8B-B14F-4D97-AF65-F5344CB8AC3E}">
        <p14:creationId xmlns:p14="http://schemas.microsoft.com/office/powerpoint/2010/main" val="321957124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1054B6-52A3-4FFE-8382-73E0BA2504A4}"/>
              </a:ext>
            </a:extLst>
          </p:cNvPr>
          <p:cNvSpPr txBox="1"/>
          <p:nvPr/>
        </p:nvSpPr>
        <p:spPr>
          <a:xfrm>
            <a:off x="4795105" y="334639"/>
            <a:ext cx="2370842" cy="461665"/>
          </a:xfrm>
          <a:prstGeom prst="rect">
            <a:avLst/>
          </a:prstGeom>
          <a:noFill/>
        </p:spPr>
        <p:txBody>
          <a:bodyPr wrap="none" rtlCol="0">
            <a:spAutoFit/>
          </a:bodyPr>
          <a:lstStyle/>
          <a:p>
            <a:r>
              <a:rPr lang="en-US" sz="2400" dirty="0"/>
              <a:t>Tradecraft Model</a:t>
            </a:r>
          </a:p>
        </p:txBody>
      </p:sp>
      <p:graphicFrame>
        <p:nvGraphicFramePr>
          <p:cNvPr id="3" name="Diagram 2">
            <a:extLst>
              <a:ext uri="{FF2B5EF4-FFF2-40B4-BE49-F238E27FC236}">
                <a16:creationId xmlns:a16="http://schemas.microsoft.com/office/drawing/2014/main" id="{BA75973B-AFBE-47EF-868D-8CE413E37E5E}"/>
              </a:ext>
            </a:extLst>
          </p:cNvPr>
          <p:cNvGraphicFramePr/>
          <p:nvPr/>
        </p:nvGraphicFramePr>
        <p:xfrm>
          <a:off x="0" y="1123622"/>
          <a:ext cx="6096000" cy="54468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B6DA1C8C-CADB-41F8-8B28-C26AF067FE01}"/>
              </a:ext>
            </a:extLst>
          </p:cNvPr>
          <p:cNvSpPr txBox="1"/>
          <p:nvPr/>
        </p:nvSpPr>
        <p:spPr>
          <a:xfrm>
            <a:off x="4371067" y="1075292"/>
            <a:ext cx="5787886" cy="738664"/>
          </a:xfrm>
          <a:prstGeom prst="rect">
            <a:avLst/>
          </a:prstGeom>
          <a:noFill/>
        </p:spPr>
        <p:txBody>
          <a:bodyPr wrap="square" rtlCol="0">
            <a:spAutoFit/>
          </a:bodyPr>
          <a:lstStyle/>
          <a:p>
            <a:r>
              <a:rPr lang="en-US" sz="1400" b="1" dirty="0"/>
              <a:t>Definition of problem or question</a:t>
            </a:r>
          </a:p>
          <a:p>
            <a:pPr marL="285748" indent="-285748">
              <a:buFont typeface="Arial" panose="020B0604020202020204" pitchFamily="34" charset="0"/>
              <a:buChar char="•"/>
            </a:pPr>
            <a:r>
              <a:rPr lang="en-US" sz="1400" dirty="0"/>
              <a:t>In neutral terms; without loaded messages, connotations</a:t>
            </a:r>
          </a:p>
          <a:p>
            <a:pPr marL="285748" indent="-285748">
              <a:buFont typeface="Arial" panose="020B0604020202020204" pitchFamily="34" charset="0"/>
              <a:buChar char="•"/>
            </a:pPr>
            <a:r>
              <a:rPr lang="en-US" sz="1400" dirty="0"/>
              <a:t>In view of the broader interests of the entity</a:t>
            </a:r>
          </a:p>
        </p:txBody>
      </p:sp>
      <p:graphicFrame>
        <p:nvGraphicFramePr>
          <p:cNvPr id="6" name="Table 5">
            <a:extLst>
              <a:ext uri="{FF2B5EF4-FFF2-40B4-BE49-F238E27FC236}">
                <a16:creationId xmlns:a16="http://schemas.microsoft.com/office/drawing/2014/main" id="{B3BF2701-AAC6-4497-AFF6-807871E0AA34}"/>
              </a:ext>
            </a:extLst>
          </p:cNvPr>
          <p:cNvGraphicFramePr>
            <a:graphicFrameLocks noGrp="1"/>
          </p:cNvGraphicFramePr>
          <p:nvPr/>
        </p:nvGraphicFramePr>
        <p:xfrm>
          <a:off x="4371067" y="1993654"/>
          <a:ext cx="6096000" cy="822960"/>
        </p:xfrm>
        <a:graphic>
          <a:graphicData uri="http://schemas.openxmlformats.org/drawingml/2006/table">
            <a:tbl>
              <a:tblPr firstRow="1" bandRow="1">
                <a:tableStyleId>{2D5ABB26-0587-4C30-8999-92F81FD0307C}</a:tableStyleId>
              </a:tblPr>
              <a:tblGrid>
                <a:gridCol w="3057340">
                  <a:extLst>
                    <a:ext uri="{9D8B030D-6E8A-4147-A177-3AD203B41FA5}">
                      <a16:colId xmlns:a16="http://schemas.microsoft.com/office/drawing/2014/main" val="118689425"/>
                    </a:ext>
                  </a:extLst>
                </a:gridCol>
                <a:gridCol w="3038660">
                  <a:extLst>
                    <a:ext uri="{9D8B030D-6E8A-4147-A177-3AD203B41FA5}">
                      <a16:colId xmlns:a16="http://schemas.microsoft.com/office/drawing/2014/main" val="3545002158"/>
                    </a:ext>
                  </a:extLst>
                </a:gridCol>
              </a:tblGrid>
              <a:tr h="304800">
                <a:tc>
                  <a:txBody>
                    <a:bodyPr/>
                    <a:lstStyle/>
                    <a:p>
                      <a:r>
                        <a:rPr lang="en-US" sz="1400" b="1" noProof="0" dirty="0"/>
                        <a:t>Integrity of information</a:t>
                      </a:r>
                    </a:p>
                  </a:txBody>
                  <a:tcPr/>
                </a:tc>
                <a:tc>
                  <a:txBody>
                    <a:bodyPr/>
                    <a:lstStyle/>
                    <a:p>
                      <a:endParaRPr lang="en-US" sz="1400" noProof="0" dirty="0"/>
                    </a:p>
                  </a:txBody>
                  <a:tcPr/>
                </a:tc>
                <a:extLst>
                  <a:ext uri="{0D108BD9-81ED-4DB2-BD59-A6C34878D82A}">
                    <a16:rowId xmlns:a16="http://schemas.microsoft.com/office/drawing/2014/main" val="2807094849"/>
                  </a:ext>
                </a:extLst>
              </a:tr>
              <a:tr h="518160">
                <a:tc>
                  <a:txBody>
                    <a:bodyPr/>
                    <a:lstStyle/>
                    <a:p>
                      <a:pPr marL="285750" lvl="0" indent="-285750" algn="l" defTabSz="457200" rtl="0" eaLnBrk="1" latinLnBrk="0" hangingPunct="1">
                        <a:buFont typeface="Arial" panose="020B0604020202020204" pitchFamily="34" charset="0"/>
                        <a:buChar char="•"/>
                      </a:pPr>
                      <a:r>
                        <a:rPr lang="en-US" sz="1400" kern="1200" noProof="0" dirty="0"/>
                        <a:t>Compilation</a:t>
                      </a:r>
                    </a:p>
                    <a:p>
                      <a:pPr marL="285750" lvl="0" indent="-285750" algn="l" defTabSz="457200" rtl="0" eaLnBrk="1" latinLnBrk="0" hangingPunct="1">
                        <a:buFont typeface="Arial" panose="020B0604020202020204" pitchFamily="34" charset="0"/>
                        <a:buChar char="•"/>
                      </a:pPr>
                      <a:r>
                        <a:rPr lang="en-US" sz="1400" kern="1200" noProof="0" dirty="0"/>
                        <a:t>Research/collection</a:t>
                      </a:r>
                      <a:endParaRPr lang="en-US" sz="1400" noProof="0" dirty="0"/>
                    </a:p>
                  </a:txBody>
                  <a:tcPr/>
                </a:tc>
                <a:tc>
                  <a:txBody>
                    <a:bodyPr/>
                    <a:lstStyle/>
                    <a:p>
                      <a:pPr marL="285750" lvl="0" indent="-285750" algn="l" defTabSz="457200" rtl="0" eaLnBrk="1" latinLnBrk="0" hangingPunct="1">
                        <a:buFont typeface="Arial" panose="020B0604020202020204" pitchFamily="34" charset="0"/>
                        <a:buChar char="•"/>
                      </a:pPr>
                      <a:r>
                        <a:rPr lang="en-US" sz="1400" kern="1200" noProof="0" dirty="0"/>
                        <a:t>Evaluation/validation</a:t>
                      </a:r>
                    </a:p>
                    <a:p>
                      <a:pPr marL="285750" lvl="0" indent="-285750" algn="l" defTabSz="457200" rtl="0" eaLnBrk="1" latinLnBrk="0" hangingPunct="1">
                        <a:buFont typeface="Arial" panose="020B0604020202020204" pitchFamily="34" charset="0"/>
                        <a:buChar char="•"/>
                      </a:pPr>
                      <a:r>
                        <a:rPr lang="en-US" sz="1400" kern="1200" noProof="0" dirty="0"/>
                        <a:t>Contextualization</a:t>
                      </a:r>
                      <a:endParaRPr lang="en-US" sz="1400" noProof="0" dirty="0"/>
                    </a:p>
                  </a:txBody>
                  <a:tcPr/>
                </a:tc>
                <a:extLst>
                  <a:ext uri="{0D108BD9-81ED-4DB2-BD59-A6C34878D82A}">
                    <a16:rowId xmlns:a16="http://schemas.microsoft.com/office/drawing/2014/main" val="3372747336"/>
                  </a:ext>
                </a:extLst>
              </a:tr>
            </a:tbl>
          </a:graphicData>
        </a:graphic>
      </p:graphicFrame>
      <p:graphicFrame>
        <p:nvGraphicFramePr>
          <p:cNvPr id="8" name="Table 7">
            <a:extLst>
              <a:ext uri="{FF2B5EF4-FFF2-40B4-BE49-F238E27FC236}">
                <a16:creationId xmlns:a16="http://schemas.microsoft.com/office/drawing/2014/main" id="{753A64E2-AB38-4C2F-AD47-ABCAA958186F}"/>
              </a:ext>
            </a:extLst>
          </p:cNvPr>
          <p:cNvGraphicFramePr>
            <a:graphicFrameLocks noGrp="1"/>
          </p:cNvGraphicFramePr>
          <p:nvPr/>
        </p:nvGraphicFramePr>
        <p:xfrm>
          <a:off x="4371067" y="4036800"/>
          <a:ext cx="6096000" cy="822960"/>
        </p:xfrm>
        <a:graphic>
          <a:graphicData uri="http://schemas.openxmlformats.org/drawingml/2006/table">
            <a:tbl>
              <a:tblPr firstRow="1" bandRow="1">
                <a:tableStyleId>{2D5ABB26-0587-4C30-8999-92F81FD0307C}</a:tableStyleId>
              </a:tblPr>
              <a:tblGrid>
                <a:gridCol w="3057340">
                  <a:extLst>
                    <a:ext uri="{9D8B030D-6E8A-4147-A177-3AD203B41FA5}">
                      <a16:colId xmlns:a16="http://schemas.microsoft.com/office/drawing/2014/main" val="118689425"/>
                    </a:ext>
                  </a:extLst>
                </a:gridCol>
                <a:gridCol w="3038660">
                  <a:extLst>
                    <a:ext uri="{9D8B030D-6E8A-4147-A177-3AD203B41FA5}">
                      <a16:colId xmlns:a16="http://schemas.microsoft.com/office/drawing/2014/main" val="3545002158"/>
                    </a:ext>
                  </a:extLst>
                </a:gridCol>
              </a:tblGrid>
              <a:tr h="304800">
                <a:tc>
                  <a:txBody>
                    <a:bodyPr/>
                    <a:lstStyle/>
                    <a:p>
                      <a:r>
                        <a:rPr lang="en-US" sz="1400" b="1" noProof="0" dirty="0"/>
                        <a:t>Analysis of drivers</a:t>
                      </a:r>
                    </a:p>
                  </a:txBody>
                  <a:tcPr/>
                </a:tc>
                <a:tc>
                  <a:txBody>
                    <a:bodyPr/>
                    <a:lstStyle/>
                    <a:p>
                      <a:endParaRPr lang="en-US" sz="1400" noProof="0"/>
                    </a:p>
                  </a:txBody>
                  <a:tcPr/>
                </a:tc>
                <a:extLst>
                  <a:ext uri="{0D108BD9-81ED-4DB2-BD59-A6C34878D82A}">
                    <a16:rowId xmlns:a16="http://schemas.microsoft.com/office/drawing/2014/main" val="2807094849"/>
                  </a:ext>
                </a:extLst>
              </a:tr>
              <a:tr h="518160">
                <a:tc>
                  <a:txBody>
                    <a:bodyPr/>
                    <a:lstStyle/>
                    <a:p>
                      <a:pPr marL="285750" lvl="0" indent="-285750" algn="l" defTabSz="457200" rtl="0" eaLnBrk="1" latinLnBrk="0" hangingPunct="1">
                        <a:buFont typeface="Arial" panose="020B0604020202020204" pitchFamily="34" charset="0"/>
                        <a:buChar char="•"/>
                      </a:pPr>
                      <a:r>
                        <a:rPr lang="en-US" sz="1400" kern="1200" noProof="0" dirty="0">
                          <a:solidFill>
                            <a:schemeClr val="tx1"/>
                          </a:solidFill>
                          <a:latin typeface="+mn-lt"/>
                          <a:ea typeface="+mn-ea"/>
                          <a:cs typeface="+mn-cs"/>
                        </a:rPr>
                        <a:t>Identification </a:t>
                      </a:r>
                    </a:p>
                    <a:p>
                      <a:pPr marL="285750" lvl="0" indent="-285750" algn="l" defTabSz="457200" rtl="0" eaLnBrk="1" latinLnBrk="0" hangingPunct="1">
                        <a:buFont typeface="Arial" panose="020B0604020202020204" pitchFamily="34" charset="0"/>
                        <a:buChar char="•"/>
                      </a:pPr>
                      <a:r>
                        <a:rPr lang="en-US" sz="1400" kern="1200" noProof="0" dirty="0">
                          <a:solidFill>
                            <a:schemeClr val="tx1"/>
                          </a:solidFill>
                          <a:latin typeface="+mn-lt"/>
                          <a:ea typeface="+mn-ea"/>
                          <a:cs typeface="+mn-cs"/>
                        </a:rPr>
                        <a:t>Hierarchization</a:t>
                      </a:r>
                      <a:endParaRPr lang="en-US" sz="1400" noProof="0" dirty="0"/>
                    </a:p>
                  </a:txBody>
                  <a:tcPr/>
                </a:tc>
                <a:tc>
                  <a:txBody>
                    <a:bodyPr/>
                    <a:lstStyle/>
                    <a:p>
                      <a:pPr marL="285750" lvl="0" indent="-285750" algn="l" defTabSz="457200" rtl="0" eaLnBrk="1" latinLnBrk="0" hangingPunct="1">
                        <a:buFont typeface="Arial" panose="020B0604020202020204" pitchFamily="34" charset="0"/>
                        <a:buChar char="•"/>
                      </a:pPr>
                      <a:r>
                        <a:rPr lang="en-US" sz="1400" kern="1200" noProof="0" dirty="0"/>
                        <a:t>Evolution</a:t>
                      </a:r>
                    </a:p>
                    <a:p>
                      <a:pPr marL="285750" lvl="0" indent="-285750" algn="l" defTabSz="457200" rtl="0" eaLnBrk="1" latinLnBrk="0" hangingPunct="1">
                        <a:buFont typeface="Arial" panose="020B0604020202020204" pitchFamily="34" charset="0"/>
                        <a:buChar char="•"/>
                      </a:pPr>
                      <a:r>
                        <a:rPr lang="en-US" sz="1400" kern="1200" noProof="0" dirty="0"/>
                        <a:t>Dynamic interrelationships</a:t>
                      </a:r>
                    </a:p>
                  </a:txBody>
                  <a:tcPr/>
                </a:tc>
                <a:extLst>
                  <a:ext uri="{0D108BD9-81ED-4DB2-BD59-A6C34878D82A}">
                    <a16:rowId xmlns:a16="http://schemas.microsoft.com/office/drawing/2014/main" val="3372747336"/>
                  </a:ext>
                </a:extLst>
              </a:tr>
            </a:tbl>
          </a:graphicData>
        </a:graphic>
      </p:graphicFrame>
      <p:graphicFrame>
        <p:nvGraphicFramePr>
          <p:cNvPr id="9" name="Table 8">
            <a:extLst>
              <a:ext uri="{FF2B5EF4-FFF2-40B4-BE49-F238E27FC236}">
                <a16:creationId xmlns:a16="http://schemas.microsoft.com/office/drawing/2014/main" id="{5DD67FB5-371B-4350-917D-02362F44F089}"/>
              </a:ext>
            </a:extLst>
          </p:cNvPr>
          <p:cNvGraphicFramePr>
            <a:graphicFrameLocks noGrp="1"/>
          </p:cNvGraphicFramePr>
          <p:nvPr/>
        </p:nvGraphicFramePr>
        <p:xfrm>
          <a:off x="4446568" y="2935678"/>
          <a:ext cx="6096000" cy="1036320"/>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val="118689425"/>
                    </a:ext>
                  </a:extLst>
                </a:gridCol>
              </a:tblGrid>
              <a:tr h="304800">
                <a:tc>
                  <a:txBody>
                    <a:bodyPr/>
                    <a:lstStyle/>
                    <a:p>
                      <a:r>
                        <a:rPr lang="en-US" sz="1400" b="1" noProof="0" dirty="0"/>
                        <a:t>Exploration of possible explanation(s)</a:t>
                      </a:r>
                    </a:p>
                  </a:txBody>
                  <a:tcPr/>
                </a:tc>
                <a:extLst>
                  <a:ext uri="{0D108BD9-81ED-4DB2-BD59-A6C34878D82A}">
                    <a16:rowId xmlns:a16="http://schemas.microsoft.com/office/drawing/2014/main" val="2807094849"/>
                  </a:ext>
                </a:extLst>
              </a:tr>
              <a:tr h="731520">
                <a:tc>
                  <a:txBody>
                    <a:bodyPr/>
                    <a:lstStyle/>
                    <a:p>
                      <a:pPr marL="285750" lvl="0" indent="-285750" algn="l" defTabSz="457200" rtl="0" eaLnBrk="1" latinLnBrk="0" hangingPunct="1">
                        <a:buFont typeface="Arial" panose="020B0604020202020204" pitchFamily="34" charset="0"/>
                        <a:buChar char="•"/>
                      </a:pPr>
                      <a:r>
                        <a:rPr lang="en-US" sz="1400" kern="1200" noProof="0" dirty="0">
                          <a:solidFill>
                            <a:schemeClr val="tx1"/>
                          </a:solidFill>
                          <a:latin typeface="+mn-lt"/>
                          <a:ea typeface="+mn-ea"/>
                          <a:cs typeface="+mn-cs"/>
                        </a:rPr>
                        <a:t>Identify possible flaws, gaps in information</a:t>
                      </a:r>
                    </a:p>
                    <a:p>
                      <a:pPr marL="285750" lvl="0" indent="-285750" algn="l" defTabSz="457200" rtl="0" eaLnBrk="1" latinLnBrk="0" hangingPunct="1">
                        <a:buFont typeface="Arial" panose="020B0604020202020204" pitchFamily="34" charset="0"/>
                        <a:buChar char="•"/>
                      </a:pPr>
                      <a:r>
                        <a:rPr lang="en-US" sz="1400" kern="1200" noProof="0" dirty="0">
                          <a:solidFill>
                            <a:schemeClr val="tx1"/>
                          </a:solidFill>
                          <a:latin typeface="+mn-lt"/>
                          <a:ea typeface="+mn-ea"/>
                          <a:cs typeface="+mn-cs"/>
                        </a:rPr>
                        <a:t>Launch the “scientific” process of testing/invalidating possibilities</a:t>
                      </a:r>
                    </a:p>
                    <a:p>
                      <a:pPr marL="285750" lvl="0" indent="-285750" algn="l" defTabSz="457200" rtl="0" eaLnBrk="1" latinLnBrk="0" hangingPunct="1">
                        <a:buFont typeface="Arial" panose="020B0604020202020204" pitchFamily="34" charset="0"/>
                        <a:buChar char="•"/>
                      </a:pPr>
                      <a:endParaRPr lang="en-US" sz="1400" noProof="0" dirty="0"/>
                    </a:p>
                  </a:txBody>
                  <a:tcPr/>
                </a:tc>
                <a:extLst>
                  <a:ext uri="{0D108BD9-81ED-4DB2-BD59-A6C34878D82A}">
                    <a16:rowId xmlns:a16="http://schemas.microsoft.com/office/drawing/2014/main" val="3372747336"/>
                  </a:ext>
                </a:extLst>
              </a:tr>
            </a:tbl>
          </a:graphicData>
        </a:graphic>
      </p:graphicFrame>
      <p:graphicFrame>
        <p:nvGraphicFramePr>
          <p:cNvPr id="10" name="Table 9">
            <a:extLst>
              <a:ext uri="{FF2B5EF4-FFF2-40B4-BE49-F238E27FC236}">
                <a16:creationId xmlns:a16="http://schemas.microsoft.com/office/drawing/2014/main" id="{8BEA4344-695C-4604-866B-A6E4A9530337}"/>
              </a:ext>
            </a:extLst>
          </p:cNvPr>
          <p:cNvGraphicFramePr>
            <a:graphicFrameLocks noGrp="1"/>
          </p:cNvGraphicFramePr>
          <p:nvPr/>
        </p:nvGraphicFramePr>
        <p:xfrm>
          <a:off x="4371074" y="4959748"/>
          <a:ext cx="6171501" cy="822960"/>
        </p:xfrm>
        <a:graphic>
          <a:graphicData uri="http://schemas.openxmlformats.org/drawingml/2006/table">
            <a:tbl>
              <a:tblPr firstRow="1" bandRow="1">
                <a:tableStyleId>{2D5ABB26-0587-4C30-8999-92F81FD0307C}</a:tableStyleId>
              </a:tblPr>
              <a:tblGrid>
                <a:gridCol w="3459466">
                  <a:extLst>
                    <a:ext uri="{9D8B030D-6E8A-4147-A177-3AD203B41FA5}">
                      <a16:colId xmlns:a16="http://schemas.microsoft.com/office/drawing/2014/main" val="118689425"/>
                    </a:ext>
                  </a:extLst>
                </a:gridCol>
                <a:gridCol w="2712035">
                  <a:extLst>
                    <a:ext uri="{9D8B030D-6E8A-4147-A177-3AD203B41FA5}">
                      <a16:colId xmlns:a16="http://schemas.microsoft.com/office/drawing/2014/main" val="3545002158"/>
                    </a:ext>
                  </a:extLst>
                </a:gridCol>
              </a:tblGrid>
              <a:tr h="304800">
                <a:tc>
                  <a:txBody>
                    <a:bodyPr/>
                    <a:lstStyle/>
                    <a:p>
                      <a:r>
                        <a:rPr lang="en-US" sz="1400" b="1" i="0" noProof="0" dirty="0"/>
                        <a:t>Conclusions with three (or more) elements</a:t>
                      </a:r>
                    </a:p>
                  </a:txBody>
                  <a:tcPr/>
                </a:tc>
                <a:tc>
                  <a:txBody>
                    <a:bodyPr/>
                    <a:lstStyle/>
                    <a:p>
                      <a:endParaRPr lang="en-US" sz="1400" noProof="0"/>
                    </a:p>
                  </a:txBody>
                  <a:tcPr/>
                </a:tc>
                <a:extLst>
                  <a:ext uri="{0D108BD9-81ED-4DB2-BD59-A6C34878D82A}">
                    <a16:rowId xmlns:a16="http://schemas.microsoft.com/office/drawing/2014/main" val="2807094849"/>
                  </a:ext>
                </a:extLst>
              </a:tr>
              <a:tr h="518160">
                <a:tc>
                  <a:txBody>
                    <a:bodyPr/>
                    <a:lstStyle/>
                    <a:p>
                      <a:pPr marL="342900" lvl="0" indent="-342900" algn="l" defTabSz="457200" rtl="0" eaLnBrk="1" latinLnBrk="0" hangingPunct="1">
                        <a:buFont typeface="+mj-lt"/>
                        <a:buAutoNum type="arabicPeriod"/>
                      </a:pPr>
                      <a:r>
                        <a:rPr lang="en-US" sz="1400" kern="1200" noProof="0" dirty="0">
                          <a:solidFill>
                            <a:schemeClr val="tx1"/>
                          </a:solidFill>
                          <a:latin typeface="+mn-lt"/>
                          <a:ea typeface="+mn-ea"/>
                          <a:cs typeface="+mn-cs"/>
                        </a:rPr>
                        <a:t>Most probable (drivers as they are)</a:t>
                      </a:r>
                    </a:p>
                    <a:p>
                      <a:pPr marL="342900" lvl="0" indent="-342900" algn="l" defTabSz="457200" rtl="0" eaLnBrk="1" latinLnBrk="0" hangingPunct="1">
                        <a:buFont typeface="+mj-lt"/>
                        <a:buAutoNum type="arabicPeriod"/>
                      </a:pPr>
                      <a:r>
                        <a:rPr lang="en-US" sz="1400" kern="1200" noProof="0" dirty="0">
                          <a:solidFill>
                            <a:schemeClr val="tx1"/>
                          </a:solidFill>
                          <a:latin typeface="+mn-lt"/>
                          <a:ea typeface="+mn-ea"/>
                          <a:cs typeface="+mn-cs"/>
                        </a:rPr>
                        <a:t>Less probable (drivers changing)</a:t>
                      </a:r>
                      <a:endParaRPr lang="en-US" sz="1400" noProof="0" dirty="0"/>
                    </a:p>
                  </a:txBody>
                  <a:tcPr/>
                </a:tc>
                <a:tc>
                  <a:txBody>
                    <a:bodyPr/>
                    <a:lstStyle/>
                    <a:p>
                      <a:pPr marL="342900" lvl="0" indent="-342900" algn="l" defTabSz="457200" rtl="0" eaLnBrk="1" latinLnBrk="0" hangingPunct="1">
                        <a:buFont typeface="+mj-lt"/>
                        <a:buAutoNum type="arabicPeriod" startAt="3"/>
                      </a:pPr>
                      <a:r>
                        <a:rPr lang="en-US" sz="1400" kern="1200" noProof="0" dirty="0"/>
                        <a:t>“Wildcards” or other result from brainstorming</a:t>
                      </a:r>
                    </a:p>
                  </a:txBody>
                  <a:tcPr/>
                </a:tc>
                <a:extLst>
                  <a:ext uri="{0D108BD9-81ED-4DB2-BD59-A6C34878D82A}">
                    <a16:rowId xmlns:a16="http://schemas.microsoft.com/office/drawing/2014/main" val="3372747336"/>
                  </a:ext>
                </a:extLst>
              </a:tr>
            </a:tbl>
          </a:graphicData>
        </a:graphic>
      </p:graphicFrame>
      <p:graphicFrame>
        <p:nvGraphicFramePr>
          <p:cNvPr id="11" name="Table 10">
            <a:extLst>
              <a:ext uri="{FF2B5EF4-FFF2-40B4-BE49-F238E27FC236}">
                <a16:creationId xmlns:a16="http://schemas.microsoft.com/office/drawing/2014/main" id="{8BB3FACF-BADB-43C4-A480-F1111DE69254}"/>
              </a:ext>
            </a:extLst>
          </p:cNvPr>
          <p:cNvGraphicFramePr>
            <a:graphicFrameLocks noGrp="1"/>
          </p:cNvGraphicFramePr>
          <p:nvPr/>
        </p:nvGraphicFramePr>
        <p:xfrm>
          <a:off x="4333324" y="5927220"/>
          <a:ext cx="6171501" cy="675640"/>
        </p:xfrm>
        <a:graphic>
          <a:graphicData uri="http://schemas.openxmlformats.org/drawingml/2006/table">
            <a:tbl>
              <a:tblPr firstRow="1" bandRow="1">
                <a:tableStyleId>{2D5ABB26-0587-4C30-8999-92F81FD0307C}</a:tableStyleId>
              </a:tblPr>
              <a:tblGrid>
                <a:gridCol w="3459466">
                  <a:extLst>
                    <a:ext uri="{9D8B030D-6E8A-4147-A177-3AD203B41FA5}">
                      <a16:colId xmlns:a16="http://schemas.microsoft.com/office/drawing/2014/main" val="118689425"/>
                    </a:ext>
                  </a:extLst>
                </a:gridCol>
                <a:gridCol w="2712035">
                  <a:extLst>
                    <a:ext uri="{9D8B030D-6E8A-4147-A177-3AD203B41FA5}">
                      <a16:colId xmlns:a16="http://schemas.microsoft.com/office/drawing/2014/main" val="3545002158"/>
                    </a:ext>
                  </a:extLst>
                </a:gridCol>
              </a:tblGrid>
              <a:tr h="304800">
                <a:tc>
                  <a:txBody>
                    <a:bodyPr/>
                    <a:lstStyle/>
                    <a:p>
                      <a:r>
                        <a:rPr lang="en-US" sz="1400" b="1" i="0" noProof="0" dirty="0"/>
                        <a:t>Discussion of consequences for the entity</a:t>
                      </a:r>
                    </a:p>
                  </a:txBody>
                  <a:tcPr/>
                </a:tc>
                <a:tc>
                  <a:txBody>
                    <a:bodyPr/>
                    <a:lstStyle/>
                    <a:p>
                      <a:endParaRPr lang="en-US" sz="1400" noProof="0"/>
                    </a:p>
                  </a:txBody>
                  <a:tcPr/>
                </a:tc>
                <a:extLst>
                  <a:ext uri="{0D108BD9-81ED-4DB2-BD59-A6C34878D82A}">
                    <a16:rowId xmlns:a16="http://schemas.microsoft.com/office/drawing/2014/main" val="2807094849"/>
                  </a:ext>
                </a:extLst>
              </a:tr>
              <a:tr h="370840">
                <a:tc>
                  <a:txBody>
                    <a:bodyPr/>
                    <a:lstStyle/>
                    <a:p>
                      <a:pPr marL="342900" lvl="0" indent="-342900" algn="l" defTabSz="457200" rtl="0" eaLnBrk="1" latinLnBrk="0" hangingPunct="1">
                        <a:buFont typeface="+mj-lt"/>
                        <a:buAutoNum type="arabicPeriod"/>
                      </a:pPr>
                      <a:r>
                        <a:rPr lang="en-US" sz="1400" kern="1200" noProof="0" dirty="0">
                          <a:solidFill>
                            <a:schemeClr val="tx1"/>
                          </a:solidFill>
                          <a:latin typeface="+mn-lt"/>
                          <a:ea typeface="+mn-ea"/>
                          <a:cs typeface="+mn-cs"/>
                        </a:rPr>
                        <a:t>Short and long term</a:t>
                      </a:r>
                      <a:endParaRPr lang="en-US" sz="1400" noProof="0" dirty="0"/>
                    </a:p>
                  </a:txBody>
                  <a:tcPr/>
                </a:tc>
                <a:tc>
                  <a:txBody>
                    <a:bodyPr/>
                    <a:lstStyle/>
                    <a:p>
                      <a:pPr marL="342900" lvl="0" indent="-342900" algn="l" defTabSz="457200" rtl="0" eaLnBrk="1" latinLnBrk="0" hangingPunct="1">
                        <a:buFont typeface="+mj-lt"/>
                        <a:buAutoNum type="arabicPeriod" startAt="2"/>
                      </a:pPr>
                      <a:r>
                        <a:rPr lang="en-US" sz="1400" kern="1200" noProof="0" dirty="0"/>
                        <a:t>Interests </a:t>
                      </a:r>
                    </a:p>
                  </a:txBody>
                  <a:tcPr/>
                </a:tc>
                <a:extLst>
                  <a:ext uri="{0D108BD9-81ED-4DB2-BD59-A6C34878D82A}">
                    <a16:rowId xmlns:a16="http://schemas.microsoft.com/office/drawing/2014/main" val="3372747336"/>
                  </a:ext>
                </a:extLst>
              </a:tr>
            </a:tbl>
          </a:graphicData>
        </a:graphic>
      </p:graphicFrame>
      <p:sp>
        <p:nvSpPr>
          <p:cNvPr id="13" name="Rectangle: Rounded Corners 12">
            <a:extLst>
              <a:ext uri="{FF2B5EF4-FFF2-40B4-BE49-F238E27FC236}">
                <a16:creationId xmlns:a16="http://schemas.microsoft.com/office/drawing/2014/main" id="{A83CBBF4-4D56-42DA-875D-0785B76DB3AA}"/>
              </a:ext>
            </a:extLst>
          </p:cNvPr>
          <p:cNvSpPr/>
          <p:nvPr/>
        </p:nvSpPr>
        <p:spPr>
          <a:xfrm>
            <a:off x="9320753" y="397989"/>
            <a:ext cx="1676400" cy="3349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600" dirty="0"/>
              <a:t>HANDOUT E</a:t>
            </a:r>
            <a:endParaRPr lang="en-US" sz="2400" dirty="0"/>
          </a:p>
        </p:txBody>
      </p:sp>
    </p:spTree>
    <p:extLst>
      <p:ext uri="{BB962C8B-B14F-4D97-AF65-F5344CB8AC3E}">
        <p14:creationId xmlns:p14="http://schemas.microsoft.com/office/powerpoint/2010/main" val="367718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nimClr clrSpc="rgb" dir="cw">
                                      <p:cBhvr override="childStyle">
                                        <p:cTn dur="1" fill="hold" display="0" masterRel="nextClick" afterEffect="1"/>
                                        <p:tgtEl>
                                          <p:spTgt spid="10"/>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594769-4FBA-4890-90D8-52FFC32A2790}"/>
              </a:ext>
            </a:extLst>
          </p:cNvPr>
          <p:cNvSpPr txBox="1"/>
          <p:nvPr/>
        </p:nvSpPr>
        <p:spPr>
          <a:xfrm>
            <a:off x="2467216" y="4114801"/>
            <a:ext cx="7257567" cy="954107"/>
          </a:xfrm>
          <a:prstGeom prst="rect">
            <a:avLst/>
          </a:prstGeom>
          <a:noFill/>
        </p:spPr>
        <p:txBody>
          <a:bodyPr wrap="square" rtlCol="0">
            <a:spAutoFit/>
          </a:bodyPr>
          <a:lstStyle/>
          <a:p>
            <a:pPr algn="ctr"/>
            <a:r>
              <a:rPr lang="en-US" sz="2800" dirty="0"/>
              <a:t>What do we see and believe in the following video and pictures?</a:t>
            </a:r>
          </a:p>
        </p:txBody>
      </p:sp>
      <p:sp>
        <p:nvSpPr>
          <p:cNvPr id="4" name="TextBox 3">
            <a:extLst>
              <a:ext uri="{FF2B5EF4-FFF2-40B4-BE49-F238E27FC236}">
                <a16:creationId xmlns:a16="http://schemas.microsoft.com/office/drawing/2014/main" id="{C3F58EB4-32FA-4975-860D-A7AB4680BE72}"/>
              </a:ext>
            </a:extLst>
          </p:cNvPr>
          <p:cNvSpPr txBox="1"/>
          <p:nvPr/>
        </p:nvSpPr>
        <p:spPr>
          <a:xfrm>
            <a:off x="3343484" y="1752600"/>
            <a:ext cx="5505033" cy="523220"/>
          </a:xfrm>
          <a:prstGeom prst="rect">
            <a:avLst/>
          </a:prstGeom>
          <a:noFill/>
        </p:spPr>
        <p:txBody>
          <a:bodyPr wrap="none" rtlCol="0">
            <a:spAutoFit/>
          </a:bodyPr>
          <a:lstStyle/>
          <a:p>
            <a:r>
              <a:rPr lang="en-US" sz="2800" dirty="0"/>
              <a:t>Evaluate the reliability of the “facts”</a:t>
            </a:r>
          </a:p>
        </p:txBody>
      </p:sp>
      <p:sp>
        <p:nvSpPr>
          <p:cNvPr id="5" name="TextBox 4">
            <a:extLst>
              <a:ext uri="{FF2B5EF4-FFF2-40B4-BE49-F238E27FC236}">
                <a16:creationId xmlns:a16="http://schemas.microsoft.com/office/drawing/2014/main" id="{5F250CF9-D1F1-4E67-B150-150D2E646730}"/>
              </a:ext>
            </a:extLst>
          </p:cNvPr>
          <p:cNvSpPr txBox="1"/>
          <p:nvPr/>
        </p:nvSpPr>
        <p:spPr>
          <a:xfrm>
            <a:off x="2286000" y="3244335"/>
            <a:ext cx="2684325" cy="461665"/>
          </a:xfrm>
          <a:prstGeom prst="rect">
            <a:avLst/>
          </a:prstGeom>
          <a:noFill/>
        </p:spPr>
        <p:txBody>
          <a:bodyPr wrap="none" rtlCol="0">
            <a:spAutoFit/>
          </a:bodyPr>
          <a:lstStyle/>
          <a:p>
            <a:r>
              <a:rPr lang="en-US" sz="2400" dirty="0"/>
              <a:t>Let’s play a game… </a:t>
            </a:r>
          </a:p>
        </p:txBody>
      </p:sp>
    </p:spTree>
    <p:extLst>
      <p:ext uri="{BB962C8B-B14F-4D97-AF65-F5344CB8AC3E}">
        <p14:creationId xmlns:p14="http://schemas.microsoft.com/office/powerpoint/2010/main" val="124898106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6C8788-E189-7452-0B89-0CE9B86BF8AC}"/>
              </a:ext>
            </a:extLst>
          </p:cNvPr>
          <p:cNvPicPr>
            <a:picLocks noChangeAspect="1"/>
          </p:cNvPicPr>
          <p:nvPr/>
        </p:nvPicPr>
        <p:blipFill>
          <a:blip r:embed="rId2"/>
          <a:stretch>
            <a:fillRect/>
          </a:stretch>
        </p:blipFill>
        <p:spPr>
          <a:xfrm>
            <a:off x="1981200" y="228600"/>
            <a:ext cx="8634784" cy="6400800"/>
          </a:xfrm>
          <a:prstGeom prst="rect">
            <a:avLst/>
          </a:prstGeom>
        </p:spPr>
      </p:pic>
      <p:sp>
        <p:nvSpPr>
          <p:cNvPr id="4" name="Rectangle: Rounded Corners 3">
            <a:extLst>
              <a:ext uri="{FF2B5EF4-FFF2-40B4-BE49-F238E27FC236}">
                <a16:creationId xmlns:a16="http://schemas.microsoft.com/office/drawing/2014/main" id="{254A9F4A-DFEA-4C98-1CAF-0CED1509F70E}"/>
              </a:ext>
            </a:extLst>
          </p:cNvPr>
          <p:cNvSpPr/>
          <p:nvPr/>
        </p:nvSpPr>
        <p:spPr>
          <a:xfrm>
            <a:off x="9320753" y="397989"/>
            <a:ext cx="1676400" cy="3349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600" dirty="0"/>
              <a:t>HANDOUT F</a:t>
            </a:r>
            <a:endParaRPr lang="en-US" sz="2400" dirty="0"/>
          </a:p>
        </p:txBody>
      </p:sp>
    </p:spTree>
    <p:extLst>
      <p:ext uri="{BB962C8B-B14F-4D97-AF65-F5344CB8AC3E}">
        <p14:creationId xmlns:p14="http://schemas.microsoft.com/office/powerpoint/2010/main" val="128255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C9EC25-DF8B-4AFA-AEC6-C6A25314B75B}"/>
              </a:ext>
            </a:extLst>
          </p:cNvPr>
          <p:cNvSpPr txBox="1"/>
          <p:nvPr/>
        </p:nvSpPr>
        <p:spPr>
          <a:xfrm>
            <a:off x="1295400" y="838200"/>
            <a:ext cx="5029200" cy="461665"/>
          </a:xfrm>
          <a:prstGeom prst="rect">
            <a:avLst/>
          </a:prstGeom>
          <a:noFill/>
        </p:spPr>
        <p:txBody>
          <a:bodyPr wrap="square" rtlCol="0">
            <a:spAutoFit/>
          </a:bodyPr>
          <a:lstStyle/>
          <a:p>
            <a:r>
              <a:rPr lang="en-US" sz="2400" dirty="0"/>
              <a:t>IF YOU WANT SOME THEORY</a:t>
            </a:r>
          </a:p>
        </p:txBody>
      </p:sp>
      <p:pic>
        <p:nvPicPr>
          <p:cNvPr id="5" name="Picture 4" descr="Map&#10;&#10;Description automatically generated with low confidence">
            <a:extLst>
              <a:ext uri="{FF2B5EF4-FFF2-40B4-BE49-F238E27FC236}">
                <a16:creationId xmlns:a16="http://schemas.microsoft.com/office/drawing/2014/main" id="{822E0A61-49B9-4307-8C5E-D1D8F940A4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00" y="1523395"/>
            <a:ext cx="3428999" cy="5106005"/>
          </a:xfrm>
          <a:prstGeom prst="rect">
            <a:avLst/>
          </a:prstGeom>
        </p:spPr>
      </p:pic>
      <p:sp>
        <p:nvSpPr>
          <p:cNvPr id="6" name="Arrow: Right 5">
            <a:extLst>
              <a:ext uri="{FF2B5EF4-FFF2-40B4-BE49-F238E27FC236}">
                <a16:creationId xmlns:a16="http://schemas.microsoft.com/office/drawing/2014/main" id="{3CFAAFF6-2B34-42AF-9171-D8FA1FB88CEF}"/>
              </a:ext>
            </a:extLst>
          </p:cNvPr>
          <p:cNvSpPr/>
          <p:nvPr/>
        </p:nvSpPr>
        <p:spPr>
          <a:xfrm>
            <a:off x="7620000" y="5029200"/>
            <a:ext cx="2209800" cy="3048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03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Map&#10;&#10;Description automatically generated with low confidence">
            <a:extLst>
              <a:ext uri="{FF2B5EF4-FFF2-40B4-BE49-F238E27FC236}">
                <a16:creationId xmlns:a16="http://schemas.microsoft.com/office/drawing/2014/main" id="{822E0A61-49B9-4307-8C5E-D1D8F940A4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1" y="381000"/>
            <a:ext cx="1295400" cy="1928936"/>
          </a:xfrm>
          <a:prstGeom prst="rect">
            <a:avLst/>
          </a:prstGeom>
        </p:spPr>
      </p:pic>
      <p:pic>
        <p:nvPicPr>
          <p:cNvPr id="7" name="Picture 6" descr="Text&#10;&#10;Description automatically generated">
            <a:extLst>
              <a:ext uri="{FF2B5EF4-FFF2-40B4-BE49-F238E27FC236}">
                <a16:creationId xmlns:a16="http://schemas.microsoft.com/office/drawing/2014/main" id="{C5525E6D-5926-4D17-840C-70AA716DBF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5229" y="1676401"/>
            <a:ext cx="6216970" cy="4642089"/>
          </a:xfrm>
          <a:prstGeom prst="rect">
            <a:avLst/>
          </a:prstGeom>
        </p:spPr>
      </p:pic>
      <p:sp useBgFill="1">
        <p:nvSpPr>
          <p:cNvPr id="8" name="Rectangle 7">
            <a:extLst>
              <a:ext uri="{FF2B5EF4-FFF2-40B4-BE49-F238E27FC236}">
                <a16:creationId xmlns:a16="http://schemas.microsoft.com/office/drawing/2014/main" id="{09F10F0E-EC44-4D63-B5A3-80EC8AB4125C}"/>
              </a:ext>
            </a:extLst>
          </p:cNvPr>
          <p:cNvSpPr/>
          <p:nvPr/>
        </p:nvSpPr>
        <p:spPr>
          <a:xfrm>
            <a:off x="3276600" y="2895600"/>
            <a:ext cx="6934200" cy="3657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5D84648E-7371-4A06-A09E-561DDCE574F1}"/>
              </a:ext>
            </a:extLst>
          </p:cNvPr>
          <p:cNvSpPr/>
          <p:nvPr/>
        </p:nvSpPr>
        <p:spPr>
          <a:xfrm>
            <a:off x="3406614" y="4489689"/>
            <a:ext cx="6934200" cy="3657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874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Map&#10;&#10;Description automatically generated with low confidence">
            <a:extLst>
              <a:ext uri="{FF2B5EF4-FFF2-40B4-BE49-F238E27FC236}">
                <a16:creationId xmlns:a16="http://schemas.microsoft.com/office/drawing/2014/main" id="{822E0A61-49B9-4307-8C5E-D1D8F940A4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1" y="381000"/>
            <a:ext cx="1295400" cy="1928936"/>
          </a:xfrm>
          <a:prstGeom prst="rect">
            <a:avLst/>
          </a:prstGeom>
        </p:spPr>
      </p:pic>
      <p:sp>
        <p:nvSpPr>
          <p:cNvPr id="10" name="TextBox 9">
            <a:extLst>
              <a:ext uri="{FF2B5EF4-FFF2-40B4-BE49-F238E27FC236}">
                <a16:creationId xmlns:a16="http://schemas.microsoft.com/office/drawing/2014/main" id="{C2F882DB-E6E0-4BE2-A5D4-207B435017C3}"/>
              </a:ext>
            </a:extLst>
          </p:cNvPr>
          <p:cNvSpPr txBox="1"/>
          <p:nvPr/>
        </p:nvSpPr>
        <p:spPr>
          <a:xfrm>
            <a:off x="3992880" y="734870"/>
            <a:ext cx="4572000" cy="523220"/>
          </a:xfrm>
          <a:prstGeom prst="rect">
            <a:avLst/>
          </a:prstGeom>
          <a:noFill/>
        </p:spPr>
        <p:txBody>
          <a:bodyPr wrap="square">
            <a:spAutoFit/>
          </a:bodyPr>
          <a:lstStyle/>
          <a:p>
            <a:r>
              <a:rPr lang="en-US" sz="2800" i="1" dirty="0">
                <a:ea typeface="Times New Roman" panose="02020603050405020304" pitchFamily="18" charset="0"/>
              </a:rPr>
              <a:t>Heuer emphasizes </a:t>
            </a:r>
          </a:p>
        </p:txBody>
      </p:sp>
      <p:sp>
        <p:nvSpPr>
          <p:cNvPr id="11" name="TextBox 10">
            <a:extLst>
              <a:ext uri="{FF2B5EF4-FFF2-40B4-BE49-F238E27FC236}">
                <a16:creationId xmlns:a16="http://schemas.microsoft.com/office/drawing/2014/main" id="{EFA9C412-9A1D-4F4B-A75D-40EAE550F8F6}"/>
              </a:ext>
            </a:extLst>
          </p:cNvPr>
          <p:cNvSpPr txBox="1"/>
          <p:nvPr/>
        </p:nvSpPr>
        <p:spPr>
          <a:xfrm>
            <a:off x="2366964" y="2564775"/>
            <a:ext cx="7691437" cy="1015663"/>
          </a:xfrm>
          <a:prstGeom prst="rect">
            <a:avLst/>
          </a:prstGeom>
          <a:noFill/>
        </p:spPr>
        <p:txBody>
          <a:bodyPr wrap="square">
            <a:spAutoFit/>
          </a:bodyPr>
          <a:lstStyle/>
          <a:p>
            <a:r>
              <a:rPr lang="en-US" sz="2000" dirty="0">
                <a:ea typeface="Times New Roman" panose="02020603050405020304" pitchFamily="18" charset="0"/>
              </a:rPr>
              <a:t>The strong influence of experience, education, cultural values, and institutional norms on what  people  perceive, how readily they perceive it, and how they process it.</a:t>
            </a:r>
            <a:endParaRPr lang="en-US" sz="2000" dirty="0"/>
          </a:p>
        </p:txBody>
      </p:sp>
      <p:sp>
        <p:nvSpPr>
          <p:cNvPr id="12" name="TextBox 11">
            <a:extLst>
              <a:ext uri="{FF2B5EF4-FFF2-40B4-BE49-F238E27FC236}">
                <a16:creationId xmlns:a16="http://schemas.microsoft.com/office/drawing/2014/main" id="{A75786BF-B249-4F62-A21A-CAE878051A01}"/>
              </a:ext>
            </a:extLst>
          </p:cNvPr>
          <p:cNvSpPr txBox="1"/>
          <p:nvPr/>
        </p:nvSpPr>
        <p:spPr>
          <a:xfrm>
            <a:off x="2366963" y="5251526"/>
            <a:ext cx="7915274" cy="1015663"/>
          </a:xfrm>
          <a:prstGeom prst="rect">
            <a:avLst/>
          </a:prstGeom>
          <a:noFill/>
        </p:spPr>
        <p:txBody>
          <a:bodyPr wrap="square">
            <a:spAutoFit/>
          </a:bodyPr>
          <a:lstStyle/>
          <a:p>
            <a:r>
              <a:rPr lang="en-US" sz="2000" dirty="0">
                <a:ea typeface="Times New Roman" panose="02020603050405020304" pitchFamily="18" charset="0"/>
              </a:rPr>
              <a:t>“More and better information” is often NOT the remedy for unsatisfactory analytic performance. Analysts continuously challenge and revise their mental models.</a:t>
            </a:r>
            <a:endParaRPr lang="en-US" sz="2000" dirty="0"/>
          </a:p>
        </p:txBody>
      </p:sp>
      <p:sp>
        <p:nvSpPr>
          <p:cNvPr id="13" name="TextBox 12">
            <a:extLst>
              <a:ext uri="{FF2B5EF4-FFF2-40B4-BE49-F238E27FC236}">
                <a16:creationId xmlns:a16="http://schemas.microsoft.com/office/drawing/2014/main" id="{9971596F-3301-4C3E-97A9-9486B8858991}"/>
              </a:ext>
            </a:extLst>
          </p:cNvPr>
          <p:cNvSpPr txBox="1"/>
          <p:nvPr/>
        </p:nvSpPr>
        <p:spPr>
          <a:xfrm>
            <a:off x="2366964" y="3835277"/>
            <a:ext cx="7691437" cy="1323439"/>
          </a:xfrm>
          <a:prstGeom prst="rect">
            <a:avLst/>
          </a:prstGeom>
          <a:noFill/>
        </p:spPr>
        <p:txBody>
          <a:bodyPr wrap="square">
            <a:spAutoFit/>
          </a:bodyPr>
          <a:lstStyle/>
          <a:p>
            <a:r>
              <a:rPr lang="en-US" sz="2000" dirty="0">
                <a:ea typeface="Times New Roman" panose="02020603050405020304" pitchFamily="18" charset="0"/>
              </a:rPr>
              <a:t>Mirror-imaging as an example of an unavoidable cognitive trap. No matter how much expertise an analyst applies to interpreting the value systems of foreign entities, when the hard evidence runs out the tendency to project the analyst’s own mind-set takes over.</a:t>
            </a:r>
            <a:endParaRPr lang="en-US" sz="2000" dirty="0"/>
          </a:p>
        </p:txBody>
      </p:sp>
      <p:sp>
        <p:nvSpPr>
          <p:cNvPr id="14" name="TextBox 13">
            <a:extLst>
              <a:ext uri="{FF2B5EF4-FFF2-40B4-BE49-F238E27FC236}">
                <a16:creationId xmlns:a16="http://schemas.microsoft.com/office/drawing/2014/main" id="{BEC2781E-C9A0-4734-AC75-0DEBDD6D1B96}"/>
              </a:ext>
            </a:extLst>
          </p:cNvPr>
          <p:cNvSpPr txBox="1"/>
          <p:nvPr/>
        </p:nvSpPr>
        <p:spPr>
          <a:xfrm>
            <a:off x="3962400" y="1584449"/>
            <a:ext cx="5638800" cy="707886"/>
          </a:xfrm>
          <a:prstGeom prst="rect">
            <a:avLst/>
          </a:prstGeom>
          <a:noFill/>
        </p:spPr>
        <p:txBody>
          <a:bodyPr wrap="square">
            <a:spAutoFit/>
          </a:bodyPr>
          <a:lstStyle/>
          <a:p>
            <a:r>
              <a:rPr lang="en-US" sz="2000" dirty="0">
                <a:ea typeface="Times New Roman" panose="02020603050405020304" pitchFamily="18" charset="0"/>
              </a:rPr>
              <a:t>Both the value and the dangers of mental models, or mind-sets.</a:t>
            </a:r>
            <a:endParaRPr lang="en-US" sz="2000" dirty="0"/>
          </a:p>
        </p:txBody>
      </p:sp>
    </p:spTree>
    <p:extLst>
      <p:ext uri="{BB962C8B-B14F-4D97-AF65-F5344CB8AC3E}">
        <p14:creationId xmlns:p14="http://schemas.microsoft.com/office/powerpoint/2010/main" val="237343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nimClr clrSpc="rgb" dir="cw">
                                      <p:cBhvr override="childStyle">
                                        <p:cTn dur="1" fill="hold" display="0" masterRel="nextClick" afterEffect="1"/>
                                        <p:tgtEl>
                                          <p:spTgt spid="14"/>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animClr clrSpc="rgb" dir="cw">
                                      <p:cBhvr override="childStyle">
                                        <p:cTn dur="1" fill="hold" display="0" masterRel="nextClick" afterEffect="1"/>
                                        <p:tgtEl>
                                          <p:spTgt spid="11"/>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animClr clrSpc="rgb" dir="cw">
                                      <p:cBhvr override="childStyle">
                                        <p:cTn dur="1" fill="hold" display="0" masterRel="nextClick" afterEffect="1"/>
                                        <p:tgtEl>
                                          <p:spTgt spid="13"/>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Map&#10;&#10;Description automatically generated with low confidence">
            <a:extLst>
              <a:ext uri="{FF2B5EF4-FFF2-40B4-BE49-F238E27FC236}">
                <a16:creationId xmlns:a16="http://schemas.microsoft.com/office/drawing/2014/main" id="{822E0A61-49B9-4307-8C5E-D1D8F940A4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1" y="381000"/>
            <a:ext cx="1295400" cy="1928936"/>
          </a:xfrm>
          <a:prstGeom prst="rect">
            <a:avLst/>
          </a:prstGeom>
        </p:spPr>
      </p:pic>
      <p:sp>
        <p:nvSpPr>
          <p:cNvPr id="8" name="TextBox 7">
            <a:extLst>
              <a:ext uri="{FF2B5EF4-FFF2-40B4-BE49-F238E27FC236}">
                <a16:creationId xmlns:a16="http://schemas.microsoft.com/office/drawing/2014/main" id="{8DE872FD-3816-45E1-9C56-9DAF7BDC8EFF}"/>
              </a:ext>
            </a:extLst>
          </p:cNvPr>
          <p:cNvSpPr txBox="1"/>
          <p:nvPr/>
        </p:nvSpPr>
        <p:spPr>
          <a:xfrm>
            <a:off x="3992880" y="1524001"/>
            <a:ext cx="5715000" cy="3631763"/>
          </a:xfrm>
          <a:prstGeom prst="rect">
            <a:avLst/>
          </a:prstGeom>
          <a:noFill/>
        </p:spPr>
        <p:txBody>
          <a:bodyPr wrap="square">
            <a:spAutoFit/>
          </a:bodyPr>
          <a:lstStyle/>
          <a:p>
            <a:pPr>
              <a:spcAft>
                <a:spcPts val="1200"/>
              </a:spcAft>
            </a:pPr>
            <a:r>
              <a:rPr lang="en-US" sz="2000" dirty="0">
                <a:ea typeface="Times New Roman" panose="02020603050405020304" pitchFamily="18" charset="0"/>
              </a:rPr>
              <a:t>Six key steps in the analytical process:</a:t>
            </a:r>
          </a:p>
          <a:p>
            <a:pPr marL="457200" indent="-457200">
              <a:spcAft>
                <a:spcPts val="1200"/>
              </a:spcAft>
              <a:buFont typeface="+mj-lt"/>
              <a:buAutoNum type="arabicPeriod"/>
            </a:pPr>
            <a:r>
              <a:rPr lang="en-US" sz="2000" dirty="0">
                <a:ea typeface="Times New Roman" panose="02020603050405020304" pitchFamily="18" charset="0"/>
              </a:rPr>
              <a:t>Defining the problem</a:t>
            </a:r>
          </a:p>
          <a:p>
            <a:pPr marL="457200" indent="-457200">
              <a:spcAft>
                <a:spcPts val="1200"/>
              </a:spcAft>
              <a:buFont typeface="+mj-lt"/>
              <a:buAutoNum type="arabicPeriod"/>
            </a:pPr>
            <a:r>
              <a:rPr lang="en-US" sz="2000" dirty="0">
                <a:ea typeface="Times New Roman" panose="02020603050405020304" pitchFamily="18" charset="0"/>
              </a:rPr>
              <a:t>Generating hypotheses</a:t>
            </a:r>
          </a:p>
          <a:p>
            <a:pPr marL="457200" indent="-457200">
              <a:spcAft>
                <a:spcPts val="1200"/>
              </a:spcAft>
              <a:buFont typeface="+mj-lt"/>
              <a:buAutoNum type="arabicPeriod"/>
            </a:pPr>
            <a:r>
              <a:rPr lang="en-US" sz="2000" dirty="0">
                <a:ea typeface="Times New Roman" panose="02020603050405020304" pitchFamily="18" charset="0"/>
              </a:rPr>
              <a:t>Collecting information</a:t>
            </a:r>
          </a:p>
          <a:p>
            <a:pPr marL="457200" indent="-457200">
              <a:spcAft>
                <a:spcPts val="1200"/>
              </a:spcAft>
              <a:buFont typeface="+mj-lt"/>
              <a:buAutoNum type="arabicPeriod"/>
            </a:pPr>
            <a:r>
              <a:rPr lang="en-US" sz="2000" dirty="0">
                <a:ea typeface="Times New Roman" panose="02020603050405020304" pitchFamily="18" charset="0"/>
              </a:rPr>
              <a:t>Evaluating hypotheses, selecting the most likely</a:t>
            </a:r>
          </a:p>
          <a:p>
            <a:pPr marL="457200" indent="-457200">
              <a:spcAft>
                <a:spcPts val="1200"/>
              </a:spcAft>
              <a:buFont typeface="+mj-lt"/>
              <a:buAutoNum type="arabicPeriod"/>
            </a:pPr>
            <a:r>
              <a:rPr lang="en-US" sz="2000" dirty="0">
                <a:ea typeface="Times New Roman" panose="02020603050405020304" pitchFamily="18" charset="0"/>
              </a:rPr>
              <a:t>Monitoring of new information</a:t>
            </a:r>
          </a:p>
          <a:p>
            <a:pPr marL="457200" indent="-457200">
              <a:spcAft>
                <a:spcPts val="1200"/>
              </a:spcAft>
              <a:buFont typeface="+mj-lt"/>
              <a:buAutoNum type="arabicPeriod"/>
            </a:pPr>
            <a:r>
              <a:rPr lang="en-US" sz="2000" dirty="0">
                <a:ea typeface="Times New Roman" panose="02020603050405020304" pitchFamily="18" charset="0"/>
              </a:rPr>
              <a:t>Exposing oneself to Alternative Mind-Sets</a:t>
            </a:r>
          </a:p>
          <a:p>
            <a:pPr marL="457200" indent="-457200">
              <a:buFont typeface="+mj-lt"/>
              <a:buAutoNum type="arabicPeriod"/>
            </a:pPr>
            <a:endParaRPr lang="en-US" sz="2000" dirty="0"/>
          </a:p>
        </p:txBody>
      </p:sp>
      <p:sp>
        <p:nvSpPr>
          <p:cNvPr id="15" name="TextBox 14">
            <a:extLst>
              <a:ext uri="{FF2B5EF4-FFF2-40B4-BE49-F238E27FC236}">
                <a16:creationId xmlns:a16="http://schemas.microsoft.com/office/drawing/2014/main" id="{01EC15FE-8EA4-4440-9460-702626DB67D7}"/>
              </a:ext>
            </a:extLst>
          </p:cNvPr>
          <p:cNvSpPr txBox="1"/>
          <p:nvPr/>
        </p:nvSpPr>
        <p:spPr>
          <a:xfrm>
            <a:off x="3352800" y="5021864"/>
            <a:ext cx="5715000" cy="1015663"/>
          </a:xfrm>
          <a:prstGeom prst="rect">
            <a:avLst/>
          </a:prstGeom>
          <a:noFill/>
        </p:spPr>
        <p:txBody>
          <a:bodyPr wrap="square">
            <a:spAutoFit/>
          </a:bodyPr>
          <a:lstStyle/>
          <a:p>
            <a:r>
              <a:rPr lang="en-US" sz="2000" dirty="0">
                <a:ea typeface="Times New Roman" panose="02020603050405020304" pitchFamily="18" charset="0"/>
              </a:rPr>
              <a:t>The realities of bureaucratic life produce strong pressures for conformity – which must be resisted in order to do good analysis.</a:t>
            </a:r>
            <a:endParaRPr lang="en-US" sz="2000" dirty="0"/>
          </a:p>
        </p:txBody>
      </p:sp>
      <p:sp>
        <p:nvSpPr>
          <p:cNvPr id="16" name="TextBox 15">
            <a:extLst>
              <a:ext uri="{FF2B5EF4-FFF2-40B4-BE49-F238E27FC236}">
                <a16:creationId xmlns:a16="http://schemas.microsoft.com/office/drawing/2014/main" id="{DDA5DF99-32E4-4D0A-B964-A3083298AC81}"/>
              </a:ext>
            </a:extLst>
          </p:cNvPr>
          <p:cNvSpPr txBox="1"/>
          <p:nvPr/>
        </p:nvSpPr>
        <p:spPr>
          <a:xfrm>
            <a:off x="3992880" y="731520"/>
            <a:ext cx="4572000" cy="523220"/>
          </a:xfrm>
          <a:prstGeom prst="rect">
            <a:avLst/>
          </a:prstGeom>
          <a:noFill/>
        </p:spPr>
        <p:txBody>
          <a:bodyPr wrap="square">
            <a:spAutoFit/>
          </a:bodyPr>
          <a:lstStyle/>
          <a:p>
            <a:r>
              <a:rPr lang="en-US" sz="2800" i="1" dirty="0">
                <a:ea typeface="Times New Roman" panose="02020603050405020304" pitchFamily="18" charset="0"/>
              </a:rPr>
              <a:t>Heuer’s Checklist for Analysts</a:t>
            </a:r>
          </a:p>
        </p:txBody>
      </p:sp>
      <p:sp useBgFill="1">
        <p:nvSpPr>
          <p:cNvPr id="25" name="Rectangle 24">
            <a:extLst>
              <a:ext uri="{FF2B5EF4-FFF2-40B4-BE49-F238E27FC236}">
                <a16:creationId xmlns:a16="http://schemas.microsoft.com/office/drawing/2014/main" id="{507FFC4F-7B50-4AE4-B6E2-883BBC6D0BAC}"/>
              </a:ext>
            </a:extLst>
          </p:cNvPr>
          <p:cNvSpPr/>
          <p:nvPr/>
        </p:nvSpPr>
        <p:spPr>
          <a:xfrm>
            <a:off x="4419600" y="1959416"/>
            <a:ext cx="2971800" cy="13933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blue screen with white text&#10;&#10;Description automatically generated with medium confidence">
            <a:extLst>
              <a:ext uri="{FF2B5EF4-FFF2-40B4-BE49-F238E27FC236}">
                <a16:creationId xmlns:a16="http://schemas.microsoft.com/office/drawing/2014/main" id="{F1B53890-D1E4-48B9-BDCB-66593851F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3281" y="2022524"/>
            <a:ext cx="2690126" cy="402336"/>
          </a:xfrm>
          <a:prstGeom prst="rect">
            <a:avLst/>
          </a:prstGeom>
        </p:spPr>
      </p:pic>
      <p:pic>
        <p:nvPicPr>
          <p:cNvPr id="20" name="Picture 19" descr="Text&#10;&#10;Description automatically generated">
            <a:extLst>
              <a:ext uri="{FF2B5EF4-FFF2-40B4-BE49-F238E27FC236}">
                <a16:creationId xmlns:a16="http://schemas.microsoft.com/office/drawing/2014/main" id="{78DCC7F4-7716-4F7F-B52E-EBDFBFEA31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7696" y="2487968"/>
            <a:ext cx="2781297" cy="457200"/>
          </a:xfrm>
          <a:prstGeom prst="rect">
            <a:avLst/>
          </a:prstGeom>
        </p:spPr>
      </p:pic>
      <p:pic>
        <p:nvPicPr>
          <p:cNvPr id="24" name="Picture 23" descr="Text&#10;&#10;Description automatically generated">
            <a:extLst>
              <a:ext uri="{FF2B5EF4-FFF2-40B4-BE49-F238E27FC236}">
                <a16:creationId xmlns:a16="http://schemas.microsoft.com/office/drawing/2014/main" id="{E9BB8FB2-1BFF-45EF-B07A-0C9EA74B37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9795" y="2860276"/>
            <a:ext cx="2624959" cy="457200"/>
          </a:xfrm>
          <a:prstGeom prst="rect">
            <a:avLst/>
          </a:prstGeom>
        </p:spPr>
      </p:pic>
    </p:spTree>
    <p:extLst>
      <p:ext uri="{BB962C8B-B14F-4D97-AF65-F5344CB8AC3E}">
        <p14:creationId xmlns:p14="http://schemas.microsoft.com/office/powerpoint/2010/main" val="294404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0"/>
                            </p:stCondLst>
                            <p:childTnLst>
                              <p:par>
                                <p:cTn id="11" presetID="0" presetClass="path" presetSubtype="0" accel="50000" decel="50000" fill="hold" nodeType="afterEffect">
                                  <p:stCondLst>
                                    <p:cond delay="0"/>
                                  </p:stCondLst>
                                  <p:childTnLst>
                                    <p:animMotion origin="layout" path="M 3.88889E-6 7.069E-17 L 3.88889E-6 0.00023 C 0.00555 0.00023 0.01111 0.00046 0.01666 0.00116 C 0.01805 0.00139 0.01944 0.00185 0.02083 0.00255 C 0.02326 0.00417 0.02534 0.00718 0.02812 0.0081 C 0.03316 0.01042 0.03854 0.01088 0.04375 0.01227 C 0.04479 0.01273 0.04583 0.01319 0.04687 0.01366 C 0.04895 0.01597 0.05086 0.01875 0.05312 0.0206 C 0.06024 0.02708 0.0618 0.02315 0.06875 0.03449 C 0.08159 0.05602 0.0651 0.02986 0.07708 0.0456 C 0.07829 0.04745 0.07899 0.04954 0.0802 0.05116 C 0.08107 0.05278 0.08229 0.05394 0.08333 0.05532 C 0.08593 0.06991 0.08159 0.04884 0.08854 0.0706 C 0.08906 0.07292 0.08923 0.07523 0.08958 0.07755 C 0.08923 0.08218 0.08923 0.08704 0.08854 0.09144 C 0.08819 0.09329 0.08732 0.09444 0.08645 0.0956 C 0.08385 0.09907 0.07916 0.10324 0.07604 0.10532 C 0.075 0.10602 0.07378 0.10625 0.07291 0.10671 C 0.0717 0.10764 0.07083 0.10903 0.06979 0.10949 C 0.06805 0.11042 0.06614 0.11042 0.06458 0.11088 C 0.06024 0.11227 0.05625 0.11366 0.05208 0.11505 C 0.05069 0.11551 0.0493 0.11644 0.04791 0.11644 C 0.02743 0.11898 0.04027 0.11782 0.00937 0.11921 C 0.00486 0.12083 0.00659 0.1206 0.00416 0.1206 L 0.00416 0.12083 " pathEditMode="relative" rAng="0" ptsTypes="AAAAAAAAAAAAAAAAAAAAAAAAA">
                                      <p:cBhvr>
                                        <p:cTn id="12" dur="2000" fill="hold"/>
                                        <p:tgtEl>
                                          <p:spTgt spid="18"/>
                                        </p:tgtEl>
                                        <p:attrNameLst>
                                          <p:attrName>ppt_x</p:attrName>
                                          <p:attrName>ppt_y</p:attrName>
                                        </p:attrNameLst>
                                      </p:cBhvr>
                                      <p:rCtr x="4479" y="6042"/>
                                    </p:animMotion>
                                  </p:childTnLst>
                                </p:cTn>
                              </p:par>
                              <p:par>
                                <p:cTn id="13" presetID="0" presetClass="path" presetSubtype="0" accel="50000" decel="50000" fill="hold" nodeType="withEffect">
                                  <p:stCondLst>
                                    <p:cond delay="0"/>
                                  </p:stCondLst>
                                  <p:childTnLst>
                                    <p:animMotion origin="layout" path="M -1.66667E-6 2.59259E-6 L -1.66667E-6 0.00023 C -0.00139 -0.00047 -0.03854 -0.00949 -0.0493 -0.01389 C -0.05399 -0.01597 -0.05781 -0.01852 -0.0625 -0.02014 C -0.07014 -0.02292 -0.0783 -0.02385 -0.08524 -0.02639 C -0.08941 -0.02801 -0.11302 -0.03912 -0.12135 -0.04375 C -0.12361 -0.04514 -0.12517 -0.04653 -0.12708 -0.04769 C -0.12951 -0.04908 -0.14097 -0.05486 -0.1441 -0.05764 C -0.14635 -0.05972 -0.14774 -0.06227 -0.14982 -0.06389 C -0.15642 -0.06898 -0.17083 -0.07755 -0.17083 -0.07732 C -0.1717 -0.0794 -0.18038 -0.09398 -0.18021 -0.0963 C -0.18021 -0.09653 -0.17361 -0.1125 -0.17083 -0.11505 C -0.16875 -0.11713 -0.16562 -0.11852 -0.16302 -0.12014 C -0.16094 -0.12199 -0.15399 -0.12847 -0.14982 -0.1301 C -0.14635 -0.13172 -0.14236 -0.13264 -0.13854 -0.1338 L -0.10434 -0.13264 C -0.0559 -0.13125 -0.07552 -0.13357 -0.05104 -0.1301 C -0.04774 -0.12917 -0.0316 -0.12431 -0.02656 -0.12385 C -0.01076 -0.12269 -0.00052 -0.12269 0.01354 -0.12269 L 0.01354 -0.12246 " pathEditMode="relative" rAng="0" ptsTypes="AAAAAAAAAAAAAAAAAAAA">
                                      <p:cBhvr>
                                        <p:cTn id="14" dur="2000" fill="hold"/>
                                        <p:tgtEl>
                                          <p:spTgt spid="24"/>
                                        </p:tgtEl>
                                        <p:attrNameLst>
                                          <p:attrName>ppt_x</p:attrName>
                                          <p:attrName>ppt_y</p:attrName>
                                        </p:attrNameLst>
                                      </p:cBhvr>
                                      <p:rCtr x="-8333" y="-66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Map&#10;&#10;Description automatically generated with low confidence">
            <a:extLst>
              <a:ext uri="{FF2B5EF4-FFF2-40B4-BE49-F238E27FC236}">
                <a16:creationId xmlns:a16="http://schemas.microsoft.com/office/drawing/2014/main" id="{822E0A61-49B9-4307-8C5E-D1D8F940A4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1" y="381000"/>
            <a:ext cx="1295400" cy="1928936"/>
          </a:xfrm>
          <a:prstGeom prst="rect">
            <a:avLst/>
          </a:prstGeom>
        </p:spPr>
      </p:pic>
      <p:sp>
        <p:nvSpPr>
          <p:cNvPr id="8" name="TextBox 7">
            <a:extLst>
              <a:ext uri="{FF2B5EF4-FFF2-40B4-BE49-F238E27FC236}">
                <a16:creationId xmlns:a16="http://schemas.microsoft.com/office/drawing/2014/main" id="{8DE872FD-3816-45E1-9C56-9DAF7BDC8EFF}"/>
              </a:ext>
            </a:extLst>
          </p:cNvPr>
          <p:cNvSpPr txBox="1"/>
          <p:nvPr/>
        </p:nvSpPr>
        <p:spPr>
          <a:xfrm>
            <a:off x="3992880" y="1524001"/>
            <a:ext cx="5715000" cy="3631763"/>
          </a:xfrm>
          <a:prstGeom prst="rect">
            <a:avLst/>
          </a:prstGeom>
          <a:noFill/>
        </p:spPr>
        <p:txBody>
          <a:bodyPr wrap="square">
            <a:spAutoFit/>
          </a:bodyPr>
          <a:lstStyle/>
          <a:p>
            <a:pPr>
              <a:spcAft>
                <a:spcPts val="1200"/>
              </a:spcAft>
            </a:pPr>
            <a:r>
              <a:rPr lang="en-US" sz="2000" dirty="0">
                <a:ea typeface="Times New Roman" panose="02020603050405020304" pitchFamily="18" charset="0"/>
              </a:rPr>
              <a:t>Six key steps in the analytical process:</a:t>
            </a:r>
          </a:p>
          <a:p>
            <a:pPr marL="457200" indent="-457200">
              <a:spcAft>
                <a:spcPts val="1200"/>
              </a:spcAft>
              <a:buFont typeface="+mj-lt"/>
              <a:buAutoNum type="arabicPeriod"/>
            </a:pPr>
            <a:r>
              <a:rPr lang="en-US" sz="2000" dirty="0">
                <a:ea typeface="Times New Roman" panose="02020603050405020304" pitchFamily="18" charset="0"/>
              </a:rPr>
              <a:t>Defining the problem</a:t>
            </a:r>
          </a:p>
          <a:p>
            <a:pPr marL="457200" indent="-457200">
              <a:spcAft>
                <a:spcPts val="1200"/>
              </a:spcAft>
              <a:buFont typeface="+mj-lt"/>
              <a:buAutoNum type="arabicPeriod"/>
            </a:pPr>
            <a:r>
              <a:rPr lang="en-US" sz="2000" dirty="0">
                <a:ea typeface="Times New Roman" panose="02020603050405020304" pitchFamily="18" charset="0"/>
              </a:rPr>
              <a:t>Generating hypotheses</a:t>
            </a:r>
          </a:p>
          <a:p>
            <a:pPr marL="457200" indent="-457200">
              <a:spcAft>
                <a:spcPts val="1200"/>
              </a:spcAft>
              <a:buFont typeface="+mj-lt"/>
              <a:buAutoNum type="arabicPeriod"/>
            </a:pPr>
            <a:r>
              <a:rPr lang="en-US" sz="2000" dirty="0">
                <a:ea typeface="Times New Roman" panose="02020603050405020304" pitchFamily="18" charset="0"/>
              </a:rPr>
              <a:t>Collecting information</a:t>
            </a:r>
          </a:p>
          <a:p>
            <a:pPr marL="457200" indent="-457200">
              <a:spcAft>
                <a:spcPts val="1200"/>
              </a:spcAft>
              <a:buFont typeface="+mj-lt"/>
              <a:buAutoNum type="arabicPeriod"/>
            </a:pPr>
            <a:r>
              <a:rPr lang="en-US" sz="2000" dirty="0">
                <a:ea typeface="Times New Roman" panose="02020603050405020304" pitchFamily="18" charset="0"/>
              </a:rPr>
              <a:t>Evaluating hypotheses, selecting the most likely</a:t>
            </a:r>
          </a:p>
          <a:p>
            <a:pPr marL="457200" indent="-457200">
              <a:spcAft>
                <a:spcPts val="1200"/>
              </a:spcAft>
              <a:buFont typeface="+mj-lt"/>
              <a:buAutoNum type="arabicPeriod"/>
            </a:pPr>
            <a:r>
              <a:rPr lang="en-US" sz="2000" dirty="0">
                <a:ea typeface="Times New Roman" panose="02020603050405020304" pitchFamily="18" charset="0"/>
              </a:rPr>
              <a:t>Monitoring of new information</a:t>
            </a:r>
          </a:p>
          <a:p>
            <a:pPr marL="457200" indent="-457200">
              <a:spcAft>
                <a:spcPts val="1200"/>
              </a:spcAft>
              <a:buFont typeface="+mj-lt"/>
              <a:buAutoNum type="arabicPeriod"/>
            </a:pPr>
            <a:r>
              <a:rPr lang="en-US" sz="2000" dirty="0">
                <a:ea typeface="Times New Roman" panose="02020603050405020304" pitchFamily="18" charset="0"/>
              </a:rPr>
              <a:t>Exposing oneself to Alternative Mind-Sets</a:t>
            </a:r>
          </a:p>
          <a:p>
            <a:pPr marL="457200" indent="-457200">
              <a:buFont typeface="+mj-lt"/>
              <a:buAutoNum type="arabicPeriod"/>
            </a:pPr>
            <a:endParaRPr lang="en-US" sz="2000" dirty="0"/>
          </a:p>
        </p:txBody>
      </p:sp>
      <p:sp>
        <p:nvSpPr>
          <p:cNvPr id="15" name="TextBox 14">
            <a:extLst>
              <a:ext uri="{FF2B5EF4-FFF2-40B4-BE49-F238E27FC236}">
                <a16:creationId xmlns:a16="http://schemas.microsoft.com/office/drawing/2014/main" id="{01EC15FE-8EA4-4440-9460-702626DB67D7}"/>
              </a:ext>
            </a:extLst>
          </p:cNvPr>
          <p:cNvSpPr txBox="1"/>
          <p:nvPr/>
        </p:nvSpPr>
        <p:spPr>
          <a:xfrm>
            <a:off x="3352800" y="5021864"/>
            <a:ext cx="5715000" cy="1015663"/>
          </a:xfrm>
          <a:prstGeom prst="rect">
            <a:avLst/>
          </a:prstGeom>
          <a:noFill/>
        </p:spPr>
        <p:txBody>
          <a:bodyPr wrap="square">
            <a:spAutoFit/>
          </a:bodyPr>
          <a:lstStyle/>
          <a:p>
            <a:r>
              <a:rPr lang="en-US" sz="2000" dirty="0">
                <a:ea typeface="Times New Roman" panose="02020603050405020304" pitchFamily="18" charset="0"/>
              </a:rPr>
              <a:t>The realities of bureaucratic life produce strong pressures for conformity – which must be resisted in order to do good analysis.</a:t>
            </a:r>
            <a:endParaRPr lang="en-US" sz="2000" dirty="0"/>
          </a:p>
        </p:txBody>
      </p:sp>
      <p:sp>
        <p:nvSpPr>
          <p:cNvPr id="16" name="TextBox 15">
            <a:extLst>
              <a:ext uri="{FF2B5EF4-FFF2-40B4-BE49-F238E27FC236}">
                <a16:creationId xmlns:a16="http://schemas.microsoft.com/office/drawing/2014/main" id="{DDA5DF99-32E4-4D0A-B964-A3083298AC81}"/>
              </a:ext>
            </a:extLst>
          </p:cNvPr>
          <p:cNvSpPr txBox="1"/>
          <p:nvPr/>
        </p:nvSpPr>
        <p:spPr>
          <a:xfrm>
            <a:off x="3992880" y="731520"/>
            <a:ext cx="4572000" cy="523220"/>
          </a:xfrm>
          <a:prstGeom prst="rect">
            <a:avLst/>
          </a:prstGeom>
          <a:noFill/>
        </p:spPr>
        <p:txBody>
          <a:bodyPr wrap="square">
            <a:spAutoFit/>
          </a:bodyPr>
          <a:lstStyle/>
          <a:p>
            <a:r>
              <a:rPr lang="en-US" sz="2800" i="1" dirty="0">
                <a:ea typeface="Times New Roman" panose="02020603050405020304" pitchFamily="18" charset="0"/>
              </a:rPr>
              <a:t>Heuer’s Checklist for Analysts</a:t>
            </a:r>
          </a:p>
        </p:txBody>
      </p:sp>
    </p:spTree>
    <p:extLst>
      <p:ext uri="{BB962C8B-B14F-4D97-AF65-F5344CB8AC3E}">
        <p14:creationId xmlns:p14="http://schemas.microsoft.com/office/powerpoint/2010/main" val="336375013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D91FDF-FE62-471E-9175-DA2480048042}"/>
              </a:ext>
            </a:extLst>
          </p:cNvPr>
          <p:cNvSpPr txBox="1"/>
          <p:nvPr/>
        </p:nvSpPr>
        <p:spPr>
          <a:xfrm>
            <a:off x="1143000" y="838200"/>
            <a:ext cx="5153911" cy="461665"/>
          </a:xfrm>
          <a:prstGeom prst="rect">
            <a:avLst/>
          </a:prstGeom>
          <a:noFill/>
        </p:spPr>
        <p:txBody>
          <a:bodyPr wrap="none" rtlCol="0">
            <a:spAutoFit/>
          </a:bodyPr>
          <a:lstStyle/>
          <a:p>
            <a:r>
              <a:rPr lang="en-US" sz="2400" dirty="0"/>
              <a:t>Enemy Number One:  COGNITIVE BIAS</a:t>
            </a:r>
          </a:p>
        </p:txBody>
      </p:sp>
      <p:sp>
        <p:nvSpPr>
          <p:cNvPr id="6" name="TextBox 5">
            <a:extLst>
              <a:ext uri="{FF2B5EF4-FFF2-40B4-BE49-F238E27FC236}">
                <a16:creationId xmlns:a16="http://schemas.microsoft.com/office/drawing/2014/main" id="{E3C6DFCF-55B6-4669-BF47-8A1D8B3CE1C0}"/>
              </a:ext>
            </a:extLst>
          </p:cNvPr>
          <p:cNvSpPr txBox="1"/>
          <p:nvPr/>
        </p:nvSpPr>
        <p:spPr>
          <a:xfrm>
            <a:off x="3429000" y="1975374"/>
            <a:ext cx="7772400" cy="707886"/>
          </a:xfrm>
          <a:prstGeom prst="rect">
            <a:avLst/>
          </a:prstGeom>
          <a:noFill/>
        </p:spPr>
        <p:txBody>
          <a:bodyPr wrap="square">
            <a:spAutoFit/>
          </a:bodyPr>
          <a:lstStyle/>
          <a:p>
            <a:r>
              <a:rPr lang="en-US" sz="2000" dirty="0"/>
              <a:t>U</a:t>
            </a:r>
            <a:r>
              <a:rPr lang="en-US" sz="2000" dirty="0">
                <a:effectLst/>
              </a:rPr>
              <a:t>nconscious errors that arise from problems related to memory, attention, thinking processes, and purpose.</a:t>
            </a:r>
            <a:endParaRPr lang="en-US" sz="2000" dirty="0"/>
          </a:p>
        </p:txBody>
      </p:sp>
      <p:sp>
        <p:nvSpPr>
          <p:cNvPr id="7" name="TextBox 6">
            <a:extLst>
              <a:ext uri="{FF2B5EF4-FFF2-40B4-BE49-F238E27FC236}">
                <a16:creationId xmlns:a16="http://schemas.microsoft.com/office/drawing/2014/main" id="{943B1215-F390-4CD8-A987-93D960D12BB6}"/>
              </a:ext>
            </a:extLst>
          </p:cNvPr>
          <p:cNvSpPr txBox="1"/>
          <p:nvPr/>
        </p:nvSpPr>
        <p:spPr>
          <a:xfrm>
            <a:off x="1371600" y="1929207"/>
            <a:ext cx="1306768" cy="400110"/>
          </a:xfrm>
          <a:prstGeom prst="rect">
            <a:avLst/>
          </a:prstGeom>
          <a:noFill/>
        </p:spPr>
        <p:txBody>
          <a:bodyPr wrap="none" rtlCol="0">
            <a:spAutoFit/>
          </a:bodyPr>
          <a:lstStyle/>
          <a:p>
            <a:r>
              <a:rPr lang="en-US" sz="2000" dirty="0"/>
              <a:t>Definition:</a:t>
            </a:r>
          </a:p>
        </p:txBody>
      </p:sp>
      <p:sp>
        <p:nvSpPr>
          <p:cNvPr id="8" name="TextBox 7">
            <a:extLst>
              <a:ext uri="{FF2B5EF4-FFF2-40B4-BE49-F238E27FC236}">
                <a16:creationId xmlns:a16="http://schemas.microsoft.com/office/drawing/2014/main" id="{A77269BA-A610-44E5-9C2B-276A282C1675}"/>
              </a:ext>
            </a:extLst>
          </p:cNvPr>
          <p:cNvSpPr txBox="1"/>
          <p:nvPr/>
        </p:nvSpPr>
        <p:spPr>
          <a:xfrm>
            <a:off x="3491753" y="2882032"/>
            <a:ext cx="3810000" cy="3170099"/>
          </a:xfrm>
          <a:prstGeom prst="rect">
            <a:avLst/>
          </a:prstGeom>
          <a:noFill/>
        </p:spPr>
        <p:txBody>
          <a:bodyPr wrap="square">
            <a:spAutoFit/>
          </a:bodyPr>
          <a:lstStyle/>
          <a:p>
            <a:r>
              <a:rPr lang="en-US" sz="2000" u="sng" dirty="0"/>
              <a:t>Thinking errors</a:t>
            </a:r>
          </a:p>
          <a:p>
            <a:r>
              <a:rPr lang="en-US" sz="2000" dirty="0"/>
              <a:t>Confirmation bias</a:t>
            </a:r>
          </a:p>
          <a:p>
            <a:r>
              <a:rPr lang="en-US" sz="2000" dirty="0"/>
              <a:t>Hindsight bias</a:t>
            </a:r>
          </a:p>
          <a:p>
            <a:r>
              <a:rPr lang="en-US" sz="2000" dirty="0"/>
              <a:t>Conflict-of-interest bias</a:t>
            </a:r>
          </a:p>
          <a:p>
            <a:r>
              <a:rPr lang="en-US" sz="2000" dirty="0"/>
              <a:t>Value/Normative bias</a:t>
            </a:r>
          </a:p>
          <a:p>
            <a:r>
              <a:rPr lang="en-US" sz="2000" dirty="0"/>
              <a:t>False-consensus bias</a:t>
            </a:r>
          </a:p>
          <a:p>
            <a:r>
              <a:rPr lang="en-US" sz="2000" dirty="0"/>
              <a:t>Institutional bias</a:t>
            </a:r>
          </a:p>
          <a:p>
            <a:r>
              <a:rPr lang="en-US" sz="2000" dirty="0"/>
              <a:t>Garbage-in bias</a:t>
            </a:r>
          </a:p>
          <a:p>
            <a:r>
              <a:rPr lang="en-US" sz="2000" dirty="0"/>
              <a:t>Etc., etc., etc.</a:t>
            </a:r>
          </a:p>
          <a:p>
            <a:endParaRPr lang="en-US" sz="2000" dirty="0"/>
          </a:p>
        </p:txBody>
      </p:sp>
      <p:sp>
        <p:nvSpPr>
          <p:cNvPr id="9" name="TextBox 8">
            <a:extLst>
              <a:ext uri="{FF2B5EF4-FFF2-40B4-BE49-F238E27FC236}">
                <a16:creationId xmlns:a16="http://schemas.microsoft.com/office/drawing/2014/main" id="{17C49553-3D01-47C9-AB19-42135735B5EE}"/>
              </a:ext>
            </a:extLst>
          </p:cNvPr>
          <p:cNvSpPr txBox="1"/>
          <p:nvPr/>
        </p:nvSpPr>
        <p:spPr>
          <a:xfrm>
            <a:off x="1447800" y="2882032"/>
            <a:ext cx="843501" cy="400110"/>
          </a:xfrm>
          <a:prstGeom prst="rect">
            <a:avLst/>
          </a:prstGeom>
          <a:noFill/>
        </p:spPr>
        <p:txBody>
          <a:bodyPr wrap="none" rtlCol="0">
            <a:spAutoFit/>
          </a:bodyPr>
          <a:lstStyle/>
          <a:p>
            <a:r>
              <a:rPr lang="en-US" sz="2000" dirty="0"/>
              <a:t>Kinds:</a:t>
            </a:r>
          </a:p>
        </p:txBody>
      </p:sp>
      <p:sp>
        <p:nvSpPr>
          <p:cNvPr id="10" name="TextBox 9">
            <a:extLst>
              <a:ext uri="{FF2B5EF4-FFF2-40B4-BE49-F238E27FC236}">
                <a16:creationId xmlns:a16="http://schemas.microsoft.com/office/drawing/2014/main" id="{5A608E73-3DDF-49D8-AC02-93B6BFCF8F76}"/>
              </a:ext>
            </a:extLst>
          </p:cNvPr>
          <p:cNvSpPr txBox="1"/>
          <p:nvPr/>
        </p:nvSpPr>
        <p:spPr>
          <a:xfrm>
            <a:off x="7136499" y="2904444"/>
            <a:ext cx="3594254" cy="1200329"/>
          </a:xfrm>
          <a:prstGeom prst="rect">
            <a:avLst/>
          </a:prstGeom>
          <a:noFill/>
        </p:spPr>
        <p:txBody>
          <a:bodyPr wrap="none" rtlCol="0">
            <a:spAutoFit/>
          </a:bodyPr>
          <a:lstStyle/>
          <a:p>
            <a:r>
              <a:rPr lang="en-US" u="sng" dirty="0"/>
              <a:t>Process errors</a:t>
            </a:r>
          </a:p>
          <a:p>
            <a:r>
              <a:rPr lang="en-US" dirty="0"/>
              <a:t>Straight-lining</a:t>
            </a:r>
          </a:p>
          <a:p>
            <a:r>
              <a:rPr lang="en-US" dirty="0"/>
              <a:t>Lack of control of question or words</a:t>
            </a:r>
          </a:p>
          <a:p>
            <a:endParaRPr lang="en-US" dirty="0"/>
          </a:p>
        </p:txBody>
      </p:sp>
      <p:cxnSp>
        <p:nvCxnSpPr>
          <p:cNvPr id="12" name="Straight Arrow Connector 11">
            <a:extLst>
              <a:ext uri="{FF2B5EF4-FFF2-40B4-BE49-F238E27FC236}">
                <a16:creationId xmlns:a16="http://schemas.microsoft.com/office/drawing/2014/main" id="{322AC5D7-1E65-4083-B1A2-8C0F02D94276}"/>
              </a:ext>
            </a:extLst>
          </p:cNvPr>
          <p:cNvCxnSpPr>
            <a:cxnSpLocks/>
          </p:cNvCxnSpPr>
          <p:nvPr/>
        </p:nvCxnSpPr>
        <p:spPr>
          <a:xfrm flipV="1">
            <a:off x="5396753" y="3352800"/>
            <a:ext cx="1689847"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8F58A3D-5B88-4F90-B557-DBED828A016E}"/>
              </a:ext>
            </a:extLst>
          </p:cNvPr>
          <p:cNvSpPr txBox="1"/>
          <p:nvPr/>
        </p:nvSpPr>
        <p:spPr>
          <a:xfrm>
            <a:off x="7010400" y="5410200"/>
            <a:ext cx="3599062" cy="461665"/>
          </a:xfrm>
          <a:prstGeom prst="rect">
            <a:avLst/>
          </a:prstGeom>
          <a:noFill/>
        </p:spPr>
        <p:txBody>
          <a:bodyPr wrap="none" rtlCol="0">
            <a:spAutoFit/>
          </a:bodyPr>
          <a:lstStyle/>
          <a:p>
            <a:r>
              <a:rPr lang="en-US" sz="2400" dirty="0"/>
              <a:t>Which is the worst for you?</a:t>
            </a:r>
          </a:p>
        </p:txBody>
      </p:sp>
    </p:spTree>
    <p:extLst>
      <p:ext uri="{BB962C8B-B14F-4D97-AF65-F5344CB8AC3E}">
        <p14:creationId xmlns:p14="http://schemas.microsoft.com/office/powerpoint/2010/main" val="349498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100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4" grpId="0"/>
    </p:bld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D88716-332D-4984-914F-F804D29EE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Graphic 4" descr="Bug spray">
            <a:extLst>
              <a:ext uri="{FF2B5EF4-FFF2-40B4-BE49-F238E27FC236}">
                <a16:creationId xmlns:a16="http://schemas.microsoft.com/office/drawing/2014/main" id="{EB15AF17-265E-451E-B6E6-971A8CB429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1000" y="2438400"/>
            <a:ext cx="3048000" cy="3048000"/>
          </a:xfrm>
          <a:prstGeom prst="rect">
            <a:avLst/>
          </a:prstGeom>
        </p:spPr>
      </p:pic>
      <p:pic>
        <p:nvPicPr>
          <p:cNvPr id="7" name="Graphic 6" descr="Pyramid with levels">
            <a:extLst>
              <a:ext uri="{FF2B5EF4-FFF2-40B4-BE49-F238E27FC236}">
                <a16:creationId xmlns:a16="http://schemas.microsoft.com/office/drawing/2014/main" id="{7B9FBC44-D3DC-43E2-83F0-51E4E755AA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1794510" y="262890"/>
            <a:ext cx="3200400" cy="4960620"/>
          </a:xfrm>
          <a:prstGeom prst="rect">
            <a:avLst/>
          </a:prstGeom>
        </p:spPr>
      </p:pic>
      <p:sp>
        <p:nvSpPr>
          <p:cNvPr id="8" name="TextBox 7">
            <a:extLst>
              <a:ext uri="{FF2B5EF4-FFF2-40B4-BE49-F238E27FC236}">
                <a16:creationId xmlns:a16="http://schemas.microsoft.com/office/drawing/2014/main" id="{E0DD343E-AAA2-4673-BEF4-ED6DA9213FB2}"/>
              </a:ext>
            </a:extLst>
          </p:cNvPr>
          <p:cNvSpPr txBox="1"/>
          <p:nvPr/>
        </p:nvSpPr>
        <p:spPr>
          <a:xfrm>
            <a:off x="5638800" y="2399871"/>
            <a:ext cx="3812903" cy="646331"/>
          </a:xfrm>
          <a:prstGeom prst="rect">
            <a:avLst/>
          </a:prstGeom>
          <a:noFill/>
        </p:spPr>
        <p:txBody>
          <a:bodyPr wrap="none" rtlCol="0">
            <a:spAutoFit/>
          </a:bodyPr>
          <a:lstStyle/>
          <a:p>
            <a:r>
              <a:rPr lang="en-US" sz="3600" dirty="0"/>
              <a:t>BETTER ANALYSIS</a:t>
            </a:r>
          </a:p>
        </p:txBody>
      </p:sp>
      <p:sp>
        <p:nvSpPr>
          <p:cNvPr id="9" name="TextBox 8">
            <a:extLst>
              <a:ext uri="{FF2B5EF4-FFF2-40B4-BE49-F238E27FC236}">
                <a16:creationId xmlns:a16="http://schemas.microsoft.com/office/drawing/2014/main" id="{B20D6EE6-6B22-488C-B03D-C89994317975}"/>
              </a:ext>
            </a:extLst>
          </p:cNvPr>
          <p:cNvSpPr txBox="1"/>
          <p:nvPr/>
        </p:nvSpPr>
        <p:spPr>
          <a:xfrm>
            <a:off x="4038600" y="4490435"/>
            <a:ext cx="6037358" cy="461665"/>
          </a:xfrm>
          <a:prstGeom prst="rect">
            <a:avLst/>
          </a:prstGeom>
          <a:noFill/>
        </p:spPr>
        <p:txBody>
          <a:bodyPr wrap="none" rtlCol="0">
            <a:spAutoFit/>
          </a:bodyPr>
          <a:lstStyle/>
          <a:p>
            <a:r>
              <a:rPr lang="en-US" sz="2400" dirty="0"/>
              <a:t>Can you ever have analysis totally free of bias?</a:t>
            </a:r>
          </a:p>
        </p:txBody>
      </p:sp>
    </p:spTree>
    <p:extLst>
      <p:ext uri="{BB962C8B-B14F-4D97-AF65-F5344CB8AC3E}">
        <p14:creationId xmlns:p14="http://schemas.microsoft.com/office/powerpoint/2010/main" val="106174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22" presetClass="entr" presetSubtype="8" repeatCount="300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1500"/>
                            </p:stCondLst>
                            <p:childTnLst>
                              <p:par>
                                <p:cTn id="12" presetID="13" presetClass="exit" presetSubtype="32" fill="hold" nodeType="afterEffect">
                                  <p:stCondLst>
                                    <p:cond delay="0"/>
                                  </p:stCondLst>
                                  <p:childTnLst>
                                    <p:animEffect transition="out" filter="plus(out)">
                                      <p:cBhvr>
                                        <p:cTn id="13" dur="2000"/>
                                        <p:tgtEl>
                                          <p:spTgt spid="3"/>
                                        </p:tgtEl>
                                      </p:cBhvr>
                                    </p:animEffect>
                                    <p:set>
                                      <p:cBhvr>
                                        <p:cTn id="14" dur="1" fill="hold">
                                          <p:stCondLst>
                                            <p:cond delay="1999"/>
                                          </p:stCondLst>
                                        </p:cTn>
                                        <p:tgtEl>
                                          <p:spTgt spid="3"/>
                                        </p:tgtEl>
                                        <p:attrNameLst>
                                          <p:attrName>style.visibility</p:attrName>
                                        </p:attrNameLst>
                                      </p:cBhvr>
                                      <p:to>
                                        <p:strVal val="hidden"/>
                                      </p:to>
                                    </p:set>
                                  </p:childTnLst>
                                </p:cTn>
                              </p:par>
                            </p:childTnLst>
                          </p:cTn>
                        </p:par>
                        <p:par>
                          <p:cTn id="15" fill="hold">
                            <p:stCondLst>
                              <p:cond delay="3500"/>
                            </p:stCondLst>
                            <p:childTnLst>
                              <p:par>
                                <p:cTn id="16" presetID="1" presetClass="exit" presetSubtype="0" fill="hold" nodeType="afterEffect">
                                  <p:stCondLst>
                                    <p:cond delay="0"/>
                                  </p:stCondLst>
                                  <p:childTnLst>
                                    <p:set>
                                      <p:cBhvr>
                                        <p:cTn id="17" dur="1" fill="hold">
                                          <p:stCondLst>
                                            <p:cond delay="0"/>
                                          </p:stCondLst>
                                        </p:cTn>
                                        <p:tgtEl>
                                          <p:spTgt spid="7"/>
                                        </p:tgtEl>
                                        <p:attrNameLst>
                                          <p:attrName>style.visibility</p:attrName>
                                        </p:attrNameLst>
                                      </p:cBhvr>
                                      <p:to>
                                        <p:strVal val="hidden"/>
                                      </p:to>
                                    </p:set>
                                  </p:childTnLst>
                                </p:cTn>
                              </p:par>
                            </p:childTnLst>
                          </p:cTn>
                        </p:par>
                        <p:par>
                          <p:cTn id="18" fill="hold">
                            <p:stCondLst>
                              <p:cond delay="3500"/>
                            </p:stCondLst>
                            <p:childTnLst>
                              <p:par>
                                <p:cTn id="19" presetID="1" presetClass="exit" presetSubtype="0" fill="hold" nodeType="after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par>
                          <p:cTn id="21" fill="hold">
                            <p:stCondLst>
                              <p:cond delay="3500"/>
                            </p:stCondLst>
                            <p:childTnLst>
                              <p:par>
                                <p:cTn id="22" presetID="1"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par>
                          <p:cTn id="24" fill="hold">
                            <p:stCondLst>
                              <p:cond delay="3500"/>
                            </p:stCondLst>
                            <p:childTnLst>
                              <p:par>
                                <p:cTn id="25" presetID="1" presetClass="entr" presetSubtype="0" fill="hold" grpId="0" nodeType="afterEffect">
                                  <p:stCondLst>
                                    <p:cond delay="50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C9F75FF-CDE2-4EB5-8923-9DCCAD627B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61749">
            <a:off x="1846288" y="162658"/>
            <a:ext cx="2792237" cy="3657600"/>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9250EA73-EF9C-4DEC-94FD-997AE23A0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9044">
            <a:off x="5259133" y="58775"/>
            <a:ext cx="2434301" cy="3657600"/>
          </a:xfrm>
          <a:prstGeom prst="rect">
            <a:avLst/>
          </a:prstGeom>
        </p:spPr>
      </p:pic>
      <p:pic>
        <p:nvPicPr>
          <p:cNvPr id="5" name="Picture 4" descr="A picture containing food&#10;&#10;Description automatically generated">
            <a:extLst>
              <a:ext uri="{FF2B5EF4-FFF2-40B4-BE49-F238E27FC236}">
                <a16:creationId xmlns:a16="http://schemas.microsoft.com/office/drawing/2014/main" id="{435AFD90-7A6B-4C8A-881C-03D4AF2E40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12906">
            <a:off x="8154458" y="162658"/>
            <a:ext cx="2294660" cy="3657600"/>
          </a:xfrm>
          <a:prstGeom prst="rect">
            <a:avLst/>
          </a:prstGeom>
        </p:spPr>
      </p:pic>
      <p:pic>
        <p:nvPicPr>
          <p:cNvPr id="9" name="Picture 8" descr="Text, letter&#10;&#10;Description automatically generated">
            <a:extLst>
              <a:ext uri="{FF2B5EF4-FFF2-40B4-BE49-F238E27FC236}">
                <a16:creationId xmlns:a16="http://schemas.microsoft.com/office/drawing/2014/main" id="{15300E5D-C6F5-4F78-A934-057F778356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15494">
            <a:off x="4840243" y="4427498"/>
            <a:ext cx="5270771" cy="4191215"/>
          </a:xfrm>
          <a:prstGeom prst="rect">
            <a:avLst/>
          </a:prstGeom>
        </p:spPr>
      </p:pic>
    </p:spTree>
    <p:extLst>
      <p:ext uri="{BB962C8B-B14F-4D97-AF65-F5344CB8AC3E}">
        <p14:creationId xmlns:p14="http://schemas.microsoft.com/office/powerpoint/2010/main" val="168318093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066800" y="1176777"/>
            <a:ext cx="4780155" cy="646331"/>
          </a:xfrm>
          <a:prstGeom prst="rect">
            <a:avLst/>
          </a:prstGeom>
          <a:noFill/>
        </p:spPr>
        <p:txBody>
          <a:bodyPr wrap="none" rtlCol="0">
            <a:spAutoFit/>
          </a:bodyPr>
          <a:lstStyle/>
          <a:p>
            <a:r>
              <a:rPr lang="en-US" sz="3600" dirty="0"/>
              <a:t>The “Other” CIA Manual</a:t>
            </a:r>
          </a:p>
        </p:txBody>
      </p:sp>
      <p:pic>
        <p:nvPicPr>
          <p:cNvPr id="4" name="Picture 3">
            <a:hlinkClick r:id="rId2" action="ppaction://hlinkpres?slideindex=1&amp;slidetitle="/>
            <a:extLst>
              <a:ext uri="{FF2B5EF4-FFF2-40B4-BE49-F238E27FC236}">
                <a16:creationId xmlns:a16="http://schemas.microsoft.com/office/drawing/2014/main" id="{C2B469A8-D20E-4CEF-B440-50E8DB1F1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176777"/>
            <a:ext cx="3505200" cy="4929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1287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B738A8-FA23-412E-ADD7-40428D70CC3D}"/>
              </a:ext>
            </a:extLst>
          </p:cNvPr>
          <p:cNvSpPr txBox="1"/>
          <p:nvPr/>
        </p:nvSpPr>
        <p:spPr>
          <a:xfrm>
            <a:off x="3063051" y="2209800"/>
            <a:ext cx="6379760" cy="3016210"/>
          </a:xfrm>
          <a:prstGeom prst="rect">
            <a:avLst/>
          </a:prstGeom>
          <a:noFill/>
        </p:spPr>
        <p:txBody>
          <a:bodyPr wrap="none" rtlCol="0">
            <a:spAutoFit/>
          </a:bodyPr>
          <a:lstStyle/>
          <a:p>
            <a:pPr algn="ctr">
              <a:spcAft>
                <a:spcPts val="1200"/>
              </a:spcAft>
            </a:pPr>
            <a:r>
              <a:rPr lang="en-US" sz="2400" dirty="0"/>
              <a:t>A bystander takes a video of something they saw.</a:t>
            </a:r>
          </a:p>
          <a:p>
            <a:pPr algn="ctr">
              <a:spcAft>
                <a:spcPts val="1200"/>
              </a:spcAft>
            </a:pPr>
            <a:r>
              <a:rPr lang="en-US" sz="2400" dirty="0"/>
              <a:t>Posts it in social media,</a:t>
            </a:r>
          </a:p>
          <a:p>
            <a:pPr algn="ctr">
              <a:spcAft>
                <a:spcPts val="1200"/>
              </a:spcAft>
            </a:pPr>
            <a:r>
              <a:rPr lang="en-US" sz="2400" dirty="0"/>
              <a:t>as an example of “police incompetence.”</a:t>
            </a:r>
          </a:p>
          <a:p>
            <a:pPr algn="ctr"/>
            <a:endParaRPr lang="en-US" sz="2400" dirty="0"/>
          </a:p>
          <a:p>
            <a:pPr algn="ctr"/>
            <a:r>
              <a:rPr lang="en-US" sz="3200" dirty="0"/>
              <a:t>What is happening?</a:t>
            </a:r>
          </a:p>
          <a:p>
            <a:pPr algn="ctr"/>
            <a:r>
              <a:rPr lang="en-US" sz="3200" dirty="0"/>
              <a:t>How do we know?</a:t>
            </a:r>
          </a:p>
        </p:txBody>
      </p:sp>
    </p:spTree>
    <p:extLst>
      <p:ext uri="{BB962C8B-B14F-4D97-AF65-F5344CB8AC3E}">
        <p14:creationId xmlns:p14="http://schemas.microsoft.com/office/powerpoint/2010/main" val="28771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935907-EBCE-1701-6A1E-099089C53CDF}"/>
              </a:ext>
            </a:extLst>
          </p:cNvPr>
          <p:cNvSpPr txBox="1"/>
          <p:nvPr/>
        </p:nvSpPr>
        <p:spPr>
          <a:xfrm>
            <a:off x="1066800" y="1389371"/>
            <a:ext cx="10330457" cy="1200329"/>
          </a:xfrm>
          <a:prstGeom prst="rect">
            <a:avLst/>
          </a:prstGeom>
          <a:noFill/>
        </p:spPr>
        <p:txBody>
          <a:bodyPr wrap="none" rtlCol="0">
            <a:spAutoFit/>
          </a:bodyPr>
          <a:lstStyle/>
          <a:p>
            <a:r>
              <a:rPr lang="en-US" sz="2400" dirty="0"/>
              <a:t>As I said up top …</a:t>
            </a:r>
          </a:p>
          <a:p>
            <a:endParaRPr lang="en-US" sz="2400" dirty="0"/>
          </a:p>
          <a:p>
            <a:r>
              <a:rPr lang="en-US" sz="2400" dirty="0"/>
              <a:t>My opinion:  Good analysis (and writing it well) is now more important than ever.</a:t>
            </a:r>
          </a:p>
        </p:txBody>
      </p:sp>
      <p:sp>
        <p:nvSpPr>
          <p:cNvPr id="3" name="TextBox 2">
            <a:extLst>
              <a:ext uri="{FF2B5EF4-FFF2-40B4-BE49-F238E27FC236}">
                <a16:creationId xmlns:a16="http://schemas.microsoft.com/office/drawing/2014/main" id="{98CA020C-C267-3450-1240-E2543B4D8EC1}"/>
              </a:ext>
            </a:extLst>
          </p:cNvPr>
          <p:cNvSpPr txBox="1"/>
          <p:nvPr/>
        </p:nvSpPr>
        <p:spPr>
          <a:xfrm>
            <a:off x="4419600" y="3657600"/>
            <a:ext cx="2642647" cy="523220"/>
          </a:xfrm>
          <a:prstGeom prst="rect">
            <a:avLst/>
          </a:prstGeom>
          <a:noFill/>
        </p:spPr>
        <p:txBody>
          <a:bodyPr wrap="none" rtlCol="0">
            <a:spAutoFit/>
          </a:bodyPr>
          <a:lstStyle/>
          <a:p>
            <a:r>
              <a:rPr lang="en-US" sz="2800" dirty="0"/>
              <a:t>YOU CAN DO IT.</a:t>
            </a:r>
          </a:p>
        </p:txBody>
      </p:sp>
    </p:spTree>
    <p:extLst>
      <p:ext uri="{BB962C8B-B14F-4D97-AF65-F5344CB8AC3E}">
        <p14:creationId xmlns:p14="http://schemas.microsoft.com/office/powerpoint/2010/main" val="266169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62C85-73F7-08DF-CA69-838FC6CB6047}"/>
              </a:ext>
            </a:extLst>
          </p:cNvPr>
          <p:cNvPicPr>
            <a:picLocks noChangeAspect="1"/>
          </p:cNvPicPr>
          <p:nvPr/>
        </p:nvPicPr>
        <p:blipFill>
          <a:blip r:embed="rId2"/>
          <a:stretch>
            <a:fillRect/>
          </a:stretch>
        </p:blipFill>
        <p:spPr>
          <a:xfrm>
            <a:off x="1524000" y="532779"/>
            <a:ext cx="9296400" cy="5944842"/>
          </a:xfrm>
          <a:prstGeom prst="rect">
            <a:avLst/>
          </a:prstGeom>
        </p:spPr>
      </p:pic>
      <p:sp useBgFill="1">
        <p:nvSpPr>
          <p:cNvPr id="3" name="Rectangle 2">
            <a:extLst>
              <a:ext uri="{FF2B5EF4-FFF2-40B4-BE49-F238E27FC236}">
                <a16:creationId xmlns:a16="http://schemas.microsoft.com/office/drawing/2014/main" id="{3D5597D6-6318-5AFD-E6EE-FA0CA7FACFEF}"/>
              </a:ext>
            </a:extLst>
          </p:cNvPr>
          <p:cNvSpPr/>
          <p:nvPr/>
        </p:nvSpPr>
        <p:spPr>
          <a:xfrm>
            <a:off x="1371600" y="381000"/>
            <a:ext cx="4953000" cy="6248400"/>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25247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8820BC-206F-6CDE-3DF1-03998701513F}"/>
              </a:ext>
            </a:extLst>
          </p:cNvPr>
          <p:cNvSpPr txBox="1"/>
          <p:nvPr/>
        </p:nvSpPr>
        <p:spPr>
          <a:xfrm>
            <a:off x="4648200" y="1794614"/>
            <a:ext cx="5937844" cy="461665"/>
          </a:xfrm>
          <a:prstGeom prst="rect">
            <a:avLst/>
          </a:prstGeom>
          <a:noFill/>
        </p:spPr>
        <p:txBody>
          <a:bodyPr wrap="none" rtlCol="0">
            <a:spAutoFit/>
          </a:bodyPr>
          <a:lstStyle/>
          <a:p>
            <a:r>
              <a:rPr lang="en-US" sz="2400" dirty="0"/>
              <a:t>I will post these slides – and handouts – in BB.</a:t>
            </a:r>
          </a:p>
        </p:txBody>
      </p:sp>
      <p:sp>
        <p:nvSpPr>
          <p:cNvPr id="4" name="TextBox 3">
            <a:extLst>
              <a:ext uri="{FF2B5EF4-FFF2-40B4-BE49-F238E27FC236}">
                <a16:creationId xmlns:a16="http://schemas.microsoft.com/office/drawing/2014/main" id="{EBC8A1B0-6907-BC95-94BE-458C709B0485}"/>
              </a:ext>
            </a:extLst>
          </p:cNvPr>
          <p:cNvSpPr txBox="1"/>
          <p:nvPr/>
        </p:nvSpPr>
        <p:spPr>
          <a:xfrm>
            <a:off x="4038600" y="5006964"/>
            <a:ext cx="3238772" cy="461665"/>
          </a:xfrm>
          <a:prstGeom prst="rect">
            <a:avLst/>
          </a:prstGeom>
          <a:noFill/>
        </p:spPr>
        <p:txBody>
          <a:bodyPr wrap="none" rtlCol="0">
            <a:spAutoFit/>
          </a:bodyPr>
          <a:lstStyle/>
          <a:p>
            <a:r>
              <a:rPr lang="en-US" sz="2400" i="1" dirty="0"/>
              <a:t>Questions?  Comments?  </a:t>
            </a:r>
          </a:p>
        </p:txBody>
      </p:sp>
      <p:pic>
        <p:nvPicPr>
          <p:cNvPr id="3" name="Picture 2">
            <a:extLst>
              <a:ext uri="{FF2B5EF4-FFF2-40B4-BE49-F238E27FC236}">
                <a16:creationId xmlns:a16="http://schemas.microsoft.com/office/drawing/2014/main" id="{37562635-73AD-FC28-E309-5F235EF7EB59}"/>
              </a:ext>
            </a:extLst>
          </p:cNvPr>
          <p:cNvPicPr>
            <a:picLocks noChangeAspect="1"/>
          </p:cNvPicPr>
          <p:nvPr/>
        </p:nvPicPr>
        <p:blipFill>
          <a:blip r:embed="rId2"/>
          <a:srcRect l="51639"/>
          <a:stretch/>
        </p:blipFill>
        <p:spPr>
          <a:xfrm>
            <a:off x="1267787" y="619900"/>
            <a:ext cx="2475030" cy="3272757"/>
          </a:xfrm>
          <a:prstGeom prst="rect">
            <a:avLst/>
          </a:prstGeom>
        </p:spPr>
      </p:pic>
      <p:sp>
        <p:nvSpPr>
          <p:cNvPr id="5" name="TextBox 4">
            <a:extLst>
              <a:ext uri="{FF2B5EF4-FFF2-40B4-BE49-F238E27FC236}">
                <a16:creationId xmlns:a16="http://schemas.microsoft.com/office/drawing/2014/main" id="{C02AB9ED-3667-9D97-C094-E7A77780C7E2}"/>
              </a:ext>
            </a:extLst>
          </p:cNvPr>
          <p:cNvSpPr txBox="1"/>
          <p:nvPr/>
        </p:nvSpPr>
        <p:spPr>
          <a:xfrm>
            <a:off x="1334971" y="3914149"/>
            <a:ext cx="2288590" cy="646331"/>
          </a:xfrm>
          <a:prstGeom prst="rect">
            <a:avLst/>
          </a:prstGeom>
          <a:noFill/>
        </p:spPr>
        <p:txBody>
          <a:bodyPr wrap="square" rtlCol="0">
            <a:spAutoFit/>
          </a:bodyPr>
          <a:lstStyle/>
          <a:p>
            <a:r>
              <a:rPr lang="en-US" i="1" dirty="0"/>
              <a:t>Copy in </a:t>
            </a:r>
            <a:r>
              <a:rPr lang="en-US" i="1" dirty="0" err="1"/>
              <a:t>Nayyera’s</a:t>
            </a:r>
            <a:r>
              <a:rPr lang="en-US" i="1" dirty="0"/>
              <a:t> and Samantha’s office</a:t>
            </a:r>
          </a:p>
        </p:txBody>
      </p:sp>
    </p:spTree>
    <p:extLst>
      <p:ext uri="{BB962C8B-B14F-4D97-AF65-F5344CB8AC3E}">
        <p14:creationId xmlns:p14="http://schemas.microsoft.com/office/powerpoint/2010/main" val="217037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45123-744F-F34F-917D-4E710199FAB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0059698-A41B-FED8-7E5D-1542A7AD7D15}"/>
              </a:ext>
            </a:extLst>
          </p:cNvPr>
          <p:cNvSpPr/>
          <p:nvPr/>
        </p:nvSpPr>
        <p:spPr>
          <a:xfrm>
            <a:off x="5969213" y="4149098"/>
            <a:ext cx="5029200" cy="1908215"/>
          </a:xfrm>
          <a:prstGeom prst="rect">
            <a:avLst/>
          </a:prstGeom>
        </p:spPr>
        <p:txBody>
          <a:bodyPr wrap="square">
            <a:spAutoFit/>
          </a:bodyPr>
          <a:lstStyle/>
          <a:p>
            <a:pPr algn="r">
              <a:spcAft>
                <a:spcPts val="1200"/>
              </a:spcAft>
            </a:pPr>
            <a:r>
              <a:rPr lang="en-US" sz="2800" b="1" dirty="0"/>
              <a:t>Fulton T. Armstrong</a:t>
            </a:r>
          </a:p>
          <a:p>
            <a:pPr algn="r">
              <a:spcAft>
                <a:spcPts val="1200"/>
              </a:spcAft>
            </a:pPr>
            <a:r>
              <a:rPr lang="en-US" sz="2400" dirty="0"/>
              <a:t> </a:t>
            </a:r>
            <a:br>
              <a:rPr lang="en-US" sz="2400" dirty="0"/>
            </a:br>
            <a:r>
              <a:rPr lang="en-US" sz="2800" dirty="0"/>
              <a:t>Friday</a:t>
            </a:r>
            <a:br>
              <a:rPr lang="en-US" sz="2800" dirty="0"/>
            </a:br>
            <a:r>
              <a:rPr lang="en-US" sz="2800" dirty="0"/>
              <a:t>29 August 2025</a:t>
            </a:r>
          </a:p>
        </p:txBody>
      </p:sp>
      <p:sp>
        <p:nvSpPr>
          <p:cNvPr id="4" name="Rectangle 3">
            <a:extLst>
              <a:ext uri="{FF2B5EF4-FFF2-40B4-BE49-F238E27FC236}">
                <a16:creationId xmlns:a16="http://schemas.microsoft.com/office/drawing/2014/main" id="{DEF165A6-939F-B242-0A58-AA9F09AA92B0}"/>
              </a:ext>
            </a:extLst>
          </p:cNvPr>
          <p:cNvSpPr/>
          <p:nvPr/>
        </p:nvSpPr>
        <p:spPr>
          <a:xfrm>
            <a:off x="-298069" y="923091"/>
            <a:ext cx="12464129" cy="1508105"/>
          </a:xfrm>
          <a:prstGeom prst="rect">
            <a:avLst/>
          </a:prstGeom>
          <a:noFill/>
        </p:spPr>
        <p:txBody>
          <a:bodyPr wrap="square" lIns="91440" tIns="45720" rIns="91440" bIns="45720">
            <a:spAutoFit/>
          </a:bodyPr>
          <a:lstStyle/>
          <a:p>
            <a:pPr algn="ctr">
              <a:spcAft>
                <a:spcPts val="2400"/>
              </a:spcAft>
            </a:pPr>
            <a:r>
              <a:rPr lang="en-US" sz="4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Effective Analysis</a:t>
            </a:r>
          </a:p>
          <a:p>
            <a:pPr algn="ctr"/>
            <a:r>
              <a:rPr lang="en-US" sz="2800" b="1" i="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An Analytical Model for Making Information Actionable -</a:t>
            </a:r>
            <a:endParaRPr lang="en-US" sz="4800" b="1" i="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10" name="Picture 9">
            <a:extLst>
              <a:ext uri="{FF2B5EF4-FFF2-40B4-BE49-F238E27FC236}">
                <a16:creationId xmlns:a16="http://schemas.microsoft.com/office/drawing/2014/main" id="{AE20AAD8-591B-7FC4-89AE-E6C395BA2367}"/>
              </a:ext>
            </a:extLst>
          </p:cNvPr>
          <p:cNvPicPr>
            <a:picLocks noChangeAspect="1"/>
          </p:cNvPicPr>
          <p:nvPr/>
        </p:nvPicPr>
        <p:blipFill>
          <a:blip r:embed="rId3"/>
          <a:stretch>
            <a:fillRect/>
          </a:stretch>
        </p:blipFill>
        <p:spPr>
          <a:xfrm>
            <a:off x="914400" y="3094111"/>
            <a:ext cx="4684295" cy="2963202"/>
          </a:xfrm>
          <a:prstGeom prst="rect">
            <a:avLst/>
          </a:prstGeom>
        </p:spPr>
      </p:pic>
    </p:spTree>
    <p:extLst>
      <p:ext uri="{BB962C8B-B14F-4D97-AF65-F5344CB8AC3E}">
        <p14:creationId xmlns:p14="http://schemas.microsoft.com/office/powerpoint/2010/main" val="271310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mp2">
            <a:hlinkClick r:id="" action="ppaction://media"/>
            <a:extLst>
              <a:ext uri="{FF2B5EF4-FFF2-40B4-BE49-F238E27FC236}">
                <a16:creationId xmlns:a16="http://schemas.microsoft.com/office/drawing/2014/main" id="{BF79A52A-6E1A-408F-AA36-BB6F4E704EB9}"/>
              </a:ext>
            </a:extLst>
          </p:cNvPr>
          <p:cNvPicPr>
            <a:picLocks noChangeAspect="1"/>
          </p:cNvPicPr>
          <p:nvPr>
            <a:videoFile r:link="rId1"/>
            <p:extLst>
              <p:ext uri="{DAA4B4D4-6D71-4841-9C94-3DE7FCFB9230}">
                <p14:media xmlns:p14="http://schemas.microsoft.com/office/powerpoint/2010/main" r:embed="rId2">
                  <p14:trim st="1200" end="449.5384"/>
                </p14:media>
              </p:ext>
            </p:extLst>
          </p:nvPr>
        </p:nvPicPr>
        <p:blipFill>
          <a:blip r:embed="rId4"/>
          <a:stretch>
            <a:fillRect/>
          </a:stretch>
        </p:blipFill>
        <p:spPr>
          <a:xfrm>
            <a:off x="1524000" y="857250"/>
            <a:ext cx="9144000" cy="5143500"/>
          </a:xfrm>
          <a:prstGeom prst="rect">
            <a:avLst/>
          </a:prstGeom>
        </p:spPr>
      </p:pic>
      <p:sp>
        <p:nvSpPr>
          <p:cNvPr id="3" name="TextBox 2">
            <a:extLst>
              <a:ext uri="{FF2B5EF4-FFF2-40B4-BE49-F238E27FC236}">
                <a16:creationId xmlns:a16="http://schemas.microsoft.com/office/drawing/2014/main" id="{F1F55C82-67C5-41F4-B279-26AE966323EA}"/>
              </a:ext>
            </a:extLst>
          </p:cNvPr>
          <p:cNvSpPr txBox="1"/>
          <p:nvPr/>
        </p:nvSpPr>
        <p:spPr>
          <a:xfrm>
            <a:off x="3733801" y="2743200"/>
            <a:ext cx="5044971" cy="923330"/>
          </a:xfrm>
          <a:prstGeom prst="rect">
            <a:avLst/>
          </a:prstGeom>
          <a:solidFill>
            <a:schemeClr val="tx1"/>
          </a:solidFill>
        </p:spPr>
        <p:txBody>
          <a:bodyPr wrap="none" rtlCol="0">
            <a:spAutoFit/>
          </a:bodyPr>
          <a:lstStyle/>
          <a:p>
            <a:r>
              <a:rPr lang="en-US" sz="5400" dirty="0">
                <a:solidFill>
                  <a:srgbClr val="FF0000"/>
                </a:solidFill>
              </a:rPr>
              <a:t>What happened?</a:t>
            </a:r>
          </a:p>
        </p:txBody>
      </p:sp>
    </p:spTree>
    <p:extLst>
      <p:ext uri="{BB962C8B-B14F-4D97-AF65-F5344CB8AC3E}">
        <p14:creationId xmlns:p14="http://schemas.microsoft.com/office/powerpoint/2010/main" val="19917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4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9091" mute="1">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mp3">
            <a:hlinkClick r:id="" action="ppaction://media"/>
            <a:extLst>
              <a:ext uri="{FF2B5EF4-FFF2-40B4-BE49-F238E27FC236}">
                <a16:creationId xmlns:a16="http://schemas.microsoft.com/office/drawing/2014/main" id="{9929EE82-E8ED-45A5-A812-01E93C9FD850}"/>
              </a:ext>
            </a:extLst>
          </p:cNvPr>
          <p:cNvPicPr>
            <a:picLocks noChangeAspect="1"/>
          </p:cNvPicPr>
          <p:nvPr>
            <a:videoFile r:link="rId1"/>
            <p:extLst>
              <p:ext uri="{DAA4B4D4-6D71-4841-9C94-3DE7FCFB9230}">
                <p14:media xmlns:p14="http://schemas.microsoft.com/office/powerpoint/2010/main" r:embed="rId2">
                  <p14:trim st="3762" end="2732.9659"/>
                </p14:media>
              </p:ext>
            </p:extLst>
          </p:nvPr>
        </p:nvPicPr>
        <p:blipFill>
          <a:blip r:embed="rId4"/>
          <a:stretch>
            <a:fillRect/>
          </a:stretch>
        </p:blipFill>
        <p:spPr>
          <a:xfrm>
            <a:off x="1799200" y="246185"/>
            <a:ext cx="8514470" cy="6307015"/>
          </a:xfrm>
          <a:prstGeom prst="rect">
            <a:avLst/>
          </a:prstGeom>
        </p:spPr>
      </p:pic>
    </p:spTree>
    <p:extLst>
      <p:ext uri="{BB962C8B-B14F-4D97-AF65-F5344CB8AC3E}">
        <p14:creationId xmlns:p14="http://schemas.microsoft.com/office/powerpoint/2010/main" val="28097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CDA30C-EFBB-A6E2-E4EA-9739FBF1CC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2348" y="293209"/>
            <a:ext cx="5263709" cy="6290631"/>
          </a:xfrm>
          <a:prstGeom prst="rect">
            <a:avLst/>
          </a:prstGeom>
        </p:spPr>
      </p:pic>
      <p:sp>
        <p:nvSpPr>
          <p:cNvPr id="4" name="TextBox 3">
            <a:extLst>
              <a:ext uri="{FF2B5EF4-FFF2-40B4-BE49-F238E27FC236}">
                <a16:creationId xmlns:a16="http://schemas.microsoft.com/office/drawing/2014/main" id="{97757E04-D23A-0189-DFFE-011E51A1539F}"/>
              </a:ext>
            </a:extLst>
          </p:cNvPr>
          <p:cNvSpPr txBox="1"/>
          <p:nvPr/>
        </p:nvSpPr>
        <p:spPr>
          <a:xfrm>
            <a:off x="7032459" y="2935604"/>
            <a:ext cx="1178528" cy="400110"/>
          </a:xfrm>
          <a:prstGeom prst="rect">
            <a:avLst/>
          </a:prstGeom>
          <a:noFill/>
        </p:spPr>
        <p:txBody>
          <a:bodyPr wrap="none" rtlCol="0">
            <a:spAutoFit/>
          </a:bodyPr>
          <a:lstStyle/>
          <a:p>
            <a:r>
              <a:rPr lang="en-US" sz="2000" dirty="0">
                <a:solidFill>
                  <a:schemeClr val="bg1"/>
                </a:solidFill>
              </a:rPr>
              <a:t>VITERBO</a:t>
            </a: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B377F0CC-8B0E-A6CE-27F4-1BE620C7BD99}"/>
                  </a:ext>
                </a:extLst>
              </p14:cNvPr>
              <p14:cNvContentPartPr/>
              <p14:nvPr/>
            </p14:nvContentPartPr>
            <p14:xfrm>
              <a:off x="3868419" y="344880"/>
              <a:ext cx="360" cy="360"/>
            </p14:xfrm>
          </p:contentPart>
        </mc:Choice>
        <mc:Fallback xmlns="">
          <p:pic>
            <p:nvPicPr>
              <p:cNvPr id="10" name="Ink 9">
                <a:extLst>
                  <a:ext uri="{FF2B5EF4-FFF2-40B4-BE49-F238E27FC236}">
                    <a16:creationId xmlns:a16="http://schemas.microsoft.com/office/drawing/2014/main" id="{B377F0CC-8B0E-A6CE-27F4-1BE620C7BD99}"/>
                  </a:ext>
                </a:extLst>
              </p:cNvPr>
              <p:cNvPicPr/>
              <p:nvPr/>
            </p:nvPicPr>
            <p:blipFill>
              <a:blip r:embed="rId4"/>
              <a:stretch>
                <a:fillRect/>
              </a:stretch>
            </p:blipFill>
            <p:spPr>
              <a:xfrm>
                <a:off x="3862299" y="33876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ACD14DE0-25D5-0C94-BA4B-8905B8E34A31}"/>
                  </a:ext>
                </a:extLst>
              </p14:cNvPr>
              <p14:cNvContentPartPr/>
              <p14:nvPr/>
            </p14:nvContentPartPr>
            <p14:xfrm>
              <a:off x="5970819" y="1723320"/>
              <a:ext cx="381600" cy="798840"/>
            </p14:xfrm>
          </p:contentPart>
        </mc:Choice>
        <mc:Fallback xmlns="">
          <p:pic>
            <p:nvPicPr>
              <p:cNvPr id="13" name="Ink 12">
                <a:extLst>
                  <a:ext uri="{FF2B5EF4-FFF2-40B4-BE49-F238E27FC236}">
                    <a16:creationId xmlns:a16="http://schemas.microsoft.com/office/drawing/2014/main" id="{ACD14DE0-25D5-0C94-BA4B-8905B8E34A31}"/>
                  </a:ext>
                </a:extLst>
              </p:cNvPr>
              <p:cNvPicPr/>
              <p:nvPr/>
            </p:nvPicPr>
            <p:blipFill>
              <a:blip r:embed="rId6"/>
              <a:stretch>
                <a:fillRect/>
              </a:stretch>
            </p:blipFill>
            <p:spPr>
              <a:xfrm>
                <a:off x="5953179" y="1705680"/>
                <a:ext cx="417240" cy="834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E7658807-90FA-12A2-2EC1-D738C5D1CEBE}"/>
                  </a:ext>
                </a:extLst>
              </p14:cNvPr>
              <p14:cNvContentPartPr/>
              <p14:nvPr/>
            </p14:nvContentPartPr>
            <p14:xfrm>
              <a:off x="6048939" y="1056960"/>
              <a:ext cx="1020240" cy="663480"/>
            </p14:xfrm>
          </p:contentPart>
        </mc:Choice>
        <mc:Fallback xmlns="">
          <p:pic>
            <p:nvPicPr>
              <p:cNvPr id="14" name="Ink 13">
                <a:extLst>
                  <a:ext uri="{FF2B5EF4-FFF2-40B4-BE49-F238E27FC236}">
                    <a16:creationId xmlns:a16="http://schemas.microsoft.com/office/drawing/2014/main" id="{E7658807-90FA-12A2-2EC1-D738C5D1CEBE}"/>
                  </a:ext>
                </a:extLst>
              </p:cNvPr>
              <p:cNvPicPr/>
              <p:nvPr/>
            </p:nvPicPr>
            <p:blipFill>
              <a:blip r:embed="rId8"/>
              <a:stretch>
                <a:fillRect/>
              </a:stretch>
            </p:blipFill>
            <p:spPr>
              <a:xfrm>
                <a:off x="6031299" y="1038960"/>
                <a:ext cx="1055880" cy="699120"/>
              </a:xfrm>
              <a:prstGeom prst="rect">
                <a:avLst/>
              </a:prstGeom>
            </p:spPr>
          </p:pic>
        </mc:Fallback>
      </mc:AlternateContent>
      <p:grpSp>
        <p:nvGrpSpPr>
          <p:cNvPr id="19" name="Group 18">
            <a:extLst>
              <a:ext uri="{FF2B5EF4-FFF2-40B4-BE49-F238E27FC236}">
                <a16:creationId xmlns:a16="http://schemas.microsoft.com/office/drawing/2014/main" id="{2150E2D1-4D1F-9EB2-E195-5CCA1AEDE9DE}"/>
              </a:ext>
            </a:extLst>
          </p:cNvPr>
          <p:cNvGrpSpPr/>
          <p:nvPr/>
        </p:nvGrpSpPr>
        <p:grpSpPr>
          <a:xfrm>
            <a:off x="7032459" y="663480"/>
            <a:ext cx="1900409" cy="824040"/>
            <a:chOff x="7032459" y="663480"/>
            <a:chExt cx="1900409" cy="824040"/>
          </a:xfrm>
        </p:grpSpPr>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B575A24A-964C-D2C0-3D7D-9F8893A8545D}"/>
                    </a:ext>
                  </a:extLst>
                </p14:cNvPr>
                <p14:cNvContentPartPr/>
                <p14:nvPr/>
              </p14:nvContentPartPr>
              <p14:xfrm>
                <a:off x="7032459" y="1018440"/>
                <a:ext cx="377640" cy="113040"/>
              </p14:xfrm>
            </p:contentPart>
          </mc:Choice>
          <mc:Fallback xmlns="">
            <p:pic>
              <p:nvPicPr>
                <p:cNvPr id="15" name="Ink 14">
                  <a:extLst>
                    <a:ext uri="{FF2B5EF4-FFF2-40B4-BE49-F238E27FC236}">
                      <a16:creationId xmlns:a16="http://schemas.microsoft.com/office/drawing/2014/main" id="{B575A24A-964C-D2C0-3D7D-9F8893A8545D}"/>
                    </a:ext>
                  </a:extLst>
                </p:cNvPr>
                <p:cNvPicPr/>
                <p:nvPr/>
              </p:nvPicPr>
              <p:blipFill>
                <a:blip r:embed="rId10"/>
                <a:stretch>
                  <a:fillRect/>
                </a:stretch>
              </p:blipFill>
              <p:spPr>
                <a:xfrm>
                  <a:off x="7014819" y="1000800"/>
                  <a:ext cx="41328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Ink 15">
                  <a:extLst>
                    <a:ext uri="{FF2B5EF4-FFF2-40B4-BE49-F238E27FC236}">
                      <a16:creationId xmlns:a16="http://schemas.microsoft.com/office/drawing/2014/main" id="{B5BEA619-A009-8CDD-8EE1-DE51941CE49B}"/>
                    </a:ext>
                  </a:extLst>
                </p14:cNvPr>
                <p14:cNvContentPartPr/>
                <p14:nvPr/>
              </p14:nvContentPartPr>
              <p14:xfrm>
                <a:off x="7374068" y="1006560"/>
                <a:ext cx="360" cy="360"/>
              </p14:xfrm>
            </p:contentPart>
          </mc:Choice>
          <mc:Fallback xmlns="">
            <p:pic>
              <p:nvPicPr>
                <p:cNvPr id="16" name="Ink 15">
                  <a:extLst>
                    <a:ext uri="{FF2B5EF4-FFF2-40B4-BE49-F238E27FC236}">
                      <a16:creationId xmlns:a16="http://schemas.microsoft.com/office/drawing/2014/main" id="{B5BEA619-A009-8CDD-8EE1-DE51941CE49B}"/>
                    </a:ext>
                  </a:extLst>
                </p:cNvPr>
                <p:cNvPicPr/>
                <p:nvPr/>
              </p:nvPicPr>
              <p:blipFill>
                <a:blip r:embed="rId12"/>
                <a:stretch>
                  <a:fillRect/>
                </a:stretch>
              </p:blipFill>
              <p:spPr>
                <a:xfrm>
                  <a:off x="7356068" y="98856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43E664C8-0F29-62F7-1317-E810739F5E60}"/>
                    </a:ext>
                  </a:extLst>
                </p14:cNvPr>
                <p14:cNvContentPartPr/>
                <p14:nvPr/>
              </p14:nvContentPartPr>
              <p14:xfrm>
                <a:off x="7363988" y="663480"/>
                <a:ext cx="1568880" cy="824040"/>
              </p14:xfrm>
            </p:contentPart>
          </mc:Choice>
          <mc:Fallback xmlns="">
            <p:pic>
              <p:nvPicPr>
                <p:cNvPr id="18" name="Ink 17">
                  <a:extLst>
                    <a:ext uri="{FF2B5EF4-FFF2-40B4-BE49-F238E27FC236}">
                      <a16:creationId xmlns:a16="http://schemas.microsoft.com/office/drawing/2014/main" id="{43E664C8-0F29-62F7-1317-E810739F5E60}"/>
                    </a:ext>
                  </a:extLst>
                </p:cNvPr>
                <p:cNvPicPr/>
                <p:nvPr/>
              </p:nvPicPr>
              <p:blipFill>
                <a:blip r:embed="rId14"/>
                <a:stretch>
                  <a:fillRect/>
                </a:stretch>
              </p:blipFill>
              <p:spPr>
                <a:xfrm>
                  <a:off x="7346348" y="645480"/>
                  <a:ext cx="1604520" cy="859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
            <p14:nvContentPartPr>
              <p14:cNvPr id="20" name="Ink 19">
                <a:extLst>
                  <a:ext uri="{FF2B5EF4-FFF2-40B4-BE49-F238E27FC236}">
                    <a16:creationId xmlns:a16="http://schemas.microsoft.com/office/drawing/2014/main" id="{1D7E8966-B342-62D8-406B-44029BD4E948}"/>
                  </a:ext>
                </a:extLst>
              </p14:cNvPr>
              <p14:cNvContentPartPr/>
              <p14:nvPr/>
            </p14:nvContentPartPr>
            <p14:xfrm>
              <a:off x="8857628" y="1542240"/>
              <a:ext cx="92160" cy="32400"/>
            </p14:xfrm>
          </p:contentPart>
        </mc:Choice>
        <mc:Fallback xmlns="">
          <p:pic>
            <p:nvPicPr>
              <p:cNvPr id="20" name="Ink 19">
                <a:extLst>
                  <a:ext uri="{FF2B5EF4-FFF2-40B4-BE49-F238E27FC236}">
                    <a16:creationId xmlns:a16="http://schemas.microsoft.com/office/drawing/2014/main" id="{1D7E8966-B342-62D8-406B-44029BD4E948}"/>
                  </a:ext>
                </a:extLst>
              </p:cNvPr>
              <p:cNvPicPr/>
              <p:nvPr/>
            </p:nvPicPr>
            <p:blipFill>
              <a:blip r:embed="rId16"/>
              <a:stretch>
                <a:fillRect/>
              </a:stretch>
            </p:blipFill>
            <p:spPr>
              <a:xfrm>
                <a:off x="8839988" y="1524600"/>
                <a:ext cx="127800" cy="68040"/>
              </a:xfrm>
              <a:prstGeom prst="rect">
                <a:avLst/>
              </a:prstGeom>
            </p:spPr>
          </p:pic>
        </mc:Fallback>
      </mc:AlternateContent>
      <p:sp>
        <p:nvSpPr>
          <p:cNvPr id="21" name="Oval 20">
            <a:extLst>
              <a:ext uri="{FF2B5EF4-FFF2-40B4-BE49-F238E27FC236}">
                <a16:creationId xmlns:a16="http://schemas.microsoft.com/office/drawing/2014/main" id="{EC26124F-7A59-1FF1-F626-B26FAC0EA77B}"/>
              </a:ext>
            </a:extLst>
          </p:cNvPr>
          <p:cNvSpPr/>
          <p:nvPr/>
        </p:nvSpPr>
        <p:spPr>
          <a:xfrm>
            <a:off x="8014930" y="3503324"/>
            <a:ext cx="917938" cy="28159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un 21">
            <a:extLst>
              <a:ext uri="{FF2B5EF4-FFF2-40B4-BE49-F238E27FC236}">
                <a16:creationId xmlns:a16="http://schemas.microsoft.com/office/drawing/2014/main" id="{65DAB6A3-F383-BD5E-DBE7-5442A9321899}"/>
              </a:ext>
            </a:extLst>
          </p:cNvPr>
          <p:cNvSpPr/>
          <p:nvPr/>
        </p:nvSpPr>
        <p:spPr>
          <a:xfrm>
            <a:off x="8073827" y="3174817"/>
            <a:ext cx="137160" cy="137160"/>
          </a:xfrm>
          <a:prstGeom prst="sun">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2B5ABC2-2848-F669-990F-7ECDAC0CD4E8}"/>
              </a:ext>
            </a:extLst>
          </p:cNvPr>
          <p:cNvSpPr txBox="1"/>
          <p:nvPr/>
        </p:nvSpPr>
        <p:spPr>
          <a:xfrm>
            <a:off x="1262967" y="1074960"/>
            <a:ext cx="2941318" cy="523220"/>
          </a:xfrm>
          <a:prstGeom prst="rect">
            <a:avLst/>
          </a:prstGeom>
          <a:noFill/>
        </p:spPr>
        <p:txBody>
          <a:bodyPr wrap="none" rtlCol="0">
            <a:spAutoFit/>
          </a:bodyPr>
          <a:lstStyle/>
          <a:p>
            <a:r>
              <a:rPr lang="en-US" sz="2800" dirty="0"/>
              <a:t>From </a:t>
            </a:r>
            <a:r>
              <a:rPr lang="en-US" sz="2800" dirty="0" err="1"/>
              <a:t>Viterbo</a:t>
            </a:r>
            <a:r>
              <a:rPr lang="en-US" sz="2800" dirty="0"/>
              <a:t>, Italy</a:t>
            </a:r>
          </a:p>
        </p:txBody>
      </p:sp>
    </p:spTree>
    <p:extLst>
      <p:ext uri="{BB962C8B-B14F-4D97-AF65-F5344CB8AC3E}">
        <p14:creationId xmlns:p14="http://schemas.microsoft.com/office/powerpoint/2010/main" val="265362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30586" y="2675484"/>
            <a:ext cx="4138249" cy="461665"/>
          </a:xfrm>
          <a:prstGeom prst="rect">
            <a:avLst/>
          </a:prstGeom>
          <a:noFill/>
        </p:spPr>
        <p:txBody>
          <a:bodyPr wrap="none" rtlCol="0">
            <a:spAutoFit/>
          </a:bodyPr>
          <a:lstStyle/>
          <a:p>
            <a:pPr algn="ctr">
              <a:spcAft>
                <a:spcPts val="1200"/>
              </a:spcAft>
            </a:pPr>
            <a:r>
              <a:rPr lang="en-US" sz="2400" dirty="0"/>
              <a:t>What’s </a:t>
            </a:r>
            <a:r>
              <a:rPr lang="es-ES" sz="2400" dirty="0"/>
              <a:t>REAL and </a:t>
            </a:r>
            <a:r>
              <a:rPr lang="es-ES" sz="2400" dirty="0" err="1"/>
              <a:t>what’s</a:t>
            </a:r>
            <a:r>
              <a:rPr lang="es-ES" sz="2400" dirty="0"/>
              <a:t> FAKE</a:t>
            </a:r>
            <a:r>
              <a:rPr lang="en-US" sz="2400" dirty="0"/>
              <a:t>?</a:t>
            </a:r>
          </a:p>
        </p:txBody>
      </p:sp>
      <p:sp>
        <p:nvSpPr>
          <p:cNvPr id="2" name="Rectangle 1"/>
          <p:cNvSpPr/>
          <p:nvPr/>
        </p:nvSpPr>
        <p:spPr>
          <a:xfrm>
            <a:off x="6099711" y="1752600"/>
            <a:ext cx="184731" cy="707886"/>
          </a:xfrm>
          <a:prstGeom prst="rect">
            <a:avLst/>
          </a:prstGeom>
        </p:spPr>
        <p:txBody>
          <a:bodyPr wrap="none">
            <a:spAutoFit/>
          </a:bodyPr>
          <a:lstStyle/>
          <a:p>
            <a:pPr algn="ctr"/>
            <a:endParaRPr lang="en-US" sz="4000" dirty="0"/>
          </a:p>
        </p:txBody>
      </p:sp>
      <p:sp>
        <p:nvSpPr>
          <p:cNvPr id="4" name="Slide Number Placeholder 3"/>
          <p:cNvSpPr>
            <a:spLocks noGrp="1"/>
          </p:cNvSpPr>
          <p:nvPr>
            <p:ph type="sldNum" sz="quarter" idx="12"/>
          </p:nvPr>
        </p:nvSpPr>
        <p:spPr/>
        <p:txBody>
          <a:bodyPr/>
          <a:lstStyle/>
          <a:p>
            <a:fld id="{C4F85062-4662-4D6B-BB38-DB7C890070DF}" type="slidenum">
              <a:rPr lang="en-US" smtClean="0"/>
              <a:t>20</a:t>
            </a:fld>
            <a:endParaRPr lang="en-US"/>
          </a:p>
        </p:txBody>
      </p:sp>
      <p:sp>
        <p:nvSpPr>
          <p:cNvPr id="5" name="TextBox 4">
            <a:extLst>
              <a:ext uri="{FF2B5EF4-FFF2-40B4-BE49-F238E27FC236}">
                <a16:creationId xmlns:a16="http://schemas.microsoft.com/office/drawing/2014/main" id="{1D927D2F-0093-4A85-BD89-8007887A096C}"/>
              </a:ext>
            </a:extLst>
          </p:cNvPr>
          <p:cNvSpPr txBox="1"/>
          <p:nvPr/>
        </p:nvSpPr>
        <p:spPr>
          <a:xfrm>
            <a:off x="4146718" y="4953001"/>
            <a:ext cx="3535712" cy="461665"/>
          </a:xfrm>
          <a:prstGeom prst="rect">
            <a:avLst/>
          </a:prstGeom>
          <a:noFill/>
        </p:spPr>
        <p:txBody>
          <a:bodyPr wrap="none" rtlCol="0">
            <a:spAutoFit/>
          </a:bodyPr>
          <a:lstStyle/>
          <a:p>
            <a:r>
              <a:rPr lang="en-US" sz="2400" dirty="0"/>
              <a:t>Exercise #2:  Real or Fake?</a:t>
            </a:r>
          </a:p>
        </p:txBody>
      </p:sp>
      <p:sp>
        <p:nvSpPr>
          <p:cNvPr id="3" name="TextBox 2">
            <a:extLst>
              <a:ext uri="{FF2B5EF4-FFF2-40B4-BE49-F238E27FC236}">
                <a16:creationId xmlns:a16="http://schemas.microsoft.com/office/drawing/2014/main" id="{DE40EEA3-7771-4C45-8696-174FED24FA91}"/>
              </a:ext>
            </a:extLst>
          </p:cNvPr>
          <p:cNvSpPr txBox="1"/>
          <p:nvPr/>
        </p:nvSpPr>
        <p:spPr>
          <a:xfrm>
            <a:off x="3415918" y="1527443"/>
            <a:ext cx="5352747" cy="523220"/>
          </a:xfrm>
          <a:prstGeom prst="rect">
            <a:avLst/>
          </a:prstGeom>
          <a:noFill/>
        </p:spPr>
        <p:txBody>
          <a:bodyPr wrap="none" rtlCol="0">
            <a:spAutoFit/>
          </a:bodyPr>
          <a:lstStyle/>
          <a:p>
            <a:r>
              <a:rPr lang="en-US" sz="2800" dirty="0"/>
              <a:t>How do we know what we “know”?</a:t>
            </a:r>
          </a:p>
        </p:txBody>
      </p:sp>
    </p:spTree>
    <p:extLst>
      <p:ext uri="{BB962C8B-B14F-4D97-AF65-F5344CB8AC3E}">
        <p14:creationId xmlns:p14="http://schemas.microsoft.com/office/powerpoint/2010/main" val="390310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0.tqn.com/d/urbanlegends/1/0/8/Z/1/monkey-orchid-faceboo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688274"/>
            <a:ext cx="5334000" cy="4000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54213" y="4691743"/>
            <a:ext cx="3780587" cy="400110"/>
          </a:xfrm>
          <a:prstGeom prst="rect">
            <a:avLst/>
          </a:prstGeom>
          <a:noFill/>
        </p:spPr>
        <p:txBody>
          <a:bodyPr wrap="none" rtlCol="0">
            <a:spAutoFit/>
          </a:bodyPr>
          <a:lstStyle/>
          <a:p>
            <a:r>
              <a:rPr lang="en-US" sz="2000" dirty="0"/>
              <a:t>Is this orchid blossom real or fake?</a:t>
            </a:r>
          </a:p>
        </p:txBody>
      </p:sp>
      <p:sp>
        <p:nvSpPr>
          <p:cNvPr id="4" name="TextBox 3"/>
          <p:cNvSpPr txBox="1"/>
          <p:nvPr/>
        </p:nvSpPr>
        <p:spPr>
          <a:xfrm>
            <a:off x="7696203" y="5334003"/>
            <a:ext cx="1194751" cy="769441"/>
          </a:xfrm>
          <a:prstGeom prst="rect">
            <a:avLst/>
          </a:prstGeom>
          <a:noFill/>
        </p:spPr>
        <p:txBody>
          <a:bodyPr wrap="none" rtlCol="0">
            <a:spAutoFit/>
          </a:bodyPr>
          <a:lstStyle/>
          <a:p>
            <a:r>
              <a:rPr lang="en-US" sz="4400" dirty="0"/>
              <a:t>Real</a:t>
            </a:r>
            <a:endParaRPr lang="en-US" sz="2000" dirty="0"/>
          </a:p>
        </p:txBody>
      </p:sp>
    </p:spTree>
    <p:extLst>
      <p:ext uri="{BB962C8B-B14F-4D97-AF65-F5344CB8AC3E}">
        <p14:creationId xmlns:p14="http://schemas.microsoft.com/office/powerpoint/2010/main" val="210855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0.tqn.com/d/urbanlegends/1/0/S/7/catfish_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3" y="533400"/>
            <a:ext cx="5259545" cy="39371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38603" y="4610947"/>
            <a:ext cx="2882199" cy="400110"/>
          </a:xfrm>
          <a:prstGeom prst="rect">
            <a:avLst/>
          </a:prstGeom>
          <a:noFill/>
        </p:spPr>
        <p:txBody>
          <a:bodyPr wrap="none" rtlCol="0">
            <a:spAutoFit/>
          </a:bodyPr>
          <a:lstStyle/>
          <a:p>
            <a:r>
              <a:rPr lang="en-US" sz="2000" dirty="0"/>
              <a:t>Is this catfish real or fake?</a:t>
            </a:r>
          </a:p>
        </p:txBody>
      </p:sp>
      <p:sp>
        <p:nvSpPr>
          <p:cNvPr id="6" name="TextBox 5"/>
          <p:cNvSpPr txBox="1"/>
          <p:nvPr/>
        </p:nvSpPr>
        <p:spPr>
          <a:xfrm>
            <a:off x="7696203" y="5334003"/>
            <a:ext cx="1194751" cy="769441"/>
          </a:xfrm>
          <a:prstGeom prst="rect">
            <a:avLst/>
          </a:prstGeom>
          <a:noFill/>
        </p:spPr>
        <p:txBody>
          <a:bodyPr wrap="none" rtlCol="0">
            <a:spAutoFit/>
          </a:bodyPr>
          <a:lstStyle/>
          <a:p>
            <a:r>
              <a:rPr lang="en-US" sz="4400" dirty="0"/>
              <a:t>Real</a:t>
            </a:r>
            <a:endParaRPr lang="en-US" sz="2000" dirty="0"/>
          </a:p>
        </p:txBody>
      </p:sp>
    </p:spTree>
    <p:extLst>
      <p:ext uri="{BB962C8B-B14F-4D97-AF65-F5344CB8AC3E}">
        <p14:creationId xmlns:p14="http://schemas.microsoft.com/office/powerpoint/2010/main" val="17674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E4773D84-CDE2-4EC8-BE5A-9443730779FA">
            <a:extLst>
              <a:ext uri="{FF2B5EF4-FFF2-40B4-BE49-F238E27FC236}">
                <a16:creationId xmlns:a16="http://schemas.microsoft.com/office/drawing/2014/main" id="{3E365D7F-A90D-FE3D-DFE5-AE4122B3C5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250"/>
          <a:stretch/>
        </p:blipFill>
        <p:spPr bwMode="auto">
          <a:xfrm>
            <a:off x="2438400" y="518190"/>
            <a:ext cx="7086600" cy="7440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8" name="Rectangle 7">
            <a:extLst>
              <a:ext uri="{FF2B5EF4-FFF2-40B4-BE49-F238E27FC236}">
                <a16:creationId xmlns:a16="http://schemas.microsoft.com/office/drawing/2014/main" id="{14B107E0-C7CD-FB36-B37A-BD3304F7F903}"/>
              </a:ext>
            </a:extLst>
          </p:cNvPr>
          <p:cNvSpPr/>
          <p:nvPr/>
        </p:nvSpPr>
        <p:spPr>
          <a:xfrm rot="5400000">
            <a:off x="4972857" y="1232945"/>
            <a:ext cx="2404798" cy="93025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 name="Rectangle 2">
            <a:extLst>
              <a:ext uri="{FF2B5EF4-FFF2-40B4-BE49-F238E27FC236}">
                <a16:creationId xmlns:a16="http://schemas.microsoft.com/office/drawing/2014/main" id="{42E5C2E4-B4C1-491E-F1E3-B67F5A3DDBBE}"/>
              </a:ext>
            </a:extLst>
          </p:cNvPr>
          <p:cNvSpPr/>
          <p:nvPr/>
        </p:nvSpPr>
        <p:spPr>
          <a:xfrm>
            <a:off x="2133600" y="457200"/>
            <a:ext cx="457200" cy="647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DD00C299-4D6A-521B-F7B5-D2CF220E3E25}"/>
              </a:ext>
            </a:extLst>
          </p:cNvPr>
          <p:cNvSpPr/>
          <p:nvPr/>
        </p:nvSpPr>
        <p:spPr>
          <a:xfrm>
            <a:off x="9207975" y="457200"/>
            <a:ext cx="457200" cy="647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526826" y="4953000"/>
            <a:ext cx="3034613" cy="400110"/>
          </a:xfrm>
          <a:prstGeom prst="rect">
            <a:avLst/>
          </a:prstGeom>
          <a:noFill/>
        </p:spPr>
        <p:txBody>
          <a:bodyPr wrap="none" rtlCol="0">
            <a:spAutoFit/>
          </a:bodyPr>
          <a:lstStyle/>
          <a:p>
            <a:r>
              <a:rPr lang="en-US" sz="2000" dirty="0"/>
              <a:t>Is this goldfish real or fake?</a:t>
            </a:r>
          </a:p>
        </p:txBody>
      </p:sp>
      <p:sp useBgFill="1">
        <p:nvSpPr>
          <p:cNvPr id="5" name="TextBox 4"/>
          <p:cNvSpPr txBox="1"/>
          <p:nvPr/>
        </p:nvSpPr>
        <p:spPr>
          <a:xfrm>
            <a:off x="8839200" y="5791201"/>
            <a:ext cx="1194751" cy="769441"/>
          </a:xfrm>
          <a:prstGeom prst="rect">
            <a:avLst/>
          </a:prstGeom>
        </p:spPr>
        <p:txBody>
          <a:bodyPr wrap="none" rtlCol="0">
            <a:spAutoFit/>
          </a:bodyPr>
          <a:lstStyle/>
          <a:p>
            <a:r>
              <a:rPr lang="en-US" sz="4400" dirty="0"/>
              <a:t>Real</a:t>
            </a:r>
            <a:endParaRPr lang="en-US" sz="2000" dirty="0"/>
          </a:p>
        </p:txBody>
      </p:sp>
    </p:spTree>
    <p:extLst>
      <p:ext uri="{BB962C8B-B14F-4D97-AF65-F5344CB8AC3E}">
        <p14:creationId xmlns:p14="http://schemas.microsoft.com/office/powerpoint/2010/main" val="239697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par>
                          <p:cTn id="11" fill="hold">
                            <p:stCondLst>
                              <p:cond delay="0"/>
                            </p:stCondLst>
                            <p:childTnLst>
                              <p:par>
                                <p:cTn id="12" presetID="10" presetClass="entr" presetSubtype="0" fill="hold" grpId="0" nodeType="afterEffect">
                                  <p:stCondLst>
                                    <p:cond delay="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7"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209801" y="4933892"/>
            <a:ext cx="7469737" cy="400110"/>
          </a:xfrm>
          <a:prstGeom prst="rect">
            <a:avLst/>
          </a:prstGeom>
          <a:noFill/>
        </p:spPr>
        <p:txBody>
          <a:bodyPr wrap="none" rtlCol="0">
            <a:spAutoFit/>
          </a:bodyPr>
          <a:lstStyle/>
          <a:p>
            <a:r>
              <a:rPr lang="en-US" sz="2000" dirty="0"/>
              <a:t>Is this Burmese Python (98kg and 5.5m) found in Florida real or fake?</a:t>
            </a:r>
          </a:p>
        </p:txBody>
      </p:sp>
      <p:sp>
        <p:nvSpPr>
          <p:cNvPr id="5" name="TextBox 4"/>
          <p:cNvSpPr txBox="1"/>
          <p:nvPr/>
        </p:nvSpPr>
        <p:spPr>
          <a:xfrm>
            <a:off x="7696203" y="5334003"/>
            <a:ext cx="1194751" cy="769441"/>
          </a:xfrm>
          <a:prstGeom prst="rect">
            <a:avLst/>
          </a:prstGeom>
          <a:noFill/>
        </p:spPr>
        <p:txBody>
          <a:bodyPr wrap="none" rtlCol="0">
            <a:spAutoFit/>
          </a:bodyPr>
          <a:lstStyle/>
          <a:p>
            <a:r>
              <a:rPr lang="en-US" sz="4400" dirty="0"/>
              <a:t>Real</a:t>
            </a:r>
            <a:endParaRPr lang="en-US" sz="2000" dirty="0"/>
          </a:p>
        </p:txBody>
      </p:sp>
      <p:pic>
        <p:nvPicPr>
          <p:cNvPr id="4" name="Picture 3">
            <a:extLst>
              <a:ext uri="{FF2B5EF4-FFF2-40B4-BE49-F238E27FC236}">
                <a16:creationId xmlns:a16="http://schemas.microsoft.com/office/drawing/2014/main" id="{46307806-0408-6F16-C45B-738013627EF0}"/>
              </a:ext>
            </a:extLst>
          </p:cNvPr>
          <p:cNvPicPr>
            <a:picLocks noChangeAspect="1"/>
          </p:cNvPicPr>
          <p:nvPr/>
        </p:nvPicPr>
        <p:blipFill>
          <a:blip r:embed="rId3"/>
          <a:stretch>
            <a:fillRect/>
          </a:stretch>
        </p:blipFill>
        <p:spPr>
          <a:xfrm>
            <a:off x="2297039" y="609600"/>
            <a:ext cx="7638563" cy="4220808"/>
          </a:xfrm>
          <a:prstGeom prst="rect">
            <a:avLst/>
          </a:prstGeom>
        </p:spPr>
      </p:pic>
    </p:spTree>
    <p:extLst>
      <p:ext uri="{BB962C8B-B14F-4D97-AF65-F5344CB8AC3E}">
        <p14:creationId xmlns:p14="http://schemas.microsoft.com/office/powerpoint/2010/main" val="119547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0.tqn.com/d/urbanlegends/1/0/U/4/1/giantcat_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3946" y="838201"/>
            <a:ext cx="5499057" cy="36136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24943" y="4572000"/>
            <a:ext cx="3199594" cy="400110"/>
          </a:xfrm>
          <a:prstGeom prst="rect">
            <a:avLst/>
          </a:prstGeom>
          <a:noFill/>
        </p:spPr>
        <p:txBody>
          <a:bodyPr wrap="none" rtlCol="0">
            <a:spAutoFit/>
          </a:bodyPr>
          <a:lstStyle/>
          <a:p>
            <a:r>
              <a:rPr lang="en-US" sz="2000" dirty="0"/>
              <a:t>Is this house cat real or fake?</a:t>
            </a:r>
          </a:p>
        </p:txBody>
      </p:sp>
      <p:sp>
        <p:nvSpPr>
          <p:cNvPr id="5" name="TextBox 4"/>
          <p:cNvSpPr txBox="1"/>
          <p:nvPr/>
        </p:nvSpPr>
        <p:spPr>
          <a:xfrm>
            <a:off x="7696200" y="5334003"/>
            <a:ext cx="1453924" cy="769441"/>
          </a:xfrm>
          <a:prstGeom prst="rect">
            <a:avLst/>
          </a:prstGeom>
          <a:noFill/>
        </p:spPr>
        <p:txBody>
          <a:bodyPr wrap="none" rtlCol="0">
            <a:spAutoFit/>
          </a:bodyPr>
          <a:lstStyle/>
          <a:p>
            <a:r>
              <a:rPr lang="en-US" sz="4400" dirty="0"/>
              <a:t>FAKE</a:t>
            </a:r>
            <a:endParaRPr lang="en-US" sz="2000" dirty="0"/>
          </a:p>
        </p:txBody>
      </p:sp>
    </p:spTree>
    <p:extLst>
      <p:ext uri="{BB962C8B-B14F-4D97-AF65-F5344CB8AC3E}">
        <p14:creationId xmlns:p14="http://schemas.microsoft.com/office/powerpoint/2010/main" val="170095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D5ECE7-9005-876C-E3FC-E4F6AD54C077}"/>
              </a:ext>
            </a:extLst>
          </p:cNvPr>
          <p:cNvSpPr>
            <a:spLocks noGrp="1"/>
          </p:cNvSpPr>
          <p:nvPr>
            <p:ph type="sldNum" sz="quarter" idx="12"/>
          </p:nvPr>
        </p:nvSpPr>
        <p:spPr/>
        <p:txBody>
          <a:bodyPr/>
          <a:lstStyle/>
          <a:p>
            <a:fld id="{C4F85062-4662-4D6B-BB38-DB7C890070DF}" type="slidenum">
              <a:rPr lang="en-US" smtClean="0"/>
              <a:t>26</a:t>
            </a:fld>
            <a:endParaRPr lang="en-US"/>
          </a:p>
        </p:txBody>
      </p:sp>
      <p:pic>
        <p:nvPicPr>
          <p:cNvPr id="4" name="Picture 3">
            <a:extLst>
              <a:ext uri="{FF2B5EF4-FFF2-40B4-BE49-F238E27FC236}">
                <a16:creationId xmlns:a16="http://schemas.microsoft.com/office/drawing/2014/main" id="{8A5594DA-279B-0A08-DC00-08A1F18CA62E}"/>
              </a:ext>
            </a:extLst>
          </p:cNvPr>
          <p:cNvPicPr>
            <a:picLocks noChangeAspect="1"/>
          </p:cNvPicPr>
          <p:nvPr/>
        </p:nvPicPr>
        <p:blipFill>
          <a:blip r:embed="rId2"/>
          <a:stretch>
            <a:fillRect/>
          </a:stretch>
        </p:blipFill>
        <p:spPr>
          <a:xfrm>
            <a:off x="2804160" y="457200"/>
            <a:ext cx="6583680" cy="4949644"/>
          </a:xfrm>
          <a:prstGeom prst="rect">
            <a:avLst/>
          </a:prstGeom>
        </p:spPr>
      </p:pic>
      <p:sp>
        <p:nvSpPr>
          <p:cNvPr id="5" name="TextBox 4">
            <a:extLst>
              <a:ext uri="{FF2B5EF4-FFF2-40B4-BE49-F238E27FC236}">
                <a16:creationId xmlns:a16="http://schemas.microsoft.com/office/drawing/2014/main" id="{5F30121C-3B5F-F135-9D3D-8BA414FA1A2D}"/>
              </a:ext>
            </a:extLst>
          </p:cNvPr>
          <p:cNvSpPr txBox="1"/>
          <p:nvPr/>
        </p:nvSpPr>
        <p:spPr>
          <a:xfrm>
            <a:off x="2743200" y="5589000"/>
            <a:ext cx="3199594" cy="400110"/>
          </a:xfrm>
          <a:prstGeom prst="rect">
            <a:avLst/>
          </a:prstGeom>
          <a:noFill/>
        </p:spPr>
        <p:txBody>
          <a:bodyPr wrap="none" rtlCol="0">
            <a:spAutoFit/>
          </a:bodyPr>
          <a:lstStyle/>
          <a:p>
            <a:r>
              <a:rPr lang="en-US" sz="2000" dirty="0"/>
              <a:t>Is this house cat real or fake?</a:t>
            </a:r>
          </a:p>
        </p:txBody>
      </p:sp>
      <p:sp>
        <p:nvSpPr>
          <p:cNvPr id="6" name="TextBox 5">
            <a:extLst>
              <a:ext uri="{FF2B5EF4-FFF2-40B4-BE49-F238E27FC236}">
                <a16:creationId xmlns:a16="http://schemas.microsoft.com/office/drawing/2014/main" id="{A6367BB2-3D75-DBE6-FD00-EFB82E0757F4}"/>
              </a:ext>
            </a:extLst>
          </p:cNvPr>
          <p:cNvSpPr txBox="1"/>
          <p:nvPr/>
        </p:nvSpPr>
        <p:spPr>
          <a:xfrm>
            <a:off x="7696203" y="5334003"/>
            <a:ext cx="1194751" cy="769441"/>
          </a:xfrm>
          <a:prstGeom prst="rect">
            <a:avLst/>
          </a:prstGeom>
          <a:noFill/>
        </p:spPr>
        <p:txBody>
          <a:bodyPr wrap="none" rtlCol="0">
            <a:spAutoFit/>
          </a:bodyPr>
          <a:lstStyle/>
          <a:p>
            <a:r>
              <a:rPr lang="en-US" sz="4400" dirty="0"/>
              <a:t>Real</a:t>
            </a:r>
            <a:endParaRPr lang="en-US" sz="2000" dirty="0"/>
          </a:p>
        </p:txBody>
      </p:sp>
    </p:spTree>
    <p:extLst>
      <p:ext uri="{BB962C8B-B14F-4D97-AF65-F5344CB8AC3E}">
        <p14:creationId xmlns:p14="http://schemas.microsoft.com/office/powerpoint/2010/main" val="44120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720A1C-D404-7C6C-3F8C-88D93ECF0066}"/>
              </a:ext>
            </a:extLst>
          </p:cNvPr>
          <p:cNvSpPr>
            <a:spLocks noGrp="1"/>
          </p:cNvSpPr>
          <p:nvPr>
            <p:ph type="sldNum" sz="quarter" idx="12"/>
          </p:nvPr>
        </p:nvSpPr>
        <p:spPr/>
        <p:txBody>
          <a:bodyPr/>
          <a:lstStyle/>
          <a:p>
            <a:fld id="{C4F85062-4662-4D6B-BB38-DB7C890070DF}" type="slidenum">
              <a:rPr lang="en-US" smtClean="0"/>
              <a:t>27</a:t>
            </a:fld>
            <a:endParaRPr lang="en-US"/>
          </a:p>
        </p:txBody>
      </p:sp>
      <p:pic>
        <p:nvPicPr>
          <p:cNvPr id="6" name="Picture 5">
            <a:extLst>
              <a:ext uri="{FF2B5EF4-FFF2-40B4-BE49-F238E27FC236}">
                <a16:creationId xmlns:a16="http://schemas.microsoft.com/office/drawing/2014/main" id="{01C8DA4B-1753-CA14-A103-FD6EFFD02E03}"/>
              </a:ext>
            </a:extLst>
          </p:cNvPr>
          <p:cNvPicPr>
            <a:picLocks noChangeAspect="1"/>
          </p:cNvPicPr>
          <p:nvPr/>
        </p:nvPicPr>
        <p:blipFill>
          <a:blip r:embed="rId2"/>
          <a:stretch>
            <a:fillRect/>
          </a:stretch>
        </p:blipFill>
        <p:spPr>
          <a:xfrm>
            <a:off x="2804161" y="457200"/>
            <a:ext cx="6760463" cy="5029200"/>
          </a:xfrm>
          <a:prstGeom prst="rect">
            <a:avLst/>
          </a:prstGeom>
        </p:spPr>
      </p:pic>
      <p:sp>
        <p:nvSpPr>
          <p:cNvPr id="7" name="TextBox 6">
            <a:extLst>
              <a:ext uri="{FF2B5EF4-FFF2-40B4-BE49-F238E27FC236}">
                <a16:creationId xmlns:a16="http://schemas.microsoft.com/office/drawing/2014/main" id="{0CCF2EFB-AA6E-FE27-27F5-D4051F084A6D}"/>
              </a:ext>
            </a:extLst>
          </p:cNvPr>
          <p:cNvSpPr txBox="1"/>
          <p:nvPr/>
        </p:nvSpPr>
        <p:spPr>
          <a:xfrm>
            <a:off x="2667000" y="5552043"/>
            <a:ext cx="3898760" cy="369332"/>
          </a:xfrm>
          <a:prstGeom prst="rect">
            <a:avLst/>
          </a:prstGeom>
          <a:noFill/>
        </p:spPr>
        <p:txBody>
          <a:bodyPr wrap="none" rtlCol="0">
            <a:spAutoFit/>
          </a:bodyPr>
          <a:lstStyle/>
          <a:p>
            <a:r>
              <a:rPr lang="en-US" dirty="0"/>
              <a:t>Washington Post   27 Apr 2023      (18kg)</a:t>
            </a:r>
          </a:p>
        </p:txBody>
      </p:sp>
    </p:spTree>
    <p:extLst>
      <p:ext uri="{BB962C8B-B14F-4D97-AF65-F5344CB8AC3E}">
        <p14:creationId xmlns:p14="http://schemas.microsoft.com/office/powerpoint/2010/main" val="858338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9438" y="4483741"/>
            <a:ext cx="4884479" cy="400110"/>
          </a:xfrm>
          <a:prstGeom prst="rect">
            <a:avLst/>
          </a:prstGeom>
          <a:noFill/>
        </p:spPr>
        <p:txBody>
          <a:bodyPr wrap="none" rtlCol="0">
            <a:spAutoFit/>
          </a:bodyPr>
          <a:lstStyle/>
          <a:p>
            <a:r>
              <a:rPr lang="en-US" sz="2000" dirty="0"/>
              <a:t>Is this tsunami in </a:t>
            </a:r>
            <a:r>
              <a:rPr lang="en-US" sz="2000" dirty="0" err="1"/>
              <a:t>Miyako</a:t>
            </a:r>
            <a:r>
              <a:rPr lang="en-US" sz="2000" dirty="0"/>
              <a:t>, Japan, real or fake?</a:t>
            </a:r>
          </a:p>
        </p:txBody>
      </p:sp>
      <p:pic>
        <p:nvPicPr>
          <p:cNvPr id="7170" name="Picture 2" descr="http://static.squarespace.com/static/4f34530ecb12e336a9dfe29c/t/523332cbe4b0b8e3b0ef6b6e/1379087052214/japan-earthquake-tsunami-nuclear-unforgettable-pictures-wave_33291_600x4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18658"/>
            <a:ext cx="6284120" cy="41789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96203" y="5334003"/>
            <a:ext cx="1194751" cy="769441"/>
          </a:xfrm>
          <a:prstGeom prst="rect">
            <a:avLst/>
          </a:prstGeom>
          <a:noFill/>
        </p:spPr>
        <p:txBody>
          <a:bodyPr wrap="none" rtlCol="0">
            <a:spAutoFit/>
          </a:bodyPr>
          <a:lstStyle/>
          <a:p>
            <a:r>
              <a:rPr lang="en-US" sz="4400" dirty="0"/>
              <a:t>Real</a:t>
            </a:r>
            <a:endParaRPr lang="en-US" sz="2000" dirty="0"/>
          </a:p>
        </p:txBody>
      </p:sp>
    </p:spTree>
    <p:extLst>
      <p:ext uri="{BB962C8B-B14F-4D97-AF65-F5344CB8AC3E}">
        <p14:creationId xmlns:p14="http://schemas.microsoft.com/office/powerpoint/2010/main" val="35535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2" y="4191000"/>
            <a:ext cx="4783425" cy="400110"/>
          </a:xfrm>
          <a:prstGeom prst="rect">
            <a:avLst/>
          </a:prstGeom>
          <a:noFill/>
        </p:spPr>
        <p:txBody>
          <a:bodyPr wrap="none" rtlCol="0">
            <a:spAutoFit/>
          </a:bodyPr>
          <a:lstStyle/>
          <a:p>
            <a:r>
              <a:rPr lang="en-US" sz="2000" dirty="0"/>
              <a:t>Is this tsunami in New York City real or fake?</a:t>
            </a:r>
          </a:p>
        </p:txBody>
      </p:sp>
      <p:pic>
        <p:nvPicPr>
          <p:cNvPr id="8194" name="Picture 2" descr="http://0.tqn.com/d/urbanlegends/1/0/U/C/1/hurricane-sandy-wave-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3" y="455678"/>
            <a:ext cx="6440213" cy="37353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96200" y="5334003"/>
            <a:ext cx="1453924" cy="769441"/>
          </a:xfrm>
          <a:prstGeom prst="rect">
            <a:avLst/>
          </a:prstGeom>
          <a:noFill/>
        </p:spPr>
        <p:txBody>
          <a:bodyPr wrap="none" rtlCol="0">
            <a:spAutoFit/>
          </a:bodyPr>
          <a:lstStyle/>
          <a:p>
            <a:r>
              <a:rPr lang="en-US" sz="4400" dirty="0"/>
              <a:t>FAKE</a:t>
            </a:r>
            <a:endParaRPr lang="en-US" sz="2000" dirty="0"/>
          </a:p>
        </p:txBody>
      </p:sp>
    </p:spTree>
    <p:extLst>
      <p:ext uri="{BB962C8B-B14F-4D97-AF65-F5344CB8AC3E}">
        <p14:creationId xmlns:p14="http://schemas.microsoft.com/office/powerpoint/2010/main" val="305174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982D9E-00E4-4E48-AEAB-CE69096242C9}"/>
              </a:ext>
            </a:extLst>
          </p:cNvPr>
          <p:cNvSpPr txBox="1"/>
          <p:nvPr/>
        </p:nvSpPr>
        <p:spPr>
          <a:xfrm>
            <a:off x="4191000" y="1905000"/>
            <a:ext cx="3403496" cy="646331"/>
          </a:xfrm>
          <a:prstGeom prst="rect">
            <a:avLst/>
          </a:prstGeom>
          <a:noFill/>
        </p:spPr>
        <p:txBody>
          <a:bodyPr wrap="none" rtlCol="0">
            <a:spAutoFit/>
          </a:bodyPr>
          <a:lstStyle/>
          <a:p>
            <a:r>
              <a:rPr lang="en-US" sz="3600" dirty="0"/>
              <a:t>What is analysis?</a:t>
            </a:r>
          </a:p>
        </p:txBody>
      </p:sp>
      <p:sp>
        <p:nvSpPr>
          <p:cNvPr id="3" name="TextBox 2">
            <a:extLst>
              <a:ext uri="{FF2B5EF4-FFF2-40B4-BE49-F238E27FC236}">
                <a16:creationId xmlns:a16="http://schemas.microsoft.com/office/drawing/2014/main" id="{F9EA7D3C-6A9B-EC4F-6AD5-28F74EA75691}"/>
              </a:ext>
            </a:extLst>
          </p:cNvPr>
          <p:cNvSpPr txBox="1"/>
          <p:nvPr/>
        </p:nvSpPr>
        <p:spPr>
          <a:xfrm>
            <a:off x="2057400" y="4724400"/>
            <a:ext cx="8458200" cy="1077218"/>
          </a:xfrm>
          <a:prstGeom prst="rect">
            <a:avLst/>
          </a:prstGeom>
          <a:noFill/>
        </p:spPr>
        <p:txBody>
          <a:bodyPr wrap="square" rtlCol="0">
            <a:spAutoFit/>
          </a:bodyPr>
          <a:lstStyle/>
          <a:p>
            <a:pPr algn="ctr"/>
            <a:r>
              <a:rPr lang="en-US" sz="3200" dirty="0"/>
              <a:t>What is it about someone that makes you think, “That person is intelligent”?</a:t>
            </a:r>
          </a:p>
        </p:txBody>
      </p:sp>
    </p:spTree>
    <p:extLst>
      <p:ext uri="{BB962C8B-B14F-4D97-AF65-F5344CB8AC3E}">
        <p14:creationId xmlns:p14="http://schemas.microsoft.com/office/powerpoint/2010/main" val="139927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4461969"/>
            <a:ext cx="4940648" cy="400110"/>
          </a:xfrm>
          <a:prstGeom prst="rect">
            <a:avLst/>
          </a:prstGeom>
          <a:noFill/>
        </p:spPr>
        <p:txBody>
          <a:bodyPr wrap="none" rtlCol="0">
            <a:spAutoFit/>
          </a:bodyPr>
          <a:lstStyle/>
          <a:p>
            <a:r>
              <a:rPr lang="en-US" sz="2000" dirty="0"/>
              <a:t>Is this goliath </a:t>
            </a:r>
            <a:r>
              <a:rPr lang="en-US" sz="2000" dirty="0" err="1"/>
              <a:t>birdeater</a:t>
            </a:r>
            <a:r>
              <a:rPr lang="en-US" sz="2000" dirty="0"/>
              <a:t> tarantula real or fake?</a:t>
            </a:r>
          </a:p>
        </p:txBody>
      </p:sp>
      <p:pic>
        <p:nvPicPr>
          <p:cNvPr id="13314" name="Picture 2" descr="http://farm9.staticflickr.com/8494/8368387496_e957af5af6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43953"/>
            <a:ext cx="6172200" cy="41180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96203" y="5334003"/>
            <a:ext cx="1194751" cy="769441"/>
          </a:xfrm>
          <a:prstGeom prst="rect">
            <a:avLst/>
          </a:prstGeom>
          <a:noFill/>
        </p:spPr>
        <p:txBody>
          <a:bodyPr wrap="none" rtlCol="0">
            <a:spAutoFit/>
          </a:bodyPr>
          <a:lstStyle/>
          <a:p>
            <a:r>
              <a:rPr lang="en-US" sz="4400" dirty="0"/>
              <a:t>Real</a:t>
            </a:r>
            <a:endParaRPr lang="en-US" sz="2000" dirty="0"/>
          </a:p>
        </p:txBody>
      </p:sp>
    </p:spTree>
    <p:extLst>
      <p:ext uri="{BB962C8B-B14F-4D97-AF65-F5344CB8AC3E}">
        <p14:creationId xmlns:p14="http://schemas.microsoft.com/office/powerpoint/2010/main" val="109163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3405401" y="4451084"/>
            <a:ext cx="5020733" cy="400110"/>
          </a:xfrm>
          <a:prstGeom prst="rect">
            <a:avLst/>
          </a:prstGeom>
          <a:noFill/>
        </p:spPr>
        <p:txBody>
          <a:bodyPr wrap="none" rtlCol="0">
            <a:spAutoFit/>
          </a:bodyPr>
          <a:lstStyle/>
          <a:p>
            <a:r>
              <a:rPr lang="en-US" sz="2000" dirty="0"/>
              <a:t>Is this wall spider in a beach town real or fake?</a:t>
            </a:r>
          </a:p>
        </p:txBody>
      </p:sp>
      <p:pic>
        <p:nvPicPr>
          <p:cNvPr id="14338" name="Picture 2" descr="http://0.tqn.com/d/urbanlegends/1/0/A/D/1/angolan-witch-spider-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04800"/>
            <a:ext cx="5410200" cy="40576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96200" y="5334003"/>
            <a:ext cx="1453924" cy="769441"/>
          </a:xfrm>
          <a:prstGeom prst="rect">
            <a:avLst/>
          </a:prstGeom>
          <a:noFill/>
        </p:spPr>
        <p:txBody>
          <a:bodyPr wrap="none" rtlCol="0">
            <a:spAutoFit/>
          </a:bodyPr>
          <a:lstStyle/>
          <a:p>
            <a:r>
              <a:rPr lang="en-US" sz="4400" dirty="0"/>
              <a:t>FAKE</a:t>
            </a:r>
            <a:endParaRPr lang="en-US" sz="2000" dirty="0"/>
          </a:p>
        </p:txBody>
      </p:sp>
    </p:spTree>
    <p:extLst>
      <p:ext uri="{BB962C8B-B14F-4D97-AF65-F5344CB8AC3E}">
        <p14:creationId xmlns:p14="http://schemas.microsoft.com/office/powerpoint/2010/main" val="96455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7273" y="4821198"/>
            <a:ext cx="3542445" cy="400110"/>
          </a:xfrm>
          <a:prstGeom prst="rect">
            <a:avLst/>
          </a:prstGeom>
          <a:noFill/>
        </p:spPr>
        <p:txBody>
          <a:bodyPr wrap="none" rtlCol="0">
            <a:spAutoFit/>
          </a:bodyPr>
          <a:lstStyle/>
          <a:p>
            <a:r>
              <a:rPr lang="en-US" sz="2000" dirty="0"/>
              <a:t>Is this coconut crab real or fake?</a:t>
            </a:r>
          </a:p>
        </p:txBody>
      </p:sp>
      <p:pic>
        <p:nvPicPr>
          <p:cNvPr id="23554" name="Picture 2" descr="http://0.tqn.com/d/urbanlegends/1/0/n/0/1/giant_coconut_crab_02_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6070" y="228600"/>
            <a:ext cx="6059330" cy="45444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96203" y="5334003"/>
            <a:ext cx="1194751" cy="769441"/>
          </a:xfrm>
          <a:prstGeom prst="rect">
            <a:avLst/>
          </a:prstGeom>
          <a:noFill/>
        </p:spPr>
        <p:txBody>
          <a:bodyPr wrap="none" rtlCol="0">
            <a:spAutoFit/>
          </a:bodyPr>
          <a:lstStyle/>
          <a:p>
            <a:r>
              <a:rPr lang="en-US" sz="4400" dirty="0"/>
              <a:t>Real</a:t>
            </a:r>
            <a:endParaRPr lang="en-US" sz="2000" dirty="0"/>
          </a:p>
        </p:txBody>
      </p:sp>
    </p:spTree>
    <p:extLst>
      <p:ext uri="{BB962C8B-B14F-4D97-AF65-F5344CB8AC3E}">
        <p14:creationId xmlns:p14="http://schemas.microsoft.com/office/powerpoint/2010/main" val="169512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4572000"/>
            <a:ext cx="6719596" cy="400110"/>
          </a:xfrm>
          <a:prstGeom prst="rect">
            <a:avLst/>
          </a:prstGeom>
          <a:noFill/>
        </p:spPr>
        <p:txBody>
          <a:bodyPr wrap="none" rtlCol="0">
            <a:spAutoFit/>
          </a:bodyPr>
          <a:lstStyle/>
          <a:p>
            <a:r>
              <a:rPr lang="en-US" sz="2000" dirty="0"/>
              <a:t>Is this mermaid skeleton found near the Black Sea real or fake?</a:t>
            </a:r>
          </a:p>
        </p:txBody>
      </p:sp>
      <p:pic>
        <p:nvPicPr>
          <p:cNvPr id="12290" name="Picture 2" descr="http://0.tqn.com/d/urbanlegends/1/0/e/G/1/mermaid-found-near-black-sea-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52401"/>
            <a:ext cx="4419600" cy="4419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96200" y="5334003"/>
            <a:ext cx="1453924" cy="769441"/>
          </a:xfrm>
          <a:prstGeom prst="rect">
            <a:avLst/>
          </a:prstGeom>
          <a:noFill/>
        </p:spPr>
        <p:txBody>
          <a:bodyPr wrap="none" rtlCol="0">
            <a:spAutoFit/>
          </a:bodyPr>
          <a:lstStyle/>
          <a:p>
            <a:r>
              <a:rPr lang="en-US" sz="4400" dirty="0"/>
              <a:t>FAKE</a:t>
            </a:r>
            <a:endParaRPr lang="en-US" sz="2000" dirty="0"/>
          </a:p>
        </p:txBody>
      </p:sp>
    </p:spTree>
    <p:extLst>
      <p:ext uri="{BB962C8B-B14F-4D97-AF65-F5344CB8AC3E}">
        <p14:creationId xmlns:p14="http://schemas.microsoft.com/office/powerpoint/2010/main" val="54103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3" y="4485215"/>
            <a:ext cx="3470181" cy="400110"/>
          </a:xfrm>
          <a:prstGeom prst="rect">
            <a:avLst/>
          </a:prstGeom>
          <a:noFill/>
        </p:spPr>
        <p:txBody>
          <a:bodyPr wrap="none" rtlCol="0">
            <a:spAutoFit/>
          </a:bodyPr>
          <a:lstStyle/>
          <a:p>
            <a:r>
              <a:rPr lang="en-US" sz="2000" dirty="0"/>
              <a:t>Is this flying panda real or fake?</a:t>
            </a:r>
          </a:p>
        </p:txBody>
      </p:sp>
      <p:pic>
        <p:nvPicPr>
          <p:cNvPr id="17410" name="Picture 2" descr="http://0.tqn.com/d/urbanlegends/1/0/A/W/1/panda-diplomacy-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3" y="221676"/>
            <a:ext cx="5911963" cy="42566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96200" y="5334003"/>
            <a:ext cx="1453924" cy="769441"/>
          </a:xfrm>
          <a:prstGeom prst="rect">
            <a:avLst/>
          </a:prstGeom>
          <a:noFill/>
        </p:spPr>
        <p:txBody>
          <a:bodyPr wrap="none" rtlCol="0">
            <a:spAutoFit/>
          </a:bodyPr>
          <a:lstStyle/>
          <a:p>
            <a:r>
              <a:rPr lang="en-US" sz="4400" dirty="0"/>
              <a:t>FAKE</a:t>
            </a:r>
            <a:endParaRPr lang="en-US" sz="2000" dirty="0"/>
          </a:p>
        </p:txBody>
      </p:sp>
    </p:spTree>
    <p:extLst>
      <p:ext uri="{BB962C8B-B14F-4D97-AF65-F5344CB8AC3E}">
        <p14:creationId xmlns:p14="http://schemas.microsoft.com/office/powerpoint/2010/main" val="81766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3" y="4485215"/>
            <a:ext cx="5575822" cy="400110"/>
          </a:xfrm>
          <a:prstGeom prst="rect">
            <a:avLst/>
          </a:prstGeom>
          <a:noFill/>
        </p:spPr>
        <p:txBody>
          <a:bodyPr wrap="none" rtlCol="0">
            <a:spAutoFit/>
          </a:bodyPr>
          <a:lstStyle/>
          <a:p>
            <a:r>
              <a:rPr lang="en-US" sz="2000" dirty="0"/>
              <a:t>Bark Air — $6,650 from New Jersey to Los Angeles</a:t>
            </a:r>
          </a:p>
        </p:txBody>
      </p:sp>
      <p:pic>
        <p:nvPicPr>
          <p:cNvPr id="17410" name="Picture 2" descr="http://0.tqn.com/d/urbanlegends/1/0/A/W/1/panda-diplomacy-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3" y="221676"/>
            <a:ext cx="5911963" cy="42566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96200" y="5334003"/>
            <a:ext cx="1481496" cy="769441"/>
          </a:xfrm>
          <a:prstGeom prst="rect">
            <a:avLst/>
          </a:prstGeom>
          <a:noFill/>
        </p:spPr>
        <p:txBody>
          <a:bodyPr wrap="none" rtlCol="0">
            <a:spAutoFit/>
          </a:bodyPr>
          <a:lstStyle/>
          <a:p>
            <a:r>
              <a:rPr lang="en-US" sz="4400" dirty="0"/>
              <a:t>REAL</a:t>
            </a:r>
            <a:endParaRPr lang="en-US" sz="2000" dirty="0"/>
          </a:p>
        </p:txBody>
      </p:sp>
      <p:pic>
        <p:nvPicPr>
          <p:cNvPr id="3" name="Picture 2">
            <a:extLst>
              <a:ext uri="{FF2B5EF4-FFF2-40B4-BE49-F238E27FC236}">
                <a16:creationId xmlns:a16="http://schemas.microsoft.com/office/drawing/2014/main" id="{D1F2A6F7-D355-2718-9326-6E21997A0296}"/>
              </a:ext>
            </a:extLst>
          </p:cNvPr>
          <p:cNvPicPr>
            <a:picLocks noChangeAspect="1"/>
          </p:cNvPicPr>
          <p:nvPr/>
        </p:nvPicPr>
        <p:blipFill>
          <a:blip r:embed="rId4"/>
          <a:stretch>
            <a:fillRect/>
          </a:stretch>
        </p:blipFill>
        <p:spPr>
          <a:xfrm>
            <a:off x="3136493" y="204358"/>
            <a:ext cx="6446971" cy="4291249"/>
          </a:xfrm>
          <a:prstGeom prst="rect">
            <a:avLst/>
          </a:prstGeom>
        </p:spPr>
      </p:pic>
    </p:spTree>
    <p:extLst>
      <p:ext uri="{BB962C8B-B14F-4D97-AF65-F5344CB8AC3E}">
        <p14:creationId xmlns:p14="http://schemas.microsoft.com/office/powerpoint/2010/main" val="799274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3803" y="4572000"/>
            <a:ext cx="4756495" cy="707886"/>
          </a:xfrm>
          <a:prstGeom prst="rect">
            <a:avLst/>
          </a:prstGeom>
          <a:noFill/>
        </p:spPr>
        <p:txBody>
          <a:bodyPr wrap="none" rtlCol="0">
            <a:spAutoFit/>
          </a:bodyPr>
          <a:lstStyle/>
          <a:p>
            <a:r>
              <a:rPr lang="en-US" sz="2000" dirty="0"/>
              <a:t>Is this public toilet with one-way glass walls </a:t>
            </a:r>
            <a:br>
              <a:rPr lang="en-US" sz="2000" dirty="0"/>
            </a:br>
            <a:r>
              <a:rPr lang="en-US" sz="2000" dirty="0"/>
              <a:t>real or fake?</a:t>
            </a:r>
          </a:p>
        </p:txBody>
      </p:sp>
      <p:pic>
        <p:nvPicPr>
          <p:cNvPr id="16386" name="Picture 2" descr="http://0.tqn.com/d/urbanlegends/1/0/b/4/1/from_inside_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2" y="152403"/>
            <a:ext cx="4291411" cy="43085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96203" y="5334003"/>
            <a:ext cx="1194751" cy="769441"/>
          </a:xfrm>
          <a:prstGeom prst="rect">
            <a:avLst/>
          </a:prstGeom>
          <a:noFill/>
        </p:spPr>
        <p:txBody>
          <a:bodyPr wrap="none" rtlCol="0">
            <a:spAutoFit/>
          </a:bodyPr>
          <a:lstStyle/>
          <a:p>
            <a:r>
              <a:rPr lang="en-US" sz="4400" dirty="0"/>
              <a:t>Real</a:t>
            </a:r>
            <a:endParaRPr lang="en-US" sz="2000" dirty="0"/>
          </a:p>
        </p:txBody>
      </p:sp>
    </p:spTree>
    <p:extLst>
      <p:ext uri="{BB962C8B-B14F-4D97-AF65-F5344CB8AC3E}">
        <p14:creationId xmlns:p14="http://schemas.microsoft.com/office/powerpoint/2010/main" val="345323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photo, sitting, small&#10;&#10;Description automatically generated">
            <a:extLst>
              <a:ext uri="{FF2B5EF4-FFF2-40B4-BE49-F238E27FC236}">
                <a16:creationId xmlns:a16="http://schemas.microsoft.com/office/drawing/2014/main" id="{D5F6B373-3E08-4F9A-8D57-81269C851D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5478" y="609601"/>
            <a:ext cx="7172298" cy="5791200"/>
          </a:xfrm>
          <a:prstGeom prst="rect">
            <a:avLst/>
          </a:prstGeom>
        </p:spPr>
      </p:pic>
      <p:sp>
        <p:nvSpPr>
          <p:cNvPr id="4" name="TextBox 3">
            <a:extLst>
              <a:ext uri="{FF2B5EF4-FFF2-40B4-BE49-F238E27FC236}">
                <a16:creationId xmlns:a16="http://schemas.microsoft.com/office/drawing/2014/main" id="{8B5B6FDA-A0D0-4014-9D30-4D20CAFEA2E7}"/>
              </a:ext>
            </a:extLst>
          </p:cNvPr>
          <p:cNvSpPr txBox="1"/>
          <p:nvPr/>
        </p:nvSpPr>
        <p:spPr>
          <a:xfrm>
            <a:off x="7848601" y="6094511"/>
            <a:ext cx="1309141" cy="307777"/>
          </a:xfrm>
          <a:prstGeom prst="rect">
            <a:avLst/>
          </a:prstGeom>
          <a:noFill/>
        </p:spPr>
        <p:txBody>
          <a:bodyPr wrap="none" rtlCol="0">
            <a:spAutoFit/>
          </a:bodyPr>
          <a:lstStyle/>
          <a:p>
            <a:r>
              <a:rPr lang="en-US" sz="1400" dirty="0">
                <a:solidFill>
                  <a:schemeClr val="bg1"/>
                </a:solidFill>
              </a:rPr>
              <a:t>19 August 2020</a:t>
            </a:r>
          </a:p>
        </p:txBody>
      </p:sp>
    </p:spTree>
    <p:extLst>
      <p:ext uri="{BB962C8B-B14F-4D97-AF65-F5344CB8AC3E}">
        <p14:creationId xmlns:p14="http://schemas.microsoft.com/office/powerpoint/2010/main" val="27984841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500EAD-1558-3078-C85B-911298704877}"/>
              </a:ext>
            </a:extLst>
          </p:cNvPr>
          <p:cNvSpPr>
            <a:spLocks noGrp="1"/>
          </p:cNvSpPr>
          <p:nvPr>
            <p:ph type="sldNum" sz="quarter" idx="12"/>
          </p:nvPr>
        </p:nvSpPr>
        <p:spPr/>
        <p:txBody>
          <a:bodyPr/>
          <a:lstStyle/>
          <a:p>
            <a:fld id="{C4F85062-4662-4D6B-BB38-DB7C890070DF}" type="slidenum">
              <a:rPr lang="en-US" smtClean="0"/>
              <a:t>38</a:t>
            </a:fld>
            <a:endParaRPr lang="en-US"/>
          </a:p>
        </p:txBody>
      </p:sp>
      <p:pic>
        <p:nvPicPr>
          <p:cNvPr id="4" name="Picture 3">
            <a:extLst>
              <a:ext uri="{FF2B5EF4-FFF2-40B4-BE49-F238E27FC236}">
                <a16:creationId xmlns:a16="http://schemas.microsoft.com/office/drawing/2014/main" id="{5A46B1C6-11D9-8629-A766-C6BAA77F2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685800"/>
            <a:ext cx="7848600" cy="4709160"/>
          </a:xfrm>
          <a:prstGeom prst="rect">
            <a:avLst/>
          </a:prstGeom>
        </p:spPr>
      </p:pic>
      <p:sp>
        <p:nvSpPr>
          <p:cNvPr id="5" name="TextBox 4">
            <a:extLst>
              <a:ext uri="{FF2B5EF4-FFF2-40B4-BE49-F238E27FC236}">
                <a16:creationId xmlns:a16="http://schemas.microsoft.com/office/drawing/2014/main" id="{59934E21-7782-A4BC-C41D-9D992881BEE7}"/>
              </a:ext>
            </a:extLst>
          </p:cNvPr>
          <p:cNvSpPr txBox="1"/>
          <p:nvPr/>
        </p:nvSpPr>
        <p:spPr>
          <a:xfrm>
            <a:off x="7696203" y="5334003"/>
            <a:ext cx="1194751" cy="769441"/>
          </a:xfrm>
          <a:prstGeom prst="rect">
            <a:avLst/>
          </a:prstGeom>
          <a:noFill/>
        </p:spPr>
        <p:txBody>
          <a:bodyPr wrap="none" rtlCol="0">
            <a:spAutoFit/>
          </a:bodyPr>
          <a:lstStyle/>
          <a:p>
            <a:r>
              <a:rPr lang="en-US" sz="4400" dirty="0"/>
              <a:t>Real</a:t>
            </a:r>
            <a:endParaRPr lang="en-US" sz="2000" dirty="0"/>
          </a:p>
        </p:txBody>
      </p:sp>
      <p:sp>
        <p:nvSpPr>
          <p:cNvPr id="6" name="TextBox 5">
            <a:extLst>
              <a:ext uri="{FF2B5EF4-FFF2-40B4-BE49-F238E27FC236}">
                <a16:creationId xmlns:a16="http://schemas.microsoft.com/office/drawing/2014/main" id="{798FB8DF-C633-2B91-7C40-F5833C88E0C7}"/>
              </a:ext>
            </a:extLst>
          </p:cNvPr>
          <p:cNvSpPr txBox="1"/>
          <p:nvPr/>
        </p:nvSpPr>
        <p:spPr>
          <a:xfrm>
            <a:off x="2114619" y="5521713"/>
            <a:ext cx="2372857" cy="1015663"/>
          </a:xfrm>
          <a:prstGeom prst="rect">
            <a:avLst/>
          </a:prstGeom>
          <a:noFill/>
        </p:spPr>
        <p:txBody>
          <a:bodyPr wrap="square" rtlCol="0">
            <a:spAutoFit/>
          </a:bodyPr>
          <a:lstStyle/>
          <a:p>
            <a:r>
              <a:rPr lang="en-US" sz="2000" dirty="0"/>
              <a:t>Is this man in Paris using a (legal) public urinal?</a:t>
            </a:r>
          </a:p>
        </p:txBody>
      </p:sp>
    </p:spTree>
    <p:extLst>
      <p:ext uri="{BB962C8B-B14F-4D97-AF65-F5344CB8AC3E}">
        <p14:creationId xmlns:p14="http://schemas.microsoft.com/office/powerpoint/2010/main" val="244084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96203" y="5334003"/>
            <a:ext cx="1194751" cy="769441"/>
          </a:xfrm>
          <a:prstGeom prst="rect">
            <a:avLst/>
          </a:prstGeom>
          <a:noFill/>
        </p:spPr>
        <p:txBody>
          <a:bodyPr wrap="none" rtlCol="0">
            <a:spAutoFit/>
          </a:bodyPr>
          <a:lstStyle/>
          <a:p>
            <a:r>
              <a:rPr lang="en-US" sz="4400" dirty="0"/>
              <a:t>Real</a:t>
            </a:r>
            <a:endParaRPr lang="en-US" sz="2000" dirty="0"/>
          </a:p>
        </p:txBody>
      </p:sp>
      <p:pic>
        <p:nvPicPr>
          <p:cNvPr id="4" name="Picture 3">
            <a:extLst>
              <a:ext uri="{FF2B5EF4-FFF2-40B4-BE49-F238E27FC236}">
                <a16:creationId xmlns:a16="http://schemas.microsoft.com/office/drawing/2014/main" id="{B29B0D98-5910-48A1-F5AA-DD113815F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2715" y="224879"/>
            <a:ext cx="4946168" cy="6408243"/>
          </a:xfrm>
          <a:prstGeom prst="rect">
            <a:avLst/>
          </a:prstGeom>
        </p:spPr>
      </p:pic>
      <p:sp useBgFill="1">
        <p:nvSpPr>
          <p:cNvPr id="6" name="Rectangle 5">
            <a:extLst>
              <a:ext uri="{FF2B5EF4-FFF2-40B4-BE49-F238E27FC236}">
                <a16:creationId xmlns:a16="http://schemas.microsoft.com/office/drawing/2014/main" id="{B557D131-62CC-737A-3ACB-B20CC9F9BD59}"/>
              </a:ext>
            </a:extLst>
          </p:cNvPr>
          <p:cNvSpPr/>
          <p:nvPr/>
        </p:nvSpPr>
        <p:spPr>
          <a:xfrm>
            <a:off x="1905000" y="6324600"/>
            <a:ext cx="5257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extLst>
              <a:ext uri="{FF2B5EF4-FFF2-40B4-BE49-F238E27FC236}">
                <a16:creationId xmlns:a16="http://schemas.microsoft.com/office/drawing/2014/main" id="{C28DD463-C363-2E5D-5306-3C03A0930DDE}"/>
              </a:ext>
            </a:extLst>
          </p:cNvPr>
          <p:cNvSpPr/>
          <p:nvPr/>
        </p:nvSpPr>
        <p:spPr>
          <a:xfrm rot="11621304">
            <a:off x="4798923" y="1565641"/>
            <a:ext cx="4087661" cy="484632"/>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317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25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250"/>
                            </p:stCondLst>
                            <p:childTnLst>
                              <p:par>
                                <p:cTn id="8" presetID="22" presetClass="entr" presetSubtype="4" fill="hold" grpId="0" nodeType="afterEffect">
                                  <p:stCondLst>
                                    <p:cond delay="75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35023A-7ED7-4443-885E-1708AAB73DB5}" type="slidenum">
              <a:rPr lang="en-US" smtClean="0"/>
              <a:t>4</a:t>
            </a:fld>
            <a:endParaRPr lang="en-US" dirty="0"/>
          </a:p>
        </p:txBody>
      </p:sp>
      <p:sp>
        <p:nvSpPr>
          <p:cNvPr id="4" name="Rectangle 3"/>
          <p:cNvSpPr/>
          <p:nvPr/>
        </p:nvSpPr>
        <p:spPr>
          <a:xfrm>
            <a:off x="1981200" y="304800"/>
            <a:ext cx="8305800" cy="523220"/>
          </a:xfrm>
          <a:prstGeom prst="rect">
            <a:avLst/>
          </a:prstGeom>
        </p:spPr>
        <p:txBody>
          <a:bodyPr wrap="square">
            <a:spAutoFit/>
          </a:bodyPr>
          <a:lstStyle/>
          <a:p>
            <a:pPr lvl="0"/>
            <a:r>
              <a:rPr lang="es-ES" sz="2800" i="1" dirty="0" err="1"/>
              <a:t>Indian</a:t>
            </a:r>
            <a:r>
              <a:rPr lang="es-ES" sz="2800" i="1" dirty="0"/>
              <a:t> </a:t>
            </a:r>
            <a:r>
              <a:rPr lang="es-ES" sz="2800" i="1" dirty="0" err="1"/>
              <a:t>Story</a:t>
            </a:r>
            <a:r>
              <a:rPr lang="es-ES" sz="2800" i="1" dirty="0"/>
              <a:t>: The </a:t>
            </a:r>
            <a:r>
              <a:rPr lang="es-ES" sz="2800" i="1" dirty="0" err="1"/>
              <a:t>Blind</a:t>
            </a:r>
            <a:r>
              <a:rPr lang="es-ES" sz="2800" i="1" dirty="0"/>
              <a:t> </a:t>
            </a:r>
            <a:r>
              <a:rPr lang="es-ES" sz="2800" i="1" dirty="0" err="1"/>
              <a:t>Men</a:t>
            </a:r>
            <a:r>
              <a:rPr lang="es-ES" sz="2800" i="1" dirty="0"/>
              <a:t> and the Elephant</a:t>
            </a:r>
            <a:endParaRPr lang="en-US" sz="2800" i="1" dirty="0"/>
          </a:p>
        </p:txBody>
      </p:sp>
      <p:pic>
        <p:nvPicPr>
          <p:cNvPr id="5" name="Picture 4" descr="Diagram&#10;&#10;Description automatically generated">
            <a:extLst>
              <a:ext uri="{FF2B5EF4-FFF2-40B4-BE49-F238E27FC236}">
                <a16:creationId xmlns:a16="http://schemas.microsoft.com/office/drawing/2014/main" id="{88E9CC97-0FC2-45A0-8380-60EC8FC19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678" y="990600"/>
            <a:ext cx="8916644" cy="5620534"/>
          </a:xfrm>
          <a:prstGeom prst="rect">
            <a:avLst/>
          </a:prstGeom>
        </p:spPr>
      </p:pic>
      <p:sp>
        <p:nvSpPr>
          <p:cNvPr id="3" name="Freeform: Shape 2">
            <a:extLst>
              <a:ext uri="{FF2B5EF4-FFF2-40B4-BE49-F238E27FC236}">
                <a16:creationId xmlns:a16="http://schemas.microsoft.com/office/drawing/2014/main" id="{82C84B4E-FF73-47FC-96B4-084EDBA4D5CA}"/>
              </a:ext>
            </a:extLst>
          </p:cNvPr>
          <p:cNvSpPr/>
          <p:nvPr/>
        </p:nvSpPr>
        <p:spPr>
          <a:xfrm>
            <a:off x="2598198" y="1784405"/>
            <a:ext cx="1509204" cy="1029816"/>
          </a:xfrm>
          <a:custGeom>
            <a:avLst/>
            <a:gdLst>
              <a:gd name="connsiteX0" fmla="*/ 408373 w 1509204"/>
              <a:gd name="connsiteY0" fmla="*/ 17762 h 1029816"/>
              <a:gd name="connsiteX1" fmla="*/ 133165 w 1509204"/>
              <a:gd name="connsiteY1" fmla="*/ 35517 h 1029816"/>
              <a:gd name="connsiteX2" fmla="*/ 115410 w 1509204"/>
              <a:gd name="connsiteY2" fmla="*/ 53273 h 1029816"/>
              <a:gd name="connsiteX3" fmla="*/ 88777 w 1509204"/>
              <a:gd name="connsiteY3" fmla="*/ 71028 h 1029816"/>
              <a:gd name="connsiteX4" fmla="*/ 71021 w 1509204"/>
              <a:gd name="connsiteY4" fmla="*/ 97661 h 1029816"/>
              <a:gd name="connsiteX5" fmla="*/ 35511 w 1509204"/>
              <a:gd name="connsiteY5" fmla="*/ 142049 h 1029816"/>
              <a:gd name="connsiteX6" fmla="*/ 17755 w 1509204"/>
              <a:gd name="connsiteY6" fmla="*/ 204193 h 1029816"/>
              <a:gd name="connsiteX7" fmla="*/ 0 w 1509204"/>
              <a:gd name="connsiteY7" fmla="*/ 319603 h 1029816"/>
              <a:gd name="connsiteX8" fmla="*/ 8878 w 1509204"/>
              <a:gd name="connsiteY8" fmla="*/ 470523 h 1029816"/>
              <a:gd name="connsiteX9" fmla="*/ 26633 w 1509204"/>
              <a:gd name="connsiteY9" fmla="*/ 506034 h 1029816"/>
              <a:gd name="connsiteX10" fmla="*/ 35511 w 1509204"/>
              <a:gd name="connsiteY10" fmla="*/ 577055 h 1029816"/>
              <a:gd name="connsiteX11" fmla="*/ 71021 w 1509204"/>
              <a:gd name="connsiteY11" fmla="*/ 639199 h 1029816"/>
              <a:gd name="connsiteX12" fmla="*/ 97654 w 1509204"/>
              <a:gd name="connsiteY12" fmla="*/ 701343 h 1029816"/>
              <a:gd name="connsiteX13" fmla="*/ 115410 w 1509204"/>
              <a:gd name="connsiteY13" fmla="*/ 754609 h 1029816"/>
              <a:gd name="connsiteX14" fmla="*/ 133165 w 1509204"/>
              <a:gd name="connsiteY14" fmla="*/ 781242 h 1029816"/>
              <a:gd name="connsiteX15" fmla="*/ 159798 w 1509204"/>
              <a:gd name="connsiteY15" fmla="*/ 825630 h 1029816"/>
              <a:gd name="connsiteX16" fmla="*/ 204186 w 1509204"/>
              <a:gd name="connsiteY16" fmla="*/ 878896 h 1029816"/>
              <a:gd name="connsiteX17" fmla="*/ 230819 w 1509204"/>
              <a:gd name="connsiteY17" fmla="*/ 923284 h 1029816"/>
              <a:gd name="connsiteX18" fmla="*/ 257452 w 1509204"/>
              <a:gd name="connsiteY18" fmla="*/ 941040 h 1029816"/>
              <a:gd name="connsiteX19" fmla="*/ 275208 w 1509204"/>
              <a:gd name="connsiteY19" fmla="*/ 958795 h 1029816"/>
              <a:gd name="connsiteX20" fmla="*/ 346229 w 1509204"/>
              <a:gd name="connsiteY20" fmla="*/ 985428 h 1029816"/>
              <a:gd name="connsiteX21" fmla="*/ 470517 w 1509204"/>
              <a:gd name="connsiteY21" fmla="*/ 1003183 h 1029816"/>
              <a:gd name="connsiteX22" fmla="*/ 559293 w 1509204"/>
              <a:gd name="connsiteY22" fmla="*/ 1029816 h 1029816"/>
              <a:gd name="connsiteX23" fmla="*/ 887767 w 1509204"/>
              <a:gd name="connsiteY23" fmla="*/ 994306 h 1029816"/>
              <a:gd name="connsiteX24" fmla="*/ 923278 w 1509204"/>
              <a:gd name="connsiteY24" fmla="*/ 985428 h 1029816"/>
              <a:gd name="connsiteX25" fmla="*/ 1047565 w 1509204"/>
              <a:gd name="connsiteY25" fmla="*/ 967673 h 1029816"/>
              <a:gd name="connsiteX26" fmla="*/ 1091953 w 1509204"/>
              <a:gd name="connsiteY26" fmla="*/ 958795 h 1029816"/>
              <a:gd name="connsiteX27" fmla="*/ 1171852 w 1509204"/>
              <a:gd name="connsiteY27" fmla="*/ 932162 h 1029816"/>
              <a:gd name="connsiteX28" fmla="*/ 1189608 w 1509204"/>
              <a:gd name="connsiteY28" fmla="*/ 914407 h 1029816"/>
              <a:gd name="connsiteX29" fmla="*/ 1269507 w 1509204"/>
              <a:gd name="connsiteY29" fmla="*/ 887774 h 1029816"/>
              <a:gd name="connsiteX30" fmla="*/ 1296140 w 1509204"/>
              <a:gd name="connsiteY30" fmla="*/ 878896 h 1029816"/>
              <a:gd name="connsiteX31" fmla="*/ 1367161 w 1509204"/>
              <a:gd name="connsiteY31" fmla="*/ 816752 h 1029816"/>
              <a:gd name="connsiteX32" fmla="*/ 1393794 w 1509204"/>
              <a:gd name="connsiteY32" fmla="*/ 781242 h 1029816"/>
              <a:gd name="connsiteX33" fmla="*/ 1420427 w 1509204"/>
              <a:gd name="connsiteY33" fmla="*/ 763486 h 1029816"/>
              <a:gd name="connsiteX34" fmla="*/ 1447060 w 1509204"/>
              <a:gd name="connsiteY34" fmla="*/ 736853 h 1029816"/>
              <a:gd name="connsiteX35" fmla="*/ 1473693 w 1509204"/>
              <a:gd name="connsiteY35" fmla="*/ 648077 h 1029816"/>
              <a:gd name="connsiteX36" fmla="*/ 1482571 w 1509204"/>
              <a:gd name="connsiteY36" fmla="*/ 594811 h 1029816"/>
              <a:gd name="connsiteX37" fmla="*/ 1509204 w 1509204"/>
              <a:gd name="connsiteY37" fmla="*/ 488278 h 1029816"/>
              <a:gd name="connsiteX38" fmla="*/ 1491449 w 1509204"/>
              <a:gd name="connsiteY38" fmla="*/ 292970 h 1029816"/>
              <a:gd name="connsiteX39" fmla="*/ 1464816 w 1509204"/>
              <a:gd name="connsiteY39" fmla="*/ 257459 h 1029816"/>
              <a:gd name="connsiteX40" fmla="*/ 1420427 w 1509204"/>
              <a:gd name="connsiteY40" fmla="*/ 213071 h 1029816"/>
              <a:gd name="connsiteX41" fmla="*/ 1367161 w 1509204"/>
              <a:gd name="connsiteY41" fmla="*/ 168682 h 1029816"/>
              <a:gd name="connsiteX42" fmla="*/ 1331651 w 1509204"/>
              <a:gd name="connsiteY42" fmla="*/ 115416 h 1029816"/>
              <a:gd name="connsiteX43" fmla="*/ 1287262 w 1509204"/>
              <a:gd name="connsiteY43" fmla="*/ 97661 h 1029816"/>
              <a:gd name="connsiteX44" fmla="*/ 1251752 w 1509204"/>
              <a:gd name="connsiteY44" fmla="*/ 79906 h 1029816"/>
              <a:gd name="connsiteX45" fmla="*/ 1047565 w 1509204"/>
              <a:gd name="connsiteY45" fmla="*/ 53273 h 1029816"/>
              <a:gd name="connsiteX46" fmla="*/ 932155 w 1509204"/>
              <a:gd name="connsiteY46" fmla="*/ 35517 h 1029816"/>
              <a:gd name="connsiteX47" fmla="*/ 887767 w 1509204"/>
              <a:gd name="connsiteY47" fmla="*/ 26640 h 1029816"/>
              <a:gd name="connsiteX48" fmla="*/ 816746 w 1509204"/>
              <a:gd name="connsiteY48" fmla="*/ 17762 h 1029816"/>
              <a:gd name="connsiteX49" fmla="*/ 754602 w 1509204"/>
              <a:gd name="connsiteY49" fmla="*/ 7 h 1029816"/>
              <a:gd name="connsiteX50" fmla="*/ 550416 w 1509204"/>
              <a:gd name="connsiteY50" fmla="*/ 17762 h 1029816"/>
              <a:gd name="connsiteX51" fmla="*/ 301841 w 1509204"/>
              <a:gd name="connsiteY51" fmla="*/ 8884 h 102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09204" h="1029816">
                <a:moveTo>
                  <a:pt x="408373" y="17762"/>
                </a:moveTo>
                <a:cubicBezTo>
                  <a:pt x="316637" y="23680"/>
                  <a:pt x="224424" y="24455"/>
                  <a:pt x="133165" y="35517"/>
                </a:cubicBezTo>
                <a:cubicBezTo>
                  <a:pt x="124856" y="36524"/>
                  <a:pt x="121946" y="48044"/>
                  <a:pt x="115410" y="53273"/>
                </a:cubicBezTo>
                <a:cubicBezTo>
                  <a:pt x="107079" y="59938"/>
                  <a:pt x="97655" y="65110"/>
                  <a:pt x="88777" y="71028"/>
                </a:cubicBezTo>
                <a:cubicBezTo>
                  <a:pt x="82858" y="79906"/>
                  <a:pt x="77423" y="89125"/>
                  <a:pt x="71021" y="97661"/>
                </a:cubicBezTo>
                <a:cubicBezTo>
                  <a:pt x="59652" y="112819"/>
                  <a:pt x="43985" y="125101"/>
                  <a:pt x="35511" y="142049"/>
                </a:cubicBezTo>
                <a:cubicBezTo>
                  <a:pt x="25876" y="161318"/>
                  <a:pt x="22980" y="183293"/>
                  <a:pt x="17755" y="204193"/>
                </a:cubicBezTo>
                <a:cubicBezTo>
                  <a:pt x="7590" y="244855"/>
                  <a:pt x="5389" y="276492"/>
                  <a:pt x="0" y="319603"/>
                </a:cubicBezTo>
                <a:cubicBezTo>
                  <a:pt x="2959" y="369910"/>
                  <a:pt x="1751" y="420636"/>
                  <a:pt x="8878" y="470523"/>
                </a:cubicBezTo>
                <a:cubicBezTo>
                  <a:pt x="10750" y="483624"/>
                  <a:pt x="23423" y="493195"/>
                  <a:pt x="26633" y="506034"/>
                </a:cubicBezTo>
                <a:cubicBezTo>
                  <a:pt x="32419" y="529180"/>
                  <a:pt x="29725" y="553909"/>
                  <a:pt x="35511" y="577055"/>
                </a:cubicBezTo>
                <a:cubicBezTo>
                  <a:pt x="40017" y="595077"/>
                  <a:pt x="60454" y="623348"/>
                  <a:pt x="71021" y="639199"/>
                </a:cubicBezTo>
                <a:cubicBezTo>
                  <a:pt x="94505" y="733134"/>
                  <a:pt x="62621" y="622520"/>
                  <a:pt x="97654" y="701343"/>
                </a:cubicBezTo>
                <a:cubicBezTo>
                  <a:pt x="105255" y="718446"/>
                  <a:pt x="107809" y="737506"/>
                  <a:pt x="115410" y="754609"/>
                </a:cubicBezTo>
                <a:cubicBezTo>
                  <a:pt x="119743" y="764359"/>
                  <a:pt x="127510" y="772194"/>
                  <a:pt x="133165" y="781242"/>
                </a:cubicBezTo>
                <a:cubicBezTo>
                  <a:pt x="142310" y="795874"/>
                  <a:pt x="151418" y="810546"/>
                  <a:pt x="159798" y="825630"/>
                </a:cubicBezTo>
                <a:cubicBezTo>
                  <a:pt x="186300" y="873335"/>
                  <a:pt x="163336" y="851663"/>
                  <a:pt x="204186" y="878896"/>
                </a:cubicBezTo>
                <a:cubicBezTo>
                  <a:pt x="213064" y="893692"/>
                  <a:pt x="219590" y="910183"/>
                  <a:pt x="230819" y="923284"/>
                </a:cubicBezTo>
                <a:cubicBezTo>
                  <a:pt x="237763" y="931385"/>
                  <a:pt x="249120" y="934375"/>
                  <a:pt x="257452" y="941040"/>
                </a:cubicBezTo>
                <a:cubicBezTo>
                  <a:pt x="263988" y="946269"/>
                  <a:pt x="268244" y="954152"/>
                  <a:pt x="275208" y="958795"/>
                </a:cubicBezTo>
                <a:cubicBezTo>
                  <a:pt x="297415" y="973599"/>
                  <a:pt x="320206" y="981091"/>
                  <a:pt x="346229" y="985428"/>
                </a:cubicBezTo>
                <a:cubicBezTo>
                  <a:pt x="387510" y="992308"/>
                  <a:pt x="429236" y="996303"/>
                  <a:pt x="470517" y="1003183"/>
                </a:cubicBezTo>
                <a:cubicBezTo>
                  <a:pt x="497345" y="1007654"/>
                  <a:pt x="535622" y="1021926"/>
                  <a:pt x="559293" y="1029816"/>
                </a:cubicBezTo>
                <a:cubicBezTo>
                  <a:pt x="839096" y="980439"/>
                  <a:pt x="577384" y="1020171"/>
                  <a:pt x="887767" y="994306"/>
                </a:cubicBezTo>
                <a:cubicBezTo>
                  <a:pt x="899926" y="993293"/>
                  <a:pt x="911243" y="987434"/>
                  <a:pt x="923278" y="985428"/>
                </a:cubicBezTo>
                <a:cubicBezTo>
                  <a:pt x="964558" y="978548"/>
                  <a:pt x="1006228" y="974200"/>
                  <a:pt x="1047565" y="967673"/>
                </a:cubicBezTo>
                <a:cubicBezTo>
                  <a:pt x="1062469" y="965320"/>
                  <a:pt x="1077500" y="963131"/>
                  <a:pt x="1091953" y="958795"/>
                </a:cubicBezTo>
                <a:cubicBezTo>
                  <a:pt x="1259125" y="908644"/>
                  <a:pt x="1035550" y="966240"/>
                  <a:pt x="1171852" y="932162"/>
                </a:cubicBezTo>
                <a:cubicBezTo>
                  <a:pt x="1177771" y="926244"/>
                  <a:pt x="1182644" y="919050"/>
                  <a:pt x="1189608" y="914407"/>
                </a:cubicBezTo>
                <a:cubicBezTo>
                  <a:pt x="1225053" y="890777"/>
                  <a:pt x="1227604" y="898250"/>
                  <a:pt x="1269507" y="887774"/>
                </a:cubicBezTo>
                <a:cubicBezTo>
                  <a:pt x="1278586" y="885504"/>
                  <a:pt x="1287262" y="881855"/>
                  <a:pt x="1296140" y="878896"/>
                </a:cubicBezTo>
                <a:cubicBezTo>
                  <a:pt x="1304494" y="871934"/>
                  <a:pt x="1351657" y="835357"/>
                  <a:pt x="1367161" y="816752"/>
                </a:cubicBezTo>
                <a:cubicBezTo>
                  <a:pt x="1376633" y="805385"/>
                  <a:pt x="1383332" y="791704"/>
                  <a:pt x="1393794" y="781242"/>
                </a:cubicBezTo>
                <a:cubicBezTo>
                  <a:pt x="1401339" y="773697"/>
                  <a:pt x="1412230" y="770317"/>
                  <a:pt x="1420427" y="763486"/>
                </a:cubicBezTo>
                <a:cubicBezTo>
                  <a:pt x="1430072" y="755448"/>
                  <a:pt x="1438182" y="745731"/>
                  <a:pt x="1447060" y="736853"/>
                </a:cubicBezTo>
                <a:cubicBezTo>
                  <a:pt x="1458387" y="702873"/>
                  <a:pt x="1466983" y="681626"/>
                  <a:pt x="1473693" y="648077"/>
                </a:cubicBezTo>
                <a:cubicBezTo>
                  <a:pt x="1477223" y="630426"/>
                  <a:pt x="1478666" y="612383"/>
                  <a:pt x="1482571" y="594811"/>
                </a:cubicBezTo>
                <a:cubicBezTo>
                  <a:pt x="1490512" y="559079"/>
                  <a:pt x="1509204" y="488278"/>
                  <a:pt x="1509204" y="488278"/>
                </a:cubicBezTo>
                <a:cubicBezTo>
                  <a:pt x="1503286" y="423175"/>
                  <a:pt x="1503794" y="357165"/>
                  <a:pt x="1491449" y="292970"/>
                </a:cubicBezTo>
                <a:cubicBezTo>
                  <a:pt x="1488655" y="278440"/>
                  <a:pt x="1474646" y="268518"/>
                  <a:pt x="1464816" y="257459"/>
                </a:cubicBezTo>
                <a:cubicBezTo>
                  <a:pt x="1450914" y="241820"/>
                  <a:pt x="1436502" y="226467"/>
                  <a:pt x="1420427" y="213071"/>
                </a:cubicBezTo>
                <a:cubicBezTo>
                  <a:pt x="1402672" y="198275"/>
                  <a:pt x="1382708" y="185784"/>
                  <a:pt x="1367161" y="168682"/>
                </a:cubicBezTo>
                <a:cubicBezTo>
                  <a:pt x="1352807" y="152892"/>
                  <a:pt x="1351464" y="123341"/>
                  <a:pt x="1331651" y="115416"/>
                </a:cubicBezTo>
                <a:cubicBezTo>
                  <a:pt x="1316855" y="109498"/>
                  <a:pt x="1301825" y="104133"/>
                  <a:pt x="1287262" y="97661"/>
                </a:cubicBezTo>
                <a:cubicBezTo>
                  <a:pt x="1275169" y="92286"/>
                  <a:pt x="1264307" y="84091"/>
                  <a:pt x="1251752" y="79906"/>
                </a:cubicBezTo>
                <a:cubicBezTo>
                  <a:pt x="1173250" y="53738"/>
                  <a:pt x="1140035" y="59437"/>
                  <a:pt x="1047565" y="53273"/>
                </a:cubicBezTo>
                <a:lnTo>
                  <a:pt x="932155" y="35517"/>
                </a:lnTo>
                <a:cubicBezTo>
                  <a:pt x="917271" y="33036"/>
                  <a:pt x="902681" y="28934"/>
                  <a:pt x="887767" y="26640"/>
                </a:cubicBezTo>
                <a:cubicBezTo>
                  <a:pt x="864187" y="23012"/>
                  <a:pt x="840420" y="20721"/>
                  <a:pt x="816746" y="17762"/>
                </a:cubicBezTo>
                <a:cubicBezTo>
                  <a:pt x="805039" y="13860"/>
                  <a:pt x="764638" y="-365"/>
                  <a:pt x="754602" y="7"/>
                </a:cubicBezTo>
                <a:cubicBezTo>
                  <a:pt x="686330" y="2536"/>
                  <a:pt x="618722" y="16423"/>
                  <a:pt x="550416" y="17762"/>
                </a:cubicBezTo>
                <a:cubicBezTo>
                  <a:pt x="467521" y="19387"/>
                  <a:pt x="384699" y="11843"/>
                  <a:pt x="301841" y="8884"/>
                </a:cubicBezTo>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97475E3A-F662-4AEC-9026-CC188B7BF735}"/>
              </a:ext>
            </a:extLst>
          </p:cNvPr>
          <p:cNvSpPr/>
          <p:nvPr/>
        </p:nvSpPr>
        <p:spPr>
          <a:xfrm>
            <a:off x="7010401" y="1589103"/>
            <a:ext cx="1376039" cy="923348"/>
          </a:xfrm>
          <a:custGeom>
            <a:avLst/>
            <a:gdLst>
              <a:gd name="connsiteX0" fmla="*/ 497150 w 1376039"/>
              <a:gd name="connsiteY0" fmla="*/ 8878 h 923348"/>
              <a:gd name="connsiteX1" fmla="*/ 408373 w 1376039"/>
              <a:gd name="connsiteY1" fmla="*/ 26633 h 923348"/>
              <a:gd name="connsiteX2" fmla="*/ 363984 w 1376039"/>
              <a:gd name="connsiteY2" fmla="*/ 35511 h 923348"/>
              <a:gd name="connsiteX3" fmla="*/ 115410 w 1376039"/>
              <a:gd name="connsiteY3" fmla="*/ 44388 h 923348"/>
              <a:gd name="connsiteX4" fmla="*/ 97654 w 1376039"/>
              <a:gd name="connsiteY4" fmla="*/ 71021 h 923348"/>
              <a:gd name="connsiteX5" fmla="*/ 71021 w 1376039"/>
              <a:gd name="connsiteY5" fmla="*/ 88777 h 923348"/>
              <a:gd name="connsiteX6" fmla="*/ 62144 w 1376039"/>
              <a:gd name="connsiteY6" fmla="*/ 124287 h 923348"/>
              <a:gd name="connsiteX7" fmla="*/ 44388 w 1376039"/>
              <a:gd name="connsiteY7" fmla="*/ 142043 h 923348"/>
              <a:gd name="connsiteX8" fmla="*/ 26633 w 1376039"/>
              <a:gd name="connsiteY8" fmla="*/ 177553 h 923348"/>
              <a:gd name="connsiteX9" fmla="*/ 35511 w 1376039"/>
              <a:gd name="connsiteY9" fmla="*/ 292963 h 923348"/>
              <a:gd name="connsiteX10" fmla="*/ 44388 w 1376039"/>
              <a:gd name="connsiteY10" fmla="*/ 328474 h 923348"/>
              <a:gd name="connsiteX11" fmla="*/ 26633 w 1376039"/>
              <a:gd name="connsiteY11" fmla="*/ 417250 h 923348"/>
              <a:gd name="connsiteX12" fmla="*/ 8878 w 1376039"/>
              <a:gd name="connsiteY12" fmla="*/ 443883 h 923348"/>
              <a:gd name="connsiteX13" fmla="*/ 0 w 1376039"/>
              <a:gd name="connsiteY13" fmla="*/ 506027 h 923348"/>
              <a:gd name="connsiteX14" fmla="*/ 8878 w 1376039"/>
              <a:gd name="connsiteY14" fmla="*/ 710214 h 923348"/>
              <a:gd name="connsiteX15" fmla="*/ 71021 w 1376039"/>
              <a:gd name="connsiteY15" fmla="*/ 798990 h 923348"/>
              <a:gd name="connsiteX16" fmla="*/ 88777 w 1376039"/>
              <a:gd name="connsiteY16" fmla="*/ 816746 h 923348"/>
              <a:gd name="connsiteX17" fmla="*/ 177553 w 1376039"/>
              <a:gd name="connsiteY17" fmla="*/ 843379 h 923348"/>
              <a:gd name="connsiteX18" fmla="*/ 275208 w 1376039"/>
              <a:gd name="connsiteY18" fmla="*/ 870012 h 923348"/>
              <a:gd name="connsiteX19" fmla="*/ 363984 w 1376039"/>
              <a:gd name="connsiteY19" fmla="*/ 887767 h 923348"/>
              <a:gd name="connsiteX20" fmla="*/ 408373 w 1376039"/>
              <a:gd name="connsiteY20" fmla="*/ 914400 h 923348"/>
              <a:gd name="connsiteX21" fmla="*/ 479394 w 1376039"/>
              <a:gd name="connsiteY21" fmla="*/ 923278 h 923348"/>
              <a:gd name="connsiteX22" fmla="*/ 807868 w 1376039"/>
              <a:gd name="connsiteY22" fmla="*/ 905522 h 923348"/>
              <a:gd name="connsiteX23" fmla="*/ 932155 w 1376039"/>
              <a:gd name="connsiteY23" fmla="*/ 878889 h 923348"/>
              <a:gd name="connsiteX24" fmla="*/ 967666 w 1376039"/>
              <a:gd name="connsiteY24" fmla="*/ 861134 h 923348"/>
              <a:gd name="connsiteX25" fmla="*/ 1012054 w 1376039"/>
              <a:gd name="connsiteY25" fmla="*/ 852256 h 923348"/>
              <a:gd name="connsiteX26" fmla="*/ 1162975 w 1376039"/>
              <a:gd name="connsiteY26" fmla="*/ 834501 h 923348"/>
              <a:gd name="connsiteX27" fmla="*/ 1296140 w 1376039"/>
              <a:gd name="connsiteY27" fmla="*/ 798990 h 923348"/>
              <a:gd name="connsiteX28" fmla="*/ 1313895 w 1376039"/>
              <a:gd name="connsiteY28" fmla="*/ 736847 h 923348"/>
              <a:gd name="connsiteX29" fmla="*/ 1322773 w 1376039"/>
              <a:gd name="connsiteY29" fmla="*/ 639192 h 923348"/>
              <a:gd name="connsiteX30" fmla="*/ 1358283 w 1376039"/>
              <a:gd name="connsiteY30" fmla="*/ 550415 h 923348"/>
              <a:gd name="connsiteX31" fmla="*/ 1376039 w 1376039"/>
              <a:gd name="connsiteY31" fmla="*/ 452761 h 923348"/>
              <a:gd name="connsiteX32" fmla="*/ 1367161 w 1376039"/>
              <a:gd name="connsiteY32" fmla="*/ 328474 h 923348"/>
              <a:gd name="connsiteX33" fmla="*/ 1322773 w 1376039"/>
              <a:gd name="connsiteY33" fmla="*/ 239697 h 923348"/>
              <a:gd name="connsiteX34" fmla="*/ 1313895 w 1376039"/>
              <a:gd name="connsiteY34" fmla="*/ 168676 h 923348"/>
              <a:gd name="connsiteX35" fmla="*/ 1269507 w 1376039"/>
              <a:gd name="connsiteY35" fmla="*/ 115410 h 923348"/>
              <a:gd name="connsiteX36" fmla="*/ 1180730 w 1376039"/>
              <a:gd name="connsiteY36" fmla="*/ 71021 h 923348"/>
              <a:gd name="connsiteX37" fmla="*/ 1145219 w 1376039"/>
              <a:gd name="connsiteY37" fmla="*/ 44388 h 923348"/>
              <a:gd name="connsiteX38" fmla="*/ 1091953 w 1376039"/>
              <a:gd name="connsiteY38" fmla="*/ 26633 h 923348"/>
              <a:gd name="connsiteX39" fmla="*/ 1065320 w 1376039"/>
              <a:gd name="connsiteY39" fmla="*/ 8878 h 923348"/>
              <a:gd name="connsiteX40" fmla="*/ 958788 w 1376039"/>
              <a:gd name="connsiteY40" fmla="*/ 0 h 923348"/>
              <a:gd name="connsiteX41" fmla="*/ 497150 w 1376039"/>
              <a:gd name="connsiteY41" fmla="*/ 8878 h 92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76039" h="923348">
                <a:moveTo>
                  <a:pt x="497150" y="8878"/>
                </a:moveTo>
                <a:cubicBezTo>
                  <a:pt x="405414" y="13317"/>
                  <a:pt x="437965" y="20715"/>
                  <a:pt x="408373" y="26633"/>
                </a:cubicBezTo>
                <a:cubicBezTo>
                  <a:pt x="393577" y="29592"/>
                  <a:pt x="379064" y="34972"/>
                  <a:pt x="363984" y="35511"/>
                </a:cubicBezTo>
                <a:lnTo>
                  <a:pt x="115410" y="44388"/>
                </a:lnTo>
                <a:cubicBezTo>
                  <a:pt x="109491" y="53266"/>
                  <a:pt x="105199" y="63476"/>
                  <a:pt x="97654" y="71021"/>
                </a:cubicBezTo>
                <a:cubicBezTo>
                  <a:pt x="90109" y="78566"/>
                  <a:pt x="76939" y="79899"/>
                  <a:pt x="71021" y="88777"/>
                </a:cubicBezTo>
                <a:cubicBezTo>
                  <a:pt x="64253" y="98929"/>
                  <a:pt x="67600" y="113374"/>
                  <a:pt x="62144" y="124287"/>
                </a:cubicBezTo>
                <a:cubicBezTo>
                  <a:pt x="58401" y="131774"/>
                  <a:pt x="49031" y="135079"/>
                  <a:pt x="44388" y="142043"/>
                </a:cubicBezTo>
                <a:cubicBezTo>
                  <a:pt x="37047" y="153054"/>
                  <a:pt x="32551" y="165716"/>
                  <a:pt x="26633" y="177553"/>
                </a:cubicBezTo>
                <a:cubicBezTo>
                  <a:pt x="29592" y="216023"/>
                  <a:pt x="31003" y="254644"/>
                  <a:pt x="35511" y="292963"/>
                </a:cubicBezTo>
                <a:cubicBezTo>
                  <a:pt x="36937" y="305081"/>
                  <a:pt x="44388" y="316273"/>
                  <a:pt x="44388" y="328474"/>
                </a:cubicBezTo>
                <a:cubicBezTo>
                  <a:pt x="44388" y="344836"/>
                  <a:pt x="37566" y="395383"/>
                  <a:pt x="26633" y="417250"/>
                </a:cubicBezTo>
                <a:cubicBezTo>
                  <a:pt x="21861" y="426793"/>
                  <a:pt x="14796" y="435005"/>
                  <a:pt x="8878" y="443883"/>
                </a:cubicBezTo>
                <a:cubicBezTo>
                  <a:pt x="5919" y="464598"/>
                  <a:pt x="0" y="485102"/>
                  <a:pt x="0" y="506027"/>
                </a:cubicBezTo>
                <a:cubicBezTo>
                  <a:pt x="0" y="574154"/>
                  <a:pt x="3845" y="642273"/>
                  <a:pt x="8878" y="710214"/>
                </a:cubicBezTo>
                <a:cubicBezTo>
                  <a:pt x="12470" y="758710"/>
                  <a:pt x="32537" y="760506"/>
                  <a:pt x="71021" y="798990"/>
                </a:cubicBezTo>
                <a:cubicBezTo>
                  <a:pt x="76940" y="804909"/>
                  <a:pt x="81005" y="813637"/>
                  <a:pt x="88777" y="816746"/>
                </a:cubicBezTo>
                <a:cubicBezTo>
                  <a:pt x="168299" y="848554"/>
                  <a:pt x="97537" y="823375"/>
                  <a:pt x="177553" y="843379"/>
                </a:cubicBezTo>
                <a:cubicBezTo>
                  <a:pt x="204565" y="850132"/>
                  <a:pt x="245339" y="864038"/>
                  <a:pt x="275208" y="870012"/>
                </a:cubicBezTo>
                <a:cubicBezTo>
                  <a:pt x="384037" y="891777"/>
                  <a:pt x="281507" y="867147"/>
                  <a:pt x="363984" y="887767"/>
                </a:cubicBezTo>
                <a:cubicBezTo>
                  <a:pt x="378780" y="896645"/>
                  <a:pt x="391881" y="909325"/>
                  <a:pt x="408373" y="914400"/>
                </a:cubicBezTo>
                <a:cubicBezTo>
                  <a:pt x="431176" y="921416"/>
                  <a:pt x="455542" y="923808"/>
                  <a:pt x="479394" y="923278"/>
                </a:cubicBezTo>
                <a:cubicBezTo>
                  <a:pt x="589018" y="920842"/>
                  <a:pt x="698377" y="911441"/>
                  <a:pt x="807868" y="905522"/>
                </a:cubicBezTo>
                <a:cubicBezTo>
                  <a:pt x="849297" y="896644"/>
                  <a:pt x="891331" y="890229"/>
                  <a:pt x="932155" y="878889"/>
                </a:cubicBezTo>
                <a:cubicBezTo>
                  <a:pt x="944906" y="875347"/>
                  <a:pt x="955111" y="865319"/>
                  <a:pt x="967666" y="861134"/>
                </a:cubicBezTo>
                <a:cubicBezTo>
                  <a:pt x="981981" y="856362"/>
                  <a:pt x="997103" y="854295"/>
                  <a:pt x="1012054" y="852256"/>
                </a:cubicBezTo>
                <a:cubicBezTo>
                  <a:pt x="1062243" y="845412"/>
                  <a:pt x="1112668" y="840419"/>
                  <a:pt x="1162975" y="834501"/>
                </a:cubicBezTo>
                <a:cubicBezTo>
                  <a:pt x="1278586" y="805598"/>
                  <a:pt x="1234782" y="819443"/>
                  <a:pt x="1296140" y="798990"/>
                </a:cubicBezTo>
                <a:cubicBezTo>
                  <a:pt x="1302224" y="780735"/>
                  <a:pt x="1311419" y="755420"/>
                  <a:pt x="1313895" y="736847"/>
                </a:cubicBezTo>
                <a:cubicBezTo>
                  <a:pt x="1318215" y="704448"/>
                  <a:pt x="1317093" y="671381"/>
                  <a:pt x="1322773" y="639192"/>
                </a:cubicBezTo>
                <a:cubicBezTo>
                  <a:pt x="1328757" y="605284"/>
                  <a:pt x="1343441" y="580100"/>
                  <a:pt x="1358283" y="550415"/>
                </a:cubicBezTo>
                <a:cubicBezTo>
                  <a:pt x="1361170" y="535982"/>
                  <a:pt x="1376039" y="464120"/>
                  <a:pt x="1376039" y="452761"/>
                </a:cubicBezTo>
                <a:cubicBezTo>
                  <a:pt x="1376039" y="411226"/>
                  <a:pt x="1373639" y="369500"/>
                  <a:pt x="1367161" y="328474"/>
                </a:cubicBezTo>
                <a:cubicBezTo>
                  <a:pt x="1362846" y="301144"/>
                  <a:pt x="1336115" y="261933"/>
                  <a:pt x="1322773" y="239697"/>
                </a:cubicBezTo>
                <a:cubicBezTo>
                  <a:pt x="1319814" y="216023"/>
                  <a:pt x="1320172" y="191693"/>
                  <a:pt x="1313895" y="168676"/>
                </a:cubicBezTo>
                <a:cubicBezTo>
                  <a:pt x="1310389" y="155822"/>
                  <a:pt x="1278722" y="121081"/>
                  <a:pt x="1269507" y="115410"/>
                </a:cubicBezTo>
                <a:cubicBezTo>
                  <a:pt x="1241330" y="98070"/>
                  <a:pt x="1207198" y="90872"/>
                  <a:pt x="1180730" y="71021"/>
                </a:cubicBezTo>
                <a:cubicBezTo>
                  <a:pt x="1168893" y="62143"/>
                  <a:pt x="1158453" y="51005"/>
                  <a:pt x="1145219" y="44388"/>
                </a:cubicBezTo>
                <a:cubicBezTo>
                  <a:pt x="1128479" y="36018"/>
                  <a:pt x="1109056" y="34234"/>
                  <a:pt x="1091953" y="26633"/>
                </a:cubicBezTo>
                <a:cubicBezTo>
                  <a:pt x="1082203" y="22300"/>
                  <a:pt x="1075782" y="10970"/>
                  <a:pt x="1065320" y="8878"/>
                </a:cubicBezTo>
                <a:cubicBezTo>
                  <a:pt x="1030378" y="1890"/>
                  <a:pt x="994417" y="566"/>
                  <a:pt x="958788" y="0"/>
                </a:cubicBezTo>
                <a:lnTo>
                  <a:pt x="497150" y="8878"/>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70D7DF0F-BEAE-4261-A7FB-0AC5F94A79C9}"/>
              </a:ext>
            </a:extLst>
          </p:cNvPr>
          <p:cNvSpPr/>
          <p:nvPr/>
        </p:nvSpPr>
        <p:spPr>
          <a:xfrm>
            <a:off x="3149601" y="4216400"/>
            <a:ext cx="1492283" cy="1066954"/>
          </a:xfrm>
          <a:custGeom>
            <a:avLst/>
            <a:gdLst>
              <a:gd name="connsiteX0" fmla="*/ 552450 w 1492283"/>
              <a:gd name="connsiteY0" fmla="*/ 63500 h 1066954"/>
              <a:gd name="connsiteX1" fmla="*/ 520700 w 1492283"/>
              <a:gd name="connsiteY1" fmla="*/ 88900 h 1066954"/>
              <a:gd name="connsiteX2" fmla="*/ 463550 w 1492283"/>
              <a:gd name="connsiteY2" fmla="*/ 127000 h 1066954"/>
              <a:gd name="connsiteX3" fmla="*/ 355600 w 1492283"/>
              <a:gd name="connsiteY3" fmla="*/ 139700 h 1066954"/>
              <a:gd name="connsiteX4" fmla="*/ 323850 w 1492283"/>
              <a:gd name="connsiteY4" fmla="*/ 152400 h 1066954"/>
              <a:gd name="connsiteX5" fmla="*/ 285750 w 1492283"/>
              <a:gd name="connsiteY5" fmla="*/ 158750 h 1066954"/>
              <a:gd name="connsiteX6" fmla="*/ 273050 w 1492283"/>
              <a:gd name="connsiteY6" fmla="*/ 177800 h 1066954"/>
              <a:gd name="connsiteX7" fmla="*/ 247650 w 1492283"/>
              <a:gd name="connsiteY7" fmla="*/ 184150 h 1066954"/>
              <a:gd name="connsiteX8" fmla="*/ 196850 w 1492283"/>
              <a:gd name="connsiteY8" fmla="*/ 209550 h 1066954"/>
              <a:gd name="connsiteX9" fmla="*/ 177800 w 1492283"/>
              <a:gd name="connsiteY9" fmla="*/ 222250 h 1066954"/>
              <a:gd name="connsiteX10" fmla="*/ 107950 w 1492283"/>
              <a:gd name="connsiteY10" fmla="*/ 254000 h 1066954"/>
              <a:gd name="connsiteX11" fmla="*/ 38100 w 1492283"/>
              <a:gd name="connsiteY11" fmla="*/ 311150 h 1066954"/>
              <a:gd name="connsiteX12" fmla="*/ 25400 w 1492283"/>
              <a:gd name="connsiteY12" fmla="*/ 349250 h 1066954"/>
              <a:gd name="connsiteX13" fmla="*/ 12700 w 1492283"/>
              <a:gd name="connsiteY13" fmla="*/ 400050 h 1066954"/>
              <a:gd name="connsiteX14" fmla="*/ 0 w 1492283"/>
              <a:gd name="connsiteY14" fmla="*/ 419100 h 1066954"/>
              <a:gd name="connsiteX15" fmla="*/ 6350 w 1492283"/>
              <a:gd name="connsiteY15" fmla="*/ 488950 h 1066954"/>
              <a:gd name="connsiteX16" fmla="*/ 19050 w 1492283"/>
              <a:gd name="connsiteY16" fmla="*/ 527050 h 1066954"/>
              <a:gd name="connsiteX17" fmla="*/ 38100 w 1492283"/>
              <a:gd name="connsiteY17" fmla="*/ 577850 h 1066954"/>
              <a:gd name="connsiteX18" fmla="*/ 69850 w 1492283"/>
              <a:gd name="connsiteY18" fmla="*/ 762000 h 1066954"/>
              <a:gd name="connsiteX19" fmla="*/ 76200 w 1492283"/>
              <a:gd name="connsiteY19" fmla="*/ 781050 h 1066954"/>
              <a:gd name="connsiteX20" fmla="*/ 114300 w 1492283"/>
              <a:gd name="connsiteY20" fmla="*/ 812800 h 1066954"/>
              <a:gd name="connsiteX21" fmla="*/ 133350 w 1492283"/>
              <a:gd name="connsiteY21" fmla="*/ 825500 h 1066954"/>
              <a:gd name="connsiteX22" fmla="*/ 152400 w 1492283"/>
              <a:gd name="connsiteY22" fmla="*/ 844550 h 1066954"/>
              <a:gd name="connsiteX23" fmla="*/ 196850 w 1492283"/>
              <a:gd name="connsiteY23" fmla="*/ 869950 h 1066954"/>
              <a:gd name="connsiteX24" fmla="*/ 228600 w 1492283"/>
              <a:gd name="connsiteY24" fmla="*/ 876300 h 1066954"/>
              <a:gd name="connsiteX25" fmla="*/ 273050 w 1492283"/>
              <a:gd name="connsiteY25" fmla="*/ 889000 h 1066954"/>
              <a:gd name="connsiteX26" fmla="*/ 317500 w 1492283"/>
              <a:gd name="connsiteY26" fmla="*/ 901700 h 1066954"/>
              <a:gd name="connsiteX27" fmla="*/ 336550 w 1492283"/>
              <a:gd name="connsiteY27" fmla="*/ 908050 h 1066954"/>
              <a:gd name="connsiteX28" fmla="*/ 368300 w 1492283"/>
              <a:gd name="connsiteY28" fmla="*/ 927100 h 1066954"/>
              <a:gd name="connsiteX29" fmla="*/ 412750 w 1492283"/>
              <a:gd name="connsiteY29" fmla="*/ 939800 h 1066954"/>
              <a:gd name="connsiteX30" fmla="*/ 476250 w 1492283"/>
              <a:gd name="connsiteY30" fmla="*/ 958850 h 1066954"/>
              <a:gd name="connsiteX31" fmla="*/ 495300 w 1492283"/>
              <a:gd name="connsiteY31" fmla="*/ 971550 h 1066954"/>
              <a:gd name="connsiteX32" fmla="*/ 533400 w 1492283"/>
              <a:gd name="connsiteY32" fmla="*/ 1009650 h 1066954"/>
              <a:gd name="connsiteX33" fmla="*/ 558800 w 1492283"/>
              <a:gd name="connsiteY33" fmla="*/ 1016000 h 1066954"/>
              <a:gd name="connsiteX34" fmla="*/ 584200 w 1492283"/>
              <a:gd name="connsiteY34" fmla="*/ 1035050 h 1066954"/>
              <a:gd name="connsiteX35" fmla="*/ 647700 w 1492283"/>
              <a:gd name="connsiteY35" fmla="*/ 1047750 h 1066954"/>
              <a:gd name="connsiteX36" fmla="*/ 723900 w 1492283"/>
              <a:gd name="connsiteY36" fmla="*/ 1066800 h 1066954"/>
              <a:gd name="connsiteX37" fmla="*/ 755650 w 1492283"/>
              <a:gd name="connsiteY37" fmla="*/ 1054100 h 1066954"/>
              <a:gd name="connsiteX38" fmla="*/ 844550 w 1492283"/>
              <a:gd name="connsiteY38" fmla="*/ 1047750 h 1066954"/>
              <a:gd name="connsiteX39" fmla="*/ 882650 w 1492283"/>
              <a:gd name="connsiteY39" fmla="*/ 1022350 h 1066954"/>
              <a:gd name="connsiteX40" fmla="*/ 933450 w 1492283"/>
              <a:gd name="connsiteY40" fmla="*/ 1009650 h 1066954"/>
              <a:gd name="connsiteX41" fmla="*/ 1035050 w 1492283"/>
              <a:gd name="connsiteY41" fmla="*/ 952500 h 1066954"/>
              <a:gd name="connsiteX42" fmla="*/ 1066800 w 1492283"/>
              <a:gd name="connsiteY42" fmla="*/ 908050 h 1066954"/>
              <a:gd name="connsiteX43" fmla="*/ 1085850 w 1492283"/>
              <a:gd name="connsiteY43" fmla="*/ 882650 h 1066954"/>
              <a:gd name="connsiteX44" fmla="*/ 1111250 w 1492283"/>
              <a:gd name="connsiteY44" fmla="*/ 869950 h 1066954"/>
              <a:gd name="connsiteX45" fmla="*/ 1155700 w 1492283"/>
              <a:gd name="connsiteY45" fmla="*/ 850900 h 1066954"/>
              <a:gd name="connsiteX46" fmla="*/ 1200150 w 1492283"/>
              <a:gd name="connsiteY46" fmla="*/ 831850 h 1066954"/>
              <a:gd name="connsiteX47" fmla="*/ 1244600 w 1492283"/>
              <a:gd name="connsiteY47" fmla="*/ 806450 h 1066954"/>
              <a:gd name="connsiteX48" fmla="*/ 1289050 w 1492283"/>
              <a:gd name="connsiteY48" fmla="*/ 800100 h 1066954"/>
              <a:gd name="connsiteX49" fmla="*/ 1352550 w 1492283"/>
              <a:gd name="connsiteY49" fmla="*/ 755650 h 1066954"/>
              <a:gd name="connsiteX50" fmla="*/ 1358900 w 1492283"/>
              <a:gd name="connsiteY50" fmla="*/ 723900 h 1066954"/>
              <a:gd name="connsiteX51" fmla="*/ 1377950 w 1492283"/>
              <a:gd name="connsiteY51" fmla="*/ 704850 h 1066954"/>
              <a:gd name="connsiteX52" fmla="*/ 1397000 w 1492283"/>
              <a:gd name="connsiteY52" fmla="*/ 666750 h 1066954"/>
              <a:gd name="connsiteX53" fmla="*/ 1409700 w 1492283"/>
              <a:gd name="connsiteY53" fmla="*/ 647700 h 1066954"/>
              <a:gd name="connsiteX54" fmla="*/ 1422400 w 1492283"/>
              <a:gd name="connsiteY54" fmla="*/ 609600 h 1066954"/>
              <a:gd name="connsiteX55" fmla="*/ 1428750 w 1492283"/>
              <a:gd name="connsiteY55" fmla="*/ 565150 h 1066954"/>
              <a:gd name="connsiteX56" fmla="*/ 1473200 w 1492283"/>
              <a:gd name="connsiteY56" fmla="*/ 514350 h 1066954"/>
              <a:gd name="connsiteX57" fmla="*/ 1492250 w 1492283"/>
              <a:gd name="connsiteY57" fmla="*/ 457200 h 1066954"/>
              <a:gd name="connsiteX58" fmla="*/ 1479550 w 1492283"/>
              <a:gd name="connsiteY58" fmla="*/ 400050 h 1066954"/>
              <a:gd name="connsiteX59" fmla="*/ 1473200 w 1492283"/>
              <a:gd name="connsiteY59" fmla="*/ 381000 h 1066954"/>
              <a:gd name="connsiteX60" fmla="*/ 1416050 w 1492283"/>
              <a:gd name="connsiteY60" fmla="*/ 361950 h 1066954"/>
              <a:gd name="connsiteX61" fmla="*/ 1403350 w 1492283"/>
              <a:gd name="connsiteY61" fmla="*/ 342900 h 1066954"/>
              <a:gd name="connsiteX62" fmla="*/ 1390650 w 1492283"/>
              <a:gd name="connsiteY62" fmla="*/ 317500 h 1066954"/>
              <a:gd name="connsiteX63" fmla="*/ 1358900 w 1492283"/>
              <a:gd name="connsiteY63" fmla="*/ 279400 h 1066954"/>
              <a:gd name="connsiteX64" fmla="*/ 1339850 w 1492283"/>
              <a:gd name="connsiteY64" fmla="*/ 254000 h 1066954"/>
              <a:gd name="connsiteX65" fmla="*/ 1333500 w 1492283"/>
              <a:gd name="connsiteY65" fmla="*/ 234950 h 1066954"/>
              <a:gd name="connsiteX66" fmla="*/ 1212850 w 1492283"/>
              <a:gd name="connsiteY66" fmla="*/ 158750 h 1066954"/>
              <a:gd name="connsiteX67" fmla="*/ 1181100 w 1492283"/>
              <a:gd name="connsiteY67" fmla="*/ 133350 h 1066954"/>
              <a:gd name="connsiteX68" fmla="*/ 1162050 w 1492283"/>
              <a:gd name="connsiteY68" fmla="*/ 127000 h 1066954"/>
              <a:gd name="connsiteX69" fmla="*/ 1136650 w 1492283"/>
              <a:gd name="connsiteY69" fmla="*/ 114300 h 1066954"/>
              <a:gd name="connsiteX70" fmla="*/ 1117600 w 1492283"/>
              <a:gd name="connsiteY70" fmla="*/ 107950 h 1066954"/>
              <a:gd name="connsiteX71" fmla="*/ 1041400 w 1492283"/>
              <a:gd name="connsiteY71" fmla="*/ 82550 h 1066954"/>
              <a:gd name="connsiteX72" fmla="*/ 1028700 w 1492283"/>
              <a:gd name="connsiteY72" fmla="*/ 63500 h 1066954"/>
              <a:gd name="connsiteX73" fmla="*/ 1003300 w 1492283"/>
              <a:gd name="connsiteY73" fmla="*/ 50800 h 1066954"/>
              <a:gd name="connsiteX74" fmla="*/ 958850 w 1492283"/>
              <a:gd name="connsiteY74" fmla="*/ 31750 h 1066954"/>
              <a:gd name="connsiteX75" fmla="*/ 933450 w 1492283"/>
              <a:gd name="connsiteY75" fmla="*/ 19050 h 1066954"/>
              <a:gd name="connsiteX76" fmla="*/ 908050 w 1492283"/>
              <a:gd name="connsiteY76" fmla="*/ 12700 h 1066954"/>
              <a:gd name="connsiteX77" fmla="*/ 876300 w 1492283"/>
              <a:gd name="connsiteY77" fmla="*/ 0 h 1066954"/>
              <a:gd name="connsiteX78" fmla="*/ 730250 w 1492283"/>
              <a:gd name="connsiteY78" fmla="*/ 6350 h 1066954"/>
              <a:gd name="connsiteX79" fmla="*/ 704850 w 1492283"/>
              <a:gd name="connsiteY79" fmla="*/ 12700 h 1066954"/>
              <a:gd name="connsiteX80" fmla="*/ 615950 w 1492283"/>
              <a:gd name="connsiteY80" fmla="*/ 25400 h 1066954"/>
              <a:gd name="connsiteX81" fmla="*/ 577850 w 1492283"/>
              <a:gd name="connsiteY81" fmla="*/ 44450 h 1066954"/>
              <a:gd name="connsiteX82" fmla="*/ 552450 w 1492283"/>
              <a:gd name="connsiteY82" fmla="*/ 63500 h 106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492283" h="1066954">
                <a:moveTo>
                  <a:pt x="552450" y="63500"/>
                </a:moveTo>
                <a:cubicBezTo>
                  <a:pt x="542925" y="70908"/>
                  <a:pt x="530830" y="79896"/>
                  <a:pt x="520700" y="88900"/>
                </a:cubicBezTo>
                <a:cubicBezTo>
                  <a:pt x="495877" y="110965"/>
                  <a:pt x="498195" y="120701"/>
                  <a:pt x="463550" y="127000"/>
                </a:cubicBezTo>
                <a:cubicBezTo>
                  <a:pt x="427903" y="133481"/>
                  <a:pt x="391583" y="135467"/>
                  <a:pt x="355600" y="139700"/>
                </a:cubicBezTo>
                <a:cubicBezTo>
                  <a:pt x="345017" y="143933"/>
                  <a:pt x="334847" y="149401"/>
                  <a:pt x="323850" y="152400"/>
                </a:cubicBezTo>
                <a:cubicBezTo>
                  <a:pt x="311428" y="155788"/>
                  <a:pt x="297266" y="152992"/>
                  <a:pt x="285750" y="158750"/>
                </a:cubicBezTo>
                <a:cubicBezTo>
                  <a:pt x="278924" y="162163"/>
                  <a:pt x="279400" y="173567"/>
                  <a:pt x="273050" y="177800"/>
                </a:cubicBezTo>
                <a:cubicBezTo>
                  <a:pt x="265788" y="182641"/>
                  <a:pt x="256117" y="182033"/>
                  <a:pt x="247650" y="184150"/>
                </a:cubicBezTo>
                <a:cubicBezTo>
                  <a:pt x="191239" y="226458"/>
                  <a:pt x="252333" y="185772"/>
                  <a:pt x="196850" y="209550"/>
                </a:cubicBezTo>
                <a:cubicBezTo>
                  <a:pt x="189835" y="212556"/>
                  <a:pt x="184426" y="218464"/>
                  <a:pt x="177800" y="222250"/>
                </a:cubicBezTo>
                <a:cubicBezTo>
                  <a:pt x="157891" y="233627"/>
                  <a:pt x="127197" y="245751"/>
                  <a:pt x="107950" y="254000"/>
                </a:cubicBezTo>
                <a:cubicBezTo>
                  <a:pt x="56807" y="305143"/>
                  <a:pt x="82242" y="289079"/>
                  <a:pt x="38100" y="311150"/>
                </a:cubicBezTo>
                <a:cubicBezTo>
                  <a:pt x="33867" y="323850"/>
                  <a:pt x="28025" y="336123"/>
                  <a:pt x="25400" y="349250"/>
                </a:cubicBezTo>
                <a:cubicBezTo>
                  <a:pt x="22985" y="361326"/>
                  <a:pt x="19209" y="387033"/>
                  <a:pt x="12700" y="400050"/>
                </a:cubicBezTo>
                <a:cubicBezTo>
                  <a:pt x="9287" y="406876"/>
                  <a:pt x="4233" y="412750"/>
                  <a:pt x="0" y="419100"/>
                </a:cubicBezTo>
                <a:cubicBezTo>
                  <a:pt x="2117" y="442383"/>
                  <a:pt x="2287" y="465926"/>
                  <a:pt x="6350" y="488950"/>
                </a:cubicBezTo>
                <a:cubicBezTo>
                  <a:pt x="8676" y="502133"/>
                  <a:pt x="15803" y="514063"/>
                  <a:pt x="19050" y="527050"/>
                </a:cubicBezTo>
                <a:cubicBezTo>
                  <a:pt x="27696" y="561633"/>
                  <a:pt x="21497" y="544644"/>
                  <a:pt x="38100" y="577850"/>
                </a:cubicBezTo>
                <a:cubicBezTo>
                  <a:pt x="46022" y="712528"/>
                  <a:pt x="33051" y="651604"/>
                  <a:pt x="69850" y="762000"/>
                </a:cubicBezTo>
                <a:cubicBezTo>
                  <a:pt x="71967" y="768350"/>
                  <a:pt x="71058" y="776765"/>
                  <a:pt x="76200" y="781050"/>
                </a:cubicBezTo>
                <a:cubicBezTo>
                  <a:pt x="88900" y="791633"/>
                  <a:pt x="101251" y="802651"/>
                  <a:pt x="114300" y="812800"/>
                </a:cubicBezTo>
                <a:cubicBezTo>
                  <a:pt x="120324" y="817485"/>
                  <a:pt x="127487" y="820614"/>
                  <a:pt x="133350" y="825500"/>
                </a:cubicBezTo>
                <a:cubicBezTo>
                  <a:pt x="140249" y="831249"/>
                  <a:pt x="145501" y="838801"/>
                  <a:pt x="152400" y="844550"/>
                </a:cubicBezTo>
                <a:cubicBezTo>
                  <a:pt x="161690" y="852292"/>
                  <a:pt x="186499" y="866500"/>
                  <a:pt x="196850" y="869950"/>
                </a:cubicBezTo>
                <a:cubicBezTo>
                  <a:pt x="207089" y="873363"/>
                  <a:pt x="218064" y="873959"/>
                  <a:pt x="228600" y="876300"/>
                </a:cubicBezTo>
                <a:cubicBezTo>
                  <a:pt x="264374" y="884250"/>
                  <a:pt x="242744" y="879908"/>
                  <a:pt x="273050" y="889000"/>
                </a:cubicBezTo>
                <a:cubicBezTo>
                  <a:pt x="287810" y="893428"/>
                  <a:pt x="302740" y="897272"/>
                  <a:pt x="317500" y="901700"/>
                </a:cubicBezTo>
                <a:cubicBezTo>
                  <a:pt x="323911" y="903623"/>
                  <a:pt x="330563" y="905057"/>
                  <a:pt x="336550" y="908050"/>
                </a:cubicBezTo>
                <a:cubicBezTo>
                  <a:pt x="347589" y="913570"/>
                  <a:pt x="357261" y="921580"/>
                  <a:pt x="368300" y="927100"/>
                </a:cubicBezTo>
                <a:cubicBezTo>
                  <a:pt x="378970" y="932435"/>
                  <a:pt x="402577" y="936748"/>
                  <a:pt x="412750" y="939800"/>
                </a:cubicBezTo>
                <a:cubicBezTo>
                  <a:pt x="490049" y="962990"/>
                  <a:pt x="417706" y="944214"/>
                  <a:pt x="476250" y="958850"/>
                </a:cubicBezTo>
                <a:cubicBezTo>
                  <a:pt x="482600" y="963083"/>
                  <a:pt x="489904" y="966154"/>
                  <a:pt x="495300" y="971550"/>
                </a:cubicBezTo>
                <a:cubicBezTo>
                  <a:pt x="521082" y="997332"/>
                  <a:pt x="491895" y="988897"/>
                  <a:pt x="533400" y="1009650"/>
                </a:cubicBezTo>
                <a:cubicBezTo>
                  <a:pt x="541206" y="1013553"/>
                  <a:pt x="550333" y="1013883"/>
                  <a:pt x="558800" y="1016000"/>
                </a:cubicBezTo>
                <a:cubicBezTo>
                  <a:pt x="567267" y="1022350"/>
                  <a:pt x="575011" y="1029799"/>
                  <a:pt x="584200" y="1035050"/>
                </a:cubicBezTo>
                <a:cubicBezTo>
                  <a:pt x="598977" y="1043494"/>
                  <a:pt x="637928" y="1046354"/>
                  <a:pt x="647700" y="1047750"/>
                </a:cubicBezTo>
                <a:cubicBezTo>
                  <a:pt x="665627" y="1053726"/>
                  <a:pt x="703745" y="1068632"/>
                  <a:pt x="723900" y="1066800"/>
                </a:cubicBezTo>
                <a:cubicBezTo>
                  <a:pt x="735252" y="1065768"/>
                  <a:pt x="744391" y="1055878"/>
                  <a:pt x="755650" y="1054100"/>
                </a:cubicBezTo>
                <a:cubicBezTo>
                  <a:pt x="784995" y="1049467"/>
                  <a:pt x="814917" y="1049867"/>
                  <a:pt x="844550" y="1047750"/>
                </a:cubicBezTo>
                <a:cubicBezTo>
                  <a:pt x="889846" y="1032651"/>
                  <a:pt x="835084" y="1054061"/>
                  <a:pt x="882650" y="1022350"/>
                </a:cubicBezTo>
                <a:cubicBezTo>
                  <a:pt x="891018" y="1016771"/>
                  <a:pt x="928870" y="1010566"/>
                  <a:pt x="933450" y="1009650"/>
                </a:cubicBezTo>
                <a:cubicBezTo>
                  <a:pt x="962337" y="997270"/>
                  <a:pt x="1016481" y="977259"/>
                  <a:pt x="1035050" y="952500"/>
                </a:cubicBezTo>
                <a:cubicBezTo>
                  <a:pt x="1097308" y="869489"/>
                  <a:pt x="1020374" y="973047"/>
                  <a:pt x="1066800" y="908050"/>
                </a:cubicBezTo>
                <a:cubicBezTo>
                  <a:pt x="1072951" y="899438"/>
                  <a:pt x="1077815" y="889538"/>
                  <a:pt x="1085850" y="882650"/>
                </a:cubicBezTo>
                <a:cubicBezTo>
                  <a:pt x="1093037" y="876490"/>
                  <a:pt x="1102632" y="873867"/>
                  <a:pt x="1111250" y="869950"/>
                </a:cubicBezTo>
                <a:cubicBezTo>
                  <a:pt x="1125925" y="863279"/>
                  <a:pt x="1141282" y="858109"/>
                  <a:pt x="1155700" y="850900"/>
                </a:cubicBezTo>
                <a:cubicBezTo>
                  <a:pt x="1199553" y="828974"/>
                  <a:pt x="1147287" y="845066"/>
                  <a:pt x="1200150" y="831850"/>
                </a:cubicBezTo>
                <a:cubicBezTo>
                  <a:pt x="1212087" y="823892"/>
                  <a:pt x="1230966" y="810168"/>
                  <a:pt x="1244600" y="806450"/>
                </a:cubicBezTo>
                <a:cubicBezTo>
                  <a:pt x="1259040" y="802512"/>
                  <a:pt x="1274233" y="802217"/>
                  <a:pt x="1289050" y="800100"/>
                </a:cubicBezTo>
                <a:cubicBezTo>
                  <a:pt x="1335956" y="768829"/>
                  <a:pt x="1314939" y="783858"/>
                  <a:pt x="1352550" y="755650"/>
                </a:cubicBezTo>
                <a:cubicBezTo>
                  <a:pt x="1354667" y="745067"/>
                  <a:pt x="1354073" y="733553"/>
                  <a:pt x="1358900" y="723900"/>
                </a:cubicBezTo>
                <a:cubicBezTo>
                  <a:pt x="1362916" y="715868"/>
                  <a:pt x="1372201" y="711749"/>
                  <a:pt x="1377950" y="704850"/>
                </a:cubicBezTo>
                <a:cubicBezTo>
                  <a:pt x="1400698" y="677553"/>
                  <a:pt x="1382681" y="695389"/>
                  <a:pt x="1397000" y="666750"/>
                </a:cubicBezTo>
                <a:cubicBezTo>
                  <a:pt x="1400413" y="659924"/>
                  <a:pt x="1406600" y="654674"/>
                  <a:pt x="1409700" y="647700"/>
                </a:cubicBezTo>
                <a:cubicBezTo>
                  <a:pt x="1415137" y="635467"/>
                  <a:pt x="1422400" y="609600"/>
                  <a:pt x="1422400" y="609600"/>
                </a:cubicBezTo>
                <a:cubicBezTo>
                  <a:pt x="1424517" y="594783"/>
                  <a:pt x="1423635" y="579216"/>
                  <a:pt x="1428750" y="565150"/>
                </a:cubicBezTo>
                <a:cubicBezTo>
                  <a:pt x="1433747" y="551408"/>
                  <a:pt x="1464344" y="523206"/>
                  <a:pt x="1473200" y="514350"/>
                </a:cubicBezTo>
                <a:cubicBezTo>
                  <a:pt x="1476085" y="507138"/>
                  <a:pt x="1493132" y="468667"/>
                  <a:pt x="1492250" y="457200"/>
                </a:cubicBezTo>
                <a:cubicBezTo>
                  <a:pt x="1490753" y="437743"/>
                  <a:pt x="1484283" y="418982"/>
                  <a:pt x="1479550" y="400050"/>
                </a:cubicBezTo>
                <a:cubicBezTo>
                  <a:pt x="1477927" y="393556"/>
                  <a:pt x="1478940" y="384444"/>
                  <a:pt x="1473200" y="381000"/>
                </a:cubicBezTo>
                <a:cubicBezTo>
                  <a:pt x="1455981" y="370669"/>
                  <a:pt x="1416050" y="361950"/>
                  <a:pt x="1416050" y="361950"/>
                </a:cubicBezTo>
                <a:cubicBezTo>
                  <a:pt x="1411817" y="355600"/>
                  <a:pt x="1407136" y="349526"/>
                  <a:pt x="1403350" y="342900"/>
                </a:cubicBezTo>
                <a:cubicBezTo>
                  <a:pt x="1398654" y="334681"/>
                  <a:pt x="1396078" y="325255"/>
                  <a:pt x="1390650" y="317500"/>
                </a:cubicBezTo>
                <a:cubicBezTo>
                  <a:pt x="1381170" y="303957"/>
                  <a:pt x="1369227" y="292309"/>
                  <a:pt x="1358900" y="279400"/>
                </a:cubicBezTo>
                <a:cubicBezTo>
                  <a:pt x="1352289" y="271136"/>
                  <a:pt x="1346200" y="262467"/>
                  <a:pt x="1339850" y="254000"/>
                </a:cubicBezTo>
                <a:cubicBezTo>
                  <a:pt x="1337733" y="247650"/>
                  <a:pt x="1337681" y="240177"/>
                  <a:pt x="1333500" y="234950"/>
                </a:cubicBezTo>
                <a:cubicBezTo>
                  <a:pt x="1280381" y="168551"/>
                  <a:pt x="1294225" y="201831"/>
                  <a:pt x="1212850" y="158750"/>
                </a:cubicBezTo>
                <a:cubicBezTo>
                  <a:pt x="1200872" y="152409"/>
                  <a:pt x="1192593" y="140533"/>
                  <a:pt x="1181100" y="133350"/>
                </a:cubicBezTo>
                <a:cubicBezTo>
                  <a:pt x="1175424" y="129802"/>
                  <a:pt x="1168202" y="129637"/>
                  <a:pt x="1162050" y="127000"/>
                </a:cubicBezTo>
                <a:cubicBezTo>
                  <a:pt x="1153349" y="123271"/>
                  <a:pt x="1145351" y="118029"/>
                  <a:pt x="1136650" y="114300"/>
                </a:cubicBezTo>
                <a:cubicBezTo>
                  <a:pt x="1130498" y="111663"/>
                  <a:pt x="1123867" y="110300"/>
                  <a:pt x="1117600" y="107950"/>
                </a:cubicBezTo>
                <a:cubicBezTo>
                  <a:pt x="1058646" y="85842"/>
                  <a:pt x="1114244" y="103363"/>
                  <a:pt x="1041400" y="82550"/>
                </a:cubicBezTo>
                <a:cubicBezTo>
                  <a:pt x="1037167" y="76200"/>
                  <a:pt x="1034563" y="68386"/>
                  <a:pt x="1028700" y="63500"/>
                </a:cubicBezTo>
                <a:cubicBezTo>
                  <a:pt x="1021428" y="57440"/>
                  <a:pt x="1011918" y="54717"/>
                  <a:pt x="1003300" y="50800"/>
                </a:cubicBezTo>
                <a:cubicBezTo>
                  <a:pt x="988625" y="44129"/>
                  <a:pt x="973525" y="38421"/>
                  <a:pt x="958850" y="31750"/>
                </a:cubicBezTo>
                <a:cubicBezTo>
                  <a:pt x="950232" y="27833"/>
                  <a:pt x="942313" y="22374"/>
                  <a:pt x="933450" y="19050"/>
                </a:cubicBezTo>
                <a:cubicBezTo>
                  <a:pt x="925278" y="15986"/>
                  <a:pt x="916329" y="15460"/>
                  <a:pt x="908050" y="12700"/>
                </a:cubicBezTo>
                <a:cubicBezTo>
                  <a:pt x="897236" y="9095"/>
                  <a:pt x="886883" y="4233"/>
                  <a:pt x="876300" y="0"/>
                </a:cubicBezTo>
                <a:cubicBezTo>
                  <a:pt x="827617" y="2117"/>
                  <a:pt x="778846" y="2750"/>
                  <a:pt x="730250" y="6350"/>
                </a:cubicBezTo>
                <a:cubicBezTo>
                  <a:pt x="721547" y="6995"/>
                  <a:pt x="713458" y="11265"/>
                  <a:pt x="704850" y="12700"/>
                </a:cubicBezTo>
                <a:cubicBezTo>
                  <a:pt x="675323" y="17621"/>
                  <a:pt x="645583" y="21167"/>
                  <a:pt x="615950" y="25400"/>
                </a:cubicBezTo>
                <a:cubicBezTo>
                  <a:pt x="561355" y="61796"/>
                  <a:pt x="630430" y="18160"/>
                  <a:pt x="577850" y="44450"/>
                </a:cubicBezTo>
                <a:cubicBezTo>
                  <a:pt x="550102" y="58324"/>
                  <a:pt x="561975" y="56092"/>
                  <a:pt x="552450" y="6350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DEEB955-B5FA-4148-B8A6-C3D62DDC0D37}"/>
              </a:ext>
            </a:extLst>
          </p:cNvPr>
          <p:cNvSpPr/>
          <p:nvPr/>
        </p:nvSpPr>
        <p:spPr>
          <a:xfrm>
            <a:off x="8610600" y="1784406"/>
            <a:ext cx="1130300" cy="1003379"/>
          </a:xfrm>
          <a:custGeom>
            <a:avLst/>
            <a:gdLst>
              <a:gd name="connsiteX0" fmla="*/ 596900 w 1130300"/>
              <a:gd name="connsiteY0" fmla="*/ 79 h 1003379"/>
              <a:gd name="connsiteX1" fmla="*/ 565150 w 1130300"/>
              <a:gd name="connsiteY1" fmla="*/ 12779 h 1003379"/>
              <a:gd name="connsiteX2" fmla="*/ 546100 w 1130300"/>
              <a:gd name="connsiteY2" fmla="*/ 19129 h 1003379"/>
              <a:gd name="connsiteX3" fmla="*/ 482600 w 1130300"/>
              <a:gd name="connsiteY3" fmla="*/ 50879 h 1003379"/>
              <a:gd name="connsiteX4" fmla="*/ 419100 w 1130300"/>
              <a:gd name="connsiteY4" fmla="*/ 69929 h 1003379"/>
              <a:gd name="connsiteX5" fmla="*/ 387350 w 1130300"/>
              <a:gd name="connsiteY5" fmla="*/ 76279 h 1003379"/>
              <a:gd name="connsiteX6" fmla="*/ 311150 w 1130300"/>
              <a:gd name="connsiteY6" fmla="*/ 95329 h 1003379"/>
              <a:gd name="connsiteX7" fmla="*/ 279400 w 1130300"/>
              <a:gd name="connsiteY7" fmla="*/ 108029 h 1003379"/>
              <a:gd name="connsiteX8" fmla="*/ 215900 w 1130300"/>
              <a:gd name="connsiteY8" fmla="*/ 114379 h 1003379"/>
              <a:gd name="connsiteX9" fmla="*/ 171450 w 1130300"/>
              <a:gd name="connsiteY9" fmla="*/ 120729 h 1003379"/>
              <a:gd name="connsiteX10" fmla="*/ 95250 w 1130300"/>
              <a:gd name="connsiteY10" fmla="*/ 133429 h 1003379"/>
              <a:gd name="connsiteX11" fmla="*/ 50800 w 1130300"/>
              <a:gd name="connsiteY11" fmla="*/ 177879 h 1003379"/>
              <a:gd name="connsiteX12" fmla="*/ 44450 w 1130300"/>
              <a:gd name="connsiteY12" fmla="*/ 203279 h 1003379"/>
              <a:gd name="connsiteX13" fmla="*/ 31750 w 1130300"/>
              <a:gd name="connsiteY13" fmla="*/ 241379 h 1003379"/>
              <a:gd name="connsiteX14" fmla="*/ 25400 w 1130300"/>
              <a:gd name="connsiteY14" fmla="*/ 285829 h 1003379"/>
              <a:gd name="connsiteX15" fmla="*/ 19050 w 1130300"/>
              <a:gd name="connsiteY15" fmla="*/ 304879 h 1003379"/>
              <a:gd name="connsiteX16" fmla="*/ 12700 w 1130300"/>
              <a:gd name="connsiteY16" fmla="*/ 647779 h 1003379"/>
              <a:gd name="connsiteX17" fmla="*/ 0 w 1130300"/>
              <a:gd name="connsiteY17" fmla="*/ 730329 h 1003379"/>
              <a:gd name="connsiteX18" fmla="*/ 12700 w 1130300"/>
              <a:gd name="connsiteY18" fmla="*/ 806529 h 1003379"/>
              <a:gd name="connsiteX19" fmla="*/ 57150 w 1130300"/>
              <a:gd name="connsiteY19" fmla="*/ 844629 h 1003379"/>
              <a:gd name="connsiteX20" fmla="*/ 88900 w 1130300"/>
              <a:gd name="connsiteY20" fmla="*/ 882729 h 1003379"/>
              <a:gd name="connsiteX21" fmla="*/ 133350 w 1130300"/>
              <a:gd name="connsiteY21" fmla="*/ 920829 h 1003379"/>
              <a:gd name="connsiteX22" fmla="*/ 152400 w 1130300"/>
              <a:gd name="connsiteY22" fmla="*/ 927179 h 1003379"/>
              <a:gd name="connsiteX23" fmla="*/ 177800 w 1130300"/>
              <a:gd name="connsiteY23" fmla="*/ 946229 h 1003379"/>
              <a:gd name="connsiteX24" fmla="*/ 285750 w 1130300"/>
              <a:gd name="connsiteY24" fmla="*/ 958929 h 1003379"/>
              <a:gd name="connsiteX25" fmla="*/ 374650 w 1130300"/>
              <a:gd name="connsiteY25" fmla="*/ 971629 h 1003379"/>
              <a:gd name="connsiteX26" fmla="*/ 482600 w 1130300"/>
              <a:gd name="connsiteY26" fmla="*/ 984329 h 1003379"/>
              <a:gd name="connsiteX27" fmla="*/ 514350 w 1130300"/>
              <a:gd name="connsiteY27" fmla="*/ 990679 h 1003379"/>
              <a:gd name="connsiteX28" fmla="*/ 533400 w 1130300"/>
              <a:gd name="connsiteY28" fmla="*/ 997029 h 1003379"/>
              <a:gd name="connsiteX29" fmla="*/ 584200 w 1130300"/>
              <a:gd name="connsiteY29" fmla="*/ 1003379 h 1003379"/>
              <a:gd name="connsiteX30" fmla="*/ 749300 w 1130300"/>
              <a:gd name="connsiteY30" fmla="*/ 997029 h 1003379"/>
              <a:gd name="connsiteX31" fmla="*/ 812800 w 1130300"/>
              <a:gd name="connsiteY31" fmla="*/ 984329 h 1003379"/>
              <a:gd name="connsiteX32" fmla="*/ 863600 w 1130300"/>
              <a:gd name="connsiteY32" fmla="*/ 977979 h 1003379"/>
              <a:gd name="connsiteX33" fmla="*/ 882650 w 1130300"/>
              <a:gd name="connsiteY33" fmla="*/ 965279 h 1003379"/>
              <a:gd name="connsiteX34" fmla="*/ 920750 w 1130300"/>
              <a:gd name="connsiteY34" fmla="*/ 946229 h 1003379"/>
              <a:gd name="connsiteX35" fmla="*/ 1003300 w 1130300"/>
              <a:gd name="connsiteY35" fmla="*/ 901779 h 1003379"/>
              <a:gd name="connsiteX36" fmla="*/ 1035050 w 1130300"/>
              <a:gd name="connsiteY36" fmla="*/ 857329 h 1003379"/>
              <a:gd name="connsiteX37" fmla="*/ 1079500 w 1130300"/>
              <a:gd name="connsiteY37" fmla="*/ 806529 h 1003379"/>
              <a:gd name="connsiteX38" fmla="*/ 1092200 w 1130300"/>
              <a:gd name="connsiteY38" fmla="*/ 774779 h 1003379"/>
              <a:gd name="connsiteX39" fmla="*/ 1098550 w 1130300"/>
              <a:gd name="connsiteY39" fmla="*/ 755729 h 1003379"/>
              <a:gd name="connsiteX40" fmla="*/ 1111250 w 1130300"/>
              <a:gd name="connsiteY40" fmla="*/ 628729 h 1003379"/>
              <a:gd name="connsiteX41" fmla="*/ 1117600 w 1130300"/>
              <a:gd name="connsiteY41" fmla="*/ 603329 h 1003379"/>
              <a:gd name="connsiteX42" fmla="*/ 1130300 w 1130300"/>
              <a:gd name="connsiteY42" fmla="*/ 552529 h 1003379"/>
              <a:gd name="connsiteX43" fmla="*/ 1123950 w 1130300"/>
              <a:gd name="connsiteY43" fmla="*/ 381079 h 1003379"/>
              <a:gd name="connsiteX44" fmla="*/ 1098550 w 1130300"/>
              <a:gd name="connsiteY44" fmla="*/ 323929 h 1003379"/>
              <a:gd name="connsiteX45" fmla="*/ 1085850 w 1130300"/>
              <a:gd name="connsiteY45" fmla="*/ 298529 h 1003379"/>
              <a:gd name="connsiteX46" fmla="*/ 1047750 w 1130300"/>
              <a:gd name="connsiteY46" fmla="*/ 247729 h 1003379"/>
              <a:gd name="connsiteX47" fmla="*/ 1041400 w 1130300"/>
              <a:gd name="connsiteY47" fmla="*/ 228679 h 1003379"/>
              <a:gd name="connsiteX48" fmla="*/ 977900 w 1130300"/>
              <a:gd name="connsiteY48" fmla="*/ 139779 h 1003379"/>
              <a:gd name="connsiteX49" fmla="*/ 952500 w 1130300"/>
              <a:gd name="connsiteY49" fmla="*/ 120729 h 1003379"/>
              <a:gd name="connsiteX50" fmla="*/ 901700 w 1130300"/>
              <a:gd name="connsiteY50" fmla="*/ 108029 h 1003379"/>
              <a:gd name="connsiteX51" fmla="*/ 882650 w 1130300"/>
              <a:gd name="connsiteY51" fmla="*/ 101679 h 1003379"/>
              <a:gd name="connsiteX52" fmla="*/ 844550 w 1130300"/>
              <a:gd name="connsiteY52" fmla="*/ 95329 h 1003379"/>
              <a:gd name="connsiteX53" fmla="*/ 806450 w 1130300"/>
              <a:gd name="connsiteY53" fmla="*/ 82629 h 1003379"/>
              <a:gd name="connsiteX54" fmla="*/ 781050 w 1130300"/>
              <a:gd name="connsiteY54" fmla="*/ 76279 h 1003379"/>
              <a:gd name="connsiteX55" fmla="*/ 711200 w 1130300"/>
              <a:gd name="connsiteY55" fmla="*/ 38179 h 1003379"/>
              <a:gd name="connsiteX56" fmla="*/ 692150 w 1130300"/>
              <a:gd name="connsiteY56" fmla="*/ 25479 h 1003379"/>
              <a:gd name="connsiteX57" fmla="*/ 647700 w 1130300"/>
              <a:gd name="connsiteY57" fmla="*/ 19129 h 1003379"/>
              <a:gd name="connsiteX58" fmla="*/ 596900 w 1130300"/>
              <a:gd name="connsiteY58" fmla="*/ 79 h 100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30300" h="1003379">
                <a:moveTo>
                  <a:pt x="596900" y="79"/>
                </a:moveTo>
                <a:cubicBezTo>
                  <a:pt x="583142" y="-979"/>
                  <a:pt x="575823" y="8777"/>
                  <a:pt x="565150" y="12779"/>
                </a:cubicBezTo>
                <a:cubicBezTo>
                  <a:pt x="558883" y="15129"/>
                  <a:pt x="552087" y="16136"/>
                  <a:pt x="546100" y="19129"/>
                </a:cubicBezTo>
                <a:cubicBezTo>
                  <a:pt x="486601" y="48878"/>
                  <a:pt x="542410" y="29130"/>
                  <a:pt x="482600" y="50879"/>
                </a:cubicBezTo>
                <a:cubicBezTo>
                  <a:pt x="457725" y="59924"/>
                  <a:pt x="443468" y="64514"/>
                  <a:pt x="419100" y="69929"/>
                </a:cubicBezTo>
                <a:cubicBezTo>
                  <a:pt x="408564" y="72270"/>
                  <a:pt x="397688" y="73178"/>
                  <a:pt x="387350" y="76279"/>
                </a:cubicBezTo>
                <a:cubicBezTo>
                  <a:pt x="312656" y="98687"/>
                  <a:pt x="405026" y="81918"/>
                  <a:pt x="311150" y="95329"/>
                </a:cubicBezTo>
                <a:cubicBezTo>
                  <a:pt x="300567" y="99562"/>
                  <a:pt x="290577" y="105794"/>
                  <a:pt x="279400" y="108029"/>
                </a:cubicBezTo>
                <a:cubicBezTo>
                  <a:pt x="258541" y="112201"/>
                  <a:pt x="237027" y="111894"/>
                  <a:pt x="215900" y="114379"/>
                </a:cubicBezTo>
                <a:cubicBezTo>
                  <a:pt x="201035" y="116128"/>
                  <a:pt x="186286" y="118751"/>
                  <a:pt x="171450" y="120729"/>
                </a:cubicBezTo>
                <a:cubicBezTo>
                  <a:pt x="107743" y="129223"/>
                  <a:pt x="139378" y="122397"/>
                  <a:pt x="95250" y="133429"/>
                </a:cubicBezTo>
                <a:cubicBezTo>
                  <a:pt x="77054" y="147986"/>
                  <a:pt x="60030" y="156342"/>
                  <a:pt x="50800" y="177879"/>
                </a:cubicBezTo>
                <a:cubicBezTo>
                  <a:pt x="47362" y="185901"/>
                  <a:pt x="46958" y="194920"/>
                  <a:pt x="44450" y="203279"/>
                </a:cubicBezTo>
                <a:cubicBezTo>
                  <a:pt x="40603" y="216101"/>
                  <a:pt x="31750" y="241379"/>
                  <a:pt x="31750" y="241379"/>
                </a:cubicBezTo>
                <a:cubicBezTo>
                  <a:pt x="29633" y="256196"/>
                  <a:pt x="28335" y="271153"/>
                  <a:pt x="25400" y="285829"/>
                </a:cubicBezTo>
                <a:cubicBezTo>
                  <a:pt x="24087" y="292393"/>
                  <a:pt x="19285" y="298190"/>
                  <a:pt x="19050" y="304879"/>
                </a:cubicBezTo>
                <a:cubicBezTo>
                  <a:pt x="15041" y="419128"/>
                  <a:pt x="16446" y="533521"/>
                  <a:pt x="12700" y="647779"/>
                </a:cubicBezTo>
                <a:cubicBezTo>
                  <a:pt x="12366" y="657951"/>
                  <a:pt x="2069" y="717917"/>
                  <a:pt x="0" y="730329"/>
                </a:cubicBezTo>
                <a:cubicBezTo>
                  <a:pt x="4233" y="755729"/>
                  <a:pt x="3658" y="782418"/>
                  <a:pt x="12700" y="806529"/>
                </a:cubicBezTo>
                <a:cubicBezTo>
                  <a:pt x="19638" y="825030"/>
                  <a:pt x="43344" y="833124"/>
                  <a:pt x="57150" y="844629"/>
                </a:cubicBezTo>
                <a:cubicBezTo>
                  <a:pt x="90179" y="872153"/>
                  <a:pt x="63925" y="853592"/>
                  <a:pt x="88900" y="882729"/>
                </a:cubicBezTo>
                <a:cubicBezTo>
                  <a:pt x="100618" y="896400"/>
                  <a:pt x="116498" y="912403"/>
                  <a:pt x="133350" y="920829"/>
                </a:cubicBezTo>
                <a:cubicBezTo>
                  <a:pt x="139337" y="923822"/>
                  <a:pt x="146050" y="925062"/>
                  <a:pt x="152400" y="927179"/>
                </a:cubicBezTo>
                <a:cubicBezTo>
                  <a:pt x="160867" y="933529"/>
                  <a:pt x="167854" y="942612"/>
                  <a:pt x="177800" y="946229"/>
                </a:cubicBezTo>
                <a:cubicBezTo>
                  <a:pt x="188449" y="950101"/>
                  <a:pt x="285327" y="958887"/>
                  <a:pt x="285750" y="958929"/>
                </a:cubicBezTo>
                <a:cubicBezTo>
                  <a:pt x="328552" y="973196"/>
                  <a:pt x="292642" y="962842"/>
                  <a:pt x="374650" y="971629"/>
                </a:cubicBezTo>
                <a:cubicBezTo>
                  <a:pt x="410675" y="975489"/>
                  <a:pt x="446701" y="979434"/>
                  <a:pt x="482600" y="984329"/>
                </a:cubicBezTo>
                <a:cubicBezTo>
                  <a:pt x="493294" y="985787"/>
                  <a:pt x="503879" y="988061"/>
                  <a:pt x="514350" y="990679"/>
                </a:cubicBezTo>
                <a:cubicBezTo>
                  <a:pt x="520844" y="992302"/>
                  <a:pt x="526814" y="995832"/>
                  <a:pt x="533400" y="997029"/>
                </a:cubicBezTo>
                <a:cubicBezTo>
                  <a:pt x="550190" y="1000082"/>
                  <a:pt x="567267" y="1001262"/>
                  <a:pt x="584200" y="1003379"/>
                </a:cubicBezTo>
                <a:cubicBezTo>
                  <a:pt x="639233" y="1001262"/>
                  <a:pt x="694416" y="1001603"/>
                  <a:pt x="749300" y="997029"/>
                </a:cubicBezTo>
                <a:cubicBezTo>
                  <a:pt x="770811" y="995236"/>
                  <a:pt x="791508" y="987878"/>
                  <a:pt x="812800" y="984329"/>
                </a:cubicBezTo>
                <a:cubicBezTo>
                  <a:pt x="829633" y="981524"/>
                  <a:pt x="846667" y="980096"/>
                  <a:pt x="863600" y="977979"/>
                </a:cubicBezTo>
                <a:cubicBezTo>
                  <a:pt x="869950" y="973746"/>
                  <a:pt x="875979" y="968985"/>
                  <a:pt x="882650" y="965279"/>
                </a:cubicBezTo>
                <a:cubicBezTo>
                  <a:pt x="895062" y="958383"/>
                  <a:pt x="908574" y="953534"/>
                  <a:pt x="920750" y="946229"/>
                </a:cubicBezTo>
                <a:cubicBezTo>
                  <a:pt x="997430" y="900221"/>
                  <a:pt x="951012" y="914851"/>
                  <a:pt x="1003300" y="901779"/>
                </a:cubicBezTo>
                <a:cubicBezTo>
                  <a:pt x="1036319" y="819232"/>
                  <a:pt x="994809" y="905618"/>
                  <a:pt x="1035050" y="857329"/>
                </a:cubicBezTo>
                <a:cubicBezTo>
                  <a:pt x="1091334" y="789789"/>
                  <a:pt x="986634" y="880822"/>
                  <a:pt x="1079500" y="806529"/>
                </a:cubicBezTo>
                <a:cubicBezTo>
                  <a:pt x="1083733" y="795946"/>
                  <a:pt x="1088198" y="785452"/>
                  <a:pt x="1092200" y="774779"/>
                </a:cubicBezTo>
                <a:cubicBezTo>
                  <a:pt x="1094550" y="768512"/>
                  <a:pt x="1097684" y="762366"/>
                  <a:pt x="1098550" y="755729"/>
                </a:cubicBezTo>
                <a:cubicBezTo>
                  <a:pt x="1104053" y="713542"/>
                  <a:pt x="1105973" y="670945"/>
                  <a:pt x="1111250" y="628729"/>
                </a:cubicBezTo>
                <a:cubicBezTo>
                  <a:pt x="1112332" y="620069"/>
                  <a:pt x="1115707" y="611848"/>
                  <a:pt x="1117600" y="603329"/>
                </a:cubicBezTo>
                <a:cubicBezTo>
                  <a:pt x="1127817" y="557353"/>
                  <a:pt x="1118953" y="586570"/>
                  <a:pt x="1130300" y="552529"/>
                </a:cubicBezTo>
                <a:cubicBezTo>
                  <a:pt x="1128183" y="495379"/>
                  <a:pt x="1127632" y="438150"/>
                  <a:pt x="1123950" y="381079"/>
                </a:cubicBezTo>
                <a:cubicBezTo>
                  <a:pt x="1122288" y="355312"/>
                  <a:pt x="1111228" y="346749"/>
                  <a:pt x="1098550" y="323929"/>
                </a:cubicBezTo>
                <a:cubicBezTo>
                  <a:pt x="1093953" y="315654"/>
                  <a:pt x="1091352" y="306232"/>
                  <a:pt x="1085850" y="298529"/>
                </a:cubicBezTo>
                <a:cubicBezTo>
                  <a:pt x="1049123" y="247111"/>
                  <a:pt x="1083721" y="319671"/>
                  <a:pt x="1047750" y="247729"/>
                </a:cubicBezTo>
                <a:cubicBezTo>
                  <a:pt x="1044757" y="241742"/>
                  <a:pt x="1044573" y="234572"/>
                  <a:pt x="1041400" y="228679"/>
                </a:cubicBezTo>
                <a:cubicBezTo>
                  <a:pt x="1016968" y="183304"/>
                  <a:pt x="1011137" y="168861"/>
                  <a:pt x="977900" y="139779"/>
                </a:cubicBezTo>
                <a:cubicBezTo>
                  <a:pt x="969935" y="132810"/>
                  <a:pt x="962269" y="124800"/>
                  <a:pt x="952500" y="120729"/>
                </a:cubicBezTo>
                <a:cubicBezTo>
                  <a:pt x="936388" y="114016"/>
                  <a:pt x="918259" y="113549"/>
                  <a:pt x="901700" y="108029"/>
                </a:cubicBezTo>
                <a:cubicBezTo>
                  <a:pt x="895350" y="105912"/>
                  <a:pt x="889184" y="103131"/>
                  <a:pt x="882650" y="101679"/>
                </a:cubicBezTo>
                <a:cubicBezTo>
                  <a:pt x="870081" y="98886"/>
                  <a:pt x="857041" y="98452"/>
                  <a:pt x="844550" y="95329"/>
                </a:cubicBezTo>
                <a:cubicBezTo>
                  <a:pt x="831563" y="92082"/>
                  <a:pt x="819272" y="86476"/>
                  <a:pt x="806450" y="82629"/>
                </a:cubicBezTo>
                <a:cubicBezTo>
                  <a:pt x="798091" y="80121"/>
                  <a:pt x="789517" y="78396"/>
                  <a:pt x="781050" y="76279"/>
                </a:cubicBezTo>
                <a:cubicBezTo>
                  <a:pt x="696570" y="19959"/>
                  <a:pt x="784675" y="74916"/>
                  <a:pt x="711200" y="38179"/>
                </a:cubicBezTo>
                <a:cubicBezTo>
                  <a:pt x="704374" y="34766"/>
                  <a:pt x="699460" y="27672"/>
                  <a:pt x="692150" y="25479"/>
                </a:cubicBezTo>
                <a:cubicBezTo>
                  <a:pt x="677814" y="21178"/>
                  <a:pt x="662493" y="21405"/>
                  <a:pt x="647700" y="19129"/>
                </a:cubicBezTo>
                <a:cubicBezTo>
                  <a:pt x="604163" y="12431"/>
                  <a:pt x="610658" y="1137"/>
                  <a:pt x="596900" y="7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425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FE5881-1F14-326C-F05A-769B08F0A1F2}"/>
              </a:ext>
            </a:extLst>
          </p:cNvPr>
          <p:cNvSpPr>
            <a:spLocks noGrp="1"/>
          </p:cNvSpPr>
          <p:nvPr>
            <p:ph type="sldNum" sz="quarter" idx="12"/>
          </p:nvPr>
        </p:nvSpPr>
        <p:spPr/>
        <p:txBody>
          <a:bodyPr/>
          <a:lstStyle/>
          <a:p>
            <a:fld id="{C4F85062-4662-4D6B-BB38-DB7C890070DF}" type="slidenum">
              <a:rPr lang="en-US" smtClean="0"/>
              <a:t>40</a:t>
            </a:fld>
            <a:endParaRPr lang="en-US"/>
          </a:p>
        </p:txBody>
      </p:sp>
      <p:sp>
        <p:nvSpPr>
          <p:cNvPr id="4" name="TextBox 3">
            <a:extLst>
              <a:ext uri="{FF2B5EF4-FFF2-40B4-BE49-F238E27FC236}">
                <a16:creationId xmlns:a16="http://schemas.microsoft.com/office/drawing/2014/main" id="{C5BD03D2-9CD0-F038-8A87-F6E305D4B280}"/>
              </a:ext>
            </a:extLst>
          </p:cNvPr>
          <p:cNvSpPr txBox="1"/>
          <p:nvPr/>
        </p:nvSpPr>
        <p:spPr>
          <a:xfrm>
            <a:off x="1600200" y="5987019"/>
            <a:ext cx="4572000" cy="369332"/>
          </a:xfrm>
          <a:prstGeom prst="rect">
            <a:avLst/>
          </a:prstGeom>
          <a:noFill/>
        </p:spPr>
        <p:txBody>
          <a:bodyPr wrap="square">
            <a:spAutoFit/>
          </a:bodyPr>
          <a:lstStyle/>
          <a:p>
            <a:r>
              <a:rPr lang="en-US" dirty="0"/>
              <a:t>https://uritrottoir.com/</a:t>
            </a:r>
          </a:p>
        </p:txBody>
      </p:sp>
      <p:pic>
        <p:nvPicPr>
          <p:cNvPr id="6" name="Picture 5">
            <a:extLst>
              <a:ext uri="{FF2B5EF4-FFF2-40B4-BE49-F238E27FC236}">
                <a16:creationId xmlns:a16="http://schemas.microsoft.com/office/drawing/2014/main" id="{224E074F-ACA1-FF35-6C9D-075DFFBE69CA}"/>
              </a:ext>
            </a:extLst>
          </p:cNvPr>
          <p:cNvPicPr>
            <a:picLocks noChangeAspect="1"/>
          </p:cNvPicPr>
          <p:nvPr/>
        </p:nvPicPr>
        <p:blipFill>
          <a:blip r:embed="rId2"/>
          <a:stretch>
            <a:fillRect/>
          </a:stretch>
        </p:blipFill>
        <p:spPr>
          <a:xfrm>
            <a:off x="1524000" y="685800"/>
            <a:ext cx="9144000" cy="4921094"/>
          </a:xfrm>
          <a:prstGeom prst="rect">
            <a:avLst/>
          </a:prstGeom>
        </p:spPr>
      </p:pic>
    </p:spTree>
    <p:extLst>
      <p:ext uri="{BB962C8B-B14F-4D97-AF65-F5344CB8AC3E}">
        <p14:creationId xmlns:p14="http://schemas.microsoft.com/office/powerpoint/2010/main" val="2010075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26874" y="4424653"/>
            <a:ext cx="6280565" cy="400110"/>
          </a:xfrm>
          <a:prstGeom prst="rect">
            <a:avLst/>
          </a:prstGeom>
          <a:noFill/>
        </p:spPr>
        <p:txBody>
          <a:bodyPr wrap="none" rtlCol="0">
            <a:spAutoFit/>
          </a:bodyPr>
          <a:lstStyle/>
          <a:p>
            <a:r>
              <a:rPr lang="en-US" sz="2000" dirty="0"/>
              <a:t>Is this frozen Niagara Falls (in the early 1900s) real or fake?</a:t>
            </a:r>
          </a:p>
        </p:txBody>
      </p:sp>
      <p:pic>
        <p:nvPicPr>
          <p:cNvPr id="1026" name="Picture 2" descr="http://www.cliftonhill.com/falls_blog/wp-content/uploads/2013/04/Frozen-Niagara-Falls.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3" y="152402"/>
            <a:ext cx="7769725" cy="41850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96203" y="5334003"/>
            <a:ext cx="1194751" cy="769441"/>
          </a:xfrm>
          <a:prstGeom prst="rect">
            <a:avLst/>
          </a:prstGeom>
          <a:noFill/>
        </p:spPr>
        <p:txBody>
          <a:bodyPr wrap="none" rtlCol="0">
            <a:spAutoFit/>
          </a:bodyPr>
          <a:lstStyle/>
          <a:p>
            <a:r>
              <a:rPr lang="en-US" sz="4400" dirty="0"/>
              <a:t>Real</a:t>
            </a:r>
            <a:endParaRPr lang="en-US" sz="2000" dirty="0"/>
          </a:p>
        </p:txBody>
      </p:sp>
    </p:spTree>
    <p:extLst>
      <p:ext uri="{BB962C8B-B14F-4D97-AF65-F5344CB8AC3E}">
        <p14:creationId xmlns:p14="http://schemas.microsoft.com/office/powerpoint/2010/main" val="213016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wx.com/dru/2014/01/b65e0bff-e8f7-4f48-9d55-2dbd0dc87c03_980x5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3" y="457200"/>
            <a:ext cx="8131687"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50211" y="5163379"/>
            <a:ext cx="4572000" cy="369332"/>
          </a:xfrm>
          <a:prstGeom prst="rect">
            <a:avLst/>
          </a:prstGeom>
        </p:spPr>
        <p:txBody>
          <a:bodyPr>
            <a:spAutoFit/>
          </a:bodyPr>
          <a:lstStyle/>
          <a:p>
            <a:r>
              <a:rPr lang="en-US" dirty="0"/>
              <a:t>Niagara Falls -  Jan. 9, 2014</a:t>
            </a:r>
          </a:p>
        </p:txBody>
      </p:sp>
    </p:spTree>
    <p:extLst>
      <p:ext uri="{BB962C8B-B14F-4D97-AF65-F5344CB8AC3E}">
        <p14:creationId xmlns:p14="http://schemas.microsoft.com/office/powerpoint/2010/main" val="28546167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87783" y="4933891"/>
            <a:ext cx="4434932" cy="400110"/>
          </a:xfrm>
          <a:prstGeom prst="rect">
            <a:avLst/>
          </a:prstGeom>
          <a:noFill/>
        </p:spPr>
        <p:txBody>
          <a:bodyPr wrap="none" rtlCol="0">
            <a:spAutoFit/>
          </a:bodyPr>
          <a:lstStyle/>
          <a:p>
            <a:r>
              <a:rPr lang="en-US" sz="2000" dirty="0"/>
              <a:t>Is this 9/11 tourist snapshot real or fake?</a:t>
            </a:r>
          </a:p>
        </p:txBody>
      </p:sp>
      <p:pic>
        <p:nvPicPr>
          <p:cNvPr id="21506" name="Picture 2" descr="http://0.tqn.com/d/urbanlegends/1/0/J/7/tourist_guy_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259" y="327006"/>
            <a:ext cx="6749143" cy="46472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96200" y="5334003"/>
            <a:ext cx="1453924" cy="769441"/>
          </a:xfrm>
          <a:prstGeom prst="rect">
            <a:avLst/>
          </a:prstGeom>
          <a:noFill/>
        </p:spPr>
        <p:txBody>
          <a:bodyPr wrap="none" rtlCol="0">
            <a:spAutoFit/>
          </a:bodyPr>
          <a:lstStyle/>
          <a:p>
            <a:r>
              <a:rPr lang="en-US" sz="4400" dirty="0"/>
              <a:t>FAKE</a:t>
            </a:r>
            <a:endParaRPr lang="en-US" sz="2000" dirty="0"/>
          </a:p>
        </p:txBody>
      </p:sp>
    </p:spTree>
    <p:extLst>
      <p:ext uri="{BB962C8B-B14F-4D97-AF65-F5344CB8AC3E}">
        <p14:creationId xmlns:p14="http://schemas.microsoft.com/office/powerpoint/2010/main" val="165391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61180" y="857879"/>
            <a:ext cx="6083140" cy="523220"/>
          </a:xfrm>
          <a:prstGeom prst="rect">
            <a:avLst/>
          </a:prstGeom>
          <a:noFill/>
        </p:spPr>
        <p:txBody>
          <a:bodyPr wrap="none" rtlCol="0">
            <a:spAutoFit/>
          </a:bodyPr>
          <a:lstStyle/>
          <a:p>
            <a:r>
              <a:rPr lang="en-US" sz="2800" dirty="0"/>
              <a:t>How did you determine “real” or “fake”?</a:t>
            </a:r>
          </a:p>
        </p:txBody>
      </p:sp>
      <p:sp>
        <p:nvSpPr>
          <p:cNvPr id="7" name="TextBox 6"/>
          <p:cNvSpPr txBox="1"/>
          <p:nvPr/>
        </p:nvSpPr>
        <p:spPr>
          <a:xfrm>
            <a:off x="2662822" y="1774732"/>
            <a:ext cx="7376528" cy="2708434"/>
          </a:xfrm>
          <a:prstGeom prst="rect">
            <a:avLst/>
          </a:prstGeom>
          <a:noFill/>
        </p:spPr>
        <p:txBody>
          <a:bodyPr wrap="square" rtlCol="0">
            <a:spAutoFit/>
          </a:bodyPr>
          <a:lstStyle/>
          <a:p>
            <a:pPr>
              <a:spcAft>
                <a:spcPts val="1200"/>
              </a:spcAft>
            </a:pPr>
            <a:r>
              <a:rPr lang="en-US" sz="2800" dirty="0"/>
              <a:t>Because you really know something as fact?</a:t>
            </a:r>
          </a:p>
          <a:p>
            <a:pPr>
              <a:spcAft>
                <a:spcPts val="1200"/>
              </a:spcAft>
            </a:pPr>
            <a:r>
              <a:rPr lang="en-US" sz="2800" dirty="0"/>
              <a:t>Because you can tell that a photo has been Photoshopped?</a:t>
            </a:r>
          </a:p>
          <a:p>
            <a:pPr>
              <a:spcAft>
                <a:spcPts val="1200"/>
              </a:spcAft>
            </a:pPr>
            <a:r>
              <a:rPr lang="en-US" sz="2800" dirty="0"/>
              <a:t>By some sort of logic?</a:t>
            </a:r>
          </a:p>
          <a:p>
            <a:pPr>
              <a:spcAft>
                <a:spcPts val="1200"/>
              </a:spcAft>
            </a:pPr>
            <a:r>
              <a:rPr lang="en-US" sz="2800" dirty="0"/>
              <a:t>Because you know of precedents or parallels?</a:t>
            </a:r>
            <a:endParaRPr lang="en-US" sz="2400" dirty="0"/>
          </a:p>
        </p:txBody>
      </p:sp>
      <p:sp>
        <p:nvSpPr>
          <p:cNvPr id="2" name="Slide Number Placeholder 1"/>
          <p:cNvSpPr>
            <a:spLocks noGrp="1"/>
          </p:cNvSpPr>
          <p:nvPr>
            <p:ph type="sldNum" sz="quarter" idx="12"/>
          </p:nvPr>
        </p:nvSpPr>
        <p:spPr/>
        <p:txBody>
          <a:bodyPr/>
          <a:lstStyle/>
          <a:p>
            <a:fld id="{C4F85062-4662-4D6B-BB38-DB7C890070DF}" type="slidenum">
              <a:rPr lang="en-US" smtClean="0"/>
              <a:t>44</a:t>
            </a:fld>
            <a:endParaRPr lang="en-US"/>
          </a:p>
        </p:txBody>
      </p:sp>
      <p:sp>
        <p:nvSpPr>
          <p:cNvPr id="3" name="Rectangle 2">
            <a:extLst>
              <a:ext uri="{FF2B5EF4-FFF2-40B4-BE49-F238E27FC236}">
                <a16:creationId xmlns:a16="http://schemas.microsoft.com/office/drawing/2014/main" id="{F4DD2503-318C-4B99-8D21-DEE5B8F8F7D5}"/>
              </a:ext>
            </a:extLst>
          </p:cNvPr>
          <p:cNvSpPr/>
          <p:nvPr/>
        </p:nvSpPr>
        <p:spPr>
          <a:xfrm>
            <a:off x="2680544" y="4657405"/>
            <a:ext cx="6540573" cy="1031051"/>
          </a:xfrm>
          <a:prstGeom prst="rect">
            <a:avLst/>
          </a:prstGeom>
        </p:spPr>
        <p:txBody>
          <a:bodyPr wrap="none">
            <a:spAutoFit/>
          </a:bodyPr>
          <a:lstStyle/>
          <a:p>
            <a:pPr>
              <a:spcAft>
                <a:spcPts val="600"/>
              </a:spcAft>
            </a:pPr>
            <a:r>
              <a:rPr lang="en-US" sz="2800" dirty="0"/>
              <a:t>How did you process your information?</a:t>
            </a:r>
          </a:p>
          <a:p>
            <a:pPr>
              <a:spcAft>
                <a:spcPts val="600"/>
              </a:spcAft>
            </a:pPr>
            <a:r>
              <a:rPr lang="es-ES" sz="2800" dirty="0" err="1"/>
              <a:t>Did</a:t>
            </a:r>
            <a:r>
              <a:rPr lang="es-ES" sz="2800" dirty="0"/>
              <a:t> </a:t>
            </a:r>
            <a:r>
              <a:rPr lang="es-ES" sz="2800" dirty="0" err="1"/>
              <a:t>wishes</a:t>
            </a:r>
            <a:r>
              <a:rPr lang="es-ES" sz="2800" dirty="0"/>
              <a:t> </a:t>
            </a:r>
            <a:r>
              <a:rPr lang="es-ES" sz="2800" dirty="0" err="1"/>
              <a:t>or</a:t>
            </a:r>
            <a:r>
              <a:rPr lang="es-ES" sz="2800" dirty="0"/>
              <a:t> </a:t>
            </a:r>
            <a:r>
              <a:rPr lang="es-ES" sz="2800" dirty="0" err="1"/>
              <a:t>biases</a:t>
            </a:r>
            <a:r>
              <a:rPr lang="es-ES" sz="2800" dirty="0"/>
              <a:t> </a:t>
            </a:r>
            <a:r>
              <a:rPr lang="es-ES" sz="2800" dirty="0" err="1"/>
              <a:t>or</a:t>
            </a:r>
            <a:r>
              <a:rPr lang="es-ES" sz="2800" dirty="0"/>
              <a:t> </a:t>
            </a:r>
            <a:r>
              <a:rPr lang="es-ES" sz="2800" dirty="0" err="1"/>
              <a:t>fears</a:t>
            </a:r>
            <a:r>
              <a:rPr lang="es-ES" sz="2800" dirty="0"/>
              <a:t> </a:t>
            </a:r>
            <a:r>
              <a:rPr lang="es-ES" sz="2800" dirty="0" err="1"/>
              <a:t>influence</a:t>
            </a:r>
            <a:r>
              <a:rPr lang="es-ES" sz="2800" dirty="0"/>
              <a:t> </a:t>
            </a:r>
            <a:r>
              <a:rPr lang="es-ES" sz="2800" dirty="0" err="1"/>
              <a:t>you</a:t>
            </a:r>
            <a:r>
              <a:rPr lang="es-ES" sz="2800" dirty="0"/>
              <a:t>?</a:t>
            </a:r>
          </a:p>
        </p:txBody>
      </p:sp>
      <p:sp useBgFill="1">
        <p:nvSpPr>
          <p:cNvPr id="5" name="TextBox 4">
            <a:extLst>
              <a:ext uri="{FF2B5EF4-FFF2-40B4-BE49-F238E27FC236}">
                <a16:creationId xmlns:a16="http://schemas.microsoft.com/office/drawing/2014/main" id="{5FC02DE7-1ECA-4D55-923E-AE69DC068C1E}"/>
              </a:ext>
            </a:extLst>
          </p:cNvPr>
          <p:cNvSpPr txBox="1"/>
          <p:nvPr/>
        </p:nvSpPr>
        <p:spPr>
          <a:xfrm rot="271165">
            <a:off x="2490816" y="2638731"/>
            <a:ext cx="6750887" cy="1231106"/>
          </a:xfrm>
          <a:prstGeom prst="rect">
            <a:avLst/>
          </a:prstGeom>
          <a:ln w="57150">
            <a:solidFill>
              <a:srgbClr val="FF0000"/>
            </a:solidFill>
          </a:ln>
        </p:spPr>
        <p:txBody>
          <a:bodyPr wrap="none" lIns="640080" tIns="365760" rIns="640080" bIns="365760" rtlCol="0">
            <a:spAutoFit/>
          </a:bodyPr>
          <a:lstStyle/>
          <a:p>
            <a:r>
              <a:rPr lang="en-US" sz="3200" i="1" dirty="0"/>
              <a:t>An analyst is conscious of all this.</a:t>
            </a:r>
            <a:endParaRPr lang="en-US" sz="3200" dirty="0"/>
          </a:p>
        </p:txBody>
      </p:sp>
    </p:spTree>
    <p:extLst>
      <p:ext uri="{BB962C8B-B14F-4D97-AF65-F5344CB8AC3E}">
        <p14:creationId xmlns:p14="http://schemas.microsoft.com/office/powerpoint/2010/main" val="103990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par>
                                <p:cTn id="28" presetID="26" presetClass="emph" presetSubtype="0" repeatCount="3000" fill="hold" grpId="1" nodeType="with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5" grpId="1"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3706165" y="2286003"/>
            <a:ext cx="4033476" cy="1384995"/>
          </a:xfrm>
          <a:prstGeom prst="rect">
            <a:avLst/>
          </a:prstGeom>
          <a:noFill/>
        </p:spPr>
        <p:txBody>
          <a:bodyPr wrap="none" rtlCol="0">
            <a:spAutoFit/>
          </a:bodyPr>
          <a:lstStyle/>
          <a:p>
            <a:pPr algn="ctr"/>
            <a:r>
              <a:rPr lang="en-US" sz="2800" dirty="0"/>
              <a:t>Be careful … what you see</a:t>
            </a:r>
            <a:br>
              <a:rPr lang="en-US" sz="2800" dirty="0"/>
            </a:br>
            <a:r>
              <a:rPr lang="en-US" sz="2800" dirty="0"/>
              <a:t>may belie</a:t>
            </a:r>
            <a:br>
              <a:rPr lang="en-US" sz="2800" dirty="0"/>
            </a:br>
            <a:r>
              <a:rPr lang="en-US" sz="2800" dirty="0"/>
              <a:t>what you think.</a:t>
            </a:r>
          </a:p>
        </p:txBody>
      </p:sp>
    </p:spTree>
    <p:extLst>
      <p:ext uri="{BB962C8B-B14F-4D97-AF65-F5344CB8AC3E}">
        <p14:creationId xmlns:p14="http://schemas.microsoft.com/office/powerpoint/2010/main" val="23573956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832AC0-6681-4EDC-8BE7-938304B1B34A}"/>
              </a:ext>
            </a:extLst>
          </p:cNvPr>
          <p:cNvSpPr txBox="1"/>
          <p:nvPr/>
        </p:nvSpPr>
        <p:spPr>
          <a:xfrm>
            <a:off x="2590800" y="914401"/>
            <a:ext cx="4870244" cy="523220"/>
          </a:xfrm>
          <a:prstGeom prst="rect">
            <a:avLst/>
          </a:prstGeom>
          <a:noFill/>
        </p:spPr>
        <p:txBody>
          <a:bodyPr wrap="none" rtlCol="0">
            <a:spAutoFit/>
          </a:bodyPr>
          <a:lstStyle/>
          <a:p>
            <a:r>
              <a:rPr lang="en-US" sz="2800" dirty="0"/>
              <a:t>What do you see in this picture?</a:t>
            </a:r>
          </a:p>
        </p:txBody>
      </p:sp>
      <p:pic>
        <p:nvPicPr>
          <p:cNvPr id="3" name="Picture 2">
            <a:extLst>
              <a:ext uri="{FF2B5EF4-FFF2-40B4-BE49-F238E27FC236}">
                <a16:creationId xmlns:a16="http://schemas.microsoft.com/office/drawing/2014/main" id="{186D1686-F237-4A4D-8C63-CBEF92406C58}"/>
              </a:ext>
            </a:extLst>
          </p:cNvPr>
          <p:cNvPicPr>
            <a:picLocks noChangeAspect="1"/>
          </p:cNvPicPr>
          <p:nvPr/>
        </p:nvPicPr>
        <p:blipFill>
          <a:blip r:embed="rId2"/>
          <a:stretch>
            <a:fillRect/>
          </a:stretch>
        </p:blipFill>
        <p:spPr>
          <a:xfrm>
            <a:off x="2819400" y="1676400"/>
            <a:ext cx="6019800" cy="4368824"/>
          </a:xfrm>
          <a:prstGeom prst="rect">
            <a:avLst/>
          </a:prstGeom>
        </p:spPr>
      </p:pic>
    </p:spTree>
    <p:extLst>
      <p:ext uri="{BB962C8B-B14F-4D97-AF65-F5344CB8AC3E}">
        <p14:creationId xmlns:p14="http://schemas.microsoft.com/office/powerpoint/2010/main" val="82441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1200"/>
                                  </p:stCondLst>
                                  <p:childTnLst>
                                    <p:set>
                                      <p:cBhvr>
                                        <p:cTn id="9" dur="1" fill="hold">
                                          <p:stCondLst>
                                            <p:cond delay="0"/>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981200" y="471440"/>
            <a:ext cx="7315200" cy="461665"/>
          </a:xfrm>
          <a:prstGeom prst="rect">
            <a:avLst/>
          </a:prstGeom>
        </p:spPr>
        <p:txBody>
          <a:bodyPr wrap="square">
            <a:spAutoFit/>
          </a:bodyPr>
          <a:lstStyle/>
          <a:p>
            <a:r>
              <a:rPr lang="en-US" sz="2400" dirty="0"/>
              <a:t>And … an analyst sees a story in everything.</a:t>
            </a:r>
          </a:p>
        </p:txBody>
      </p:sp>
      <p:pic>
        <p:nvPicPr>
          <p:cNvPr id="12290" name="yiv921746160_x0000_i1028" descr="part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3" y="909266"/>
            <a:ext cx="4267199" cy="575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Callout 2">
            <a:extLst>
              <a:ext uri="{FF2B5EF4-FFF2-40B4-BE49-F238E27FC236}">
                <a16:creationId xmlns:a16="http://schemas.microsoft.com/office/drawing/2014/main" id="{FD4A1104-C0A5-0257-3125-AC635E34910C}"/>
              </a:ext>
            </a:extLst>
          </p:cNvPr>
          <p:cNvSpPr/>
          <p:nvPr/>
        </p:nvSpPr>
        <p:spPr>
          <a:xfrm>
            <a:off x="7315200" y="1371600"/>
            <a:ext cx="2209800" cy="1524000"/>
          </a:xfrm>
          <a:prstGeom prst="wedgeEllipseCallout">
            <a:avLst>
              <a:gd name="adj1" fmla="val -36547"/>
              <a:gd name="adj2" fmla="val 60222"/>
            </a:avLst>
          </a:prstGeom>
          <a:solidFill>
            <a:srgbClr val="B9852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 Mami !!</a:t>
            </a:r>
          </a:p>
        </p:txBody>
      </p:sp>
      <p:sp>
        <p:nvSpPr>
          <p:cNvPr id="4" name="TextBox 3">
            <a:extLst>
              <a:ext uri="{FF2B5EF4-FFF2-40B4-BE49-F238E27FC236}">
                <a16:creationId xmlns:a16="http://schemas.microsoft.com/office/drawing/2014/main" id="{61D6F3D9-C4D9-7FC8-2626-EFE5B072654E}"/>
              </a:ext>
            </a:extLst>
          </p:cNvPr>
          <p:cNvSpPr txBox="1"/>
          <p:nvPr/>
        </p:nvSpPr>
        <p:spPr>
          <a:xfrm rot="20808332">
            <a:off x="6215755" y="5222887"/>
            <a:ext cx="3760966" cy="1015663"/>
          </a:xfrm>
          <a:prstGeom prst="rect">
            <a:avLst/>
          </a:prstGeom>
          <a:solidFill>
            <a:schemeClr val="tx1">
              <a:alpha val="26535"/>
            </a:schemeClr>
          </a:solidFill>
        </p:spPr>
        <p:txBody>
          <a:bodyPr wrap="none" rtlCol="0">
            <a:spAutoFit/>
          </a:bodyPr>
          <a:lstStyle/>
          <a:p>
            <a:r>
              <a:rPr lang="en-US" sz="6000" dirty="0">
                <a:solidFill>
                  <a:srgbClr val="FF0000"/>
                </a:solidFill>
              </a:rPr>
              <a:t>¡Be careful!</a:t>
            </a:r>
          </a:p>
        </p:txBody>
      </p:sp>
    </p:spTree>
    <p:extLst>
      <p:ext uri="{BB962C8B-B14F-4D97-AF65-F5344CB8AC3E}">
        <p14:creationId xmlns:p14="http://schemas.microsoft.com/office/powerpoint/2010/main" val="150290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par>
                          <p:cTn id="8" fill="hold">
                            <p:stCondLst>
                              <p:cond delay="2500"/>
                            </p:stCondLst>
                            <p:childTnLst>
                              <p:par>
                                <p:cTn id="9" presetID="9" presetClass="entr" presetSubtype="0" fill="hold" grpId="0"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981200" y="471440"/>
            <a:ext cx="7315200" cy="461665"/>
          </a:xfrm>
          <a:prstGeom prst="rect">
            <a:avLst/>
          </a:prstGeom>
        </p:spPr>
        <p:txBody>
          <a:bodyPr wrap="square">
            <a:spAutoFit/>
          </a:bodyPr>
          <a:lstStyle/>
          <a:p>
            <a:r>
              <a:rPr lang="en-US" sz="2400" dirty="0"/>
              <a:t>And … an analyst sees a story in everything.</a:t>
            </a:r>
          </a:p>
        </p:txBody>
      </p:sp>
      <p:pic>
        <p:nvPicPr>
          <p:cNvPr id="4098" name="ydp56cc5432yiv2202670467m_-9975224876785422m_7163781662617164383m_1746056616703762737m_-7631409960333731119m_4729712201626811356ydp2762343cyiv1034452395ydp5b961d1eyiv9308332605ydpe8fa847fyiv6237093110m_-6167991153174127803_x0000_i1036" descr="https://gallery.mailchimp.com/34dcfc0a91102ec1b8f40af94/images/9ed2a35a-d097-43d6-852f-19ddd9afd70b.jpg">
            <a:extLst>
              <a:ext uri="{FF2B5EF4-FFF2-40B4-BE49-F238E27FC236}">
                <a16:creationId xmlns:a16="http://schemas.microsoft.com/office/drawing/2014/main" id="{BBA1D9C2-B85A-3475-FF6E-4C5C3FCBE182}"/>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2438400" y="12192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B0E4AE1-2B09-2DAF-8500-92FA532E787B}"/>
              </a:ext>
            </a:extLst>
          </p:cNvPr>
          <p:cNvSpPr txBox="1"/>
          <p:nvPr/>
        </p:nvSpPr>
        <p:spPr>
          <a:xfrm rot="20808332">
            <a:off x="6215755" y="5222887"/>
            <a:ext cx="3760966" cy="1015663"/>
          </a:xfrm>
          <a:prstGeom prst="rect">
            <a:avLst/>
          </a:prstGeom>
          <a:solidFill>
            <a:schemeClr val="tx1">
              <a:alpha val="26535"/>
            </a:schemeClr>
          </a:solidFill>
        </p:spPr>
        <p:txBody>
          <a:bodyPr wrap="none" rtlCol="0">
            <a:spAutoFit/>
          </a:bodyPr>
          <a:lstStyle/>
          <a:p>
            <a:r>
              <a:rPr lang="en-US" sz="6000" dirty="0">
                <a:solidFill>
                  <a:srgbClr val="FF0000"/>
                </a:solidFill>
              </a:rPr>
              <a:t>¡Be careful!</a:t>
            </a:r>
          </a:p>
        </p:txBody>
      </p:sp>
    </p:spTree>
    <p:extLst>
      <p:ext uri="{BB962C8B-B14F-4D97-AF65-F5344CB8AC3E}">
        <p14:creationId xmlns:p14="http://schemas.microsoft.com/office/powerpoint/2010/main" val="126606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981200" y="471440"/>
            <a:ext cx="7315200" cy="461665"/>
          </a:xfrm>
          <a:prstGeom prst="rect">
            <a:avLst/>
          </a:prstGeom>
        </p:spPr>
        <p:txBody>
          <a:bodyPr wrap="square">
            <a:spAutoFit/>
          </a:bodyPr>
          <a:lstStyle/>
          <a:p>
            <a:r>
              <a:rPr lang="en-US" sz="2400" dirty="0"/>
              <a:t>And … an analyst sees a story in everything.</a:t>
            </a:r>
          </a:p>
        </p:txBody>
      </p:sp>
      <p:pic>
        <p:nvPicPr>
          <p:cNvPr id="2050" name="ydp56cc5432yiv2202670467m_-9975224876785422m_7163781662617164383m_1746056616703762737m_-7631409960333731119m_4729712201626811356ydp2762343cyiv1034452395ydp5b961d1eyiv9308332605ydpe8fa847fyiv6237093110m_-6167991153174127803_x0000_i1026" descr="https://gallery.mailchimp.com/34dcfc0a91102ec1b8f40af94/images/37a335b9-2ade-443f-8028-2bf012420532.jpg">
            <a:extLst>
              <a:ext uri="{FF2B5EF4-FFF2-40B4-BE49-F238E27FC236}">
                <a16:creationId xmlns:a16="http://schemas.microsoft.com/office/drawing/2014/main" id="{10A1C6A9-FE0D-DAA7-241F-A1C89C376897}"/>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2705100" y="1300211"/>
            <a:ext cx="6781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59B1944-5A8A-803F-429D-E0C9408ECF72}"/>
              </a:ext>
            </a:extLst>
          </p:cNvPr>
          <p:cNvSpPr txBox="1"/>
          <p:nvPr/>
        </p:nvSpPr>
        <p:spPr>
          <a:xfrm rot="20808332">
            <a:off x="6178884" y="5222887"/>
            <a:ext cx="3834704" cy="1015663"/>
          </a:xfrm>
          <a:prstGeom prst="rect">
            <a:avLst/>
          </a:prstGeom>
          <a:solidFill>
            <a:schemeClr val="tx1">
              <a:alpha val="26535"/>
            </a:schemeClr>
          </a:solidFill>
        </p:spPr>
        <p:txBody>
          <a:bodyPr wrap="none" rtlCol="0">
            <a:spAutoFit/>
          </a:bodyPr>
          <a:lstStyle/>
          <a:p>
            <a:r>
              <a:rPr lang="en-US" sz="6000" dirty="0">
                <a:solidFill>
                  <a:srgbClr val="FF0000"/>
                </a:solidFill>
              </a:rPr>
              <a:t>¡CUIDADO!</a:t>
            </a:r>
          </a:p>
        </p:txBody>
      </p:sp>
    </p:spTree>
    <p:extLst>
      <p:ext uri="{BB962C8B-B14F-4D97-AF65-F5344CB8AC3E}">
        <p14:creationId xmlns:p14="http://schemas.microsoft.com/office/powerpoint/2010/main" val="397748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982D9E-00E4-4E48-AEAB-CE69096242C9}"/>
              </a:ext>
            </a:extLst>
          </p:cNvPr>
          <p:cNvSpPr txBox="1"/>
          <p:nvPr/>
        </p:nvSpPr>
        <p:spPr>
          <a:xfrm>
            <a:off x="4191000" y="914400"/>
            <a:ext cx="3403496" cy="646331"/>
          </a:xfrm>
          <a:prstGeom prst="rect">
            <a:avLst/>
          </a:prstGeom>
          <a:noFill/>
        </p:spPr>
        <p:txBody>
          <a:bodyPr wrap="none" rtlCol="0">
            <a:spAutoFit/>
          </a:bodyPr>
          <a:lstStyle/>
          <a:p>
            <a:r>
              <a:rPr lang="en-US" sz="3600" dirty="0"/>
              <a:t>What is analysis?</a:t>
            </a:r>
          </a:p>
        </p:txBody>
      </p:sp>
      <p:sp>
        <p:nvSpPr>
          <p:cNvPr id="3" name="TextBox 2">
            <a:extLst>
              <a:ext uri="{FF2B5EF4-FFF2-40B4-BE49-F238E27FC236}">
                <a16:creationId xmlns:a16="http://schemas.microsoft.com/office/drawing/2014/main" id="{0FB42041-D3DF-48DE-8020-316544428F93}"/>
              </a:ext>
            </a:extLst>
          </p:cNvPr>
          <p:cNvSpPr txBox="1"/>
          <p:nvPr/>
        </p:nvSpPr>
        <p:spPr>
          <a:xfrm>
            <a:off x="1143000" y="2104311"/>
            <a:ext cx="4501232" cy="461665"/>
          </a:xfrm>
          <a:prstGeom prst="rect">
            <a:avLst/>
          </a:prstGeom>
          <a:noFill/>
        </p:spPr>
        <p:txBody>
          <a:bodyPr wrap="none" rtlCol="0">
            <a:spAutoFit/>
          </a:bodyPr>
          <a:lstStyle/>
          <a:p>
            <a:r>
              <a:rPr lang="en-US" sz="2400" dirty="0"/>
              <a:t>Telling our readers or audiences …</a:t>
            </a:r>
          </a:p>
        </p:txBody>
      </p:sp>
      <p:sp>
        <p:nvSpPr>
          <p:cNvPr id="4" name="TextBox 3">
            <a:extLst>
              <a:ext uri="{FF2B5EF4-FFF2-40B4-BE49-F238E27FC236}">
                <a16:creationId xmlns:a16="http://schemas.microsoft.com/office/drawing/2014/main" id="{709BE824-43CB-4FF3-9457-C0DE48077654}"/>
              </a:ext>
            </a:extLst>
          </p:cNvPr>
          <p:cNvSpPr txBox="1"/>
          <p:nvPr/>
        </p:nvSpPr>
        <p:spPr>
          <a:xfrm>
            <a:off x="1866900" y="2771002"/>
            <a:ext cx="6781800" cy="2831544"/>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400" dirty="0"/>
              <a:t>What we know about what’s happening</a:t>
            </a:r>
            <a:br>
              <a:rPr lang="en-US" sz="2400" dirty="0"/>
            </a:br>
            <a:r>
              <a:rPr lang="en-US" sz="2400" dirty="0"/>
              <a:t>Who, what, when, where, how many</a:t>
            </a:r>
          </a:p>
          <a:p>
            <a:pPr marL="342900" indent="-342900">
              <a:spcAft>
                <a:spcPts val="1200"/>
              </a:spcAft>
              <a:buFont typeface="Arial" panose="020B0604020202020204" pitchFamily="34" charset="0"/>
              <a:buChar char="•"/>
            </a:pPr>
            <a:r>
              <a:rPr lang="en-US" sz="2400" dirty="0"/>
              <a:t>But more importantly … </a:t>
            </a:r>
            <a:br>
              <a:rPr lang="en-US" sz="2400" dirty="0"/>
            </a:br>
            <a:r>
              <a:rPr lang="en-US" sz="2400" dirty="0"/>
              <a:t>      WHY it’s happening</a:t>
            </a:r>
            <a:br>
              <a:rPr lang="en-US" sz="2400" dirty="0"/>
            </a:br>
            <a:r>
              <a:rPr lang="en-US" sz="2400" dirty="0"/>
              <a:t>      HOW it’s happening</a:t>
            </a:r>
            <a:br>
              <a:rPr lang="en-US" sz="2400" dirty="0"/>
            </a:br>
            <a:r>
              <a:rPr lang="en-US" sz="2400" dirty="0"/>
              <a:t>      And WHAT WILL happen</a:t>
            </a:r>
            <a:br>
              <a:rPr lang="en-US" sz="2400" dirty="0"/>
            </a:br>
            <a:r>
              <a:rPr lang="en-US" sz="2400" dirty="0"/>
              <a:t>      and WHY we should care</a:t>
            </a:r>
          </a:p>
        </p:txBody>
      </p:sp>
      <p:sp>
        <p:nvSpPr>
          <p:cNvPr id="6" name="TextBox 5">
            <a:extLst>
              <a:ext uri="{FF2B5EF4-FFF2-40B4-BE49-F238E27FC236}">
                <a16:creationId xmlns:a16="http://schemas.microsoft.com/office/drawing/2014/main" id="{7B0D5F11-B172-D07B-BFED-EDAF6EA3686D}"/>
              </a:ext>
            </a:extLst>
          </p:cNvPr>
          <p:cNvSpPr txBox="1"/>
          <p:nvPr/>
        </p:nvSpPr>
        <p:spPr>
          <a:xfrm>
            <a:off x="4191000" y="932288"/>
            <a:ext cx="7037504" cy="646331"/>
          </a:xfrm>
          <a:prstGeom prst="rect">
            <a:avLst/>
          </a:prstGeom>
          <a:noFill/>
        </p:spPr>
        <p:txBody>
          <a:bodyPr wrap="none" rtlCol="0">
            <a:spAutoFit/>
          </a:bodyPr>
          <a:lstStyle/>
          <a:p>
            <a:r>
              <a:rPr lang="en-US" sz="3600" dirty="0"/>
              <a:t>What would you think of a _______</a:t>
            </a:r>
          </a:p>
        </p:txBody>
      </p:sp>
      <p:sp>
        <p:nvSpPr>
          <p:cNvPr id="7" name="TextBox 6">
            <a:extLst>
              <a:ext uri="{FF2B5EF4-FFF2-40B4-BE49-F238E27FC236}">
                <a16:creationId xmlns:a16="http://schemas.microsoft.com/office/drawing/2014/main" id="{86E95414-61DC-1B6E-AFFC-66E5F5F7CF28}"/>
              </a:ext>
            </a:extLst>
          </p:cNvPr>
          <p:cNvSpPr txBox="1"/>
          <p:nvPr/>
        </p:nvSpPr>
        <p:spPr>
          <a:xfrm>
            <a:off x="7579748" y="2705494"/>
            <a:ext cx="3648756" cy="646331"/>
          </a:xfrm>
          <a:prstGeom prst="rect">
            <a:avLst/>
          </a:prstGeom>
          <a:noFill/>
        </p:spPr>
        <p:txBody>
          <a:bodyPr wrap="none" rtlCol="0">
            <a:spAutoFit/>
          </a:bodyPr>
          <a:lstStyle/>
          <a:p>
            <a:r>
              <a:rPr lang="en-US" sz="3600" dirty="0"/>
              <a:t>who told you this?</a:t>
            </a:r>
          </a:p>
        </p:txBody>
      </p:sp>
      <p:sp>
        <p:nvSpPr>
          <p:cNvPr id="8" name="TextBox 7">
            <a:extLst>
              <a:ext uri="{FF2B5EF4-FFF2-40B4-BE49-F238E27FC236}">
                <a16:creationId xmlns:a16="http://schemas.microsoft.com/office/drawing/2014/main" id="{CAFC2D64-6DD9-B5EF-B516-0390D5EA79ED}"/>
              </a:ext>
            </a:extLst>
          </p:cNvPr>
          <p:cNvSpPr txBox="1"/>
          <p:nvPr/>
        </p:nvSpPr>
        <p:spPr>
          <a:xfrm>
            <a:off x="7579748" y="3932748"/>
            <a:ext cx="2563522" cy="646331"/>
          </a:xfrm>
          <a:prstGeom prst="rect">
            <a:avLst/>
          </a:prstGeom>
          <a:noFill/>
        </p:spPr>
        <p:txBody>
          <a:bodyPr wrap="none" rtlCol="0">
            <a:spAutoFit/>
          </a:bodyPr>
          <a:lstStyle/>
          <a:p>
            <a:r>
              <a:rPr lang="en-US" sz="3600" dirty="0"/>
              <a:t>but not this?</a:t>
            </a:r>
          </a:p>
        </p:txBody>
      </p:sp>
      <p:sp>
        <p:nvSpPr>
          <p:cNvPr id="10" name="TextBox 9">
            <a:extLst>
              <a:ext uri="{FF2B5EF4-FFF2-40B4-BE49-F238E27FC236}">
                <a16:creationId xmlns:a16="http://schemas.microsoft.com/office/drawing/2014/main" id="{3C158AA7-8149-EB67-2C2E-9BAB1F3CB6E8}"/>
              </a:ext>
            </a:extLst>
          </p:cNvPr>
          <p:cNvSpPr txBox="1"/>
          <p:nvPr/>
        </p:nvSpPr>
        <p:spPr>
          <a:xfrm>
            <a:off x="7579748" y="4790891"/>
            <a:ext cx="4307452" cy="1754326"/>
          </a:xfrm>
          <a:prstGeom prst="rect">
            <a:avLst/>
          </a:prstGeom>
          <a:noFill/>
        </p:spPr>
        <p:txBody>
          <a:bodyPr wrap="square" rtlCol="0">
            <a:spAutoFit/>
          </a:bodyPr>
          <a:lstStyle/>
          <a:p>
            <a:r>
              <a:rPr lang="en-US" sz="3600" dirty="0"/>
              <a:t>and gave you no ACTIONABLE analysis?</a:t>
            </a:r>
          </a:p>
        </p:txBody>
      </p:sp>
      <p:sp>
        <p:nvSpPr>
          <p:cNvPr id="5" name="TextBox 4">
            <a:extLst>
              <a:ext uri="{FF2B5EF4-FFF2-40B4-BE49-F238E27FC236}">
                <a16:creationId xmlns:a16="http://schemas.microsoft.com/office/drawing/2014/main" id="{DD564B57-6A61-2295-1545-DD3C6C3A1F01}"/>
              </a:ext>
            </a:extLst>
          </p:cNvPr>
          <p:cNvSpPr txBox="1"/>
          <p:nvPr/>
        </p:nvSpPr>
        <p:spPr>
          <a:xfrm>
            <a:off x="9296400" y="899695"/>
            <a:ext cx="1565685" cy="523220"/>
          </a:xfrm>
          <a:prstGeom prst="rect">
            <a:avLst/>
          </a:prstGeom>
          <a:noFill/>
        </p:spPr>
        <p:txBody>
          <a:bodyPr wrap="none" rtlCol="0">
            <a:spAutoFit/>
          </a:bodyPr>
          <a:lstStyle/>
          <a:p>
            <a:r>
              <a:rPr lang="en-US" sz="2800" dirty="0"/>
              <a:t>DOCTOR</a:t>
            </a:r>
          </a:p>
        </p:txBody>
      </p:sp>
      <p:sp>
        <p:nvSpPr>
          <p:cNvPr id="9" name="TextBox 8">
            <a:extLst>
              <a:ext uri="{FF2B5EF4-FFF2-40B4-BE49-F238E27FC236}">
                <a16:creationId xmlns:a16="http://schemas.microsoft.com/office/drawing/2014/main" id="{172518CD-6446-7025-55A5-69FE68166A3B}"/>
              </a:ext>
            </a:extLst>
          </p:cNvPr>
          <p:cNvSpPr txBox="1"/>
          <p:nvPr/>
        </p:nvSpPr>
        <p:spPr>
          <a:xfrm>
            <a:off x="9296399" y="899695"/>
            <a:ext cx="1906291" cy="523220"/>
          </a:xfrm>
          <a:prstGeom prst="rect">
            <a:avLst/>
          </a:prstGeom>
          <a:noFill/>
        </p:spPr>
        <p:txBody>
          <a:bodyPr wrap="none" rtlCol="0">
            <a:spAutoFit/>
          </a:bodyPr>
          <a:lstStyle/>
          <a:p>
            <a:r>
              <a:rPr lang="en-US" sz="2800" dirty="0"/>
              <a:t>MECHANIC</a:t>
            </a:r>
          </a:p>
        </p:txBody>
      </p:sp>
      <p:sp>
        <p:nvSpPr>
          <p:cNvPr id="11" name="TextBox 10">
            <a:extLst>
              <a:ext uri="{FF2B5EF4-FFF2-40B4-BE49-F238E27FC236}">
                <a16:creationId xmlns:a16="http://schemas.microsoft.com/office/drawing/2014/main" id="{D3662EB7-6F9A-33DF-7860-AF2BCF9A5EE3}"/>
              </a:ext>
            </a:extLst>
          </p:cNvPr>
          <p:cNvSpPr txBox="1"/>
          <p:nvPr/>
        </p:nvSpPr>
        <p:spPr>
          <a:xfrm>
            <a:off x="9308812" y="899695"/>
            <a:ext cx="1393330" cy="523220"/>
          </a:xfrm>
          <a:prstGeom prst="rect">
            <a:avLst/>
          </a:prstGeom>
          <a:noFill/>
        </p:spPr>
        <p:txBody>
          <a:bodyPr wrap="none" rtlCol="0">
            <a:spAutoFit/>
          </a:bodyPr>
          <a:lstStyle/>
          <a:p>
            <a:r>
              <a:rPr lang="en-US" sz="2800" dirty="0"/>
              <a:t>SHRINK</a:t>
            </a:r>
          </a:p>
        </p:txBody>
      </p:sp>
      <p:sp>
        <p:nvSpPr>
          <p:cNvPr id="12" name="TextBox 11">
            <a:extLst>
              <a:ext uri="{FF2B5EF4-FFF2-40B4-BE49-F238E27FC236}">
                <a16:creationId xmlns:a16="http://schemas.microsoft.com/office/drawing/2014/main" id="{C0E83CB3-5A13-D3D5-41BC-89592350E307}"/>
              </a:ext>
            </a:extLst>
          </p:cNvPr>
          <p:cNvSpPr txBox="1"/>
          <p:nvPr/>
        </p:nvSpPr>
        <p:spPr>
          <a:xfrm>
            <a:off x="9296399" y="921139"/>
            <a:ext cx="2195216" cy="954107"/>
          </a:xfrm>
          <a:prstGeom prst="rect">
            <a:avLst/>
          </a:prstGeom>
          <a:noFill/>
        </p:spPr>
        <p:txBody>
          <a:bodyPr wrap="none" rtlCol="0">
            <a:spAutoFit/>
          </a:bodyPr>
          <a:lstStyle/>
          <a:p>
            <a:r>
              <a:rPr lang="en-US" sz="2800" dirty="0"/>
              <a:t>CAREER </a:t>
            </a:r>
          </a:p>
          <a:p>
            <a:r>
              <a:rPr lang="en-US" sz="2800" dirty="0"/>
              <a:t>COUNSELOR</a:t>
            </a:r>
          </a:p>
        </p:txBody>
      </p:sp>
    </p:spTree>
    <p:extLst>
      <p:ext uri="{BB962C8B-B14F-4D97-AF65-F5344CB8AC3E}">
        <p14:creationId xmlns:p14="http://schemas.microsoft.com/office/powerpoint/2010/main" val="58368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750"/>
                                        <p:tgtEl>
                                          <p:spTgt spid="2"/>
                                        </p:tgtEl>
                                      </p:cBhvr>
                                    </p:animEffect>
                                    <p:set>
                                      <p:cBhvr>
                                        <p:cTn id="17" dur="1" fill="hold">
                                          <p:stCondLst>
                                            <p:cond delay="749"/>
                                          </p:stCondLst>
                                        </p:cTn>
                                        <p:tgtEl>
                                          <p:spTgt spid="2"/>
                                        </p:tgtEl>
                                        <p:attrNameLst>
                                          <p:attrName>style.visibility</p:attrName>
                                        </p:attrNameLst>
                                      </p:cBhvr>
                                      <p:to>
                                        <p:strVal val="hidden"/>
                                      </p:to>
                                    </p:set>
                                  </p:childTnLst>
                                </p:cTn>
                              </p:par>
                              <p:par>
                                <p:cTn id="18" presetID="9" presetClass="exit" presetSubtype="0" fill="hold" grpId="0" nodeType="withEffect">
                                  <p:stCondLst>
                                    <p:cond delay="0"/>
                                  </p:stCondLst>
                                  <p:childTnLst>
                                    <p:animEffect transition="out" filter="dissolve">
                                      <p:cBhvr>
                                        <p:cTn id="19" dur="750"/>
                                        <p:tgtEl>
                                          <p:spTgt spid="3"/>
                                        </p:tgtEl>
                                      </p:cBhvr>
                                    </p:animEffect>
                                    <p:set>
                                      <p:cBhvr>
                                        <p:cTn id="20" dur="1" fill="hold">
                                          <p:stCondLst>
                                            <p:cond delay="749"/>
                                          </p:stCondLst>
                                        </p:cTn>
                                        <p:tgtEl>
                                          <p:spTgt spid="3"/>
                                        </p:tgtEl>
                                        <p:attrNameLst>
                                          <p:attrName>style.visibility</p:attrName>
                                        </p:attrNameLst>
                                      </p:cBhvr>
                                      <p:to>
                                        <p:strVal val="hidden"/>
                                      </p:to>
                                    </p:set>
                                  </p:childTnLst>
                                </p:cTn>
                              </p:par>
                            </p:childTnLst>
                          </p:cTn>
                        </p:par>
                        <p:par>
                          <p:cTn id="21" fill="hold">
                            <p:stCondLst>
                              <p:cond delay="750"/>
                            </p:stCondLst>
                            <p:childTnLst>
                              <p:par>
                                <p:cTn id="22" presetID="9"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par>
                          <p:cTn id="30" fill="hold">
                            <p:stCondLst>
                              <p:cond delay="500"/>
                            </p:stCondLst>
                            <p:childTnLst>
                              <p:par>
                                <p:cTn id="31" presetID="9" presetClass="entr" presetSubtype="0" fill="hold" grpId="0" nodeType="afterEffect">
                                  <p:stCondLst>
                                    <p:cond delay="250"/>
                                  </p:stCondLst>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dissolv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childTnLst>
                          </p:cTn>
                        </p:par>
                        <p:par>
                          <p:cTn id="67" fill="hold">
                            <p:stCondLst>
                              <p:cond delay="500"/>
                            </p:stCondLst>
                            <p:childTnLst>
                              <p:par>
                                <p:cTn id="68" presetID="10"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P spid="10" grpId="0"/>
      <p:bldP spid="5" grpId="0"/>
      <p:bldP spid="5" grpId="1"/>
      <p:bldP spid="9" grpId="0"/>
      <p:bldP spid="9" grpId="1"/>
      <p:bldP spid="11" grpId="0"/>
      <p:bldP spid="11" grpId="1"/>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981200" y="471440"/>
            <a:ext cx="7315200" cy="461665"/>
          </a:xfrm>
          <a:prstGeom prst="rect">
            <a:avLst/>
          </a:prstGeom>
        </p:spPr>
        <p:txBody>
          <a:bodyPr wrap="square">
            <a:spAutoFit/>
          </a:bodyPr>
          <a:lstStyle/>
          <a:p>
            <a:r>
              <a:rPr lang="en-US" sz="2400" dirty="0"/>
              <a:t>And … an analyst sees a story in everything.</a:t>
            </a:r>
          </a:p>
        </p:txBody>
      </p:sp>
      <p:pic>
        <p:nvPicPr>
          <p:cNvPr id="3074" name="ydp56cc5432yiv2202670467m_-9975224876785422m_7163781662617164383m_1746056616703762737m_-7631409960333731119m_4729712201626811356ydp2762343cyiv1034452395ydp5b961d1eyiv9308332605ydpe8fa847fyiv6237093110m_-6167991153174127803_x0000_i1032" descr="https://gallery.mailchimp.com/34dcfc0a91102ec1b8f40af94/images/a40af814-c2a7-47d3-8f33-5fc0a396431f.jpeg">
            <a:extLst>
              <a:ext uri="{FF2B5EF4-FFF2-40B4-BE49-F238E27FC236}">
                <a16:creationId xmlns:a16="http://schemas.microsoft.com/office/drawing/2014/main" id="{1D47A44D-6F75-3E52-210A-C0E753624EE2}"/>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3619500" y="1143001"/>
            <a:ext cx="495300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798DCB2-42DD-6A20-0759-6CEE31055606}"/>
              </a:ext>
            </a:extLst>
          </p:cNvPr>
          <p:cNvSpPr txBox="1"/>
          <p:nvPr/>
        </p:nvSpPr>
        <p:spPr>
          <a:xfrm rot="20808332">
            <a:off x="6178884" y="5222887"/>
            <a:ext cx="3834704" cy="1015663"/>
          </a:xfrm>
          <a:prstGeom prst="rect">
            <a:avLst/>
          </a:prstGeom>
          <a:solidFill>
            <a:schemeClr val="tx1">
              <a:alpha val="26535"/>
            </a:schemeClr>
          </a:solidFill>
        </p:spPr>
        <p:txBody>
          <a:bodyPr wrap="none" rtlCol="0">
            <a:spAutoFit/>
          </a:bodyPr>
          <a:lstStyle/>
          <a:p>
            <a:r>
              <a:rPr lang="en-US" sz="6000" dirty="0">
                <a:solidFill>
                  <a:srgbClr val="FF0000"/>
                </a:solidFill>
              </a:rPr>
              <a:t>¡CUIDADO!</a:t>
            </a:r>
          </a:p>
        </p:txBody>
      </p:sp>
    </p:spTree>
    <p:extLst>
      <p:ext uri="{BB962C8B-B14F-4D97-AF65-F5344CB8AC3E}">
        <p14:creationId xmlns:p14="http://schemas.microsoft.com/office/powerpoint/2010/main" val="105383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23FEAD-3C37-D227-BDF4-1FC03F344AFC}"/>
              </a:ext>
            </a:extLst>
          </p:cNvPr>
          <p:cNvSpPr>
            <a:spLocks noGrp="1"/>
          </p:cNvSpPr>
          <p:nvPr>
            <p:ph type="sldNum" sz="quarter" idx="12"/>
          </p:nvPr>
        </p:nvSpPr>
        <p:spPr/>
        <p:txBody>
          <a:bodyPr/>
          <a:lstStyle/>
          <a:p>
            <a:fld id="{C4F85062-4662-4D6B-BB38-DB7C890070DF}" type="slidenum">
              <a:rPr lang="en-US" smtClean="0"/>
              <a:t>51</a:t>
            </a:fld>
            <a:endParaRPr lang="en-US"/>
          </a:p>
        </p:txBody>
      </p:sp>
      <p:pic>
        <p:nvPicPr>
          <p:cNvPr id="3" name="Picture 2">
            <a:extLst>
              <a:ext uri="{FF2B5EF4-FFF2-40B4-BE49-F238E27FC236}">
                <a16:creationId xmlns:a16="http://schemas.microsoft.com/office/drawing/2014/main" id="{F54A13C9-A9B9-7E36-1E96-C0C59489CE8F}"/>
              </a:ext>
            </a:extLst>
          </p:cNvPr>
          <p:cNvPicPr>
            <a:picLocks noChangeAspect="1"/>
          </p:cNvPicPr>
          <p:nvPr/>
        </p:nvPicPr>
        <p:blipFill>
          <a:blip r:embed="rId2"/>
          <a:stretch>
            <a:fillRect/>
          </a:stretch>
        </p:blipFill>
        <p:spPr>
          <a:xfrm>
            <a:off x="3810000" y="1524000"/>
            <a:ext cx="4572000" cy="4635500"/>
          </a:xfrm>
          <a:prstGeom prst="rect">
            <a:avLst/>
          </a:prstGeom>
        </p:spPr>
      </p:pic>
      <p:sp>
        <p:nvSpPr>
          <p:cNvPr id="4" name="TextBox 3">
            <a:extLst>
              <a:ext uri="{FF2B5EF4-FFF2-40B4-BE49-F238E27FC236}">
                <a16:creationId xmlns:a16="http://schemas.microsoft.com/office/drawing/2014/main" id="{727B5A11-CD7F-8C54-9612-F92979856F12}"/>
              </a:ext>
            </a:extLst>
          </p:cNvPr>
          <p:cNvSpPr txBox="1"/>
          <p:nvPr/>
        </p:nvSpPr>
        <p:spPr>
          <a:xfrm>
            <a:off x="2362200" y="579874"/>
            <a:ext cx="7531292" cy="461665"/>
          </a:xfrm>
          <a:prstGeom prst="rect">
            <a:avLst/>
          </a:prstGeom>
          <a:noFill/>
        </p:spPr>
        <p:txBody>
          <a:bodyPr wrap="none" rtlCol="0">
            <a:spAutoFit/>
          </a:bodyPr>
          <a:lstStyle/>
          <a:p>
            <a:r>
              <a:rPr lang="en-US" sz="2400" dirty="0"/>
              <a:t>We have to see everything clearly – what it is, what it isn’t.</a:t>
            </a:r>
          </a:p>
        </p:txBody>
      </p:sp>
      <p:sp>
        <p:nvSpPr>
          <p:cNvPr id="5" name="TextBox 4">
            <a:extLst>
              <a:ext uri="{FF2B5EF4-FFF2-40B4-BE49-F238E27FC236}">
                <a16:creationId xmlns:a16="http://schemas.microsoft.com/office/drawing/2014/main" id="{B670230D-CBEA-68AF-2947-29697D2BFDB9}"/>
              </a:ext>
            </a:extLst>
          </p:cNvPr>
          <p:cNvSpPr txBox="1"/>
          <p:nvPr/>
        </p:nvSpPr>
        <p:spPr>
          <a:xfrm>
            <a:off x="2362200" y="579874"/>
            <a:ext cx="2773516" cy="461665"/>
          </a:xfrm>
          <a:prstGeom prst="rect">
            <a:avLst/>
          </a:prstGeom>
          <a:noFill/>
        </p:spPr>
        <p:txBody>
          <a:bodyPr wrap="none" rtlCol="0">
            <a:spAutoFit/>
          </a:bodyPr>
          <a:lstStyle/>
          <a:p>
            <a:r>
              <a:rPr lang="en-US" sz="2400" dirty="0"/>
              <a:t>And  from all angles.</a:t>
            </a:r>
          </a:p>
        </p:txBody>
      </p:sp>
    </p:spTree>
    <p:extLst>
      <p:ext uri="{BB962C8B-B14F-4D97-AF65-F5344CB8AC3E}">
        <p14:creationId xmlns:p14="http://schemas.microsoft.com/office/powerpoint/2010/main" val="270221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123A55B-0A9C-2532-4D69-4F43544590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9217BF-45DD-9499-9348-0E52C2086C12}"/>
              </a:ext>
            </a:extLst>
          </p:cNvPr>
          <p:cNvSpPr>
            <a:spLocks noGrp="1"/>
          </p:cNvSpPr>
          <p:nvPr>
            <p:ph type="sldNum" sz="quarter" idx="12"/>
          </p:nvPr>
        </p:nvSpPr>
        <p:spPr/>
        <p:txBody>
          <a:bodyPr/>
          <a:lstStyle/>
          <a:p>
            <a:fld id="{C4F85062-4662-4D6B-BB38-DB7C890070DF}" type="slidenum">
              <a:rPr lang="en-US" smtClean="0"/>
              <a:t>52</a:t>
            </a:fld>
            <a:endParaRPr lang="en-US"/>
          </a:p>
        </p:txBody>
      </p:sp>
      <p:pic>
        <p:nvPicPr>
          <p:cNvPr id="3" name="Picture 2">
            <a:extLst>
              <a:ext uri="{FF2B5EF4-FFF2-40B4-BE49-F238E27FC236}">
                <a16:creationId xmlns:a16="http://schemas.microsoft.com/office/drawing/2014/main" id="{D5AD1425-86E3-5FC6-3142-9AEDE7A65742}"/>
              </a:ext>
            </a:extLst>
          </p:cNvPr>
          <p:cNvPicPr>
            <a:picLocks noChangeAspect="1"/>
          </p:cNvPicPr>
          <p:nvPr/>
        </p:nvPicPr>
        <p:blipFill>
          <a:blip r:embed="rId2"/>
          <a:stretch>
            <a:fillRect/>
          </a:stretch>
        </p:blipFill>
        <p:spPr>
          <a:xfrm>
            <a:off x="3810000" y="1524000"/>
            <a:ext cx="4572000" cy="4635500"/>
          </a:xfrm>
          <a:prstGeom prst="rect">
            <a:avLst/>
          </a:prstGeom>
        </p:spPr>
      </p:pic>
      <p:sp>
        <p:nvSpPr>
          <p:cNvPr id="4" name="TextBox 3">
            <a:extLst>
              <a:ext uri="{FF2B5EF4-FFF2-40B4-BE49-F238E27FC236}">
                <a16:creationId xmlns:a16="http://schemas.microsoft.com/office/drawing/2014/main" id="{DDEE0EEE-AC14-62B4-B020-05915C7B49D8}"/>
              </a:ext>
            </a:extLst>
          </p:cNvPr>
          <p:cNvSpPr txBox="1"/>
          <p:nvPr/>
        </p:nvSpPr>
        <p:spPr>
          <a:xfrm>
            <a:off x="2362200" y="579874"/>
            <a:ext cx="2773516" cy="461665"/>
          </a:xfrm>
          <a:prstGeom prst="rect">
            <a:avLst/>
          </a:prstGeom>
          <a:noFill/>
        </p:spPr>
        <p:txBody>
          <a:bodyPr wrap="none" rtlCol="0">
            <a:spAutoFit/>
          </a:bodyPr>
          <a:lstStyle/>
          <a:p>
            <a:r>
              <a:rPr lang="en-US" sz="2400" dirty="0"/>
              <a:t>And  from all angles.</a:t>
            </a:r>
          </a:p>
        </p:txBody>
      </p:sp>
    </p:spTree>
    <p:extLst>
      <p:ext uri="{BB962C8B-B14F-4D97-AF65-F5344CB8AC3E}">
        <p14:creationId xmlns:p14="http://schemas.microsoft.com/office/powerpoint/2010/main" val="29179869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ramed art on a wall&#10;&#10;AI-generated content may be incorrect.">
            <a:extLst>
              <a:ext uri="{FF2B5EF4-FFF2-40B4-BE49-F238E27FC236}">
                <a16:creationId xmlns:a16="http://schemas.microsoft.com/office/drawing/2014/main" id="{04E2D341-1A74-CB4E-EEBF-C0F529978D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1313" y="0"/>
            <a:ext cx="5229373" cy="6858000"/>
          </a:xfrm>
          <a:prstGeom prst="rect">
            <a:avLst/>
          </a:prstGeom>
        </p:spPr>
      </p:pic>
    </p:spTree>
    <p:extLst>
      <p:ext uri="{BB962C8B-B14F-4D97-AF65-F5344CB8AC3E}">
        <p14:creationId xmlns:p14="http://schemas.microsoft.com/office/powerpoint/2010/main" val="129038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10800000">
                                      <p:cBhvr>
                                        <p:cTn id="10"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child on a swing&#10;&#10;AI-generated content may be incorrect.">
            <a:extLst>
              <a:ext uri="{FF2B5EF4-FFF2-40B4-BE49-F238E27FC236}">
                <a16:creationId xmlns:a16="http://schemas.microsoft.com/office/drawing/2014/main" id="{495E3987-413E-B9F9-D5A2-99E9A84DD1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0678" y="228600"/>
            <a:ext cx="5150644" cy="6400800"/>
          </a:xfrm>
          <a:prstGeom prst="rect">
            <a:avLst/>
          </a:prstGeom>
        </p:spPr>
      </p:pic>
    </p:spTree>
    <p:extLst>
      <p:ext uri="{BB962C8B-B14F-4D97-AF65-F5344CB8AC3E}">
        <p14:creationId xmlns:p14="http://schemas.microsoft.com/office/powerpoint/2010/main" val="31903413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black spiral&#10;&#10;AI-generated content may be incorrect.">
            <a:extLst>
              <a:ext uri="{FF2B5EF4-FFF2-40B4-BE49-F238E27FC236}">
                <a16:creationId xmlns:a16="http://schemas.microsoft.com/office/drawing/2014/main" id="{635A7EA8-2FF6-2D93-3CDF-009E1457ED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4392" y="0"/>
            <a:ext cx="6203216" cy="6858000"/>
          </a:xfrm>
          <a:prstGeom prst="rect">
            <a:avLst/>
          </a:prstGeom>
        </p:spPr>
      </p:pic>
      <p:sp useBgFill="1">
        <p:nvSpPr>
          <p:cNvPr id="4" name="Rectangle 3">
            <a:extLst>
              <a:ext uri="{FF2B5EF4-FFF2-40B4-BE49-F238E27FC236}">
                <a16:creationId xmlns:a16="http://schemas.microsoft.com/office/drawing/2014/main" id="{BB4F80F4-36DA-2484-7D62-A9809FF67E85}"/>
              </a:ext>
            </a:extLst>
          </p:cNvPr>
          <p:cNvSpPr/>
          <p:nvPr/>
        </p:nvSpPr>
        <p:spPr>
          <a:xfrm>
            <a:off x="2819400" y="-76200"/>
            <a:ext cx="6858000" cy="914400"/>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4">
            <a:extLst>
              <a:ext uri="{FF2B5EF4-FFF2-40B4-BE49-F238E27FC236}">
                <a16:creationId xmlns:a16="http://schemas.microsoft.com/office/drawing/2014/main" id="{BC94DDE3-F257-1030-7B9D-74DCB2400A6F}"/>
              </a:ext>
            </a:extLst>
          </p:cNvPr>
          <p:cNvSpPr/>
          <p:nvPr/>
        </p:nvSpPr>
        <p:spPr>
          <a:xfrm>
            <a:off x="2819400" y="5334000"/>
            <a:ext cx="6858000" cy="1752600"/>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586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78A1A-E1EA-A0DC-9B35-2B3EDCD28955}"/>
            </a:ext>
          </a:extLst>
        </p:cNvPr>
        <p:cNvGrpSpPr/>
        <p:nvPr/>
      </p:nvGrpSpPr>
      <p:grpSpPr>
        <a:xfrm>
          <a:off x="0" y="0"/>
          <a:ext cx="0" cy="0"/>
          <a:chOff x="0" y="0"/>
          <a:chExt cx="0" cy="0"/>
        </a:xfrm>
      </p:grpSpPr>
      <p:pic>
        <p:nvPicPr>
          <p:cNvPr id="2" name="spiral_video_showing_not_spiral">
            <a:hlinkClick r:id="" action="ppaction://media"/>
            <a:extLst>
              <a:ext uri="{FF2B5EF4-FFF2-40B4-BE49-F238E27FC236}">
                <a16:creationId xmlns:a16="http://schemas.microsoft.com/office/drawing/2014/main" id="{BDC09AB6-E610-0AAD-2EEF-C9EE718BF2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94392" y="3343"/>
            <a:ext cx="6206243" cy="6854657"/>
          </a:xfrm>
          <a:prstGeom prst="rect">
            <a:avLst/>
          </a:prstGeom>
        </p:spPr>
      </p:pic>
    </p:spTree>
    <p:extLst>
      <p:ext uri="{BB962C8B-B14F-4D97-AF65-F5344CB8AC3E}">
        <p14:creationId xmlns:p14="http://schemas.microsoft.com/office/powerpoint/2010/main" val="229445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AI-generated content may be incorrect.">
            <a:extLst>
              <a:ext uri="{FF2B5EF4-FFF2-40B4-BE49-F238E27FC236}">
                <a16:creationId xmlns:a16="http://schemas.microsoft.com/office/drawing/2014/main" id="{FE4EF936-0025-9A2F-EABB-16FAAB9B5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37160"/>
            <a:ext cx="6583680" cy="6583680"/>
          </a:xfrm>
          <a:prstGeom prst="rect">
            <a:avLst/>
          </a:prstGeom>
        </p:spPr>
      </p:pic>
      <p:sp useBgFill="1">
        <p:nvSpPr>
          <p:cNvPr id="4" name="Rectangle 3">
            <a:extLst>
              <a:ext uri="{FF2B5EF4-FFF2-40B4-BE49-F238E27FC236}">
                <a16:creationId xmlns:a16="http://schemas.microsoft.com/office/drawing/2014/main" id="{73A3D8A6-A914-5585-B8D9-3878C9C9E869}"/>
              </a:ext>
            </a:extLst>
          </p:cNvPr>
          <p:cNvSpPr/>
          <p:nvPr/>
        </p:nvSpPr>
        <p:spPr>
          <a:xfrm>
            <a:off x="2758440" y="0"/>
            <a:ext cx="6858000" cy="1143000"/>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550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07241" y="2362201"/>
            <a:ext cx="5042342" cy="830997"/>
          </a:xfrm>
          <a:prstGeom prst="rect">
            <a:avLst/>
          </a:prstGeom>
          <a:noFill/>
        </p:spPr>
        <p:txBody>
          <a:bodyPr wrap="none" rtlCol="0">
            <a:spAutoFit/>
          </a:bodyPr>
          <a:lstStyle/>
          <a:p>
            <a:pPr algn="ctr"/>
            <a:endParaRPr lang="en-US" sz="2400" dirty="0"/>
          </a:p>
          <a:p>
            <a:pPr algn="ctr"/>
            <a:r>
              <a:rPr lang="en-US" sz="2400" dirty="0"/>
              <a:t>It’s especially difficult with </a:t>
            </a:r>
            <a:r>
              <a:rPr lang="es-ES" sz="2400" dirty="0"/>
              <a:t>multimedia</a:t>
            </a:r>
            <a:endParaRPr lang="en-US" dirty="0"/>
          </a:p>
        </p:txBody>
      </p:sp>
      <p:sp>
        <p:nvSpPr>
          <p:cNvPr id="4" name="Slide Number Placeholder 3"/>
          <p:cNvSpPr>
            <a:spLocks noGrp="1"/>
          </p:cNvSpPr>
          <p:nvPr>
            <p:ph type="sldNum" sz="quarter" idx="12"/>
          </p:nvPr>
        </p:nvSpPr>
        <p:spPr/>
        <p:txBody>
          <a:bodyPr/>
          <a:lstStyle/>
          <a:p>
            <a:fld id="{C4F85062-4662-4D6B-BB38-DB7C890070DF}" type="slidenum">
              <a:rPr lang="en-US" smtClean="0"/>
              <a:t>58</a:t>
            </a:fld>
            <a:endParaRPr lang="en-US"/>
          </a:p>
        </p:txBody>
      </p:sp>
      <p:sp>
        <p:nvSpPr>
          <p:cNvPr id="5" name="TextBox 4">
            <a:extLst>
              <a:ext uri="{FF2B5EF4-FFF2-40B4-BE49-F238E27FC236}">
                <a16:creationId xmlns:a16="http://schemas.microsoft.com/office/drawing/2014/main" id="{1D927D2F-0093-4A85-BD89-8007887A096C}"/>
              </a:ext>
            </a:extLst>
          </p:cNvPr>
          <p:cNvSpPr txBox="1"/>
          <p:nvPr/>
        </p:nvSpPr>
        <p:spPr>
          <a:xfrm>
            <a:off x="4800600" y="4038600"/>
            <a:ext cx="2242922" cy="461665"/>
          </a:xfrm>
          <a:prstGeom prst="rect">
            <a:avLst/>
          </a:prstGeom>
          <a:noFill/>
        </p:spPr>
        <p:txBody>
          <a:bodyPr wrap="none" rtlCol="0">
            <a:spAutoFit/>
          </a:bodyPr>
          <a:lstStyle/>
          <a:p>
            <a:r>
              <a:rPr lang="en-US" sz="2400" dirty="0"/>
              <a:t>Can you trust it?</a:t>
            </a:r>
          </a:p>
        </p:txBody>
      </p:sp>
    </p:spTree>
    <p:extLst>
      <p:ext uri="{BB962C8B-B14F-4D97-AF65-F5344CB8AC3E}">
        <p14:creationId xmlns:p14="http://schemas.microsoft.com/office/powerpoint/2010/main" val="398421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0ba1493-0245-43af-9b1e-4dfecbf92c13.mp4">
            <a:hlinkClick r:id="" action="ppaction://media"/>
            <a:extLst>
              <a:ext uri="{FF2B5EF4-FFF2-40B4-BE49-F238E27FC236}">
                <a16:creationId xmlns:a16="http://schemas.microsoft.com/office/drawing/2014/main" id="{D63ABF0E-AB54-A27C-3EFD-5C61B78CCF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0200" y="457200"/>
            <a:ext cx="9585325" cy="5766412"/>
          </a:xfrm>
          <a:prstGeom prst="rect">
            <a:avLst/>
          </a:prstGeom>
        </p:spPr>
      </p:pic>
    </p:spTree>
    <p:extLst>
      <p:ext uri="{BB962C8B-B14F-4D97-AF65-F5344CB8AC3E}">
        <p14:creationId xmlns:p14="http://schemas.microsoft.com/office/powerpoint/2010/main" val="123364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B91B52-1AF4-4861-89CD-3CDF4F15EA8A}"/>
              </a:ext>
            </a:extLst>
          </p:cNvPr>
          <p:cNvSpPr txBox="1"/>
          <p:nvPr/>
        </p:nvSpPr>
        <p:spPr>
          <a:xfrm>
            <a:off x="3178054" y="714770"/>
            <a:ext cx="5835893" cy="523220"/>
          </a:xfrm>
          <a:prstGeom prst="rect">
            <a:avLst/>
          </a:prstGeom>
          <a:noFill/>
        </p:spPr>
        <p:txBody>
          <a:bodyPr wrap="none" rtlCol="0">
            <a:spAutoFit/>
          </a:bodyPr>
          <a:lstStyle/>
          <a:p>
            <a:r>
              <a:rPr lang="es-ES" sz="2800" dirty="0" err="1"/>
              <a:t>Why</a:t>
            </a:r>
            <a:r>
              <a:rPr lang="es-ES" sz="2800" dirty="0"/>
              <a:t> do </a:t>
            </a:r>
            <a:r>
              <a:rPr lang="es-ES" sz="2800" dirty="0" err="1"/>
              <a:t>we</a:t>
            </a:r>
            <a:r>
              <a:rPr lang="es-ES" sz="2800" dirty="0"/>
              <a:t> </a:t>
            </a:r>
            <a:r>
              <a:rPr lang="en-US" sz="2800" dirty="0"/>
              <a:t>(or others) make mistakes?</a:t>
            </a:r>
          </a:p>
        </p:txBody>
      </p:sp>
      <p:sp>
        <p:nvSpPr>
          <p:cNvPr id="3" name="TextBox 2">
            <a:extLst>
              <a:ext uri="{FF2B5EF4-FFF2-40B4-BE49-F238E27FC236}">
                <a16:creationId xmlns:a16="http://schemas.microsoft.com/office/drawing/2014/main" id="{408FC867-2796-4DA5-ABFA-6BCCEF155899}"/>
              </a:ext>
            </a:extLst>
          </p:cNvPr>
          <p:cNvSpPr txBox="1"/>
          <p:nvPr/>
        </p:nvSpPr>
        <p:spPr>
          <a:xfrm>
            <a:off x="2438401" y="1649692"/>
            <a:ext cx="7176516" cy="4493538"/>
          </a:xfrm>
          <a:prstGeom prst="rect">
            <a:avLst/>
          </a:prstGeom>
          <a:noFill/>
        </p:spPr>
        <p:txBody>
          <a:bodyPr wrap="none" rtlCol="0">
            <a:spAutoFit/>
          </a:bodyPr>
          <a:lstStyle/>
          <a:p>
            <a:pPr>
              <a:spcAft>
                <a:spcPts val="1200"/>
              </a:spcAft>
            </a:pPr>
            <a:r>
              <a:rPr lang="en-US" sz="2400" dirty="0"/>
              <a:t>Bad or inadequate information?</a:t>
            </a:r>
          </a:p>
          <a:p>
            <a:pPr>
              <a:spcAft>
                <a:spcPts val="1200"/>
              </a:spcAft>
            </a:pPr>
            <a:r>
              <a:rPr lang="en-US" sz="2400" dirty="0"/>
              <a:t>Inability to understand the meaning and consequences?</a:t>
            </a:r>
          </a:p>
          <a:p>
            <a:pPr>
              <a:spcAft>
                <a:spcPts val="1200"/>
              </a:spcAft>
            </a:pPr>
            <a:r>
              <a:rPr lang="en-US" sz="2400" dirty="0"/>
              <a:t>Unable or unwilling to take on new info?</a:t>
            </a:r>
          </a:p>
          <a:p>
            <a:pPr>
              <a:spcAft>
                <a:spcPts val="1200"/>
              </a:spcAft>
            </a:pPr>
            <a:r>
              <a:rPr lang="en-US" sz="2400" dirty="0"/>
              <a:t>Conflict of interest?</a:t>
            </a:r>
          </a:p>
          <a:p>
            <a:pPr>
              <a:spcAft>
                <a:spcPts val="1200"/>
              </a:spcAft>
            </a:pPr>
            <a:r>
              <a:rPr lang="en-US" sz="2400" dirty="0"/>
              <a:t>Too much pressure surrounding info or interpretation?</a:t>
            </a:r>
            <a:br>
              <a:rPr lang="en-US" sz="2400" dirty="0"/>
            </a:br>
            <a:endParaRPr lang="en-US" sz="2400" dirty="0"/>
          </a:p>
          <a:p>
            <a:pPr>
              <a:spcAft>
                <a:spcPts val="1200"/>
              </a:spcAft>
            </a:pPr>
            <a:r>
              <a:rPr lang="en-US" sz="2400" dirty="0"/>
              <a:t>Unable to articulate info and/or analysis?</a:t>
            </a:r>
          </a:p>
          <a:p>
            <a:pPr>
              <a:spcAft>
                <a:spcPts val="1200"/>
              </a:spcAft>
            </a:pPr>
            <a:r>
              <a:rPr lang="en-US" sz="2400" dirty="0"/>
              <a:t>Sloppy presentation, with unclear bottom line?</a:t>
            </a:r>
          </a:p>
          <a:p>
            <a:pPr>
              <a:spcAft>
                <a:spcPts val="1200"/>
              </a:spcAft>
            </a:pPr>
            <a:r>
              <a:rPr lang="en-US" sz="2400" dirty="0"/>
              <a:t>Inability to get access to deliver message?</a:t>
            </a:r>
          </a:p>
        </p:txBody>
      </p:sp>
      <p:sp useBgFill="1">
        <p:nvSpPr>
          <p:cNvPr id="4" name="TextBox 3">
            <a:extLst>
              <a:ext uri="{FF2B5EF4-FFF2-40B4-BE49-F238E27FC236}">
                <a16:creationId xmlns:a16="http://schemas.microsoft.com/office/drawing/2014/main" id="{95BE3F81-6097-4713-BB79-567D2B097FAD}"/>
              </a:ext>
            </a:extLst>
          </p:cNvPr>
          <p:cNvSpPr txBox="1"/>
          <p:nvPr/>
        </p:nvSpPr>
        <p:spPr>
          <a:xfrm rot="401098">
            <a:off x="4749763" y="2884860"/>
            <a:ext cx="4700197" cy="1723549"/>
          </a:xfrm>
          <a:prstGeom prst="rect">
            <a:avLst/>
          </a:prstGeom>
          <a:ln w="57150">
            <a:solidFill>
              <a:schemeClr val="tx1"/>
            </a:solidFill>
          </a:ln>
        </p:spPr>
        <p:txBody>
          <a:bodyPr wrap="none" lIns="731520" tIns="640080" rIns="731520" bIns="640080" rtlCol="0">
            <a:spAutoFit/>
          </a:bodyPr>
          <a:lstStyle/>
          <a:p>
            <a:r>
              <a:rPr lang="en-US" sz="2800" dirty="0"/>
              <a:t>How can we improve?</a:t>
            </a:r>
          </a:p>
        </p:txBody>
      </p:sp>
    </p:spTree>
    <p:extLst>
      <p:ext uri="{BB962C8B-B14F-4D97-AF65-F5344CB8AC3E}">
        <p14:creationId xmlns:p14="http://schemas.microsoft.com/office/powerpoint/2010/main" val="345430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1"/>
                                      </p:to>
                                    </p:animClr>
                                  </p:subTnLst>
                                </p:cTn>
                              </p:par>
                              <p:par>
                                <p:cTn id="39" presetID="1" presetClass="entr" presetSubtype="0" fill="hold" nodeType="with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1"/>
                                      </p:to>
                                    </p:animClr>
                                  </p:subTnLst>
                                </p:cTn>
                              </p:par>
                              <p:par>
                                <p:cTn id="41" presetID="1" presetClass="entr" presetSubtype="0" fill="hold" nodeType="with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1"/>
                                      </p:to>
                                    </p:animClr>
                                  </p:subTnLst>
                                </p:cTn>
                              </p:par>
                              <p:par>
                                <p:cTn id="43" presetID="1" presetClass="entr" presetSubtype="0" fill="hold" nodeType="with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1"/>
                                      </p:to>
                                    </p:animClr>
                                  </p:subTnLst>
                                </p:cTn>
                              </p:par>
                              <p:par>
                                <p:cTn id="45" presetID="1" presetClass="entr" presetSubtype="0" fill="hold" nodeType="with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bg1"/>
                                      </p:to>
                                    </p:animClr>
                                  </p:subTnLst>
                                </p:cTn>
                              </p:par>
                              <p:par>
                                <p:cTn id="47" presetID="1" presetClass="entr" presetSubtype="0" fill="hold" nodeType="with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chemeClr val="bg1"/>
                                      </p:to>
                                    </p:animClr>
                                  </p:subTnLst>
                                </p:cTn>
                              </p:par>
                              <p:par>
                                <p:cTn id="49" presetID="1" presetClass="entr" presetSubtype="0" fill="hold" nodeType="with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bg1"/>
                                      </p:to>
                                    </p:animClr>
                                  </p:subTnLst>
                                </p:cTn>
                              </p:par>
                              <p:par>
                                <p:cTn id="51" presetID="1" presetClass="entr" presetSubtype="0" fill="hold" nodeType="with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chemeClr val="bg1"/>
                                      </p:to>
                                    </p:animClr>
                                  </p:sub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5E2D81-F314-4AD0-BB88-CFF94B81AD18}"/>
              </a:ext>
            </a:extLst>
          </p:cNvPr>
          <p:cNvSpPr txBox="1"/>
          <p:nvPr/>
        </p:nvSpPr>
        <p:spPr>
          <a:xfrm>
            <a:off x="4495800" y="2667000"/>
            <a:ext cx="3524939" cy="461665"/>
          </a:xfrm>
          <a:prstGeom prst="rect">
            <a:avLst/>
          </a:prstGeom>
          <a:noFill/>
        </p:spPr>
        <p:txBody>
          <a:bodyPr wrap="none" rtlCol="0">
            <a:spAutoFit/>
          </a:bodyPr>
          <a:lstStyle/>
          <a:p>
            <a:r>
              <a:rPr lang="en-US" sz="2400" dirty="0"/>
              <a:t>More important than ever.</a:t>
            </a:r>
          </a:p>
        </p:txBody>
      </p:sp>
    </p:spTree>
    <p:extLst>
      <p:ext uri="{BB962C8B-B14F-4D97-AF65-F5344CB8AC3E}">
        <p14:creationId xmlns:p14="http://schemas.microsoft.com/office/powerpoint/2010/main" val="12319519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494281" y="782321"/>
            <a:ext cx="7546103" cy="1692771"/>
          </a:xfrm>
          <a:prstGeom prst="rect">
            <a:avLst/>
          </a:prstGeom>
          <a:noFill/>
          <a:ln w="28575">
            <a:noFill/>
          </a:ln>
        </p:spPr>
        <p:txBody>
          <a:bodyPr wrap="square" rtlCol="0">
            <a:spAutoFit/>
          </a:bodyPr>
          <a:lstStyle/>
          <a:p>
            <a:pPr algn="ctr"/>
            <a:r>
              <a:rPr lang="en-US" sz="2400" b="1" dirty="0"/>
              <a:t>Fulton T. Armstrong</a:t>
            </a:r>
          </a:p>
          <a:p>
            <a:endParaRPr lang="en-US" sz="2000" dirty="0"/>
          </a:p>
          <a:p>
            <a:r>
              <a:rPr lang="en-US" sz="2000" dirty="0"/>
              <a:t>A spontaneous career in information, analysis, policy and politics</a:t>
            </a:r>
          </a:p>
          <a:p>
            <a:endParaRPr lang="en-US" sz="2000" dirty="0"/>
          </a:p>
          <a:p>
            <a:r>
              <a:rPr lang="en-US" sz="2000" dirty="0"/>
              <a:t>Forty years of analysis</a:t>
            </a:r>
            <a:endParaRPr lang="en-US" dirty="0"/>
          </a:p>
        </p:txBody>
      </p:sp>
      <p:cxnSp>
        <p:nvCxnSpPr>
          <p:cNvPr id="4" name="Straight Arrow Connector 3"/>
          <p:cNvCxnSpPr>
            <a:cxnSpLocks/>
          </p:cNvCxnSpPr>
          <p:nvPr/>
        </p:nvCxnSpPr>
        <p:spPr>
          <a:xfrm flipV="1">
            <a:off x="5910343" y="3642241"/>
            <a:ext cx="499228" cy="1189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cxnSpLocks/>
          </p:cNvCxnSpPr>
          <p:nvPr/>
        </p:nvCxnSpPr>
        <p:spPr>
          <a:xfrm flipH="1">
            <a:off x="5338843" y="3187386"/>
            <a:ext cx="1143000" cy="2666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cxnSpLocks/>
            <a:endCxn id="14" idx="0"/>
          </p:cNvCxnSpPr>
          <p:nvPr/>
        </p:nvCxnSpPr>
        <p:spPr>
          <a:xfrm flipH="1">
            <a:off x="3254877" y="5417432"/>
            <a:ext cx="555124" cy="30238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910343" y="2948941"/>
            <a:ext cx="4572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flipH="1">
            <a:off x="5471805" y="3919982"/>
            <a:ext cx="1015118" cy="31958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p:cNvCxnSpPr>
          <p:nvPr/>
        </p:nvCxnSpPr>
        <p:spPr>
          <a:xfrm>
            <a:off x="3969699" y="5919875"/>
            <a:ext cx="678502" cy="21792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FDDCC65-0F6A-41A9-BDA2-F584574AD038}"/>
              </a:ext>
            </a:extLst>
          </p:cNvPr>
          <p:cNvSpPr/>
          <p:nvPr/>
        </p:nvSpPr>
        <p:spPr>
          <a:xfrm>
            <a:off x="6579302" y="2764275"/>
            <a:ext cx="2117246" cy="369332"/>
          </a:xfrm>
          <a:prstGeom prst="rect">
            <a:avLst/>
          </a:prstGeom>
        </p:spPr>
        <p:txBody>
          <a:bodyPr wrap="none">
            <a:spAutoFit/>
          </a:bodyPr>
          <a:lstStyle/>
          <a:p>
            <a:r>
              <a:rPr lang="en-US" dirty="0"/>
              <a:t>journalism in Taiwan</a:t>
            </a:r>
          </a:p>
        </p:txBody>
      </p:sp>
      <p:sp>
        <p:nvSpPr>
          <p:cNvPr id="9" name="Rectangle 8">
            <a:extLst>
              <a:ext uri="{FF2B5EF4-FFF2-40B4-BE49-F238E27FC236}">
                <a16:creationId xmlns:a16="http://schemas.microsoft.com/office/drawing/2014/main" id="{D1597F31-8625-47A8-8130-EF3999FDAA8C}"/>
              </a:ext>
            </a:extLst>
          </p:cNvPr>
          <p:cNvSpPr/>
          <p:nvPr/>
        </p:nvSpPr>
        <p:spPr>
          <a:xfrm>
            <a:off x="2494280" y="2758896"/>
            <a:ext cx="3285002" cy="400110"/>
          </a:xfrm>
          <a:prstGeom prst="rect">
            <a:avLst/>
          </a:prstGeom>
        </p:spPr>
        <p:txBody>
          <a:bodyPr wrap="none">
            <a:spAutoFit/>
          </a:bodyPr>
          <a:lstStyle/>
          <a:p>
            <a:r>
              <a:rPr lang="en-US" sz="2000" dirty="0"/>
              <a:t>Linguistics and study in Spain</a:t>
            </a:r>
          </a:p>
        </p:txBody>
      </p:sp>
      <p:sp>
        <p:nvSpPr>
          <p:cNvPr id="12" name="Rectangle 11">
            <a:extLst>
              <a:ext uri="{FF2B5EF4-FFF2-40B4-BE49-F238E27FC236}">
                <a16:creationId xmlns:a16="http://schemas.microsoft.com/office/drawing/2014/main" id="{EA28B7C5-504E-4564-AE35-851EDA25CF90}"/>
              </a:ext>
            </a:extLst>
          </p:cNvPr>
          <p:cNvSpPr/>
          <p:nvPr/>
        </p:nvSpPr>
        <p:spPr>
          <a:xfrm>
            <a:off x="2546061" y="3457575"/>
            <a:ext cx="3106428" cy="369332"/>
          </a:xfrm>
          <a:prstGeom prst="rect">
            <a:avLst/>
          </a:prstGeom>
        </p:spPr>
        <p:txBody>
          <a:bodyPr wrap="none">
            <a:spAutoFit/>
          </a:bodyPr>
          <a:lstStyle/>
          <a:p>
            <a:r>
              <a:rPr lang="en-US" dirty="0"/>
              <a:t>U.S. House of Representatives </a:t>
            </a:r>
          </a:p>
        </p:txBody>
      </p:sp>
      <p:sp>
        <p:nvSpPr>
          <p:cNvPr id="13" name="Rectangle 12">
            <a:extLst>
              <a:ext uri="{FF2B5EF4-FFF2-40B4-BE49-F238E27FC236}">
                <a16:creationId xmlns:a16="http://schemas.microsoft.com/office/drawing/2014/main" id="{37B0359F-6C89-40DE-AC50-5638834E85C7}"/>
              </a:ext>
            </a:extLst>
          </p:cNvPr>
          <p:cNvSpPr/>
          <p:nvPr/>
        </p:nvSpPr>
        <p:spPr>
          <a:xfrm>
            <a:off x="3065925" y="4096404"/>
            <a:ext cx="4572000" cy="1323439"/>
          </a:xfrm>
          <a:prstGeom prst="rect">
            <a:avLst/>
          </a:prstGeom>
        </p:spPr>
        <p:txBody>
          <a:bodyPr>
            <a:spAutoFit/>
          </a:bodyPr>
          <a:lstStyle/>
          <a:p>
            <a:r>
              <a:rPr lang="en-US" sz="2000" dirty="0"/>
              <a:t>State Department</a:t>
            </a:r>
          </a:p>
          <a:p>
            <a:r>
              <a:rPr lang="en-US" sz="2000" dirty="0"/>
              <a:t>National Security Council</a:t>
            </a:r>
          </a:p>
          <a:p>
            <a:r>
              <a:rPr lang="en-US" sz="2000" dirty="0"/>
              <a:t>National Intelligence Council</a:t>
            </a:r>
          </a:p>
          <a:p>
            <a:r>
              <a:rPr lang="en-US" sz="2000" dirty="0"/>
              <a:t>U.S. Military – Intelligence Advisor</a:t>
            </a:r>
          </a:p>
        </p:txBody>
      </p:sp>
      <p:sp>
        <p:nvSpPr>
          <p:cNvPr id="14" name="Rectangle 13">
            <a:extLst>
              <a:ext uri="{FF2B5EF4-FFF2-40B4-BE49-F238E27FC236}">
                <a16:creationId xmlns:a16="http://schemas.microsoft.com/office/drawing/2014/main" id="{B27CC81C-4723-409D-8917-DB012622992B}"/>
              </a:ext>
            </a:extLst>
          </p:cNvPr>
          <p:cNvSpPr/>
          <p:nvPr/>
        </p:nvSpPr>
        <p:spPr>
          <a:xfrm>
            <a:off x="2546061" y="5719820"/>
            <a:ext cx="1417632" cy="400110"/>
          </a:xfrm>
          <a:prstGeom prst="rect">
            <a:avLst/>
          </a:prstGeom>
        </p:spPr>
        <p:txBody>
          <a:bodyPr wrap="none">
            <a:spAutoFit/>
          </a:bodyPr>
          <a:lstStyle/>
          <a:p>
            <a:r>
              <a:rPr lang="en-US" sz="2000" dirty="0"/>
              <a:t>U.S. Senate</a:t>
            </a:r>
          </a:p>
        </p:txBody>
      </p:sp>
      <p:sp>
        <p:nvSpPr>
          <p:cNvPr id="15" name="Rectangle 14">
            <a:extLst>
              <a:ext uri="{FF2B5EF4-FFF2-40B4-BE49-F238E27FC236}">
                <a16:creationId xmlns:a16="http://schemas.microsoft.com/office/drawing/2014/main" id="{F52097A5-542C-49BC-923B-E9C288A0E77A}"/>
              </a:ext>
            </a:extLst>
          </p:cNvPr>
          <p:cNvSpPr/>
          <p:nvPr/>
        </p:nvSpPr>
        <p:spPr>
          <a:xfrm>
            <a:off x="4755703" y="6058802"/>
            <a:ext cx="2563459" cy="400110"/>
          </a:xfrm>
          <a:prstGeom prst="rect">
            <a:avLst/>
          </a:prstGeom>
        </p:spPr>
        <p:txBody>
          <a:bodyPr wrap="none">
            <a:spAutoFit/>
          </a:bodyPr>
          <a:lstStyle/>
          <a:p>
            <a:r>
              <a:rPr lang="en-US" sz="2000" dirty="0"/>
              <a:t>SU … AU … and others</a:t>
            </a:r>
          </a:p>
        </p:txBody>
      </p:sp>
      <p:sp>
        <p:nvSpPr>
          <p:cNvPr id="16" name="Rectangle 15">
            <a:extLst>
              <a:ext uri="{FF2B5EF4-FFF2-40B4-BE49-F238E27FC236}">
                <a16:creationId xmlns:a16="http://schemas.microsoft.com/office/drawing/2014/main" id="{28123286-AFB8-448B-BFBA-B18BEDDF88BE}"/>
              </a:ext>
            </a:extLst>
          </p:cNvPr>
          <p:cNvSpPr/>
          <p:nvPr/>
        </p:nvSpPr>
        <p:spPr>
          <a:xfrm>
            <a:off x="6684053" y="3454084"/>
            <a:ext cx="561372" cy="400110"/>
          </a:xfrm>
          <a:prstGeom prst="rect">
            <a:avLst/>
          </a:prstGeom>
        </p:spPr>
        <p:txBody>
          <a:bodyPr wrap="none">
            <a:spAutoFit/>
          </a:bodyPr>
          <a:lstStyle/>
          <a:p>
            <a:r>
              <a:rPr lang="en-US" sz="2000" dirty="0"/>
              <a:t>CIA</a:t>
            </a:r>
          </a:p>
        </p:txBody>
      </p:sp>
    </p:spTree>
    <p:extLst>
      <p:ext uri="{BB962C8B-B14F-4D97-AF65-F5344CB8AC3E}">
        <p14:creationId xmlns:p14="http://schemas.microsoft.com/office/powerpoint/2010/main" val="342796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right)">
                                      <p:cBhvr>
                                        <p:cTn id="35" dur="500"/>
                                        <p:tgtEl>
                                          <p:spTgt spid="10"/>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right)">
                                      <p:cBhvr>
                                        <p:cTn id="43" dur="500"/>
                                        <p:tgtEl>
                                          <p:spTgt spid="6"/>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par>
                          <p:cTn id="52" fill="hold">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2" grpId="0"/>
      <p:bldP spid="13" grpId="0"/>
      <p:bldP spid="14" grpId="0"/>
      <p:bldP spid="15" grpId="0"/>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2955824" y="575608"/>
            <a:ext cx="6929718" cy="1938992"/>
          </a:xfrm>
          <a:prstGeom prst="rect">
            <a:avLst/>
          </a:prstGeom>
        </p:spPr>
        <p:txBody>
          <a:bodyPr wrap="none">
            <a:spAutoFit/>
          </a:bodyPr>
          <a:lstStyle/>
          <a:p>
            <a:pPr algn="ctr"/>
            <a:r>
              <a:rPr lang="en-US" sz="4000" dirty="0"/>
              <a:t>What do decision-makers need?</a:t>
            </a:r>
          </a:p>
          <a:p>
            <a:pPr algn="ctr"/>
            <a:r>
              <a:rPr lang="en-US" sz="4000" dirty="0"/>
              <a:t>What is intelligence</a:t>
            </a:r>
            <a:r>
              <a:rPr lang="es-ES" sz="4000" dirty="0"/>
              <a:t>?</a:t>
            </a:r>
            <a:br>
              <a:rPr lang="es-ES" sz="4000" dirty="0"/>
            </a:br>
            <a:r>
              <a:rPr lang="en-US" sz="4000" dirty="0"/>
              <a:t>What is analysis?</a:t>
            </a:r>
          </a:p>
        </p:txBody>
      </p:sp>
      <p:sp>
        <p:nvSpPr>
          <p:cNvPr id="4" name="Slide Number Placeholder 3"/>
          <p:cNvSpPr>
            <a:spLocks noGrp="1"/>
          </p:cNvSpPr>
          <p:nvPr>
            <p:ph type="sldNum" sz="quarter" idx="12"/>
          </p:nvPr>
        </p:nvSpPr>
        <p:spPr/>
        <p:txBody>
          <a:bodyPr/>
          <a:lstStyle/>
          <a:p>
            <a:fld id="{C4F85062-4662-4D6B-BB38-DB7C890070DF}" type="slidenum">
              <a:rPr lang="en-US" smtClean="0"/>
              <a:t>62</a:t>
            </a:fld>
            <a:endParaRPr lang="en-US"/>
          </a:p>
        </p:txBody>
      </p:sp>
      <p:sp>
        <p:nvSpPr>
          <p:cNvPr id="3" name="TextBox 2">
            <a:extLst>
              <a:ext uri="{FF2B5EF4-FFF2-40B4-BE49-F238E27FC236}">
                <a16:creationId xmlns:a16="http://schemas.microsoft.com/office/drawing/2014/main" id="{358C0229-22AC-462A-216A-3391DC0AA421}"/>
              </a:ext>
            </a:extLst>
          </p:cNvPr>
          <p:cNvSpPr txBox="1"/>
          <p:nvPr/>
        </p:nvSpPr>
        <p:spPr>
          <a:xfrm>
            <a:off x="4267200" y="3710987"/>
            <a:ext cx="3062441" cy="400110"/>
          </a:xfrm>
          <a:prstGeom prst="rect">
            <a:avLst/>
          </a:prstGeom>
          <a:noFill/>
        </p:spPr>
        <p:txBody>
          <a:bodyPr wrap="none" rtlCol="0">
            <a:spAutoFit/>
          </a:bodyPr>
          <a:lstStyle/>
          <a:p>
            <a:r>
              <a:rPr lang="es-ES_tradnl" sz="2000" i="1" dirty="0" err="1"/>
              <a:t>Keep</a:t>
            </a:r>
            <a:r>
              <a:rPr lang="es-ES_tradnl" sz="2000" i="1" dirty="0"/>
              <a:t> in </a:t>
            </a:r>
            <a:r>
              <a:rPr lang="es-ES_tradnl" sz="2000" i="1" dirty="0" err="1"/>
              <a:t>mind</a:t>
            </a:r>
            <a:r>
              <a:rPr lang="es-ES_tradnl" sz="2000" i="1" dirty="0"/>
              <a:t> as </a:t>
            </a:r>
            <a:r>
              <a:rPr lang="es-ES_tradnl" sz="2000" i="1" dirty="0" err="1"/>
              <a:t>we</a:t>
            </a:r>
            <a:r>
              <a:rPr lang="es-ES_tradnl" sz="2000" i="1" dirty="0"/>
              <a:t> </a:t>
            </a:r>
            <a:r>
              <a:rPr lang="es-ES_tradnl" sz="2000" i="1" dirty="0" err="1"/>
              <a:t>proceed</a:t>
            </a:r>
            <a:r>
              <a:rPr lang="es-ES_tradnl" sz="2000" i="1" dirty="0"/>
              <a:t>.</a:t>
            </a:r>
          </a:p>
        </p:txBody>
      </p:sp>
      <p:sp>
        <p:nvSpPr>
          <p:cNvPr id="5" name="Rectangle 4">
            <a:extLst>
              <a:ext uri="{FF2B5EF4-FFF2-40B4-BE49-F238E27FC236}">
                <a16:creationId xmlns:a16="http://schemas.microsoft.com/office/drawing/2014/main" id="{36B90A0D-460E-BE8F-43F5-D8EB61E5CBAC}"/>
              </a:ext>
            </a:extLst>
          </p:cNvPr>
          <p:cNvSpPr/>
          <p:nvPr/>
        </p:nvSpPr>
        <p:spPr>
          <a:xfrm>
            <a:off x="2819400" y="575608"/>
            <a:ext cx="7162800" cy="6858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angle 8">
            <a:extLst>
              <a:ext uri="{FF2B5EF4-FFF2-40B4-BE49-F238E27FC236}">
                <a16:creationId xmlns:a16="http://schemas.microsoft.com/office/drawing/2014/main" id="{D3FCDC05-6A63-8CA6-E2FF-7AD118671DBE}"/>
              </a:ext>
            </a:extLst>
          </p:cNvPr>
          <p:cNvSpPr/>
          <p:nvPr/>
        </p:nvSpPr>
        <p:spPr>
          <a:xfrm>
            <a:off x="2819401" y="1180042"/>
            <a:ext cx="7162800" cy="6858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Rectangle 9">
            <a:extLst>
              <a:ext uri="{FF2B5EF4-FFF2-40B4-BE49-F238E27FC236}">
                <a16:creationId xmlns:a16="http://schemas.microsoft.com/office/drawing/2014/main" id="{C6581302-2669-D6F1-DEA7-93068E52825A}"/>
              </a:ext>
            </a:extLst>
          </p:cNvPr>
          <p:cNvSpPr/>
          <p:nvPr/>
        </p:nvSpPr>
        <p:spPr>
          <a:xfrm>
            <a:off x="2819400" y="1828800"/>
            <a:ext cx="7162800" cy="6858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46266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animBg="1"/>
      <p:bldP spid="5" grpId="1" animBg="1"/>
      <p:bldP spid="9" grpId="0" animBg="1"/>
      <p:bldP spid="9" grpId="1" animBg="1"/>
      <p:bldP spid="10" grpId="0" animBg="1"/>
      <p:bldP spid="10"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55824" y="575608"/>
            <a:ext cx="6929718" cy="1938992"/>
          </a:xfrm>
          <a:prstGeom prst="rect">
            <a:avLst/>
          </a:prstGeom>
        </p:spPr>
        <p:txBody>
          <a:bodyPr wrap="none">
            <a:spAutoFit/>
          </a:bodyPr>
          <a:lstStyle/>
          <a:p>
            <a:pPr algn="ctr"/>
            <a:r>
              <a:rPr lang="en-US" sz="4000" dirty="0"/>
              <a:t>What do decision-makers need?</a:t>
            </a:r>
          </a:p>
          <a:p>
            <a:pPr algn="ctr"/>
            <a:r>
              <a:rPr lang="en-US" sz="4000" dirty="0"/>
              <a:t>What is intelligence</a:t>
            </a:r>
            <a:r>
              <a:rPr lang="es-ES" sz="4000" dirty="0"/>
              <a:t>?</a:t>
            </a:r>
            <a:br>
              <a:rPr lang="es-ES" sz="4000" dirty="0"/>
            </a:br>
            <a:r>
              <a:rPr lang="en-US" sz="4000" dirty="0"/>
              <a:t>What is analysis?</a:t>
            </a:r>
          </a:p>
        </p:txBody>
      </p:sp>
      <p:sp>
        <p:nvSpPr>
          <p:cNvPr id="4" name="Slide Number Placeholder 3"/>
          <p:cNvSpPr>
            <a:spLocks noGrp="1"/>
          </p:cNvSpPr>
          <p:nvPr>
            <p:ph type="sldNum" sz="quarter" idx="12"/>
          </p:nvPr>
        </p:nvSpPr>
        <p:spPr/>
        <p:txBody>
          <a:bodyPr/>
          <a:lstStyle/>
          <a:p>
            <a:fld id="{C4F85062-4662-4D6B-BB38-DB7C890070DF}" type="slidenum">
              <a:rPr lang="en-US" smtClean="0"/>
              <a:t>63</a:t>
            </a:fld>
            <a:endParaRPr lang="en-US"/>
          </a:p>
        </p:txBody>
      </p:sp>
      <p:sp>
        <p:nvSpPr>
          <p:cNvPr id="8" name="TextBox 7">
            <a:extLst>
              <a:ext uri="{FF2B5EF4-FFF2-40B4-BE49-F238E27FC236}">
                <a16:creationId xmlns:a16="http://schemas.microsoft.com/office/drawing/2014/main" id="{FBA20D4E-616A-3539-604F-695FC56370D6}"/>
              </a:ext>
            </a:extLst>
          </p:cNvPr>
          <p:cNvSpPr txBox="1"/>
          <p:nvPr/>
        </p:nvSpPr>
        <p:spPr>
          <a:xfrm>
            <a:off x="1570340" y="3276600"/>
            <a:ext cx="1249060" cy="2970621"/>
          </a:xfrm>
          <a:prstGeom prst="rect">
            <a:avLst/>
          </a:prstGeom>
          <a:noFill/>
        </p:spPr>
        <p:txBody>
          <a:bodyPr wrap="none" rtlCol="0">
            <a:spAutoFit/>
          </a:bodyPr>
          <a:lstStyle/>
          <a:p>
            <a:pPr>
              <a:lnSpc>
                <a:spcPct val="150000"/>
              </a:lnSpc>
            </a:pPr>
            <a:r>
              <a:rPr lang="es-ES_tradnl" sz="3200" dirty="0" err="1"/>
              <a:t>ottom</a:t>
            </a:r>
            <a:br>
              <a:rPr lang="es-ES_tradnl" sz="3200" dirty="0"/>
            </a:br>
            <a:r>
              <a:rPr lang="es-ES_tradnl" sz="3200" dirty="0" err="1"/>
              <a:t>ine</a:t>
            </a:r>
            <a:endParaRPr lang="es-ES_tradnl" sz="3200" dirty="0"/>
          </a:p>
          <a:p>
            <a:pPr>
              <a:lnSpc>
                <a:spcPct val="150000"/>
              </a:lnSpc>
            </a:pPr>
            <a:r>
              <a:rPr lang="es-ES_tradnl" sz="3200" dirty="0"/>
              <a:t>p</a:t>
            </a:r>
          </a:p>
          <a:p>
            <a:pPr>
              <a:lnSpc>
                <a:spcPct val="150000"/>
              </a:lnSpc>
            </a:pPr>
            <a:r>
              <a:rPr lang="es-ES_tradnl" sz="3200" dirty="0" err="1"/>
              <a:t>ront</a:t>
            </a:r>
            <a:endParaRPr lang="es-ES_tradnl" sz="3200" dirty="0"/>
          </a:p>
        </p:txBody>
      </p:sp>
      <p:sp>
        <p:nvSpPr>
          <p:cNvPr id="11" name="Rectangle 10">
            <a:extLst>
              <a:ext uri="{FF2B5EF4-FFF2-40B4-BE49-F238E27FC236}">
                <a16:creationId xmlns:a16="http://schemas.microsoft.com/office/drawing/2014/main" id="{29BB274B-CD6A-A62B-CF98-B5D4B871C59D}"/>
              </a:ext>
            </a:extLst>
          </p:cNvPr>
          <p:cNvSpPr/>
          <p:nvPr/>
        </p:nvSpPr>
        <p:spPr>
          <a:xfrm>
            <a:off x="1117198" y="3288052"/>
            <a:ext cx="615874" cy="3046988"/>
          </a:xfrm>
          <a:prstGeom prst="rect">
            <a:avLst/>
          </a:prstGeom>
          <a:noFill/>
        </p:spPr>
        <p:txBody>
          <a:bodyPr wrap="none" lIns="91440" tIns="45720" rIns="91440" bIns="45720">
            <a:spAutoFit/>
          </a:bodyPr>
          <a:lstStyle/>
          <a:p>
            <a:pPr algn="ctr"/>
            <a:r>
              <a:rPr lang="en-US"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a:t>
            </a:r>
          </a:p>
          <a:p>
            <a:pPr algn="ctr"/>
            <a:r>
              <a:rPr lang="en-US" sz="4800" b="1" dirty="0">
                <a:ln w="9525">
                  <a:solidFill>
                    <a:schemeClr val="bg1"/>
                  </a:solidFill>
                  <a:prstDash val="solid"/>
                </a:ln>
                <a:effectLst>
                  <a:outerShdw blurRad="12700" dist="38100" dir="2700000" algn="tl" rotWithShape="0">
                    <a:schemeClr val="bg1">
                      <a:lumMod val="50000"/>
                    </a:schemeClr>
                  </a:outerShdw>
                </a:effectLst>
              </a:rPr>
              <a:t>L</a:t>
            </a:r>
          </a:p>
          <a:p>
            <a:pPr algn="ctr"/>
            <a:r>
              <a:rPr lang="en-US"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U</a:t>
            </a:r>
          </a:p>
          <a:p>
            <a:pPr algn="ctr"/>
            <a:r>
              <a:rPr lang="en-US" sz="4800" b="1" dirty="0">
                <a:ln w="9525">
                  <a:solidFill>
                    <a:schemeClr val="bg1"/>
                  </a:solidFill>
                  <a:prstDash val="solid"/>
                </a:ln>
                <a:effectLst>
                  <a:outerShdw blurRad="12700" dist="38100" dir="2700000" algn="tl" rotWithShape="0">
                    <a:schemeClr val="bg1">
                      <a:lumMod val="50000"/>
                    </a:schemeClr>
                  </a:outerShdw>
                </a:effectLst>
              </a:rPr>
              <a:t>F</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2" name="Right Arrow 11">
            <a:extLst>
              <a:ext uri="{FF2B5EF4-FFF2-40B4-BE49-F238E27FC236}">
                <a16:creationId xmlns:a16="http://schemas.microsoft.com/office/drawing/2014/main" id="{37E9CA62-F01F-B43B-B7D8-AFDF1EC0F508}"/>
              </a:ext>
            </a:extLst>
          </p:cNvPr>
          <p:cNvSpPr/>
          <p:nvPr/>
        </p:nvSpPr>
        <p:spPr>
          <a:xfrm>
            <a:off x="2955824" y="3581400"/>
            <a:ext cx="473176" cy="2665821"/>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TextBox 12">
            <a:extLst>
              <a:ext uri="{FF2B5EF4-FFF2-40B4-BE49-F238E27FC236}">
                <a16:creationId xmlns:a16="http://schemas.microsoft.com/office/drawing/2014/main" id="{2310B637-7564-2FF6-59A9-28730DC90F3F}"/>
              </a:ext>
            </a:extLst>
          </p:cNvPr>
          <p:cNvSpPr txBox="1"/>
          <p:nvPr/>
        </p:nvSpPr>
        <p:spPr>
          <a:xfrm>
            <a:off x="4358660" y="3154106"/>
            <a:ext cx="5993949" cy="523220"/>
          </a:xfrm>
          <a:prstGeom prst="rect">
            <a:avLst/>
          </a:prstGeom>
          <a:noFill/>
        </p:spPr>
        <p:txBody>
          <a:bodyPr wrap="none" rtlCol="0">
            <a:spAutoFit/>
          </a:bodyPr>
          <a:lstStyle/>
          <a:p>
            <a:r>
              <a:rPr lang="en-US" sz="2800" dirty="0"/>
              <a:t>Basic facts and your validation of them.</a:t>
            </a:r>
          </a:p>
        </p:txBody>
      </p:sp>
      <p:sp>
        <p:nvSpPr>
          <p:cNvPr id="14" name="TextBox 13">
            <a:extLst>
              <a:ext uri="{FF2B5EF4-FFF2-40B4-BE49-F238E27FC236}">
                <a16:creationId xmlns:a16="http://schemas.microsoft.com/office/drawing/2014/main" id="{472B67E1-1BFF-877F-2B23-79F14921637E}"/>
              </a:ext>
            </a:extLst>
          </p:cNvPr>
          <p:cNvSpPr txBox="1"/>
          <p:nvPr/>
        </p:nvSpPr>
        <p:spPr>
          <a:xfrm>
            <a:off x="5190475" y="3739819"/>
            <a:ext cx="6131037" cy="523220"/>
          </a:xfrm>
          <a:prstGeom prst="rect">
            <a:avLst/>
          </a:prstGeom>
          <a:noFill/>
        </p:spPr>
        <p:txBody>
          <a:bodyPr wrap="none" rtlCol="0">
            <a:spAutoFit/>
          </a:bodyPr>
          <a:lstStyle/>
          <a:p>
            <a:r>
              <a:rPr lang="en-US" sz="2800" dirty="0"/>
              <a:t>Who? What? When? Where? How many?</a:t>
            </a:r>
          </a:p>
        </p:txBody>
      </p:sp>
      <p:sp>
        <p:nvSpPr>
          <p:cNvPr id="15" name="TextBox 14">
            <a:extLst>
              <a:ext uri="{FF2B5EF4-FFF2-40B4-BE49-F238E27FC236}">
                <a16:creationId xmlns:a16="http://schemas.microsoft.com/office/drawing/2014/main" id="{BE397B98-211D-3D5C-1D6D-61C488565A0D}"/>
              </a:ext>
            </a:extLst>
          </p:cNvPr>
          <p:cNvSpPr txBox="1"/>
          <p:nvPr/>
        </p:nvSpPr>
        <p:spPr>
          <a:xfrm>
            <a:off x="4370521" y="4325532"/>
            <a:ext cx="2985113" cy="523220"/>
          </a:xfrm>
          <a:prstGeom prst="rect">
            <a:avLst/>
          </a:prstGeom>
          <a:noFill/>
        </p:spPr>
        <p:txBody>
          <a:bodyPr wrap="none" rtlCol="0">
            <a:spAutoFit/>
          </a:bodyPr>
          <a:lstStyle/>
          <a:p>
            <a:r>
              <a:rPr lang="en-US" sz="2800" dirty="0"/>
              <a:t>Drivers and trends.</a:t>
            </a:r>
          </a:p>
        </p:txBody>
      </p:sp>
      <p:sp>
        <p:nvSpPr>
          <p:cNvPr id="16" name="TextBox 15">
            <a:extLst>
              <a:ext uri="{FF2B5EF4-FFF2-40B4-BE49-F238E27FC236}">
                <a16:creationId xmlns:a16="http://schemas.microsoft.com/office/drawing/2014/main" id="{1EC865BE-4D59-9B04-5A4B-C8C22BAAF4AA}"/>
              </a:ext>
            </a:extLst>
          </p:cNvPr>
          <p:cNvSpPr txBox="1"/>
          <p:nvPr/>
        </p:nvSpPr>
        <p:spPr>
          <a:xfrm>
            <a:off x="5272684" y="4897702"/>
            <a:ext cx="4261551" cy="523220"/>
          </a:xfrm>
          <a:prstGeom prst="rect">
            <a:avLst/>
          </a:prstGeom>
          <a:noFill/>
        </p:spPr>
        <p:txBody>
          <a:bodyPr wrap="none" rtlCol="0">
            <a:spAutoFit/>
          </a:bodyPr>
          <a:lstStyle/>
          <a:p>
            <a:r>
              <a:rPr lang="en-US" sz="2800" dirty="0"/>
              <a:t>Why? How? How behaving?</a:t>
            </a:r>
          </a:p>
        </p:txBody>
      </p:sp>
      <p:sp>
        <p:nvSpPr>
          <p:cNvPr id="17" name="TextBox 16">
            <a:extLst>
              <a:ext uri="{FF2B5EF4-FFF2-40B4-BE49-F238E27FC236}">
                <a16:creationId xmlns:a16="http://schemas.microsoft.com/office/drawing/2014/main" id="{64CCA250-9542-3A79-1991-AA9CBC598B34}"/>
              </a:ext>
            </a:extLst>
          </p:cNvPr>
          <p:cNvSpPr txBox="1"/>
          <p:nvPr/>
        </p:nvSpPr>
        <p:spPr>
          <a:xfrm>
            <a:off x="4397643" y="5418437"/>
            <a:ext cx="6333785" cy="523220"/>
          </a:xfrm>
          <a:prstGeom prst="rect">
            <a:avLst/>
          </a:prstGeom>
          <a:noFill/>
        </p:spPr>
        <p:txBody>
          <a:bodyPr wrap="none" rtlCol="0">
            <a:spAutoFit/>
          </a:bodyPr>
          <a:lstStyle/>
          <a:p>
            <a:r>
              <a:rPr lang="en-US" sz="2800" dirty="0"/>
              <a:t>Scenarios, probabilities, and implications.</a:t>
            </a:r>
          </a:p>
        </p:txBody>
      </p:sp>
      <p:sp>
        <p:nvSpPr>
          <p:cNvPr id="18" name="TextBox 17">
            <a:extLst>
              <a:ext uri="{FF2B5EF4-FFF2-40B4-BE49-F238E27FC236}">
                <a16:creationId xmlns:a16="http://schemas.microsoft.com/office/drawing/2014/main" id="{86141AB7-0CDA-296F-4BFD-2E4DD40DBBE5}"/>
              </a:ext>
            </a:extLst>
          </p:cNvPr>
          <p:cNvSpPr txBox="1"/>
          <p:nvPr/>
        </p:nvSpPr>
        <p:spPr>
          <a:xfrm>
            <a:off x="5327981" y="5900390"/>
            <a:ext cx="4988802" cy="523220"/>
          </a:xfrm>
          <a:prstGeom prst="rect">
            <a:avLst/>
          </a:prstGeom>
          <a:noFill/>
        </p:spPr>
        <p:txBody>
          <a:bodyPr wrap="none" rtlCol="0">
            <a:spAutoFit/>
          </a:bodyPr>
          <a:lstStyle/>
          <a:p>
            <a:r>
              <a:rPr lang="en-US" sz="2800" dirty="0"/>
              <a:t>How urgent? Why should I care?</a:t>
            </a:r>
          </a:p>
        </p:txBody>
      </p:sp>
    </p:spTree>
    <p:extLst>
      <p:ext uri="{BB962C8B-B14F-4D97-AF65-F5344CB8AC3E}">
        <p14:creationId xmlns:p14="http://schemas.microsoft.com/office/powerpoint/2010/main" val="242457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5" grpId="0"/>
      <p:bldP spid="16" grpId="0"/>
      <p:bldP spid="16" grpId="1"/>
      <p:bldP spid="17" grpId="0"/>
      <p:bldP spid="18" grpId="0"/>
      <p:bldP spid="18" grpId="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947C8D-39C8-ABE7-544A-587F844FC82D}"/>
              </a:ext>
            </a:extLst>
          </p:cNvPr>
          <p:cNvSpPr txBox="1"/>
          <p:nvPr/>
        </p:nvSpPr>
        <p:spPr>
          <a:xfrm>
            <a:off x="2209800" y="1905000"/>
            <a:ext cx="6057236" cy="523220"/>
          </a:xfrm>
          <a:prstGeom prst="rect">
            <a:avLst/>
          </a:prstGeom>
          <a:noFill/>
        </p:spPr>
        <p:txBody>
          <a:bodyPr wrap="none" rtlCol="0">
            <a:spAutoFit/>
          </a:bodyPr>
          <a:lstStyle/>
          <a:p>
            <a:r>
              <a:rPr lang="en-US" sz="2800" dirty="0"/>
              <a:t>You can use in any estimative analysis.</a:t>
            </a:r>
          </a:p>
        </p:txBody>
      </p:sp>
      <p:sp>
        <p:nvSpPr>
          <p:cNvPr id="3" name="TextBox 2">
            <a:extLst>
              <a:ext uri="{FF2B5EF4-FFF2-40B4-BE49-F238E27FC236}">
                <a16:creationId xmlns:a16="http://schemas.microsoft.com/office/drawing/2014/main" id="{777A1348-96D2-CAF4-FA41-156174DDA08D}"/>
              </a:ext>
            </a:extLst>
          </p:cNvPr>
          <p:cNvSpPr txBox="1"/>
          <p:nvPr/>
        </p:nvSpPr>
        <p:spPr>
          <a:xfrm>
            <a:off x="4343400" y="2590800"/>
            <a:ext cx="5121915" cy="461665"/>
          </a:xfrm>
          <a:prstGeom prst="rect">
            <a:avLst/>
          </a:prstGeom>
          <a:noFill/>
        </p:spPr>
        <p:txBody>
          <a:bodyPr wrap="none" rtlCol="0">
            <a:spAutoFit/>
          </a:bodyPr>
          <a:lstStyle/>
          <a:p>
            <a:r>
              <a:rPr lang="en-US" sz="2400" dirty="0"/>
              <a:t>How we got here … where we’re going.</a:t>
            </a:r>
          </a:p>
        </p:txBody>
      </p:sp>
      <p:sp>
        <p:nvSpPr>
          <p:cNvPr id="5" name="TextBox 4">
            <a:extLst>
              <a:ext uri="{FF2B5EF4-FFF2-40B4-BE49-F238E27FC236}">
                <a16:creationId xmlns:a16="http://schemas.microsoft.com/office/drawing/2014/main" id="{6937F72A-CBE0-D1FE-E92C-6914A1EC0E35}"/>
              </a:ext>
            </a:extLst>
          </p:cNvPr>
          <p:cNvSpPr txBox="1"/>
          <p:nvPr/>
        </p:nvSpPr>
        <p:spPr>
          <a:xfrm>
            <a:off x="838200" y="762000"/>
            <a:ext cx="8305800" cy="584775"/>
          </a:xfrm>
          <a:prstGeom prst="rect">
            <a:avLst/>
          </a:prstGeom>
          <a:noFill/>
        </p:spPr>
        <p:txBody>
          <a:bodyPr wrap="square">
            <a:spAutoFit/>
          </a:bodyPr>
          <a:lstStyle/>
          <a:p>
            <a:r>
              <a:rPr lang="en-US" sz="3200" dirty="0"/>
              <a:t>Two valuable contributions to decision-making:</a:t>
            </a:r>
          </a:p>
        </p:txBody>
      </p:sp>
      <p:sp>
        <p:nvSpPr>
          <p:cNvPr id="6" name="TextBox 5">
            <a:extLst>
              <a:ext uri="{FF2B5EF4-FFF2-40B4-BE49-F238E27FC236}">
                <a16:creationId xmlns:a16="http://schemas.microsoft.com/office/drawing/2014/main" id="{E4AFE3AC-A084-BC73-BD4A-3D4882B1DA8C}"/>
              </a:ext>
            </a:extLst>
          </p:cNvPr>
          <p:cNvSpPr txBox="1"/>
          <p:nvPr/>
        </p:nvSpPr>
        <p:spPr>
          <a:xfrm>
            <a:off x="2182678" y="3450956"/>
            <a:ext cx="8449621" cy="523220"/>
          </a:xfrm>
          <a:prstGeom prst="rect">
            <a:avLst/>
          </a:prstGeom>
          <a:noFill/>
        </p:spPr>
        <p:txBody>
          <a:bodyPr wrap="none" rtlCol="0">
            <a:spAutoFit/>
          </a:bodyPr>
          <a:lstStyle/>
          <a:p>
            <a:r>
              <a:rPr lang="en-US" sz="2800" dirty="0"/>
              <a:t>You show what can be done (without being prescriptive).</a:t>
            </a:r>
          </a:p>
        </p:txBody>
      </p:sp>
      <p:sp>
        <p:nvSpPr>
          <p:cNvPr id="7" name="TextBox 6">
            <a:extLst>
              <a:ext uri="{FF2B5EF4-FFF2-40B4-BE49-F238E27FC236}">
                <a16:creationId xmlns:a16="http://schemas.microsoft.com/office/drawing/2014/main" id="{16A06B7C-2491-843C-A2E4-460730AFA5D0}"/>
              </a:ext>
            </a:extLst>
          </p:cNvPr>
          <p:cNvSpPr txBox="1"/>
          <p:nvPr/>
        </p:nvSpPr>
        <p:spPr>
          <a:xfrm>
            <a:off x="4316278" y="4136756"/>
            <a:ext cx="5942076" cy="461665"/>
          </a:xfrm>
          <a:prstGeom prst="rect">
            <a:avLst/>
          </a:prstGeom>
          <a:noFill/>
        </p:spPr>
        <p:txBody>
          <a:bodyPr wrap="none" rtlCol="0">
            <a:spAutoFit/>
          </a:bodyPr>
          <a:lstStyle/>
          <a:p>
            <a:r>
              <a:rPr lang="en-US" sz="2400" dirty="0"/>
              <a:t>Protects you, your tradecraft, your credibility.</a:t>
            </a:r>
          </a:p>
        </p:txBody>
      </p:sp>
      <p:sp>
        <p:nvSpPr>
          <p:cNvPr id="8" name="TextBox 7">
            <a:extLst>
              <a:ext uri="{FF2B5EF4-FFF2-40B4-BE49-F238E27FC236}">
                <a16:creationId xmlns:a16="http://schemas.microsoft.com/office/drawing/2014/main" id="{28062F61-058D-42C9-F72F-5D201B17E13B}"/>
              </a:ext>
            </a:extLst>
          </p:cNvPr>
          <p:cNvSpPr txBox="1"/>
          <p:nvPr/>
        </p:nvSpPr>
        <p:spPr>
          <a:xfrm>
            <a:off x="990599" y="5105990"/>
            <a:ext cx="9641699" cy="1077218"/>
          </a:xfrm>
          <a:prstGeom prst="rect">
            <a:avLst/>
          </a:prstGeom>
          <a:noFill/>
        </p:spPr>
        <p:txBody>
          <a:bodyPr wrap="square">
            <a:spAutoFit/>
          </a:bodyPr>
          <a:lstStyle/>
          <a:p>
            <a:pPr algn="ctr"/>
            <a:r>
              <a:rPr lang="en-US" sz="3200" i="1" dirty="0"/>
              <a:t>Plus … it’s based on common sense … and it’s easier and more fun than academic stuff.</a:t>
            </a:r>
          </a:p>
        </p:txBody>
      </p:sp>
    </p:spTree>
    <p:extLst>
      <p:ext uri="{BB962C8B-B14F-4D97-AF65-F5344CB8AC3E}">
        <p14:creationId xmlns:p14="http://schemas.microsoft.com/office/powerpoint/2010/main" val="215686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nimClr clrSpc="rgb" dir="cw">
                                      <p:cBhvr override="childStyle">
                                        <p:cTn dur="1" fill="hold" display="0" masterRel="nextClick" afterEffect="1"/>
                                        <p:tgtEl>
                                          <p:spTgt spid="2"/>
                                        </p:tgtEl>
                                        <p:attrNameLst>
                                          <p:attrName>ppt_c</p:attrName>
                                        </p:attrNameLst>
                                      </p:cBhvr>
                                      <p:to>
                                        <a:srgbClr val="929292"/>
                                      </p:to>
                                    </p:animClr>
                                  </p:sub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subTnLst>
                                    <p:animClr clrSpc="rgb" dir="cw">
                                      <p:cBhvr override="childStyle">
                                        <p:cTn dur="1" fill="hold" display="0" masterRel="nextClick" afterEffect="1"/>
                                        <p:tgtEl>
                                          <p:spTgt spid="3"/>
                                        </p:tgtEl>
                                        <p:attrNameLst>
                                          <p:attrName>ppt_c</p:attrName>
                                        </p:attrNameLst>
                                      </p:cBhvr>
                                      <p:to>
                                        <a:srgbClr val="929292"/>
                                      </p:to>
                                    </p:animClr>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nimClr clrSpc="rgb" dir="cw">
                                      <p:cBhvr override="childStyle">
                                        <p:cTn dur="1" fill="hold" display="0" masterRel="nextClick" afterEffect="1"/>
                                        <p:tgtEl>
                                          <p:spTgt spid="6"/>
                                        </p:tgtEl>
                                        <p:attrNameLst>
                                          <p:attrName>ppt_c</p:attrName>
                                        </p:attrNameLst>
                                      </p:cBhvr>
                                      <p:to>
                                        <a:srgbClr val="929292"/>
                                      </p:to>
                                    </p:animClr>
                                  </p:sub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subTnLst>
                                    <p:animClr clrSpc="rgb" dir="cw">
                                      <p:cBhvr override="childStyle">
                                        <p:cTn dur="1" fill="hold" display="0" masterRel="nextClick" afterEffect="1"/>
                                        <p:tgtEl>
                                          <p:spTgt spid="7"/>
                                        </p:tgtEl>
                                        <p:attrNameLst>
                                          <p:attrName>ppt_c</p:attrName>
                                        </p:attrNameLst>
                                      </p:cBhvr>
                                      <p:to>
                                        <a:srgbClr val="929292"/>
                                      </p:to>
                                    </p:animClr>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F1AF2D9-B2EA-4DAD-BE04-7BAE0336285F}"/>
              </a:ext>
            </a:extLst>
          </p:cNvPr>
          <p:cNvGrpSpPr/>
          <p:nvPr/>
        </p:nvGrpSpPr>
        <p:grpSpPr>
          <a:xfrm>
            <a:off x="4566440" y="-5164685"/>
            <a:ext cx="6013904" cy="5450769"/>
            <a:chOff x="4343400" y="477666"/>
            <a:chExt cx="6013904" cy="5450769"/>
          </a:xfrm>
        </p:grpSpPr>
        <p:pic>
          <p:nvPicPr>
            <p:cNvPr id="7" name="Picture 5" descr="C:\Users\FultonZEN\AppData\Local\Microsoft\Windows\INetCache\IE\OFJ2H7O8\snowflake2[1].gif"/>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a:off x="4343400" y="3843340"/>
              <a:ext cx="1554480" cy="20850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FultonZEN\AppData\Local\Microsoft\Windows\INetCache\IE\OFJ2H7O8\snowflake2[1].gif"/>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21112909">
              <a:off x="7010400" y="3657601"/>
              <a:ext cx="990600" cy="13287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FultonZEN\AppData\Local\Microsoft\Windows\INetCache\IE\OFJ2H7O8\snowflake2[1].gif">
              <a:extLst>
                <a:ext uri="{FF2B5EF4-FFF2-40B4-BE49-F238E27FC236}">
                  <a16:creationId xmlns:a16="http://schemas.microsoft.com/office/drawing/2014/main" id="{17C90600-6113-40C0-96C9-DA436339D4CD}"/>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319498">
              <a:off x="4861944" y="477666"/>
              <a:ext cx="1188720" cy="15944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FultonZEN\AppData\Local\Microsoft\Windows\INetCache\IE\OFJ2H7O8\snowflake2[1].gif">
              <a:extLst>
                <a:ext uri="{FF2B5EF4-FFF2-40B4-BE49-F238E27FC236}">
                  <a16:creationId xmlns:a16="http://schemas.microsoft.com/office/drawing/2014/main" id="{AB1F23ED-A602-4068-9550-38134C47E84C}"/>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21112909">
              <a:off x="9366704" y="3313071"/>
              <a:ext cx="990600" cy="13287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BDC24F1F-A1C6-4C81-B883-0194C6B7B5BC}"/>
              </a:ext>
            </a:extLst>
          </p:cNvPr>
          <p:cNvGrpSpPr/>
          <p:nvPr/>
        </p:nvGrpSpPr>
        <p:grpSpPr>
          <a:xfrm>
            <a:off x="2372429" y="-5095842"/>
            <a:ext cx="9098229" cy="5057862"/>
            <a:chOff x="2505640" y="526043"/>
            <a:chExt cx="9098229" cy="5057862"/>
          </a:xfrm>
        </p:grpSpPr>
        <p:pic>
          <p:nvPicPr>
            <p:cNvPr id="1029" name="Picture 5" descr="C:\Users\FultonZEN\AppData\Local\Microsoft\Windows\INetCache\IE\OFJ2H7O8\snowflake2[1].gif"/>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319498">
              <a:off x="2505640" y="822196"/>
              <a:ext cx="1188720" cy="15944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FultonZEN\AppData\Local\Microsoft\Windows\INetCache\IE\OFJ2H7O8\snowflake2[1].gif"/>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21012283">
              <a:off x="8333165" y="870573"/>
              <a:ext cx="914400" cy="12265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FultonZEN\AppData\Local\Microsoft\Windows\INetCache\IE\OFJ2H7O8\snowflake2[1].gif">
              <a:extLst>
                <a:ext uri="{FF2B5EF4-FFF2-40B4-BE49-F238E27FC236}">
                  <a16:creationId xmlns:a16="http://schemas.microsoft.com/office/drawing/2014/main" id="{7278E1F3-D106-4361-A2DF-E3DE0D167256}"/>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a:off x="6699704" y="3498810"/>
              <a:ext cx="1554480" cy="20850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Users\FultonZEN\AppData\Local\Microsoft\Windows\INetCache\IE\OFJ2H7O8\snowflake2[1].gif">
              <a:extLst>
                <a:ext uri="{FF2B5EF4-FFF2-40B4-BE49-F238E27FC236}">
                  <a16:creationId xmlns:a16="http://schemas.microsoft.com/office/drawing/2014/main" id="{A095DC27-5A57-49D2-B280-A86DF87CC3D3}"/>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21012283">
              <a:off x="10689469" y="526043"/>
              <a:ext cx="914400" cy="12265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C477839C-E9B3-4CA2-9979-84BA504F3058}"/>
              </a:ext>
            </a:extLst>
          </p:cNvPr>
          <p:cNvGrpSpPr/>
          <p:nvPr/>
        </p:nvGrpSpPr>
        <p:grpSpPr>
          <a:xfrm>
            <a:off x="483973" y="-4840088"/>
            <a:ext cx="6741925" cy="5106239"/>
            <a:chOff x="158197" y="1124061"/>
            <a:chExt cx="6741925" cy="5106239"/>
          </a:xfrm>
        </p:grpSpPr>
        <p:pic>
          <p:nvPicPr>
            <p:cNvPr id="14" name="Picture 5" descr="C:\Users\FultonZEN\AppData\Local\Microsoft\Windows\INetCache\IE\OFJ2H7O8\snowflake2[1].gif">
              <a:extLst>
                <a:ext uri="{FF2B5EF4-FFF2-40B4-BE49-F238E27FC236}">
                  <a16:creationId xmlns:a16="http://schemas.microsoft.com/office/drawing/2014/main" id="{8847F089-7452-42B3-8FBC-BBFF4A56E363}"/>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319498">
              <a:off x="158197" y="1124061"/>
              <a:ext cx="1188720" cy="15944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Users\FultonZEN\AppData\Local\Microsoft\Windows\INetCache\IE\OFJ2H7O8\snowflake2[1].gif">
              <a:extLst>
                <a:ext uri="{FF2B5EF4-FFF2-40B4-BE49-F238E27FC236}">
                  <a16:creationId xmlns:a16="http://schemas.microsoft.com/office/drawing/2014/main" id="{0EA9F1B5-F927-4BDC-BCF0-0DDEC92D2A59}"/>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a:off x="1995957" y="4145205"/>
              <a:ext cx="1554480" cy="20850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FultonZEN\AppData\Local\Microsoft\Windows\INetCache\IE\OFJ2H7O8\snowflake2[1].gif">
              <a:extLst>
                <a:ext uri="{FF2B5EF4-FFF2-40B4-BE49-F238E27FC236}">
                  <a16:creationId xmlns:a16="http://schemas.microsoft.com/office/drawing/2014/main" id="{E1116C8B-365E-4354-8BA2-E2FF2818CABD}"/>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21112909">
              <a:off x="4662957" y="3959466"/>
              <a:ext cx="990600" cy="13287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FultonZEN\AppData\Local\Microsoft\Windows\INetCache\IE\OFJ2H7O8\snowflake2[1].gif">
              <a:extLst>
                <a:ext uri="{FF2B5EF4-FFF2-40B4-BE49-F238E27FC236}">
                  <a16:creationId xmlns:a16="http://schemas.microsoft.com/office/drawing/2014/main" id="{88764E76-3744-4A90-92D0-799A63E4B4DC}"/>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21012283">
              <a:off x="5985722" y="1172438"/>
              <a:ext cx="914400" cy="12265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9A7C1511-F41A-46D3-947E-4C3CBE9F6E86}"/>
              </a:ext>
            </a:extLst>
          </p:cNvPr>
          <p:cNvGrpSpPr/>
          <p:nvPr/>
        </p:nvGrpSpPr>
        <p:grpSpPr>
          <a:xfrm>
            <a:off x="4827472" y="-5195679"/>
            <a:ext cx="6013904" cy="5450769"/>
            <a:chOff x="4343400" y="477666"/>
            <a:chExt cx="6013904" cy="5450769"/>
          </a:xfrm>
        </p:grpSpPr>
        <p:pic>
          <p:nvPicPr>
            <p:cNvPr id="19" name="Picture 5" descr="C:\Users\FultonZEN\AppData\Local\Microsoft\Windows\INetCache\IE\OFJ2H7O8\snowflake2[1].gif">
              <a:extLst>
                <a:ext uri="{FF2B5EF4-FFF2-40B4-BE49-F238E27FC236}">
                  <a16:creationId xmlns:a16="http://schemas.microsoft.com/office/drawing/2014/main" id="{7F17796B-0501-4A8A-BB3B-69B83393EA28}"/>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a:off x="4343400" y="3843340"/>
              <a:ext cx="1554480" cy="20850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C:\Users\FultonZEN\AppData\Local\Microsoft\Windows\INetCache\IE\OFJ2H7O8\snowflake2[1].gif">
              <a:extLst>
                <a:ext uri="{FF2B5EF4-FFF2-40B4-BE49-F238E27FC236}">
                  <a16:creationId xmlns:a16="http://schemas.microsoft.com/office/drawing/2014/main" id="{4FB787FF-C08C-4BD4-A84D-06778BFEDB0D}"/>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21112909">
              <a:off x="7010400" y="3657601"/>
              <a:ext cx="990600" cy="132873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FultonZEN\AppData\Local\Microsoft\Windows\INetCache\IE\OFJ2H7O8\snowflake2[1].gif">
              <a:extLst>
                <a:ext uri="{FF2B5EF4-FFF2-40B4-BE49-F238E27FC236}">
                  <a16:creationId xmlns:a16="http://schemas.microsoft.com/office/drawing/2014/main" id="{2BA6390F-6191-493D-89A5-362885613F76}"/>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319498">
              <a:off x="4861944" y="477666"/>
              <a:ext cx="1188720" cy="159448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FultonZEN\AppData\Local\Microsoft\Windows\INetCache\IE\OFJ2H7O8\snowflake2[1].gif">
              <a:extLst>
                <a:ext uri="{FF2B5EF4-FFF2-40B4-BE49-F238E27FC236}">
                  <a16:creationId xmlns:a16="http://schemas.microsoft.com/office/drawing/2014/main" id="{EFA5B906-A11E-4FA6-8D2A-11A9EC58A804}"/>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21112909">
              <a:off x="9366704" y="3313071"/>
              <a:ext cx="990600" cy="13287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ABF8670F-6D9F-4F8F-A5B9-BC2C0995FF44}"/>
              </a:ext>
            </a:extLst>
          </p:cNvPr>
          <p:cNvGrpSpPr/>
          <p:nvPr/>
        </p:nvGrpSpPr>
        <p:grpSpPr>
          <a:xfrm>
            <a:off x="2524829" y="-4943442"/>
            <a:ext cx="9098229" cy="5057862"/>
            <a:chOff x="2505640" y="526043"/>
            <a:chExt cx="9098229" cy="5057862"/>
          </a:xfrm>
        </p:grpSpPr>
        <p:pic>
          <p:nvPicPr>
            <p:cNvPr id="24" name="Picture 5" descr="C:\Users\FultonZEN\AppData\Local\Microsoft\Windows\INetCache\IE\OFJ2H7O8\snowflake2[1].gif">
              <a:extLst>
                <a:ext uri="{FF2B5EF4-FFF2-40B4-BE49-F238E27FC236}">
                  <a16:creationId xmlns:a16="http://schemas.microsoft.com/office/drawing/2014/main" id="{30AE54ED-EF12-4433-AB25-1551B86F2FDE}"/>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319498">
              <a:off x="2505640" y="822196"/>
              <a:ext cx="1188720" cy="15944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descr="C:\Users\FultonZEN\AppData\Local\Microsoft\Windows\INetCache\IE\OFJ2H7O8\snowflake2[1].gif">
              <a:extLst>
                <a:ext uri="{FF2B5EF4-FFF2-40B4-BE49-F238E27FC236}">
                  <a16:creationId xmlns:a16="http://schemas.microsoft.com/office/drawing/2014/main" id="{666098BE-4427-4192-BF69-319C7341F005}"/>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21012283">
              <a:off x="8333165" y="870573"/>
              <a:ext cx="914400" cy="12265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FultonZEN\AppData\Local\Microsoft\Windows\INetCache\IE\OFJ2H7O8\snowflake2[1].gif">
              <a:extLst>
                <a:ext uri="{FF2B5EF4-FFF2-40B4-BE49-F238E27FC236}">
                  <a16:creationId xmlns:a16="http://schemas.microsoft.com/office/drawing/2014/main" id="{937D440A-3BEF-4329-8CF4-72565A4B11D3}"/>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a:off x="6699704" y="3498810"/>
              <a:ext cx="1554480" cy="20850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C:\Users\FultonZEN\AppData\Local\Microsoft\Windows\INetCache\IE\OFJ2H7O8\snowflake2[1].gif">
              <a:extLst>
                <a:ext uri="{FF2B5EF4-FFF2-40B4-BE49-F238E27FC236}">
                  <a16:creationId xmlns:a16="http://schemas.microsoft.com/office/drawing/2014/main" id="{7BE0D67D-B86B-4019-9C30-CD1208AA944A}"/>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21012283">
              <a:off x="10689469" y="526043"/>
              <a:ext cx="914400" cy="12265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32C1E82A-75EA-47E1-A8A0-11E12673ABC2}"/>
              </a:ext>
            </a:extLst>
          </p:cNvPr>
          <p:cNvGrpSpPr/>
          <p:nvPr/>
        </p:nvGrpSpPr>
        <p:grpSpPr>
          <a:xfrm>
            <a:off x="182025" y="-5311204"/>
            <a:ext cx="6741925" cy="5106239"/>
            <a:chOff x="158197" y="1124061"/>
            <a:chExt cx="6741925" cy="5106239"/>
          </a:xfrm>
        </p:grpSpPr>
        <p:pic>
          <p:nvPicPr>
            <p:cNvPr id="29" name="Picture 5" descr="C:\Users\FultonZEN\AppData\Local\Microsoft\Windows\INetCache\IE\OFJ2H7O8\snowflake2[1].gif">
              <a:extLst>
                <a:ext uri="{FF2B5EF4-FFF2-40B4-BE49-F238E27FC236}">
                  <a16:creationId xmlns:a16="http://schemas.microsoft.com/office/drawing/2014/main" id="{6F5E5899-ACF1-42D8-92FD-1C8F2504C270}"/>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319498">
              <a:off x="158197" y="1124061"/>
              <a:ext cx="1188720" cy="159448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 descr="C:\Users\FultonZEN\AppData\Local\Microsoft\Windows\INetCache\IE\OFJ2H7O8\snowflake2[1].gif">
              <a:extLst>
                <a:ext uri="{FF2B5EF4-FFF2-40B4-BE49-F238E27FC236}">
                  <a16:creationId xmlns:a16="http://schemas.microsoft.com/office/drawing/2014/main" id="{CA7AB20D-FA7B-42EA-9AE1-0955DDBA4915}"/>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a:off x="1995957" y="4145205"/>
              <a:ext cx="1554480" cy="208509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FultonZEN\AppData\Local\Microsoft\Windows\INetCache\IE\OFJ2H7O8\snowflake2[1].gif">
              <a:extLst>
                <a:ext uri="{FF2B5EF4-FFF2-40B4-BE49-F238E27FC236}">
                  <a16:creationId xmlns:a16="http://schemas.microsoft.com/office/drawing/2014/main" id="{32865941-9475-4B14-A654-2398FD7257EB}"/>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21112909">
              <a:off x="4662957" y="3959466"/>
              <a:ext cx="990600" cy="13287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C:\Users\FultonZEN\AppData\Local\Microsoft\Windows\INetCache\IE\OFJ2H7O8\snowflake2[1].gif">
              <a:extLst>
                <a:ext uri="{FF2B5EF4-FFF2-40B4-BE49-F238E27FC236}">
                  <a16:creationId xmlns:a16="http://schemas.microsoft.com/office/drawing/2014/main" id="{EC46161F-38F6-4FC5-A8D0-1CAD2A474B68}"/>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backgroundRemoval t="0" b="86380" l="0" r="100000"/>
                      </a14:imgEffect>
                    </a14:imgLayer>
                  </a14:imgProps>
                </a:ext>
                <a:ext uri="{28A0092B-C50C-407E-A947-70E740481C1C}">
                  <a14:useLocalDpi xmlns:a14="http://schemas.microsoft.com/office/drawing/2010/main" val="0"/>
                </a:ext>
              </a:extLst>
            </a:blip>
            <a:srcRect/>
            <a:stretch>
              <a:fillRect/>
            </a:stretch>
          </p:blipFill>
          <p:spPr bwMode="auto">
            <a:xfrm rot="21012283">
              <a:off x="5985722" y="1172438"/>
              <a:ext cx="914400" cy="1226525"/>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Graphic 32" descr="Snowflake outline">
            <a:extLst>
              <a:ext uri="{FF2B5EF4-FFF2-40B4-BE49-F238E27FC236}">
                <a16:creationId xmlns:a16="http://schemas.microsoft.com/office/drawing/2014/main" id="{E538A86F-465C-473E-BE0C-45F2683DDB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0668" y="2770264"/>
            <a:ext cx="2018234" cy="2018234"/>
          </a:xfrm>
          <a:prstGeom prst="rect">
            <a:avLst/>
          </a:prstGeom>
        </p:spPr>
      </p:pic>
      <p:pic>
        <p:nvPicPr>
          <p:cNvPr id="35" name="Graphic 34" descr="Snowflake outline">
            <a:extLst>
              <a:ext uri="{FF2B5EF4-FFF2-40B4-BE49-F238E27FC236}">
                <a16:creationId xmlns:a16="http://schemas.microsoft.com/office/drawing/2014/main" id="{F29CE23B-5A52-4094-B946-9CF94A06D2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47973" y="3745080"/>
            <a:ext cx="2018234" cy="2018234"/>
          </a:xfrm>
          <a:prstGeom prst="rect">
            <a:avLst/>
          </a:prstGeom>
        </p:spPr>
      </p:pic>
      <p:pic>
        <p:nvPicPr>
          <p:cNvPr id="36" name="Graphic 35" descr="Snowflake outline">
            <a:extLst>
              <a:ext uri="{FF2B5EF4-FFF2-40B4-BE49-F238E27FC236}">
                <a16:creationId xmlns:a16="http://schemas.microsoft.com/office/drawing/2014/main" id="{DE7E7908-F629-4039-B957-F6D51513DB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34855" y="509091"/>
            <a:ext cx="2018234" cy="2018234"/>
          </a:xfrm>
          <a:prstGeom prst="rect">
            <a:avLst/>
          </a:prstGeom>
        </p:spPr>
      </p:pic>
      <p:sp>
        <p:nvSpPr>
          <p:cNvPr id="38" name="TextBox 37">
            <a:extLst>
              <a:ext uri="{FF2B5EF4-FFF2-40B4-BE49-F238E27FC236}">
                <a16:creationId xmlns:a16="http://schemas.microsoft.com/office/drawing/2014/main" id="{341CDDD0-93E7-4FBF-8E58-2D6227D0EED8}"/>
              </a:ext>
            </a:extLst>
          </p:cNvPr>
          <p:cNvSpPr txBox="1"/>
          <p:nvPr/>
        </p:nvSpPr>
        <p:spPr>
          <a:xfrm>
            <a:off x="3784972" y="1742659"/>
            <a:ext cx="5129674" cy="523220"/>
          </a:xfrm>
          <a:prstGeom prst="rect">
            <a:avLst/>
          </a:prstGeom>
          <a:noFill/>
        </p:spPr>
        <p:txBody>
          <a:bodyPr wrap="none" rtlCol="0">
            <a:spAutoFit/>
          </a:bodyPr>
          <a:lstStyle/>
          <a:p>
            <a:r>
              <a:rPr lang="en-US" sz="2800" dirty="0"/>
              <a:t>A simple example: The Snowflake</a:t>
            </a:r>
          </a:p>
        </p:txBody>
      </p:sp>
      <p:sp>
        <p:nvSpPr>
          <p:cNvPr id="6" name="TextBox 5">
            <a:extLst>
              <a:ext uri="{FF2B5EF4-FFF2-40B4-BE49-F238E27FC236}">
                <a16:creationId xmlns:a16="http://schemas.microsoft.com/office/drawing/2014/main" id="{93A2B5C1-27E1-4CDD-B4F3-8865C22A4F45}"/>
              </a:ext>
            </a:extLst>
          </p:cNvPr>
          <p:cNvSpPr txBox="1"/>
          <p:nvPr/>
        </p:nvSpPr>
        <p:spPr>
          <a:xfrm>
            <a:off x="6718893" y="374508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78377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250"/>
                                  </p:stCondLst>
                                  <p:childTnLst>
                                    <p:animMotion origin="layout" path="M 4.16667E-6 3.33333E-6 L 0.00755 1.90208 " pathEditMode="relative" rAng="0" ptsTypes="AA">
                                      <p:cBhvr>
                                        <p:cTn id="6" dur="1000" fill="hold"/>
                                        <p:tgtEl>
                                          <p:spTgt spid="3"/>
                                        </p:tgtEl>
                                        <p:attrNameLst>
                                          <p:attrName>ppt_x</p:attrName>
                                          <p:attrName>ppt_y</p:attrName>
                                        </p:attrNameLst>
                                      </p:cBhvr>
                                      <p:rCtr x="378" y="95093"/>
                                    </p:animMotion>
                                  </p:childTnLst>
                                </p:cTn>
                              </p:par>
                            </p:childTnLst>
                          </p:cTn>
                        </p:par>
                        <p:par>
                          <p:cTn id="7" fill="hold">
                            <p:stCondLst>
                              <p:cond delay="1250"/>
                            </p:stCondLst>
                            <p:childTnLst>
                              <p:par>
                                <p:cTn id="8" presetID="42" presetClass="path" presetSubtype="0" accel="50000" decel="50000" fill="hold" nodeType="afterEffect">
                                  <p:stCondLst>
                                    <p:cond delay="0"/>
                                  </p:stCondLst>
                                  <p:childTnLst>
                                    <p:animMotion origin="layout" path="M -3.75E-6 -4.44444E-6 L -0.02161 1.77778 " pathEditMode="relative" rAng="0" ptsTypes="AA">
                                      <p:cBhvr>
                                        <p:cTn id="9" dur="1000" fill="hold"/>
                                        <p:tgtEl>
                                          <p:spTgt spid="5"/>
                                        </p:tgtEl>
                                        <p:attrNameLst>
                                          <p:attrName>ppt_x</p:attrName>
                                          <p:attrName>ppt_y</p:attrName>
                                        </p:attrNameLst>
                                      </p:cBhvr>
                                      <p:rCtr x="-1081" y="88889"/>
                                    </p:animMotion>
                                  </p:childTnLst>
                                </p:cTn>
                              </p:par>
                            </p:childTnLst>
                          </p:cTn>
                        </p:par>
                        <p:par>
                          <p:cTn id="10" fill="hold">
                            <p:stCondLst>
                              <p:cond delay="2250"/>
                            </p:stCondLst>
                            <p:childTnLst>
                              <p:par>
                                <p:cTn id="11" presetID="42" presetClass="path" presetSubtype="0" accel="50000" decel="50000" fill="hold" nodeType="afterEffect">
                                  <p:stCondLst>
                                    <p:cond delay="0"/>
                                  </p:stCondLst>
                                  <p:childTnLst>
                                    <p:animMotion origin="layout" path="M 1.66667E-6 -4.44444E-6 L -0.0043 1.85209 " pathEditMode="relative" rAng="0" ptsTypes="AA">
                                      <p:cBhvr>
                                        <p:cTn id="12" dur="1000" fill="hold"/>
                                        <p:tgtEl>
                                          <p:spTgt spid="4"/>
                                        </p:tgtEl>
                                        <p:attrNameLst>
                                          <p:attrName>ppt_x</p:attrName>
                                          <p:attrName>ppt_y</p:attrName>
                                        </p:attrNameLst>
                                      </p:cBhvr>
                                      <p:rCtr x="-221" y="92593"/>
                                    </p:animMotion>
                                  </p:childTnLst>
                                </p:cTn>
                              </p:par>
                            </p:childTnLst>
                          </p:cTn>
                        </p:par>
                        <p:par>
                          <p:cTn id="13" fill="hold">
                            <p:stCondLst>
                              <p:cond delay="3250"/>
                            </p:stCondLst>
                            <p:childTnLst>
                              <p:par>
                                <p:cTn id="14" presetID="42" presetClass="path" presetSubtype="0" accel="50000" decel="50000" fill="hold" nodeType="afterEffect">
                                  <p:stCondLst>
                                    <p:cond delay="250"/>
                                  </p:stCondLst>
                                  <p:childTnLst>
                                    <p:animMotion origin="layout" path="M 3.75E-6 -4.44444E-6 L 0.00755 1.90209 " pathEditMode="relative" rAng="0" ptsTypes="AA">
                                      <p:cBhvr>
                                        <p:cTn id="15" dur="1000" fill="hold"/>
                                        <p:tgtEl>
                                          <p:spTgt spid="28"/>
                                        </p:tgtEl>
                                        <p:attrNameLst>
                                          <p:attrName>ppt_x</p:attrName>
                                          <p:attrName>ppt_y</p:attrName>
                                        </p:attrNameLst>
                                      </p:cBhvr>
                                      <p:rCtr x="378" y="95093"/>
                                    </p:animMotion>
                                  </p:childTnLst>
                                </p:cTn>
                              </p:par>
                            </p:childTnLst>
                          </p:cTn>
                        </p:par>
                        <p:par>
                          <p:cTn id="16" fill="hold">
                            <p:stCondLst>
                              <p:cond delay="4500"/>
                            </p:stCondLst>
                            <p:childTnLst>
                              <p:par>
                                <p:cTn id="17" presetID="42" presetClass="path" presetSubtype="0" accel="50000" decel="50000" fill="hold" nodeType="afterEffect">
                                  <p:stCondLst>
                                    <p:cond delay="0"/>
                                  </p:stCondLst>
                                  <p:childTnLst>
                                    <p:animMotion origin="layout" path="M 1.875E-6 -4.81481E-6 L -0.02162 1.77778 " pathEditMode="relative" rAng="0" ptsTypes="AA">
                                      <p:cBhvr>
                                        <p:cTn id="18" dur="1000" fill="hold"/>
                                        <p:tgtEl>
                                          <p:spTgt spid="18"/>
                                        </p:tgtEl>
                                        <p:attrNameLst>
                                          <p:attrName>ppt_x</p:attrName>
                                          <p:attrName>ppt_y</p:attrName>
                                        </p:attrNameLst>
                                      </p:cBhvr>
                                      <p:rCtr x="-1081" y="88889"/>
                                    </p:animMotion>
                                  </p:childTnLst>
                                </p:cTn>
                              </p:par>
                            </p:childTnLst>
                          </p:cTn>
                        </p:par>
                        <p:par>
                          <p:cTn id="19" fill="hold">
                            <p:stCondLst>
                              <p:cond delay="5500"/>
                            </p:stCondLst>
                            <p:childTnLst>
                              <p:par>
                                <p:cTn id="20" presetID="42" presetClass="path" presetSubtype="0" accel="50000" decel="50000" fill="hold" nodeType="afterEffect">
                                  <p:stCondLst>
                                    <p:cond delay="0"/>
                                  </p:stCondLst>
                                  <p:childTnLst>
                                    <p:animMotion origin="layout" path="M 1.66667E-6 -4.44444E-6 L -0.0043 1.85209 " pathEditMode="relative" rAng="0" ptsTypes="AA">
                                      <p:cBhvr>
                                        <p:cTn id="21" dur="1000" fill="hold"/>
                                        <p:tgtEl>
                                          <p:spTgt spid="23"/>
                                        </p:tgtEl>
                                        <p:attrNameLst>
                                          <p:attrName>ppt_x</p:attrName>
                                          <p:attrName>ppt_y</p:attrName>
                                        </p:attrNameLst>
                                      </p:cBhvr>
                                      <p:rCtr x="-221" y="92593"/>
                                    </p:animMotion>
                                  </p:childTnLst>
                                </p:cTn>
                              </p:par>
                            </p:childTnLst>
                          </p:cTn>
                        </p:par>
                        <p:par>
                          <p:cTn id="22" fill="hold">
                            <p:stCondLst>
                              <p:cond delay="6500"/>
                            </p:stCondLst>
                            <p:childTnLst>
                              <p:par>
                                <p:cTn id="23" presetID="1" presetClass="entr" presetSubtype="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par>
                          <p:cTn id="25" fill="hold">
                            <p:stCondLst>
                              <p:cond delay="6500"/>
                            </p:stCondLst>
                            <p:childTnLst>
                              <p:par>
                                <p:cTn id="26" presetID="1" presetClass="entr" presetSubtype="0"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par>
                          <p:cTn id="28" fill="hold">
                            <p:stCondLst>
                              <p:cond delay="6500"/>
                            </p:stCondLst>
                            <p:childTnLst>
                              <p:par>
                                <p:cTn id="29" presetID="1" presetClass="entr" presetSubtype="0"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par>
                          <p:cTn id="31" fill="hold">
                            <p:stCondLst>
                              <p:cond delay="6500"/>
                            </p:stCondLst>
                            <p:childTnLst>
                              <p:par>
                                <p:cTn id="32" presetID="1" presetClass="entr" presetSubtype="0" fill="hold" grpId="0" nodeType="afterEffect">
                                  <p:stCondLst>
                                    <p:cond delay="500"/>
                                  </p:stCondLst>
                                  <p:childTnLst>
                                    <p:set>
                                      <p:cBhvr>
                                        <p:cTn id="33"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020566" y="3048000"/>
            <a:ext cx="7010400" cy="3508653"/>
          </a:xfrm>
          <a:prstGeom prst="rect">
            <a:avLst/>
          </a:prstGeom>
        </p:spPr>
        <p:txBody>
          <a:bodyPr wrap="square">
            <a:spAutoFit/>
          </a:bodyPr>
          <a:lstStyle/>
          <a:p>
            <a:r>
              <a:rPr lang="en-US" sz="2400" dirty="0"/>
              <a:t>SNOWFLAKE</a:t>
            </a:r>
          </a:p>
          <a:p>
            <a:endParaRPr lang="en-US" sz="2400" dirty="0"/>
          </a:p>
          <a:p>
            <a:r>
              <a:rPr lang="en-US" sz="2400" dirty="0"/>
              <a:t>In 40 words,</a:t>
            </a:r>
          </a:p>
          <a:p>
            <a:endParaRPr lang="en-US" sz="2400" dirty="0"/>
          </a:p>
          <a:p>
            <a:pPr lvl="2">
              <a:spcAft>
                <a:spcPts val="1200"/>
              </a:spcAft>
            </a:pPr>
            <a:r>
              <a:rPr lang="en-US" sz="2400" dirty="0"/>
              <a:t>A thesis or conclusion (“BLUF”).</a:t>
            </a:r>
          </a:p>
          <a:p>
            <a:pPr lvl="2">
              <a:spcAft>
                <a:spcPts val="1200"/>
              </a:spcAft>
            </a:pPr>
            <a:r>
              <a:rPr lang="en-US" sz="2400" dirty="0"/>
              <a:t>An argument or explanation.</a:t>
            </a:r>
          </a:p>
          <a:p>
            <a:pPr lvl="2">
              <a:spcAft>
                <a:spcPts val="1200"/>
              </a:spcAft>
            </a:pPr>
            <a:r>
              <a:rPr lang="en-US" sz="2400" dirty="0"/>
              <a:t>Something about future or implications.</a:t>
            </a:r>
          </a:p>
          <a:p>
            <a:pPr lvl="2">
              <a:spcAft>
                <a:spcPts val="1200"/>
              </a:spcAft>
            </a:pPr>
            <a:endParaRPr lang="en-US" sz="2400" dirty="0"/>
          </a:p>
        </p:txBody>
      </p:sp>
      <p:sp>
        <p:nvSpPr>
          <p:cNvPr id="3" name="Arrow: Right 2">
            <a:extLst>
              <a:ext uri="{FF2B5EF4-FFF2-40B4-BE49-F238E27FC236}">
                <a16:creationId xmlns:a16="http://schemas.microsoft.com/office/drawing/2014/main" id="{50E41D47-30E8-481F-9AC5-0533EC264C7B}"/>
              </a:ext>
            </a:extLst>
          </p:cNvPr>
          <p:cNvSpPr/>
          <p:nvPr/>
        </p:nvSpPr>
        <p:spPr>
          <a:xfrm>
            <a:off x="8305800" y="5562600"/>
            <a:ext cx="2057400" cy="3810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EXAMPLE</a:t>
            </a:r>
          </a:p>
        </p:txBody>
      </p:sp>
      <p:sp>
        <p:nvSpPr>
          <p:cNvPr id="6" name="TextBox 5">
            <a:extLst>
              <a:ext uri="{FF2B5EF4-FFF2-40B4-BE49-F238E27FC236}">
                <a16:creationId xmlns:a16="http://schemas.microsoft.com/office/drawing/2014/main" id="{A8C37FB6-2BFF-480F-A202-531DAA06A939}"/>
              </a:ext>
            </a:extLst>
          </p:cNvPr>
          <p:cNvSpPr txBox="1"/>
          <p:nvPr/>
        </p:nvSpPr>
        <p:spPr>
          <a:xfrm>
            <a:off x="6400800" y="776033"/>
            <a:ext cx="4359442" cy="2677656"/>
          </a:xfrm>
          <a:prstGeom prst="rect">
            <a:avLst/>
          </a:prstGeom>
          <a:noFill/>
          <a:ln>
            <a:solidFill>
              <a:schemeClr val="tx1"/>
            </a:solidFill>
          </a:ln>
        </p:spPr>
        <p:txBody>
          <a:bodyPr wrap="square" rtlCol="0">
            <a:spAutoFit/>
          </a:bodyPr>
          <a:lstStyle/>
          <a:p>
            <a:r>
              <a:rPr lang="en-US" sz="2400" dirty="0"/>
              <a:t>THREE MAIN ELEMENTS</a:t>
            </a:r>
            <a:br>
              <a:rPr lang="en-US" sz="2400" dirty="0"/>
            </a:br>
            <a:endParaRPr lang="en-US" sz="2400" dirty="0"/>
          </a:p>
          <a:p>
            <a:pPr marL="457200" indent="-457200">
              <a:buFont typeface="+mj-lt"/>
              <a:buAutoNum type="arabicPeriod"/>
            </a:pPr>
            <a:r>
              <a:rPr lang="en-US" sz="2400" dirty="0"/>
              <a:t>What’s happening?</a:t>
            </a:r>
          </a:p>
          <a:p>
            <a:pPr marL="457200" indent="-457200">
              <a:buFont typeface="+mj-lt"/>
              <a:buAutoNum type="arabicPeriod"/>
            </a:pPr>
            <a:r>
              <a:rPr lang="en-US" sz="2400" dirty="0"/>
              <a:t>Why or how is it happening?</a:t>
            </a:r>
          </a:p>
          <a:p>
            <a:pPr marL="457200" indent="-457200">
              <a:buFont typeface="+mj-lt"/>
              <a:buAutoNum type="arabicPeriod"/>
            </a:pPr>
            <a:r>
              <a:rPr lang="en-US" sz="2400" dirty="0"/>
              <a:t>What’s going to happen?</a:t>
            </a:r>
            <a:br>
              <a:rPr lang="en-US" sz="2400" dirty="0"/>
            </a:br>
            <a:r>
              <a:rPr lang="en-US" sz="2400" dirty="0"/>
              <a:t>      or</a:t>
            </a:r>
            <a:br>
              <a:rPr lang="en-US" sz="2400" dirty="0"/>
            </a:br>
            <a:r>
              <a:rPr lang="en-US" sz="2400" dirty="0"/>
              <a:t>Why does it matter?</a:t>
            </a:r>
          </a:p>
        </p:txBody>
      </p:sp>
    </p:spTree>
    <p:extLst>
      <p:ext uri="{BB962C8B-B14F-4D97-AF65-F5344CB8AC3E}">
        <p14:creationId xmlns:p14="http://schemas.microsoft.com/office/powerpoint/2010/main" val="389963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2433638" y="1523778"/>
            <a:ext cx="6629400" cy="4862870"/>
          </a:xfrm>
          <a:prstGeom prst="rect">
            <a:avLst/>
          </a:prstGeom>
        </p:spPr>
        <p:txBody>
          <a:bodyPr wrap="square">
            <a:spAutoFit/>
          </a:bodyPr>
          <a:lstStyle/>
          <a:p>
            <a:r>
              <a:rPr lang="en-US" sz="2000" dirty="0"/>
              <a:t>EXAMPLE:  What does collapse of Afghanistan mean?</a:t>
            </a:r>
          </a:p>
          <a:p>
            <a:endParaRPr lang="en-US" sz="2000" dirty="0"/>
          </a:p>
          <a:p>
            <a:pPr lvl="2">
              <a:spcAft>
                <a:spcPts val="1200"/>
              </a:spcAft>
            </a:pPr>
            <a:endParaRPr lang="en-US" sz="2000" dirty="0"/>
          </a:p>
          <a:p>
            <a:pPr lvl="2">
              <a:lnSpc>
                <a:spcPct val="150000"/>
              </a:lnSpc>
              <a:spcAft>
                <a:spcPts val="1200"/>
              </a:spcAft>
            </a:pPr>
            <a:r>
              <a:rPr lang="en-US" sz="2000" dirty="0"/>
              <a:t>The Taliban victory in Kabul has created conditions of repression and instability in Afghanistan. </a:t>
            </a:r>
            <a:r>
              <a:rPr lang="es-ES" sz="2000" dirty="0"/>
              <a:t> … </a:t>
            </a:r>
            <a:r>
              <a:rPr lang="en-US" sz="2000" dirty="0"/>
              <a:t>Restoration of Sharia Law, which international community rejects, will provoke suspension of financial, humanitarian aid, intensifying economic crisis and hunger. …       Taliban reaction may result in collaboration with terrorists.</a:t>
            </a:r>
            <a:endParaRPr lang="es-ES" sz="2000" dirty="0"/>
          </a:p>
          <a:p>
            <a:pPr lvl="2">
              <a:spcAft>
                <a:spcPts val="1200"/>
              </a:spcAft>
            </a:pPr>
            <a:endParaRPr lang="en-US" sz="2000" dirty="0"/>
          </a:p>
        </p:txBody>
      </p:sp>
      <p:sp>
        <p:nvSpPr>
          <p:cNvPr id="3" name="TextBox 2"/>
          <p:cNvSpPr txBox="1"/>
          <p:nvPr/>
        </p:nvSpPr>
        <p:spPr>
          <a:xfrm>
            <a:off x="2286000" y="685801"/>
            <a:ext cx="1345240" cy="584775"/>
          </a:xfrm>
          <a:prstGeom prst="rect">
            <a:avLst/>
          </a:prstGeom>
          <a:noFill/>
        </p:spPr>
        <p:txBody>
          <a:bodyPr wrap="none" rtlCol="0">
            <a:spAutoFit/>
          </a:bodyPr>
          <a:lstStyle/>
          <a:p>
            <a:r>
              <a:rPr lang="es-ES" sz="3200" dirty="0"/>
              <a:t>WRITE</a:t>
            </a:r>
            <a:endParaRPr lang="en-US" sz="3200" dirty="0"/>
          </a:p>
        </p:txBody>
      </p:sp>
      <p:sp>
        <p:nvSpPr>
          <p:cNvPr id="6" name="TextBox 5"/>
          <p:cNvSpPr txBox="1"/>
          <p:nvPr/>
        </p:nvSpPr>
        <p:spPr>
          <a:xfrm>
            <a:off x="8383902" y="6172230"/>
            <a:ext cx="1199367" cy="400110"/>
          </a:xfrm>
          <a:prstGeom prst="rect">
            <a:avLst/>
          </a:prstGeom>
          <a:noFill/>
        </p:spPr>
        <p:txBody>
          <a:bodyPr wrap="none" rtlCol="0">
            <a:spAutoFit/>
          </a:bodyPr>
          <a:lstStyle/>
          <a:p>
            <a:r>
              <a:rPr lang="en-US" sz="2000"/>
              <a:t>41 </a:t>
            </a:r>
            <a:r>
              <a:rPr lang="en-US" sz="2000" dirty="0"/>
              <a:t>words!</a:t>
            </a:r>
          </a:p>
        </p:txBody>
      </p:sp>
      <p:grpSp>
        <p:nvGrpSpPr>
          <p:cNvPr id="11" name="Group 10">
            <a:extLst>
              <a:ext uri="{FF2B5EF4-FFF2-40B4-BE49-F238E27FC236}">
                <a16:creationId xmlns:a16="http://schemas.microsoft.com/office/drawing/2014/main" id="{08901B3F-8B57-4D7F-89CE-9DA31B00E4FD}"/>
              </a:ext>
            </a:extLst>
          </p:cNvPr>
          <p:cNvGrpSpPr/>
          <p:nvPr/>
        </p:nvGrpSpPr>
        <p:grpSpPr>
          <a:xfrm>
            <a:off x="3119437" y="1979459"/>
            <a:ext cx="7405688" cy="1668617"/>
            <a:chOff x="1595437" y="1979458"/>
            <a:chExt cx="7405688" cy="1668617"/>
          </a:xfrm>
        </p:grpSpPr>
        <p:sp>
          <p:nvSpPr>
            <p:cNvPr id="17" name="TextBox 16">
              <a:extLst>
                <a:ext uri="{FF2B5EF4-FFF2-40B4-BE49-F238E27FC236}">
                  <a16:creationId xmlns:a16="http://schemas.microsoft.com/office/drawing/2014/main" id="{5329315B-7898-42F4-B580-997490328149}"/>
                </a:ext>
              </a:extLst>
            </p:cNvPr>
            <p:cNvSpPr txBox="1"/>
            <p:nvPr/>
          </p:nvSpPr>
          <p:spPr>
            <a:xfrm>
              <a:off x="7324725" y="1979458"/>
              <a:ext cx="1676400" cy="646331"/>
            </a:xfrm>
            <a:prstGeom prst="rect">
              <a:avLst/>
            </a:prstGeom>
            <a:noFill/>
          </p:spPr>
          <p:txBody>
            <a:bodyPr wrap="square" rtlCol="0">
              <a:spAutoFit/>
            </a:bodyPr>
            <a:lstStyle/>
            <a:p>
              <a:r>
                <a:rPr lang="en-US" b="1" dirty="0">
                  <a:solidFill>
                    <a:srgbClr val="FF0000"/>
                  </a:solidFill>
                </a:rPr>
                <a:t>MAIN MESSAGE</a:t>
              </a:r>
            </a:p>
          </p:txBody>
        </p:sp>
        <p:cxnSp>
          <p:nvCxnSpPr>
            <p:cNvPr id="18" name="Straight Arrow Connector 17">
              <a:extLst>
                <a:ext uri="{FF2B5EF4-FFF2-40B4-BE49-F238E27FC236}">
                  <a16:creationId xmlns:a16="http://schemas.microsoft.com/office/drawing/2014/main" id="{D84D87C6-B3D9-4AA1-AC31-B4ED4D5EFDC0}"/>
                </a:ext>
              </a:extLst>
            </p:cNvPr>
            <p:cNvCxnSpPr/>
            <p:nvPr/>
          </p:nvCxnSpPr>
          <p:spPr>
            <a:xfrm flipH="1">
              <a:off x="6562725" y="2441123"/>
              <a:ext cx="609600" cy="22587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C1971C77-8B41-4650-AD81-601763A5D04A}"/>
                </a:ext>
              </a:extLst>
            </p:cNvPr>
            <p:cNvSpPr/>
            <p:nvPr/>
          </p:nvSpPr>
          <p:spPr>
            <a:xfrm>
              <a:off x="1595437" y="2551408"/>
              <a:ext cx="5576888" cy="1096667"/>
            </a:xfrm>
            <a:custGeom>
              <a:avLst/>
              <a:gdLst>
                <a:gd name="connsiteX0" fmla="*/ 261938 w 5576888"/>
                <a:gd name="connsiteY0" fmla="*/ 48917 h 1096667"/>
                <a:gd name="connsiteX1" fmla="*/ 223838 w 5576888"/>
                <a:gd name="connsiteY1" fmla="*/ 96542 h 1096667"/>
                <a:gd name="connsiteX2" fmla="*/ 166688 w 5576888"/>
                <a:gd name="connsiteY2" fmla="*/ 134642 h 1096667"/>
                <a:gd name="connsiteX3" fmla="*/ 52388 w 5576888"/>
                <a:gd name="connsiteY3" fmla="*/ 239417 h 1096667"/>
                <a:gd name="connsiteX4" fmla="*/ 14288 w 5576888"/>
                <a:gd name="connsiteY4" fmla="*/ 325142 h 1096667"/>
                <a:gd name="connsiteX5" fmla="*/ 14288 w 5576888"/>
                <a:gd name="connsiteY5" fmla="*/ 687092 h 1096667"/>
                <a:gd name="connsiteX6" fmla="*/ 23813 w 5576888"/>
                <a:gd name="connsiteY6" fmla="*/ 734717 h 1096667"/>
                <a:gd name="connsiteX7" fmla="*/ 42863 w 5576888"/>
                <a:gd name="connsiteY7" fmla="*/ 772817 h 1096667"/>
                <a:gd name="connsiteX8" fmla="*/ 61913 w 5576888"/>
                <a:gd name="connsiteY8" fmla="*/ 820442 h 1096667"/>
                <a:gd name="connsiteX9" fmla="*/ 100013 w 5576888"/>
                <a:gd name="connsiteY9" fmla="*/ 906167 h 1096667"/>
                <a:gd name="connsiteX10" fmla="*/ 128588 w 5576888"/>
                <a:gd name="connsiteY10" fmla="*/ 991892 h 1096667"/>
                <a:gd name="connsiteX11" fmla="*/ 347663 w 5576888"/>
                <a:gd name="connsiteY11" fmla="*/ 1039517 h 1096667"/>
                <a:gd name="connsiteX12" fmla="*/ 423863 w 5576888"/>
                <a:gd name="connsiteY12" fmla="*/ 1058567 h 1096667"/>
                <a:gd name="connsiteX13" fmla="*/ 528638 w 5576888"/>
                <a:gd name="connsiteY13" fmla="*/ 1068092 h 1096667"/>
                <a:gd name="connsiteX14" fmla="*/ 604838 w 5576888"/>
                <a:gd name="connsiteY14" fmla="*/ 1087142 h 1096667"/>
                <a:gd name="connsiteX15" fmla="*/ 652463 w 5576888"/>
                <a:gd name="connsiteY15" fmla="*/ 1096667 h 1096667"/>
                <a:gd name="connsiteX16" fmla="*/ 804863 w 5576888"/>
                <a:gd name="connsiteY16" fmla="*/ 1087142 h 1096667"/>
                <a:gd name="connsiteX17" fmla="*/ 833438 w 5576888"/>
                <a:gd name="connsiteY17" fmla="*/ 1077617 h 1096667"/>
                <a:gd name="connsiteX18" fmla="*/ 957263 w 5576888"/>
                <a:gd name="connsiteY18" fmla="*/ 1058567 h 1096667"/>
                <a:gd name="connsiteX19" fmla="*/ 995363 w 5576888"/>
                <a:gd name="connsiteY19" fmla="*/ 1049042 h 1096667"/>
                <a:gd name="connsiteX20" fmla="*/ 1042988 w 5576888"/>
                <a:gd name="connsiteY20" fmla="*/ 1039517 h 1096667"/>
                <a:gd name="connsiteX21" fmla="*/ 1185863 w 5576888"/>
                <a:gd name="connsiteY21" fmla="*/ 991892 h 1096667"/>
                <a:gd name="connsiteX22" fmla="*/ 1404938 w 5576888"/>
                <a:gd name="connsiteY22" fmla="*/ 1010942 h 1096667"/>
                <a:gd name="connsiteX23" fmla="*/ 1471613 w 5576888"/>
                <a:gd name="connsiteY23" fmla="*/ 1020467 h 1096667"/>
                <a:gd name="connsiteX24" fmla="*/ 1547813 w 5576888"/>
                <a:gd name="connsiteY24" fmla="*/ 1029992 h 1096667"/>
                <a:gd name="connsiteX25" fmla="*/ 1671638 w 5576888"/>
                <a:gd name="connsiteY25" fmla="*/ 1020467 h 1096667"/>
                <a:gd name="connsiteX26" fmla="*/ 1738313 w 5576888"/>
                <a:gd name="connsiteY26" fmla="*/ 1001417 h 1096667"/>
                <a:gd name="connsiteX27" fmla="*/ 2185988 w 5576888"/>
                <a:gd name="connsiteY27" fmla="*/ 1010942 h 1096667"/>
                <a:gd name="connsiteX28" fmla="*/ 2424113 w 5576888"/>
                <a:gd name="connsiteY28" fmla="*/ 1029992 h 1096667"/>
                <a:gd name="connsiteX29" fmla="*/ 2509838 w 5576888"/>
                <a:gd name="connsiteY29" fmla="*/ 1039517 h 1096667"/>
                <a:gd name="connsiteX30" fmla="*/ 3052763 w 5576888"/>
                <a:gd name="connsiteY30" fmla="*/ 1029992 h 1096667"/>
                <a:gd name="connsiteX31" fmla="*/ 3138488 w 5576888"/>
                <a:gd name="connsiteY31" fmla="*/ 1010942 h 1096667"/>
                <a:gd name="connsiteX32" fmla="*/ 3271838 w 5576888"/>
                <a:gd name="connsiteY32" fmla="*/ 1001417 h 1096667"/>
                <a:gd name="connsiteX33" fmla="*/ 3471863 w 5576888"/>
                <a:gd name="connsiteY33" fmla="*/ 1010942 h 1096667"/>
                <a:gd name="connsiteX34" fmla="*/ 3709988 w 5576888"/>
                <a:gd name="connsiteY34" fmla="*/ 1058567 h 1096667"/>
                <a:gd name="connsiteX35" fmla="*/ 3929063 w 5576888"/>
                <a:gd name="connsiteY35" fmla="*/ 1039517 h 1096667"/>
                <a:gd name="connsiteX36" fmla="*/ 3976688 w 5576888"/>
                <a:gd name="connsiteY36" fmla="*/ 1010942 h 1096667"/>
                <a:gd name="connsiteX37" fmla="*/ 4186238 w 5576888"/>
                <a:gd name="connsiteY37" fmla="*/ 991892 h 1096667"/>
                <a:gd name="connsiteX38" fmla="*/ 4252913 w 5576888"/>
                <a:gd name="connsiteY38" fmla="*/ 982367 h 1096667"/>
                <a:gd name="connsiteX39" fmla="*/ 4567238 w 5576888"/>
                <a:gd name="connsiteY39" fmla="*/ 963317 h 1096667"/>
                <a:gd name="connsiteX40" fmla="*/ 4662488 w 5576888"/>
                <a:gd name="connsiteY40" fmla="*/ 953792 h 1096667"/>
                <a:gd name="connsiteX41" fmla="*/ 4710113 w 5576888"/>
                <a:gd name="connsiteY41" fmla="*/ 934742 h 1096667"/>
                <a:gd name="connsiteX42" fmla="*/ 4805363 w 5576888"/>
                <a:gd name="connsiteY42" fmla="*/ 877592 h 1096667"/>
                <a:gd name="connsiteX43" fmla="*/ 4843463 w 5576888"/>
                <a:gd name="connsiteY43" fmla="*/ 858542 h 1096667"/>
                <a:gd name="connsiteX44" fmla="*/ 4881563 w 5576888"/>
                <a:gd name="connsiteY44" fmla="*/ 820442 h 1096667"/>
                <a:gd name="connsiteX45" fmla="*/ 4929188 w 5576888"/>
                <a:gd name="connsiteY45" fmla="*/ 715667 h 1096667"/>
                <a:gd name="connsiteX46" fmla="*/ 4967288 w 5576888"/>
                <a:gd name="connsiteY46" fmla="*/ 687092 h 1096667"/>
                <a:gd name="connsiteX47" fmla="*/ 5014913 w 5576888"/>
                <a:gd name="connsiteY47" fmla="*/ 639467 h 1096667"/>
                <a:gd name="connsiteX48" fmla="*/ 5367338 w 5576888"/>
                <a:gd name="connsiteY48" fmla="*/ 629942 h 1096667"/>
                <a:gd name="connsiteX49" fmla="*/ 5405438 w 5576888"/>
                <a:gd name="connsiteY49" fmla="*/ 601367 h 1096667"/>
                <a:gd name="connsiteX50" fmla="*/ 5500688 w 5576888"/>
                <a:gd name="connsiteY50" fmla="*/ 506117 h 1096667"/>
                <a:gd name="connsiteX51" fmla="*/ 5548313 w 5576888"/>
                <a:gd name="connsiteY51" fmla="*/ 458492 h 1096667"/>
                <a:gd name="connsiteX52" fmla="*/ 5557838 w 5576888"/>
                <a:gd name="connsiteY52" fmla="*/ 420392 h 1096667"/>
                <a:gd name="connsiteX53" fmla="*/ 5567363 w 5576888"/>
                <a:gd name="connsiteY53" fmla="*/ 391817 h 1096667"/>
                <a:gd name="connsiteX54" fmla="*/ 5576888 w 5576888"/>
                <a:gd name="connsiteY54" fmla="*/ 344192 h 1096667"/>
                <a:gd name="connsiteX55" fmla="*/ 5567363 w 5576888"/>
                <a:gd name="connsiteY55" fmla="*/ 258467 h 1096667"/>
                <a:gd name="connsiteX56" fmla="*/ 5519738 w 5576888"/>
                <a:gd name="connsiteY56" fmla="*/ 220367 h 1096667"/>
                <a:gd name="connsiteX57" fmla="*/ 5453063 w 5576888"/>
                <a:gd name="connsiteY57" fmla="*/ 182267 h 1096667"/>
                <a:gd name="connsiteX58" fmla="*/ 5386388 w 5576888"/>
                <a:gd name="connsiteY58" fmla="*/ 172742 h 1096667"/>
                <a:gd name="connsiteX59" fmla="*/ 5205413 w 5576888"/>
                <a:gd name="connsiteY59" fmla="*/ 182267 h 1096667"/>
                <a:gd name="connsiteX60" fmla="*/ 5110163 w 5576888"/>
                <a:gd name="connsiteY60" fmla="*/ 201317 h 1096667"/>
                <a:gd name="connsiteX61" fmla="*/ 5081588 w 5576888"/>
                <a:gd name="connsiteY61" fmla="*/ 210842 h 1096667"/>
                <a:gd name="connsiteX62" fmla="*/ 5014913 w 5576888"/>
                <a:gd name="connsiteY62" fmla="*/ 220367 h 1096667"/>
                <a:gd name="connsiteX63" fmla="*/ 4710113 w 5576888"/>
                <a:gd name="connsiteY63" fmla="*/ 201317 h 1096667"/>
                <a:gd name="connsiteX64" fmla="*/ 4605338 w 5576888"/>
                <a:gd name="connsiteY64" fmla="*/ 182267 h 1096667"/>
                <a:gd name="connsiteX65" fmla="*/ 4405313 w 5576888"/>
                <a:gd name="connsiteY65" fmla="*/ 163217 h 1096667"/>
                <a:gd name="connsiteX66" fmla="*/ 4291013 w 5576888"/>
                <a:gd name="connsiteY66" fmla="*/ 144167 h 1096667"/>
                <a:gd name="connsiteX67" fmla="*/ 3995738 w 5576888"/>
                <a:gd name="connsiteY67" fmla="*/ 134642 h 1096667"/>
                <a:gd name="connsiteX68" fmla="*/ 3862388 w 5576888"/>
                <a:gd name="connsiteY68" fmla="*/ 106067 h 1096667"/>
                <a:gd name="connsiteX69" fmla="*/ 3776663 w 5576888"/>
                <a:gd name="connsiteY69" fmla="*/ 87017 h 1096667"/>
                <a:gd name="connsiteX70" fmla="*/ 3624263 w 5576888"/>
                <a:gd name="connsiteY70" fmla="*/ 29867 h 1096667"/>
                <a:gd name="connsiteX71" fmla="*/ 3481388 w 5576888"/>
                <a:gd name="connsiteY71" fmla="*/ 20342 h 1096667"/>
                <a:gd name="connsiteX72" fmla="*/ 3148013 w 5576888"/>
                <a:gd name="connsiteY72" fmla="*/ 1292 h 1096667"/>
                <a:gd name="connsiteX73" fmla="*/ 2681288 w 5576888"/>
                <a:gd name="connsiteY73" fmla="*/ 20342 h 1096667"/>
                <a:gd name="connsiteX74" fmla="*/ 2576513 w 5576888"/>
                <a:gd name="connsiteY74" fmla="*/ 29867 h 1096667"/>
                <a:gd name="connsiteX75" fmla="*/ 2357438 w 5576888"/>
                <a:gd name="connsiteY75" fmla="*/ 39392 h 1096667"/>
                <a:gd name="connsiteX76" fmla="*/ 2262188 w 5576888"/>
                <a:gd name="connsiteY76" fmla="*/ 58442 h 1096667"/>
                <a:gd name="connsiteX77" fmla="*/ 2195513 w 5576888"/>
                <a:gd name="connsiteY77" fmla="*/ 67967 h 1096667"/>
                <a:gd name="connsiteX78" fmla="*/ 2109788 w 5576888"/>
                <a:gd name="connsiteY78" fmla="*/ 77492 h 1096667"/>
                <a:gd name="connsiteX79" fmla="*/ 1776413 w 5576888"/>
                <a:gd name="connsiteY79" fmla="*/ 96542 h 1096667"/>
                <a:gd name="connsiteX80" fmla="*/ 1690688 w 5576888"/>
                <a:gd name="connsiteY80" fmla="*/ 115592 h 1096667"/>
                <a:gd name="connsiteX81" fmla="*/ 1585913 w 5576888"/>
                <a:gd name="connsiteY81" fmla="*/ 134642 h 1096667"/>
                <a:gd name="connsiteX82" fmla="*/ 1528763 w 5576888"/>
                <a:gd name="connsiteY82" fmla="*/ 153692 h 1096667"/>
                <a:gd name="connsiteX83" fmla="*/ 1481138 w 5576888"/>
                <a:gd name="connsiteY83" fmla="*/ 163217 h 1096667"/>
                <a:gd name="connsiteX84" fmla="*/ 1262063 w 5576888"/>
                <a:gd name="connsiteY84" fmla="*/ 153692 h 1096667"/>
                <a:gd name="connsiteX85" fmla="*/ 1214438 w 5576888"/>
                <a:gd name="connsiteY85" fmla="*/ 125117 h 1096667"/>
                <a:gd name="connsiteX86" fmla="*/ 1176338 w 5576888"/>
                <a:gd name="connsiteY86" fmla="*/ 115592 h 1096667"/>
                <a:gd name="connsiteX87" fmla="*/ 1138238 w 5576888"/>
                <a:gd name="connsiteY87" fmla="*/ 96542 h 1096667"/>
                <a:gd name="connsiteX88" fmla="*/ 1109663 w 5576888"/>
                <a:gd name="connsiteY88" fmla="*/ 87017 h 1096667"/>
                <a:gd name="connsiteX89" fmla="*/ 966788 w 5576888"/>
                <a:gd name="connsiteY89" fmla="*/ 67967 h 1096667"/>
                <a:gd name="connsiteX90" fmla="*/ 728663 w 5576888"/>
                <a:gd name="connsiteY90" fmla="*/ 77492 h 1096667"/>
                <a:gd name="connsiteX91" fmla="*/ 661988 w 5576888"/>
                <a:gd name="connsiteY91" fmla="*/ 87017 h 1096667"/>
                <a:gd name="connsiteX92" fmla="*/ 538163 w 5576888"/>
                <a:gd name="connsiteY92" fmla="*/ 77492 h 1096667"/>
                <a:gd name="connsiteX93" fmla="*/ 395288 w 5576888"/>
                <a:gd name="connsiteY93" fmla="*/ 77492 h 1096667"/>
                <a:gd name="connsiteX94" fmla="*/ 366713 w 5576888"/>
                <a:gd name="connsiteY94" fmla="*/ 96542 h 1096667"/>
                <a:gd name="connsiteX95" fmla="*/ 280988 w 5576888"/>
                <a:gd name="connsiteY95" fmla="*/ 134642 h 1096667"/>
                <a:gd name="connsiteX96" fmla="*/ 242888 w 5576888"/>
                <a:gd name="connsiteY96" fmla="*/ 125117 h 109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5576888" h="1096667">
                  <a:moveTo>
                    <a:pt x="261938" y="48917"/>
                  </a:moveTo>
                  <a:cubicBezTo>
                    <a:pt x="249238" y="64792"/>
                    <a:pt x="238949" y="82942"/>
                    <a:pt x="223838" y="96542"/>
                  </a:cubicBezTo>
                  <a:cubicBezTo>
                    <a:pt x="206820" y="111858"/>
                    <a:pt x="185738" y="121942"/>
                    <a:pt x="166688" y="134642"/>
                  </a:cubicBezTo>
                  <a:cubicBezTo>
                    <a:pt x="120435" y="165477"/>
                    <a:pt x="89916" y="183125"/>
                    <a:pt x="52388" y="239417"/>
                  </a:cubicBezTo>
                  <a:cubicBezTo>
                    <a:pt x="22199" y="284700"/>
                    <a:pt x="36958" y="257132"/>
                    <a:pt x="14288" y="325142"/>
                  </a:cubicBezTo>
                  <a:cubicBezTo>
                    <a:pt x="-7949" y="480798"/>
                    <a:pt x="-1290" y="406684"/>
                    <a:pt x="14288" y="687092"/>
                  </a:cubicBezTo>
                  <a:cubicBezTo>
                    <a:pt x="15186" y="703256"/>
                    <a:pt x="18693" y="719358"/>
                    <a:pt x="23813" y="734717"/>
                  </a:cubicBezTo>
                  <a:cubicBezTo>
                    <a:pt x="28303" y="748187"/>
                    <a:pt x="37096" y="759842"/>
                    <a:pt x="42863" y="772817"/>
                  </a:cubicBezTo>
                  <a:cubicBezTo>
                    <a:pt x="49807" y="788441"/>
                    <a:pt x="54969" y="804818"/>
                    <a:pt x="61913" y="820442"/>
                  </a:cubicBezTo>
                  <a:cubicBezTo>
                    <a:pt x="89726" y="883022"/>
                    <a:pt x="74345" y="834296"/>
                    <a:pt x="100013" y="906167"/>
                  </a:cubicBezTo>
                  <a:cubicBezTo>
                    <a:pt x="110144" y="934533"/>
                    <a:pt x="99052" y="985985"/>
                    <a:pt x="128588" y="991892"/>
                  </a:cubicBezTo>
                  <a:cubicBezTo>
                    <a:pt x="219236" y="1010022"/>
                    <a:pt x="212424" y="1008308"/>
                    <a:pt x="347663" y="1039517"/>
                  </a:cubicBezTo>
                  <a:cubicBezTo>
                    <a:pt x="373174" y="1045404"/>
                    <a:pt x="398002" y="1054484"/>
                    <a:pt x="423863" y="1058567"/>
                  </a:cubicBezTo>
                  <a:cubicBezTo>
                    <a:pt x="458503" y="1064036"/>
                    <a:pt x="493713" y="1064917"/>
                    <a:pt x="528638" y="1068092"/>
                  </a:cubicBezTo>
                  <a:lnTo>
                    <a:pt x="604838" y="1087142"/>
                  </a:lnTo>
                  <a:cubicBezTo>
                    <a:pt x="620613" y="1090782"/>
                    <a:pt x="636274" y="1096667"/>
                    <a:pt x="652463" y="1096667"/>
                  </a:cubicBezTo>
                  <a:cubicBezTo>
                    <a:pt x="703362" y="1096667"/>
                    <a:pt x="754063" y="1090317"/>
                    <a:pt x="804863" y="1087142"/>
                  </a:cubicBezTo>
                  <a:cubicBezTo>
                    <a:pt x="814388" y="1083967"/>
                    <a:pt x="823637" y="1079795"/>
                    <a:pt x="833438" y="1077617"/>
                  </a:cubicBezTo>
                  <a:cubicBezTo>
                    <a:pt x="874869" y="1068410"/>
                    <a:pt x="915486" y="1066163"/>
                    <a:pt x="957263" y="1058567"/>
                  </a:cubicBezTo>
                  <a:cubicBezTo>
                    <a:pt x="970143" y="1056225"/>
                    <a:pt x="982584" y="1051882"/>
                    <a:pt x="995363" y="1049042"/>
                  </a:cubicBezTo>
                  <a:cubicBezTo>
                    <a:pt x="1011167" y="1045530"/>
                    <a:pt x="1027113" y="1042692"/>
                    <a:pt x="1042988" y="1039517"/>
                  </a:cubicBezTo>
                  <a:cubicBezTo>
                    <a:pt x="1100175" y="982330"/>
                    <a:pt x="1074352" y="991892"/>
                    <a:pt x="1185863" y="991892"/>
                  </a:cubicBezTo>
                  <a:cubicBezTo>
                    <a:pt x="1255671" y="991892"/>
                    <a:pt x="1334259" y="1001518"/>
                    <a:pt x="1404938" y="1010942"/>
                  </a:cubicBezTo>
                  <a:lnTo>
                    <a:pt x="1471613" y="1020467"/>
                  </a:lnTo>
                  <a:lnTo>
                    <a:pt x="1547813" y="1029992"/>
                  </a:lnTo>
                  <a:cubicBezTo>
                    <a:pt x="1589088" y="1026817"/>
                    <a:pt x="1630699" y="1026608"/>
                    <a:pt x="1671638" y="1020467"/>
                  </a:cubicBezTo>
                  <a:cubicBezTo>
                    <a:pt x="1694497" y="1017038"/>
                    <a:pt x="1715203" y="1001845"/>
                    <a:pt x="1738313" y="1001417"/>
                  </a:cubicBezTo>
                  <a:lnTo>
                    <a:pt x="2185988" y="1010942"/>
                  </a:lnTo>
                  <a:cubicBezTo>
                    <a:pt x="2303574" y="1034459"/>
                    <a:pt x="2187531" y="1013676"/>
                    <a:pt x="2424113" y="1029992"/>
                  </a:cubicBezTo>
                  <a:cubicBezTo>
                    <a:pt x="2452796" y="1031970"/>
                    <a:pt x="2481263" y="1036342"/>
                    <a:pt x="2509838" y="1039517"/>
                  </a:cubicBezTo>
                  <a:cubicBezTo>
                    <a:pt x="2690813" y="1036342"/>
                    <a:pt x="2871947" y="1038211"/>
                    <a:pt x="3052763" y="1029992"/>
                  </a:cubicBezTo>
                  <a:cubicBezTo>
                    <a:pt x="3082005" y="1028663"/>
                    <a:pt x="3109462" y="1014728"/>
                    <a:pt x="3138488" y="1010942"/>
                  </a:cubicBezTo>
                  <a:cubicBezTo>
                    <a:pt x="3182677" y="1005178"/>
                    <a:pt x="3227388" y="1004592"/>
                    <a:pt x="3271838" y="1001417"/>
                  </a:cubicBezTo>
                  <a:cubicBezTo>
                    <a:pt x="3338513" y="1004592"/>
                    <a:pt x="3405371" y="1005075"/>
                    <a:pt x="3471863" y="1010942"/>
                  </a:cubicBezTo>
                  <a:cubicBezTo>
                    <a:pt x="3568538" y="1019472"/>
                    <a:pt x="3617210" y="1035373"/>
                    <a:pt x="3709988" y="1058567"/>
                  </a:cubicBezTo>
                  <a:cubicBezTo>
                    <a:pt x="3783013" y="1052217"/>
                    <a:pt x="3856904" y="1052403"/>
                    <a:pt x="3929063" y="1039517"/>
                  </a:cubicBezTo>
                  <a:cubicBezTo>
                    <a:pt x="3947288" y="1036263"/>
                    <a:pt x="3958800" y="1015712"/>
                    <a:pt x="3976688" y="1010942"/>
                  </a:cubicBezTo>
                  <a:cubicBezTo>
                    <a:pt x="3988908" y="1007683"/>
                    <a:pt x="4185206" y="992001"/>
                    <a:pt x="4186238" y="991892"/>
                  </a:cubicBezTo>
                  <a:cubicBezTo>
                    <a:pt x="4208565" y="989542"/>
                    <a:pt x="4230586" y="984717"/>
                    <a:pt x="4252913" y="982367"/>
                  </a:cubicBezTo>
                  <a:cubicBezTo>
                    <a:pt x="4364943" y="970574"/>
                    <a:pt x="4449127" y="968941"/>
                    <a:pt x="4567238" y="963317"/>
                  </a:cubicBezTo>
                  <a:cubicBezTo>
                    <a:pt x="4598988" y="960142"/>
                    <a:pt x="4631199" y="960050"/>
                    <a:pt x="4662488" y="953792"/>
                  </a:cubicBezTo>
                  <a:cubicBezTo>
                    <a:pt x="4679254" y="950439"/>
                    <a:pt x="4695027" y="942788"/>
                    <a:pt x="4710113" y="934742"/>
                  </a:cubicBezTo>
                  <a:cubicBezTo>
                    <a:pt x="4742783" y="917318"/>
                    <a:pt x="4772245" y="894151"/>
                    <a:pt x="4805363" y="877592"/>
                  </a:cubicBezTo>
                  <a:cubicBezTo>
                    <a:pt x="4818063" y="871242"/>
                    <a:pt x="4832104" y="867061"/>
                    <a:pt x="4843463" y="858542"/>
                  </a:cubicBezTo>
                  <a:cubicBezTo>
                    <a:pt x="4857831" y="847766"/>
                    <a:pt x="4868863" y="833142"/>
                    <a:pt x="4881563" y="820442"/>
                  </a:cubicBezTo>
                  <a:cubicBezTo>
                    <a:pt x="4894565" y="781436"/>
                    <a:pt x="4901255" y="747590"/>
                    <a:pt x="4929188" y="715667"/>
                  </a:cubicBezTo>
                  <a:cubicBezTo>
                    <a:pt x="4939642" y="703720"/>
                    <a:pt x="4955423" y="697639"/>
                    <a:pt x="4967288" y="687092"/>
                  </a:cubicBezTo>
                  <a:cubicBezTo>
                    <a:pt x="4984068" y="672177"/>
                    <a:pt x="4992688" y="642642"/>
                    <a:pt x="5014913" y="639467"/>
                  </a:cubicBezTo>
                  <a:cubicBezTo>
                    <a:pt x="5131250" y="622847"/>
                    <a:pt x="5249863" y="633117"/>
                    <a:pt x="5367338" y="629942"/>
                  </a:cubicBezTo>
                  <a:cubicBezTo>
                    <a:pt x="5380038" y="620417"/>
                    <a:pt x="5393691" y="612046"/>
                    <a:pt x="5405438" y="601367"/>
                  </a:cubicBezTo>
                  <a:lnTo>
                    <a:pt x="5500688" y="506117"/>
                  </a:lnTo>
                  <a:lnTo>
                    <a:pt x="5548313" y="458492"/>
                  </a:lnTo>
                  <a:cubicBezTo>
                    <a:pt x="5551488" y="445792"/>
                    <a:pt x="5554242" y="432979"/>
                    <a:pt x="5557838" y="420392"/>
                  </a:cubicBezTo>
                  <a:cubicBezTo>
                    <a:pt x="5560596" y="410738"/>
                    <a:pt x="5564928" y="401557"/>
                    <a:pt x="5567363" y="391817"/>
                  </a:cubicBezTo>
                  <a:cubicBezTo>
                    <a:pt x="5571290" y="376111"/>
                    <a:pt x="5573713" y="360067"/>
                    <a:pt x="5576888" y="344192"/>
                  </a:cubicBezTo>
                  <a:cubicBezTo>
                    <a:pt x="5573713" y="315617"/>
                    <a:pt x="5579411" y="284572"/>
                    <a:pt x="5567363" y="258467"/>
                  </a:cubicBezTo>
                  <a:cubicBezTo>
                    <a:pt x="5558844" y="240008"/>
                    <a:pt x="5536002" y="232565"/>
                    <a:pt x="5519738" y="220367"/>
                  </a:cubicBezTo>
                  <a:cubicBezTo>
                    <a:pt x="5504959" y="209283"/>
                    <a:pt x="5469636" y="186787"/>
                    <a:pt x="5453063" y="182267"/>
                  </a:cubicBezTo>
                  <a:cubicBezTo>
                    <a:pt x="5431403" y="176360"/>
                    <a:pt x="5408613" y="175917"/>
                    <a:pt x="5386388" y="172742"/>
                  </a:cubicBezTo>
                  <a:cubicBezTo>
                    <a:pt x="5326063" y="175917"/>
                    <a:pt x="5265629" y="177450"/>
                    <a:pt x="5205413" y="182267"/>
                  </a:cubicBezTo>
                  <a:cubicBezTo>
                    <a:pt x="5179425" y="184346"/>
                    <a:pt x="5137124" y="193614"/>
                    <a:pt x="5110163" y="201317"/>
                  </a:cubicBezTo>
                  <a:cubicBezTo>
                    <a:pt x="5100509" y="204075"/>
                    <a:pt x="5091433" y="208873"/>
                    <a:pt x="5081588" y="210842"/>
                  </a:cubicBezTo>
                  <a:cubicBezTo>
                    <a:pt x="5059573" y="215245"/>
                    <a:pt x="5037138" y="217192"/>
                    <a:pt x="5014913" y="220367"/>
                  </a:cubicBezTo>
                  <a:cubicBezTo>
                    <a:pt x="4913313" y="214017"/>
                    <a:pt x="4809934" y="221281"/>
                    <a:pt x="4710113" y="201317"/>
                  </a:cubicBezTo>
                  <a:cubicBezTo>
                    <a:pt x="4684413" y="196177"/>
                    <a:pt x="4629711" y="184704"/>
                    <a:pt x="4605338" y="182267"/>
                  </a:cubicBezTo>
                  <a:cubicBezTo>
                    <a:pt x="4345765" y="156310"/>
                    <a:pt x="4568412" y="186517"/>
                    <a:pt x="4405313" y="163217"/>
                  </a:cubicBezTo>
                  <a:cubicBezTo>
                    <a:pt x="4356671" y="147003"/>
                    <a:pt x="4366075" y="147920"/>
                    <a:pt x="4291013" y="144167"/>
                  </a:cubicBezTo>
                  <a:cubicBezTo>
                    <a:pt x="4192660" y="139249"/>
                    <a:pt x="4094163" y="137817"/>
                    <a:pt x="3995738" y="134642"/>
                  </a:cubicBezTo>
                  <a:lnTo>
                    <a:pt x="3862388" y="106067"/>
                  </a:lnTo>
                  <a:cubicBezTo>
                    <a:pt x="3848628" y="103170"/>
                    <a:pt x="3792705" y="93033"/>
                    <a:pt x="3776663" y="87017"/>
                  </a:cubicBezTo>
                  <a:cubicBezTo>
                    <a:pt x="3711703" y="62657"/>
                    <a:pt x="3726406" y="36677"/>
                    <a:pt x="3624263" y="29867"/>
                  </a:cubicBezTo>
                  <a:lnTo>
                    <a:pt x="3481388" y="20342"/>
                  </a:lnTo>
                  <a:cubicBezTo>
                    <a:pt x="3349689" y="-1608"/>
                    <a:pt x="3365654" y="-1498"/>
                    <a:pt x="3148013" y="1292"/>
                  </a:cubicBezTo>
                  <a:cubicBezTo>
                    <a:pt x="2992321" y="3288"/>
                    <a:pt x="2836863" y="13992"/>
                    <a:pt x="2681288" y="20342"/>
                  </a:cubicBezTo>
                  <a:cubicBezTo>
                    <a:pt x="2646363" y="23517"/>
                    <a:pt x="2611522" y="27808"/>
                    <a:pt x="2576513" y="29867"/>
                  </a:cubicBezTo>
                  <a:cubicBezTo>
                    <a:pt x="2503545" y="34159"/>
                    <a:pt x="2430232" y="32774"/>
                    <a:pt x="2357438" y="39392"/>
                  </a:cubicBezTo>
                  <a:cubicBezTo>
                    <a:pt x="2325192" y="42323"/>
                    <a:pt x="2294241" y="53863"/>
                    <a:pt x="2262188" y="58442"/>
                  </a:cubicBezTo>
                  <a:lnTo>
                    <a:pt x="2195513" y="67967"/>
                  </a:lnTo>
                  <a:cubicBezTo>
                    <a:pt x="2166984" y="71533"/>
                    <a:pt x="2138440" y="75104"/>
                    <a:pt x="2109788" y="77492"/>
                  </a:cubicBezTo>
                  <a:cubicBezTo>
                    <a:pt x="2006631" y="86088"/>
                    <a:pt x="1877175" y="91504"/>
                    <a:pt x="1776413" y="96542"/>
                  </a:cubicBezTo>
                  <a:cubicBezTo>
                    <a:pt x="1747838" y="102892"/>
                    <a:pt x="1719392" y="109851"/>
                    <a:pt x="1690688" y="115592"/>
                  </a:cubicBezTo>
                  <a:cubicBezTo>
                    <a:pt x="1655880" y="122554"/>
                    <a:pt x="1620467" y="126512"/>
                    <a:pt x="1585913" y="134642"/>
                  </a:cubicBezTo>
                  <a:cubicBezTo>
                    <a:pt x="1566366" y="139241"/>
                    <a:pt x="1548136" y="148408"/>
                    <a:pt x="1528763" y="153692"/>
                  </a:cubicBezTo>
                  <a:cubicBezTo>
                    <a:pt x="1513144" y="157952"/>
                    <a:pt x="1497013" y="160042"/>
                    <a:pt x="1481138" y="163217"/>
                  </a:cubicBezTo>
                  <a:cubicBezTo>
                    <a:pt x="1408113" y="160042"/>
                    <a:pt x="1334422" y="164029"/>
                    <a:pt x="1262063" y="153692"/>
                  </a:cubicBezTo>
                  <a:cubicBezTo>
                    <a:pt x="1243736" y="151074"/>
                    <a:pt x="1231356" y="132636"/>
                    <a:pt x="1214438" y="125117"/>
                  </a:cubicBezTo>
                  <a:cubicBezTo>
                    <a:pt x="1202475" y="119800"/>
                    <a:pt x="1188595" y="120189"/>
                    <a:pt x="1176338" y="115592"/>
                  </a:cubicBezTo>
                  <a:cubicBezTo>
                    <a:pt x="1163043" y="110606"/>
                    <a:pt x="1151289" y="102135"/>
                    <a:pt x="1138238" y="96542"/>
                  </a:cubicBezTo>
                  <a:cubicBezTo>
                    <a:pt x="1129010" y="92587"/>
                    <a:pt x="1119403" y="89452"/>
                    <a:pt x="1109663" y="87017"/>
                  </a:cubicBezTo>
                  <a:cubicBezTo>
                    <a:pt x="1057054" y="73865"/>
                    <a:pt x="1026302" y="73918"/>
                    <a:pt x="966788" y="67967"/>
                  </a:cubicBezTo>
                  <a:cubicBezTo>
                    <a:pt x="887413" y="71142"/>
                    <a:pt x="807947" y="72537"/>
                    <a:pt x="728663" y="77492"/>
                  </a:cubicBezTo>
                  <a:cubicBezTo>
                    <a:pt x="706256" y="78892"/>
                    <a:pt x="684439" y="87017"/>
                    <a:pt x="661988" y="87017"/>
                  </a:cubicBezTo>
                  <a:cubicBezTo>
                    <a:pt x="620591" y="87017"/>
                    <a:pt x="579438" y="80667"/>
                    <a:pt x="538163" y="77492"/>
                  </a:cubicBezTo>
                  <a:cubicBezTo>
                    <a:pt x="477727" y="62383"/>
                    <a:pt x="481793" y="58955"/>
                    <a:pt x="395288" y="77492"/>
                  </a:cubicBezTo>
                  <a:cubicBezTo>
                    <a:pt x="384094" y="79891"/>
                    <a:pt x="376720" y="90983"/>
                    <a:pt x="366713" y="96542"/>
                  </a:cubicBezTo>
                  <a:cubicBezTo>
                    <a:pt x="317115" y="124096"/>
                    <a:pt x="321975" y="120980"/>
                    <a:pt x="280988" y="134642"/>
                  </a:cubicBezTo>
                  <a:lnTo>
                    <a:pt x="242888" y="125117"/>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670C5780-4361-434A-B8F3-4A82A27A99C2}"/>
              </a:ext>
            </a:extLst>
          </p:cNvPr>
          <p:cNvGrpSpPr/>
          <p:nvPr/>
        </p:nvGrpSpPr>
        <p:grpSpPr>
          <a:xfrm>
            <a:off x="1744425" y="3524250"/>
            <a:ext cx="7313851" cy="3014456"/>
            <a:chOff x="220424" y="3524250"/>
            <a:chExt cx="7313851" cy="3014456"/>
          </a:xfrm>
        </p:grpSpPr>
        <p:sp>
          <p:nvSpPr>
            <p:cNvPr id="12" name="Freeform: Shape 11">
              <a:extLst>
                <a:ext uri="{FF2B5EF4-FFF2-40B4-BE49-F238E27FC236}">
                  <a16:creationId xmlns:a16="http://schemas.microsoft.com/office/drawing/2014/main" id="{6198E8AB-0629-41A3-B2DF-2B1E0C345968}"/>
                </a:ext>
              </a:extLst>
            </p:cNvPr>
            <p:cNvSpPr/>
            <p:nvPr/>
          </p:nvSpPr>
          <p:spPr>
            <a:xfrm>
              <a:off x="1400175" y="3524250"/>
              <a:ext cx="6134100" cy="1914525"/>
            </a:xfrm>
            <a:custGeom>
              <a:avLst/>
              <a:gdLst>
                <a:gd name="connsiteX0" fmla="*/ 876300 w 6134100"/>
                <a:gd name="connsiteY0" fmla="*/ 66675 h 1914525"/>
                <a:gd name="connsiteX1" fmla="*/ 857250 w 6134100"/>
                <a:gd name="connsiteY1" fmla="*/ 19050 h 1914525"/>
                <a:gd name="connsiteX2" fmla="*/ 771525 w 6134100"/>
                <a:gd name="connsiteY2" fmla="*/ 9525 h 1914525"/>
                <a:gd name="connsiteX3" fmla="*/ 723900 w 6134100"/>
                <a:gd name="connsiteY3" fmla="*/ 0 h 1914525"/>
                <a:gd name="connsiteX4" fmla="*/ 523875 w 6134100"/>
                <a:gd name="connsiteY4" fmla="*/ 28575 h 1914525"/>
                <a:gd name="connsiteX5" fmla="*/ 438150 w 6134100"/>
                <a:gd name="connsiteY5" fmla="*/ 47625 h 1914525"/>
                <a:gd name="connsiteX6" fmla="*/ 314325 w 6134100"/>
                <a:gd name="connsiteY6" fmla="*/ 133350 h 1914525"/>
                <a:gd name="connsiteX7" fmla="*/ 228600 w 6134100"/>
                <a:gd name="connsiteY7" fmla="*/ 209550 h 1914525"/>
                <a:gd name="connsiteX8" fmla="*/ 152400 w 6134100"/>
                <a:gd name="connsiteY8" fmla="*/ 304800 h 1914525"/>
                <a:gd name="connsiteX9" fmla="*/ 142875 w 6134100"/>
                <a:gd name="connsiteY9" fmla="*/ 333375 h 1914525"/>
                <a:gd name="connsiteX10" fmla="*/ 123825 w 6134100"/>
                <a:gd name="connsiteY10" fmla="*/ 371475 h 1914525"/>
                <a:gd name="connsiteX11" fmla="*/ 114300 w 6134100"/>
                <a:gd name="connsiteY11" fmla="*/ 419100 h 1914525"/>
                <a:gd name="connsiteX12" fmla="*/ 85725 w 6134100"/>
                <a:gd name="connsiteY12" fmla="*/ 514350 h 1914525"/>
                <a:gd name="connsiteX13" fmla="*/ 76200 w 6134100"/>
                <a:gd name="connsiteY13" fmla="*/ 904875 h 1914525"/>
                <a:gd name="connsiteX14" fmla="*/ 66675 w 6134100"/>
                <a:gd name="connsiteY14" fmla="*/ 942975 h 1914525"/>
                <a:gd name="connsiteX15" fmla="*/ 38100 w 6134100"/>
                <a:gd name="connsiteY15" fmla="*/ 1057275 h 1914525"/>
                <a:gd name="connsiteX16" fmla="*/ 19050 w 6134100"/>
                <a:gd name="connsiteY16" fmla="*/ 1162050 h 1914525"/>
                <a:gd name="connsiteX17" fmla="*/ 0 w 6134100"/>
                <a:gd name="connsiteY17" fmla="*/ 1238250 h 1914525"/>
                <a:gd name="connsiteX18" fmla="*/ 19050 w 6134100"/>
                <a:gd name="connsiteY18" fmla="*/ 1400175 h 1914525"/>
                <a:gd name="connsiteX19" fmla="*/ 38100 w 6134100"/>
                <a:gd name="connsiteY19" fmla="*/ 1438275 h 1914525"/>
                <a:gd name="connsiteX20" fmla="*/ 47625 w 6134100"/>
                <a:gd name="connsiteY20" fmla="*/ 1476375 h 1914525"/>
                <a:gd name="connsiteX21" fmla="*/ 95250 w 6134100"/>
                <a:gd name="connsiteY21" fmla="*/ 1552575 h 1914525"/>
                <a:gd name="connsiteX22" fmla="*/ 133350 w 6134100"/>
                <a:gd name="connsiteY22" fmla="*/ 1628775 h 1914525"/>
                <a:gd name="connsiteX23" fmla="*/ 171450 w 6134100"/>
                <a:gd name="connsiteY23" fmla="*/ 1685925 h 1914525"/>
                <a:gd name="connsiteX24" fmla="*/ 257175 w 6134100"/>
                <a:gd name="connsiteY24" fmla="*/ 1790700 h 1914525"/>
                <a:gd name="connsiteX25" fmla="*/ 304800 w 6134100"/>
                <a:gd name="connsiteY25" fmla="*/ 1819275 h 1914525"/>
                <a:gd name="connsiteX26" fmla="*/ 409575 w 6134100"/>
                <a:gd name="connsiteY26" fmla="*/ 1857375 h 1914525"/>
                <a:gd name="connsiteX27" fmla="*/ 457200 w 6134100"/>
                <a:gd name="connsiteY27" fmla="*/ 1876425 h 1914525"/>
                <a:gd name="connsiteX28" fmla="*/ 495300 w 6134100"/>
                <a:gd name="connsiteY28" fmla="*/ 1885950 h 1914525"/>
                <a:gd name="connsiteX29" fmla="*/ 542925 w 6134100"/>
                <a:gd name="connsiteY29" fmla="*/ 1905000 h 1914525"/>
                <a:gd name="connsiteX30" fmla="*/ 638175 w 6134100"/>
                <a:gd name="connsiteY30" fmla="*/ 1914525 h 1914525"/>
                <a:gd name="connsiteX31" fmla="*/ 752475 w 6134100"/>
                <a:gd name="connsiteY31" fmla="*/ 1905000 h 1914525"/>
                <a:gd name="connsiteX32" fmla="*/ 790575 w 6134100"/>
                <a:gd name="connsiteY32" fmla="*/ 1885950 h 1914525"/>
                <a:gd name="connsiteX33" fmla="*/ 904875 w 6134100"/>
                <a:gd name="connsiteY33" fmla="*/ 1876425 h 1914525"/>
                <a:gd name="connsiteX34" fmla="*/ 1171575 w 6134100"/>
                <a:gd name="connsiteY34" fmla="*/ 1866900 h 1914525"/>
                <a:gd name="connsiteX35" fmla="*/ 1314450 w 6134100"/>
                <a:gd name="connsiteY35" fmla="*/ 1876425 h 1914525"/>
                <a:gd name="connsiteX36" fmla="*/ 1647825 w 6134100"/>
                <a:gd name="connsiteY36" fmla="*/ 1847850 h 1914525"/>
                <a:gd name="connsiteX37" fmla="*/ 1771650 w 6134100"/>
                <a:gd name="connsiteY37" fmla="*/ 1866900 h 1914525"/>
                <a:gd name="connsiteX38" fmla="*/ 1809750 w 6134100"/>
                <a:gd name="connsiteY38" fmla="*/ 1876425 h 1914525"/>
                <a:gd name="connsiteX39" fmla="*/ 1866900 w 6134100"/>
                <a:gd name="connsiteY39" fmla="*/ 1885950 h 1914525"/>
                <a:gd name="connsiteX40" fmla="*/ 1962150 w 6134100"/>
                <a:gd name="connsiteY40" fmla="*/ 1905000 h 1914525"/>
                <a:gd name="connsiteX41" fmla="*/ 2381250 w 6134100"/>
                <a:gd name="connsiteY41" fmla="*/ 1895475 h 1914525"/>
                <a:gd name="connsiteX42" fmla="*/ 2590800 w 6134100"/>
                <a:gd name="connsiteY42" fmla="*/ 1885950 h 1914525"/>
                <a:gd name="connsiteX43" fmla="*/ 2667000 w 6134100"/>
                <a:gd name="connsiteY43" fmla="*/ 1866900 h 1914525"/>
                <a:gd name="connsiteX44" fmla="*/ 2714625 w 6134100"/>
                <a:gd name="connsiteY44" fmla="*/ 1857375 h 1914525"/>
                <a:gd name="connsiteX45" fmla="*/ 2771775 w 6134100"/>
                <a:gd name="connsiteY45" fmla="*/ 1752600 h 1914525"/>
                <a:gd name="connsiteX46" fmla="*/ 2809875 w 6134100"/>
                <a:gd name="connsiteY46" fmla="*/ 1581150 h 1914525"/>
                <a:gd name="connsiteX47" fmla="*/ 2819400 w 6134100"/>
                <a:gd name="connsiteY47" fmla="*/ 1543050 h 1914525"/>
                <a:gd name="connsiteX48" fmla="*/ 2838450 w 6134100"/>
                <a:gd name="connsiteY48" fmla="*/ 1447800 h 1914525"/>
                <a:gd name="connsiteX49" fmla="*/ 2952750 w 6134100"/>
                <a:gd name="connsiteY49" fmla="*/ 1438275 h 1914525"/>
                <a:gd name="connsiteX50" fmla="*/ 2990850 w 6134100"/>
                <a:gd name="connsiteY50" fmla="*/ 1409700 h 1914525"/>
                <a:gd name="connsiteX51" fmla="*/ 3238500 w 6134100"/>
                <a:gd name="connsiteY51" fmla="*/ 1371600 h 1914525"/>
                <a:gd name="connsiteX52" fmla="*/ 3533775 w 6134100"/>
                <a:gd name="connsiteY52" fmla="*/ 1381125 h 1914525"/>
                <a:gd name="connsiteX53" fmla="*/ 3590925 w 6134100"/>
                <a:gd name="connsiteY53" fmla="*/ 1390650 h 1914525"/>
                <a:gd name="connsiteX54" fmla="*/ 3676650 w 6134100"/>
                <a:gd name="connsiteY54" fmla="*/ 1400175 h 1914525"/>
                <a:gd name="connsiteX55" fmla="*/ 3867150 w 6134100"/>
                <a:gd name="connsiteY55" fmla="*/ 1457325 h 1914525"/>
                <a:gd name="connsiteX56" fmla="*/ 3905250 w 6134100"/>
                <a:gd name="connsiteY56" fmla="*/ 1466850 h 1914525"/>
                <a:gd name="connsiteX57" fmla="*/ 3962400 w 6134100"/>
                <a:gd name="connsiteY57" fmla="*/ 1485900 h 1914525"/>
                <a:gd name="connsiteX58" fmla="*/ 4019550 w 6134100"/>
                <a:gd name="connsiteY58" fmla="*/ 1495425 h 1914525"/>
                <a:gd name="connsiteX59" fmla="*/ 4076700 w 6134100"/>
                <a:gd name="connsiteY59" fmla="*/ 1514475 h 1914525"/>
                <a:gd name="connsiteX60" fmla="*/ 4257675 w 6134100"/>
                <a:gd name="connsiteY60" fmla="*/ 1552575 h 1914525"/>
                <a:gd name="connsiteX61" fmla="*/ 4448175 w 6134100"/>
                <a:gd name="connsiteY61" fmla="*/ 1524000 h 1914525"/>
                <a:gd name="connsiteX62" fmla="*/ 4486275 w 6134100"/>
                <a:gd name="connsiteY62" fmla="*/ 1514475 h 1914525"/>
                <a:gd name="connsiteX63" fmla="*/ 4533900 w 6134100"/>
                <a:gd name="connsiteY63" fmla="*/ 1504950 h 1914525"/>
                <a:gd name="connsiteX64" fmla="*/ 4724400 w 6134100"/>
                <a:gd name="connsiteY64" fmla="*/ 1428750 h 1914525"/>
                <a:gd name="connsiteX65" fmla="*/ 4886325 w 6134100"/>
                <a:gd name="connsiteY65" fmla="*/ 1409700 h 1914525"/>
                <a:gd name="connsiteX66" fmla="*/ 4953000 w 6134100"/>
                <a:gd name="connsiteY66" fmla="*/ 1390650 h 1914525"/>
                <a:gd name="connsiteX67" fmla="*/ 5257800 w 6134100"/>
                <a:gd name="connsiteY67" fmla="*/ 1390650 h 1914525"/>
                <a:gd name="connsiteX68" fmla="*/ 5295900 w 6134100"/>
                <a:gd name="connsiteY68" fmla="*/ 1400175 h 1914525"/>
                <a:gd name="connsiteX69" fmla="*/ 5457825 w 6134100"/>
                <a:gd name="connsiteY69" fmla="*/ 1428750 h 1914525"/>
                <a:gd name="connsiteX70" fmla="*/ 5514975 w 6134100"/>
                <a:gd name="connsiteY70" fmla="*/ 1438275 h 1914525"/>
                <a:gd name="connsiteX71" fmla="*/ 5848350 w 6134100"/>
                <a:gd name="connsiteY71" fmla="*/ 1409700 h 1914525"/>
                <a:gd name="connsiteX72" fmla="*/ 5895975 w 6134100"/>
                <a:gd name="connsiteY72" fmla="*/ 1400175 h 1914525"/>
                <a:gd name="connsiteX73" fmla="*/ 6048375 w 6134100"/>
                <a:gd name="connsiteY73" fmla="*/ 1371600 h 1914525"/>
                <a:gd name="connsiteX74" fmla="*/ 6067425 w 6134100"/>
                <a:gd name="connsiteY74" fmla="*/ 1333500 h 1914525"/>
                <a:gd name="connsiteX75" fmla="*/ 6086475 w 6134100"/>
                <a:gd name="connsiteY75" fmla="*/ 1304925 h 1914525"/>
                <a:gd name="connsiteX76" fmla="*/ 6096000 w 6134100"/>
                <a:gd name="connsiteY76" fmla="*/ 1257300 h 1914525"/>
                <a:gd name="connsiteX77" fmla="*/ 6115050 w 6134100"/>
                <a:gd name="connsiteY77" fmla="*/ 1219200 h 1914525"/>
                <a:gd name="connsiteX78" fmla="*/ 6134100 w 6134100"/>
                <a:gd name="connsiteY78" fmla="*/ 1171575 h 1914525"/>
                <a:gd name="connsiteX79" fmla="*/ 6124575 w 6134100"/>
                <a:gd name="connsiteY79" fmla="*/ 1076325 h 1914525"/>
                <a:gd name="connsiteX80" fmla="*/ 6105525 w 6134100"/>
                <a:gd name="connsiteY80" fmla="*/ 1009650 h 1914525"/>
                <a:gd name="connsiteX81" fmla="*/ 6096000 w 6134100"/>
                <a:gd name="connsiteY81" fmla="*/ 885825 h 1914525"/>
                <a:gd name="connsiteX82" fmla="*/ 6086475 w 6134100"/>
                <a:gd name="connsiteY82" fmla="*/ 790575 h 1914525"/>
                <a:gd name="connsiteX83" fmla="*/ 6067425 w 6134100"/>
                <a:gd name="connsiteY83" fmla="*/ 695325 h 1914525"/>
                <a:gd name="connsiteX84" fmla="*/ 6048375 w 6134100"/>
                <a:gd name="connsiteY84" fmla="*/ 666750 h 1914525"/>
                <a:gd name="connsiteX85" fmla="*/ 6010275 w 6134100"/>
                <a:gd name="connsiteY85" fmla="*/ 571500 h 1914525"/>
                <a:gd name="connsiteX86" fmla="*/ 5943600 w 6134100"/>
                <a:gd name="connsiteY86" fmla="*/ 495300 h 1914525"/>
                <a:gd name="connsiteX87" fmla="*/ 5895975 w 6134100"/>
                <a:gd name="connsiteY87" fmla="*/ 457200 h 1914525"/>
                <a:gd name="connsiteX88" fmla="*/ 5876925 w 6134100"/>
                <a:gd name="connsiteY88" fmla="*/ 428625 h 1914525"/>
                <a:gd name="connsiteX89" fmla="*/ 5819775 w 6134100"/>
                <a:gd name="connsiteY89" fmla="*/ 390525 h 1914525"/>
                <a:gd name="connsiteX90" fmla="*/ 5781675 w 6134100"/>
                <a:gd name="connsiteY90" fmla="*/ 342900 h 1914525"/>
                <a:gd name="connsiteX91" fmla="*/ 5724525 w 6134100"/>
                <a:gd name="connsiteY91" fmla="*/ 304800 h 1914525"/>
                <a:gd name="connsiteX92" fmla="*/ 5667375 w 6134100"/>
                <a:gd name="connsiteY92" fmla="*/ 257175 h 1914525"/>
                <a:gd name="connsiteX93" fmla="*/ 5572125 w 6134100"/>
                <a:gd name="connsiteY93" fmla="*/ 200025 h 1914525"/>
                <a:gd name="connsiteX94" fmla="*/ 5495925 w 6134100"/>
                <a:gd name="connsiteY94" fmla="*/ 142875 h 1914525"/>
                <a:gd name="connsiteX95" fmla="*/ 5305425 w 6134100"/>
                <a:gd name="connsiteY95" fmla="*/ 85725 h 1914525"/>
                <a:gd name="connsiteX96" fmla="*/ 5238750 w 6134100"/>
                <a:gd name="connsiteY96" fmla="*/ 66675 h 1914525"/>
                <a:gd name="connsiteX97" fmla="*/ 4752975 w 6134100"/>
                <a:gd name="connsiteY97" fmla="*/ 38100 h 1914525"/>
                <a:gd name="connsiteX98" fmla="*/ 4371975 w 6134100"/>
                <a:gd name="connsiteY98" fmla="*/ 47625 h 1914525"/>
                <a:gd name="connsiteX99" fmla="*/ 4324350 w 6134100"/>
                <a:gd name="connsiteY99" fmla="*/ 66675 h 1914525"/>
                <a:gd name="connsiteX100" fmla="*/ 4248150 w 6134100"/>
                <a:gd name="connsiteY100" fmla="*/ 85725 h 1914525"/>
                <a:gd name="connsiteX101" fmla="*/ 4095750 w 6134100"/>
                <a:gd name="connsiteY101" fmla="*/ 114300 h 1914525"/>
                <a:gd name="connsiteX102" fmla="*/ 4048125 w 6134100"/>
                <a:gd name="connsiteY102" fmla="*/ 123825 h 1914525"/>
                <a:gd name="connsiteX103" fmla="*/ 4010025 w 6134100"/>
                <a:gd name="connsiteY103" fmla="*/ 142875 h 1914525"/>
                <a:gd name="connsiteX104" fmla="*/ 3790950 w 6134100"/>
                <a:gd name="connsiteY104" fmla="*/ 180975 h 1914525"/>
                <a:gd name="connsiteX105" fmla="*/ 3657600 w 6134100"/>
                <a:gd name="connsiteY105" fmla="*/ 190500 h 1914525"/>
                <a:gd name="connsiteX106" fmla="*/ 3533775 w 6134100"/>
                <a:gd name="connsiteY106" fmla="*/ 209550 h 1914525"/>
                <a:gd name="connsiteX107" fmla="*/ 3105150 w 6134100"/>
                <a:gd name="connsiteY107" fmla="*/ 190500 h 1914525"/>
                <a:gd name="connsiteX108" fmla="*/ 3076575 w 6134100"/>
                <a:gd name="connsiteY108" fmla="*/ 171450 h 1914525"/>
                <a:gd name="connsiteX109" fmla="*/ 2952750 w 6134100"/>
                <a:gd name="connsiteY109" fmla="*/ 142875 h 1914525"/>
                <a:gd name="connsiteX110" fmla="*/ 2867025 w 6134100"/>
                <a:gd name="connsiteY110" fmla="*/ 114300 h 1914525"/>
                <a:gd name="connsiteX111" fmla="*/ 2695575 w 6134100"/>
                <a:gd name="connsiteY111" fmla="*/ 85725 h 1914525"/>
                <a:gd name="connsiteX112" fmla="*/ 2638425 w 6134100"/>
                <a:gd name="connsiteY112" fmla="*/ 66675 h 1914525"/>
                <a:gd name="connsiteX113" fmla="*/ 2333625 w 6134100"/>
                <a:gd name="connsiteY113" fmla="*/ 9525 h 1914525"/>
                <a:gd name="connsiteX114" fmla="*/ 2124075 w 6134100"/>
                <a:gd name="connsiteY114" fmla="*/ 38100 h 1914525"/>
                <a:gd name="connsiteX115" fmla="*/ 1914525 w 6134100"/>
                <a:gd name="connsiteY115" fmla="*/ 114300 h 1914525"/>
                <a:gd name="connsiteX116" fmla="*/ 1771650 w 6134100"/>
                <a:gd name="connsiteY116" fmla="*/ 133350 h 1914525"/>
                <a:gd name="connsiteX117" fmla="*/ 1685925 w 6134100"/>
                <a:gd name="connsiteY117" fmla="*/ 142875 h 1914525"/>
                <a:gd name="connsiteX118" fmla="*/ 1400175 w 6134100"/>
                <a:gd name="connsiteY118" fmla="*/ 133350 h 1914525"/>
                <a:gd name="connsiteX119" fmla="*/ 1219200 w 6134100"/>
                <a:gd name="connsiteY119" fmla="*/ 95250 h 1914525"/>
                <a:gd name="connsiteX120" fmla="*/ 1190625 w 6134100"/>
                <a:gd name="connsiteY120" fmla="*/ 85725 h 1914525"/>
                <a:gd name="connsiteX121" fmla="*/ 933450 w 6134100"/>
                <a:gd name="connsiteY121" fmla="*/ 66675 h 1914525"/>
                <a:gd name="connsiteX122" fmla="*/ 876300 w 6134100"/>
                <a:gd name="connsiteY122" fmla="*/ 57150 h 1914525"/>
                <a:gd name="connsiteX123" fmla="*/ 742950 w 6134100"/>
                <a:gd name="connsiteY123" fmla="*/ 85725 h 1914525"/>
                <a:gd name="connsiteX124" fmla="*/ 704850 w 6134100"/>
                <a:gd name="connsiteY124" fmla="*/ 85725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6134100" h="1914525">
                  <a:moveTo>
                    <a:pt x="876300" y="66675"/>
                  </a:moveTo>
                  <a:cubicBezTo>
                    <a:pt x="869950" y="50800"/>
                    <a:pt x="872260" y="27237"/>
                    <a:pt x="857250" y="19050"/>
                  </a:cubicBezTo>
                  <a:cubicBezTo>
                    <a:pt x="832010" y="5283"/>
                    <a:pt x="799987" y="13591"/>
                    <a:pt x="771525" y="9525"/>
                  </a:cubicBezTo>
                  <a:cubicBezTo>
                    <a:pt x="755498" y="7235"/>
                    <a:pt x="739775" y="3175"/>
                    <a:pt x="723900" y="0"/>
                  </a:cubicBezTo>
                  <a:cubicBezTo>
                    <a:pt x="657225" y="9525"/>
                    <a:pt x="590311" y="17502"/>
                    <a:pt x="523875" y="28575"/>
                  </a:cubicBezTo>
                  <a:cubicBezTo>
                    <a:pt x="495001" y="33387"/>
                    <a:pt x="464332" y="34534"/>
                    <a:pt x="438150" y="47625"/>
                  </a:cubicBezTo>
                  <a:cubicBezTo>
                    <a:pt x="393249" y="70076"/>
                    <a:pt x="355338" y="104400"/>
                    <a:pt x="314325" y="133350"/>
                  </a:cubicBezTo>
                  <a:cubicBezTo>
                    <a:pt x="278077" y="158937"/>
                    <a:pt x="259431" y="173976"/>
                    <a:pt x="228600" y="209550"/>
                  </a:cubicBezTo>
                  <a:cubicBezTo>
                    <a:pt x="201971" y="240276"/>
                    <a:pt x="152400" y="304800"/>
                    <a:pt x="152400" y="304800"/>
                  </a:cubicBezTo>
                  <a:cubicBezTo>
                    <a:pt x="149225" y="314325"/>
                    <a:pt x="146830" y="324147"/>
                    <a:pt x="142875" y="333375"/>
                  </a:cubicBezTo>
                  <a:cubicBezTo>
                    <a:pt x="137282" y="346426"/>
                    <a:pt x="128315" y="358005"/>
                    <a:pt x="123825" y="371475"/>
                  </a:cubicBezTo>
                  <a:cubicBezTo>
                    <a:pt x="118705" y="386834"/>
                    <a:pt x="118952" y="403593"/>
                    <a:pt x="114300" y="419100"/>
                  </a:cubicBezTo>
                  <a:cubicBezTo>
                    <a:pt x="76706" y="544413"/>
                    <a:pt x="110469" y="390632"/>
                    <a:pt x="85725" y="514350"/>
                  </a:cubicBezTo>
                  <a:cubicBezTo>
                    <a:pt x="82550" y="644525"/>
                    <a:pt x="81982" y="774790"/>
                    <a:pt x="76200" y="904875"/>
                  </a:cubicBezTo>
                  <a:cubicBezTo>
                    <a:pt x="75619" y="917953"/>
                    <a:pt x="69515" y="930196"/>
                    <a:pt x="66675" y="942975"/>
                  </a:cubicBezTo>
                  <a:cubicBezTo>
                    <a:pt x="45588" y="1037867"/>
                    <a:pt x="71633" y="939909"/>
                    <a:pt x="38100" y="1057275"/>
                  </a:cubicBezTo>
                  <a:cubicBezTo>
                    <a:pt x="20419" y="1198726"/>
                    <a:pt x="39380" y="1087505"/>
                    <a:pt x="19050" y="1162050"/>
                  </a:cubicBezTo>
                  <a:cubicBezTo>
                    <a:pt x="12161" y="1187309"/>
                    <a:pt x="0" y="1238250"/>
                    <a:pt x="0" y="1238250"/>
                  </a:cubicBezTo>
                  <a:cubicBezTo>
                    <a:pt x="6350" y="1292225"/>
                    <a:pt x="8881" y="1346788"/>
                    <a:pt x="19050" y="1400175"/>
                  </a:cubicBezTo>
                  <a:cubicBezTo>
                    <a:pt x="21707" y="1414123"/>
                    <a:pt x="33114" y="1424980"/>
                    <a:pt x="38100" y="1438275"/>
                  </a:cubicBezTo>
                  <a:cubicBezTo>
                    <a:pt x="42697" y="1450532"/>
                    <a:pt x="42308" y="1464412"/>
                    <a:pt x="47625" y="1476375"/>
                  </a:cubicBezTo>
                  <a:cubicBezTo>
                    <a:pt x="71772" y="1530705"/>
                    <a:pt x="72311" y="1510520"/>
                    <a:pt x="95250" y="1552575"/>
                  </a:cubicBezTo>
                  <a:cubicBezTo>
                    <a:pt x="108848" y="1577506"/>
                    <a:pt x="117598" y="1605146"/>
                    <a:pt x="133350" y="1628775"/>
                  </a:cubicBezTo>
                  <a:cubicBezTo>
                    <a:pt x="146050" y="1647825"/>
                    <a:pt x="159670" y="1666292"/>
                    <a:pt x="171450" y="1685925"/>
                  </a:cubicBezTo>
                  <a:cubicBezTo>
                    <a:pt x="195785" y="1726484"/>
                    <a:pt x="213274" y="1764360"/>
                    <a:pt x="257175" y="1790700"/>
                  </a:cubicBezTo>
                  <a:cubicBezTo>
                    <a:pt x="273050" y="1800225"/>
                    <a:pt x="288241" y="1810996"/>
                    <a:pt x="304800" y="1819275"/>
                  </a:cubicBezTo>
                  <a:cubicBezTo>
                    <a:pt x="336355" y="1835052"/>
                    <a:pt x="376975" y="1845520"/>
                    <a:pt x="409575" y="1857375"/>
                  </a:cubicBezTo>
                  <a:cubicBezTo>
                    <a:pt x="425643" y="1863218"/>
                    <a:pt x="440980" y="1871018"/>
                    <a:pt x="457200" y="1876425"/>
                  </a:cubicBezTo>
                  <a:cubicBezTo>
                    <a:pt x="469619" y="1880565"/>
                    <a:pt x="482881" y="1881810"/>
                    <a:pt x="495300" y="1885950"/>
                  </a:cubicBezTo>
                  <a:cubicBezTo>
                    <a:pt x="511520" y="1891357"/>
                    <a:pt x="526159" y="1901647"/>
                    <a:pt x="542925" y="1905000"/>
                  </a:cubicBezTo>
                  <a:cubicBezTo>
                    <a:pt x="574214" y="1911258"/>
                    <a:pt x="606425" y="1911350"/>
                    <a:pt x="638175" y="1914525"/>
                  </a:cubicBezTo>
                  <a:cubicBezTo>
                    <a:pt x="676275" y="1911350"/>
                    <a:pt x="714898" y="1912046"/>
                    <a:pt x="752475" y="1905000"/>
                  </a:cubicBezTo>
                  <a:cubicBezTo>
                    <a:pt x="766431" y="1902383"/>
                    <a:pt x="776619" y="1888567"/>
                    <a:pt x="790575" y="1885950"/>
                  </a:cubicBezTo>
                  <a:cubicBezTo>
                    <a:pt x="828152" y="1878904"/>
                    <a:pt x="866691" y="1878334"/>
                    <a:pt x="904875" y="1876425"/>
                  </a:cubicBezTo>
                  <a:cubicBezTo>
                    <a:pt x="993721" y="1871983"/>
                    <a:pt x="1082675" y="1870075"/>
                    <a:pt x="1171575" y="1866900"/>
                  </a:cubicBezTo>
                  <a:cubicBezTo>
                    <a:pt x="1219200" y="1870075"/>
                    <a:pt x="1266731" y="1877462"/>
                    <a:pt x="1314450" y="1876425"/>
                  </a:cubicBezTo>
                  <a:cubicBezTo>
                    <a:pt x="1565005" y="1870978"/>
                    <a:pt x="1521710" y="1879379"/>
                    <a:pt x="1647825" y="1847850"/>
                  </a:cubicBezTo>
                  <a:cubicBezTo>
                    <a:pt x="1689100" y="1854200"/>
                    <a:pt x="1730525" y="1859643"/>
                    <a:pt x="1771650" y="1866900"/>
                  </a:cubicBezTo>
                  <a:cubicBezTo>
                    <a:pt x="1784542" y="1869175"/>
                    <a:pt x="1796913" y="1873858"/>
                    <a:pt x="1809750" y="1876425"/>
                  </a:cubicBezTo>
                  <a:cubicBezTo>
                    <a:pt x="1828688" y="1880213"/>
                    <a:pt x="1847918" y="1882391"/>
                    <a:pt x="1866900" y="1885950"/>
                  </a:cubicBezTo>
                  <a:cubicBezTo>
                    <a:pt x="1898724" y="1891917"/>
                    <a:pt x="1962150" y="1905000"/>
                    <a:pt x="1962150" y="1905000"/>
                  </a:cubicBezTo>
                  <a:lnTo>
                    <a:pt x="2381250" y="1895475"/>
                  </a:lnTo>
                  <a:cubicBezTo>
                    <a:pt x="2451140" y="1893357"/>
                    <a:pt x="2521225" y="1892908"/>
                    <a:pt x="2590800" y="1885950"/>
                  </a:cubicBezTo>
                  <a:cubicBezTo>
                    <a:pt x="2616852" y="1883345"/>
                    <a:pt x="2641489" y="1872787"/>
                    <a:pt x="2667000" y="1866900"/>
                  </a:cubicBezTo>
                  <a:cubicBezTo>
                    <a:pt x="2682775" y="1863260"/>
                    <a:pt x="2698750" y="1860550"/>
                    <a:pt x="2714625" y="1857375"/>
                  </a:cubicBezTo>
                  <a:cubicBezTo>
                    <a:pt x="2764591" y="1824064"/>
                    <a:pt x="2749238" y="1842746"/>
                    <a:pt x="2771775" y="1752600"/>
                  </a:cubicBezTo>
                  <a:cubicBezTo>
                    <a:pt x="2808456" y="1605876"/>
                    <a:pt x="2773598" y="1750443"/>
                    <a:pt x="2809875" y="1581150"/>
                  </a:cubicBezTo>
                  <a:cubicBezTo>
                    <a:pt x="2812618" y="1568350"/>
                    <a:pt x="2816657" y="1555850"/>
                    <a:pt x="2819400" y="1543050"/>
                  </a:cubicBezTo>
                  <a:cubicBezTo>
                    <a:pt x="2826184" y="1511390"/>
                    <a:pt x="2812990" y="1467804"/>
                    <a:pt x="2838450" y="1447800"/>
                  </a:cubicBezTo>
                  <a:cubicBezTo>
                    <a:pt x="2868513" y="1424179"/>
                    <a:pt x="2914650" y="1441450"/>
                    <a:pt x="2952750" y="1438275"/>
                  </a:cubicBezTo>
                  <a:cubicBezTo>
                    <a:pt x="2965450" y="1428750"/>
                    <a:pt x="2976436" y="1416353"/>
                    <a:pt x="2990850" y="1409700"/>
                  </a:cubicBezTo>
                  <a:cubicBezTo>
                    <a:pt x="3084249" y="1366593"/>
                    <a:pt x="3124807" y="1378288"/>
                    <a:pt x="3238500" y="1371600"/>
                  </a:cubicBezTo>
                  <a:cubicBezTo>
                    <a:pt x="3336925" y="1374775"/>
                    <a:pt x="3435442" y="1375810"/>
                    <a:pt x="3533775" y="1381125"/>
                  </a:cubicBezTo>
                  <a:cubicBezTo>
                    <a:pt x="3553060" y="1382167"/>
                    <a:pt x="3571782" y="1388098"/>
                    <a:pt x="3590925" y="1390650"/>
                  </a:cubicBezTo>
                  <a:cubicBezTo>
                    <a:pt x="3619424" y="1394450"/>
                    <a:pt x="3648075" y="1397000"/>
                    <a:pt x="3676650" y="1400175"/>
                  </a:cubicBezTo>
                  <a:cubicBezTo>
                    <a:pt x="3761585" y="1442643"/>
                    <a:pt x="3700975" y="1415781"/>
                    <a:pt x="3867150" y="1457325"/>
                  </a:cubicBezTo>
                  <a:cubicBezTo>
                    <a:pt x="3879850" y="1460500"/>
                    <a:pt x="3892831" y="1462710"/>
                    <a:pt x="3905250" y="1466850"/>
                  </a:cubicBezTo>
                  <a:cubicBezTo>
                    <a:pt x="3924300" y="1473200"/>
                    <a:pt x="3942919" y="1481030"/>
                    <a:pt x="3962400" y="1485900"/>
                  </a:cubicBezTo>
                  <a:cubicBezTo>
                    <a:pt x="3981136" y="1490584"/>
                    <a:pt x="4000814" y="1490741"/>
                    <a:pt x="4019550" y="1495425"/>
                  </a:cubicBezTo>
                  <a:cubicBezTo>
                    <a:pt x="4039031" y="1500295"/>
                    <a:pt x="4057098" y="1510119"/>
                    <a:pt x="4076700" y="1514475"/>
                  </a:cubicBezTo>
                  <a:cubicBezTo>
                    <a:pt x="4333762" y="1571600"/>
                    <a:pt x="4082073" y="1502403"/>
                    <a:pt x="4257675" y="1552575"/>
                  </a:cubicBezTo>
                  <a:lnTo>
                    <a:pt x="4448175" y="1524000"/>
                  </a:lnTo>
                  <a:cubicBezTo>
                    <a:pt x="4461088" y="1521848"/>
                    <a:pt x="4473496" y="1517315"/>
                    <a:pt x="4486275" y="1514475"/>
                  </a:cubicBezTo>
                  <a:cubicBezTo>
                    <a:pt x="4502079" y="1510963"/>
                    <a:pt x="4518025" y="1508125"/>
                    <a:pt x="4533900" y="1504950"/>
                  </a:cubicBezTo>
                  <a:cubicBezTo>
                    <a:pt x="4569915" y="1489515"/>
                    <a:pt x="4669451" y="1442487"/>
                    <a:pt x="4724400" y="1428750"/>
                  </a:cubicBezTo>
                  <a:cubicBezTo>
                    <a:pt x="4768087" y="1417828"/>
                    <a:pt x="4849578" y="1413041"/>
                    <a:pt x="4886325" y="1409700"/>
                  </a:cubicBezTo>
                  <a:cubicBezTo>
                    <a:pt x="4908550" y="1403350"/>
                    <a:pt x="4930200" y="1394450"/>
                    <a:pt x="4953000" y="1390650"/>
                  </a:cubicBezTo>
                  <a:cubicBezTo>
                    <a:pt x="5063708" y="1372199"/>
                    <a:pt x="5137984" y="1384944"/>
                    <a:pt x="5257800" y="1390650"/>
                  </a:cubicBezTo>
                  <a:cubicBezTo>
                    <a:pt x="5270500" y="1393825"/>
                    <a:pt x="5283121" y="1397335"/>
                    <a:pt x="5295900" y="1400175"/>
                  </a:cubicBezTo>
                  <a:cubicBezTo>
                    <a:pt x="5347200" y="1411575"/>
                    <a:pt x="5409153" y="1420638"/>
                    <a:pt x="5457825" y="1428750"/>
                  </a:cubicBezTo>
                  <a:lnTo>
                    <a:pt x="5514975" y="1438275"/>
                  </a:lnTo>
                  <a:cubicBezTo>
                    <a:pt x="5785453" y="1427456"/>
                    <a:pt x="5675204" y="1444329"/>
                    <a:pt x="5848350" y="1409700"/>
                  </a:cubicBezTo>
                  <a:lnTo>
                    <a:pt x="5895975" y="1400175"/>
                  </a:lnTo>
                  <a:lnTo>
                    <a:pt x="6048375" y="1371600"/>
                  </a:lnTo>
                  <a:cubicBezTo>
                    <a:pt x="6054725" y="1358900"/>
                    <a:pt x="6060380" y="1345828"/>
                    <a:pt x="6067425" y="1333500"/>
                  </a:cubicBezTo>
                  <a:cubicBezTo>
                    <a:pt x="6073105" y="1323561"/>
                    <a:pt x="6082455" y="1315644"/>
                    <a:pt x="6086475" y="1304925"/>
                  </a:cubicBezTo>
                  <a:cubicBezTo>
                    <a:pt x="6092159" y="1289766"/>
                    <a:pt x="6090880" y="1272659"/>
                    <a:pt x="6096000" y="1257300"/>
                  </a:cubicBezTo>
                  <a:cubicBezTo>
                    <a:pt x="6100490" y="1243830"/>
                    <a:pt x="6109283" y="1232175"/>
                    <a:pt x="6115050" y="1219200"/>
                  </a:cubicBezTo>
                  <a:cubicBezTo>
                    <a:pt x="6121994" y="1203576"/>
                    <a:pt x="6127750" y="1187450"/>
                    <a:pt x="6134100" y="1171575"/>
                  </a:cubicBezTo>
                  <a:cubicBezTo>
                    <a:pt x="6130925" y="1139825"/>
                    <a:pt x="6130120" y="1107748"/>
                    <a:pt x="6124575" y="1076325"/>
                  </a:cubicBezTo>
                  <a:cubicBezTo>
                    <a:pt x="6120558" y="1053562"/>
                    <a:pt x="6108954" y="1032509"/>
                    <a:pt x="6105525" y="1009650"/>
                  </a:cubicBezTo>
                  <a:cubicBezTo>
                    <a:pt x="6099384" y="968711"/>
                    <a:pt x="6099586" y="927066"/>
                    <a:pt x="6096000" y="885825"/>
                  </a:cubicBezTo>
                  <a:cubicBezTo>
                    <a:pt x="6093236" y="854037"/>
                    <a:pt x="6090433" y="822237"/>
                    <a:pt x="6086475" y="790575"/>
                  </a:cubicBezTo>
                  <a:cubicBezTo>
                    <a:pt x="6085085" y="779452"/>
                    <a:pt x="6074661" y="712210"/>
                    <a:pt x="6067425" y="695325"/>
                  </a:cubicBezTo>
                  <a:cubicBezTo>
                    <a:pt x="6062916" y="684803"/>
                    <a:pt x="6053024" y="677211"/>
                    <a:pt x="6048375" y="666750"/>
                  </a:cubicBezTo>
                  <a:cubicBezTo>
                    <a:pt x="6027722" y="620281"/>
                    <a:pt x="6036264" y="610483"/>
                    <a:pt x="6010275" y="571500"/>
                  </a:cubicBezTo>
                  <a:cubicBezTo>
                    <a:pt x="5995330" y="549083"/>
                    <a:pt x="5965632" y="514578"/>
                    <a:pt x="5943600" y="495300"/>
                  </a:cubicBezTo>
                  <a:cubicBezTo>
                    <a:pt x="5928300" y="481913"/>
                    <a:pt x="5910350" y="471575"/>
                    <a:pt x="5895975" y="457200"/>
                  </a:cubicBezTo>
                  <a:cubicBezTo>
                    <a:pt x="5887880" y="449105"/>
                    <a:pt x="5885540" y="436163"/>
                    <a:pt x="5876925" y="428625"/>
                  </a:cubicBezTo>
                  <a:cubicBezTo>
                    <a:pt x="5859695" y="413548"/>
                    <a:pt x="5836793" y="405841"/>
                    <a:pt x="5819775" y="390525"/>
                  </a:cubicBezTo>
                  <a:cubicBezTo>
                    <a:pt x="5804664" y="376925"/>
                    <a:pt x="5796786" y="356500"/>
                    <a:pt x="5781675" y="342900"/>
                  </a:cubicBezTo>
                  <a:cubicBezTo>
                    <a:pt x="5764657" y="327584"/>
                    <a:pt x="5742841" y="318537"/>
                    <a:pt x="5724525" y="304800"/>
                  </a:cubicBezTo>
                  <a:cubicBezTo>
                    <a:pt x="5704687" y="289921"/>
                    <a:pt x="5686949" y="272399"/>
                    <a:pt x="5667375" y="257175"/>
                  </a:cubicBezTo>
                  <a:cubicBezTo>
                    <a:pt x="5638007" y="234333"/>
                    <a:pt x="5602888" y="220534"/>
                    <a:pt x="5572125" y="200025"/>
                  </a:cubicBezTo>
                  <a:cubicBezTo>
                    <a:pt x="5545707" y="182413"/>
                    <a:pt x="5524323" y="157074"/>
                    <a:pt x="5495925" y="142875"/>
                  </a:cubicBezTo>
                  <a:cubicBezTo>
                    <a:pt x="5435564" y="112694"/>
                    <a:pt x="5369231" y="103955"/>
                    <a:pt x="5305425" y="85725"/>
                  </a:cubicBezTo>
                  <a:cubicBezTo>
                    <a:pt x="5283200" y="79375"/>
                    <a:pt x="5261779" y="68660"/>
                    <a:pt x="5238750" y="66675"/>
                  </a:cubicBezTo>
                  <a:cubicBezTo>
                    <a:pt x="5077144" y="52743"/>
                    <a:pt x="4752975" y="38100"/>
                    <a:pt x="4752975" y="38100"/>
                  </a:cubicBezTo>
                  <a:cubicBezTo>
                    <a:pt x="4592015" y="17980"/>
                    <a:pt x="4637690" y="18899"/>
                    <a:pt x="4371975" y="47625"/>
                  </a:cubicBezTo>
                  <a:cubicBezTo>
                    <a:pt x="4354976" y="49463"/>
                    <a:pt x="4340692" y="61647"/>
                    <a:pt x="4324350" y="66675"/>
                  </a:cubicBezTo>
                  <a:cubicBezTo>
                    <a:pt x="4299326" y="74375"/>
                    <a:pt x="4273708" y="80045"/>
                    <a:pt x="4248150" y="85725"/>
                  </a:cubicBezTo>
                  <a:cubicBezTo>
                    <a:pt x="4140755" y="109590"/>
                    <a:pt x="4180786" y="98839"/>
                    <a:pt x="4095750" y="114300"/>
                  </a:cubicBezTo>
                  <a:cubicBezTo>
                    <a:pt x="4079822" y="117196"/>
                    <a:pt x="4064000" y="120650"/>
                    <a:pt x="4048125" y="123825"/>
                  </a:cubicBezTo>
                  <a:cubicBezTo>
                    <a:pt x="4035425" y="130175"/>
                    <a:pt x="4023706" y="139075"/>
                    <a:pt x="4010025" y="142875"/>
                  </a:cubicBezTo>
                  <a:cubicBezTo>
                    <a:pt x="3928486" y="165525"/>
                    <a:pt x="3871308" y="173987"/>
                    <a:pt x="3790950" y="180975"/>
                  </a:cubicBezTo>
                  <a:cubicBezTo>
                    <a:pt x="3746554" y="184835"/>
                    <a:pt x="3701980" y="186465"/>
                    <a:pt x="3657600" y="190500"/>
                  </a:cubicBezTo>
                  <a:cubicBezTo>
                    <a:pt x="3594168" y="196267"/>
                    <a:pt x="3588265" y="198652"/>
                    <a:pt x="3533775" y="209550"/>
                  </a:cubicBezTo>
                  <a:cubicBezTo>
                    <a:pt x="3390900" y="203200"/>
                    <a:pt x="3247672" y="202377"/>
                    <a:pt x="3105150" y="190500"/>
                  </a:cubicBezTo>
                  <a:cubicBezTo>
                    <a:pt x="3093742" y="189549"/>
                    <a:pt x="3087333" y="175362"/>
                    <a:pt x="3076575" y="171450"/>
                  </a:cubicBezTo>
                  <a:cubicBezTo>
                    <a:pt x="2962511" y="129972"/>
                    <a:pt x="3039750" y="168975"/>
                    <a:pt x="2952750" y="142875"/>
                  </a:cubicBezTo>
                  <a:cubicBezTo>
                    <a:pt x="2883596" y="122129"/>
                    <a:pt x="2928890" y="125548"/>
                    <a:pt x="2867025" y="114300"/>
                  </a:cubicBezTo>
                  <a:cubicBezTo>
                    <a:pt x="2810021" y="103936"/>
                    <a:pt x="2752295" y="97542"/>
                    <a:pt x="2695575" y="85725"/>
                  </a:cubicBezTo>
                  <a:cubicBezTo>
                    <a:pt x="2675917" y="81630"/>
                    <a:pt x="2658170" y="70331"/>
                    <a:pt x="2638425" y="66675"/>
                  </a:cubicBezTo>
                  <a:cubicBezTo>
                    <a:pt x="2288520" y="1878"/>
                    <a:pt x="2564675" y="72539"/>
                    <a:pt x="2333625" y="9525"/>
                  </a:cubicBezTo>
                  <a:cubicBezTo>
                    <a:pt x="2263775" y="19050"/>
                    <a:pt x="2192467" y="21002"/>
                    <a:pt x="2124075" y="38100"/>
                  </a:cubicBezTo>
                  <a:cubicBezTo>
                    <a:pt x="2051969" y="56126"/>
                    <a:pt x="1988395" y="106092"/>
                    <a:pt x="1914525" y="114300"/>
                  </a:cubicBezTo>
                  <a:cubicBezTo>
                    <a:pt x="1618658" y="147174"/>
                    <a:pt x="1985424" y="104847"/>
                    <a:pt x="1771650" y="133350"/>
                  </a:cubicBezTo>
                  <a:cubicBezTo>
                    <a:pt x="1743151" y="137150"/>
                    <a:pt x="1714500" y="139700"/>
                    <a:pt x="1685925" y="142875"/>
                  </a:cubicBezTo>
                  <a:cubicBezTo>
                    <a:pt x="1590675" y="139700"/>
                    <a:pt x="1495224" y="140305"/>
                    <a:pt x="1400175" y="133350"/>
                  </a:cubicBezTo>
                  <a:cubicBezTo>
                    <a:pt x="1357793" y="130249"/>
                    <a:pt x="1264820" y="107692"/>
                    <a:pt x="1219200" y="95250"/>
                  </a:cubicBezTo>
                  <a:cubicBezTo>
                    <a:pt x="1209514" y="92608"/>
                    <a:pt x="1200615" y="86724"/>
                    <a:pt x="1190625" y="85725"/>
                  </a:cubicBezTo>
                  <a:cubicBezTo>
                    <a:pt x="1105092" y="77172"/>
                    <a:pt x="1019175" y="73025"/>
                    <a:pt x="933450" y="66675"/>
                  </a:cubicBezTo>
                  <a:cubicBezTo>
                    <a:pt x="914400" y="63500"/>
                    <a:pt x="895517" y="55228"/>
                    <a:pt x="876300" y="57150"/>
                  </a:cubicBezTo>
                  <a:cubicBezTo>
                    <a:pt x="831067" y="61673"/>
                    <a:pt x="787791" y="78252"/>
                    <a:pt x="742950" y="85725"/>
                  </a:cubicBezTo>
                  <a:cubicBezTo>
                    <a:pt x="730423" y="87813"/>
                    <a:pt x="717550" y="85725"/>
                    <a:pt x="704850" y="85725"/>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1897D0D-20F1-417D-9903-BD4EFD4ED265}"/>
                </a:ext>
              </a:extLst>
            </p:cNvPr>
            <p:cNvSpPr txBox="1"/>
            <p:nvPr/>
          </p:nvSpPr>
          <p:spPr>
            <a:xfrm>
              <a:off x="220424" y="5615376"/>
              <a:ext cx="2068821" cy="923330"/>
            </a:xfrm>
            <a:prstGeom prst="rect">
              <a:avLst/>
            </a:prstGeom>
            <a:noFill/>
          </p:spPr>
          <p:txBody>
            <a:bodyPr wrap="square" rtlCol="0">
              <a:spAutoFit/>
            </a:bodyPr>
            <a:lstStyle/>
            <a:p>
              <a:r>
                <a:rPr lang="en-US" b="1" dirty="0">
                  <a:solidFill>
                    <a:srgbClr val="FF0000"/>
                  </a:solidFill>
                </a:rPr>
                <a:t>INFORMA-</a:t>
              </a:r>
            </a:p>
            <a:p>
              <a:r>
                <a:rPr lang="en-US" b="1" dirty="0">
                  <a:solidFill>
                    <a:srgbClr val="FF0000"/>
                  </a:solidFill>
                </a:rPr>
                <a:t>TION &amp; </a:t>
              </a:r>
            </a:p>
            <a:p>
              <a:r>
                <a:rPr lang="en-US" b="1" dirty="0">
                  <a:solidFill>
                    <a:srgbClr val="FF0000"/>
                  </a:solidFill>
                </a:rPr>
                <a:t>ARGUMENTATION</a:t>
              </a:r>
            </a:p>
          </p:txBody>
        </p:sp>
        <p:cxnSp>
          <p:nvCxnSpPr>
            <p:cNvPr id="23" name="Straight Arrow Connector 22">
              <a:extLst>
                <a:ext uri="{FF2B5EF4-FFF2-40B4-BE49-F238E27FC236}">
                  <a16:creationId xmlns:a16="http://schemas.microsoft.com/office/drawing/2014/main" id="{DD93C34A-D4D6-41E5-9B1B-2A705A7077AB}"/>
                </a:ext>
              </a:extLst>
            </p:cNvPr>
            <p:cNvCxnSpPr>
              <a:cxnSpLocks/>
            </p:cNvCxnSpPr>
            <p:nvPr/>
          </p:nvCxnSpPr>
          <p:spPr>
            <a:xfrm flipV="1">
              <a:off x="1226901" y="5181600"/>
              <a:ext cx="168511" cy="34454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23355841-DA52-4550-BBA1-806690C92605}"/>
              </a:ext>
            </a:extLst>
          </p:cNvPr>
          <p:cNvGrpSpPr/>
          <p:nvPr/>
        </p:nvGrpSpPr>
        <p:grpSpPr>
          <a:xfrm>
            <a:off x="3287161" y="4758558"/>
            <a:ext cx="6711950" cy="1323975"/>
            <a:chOff x="1711640" y="4810125"/>
            <a:chExt cx="6711950" cy="1323975"/>
          </a:xfrm>
        </p:grpSpPr>
        <p:sp>
          <p:nvSpPr>
            <p:cNvPr id="27" name="TextBox 26">
              <a:extLst>
                <a:ext uri="{FF2B5EF4-FFF2-40B4-BE49-F238E27FC236}">
                  <a16:creationId xmlns:a16="http://schemas.microsoft.com/office/drawing/2014/main" id="{012262EF-2885-4B15-9C53-3B6BB858F1E2}"/>
                </a:ext>
              </a:extLst>
            </p:cNvPr>
            <p:cNvSpPr txBox="1"/>
            <p:nvPr/>
          </p:nvSpPr>
          <p:spPr>
            <a:xfrm>
              <a:off x="6777835" y="5764768"/>
              <a:ext cx="1645755" cy="369332"/>
            </a:xfrm>
            <a:prstGeom prst="rect">
              <a:avLst/>
            </a:prstGeom>
            <a:noFill/>
          </p:spPr>
          <p:txBody>
            <a:bodyPr wrap="square" rtlCol="0">
              <a:spAutoFit/>
            </a:bodyPr>
            <a:lstStyle/>
            <a:p>
              <a:r>
                <a:rPr lang="en-US" b="1" dirty="0">
                  <a:solidFill>
                    <a:srgbClr val="FF0000"/>
                  </a:solidFill>
                </a:rPr>
                <a:t>IMPLICATION</a:t>
              </a:r>
            </a:p>
          </p:txBody>
        </p:sp>
        <p:cxnSp>
          <p:nvCxnSpPr>
            <p:cNvPr id="28" name="Straight Arrow Connector 27">
              <a:extLst>
                <a:ext uri="{FF2B5EF4-FFF2-40B4-BE49-F238E27FC236}">
                  <a16:creationId xmlns:a16="http://schemas.microsoft.com/office/drawing/2014/main" id="{EE5749D3-807D-404D-9D47-EB0E32D0963D}"/>
                </a:ext>
              </a:extLst>
            </p:cNvPr>
            <p:cNvCxnSpPr>
              <a:cxnSpLocks/>
            </p:cNvCxnSpPr>
            <p:nvPr/>
          </p:nvCxnSpPr>
          <p:spPr>
            <a:xfrm flipH="1" flipV="1">
              <a:off x="6611820" y="5577710"/>
              <a:ext cx="175540" cy="36908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id="{121D1BC8-E458-4698-8F1F-C50B8F04C54E}"/>
                </a:ext>
              </a:extLst>
            </p:cNvPr>
            <p:cNvSpPr/>
            <p:nvPr/>
          </p:nvSpPr>
          <p:spPr>
            <a:xfrm>
              <a:off x="1711640" y="4810125"/>
              <a:ext cx="5780639" cy="1323975"/>
            </a:xfrm>
            <a:custGeom>
              <a:avLst/>
              <a:gdLst>
                <a:gd name="connsiteX0" fmla="*/ 2727009 w 5165534"/>
                <a:gd name="connsiteY0" fmla="*/ 114300 h 1323975"/>
                <a:gd name="connsiteX1" fmla="*/ 2593659 w 5165534"/>
                <a:gd name="connsiteY1" fmla="*/ 123825 h 1323975"/>
                <a:gd name="connsiteX2" fmla="*/ 2565084 w 5165534"/>
                <a:gd name="connsiteY2" fmla="*/ 161925 h 1323975"/>
                <a:gd name="connsiteX3" fmla="*/ 2536509 w 5165534"/>
                <a:gd name="connsiteY3" fmla="*/ 180975 h 1323975"/>
                <a:gd name="connsiteX4" fmla="*/ 2469834 w 5165534"/>
                <a:gd name="connsiteY4" fmla="*/ 257175 h 1323975"/>
                <a:gd name="connsiteX5" fmla="*/ 2450784 w 5165534"/>
                <a:gd name="connsiteY5" fmla="*/ 295275 h 1323975"/>
                <a:gd name="connsiteX6" fmla="*/ 2365059 w 5165534"/>
                <a:gd name="connsiteY6" fmla="*/ 371475 h 1323975"/>
                <a:gd name="connsiteX7" fmla="*/ 2307909 w 5165534"/>
                <a:gd name="connsiteY7" fmla="*/ 466725 h 1323975"/>
                <a:gd name="connsiteX8" fmla="*/ 2260284 w 5165534"/>
                <a:gd name="connsiteY8" fmla="*/ 504825 h 1323975"/>
                <a:gd name="connsiteX9" fmla="*/ 2212659 w 5165534"/>
                <a:gd name="connsiteY9" fmla="*/ 552450 h 1323975"/>
                <a:gd name="connsiteX10" fmla="*/ 2165034 w 5165534"/>
                <a:gd name="connsiteY10" fmla="*/ 590550 h 1323975"/>
                <a:gd name="connsiteX11" fmla="*/ 2126934 w 5165534"/>
                <a:gd name="connsiteY11" fmla="*/ 638175 h 1323975"/>
                <a:gd name="connsiteX12" fmla="*/ 2079309 w 5165534"/>
                <a:gd name="connsiteY12" fmla="*/ 647700 h 1323975"/>
                <a:gd name="connsiteX13" fmla="*/ 2031684 w 5165534"/>
                <a:gd name="connsiteY13" fmla="*/ 666750 h 1323975"/>
                <a:gd name="connsiteX14" fmla="*/ 1993584 w 5165534"/>
                <a:gd name="connsiteY14" fmla="*/ 676275 h 1323975"/>
                <a:gd name="connsiteX15" fmla="*/ 1841184 w 5165534"/>
                <a:gd name="connsiteY15" fmla="*/ 695325 h 1323975"/>
                <a:gd name="connsiteX16" fmla="*/ 1422084 w 5165534"/>
                <a:gd name="connsiteY16" fmla="*/ 704850 h 1323975"/>
                <a:gd name="connsiteX17" fmla="*/ 1183959 w 5165534"/>
                <a:gd name="connsiteY17" fmla="*/ 685800 h 1323975"/>
                <a:gd name="connsiteX18" fmla="*/ 1079184 w 5165534"/>
                <a:gd name="connsiteY18" fmla="*/ 676275 h 1323975"/>
                <a:gd name="connsiteX19" fmla="*/ 736284 w 5165534"/>
                <a:gd name="connsiteY19" fmla="*/ 704850 h 1323975"/>
                <a:gd name="connsiteX20" fmla="*/ 679134 w 5165534"/>
                <a:gd name="connsiteY20" fmla="*/ 733425 h 1323975"/>
                <a:gd name="connsiteX21" fmla="*/ 174309 w 5165534"/>
                <a:gd name="connsiteY21" fmla="*/ 781050 h 1323975"/>
                <a:gd name="connsiteX22" fmla="*/ 12384 w 5165534"/>
                <a:gd name="connsiteY22" fmla="*/ 895350 h 1323975"/>
                <a:gd name="connsiteX23" fmla="*/ 12384 w 5165534"/>
                <a:gd name="connsiteY23" fmla="*/ 1038225 h 1323975"/>
                <a:gd name="connsiteX24" fmla="*/ 69534 w 5165534"/>
                <a:gd name="connsiteY24" fmla="*/ 1123950 h 1323975"/>
                <a:gd name="connsiteX25" fmla="*/ 155259 w 5165534"/>
                <a:gd name="connsiteY25" fmla="*/ 1228725 h 1323975"/>
                <a:gd name="connsiteX26" fmla="*/ 269559 w 5165534"/>
                <a:gd name="connsiteY26" fmla="*/ 1285875 h 1323975"/>
                <a:gd name="connsiteX27" fmla="*/ 602934 w 5165534"/>
                <a:gd name="connsiteY27" fmla="*/ 1323975 h 1323975"/>
                <a:gd name="connsiteX28" fmla="*/ 1383984 w 5165534"/>
                <a:gd name="connsiteY28" fmla="*/ 1314450 h 1323975"/>
                <a:gd name="connsiteX29" fmla="*/ 1965009 w 5165534"/>
                <a:gd name="connsiteY29" fmla="*/ 1247775 h 1323975"/>
                <a:gd name="connsiteX30" fmla="*/ 2174559 w 5165534"/>
                <a:gd name="connsiteY30" fmla="*/ 1238250 h 1323975"/>
                <a:gd name="connsiteX31" fmla="*/ 3079434 w 5165534"/>
                <a:gd name="connsiteY31" fmla="*/ 1247775 h 1323975"/>
                <a:gd name="connsiteX32" fmla="*/ 3298509 w 5165534"/>
                <a:gd name="connsiteY32" fmla="*/ 1181100 h 1323975"/>
                <a:gd name="connsiteX33" fmla="*/ 3574734 w 5165534"/>
                <a:gd name="connsiteY33" fmla="*/ 1123950 h 1323975"/>
                <a:gd name="connsiteX34" fmla="*/ 3650934 w 5165534"/>
                <a:gd name="connsiteY34" fmla="*/ 1095375 h 1323975"/>
                <a:gd name="connsiteX35" fmla="*/ 3812859 w 5165534"/>
                <a:gd name="connsiteY35" fmla="*/ 1047750 h 1323975"/>
                <a:gd name="connsiteX36" fmla="*/ 3917634 w 5165534"/>
                <a:gd name="connsiteY36" fmla="*/ 942975 h 1323975"/>
                <a:gd name="connsiteX37" fmla="*/ 3984309 w 5165534"/>
                <a:gd name="connsiteY37" fmla="*/ 895350 h 1323975"/>
                <a:gd name="connsiteX38" fmla="*/ 4070034 w 5165534"/>
                <a:gd name="connsiteY38" fmla="*/ 809625 h 1323975"/>
                <a:gd name="connsiteX39" fmla="*/ 4108134 w 5165534"/>
                <a:gd name="connsiteY39" fmla="*/ 771525 h 1323975"/>
                <a:gd name="connsiteX40" fmla="*/ 4155759 w 5165534"/>
                <a:gd name="connsiteY40" fmla="*/ 742950 h 1323975"/>
                <a:gd name="connsiteX41" fmla="*/ 4565334 w 5165534"/>
                <a:gd name="connsiteY41" fmla="*/ 752475 h 1323975"/>
                <a:gd name="connsiteX42" fmla="*/ 4632009 w 5165534"/>
                <a:gd name="connsiteY42" fmla="*/ 733425 h 1323975"/>
                <a:gd name="connsiteX43" fmla="*/ 4755834 w 5165534"/>
                <a:gd name="connsiteY43" fmla="*/ 647700 h 1323975"/>
                <a:gd name="connsiteX44" fmla="*/ 4803459 w 5165534"/>
                <a:gd name="connsiteY44" fmla="*/ 600075 h 1323975"/>
                <a:gd name="connsiteX45" fmla="*/ 4898709 w 5165534"/>
                <a:gd name="connsiteY45" fmla="*/ 542925 h 1323975"/>
                <a:gd name="connsiteX46" fmla="*/ 4946334 w 5165534"/>
                <a:gd name="connsiteY46" fmla="*/ 495300 h 1323975"/>
                <a:gd name="connsiteX47" fmla="*/ 5022534 w 5165534"/>
                <a:gd name="connsiteY47" fmla="*/ 428625 h 1323975"/>
                <a:gd name="connsiteX48" fmla="*/ 5098734 w 5165534"/>
                <a:gd name="connsiteY48" fmla="*/ 323850 h 1323975"/>
                <a:gd name="connsiteX49" fmla="*/ 5155884 w 5165534"/>
                <a:gd name="connsiteY49" fmla="*/ 219075 h 1323975"/>
                <a:gd name="connsiteX50" fmla="*/ 5146359 w 5165534"/>
                <a:gd name="connsiteY50" fmla="*/ 95250 h 1323975"/>
                <a:gd name="connsiteX51" fmla="*/ 5041584 w 5165534"/>
                <a:gd name="connsiteY51" fmla="*/ 76200 h 1323975"/>
                <a:gd name="connsiteX52" fmla="*/ 4984434 w 5165534"/>
                <a:gd name="connsiteY52" fmla="*/ 47625 h 1323975"/>
                <a:gd name="connsiteX53" fmla="*/ 4955859 w 5165534"/>
                <a:gd name="connsiteY53" fmla="*/ 28575 h 1323975"/>
                <a:gd name="connsiteX54" fmla="*/ 4774884 w 5165534"/>
                <a:gd name="connsiteY54" fmla="*/ 0 h 1323975"/>
                <a:gd name="connsiteX55" fmla="*/ 4527234 w 5165534"/>
                <a:gd name="connsiteY55" fmla="*/ 9525 h 1323975"/>
                <a:gd name="connsiteX56" fmla="*/ 4422459 w 5165534"/>
                <a:gd name="connsiteY56" fmla="*/ 28575 h 1323975"/>
                <a:gd name="connsiteX57" fmla="*/ 4346259 w 5165534"/>
                <a:gd name="connsiteY57" fmla="*/ 38100 h 1323975"/>
                <a:gd name="connsiteX58" fmla="*/ 3736659 w 5165534"/>
                <a:gd name="connsiteY58" fmla="*/ 28575 h 1323975"/>
                <a:gd name="connsiteX59" fmla="*/ 3536634 w 5165534"/>
                <a:gd name="connsiteY59" fmla="*/ 19050 h 1323975"/>
                <a:gd name="connsiteX60" fmla="*/ 3136584 w 5165534"/>
                <a:gd name="connsiteY60" fmla="*/ 38100 h 1323975"/>
                <a:gd name="connsiteX61" fmla="*/ 2974659 w 5165534"/>
                <a:gd name="connsiteY61" fmla="*/ 123825 h 1323975"/>
                <a:gd name="connsiteX62" fmla="*/ 2907984 w 5165534"/>
                <a:gd name="connsiteY62" fmla="*/ 171450 h 1323975"/>
                <a:gd name="connsiteX63" fmla="*/ 2803209 w 5165534"/>
                <a:gd name="connsiteY63" fmla="*/ 238125 h 1323975"/>
                <a:gd name="connsiteX64" fmla="*/ 2717484 w 5165534"/>
                <a:gd name="connsiteY64" fmla="*/ 247650 h 1323975"/>
                <a:gd name="connsiteX65" fmla="*/ 2669859 w 5165534"/>
                <a:gd name="connsiteY65" fmla="*/ 257175 h 1323975"/>
                <a:gd name="connsiteX66" fmla="*/ 2517459 w 5165534"/>
                <a:gd name="connsiteY66" fmla="*/ 276225 h 1323975"/>
                <a:gd name="connsiteX67" fmla="*/ 2469834 w 5165534"/>
                <a:gd name="connsiteY67" fmla="*/ 314325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165534" h="1323975">
                  <a:moveTo>
                    <a:pt x="2727009" y="114300"/>
                  </a:moveTo>
                  <a:cubicBezTo>
                    <a:pt x="2682559" y="117475"/>
                    <a:pt x="2636411" y="111251"/>
                    <a:pt x="2593659" y="123825"/>
                  </a:cubicBezTo>
                  <a:cubicBezTo>
                    <a:pt x="2578429" y="128304"/>
                    <a:pt x="2576309" y="150700"/>
                    <a:pt x="2565084" y="161925"/>
                  </a:cubicBezTo>
                  <a:cubicBezTo>
                    <a:pt x="2556989" y="170020"/>
                    <a:pt x="2546034" y="174625"/>
                    <a:pt x="2536509" y="180975"/>
                  </a:cubicBezTo>
                  <a:cubicBezTo>
                    <a:pt x="2467124" y="285053"/>
                    <a:pt x="2599847" y="90016"/>
                    <a:pt x="2469834" y="257175"/>
                  </a:cubicBezTo>
                  <a:cubicBezTo>
                    <a:pt x="2461117" y="268383"/>
                    <a:pt x="2459303" y="283916"/>
                    <a:pt x="2450784" y="295275"/>
                  </a:cubicBezTo>
                  <a:cubicBezTo>
                    <a:pt x="2418105" y="338847"/>
                    <a:pt x="2404301" y="332233"/>
                    <a:pt x="2365059" y="371475"/>
                  </a:cubicBezTo>
                  <a:cubicBezTo>
                    <a:pt x="2299073" y="437461"/>
                    <a:pt x="2376631" y="380823"/>
                    <a:pt x="2307909" y="466725"/>
                  </a:cubicBezTo>
                  <a:cubicBezTo>
                    <a:pt x="2295209" y="482600"/>
                    <a:pt x="2275395" y="491225"/>
                    <a:pt x="2260284" y="504825"/>
                  </a:cubicBezTo>
                  <a:cubicBezTo>
                    <a:pt x="2243597" y="519844"/>
                    <a:pt x="2229346" y="537431"/>
                    <a:pt x="2212659" y="552450"/>
                  </a:cubicBezTo>
                  <a:cubicBezTo>
                    <a:pt x="2197548" y="566050"/>
                    <a:pt x="2179409" y="576175"/>
                    <a:pt x="2165034" y="590550"/>
                  </a:cubicBezTo>
                  <a:cubicBezTo>
                    <a:pt x="2150659" y="604925"/>
                    <a:pt x="2143850" y="626898"/>
                    <a:pt x="2126934" y="638175"/>
                  </a:cubicBezTo>
                  <a:cubicBezTo>
                    <a:pt x="2113464" y="647155"/>
                    <a:pt x="2094816" y="643048"/>
                    <a:pt x="2079309" y="647700"/>
                  </a:cubicBezTo>
                  <a:cubicBezTo>
                    <a:pt x="2062932" y="652613"/>
                    <a:pt x="2047904" y="661343"/>
                    <a:pt x="2031684" y="666750"/>
                  </a:cubicBezTo>
                  <a:cubicBezTo>
                    <a:pt x="2019265" y="670890"/>
                    <a:pt x="2006363" y="673435"/>
                    <a:pt x="1993584" y="676275"/>
                  </a:cubicBezTo>
                  <a:cubicBezTo>
                    <a:pt x="1937756" y="688681"/>
                    <a:pt x="1905360" y="692991"/>
                    <a:pt x="1841184" y="695325"/>
                  </a:cubicBezTo>
                  <a:cubicBezTo>
                    <a:pt x="1701540" y="700403"/>
                    <a:pt x="1561784" y="701675"/>
                    <a:pt x="1422084" y="704850"/>
                  </a:cubicBezTo>
                  <a:lnTo>
                    <a:pt x="1183959" y="685800"/>
                  </a:lnTo>
                  <a:cubicBezTo>
                    <a:pt x="1149011" y="682888"/>
                    <a:pt x="1114240" y="675328"/>
                    <a:pt x="1079184" y="676275"/>
                  </a:cubicBezTo>
                  <a:cubicBezTo>
                    <a:pt x="990806" y="678664"/>
                    <a:pt x="840273" y="694451"/>
                    <a:pt x="736284" y="704850"/>
                  </a:cubicBezTo>
                  <a:cubicBezTo>
                    <a:pt x="717234" y="714375"/>
                    <a:pt x="699192" y="726262"/>
                    <a:pt x="679134" y="733425"/>
                  </a:cubicBezTo>
                  <a:cubicBezTo>
                    <a:pt x="543364" y="781914"/>
                    <a:pt x="195099" y="779664"/>
                    <a:pt x="174309" y="781050"/>
                  </a:cubicBezTo>
                  <a:cubicBezTo>
                    <a:pt x="35188" y="866663"/>
                    <a:pt x="84753" y="822981"/>
                    <a:pt x="12384" y="895350"/>
                  </a:cubicBezTo>
                  <a:cubicBezTo>
                    <a:pt x="1937" y="947583"/>
                    <a:pt x="-9269" y="979452"/>
                    <a:pt x="12384" y="1038225"/>
                  </a:cubicBezTo>
                  <a:cubicBezTo>
                    <a:pt x="24257" y="1070450"/>
                    <a:pt x="48928" y="1096476"/>
                    <a:pt x="69534" y="1123950"/>
                  </a:cubicBezTo>
                  <a:cubicBezTo>
                    <a:pt x="96609" y="1160050"/>
                    <a:pt x="114898" y="1208544"/>
                    <a:pt x="155259" y="1228725"/>
                  </a:cubicBezTo>
                  <a:cubicBezTo>
                    <a:pt x="193359" y="1247775"/>
                    <a:pt x="228876" y="1273249"/>
                    <a:pt x="269559" y="1285875"/>
                  </a:cubicBezTo>
                  <a:cubicBezTo>
                    <a:pt x="373154" y="1318025"/>
                    <a:pt x="496540" y="1318064"/>
                    <a:pt x="602934" y="1323975"/>
                  </a:cubicBezTo>
                  <a:lnTo>
                    <a:pt x="1383984" y="1314450"/>
                  </a:lnTo>
                  <a:cubicBezTo>
                    <a:pt x="1630573" y="1307536"/>
                    <a:pt x="1697672" y="1275431"/>
                    <a:pt x="1965009" y="1247775"/>
                  </a:cubicBezTo>
                  <a:cubicBezTo>
                    <a:pt x="2034560" y="1240580"/>
                    <a:pt x="2104709" y="1241425"/>
                    <a:pt x="2174559" y="1238250"/>
                  </a:cubicBezTo>
                  <a:cubicBezTo>
                    <a:pt x="2476184" y="1241425"/>
                    <a:pt x="2777845" y="1253412"/>
                    <a:pt x="3079434" y="1247775"/>
                  </a:cubicBezTo>
                  <a:cubicBezTo>
                    <a:pt x="3140829" y="1246627"/>
                    <a:pt x="3241004" y="1198138"/>
                    <a:pt x="3298509" y="1181100"/>
                  </a:cubicBezTo>
                  <a:cubicBezTo>
                    <a:pt x="3428726" y="1142517"/>
                    <a:pt x="3449156" y="1143270"/>
                    <a:pt x="3574734" y="1123950"/>
                  </a:cubicBezTo>
                  <a:cubicBezTo>
                    <a:pt x="3600134" y="1114425"/>
                    <a:pt x="3625097" y="1103643"/>
                    <a:pt x="3650934" y="1095375"/>
                  </a:cubicBezTo>
                  <a:cubicBezTo>
                    <a:pt x="3704518" y="1078228"/>
                    <a:pt x="3764011" y="1075663"/>
                    <a:pt x="3812859" y="1047750"/>
                  </a:cubicBezTo>
                  <a:cubicBezTo>
                    <a:pt x="3855743" y="1023245"/>
                    <a:pt x="3877443" y="971683"/>
                    <a:pt x="3917634" y="942975"/>
                  </a:cubicBezTo>
                  <a:cubicBezTo>
                    <a:pt x="3939859" y="927100"/>
                    <a:pt x="3963754" y="913335"/>
                    <a:pt x="3984309" y="895350"/>
                  </a:cubicBezTo>
                  <a:cubicBezTo>
                    <a:pt x="4014721" y="868739"/>
                    <a:pt x="4041459" y="838200"/>
                    <a:pt x="4070034" y="809625"/>
                  </a:cubicBezTo>
                  <a:cubicBezTo>
                    <a:pt x="4082734" y="796925"/>
                    <a:pt x="4092733" y="780766"/>
                    <a:pt x="4108134" y="771525"/>
                  </a:cubicBezTo>
                  <a:lnTo>
                    <a:pt x="4155759" y="742950"/>
                  </a:lnTo>
                  <a:cubicBezTo>
                    <a:pt x="4292284" y="746125"/>
                    <a:pt x="4428799" y="755206"/>
                    <a:pt x="4565334" y="752475"/>
                  </a:cubicBezTo>
                  <a:cubicBezTo>
                    <a:pt x="4588444" y="752013"/>
                    <a:pt x="4610764" y="742530"/>
                    <a:pt x="4632009" y="733425"/>
                  </a:cubicBezTo>
                  <a:cubicBezTo>
                    <a:pt x="4681490" y="712219"/>
                    <a:pt x="4716533" y="683428"/>
                    <a:pt x="4755834" y="647700"/>
                  </a:cubicBezTo>
                  <a:cubicBezTo>
                    <a:pt x="4772446" y="632598"/>
                    <a:pt x="4785355" y="613351"/>
                    <a:pt x="4803459" y="600075"/>
                  </a:cubicBezTo>
                  <a:cubicBezTo>
                    <a:pt x="4833317" y="578179"/>
                    <a:pt x="4872527" y="569107"/>
                    <a:pt x="4898709" y="542925"/>
                  </a:cubicBezTo>
                  <a:cubicBezTo>
                    <a:pt x="4914584" y="527050"/>
                    <a:pt x="4929647" y="510319"/>
                    <a:pt x="4946334" y="495300"/>
                  </a:cubicBezTo>
                  <a:cubicBezTo>
                    <a:pt x="4990288" y="455741"/>
                    <a:pt x="4988985" y="466967"/>
                    <a:pt x="5022534" y="428625"/>
                  </a:cubicBezTo>
                  <a:cubicBezTo>
                    <a:pt x="5059216" y="386703"/>
                    <a:pt x="5067061" y="371359"/>
                    <a:pt x="5098734" y="323850"/>
                  </a:cubicBezTo>
                  <a:cubicBezTo>
                    <a:pt x="5146318" y="252474"/>
                    <a:pt x="5128331" y="287958"/>
                    <a:pt x="5155884" y="219075"/>
                  </a:cubicBezTo>
                  <a:cubicBezTo>
                    <a:pt x="5159094" y="196604"/>
                    <a:pt x="5180697" y="116381"/>
                    <a:pt x="5146359" y="95250"/>
                  </a:cubicBezTo>
                  <a:cubicBezTo>
                    <a:pt x="5116127" y="76646"/>
                    <a:pt x="5076509" y="82550"/>
                    <a:pt x="5041584" y="76200"/>
                  </a:cubicBezTo>
                  <a:cubicBezTo>
                    <a:pt x="5022534" y="66675"/>
                    <a:pt x="5003052" y="57968"/>
                    <a:pt x="4984434" y="47625"/>
                  </a:cubicBezTo>
                  <a:cubicBezTo>
                    <a:pt x="4974427" y="42066"/>
                    <a:pt x="4966866" y="31720"/>
                    <a:pt x="4955859" y="28575"/>
                  </a:cubicBezTo>
                  <a:cubicBezTo>
                    <a:pt x="4909914" y="15448"/>
                    <a:pt x="4825724" y="6355"/>
                    <a:pt x="4774884" y="0"/>
                  </a:cubicBezTo>
                  <a:cubicBezTo>
                    <a:pt x="4692334" y="3175"/>
                    <a:pt x="4609575" y="2849"/>
                    <a:pt x="4527234" y="9525"/>
                  </a:cubicBezTo>
                  <a:cubicBezTo>
                    <a:pt x="4491853" y="12394"/>
                    <a:pt x="4457522" y="23039"/>
                    <a:pt x="4422459" y="28575"/>
                  </a:cubicBezTo>
                  <a:cubicBezTo>
                    <a:pt x="4397175" y="32567"/>
                    <a:pt x="4371659" y="34925"/>
                    <a:pt x="4346259" y="38100"/>
                  </a:cubicBezTo>
                  <a:lnTo>
                    <a:pt x="3736659" y="28575"/>
                  </a:lnTo>
                  <a:cubicBezTo>
                    <a:pt x="3669927" y="27005"/>
                    <a:pt x="3603376" y="17991"/>
                    <a:pt x="3536634" y="19050"/>
                  </a:cubicBezTo>
                  <a:cubicBezTo>
                    <a:pt x="3403150" y="21169"/>
                    <a:pt x="3269934" y="31750"/>
                    <a:pt x="3136584" y="38100"/>
                  </a:cubicBezTo>
                  <a:cubicBezTo>
                    <a:pt x="2865389" y="218897"/>
                    <a:pt x="3211688" y="-2591"/>
                    <a:pt x="2974659" y="123825"/>
                  </a:cubicBezTo>
                  <a:cubicBezTo>
                    <a:pt x="2950560" y="136678"/>
                    <a:pt x="2930709" y="156300"/>
                    <a:pt x="2907984" y="171450"/>
                  </a:cubicBezTo>
                  <a:cubicBezTo>
                    <a:pt x="2873540" y="194413"/>
                    <a:pt x="2844353" y="233553"/>
                    <a:pt x="2803209" y="238125"/>
                  </a:cubicBezTo>
                  <a:cubicBezTo>
                    <a:pt x="2774634" y="241300"/>
                    <a:pt x="2745946" y="243584"/>
                    <a:pt x="2717484" y="247650"/>
                  </a:cubicBezTo>
                  <a:cubicBezTo>
                    <a:pt x="2701457" y="249940"/>
                    <a:pt x="2685886" y="254885"/>
                    <a:pt x="2669859" y="257175"/>
                  </a:cubicBezTo>
                  <a:cubicBezTo>
                    <a:pt x="2619178" y="264415"/>
                    <a:pt x="2517459" y="276225"/>
                    <a:pt x="2517459" y="276225"/>
                  </a:cubicBezTo>
                  <a:cubicBezTo>
                    <a:pt x="2478024" y="289370"/>
                    <a:pt x="2494453" y="277396"/>
                    <a:pt x="2469834" y="31432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1791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26"/>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2"/>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1524000"/>
            <a:ext cx="7548562" cy="4401205"/>
          </a:xfrm>
          <a:prstGeom prst="rect">
            <a:avLst/>
          </a:prstGeom>
        </p:spPr>
        <p:txBody>
          <a:bodyPr wrap="square">
            <a:spAutoFit/>
          </a:bodyPr>
          <a:lstStyle/>
          <a:p>
            <a:r>
              <a:rPr lang="en-US" sz="2000" dirty="0"/>
              <a:t>What does collapse of Afghanistan mean (circa September 2021)?</a:t>
            </a:r>
          </a:p>
          <a:p>
            <a:endParaRPr lang="en-US" sz="2000" dirty="0"/>
          </a:p>
          <a:p>
            <a:pPr lvl="2">
              <a:spcAft>
                <a:spcPts val="1200"/>
              </a:spcAft>
            </a:pPr>
            <a:endParaRPr lang="en-US" sz="2000" dirty="0"/>
          </a:p>
          <a:p>
            <a:pPr lvl="2">
              <a:lnSpc>
                <a:spcPct val="150000"/>
              </a:lnSpc>
              <a:spcAft>
                <a:spcPts val="1200"/>
              </a:spcAft>
            </a:pPr>
            <a:r>
              <a:rPr lang="en-US" sz="2000" dirty="0"/>
              <a:t>The Taliban victory in Kabul has created conditions of repression and instability in Afghanistan. </a:t>
            </a:r>
            <a:r>
              <a:rPr lang="es-ES" sz="2000" dirty="0"/>
              <a:t> … </a:t>
            </a:r>
            <a:r>
              <a:rPr lang="en-US" sz="2000" dirty="0"/>
              <a:t>Restoration of Sharia Law, which international community rejects, will provoke suspension of financial, humanitarian aid, intensifying economic crisis and hunger. …       Taliban reaction likely to result in collaboration with terrorists.</a:t>
            </a:r>
            <a:endParaRPr lang="es-ES" sz="2000" dirty="0"/>
          </a:p>
          <a:p>
            <a:pPr lvl="2">
              <a:spcAft>
                <a:spcPts val="1200"/>
              </a:spcAft>
            </a:pPr>
            <a:endParaRPr lang="en-US" sz="2000" dirty="0"/>
          </a:p>
        </p:txBody>
      </p:sp>
      <p:sp>
        <p:nvSpPr>
          <p:cNvPr id="3" name="TextBox 2"/>
          <p:cNvSpPr txBox="1"/>
          <p:nvPr/>
        </p:nvSpPr>
        <p:spPr>
          <a:xfrm>
            <a:off x="1798320" y="734409"/>
            <a:ext cx="1922321" cy="584775"/>
          </a:xfrm>
          <a:prstGeom prst="rect">
            <a:avLst/>
          </a:prstGeom>
          <a:noFill/>
        </p:spPr>
        <p:txBody>
          <a:bodyPr wrap="none" rtlCol="0">
            <a:spAutoFit/>
          </a:bodyPr>
          <a:lstStyle/>
          <a:p>
            <a:r>
              <a:rPr lang="es-ES" sz="3200" dirty="0"/>
              <a:t>EXAMPLE</a:t>
            </a:r>
            <a:endParaRPr lang="en-US" sz="3200" dirty="0"/>
          </a:p>
        </p:txBody>
      </p:sp>
      <p:sp>
        <p:nvSpPr>
          <p:cNvPr id="6" name="TextBox 5"/>
          <p:cNvSpPr txBox="1"/>
          <p:nvPr/>
        </p:nvSpPr>
        <p:spPr>
          <a:xfrm>
            <a:off x="5003397" y="5968274"/>
            <a:ext cx="1199367" cy="400110"/>
          </a:xfrm>
          <a:prstGeom prst="rect">
            <a:avLst/>
          </a:prstGeom>
          <a:noFill/>
        </p:spPr>
        <p:txBody>
          <a:bodyPr wrap="none" rtlCol="0">
            <a:spAutoFit/>
          </a:bodyPr>
          <a:lstStyle/>
          <a:p>
            <a:r>
              <a:rPr lang="en-US" sz="2000" dirty="0"/>
              <a:t>41 words!</a:t>
            </a:r>
          </a:p>
        </p:txBody>
      </p:sp>
      <p:sp>
        <p:nvSpPr>
          <p:cNvPr id="4" name="Rectangle 3">
            <a:extLst>
              <a:ext uri="{FF2B5EF4-FFF2-40B4-BE49-F238E27FC236}">
                <a16:creationId xmlns:a16="http://schemas.microsoft.com/office/drawing/2014/main" id="{61FF259D-F63E-C5F4-B051-A4592A98CE42}"/>
              </a:ext>
            </a:extLst>
          </p:cNvPr>
          <p:cNvSpPr/>
          <p:nvPr/>
        </p:nvSpPr>
        <p:spPr>
          <a:xfrm>
            <a:off x="2667000" y="2667000"/>
            <a:ext cx="6324600" cy="400050"/>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596F376D-F7CE-74C4-156D-5E9C777C642E}"/>
              </a:ext>
            </a:extLst>
          </p:cNvPr>
          <p:cNvSpPr/>
          <p:nvPr/>
        </p:nvSpPr>
        <p:spPr>
          <a:xfrm>
            <a:off x="2667000" y="3120449"/>
            <a:ext cx="4724400" cy="400050"/>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6C672A13-3ACC-E985-7131-3A222F7DE505}"/>
              </a:ext>
            </a:extLst>
          </p:cNvPr>
          <p:cNvSpPr/>
          <p:nvPr/>
        </p:nvSpPr>
        <p:spPr>
          <a:xfrm>
            <a:off x="7391400" y="3120449"/>
            <a:ext cx="1600200" cy="400050"/>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EC5E98A-DE35-914C-7A27-3BD28F37FCFE}"/>
              </a:ext>
            </a:extLst>
          </p:cNvPr>
          <p:cNvSpPr/>
          <p:nvPr/>
        </p:nvSpPr>
        <p:spPr>
          <a:xfrm>
            <a:off x="2667001" y="3573898"/>
            <a:ext cx="6324600" cy="400050"/>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7946C628-B3D9-CB27-4E19-840205091A22}"/>
              </a:ext>
            </a:extLst>
          </p:cNvPr>
          <p:cNvSpPr/>
          <p:nvPr/>
        </p:nvSpPr>
        <p:spPr>
          <a:xfrm>
            <a:off x="2667000" y="4052468"/>
            <a:ext cx="6324600" cy="462331"/>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DE66D68C-9FC7-4E90-71E7-3BB769BFF199}"/>
              </a:ext>
            </a:extLst>
          </p:cNvPr>
          <p:cNvSpPr/>
          <p:nvPr/>
        </p:nvSpPr>
        <p:spPr>
          <a:xfrm>
            <a:off x="2667000" y="4561202"/>
            <a:ext cx="4724400" cy="462331"/>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6BFEE584-A805-26BE-54D3-1B23D05A0825}"/>
              </a:ext>
            </a:extLst>
          </p:cNvPr>
          <p:cNvSpPr/>
          <p:nvPr/>
        </p:nvSpPr>
        <p:spPr>
          <a:xfrm>
            <a:off x="7391400" y="4570084"/>
            <a:ext cx="1985962" cy="462331"/>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2768AE64-07E1-5148-2CB7-6D7B85323FD8}"/>
              </a:ext>
            </a:extLst>
          </p:cNvPr>
          <p:cNvSpPr/>
          <p:nvPr/>
        </p:nvSpPr>
        <p:spPr>
          <a:xfrm>
            <a:off x="2667001" y="5041297"/>
            <a:ext cx="4952999" cy="462331"/>
          </a:xfrm>
          <a:prstGeom prst="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id="{2E141BE4-9D59-513A-5A04-02D7D4D8EF2B}"/>
              </a:ext>
            </a:extLst>
          </p:cNvPr>
          <p:cNvSpPr txBox="1"/>
          <p:nvPr/>
        </p:nvSpPr>
        <p:spPr>
          <a:xfrm>
            <a:off x="9377362" y="1981200"/>
            <a:ext cx="1101905" cy="738664"/>
          </a:xfrm>
          <a:prstGeom prst="rect">
            <a:avLst/>
          </a:prstGeom>
          <a:noFill/>
          <a:ln w="12700">
            <a:solidFill>
              <a:srgbClr val="FFFF00"/>
            </a:solidFill>
          </a:ln>
        </p:spPr>
        <p:txBody>
          <a:bodyPr wrap="none" lIns="182880" tIns="182880" rIns="182880" bIns="182880" rtlCol="0">
            <a:spAutoFit/>
          </a:bodyPr>
          <a:lstStyle/>
          <a:p>
            <a:r>
              <a:rPr lang="en-US" sz="2400" b="1" dirty="0"/>
              <a:t>BLUF</a:t>
            </a:r>
          </a:p>
        </p:txBody>
      </p:sp>
      <p:sp>
        <p:nvSpPr>
          <p:cNvPr id="19" name="TextBox 18">
            <a:extLst>
              <a:ext uri="{FF2B5EF4-FFF2-40B4-BE49-F238E27FC236}">
                <a16:creationId xmlns:a16="http://schemas.microsoft.com/office/drawing/2014/main" id="{7565C956-391B-EB73-D28A-F6E88DF81F7A}"/>
              </a:ext>
            </a:extLst>
          </p:cNvPr>
          <p:cNvSpPr txBox="1"/>
          <p:nvPr/>
        </p:nvSpPr>
        <p:spPr>
          <a:xfrm>
            <a:off x="9441001" y="3406803"/>
            <a:ext cx="2191241" cy="1107996"/>
          </a:xfrm>
          <a:prstGeom prst="rect">
            <a:avLst/>
          </a:prstGeom>
          <a:noFill/>
          <a:ln w="12700">
            <a:solidFill>
              <a:srgbClr val="FFFF00"/>
            </a:solidFill>
          </a:ln>
        </p:spPr>
        <p:txBody>
          <a:bodyPr wrap="none" lIns="182880" tIns="182880" rIns="182880" bIns="182880" rtlCol="0">
            <a:spAutoFit/>
          </a:bodyPr>
          <a:lstStyle/>
          <a:p>
            <a:r>
              <a:rPr lang="en-US" sz="2400" b="1" dirty="0"/>
              <a:t>INFO / ARGU-</a:t>
            </a:r>
            <a:br>
              <a:rPr lang="en-US" sz="2400" b="1" dirty="0"/>
            </a:br>
            <a:r>
              <a:rPr lang="en-US" sz="2400" b="1" dirty="0"/>
              <a:t>MENTATION</a:t>
            </a:r>
          </a:p>
        </p:txBody>
      </p:sp>
      <p:sp>
        <p:nvSpPr>
          <p:cNvPr id="20" name="TextBox 19">
            <a:extLst>
              <a:ext uri="{FF2B5EF4-FFF2-40B4-BE49-F238E27FC236}">
                <a16:creationId xmlns:a16="http://schemas.microsoft.com/office/drawing/2014/main" id="{DA117D9D-083C-09A8-4FF4-9BF7AA5EFAA9}"/>
              </a:ext>
            </a:extLst>
          </p:cNvPr>
          <p:cNvSpPr txBox="1"/>
          <p:nvPr/>
        </p:nvSpPr>
        <p:spPr>
          <a:xfrm>
            <a:off x="7889695" y="5285838"/>
            <a:ext cx="4180760" cy="738664"/>
          </a:xfrm>
          <a:prstGeom prst="rect">
            <a:avLst/>
          </a:prstGeom>
          <a:noFill/>
          <a:ln w="12700">
            <a:solidFill>
              <a:srgbClr val="FFFF00"/>
            </a:solidFill>
          </a:ln>
        </p:spPr>
        <p:txBody>
          <a:bodyPr wrap="none" lIns="182880" tIns="182880" rIns="182880" bIns="182880" rtlCol="0">
            <a:spAutoFit/>
          </a:bodyPr>
          <a:lstStyle/>
          <a:p>
            <a:r>
              <a:rPr lang="en-US" sz="2400" b="1" dirty="0"/>
              <a:t>PREDICTION / IMPLICATION</a:t>
            </a:r>
          </a:p>
        </p:txBody>
      </p:sp>
    </p:spTree>
    <p:extLst>
      <p:ext uri="{BB962C8B-B14F-4D97-AF65-F5344CB8AC3E}">
        <p14:creationId xmlns:p14="http://schemas.microsoft.com/office/powerpoint/2010/main" val="123300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hidden"/>
                                      </p:to>
                                    </p:set>
                                  </p:childTnLst>
                                </p:cTn>
                              </p:par>
                            </p:childTnLst>
                          </p:cTn>
                        </p:par>
                        <p:par>
                          <p:cTn id="11" fill="hold">
                            <p:stCondLst>
                              <p:cond delay="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1000"/>
                            </p:stCondLst>
                            <p:childTnLst>
                              <p:par>
                                <p:cTn id="20" presetID="1" presetClass="entr" presetSubtype="0" fill="hold" grpId="0" nodeType="afterEffect">
                                  <p:stCondLst>
                                    <p:cond delay="50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4"/>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5"/>
                                        </p:tgtEl>
                                        <p:attrNameLst>
                                          <p:attrName>style.visibility</p:attrName>
                                        </p:attrNameLst>
                                      </p:cBhvr>
                                      <p:to>
                                        <p:strVal val="hidden"/>
                                      </p:to>
                                    </p:set>
                                  </p:childTnLst>
                                </p:cTn>
                              </p:par>
                            </p:childTnLst>
                          </p:cTn>
                        </p:par>
                        <p:par>
                          <p:cTn id="28" fill="hold">
                            <p:stCondLst>
                              <p:cond delay="0"/>
                            </p:stCondLst>
                            <p:childTnLst>
                              <p:par>
                                <p:cTn id="29" presetID="1" presetClass="exit" presetSubtype="0" fill="hold" grpId="1" nodeType="after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par>
                          <p:cTn id="31" fill="hold">
                            <p:stCondLst>
                              <p:cond delay="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par>
                          <p:cTn id="47" fill="hold">
                            <p:stCondLst>
                              <p:cond delay="2000"/>
                            </p:stCondLst>
                            <p:childTnLst>
                              <p:par>
                                <p:cTn id="48" presetID="1" presetClass="entr" presetSubtype="0" fill="hold" grpId="0" nodeType="afterEffect">
                                  <p:stCondLst>
                                    <p:cond delay="500"/>
                                  </p:stCondLst>
                                  <p:childTnLst>
                                    <p:set>
                                      <p:cBhvr>
                                        <p:cTn id="49" dur="1" fill="hold">
                                          <p:stCondLst>
                                            <p:cond delay="0"/>
                                          </p:stCondLst>
                                        </p:cTn>
                                        <p:tgtEl>
                                          <p:spTgt spid="1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7"/>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8"/>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9"/>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13"/>
                                        </p:tgtEl>
                                        <p:attrNameLst>
                                          <p:attrName>style.visibility</p:attrName>
                                        </p:attrNameLst>
                                      </p:cBhvr>
                                      <p:to>
                                        <p:strVal val="hidden"/>
                                      </p:to>
                                    </p:set>
                                  </p:childTnLst>
                                </p:cTn>
                              </p:par>
                            </p:childTnLst>
                          </p:cTn>
                        </p:par>
                        <p:par>
                          <p:cTn id="60" fill="hold">
                            <p:stCondLst>
                              <p:cond delay="0"/>
                            </p:stCondLst>
                            <p:childTnLst>
                              <p:par>
                                <p:cTn id="61" presetID="1" presetClass="exit" presetSubtype="0" fill="hold" grpId="1" nodeType="afterEffect">
                                  <p:stCondLst>
                                    <p:cond delay="0"/>
                                  </p:stCondLst>
                                  <p:childTnLst>
                                    <p:set>
                                      <p:cBhvr>
                                        <p:cTn id="62" dur="1" fill="hold">
                                          <p:stCondLst>
                                            <p:cond delay="0"/>
                                          </p:stCondLst>
                                        </p:cTn>
                                        <p:tgtEl>
                                          <p:spTgt spid="19"/>
                                        </p:tgtEl>
                                        <p:attrNameLst>
                                          <p:attrName>style.visibility</p:attrName>
                                        </p:attrNameLst>
                                      </p:cBhvr>
                                      <p:to>
                                        <p:strVal val="hidden"/>
                                      </p:to>
                                    </p:set>
                                  </p:childTnLst>
                                </p:cTn>
                              </p:par>
                            </p:childTnLst>
                          </p:cTn>
                        </p:par>
                        <p:par>
                          <p:cTn id="63" fill="hold">
                            <p:stCondLst>
                              <p:cond delay="0"/>
                            </p:stCondLst>
                            <p:childTnLst>
                              <p:par>
                                <p:cTn id="64" presetID="22" presetClass="entr" presetSubtype="8" fill="hold" grpId="0"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left)">
                                      <p:cBhvr>
                                        <p:cTn id="66" dur="500"/>
                                        <p:tgtEl>
                                          <p:spTgt spid="14"/>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500"/>
                                        <p:tgtEl>
                                          <p:spTgt spid="15"/>
                                        </p:tgtEl>
                                      </p:cBhvr>
                                    </p:animEffect>
                                  </p:childTnLst>
                                </p:cTn>
                              </p:par>
                            </p:childTnLst>
                          </p:cTn>
                        </p:par>
                        <p:par>
                          <p:cTn id="71" fill="hold">
                            <p:stCondLst>
                              <p:cond delay="1000"/>
                            </p:stCondLst>
                            <p:childTnLst>
                              <p:par>
                                <p:cTn id="72" presetID="1" presetClass="entr" presetSubtype="0" fill="hold" grpId="0" nodeType="afterEffect">
                                  <p:stCondLst>
                                    <p:cond delay="500"/>
                                  </p:stCondLst>
                                  <p:childTnLst>
                                    <p:set>
                                      <p:cBhvr>
                                        <p:cTn id="73" dur="1" fill="hold">
                                          <p:stCondLst>
                                            <p:cond delay="0"/>
                                          </p:stCondLst>
                                        </p:cTn>
                                        <p:tgtEl>
                                          <p:spTgt spid="20"/>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childTnLst>
                                    <p:set>
                                      <p:cBhvr>
                                        <p:cTn id="77" dur="1" fill="hold">
                                          <p:stCondLst>
                                            <p:cond delay="0"/>
                                          </p:stCondLst>
                                        </p:cTn>
                                        <p:tgtEl>
                                          <p:spTgt spid="14"/>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15"/>
                                        </p:tgtEl>
                                        <p:attrNameLst>
                                          <p:attrName>style.visibility</p:attrName>
                                        </p:attrNameLst>
                                      </p:cBhvr>
                                      <p:to>
                                        <p:strVal val="hidden"/>
                                      </p:to>
                                    </p:set>
                                  </p:childTnLst>
                                </p:cTn>
                              </p:par>
                            </p:childTnLst>
                          </p:cTn>
                        </p:par>
                        <p:par>
                          <p:cTn id="80" fill="hold">
                            <p:stCondLst>
                              <p:cond delay="0"/>
                            </p:stCondLst>
                            <p:childTnLst>
                              <p:par>
                                <p:cTn id="81" presetID="1" presetClass="exit" presetSubtype="0" fill="hold" grpId="1" nodeType="afterEffect">
                                  <p:stCondLst>
                                    <p:cond delay="0"/>
                                  </p:stCondLst>
                                  <p:childTnLst>
                                    <p:set>
                                      <p:cBhvr>
                                        <p:cTn id="82" dur="1" fill="hold">
                                          <p:stCondLst>
                                            <p:cond delay="0"/>
                                          </p:stCondLst>
                                        </p:cTn>
                                        <p:tgtEl>
                                          <p:spTgt spid="20"/>
                                        </p:tgtEl>
                                        <p:attrNameLst>
                                          <p:attrName>style.visibility</p:attrName>
                                        </p:attrNameLst>
                                      </p:cBhvr>
                                      <p:to>
                                        <p:strVal val="hidden"/>
                                      </p:to>
                                    </p:set>
                                  </p:childTnLst>
                                </p:cTn>
                              </p:par>
                            </p:childTnLst>
                          </p:cTn>
                        </p:par>
                        <p:par>
                          <p:cTn id="83" fill="hold">
                            <p:stCondLst>
                              <p:cond delay="0"/>
                            </p:stCondLst>
                            <p:childTnLst>
                              <p:par>
                                <p:cTn id="84" presetID="1" presetClass="entr" presetSubtype="0" fill="hold" grpId="1" nodeType="afterEffect">
                                  <p:stCondLst>
                                    <p:cond delay="0"/>
                                  </p:stCondLst>
                                  <p:childTnLst>
                                    <p:set>
                                      <p:cBhvr>
                                        <p:cTn id="85"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6" grpId="1" build="allAtOnce"/>
      <p:bldP spid="4" grpId="0" animBg="1"/>
      <p:bldP spid="4" grpId="1" animBg="1"/>
      <p:bldP spid="5" grpId="0" animBg="1"/>
      <p:bldP spid="5" grpId="1" animBg="1"/>
      <p:bldP spid="7" grpId="0" animBg="1"/>
      <p:bldP spid="7" grpId="1" animBg="1"/>
      <p:bldP spid="8" grpId="0" animBg="1"/>
      <p:bldP spid="8" grpId="1" animBg="1"/>
      <p:bldP spid="9" grpId="0" animBg="1"/>
      <p:bldP spid="9" grpId="1" animBg="1"/>
      <p:bldP spid="13" grpId="0" animBg="1"/>
      <p:bldP spid="13" grpId="1" animBg="1"/>
      <p:bldP spid="14" grpId="0" animBg="1"/>
      <p:bldP spid="14" grpId="1" animBg="1"/>
      <p:bldP spid="15" grpId="0" animBg="1"/>
      <p:bldP spid="15" grpId="1" animBg="1"/>
      <p:bldP spid="16" grpId="0" animBg="1"/>
      <p:bldP spid="16" grpId="1" animBg="1"/>
      <p:bldP spid="19" grpId="0" animBg="1"/>
      <p:bldP spid="19" grpId="1" animBg="1"/>
      <p:bldP spid="20" grpId="0" animBg="1"/>
      <p:bldP spid="20" grpId="1" animBg="1"/>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2433638" y="1523778"/>
            <a:ext cx="6629400" cy="4862870"/>
          </a:xfrm>
          <a:prstGeom prst="rect">
            <a:avLst/>
          </a:prstGeom>
        </p:spPr>
        <p:txBody>
          <a:bodyPr wrap="square">
            <a:spAutoFit/>
          </a:bodyPr>
          <a:lstStyle/>
          <a:p>
            <a:r>
              <a:rPr lang="en-US" sz="2000" dirty="0"/>
              <a:t>EXAMPLE:  What does collapse of Afghanistan mean?</a:t>
            </a:r>
          </a:p>
          <a:p>
            <a:endParaRPr lang="en-US" sz="2000" dirty="0"/>
          </a:p>
          <a:p>
            <a:pPr lvl="2">
              <a:spcAft>
                <a:spcPts val="1200"/>
              </a:spcAft>
            </a:pPr>
            <a:endParaRPr lang="en-US" sz="2000" dirty="0"/>
          </a:p>
          <a:p>
            <a:pPr lvl="2">
              <a:lnSpc>
                <a:spcPct val="150000"/>
              </a:lnSpc>
              <a:spcAft>
                <a:spcPts val="1200"/>
              </a:spcAft>
            </a:pPr>
            <a:r>
              <a:rPr lang="en-US" sz="2000" dirty="0"/>
              <a:t>The Taliban victory in Kabul has created conditions of repression and instability in Afghanistan. </a:t>
            </a:r>
            <a:r>
              <a:rPr lang="es-ES" sz="2000" dirty="0"/>
              <a:t> … </a:t>
            </a:r>
            <a:r>
              <a:rPr lang="en-US" sz="2000" dirty="0"/>
              <a:t>Restoration of Sharia Law, which international community rejects, will provoke suspension of financial, humanitarian aid, intensifying economic crisis and hunger. …       Taliban reaction may result in collaboration with terrorists.</a:t>
            </a:r>
            <a:endParaRPr lang="es-ES" sz="2000" dirty="0"/>
          </a:p>
          <a:p>
            <a:pPr lvl="2">
              <a:spcAft>
                <a:spcPts val="1200"/>
              </a:spcAft>
            </a:pPr>
            <a:endParaRPr lang="en-US" sz="2000" dirty="0"/>
          </a:p>
        </p:txBody>
      </p:sp>
      <p:sp>
        <p:nvSpPr>
          <p:cNvPr id="3" name="TextBox 2"/>
          <p:cNvSpPr txBox="1"/>
          <p:nvPr/>
        </p:nvSpPr>
        <p:spPr>
          <a:xfrm>
            <a:off x="2286000" y="685801"/>
            <a:ext cx="1345240" cy="584775"/>
          </a:xfrm>
          <a:prstGeom prst="rect">
            <a:avLst/>
          </a:prstGeom>
          <a:noFill/>
        </p:spPr>
        <p:txBody>
          <a:bodyPr wrap="none" rtlCol="0">
            <a:spAutoFit/>
          </a:bodyPr>
          <a:lstStyle/>
          <a:p>
            <a:r>
              <a:rPr lang="es-ES" sz="3200" dirty="0"/>
              <a:t>WRITE</a:t>
            </a:r>
            <a:endParaRPr lang="en-US" sz="3200" dirty="0"/>
          </a:p>
        </p:txBody>
      </p:sp>
      <p:sp>
        <p:nvSpPr>
          <p:cNvPr id="6" name="TextBox 5"/>
          <p:cNvSpPr txBox="1"/>
          <p:nvPr/>
        </p:nvSpPr>
        <p:spPr>
          <a:xfrm>
            <a:off x="8383902" y="6172230"/>
            <a:ext cx="1199367" cy="400110"/>
          </a:xfrm>
          <a:prstGeom prst="rect">
            <a:avLst/>
          </a:prstGeom>
          <a:noFill/>
        </p:spPr>
        <p:txBody>
          <a:bodyPr wrap="none" rtlCol="0">
            <a:spAutoFit/>
          </a:bodyPr>
          <a:lstStyle/>
          <a:p>
            <a:r>
              <a:rPr lang="en-US" sz="2000"/>
              <a:t>41 </a:t>
            </a:r>
            <a:r>
              <a:rPr lang="en-US" sz="2000" dirty="0"/>
              <a:t>words!</a:t>
            </a:r>
          </a:p>
        </p:txBody>
      </p:sp>
    </p:spTree>
    <p:extLst>
      <p:ext uri="{BB962C8B-B14F-4D97-AF65-F5344CB8AC3E}">
        <p14:creationId xmlns:p14="http://schemas.microsoft.com/office/powerpoint/2010/main" val="113810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F85062-4662-4D6B-BB38-DB7C890070DF}" type="slidenum">
              <a:rPr lang="en-US" smtClean="0"/>
              <a:t>7</a:t>
            </a:fld>
            <a:endParaRPr lang="en-US"/>
          </a:p>
        </p:txBody>
      </p:sp>
      <p:sp>
        <p:nvSpPr>
          <p:cNvPr id="2" name="TextBox 1">
            <a:extLst>
              <a:ext uri="{FF2B5EF4-FFF2-40B4-BE49-F238E27FC236}">
                <a16:creationId xmlns:a16="http://schemas.microsoft.com/office/drawing/2014/main" id="{D0737329-F68B-45F8-882D-7F8ECBCAB805}"/>
              </a:ext>
            </a:extLst>
          </p:cNvPr>
          <p:cNvSpPr txBox="1"/>
          <p:nvPr/>
        </p:nvSpPr>
        <p:spPr>
          <a:xfrm>
            <a:off x="1371600" y="879445"/>
            <a:ext cx="2857500" cy="523220"/>
          </a:xfrm>
          <a:prstGeom prst="rect">
            <a:avLst/>
          </a:prstGeom>
          <a:noFill/>
        </p:spPr>
        <p:txBody>
          <a:bodyPr wrap="square" rtlCol="0">
            <a:spAutoFit/>
          </a:bodyPr>
          <a:lstStyle/>
          <a:p>
            <a:r>
              <a:rPr lang="en-US" sz="2800" dirty="0"/>
              <a:t>My Main Bias:</a:t>
            </a:r>
          </a:p>
        </p:txBody>
      </p:sp>
      <p:sp>
        <p:nvSpPr>
          <p:cNvPr id="4" name="TextBox 3">
            <a:extLst>
              <a:ext uri="{FF2B5EF4-FFF2-40B4-BE49-F238E27FC236}">
                <a16:creationId xmlns:a16="http://schemas.microsoft.com/office/drawing/2014/main" id="{91B5BEAA-60AE-4747-9780-8183AF3AEEAD}"/>
              </a:ext>
            </a:extLst>
          </p:cNvPr>
          <p:cNvSpPr txBox="1"/>
          <p:nvPr/>
        </p:nvSpPr>
        <p:spPr>
          <a:xfrm>
            <a:off x="2140136" y="1767722"/>
            <a:ext cx="6090829" cy="830997"/>
          </a:xfrm>
          <a:prstGeom prst="rect">
            <a:avLst/>
          </a:prstGeom>
          <a:noFill/>
        </p:spPr>
        <p:txBody>
          <a:bodyPr wrap="square" rtlCol="0">
            <a:spAutoFit/>
          </a:bodyPr>
          <a:lstStyle/>
          <a:p>
            <a:pPr algn="ctr"/>
            <a:r>
              <a:rPr lang="en-US" sz="2400" dirty="0"/>
              <a:t>Good information and good analysis are at the heart of ALL good policy.</a:t>
            </a:r>
          </a:p>
        </p:txBody>
      </p:sp>
      <p:sp>
        <p:nvSpPr>
          <p:cNvPr id="5" name="TextBox 4">
            <a:extLst>
              <a:ext uri="{FF2B5EF4-FFF2-40B4-BE49-F238E27FC236}">
                <a16:creationId xmlns:a16="http://schemas.microsoft.com/office/drawing/2014/main" id="{2A0F50EE-6DB9-47F1-A5ED-20B46F0646A4}"/>
              </a:ext>
            </a:extLst>
          </p:cNvPr>
          <p:cNvSpPr txBox="1"/>
          <p:nvPr/>
        </p:nvSpPr>
        <p:spPr>
          <a:xfrm>
            <a:off x="2456124" y="3987772"/>
            <a:ext cx="1908023" cy="400110"/>
          </a:xfrm>
          <a:prstGeom prst="rect">
            <a:avLst/>
          </a:prstGeom>
          <a:noFill/>
        </p:spPr>
        <p:txBody>
          <a:bodyPr wrap="none" rtlCol="0">
            <a:spAutoFit/>
          </a:bodyPr>
          <a:lstStyle/>
          <a:p>
            <a:r>
              <a:rPr lang="en-US" sz="2000" dirty="0"/>
              <a:t>A SECOND bias:</a:t>
            </a:r>
          </a:p>
        </p:txBody>
      </p:sp>
      <p:sp>
        <p:nvSpPr>
          <p:cNvPr id="7" name="TextBox 6">
            <a:extLst>
              <a:ext uri="{FF2B5EF4-FFF2-40B4-BE49-F238E27FC236}">
                <a16:creationId xmlns:a16="http://schemas.microsoft.com/office/drawing/2014/main" id="{0C049D1B-1C64-4020-AC44-F6CF98A17A43}"/>
              </a:ext>
            </a:extLst>
          </p:cNvPr>
          <p:cNvSpPr txBox="1"/>
          <p:nvPr/>
        </p:nvSpPr>
        <p:spPr>
          <a:xfrm>
            <a:off x="3524250" y="4720447"/>
            <a:ext cx="4964885" cy="461665"/>
          </a:xfrm>
          <a:prstGeom prst="rect">
            <a:avLst/>
          </a:prstGeom>
          <a:noFill/>
        </p:spPr>
        <p:txBody>
          <a:bodyPr wrap="none" rtlCol="0">
            <a:spAutoFit/>
          </a:bodyPr>
          <a:lstStyle/>
          <a:p>
            <a:r>
              <a:rPr lang="en-US" sz="2400" dirty="0"/>
              <a:t>There’s rarely a *single* right answer.</a:t>
            </a:r>
          </a:p>
        </p:txBody>
      </p:sp>
      <p:sp>
        <p:nvSpPr>
          <p:cNvPr id="6" name="TextBox 5">
            <a:extLst>
              <a:ext uri="{FF2B5EF4-FFF2-40B4-BE49-F238E27FC236}">
                <a16:creationId xmlns:a16="http://schemas.microsoft.com/office/drawing/2014/main" id="{39463EEA-B606-3767-629D-8E47C62518CC}"/>
              </a:ext>
            </a:extLst>
          </p:cNvPr>
          <p:cNvSpPr txBox="1"/>
          <p:nvPr/>
        </p:nvSpPr>
        <p:spPr>
          <a:xfrm>
            <a:off x="3410136" y="2824210"/>
            <a:ext cx="6090829" cy="830997"/>
          </a:xfrm>
          <a:prstGeom prst="rect">
            <a:avLst/>
          </a:prstGeom>
          <a:noFill/>
        </p:spPr>
        <p:txBody>
          <a:bodyPr wrap="square" rtlCol="0">
            <a:spAutoFit/>
          </a:bodyPr>
          <a:lstStyle/>
          <a:p>
            <a:pPr algn="ctr"/>
            <a:r>
              <a:rPr lang="en-US" sz="2400" dirty="0"/>
              <a:t>And bad information and bad analysis are at the heart of ALL bad policy.</a:t>
            </a:r>
          </a:p>
        </p:txBody>
      </p:sp>
    </p:spTree>
    <p:extLst>
      <p:ext uri="{BB962C8B-B14F-4D97-AF65-F5344CB8AC3E}">
        <p14:creationId xmlns:p14="http://schemas.microsoft.com/office/powerpoint/2010/main" val="129203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subTnLst>
                                    <p:animClr clrSpc="rgb" dir="cw">
                                      <p:cBhvr override="childStyle">
                                        <p:cTn dur="1" fill="hold" display="0" masterRel="nextClick" afterEffect="1"/>
                                        <p:tgtEl>
                                          <p:spTgt spid="6"/>
                                        </p:tgtEl>
                                        <p:attrNameLst>
                                          <p:attrName>ppt_c</p:attrName>
                                        </p:attrNameLst>
                                      </p:cBhvr>
                                      <p:to>
                                        <a:srgbClr val="D6D6D6"/>
                                      </p:to>
                                    </p:animClr>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9B7275-C0EC-456D-8258-30CB846FCC23}"/>
              </a:ext>
            </a:extLst>
          </p:cNvPr>
          <p:cNvSpPr txBox="1"/>
          <p:nvPr/>
        </p:nvSpPr>
        <p:spPr>
          <a:xfrm>
            <a:off x="2209800" y="971551"/>
            <a:ext cx="6019800" cy="646331"/>
          </a:xfrm>
          <a:prstGeom prst="rect">
            <a:avLst/>
          </a:prstGeom>
          <a:noFill/>
        </p:spPr>
        <p:txBody>
          <a:bodyPr wrap="square" rtlCol="0">
            <a:spAutoFit/>
          </a:bodyPr>
          <a:lstStyle/>
          <a:p>
            <a:r>
              <a:rPr lang="en-US" sz="3600" dirty="0"/>
              <a:t>Could you write one if asked?</a:t>
            </a:r>
          </a:p>
        </p:txBody>
      </p:sp>
      <p:sp>
        <p:nvSpPr>
          <p:cNvPr id="3" name="TextBox 2">
            <a:extLst>
              <a:ext uri="{FF2B5EF4-FFF2-40B4-BE49-F238E27FC236}">
                <a16:creationId xmlns:a16="http://schemas.microsoft.com/office/drawing/2014/main" id="{920C01B2-9B91-1027-55C2-7D48EAB84D9E}"/>
              </a:ext>
            </a:extLst>
          </p:cNvPr>
          <p:cNvSpPr txBox="1"/>
          <p:nvPr/>
        </p:nvSpPr>
        <p:spPr>
          <a:xfrm>
            <a:off x="3581400" y="1981200"/>
            <a:ext cx="4359442" cy="2677656"/>
          </a:xfrm>
          <a:prstGeom prst="rect">
            <a:avLst/>
          </a:prstGeom>
          <a:noFill/>
          <a:ln>
            <a:noFill/>
          </a:ln>
        </p:spPr>
        <p:txBody>
          <a:bodyPr wrap="square" rtlCol="0">
            <a:spAutoFit/>
          </a:bodyPr>
          <a:lstStyle/>
          <a:p>
            <a:r>
              <a:rPr lang="en-US" sz="2400" dirty="0"/>
              <a:t>THREE MAIN ELEMENTS</a:t>
            </a:r>
            <a:br>
              <a:rPr lang="en-US" sz="2400" dirty="0"/>
            </a:br>
            <a:endParaRPr lang="en-US" sz="2400" dirty="0"/>
          </a:p>
          <a:p>
            <a:pPr marL="457200" indent="-457200">
              <a:buFont typeface="+mj-lt"/>
              <a:buAutoNum type="arabicPeriod"/>
            </a:pPr>
            <a:r>
              <a:rPr lang="en-US" sz="2400" dirty="0"/>
              <a:t>What’s happening?</a:t>
            </a:r>
          </a:p>
          <a:p>
            <a:pPr marL="457200" indent="-457200">
              <a:buFont typeface="+mj-lt"/>
              <a:buAutoNum type="arabicPeriod"/>
            </a:pPr>
            <a:r>
              <a:rPr lang="en-US" sz="2400" dirty="0"/>
              <a:t>Why or how is it happening?</a:t>
            </a:r>
          </a:p>
          <a:p>
            <a:pPr marL="457200" indent="-457200">
              <a:buFont typeface="+mj-lt"/>
              <a:buAutoNum type="arabicPeriod"/>
            </a:pPr>
            <a:r>
              <a:rPr lang="en-US" sz="2400" dirty="0"/>
              <a:t>What’s going to happen?</a:t>
            </a:r>
            <a:br>
              <a:rPr lang="en-US" sz="2400" dirty="0"/>
            </a:br>
            <a:r>
              <a:rPr lang="en-US" sz="2400" dirty="0"/>
              <a:t>      or</a:t>
            </a:r>
            <a:br>
              <a:rPr lang="en-US" sz="2400" dirty="0"/>
            </a:br>
            <a:r>
              <a:rPr lang="en-US" sz="2400" dirty="0"/>
              <a:t>Why does it matter?</a:t>
            </a:r>
          </a:p>
        </p:txBody>
      </p:sp>
      <p:sp>
        <p:nvSpPr>
          <p:cNvPr id="6" name="TextBox 5">
            <a:extLst>
              <a:ext uri="{FF2B5EF4-FFF2-40B4-BE49-F238E27FC236}">
                <a16:creationId xmlns:a16="http://schemas.microsoft.com/office/drawing/2014/main" id="{12B76340-0597-0267-746B-E134B3C943F3}"/>
              </a:ext>
            </a:extLst>
          </p:cNvPr>
          <p:cNvSpPr txBox="1"/>
          <p:nvPr/>
        </p:nvSpPr>
        <p:spPr>
          <a:xfrm>
            <a:off x="2209800" y="5105400"/>
            <a:ext cx="9110272" cy="646331"/>
          </a:xfrm>
          <a:prstGeom prst="rect">
            <a:avLst/>
          </a:prstGeom>
          <a:noFill/>
        </p:spPr>
        <p:txBody>
          <a:bodyPr wrap="square" rtlCol="0">
            <a:spAutoFit/>
          </a:bodyPr>
          <a:lstStyle/>
          <a:p>
            <a:r>
              <a:rPr lang="en-US" sz="3600" dirty="0"/>
              <a:t>Tip #1:		</a:t>
            </a:r>
          </a:p>
        </p:txBody>
      </p:sp>
      <p:sp>
        <p:nvSpPr>
          <p:cNvPr id="5" name="TextBox 4">
            <a:extLst>
              <a:ext uri="{FF2B5EF4-FFF2-40B4-BE49-F238E27FC236}">
                <a16:creationId xmlns:a16="http://schemas.microsoft.com/office/drawing/2014/main" id="{2526A815-C538-B1C4-B996-4D1A55B27FA9}"/>
              </a:ext>
            </a:extLst>
          </p:cNvPr>
          <p:cNvSpPr txBox="1"/>
          <p:nvPr/>
        </p:nvSpPr>
        <p:spPr>
          <a:xfrm>
            <a:off x="3716936" y="5114925"/>
            <a:ext cx="6096000" cy="1200329"/>
          </a:xfrm>
          <a:prstGeom prst="rect">
            <a:avLst/>
          </a:prstGeom>
          <a:noFill/>
        </p:spPr>
        <p:txBody>
          <a:bodyPr wrap="square">
            <a:spAutoFit/>
          </a:bodyPr>
          <a:lstStyle/>
          <a:p>
            <a:r>
              <a:rPr lang="en-US" sz="3600" dirty="0"/>
              <a:t>Write a snowflake before you start writing your paper</a:t>
            </a:r>
          </a:p>
        </p:txBody>
      </p:sp>
    </p:spTree>
    <p:extLst>
      <p:ext uri="{BB962C8B-B14F-4D97-AF65-F5344CB8AC3E}">
        <p14:creationId xmlns:p14="http://schemas.microsoft.com/office/powerpoint/2010/main" val="213092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381276"/>
            <a:ext cx="6934200" cy="584775"/>
          </a:xfrm>
          <a:prstGeom prst="rect">
            <a:avLst/>
          </a:prstGeom>
        </p:spPr>
        <p:txBody>
          <a:bodyPr wrap="square">
            <a:spAutoFit/>
          </a:bodyPr>
          <a:lstStyle/>
          <a:p>
            <a:pPr>
              <a:spcAft>
                <a:spcPts val="1200"/>
              </a:spcAft>
            </a:pPr>
            <a:r>
              <a:rPr lang="en-US" sz="3200" dirty="0"/>
              <a:t>Why invest time in a 40-word product?</a:t>
            </a:r>
          </a:p>
        </p:txBody>
      </p:sp>
      <p:sp>
        <p:nvSpPr>
          <p:cNvPr id="3" name="TextBox 2">
            <a:extLst>
              <a:ext uri="{FF2B5EF4-FFF2-40B4-BE49-F238E27FC236}">
                <a16:creationId xmlns:a16="http://schemas.microsoft.com/office/drawing/2014/main" id="{7345E2EC-E897-4252-A535-1A998DE95BDB}"/>
              </a:ext>
            </a:extLst>
          </p:cNvPr>
          <p:cNvSpPr txBox="1"/>
          <p:nvPr/>
        </p:nvSpPr>
        <p:spPr>
          <a:xfrm>
            <a:off x="2828933" y="3396521"/>
            <a:ext cx="3255443" cy="1384995"/>
          </a:xfrm>
          <a:prstGeom prst="rect">
            <a:avLst/>
          </a:prstGeom>
          <a:noFill/>
        </p:spPr>
        <p:txBody>
          <a:bodyPr wrap="none" rtlCol="0">
            <a:spAutoFit/>
          </a:bodyPr>
          <a:lstStyle/>
          <a:p>
            <a:r>
              <a:rPr lang="en-US" sz="2800" dirty="0"/>
              <a:t>Purpose</a:t>
            </a:r>
          </a:p>
          <a:p>
            <a:r>
              <a:rPr lang="en-US" sz="2800" dirty="0"/>
              <a:t>Structure / Roadmap</a:t>
            </a:r>
          </a:p>
          <a:p>
            <a:r>
              <a:rPr lang="en-US" sz="2800" dirty="0"/>
              <a:t>Early thesis</a:t>
            </a:r>
          </a:p>
        </p:txBody>
      </p:sp>
      <p:sp>
        <p:nvSpPr>
          <p:cNvPr id="4" name="TextBox 3">
            <a:extLst>
              <a:ext uri="{FF2B5EF4-FFF2-40B4-BE49-F238E27FC236}">
                <a16:creationId xmlns:a16="http://schemas.microsoft.com/office/drawing/2014/main" id="{7D5620CC-770F-B495-8C03-2D37BE662665}"/>
              </a:ext>
            </a:extLst>
          </p:cNvPr>
          <p:cNvSpPr txBox="1"/>
          <p:nvPr/>
        </p:nvSpPr>
        <p:spPr>
          <a:xfrm>
            <a:off x="7640790" y="5511861"/>
            <a:ext cx="3416258" cy="830997"/>
          </a:xfrm>
          <a:prstGeom prst="rect">
            <a:avLst/>
          </a:prstGeom>
          <a:noFill/>
        </p:spPr>
        <p:txBody>
          <a:bodyPr wrap="square" rtlCol="0">
            <a:spAutoFit/>
          </a:bodyPr>
          <a:lstStyle/>
          <a:p>
            <a:pPr algn="ctr"/>
            <a:r>
              <a:rPr lang="en-US" sz="2400" dirty="0"/>
              <a:t>It later becomes your “elevator briefing”</a:t>
            </a:r>
          </a:p>
        </p:txBody>
      </p:sp>
      <p:pic>
        <p:nvPicPr>
          <p:cNvPr id="6" name="Picture 5">
            <a:extLst>
              <a:ext uri="{FF2B5EF4-FFF2-40B4-BE49-F238E27FC236}">
                <a16:creationId xmlns:a16="http://schemas.microsoft.com/office/drawing/2014/main" id="{551B3356-8696-EC89-4BD7-2B64F1159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5972" y="3373604"/>
            <a:ext cx="2103120" cy="2103120"/>
          </a:xfrm>
          <a:prstGeom prst="rect">
            <a:avLst/>
          </a:prstGeom>
        </p:spPr>
      </p:pic>
      <p:sp useBgFill="1">
        <p:nvSpPr>
          <p:cNvPr id="7" name="TextBox 6">
            <a:extLst>
              <a:ext uri="{FF2B5EF4-FFF2-40B4-BE49-F238E27FC236}">
                <a16:creationId xmlns:a16="http://schemas.microsoft.com/office/drawing/2014/main" id="{3B182501-68DF-3ED3-3F10-D85A8F3D52E8}"/>
              </a:ext>
            </a:extLst>
          </p:cNvPr>
          <p:cNvSpPr txBox="1"/>
          <p:nvPr/>
        </p:nvSpPr>
        <p:spPr>
          <a:xfrm rot="21205828">
            <a:off x="1434297" y="3382655"/>
            <a:ext cx="5571260" cy="1415772"/>
          </a:xfrm>
          <a:prstGeom prst="rect">
            <a:avLst/>
          </a:prstGeom>
          <a:ln>
            <a:solidFill>
              <a:schemeClr val="tx1"/>
            </a:solidFill>
          </a:ln>
        </p:spPr>
        <p:txBody>
          <a:bodyPr wrap="square" lIns="365760" tIns="274320" rIns="365760" bIns="274320" rtlCol="0">
            <a:spAutoFit/>
          </a:bodyPr>
          <a:lstStyle/>
          <a:p>
            <a:pPr algn="ctr"/>
            <a:r>
              <a:rPr lang="en-US" sz="2800" dirty="0"/>
              <a:t>“If you can’t say it in 30 seconds, it’s not ready for prime time.”</a:t>
            </a:r>
          </a:p>
        </p:txBody>
      </p:sp>
      <p:sp useBgFill="1">
        <p:nvSpPr>
          <p:cNvPr id="9" name="TextBox 8">
            <a:extLst>
              <a:ext uri="{FF2B5EF4-FFF2-40B4-BE49-F238E27FC236}">
                <a16:creationId xmlns:a16="http://schemas.microsoft.com/office/drawing/2014/main" id="{C9CB1972-4F16-9BAD-311E-8A35AB3D4DEA}"/>
              </a:ext>
            </a:extLst>
          </p:cNvPr>
          <p:cNvSpPr txBox="1"/>
          <p:nvPr/>
        </p:nvSpPr>
        <p:spPr>
          <a:xfrm rot="21205828">
            <a:off x="1036398" y="3171616"/>
            <a:ext cx="6537804" cy="1846659"/>
          </a:xfrm>
          <a:prstGeom prst="rect">
            <a:avLst/>
          </a:prstGeom>
          <a:ln>
            <a:solidFill>
              <a:schemeClr val="tx1"/>
            </a:solidFill>
          </a:ln>
        </p:spPr>
        <p:txBody>
          <a:bodyPr wrap="square" lIns="365760" tIns="274320" rIns="365760" bIns="274320" rtlCol="0">
            <a:spAutoFit/>
          </a:bodyPr>
          <a:lstStyle/>
          <a:p>
            <a:pPr algn="ctr"/>
            <a:r>
              <a:rPr lang="en-US" sz="2800" dirty="0"/>
              <a:t>“If you can’t explain it simply,</a:t>
            </a:r>
            <a:br>
              <a:rPr lang="en-US" sz="2800" dirty="0"/>
            </a:br>
            <a:r>
              <a:rPr lang="en-US" sz="2800" dirty="0"/>
              <a:t>you don’t understand it well enough.”</a:t>
            </a:r>
          </a:p>
          <a:p>
            <a:pPr algn="r"/>
            <a:r>
              <a:rPr lang="en-US" sz="2400" i="1" dirty="0"/>
              <a:t>- Albert Einstein</a:t>
            </a:r>
          </a:p>
        </p:txBody>
      </p:sp>
    </p:spTree>
    <p:extLst>
      <p:ext uri="{BB962C8B-B14F-4D97-AF65-F5344CB8AC3E}">
        <p14:creationId xmlns:p14="http://schemas.microsoft.com/office/powerpoint/2010/main" val="347066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22" presetClass="entr" presetSubtype="1"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up)">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p:bldP spid="7" grpId="0" animBg="1"/>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E57EA2-5BA5-05A9-7079-8341678575DE}"/>
              </a:ext>
            </a:extLst>
          </p:cNvPr>
          <p:cNvSpPr/>
          <p:nvPr/>
        </p:nvSpPr>
        <p:spPr>
          <a:xfrm>
            <a:off x="4495800" y="2286000"/>
            <a:ext cx="3429000" cy="1524000"/>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48453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590800"/>
            <a:ext cx="7848600" cy="3170099"/>
          </a:xfrm>
          <a:prstGeom prst="rect">
            <a:avLst/>
          </a:prstGeom>
        </p:spPr>
        <p:txBody>
          <a:bodyPr wrap="square">
            <a:spAutoFit/>
          </a:bodyPr>
          <a:lstStyle/>
          <a:p>
            <a:pPr>
              <a:spcAft>
                <a:spcPts val="1200"/>
              </a:spcAft>
            </a:pPr>
            <a:r>
              <a:rPr lang="en-US" sz="3200" dirty="0"/>
              <a:t>What’s at stake? </a:t>
            </a:r>
          </a:p>
          <a:p>
            <a:pPr>
              <a:spcAft>
                <a:spcPts val="1200"/>
              </a:spcAft>
            </a:pPr>
            <a:r>
              <a:rPr lang="en-US" sz="3200" dirty="0"/>
              <a:t>What pressures do they face?</a:t>
            </a:r>
          </a:p>
          <a:p>
            <a:pPr>
              <a:spcAft>
                <a:spcPts val="1200"/>
              </a:spcAft>
            </a:pPr>
            <a:r>
              <a:rPr lang="en-US" sz="3200" dirty="0"/>
              <a:t>What have they tried?</a:t>
            </a:r>
          </a:p>
          <a:p>
            <a:pPr>
              <a:spcAft>
                <a:spcPts val="1200"/>
              </a:spcAft>
            </a:pPr>
            <a:r>
              <a:rPr lang="en-US" sz="3200" dirty="0"/>
              <a:t>What’s being demanded of them?</a:t>
            </a:r>
          </a:p>
          <a:p>
            <a:pPr>
              <a:spcAft>
                <a:spcPts val="1200"/>
              </a:spcAft>
            </a:pPr>
            <a:r>
              <a:rPr lang="en-US" sz="3200" dirty="0"/>
              <a:t>What and who do they have to work with?</a:t>
            </a:r>
          </a:p>
        </p:txBody>
      </p:sp>
      <p:sp>
        <p:nvSpPr>
          <p:cNvPr id="6" name="TextBox 5">
            <a:extLst>
              <a:ext uri="{FF2B5EF4-FFF2-40B4-BE49-F238E27FC236}">
                <a16:creationId xmlns:a16="http://schemas.microsoft.com/office/drawing/2014/main" id="{E02F41E3-9487-DCC7-6ABF-F7104CC5D51C}"/>
              </a:ext>
            </a:extLst>
          </p:cNvPr>
          <p:cNvSpPr txBox="1"/>
          <p:nvPr/>
        </p:nvSpPr>
        <p:spPr>
          <a:xfrm>
            <a:off x="838200" y="777715"/>
            <a:ext cx="5257800" cy="1200329"/>
          </a:xfrm>
          <a:prstGeom prst="rect">
            <a:avLst/>
          </a:prstGeom>
          <a:noFill/>
        </p:spPr>
        <p:txBody>
          <a:bodyPr wrap="square" rtlCol="0">
            <a:spAutoFit/>
          </a:bodyPr>
          <a:lstStyle/>
          <a:p>
            <a:r>
              <a:rPr lang="en-US" sz="3600" dirty="0"/>
              <a:t>Tip #2:  Know what your decision-maker needs</a:t>
            </a:r>
          </a:p>
        </p:txBody>
      </p:sp>
    </p:spTree>
    <p:extLst>
      <p:ext uri="{BB962C8B-B14F-4D97-AF65-F5344CB8AC3E}">
        <p14:creationId xmlns:p14="http://schemas.microsoft.com/office/powerpoint/2010/main" val="159222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8648B2-42C3-4F94-9248-5544DDB51A10}"/>
              </a:ext>
            </a:extLst>
          </p:cNvPr>
          <p:cNvSpPr>
            <a:spLocks noGrp="1"/>
          </p:cNvSpPr>
          <p:nvPr>
            <p:ph type="sldNum" sz="quarter" idx="12"/>
          </p:nvPr>
        </p:nvSpPr>
        <p:spPr/>
        <p:txBody>
          <a:bodyPr/>
          <a:lstStyle/>
          <a:p>
            <a:fld id="{C4F85062-4662-4D6B-BB38-DB7C890070DF}" type="slidenum">
              <a:rPr lang="en-US" smtClean="0"/>
              <a:t>74</a:t>
            </a:fld>
            <a:endParaRPr lang="en-US"/>
          </a:p>
        </p:txBody>
      </p:sp>
      <p:sp>
        <p:nvSpPr>
          <p:cNvPr id="3" name="TextBox 2">
            <a:extLst>
              <a:ext uri="{FF2B5EF4-FFF2-40B4-BE49-F238E27FC236}">
                <a16:creationId xmlns:a16="http://schemas.microsoft.com/office/drawing/2014/main" id="{8E1AD351-BDB1-489B-8EBF-4770E41515A0}"/>
              </a:ext>
            </a:extLst>
          </p:cNvPr>
          <p:cNvSpPr txBox="1"/>
          <p:nvPr/>
        </p:nvSpPr>
        <p:spPr>
          <a:xfrm>
            <a:off x="2171700" y="727462"/>
            <a:ext cx="3876382" cy="523220"/>
          </a:xfrm>
          <a:prstGeom prst="rect">
            <a:avLst/>
          </a:prstGeom>
          <a:noFill/>
        </p:spPr>
        <p:txBody>
          <a:bodyPr wrap="none" rtlCol="0">
            <a:spAutoFit/>
          </a:bodyPr>
          <a:lstStyle/>
          <a:p>
            <a:r>
              <a:rPr lang="es-ES" sz="2800" dirty="0"/>
              <a:t>A </a:t>
            </a:r>
            <a:r>
              <a:rPr lang="es-ES" sz="2800" dirty="0" err="1"/>
              <a:t>Decisionmaking</a:t>
            </a:r>
            <a:r>
              <a:rPr lang="es-ES" sz="2800" dirty="0"/>
              <a:t> </a:t>
            </a:r>
            <a:r>
              <a:rPr lang="es-ES" sz="2800" dirty="0" err="1"/>
              <a:t>Model</a:t>
            </a:r>
            <a:endParaRPr lang="en-US" sz="2800" dirty="0"/>
          </a:p>
        </p:txBody>
      </p:sp>
      <p:graphicFrame>
        <p:nvGraphicFramePr>
          <p:cNvPr id="4" name="Diagram 3">
            <a:extLst>
              <a:ext uri="{FF2B5EF4-FFF2-40B4-BE49-F238E27FC236}">
                <a16:creationId xmlns:a16="http://schemas.microsoft.com/office/drawing/2014/main" id="{30F5B037-8CE5-499F-AD49-7DDB7516779F}"/>
              </a:ext>
            </a:extLst>
          </p:cNvPr>
          <p:cNvGraphicFramePr/>
          <p:nvPr>
            <p:extLst>
              <p:ext uri="{D42A27DB-BD31-4B8C-83A1-F6EECF244321}">
                <p14:modId xmlns:p14="http://schemas.microsoft.com/office/powerpoint/2010/main" val="946078823"/>
              </p:ext>
            </p:extLst>
          </p:nvPr>
        </p:nvGraphicFramePr>
        <p:xfrm>
          <a:off x="2171700" y="1143000"/>
          <a:ext cx="78486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oup 9">
            <a:extLst>
              <a:ext uri="{FF2B5EF4-FFF2-40B4-BE49-F238E27FC236}">
                <a16:creationId xmlns:a16="http://schemas.microsoft.com/office/drawing/2014/main" id="{E626778F-5785-44D1-9509-4ABB252A2E84}"/>
              </a:ext>
            </a:extLst>
          </p:cNvPr>
          <p:cNvGrpSpPr/>
          <p:nvPr/>
        </p:nvGrpSpPr>
        <p:grpSpPr>
          <a:xfrm>
            <a:off x="3581400" y="2971800"/>
            <a:ext cx="1676400" cy="2133600"/>
            <a:chOff x="2057400" y="2971800"/>
            <a:chExt cx="1676400" cy="2133600"/>
          </a:xfrm>
        </p:grpSpPr>
        <p:sp>
          <p:nvSpPr>
            <p:cNvPr id="5" name="Oval 4">
              <a:extLst>
                <a:ext uri="{FF2B5EF4-FFF2-40B4-BE49-F238E27FC236}">
                  <a16:creationId xmlns:a16="http://schemas.microsoft.com/office/drawing/2014/main" id="{F1BEF34A-6759-48E0-B56A-3DFB352E25E9}"/>
                </a:ext>
              </a:extLst>
            </p:cNvPr>
            <p:cNvSpPr/>
            <p:nvPr/>
          </p:nvSpPr>
          <p:spPr>
            <a:xfrm>
              <a:off x="2057400" y="2971800"/>
              <a:ext cx="1676400" cy="13716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400C700E-3195-4EC1-A4A6-875C3E9F4C1B}"/>
                </a:ext>
              </a:extLst>
            </p:cNvPr>
            <p:cNvCxnSpPr>
              <a:cxnSpLocks/>
            </p:cNvCxnSpPr>
            <p:nvPr/>
          </p:nvCxnSpPr>
          <p:spPr>
            <a:xfrm>
              <a:off x="2971800" y="4343400"/>
              <a:ext cx="633538" cy="762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12EB7BE2-F04B-43F5-A6DD-408DE9675407}"/>
              </a:ext>
            </a:extLst>
          </p:cNvPr>
          <p:cNvSpPr txBox="1"/>
          <p:nvPr/>
        </p:nvSpPr>
        <p:spPr>
          <a:xfrm>
            <a:off x="5129338" y="5253335"/>
            <a:ext cx="4136069" cy="461665"/>
          </a:xfrm>
          <a:prstGeom prst="rect">
            <a:avLst/>
          </a:prstGeom>
          <a:noFill/>
        </p:spPr>
        <p:txBody>
          <a:bodyPr wrap="none" rtlCol="0">
            <a:spAutoFit/>
          </a:bodyPr>
          <a:lstStyle/>
          <a:p>
            <a:r>
              <a:rPr lang="en-US" sz="2400" dirty="0"/>
              <a:t>Essential to the entire process</a:t>
            </a:r>
          </a:p>
        </p:txBody>
      </p:sp>
    </p:spTree>
    <p:extLst>
      <p:ext uri="{BB962C8B-B14F-4D97-AF65-F5344CB8AC3E}">
        <p14:creationId xmlns:p14="http://schemas.microsoft.com/office/powerpoint/2010/main" val="84261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3124200"/>
            <a:ext cx="6781800" cy="2031325"/>
          </a:xfrm>
          <a:prstGeom prst="rect">
            <a:avLst/>
          </a:prstGeom>
        </p:spPr>
        <p:txBody>
          <a:bodyPr wrap="square">
            <a:spAutoFit/>
          </a:bodyPr>
          <a:lstStyle/>
          <a:p>
            <a:pPr>
              <a:spcAft>
                <a:spcPts val="1200"/>
              </a:spcAft>
            </a:pPr>
            <a:r>
              <a:rPr lang="en-US" sz="2400" dirty="0"/>
              <a:t>WHAT is going on</a:t>
            </a:r>
          </a:p>
          <a:p>
            <a:pPr>
              <a:spcAft>
                <a:spcPts val="1200"/>
              </a:spcAft>
            </a:pPr>
            <a:r>
              <a:rPr lang="en-US" sz="2400" dirty="0"/>
              <a:t>WHY it is going on,</a:t>
            </a:r>
          </a:p>
          <a:p>
            <a:pPr>
              <a:spcAft>
                <a:spcPts val="1200"/>
              </a:spcAft>
            </a:pPr>
            <a:r>
              <a:rPr lang="en-US" sz="2400" dirty="0"/>
              <a:t>WHERE it is going, and </a:t>
            </a:r>
          </a:p>
          <a:p>
            <a:pPr>
              <a:spcAft>
                <a:spcPts val="1200"/>
              </a:spcAft>
            </a:pPr>
            <a:r>
              <a:rPr lang="en-US" sz="2400" dirty="0"/>
              <a:t>WHY we should care</a:t>
            </a:r>
          </a:p>
        </p:txBody>
      </p:sp>
      <p:pic>
        <p:nvPicPr>
          <p:cNvPr id="5" name="Picture 4">
            <a:extLst>
              <a:ext uri="{FF2B5EF4-FFF2-40B4-BE49-F238E27FC236}">
                <a16:creationId xmlns:a16="http://schemas.microsoft.com/office/drawing/2014/main" id="{8B269733-8A1D-9D26-9787-243E1CA7B961}"/>
              </a:ext>
            </a:extLst>
          </p:cNvPr>
          <p:cNvPicPr>
            <a:picLocks noChangeAspect="1"/>
          </p:cNvPicPr>
          <p:nvPr/>
        </p:nvPicPr>
        <p:blipFill>
          <a:blip r:embed="rId2"/>
          <a:stretch>
            <a:fillRect/>
          </a:stretch>
        </p:blipFill>
        <p:spPr>
          <a:xfrm rot="471913">
            <a:off x="6325363" y="474911"/>
            <a:ext cx="5185038" cy="6858000"/>
          </a:xfrm>
          <a:prstGeom prst="rect">
            <a:avLst/>
          </a:prstGeom>
        </p:spPr>
      </p:pic>
      <p:sp>
        <p:nvSpPr>
          <p:cNvPr id="6" name="TextBox 5">
            <a:extLst>
              <a:ext uri="{FF2B5EF4-FFF2-40B4-BE49-F238E27FC236}">
                <a16:creationId xmlns:a16="http://schemas.microsoft.com/office/drawing/2014/main" id="{E02F41E3-9487-DCC7-6ABF-F7104CC5D51C}"/>
              </a:ext>
            </a:extLst>
          </p:cNvPr>
          <p:cNvSpPr txBox="1"/>
          <p:nvPr/>
        </p:nvSpPr>
        <p:spPr>
          <a:xfrm>
            <a:off x="838200" y="777715"/>
            <a:ext cx="5257800" cy="1200329"/>
          </a:xfrm>
          <a:prstGeom prst="rect">
            <a:avLst/>
          </a:prstGeom>
          <a:noFill/>
        </p:spPr>
        <p:txBody>
          <a:bodyPr wrap="square" rtlCol="0">
            <a:spAutoFit/>
          </a:bodyPr>
          <a:lstStyle/>
          <a:p>
            <a:r>
              <a:rPr lang="en-US" sz="3600" dirty="0"/>
              <a:t>Tip #3:  Identify the key elements of the story</a:t>
            </a:r>
          </a:p>
        </p:txBody>
      </p:sp>
    </p:spTree>
    <p:extLst>
      <p:ext uri="{BB962C8B-B14F-4D97-AF65-F5344CB8AC3E}">
        <p14:creationId xmlns:p14="http://schemas.microsoft.com/office/powerpoint/2010/main" val="20760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5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nodeType="afterEffect">
                                  <p:stCondLst>
                                    <p:cond delay="15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F033BA-C7A4-6AA0-E429-A14A77AAEF66}"/>
              </a:ext>
            </a:extLst>
          </p:cNvPr>
          <p:cNvSpPr txBox="1"/>
          <p:nvPr/>
        </p:nvSpPr>
        <p:spPr>
          <a:xfrm>
            <a:off x="2743200" y="2514600"/>
            <a:ext cx="7228261" cy="523220"/>
          </a:xfrm>
          <a:prstGeom prst="rect">
            <a:avLst/>
          </a:prstGeom>
          <a:noFill/>
        </p:spPr>
        <p:txBody>
          <a:bodyPr wrap="none" rtlCol="0">
            <a:spAutoFit/>
          </a:bodyPr>
          <a:lstStyle/>
          <a:p>
            <a:r>
              <a:rPr lang="en-US" sz="2800" dirty="0"/>
              <a:t>Then home in on the MOST important element.</a:t>
            </a:r>
          </a:p>
        </p:txBody>
      </p:sp>
    </p:spTree>
    <p:extLst>
      <p:ext uri="{BB962C8B-B14F-4D97-AF65-F5344CB8AC3E}">
        <p14:creationId xmlns:p14="http://schemas.microsoft.com/office/powerpoint/2010/main" val="18025719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2514600" y="1219201"/>
            <a:ext cx="6781800" cy="2031325"/>
          </a:xfrm>
          <a:prstGeom prst="rect">
            <a:avLst/>
          </a:prstGeom>
        </p:spPr>
        <p:txBody>
          <a:bodyPr wrap="square">
            <a:spAutoFit/>
          </a:bodyPr>
          <a:lstStyle/>
          <a:p>
            <a:pPr>
              <a:spcAft>
                <a:spcPts val="1200"/>
              </a:spcAft>
            </a:pPr>
            <a:r>
              <a:rPr lang="en-US" sz="2400" dirty="0"/>
              <a:t>WHAT is going on</a:t>
            </a:r>
          </a:p>
          <a:p>
            <a:pPr>
              <a:spcAft>
                <a:spcPts val="1200"/>
              </a:spcAft>
            </a:pPr>
            <a:r>
              <a:rPr lang="en-US" sz="2400" dirty="0"/>
              <a:t>WHY it is going on,</a:t>
            </a:r>
          </a:p>
          <a:p>
            <a:pPr>
              <a:spcAft>
                <a:spcPts val="1200"/>
              </a:spcAft>
            </a:pPr>
            <a:r>
              <a:rPr lang="en-US" sz="2400" dirty="0"/>
              <a:t>WHERE it is going, and </a:t>
            </a:r>
          </a:p>
          <a:p>
            <a:pPr>
              <a:spcAft>
                <a:spcPts val="1200"/>
              </a:spcAft>
            </a:pPr>
            <a:r>
              <a:rPr lang="en-US" sz="2400" dirty="0"/>
              <a:t>WHY we should care</a:t>
            </a:r>
          </a:p>
        </p:txBody>
      </p:sp>
      <p:sp>
        <p:nvSpPr>
          <p:cNvPr id="7" name="TextBox 6">
            <a:extLst>
              <a:ext uri="{FF2B5EF4-FFF2-40B4-BE49-F238E27FC236}">
                <a16:creationId xmlns:a16="http://schemas.microsoft.com/office/drawing/2014/main" id="{7F770590-0C80-4141-A43F-83D71EFCC067}"/>
              </a:ext>
            </a:extLst>
          </p:cNvPr>
          <p:cNvSpPr txBox="1"/>
          <p:nvPr/>
        </p:nvSpPr>
        <p:spPr>
          <a:xfrm>
            <a:off x="4788634" y="6304903"/>
            <a:ext cx="1538691" cy="369332"/>
          </a:xfrm>
          <a:prstGeom prst="rect">
            <a:avLst/>
          </a:prstGeom>
          <a:solidFill>
            <a:srgbClr val="0070C0"/>
          </a:solidFill>
          <a:effectLst>
            <a:outerShdw blurRad="50800" dist="38100" dir="2700000" algn="tl" rotWithShape="0">
              <a:prstClr val="black">
                <a:alpha val="40000"/>
              </a:prstClr>
            </a:outerShdw>
          </a:effectLst>
        </p:spPr>
        <p:txBody>
          <a:bodyPr wrap="none" rtlCol="0">
            <a:spAutoFit/>
          </a:bodyPr>
          <a:lstStyle/>
          <a:p>
            <a:r>
              <a:rPr lang="en-US" dirty="0"/>
              <a:t>HANDOUT A1</a:t>
            </a:r>
          </a:p>
        </p:txBody>
      </p:sp>
      <p:pic>
        <p:nvPicPr>
          <p:cNvPr id="5" name="Picture 4" descr="Text, table&#10;&#10;Description automatically generated with medium confidence">
            <a:extLst>
              <a:ext uri="{FF2B5EF4-FFF2-40B4-BE49-F238E27FC236}">
                <a16:creationId xmlns:a16="http://schemas.microsoft.com/office/drawing/2014/main" id="{A3FA5608-A696-4A37-91FD-F0EFD20218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46485">
            <a:off x="5791891" y="509560"/>
            <a:ext cx="4468701" cy="5785711"/>
          </a:xfrm>
          <a:prstGeom prst="rect">
            <a:avLst/>
          </a:prstGeom>
        </p:spPr>
      </p:pic>
      <p:sp>
        <p:nvSpPr>
          <p:cNvPr id="11" name="TextBox 10">
            <a:extLst>
              <a:ext uri="{FF2B5EF4-FFF2-40B4-BE49-F238E27FC236}">
                <a16:creationId xmlns:a16="http://schemas.microsoft.com/office/drawing/2014/main" id="{D36307F8-E7FD-4758-AAA8-B007792A801D}"/>
              </a:ext>
            </a:extLst>
          </p:cNvPr>
          <p:cNvSpPr txBox="1"/>
          <p:nvPr/>
        </p:nvSpPr>
        <p:spPr>
          <a:xfrm>
            <a:off x="9955518" y="6091734"/>
            <a:ext cx="1228221" cy="369332"/>
          </a:xfrm>
          <a:prstGeom prst="rect">
            <a:avLst/>
          </a:prstGeom>
          <a:noFill/>
        </p:spPr>
        <p:txBody>
          <a:bodyPr wrap="none" rtlCol="0">
            <a:spAutoFit/>
          </a:bodyPr>
          <a:lstStyle/>
          <a:p>
            <a:r>
              <a:rPr lang="en-US" dirty="0"/>
              <a:t>10 minutes</a:t>
            </a:r>
          </a:p>
        </p:txBody>
      </p:sp>
      <p:pic>
        <p:nvPicPr>
          <p:cNvPr id="12" name="Picture 11">
            <a:extLst>
              <a:ext uri="{FF2B5EF4-FFF2-40B4-BE49-F238E27FC236}">
                <a16:creationId xmlns:a16="http://schemas.microsoft.com/office/drawing/2014/main" id="{E33678D4-DE48-4955-BF72-B1CB94A8E743}"/>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263849" y="5887415"/>
            <a:ext cx="672868" cy="672868"/>
          </a:xfrm>
          <a:prstGeom prst="rect">
            <a:avLst/>
          </a:prstGeom>
        </p:spPr>
      </p:pic>
    </p:spTree>
    <p:extLst>
      <p:ext uri="{BB962C8B-B14F-4D97-AF65-F5344CB8AC3E}">
        <p14:creationId xmlns:p14="http://schemas.microsoft.com/office/powerpoint/2010/main" val="13104019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8648B2-42C3-4F94-9248-5544DDB51A10}"/>
              </a:ext>
            </a:extLst>
          </p:cNvPr>
          <p:cNvSpPr>
            <a:spLocks noGrp="1"/>
          </p:cNvSpPr>
          <p:nvPr>
            <p:ph type="sldNum" sz="quarter" idx="12"/>
          </p:nvPr>
        </p:nvSpPr>
        <p:spPr/>
        <p:txBody>
          <a:bodyPr/>
          <a:lstStyle/>
          <a:p>
            <a:fld id="{C4F85062-4662-4D6B-BB38-DB7C890070DF}" type="slidenum">
              <a:rPr lang="en-US" smtClean="0"/>
              <a:t>78</a:t>
            </a:fld>
            <a:endParaRPr lang="en-US"/>
          </a:p>
        </p:txBody>
      </p:sp>
      <p:graphicFrame>
        <p:nvGraphicFramePr>
          <p:cNvPr id="4" name="Diagram 3">
            <a:extLst>
              <a:ext uri="{FF2B5EF4-FFF2-40B4-BE49-F238E27FC236}">
                <a16:creationId xmlns:a16="http://schemas.microsoft.com/office/drawing/2014/main" id="{30F5B037-8CE5-499F-AD49-7DDB7516779F}"/>
              </a:ext>
            </a:extLst>
          </p:cNvPr>
          <p:cNvGraphicFramePr/>
          <p:nvPr/>
        </p:nvGraphicFramePr>
        <p:xfrm>
          <a:off x="2123795" y="609600"/>
          <a:ext cx="62865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6ECDA271-F45F-4BC9-9D4C-09B6394D4DB4}"/>
              </a:ext>
            </a:extLst>
          </p:cNvPr>
          <p:cNvSpPr txBox="1"/>
          <p:nvPr/>
        </p:nvSpPr>
        <p:spPr>
          <a:xfrm>
            <a:off x="4876800" y="381000"/>
            <a:ext cx="5410200" cy="6832640"/>
          </a:xfrm>
          <a:prstGeom prst="rect">
            <a:avLst/>
          </a:prstGeom>
          <a:noFill/>
        </p:spPr>
        <p:txBody>
          <a:bodyPr wrap="square" rtlCol="0">
            <a:spAutoFit/>
          </a:bodyPr>
          <a:lstStyle/>
          <a:p>
            <a:r>
              <a:rPr lang="es-ES" sz="2800" dirty="0">
                <a:solidFill>
                  <a:schemeClr val="bg1">
                    <a:lumMod val="50000"/>
                    <a:lumOff val="50000"/>
                  </a:schemeClr>
                </a:solidFill>
              </a:rPr>
              <a:t>INFORMATION</a:t>
            </a:r>
            <a:endParaRPr lang="en-US" dirty="0">
              <a:solidFill>
                <a:schemeClr val="bg1">
                  <a:lumMod val="50000"/>
                  <a:lumOff val="50000"/>
                </a:schemeClr>
              </a:solidFill>
            </a:endParaRPr>
          </a:p>
          <a:p>
            <a:pPr marL="742950" lvl="1" indent="-285750">
              <a:buFont typeface="Calibri" panose="020F0502020204030204" pitchFamily="34" charset="0"/>
              <a:buChar char="+"/>
            </a:pPr>
            <a:r>
              <a:rPr lang="en-US" sz="2400" dirty="0">
                <a:solidFill>
                  <a:schemeClr val="bg1">
                    <a:lumMod val="50000"/>
                    <a:lumOff val="50000"/>
                  </a:schemeClr>
                </a:solidFill>
              </a:rPr>
              <a:t>Compilation</a:t>
            </a:r>
          </a:p>
          <a:p>
            <a:pPr marL="742950" lvl="1" indent="-285750">
              <a:buFont typeface="Calibri" panose="020F0502020204030204" pitchFamily="34" charset="0"/>
              <a:buChar char="+"/>
            </a:pPr>
            <a:r>
              <a:rPr lang="es-ES" sz="2400" dirty="0" err="1">
                <a:solidFill>
                  <a:schemeClr val="bg1">
                    <a:lumMod val="50000"/>
                    <a:lumOff val="50000"/>
                  </a:schemeClr>
                </a:solidFill>
              </a:rPr>
              <a:t>Research</a:t>
            </a:r>
            <a:r>
              <a:rPr lang="es-ES" sz="2400" dirty="0">
                <a:solidFill>
                  <a:schemeClr val="bg1">
                    <a:lumMod val="50000"/>
                    <a:lumOff val="50000"/>
                  </a:schemeClr>
                </a:solidFill>
              </a:rPr>
              <a:t> / </a:t>
            </a:r>
            <a:r>
              <a:rPr lang="es-ES" sz="2400" dirty="0" err="1">
                <a:solidFill>
                  <a:schemeClr val="bg1">
                    <a:lumMod val="50000"/>
                    <a:lumOff val="50000"/>
                  </a:schemeClr>
                </a:solidFill>
              </a:rPr>
              <a:t>collection</a:t>
            </a:r>
            <a:endParaRPr lang="en-US" sz="2400" dirty="0">
              <a:solidFill>
                <a:schemeClr val="bg1">
                  <a:lumMod val="50000"/>
                  <a:lumOff val="50000"/>
                </a:schemeClr>
              </a:solidFill>
            </a:endParaRPr>
          </a:p>
          <a:p>
            <a:pPr marL="742950" lvl="1" indent="-285750">
              <a:buFont typeface="Calibri" panose="020F0502020204030204" pitchFamily="34" charset="0"/>
              <a:buChar char="+"/>
            </a:pPr>
            <a:r>
              <a:rPr lang="en-US" sz="2400" dirty="0">
                <a:solidFill>
                  <a:schemeClr val="bg1">
                    <a:lumMod val="50000"/>
                    <a:lumOff val="50000"/>
                  </a:schemeClr>
                </a:solidFill>
              </a:rPr>
              <a:t>Evaluation / validation</a:t>
            </a:r>
          </a:p>
          <a:p>
            <a:pPr marL="742950" lvl="1" indent="-285750">
              <a:buFont typeface="Calibri" panose="020F0502020204030204" pitchFamily="34" charset="0"/>
              <a:buChar char="+"/>
            </a:pPr>
            <a:r>
              <a:rPr lang="en-US" sz="2400" dirty="0">
                <a:solidFill>
                  <a:schemeClr val="bg1">
                    <a:lumMod val="50000"/>
                    <a:lumOff val="50000"/>
                  </a:schemeClr>
                </a:solidFill>
              </a:rPr>
              <a:t>Contextualization</a:t>
            </a:r>
          </a:p>
          <a:p>
            <a:endParaRPr lang="en-US" dirty="0">
              <a:solidFill>
                <a:schemeClr val="bg1">
                  <a:lumMod val="50000"/>
                  <a:lumOff val="50000"/>
                </a:schemeClr>
              </a:solidFill>
            </a:endParaRPr>
          </a:p>
          <a:p>
            <a:r>
              <a:rPr lang="es-ES" sz="2800" dirty="0">
                <a:solidFill>
                  <a:schemeClr val="bg1">
                    <a:lumMod val="50000"/>
                    <a:lumOff val="50000"/>
                  </a:schemeClr>
                </a:solidFill>
              </a:rPr>
              <a:t>ANALYSIS OF DRIVERS</a:t>
            </a:r>
            <a:endParaRPr lang="en-US" sz="2800" dirty="0">
              <a:solidFill>
                <a:schemeClr val="bg1">
                  <a:lumMod val="50000"/>
                  <a:lumOff val="50000"/>
                </a:schemeClr>
              </a:solidFill>
            </a:endParaRPr>
          </a:p>
          <a:p>
            <a:pPr marL="742950" lvl="1" indent="-285750">
              <a:buFont typeface="Calibri" panose="020F0502020204030204" pitchFamily="34" charset="0"/>
              <a:buChar char="+"/>
            </a:pPr>
            <a:r>
              <a:rPr lang="en-US" sz="2400" dirty="0">
                <a:solidFill>
                  <a:schemeClr val="bg1">
                    <a:lumMod val="50000"/>
                    <a:lumOff val="50000"/>
                  </a:schemeClr>
                </a:solidFill>
              </a:rPr>
              <a:t>Identification</a:t>
            </a:r>
            <a:r>
              <a:rPr lang="es-ES" sz="2400" dirty="0">
                <a:solidFill>
                  <a:schemeClr val="bg1">
                    <a:lumMod val="50000"/>
                    <a:lumOff val="50000"/>
                  </a:schemeClr>
                </a:solidFill>
              </a:rPr>
              <a:t> </a:t>
            </a:r>
          </a:p>
          <a:p>
            <a:pPr marL="742950" lvl="1" indent="-285750">
              <a:buFont typeface="Calibri" panose="020F0502020204030204" pitchFamily="34" charset="0"/>
              <a:buChar char="+"/>
            </a:pPr>
            <a:r>
              <a:rPr lang="es-ES" sz="2400" dirty="0" err="1">
                <a:solidFill>
                  <a:schemeClr val="bg1">
                    <a:lumMod val="50000"/>
                    <a:lumOff val="50000"/>
                  </a:schemeClr>
                </a:solidFill>
              </a:rPr>
              <a:t>Hierarchization</a:t>
            </a:r>
            <a:endParaRPr lang="es-ES" sz="2400" dirty="0">
              <a:solidFill>
                <a:schemeClr val="bg1">
                  <a:lumMod val="50000"/>
                  <a:lumOff val="50000"/>
                </a:schemeClr>
              </a:solidFill>
            </a:endParaRPr>
          </a:p>
          <a:p>
            <a:pPr marL="742950" lvl="1" indent="-285750">
              <a:buFont typeface="Calibri" panose="020F0502020204030204" pitchFamily="34" charset="0"/>
              <a:buChar char="+"/>
            </a:pPr>
            <a:r>
              <a:rPr lang="es-ES" sz="2400" dirty="0" err="1">
                <a:solidFill>
                  <a:schemeClr val="bg1">
                    <a:lumMod val="50000"/>
                    <a:lumOff val="50000"/>
                  </a:schemeClr>
                </a:solidFill>
              </a:rPr>
              <a:t>Evolution</a:t>
            </a:r>
            <a:endParaRPr lang="es-ES" sz="2400" dirty="0">
              <a:solidFill>
                <a:schemeClr val="bg1">
                  <a:lumMod val="50000"/>
                  <a:lumOff val="50000"/>
                </a:schemeClr>
              </a:solidFill>
            </a:endParaRPr>
          </a:p>
          <a:p>
            <a:pPr marL="742950" lvl="1" indent="-285750">
              <a:buFont typeface="Calibri" panose="020F0502020204030204" pitchFamily="34" charset="0"/>
              <a:buChar char="+"/>
            </a:pPr>
            <a:r>
              <a:rPr lang="es-ES" sz="2400" dirty="0" err="1">
                <a:solidFill>
                  <a:schemeClr val="bg1">
                    <a:lumMod val="50000"/>
                    <a:lumOff val="50000"/>
                  </a:schemeClr>
                </a:solidFill>
              </a:rPr>
              <a:t>Interrelation</a:t>
            </a:r>
            <a:r>
              <a:rPr lang="es-ES" sz="2400" dirty="0">
                <a:solidFill>
                  <a:schemeClr val="bg1">
                    <a:lumMod val="50000"/>
                    <a:lumOff val="50000"/>
                  </a:schemeClr>
                </a:solidFill>
              </a:rPr>
              <a:t> / </a:t>
            </a:r>
            <a:r>
              <a:rPr lang="es-ES" sz="2400" dirty="0" err="1">
                <a:solidFill>
                  <a:schemeClr val="bg1">
                    <a:lumMod val="50000"/>
                    <a:lumOff val="50000"/>
                  </a:schemeClr>
                </a:solidFill>
              </a:rPr>
              <a:t>dynamics</a:t>
            </a:r>
            <a:endParaRPr lang="es-ES" sz="2400" dirty="0">
              <a:solidFill>
                <a:schemeClr val="bg1">
                  <a:lumMod val="50000"/>
                  <a:lumOff val="50000"/>
                </a:schemeClr>
              </a:solidFill>
            </a:endParaRPr>
          </a:p>
          <a:p>
            <a:endParaRPr lang="es-ES" dirty="0">
              <a:solidFill>
                <a:schemeClr val="bg1">
                  <a:lumMod val="50000"/>
                  <a:lumOff val="50000"/>
                </a:schemeClr>
              </a:solidFill>
            </a:endParaRPr>
          </a:p>
          <a:p>
            <a:r>
              <a:rPr lang="es-ES" sz="2800" dirty="0">
                <a:solidFill>
                  <a:schemeClr val="bg1">
                    <a:lumMod val="50000"/>
                    <a:lumOff val="50000"/>
                  </a:schemeClr>
                </a:solidFill>
              </a:rPr>
              <a:t>SCENARIO &amp; IMPLICATIONS</a:t>
            </a:r>
          </a:p>
          <a:p>
            <a:pPr marL="742950" lvl="1" indent="-285750">
              <a:buFont typeface="Calibri" panose="020F0502020204030204" pitchFamily="34" charset="0"/>
              <a:buChar char="+"/>
            </a:pPr>
            <a:r>
              <a:rPr lang="es-ES" sz="2400" dirty="0" err="1">
                <a:solidFill>
                  <a:schemeClr val="bg1">
                    <a:lumMod val="50000"/>
                    <a:lumOff val="50000"/>
                  </a:schemeClr>
                </a:solidFill>
              </a:rPr>
              <a:t>Most</a:t>
            </a:r>
            <a:r>
              <a:rPr lang="es-ES" sz="2400" dirty="0">
                <a:solidFill>
                  <a:schemeClr val="bg1">
                    <a:lumMod val="50000"/>
                    <a:lumOff val="50000"/>
                  </a:schemeClr>
                </a:solidFill>
              </a:rPr>
              <a:t> probable &amp; </a:t>
            </a:r>
            <a:r>
              <a:rPr lang="es-ES" sz="2400" dirty="0" err="1">
                <a:solidFill>
                  <a:schemeClr val="bg1">
                    <a:lumMod val="50000"/>
                    <a:lumOff val="50000"/>
                  </a:schemeClr>
                </a:solidFill>
              </a:rPr>
              <a:t>impact</a:t>
            </a:r>
            <a:endParaRPr lang="es-ES" sz="2400" dirty="0">
              <a:solidFill>
                <a:schemeClr val="bg1">
                  <a:lumMod val="50000"/>
                  <a:lumOff val="50000"/>
                </a:schemeClr>
              </a:solidFill>
            </a:endParaRPr>
          </a:p>
          <a:p>
            <a:pPr marL="742950" lvl="1" indent="-285750">
              <a:buFont typeface="Calibri" panose="020F0502020204030204" pitchFamily="34" charset="0"/>
              <a:buChar char="+"/>
            </a:pPr>
            <a:r>
              <a:rPr lang="es-ES" sz="2400" dirty="0" err="1">
                <a:solidFill>
                  <a:schemeClr val="bg1">
                    <a:lumMod val="50000"/>
                    <a:lumOff val="50000"/>
                  </a:schemeClr>
                </a:solidFill>
              </a:rPr>
              <a:t>Less</a:t>
            </a:r>
            <a:r>
              <a:rPr lang="es-ES" sz="2400" dirty="0">
                <a:solidFill>
                  <a:schemeClr val="bg1">
                    <a:lumMod val="50000"/>
                    <a:lumOff val="50000"/>
                  </a:schemeClr>
                </a:solidFill>
              </a:rPr>
              <a:t> probable &amp; </a:t>
            </a:r>
            <a:r>
              <a:rPr lang="es-ES" sz="2400" dirty="0" err="1">
                <a:solidFill>
                  <a:schemeClr val="bg1">
                    <a:lumMod val="50000"/>
                    <a:lumOff val="50000"/>
                  </a:schemeClr>
                </a:solidFill>
              </a:rPr>
              <a:t>impact</a:t>
            </a:r>
            <a:endParaRPr lang="es-ES" sz="2400" dirty="0">
              <a:solidFill>
                <a:schemeClr val="bg1">
                  <a:lumMod val="50000"/>
                  <a:lumOff val="50000"/>
                </a:schemeClr>
              </a:solidFill>
            </a:endParaRPr>
          </a:p>
          <a:p>
            <a:pPr marL="742950" lvl="1" indent="-285750">
              <a:buFont typeface="Calibri" panose="020F0502020204030204" pitchFamily="34" charset="0"/>
              <a:buChar char="+"/>
            </a:pPr>
            <a:r>
              <a:rPr lang="es-ES" sz="2400" dirty="0">
                <a:solidFill>
                  <a:schemeClr val="bg1">
                    <a:lumMod val="50000"/>
                    <a:lumOff val="50000"/>
                  </a:schemeClr>
                </a:solidFill>
              </a:rPr>
              <a:t>“Wild </a:t>
            </a:r>
            <a:r>
              <a:rPr lang="es-ES" sz="2400" dirty="0" err="1">
                <a:solidFill>
                  <a:schemeClr val="bg1">
                    <a:lumMod val="50000"/>
                    <a:lumOff val="50000"/>
                  </a:schemeClr>
                </a:solidFill>
              </a:rPr>
              <a:t>cards</a:t>
            </a:r>
            <a:r>
              <a:rPr lang="es-ES" sz="2400" dirty="0">
                <a:solidFill>
                  <a:schemeClr val="bg1">
                    <a:lumMod val="50000"/>
                    <a:lumOff val="50000"/>
                  </a:schemeClr>
                </a:solidFill>
              </a:rPr>
              <a:t>” &amp; </a:t>
            </a:r>
            <a:r>
              <a:rPr lang="es-ES" sz="2400" dirty="0" err="1">
                <a:solidFill>
                  <a:schemeClr val="bg1">
                    <a:lumMod val="50000"/>
                    <a:lumOff val="50000"/>
                  </a:schemeClr>
                </a:solidFill>
              </a:rPr>
              <a:t>impact</a:t>
            </a:r>
            <a:endParaRPr lang="es-ES" sz="2400" dirty="0">
              <a:solidFill>
                <a:schemeClr val="bg1">
                  <a:lumMod val="50000"/>
                  <a:lumOff val="50000"/>
                </a:schemeClr>
              </a:solidFill>
            </a:endParaRPr>
          </a:p>
          <a:p>
            <a:endParaRPr lang="es-ES" dirty="0">
              <a:solidFill>
                <a:schemeClr val="bg1">
                  <a:lumMod val="50000"/>
                  <a:lumOff val="50000"/>
                </a:schemeClr>
              </a:solidFill>
            </a:endParaRPr>
          </a:p>
          <a:p>
            <a:endParaRPr lang="es-ES" dirty="0">
              <a:solidFill>
                <a:schemeClr val="bg1">
                  <a:lumMod val="50000"/>
                  <a:lumOff val="50000"/>
                </a:schemeClr>
              </a:solidFill>
            </a:endParaRPr>
          </a:p>
          <a:p>
            <a:endParaRPr lang="es-ES" dirty="0">
              <a:solidFill>
                <a:schemeClr val="bg1">
                  <a:lumMod val="50000"/>
                  <a:lumOff val="50000"/>
                </a:schemeClr>
              </a:solidFill>
            </a:endParaRPr>
          </a:p>
        </p:txBody>
      </p:sp>
      <p:sp useBgFill="1">
        <p:nvSpPr>
          <p:cNvPr id="7" name="TextBox 6">
            <a:extLst>
              <a:ext uri="{FF2B5EF4-FFF2-40B4-BE49-F238E27FC236}">
                <a16:creationId xmlns:a16="http://schemas.microsoft.com/office/drawing/2014/main" id="{608EE34E-757E-4460-855F-F225F35A46EE}"/>
              </a:ext>
            </a:extLst>
          </p:cNvPr>
          <p:cNvSpPr txBox="1"/>
          <p:nvPr/>
        </p:nvSpPr>
        <p:spPr>
          <a:xfrm rot="20987189">
            <a:off x="2596356" y="3387823"/>
            <a:ext cx="8278851" cy="1661993"/>
          </a:xfrm>
          <a:prstGeom prst="rect">
            <a:avLst/>
          </a:prstGeom>
          <a:ln>
            <a:solidFill>
              <a:schemeClr val="bg2">
                <a:lumMod val="40000"/>
                <a:lumOff val="60000"/>
              </a:schemeClr>
            </a:solidFill>
          </a:ln>
        </p:spPr>
        <p:txBody>
          <a:bodyPr wrap="square" lIns="182880" tIns="274320" rIns="182880" bIns="274320" rtlCol="0">
            <a:spAutoFit/>
          </a:bodyPr>
          <a:lstStyle/>
          <a:p>
            <a:pPr algn="ctr"/>
            <a:r>
              <a:rPr lang="en-US" sz="3600" dirty="0"/>
              <a:t>When decisionmakers ask for analysis, what do they want and need? </a:t>
            </a:r>
          </a:p>
        </p:txBody>
      </p:sp>
    </p:spTree>
    <p:extLst>
      <p:ext uri="{BB962C8B-B14F-4D97-AF65-F5344CB8AC3E}">
        <p14:creationId xmlns:p14="http://schemas.microsoft.com/office/powerpoint/2010/main" val="336997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6" presetClass="emph" presetSubtype="0" repeatCount="2000" fill="hold" grpId="1"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childTnLst>
                          </p:cTn>
                        </p:par>
                        <p:par>
                          <p:cTn id="10" fill="hold">
                            <p:stCondLst>
                              <p:cond delay="1000"/>
                            </p:stCondLst>
                            <p:childTnLst>
                              <p:par>
                                <p:cTn id="11" presetID="1" presetClass="entr" presetSubtype="0" fill="hold" grpId="0" nodeType="afterEffect">
                                  <p:stCondLst>
                                    <p:cond delay="75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4" grpId="1">
        <p:bldAsOne/>
      </p:bldGraphic>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8648B2-42C3-4F94-9248-5544DDB51A10}"/>
              </a:ext>
            </a:extLst>
          </p:cNvPr>
          <p:cNvSpPr>
            <a:spLocks noGrp="1"/>
          </p:cNvSpPr>
          <p:nvPr>
            <p:ph type="sldNum" sz="quarter" idx="12"/>
          </p:nvPr>
        </p:nvSpPr>
        <p:spPr/>
        <p:txBody>
          <a:bodyPr/>
          <a:lstStyle/>
          <a:p>
            <a:fld id="{C4F85062-4662-4D6B-BB38-DB7C890070DF}" type="slidenum">
              <a:rPr lang="en-US" smtClean="0"/>
              <a:t>79</a:t>
            </a:fld>
            <a:endParaRPr lang="en-US"/>
          </a:p>
        </p:txBody>
      </p:sp>
      <p:graphicFrame>
        <p:nvGraphicFramePr>
          <p:cNvPr id="4" name="Diagram 3">
            <a:extLst>
              <a:ext uri="{FF2B5EF4-FFF2-40B4-BE49-F238E27FC236}">
                <a16:creationId xmlns:a16="http://schemas.microsoft.com/office/drawing/2014/main" id="{30F5B037-8CE5-499F-AD49-7DDB7516779F}"/>
              </a:ext>
            </a:extLst>
          </p:cNvPr>
          <p:cNvGraphicFramePr/>
          <p:nvPr>
            <p:extLst>
              <p:ext uri="{D42A27DB-BD31-4B8C-83A1-F6EECF244321}">
                <p14:modId xmlns:p14="http://schemas.microsoft.com/office/powerpoint/2010/main" val="3293409247"/>
              </p:ext>
            </p:extLst>
          </p:nvPr>
        </p:nvGraphicFramePr>
        <p:xfrm>
          <a:off x="2123795" y="609600"/>
          <a:ext cx="62865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6ECDA271-F45F-4BC9-9D4C-09B6394D4DB4}"/>
              </a:ext>
            </a:extLst>
          </p:cNvPr>
          <p:cNvSpPr txBox="1"/>
          <p:nvPr/>
        </p:nvSpPr>
        <p:spPr>
          <a:xfrm>
            <a:off x="4876800" y="381000"/>
            <a:ext cx="5410200" cy="6832640"/>
          </a:xfrm>
          <a:prstGeom prst="rect">
            <a:avLst/>
          </a:prstGeom>
          <a:noFill/>
        </p:spPr>
        <p:txBody>
          <a:bodyPr wrap="square" rtlCol="0">
            <a:spAutoFit/>
          </a:bodyPr>
          <a:lstStyle/>
          <a:p>
            <a:r>
              <a:rPr lang="es-ES" sz="2800" dirty="0"/>
              <a:t>INFORMATION</a:t>
            </a:r>
            <a:endParaRPr lang="en-US" dirty="0"/>
          </a:p>
          <a:p>
            <a:pPr marL="742950" lvl="1" indent="-285750">
              <a:buFont typeface="Calibri" panose="020F0502020204030204" pitchFamily="34" charset="0"/>
              <a:buChar char="+"/>
            </a:pPr>
            <a:r>
              <a:rPr lang="en-US" sz="2400" dirty="0"/>
              <a:t>Compilation</a:t>
            </a:r>
          </a:p>
          <a:p>
            <a:pPr marL="742950" lvl="1" indent="-285750">
              <a:buFont typeface="Calibri" panose="020F0502020204030204" pitchFamily="34" charset="0"/>
              <a:buChar char="+"/>
            </a:pPr>
            <a:r>
              <a:rPr lang="es-ES" sz="2400" dirty="0" err="1"/>
              <a:t>Research</a:t>
            </a:r>
            <a:r>
              <a:rPr lang="es-ES" sz="2400" dirty="0"/>
              <a:t> / </a:t>
            </a:r>
            <a:r>
              <a:rPr lang="es-ES" sz="2400" dirty="0" err="1"/>
              <a:t>collection</a:t>
            </a:r>
            <a:endParaRPr lang="en-US" sz="2400" dirty="0"/>
          </a:p>
          <a:p>
            <a:pPr marL="742950" lvl="1" indent="-285750">
              <a:buFont typeface="Calibri" panose="020F0502020204030204" pitchFamily="34" charset="0"/>
              <a:buChar char="+"/>
            </a:pPr>
            <a:r>
              <a:rPr lang="en-US" sz="2400" dirty="0"/>
              <a:t>Evaluation / validation</a:t>
            </a:r>
          </a:p>
          <a:p>
            <a:pPr marL="742950" lvl="1" indent="-285750">
              <a:buFont typeface="Calibri" panose="020F0502020204030204" pitchFamily="34" charset="0"/>
              <a:buChar char="+"/>
            </a:pPr>
            <a:r>
              <a:rPr lang="en-US" sz="2400" dirty="0"/>
              <a:t>Contextualization</a:t>
            </a:r>
          </a:p>
          <a:p>
            <a:endParaRPr lang="en-US" dirty="0"/>
          </a:p>
          <a:p>
            <a:r>
              <a:rPr lang="es-ES" sz="2800" dirty="0"/>
              <a:t>ANALYSIS OF DRIVERS</a:t>
            </a:r>
            <a:endParaRPr lang="en-US" sz="2800" dirty="0"/>
          </a:p>
          <a:p>
            <a:pPr marL="742950" lvl="1" indent="-285750">
              <a:buFont typeface="Calibri" panose="020F0502020204030204" pitchFamily="34" charset="0"/>
              <a:buChar char="+"/>
            </a:pPr>
            <a:r>
              <a:rPr lang="en-US" sz="2400" dirty="0"/>
              <a:t>Identification</a:t>
            </a:r>
            <a:r>
              <a:rPr lang="es-ES" sz="2400" dirty="0"/>
              <a:t> </a:t>
            </a:r>
          </a:p>
          <a:p>
            <a:pPr marL="742950" lvl="1" indent="-285750">
              <a:buFont typeface="Calibri" panose="020F0502020204030204" pitchFamily="34" charset="0"/>
              <a:buChar char="+"/>
            </a:pPr>
            <a:r>
              <a:rPr lang="es-ES" sz="2400" dirty="0" err="1"/>
              <a:t>Hierarchization</a:t>
            </a:r>
            <a:endParaRPr lang="es-ES" sz="2400" dirty="0"/>
          </a:p>
          <a:p>
            <a:pPr marL="742950" lvl="1" indent="-285750">
              <a:buFont typeface="Calibri" panose="020F0502020204030204" pitchFamily="34" charset="0"/>
              <a:buChar char="+"/>
            </a:pPr>
            <a:r>
              <a:rPr lang="es-ES" sz="2400" dirty="0" err="1"/>
              <a:t>Evolution</a:t>
            </a:r>
            <a:endParaRPr lang="es-ES" sz="2400" dirty="0"/>
          </a:p>
          <a:p>
            <a:pPr marL="742950" lvl="1" indent="-285750">
              <a:buFont typeface="Calibri" panose="020F0502020204030204" pitchFamily="34" charset="0"/>
              <a:buChar char="+"/>
            </a:pPr>
            <a:r>
              <a:rPr lang="es-ES" sz="2400" dirty="0" err="1"/>
              <a:t>Interrelation</a:t>
            </a:r>
            <a:r>
              <a:rPr lang="es-ES" sz="2400" dirty="0"/>
              <a:t> / </a:t>
            </a:r>
            <a:r>
              <a:rPr lang="es-ES" sz="2400" dirty="0" err="1"/>
              <a:t>dynamics</a:t>
            </a:r>
            <a:endParaRPr lang="es-ES" sz="2400" dirty="0"/>
          </a:p>
          <a:p>
            <a:endParaRPr lang="es-ES" dirty="0"/>
          </a:p>
          <a:p>
            <a:r>
              <a:rPr lang="es-ES" sz="2800" dirty="0"/>
              <a:t>SCENARIO &amp; IMPLICATIONS</a:t>
            </a:r>
          </a:p>
          <a:p>
            <a:pPr marL="742950" lvl="1" indent="-285750">
              <a:buFont typeface="Calibri" panose="020F0502020204030204" pitchFamily="34" charset="0"/>
              <a:buChar char="+"/>
            </a:pPr>
            <a:r>
              <a:rPr lang="es-ES" sz="2400" dirty="0" err="1"/>
              <a:t>Most</a:t>
            </a:r>
            <a:r>
              <a:rPr lang="es-ES" sz="2400" dirty="0"/>
              <a:t> probable &amp; </a:t>
            </a:r>
            <a:r>
              <a:rPr lang="es-ES" sz="2400" dirty="0" err="1"/>
              <a:t>impact</a:t>
            </a:r>
            <a:endParaRPr lang="es-ES" sz="2400" dirty="0"/>
          </a:p>
          <a:p>
            <a:pPr marL="742950" lvl="1" indent="-285750">
              <a:buFont typeface="Calibri" panose="020F0502020204030204" pitchFamily="34" charset="0"/>
              <a:buChar char="+"/>
            </a:pPr>
            <a:r>
              <a:rPr lang="es-ES" sz="2400" dirty="0" err="1"/>
              <a:t>Less</a:t>
            </a:r>
            <a:r>
              <a:rPr lang="es-ES" sz="2400" dirty="0"/>
              <a:t> probable &amp; </a:t>
            </a:r>
            <a:r>
              <a:rPr lang="es-ES" sz="2400" dirty="0" err="1"/>
              <a:t>impact</a:t>
            </a:r>
            <a:endParaRPr lang="es-ES" sz="2400" dirty="0"/>
          </a:p>
          <a:p>
            <a:pPr marL="742950" lvl="1" indent="-285750">
              <a:buFont typeface="Calibri" panose="020F0502020204030204" pitchFamily="34" charset="0"/>
              <a:buChar char="+"/>
            </a:pPr>
            <a:r>
              <a:rPr lang="es-ES" sz="2400" dirty="0"/>
              <a:t>“Wild </a:t>
            </a:r>
            <a:r>
              <a:rPr lang="es-ES" sz="2400" dirty="0" err="1"/>
              <a:t>cards</a:t>
            </a:r>
            <a:r>
              <a:rPr lang="es-ES" sz="2400" dirty="0"/>
              <a:t>” &amp; </a:t>
            </a:r>
            <a:r>
              <a:rPr lang="es-ES" sz="2400" dirty="0" err="1"/>
              <a:t>impact</a:t>
            </a:r>
            <a:endParaRPr lang="es-ES" sz="2400" dirty="0"/>
          </a:p>
          <a:p>
            <a:endParaRPr lang="es-ES" dirty="0"/>
          </a:p>
          <a:p>
            <a:endParaRPr lang="es-ES" dirty="0"/>
          </a:p>
          <a:p>
            <a:endParaRPr lang="es-ES" dirty="0"/>
          </a:p>
        </p:txBody>
      </p:sp>
    </p:spTree>
    <p:extLst>
      <p:ext uri="{BB962C8B-B14F-4D97-AF65-F5344CB8AC3E}">
        <p14:creationId xmlns:p14="http://schemas.microsoft.com/office/powerpoint/2010/main" val="270737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808080"/>
                                      </p:to>
                                    </p:animClr>
                                  </p:sub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808080"/>
                                      </p:to>
                                    </p:animClr>
                                  </p:sub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808080"/>
                                      </p:to>
                                    </p:animClr>
                                  </p:sub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7" end="7"/>
                                            </p:txEl>
                                          </p:spTgt>
                                        </p:tgtEl>
                                        <p:attrNameLst>
                                          <p:attrName>ppt_c</p:attrName>
                                        </p:attrNameLst>
                                      </p:cBhvr>
                                      <p:to>
                                        <a:srgbClr val="808080"/>
                                      </p:to>
                                    </p:animClr>
                                  </p:sub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8" end="8"/>
                                            </p:txEl>
                                          </p:spTgt>
                                        </p:tgtEl>
                                        <p:attrNameLst>
                                          <p:attrName>ppt_c</p:attrName>
                                        </p:attrNameLst>
                                      </p:cBhvr>
                                      <p:to>
                                        <a:srgbClr val="808080"/>
                                      </p:to>
                                    </p:animClr>
                                  </p:sub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9" end="9"/>
                                            </p:txEl>
                                          </p:spTgt>
                                        </p:tgtEl>
                                        <p:attrNameLst>
                                          <p:attrName>ppt_c</p:attrName>
                                        </p:attrNameLst>
                                      </p:cBhvr>
                                      <p:to>
                                        <a:srgbClr val="808080"/>
                                      </p:to>
                                    </p:animClr>
                                  </p:subTnLst>
                                </p:cTn>
                              </p:par>
                              <p:par>
                                <p:cTn id="25" presetID="1" presetClass="entr" presetSubtype="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0" end="10"/>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35023A-7ED7-4443-885E-1708AAB73DB5}" type="slidenum">
              <a:rPr lang="en-US" smtClean="0"/>
              <a:t>8</a:t>
            </a:fld>
            <a:endParaRPr lang="en-US"/>
          </a:p>
        </p:txBody>
      </p:sp>
      <p:sp>
        <p:nvSpPr>
          <p:cNvPr id="4" name="Rectangle 3"/>
          <p:cNvSpPr/>
          <p:nvPr/>
        </p:nvSpPr>
        <p:spPr>
          <a:xfrm>
            <a:off x="869950" y="295342"/>
            <a:ext cx="8305800" cy="523220"/>
          </a:xfrm>
          <a:prstGeom prst="rect">
            <a:avLst/>
          </a:prstGeom>
        </p:spPr>
        <p:txBody>
          <a:bodyPr wrap="square">
            <a:spAutoFit/>
          </a:bodyPr>
          <a:lstStyle/>
          <a:p>
            <a:pPr lvl="0"/>
            <a:r>
              <a:rPr lang="es-ES" sz="2800" i="1" dirty="0"/>
              <a:t>The Role of </a:t>
            </a:r>
            <a:r>
              <a:rPr lang="es-ES" sz="2800" i="1" dirty="0" err="1"/>
              <a:t>Intelligence</a:t>
            </a:r>
            <a:r>
              <a:rPr lang="es-ES" sz="2800" i="1" dirty="0"/>
              <a:t>: The </a:t>
            </a:r>
            <a:r>
              <a:rPr lang="es-ES" sz="2800" i="1" dirty="0" err="1"/>
              <a:t>Blind</a:t>
            </a:r>
            <a:r>
              <a:rPr lang="es-ES" sz="2800" i="1" dirty="0"/>
              <a:t> </a:t>
            </a:r>
            <a:r>
              <a:rPr lang="es-ES" sz="2800" i="1" dirty="0" err="1"/>
              <a:t>Men</a:t>
            </a:r>
            <a:r>
              <a:rPr lang="es-ES" sz="2800" i="1" dirty="0"/>
              <a:t> and the Elephant</a:t>
            </a:r>
            <a:endParaRPr lang="en-US" sz="2800" i="1" dirty="0"/>
          </a:p>
        </p:txBody>
      </p:sp>
      <p:pic>
        <p:nvPicPr>
          <p:cNvPr id="5" name="Picture 4" descr="Diagram&#10;&#10;Description automatically generated">
            <a:extLst>
              <a:ext uri="{FF2B5EF4-FFF2-40B4-BE49-F238E27FC236}">
                <a16:creationId xmlns:a16="http://schemas.microsoft.com/office/drawing/2014/main" id="{88E9CC97-0FC2-45A0-8380-60EC8FC19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678" y="990600"/>
            <a:ext cx="8916644" cy="5620534"/>
          </a:xfrm>
          <a:prstGeom prst="rect">
            <a:avLst/>
          </a:prstGeom>
        </p:spPr>
      </p:pic>
      <p:sp>
        <p:nvSpPr>
          <p:cNvPr id="3" name="Freeform: Shape 2">
            <a:extLst>
              <a:ext uri="{FF2B5EF4-FFF2-40B4-BE49-F238E27FC236}">
                <a16:creationId xmlns:a16="http://schemas.microsoft.com/office/drawing/2014/main" id="{82C84B4E-FF73-47FC-96B4-084EDBA4D5CA}"/>
              </a:ext>
            </a:extLst>
          </p:cNvPr>
          <p:cNvSpPr/>
          <p:nvPr/>
        </p:nvSpPr>
        <p:spPr>
          <a:xfrm>
            <a:off x="2598198" y="1784405"/>
            <a:ext cx="1509204" cy="1029816"/>
          </a:xfrm>
          <a:custGeom>
            <a:avLst/>
            <a:gdLst>
              <a:gd name="connsiteX0" fmla="*/ 408373 w 1509204"/>
              <a:gd name="connsiteY0" fmla="*/ 17762 h 1029816"/>
              <a:gd name="connsiteX1" fmla="*/ 133165 w 1509204"/>
              <a:gd name="connsiteY1" fmla="*/ 35517 h 1029816"/>
              <a:gd name="connsiteX2" fmla="*/ 115410 w 1509204"/>
              <a:gd name="connsiteY2" fmla="*/ 53273 h 1029816"/>
              <a:gd name="connsiteX3" fmla="*/ 88777 w 1509204"/>
              <a:gd name="connsiteY3" fmla="*/ 71028 h 1029816"/>
              <a:gd name="connsiteX4" fmla="*/ 71021 w 1509204"/>
              <a:gd name="connsiteY4" fmla="*/ 97661 h 1029816"/>
              <a:gd name="connsiteX5" fmla="*/ 35511 w 1509204"/>
              <a:gd name="connsiteY5" fmla="*/ 142049 h 1029816"/>
              <a:gd name="connsiteX6" fmla="*/ 17755 w 1509204"/>
              <a:gd name="connsiteY6" fmla="*/ 204193 h 1029816"/>
              <a:gd name="connsiteX7" fmla="*/ 0 w 1509204"/>
              <a:gd name="connsiteY7" fmla="*/ 319603 h 1029816"/>
              <a:gd name="connsiteX8" fmla="*/ 8878 w 1509204"/>
              <a:gd name="connsiteY8" fmla="*/ 470523 h 1029816"/>
              <a:gd name="connsiteX9" fmla="*/ 26633 w 1509204"/>
              <a:gd name="connsiteY9" fmla="*/ 506034 h 1029816"/>
              <a:gd name="connsiteX10" fmla="*/ 35511 w 1509204"/>
              <a:gd name="connsiteY10" fmla="*/ 577055 h 1029816"/>
              <a:gd name="connsiteX11" fmla="*/ 71021 w 1509204"/>
              <a:gd name="connsiteY11" fmla="*/ 639199 h 1029816"/>
              <a:gd name="connsiteX12" fmla="*/ 97654 w 1509204"/>
              <a:gd name="connsiteY12" fmla="*/ 701343 h 1029816"/>
              <a:gd name="connsiteX13" fmla="*/ 115410 w 1509204"/>
              <a:gd name="connsiteY13" fmla="*/ 754609 h 1029816"/>
              <a:gd name="connsiteX14" fmla="*/ 133165 w 1509204"/>
              <a:gd name="connsiteY14" fmla="*/ 781242 h 1029816"/>
              <a:gd name="connsiteX15" fmla="*/ 159798 w 1509204"/>
              <a:gd name="connsiteY15" fmla="*/ 825630 h 1029816"/>
              <a:gd name="connsiteX16" fmla="*/ 204186 w 1509204"/>
              <a:gd name="connsiteY16" fmla="*/ 878896 h 1029816"/>
              <a:gd name="connsiteX17" fmla="*/ 230819 w 1509204"/>
              <a:gd name="connsiteY17" fmla="*/ 923284 h 1029816"/>
              <a:gd name="connsiteX18" fmla="*/ 257452 w 1509204"/>
              <a:gd name="connsiteY18" fmla="*/ 941040 h 1029816"/>
              <a:gd name="connsiteX19" fmla="*/ 275208 w 1509204"/>
              <a:gd name="connsiteY19" fmla="*/ 958795 h 1029816"/>
              <a:gd name="connsiteX20" fmla="*/ 346229 w 1509204"/>
              <a:gd name="connsiteY20" fmla="*/ 985428 h 1029816"/>
              <a:gd name="connsiteX21" fmla="*/ 470517 w 1509204"/>
              <a:gd name="connsiteY21" fmla="*/ 1003183 h 1029816"/>
              <a:gd name="connsiteX22" fmla="*/ 559293 w 1509204"/>
              <a:gd name="connsiteY22" fmla="*/ 1029816 h 1029816"/>
              <a:gd name="connsiteX23" fmla="*/ 887767 w 1509204"/>
              <a:gd name="connsiteY23" fmla="*/ 994306 h 1029816"/>
              <a:gd name="connsiteX24" fmla="*/ 923278 w 1509204"/>
              <a:gd name="connsiteY24" fmla="*/ 985428 h 1029816"/>
              <a:gd name="connsiteX25" fmla="*/ 1047565 w 1509204"/>
              <a:gd name="connsiteY25" fmla="*/ 967673 h 1029816"/>
              <a:gd name="connsiteX26" fmla="*/ 1091953 w 1509204"/>
              <a:gd name="connsiteY26" fmla="*/ 958795 h 1029816"/>
              <a:gd name="connsiteX27" fmla="*/ 1171852 w 1509204"/>
              <a:gd name="connsiteY27" fmla="*/ 932162 h 1029816"/>
              <a:gd name="connsiteX28" fmla="*/ 1189608 w 1509204"/>
              <a:gd name="connsiteY28" fmla="*/ 914407 h 1029816"/>
              <a:gd name="connsiteX29" fmla="*/ 1269507 w 1509204"/>
              <a:gd name="connsiteY29" fmla="*/ 887774 h 1029816"/>
              <a:gd name="connsiteX30" fmla="*/ 1296140 w 1509204"/>
              <a:gd name="connsiteY30" fmla="*/ 878896 h 1029816"/>
              <a:gd name="connsiteX31" fmla="*/ 1367161 w 1509204"/>
              <a:gd name="connsiteY31" fmla="*/ 816752 h 1029816"/>
              <a:gd name="connsiteX32" fmla="*/ 1393794 w 1509204"/>
              <a:gd name="connsiteY32" fmla="*/ 781242 h 1029816"/>
              <a:gd name="connsiteX33" fmla="*/ 1420427 w 1509204"/>
              <a:gd name="connsiteY33" fmla="*/ 763486 h 1029816"/>
              <a:gd name="connsiteX34" fmla="*/ 1447060 w 1509204"/>
              <a:gd name="connsiteY34" fmla="*/ 736853 h 1029816"/>
              <a:gd name="connsiteX35" fmla="*/ 1473693 w 1509204"/>
              <a:gd name="connsiteY35" fmla="*/ 648077 h 1029816"/>
              <a:gd name="connsiteX36" fmla="*/ 1482571 w 1509204"/>
              <a:gd name="connsiteY36" fmla="*/ 594811 h 1029816"/>
              <a:gd name="connsiteX37" fmla="*/ 1509204 w 1509204"/>
              <a:gd name="connsiteY37" fmla="*/ 488278 h 1029816"/>
              <a:gd name="connsiteX38" fmla="*/ 1491449 w 1509204"/>
              <a:gd name="connsiteY38" fmla="*/ 292970 h 1029816"/>
              <a:gd name="connsiteX39" fmla="*/ 1464816 w 1509204"/>
              <a:gd name="connsiteY39" fmla="*/ 257459 h 1029816"/>
              <a:gd name="connsiteX40" fmla="*/ 1420427 w 1509204"/>
              <a:gd name="connsiteY40" fmla="*/ 213071 h 1029816"/>
              <a:gd name="connsiteX41" fmla="*/ 1367161 w 1509204"/>
              <a:gd name="connsiteY41" fmla="*/ 168682 h 1029816"/>
              <a:gd name="connsiteX42" fmla="*/ 1331651 w 1509204"/>
              <a:gd name="connsiteY42" fmla="*/ 115416 h 1029816"/>
              <a:gd name="connsiteX43" fmla="*/ 1287262 w 1509204"/>
              <a:gd name="connsiteY43" fmla="*/ 97661 h 1029816"/>
              <a:gd name="connsiteX44" fmla="*/ 1251752 w 1509204"/>
              <a:gd name="connsiteY44" fmla="*/ 79906 h 1029816"/>
              <a:gd name="connsiteX45" fmla="*/ 1047565 w 1509204"/>
              <a:gd name="connsiteY45" fmla="*/ 53273 h 1029816"/>
              <a:gd name="connsiteX46" fmla="*/ 932155 w 1509204"/>
              <a:gd name="connsiteY46" fmla="*/ 35517 h 1029816"/>
              <a:gd name="connsiteX47" fmla="*/ 887767 w 1509204"/>
              <a:gd name="connsiteY47" fmla="*/ 26640 h 1029816"/>
              <a:gd name="connsiteX48" fmla="*/ 816746 w 1509204"/>
              <a:gd name="connsiteY48" fmla="*/ 17762 h 1029816"/>
              <a:gd name="connsiteX49" fmla="*/ 754602 w 1509204"/>
              <a:gd name="connsiteY49" fmla="*/ 7 h 1029816"/>
              <a:gd name="connsiteX50" fmla="*/ 550416 w 1509204"/>
              <a:gd name="connsiteY50" fmla="*/ 17762 h 1029816"/>
              <a:gd name="connsiteX51" fmla="*/ 301841 w 1509204"/>
              <a:gd name="connsiteY51" fmla="*/ 8884 h 102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09204" h="1029816">
                <a:moveTo>
                  <a:pt x="408373" y="17762"/>
                </a:moveTo>
                <a:cubicBezTo>
                  <a:pt x="316637" y="23680"/>
                  <a:pt x="224424" y="24455"/>
                  <a:pt x="133165" y="35517"/>
                </a:cubicBezTo>
                <a:cubicBezTo>
                  <a:pt x="124856" y="36524"/>
                  <a:pt x="121946" y="48044"/>
                  <a:pt x="115410" y="53273"/>
                </a:cubicBezTo>
                <a:cubicBezTo>
                  <a:pt x="107079" y="59938"/>
                  <a:pt x="97655" y="65110"/>
                  <a:pt x="88777" y="71028"/>
                </a:cubicBezTo>
                <a:cubicBezTo>
                  <a:pt x="82858" y="79906"/>
                  <a:pt x="77423" y="89125"/>
                  <a:pt x="71021" y="97661"/>
                </a:cubicBezTo>
                <a:cubicBezTo>
                  <a:pt x="59652" y="112819"/>
                  <a:pt x="43985" y="125101"/>
                  <a:pt x="35511" y="142049"/>
                </a:cubicBezTo>
                <a:cubicBezTo>
                  <a:pt x="25876" y="161318"/>
                  <a:pt x="22980" y="183293"/>
                  <a:pt x="17755" y="204193"/>
                </a:cubicBezTo>
                <a:cubicBezTo>
                  <a:pt x="7590" y="244855"/>
                  <a:pt x="5389" y="276492"/>
                  <a:pt x="0" y="319603"/>
                </a:cubicBezTo>
                <a:cubicBezTo>
                  <a:pt x="2959" y="369910"/>
                  <a:pt x="1751" y="420636"/>
                  <a:pt x="8878" y="470523"/>
                </a:cubicBezTo>
                <a:cubicBezTo>
                  <a:pt x="10750" y="483624"/>
                  <a:pt x="23423" y="493195"/>
                  <a:pt x="26633" y="506034"/>
                </a:cubicBezTo>
                <a:cubicBezTo>
                  <a:pt x="32419" y="529180"/>
                  <a:pt x="29725" y="553909"/>
                  <a:pt x="35511" y="577055"/>
                </a:cubicBezTo>
                <a:cubicBezTo>
                  <a:pt x="40017" y="595077"/>
                  <a:pt x="60454" y="623348"/>
                  <a:pt x="71021" y="639199"/>
                </a:cubicBezTo>
                <a:cubicBezTo>
                  <a:pt x="94505" y="733134"/>
                  <a:pt x="62621" y="622520"/>
                  <a:pt x="97654" y="701343"/>
                </a:cubicBezTo>
                <a:cubicBezTo>
                  <a:pt x="105255" y="718446"/>
                  <a:pt x="107809" y="737506"/>
                  <a:pt x="115410" y="754609"/>
                </a:cubicBezTo>
                <a:cubicBezTo>
                  <a:pt x="119743" y="764359"/>
                  <a:pt x="127510" y="772194"/>
                  <a:pt x="133165" y="781242"/>
                </a:cubicBezTo>
                <a:cubicBezTo>
                  <a:pt x="142310" y="795874"/>
                  <a:pt x="151418" y="810546"/>
                  <a:pt x="159798" y="825630"/>
                </a:cubicBezTo>
                <a:cubicBezTo>
                  <a:pt x="186300" y="873335"/>
                  <a:pt x="163336" y="851663"/>
                  <a:pt x="204186" y="878896"/>
                </a:cubicBezTo>
                <a:cubicBezTo>
                  <a:pt x="213064" y="893692"/>
                  <a:pt x="219590" y="910183"/>
                  <a:pt x="230819" y="923284"/>
                </a:cubicBezTo>
                <a:cubicBezTo>
                  <a:pt x="237763" y="931385"/>
                  <a:pt x="249120" y="934375"/>
                  <a:pt x="257452" y="941040"/>
                </a:cubicBezTo>
                <a:cubicBezTo>
                  <a:pt x="263988" y="946269"/>
                  <a:pt x="268244" y="954152"/>
                  <a:pt x="275208" y="958795"/>
                </a:cubicBezTo>
                <a:cubicBezTo>
                  <a:pt x="297415" y="973599"/>
                  <a:pt x="320206" y="981091"/>
                  <a:pt x="346229" y="985428"/>
                </a:cubicBezTo>
                <a:cubicBezTo>
                  <a:pt x="387510" y="992308"/>
                  <a:pt x="429236" y="996303"/>
                  <a:pt x="470517" y="1003183"/>
                </a:cubicBezTo>
                <a:cubicBezTo>
                  <a:pt x="497345" y="1007654"/>
                  <a:pt x="535622" y="1021926"/>
                  <a:pt x="559293" y="1029816"/>
                </a:cubicBezTo>
                <a:cubicBezTo>
                  <a:pt x="839096" y="980439"/>
                  <a:pt x="577384" y="1020171"/>
                  <a:pt x="887767" y="994306"/>
                </a:cubicBezTo>
                <a:cubicBezTo>
                  <a:pt x="899926" y="993293"/>
                  <a:pt x="911243" y="987434"/>
                  <a:pt x="923278" y="985428"/>
                </a:cubicBezTo>
                <a:cubicBezTo>
                  <a:pt x="964558" y="978548"/>
                  <a:pt x="1006228" y="974200"/>
                  <a:pt x="1047565" y="967673"/>
                </a:cubicBezTo>
                <a:cubicBezTo>
                  <a:pt x="1062469" y="965320"/>
                  <a:pt x="1077500" y="963131"/>
                  <a:pt x="1091953" y="958795"/>
                </a:cubicBezTo>
                <a:cubicBezTo>
                  <a:pt x="1259125" y="908644"/>
                  <a:pt x="1035550" y="966240"/>
                  <a:pt x="1171852" y="932162"/>
                </a:cubicBezTo>
                <a:cubicBezTo>
                  <a:pt x="1177771" y="926244"/>
                  <a:pt x="1182644" y="919050"/>
                  <a:pt x="1189608" y="914407"/>
                </a:cubicBezTo>
                <a:cubicBezTo>
                  <a:pt x="1225053" y="890777"/>
                  <a:pt x="1227604" y="898250"/>
                  <a:pt x="1269507" y="887774"/>
                </a:cubicBezTo>
                <a:cubicBezTo>
                  <a:pt x="1278586" y="885504"/>
                  <a:pt x="1287262" y="881855"/>
                  <a:pt x="1296140" y="878896"/>
                </a:cubicBezTo>
                <a:cubicBezTo>
                  <a:pt x="1304494" y="871934"/>
                  <a:pt x="1351657" y="835357"/>
                  <a:pt x="1367161" y="816752"/>
                </a:cubicBezTo>
                <a:cubicBezTo>
                  <a:pt x="1376633" y="805385"/>
                  <a:pt x="1383332" y="791704"/>
                  <a:pt x="1393794" y="781242"/>
                </a:cubicBezTo>
                <a:cubicBezTo>
                  <a:pt x="1401339" y="773697"/>
                  <a:pt x="1412230" y="770317"/>
                  <a:pt x="1420427" y="763486"/>
                </a:cubicBezTo>
                <a:cubicBezTo>
                  <a:pt x="1430072" y="755448"/>
                  <a:pt x="1438182" y="745731"/>
                  <a:pt x="1447060" y="736853"/>
                </a:cubicBezTo>
                <a:cubicBezTo>
                  <a:pt x="1458387" y="702873"/>
                  <a:pt x="1466983" y="681626"/>
                  <a:pt x="1473693" y="648077"/>
                </a:cubicBezTo>
                <a:cubicBezTo>
                  <a:pt x="1477223" y="630426"/>
                  <a:pt x="1478666" y="612383"/>
                  <a:pt x="1482571" y="594811"/>
                </a:cubicBezTo>
                <a:cubicBezTo>
                  <a:pt x="1490512" y="559079"/>
                  <a:pt x="1509204" y="488278"/>
                  <a:pt x="1509204" y="488278"/>
                </a:cubicBezTo>
                <a:cubicBezTo>
                  <a:pt x="1503286" y="423175"/>
                  <a:pt x="1503794" y="357165"/>
                  <a:pt x="1491449" y="292970"/>
                </a:cubicBezTo>
                <a:cubicBezTo>
                  <a:pt x="1488655" y="278440"/>
                  <a:pt x="1474646" y="268518"/>
                  <a:pt x="1464816" y="257459"/>
                </a:cubicBezTo>
                <a:cubicBezTo>
                  <a:pt x="1450914" y="241820"/>
                  <a:pt x="1436502" y="226467"/>
                  <a:pt x="1420427" y="213071"/>
                </a:cubicBezTo>
                <a:cubicBezTo>
                  <a:pt x="1402672" y="198275"/>
                  <a:pt x="1382708" y="185784"/>
                  <a:pt x="1367161" y="168682"/>
                </a:cubicBezTo>
                <a:cubicBezTo>
                  <a:pt x="1352807" y="152892"/>
                  <a:pt x="1351464" y="123341"/>
                  <a:pt x="1331651" y="115416"/>
                </a:cubicBezTo>
                <a:cubicBezTo>
                  <a:pt x="1316855" y="109498"/>
                  <a:pt x="1301825" y="104133"/>
                  <a:pt x="1287262" y="97661"/>
                </a:cubicBezTo>
                <a:cubicBezTo>
                  <a:pt x="1275169" y="92286"/>
                  <a:pt x="1264307" y="84091"/>
                  <a:pt x="1251752" y="79906"/>
                </a:cubicBezTo>
                <a:cubicBezTo>
                  <a:pt x="1173250" y="53738"/>
                  <a:pt x="1140035" y="59437"/>
                  <a:pt x="1047565" y="53273"/>
                </a:cubicBezTo>
                <a:lnTo>
                  <a:pt x="932155" y="35517"/>
                </a:lnTo>
                <a:cubicBezTo>
                  <a:pt x="917271" y="33036"/>
                  <a:pt x="902681" y="28934"/>
                  <a:pt x="887767" y="26640"/>
                </a:cubicBezTo>
                <a:cubicBezTo>
                  <a:pt x="864187" y="23012"/>
                  <a:pt x="840420" y="20721"/>
                  <a:pt x="816746" y="17762"/>
                </a:cubicBezTo>
                <a:cubicBezTo>
                  <a:pt x="805039" y="13860"/>
                  <a:pt x="764638" y="-365"/>
                  <a:pt x="754602" y="7"/>
                </a:cubicBezTo>
                <a:cubicBezTo>
                  <a:pt x="686330" y="2536"/>
                  <a:pt x="618722" y="16423"/>
                  <a:pt x="550416" y="17762"/>
                </a:cubicBezTo>
                <a:cubicBezTo>
                  <a:pt x="467521" y="19387"/>
                  <a:pt x="384699" y="11843"/>
                  <a:pt x="301841" y="8884"/>
                </a:cubicBezTo>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97475E3A-F662-4AEC-9026-CC188B7BF735}"/>
              </a:ext>
            </a:extLst>
          </p:cNvPr>
          <p:cNvSpPr/>
          <p:nvPr/>
        </p:nvSpPr>
        <p:spPr>
          <a:xfrm>
            <a:off x="7010401" y="1589103"/>
            <a:ext cx="1376039" cy="923348"/>
          </a:xfrm>
          <a:custGeom>
            <a:avLst/>
            <a:gdLst>
              <a:gd name="connsiteX0" fmla="*/ 497150 w 1376039"/>
              <a:gd name="connsiteY0" fmla="*/ 8878 h 923348"/>
              <a:gd name="connsiteX1" fmla="*/ 408373 w 1376039"/>
              <a:gd name="connsiteY1" fmla="*/ 26633 h 923348"/>
              <a:gd name="connsiteX2" fmla="*/ 363984 w 1376039"/>
              <a:gd name="connsiteY2" fmla="*/ 35511 h 923348"/>
              <a:gd name="connsiteX3" fmla="*/ 115410 w 1376039"/>
              <a:gd name="connsiteY3" fmla="*/ 44388 h 923348"/>
              <a:gd name="connsiteX4" fmla="*/ 97654 w 1376039"/>
              <a:gd name="connsiteY4" fmla="*/ 71021 h 923348"/>
              <a:gd name="connsiteX5" fmla="*/ 71021 w 1376039"/>
              <a:gd name="connsiteY5" fmla="*/ 88777 h 923348"/>
              <a:gd name="connsiteX6" fmla="*/ 62144 w 1376039"/>
              <a:gd name="connsiteY6" fmla="*/ 124287 h 923348"/>
              <a:gd name="connsiteX7" fmla="*/ 44388 w 1376039"/>
              <a:gd name="connsiteY7" fmla="*/ 142043 h 923348"/>
              <a:gd name="connsiteX8" fmla="*/ 26633 w 1376039"/>
              <a:gd name="connsiteY8" fmla="*/ 177553 h 923348"/>
              <a:gd name="connsiteX9" fmla="*/ 35511 w 1376039"/>
              <a:gd name="connsiteY9" fmla="*/ 292963 h 923348"/>
              <a:gd name="connsiteX10" fmla="*/ 44388 w 1376039"/>
              <a:gd name="connsiteY10" fmla="*/ 328474 h 923348"/>
              <a:gd name="connsiteX11" fmla="*/ 26633 w 1376039"/>
              <a:gd name="connsiteY11" fmla="*/ 417250 h 923348"/>
              <a:gd name="connsiteX12" fmla="*/ 8878 w 1376039"/>
              <a:gd name="connsiteY12" fmla="*/ 443883 h 923348"/>
              <a:gd name="connsiteX13" fmla="*/ 0 w 1376039"/>
              <a:gd name="connsiteY13" fmla="*/ 506027 h 923348"/>
              <a:gd name="connsiteX14" fmla="*/ 8878 w 1376039"/>
              <a:gd name="connsiteY14" fmla="*/ 710214 h 923348"/>
              <a:gd name="connsiteX15" fmla="*/ 71021 w 1376039"/>
              <a:gd name="connsiteY15" fmla="*/ 798990 h 923348"/>
              <a:gd name="connsiteX16" fmla="*/ 88777 w 1376039"/>
              <a:gd name="connsiteY16" fmla="*/ 816746 h 923348"/>
              <a:gd name="connsiteX17" fmla="*/ 177553 w 1376039"/>
              <a:gd name="connsiteY17" fmla="*/ 843379 h 923348"/>
              <a:gd name="connsiteX18" fmla="*/ 275208 w 1376039"/>
              <a:gd name="connsiteY18" fmla="*/ 870012 h 923348"/>
              <a:gd name="connsiteX19" fmla="*/ 363984 w 1376039"/>
              <a:gd name="connsiteY19" fmla="*/ 887767 h 923348"/>
              <a:gd name="connsiteX20" fmla="*/ 408373 w 1376039"/>
              <a:gd name="connsiteY20" fmla="*/ 914400 h 923348"/>
              <a:gd name="connsiteX21" fmla="*/ 479394 w 1376039"/>
              <a:gd name="connsiteY21" fmla="*/ 923278 h 923348"/>
              <a:gd name="connsiteX22" fmla="*/ 807868 w 1376039"/>
              <a:gd name="connsiteY22" fmla="*/ 905522 h 923348"/>
              <a:gd name="connsiteX23" fmla="*/ 932155 w 1376039"/>
              <a:gd name="connsiteY23" fmla="*/ 878889 h 923348"/>
              <a:gd name="connsiteX24" fmla="*/ 967666 w 1376039"/>
              <a:gd name="connsiteY24" fmla="*/ 861134 h 923348"/>
              <a:gd name="connsiteX25" fmla="*/ 1012054 w 1376039"/>
              <a:gd name="connsiteY25" fmla="*/ 852256 h 923348"/>
              <a:gd name="connsiteX26" fmla="*/ 1162975 w 1376039"/>
              <a:gd name="connsiteY26" fmla="*/ 834501 h 923348"/>
              <a:gd name="connsiteX27" fmla="*/ 1296140 w 1376039"/>
              <a:gd name="connsiteY27" fmla="*/ 798990 h 923348"/>
              <a:gd name="connsiteX28" fmla="*/ 1313895 w 1376039"/>
              <a:gd name="connsiteY28" fmla="*/ 736847 h 923348"/>
              <a:gd name="connsiteX29" fmla="*/ 1322773 w 1376039"/>
              <a:gd name="connsiteY29" fmla="*/ 639192 h 923348"/>
              <a:gd name="connsiteX30" fmla="*/ 1358283 w 1376039"/>
              <a:gd name="connsiteY30" fmla="*/ 550415 h 923348"/>
              <a:gd name="connsiteX31" fmla="*/ 1376039 w 1376039"/>
              <a:gd name="connsiteY31" fmla="*/ 452761 h 923348"/>
              <a:gd name="connsiteX32" fmla="*/ 1367161 w 1376039"/>
              <a:gd name="connsiteY32" fmla="*/ 328474 h 923348"/>
              <a:gd name="connsiteX33" fmla="*/ 1322773 w 1376039"/>
              <a:gd name="connsiteY33" fmla="*/ 239697 h 923348"/>
              <a:gd name="connsiteX34" fmla="*/ 1313895 w 1376039"/>
              <a:gd name="connsiteY34" fmla="*/ 168676 h 923348"/>
              <a:gd name="connsiteX35" fmla="*/ 1269507 w 1376039"/>
              <a:gd name="connsiteY35" fmla="*/ 115410 h 923348"/>
              <a:gd name="connsiteX36" fmla="*/ 1180730 w 1376039"/>
              <a:gd name="connsiteY36" fmla="*/ 71021 h 923348"/>
              <a:gd name="connsiteX37" fmla="*/ 1145219 w 1376039"/>
              <a:gd name="connsiteY37" fmla="*/ 44388 h 923348"/>
              <a:gd name="connsiteX38" fmla="*/ 1091953 w 1376039"/>
              <a:gd name="connsiteY38" fmla="*/ 26633 h 923348"/>
              <a:gd name="connsiteX39" fmla="*/ 1065320 w 1376039"/>
              <a:gd name="connsiteY39" fmla="*/ 8878 h 923348"/>
              <a:gd name="connsiteX40" fmla="*/ 958788 w 1376039"/>
              <a:gd name="connsiteY40" fmla="*/ 0 h 923348"/>
              <a:gd name="connsiteX41" fmla="*/ 497150 w 1376039"/>
              <a:gd name="connsiteY41" fmla="*/ 8878 h 92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76039" h="923348">
                <a:moveTo>
                  <a:pt x="497150" y="8878"/>
                </a:moveTo>
                <a:cubicBezTo>
                  <a:pt x="405414" y="13317"/>
                  <a:pt x="437965" y="20715"/>
                  <a:pt x="408373" y="26633"/>
                </a:cubicBezTo>
                <a:cubicBezTo>
                  <a:pt x="393577" y="29592"/>
                  <a:pt x="379064" y="34972"/>
                  <a:pt x="363984" y="35511"/>
                </a:cubicBezTo>
                <a:lnTo>
                  <a:pt x="115410" y="44388"/>
                </a:lnTo>
                <a:cubicBezTo>
                  <a:pt x="109491" y="53266"/>
                  <a:pt x="105199" y="63476"/>
                  <a:pt x="97654" y="71021"/>
                </a:cubicBezTo>
                <a:cubicBezTo>
                  <a:pt x="90109" y="78566"/>
                  <a:pt x="76939" y="79899"/>
                  <a:pt x="71021" y="88777"/>
                </a:cubicBezTo>
                <a:cubicBezTo>
                  <a:pt x="64253" y="98929"/>
                  <a:pt x="67600" y="113374"/>
                  <a:pt x="62144" y="124287"/>
                </a:cubicBezTo>
                <a:cubicBezTo>
                  <a:pt x="58401" y="131774"/>
                  <a:pt x="49031" y="135079"/>
                  <a:pt x="44388" y="142043"/>
                </a:cubicBezTo>
                <a:cubicBezTo>
                  <a:pt x="37047" y="153054"/>
                  <a:pt x="32551" y="165716"/>
                  <a:pt x="26633" y="177553"/>
                </a:cubicBezTo>
                <a:cubicBezTo>
                  <a:pt x="29592" y="216023"/>
                  <a:pt x="31003" y="254644"/>
                  <a:pt x="35511" y="292963"/>
                </a:cubicBezTo>
                <a:cubicBezTo>
                  <a:pt x="36937" y="305081"/>
                  <a:pt x="44388" y="316273"/>
                  <a:pt x="44388" y="328474"/>
                </a:cubicBezTo>
                <a:cubicBezTo>
                  <a:pt x="44388" y="344836"/>
                  <a:pt x="37566" y="395383"/>
                  <a:pt x="26633" y="417250"/>
                </a:cubicBezTo>
                <a:cubicBezTo>
                  <a:pt x="21861" y="426793"/>
                  <a:pt x="14796" y="435005"/>
                  <a:pt x="8878" y="443883"/>
                </a:cubicBezTo>
                <a:cubicBezTo>
                  <a:pt x="5919" y="464598"/>
                  <a:pt x="0" y="485102"/>
                  <a:pt x="0" y="506027"/>
                </a:cubicBezTo>
                <a:cubicBezTo>
                  <a:pt x="0" y="574154"/>
                  <a:pt x="3845" y="642273"/>
                  <a:pt x="8878" y="710214"/>
                </a:cubicBezTo>
                <a:cubicBezTo>
                  <a:pt x="12470" y="758710"/>
                  <a:pt x="32537" y="760506"/>
                  <a:pt x="71021" y="798990"/>
                </a:cubicBezTo>
                <a:cubicBezTo>
                  <a:pt x="76940" y="804909"/>
                  <a:pt x="81005" y="813637"/>
                  <a:pt x="88777" y="816746"/>
                </a:cubicBezTo>
                <a:cubicBezTo>
                  <a:pt x="168299" y="848554"/>
                  <a:pt x="97537" y="823375"/>
                  <a:pt x="177553" y="843379"/>
                </a:cubicBezTo>
                <a:cubicBezTo>
                  <a:pt x="204565" y="850132"/>
                  <a:pt x="245339" y="864038"/>
                  <a:pt x="275208" y="870012"/>
                </a:cubicBezTo>
                <a:cubicBezTo>
                  <a:pt x="384037" y="891777"/>
                  <a:pt x="281507" y="867147"/>
                  <a:pt x="363984" y="887767"/>
                </a:cubicBezTo>
                <a:cubicBezTo>
                  <a:pt x="378780" y="896645"/>
                  <a:pt x="391881" y="909325"/>
                  <a:pt x="408373" y="914400"/>
                </a:cubicBezTo>
                <a:cubicBezTo>
                  <a:pt x="431176" y="921416"/>
                  <a:pt x="455542" y="923808"/>
                  <a:pt x="479394" y="923278"/>
                </a:cubicBezTo>
                <a:cubicBezTo>
                  <a:pt x="589018" y="920842"/>
                  <a:pt x="698377" y="911441"/>
                  <a:pt x="807868" y="905522"/>
                </a:cubicBezTo>
                <a:cubicBezTo>
                  <a:pt x="849297" y="896644"/>
                  <a:pt x="891331" y="890229"/>
                  <a:pt x="932155" y="878889"/>
                </a:cubicBezTo>
                <a:cubicBezTo>
                  <a:pt x="944906" y="875347"/>
                  <a:pt x="955111" y="865319"/>
                  <a:pt x="967666" y="861134"/>
                </a:cubicBezTo>
                <a:cubicBezTo>
                  <a:pt x="981981" y="856362"/>
                  <a:pt x="997103" y="854295"/>
                  <a:pt x="1012054" y="852256"/>
                </a:cubicBezTo>
                <a:cubicBezTo>
                  <a:pt x="1062243" y="845412"/>
                  <a:pt x="1112668" y="840419"/>
                  <a:pt x="1162975" y="834501"/>
                </a:cubicBezTo>
                <a:cubicBezTo>
                  <a:pt x="1278586" y="805598"/>
                  <a:pt x="1234782" y="819443"/>
                  <a:pt x="1296140" y="798990"/>
                </a:cubicBezTo>
                <a:cubicBezTo>
                  <a:pt x="1302224" y="780735"/>
                  <a:pt x="1311419" y="755420"/>
                  <a:pt x="1313895" y="736847"/>
                </a:cubicBezTo>
                <a:cubicBezTo>
                  <a:pt x="1318215" y="704448"/>
                  <a:pt x="1317093" y="671381"/>
                  <a:pt x="1322773" y="639192"/>
                </a:cubicBezTo>
                <a:cubicBezTo>
                  <a:pt x="1328757" y="605284"/>
                  <a:pt x="1343441" y="580100"/>
                  <a:pt x="1358283" y="550415"/>
                </a:cubicBezTo>
                <a:cubicBezTo>
                  <a:pt x="1361170" y="535982"/>
                  <a:pt x="1376039" y="464120"/>
                  <a:pt x="1376039" y="452761"/>
                </a:cubicBezTo>
                <a:cubicBezTo>
                  <a:pt x="1376039" y="411226"/>
                  <a:pt x="1373639" y="369500"/>
                  <a:pt x="1367161" y="328474"/>
                </a:cubicBezTo>
                <a:cubicBezTo>
                  <a:pt x="1362846" y="301144"/>
                  <a:pt x="1336115" y="261933"/>
                  <a:pt x="1322773" y="239697"/>
                </a:cubicBezTo>
                <a:cubicBezTo>
                  <a:pt x="1319814" y="216023"/>
                  <a:pt x="1320172" y="191693"/>
                  <a:pt x="1313895" y="168676"/>
                </a:cubicBezTo>
                <a:cubicBezTo>
                  <a:pt x="1310389" y="155822"/>
                  <a:pt x="1278722" y="121081"/>
                  <a:pt x="1269507" y="115410"/>
                </a:cubicBezTo>
                <a:cubicBezTo>
                  <a:pt x="1241330" y="98070"/>
                  <a:pt x="1207198" y="90872"/>
                  <a:pt x="1180730" y="71021"/>
                </a:cubicBezTo>
                <a:cubicBezTo>
                  <a:pt x="1168893" y="62143"/>
                  <a:pt x="1158453" y="51005"/>
                  <a:pt x="1145219" y="44388"/>
                </a:cubicBezTo>
                <a:cubicBezTo>
                  <a:pt x="1128479" y="36018"/>
                  <a:pt x="1109056" y="34234"/>
                  <a:pt x="1091953" y="26633"/>
                </a:cubicBezTo>
                <a:cubicBezTo>
                  <a:pt x="1082203" y="22300"/>
                  <a:pt x="1075782" y="10970"/>
                  <a:pt x="1065320" y="8878"/>
                </a:cubicBezTo>
                <a:cubicBezTo>
                  <a:pt x="1030378" y="1890"/>
                  <a:pt x="994417" y="566"/>
                  <a:pt x="958788" y="0"/>
                </a:cubicBezTo>
                <a:lnTo>
                  <a:pt x="497150" y="8878"/>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70D7DF0F-BEAE-4261-A7FB-0AC5F94A79C9}"/>
              </a:ext>
            </a:extLst>
          </p:cNvPr>
          <p:cNvSpPr/>
          <p:nvPr/>
        </p:nvSpPr>
        <p:spPr>
          <a:xfrm>
            <a:off x="3149601" y="4216400"/>
            <a:ext cx="1492283" cy="1066954"/>
          </a:xfrm>
          <a:custGeom>
            <a:avLst/>
            <a:gdLst>
              <a:gd name="connsiteX0" fmla="*/ 552450 w 1492283"/>
              <a:gd name="connsiteY0" fmla="*/ 63500 h 1066954"/>
              <a:gd name="connsiteX1" fmla="*/ 520700 w 1492283"/>
              <a:gd name="connsiteY1" fmla="*/ 88900 h 1066954"/>
              <a:gd name="connsiteX2" fmla="*/ 463550 w 1492283"/>
              <a:gd name="connsiteY2" fmla="*/ 127000 h 1066954"/>
              <a:gd name="connsiteX3" fmla="*/ 355600 w 1492283"/>
              <a:gd name="connsiteY3" fmla="*/ 139700 h 1066954"/>
              <a:gd name="connsiteX4" fmla="*/ 323850 w 1492283"/>
              <a:gd name="connsiteY4" fmla="*/ 152400 h 1066954"/>
              <a:gd name="connsiteX5" fmla="*/ 285750 w 1492283"/>
              <a:gd name="connsiteY5" fmla="*/ 158750 h 1066954"/>
              <a:gd name="connsiteX6" fmla="*/ 273050 w 1492283"/>
              <a:gd name="connsiteY6" fmla="*/ 177800 h 1066954"/>
              <a:gd name="connsiteX7" fmla="*/ 247650 w 1492283"/>
              <a:gd name="connsiteY7" fmla="*/ 184150 h 1066954"/>
              <a:gd name="connsiteX8" fmla="*/ 196850 w 1492283"/>
              <a:gd name="connsiteY8" fmla="*/ 209550 h 1066954"/>
              <a:gd name="connsiteX9" fmla="*/ 177800 w 1492283"/>
              <a:gd name="connsiteY9" fmla="*/ 222250 h 1066954"/>
              <a:gd name="connsiteX10" fmla="*/ 107950 w 1492283"/>
              <a:gd name="connsiteY10" fmla="*/ 254000 h 1066954"/>
              <a:gd name="connsiteX11" fmla="*/ 38100 w 1492283"/>
              <a:gd name="connsiteY11" fmla="*/ 311150 h 1066954"/>
              <a:gd name="connsiteX12" fmla="*/ 25400 w 1492283"/>
              <a:gd name="connsiteY12" fmla="*/ 349250 h 1066954"/>
              <a:gd name="connsiteX13" fmla="*/ 12700 w 1492283"/>
              <a:gd name="connsiteY13" fmla="*/ 400050 h 1066954"/>
              <a:gd name="connsiteX14" fmla="*/ 0 w 1492283"/>
              <a:gd name="connsiteY14" fmla="*/ 419100 h 1066954"/>
              <a:gd name="connsiteX15" fmla="*/ 6350 w 1492283"/>
              <a:gd name="connsiteY15" fmla="*/ 488950 h 1066954"/>
              <a:gd name="connsiteX16" fmla="*/ 19050 w 1492283"/>
              <a:gd name="connsiteY16" fmla="*/ 527050 h 1066954"/>
              <a:gd name="connsiteX17" fmla="*/ 38100 w 1492283"/>
              <a:gd name="connsiteY17" fmla="*/ 577850 h 1066954"/>
              <a:gd name="connsiteX18" fmla="*/ 69850 w 1492283"/>
              <a:gd name="connsiteY18" fmla="*/ 762000 h 1066954"/>
              <a:gd name="connsiteX19" fmla="*/ 76200 w 1492283"/>
              <a:gd name="connsiteY19" fmla="*/ 781050 h 1066954"/>
              <a:gd name="connsiteX20" fmla="*/ 114300 w 1492283"/>
              <a:gd name="connsiteY20" fmla="*/ 812800 h 1066954"/>
              <a:gd name="connsiteX21" fmla="*/ 133350 w 1492283"/>
              <a:gd name="connsiteY21" fmla="*/ 825500 h 1066954"/>
              <a:gd name="connsiteX22" fmla="*/ 152400 w 1492283"/>
              <a:gd name="connsiteY22" fmla="*/ 844550 h 1066954"/>
              <a:gd name="connsiteX23" fmla="*/ 196850 w 1492283"/>
              <a:gd name="connsiteY23" fmla="*/ 869950 h 1066954"/>
              <a:gd name="connsiteX24" fmla="*/ 228600 w 1492283"/>
              <a:gd name="connsiteY24" fmla="*/ 876300 h 1066954"/>
              <a:gd name="connsiteX25" fmla="*/ 273050 w 1492283"/>
              <a:gd name="connsiteY25" fmla="*/ 889000 h 1066954"/>
              <a:gd name="connsiteX26" fmla="*/ 317500 w 1492283"/>
              <a:gd name="connsiteY26" fmla="*/ 901700 h 1066954"/>
              <a:gd name="connsiteX27" fmla="*/ 336550 w 1492283"/>
              <a:gd name="connsiteY27" fmla="*/ 908050 h 1066954"/>
              <a:gd name="connsiteX28" fmla="*/ 368300 w 1492283"/>
              <a:gd name="connsiteY28" fmla="*/ 927100 h 1066954"/>
              <a:gd name="connsiteX29" fmla="*/ 412750 w 1492283"/>
              <a:gd name="connsiteY29" fmla="*/ 939800 h 1066954"/>
              <a:gd name="connsiteX30" fmla="*/ 476250 w 1492283"/>
              <a:gd name="connsiteY30" fmla="*/ 958850 h 1066954"/>
              <a:gd name="connsiteX31" fmla="*/ 495300 w 1492283"/>
              <a:gd name="connsiteY31" fmla="*/ 971550 h 1066954"/>
              <a:gd name="connsiteX32" fmla="*/ 533400 w 1492283"/>
              <a:gd name="connsiteY32" fmla="*/ 1009650 h 1066954"/>
              <a:gd name="connsiteX33" fmla="*/ 558800 w 1492283"/>
              <a:gd name="connsiteY33" fmla="*/ 1016000 h 1066954"/>
              <a:gd name="connsiteX34" fmla="*/ 584200 w 1492283"/>
              <a:gd name="connsiteY34" fmla="*/ 1035050 h 1066954"/>
              <a:gd name="connsiteX35" fmla="*/ 647700 w 1492283"/>
              <a:gd name="connsiteY35" fmla="*/ 1047750 h 1066954"/>
              <a:gd name="connsiteX36" fmla="*/ 723900 w 1492283"/>
              <a:gd name="connsiteY36" fmla="*/ 1066800 h 1066954"/>
              <a:gd name="connsiteX37" fmla="*/ 755650 w 1492283"/>
              <a:gd name="connsiteY37" fmla="*/ 1054100 h 1066954"/>
              <a:gd name="connsiteX38" fmla="*/ 844550 w 1492283"/>
              <a:gd name="connsiteY38" fmla="*/ 1047750 h 1066954"/>
              <a:gd name="connsiteX39" fmla="*/ 882650 w 1492283"/>
              <a:gd name="connsiteY39" fmla="*/ 1022350 h 1066954"/>
              <a:gd name="connsiteX40" fmla="*/ 933450 w 1492283"/>
              <a:gd name="connsiteY40" fmla="*/ 1009650 h 1066954"/>
              <a:gd name="connsiteX41" fmla="*/ 1035050 w 1492283"/>
              <a:gd name="connsiteY41" fmla="*/ 952500 h 1066954"/>
              <a:gd name="connsiteX42" fmla="*/ 1066800 w 1492283"/>
              <a:gd name="connsiteY42" fmla="*/ 908050 h 1066954"/>
              <a:gd name="connsiteX43" fmla="*/ 1085850 w 1492283"/>
              <a:gd name="connsiteY43" fmla="*/ 882650 h 1066954"/>
              <a:gd name="connsiteX44" fmla="*/ 1111250 w 1492283"/>
              <a:gd name="connsiteY44" fmla="*/ 869950 h 1066954"/>
              <a:gd name="connsiteX45" fmla="*/ 1155700 w 1492283"/>
              <a:gd name="connsiteY45" fmla="*/ 850900 h 1066954"/>
              <a:gd name="connsiteX46" fmla="*/ 1200150 w 1492283"/>
              <a:gd name="connsiteY46" fmla="*/ 831850 h 1066954"/>
              <a:gd name="connsiteX47" fmla="*/ 1244600 w 1492283"/>
              <a:gd name="connsiteY47" fmla="*/ 806450 h 1066954"/>
              <a:gd name="connsiteX48" fmla="*/ 1289050 w 1492283"/>
              <a:gd name="connsiteY48" fmla="*/ 800100 h 1066954"/>
              <a:gd name="connsiteX49" fmla="*/ 1352550 w 1492283"/>
              <a:gd name="connsiteY49" fmla="*/ 755650 h 1066954"/>
              <a:gd name="connsiteX50" fmla="*/ 1358900 w 1492283"/>
              <a:gd name="connsiteY50" fmla="*/ 723900 h 1066954"/>
              <a:gd name="connsiteX51" fmla="*/ 1377950 w 1492283"/>
              <a:gd name="connsiteY51" fmla="*/ 704850 h 1066954"/>
              <a:gd name="connsiteX52" fmla="*/ 1397000 w 1492283"/>
              <a:gd name="connsiteY52" fmla="*/ 666750 h 1066954"/>
              <a:gd name="connsiteX53" fmla="*/ 1409700 w 1492283"/>
              <a:gd name="connsiteY53" fmla="*/ 647700 h 1066954"/>
              <a:gd name="connsiteX54" fmla="*/ 1422400 w 1492283"/>
              <a:gd name="connsiteY54" fmla="*/ 609600 h 1066954"/>
              <a:gd name="connsiteX55" fmla="*/ 1428750 w 1492283"/>
              <a:gd name="connsiteY55" fmla="*/ 565150 h 1066954"/>
              <a:gd name="connsiteX56" fmla="*/ 1473200 w 1492283"/>
              <a:gd name="connsiteY56" fmla="*/ 514350 h 1066954"/>
              <a:gd name="connsiteX57" fmla="*/ 1492250 w 1492283"/>
              <a:gd name="connsiteY57" fmla="*/ 457200 h 1066954"/>
              <a:gd name="connsiteX58" fmla="*/ 1479550 w 1492283"/>
              <a:gd name="connsiteY58" fmla="*/ 400050 h 1066954"/>
              <a:gd name="connsiteX59" fmla="*/ 1473200 w 1492283"/>
              <a:gd name="connsiteY59" fmla="*/ 381000 h 1066954"/>
              <a:gd name="connsiteX60" fmla="*/ 1416050 w 1492283"/>
              <a:gd name="connsiteY60" fmla="*/ 361950 h 1066954"/>
              <a:gd name="connsiteX61" fmla="*/ 1403350 w 1492283"/>
              <a:gd name="connsiteY61" fmla="*/ 342900 h 1066954"/>
              <a:gd name="connsiteX62" fmla="*/ 1390650 w 1492283"/>
              <a:gd name="connsiteY62" fmla="*/ 317500 h 1066954"/>
              <a:gd name="connsiteX63" fmla="*/ 1358900 w 1492283"/>
              <a:gd name="connsiteY63" fmla="*/ 279400 h 1066954"/>
              <a:gd name="connsiteX64" fmla="*/ 1339850 w 1492283"/>
              <a:gd name="connsiteY64" fmla="*/ 254000 h 1066954"/>
              <a:gd name="connsiteX65" fmla="*/ 1333500 w 1492283"/>
              <a:gd name="connsiteY65" fmla="*/ 234950 h 1066954"/>
              <a:gd name="connsiteX66" fmla="*/ 1212850 w 1492283"/>
              <a:gd name="connsiteY66" fmla="*/ 158750 h 1066954"/>
              <a:gd name="connsiteX67" fmla="*/ 1181100 w 1492283"/>
              <a:gd name="connsiteY67" fmla="*/ 133350 h 1066954"/>
              <a:gd name="connsiteX68" fmla="*/ 1162050 w 1492283"/>
              <a:gd name="connsiteY68" fmla="*/ 127000 h 1066954"/>
              <a:gd name="connsiteX69" fmla="*/ 1136650 w 1492283"/>
              <a:gd name="connsiteY69" fmla="*/ 114300 h 1066954"/>
              <a:gd name="connsiteX70" fmla="*/ 1117600 w 1492283"/>
              <a:gd name="connsiteY70" fmla="*/ 107950 h 1066954"/>
              <a:gd name="connsiteX71" fmla="*/ 1041400 w 1492283"/>
              <a:gd name="connsiteY71" fmla="*/ 82550 h 1066954"/>
              <a:gd name="connsiteX72" fmla="*/ 1028700 w 1492283"/>
              <a:gd name="connsiteY72" fmla="*/ 63500 h 1066954"/>
              <a:gd name="connsiteX73" fmla="*/ 1003300 w 1492283"/>
              <a:gd name="connsiteY73" fmla="*/ 50800 h 1066954"/>
              <a:gd name="connsiteX74" fmla="*/ 958850 w 1492283"/>
              <a:gd name="connsiteY74" fmla="*/ 31750 h 1066954"/>
              <a:gd name="connsiteX75" fmla="*/ 933450 w 1492283"/>
              <a:gd name="connsiteY75" fmla="*/ 19050 h 1066954"/>
              <a:gd name="connsiteX76" fmla="*/ 908050 w 1492283"/>
              <a:gd name="connsiteY76" fmla="*/ 12700 h 1066954"/>
              <a:gd name="connsiteX77" fmla="*/ 876300 w 1492283"/>
              <a:gd name="connsiteY77" fmla="*/ 0 h 1066954"/>
              <a:gd name="connsiteX78" fmla="*/ 730250 w 1492283"/>
              <a:gd name="connsiteY78" fmla="*/ 6350 h 1066954"/>
              <a:gd name="connsiteX79" fmla="*/ 704850 w 1492283"/>
              <a:gd name="connsiteY79" fmla="*/ 12700 h 1066954"/>
              <a:gd name="connsiteX80" fmla="*/ 615950 w 1492283"/>
              <a:gd name="connsiteY80" fmla="*/ 25400 h 1066954"/>
              <a:gd name="connsiteX81" fmla="*/ 577850 w 1492283"/>
              <a:gd name="connsiteY81" fmla="*/ 44450 h 1066954"/>
              <a:gd name="connsiteX82" fmla="*/ 552450 w 1492283"/>
              <a:gd name="connsiteY82" fmla="*/ 63500 h 106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492283" h="1066954">
                <a:moveTo>
                  <a:pt x="552450" y="63500"/>
                </a:moveTo>
                <a:cubicBezTo>
                  <a:pt x="542925" y="70908"/>
                  <a:pt x="530830" y="79896"/>
                  <a:pt x="520700" y="88900"/>
                </a:cubicBezTo>
                <a:cubicBezTo>
                  <a:pt x="495877" y="110965"/>
                  <a:pt x="498195" y="120701"/>
                  <a:pt x="463550" y="127000"/>
                </a:cubicBezTo>
                <a:cubicBezTo>
                  <a:pt x="427903" y="133481"/>
                  <a:pt x="391583" y="135467"/>
                  <a:pt x="355600" y="139700"/>
                </a:cubicBezTo>
                <a:cubicBezTo>
                  <a:pt x="345017" y="143933"/>
                  <a:pt x="334847" y="149401"/>
                  <a:pt x="323850" y="152400"/>
                </a:cubicBezTo>
                <a:cubicBezTo>
                  <a:pt x="311428" y="155788"/>
                  <a:pt x="297266" y="152992"/>
                  <a:pt x="285750" y="158750"/>
                </a:cubicBezTo>
                <a:cubicBezTo>
                  <a:pt x="278924" y="162163"/>
                  <a:pt x="279400" y="173567"/>
                  <a:pt x="273050" y="177800"/>
                </a:cubicBezTo>
                <a:cubicBezTo>
                  <a:pt x="265788" y="182641"/>
                  <a:pt x="256117" y="182033"/>
                  <a:pt x="247650" y="184150"/>
                </a:cubicBezTo>
                <a:cubicBezTo>
                  <a:pt x="191239" y="226458"/>
                  <a:pt x="252333" y="185772"/>
                  <a:pt x="196850" y="209550"/>
                </a:cubicBezTo>
                <a:cubicBezTo>
                  <a:pt x="189835" y="212556"/>
                  <a:pt x="184426" y="218464"/>
                  <a:pt x="177800" y="222250"/>
                </a:cubicBezTo>
                <a:cubicBezTo>
                  <a:pt x="157891" y="233627"/>
                  <a:pt x="127197" y="245751"/>
                  <a:pt x="107950" y="254000"/>
                </a:cubicBezTo>
                <a:cubicBezTo>
                  <a:pt x="56807" y="305143"/>
                  <a:pt x="82242" y="289079"/>
                  <a:pt x="38100" y="311150"/>
                </a:cubicBezTo>
                <a:cubicBezTo>
                  <a:pt x="33867" y="323850"/>
                  <a:pt x="28025" y="336123"/>
                  <a:pt x="25400" y="349250"/>
                </a:cubicBezTo>
                <a:cubicBezTo>
                  <a:pt x="22985" y="361326"/>
                  <a:pt x="19209" y="387033"/>
                  <a:pt x="12700" y="400050"/>
                </a:cubicBezTo>
                <a:cubicBezTo>
                  <a:pt x="9287" y="406876"/>
                  <a:pt x="4233" y="412750"/>
                  <a:pt x="0" y="419100"/>
                </a:cubicBezTo>
                <a:cubicBezTo>
                  <a:pt x="2117" y="442383"/>
                  <a:pt x="2287" y="465926"/>
                  <a:pt x="6350" y="488950"/>
                </a:cubicBezTo>
                <a:cubicBezTo>
                  <a:pt x="8676" y="502133"/>
                  <a:pt x="15803" y="514063"/>
                  <a:pt x="19050" y="527050"/>
                </a:cubicBezTo>
                <a:cubicBezTo>
                  <a:pt x="27696" y="561633"/>
                  <a:pt x="21497" y="544644"/>
                  <a:pt x="38100" y="577850"/>
                </a:cubicBezTo>
                <a:cubicBezTo>
                  <a:pt x="46022" y="712528"/>
                  <a:pt x="33051" y="651604"/>
                  <a:pt x="69850" y="762000"/>
                </a:cubicBezTo>
                <a:cubicBezTo>
                  <a:pt x="71967" y="768350"/>
                  <a:pt x="71058" y="776765"/>
                  <a:pt x="76200" y="781050"/>
                </a:cubicBezTo>
                <a:cubicBezTo>
                  <a:pt x="88900" y="791633"/>
                  <a:pt x="101251" y="802651"/>
                  <a:pt x="114300" y="812800"/>
                </a:cubicBezTo>
                <a:cubicBezTo>
                  <a:pt x="120324" y="817485"/>
                  <a:pt x="127487" y="820614"/>
                  <a:pt x="133350" y="825500"/>
                </a:cubicBezTo>
                <a:cubicBezTo>
                  <a:pt x="140249" y="831249"/>
                  <a:pt x="145501" y="838801"/>
                  <a:pt x="152400" y="844550"/>
                </a:cubicBezTo>
                <a:cubicBezTo>
                  <a:pt x="161690" y="852292"/>
                  <a:pt x="186499" y="866500"/>
                  <a:pt x="196850" y="869950"/>
                </a:cubicBezTo>
                <a:cubicBezTo>
                  <a:pt x="207089" y="873363"/>
                  <a:pt x="218064" y="873959"/>
                  <a:pt x="228600" y="876300"/>
                </a:cubicBezTo>
                <a:cubicBezTo>
                  <a:pt x="264374" y="884250"/>
                  <a:pt x="242744" y="879908"/>
                  <a:pt x="273050" y="889000"/>
                </a:cubicBezTo>
                <a:cubicBezTo>
                  <a:pt x="287810" y="893428"/>
                  <a:pt x="302740" y="897272"/>
                  <a:pt x="317500" y="901700"/>
                </a:cubicBezTo>
                <a:cubicBezTo>
                  <a:pt x="323911" y="903623"/>
                  <a:pt x="330563" y="905057"/>
                  <a:pt x="336550" y="908050"/>
                </a:cubicBezTo>
                <a:cubicBezTo>
                  <a:pt x="347589" y="913570"/>
                  <a:pt x="357261" y="921580"/>
                  <a:pt x="368300" y="927100"/>
                </a:cubicBezTo>
                <a:cubicBezTo>
                  <a:pt x="378970" y="932435"/>
                  <a:pt x="402577" y="936748"/>
                  <a:pt x="412750" y="939800"/>
                </a:cubicBezTo>
                <a:cubicBezTo>
                  <a:pt x="490049" y="962990"/>
                  <a:pt x="417706" y="944214"/>
                  <a:pt x="476250" y="958850"/>
                </a:cubicBezTo>
                <a:cubicBezTo>
                  <a:pt x="482600" y="963083"/>
                  <a:pt x="489904" y="966154"/>
                  <a:pt x="495300" y="971550"/>
                </a:cubicBezTo>
                <a:cubicBezTo>
                  <a:pt x="521082" y="997332"/>
                  <a:pt x="491895" y="988897"/>
                  <a:pt x="533400" y="1009650"/>
                </a:cubicBezTo>
                <a:cubicBezTo>
                  <a:pt x="541206" y="1013553"/>
                  <a:pt x="550333" y="1013883"/>
                  <a:pt x="558800" y="1016000"/>
                </a:cubicBezTo>
                <a:cubicBezTo>
                  <a:pt x="567267" y="1022350"/>
                  <a:pt x="575011" y="1029799"/>
                  <a:pt x="584200" y="1035050"/>
                </a:cubicBezTo>
                <a:cubicBezTo>
                  <a:pt x="598977" y="1043494"/>
                  <a:pt x="637928" y="1046354"/>
                  <a:pt x="647700" y="1047750"/>
                </a:cubicBezTo>
                <a:cubicBezTo>
                  <a:pt x="665627" y="1053726"/>
                  <a:pt x="703745" y="1068632"/>
                  <a:pt x="723900" y="1066800"/>
                </a:cubicBezTo>
                <a:cubicBezTo>
                  <a:pt x="735252" y="1065768"/>
                  <a:pt x="744391" y="1055878"/>
                  <a:pt x="755650" y="1054100"/>
                </a:cubicBezTo>
                <a:cubicBezTo>
                  <a:pt x="784995" y="1049467"/>
                  <a:pt x="814917" y="1049867"/>
                  <a:pt x="844550" y="1047750"/>
                </a:cubicBezTo>
                <a:cubicBezTo>
                  <a:pt x="889846" y="1032651"/>
                  <a:pt x="835084" y="1054061"/>
                  <a:pt x="882650" y="1022350"/>
                </a:cubicBezTo>
                <a:cubicBezTo>
                  <a:pt x="891018" y="1016771"/>
                  <a:pt x="928870" y="1010566"/>
                  <a:pt x="933450" y="1009650"/>
                </a:cubicBezTo>
                <a:cubicBezTo>
                  <a:pt x="962337" y="997270"/>
                  <a:pt x="1016481" y="977259"/>
                  <a:pt x="1035050" y="952500"/>
                </a:cubicBezTo>
                <a:cubicBezTo>
                  <a:pt x="1097308" y="869489"/>
                  <a:pt x="1020374" y="973047"/>
                  <a:pt x="1066800" y="908050"/>
                </a:cubicBezTo>
                <a:cubicBezTo>
                  <a:pt x="1072951" y="899438"/>
                  <a:pt x="1077815" y="889538"/>
                  <a:pt x="1085850" y="882650"/>
                </a:cubicBezTo>
                <a:cubicBezTo>
                  <a:pt x="1093037" y="876490"/>
                  <a:pt x="1102632" y="873867"/>
                  <a:pt x="1111250" y="869950"/>
                </a:cubicBezTo>
                <a:cubicBezTo>
                  <a:pt x="1125925" y="863279"/>
                  <a:pt x="1141282" y="858109"/>
                  <a:pt x="1155700" y="850900"/>
                </a:cubicBezTo>
                <a:cubicBezTo>
                  <a:pt x="1199553" y="828974"/>
                  <a:pt x="1147287" y="845066"/>
                  <a:pt x="1200150" y="831850"/>
                </a:cubicBezTo>
                <a:cubicBezTo>
                  <a:pt x="1212087" y="823892"/>
                  <a:pt x="1230966" y="810168"/>
                  <a:pt x="1244600" y="806450"/>
                </a:cubicBezTo>
                <a:cubicBezTo>
                  <a:pt x="1259040" y="802512"/>
                  <a:pt x="1274233" y="802217"/>
                  <a:pt x="1289050" y="800100"/>
                </a:cubicBezTo>
                <a:cubicBezTo>
                  <a:pt x="1335956" y="768829"/>
                  <a:pt x="1314939" y="783858"/>
                  <a:pt x="1352550" y="755650"/>
                </a:cubicBezTo>
                <a:cubicBezTo>
                  <a:pt x="1354667" y="745067"/>
                  <a:pt x="1354073" y="733553"/>
                  <a:pt x="1358900" y="723900"/>
                </a:cubicBezTo>
                <a:cubicBezTo>
                  <a:pt x="1362916" y="715868"/>
                  <a:pt x="1372201" y="711749"/>
                  <a:pt x="1377950" y="704850"/>
                </a:cubicBezTo>
                <a:cubicBezTo>
                  <a:pt x="1400698" y="677553"/>
                  <a:pt x="1382681" y="695389"/>
                  <a:pt x="1397000" y="666750"/>
                </a:cubicBezTo>
                <a:cubicBezTo>
                  <a:pt x="1400413" y="659924"/>
                  <a:pt x="1406600" y="654674"/>
                  <a:pt x="1409700" y="647700"/>
                </a:cubicBezTo>
                <a:cubicBezTo>
                  <a:pt x="1415137" y="635467"/>
                  <a:pt x="1422400" y="609600"/>
                  <a:pt x="1422400" y="609600"/>
                </a:cubicBezTo>
                <a:cubicBezTo>
                  <a:pt x="1424517" y="594783"/>
                  <a:pt x="1423635" y="579216"/>
                  <a:pt x="1428750" y="565150"/>
                </a:cubicBezTo>
                <a:cubicBezTo>
                  <a:pt x="1433747" y="551408"/>
                  <a:pt x="1464344" y="523206"/>
                  <a:pt x="1473200" y="514350"/>
                </a:cubicBezTo>
                <a:cubicBezTo>
                  <a:pt x="1476085" y="507138"/>
                  <a:pt x="1493132" y="468667"/>
                  <a:pt x="1492250" y="457200"/>
                </a:cubicBezTo>
                <a:cubicBezTo>
                  <a:pt x="1490753" y="437743"/>
                  <a:pt x="1484283" y="418982"/>
                  <a:pt x="1479550" y="400050"/>
                </a:cubicBezTo>
                <a:cubicBezTo>
                  <a:pt x="1477927" y="393556"/>
                  <a:pt x="1478940" y="384444"/>
                  <a:pt x="1473200" y="381000"/>
                </a:cubicBezTo>
                <a:cubicBezTo>
                  <a:pt x="1455981" y="370669"/>
                  <a:pt x="1416050" y="361950"/>
                  <a:pt x="1416050" y="361950"/>
                </a:cubicBezTo>
                <a:cubicBezTo>
                  <a:pt x="1411817" y="355600"/>
                  <a:pt x="1407136" y="349526"/>
                  <a:pt x="1403350" y="342900"/>
                </a:cubicBezTo>
                <a:cubicBezTo>
                  <a:pt x="1398654" y="334681"/>
                  <a:pt x="1396078" y="325255"/>
                  <a:pt x="1390650" y="317500"/>
                </a:cubicBezTo>
                <a:cubicBezTo>
                  <a:pt x="1381170" y="303957"/>
                  <a:pt x="1369227" y="292309"/>
                  <a:pt x="1358900" y="279400"/>
                </a:cubicBezTo>
                <a:cubicBezTo>
                  <a:pt x="1352289" y="271136"/>
                  <a:pt x="1346200" y="262467"/>
                  <a:pt x="1339850" y="254000"/>
                </a:cubicBezTo>
                <a:cubicBezTo>
                  <a:pt x="1337733" y="247650"/>
                  <a:pt x="1337681" y="240177"/>
                  <a:pt x="1333500" y="234950"/>
                </a:cubicBezTo>
                <a:cubicBezTo>
                  <a:pt x="1280381" y="168551"/>
                  <a:pt x="1294225" y="201831"/>
                  <a:pt x="1212850" y="158750"/>
                </a:cubicBezTo>
                <a:cubicBezTo>
                  <a:pt x="1200872" y="152409"/>
                  <a:pt x="1192593" y="140533"/>
                  <a:pt x="1181100" y="133350"/>
                </a:cubicBezTo>
                <a:cubicBezTo>
                  <a:pt x="1175424" y="129802"/>
                  <a:pt x="1168202" y="129637"/>
                  <a:pt x="1162050" y="127000"/>
                </a:cubicBezTo>
                <a:cubicBezTo>
                  <a:pt x="1153349" y="123271"/>
                  <a:pt x="1145351" y="118029"/>
                  <a:pt x="1136650" y="114300"/>
                </a:cubicBezTo>
                <a:cubicBezTo>
                  <a:pt x="1130498" y="111663"/>
                  <a:pt x="1123867" y="110300"/>
                  <a:pt x="1117600" y="107950"/>
                </a:cubicBezTo>
                <a:cubicBezTo>
                  <a:pt x="1058646" y="85842"/>
                  <a:pt x="1114244" y="103363"/>
                  <a:pt x="1041400" y="82550"/>
                </a:cubicBezTo>
                <a:cubicBezTo>
                  <a:pt x="1037167" y="76200"/>
                  <a:pt x="1034563" y="68386"/>
                  <a:pt x="1028700" y="63500"/>
                </a:cubicBezTo>
                <a:cubicBezTo>
                  <a:pt x="1021428" y="57440"/>
                  <a:pt x="1011918" y="54717"/>
                  <a:pt x="1003300" y="50800"/>
                </a:cubicBezTo>
                <a:cubicBezTo>
                  <a:pt x="988625" y="44129"/>
                  <a:pt x="973525" y="38421"/>
                  <a:pt x="958850" y="31750"/>
                </a:cubicBezTo>
                <a:cubicBezTo>
                  <a:pt x="950232" y="27833"/>
                  <a:pt x="942313" y="22374"/>
                  <a:pt x="933450" y="19050"/>
                </a:cubicBezTo>
                <a:cubicBezTo>
                  <a:pt x="925278" y="15986"/>
                  <a:pt x="916329" y="15460"/>
                  <a:pt x="908050" y="12700"/>
                </a:cubicBezTo>
                <a:cubicBezTo>
                  <a:pt x="897236" y="9095"/>
                  <a:pt x="886883" y="4233"/>
                  <a:pt x="876300" y="0"/>
                </a:cubicBezTo>
                <a:cubicBezTo>
                  <a:pt x="827617" y="2117"/>
                  <a:pt x="778846" y="2750"/>
                  <a:pt x="730250" y="6350"/>
                </a:cubicBezTo>
                <a:cubicBezTo>
                  <a:pt x="721547" y="6995"/>
                  <a:pt x="713458" y="11265"/>
                  <a:pt x="704850" y="12700"/>
                </a:cubicBezTo>
                <a:cubicBezTo>
                  <a:pt x="675323" y="17621"/>
                  <a:pt x="645583" y="21167"/>
                  <a:pt x="615950" y="25400"/>
                </a:cubicBezTo>
                <a:cubicBezTo>
                  <a:pt x="561355" y="61796"/>
                  <a:pt x="630430" y="18160"/>
                  <a:pt x="577850" y="44450"/>
                </a:cubicBezTo>
                <a:cubicBezTo>
                  <a:pt x="550102" y="58324"/>
                  <a:pt x="561975" y="56092"/>
                  <a:pt x="552450" y="6350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DEEB955-B5FA-4148-B8A6-C3D62DDC0D37}"/>
              </a:ext>
            </a:extLst>
          </p:cNvPr>
          <p:cNvSpPr/>
          <p:nvPr/>
        </p:nvSpPr>
        <p:spPr>
          <a:xfrm>
            <a:off x="8610600" y="1784406"/>
            <a:ext cx="1130300" cy="1003379"/>
          </a:xfrm>
          <a:custGeom>
            <a:avLst/>
            <a:gdLst>
              <a:gd name="connsiteX0" fmla="*/ 596900 w 1130300"/>
              <a:gd name="connsiteY0" fmla="*/ 79 h 1003379"/>
              <a:gd name="connsiteX1" fmla="*/ 565150 w 1130300"/>
              <a:gd name="connsiteY1" fmla="*/ 12779 h 1003379"/>
              <a:gd name="connsiteX2" fmla="*/ 546100 w 1130300"/>
              <a:gd name="connsiteY2" fmla="*/ 19129 h 1003379"/>
              <a:gd name="connsiteX3" fmla="*/ 482600 w 1130300"/>
              <a:gd name="connsiteY3" fmla="*/ 50879 h 1003379"/>
              <a:gd name="connsiteX4" fmla="*/ 419100 w 1130300"/>
              <a:gd name="connsiteY4" fmla="*/ 69929 h 1003379"/>
              <a:gd name="connsiteX5" fmla="*/ 387350 w 1130300"/>
              <a:gd name="connsiteY5" fmla="*/ 76279 h 1003379"/>
              <a:gd name="connsiteX6" fmla="*/ 311150 w 1130300"/>
              <a:gd name="connsiteY6" fmla="*/ 95329 h 1003379"/>
              <a:gd name="connsiteX7" fmla="*/ 279400 w 1130300"/>
              <a:gd name="connsiteY7" fmla="*/ 108029 h 1003379"/>
              <a:gd name="connsiteX8" fmla="*/ 215900 w 1130300"/>
              <a:gd name="connsiteY8" fmla="*/ 114379 h 1003379"/>
              <a:gd name="connsiteX9" fmla="*/ 171450 w 1130300"/>
              <a:gd name="connsiteY9" fmla="*/ 120729 h 1003379"/>
              <a:gd name="connsiteX10" fmla="*/ 95250 w 1130300"/>
              <a:gd name="connsiteY10" fmla="*/ 133429 h 1003379"/>
              <a:gd name="connsiteX11" fmla="*/ 50800 w 1130300"/>
              <a:gd name="connsiteY11" fmla="*/ 177879 h 1003379"/>
              <a:gd name="connsiteX12" fmla="*/ 44450 w 1130300"/>
              <a:gd name="connsiteY12" fmla="*/ 203279 h 1003379"/>
              <a:gd name="connsiteX13" fmla="*/ 31750 w 1130300"/>
              <a:gd name="connsiteY13" fmla="*/ 241379 h 1003379"/>
              <a:gd name="connsiteX14" fmla="*/ 25400 w 1130300"/>
              <a:gd name="connsiteY14" fmla="*/ 285829 h 1003379"/>
              <a:gd name="connsiteX15" fmla="*/ 19050 w 1130300"/>
              <a:gd name="connsiteY15" fmla="*/ 304879 h 1003379"/>
              <a:gd name="connsiteX16" fmla="*/ 12700 w 1130300"/>
              <a:gd name="connsiteY16" fmla="*/ 647779 h 1003379"/>
              <a:gd name="connsiteX17" fmla="*/ 0 w 1130300"/>
              <a:gd name="connsiteY17" fmla="*/ 730329 h 1003379"/>
              <a:gd name="connsiteX18" fmla="*/ 12700 w 1130300"/>
              <a:gd name="connsiteY18" fmla="*/ 806529 h 1003379"/>
              <a:gd name="connsiteX19" fmla="*/ 57150 w 1130300"/>
              <a:gd name="connsiteY19" fmla="*/ 844629 h 1003379"/>
              <a:gd name="connsiteX20" fmla="*/ 88900 w 1130300"/>
              <a:gd name="connsiteY20" fmla="*/ 882729 h 1003379"/>
              <a:gd name="connsiteX21" fmla="*/ 133350 w 1130300"/>
              <a:gd name="connsiteY21" fmla="*/ 920829 h 1003379"/>
              <a:gd name="connsiteX22" fmla="*/ 152400 w 1130300"/>
              <a:gd name="connsiteY22" fmla="*/ 927179 h 1003379"/>
              <a:gd name="connsiteX23" fmla="*/ 177800 w 1130300"/>
              <a:gd name="connsiteY23" fmla="*/ 946229 h 1003379"/>
              <a:gd name="connsiteX24" fmla="*/ 285750 w 1130300"/>
              <a:gd name="connsiteY24" fmla="*/ 958929 h 1003379"/>
              <a:gd name="connsiteX25" fmla="*/ 374650 w 1130300"/>
              <a:gd name="connsiteY25" fmla="*/ 971629 h 1003379"/>
              <a:gd name="connsiteX26" fmla="*/ 482600 w 1130300"/>
              <a:gd name="connsiteY26" fmla="*/ 984329 h 1003379"/>
              <a:gd name="connsiteX27" fmla="*/ 514350 w 1130300"/>
              <a:gd name="connsiteY27" fmla="*/ 990679 h 1003379"/>
              <a:gd name="connsiteX28" fmla="*/ 533400 w 1130300"/>
              <a:gd name="connsiteY28" fmla="*/ 997029 h 1003379"/>
              <a:gd name="connsiteX29" fmla="*/ 584200 w 1130300"/>
              <a:gd name="connsiteY29" fmla="*/ 1003379 h 1003379"/>
              <a:gd name="connsiteX30" fmla="*/ 749300 w 1130300"/>
              <a:gd name="connsiteY30" fmla="*/ 997029 h 1003379"/>
              <a:gd name="connsiteX31" fmla="*/ 812800 w 1130300"/>
              <a:gd name="connsiteY31" fmla="*/ 984329 h 1003379"/>
              <a:gd name="connsiteX32" fmla="*/ 863600 w 1130300"/>
              <a:gd name="connsiteY32" fmla="*/ 977979 h 1003379"/>
              <a:gd name="connsiteX33" fmla="*/ 882650 w 1130300"/>
              <a:gd name="connsiteY33" fmla="*/ 965279 h 1003379"/>
              <a:gd name="connsiteX34" fmla="*/ 920750 w 1130300"/>
              <a:gd name="connsiteY34" fmla="*/ 946229 h 1003379"/>
              <a:gd name="connsiteX35" fmla="*/ 1003300 w 1130300"/>
              <a:gd name="connsiteY35" fmla="*/ 901779 h 1003379"/>
              <a:gd name="connsiteX36" fmla="*/ 1035050 w 1130300"/>
              <a:gd name="connsiteY36" fmla="*/ 857329 h 1003379"/>
              <a:gd name="connsiteX37" fmla="*/ 1079500 w 1130300"/>
              <a:gd name="connsiteY37" fmla="*/ 806529 h 1003379"/>
              <a:gd name="connsiteX38" fmla="*/ 1092200 w 1130300"/>
              <a:gd name="connsiteY38" fmla="*/ 774779 h 1003379"/>
              <a:gd name="connsiteX39" fmla="*/ 1098550 w 1130300"/>
              <a:gd name="connsiteY39" fmla="*/ 755729 h 1003379"/>
              <a:gd name="connsiteX40" fmla="*/ 1111250 w 1130300"/>
              <a:gd name="connsiteY40" fmla="*/ 628729 h 1003379"/>
              <a:gd name="connsiteX41" fmla="*/ 1117600 w 1130300"/>
              <a:gd name="connsiteY41" fmla="*/ 603329 h 1003379"/>
              <a:gd name="connsiteX42" fmla="*/ 1130300 w 1130300"/>
              <a:gd name="connsiteY42" fmla="*/ 552529 h 1003379"/>
              <a:gd name="connsiteX43" fmla="*/ 1123950 w 1130300"/>
              <a:gd name="connsiteY43" fmla="*/ 381079 h 1003379"/>
              <a:gd name="connsiteX44" fmla="*/ 1098550 w 1130300"/>
              <a:gd name="connsiteY44" fmla="*/ 323929 h 1003379"/>
              <a:gd name="connsiteX45" fmla="*/ 1085850 w 1130300"/>
              <a:gd name="connsiteY45" fmla="*/ 298529 h 1003379"/>
              <a:gd name="connsiteX46" fmla="*/ 1047750 w 1130300"/>
              <a:gd name="connsiteY46" fmla="*/ 247729 h 1003379"/>
              <a:gd name="connsiteX47" fmla="*/ 1041400 w 1130300"/>
              <a:gd name="connsiteY47" fmla="*/ 228679 h 1003379"/>
              <a:gd name="connsiteX48" fmla="*/ 977900 w 1130300"/>
              <a:gd name="connsiteY48" fmla="*/ 139779 h 1003379"/>
              <a:gd name="connsiteX49" fmla="*/ 952500 w 1130300"/>
              <a:gd name="connsiteY49" fmla="*/ 120729 h 1003379"/>
              <a:gd name="connsiteX50" fmla="*/ 901700 w 1130300"/>
              <a:gd name="connsiteY50" fmla="*/ 108029 h 1003379"/>
              <a:gd name="connsiteX51" fmla="*/ 882650 w 1130300"/>
              <a:gd name="connsiteY51" fmla="*/ 101679 h 1003379"/>
              <a:gd name="connsiteX52" fmla="*/ 844550 w 1130300"/>
              <a:gd name="connsiteY52" fmla="*/ 95329 h 1003379"/>
              <a:gd name="connsiteX53" fmla="*/ 806450 w 1130300"/>
              <a:gd name="connsiteY53" fmla="*/ 82629 h 1003379"/>
              <a:gd name="connsiteX54" fmla="*/ 781050 w 1130300"/>
              <a:gd name="connsiteY54" fmla="*/ 76279 h 1003379"/>
              <a:gd name="connsiteX55" fmla="*/ 711200 w 1130300"/>
              <a:gd name="connsiteY55" fmla="*/ 38179 h 1003379"/>
              <a:gd name="connsiteX56" fmla="*/ 692150 w 1130300"/>
              <a:gd name="connsiteY56" fmla="*/ 25479 h 1003379"/>
              <a:gd name="connsiteX57" fmla="*/ 647700 w 1130300"/>
              <a:gd name="connsiteY57" fmla="*/ 19129 h 1003379"/>
              <a:gd name="connsiteX58" fmla="*/ 596900 w 1130300"/>
              <a:gd name="connsiteY58" fmla="*/ 79 h 100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30300" h="1003379">
                <a:moveTo>
                  <a:pt x="596900" y="79"/>
                </a:moveTo>
                <a:cubicBezTo>
                  <a:pt x="583142" y="-979"/>
                  <a:pt x="575823" y="8777"/>
                  <a:pt x="565150" y="12779"/>
                </a:cubicBezTo>
                <a:cubicBezTo>
                  <a:pt x="558883" y="15129"/>
                  <a:pt x="552087" y="16136"/>
                  <a:pt x="546100" y="19129"/>
                </a:cubicBezTo>
                <a:cubicBezTo>
                  <a:pt x="486601" y="48878"/>
                  <a:pt x="542410" y="29130"/>
                  <a:pt x="482600" y="50879"/>
                </a:cubicBezTo>
                <a:cubicBezTo>
                  <a:pt x="457725" y="59924"/>
                  <a:pt x="443468" y="64514"/>
                  <a:pt x="419100" y="69929"/>
                </a:cubicBezTo>
                <a:cubicBezTo>
                  <a:pt x="408564" y="72270"/>
                  <a:pt x="397688" y="73178"/>
                  <a:pt x="387350" y="76279"/>
                </a:cubicBezTo>
                <a:cubicBezTo>
                  <a:pt x="312656" y="98687"/>
                  <a:pt x="405026" y="81918"/>
                  <a:pt x="311150" y="95329"/>
                </a:cubicBezTo>
                <a:cubicBezTo>
                  <a:pt x="300567" y="99562"/>
                  <a:pt x="290577" y="105794"/>
                  <a:pt x="279400" y="108029"/>
                </a:cubicBezTo>
                <a:cubicBezTo>
                  <a:pt x="258541" y="112201"/>
                  <a:pt x="237027" y="111894"/>
                  <a:pt x="215900" y="114379"/>
                </a:cubicBezTo>
                <a:cubicBezTo>
                  <a:pt x="201035" y="116128"/>
                  <a:pt x="186286" y="118751"/>
                  <a:pt x="171450" y="120729"/>
                </a:cubicBezTo>
                <a:cubicBezTo>
                  <a:pt x="107743" y="129223"/>
                  <a:pt x="139378" y="122397"/>
                  <a:pt x="95250" y="133429"/>
                </a:cubicBezTo>
                <a:cubicBezTo>
                  <a:pt x="77054" y="147986"/>
                  <a:pt x="60030" y="156342"/>
                  <a:pt x="50800" y="177879"/>
                </a:cubicBezTo>
                <a:cubicBezTo>
                  <a:pt x="47362" y="185901"/>
                  <a:pt x="46958" y="194920"/>
                  <a:pt x="44450" y="203279"/>
                </a:cubicBezTo>
                <a:cubicBezTo>
                  <a:pt x="40603" y="216101"/>
                  <a:pt x="31750" y="241379"/>
                  <a:pt x="31750" y="241379"/>
                </a:cubicBezTo>
                <a:cubicBezTo>
                  <a:pt x="29633" y="256196"/>
                  <a:pt x="28335" y="271153"/>
                  <a:pt x="25400" y="285829"/>
                </a:cubicBezTo>
                <a:cubicBezTo>
                  <a:pt x="24087" y="292393"/>
                  <a:pt x="19285" y="298190"/>
                  <a:pt x="19050" y="304879"/>
                </a:cubicBezTo>
                <a:cubicBezTo>
                  <a:pt x="15041" y="419128"/>
                  <a:pt x="16446" y="533521"/>
                  <a:pt x="12700" y="647779"/>
                </a:cubicBezTo>
                <a:cubicBezTo>
                  <a:pt x="12366" y="657951"/>
                  <a:pt x="2069" y="717917"/>
                  <a:pt x="0" y="730329"/>
                </a:cubicBezTo>
                <a:cubicBezTo>
                  <a:pt x="4233" y="755729"/>
                  <a:pt x="3658" y="782418"/>
                  <a:pt x="12700" y="806529"/>
                </a:cubicBezTo>
                <a:cubicBezTo>
                  <a:pt x="19638" y="825030"/>
                  <a:pt x="43344" y="833124"/>
                  <a:pt x="57150" y="844629"/>
                </a:cubicBezTo>
                <a:cubicBezTo>
                  <a:pt x="90179" y="872153"/>
                  <a:pt x="63925" y="853592"/>
                  <a:pt x="88900" y="882729"/>
                </a:cubicBezTo>
                <a:cubicBezTo>
                  <a:pt x="100618" y="896400"/>
                  <a:pt x="116498" y="912403"/>
                  <a:pt x="133350" y="920829"/>
                </a:cubicBezTo>
                <a:cubicBezTo>
                  <a:pt x="139337" y="923822"/>
                  <a:pt x="146050" y="925062"/>
                  <a:pt x="152400" y="927179"/>
                </a:cubicBezTo>
                <a:cubicBezTo>
                  <a:pt x="160867" y="933529"/>
                  <a:pt x="167854" y="942612"/>
                  <a:pt x="177800" y="946229"/>
                </a:cubicBezTo>
                <a:cubicBezTo>
                  <a:pt x="188449" y="950101"/>
                  <a:pt x="285327" y="958887"/>
                  <a:pt x="285750" y="958929"/>
                </a:cubicBezTo>
                <a:cubicBezTo>
                  <a:pt x="328552" y="973196"/>
                  <a:pt x="292642" y="962842"/>
                  <a:pt x="374650" y="971629"/>
                </a:cubicBezTo>
                <a:cubicBezTo>
                  <a:pt x="410675" y="975489"/>
                  <a:pt x="446701" y="979434"/>
                  <a:pt x="482600" y="984329"/>
                </a:cubicBezTo>
                <a:cubicBezTo>
                  <a:pt x="493294" y="985787"/>
                  <a:pt x="503879" y="988061"/>
                  <a:pt x="514350" y="990679"/>
                </a:cubicBezTo>
                <a:cubicBezTo>
                  <a:pt x="520844" y="992302"/>
                  <a:pt x="526814" y="995832"/>
                  <a:pt x="533400" y="997029"/>
                </a:cubicBezTo>
                <a:cubicBezTo>
                  <a:pt x="550190" y="1000082"/>
                  <a:pt x="567267" y="1001262"/>
                  <a:pt x="584200" y="1003379"/>
                </a:cubicBezTo>
                <a:cubicBezTo>
                  <a:pt x="639233" y="1001262"/>
                  <a:pt x="694416" y="1001603"/>
                  <a:pt x="749300" y="997029"/>
                </a:cubicBezTo>
                <a:cubicBezTo>
                  <a:pt x="770811" y="995236"/>
                  <a:pt x="791508" y="987878"/>
                  <a:pt x="812800" y="984329"/>
                </a:cubicBezTo>
                <a:cubicBezTo>
                  <a:pt x="829633" y="981524"/>
                  <a:pt x="846667" y="980096"/>
                  <a:pt x="863600" y="977979"/>
                </a:cubicBezTo>
                <a:cubicBezTo>
                  <a:pt x="869950" y="973746"/>
                  <a:pt x="875979" y="968985"/>
                  <a:pt x="882650" y="965279"/>
                </a:cubicBezTo>
                <a:cubicBezTo>
                  <a:pt x="895062" y="958383"/>
                  <a:pt x="908574" y="953534"/>
                  <a:pt x="920750" y="946229"/>
                </a:cubicBezTo>
                <a:cubicBezTo>
                  <a:pt x="997430" y="900221"/>
                  <a:pt x="951012" y="914851"/>
                  <a:pt x="1003300" y="901779"/>
                </a:cubicBezTo>
                <a:cubicBezTo>
                  <a:pt x="1036319" y="819232"/>
                  <a:pt x="994809" y="905618"/>
                  <a:pt x="1035050" y="857329"/>
                </a:cubicBezTo>
                <a:cubicBezTo>
                  <a:pt x="1091334" y="789789"/>
                  <a:pt x="986634" y="880822"/>
                  <a:pt x="1079500" y="806529"/>
                </a:cubicBezTo>
                <a:cubicBezTo>
                  <a:pt x="1083733" y="795946"/>
                  <a:pt x="1088198" y="785452"/>
                  <a:pt x="1092200" y="774779"/>
                </a:cubicBezTo>
                <a:cubicBezTo>
                  <a:pt x="1094550" y="768512"/>
                  <a:pt x="1097684" y="762366"/>
                  <a:pt x="1098550" y="755729"/>
                </a:cubicBezTo>
                <a:cubicBezTo>
                  <a:pt x="1104053" y="713542"/>
                  <a:pt x="1105973" y="670945"/>
                  <a:pt x="1111250" y="628729"/>
                </a:cubicBezTo>
                <a:cubicBezTo>
                  <a:pt x="1112332" y="620069"/>
                  <a:pt x="1115707" y="611848"/>
                  <a:pt x="1117600" y="603329"/>
                </a:cubicBezTo>
                <a:cubicBezTo>
                  <a:pt x="1127817" y="557353"/>
                  <a:pt x="1118953" y="586570"/>
                  <a:pt x="1130300" y="552529"/>
                </a:cubicBezTo>
                <a:cubicBezTo>
                  <a:pt x="1128183" y="495379"/>
                  <a:pt x="1127632" y="438150"/>
                  <a:pt x="1123950" y="381079"/>
                </a:cubicBezTo>
                <a:cubicBezTo>
                  <a:pt x="1122288" y="355312"/>
                  <a:pt x="1111228" y="346749"/>
                  <a:pt x="1098550" y="323929"/>
                </a:cubicBezTo>
                <a:cubicBezTo>
                  <a:pt x="1093953" y="315654"/>
                  <a:pt x="1091352" y="306232"/>
                  <a:pt x="1085850" y="298529"/>
                </a:cubicBezTo>
                <a:cubicBezTo>
                  <a:pt x="1049123" y="247111"/>
                  <a:pt x="1083721" y="319671"/>
                  <a:pt x="1047750" y="247729"/>
                </a:cubicBezTo>
                <a:cubicBezTo>
                  <a:pt x="1044757" y="241742"/>
                  <a:pt x="1044573" y="234572"/>
                  <a:pt x="1041400" y="228679"/>
                </a:cubicBezTo>
                <a:cubicBezTo>
                  <a:pt x="1016968" y="183304"/>
                  <a:pt x="1011137" y="168861"/>
                  <a:pt x="977900" y="139779"/>
                </a:cubicBezTo>
                <a:cubicBezTo>
                  <a:pt x="969935" y="132810"/>
                  <a:pt x="962269" y="124800"/>
                  <a:pt x="952500" y="120729"/>
                </a:cubicBezTo>
                <a:cubicBezTo>
                  <a:pt x="936388" y="114016"/>
                  <a:pt x="918259" y="113549"/>
                  <a:pt x="901700" y="108029"/>
                </a:cubicBezTo>
                <a:cubicBezTo>
                  <a:pt x="895350" y="105912"/>
                  <a:pt x="889184" y="103131"/>
                  <a:pt x="882650" y="101679"/>
                </a:cubicBezTo>
                <a:cubicBezTo>
                  <a:pt x="870081" y="98886"/>
                  <a:pt x="857041" y="98452"/>
                  <a:pt x="844550" y="95329"/>
                </a:cubicBezTo>
                <a:cubicBezTo>
                  <a:pt x="831563" y="92082"/>
                  <a:pt x="819272" y="86476"/>
                  <a:pt x="806450" y="82629"/>
                </a:cubicBezTo>
                <a:cubicBezTo>
                  <a:pt x="798091" y="80121"/>
                  <a:pt x="789517" y="78396"/>
                  <a:pt x="781050" y="76279"/>
                </a:cubicBezTo>
                <a:cubicBezTo>
                  <a:pt x="696570" y="19959"/>
                  <a:pt x="784675" y="74916"/>
                  <a:pt x="711200" y="38179"/>
                </a:cubicBezTo>
                <a:cubicBezTo>
                  <a:pt x="704374" y="34766"/>
                  <a:pt x="699460" y="27672"/>
                  <a:pt x="692150" y="25479"/>
                </a:cubicBezTo>
                <a:cubicBezTo>
                  <a:pt x="677814" y="21178"/>
                  <a:pt x="662493" y="21405"/>
                  <a:pt x="647700" y="19129"/>
                </a:cubicBezTo>
                <a:cubicBezTo>
                  <a:pt x="604163" y="12431"/>
                  <a:pt x="610658" y="1137"/>
                  <a:pt x="596900" y="7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EF32D0-AD20-4F3A-A131-A4E832162357}"/>
              </a:ext>
            </a:extLst>
          </p:cNvPr>
          <p:cNvSpPr txBox="1"/>
          <p:nvPr/>
        </p:nvSpPr>
        <p:spPr>
          <a:xfrm>
            <a:off x="1981200" y="3158298"/>
            <a:ext cx="8381718" cy="923330"/>
          </a:xfrm>
          <a:prstGeom prst="rect">
            <a:avLst/>
          </a:prstGeom>
          <a:solidFill>
            <a:srgbClr val="C7DDF4"/>
          </a:solidFill>
          <a:ln>
            <a:solidFill>
              <a:schemeClr val="bg1"/>
            </a:solidFill>
          </a:ln>
        </p:spPr>
        <p:txBody>
          <a:bodyPr wrap="square" lIns="182880" tIns="274320" rIns="182880" bIns="274320" rtlCol="0">
            <a:spAutoFit/>
          </a:bodyPr>
          <a:lstStyle/>
          <a:p>
            <a:r>
              <a:rPr lang="en-US" sz="2400" dirty="0">
                <a:solidFill>
                  <a:schemeClr val="bg1"/>
                </a:solidFill>
              </a:rPr>
              <a:t>First Purpose:  Getting facts to say WHAT we perceive.</a:t>
            </a:r>
          </a:p>
        </p:txBody>
      </p:sp>
      <p:sp>
        <p:nvSpPr>
          <p:cNvPr id="8" name="TextBox 7">
            <a:extLst>
              <a:ext uri="{FF2B5EF4-FFF2-40B4-BE49-F238E27FC236}">
                <a16:creationId xmlns:a16="http://schemas.microsoft.com/office/drawing/2014/main" id="{5B8D22C6-FCA6-94C3-827F-27EE72D3CBF7}"/>
              </a:ext>
            </a:extLst>
          </p:cNvPr>
          <p:cNvSpPr txBox="1"/>
          <p:nvPr/>
        </p:nvSpPr>
        <p:spPr>
          <a:xfrm>
            <a:off x="1983059" y="3158298"/>
            <a:ext cx="8381718" cy="923330"/>
          </a:xfrm>
          <a:prstGeom prst="rect">
            <a:avLst/>
          </a:prstGeom>
          <a:solidFill>
            <a:srgbClr val="C7DDF4"/>
          </a:solidFill>
          <a:ln>
            <a:solidFill>
              <a:schemeClr val="bg1"/>
            </a:solidFill>
          </a:ln>
        </p:spPr>
        <p:txBody>
          <a:bodyPr wrap="square" lIns="182880" tIns="274320" rIns="182880" bIns="274320" rtlCol="0">
            <a:spAutoFit/>
          </a:bodyPr>
          <a:lstStyle/>
          <a:p>
            <a:r>
              <a:rPr lang="en-US" sz="2400" dirty="0">
                <a:solidFill>
                  <a:schemeClr val="bg1"/>
                </a:solidFill>
              </a:rPr>
              <a:t>SECOND Purpose:  Make sense of it -- what it </a:t>
            </a:r>
            <a:r>
              <a:rPr lang="en-US" sz="2400" i="1" dirty="0">
                <a:solidFill>
                  <a:schemeClr val="bg1"/>
                </a:solidFill>
              </a:rPr>
              <a:t>means</a:t>
            </a:r>
            <a:r>
              <a:rPr lang="en-US" sz="2400" dirty="0">
                <a:solidFill>
                  <a:schemeClr val="bg1"/>
                </a:solidFill>
              </a:rPr>
              <a:t>.</a:t>
            </a:r>
          </a:p>
        </p:txBody>
      </p:sp>
    </p:spTree>
    <p:extLst>
      <p:ext uri="{BB962C8B-B14F-4D97-AF65-F5344CB8AC3E}">
        <p14:creationId xmlns:p14="http://schemas.microsoft.com/office/powerpoint/2010/main" val="243331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P spid="10" grpId="0" animBg="1"/>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5808F3-701E-46D1-8BDB-569199C94976}"/>
              </a:ext>
            </a:extLst>
          </p:cNvPr>
          <p:cNvSpPr txBox="1"/>
          <p:nvPr/>
        </p:nvSpPr>
        <p:spPr>
          <a:xfrm>
            <a:off x="2376284" y="909350"/>
            <a:ext cx="4086632" cy="523220"/>
          </a:xfrm>
          <a:prstGeom prst="rect">
            <a:avLst/>
          </a:prstGeom>
          <a:noFill/>
        </p:spPr>
        <p:txBody>
          <a:bodyPr wrap="none" rtlCol="0">
            <a:spAutoFit/>
          </a:bodyPr>
          <a:lstStyle/>
          <a:p>
            <a:r>
              <a:rPr lang="en-US" sz="2800" dirty="0"/>
              <a:t>The Heartbeat of Analysis</a:t>
            </a:r>
          </a:p>
        </p:txBody>
      </p:sp>
      <p:grpSp>
        <p:nvGrpSpPr>
          <p:cNvPr id="13" name="Group 12">
            <a:extLst>
              <a:ext uri="{FF2B5EF4-FFF2-40B4-BE49-F238E27FC236}">
                <a16:creationId xmlns:a16="http://schemas.microsoft.com/office/drawing/2014/main" id="{5A4B7FB7-A1E1-42A1-8CC7-3F69CA8CC953}"/>
              </a:ext>
            </a:extLst>
          </p:cNvPr>
          <p:cNvGrpSpPr/>
          <p:nvPr/>
        </p:nvGrpSpPr>
        <p:grpSpPr>
          <a:xfrm>
            <a:off x="2286000" y="2209800"/>
            <a:ext cx="3109369" cy="3222486"/>
            <a:chOff x="3017315" y="2133600"/>
            <a:chExt cx="3109369" cy="3222486"/>
          </a:xfrm>
        </p:grpSpPr>
        <p:pic>
          <p:nvPicPr>
            <p:cNvPr id="11" name="Picture 10">
              <a:extLst>
                <a:ext uri="{FF2B5EF4-FFF2-40B4-BE49-F238E27FC236}">
                  <a16:creationId xmlns:a16="http://schemas.microsoft.com/office/drawing/2014/main" id="{D648C995-3AEB-4427-A863-1B3409EF26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315" y="2133600"/>
              <a:ext cx="3109369" cy="2438400"/>
            </a:xfrm>
            <a:prstGeom prst="rect">
              <a:avLst/>
            </a:prstGeom>
          </p:spPr>
        </p:pic>
        <p:sp>
          <p:nvSpPr>
            <p:cNvPr id="12" name="TextBox 11">
              <a:extLst>
                <a:ext uri="{FF2B5EF4-FFF2-40B4-BE49-F238E27FC236}">
                  <a16:creationId xmlns:a16="http://schemas.microsoft.com/office/drawing/2014/main" id="{9CA8E6C5-DF78-4A3E-8C35-7FF32380CDBD}"/>
                </a:ext>
              </a:extLst>
            </p:cNvPr>
            <p:cNvSpPr txBox="1"/>
            <p:nvPr/>
          </p:nvSpPr>
          <p:spPr>
            <a:xfrm>
              <a:off x="3017315" y="4648200"/>
              <a:ext cx="3109369" cy="707886"/>
            </a:xfrm>
            <a:prstGeom prst="rect">
              <a:avLst/>
            </a:prstGeom>
            <a:solidFill>
              <a:schemeClr val="tx1"/>
            </a:solidFill>
          </p:spPr>
          <p:txBody>
            <a:bodyPr wrap="square" rtlCol="0">
              <a:spAutoFit/>
            </a:bodyPr>
            <a:lstStyle/>
            <a:p>
              <a:pPr algn="ctr"/>
              <a:r>
                <a:rPr lang="en-US" sz="4000" dirty="0">
                  <a:solidFill>
                    <a:srgbClr val="FF0000"/>
                  </a:solidFill>
                </a:rPr>
                <a:t>“DRIVERS”</a:t>
              </a:r>
            </a:p>
          </p:txBody>
        </p:sp>
      </p:grpSp>
      <p:sp>
        <p:nvSpPr>
          <p:cNvPr id="6" name="TextBox 5">
            <a:extLst>
              <a:ext uri="{FF2B5EF4-FFF2-40B4-BE49-F238E27FC236}">
                <a16:creationId xmlns:a16="http://schemas.microsoft.com/office/drawing/2014/main" id="{7D01179C-7DDC-41F5-A855-C5D7E1732F80}"/>
              </a:ext>
            </a:extLst>
          </p:cNvPr>
          <p:cNvSpPr txBox="1"/>
          <p:nvPr/>
        </p:nvSpPr>
        <p:spPr>
          <a:xfrm>
            <a:off x="6462916" y="909350"/>
            <a:ext cx="2555508" cy="523220"/>
          </a:xfrm>
          <a:prstGeom prst="rect">
            <a:avLst/>
          </a:prstGeom>
          <a:noFill/>
        </p:spPr>
        <p:txBody>
          <a:bodyPr wrap="none" rtlCol="0">
            <a:spAutoFit/>
          </a:bodyPr>
          <a:lstStyle/>
          <a:p>
            <a:r>
              <a:rPr lang="en-US" sz="2800" dirty="0"/>
              <a:t>(… and POLICY)</a:t>
            </a:r>
          </a:p>
        </p:txBody>
      </p:sp>
      <p:sp>
        <p:nvSpPr>
          <p:cNvPr id="3" name="TextBox 2">
            <a:extLst>
              <a:ext uri="{FF2B5EF4-FFF2-40B4-BE49-F238E27FC236}">
                <a16:creationId xmlns:a16="http://schemas.microsoft.com/office/drawing/2014/main" id="{0A042B8F-1A81-6D24-87C4-2C563B1F0F7D}"/>
              </a:ext>
            </a:extLst>
          </p:cNvPr>
          <p:cNvSpPr txBox="1"/>
          <p:nvPr/>
        </p:nvSpPr>
        <p:spPr>
          <a:xfrm>
            <a:off x="6019800" y="2459504"/>
            <a:ext cx="5281767" cy="1938992"/>
          </a:xfrm>
          <a:prstGeom prst="rect">
            <a:avLst/>
          </a:prstGeom>
          <a:noFill/>
        </p:spPr>
        <p:txBody>
          <a:bodyPr wrap="none" rtlCol="0">
            <a:spAutoFit/>
          </a:bodyPr>
          <a:lstStyle/>
          <a:p>
            <a:r>
              <a:rPr lang="en-US" sz="2400" dirty="0"/>
              <a:t>What’s driving events?</a:t>
            </a:r>
          </a:p>
          <a:p>
            <a:r>
              <a:rPr lang="en-US" sz="2400" dirty="0"/>
              <a:t>What scenarios are likely and less-likely?</a:t>
            </a:r>
          </a:p>
          <a:p>
            <a:endParaRPr lang="en-US" sz="2400" dirty="0"/>
          </a:p>
          <a:p>
            <a:r>
              <a:rPr lang="en-US" sz="2400" dirty="0"/>
              <a:t>To help decisionmaker determine:</a:t>
            </a:r>
          </a:p>
          <a:p>
            <a:r>
              <a:rPr lang="en-US" sz="2400" dirty="0"/>
              <a:t>How can I make a better scenario?</a:t>
            </a:r>
          </a:p>
        </p:txBody>
      </p:sp>
    </p:spTree>
    <p:extLst>
      <p:ext uri="{BB962C8B-B14F-4D97-AF65-F5344CB8AC3E}">
        <p14:creationId xmlns:p14="http://schemas.microsoft.com/office/powerpoint/2010/main" val="144453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par>
                                <p:cTn id="15" presetID="10"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878C4F3-76E5-5997-A42E-CDB2E487969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F1DD79A-60ED-D9EA-BA67-45332AC567B9}"/>
              </a:ext>
            </a:extLst>
          </p:cNvPr>
          <p:cNvSpPr txBox="1"/>
          <p:nvPr/>
        </p:nvSpPr>
        <p:spPr>
          <a:xfrm>
            <a:off x="2376284" y="909350"/>
            <a:ext cx="4086632" cy="523220"/>
          </a:xfrm>
          <a:prstGeom prst="rect">
            <a:avLst/>
          </a:prstGeom>
          <a:noFill/>
        </p:spPr>
        <p:txBody>
          <a:bodyPr wrap="none" rtlCol="0">
            <a:spAutoFit/>
          </a:bodyPr>
          <a:lstStyle/>
          <a:p>
            <a:r>
              <a:rPr lang="en-US" sz="2800" dirty="0"/>
              <a:t>The Heartbeat of Analysis</a:t>
            </a:r>
          </a:p>
        </p:txBody>
      </p:sp>
      <p:grpSp>
        <p:nvGrpSpPr>
          <p:cNvPr id="13" name="Group 12">
            <a:extLst>
              <a:ext uri="{FF2B5EF4-FFF2-40B4-BE49-F238E27FC236}">
                <a16:creationId xmlns:a16="http://schemas.microsoft.com/office/drawing/2014/main" id="{B6B8FE7D-26E4-CAF2-841F-4881AC476671}"/>
              </a:ext>
            </a:extLst>
          </p:cNvPr>
          <p:cNvGrpSpPr/>
          <p:nvPr/>
        </p:nvGrpSpPr>
        <p:grpSpPr>
          <a:xfrm>
            <a:off x="4541316" y="2133600"/>
            <a:ext cx="3109369" cy="3222486"/>
            <a:chOff x="3017315" y="2133600"/>
            <a:chExt cx="3109369" cy="3222486"/>
          </a:xfrm>
        </p:grpSpPr>
        <p:pic>
          <p:nvPicPr>
            <p:cNvPr id="11" name="Picture 10">
              <a:extLst>
                <a:ext uri="{FF2B5EF4-FFF2-40B4-BE49-F238E27FC236}">
                  <a16:creationId xmlns:a16="http://schemas.microsoft.com/office/drawing/2014/main" id="{98059E8B-7EA8-6706-527B-6944F8C188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315" y="2133600"/>
              <a:ext cx="3109369" cy="2438400"/>
            </a:xfrm>
            <a:prstGeom prst="rect">
              <a:avLst/>
            </a:prstGeom>
          </p:spPr>
        </p:pic>
        <p:sp>
          <p:nvSpPr>
            <p:cNvPr id="12" name="TextBox 11">
              <a:extLst>
                <a:ext uri="{FF2B5EF4-FFF2-40B4-BE49-F238E27FC236}">
                  <a16:creationId xmlns:a16="http://schemas.microsoft.com/office/drawing/2014/main" id="{14BD4461-9D6E-899D-24FA-6F619B368124}"/>
                </a:ext>
              </a:extLst>
            </p:cNvPr>
            <p:cNvSpPr txBox="1"/>
            <p:nvPr/>
          </p:nvSpPr>
          <p:spPr>
            <a:xfrm>
              <a:off x="3017315" y="4648200"/>
              <a:ext cx="3109369" cy="707886"/>
            </a:xfrm>
            <a:prstGeom prst="rect">
              <a:avLst/>
            </a:prstGeom>
            <a:solidFill>
              <a:schemeClr val="tx1"/>
            </a:solidFill>
          </p:spPr>
          <p:txBody>
            <a:bodyPr wrap="square" rtlCol="0">
              <a:spAutoFit/>
            </a:bodyPr>
            <a:lstStyle/>
            <a:p>
              <a:pPr algn="ctr"/>
              <a:r>
                <a:rPr lang="en-US" sz="4000" dirty="0">
                  <a:solidFill>
                    <a:srgbClr val="FF0000"/>
                  </a:solidFill>
                </a:rPr>
                <a:t>“DRIVERS”</a:t>
              </a:r>
            </a:p>
          </p:txBody>
        </p:sp>
      </p:grpSp>
      <p:sp>
        <p:nvSpPr>
          <p:cNvPr id="6" name="TextBox 5">
            <a:extLst>
              <a:ext uri="{FF2B5EF4-FFF2-40B4-BE49-F238E27FC236}">
                <a16:creationId xmlns:a16="http://schemas.microsoft.com/office/drawing/2014/main" id="{615697C6-A0FC-4B44-AD04-A577A97C7ECD}"/>
              </a:ext>
            </a:extLst>
          </p:cNvPr>
          <p:cNvSpPr txBox="1"/>
          <p:nvPr/>
        </p:nvSpPr>
        <p:spPr>
          <a:xfrm>
            <a:off x="6462916" y="909350"/>
            <a:ext cx="2555508" cy="523220"/>
          </a:xfrm>
          <a:prstGeom prst="rect">
            <a:avLst/>
          </a:prstGeom>
          <a:noFill/>
        </p:spPr>
        <p:txBody>
          <a:bodyPr wrap="none" rtlCol="0">
            <a:spAutoFit/>
          </a:bodyPr>
          <a:lstStyle/>
          <a:p>
            <a:r>
              <a:rPr lang="en-US" sz="2800" dirty="0"/>
              <a:t>(… and POLICY)</a:t>
            </a:r>
          </a:p>
        </p:txBody>
      </p:sp>
    </p:spTree>
    <p:extLst>
      <p:ext uri="{BB962C8B-B14F-4D97-AF65-F5344CB8AC3E}">
        <p14:creationId xmlns:p14="http://schemas.microsoft.com/office/powerpoint/2010/main" val="3553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17BC92-CD89-62C4-7296-4EAACE71BA35}"/>
              </a:ext>
            </a:extLst>
          </p:cNvPr>
          <p:cNvSpPr>
            <a:spLocks noGrp="1"/>
          </p:cNvSpPr>
          <p:nvPr>
            <p:ph type="sldNum" sz="quarter" idx="12"/>
          </p:nvPr>
        </p:nvSpPr>
        <p:spPr/>
        <p:txBody>
          <a:bodyPr/>
          <a:lstStyle/>
          <a:p>
            <a:fld id="{C4F85062-4662-4D6B-BB38-DB7C890070DF}" type="slidenum">
              <a:rPr lang="en-US" smtClean="0"/>
              <a:t>82</a:t>
            </a:fld>
            <a:endParaRPr lang="en-US"/>
          </a:p>
        </p:txBody>
      </p:sp>
      <p:sp>
        <p:nvSpPr>
          <p:cNvPr id="3" name="TextBox 2">
            <a:extLst>
              <a:ext uri="{FF2B5EF4-FFF2-40B4-BE49-F238E27FC236}">
                <a16:creationId xmlns:a16="http://schemas.microsoft.com/office/drawing/2014/main" id="{04FCB36C-3EF2-C2FD-8C46-E15BDFAA5E13}"/>
              </a:ext>
            </a:extLst>
          </p:cNvPr>
          <p:cNvSpPr txBox="1"/>
          <p:nvPr/>
        </p:nvSpPr>
        <p:spPr>
          <a:xfrm>
            <a:off x="2971800" y="2975607"/>
            <a:ext cx="2344631" cy="523220"/>
          </a:xfrm>
          <a:prstGeom prst="rect">
            <a:avLst/>
          </a:prstGeom>
          <a:noFill/>
        </p:spPr>
        <p:txBody>
          <a:bodyPr wrap="square" rtlCol="0">
            <a:spAutoFit/>
          </a:bodyPr>
          <a:lstStyle/>
          <a:p>
            <a:r>
              <a:rPr lang="en-US" sz="2800" dirty="0"/>
              <a:t>DRIVERS</a:t>
            </a:r>
          </a:p>
        </p:txBody>
      </p:sp>
      <p:sp>
        <p:nvSpPr>
          <p:cNvPr id="4" name="Arrow: Right 3">
            <a:extLst>
              <a:ext uri="{FF2B5EF4-FFF2-40B4-BE49-F238E27FC236}">
                <a16:creationId xmlns:a16="http://schemas.microsoft.com/office/drawing/2014/main" id="{AC5F869C-B3E5-7601-275E-5423E1653054}"/>
              </a:ext>
            </a:extLst>
          </p:cNvPr>
          <p:cNvSpPr/>
          <p:nvPr/>
        </p:nvSpPr>
        <p:spPr>
          <a:xfrm>
            <a:off x="5043287" y="3092138"/>
            <a:ext cx="1926180" cy="2286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 name="TextBox 4">
            <a:extLst>
              <a:ext uri="{FF2B5EF4-FFF2-40B4-BE49-F238E27FC236}">
                <a16:creationId xmlns:a16="http://schemas.microsoft.com/office/drawing/2014/main" id="{7F0D13D4-BAB3-2DF1-69C0-8AFA28300B77}"/>
              </a:ext>
            </a:extLst>
          </p:cNvPr>
          <p:cNvSpPr txBox="1"/>
          <p:nvPr/>
        </p:nvSpPr>
        <p:spPr>
          <a:xfrm>
            <a:off x="7385446" y="2915711"/>
            <a:ext cx="3739754" cy="523220"/>
          </a:xfrm>
          <a:prstGeom prst="rect">
            <a:avLst/>
          </a:prstGeom>
          <a:noFill/>
        </p:spPr>
        <p:txBody>
          <a:bodyPr wrap="square" rtlCol="0">
            <a:spAutoFit/>
          </a:bodyPr>
          <a:lstStyle/>
          <a:p>
            <a:r>
              <a:rPr lang="en-US" sz="2800" dirty="0"/>
              <a:t>situations/ scenarios</a:t>
            </a:r>
          </a:p>
        </p:txBody>
      </p:sp>
      <p:sp>
        <p:nvSpPr>
          <p:cNvPr id="6" name="Arrow: Bent-Up 5">
            <a:extLst>
              <a:ext uri="{FF2B5EF4-FFF2-40B4-BE49-F238E27FC236}">
                <a16:creationId xmlns:a16="http://schemas.microsoft.com/office/drawing/2014/main" id="{43FCC495-63B8-F3AE-CE37-87D40AC1C4E9}"/>
              </a:ext>
            </a:extLst>
          </p:cNvPr>
          <p:cNvSpPr/>
          <p:nvPr/>
        </p:nvSpPr>
        <p:spPr>
          <a:xfrm rot="5400000">
            <a:off x="4972860" y="2356789"/>
            <a:ext cx="548640" cy="3179161"/>
          </a:xfrm>
          <a:prstGeom prst="bentUpArrow">
            <a:avLst>
              <a:gd name="adj1" fmla="val 26008"/>
              <a:gd name="adj2" fmla="val 25000"/>
              <a:gd name="adj3" fmla="val 25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TextBox 6">
            <a:extLst>
              <a:ext uri="{FF2B5EF4-FFF2-40B4-BE49-F238E27FC236}">
                <a16:creationId xmlns:a16="http://schemas.microsoft.com/office/drawing/2014/main" id="{2EDDEDAA-A197-AFFE-DB1E-66BCA7E12700}"/>
              </a:ext>
            </a:extLst>
          </p:cNvPr>
          <p:cNvSpPr txBox="1"/>
          <p:nvPr/>
        </p:nvSpPr>
        <p:spPr>
          <a:xfrm>
            <a:off x="6969467" y="3511534"/>
            <a:ext cx="3803822" cy="1815882"/>
          </a:xfrm>
          <a:prstGeom prst="rect">
            <a:avLst/>
          </a:prstGeom>
          <a:noFill/>
        </p:spPr>
        <p:txBody>
          <a:bodyPr wrap="square" rtlCol="0">
            <a:spAutoFit/>
          </a:bodyPr>
          <a:lstStyle/>
          <a:p>
            <a:r>
              <a:rPr lang="en-US" sz="2800" dirty="0">
                <a:solidFill>
                  <a:schemeClr val="accent1"/>
                </a:solidFill>
              </a:rPr>
              <a:t>Make policies,</a:t>
            </a:r>
          </a:p>
          <a:p>
            <a:r>
              <a:rPr lang="en-US" sz="2800" dirty="0">
                <a:solidFill>
                  <a:schemeClr val="accent1"/>
                </a:solidFill>
              </a:rPr>
              <a:t>programs,</a:t>
            </a:r>
          </a:p>
          <a:p>
            <a:r>
              <a:rPr lang="en-US" sz="2800" dirty="0">
                <a:solidFill>
                  <a:schemeClr val="accent1"/>
                </a:solidFill>
              </a:rPr>
              <a:t>operations that alter scenarios</a:t>
            </a:r>
          </a:p>
        </p:txBody>
      </p:sp>
      <p:sp>
        <p:nvSpPr>
          <p:cNvPr id="12" name="Arrow: Bent-Up 11">
            <a:extLst>
              <a:ext uri="{FF2B5EF4-FFF2-40B4-BE49-F238E27FC236}">
                <a16:creationId xmlns:a16="http://schemas.microsoft.com/office/drawing/2014/main" id="{9C77B578-51B1-6BE2-C3DD-4E9B4D6FCEA3}"/>
              </a:ext>
            </a:extLst>
          </p:cNvPr>
          <p:cNvSpPr/>
          <p:nvPr/>
        </p:nvSpPr>
        <p:spPr>
          <a:xfrm rot="16200000" flipV="1">
            <a:off x="8703166" y="1712598"/>
            <a:ext cx="548640" cy="1548357"/>
          </a:xfrm>
          <a:prstGeom prst="bentUpArrow">
            <a:avLst>
              <a:gd name="adj1" fmla="val 26008"/>
              <a:gd name="adj2" fmla="val 25000"/>
              <a:gd name="adj3" fmla="val 25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TextBox 12">
            <a:extLst>
              <a:ext uri="{FF2B5EF4-FFF2-40B4-BE49-F238E27FC236}">
                <a16:creationId xmlns:a16="http://schemas.microsoft.com/office/drawing/2014/main" id="{56D19C16-77A7-ED73-0DA3-EE24634FD32D}"/>
              </a:ext>
            </a:extLst>
          </p:cNvPr>
          <p:cNvSpPr txBox="1"/>
          <p:nvPr/>
        </p:nvSpPr>
        <p:spPr>
          <a:xfrm>
            <a:off x="9854623" y="1826446"/>
            <a:ext cx="2337377" cy="954107"/>
          </a:xfrm>
          <a:prstGeom prst="rect">
            <a:avLst/>
          </a:prstGeom>
          <a:noFill/>
        </p:spPr>
        <p:txBody>
          <a:bodyPr wrap="square" rtlCol="0">
            <a:spAutoFit/>
          </a:bodyPr>
          <a:lstStyle/>
          <a:p>
            <a:r>
              <a:rPr lang="en-US" sz="2800" dirty="0">
                <a:solidFill>
                  <a:schemeClr val="accent1"/>
                </a:solidFill>
              </a:rPr>
              <a:t>React to symptoms</a:t>
            </a:r>
          </a:p>
        </p:txBody>
      </p:sp>
      <p:sp>
        <p:nvSpPr>
          <p:cNvPr id="14" name="Rectangle 13">
            <a:extLst>
              <a:ext uri="{FF2B5EF4-FFF2-40B4-BE49-F238E27FC236}">
                <a16:creationId xmlns:a16="http://schemas.microsoft.com/office/drawing/2014/main" id="{869370C8-FC59-F57F-D3E9-C1B8B6B47A11}"/>
              </a:ext>
            </a:extLst>
          </p:cNvPr>
          <p:cNvSpPr/>
          <p:nvPr/>
        </p:nvSpPr>
        <p:spPr>
          <a:xfrm>
            <a:off x="2036161" y="5500638"/>
            <a:ext cx="9601200" cy="584775"/>
          </a:xfrm>
          <a:prstGeom prst="rect">
            <a:avLst/>
          </a:prstGeom>
        </p:spPr>
        <p:txBody>
          <a:bodyPr wrap="square">
            <a:spAutoFit/>
          </a:bodyPr>
          <a:lstStyle/>
          <a:p>
            <a:pPr>
              <a:spcAft>
                <a:spcPts val="1200"/>
              </a:spcAft>
            </a:pPr>
            <a:r>
              <a:rPr lang="en-US" sz="3200" dirty="0"/>
              <a:t>So …  identify the drivers for your decisionmaker!</a:t>
            </a:r>
          </a:p>
        </p:txBody>
      </p:sp>
      <p:sp>
        <p:nvSpPr>
          <p:cNvPr id="16" name="TextBox 15">
            <a:extLst>
              <a:ext uri="{FF2B5EF4-FFF2-40B4-BE49-F238E27FC236}">
                <a16:creationId xmlns:a16="http://schemas.microsoft.com/office/drawing/2014/main" id="{20305F65-F842-D2D0-8CBE-2DD579EFE760}"/>
              </a:ext>
            </a:extLst>
          </p:cNvPr>
          <p:cNvSpPr txBox="1"/>
          <p:nvPr/>
        </p:nvSpPr>
        <p:spPr>
          <a:xfrm>
            <a:off x="838200" y="406276"/>
            <a:ext cx="6629400" cy="1200329"/>
          </a:xfrm>
          <a:prstGeom prst="rect">
            <a:avLst/>
          </a:prstGeom>
          <a:noFill/>
        </p:spPr>
        <p:txBody>
          <a:bodyPr wrap="square" rtlCol="0">
            <a:spAutoFit/>
          </a:bodyPr>
          <a:lstStyle/>
          <a:p>
            <a:r>
              <a:rPr lang="en-US" sz="3600" dirty="0"/>
              <a:t>Tip #4: Good policy decisions focus on changing drivers</a:t>
            </a:r>
          </a:p>
        </p:txBody>
      </p:sp>
    </p:spTree>
    <p:extLst>
      <p:ext uri="{BB962C8B-B14F-4D97-AF65-F5344CB8AC3E}">
        <p14:creationId xmlns:p14="http://schemas.microsoft.com/office/powerpoint/2010/main" val="180533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15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500"/>
                            </p:stCondLst>
                            <p:childTnLst>
                              <p:par>
                                <p:cTn id="23" presetID="22" presetClass="entr" presetSubtype="8" fill="hold" grpId="0" nodeType="afterEffect">
                                  <p:stCondLst>
                                    <p:cond delay="15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par>
                          <p:cTn id="31" fill="hold">
                            <p:stCondLst>
                              <p:cond delay="500"/>
                            </p:stCondLst>
                            <p:childTnLst>
                              <p:par>
                                <p:cTn id="32" presetID="22" presetClass="entr" presetSubtype="8" fill="hold" grpId="0" nodeType="afterEffect">
                                  <p:stCondLst>
                                    <p:cond delay="15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7" grpId="0"/>
      <p:bldP spid="12" grpId="0" animBg="1"/>
      <p:bldP spid="13" grpId="0"/>
      <p:bldP spid="14" grpId="0"/>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C0BA7CC-C7B2-425C-948B-26ABE582F423}"/>
              </a:ext>
            </a:extLst>
          </p:cNvPr>
          <p:cNvGraphicFramePr>
            <a:graphicFrameLocks noGrp="1"/>
          </p:cNvGraphicFramePr>
          <p:nvPr/>
        </p:nvGraphicFramePr>
        <p:xfrm>
          <a:off x="2780715" y="3536725"/>
          <a:ext cx="7368813" cy="2926080"/>
        </p:xfrm>
        <a:graphic>
          <a:graphicData uri="http://schemas.openxmlformats.org/drawingml/2006/table">
            <a:tbl>
              <a:tblPr firstRow="1" bandRow="1">
                <a:tableStyleId>{2D5ABB26-0587-4C30-8999-92F81FD0307C}</a:tableStyleId>
              </a:tblPr>
              <a:tblGrid>
                <a:gridCol w="2456271">
                  <a:extLst>
                    <a:ext uri="{9D8B030D-6E8A-4147-A177-3AD203B41FA5}">
                      <a16:colId xmlns:a16="http://schemas.microsoft.com/office/drawing/2014/main" val="281433197"/>
                    </a:ext>
                  </a:extLst>
                </a:gridCol>
                <a:gridCol w="2456271">
                  <a:extLst>
                    <a:ext uri="{9D8B030D-6E8A-4147-A177-3AD203B41FA5}">
                      <a16:colId xmlns:a16="http://schemas.microsoft.com/office/drawing/2014/main" val="4023013297"/>
                    </a:ext>
                  </a:extLst>
                </a:gridCol>
                <a:gridCol w="2456271">
                  <a:extLst>
                    <a:ext uri="{9D8B030D-6E8A-4147-A177-3AD203B41FA5}">
                      <a16:colId xmlns:a16="http://schemas.microsoft.com/office/drawing/2014/main" val="3268850880"/>
                    </a:ext>
                  </a:extLst>
                </a:gridCol>
              </a:tblGrid>
              <a:tr h="348361">
                <a:tc>
                  <a:txBody>
                    <a:bodyPr/>
                    <a:lstStyle/>
                    <a:p>
                      <a:pPr algn="ctr"/>
                      <a:r>
                        <a:rPr lang="en-US" sz="1800" b="1" dirty="0"/>
                        <a:t>Interests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332738"/>
                  </a:ext>
                </a:extLst>
              </a:tr>
              <a:tr h="2313291">
                <a:tc>
                  <a:txBody>
                    <a:bodyPr/>
                    <a:lstStyle/>
                    <a:p>
                      <a:r>
                        <a:rPr lang="en-US" sz="1800" noProof="0"/>
                        <a:t>Work</a:t>
                      </a:r>
                    </a:p>
                    <a:p>
                      <a:r>
                        <a:rPr lang="en-US" sz="1800" noProof="0"/>
                        <a:t>Food</a:t>
                      </a:r>
                    </a:p>
                    <a:p>
                      <a:r>
                        <a:rPr lang="en-US" sz="1800" noProof="0"/>
                        <a:t>Love - Sex</a:t>
                      </a:r>
                    </a:p>
                    <a:p>
                      <a:r>
                        <a:rPr lang="en-US" sz="1800" noProof="0"/>
                        <a:t>Family</a:t>
                      </a:r>
                    </a:p>
                    <a:p>
                      <a:r>
                        <a:rPr lang="en-US" sz="1800" noProof="0"/>
                        <a:t>Home</a:t>
                      </a:r>
                    </a:p>
                    <a:p>
                      <a:r>
                        <a:rPr lang="en-US" sz="1800" noProof="0"/>
                        <a:t>Transportation </a:t>
                      </a:r>
                    </a:p>
                    <a:p>
                      <a:r>
                        <a:rPr lang="en-US" sz="1800" noProof="0"/>
                        <a:t>Entertainment</a:t>
                      </a:r>
                    </a:p>
                    <a:p>
                      <a:r>
                        <a:rPr lang="en-US" sz="1800" noProof="0"/>
                        <a:t>     Recreation</a:t>
                      </a:r>
                    </a:p>
                    <a:p>
                      <a:r>
                        <a:rPr lang="en-US" sz="1800" noProof="0"/>
                        <a:t>Challenges</a:t>
                      </a:r>
                    </a:p>
                  </a:txBody>
                  <a:tcPr>
                    <a:lnT w="12700" cap="flat" cmpd="sng" algn="ctr">
                      <a:solidFill>
                        <a:schemeClr val="tx1"/>
                      </a:solidFill>
                      <a:prstDash val="solid"/>
                      <a:round/>
                      <a:headEnd type="none" w="med" len="med"/>
                      <a:tailEnd type="none" w="med" len="med"/>
                    </a:lnT>
                  </a:tcPr>
                </a:tc>
                <a:tc>
                  <a:txBody>
                    <a:bodyPr/>
                    <a:lstStyle/>
                    <a:p>
                      <a:r>
                        <a:rPr lang="en-US" sz="1800" noProof="0"/>
                        <a:t>Education</a:t>
                      </a:r>
                    </a:p>
                    <a:p>
                      <a:r>
                        <a:rPr lang="en-US" sz="1800" noProof="0"/>
                        <a:t>Religion or values</a:t>
                      </a:r>
                    </a:p>
                    <a:p>
                      <a:r>
                        <a:rPr lang="en-US" sz="1800" noProof="0"/>
                        <a:t>Political thought</a:t>
                      </a:r>
                    </a:p>
                    <a:p>
                      <a:r>
                        <a:rPr lang="en-US" sz="1800" noProof="0"/>
                        <a:t>Ideology</a:t>
                      </a:r>
                    </a:p>
                    <a:p>
                      <a:r>
                        <a:rPr lang="en-US" sz="1800" noProof="0"/>
                        <a:t>Imposed expectations</a:t>
                      </a:r>
                    </a:p>
                    <a:p>
                      <a:endParaRPr lang="en-US" sz="1800" noProof="0"/>
                    </a:p>
                  </a:txBody>
                  <a:tcPr>
                    <a:lnT w="12700" cap="flat" cmpd="sng" algn="ctr">
                      <a:solidFill>
                        <a:schemeClr val="tx1"/>
                      </a:solidFill>
                      <a:prstDash val="solid"/>
                      <a:round/>
                      <a:headEnd type="none" w="med" len="med"/>
                      <a:tailEnd type="none" w="med" len="med"/>
                    </a:lnT>
                  </a:tcPr>
                </a:tc>
                <a:tc>
                  <a:txBody>
                    <a:bodyPr/>
                    <a:lstStyle/>
                    <a:p>
                      <a:r>
                        <a:rPr lang="en-US" sz="1800" noProof="0" dirty="0"/>
                        <a:t>Parents</a:t>
                      </a:r>
                    </a:p>
                    <a:p>
                      <a:r>
                        <a:rPr lang="en-US" sz="1800" noProof="0" dirty="0"/>
                        <a:t>Boy/Girlfriend</a:t>
                      </a:r>
                    </a:p>
                    <a:p>
                      <a:r>
                        <a:rPr lang="en-US" sz="1800" noProof="0" dirty="0"/>
                        <a:t>Husband/Wife</a:t>
                      </a:r>
                    </a:p>
                    <a:p>
                      <a:r>
                        <a:rPr lang="en-US" sz="1800" noProof="0" dirty="0"/>
                        <a:t>Colleagues</a:t>
                      </a:r>
                    </a:p>
                    <a:p>
                      <a:r>
                        <a:rPr lang="en-US" sz="1800" noProof="0" dirty="0"/>
                        <a:t>Friends</a:t>
                      </a:r>
                    </a:p>
                    <a:p>
                      <a:r>
                        <a:rPr lang="en-US" sz="1800" noProof="0" dirty="0"/>
                        <a:t>Political party</a:t>
                      </a:r>
                    </a:p>
                    <a:p>
                      <a:r>
                        <a:rPr lang="en-US" sz="1800" noProof="0" dirty="0"/>
                        <a:t>Employer</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99780866"/>
                  </a:ext>
                </a:extLst>
              </a:tr>
            </a:tbl>
          </a:graphicData>
        </a:graphic>
      </p:graphicFrame>
      <p:sp>
        <p:nvSpPr>
          <p:cNvPr id="6" name="Left Brace 5">
            <a:extLst>
              <a:ext uri="{FF2B5EF4-FFF2-40B4-BE49-F238E27FC236}">
                <a16:creationId xmlns:a16="http://schemas.microsoft.com/office/drawing/2014/main" id="{2DCFC517-BB24-41D8-81B7-885401B8C7E1}"/>
              </a:ext>
            </a:extLst>
          </p:cNvPr>
          <p:cNvSpPr/>
          <p:nvPr/>
        </p:nvSpPr>
        <p:spPr>
          <a:xfrm>
            <a:off x="2362200" y="3992647"/>
            <a:ext cx="418514" cy="2461129"/>
          </a:xfrm>
          <a:prstGeom prst="leftBrace">
            <a:avLst>
              <a:gd name="adj1" fmla="val 8333"/>
              <a:gd name="adj2" fmla="val 494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69C86C3-A97F-4AE3-BD27-663F5B5F7BF4}"/>
              </a:ext>
            </a:extLst>
          </p:cNvPr>
          <p:cNvSpPr txBox="1"/>
          <p:nvPr/>
        </p:nvSpPr>
        <p:spPr>
          <a:xfrm rot="20847283">
            <a:off x="1631046" y="4885558"/>
            <a:ext cx="822854" cy="369332"/>
          </a:xfrm>
          <a:prstGeom prst="rect">
            <a:avLst/>
          </a:prstGeom>
          <a:noFill/>
        </p:spPr>
        <p:txBody>
          <a:bodyPr wrap="none" rtlCol="0">
            <a:spAutoFit/>
          </a:bodyPr>
          <a:lstStyle/>
          <a:p>
            <a:r>
              <a:rPr lang="en-US" dirty="0"/>
              <a:t>drivers</a:t>
            </a:r>
          </a:p>
        </p:txBody>
      </p:sp>
      <p:sp>
        <p:nvSpPr>
          <p:cNvPr id="12" name="TextBox 11">
            <a:extLst>
              <a:ext uri="{FF2B5EF4-FFF2-40B4-BE49-F238E27FC236}">
                <a16:creationId xmlns:a16="http://schemas.microsoft.com/office/drawing/2014/main" id="{C42BFA14-20CD-48C6-BED9-C5887A43A8BC}"/>
              </a:ext>
            </a:extLst>
          </p:cNvPr>
          <p:cNvSpPr txBox="1"/>
          <p:nvPr/>
        </p:nvSpPr>
        <p:spPr>
          <a:xfrm>
            <a:off x="2103120" y="2103120"/>
            <a:ext cx="3393878" cy="461665"/>
          </a:xfrm>
          <a:prstGeom prst="rect">
            <a:avLst/>
          </a:prstGeom>
          <a:noFill/>
        </p:spPr>
        <p:txBody>
          <a:bodyPr wrap="none" rtlCol="0">
            <a:spAutoFit/>
          </a:bodyPr>
          <a:lstStyle/>
          <a:p>
            <a:r>
              <a:rPr lang="en-US" sz="2400" dirty="0"/>
              <a:t>In our PERSONAL lives …</a:t>
            </a:r>
          </a:p>
        </p:txBody>
      </p:sp>
      <p:sp>
        <p:nvSpPr>
          <p:cNvPr id="13" name="TextBox 12">
            <a:extLst>
              <a:ext uri="{FF2B5EF4-FFF2-40B4-BE49-F238E27FC236}">
                <a16:creationId xmlns:a16="http://schemas.microsoft.com/office/drawing/2014/main" id="{2101327D-4A5D-474C-B5E1-1D3773456B70}"/>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sp>
        <p:nvSpPr>
          <p:cNvPr id="14" name="TextBox 13">
            <a:extLst>
              <a:ext uri="{FF2B5EF4-FFF2-40B4-BE49-F238E27FC236}">
                <a16:creationId xmlns:a16="http://schemas.microsoft.com/office/drawing/2014/main" id="{DE50D58C-3DB4-4159-8B05-7B6CE31FA4D2}"/>
              </a:ext>
            </a:extLst>
          </p:cNvPr>
          <p:cNvSpPr txBox="1"/>
          <p:nvPr/>
        </p:nvSpPr>
        <p:spPr>
          <a:xfrm>
            <a:off x="2056627" y="1232939"/>
            <a:ext cx="3847528" cy="369332"/>
          </a:xfrm>
          <a:prstGeom prst="rect">
            <a:avLst/>
          </a:prstGeom>
          <a:noFill/>
        </p:spPr>
        <p:txBody>
          <a:bodyPr wrap="none" rtlCol="0">
            <a:spAutoFit/>
          </a:bodyPr>
          <a:lstStyle/>
          <a:p>
            <a:r>
              <a:rPr lang="en-US" dirty="0"/>
              <a:t>Borrowing from the “3-i framework” …</a:t>
            </a:r>
          </a:p>
        </p:txBody>
      </p:sp>
      <p:sp useBgFill="1">
        <p:nvSpPr>
          <p:cNvPr id="2" name="Rectangle 1">
            <a:extLst>
              <a:ext uri="{FF2B5EF4-FFF2-40B4-BE49-F238E27FC236}">
                <a16:creationId xmlns:a16="http://schemas.microsoft.com/office/drawing/2014/main" id="{C5E1161D-8DB5-45D2-ACAB-049818B69628}"/>
              </a:ext>
            </a:extLst>
          </p:cNvPr>
          <p:cNvSpPr/>
          <p:nvPr/>
        </p:nvSpPr>
        <p:spPr>
          <a:xfrm>
            <a:off x="7648817" y="3938952"/>
            <a:ext cx="3045663" cy="2947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792E53E3-74AC-4BAD-901E-ADCD320020BB}"/>
              </a:ext>
            </a:extLst>
          </p:cNvPr>
          <p:cNvSpPr/>
          <p:nvPr/>
        </p:nvSpPr>
        <p:spPr>
          <a:xfrm>
            <a:off x="4925965" y="3943020"/>
            <a:ext cx="5665279" cy="28653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B1F221FF-24A5-479B-B224-76453F9A6991}"/>
              </a:ext>
            </a:extLst>
          </p:cNvPr>
          <p:cNvSpPr/>
          <p:nvPr/>
        </p:nvSpPr>
        <p:spPr>
          <a:xfrm>
            <a:off x="2832334" y="3940986"/>
            <a:ext cx="7368812" cy="28653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A2ECF467-0EA2-172A-332A-473ED3464D5A}"/>
              </a:ext>
            </a:extLst>
          </p:cNvPr>
          <p:cNvCxnSpPr>
            <a:cxnSpLocks/>
          </p:cNvCxnSpPr>
          <p:nvPr/>
        </p:nvCxnSpPr>
        <p:spPr>
          <a:xfrm>
            <a:off x="8660356" y="1215257"/>
            <a:ext cx="793022" cy="132479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A764075-004D-34DA-337E-DDBD837581EE}"/>
              </a:ext>
            </a:extLst>
          </p:cNvPr>
          <p:cNvCxnSpPr>
            <a:cxnSpLocks/>
          </p:cNvCxnSpPr>
          <p:nvPr/>
        </p:nvCxnSpPr>
        <p:spPr>
          <a:xfrm flipH="1">
            <a:off x="7745955" y="1215257"/>
            <a:ext cx="699074" cy="1336687"/>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51180B7-0C2A-934F-10BF-F3F20CE01C0F}"/>
              </a:ext>
            </a:extLst>
          </p:cNvPr>
          <p:cNvCxnSpPr>
            <a:cxnSpLocks/>
          </p:cNvCxnSpPr>
          <p:nvPr/>
        </p:nvCxnSpPr>
        <p:spPr>
          <a:xfrm>
            <a:off x="8180186" y="2884218"/>
            <a:ext cx="812617"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5BEA512-A3FC-8ACD-5CB1-3489854E6F15}"/>
              </a:ext>
            </a:extLst>
          </p:cNvPr>
          <p:cNvSpPr txBox="1"/>
          <p:nvPr/>
        </p:nvSpPr>
        <p:spPr>
          <a:xfrm>
            <a:off x="9021307" y="2605668"/>
            <a:ext cx="1385239" cy="404386"/>
          </a:xfrm>
          <a:prstGeom prst="rect">
            <a:avLst/>
          </a:prstGeom>
          <a:noFill/>
        </p:spPr>
        <p:txBody>
          <a:bodyPr wrap="none" rtlCol="0">
            <a:spAutoFit/>
          </a:bodyPr>
          <a:lstStyle/>
          <a:p>
            <a:r>
              <a:rPr lang="en-US" sz="2400" dirty="0"/>
              <a:t>Institutions</a:t>
            </a:r>
          </a:p>
        </p:txBody>
      </p:sp>
      <p:sp>
        <p:nvSpPr>
          <p:cNvPr id="21" name="TextBox 20">
            <a:extLst>
              <a:ext uri="{FF2B5EF4-FFF2-40B4-BE49-F238E27FC236}">
                <a16:creationId xmlns:a16="http://schemas.microsoft.com/office/drawing/2014/main" id="{52A8740D-5AAA-DDD0-E59D-863C6BCEFB80}"/>
              </a:ext>
            </a:extLst>
          </p:cNvPr>
          <p:cNvSpPr txBox="1"/>
          <p:nvPr/>
        </p:nvSpPr>
        <p:spPr>
          <a:xfrm>
            <a:off x="7239000" y="2607338"/>
            <a:ext cx="729707" cy="404386"/>
          </a:xfrm>
          <a:prstGeom prst="rect">
            <a:avLst/>
          </a:prstGeom>
          <a:noFill/>
        </p:spPr>
        <p:txBody>
          <a:bodyPr wrap="none" rtlCol="0">
            <a:spAutoFit/>
          </a:bodyPr>
          <a:lstStyle/>
          <a:p>
            <a:r>
              <a:rPr lang="en-US" sz="2400" dirty="0"/>
              <a:t>Ideas</a:t>
            </a:r>
          </a:p>
        </p:txBody>
      </p:sp>
      <p:sp>
        <p:nvSpPr>
          <p:cNvPr id="22" name="TextBox 21">
            <a:extLst>
              <a:ext uri="{FF2B5EF4-FFF2-40B4-BE49-F238E27FC236}">
                <a16:creationId xmlns:a16="http://schemas.microsoft.com/office/drawing/2014/main" id="{FABC6E78-ECD8-7212-6E88-8803B73A47DA}"/>
              </a:ext>
            </a:extLst>
          </p:cNvPr>
          <p:cNvSpPr txBox="1"/>
          <p:nvPr/>
        </p:nvSpPr>
        <p:spPr>
          <a:xfrm>
            <a:off x="7898353" y="690197"/>
            <a:ext cx="1107425" cy="404386"/>
          </a:xfrm>
          <a:prstGeom prst="rect">
            <a:avLst/>
          </a:prstGeom>
          <a:noFill/>
        </p:spPr>
        <p:txBody>
          <a:bodyPr wrap="none" rtlCol="0">
            <a:spAutoFit/>
          </a:bodyPr>
          <a:lstStyle/>
          <a:p>
            <a:r>
              <a:rPr lang="en-US" sz="2400" dirty="0"/>
              <a:t>Interests</a:t>
            </a:r>
          </a:p>
        </p:txBody>
      </p:sp>
      <p:sp useBgFill="1">
        <p:nvSpPr>
          <p:cNvPr id="3" name="Rectangle 2">
            <a:extLst>
              <a:ext uri="{FF2B5EF4-FFF2-40B4-BE49-F238E27FC236}">
                <a16:creationId xmlns:a16="http://schemas.microsoft.com/office/drawing/2014/main" id="{D2F49877-60E4-5A48-DE34-47964A286D01}"/>
              </a:ext>
            </a:extLst>
          </p:cNvPr>
          <p:cNvSpPr/>
          <p:nvPr/>
        </p:nvSpPr>
        <p:spPr>
          <a:xfrm>
            <a:off x="2667000" y="3429000"/>
            <a:ext cx="7534146" cy="544767"/>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75FD600-8FF2-6843-589D-066EEAD57208}"/>
              </a:ext>
            </a:extLst>
          </p:cNvPr>
          <p:cNvSpPr txBox="1"/>
          <p:nvPr/>
        </p:nvSpPr>
        <p:spPr>
          <a:xfrm>
            <a:off x="796924" y="6210053"/>
            <a:ext cx="1443600" cy="369332"/>
          </a:xfrm>
          <a:prstGeom prst="rect">
            <a:avLst/>
          </a:prstGeom>
          <a:solidFill>
            <a:srgbClr val="0070C0"/>
          </a:solidFill>
          <a:effectLst>
            <a:outerShdw blurRad="50800" dist="38100" dir="2700000" algn="tl" rotWithShape="0">
              <a:prstClr val="black">
                <a:alpha val="40000"/>
              </a:prstClr>
            </a:outerShdw>
          </a:effectLst>
        </p:spPr>
        <p:txBody>
          <a:bodyPr wrap="none" rtlCol="0">
            <a:spAutoFit/>
          </a:bodyPr>
          <a:lstStyle/>
          <a:p>
            <a:r>
              <a:rPr lang="en-US" dirty="0"/>
              <a:t>HANDOUT G</a:t>
            </a:r>
          </a:p>
        </p:txBody>
      </p:sp>
    </p:spTree>
    <p:extLst>
      <p:ext uri="{BB962C8B-B14F-4D97-AF65-F5344CB8AC3E}">
        <p14:creationId xmlns:p14="http://schemas.microsoft.com/office/powerpoint/2010/main" val="30716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p:stCondLst>
                              <p:cond delay="0"/>
                            </p:stCondLst>
                            <p:childTnLst>
                              <p:par>
                                <p:cTn id="32" presetID="26" presetClass="emph" presetSubtype="0" repeatCount="3000" fill="hold" nodeType="afterEffect">
                                  <p:stCondLst>
                                    <p:cond delay="0"/>
                                  </p:stCondLst>
                                  <p:childTnLst>
                                    <p:animEffect transition="out" filter="fade">
                                      <p:cBhvr>
                                        <p:cTn id="33" dur="500" tmFilter="0, 0; .2, .5; .8, .5; 1, 0"/>
                                        <p:tgtEl>
                                          <p:spTgt spid="15"/>
                                        </p:tgtEl>
                                      </p:cBhvr>
                                    </p:animEffect>
                                    <p:animScale>
                                      <p:cBhvr>
                                        <p:cTn id="34" dur="250" autoRev="1" fill="hold"/>
                                        <p:tgtEl>
                                          <p:spTgt spid="15"/>
                                        </p:tgtEl>
                                      </p:cBhvr>
                                      <p:by x="105000" y="105000"/>
                                    </p:animScale>
                                  </p:childTnLst>
                                </p:cTn>
                              </p:par>
                              <p:par>
                                <p:cTn id="35" presetID="26" presetClass="emph" presetSubtype="0" repeatCount="3000" fill="hold"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par>
                                <p:cTn id="38" presetID="26" presetClass="emph" presetSubtype="0" repeatCount="3000" fill="hold" nodeType="withEffect">
                                  <p:stCondLst>
                                    <p:cond delay="0"/>
                                  </p:stCondLst>
                                  <p:childTnLst>
                                    <p:animEffect transition="out" filter="fade">
                                      <p:cBhvr>
                                        <p:cTn id="39" dur="500" tmFilter="0, 0; .2, .5; .8, .5; 1, 0"/>
                                        <p:tgtEl>
                                          <p:spTgt spid="19"/>
                                        </p:tgtEl>
                                      </p:cBhvr>
                                    </p:animEffect>
                                    <p:animScale>
                                      <p:cBhvr>
                                        <p:cTn id="40" dur="250" autoRev="1" fill="hold"/>
                                        <p:tgtEl>
                                          <p:spTgt spid="19"/>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2"/>
                                        </p:tgtEl>
                                        <p:attrNameLst>
                                          <p:attrName>style.visibility</p:attrName>
                                        </p:attrNameLst>
                                      </p:cBhvr>
                                      <p:to>
                                        <p:strVal val="hidden"/>
                                      </p:to>
                                    </p:set>
                                  </p:childTnLst>
                                </p:cTn>
                              </p:par>
                            </p:childTnLst>
                          </p:cTn>
                        </p:par>
                        <p:par>
                          <p:cTn id="61" fill="hold">
                            <p:stCondLst>
                              <p:cond delay="0"/>
                            </p:stCondLst>
                            <p:childTnLst>
                              <p:par>
                                <p:cTn id="62" presetID="1" presetClass="entr" presetSubtype="0" fill="hold" grpId="0" nodeType="afterEffect">
                                  <p:stCondLst>
                                    <p:cond delay="500"/>
                                  </p:stCondLst>
                                  <p:childTnLst>
                                    <p:set>
                                      <p:cBhvr>
                                        <p:cTn id="63" dur="1" fill="hold">
                                          <p:stCondLst>
                                            <p:cond delay="0"/>
                                          </p:stCondLst>
                                        </p:cTn>
                                        <p:tgtEl>
                                          <p:spTgt spid="6"/>
                                        </p:tgtEl>
                                        <p:attrNameLst>
                                          <p:attrName>style.visibility</p:attrName>
                                        </p:attrNameLst>
                                      </p:cBhvr>
                                      <p:to>
                                        <p:strVal val="visible"/>
                                      </p:to>
                                    </p:set>
                                  </p:childTnLst>
                                </p:cTn>
                              </p:par>
                            </p:childTnLst>
                          </p:cTn>
                        </p:par>
                        <p:par>
                          <p:cTn id="64" fill="hold">
                            <p:stCondLst>
                              <p:cond delay="500"/>
                            </p:stCondLst>
                            <p:childTnLst>
                              <p:par>
                                <p:cTn id="65" presetID="1" presetClass="entr" presetSubtype="0" fill="hold" grpId="0" nodeType="afterEffect">
                                  <p:stCondLst>
                                    <p:cond delay="500"/>
                                  </p:stCondLst>
                                  <p:childTnLst>
                                    <p:set>
                                      <p:cBhvr>
                                        <p:cTn id="6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p:bldP spid="2" grpId="0" animBg="1"/>
      <p:bldP spid="2" grpId="1" animBg="1"/>
      <p:bldP spid="16" grpId="0" animBg="1"/>
      <p:bldP spid="16" grpId="1" animBg="1"/>
      <p:bldP spid="17" grpId="0" animBg="1"/>
      <p:bldP spid="17" grpId="1" animBg="1"/>
      <p:bldP spid="20" grpId="0"/>
      <p:bldP spid="21" grpId="0"/>
      <p:bldP spid="22" grpId="0"/>
      <p:bldP spid="3"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C0BA7CC-C7B2-425C-948B-26ABE582F423}"/>
              </a:ext>
            </a:extLst>
          </p:cNvPr>
          <p:cNvGraphicFramePr>
            <a:graphicFrameLocks noGrp="1"/>
          </p:cNvGraphicFramePr>
          <p:nvPr/>
        </p:nvGraphicFramePr>
        <p:xfrm>
          <a:off x="2780715" y="3536725"/>
          <a:ext cx="7368813" cy="2926080"/>
        </p:xfrm>
        <a:graphic>
          <a:graphicData uri="http://schemas.openxmlformats.org/drawingml/2006/table">
            <a:tbl>
              <a:tblPr firstRow="1" bandRow="1">
                <a:tableStyleId>{2D5ABB26-0587-4C30-8999-92F81FD0307C}</a:tableStyleId>
              </a:tblPr>
              <a:tblGrid>
                <a:gridCol w="2456271">
                  <a:extLst>
                    <a:ext uri="{9D8B030D-6E8A-4147-A177-3AD203B41FA5}">
                      <a16:colId xmlns:a16="http://schemas.microsoft.com/office/drawing/2014/main" val="281433197"/>
                    </a:ext>
                  </a:extLst>
                </a:gridCol>
                <a:gridCol w="2456271">
                  <a:extLst>
                    <a:ext uri="{9D8B030D-6E8A-4147-A177-3AD203B41FA5}">
                      <a16:colId xmlns:a16="http://schemas.microsoft.com/office/drawing/2014/main" val="4023013297"/>
                    </a:ext>
                  </a:extLst>
                </a:gridCol>
                <a:gridCol w="2456271">
                  <a:extLst>
                    <a:ext uri="{9D8B030D-6E8A-4147-A177-3AD203B41FA5}">
                      <a16:colId xmlns:a16="http://schemas.microsoft.com/office/drawing/2014/main" val="3268850880"/>
                    </a:ext>
                  </a:extLst>
                </a:gridCol>
              </a:tblGrid>
              <a:tr h="348361">
                <a:tc>
                  <a:txBody>
                    <a:bodyPr/>
                    <a:lstStyle/>
                    <a:p>
                      <a:pPr algn="ctr"/>
                      <a:r>
                        <a:rPr lang="en-US" sz="1800" b="1" dirty="0"/>
                        <a:t>Interests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332738"/>
                  </a:ext>
                </a:extLst>
              </a:tr>
              <a:tr h="2313291">
                <a:tc>
                  <a:txBody>
                    <a:bodyPr/>
                    <a:lstStyle/>
                    <a:p>
                      <a:r>
                        <a:rPr lang="en-US" sz="1800" noProof="0" dirty="0"/>
                        <a:t>Work</a:t>
                      </a:r>
                    </a:p>
                    <a:p>
                      <a:r>
                        <a:rPr lang="en-US" sz="1800" noProof="0" dirty="0"/>
                        <a:t>Food</a:t>
                      </a:r>
                    </a:p>
                    <a:p>
                      <a:r>
                        <a:rPr lang="en-US" sz="1800" noProof="0" dirty="0"/>
                        <a:t>Love - Sex</a:t>
                      </a:r>
                    </a:p>
                    <a:p>
                      <a:r>
                        <a:rPr lang="en-US" sz="1800" noProof="0" dirty="0"/>
                        <a:t>Family</a:t>
                      </a:r>
                    </a:p>
                    <a:p>
                      <a:r>
                        <a:rPr lang="en-US" sz="1800" noProof="0" dirty="0"/>
                        <a:t>Home</a:t>
                      </a:r>
                    </a:p>
                    <a:p>
                      <a:r>
                        <a:rPr lang="en-US" sz="1800" noProof="0" dirty="0"/>
                        <a:t>Transportation </a:t>
                      </a:r>
                    </a:p>
                    <a:p>
                      <a:r>
                        <a:rPr lang="en-US" sz="1800" noProof="0" dirty="0"/>
                        <a:t>Entertainment</a:t>
                      </a:r>
                    </a:p>
                    <a:p>
                      <a:r>
                        <a:rPr lang="en-US" sz="1800" noProof="0" dirty="0"/>
                        <a:t>     Recreation</a:t>
                      </a:r>
                    </a:p>
                    <a:p>
                      <a:r>
                        <a:rPr lang="en-US" sz="1800" noProof="0" dirty="0"/>
                        <a:t>Challenges</a:t>
                      </a:r>
                    </a:p>
                  </a:txBody>
                  <a:tcPr>
                    <a:lnT w="12700" cap="flat" cmpd="sng" algn="ctr">
                      <a:solidFill>
                        <a:schemeClr val="tx1"/>
                      </a:solidFill>
                      <a:prstDash val="solid"/>
                      <a:round/>
                      <a:headEnd type="none" w="med" len="med"/>
                      <a:tailEnd type="none" w="med" len="med"/>
                    </a:lnT>
                  </a:tcPr>
                </a:tc>
                <a:tc>
                  <a:txBody>
                    <a:bodyPr/>
                    <a:lstStyle/>
                    <a:p>
                      <a:r>
                        <a:rPr lang="en-US" sz="1800" noProof="0"/>
                        <a:t>Education</a:t>
                      </a:r>
                    </a:p>
                    <a:p>
                      <a:r>
                        <a:rPr lang="en-US" sz="1800" noProof="0"/>
                        <a:t>Religion or values</a:t>
                      </a:r>
                    </a:p>
                    <a:p>
                      <a:r>
                        <a:rPr lang="en-US" sz="1800" noProof="0"/>
                        <a:t>Political thought</a:t>
                      </a:r>
                    </a:p>
                    <a:p>
                      <a:r>
                        <a:rPr lang="en-US" sz="1800" noProof="0"/>
                        <a:t>Ideology</a:t>
                      </a:r>
                    </a:p>
                    <a:p>
                      <a:r>
                        <a:rPr lang="en-US" sz="1800" noProof="0"/>
                        <a:t>Imposed expectations</a:t>
                      </a:r>
                    </a:p>
                    <a:p>
                      <a:endParaRPr lang="en-US" sz="1800" noProof="0"/>
                    </a:p>
                  </a:txBody>
                  <a:tcPr>
                    <a:lnT w="12700" cap="flat" cmpd="sng" algn="ctr">
                      <a:solidFill>
                        <a:schemeClr val="tx1"/>
                      </a:solidFill>
                      <a:prstDash val="solid"/>
                      <a:round/>
                      <a:headEnd type="none" w="med" len="med"/>
                      <a:tailEnd type="none" w="med" len="med"/>
                    </a:lnT>
                  </a:tcPr>
                </a:tc>
                <a:tc>
                  <a:txBody>
                    <a:bodyPr/>
                    <a:lstStyle/>
                    <a:p>
                      <a:r>
                        <a:rPr lang="en-US" sz="1800" noProof="0" dirty="0"/>
                        <a:t>Parents</a:t>
                      </a:r>
                    </a:p>
                    <a:p>
                      <a:r>
                        <a:rPr lang="en-US" sz="1800" noProof="0" dirty="0"/>
                        <a:t>Boy/Girlfriend</a:t>
                      </a:r>
                    </a:p>
                    <a:p>
                      <a:r>
                        <a:rPr lang="en-US" sz="1800" noProof="0" dirty="0"/>
                        <a:t>Husband/Wife</a:t>
                      </a:r>
                    </a:p>
                    <a:p>
                      <a:r>
                        <a:rPr lang="en-US" sz="1800" noProof="0" dirty="0"/>
                        <a:t>Colleagues</a:t>
                      </a:r>
                    </a:p>
                    <a:p>
                      <a:r>
                        <a:rPr lang="en-US" sz="1800" noProof="0" dirty="0"/>
                        <a:t>Friends</a:t>
                      </a:r>
                    </a:p>
                    <a:p>
                      <a:r>
                        <a:rPr lang="en-US" sz="1800" noProof="0" dirty="0"/>
                        <a:t>Political party</a:t>
                      </a:r>
                    </a:p>
                    <a:p>
                      <a:r>
                        <a:rPr lang="en-US" sz="1800" noProof="0" dirty="0"/>
                        <a:t>Employer</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99780866"/>
                  </a:ext>
                </a:extLst>
              </a:tr>
            </a:tbl>
          </a:graphicData>
        </a:graphic>
      </p:graphicFrame>
      <p:sp>
        <p:nvSpPr>
          <p:cNvPr id="6" name="Left Brace 5">
            <a:extLst>
              <a:ext uri="{FF2B5EF4-FFF2-40B4-BE49-F238E27FC236}">
                <a16:creationId xmlns:a16="http://schemas.microsoft.com/office/drawing/2014/main" id="{2DCFC517-BB24-41D8-81B7-885401B8C7E1}"/>
              </a:ext>
            </a:extLst>
          </p:cNvPr>
          <p:cNvSpPr/>
          <p:nvPr/>
        </p:nvSpPr>
        <p:spPr>
          <a:xfrm>
            <a:off x="2362200" y="3992647"/>
            <a:ext cx="418514" cy="2461129"/>
          </a:xfrm>
          <a:prstGeom prst="leftBrace">
            <a:avLst>
              <a:gd name="adj1" fmla="val 8333"/>
              <a:gd name="adj2" fmla="val 494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69C86C3-A97F-4AE3-BD27-663F5B5F7BF4}"/>
              </a:ext>
            </a:extLst>
          </p:cNvPr>
          <p:cNvSpPr txBox="1"/>
          <p:nvPr/>
        </p:nvSpPr>
        <p:spPr>
          <a:xfrm rot="20847283">
            <a:off x="1631046" y="4885558"/>
            <a:ext cx="822854" cy="369332"/>
          </a:xfrm>
          <a:prstGeom prst="rect">
            <a:avLst/>
          </a:prstGeom>
          <a:noFill/>
        </p:spPr>
        <p:txBody>
          <a:bodyPr wrap="none" rtlCol="0">
            <a:spAutoFit/>
          </a:bodyPr>
          <a:lstStyle/>
          <a:p>
            <a:r>
              <a:rPr lang="en-US" dirty="0"/>
              <a:t>drivers</a:t>
            </a:r>
          </a:p>
        </p:txBody>
      </p:sp>
      <p:sp>
        <p:nvSpPr>
          <p:cNvPr id="12" name="TextBox 11">
            <a:extLst>
              <a:ext uri="{FF2B5EF4-FFF2-40B4-BE49-F238E27FC236}">
                <a16:creationId xmlns:a16="http://schemas.microsoft.com/office/drawing/2014/main" id="{C42BFA14-20CD-48C6-BED9-C5887A43A8BC}"/>
              </a:ext>
            </a:extLst>
          </p:cNvPr>
          <p:cNvSpPr txBox="1"/>
          <p:nvPr/>
        </p:nvSpPr>
        <p:spPr>
          <a:xfrm>
            <a:off x="2103120" y="2103120"/>
            <a:ext cx="3393878" cy="461665"/>
          </a:xfrm>
          <a:prstGeom prst="rect">
            <a:avLst/>
          </a:prstGeom>
          <a:noFill/>
        </p:spPr>
        <p:txBody>
          <a:bodyPr wrap="none" rtlCol="0">
            <a:spAutoFit/>
          </a:bodyPr>
          <a:lstStyle/>
          <a:p>
            <a:r>
              <a:rPr lang="en-US" sz="2400" dirty="0"/>
              <a:t>In our PERSONAL lives …</a:t>
            </a:r>
          </a:p>
        </p:txBody>
      </p:sp>
      <p:sp>
        <p:nvSpPr>
          <p:cNvPr id="13" name="TextBox 12">
            <a:extLst>
              <a:ext uri="{FF2B5EF4-FFF2-40B4-BE49-F238E27FC236}">
                <a16:creationId xmlns:a16="http://schemas.microsoft.com/office/drawing/2014/main" id="{2101327D-4A5D-474C-B5E1-1D3773456B70}"/>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grpSp>
        <p:nvGrpSpPr>
          <p:cNvPr id="2" name="Group 1">
            <a:extLst>
              <a:ext uri="{FF2B5EF4-FFF2-40B4-BE49-F238E27FC236}">
                <a16:creationId xmlns:a16="http://schemas.microsoft.com/office/drawing/2014/main" id="{6ACC3A35-CF28-1587-0B2F-FD7B23D9BE12}"/>
              </a:ext>
            </a:extLst>
          </p:cNvPr>
          <p:cNvGrpSpPr/>
          <p:nvPr/>
        </p:nvGrpSpPr>
        <p:grpSpPr>
          <a:xfrm>
            <a:off x="7239000" y="690197"/>
            <a:ext cx="3167546" cy="2321527"/>
            <a:chOff x="6856486" y="489674"/>
            <a:chExt cx="3710214" cy="2650355"/>
          </a:xfrm>
        </p:grpSpPr>
        <p:cxnSp>
          <p:nvCxnSpPr>
            <p:cNvPr id="3" name="Straight Arrow Connector 2">
              <a:extLst>
                <a:ext uri="{FF2B5EF4-FFF2-40B4-BE49-F238E27FC236}">
                  <a16:creationId xmlns:a16="http://schemas.microsoft.com/office/drawing/2014/main" id="{6780B6EA-F8AA-537E-9311-0C01AE206A59}"/>
                </a:ext>
              </a:extLst>
            </p:cNvPr>
            <p:cNvCxnSpPr>
              <a:cxnSpLocks/>
            </p:cNvCxnSpPr>
            <p:nvPr/>
          </p:nvCxnSpPr>
          <p:spPr>
            <a:xfrm>
              <a:off x="8521351" y="1089105"/>
              <a:ext cx="928884" cy="1512443"/>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FB19368B-E81F-3A25-24E4-6858911A6EB1}"/>
                </a:ext>
              </a:extLst>
            </p:cNvPr>
            <p:cNvCxnSpPr>
              <a:cxnSpLocks/>
            </p:cNvCxnSpPr>
            <p:nvPr/>
          </p:nvCxnSpPr>
          <p:spPr>
            <a:xfrm flipH="1">
              <a:off x="7450293" y="1089105"/>
              <a:ext cx="818840" cy="152601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1409041-E0C5-CAAA-57B4-7DFD5F017B08}"/>
                </a:ext>
              </a:extLst>
            </p:cNvPr>
            <p:cNvCxnSpPr>
              <a:cxnSpLocks/>
            </p:cNvCxnSpPr>
            <p:nvPr/>
          </p:nvCxnSpPr>
          <p:spPr>
            <a:xfrm>
              <a:off x="7958917" y="2994463"/>
              <a:ext cx="95183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002C934-9F40-B54C-DF34-6AAA46DA046F}"/>
                </a:ext>
              </a:extLst>
            </p:cNvPr>
            <p:cNvSpPr txBox="1"/>
            <p:nvPr/>
          </p:nvSpPr>
          <p:spPr>
            <a:xfrm>
              <a:off x="8944140" y="2676458"/>
              <a:ext cx="1622560" cy="461664"/>
            </a:xfrm>
            <a:prstGeom prst="rect">
              <a:avLst/>
            </a:prstGeom>
            <a:noFill/>
          </p:spPr>
          <p:txBody>
            <a:bodyPr wrap="none" rtlCol="0">
              <a:spAutoFit/>
            </a:bodyPr>
            <a:lstStyle/>
            <a:p>
              <a:r>
                <a:rPr lang="en-US" sz="2400" dirty="0"/>
                <a:t>Institutions</a:t>
              </a:r>
            </a:p>
          </p:txBody>
        </p:sp>
        <p:sp>
          <p:nvSpPr>
            <p:cNvPr id="17" name="TextBox 16">
              <a:extLst>
                <a:ext uri="{FF2B5EF4-FFF2-40B4-BE49-F238E27FC236}">
                  <a16:creationId xmlns:a16="http://schemas.microsoft.com/office/drawing/2014/main" id="{9CF2F42C-123E-D2F2-7B8A-007BD89C355B}"/>
                </a:ext>
              </a:extLst>
            </p:cNvPr>
            <p:cNvSpPr txBox="1"/>
            <p:nvPr/>
          </p:nvSpPr>
          <p:spPr>
            <a:xfrm>
              <a:off x="6856486" y="2678365"/>
              <a:ext cx="854721" cy="461664"/>
            </a:xfrm>
            <a:prstGeom prst="rect">
              <a:avLst/>
            </a:prstGeom>
            <a:noFill/>
          </p:spPr>
          <p:txBody>
            <a:bodyPr wrap="none" rtlCol="0">
              <a:spAutoFit/>
            </a:bodyPr>
            <a:lstStyle/>
            <a:p>
              <a:r>
                <a:rPr lang="en-US" sz="2400" dirty="0"/>
                <a:t>Ideas</a:t>
              </a:r>
            </a:p>
          </p:txBody>
        </p:sp>
        <p:sp>
          <p:nvSpPr>
            <p:cNvPr id="18" name="TextBox 17">
              <a:extLst>
                <a:ext uri="{FF2B5EF4-FFF2-40B4-BE49-F238E27FC236}">
                  <a16:creationId xmlns:a16="http://schemas.microsoft.com/office/drawing/2014/main" id="{CD770C0E-C793-DDF4-4DAF-370B9E557657}"/>
                </a:ext>
              </a:extLst>
            </p:cNvPr>
            <p:cNvSpPr txBox="1"/>
            <p:nvPr/>
          </p:nvSpPr>
          <p:spPr>
            <a:xfrm>
              <a:off x="7628800" y="489674"/>
              <a:ext cx="1297150" cy="461665"/>
            </a:xfrm>
            <a:prstGeom prst="rect">
              <a:avLst/>
            </a:prstGeom>
            <a:noFill/>
          </p:spPr>
          <p:txBody>
            <a:bodyPr wrap="none" rtlCol="0">
              <a:spAutoFit/>
            </a:bodyPr>
            <a:lstStyle/>
            <a:p>
              <a:r>
                <a:rPr lang="en-US" sz="2400" dirty="0"/>
                <a:t>Interests</a:t>
              </a:r>
            </a:p>
          </p:txBody>
        </p:sp>
      </p:grpSp>
    </p:spTree>
    <p:extLst>
      <p:ext uri="{BB962C8B-B14F-4D97-AF65-F5344CB8AC3E}">
        <p14:creationId xmlns:p14="http://schemas.microsoft.com/office/powerpoint/2010/main" val="34565756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4CCF18-EEF8-44C9-A530-955DEFE9F143}"/>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graphicFrame>
        <p:nvGraphicFramePr>
          <p:cNvPr id="5" name="Table 4">
            <a:extLst>
              <a:ext uri="{FF2B5EF4-FFF2-40B4-BE49-F238E27FC236}">
                <a16:creationId xmlns:a16="http://schemas.microsoft.com/office/drawing/2014/main" id="{9C0BA7CC-C7B2-425C-948B-26ABE582F423}"/>
              </a:ext>
            </a:extLst>
          </p:cNvPr>
          <p:cNvGraphicFramePr>
            <a:graphicFrameLocks noGrp="1"/>
          </p:cNvGraphicFramePr>
          <p:nvPr/>
        </p:nvGraphicFramePr>
        <p:xfrm>
          <a:off x="2940971" y="3536726"/>
          <a:ext cx="7422231" cy="2679051"/>
        </p:xfrm>
        <a:graphic>
          <a:graphicData uri="http://schemas.openxmlformats.org/drawingml/2006/table">
            <a:tbl>
              <a:tblPr firstRow="1" bandRow="1">
                <a:tableStyleId>{2D5ABB26-0587-4C30-8999-92F81FD0307C}</a:tableStyleId>
              </a:tblPr>
              <a:tblGrid>
                <a:gridCol w="2474077">
                  <a:extLst>
                    <a:ext uri="{9D8B030D-6E8A-4147-A177-3AD203B41FA5}">
                      <a16:colId xmlns:a16="http://schemas.microsoft.com/office/drawing/2014/main" val="281433197"/>
                    </a:ext>
                  </a:extLst>
                </a:gridCol>
                <a:gridCol w="2474077">
                  <a:extLst>
                    <a:ext uri="{9D8B030D-6E8A-4147-A177-3AD203B41FA5}">
                      <a16:colId xmlns:a16="http://schemas.microsoft.com/office/drawing/2014/main" val="4023013297"/>
                    </a:ext>
                  </a:extLst>
                </a:gridCol>
                <a:gridCol w="2474077">
                  <a:extLst>
                    <a:ext uri="{9D8B030D-6E8A-4147-A177-3AD203B41FA5}">
                      <a16:colId xmlns:a16="http://schemas.microsoft.com/office/drawing/2014/main" val="3268850880"/>
                    </a:ext>
                  </a:extLst>
                </a:gridCol>
              </a:tblGrid>
              <a:tr h="348361">
                <a:tc>
                  <a:txBody>
                    <a:bodyPr/>
                    <a:lstStyle/>
                    <a:p>
                      <a:r>
                        <a:rPr lang="en-US" sz="1800" b="1" dirty="0"/>
                        <a:t>Interests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332738"/>
                  </a:ext>
                </a:extLst>
              </a:tr>
              <a:tr h="2313291">
                <a:tc>
                  <a:txBody>
                    <a:bodyPr/>
                    <a:lstStyle/>
                    <a:p>
                      <a:pPr>
                        <a:spcBef>
                          <a:spcPts val="0"/>
                        </a:spcBef>
                      </a:pPr>
                      <a:r>
                        <a:rPr lang="en-US" sz="1800" dirty="0"/>
                        <a:t>Power/influence</a:t>
                      </a:r>
                    </a:p>
                    <a:p>
                      <a:r>
                        <a:rPr lang="en-US" sz="1800" dirty="0"/>
                        <a:t>Needs</a:t>
                      </a:r>
                    </a:p>
                    <a:p>
                      <a:r>
                        <a:rPr lang="en-US" sz="1800" dirty="0"/>
                        <a:t>Desires/ambitions</a:t>
                      </a:r>
                    </a:p>
                    <a:p>
                      <a:r>
                        <a:rPr lang="en-US" sz="1800" dirty="0"/>
                        <a:t>Wealth</a:t>
                      </a:r>
                    </a:p>
                    <a:p>
                      <a:r>
                        <a:rPr lang="en-US" sz="1800" dirty="0"/>
                        <a:t>Economic performance</a:t>
                      </a:r>
                    </a:p>
                    <a:p>
                      <a:endParaRPr lang="en-US" sz="1800" dirty="0"/>
                    </a:p>
                  </a:txBody>
                  <a:tcPr>
                    <a:lnT w="12700" cap="flat" cmpd="sng" algn="ctr">
                      <a:solidFill>
                        <a:schemeClr val="tx1"/>
                      </a:solidFill>
                      <a:prstDash val="solid"/>
                      <a:round/>
                      <a:headEnd type="none" w="med" len="med"/>
                      <a:tailEnd type="none" w="med" len="med"/>
                    </a:lnT>
                  </a:tcPr>
                </a:tc>
                <a:tc>
                  <a:txBody>
                    <a:bodyPr/>
                    <a:lstStyle/>
                    <a:p>
                      <a:r>
                        <a:rPr lang="en-US" sz="1800" dirty="0"/>
                        <a:t>Self-definition</a:t>
                      </a:r>
                    </a:p>
                    <a:p>
                      <a:r>
                        <a:rPr lang="en-US" sz="1800" dirty="0"/>
                        <a:t>Nationalism</a:t>
                      </a:r>
                    </a:p>
                    <a:p>
                      <a:r>
                        <a:rPr lang="en-US" sz="1800" dirty="0"/>
                        <a:t>History</a:t>
                      </a:r>
                    </a:p>
                    <a:p>
                      <a:r>
                        <a:rPr lang="en-US" sz="1800" dirty="0"/>
                        <a:t>Concepts/logic</a:t>
                      </a:r>
                    </a:p>
                    <a:p>
                      <a:r>
                        <a:rPr lang="en-US" sz="1800" dirty="0"/>
                        <a:t>Values</a:t>
                      </a:r>
                    </a:p>
                    <a:p>
                      <a:r>
                        <a:rPr lang="en-US" sz="1800" dirty="0"/>
                        <a:t>Ideology</a:t>
                      </a:r>
                    </a:p>
                  </a:txBody>
                  <a:tcPr>
                    <a:lnT w="12700" cap="flat" cmpd="sng" algn="ctr">
                      <a:solidFill>
                        <a:schemeClr val="tx1"/>
                      </a:solidFill>
                      <a:prstDash val="solid"/>
                      <a:round/>
                      <a:headEnd type="none" w="med" len="med"/>
                      <a:tailEnd type="none" w="med" len="med"/>
                    </a:lnT>
                  </a:tcPr>
                </a:tc>
                <a:tc>
                  <a:txBody>
                    <a:bodyPr/>
                    <a:lstStyle/>
                    <a:p>
                      <a:r>
                        <a:rPr lang="en-US" sz="1800" dirty="0"/>
                        <a:t>Leadership</a:t>
                      </a:r>
                    </a:p>
                    <a:p>
                      <a:r>
                        <a:rPr lang="en-US" sz="1800" dirty="0"/>
                        <a:t>Abilities/constraints</a:t>
                      </a:r>
                    </a:p>
                    <a:p>
                      <a:r>
                        <a:rPr lang="en-US" sz="1800" dirty="0"/>
                        <a:t>Economic structures</a:t>
                      </a:r>
                    </a:p>
                    <a:p>
                      <a:r>
                        <a:rPr lang="en-US" sz="1800" dirty="0"/>
                        <a:t>Intermediation</a:t>
                      </a:r>
                    </a:p>
                    <a:p>
                      <a:r>
                        <a:rPr lang="en-US" sz="1800" dirty="0"/>
                        <a:t>Inclusion</a:t>
                      </a:r>
                    </a:p>
                    <a:p>
                      <a:r>
                        <a:rPr lang="en-US" sz="1800" dirty="0"/>
                        <a:t>Topography/geography</a:t>
                      </a:r>
                    </a:p>
                    <a:p>
                      <a:r>
                        <a:rPr lang="en-US" sz="1800" dirty="0"/>
                        <a:t>Climate</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99780866"/>
                  </a:ext>
                </a:extLst>
              </a:tr>
            </a:tbl>
          </a:graphicData>
        </a:graphic>
      </p:graphicFrame>
      <p:sp>
        <p:nvSpPr>
          <p:cNvPr id="6" name="Left Brace 5">
            <a:extLst>
              <a:ext uri="{FF2B5EF4-FFF2-40B4-BE49-F238E27FC236}">
                <a16:creationId xmlns:a16="http://schemas.microsoft.com/office/drawing/2014/main" id="{2DCFC517-BB24-41D8-81B7-885401B8C7E1}"/>
              </a:ext>
            </a:extLst>
          </p:cNvPr>
          <p:cNvSpPr/>
          <p:nvPr/>
        </p:nvSpPr>
        <p:spPr>
          <a:xfrm>
            <a:off x="2647804" y="3992647"/>
            <a:ext cx="293166" cy="1825310"/>
          </a:xfrm>
          <a:prstGeom prst="leftBrace">
            <a:avLst>
              <a:gd name="adj1" fmla="val 8333"/>
              <a:gd name="adj2" fmla="val 494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69C86C3-A97F-4AE3-BD27-663F5B5F7BF4}"/>
              </a:ext>
            </a:extLst>
          </p:cNvPr>
          <p:cNvSpPr txBox="1"/>
          <p:nvPr/>
        </p:nvSpPr>
        <p:spPr>
          <a:xfrm rot="20847283">
            <a:off x="1794662" y="4789306"/>
            <a:ext cx="822854" cy="369332"/>
          </a:xfrm>
          <a:prstGeom prst="rect">
            <a:avLst/>
          </a:prstGeom>
          <a:noFill/>
        </p:spPr>
        <p:txBody>
          <a:bodyPr wrap="none" rtlCol="0">
            <a:spAutoFit/>
          </a:bodyPr>
          <a:lstStyle/>
          <a:p>
            <a:r>
              <a:rPr lang="en-US" dirty="0"/>
              <a:t>drivers</a:t>
            </a:r>
          </a:p>
        </p:txBody>
      </p:sp>
      <p:sp>
        <p:nvSpPr>
          <p:cNvPr id="12" name="TextBox 11">
            <a:extLst>
              <a:ext uri="{FF2B5EF4-FFF2-40B4-BE49-F238E27FC236}">
                <a16:creationId xmlns:a16="http://schemas.microsoft.com/office/drawing/2014/main" id="{04114253-F3B2-4BBD-8D40-DA08F8369281}"/>
              </a:ext>
            </a:extLst>
          </p:cNvPr>
          <p:cNvSpPr txBox="1"/>
          <p:nvPr/>
        </p:nvSpPr>
        <p:spPr>
          <a:xfrm>
            <a:off x="2103120" y="2103120"/>
            <a:ext cx="3335657" cy="461665"/>
          </a:xfrm>
          <a:prstGeom prst="rect">
            <a:avLst/>
          </a:prstGeom>
          <a:noFill/>
        </p:spPr>
        <p:txBody>
          <a:bodyPr wrap="none" rtlCol="0">
            <a:spAutoFit/>
          </a:bodyPr>
          <a:lstStyle/>
          <a:p>
            <a:r>
              <a:rPr lang="en-US" sz="2400" dirty="0"/>
              <a:t>In our NATIONAL lives …</a:t>
            </a:r>
          </a:p>
        </p:txBody>
      </p:sp>
      <p:sp useBgFill="1">
        <p:nvSpPr>
          <p:cNvPr id="13" name="Rectangle 12">
            <a:extLst>
              <a:ext uri="{FF2B5EF4-FFF2-40B4-BE49-F238E27FC236}">
                <a16:creationId xmlns:a16="http://schemas.microsoft.com/office/drawing/2014/main" id="{1F641C6A-2383-4DA0-A7D8-2544BE579CDF}"/>
              </a:ext>
            </a:extLst>
          </p:cNvPr>
          <p:cNvSpPr/>
          <p:nvPr/>
        </p:nvSpPr>
        <p:spPr>
          <a:xfrm>
            <a:off x="7747001" y="3992648"/>
            <a:ext cx="2590801" cy="22970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06BB5620-AE49-4046-800B-0B4E9A09CAE3}"/>
              </a:ext>
            </a:extLst>
          </p:cNvPr>
          <p:cNvSpPr/>
          <p:nvPr/>
        </p:nvSpPr>
        <p:spPr>
          <a:xfrm>
            <a:off x="5356685" y="3992648"/>
            <a:ext cx="2590801" cy="22970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BA2EE36B-E8C9-486D-9C4F-EA428DD61B41}"/>
              </a:ext>
            </a:extLst>
          </p:cNvPr>
          <p:cNvSpPr/>
          <p:nvPr/>
        </p:nvSpPr>
        <p:spPr>
          <a:xfrm>
            <a:off x="2980814" y="3955667"/>
            <a:ext cx="2590801" cy="22970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25A1544-E1F9-4032-FB07-AED27904B3D5}"/>
              </a:ext>
            </a:extLst>
          </p:cNvPr>
          <p:cNvGrpSpPr/>
          <p:nvPr/>
        </p:nvGrpSpPr>
        <p:grpSpPr>
          <a:xfrm>
            <a:off x="7239000" y="690197"/>
            <a:ext cx="3167546" cy="2321527"/>
            <a:chOff x="6856486" y="489674"/>
            <a:chExt cx="3710214" cy="2650355"/>
          </a:xfrm>
        </p:grpSpPr>
        <p:cxnSp>
          <p:nvCxnSpPr>
            <p:cNvPr id="8" name="Straight Arrow Connector 7">
              <a:extLst>
                <a:ext uri="{FF2B5EF4-FFF2-40B4-BE49-F238E27FC236}">
                  <a16:creationId xmlns:a16="http://schemas.microsoft.com/office/drawing/2014/main" id="{8B04E908-7574-6B07-011D-A5E182D501FE}"/>
                </a:ext>
              </a:extLst>
            </p:cNvPr>
            <p:cNvCxnSpPr>
              <a:cxnSpLocks/>
            </p:cNvCxnSpPr>
            <p:nvPr/>
          </p:nvCxnSpPr>
          <p:spPr>
            <a:xfrm>
              <a:off x="8521351" y="1089105"/>
              <a:ext cx="928884" cy="1512443"/>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825E486-1D11-AD38-F371-EECA86958E83}"/>
                </a:ext>
              </a:extLst>
            </p:cNvPr>
            <p:cNvCxnSpPr>
              <a:cxnSpLocks/>
            </p:cNvCxnSpPr>
            <p:nvPr/>
          </p:nvCxnSpPr>
          <p:spPr>
            <a:xfrm flipH="1">
              <a:off x="7450293" y="1089105"/>
              <a:ext cx="818840" cy="152601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FCE0B54-72BA-366F-204B-95F36DEC2839}"/>
                </a:ext>
              </a:extLst>
            </p:cNvPr>
            <p:cNvCxnSpPr>
              <a:cxnSpLocks/>
            </p:cNvCxnSpPr>
            <p:nvPr/>
          </p:nvCxnSpPr>
          <p:spPr>
            <a:xfrm>
              <a:off x="7958917" y="2994463"/>
              <a:ext cx="95183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ECB12F6-F031-4BC1-9ABA-763AFED87131}"/>
                </a:ext>
              </a:extLst>
            </p:cNvPr>
            <p:cNvSpPr txBox="1"/>
            <p:nvPr/>
          </p:nvSpPr>
          <p:spPr>
            <a:xfrm>
              <a:off x="8944140" y="2676458"/>
              <a:ext cx="1622560" cy="461664"/>
            </a:xfrm>
            <a:prstGeom prst="rect">
              <a:avLst/>
            </a:prstGeom>
            <a:noFill/>
          </p:spPr>
          <p:txBody>
            <a:bodyPr wrap="none" rtlCol="0">
              <a:spAutoFit/>
            </a:bodyPr>
            <a:lstStyle/>
            <a:p>
              <a:r>
                <a:rPr lang="en-US" sz="2400" dirty="0"/>
                <a:t>Institutions</a:t>
              </a:r>
            </a:p>
          </p:txBody>
        </p:sp>
        <p:sp>
          <p:nvSpPr>
            <p:cNvPr id="20" name="TextBox 19">
              <a:extLst>
                <a:ext uri="{FF2B5EF4-FFF2-40B4-BE49-F238E27FC236}">
                  <a16:creationId xmlns:a16="http://schemas.microsoft.com/office/drawing/2014/main" id="{C831F64B-3FAA-B39F-C8F4-840F8CA36197}"/>
                </a:ext>
              </a:extLst>
            </p:cNvPr>
            <p:cNvSpPr txBox="1"/>
            <p:nvPr/>
          </p:nvSpPr>
          <p:spPr>
            <a:xfrm>
              <a:off x="6856486" y="2678365"/>
              <a:ext cx="854721" cy="461664"/>
            </a:xfrm>
            <a:prstGeom prst="rect">
              <a:avLst/>
            </a:prstGeom>
            <a:noFill/>
          </p:spPr>
          <p:txBody>
            <a:bodyPr wrap="none" rtlCol="0">
              <a:spAutoFit/>
            </a:bodyPr>
            <a:lstStyle/>
            <a:p>
              <a:r>
                <a:rPr lang="en-US" sz="2400" dirty="0"/>
                <a:t>Ideas</a:t>
              </a:r>
            </a:p>
          </p:txBody>
        </p:sp>
        <p:sp>
          <p:nvSpPr>
            <p:cNvPr id="21" name="TextBox 20">
              <a:extLst>
                <a:ext uri="{FF2B5EF4-FFF2-40B4-BE49-F238E27FC236}">
                  <a16:creationId xmlns:a16="http://schemas.microsoft.com/office/drawing/2014/main" id="{EBBC7E00-2CAD-FB85-56A2-6B51E466A68A}"/>
                </a:ext>
              </a:extLst>
            </p:cNvPr>
            <p:cNvSpPr txBox="1"/>
            <p:nvPr/>
          </p:nvSpPr>
          <p:spPr>
            <a:xfrm>
              <a:off x="7628800" y="489674"/>
              <a:ext cx="1297150" cy="461665"/>
            </a:xfrm>
            <a:prstGeom prst="rect">
              <a:avLst/>
            </a:prstGeom>
            <a:noFill/>
          </p:spPr>
          <p:txBody>
            <a:bodyPr wrap="none" rtlCol="0">
              <a:spAutoFit/>
            </a:bodyPr>
            <a:lstStyle/>
            <a:p>
              <a:r>
                <a:rPr lang="en-US" sz="2400" dirty="0"/>
                <a:t>Interests</a:t>
              </a:r>
            </a:p>
          </p:txBody>
        </p:sp>
      </p:grpSp>
      <p:sp useBgFill="1">
        <p:nvSpPr>
          <p:cNvPr id="16" name="Rectangle 15">
            <a:extLst>
              <a:ext uri="{FF2B5EF4-FFF2-40B4-BE49-F238E27FC236}">
                <a16:creationId xmlns:a16="http://schemas.microsoft.com/office/drawing/2014/main" id="{9715C462-3229-276B-C57C-D795C43ACAA7}"/>
              </a:ext>
            </a:extLst>
          </p:cNvPr>
          <p:cNvSpPr/>
          <p:nvPr/>
        </p:nvSpPr>
        <p:spPr>
          <a:xfrm>
            <a:off x="2667000" y="3429000"/>
            <a:ext cx="7534146" cy="544767"/>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90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3" grpId="0" animBg="1"/>
      <p:bldP spid="13" grpId="1" animBg="1"/>
      <p:bldP spid="14" grpId="0" animBg="1"/>
      <p:bldP spid="14" grpId="1" animBg="1"/>
      <p:bldP spid="15" grpId="0" animBg="1"/>
      <p:bldP spid="15" grpId="1" animBg="1"/>
      <p:bldP spid="16"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4CCF18-EEF8-44C9-A530-955DEFE9F143}"/>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graphicFrame>
        <p:nvGraphicFramePr>
          <p:cNvPr id="5" name="Table 4">
            <a:extLst>
              <a:ext uri="{FF2B5EF4-FFF2-40B4-BE49-F238E27FC236}">
                <a16:creationId xmlns:a16="http://schemas.microsoft.com/office/drawing/2014/main" id="{9C0BA7CC-C7B2-425C-948B-26ABE582F423}"/>
              </a:ext>
            </a:extLst>
          </p:cNvPr>
          <p:cNvGraphicFramePr>
            <a:graphicFrameLocks noGrp="1"/>
          </p:cNvGraphicFramePr>
          <p:nvPr/>
        </p:nvGraphicFramePr>
        <p:xfrm>
          <a:off x="2940971" y="3536726"/>
          <a:ext cx="7422231" cy="2679051"/>
        </p:xfrm>
        <a:graphic>
          <a:graphicData uri="http://schemas.openxmlformats.org/drawingml/2006/table">
            <a:tbl>
              <a:tblPr firstRow="1" bandRow="1">
                <a:tableStyleId>{2D5ABB26-0587-4C30-8999-92F81FD0307C}</a:tableStyleId>
              </a:tblPr>
              <a:tblGrid>
                <a:gridCol w="2474077">
                  <a:extLst>
                    <a:ext uri="{9D8B030D-6E8A-4147-A177-3AD203B41FA5}">
                      <a16:colId xmlns:a16="http://schemas.microsoft.com/office/drawing/2014/main" val="281433197"/>
                    </a:ext>
                  </a:extLst>
                </a:gridCol>
                <a:gridCol w="2474077">
                  <a:extLst>
                    <a:ext uri="{9D8B030D-6E8A-4147-A177-3AD203B41FA5}">
                      <a16:colId xmlns:a16="http://schemas.microsoft.com/office/drawing/2014/main" val="4023013297"/>
                    </a:ext>
                  </a:extLst>
                </a:gridCol>
                <a:gridCol w="2474077">
                  <a:extLst>
                    <a:ext uri="{9D8B030D-6E8A-4147-A177-3AD203B41FA5}">
                      <a16:colId xmlns:a16="http://schemas.microsoft.com/office/drawing/2014/main" val="3268850880"/>
                    </a:ext>
                  </a:extLst>
                </a:gridCol>
              </a:tblGrid>
              <a:tr h="348361">
                <a:tc>
                  <a:txBody>
                    <a:bodyPr/>
                    <a:lstStyle/>
                    <a:p>
                      <a:r>
                        <a:rPr lang="en-US" sz="1800" b="1" dirty="0"/>
                        <a:t>Interests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332738"/>
                  </a:ext>
                </a:extLst>
              </a:tr>
              <a:tr h="2313291">
                <a:tc>
                  <a:txBody>
                    <a:bodyPr/>
                    <a:lstStyle/>
                    <a:p>
                      <a:pPr>
                        <a:spcBef>
                          <a:spcPts val="0"/>
                        </a:spcBef>
                      </a:pPr>
                      <a:r>
                        <a:rPr lang="en-US" sz="1800" dirty="0"/>
                        <a:t>Power/influence</a:t>
                      </a:r>
                    </a:p>
                    <a:p>
                      <a:r>
                        <a:rPr lang="en-US" sz="1800" dirty="0"/>
                        <a:t>Needs</a:t>
                      </a:r>
                    </a:p>
                    <a:p>
                      <a:r>
                        <a:rPr lang="en-US" sz="1800" dirty="0"/>
                        <a:t>Desires/ambitions</a:t>
                      </a:r>
                    </a:p>
                    <a:p>
                      <a:r>
                        <a:rPr lang="en-US" sz="1800" dirty="0"/>
                        <a:t>Wealth</a:t>
                      </a:r>
                    </a:p>
                    <a:p>
                      <a:r>
                        <a:rPr lang="en-US" sz="1800" dirty="0"/>
                        <a:t>Economic performance</a:t>
                      </a:r>
                    </a:p>
                    <a:p>
                      <a:endParaRPr lang="en-US" sz="1800" dirty="0"/>
                    </a:p>
                  </a:txBody>
                  <a:tcPr>
                    <a:lnT w="12700" cap="flat" cmpd="sng" algn="ctr">
                      <a:solidFill>
                        <a:schemeClr val="tx1"/>
                      </a:solidFill>
                      <a:prstDash val="solid"/>
                      <a:round/>
                      <a:headEnd type="none" w="med" len="med"/>
                      <a:tailEnd type="none" w="med" len="med"/>
                    </a:lnT>
                  </a:tcPr>
                </a:tc>
                <a:tc>
                  <a:txBody>
                    <a:bodyPr/>
                    <a:lstStyle/>
                    <a:p>
                      <a:r>
                        <a:rPr lang="en-US" sz="1800" dirty="0"/>
                        <a:t>Self-definition</a:t>
                      </a:r>
                    </a:p>
                    <a:p>
                      <a:r>
                        <a:rPr lang="en-US" sz="1800" dirty="0"/>
                        <a:t>Nationalism</a:t>
                      </a:r>
                    </a:p>
                    <a:p>
                      <a:r>
                        <a:rPr lang="en-US" sz="1800" dirty="0"/>
                        <a:t>History</a:t>
                      </a:r>
                    </a:p>
                    <a:p>
                      <a:r>
                        <a:rPr lang="en-US" sz="1800" dirty="0"/>
                        <a:t>Concepts/logic</a:t>
                      </a:r>
                    </a:p>
                    <a:p>
                      <a:r>
                        <a:rPr lang="en-US" sz="1800" dirty="0"/>
                        <a:t>Values</a:t>
                      </a:r>
                    </a:p>
                    <a:p>
                      <a:r>
                        <a:rPr lang="en-US" sz="1800" dirty="0"/>
                        <a:t>Ideology</a:t>
                      </a:r>
                    </a:p>
                  </a:txBody>
                  <a:tcPr>
                    <a:lnT w="12700" cap="flat" cmpd="sng" algn="ctr">
                      <a:solidFill>
                        <a:schemeClr val="tx1"/>
                      </a:solidFill>
                      <a:prstDash val="solid"/>
                      <a:round/>
                      <a:headEnd type="none" w="med" len="med"/>
                      <a:tailEnd type="none" w="med" len="med"/>
                    </a:lnT>
                  </a:tcPr>
                </a:tc>
                <a:tc>
                  <a:txBody>
                    <a:bodyPr/>
                    <a:lstStyle/>
                    <a:p>
                      <a:r>
                        <a:rPr lang="en-US" sz="1800" dirty="0"/>
                        <a:t>Leadership</a:t>
                      </a:r>
                    </a:p>
                    <a:p>
                      <a:r>
                        <a:rPr lang="en-US" sz="1800" dirty="0"/>
                        <a:t>Abilities/constraints</a:t>
                      </a:r>
                    </a:p>
                    <a:p>
                      <a:r>
                        <a:rPr lang="en-US" sz="1800" dirty="0"/>
                        <a:t>Economic structures</a:t>
                      </a:r>
                    </a:p>
                    <a:p>
                      <a:r>
                        <a:rPr lang="en-US" sz="1800" dirty="0"/>
                        <a:t>Intermediation</a:t>
                      </a:r>
                    </a:p>
                    <a:p>
                      <a:r>
                        <a:rPr lang="en-US" sz="1800" dirty="0"/>
                        <a:t>Inclusion</a:t>
                      </a:r>
                    </a:p>
                    <a:p>
                      <a:r>
                        <a:rPr lang="en-US" sz="1800" dirty="0"/>
                        <a:t>Topography/geography</a:t>
                      </a:r>
                    </a:p>
                    <a:p>
                      <a:r>
                        <a:rPr lang="en-US" sz="1800" dirty="0"/>
                        <a:t>Climate</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99780866"/>
                  </a:ext>
                </a:extLst>
              </a:tr>
            </a:tbl>
          </a:graphicData>
        </a:graphic>
      </p:graphicFrame>
      <p:sp>
        <p:nvSpPr>
          <p:cNvPr id="6" name="Left Brace 5">
            <a:extLst>
              <a:ext uri="{FF2B5EF4-FFF2-40B4-BE49-F238E27FC236}">
                <a16:creationId xmlns:a16="http://schemas.microsoft.com/office/drawing/2014/main" id="{2DCFC517-BB24-41D8-81B7-885401B8C7E1}"/>
              </a:ext>
            </a:extLst>
          </p:cNvPr>
          <p:cNvSpPr/>
          <p:nvPr/>
        </p:nvSpPr>
        <p:spPr>
          <a:xfrm>
            <a:off x="2647804" y="3992647"/>
            <a:ext cx="293166" cy="1825310"/>
          </a:xfrm>
          <a:prstGeom prst="leftBrace">
            <a:avLst>
              <a:gd name="adj1" fmla="val 8333"/>
              <a:gd name="adj2" fmla="val 494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69C86C3-A97F-4AE3-BD27-663F5B5F7BF4}"/>
              </a:ext>
            </a:extLst>
          </p:cNvPr>
          <p:cNvSpPr txBox="1"/>
          <p:nvPr/>
        </p:nvSpPr>
        <p:spPr>
          <a:xfrm rot="20847283">
            <a:off x="1794662" y="4789306"/>
            <a:ext cx="822854" cy="369332"/>
          </a:xfrm>
          <a:prstGeom prst="rect">
            <a:avLst/>
          </a:prstGeom>
          <a:noFill/>
        </p:spPr>
        <p:txBody>
          <a:bodyPr wrap="none" rtlCol="0">
            <a:spAutoFit/>
          </a:bodyPr>
          <a:lstStyle/>
          <a:p>
            <a:r>
              <a:rPr lang="en-US" dirty="0"/>
              <a:t>drivers</a:t>
            </a:r>
          </a:p>
        </p:txBody>
      </p:sp>
      <p:sp>
        <p:nvSpPr>
          <p:cNvPr id="12" name="TextBox 11">
            <a:extLst>
              <a:ext uri="{FF2B5EF4-FFF2-40B4-BE49-F238E27FC236}">
                <a16:creationId xmlns:a16="http://schemas.microsoft.com/office/drawing/2014/main" id="{04114253-F3B2-4BBD-8D40-DA08F8369281}"/>
              </a:ext>
            </a:extLst>
          </p:cNvPr>
          <p:cNvSpPr txBox="1"/>
          <p:nvPr/>
        </p:nvSpPr>
        <p:spPr>
          <a:xfrm>
            <a:off x="2103120" y="2103120"/>
            <a:ext cx="3335657" cy="461665"/>
          </a:xfrm>
          <a:prstGeom prst="rect">
            <a:avLst/>
          </a:prstGeom>
          <a:noFill/>
        </p:spPr>
        <p:txBody>
          <a:bodyPr wrap="none" rtlCol="0">
            <a:spAutoFit/>
          </a:bodyPr>
          <a:lstStyle/>
          <a:p>
            <a:r>
              <a:rPr lang="en-US" sz="2400" dirty="0"/>
              <a:t>In our NATIONAL lives …</a:t>
            </a:r>
          </a:p>
        </p:txBody>
      </p:sp>
      <p:grpSp>
        <p:nvGrpSpPr>
          <p:cNvPr id="2" name="Group 1">
            <a:extLst>
              <a:ext uri="{FF2B5EF4-FFF2-40B4-BE49-F238E27FC236}">
                <a16:creationId xmlns:a16="http://schemas.microsoft.com/office/drawing/2014/main" id="{816B485F-07D0-C879-7B50-FF725F7FE86F}"/>
              </a:ext>
            </a:extLst>
          </p:cNvPr>
          <p:cNvGrpSpPr/>
          <p:nvPr/>
        </p:nvGrpSpPr>
        <p:grpSpPr>
          <a:xfrm>
            <a:off x="7239000" y="690197"/>
            <a:ext cx="3167546" cy="2321527"/>
            <a:chOff x="6856486" y="489674"/>
            <a:chExt cx="3710214" cy="2650355"/>
          </a:xfrm>
        </p:grpSpPr>
        <p:cxnSp>
          <p:nvCxnSpPr>
            <p:cNvPr id="8" name="Straight Arrow Connector 7">
              <a:extLst>
                <a:ext uri="{FF2B5EF4-FFF2-40B4-BE49-F238E27FC236}">
                  <a16:creationId xmlns:a16="http://schemas.microsoft.com/office/drawing/2014/main" id="{97C599EF-E5D5-486F-6EB8-4EB9F46D5B96}"/>
                </a:ext>
              </a:extLst>
            </p:cNvPr>
            <p:cNvCxnSpPr>
              <a:cxnSpLocks/>
            </p:cNvCxnSpPr>
            <p:nvPr/>
          </p:nvCxnSpPr>
          <p:spPr>
            <a:xfrm>
              <a:off x="8521351" y="1089105"/>
              <a:ext cx="928884" cy="1512443"/>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3E70A77-BC63-EB22-F506-BA54F4C04E7A}"/>
                </a:ext>
              </a:extLst>
            </p:cNvPr>
            <p:cNvCxnSpPr>
              <a:cxnSpLocks/>
            </p:cNvCxnSpPr>
            <p:nvPr/>
          </p:nvCxnSpPr>
          <p:spPr>
            <a:xfrm flipH="1">
              <a:off x="7450293" y="1089105"/>
              <a:ext cx="818840" cy="152601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22C5075-F0DB-79C3-BC7F-1ADF51BAD54C}"/>
                </a:ext>
              </a:extLst>
            </p:cNvPr>
            <p:cNvCxnSpPr>
              <a:cxnSpLocks/>
            </p:cNvCxnSpPr>
            <p:nvPr/>
          </p:nvCxnSpPr>
          <p:spPr>
            <a:xfrm>
              <a:off x="7958917" y="2994463"/>
              <a:ext cx="95183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CEE447-CF5B-B1CB-13BF-C8ABC6AF3593}"/>
                </a:ext>
              </a:extLst>
            </p:cNvPr>
            <p:cNvSpPr txBox="1"/>
            <p:nvPr/>
          </p:nvSpPr>
          <p:spPr>
            <a:xfrm>
              <a:off x="8944140" y="2676458"/>
              <a:ext cx="1622560" cy="461664"/>
            </a:xfrm>
            <a:prstGeom prst="rect">
              <a:avLst/>
            </a:prstGeom>
            <a:noFill/>
          </p:spPr>
          <p:txBody>
            <a:bodyPr wrap="none" rtlCol="0">
              <a:spAutoFit/>
            </a:bodyPr>
            <a:lstStyle/>
            <a:p>
              <a:r>
                <a:rPr lang="en-US" sz="2400" dirty="0"/>
                <a:t>Institutions</a:t>
              </a:r>
            </a:p>
          </p:txBody>
        </p:sp>
        <p:sp>
          <p:nvSpPr>
            <p:cNvPr id="14" name="TextBox 13">
              <a:extLst>
                <a:ext uri="{FF2B5EF4-FFF2-40B4-BE49-F238E27FC236}">
                  <a16:creationId xmlns:a16="http://schemas.microsoft.com/office/drawing/2014/main" id="{962F1E68-D2A7-318B-70E8-74176D497ADC}"/>
                </a:ext>
              </a:extLst>
            </p:cNvPr>
            <p:cNvSpPr txBox="1"/>
            <p:nvPr/>
          </p:nvSpPr>
          <p:spPr>
            <a:xfrm>
              <a:off x="6856486" y="2678365"/>
              <a:ext cx="854721" cy="461664"/>
            </a:xfrm>
            <a:prstGeom prst="rect">
              <a:avLst/>
            </a:prstGeom>
            <a:noFill/>
          </p:spPr>
          <p:txBody>
            <a:bodyPr wrap="none" rtlCol="0">
              <a:spAutoFit/>
            </a:bodyPr>
            <a:lstStyle/>
            <a:p>
              <a:r>
                <a:rPr lang="en-US" sz="2400" dirty="0"/>
                <a:t>Ideas</a:t>
              </a:r>
            </a:p>
          </p:txBody>
        </p:sp>
        <p:sp>
          <p:nvSpPr>
            <p:cNvPr id="15" name="TextBox 14">
              <a:extLst>
                <a:ext uri="{FF2B5EF4-FFF2-40B4-BE49-F238E27FC236}">
                  <a16:creationId xmlns:a16="http://schemas.microsoft.com/office/drawing/2014/main" id="{8C9EAED7-CF6E-4E62-74CE-859394BB0DB7}"/>
                </a:ext>
              </a:extLst>
            </p:cNvPr>
            <p:cNvSpPr txBox="1"/>
            <p:nvPr/>
          </p:nvSpPr>
          <p:spPr>
            <a:xfrm>
              <a:off x="7628800" y="489674"/>
              <a:ext cx="1297150" cy="461665"/>
            </a:xfrm>
            <a:prstGeom prst="rect">
              <a:avLst/>
            </a:prstGeom>
            <a:noFill/>
          </p:spPr>
          <p:txBody>
            <a:bodyPr wrap="none" rtlCol="0">
              <a:spAutoFit/>
            </a:bodyPr>
            <a:lstStyle/>
            <a:p>
              <a:r>
                <a:rPr lang="en-US" sz="2400" dirty="0"/>
                <a:t>Interests</a:t>
              </a:r>
            </a:p>
          </p:txBody>
        </p:sp>
      </p:grpSp>
    </p:spTree>
    <p:extLst>
      <p:ext uri="{BB962C8B-B14F-4D97-AF65-F5344CB8AC3E}">
        <p14:creationId xmlns:p14="http://schemas.microsoft.com/office/powerpoint/2010/main" val="33359635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17BC92-CD89-62C4-7296-4EAACE71BA35}"/>
              </a:ext>
            </a:extLst>
          </p:cNvPr>
          <p:cNvSpPr>
            <a:spLocks noGrp="1"/>
          </p:cNvSpPr>
          <p:nvPr>
            <p:ph type="sldNum" sz="quarter" idx="12"/>
          </p:nvPr>
        </p:nvSpPr>
        <p:spPr/>
        <p:txBody>
          <a:bodyPr/>
          <a:lstStyle/>
          <a:p>
            <a:fld id="{C4F85062-4662-4D6B-BB38-DB7C890070DF}" type="slidenum">
              <a:rPr lang="en-US" smtClean="0"/>
              <a:t>87</a:t>
            </a:fld>
            <a:endParaRPr lang="en-US"/>
          </a:p>
        </p:txBody>
      </p:sp>
      <p:sp>
        <p:nvSpPr>
          <p:cNvPr id="8" name="TextBox 7">
            <a:extLst>
              <a:ext uri="{FF2B5EF4-FFF2-40B4-BE49-F238E27FC236}">
                <a16:creationId xmlns:a16="http://schemas.microsoft.com/office/drawing/2014/main" id="{17392BEA-0BDE-B60D-16DE-15C5CFEA4B7E}"/>
              </a:ext>
            </a:extLst>
          </p:cNvPr>
          <p:cNvSpPr txBox="1"/>
          <p:nvPr/>
        </p:nvSpPr>
        <p:spPr>
          <a:xfrm>
            <a:off x="1276274" y="1981200"/>
            <a:ext cx="2098651" cy="1200329"/>
          </a:xfrm>
          <a:prstGeom prst="rect">
            <a:avLst/>
          </a:prstGeom>
          <a:noFill/>
        </p:spPr>
        <p:txBody>
          <a:bodyPr wrap="none" rtlCol="0">
            <a:spAutoFit/>
          </a:bodyPr>
          <a:lstStyle/>
          <a:p>
            <a:r>
              <a:rPr lang="es-ES" sz="2400" dirty="0"/>
              <a:t>“</a:t>
            </a:r>
            <a:r>
              <a:rPr lang="es-ES" sz="2400" dirty="0" err="1"/>
              <a:t>sub-drivers</a:t>
            </a:r>
            <a:r>
              <a:rPr lang="es-ES" sz="2400" dirty="0"/>
              <a:t>”</a:t>
            </a:r>
          </a:p>
          <a:p>
            <a:pPr algn="ctr"/>
            <a:r>
              <a:rPr lang="es-ES" sz="2400" dirty="0" err="1"/>
              <a:t>or</a:t>
            </a:r>
            <a:endParaRPr lang="es-ES" sz="2400" dirty="0"/>
          </a:p>
          <a:p>
            <a:r>
              <a:rPr lang="es-ES" sz="2400" dirty="0"/>
              <a:t>“</a:t>
            </a:r>
            <a:r>
              <a:rPr lang="es-ES" sz="2400" dirty="0" err="1"/>
              <a:t>super-drivers</a:t>
            </a:r>
            <a:r>
              <a:rPr lang="es-ES" sz="2400" dirty="0"/>
              <a:t>”</a:t>
            </a:r>
            <a:endParaRPr lang="en-US" sz="2400" dirty="0"/>
          </a:p>
        </p:txBody>
      </p:sp>
      <p:sp>
        <p:nvSpPr>
          <p:cNvPr id="11" name="TextBox 10">
            <a:extLst>
              <a:ext uri="{FF2B5EF4-FFF2-40B4-BE49-F238E27FC236}">
                <a16:creationId xmlns:a16="http://schemas.microsoft.com/office/drawing/2014/main" id="{854DB869-1DC0-175F-3333-C7EA1770270F}"/>
              </a:ext>
            </a:extLst>
          </p:cNvPr>
          <p:cNvSpPr txBox="1"/>
          <p:nvPr/>
        </p:nvSpPr>
        <p:spPr>
          <a:xfrm>
            <a:off x="3998548" y="2057400"/>
            <a:ext cx="3469052" cy="830997"/>
          </a:xfrm>
          <a:prstGeom prst="rect">
            <a:avLst/>
          </a:prstGeom>
          <a:noFill/>
        </p:spPr>
        <p:txBody>
          <a:bodyPr wrap="square" rtlCol="0">
            <a:spAutoFit/>
          </a:bodyPr>
          <a:lstStyle/>
          <a:p>
            <a:r>
              <a:rPr lang="en-US" sz="2400" dirty="0"/>
              <a:t>What creates the drivers that we see in action?</a:t>
            </a:r>
          </a:p>
        </p:txBody>
      </p:sp>
      <p:sp>
        <p:nvSpPr>
          <p:cNvPr id="15" name="TextBox 14">
            <a:extLst>
              <a:ext uri="{FF2B5EF4-FFF2-40B4-BE49-F238E27FC236}">
                <a16:creationId xmlns:a16="http://schemas.microsoft.com/office/drawing/2014/main" id="{0369028F-9DD4-C844-991F-6AB6B1009A3E}"/>
              </a:ext>
            </a:extLst>
          </p:cNvPr>
          <p:cNvSpPr txBox="1"/>
          <p:nvPr/>
        </p:nvSpPr>
        <p:spPr>
          <a:xfrm>
            <a:off x="823079" y="689978"/>
            <a:ext cx="5434501" cy="523220"/>
          </a:xfrm>
          <a:prstGeom prst="rect">
            <a:avLst/>
          </a:prstGeom>
          <a:noFill/>
          <a:ln>
            <a:solidFill>
              <a:schemeClr val="accent1"/>
            </a:solidFill>
          </a:ln>
        </p:spPr>
        <p:txBody>
          <a:bodyPr wrap="none" rtlCol="0">
            <a:spAutoFit/>
          </a:bodyPr>
          <a:lstStyle/>
          <a:p>
            <a:r>
              <a:rPr lang="en-US" sz="2800" dirty="0"/>
              <a:t>Another way of looking at drivers - I</a:t>
            </a:r>
          </a:p>
        </p:txBody>
      </p:sp>
      <p:pic>
        <p:nvPicPr>
          <p:cNvPr id="14" name="Picture 13">
            <a:extLst>
              <a:ext uri="{FF2B5EF4-FFF2-40B4-BE49-F238E27FC236}">
                <a16:creationId xmlns:a16="http://schemas.microsoft.com/office/drawing/2014/main" id="{0404CA3E-31AD-610E-28CA-06F3EB729A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8217" y="115694"/>
            <a:ext cx="4661383" cy="3160906"/>
          </a:xfrm>
          <a:prstGeom prst="rect">
            <a:avLst/>
          </a:prstGeom>
        </p:spPr>
      </p:pic>
      <p:sp>
        <p:nvSpPr>
          <p:cNvPr id="16" name="TextBox 15">
            <a:extLst>
              <a:ext uri="{FF2B5EF4-FFF2-40B4-BE49-F238E27FC236}">
                <a16:creationId xmlns:a16="http://schemas.microsoft.com/office/drawing/2014/main" id="{F12DAC62-6AFE-7DE7-939B-6E4356FF6DD0}"/>
              </a:ext>
            </a:extLst>
          </p:cNvPr>
          <p:cNvSpPr txBox="1"/>
          <p:nvPr/>
        </p:nvSpPr>
        <p:spPr>
          <a:xfrm>
            <a:off x="2057400" y="4435298"/>
            <a:ext cx="876300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What’s driving/causing/influencing the situation you’re analyzing?</a:t>
            </a:r>
          </a:p>
          <a:p>
            <a:pPr marL="1257300" lvl="2" indent="-342900">
              <a:buFont typeface="Arial" panose="020B0604020202020204" pitchFamily="34" charset="0"/>
              <a:buChar char="•"/>
            </a:pPr>
            <a:r>
              <a:rPr lang="en-US" sz="2400" dirty="0"/>
              <a:t>What’s driving/causing/influencing that driver?</a:t>
            </a:r>
          </a:p>
          <a:p>
            <a:pPr marL="1714500" lvl="3" indent="-342900">
              <a:buFont typeface="Arial" panose="020B0604020202020204" pitchFamily="34" charset="0"/>
              <a:buChar char="•"/>
            </a:pPr>
            <a:r>
              <a:rPr lang="en-US" sz="2400" dirty="0"/>
              <a:t>And what’s driving/causing/influencing THAT driver??</a:t>
            </a:r>
          </a:p>
          <a:p>
            <a:pPr marL="2628900" lvl="5" indent="-342900">
              <a:buFont typeface="Arial" panose="020B0604020202020204" pitchFamily="34" charset="0"/>
              <a:buChar char="•"/>
            </a:pPr>
            <a:r>
              <a:rPr lang="en-US" sz="2400" dirty="0"/>
              <a:t>Etc., etc., etc.</a:t>
            </a:r>
          </a:p>
        </p:txBody>
      </p:sp>
      <p:sp>
        <p:nvSpPr>
          <p:cNvPr id="17" name="TextBox 16">
            <a:extLst>
              <a:ext uri="{FF2B5EF4-FFF2-40B4-BE49-F238E27FC236}">
                <a16:creationId xmlns:a16="http://schemas.microsoft.com/office/drawing/2014/main" id="{68B24115-E715-A304-5EE8-CD7F08175486}"/>
              </a:ext>
            </a:extLst>
          </p:cNvPr>
          <p:cNvSpPr txBox="1"/>
          <p:nvPr/>
        </p:nvSpPr>
        <p:spPr>
          <a:xfrm>
            <a:off x="1249478" y="3801056"/>
            <a:ext cx="5860900" cy="461665"/>
          </a:xfrm>
          <a:prstGeom prst="rect">
            <a:avLst/>
          </a:prstGeom>
          <a:noFill/>
        </p:spPr>
        <p:txBody>
          <a:bodyPr wrap="none" rtlCol="0">
            <a:spAutoFit/>
          </a:bodyPr>
          <a:lstStyle/>
          <a:p>
            <a:r>
              <a:rPr lang="en-US" sz="2400" dirty="0"/>
              <a:t>How far “upstream” do we chase the drivers?</a:t>
            </a:r>
          </a:p>
        </p:txBody>
      </p:sp>
    </p:spTree>
    <p:extLst>
      <p:ext uri="{BB962C8B-B14F-4D97-AF65-F5344CB8AC3E}">
        <p14:creationId xmlns:p14="http://schemas.microsoft.com/office/powerpoint/2010/main" val="151327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15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500"/>
                            </p:stCondLst>
                            <p:childTnLst>
                              <p:par>
                                <p:cTn id="18" presetID="1" presetClass="entr" presetSubtype="0" fill="hold" nodeType="afterEffect">
                                  <p:stCondLst>
                                    <p:cond delay="750"/>
                                  </p:stCondLst>
                                  <p:childTnLst>
                                    <p:set>
                                      <p:cBhvr>
                                        <p:cTn id="19" dur="1" fill="hold">
                                          <p:stCondLst>
                                            <p:cond delay="0"/>
                                          </p:stCondLst>
                                        </p:cTn>
                                        <p:tgtEl>
                                          <p:spTgt spid="14"/>
                                        </p:tgtEl>
                                        <p:attrNameLst>
                                          <p:attrName>style.visibility</p:attrName>
                                        </p:attrNameLst>
                                      </p:cBhvr>
                                      <p:to>
                                        <p:strVal val="visible"/>
                                      </p:to>
                                    </p:set>
                                  </p:childTnLst>
                                </p:cTn>
                              </p:par>
                            </p:childTnLst>
                          </p:cTn>
                        </p:par>
                        <p:par>
                          <p:cTn id="20" fill="hold">
                            <p:stCondLst>
                              <p:cond delay="1250"/>
                            </p:stCondLst>
                            <p:childTnLst>
                              <p:par>
                                <p:cTn id="21" presetID="1" presetClass="entr" presetSubtype="0" fill="hold" nodeType="afterEffect">
                                  <p:stCondLst>
                                    <p:cond delay="750"/>
                                  </p:stCondLst>
                                  <p:childTnLst>
                                    <p:set>
                                      <p:cBhvr>
                                        <p:cTn id="22" dur="1" fill="hold">
                                          <p:stCondLst>
                                            <p:cond delay="0"/>
                                          </p:stCondLst>
                                        </p:cTn>
                                        <p:tgtEl>
                                          <p:spTgt spid="16">
                                            <p:txEl>
                                              <p:pRg st="0" end="0"/>
                                            </p:txEl>
                                          </p:spTgt>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nodeType="afterEffect">
                                  <p:stCondLst>
                                    <p:cond delay="750"/>
                                  </p:stCondLst>
                                  <p:childTnLst>
                                    <p:set>
                                      <p:cBhvr>
                                        <p:cTn id="25" dur="1" fill="hold">
                                          <p:stCondLst>
                                            <p:cond delay="0"/>
                                          </p:stCondLst>
                                        </p:cTn>
                                        <p:tgtEl>
                                          <p:spTgt spid="16">
                                            <p:txEl>
                                              <p:pRg st="1" end="1"/>
                                            </p:txEl>
                                          </p:spTgt>
                                        </p:tgtEl>
                                        <p:attrNameLst>
                                          <p:attrName>style.visibility</p:attrName>
                                        </p:attrNameLst>
                                      </p:cBhvr>
                                      <p:to>
                                        <p:strVal val="visible"/>
                                      </p:to>
                                    </p:set>
                                  </p:childTnLst>
                                </p:cTn>
                              </p:par>
                            </p:childTnLst>
                          </p:cTn>
                        </p:par>
                        <p:par>
                          <p:cTn id="26" fill="hold">
                            <p:stCondLst>
                              <p:cond delay="2750"/>
                            </p:stCondLst>
                            <p:childTnLst>
                              <p:par>
                                <p:cTn id="27" presetID="1" presetClass="entr" presetSubtype="0" fill="hold" nodeType="afterEffect">
                                  <p:stCondLst>
                                    <p:cond delay="1000"/>
                                  </p:stCondLst>
                                  <p:childTnLst>
                                    <p:set>
                                      <p:cBhvr>
                                        <p:cTn id="28" dur="1" fill="hold">
                                          <p:stCondLst>
                                            <p:cond delay="0"/>
                                          </p:stCondLst>
                                        </p:cTn>
                                        <p:tgtEl>
                                          <p:spTgt spid="16">
                                            <p:txEl>
                                              <p:pRg st="2" end="2"/>
                                            </p:txEl>
                                          </p:spTgt>
                                        </p:tgtEl>
                                        <p:attrNameLst>
                                          <p:attrName>style.visibility</p:attrName>
                                        </p:attrNameLst>
                                      </p:cBhvr>
                                      <p:to>
                                        <p:strVal val="visible"/>
                                      </p:to>
                                    </p:set>
                                  </p:childTnLst>
                                </p:cTn>
                              </p:par>
                            </p:childTnLst>
                          </p:cTn>
                        </p:par>
                        <p:par>
                          <p:cTn id="29" fill="hold">
                            <p:stCondLst>
                              <p:cond delay="3750"/>
                            </p:stCondLst>
                            <p:childTnLst>
                              <p:par>
                                <p:cTn id="30" presetID="1" presetClass="entr" presetSubtype="0" fill="hold" nodeType="afterEffect">
                                  <p:stCondLst>
                                    <p:cond delay="1250"/>
                                  </p:stCondLst>
                                  <p:childTnLst>
                                    <p:set>
                                      <p:cBhvr>
                                        <p:cTn id="31"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7" grpId="0"/>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CD1ABC-3F14-5436-B829-DDBADC000F3C}"/>
              </a:ext>
            </a:extLst>
          </p:cNvPr>
          <p:cNvSpPr txBox="1"/>
          <p:nvPr/>
        </p:nvSpPr>
        <p:spPr>
          <a:xfrm>
            <a:off x="2209800" y="2133600"/>
            <a:ext cx="6477000" cy="2246769"/>
          </a:xfrm>
          <a:prstGeom prst="rect">
            <a:avLst/>
          </a:prstGeom>
          <a:noFill/>
          <a:ln>
            <a:solidFill>
              <a:srgbClr val="00B0F0"/>
            </a:solidFill>
          </a:ln>
        </p:spPr>
        <p:txBody>
          <a:bodyPr wrap="square" rtlCol="0">
            <a:spAutoFit/>
          </a:bodyPr>
          <a:lstStyle/>
          <a:p>
            <a:pPr marL="365760" indent="-365760">
              <a:spcAft>
                <a:spcPts val="2400"/>
              </a:spcAft>
            </a:pPr>
            <a:br>
              <a:rPr lang="en-US" sz="2400" dirty="0"/>
            </a:br>
            <a:r>
              <a:rPr lang="en-US" sz="2400" dirty="0"/>
              <a:t>Q:	How far “upstream” do I want to go?</a:t>
            </a:r>
          </a:p>
          <a:p>
            <a:pPr marL="822960" lvl="1" indent="-365760"/>
            <a:r>
              <a:rPr lang="en-US" sz="2400" dirty="0"/>
              <a:t>A:	To the highest point that has greatest relevant meaning for your decisionmaker.</a:t>
            </a:r>
            <a:br>
              <a:rPr lang="en-US" sz="2400" dirty="0"/>
            </a:br>
            <a:endParaRPr lang="en-US" sz="2400" dirty="0"/>
          </a:p>
        </p:txBody>
      </p:sp>
    </p:spTree>
    <p:extLst>
      <p:ext uri="{BB962C8B-B14F-4D97-AF65-F5344CB8AC3E}">
        <p14:creationId xmlns:p14="http://schemas.microsoft.com/office/powerpoint/2010/main" val="226709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2">
                                            <p:txEl>
                                              <p:pRg st="0" end="0"/>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175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C2B4EB-EA71-4190-9545-D554CCDDC093}"/>
              </a:ext>
            </a:extLst>
          </p:cNvPr>
          <p:cNvSpPr txBox="1"/>
          <p:nvPr/>
        </p:nvSpPr>
        <p:spPr>
          <a:xfrm>
            <a:off x="2906880" y="1660634"/>
            <a:ext cx="1555747" cy="646331"/>
          </a:xfrm>
          <a:prstGeom prst="rect">
            <a:avLst/>
          </a:prstGeom>
          <a:noFill/>
        </p:spPr>
        <p:txBody>
          <a:bodyPr wrap="none" rtlCol="0">
            <a:spAutoFit/>
          </a:bodyPr>
          <a:lstStyle/>
          <a:p>
            <a:r>
              <a:rPr lang="en-US" sz="3600" dirty="0"/>
              <a:t>“FUEL”</a:t>
            </a:r>
          </a:p>
        </p:txBody>
      </p:sp>
      <p:sp>
        <p:nvSpPr>
          <p:cNvPr id="13" name="TextBox 12">
            <a:extLst>
              <a:ext uri="{FF2B5EF4-FFF2-40B4-BE49-F238E27FC236}">
                <a16:creationId xmlns:a16="http://schemas.microsoft.com/office/drawing/2014/main" id="{9D80D1B9-2DD5-4090-9D3F-227727A03063}"/>
              </a:ext>
            </a:extLst>
          </p:cNvPr>
          <p:cNvSpPr txBox="1"/>
          <p:nvPr/>
        </p:nvSpPr>
        <p:spPr>
          <a:xfrm>
            <a:off x="6914515" y="1713186"/>
            <a:ext cx="2470548" cy="646331"/>
          </a:xfrm>
          <a:prstGeom prst="rect">
            <a:avLst/>
          </a:prstGeom>
          <a:noFill/>
        </p:spPr>
        <p:txBody>
          <a:bodyPr wrap="none" rtlCol="0">
            <a:spAutoFit/>
          </a:bodyPr>
          <a:lstStyle/>
          <a:p>
            <a:r>
              <a:rPr lang="en-US" sz="3600" dirty="0"/>
              <a:t>“FRICTION”</a:t>
            </a:r>
          </a:p>
        </p:txBody>
      </p:sp>
      <p:sp>
        <p:nvSpPr>
          <p:cNvPr id="8" name="TextBox 7">
            <a:extLst>
              <a:ext uri="{FF2B5EF4-FFF2-40B4-BE49-F238E27FC236}">
                <a16:creationId xmlns:a16="http://schemas.microsoft.com/office/drawing/2014/main" id="{5699E590-7178-463E-AA0B-7BE0A7883174}"/>
              </a:ext>
            </a:extLst>
          </p:cNvPr>
          <p:cNvSpPr txBox="1"/>
          <p:nvPr/>
        </p:nvSpPr>
        <p:spPr>
          <a:xfrm>
            <a:off x="2906880" y="2626567"/>
            <a:ext cx="2653290" cy="1938992"/>
          </a:xfrm>
          <a:prstGeom prst="rect">
            <a:avLst/>
          </a:prstGeom>
          <a:noFill/>
        </p:spPr>
        <p:txBody>
          <a:bodyPr wrap="none" rtlCol="0">
            <a:spAutoFit/>
          </a:bodyPr>
          <a:lstStyle/>
          <a:p>
            <a:r>
              <a:rPr lang="en-US" sz="2400" dirty="0"/>
              <a:t>Effort/energy</a:t>
            </a:r>
          </a:p>
          <a:p>
            <a:r>
              <a:rPr lang="en-US" sz="2400" dirty="0"/>
              <a:t>Resources</a:t>
            </a:r>
          </a:p>
          <a:p>
            <a:r>
              <a:rPr lang="en-US" sz="2400" dirty="0"/>
              <a:t>Technology, etc.</a:t>
            </a:r>
          </a:p>
          <a:p>
            <a:endParaRPr lang="en-US" sz="2400" dirty="0"/>
          </a:p>
          <a:p>
            <a:r>
              <a:rPr lang="en-US" sz="2400" dirty="0"/>
              <a:t>to PUSH a solution.</a:t>
            </a:r>
          </a:p>
        </p:txBody>
      </p:sp>
      <p:sp>
        <p:nvSpPr>
          <p:cNvPr id="15" name="TextBox 14">
            <a:extLst>
              <a:ext uri="{FF2B5EF4-FFF2-40B4-BE49-F238E27FC236}">
                <a16:creationId xmlns:a16="http://schemas.microsoft.com/office/drawing/2014/main" id="{9402A0EC-2E6A-4B25-A5BC-99698F26211C}"/>
              </a:ext>
            </a:extLst>
          </p:cNvPr>
          <p:cNvSpPr txBox="1"/>
          <p:nvPr/>
        </p:nvSpPr>
        <p:spPr>
          <a:xfrm>
            <a:off x="7052246" y="2626567"/>
            <a:ext cx="3631892" cy="1938992"/>
          </a:xfrm>
          <a:prstGeom prst="rect">
            <a:avLst/>
          </a:prstGeom>
          <a:noFill/>
        </p:spPr>
        <p:txBody>
          <a:bodyPr wrap="none" rtlCol="0">
            <a:spAutoFit/>
          </a:bodyPr>
          <a:lstStyle/>
          <a:p>
            <a:r>
              <a:rPr lang="en-US" sz="2400" dirty="0"/>
              <a:t>Obstacles</a:t>
            </a:r>
          </a:p>
          <a:p>
            <a:r>
              <a:rPr lang="en-US" sz="2400" dirty="0" err="1"/>
              <a:t>Resistence</a:t>
            </a:r>
            <a:endParaRPr lang="en-US" sz="2400" dirty="0"/>
          </a:p>
          <a:p>
            <a:r>
              <a:rPr lang="en-US" sz="2400" dirty="0"/>
              <a:t>Limitations, etc.</a:t>
            </a:r>
          </a:p>
          <a:p>
            <a:endParaRPr lang="en-US" sz="2400" dirty="0"/>
          </a:p>
          <a:p>
            <a:r>
              <a:rPr lang="en-US" sz="2400" dirty="0"/>
              <a:t>that OBSTRUCT a solution.</a:t>
            </a:r>
          </a:p>
        </p:txBody>
      </p:sp>
      <p:sp>
        <p:nvSpPr>
          <p:cNvPr id="9" name="TextBox 8">
            <a:extLst>
              <a:ext uri="{FF2B5EF4-FFF2-40B4-BE49-F238E27FC236}">
                <a16:creationId xmlns:a16="http://schemas.microsoft.com/office/drawing/2014/main" id="{1831E2AC-BD66-4E9B-852D-FC39D272AA6E}"/>
              </a:ext>
            </a:extLst>
          </p:cNvPr>
          <p:cNvSpPr txBox="1"/>
          <p:nvPr/>
        </p:nvSpPr>
        <p:spPr>
          <a:xfrm>
            <a:off x="8510487" y="5804082"/>
            <a:ext cx="1414170" cy="461665"/>
          </a:xfrm>
          <a:prstGeom prst="rect">
            <a:avLst/>
          </a:prstGeom>
          <a:noFill/>
        </p:spPr>
        <p:txBody>
          <a:bodyPr wrap="none" rtlCol="0">
            <a:spAutoFit/>
          </a:bodyPr>
          <a:lstStyle/>
          <a:p>
            <a:r>
              <a:rPr lang="en-US" sz="2400" dirty="0"/>
              <a:t>Examples</a:t>
            </a:r>
          </a:p>
        </p:txBody>
      </p:sp>
      <p:sp>
        <p:nvSpPr>
          <p:cNvPr id="10" name="TextBox 9">
            <a:extLst>
              <a:ext uri="{FF2B5EF4-FFF2-40B4-BE49-F238E27FC236}">
                <a16:creationId xmlns:a16="http://schemas.microsoft.com/office/drawing/2014/main" id="{F9AF42CB-254A-4F1A-B230-EE116F128591}"/>
              </a:ext>
            </a:extLst>
          </p:cNvPr>
          <p:cNvSpPr txBox="1"/>
          <p:nvPr/>
        </p:nvSpPr>
        <p:spPr>
          <a:xfrm>
            <a:off x="2816773" y="4966533"/>
            <a:ext cx="2412840" cy="461665"/>
          </a:xfrm>
          <a:prstGeom prst="rect">
            <a:avLst/>
          </a:prstGeom>
          <a:noFill/>
        </p:spPr>
        <p:txBody>
          <a:bodyPr wrap="none" rtlCol="0">
            <a:spAutoFit/>
          </a:bodyPr>
          <a:lstStyle/>
          <a:p>
            <a:r>
              <a:rPr lang="en-US" sz="2400" dirty="0"/>
              <a:t>“Forward” drivers</a:t>
            </a:r>
          </a:p>
        </p:txBody>
      </p:sp>
      <p:sp>
        <p:nvSpPr>
          <p:cNvPr id="20" name="TextBox 19">
            <a:extLst>
              <a:ext uri="{FF2B5EF4-FFF2-40B4-BE49-F238E27FC236}">
                <a16:creationId xmlns:a16="http://schemas.microsoft.com/office/drawing/2014/main" id="{35087248-9C13-42A9-ADB0-D0BF7604E79B}"/>
              </a:ext>
            </a:extLst>
          </p:cNvPr>
          <p:cNvSpPr txBox="1"/>
          <p:nvPr/>
        </p:nvSpPr>
        <p:spPr>
          <a:xfrm>
            <a:off x="7007677" y="4966533"/>
            <a:ext cx="4648196" cy="461665"/>
          </a:xfrm>
          <a:prstGeom prst="rect">
            <a:avLst/>
          </a:prstGeom>
          <a:noFill/>
        </p:spPr>
        <p:txBody>
          <a:bodyPr wrap="none" rtlCol="0">
            <a:spAutoFit/>
          </a:bodyPr>
          <a:lstStyle/>
          <a:p>
            <a:r>
              <a:rPr lang="en-US" sz="2400" dirty="0"/>
              <a:t>“Status Quo” or “Backward” drivers</a:t>
            </a:r>
          </a:p>
        </p:txBody>
      </p:sp>
      <p:sp>
        <p:nvSpPr>
          <p:cNvPr id="4" name="TextBox 3">
            <a:extLst>
              <a:ext uri="{FF2B5EF4-FFF2-40B4-BE49-F238E27FC236}">
                <a16:creationId xmlns:a16="http://schemas.microsoft.com/office/drawing/2014/main" id="{E6BD839E-403E-F6B7-35B4-41328CC3FB5D}"/>
              </a:ext>
            </a:extLst>
          </p:cNvPr>
          <p:cNvSpPr txBox="1"/>
          <p:nvPr/>
        </p:nvSpPr>
        <p:spPr>
          <a:xfrm>
            <a:off x="823079" y="689978"/>
            <a:ext cx="5522666" cy="523220"/>
          </a:xfrm>
          <a:prstGeom prst="rect">
            <a:avLst/>
          </a:prstGeom>
          <a:noFill/>
          <a:ln>
            <a:solidFill>
              <a:schemeClr val="accent1"/>
            </a:solidFill>
          </a:ln>
        </p:spPr>
        <p:txBody>
          <a:bodyPr wrap="none" rtlCol="0">
            <a:spAutoFit/>
          </a:bodyPr>
          <a:lstStyle/>
          <a:p>
            <a:r>
              <a:rPr lang="en-US" sz="2800" dirty="0"/>
              <a:t>Another way of looking at drivers - II</a:t>
            </a:r>
          </a:p>
        </p:txBody>
      </p:sp>
    </p:spTree>
    <p:extLst>
      <p:ext uri="{BB962C8B-B14F-4D97-AF65-F5344CB8AC3E}">
        <p14:creationId xmlns:p14="http://schemas.microsoft.com/office/powerpoint/2010/main" val="121778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8" grpId="0"/>
      <p:bldP spid="15" grpId="0"/>
      <p:bldP spid="9" grpId="0"/>
      <p:bldP spid="10"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35023A-7ED7-4443-885E-1708AAB73DB5}" type="slidenum">
              <a:rPr lang="en-US" smtClean="0"/>
              <a:t>9</a:t>
            </a:fld>
            <a:endParaRPr lang="en-US"/>
          </a:p>
        </p:txBody>
      </p:sp>
      <p:sp>
        <p:nvSpPr>
          <p:cNvPr id="4" name="Rectangle 3"/>
          <p:cNvSpPr/>
          <p:nvPr/>
        </p:nvSpPr>
        <p:spPr>
          <a:xfrm>
            <a:off x="869950" y="295342"/>
            <a:ext cx="8305800" cy="523220"/>
          </a:xfrm>
          <a:prstGeom prst="rect">
            <a:avLst/>
          </a:prstGeom>
        </p:spPr>
        <p:txBody>
          <a:bodyPr wrap="square">
            <a:spAutoFit/>
          </a:bodyPr>
          <a:lstStyle/>
          <a:p>
            <a:pPr lvl="0"/>
            <a:r>
              <a:rPr lang="es-ES" sz="2800" i="1" dirty="0"/>
              <a:t>The Role of </a:t>
            </a:r>
            <a:r>
              <a:rPr lang="es-ES" sz="2800" i="1" dirty="0" err="1"/>
              <a:t>Intelligence</a:t>
            </a:r>
            <a:r>
              <a:rPr lang="es-ES" sz="2800" i="1" dirty="0"/>
              <a:t>: The </a:t>
            </a:r>
            <a:r>
              <a:rPr lang="es-ES" sz="2800" i="1" dirty="0" err="1"/>
              <a:t>Blind</a:t>
            </a:r>
            <a:r>
              <a:rPr lang="es-ES" sz="2800" i="1" dirty="0"/>
              <a:t> </a:t>
            </a:r>
            <a:r>
              <a:rPr lang="es-ES" sz="2800" i="1" dirty="0" err="1"/>
              <a:t>Men</a:t>
            </a:r>
            <a:r>
              <a:rPr lang="es-ES" sz="2800" i="1" dirty="0"/>
              <a:t> and the Elephant</a:t>
            </a:r>
            <a:endParaRPr lang="en-US" sz="2800" i="1" dirty="0"/>
          </a:p>
        </p:txBody>
      </p:sp>
      <p:pic>
        <p:nvPicPr>
          <p:cNvPr id="5" name="Picture 4" descr="Diagram&#10;&#10;Description automatically generated">
            <a:extLst>
              <a:ext uri="{FF2B5EF4-FFF2-40B4-BE49-F238E27FC236}">
                <a16:creationId xmlns:a16="http://schemas.microsoft.com/office/drawing/2014/main" id="{88E9CC97-0FC2-45A0-8380-60EC8FC19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678" y="990600"/>
            <a:ext cx="8916644" cy="5620534"/>
          </a:xfrm>
          <a:prstGeom prst="rect">
            <a:avLst/>
          </a:prstGeom>
        </p:spPr>
      </p:pic>
      <p:sp>
        <p:nvSpPr>
          <p:cNvPr id="11" name="TextBox 10">
            <a:extLst>
              <a:ext uri="{FF2B5EF4-FFF2-40B4-BE49-F238E27FC236}">
                <a16:creationId xmlns:a16="http://schemas.microsoft.com/office/drawing/2014/main" id="{60E6974E-84F9-084B-8F54-860E9AAD3F88}"/>
              </a:ext>
            </a:extLst>
          </p:cNvPr>
          <p:cNvSpPr txBox="1"/>
          <p:nvPr/>
        </p:nvSpPr>
        <p:spPr>
          <a:xfrm>
            <a:off x="6324600" y="5562600"/>
            <a:ext cx="5103541" cy="923330"/>
          </a:xfrm>
          <a:prstGeom prst="rect">
            <a:avLst/>
          </a:prstGeom>
          <a:solidFill>
            <a:srgbClr val="C7DDF4"/>
          </a:solidFill>
          <a:ln>
            <a:solidFill>
              <a:schemeClr val="bg1"/>
            </a:solidFill>
          </a:ln>
        </p:spPr>
        <p:txBody>
          <a:bodyPr wrap="square" lIns="182880" tIns="274320" rIns="182880" bIns="274320" rtlCol="0">
            <a:spAutoFit/>
          </a:bodyPr>
          <a:lstStyle/>
          <a:p>
            <a:r>
              <a:rPr lang="en-US" sz="2400" dirty="0">
                <a:solidFill>
                  <a:schemeClr val="bg1"/>
                </a:solidFill>
              </a:rPr>
              <a:t>Are they developing good analysis?</a:t>
            </a:r>
          </a:p>
        </p:txBody>
      </p:sp>
    </p:spTree>
    <p:extLst>
      <p:ext uri="{BB962C8B-B14F-4D97-AF65-F5344CB8AC3E}">
        <p14:creationId xmlns:p14="http://schemas.microsoft.com/office/powerpoint/2010/main" val="351111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5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17BC92-CD89-62C4-7296-4EAACE71BA35}"/>
              </a:ext>
            </a:extLst>
          </p:cNvPr>
          <p:cNvSpPr>
            <a:spLocks noGrp="1"/>
          </p:cNvSpPr>
          <p:nvPr>
            <p:ph type="sldNum" sz="quarter" idx="12"/>
          </p:nvPr>
        </p:nvSpPr>
        <p:spPr/>
        <p:txBody>
          <a:bodyPr/>
          <a:lstStyle/>
          <a:p>
            <a:fld id="{C4F85062-4662-4D6B-BB38-DB7C890070DF}" type="slidenum">
              <a:rPr lang="en-US" smtClean="0"/>
              <a:t>90</a:t>
            </a:fld>
            <a:endParaRPr lang="en-US"/>
          </a:p>
        </p:txBody>
      </p:sp>
      <p:sp>
        <p:nvSpPr>
          <p:cNvPr id="3" name="TextBox 2">
            <a:extLst>
              <a:ext uri="{FF2B5EF4-FFF2-40B4-BE49-F238E27FC236}">
                <a16:creationId xmlns:a16="http://schemas.microsoft.com/office/drawing/2014/main" id="{04FCB36C-3EF2-C2FD-8C46-E15BDFAA5E13}"/>
              </a:ext>
            </a:extLst>
          </p:cNvPr>
          <p:cNvSpPr txBox="1"/>
          <p:nvPr/>
        </p:nvSpPr>
        <p:spPr>
          <a:xfrm>
            <a:off x="5029201" y="2425630"/>
            <a:ext cx="1359668" cy="461665"/>
          </a:xfrm>
          <a:prstGeom prst="rect">
            <a:avLst/>
          </a:prstGeom>
          <a:noFill/>
        </p:spPr>
        <p:txBody>
          <a:bodyPr wrap="none" rtlCol="0">
            <a:spAutoFit/>
          </a:bodyPr>
          <a:lstStyle/>
          <a:p>
            <a:r>
              <a:rPr lang="en-US" sz="2400" dirty="0"/>
              <a:t>DRIVERS</a:t>
            </a:r>
          </a:p>
        </p:txBody>
      </p:sp>
      <p:sp>
        <p:nvSpPr>
          <p:cNvPr id="4" name="Arrow: Right 3">
            <a:extLst>
              <a:ext uri="{FF2B5EF4-FFF2-40B4-BE49-F238E27FC236}">
                <a16:creationId xmlns:a16="http://schemas.microsoft.com/office/drawing/2014/main" id="{AC5F869C-B3E5-7601-275E-5423E1653054}"/>
              </a:ext>
            </a:extLst>
          </p:cNvPr>
          <p:cNvSpPr/>
          <p:nvPr/>
        </p:nvSpPr>
        <p:spPr>
          <a:xfrm>
            <a:off x="7100687" y="2542161"/>
            <a:ext cx="1276350" cy="2286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F0D13D4-BAB3-2DF1-69C0-8AFA28300B77}"/>
              </a:ext>
            </a:extLst>
          </p:cNvPr>
          <p:cNvSpPr txBox="1"/>
          <p:nvPr/>
        </p:nvSpPr>
        <p:spPr>
          <a:xfrm>
            <a:off x="8534400" y="2425630"/>
            <a:ext cx="1374094" cy="461665"/>
          </a:xfrm>
          <a:prstGeom prst="rect">
            <a:avLst/>
          </a:prstGeom>
          <a:noFill/>
        </p:spPr>
        <p:txBody>
          <a:bodyPr wrap="none" rtlCol="0">
            <a:spAutoFit/>
          </a:bodyPr>
          <a:lstStyle/>
          <a:p>
            <a:r>
              <a:rPr lang="en-US" sz="2400" dirty="0"/>
              <a:t>scenarios</a:t>
            </a:r>
          </a:p>
        </p:txBody>
      </p:sp>
      <p:sp>
        <p:nvSpPr>
          <p:cNvPr id="6" name="Arrow: Bent-Up 5">
            <a:extLst>
              <a:ext uri="{FF2B5EF4-FFF2-40B4-BE49-F238E27FC236}">
                <a16:creationId xmlns:a16="http://schemas.microsoft.com/office/drawing/2014/main" id="{43FCC495-63B8-F3AE-CE37-87D40AC1C4E9}"/>
              </a:ext>
            </a:extLst>
          </p:cNvPr>
          <p:cNvSpPr/>
          <p:nvPr/>
        </p:nvSpPr>
        <p:spPr>
          <a:xfrm rot="5400000">
            <a:off x="6771698" y="1974725"/>
            <a:ext cx="548640" cy="2662036"/>
          </a:xfrm>
          <a:prstGeom prst="bentUpArrow">
            <a:avLst>
              <a:gd name="adj1" fmla="val 26008"/>
              <a:gd name="adj2" fmla="val 25000"/>
              <a:gd name="adj3" fmla="val 25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EDDEDAA-A197-AFFE-DB1E-66BCA7E12700}"/>
              </a:ext>
            </a:extLst>
          </p:cNvPr>
          <p:cNvSpPr txBox="1"/>
          <p:nvPr/>
        </p:nvSpPr>
        <p:spPr>
          <a:xfrm>
            <a:off x="8534400" y="3167714"/>
            <a:ext cx="2819400" cy="1569660"/>
          </a:xfrm>
          <a:prstGeom prst="rect">
            <a:avLst/>
          </a:prstGeom>
          <a:noFill/>
        </p:spPr>
        <p:txBody>
          <a:bodyPr wrap="square" rtlCol="0">
            <a:spAutoFit/>
          </a:bodyPr>
          <a:lstStyle/>
          <a:p>
            <a:r>
              <a:rPr lang="en-US" sz="2400" dirty="0">
                <a:solidFill>
                  <a:schemeClr val="accent1"/>
                </a:solidFill>
              </a:rPr>
              <a:t>Make policies,</a:t>
            </a:r>
          </a:p>
          <a:p>
            <a:r>
              <a:rPr lang="en-US" sz="2400" dirty="0">
                <a:solidFill>
                  <a:schemeClr val="accent1"/>
                </a:solidFill>
              </a:rPr>
              <a:t>programs,</a:t>
            </a:r>
          </a:p>
          <a:p>
            <a:r>
              <a:rPr lang="en-US" sz="2400" dirty="0">
                <a:solidFill>
                  <a:schemeClr val="accent1"/>
                </a:solidFill>
              </a:rPr>
              <a:t>operations that alter scenarios</a:t>
            </a:r>
          </a:p>
        </p:txBody>
      </p:sp>
      <p:sp>
        <p:nvSpPr>
          <p:cNvPr id="8" name="TextBox 7">
            <a:extLst>
              <a:ext uri="{FF2B5EF4-FFF2-40B4-BE49-F238E27FC236}">
                <a16:creationId xmlns:a16="http://schemas.microsoft.com/office/drawing/2014/main" id="{17392BEA-0BDE-B60D-16DE-15C5CFEA4B7E}"/>
              </a:ext>
            </a:extLst>
          </p:cNvPr>
          <p:cNvSpPr txBox="1"/>
          <p:nvPr/>
        </p:nvSpPr>
        <p:spPr>
          <a:xfrm>
            <a:off x="1905227" y="2105415"/>
            <a:ext cx="2098651" cy="1200329"/>
          </a:xfrm>
          <a:prstGeom prst="rect">
            <a:avLst/>
          </a:prstGeom>
          <a:noFill/>
        </p:spPr>
        <p:txBody>
          <a:bodyPr wrap="none" rtlCol="0">
            <a:spAutoFit/>
          </a:bodyPr>
          <a:lstStyle/>
          <a:p>
            <a:r>
              <a:rPr lang="es-ES" sz="2400" dirty="0"/>
              <a:t>“</a:t>
            </a:r>
            <a:r>
              <a:rPr lang="es-ES" sz="2400" dirty="0" err="1"/>
              <a:t>sub-drivers</a:t>
            </a:r>
            <a:r>
              <a:rPr lang="es-ES" sz="2400" dirty="0"/>
              <a:t>”</a:t>
            </a:r>
          </a:p>
          <a:p>
            <a:pPr algn="ctr"/>
            <a:r>
              <a:rPr lang="es-ES" sz="2400" dirty="0" err="1"/>
              <a:t>or</a:t>
            </a:r>
            <a:endParaRPr lang="es-ES" sz="2400" dirty="0"/>
          </a:p>
          <a:p>
            <a:r>
              <a:rPr lang="es-ES" sz="2400" dirty="0"/>
              <a:t>“</a:t>
            </a:r>
            <a:r>
              <a:rPr lang="es-ES" sz="2400" dirty="0" err="1"/>
              <a:t>super-drivers</a:t>
            </a:r>
            <a:r>
              <a:rPr lang="es-ES" sz="2400" dirty="0"/>
              <a:t>”</a:t>
            </a:r>
            <a:endParaRPr lang="en-US" sz="2400" dirty="0"/>
          </a:p>
        </p:txBody>
      </p:sp>
      <p:sp>
        <p:nvSpPr>
          <p:cNvPr id="9" name="Arrow: Right 8">
            <a:extLst>
              <a:ext uri="{FF2B5EF4-FFF2-40B4-BE49-F238E27FC236}">
                <a16:creationId xmlns:a16="http://schemas.microsoft.com/office/drawing/2014/main" id="{318EB97D-5924-4486-A0FA-ED031D08A6D2}"/>
              </a:ext>
            </a:extLst>
          </p:cNvPr>
          <p:cNvSpPr/>
          <p:nvPr/>
        </p:nvSpPr>
        <p:spPr>
          <a:xfrm>
            <a:off x="4315851" y="2556275"/>
            <a:ext cx="615480" cy="2286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Bent-Up 9">
            <a:extLst>
              <a:ext uri="{FF2B5EF4-FFF2-40B4-BE49-F238E27FC236}">
                <a16:creationId xmlns:a16="http://schemas.microsoft.com/office/drawing/2014/main" id="{89A159F9-98BA-200A-DE80-34C6CE3C3005}"/>
              </a:ext>
            </a:extLst>
          </p:cNvPr>
          <p:cNvSpPr/>
          <p:nvPr/>
        </p:nvSpPr>
        <p:spPr>
          <a:xfrm rot="5400000">
            <a:off x="2697480" y="3890682"/>
            <a:ext cx="1645920" cy="731520"/>
          </a:xfrm>
          <a:prstGeom prst="bentUpArrow">
            <a:avLst>
              <a:gd name="adj1" fmla="val 26008"/>
              <a:gd name="adj2" fmla="val 25000"/>
              <a:gd name="adj3" fmla="val 25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54DB869-1DC0-175F-3333-C7EA1770270F}"/>
              </a:ext>
            </a:extLst>
          </p:cNvPr>
          <p:cNvSpPr txBox="1"/>
          <p:nvPr/>
        </p:nvSpPr>
        <p:spPr>
          <a:xfrm>
            <a:off x="3962401" y="4648201"/>
            <a:ext cx="4414636" cy="830997"/>
          </a:xfrm>
          <a:prstGeom prst="rect">
            <a:avLst/>
          </a:prstGeom>
          <a:noFill/>
        </p:spPr>
        <p:txBody>
          <a:bodyPr wrap="square" rtlCol="0">
            <a:spAutoFit/>
          </a:bodyPr>
          <a:lstStyle/>
          <a:p>
            <a:r>
              <a:rPr lang="en-US" sz="2400" dirty="0"/>
              <a:t>What creates the drivers that we see in action?</a:t>
            </a:r>
          </a:p>
        </p:txBody>
      </p:sp>
      <p:sp>
        <p:nvSpPr>
          <p:cNvPr id="12" name="Arrow: Bent-Up 11">
            <a:extLst>
              <a:ext uri="{FF2B5EF4-FFF2-40B4-BE49-F238E27FC236}">
                <a16:creationId xmlns:a16="http://schemas.microsoft.com/office/drawing/2014/main" id="{9C77B578-51B1-6BE2-C3DD-4E9B4D6FCEA3}"/>
              </a:ext>
            </a:extLst>
          </p:cNvPr>
          <p:cNvSpPr/>
          <p:nvPr/>
        </p:nvSpPr>
        <p:spPr>
          <a:xfrm rot="16200000" flipV="1">
            <a:off x="9208625" y="1592419"/>
            <a:ext cx="548640" cy="1025991"/>
          </a:xfrm>
          <a:prstGeom prst="bentUpArrow">
            <a:avLst>
              <a:gd name="adj1" fmla="val 26008"/>
              <a:gd name="adj2" fmla="val 25000"/>
              <a:gd name="adj3" fmla="val 25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D19C16-77A7-ED73-0DA3-EE24634FD32D}"/>
              </a:ext>
            </a:extLst>
          </p:cNvPr>
          <p:cNvSpPr txBox="1"/>
          <p:nvPr/>
        </p:nvSpPr>
        <p:spPr>
          <a:xfrm>
            <a:off x="10083223" y="1548738"/>
            <a:ext cx="1548823" cy="830997"/>
          </a:xfrm>
          <a:prstGeom prst="rect">
            <a:avLst/>
          </a:prstGeom>
          <a:noFill/>
        </p:spPr>
        <p:txBody>
          <a:bodyPr wrap="square" rtlCol="0">
            <a:spAutoFit/>
          </a:bodyPr>
          <a:lstStyle/>
          <a:p>
            <a:r>
              <a:rPr lang="en-US" sz="2400" dirty="0">
                <a:solidFill>
                  <a:schemeClr val="accent1"/>
                </a:solidFill>
              </a:rPr>
              <a:t>React to symptoms</a:t>
            </a:r>
          </a:p>
        </p:txBody>
      </p:sp>
      <p:sp>
        <p:nvSpPr>
          <p:cNvPr id="15" name="TextBox 14">
            <a:extLst>
              <a:ext uri="{FF2B5EF4-FFF2-40B4-BE49-F238E27FC236}">
                <a16:creationId xmlns:a16="http://schemas.microsoft.com/office/drawing/2014/main" id="{0369028F-9DD4-C844-991F-6AB6B1009A3E}"/>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spTree>
    <p:extLst>
      <p:ext uri="{BB962C8B-B14F-4D97-AF65-F5344CB8AC3E}">
        <p14:creationId xmlns:p14="http://schemas.microsoft.com/office/powerpoint/2010/main" val="5860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22" presetClass="entr" presetSubtype="8" fill="hold" grpId="0" nodeType="afterEffect">
                                  <p:stCondLst>
                                    <p:cond delay="15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par>
                          <p:cTn id="31" fill="hold">
                            <p:stCondLst>
                              <p:cond delay="500"/>
                            </p:stCondLst>
                            <p:childTnLst>
                              <p:par>
                                <p:cTn id="32" presetID="22" presetClass="entr" presetSubtype="8" fill="hold" grpId="0" nodeType="afterEffect">
                                  <p:stCondLst>
                                    <p:cond delay="15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par>
                          <p:cTn id="40" fill="hold">
                            <p:stCondLst>
                              <p:cond delay="500"/>
                            </p:stCondLst>
                            <p:childTnLst>
                              <p:par>
                                <p:cTn id="41" presetID="22" presetClass="entr" presetSubtype="8" fill="hold" grpId="0" nodeType="afterEffect">
                                  <p:stCondLst>
                                    <p:cond delay="15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childTnLst>
                          </p:cTn>
                        </p:par>
                        <p:par>
                          <p:cTn id="49" fill="hold">
                            <p:stCondLst>
                              <p:cond delay="500"/>
                            </p:stCondLst>
                            <p:childTnLst>
                              <p:par>
                                <p:cTn id="50" presetID="22" presetClass="entr" presetSubtype="8" fill="hold" grpId="0" nodeType="afterEffect">
                                  <p:stCondLst>
                                    <p:cond delay="15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7" grpId="0"/>
      <p:bldP spid="8" grpId="0"/>
      <p:bldP spid="9" grpId="0" animBg="1"/>
      <p:bldP spid="10" grpId="0" animBg="1"/>
      <p:bldP spid="11" grpId="0"/>
      <p:bldP spid="12" grpId="0" animBg="1"/>
      <p:bldP spid="13" grpId="0"/>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667000" y="5641494"/>
            <a:ext cx="6553200" cy="646331"/>
          </a:xfrm>
          <a:prstGeom prst="rect">
            <a:avLst/>
          </a:prstGeom>
          <a:noFill/>
          <a:ln>
            <a:solidFill>
              <a:srgbClr val="00B0F0"/>
            </a:solidFill>
          </a:ln>
        </p:spPr>
        <p:txBody>
          <a:bodyPr wrap="square" rtlCol="0">
            <a:spAutoFit/>
          </a:bodyPr>
          <a:lstStyle/>
          <a:p>
            <a:pPr marL="365760" indent="-365760"/>
            <a:r>
              <a:rPr lang="en-US" dirty="0"/>
              <a:t>Q:	The deeper the question, the more accurate your analysis?</a:t>
            </a:r>
          </a:p>
          <a:p>
            <a:pPr marL="365760" indent="-365760"/>
            <a:r>
              <a:rPr lang="en-US" dirty="0"/>
              <a:t>A:	Depends on the issue, but generally yes.  And more strategic.</a:t>
            </a:r>
          </a:p>
        </p:txBody>
      </p:sp>
      <p:sp>
        <p:nvSpPr>
          <p:cNvPr id="5" name="TextBox 4"/>
          <p:cNvSpPr txBox="1"/>
          <p:nvPr/>
        </p:nvSpPr>
        <p:spPr>
          <a:xfrm>
            <a:off x="1371600" y="866259"/>
            <a:ext cx="5000087" cy="461665"/>
          </a:xfrm>
          <a:prstGeom prst="rect">
            <a:avLst/>
          </a:prstGeom>
          <a:noFill/>
        </p:spPr>
        <p:txBody>
          <a:bodyPr wrap="none" rtlCol="0">
            <a:spAutoFit/>
          </a:bodyPr>
          <a:lstStyle/>
          <a:p>
            <a:r>
              <a:rPr lang="en-US" sz="2400" dirty="0"/>
              <a:t>Another way of looking at DRIVERS …</a:t>
            </a:r>
          </a:p>
        </p:txBody>
      </p:sp>
      <p:sp>
        <p:nvSpPr>
          <p:cNvPr id="6" name="TextBox 5"/>
          <p:cNvSpPr txBox="1"/>
          <p:nvPr/>
        </p:nvSpPr>
        <p:spPr>
          <a:xfrm>
            <a:off x="2133600" y="2373291"/>
            <a:ext cx="7239000"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What’s driving/causing/influencing the situation you’re analyzing?</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What’s driving/causing/influencing that driver?</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And what’s driving/causing/influencing THAT driver??</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Etc., etc., etc.</a:t>
            </a:r>
          </a:p>
        </p:txBody>
      </p:sp>
      <p:sp>
        <p:nvSpPr>
          <p:cNvPr id="2" name="TextBox 1">
            <a:extLst>
              <a:ext uri="{FF2B5EF4-FFF2-40B4-BE49-F238E27FC236}">
                <a16:creationId xmlns:a16="http://schemas.microsoft.com/office/drawing/2014/main" id="{BF01FFB3-8603-43A0-BC3A-06447B4D21F0}"/>
              </a:ext>
            </a:extLst>
          </p:cNvPr>
          <p:cNvSpPr txBox="1"/>
          <p:nvPr/>
        </p:nvSpPr>
        <p:spPr>
          <a:xfrm>
            <a:off x="1316352" y="1619306"/>
            <a:ext cx="5860900" cy="461665"/>
          </a:xfrm>
          <a:prstGeom prst="rect">
            <a:avLst/>
          </a:prstGeom>
          <a:noFill/>
        </p:spPr>
        <p:txBody>
          <a:bodyPr wrap="none" rtlCol="0">
            <a:spAutoFit/>
          </a:bodyPr>
          <a:lstStyle/>
          <a:p>
            <a:r>
              <a:rPr lang="en-US" sz="2400" dirty="0"/>
              <a:t>How far “upstream” do we chase the drivers?</a:t>
            </a:r>
          </a:p>
        </p:txBody>
      </p:sp>
      <p:pic>
        <p:nvPicPr>
          <p:cNvPr id="3" name="Picture 2">
            <a:extLst>
              <a:ext uri="{FF2B5EF4-FFF2-40B4-BE49-F238E27FC236}">
                <a16:creationId xmlns:a16="http://schemas.microsoft.com/office/drawing/2014/main" id="{5A52BB7B-3CD0-CE89-370E-53CA152CFB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1375" y="749026"/>
            <a:ext cx="3952154" cy="2679974"/>
          </a:xfrm>
          <a:prstGeom prst="rect">
            <a:avLst/>
          </a:prstGeom>
        </p:spPr>
      </p:pic>
    </p:spTree>
    <p:extLst>
      <p:ext uri="{BB962C8B-B14F-4D97-AF65-F5344CB8AC3E}">
        <p14:creationId xmlns:p14="http://schemas.microsoft.com/office/powerpoint/2010/main" val="173261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1000"/>
                                  </p:stCondLst>
                                  <p:childTnLst>
                                    <p:set>
                                      <p:cBhvr>
                                        <p:cTn id="31" dur="1" fill="hold">
                                          <p:stCondLst>
                                            <p:cond delay="0"/>
                                          </p:stCondLst>
                                        </p:cTn>
                                        <p:tgtEl>
                                          <p:spTgt spid="4">
                                            <p:txEl>
                                              <p:pRg st="0" end="0"/>
                                            </p:txEl>
                                          </p:spTgt>
                                        </p:tgtEl>
                                        <p:attrNameLst>
                                          <p:attrName>style.visibility</p:attrName>
                                        </p:attrNameLst>
                                      </p:cBhvr>
                                      <p:to>
                                        <p:strVal val="visible"/>
                                      </p:to>
                                    </p:set>
                                  </p:childTnLst>
                                </p:cTn>
                              </p:par>
                            </p:childTnLst>
                          </p:cTn>
                        </p:par>
                        <p:par>
                          <p:cTn id="32" fill="hold">
                            <p:stCondLst>
                              <p:cond delay="1000"/>
                            </p:stCondLst>
                            <p:childTnLst>
                              <p:par>
                                <p:cTn id="33" presetID="1" presetClass="entr" presetSubtype="0" fill="hold" nodeType="afterEffect">
                                  <p:stCondLst>
                                    <p:cond delay="1500"/>
                                  </p:stCondLst>
                                  <p:childTnLst>
                                    <p:set>
                                      <p:cBhvr>
                                        <p:cTn id="3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843345-9913-4BFF-AB7D-0113D8FCD4E7}"/>
              </a:ext>
            </a:extLst>
          </p:cNvPr>
          <p:cNvSpPr txBox="1"/>
          <p:nvPr/>
        </p:nvSpPr>
        <p:spPr>
          <a:xfrm>
            <a:off x="3124201" y="1371601"/>
            <a:ext cx="5286447" cy="2031325"/>
          </a:xfrm>
          <a:prstGeom prst="rect">
            <a:avLst/>
          </a:prstGeom>
          <a:noFill/>
        </p:spPr>
        <p:txBody>
          <a:bodyPr wrap="none" rtlCol="0">
            <a:spAutoFit/>
          </a:bodyPr>
          <a:lstStyle/>
          <a:p>
            <a:pPr>
              <a:spcAft>
                <a:spcPts val="1200"/>
              </a:spcAft>
            </a:pPr>
            <a:r>
              <a:rPr lang="en-US" sz="2400" dirty="0"/>
              <a:t>When you go to a doctor, do you want …</a:t>
            </a:r>
          </a:p>
          <a:p>
            <a:pPr lvl="2">
              <a:spcAft>
                <a:spcPts val="1200"/>
              </a:spcAft>
            </a:pPr>
            <a:r>
              <a:rPr lang="en-US" sz="2400" dirty="0"/>
              <a:t>Treatment of symptoms?</a:t>
            </a:r>
          </a:p>
          <a:p>
            <a:pPr lvl="2">
              <a:spcAft>
                <a:spcPts val="1200"/>
              </a:spcAft>
            </a:pPr>
            <a:r>
              <a:rPr lang="en-US" sz="2400" dirty="0"/>
              <a:t>Diagnosis of what’s wrong?</a:t>
            </a:r>
          </a:p>
          <a:p>
            <a:pPr lvl="2">
              <a:spcAft>
                <a:spcPts val="1200"/>
              </a:spcAft>
            </a:pPr>
            <a:r>
              <a:rPr lang="en-US" sz="2400" dirty="0"/>
              <a:t>Analysis of the causes?</a:t>
            </a:r>
          </a:p>
        </p:txBody>
      </p:sp>
      <p:sp>
        <p:nvSpPr>
          <p:cNvPr id="3" name="TextBox 2">
            <a:extLst>
              <a:ext uri="{FF2B5EF4-FFF2-40B4-BE49-F238E27FC236}">
                <a16:creationId xmlns:a16="http://schemas.microsoft.com/office/drawing/2014/main" id="{26BB9B0B-0EB5-470D-8E56-5D95A585FFBC}"/>
              </a:ext>
            </a:extLst>
          </p:cNvPr>
          <p:cNvSpPr txBox="1"/>
          <p:nvPr/>
        </p:nvSpPr>
        <p:spPr>
          <a:xfrm>
            <a:off x="2819401" y="4114800"/>
            <a:ext cx="6206699" cy="369332"/>
          </a:xfrm>
          <a:prstGeom prst="rect">
            <a:avLst/>
          </a:prstGeom>
          <a:noFill/>
        </p:spPr>
        <p:txBody>
          <a:bodyPr wrap="none" rtlCol="0">
            <a:spAutoFit/>
          </a:bodyPr>
          <a:lstStyle/>
          <a:p>
            <a:r>
              <a:rPr lang="en-US" dirty="0"/>
              <a:t>Or to a mechanic?  Or to a psychologist?  Or to a career advisor?</a:t>
            </a:r>
          </a:p>
        </p:txBody>
      </p:sp>
      <p:sp>
        <p:nvSpPr>
          <p:cNvPr id="4" name="TextBox 3">
            <a:extLst>
              <a:ext uri="{FF2B5EF4-FFF2-40B4-BE49-F238E27FC236}">
                <a16:creationId xmlns:a16="http://schemas.microsoft.com/office/drawing/2014/main" id="{12CA4ABC-458C-4188-A7EB-E82D3AC1A0FD}"/>
              </a:ext>
            </a:extLst>
          </p:cNvPr>
          <p:cNvSpPr txBox="1"/>
          <p:nvPr/>
        </p:nvSpPr>
        <p:spPr>
          <a:xfrm>
            <a:off x="2029085" y="5232420"/>
            <a:ext cx="4984057" cy="461665"/>
          </a:xfrm>
          <a:prstGeom prst="rect">
            <a:avLst/>
          </a:prstGeom>
          <a:noFill/>
        </p:spPr>
        <p:txBody>
          <a:bodyPr wrap="none" rtlCol="0">
            <a:spAutoFit/>
          </a:bodyPr>
          <a:lstStyle/>
          <a:p>
            <a:r>
              <a:rPr lang="en-US" sz="2400" dirty="0"/>
              <a:t>The real value is in understanding the</a:t>
            </a:r>
          </a:p>
        </p:txBody>
      </p:sp>
      <p:sp>
        <p:nvSpPr>
          <p:cNvPr id="5" name="TextBox 4">
            <a:extLst>
              <a:ext uri="{FF2B5EF4-FFF2-40B4-BE49-F238E27FC236}">
                <a16:creationId xmlns:a16="http://schemas.microsoft.com/office/drawing/2014/main" id="{97BD35EA-AFAD-4EE6-8324-68B273DFAF47}"/>
              </a:ext>
            </a:extLst>
          </p:cNvPr>
          <p:cNvSpPr txBox="1"/>
          <p:nvPr/>
        </p:nvSpPr>
        <p:spPr>
          <a:xfrm>
            <a:off x="8082572" y="5219266"/>
            <a:ext cx="1887055" cy="461665"/>
          </a:xfrm>
          <a:prstGeom prst="rect">
            <a:avLst/>
          </a:prstGeom>
          <a:noFill/>
        </p:spPr>
        <p:txBody>
          <a:bodyPr wrap="none" rtlCol="0">
            <a:spAutoFit/>
          </a:bodyPr>
          <a:lstStyle/>
          <a:p>
            <a:r>
              <a:rPr lang="en-US" sz="2400" dirty="0"/>
              <a:t>of each issue.</a:t>
            </a:r>
          </a:p>
        </p:txBody>
      </p:sp>
      <p:sp>
        <p:nvSpPr>
          <p:cNvPr id="6" name="Rectangle 5">
            <a:extLst>
              <a:ext uri="{FF2B5EF4-FFF2-40B4-BE49-F238E27FC236}">
                <a16:creationId xmlns:a16="http://schemas.microsoft.com/office/drawing/2014/main" id="{1A836BCD-0B7E-4E70-B684-B72AA55891EC}"/>
              </a:ext>
            </a:extLst>
          </p:cNvPr>
          <p:cNvSpPr/>
          <p:nvPr/>
        </p:nvSpPr>
        <p:spPr>
          <a:xfrm>
            <a:off x="6781800" y="5225843"/>
            <a:ext cx="1417376" cy="461665"/>
          </a:xfrm>
          <a:prstGeom prst="rect">
            <a:avLst/>
          </a:prstGeom>
        </p:spPr>
        <p:txBody>
          <a:bodyPr wrap="none">
            <a:spAutoFit/>
          </a:bodyPr>
          <a:lstStyle/>
          <a:p>
            <a:r>
              <a:rPr lang="en-US" sz="2400" b="1" dirty="0"/>
              <a:t>DRIVERS</a:t>
            </a:r>
            <a:endParaRPr lang="en-US" b="1" dirty="0"/>
          </a:p>
        </p:txBody>
      </p:sp>
    </p:spTree>
    <p:extLst>
      <p:ext uri="{BB962C8B-B14F-4D97-AF65-F5344CB8AC3E}">
        <p14:creationId xmlns:p14="http://schemas.microsoft.com/office/powerpoint/2010/main" val="630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par>
                          <p:cTn id="15" fill="hold">
                            <p:stCondLst>
                              <p:cond delay="1000"/>
                            </p:stCondLst>
                            <p:childTnLst>
                              <p:par>
                                <p:cTn id="16" presetID="26" presetClass="emph" presetSubtype="0" repeatCount="2000" fill="hold" grpId="1" nodeType="afterEffect">
                                  <p:stCondLst>
                                    <p:cond delay="0"/>
                                  </p:stCondLst>
                                  <p:childTnLst>
                                    <p:animEffect transition="out" filter="fade">
                                      <p:cBhvr>
                                        <p:cTn id="17" dur="500" tmFilter="0, 0; .2, .5; .8, .5; 1, 0"/>
                                        <p:tgtEl>
                                          <p:spTgt spid="6"/>
                                        </p:tgtEl>
                                      </p:cBhvr>
                                    </p:animEffect>
                                    <p:animScale>
                                      <p:cBhvr>
                                        <p:cTn id="18" dur="250" autoRev="1" fill="hold"/>
                                        <p:tgtEl>
                                          <p:spTgt spid="6"/>
                                        </p:tgtEl>
                                      </p:cBhvr>
                                      <p:by x="105000" y="105000"/>
                                    </p:animScale>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6" grpId="1"/>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842C46-269E-4515-8558-2CBBC7E2DEF5}"/>
              </a:ext>
            </a:extLst>
          </p:cNvPr>
          <p:cNvSpPr txBox="1"/>
          <p:nvPr/>
        </p:nvSpPr>
        <p:spPr>
          <a:xfrm>
            <a:off x="1049382" y="649552"/>
            <a:ext cx="6799218" cy="461665"/>
          </a:xfrm>
          <a:prstGeom prst="rect">
            <a:avLst/>
          </a:prstGeom>
          <a:noFill/>
        </p:spPr>
        <p:txBody>
          <a:bodyPr wrap="square" rtlCol="0">
            <a:spAutoFit/>
          </a:bodyPr>
          <a:lstStyle/>
          <a:p>
            <a:r>
              <a:rPr lang="en-US" sz="2400" dirty="0"/>
              <a:t>EXAMPLE:  CENTRAL AMERICAN MIGRATION</a:t>
            </a:r>
          </a:p>
        </p:txBody>
      </p:sp>
      <p:graphicFrame>
        <p:nvGraphicFramePr>
          <p:cNvPr id="32" name="Table 31">
            <a:extLst>
              <a:ext uri="{FF2B5EF4-FFF2-40B4-BE49-F238E27FC236}">
                <a16:creationId xmlns:a16="http://schemas.microsoft.com/office/drawing/2014/main" id="{0F95FF50-F60F-4A4F-9E02-B76C2516022F}"/>
              </a:ext>
            </a:extLst>
          </p:cNvPr>
          <p:cNvGraphicFramePr>
            <a:graphicFrameLocks noGrp="1"/>
          </p:cNvGraphicFramePr>
          <p:nvPr/>
        </p:nvGraphicFramePr>
        <p:xfrm>
          <a:off x="2133600" y="1656080"/>
          <a:ext cx="7620000" cy="822960"/>
        </p:xfrm>
        <a:graphic>
          <a:graphicData uri="http://schemas.openxmlformats.org/drawingml/2006/table">
            <a:tbl>
              <a:tblPr firstRow="1" bandRow="1">
                <a:tableStyleId>{2D5ABB26-0587-4C30-8999-92F81FD0307C}</a:tableStyleId>
              </a:tblPr>
              <a:tblGrid>
                <a:gridCol w="3505200">
                  <a:extLst>
                    <a:ext uri="{9D8B030D-6E8A-4147-A177-3AD203B41FA5}">
                      <a16:colId xmlns:a16="http://schemas.microsoft.com/office/drawing/2014/main" val="3288142914"/>
                    </a:ext>
                  </a:extLst>
                </a:gridCol>
                <a:gridCol w="4114800">
                  <a:extLst>
                    <a:ext uri="{9D8B030D-6E8A-4147-A177-3AD203B41FA5}">
                      <a16:colId xmlns:a16="http://schemas.microsoft.com/office/drawing/2014/main" val="2782092168"/>
                    </a:ext>
                  </a:extLst>
                </a:gridCol>
              </a:tblGrid>
              <a:tr h="370840">
                <a:tc>
                  <a:txBody>
                    <a:bodyPr/>
                    <a:lstStyle/>
                    <a:p>
                      <a:r>
                        <a:rPr lang="en-US" sz="2400" dirty="0"/>
                        <a:t>Policymaker is thinking:</a:t>
                      </a:r>
                    </a:p>
                  </a:txBody>
                  <a:tcPr/>
                </a:tc>
                <a:tc>
                  <a:txBody>
                    <a:bodyPr/>
                    <a:lstStyle/>
                    <a:p>
                      <a:r>
                        <a:rPr lang="en-US" sz="2400" dirty="0"/>
                        <a:t>What can I do about Central American migration?</a:t>
                      </a:r>
                    </a:p>
                  </a:txBody>
                  <a:tcPr/>
                </a:tc>
                <a:extLst>
                  <a:ext uri="{0D108BD9-81ED-4DB2-BD59-A6C34878D82A}">
                    <a16:rowId xmlns:a16="http://schemas.microsoft.com/office/drawing/2014/main" val="2028629064"/>
                  </a:ext>
                </a:extLst>
              </a:tr>
            </a:tbl>
          </a:graphicData>
        </a:graphic>
      </p:graphicFrame>
      <p:graphicFrame>
        <p:nvGraphicFramePr>
          <p:cNvPr id="33" name="Table 32">
            <a:extLst>
              <a:ext uri="{FF2B5EF4-FFF2-40B4-BE49-F238E27FC236}">
                <a16:creationId xmlns:a16="http://schemas.microsoft.com/office/drawing/2014/main" id="{F15094F7-0BBF-414D-9253-8535C489702A}"/>
              </a:ext>
            </a:extLst>
          </p:cNvPr>
          <p:cNvGraphicFramePr>
            <a:graphicFrameLocks noGrp="1"/>
          </p:cNvGraphicFramePr>
          <p:nvPr/>
        </p:nvGraphicFramePr>
        <p:xfrm>
          <a:off x="2133600" y="2946924"/>
          <a:ext cx="7620000" cy="822960"/>
        </p:xfrm>
        <a:graphic>
          <a:graphicData uri="http://schemas.openxmlformats.org/drawingml/2006/table">
            <a:tbl>
              <a:tblPr firstRow="1" bandRow="1">
                <a:tableStyleId>{2D5ABB26-0587-4C30-8999-92F81FD0307C}</a:tableStyleId>
              </a:tblPr>
              <a:tblGrid>
                <a:gridCol w="3505200">
                  <a:extLst>
                    <a:ext uri="{9D8B030D-6E8A-4147-A177-3AD203B41FA5}">
                      <a16:colId xmlns:a16="http://schemas.microsoft.com/office/drawing/2014/main" val="3288142914"/>
                    </a:ext>
                  </a:extLst>
                </a:gridCol>
                <a:gridCol w="4114800">
                  <a:extLst>
                    <a:ext uri="{9D8B030D-6E8A-4147-A177-3AD203B41FA5}">
                      <a16:colId xmlns:a16="http://schemas.microsoft.com/office/drawing/2014/main" val="2782092168"/>
                    </a:ext>
                  </a:extLst>
                </a:gridCol>
              </a:tblGrid>
              <a:tr h="370840">
                <a:tc>
                  <a:txBody>
                    <a:bodyPr/>
                    <a:lstStyle/>
                    <a:p>
                      <a:r>
                        <a:rPr lang="en-US" sz="2400" dirty="0"/>
                        <a:t>Analyst is thinking:</a:t>
                      </a:r>
                    </a:p>
                  </a:txBody>
                  <a:tcPr/>
                </a:tc>
                <a:tc>
                  <a:txBody>
                    <a:bodyPr/>
                    <a:lstStyle/>
                    <a:p>
                      <a:r>
                        <a:rPr lang="en-US" sz="2400" dirty="0"/>
                        <a:t>What are the drivers of Central American migration?</a:t>
                      </a:r>
                    </a:p>
                  </a:txBody>
                  <a:tcPr/>
                </a:tc>
                <a:extLst>
                  <a:ext uri="{0D108BD9-81ED-4DB2-BD59-A6C34878D82A}">
                    <a16:rowId xmlns:a16="http://schemas.microsoft.com/office/drawing/2014/main" val="2028629064"/>
                  </a:ext>
                </a:extLst>
              </a:tr>
            </a:tbl>
          </a:graphicData>
        </a:graphic>
      </p:graphicFrame>
      <p:grpSp>
        <p:nvGrpSpPr>
          <p:cNvPr id="42" name="Group 41">
            <a:extLst>
              <a:ext uri="{FF2B5EF4-FFF2-40B4-BE49-F238E27FC236}">
                <a16:creationId xmlns:a16="http://schemas.microsoft.com/office/drawing/2014/main" id="{AD4213C8-D86A-4475-8299-A4D12987515C}"/>
              </a:ext>
            </a:extLst>
          </p:cNvPr>
          <p:cNvGrpSpPr/>
          <p:nvPr/>
        </p:nvGrpSpPr>
        <p:grpSpPr>
          <a:xfrm>
            <a:off x="5611644" y="4800510"/>
            <a:ext cx="3684756" cy="523311"/>
            <a:chOff x="4087644" y="4800509"/>
            <a:chExt cx="3684756" cy="523311"/>
          </a:xfrm>
        </p:grpSpPr>
        <p:sp>
          <p:nvSpPr>
            <p:cNvPr id="34" name="TextBox 33">
              <a:extLst>
                <a:ext uri="{FF2B5EF4-FFF2-40B4-BE49-F238E27FC236}">
                  <a16:creationId xmlns:a16="http://schemas.microsoft.com/office/drawing/2014/main" id="{29755394-22E2-4D59-A3EC-7C8EB9DDB0EC}"/>
                </a:ext>
              </a:extLst>
            </p:cNvPr>
            <p:cNvSpPr txBox="1"/>
            <p:nvPr/>
          </p:nvSpPr>
          <p:spPr>
            <a:xfrm>
              <a:off x="6172200" y="4800509"/>
              <a:ext cx="1600200" cy="523220"/>
            </a:xfrm>
            <a:prstGeom prst="rect">
              <a:avLst/>
            </a:prstGeom>
            <a:noFill/>
          </p:spPr>
          <p:txBody>
            <a:bodyPr wrap="square" rtlCol="0">
              <a:spAutoFit/>
            </a:bodyPr>
            <a:lstStyle/>
            <a:p>
              <a:r>
                <a:rPr lang="en-US" sz="2800" dirty="0"/>
                <a:t>PUSH</a:t>
              </a:r>
            </a:p>
          </p:txBody>
        </p:sp>
        <p:sp>
          <p:nvSpPr>
            <p:cNvPr id="35" name="TextBox 34">
              <a:extLst>
                <a:ext uri="{FF2B5EF4-FFF2-40B4-BE49-F238E27FC236}">
                  <a16:creationId xmlns:a16="http://schemas.microsoft.com/office/drawing/2014/main" id="{F38C79CC-9E7E-45A3-A4B4-6C36730C8C65}"/>
                </a:ext>
              </a:extLst>
            </p:cNvPr>
            <p:cNvSpPr txBox="1"/>
            <p:nvPr/>
          </p:nvSpPr>
          <p:spPr>
            <a:xfrm>
              <a:off x="4087644" y="4800600"/>
              <a:ext cx="1600200" cy="523220"/>
            </a:xfrm>
            <a:prstGeom prst="rect">
              <a:avLst/>
            </a:prstGeom>
            <a:noFill/>
          </p:spPr>
          <p:txBody>
            <a:bodyPr wrap="square" rtlCol="0">
              <a:spAutoFit/>
            </a:bodyPr>
            <a:lstStyle/>
            <a:p>
              <a:r>
                <a:rPr lang="en-US" sz="2800" dirty="0"/>
                <a:t>PULL</a:t>
              </a:r>
            </a:p>
          </p:txBody>
        </p:sp>
      </p:grpSp>
      <p:grpSp>
        <p:nvGrpSpPr>
          <p:cNvPr id="41" name="Group 40">
            <a:extLst>
              <a:ext uri="{FF2B5EF4-FFF2-40B4-BE49-F238E27FC236}">
                <a16:creationId xmlns:a16="http://schemas.microsoft.com/office/drawing/2014/main" id="{AB3CB2E6-657A-464D-B630-A7C92F382C4A}"/>
              </a:ext>
            </a:extLst>
          </p:cNvPr>
          <p:cNvGrpSpPr/>
          <p:nvPr/>
        </p:nvGrpSpPr>
        <p:grpSpPr>
          <a:xfrm>
            <a:off x="6487944" y="3886200"/>
            <a:ext cx="1513056" cy="762000"/>
            <a:chOff x="4963944" y="3886200"/>
            <a:chExt cx="1513056" cy="762000"/>
          </a:xfrm>
        </p:grpSpPr>
        <p:cxnSp>
          <p:nvCxnSpPr>
            <p:cNvPr id="37" name="Straight Arrow Connector 36">
              <a:extLst>
                <a:ext uri="{FF2B5EF4-FFF2-40B4-BE49-F238E27FC236}">
                  <a16:creationId xmlns:a16="http://schemas.microsoft.com/office/drawing/2014/main" id="{05E0AAB3-91BF-4029-84F1-1F7FCE2F198E}"/>
                </a:ext>
              </a:extLst>
            </p:cNvPr>
            <p:cNvCxnSpPr/>
            <p:nvPr/>
          </p:nvCxnSpPr>
          <p:spPr>
            <a:xfrm flipH="1">
              <a:off x="4963944" y="3886200"/>
              <a:ext cx="598656" cy="762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DFDDE2E-7EC2-4F28-9FAD-81CFD8A7D641}"/>
                </a:ext>
              </a:extLst>
            </p:cNvPr>
            <p:cNvCxnSpPr>
              <a:cxnSpLocks/>
            </p:cNvCxnSpPr>
            <p:nvPr/>
          </p:nvCxnSpPr>
          <p:spPr>
            <a:xfrm>
              <a:off x="6172200" y="3904196"/>
              <a:ext cx="304800" cy="7440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8A8421F1-5560-42A1-B184-E4AFB9722182}"/>
              </a:ext>
            </a:extLst>
          </p:cNvPr>
          <p:cNvGrpSpPr/>
          <p:nvPr/>
        </p:nvGrpSpPr>
        <p:grpSpPr>
          <a:xfrm>
            <a:off x="4835655" y="5323729"/>
            <a:ext cx="2520690" cy="997486"/>
            <a:chOff x="3311655" y="5323729"/>
            <a:chExt cx="2520690" cy="997486"/>
          </a:xfrm>
        </p:grpSpPr>
        <p:sp>
          <p:nvSpPr>
            <p:cNvPr id="2" name="TextBox 1">
              <a:extLst>
                <a:ext uri="{FF2B5EF4-FFF2-40B4-BE49-F238E27FC236}">
                  <a16:creationId xmlns:a16="http://schemas.microsoft.com/office/drawing/2014/main" id="{AEEA58AD-0237-4C72-92F7-07D37CDA9C58}"/>
                </a:ext>
              </a:extLst>
            </p:cNvPr>
            <p:cNvSpPr txBox="1"/>
            <p:nvPr/>
          </p:nvSpPr>
          <p:spPr>
            <a:xfrm>
              <a:off x="3311655" y="5951883"/>
              <a:ext cx="2520690" cy="369332"/>
            </a:xfrm>
            <a:prstGeom prst="rect">
              <a:avLst/>
            </a:prstGeom>
            <a:noFill/>
          </p:spPr>
          <p:txBody>
            <a:bodyPr wrap="none" rtlCol="0">
              <a:spAutoFit/>
            </a:bodyPr>
            <a:lstStyle/>
            <a:p>
              <a:r>
                <a:rPr lang="en-US" dirty="0"/>
                <a:t>focus of most U.S. policy</a:t>
              </a:r>
            </a:p>
          </p:txBody>
        </p:sp>
        <p:cxnSp>
          <p:nvCxnSpPr>
            <p:cNvPr id="7" name="Straight Arrow Connector 6">
              <a:extLst>
                <a:ext uri="{FF2B5EF4-FFF2-40B4-BE49-F238E27FC236}">
                  <a16:creationId xmlns:a16="http://schemas.microsoft.com/office/drawing/2014/main" id="{48438F9D-C0B2-482E-A48B-85550D329F9D}"/>
                </a:ext>
              </a:extLst>
            </p:cNvPr>
            <p:cNvCxnSpPr>
              <a:cxnSpLocks/>
            </p:cNvCxnSpPr>
            <p:nvPr/>
          </p:nvCxnSpPr>
          <p:spPr>
            <a:xfrm>
              <a:off x="4572000" y="5323729"/>
              <a:ext cx="0" cy="4673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29958E01-F33F-48D6-A4BB-785E06E02802}"/>
              </a:ext>
            </a:extLst>
          </p:cNvPr>
          <p:cNvGrpSpPr/>
          <p:nvPr/>
        </p:nvGrpSpPr>
        <p:grpSpPr>
          <a:xfrm>
            <a:off x="7657253" y="5410200"/>
            <a:ext cx="1430200" cy="904354"/>
            <a:chOff x="3128207" y="5377061"/>
            <a:chExt cx="1430200" cy="904354"/>
          </a:xfrm>
        </p:grpSpPr>
        <p:sp>
          <p:nvSpPr>
            <p:cNvPr id="15" name="TextBox 14">
              <a:extLst>
                <a:ext uri="{FF2B5EF4-FFF2-40B4-BE49-F238E27FC236}">
                  <a16:creationId xmlns:a16="http://schemas.microsoft.com/office/drawing/2014/main" id="{F51867B7-B88C-4771-8862-75859369BBEC}"/>
                </a:ext>
              </a:extLst>
            </p:cNvPr>
            <p:cNvSpPr txBox="1"/>
            <p:nvPr/>
          </p:nvSpPr>
          <p:spPr>
            <a:xfrm>
              <a:off x="3128207" y="5912083"/>
              <a:ext cx="1430200" cy="369332"/>
            </a:xfrm>
            <a:prstGeom prst="rect">
              <a:avLst/>
            </a:prstGeom>
            <a:noFill/>
          </p:spPr>
          <p:txBody>
            <a:bodyPr wrap="none" rtlCol="0">
              <a:spAutoFit/>
            </a:bodyPr>
            <a:lstStyle/>
            <a:p>
              <a:r>
                <a:rPr lang="en-US" dirty="0"/>
                <a:t>in the region</a:t>
              </a:r>
            </a:p>
          </p:txBody>
        </p:sp>
        <p:cxnSp>
          <p:nvCxnSpPr>
            <p:cNvPr id="16" name="Straight Arrow Connector 15">
              <a:extLst>
                <a:ext uri="{FF2B5EF4-FFF2-40B4-BE49-F238E27FC236}">
                  <a16:creationId xmlns:a16="http://schemas.microsoft.com/office/drawing/2014/main" id="{E7197D64-723D-4B56-8C72-DFFB4759CF00}"/>
                </a:ext>
              </a:extLst>
            </p:cNvPr>
            <p:cNvCxnSpPr>
              <a:cxnSpLocks/>
            </p:cNvCxnSpPr>
            <p:nvPr/>
          </p:nvCxnSpPr>
          <p:spPr>
            <a:xfrm>
              <a:off x="3700554" y="5377061"/>
              <a:ext cx="0" cy="4673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0128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750"/>
                                  </p:stCondLst>
                                  <p:childTnLst>
                                    <p:set>
                                      <p:cBhvr>
                                        <p:cTn id="9" dur="1" fill="hold">
                                          <p:stCondLst>
                                            <p:cond delay="0"/>
                                          </p:stCondLst>
                                        </p:cTn>
                                        <p:tgtEl>
                                          <p:spTgt spid="41"/>
                                        </p:tgtEl>
                                        <p:attrNameLst>
                                          <p:attrName>style.visibility</p:attrName>
                                        </p:attrNameLst>
                                      </p:cBhvr>
                                      <p:to>
                                        <p:strVal val="visible"/>
                                      </p:to>
                                    </p:set>
                                    <p:animEffect transition="in" filter="wipe(up)">
                                      <p:cBhvr>
                                        <p:cTn id="10" dur="500"/>
                                        <p:tgtEl>
                                          <p:spTgt spid="41"/>
                                        </p:tgtEl>
                                      </p:cBhvr>
                                    </p:animEffect>
                                  </p:childTnLst>
                                </p:cTn>
                              </p:par>
                            </p:childTnLst>
                          </p:cTn>
                        </p:par>
                        <p:par>
                          <p:cTn id="11" fill="hold">
                            <p:stCondLst>
                              <p:cond delay="1250"/>
                            </p:stCondLst>
                            <p:childTnLst>
                              <p:par>
                                <p:cTn id="12" presetID="1" presetClass="entr" presetSubtype="0"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childTnLst>
                                </p:cTn>
                              </p:par>
                            </p:childTnLst>
                          </p:cTn>
                        </p:par>
                        <p:par>
                          <p:cTn id="14" fill="hold">
                            <p:stCondLst>
                              <p:cond delay="1250"/>
                            </p:stCondLst>
                            <p:childTnLst>
                              <p:par>
                                <p:cTn id="15" presetID="22" presetClass="entr" presetSubtype="1" fill="hold" nodeType="after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par>
                          <p:cTn id="18" fill="hold">
                            <p:stCondLst>
                              <p:cond delay="2250"/>
                            </p:stCondLst>
                            <p:childTnLst>
                              <p:par>
                                <p:cTn id="19" presetID="22" presetClass="entr" presetSubtype="1" fill="hold" nodeType="afterEffect">
                                  <p:stCondLst>
                                    <p:cond delay="50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2311938" y="1489106"/>
            <a:ext cx="7842660" cy="707886"/>
          </a:xfrm>
          <a:prstGeom prst="rect">
            <a:avLst/>
          </a:prstGeom>
          <a:noFill/>
        </p:spPr>
        <p:txBody>
          <a:bodyPr wrap="none" rtlCol="0">
            <a:spAutoFit/>
          </a:bodyPr>
          <a:lstStyle/>
          <a:p>
            <a:pPr algn="ctr"/>
            <a:r>
              <a:rPr lang="en-US" sz="2000" dirty="0"/>
              <a:t>Q:  Why are the “push factors” of migration from the “Northern Triangle” </a:t>
            </a:r>
            <a:br>
              <a:rPr lang="en-US" sz="2000" dirty="0"/>
            </a:br>
            <a:r>
              <a:rPr lang="en-US" sz="2000" dirty="0"/>
              <a:t>of Central America so strong?</a:t>
            </a:r>
          </a:p>
        </p:txBody>
      </p:sp>
      <p:grpSp>
        <p:nvGrpSpPr>
          <p:cNvPr id="17" name="Group 16"/>
          <p:cNvGrpSpPr/>
          <p:nvPr/>
        </p:nvGrpSpPr>
        <p:grpSpPr>
          <a:xfrm>
            <a:off x="1905001" y="2690004"/>
            <a:ext cx="8537125" cy="2382798"/>
            <a:chOff x="540966" y="2482334"/>
            <a:chExt cx="8537125" cy="2382798"/>
          </a:xfrm>
        </p:grpSpPr>
        <p:sp>
          <p:nvSpPr>
            <p:cNvPr id="5" name="TextBox 4"/>
            <p:cNvSpPr txBox="1"/>
            <p:nvPr/>
          </p:nvSpPr>
          <p:spPr>
            <a:xfrm>
              <a:off x="540966" y="2492398"/>
              <a:ext cx="1219693" cy="369332"/>
            </a:xfrm>
            <a:prstGeom prst="rect">
              <a:avLst/>
            </a:prstGeom>
            <a:noFill/>
          </p:spPr>
          <p:txBody>
            <a:bodyPr wrap="none" rtlCol="0">
              <a:spAutoFit/>
            </a:bodyPr>
            <a:lstStyle/>
            <a:p>
              <a:r>
                <a:rPr lang="en-US" dirty="0"/>
                <a:t>A:  Poverty</a:t>
              </a:r>
            </a:p>
          </p:txBody>
        </p:sp>
        <p:sp>
          <p:nvSpPr>
            <p:cNvPr id="6" name="TextBox 5"/>
            <p:cNvSpPr txBox="1"/>
            <p:nvPr/>
          </p:nvSpPr>
          <p:spPr>
            <a:xfrm>
              <a:off x="1371600" y="3094809"/>
              <a:ext cx="1536574" cy="369332"/>
            </a:xfrm>
            <a:prstGeom prst="rect">
              <a:avLst/>
            </a:prstGeom>
            <a:noFill/>
          </p:spPr>
          <p:txBody>
            <a:bodyPr wrap="none" rtlCol="0">
              <a:spAutoFit/>
            </a:bodyPr>
            <a:lstStyle/>
            <a:p>
              <a:r>
                <a:rPr lang="en-US" dirty="0"/>
                <a:t>A:  Geography</a:t>
              </a:r>
            </a:p>
          </p:txBody>
        </p:sp>
        <p:sp>
          <p:nvSpPr>
            <p:cNvPr id="7" name="TextBox 6"/>
            <p:cNvSpPr txBox="1"/>
            <p:nvPr/>
          </p:nvSpPr>
          <p:spPr>
            <a:xfrm>
              <a:off x="4343400" y="4311134"/>
              <a:ext cx="1379352" cy="369332"/>
            </a:xfrm>
            <a:prstGeom prst="rect">
              <a:avLst/>
            </a:prstGeom>
            <a:noFill/>
          </p:spPr>
          <p:txBody>
            <a:bodyPr wrap="none" rtlCol="0">
              <a:spAutoFit/>
            </a:bodyPr>
            <a:lstStyle/>
            <a:p>
              <a:r>
                <a:rPr lang="en-US" dirty="0"/>
                <a:t>A:  U.S. guns</a:t>
              </a:r>
            </a:p>
          </p:txBody>
        </p:sp>
        <p:sp>
          <p:nvSpPr>
            <p:cNvPr id="8" name="TextBox 7"/>
            <p:cNvSpPr txBox="1"/>
            <p:nvPr/>
          </p:nvSpPr>
          <p:spPr>
            <a:xfrm>
              <a:off x="564771" y="3794351"/>
              <a:ext cx="1539909" cy="369332"/>
            </a:xfrm>
            <a:prstGeom prst="rect">
              <a:avLst/>
            </a:prstGeom>
            <a:noFill/>
          </p:spPr>
          <p:txBody>
            <a:bodyPr wrap="none" rtlCol="0">
              <a:spAutoFit/>
            </a:bodyPr>
            <a:lstStyle/>
            <a:p>
              <a:r>
                <a:rPr lang="en-US" dirty="0"/>
                <a:t>A:  Aloof elites</a:t>
              </a:r>
            </a:p>
          </p:txBody>
        </p:sp>
        <p:sp>
          <p:nvSpPr>
            <p:cNvPr id="9" name="TextBox 8"/>
            <p:cNvSpPr txBox="1"/>
            <p:nvPr/>
          </p:nvSpPr>
          <p:spPr>
            <a:xfrm>
              <a:off x="1524000" y="4495800"/>
              <a:ext cx="1961371" cy="369332"/>
            </a:xfrm>
            <a:prstGeom prst="rect">
              <a:avLst/>
            </a:prstGeom>
            <a:noFill/>
          </p:spPr>
          <p:txBody>
            <a:bodyPr wrap="none" rtlCol="0">
              <a:spAutoFit/>
            </a:bodyPr>
            <a:lstStyle/>
            <a:p>
              <a:r>
                <a:rPr lang="en-US" dirty="0"/>
                <a:t>A:  Climate change</a:t>
              </a:r>
            </a:p>
          </p:txBody>
        </p:sp>
        <p:sp>
          <p:nvSpPr>
            <p:cNvPr id="10" name="TextBox 9"/>
            <p:cNvSpPr txBox="1"/>
            <p:nvPr/>
          </p:nvSpPr>
          <p:spPr>
            <a:xfrm>
              <a:off x="3096239" y="3196571"/>
              <a:ext cx="2091470" cy="369332"/>
            </a:xfrm>
            <a:prstGeom prst="rect">
              <a:avLst/>
            </a:prstGeom>
            <a:noFill/>
          </p:spPr>
          <p:txBody>
            <a:bodyPr wrap="none" rtlCol="0">
              <a:spAutoFit/>
            </a:bodyPr>
            <a:lstStyle/>
            <a:p>
              <a:r>
                <a:rPr lang="en-US" dirty="0"/>
                <a:t>A:  Low cooperation</a:t>
              </a:r>
            </a:p>
          </p:txBody>
        </p:sp>
        <p:sp>
          <p:nvSpPr>
            <p:cNvPr id="11" name="TextBox 10"/>
            <p:cNvSpPr txBox="1"/>
            <p:nvPr/>
          </p:nvSpPr>
          <p:spPr>
            <a:xfrm>
              <a:off x="5360662" y="3623095"/>
              <a:ext cx="2119683" cy="369332"/>
            </a:xfrm>
            <a:prstGeom prst="rect">
              <a:avLst/>
            </a:prstGeom>
            <a:noFill/>
          </p:spPr>
          <p:txBody>
            <a:bodyPr wrap="none" rtlCol="0">
              <a:spAutoFit/>
            </a:bodyPr>
            <a:lstStyle/>
            <a:p>
              <a:r>
                <a:rPr lang="en-US" dirty="0"/>
                <a:t>A:  Weak institutions</a:t>
              </a:r>
            </a:p>
          </p:txBody>
        </p:sp>
        <p:sp>
          <p:nvSpPr>
            <p:cNvPr id="12" name="TextBox 11"/>
            <p:cNvSpPr txBox="1"/>
            <p:nvPr/>
          </p:nvSpPr>
          <p:spPr>
            <a:xfrm>
              <a:off x="6420504" y="2482334"/>
              <a:ext cx="2657587" cy="369332"/>
            </a:xfrm>
            <a:prstGeom prst="rect">
              <a:avLst/>
            </a:prstGeom>
            <a:noFill/>
          </p:spPr>
          <p:txBody>
            <a:bodyPr wrap="none" rtlCol="0">
              <a:spAutoFit/>
            </a:bodyPr>
            <a:lstStyle/>
            <a:p>
              <a:r>
                <a:rPr lang="en-US" dirty="0"/>
                <a:t>A:  Poor education system</a:t>
              </a:r>
            </a:p>
          </p:txBody>
        </p:sp>
        <p:sp>
          <p:nvSpPr>
            <p:cNvPr id="13" name="TextBox 12"/>
            <p:cNvSpPr txBox="1"/>
            <p:nvPr/>
          </p:nvSpPr>
          <p:spPr>
            <a:xfrm>
              <a:off x="6858000" y="4296756"/>
              <a:ext cx="1982338" cy="369332"/>
            </a:xfrm>
            <a:prstGeom prst="rect">
              <a:avLst/>
            </a:prstGeom>
            <a:noFill/>
          </p:spPr>
          <p:txBody>
            <a:bodyPr wrap="none" rtlCol="0">
              <a:spAutoFit/>
            </a:bodyPr>
            <a:lstStyle/>
            <a:p>
              <a:r>
                <a:rPr lang="en-US" dirty="0"/>
                <a:t>A:  Gang deportees</a:t>
              </a:r>
            </a:p>
          </p:txBody>
        </p:sp>
        <p:sp>
          <p:nvSpPr>
            <p:cNvPr id="14" name="TextBox 13"/>
            <p:cNvSpPr txBox="1"/>
            <p:nvPr/>
          </p:nvSpPr>
          <p:spPr>
            <a:xfrm>
              <a:off x="3200400" y="2511089"/>
              <a:ext cx="1638590" cy="369332"/>
            </a:xfrm>
            <a:prstGeom prst="rect">
              <a:avLst/>
            </a:prstGeom>
            <a:noFill/>
          </p:spPr>
          <p:txBody>
            <a:bodyPr wrap="none" rtlCol="0">
              <a:spAutoFit/>
            </a:bodyPr>
            <a:lstStyle/>
            <a:p>
              <a:r>
                <a:rPr lang="en-US" dirty="0"/>
                <a:t>A:  Drug cartels</a:t>
              </a:r>
            </a:p>
          </p:txBody>
        </p:sp>
        <p:sp>
          <p:nvSpPr>
            <p:cNvPr id="15" name="TextBox 14"/>
            <p:cNvSpPr txBox="1"/>
            <p:nvPr/>
          </p:nvSpPr>
          <p:spPr>
            <a:xfrm>
              <a:off x="3050194" y="3810332"/>
              <a:ext cx="1507720" cy="369332"/>
            </a:xfrm>
            <a:prstGeom prst="rect">
              <a:avLst/>
            </a:prstGeom>
            <a:noFill/>
          </p:spPr>
          <p:txBody>
            <a:bodyPr wrap="none" rtlCol="0">
              <a:spAutoFit/>
            </a:bodyPr>
            <a:lstStyle/>
            <a:p>
              <a:r>
                <a:rPr lang="en-US" dirty="0"/>
                <a:t>A:  Corruption</a:t>
              </a:r>
            </a:p>
          </p:txBody>
        </p:sp>
        <p:sp>
          <p:nvSpPr>
            <p:cNvPr id="16" name="TextBox 15"/>
            <p:cNvSpPr txBox="1"/>
            <p:nvPr/>
          </p:nvSpPr>
          <p:spPr>
            <a:xfrm>
              <a:off x="6191998" y="3094809"/>
              <a:ext cx="2190215" cy="369332"/>
            </a:xfrm>
            <a:prstGeom prst="rect">
              <a:avLst/>
            </a:prstGeom>
            <a:noFill/>
          </p:spPr>
          <p:txBody>
            <a:bodyPr wrap="none" rtlCol="0">
              <a:spAutoFit/>
            </a:bodyPr>
            <a:lstStyle/>
            <a:p>
              <a:r>
                <a:rPr lang="en-US" dirty="0"/>
                <a:t>A:  Cultural attributes</a:t>
              </a:r>
            </a:p>
          </p:txBody>
        </p:sp>
      </p:grpSp>
      <p:grpSp>
        <p:nvGrpSpPr>
          <p:cNvPr id="18" name="Group 17"/>
          <p:cNvGrpSpPr/>
          <p:nvPr/>
        </p:nvGrpSpPr>
        <p:grpSpPr>
          <a:xfrm>
            <a:off x="2888034" y="2448146"/>
            <a:ext cx="7449524" cy="2382798"/>
            <a:chOff x="540966" y="2482334"/>
            <a:chExt cx="7449524" cy="2382798"/>
          </a:xfrm>
        </p:grpSpPr>
        <p:sp>
          <p:nvSpPr>
            <p:cNvPr id="19" name="TextBox 18"/>
            <p:cNvSpPr txBox="1"/>
            <p:nvPr/>
          </p:nvSpPr>
          <p:spPr>
            <a:xfrm>
              <a:off x="540966" y="2492398"/>
              <a:ext cx="1132490" cy="369332"/>
            </a:xfrm>
            <a:prstGeom prst="rect">
              <a:avLst/>
            </a:prstGeom>
            <a:noFill/>
          </p:spPr>
          <p:txBody>
            <a:bodyPr wrap="none" rtlCol="0">
              <a:spAutoFit/>
            </a:bodyPr>
            <a:lstStyle/>
            <a:p>
              <a:r>
                <a:rPr lang="en-US" b="1" dirty="0">
                  <a:solidFill>
                    <a:srgbClr val="FF0000"/>
                  </a:solidFill>
                </a:rPr>
                <a:t>Q:  WHY?</a:t>
              </a:r>
            </a:p>
          </p:txBody>
        </p:sp>
        <p:sp>
          <p:nvSpPr>
            <p:cNvPr id="20" name="TextBox 19"/>
            <p:cNvSpPr txBox="1"/>
            <p:nvPr/>
          </p:nvSpPr>
          <p:spPr>
            <a:xfrm>
              <a:off x="1371600" y="3094809"/>
              <a:ext cx="1132490" cy="369332"/>
            </a:xfrm>
            <a:prstGeom prst="rect">
              <a:avLst/>
            </a:prstGeom>
            <a:noFill/>
          </p:spPr>
          <p:txBody>
            <a:bodyPr wrap="none" rtlCol="0">
              <a:spAutoFit/>
            </a:bodyPr>
            <a:lstStyle/>
            <a:p>
              <a:r>
                <a:rPr lang="en-US" b="1" dirty="0">
                  <a:solidFill>
                    <a:srgbClr val="FF0000"/>
                  </a:solidFill>
                </a:rPr>
                <a:t>Q:  WHY?</a:t>
              </a:r>
            </a:p>
          </p:txBody>
        </p:sp>
        <p:sp>
          <p:nvSpPr>
            <p:cNvPr id="21" name="TextBox 20"/>
            <p:cNvSpPr txBox="1"/>
            <p:nvPr/>
          </p:nvSpPr>
          <p:spPr>
            <a:xfrm>
              <a:off x="4343400" y="4311134"/>
              <a:ext cx="1132490" cy="369332"/>
            </a:xfrm>
            <a:prstGeom prst="rect">
              <a:avLst/>
            </a:prstGeom>
            <a:noFill/>
          </p:spPr>
          <p:txBody>
            <a:bodyPr wrap="none" rtlCol="0">
              <a:spAutoFit/>
            </a:bodyPr>
            <a:lstStyle/>
            <a:p>
              <a:r>
                <a:rPr lang="en-US" b="1" dirty="0">
                  <a:solidFill>
                    <a:srgbClr val="FF0000"/>
                  </a:solidFill>
                </a:rPr>
                <a:t>Q:  WHY?</a:t>
              </a:r>
            </a:p>
          </p:txBody>
        </p:sp>
        <p:sp>
          <p:nvSpPr>
            <p:cNvPr id="22" name="TextBox 21"/>
            <p:cNvSpPr txBox="1"/>
            <p:nvPr/>
          </p:nvSpPr>
          <p:spPr>
            <a:xfrm>
              <a:off x="564771" y="3794351"/>
              <a:ext cx="1132490" cy="369332"/>
            </a:xfrm>
            <a:prstGeom prst="rect">
              <a:avLst/>
            </a:prstGeom>
            <a:noFill/>
          </p:spPr>
          <p:txBody>
            <a:bodyPr wrap="none" rtlCol="0">
              <a:spAutoFit/>
            </a:bodyPr>
            <a:lstStyle/>
            <a:p>
              <a:r>
                <a:rPr lang="en-US" b="1" dirty="0">
                  <a:solidFill>
                    <a:srgbClr val="FF0000"/>
                  </a:solidFill>
                </a:rPr>
                <a:t>Q:  WHY?</a:t>
              </a:r>
            </a:p>
          </p:txBody>
        </p:sp>
        <p:sp>
          <p:nvSpPr>
            <p:cNvPr id="23" name="TextBox 22"/>
            <p:cNvSpPr txBox="1"/>
            <p:nvPr/>
          </p:nvSpPr>
          <p:spPr>
            <a:xfrm>
              <a:off x="1524000" y="4495800"/>
              <a:ext cx="1132490" cy="369332"/>
            </a:xfrm>
            <a:prstGeom prst="rect">
              <a:avLst/>
            </a:prstGeom>
            <a:noFill/>
          </p:spPr>
          <p:txBody>
            <a:bodyPr wrap="none" rtlCol="0">
              <a:spAutoFit/>
            </a:bodyPr>
            <a:lstStyle/>
            <a:p>
              <a:r>
                <a:rPr lang="en-US" b="1" dirty="0">
                  <a:solidFill>
                    <a:srgbClr val="FF0000"/>
                  </a:solidFill>
                </a:rPr>
                <a:t>Q:  WHY?</a:t>
              </a:r>
            </a:p>
          </p:txBody>
        </p:sp>
        <p:sp>
          <p:nvSpPr>
            <p:cNvPr id="24" name="TextBox 23"/>
            <p:cNvSpPr txBox="1"/>
            <p:nvPr/>
          </p:nvSpPr>
          <p:spPr>
            <a:xfrm>
              <a:off x="3886200" y="3279475"/>
              <a:ext cx="1132490" cy="369332"/>
            </a:xfrm>
            <a:prstGeom prst="rect">
              <a:avLst/>
            </a:prstGeom>
            <a:noFill/>
          </p:spPr>
          <p:txBody>
            <a:bodyPr wrap="none" rtlCol="0">
              <a:spAutoFit/>
            </a:bodyPr>
            <a:lstStyle/>
            <a:p>
              <a:r>
                <a:rPr lang="en-US" b="1" dirty="0">
                  <a:solidFill>
                    <a:srgbClr val="FF0000"/>
                  </a:solidFill>
                </a:rPr>
                <a:t>Q:  WHY?</a:t>
              </a:r>
            </a:p>
          </p:txBody>
        </p:sp>
        <p:sp>
          <p:nvSpPr>
            <p:cNvPr id="25" name="TextBox 24"/>
            <p:cNvSpPr txBox="1"/>
            <p:nvPr/>
          </p:nvSpPr>
          <p:spPr>
            <a:xfrm>
              <a:off x="5360662" y="3623095"/>
              <a:ext cx="1132490" cy="369332"/>
            </a:xfrm>
            <a:prstGeom prst="rect">
              <a:avLst/>
            </a:prstGeom>
            <a:noFill/>
          </p:spPr>
          <p:txBody>
            <a:bodyPr wrap="none" rtlCol="0">
              <a:spAutoFit/>
            </a:bodyPr>
            <a:lstStyle/>
            <a:p>
              <a:r>
                <a:rPr lang="en-US" b="1" dirty="0">
                  <a:solidFill>
                    <a:srgbClr val="FF0000"/>
                  </a:solidFill>
                </a:rPr>
                <a:t>Q:  WHY?</a:t>
              </a:r>
            </a:p>
          </p:txBody>
        </p:sp>
        <p:sp>
          <p:nvSpPr>
            <p:cNvPr id="26" name="TextBox 25"/>
            <p:cNvSpPr txBox="1"/>
            <p:nvPr/>
          </p:nvSpPr>
          <p:spPr>
            <a:xfrm>
              <a:off x="6420504" y="2482334"/>
              <a:ext cx="1084399" cy="369332"/>
            </a:xfrm>
            <a:prstGeom prst="rect">
              <a:avLst/>
            </a:prstGeom>
            <a:noFill/>
          </p:spPr>
          <p:txBody>
            <a:bodyPr wrap="none" rtlCol="0">
              <a:spAutoFit/>
            </a:bodyPr>
            <a:lstStyle/>
            <a:p>
              <a:r>
                <a:rPr lang="en-US" b="1" dirty="0">
                  <a:solidFill>
                    <a:srgbClr val="FF0000"/>
                  </a:solidFill>
                </a:rPr>
                <a:t>Q: WHY?</a:t>
              </a:r>
            </a:p>
          </p:txBody>
        </p:sp>
        <p:sp>
          <p:nvSpPr>
            <p:cNvPr id="27" name="TextBox 26"/>
            <p:cNvSpPr txBox="1"/>
            <p:nvPr/>
          </p:nvSpPr>
          <p:spPr>
            <a:xfrm>
              <a:off x="6858000" y="4296756"/>
              <a:ext cx="1132490" cy="369332"/>
            </a:xfrm>
            <a:prstGeom prst="rect">
              <a:avLst/>
            </a:prstGeom>
            <a:noFill/>
          </p:spPr>
          <p:txBody>
            <a:bodyPr wrap="none" rtlCol="0">
              <a:spAutoFit/>
            </a:bodyPr>
            <a:lstStyle/>
            <a:p>
              <a:r>
                <a:rPr lang="en-US" b="1" dirty="0">
                  <a:solidFill>
                    <a:srgbClr val="FF0000"/>
                  </a:solidFill>
                </a:rPr>
                <a:t>Q:  WHY?</a:t>
              </a:r>
            </a:p>
          </p:txBody>
        </p:sp>
        <p:sp>
          <p:nvSpPr>
            <p:cNvPr id="28" name="TextBox 27"/>
            <p:cNvSpPr txBox="1"/>
            <p:nvPr/>
          </p:nvSpPr>
          <p:spPr>
            <a:xfrm>
              <a:off x="3200400" y="2511089"/>
              <a:ext cx="1132490" cy="369332"/>
            </a:xfrm>
            <a:prstGeom prst="rect">
              <a:avLst/>
            </a:prstGeom>
            <a:noFill/>
          </p:spPr>
          <p:txBody>
            <a:bodyPr wrap="none" rtlCol="0">
              <a:spAutoFit/>
            </a:bodyPr>
            <a:lstStyle/>
            <a:p>
              <a:r>
                <a:rPr lang="en-US" b="1" dirty="0">
                  <a:solidFill>
                    <a:srgbClr val="FF0000"/>
                  </a:solidFill>
                </a:rPr>
                <a:t>Q:  WHY?</a:t>
              </a:r>
            </a:p>
          </p:txBody>
        </p:sp>
        <p:sp>
          <p:nvSpPr>
            <p:cNvPr id="29" name="TextBox 28"/>
            <p:cNvSpPr txBox="1"/>
            <p:nvPr/>
          </p:nvSpPr>
          <p:spPr>
            <a:xfrm>
              <a:off x="3026492" y="3787949"/>
              <a:ext cx="1132490" cy="369332"/>
            </a:xfrm>
            <a:prstGeom prst="rect">
              <a:avLst/>
            </a:prstGeom>
            <a:noFill/>
          </p:spPr>
          <p:txBody>
            <a:bodyPr wrap="none" rtlCol="0">
              <a:spAutoFit/>
            </a:bodyPr>
            <a:lstStyle/>
            <a:p>
              <a:r>
                <a:rPr lang="en-US" b="1" dirty="0">
                  <a:solidFill>
                    <a:srgbClr val="FF0000"/>
                  </a:solidFill>
                </a:rPr>
                <a:t>Q:  WHY?</a:t>
              </a:r>
            </a:p>
          </p:txBody>
        </p:sp>
        <p:sp>
          <p:nvSpPr>
            <p:cNvPr id="30" name="TextBox 29"/>
            <p:cNvSpPr txBox="1"/>
            <p:nvPr/>
          </p:nvSpPr>
          <p:spPr>
            <a:xfrm>
              <a:off x="6191998" y="3094809"/>
              <a:ext cx="1132490" cy="369332"/>
            </a:xfrm>
            <a:prstGeom prst="rect">
              <a:avLst/>
            </a:prstGeom>
            <a:noFill/>
          </p:spPr>
          <p:txBody>
            <a:bodyPr wrap="none" rtlCol="0">
              <a:spAutoFit/>
            </a:bodyPr>
            <a:lstStyle/>
            <a:p>
              <a:r>
                <a:rPr lang="en-US" b="1" dirty="0">
                  <a:solidFill>
                    <a:srgbClr val="FF0000"/>
                  </a:solidFill>
                </a:rPr>
                <a:t>Q:  WHY?</a:t>
              </a:r>
            </a:p>
          </p:txBody>
        </p:sp>
      </p:grpSp>
      <p:sp>
        <p:nvSpPr>
          <p:cNvPr id="2" name="TextBox 1"/>
          <p:cNvSpPr txBox="1"/>
          <p:nvPr/>
        </p:nvSpPr>
        <p:spPr>
          <a:xfrm>
            <a:off x="2888034" y="5867400"/>
            <a:ext cx="6077754" cy="369332"/>
          </a:xfrm>
          <a:prstGeom prst="rect">
            <a:avLst/>
          </a:prstGeom>
          <a:noFill/>
        </p:spPr>
        <p:txBody>
          <a:bodyPr wrap="none" rtlCol="0">
            <a:spAutoFit/>
          </a:bodyPr>
          <a:lstStyle/>
          <a:p>
            <a:r>
              <a:rPr lang="en-US" dirty="0"/>
              <a:t>What is DRIVING events?  How should we weight the drivers?  </a:t>
            </a:r>
          </a:p>
        </p:txBody>
      </p:sp>
      <p:sp>
        <p:nvSpPr>
          <p:cNvPr id="4" name="TextBox 3">
            <a:extLst>
              <a:ext uri="{FF2B5EF4-FFF2-40B4-BE49-F238E27FC236}">
                <a16:creationId xmlns:a16="http://schemas.microsoft.com/office/drawing/2014/main" id="{57842C46-269E-4515-8558-2CBBC7E2DEF5}"/>
              </a:ext>
            </a:extLst>
          </p:cNvPr>
          <p:cNvSpPr txBox="1"/>
          <p:nvPr/>
        </p:nvSpPr>
        <p:spPr>
          <a:xfrm>
            <a:off x="644720" y="453466"/>
            <a:ext cx="6799218" cy="461665"/>
          </a:xfrm>
          <a:prstGeom prst="rect">
            <a:avLst/>
          </a:prstGeom>
          <a:noFill/>
        </p:spPr>
        <p:txBody>
          <a:bodyPr wrap="square" rtlCol="0">
            <a:spAutoFit/>
          </a:bodyPr>
          <a:lstStyle/>
          <a:p>
            <a:r>
              <a:rPr lang="en-US" sz="2400" dirty="0"/>
              <a:t>EXAMPLE:  CENTRAL AMERICAN MIGRATION</a:t>
            </a:r>
          </a:p>
        </p:txBody>
      </p:sp>
    </p:spTree>
    <p:extLst>
      <p:ext uri="{BB962C8B-B14F-4D97-AF65-F5344CB8AC3E}">
        <p14:creationId xmlns:p14="http://schemas.microsoft.com/office/powerpoint/2010/main" val="216093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2311938" y="1489106"/>
            <a:ext cx="7842660" cy="707886"/>
          </a:xfrm>
          <a:prstGeom prst="rect">
            <a:avLst/>
          </a:prstGeom>
          <a:noFill/>
        </p:spPr>
        <p:txBody>
          <a:bodyPr wrap="none" rtlCol="0">
            <a:spAutoFit/>
          </a:bodyPr>
          <a:lstStyle/>
          <a:p>
            <a:pPr algn="ctr"/>
            <a:r>
              <a:rPr lang="en-US" sz="2000" dirty="0"/>
              <a:t>Q:  Why are the “push factors” of migration from the “Northern Triangle” </a:t>
            </a:r>
            <a:br>
              <a:rPr lang="en-US" sz="2000" dirty="0"/>
            </a:br>
            <a:r>
              <a:rPr lang="en-US" sz="2000" dirty="0"/>
              <a:t>of Central America so strong?</a:t>
            </a:r>
          </a:p>
        </p:txBody>
      </p:sp>
      <p:grpSp>
        <p:nvGrpSpPr>
          <p:cNvPr id="17" name="Group 16"/>
          <p:cNvGrpSpPr/>
          <p:nvPr/>
        </p:nvGrpSpPr>
        <p:grpSpPr>
          <a:xfrm>
            <a:off x="1905001" y="2690004"/>
            <a:ext cx="8537125" cy="2382798"/>
            <a:chOff x="540966" y="2482334"/>
            <a:chExt cx="8537125" cy="2382798"/>
          </a:xfrm>
        </p:grpSpPr>
        <p:sp>
          <p:nvSpPr>
            <p:cNvPr id="5" name="TextBox 4"/>
            <p:cNvSpPr txBox="1"/>
            <p:nvPr/>
          </p:nvSpPr>
          <p:spPr>
            <a:xfrm>
              <a:off x="540966" y="2492398"/>
              <a:ext cx="1219693" cy="369332"/>
            </a:xfrm>
            <a:prstGeom prst="rect">
              <a:avLst/>
            </a:prstGeom>
            <a:noFill/>
          </p:spPr>
          <p:txBody>
            <a:bodyPr wrap="none" rtlCol="0">
              <a:spAutoFit/>
            </a:bodyPr>
            <a:lstStyle/>
            <a:p>
              <a:r>
                <a:rPr lang="en-US" dirty="0"/>
                <a:t>A:  Poverty</a:t>
              </a:r>
            </a:p>
          </p:txBody>
        </p:sp>
        <p:sp>
          <p:nvSpPr>
            <p:cNvPr id="6" name="TextBox 5"/>
            <p:cNvSpPr txBox="1"/>
            <p:nvPr/>
          </p:nvSpPr>
          <p:spPr>
            <a:xfrm>
              <a:off x="1371600" y="3094809"/>
              <a:ext cx="1536574" cy="369332"/>
            </a:xfrm>
            <a:prstGeom prst="rect">
              <a:avLst/>
            </a:prstGeom>
            <a:noFill/>
          </p:spPr>
          <p:txBody>
            <a:bodyPr wrap="none" rtlCol="0">
              <a:spAutoFit/>
            </a:bodyPr>
            <a:lstStyle/>
            <a:p>
              <a:r>
                <a:rPr lang="en-US" dirty="0"/>
                <a:t>A:  Geography</a:t>
              </a:r>
            </a:p>
          </p:txBody>
        </p:sp>
        <p:sp>
          <p:nvSpPr>
            <p:cNvPr id="7" name="TextBox 6"/>
            <p:cNvSpPr txBox="1"/>
            <p:nvPr/>
          </p:nvSpPr>
          <p:spPr>
            <a:xfrm>
              <a:off x="4343400" y="4311134"/>
              <a:ext cx="1379352" cy="369332"/>
            </a:xfrm>
            <a:prstGeom prst="rect">
              <a:avLst/>
            </a:prstGeom>
            <a:noFill/>
          </p:spPr>
          <p:txBody>
            <a:bodyPr wrap="none" rtlCol="0">
              <a:spAutoFit/>
            </a:bodyPr>
            <a:lstStyle/>
            <a:p>
              <a:r>
                <a:rPr lang="en-US" dirty="0"/>
                <a:t>A:  U.S. guns</a:t>
              </a:r>
            </a:p>
          </p:txBody>
        </p:sp>
        <p:sp>
          <p:nvSpPr>
            <p:cNvPr id="8" name="TextBox 7"/>
            <p:cNvSpPr txBox="1"/>
            <p:nvPr/>
          </p:nvSpPr>
          <p:spPr>
            <a:xfrm>
              <a:off x="564771" y="3794351"/>
              <a:ext cx="1539909" cy="369332"/>
            </a:xfrm>
            <a:prstGeom prst="rect">
              <a:avLst/>
            </a:prstGeom>
            <a:noFill/>
          </p:spPr>
          <p:txBody>
            <a:bodyPr wrap="none" rtlCol="0">
              <a:spAutoFit/>
            </a:bodyPr>
            <a:lstStyle/>
            <a:p>
              <a:r>
                <a:rPr lang="en-US" dirty="0"/>
                <a:t>A:  Aloof elites</a:t>
              </a:r>
            </a:p>
          </p:txBody>
        </p:sp>
        <p:sp>
          <p:nvSpPr>
            <p:cNvPr id="9" name="TextBox 8"/>
            <p:cNvSpPr txBox="1"/>
            <p:nvPr/>
          </p:nvSpPr>
          <p:spPr>
            <a:xfrm>
              <a:off x="1524000" y="4495800"/>
              <a:ext cx="1961371" cy="369332"/>
            </a:xfrm>
            <a:prstGeom prst="rect">
              <a:avLst/>
            </a:prstGeom>
            <a:noFill/>
          </p:spPr>
          <p:txBody>
            <a:bodyPr wrap="none" rtlCol="0">
              <a:spAutoFit/>
            </a:bodyPr>
            <a:lstStyle/>
            <a:p>
              <a:r>
                <a:rPr lang="en-US" dirty="0"/>
                <a:t>A:  Climate change</a:t>
              </a:r>
            </a:p>
          </p:txBody>
        </p:sp>
        <p:sp>
          <p:nvSpPr>
            <p:cNvPr id="10" name="TextBox 9"/>
            <p:cNvSpPr txBox="1"/>
            <p:nvPr/>
          </p:nvSpPr>
          <p:spPr>
            <a:xfrm>
              <a:off x="3096239" y="3196571"/>
              <a:ext cx="2091470" cy="369332"/>
            </a:xfrm>
            <a:prstGeom prst="rect">
              <a:avLst/>
            </a:prstGeom>
            <a:noFill/>
          </p:spPr>
          <p:txBody>
            <a:bodyPr wrap="none" rtlCol="0">
              <a:spAutoFit/>
            </a:bodyPr>
            <a:lstStyle/>
            <a:p>
              <a:r>
                <a:rPr lang="en-US" dirty="0"/>
                <a:t>A:  Low cooperation</a:t>
              </a:r>
            </a:p>
          </p:txBody>
        </p:sp>
        <p:sp>
          <p:nvSpPr>
            <p:cNvPr id="11" name="TextBox 10"/>
            <p:cNvSpPr txBox="1"/>
            <p:nvPr/>
          </p:nvSpPr>
          <p:spPr>
            <a:xfrm>
              <a:off x="5360662" y="3623095"/>
              <a:ext cx="2119683" cy="369332"/>
            </a:xfrm>
            <a:prstGeom prst="rect">
              <a:avLst/>
            </a:prstGeom>
            <a:noFill/>
          </p:spPr>
          <p:txBody>
            <a:bodyPr wrap="none" rtlCol="0">
              <a:spAutoFit/>
            </a:bodyPr>
            <a:lstStyle/>
            <a:p>
              <a:r>
                <a:rPr lang="en-US" dirty="0"/>
                <a:t>A:  Weak institutions</a:t>
              </a:r>
            </a:p>
          </p:txBody>
        </p:sp>
        <p:sp>
          <p:nvSpPr>
            <p:cNvPr id="12" name="TextBox 11"/>
            <p:cNvSpPr txBox="1"/>
            <p:nvPr/>
          </p:nvSpPr>
          <p:spPr>
            <a:xfrm>
              <a:off x="6420504" y="2482334"/>
              <a:ext cx="2657587" cy="369332"/>
            </a:xfrm>
            <a:prstGeom prst="rect">
              <a:avLst/>
            </a:prstGeom>
            <a:noFill/>
          </p:spPr>
          <p:txBody>
            <a:bodyPr wrap="none" rtlCol="0">
              <a:spAutoFit/>
            </a:bodyPr>
            <a:lstStyle/>
            <a:p>
              <a:r>
                <a:rPr lang="en-US" dirty="0"/>
                <a:t>A:  Poor education system</a:t>
              </a:r>
            </a:p>
          </p:txBody>
        </p:sp>
        <p:sp>
          <p:nvSpPr>
            <p:cNvPr id="13" name="TextBox 12"/>
            <p:cNvSpPr txBox="1"/>
            <p:nvPr/>
          </p:nvSpPr>
          <p:spPr>
            <a:xfrm>
              <a:off x="6858000" y="4296756"/>
              <a:ext cx="1982338" cy="369332"/>
            </a:xfrm>
            <a:prstGeom prst="rect">
              <a:avLst/>
            </a:prstGeom>
            <a:noFill/>
          </p:spPr>
          <p:txBody>
            <a:bodyPr wrap="none" rtlCol="0">
              <a:spAutoFit/>
            </a:bodyPr>
            <a:lstStyle/>
            <a:p>
              <a:r>
                <a:rPr lang="en-US" dirty="0"/>
                <a:t>A:  Gang deportees</a:t>
              </a:r>
            </a:p>
          </p:txBody>
        </p:sp>
        <p:sp>
          <p:nvSpPr>
            <p:cNvPr id="14" name="TextBox 13"/>
            <p:cNvSpPr txBox="1"/>
            <p:nvPr/>
          </p:nvSpPr>
          <p:spPr>
            <a:xfrm>
              <a:off x="3200400" y="2511089"/>
              <a:ext cx="1638590" cy="369332"/>
            </a:xfrm>
            <a:prstGeom prst="rect">
              <a:avLst/>
            </a:prstGeom>
            <a:noFill/>
          </p:spPr>
          <p:txBody>
            <a:bodyPr wrap="none" rtlCol="0">
              <a:spAutoFit/>
            </a:bodyPr>
            <a:lstStyle/>
            <a:p>
              <a:r>
                <a:rPr lang="en-US" dirty="0"/>
                <a:t>A:  Drug cartels</a:t>
              </a:r>
            </a:p>
          </p:txBody>
        </p:sp>
        <p:sp>
          <p:nvSpPr>
            <p:cNvPr id="15" name="TextBox 14"/>
            <p:cNvSpPr txBox="1"/>
            <p:nvPr/>
          </p:nvSpPr>
          <p:spPr>
            <a:xfrm>
              <a:off x="3050194" y="3810332"/>
              <a:ext cx="1507720" cy="369332"/>
            </a:xfrm>
            <a:prstGeom prst="rect">
              <a:avLst/>
            </a:prstGeom>
            <a:noFill/>
          </p:spPr>
          <p:txBody>
            <a:bodyPr wrap="none" rtlCol="0">
              <a:spAutoFit/>
            </a:bodyPr>
            <a:lstStyle/>
            <a:p>
              <a:r>
                <a:rPr lang="en-US" dirty="0"/>
                <a:t>A:  Corruption</a:t>
              </a:r>
            </a:p>
          </p:txBody>
        </p:sp>
        <p:sp>
          <p:nvSpPr>
            <p:cNvPr id="16" name="TextBox 15"/>
            <p:cNvSpPr txBox="1"/>
            <p:nvPr/>
          </p:nvSpPr>
          <p:spPr>
            <a:xfrm>
              <a:off x="6191998" y="3094809"/>
              <a:ext cx="2190215" cy="369332"/>
            </a:xfrm>
            <a:prstGeom prst="rect">
              <a:avLst/>
            </a:prstGeom>
            <a:noFill/>
          </p:spPr>
          <p:txBody>
            <a:bodyPr wrap="none" rtlCol="0">
              <a:spAutoFit/>
            </a:bodyPr>
            <a:lstStyle/>
            <a:p>
              <a:r>
                <a:rPr lang="en-US" dirty="0"/>
                <a:t>A:  Cultural attributes</a:t>
              </a:r>
            </a:p>
          </p:txBody>
        </p:sp>
      </p:grpSp>
      <p:grpSp>
        <p:nvGrpSpPr>
          <p:cNvPr id="18" name="Group 17"/>
          <p:cNvGrpSpPr/>
          <p:nvPr/>
        </p:nvGrpSpPr>
        <p:grpSpPr>
          <a:xfrm>
            <a:off x="2888034" y="2448146"/>
            <a:ext cx="7449524" cy="2382798"/>
            <a:chOff x="540966" y="2482334"/>
            <a:chExt cx="7449524" cy="2382798"/>
          </a:xfrm>
        </p:grpSpPr>
        <p:sp>
          <p:nvSpPr>
            <p:cNvPr id="19" name="TextBox 18"/>
            <p:cNvSpPr txBox="1"/>
            <p:nvPr/>
          </p:nvSpPr>
          <p:spPr>
            <a:xfrm>
              <a:off x="540966" y="2492398"/>
              <a:ext cx="1132490" cy="369332"/>
            </a:xfrm>
            <a:prstGeom prst="rect">
              <a:avLst/>
            </a:prstGeom>
            <a:noFill/>
          </p:spPr>
          <p:txBody>
            <a:bodyPr wrap="none" rtlCol="0">
              <a:spAutoFit/>
            </a:bodyPr>
            <a:lstStyle/>
            <a:p>
              <a:r>
                <a:rPr lang="en-US" b="1" dirty="0">
                  <a:solidFill>
                    <a:srgbClr val="FF0000"/>
                  </a:solidFill>
                </a:rPr>
                <a:t>Q:  WHY?</a:t>
              </a:r>
            </a:p>
          </p:txBody>
        </p:sp>
        <p:sp>
          <p:nvSpPr>
            <p:cNvPr id="20" name="TextBox 19"/>
            <p:cNvSpPr txBox="1"/>
            <p:nvPr/>
          </p:nvSpPr>
          <p:spPr>
            <a:xfrm>
              <a:off x="1371600" y="3094809"/>
              <a:ext cx="1132490" cy="369332"/>
            </a:xfrm>
            <a:prstGeom prst="rect">
              <a:avLst/>
            </a:prstGeom>
            <a:noFill/>
          </p:spPr>
          <p:txBody>
            <a:bodyPr wrap="none" rtlCol="0">
              <a:spAutoFit/>
            </a:bodyPr>
            <a:lstStyle/>
            <a:p>
              <a:r>
                <a:rPr lang="en-US" b="1" dirty="0">
                  <a:solidFill>
                    <a:srgbClr val="FF0000"/>
                  </a:solidFill>
                </a:rPr>
                <a:t>Q:  WHY?</a:t>
              </a:r>
            </a:p>
          </p:txBody>
        </p:sp>
        <p:sp>
          <p:nvSpPr>
            <p:cNvPr id="21" name="TextBox 20"/>
            <p:cNvSpPr txBox="1"/>
            <p:nvPr/>
          </p:nvSpPr>
          <p:spPr>
            <a:xfrm>
              <a:off x="4343400" y="4311134"/>
              <a:ext cx="1132490" cy="369332"/>
            </a:xfrm>
            <a:prstGeom prst="rect">
              <a:avLst/>
            </a:prstGeom>
            <a:noFill/>
          </p:spPr>
          <p:txBody>
            <a:bodyPr wrap="none" rtlCol="0">
              <a:spAutoFit/>
            </a:bodyPr>
            <a:lstStyle/>
            <a:p>
              <a:r>
                <a:rPr lang="en-US" b="1" dirty="0">
                  <a:solidFill>
                    <a:srgbClr val="FF0000"/>
                  </a:solidFill>
                </a:rPr>
                <a:t>Q:  WHY?</a:t>
              </a:r>
            </a:p>
          </p:txBody>
        </p:sp>
        <p:sp>
          <p:nvSpPr>
            <p:cNvPr id="22" name="TextBox 21"/>
            <p:cNvSpPr txBox="1"/>
            <p:nvPr/>
          </p:nvSpPr>
          <p:spPr>
            <a:xfrm>
              <a:off x="564771" y="3794351"/>
              <a:ext cx="1132490" cy="369332"/>
            </a:xfrm>
            <a:prstGeom prst="rect">
              <a:avLst/>
            </a:prstGeom>
            <a:noFill/>
          </p:spPr>
          <p:txBody>
            <a:bodyPr wrap="none" rtlCol="0">
              <a:spAutoFit/>
            </a:bodyPr>
            <a:lstStyle/>
            <a:p>
              <a:r>
                <a:rPr lang="en-US" b="1" dirty="0">
                  <a:solidFill>
                    <a:srgbClr val="FF0000"/>
                  </a:solidFill>
                </a:rPr>
                <a:t>Q:  WHY?</a:t>
              </a:r>
            </a:p>
          </p:txBody>
        </p:sp>
        <p:sp>
          <p:nvSpPr>
            <p:cNvPr id="23" name="TextBox 22"/>
            <p:cNvSpPr txBox="1"/>
            <p:nvPr/>
          </p:nvSpPr>
          <p:spPr>
            <a:xfrm>
              <a:off x="1524000" y="4495800"/>
              <a:ext cx="1132490" cy="369332"/>
            </a:xfrm>
            <a:prstGeom prst="rect">
              <a:avLst/>
            </a:prstGeom>
            <a:noFill/>
          </p:spPr>
          <p:txBody>
            <a:bodyPr wrap="none" rtlCol="0">
              <a:spAutoFit/>
            </a:bodyPr>
            <a:lstStyle/>
            <a:p>
              <a:r>
                <a:rPr lang="en-US" b="1" dirty="0">
                  <a:solidFill>
                    <a:srgbClr val="FF0000"/>
                  </a:solidFill>
                </a:rPr>
                <a:t>Q:  WHY?</a:t>
              </a:r>
            </a:p>
          </p:txBody>
        </p:sp>
        <p:sp>
          <p:nvSpPr>
            <p:cNvPr id="24" name="TextBox 23"/>
            <p:cNvSpPr txBox="1"/>
            <p:nvPr/>
          </p:nvSpPr>
          <p:spPr>
            <a:xfrm>
              <a:off x="3886200" y="3279475"/>
              <a:ext cx="1132490" cy="369332"/>
            </a:xfrm>
            <a:prstGeom prst="rect">
              <a:avLst/>
            </a:prstGeom>
            <a:noFill/>
          </p:spPr>
          <p:txBody>
            <a:bodyPr wrap="none" rtlCol="0">
              <a:spAutoFit/>
            </a:bodyPr>
            <a:lstStyle/>
            <a:p>
              <a:r>
                <a:rPr lang="en-US" b="1" dirty="0">
                  <a:solidFill>
                    <a:srgbClr val="FF0000"/>
                  </a:solidFill>
                </a:rPr>
                <a:t>Q:  WHY?</a:t>
              </a:r>
            </a:p>
          </p:txBody>
        </p:sp>
        <p:sp>
          <p:nvSpPr>
            <p:cNvPr id="25" name="TextBox 24"/>
            <p:cNvSpPr txBox="1"/>
            <p:nvPr/>
          </p:nvSpPr>
          <p:spPr>
            <a:xfrm>
              <a:off x="5360662" y="3623095"/>
              <a:ext cx="1132490" cy="369332"/>
            </a:xfrm>
            <a:prstGeom prst="rect">
              <a:avLst/>
            </a:prstGeom>
            <a:noFill/>
          </p:spPr>
          <p:txBody>
            <a:bodyPr wrap="none" rtlCol="0">
              <a:spAutoFit/>
            </a:bodyPr>
            <a:lstStyle/>
            <a:p>
              <a:r>
                <a:rPr lang="en-US" b="1" dirty="0">
                  <a:solidFill>
                    <a:srgbClr val="FF0000"/>
                  </a:solidFill>
                </a:rPr>
                <a:t>Q:  WHY?</a:t>
              </a:r>
            </a:p>
          </p:txBody>
        </p:sp>
        <p:sp>
          <p:nvSpPr>
            <p:cNvPr id="26" name="TextBox 25"/>
            <p:cNvSpPr txBox="1"/>
            <p:nvPr/>
          </p:nvSpPr>
          <p:spPr>
            <a:xfrm>
              <a:off x="6420504" y="2482334"/>
              <a:ext cx="1084399" cy="369332"/>
            </a:xfrm>
            <a:prstGeom prst="rect">
              <a:avLst/>
            </a:prstGeom>
            <a:noFill/>
          </p:spPr>
          <p:txBody>
            <a:bodyPr wrap="none" rtlCol="0">
              <a:spAutoFit/>
            </a:bodyPr>
            <a:lstStyle/>
            <a:p>
              <a:r>
                <a:rPr lang="en-US" b="1" dirty="0">
                  <a:solidFill>
                    <a:srgbClr val="FF0000"/>
                  </a:solidFill>
                </a:rPr>
                <a:t>Q: WHY?</a:t>
              </a:r>
            </a:p>
          </p:txBody>
        </p:sp>
        <p:sp>
          <p:nvSpPr>
            <p:cNvPr id="27" name="TextBox 26"/>
            <p:cNvSpPr txBox="1"/>
            <p:nvPr/>
          </p:nvSpPr>
          <p:spPr>
            <a:xfrm>
              <a:off x="6858000" y="4296756"/>
              <a:ext cx="1132490" cy="369332"/>
            </a:xfrm>
            <a:prstGeom prst="rect">
              <a:avLst/>
            </a:prstGeom>
            <a:noFill/>
          </p:spPr>
          <p:txBody>
            <a:bodyPr wrap="none" rtlCol="0">
              <a:spAutoFit/>
            </a:bodyPr>
            <a:lstStyle/>
            <a:p>
              <a:r>
                <a:rPr lang="en-US" b="1" dirty="0">
                  <a:solidFill>
                    <a:srgbClr val="FF0000"/>
                  </a:solidFill>
                </a:rPr>
                <a:t>Q:  WHY?</a:t>
              </a:r>
            </a:p>
          </p:txBody>
        </p:sp>
        <p:sp>
          <p:nvSpPr>
            <p:cNvPr id="28" name="TextBox 27"/>
            <p:cNvSpPr txBox="1"/>
            <p:nvPr/>
          </p:nvSpPr>
          <p:spPr>
            <a:xfrm>
              <a:off x="3200400" y="2511089"/>
              <a:ext cx="1132490" cy="369332"/>
            </a:xfrm>
            <a:prstGeom prst="rect">
              <a:avLst/>
            </a:prstGeom>
            <a:noFill/>
          </p:spPr>
          <p:txBody>
            <a:bodyPr wrap="none" rtlCol="0">
              <a:spAutoFit/>
            </a:bodyPr>
            <a:lstStyle/>
            <a:p>
              <a:r>
                <a:rPr lang="en-US" b="1" dirty="0">
                  <a:solidFill>
                    <a:srgbClr val="FF0000"/>
                  </a:solidFill>
                </a:rPr>
                <a:t>Q:  WHY?</a:t>
              </a:r>
            </a:p>
          </p:txBody>
        </p:sp>
        <p:sp>
          <p:nvSpPr>
            <p:cNvPr id="29" name="TextBox 28"/>
            <p:cNvSpPr txBox="1"/>
            <p:nvPr/>
          </p:nvSpPr>
          <p:spPr>
            <a:xfrm>
              <a:off x="3026492" y="3787949"/>
              <a:ext cx="1132490" cy="369332"/>
            </a:xfrm>
            <a:prstGeom prst="rect">
              <a:avLst/>
            </a:prstGeom>
            <a:noFill/>
          </p:spPr>
          <p:txBody>
            <a:bodyPr wrap="none" rtlCol="0">
              <a:spAutoFit/>
            </a:bodyPr>
            <a:lstStyle/>
            <a:p>
              <a:r>
                <a:rPr lang="en-US" b="1" dirty="0">
                  <a:solidFill>
                    <a:srgbClr val="FF0000"/>
                  </a:solidFill>
                </a:rPr>
                <a:t>Q:  WHY?</a:t>
              </a:r>
            </a:p>
          </p:txBody>
        </p:sp>
        <p:sp>
          <p:nvSpPr>
            <p:cNvPr id="30" name="TextBox 29"/>
            <p:cNvSpPr txBox="1"/>
            <p:nvPr/>
          </p:nvSpPr>
          <p:spPr>
            <a:xfrm>
              <a:off x="6191998" y="3094809"/>
              <a:ext cx="1132490" cy="369332"/>
            </a:xfrm>
            <a:prstGeom prst="rect">
              <a:avLst/>
            </a:prstGeom>
            <a:noFill/>
          </p:spPr>
          <p:txBody>
            <a:bodyPr wrap="none" rtlCol="0">
              <a:spAutoFit/>
            </a:bodyPr>
            <a:lstStyle/>
            <a:p>
              <a:r>
                <a:rPr lang="en-US" b="1" dirty="0">
                  <a:solidFill>
                    <a:srgbClr val="FF0000"/>
                  </a:solidFill>
                </a:rPr>
                <a:t>Q:  WHY?</a:t>
              </a:r>
            </a:p>
          </p:txBody>
        </p:sp>
      </p:grpSp>
      <p:sp>
        <p:nvSpPr>
          <p:cNvPr id="31" name="TextBox 30">
            <a:extLst>
              <a:ext uri="{FF2B5EF4-FFF2-40B4-BE49-F238E27FC236}">
                <a16:creationId xmlns:a16="http://schemas.microsoft.com/office/drawing/2014/main" id="{2A018E90-9A75-4184-AE9D-0591763C2CE8}"/>
              </a:ext>
            </a:extLst>
          </p:cNvPr>
          <p:cNvSpPr txBox="1"/>
          <p:nvPr/>
        </p:nvSpPr>
        <p:spPr>
          <a:xfrm>
            <a:off x="2839428" y="5536086"/>
            <a:ext cx="6365640" cy="830997"/>
          </a:xfrm>
          <a:prstGeom prst="rect">
            <a:avLst/>
          </a:prstGeom>
          <a:noFill/>
        </p:spPr>
        <p:txBody>
          <a:bodyPr wrap="square" rtlCol="0">
            <a:spAutoFit/>
          </a:bodyPr>
          <a:lstStyle/>
          <a:p>
            <a:pPr algn="ctr"/>
            <a:r>
              <a:rPr lang="en-US" sz="2400" dirty="0"/>
              <a:t>EACH DRIVER PRESENTS A **POSSIBLE** PLACE WHERE POLICY CAN PLAY</a:t>
            </a:r>
          </a:p>
        </p:txBody>
      </p:sp>
      <p:sp>
        <p:nvSpPr>
          <p:cNvPr id="32" name="TextBox 31">
            <a:extLst>
              <a:ext uri="{FF2B5EF4-FFF2-40B4-BE49-F238E27FC236}">
                <a16:creationId xmlns:a16="http://schemas.microsoft.com/office/drawing/2014/main" id="{94254435-BAFB-458F-B21B-B7E71571034B}"/>
              </a:ext>
            </a:extLst>
          </p:cNvPr>
          <p:cNvSpPr txBox="1"/>
          <p:nvPr/>
        </p:nvSpPr>
        <p:spPr>
          <a:xfrm>
            <a:off x="644720" y="453466"/>
            <a:ext cx="6799218" cy="461665"/>
          </a:xfrm>
          <a:prstGeom prst="rect">
            <a:avLst/>
          </a:prstGeom>
          <a:noFill/>
        </p:spPr>
        <p:txBody>
          <a:bodyPr wrap="square" rtlCol="0">
            <a:spAutoFit/>
          </a:bodyPr>
          <a:lstStyle/>
          <a:p>
            <a:r>
              <a:rPr lang="en-US" sz="2400" dirty="0"/>
              <a:t>EXAMPLE:  CENTRAL AMERICAN MIGRATION</a:t>
            </a:r>
          </a:p>
        </p:txBody>
      </p:sp>
    </p:spTree>
    <p:extLst>
      <p:ext uri="{BB962C8B-B14F-4D97-AF65-F5344CB8AC3E}">
        <p14:creationId xmlns:p14="http://schemas.microsoft.com/office/powerpoint/2010/main" val="286716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603A71-4AF3-4E9B-8E76-2A5E89EB7D84}"/>
              </a:ext>
            </a:extLst>
          </p:cNvPr>
          <p:cNvSpPr txBox="1"/>
          <p:nvPr/>
        </p:nvSpPr>
        <p:spPr>
          <a:xfrm>
            <a:off x="3044322" y="2057400"/>
            <a:ext cx="5866094" cy="1815882"/>
          </a:xfrm>
          <a:prstGeom prst="rect">
            <a:avLst/>
          </a:prstGeom>
          <a:noFill/>
        </p:spPr>
        <p:txBody>
          <a:bodyPr wrap="none" rtlCol="0">
            <a:spAutoFit/>
          </a:bodyPr>
          <a:lstStyle/>
          <a:p>
            <a:pPr algn="ctr"/>
            <a:r>
              <a:rPr lang="en-US" sz="2800" dirty="0"/>
              <a:t>So those are DRIVERS.</a:t>
            </a:r>
          </a:p>
          <a:p>
            <a:pPr algn="ctr"/>
            <a:endParaRPr lang="en-US" sz="2800" dirty="0"/>
          </a:p>
          <a:p>
            <a:pPr algn="ctr"/>
            <a:endParaRPr lang="en-US" sz="2800" dirty="0"/>
          </a:p>
          <a:p>
            <a:pPr algn="ctr"/>
            <a:r>
              <a:rPr lang="en-US" sz="2800" dirty="0"/>
              <a:t>Questions? Comments? Experiences? </a:t>
            </a:r>
          </a:p>
        </p:txBody>
      </p:sp>
      <p:sp>
        <p:nvSpPr>
          <p:cNvPr id="3" name="TextBox 2">
            <a:extLst>
              <a:ext uri="{FF2B5EF4-FFF2-40B4-BE49-F238E27FC236}">
                <a16:creationId xmlns:a16="http://schemas.microsoft.com/office/drawing/2014/main" id="{62BEB4C4-0243-F1FF-BADB-FA7173E669FE}"/>
              </a:ext>
            </a:extLst>
          </p:cNvPr>
          <p:cNvSpPr txBox="1"/>
          <p:nvPr/>
        </p:nvSpPr>
        <p:spPr>
          <a:xfrm>
            <a:off x="6553200" y="5257800"/>
            <a:ext cx="3296608" cy="646331"/>
          </a:xfrm>
          <a:prstGeom prst="rect">
            <a:avLst/>
          </a:prstGeom>
          <a:noFill/>
        </p:spPr>
        <p:txBody>
          <a:bodyPr wrap="none" rtlCol="0">
            <a:spAutoFit/>
          </a:bodyPr>
          <a:lstStyle/>
          <a:p>
            <a:r>
              <a:rPr lang="en-US" sz="3600" dirty="0"/>
              <a:t>Next … TRENDS</a:t>
            </a:r>
          </a:p>
        </p:txBody>
      </p:sp>
    </p:spTree>
    <p:extLst>
      <p:ext uri="{BB962C8B-B14F-4D97-AF65-F5344CB8AC3E}">
        <p14:creationId xmlns:p14="http://schemas.microsoft.com/office/powerpoint/2010/main" val="120259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295400" y="1295400"/>
            <a:ext cx="7162800" cy="1107996"/>
          </a:xfrm>
          <a:prstGeom prst="rect">
            <a:avLst/>
          </a:prstGeom>
        </p:spPr>
        <p:txBody>
          <a:bodyPr wrap="square">
            <a:spAutoFit/>
          </a:bodyPr>
          <a:lstStyle/>
          <a:p>
            <a:pPr algn="ctr">
              <a:spcAft>
                <a:spcPts val="1200"/>
              </a:spcAft>
            </a:pPr>
            <a:r>
              <a:rPr lang="en-US" sz="2800" dirty="0"/>
              <a:t>What are the “trends” of the drivers?</a:t>
            </a:r>
          </a:p>
          <a:p>
            <a:pPr lvl="2">
              <a:spcAft>
                <a:spcPts val="1200"/>
              </a:spcAft>
            </a:pPr>
            <a:endParaRPr lang="en-US" sz="2800" dirty="0"/>
          </a:p>
        </p:txBody>
      </p:sp>
      <p:sp>
        <p:nvSpPr>
          <p:cNvPr id="3" name="TextBox 2">
            <a:extLst>
              <a:ext uri="{FF2B5EF4-FFF2-40B4-BE49-F238E27FC236}">
                <a16:creationId xmlns:a16="http://schemas.microsoft.com/office/drawing/2014/main" id="{D9DC2F64-CC89-4F16-BD8B-BF1C2D2F1454}"/>
              </a:ext>
            </a:extLst>
          </p:cNvPr>
          <p:cNvSpPr txBox="1"/>
          <p:nvPr/>
        </p:nvSpPr>
        <p:spPr>
          <a:xfrm>
            <a:off x="1143000" y="2514600"/>
            <a:ext cx="4495800" cy="2985433"/>
          </a:xfrm>
          <a:prstGeom prst="rect">
            <a:avLst/>
          </a:prstGeom>
          <a:noFill/>
        </p:spPr>
        <p:txBody>
          <a:bodyPr wrap="square" rtlCol="0">
            <a:spAutoFit/>
          </a:bodyPr>
          <a:lstStyle/>
          <a:p>
            <a:pPr>
              <a:spcAft>
                <a:spcPts val="1200"/>
              </a:spcAft>
            </a:pPr>
            <a:r>
              <a:rPr lang="en-US" sz="2400" dirty="0"/>
              <a:t>The “trends” or “currents” are how the drivers are (or have been) behaving:</a:t>
            </a:r>
          </a:p>
          <a:p>
            <a:pPr marL="800100" lvl="1" indent="-342900">
              <a:spcAft>
                <a:spcPts val="1200"/>
              </a:spcAft>
              <a:buFont typeface="Arial" panose="020B0604020202020204" pitchFamily="34" charset="0"/>
              <a:buChar char="•"/>
            </a:pPr>
            <a:r>
              <a:rPr lang="en-US" sz="2400" dirty="0"/>
              <a:t>More or less strong, important</a:t>
            </a:r>
          </a:p>
          <a:p>
            <a:pPr marL="800100" lvl="1" indent="-342900">
              <a:spcAft>
                <a:spcPts val="1200"/>
              </a:spcAft>
              <a:buFont typeface="Arial" panose="020B0604020202020204" pitchFamily="34" charset="0"/>
              <a:buChar char="•"/>
            </a:pPr>
            <a:r>
              <a:rPr lang="en-US" sz="2400" dirty="0"/>
              <a:t>Moving toward or away from resolution</a:t>
            </a:r>
          </a:p>
        </p:txBody>
      </p:sp>
      <p:sp>
        <p:nvSpPr>
          <p:cNvPr id="14" name="TextBox 13">
            <a:extLst>
              <a:ext uri="{FF2B5EF4-FFF2-40B4-BE49-F238E27FC236}">
                <a16:creationId xmlns:a16="http://schemas.microsoft.com/office/drawing/2014/main" id="{9D468CA2-A7B0-685A-D490-8F434948F426}"/>
              </a:ext>
            </a:extLst>
          </p:cNvPr>
          <p:cNvSpPr txBox="1"/>
          <p:nvPr/>
        </p:nvSpPr>
        <p:spPr>
          <a:xfrm>
            <a:off x="6248400" y="3059668"/>
            <a:ext cx="1806906" cy="369332"/>
          </a:xfrm>
          <a:prstGeom prst="rect">
            <a:avLst/>
          </a:prstGeom>
          <a:noFill/>
        </p:spPr>
        <p:txBody>
          <a:bodyPr wrap="none" rtlCol="0">
            <a:spAutoFit/>
          </a:bodyPr>
          <a:lstStyle/>
          <a:p>
            <a:pPr algn="r"/>
            <a:r>
              <a:rPr lang="es-ES" dirty="0"/>
              <a:t>“</a:t>
            </a:r>
            <a:r>
              <a:rPr lang="es-ES" dirty="0" err="1"/>
              <a:t>worst</a:t>
            </a:r>
            <a:r>
              <a:rPr lang="es-ES" dirty="0"/>
              <a:t> </a:t>
            </a:r>
            <a:r>
              <a:rPr lang="es-ES" dirty="0" err="1"/>
              <a:t>outcome</a:t>
            </a:r>
            <a:r>
              <a:rPr lang="es-ES" dirty="0"/>
              <a:t>”</a:t>
            </a:r>
            <a:endParaRPr lang="en-US" dirty="0"/>
          </a:p>
        </p:txBody>
      </p:sp>
      <p:sp>
        <p:nvSpPr>
          <p:cNvPr id="15" name="TextBox 14">
            <a:extLst>
              <a:ext uri="{FF2B5EF4-FFF2-40B4-BE49-F238E27FC236}">
                <a16:creationId xmlns:a16="http://schemas.microsoft.com/office/drawing/2014/main" id="{13A92D46-43B6-476F-6A00-BBE13EA585BA}"/>
              </a:ext>
            </a:extLst>
          </p:cNvPr>
          <p:cNvSpPr txBox="1"/>
          <p:nvPr/>
        </p:nvSpPr>
        <p:spPr>
          <a:xfrm>
            <a:off x="8746416" y="3092402"/>
            <a:ext cx="1680268" cy="369332"/>
          </a:xfrm>
          <a:prstGeom prst="rect">
            <a:avLst/>
          </a:prstGeom>
          <a:noFill/>
        </p:spPr>
        <p:txBody>
          <a:bodyPr wrap="none" rtlCol="0">
            <a:spAutoFit/>
          </a:bodyPr>
          <a:lstStyle/>
          <a:p>
            <a:r>
              <a:rPr lang="es-ES" dirty="0"/>
              <a:t>“</a:t>
            </a:r>
            <a:r>
              <a:rPr lang="es-ES" dirty="0" err="1"/>
              <a:t>best</a:t>
            </a:r>
            <a:r>
              <a:rPr lang="es-ES" dirty="0"/>
              <a:t> </a:t>
            </a:r>
            <a:r>
              <a:rPr lang="es-ES" dirty="0" err="1"/>
              <a:t>outcome</a:t>
            </a:r>
            <a:r>
              <a:rPr lang="es-ES" dirty="0"/>
              <a:t>”</a:t>
            </a:r>
            <a:endParaRPr lang="en-US" dirty="0"/>
          </a:p>
        </p:txBody>
      </p:sp>
      <p:grpSp>
        <p:nvGrpSpPr>
          <p:cNvPr id="16" name="Group 15">
            <a:extLst>
              <a:ext uri="{FF2B5EF4-FFF2-40B4-BE49-F238E27FC236}">
                <a16:creationId xmlns:a16="http://schemas.microsoft.com/office/drawing/2014/main" id="{4BF09D06-23A3-DBAD-F5EB-FB221A74746E}"/>
              </a:ext>
            </a:extLst>
          </p:cNvPr>
          <p:cNvGrpSpPr/>
          <p:nvPr/>
        </p:nvGrpSpPr>
        <p:grpSpPr>
          <a:xfrm>
            <a:off x="7045673" y="2156469"/>
            <a:ext cx="3048000" cy="3394931"/>
            <a:chOff x="3124203" y="2841801"/>
            <a:chExt cx="3048000" cy="3394931"/>
          </a:xfrm>
        </p:grpSpPr>
        <p:cxnSp>
          <p:nvCxnSpPr>
            <p:cNvPr id="17" name="Straight Connector 16">
              <a:extLst>
                <a:ext uri="{FF2B5EF4-FFF2-40B4-BE49-F238E27FC236}">
                  <a16:creationId xmlns:a16="http://schemas.microsoft.com/office/drawing/2014/main" id="{8FDEC016-F3F9-6596-DC7F-4CF80216C9C3}"/>
                </a:ext>
              </a:extLst>
            </p:cNvPr>
            <p:cNvCxnSpPr>
              <a:cxnSpLocks/>
            </p:cNvCxnSpPr>
            <p:nvPr/>
          </p:nvCxnSpPr>
          <p:spPr>
            <a:xfrm flipV="1">
              <a:off x="4572000" y="3276600"/>
              <a:ext cx="0" cy="2590800"/>
            </a:xfrm>
            <a:prstGeom prst="line">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7FB894C-2FBD-ABDB-6840-1AF93E434FAB}"/>
                </a:ext>
              </a:extLst>
            </p:cNvPr>
            <p:cNvSpPr/>
            <p:nvPr/>
          </p:nvSpPr>
          <p:spPr>
            <a:xfrm>
              <a:off x="3124203" y="2841801"/>
              <a:ext cx="3048000" cy="369332"/>
            </a:xfrm>
            <a:prstGeom prst="rect">
              <a:avLst/>
            </a:prstGeom>
          </p:spPr>
          <p:txBody>
            <a:bodyPr wrap="square">
              <a:spAutoFit/>
            </a:bodyPr>
            <a:lstStyle/>
            <a:p>
              <a:pPr algn="ctr"/>
              <a:r>
                <a:rPr lang="es-ES" dirty="0" err="1"/>
                <a:t>stronger</a:t>
              </a:r>
              <a:endParaRPr lang="es-ES" dirty="0"/>
            </a:p>
          </p:txBody>
        </p:sp>
        <p:sp>
          <p:nvSpPr>
            <p:cNvPr id="19" name="Rectangle 18">
              <a:extLst>
                <a:ext uri="{FF2B5EF4-FFF2-40B4-BE49-F238E27FC236}">
                  <a16:creationId xmlns:a16="http://schemas.microsoft.com/office/drawing/2014/main" id="{D85A9FD8-D16E-D88A-26E5-63B4E6E359A8}"/>
                </a:ext>
              </a:extLst>
            </p:cNvPr>
            <p:cNvSpPr/>
            <p:nvPr/>
          </p:nvSpPr>
          <p:spPr>
            <a:xfrm>
              <a:off x="3405562" y="5867400"/>
              <a:ext cx="2614238" cy="369332"/>
            </a:xfrm>
            <a:prstGeom prst="rect">
              <a:avLst/>
            </a:prstGeom>
          </p:spPr>
          <p:txBody>
            <a:bodyPr wrap="square">
              <a:spAutoFit/>
            </a:bodyPr>
            <a:lstStyle/>
            <a:p>
              <a:pPr algn="ctr"/>
              <a:r>
                <a:rPr lang="es-ES" dirty="0" err="1"/>
                <a:t>weaker</a:t>
              </a:r>
              <a:endParaRPr lang="es-ES" dirty="0"/>
            </a:p>
          </p:txBody>
        </p:sp>
      </p:grpSp>
      <p:grpSp>
        <p:nvGrpSpPr>
          <p:cNvPr id="20" name="Group 19">
            <a:extLst>
              <a:ext uri="{FF2B5EF4-FFF2-40B4-BE49-F238E27FC236}">
                <a16:creationId xmlns:a16="http://schemas.microsoft.com/office/drawing/2014/main" id="{60327C2B-A64E-7B94-F22A-B4DDF3A7F8CF}"/>
              </a:ext>
            </a:extLst>
          </p:cNvPr>
          <p:cNvGrpSpPr/>
          <p:nvPr/>
        </p:nvGrpSpPr>
        <p:grpSpPr>
          <a:xfrm>
            <a:off x="5763763" y="3778202"/>
            <a:ext cx="5734578" cy="369332"/>
            <a:chOff x="1766090" y="4463534"/>
            <a:chExt cx="5734578" cy="369332"/>
          </a:xfrm>
        </p:grpSpPr>
        <p:cxnSp>
          <p:nvCxnSpPr>
            <p:cNvPr id="21" name="Straight Connector 20">
              <a:extLst>
                <a:ext uri="{FF2B5EF4-FFF2-40B4-BE49-F238E27FC236}">
                  <a16:creationId xmlns:a16="http://schemas.microsoft.com/office/drawing/2014/main" id="{979FF25A-776C-6F00-ED5A-23BB6036F663}"/>
                </a:ext>
              </a:extLst>
            </p:cNvPr>
            <p:cNvCxnSpPr>
              <a:cxnSpLocks/>
            </p:cNvCxnSpPr>
            <p:nvPr/>
          </p:nvCxnSpPr>
          <p:spPr>
            <a:xfrm>
              <a:off x="2705100" y="4648200"/>
              <a:ext cx="3733800" cy="0"/>
            </a:xfrm>
            <a:prstGeom prst="line">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DEE7F01-A9F5-A133-96F6-C78CC9FD6454}"/>
                </a:ext>
              </a:extLst>
            </p:cNvPr>
            <p:cNvSpPr txBox="1"/>
            <p:nvPr/>
          </p:nvSpPr>
          <p:spPr>
            <a:xfrm>
              <a:off x="6724493" y="4463534"/>
              <a:ext cx="776175" cy="369332"/>
            </a:xfrm>
            <a:prstGeom prst="rect">
              <a:avLst/>
            </a:prstGeom>
            <a:noFill/>
          </p:spPr>
          <p:txBody>
            <a:bodyPr wrap="none" rtlCol="0">
              <a:spAutoFit/>
            </a:bodyPr>
            <a:lstStyle/>
            <a:p>
              <a:pPr algn="r"/>
              <a:r>
                <a:rPr lang="es-ES" dirty="0" err="1"/>
                <a:t>better</a:t>
              </a:r>
              <a:endParaRPr lang="en-US" dirty="0"/>
            </a:p>
          </p:txBody>
        </p:sp>
        <p:sp>
          <p:nvSpPr>
            <p:cNvPr id="23" name="TextBox 22">
              <a:extLst>
                <a:ext uri="{FF2B5EF4-FFF2-40B4-BE49-F238E27FC236}">
                  <a16:creationId xmlns:a16="http://schemas.microsoft.com/office/drawing/2014/main" id="{9FD7F733-1BB7-D104-3F4E-F0DF4A3B5B11}"/>
                </a:ext>
              </a:extLst>
            </p:cNvPr>
            <p:cNvSpPr txBox="1"/>
            <p:nvPr/>
          </p:nvSpPr>
          <p:spPr>
            <a:xfrm>
              <a:off x="1766090" y="4463534"/>
              <a:ext cx="758541" cy="369332"/>
            </a:xfrm>
            <a:prstGeom prst="rect">
              <a:avLst/>
            </a:prstGeom>
            <a:noFill/>
          </p:spPr>
          <p:txBody>
            <a:bodyPr wrap="none" rtlCol="0">
              <a:spAutoFit/>
            </a:bodyPr>
            <a:lstStyle/>
            <a:p>
              <a:pPr algn="r"/>
              <a:r>
                <a:rPr lang="es-ES" dirty="0" err="1"/>
                <a:t>worse</a:t>
              </a:r>
              <a:endParaRPr lang="en-US" dirty="0"/>
            </a:p>
          </p:txBody>
        </p:sp>
      </p:grpSp>
      <p:sp>
        <p:nvSpPr>
          <p:cNvPr id="24" name="TextBox 23">
            <a:extLst>
              <a:ext uri="{FF2B5EF4-FFF2-40B4-BE49-F238E27FC236}">
                <a16:creationId xmlns:a16="http://schemas.microsoft.com/office/drawing/2014/main" id="{599FF9FE-A532-FEBB-629F-CB34FB4B9435}"/>
              </a:ext>
            </a:extLst>
          </p:cNvPr>
          <p:cNvSpPr txBox="1"/>
          <p:nvPr/>
        </p:nvSpPr>
        <p:spPr>
          <a:xfrm>
            <a:off x="6330590" y="4572467"/>
            <a:ext cx="1856598" cy="369332"/>
          </a:xfrm>
          <a:prstGeom prst="rect">
            <a:avLst/>
          </a:prstGeom>
          <a:noFill/>
        </p:spPr>
        <p:txBody>
          <a:bodyPr wrap="none" rtlCol="0">
            <a:spAutoFit/>
          </a:bodyPr>
          <a:lstStyle/>
          <a:p>
            <a:pPr algn="r"/>
            <a:r>
              <a:rPr lang="es-ES" dirty="0"/>
              <a:t>“</a:t>
            </a:r>
            <a:r>
              <a:rPr lang="es-ES" dirty="0" err="1"/>
              <a:t>mixed</a:t>
            </a:r>
            <a:r>
              <a:rPr lang="es-ES" dirty="0"/>
              <a:t> </a:t>
            </a:r>
            <a:r>
              <a:rPr lang="es-ES" dirty="0" err="1"/>
              <a:t>outcome</a:t>
            </a:r>
            <a:r>
              <a:rPr lang="es-ES" dirty="0"/>
              <a:t>”</a:t>
            </a:r>
            <a:endParaRPr lang="en-US" dirty="0"/>
          </a:p>
        </p:txBody>
      </p:sp>
      <p:sp>
        <p:nvSpPr>
          <p:cNvPr id="25" name="TextBox 24">
            <a:extLst>
              <a:ext uri="{FF2B5EF4-FFF2-40B4-BE49-F238E27FC236}">
                <a16:creationId xmlns:a16="http://schemas.microsoft.com/office/drawing/2014/main" id="{71828F96-79C1-18B3-9146-FA8C477C248B}"/>
              </a:ext>
            </a:extLst>
          </p:cNvPr>
          <p:cNvSpPr txBox="1"/>
          <p:nvPr/>
        </p:nvSpPr>
        <p:spPr>
          <a:xfrm>
            <a:off x="8799753" y="4496267"/>
            <a:ext cx="1856598" cy="369332"/>
          </a:xfrm>
          <a:prstGeom prst="rect">
            <a:avLst/>
          </a:prstGeom>
          <a:noFill/>
        </p:spPr>
        <p:txBody>
          <a:bodyPr wrap="none" rtlCol="0">
            <a:spAutoFit/>
          </a:bodyPr>
          <a:lstStyle/>
          <a:p>
            <a:pPr algn="r"/>
            <a:r>
              <a:rPr lang="es-ES" dirty="0"/>
              <a:t>“</a:t>
            </a:r>
            <a:r>
              <a:rPr lang="es-ES" dirty="0" err="1"/>
              <a:t>mixed</a:t>
            </a:r>
            <a:r>
              <a:rPr lang="es-ES" dirty="0"/>
              <a:t> </a:t>
            </a:r>
            <a:r>
              <a:rPr lang="es-ES" dirty="0" err="1"/>
              <a:t>outcome</a:t>
            </a:r>
            <a:r>
              <a:rPr lang="es-ES" dirty="0"/>
              <a:t>”</a:t>
            </a:r>
            <a:endParaRPr lang="en-US" dirty="0"/>
          </a:p>
        </p:txBody>
      </p:sp>
    </p:spTree>
    <p:extLst>
      <p:ext uri="{BB962C8B-B14F-4D97-AF65-F5344CB8AC3E}">
        <p14:creationId xmlns:p14="http://schemas.microsoft.com/office/powerpoint/2010/main" val="21758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20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100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250"/>
                                  </p:stCondLst>
                                  <p:childTnLst>
                                    <p:set>
                                      <p:cBhvr>
                                        <p:cTn id="2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24" grpId="0"/>
      <p:bldP spid="25" grpId="0"/>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576803" y="1364234"/>
            <a:ext cx="11038394" cy="707886"/>
          </a:xfrm>
          <a:prstGeom prst="rect">
            <a:avLst/>
          </a:prstGeom>
          <a:noFill/>
        </p:spPr>
        <p:txBody>
          <a:bodyPr wrap="square" rtlCol="0">
            <a:spAutoFit/>
          </a:bodyPr>
          <a:lstStyle/>
          <a:p>
            <a:pPr algn="ctr"/>
            <a:r>
              <a:rPr lang="en-US" sz="2000" dirty="0"/>
              <a:t>ANALYTICAL QUESTION: What TRENDS are the “push factors” of migration from the “Northern Triangle”  of Central America experiencing?</a:t>
            </a:r>
          </a:p>
        </p:txBody>
      </p:sp>
      <p:grpSp>
        <p:nvGrpSpPr>
          <p:cNvPr id="17" name="Group 16"/>
          <p:cNvGrpSpPr/>
          <p:nvPr/>
        </p:nvGrpSpPr>
        <p:grpSpPr>
          <a:xfrm>
            <a:off x="1905001" y="2690004"/>
            <a:ext cx="8537125" cy="2382798"/>
            <a:chOff x="540966" y="2482334"/>
            <a:chExt cx="8537125" cy="2382798"/>
          </a:xfrm>
        </p:grpSpPr>
        <p:sp>
          <p:nvSpPr>
            <p:cNvPr id="5" name="TextBox 4"/>
            <p:cNvSpPr txBox="1"/>
            <p:nvPr/>
          </p:nvSpPr>
          <p:spPr>
            <a:xfrm>
              <a:off x="540966" y="2492398"/>
              <a:ext cx="1219693" cy="369332"/>
            </a:xfrm>
            <a:prstGeom prst="rect">
              <a:avLst/>
            </a:prstGeom>
            <a:noFill/>
          </p:spPr>
          <p:txBody>
            <a:bodyPr wrap="none" rtlCol="0">
              <a:spAutoFit/>
            </a:bodyPr>
            <a:lstStyle/>
            <a:p>
              <a:r>
                <a:rPr lang="en-US" dirty="0"/>
                <a:t>A:  Poverty</a:t>
              </a:r>
            </a:p>
          </p:txBody>
        </p:sp>
        <p:sp>
          <p:nvSpPr>
            <p:cNvPr id="6" name="TextBox 5"/>
            <p:cNvSpPr txBox="1"/>
            <p:nvPr/>
          </p:nvSpPr>
          <p:spPr>
            <a:xfrm>
              <a:off x="1371600" y="3094809"/>
              <a:ext cx="1536574" cy="369332"/>
            </a:xfrm>
            <a:prstGeom prst="rect">
              <a:avLst/>
            </a:prstGeom>
            <a:noFill/>
          </p:spPr>
          <p:txBody>
            <a:bodyPr wrap="none" rtlCol="0">
              <a:spAutoFit/>
            </a:bodyPr>
            <a:lstStyle/>
            <a:p>
              <a:r>
                <a:rPr lang="en-US" dirty="0"/>
                <a:t>A:  Geography</a:t>
              </a:r>
            </a:p>
          </p:txBody>
        </p:sp>
        <p:sp>
          <p:nvSpPr>
            <p:cNvPr id="7" name="TextBox 6"/>
            <p:cNvSpPr txBox="1"/>
            <p:nvPr/>
          </p:nvSpPr>
          <p:spPr>
            <a:xfrm>
              <a:off x="4343400" y="4311134"/>
              <a:ext cx="1379352" cy="369332"/>
            </a:xfrm>
            <a:prstGeom prst="rect">
              <a:avLst/>
            </a:prstGeom>
            <a:noFill/>
          </p:spPr>
          <p:txBody>
            <a:bodyPr wrap="none" rtlCol="0">
              <a:spAutoFit/>
            </a:bodyPr>
            <a:lstStyle/>
            <a:p>
              <a:r>
                <a:rPr lang="en-US" dirty="0"/>
                <a:t>A:  U.S. guns</a:t>
              </a:r>
            </a:p>
          </p:txBody>
        </p:sp>
        <p:sp>
          <p:nvSpPr>
            <p:cNvPr id="8" name="TextBox 7"/>
            <p:cNvSpPr txBox="1"/>
            <p:nvPr/>
          </p:nvSpPr>
          <p:spPr>
            <a:xfrm>
              <a:off x="564771" y="3794351"/>
              <a:ext cx="1539909" cy="369332"/>
            </a:xfrm>
            <a:prstGeom prst="rect">
              <a:avLst/>
            </a:prstGeom>
            <a:noFill/>
          </p:spPr>
          <p:txBody>
            <a:bodyPr wrap="none" rtlCol="0">
              <a:spAutoFit/>
            </a:bodyPr>
            <a:lstStyle/>
            <a:p>
              <a:r>
                <a:rPr lang="en-US" dirty="0"/>
                <a:t>A:  Aloof elites</a:t>
              </a:r>
            </a:p>
          </p:txBody>
        </p:sp>
        <p:sp>
          <p:nvSpPr>
            <p:cNvPr id="9" name="TextBox 8"/>
            <p:cNvSpPr txBox="1"/>
            <p:nvPr/>
          </p:nvSpPr>
          <p:spPr>
            <a:xfrm>
              <a:off x="1524000" y="4495800"/>
              <a:ext cx="1961371" cy="369332"/>
            </a:xfrm>
            <a:prstGeom prst="rect">
              <a:avLst/>
            </a:prstGeom>
            <a:noFill/>
          </p:spPr>
          <p:txBody>
            <a:bodyPr wrap="none" rtlCol="0">
              <a:spAutoFit/>
            </a:bodyPr>
            <a:lstStyle/>
            <a:p>
              <a:r>
                <a:rPr lang="en-US" dirty="0"/>
                <a:t>A:  Climate change</a:t>
              </a:r>
            </a:p>
          </p:txBody>
        </p:sp>
        <p:sp>
          <p:nvSpPr>
            <p:cNvPr id="10" name="TextBox 9"/>
            <p:cNvSpPr txBox="1"/>
            <p:nvPr/>
          </p:nvSpPr>
          <p:spPr>
            <a:xfrm>
              <a:off x="3096239" y="3196571"/>
              <a:ext cx="2091470" cy="369332"/>
            </a:xfrm>
            <a:prstGeom prst="rect">
              <a:avLst/>
            </a:prstGeom>
            <a:noFill/>
          </p:spPr>
          <p:txBody>
            <a:bodyPr wrap="none" rtlCol="0">
              <a:spAutoFit/>
            </a:bodyPr>
            <a:lstStyle/>
            <a:p>
              <a:r>
                <a:rPr lang="en-US" dirty="0"/>
                <a:t>A:  Low cooperation</a:t>
              </a:r>
            </a:p>
          </p:txBody>
        </p:sp>
        <p:sp>
          <p:nvSpPr>
            <p:cNvPr id="11" name="TextBox 10"/>
            <p:cNvSpPr txBox="1"/>
            <p:nvPr/>
          </p:nvSpPr>
          <p:spPr>
            <a:xfrm>
              <a:off x="5360662" y="3623095"/>
              <a:ext cx="2119683" cy="369332"/>
            </a:xfrm>
            <a:prstGeom prst="rect">
              <a:avLst/>
            </a:prstGeom>
            <a:noFill/>
          </p:spPr>
          <p:txBody>
            <a:bodyPr wrap="none" rtlCol="0">
              <a:spAutoFit/>
            </a:bodyPr>
            <a:lstStyle/>
            <a:p>
              <a:r>
                <a:rPr lang="en-US" dirty="0"/>
                <a:t>A:  Weak institutions</a:t>
              </a:r>
            </a:p>
          </p:txBody>
        </p:sp>
        <p:sp>
          <p:nvSpPr>
            <p:cNvPr id="12" name="TextBox 11"/>
            <p:cNvSpPr txBox="1"/>
            <p:nvPr/>
          </p:nvSpPr>
          <p:spPr>
            <a:xfrm>
              <a:off x="6420504" y="2482334"/>
              <a:ext cx="2657587" cy="369332"/>
            </a:xfrm>
            <a:prstGeom prst="rect">
              <a:avLst/>
            </a:prstGeom>
            <a:noFill/>
          </p:spPr>
          <p:txBody>
            <a:bodyPr wrap="none" rtlCol="0">
              <a:spAutoFit/>
            </a:bodyPr>
            <a:lstStyle/>
            <a:p>
              <a:r>
                <a:rPr lang="en-US" dirty="0"/>
                <a:t>A:  Poor education system</a:t>
              </a:r>
            </a:p>
          </p:txBody>
        </p:sp>
        <p:sp>
          <p:nvSpPr>
            <p:cNvPr id="13" name="TextBox 12"/>
            <p:cNvSpPr txBox="1"/>
            <p:nvPr/>
          </p:nvSpPr>
          <p:spPr>
            <a:xfrm>
              <a:off x="6858000" y="4296756"/>
              <a:ext cx="1982338" cy="369332"/>
            </a:xfrm>
            <a:prstGeom prst="rect">
              <a:avLst/>
            </a:prstGeom>
            <a:noFill/>
          </p:spPr>
          <p:txBody>
            <a:bodyPr wrap="none" rtlCol="0">
              <a:spAutoFit/>
            </a:bodyPr>
            <a:lstStyle/>
            <a:p>
              <a:r>
                <a:rPr lang="en-US" dirty="0"/>
                <a:t>A:  Gang deportees</a:t>
              </a:r>
            </a:p>
          </p:txBody>
        </p:sp>
        <p:sp>
          <p:nvSpPr>
            <p:cNvPr id="14" name="TextBox 13"/>
            <p:cNvSpPr txBox="1"/>
            <p:nvPr/>
          </p:nvSpPr>
          <p:spPr>
            <a:xfrm>
              <a:off x="3200400" y="2511089"/>
              <a:ext cx="1638590" cy="369332"/>
            </a:xfrm>
            <a:prstGeom prst="rect">
              <a:avLst/>
            </a:prstGeom>
            <a:noFill/>
          </p:spPr>
          <p:txBody>
            <a:bodyPr wrap="none" rtlCol="0">
              <a:spAutoFit/>
            </a:bodyPr>
            <a:lstStyle/>
            <a:p>
              <a:r>
                <a:rPr lang="en-US" dirty="0"/>
                <a:t>A:  Drug cartels</a:t>
              </a:r>
            </a:p>
          </p:txBody>
        </p:sp>
        <p:sp>
          <p:nvSpPr>
            <p:cNvPr id="15" name="TextBox 14"/>
            <p:cNvSpPr txBox="1"/>
            <p:nvPr/>
          </p:nvSpPr>
          <p:spPr>
            <a:xfrm>
              <a:off x="3050194" y="3810332"/>
              <a:ext cx="1507720" cy="369332"/>
            </a:xfrm>
            <a:prstGeom prst="rect">
              <a:avLst/>
            </a:prstGeom>
            <a:noFill/>
          </p:spPr>
          <p:txBody>
            <a:bodyPr wrap="none" rtlCol="0">
              <a:spAutoFit/>
            </a:bodyPr>
            <a:lstStyle/>
            <a:p>
              <a:r>
                <a:rPr lang="en-US" dirty="0"/>
                <a:t>A:  Corruption</a:t>
              </a:r>
            </a:p>
          </p:txBody>
        </p:sp>
        <p:sp>
          <p:nvSpPr>
            <p:cNvPr id="16" name="TextBox 15"/>
            <p:cNvSpPr txBox="1"/>
            <p:nvPr/>
          </p:nvSpPr>
          <p:spPr>
            <a:xfrm>
              <a:off x="6191998" y="3094809"/>
              <a:ext cx="2190215" cy="369332"/>
            </a:xfrm>
            <a:prstGeom prst="rect">
              <a:avLst/>
            </a:prstGeom>
            <a:noFill/>
          </p:spPr>
          <p:txBody>
            <a:bodyPr wrap="none" rtlCol="0">
              <a:spAutoFit/>
            </a:bodyPr>
            <a:lstStyle/>
            <a:p>
              <a:r>
                <a:rPr lang="en-US" dirty="0"/>
                <a:t>A:  Cultural attributes</a:t>
              </a:r>
            </a:p>
          </p:txBody>
        </p:sp>
      </p:grpSp>
      <p:grpSp>
        <p:nvGrpSpPr>
          <p:cNvPr id="18" name="Group 17"/>
          <p:cNvGrpSpPr/>
          <p:nvPr/>
        </p:nvGrpSpPr>
        <p:grpSpPr>
          <a:xfrm>
            <a:off x="2888034" y="2448146"/>
            <a:ext cx="7662531" cy="2382798"/>
            <a:chOff x="540966" y="2482334"/>
            <a:chExt cx="7662531" cy="2382798"/>
          </a:xfrm>
        </p:grpSpPr>
        <p:sp>
          <p:nvSpPr>
            <p:cNvPr id="19" name="TextBox 18"/>
            <p:cNvSpPr txBox="1"/>
            <p:nvPr/>
          </p:nvSpPr>
          <p:spPr>
            <a:xfrm>
              <a:off x="540966" y="2492398"/>
              <a:ext cx="1345497" cy="369332"/>
            </a:xfrm>
            <a:prstGeom prst="rect">
              <a:avLst/>
            </a:prstGeom>
            <a:noFill/>
          </p:spPr>
          <p:txBody>
            <a:bodyPr wrap="none" rtlCol="0">
              <a:spAutoFit/>
            </a:bodyPr>
            <a:lstStyle/>
            <a:p>
              <a:r>
                <a:rPr lang="en-US" b="1" dirty="0">
                  <a:solidFill>
                    <a:srgbClr val="FF0000"/>
                  </a:solidFill>
                </a:rPr>
                <a:t>Q:  TREND?</a:t>
              </a:r>
            </a:p>
          </p:txBody>
        </p:sp>
        <p:sp>
          <p:nvSpPr>
            <p:cNvPr id="20" name="TextBox 19"/>
            <p:cNvSpPr txBox="1"/>
            <p:nvPr/>
          </p:nvSpPr>
          <p:spPr>
            <a:xfrm>
              <a:off x="1371600" y="3094809"/>
              <a:ext cx="1345497" cy="369332"/>
            </a:xfrm>
            <a:prstGeom prst="rect">
              <a:avLst/>
            </a:prstGeom>
            <a:noFill/>
          </p:spPr>
          <p:txBody>
            <a:bodyPr wrap="none" rtlCol="0">
              <a:spAutoFit/>
            </a:bodyPr>
            <a:lstStyle/>
            <a:p>
              <a:r>
                <a:rPr lang="en-US" b="1" dirty="0">
                  <a:solidFill>
                    <a:srgbClr val="FF0000"/>
                  </a:solidFill>
                </a:rPr>
                <a:t>Q:  TREND?</a:t>
              </a:r>
            </a:p>
          </p:txBody>
        </p:sp>
        <p:sp>
          <p:nvSpPr>
            <p:cNvPr id="21" name="TextBox 20"/>
            <p:cNvSpPr txBox="1"/>
            <p:nvPr/>
          </p:nvSpPr>
          <p:spPr>
            <a:xfrm>
              <a:off x="4343400" y="4311134"/>
              <a:ext cx="1345497" cy="369332"/>
            </a:xfrm>
            <a:prstGeom prst="rect">
              <a:avLst/>
            </a:prstGeom>
            <a:noFill/>
          </p:spPr>
          <p:txBody>
            <a:bodyPr wrap="none" rtlCol="0">
              <a:spAutoFit/>
            </a:bodyPr>
            <a:lstStyle/>
            <a:p>
              <a:r>
                <a:rPr lang="en-US" b="1" dirty="0">
                  <a:solidFill>
                    <a:srgbClr val="FF0000"/>
                  </a:solidFill>
                </a:rPr>
                <a:t>Q:  TREND?</a:t>
              </a:r>
            </a:p>
          </p:txBody>
        </p:sp>
        <p:sp>
          <p:nvSpPr>
            <p:cNvPr id="22" name="TextBox 21"/>
            <p:cNvSpPr txBox="1"/>
            <p:nvPr/>
          </p:nvSpPr>
          <p:spPr>
            <a:xfrm>
              <a:off x="564771" y="3794351"/>
              <a:ext cx="1345497" cy="369332"/>
            </a:xfrm>
            <a:prstGeom prst="rect">
              <a:avLst/>
            </a:prstGeom>
            <a:noFill/>
          </p:spPr>
          <p:txBody>
            <a:bodyPr wrap="none" rtlCol="0">
              <a:spAutoFit/>
            </a:bodyPr>
            <a:lstStyle/>
            <a:p>
              <a:r>
                <a:rPr lang="en-US" b="1" dirty="0">
                  <a:solidFill>
                    <a:srgbClr val="FF0000"/>
                  </a:solidFill>
                </a:rPr>
                <a:t>Q:  TREND?</a:t>
              </a:r>
            </a:p>
          </p:txBody>
        </p:sp>
        <p:sp>
          <p:nvSpPr>
            <p:cNvPr id="23" name="TextBox 22"/>
            <p:cNvSpPr txBox="1"/>
            <p:nvPr/>
          </p:nvSpPr>
          <p:spPr>
            <a:xfrm>
              <a:off x="1524000" y="4495800"/>
              <a:ext cx="1345497" cy="369332"/>
            </a:xfrm>
            <a:prstGeom prst="rect">
              <a:avLst/>
            </a:prstGeom>
            <a:noFill/>
          </p:spPr>
          <p:txBody>
            <a:bodyPr wrap="none" rtlCol="0">
              <a:spAutoFit/>
            </a:bodyPr>
            <a:lstStyle/>
            <a:p>
              <a:r>
                <a:rPr lang="en-US" b="1" dirty="0">
                  <a:solidFill>
                    <a:srgbClr val="FF0000"/>
                  </a:solidFill>
                </a:rPr>
                <a:t>Q:  TREND?</a:t>
              </a:r>
            </a:p>
          </p:txBody>
        </p:sp>
        <p:sp>
          <p:nvSpPr>
            <p:cNvPr id="24" name="TextBox 23"/>
            <p:cNvSpPr txBox="1"/>
            <p:nvPr/>
          </p:nvSpPr>
          <p:spPr>
            <a:xfrm>
              <a:off x="3886200" y="3279475"/>
              <a:ext cx="1345497" cy="369332"/>
            </a:xfrm>
            <a:prstGeom prst="rect">
              <a:avLst/>
            </a:prstGeom>
            <a:noFill/>
          </p:spPr>
          <p:txBody>
            <a:bodyPr wrap="none" rtlCol="0">
              <a:spAutoFit/>
            </a:bodyPr>
            <a:lstStyle/>
            <a:p>
              <a:r>
                <a:rPr lang="en-US" b="1" dirty="0">
                  <a:solidFill>
                    <a:srgbClr val="FF0000"/>
                  </a:solidFill>
                </a:rPr>
                <a:t>Q:  TREND?</a:t>
              </a:r>
            </a:p>
          </p:txBody>
        </p:sp>
        <p:sp>
          <p:nvSpPr>
            <p:cNvPr id="25" name="TextBox 24"/>
            <p:cNvSpPr txBox="1"/>
            <p:nvPr/>
          </p:nvSpPr>
          <p:spPr>
            <a:xfrm>
              <a:off x="5360662" y="3623095"/>
              <a:ext cx="1345497" cy="369332"/>
            </a:xfrm>
            <a:prstGeom prst="rect">
              <a:avLst/>
            </a:prstGeom>
            <a:noFill/>
          </p:spPr>
          <p:txBody>
            <a:bodyPr wrap="none" rtlCol="0">
              <a:spAutoFit/>
            </a:bodyPr>
            <a:lstStyle/>
            <a:p>
              <a:r>
                <a:rPr lang="en-US" b="1" dirty="0">
                  <a:solidFill>
                    <a:srgbClr val="FF0000"/>
                  </a:solidFill>
                </a:rPr>
                <a:t>Q:  TREND?</a:t>
              </a:r>
            </a:p>
          </p:txBody>
        </p:sp>
        <p:sp>
          <p:nvSpPr>
            <p:cNvPr id="26" name="TextBox 25"/>
            <p:cNvSpPr txBox="1"/>
            <p:nvPr/>
          </p:nvSpPr>
          <p:spPr>
            <a:xfrm>
              <a:off x="6420504" y="2482334"/>
              <a:ext cx="1297406" cy="369332"/>
            </a:xfrm>
            <a:prstGeom prst="rect">
              <a:avLst/>
            </a:prstGeom>
            <a:noFill/>
          </p:spPr>
          <p:txBody>
            <a:bodyPr wrap="none" rtlCol="0">
              <a:spAutoFit/>
            </a:bodyPr>
            <a:lstStyle/>
            <a:p>
              <a:r>
                <a:rPr lang="en-US" b="1" dirty="0">
                  <a:solidFill>
                    <a:srgbClr val="FF0000"/>
                  </a:solidFill>
                </a:rPr>
                <a:t>Q: TREND?</a:t>
              </a:r>
            </a:p>
          </p:txBody>
        </p:sp>
        <p:sp>
          <p:nvSpPr>
            <p:cNvPr id="27" name="TextBox 26"/>
            <p:cNvSpPr txBox="1"/>
            <p:nvPr/>
          </p:nvSpPr>
          <p:spPr>
            <a:xfrm>
              <a:off x="6858000" y="4296756"/>
              <a:ext cx="1345497" cy="369332"/>
            </a:xfrm>
            <a:prstGeom prst="rect">
              <a:avLst/>
            </a:prstGeom>
            <a:noFill/>
          </p:spPr>
          <p:txBody>
            <a:bodyPr wrap="none" rtlCol="0">
              <a:spAutoFit/>
            </a:bodyPr>
            <a:lstStyle/>
            <a:p>
              <a:r>
                <a:rPr lang="en-US" b="1" dirty="0">
                  <a:solidFill>
                    <a:srgbClr val="FF0000"/>
                  </a:solidFill>
                </a:rPr>
                <a:t>Q:  TREND?</a:t>
              </a:r>
            </a:p>
          </p:txBody>
        </p:sp>
        <p:sp>
          <p:nvSpPr>
            <p:cNvPr id="28" name="TextBox 27"/>
            <p:cNvSpPr txBox="1"/>
            <p:nvPr/>
          </p:nvSpPr>
          <p:spPr>
            <a:xfrm>
              <a:off x="3200400" y="2511089"/>
              <a:ext cx="1345497" cy="369332"/>
            </a:xfrm>
            <a:prstGeom prst="rect">
              <a:avLst/>
            </a:prstGeom>
            <a:noFill/>
          </p:spPr>
          <p:txBody>
            <a:bodyPr wrap="none" rtlCol="0">
              <a:spAutoFit/>
            </a:bodyPr>
            <a:lstStyle/>
            <a:p>
              <a:r>
                <a:rPr lang="en-US" b="1" dirty="0">
                  <a:solidFill>
                    <a:srgbClr val="FF0000"/>
                  </a:solidFill>
                </a:rPr>
                <a:t>Q:  TREND?</a:t>
              </a:r>
            </a:p>
          </p:txBody>
        </p:sp>
        <p:sp>
          <p:nvSpPr>
            <p:cNvPr id="29" name="TextBox 28"/>
            <p:cNvSpPr txBox="1"/>
            <p:nvPr/>
          </p:nvSpPr>
          <p:spPr>
            <a:xfrm>
              <a:off x="3026492" y="3787949"/>
              <a:ext cx="1345497" cy="369332"/>
            </a:xfrm>
            <a:prstGeom prst="rect">
              <a:avLst/>
            </a:prstGeom>
            <a:noFill/>
          </p:spPr>
          <p:txBody>
            <a:bodyPr wrap="none" rtlCol="0">
              <a:spAutoFit/>
            </a:bodyPr>
            <a:lstStyle/>
            <a:p>
              <a:r>
                <a:rPr lang="en-US" b="1" dirty="0">
                  <a:solidFill>
                    <a:srgbClr val="FF0000"/>
                  </a:solidFill>
                </a:rPr>
                <a:t>Q:  TREND?</a:t>
              </a:r>
            </a:p>
          </p:txBody>
        </p:sp>
        <p:sp>
          <p:nvSpPr>
            <p:cNvPr id="30" name="TextBox 29"/>
            <p:cNvSpPr txBox="1"/>
            <p:nvPr/>
          </p:nvSpPr>
          <p:spPr>
            <a:xfrm>
              <a:off x="6191998" y="3094809"/>
              <a:ext cx="1345497" cy="369332"/>
            </a:xfrm>
            <a:prstGeom prst="rect">
              <a:avLst/>
            </a:prstGeom>
            <a:noFill/>
          </p:spPr>
          <p:txBody>
            <a:bodyPr wrap="none" rtlCol="0">
              <a:spAutoFit/>
            </a:bodyPr>
            <a:lstStyle/>
            <a:p>
              <a:r>
                <a:rPr lang="en-US" b="1" dirty="0">
                  <a:solidFill>
                    <a:srgbClr val="FF0000"/>
                  </a:solidFill>
                </a:rPr>
                <a:t>Q:  TREND?</a:t>
              </a:r>
            </a:p>
          </p:txBody>
        </p:sp>
      </p:grpSp>
      <p:sp>
        <p:nvSpPr>
          <p:cNvPr id="2" name="TextBox 1"/>
          <p:cNvSpPr txBox="1"/>
          <p:nvPr/>
        </p:nvSpPr>
        <p:spPr>
          <a:xfrm>
            <a:off x="2015943" y="5700652"/>
            <a:ext cx="8762335" cy="461665"/>
          </a:xfrm>
          <a:prstGeom prst="rect">
            <a:avLst/>
          </a:prstGeom>
          <a:noFill/>
        </p:spPr>
        <p:txBody>
          <a:bodyPr wrap="none" rtlCol="0">
            <a:spAutoFit/>
          </a:bodyPr>
          <a:lstStyle/>
          <a:p>
            <a:r>
              <a:rPr lang="en-US" sz="2400" i="1" dirty="0"/>
              <a:t>How is each driver “behaving”?  How should we weight the drivers?  </a:t>
            </a:r>
          </a:p>
        </p:txBody>
      </p:sp>
      <p:sp>
        <p:nvSpPr>
          <p:cNvPr id="4" name="TextBox 3">
            <a:extLst>
              <a:ext uri="{FF2B5EF4-FFF2-40B4-BE49-F238E27FC236}">
                <a16:creationId xmlns:a16="http://schemas.microsoft.com/office/drawing/2014/main" id="{57842C46-269E-4515-8558-2CBBC7E2DEF5}"/>
              </a:ext>
            </a:extLst>
          </p:cNvPr>
          <p:cNvSpPr txBox="1"/>
          <p:nvPr/>
        </p:nvSpPr>
        <p:spPr>
          <a:xfrm>
            <a:off x="2833659" y="507125"/>
            <a:ext cx="6799218" cy="461665"/>
          </a:xfrm>
          <a:prstGeom prst="rect">
            <a:avLst/>
          </a:prstGeom>
          <a:noFill/>
          <a:ln>
            <a:solidFill>
              <a:schemeClr val="tx1"/>
            </a:solidFill>
          </a:ln>
        </p:spPr>
        <p:txBody>
          <a:bodyPr wrap="square" rtlCol="0">
            <a:spAutoFit/>
          </a:bodyPr>
          <a:lstStyle/>
          <a:p>
            <a:r>
              <a:rPr lang="en-US" sz="2400" dirty="0"/>
              <a:t>EXAMPLE:  CENTRAL AMERICAN MIGRATION</a:t>
            </a:r>
          </a:p>
        </p:txBody>
      </p:sp>
    </p:spTree>
    <p:extLst>
      <p:ext uri="{BB962C8B-B14F-4D97-AF65-F5344CB8AC3E}">
        <p14:creationId xmlns:p14="http://schemas.microsoft.com/office/powerpoint/2010/main" val="276947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p:stCondLst>
                              <p:cond delay="0"/>
                            </p:stCondLst>
                            <p:childTnLst>
                              <p:par>
                                <p:cTn id="13" presetID="26" presetClass="emph" presetSubtype="0" repeatCount="3000" fill="hold" nodeType="afterEffect">
                                  <p:stCondLst>
                                    <p:cond delay="250"/>
                                  </p:stCondLst>
                                  <p:childTnLst>
                                    <p:animEffect transition="out" filter="fade">
                                      <p:cBhvr>
                                        <p:cTn id="14" dur="500" tmFilter="0, 0; .2, .5; .8, .5; 1, 0"/>
                                        <p:tgtEl>
                                          <p:spTgt spid="18"/>
                                        </p:tgtEl>
                                      </p:cBhvr>
                                    </p:animEffect>
                                    <p:animScale>
                                      <p:cBhvr>
                                        <p:cTn id="15" dur="250" autoRev="1" fill="hold"/>
                                        <p:tgtEl>
                                          <p:spTgt spid="18"/>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576803" y="1364234"/>
            <a:ext cx="11038394" cy="707886"/>
          </a:xfrm>
          <a:prstGeom prst="rect">
            <a:avLst/>
          </a:prstGeom>
          <a:noFill/>
        </p:spPr>
        <p:txBody>
          <a:bodyPr wrap="square" rtlCol="0">
            <a:spAutoFit/>
          </a:bodyPr>
          <a:lstStyle/>
          <a:p>
            <a:pPr algn="ctr"/>
            <a:r>
              <a:rPr lang="en-US" sz="2000" dirty="0"/>
              <a:t>ANALYTICAL QUESTION: How MIGHT THE DRIVERS CHANGE to reduce the “push factors” of migration from the “Northern Triangle”  of Central America?</a:t>
            </a:r>
          </a:p>
        </p:txBody>
      </p:sp>
      <p:grpSp>
        <p:nvGrpSpPr>
          <p:cNvPr id="17" name="Group 16"/>
          <p:cNvGrpSpPr/>
          <p:nvPr/>
        </p:nvGrpSpPr>
        <p:grpSpPr>
          <a:xfrm>
            <a:off x="1905001" y="2690004"/>
            <a:ext cx="8537125" cy="2382798"/>
            <a:chOff x="540966" y="2482334"/>
            <a:chExt cx="8537125" cy="2382798"/>
          </a:xfrm>
        </p:grpSpPr>
        <p:sp>
          <p:nvSpPr>
            <p:cNvPr id="5" name="TextBox 4"/>
            <p:cNvSpPr txBox="1"/>
            <p:nvPr/>
          </p:nvSpPr>
          <p:spPr>
            <a:xfrm>
              <a:off x="540966" y="2492398"/>
              <a:ext cx="1219693" cy="369332"/>
            </a:xfrm>
            <a:prstGeom prst="rect">
              <a:avLst/>
            </a:prstGeom>
            <a:noFill/>
          </p:spPr>
          <p:txBody>
            <a:bodyPr wrap="none" rtlCol="0">
              <a:spAutoFit/>
            </a:bodyPr>
            <a:lstStyle/>
            <a:p>
              <a:r>
                <a:rPr lang="en-US" dirty="0"/>
                <a:t>A:  Poverty</a:t>
              </a:r>
            </a:p>
          </p:txBody>
        </p:sp>
        <p:sp>
          <p:nvSpPr>
            <p:cNvPr id="6" name="TextBox 5"/>
            <p:cNvSpPr txBox="1"/>
            <p:nvPr/>
          </p:nvSpPr>
          <p:spPr>
            <a:xfrm>
              <a:off x="1371600" y="3094809"/>
              <a:ext cx="1536574" cy="369332"/>
            </a:xfrm>
            <a:prstGeom prst="rect">
              <a:avLst/>
            </a:prstGeom>
            <a:noFill/>
          </p:spPr>
          <p:txBody>
            <a:bodyPr wrap="none" rtlCol="0">
              <a:spAutoFit/>
            </a:bodyPr>
            <a:lstStyle/>
            <a:p>
              <a:r>
                <a:rPr lang="en-US" dirty="0"/>
                <a:t>A:  Geography</a:t>
              </a:r>
            </a:p>
          </p:txBody>
        </p:sp>
        <p:sp>
          <p:nvSpPr>
            <p:cNvPr id="7" name="TextBox 6"/>
            <p:cNvSpPr txBox="1"/>
            <p:nvPr/>
          </p:nvSpPr>
          <p:spPr>
            <a:xfrm>
              <a:off x="4343400" y="4311134"/>
              <a:ext cx="1379352" cy="369332"/>
            </a:xfrm>
            <a:prstGeom prst="rect">
              <a:avLst/>
            </a:prstGeom>
            <a:noFill/>
          </p:spPr>
          <p:txBody>
            <a:bodyPr wrap="none" rtlCol="0">
              <a:spAutoFit/>
            </a:bodyPr>
            <a:lstStyle/>
            <a:p>
              <a:r>
                <a:rPr lang="en-US" dirty="0"/>
                <a:t>A:  U.S. guns</a:t>
              </a:r>
            </a:p>
          </p:txBody>
        </p:sp>
        <p:sp>
          <p:nvSpPr>
            <p:cNvPr id="8" name="TextBox 7"/>
            <p:cNvSpPr txBox="1"/>
            <p:nvPr/>
          </p:nvSpPr>
          <p:spPr>
            <a:xfrm>
              <a:off x="564771" y="3794351"/>
              <a:ext cx="1539909" cy="369332"/>
            </a:xfrm>
            <a:prstGeom prst="rect">
              <a:avLst/>
            </a:prstGeom>
            <a:noFill/>
          </p:spPr>
          <p:txBody>
            <a:bodyPr wrap="none" rtlCol="0">
              <a:spAutoFit/>
            </a:bodyPr>
            <a:lstStyle/>
            <a:p>
              <a:r>
                <a:rPr lang="en-US" dirty="0"/>
                <a:t>A:  Aloof elites</a:t>
              </a:r>
            </a:p>
          </p:txBody>
        </p:sp>
        <p:sp>
          <p:nvSpPr>
            <p:cNvPr id="9" name="TextBox 8"/>
            <p:cNvSpPr txBox="1"/>
            <p:nvPr/>
          </p:nvSpPr>
          <p:spPr>
            <a:xfrm>
              <a:off x="1524000" y="4495800"/>
              <a:ext cx="1961371" cy="369332"/>
            </a:xfrm>
            <a:prstGeom prst="rect">
              <a:avLst/>
            </a:prstGeom>
            <a:noFill/>
          </p:spPr>
          <p:txBody>
            <a:bodyPr wrap="none" rtlCol="0">
              <a:spAutoFit/>
            </a:bodyPr>
            <a:lstStyle/>
            <a:p>
              <a:r>
                <a:rPr lang="en-US" dirty="0"/>
                <a:t>A:  Climate change</a:t>
              </a:r>
            </a:p>
          </p:txBody>
        </p:sp>
        <p:sp>
          <p:nvSpPr>
            <p:cNvPr id="10" name="TextBox 9"/>
            <p:cNvSpPr txBox="1"/>
            <p:nvPr/>
          </p:nvSpPr>
          <p:spPr>
            <a:xfrm>
              <a:off x="3096239" y="3196571"/>
              <a:ext cx="2091470" cy="369332"/>
            </a:xfrm>
            <a:prstGeom prst="rect">
              <a:avLst/>
            </a:prstGeom>
            <a:noFill/>
          </p:spPr>
          <p:txBody>
            <a:bodyPr wrap="none" rtlCol="0">
              <a:spAutoFit/>
            </a:bodyPr>
            <a:lstStyle/>
            <a:p>
              <a:r>
                <a:rPr lang="en-US" dirty="0"/>
                <a:t>A:  Low cooperation</a:t>
              </a:r>
            </a:p>
          </p:txBody>
        </p:sp>
        <p:sp>
          <p:nvSpPr>
            <p:cNvPr id="11" name="TextBox 10"/>
            <p:cNvSpPr txBox="1"/>
            <p:nvPr/>
          </p:nvSpPr>
          <p:spPr>
            <a:xfrm>
              <a:off x="5360662" y="3623095"/>
              <a:ext cx="2119683" cy="369332"/>
            </a:xfrm>
            <a:prstGeom prst="rect">
              <a:avLst/>
            </a:prstGeom>
            <a:noFill/>
          </p:spPr>
          <p:txBody>
            <a:bodyPr wrap="none" rtlCol="0">
              <a:spAutoFit/>
            </a:bodyPr>
            <a:lstStyle/>
            <a:p>
              <a:r>
                <a:rPr lang="en-US" dirty="0"/>
                <a:t>A:  Weak institutions</a:t>
              </a:r>
            </a:p>
          </p:txBody>
        </p:sp>
        <p:sp>
          <p:nvSpPr>
            <p:cNvPr id="12" name="TextBox 11"/>
            <p:cNvSpPr txBox="1"/>
            <p:nvPr/>
          </p:nvSpPr>
          <p:spPr>
            <a:xfrm>
              <a:off x="6420504" y="2482334"/>
              <a:ext cx="2657587" cy="369332"/>
            </a:xfrm>
            <a:prstGeom prst="rect">
              <a:avLst/>
            </a:prstGeom>
            <a:noFill/>
          </p:spPr>
          <p:txBody>
            <a:bodyPr wrap="none" rtlCol="0">
              <a:spAutoFit/>
            </a:bodyPr>
            <a:lstStyle/>
            <a:p>
              <a:r>
                <a:rPr lang="en-US" dirty="0"/>
                <a:t>A:  Poor education system</a:t>
              </a:r>
            </a:p>
          </p:txBody>
        </p:sp>
        <p:sp>
          <p:nvSpPr>
            <p:cNvPr id="13" name="TextBox 12"/>
            <p:cNvSpPr txBox="1"/>
            <p:nvPr/>
          </p:nvSpPr>
          <p:spPr>
            <a:xfrm>
              <a:off x="6858000" y="4296756"/>
              <a:ext cx="1982338" cy="369332"/>
            </a:xfrm>
            <a:prstGeom prst="rect">
              <a:avLst/>
            </a:prstGeom>
            <a:noFill/>
          </p:spPr>
          <p:txBody>
            <a:bodyPr wrap="none" rtlCol="0">
              <a:spAutoFit/>
            </a:bodyPr>
            <a:lstStyle/>
            <a:p>
              <a:r>
                <a:rPr lang="en-US" dirty="0"/>
                <a:t>A:  Gang deportees</a:t>
              </a:r>
            </a:p>
          </p:txBody>
        </p:sp>
        <p:sp>
          <p:nvSpPr>
            <p:cNvPr id="14" name="TextBox 13"/>
            <p:cNvSpPr txBox="1"/>
            <p:nvPr/>
          </p:nvSpPr>
          <p:spPr>
            <a:xfrm>
              <a:off x="3200400" y="2511089"/>
              <a:ext cx="1638590" cy="369332"/>
            </a:xfrm>
            <a:prstGeom prst="rect">
              <a:avLst/>
            </a:prstGeom>
            <a:noFill/>
          </p:spPr>
          <p:txBody>
            <a:bodyPr wrap="none" rtlCol="0">
              <a:spAutoFit/>
            </a:bodyPr>
            <a:lstStyle/>
            <a:p>
              <a:r>
                <a:rPr lang="en-US" dirty="0"/>
                <a:t>A:  Drug cartels</a:t>
              </a:r>
            </a:p>
          </p:txBody>
        </p:sp>
        <p:sp>
          <p:nvSpPr>
            <p:cNvPr id="15" name="TextBox 14"/>
            <p:cNvSpPr txBox="1"/>
            <p:nvPr/>
          </p:nvSpPr>
          <p:spPr>
            <a:xfrm>
              <a:off x="3050194" y="3810332"/>
              <a:ext cx="1507720" cy="369332"/>
            </a:xfrm>
            <a:prstGeom prst="rect">
              <a:avLst/>
            </a:prstGeom>
            <a:noFill/>
          </p:spPr>
          <p:txBody>
            <a:bodyPr wrap="none" rtlCol="0">
              <a:spAutoFit/>
            </a:bodyPr>
            <a:lstStyle/>
            <a:p>
              <a:r>
                <a:rPr lang="en-US" dirty="0"/>
                <a:t>A:  Corruption</a:t>
              </a:r>
            </a:p>
          </p:txBody>
        </p:sp>
        <p:sp>
          <p:nvSpPr>
            <p:cNvPr id="16" name="TextBox 15"/>
            <p:cNvSpPr txBox="1"/>
            <p:nvPr/>
          </p:nvSpPr>
          <p:spPr>
            <a:xfrm>
              <a:off x="6191998" y="3094809"/>
              <a:ext cx="2190215" cy="369332"/>
            </a:xfrm>
            <a:prstGeom prst="rect">
              <a:avLst/>
            </a:prstGeom>
            <a:noFill/>
          </p:spPr>
          <p:txBody>
            <a:bodyPr wrap="none" rtlCol="0">
              <a:spAutoFit/>
            </a:bodyPr>
            <a:lstStyle/>
            <a:p>
              <a:r>
                <a:rPr lang="en-US" dirty="0"/>
                <a:t>A:  Cultural attributes</a:t>
              </a:r>
            </a:p>
          </p:txBody>
        </p:sp>
      </p:grpSp>
      <p:grpSp>
        <p:nvGrpSpPr>
          <p:cNvPr id="18" name="Group 17"/>
          <p:cNvGrpSpPr/>
          <p:nvPr/>
        </p:nvGrpSpPr>
        <p:grpSpPr>
          <a:xfrm>
            <a:off x="2514847" y="2448146"/>
            <a:ext cx="8706670" cy="2352213"/>
            <a:chOff x="167779" y="2482334"/>
            <a:chExt cx="8706670" cy="2352213"/>
          </a:xfrm>
        </p:grpSpPr>
        <p:sp>
          <p:nvSpPr>
            <p:cNvPr id="19" name="TextBox 18"/>
            <p:cNvSpPr txBox="1"/>
            <p:nvPr/>
          </p:nvSpPr>
          <p:spPr>
            <a:xfrm>
              <a:off x="540966" y="2492398"/>
              <a:ext cx="2016449" cy="369332"/>
            </a:xfrm>
            <a:prstGeom prst="rect">
              <a:avLst/>
            </a:prstGeom>
            <a:noFill/>
          </p:spPr>
          <p:txBody>
            <a:bodyPr wrap="none" rtlCol="0">
              <a:spAutoFit/>
            </a:bodyPr>
            <a:lstStyle/>
            <a:p>
              <a:r>
                <a:rPr lang="en-US" b="1" dirty="0">
                  <a:solidFill>
                    <a:srgbClr val="FF0000"/>
                  </a:solidFill>
                </a:rPr>
                <a:t>Q:  CAN CHANGE?</a:t>
              </a:r>
            </a:p>
          </p:txBody>
        </p:sp>
        <p:sp>
          <p:nvSpPr>
            <p:cNvPr id="20" name="TextBox 19"/>
            <p:cNvSpPr txBox="1"/>
            <p:nvPr/>
          </p:nvSpPr>
          <p:spPr>
            <a:xfrm>
              <a:off x="1371600" y="3094809"/>
              <a:ext cx="2016449" cy="369332"/>
            </a:xfrm>
            <a:prstGeom prst="rect">
              <a:avLst/>
            </a:prstGeom>
            <a:noFill/>
          </p:spPr>
          <p:txBody>
            <a:bodyPr wrap="none" rtlCol="0">
              <a:spAutoFit/>
            </a:bodyPr>
            <a:lstStyle/>
            <a:p>
              <a:r>
                <a:rPr lang="en-US" b="1" dirty="0">
                  <a:solidFill>
                    <a:srgbClr val="FF0000"/>
                  </a:solidFill>
                </a:rPr>
                <a:t>Q:  CAN CHANGE?</a:t>
              </a:r>
            </a:p>
          </p:txBody>
        </p:sp>
        <p:sp>
          <p:nvSpPr>
            <p:cNvPr id="21" name="TextBox 20"/>
            <p:cNvSpPr txBox="1"/>
            <p:nvPr/>
          </p:nvSpPr>
          <p:spPr>
            <a:xfrm>
              <a:off x="4343400" y="4311134"/>
              <a:ext cx="2016449" cy="369332"/>
            </a:xfrm>
            <a:prstGeom prst="rect">
              <a:avLst/>
            </a:prstGeom>
            <a:noFill/>
          </p:spPr>
          <p:txBody>
            <a:bodyPr wrap="none" rtlCol="0">
              <a:spAutoFit/>
            </a:bodyPr>
            <a:lstStyle/>
            <a:p>
              <a:r>
                <a:rPr lang="en-US" b="1" dirty="0">
                  <a:solidFill>
                    <a:srgbClr val="FF0000"/>
                  </a:solidFill>
                </a:rPr>
                <a:t>Q:  CAN CHANGE?</a:t>
              </a:r>
            </a:p>
          </p:txBody>
        </p:sp>
        <p:sp>
          <p:nvSpPr>
            <p:cNvPr id="22" name="TextBox 21"/>
            <p:cNvSpPr txBox="1"/>
            <p:nvPr/>
          </p:nvSpPr>
          <p:spPr>
            <a:xfrm>
              <a:off x="167779" y="3803408"/>
              <a:ext cx="2016449" cy="369332"/>
            </a:xfrm>
            <a:prstGeom prst="rect">
              <a:avLst/>
            </a:prstGeom>
            <a:noFill/>
          </p:spPr>
          <p:txBody>
            <a:bodyPr wrap="none" rtlCol="0">
              <a:spAutoFit/>
            </a:bodyPr>
            <a:lstStyle/>
            <a:p>
              <a:r>
                <a:rPr lang="en-US" b="1" dirty="0">
                  <a:solidFill>
                    <a:srgbClr val="FF0000"/>
                  </a:solidFill>
                </a:rPr>
                <a:t>Q:  CAN CHANGE?</a:t>
              </a:r>
            </a:p>
          </p:txBody>
        </p:sp>
        <p:sp>
          <p:nvSpPr>
            <p:cNvPr id="23" name="TextBox 22"/>
            <p:cNvSpPr txBox="1"/>
            <p:nvPr/>
          </p:nvSpPr>
          <p:spPr>
            <a:xfrm>
              <a:off x="1309807" y="4465215"/>
              <a:ext cx="2016449" cy="369332"/>
            </a:xfrm>
            <a:prstGeom prst="rect">
              <a:avLst/>
            </a:prstGeom>
            <a:noFill/>
          </p:spPr>
          <p:txBody>
            <a:bodyPr wrap="none" rtlCol="0">
              <a:spAutoFit/>
            </a:bodyPr>
            <a:lstStyle/>
            <a:p>
              <a:r>
                <a:rPr lang="en-US" b="1" dirty="0">
                  <a:solidFill>
                    <a:srgbClr val="FF0000"/>
                  </a:solidFill>
                </a:rPr>
                <a:t>Q:  CAN CHANGE?</a:t>
              </a:r>
            </a:p>
          </p:txBody>
        </p:sp>
        <p:sp>
          <p:nvSpPr>
            <p:cNvPr id="24" name="TextBox 23"/>
            <p:cNvSpPr txBox="1"/>
            <p:nvPr/>
          </p:nvSpPr>
          <p:spPr>
            <a:xfrm>
              <a:off x="3643772" y="3094809"/>
              <a:ext cx="2016449" cy="369332"/>
            </a:xfrm>
            <a:prstGeom prst="rect">
              <a:avLst/>
            </a:prstGeom>
            <a:noFill/>
          </p:spPr>
          <p:txBody>
            <a:bodyPr wrap="none" rtlCol="0">
              <a:spAutoFit/>
            </a:bodyPr>
            <a:lstStyle/>
            <a:p>
              <a:r>
                <a:rPr lang="en-US" b="1" dirty="0">
                  <a:solidFill>
                    <a:srgbClr val="FF0000"/>
                  </a:solidFill>
                </a:rPr>
                <a:t>Q:  CAN CHANGE?</a:t>
              </a:r>
            </a:p>
          </p:txBody>
        </p:sp>
        <p:sp>
          <p:nvSpPr>
            <p:cNvPr id="25" name="TextBox 24"/>
            <p:cNvSpPr txBox="1"/>
            <p:nvPr/>
          </p:nvSpPr>
          <p:spPr>
            <a:xfrm>
              <a:off x="5360662" y="3623095"/>
              <a:ext cx="2016449" cy="369332"/>
            </a:xfrm>
            <a:prstGeom prst="rect">
              <a:avLst/>
            </a:prstGeom>
            <a:noFill/>
          </p:spPr>
          <p:txBody>
            <a:bodyPr wrap="none" rtlCol="0">
              <a:spAutoFit/>
            </a:bodyPr>
            <a:lstStyle/>
            <a:p>
              <a:r>
                <a:rPr lang="en-US" b="1" dirty="0">
                  <a:solidFill>
                    <a:srgbClr val="FF0000"/>
                  </a:solidFill>
                </a:rPr>
                <a:t>Q:  CAN CHANGE?</a:t>
              </a:r>
            </a:p>
          </p:txBody>
        </p:sp>
        <p:sp>
          <p:nvSpPr>
            <p:cNvPr id="26" name="TextBox 25"/>
            <p:cNvSpPr txBox="1"/>
            <p:nvPr/>
          </p:nvSpPr>
          <p:spPr>
            <a:xfrm>
              <a:off x="6420504" y="2482334"/>
              <a:ext cx="1968359" cy="369332"/>
            </a:xfrm>
            <a:prstGeom prst="rect">
              <a:avLst/>
            </a:prstGeom>
            <a:noFill/>
          </p:spPr>
          <p:txBody>
            <a:bodyPr wrap="none" rtlCol="0">
              <a:spAutoFit/>
            </a:bodyPr>
            <a:lstStyle/>
            <a:p>
              <a:r>
                <a:rPr lang="en-US" b="1" dirty="0">
                  <a:solidFill>
                    <a:srgbClr val="FF0000"/>
                  </a:solidFill>
                </a:rPr>
                <a:t>Q: CAN CHANGE?</a:t>
              </a:r>
            </a:p>
          </p:txBody>
        </p:sp>
        <p:sp>
          <p:nvSpPr>
            <p:cNvPr id="27" name="TextBox 26"/>
            <p:cNvSpPr txBox="1"/>
            <p:nvPr/>
          </p:nvSpPr>
          <p:spPr>
            <a:xfrm>
              <a:off x="6858000" y="4296756"/>
              <a:ext cx="2016449" cy="369332"/>
            </a:xfrm>
            <a:prstGeom prst="rect">
              <a:avLst/>
            </a:prstGeom>
            <a:noFill/>
          </p:spPr>
          <p:txBody>
            <a:bodyPr wrap="none" rtlCol="0">
              <a:spAutoFit/>
            </a:bodyPr>
            <a:lstStyle/>
            <a:p>
              <a:r>
                <a:rPr lang="en-US" b="1" dirty="0">
                  <a:solidFill>
                    <a:srgbClr val="FF0000"/>
                  </a:solidFill>
                </a:rPr>
                <a:t>Q:  CAN CHANGE?</a:t>
              </a:r>
            </a:p>
          </p:txBody>
        </p:sp>
        <p:sp>
          <p:nvSpPr>
            <p:cNvPr id="28" name="TextBox 27"/>
            <p:cNvSpPr txBox="1"/>
            <p:nvPr/>
          </p:nvSpPr>
          <p:spPr>
            <a:xfrm>
              <a:off x="3200400" y="2511089"/>
              <a:ext cx="2016449" cy="369332"/>
            </a:xfrm>
            <a:prstGeom prst="rect">
              <a:avLst/>
            </a:prstGeom>
            <a:noFill/>
          </p:spPr>
          <p:txBody>
            <a:bodyPr wrap="none" rtlCol="0">
              <a:spAutoFit/>
            </a:bodyPr>
            <a:lstStyle/>
            <a:p>
              <a:r>
                <a:rPr lang="en-US" b="1" dirty="0">
                  <a:solidFill>
                    <a:srgbClr val="FF0000"/>
                  </a:solidFill>
                </a:rPr>
                <a:t>Q:  CAN CHANGE?</a:t>
              </a:r>
            </a:p>
          </p:txBody>
        </p:sp>
        <p:sp>
          <p:nvSpPr>
            <p:cNvPr id="29" name="TextBox 28"/>
            <p:cNvSpPr txBox="1"/>
            <p:nvPr/>
          </p:nvSpPr>
          <p:spPr>
            <a:xfrm>
              <a:off x="2489605" y="3819588"/>
              <a:ext cx="2016449" cy="369332"/>
            </a:xfrm>
            <a:prstGeom prst="rect">
              <a:avLst/>
            </a:prstGeom>
            <a:noFill/>
          </p:spPr>
          <p:txBody>
            <a:bodyPr wrap="none" rtlCol="0">
              <a:spAutoFit/>
            </a:bodyPr>
            <a:lstStyle/>
            <a:p>
              <a:r>
                <a:rPr lang="en-US" b="1" dirty="0">
                  <a:solidFill>
                    <a:srgbClr val="FF0000"/>
                  </a:solidFill>
                </a:rPr>
                <a:t>Q:  CAN CHANGE?</a:t>
              </a:r>
            </a:p>
          </p:txBody>
        </p:sp>
        <p:sp>
          <p:nvSpPr>
            <p:cNvPr id="30" name="TextBox 29"/>
            <p:cNvSpPr txBox="1"/>
            <p:nvPr/>
          </p:nvSpPr>
          <p:spPr>
            <a:xfrm>
              <a:off x="6191998" y="3094809"/>
              <a:ext cx="2016449" cy="369332"/>
            </a:xfrm>
            <a:prstGeom prst="rect">
              <a:avLst/>
            </a:prstGeom>
            <a:noFill/>
          </p:spPr>
          <p:txBody>
            <a:bodyPr wrap="none" rtlCol="0">
              <a:spAutoFit/>
            </a:bodyPr>
            <a:lstStyle/>
            <a:p>
              <a:r>
                <a:rPr lang="en-US" b="1" dirty="0">
                  <a:solidFill>
                    <a:srgbClr val="FF0000"/>
                  </a:solidFill>
                </a:rPr>
                <a:t>Q:  CAN CHANGE?</a:t>
              </a:r>
            </a:p>
          </p:txBody>
        </p:sp>
      </p:grpSp>
      <p:sp>
        <p:nvSpPr>
          <p:cNvPr id="4" name="TextBox 3">
            <a:extLst>
              <a:ext uri="{FF2B5EF4-FFF2-40B4-BE49-F238E27FC236}">
                <a16:creationId xmlns:a16="http://schemas.microsoft.com/office/drawing/2014/main" id="{57842C46-269E-4515-8558-2CBBC7E2DEF5}"/>
              </a:ext>
            </a:extLst>
          </p:cNvPr>
          <p:cNvSpPr txBox="1"/>
          <p:nvPr/>
        </p:nvSpPr>
        <p:spPr>
          <a:xfrm>
            <a:off x="2833659" y="507125"/>
            <a:ext cx="6799218" cy="461665"/>
          </a:xfrm>
          <a:prstGeom prst="rect">
            <a:avLst/>
          </a:prstGeom>
          <a:noFill/>
          <a:ln>
            <a:solidFill>
              <a:schemeClr val="tx1"/>
            </a:solidFill>
          </a:ln>
        </p:spPr>
        <p:txBody>
          <a:bodyPr wrap="square" rtlCol="0">
            <a:spAutoFit/>
          </a:bodyPr>
          <a:lstStyle/>
          <a:p>
            <a:r>
              <a:rPr lang="en-US" sz="2400" dirty="0"/>
              <a:t>EXAMPLE:  CENTRAL AMERICAN MIGRATION</a:t>
            </a:r>
          </a:p>
        </p:txBody>
      </p:sp>
      <p:sp>
        <p:nvSpPr>
          <p:cNvPr id="31" name="TextBox 30">
            <a:extLst>
              <a:ext uri="{FF2B5EF4-FFF2-40B4-BE49-F238E27FC236}">
                <a16:creationId xmlns:a16="http://schemas.microsoft.com/office/drawing/2014/main" id="{D3E9391B-3047-FF65-20B5-E4F49F96E358}"/>
              </a:ext>
            </a:extLst>
          </p:cNvPr>
          <p:cNvSpPr txBox="1"/>
          <p:nvPr/>
        </p:nvSpPr>
        <p:spPr>
          <a:xfrm>
            <a:off x="1527669" y="5883515"/>
            <a:ext cx="9738883" cy="461665"/>
          </a:xfrm>
          <a:prstGeom prst="rect">
            <a:avLst/>
          </a:prstGeom>
          <a:noFill/>
        </p:spPr>
        <p:txBody>
          <a:bodyPr wrap="square" rtlCol="0">
            <a:spAutoFit/>
          </a:bodyPr>
          <a:lstStyle/>
          <a:p>
            <a:pPr algn="ctr"/>
            <a:r>
              <a:rPr lang="en-US" sz="2400" i="1" dirty="0"/>
              <a:t>Each driver presents a *possible* place where policy can play.</a:t>
            </a:r>
          </a:p>
        </p:txBody>
      </p:sp>
    </p:spTree>
    <p:extLst>
      <p:ext uri="{BB962C8B-B14F-4D97-AF65-F5344CB8AC3E}">
        <p14:creationId xmlns:p14="http://schemas.microsoft.com/office/powerpoint/2010/main" val="83121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 presetClass="entr" presetSubtype="0" fill="hold" nodeType="afterEffect">
                                  <p:stCondLst>
                                    <p:cond delay="50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par>
                          <p:cTn id="15" fill="hold">
                            <p:stCondLst>
                              <p:cond delay="0"/>
                            </p:stCondLst>
                            <p:childTnLst>
                              <p:par>
                                <p:cTn id="16" presetID="26" presetClass="emph" presetSubtype="0" repeatCount="3000" fill="hold" grpId="0" nodeType="afterEffect">
                                  <p:stCondLst>
                                    <p:cond delay="1500"/>
                                  </p:stCondLst>
                                  <p:childTnLst>
                                    <p:animEffect transition="out" filter="fade">
                                      <p:cBhvr>
                                        <p:cTn id="17" dur="500" tmFilter="0, 0; .2, .5; .8, .5; 1, 0"/>
                                        <p:tgtEl>
                                          <p:spTgt spid="31"/>
                                        </p:tgtEl>
                                      </p:cBhvr>
                                    </p:animEffect>
                                    <p:animScale>
                                      <p:cBhvr>
                                        <p:cTn id="18"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7912</TotalTime>
  <Words>6338</Words>
  <Application>Microsoft Office PowerPoint</Application>
  <PresentationFormat>Widescreen</PresentationFormat>
  <Paragraphs>1342</Paragraphs>
  <Slides>173</Slides>
  <Notes>33</Notes>
  <HiddenSlides>98</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173</vt:i4>
      </vt:variant>
    </vt:vector>
  </HeadingPairs>
  <TitlesOfParts>
    <vt:vector size="184" baseType="lpstr">
      <vt:lpstr>Arial</vt:lpstr>
      <vt:lpstr>Arial Black</vt:lpstr>
      <vt:lpstr>Brush Script MT</vt:lpstr>
      <vt:lpstr>Calibri</vt:lpstr>
      <vt:lpstr>Corbel</vt:lpstr>
      <vt:lpstr>Footlight MT Light</vt:lpstr>
      <vt:lpstr>LilyUPC</vt:lpstr>
      <vt:lpstr>Showcard Gothic</vt:lpstr>
      <vt:lpstr>Times New Roman</vt:lpstr>
      <vt:lpstr>Viner Hand ITC</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you do it?</vt:lpstr>
      <vt:lpstr>PowerPoint Presentation</vt:lpstr>
      <vt:lpstr>How do you do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fulton</dc:creator>
  <cp:lastModifiedBy>Fulton Armstrong</cp:lastModifiedBy>
  <cp:revision>520</cp:revision>
  <cp:lastPrinted>2022-11-04T13:26:47Z</cp:lastPrinted>
  <dcterms:created xsi:type="dcterms:W3CDTF">2017-01-13T21:31:27Z</dcterms:created>
  <dcterms:modified xsi:type="dcterms:W3CDTF">2025-08-18T14:14:14Z</dcterms:modified>
</cp:coreProperties>
</file>