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handoutMasterIdLst>
    <p:handoutMasterId r:id="rId23"/>
  </p:handoutMasterIdLst>
  <p:sldIdLst>
    <p:sldId id="256" r:id="rId2"/>
    <p:sldId id="479" r:id="rId3"/>
    <p:sldId id="259" r:id="rId4"/>
    <p:sldId id="280" r:id="rId5"/>
    <p:sldId id="300" r:id="rId6"/>
    <p:sldId id="266" r:id="rId7"/>
    <p:sldId id="565" r:id="rId8"/>
    <p:sldId id="498" r:id="rId9"/>
    <p:sldId id="517" r:id="rId10"/>
    <p:sldId id="264" r:id="rId11"/>
    <p:sldId id="566" r:id="rId12"/>
    <p:sldId id="492" r:id="rId13"/>
    <p:sldId id="567" r:id="rId14"/>
    <p:sldId id="501" r:id="rId15"/>
    <p:sldId id="386" r:id="rId16"/>
    <p:sldId id="568" r:id="rId17"/>
    <p:sldId id="487" r:id="rId18"/>
    <p:sldId id="503" r:id="rId19"/>
    <p:sldId id="569" r:id="rId20"/>
    <p:sldId id="484" r:id="rId21"/>
  </p:sldIdLst>
  <p:sldSz cx="9144000" cy="6858000" type="screen4x3"/>
  <p:notesSz cx="7077075" cy="9363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0" d="100"/>
          <a:sy n="100" d="100"/>
        </p:scale>
        <p:origin x="-294" y="-162"/>
      </p:cViewPr>
      <p:guideLst>
        <p:guide orient="horz" pos="2160"/>
        <p:guide pos="2880"/>
      </p:guideLst>
    </p:cSldViewPr>
  </p:slideViewPr>
  <p:notesTextViewPr>
    <p:cViewPr>
      <p:scale>
        <a:sx n="1" d="1"/>
        <a:sy n="1" d="1"/>
      </p:scale>
      <p:origin x="0" y="0"/>
    </p:cViewPr>
  </p:notesTextViewPr>
  <p:sorterViewPr>
    <p:cViewPr>
      <p:scale>
        <a:sx n="130" d="100"/>
        <a:sy n="13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68154"/>
          </a:xfrm>
          <a:prstGeom prst="rect">
            <a:avLst/>
          </a:prstGeom>
        </p:spPr>
        <p:txBody>
          <a:bodyPr vert="horz" lIns="93936" tIns="46968" rIns="93936" bIns="46968" rtlCol="0"/>
          <a:lstStyle>
            <a:lvl1pPr algn="l">
              <a:defRPr sz="1200"/>
            </a:lvl1pPr>
          </a:lstStyle>
          <a:p>
            <a:endParaRPr lang="en-US"/>
          </a:p>
        </p:txBody>
      </p:sp>
      <p:sp>
        <p:nvSpPr>
          <p:cNvPr id="3" name="Date Placeholder 2"/>
          <p:cNvSpPr>
            <a:spLocks noGrp="1"/>
          </p:cNvSpPr>
          <p:nvPr>
            <p:ph type="dt" sz="quarter" idx="1"/>
          </p:nvPr>
        </p:nvSpPr>
        <p:spPr>
          <a:xfrm>
            <a:off x="4008705" y="0"/>
            <a:ext cx="3066733" cy="468154"/>
          </a:xfrm>
          <a:prstGeom prst="rect">
            <a:avLst/>
          </a:prstGeom>
        </p:spPr>
        <p:txBody>
          <a:bodyPr vert="horz" lIns="93936" tIns="46968" rIns="93936" bIns="46968" rtlCol="0"/>
          <a:lstStyle>
            <a:lvl1pPr algn="r">
              <a:defRPr sz="1200"/>
            </a:lvl1pPr>
          </a:lstStyle>
          <a:p>
            <a:fld id="{4EE580D3-834D-460B-8AAC-F2EDB472B0D8}" type="datetimeFigureOut">
              <a:rPr lang="en-US" smtClean="0"/>
              <a:t>11/9/2016</a:t>
            </a:fld>
            <a:endParaRPr lang="en-US"/>
          </a:p>
        </p:txBody>
      </p:sp>
      <p:sp>
        <p:nvSpPr>
          <p:cNvPr id="4" name="Footer Placeholder 3"/>
          <p:cNvSpPr>
            <a:spLocks noGrp="1"/>
          </p:cNvSpPr>
          <p:nvPr>
            <p:ph type="ftr" sz="quarter" idx="2"/>
          </p:nvPr>
        </p:nvSpPr>
        <p:spPr>
          <a:xfrm>
            <a:off x="0" y="8893296"/>
            <a:ext cx="3066733" cy="468154"/>
          </a:xfrm>
          <a:prstGeom prst="rect">
            <a:avLst/>
          </a:prstGeom>
        </p:spPr>
        <p:txBody>
          <a:bodyPr vert="horz" lIns="93936" tIns="46968" rIns="93936" bIns="46968" rtlCol="0" anchor="b"/>
          <a:lstStyle>
            <a:lvl1pPr algn="l">
              <a:defRPr sz="1200"/>
            </a:lvl1pPr>
          </a:lstStyle>
          <a:p>
            <a:endParaRPr lang="en-US"/>
          </a:p>
        </p:txBody>
      </p:sp>
      <p:sp>
        <p:nvSpPr>
          <p:cNvPr id="5" name="Slide Number Placeholder 4"/>
          <p:cNvSpPr>
            <a:spLocks noGrp="1"/>
          </p:cNvSpPr>
          <p:nvPr>
            <p:ph type="sldNum" sz="quarter" idx="3"/>
          </p:nvPr>
        </p:nvSpPr>
        <p:spPr>
          <a:xfrm>
            <a:off x="4008705" y="8893296"/>
            <a:ext cx="3066733" cy="468154"/>
          </a:xfrm>
          <a:prstGeom prst="rect">
            <a:avLst/>
          </a:prstGeom>
        </p:spPr>
        <p:txBody>
          <a:bodyPr vert="horz" lIns="93936" tIns="46968" rIns="93936" bIns="46968" rtlCol="0" anchor="b"/>
          <a:lstStyle>
            <a:lvl1pPr algn="r">
              <a:defRPr sz="1200"/>
            </a:lvl1pPr>
          </a:lstStyle>
          <a:p>
            <a:fld id="{84A1C170-83E9-48BC-BB7F-9DAA67CBF7C2}" type="slidenum">
              <a:rPr lang="en-US" smtClean="0"/>
              <a:t>‹#›</a:t>
            </a:fld>
            <a:endParaRPr lang="en-US"/>
          </a:p>
        </p:txBody>
      </p:sp>
    </p:spTree>
    <p:extLst>
      <p:ext uri="{BB962C8B-B14F-4D97-AF65-F5344CB8AC3E}">
        <p14:creationId xmlns:p14="http://schemas.microsoft.com/office/powerpoint/2010/main" val="409870325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68154"/>
          </a:xfrm>
          <a:prstGeom prst="rect">
            <a:avLst/>
          </a:prstGeom>
        </p:spPr>
        <p:txBody>
          <a:bodyPr vert="horz" lIns="93936" tIns="46968" rIns="93936" bIns="46968" rtlCol="0"/>
          <a:lstStyle>
            <a:lvl1pPr algn="l">
              <a:defRPr sz="1200"/>
            </a:lvl1pPr>
          </a:lstStyle>
          <a:p>
            <a:endParaRPr lang="en-US"/>
          </a:p>
        </p:txBody>
      </p:sp>
      <p:sp>
        <p:nvSpPr>
          <p:cNvPr id="3" name="Date Placeholder 2"/>
          <p:cNvSpPr>
            <a:spLocks noGrp="1"/>
          </p:cNvSpPr>
          <p:nvPr>
            <p:ph type="dt" idx="1"/>
          </p:nvPr>
        </p:nvSpPr>
        <p:spPr>
          <a:xfrm>
            <a:off x="4008705" y="0"/>
            <a:ext cx="3066733" cy="468154"/>
          </a:xfrm>
          <a:prstGeom prst="rect">
            <a:avLst/>
          </a:prstGeom>
        </p:spPr>
        <p:txBody>
          <a:bodyPr vert="horz" lIns="93936" tIns="46968" rIns="93936" bIns="46968" rtlCol="0"/>
          <a:lstStyle>
            <a:lvl1pPr algn="r">
              <a:defRPr sz="1200"/>
            </a:lvl1pPr>
          </a:lstStyle>
          <a:p>
            <a:fld id="{66E2D8F7-47F9-4352-9451-43376F3D97C1}" type="datetimeFigureOut">
              <a:rPr lang="en-US" smtClean="0"/>
              <a:t>11/9/2016</a:t>
            </a:fld>
            <a:endParaRPr lang="en-US"/>
          </a:p>
        </p:txBody>
      </p:sp>
      <p:sp>
        <p:nvSpPr>
          <p:cNvPr id="4" name="Slide Image Placeholder 3"/>
          <p:cNvSpPr>
            <a:spLocks noGrp="1" noRot="1" noChangeAspect="1"/>
          </p:cNvSpPr>
          <p:nvPr>
            <p:ph type="sldImg" idx="2"/>
          </p:nvPr>
        </p:nvSpPr>
        <p:spPr>
          <a:xfrm>
            <a:off x="1196975" y="701675"/>
            <a:ext cx="4683125" cy="3511550"/>
          </a:xfrm>
          <a:prstGeom prst="rect">
            <a:avLst/>
          </a:prstGeom>
          <a:noFill/>
          <a:ln w="12700">
            <a:solidFill>
              <a:prstClr val="black"/>
            </a:solidFill>
          </a:ln>
        </p:spPr>
        <p:txBody>
          <a:bodyPr vert="horz" lIns="93936" tIns="46968" rIns="93936" bIns="46968" rtlCol="0" anchor="ctr"/>
          <a:lstStyle/>
          <a:p>
            <a:endParaRPr lang="en-US"/>
          </a:p>
        </p:txBody>
      </p:sp>
      <p:sp>
        <p:nvSpPr>
          <p:cNvPr id="5" name="Notes Placeholder 4"/>
          <p:cNvSpPr>
            <a:spLocks noGrp="1"/>
          </p:cNvSpPr>
          <p:nvPr>
            <p:ph type="body" sz="quarter" idx="3"/>
          </p:nvPr>
        </p:nvSpPr>
        <p:spPr>
          <a:xfrm>
            <a:off x="707708" y="4447461"/>
            <a:ext cx="5661660" cy="4213384"/>
          </a:xfrm>
          <a:prstGeom prst="rect">
            <a:avLst/>
          </a:prstGeom>
        </p:spPr>
        <p:txBody>
          <a:bodyPr vert="horz" lIns="93936" tIns="46968" rIns="93936" bIns="46968"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93296"/>
            <a:ext cx="3066733" cy="468154"/>
          </a:xfrm>
          <a:prstGeom prst="rect">
            <a:avLst/>
          </a:prstGeom>
        </p:spPr>
        <p:txBody>
          <a:bodyPr vert="horz" lIns="93936" tIns="46968" rIns="93936" bIns="46968" rtlCol="0" anchor="b"/>
          <a:lstStyle>
            <a:lvl1pPr algn="l">
              <a:defRPr sz="1200"/>
            </a:lvl1pPr>
          </a:lstStyle>
          <a:p>
            <a:endParaRPr lang="en-US"/>
          </a:p>
        </p:txBody>
      </p:sp>
      <p:sp>
        <p:nvSpPr>
          <p:cNvPr id="7" name="Slide Number Placeholder 6"/>
          <p:cNvSpPr>
            <a:spLocks noGrp="1"/>
          </p:cNvSpPr>
          <p:nvPr>
            <p:ph type="sldNum" sz="quarter" idx="5"/>
          </p:nvPr>
        </p:nvSpPr>
        <p:spPr>
          <a:xfrm>
            <a:off x="4008705" y="8893296"/>
            <a:ext cx="3066733" cy="468154"/>
          </a:xfrm>
          <a:prstGeom prst="rect">
            <a:avLst/>
          </a:prstGeom>
        </p:spPr>
        <p:txBody>
          <a:bodyPr vert="horz" lIns="93936" tIns="46968" rIns="93936" bIns="46968" rtlCol="0" anchor="b"/>
          <a:lstStyle>
            <a:lvl1pPr algn="r">
              <a:defRPr sz="1200"/>
            </a:lvl1pPr>
          </a:lstStyle>
          <a:p>
            <a:fld id="{00E5522B-0861-45C2-9F6C-C8B4BEC49E77}" type="slidenum">
              <a:rPr lang="en-US" smtClean="0"/>
              <a:t>‹#›</a:t>
            </a:fld>
            <a:endParaRPr lang="en-US"/>
          </a:p>
        </p:txBody>
      </p:sp>
    </p:spTree>
    <p:extLst>
      <p:ext uri="{BB962C8B-B14F-4D97-AF65-F5344CB8AC3E}">
        <p14:creationId xmlns:p14="http://schemas.microsoft.com/office/powerpoint/2010/main" val="10622202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B585AC9-7F4F-4DD1-B194-B9DAC649778D}" type="datetime1">
              <a:rPr lang="en-US" smtClean="0"/>
              <a:t>11/9/2016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F85062-4662-4D6B-BB38-DB7C890070DF}" type="slidenum">
              <a:rPr lang="en-US" smtClean="0"/>
              <a:t>‹#›</a:t>
            </a:fld>
            <a:endParaRPr lang="en-US"/>
          </a:p>
        </p:txBody>
      </p:sp>
    </p:spTree>
    <p:extLst>
      <p:ext uri="{BB962C8B-B14F-4D97-AF65-F5344CB8AC3E}">
        <p14:creationId xmlns:p14="http://schemas.microsoft.com/office/powerpoint/2010/main" val="24034225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E9BBC3-F2F8-401B-9FCE-6E975481F2F6}" type="datetime1">
              <a:rPr lang="en-US" smtClean="0"/>
              <a:t>11/9/2016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F85062-4662-4D6B-BB38-DB7C890070DF}" type="slidenum">
              <a:rPr lang="en-US" smtClean="0"/>
              <a:t>‹#›</a:t>
            </a:fld>
            <a:endParaRPr lang="en-US"/>
          </a:p>
        </p:txBody>
      </p:sp>
    </p:spTree>
    <p:extLst>
      <p:ext uri="{BB962C8B-B14F-4D97-AF65-F5344CB8AC3E}">
        <p14:creationId xmlns:p14="http://schemas.microsoft.com/office/powerpoint/2010/main" val="21546484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8EF0260-60E0-4DD2-8D44-FE467FED5D4E}" type="datetime1">
              <a:rPr lang="en-US" smtClean="0"/>
              <a:t>11/9/2016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F85062-4662-4D6B-BB38-DB7C890070DF}" type="slidenum">
              <a:rPr lang="en-US" smtClean="0"/>
              <a:t>‹#›</a:t>
            </a:fld>
            <a:endParaRPr lang="en-US"/>
          </a:p>
        </p:txBody>
      </p:sp>
    </p:spTree>
    <p:extLst>
      <p:ext uri="{BB962C8B-B14F-4D97-AF65-F5344CB8AC3E}">
        <p14:creationId xmlns:p14="http://schemas.microsoft.com/office/powerpoint/2010/main" val="13425767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A1B457C-B6C4-4198-A3FA-81DD220A0E63}" type="datetime1">
              <a:rPr lang="en-US" smtClean="0"/>
              <a:t>11/9/2016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F85062-4662-4D6B-BB38-DB7C890070DF}" type="slidenum">
              <a:rPr lang="en-US" smtClean="0"/>
              <a:t>‹#›</a:t>
            </a:fld>
            <a:endParaRPr lang="en-US"/>
          </a:p>
        </p:txBody>
      </p:sp>
    </p:spTree>
    <p:extLst>
      <p:ext uri="{BB962C8B-B14F-4D97-AF65-F5344CB8AC3E}">
        <p14:creationId xmlns:p14="http://schemas.microsoft.com/office/powerpoint/2010/main" val="20675390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E2BFE2D-396A-41A6-A550-545FD7283867}" type="datetime1">
              <a:rPr lang="en-US" smtClean="0"/>
              <a:t>11/9/2016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F85062-4662-4D6B-BB38-DB7C890070DF}" type="slidenum">
              <a:rPr lang="en-US" smtClean="0"/>
              <a:t>‹#›</a:t>
            </a:fld>
            <a:endParaRPr lang="en-US"/>
          </a:p>
        </p:txBody>
      </p:sp>
    </p:spTree>
    <p:extLst>
      <p:ext uri="{BB962C8B-B14F-4D97-AF65-F5344CB8AC3E}">
        <p14:creationId xmlns:p14="http://schemas.microsoft.com/office/powerpoint/2010/main" val="41439971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42BB480-3DD8-4E52-9F8D-83426F653C8A}" type="datetime1">
              <a:rPr lang="en-US" smtClean="0"/>
              <a:t>11/9/2016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F85062-4662-4D6B-BB38-DB7C890070DF}" type="slidenum">
              <a:rPr lang="en-US" smtClean="0"/>
              <a:t>‹#›</a:t>
            </a:fld>
            <a:endParaRPr lang="en-US"/>
          </a:p>
        </p:txBody>
      </p:sp>
    </p:spTree>
    <p:extLst>
      <p:ext uri="{BB962C8B-B14F-4D97-AF65-F5344CB8AC3E}">
        <p14:creationId xmlns:p14="http://schemas.microsoft.com/office/powerpoint/2010/main" val="12524182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786CCC8-2629-4EA4-9404-7BEBC12CA2A1}" type="datetime1">
              <a:rPr lang="en-US" smtClean="0"/>
              <a:t>11/9/2016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4F85062-4662-4D6B-BB38-DB7C890070DF}" type="slidenum">
              <a:rPr lang="en-US" smtClean="0"/>
              <a:t>‹#›</a:t>
            </a:fld>
            <a:endParaRPr lang="en-US"/>
          </a:p>
        </p:txBody>
      </p:sp>
    </p:spTree>
    <p:extLst>
      <p:ext uri="{BB962C8B-B14F-4D97-AF65-F5344CB8AC3E}">
        <p14:creationId xmlns:p14="http://schemas.microsoft.com/office/powerpoint/2010/main" val="37197705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339200C-77B4-4691-A4DD-A6BA9572BC21}" type="datetime1">
              <a:rPr lang="en-US" smtClean="0"/>
              <a:t>11/9/2016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4F85062-4662-4D6B-BB38-DB7C890070DF}" type="slidenum">
              <a:rPr lang="en-US" smtClean="0"/>
              <a:t>‹#›</a:t>
            </a:fld>
            <a:endParaRPr lang="en-US"/>
          </a:p>
        </p:txBody>
      </p:sp>
    </p:spTree>
    <p:extLst>
      <p:ext uri="{BB962C8B-B14F-4D97-AF65-F5344CB8AC3E}">
        <p14:creationId xmlns:p14="http://schemas.microsoft.com/office/powerpoint/2010/main" val="22011959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07F1AE-64ED-4800-953E-AC9EE3D6E8F4}" type="datetime1">
              <a:rPr lang="en-US" smtClean="0"/>
              <a:t>11/9/2016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4F85062-4662-4D6B-BB38-DB7C890070DF}" type="slidenum">
              <a:rPr lang="en-US" smtClean="0"/>
              <a:t>‹#›</a:t>
            </a:fld>
            <a:endParaRPr lang="en-US"/>
          </a:p>
        </p:txBody>
      </p:sp>
    </p:spTree>
    <p:extLst>
      <p:ext uri="{BB962C8B-B14F-4D97-AF65-F5344CB8AC3E}">
        <p14:creationId xmlns:p14="http://schemas.microsoft.com/office/powerpoint/2010/main" val="10326040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D949AB4-7CDA-4D4D-896A-34723766EB56}" type="datetime1">
              <a:rPr lang="en-US" smtClean="0"/>
              <a:t>11/9/2016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F85062-4662-4D6B-BB38-DB7C890070DF}" type="slidenum">
              <a:rPr lang="en-US" smtClean="0"/>
              <a:t>‹#›</a:t>
            </a:fld>
            <a:endParaRPr lang="en-US"/>
          </a:p>
        </p:txBody>
      </p:sp>
    </p:spTree>
    <p:extLst>
      <p:ext uri="{BB962C8B-B14F-4D97-AF65-F5344CB8AC3E}">
        <p14:creationId xmlns:p14="http://schemas.microsoft.com/office/powerpoint/2010/main" val="35711108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C79254A-C0E7-4340-9BAB-FF156F4B26C3}" type="datetime1">
              <a:rPr lang="en-US" smtClean="0"/>
              <a:t>11/9/2016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F85062-4662-4D6B-BB38-DB7C890070DF}" type="slidenum">
              <a:rPr lang="en-US" smtClean="0"/>
              <a:t>‹#›</a:t>
            </a:fld>
            <a:endParaRPr lang="en-US"/>
          </a:p>
        </p:txBody>
      </p:sp>
    </p:spTree>
    <p:extLst>
      <p:ext uri="{BB962C8B-B14F-4D97-AF65-F5344CB8AC3E}">
        <p14:creationId xmlns:p14="http://schemas.microsoft.com/office/powerpoint/2010/main" val="38464664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66CBB5-69DC-4E8E-911A-DD031435269E}" type="datetime1">
              <a:rPr lang="en-US" smtClean="0"/>
              <a:t>11/9/2016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F85062-4662-4D6B-BB38-DB7C890070DF}" type="slidenum">
              <a:rPr lang="en-US" smtClean="0"/>
              <a:t>‹#›</a:t>
            </a:fld>
            <a:endParaRPr lang="en-US"/>
          </a:p>
        </p:txBody>
      </p:sp>
    </p:spTree>
    <p:extLst>
      <p:ext uri="{BB962C8B-B14F-4D97-AF65-F5344CB8AC3E}">
        <p14:creationId xmlns:p14="http://schemas.microsoft.com/office/powerpoint/2010/main" val="25198730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41153" y="1066800"/>
            <a:ext cx="7772400" cy="1752600"/>
          </a:xfrm>
        </p:spPr>
        <p:txBody>
          <a:bodyPr>
            <a:normAutofit fontScale="90000"/>
          </a:bodyPr>
          <a:lstStyle/>
          <a:p>
            <a:r>
              <a:rPr lang="en-US" dirty="0" err="1" smtClean="0"/>
              <a:t>Producto</a:t>
            </a:r>
            <a:r>
              <a:rPr lang="en-US" dirty="0" smtClean="0"/>
              <a:t> de </a:t>
            </a:r>
            <a:r>
              <a:rPr lang="en-US" dirty="0" err="1" smtClean="0"/>
              <a:t>Inteligencia</a:t>
            </a:r>
            <a:r>
              <a:rPr lang="en-US" dirty="0" smtClean="0"/>
              <a:t/>
            </a:r>
            <a:br>
              <a:rPr lang="en-US" dirty="0" smtClean="0"/>
            </a:br>
            <a:r>
              <a:rPr lang="en-US" dirty="0" smtClean="0"/>
              <a:t/>
            </a:r>
            <a:br>
              <a:rPr lang="en-US" dirty="0" smtClean="0"/>
            </a:br>
            <a:r>
              <a:rPr lang="en-US" sz="2800" i="1" dirty="0" smtClean="0"/>
              <a:t>Delivering Quality Analysis to </a:t>
            </a:r>
            <a:r>
              <a:rPr lang="en-US" sz="2800" i="1" dirty="0" err="1" smtClean="0"/>
              <a:t>Decisionmakers</a:t>
            </a:r>
            <a:endParaRPr lang="en-US" i="1" dirty="0"/>
          </a:p>
        </p:txBody>
      </p:sp>
      <p:sp>
        <p:nvSpPr>
          <p:cNvPr id="3" name="Subtitle 2"/>
          <p:cNvSpPr>
            <a:spLocks noGrp="1"/>
          </p:cNvSpPr>
          <p:nvPr>
            <p:ph type="subTitle" idx="1"/>
          </p:nvPr>
        </p:nvSpPr>
        <p:spPr>
          <a:xfrm>
            <a:off x="1600200" y="2743200"/>
            <a:ext cx="6400800" cy="2362200"/>
          </a:xfrm>
        </p:spPr>
        <p:txBody>
          <a:bodyPr>
            <a:normAutofit fontScale="92500" lnSpcReduction="10000"/>
          </a:bodyPr>
          <a:lstStyle/>
          <a:p>
            <a:endParaRPr lang="en-US" sz="2400" dirty="0" smtClean="0"/>
          </a:p>
          <a:p>
            <a:r>
              <a:rPr lang="en-US" sz="2400" dirty="0" smtClean="0"/>
              <a:t>11-12 November 2016</a:t>
            </a:r>
            <a:br>
              <a:rPr lang="en-US" sz="2400" dirty="0" smtClean="0"/>
            </a:br>
            <a:r>
              <a:rPr lang="en-US" sz="2400" dirty="0" smtClean="0"/>
              <a:t>Guanajuato</a:t>
            </a:r>
          </a:p>
          <a:p>
            <a:r>
              <a:rPr lang="en-US" sz="2400" i="1" dirty="0" smtClean="0"/>
              <a:t/>
            </a:r>
            <a:br>
              <a:rPr lang="en-US" sz="2400" i="1" dirty="0" smtClean="0"/>
            </a:br>
            <a:r>
              <a:rPr lang="en-US" sz="2200" i="1" smtClean="0">
                <a:solidFill>
                  <a:schemeClr val="tx1">
                    <a:lumMod val="85000"/>
                    <a:lumOff val="15000"/>
                  </a:schemeClr>
                </a:solidFill>
              </a:rPr>
              <a:t>Fulton T. Armstrong</a:t>
            </a:r>
            <a:r>
              <a:rPr lang="en-US" sz="2200" i="1" dirty="0" smtClean="0">
                <a:solidFill>
                  <a:schemeClr val="tx1">
                    <a:lumMod val="85000"/>
                    <a:lumOff val="15000"/>
                  </a:schemeClr>
                </a:solidFill>
              </a:rPr>
              <a:t/>
            </a:r>
            <a:br>
              <a:rPr lang="en-US" sz="2200" i="1" dirty="0" smtClean="0">
                <a:solidFill>
                  <a:schemeClr val="tx1">
                    <a:lumMod val="85000"/>
                    <a:lumOff val="15000"/>
                  </a:schemeClr>
                </a:solidFill>
              </a:rPr>
            </a:br>
            <a:r>
              <a:rPr lang="en-US" sz="2200" i="1" dirty="0" smtClean="0">
                <a:solidFill>
                  <a:schemeClr val="tx1">
                    <a:lumMod val="85000"/>
                    <a:lumOff val="15000"/>
                  </a:schemeClr>
                </a:solidFill>
              </a:rPr>
              <a:t>American University</a:t>
            </a:r>
            <a:br>
              <a:rPr lang="en-US" sz="2200" i="1" dirty="0" smtClean="0">
                <a:solidFill>
                  <a:schemeClr val="tx1">
                    <a:lumMod val="85000"/>
                    <a:lumOff val="15000"/>
                  </a:schemeClr>
                </a:solidFill>
              </a:rPr>
            </a:br>
            <a:r>
              <a:rPr lang="en-US" sz="2200" i="1" dirty="0" smtClean="0">
                <a:solidFill>
                  <a:schemeClr val="tx1">
                    <a:lumMod val="85000"/>
                    <a:lumOff val="15000"/>
                  </a:schemeClr>
                </a:solidFill>
              </a:rPr>
              <a:t>Washington, DC</a:t>
            </a:r>
            <a:endParaRPr lang="en-US" sz="1700" i="1" dirty="0">
              <a:solidFill>
                <a:schemeClr val="tx1">
                  <a:lumMod val="85000"/>
                  <a:lumOff val="15000"/>
                </a:schemeClr>
              </a:solidFill>
            </a:endParaRPr>
          </a:p>
        </p:txBody>
      </p:sp>
      <p:grpSp>
        <p:nvGrpSpPr>
          <p:cNvPr id="9" name="Group 8"/>
          <p:cNvGrpSpPr/>
          <p:nvPr/>
        </p:nvGrpSpPr>
        <p:grpSpPr>
          <a:xfrm>
            <a:off x="3505200" y="5405211"/>
            <a:ext cx="2660652" cy="838200"/>
            <a:chOff x="3130548" y="5105400"/>
            <a:chExt cx="2895600" cy="1066800"/>
          </a:xfrm>
        </p:grpSpPr>
        <p:sp>
          <p:nvSpPr>
            <p:cNvPr id="8" name="Rectangle 7"/>
            <p:cNvSpPr/>
            <p:nvPr/>
          </p:nvSpPr>
          <p:spPr>
            <a:xfrm>
              <a:off x="3130548" y="5105400"/>
              <a:ext cx="2895600" cy="10668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06618" y="5168900"/>
              <a:ext cx="2743459" cy="927100"/>
            </a:xfrm>
            <a:prstGeom prst="rect">
              <a:avLst/>
            </a:prstGeom>
          </p:spPr>
        </p:pic>
      </p:grpSp>
    </p:spTree>
    <p:extLst>
      <p:ext uri="{BB962C8B-B14F-4D97-AF65-F5344CB8AC3E}">
        <p14:creationId xmlns:p14="http://schemas.microsoft.com/office/powerpoint/2010/main" val="373741918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457200" y="332720"/>
            <a:ext cx="6248400" cy="1143000"/>
          </a:xfrm>
        </p:spPr>
        <p:txBody>
          <a:bodyPr>
            <a:normAutofit/>
          </a:bodyPr>
          <a:lstStyle/>
          <a:p>
            <a:pPr algn="l"/>
            <a:r>
              <a:rPr lang="en-US" sz="2400" dirty="0"/>
              <a:t>What is </a:t>
            </a:r>
            <a:r>
              <a:rPr lang="en-US" sz="2400" dirty="0" smtClean="0"/>
              <a:t>Analytical Tradecraft?</a:t>
            </a:r>
            <a:endParaRPr lang="en-US" sz="2400" dirty="0"/>
          </a:p>
        </p:txBody>
      </p:sp>
      <p:sp>
        <p:nvSpPr>
          <p:cNvPr id="4" name="Rectangle 3"/>
          <p:cNvSpPr/>
          <p:nvPr/>
        </p:nvSpPr>
        <p:spPr>
          <a:xfrm>
            <a:off x="457200" y="1219200"/>
            <a:ext cx="8001000" cy="523220"/>
          </a:xfrm>
          <a:prstGeom prst="rect">
            <a:avLst/>
          </a:prstGeom>
        </p:spPr>
        <p:txBody>
          <a:bodyPr wrap="square">
            <a:spAutoFit/>
          </a:bodyPr>
          <a:lstStyle/>
          <a:p>
            <a:r>
              <a:rPr lang="en-US" sz="1400" dirty="0" smtClean="0"/>
              <a:t>How does good tradecraft help us serve the policymaker?  How does it help us as analysts protect our own equities?  How does it make our lives as analysts easier and more fun?</a:t>
            </a:r>
            <a:endParaRPr lang="en-US" sz="1400" dirty="0"/>
          </a:p>
        </p:txBody>
      </p:sp>
      <p:sp>
        <p:nvSpPr>
          <p:cNvPr id="6" name="Rectangle 5"/>
          <p:cNvSpPr/>
          <p:nvPr/>
        </p:nvSpPr>
        <p:spPr>
          <a:xfrm>
            <a:off x="485775" y="2133600"/>
            <a:ext cx="3933825" cy="2123658"/>
          </a:xfrm>
          <a:prstGeom prst="rect">
            <a:avLst/>
          </a:prstGeom>
        </p:spPr>
        <p:txBody>
          <a:bodyPr wrap="square">
            <a:spAutoFit/>
          </a:bodyPr>
          <a:lstStyle/>
          <a:p>
            <a:r>
              <a:rPr lang="en-US" sz="2000" dirty="0" smtClean="0"/>
              <a:t>1.</a:t>
            </a:r>
            <a:r>
              <a:rPr lang="en-US" sz="1400" dirty="0" smtClean="0"/>
              <a:t>  It is the CONSCIOUS and DELIBERATE process of evaluating and transforming raw data into descriptions, explanations, and conclusions for intelligence consumers – </a:t>
            </a:r>
          </a:p>
          <a:p>
            <a:pPr marL="342900" indent="-182880">
              <a:buFont typeface="Arial" panose="020B0604020202020204" pitchFamily="34" charset="0"/>
              <a:buChar char="•"/>
            </a:pPr>
            <a:r>
              <a:rPr lang="en-US" sz="1400" dirty="0" smtClean="0"/>
              <a:t>free from bias (ours or policymaker’s)</a:t>
            </a:r>
          </a:p>
          <a:p>
            <a:pPr marL="342900" indent="-182880">
              <a:buFont typeface="Arial" panose="020B0604020202020204" pitchFamily="34" charset="0"/>
              <a:buChar char="•"/>
            </a:pPr>
            <a:r>
              <a:rPr lang="en-US" sz="1400" dirty="0" smtClean="0"/>
              <a:t>free from manipulation (the reporting agency’s, source’s or sub-source’s)</a:t>
            </a:r>
          </a:p>
          <a:p>
            <a:pPr marL="342900" indent="-182880">
              <a:buFont typeface="Arial" panose="020B0604020202020204" pitchFamily="34" charset="0"/>
              <a:buChar char="•"/>
            </a:pPr>
            <a:r>
              <a:rPr lang="en-US" sz="1400" dirty="0" smtClean="0"/>
              <a:t>free from intellectual limitations (linear thinking) </a:t>
            </a:r>
            <a:endParaRPr lang="en-US" sz="1400" dirty="0"/>
          </a:p>
        </p:txBody>
      </p:sp>
      <p:sp>
        <p:nvSpPr>
          <p:cNvPr id="7" name="Rectangle 6"/>
          <p:cNvSpPr/>
          <p:nvPr/>
        </p:nvSpPr>
        <p:spPr>
          <a:xfrm>
            <a:off x="4648200" y="2130086"/>
            <a:ext cx="4343400" cy="2123658"/>
          </a:xfrm>
          <a:prstGeom prst="rect">
            <a:avLst/>
          </a:prstGeom>
        </p:spPr>
        <p:txBody>
          <a:bodyPr wrap="square">
            <a:spAutoFit/>
          </a:bodyPr>
          <a:lstStyle/>
          <a:p>
            <a:r>
              <a:rPr lang="en-US" sz="2000" dirty="0" smtClean="0"/>
              <a:t>2.  </a:t>
            </a:r>
            <a:r>
              <a:rPr lang="en-US" sz="1400" dirty="0" smtClean="0"/>
              <a:t>Tradecraft is what enables us to look the policymaker in the eye and say:</a:t>
            </a:r>
          </a:p>
          <a:p>
            <a:endParaRPr lang="en-US" sz="1400" dirty="0"/>
          </a:p>
          <a:p>
            <a:r>
              <a:rPr lang="en-US" sz="1400" dirty="0" smtClean="0"/>
              <a:t>We have examined the information and evidence we have, and we believe that ___ is occurring; it is being driven by ____; it appears likely to ___; and it has ___ implications.  We also believe that, although less likely, the situation could evolve in ___ manner if ___ occurs, which would have ___ implications.</a:t>
            </a:r>
          </a:p>
        </p:txBody>
      </p:sp>
      <p:sp>
        <p:nvSpPr>
          <p:cNvPr id="8" name="Rectangle 7"/>
          <p:cNvSpPr/>
          <p:nvPr/>
        </p:nvSpPr>
        <p:spPr>
          <a:xfrm>
            <a:off x="2209800" y="4429125"/>
            <a:ext cx="4691063" cy="1908215"/>
          </a:xfrm>
          <a:prstGeom prst="rect">
            <a:avLst/>
          </a:prstGeom>
        </p:spPr>
        <p:txBody>
          <a:bodyPr wrap="square">
            <a:spAutoFit/>
          </a:bodyPr>
          <a:lstStyle/>
          <a:p>
            <a:r>
              <a:rPr lang="en-US" sz="2000" dirty="0" smtClean="0"/>
              <a:t>3.  </a:t>
            </a:r>
            <a:r>
              <a:rPr lang="en-US" sz="1400" dirty="0" smtClean="0"/>
              <a:t>Tradecraft is also structured humility – the willingness to concede that</a:t>
            </a:r>
          </a:p>
          <a:p>
            <a:pPr marL="342900" indent="-182880">
              <a:buFont typeface="Arial" panose="020B0604020202020204" pitchFamily="34" charset="0"/>
              <a:buChar char="•"/>
            </a:pPr>
            <a:r>
              <a:rPr lang="en-US" sz="1400" dirty="0"/>
              <a:t>any issue worth analysis is difficult</a:t>
            </a:r>
          </a:p>
          <a:p>
            <a:pPr marL="342900" indent="-182880">
              <a:buFont typeface="Arial" panose="020B0604020202020204" pitchFamily="34" charset="0"/>
              <a:buChar char="•"/>
            </a:pPr>
            <a:r>
              <a:rPr lang="en-US" sz="1400" dirty="0"/>
              <a:t>our information rarely (or never) is good enough</a:t>
            </a:r>
          </a:p>
          <a:p>
            <a:pPr marL="342900" indent="-182880">
              <a:buFont typeface="Arial" panose="020B0604020202020204" pitchFamily="34" charset="0"/>
              <a:buChar char="•"/>
            </a:pPr>
            <a:r>
              <a:rPr lang="en-US" sz="1400" dirty="0"/>
              <a:t>our speculation is “informed” by our expertise, but we don’t know as much as we think</a:t>
            </a:r>
          </a:p>
          <a:p>
            <a:pPr marL="342900" indent="-182880">
              <a:buFont typeface="Arial" panose="020B0604020202020204" pitchFamily="34" charset="0"/>
              <a:buChar char="•"/>
            </a:pPr>
            <a:r>
              <a:rPr lang="en-US" sz="1400" dirty="0"/>
              <a:t>if our “probable” scenario doesn’t materialize, we also offer alternative scenarios</a:t>
            </a:r>
          </a:p>
        </p:txBody>
      </p:sp>
      <p:sp>
        <p:nvSpPr>
          <p:cNvPr id="3" name="Slide Number Placeholder 2"/>
          <p:cNvSpPr>
            <a:spLocks noGrp="1"/>
          </p:cNvSpPr>
          <p:nvPr>
            <p:ph type="sldNum" sz="quarter" idx="12"/>
          </p:nvPr>
        </p:nvSpPr>
        <p:spPr/>
        <p:txBody>
          <a:bodyPr/>
          <a:lstStyle/>
          <a:p>
            <a:fld id="{C4F85062-4662-4D6B-BB38-DB7C890070DF}" type="slidenum">
              <a:rPr lang="en-US" smtClean="0"/>
              <a:t>10</a:t>
            </a:fld>
            <a:endParaRPr lang="en-US"/>
          </a:p>
        </p:txBody>
      </p:sp>
    </p:spTree>
    <p:extLst>
      <p:ext uri="{BB962C8B-B14F-4D97-AF65-F5344CB8AC3E}">
        <p14:creationId xmlns:p14="http://schemas.microsoft.com/office/powerpoint/2010/main" val="8955744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1000"/>
                                  </p:stCondLst>
                                  <p:childTnLst>
                                    <p:set>
                                      <p:cBhvr>
                                        <p:cTn id="6" dur="1" fill="hold">
                                          <p:stCondLst>
                                            <p:cond delay="0"/>
                                          </p:stCondLst>
                                        </p:cTn>
                                        <p:tgtEl>
                                          <p:spTgt spid="6"/>
                                        </p:tgtEl>
                                        <p:attrNameLst>
                                          <p:attrName>style.visibility</p:attrName>
                                        </p:attrNameLst>
                                      </p:cBhvr>
                                      <p:to>
                                        <p:strVal val="visible"/>
                                      </p:to>
                                    </p:set>
                                  </p:childTnLst>
                                </p:cTn>
                              </p:par>
                            </p:childTnLst>
                          </p:cTn>
                        </p:par>
                        <p:par>
                          <p:cTn id="7" fill="hold">
                            <p:stCondLst>
                              <p:cond delay="1000"/>
                            </p:stCondLst>
                            <p:childTnLst>
                              <p:par>
                                <p:cTn id="8" presetID="1" presetClass="entr" presetSubtype="0" fill="hold" grpId="0" nodeType="afterEffect">
                                  <p:stCondLst>
                                    <p:cond delay="1000"/>
                                  </p:stCondLst>
                                  <p:childTnLst>
                                    <p:set>
                                      <p:cBhvr>
                                        <p:cTn id="9" dur="1" fill="hold">
                                          <p:stCondLst>
                                            <p:cond delay="0"/>
                                          </p:stCondLst>
                                        </p:cTn>
                                        <p:tgtEl>
                                          <p:spTgt spid="7"/>
                                        </p:tgtEl>
                                        <p:attrNameLst>
                                          <p:attrName>style.visibility</p:attrName>
                                        </p:attrNameLst>
                                      </p:cBhvr>
                                      <p:to>
                                        <p:strVal val="visible"/>
                                      </p:to>
                                    </p:set>
                                  </p:childTnLst>
                                </p:cTn>
                              </p:par>
                            </p:childTnLst>
                          </p:cTn>
                        </p:par>
                        <p:par>
                          <p:cTn id="10" fill="hold">
                            <p:stCondLst>
                              <p:cond delay="2000"/>
                            </p:stCondLst>
                            <p:childTnLst>
                              <p:par>
                                <p:cTn id="11" presetID="1" presetClass="entr" presetSubtype="0" fill="hold" grpId="0" nodeType="afterEffect">
                                  <p:stCondLst>
                                    <p:cond delay="1000"/>
                                  </p:stCondLst>
                                  <p:childTnLst>
                                    <p:set>
                                      <p:cBhvr>
                                        <p:cTn id="12"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r>
              <a:rPr lang="en-US" dirty="0" smtClean="0"/>
              <a:t>What is the process?</a:t>
            </a:r>
            <a:endParaRPr lang="en-US" sz="2400" dirty="0"/>
          </a:p>
        </p:txBody>
      </p:sp>
      <p:sp>
        <p:nvSpPr>
          <p:cNvPr id="2" name="Rectangle 1"/>
          <p:cNvSpPr/>
          <p:nvPr/>
        </p:nvSpPr>
        <p:spPr>
          <a:xfrm>
            <a:off x="838200" y="1447800"/>
            <a:ext cx="7620000" cy="4970591"/>
          </a:xfrm>
          <a:prstGeom prst="rect">
            <a:avLst/>
          </a:prstGeom>
        </p:spPr>
        <p:txBody>
          <a:bodyPr wrap="square">
            <a:spAutoFit/>
          </a:bodyPr>
          <a:lstStyle/>
          <a:p>
            <a:pPr>
              <a:spcAft>
                <a:spcPts val="600"/>
              </a:spcAft>
            </a:pPr>
            <a:r>
              <a:rPr lang="en-US" sz="1600" b="1" u="sng" dirty="0"/>
              <a:t>Assumption</a:t>
            </a:r>
            <a:r>
              <a:rPr lang="en-US" sz="1600" dirty="0"/>
              <a:t> - </a:t>
            </a:r>
            <a:r>
              <a:rPr lang="en-US" sz="1600" dirty="0">
                <a:cs typeface="Times New Roman" pitchFamily="18" charset="0"/>
              </a:rPr>
              <a:t>a proposition whose truth is </a:t>
            </a:r>
            <a:r>
              <a:rPr lang="en-US" sz="1600" dirty="0" smtClean="0">
                <a:cs typeface="Times New Roman" pitchFamily="18" charset="0"/>
              </a:rPr>
              <a:t>established or otherwise accepted that we make CONSCIOUS as we enter the analytical process, usually in the formation of our hypothesis and first round of questions.</a:t>
            </a:r>
            <a:endParaRPr lang="en-US" sz="1600" b="1" u="sng" dirty="0">
              <a:cs typeface="Times New Roman" pitchFamily="18" charset="0"/>
            </a:endParaRPr>
          </a:p>
          <a:p>
            <a:r>
              <a:rPr lang="en-US" sz="1600" b="1" u="sng" dirty="0" smtClean="0"/>
              <a:t>Hypothesis</a:t>
            </a:r>
            <a:r>
              <a:rPr lang="en-US" sz="1600" dirty="0" smtClean="0"/>
              <a:t> </a:t>
            </a:r>
            <a:r>
              <a:rPr lang="en-US" sz="1600" dirty="0"/>
              <a:t>- </a:t>
            </a:r>
            <a:r>
              <a:rPr lang="en-US" sz="1600" dirty="0" smtClean="0"/>
              <a:t>a</a:t>
            </a:r>
            <a:r>
              <a:rPr lang="en-US" sz="1600" dirty="0" smtClean="0">
                <a:cs typeface="Times New Roman" pitchFamily="18" charset="0"/>
              </a:rPr>
              <a:t> </a:t>
            </a:r>
            <a:r>
              <a:rPr lang="en-US" sz="1600" dirty="0">
                <a:cs typeface="Times New Roman" pitchFamily="18" charset="0"/>
              </a:rPr>
              <a:t>tentative assertion linking two or more phenomena, subject to testing and proof. </a:t>
            </a:r>
          </a:p>
          <a:p>
            <a:pPr lvl="1">
              <a:buFontTx/>
              <a:buChar char="•"/>
            </a:pPr>
            <a:r>
              <a:rPr lang="en-US" sz="1600" dirty="0"/>
              <a:t> Usually states a relationship between two or more things</a:t>
            </a:r>
          </a:p>
          <a:p>
            <a:pPr lvl="1">
              <a:buFontTx/>
              <a:buChar char="•"/>
            </a:pPr>
            <a:r>
              <a:rPr lang="en-US" sz="1600" dirty="0"/>
              <a:t> Is stated affirmatively</a:t>
            </a:r>
          </a:p>
          <a:p>
            <a:pPr lvl="1">
              <a:buFontTx/>
              <a:buChar char="•"/>
            </a:pPr>
            <a:r>
              <a:rPr lang="en-US" sz="1600" dirty="0"/>
              <a:t> Can be tested with empirical evidence</a:t>
            </a:r>
          </a:p>
          <a:p>
            <a:pPr lvl="1">
              <a:spcAft>
                <a:spcPts val="600"/>
              </a:spcAft>
              <a:buFontTx/>
              <a:buChar char="•"/>
            </a:pPr>
            <a:r>
              <a:rPr lang="en-US" sz="1600" dirty="0" smtClean="0">
                <a:cs typeface="Times New Roman" pitchFamily="18" charset="0"/>
              </a:rPr>
              <a:t>The </a:t>
            </a:r>
            <a:r>
              <a:rPr lang="en-US" sz="1600" dirty="0">
                <a:cs typeface="Times New Roman" pitchFamily="18" charset="0"/>
              </a:rPr>
              <a:t>theory/underlying logic of the relationship makes sense</a:t>
            </a:r>
            <a:r>
              <a:rPr lang="en-US" sz="1600" dirty="0"/>
              <a:t> </a:t>
            </a:r>
            <a:endParaRPr lang="en-US" sz="1600" dirty="0" smtClean="0"/>
          </a:p>
          <a:p>
            <a:pPr>
              <a:spcAft>
                <a:spcPts val="600"/>
              </a:spcAft>
            </a:pPr>
            <a:r>
              <a:rPr lang="en-US" sz="1600" b="1" u="sng" dirty="0"/>
              <a:t>Main Elements</a:t>
            </a:r>
          </a:p>
          <a:p>
            <a:pPr lvl="1"/>
            <a:r>
              <a:rPr lang="en-US" sz="1600" dirty="0"/>
              <a:t>Drivers – factors influencing events</a:t>
            </a:r>
          </a:p>
          <a:p>
            <a:pPr lvl="1"/>
            <a:r>
              <a:rPr lang="en-US" sz="1600" dirty="0"/>
              <a:t>Trends – flows of events</a:t>
            </a:r>
          </a:p>
          <a:p>
            <a:pPr lvl="1"/>
            <a:r>
              <a:rPr lang="en-US" sz="1600" dirty="0"/>
              <a:t>Outcomes – where events will be at a certain point in time</a:t>
            </a:r>
          </a:p>
          <a:p>
            <a:pPr lvl="1">
              <a:spcAft>
                <a:spcPts val="600"/>
              </a:spcAft>
            </a:pPr>
            <a:r>
              <a:rPr lang="en-US" sz="1600" dirty="0"/>
              <a:t>Implications – what the events, drivers, trends and outcomes </a:t>
            </a:r>
            <a:r>
              <a:rPr lang="en-US" sz="1600" dirty="0" smtClean="0"/>
              <a:t>mean</a:t>
            </a:r>
            <a:endParaRPr lang="en-US" sz="1600" dirty="0"/>
          </a:p>
          <a:p>
            <a:pPr>
              <a:spcAft>
                <a:spcPts val="600"/>
              </a:spcAft>
            </a:pPr>
            <a:r>
              <a:rPr lang="en-US" sz="1600" b="1" u="sng" dirty="0"/>
              <a:t>Judgment</a:t>
            </a:r>
            <a:r>
              <a:rPr lang="en-US" sz="1600" dirty="0"/>
              <a:t> – a statement that goes </a:t>
            </a:r>
            <a:r>
              <a:rPr lang="en-US" sz="1600" dirty="0">
                <a:cs typeface="Times New Roman" pitchFamily="18" charset="0"/>
              </a:rPr>
              <a:t>beyond available information to reach a conclusion on the basis of probabilities – an analytic leap from the known to the uncertain – and an honest assessment of our information.</a:t>
            </a:r>
            <a:endParaRPr lang="en-US" sz="1600" dirty="0"/>
          </a:p>
          <a:p>
            <a:pPr>
              <a:buFontTx/>
              <a:buChar char="•"/>
            </a:pPr>
            <a:endParaRPr lang="en-US" sz="2000" dirty="0"/>
          </a:p>
        </p:txBody>
      </p:sp>
      <p:sp>
        <p:nvSpPr>
          <p:cNvPr id="10" name="TextBox 9"/>
          <p:cNvSpPr txBox="1"/>
          <p:nvPr/>
        </p:nvSpPr>
        <p:spPr>
          <a:xfrm>
            <a:off x="655291" y="6296799"/>
            <a:ext cx="1467453" cy="276999"/>
          </a:xfrm>
          <a:prstGeom prst="rect">
            <a:avLst/>
          </a:prstGeom>
          <a:noFill/>
        </p:spPr>
        <p:txBody>
          <a:bodyPr wrap="none" rtlCol="0">
            <a:spAutoFit/>
          </a:bodyPr>
          <a:lstStyle/>
          <a:p>
            <a:r>
              <a:rPr lang="en-US" sz="1200" i="1" dirty="0" smtClean="0"/>
              <a:t>Courtesy Bill Ortman</a:t>
            </a:r>
            <a:endParaRPr lang="en-US" sz="1200" i="1" dirty="0"/>
          </a:p>
        </p:txBody>
      </p:sp>
      <p:sp>
        <p:nvSpPr>
          <p:cNvPr id="3" name="Slide Number Placeholder 2"/>
          <p:cNvSpPr>
            <a:spLocks noGrp="1"/>
          </p:cNvSpPr>
          <p:nvPr>
            <p:ph type="sldNum" sz="quarter" idx="12"/>
          </p:nvPr>
        </p:nvSpPr>
        <p:spPr/>
        <p:txBody>
          <a:bodyPr/>
          <a:lstStyle/>
          <a:p>
            <a:fld id="{C4F85062-4662-4D6B-BB38-DB7C890070DF}" type="slidenum">
              <a:rPr lang="en-US" smtClean="0"/>
              <a:t>11</a:t>
            </a:fld>
            <a:endParaRPr lang="en-US"/>
          </a:p>
        </p:txBody>
      </p:sp>
    </p:spTree>
    <p:extLst>
      <p:ext uri="{BB962C8B-B14F-4D97-AF65-F5344CB8AC3E}">
        <p14:creationId xmlns:p14="http://schemas.microsoft.com/office/powerpoint/2010/main" val="227188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Effect transition="in" filter="fade">
                                      <p:cBhvr>
                                        <p:cTn id="11" dur="500"/>
                                        <p:tgtEl>
                                          <p:spTgt spid="2">
                                            <p:txEl>
                                              <p:pRg st="1" end="1"/>
                                            </p:txEl>
                                          </p:spTgt>
                                        </p:tgtEl>
                                      </p:cBhvr>
                                    </p:animEffect>
                                  </p:childTnLst>
                                </p:cTn>
                              </p:par>
                            </p:childTnLst>
                          </p:cTn>
                        </p:par>
                        <p:par>
                          <p:cTn id="12" fill="hold">
                            <p:stCondLst>
                              <p:cond delay="1000"/>
                            </p:stCondLst>
                            <p:childTnLst>
                              <p:par>
                                <p:cTn id="13" presetID="10" presetClass="entr" presetSubtype="0" fill="hold" nodeType="after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Effect transition="in" filter="fade">
                                      <p:cBhvr>
                                        <p:cTn id="15" dur="500"/>
                                        <p:tgtEl>
                                          <p:spTgt spid="2">
                                            <p:txEl>
                                              <p:pRg st="2" end="2"/>
                                            </p:txEl>
                                          </p:spTgt>
                                        </p:tgtEl>
                                      </p:cBhvr>
                                    </p:animEffect>
                                  </p:childTnLst>
                                </p:cTn>
                              </p:par>
                            </p:childTnLst>
                          </p:cTn>
                        </p:par>
                        <p:par>
                          <p:cTn id="16" fill="hold">
                            <p:stCondLst>
                              <p:cond delay="1500"/>
                            </p:stCondLst>
                            <p:childTnLst>
                              <p:par>
                                <p:cTn id="17" presetID="10" presetClass="entr" presetSubtype="0" fill="hold" nodeType="after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Effect transition="in" filter="fade">
                                      <p:cBhvr>
                                        <p:cTn id="19" dur="500"/>
                                        <p:tgtEl>
                                          <p:spTgt spid="2">
                                            <p:txEl>
                                              <p:pRg st="3" end="3"/>
                                            </p:txEl>
                                          </p:spTgt>
                                        </p:tgtEl>
                                      </p:cBhvr>
                                    </p:animEffect>
                                  </p:childTnLst>
                                </p:cTn>
                              </p:par>
                            </p:childTnLst>
                          </p:cTn>
                        </p:par>
                        <p:par>
                          <p:cTn id="20" fill="hold">
                            <p:stCondLst>
                              <p:cond delay="2000"/>
                            </p:stCondLst>
                            <p:childTnLst>
                              <p:par>
                                <p:cTn id="21" presetID="10" presetClass="entr" presetSubtype="0" fill="hold" nodeType="after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Effect transition="in" filter="fade">
                                      <p:cBhvr>
                                        <p:cTn id="23" dur="500"/>
                                        <p:tgtEl>
                                          <p:spTgt spid="2">
                                            <p:txEl>
                                              <p:pRg st="4" end="4"/>
                                            </p:txEl>
                                          </p:spTgt>
                                        </p:tgtEl>
                                      </p:cBhvr>
                                    </p:animEffect>
                                  </p:childTnLst>
                                </p:cTn>
                              </p:par>
                            </p:childTnLst>
                          </p:cTn>
                        </p:par>
                        <p:par>
                          <p:cTn id="24" fill="hold">
                            <p:stCondLst>
                              <p:cond delay="2500"/>
                            </p:stCondLst>
                            <p:childTnLst>
                              <p:par>
                                <p:cTn id="25" presetID="10" presetClass="entr" presetSubtype="0" fill="hold" nodeType="after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Effect transition="in" filter="fade">
                                      <p:cBhvr>
                                        <p:cTn id="27" dur="500"/>
                                        <p:tgtEl>
                                          <p:spTgt spid="2">
                                            <p:txEl>
                                              <p:pRg st="5" end="5"/>
                                            </p:txEl>
                                          </p:spTgt>
                                        </p:tgtEl>
                                      </p:cBhvr>
                                    </p:animEffect>
                                  </p:childTnLst>
                                </p:cTn>
                              </p:par>
                            </p:childTnLst>
                          </p:cTn>
                        </p:par>
                        <p:par>
                          <p:cTn id="28" fill="hold">
                            <p:stCondLst>
                              <p:cond delay="3000"/>
                            </p:stCondLst>
                            <p:childTnLst>
                              <p:par>
                                <p:cTn id="29" presetID="10" presetClass="entr" presetSubtype="0" fill="hold" nodeType="after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Effect transition="in" filter="fade">
                                      <p:cBhvr>
                                        <p:cTn id="31" dur="500"/>
                                        <p:tgtEl>
                                          <p:spTgt spid="2">
                                            <p:txEl>
                                              <p:pRg st="6" end="6"/>
                                            </p:txEl>
                                          </p:spTgt>
                                        </p:tgtEl>
                                      </p:cBhvr>
                                    </p:animEffect>
                                  </p:childTnLst>
                                </p:cTn>
                              </p:par>
                            </p:childTnLst>
                          </p:cTn>
                        </p:par>
                        <p:par>
                          <p:cTn id="32" fill="hold">
                            <p:stCondLst>
                              <p:cond delay="3500"/>
                            </p:stCondLst>
                            <p:childTnLst>
                              <p:par>
                                <p:cTn id="33" presetID="10" presetClass="entr" presetSubtype="0" fill="hold" nodeType="afterEffect">
                                  <p:stCondLst>
                                    <p:cond delay="0"/>
                                  </p:stCondLst>
                                  <p:childTnLst>
                                    <p:set>
                                      <p:cBhvr>
                                        <p:cTn id="34" dur="1" fill="hold">
                                          <p:stCondLst>
                                            <p:cond delay="0"/>
                                          </p:stCondLst>
                                        </p:cTn>
                                        <p:tgtEl>
                                          <p:spTgt spid="2">
                                            <p:txEl>
                                              <p:pRg st="7" end="7"/>
                                            </p:txEl>
                                          </p:spTgt>
                                        </p:tgtEl>
                                        <p:attrNameLst>
                                          <p:attrName>style.visibility</p:attrName>
                                        </p:attrNameLst>
                                      </p:cBhvr>
                                      <p:to>
                                        <p:strVal val="visible"/>
                                      </p:to>
                                    </p:set>
                                    <p:animEffect transition="in" filter="fade">
                                      <p:cBhvr>
                                        <p:cTn id="35" dur="500"/>
                                        <p:tgtEl>
                                          <p:spTgt spid="2">
                                            <p:txEl>
                                              <p:pRg st="7" end="7"/>
                                            </p:txEl>
                                          </p:spTgt>
                                        </p:tgtEl>
                                      </p:cBhvr>
                                    </p:animEffect>
                                  </p:childTnLst>
                                </p:cTn>
                              </p:par>
                            </p:childTnLst>
                          </p:cTn>
                        </p:par>
                        <p:par>
                          <p:cTn id="36" fill="hold">
                            <p:stCondLst>
                              <p:cond delay="4000"/>
                            </p:stCondLst>
                            <p:childTnLst>
                              <p:par>
                                <p:cTn id="37" presetID="10" presetClass="entr" presetSubtype="0" fill="hold" nodeType="afterEffect">
                                  <p:stCondLst>
                                    <p:cond delay="0"/>
                                  </p:stCondLst>
                                  <p:childTnLst>
                                    <p:set>
                                      <p:cBhvr>
                                        <p:cTn id="38" dur="1" fill="hold">
                                          <p:stCondLst>
                                            <p:cond delay="0"/>
                                          </p:stCondLst>
                                        </p:cTn>
                                        <p:tgtEl>
                                          <p:spTgt spid="2">
                                            <p:txEl>
                                              <p:pRg st="8" end="8"/>
                                            </p:txEl>
                                          </p:spTgt>
                                        </p:tgtEl>
                                        <p:attrNameLst>
                                          <p:attrName>style.visibility</p:attrName>
                                        </p:attrNameLst>
                                      </p:cBhvr>
                                      <p:to>
                                        <p:strVal val="visible"/>
                                      </p:to>
                                    </p:set>
                                    <p:animEffect transition="in" filter="fade">
                                      <p:cBhvr>
                                        <p:cTn id="39" dur="500"/>
                                        <p:tgtEl>
                                          <p:spTgt spid="2">
                                            <p:txEl>
                                              <p:pRg st="8" end="8"/>
                                            </p:txEl>
                                          </p:spTgt>
                                        </p:tgtEl>
                                      </p:cBhvr>
                                    </p:animEffect>
                                  </p:childTnLst>
                                </p:cTn>
                              </p:par>
                            </p:childTnLst>
                          </p:cTn>
                        </p:par>
                        <p:par>
                          <p:cTn id="40" fill="hold">
                            <p:stCondLst>
                              <p:cond delay="4500"/>
                            </p:stCondLst>
                            <p:childTnLst>
                              <p:par>
                                <p:cTn id="41" presetID="10" presetClass="entr" presetSubtype="0" fill="hold" nodeType="afterEffect">
                                  <p:stCondLst>
                                    <p:cond delay="0"/>
                                  </p:stCondLst>
                                  <p:childTnLst>
                                    <p:set>
                                      <p:cBhvr>
                                        <p:cTn id="42" dur="1" fill="hold">
                                          <p:stCondLst>
                                            <p:cond delay="0"/>
                                          </p:stCondLst>
                                        </p:cTn>
                                        <p:tgtEl>
                                          <p:spTgt spid="2">
                                            <p:txEl>
                                              <p:pRg st="9" end="9"/>
                                            </p:txEl>
                                          </p:spTgt>
                                        </p:tgtEl>
                                        <p:attrNameLst>
                                          <p:attrName>style.visibility</p:attrName>
                                        </p:attrNameLst>
                                      </p:cBhvr>
                                      <p:to>
                                        <p:strVal val="visible"/>
                                      </p:to>
                                    </p:set>
                                    <p:animEffect transition="in" filter="fade">
                                      <p:cBhvr>
                                        <p:cTn id="43" dur="500"/>
                                        <p:tgtEl>
                                          <p:spTgt spid="2">
                                            <p:txEl>
                                              <p:pRg st="9" end="9"/>
                                            </p:txEl>
                                          </p:spTgt>
                                        </p:tgtEl>
                                      </p:cBhvr>
                                    </p:animEffect>
                                  </p:childTnLst>
                                </p:cTn>
                              </p:par>
                            </p:childTnLst>
                          </p:cTn>
                        </p:par>
                        <p:par>
                          <p:cTn id="44" fill="hold">
                            <p:stCondLst>
                              <p:cond delay="5000"/>
                            </p:stCondLst>
                            <p:childTnLst>
                              <p:par>
                                <p:cTn id="45" presetID="10" presetClass="entr" presetSubtype="0" fill="hold" nodeType="afterEffect">
                                  <p:stCondLst>
                                    <p:cond delay="0"/>
                                  </p:stCondLst>
                                  <p:childTnLst>
                                    <p:set>
                                      <p:cBhvr>
                                        <p:cTn id="46" dur="1" fill="hold">
                                          <p:stCondLst>
                                            <p:cond delay="0"/>
                                          </p:stCondLst>
                                        </p:cTn>
                                        <p:tgtEl>
                                          <p:spTgt spid="2">
                                            <p:txEl>
                                              <p:pRg st="10" end="10"/>
                                            </p:txEl>
                                          </p:spTgt>
                                        </p:tgtEl>
                                        <p:attrNameLst>
                                          <p:attrName>style.visibility</p:attrName>
                                        </p:attrNameLst>
                                      </p:cBhvr>
                                      <p:to>
                                        <p:strVal val="visible"/>
                                      </p:to>
                                    </p:set>
                                    <p:animEffect transition="in" filter="fade">
                                      <p:cBhvr>
                                        <p:cTn id="47" dur="500"/>
                                        <p:tgtEl>
                                          <p:spTgt spid="2">
                                            <p:txEl>
                                              <p:pRg st="10" end="10"/>
                                            </p:txEl>
                                          </p:spTgt>
                                        </p:tgtEl>
                                      </p:cBhvr>
                                    </p:animEffect>
                                  </p:childTnLst>
                                </p:cTn>
                              </p:par>
                            </p:childTnLst>
                          </p:cTn>
                        </p:par>
                        <p:par>
                          <p:cTn id="48" fill="hold">
                            <p:stCondLst>
                              <p:cond delay="5500"/>
                            </p:stCondLst>
                            <p:childTnLst>
                              <p:par>
                                <p:cTn id="49" presetID="10" presetClass="entr" presetSubtype="0" fill="hold" nodeType="afterEffect">
                                  <p:stCondLst>
                                    <p:cond delay="0"/>
                                  </p:stCondLst>
                                  <p:childTnLst>
                                    <p:set>
                                      <p:cBhvr>
                                        <p:cTn id="50" dur="1" fill="hold">
                                          <p:stCondLst>
                                            <p:cond delay="0"/>
                                          </p:stCondLst>
                                        </p:cTn>
                                        <p:tgtEl>
                                          <p:spTgt spid="2">
                                            <p:txEl>
                                              <p:pRg st="11" end="11"/>
                                            </p:txEl>
                                          </p:spTgt>
                                        </p:tgtEl>
                                        <p:attrNameLst>
                                          <p:attrName>style.visibility</p:attrName>
                                        </p:attrNameLst>
                                      </p:cBhvr>
                                      <p:to>
                                        <p:strVal val="visible"/>
                                      </p:to>
                                    </p:set>
                                    <p:animEffect transition="in" filter="fade">
                                      <p:cBhvr>
                                        <p:cTn id="51" dur="500"/>
                                        <p:tgtEl>
                                          <p:spTgt spid="2">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609600" y="565665"/>
            <a:ext cx="8229600" cy="400110"/>
          </a:xfrm>
        </p:spPr>
        <p:txBody>
          <a:bodyPr wrap="square">
            <a:spAutoFit/>
          </a:bodyPr>
          <a:lstStyle/>
          <a:p>
            <a:pPr algn="l"/>
            <a:r>
              <a:rPr lang="en-US" sz="2000" dirty="0" smtClean="0"/>
              <a:t>Avoid Politicization		</a:t>
            </a:r>
            <a:r>
              <a:rPr lang="en-US" sz="2000" dirty="0"/>
              <a:t> </a:t>
            </a:r>
            <a:r>
              <a:rPr lang="en-US" sz="2000" dirty="0" smtClean="0"/>
              <a:t>          Focus on Value-Added</a:t>
            </a:r>
            <a:endParaRPr lang="en-US" sz="2000" dirty="0"/>
          </a:p>
        </p:txBody>
      </p:sp>
      <p:sp>
        <p:nvSpPr>
          <p:cNvPr id="2" name="TextBox 1"/>
          <p:cNvSpPr txBox="1"/>
          <p:nvPr/>
        </p:nvSpPr>
        <p:spPr>
          <a:xfrm>
            <a:off x="762000" y="1219200"/>
            <a:ext cx="3352800" cy="4770537"/>
          </a:xfrm>
          <a:prstGeom prst="rect">
            <a:avLst/>
          </a:prstGeom>
          <a:noFill/>
        </p:spPr>
        <p:txBody>
          <a:bodyPr wrap="square" rtlCol="0">
            <a:spAutoFit/>
          </a:bodyPr>
          <a:lstStyle/>
          <a:p>
            <a:pPr>
              <a:spcAft>
                <a:spcPts val="1200"/>
              </a:spcAft>
            </a:pPr>
            <a:r>
              <a:rPr lang="en-US" sz="1600" dirty="0" smtClean="0"/>
              <a:t>How do we prevent either variety of politicization?</a:t>
            </a:r>
          </a:p>
          <a:p>
            <a:pPr marL="285750" indent="-285750">
              <a:spcAft>
                <a:spcPts val="1200"/>
              </a:spcAft>
              <a:buFont typeface="Arial" panose="020B0604020202020204" pitchFamily="34" charset="0"/>
              <a:buChar char="•"/>
            </a:pPr>
            <a:r>
              <a:rPr lang="en-US" sz="1600" dirty="0" smtClean="0"/>
              <a:t>Good tradecraft and transparency</a:t>
            </a:r>
          </a:p>
          <a:p>
            <a:pPr marL="285750" indent="-285750">
              <a:spcAft>
                <a:spcPts val="1200"/>
              </a:spcAft>
              <a:buFont typeface="Arial" panose="020B0604020202020204" pitchFamily="34" charset="0"/>
              <a:buChar char="•"/>
            </a:pPr>
            <a:r>
              <a:rPr lang="en-US" sz="1600" dirty="0" smtClean="0"/>
              <a:t>Be honest about reporting</a:t>
            </a:r>
          </a:p>
          <a:p>
            <a:pPr marL="285750" indent="-285750">
              <a:spcAft>
                <a:spcPts val="1200"/>
              </a:spcAft>
              <a:buFont typeface="Arial" panose="020B0604020202020204" pitchFamily="34" charset="0"/>
              <a:buChar char="•"/>
            </a:pPr>
            <a:r>
              <a:rPr lang="en-US" sz="1600" dirty="0" smtClean="0"/>
              <a:t>Set aside institutional preferences</a:t>
            </a:r>
          </a:p>
          <a:p>
            <a:pPr marL="285750" indent="-285750">
              <a:spcAft>
                <a:spcPts val="1200"/>
              </a:spcAft>
              <a:buFont typeface="Arial" panose="020B0604020202020204" pitchFamily="34" charset="0"/>
              <a:buChar char="•"/>
            </a:pPr>
            <a:r>
              <a:rPr lang="en-US" sz="1600" dirty="0" smtClean="0"/>
              <a:t>Don’t be influenced by access</a:t>
            </a:r>
          </a:p>
          <a:p>
            <a:pPr marL="285750" indent="-285750">
              <a:spcAft>
                <a:spcPts val="1200"/>
              </a:spcAft>
              <a:buFont typeface="Arial" panose="020B0604020202020204" pitchFamily="34" charset="0"/>
              <a:buChar char="•"/>
            </a:pPr>
            <a:r>
              <a:rPr lang="en-US" sz="1600" dirty="0" smtClean="0"/>
              <a:t>Stay up on policy and political developments</a:t>
            </a:r>
          </a:p>
          <a:p>
            <a:pPr marL="285750" indent="-285750">
              <a:spcAft>
                <a:spcPts val="1200"/>
              </a:spcAft>
              <a:buFont typeface="Arial" panose="020B0604020202020204" pitchFamily="34" charset="0"/>
              <a:buChar char="•"/>
            </a:pPr>
            <a:r>
              <a:rPr lang="en-US" sz="1600" dirty="0" smtClean="0"/>
              <a:t>Think like a policymaker</a:t>
            </a:r>
          </a:p>
          <a:p>
            <a:pPr marL="285750" indent="-285750">
              <a:spcAft>
                <a:spcPts val="1200"/>
              </a:spcAft>
              <a:buFont typeface="Arial" panose="020B0604020202020204" pitchFamily="34" charset="0"/>
              <a:buChar char="•"/>
            </a:pPr>
            <a:r>
              <a:rPr lang="en-US" sz="1600" dirty="0" smtClean="0"/>
              <a:t>Remember how “national interests” are determined</a:t>
            </a:r>
          </a:p>
          <a:p>
            <a:pPr marL="285750" indent="-285750">
              <a:spcAft>
                <a:spcPts val="1200"/>
              </a:spcAft>
              <a:buFont typeface="Arial" panose="020B0604020202020204" pitchFamily="34" charset="0"/>
              <a:buChar char="•"/>
            </a:pPr>
            <a:r>
              <a:rPr lang="en-US" sz="1600" dirty="0" smtClean="0"/>
              <a:t>Respect people’s views.  Respect processes.  Respect institutional roles.  Respect democracy</a:t>
            </a:r>
            <a:endParaRPr lang="en-US" sz="1600" dirty="0"/>
          </a:p>
        </p:txBody>
      </p:sp>
      <p:sp>
        <p:nvSpPr>
          <p:cNvPr id="4" name="Slide Number Placeholder 3"/>
          <p:cNvSpPr>
            <a:spLocks noGrp="1"/>
          </p:cNvSpPr>
          <p:nvPr>
            <p:ph type="sldNum" sz="quarter" idx="12"/>
          </p:nvPr>
        </p:nvSpPr>
        <p:spPr/>
        <p:txBody>
          <a:bodyPr/>
          <a:lstStyle/>
          <a:p>
            <a:fld id="{C4F85062-4662-4D6B-BB38-DB7C890070DF}" type="slidenum">
              <a:rPr lang="en-US" smtClean="0"/>
              <a:t>12</a:t>
            </a:fld>
            <a:endParaRPr lang="en-US"/>
          </a:p>
        </p:txBody>
      </p:sp>
      <p:sp>
        <p:nvSpPr>
          <p:cNvPr id="3" name="Rectangle 2"/>
          <p:cNvSpPr/>
          <p:nvPr/>
        </p:nvSpPr>
        <p:spPr>
          <a:xfrm>
            <a:off x="4724400" y="1253341"/>
            <a:ext cx="3886200" cy="3539430"/>
          </a:xfrm>
          <a:prstGeom prst="rect">
            <a:avLst/>
          </a:prstGeom>
        </p:spPr>
        <p:txBody>
          <a:bodyPr wrap="square">
            <a:spAutoFit/>
          </a:bodyPr>
          <a:lstStyle/>
          <a:p>
            <a:pPr>
              <a:spcAft>
                <a:spcPts val="1200"/>
              </a:spcAft>
            </a:pPr>
            <a:r>
              <a:rPr lang="en-US" sz="1600" dirty="0" smtClean="0"/>
              <a:t>What’s </a:t>
            </a:r>
            <a:r>
              <a:rPr lang="en-US" sz="1600" dirty="0"/>
              <a:t>our unique contribution?</a:t>
            </a:r>
          </a:p>
          <a:p>
            <a:pPr marL="742950" lvl="1" indent="-285750">
              <a:spcAft>
                <a:spcPts val="1200"/>
              </a:spcAft>
              <a:buFont typeface="Arial" panose="020B0604020202020204" pitchFamily="34" charset="0"/>
              <a:buChar char="•"/>
            </a:pPr>
            <a:r>
              <a:rPr lang="en-US" sz="1600" dirty="0"/>
              <a:t>Clandestine or special info? </a:t>
            </a:r>
          </a:p>
          <a:p>
            <a:pPr marL="742950" lvl="1" indent="-285750">
              <a:spcAft>
                <a:spcPts val="1200"/>
              </a:spcAft>
              <a:buFont typeface="Arial" panose="020B0604020202020204" pitchFamily="34" charset="0"/>
              <a:buChar char="•"/>
            </a:pPr>
            <a:r>
              <a:rPr lang="en-US" sz="1600" dirty="0"/>
              <a:t>Subject expertise?</a:t>
            </a:r>
          </a:p>
          <a:p>
            <a:pPr marL="742950" lvl="1" indent="-285750">
              <a:spcAft>
                <a:spcPts val="1200"/>
              </a:spcAft>
              <a:buFont typeface="Arial" panose="020B0604020202020204" pitchFamily="34" charset="0"/>
              <a:buChar char="•"/>
            </a:pPr>
            <a:r>
              <a:rPr lang="en-US" sz="1600" dirty="0"/>
              <a:t>Timeliness?</a:t>
            </a:r>
          </a:p>
          <a:p>
            <a:pPr marL="742950" lvl="1" indent="-285750">
              <a:spcAft>
                <a:spcPts val="1200"/>
              </a:spcAft>
              <a:buFont typeface="Arial" panose="020B0604020202020204" pitchFamily="34" charset="0"/>
              <a:buChar char="•"/>
            </a:pPr>
            <a:r>
              <a:rPr lang="en-US" sz="1600" dirty="0"/>
              <a:t>Tradecraft?</a:t>
            </a:r>
          </a:p>
          <a:p>
            <a:pPr marL="742950" lvl="1" indent="-285750">
              <a:spcAft>
                <a:spcPts val="1200"/>
              </a:spcAft>
              <a:buFont typeface="Arial" panose="020B0604020202020204" pitchFamily="34" charset="0"/>
              <a:buChar char="•"/>
            </a:pPr>
            <a:r>
              <a:rPr lang="en-US" sz="1600" dirty="0"/>
              <a:t>Lack of agenda?</a:t>
            </a:r>
          </a:p>
          <a:p>
            <a:pPr marL="742950" lvl="1" indent="-285750">
              <a:spcAft>
                <a:spcPts val="1200"/>
              </a:spcAft>
              <a:buFont typeface="Arial" panose="020B0604020202020204" pitchFamily="34" charset="0"/>
              <a:buChar char="•"/>
            </a:pPr>
            <a:r>
              <a:rPr lang="en-US" sz="1600" dirty="0"/>
              <a:t>Warning or opportunity analysis</a:t>
            </a:r>
            <a:r>
              <a:rPr lang="en-US" sz="1600" dirty="0" smtClean="0"/>
              <a:t>?</a:t>
            </a:r>
          </a:p>
          <a:p>
            <a:pPr marL="742950" lvl="1" indent="-285750">
              <a:spcAft>
                <a:spcPts val="1200"/>
              </a:spcAft>
              <a:buFont typeface="Arial" panose="020B0604020202020204" pitchFamily="34" charset="0"/>
              <a:buChar char="•"/>
            </a:pPr>
            <a:endParaRPr lang="en-US" sz="1600" dirty="0"/>
          </a:p>
          <a:p>
            <a:pPr>
              <a:spcAft>
                <a:spcPts val="1200"/>
              </a:spcAft>
            </a:pPr>
            <a:r>
              <a:rPr lang="en-US" sz="1600" dirty="0" smtClean="0"/>
              <a:t>Identify your value-added – and build on it!</a:t>
            </a:r>
            <a:endParaRPr lang="en-US" sz="1600" dirty="0"/>
          </a:p>
        </p:txBody>
      </p:sp>
    </p:spTree>
    <p:extLst>
      <p:ext uri="{BB962C8B-B14F-4D97-AF65-F5344CB8AC3E}">
        <p14:creationId xmlns:p14="http://schemas.microsoft.com/office/powerpoint/2010/main" val="3623325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457200" y="533400"/>
            <a:ext cx="2819400" cy="400110"/>
          </a:xfrm>
        </p:spPr>
        <p:txBody>
          <a:bodyPr wrap="square">
            <a:spAutoFit/>
          </a:bodyPr>
          <a:lstStyle/>
          <a:p>
            <a:r>
              <a:rPr lang="en-US" sz="2000" dirty="0" smtClean="0"/>
              <a:t>A good briefing …</a:t>
            </a:r>
            <a:endParaRPr lang="en-US" sz="2000" dirty="0"/>
          </a:p>
        </p:txBody>
      </p:sp>
      <p:sp>
        <p:nvSpPr>
          <p:cNvPr id="3" name="Title 1"/>
          <p:cNvSpPr txBox="1">
            <a:spLocks/>
          </p:cNvSpPr>
          <p:nvPr/>
        </p:nvSpPr>
        <p:spPr>
          <a:xfrm>
            <a:off x="793454" y="1447800"/>
            <a:ext cx="3321345" cy="3810000"/>
          </a:xfrm>
          <a:prstGeom prst="rect">
            <a:avLst/>
          </a:prstGeom>
        </p:spPr>
        <p:txBody>
          <a:bodyPr vert="horz" lIns="91440" tIns="45720" rIns="91440" bIns="45720" rtlCol="0" anchor="t">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spcAft>
                <a:spcPts val="1200"/>
              </a:spcAft>
            </a:pPr>
            <a:r>
              <a:rPr lang="en-US" sz="1600" dirty="0" smtClean="0"/>
              <a:t>… is brief, focused, based on the policymaker’s needs, flexible, transparent, and analytically solid.</a:t>
            </a:r>
          </a:p>
          <a:p>
            <a:pPr algn="l">
              <a:spcAft>
                <a:spcPts val="1200"/>
              </a:spcAft>
            </a:pPr>
            <a:r>
              <a:rPr lang="en-US" sz="1600" i="1" dirty="0" smtClean="0"/>
              <a:t>You want to have the persuasive force of a business presentation but without the manipulation and personal incentive.  </a:t>
            </a:r>
            <a:endParaRPr lang="en-US" sz="1600" dirty="0" smtClean="0"/>
          </a:p>
          <a:p>
            <a:pPr algn="l">
              <a:spcAft>
                <a:spcPts val="1200"/>
              </a:spcAft>
            </a:pPr>
            <a:r>
              <a:rPr lang="en-US" sz="1600" dirty="0" smtClean="0"/>
              <a:t>And a good INTELLIGENCE briefing  … </a:t>
            </a:r>
            <a:r>
              <a:rPr lang="en-US" sz="1600" dirty="0"/>
              <a:t>never … </a:t>
            </a:r>
            <a:r>
              <a:rPr lang="en-US" sz="1600" dirty="0" smtClean="0"/>
              <a:t>never </a:t>
            </a:r>
            <a:r>
              <a:rPr lang="en-US" sz="1600" dirty="0"/>
              <a:t>… </a:t>
            </a:r>
            <a:r>
              <a:rPr lang="en-US" sz="1600" dirty="0" smtClean="0"/>
              <a:t>never </a:t>
            </a:r>
            <a:r>
              <a:rPr lang="en-US" sz="1600" dirty="0"/>
              <a:t>… </a:t>
            </a:r>
            <a:r>
              <a:rPr lang="en-US" sz="1600" dirty="0" smtClean="0"/>
              <a:t>never </a:t>
            </a:r>
            <a:r>
              <a:rPr lang="en-US" sz="1600" dirty="0"/>
              <a:t>… crosses the line into policy!</a:t>
            </a:r>
          </a:p>
          <a:p>
            <a:pPr algn="l">
              <a:spcAft>
                <a:spcPts val="1200"/>
              </a:spcAft>
            </a:pPr>
            <a:endParaRPr lang="en-US" sz="2400" dirty="0" smtClean="0"/>
          </a:p>
        </p:txBody>
      </p:sp>
      <p:sp>
        <p:nvSpPr>
          <p:cNvPr id="7" name="Slide Number Placeholder 6"/>
          <p:cNvSpPr>
            <a:spLocks noGrp="1"/>
          </p:cNvSpPr>
          <p:nvPr>
            <p:ph type="sldNum" sz="quarter" idx="12"/>
          </p:nvPr>
        </p:nvSpPr>
        <p:spPr/>
        <p:txBody>
          <a:bodyPr/>
          <a:lstStyle/>
          <a:p>
            <a:fld id="{C4F85062-4662-4D6B-BB38-DB7C890070DF}" type="slidenum">
              <a:rPr lang="en-US" smtClean="0"/>
              <a:t>13</a:t>
            </a:fld>
            <a:endParaRPr lang="en-US"/>
          </a:p>
        </p:txBody>
      </p:sp>
      <p:sp>
        <p:nvSpPr>
          <p:cNvPr id="6" name="Rectangle 5"/>
          <p:cNvSpPr/>
          <p:nvPr/>
        </p:nvSpPr>
        <p:spPr>
          <a:xfrm>
            <a:off x="6934200" y="1076324"/>
            <a:ext cx="1188720" cy="1097280"/>
          </a:xfrm>
          <a:prstGeom prst="rect">
            <a:avLst/>
          </a:prstGeom>
          <a:noFill/>
          <a:ln>
            <a:solidFill>
              <a:schemeClr val="accent1"/>
            </a:solidFill>
          </a:ln>
        </p:spPr>
        <p:txBody>
          <a:bodyPr wrap="square" lIns="91440" tIns="45720" rIns="91440" bIns="45720">
            <a:spAutoFit/>
          </a:bodyPr>
          <a:lstStyle/>
          <a:p>
            <a:pPr algn="ctr"/>
            <a:r>
              <a:rPr lang="en-US" sz="2000" b="1" cap="none" spc="0" dirty="0" smtClean="0">
                <a:ln w="12700">
                  <a:solidFill>
                    <a:schemeClr val="tx2">
                      <a:satMod val="155000"/>
                    </a:schemeClr>
                  </a:solidFill>
                  <a:prstDash val="solid"/>
                </a:ln>
                <a:solidFill>
                  <a:schemeClr val="bg2">
                    <a:tint val="85000"/>
                    <a:satMod val="155000"/>
                  </a:schemeClr>
                </a:solidFill>
              </a:rPr>
              <a:t>Time</a:t>
            </a:r>
            <a:r>
              <a:rPr lang="en-US" dirty="0"/>
              <a:t/>
            </a:r>
            <a:br>
              <a:rPr lang="en-US" dirty="0"/>
            </a:br>
            <a:r>
              <a:rPr lang="en-US" sz="1400" dirty="0" smtClean="0"/>
              <a:t>Increase Attention &amp; Retention</a:t>
            </a:r>
            <a:endParaRPr lang="en-US" sz="1400" dirty="0"/>
          </a:p>
        </p:txBody>
      </p:sp>
      <p:sp>
        <p:nvSpPr>
          <p:cNvPr id="9" name="Rectangle 8"/>
          <p:cNvSpPr/>
          <p:nvPr/>
        </p:nvSpPr>
        <p:spPr>
          <a:xfrm>
            <a:off x="6934200" y="2362200"/>
            <a:ext cx="1188720" cy="1097280"/>
          </a:xfrm>
          <a:prstGeom prst="rect">
            <a:avLst/>
          </a:prstGeom>
          <a:noFill/>
          <a:ln>
            <a:solidFill>
              <a:schemeClr val="accent1"/>
            </a:solidFill>
          </a:ln>
        </p:spPr>
        <p:txBody>
          <a:bodyPr wrap="square" lIns="91440" tIns="45720" rIns="91440" bIns="45720">
            <a:spAutoFit/>
          </a:bodyPr>
          <a:lstStyle/>
          <a:p>
            <a:pPr algn="ctr"/>
            <a:r>
              <a:rPr lang="en-US" sz="2000" b="1"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Audience</a:t>
            </a:r>
            <a:r>
              <a:rPr lang="en-US" sz="4000" b="1"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a:r>
            <a:br>
              <a:rPr lang="en-US" sz="4000" b="1"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br>
            <a:r>
              <a:rPr lang="en-US" sz="1400" dirty="0" smtClean="0"/>
              <a:t>Know who you’re talking to</a:t>
            </a:r>
            <a:endParaRPr lang="en-US" sz="1400" dirty="0"/>
          </a:p>
        </p:txBody>
      </p:sp>
      <p:sp>
        <p:nvSpPr>
          <p:cNvPr id="10" name="Rectangle 9"/>
          <p:cNvSpPr/>
          <p:nvPr/>
        </p:nvSpPr>
        <p:spPr>
          <a:xfrm>
            <a:off x="6943725" y="3657600"/>
            <a:ext cx="1188720" cy="1097280"/>
          </a:xfrm>
          <a:prstGeom prst="rect">
            <a:avLst/>
          </a:prstGeom>
          <a:noFill/>
          <a:ln>
            <a:solidFill>
              <a:schemeClr val="accent1"/>
            </a:solidFill>
          </a:ln>
        </p:spPr>
        <p:txBody>
          <a:bodyPr wrap="square" lIns="91440" tIns="45720" rIns="91440" bIns="45720">
            <a:spAutoFit/>
          </a:bodyPr>
          <a:lstStyle/>
          <a:p>
            <a:pPr algn="ctr"/>
            <a:r>
              <a:rPr lang="en-US" sz="2000" b="1"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Message</a:t>
            </a:r>
            <a:r>
              <a:rPr lang="en-US" sz="4000" b="1"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a:r>
            <a:br>
              <a:rPr lang="en-US" sz="4000" b="1"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br>
            <a:r>
              <a:rPr lang="en-US" sz="1400" dirty="0" smtClean="0"/>
              <a:t>Know what you say</a:t>
            </a:r>
            <a:endParaRPr lang="en-US" sz="1400" dirty="0"/>
          </a:p>
        </p:txBody>
      </p:sp>
      <p:sp>
        <p:nvSpPr>
          <p:cNvPr id="11" name="Rectangle 10"/>
          <p:cNvSpPr/>
          <p:nvPr/>
        </p:nvSpPr>
        <p:spPr>
          <a:xfrm>
            <a:off x="6943725" y="4953000"/>
            <a:ext cx="1188720" cy="1097280"/>
          </a:xfrm>
          <a:prstGeom prst="rect">
            <a:avLst/>
          </a:prstGeom>
          <a:noFill/>
          <a:ln>
            <a:solidFill>
              <a:schemeClr val="accent1"/>
            </a:solidFill>
          </a:ln>
        </p:spPr>
        <p:txBody>
          <a:bodyPr wrap="square" lIns="91440" tIns="45720" rIns="91440" bIns="45720">
            <a:spAutoFit/>
          </a:bodyPr>
          <a:lstStyle/>
          <a:p>
            <a:pPr algn="ctr"/>
            <a:r>
              <a:rPr lang="en-US" sz="2000" b="1"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Style</a:t>
            </a:r>
            <a:r>
              <a:rPr lang="en-US" sz="4000" b="1"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a:r>
            <a:br>
              <a:rPr lang="en-US" sz="4000" b="1"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br>
            <a:r>
              <a:rPr lang="en-US" sz="1400" dirty="0" smtClean="0"/>
              <a:t>Know how you say it</a:t>
            </a:r>
            <a:endParaRPr lang="en-US" sz="1400" dirty="0"/>
          </a:p>
        </p:txBody>
      </p:sp>
      <p:sp>
        <p:nvSpPr>
          <p:cNvPr id="4" name="Rectangle 3"/>
          <p:cNvSpPr/>
          <p:nvPr/>
        </p:nvSpPr>
        <p:spPr>
          <a:xfrm>
            <a:off x="4800600" y="1657140"/>
            <a:ext cx="1905000" cy="584775"/>
          </a:xfrm>
          <a:prstGeom prst="rect">
            <a:avLst/>
          </a:prstGeom>
        </p:spPr>
        <p:txBody>
          <a:bodyPr wrap="square">
            <a:spAutoFit/>
          </a:bodyPr>
          <a:lstStyle/>
          <a:p>
            <a:r>
              <a:rPr lang="en-US" sz="1600" dirty="0" smtClean="0"/>
              <a:t>… and is conscious of these factors: </a:t>
            </a:r>
            <a:endParaRPr lang="en-US" sz="1600" dirty="0"/>
          </a:p>
        </p:txBody>
      </p:sp>
    </p:spTree>
    <p:extLst>
      <p:ext uri="{BB962C8B-B14F-4D97-AF65-F5344CB8AC3E}">
        <p14:creationId xmlns:p14="http://schemas.microsoft.com/office/powerpoint/2010/main" val="64877317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descr="C:\Users\Fulton\AppData\Local\Microsoft\Windows\Temporary Internet Files\Content.IE5\IMT22A44\MC900239195[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772896" y="790239"/>
            <a:ext cx="1103904" cy="994644"/>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762000" y="1219200"/>
            <a:ext cx="2012410" cy="461665"/>
          </a:xfrm>
          <a:prstGeom prst="rect">
            <a:avLst/>
          </a:prstGeom>
          <a:noFill/>
          <a:ln>
            <a:solidFill>
              <a:schemeClr val="tx1"/>
            </a:solidFill>
          </a:ln>
        </p:spPr>
        <p:txBody>
          <a:bodyPr wrap="none" rtlCol="0">
            <a:spAutoFit/>
          </a:bodyPr>
          <a:lstStyle/>
          <a:p>
            <a:r>
              <a:rPr lang="en-US" sz="2400" dirty="0" smtClean="0"/>
              <a:t>Mini-</a:t>
            </a:r>
            <a:r>
              <a:rPr lang="en-US" sz="2400" dirty="0" err="1" smtClean="0"/>
              <a:t>ejercicios</a:t>
            </a:r>
            <a:endParaRPr lang="en-US" sz="2400" dirty="0" smtClean="0"/>
          </a:p>
        </p:txBody>
      </p:sp>
      <p:sp>
        <p:nvSpPr>
          <p:cNvPr id="6" name="TextBox 5"/>
          <p:cNvSpPr txBox="1"/>
          <p:nvPr/>
        </p:nvSpPr>
        <p:spPr>
          <a:xfrm>
            <a:off x="8336021" y="325402"/>
            <a:ext cx="533400" cy="523220"/>
          </a:xfrm>
          <a:prstGeom prst="rect">
            <a:avLst/>
          </a:prstGeom>
          <a:solidFill>
            <a:schemeClr val="tx1">
              <a:lumMod val="50000"/>
              <a:lumOff val="50000"/>
            </a:schemeClr>
          </a:solidFill>
        </p:spPr>
        <p:txBody>
          <a:bodyPr wrap="square" rtlCol="0">
            <a:spAutoFit/>
          </a:bodyPr>
          <a:lstStyle/>
          <a:p>
            <a:pPr algn="ctr"/>
            <a:r>
              <a:rPr lang="en-US" sz="2800" dirty="0">
                <a:solidFill>
                  <a:schemeClr val="bg1"/>
                </a:solidFill>
              </a:rPr>
              <a:t>C</a:t>
            </a:r>
          </a:p>
        </p:txBody>
      </p:sp>
      <p:graphicFrame>
        <p:nvGraphicFramePr>
          <p:cNvPr id="5" name="Table 4"/>
          <p:cNvGraphicFramePr>
            <a:graphicFrameLocks noGrp="1"/>
          </p:cNvGraphicFramePr>
          <p:nvPr>
            <p:extLst>
              <p:ext uri="{D42A27DB-BD31-4B8C-83A1-F6EECF244321}">
                <p14:modId xmlns:p14="http://schemas.microsoft.com/office/powerpoint/2010/main" val="4021649827"/>
              </p:ext>
            </p:extLst>
          </p:nvPr>
        </p:nvGraphicFramePr>
        <p:xfrm>
          <a:off x="762000" y="2133600"/>
          <a:ext cx="8001000" cy="4391567"/>
        </p:xfrm>
        <a:graphic>
          <a:graphicData uri="http://schemas.openxmlformats.org/drawingml/2006/table">
            <a:tbl>
              <a:tblPr firstRow="1" bandRow="1">
                <a:tableStyleId>{5C22544A-7EE6-4342-B048-85BDC9FD1C3A}</a:tableStyleId>
              </a:tblPr>
              <a:tblGrid>
                <a:gridCol w="475307"/>
                <a:gridCol w="7525693"/>
              </a:tblGrid>
              <a:tr h="349296">
                <a:tc>
                  <a:txBody>
                    <a:bodyPr/>
                    <a:lstStyle/>
                    <a:p>
                      <a:r>
                        <a:rPr lang="en-US" sz="1600" b="0" dirty="0" smtClean="0">
                          <a:solidFill>
                            <a:schemeClr val="tx1"/>
                          </a:solidFill>
                        </a:rPr>
                        <a:t>1.</a:t>
                      </a:r>
                      <a:endParaRPr lang="en-US" sz="1600" b="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1400" b="0" dirty="0" err="1" smtClean="0">
                          <a:solidFill>
                            <a:schemeClr val="tx1"/>
                          </a:solidFill>
                        </a:rPr>
                        <a:t>En</a:t>
                      </a:r>
                      <a:r>
                        <a:rPr lang="en-US" sz="1400" b="0" dirty="0" smtClean="0">
                          <a:solidFill>
                            <a:schemeClr val="tx1"/>
                          </a:solidFill>
                        </a:rPr>
                        <a:t> 40 palabras o </a:t>
                      </a:r>
                      <a:r>
                        <a:rPr lang="en-US" sz="1400" b="0" dirty="0" err="1" smtClean="0">
                          <a:solidFill>
                            <a:schemeClr val="tx1"/>
                          </a:solidFill>
                        </a:rPr>
                        <a:t>menos</a:t>
                      </a:r>
                      <a:r>
                        <a:rPr lang="en-US" sz="1400" b="0" dirty="0" smtClean="0">
                          <a:solidFill>
                            <a:schemeClr val="tx1"/>
                          </a:solidFill>
                        </a:rPr>
                        <a:t>, </a:t>
                      </a:r>
                      <a:r>
                        <a:rPr lang="en-US" sz="1400" b="0" dirty="0" err="1" smtClean="0">
                          <a:solidFill>
                            <a:schemeClr val="tx1"/>
                          </a:solidFill>
                        </a:rPr>
                        <a:t>dinos</a:t>
                      </a:r>
                      <a:r>
                        <a:rPr lang="en-US" sz="1400" b="0" dirty="0" smtClean="0">
                          <a:solidFill>
                            <a:schemeClr val="tx1"/>
                          </a:solidFill>
                        </a:rPr>
                        <a:t> </a:t>
                      </a:r>
                      <a:r>
                        <a:rPr lang="en-US" sz="1400" b="0" dirty="0" err="1" smtClean="0">
                          <a:solidFill>
                            <a:schemeClr val="tx1"/>
                          </a:solidFill>
                        </a:rPr>
                        <a:t>qué</a:t>
                      </a:r>
                      <a:r>
                        <a:rPr lang="en-US" sz="1400" b="0" dirty="0" smtClean="0">
                          <a:solidFill>
                            <a:schemeClr val="tx1"/>
                          </a:solidFill>
                        </a:rPr>
                        <a:t> </a:t>
                      </a:r>
                      <a:r>
                        <a:rPr lang="es-ES" sz="1400" b="0" dirty="0" smtClean="0">
                          <a:solidFill>
                            <a:schemeClr val="tx1"/>
                          </a:solidFill>
                        </a:rPr>
                        <a:t>necesitamos saber</a:t>
                      </a:r>
                      <a:r>
                        <a:rPr lang="es-ES" sz="1400" b="0" baseline="0" dirty="0" smtClean="0">
                          <a:solidFill>
                            <a:schemeClr val="tx1"/>
                          </a:solidFill>
                        </a:rPr>
                        <a:t> sobre el tema que has escogido.</a:t>
                      </a:r>
                      <a:endParaRPr lang="en-US" sz="1400" b="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49296">
                <a:tc>
                  <a:txBody>
                    <a:bodyPr/>
                    <a:lstStyle/>
                    <a:p>
                      <a:endParaRPr lang="en-US" sz="1600" b="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600" b="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49296">
                <a:tc>
                  <a:txBody>
                    <a:bodyPr/>
                    <a:lstStyle/>
                    <a:p>
                      <a:endParaRPr lang="en-US" sz="1600" b="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600" b="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49296">
                <a:tc>
                  <a:txBody>
                    <a:bodyPr/>
                    <a:lstStyle/>
                    <a:p>
                      <a:endParaRPr lang="en-US" sz="1600" b="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600" b="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279216">
                <a:tc>
                  <a:txBody>
                    <a:bodyPr/>
                    <a:lstStyle/>
                    <a:p>
                      <a:endParaRPr lang="en-US" sz="1600" b="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600" b="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603329">
                <a:tc>
                  <a:txBody>
                    <a:bodyPr/>
                    <a:lstStyle/>
                    <a:p>
                      <a:r>
                        <a:rPr lang="en-US" sz="1600" b="0" dirty="0" smtClean="0">
                          <a:solidFill>
                            <a:schemeClr val="tx1"/>
                          </a:solidFill>
                        </a:rPr>
                        <a:t>2.</a:t>
                      </a:r>
                      <a:endParaRPr lang="en-US" sz="1600" b="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s-ES" sz="1400" b="0" noProof="0" dirty="0" smtClean="0">
                          <a:solidFill>
                            <a:schemeClr val="tx1"/>
                          </a:solidFill>
                        </a:rPr>
                        <a:t>Explica</a:t>
                      </a:r>
                      <a:r>
                        <a:rPr lang="es-ES" sz="1400" b="0" baseline="0" noProof="0" dirty="0" smtClean="0">
                          <a:solidFill>
                            <a:schemeClr val="tx1"/>
                          </a:solidFill>
                        </a:rPr>
                        <a:t> cómo cambiarías tu presentación en situaciones diferentes – como el contexto profesional, vida personal, o conversación con personas de cultura ajena. </a:t>
                      </a:r>
                      <a:endParaRPr lang="es-ES" sz="1400" b="0" noProof="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255007">
                <a:tc>
                  <a:txBody>
                    <a:bodyPr/>
                    <a:lstStyle/>
                    <a:p>
                      <a:endParaRPr lang="en-US" sz="1600" b="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600" b="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425235">
                <a:tc>
                  <a:txBody>
                    <a:bodyPr/>
                    <a:lstStyle/>
                    <a:p>
                      <a:r>
                        <a:rPr lang="en-US" sz="1600" b="0" dirty="0" smtClean="0">
                          <a:solidFill>
                            <a:schemeClr val="tx1"/>
                          </a:solidFill>
                        </a:rPr>
                        <a:t>3.</a:t>
                      </a:r>
                      <a:endParaRPr lang="en-US" sz="1600" b="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s-ES" sz="1400" b="0" noProof="0" dirty="0" smtClean="0">
                          <a:solidFill>
                            <a:schemeClr val="tx1"/>
                          </a:solidFill>
                        </a:rPr>
                        <a:t>¿Cómo ajustarías</a:t>
                      </a:r>
                      <a:r>
                        <a:rPr lang="es-ES" sz="1400" b="0" baseline="0" noProof="0" dirty="0" smtClean="0">
                          <a:solidFill>
                            <a:schemeClr val="tx1"/>
                          </a:solidFill>
                        </a:rPr>
                        <a:t> el nivel de transparencia en tus comentarios según tus interlocutores?</a:t>
                      </a:r>
                      <a:endParaRPr lang="es-ES" sz="1400" b="0" noProof="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349296">
                <a:tc>
                  <a:txBody>
                    <a:bodyPr/>
                    <a:lstStyle/>
                    <a:p>
                      <a:endParaRPr lang="en-US" sz="1600" b="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600" b="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596667">
                <a:tc>
                  <a:txBody>
                    <a:bodyPr/>
                    <a:lstStyle/>
                    <a:p>
                      <a:r>
                        <a:rPr lang="en-US" sz="1600" b="0" dirty="0" smtClean="0">
                          <a:solidFill>
                            <a:schemeClr val="tx1"/>
                          </a:solidFill>
                        </a:rPr>
                        <a:t>4.</a:t>
                      </a:r>
                      <a:endParaRPr lang="en-US" sz="1600" b="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ES" sz="1400" b="0" noProof="0" dirty="0" smtClean="0">
                          <a:solidFill>
                            <a:schemeClr val="tx1"/>
                          </a:solidFill>
                        </a:rPr>
                        <a:t>Mientras</a:t>
                      </a:r>
                      <a:r>
                        <a:rPr lang="es-ES" sz="1400" b="0" baseline="0" noProof="0" dirty="0" smtClean="0">
                          <a:solidFill>
                            <a:schemeClr val="tx1"/>
                          </a:solidFill>
                        </a:rPr>
                        <a:t> avanza la conversación, ¿cómo ajustarás el contenido y estilo de tus  comentarios?</a:t>
                      </a:r>
                      <a:endParaRPr lang="es-ES" sz="1400" b="0" noProof="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49296">
                <a:tc>
                  <a:txBody>
                    <a:bodyPr/>
                    <a:lstStyle/>
                    <a:p>
                      <a:endParaRPr lang="en-US" sz="1600" b="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600" b="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
        <p:nvSpPr>
          <p:cNvPr id="9" name="Rectangle 8"/>
          <p:cNvSpPr/>
          <p:nvPr/>
        </p:nvSpPr>
        <p:spPr>
          <a:xfrm>
            <a:off x="5029200" y="273278"/>
            <a:ext cx="3315523" cy="369332"/>
          </a:xfrm>
          <a:prstGeom prst="rect">
            <a:avLst/>
          </a:prstGeom>
        </p:spPr>
        <p:txBody>
          <a:bodyPr wrap="none">
            <a:spAutoFit/>
          </a:bodyPr>
          <a:lstStyle/>
          <a:p>
            <a:r>
              <a:rPr lang="en-US" dirty="0" err="1" smtClean="0"/>
              <a:t>Nombre</a:t>
            </a:r>
            <a:r>
              <a:rPr lang="en-US" dirty="0" smtClean="0"/>
              <a:t>:  ___________________</a:t>
            </a:r>
            <a:endParaRPr lang="en-US" dirty="0"/>
          </a:p>
        </p:txBody>
      </p:sp>
      <p:sp>
        <p:nvSpPr>
          <p:cNvPr id="10" name="TextBox 9"/>
          <p:cNvSpPr txBox="1"/>
          <p:nvPr/>
        </p:nvSpPr>
        <p:spPr>
          <a:xfrm>
            <a:off x="457200" y="307007"/>
            <a:ext cx="3166764" cy="461665"/>
          </a:xfrm>
          <a:prstGeom prst="rect">
            <a:avLst/>
          </a:prstGeom>
          <a:noFill/>
        </p:spPr>
        <p:txBody>
          <a:bodyPr wrap="none" rtlCol="0">
            <a:spAutoFit/>
          </a:bodyPr>
          <a:lstStyle/>
          <a:p>
            <a:r>
              <a:rPr lang="en-US" sz="2400" dirty="0" err="1" smtClean="0"/>
              <a:t>Presentaci</a:t>
            </a:r>
            <a:r>
              <a:rPr lang="es-ES" sz="2400" dirty="0" err="1" smtClean="0"/>
              <a:t>ón</a:t>
            </a:r>
            <a:r>
              <a:rPr lang="es-ES" sz="2400" dirty="0" smtClean="0"/>
              <a:t> de análisis</a:t>
            </a:r>
            <a:endParaRPr lang="en-US" sz="2400" dirty="0"/>
          </a:p>
        </p:txBody>
      </p:sp>
      <p:sp>
        <p:nvSpPr>
          <p:cNvPr id="4" name="Slide Number Placeholder 3"/>
          <p:cNvSpPr>
            <a:spLocks noGrp="1"/>
          </p:cNvSpPr>
          <p:nvPr>
            <p:ph type="sldNum" sz="quarter" idx="12"/>
          </p:nvPr>
        </p:nvSpPr>
        <p:spPr/>
        <p:txBody>
          <a:bodyPr/>
          <a:lstStyle/>
          <a:p>
            <a:fld id="{C4F85062-4662-4D6B-BB38-DB7C890070DF}" type="slidenum">
              <a:rPr lang="en-US" smtClean="0"/>
              <a:t>14</a:t>
            </a:fld>
            <a:endParaRPr lang="en-US"/>
          </a:p>
        </p:txBody>
      </p:sp>
    </p:spTree>
    <p:extLst>
      <p:ext uri="{BB962C8B-B14F-4D97-AF65-F5344CB8AC3E}">
        <p14:creationId xmlns:p14="http://schemas.microsoft.com/office/powerpoint/2010/main" val="233376983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777948" y="1143000"/>
            <a:ext cx="3489251" cy="3200400"/>
          </a:xfrm>
          <a:prstGeom prst="rect">
            <a:avLst/>
          </a:prstGeom>
        </p:spPr>
        <p:txBody>
          <a:bodyPr vert="horz" lIns="91440" tIns="45720" rIns="91440" bIns="45720" rtlCol="0" anchor="t">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spcAft>
                <a:spcPts val="600"/>
              </a:spcAft>
            </a:pPr>
            <a:r>
              <a:rPr lang="en-US" sz="1600" b="1" i="1" dirty="0" smtClean="0"/>
              <a:t>Is appropriate to policymaker’s culture (while protecting ours)</a:t>
            </a:r>
          </a:p>
          <a:p>
            <a:pPr marL="274320" algn="l">
              <a:spcAft>
                <a:spcPts val="600"/>
              </a:spcAft>
            </a:pPr>
            <a:r>
              <a:rPr lang="en-US" sz="1600" dirty="0" smtClean="0"/>
              <a:t>Professional language – e.g., not slang</a:t>
            </a:r>
          </a:p>
          <a:p>
            <a:pPr marL="274320" algn="l">
              <a:spcAft>
                <a:spcPts val="600"/>
              </a:spcAft>
            </a:pPr>
            <a:r>
              <a:rPr lang="en-US" sz="1600" dirty="0" smtClean="0"/>
              <a:t>Precise language – e.g., on probability</a:t>
            </a:r>
          </a:p>
          <a:p>
            <a:pPr marL="274320" algn="l">
              <a:spcAft>
                <a:spcPts val="600"/>
              </a:spcAft>
            </a:pPr>
            <a:r>
              <a:rPr lang="en-US" sz="1600" dirty="0" smtClean="0"/>
              <a:t>Understand his/her needs, including level of detail</a:t>
            </a:r>
          </a:p>
          <a:p>
            <a:pPr marL="274320" algn="l">
              <a:spcAft>
                <a:spcPts val="600"/>
              </a:spcAft>
            </a:pPr>
            <a:r>
              <a:rPr lang="en-US" sz="1600" dirty="0" smtClean="0"/>
              <a:t>Respect his/her prerogatives</a:t>
            </a:r>
          </a:p>
          <a:p>
            <a:pPr algn="l">
              <a:spcAft>
                <a:spcPts val="1200"/>
              </a:spcAft>
            </a:pPr>
            <a:r>
              <a:rPr lang="en-US" sz="2400" dirty="0"/>
              <a:t>	</a:t>
            </a:r>
            <a:endParaRPr lang="en-US" sz="2400" dirty="0" smtClean="0"/>
          </a:p>
          <a:p>
            <a:pPr algn="l">
              <a:spcAft>
                <a:spcPts val="1200"/>
              </a:spcAft>
            </a:pPr>
            <a:endParaRPr lang="en-US" sz="2400" dirty="0" smtClean="0"/>
          </a:p>
        </p:txBody>
      </p:sp>
      <p:sp>
        <p:nvSpPr>
          <p:cNvPr id="4" name="Slide Number Placeholder 3"/>
          <p:cNvSpPr>
            <a:spLocks noGrp="1"/>
          </p:cNvSpPr>
          <p:nvPr>
            <p:ph type="sldNum" sz="quarter" idx="12"/>
          </p:nvPr>
        </p:nvSpPr>
        <p:spPr/>
        <p:txBody>
          <a:bodyPr/>
          <a:lstStyle/>
          <a:p>
            <a:fld id="{C4F85062-4662-4D6B-BB38-DB7C890070DF}" type="slidenum">
              <a:rPr lang="en-US" smtClean="0"/>
              <a:t>15</a:t>
            </a:fld>
            <a:endParaRPr lang="en-US"/>
          </a:p>
        </p:txBody>
      </p:sp>
      <p:sp>
        <p:nvSpPr>
          <p:cNvPr id="5" name="Title 1"/>
          <p:cNvSpPr txBox="1">
            <a:spLocks/>
          </p:cNvSpPr>
          <p:nvPr/>
        </p:nvSpPr>
        <p:spPr>
          <a:xfrm>
            <a:off x="457200" y="533400"/>
            <a:ext cx="2819400" cy="400110"/>
          </a:xfrm>
          <a:prstGeom prst="rect">
            <a:avLst/>
          </a:prstGeom>
        </p:spPr>
        <p:txBody>
          <a:bodyPr vert="horz" wrap="square" lIns="91440" tIns="45720" rIns="91440" bIns="45720" rtlCol="0" anchor="ctr">
            <a:sp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000" smtClean="0"/>
              <a:t>A good briefing …</a:t>
            </a:r>
            <a:endParaRPr lang="en-US" sz="2000" dirty="0"/>
          </a:p>
        </p:txBody>
      </p:sp>
      <p:sp>
        <p:nvSpPr>
          <p:cNvPr id="6" name="Rectangle 5"/>
          <p:cNvSpPr/>
          <p:nvPr/>
        </p:nvSpPr>
        <p:spPr>
          <a:xfrm>
            <a:off x="777949" y="4114800"/>
            <a:ext cx="3641651" cy="2031325"/>
          </a:xfrm>
          <a:prstGeom prst="rect">
            <a:avLst/>
          </a:prstGeom>
        </p:spPr>
        <p:txBody>
          <a:bodyPr wrap="square">
            <a:spAutoFit/>
          </a:bodyPr>
          <a:lstStyle/>
          <a:p>
            <a:pPr>
              <a:spcAft>
                <a:spcPts val="1200"/>
              </a:spcAft>
            </a:pPr>
            <a:r>
              <a:rPr lang="en-US" sz="1600" b="1" i="1" dirty="0" smtClean="0"/>
              <a:t>Is transparent </a:t>
            </a:r>
          </a:p>
          <a:p>
            <a:pPr marL="274320">
              <a:spcBef>
                <a:spcPct val="0"/>
              </a:spcBef>
              <a:spcAft>
                <a:spcPts val="600"/>
              </a:spcAft>
            </a:pPr>
            <a:r>
              <a:rPr lang="en-US" sz="1600" dirty="0">
                <a:latin typeface="+mj-lt"/>
                <a:ea typeface="+mj-ea"/>
                <a:cs typeface="+mj-cs"/>
              </a:rPr>
              <a:t>Appropriate level of honesty</a:t>
            </a:r>
          </a:p>
          <a:p>
            <a:pPr marL="274320">
              <a:spcBef>
                <a:spcPct val="0"/>
              </a:spcBef>
              <a:spcAft>
                <a:spcPts val="600"/>
              </a:spcAft>
            </a:pPr>
            <a:r>
              <a:rPr lang="en-US" sz="1600" dirty="0" smtClean="0">
                <a:latin typeface="+mj-lt"/>
                <a:ea typeface="+mj-ea"/>
                <a:cs typeface="+mj-cs"/>
              </a:rPr>
              <a:t>Make </a:t>
            </a:r>
            <a:r>
              <a:rPr lang="en-US" sz="1600" dirty="0">
                <a:latin typeface="+mj-lt"/>
                <a:ea typeface="+mj-ea"/>
                <a:cs typeface="+mj-cs"/>
              </a:rPr>
              <a:t>logic clear</a:t>
            </a:r>
          </a:p>
          <a:p>
            <a:pPr marL="274320">
              <a:spcBef>
                <a:spcPct val="0"/>
              </a:spcBef>
              <a:spcAft>
                <a:spcPts val="600"/>
              </a:spcAft>
            </a:pPr>
            <a:r>
              <a:rPr lang="en-US" sz="1600" dirty="0">
                <a:latin typeface="+mj-lt"/>
                <a:ea typeface="+mj-ea"/>
                <a:cs typeface="+mj-cs"/>
              </a:rPr>
              <a:t>Don’t exaggerate the quality of data or judgments</a:t>
            </a:r>
          </a:p>
          <a:p>
            <a:pPr marL="274320">
              <a:spcBef>
                <a:spcPct val="0"/>
              </a:spcBef>
              <a:spcAft>
                <a:spcPts val="600"/>
              </a:spcAft>
            </a:pPr>
            <a:r>
              <a:rPr lang="en-US" sz="1600" dirty="0">
                <a:latin typeface="+mj-lt"/>
                <a:ea typeface="+mj-ea"/>
                <a:cs typeface="+mj-cs"/>
              </a:rPr>
              <a:t>Don’t exaggerate your confidence</a:t>
            </a:r>
          </a:p>
        </p:txBody>
      </p:sp>
      <p:sp>
        <p:nvSpPr>
          <p:cNvPr id="9" name="Rectangle 8"/>
          <p:cNvSpPr/>
          <p:nvPr/>
        </p:nvSpPr>
        <p:spPr>
          <a:xfrm>
            <a:off x="4686300" y="2438400"/>
            <a:ext cx="4038600" cy="2354491"/>
          </a:xfrm>
          <a:prstGeom prst="rect">
            <a:avLst/>
          </a:prstGeom>
          <a:ln>
            <a:solidFill>
              <a:schemeClr val="bg2">
                <a:lumMod val="60000"/>
                <a:lumOff val="40000"/>
              </a:schemeClr>
            </a:solidFill>
          </a:ln>
        </p:spPr>
        <p:txBody>
          <a:bodyPr wrap="square">
            <a:spAutoFit/>
          </a:bodyPr>
          <a:lstStyle/>
          <a:p>
            <a:pPr>
              <a:spcAft>
                <a:spcPts val="1200"/>
              </a:spcAft>
            </a:pPr>
            <a:r>
              <a:rPr lang="en-US" sz="1600" b="1" i="1" dirty="0"/>
              <a:t>Uses good </a:t>
            </a:r>
            <a:r>
              <a:rPr lang="en-US" sz="1600" b="1" i="1" dirty="0" smtClean="0"/>
              <a:t>tradecraft, with combination of</a:t>
            </a:r>
            <a:endParaRPr lang="en-US" sz="1600" b="1" i="1" dirty="0"/>
          </a:p>
          <a:p>
            <a:pPr marL="274320">
              <a:spcBef>
                <a:spcPct val="0"/>
              </a:spcBef>
              <a:spcAft>
                <a:spcPts val="600"/>
              </a:spcAft>
            </a:pPr>
            <a:r>
              <a:rPr lang="en-US" sz="1600" dirty="0" smtClean="0">
                <a:latin typeface="+mj-lt"/>
                <a:ea typeface="+mj-ea"/>
                <a:cs typeface="+mj-cs"/>
              </a:rPr>
              <a:t>Transparency </a:t>
            </a:r>
            <a:r>
              <a:rPr lang="en-US" sz="1600" dirty="0">
                <a:latin typeface="+mj-lt"/>
                <a:ea typeface="+mj-ea"/>
                <a:cs typeface="+mj-cs"/>
              </a:rPr>
              <a:t>(on info, logic, etc</a:t>
            </a:r>
            <a:r>
              <a:rPr lang="en-US" sz="1600" dirty="0" smtClean="0">
                <a:latin typeface="+mj-lt"/>
                <a:ea typeface="+mj-ea"/>
                <a:cs typeface="+mj-cs"/>
              </a:rPr>
              <a:t>.)</a:t>
            </a:r>
          </a:p>
          <a:p>
            <a:pPr marL="274320">
              <a:spcBef>
                <a:spcPct val="0"/>
              </a:spcBef>
              <a:spcAft>
                <a:spcPts val="600"/>
              </a:spcAft>
            </a:pPr>
            <a:r>
              <a:rPr lang="en-US" sz="1600" dirty="0" smtClean="0">
                <a:latin typeface="+mj-lt"/>
                <a:ea typeface="+mj-ea"/>
                <a:cs typeface="+mj-cs"/>
              </a:rPr>
              <a:t>Agreed-upon </a:t>
            </a:r>
            <a:r>
              <a:rPr lang="en-US" sz="1600" dirty="0">
                <a:latin typeface="+mj-lt"/>
                <a:ea typeface="+mj-ea"/>
                <a:cs typeface="+mj-cs"/>
              </a:rPr>
              <a:t>logic and </a:t>
            </a:r>
            <a:r>
              <a:rPr lang="en-US" sz="1600" dirty="0" smtClean="0">
                <a:latin typeface="+mj-lt"/>
                <a:ea typeface="+mj-ea"/>
                <a:cs typeface="+mj-cs"/>
              </a:rPr>
              <a:t>models</a:t>
            </a:r>
          </a:p>
          <a:p>
            <a:pPr marL="274320">
              <a:spcBef>
                <a:spcPct val="0"/>
              </a:spcBef>
              <a:spcAft>
                <a:spcPts val="600"/>
              </a:spcAft>
            </a:pPr>
            <a:r>
              <a:rPr lang="en-US" sz="1600" dirty="0" smtClean="0">
                <a:latin typeface="+mj-lt"/>
                <a:ea typeface="+mj-ea"/>
                <a:cs typeface="+mj-cs"/>
              </a:rPr>
              <a:t>Careful </a:t>
            </a:r>
            <a:r>
              <a:rPr lang="en-US" sz="1600" dirty="0">
                <a:latin typeface="+mj-lt"/>
                <a:ea typeface="+mj-ea"/>
                <a:cs typeface="+mj-cs"/>
              </a:rPr>
              <a:t>selection of </a:t>
            </a:r>
            <a:r>
              <a:rPr lang="en-US" sz="1600" dirty="0" smtClean="0">
                <a:latin typeface="+mj-lt"/>
                <a:ea typeface="+mj-ea"/>
                <a:cs typeface="+mj-cs"/>
              </a:rPr>
              <a:t>words</a:t>
            </a:r>
          </a:p>
          <a:p>
            <a:pPr marL="274320">
              <a:spcBef>
                <a:spcPct val="0"/>
              </a:spcBef>
              <a:spcAft>
                <a:spcPts val="600"/>
              </a:spcAft>
            </a:pPr>
            <a:r>
              <a:rPr lang="en-US" sz="1600" dirty="0" smtClean="0">
                <a:latin typeface="+mj-lt"/>
                <a:ea typeface="+mj-ea"/>
                <a:cs typeface="+mj-cs"/>
              </a:rPr>
              <a:t>Examination </a:t>
            </a:r>
            <a:r>
              <a:rPr lang="en-US" sz="1600" dirty="0">
                <a:latin typeface="+mj-lt"/>
                <a:ea typeface="+mj-ea"/>
                <a:cs typeface="+mj-cs"/>
              </a:rPr>
              <a:t>of alternative </a:t>
            </a:r>
            <a:r>
              <a:rPr lang="en-US" sz="1600" dirty="0" smtClean="0">
                <a:latin typeface="+mj-lt"/>
                <a:ea typeface="+mj-ea"/>
                <a:cs typeface="+mj-cs"/>
              </a:rPr>
              <a:t>interpretations</a:t>
            </a:r>
          </a:p>
          <a:p>
            <a:pPr marL="274320">
              <a:spcBef>
                <a:spcPct val="0"/>
              </a:spcBef>
              <a:spcAft>
                <a:spcPts val="600"/>
              </a:spcAft>
            </a:pPr>
            <a:r>
              <a:rPr lang="en-US" sz="1600" dirty="0" smtClean="0">
                <a:latin typeface="+mj-lt"/>
                <a:ea typeface="+mj-ea"/>
                <a:cs typeface="+mj-cs"/>
              </a:rPr>
              <a:t>Knowledge </a:t>
            </a:r>
            <a:r>
              <a:rPr lang="en-US" sz="1600" dirty="0">
                <a:latin typeface="+mj-lt"/>
                <a:ea typeface="+mj-ea"/>
                <a:cs typeface="+mj-cs"/>
              </a:rPr>
              <a:t>of </a:t>
            </a:r>
            <a:r>
              <a:rPr lang="en-US" sz="1600" dirty="0" smtClean="0">
                <a:latin typeface="+mj-lt"/>
                <a:ea typeface="+mj-ea"/>
                <a:cs typeface="+mj-cs"/>
              </a:rPr>
              <a:t>implications</a:t>
            </a:r>
          </a:p>
          <a:p>
            <a:pPr marL="274320">
              <a:spcBef>
                <a:spcPct val="0"/>
              </a:spcBef>
              <a:spcAft>
                <a:spcPts val="600"/>
              </a:spcAft>
            </a:pPr>
            <a:r>
              <a:rPr lang="en-US" sz="1600" dirty="0" smtClean="0">
                <a:latin typeface="+mj-lt"/>
                <a:ea typeface="+mj-ea"/>
                <a:cs typeface="+mj-cs"/>
              </a:rPr>
              <a:t>Neutrality/objectivity/value-free</a:t>
            </a:r>
            <a:endParaRPr lang="en-US" sz="1600" dirty="0">
              <a:latin typeface="+mj-lt"/>
              <a:ea typeface="+mj-ea"/>
              <a:cs typeface="+mj-cs"/>
            </a:endParaRPr>
          </a:p>
        </p:txBody>
      </p:sp>
      <p:sp>
        <p:nvSpPr>
          <p:cNvPr id="10" name="Rectangle 9"/>
          <p:cNvSpPr/>
          <p:nvPr/>
        </p:nvSpPr>
        <p:spPr>
          <a:xfrm>
            <a:off x="4581525" y="733455"/>
            <a:ext cx="4572000" cy="1554272"/>
          </a:xfrm>
          <a:prstGeom prst="rect">
            <a:avLst/>
          </a:prstGeom>
        </p:spPr>
        <p:txBody>
          <a:bodyPr>
            <a:spAutoFit/>
          </a:bodyPr>
          <a:lstStyle/>
          <a:p>
            <a:pPr>
              <a:spcAft>
                <a:spcPts val="1200"/>
              </a:spcAft>
            </a:pPr>
            <a:r>
              <a:rPr lang="en-US" sz="1600" b="1" i="1" dirty="0"/>
              <a:t>Adapts </a:t>
            </a:r>
            <a:r>
              <a:rPr lang="en-US" sz="1600" b="1" i="1" dirty="0" smtClean="0"/>
              <a:t>to </a:t>
            </a:r>
            <a:r>
              <a:rPr lang="en-US" sz="1600" b="1" i="1" dirty="0"/>
              <a:t>policymaker’s needs</a:t>
            </a:r>
          </a:p>
          <a:p>
            <a:pPr marL="274320">
              <a:spcBef>
                <a:spcPct val="0"/>
              </a:spcBef>
              <a:spcAft>
                <a:spcPts val="600"/>
              </a:spcAft>
            </a:pPr>
            <a:r>
              <a:rPr lang="en-US" sz="1600" dirty="0">
                <a:latin typeface="+mj-lt"/>
                <a:ea typeface="+mj-ea"/>
                <a:cs typeface="+mj-cs"/>
              </a:rPr>
              <a:t>Aware of policy options and their evolution</a:t>
            </a:r>
            <a:br>
              <a:rPr lang="en-US" sz="1600" dirty="0">
                <a:latin typeface="+mj-lt"/>
                <a:ea typeface="+mj-ea"/>
                <a:cs typeface="+mj-cs"/>
              </a:rPr>
            </a:br>
            <a:r>
              <a:rPr lang="en-US" sz="1600" dirty="0">
                <a:latin typeface="+mj-lt"/>
                <a:ea typeface="+mj-ea"/>
                <a:cs typeface="+mj-cs"/>
              </a:rPr>
              <a:t>Aware of policy actions already taken</a:t>
            </a:r>
            <a:br>
              <a:rPr lang="en-US" sz="1600" dirty="0">
                <a:latin typeface="+mj-lt"/>
                <a:ea typeface="+mj-ea"/>
                <a:cs typeface="+mj-cs"/>
              </a:rPr>
            </a:br>
            <a:r>
              <a:rPr lang="en-US" sz="1600" dirty="0">
                <a:latin typeface="+mj-lt"/>
                <a:ea typeface="+mj-ea"/>
                <a:cs typeface="+mj-cs"/>
              </a:rPr>
              <a:t>Respond to questions</a:t>
            </a:r>
          </a:p>
          <a:p>
            <a:pPr marL="274320">
              <a:spcBef>
                <a:spcPct val="0"/>
              </a:spcBef>
              <a:spcAft>
                <a:spcPts val="600"/>
              </a:spcAft>
            </a:pPr>
            <a:r>
              <a:rPr lang="en-US" sz="1600" dirty="0">
                <a:latin typeface="+mj-lt"/>
                <a:ea typeface="+mj-ea"/>
                <a:cs typeface="+mj-cs"/>
              </a:rPr>
              <a:t>Adjust to customer’s style</a:t>
            </a:r>
          </a:p>
        </p:txBody>
      </p:sp>
      <p:sp>
        <p:nvSpPr>
          <p:cNvPr id="11" name="Rectangle 10"/>
          <p:cNvSpPr/>
          <p:nvPr/>
        </p:nvSpPr>
        <p:spPr>
          <a:xfrm>
            <a:off x="4686300" y="5130462"/>
            <a:ext cx="4229100" cy="923330"/>
          </a:xfrm>
          <a:prstGeom prst="rect">
            <a:avLst/>
          </a:prstGeom>
        </p:spPr>
        <p:txBody>
          <a:bodyPr wrap="square">
            <a:spAutoFit/>
          </a:bodyPr>
          <a:lstStyle/>
          <a:p>
            <a:pPr>
              <a:spcAft>
                <a:spcPts val="1200"/>
              </a:spcAft>
            </a:pPr>
            <a:r>
              <a:rPr lang="en-US" i="1" dirty="0" smtClean="0"/>
              <a:t>You </a:t>
            </a:r>
            <a:r>
              <a:rPr lang="en-US" i="1" dirty="0"/>
              <a:t>want to have the persuasive force of a business presentation but without the manipulation and personal incentive.  </a:t>
            </a:r>
          </a:p>
        </p:txBody>
      </p:sp>
    </p:spTree>
    <p:extLst>
      <p:ext uri="{BB962C8B-B14F-4D97-AF65-F5344CB8AC3E}">
        <p14:creationId xmlns:p14="http://schemas.microsoft.com/office/powerpoint/2010/main" val="11392070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C4F85062-4662-4D6B-BB38-DB7C890070DF}" type="slidenum">
              <a:rPr lang="en-US" smtClean="0"/>
              <a:t>16</a:t>
            </a:fld>
            <a:endParaRPr lang="en-US"/>
          </a:p>
        </p:txBody>
      </p:sp>
      <p:sp>
        <p:nvSpPr>
          <p:cNvPr id="4" name="TextBox 3"/>
          <p:cNvSpPr txBox="1"/>
          <p:nvPr/>
        </p:nvSpPr>
        <p:spPr>
          <a:xfrm>
            <a:off x="5410200" y="1143000"/>
            <a:ext cx="3352800" cy="4585871"/>
          </a:xfrm>
          <a:prstGeom prst="rect">
            <a:avLst/>
          </a:prstGeom>
          <a:noFill/>
        </p:spPr>
        <p:txBody>
          <a:bodyPr wrap="square" rtlCol="0">
            <a:spAutoFit/>
          </a:bodyPr>
          <a:lstStyle/>
          <a:p>
            <a:pPr>
              <a:spcAft>
                <a:spcPts val="600"/>
              </a:spcAft>
            </a:pPr>
            <a:r>
              <a:rPr lang="es-ES" dirty="0" err="1" smtClean="0"/>
              <a:t>Guidelines</a:t>
            </a:r>
            <a:r>
              <a:rPr lang="en-US" dirty="0" smtClean="0"/>
              <a:t>:</a:t>
            </a:r>
          </a:p>
          <a:p>
            <a:pPr marL="285750" indent="-285750">
              <a:spcAft>
                <a:spcPts val="600"/>
              </a:spcAft>
              <a:buFont typeface="Arial" panose="020B0604020202020204" pitchFamily="34" charset="0"/>
              <a:buChar char="•"/>
            </a:pPr>
            <a:r>
              <a:rPr lang="en-US" dirty="0" smtClean="0"/>
              <a:t>Don’t waste time (but don’t </a:t>
            </a:r>
            <a:r>
              <a:rPr lang="en-US" i="1" dirty="0" smtClean="0"/>
              <a:t>speak</a:t>
            </a:r>
            <a:r>
              <a:rPr lang="en-US" dirty="0" smtClean="0"/>
              <a:t> too fast)</a:t>
            </a:r>
          </a:p>
          <a:p>
            <a:pPr marL="285750" indent="-285750">
              <a:spcAft>
                <a:spcPts val="600"/>
              </a:spcAft>
              <a:buFont typeface="Arial" panose="020B0604020202020204" pitchFamily="34" charset="0"/>
              <a:buChar char="•"/>
            </a:pPr>
            <a:r>
              <a:rPr lang="en-US" dirty="0" smtClean="0"/>
              <a:t>Know your audience</a:t>
            </a:r>
          </a:p>
          <a:p>
            <a:pPr marL="285750" indent="-285750">
              <a:spcAft>
                <a:spcPts val="600"/>
              </a:spcAft>
              <a:buFont typeface="Arial" panose="020B0604020202020204" pitchFamily="34" charset="0"/>
              <a:buChar char="•"/>
            </a:pPr>
            <a:r>
              <a:rPr lang="en-US" dirty="0" smtClean="0"/>
              <a:t>Make an “emotional” connection</a:t>
            </a:r>
          </a:p>
          <a:p>
            <a:pPr marL="285750" indent="-285750">
              <a:spcAft>
                <a:spcPts val="600"/>
              </a:spcAft>
              <a:buFont typeface="Arial" panose="020B0604020202020204" pitchFamily="34" charset="0"/>
              <a:buChar char="•"/>
            </a:pPr>
            <a:r>
              <a:rPr lang="en-US" dirty="0" smtClean="0"/>
              <a:t>KISS, KISS, KISS</a:t>
            </a:r>
          </a:p>
          <a:p>
            <a:pPr marL="285750" indent="-285750">
              <a:spcAft>
                <a:spcPts val="600"/>
              </a:spcAft>
              <a:buFont typeface="Arial" panose="020B0604020202020204" pitchFamily="34" charset="0"/>
              <a:buChar char="•"/>
            </a:pPr>
            <a:r>
              <a:rPr lang="en-US" dirty="0" smtClean="0"/>
              <a:t>Know where you want to go … and go there</a:t>
            </a:r>
          </a:p>
          <a:p>
            <a:pPr marL="285750" indent="-285750">
              <a:spcAft>
                <a:spcPts val="600"/>
              </a:spcAft>
              <a:buFont typeface="Arial" panose="020B0604020202020204" pitchFamily="34" charset="0"/>
              <a:buChar char="•"/>
            </a:pPr>
            <a:r>
              <a:rPr lang="en-US" dirty="0" smtClean="0"/>
              <a:t>Show; don’t just tell</a:t>
            </a:r>
          </a:p>
          <a:p>
            <a:pPr marL="285750" indent="-285750">
              <a:spcAft>
                <a:spcPts val="600"/>
              </a:spcAft>
              <a:buFont typeface="Arial" panose="020B0604020202020204" pitchFamily="34" charset="0"/>
              <a:buChar char="•"/>
            </a:pPr>
            <a:r>
              <a:rPr lang="en-US" dirty="0" smtClean="0"/>
              <a:t>Use the right voice, body language, and eye contact; be natural</a:t>
            </a:r>
          </a:p>
          <a:p>
            <a:pPr marL="285750" indent="-285750">
              <a:buFont typeface="Arial" panose="020B0604020202020204" pitchFamily="34" charset="0"/>
              <a:buChar char="•"/>
            </a:pPr>
            <a:endParaRPr lang="en-US"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21278142">
            <a:off x="336782" y="670996"/>
            <a:ext cx="4740351" cy="3555263"/>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95121086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346370" y="2496441"/>
            <a:ext cx="990600" cy="417914"/>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1400" dirty="0" smtClean="0"/>
              <a:t>headline</a:t>
            </a:r>
            <a:endParaRPr lang="en-US" sz="1400" dirty="0"/>
          </a:p>
        </p:txBody>
      </p:sp>
      <p:sp>
        <p:nvSpPr>
          <p:cNvPr id="4" name="Rectangle 3"/>
          <p:cNvSpPr/>
          <p:nvPr/>
        </p:nvSpPr>
        <p:spPr>
          <a:xfrm>
            <a:off x="2329898" y="3028684"/>
            <a:ext cx="990600" cy="419686"/>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1400" dirty="0" smtClean="0"/>
              <a:t>context </a:t>
            </a:r>
            <a:endParaRPr lang="en-US" sz="1400" dirty="0"/>
          </a:p>
        </p:txBody>
      </p:sp>
      <p:sp>
        <p:nvSpPr>
          <p:cNvPr id="5" name="Rectangle 4"/>
          <p:cNvSpPr/>
          <p:nvPr/>
        </p:nvSpPr>
        <p:spPr>
          <a:xfrm>
            <a:off x="2339201" y="3530024"/>
            <a:ext cx="990600" cy="415499"/>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1400" dirty="0" smtClean="0"/>
              <a:t>points </a:t>
            </a:r>
            <a:endParaRPr lang="en-US" sz="1400" dirty="0"/>
          </a:p>
        </p:txBody>
      </p:sp>
      <p:sp>
        <p:nvSpPr>
          <p:cNvPr id="6" name="Rectangle 5"/>
          <p:cNvSpPr/>
          <p:nvPr/>
        </p:nvSpPr>
        <p:spPr>
          <a:xfrm>
            <a:off x="2346417" y="4063424"/>
            <a:ext cx="999983" cy="416166"/>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1400" dirty="0" smtClean="0"/>
              <a:t>proofs</a:t>
            </a:r>
            <a:endParaRPr lang="en-US" sz="1400" dirty="0"/>
          </a:p>
        </p:txBody>
      </p:sp>
      <p:sp>
        <p:nvSpPr>
          <p:cNvPr id="7" name="Rectangle 6"/>
          <p:cNvSpPr/>
          <p:nvPr/>
        </p:nvSpPr>
        <p:spPr>
          <a:xfrm>
            <a:off x="2356480" y="4596824"/>
            <a:ext cx="985282" cy="399502"/>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1400" dirty="0" smtClean="0"/>
              <a:t>indicators </a:t>
            </a:r>
            <a:endParaRPr lang="en-US" sz="1400" dirty="0"/>
          </a:p>
        </p:txBody>
      </p:sp>
      <p:sp>
        <p:nvSpPr>
          <p:cNvPr id="8" name="Rectangle 7"/>
          <p:cNvSpPr/>
          <p:nvPr/>
        </p:nvSpPr>
        <p:spPr>
          <a:xfrm>
            <a:off x="2348505" y="5091764"/>
            <a:ext cx="971993" cy="372806"/>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1400" dirty="0" smtClean="0"/>
              <a:t>summary</a:t>
            </a:r>
            <a:endParaRPr lang="en-US" sz="1400" dirty="0"/>
          </a:p>
        </p:txBody>
      </p:sp>
      <p:sp>
        <p:nvSpPr>
          <p:cNvPr id="9" name="Rectangle 8"/>
          <p:cNvSpPr/>
          <p:nvPr/>
        </p:nvSpPr>
        <p:spPr>
          <a:xfrm>
            <a:off x="2348506" y="5538010"/>
            <a:ext cx="988464" cy="381368"/>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1400" dirty="0" smtClean="0"/>
              <a:t>“action” </a:t>
            </a:r>
            <a:endParaRPr lang="en-US" sz="1400" dirty="0"/>
          </a:p>
        </p:txBody>
      </p:sp>
      <p:sp>
        <p:nvSpPr>
          <p:cNvPr id="10" name="Rectangle 9"/>
          <p:cNvSpPr/>
          <p:nvPr/>
        </p:nvSpPr>
        <p:spPr>
          <a:xfrm>
            <a:off x="5801833" y="5513280"/>
            <a:ext cx="1097280" cy="416166"/>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400" dirty="0" smtClean="0"/>
              <a:t>implications</a:t>
            </a:r>
            <a:endParaRPr lang="en-US" sz="1400" dirty="0"/>
          </a:p>
        </p:txBody>
      </p:sp>
      <p:sp>
        <p:nvSpPr>
          <p:cNvPr id="11" name="Rectangle 10"/>
          <p:cNvSpPr/>
          <p:nvPr/>
        </p:nvSpPr>
        <p:spPr>
          <a:xfrm>
            <a:off x="5815584" y="2699499"/>
            <a:ext cx="1097280" cy="416166"/>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400" dirty="0" smtClean="0"/>
              <a:t>key judgments</a:t>
            </a:r>
            <a:endParaRPr lang="en-US" sz="1400" dirty="0"/>
          </a:p>
        </p:txBody>
      </p:sp>
      <p:sp>
        <p:nvSpPr>
          <p:cNvPr id="12" name="Rectangle 11"/>
          <p:cNvSpPr/>
          <p:nvPr/>
        </p:nvSpPr>
        <p:spPr>
          <a:xfrm>
            <a:off x="5815584" y="4862001"/>
            <a:ext cx="1097280" cy="416166"/>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400" dirty="0" smtClean="0"/>
              <a:t>outcomes</a:t>
            </a:r>
            <a:endParaRPr lang="en-US" sz="1400" dirty="0"/>
          </a:p>
        </p:txBody>
      </p:sp>
      <p:sp>
        <p:nvSpPr>
          <p:cNvPr id="13" name="Rectangle 12"/>
          <p:cNvSpPr/>
          <p:nvPr/>
        </p:nvSpPr>
        <p:spPr>
          <a:xfrm>
            <a:off x="5818599" y="4077286"/>
            <a:ext cx="1097280" cy="416166"/>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400" dirty="0" smtClean="0"/>
              <a:t>trends</a:t>
            </a:r>
            <a:endParaRPr lang="en-US" sz="1400" dirty="0"/>
          </a:p>
        </p:txBody>
      </p:sp>
      <p:sp>
        <p:nvSpPr>
          <p:cNvPr id="14" name="Rectangle 13"/>
          <p:cNvSpPr/>
          <p:nvPr/>
        </p:nvSpPr>
        <p:spPr>
          <a:xfrm>
            <a:off x="5815584" y="3360179"/>
            <a:ext cx="1097280" cy="416166"/>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400" dirty="0" smtClean="0"/>
              <a:t>drivers</a:t>
            </a:r>
            <a:endParaRPr lang="en-US" sz="1400" dirty="0"/>
          </a:p>
        </p:txBody>
      </p:sp>
      <p:sp>
        <p:nvSpPr>
          <p:cNvPr id="15" name="Rectangle 14"/>
          <p:cNvSpPr/>
          <p:nvPr/>
        </p:nvSpPr>
        <p:spPr>
          <a:xfrm>
            <a:off x="2359769" y="1821358"/>
            <a:ext cx="832087" cy="584775"/>
          </a:xfrm>
          <a:prstGeom prst="rect">
            <a:avLst/>
          </a:prstGeom>
        </p:spPr>
        <p:txBody>
          <a:bodyPr wrap="none">
            <a:spAutoFit/>
          </a:bodyPr>
          <a:lstStyle/>
          <a:p>
            <a:r>
              <a:rPr lang="en-US" sz="1600" i="1" dirty="0" smtClean="0">
                <a:cs typeface="Times New Roman"/>
              </a:rPr>
              <a:t>Briefing</a:t>
            </a:r>
            <a:br>
              <a:rPr lang="en-US" sz="1600" i="1" dirty="0" smtClean="0">
                <a:cs typeface="Times New Roman"/>
              </a:rPr>
            </a:br>
            <a:r>
              <a:rPr lang="en-US" sz="1600" i="1" dirty="0" smtClean="0">
                <a:cs typeface="Times New Roman"/>
              </a:rPr>
              <a:t>format</a:t>
            </a:r>
            <a:endParaRPr lang="en-US" sz="1600" i="1" dirty="0"/>
          </a:p>
        </p:txBody>
      </p:sp>
      <p:sp>
        <p:nvSpPr>
          <p:cNvPr id="16" name="Rectangle 15"/>
          <p:cNvSpPr/>
          <p:nvPr/>
        </p:nvSpPr>
        <p:spPr>
          <a:xfrm>
            <a:off x="5818599" y="1894349"/>
            <a:ext cx="1005147" cy="584775"/>
          </a:xfrm>
          <a:prstGeom prst="rect">
            <a:avLst/>
          </a:prstGeom>
        </p:spPr>
        <p:txBody>
          <a:bodyPr wrap="none">
            <a:spAutoFit/>
          </a:bodyPr>
          <a:lstStyle/>
          <a:p>
            <a:r>
              <a:rPr lang="en-US" sz="1600" i="1" dirty="0" smtClean="0">
                <a:cs typeface="Times New Roman"/>
              </a:rPr>
              <a:t>Analytical</a:t>
            </a:r>
            <a:br>
              <a:rPr lang="en-US" sz="1600" i="1" dirty="0" smtClean="0">
                <a:cs typeface="Times New Roman"/>
              </a:rPr>
            </a:br>
            <a:r>
              <a:rPr lang="en-US" sz="1600" i="1" dirty="0" smtClean="0">
                <a:cs typeface="Times New Roman"/>
              </a:rPr>
              <a:t>elements</a:t>
            </a:r>
            <a:endParaRPr lang="en-US" sz="1600" i="1" dirty="0"/>
          </a:p>
        </p:txBody>
      </p:sp>
      <p:sp>
        <p:nvSpPr>
          <p:cNvPr id="19" name="TextBox 18"/>
          <p:cNvSpPr txBox="1"/>
          <p:nvPr/>
        </p:nvSpPr>
        <p:spPr>
          <a:xfrm>
            <a:off x="878543" y="685800"/>
            <a:ext cx="5715000" cy="523220"/>
          </a:xfrm>
          <a:prstGeom prst="rect">
            <a:avLst/>
          </a:prstGeom>
          <a:noFill/>
        </p:spPr>
        <p:txBody>
          <a:bodyPr wrap="square" rtlCol="0">
            <a:spAutoFit/>
          </a:bodyPr>
          <a:lstStyle/>
          <a:p>
            <a:r>
              <a:rPr lang="en-US" sz="2800" dirty="0" smtClean="0">
                <a:latin typeface="+mj-lt"/>
              </a:rPr>
              <a:t>HOW TO BUILD A BRIEFING</a:t>
            </a:r>
            <a:endParaRPr lang="en-US" sz="2800" dirty="0">
              <a:latin typeface="+mj-lt"/>
            </a:endParaRPr>
          </a:p>
        </p:txBody>
      </p:sp>
      <p:sp>
        <p:nvSpPr>
          <p:cNvPr id="20" name="TextBox 19"/>
          <p:cNvSpPr txBox="1"/>
          <p:nvPr/>
        </p:nvSpPr>
        <p:spPr>
          <a:xfrm>
            <a:off x="1590699" y="1470102"/>
            <a:ext cx="3018647" cy="369332"/>
          </a:xfrm>
          <a:prstGeom prst="rect">
            <a:avLst/>
          </a:prstGeom>
          <a:noFill/>
        </p:spPr>
        <p:txBody>
          <a:bodyPr wrap="none" rtlCol="0">
            <a:spAutoFit/>
          </a:bodyPr>
          <a:lstStyle/>
          <a:p>
            <a:r>
              <a:rPr lang="en-US" dirty="0" smtClean="0"/>
              <a:t>The seven traditional modules</a:t>
            </a:r>
            <a:endParaRPr lang="en-US" dirty="0"/>
          </a:p>
        </p:txBody>
      </p:sp>
      <p:sp>
        <p:nvSpPr>
          <p:cNvPr id="21" name="TextBox 20"/>
          <p:cNvSpPr txBox="1"/>
          <p:nvPr/>
        </p:nvSpPr>
        <p:spPr>
          <a:xfrm>
            <a:off x="5212928" y="1437836"/>
            <a:ext cx="2732030" cy="369332"/>
          </a:xfrm>
          <a:prstGeom prst="rect">
            <a:avLst/>
          </a:prstGeom>
          <a:noFill/>
        </p:spPr>
        <p:txBody>
          <a:bodyPr wrap="none" rtlCol="0">
            <a:spAutoFit/>
          </a:bodyPr>
          <a:lstStyle/>
          <a:p>
            <a:r>
              <a:rPr lang="en-US" dirty="0" smtClean="0"/>
              <a:t>The five analytical modules</a:t>
            </a:r>
            <a:endParaRPr lang="en-US" dirty="0"/>
          </a:p>
        </p:txBody>
      </p:sp>
      <p:sp>
        <p:nvSpPr>
          <p:cNvPr id="18" name="Oval 17"/>
          <p:cNvSpPr/>
          <p:nvPr/>
        </p:nvSpPr>
        <p:spPr>
          <a:xfrm>
            <a:off x="5105400" y="1295400"/>
            <a:ext cx="2971800" cy="685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Slide Number Placeholder 1"/>
          <p:cNvSpPr>
            <a:spLocks noGrp="1"/>
          </p:cNvSpPr>
          <p:nvPr>
            <p:ph type="sldNum" sz="quarter" idx="12"/>
          </p:nvPr>
        </p:nvSpPr>
        <p:spPr/>
        <p:txBody>
          <a:bodyPr/>
          <a:lstStyle/>
          <a:p>
            <a:fld id="{C4F85062-4662-4D6B-BB38-DB7C890070DF}" type="slidenum">
              <a:rPr lang="en-US" smtClean="0"/>
              <a:t>17</a:t>
            </a:fld>
            <a:endParaRPr lang="en-US"/>
          </a:p>
        </p:txBody>
      </p:sp>
      <p:grpSp>
        <p:nvGrpSpPr>
          <p:cNvPr id="27" name="Group 26"/>
          <p:cNvGrpSpPr/>
          <p:nvPr/>
        </p:nvGrpSpPr>
        <p:grpSpPr>
          <a:xfrm>
            <a:off x="7225248" y="2706272"/>
            <a:ext cx="1251207" cy="3229947"/>
            <a:chOff x="7225248" y="2706272"/>
            <a:chExt cx="1251207" cy="3229947"/>
          </a:xfrm>
        </p:grpSpPr>
        <p:sp>
          <p:nvSpPr>
            <p:cNvPr id="24" name="Rectangle 23"/>
            <p:cNvSpPr/>
            <p:nvPr/>
          </p:nvSpPr>
          <p:spPr>
            <a:xfrm>
              <a:off x="7239000" y="4868774"/>
              <a:ext cx="1234440" cy="416166"/>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400" dirty="0" err="1" smtClean="0"/>
                <a:t>escenarios</a:t>
              </a:r>
              <a:endParaRPr lang="en-US" sz="1400" dirty="0"/>
            </a:p>
          </p:txBody>
        </p:sp>
        <p:grpSp>
          <p:nvGrpSpPr>
            <p:cNvPr id="17" name="Group 16"/>
            <p:cNvGrpSpPr/>
            <p:nvPr/>
          </p:nvGrpSpPr>
          <p:grpSpPr>
            <a:xfrm>
              <a:off x="7225248" y="2706272"/>
              <a:ext cx="1251207" cy="3229947"/>
              <a:chOff x="7225248" y="2706272"/>
              <a:chExt cx="1251207" cy="3229947"/>
            </a:xfrm>
          </p:grpSpPr>
          <p:sp>
            <p:nvSpPr>
              <p:cNvPr id="22" name="Rectangle 21"/>
              <p:cNvSpPr/>
              <p:nvPr/>
            </p:nvSpPr>
            <p:spPr>
              <a:xfrm>
                <a:off x="7225248" y="5520053"/>
                <a:ext cx="1232952" cy="416166"/>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400" dirty="0" err="1" smtClean="0"/>
                  <a:t>implicaciones</a:t>
                </a:r>
                <a:endParaRPr lang="en-US" sz="1400" dirty="0"/>
              </a:p>
            </p:txBody>
          </p:sp>
          <p:sp>
            <p:nvSpPr>
              <p:cNvPr id="23" name="Rectangle 22"/>
              <p:cNvSpPr/>
              <p:nvPr/>
            </p:nvSpPr>
            <p:spPr>
              <a:xfrm>
                <a:off x="7239000" y="2706272"/>
                <a:ext cx="1234440" cy="416166"/>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400" dirty="0" err="1" smtClean="0"/>
                  <a:t>juicios</a:t>
                </a:r>
                <a:r>
                  <a:rPr lang="en-US" sz="1400" dirty="0" smtClean="0"/>
                  <a:t> </a:t>
                </a:r>
                <a:r>
                  <a:rPr lang="en-US" sz="1400" dirty="0" err="1" smtClean="0"/>
                  <a:t>principales</a:t>
                </a:r>
                <a:endParaRPr lang="en-US" sz="1400" dirty="0"/>
              </a:p>
            </p:txBody>
          </p:sp>
          <p:sp>
            <p:nvSpPr>
              <p:cNvPr id="25" name="Rectangle 24"/>
              <p:cNvSpPr/>
              <p:nvPr/>
            </p:nvSpPr>
            <p:spPr>
              <a:xfrm>
                <a:off x="7242015" y="4084059"/>
                <a:ext cx="1234440" cy="416166"/>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400" dirty="0" err="1" smtClean="0"/>
                  <a:t>corrientes</a:t>
                </a:r>
                <a:r>
                  <a:rPr lang="en-US" sz="1400" dirty="0" smtClean="0"/>
                  <a:t>/ </a:t>
                </a:r>
                <a:r>
                  <a:rPr lang="en-US" sz="1400" dirty="0" err="1" smtClean="0"/>
                  <a:t>tendencias</a:t>
                </a:r>
                <a:endParaRPr lang="en-US" sz="1400" dirty="0"/>
              </a:p>
            </p:txBody>
          </p:sp>
          <p:sp>
            <p:nvSpPr>
              <p:cNvPr id="26" name="Rectangle 25"/>
              <p:cNvSpPr/>
              <p:nvPr/>
            </p:nvSpPr>
            <p:spPr>
              <a:xfrm>
                <a:off x="7239000" y="3366952"/>
                <a:ext cx="1234440" cy="416166"/>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400" dirty="0" err="1" smtClean="0"/>
                  <a:t>impulsores</a:t>
                </a:r>
                <a:endParaRPr lang="en-US" sz="1400" dirty="0"/>
              </a:p>
            </p:txBody>
          </p:sp>
        </p:grpSp>
      </p:grpSp>
    </p:spTree>
    <p:extLst>
      <p:ext uri="{BB962C8B-B14F-4D97-AF65-F5344CB8AC3E}">
        <p14:creationId xmlns:p14="http://schemas.microsoft.com/office/powerpoint/2010/main" val="32893970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563199" y="1055693"/>
            <a:ext cx="1097280" cy="416166"/>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400" dirty="0" err="1" smtClean="0"/>
              <a:t>juicios</a:t>
            </a:r>
            <a:r>
              <a:rPr lang="en-US" sz="1400" dirty="0" smtClean="0"/>
              <a:t> </a:t>
            </a:r>
            <a:r>
              <a:rPr lang="en-US" sz="1400" dirty="0" err="1" smtClean="0"/>
              <a:t>principales</a:t>
            </a:r>
            <a:endParaRPr lang="en-US" sz="1400" dirty="0"/>
          </a:p>
        </p:txBody>
      </p:sp>
      <p:sp>
        <p:nvSpPr>
          <p:cNvPr id="13" name="Rectangle 12"/>
          <p:cNvSpPr/>
          <p:nvPr/>
        </p:nvSpPr>
        <p:spPr>
          <a:xfrm>
            <a:off x="639399" y="3649888"/>
            <a:ext cx="1097280" cy="416166"/>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400" dirty="0" err="1" smtClean="0"/>
              <a:t>corrientes</a:t>
            </a:r>
            <a:r>
              <a:rPr lang="en-US" sz="1400" dirty="0" smtClean="0"/>
              <a:t> / </a:t>
            </a:r>
            <a:r>
              <a:rPr lang="en-US" sz="1400" dirty="0" err="1" smtClean="0"/>
              <a:t>tendencias</a:t>
            </a:r>
            <a:endParaRPr lang="en-US" sz="1400" dirty="0"/>
          </a:p>
        </p:txBody>
      </p:sp>
      <p:sp>
        <p:nvSpPr>
          <p:cNvPr id="14" name="Rectangle 13"/>
          <p:cNvSpPr/>
          <p:nvPr/>
        </p:nvSpPr>
        <p:spPr>
          <a:xfrm>
            <a:off x="563199" y="2143010"/>
            <a:ext cx="1097280" cy="416166"/>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400" dirty="0" err="1" smtClean="0"/>
              <a:t>impulsores</a:t>
            </a:r>
            <a:endParaRPr lang="en-US" sz="1400" dirty="0"/>
          </a:p>
        </p:txBody>
      </p:sp>
      <p:sp>
        <p:nvSpPr>
          <p:cNvPr id="19" name="TextBox 18"/>
          <p:cNvSpPr txBox="1"/>
          <p:nvPr/>
        </p:nvSpPr>
        <p:spPr>
          <a:xfrm>
            <a:off x="562587" y="285690"/>
            <a:ext cx="5715000" cy="400110"/>
          </a:xfrm>
          <a:prstGeom prst="rect">
            <a:avLst/>
          </a:prstGeom>
          <a:noFill/>
        </p:spPr>
        <p:txBody>
          <a:bodyPr wrap="square" rtlCol="0">
            <a:spAutoFit/>
          </a:bodyPr>
          <a:lstStyle/>
          <a:p>
            <a:r>
              <a:rPr lang="en-US" sz="2000" dirty="0" smtClean="0">
                <a:latin typeface="+mj-lt"/>
              </a:rPr>
              <a:t>SAMPLE BRIEFING: Cuba</a:t>
            </a:r>
            <a:endParaRPr lang="en-US" sz="2000" dirty="0">
              <a:latin typeface="+mj-lt"/>
            </a:endParaRPr>
          </a:p>
        </p:txBody>
      </p:sp>
      <p:sp>
        <p:nvSpPr>
          <p:cNvPr id="23" name="TextBox 22"/>
          <p:cNvSpPr txBox="1"/>
          <p:nvPr/>
        </p:nvSpPr>
        <p:spPr>
          <a:xfrm>
            <a:off x="1858600" y="1067785"/>
            <a:ext cx="2438400" cy="738664"/>
          </a:xfrm>
          <a:prstGeom prst="rect">
            <a:avLst/>
          </a:prstGeom>
          <a:noFill/>
        </p:spPr>
        <p:txBody>
          <a:bodyPr wrap="square" rtlCol="0">
            <a:spAutoFit/>
          </a:bodyPr>
          <a:lstStyle/>
          <a:p>
            <a:r>
              <a:rPr lang="en-US" sz="1400" dirty="0" smtClean="0"/>
              <a:t>Cuba is</a:t>
            </a:r>
            <a:r>
              <a:rPr lang="en-US" sz="1400" dirty="0"/>
              <a:t> </a:t>
            </a:r>
            <a:r>
              <a:rPr lang="en-US" sz="1400" dirty="0" smtClean="0"/>
              <a:t>making changes in its economy and, ultimately, its political system.</a:t>
            </a:r>
          </a:p>
        </p:txBody>
      </p:sp>
      <p:sp>
        <p:nvSpPr>
          <p:cNvPr id="24" name="TextBox 23"/>
          <p:cNvSpPr txBox="1"/>
          <p:nvPr/>
        </p:nvSpPr>
        <p:spPr>
          <a:xfrm>
            <a:off x="1934799" y="3660719"/>
            <a:ext cx="2410437" cy="1723549"/>
          </a:xfrm>
          <a:prstGeom prst="rect">
            <a:avLst/>
          </a:prstGeom>
          <a:noFill/>
        </p:spPr>
        <p:txBody>
          <a:bodyPr wrap="square" rtlCol="0">
            <a:spAutoFit/>
          </a:bodyPr>
          <a:lstStyle/>
          <a:p>
            <a:r>
              <a:rPr lang="en-US" sz="1400" dirty="0" smtClean="0"/>
              <a:t>Castro </a:t>
            </a:r>
            <a:r>
              <a:rPr lang="en-US" sz="1400" dirty="0"/>
              <a:t>brothers </a:t>
            </a:r>
            <a:r>
              <a:rPr lang="en-US" sz="1400" dirty="0" smtClean="0"/>
              <a:t>are </a:t>
            </a:r>
            <a:r>
              <a:rPr lang="en-US" sz="1400" dirty="0"/>
              <a:t>still </a:t>
            </a:r>
            <a:r>
              <a:rPr lang="en-US" sz="1400" dirty="0" smtClean="0"/>
              <a:t>alive</a:t>
            </a:r>
            <a:r>
              <a:rPr lang="en-US" sz="1400" dirty="0"/>
              <a:t> </a:t>
            </a:r>
            <a:r>
              <a:rPr lang="en-US" sz="1400" dirty="0" smtClean="0"/>
              <a:t>and, even though their rhetoric suggested “die with boots on,” they’re allowing change.</a:t>
            </a:r>
          </a:p>
          <a:p>
            <a:endParaRPr lang="en-US" dirty="0" smtClean="0"/>
          </a:p>
          <a:p>
            <a:endParaRPr lang="en-US" dirty="0"/>
          </a:p>
        </p:txBody>
      </p:sp>
      <p:sp>
        <p:nvSpPr>
          <p:cNvPr id="26" name="TextBox 25"/>
          <p:cNvSpPr txBox="1"/>
          <p:nvPr/>
        </p:nvSpPr>
        <p:spPr>
          <a:xfrm>
            <a:off x="1934799" y="2143010"/>
            <a:ext cx="2410437" cy="1384995"/>
          </a:xfrm>
          <a:prstGeom prst="rect">
            <a:avLst/>
          </a:prstGeom>
          <a:noFill/>
        </p:spPr>
        <p:txBody>
          <a:bodyPr wrap="square" rtlCol="0">
            <a:spAutoFit/>
          </a:bodyPr>
          <a:lstStyle/>
          <a:p>
            <a:r>
              <a:rPr lang="en-US" sz="1400" dirty="0" smtClean="0"/>
              <a:t>Biological reality</a:t>
            </a:r>
            <a:br>
              <a:rPr lang="en-US" sz="1400" dirty="0" smtClean="0"/>
            </a:br>
            <a:r>
              <a:rPr lang="en-US" sz="1400" dirty="0" smtClean="0"/>
              <a:t>Economic necessity.  </a:t>
            </a:r>
            <a:br>
              <a:rPr lang="en-US" sz="1400" dirty="0" smtClean="0"/>
            </a:br>
            <a:r>
              <a:rPr lang="en-US" sz="1400" dirty="0" smtClean="0"/>
              <a:t>Popular expectations.</a:t>
            </a:r>
          </a:p>
          <a:p>
            <a:r>
              <a:rPr lang="en-US" sz="1400" dirty="0"/>
              <a:t>Regional change.  </a:t>
            </a:r>
            <a:br>
              <a:rPr lang="en-US" sz="1400" dirty="0"/>
            </a:br>
            <a:r>
              <a:rPr lang="en-US" sz="1400" dirty="0"/>
              <a:t>National pride.</a:t>
            </a:r>
          </a:p>
          <a:p>
            <a:r>
              <a:rPr lang="en-US" sz="1400" dirty="0"/>
              <a:t>U.S. </a:t>
            </a:r>
            <a:r>
              <a:rPr lang="en-US" sz="1400" dirty="0" smtClean="0"/>
              <a:t>normalization</a:t>
            </a:r>
            <a:endParaRPr lang="en-US" sz="1400" dirty="0"/>
          </a:p>
        </p:txBody>
      </p:sp>
      <p:sp>
        <p:nvSpPr>
          <p:cNvPr id="28" name="TextBox 27"/>
          <p:cNvSpPr txBox="1"/>
          <p:nvPr/>
        </p:nvSpPr>
        <p:spPr>
          <a:xfrm>
            <a:off x="639399" y="4960258"/>
            <a:ext cx="1792943" cy="738664"/>
          </a:xfrm>
          <a:prstGeom prst="rect">
            <a:avLst/>
          </a:prstGeom>
          <a:noFill/>
        </p:spPr>
        <p:txBody>
          <a:bodyPr wrap="square" rtlCol="0">
            <a:spAutoFit/>
          </a:bodyPr>
          <a:lstStyle/>
          <a:p>
            <a:r>
              <a:rPr lang="en-US" sz="1400" dirty="0"/>
              <a:t>New laws on taxation, </a:t>
            </a:r>
            <a:r>
              <a:rPr lang="en-US" sz="1400" dirty="0" smtClean="0"/>
              <a:t>property</a:t>
            </a:r>
            <a:r>
              <a:rPr lang="en-US" sz="1400" dirty="0"/>
              <a:t> </a:t>
            </a:r>
            <a:r>
              <a:rPr lang="en-US" sz="1400" dirty="0" smtClean="0"/>
              <a:t>-- stimulating growth.</a:t>
            </a:r>
            <a:endParaRPr lang="en-US" sz="1400" dirty="0"/>
          </a:p>
        </p:txBody>
      </p:sp>
      <p:sp>
        <p:nvSpPr>
          <p:cNvPr id="17" name="Rectangle 16"/>
          <p:cNvSpPr/>
          <p:nvPr/>
        </p:nvSpPr>
        <p:spPr>
          <a:xfrm>
            <a:off x="2573586" y="4960258"/>
            <a:ext cx="1752600" cy="738664"/>
          </a:xfrm>
          <a:prstGeom prst="rect">
            <a:avLst/>
          </a:prstGeom>
        </p:spPr>
        <p:txBody>
          <a:bodyPr wrap="square">
            <a:spAutoFit/>
          </a:bodyPr>
          <a:lstStyle/>
          <a:p>
            <a:r>
              <a:rPr lang="en-US" sz="1400" dirty="0"/>
              <a:t>Laying off state workers,  creating new job categories. </a:t>
            </a:r>
          </a:p>
        </p:txBody>
      </p:sp>
      <p:sp>
        <p:nvSpPr>
          <p:cNvPr id="18" name="Rectangle 17"/>
          <p:cNvSpPr/>
          <p:nvPr/>
        </p:nvSpPr>
        <p:spPr>
          <a:xfrm>
            <a:off x="730840" y="5828939"/>
            <a:ext cx="3566160" cy="523220"/>
          </a:xfrm>
          <a:prstGeom prst="rect">
            <a:avLst/>
          </a:prstGeom>
        </p:spPr>
        <p:txBody>
          <a:bodyPr wrap="square">
            <a:spAutoFit/>
          </a:bodyPr>
          <a:lstStyle/>
          <a:p>
            <a:r>
              <a:rPr lang="en-US" sz="1400" dirty="0"/>
              <a:t>Allowing greater debate, even if dissidents still face arrest</a:t>
            </a:r>
            <a:r>
              <a:rPr lang="en-US" sz="1400" dirty="0" smtClean="0"/>
              <a:t>.  “</a:t>
            </a:r>
            <a:r>
              <a:rPr lang="en-US" sz="1400" dirty="0" err="1" smtClean="0"/>
              <a:t>Dentro</a:t>
            </a:r>
            <a:r>
              <a:rPr lang="en-US" sz="1400" dirty="0" smtClean="0"/>
              <a:t> del </a:t>
            </a:r>
            <a:r>
              <a:rPr lang="en-US" sz="1400" dirty="0" err="1" smtClean="0"/>
              <a:t>partido</a:t>
            </a:r>
            <a:r>
              <a:rPr lang="en-US" sz="1400" dirty="0" smtClean="0"/>
              <a:t>.”</a:t>
            </a:r>
            <a:endParaRPr lang="en-US" sz="1400" dirty="0"/>
          </a:p>
        </p:txBody>
      </p:sp>
      <p:sp>
        <p:nvSpPr>
          <p:cNvPr id="2" name="Slide Number Placeholder 1"/>
          <p:cNvSpPr>
            <a:spLocks noGrp="1"/>
          </p:cNvSpPr>
          <p:nvPr>
            <p:ph type="sldNum" sz="quarter" idx="12"/>
          </p:nvPr>
        </p:nvSpPr>
        <p:spPr/>
        <p:txBody>
          <a:bodyPr/>
          <a:lstStyle/>
          <a:p>
            <a:fld id="{C4F85062-4662-4D6B-BB38-DB7C890070DF}" type="slidenum">
              <a:rPr lang="en-US" smtClean="0"/>
              <a:t>18</a:t>
            </a:fld>
            <a:endParaRPr lang="en-US"/>
          </a:p>
        </p:txBody>
      </p:sp>
      <p:sp>
        <p:nvSpPr>
          <p:cNvPr id="15" name="Rectangle 14"/>
          <p:cNvSpPr/>
          <p:nvPr/>
        </p:nvSpPr>
        <p:spPr>
          <a:xfrm>
            <a:off x="5890260" y="4858491"/>
            <a:ext cx="1219200" cy="416166"/>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400" dirty="0" err="1" smtClean="0"/>
              <a:t>implicaciones</a:t>
            </a:r>
            <a:endParaRPr lang="en-US" sz="1400" dirty="0"/>
          </a:p>
        </p:txBody>
      </p:sp>
      <p:sp>
        <p:nvSpPr>
          <p:cNvPr id="16" name="Rectangle 15"/>
          <p:cNvSpPr/>
          <p:nvPr/>
        </p:nvSpPr>
        <p:spPr>
          <a:xfrm>
            <a:off x="5951220" y="1056551"/>
            <a:ext cx="1097280" cy="416166"/>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400" dirty="0" err="1" smtClean="0"/>
              <a:t>escenarios</a:t>
            </a:r>
            <a:endParaRPr lang="en-US" sz="1400" dirty="0"/>
          </a:p>
        </p:txBody>
      </p:sp>
      <p:sp>
        <p:nvSpPr>
          <p:cNvPr id="3" name="Rectangle 2"/>
          <p:cNvSpPr/>
          <p:nvPr/>
        </p:nvSpPr>
        <p:spPr>
          <a:xfrm>
            <a:off x="4800600" y="1723668"/>
            <a:ext cx="3756660" cy="2893100"/>
          </a:xfrm>
          <a:prstGeom prst="rect">
            <a:avLst/>
          </a:prstGeom>
        </p:spPr>
        <p:txBody>
          <a:bodyPr wrap="square">
            <a:spAutoFit/>
          </a:bodyPr>
          <a:lstStyle/>
          <a:p>
            <a:r>
              <a:rPr lang="en-US" sz="1400" b="1" dirty="0"/>
              <a:t>More likely</a:t>
            </a:r>
            <a:r>
              <a:rPr lang="en-US" sz="1400" dirty="0"/>
              <a:t>:  Stable, evolutionary change -</a:t>
            </a:r>
          </a:p>
          <a:p>
            <a:pPr lvl="1"/>
            <a:r>
              <a:rPr lang="en-US" sz="1400" dirty="0"/>
              <a:t>Continued growth in non-government sectors, better diet, etc.  </a:t>
            </a:r>
            <a:br>
              <a:rPr lang="en-US" sz="1400" dirty="0"/>
            </a:br>
            <a:r>
              <a:rPr lang="en-US" sz="1400" dirty="0"/>
              <a:t>Some relaxation of state media.</a:t>
            </a:r>
          </a:p>
          <a:p>
            <a:pPr lvl="1"/>
            <a:r>
              <a:rPr lang="en-US" sz="1400" dirty="0"/>
              <a:t>Some greater confidence in future.</a:t>
            </a:r>
          </a:p>
          <a:p>
            <a:pPr lvl="1"/>
            <a:r>
              <a:rPr lang="en-US" sz="1400" dirty="0"/>
              <a:t>Rather than cling to a failed political-economic model, Cubans are developing their own eclectic model.</a:t>
            </a:r>
            <a:br>
              <a:rPr lang="en-US" sz="1400" dirty="0"/>
            </a:br>
            <a:endParaRPr lang="en-US" sz="1400" dirty="0"/>
          </a:p>
          <a:p>
            <a:r>
              <a:rPr lang="en-US" sz="1400" b="1" dirty="0"/>
              <a:t>Alternative</a:t>
            </a:r>
            <a:r>
              <a:rPr lang="en-US" sz="1400" dirty="0"/>
              <a:t>:  Continued deterioration if not breakdown</a:t>
            </a:r>
          </a:p>
          <a:p>
            <a:pPr lvl="1"/>
            <a:r>
              <a:rPr lang="en-US" sz="1400" dirty="0"/>
              <a:t>New policies fail to produce results.</a:t>
            </a:r>
          </a:p>
          <a:p>
            <a:pPr lvl="1"/>
            <a:r>
              <a:rPr lang="en-US" sz="1400" dirty="0"/>
              <a:t>Popular impatience mounts, etc.</a:t>
            </a:r>
          </a:p>
        </p:txBody>
      </p:sp>
      <p:sp>
        <p:nvSpPr>
          <p:cNvPr id="4" name="Rectangle 3"/>
          <p:cNvSpPr/>
          <p:nvPr/>
        </p:nvSpPr>
        <p:spPr>
          <a:xfrm>
            <a:off x="4964430" y="5310990"/>
            <a:ext cx="3428999" cy="738664"/>
          </a:xfrm>
          <a:prstGeom prst="rect">
            <a:avLst/>
          </a:prstGeom>
        </p:spPr>
        <p:txBody>
          <a:bodyPr wrap="square">
            <a:spAutoFit/>
          </a:bodyPr>
          <a:lstStyle/>
          <a:p>
            <a:r>
              <a:rPr lang="en-US" sz="1400" dirty="0"/>
              <a:t>The implications are potentially big … new opportunities … new relationship … new regional role for Cuba … etc., etc.</a:t>
            </a:r>
          </a:p>
        </p:txBody>
      </p:sp>
    </p:spTree>
    <p:extLst>
      <p:ext uri="{BB962C8B-B14F-4D97-AF65-F5344CB8AC3E}">
        <p14:creationId xmlns:p14="http://schemas.microsoft.com/office/powerpoint/2010/main" val="83093307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2" name="Table 31"/>
          <p:cNvGraphicFramePr>
            <a:graphicFrameLocks noGrp="1"/>
          </p:cNvGraphicFramePr>
          <p:nvPr>
            <p:extLst>
              <p:ext uri="{D42A27DB-BD31-4B8C-83A1-F6EECF244321}">
                <p14:modId xmlns:p14="http://schemas.microsoft.com/office/powerpoint/2010/main" val="1372621956"/>
              </p:ext>
            </p:extLst>
          </p:nvPr>
        </p:nvGraphicFramePr>
        <p:xfrm>
          <a:off x="3048001" y="818112"/>
          <a:ext cx="5706574" cy="5835980"/>
        </p:xfrm>
        <a:graphic>
          <a:graphicData uri="http://schemas.openxmlformats.org/drawingml/2006/table">
            <a:tbl>
              <a:tblPr firstRow="1" bandRow="1">
                <a:tableStyleId>{5C22544A-7EE6-4342-B048-85BDC9FD1C3A}</a:tableStyleId>
              </a:tblPr>
              <a:tblGrid>
                <a:gridCol w="5706574"/>
              </a:tblGrid>
              <a:tr h="291799">
                <a:tc>
                  <a:txBody>
                    <a:bodyPr/>
                    <a:lstStyle/>
                    <a:p>
                      <a:endParaRPr lang="en-US" dirty="0"/>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r>
              <a:tr h="291799">
                <a:tc>
                  <a:txBody>
                    <a:bodyPr/>
                    <a:lstStyle/>
                    <a:p>
                      <a:endParaRPr lang="en-US" dirty="0"/>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91799">
                <a:tc>
                  <a:txBody>
                    <a:bodyPr/>
                    <a:lstStyle/>
                    <a:p>
                      <a:endParaRPr lang="en-US" dirty="0"/>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91799">
                <a:tc>
                  <a:txBody>
                    <a:bodyPr/>
                    <a:lstStyle/>
                    <a:p>
                      <a:endParaRPr lang="en-US" dirty="0"/>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91799">
                <a:tc>
                  <a:txBody>
                    <a:bodyPr/>
                    <a:lstStyle/>
                    <a:p>
                      <a:endParaRPr lang="en-US" dirty="0"/>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91799">
                <a:tc>
                  <a:txBody>
                    <a:bodyPr/>
                    <a:lstStyle/>
                    <a:p>
                      <a:endParaRPr lang="en-US" dirty="0"/>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91799">
                <a:tc>
                  <a:txBody>
                    <a:bodyPr/>
                    <a:lstStyle/>
                    <a:p>
                      <a:endParaRPr lang="en-US" dirty="0"/>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91799">
                <a:tc>
                  <a:txBody>
                    <a:bodyPr/>
                    <a:lstStyle/>
                    <a:p>
                      <a:endParaRPr lang="en-US" dirty="0"/>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91799">
                <a:tc>
                  <a:txBody>
                    <a:bodyPr/>
                    <a:lstStyle/>
                    <a:p>
                      <a:endParaRPr lang="en-US" dirty="0"/>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91799">
                <a:tc>
                  <a:txBody>
                    <a:bodyPr/>
                    <a:lstStyle/>
                    <a:p>
                      <a:endParaRPr lang="en-US" dirty="0"/>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91799">
                <a:tc>
                  <a:txBody>
                    <a:bodyPr/>
                    <a:lstStyle/>
                    <a:p>
                      <a:endParaRPr lang="en-US" dirty="0"/>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91799">
                <a:tc>
                  <a:txBody>
                    <a:bodyPr/>
                    <a:lstStyle/>
                    <a:p>
                      <a:endParaRPr lang="en-US" dirty="0"/>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91799">
                <a:tc>
                  <a:txBody>
                    <a:bodyPr/>
                    <a:lstStyle/>
                    <a:p>
                      <a:endParaRPr lang="en-US" dirty="0"/>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91799">
                <a:tc>
                  <a:txBody>
                    <a:bodyPr/>
                    <a:lstStyle/>
                    <a:p>
                      <a:endParaRPr lang="en-US" dirty="0"/>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91799">
                <a:tc>
                  <a:txBody>
                    <a:bodyPr/>
                    <a:lstStyle/>
                    <a:p>
                      <a:endParaRPr lang="en-US" dirty="0"/>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91799">
                <a:tc>
                  <a:txBody>
                    <a:bodyPr/>
                    <a:lstStyle/>
                    <a:p>
                      <a:endParaRPr lang="en-US" dirty="0"/>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91799">
                <a:tc>
                  <a:txBody>
                    <a:bodyPr/>
                    <a:lstStyle/>
                    <a:p>
                      <a:endParaRPr lang="en-US" dirty="0"/>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91799">
                <a:tc>
                  <a:txBody>
                    <a:bodyPr/>
                    <a:lstStyle/>
                    <a:p>
                      <a:endParaRPr lang="en-US" dirty="0"/>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91799">
                <a:tc>
                  <a:txBody>
                    <a:bodyPr/>
                    <a:lstStyle/>
                    <a:p>
                      <a:endParaRPr lang="en-US" dirty="0"/>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91799">
                <a:tc>
                  <a:txBody>
                    <a:bodyPr/>
                    <a:lstStyle/>
                    <a:p>
                      <a:endParaRPr lang="en-US" dirty="0"/>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r>
            </a:tbl>
          </a:graphicData>
        </a:graphic>
      </p:graphicFrame>
      <p:sp>
        <p:nvSpPr>
          <p:cNvPr id="33" name="TextBox 32"/>
          <p:cNvSpPr txBox="1"/>
          <p:nvPr/>
        </p:nvSpPr>
        <p:spPr>
          <a:xfrm>
            <a:off x="561212" y="296284"/>
            <a:ext cx="2330301" cy="830997"/>
          </a:xfrm>
          <a:prstGeom prst="rect">
            <a:avLst/>
          </a:prstGeom>
          <a:noFill/>
          <a:ln>
            <a:solidFill>
              <a:srgbClr val="0070C0"/>
            </a:solidFill>
          </a:ln>
        </p:spPr>
        <p:txBody>
          <a:bodyPr wrap="square" rtlCol="0">
            <a:spAutoFit/>
          </a:bodyPr>
          <a:lstStyle/>
          <a:p>
            <a:pPr algn="ctr"/>
            <a:r>
              <a:rPr lang="en-US" sz="2400" b="1" dirty="0" smtClean="0"/>
              <a:t>Intelligence Briefing</a:t>
            </a:r>
            <a:endParaRPr lang="en-US" sz="2400" b="1" dirty="0"/>
          </a:p>
        </p:txBody>
      </p:sp>
      <p:sp>
        <p:nvSpPr>
          <p:cNvPr id="2" name="Rectangle 1"/>
          <p:cNvSpPr/>
          <p:nvPr/>
        </p:nvSpPr>
        <p:spPr>
          <a:xfrm>
            <a:off x="3048000" y="309125"/>
            <a:ext cx="5532220" cy="338554"/>
          </a:xfrm>
          <a:prstGeom prst="rect">
            <a:avLst/>
          </a:prstGeom>
        </p:spPr>
        <p:txBody>
          <a:bodyPr wrap="none">
            <a:spAutoFit/>
          </a:bodyPr>
          <a:lstStyle/>
          <a:p>
            <a:r>
              <a:rPr lang="en-US" sz="1600" dirty="0" err="1" smtClean="0"/>
              <a:t>Tema</a:t>
            </a:r>
            <a:r>
              <a:rPr lang="en-US" sz="1600" dirty="0" smtClean="0"/>
              <a:t>: _______________________   </a:t>
            </a:r>
            <a:r>
              <a:rPr lang="en-US" sz="1600" dirty="0" err="1" smtClean="0"/>
              <a:t>Nombres</a:t>
            </a:r>
            <a:r>
              <a:rPr lang="en-US" sz="1600" dirty="0" smtClean="0"/>
              <a:t>: ______________</a:t>
            </a:r>
            <a:endParaRPr lang="en-US" sz="1600" dirty="0"/>
          </a:p>
        </p:txBody>
      </p:sp>
      <p:sp>
        <p:nvSpPr>
          <p:cNvPr id="40" name="Rectangle 39"/>
          <p:cNvSpPr/>
          <p:nvPr/>
        </p:nvSpPr>
        <p:spPr>
          <a:xfrm>
            <a:off x="745397" y="1735206"/>
            <a:ext cx="1045799" cy="584775"/>
          </a:xfrm>
          <a:prstGeom prst="rect">
            <a:avLst/>
          </a:prstGeom>
        </p:spPr>
        <p:txBody>
          <a:bodyPr wrap="none">
            <a:spAutoFit/>
          </a:bodyPr>
          <a:lstStyle/>
          <a:p>
            <a:r>
              <a:rPr lang="es-ES" sz="1600" i="1" dirty="0" smtClean="0">
                <a:cs typeface="Times New Roman"/>
              </a:rPr>
              <a:t>Elementos</a:t>
            </a:r>
            <a:br>
              <a:rPr lang="es-ES" sz="1600" i="1" dirty="0" smtClean="0">
                <a:cs typeface="Times New Roman"/>
              </a:rPr>
            </a:br>
            <a:r>
              <a:rPr lang="es-ES" sz="1600" i="1" dirty="0" smtClean="0">
                <a:cs typeface="Times New Roman"/>
              </a:rPr>
              <a:t>analíticos</a:t>
            </a:r>
            <a:endParaRPr lang="en-US" sz="1600" i="1" dirty="0"/>
          </a:p>
        </p:txBody>
      </p:sp>
      <p:sp>
        <p:nvSpPr>
          <p:cNvPr id="27" name="TextBox 26"/>
          <p:cNvSpPr txBox="1"/>
          <p:nvPr/>
        </p:nvSpPr>
        <p:spPr>
          <a:xfrm>
            <a:off x="8450096" y="216792"/>
            <a:ext cx="457200" cy="523220"/>
          </a:xfrm>
          <a:prstGeom prst="rect">
            <a:avLst/>
          </a:prstGeom>
          <a:solidFill>
            <a:schemeClr val="tx1">
              <a:lumMod val="50000"/>
              <a:lumOff val="50000"/>
            </a:schemeClr>
          </a:solidFill>
        </p:spPr>
        <p:txBody>
          <a:bodyPr wrap="square" rtlCol="0">
            <a:spAutoFit/>
          </a:bodyPr>
          <a:lstStyle/>
          <a:p>
            <a:pPr algn="ctr"/>
            <a:r>
              <a:rPr lang="en-US" sz="2800" dirty="0" smtClean="0">
                <a:solidFill>
                  <a:schemeClr val="bg1"/>
                </a:solidFill>
              </a:rPr>
              <a:t>D</a:t>
            </a:r>
            <a:endParaRPr lang="en-US" sz="2800" dirty="0">
              <a:solidFill>
                <a:schemeClr val="bg1"/>
              </a:solidFill>
            </a:endParaRPr>
          </a:p>
        </p:txBody>
      </p:sp>
      <p:sp>
        <p:nvSpPr>
          <p:cNvPr id="4" name="Slide Number Placeholder 3"/>
          <p:cNvSpPr>
            <a:spLocks noGrp="1"/>
          </p:cNvSpPr>
          <p:nvPr>
            <p:ph type="sldNum" sz="quarter" idx="12"/>
          </p:nvPr>
        </p:nvSpPr>
        <p:spPr/>
        <p:txBody>
          <a:bodyPr/>
          <a:lstStyle/>
          <a:p>
            <a:fld id="{C4F85062-4662-4D6B-BB38-DB7C890070DF}" type="slidenum">
              <a:rPr lang="en-US" smtClean="0"/>
              <a:t>19</a:t>
            </a:fld>
            <a:endParaRPr lang="en-US"/>
          </a:p>
        </p:txBody>
      </p:sp>
      <p:grpSp>
        <p:nvGrpSpPr>
          <p:cNvPr id="15" name="Group 14"/>
          <p:cNvGrpSpPr/>
          <p:nvPr/>
        </p:nvGrpSpPr>
        <p:grpSpPr>
          <a:xfrm>
            <a:off x="745397" y="2403380"/>
            <a:ext cx="1251207" cy="3229947"/>
            <a:chOff x="7225248" y="2706272"/>
            <a:chExt cx="1251207" cy="3229947"/>
          </a:xfrm>
        </p:grpSpPr>
        <p:sp>
          <p:nvSpPr>
            <p:cNvPr id="16" name="Rectangle 15"/>
            <p:cNvSpPr/>
            <p:nvPr/>
          </p:nvSpPr>
          <p:spPr>
            <a:xfrm>
              <a:off x="7239000" y="4868774"/>
              <a:ext cx="1234440" cy="416166"/>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400" dirty="0" err="1" smtClean="0"/>
                <a:t>escenarios</a:t>
              </a:r>
              <a:endParaRPr lang="en-US" sz="1400" dirty="0"/>
            </a:p>
          </p:txBody>
        </p:sp>
        <p:grpSp>
          <p:nvGrpSpPr>
            <p:cNvPr id="17" name="Group 16"/>
            <p:cNvGrpSpPr/>
            <p:nvPr/>
          </p:nvGrpSpPr>
          <p:grpSpPr>
            <a:xfrm>
              <a:off x="7225248" y="2706272"/>
              <a:ext cx="1251207" cy="3229947"/>
              <a:chOff x="7225248" y="2706272"/>
              <a:chExt cx="1251207" cy="3229947"/>
            </a:xfrm>
          </p:grpSpPr>
          <p:sp>
            <p:nvSpPr>
              <p:cNvPr id="18" name="Rectangle 17"/>
              <p:cNvSpPr/>
              <p:nvPr/>
            </p:nvSpPr>
            <p:spPr>
              <a:xfrm>
                <a:off x="7225248" y="5520053"/>
                <a:ext cx="1232952" cy="416166"/>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400" dirty="0" err="1" smtClean="0"/>
                  <a:t>implicaciones</a:t>
                </a:r>
                <a:endParaRPr lang="en-US" sz="1400" dirty="0"/>
              </a:p>
            </p:txBody>
          </p:sp>
          <p:sp>
            <p:nvSpPr>
              <p:cNvPr id="19" name="Rectangle 18"/>
              <p:cNvSpPr/>
              <p:nvPr/>
            </p:nvSpPr>
            <p:spPr>
              <a:xfrm>
                <a:off x="7239000" y="2706272"/>
                <a:ext cx="1234440" cy="416166"/>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400" dirty="0" err="1" smtClean="0"/>
                  <a:t>juicios</a:t>
                </a:r>
                <a:r>
                  <a:rPr lang="en-US" sz="1400" dirty="0" smtClean="0"/>
                  <a:t> </a:t>
                </a:r>
                <a:r>
                  <a:rPr lang="en-US" sz="1400" dirty="0" err="1" smtClean="0"/>
                  <a:t>principales</a:t>
                </a:r>
                <a:endParaRPr lang="en-US" sz="1400" dirty="0"/>
              </a:p>
            </p:txBody>
          </p:sp>
          <p:sp>
            <p:nvSpPr>
              <p:cNvPr id="20" name="Rectangle 19"/>
              <p:cNvSpPr/>
              <p:nvPr/>
            </p:nvSpPr>
            <p:spPr>
              <a:xfrm>
                <a:off x="7242015" y="4084059"/>
                <a:ext cx="1234440" cy="416166"/>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400" dirty="0" err="1" smtClean="0"/>
                  <a:t>corrientes</a:t>
                </a:r>
                <a:r>
                  <a:rPr lang="en-US" sz="1400" dirty="0" smtClean="0"/>
                  <a:t>/ </a:t>
                </a:r>
                <a:r>
                  <a:rPr lang="en-US" sz="1400" dirty="0" err="1" smtClean="0"/>
                  <a:t>tendencias</a:t>
                </a:r>
                <a:endParaRPr lang="en-US" sz="1400" dirty="0"/>
              </a:p>
            </p:txBody>
          </p:sp>
          <p:sp>
            <p:nvSpPr>
              <p:cNvPr id="21" name="Rectangle 20"/>
              <p:cNvSpPr/>
              <p:nvPr/>
            </p:nvSpPr>
            <p:spPr>
              <a:xfrm>
                <a:off x="7239000" y="3366952"/>
                <a:ext cx="1234440" cy="416166"/>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400" dirty="0" err="1" smtClean="0"/>
                  <a:t>impulsores</a:t>
                </a:r>
                <a:endParaRPr lang="en-US" sz="1400" dirty="0"/>
              </a:p>
            </p:txBody>
          </p:sp>
        </p:grpSp>
      </p:grpSp>
    </p:spTree>
    <p:extLst>
      <p:ext uri="{BB962C8B-B14F-4D97-AF65-F5344CB8AC3E}">
        <p14:creationId xmlns:p14="http://schemas.microsoft.com/office/powerpoint/2010/main" val="289003424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8305800" y="381000"/>
            <a:ext cx="457200" cy="523220"/>
          </a:xfrm>
          <a:prstGeom prst="rect">
            <a:avLst/>
          </a:prstGeom>
          <a:solidFill>
            <a:schemeClr val="tx1">
              <a:lumMod val="50000"/>
              <a:lumOff val="50000"/>
            </a:schemeClr>
          </a:solidFill>
        </p:spPr>
        <p:txBody>
          <a:bodyPr wrap="square" rtlCol="0">
            <a:spAutoFit/>
          </a:bodyPr>
          <a:lstStyle/>
          <a:p>
            <a:pPr algn="ctr"/>
            <a:r>
              <a:rPr lang="en-US" sz="2800" dirty="0" smtClean="0">
                <a:solidFill>
                  <a:schemeClr val="bg1"/>
                </a:solidFill>
              </a:rPr>
              <a:t>A</a:t>
            </a:r>
            <a:endParaRPr lang="en-US" sz="2800" dirty="0">
              <a:solidFill>
                <a:schemeClr val="bg1"/>
              </a:solidFill>
            </a:endParaRPr>
          </a:p>
        </p:txBody>
      </p:sp>
      <p:sp>
        <p:nvSpPr>
          <p:cNvPr id="4" name="TextBox 3"/>
          <p:cNvSpPr txBox="1"/>
          <p:nvPr/>
        </p:nvSpPr>
        <p:spPr>
          <a:xfrm>
            <a:off x="510844" y="1600200"/>
            <a:ext cx="7718755" cy="5047536"/>
          </a:xfrm>
          <a:prstGeom prst="rect">
            <a:avLst/>
          </a:prstGeom>
          <a:noFill/>
        </p:spPr>
        <p:txBody>
          <a:bodyPr wrap="square" rtlCol="0">
            <a:spAutoFit/>
          </a:bodyPr>
          <a:lstStyle/>
          <a:p>
            <a:r>
              <a:rPr lang="en-US" sz="1400" dirty="0" err="1" smtClean="0"/>
              <a:t>Preparación</a:t>
            </a:r>
            <a:r>
              <a:rPr lang="en-US" sz="1400" dirty="0" smtClean="0"/>
              <a:t>:</a:t>
            </a:r>
          </a:p>
          <a:p>
            <a:pPr algn="ctr"/>
            <a:endParaRPr lang="en-US" sz="1400" dirty="0"/>
          </a:p>
          <a:p>
            <a:pPr marL="457200" indent="-457200">
              <a:buFontTx/>
              <a:buAutoNum type="alphaLcParenR"/>
            </a:pPr>
            <a:r>
              <a:rPr lang="en-US" sz="1400" dirty="0"/>
              <a:t>¿</a:t>
            </a:r>
            <a:r>
              <a:rPr lang="en-US" sz="1400" dirty="0" err="1"/>
              <a:t>Quién</a:t>
            </a:r>
            <a:r>
              <a:rPr lang="en-US" sz="1400" dirty="0"/>
              <a:t> </a:t>
            </a:r>
            <a:r>
              <a:rPr lang="en-US" sz="1400" dirty="0" err="1" smtClean="0"/>
              <a:t>eres</a:t>
            </a:r>
            <a:r>
              <a:rPr lang="en-US" sz="1400" dirty="0" smtClean="0"/>
              <a:t>?  </a:t>
            </a:r>
            <a:r>
              <a:rPr lang="en-US" sz="1400" dirty="0" err="1" smtClean="0"/>
              <a:t>Notas</a:t>
            </a:r>
            <a:r>
              <a:rPr lang="en-US" sz="1400" dirty="0" smtClean="0"/>
              <a:t> para auto-</a:t>
            </a:r>
            <a:r>
              <a:rPr lang="en-US" sz="1400" dirty="0" err="1" smtClean="0"/>
              <a:t>presentación</a:t>
            </a:r>
            <a:r>
              <a:rPr lang="en-US" sz="1400" dirty="0" smtClean="0"/>
              <a:t> oral de 30 </a:t>
            </a:r>
            <a:r>
              <a:rPr lang="en-US" sz="1400" dirty="0" err="1" smtClean="0"/>
              <a:t>segundos</a:t>
            </a:r>
            <a:r>
              <a:rPr lang="en-US" sz="1400" dirty="0" smtClean="0"/>
              <a:t>.  </a:t>
            </a:r>
            <a:br>
              <a:rPr lang="en-US" sz="1400" dirty="0" smtClean="0"/>
            </a:br>
            <a:r>
              <a:rPr lang="en-US" sz="1400" dirty="0" smtClean="0"/>
              <a:t>_______________________________________________________________________________</a:t>
            </a:r>
            <a:br>
              <a:rPr lang="en-US" sz="1400" dirty="0" smtClean="0"/>
            </a:br>
            <a:r>
              <a:rPr lang="en-US" sz="1400" dirty="0"/>
              <a:t>_______________________________________________________________________________</a:t>
            </a:r>
            <a:br>
              <a:rPr lang="en-US" sz="1400" dirty="0"/>
            </a:br>
            <a:r>
              <a:rPr lang="en-US" sz="1400" dirty="0" smtClean="0"/>
              <a:t>_______________________________________________________________________________</a:t>
            </a:r>
            <a:r>
              <a:rPr lang="en-US" sz="1400" dirty="0"/>
              <a:t/>
            </a:r>
            <a:br>
              <a:rPr lang="en-US" sz="1400" dirty="0"/>
            </a:br>
            <a:r>
              <a:rPr lang="en-US" sz="1400" dirty="0"/>
              <a:t>_______________________________________________________________________________</a:t>
            </a:r>
            <a:br>
              <a:rPr lang="en-US" sz="1400" dirty="0"/>
            </a:br>
            <a:r>
              <a:rPr lang="en-US" sz="1400" dirty="0"/>
              <a:t>_______________________________________________________________________________</a:t>
            </a:r>
            <a:br>
              <a:rPr lang="en-US" sz="1400" dirty="0"/>
            </a:br>
            <a:r>
              <a:rPr lang="en-US" sz="1400" dirty="0"/>
              <a:t>_______________________________________________________________________________</a:t>
            </a:r>
            <a:br>
              <a:rPr lang="en-US" sz="1400" dirty="0"/>
            </a:br>
            <a:r>
              <a:rPr lang="en-US" sz="1400" dirty="0"/>
              <a:t>_______________________________________________________________________________</a:t>
            </a:r>
            <a:br>
              <a:rPr lang="en-US" sz="1400" dirty="0"/>
            </a:br>
            <a:r>
              <a:rPr lang="en-US" sz="1400" dirty="0" smtClean="0"/>
              <a:t/>
            </a:r>
            <a:br>
              <a:rPr lang="en-US" sz="1400" dirty="0" smtClean="0"/>
            </a:br>
            <a:endParaRPr lang="en-US" sz="1400" dirty="0" smtClean="0"/>
          </a:p>
          <a:p>
            <a:pPr marL="457200" indent="-457200">
              <a:buFontTx/>
              <a:buAutoNum type="alphaLcParenR"/>
            </a:pPr>
            <a:r>
              <a:rPr lang="en-US" sz="1400" dirty="0" smtClean="0"/>
              <a:t>¿</a:t>
            </a:r>
            <a:r>
              <a:rPr lang="en-US" sz="1400" dirty="0" err="1" smtClean="0"/>
              <a:t>Qué</a:t>
            </a:r>
            <a:r>
              <a:rPr lang="en-US" sz="1400" dirty="0" smtClean="0"/>
              <a:t> </a:t>
            </a:r>
            <a:r>
              <a:rPr lang="en-US" sz="1400" dirty="0" err="1" smtClean="0"/>
              <a:t>decisión</a:t>
            </a:r>
            <a:r>
              <a:rPr lang="en-US" sz="1400" dirty="0" smtClean="0"/>
              <a:t> </a:t>
            </a:r>
            <a:r>
              <a:rPr lang="en-US" sz="1400" dirty="0" err="1" smtClean="0"/>
              <a:t>hiciste</a:t>
            </a:r>
            <a:r>
              <a:rPr lang="en-US" sz="1400" dirty="0" smtClean="0"/>
              <a:t> </a:t>
            </a:r>
            <a:r>
              <a:rPr lang="en-US" sz="1400" dirty="0" err="1" smtClean="0"/>
              <a:t>recientemente</a:t>
            </a:r>
            <a:r>
              <a:rPr lang="en-US" sz="1400" dirty="0" smtClean="0"/>
              <a:t>?  ¿</a:t>
            </a:r>
            <a:r>
              <a:rPr lang="en-US" sz="1400" dirty="0" err="1" smtClean="0"/>
              <a:t>Cómo</a:t>
            </a:r>
            <a:r>
              <a:rPr lang="en-US" sz="1400" dirty="0" smtClean="0"/>
              <a:t> la </a:t>
            </a:r>
            <a:r>
              <a:rPr lang="en-US" sz="1400" dirty="0" err="1" smtClean="0"/>
              <a:t>hiciste</a:t>
            </a:r>
            <a:r>
              <a:rPr lang="en-US" sz="1400" dirty="0" smtClean="0"/>
              <a:t>?</a:t>
            </a:r>
            <a:r>
              <a:rPr lang="en-US" sz="1400" dirty="0"/>
              <a:t/>
            </a:r>
            <a:br>
              <a:rPr lang="en-US" sz="1400" dirty="0"/>
            </a:br>
            <a:r>
              <a:rPr lang="en-US" sz="1400" dirty="0"/>
              <a:t/>
            </a:r>
            <a:br>
              <a:rPr lang="en-US" sz="1400" dirty="0"/>
            </a:br>
            <a:r>
              <a:rPr lang="en-US" sz="1400" dirty="0"/>
              <a:t>_______________________________________________________________________________</a:t>
            </a:r>
            <a:br>
              <a:rPr lang="en-US" sz="1400" dirty="0"/>
            </a:br>
            <a:r>
              <a:rPr lang="en-US" sz="1400" dirty="0"/>
              <a:t>_______________________________________________________________________________</a:t>
            </a:r>
            <a:br>
              <a:rPr lang="en-US" sz="1400" dirty="0"/>
            </a:br>
            <a:r>
              <a:rPr lang="en-US" sz="1400" dirty="0"/>
              <a:t>_______________________________________________________________________________</a:t>
            </a:r>
            <a:br>
              <a:rPr lang="en-US" sz="1400" dirty="0"/>
            </a:br>
            <a:r>
              <a:rPr lang="en-US" sz="1400" dirty="0"/>
              <a:t>_______________________________________________________________________________</a:t>
            </a:r>
            <a:br>
              <a:rPr lang="en-US" sz="1400" dirty="0"/>
            </a:br>
            <a:r>
              <a:rPr lang="en-US" sz="1400" dirty="0"/>
              <a:t>_______________________________________________________________________________</a:t>
            </a:r>
            <a:br>
              <a:rPr lang="en-US" sz="1400" dirty="0"/>
            </a:br>
            <a:r>
              <a:rPr lang="en-US" sz="1400" dirty="0"/>
              <a:t>_______________________________________________________________________________</a:t>
            </a:r>
            <a:br>
              <a:rPr lang="en-US" sz="1400" dirty="0"/>
            </a:br>
            <a:r>
              <a:rPr lang="en-US" sz="1400" dirty="0"/>
              <a:t>_______________________________________________________________________________</a:t>
            </a:r>
            <a:br>
              <a:rPr lang="en-US" sz="1400" dirty="0"/>
            </a:br>
            <a:r>
              <a:rPr lang="en-US" sz="1400" dirty="0"/>
              <a:t/>
            </a:r>
            <a:br>
              <a:rPr lang="en-US" sz="1400" dirty="0"/>
            </a:br>
            <a:endParaRPr lang="en-US" sz="1400" dirty="0" smtClean="0"/>
          </a:p>
        </p:txBody>
      </p:sp>
      <p:sp>
        <p:nvSpPr>
          <p:cNvPr id="6" name="Rectangle 5"/>
          <p:cNvSpPr/>
          <p:nvPr/>
        </p:nvSpPr>
        <p:spPr>
          <a:xfrm>
            <a:off x="5334000" y="905624"/>
            <a:ext cx="3315523" cy="369332"/>
          </a:xfrm>
          <a:prstGeom prst="rect">
            <a:avLst/>
          </a:prstGeom>
        </p:spPr>
        <p:txBody>
          <a:bodyPr wrap="none">
            <a:spAutoFit/>
          </a:bodyPr>
          <a:lstStyle/>
          <a:p>
            <a:r>
              <a:rPr lang="en-US" dirty="0" err="1" smtClean="0"/>
              <a:t>Nombre</a:t>
            </a:r>
            <a:r>
              <a:rPr lang="en-US" dirty="0" smtClean="0"/>
              <a:t>:  ___________________</a:t>
            </a:r>
            <a:endParaRPr lang="en-US" dirty="0"/>
          </a:p>
        </p:txBody>
      </p:sp>
      <p:sp>
        <p:nvSpPr>
          <p:cNvPr id="2" name="TextBox 1"/>
          <p:cNvSpPr txBox="1"/>
          <p:nvPr/>
        </p:nvSpPr>
        <p:spPr>
          <a:xfrm>
            <a:off x="609600" y="452829"/>
            <a:ext cx="3166764" cy="461665"/>
          </a:xfrm>
          <a:prstGeom prst="rect">
            <a:avLst/>
          </a:prstGeom>
          <a:noFill/>
        </p:spPr>
        <p:txBody>
          <a:bodyPr wrap="none" rtlCol="0">
            <a:spAutoFit/>
          </a:bodyPr>
          <a:lstStyle/>
          <a:p>
            <a:r>
              <a:rPr lang="en-US" sz="2400" dirty="0" err="1" smtClean="0"/>
              <a:t>Presentaci</a:t>
            </a:r>
            <a:r>
              <a:rPr lang="es-ES" sz="2400" dirty="0" err="1" smtClean="0"/>
              <a:t>ón</a:t>
            </a:r>
            <a:r>
              <a:rPr lang="es-ES" sz="2400" dirty="0" smtClean="0"/>
              <a:t> de análisis</a:t>
            </a:r>
            <a:endParaRPr lang="en-US" sz="2400" dirty="0"/>
          </a:p>
        </p:txBody>
      </p:sp>
      <p:sp>
        <p:nvSpPr>
          <p:cNvPr id="7" name="Slide Number Placeholder 6"/>
          <p:cNvSpPr>
            <a:spLocks noGrp="1"/>
          </p:cNvSpPr>
          <p:nvPr>
            <p:ph type="sldNum" sz="quarter" idx="12"/>
          </p:nvPr>
        </p:nvSpPr>
        <p:spPr/>
        <p:txBody>
          <a:bodyPr/>
          <a:lstStyle/>
          <a:p>
            <a:fld id="{C4F85062-4662-4D6B-BB38-DB7C890070DF}" type="slidenum">
              <a:rPr lang="en-US" smtClean="0"/>
              <a:t>2</a:t>
            </a:fld>
            <a:endParaRPr lang="en-US"/>
          </a:p>
        </p:txBody>
      </p:sp>
    </p:spTree>
    <p:extLst>
      <p:ext uri="{BB962C8B-B14F-4D97-AF65-F5344CB8AC3E}">
        <p14:creationId xmlns:p14="http://schemas.microsoft.com/office/powerpoint/2010/main" val="13094060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561212" y="296284"/>
            <a:ext cx="2330301" cy="830997"/>
          </a:xfrm>
          <a:prstGeom prst="rect">
            <a:avLst/>
          </a:prstGeom>
          <a:noFill/>
          <a:ln>
            <a:solidFill>
              <a:srgbClr val="0070C0"/>
            </a:solidFill>
          </a:ln>
        </p:spPr>
        <p:txBody>
          <a:bodyPr wrap="square" rtlCol="0">
            <a:spAutoFit/>
          </a:bodyPr>
          <a:lstStyle/>
          <a:p>
            <a:pPr algn="ctr"/>
            <a:r>
              <a:rPr lang="en-US" sz="2400" b="1" dirty="0" smtClean="0"/>
              <a:t>Intelligence Briefing</a:t>
            </a:r>
            <a:endParaRPr lang="en-US" sz="2400" b="1" dirty="0"/>
          </a:p>
        </p:txBody>
      </p:sp>
      <p:sp>
        <p:nvSpPr>
          <p:cNvPr id="23" name="TextBox 22"/>
          <p:cNvSpPr txBox="1"/>
          <p:nvPr/>
        </p:nvSpPr>
        <p:spPr>
          <a:xfrm>
            <a:off x="561213" y="1447800"/>
            <a:ext cx="1496188" cy="1092607"/>
          </a:xfrm>
          <a:prstGeom prst="rect">
            <a:avLst/>
          </a:prstGeom>
          <a:noFill/>
        </p:spPr>
        <p:txBody>
          <a:bodyPr wrap="square" rtlCol="0">
            <a:spAutoFit/>
          </a:bodyPr>
          <a:lstStyle/>
          <a:p>
            <a:r>
              <a:rPr lang="es-ES" i="1" dirty="0" smtClean="0"/>
              <a:t>Notas</a:t>
            </a:r>
            <a:br>
              <a:rPr lang="es-ES" i="1" dirty="0" smtClean="0"/>
            </a:br>
            <a:r>
              <a:rPr lang="es-ES" i="1" dirty="0" smtClean="0"/>
              <a:t>de</a:t>
            </a:r>
            <a:br>
              <a:rPr lang="es-ES" i="1" dirty="0" smtClean="0"/>
            </a:br>
            <a:r>
              <a:rPr lang="es-ES" i="1" dirty="0" err="1" smtClean="0"/>
              <a:t>evaloración</a:t>
            </a:r>
            <a:r>
              <a:rPr lang="es-ES" i="1" dirty="0" smtClean="0"/>
              <a:t/>
            </a:r>
            <a:br>
              <a:rPr lang="es-ES" i="1" dirty="0" smtClean="0"/>
            </a:br>
            <a:endParaRPr lang="en-US" sz="1100" i="1" dirty="0"/>
          </a:p>
        </p:txBody>
      </p:sp>
      <p:graphicFrame>
        <p:nvGraphicFramePr>
          <p:cNvPr id="2" name="Table 1"/>
          <p:cNvGraphicFramePr>
            <a:graphicFrameLocks noGrp="1"/>
          </p:cNvGraphicFramePr>
          <p:nvPr>
            <p:extLst>
              <p:ext uri="{D42A27DB-BD31-4B8C-83A1-F6EECF244321}">
                <p14:modId xmlns:p14="http://schemas.microsoft.com/office/powerpoint/2010/main" val="1743653382"/>
              </p:ext>
            </p:extLst>
          </p:nvPr>
        </p:nvGraphicFramePr>
        <p:xfrm>
          <a:off x="2590799" y="1828800"/>
          <a:ext cx="6024697" cy="4331970"/>
        </p:xfrm>
        <a:graphic>
          <a:graphicData uri="http://schemas.openxmlformats.org/drawingml/2006/table">
            <a:tbl>
              <a:tblPr firstRow="1" bandRow="1">
                <a:tableStyleId>{2D5ABB26-0587-4C30-8999-92F81FD0307C}</a:tableStyleId>
              </a:tblPr>
              <a:tblGrid>
                <a:gridCol w="6024697"/>
              </a:tblGrid>
              <a:tr h="0">
                <a:tc>
                  <a:txBody>
                    <a:bodyPr/>
                    <a:lstStyle/>
                    <a:p>
                      <a:endParaRPr lang="en-US" sz="11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46710">
                <a:tc>
                  <a:txBody>
                    <a:bodyPr/>
                    <a:lstStyle/>
                    <a:p>
                      <a:endParaRPr lang="en-US" sz="11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46710">
                <a:tc>
                  <a:txBody>
                    <a:bodyPr/>
                    <a:lstStyle/>
                    <a:p>
                      <a:endParaRPr lang="en-US" sz="11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46710">
                <a:tc>
                  <a:txBody>
                    <a:bodyPr/>
                    <a:lstStyle/>
                    <a:p>
                      <a:endParaRPr lang="en-US" sz="11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46710">
                <a:tc>
                  <a:txBody>
                    <a:bodyPr/>
                    <a:lstStyle/>
                    <a:p>
                      <a:endParaRPr lang="en-US" sz="11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46710">
                <a:tc>
                  <a:txBody>
                    <a:bodyPr/>
                    <a:lstStyle/>
                    <a:p>
                      <a:endParaRPr lang="en-US" sz="11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46710">
                <a:tc>
                  <a:txBody>
                    <a:bodyPr/>
                    <a:lstStyle/>
                    <a:p>
                      <a:endParaRPr lang="en-US" sz="11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46710">
                <a:tc>
                  <a:txBody>
                    <a:bodyPr/>
                    <a:lstStyle/>
                    <a:p>
                      <a:endParaRPr lang="en-US" sz="11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46710">
                <a:tc>
                  <a:txBody>
                    <a:bodyPr/>
                    <a:lstStyle/>
                    <a:p>
                      <a:endParaRPr lang="en-US" sz="11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46710">
                <a:tc>
                  <a:txBody>
                    <a:bodyPr/>
                    <a:lstStyle/>
                    <a:p>
                      <a:endParaRPr lang="en-US" sz="11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46710">
                <a:tc>
                  <a:txBody>
                    <a:bodyPr/>
                    <a:lstStyle/>
                    <a:p>
                      <a:endParaRPr lang="en-US" sz="11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46710">
                <a:tc>
                  <a:txBody>
                    <a:bodyPr/>
                    <a:lstStyle/>
                    <a:p>
                      <a:endParaRPr lang="en-US" sz="11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0">
                <a:tc>
                  <a:txBody>
                    <a:bodyPr/>
                    <a:lstStyle/>
                    <a:p>
                      <a:endParaRPr lang="en-US" sz="11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3" name="Rectangle 2"/>
          <p:cNvSpPr/>
          <p:nvPr/>
        </p:nvSpPr>
        <p:spPr>
          <a:xfrm>
            <a:off x="2590800" y="1524000"/>
            <a:ext cx="5396622" cy="276999"/>
          </a:xfrm>
          <a:prstGeom prst="rect">
            <a:avLst/>
          </a:prstGeom>
        </p:spPr>
        <p:txBody>
          <a:bodyPr wrap="square">
            <a:spAutoFit/>
          </a:bodyPr>
          <a:lstStyle/>
          <a:p>
            <a:r>
              <a:rPr lang="en-US" sz="1200" dirty="0" smtClean="0"/>
              <a:t>¿</a:t>
            </a:r>
            <a:r>
              <a:rPr lang="en-US" sz="1200" dirty="0" err="1" smtClean="0"/>
              <a:t>Cómo</a:t>
            </a:r>
            <a:r>
              <a:rPr lang="en-US" sz="1200" dirty="0" smtClean="0"/>
              <a:t> </a:t>
            </a:r>
            <a:r>
              <a:rPr lang="en-US" sz="1200" dirty="0" err="1" smtClean="0"/>
              <a:t>salió</a:t>
            </a:r>
            <a:r>
              <a:rPr lang="en-US" sz="1200" dirty="0" smtClean="0"/>
              <a:t> el briefing? ¿</a:t>
            </a:r>
            <a:r>
              <a:rPr lang="en-US" sz="1200" dirty="0" err="1" smtClean="0"/>
              <a:t>Incluyeron</a:t>
            </a:r>
            <a:r>
              <a:rPr lang="en-US" sz="1200" dirty="0" smtClean="0"/>
              <a:t> </a:t>
            </a:r>
            <a:r>
              <a:rPr lang="en-US" sz="1200" dirty="0" err="1" smtClean="0"/>
              <a:t>todos</a:t>
            </a:r>
            <a:r>
              <a:rPr lang="en-US" sz="1200" dirty="0" smtClean="0"/>
              <a:t> </a:t>
            </a:r>
            <a:r>
              <a:rPr lang="en-US" sz="1200" dirty="0" err="1" smtClean="0"/>
              <a:t>los</a:t>
            </a:r>
            <a:r>
              <a:rPr lang="en-US" sz="1200" dirty="0" smtClean="0"/>
              <a:t> </a:t>
            </a:r>
            <a:r>
              <a:rPr lang="en-US" sz="1200" dirty="0" err="1" smtClean="0"/>
              <a:t>elementos</a:t>
            </a:r>
            <a:r>
              <a:rPr lang="en-US" sz="1200" dirty="0" smtClean="0"/>
              <a:t> </a:t>
            </a:r>
            <a:r>
              <a:rPr lang="en-US" sz="1200" dirty="0" err="1" smtClean="0"/>
              <a:t>analíticos</a:t>
            </a:r>
            <a:r>
              <a:rPr lang="en-US" sz="1200" dirty="0" smtClean="0"/>
              <a:t> </a:t>
            </a:r>
            <a:r>
              <a:rPr lang="en-US" sz="1200" dirty="0" err="1" smtClean="0"/>
              <a:t>básicos</a:t>
            </a:r>
            <a:r>
              <a:rPr lang="en-US" sz="1200" dirty="0" smtClean="0"/>
              <a:t>?</a:t>
            </a:r>
            <a:endParaRPr lang="en-US" sz="1200" dirty="0"/>
          </a:p>
        </p:txBody>
      </p:sp>
      <p:sp>
        <p:nvSpPr>
          <p:cNvPr id="16" name="Rectangle 15"/>
          <p:cNvSpPr/>
          <p:nvPr/>
        </p:nvSpPr>
        <p:spPr>
          <a:xfrm>
            <a:off x="3048000" y="309125"/>
            <a:ext cx="4666086" cy="830997"/>
          </a:xfrm>
          <a:prstGeom prst="rect">
            <a:avLst/>
          </a:prstGeom>
        </p:spPr>
        <p:txBody>
          <a:bodyPr wrap="none">
            <a:spAutoFit/>
          </a:bodyPr>
          <a:lstStyle/>
          <a:p>
            <a:r>
              <a:rPr lang="en-US" sz="1600" dirty="0" err="1" smtClean="0"/>
              <a:t>Tema</a:t>
            </a:r>
            <a:r>
              <a:rPr lang="en-US" sz="1600" dirty="0" smtClean="0"/>
              <a:t>: _____________________________________   </a:t>
            </a:r>
            <a:br>
              <a:rPr lang="en-US" sz="1600" dirty="0" smtClean="0"/>
            </a:br>
            <a:r>
              <a:rPr lang="en-US" sz="1600" dirty="0" err="1" smtClean="0"/>
              <a:t>Decisores</a:t>
            </a:r>
            <a:r>
              <a:rPr lang="en-US" sz="1600" dirty="0" smtClean="0"/>
              <a:t>: _________________________________</a:t>
            </a:r>
            <a:r>
              <a:rPr lang="en-US" sz="1600" dirty="0"/>
              <a:t/>
            </a:r>
            <a:br>
              <a:rPr lang="en-US" sz="1600" dirty="0"/>
            </a:br>
            <a:r>
              <a:rPr lang="en-US" sz="1600" dirty="0" err="1" smtClean="0"/>
              <a:t>Analistas</a:t>
            </a:r>
            <a:r>
              <a:rPr lang="en-US" sz="1600" dirty="0" smtClean="0"/>
              <a:t>/briefers: ___________________________</a:t>
            </a:r>
            <a:endParaRPr lang="en-US" sz="1600" dirty="0"/>
          </a:p>
        </p:txBody>
      </p:sp>
      <p:sp>
        <p:nvSpPr>
          <p:cNvPr id="17" name="TextBox 16"/>
          <p:cNvSpPr txBox="1"/>
          <p:nvPr/>
        </p:nvSpPr>
        <p:spPr>
          <a:xfrm>
            <a:off x="8305800" y="251982"/>
            <a:ext cx="457200" cy="523220"/>
          </a:xfrm>
          <a:prstGeom prst="rect">
            <a:avLst/>
          </a:prstGeom>
          <a:solidFill>
            <a:schemeClr val="tx1">
              <a:lumMod val="50000"/>
              <a:lumOff val="50000"/>
            </a:schemeClr>
          </a:solidFill>
        </p:spPr>
        <p:txBody>
          <a:bodyPr wrap="square" rtlCol="0">
            <a:spAutoFit/>
          </a:bodyPr>
          <a:lstStyle/>
          <a:p>
            <a:pPr algn="ctr"/>
            <a:r>
              <a:rPr lang="en-US" sz="2800" dirty="0" smtClean="0">
                <a:solidFill>
                  <a:schemeClr val="bg1"/>
                </a:solidFill>
              </a:rPr>
              <a:t>E</a:t>
            </a:r>
            <a:endParaRPr lang="en-US" sz="2800" dirty="0">
              <a:solidFill>
                <a:schemeClr val="bg1"/>
              </a:solidFill>
            </a:endParaRPr>
          </a:p>
        </p:txBody>
      </p:sp>
      <p:sp>
        <p:nvSpPr>
          <p:cNvPr id="5" name="Slide Number Placeholder 4"/>
          <p:cNvSpPr>
            <a:spLocks noGrp="1"/>
          </p:cNvSpPr>
          <p:nvPr>
            <p:ph type="sldNum" sz="quarter" idx="12"/>
          </p:nvPr>
        </p:nvSpPr>
        <p:spPr/>
        <p:txBody>
          <a:bodyPr/>
          <a:lstStyle/>
          <a:p>
            <a:fld id="{C4F85062-4662-4D6B-BB38-DB7C890070DF}" type="slidenum">
              <a:rPr lang="en-US" smtClean="0"/>
              <a:t>20</a:t>
            </a:fld>
            <a:endParaRPr lang="en-US"/>
          </a:p>
        </p:txBody>
      </p:sp>
      <p:grpSp>
        <p:nvGrpSpPr>
          <p:cNvPr id="11" name="Group 10"/>
          <p:cNvGrpSpPr/>
          <p:nvPr/>
        </p:nvGrpSpPr>
        <p:grpSpPr>
          <a:xfrm>
            <a:off x="563550" y="2832072"/>
            <a:ext cx="1251207" cy="3229947"/>
            <a:chOff x="7225248" y="2706272"/>
            <a:chExt cx="1251207" cy="3229947"/>
          </a:xfrm>
        </p:grpSpPr>
        <p:sp>
          <p:nvSpPr>
            <p:cNvPr id="12" name="Rectangle 11"/>
            <p:cNvSpPr/>
            <p:nvPr/>
          </p:nvSpPr>
          <p:spPr>
            <a:xfrm>
              <a:off x="7239000" y="4868774"/>
              <a:ext cx="1234440" cy="416166"/>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400" dirty="0" err="1" smtClean="0"/>
                <a:t>escenarios</a:t>
              </a:r>
              <a:endParaRPr lang="en-US" sz="1400" dirty="0"/>
            </a:p>
          </p:txBody>
        </p:sp>
        <p:grpSp>
          <p:nvGrpSpPr>
            <p:cNvPr id="13" name="Group 12"/>
            <p:cNvGrpSpPr/>
            <p:nvPr/>
          </p:nvGrpSpPr>
          <p:grpSpPr>
            <a:xfrm>
              <a:off x="7225248" y="2706272"/>
              <a:ext cx="1251207" cy="3229947"/>
              <a:chOff x="7225248" y="2706272"/>
              <a:chExt cx="1251207" cy="3229947"/>
            </a:xfrm>
          </p:grpSpPr>
          <p:sp>
            <p:nvSpPr>
              <p:cNvPr id="15" name="Rectangle 14"/>
              <p:cNvSpPr/>
              <p:nvPr/>
            </p:nvSpPr>
            <p:spPr>
              <a:xfrm>
                <a:off x="7225248" y="5520053"/>
                <a:ext cx="1232952" cy="416166"/>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400" dirty="0" err="1" smtClean="0"/>
                  <a:t>implicaciones</a:t>
                </a:r>
                <a:endParaRPr lang="en-US" sz="1400" dirty="0"/>
              </a:p>
            </p:txBody>
          </p:sp>
          <p:sp>
            <p:nvSpPr>
              <p:cNvPr id="18" name="Rectangle 17"/>
              <p:cNvSpPr/>
              <p:nvPr/>
            </p:nvSpPr>
            <p:spPr>
              <a:xfrm>
                <a:off x="7239000" y="2706272"/>
                <a:ext cx="1234440" cy="416166"/>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400" dirty="0" err="1" smtClean="0"/>
                  <a:t>juicios</a:t>
                </a:r>
                <a:r>
                  <a:rPr lang="en-US" sz="1400" dirty="0" smtClean="0"/>
                  <a:t> </a:t>
                </a:r>
                <a:r>
                  <a:rPr lang="en-US" sz="1400" dirty="0" err="1" smtClean="0"/>
                  <a:t>principales</a:t>
                </a:r>
                <a:endParaRPr lang="en-US" sz="1400" dirty="0"/>
              </a:p>
            </p:txBody>
          </p:sp>
          <p:sp>
            <p:nvSpPr>
              <p:cNvPr id="21" name="Rectangle 20"/>
              <p:cNvSpPr/>
              <p:nvPr/>
            </p:nvSpPr>
            <p:spPr>
              <a:xfrm>
                <a:off x="7242015" y="4084059"/>
                <a:ext cx="1234440" cy="416166"/>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400" dirty="0" err="1" smtClean="0"/>
                  <a:t>corrientes</a:t>
                </a:r>
                <a:r>
                  <a:rPr lang="en-US" sz="1400" dirty="0" smtClean="0"/>
                  <a:t>/ </a:t>
                </a:r>
                <a:r>
                  <a:rPr lang="en-US" sz="1400" dirty="0" err="1" smtClean="0"/>
                  <a:t>tendencias</a:t>
                </a:r>
                <a:endParaRPr lang="en-US" sz="1400" dirty="0"/>
              </a:p>
            </p:txBody>
          </p:sp>
          <p:sp>
            <p:nvSpPr>
              <p:cNvPr id="22" name="Rectangle 21"/>
              <p:cNvSpPr/>
              <p:nvPr/>
            </p:nvSpPr>
            <p:spPr>
              <a:xfrm>
                <a:off x="7239000" y="3366952"/>
                <a:ext cx="1234440" cy="416166"/>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400" dirty="0" err="1" smtClean="0"/>
                  <a:t>impulsores</a:t>
                </a:r>
                <a:endParaRPr lang="en-US" sz="1400" dirty="0"/>
              </a:p>
            </p:txBody>
          </p:sp>
        </p:grpSp>
      </p:grpSp>
      <p:sp>
        <p:nvSpPr>
          <p:cNvPr id="24" name="Rectangle 23"/>
          <p:cNvSpPr/>
          <p:nvPr/>
        </p:nvSpPr>
        <p:spPr>
          <a:xfrm>
            <a:off x="2590800" y="3144874"/>
            <a:ext cx="5396622" cy="276999"/>
          </a:xfrm>
          <a:prstGeom prst="rect">
            <a:avLst/>
          </a:prstGeom>
        </p:spPr>
        <p:txBody>
          <a:bodyPr wrap="square">
            <a:spAutoFit/>
          </a:bodyPr>
          <a:lstStyle/>
          <a:p>
            <a:r>
              <a:rPr lang="en-US" sz="1200" dirty="0" smtClean="0"/>
              <a:t>¿</a:t>
            </a:r>
            <a:r>
              <a:rPr lang="en-US" sz="1200" dirty="0" err="1" smtClean="0"/>
              <a:t>Entendieron</a:t>
            </a:r>
            <a:r>
              <a:rPr lang="en-US" sz="1200" dirty="0" smtClean="0"/>
              <a:t> </a:t>
            </a:r>
            <a:r>
              <a:rPr lang="en-US" sz="1200" dirty="0" err="1" smtClean="0"/>
              <a:t>bien</a:t>
            </a:r>
            <a:r>
              <a:rPr lang="en-US" sz="1200" dirty="0" smtClean="0"/>
              <a:t> </a:t>
            </a:r>
            <a:r>
              <a:rPr lang="en-US" sz="1200" dirty="0" err="1" smtClean="0"/>
              <a:t>los</a:t>
            </a:r>
            <a:r>
              <a:rPr lang="en-US" sz="1200" dirty="0" smtClean="0"/>
              <a:t> briefers las </a:t>
            </a:r>
            <a:r>
              <a:rPr lang="en-US" sz="1200" dirty="0" err="1" smtClean="0"/>
              <a:t>necesidades</a:t>
            </a:r>
            <a:r>
              <a:rPr lang="en-US" sz="1200" dirty="0" smtClean="0"/>
              <a:t> de </a:t>
            </a:r>
            <a:r>
              <a:rPr lang="en-US" sz="1200" dirty="0" err="1" smtClean="0"/>
              <a:t>los</a:t>
            </a:r>
            <a:r>
              <a:rPr lang="en-US" sz="1200" dirty="0" smtClean="0"/>
              <a:t> </a:t>
            </a:r>
            <a:r>
              <a:rPr lang="en-US" sz="1200" dirty="0" err="1" smtClean="0"/>
              <a:t>decisores</a:t>
            </a:r>
            <a:r>
              <a:rPr lang="en-US" sz="1200" dirty="0" smtClean="0"/>
              <a:t>?  ¿Las </a:t>
            </a:r>
            <a:r>
              <a:rPr lang="en-US" sz="1200" dirty="0" err="1" smtClean="0"/>
              <a:t>satisficieron</a:t>
            </a:r>
            <a:r>
              <a:rPr lang="en-US" sz="1200" dirty="0" smtClean="0"/>
              <a:t>?</a:t>
            </a:r>
            <a:endParaRPr lang="en-US" sz="1200" dirty="0"/>
          </a:p>
        </p:txBody>
      </p:sp>
      <p:sp>
        <p:nvSpPr>
          <p:cNvPr id="25" name="Rectangle 24"/>
          <p:cNvSpPr/>
          <p:nvPr/>
        </p:nvSpPr>
        <p:spPr>
          <a:xfrm>
            <a:off x="2613767" y="4617733"/>
            <a:ext cx="5396622" cy="276999"/>
          </a:xfrm>
          <a:prstGeom prst="rect">
            <a:avLst/>
          </a:prstGeom>
        </p:spPr>
        <p:txBody>
          <a:bodyPr wrap="square">
            <a:spAutoFit/>
          </a:bodyPr>
          <a:lstStyle/>
          <a:p>
            <a:r>
              <a:rPr lang="en-US" sz="1200" dirty="0" smtClean="0"/>
              <a:t>¿Se </a:t>
            </a:r>
            <a:r>
              <a:rPr lang="en-US" sz="1200" dirty="0" err="1" smtClean="0"/>
              <a:t>mantuvieron</a:t>
            </a:r>
            <a:r>
              <a:rPr lang="en-US" sz="1200" dirty="0" smtClean="0"/>
              <a:t> </a:t>
            </a:r>
            <a:r>
              <a:rPr lang="en-US" sz="1200" dirty="0" err="1" smtClean="0"/>
              <a:t>desinteresados</a:t>
            </a:r>
            <a:r>
              <a:rPr lang="en-US" sz="1200" dirty="0" smtClean="0"/>
              <a:t> </a:t>
            </a:r>
            <a:r>
              <a:rPr lang="en-US" sz="1200" dirty="0" err="1" smtClean="0"/>
              <a:t>los</a:t>
            </a:r>
            <a:r>
              <a:rPr lang="en-US" sz="1200" dirty="0" smtClean="0"/>
              <a:t> </a:t>
            </a:r>
            <a:r>
              <a:rPr lang="en-US" sz="1200" dirty="0" err="1" smtClean="0"/>
              <a:t>analistas</a:t>
            </a:r>
            <a:r>
              <a:rPr lang="en-US" sz="1200" dirty="0" smtClean="0"/>
              <a:t>, o se </a:t>
            </a:r>
            <a:r>
              <a:rPr lang="en-US" sz="1200" dirty="0" err="1" smtClean="0"/>
              <a:t>metieron</a:t>
            </a:r>
            <a:r>
              <a:rPr lang="en-US" sz="1200" dirty="0" smtClean="0"/>
              <a:t> con </a:t>
            </a:r>
            <a:r>
              <a:rPr lang="en-US" sz="1200" dirty="0" err="1" smtClean="0"/>
              <a:t>recomendaciones</a:t>
            </a:r>
            <a:r>
              <a:rPr lang="en-US" sz="1200" dirty="0" smtClean="0"/>
              <a:t>?</a:t>
            </a:r>
            <a:endParaRPr lang="en-US" sz="1200" dirty="0"/>
          </a:p>
        </p:txBody>
      </p:sp>
      <p:sp>
        <p:nvSpPr>
          <p:cNvPr id="26" name="Rectangle 25"/>
          <p:cNvSpPr/>
          <p:nvPr/>
        </p:nvSpPr>
        <p:spPr>
          <a:xfrm>
            <a:off x="2653388" y="5576937"/>
            <a:ext cx="5396622" cy="276999"/>
          </a:xfrm>
          <a:prstGeom prst="rect">
            <a:avLst/>
          </a:prstGeom>
        </p:spPr>
        <p:txBody>
          <a:bodyPr wrap="square">
            <a:spAutoFit/>
          </a:bodyPr>
          <a:lstStyle/>
          <a:p>
            <a:r>
              <a:rPr lang="en-US" sz="1200" dirty="0" smtClean="0"/>
              <a:t>¿</a:t>
            </a:r>
            <a:r>
              <a:rPr lang="en-US" sz="1200" dirty="0" err="1" smtClean="0"/>
              <a:t>Había</a:t>
            </a:r>
            <a:r>
              <a:rPr lang="en-US" sz="1200" dirty="0" smtClean="0"/>
              <a:t> </a:t>
            </a:r>
            <a:r>
              <a:rPr lang="en-US" sz="1200" dirty="0" err="1" smtClean="0"/>
              <a:t>algo</a:t>
            </a:r>
            <a:r>
              <a:rPr lang="en-US" sz="1200" dirty="0" smtClean="0"/>
              <a:t> que </a:t>
            </a:r>
            <a:r>
              <a:rPr lang="en-US" sz="1200" dirty="0" err="1" smtClean="0"/>
              <a:t>los</a:t>
            </a:r>
            <a:r>
              <a:rPr lang="en-US" sz="1200" dirty="0" smtClean="0"/>
              <a:t> </a:t>
            </a:r>
            <a:r>
              <a:rPr lang="en-US" sz="1200" dirty="0" err="1" smtClean="0"/>
              <a:t>analistas</a:t>
            </a:r>
            <a:r>
              <a:rPr lang="en-US" sz="1200" dirty="0" smtClean="0"/>
              <a:t> </a:t>
            </a:r>
            <a:r>
              <a:rPr lang="en-US" sz="1200" dirty="0" err="1" smtClean="0"/>
              <a:t>podrían</a:t>
            </a:r>
            <a:r>
              <a:rPr lang="en-US" sz="1200" dirty="0" smtClean="0"/>
              <a:t> </a:t>
            </a:r>
            <a:r>
              <a:rPr lang="en-US" sz="1200" dirty="0" err="1" smtClean="0"/>
              <a:t>haber</a:t>
            </a:r>
            <a:r>
              <a:rPr lang="en-US" sz="1200" dirty="0" smtClean="0"/>
              <a:t> </a:t>
            </a:r>
            <a:r>
              <a:rPr lang="en-US" sz="1200" dirty="0" err="1" smtClean="0"/>
              <a:t>hecho</a:t>
            </a:r>
            <a:r>
              <a:rPr lang="en-US" sz="1200" dirty="0" smtClean="0"/>
              <a:t> </a:t>
            </a:r>
            <a:r>
              <a:rPr lang="en-US" sz="1200" dirty="0" err="1" smtClean="0"/>
              <a:t>mejor</a:t>
            </a:r>
            <a:r>
              <a:rPr lang="en-US" sz="1200" dirty="0" smtClean="0"/>
              <a:t>?</a:t>
            </a:r>
            <a:endParaRPr lang="en-US" sz="1200" dirty="0"/>
          </a:p>
        </p:txBody>
      </p:sp>
    </p:spTree>
    <p:extLst>
      <p:ext uri="{BB962C8B-B14F-4D97-AF65-F5344CB8AC3E}">
        <p14:creationId xmlns:p14="http://schemas.microsoft.com/office/powerpoint/2010/main" val="106904780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000" dirty="0" smtClean="0"/>
              <a:t>Our Agenda</a:t>
            </a:r>
            <a:endParaRPr lang="en-US" sz="2000" dirty="0"/>
          </a:p>
        </p:txBody>
      </p:sp>
      <p:sp>
        <p:nvSpPr>
          <p:cNvPr id="3" name="Content Placeholder 2"/>
          <p:cNvSpPr>
            <a:spLocks noGrp="1"/>
          </p:cNvSpPr>
          <p:nvPr>
            <p:ph sz="half" idx="1"/>
          </p:nvPr>
        </p:nvSpPr>
        <p:spPr>
          <a:xfrm>
            <a:off x="685800" y="1828800"/>
            <a:ext cx="3733800" cy="4267200"/>
          </a:xfrm>
        </p:spPr>
        <p:txBody>
          <a:bodyPr>
            <a:normAutofit fontScale="92500" lnSpcReduction="20000"/>
          </a:bodyPr>
          <a:lstStyle/>
          <a:p>
            <a:pPr>
              <a:spcBef>
                <a:spcPts val="0"/>
              </a:spcBef>
              <a:spcAft>
                <a:spcPts val="600"/>
              </a:spcAft>
            </a:pPr>
            <a:r>
              <a:rPr lang="en-US" sz="1600" dirty="0" smtClean="0"/>
              <a:t>What does the policymaker want and need?</a:t>
            </a:r>
          </a:p>
          <a:p>
            <a:pPr>
              <a:spcBef>
                <a:spcPts val="0"/>
              </a:spcBef>
              <a:spcAft>
                <a:spcPts val="600"/>
              </a:spcAft>
            </a:pPr>
            <a:r>
              <a:rPr lang="en-US" sz="1600" dirty="0" smtClean="0"/>
              <a:t>How do we (and policymakers) make decisions?</a:t>
            </a:r>
          </a:p>
          <a:p>
            <a:pPr>
              <a:spcBef>
                <a:spcPts val="0"/>
              </a:spcBef>
              <a:spcAft>
                <a:spcPts val="600"/>
              </a:spcAft>
            </a:pPr>
            <a:r>
              <a:rPr lang="en-US" sz="1600" dirty="0" smtClean="0"/>
              <a:t>What do we need to make decisions?</a:t>
            </a:r>
          </a:p>
          <a:p>
            <a:pPr>
              <a:spcBef>
                <a:spcPts val="0"/>
              </a:spcBef>
              <a:spcAft>
                <a:spcPts val="600"/>
              </a:spcAft>
            </a:pPr>
            <a:r>
              <a:rPr lang="en-US" sz="1600" dirty="0" smtClean="0"/>
              <a:t>In what ways are “we” and “they” different?</a:t>
            </a:r>
          </a:p>
          <a:p>
            <a:pPr>
              <a:spcBef>
                <a:spcPts val="0"/>
              </a:spcBef>
              <a:spcAft>
                <a:spcPts val="600"/>
              </a:spcAft>
            </a:pPr>
            <a:r>
              <a:rPr lang="en-US" sz="1600" dirty="0" smtClean="0"/>
              <a:t>What is the role of analysis in policymaking?</a:t>
            </a:r>
          </a:p>
          <a:p>
            <a:pPr>
              <a:spcBef>
                <a:spcPts val="0"/>
              </a:spcBef>
              <a:spcAft>
                <a:spcPts val="600"/>
              </a:spcAft>
            </a:pPr>
            <a:r>
              <a:rPr lang="en-US" sz="1600" dirty="0" smtClean="0"/>
              <a:t>What makes good analysis </a:t>
            </a:r>
            <a:r>
              <a:rPr lang="en-US" sz="1600" i="1" dirty="0" smtClean="0"/>
              <a:t>good</a:t>
            </a:r>
            <a:r>
              <a:rPr lang="en-US" sz="1600" dirty="0" smtClean="0"/>
              <a:t>?  (Examples.)</a:t>
            </a:r>
          </a:p>
          <a:p>
            <a:pPr>
              <a:spcBef>
                <a:spcPts val="0"/>
              </a:spcBef>
              <a:spcAft>
                <a:spcPts val="600"/>
              </a:spcAft>
            </a:pPr>
            <a:r>
              <a:rPr lang="en-US" sz="1600" dirty="0" smtClean="0"/>
              <a:t>What is analytical tradecraft, and what does it do for me?</a:t>
            </a:r>
          </a:p>
          <a:p>
            <a:pPr>
              <a:spcBef>
                <a:spcPts val="0"/>
              </a:spcBef>
              <a:spcAft>
                <a:spcPts val="600"/>
              </a:spcAft>
            </a:pPr>
            <a:r>
              <a:rPr lang="en-US" sz="1700" dirty="0"/>
              <a:t>How can I present my information and analysis in the most effective way possible?</a:t>
            </a:r>
          </a:p>
          <a:p>
            <a:pPr>
              <a:spcBef>
                <a:spcPts val="0"/>
              </a:spcBef>
              <a:spcAft>
                <a:spcPts val="600"/>
              </a:spcAft>
            </a:pPr>
            <a:r>
              <a:rPr lang="en-US" sz="1700" dirty="0"/>
              <a:t>What makes for a good briefing?</a:t>
            </a:r>
          </a:p>
          <a:p>
            <a:endParaRPr lang="en-US" dirty="0" smtClean="0"/>
          </a:p>
          <a:p>
            <a:endParaRPr lang="en-US" dirty="0"/>
          </a:p>
        </p:txBody>
      </p:sp>
      <p:sp>
        <p:nvSpPr>
          <p:cNvPr id="5" name="TextBox 4"/>
          <p:cNvSpPr txBox="1"/>
          <p:nvPr/>
        </p:nvSpPr>
        <p:spPr>
          <a:xfrm>
            <a:off x="1828800" y="1295400"/>
            <a:ext cx="769378" cy="338554"/>
          </a:xfrm>
          <a:prstGeom prst="rect">
            <a:avLst/>
          </a:prstGeom>
          <a:noFill/>
        </p:spPr>
        <p:txBody>
          <a:bodyPr wrap="none" rtlCol="0">
            <a:spAutoFit/>
          </a:bodyPr>
          <a:lstStyle/>
          <a:p>
            <a:r>
              <a:rPr lang="en-US" sz="1600" dirty="0" smtClean="0"/>
              <a:t>FRIDAY</a:t>
            </a:r>
            <a:endParaRPr lang="en-US" sz="1600" dirty="0"/>
          </a:p>
        </p:txBody>
      </p:sp>
      <p:sp>
        <p:nvSpPr>
          <p:cNvPr id="4" name="Slide Number Placeholder 3"/>
          <p:cNvSpPr>
            <a:spLocks noGrp="1"/>
          </p:cNvSpPr>
          <p:nvPr>
            <p:ph type="sldNum" sz="quarter" idx="12"/>
          </p:nvPr>
        </p:nvSpPr>
        <p:spPr/>
        <p:txBody>
          <a:bodyPr/>
          <a:lstStyle/>
          <a:p>
            <a:fld id="{C4F85062-4662-4D6B-BB38-DB7C890070DF}" type="slidenum">
              <a:rPr lang="en-US" smtClean="0"/>
              <a:t>3</a:t>
            </a:fld>
            <a:endParaRPr lang="en-US"/>
          </a:p>
        </p:txBody>
      </p:sp>
      <p:sp>
        <p:nvSpPr>
          <p:cNvPr id="6" name="Content Placeholder 2"/>
          <p:cNvSpPr>
            <a:spLocks noGrp="1"/>
          </p:cNvSpPr>
          <p:nvPr>
            <p:ph sz="half" idx="1"/>
          </p:nvPr>
        </p:nvSpPr>
        <p:spPr>
          <a:xfrm>
            <a:off x="4953000" y="2590800"/>
            <a:ext cx="3200400" cy="1905000"/>
          </a:xfrm>
        </p:spPr>
        <p:txBody>
          <a:bodyPr>
            <a:normAutofit/>
          </a:bodyPr>
          <a:lstStyle/>
          <a:p>
            <a:pPr>
              <a:spcBef>
                <a:spcPts val="0"/>
              </a:spcBef>
              <a:spcAft>
                <a:spcPts val="600"/>
              </a:spcAft>
            </a:pPr>
            <a:r>
              <a:rPr lang="en-US" sz="1600" dirty="0" smtClean="0"/>
              <a:t>Practice briefing a policymaker</a:t>
            </a:r>
          </a:p>
          <a:p>
            <a:pPr>
              <a:spcBef>
                <a:spcPts val="0"/>
              </a:spcBef>
              <a:spcAft>
                <a:spcPts val="600"/>
              </a:spcAft>
            </a:pPr>
            <a:r>
              <a:rPr lang="en-US" sz="1600" dirty="0" smtClean="0"/>
              <a:t>Practice answering questions; building rapport</a:t>
            </a:r>
          </a:p>
          <a:p>
            <a:pPr>
              <a:spcBef>
                <a:spcPts val="0"/>
              </a:spcBef>
              <a:spcAft>
                <a:spcPts val="600"/>
              </a:spcAft>
            </a:pPr>
            <a:r>
              <a:rPr lang="en-US" sz="1600" dirty="0" smtClean="0"/>
              <a:t>Discuss how to evaluate your analysis and briefing</a:t>
            </a:r>
            <a:endParaRPr lang="en-US" sz="1600" dirty="0"/>
          </a:p>
          <a:p>
            <a:endParaRPr lang="en-US" dirty="0"/>
          </a:p>
        </p:txBody>
      </p:sp>
      <p:sp>
        <p:nvSpPr>
          <p:cNvPr id="7" name="TextBox 6"/>
          <p:cNvSpPr txBox="1"/>
          <p:nvPr/>
        </p:nvSpPr>
        <p:spPr>
          <a:xfrm>
            <a:off x="5867400" y="1943100"/>
            <a:ext cx="1050031" cy="338554"/>
          </a:xfrm>
          <a:prstGeom prst="rect">
            <a:avLst/>
          </a:prstGeom>
          <a:noFill/>
        </p:spPr>
        <p:txBody>
          <a:bodyPr wrap="none" rtlCol="0">
            <a:spAutoFit/>
          </a:bodyPr>
          <a:lstStyle/>
          <a:p>
            <a:r>
              <a:rPr lang="en-US" sz="1600" dirty="0" smtClean="0"/>
              <a:t>SATURDAY</a:t>
            </a:r>
            <a:endParaRPr lang="en-US" sz="1600" dirty="0"/>
          </a:p>
        </p:txBody>
      </p:sp>
    </p:spTree>
    <p:extLst>
      <p:ext uri="{BB962C8B-B14F-4D97-AF65-F5344CB8AC3E}">
        <p14:creationId xmlns:p14="http://schemas.microsoft.com/office/powerpoint/2010/main" val="29223565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fade">
                                      <p:cBhvr>
                                        <p:cTn id="11" dur="500"/>
                                        <p:tgtEl>
                                          <p:spTgt spid="3">
                                            <p:txEl>
                                              <p:pRg st="1" end="1"/>
                                            </p:txEl>
                                          </p:spTgt>
                                        </p:tgtEl>
                                      </p:cBhvr>
                                    </p:animEffect>
                                  </p:childTnLst>
                                </p:cTn>
                              </p:par>
                            </p:childTnLst>
                          </p:cTn>
                        </p:par>
                        <p:par>
                          <p:cTn id="12" fill="hold">
                            <p:stCondLst>
                              <p:cond delay="1000"/>
                            </p:stCondLst>
                            <p:childTnLst>
                              <p:par>
                                <p:cTn id="13" presetID="10" presetClass="entr" presetSubtype="0" fill="hold"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childTnLst>
                          </p:cTn>
                        </p:par>
                        <p:par>
                          <p:cTn id="16" fill="hold">
                            <p:stCondLst>
                              <p:cond delay="1500"/>
                            </p:stCondLst>
                            <p:childTnLst>
                              <p:par>
                                <p:cTn id="17" presetID="10" presetClass="entr" presetSubtype="0" fill="hold"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500"/>
                                        <p:tgtEl>
                                          <p:spTgt spid="3">
                                            <p:txEl>
                                              <p:pRg st="3" end="3"/>
                                            </p:txEl>
                                          </p:spTgt>
                                        </p:tgtEl>
                                      </p:cBhvr>
                                    </p:animEffect>
                                  </p:childTnLst>
                                </p:cTn>
                              </p:par>
                            </p:childTnLst>
                          </p:cTn>
                        </p:par>
                        <p:par>
                          <p:cTn id="20" fill="hold">
                            <p:stCondLst>
                              <p:cond delay="2000"/>
                            </p:stCondLst>
                            <p:childTnLst>
                              <p:par>
                                <p:cTn id="21" presetID="10" presetClass="entr" presetSubtype="0" fill="hold" nodeType="after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500"/>
                                        <p:tgtEl>
                                          <p:spTgt spid="3">
                                            <p:txEl>
                                              <p:pRg st="4" end="4"/>
                                            </p:txEl>
                                          </p:spTgt>
                                        </p:tgtEl>
                                      </p:cBhvr>
                                    </p:animEffect>
                                  </p:childTnLst>
                                </p:cTn>
                              </p:par>
                            </p:childTnLst>
                          </p:cTn>
                        </p:par>
                        <p:par>
                          <p:cTn id="24" fill="hold">
                            <p:stCondLst>
                              <p:cond delay="2500"/>
                            </p:stCondLst>
                            <p:childTnLst>
                              <p:par>
                                <p:cTn id="25" presetID="10" presetClass="entr" presetSubtype="0" fill="hold" nodeType="after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childTnLst>
                          </p:cTn>
                        </p:par>
                        <p:par>
                          <p:cTn id="28" fill="hold">
                            <p:stCondLst>
                              <p:cond delay="3000"/>
                            </p:stCondLst>
                            <p:childTnLst>
                              <p:par>
                                <p:cTn id="29" presetID="10" presetClass="entr" presetSubtype="0" fill="hold" nodeType="after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fade">
                                      <p:cBhvr>
                                        <p:cTn id="31" dur="500"/>
                                        <p:tgtEl>
                                          <p:spTgt spid="3">
                                            <p:txEl>
                                              <p:pRg st="6" end="6"/>
                                            </p:txEl>
                                          </p:spTgt>
                                        </p:tgtEl>
                                      </p:cBhvr>
                                    </p:animEffect>
                                  </p:childTnLst>
                                </p:cTn>
                              </p:par>
                            </p:childTnLst>
                          </p:cTn>
                        </p:par>
                        <p:par>
                          <p:cTn id="32" fill="hold">
                            <p:stCondLst>
                              <p:cond delay="3500"/>
                            </p:stCondLst>
                            <p:childTnLst>
                              <p:par>
                                <p:cTn id="33" presetID="10" presetClass="entr" presetSubtype="0" fill="hold" nodeType="after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Effect transition="in" filter="fade">
                                      <p:cBhvr>
                                        <p:cTn id="35" dur="500"/>
                                        <p:tgtEl>
                                          <p:spTgt spid="3">
                                            <p:txEl>
                                              <p:pRg st="7" end="7"/>
                                            </p:txEl>
                                          </p:spTgt>
                                        </p:tgtEl>
                                      </p:cBhvr>
                                    </p:animEffect>
                                  </p:childTnLst>
                                </p:cTn>
                              </p:par>
                            </p:childTnLst>
                          </p:cTn>
                        </p:par>
                        <p:par>
                          <p:cTn id="36" fill="hold">
                            <p:stCondLst>
                              <p:cond delay="4000"/>
                            </p:stCondLst>
                            <p:childTnLst>
                              <p:par>
                                <p:cTn id="37" presetID="10" presetClass="entr" presetSubtype="0" fill="hold" nodeType="after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animEffect transition="in" filter="fade">
                                      <p:cBhvr>
                                        <p:cTn id="39" dur="500"/>
                                        <p:tgtEl>
                                          <p:spTgt spid="3">
                                            <p:txEl>
                                              <p:pRg st="8" end="8"/>
                                            </p:txEl>
                                          </p:spTgt>
                                        </p:tgtEl>
                                      </p:cBhvr>
                                    </p:animEffect>
                                  </p:childTnLst>
                                </p:cTn>
                              </p:par>
                            </p:childTnLst>
                          </p:cTn>
                        </p:par>
                        <p:par>
                          <p:cTn id="40" fill="hold">
                            <p:stCondLst>
                              <p:cond delay="4500"/>
                            </p:stCondLst>
                            <p:childTnLst>
                              <p:par>
                                <p:cTn id="41" presetID="10" presetClass="entr" presetSubtype="0" fill="hold" nodeType="afterEffect">
                                  <p:stCondLst>
                                    <p:cond delay="0"/>
                                  </p:stCondLst>
                                  <p:childTnLst>
                                    <p:set>
                                      <p:cBhvr>
                                        <p:cTn id="42" dur="1" fill="hold">
                                          <p:stCondLst>
                                            <p:cond delay="0"/>
                                          </p:stCondLst>
                                        </p:cTn>
                                        <p:tgtEl>
                                          <p:spTgt spid="6">
                                            <p:txEl>
                                              <p:pRg st="0" end="0"/>
                                            </p:txEl>
                                          </p:spTgt>
                                        </p:tgtEl>
                                        <p:attrNameLst>
                                          <p:attrName>style.visibility</p:attrName>
                                        </p:attrNameLst>
                                      </p:cBhvr>
                                      <p:to>
                                        <p:strVal val="visible"/>
                                      </p:to>
                                    </p:set>
                                    <p:animEffect transition="in" filter="fade">
                                      <p:cBhvr>
                                        <p:cTn id="43" dur="500"/>
                                        <p:tgtEl>
                                          <p:spTgt spid="6">
                                            <p:txEl>
                                              <p:pRg st="0" end="0"/>
                                            </p:txEl>
                                          </p:spTgt>
                                        </p:tgtEl>
                                      </p:cBhvr>
                                    </p:animEffect>
                                  </p:childTnLst>
                                </p:cTn>
                              </p:par>
                            </p:childTnLst>
                          </p:cTn>
                        </p:par>
                        <p:par>
                          <p:cTn id="44" fill="hold">
                            <p:stCondLst>
                              <p:cond delay="5000"/>
                            </p:stCondLst>
                            <p:childTnLst>
                              <p:par>
                                <p:cTn id="45" presetID="10" presetClass="entr" presetSubtype="0" fill="hold" nodeType="afterEffect">
                                  <p:stCondLst>
                                    <p:cond delay="0"/>
                                  </p:stCondLst>
                                  <p:childTnLst>
                                    <p:set>
                                      <p:cBhvr>
                                        <p:cTn id="46" dur="1" fill="hold">
                                          <p:stCondLst>
                                            <p:cond delay="0"/>
                                          </p:stCondLst>
                                        </p:cTn>
                                        <p:tgtEl>
                                          <p:spTgt spid="6">
                                            <p:txEl>
                                              <p:pRg st="1" end="1"/>
                                            </p:txEl>
                                          </p:spTgt>
                                        </p:tgtEl>
                                        <p:attrNameLst>
                                          <p:attrName>style.visibility</p:attrName>
                                        </p:attrNameLst>
                                      </p:cBhvr>
                                      <p:to>
                                        <p:strVal val="visible"/>
                                      </p:to>
                                    </p:set>
                                    <p:animEffect transition="in" filter="fade">
                                      <p:cBhvr>
                                        <p:cTn id="47" dur="500"/>
                                        <p:tgtEl>
                                          <p:spTgt spid="6">
                                            <p:txEl>
                                              <p:pRg st="1" end="1"/>
                                            </p:txEl>
                                          </p:spTgt>
                                        </p:tgtEl>
                                      </p:cBhvr>
                                    </p:animEffect>
                                  </p:childTnLst>
                                </p:cTn>
                              </p:par>
                            </p:childTnLst>
                          </p:cTn>
                        </p:par>
                        <p:par>
                          <p:cTn id="48" fill="hold">
                            <p:stCondLst>
                              <p:cond delay="5500"/>
                            </p:stCondLst>
                            <p:childTnLst>
                              <p:par>
                                <p:cTn id="49" presetID="10" presetClass="entr" presetSubtype="0" fill="hold" nodeType="afterEffect">
                                  <p:stCondLst>
                                    <p:cond delay="0"/>
                                  </p:stCondLst>
                                  <p:childTnLst>
                                    <p:set>
                                      <p:cBhvr>
                                        <p:cTn id="50" dur="1" fill="hold">
                                          <p:stCondLst>
                                            <p:cond delay="0"/>
                                          </p:stCondLst>
                                        </p:cTn>
                                        <p:tgtEl>
                                          <p:spTgt spid="6">
                                            <p:txEl>
                                              <p:pRg st="2" end="2"/>
                                            </p:txEl>
                                          </p:spTgt>
                                        </p:tgtEl>
                                        <p:attrNameLst>
                                          <p:attrName>style.visibility</p:attrName>
                                        </p:attrNameLst>
                                      </p:cBhvr>
                                      <p:to>
                                        <p:strVal val="visible"/>
                                      </p:to>
                                    </p:set>
                                    <p:animEffect transition="in" filter="fade">
                                      <p:cBhvr>
                                        <p:cTn id="51" dur="500"/>
                                        <p:tgtEl>
                                          <p:spTgt spid="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38200" y="609600"/>
            <a:ext cx="7086600" cy="1200329"/>
          </a:xfrm>
          <a:prstGeom prst="rect">
            <a:avLst/>
          </a:prstGeom>
          <a:noFill/>
        </p:spPr>
        <p:txBody>
          <a:bodyPr wrap="square" rtlCol="0">
            <a:spAutoFit/>
          </a:bodyPr>
          <a:lstStyle/>
          <a:p>
            <a:pPr algn="ctr"/>
            <a:r>
              <a:rPr lang="en-US" sz="2400" b="1" dirty="0" smtClean="0"/>
              <a:t>So what do policymakers need to make GOOD decisions?</a:t>
            </a:r>
            <a:br>
              <a:rPr lang="en-US" sz="2400" b="1" dirty="0" smtClean="0"/>
            </a:br>
            <a:endParaRPr lang="en-US" sz="2400" b="1" dirty="0"/>
          </a:p>
        </p:txBody>
      </p:sp>
      <p:sp>
        <p:nvSpPr>
          <p:cNvPr id="3" name="TextBox 2"/>
          <p:cNvSpPr txBox="1"/>
          <p:nvPr/>
        </p:nvSpPr>
        <p:spPr>
          <a:xfrm>
            <a:off x="838200" y="1473254"/>
            <a:ext cx="7696200" cy="4524315"/>
          </a:xfrm>
          <a:prstGeom prst="rect">
            <a:avLst/>
          </a:prstGeom>
          <a:noFill/>
        </p:spPr>
        <p:txBody>
          <a:bodyPr wrap="square" rtlCol="0">
            <a:spAutoFit/>
          </a:bodyPr>
          <a:lstStyle/>
          <a:p>
            <a:pPr algn="ctr"/>
            <a:endParaRPr lang="es-ES" sz="2400" b="1" dirty="0" smtClean="0">
              <a:solidFill>
                <a:srgbClr val="FF0000"/>
              </a:solidFill>
            </a:endParaRPr>
          </a:p>
          <a:p>
            <a:pPr algn="ctr"/>
            <a:r>
              <a:rPr lang="es-ES" sz="2400" b="1" dirty="0" smtClean="0">
                <a:solidFill>
                  <a:srgbClr val="FF0000"/>
                </a:solidFill>
              </a:rPr>
              <a:t>GOOD QUALITY INFORMATION</a:t>
            </a:r>
            <a:endParaRPr lang="en-US" sz="2400" b="1" dirty="0" smtClean="0">
              <a:solidFill>
                <a:srgbClr val="FF0000"/>
              </a:solidFill>
            </a:endParaRPr>
          </a:p>
          <a:p>
            <a:pPr marL="320040" indent="-320040">
              <a:buFont typeface="Arial" panose="020B0604020202020204" pitchFamily="34" charset="0"/>
              <a:buChar char="•"/>
            </a:pPr>
            <a:r>
              <a:rPr lang="en-US" sz="2400" dirty="0" smtClean="0"/>
              <a:t>timely, objective, independent, without agenda</a:t>
            </a:r>
          </a:p>
          <a:p>
            <a:pPr marL="320040" indent="-320040">
              <a:buFont typeface="Arial" panose="020B0604020202020204" pitchFamily="34" charset="0"/>
              <a:buChar char="•"/>
            </a:pPr>
            <a:r>
              <a:rPr lang="en-US" sz="2400" dirty="0" smtClean="0"/>
              <a:t>transparent, honest (what’s known, thought, speculated)</a:t>
            </a:r>
            <a:br>
              <a:rPr lang="en-US" sz="2400" dirty="0" smtClean="0"/>
            </a:br>
            <a:endParaRPr lang="en-US" sz="2400" dirty="0" smtClean="0"/>
          </a:p>
          <a:p>
            <a:pPr algn="ctr"/>
            <a:r>
              <a:rPr lang="es-ES" sz="2400" b="1" dirty="0" smtClean="0">
                <a:solidFill>
                  <a:srgbClr val="FF0000"/>
                </a:solidFill>
              </a:rPr>
              <a:t>USEFUL AND RELEVANT</a:t>
            </a:r>
            <a:endParaRPr lang="en-US" sz="2400" b="1" dirty="0" smtClean="0">
              <a:solidFill>
                <a:srgbClr val="FF0000"/>
              </a:solidFill>
            </a:endParaRPr>
          </a:p>
          <a:p>
            <a:pPr marL="320040" lvl="1" indent="-320040">
              <a:buFont typeface="Arial" panose="020B0604020202020204" pitchFamily="34" charset="0"/>
              <a:buChar char="•"/>
            </a:pPr>
            <a:r>
              <a:rPr lang="en-US" sz="2400" dirty="0" smtClean="0"/>
              <a:t>focusing </a:t>
            </a:r>
            <a:r>
              <a:rPr lang="en-US" sz="2400" dirty="0"/>
              <a:t>on </a:t>
            </a:r>
            <a:r>
              <a:rPr lang="en-US" sz="2400" i="1" dirty="0" smtClean="0"/>
              <a:t>drivers</a:t>
            </a:r>
            <a:r>
              <a:rPr lang="en-US" sz="2400" dirty="0" smtClean="0"/>
              <a:t> (differentiating causes/results, symptoms/illnesses)</a:t>
            </a:r>
          </a:p>
          <a:p>
            <a:pPr marL="320040" lvl="1" indent="-320040">
              <a:buFont typeface="Arial" panose="020B0604020202020204" pitchFamily="34" charset="0"/>
              <a:buChar char="•"/>
            </a:pPr>
            <a:r>
              <a:rPr lang="es-ES" sz="2400" dirty="0" err="1" smtClean="0"/>
              <a:t>identifying</a:t>
            </a:r>
            <a:r>
              <a:rPr lang="es-ES" sz="2400" dirty="0" smtClean="0"/>
              <a:t> </a:t>
            </a:r>
            <a:r>
              <a:rPr lang="es-ES" sz="2400" i="1" dirty="0" err="1" smtClean="0"/>
              <a:t>trends</a:t>
            </a:r>
            <a:endParaRPr lang="en-US" sz="2400" i="1" dirty="0" smtClean="0"/>
          </a:p>
          <a:p>
            <a:pPr marL="320040" lvl="1" indent="-320040">
              <a:buFont typeface="Arial" panose="020B0604020202020204" pitchFamily="34" charset="0"/>
              <a:buChar char="•"/>
            </a:pPr>
            <a:r>
              <a:rPr lang="en-US" sz="2400" dirty="0" smtClean="0"/>
              <a:t>producing realistic </a:t>
            </a:r>
            <a:r>
              <a:rPr lang="en-US" sz="2400" i="1" dirty="0" smtClean="0"/>
              <a:t>scenarios</a:t>
            </a:r>
            <a:r>
              <a:rPr lang="en-US" sz="2400" dirty="0" smtClean="0"/>
              <a:t> (with realistic </a:t>
            </a:r>
            <a:r>
              <a:rPr lang="en-US" sz="2400" i="1" dirty="0" smtClean="0"/>
              <a:t>probabilities</a:t>
            </a:r>
            <a:r>
              <a:rPr lang="en-US" sz="2400" dirty="0" smtClean="0"/>
              <a:t>) as well as </a:t>
            </a:r>
            <a:r>
              <a:rPr lang="en-US" sz="2400" i="1" dirty="0" smtClean="0"/>
              <a:t>alternatives </a:t>
            </a:r>
            <a:r>
              <a:rPr lang="en-US" sz="2400" dirty="0" smtClean="0"/>
              <a:t>and </a:t>
            </a:r>
            <a:r>
              <a:rPr lang="en-US" sz="2400" i="1" dirty="0" smtClean="0"/>
              <a:t>wildcards.</a:t>
            </a:r>
            <a:endParaRPr lang="en-US" sz="2400" dirty="0" smtClean="0"/>
          </a:p>
          <a:p>
            <a:pPr marL="320040" indent="-320040">
              <a:buFont typeface="Arial" pitchFamily="34" charset="0"/>
              <a:buChar char="•"/>
            </a:pPr>
            <a:r>
              <a:rPr lang="en-US" sz="2400" i="1" dirty="0" smtClean="0"/>
              <a:t>confidential</a:t>
            </a:r>
          </a:p>
        </p:txBody>
      </p:sp>
      <p:sp>
        <p:nvSpPr>
          <p:cNvPr id="5" name="Rectangle 4"/>
          <p:cNvSpPr/>
          <p:nvPr/>
        </p:nvSpPr>
        <p:spPr>
          <a:xfrm>
            <a:off x="5334000" y="5994469"/>
            <a:ext cx="1871025" cy="369332"/>
          </a:xfrm>
          <a:prstGeom prst="rect">
            <a:avLst/>
          </a:prstGeom>
        </p:spPr>
        <p:txBody>
          <a:bodyPr wrap="none">
            <a:spAutoFit/>
          </a:bodyPr>
          <a:lstStyle/>
          <a:p>
            <a:r>
              <a:rPr lang="en-US" b="1" dirty="0" smtClean="0"/>
              <a:t>This is our model.</a:t>
            </a:r>
            <a:endParaRPr lang="en-US" b="1" dirty="0"/>
          </a:p>
        </p:txBody>
      </p:sp>
      <p:sp>
        <p:nvSpPr>
          <p:cNvPr id="4" name="Slide Number Placeholder 3"/>
          <p:cNvSpPr>
            <a:spLocks noGrp="1"/>
          </p:cNvSpPr>
          <p:nvPr>
            <p:ph type="sldNum" sz="quarter" idx="12"/>
          </p:nvPr>
        </p:nvSpPr>
        <p:spPr/>
        <p:txBody>
          <a:bodyPr/>
          <a:lstStyle/>
          <a:p>
            <a:fld id="{C4F85062-4662-4D6B-BB38-DB7C890070DF}" type="slidenum">
              <a:rPr lang="en-US" smtClean="0"/>
              <a:t>4</a:t>
            </a:fld>
            <a:endParaRPr lang="en-US"/>
          </a:p>
        </p:txBody>
      </p:sp>
    </p:spTree>
    <p:extLst>
      <p:ext uri="{BB962C8B-B14F-4D97-AF65-F5344CB8AC3E}">
        <p14:creationId xmlns:p14="http://schemas.microsoft.com/office/powerpoint/2010/main" val="38044753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5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250"/>
                                        <p:tgtEl>
                                          <p:spTgt spid="3">
                                            <p:txEl>
                                              <p:pRg st="1" end="1"/>
                                            </p:txEl>
                                          </p:spTgt>
                                        </p:tgtEl>
                                      </p:cBhvr>
                                    </p:animEffect>
                                  </p:childTnLst>
                                </p:cTn>
                              </p:par>
                            </p:childTnLst>
                          </p:cTn>
                        </p:par>
                        <p:par>
                          <p:cTn id="8" fill="hold">
                            <p:stCondLst>
                              <p:cond delay="500"/>
                            </p:stCondLst>
                            <p:childTnLst>
                              <p:par>
                                <p:cTn id="9" presetID="10" presetClass="entr" presetSubtype="0" fill="hold" nodeType="afterEffect">
                                  <p:stCondLst>
                                    <p:cond delay="250"/>
                                  </p:stCondLst>
                                  <p:childTnLst>
                                    <p:set>
                                      <p:cBhvr>
                                        <p:cTn id="10" dur="1" fill="hold">
                                          <p:stCondLst>
                                            <p:cond delay="0"/>
                                          </p:stCondLst>
                                        </p:cTn>
                                        <p:tgtEl>
                                          <p:spTgt spid="3">
                                            <p:txEl>
                                              <p:pRg st="2" end="2"/>
                                            </p:txEl>
                                          </p:spTgt>
                                        </p:tgtEl>
                                        <p:attrNameLst>
                                          <p:attrName>style.visibility</p:attrName>
                                        </p:attrNameLst>
                                      </p:cBhvr>
                                      <p:to>
                                        <p:strVal val="visible"/>
                                      </p:to>
                                    </p:set>
                                    <p:animEffect transition="in" filter="fade">
                                      <p:cBhvr>
                                        <p:cTn id="11" dur="250"/>
                                        <p:tgtEl>
                                          <p:spTgt spid="3">
                                            <p:txEl>
                                              <p:pRg st="2" end="2"/>
                                            </p:txEl>
                                          </p:spTgt>
                                        </p:tgtEl>
                                      </p:cBhvr>
                                    </p:animEffect>
                                  </p:childTnLst>
                                </p:cTn>
                              </p:par>
                            </p:childTnLst>
                          </p:cTn>
                        </p:par>
                        <p:par>
                          <p:cTn id="12" fill="hold">
                            <p:stCondLst>
                              <p:cond delay="1000"/>
                            </p:stCondLst>
                            <p:childTnLst>
                              <p:par>
                                <p:cTn id="13" presetID="10" presetClass="entr" presetSubtype="0" fill="hold" nodeType="afterEffect">
                                  <p:stCondLst>
                                    <p:cond delay="25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250"/>
                                        <p:tgtEl>
                                          <p:spTgt spid="3">
                                            <p:txEl>
                                              <p:pRg st="3" end="3"/>
                                            </p:txEl>
                                          </p:spTgt>
                                        </p:tgtEl>
                                      </p:cBhvr>
                                    </p:animEffect>
                                  </p:childTnLst>
                                </p:cTn>
                              </p:par>
                            </p:childTnLst>
                          </p:cTn>
                        </p:par>
                        <p:par>
                          <p:cTn id="16" fill="hold">
                            <p:stCondLst>
                              <p:cond delay="1500"/>
                            </p:stCondLst>
                            <p:childTnLst>
                              <p:par>
                                <p:cTn id="17" presetID="10" presetClass="entr" presetSubtype="0" fill="hold" nodeType="afterEffect">
                                  <p:stCondLst>
                                    <p:cond delay="25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250"/>
                                        <p:tgtEl>
                                          <p:spTgt spid="3">
                                            <p:txEl>
                                              <p:pRg st="4" end="4"/>
                                            </p:txEl>
                                          </p:spTgt>
                                        </p:tgtEl>
                                      </p:cBhvr>
                                    </p:animEffect>
                                  </p:childTnLst>
                                </p:cTn>
                              </p:par>
                            </p:childTnLst>
                          </p:cTn>
                        </p:par>
                        <p:par>
                          <p:cTn id="20" fill="hold">
                            <p:stCondLst>
                              <p:cond delay="2000"/>
                            </p:stCondLst>
                            <p:childTnLst>
                              <p:par>
                                <p:cTn id="21" presetID="10" presetClass="entr" presetSubtype="0" fill="hold" nodeType="afterEffect">
                                  <p:stCondLst>
                                    <p:cond delay="250"/>
                                  </p:stCondLst>
                                  <p:childTnLst>
                                    <p:set>
                                      <p:cBhvr>
                                        <p:cTn id="22" dur="1" fill="hold">
                                          <p:stCondLst>
                                            <p:cond delay="0"/>
                                          </p:stCondLst>
                                        </p:cTn>
                                        <p:tgtEl>
                                          <p:spTgt spid="3">
                                            <p:txEl>
                                              <p:pRg st="5" end="5"/>
                                            </p:txEl>
                                          </p:spTgt>
                                        </p:tgtEl>
                                        <p:attrNameLst>
                                          <p:attrName>style.visibility</p:attrName>
                                        </p:attrNameLst>
                                      </p:cBhvr>
                                      <p:to>
                                        <p:strVal val="visible"/>
                                      </p:to>
                                    </p:set>
                                    <p:animEffect transition="in" filter="fade">
                                      <p:cBhvr>
                                        <p:cTn id="23" dur="250"/>
                                        <p:tgtEl>
                                          <p:spTgt spid="3">
                                            <p:txEl>
                                              <p:pRg st="5" end="5"/>
                                            </p:txEl>
                                          </p:spTgt>
                                        </p:tgtEl>
                                      </p:cBhvr>
                                    </p:animEffect>
                                  </p:childTnLst>
                                </p:cTn>
                              </p:par>
                            </p:childTnLst>
                          </p:cTn>
                        </p:par>
                        <p:par>
                          <p:cTn id="24" fill="hold">
                            <p:stCondLst>
                              <p:cond delay="2500"/>
                            </p:stCondLst>
                            <p:childTnLst>
                              <p:par>
                                <p:cTn id="25" presetID="10" presetClass="entr" presetSubtype="0" fill="hold" nodeType="afterEffect">
                                  <p:stCondLst>
                                    <p:cond delay="25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fade">
                                      <p:cBhvr>
                                        <p:cTn id="27" dur="250"/>
                                        <p:tgtEl>
                                          <p:spTgt spid="3">
                                            <p:txEl>
                                              <p:pRg st="6" end="6"/>
                                            </p:txEl>
                                          </p:spTgt>
                                        </p:tgtEl>
                                      </p:cBhvr>
                                    </p:animEffect>
                                  </p:childTnLst>
                                </p:cTn>
                              </p:par>
                            </p:childTnLst>
                          </p:cTn>
                        </p:par>
                        <p:par>
                          <p:cTn id="28" fill="hold">
                            <p:stCondLst>
                              <p:cond delay="3000"/>
                            </p:stCondLst>
                            <p:childTnLst>
                              <p:par>
                                <p:cTn id="29" presetID="10" presetClass="entr" presetSubtype="0" fill="hold" nodeType="afterEffect">
                                  <p:stCondLst>
                                    <p:cond delay="250"/>
                                  </p:stCondLst>
                                  <p:childTnLst>
                                    <p:set>
                                      <p:cBhvr>
                                        <p:cTn id="30" dur="1" fill="hold">
                                          <p:stCondLst>
                                            <p:cond delay="0"/>
                                          </p:stCondLst>
                                        </p:cTn>
                                        <p:tgtEl>
                                          <p:spTgt spid="3">
                                            <p:txEl>
                                              <p:pRg st="7" end="7"/>
                                            </p:txEl>
                                          </p:spTgt>
                                        </p:tgtEl>
                                        <p:attrNameLst>
                                          <p:attrName>style.visibility</p:attrName>
                                        </p:attrNameLst>
                                      </p:cBhvr>
                                      <p:to>
                                        <p:strVal val="visible"/>
                                      </p:to>
                                    </p:set>
                                    <p:animEffect transition="in" filter="fade">
                                      <p:cBhvr>
                                        <p:cTn id="31" dur="250"/>
                                        <p:tgtEl>
                                          <p:spTgt spid="3">
                                            <p:txEl>
                                              <p:pRg st="7" end="7"/>
                                            </p:txEl>
                                          </p:spTgt>
                                        </p:tgtEl>
                                      </p:cBhvr>
                                    </p:animEffect>
                                  </p:childTnLst>
                                </p:cTn>
                              </p:par>
                            </p:childTnLst>
                          </p:cTn>
                        </p:par>
                        <p:par>
                          <p:cTn id="32" fill="hold">
                            <p:stCondLst>
                              <p:cond delay="3500"/>
                            </p:stCondLst>
                            <p:childTnLst>
                              <p:par>
                                <p:cTn id="33" presetID="10" presetClass="entr" presetSubtype="0" fill="hold" nodeType="afterEffect">
                                  <p:stCondLst>
                                    <p:cond delay="250"/>
                                  </p:stCondLst>
                                  <p:childTnLst>
                                    <p:set>
                                      <p:cBhvr>
                                        <p:cTn id="34" dur="1" fill="hold">
                                          <p:stCondLst>
                                            <p:cond delay="0"/>
                                          </p:stCondLst>
                                        </p:cTn>
                                        <p:tgtEl>
                                          <p:spTgt spid="3">
                                            <p:txEl>
                                              <p:pRg st="8" end="8"/>
                                            </p:txEl>
                                          </p:spTgt>
                                        </p:tgtEl>
                                        <p:attrNameLst>
                                          <p:attrName>style.visibility</p:attrName>
                                        </p:attrNameLst>
                                      </p:cBhvr>
                                      <p:to>
                                        <p:strVal val="visible"/>
                                      </p:to>
                                    </p:set>
                                    <p:animEffect transition="in" filter="fade">
                                      <p:cBhvr>
                                        <p:cTn id="35" dur="250"/>
                                        <p:tgtEl>
                                          <p:spTgt spid="3">
                                            <p:txEl>
                                              <p:pRg st="8" end="8"/>
                                            </p:txEl>
                                          </p:spTgt>
                                        </p:tgtEl>
                                      </p:cBhvr>
                                    </p:animEffect>
                                  </p:childTnLst>
                                </p:cTn>
                              </p:par>
                            </p:childTnLst>
                          </p:cTn>
                        </p:par>
                        <p:par>
                          <p:cTn id="36" fill="hold">
                            <p:stCondLst>
                              <p:cond delay="4000"/>
                            </p:stCondLst>
                            <p:childTnLst>
                              <p:par>
                                <p:cTn id="37" presetID="10" presetClass="entr" presetSubtype="0" fill="hold" grpId="0" nodeType="afterEffect">
                                  <p:stCondLst>
                                    <p:cond delay="6750"/>
                                  </p:stCondLst>
                                  <p:childTnLst>
                                    <p:set>
                                      <p:cBhvr>
                                        <p:cTn id="38" dur="1" fill="hold">
                                          <p:stCondLst>
                                            <p:cond delay="0"/>
                                          </p:stCondLst>
                                        </p:cTn>
                                        <p:tgtEl>
                                          <p:spTgt spid="5"/>
                                        </p:tgtEl>
                                        <p:attrNameLst>
                                          <p:attrName>style.visibility</p:attrName>
                                        </p:attrNameLst>
                                      </p:cBhvr>
                                      <p:to>
                                        <p:strVal val="visible"/>
                                      </p:to>
                                    </p:set>
                                    <p:animEffect transition="in" filter="fade">
                                      <p:cBhvr>
                                        <p:cTn id="39" dur="3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736119" y="2057400"/>
            <a:ext cx="3645381" cy="3908762"/>
          </a:xfrm>
          <a:prstGeom prst="rect">
            <a:avLst/>
          </a:prstGeom>
        </p:spPr>
        <p:txBody>
          <a:bodyPr wrap="square">
            <a:spAutoFit/>
          </a:bodyPr>
          <a:lstStyle/>
          <a:p>
            <a:pPr>
              <a:spcAft>
                <a:spcPts val="600"/>
              </a:spcAft>
            </a:pPr>
            <a:r>
              <a:rPr lang="en-US" sz="1600" dirty="0"/>
              <a:t>Do you think that </a:t>
            </a:r>
            <a:r>
              <a:rPr lang="en-US" sz="1600" dirty="0" smtClean="0"/>
              <a:t>we have the …</a:t>
            </a:r>
            <a:endParaRPr lang="en-US" sz="1600" dirty="0"/>
          </a:p>
          <a:p>
            <a:pPr marL="285750" indent="-285750">
              <a:spcAft>
                <a:spcPts val="600"/>
              </a:spcAft>
              <a:buFont typeface="Arial" panose="020B0604020202020204" pitchFamily="34" charset="0"/>
              <a:buChar char="•"/>
            </a:pPr>
            <a:r>
              <a:rPr lang="en-US" sz="1600" dirty="0" smtClean="0"/>
              <a:t>Same role in government, company, and society?</a:t>
            </a:r>
          </a:p>
          <a:p>
            <a:pPr marL="285750" indent="-285750">
              <a:spcAft>
                <a:spcPts val="600"/>
              </a:spcAft>
              <a:buFont typeface="Arial" panose="020B0604020202020204" pitchFamily="34" charset="0"/>
              <a:buChar char="•"/>
            </a:pPr>
            <a:r>
              <a:rPr lang="en-US" sz="1600" dirty="0"/>
              <a:t>Same objectives</a:t>
            </a:r>
            <a:r>
              <a:rPr lang="en-US" sz="1600" dirty="0" smtClean="0"/>
              <a:t>? </a:t>
            </a:r>
            <a:r>
              <a:rPr lang="en-US" sz="1600" dirty="0"/>
              <a:t>Same timelines for results?</a:t>
            </a:r>
          </a:p>
          <a:p>
            <a:pPr marL="285750" indent="-285750">
              <a:spcAft>
                <a:spcPts val="600"/>
              </a:spcAft>
              <a:buFont typeface="Arial" panose="020B0604020202020204" pitchFamily="34" charset="0"/>
              <a:buChar char="•"/>
            </a:pPr>
            <a:r>
              <a:rPr lang="en-US" sz="1600" dirty="0" smtClean="0"/>
              <a:t>Same definitions of interests?</a:t>
            </a:r>
          </a:p>
          <a:p>
            <a:pPr marL="285750" indent="-285750">
              <a:spcAft>
                <a:spcPts val="600"/>
              </a:spcAft>
              <a:buFont typeface="Arial" panose="020B0604020202020204" pitchFamily="34" charset="0"/>
              <a:buChar char="•"/>
            </a:pPr>
            <a:r>
              <a:rPr lang="en-US" sz="1600" dirty="0" smtClean="0"/>
              <a:t>Same skills and experience? Same expertise on issues?</a:t>
            </a:r>
          </a:p>
          <a:p>
            <a:pPr marL="285750" indent="-285750">
              <a:spcAft>
                <a:spcPts val="600"/>
              </a:spcAft>
              <a:buFont typeface="Arial" panose="020B0604020202020204" pitchFamily="34" charset="0"/>
              <a:buChar char="•"/>
            </a:pPr>
            <a:r>
              <a:rPr lang="en-US" sz="1600" dirty="0" smtClean="0"/>
              <a:t>Same accountability? </a:t>
            </a:r>
          </a:p>
          <a:p>
            <a:pPr marL="285750" indent="-285750">
              <a:spcAft>
                <a:spcPts val="600"/>
              </a:spcAft>
              <a:buFont typeface="Arial" panose="020B0604020202020204" pitchFamily="34" charset="0"/>
              <a:buChar char="•"/>
            </a:pPr>
            <a:r>
              <a:rPr lang="en-US" sz="1600" dirty="0" smtClean="0"/>
              <a:t>Same information?</a:t>
            </a:r>
          </a:p>
          <a:p>
            <a:pPr marL="285750" indent="-285750">
              <a:spcAft>
                <a:spcPts val="600"/>
              </a:spcAft>
              <a:buFont typeface="Arial" panose="020B0604020202020204" pitchFamily="34" charset="0"/>
              <a:buChar char="•"/>
            </a:pPr>
            <a:r>
              <a:rPr lang="en-US" sz="1600" dirty="0" smtClean="0"/>
              <a:t>Same work environment?  Same office support?</a:t>
            </a:r>
          </a:p>
          <a:p>
            <a:pPr marL="285750" indent="-285750">
              <a:spcAft>
                <a:spcPts val="600"/>
              </a:spcAft>
              <a:buFont typeface="Arial" panose="020B0604020202020204" pitchFamily="34" charset="0"/>
              <a:buChar char="•"/>
            </a:pPr>
            <a:r>
              <a:rPr lang="en-US" sz="1600" dirty="0" smtClean="0"/>
              <a:t>Same </a:t>
            </a:r>
            <a:r>
              <a:rPr lang="en-US" sz="1600" dirty="0"/>
              <a:t>personality</a:t>
            </a:r>
            <a:r>
              <a:rPr lang="en-US" sz="1600" dirty="0" smtClean="0"/>
              <a:t>?</a:t>
            </a:r>
          </a:p>
        </p:txBody>
      </p:sp>
      <p:sp>
        <p:nvSpPr>
          <p:cNvPr id="4" name="Rectangle 3"/>
          <p:cNvSpPr/>
          <p:nvPr/>
        </p:nvSpPr>
        <p:spPr>
          <a:xfrm>
            <a:off x="533400" y="685800"/>
            <a:ext cx="7696200" cy="677108"/>
          </a:xfrm>
          <a:prstGeom prst="rect">
            <a:avLst/>
          </a:prstGeom>
        </p:spPr>
        <p:txBody>
          <a:bodyPr wrap="square">
            <a:spAutoFit/>
          </a:bodyPr>
          <a:lstStyle/>
          <a:p>
            <a:pPr algn="ctr"/>
            <a:r>
              <a:rPr lang="en-US" sz="2000" dirty="0" smtClean="0"/>
              <a:t>Differences between “them” and “us”</a:t>
            </a:r>
            <a:r>
              <a:rPr lang="en-US" sz="3600" dirty="0" smtClean="0"/>
              <a:t/>
            </a:r>
            <a:br>
              <a:rPr lang="en-US" sz="3600" dirty="0" smtClean="0"/>
            </a:br>
            <a:r>
              <a:rPr lang="en-US" i="1" dirty="0" smtClean="0"/>
              <a:t>(policymakers and analysts)</a:t>
            </a:r>
            <a:endParaRPr lang="en-US" i="1" dirty="0"/>
          </a:p>
        </p:txBody>
      </p:sp>
      <p:sp>
        <p:nvSpPr>
          <p:cNvPr id="2" name="Slide Number Placeholder 1"/>
          <p:cNvSpPr>
            <a:spLocks noGrp="1"/>
          </p:cNvSpPr>
          <p:nvPr>
            <p:ph type="sldNum" sz="quarter" idx="12"/>
          </p:nvPr>
        </p:nvSpPr>
        <p:spPr/>
        <p:txBody>
          <a:bodyPr/>
          <a:lstStyle/>
          <a:p>
            <a:fld id="{C4F85062-4662-4D6B-BB38-DB7C890070DF}" type="slidenum">
              <a:rPr lang="en-US" smtClean="0"/>
              <a:t>5</a:t>
            </a:fld>
            <a:endParaRPr lang="en-US"/>
          </a:p>
        </p:txBody>
      </p:sp>
      <p:sp>
        <p:nvSpPr>
          <p:cNvPr id="5" name="Rectangle 4"/>
          <p:cNvSpPr/>
          <p:nvPr/>
        </p:nvSpPr>
        <p:spPr>
          <a:xfrm>
            <a:off x="4648200" y="2047875"/>
            <a:ext cx="3822940" cy="4062651"/>
          </a:xfrm>
          <a:prstGeom prst="rect">
            <a:avLst/>
          </a:prstGeom>
        </p:spPr>
        <p:txBody>
          <a:bodyPr wrap="square">
            <a:spAutoFit/>
          </a:bodyPr>
          <a:lstStyle/>
          <a:p>
            <a:pPr>
              <a:spcAft>
                <a:spcPts val="1200"/>
              </a:spcAft>
            </a:pPr>
            <a:r>
              <a:rPr lang="en-US" sz="1600" dirty="0" smtClean="0"/>
              <a:t>Do you think that …</a:t>
            </a:r>
          </a:p>
          <a:p>
            <a:pPr marL="742950" lvl="1" indent="-285750">
              <a:spcAft>
                <a:spcPts val="1200"/>
              </a:spcAft>
              <a:buFont typeface="Arial" panose="020B0604020202020204" pitchFamily="34" charset="0"/>
              <a:buChar char="•"/>
            </a:pPr>
            <a:r>
              <a:rPr lang="en-US" sz="1600" dirty="0" smtClean="0"/>
              <a:t>We’re on the same team, with most objectives in common?</a:t>
            </a:r>
          </a:p>
          <a:p>
            <a:pPr marL="742950" lvl="1" indent="-285750">
              <a:spcAft>
                <a:spcPts val="1200"/>
              </a:spcAft>
              <a:buFont typeface="Arial" panose="020B0604020202020204" pitchFamily="34" charset="0"/>
              <a:buChar char="•"/>
            </a:pPr>
            <a:r>
              <a:rPr lang="en-US" sz="1600" dirty="0" smtClean="0"/>
              <a:t>Different emphasis on objectives can usually be explained?</a:t>
            </a:r>
          </a:p>
          <a:p>
            <a:pPr marL="742950" lvl="1" indent="-285750">
              <a:spcAft>
                <a:spcPts val="1200"/>
              </a:spcAft>
              <a:buFont typeface="Arial" panose="020B0604020202020204" pitchFamily="34" charset="0"/>
              <a:buChar char="•"/>
            </a:pPr>
            <a:r>
              <a:rPr lang="en-US" sz="1600" dirty="0" smtClean="0"/>
              <a:t>Differences are resolved differently in public and private sector?</a:t>
            </a:r>
          </a:p>
          <a:p>
            <a:pPr marL="742950" lvl="1" indent="-285750">
              <a:spcAft>
                <a:spcPts val="1200"/>
              </a:spcAft>
              <a:buFont typeface="Arial" panose="020B0604020202020204" pitchFamily="34" charset="0"/>
              <a:buChar char="•"/>
            </a:pPr>
            <a:r>
              <a:rPr lang="en-US" sz="1600" dirty="0" smtClean="0"/>
              <a:t>In the end, the policymaker/ </a:t>
            </a:r>
            <a:r>
              <a:rPr lang="en-US" sz="1600" dirty="0" err="1" smtClean="0"/>
              <a:t>decisionmaker</a:t>
            </a:r>
            <a:r>
              <a:rPr lang="en-US" sz="1600" dirty="0" smtClean="0"/>
              <a:t> is the boss and is ultimately more accountable than the analyst?</a:t>
            </a:r>
          </a:p>
          <a:p>
            <a:pPr marL="742950" lvl="1" indent="-285750">
              <a:spcAft>
                <a:spcPts val="1200"/>
              </a:spcAft>
              <a:buFont typeface="Arial" panose="020B0604020202020204" pitchFamily="34" charset="0"/>
              <a:buChar char="•"/>
            </a:pPr>
            <a:r>
              <a:rPr lang="en-US" sz="1600" dirty="0" smtClean="0"/>
              <a:t>Respect is essential, and should be strong institutional ethic?</a:t>
            </a:r>
          </a:p>
        </p:txBody>
      </p:sp>
    </p:spTree>
    <p:extLst>
      <p:ext uri="{BB962C8B-B14F-4D97-AF65-F5344CB8AC3E}">
        <p14:creationId xmlns:p14="http://schemas.microsoft.com/office/powerpoint/2010/main" val="13666291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fade">
                                      <p:cBhvr>
                                        <p:cTn id="11" dur="500"/>
                                        <p:tgtEl>
                                          <p:spTgt spid="3">
                                            <p:txEl>
                                              <p:pRg st="0" end="0"/>
                                            </p:txEl>
                                          </p:spTgt>
                                        </p:tgtEl>
                                      </p:cBhvr>
                                    </p:animEffect>
                                  </p:childTnLst>
                                </p:cTn>
                              </p:par>
                            </p:childTnLst>
                          </p:cTn>
                        </p:par>
                        <p:par>
                          <p:cTn id="12" fill="hold">
                            <p:stCondLst>
                              <p:cond delay="1000"/>
                            </p:stCondLst>
                            <p:childTnLst>
                              <p:par>
                                <p:cTn id="13" presetID="10" presetClass="entr" presetSubtype="0" fill="hold"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childTnLst>
                          </p:cTn>
                        </p:par>
                        <p:par>
                          <p:cTn id="16" fill="hold">
                            <p:stCondLst>
                              <p:cond delay="1500"/>
                            </p:stCondLst>
                            <p:childTnLst>
                              <p:par>
                                <p:cTn id="17" presetID="10" presetClass="entr" presetSubtype="0" fill="hold"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500"/>
                                        <p:tgtEl>
                                          <p:spTgt spid="3">
                                            <p:txEl>
                                              <p:pRg st="3" end="3"/>
                                            </p:txEl>
                                          </p:spTgt>
                                        </p:tgtEl>
                                      </p:cBhvr>
                                    </p:animEffect>
                                  </p:childTnLst>
                                </p:cTn>
                              </p:par>
                            </p:childTnLst>
                          </p:cTn>
                        </p:par>
                        <p:par>
                          <p:cTn id="20" fill="hold">
                            <p:stCondLst>
                              <p:cond delay="2000"/>
                            </p:stCondLst>
                            <p:childTnLst>
                              <p:par>
                                <p:cTn id="21" presetID="10" presetClass="entr" presetSubtype="0" fill="hold" nodeType="after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500"/>
                                        <p:tgtEl>
                                          <p:spTgt spid="3">
                                            <p:txEl>
                                              <p:pRg st="4" end="4"/>
                                            </p:txEl>
                                          </p:spTgt>
                                        </p:tgtEl>
                                      </p:cBhvr>
                                    </p:animEffect>
                                  </p:childTnLst>
                                </p:cTn>
                              </p:par>
                            </p:childTnLst>
                          </p:cTn>
                        </p:par>
                        <p:par>
                          <p:cTn id="24" fill="hold">
                            <p:stCondLst>
                              <p:cond delay="2500"/>
                            </p:stCondLst>
                            <p:childTnLst>
                              <p:par>
                                <p:cTn id="25" presetID="10" presetClass="entr" presetSubtype="0" fill="hold" nodeType="after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childTnLst>
                          </p:cTn>
                        </p:par>
                        <p:par>
                          <p:cTn id="28" fill="hold">
                            <p:stCondLst>
                              <p:cond delay="3000"/>
                            </p:stCondLst>
                            <p:childTnLst>
                              <p:par>
                                <p:cTn id="29" presetID="10" presetClass="entr" presetSubtype="0" fill="hold" nodeType="after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fade">
                                      <p:cBhvr>
                                        <p:cTn id="31" dur="500"/>
                                        <p:tgtEl>
                                          <p:spTgt spid="3">
                                            <p:txEl>
                                              <p:pRg st="6" end="6"/>
                                            </p:txEl>
                                          </p:spTgt>
                                        </p:tgtEl>
                                      </p:cBhvr>
                                    </p:animEffect>
                                  </p:childTnLst>
                                </p:cTn>
                              </p:par>
                            </p:childTnLst>
                          </p:cTn>
                        </p:par>
                        <p:par>
                          <p:cTn id="32" fill="hold">
                            <p:stCondLst>
                              <p:cond delay="3500"/>
                            </p:stCondLst>
                            <p:childTnLst>
                              <p:par>
                                <p:cTn id="33" presetID="10" presetClass="entr" presetSubtype="0" fill="hold" nodeType="after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Effect transition="in" filter="fade">
                                      <p:cBhvr>
                                        <p:cTn id="35" dur="500"/>
                                        <p:tgtEl>
                                          <p:spTgt spid="3">
                                            <p:txEl>
                                              <p:pRg st="7" end="7"/>
                                            </p:txEl>
                                          </p:spTgt>
                                        </p:tgtEl>
                                      </p:cBhvr>
                                    </p:animEffect>
                                  </p:childTnLst>
                                </p:cTn>
                              </p:par>
                            </p:childTnLst>
                          </p:cTn>
                        </p:par>
                        <p:par>
                          <p:cTn id="36" fill="hold">
                            <p:stCondLst>
                              <p:cond delay="4000"/>
                            </p:stCondLst>
                            <p:childTnLst>
                              <p:par>
                                <p:cTn id="37" presetID="10" presetClass="entr" presetSubtype="0" fill="hold" nodeType="after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animEffect transition="in" filter="fade">
                                      <p:cBhvr>
                                        <p:cTn id="39" dur="500"/>
                                        <p:tgtEl>
                                          <p:spTgt spid="3">
                                            <p:txEl>
                                              <p:pRg st="8" end="8"/>
                                            </p:txEl>
                                          </p:spTgt>
                                        </p:tgtEl>
                                      </p:cBhvr>
                                    </p:animEffect>
                                  </p:childTnLst>
                                </p:cTn>
                              </p:par>
                            </p:childTnLst>
                          </p:cTn>
                        </p:par>
                        <p:par>
                          <p:cTn id="40" fill="hold">
                            <p:stCondLst>
                              <p:cond delay="4500"/>
                            </p:stCondLst>
                            <p:childTnLst>
                              <p:par>
                                <p:cTn id="41" presetID="10" presetClass="entr" presetSubtype="0" fill="hold" nodeType="afterEffect">
                                  <p:stCondLst>
                                    <p:cond delay="0"/>
                                  </p:stCondLst>
                                  <p:childTnLst>
                                    <p:set>
                                      <p:cBhvr>
                                        <p:cTn id="42" dur="1" fill="hold">
                                          <p:stCondLst>
                                            <p:cond delay="0"/>
                                          </p:stCondLst>
                                        </p:cTn>
                                        <p:tgtEl>
                                          <p:spTgt spid="5">
                                            <p:txEl>
                                              <p:pRg st="0" end="0"/>
                                            </p:txEl>
                                          </p:spTgt>
                                        </p:tgtEl>
                                        <p:attrNameLst>
                                          <p:attrName>style.visibility</p:attrName>
                                        </p:attrNameLst>
                                      </p:cBhvr>
                                      <p:to>
                                        <p:strVal val="visible"/>
                                      </p:to>
                                    </p:set>
                                    <p:animEffect transition="in" filter="fade">
                                      <p:cBhvr>
                                        <p:cTn id="43" dur="500"/>
                                        <p:tgtEl>
                                          <p:spTgt spid="5">
                                            <p:txEl>
                                              <p:pRg st="0" end="0"/>
                                            </p:txEl>
                                          </p:spTgt>
                                        </p:tgtEl>
                                      </p:cBhvr>
                                    </p:animEffect>
                                  </p:childTnLst>
                                </p:cTn>
                              </p:par>
                            </p:childTnLst>
                          </p:cTn>
                        </p:par>
                        <p:par>
                          <p:cTn id="44" fill="hold">
                            <p:stCondLst>
                              <p:cond delay="5000"/>
                            </p:stCondLst>
                            <p:childTnLst>
                              <p:par>
                                <p:cTn id="45" presetID="10" presetClass="entr" presetSubtype="0" fill="hold" nodeType="afterEffect">
                                  <p:stCondLst>
                                    <p:cond delay="0"/>
                                  </p:stCondLst>
                                  <p:childTnLst>
                                    <p:set>
                                      <p:cBhvr>
                                        <p:cTn id="46" dur="1" fill="hold">
                                          <p:stCondLst>
                                            <p:cond delay="0"/>
                                          </p:stCondLst>
                                        </p:cTn>
                                        <p:tgtEl>
                                          <p:spTgt spid="5">
                                            <p:txEl>
                                              <p:pRg st="1" end="1"/>
                                            </p:txEl>
                                          </p:spTgt>
                                        </p:tgtEl>
                                        <p:attrNameLst>
                                          <p:attrName>style.visibility</p:attrName>
                                        </p:attrNameLst>
                                      </p:cBhvr>
                                      <p:to>
                                        <p:strVal val="visible"/>
                                      </p:to>
                                    </p:set>
                                    <p:animEffect transition="in" filter="fade">
                                      <p:cBhvr>
                                        <p:cTn id="47" dur="500"/>
                                        <p:tgtEl>
                                          <p:spTgt spid="5">
                                            <p:txEl>
                                              <p:pRg st="1" end="1"/>
                                            </p:txEl>
                                          </p:spTgt>
                                        </p:tgtEl>
                                      </p:cBhvr>
                                    </p:animEffect>
                                  </p:childTnLst>
                                </p:cTn>
                              </p:par>
                            </p:childTnLst>
                          </p:cTn>
                        </p:par>
                        <p:par>
                          <p:cTn id="48" fill="hold">
                            <p:stCondLst>
                              <p:cond delay="5500"/>
                            </p:stCondLst>
                            <p:childTnLst>
                              <p:par>
                                <p:cTn id="49" presetID="10" presetClass="entr" presetSubtype="0" fill="hold" nodeType="afterEffect">
                                  <p:stCondLst>
                                    <p:cond delay="0"/>
                                  </p:stCondLst>
                                  <p:childTnLst>
                                    <p:set>
                                      <p:cBhvr>
                                        <p:cTn id="50" dur="1" fill="hold">
                                          <p:stCondLst>
                                            <p:cond delay="0"/>
                                          </p:stCondLst>
                                        </p:cTn>
                                        <p:tgtEl>
                                          <p:spTgt spid="5">
                                            <p:txEl>
                                              <p:pRg st="2" end="2"/>
                                            </p:txEl>
                                          </p:spTgt>
                                        </p:tgtEl>
                                        <p:attrNameLst>
                                          <p:attrName>style.visibility</p:attrName>
                                        </p:attrNameLst>
                                      </p:cBhvr>
                                      <p:to>
                                        <p:strVal val="visible"/>
                                      </p:to>
                                    </p:set>
                                    <p:animEffect transition="in" filter="fade">
                                      <p:cBhvr>
                                        <p:cTn id="51" dur="500"/>
                                        <p:tgtEl>
                                          <p:spTgt spid="5">
                                            <p:txEl>
                                              <p:pRg st="2" end="2"/>
                                            </p:txEl>
                                          </p:spTgt>
                                        </p:tgtEl>
                                      </p:cBhvr>
                                    </p:animEffect>
                                  </p:childTnLst>
                                </p:cTn>
                              </p:par>
                            </p:childTnLst>
                          </p:cTn>
                        </p:par>
                        <p:par>
                          <p:cTn id="52" fill="hold">
                            <p:stCondLst>
                              <p:cond delay="6000"/>
                            </p:stCondLst>
                            <p:childTnLst>
                              <p:par>
                                <p:cTn id="53" presetID="10" presetClass="entr" presetSubtype="0" fill="hold" nodeType="afterEffect">
                                  <p:stCondLst>
                                    <p:cond delay="0"/>
                                  </p:stCondLst>
                                  <p:childTnLst>
                                    <p:set>
                                      <p:cBhvr>
                                        <p:cTn id="54" dur="1" fill="hold">
                                          <p:stCondLst>
                                            <p:cond delay="0"/>
                                          </p:stCondLst>
                                        </p:cTn>
                                        <p:tgtEl>
                                          <p:spTgt spid="5">
                                            <p:txEl>
                                              <p:pRg st="3" end="3"/>
                                            </p:txEl>
                                          </p:spTgt>
                                        </p:tgtEl>
                                        <p:attrNameLst>
                                          <p:attrName>style.visibility</p:attrName>
                                        </p:attrNameLst>
                                      </p:cBhvr>
                                      <p:to>
                                        <p:strVal val="visible"/>
                                      </p:to>
                                    </p:set>
                                    <p:animEffect transition="in" filter="fade">
                                      <p:cBhvr>
                                        <p:cTn id="55" dur="500"/>
                                        <p:tgtEl>
                                          <p:spTgt spid="5">
                                            <p:txEl>
                                              <p:pRg st="3" end="3"/>
                                            </p:txEl>
                                          </p:spTgt>
                                        </p:tgtEl>
                                      </p:cBhvr>
                                    </p:animEffect>
                                  </p:childTnLst>
                                </p:cTn>
                              </p:par>
                            </p:childTnLst>
                          </p:cTn>
                        </p:par>
                        <p:par>
                          <p:cTn id="56" fill="hold">
                            <p:stCondLst>
                              <p:cond delay="6500"/>
                            </p:stCondLst>
                            <p:childTnLst>
                              <p:par>
                                <p:cTn id="57" presetID="10" presetClass="entr" presetSubtype="0" fill="hold" nodeType="afterEffect">
                                  <p:stCondLst>
                                    <p:cond delay="0"/>
                                  </p:stCondLst>
                                  <p:childTnLst>
                                    <p:set>
                                      <p:cBhvr>
                                        <p:cTn id="58" dur="1" fill="hold">
                                          <p:stCondLst>
                                            <p:cond delay="0"/>
                                          </p:stCondLst>
                                        </p:cTn>
                                        <p:tgtEl>
                                          <p:spTgt spid="5">
                                            <p:txEl>
                                              <p:pRg st="4" end="4"/>
                                            </p:txEl>
                                          </p:spTgt>
                                        </p:tgtEl>
                                        <p:attrNameLst>
                                          <p:attrName>style.visibility</p:attrName>
                                        </p:attrNameLst>
                                      </p:cBhvr>
                                      <p:to>
                                        <p:strVal val="visible"/>
                                      </p:to>
                                    </p:set>
                                    <p:animEffect transition="in" filter="fade">
                                      <p:cBhvr>
                                        <p:cTn id="59" dur="500"/>
                                        <p:tgtEl>
                                          <p:spTgt spid="5">
                                            <p:txEl>
                                              <p:pRg st="4" end="4"/>
                                            </p:txEl>
                                          </p:spTgt>
                                        </p:tgtEl>
                                      </p:cBhvr>
                                    </p:animEffect>
                                  </p:childTnLst>
                                </p:cTn>
                              </p:par>
                            </p:childTnLst>
                          </p:cTn>
                        </p:par>
                        <p:par>
                          <p:cTn id="60" fill="hold">
                            <p:stCondLst>
                              <p:cond delay="7000"/>
                            </p:stCondLst>
                            <p:childTnLst>
                              <p:par>
                                <p:cTn id="61" presetID="10" presetClass="entr" presetSubtype="0" fill="hold" nodeType="afterEffect">
                                  <p:stCondLst>
                                    <p:cond delay="0"/>
                                  </p:stCondLst>
                                  <p:childTnLst>
                                    <p:set>
                                      <p:cBhvr>
                                        <p:cTn id="62" dur="1" fill="hold">
                                          <p:stCondLst>
                                            <p:cond delay="0"/>
                                          </p:stCondLst>
                                        </p:cTn>
                                        <p:tgtEl>
                                          <p:spTgt spid="5">
                                            <p:txEl>
                                              <p:pRg st="5" end="5"/>
                                            </p:txEl>
                                          </p:spTgt>
                                        </p:tgtEl>
                                        <p:attrNameLst>
                                          <p:attrName>style.visibility</p:attrName>
                                        </p:attrNameLst>
                                      </p:cBhvr>
                                      <p:to>
                                        <p:strVal val="visible"/>
                                      </p:to>
                                    </p:set>
                                    <p:animEffect transition="in" filter="fade">
                                      <p:cBhvr>
                                        <p:cTn id="63"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79714" y="609600"/>
            <a:ext cx="7391399" cy="4893647"/>
          </a:xfrm>
          <a:prstGeom prst="rect">
            <a:avLst/>
          </a:prstGeom>
          <a:noFill/>
        </p:spPr>
        <p:txBody>
          <a:bodyPr wrap="square" rtlCol="0">
            <a:spAutoFit/>
          </a:bodyPr>
          <a:lstStyle/>
          <a:p>
            <a:r>
              <a:rPr lang="en-US" sz="2000" b="1" dirty="0" smtClean="0"/>
              <a:t>In its simplest form … good </a:t>
            </a:r>
            <a:r>
              <a:rPr lang="en-US" sz="2000" b="1" dirty="0"/>
              <a:t>a</a:t>
            </a:r>
            <a:r>
              <a:rPr lang="en-US" sz="2000" b="1" dirty="0" smtClean="0"/>
              <a:t>nalysis:</a:t>
            </a:r>
            <a:br>
              <a:rPr lang="en-US" sz="2000" b="1" dirty="0" smtClean="0"/>
            </a:br>
            <a:endParaRPr lang="en-US" sz="2000" b="1" dirty="0" smtClean="0"/>
          </a:p>
          <a:p>
            <a:endParaRPr lang="en-US" sz="2000" dirty="0"/>
          </a:p>
          <a:p>
            <a:pPr marL="285750" indent="-285750">
              <a:buFont typeface="Arial" pitchFamily="34" charset="0"/>
              <a:buChar char="•"/>
            </a:pPr>
            <a:r>
              <a:rPr lang="en-US" sz="1600" dirty="0" smtClean="0"/>
              <a:t>Provides an accurate snapshot of what we </a:t>
            </a:r>
            <a:r>
              <a:rPr lang="en-US" sz="1600" i="1" dirty="0" smtClean="0"/>
              <a:t>know</a:t>
            </a:r>
            <a:r>
              <a:rPr lang="en-US" sz="1600" dirty="0" smtClean="0"/>
              <a:t> and what we </a:t>
            </a:r>
            <a:r>
              <a:rPr lang="en-US" sz="1600" i="1" dirty="0" smtClean="0"/>
              <a:t>think</a:t>
            </a:r>
            <a:r>
              <a:rPr lang="en-US" sz="1600" dirty="0" smtClean="0"/>
              <a:t> about a current situation</a:t>
            </a:r>
            <a:br>
              <a:rPr lang="en-US" sz="1600" dirty="0" smtClean="0"/>
            </a:br>
            <a:endParaRPr lang="en-US" sz="1600" dirty="0" smtClean="0"/>
          </a:p>
          <a:p>
            <a:pPr marL="1200150" lvl="2" indent="-285750">
              <a:buFont typeface="Arial" pitchFamily="34" charset="0"/>
              <a:buChar char="•"/>
            </a:pPr>
            <a:r>
              <a:rPr lang="en-US" sz="1600" dirty="0" smtClean="0"/>
              <a:t>who, what, when, where, how, why</a:t>
            </a:r>
          </a:p>
          <a:p>
            <a:pPr marL="1200150" lvl="2" indent="-285750">
              <a:buFont typeface="Arial" pitchFamily="34" charset="0"/>
              <a:buChar char="•"/>
            </a:pPr>
            <a:r>
              <a:rPr lang="en-US" sz="1600" dirty="0" smtClean="0"/>
              <a:t>what’s driving it – the “drivers”</a:t>
            </a:r>
          </a:p>
          <a:p>
            <a:pPr marL="1200150" lvl="2" indent="-285750">
              <a:buFont typeface="Arial" pitchFamily="34" charset="0"/>
              <a:buChar char="•"/>
            </a:pPr>
            <a:endParaRPr lang="en-US" sz="1600" dirty="0"/>
          </a:p>
          <a:p>
            <a:pPr marL="285750" indent="-285750">
              <a:buFont typeface="Arial" pitchFamily="34" charset="0"/>
              <a:buChar char="•"/>
            </a:pPr>
            <a:r>
              <a:rPr lang="en-US" sz="1600" dirty="0" smtClean="0"/>
              <a:t>Identifies the </a:t>
            </a:r>
            <a:r>
              <a:rPr lang="en-US" sz="1600" i="1" dirty="0" smtClean="0"/>
              <a:t>trends</a:t>
            </a:r>
            <a:br>
              <a:rPr lang="en-US" sz="1600" i="1" dirty="0" smtClean="0"/>
            </a:br>
            <a:endParaRPr lang="en-US" sz="1600" i="1" dirty="0" smtClean="0"/>
          </a:p>
          <a:p>
            <a:pPr marL="1200150" lvl="2" indent="-285750">
              <a:buFont typeface="Arial" pitchFamily="34" charset="0"/>
              <a:buChar char="•"/>
            </a:pPr>
            <a:r>
              <a:rPr lang="en-US" sz="1600" dirty="0" smtClean="0"/>
              <a:t>what’s happening with each key driver</a:t>
            </a:r>
          </a:p>
          <a:p>
            <a:pPr marL="1200150" lvl="2" indent="-285750">
              <a:buFont typeface="Arial" pitchFamily="34" charset="0"/>
              <a:buChar char="•"/>
            </a:pPr>
            <a:endParaRPr lang="en-US" sz="1600" dirty="0"/>
          </a:p>
          <a:p>
            <a:pPr marL="285750" indent="-285750">
              <a:buFont typeface="Arial" pitchFamily="34" charset="0"/>
              <a:buChar char="•"/>
            </a:pPr>
            <a:r>
              <a:rPr lang="en-US" sz="1600" dirty="0" smtClean="0"/>
              <a:t>Identifies potential </a:t>
            </a:r>
            <a:r>
              <a:rPr lang="en-US" sz="1600" i="1" dirty="0" smtClean="0"/>
              <a:t>outcomes</a:t>
            </a:r>
            <a:r>
              <a:rPr lang="en-US" sz="1600" dirty="0" smtClean="0"/>
              <a:t>, with some estimation of </a:t>
            </a:r>
            <a:r>
              <a:rPr lang="en-US" sz="1600" i="1" dirty="0" smtClean="0"/>
              <a:t>probability</a:t>
            </a:r>
          </a:p>
          <a:p>
            <a:pPr marL="285750" indent="-285750">
              <a:buFont typeface="Arial" pitchFamily="34" charset="0"/>
              <a:buChar char="•"/>
            </a:pPr>
            <a:endParaRPr lang="en-US" sz="1600" dirty="0" smtClean="0"/>
          </a:p>
          <a:p>
            <a:r>
              <a:rPr lang="en-US" sz="1600" dirty="0" smtClean="0"/>
              <a:t>These amount to the key judgments.</a:t>
            </a:r>
          </a:p>
          <a:p>
            <a:endParaRPr lang="en-US" sz="2400" dirty="0" smtClean="0"/>
          </a:p>
          <a:p>
            <a:r>
              <a:rPr lang="en-US" sz="2000" i="1" dirty="0" smtClean="0"/>
              <a:t>Good analysis educates … is transparent … policy-relevant … dynamic.</a:t>
            </a:r>
            <a:endParaRPr lang="en-US" sz="2000" i="1" dirty="0"/>
          </a:p>
        </p:txBody>
      </p:sp>
      <p:sp>
        <p:nvSpPr>
          <p:cNvPr id="4" name="Slide Number Placeholder 3"/>
          <p:cNvSpPr>
            <a:spLocks noGrp="1"/>
          </p:cNvSpPr>
          <p:nvPr>
            <p:ph type="sldNum" sz="quarter" idx="12"/>
          </p:nvPr>
        </p:nvSpPr>
        <p:spPr/>
        <p:txBody>
          <a:bodyPr/>
          <a:lstStyle/>
          <a:p>
            <a:fld id="{C4F85062-4662-4D6B-BB38-DB7C890070DF}" type="slidenum">
              <a:rPr lang="en-US" smtClean="0"/>
              <a:t>6</a:t>
            </a:fld>
            <a:endParaRPr lang="en-US"/>
          </a:p>
        </p:txBody>
      </p:sp>
    </p:spTree>
    <p:extLst>
      <p:ext uri="{BB962C8B-B14F-4D97-AF65-F5344CB8AC3E}">
        <p14:creationId xmlns:p14="http://schemas.microsoft.com/office/powerpoint/2010/main" val="41679493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fade">
                                      <p:cBhvr>
                                        <p:cTn id="7" dur="250"/>
                                        <p:tgtEl>
                                          <p:spTgt spid="2">
                                            <p:txEl>
                                              <p:pRg st="2" end="2"/>
                                            </p:txEl>
                                          </p:spTgt>
                                        </p:tgtEl>
                                      </p:cBhvr>
                                    </p:animEffect>
                                  </p:childTnLst>
                                </p:cTn>
                              </p:par>
                            </p:childTnLst>
                          </p:cTn>
                        </p:par>
                        <p:par>
                          <p:cTn id="8" fill="hold">
                            <p:stCondLst>
                              <p:cond delay="250"/>
                            </p:stCondLst>
                            <p:childTnLst>
                              <p:par>
                                <p:cTn id="9" presetID="10" presetClass="entr" presetSubtype="0" fill="hold" nodeType="after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animEffect transition="in" filter="fade">
                                      <p:cBhvr>
                                        <p:cTn id="11" dur="250"/>
                                        <p:tgtEl>
                                          <p:spTgt spid="2">
                                            <p:txEl>
                                              <p:pRg st="3" end="3"/>
                                            </p:txEl>
                                          </p:spTgt>
                                        </p:tgtEl>
                                      </p:cBhvr>
                                    </p:animEffect>
                                  </p:childTnLst>
                                </p:cTn>
                              </p:par>
                            </p:childTnLst>
                          </p:cTn>
                        </p:par>
                        <p:par>
                          <p:cTn id="12" fill="hold">
                            <p:stCondLst>
                              <p:cond delay="500"/>
                            </p:stCondLst>
                            <p:childTnLst>
                              <p:par>
                                <p:cTn id="13" presetID="10" presetClass="entr" presetSubtype="0" fill="hold" nodeType="after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animEffect transition="in" filter="fade">
                                      <p:cBhvr>
                                        <p:cTn id="15" dur="250"/>
                                        <p:tgtEl>
                                          <p:spTgt spid="2">
                                            <p:txEl>
                                              <p:pRg st="4" end="4"/>
                                            </p:txEl>
                                          </p:spTgt>
                                        </p:tgtEl>
                                      </p:cBhvr>
                                    </p:animEffect>
                                  </p:childTnLst>
                                </p:cTn>
                              </p:par>
                            </p:childTnLst>
                          </p:cTn>
                        </p:par>
                        <p:par>
                          <p:cTn id="16" fill="hold">
                            <p:stCondLst>
                              <p:cond delay="750"/>
                            </p:stCondLst>
                            <p:childTnLst>
                              <p:par>
                                <p:cTn id="17" presetID="10" presetClass="entr" presetSubtype="0" fill="hold" nodeType="afterEffect">
                                  <p:stCondLst>
                                    <p:cond delay="0"/>
                                  </p:stCondLst>
                                  <p:childTnLst>
                                    <p:set>
                                      <p:cBhvr>
                                        <p:cTn id="18" dur="1" fill="hold">
                                          <p:stCondLst>
                                            <p:cond delay="0"/>
                                          </p:stCondLst>
                                        </p:cTn>
                                        <p:tgtEl>
                                          <p:spTgt spid="2">
                                            <p:txEl>
                                              <p:pRg st="6" end="6"/>
                                            </p:txEl>
                                          </p:spTgt>
                                        </p:tgtEl>
                                        <p:attrNameLst>
                                          <p:attrName>style.visibility</p:attrName>
                                        </p:attrNameLst>
                                      </p:cBhvr>
                                      <p:to>
                                        <p:strVal val="visible"/>
                                      </p:to>
                                    </p:set>
                                    <p:animEffect transition="in" filter="fade">
                                      <p:cBhvr>
                                        <p:cTn id="19" dur="1000"/>
                                        <p:tgtEl>
                                          <p:spTgt spid="2">
                                            <p:txEl>
                                              <p:pRg st="6" end="6"/>
                                            </p:txEl>
                                          </p:spTgt>
                                        </p:tgtEl>
                                      </p:cBhvr>
                                    </p:animEffect>
                                  </p:childTnLst>
                                </p:cTn>
                              </p:par>
                            </p:childTnLst>
                          </p:cTn>
                        </p:par>
                        <p:par>
                          <p:cTn id="20" fill="hold">
                            <p:stCondLst>
                              <p:cond delay="1750"/>
                            </p:stCondLst>
                            <p:childTnLst>
                              <p:par>
                                <p:cTn id="21" presetID="10" presetClass="entr" presetSubtype="0" fill="hold" nodeType="afterEffect">
                                  <p:stCondLst>
                                    <p:cond delay="0"/>
                                  </p:stCondLst>
                                  <p:childTnLst>
                                    <p:set>
                                      <p:cBhvr>
                                        <p:cTn id="22" dur="1" fill="hold">
                                          <p:stCondLst>
                                            <p:cond delay="0"/>
                                          </p:stCondLst>
                                        </p:cTn>
                                        <p:tgtEl>
                                          <p:spTgt spid="2">
                                            <p:txEl>
                                              <p:pRg st="7" end="7"/>
                                            </p:txEl>
                                          </p:spTgt>
                                        </p:tgtEl>
                                        <p:attrNameLst>
                                          <p:attrName>style.visibility</p:attrName>
                                        </p:attrNameLst>
                                      </p:cBhvr>
                                      <p:to>
                                        <p:strVal val="visible"/>
                                      </p:to>
                                    </p:set>
                                    <p:animEffect transition="in" filter="fade">
                                      <p:cBhvr>
                                        <p:cTn id="23" dur="250"/>
                                        <p:tgtEl>
                                          <p:spTgt spid="2">
                                            <p:txEl>
                                              <p:pRg st="7" end="7"/>
                                            </p:txEl>
                                          </p:spTgt>
                                        </p:tgtEl>
                                      </p:cBhvr>
                                    </p:animEffect>
                                  </p:childTnLst>
                                </p:cTn>
                              </p:par>
                            </p:childTnLst>
                          </p:cTn>
                        </p:par>
                        <p:par>
                          <p:cTn id="24" fill="hold">
                            <p:stCondLst>
                              <p:cond delay="2000"/>
                            </p:stCondLst>
                            <p:childTnLst>
                              <p:par>
                                <p:cTn id="25" presetID="10" presetClass="entr" presetSubtype="0" fill="hold" nodeType="afterEffect">
                                  <p:stCondLst>
                                    <p:cond delay="0"/>
                                  </p:stCondLst>
                                  <p:childTnLst>
                                    <p:set>
                                      <p:cBhvr>
                                        <p:cTn id="26" dur="1" fill="hold">
                                          <p:stCondLst>
                                            <p:cond delay="0"/>
                                          </p:stCondLst>
                                        </p:cTn>
                                        <p:tgtEl>
                                          <p:spTgt spid="2">
                                            <p:txEl>
                                              <p:pRg st="9" end="9"/>
                                            </p:txEl>
                                          </p:spTgt>
                                        </p:tgtEl>
                                        <p:attrNameLst>
                                          <p:attrName>style.visibility</p:attrName>
                                        </p:attrNameLst>
                                      </p:cBhvr>
                                      <p:to>
                                        <p:strVal val="visible"/>
                                      </p:to>
                                    </p:set>
                                    <p:animEffect transition="in" filter="fade">
                                      <p:cBhvr>
                                        <p:cTn id="27" dur="1000"/>
                                        <p:tgtEl>
                                          <p:spTgt spid="2">
                                            <p:txEl>
                                              <p:pRg st="9" end="9"/>
                                            </p:txEl>
                                          </p:spTgt>
                                        </p:tgtEl>
                                      </p:cBhvr>
                                    </p:animEffect>
                                  </p:childTnLst>
                                </p:cTn>
                              </p:par>
                            </p:childTnLst>
                          </p:cTn>
                        </p:par>
                        <p:par>
                          <p:cTn id="28" fill="hold">
                            <p:stCondLst>
                              <p:cond delay="3000"/>
                            </p:stCondLst>
                            <p:childTnLst>
                              <p:par>
                                <p:cTn id="29" presetID="10" presetClass="entr" presetSubtype="0" fill="hold" nodeType="afterEffect">
                                  <p:stCondLst>
                                    <p:cond delay="0"/>
                                  </p:stCondLst>
                                  <p:childTnLst>
                                    <p:set>
                                      <p:cBhvr>
                                        <p:cTn id="30" dur="1" fill="hold">
                                          <p:stCondLst>
                                            <p:cond delay="0"/>
                                          </p:stCondLst>
                                        </p:cTn>
                                        <p:tgtEl>
                                          <p:spTgt spid="2">
                                            <p:txEl>
                                              <p:pRg st="11" end="11"/>
                                            </p:txEl>
                                          </p:spTgt>
                                        </p:tgtEl>
                                        <p:attrNameLst>
                                          <p:attrName>style.visibility</p:attrName>
                                        </p:attrNameLst>
                                      </p:cBhvr>
                                      <p:to>
                                        <p:strVal val="visible"/>
                                      </p:to>
                                    </p:set>
                                    <p:animEffect transition="in" filter="fade">
                                      <p:cBhvr>
                                        <p:cTn id="31" dur="2500"/>
                                        <p:tgtEl>
                                          <p:spTgt spid="2">
                                            <p:txEl>
                                              <p:pRg st="11" end="11"/>
                                            </p:txEl>
                                          </p:spTgt>
                                        </p:tgtEl>
                                      </p:cBhvr>
                                    </p:animEffect>
                                  </p:childTnLst>
                                </p:cTn>
                              </p:par>
                            </p:childTnLst>
                          </p:cTn>
                        </p:par>
                        <p:par>
                          <p:cTn id="32" fill="hold">
                            <p:stCondLst>
                              <p:cond delay="5500"/>
                            </p:stCondLst>
                            <p:childTnLst>
                              <p:par>
                                <p:cTn id="33" presetID="10" presetClass="entr" presetSubtype="0" fill="hold" nodeType="afterEffect">
                                  <p:stCondLst>
                                    <p:cond delay="0"/>
                                  </p:stCondLst>
                                  <p:childTnLst>
                                    <p:set>
                                      <p:cBhvr>
                                        <p:cTn id="34" dur="1" fill="hold">
                                          <p:stCondLst>
                                            <p:cond delay="0"/>
                                          </p:stCondLst>
                                        </p:cTn>
                                        <p:tgtEl>
                                          <p:spTgt spid="2">
                                            <p:txEl>
                                              <p:pRg st="13" end="13"/>
                                            </p:txEl>
                                          </p:spTgt>
                                        </p:tgtEl>
                                        <p:attrNameLst>
                                          <p:attrName>style.visibility</p:attrName>
                                        </p:attrNameLst>
                                      </p:cBhvr>
                                      <p:to>
                                        <p:strVal val="visible"/>
                                      </p:to>
                                    </p:set>
                                    <p:animEffect transition="in" filter="fade">
                                      <p:cBhvr>
                                        <p:cTn id="35" dur="37750"/>
                                        <p:tgtEl>
                                          <p:spTgt spid="2">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C4F85062-4662-4D6B-BB38-DB7C890070DF}" type="slidenum">
              <a:rPr lang="en-US" smtClean="0"/>
              <a:t>7</a:t>
            </a:fld>
            <a:endParaRPr lang="en-US"/>
          </a:p>
        </p:txBody>
      </p:sp>
      <p:sp>
        <p:nvSpPr>
          <p:cNvPr id="3" name="TextBox 2"/>
          <p:cNvSpPr txBox="1"/>
          <p:nvPr/>
        </p:nvSpPr>
        <p:spPr>
          <a:xfrm>
            <a:off x="1118191" y="928577"/>
            <a:ext cx="3124200" cy="5109091"/>
          </a:xfrm>
          <a:prstGeom prst="rect">
            <a:avLst/>
          </a:prstGeom>
          <a:noFill/>
        </p:spPr>
        <p:txBody>
          <a:bodyPr wrap="square" rtlCol="0">
            <a:spAutoFit/>
          </a:bodyPr>
          <a:lstStyle/>
          <a:p>
            <a:r>
              <a:rPr lang="en-US" sz="2800" b="1" dirty="0" smtClean="0"/>
              <a:t>Success is …  </a:t>
            </a:r>
          </a:p>
          <a:p>
            <a:endParaRPr lang="en-US" sz="2000" dirty="0"/>
          </a:p>
          <a:p>
            <a:pPr>
              <a:spcAft>
                <a:spcPts val="1200"/>
              </a:spcAft>
            </a:pPr>
            <a:r>
              <a:rPr lang="en-US" dirty="0"/>
              <a:t>We succeed as analysts when our information and analysis enable policymakers to adopt policies </a:t>
            </a:r>
            <a:r>
              <a:rPr lang="en-US" dirty="0" smtClean="0"/>
              <a:t>that </a:t>
            </a:r>
          </a:p>
          <a:p>
            <a:pPr marL="342900" indent="-342900">
              <a:spcAft>
                <a:spcPts val="1200"/>
              </a:spcAft>
              <a:buFont typeface="Arial" panose="020B0604020202020204" pitchFamily="34" charset="0"/>
              <a:buChar char="•"/>
            </a:pPr>
            <a:r>
              <a:rPr lang="en-US" dirty="0" smtClean="0"/>
              <a:t>meet </a:t>
            </a:r>
            <a:r>
              <a:rPr lang="en-US" dirty="0"/>
              <a:t>their short- and mid-term political </a:t>
            </a:r>
            <a:r>
              <a:rPr lang="en-US" dirty="0" smtClean="0"/>
              <a:t>needs, </a:t>
            </a:r>
            <a:r>
              <a:rPr lang="en-US" dirty="0"/>
              <a:t>and </a:t>
            </a:r>
            <a:endParaRPr lang="en-US" dirty="0" smtClean="0"/>
          </a:p>
          <a:p>
            <a:pPr marL="342900" indent="-342900">
              <a:spcAft>
                <a:spcPts val="1200"/>
              </a:spcAft>
              <a:buFont typeface="Arial" panose="020B0604020202020204" pitchFamily="34" charset="0"/>
              <a:buChar char="•"/>
            </a:pPr>
            <a:r>
              <a:rPr lang="en-US" dirty="0" smtClean="0"/>
              <a:t>serve </a:t>
            </a:r>
            <a:r>
              <a:rPr lang="en-US" dirty="0"/>
              <a:t>the country’s </a:t>
            </a:r>
            <a:r>
              <a:rPr lang="en-US" dirty="0" smtClean="0"/>
              <a:t>(or company’s) short-, mid-, and long-term </a:t>
            </a:r>
            <a:r>
              <a:rPr lang="en-US" dirty="0"/>
              <a:t>security, economic and social needs</a:t>
            </a:r>
            <a:r>
              <a:rPr lang="en-US" dirty="0" smtClean="0"/>
              <a:t>.</a:t>
            </a:r>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endParaRPr lang="en-US" sz="2400" dirty="0"/>
          </a:p>
          <a:p>
            <a:endParaRPr lang="en-US" sz="2000" i="1" dirty="0"/>
          </a:p>
        </p:txBody>
      </p:sp>
      <p:sp>
        <p:nvSpPr>
          <p:cNvPr id="4" name="TextBox 3"/>
          <p:cNvSpPr txBox="1"/>
          <p:nvPr/>
        </p:nvSpPr>
        <p:spPr>
          <a:xfrm>
            <a:off x="4800600" y="914400"/>
            <a:ext cx="3124200" cy="5601533"/>
          </a:xfrm>
          <a:prstGeom prst="rect">
            <a:avLst/>
          </a:prstGeom>
          <a:noFill/>
        </p:spPr>
        <p:txBody>
          <a:bodyPr wrap="square" rtlCol="0">
            <a:spAutoFit/>
          </a:bodyPr>
          <a:lstStyle/>
          <a:p>
            <a:r>
              <a:rPr lang="en-US" sz="2800" b="1" dirty="0" smtClean="0"/>
              <a:t>Failure is …  </a:t>
            </a:r>
          </a:p>
          <a:p>
            <a:endParaRPr lang="en-US" sz="2000" dirty="0"/>
          </a:p>
          <a:p>
            <a:pPr>
              <a:spcAft>
                <a:spcPts val="1200"/>
              </a:spcAft>
            </a:pPr>
            <a:r>
              <a:rPr lang="en-US" dirty="0"/>
              <a:t>We </a:t>
            </a:r>
            <a:r>
              <a:rPr lang="en-US" dirty="0" smtClean="0"/>
              <a:t>fail as </a:t>
            </a:r>
            <a:r>
              <a:rPr lang="en-US" dirty="0"/>
              <a:t>analysts when our information and analysis </a:t>
            </a:r>
            <a:r>
              <a:rPr lang="en-US" dirty="0" smtClean="0"/>
              <a:t>leads policymakers </a:t>
            </a:r>
            <a:r>
              <a:rPr lang="en-US" dirty="0"/>
              <a:t>to adopt policies </a:t>
            </a:r>
            <a:r>
              <a:rPr lang="en-US" dirty="0" smtClean="0"/>
              <a:t>that </a:t>
            </a:r>
          </a:p>
          <a:p>
            <a:pPr marL="342900" indent="-342900">
              <a:spcAft>
                <a:spcPts val="1200"/>
              </a:spcAft>
              <a:buFont typeface="Arial" panose="020B0604020202020204" pitchFamily="34" charset="0"/>
              <a:buChar char="•"/>
            </a:pPr>
            <a:r>
              <a:rPr lang="en-US" dirty="0" smtClean="0"/>
              <a:t>might or might not meet </a:t>
            </a:r>
            <a:r>
              <a:rPr lang="en-US" dirty="0"/>
              <a:t>their short- and mid-term political </a:t>
            </a:r>
            <a:r>
              <a:rPr lang="en-US" dirty="0" smtClean="0"/>
              <a:t>needs, </a:t>
            </a:r>
          </a:p>
          <a:p>
            <a:pPr marL="342900" indent="-342900">
              <a:spcAft>
                <a:spcPts val="1200"/>
              </a:spcAft>
              <a:buFont typeface="Arial" panose="020B0604020202020204" pitchFamily="34" charset="0"/>
              <a:buChar char="•"/>
            </a:pPr>
            <a:r>
              <a:rPr lang="en-US" dirty="0" smtClean="0"/>
              <a:t>don’t warn meaningfully of challenges,</a:t>
            </a:r>
          </a:p>
          <a:p>
            <a:pPr marL="342900" indent="-342900">
              <a:spcAft>
                <a:spcPts val="1200"/>
              </a:spcAft>
              <a:buFont typeface="Arial" panose="020B0604020202020204" pitchFamily="34" charset="0"/>
              <a:buChar char="•"/>
            </a:pPr>
            <a:r>
              <a:rPr lang="en-US" dirty="0" smtClean="0"/>
              <a:t>don’t identify opportunities to move interests, and</a:t>
            </a:r>
          </a:p>
          <a:p>
            <a:pPr marL="342900" indent="-342900">
              <a:spcAft>
                <a:spcPts val="1200"/>
              </a:spcAft>
              <a:buFont typeface="Arial" panose="020B0604020202020204" pitchFamily="34" charset="0"/>
              <a:buChar char="•"/>
            </a:pPr>
            <a:r>
              <a:rPr lang="en-US" dirty="0" smtClean="0"/>
              <a:t>do not serve </a:t>
            </a:r>
            <a:r>
              <a:rPr lang="en-US" dirty="0"/>
              <a:t>the country’s </a:t>
            </a:r>
            <a:r>
              <a:rPr lang="en-US" dirty="0" smtClean="0"/>
              <a:t>short-, medium- or long-term </a:t>
            </a:r>
            <a:r>
              <a:rPr lang="en-US" dirty="0"/>
              <a:t>security, economic and social needs</a:t>
            </a:r>
            <a:r>
              <a:rPr lang="en-US" dirty="0" smtClean="0"/>
              <a:t>.</a:t>
            </a:r>
            <a:endParaRPr lang="en-US" sz="1600" i="1" dirty="0"/>
          </a:p>
        </p:txBody>
      </p:sp>
    </p:spTree>
    <p:extLst>
      <p:ext uri="{BB962C8B-B14F-4D97-AF65-F5344CB8AC3E}">
        <p14:creationId xmlns:p14="http://schemas.microsoft.com/office/powerpoint/2010/main" val="36162525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Effect transition="in" filter="fade">
                                      <p:cBhvr>
                                        <p:cTn id="11" dur="500"/>
                                        <p:tgtEl>
                                          <p:spTgt spid="3">
                                            <p:txEl>
                                              <p:pRg st="3" end="3"/>
                                            </p:txEl>
                                          </p:spTgt>
                                        </p:tgtEl>
                                      </p:cBhvr>
                                    </p:animEffect>
                                  </p:childTnLst>
                                </p:cTn>
                              </p:par>
                            </p:childTnLst>
                          </p:cTn>
                        </p:par>
                        <p:par>
                          <p:cTn id="12" fill="hold">
                            <p:stCondLst>
                              <p:cond delay="1000"/>
                            </p:stCondLst>
                            <p:childTnLst>
                              <p:par>
                                <p:cTn id="13" presetID="10" presetClass="entr" presetSubtype="0" fill="hold" nodeType="after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Effect transition="in" filter="fade">
                                      <p:cBhvr>
                                        <p:cTn id="15" dur="500"/>
                                        <p:tgtEl>
                                          <p:spTgt spid="3">
                                            <p:txEl>
                                              <p:pRg st="4" end="4"/>
                                            </p:txEl>
                                          </p:spTgt>
                                        </p:tgtEl>
                                      </p:cBhvr>
                                    </p:animEffect>
                                  </p:childTnLst>
                                </p:cTn>
                              </p:par>
                            </p:childTnLst>
                          </p:cTn>
                        </p:par>
                        <p:par>
                          <p:cTn id="16" fill="hold">
                            <p:stCondLst>
                              <p:cond delay="1500"/>
                            </p:stCondLst>
                            <p:childTnLst>
                              <p:par>
                                <p:cTn id="17" presetID="10" presetClass="entr" presetSubtype="0" fill="hold" nodeType="after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Effect transition="in" filter="fade">
                                      <p:cBhvr>
                                        <p:cTn id="19" dur="500"/>
                                        <p:tgtEl>
                                          <p:spTgt spid="4">
                                            <p:txEl>
                                              <p:pRg st="2" end="2"/>
                                            </p:txEl>
                                          </p:spTgt>
                                        </p:tgtEl>
                                      </p:cBhvr>
                                    </p:animEffect>
                                  </p:childTnLst>
                                </p:cTn>
                              </p:par>
                            </p:childTnLst>
                          </p:cTn>
                        </p:par>
                        <p:par>
                          <p:cTn id="20" fill="hold">
                            <p:stCondLst>
                              <p:cond delay="2000"/>
                            </p:stCondLst>
                            <p:childTnLst>
                              <p:par>
                                <p:cTn id="21" presetID="10" presetClass="entr" presetSubtype="0" fill="hold" nodeType="afterEffect">
                                  <p:stCondLst>
                                    <p:cond delay="0"/>
                                  </p:stCondLst>
                                  <p:childTnLst>
                                    <p:set>
                                      <p:cBhvr>
                                        <p:cTn id="22" dur="1" fill="hold">
                                          <p:stCondLst>
                                            <p:cond delay="0"/>
                                          </p:stCondLst>
                                        </p:cTn>
                                        <p:tgtEl>
                                          <p:spTgt spid="4">
                                            <p:txEl>
                                              <p:pRg st="3" end="3"/>
                                            </p:txEl>
                                          </p:spTgt>
                                        </p:tgtEl>
                                        <p:attrNameLst>
                                          <p:attrName>style.visibility</p:attrName>
                                        </p:attrNameLst>
                                      </p:cBhvr>
                                      <p:to>
                                        <p:strVal val="visible"/>
                                      </p:to>
                                    </p:set>
                                    <p:animEffect transition="in" filter="fade">
                                      <p:cBhvr>
                                        <p:cTn id="23" dur="500"/>
                                        <p:tgtEl>
                                          <p:spTgt spid="4">
                                            <p:txEl>
                                              <p:pRg st="3" end="3"/>
                                            </p:txEl>
                                          </p:spTgt>
                                        </p:tgtEl>
                                      </p:cBhvr>
                                    </p:animEffect>
                                  </p:childTnLst>
                                </p:cTn>
                              </p:par>
                            </p:childTnLst>
                          </p:cTn>
                        </p:par>
                        <p:par>
                          <p:cTn id="24" fill="hold">
                            <p:stCondLst>
                              <p:cond delay="2500"/>
                            </p:stCondLst>
                            <p:childTnLst>
                              <p:par>
                                <p:cTn id="25" presetID="10" presetClass="entr" presetSubtype="0" fill="hold" nodeType="after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fade">
                                      <p:cBhvr>
                                        <p:cTn id="27" dur="500"/>
                                        <p:tgtEl>
                                          <p:spTgt spid="4">
                                            <p:txEl>
                                              <p:pRg st="4" end="4"/>
                                            </p:txEl>
                                          </p:spTgt>
                                        </p:tgtEl>
                                      </p:cBhvr>
                                    </p:animEffect>
                                  </p:childTnLst>
                                </p:cTn>
                              </p:par>
                            </p:childTnLst>
                          </p:cTn>
                        </p:par>
                        <p:par>
                          <p:cTn id="28" fill="hold">
                            <p:stCondLst>
                              <p:cond delay="3000"/>
                            </p:stCondLst>
                            <p:childTnLst>
                              <p:par>
                                <p:cTn id="29" presetID="10" presetClass="entr" presetSubtype="0" fill="hold" nodeType="afterEffect">
                                  <p:stCondLst>
                                    <p:cond delay="0"/>
                                  </p:stCondLst>
                                  <p:childTnLst>
                                    <p:set>
                                      <p:cBhvr>
                                        <p:cTn id="30" dur="1" fill="hold">
                                          <p:stCondLst>
                                            <p:cond delay="0"/>
                                          </p:stCondLst>
                                        </p:cTn>
                                        <p:tgtEl>
                                          <p:spTgt spid="4">
                                            <p:txEl>
                                              <p:pRg st="5" end="5"/>
                                            </p:txEl>
                                          </p:spTgt>
                                        </p:tgtEl>
                                        <p:attrNameLst>
                                          <p:attrName>style.visibility</p:attrName>
                                        </p:attrNameLst>
                                      </p:cBhvr>
                                      <p:to>
                                        <p:strVal val="visible"/>
                                      </p:to>
                                    </p:set>
                                    <p:animEffect transition="in" filter="fade">
                                      <p:cBhvr>
                                        <p:cTn id="31" dur="500"/>
                                        <p:tgtEl>
                                          <p:spTgt spid="4">
                                            <p:txEl>
                                              <p:pRg st="5" end="5"/>
                                            </p:txEl>
                                          </p:spTgt>
                                        </p:tgtEl>
                                      </p:cBhvr>
                                    </p:animEffect>
                                  </p:childTnLst>
                                </p:cTn>
                              </p:par>
                            </p:childTnLst>
                          </p:cTn>
                        </p:par>
                        <p:par>
                          <p:cTn id="32" fill="hold">
                            <p:stCondLst>
                              <p:cond delay="3500"/>
                            </p:stCondLst>
                            <p:childTnLst>
                              <p:par>
                                <p:cTn id="33" presetID="10" presetClass="entr" presetSubtype="0" fill="hold" nodeType="afterEffect">
                                  <p:stCondLst>
                                    <p:cond delay="0"/>
                                  </p:stCondLst>
                                  <p:childTnLst>
                                    <p:set>
                                      <p:cBhvr>
                                        <p:cTn id="34" dur="1" fill="hold">
                                          <p:stCondLst>
                                            <p:cond delay="0"/>
                                          </p:stCondLst>
                                        </p:cTn>
                                        <p:tgtEl>
                                          <p:spTgt spid="4">
                                            <p:txEl>
                                              <p:pRg st="6" end="6"/>
                                            </p:txEl>
                                          </p:spTgt>
                                        </p:tgtEl>
                                        <p:attrNameLst>
                                          <p:attrName>style.visibility</p:attrName>
                                        </p:attrNameLst>
                                      </p:cBhvr>
                                      <p:to>
                                        <p:strVal val="visible"/>
                                      </p:to>
                                    </p:set>
                                    <p:animEffect transition="in" filter="fade">
                                      <p:cBhvr>
                                        <p:cTn id="35"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1156768793"/>
              </p:ext>
            </p:extLst>
          </p:nvPr>
        </p:nvGraphicFramePr>
        <p:xfrm>
          <a:off x="843516" y="2286000"/>
          <a:ext cx="7462284" cy="3953541"/>
        </p:xfrm>
        <a:graphic>
          <a:graphicData uri="http://schemas.openxmlformats.org/drawingml/2006/table">
            <a:tbl>
              <a:tblPr firstRow="1" firstCol="1" bandRow="1">
                <a:tableStyleId>{5C22544A-7EE6-4342-B048-85BDC9FD1C3A}</a:tableStyleId>
              </a:tblPr>
              <a:tblGrid>
                <a:gridCol w="2273664"/>
                <a:gridCol w="5188620"/>
              </a:tblGrid>
              <a:tr h="578644">
                <a:tc>
                  <a:txBody>
                    <a:bodyPr/>
                    <a:lstStyle/>
                    <a:p>
                      <a:pPr marL="0" marR="0">
                        <a:spcBef>
                          <a:spcPts val="0"/>
                        </a:spcBef>
                        <a:spcAft>
                          <a:spcPts val="0"/>
                        </a:spcAft>
                      </a:pPr>
                      <a:r>
                        <a:rPr lang="es-US" sz="1600" b="1" dirty="0">
                          <a:solidFill>
                            <a:schemeClr val="tx1"/>
                          </a:solidFill>
                          <a:effectLst/>
                        </a:rPr>
                        <a:t>El tema</a:t>
                      </a:r>
                      <a:endParaRPr lang="en-US" sz="1600" b="1" dirty="0">
                        <a:solidFill>
                          <a:schemeClr val="tx1"/>
                        </a:solidFill>
                        <a:effectLst/>
                        <a:latin typeface="Times New Roman"/>
                        <a:ea typeface="SimSun"/>
                      </a:endParaRPr>
                    </a:p>
                  </a:txBody>
                  <a:tcPr marL="73025" marR="73025" marT="0">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marL="0" marR="0">
                        <a:spcBef>
                          <a:spcPts val="0"/>
                        </a:spcBef>
                        <a:spcAft>
                          <a:spcPts val="0"/>
                        </a:spcAft>
                      </a:pPr>
                      <a:r>
                        <a:rPr lang="es-US" sz="1600" b="0" dirty="0">
                          <a:solidFill>
                            <a:schemeClr val="tx1"/>
                          </a:solidFill>
                          <a:effectLst/>
                        </a:rPr>
                        <a:t>¿A qué asunto quiero yo llamar la atención de los </a:t>
                      </a:r>
                      <a:r>
                        <a:rPr lang="es-US" sz="1600" b="0" dirty="0" smtClean="0">
                          <a:solidFill>
                            <a:schemeClr val="tx1"/>
                          </a:solidFill>
                          <a:effectLst/>
                        </a:rPr>
                        <a:t>decisores?  </a:t>
                      </a:r>
                      <a:endParaRPr lang="en-US" sz="1600" b="0" dirty="0">
                        <a:solidFill>
                          <a:schemeClr val="tx1"/>
                        </a:solidFill>
                        <a:effectLst/>
                        <a:latin typeface="Times New Roman"/>
                        <a:ea typeface="SimSun"/>
                      </a:endParaRPr>
                    </a:p>
                  </a:txBody>
                  <a:tcPr marL="73025" marR="73025" marT="0">
                    <a:lnL w="12700" cmpd="sng">
                      <a:noFill/>
                    </a:lnL>
                    <a:lnR w="12700" cmpd="sng">
                      <a:noFill/>
                    </a:lnR>
                    <a:lnT w="12700" cmpd="sng">
                      <a:noFill/>
                    </a:lnT>
                    <a:lnB w="38100" cmpd="sng">
                      <a:noFill/>
                    </a:lnB>
                    <a:lnTlToBr w="12700" cmpd="sng">
                      <a:noFill/>
                      <a:prstDash val="solid"/>
                    </a:lnTlToBr>
                    <a:lnBlToTr w="12700" cmpd="sng">
                      <a:noFill/>
                      <a:prstDash val="solid"/>
                    </a:lnBlToTr>
                    <a:noFill/>
                  </a:tcPr>
                </a:tc>
              </a:tr>
              <a:tr h="578644">
                <a:tc>
                  <a:txBody>
                    <a:bodyPr/>
                    <a:lstStyle/>
                    <a:p>
                      <a:pPr marL="0" marR="0" algn="l" defTabSz="914400" rtl="0" eaLnBrk="1" latinLnBrk="0" hangingPunct="1">
                        <a:spcBef>
                          <a:spcPts val="0"/>
                        </a:spcBef>
                        <a:spcAft>
                          <a:spcPts val="0"/>
                        </a:spcAft>
                      </a:pPr>
                      <a:r>
                        <a:rPr lang="en-US" sz="1600" b="1" kern="1200" dirty="0" err="1" smtClean="0">
                          <a:solidFill>
                            <a:schemeClr val="tx1"/>
                          </a:solidFill>
                          <a:effectLst/>
                          <a:latin typeface="+mn-lt"/>
                          <a:ea typeface="+mn-ea"/>
                          <a:cs typeface="+mn-cs"/>
                        </a:rPr>
                        <a:t>Informaci</a:t>
                      </a:r>
                      <a:r>
                        <a:rPr lang="es-ES" sz="1600" b="1" kern="1200" dirty="0" err="1" smtClean="0">
                          <a:solidFill>
                            <a:schemeClr val="tx1"/>
                          </a:solidFill>
                          <a:effectLst/>
                          <a:latin typeface="+mn-lt"/>
                          <a:ea typeface="+mn-ea"/>
                          <a:cs typeface="+mn-cs"/>
                        </a:rPr>
                        <a:t>ón</a:t>
                      </a:r>
                      <a:r>
                        <a:rPr lang="es-ES" sz="1600" b="1" kern="1200" dirty="0" smtClean="0">
                          <a:solidFill>
                            <a:schemeClr val="tx1"/>
                          </a:solidFill>
                          <a:effectLst/>
                          <a:latin typeface="+mn-lt"/>
                          <a:ea typeface="+mn-ea"/>
                          <a:cs typeface="+mn-cs"/>
                        </a:rPr>
                        <a:t>/análisis</a:t>
                      </a:r>
                      <a:endParaRPr lang="en-US" sz="1600" b="1" kern="1200" dirty="0">
                        <a:solidFill>
                          <a:schemeClr val="tx1"/>
                        </a:solidFill>
                        <a:effectLst/>
                        <a:latin typeface="+mn-lt"/>
                        <a:ea typeface="+mn-ea"/>
                        <a:cs typeface="+mn-cs"/>
                      </a:endParaRPr>
                    </a:p>
                  </a:txBody>
                  <a:tcPr marL="73025" marR="73025" marT="0">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marL="0" marR="0">
                        <a:spcBef>
                          <a:spcPts val="0"/>
                        </a:spcBef>
                        <a:spcAft>
                          <a:spcPts val="0"/>
                        </a:spcAft>
                      </a:pPr>
                      <a:r>
                        <a:rPr lang="es-ES" sz="1600" b="0" kern="1200" dirty="0" smtClean="0">
                          <a:solidFill>
                            <a:schemeClr val="tx1"/>
                          </a:solidFill>
                          <a:effectLst/>
                          <a:latin typeface="+mn-lt"/>
                          <a:ea typeface="+mn-ea"/>
                          <a:cs typeface="+mn-cs"/>
                        </a:rPr>
                        <a:t>¿Qué pasa, y por qué?  ¿Cuáles son los impulsores, las tendencias actuales, los escenarios, los variables?</a:t>
                      </a:r>
                      <a:endParaRPr lang="en-US" sz="1600" b="0" kern="1200" dirty="0">
                        <a:solidFill>
                          <a:schemeClr val="tx1"/>
                        </a:solidFill>
                        <a:effectLst/>
                        <a:latin typeface="+mn-lt"/>
                        <a:ea typeface="+mn-ea"/>
                        <a:cs typeface="+mn-cs"/>
                      </a:endParaRPr>
                    </a:p>
                  </a:txBody>
                  <a:tcPr marL="73025" marR="73025" marT="0">
                    <a:lnL w="12700" cmpd="sng">
                      <a:noFill/>
                    </a:lnL>
                    <a:lnR w="12700" cmpd="sng">
                      <a:noFill/>
                    </a:lnR>
                    <a:lnT w="38100" cmpd="sng">
                      <a:noFill/>
                    </a:lnT>
                    <a:lnB w="12700" cmpd="sng">
                      <a:noFill/>
                    </a:lnB>
                    <a:lnTlToBr w="12700" cmpd="sng">
                      <a:noFill/>
                      <a:prstDash val="solid"/>
                    </a:lnTlToBr>
                    <a:lnBlToTr w="12700" cmpd="sng">
                      <a:noFill/>
                      <a:prstDash val="solid"/>
                    </a:lnBlToTr>
                    <a:noFill/>
                  </a:tcPr>
                </a:tc>
              </a:tr>
              <a:tr h="578644">
                <a:tc>
                  <a:txBody>
                    <a:bodyPr/>
                    <a:lstStyle/>
                    <a:p>
                      <a:pPr marL="0" marR="0">
                        <a:spcBef>
                          <a:spcPts val="0"/>
                        </a:spcBef>
                        <a:spcAft>
                          <a:spcPts val="0"/>
                        </a:spcAft>
                      </a:pPr>
                      <a:r>
                        <a:rPr lang="es-US" sz="1600" b="1" dirty="0">
                          <a:solidFill>
                            <a:schemeClr val="tx1"/>
                          </a:solidFill>
                          <a:effectLst/>
                        </a:rPr>
                        <a:t>Los </a:t>
                      </a:r>
                      <a:r>
                        <a:rPr lang="es-US" sz="1600" b="1" dirty="0" smtClean="0">
                          <a:solidFill>
                            <a:schemeClr val="tx1"/>
                          </a:solidFill>
                          <a:effectLst/>
                        </a:rPr>
                        <a:t>intereses</a:t>
                      </a:r>
                      <a:endParaRPr lang="en-US" sz="1600" b="1" dirty="0">
                        <a:solidFill>
                          <a:schemeClr val="tx1"/>
                        </a:solidFill>
                        <a:effectLst/>
                        <a:latin typeface="Times New Roman"/>
                        <a:ea typeface="SimSun"/>
                      </a:endParaRPr>
                    </a:p>
                  </a:txBody>
                  <a:tcPr marL="73025" marR="73025" marT="0">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a:spcBef>
                          <a:spcPts val="0"/>
                        </a:spcBef>
                        <a:spcAft>
                          <a:spcPts val="0"/>
                        </a:spcAft>
                      </a:pPr>
                      <a:r>
                        <a:rPr lang="es-US" sz="1600" b="0" dirty="0">
                          <a:solidFill>
                            <a:schemeClr val="tx1"/>
                          </a:solidFill>
                          <a:effectLst/>
                        </a:rPr>
                        <a:t>¿Por qué es este tema importante para </a:t>
                      </a:r>
                      <a:r>
                        <a:rPr lang="es-US" sz="1600" b="0" dirty="0" smtClean="0">
                          <a:solidFill>
                            <a:schemeClr val="tx1"/>
                          </a:solidFill>
                          <a:effectLst/>
                        </a:rPr>
                        <a:t>los decisores?  </a:t>
                      </a:r>
                      <a:r>
                        <a:rPr lang="es-US" sz="1600" b="0" dirty="0">
                          <a:solidFill>
                            <a:schemeClr val="tx1"/>
                          </a:solidFill>
                          <a:effectLst/>
                        </a:rPr>
                        <a:t>¿Cómo aumenta (o disminuye) </a:t>
                      </a:r>
                      <a:r>
                        <a:rPr lang="es-US" sz="1600" b="0" dirty="0" smtClean="0">
                          <a:solidFill>
                            <a:schemeClr val="tx1"/>
                          </a:solidFill>
                          <a:effectLst/>
                        </a:rPr>
                        <a:t>la</a:t>
                      </a:r>
                      <a:r>
                        <a:rPr lang="es-US" sz="1600" b="0" baseline="0" dirty="0" smtClean="0">
                          <a:solidFill>
                            <a:schemeClr val="tx1"/>
                          </a:solidFill>
                          <a:effectLst/>
                        </a:rPr>
                        <a:t> </a:t>
                      </a:r>
                      <a:r>
                        <a:rPr lang="es-US" sz="1600" b="0" dirty="0" smtClean="0">
                          <a:solidFill>
                            <a:schemeClr val="tx1"/>
                          </a:solidFill>
                          <a:effectLst/>
                        </a:rPr>
                        <a:t>ventaja </a:t>
                      </a:r>
                      <a:r>
                        <a:rPr lang="es-US" sz="1600" b="0" dirty="0">
                          <a:solidFill>
                            <a:schemeClr val="tx1"/>
                          </a:solidFill>
                          <a:effectLst/>
                        </a:rPr>
                        <a:t>del </a:t>
                      </a:r>
                      <a:r>
                        <a:rPr lang="es-US" sz="1600" b="0" dirty="0" smtClean="0">
                          <a:solidFill>
                            <a:schemeClr val="tx1"/>
                          </a:solidFill>
                          <a:effectLst/>
                        </a:rPr>
                        <a:t>país/empresa? ¿Cuáles son las probabilidades de los escenarios beneficiosos, y de los escenarios dañinos?</a:t>
                      </a:r>
                      <a:endParaRPr lang="en-US" sz="1600" b="0" dirty="0">
                        <a:solidFill>
                          <a:schemeClr val="tx1"/>
                        </a:solidFill>
                        <a:effectLst/>
                        <a:latin typeface="Times New Roman"/>
                        <a:ea typeface="SimSun"/>
                      </a:endParaRPr>
                    </a:p>
                  </a:txBody>
                  <a:tcPr marL="73025" marR="73025" marT="0">
                    <a:lnL w="12700" cmpd="sng">
                      <a:noFill/>
                    </a:lnL>
                    <a:lnR w="12700" cmpd="sng">
                      <a:noFill/>
                    </a:lnR>
                    <a:lnT w="12700" cmpd="sng">
                      <a:noFill/>
                    </a:lnT>
                    <a:lnB w="12700" cmpd="sng">
                      <a:noFill/>
                    </a:lnB>
                    <a:lnTlToBr w="12700" cmpd="sng">
                      <a:noFill/>
                      <a:prstDash val="solid"/>
                    </a:lnTlToBr>
                    <a:lnBlToTr w="12700" cmpd="sng">
                      <a:noFill/>
                      <a:prstDash val="solid"/>
                    </a:lnBlToTr>
                    <a:noFill/>
                  </a:tcPr>
                </a:tc>
              </a:tr>
              <a:tr h="641032">
                <a:tc>
                  <a:txBody>
                    <a:bodyPr/>
                    <a:lstStyle/>
                    <a:p>
                      <a:pPr marL="0" marR="0">
                        <a:spcBef>
                          <a:spcPts val="0"/>
                        </a:spcBef>
                        <a:spcAft>
                          <a:spcPts val="0"/>
                        </a:spcAft>
                      </a:pPr>
                      <a:r>
                        <a:rPr lang="es-US" sz="1600" b="1" dirty="0">
                          <a:solidFill>
                            <a:schemeClr val="tx1"/>
                          </a:solidFill>
                          <a:effectLst/>
                        </a:rPr>
                        <a:t>Las opciones</a:t>
                      </a:r>
                      <a:endParaRPr lang="en-US" sz="1600" b="1" dirty="0">
                        <a:solidFill>
                          <a:schemeClr val="tx1"/>
                        </a:solidFill>
                        <a:effectLst/>
                        <a:latin typeface="Times New Roman"/>
                        <a:ea typeface="SimSun"/>
                      </a:endParaRPr>
                    </a:p>
                  </a:txBody>
                  <a:tcPr marL="73025" marR="73025" marT="0">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a:spcBef>
                          <a:spcPts val="0"/>
                        </a:spcBef>
                        <a:spcAft>
                          <a:spcPts val="0"/>
                        </a:spcAft>
                      </a:pPr>
                      <a:r>
                        <a:rPr lang="es-US" sz="1600" b="0" dirty="0" smtClean="0">
                          <a:solidFill>
                            <a:schemeClr val="tx1"/>
                          </a:solidFill>
                          <a:effectLst/>
                        </a:rPr>
                        <a:t>¿Qué </a:t>
                      </a:r>
                      <a:r>
                        <a:rPr lang="es-US" sz="1600" b="0" dirty="0">
                          <a:solidFill>
                            <a:schemeClr val="tx1"/>
                          </a:solidFill>
                          <a:effectLst/>
                        </a:rPr>
                        <a:t>puede hacer el </a:t>
                      </a:r>
                      <a:r>
                        <a:rPr lang="es-US" sz="1600" b="0" dirty="0" smtClean="0">
                          <a:solidFill>
                            <a:schemeClr val="tx1"/>
                          </a:solidFill>
                          <a:effectLst/>
                        </a:rPr>
                        <a:t>decisor para </a:t>
                      </a:r>
                      <a:r>
                        <a:rPr lang="es-US" sz="1600" b="0" dirty="0">
                          <a:solidFill>
                            <a:schemeClr val="tx1"/>
                          </a:solidFill>
                          <a:effectLst/>
                        </a:rPr>
                        <a:t>influir la situación y prepararse para las consecuencias?  </a:t>
                      </a:r>
                      <a:endParaRPr lang="en-US" sz="1600" b="0" dirty="0">
                        <a:solidFill>
                          <a:schemeClr val="tx1"/>
                        </a:solidFill>
                        <a:effectLst/>
                        <a:latin typeface="Times New Roman"/>
                        <a:ea typeface="SimSun"/>
                      </a:endParaRPr>
                    </a:p>
                  </a:txBody>
                  <a:tcPr marL="73025" marR="73025" marT="0">
                    <a:lnL w="12700" cmpd="sng">
                      <a:noFill/>
                    </a:lnL>
                    <a:lnR w="12700" cmpd="sng">
                      <a:noFill/>
                    </a:lnR>
                    <a:lnT w="12700" cmpd="sng">
                      <a:noFill/>
                    </a:lnT>
                    <a:lnB w="12700" cmpd="sng">
                      <a:noFill/>
                    </a:lnB>
                    <a:lnTlToBr w="12700" cmpd="sng">
                      <a:noFill/>
                      <a:prstDash val="solid"/>
                    </a:lnTlToBr>
                    <a:lnBlToTr w="12700" cmpd="sng">
                      <a:noFill/>
                      <a:prstDash val="solid"/>
                    </a:lnBlToTr>
                    <a:noFill/>
                  </a:tcPr>
                </a:tc>
              </a:tr>
              <a:tr h="1134141">
                <a:tc>
                  <a:txBody>
                    <a:bodyPr/>
                    <a:lstStyle/>
                    <a:p>
                      <a:pPr marL="0" marR="0">
                        <a:spcBef>
                          <a:spcPts val="0"/>
                        </a:spcBef>
                        <a:spcAft>
                          <a:spcPts val="0"/>
                        </a:spcAft>
                      </a:pPr>
                      <a:r>
                        <a:rPr lang="es-US" sz="1600" b="1" dirty="0">
                          <a:solidFill>
                            <a:schemeClr val="tx1"/>
                          </a:solidFill>
                          <a:effectLst/>
                        </a:rPr>
                        <a:t>La inteligencia</a:t>
                      </a:r>
                      <a:endParaRPr lang="en-US" sz="1600" b="1" dirty="0">
                        <a:solidFill>
                          <a:schemeClr val="tx1"/>
                        </a:solidFill>
                        <a:effectLst/>
                        <a:latin typeface="Times New Roman"/>
                        <a:ea typeface="SimSun"/>
                      </a:endParaRPr>
                    </a:p>
                  </a:txBody>
                  <a:tcPr marL="73025" marR="73025" marT="0">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a:spcBef>
                          <a:spcPts val="0"/>
                        </a:spcBef>
                        <a:spcAft>
                          <a:spcPts val="0"/>
                        </a:spcAft>
                      </a:pPr>
                      <a:r>
                        <a:rPr lang="es-US" sz="1600" b="0" dirty="0">
                          <a:solidFill>
                            <a:schemeClr val="tx1"/>
                          </a:solidFill>
                          <a:effectLst/>
                        </a:rPr>
                        <a:t>¿Qué información tenemos ahora, y qué información tenemos que recoger o desarrollar, para ayudar al </a:t>
                      </a:r>
                      <a:r>
                        <a:rPr lang="es-US" sz="1600" b="0" dirty="0" smtClean="0">
                          <a:solidFill>
                            <a:schemeClr val="tx1"/>
                          </a:solidFill>
                          <a:effectLst/>
                        </a:rPr>
                        <a:t>decisor entender </a:t>
                      </a:r>
                      <a:r>
                        <a:rPr lang="es-US" sz="1600" b="0" dirty="0">
                          <a:solidFill>
                            <a:schemeClr val="tx1"/>
                          </a:solidFill>
                          <a:effectLst/>
                        </a:rPr>
                        <a:t>la situación, tener alguna influencia sobre ella, y por lo menos reaccionar a ella?  </a:t>
                      </a:r>
                      <a:endParaRPr lang="en-US" sz="1600" b="0" dirty="0">
                        <a:solidFill>
                          <a:schemeClr val="tx1"/>
                        </a:solidFill>
                        <a:effectLst/>
                        <a:latin typeface="Times New Roman"/>
                        <a:ea typeface="SimSun"/>
                      </a:endParaRPr>
                    </a:p>
                  </a:txBody>
                  <a:tcPr marL="73025" marR="73025" marT="0">
                    <a:lnL w="12700" cmpd="sng">
                      <a:noFill/>
                    </a:lnL>
                    <a:lnR w="12700" cmpd="sng">
                      <a:noFill/>
                    </a:lnR>
                    <a:lnT w="12700" cmpd="sng">
                      <a:noFill/>
                    </a:lnT>
                    <a:lnB w="12700" cmpd="sng">
                      <a:noFill/>
                    </a:lnB>
                    <a:lnTlToBr w="12700" cmpd="sng">
                      <a:noFill/>
                      <a:prstDash val="solid"/>
                    </a:lnTlToBr>
                    <a:lnBlToTr w="12700" cmpd="sng">
                      <a:noFill/>
                      <a:prstDash val="solid"/>
                    </a:lnBlToTr>
                    <a:noFill/>
                  </a:tcPr>
                </a:tc>
              </a:tr>
            </a:tbl>
          </a:graphicData>
        </a:graphic>
      </p:graphicFrame>
      <p:sp>
        <p:nvSpPr>
          <p:cNvPr id="7" name="Rectangle 6"/>
          <p:cNvSpPr/>
          <p:nvPr/>
        </p:nvSpPr>
        <p:spPr>
          <a:xfrm>
            <a:off x="843516" y="1523999"/>
            <a:ext cx="5356979" cy="461665"/>
          </a:xfrm>
          <a:prstGeom prst="rect">
            <a:avLst/>
          </a:prstGeom>
        </p:spPr>
        <p:txBody>
          <a:bodyPr wrap="none">
            <a:spAutoFit/>
          </a:bodyPr>
          <a:lstStyle/>
          <a:p>
            <a:r>
              <a:rPr lang="en-US" sz="2400" dirty="0" smtClean="0"/>
              <a:t>¿</a:t>
            </a:r>
            <a:r>
              <a:rPr lang="en-US" sz="2400" dirty="0" err="1" smtClean="0"/>
              <a:t>Qué</a:t>
            </a:r>
            <a:r>
              <a:rPr lang="en-US" sz="2400" dirty="0" smtClean="0"/>
              <a:t> </a:t>
            </a:r>
            <a:r>
              <a:rPr lang="en-US" sz="2400" dirty="0" err="1" smtClean="0"/>
              <a:t>es</a:t>
            </a:r>
            <a:r>
              <a:rPr lang="en-US" sz="2400" dirty="0" smtClean="0"/>
              <a:t> lo que </a:t>
            </a:r>
            <a:r>
              <a:rPr lang="en-US" sz="2400" dirty="0" err="1" smtClean="0"/>
              <a:t>tu</a:t>
            </a:r>
            <a:r>
              <a:rPr lang="en-US" sz="2400" dirty="0" smtClean="0"/>
              <a:t> </a:t>
            </a:r>
            <a:r>
              <a:rPr lang="en-US" sz="2400" dirty="0" err="1" smtClean="0"/>
              <a:t>decisor</a:t>
            </a:r>
            <a:r>
              <a:rPr lang="en-US" sz="2400" dirty="0" smtClean="0"/>
              <a:t> </a:t>
            </a:r>
            <a:r>
              <a:rPr lang="en-US" sz="2400" dirty="0" err="1" smtClean="0"/>
              <a:t>necesita</a:t>
            </a:r>
            <a:r>
              <a:rPr lang="en-US" sz="2400" dirty="0" smtClean="0"/>
              <a:t> saber?</a:t>
            </a:r>
            <a:endParaRPr lang="en-US" sz="2400" dirty="0"/>
          </a:p>
        </p:txBody>
      </p:sp>
      <p:sp>
        <p:nvSpPr>
          <p:cNvPr id="8" name="TextBox 7"/>
          <p:cNvSpPr txBox="1"/>
          <p:nvPr/>
        </p:nvSpPr>
        <p:spPr>
          <a:xfrm>
            <a:off x="609600" y="452829"/>
            <a:ext cx="3166764" cy="461665"/>
          </a:xfrm>
          <a:prstGeom prst="rect">
            <a:avLst/>
          </a:prstGeom>
          <a:noFill/>
        </p:spPr>
        <p:txBody>
          <a:bodyPr wrap="none" rtlCol="0">
            <a:spAutoFit/>
          </a:bodyPr>
          <a:lstStyle/>
          <a:p>
            <a:r>
              <a:rPr lang="en-US" sz="2400" dirty="0" err="1" smtClean="0"/>
              <a:t>Presentaci</a:t>
            </a:r>
            <a:r>
              <a:rPr lang="es-ES" sz="2400" dirty="0" err="1" smtClean="0"/>
              <a:t>ón</a:t>
            </a:r>
            <a:r>
              <a:rPr lang="es-ES" sz="2400" dirty="0" smtClean="0"/>
              <a:t> de análisis</a:t>
            </a:r>
            <a:endParaRPr lang="en-US" sz="2400" dirty="0"/>
          </a:p>
        </p:txBody>
      </p:sp>
      <p:sp>
        <p:nvSpPr>
          <p:cNvPr id="2" name="Slide Number Placeholder 1"/>
          <p:cNvSpPr>
            <a:spLocks noGrp="1"/>
          </p:cNvSpPr>
          <p:nvPr>
            <p:ph type="sldNum" sz="quarter" idx="12"/>
          </p:nvPr>
        </p:nvSpPr>
        <p:spPr/>
        <p:txBody>
          <a:bodyPr/>
          <a:lstStyle/>
          <a:p>
            <a:fld id="{C4F85062-4662-4D6B-BB38-DB7C890070DF}" type="slidenum">
              <a:rPr lang="en-US" smtClean="0"/>
              <a:t>8</a:t>
            </a:fld>
            <a:endParaRPr lang="en-US"/>
          </a:p>
        </p:txBody>
      </p:sp>
    </p:spTree>
    <p:extLst>
      <p:ext uri="{BB962C8B-B14F-4D97-AF65-F5344CB8AC3E}">
        <p14:creationId xmlns:p14="http://schemas.microsoft.com/office/powerpoint/2010/main" val="328987149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671230864"/>
              </p:ext>
            </p:extLst>
          </p:nvPr>
        </p:nvGraphicFramePr>
        <p:xfrm>
          <a:off x="843516" y="2286000"/>
          <a:ext cx="7462284" cy="4267200"/>
        </p:xfrm>
        <a:graphic>
          <a:graphicData uri="http://schemas.openxmlformats.org/drawingml/2006/table">
            <a:tbl>
              <a:tblPr firstRow="1" firstCol="1" bandRow="1">
                <a:tableStyleId>{5C22544A-7EE6-4342-B048-85BDC9FD1C3A}</a:tableStyleId>
              </a:tblPr>
              <a:tblGrid>
                <a:gridCol w="2273664"/>
                <a:gridCol w="5188620"/>
              </a:tblGrid>
              <a:tr h="304800">
                <a:tc>
                  <a:txBody>
                    <a:bodyPr/>
                    <a:lstStyle/>
                    <a:p>
                      <a:pPr marL="0" marR="0">
                        <a:spcBef>
                          <a:spcPts val="0"/>
                        </a:spcBef>
                        <a:spcAft>
                          <a:spcPts val="0"/>
                        </a:spcAft>
                      </a:pPr>
                      <a:r>
                        <a:rPr lang="es-US" sz="1600" b="1" dirty="0">
                          <a:solidFill>
                            <a:schemeClr val="tx1"/>
                          </a:solidFill>
                          <a:effectLst/>
                        </a:rPr>
                        <a:t>El tema</a:t>
                      </a:r>
                      <a:endParaRPr lang="en-US" sz="1600" b="1" dirty="0">
                        <a:solidFill>
                          <a:schemeClr val="tx1"/>
                        </a:solidFill>
                        <a:effectLst/>
                        <a:latin typeface="Times New Roman"/>
                        <a:ea typeface="SimSun"/>
                      </a:endParaRPr>
                    </a:p>
                  </a:txBody>
                  <a:tcPr marL="73025" marR="73025" marT="0">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marL="0" marR="0">
                        <a:spcBef>
                          <a:spcPts val="0"/>
                        </a:spcBef>
                        <a:spcAft>
                          <a:spcPts val="0"/>
                        </a:spcAft>
                      </a:pPr>
                      <a:endParaRPr lang="en-US" sz="1600" b="0" dirty="0">
                        <a:solidFill>
                          <a:schemeClr val="tx1"/>
                        </a:solidFill>
                        <a:effectLst/>
                        <a:latin typeface="Times New Roman"/>
                        <a:ea typeface="SimSun"/>
                      </a:endParaRPr>
                    </a:p>
                  </a:txBody>
                  <a:tcPr marL="73025" marR="73025" marT="0">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04800">
                <a:tc>
                  <a:txBody>
                    <a:bodyPr/>
                    <a:lstStyle/>
                    <a:p>
                      <a:pPr marL="0" marR="0" algn="l" defTabSz="914400" rtl="0" eaLnBrk="1" latinLnBrk="0" hangingPunct="1">
                        <a:spcBef>
                          <a:spcPts val="0"/>
                        </a:spcBef>
                        <a:spcAft>
                          <a:spcPts val="0"/>
                        </a:spcAft>
                      </a:pPr>
                      <a:r>
                        <a:rPr lang="en-US" sz="1600" b="1" kern="1200" dirty="0" err="1" smtClean="0">
                          <a:solidFill>
                            <a:schemeClr val="tx1"/>
                          </a:solidFill>
                          <a:effectLst/>
                          <a:latin typeface="+mn-lt"/>
                          <a:ea typeface="+mn-ea"/>
                          <a:cs typeface="+mn-cs"/>
                        </a:rPr>
                        <a:t>Informaci</a:t>
                      </a:r>
                      <a:r>
                        <a:rPr lang="es-ES" sz="1600" b="1" kern="1200" dirty="0" err="1" smtClean="0">
                          <a:solidFill>
                            <a:schemeClr val="tx1"/>
                          </a:solidFill>
                          <a:effectLst/>
                          <a:latin typeface="+mn-lt"/>
                          <a:ea typeface="+mn-ea"/>
                          <a:cs typeface="+mn-cs"/>
                        </a:rPr>
                        <a:t>ón</a:t>
                      </a:r>
                      <a:r>
                        <a:rPr lang="es-ES" sz="1600" b="1" kern="1200" dirty="0" smtClean="0">
                          <a:solidFill>
                            <a:schemeClr val="tx1"/>
                          </a:solidFill>
                          <a:effectLst/>
                          <a:latin typeface="+mn-lt"/>
                          <a:ea typeface="+mn-ea"/>
                          <a:cs typeface="+mn-cs"/>
                        </a:rPr>
                        <a:t>/análisis</a:t>
                      </a:r>
                      <a:endParaRPr lang="en-US" sz="1600" b="1" kern="1200" dirty="0">
                        <a:solidFill>
                          <a:schemeClr val="tx1"/>
                        </a:solidFill>
                        <a:effectLst/>
                        <a:latin typeface="+mn-lt"/>
                        <a:ea typeface="+mn-ea"/>
                        <a:cs typeface="+mn-cs"/>
                      </a:endParaRPr>
                    </a:p>
                  </a:txBody>
                  <a:tcPr marL="73025" marR="73025" marT="0">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marL="0" marR="0">
                        <a:spcBef>
                          <a:spcPts val="0"/>
                        </a:spcBef>
                        <a:spcAft>
                          <a:spcPts val="0"/>
                        </a:spcAft>
                      </a:pPr>
                      <a:endParaRPr lang="en-US" sz="1600" b="0" kern="1200" dirty="0">
                        <a:solidFill>
                          <a:schemeClr val="tx1"/>
                        </a:solidFill>
                        <a:effectLst/>
                        <a:latin typeface="+mn-lt"/>
                        <a:ea typeface="+mn-ea"/>
                        <a:cs typeface="+mn-cs"/>
                      </a:endParaRPr>
                    </a:p>
                  </a:txBody>
                  <a:tcPr marL="73025" marR="73025" marT="0">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04800">
                <a:tc>
                  <a:txBody>
                    <a:bodyPr/>
                    <a:lstStyle/>
                    <a:p>
                      <a:pPr marL="0" marR="0" algn="l" defTabSz="914400" rtl="0" eaLnBrk="1" latinLnBrk="0" hangingPunct="1">
                        <a:spcBef>
                          <a:spcPts val="0"/>
                        </a:spcBef>
                        <a:spcAft>
                          <a:spcPts val="0"/>
                        </a:spcAft>
                      </a:pPr>
                      <a:endParaRPr lang="en-US" sz="1600" b="1" kern="1200" dirty="0">
                        <a:solidFill>
                          <a:schemeClr val="tx1"/>
                        </a:solidFill>
                        <a:effectLst/>
                        <a:latin typeface="+mn-lt"/>
                        <a:ea typeface="+mn-ea"/>
                        <a:cs typeface="+mn-cs"/>
                      </a:endParaRPr>
                    </a:p>
                  </a:txBody>
                  <a:tcPr marL="73025" marR="73025" marT="0">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marL="0" marR="0">
                        <a:spcBef>
                          <a:spcPts val="0"/>
                        </a:spcBef>
                        <a:spcAft>
                          <a:spcPts val="0"/>
                        </a:spcAft>
                      </a:pPr>
                      <a:endParaRPr lang="en-US" sz="1600" b="0" kern="1200" dirty="0">
                        <a:solidFill>
                          <a:schemeClr val="tx1"/>
                        </a:solidFill>
                        <a:effectLst/>
                        <a:latin typeface="+mn-lt"/>
                        <a:ea typeface="+mn-ea"/>
                        <a:cs typeface="+mn-cs"/>
                      </a:endParaRPr>
                    </a:p>
                  </a:txBody>
                  <a:tcPr marL="73025" marR="73025" marT="0">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04800">
                <a:tc>
                  <a:txBody>
                    <a:bodyPr/>
                    <a:lstStyle/>
                    <a:p>
                      <a:pPr marL="0" marR="0" algn="l" defTabSz="914400" rtl="0" eaLnBrk="1" latinLnBrk="0" hangingPunct="1">
                        <a:spcBef>
                          <a:spcPts val="0"/>
                        </a:spcBef>
                        <a:spcAft>
                          <a:spcPts val="0"/>
                        </a:spcAft>
                      </a:pPr>
                      <a:endParaRPr lang="en-US" sz="1600" b="1" kern="1200" dirty="0">
                        <a:solidFill>
                          <a:schemeClr val="tx1"/>
                        </a:solidFill>
                        <a:effectLst/>
                        <a:latin typeface="+mn-lt"/>
                        <a:ea typeface="+mn-ea"/>
                        <a:cs typeface="+mn-cs"/>
                      </a:endParaRPr>
                    </a:p>
                  </a:txBody>
                  <a:tcPr marL="73025" marR="73025" marT="0">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marL="0" marR="0">
                        <a:spcBef>
                          <a:spcPts val="0"/>
                        </a:spcBef>
                        <a:spcAft>
                          <a:spcPts val="0"/>
                        </a:spcAft>
                      </a:pPr>
                      <a:endParaRPr lang="en-US" sz="1600" b="0" kern="1200" dirty="0">
                        <a:solidFill>
                          <a:schemeClr val="tx1"/>
                        </a:solidFill>
                        <a:effectLst/>
                        <a:latin typeface="+mn-lt"/>
                        <a:ea typeface="+mn-ea"/>
                        <a:cs typeface="+mn-cs"/>
                      </a:endParaRPr>
                    </a:p>
                  </a:txBody>
                  <a:tcPr marL="73025" marR="73025" marT="0">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04800">
                <a:tc>
                  <a:txBody>
                    <a:bodyPr/>
                    <a:lstStyle/>
                    <a:p>
                      <a:pPr marL="0" marR="0">
                        <a:spcBef>
                          <a:spcPts val="0"/>
                        </a:spcBef>
                        <a:spcAft>
                          <a:spcPts val="0"/>
                        </a:spcAft>
                      </a:pPr>
                      <a:r>
                        <a:rPr lang="es-US" sz="1600" b="1" dirty="0">
                          <a:solidFill>
                            <a:schemeClr val="tx1"/>
                          </a:solidFill>
                          <a:effectLst/>
                        </a:rPr>
                        <a:t>Los </a:t>
                      </a:r>
                      <a:r>
                        <a:rPr lang="es-US" sz="1600" b="1" dirty="0" smtClean="0">
                          <a:solidFill>
                            <a:schemeClr val="tx1"/>
                          </a:solidFill>
                          <a:effectLst/>
                        </a:rPr>
                        <a:t>intereses</a:t>
                      </a:r>
                      <a:endParaRPr lang="en-US" sz="1600" b="1" dirty="0">
                        <a:solidFill>
                          <a:schemeClr val="tx1"/>
                        </a:solidFill>
                        <a:effectLst/>
                        <a:latin typeface="Times New Roman"/>
                        <a:ea typeface="SimSun"/>
                      </a:endParaRPr>
                    </a:p>
                  </a:txBody>
                  <a:tcPr marL="73025" marR="73025" marT="0">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a:spcBef>
                          <a:spcPts val="0"/>
                        </a:spcBef>
                        <a:spcAft>
                          <a:spcPts val="0"/>
                        </a:spcAft>
                      </a:pPr>
                      <a:endParaRPr lang="en-US" sz="1600" b="0" dirty="0">
                        <a:solidFill>
                          <a:schemeClr val="tx1"/>
                        </a:solidFill>
                        <a:effectLst/>
                        <a:latin typeface="Times New Roman"/>
                        <a:ea typeface="SimSun"/>
                      </a:endParaRPr>
                    </a:p>
                  </a:txBody>
                  <a:tcPr marL="73025" marR="73025" marT="0">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04800">
                <a:tc>
                  <a:txBody>
                    <a:bodyPr/>
                    <a:lstStyle/>
                    <a:p>
                      <a:pPr marL="0" marR="0">
                        <a:spcBef>
                          <a:spcPts val="0"/>
                        </a:spcBef>
                        <a:spcAft>
                          <a:spcPts val="0"/>
                        </a:spcAft>
                      </a:pPr>
                      <a:endParaRPr lang="en-US" sz="1600" b="1" dirty="0">
                        <a:solidFill>
                          <a:schemeClr val="tx1"/>
                        </a:solidFill>
                        <a:effectLst/>
                        <a:latin typeface="Times New Roman"/>
                        <a:ea typeface="SimSun"/>
                      </a:endParaRPr>
                    </a:p>
                  </a:txBody>
                  <a:tcPr marL="73025" marR="73025" marT="0">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a:spcBef>
                          <a:spcPts val="0"/>
                        </a:spcBef>
                        <a:spcAft>
                          <a:spcPts val="0"/>
                        </a:spcAft>
                      </a:pPr>
                      <a:endParaRPr lang="en-US" sz="1600" b="0" dirty="0">
                        <a:solidFill>
                          <a:schemeClr val="tx1"/>
                        </a:solidFill>
                        <a:effectLst/>
                        <a:latin typeface="Times New Roman"/>
                        <a:ea typeface="SimSun"/>
                      </a:endParaRPr>
                    </a:p>
                  </a:txBody>
                  <a:tcPr marL="73025" marR="73025" marT="0">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04800">
                <a:tc>
                  <a:txBody>
                    <a:bodyPr/>
                    <a:lstStyle/>
                    <a:p>
                      <a:pPr marL="0" marR="0">
                        <a:spcBef>
                          <a:spcPts val="0"/>
                        </a:spcBef>
                        <a:spcAft>
                          <a:spcPts val="0"/>
                        </a:spcAft>
                      </a:pPr>
                      <a:endParaRPr lang="en-US" sz="1600" b="1" dirty="0">
                        <a:solidFill>
                          <a:schemeClr val="tx1"/>
                        </a:solidFill>
                        <a:effectLst/>
                        <a:latin typeface="Times New Roman"/>
                        <a:ea typeface="SimSun"/>
                      </a:endParaRPr>
                    </a:p>
                  </a:txBody>
                  <a:tcPr marL="73025" marR="73025" marT="0">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a:spcBef>
                          <a:spcPts val="0"/>
                        </a:spcBef>
                        <a:spcAft>
                          <a:spcPts val="0"/>
                        </a:spcAft>
                      </a:pPr>
                      <a:endParaRPr lang="en-US" sz="1600" b="0" dirty="0">
                        <a:solidFill>
                          <a:schemeClr val="tx1"/>
                        </a:solidFill>
                        <a:effectLst/>
                        <a:latin typeface="Times New Roman"/>
                        <a:ea typeface="SimSun"/>
                      </a:endParaRPr>
                    </a:p>
                  </a:txBody>
                  <a:tcPr marL="73025" marR="73025" marT="0">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04800">
                <a:tc>
                  <a:txBody>
                    <a:bodyPr/>
                    <a:lstStyle/>
                    <a:p>
                      <a:pPr marL="0" marR="0">
                        <a:spcBef>
                          <a:spcPts val="0"/>
                        </a:spcBef>
                        <a:spcAft>
                          <a:spcPts val="0"/>
                        </a:spcAft>
                      </a:pPr>
                      <a:r>
                        <a:rPr lang="es-US" sz="1600" b="1" dirty="0">
                          <a:solidFill>
                            <a:schemeClr val="tx1"/>
                          </a:solidFill>
                          <a:effectLst/>
                        </a:rPr>
                        <a:t>Las opciones</a:t>
                      </a:r>
                      <a:endParaRPr lang="en-US" sz="1600" b="1" dirty="0">
                        <a:solidFill>
                          <a:schemeClr val="tx1"/>
                        </a:solidFill>
                        <a:effectLst/>
                        <a:latin typeface="Times New Roman"/>
                        <a:ea typeface="SimSun"/>
                      </a:endParaRPr>
                    </a:p>
                  </a:txBody>
                  <a:tcPr marL="73025" marR="73025" marT="0">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a:spcBef>
                          <a:spcPts val="0"/>
                        </a:spcBef>
                        <a:spcAft>
                          <a:spcPts val="0"/>
                        </a:spcAft>
                      </a:pPr>
                      <a:endParaRPr lang="en-US" sz="1600" b="0" dirty="0">
                        <a:solidFill>
                          <a:schemeClr val="tx1"/>
                        </a:solidFill>
                        <a:effectLst/>
                        <a:latin typeface="Times New Roman"/>
                        <a:ea typeface="SimSun"/>
                      </a:endParaRPr>
                    </a:p>
                  </a:txBody>
                  <a:tcPr marL="73025" marR="73025" marT="0">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04800">
                <a:tc>
                  <a:txBody>
                    <a:bodyPr/>
                    <a:lstStyle/>
                    <a:p>
                      <a:pPr marL="0" marR="0">
                        <a:spcBef>
                          <a:spcPts val="0"/>
                        </a:spcBef>
                        <a:spcAft>
                          <a:spcPts val="0"/>
                        </a:spcAft>
                      </a:pPr>
                      <a:endParaRPr lang="en-US" sz="1600" b="1" dirty="0">
                        <a:solidFill>
                          <a:schemeClr val="tx1"/>
                        </a:solidFill>
                        <a:effectLst/>
                        <a:latin typeface="Times New Roman"/>
                        <a:ea typeface="SimSun"/>
                      </a:endParaRPr>
                    </a:p>
                  </a:txBody>
                  <a:tcPr marL="73025" marR="73025" marT="0">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a:spcBef>
                          <a:spcPts val="0"/>
                        </a:spcBef>
                        <a:spcAft>
                          <a:spcPts val="0"/>
                        </a:spcAft>
                      </a:pPr>
                      <a:endParaRPr lang="en-US" sz="1600" b="0" dirty="0">
                        <a:solidFill>
                          <a:schemeClr val="tx1"/>
                        </a:solidFill>
                        <a:effectLst/>
                        <a:latin typeface="Times New Roman"/>
                        <a:ea typeface="SimSun"/>
                      </a:endParaRPr>
                    </a:p>
                  </a:txBody>
                  <a:tcPr marL="73025" marR="73025" marT="0">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04800">
                <a:tc>
                  <a:txBody>
                    <a:bodyPr/>
                    <a:lstStyle/>
                    <a:p>
                      <a:pPr marL="0" marR="0">
                        <a:spcBef>
                          <a:spcPts val="0"/>
                        </a:spcBef>
                        <a:spcAft>
                          <a:spcPts val="0"/>
                        </a:spcAft>
                      </a:pPr>
                      <a:endParaRPr lang="en-US" sz="1600" b="1" dirty="0">
                        <a:solidFill>
                          <a:schemeClr val="tx1"/>
                        </a:solidFill>
                        <a:effectLst/>
                        <a:latin typeface="Times New Roman"/>
                        <a:ea typeface="SimSun"/>
                      </a:endParaRPr>
                    </a:p>
                  </a:txBody>
                  <a:tcPr marL="73025" marR="73025" marT="0">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a:spcBef>
                          <a:spcPts val="0"/>
                        </a:spcBef>
                        <a:spcAft>
                          <a:spcPts val="0"/>
                        </a:spcAft>
                      </a:pPr>
                      <a:endParaRPr lang="en-US" sz="1600" b="0" dirty="0">
                        <a:solidFill>
                          <a:schemeClr val="tx1"/>
                        </a:solidFill>
                        <a:effectLst/>
                        <a:latin typeface="Times New Roman"/>
                        <a:ea typeface="SimSun"/>
                      </a:endParaRPr>
                    </a:p>
                  </a:txBody>
                  <a:tcPr marL="73025" marR="73025" marT="0">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04800">
                <a:tc>
                  <a:txBody>
                    <a:bodyPr/>
                    <a:lstStyle/>
                    <a:p>
                      <a:pPr marL="0" marR="0">
                        <a:spcBef>
                          <a:spcPts val="0"/>
                        </a:spcBef>
                        <a:spcAft>
                          <a:spcPts val="0"/>
                        </a:spcAft>
                      </a:pPr>
                      <a:r>
                        <a:rPr lang="es-US" sz="1600" b="1" dirty="0">
                          <a:solidFill>
                            <a:schemeClr val="tx1"/>
                          </a:solidFill>
                          <a:effectLst/>
                        </a:rPr>
                        <a:t>La inteligencia</a:t>
                      </a:r>
                      <a:endParaRPr lang="en-US" sz="1600" b="1" dirty="0">
                        <a:solidFill>
                          <a:schemeClr val="tx1"/>
                        </a:solidFill>
                        <a:effectLst/>
                        <a:latin typeface="Times New Roman"/>
                        <a:ea typeface="SimSun"/>
                      </a:endParaRPr>
                    </a:p>
                  </a:txBody>
                  <a:tcPr marL="73025" marR="73025" marT="0">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a:spcBef>
                          <a:spcPts val="0"/>
                        </a:spcBef>
                        <a:spcAft>
                          <a:spcPts val="0"/>
                        </a:spcAft>
                      </a:pPr>
                      <a:endParaRPr lang="en-US" sz="1600" b="0" dirty="0">
                        <a:solidFill>
                          <a:schemeClr val="tx1"/>
                        </a:solidFill>
                        <a:effectLst/>
                        <a:latin typeface="Times New Roman"/>
                        <a:ea typeface="SimSun"/>
                      </a:endParaRPr>
                    </a:p>
                  </a:txBody>
                  <a:tcPr marL="73025" marR="73025" marT="0">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04800">
                <a:tc>
                  <a:txBody>
                    <a:bodyPr/>
                    <a:lstStyle/>
                    <a:p>
                      <a:pPr marL="0" marR="0">
                        <a:spcBef>
                          <a:spcPts val="0"/>
                        </a:spcBef>
                        <a:spcAft>
                          <a:spcPts val="0"/>
                        </a:spcAft>
                      </a:pPr>
                      <a:endParaRPr lang="en-US" sz="1600" b="1" dirty="0">
                        <a:solidFill>
                          <a:schemeClr val="tx1"/>
                        </a:solidFill>
                        <a:effectLst/>
                        <a:latin typeface="Times New Roman"/>
                        <a:ea typeface="SimSun"/>
                      </a:endParaRPr>
                    </a:p>
                  </a:txBody>
                  <a:tcPr marL="73025" marR="73025" marT="0">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a:spcBef>
                          <a:spcPts val="0"/>
                        </a:spcBef>
                        <a:spcAft>
                          <a:spcPts val="0"/>
                        </a:spcAft>
                      </a:pPr>
                      <a:endParaRPr lang="en-US" sz="1600" b="0" dirty="0">
                        <a:solidFill>
                          <a:schemeClr val="tx1"/>
                        </a:solidFill>
                        <a:effectLst/>
                        <a:latin typeface="Times New Roman"/>
                        <a:ea typeface="SimSun"/>
                      </a:endParaRPr>
                    </a:p>
                  </a:txBody>
                  <a:tcPr marL="73025" marR="73025" marT="0">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04800">
                <a:tc>
                  <a:txBody>
                    <a:bodyPr/>
                    <a:lstStyle/>
                    <a:p>
                      <a:pPr marL="0" marR="0">
                        <a:spcBef>
                          <a:spcPts val="0"/>
                        </a:spcBef>
                        <a:spcAft>
                          <a:spcPts val="0"/>
                        </a:spcAft>
                      </a:pPr>
                      <a:endParaRPr lang="en-US" sz="1600" b="1" dirty="0">
                        <a:solidFill>
                          <a:schemeClr val="tx1"/>
                        </a:solidFill>
                        <a:effectLst/>
                        <a:latin typeface="Times New Roman"/>
                        <a:ea typeface="SimSun"/>
                      </a:endParaRPr>
                    </a:p>
                  </a:txBody>
                  <a:tcPr marL="73025" marR="73025" marT="0">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a:spcBef>
                          <a:spcPts val="0"/>
                        </a:spcBef>
                        <a:spcAft>
                          <a:spcPts val="0"/>
                        </a:spcAft>
                      </a:pPr>
                      <a:endParaRPr lang="en-US" sz="1600" b="0" dirty="0">
                        <a:solidFill>
                          <a:schemeClr val="tx1"/>
                        </a:solidFill>
                        <a:effectLst/>
                        <a:latin typeface="Times New Roman"/>
                        <a:ea typeface="SimSun"/>
                      </a:endParaRPr>
                    </a:p>
                  </a:txBody>
                  <a:tcPr marL="73025" marR="73025" marT="0">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04800">
                <a:tc>
                  <a:txBody>
                    <a:bodyPr/>
                    <a:lstStyle/>
                    <a:p>
                      <a:pPr marL="0" marR="0">
                        <a:spcBef>
                          <a:spcPts val="0"/>
                        </a:spcBef>
                        <a:spcAft>
                          <a:spcPts val="0"/>
                        </a:spcAft>
                      </a:pPr>
                      <a:endParaRPr lang="en-US" sz="1600" b="1" dirty="0">
                        <a:solidFill>
                          <a:schemeClr val="tx1"/>
                        </a:solidFill>
                        <a:effectLst/>
                        <a:latin typeface="Times New Roman"/>
                        <a:ea typeface="SimSun"/>
                      </a:endParaRPr>
                    </a:p>
                  </a:txBody>
                  <a:tcPr marL="73025" marR="73025" marT="0">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a:spcBef>
                          <a:spcPts val="0"/>
                        </a:spcBef>
                        <a:spcAft>
                          <a:spcPts val="0"/>
                        </a:spcAft>
                      </a:pPr>
                      <a:endParaRPr lang="en-US" sz="1600" b="0" dirty="0">
                        <a:solidFill>
                          <a:schemeClr val="tx1"/>
                        </a:solidFill>
                        <a:effectLst/>
                        <a:latin typeface="Times New Roman"/>
                        <a:ea typeface="SimSun"/>
                      </a:endParaRPr>
                    </a:p>
                  </a:txBody>
                  <a:tcPr marL="73025" marR="73025" marT="0">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
        <p:nvSpPr>
          <p:cNvPr id="5" name="Rectangle 4"/>
          <p:cNvSpPr/>
          <p:nvPr/>
        </p:nvSpPr>
        <p:spPr>
          <a:xfrm>
            <a:off x="843516" y="1523999"/>
            <a:ext cx="5356979" cy="461665"/>
          </a:xfrm>
          <a:prstGeom prst="rect">
            <a:avLst/>
          </a:prstGeom>
        </p:spPr>
        <p:txBody>
          <a:bodyPr wrap="none">
            <a:spAutoFit/>
          </a:bodyPr>
          <a:lstStyle/>
          <a:p>
            <a:r>
              <a:rPr lang="en-US" sz="2400" dirty="0" smtClean="0"/>
              <a:t>¿</a:t>
            </a:r>
            <a:r>
              <a:rPr lang="en-US" sz="2400" dirty="0" err="1" smtClean="0"/>
              <a:t>Qué</a:t>
            </a:r>
            <a:r>
              <a:rPr lang="en-US" sz="2400" dirty="0" smtClean="0"/>
              <a:t> </a:t>
            </a:r>
            <a:r>
              <a:rPr lang="en-US" sz="2400" dirty="0" err="1" smtClean="0"/>
              <a:t>es</a:t>
            </a:r>
            <a:r>
              <a:rPr lang="en-US" sz="2400" dirty="0" smtClean="0"/>
              <a:t> lo que </a:t>
            </a:r>
            <a:r>
              <a:rPr lang="en-US" sz="2400" dirty="0" err="1" smtClean="0"/>
              <a:t>tu</a:t>
            </a:r>
            <a:r>
              <a:rPr lang="en-US" sz="2400" dirty="0" smtClean="0"/>
              <a:t> </a:t>
            </a:r>
            <a:r>
              <a:rPr lang="en-US" sz="2400" dirty="0" err="1" smtClean="0"/>
              <a:t>decisor</a:t>
            </a:r>
            <a:r>
              <a:rPr lang="en-US" sz="2400" dirty="0" smtClean="0"/>
              <a:t> </a:t>
            </a:r>
            <a:r>
              <a:rPr lang="en-US" sz="2400" dirty="0" err="1" smtClean="0"/>
              <a:t>necesita</a:t>
            </a:r>
            <a:r>
              <a:rPr lang="en-US" sz="2400" dirty="0" smtClean="0"/>
              <a:t> saber?</a:t>
            </a:r>
            <a:endParaRPr lang="en-US" sz="2400" dirty="0"/>
          </a:p>
        </p:txBody>
      </p:sp>
      <p:sp>
        <p:nvSpPr>
          <p:cNvPr id="7" name="TextBox 6"/>
          <p:cNvSpPr txBox="1"/>
          <p:nvPr/>
        </p:nvSpPr>
        <p:spPr>
          <a:xfrm>
            <a:off x="8305800" y="381000"/>
            <a:ext cx="457200" cy="523220"/>
          </a:xfrm>
          <a:prstGeom prst="rect">
            <a:avLst/>
          </a:prstGeom>
          <a:solidFill>
            <a:schemeClr val="tx1">
              <a:lumMod val="50000"/>
              <a:lumOff val="50000"/>
            </a:schemeClr>
          </a:solidFill>
        </p:spPr>
        <p:txBody>
          <a:bodyPr wrap="square" rtlCol="0">
            <a:spAutoFit/>
          </a:bodyPr>
          <a:lstStyle/>
          <a:p>
            <a:pPr algn="ctr"/>
            <a:r>
              <a:rPr lang="en-US" sz="2800" dirty="0" smtClean="0">
                <a:solidFill>
                  <a:schemeClr val="bg1"/>
                </a:solidFill>
              </a:rPr>
              <a:t>B</a:t>
            </a:r>
            <a:endParaRPr lang="en-US" sz="2800" dirty="0">
              <a:solidFill>
                <a:schemeClr val="bg1"/>
              </a:solidFill>
            </a:endParaRPr>
          </a:p>
        </p:txBody>
      </p:sp>
      <p:sp>
        <p:nvSpPr>
          <p:cNvPr id="8" name="Rectangle 7"/>
          <p:cNvSpPr/>
          <p:nvPr/>
        </p:nvSpPr>
        <p:spPr>
          <a:xfrm>
            <a:off x="4690759" y="904220"/>
            <a:ext cx="3576941" cy="369332"/>
          </a:xfrm>
          <a:prstGeom prst="rect">
            <a:avLst/>
          </a:prstGeom>
        </p:spPr>
        <p:txBody>
          <a:bodyPr wrap="none">
            <a:spAutoFit/>
          </a:bodyPr>
          <a:lstStyle/>
          <a:p>
            <a:r>
              <a:rPr lang="en-US" dirty="0" err="1" smtClean="0"/>
              <a:t>Equipo</a:t>
            </a:r>
            <a:r>
              <a:rPr lang="en-US" dirty="0" smtClean="0"/>
              <a:t>:  ________  y ___________</a:t>
            </a:r>
            <a:endParaRPr lang="en-US" dirty="0"/>
          </a:p>
        </p:txBody>
      </p:sp>
      <p:sp>
        <p:nvSpPr>
          <p:cNvPr id="10" name="TextBox 9"/>
          <p:cNvSpPr txBox="1"/>
          <p:nvPr/>
        </p:nvSpPr>
        <p:spPr>
          <a:xfrm>
            <a:off x="609600" y="452829"/>
            <a:ext cx="3166764" cy="461665"/>
          </a:xfrm>
          <a:prstGeom prst="rect">
            <a:avLst/>
          </a:prstGeom>
          <a:noFill/>
        </p:spPr>
        <p:txBody>
          <a:bodyPr wrap="none" rtlCol="0">
            <a:spAutoFit/>
          </a:bodyPr>
          <a:lstStyle/>
          <a:p>
            <a:r>
              <a:rPr lang="en-US" sz="2400" dirty="0" err="1" smtClean="0"/>
              <a:t>Presentaci</a:t>
            </a:r>
            <a:r>
              <a:rPr lang="es-ES" sz="2400" dirty="0" err="1" smtClean="0"/>
              <a:t>ón</a:t>
            </a:r>
            <a:r>
              <a:rPr lang="es-ES" sz="2400" dirty="0" smtClean="0"/>
              <a:t> de análisis</a:t>
            </a:r>
            <a:endParaRPr lang="en-US" sz="2400" dirty="0"/>
          </a:p>
        </p:txBody>
      </p:sp>
      <p:sp>
        <p:nvSpPr>
          <p:cNvPr id="2" name="Slide Number Placeholder 1"/>
          <p:cNvSpPr>
            <a:spLocks noGrp="1"/>
          </p:cNvSpPr>
          <p:nvPr>
            <p:ph type="sldNum" sz="quarter" idx="12"/>
          </p:nvPr>
        </p:nvSpPr>
        <p:spPr/>
        <p:txBody>
          <a:bodyPr/>
          <a:lstStyle/>
          <a:p>
            <a:fld id="{C4F85062-4662-4D6B-BB38-DB7C890070DF}" type="slidenum">
              <a:rPr lang="en-US" smtClean="0"/>
              <a:t>9</a:t>
            </a:fld>
            <a:endParaRPr lang="en-US"/>
          </a:p>
        </p:txBody>
      </p:sp>
    </p:spTree>
    <p:extLst>
      <p:ext uri="{BB962C8B-B14F-4D97-AF65-F5344CB8AC3E}">
        <p14:creationId xmlns:p14="http://schemas.microsoft.com/office/powerpoint/2010/main" val="260317578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4927</TotalTime>
  <Words>1715</Words>
  <Application>Microsoft Office PowerPoint</Application>
  <PresentationFormat>On-screen Show (4:3)</PresentationFormat>
  <Paragraphs>285</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Producto de Inteligencia  Delivering Quality Analysis to Decisionmakers</vt:lpstr>
      <vt:lpstr>PowerPoint Presentation</vt:lpstr>
      <vt:lpstr>Our Agenda</vt:lpstr>
      <vt:lpstr>PowerPoint Presentation</vt:lpstr>
      <vt:lpstr>PowerPoint Presentation</vt:lpstr>
      <vt:lpstr>PowerPoint Presentation</vt:lpstr>
      <vt:lpstr>PowerPoint Presentation</vt:lpstr>
      <vt:lpstr>PowerPoint Presentation</vt:lpstr>
      <vt:lpstr>PowerPoint Presentation</vt:lpstr>
      <vt:lpstr>What is Analytical Tradecraft?</vt:lpstr>
      <vt:lpstr>What is the process?</vt:lpstr>
      <vt:lpstr>Avoid Politicization             Focus on Value-Added</vt:lpstr>
      <vt:lpstr>A good briefing …</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Analyst-Policymaker Relations</dc:title>
  <dc:creator>Fulton</dc:creator>
  <dc:description>based on version 2016-11 Gustavo handouts_version_2016-11-03 10h</dc:description>
  <cp:lastModifiedBy>fulton</cp:lastModifiedBy>
  <cp:revision>776</cp:revision>
  <cp:lastPrinted>2016-11-09T14:06:38Z</cp:lastPrinted>
  <dcterms:created xsi:type="dcterms:W3CDTF">2013-04-13T19:03:39Z</dcterms:created>
  <dcterms:modified xsi:type="dcterms:W3CDTF">2016-11-09T14:06:56Z</dcterms:modified>
</cp:coreProperties>
</file>