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9" r:id="rId2"/>
    <p:sldId id="291" r:id="rId3"/>
    <p:sldId id="292" r:id="rId4"/>
    <p:sldId id="294" r:id="rId5"/>
    <p:sldId id="290" r:id="rId6"/>
    <p:sldId id="293" r:id="rId7"/>
    <p:sldId id="258" r:id="rId8"/>
    <p:sldId id="259" r:id="rId9"/>
    <p:sldId id="295" r:id="rId10"/>
    <p:sldId id="296" r:id="rId11"/>
    <p:sldId id="267" r:id="rId12"/>
    <p:sldId id="268" r:id="rId13"/>
    <p:sldId id="297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9858A-E030-41FA-BB9C-3FBB593A5305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A7436-5EE4-450D-975F-3E724FEB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9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9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0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7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6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30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62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6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D745E-C68A-4DB1-A2D7-60D287432C82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1B2F-0846-46B5-B957-2D72171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968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timer/m62_PowerPoint_2010-Digital-Clock-15-mins1.ppt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timer/m62_PowerPoint_2010-Digital-Clock-15-mins1.pptx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timer/m62_PowerPoint_2010-Digital-Clock-15-mins1.pptx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20_team%20signup.ppt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timer/m62_PowerPoint_2010-Digital-Clock-30-mins.pptx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65556"/>
            <a:ext cx="8229600" cy="1200329"/>
          </a:xfrm>
        </p:spPr>
        <p:txBody>
          <a:bodyPr wrap="square">
            <a:spAutoFit/>
          </a:bodyPr>
          <a:lstStyle/>
          <a:p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>Preparación de un informe oral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829155"/>
              </p:ext>
            </p:extLst>
          </p:nvPr>
        </p:nvGraphicFramePr>
        <p:xfrm>
          <a:off x="1143000" y="1828800"/>
          <a:ext cx="7086601" cy="1111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903"/>
                <a:gridCol w="265748"/>
                <a:gridCol w="5314950"/>
              </a:tblGrid>
              <a:tr h="1111646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Propósitos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Profundizar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entendimiento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del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decisor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Practicar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arte del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oficio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Practicar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informe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escrito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y oral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777710"/>
              </p:ext>
            </p:extLst>
          </p:nvPr>
        </p:nvGraphicFramePr>
        <p:xfrm>
          <a:off x="1143000" y="3352800"/>
          <a:ext cx="7086601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903"/>
                <a:gridCol w="265748"/>
                <a:gridCol w="5314950"/>
              </a:tblGrid>
              <a:tr h="2018919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Ayer: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Elegir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“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pareja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” para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formar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“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equipo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Elegir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tema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para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analizar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e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informar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0" baseline="0" dirty="0" smtClean="0">
                          <a:solidFill>
                            <a:schemeClr val="tx1"/>
                          </a:solidFill>
                        </a:rPr>
                        <a:t>Pensar sobre los decisores y sus necesidades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2000" b="0" baseline="0" dirty="0" smtClean="0">
                          <a:solidFill>
                            <a:schemeClr val="tx1"/>
                          </a:solidFill>
                        </a:rPr>
                        <a:t>Empezar </a:t>
                      </a:r>
                      <a:r>
                        <a:rPr lang="es-ES" sz="2000" b="0" baseline="0" dirty="0" smtClean="0">
                          <a:solidFill>
                            <a:schemeClr val="tx1"/>
                          </a:solidFill>
                        </a:rPr>
                        <a:t>a articular …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pasa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Cúales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son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intereses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nacionales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Qué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opciones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tiene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el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decisor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¿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Cúal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calidad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de mi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información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304800"/>
            <a:ext cx="18212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276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93150" y="4575083"/>
            <a:ext cx="2434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A = </a:t>
            </a:r>
            <a:r>
              <a:rPr lang="en-US" sz="2400" dirty="0" err="1" smtClean="0"/>
              <a:t>Decisor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181600" y="4575083"/>
            <a:ext cx="2481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B = </a:t>
            </a:r>
            <a:r>
              <a:rPr lang="en-US" sz="2400" dirty="0" err="1" smtClean="0"/>
              <a:t>Analista</a:t>
            </a:r>
            <a:endParaRPr lang="en-US" sz="2400" dirty="0"/>
          </a:p>
        </p:txBody>
      </p:sp>
      <p:sp>
        <p:nvSpPr>
          <p:cNvPr id="3" name="Right Arrow 2"/>
          <p:cNvSpPr/>
          <p:nvPr/>
        </p:nvSpPr>
        <p:spPr>
          <a:xfrm rot="10800000">
            <a:off x="3810000" y="3200400"/>
            <a:ext cx="924936" cy="56528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957590"/>
            <a:ext cx="1976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RONDA DOS</a:t>
            </a:r>
            <a:endParaRPr lang="en-US" sz="28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304800"/>
            <a:ext cx="17683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 smtClean="0"/>
              <a:t>Ejercicio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81075" y="5498127"/>
            <a:ext cx="6934200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/>
              <a:t>Pareja</a:t>
            </a:r>
            <a:r>
              <a:rPr lang="en-US" sz="2000" dirty="0" smtClean="0"/>
              <a:t> B </a:t>
            </a:r>
            <a:r>
              <a:rPr lang="en-US" sz="2000" dirty="0" err="1" smtClean="0"/>
              <a:t>juega</a:t>
            </a:r>
            <a:r>
              <a:rPr lang="en-US" sz="2000" dirty="0" smtClean="0"/>
              <a:t> </a:t>
            </a:r>
            <a:r>
              <a:rPr lang="en-US" sz="2000" dirty="0" err="1" smtClean="0"/>
              <a:t>papel</a:t>
            </a:r>
            <a:r>
              <a:rPr lang="en-US" sz="2000" dirty="0" smtClean="0"/>
              <a:t> de </a:t>
            </a:r>
            <a:r>
              <a:rPr lang="en-US" sz="2000" dirty="0" err="1" smtClean="0"/>
              <a:t>analista</a:t>
            </a:r>
            <a:r>
              <a:rPr lang="es-ES" sz="2000" dirty="0" smtClean="0"/>
              <a:t>/</a:t>
            </a:r>
            <a:r>
              <a:rPr lang="es-ES" sz="2000" dirty="0" err="1" smtClean="0"/>
              <a:t>briefer</a:t>
            </a:r>
            <a:r>
              <a:rPr lang="es-ES" sz="2000" dirty="0" smtClean="0"/>
              <a:t> sobre su tema, mientras Pareja A juega papel de su </a:t>
            </a:r>
            <a:r>
              <a:rPr lang="es-ES" sz="2000" dirty="0"/>
              <a:t>decisor y evalúa el informe </a:t>
            </a:r>
            <a:r>
              <a:rPr lang="es-ES" sz="2000" dirty="0" smtClean="0"/>
              <a:t>(hoja</a:t>
            </a:r>
            <a:r>
              <a:rPr lang="es-ES" sz="2000" dirty="0"/>
              <a:t> 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sz="2000" dirty="0"/>
              <a:t>).</a:t>
            </a:r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372608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1213" y="1447800"/>
            <a:ext cx="14961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Notas</a:t>
            </a:r>
            <a:br>
              <a:rPr lang="es-ES" i="1" dirty="0" smtClean="0"/>
            </a:br>
            <a:r>
              <a:rPr lang="es-ES" i="1" dirty="0" smtClean="0"/>
              <a:t>de</a:t>
            </a:r>
            <a:br>
              <a:rPr lang="es-ES" i="1" dirty="0" smtClean="0"/>
            </a:br>
            <a:r>
              <a:rPr lang="es-ES" i="1" dirty="0" err="1" smtClean="0"/>
              <a:t>evaloración</a:t>
            </a:r>
            <a:r>
              <a:rPr lang="es-ES" i="1" dirty="0" smtClean="0"/>
              <a:t/>
            </a:r>
            <a:br>
              <a:rPr lang="es-ES" i="1" dirty="0" smtClean="0"/>
            </a:br>
            <a:endParaRPr lang="en-US" sz="1100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327890"/>
              </p:ext>
            </p:extLst>
          </p:nvPr>
        </p:nvGraphicFramePr>
        <p:xfrm>
          <a:off x="2590799" y="1828800"/>
          <a:ext cx="6024697" cy="4331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4697"/>
              </a:tblGrid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90800" y="1524000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Cómo</a:t>
            </a:r>
            <a:r>
              <a:rPr lang="en-US" sz="1200" dirty="0" smtClean="0"/>
              <a:t> </a:t>
            </a:r>
            <a:r>
              <a:rPr lang="en-US" sz="1200" dirty="0" err="1" smtClean="0"/>
              <a:t>salió</a:t>
            </a:r>
            <a:r>
              <a:rPr lang="en-US" sz="1200" dirty="0" smtClean="0"/>
              <a:t> el briefing? ¿</a:t>
            </a:r>
            <a:r>
              <a:rPr lang="en-US" sz="1200" dirty="0" err="1" smtClean="0"/>
              <a:t>Incluyeron</a:t>
            </a:r>
            <a:r>
              <a:rPr lang="en-US" sz="1200" dirty="0" smtClean="0"/>
              <a:t> </a:t>
            </a:r>
            <a:r>
              <a:rPr lang="en-US" sz="1200" dirty="0" err="1" smtClean="0"/>
              <a:t>todos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elementos</a:t>
            </a:r>
            <a:r>
              <a:rPr lang="en-US" sz="1200" dirty="0" smtClean="0"/>
              <a:t> </a:t>
            </a:r>
            <a:r>
              <a:rPr lang="en-US" sz="1200" dirty="0" err="1" smtClean="0"/>
              <a:t>analíticos</a:t>
            </a:r>
            <a:r>
              <a:rPr lang="en-US" sz="1200" dirty="0" smtClean="0"/>
              <a:t> </a:t>
            </a:r>
            <a:r>
              <a:rPr lang="en-US" sz="1200" dirty="0" err="1" smtClean="0"/>
              <a:t>básicos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3048000" y="309125"/>
            <a:ext cx="46660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/>
              <a:t>Tema</a:t>
            </a:r>
            <a:r>
              <a:rPr lang="en-US" sz="1600" dirty="0" smtClean="0"/>
              <a:t>: _____________________________________   </a:t>
            </a:r>
            <a:br>
              <a:rPr lang="en-US" sz="1600" dirty="0" smtClean="0"/>
            </a:br>
            <a:r>
              <a:rPr lang="en-US" sz="1600" dirty="0" err="1" smtClean="0"/>
              <a:t>Decisores</a:t>
            </a:r>
            <a:r>
              <a:rPr lang="en-US" sz="1600" dirty="0" smtClean="0"/>
              <a:t>: _________________________________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Analistas</a:t>
            </a:r>
            <a:r>
              <a:rPr lang="en-US" sz="1600" dirty="0" smtClean="0"/>
              <a:t>/briefers: ___________________________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3550" y="2832072"/>
            <a:ext cx="1251207" cy="3229947"/>
            <a:chOff x="7225248" y="2706272"/>
            <a:chExt cx="1251207" cy="3229947"/>
          </a:xfrm>
        </p:grpSpPr>
        <p:sp>
          <p:nvSpPr>
            <p:cNvPr id="12" name="Rectangle 11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590800" y="3144874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Entendieron</a:t>
            </a:r>
            <a:r>
              <a:rPr lang="en-US" sz="1200" dirty="0" smtClean="0"/>
              <a:t> </a:t>
            </a:r>
            <a:r>
              <a:rPr lang="en-US" sz="1200" dirty="0" err="1" smtClean="0"/>
              <a:t>bien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briefers las </a:t>
            </a:r>
            <a:r>
              <a:rPr lang="en-US" sz="1200" dirty="0" err="1" smtClean="0"/>
              <a:t>necesidades</a:t>
            </a:r>
            <a:r>
              <a:rPr lang="en-US" sz="1200" dirty="0" smtClean="0"/>
              <a:t> de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decisores</a:t>
            </a:r>
            <a:r>
              <a:rPr lang="en-US" sz="1200" dirty="0" smtClean="0"/>
              <a:t>?  ¿Las </a:t>
            </a:r>
            <a:r>
              <a:rPr lang="en-US" sz="1200" dirty="0" err="1" smtClean="0"/>
              <a:t>satisficieron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613767" y="4617733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¿Se </a:t>
            </a:r>
            <a:r>
              <a:rPr lang="en-US" sz="1200" dirty="0" err="1" smtClean="0"/>
              <a:t>mantuvieron</a:t>
            </a:r>
            <a:r>
              <a:rPr lang="en-US" sz="1200" dirty="0" smtClean="0"/>
              <a:t> </a:t>
            </a:r>
            <a:r>
              <a:rPr lang="en-US" sz="1200" dirty="0" err="1" smtClean="0"/>
              <a:t>desinteresados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, o se </a:t>
            </a:r>
            <a:r>
              <a:rPr lang="en-US" sz="1200" dirty="0" err="1" smtClean="0"/>
              <a:t>metieron</a:t>
            </a:r>
            <a:r>
              <a:rPr lang="en-US" sz="1200" dirty="0" smtClean="0"/>
              <a:t> con </a:t>
            </a:r>
            <a:r>
              <a:rPr lang="en-US" sz="1200" dirty="0" err="1" smtClean="0"/>
              <a:t>recomendaciones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653388" y="5576937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Había</a:t>
            </a:r>
            <a:r>
              <a:rPr lang="en-US" sz="1200" dirty="0" smtClean="0"/>
              <a:t> </a:t>
            </a:r>
            <a:r>
              <a:rPr lang="en-US" sz="1200" dirty="0" err="1" smtClean="0"/>
              <a:t>algo</a:t>
            </a:r>
            <a:r>
              <a:rPr lang="en-US" sz="1200" dirty="0" smtClean="0"/>
              <a:t> que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 </a:t>
            </a:r>
            <a:r>
              <a:rPr lang="en-US" sz="1200" dirty="0" err="1" smtClean="0"/>
              <a:t>podrían</a:t>
            </a:r>
            <a:r>
              <a:rPr lang="en-US" sz="1200" dirty="0" smtClean="0"/>
              <a:t> </a:t>
            </a:r>
            <a:r>
              <a:rPr lang="en-US" sz="1200" dirty="0" err="1" smtClean="0"/>
              <a:t>haber</a:t>
            </a:r>
            <a:r>
              <a:rPr lang="en-US" sz="1200" dirty="0" smtClean="0"/>
              <a:t> </a:t>
            </a:r>
            <a:r>
              <a:rPr lang="en-US" sz="1200" dirty="0" err="1" smtClean="0"/>
              <a:t>hecho</a:t>
            </a:r>
            <a:r>
              <a:rPr lang="en-US" sz="1200" dirty="0" smtClean="0"/>
              <a:t> </a:t>
            </a:r>
            <a:r>
              <a:rPr lang="en-US" sz="1200" dirty="0" err="1" smtClean="0"/>
              <a:t>mejor</a:t>
            </a:r>
            <a:r>
              <a:rPr lang="en-US" sz="1200" dirty="0" smtClean="0"/>
              <a:t>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25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1354723"/>
            <a:ext cx="71433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¿</a:t>
            </a:r>
            <a:r>
              <a:rPr lang="en-US" sz="4000" dirty="0" err="1" smtClean="0"/>
              <a:t>Cómo</a:t>
            </a:r>
            <a:r>
              <a:rPr lang="en-US" sz="4000" dirty="0" smtClean="0"/>
              <a:t> </a:t>
            </a:r>
            <a:r>
              <a:rPr lang="en-US" sz="4000" dirty="0" err="1" smtClean="0"/>
              <a:t>salió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-3778103" y="1524000"/>
            <a:ext cx="571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90353" y="2362200"/>
            <a:ext cx="75438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¿Los </a:t>
            </a:r>
            <a:r>
              <a:rPr lang="en-US" sz="2000" dirty="0" err="1" smtClean="0"/>
              <a:t>analistas</a:t>
            </a:r>
            <a:r>
              <a:rPr lang="en-US" sz="2000" dirty="0" smtClean="0"/>
              <a:t> </a:t>
            </a:r>
            <a:r>
              <a:rPr lang="en-US" sz="2000" dirty="0" err="1" smtClean="0"/>
              <a:t>demostraron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conocimiento</a:t>
            </a:r>
            <a:r>
              <a:rPr lang="en-US" sz="2000" dirty="0" smtClean="0"/>
              <a:t> del las </a:t>
            </a:r>
            <a:r>
              <a:rPr lang="en-US" sz="2000" u="sng" dirty="0" smtClean="0"/>
              <a:t>NECESIDADES DEL DECISOR </a:t>
            </a:r>
            <a:r>
              <a:rPr lang="en-US" sz="2000" dirty="0" smtClean="0"/>
              <a:t>(y que </a:t>
            </a:r>
            <a:r>
              <a:rPr lang="en-US" sz="2000" dirty="0" err="1" smtClean="0"/>
              <a:t>mostraron</a:t>
            </a:r>
            <a:r>
              <a:rPr lang="en-US" sz="2000" smtClean="0"/>
              <a:t> interés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el </a:t>
            </a:r>
            <a:r>
              <a:rPr lang="en-US" sz="2000" dirty="0" err="1" smtClean="0"/>
              <a:t>asunto</a:t>
            </a:r>
            <a:r>
              <a:rPr lang="en-US" sz="2000" dirty="0" smtClean="0"/>
              <a:t>)?  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¿</a:t>
            </a:r>
            <a:r>
              <a:rPr lang="en-US" sz="2000" dirty="0" err="1" smtClean="0"/>
              <a:t>Quedaron</a:t>
            </a:r>
            <a:r>
              <a:rPr lang="en-US" sz="2000" dirty="0" smtClean="0"/>
              <a:t> </a:t>
            </a:r>
            <a:r>
              <a:rPr lang="en-US" sz="2000" dirty="0" err="1" smtClean="0"/>
              <a:t>claros</a:t>
            </a:r>
            <a:r>
              <a:rPr lang="en-US" sz="2000" dirty="0" smtClean="0"/>
              <a:t> </a:t>
            </a:r>
            <a:r>
              <a:rPr lang="en-US" sz="2000" dirty="0" err="1" smtClean="0"/>
              <a:t>sus</a:t>
            </a:r>
            <a:r>
              <a:rPr lang="en-US" sz="2000" dirty="0" smtClean="0"/>
              <a:t> </a:t>
            </a:r>
            <a:r>
              <a:rPr lang="en-US" sz="2000" u="sng" dirty="0" smtClean="0"/>
              <a:t>JUICIOS PRINCIPALES</a:t>
            </a:r>
            <a:r>
              <a:rPr lang="en-US" sz="2000" dirty="0" smtClean="0"/>
              <a:t>?  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¿</a:t>
            </a:r>
            <a:r>
              <a:rPr lang="en-US" sz="2000" dirty="0" err="1" smtClean="0"/>
              <a:t>Fueron</a:t>
            </a:r>
            <a:r>
              <a:rPr lang="en-US" sz="2000" dirty="0" smtClean="0"/>
              <a:t> </a:t>
            </a:r>
            <a:r>
              <a:rPr lang="en-US" sz="2000" dirty="0" err="1" smtClean="0"/>
              <a:t>explícitos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u="sng" dirty="0" smtClean="0"/>
              <a:t>IMPULSORES</a:t>
            </a:r>
            <a:r>
              <a:rPr lang="en-US" sz="2000" dirty="0" smtClean="0"/>
              <a:t> y </a:t>
            </a:r>
            <a:r>
              <a:rPr lang="en-US" sz="2000" dirty="0" err="1" smtClean="0"/>
              <a:t>sus</a:t>
            </a:r>
            <a:r>
              <a:rPr lang="en-US" sz="2000" dirty="0" smtClean="0"/>
              <a:t> </a:t>
            </a:r>
            <a:r>
              <a:rPr lang="en-US" sz="2000" u="sng" dirty="0" smtClean="0"/>
              <a:t>TENDENCIAS</a:t>
            </a:r>
            <a:r>
              <a:rPr lang="en-US" sz="2000" dirty="0" smtClean="0"/>
              <a:t>?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¿</a:t>
            </a:r>
            <a:r>
              <a:rPr lang="en-US" sz="2000" dirty="0" err="1" smtClean="0"/>
              <a:t>Dieron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clara</a:t>
            </a:r>
            <a:r>
              <a:rPr lang="en-US" sz="2000" dirty="0" smtClean="0"/>
              <a:t> </a:t>
            </a:r>
            <a:r>
              <a:rPr lang="en-US" sz="2000" dirty="0" err="1" smtClean="0"/>
              <a:t>visión</a:t>
            </a:r>
            <a:r>
              <a:rPr lang="en-US" sz="2000" dirty="0" smtClean="0"/>
              <a:t> del ESCENARIO MÁS PROBABLE y ESCENARIO(S) ALTERNATIVO(S)?  ¿</a:t>
            </a:r>
            <a:r>
              <a:rPr lang="en-US" sz="2000" dirty="0" err="1" smtClean="0"/>
              <a:t>Fueron</a:t>
            </a:r>
            <a:r>
              <a:rPr lang="en-US" sz="2000" dirty="0" smtClean="0"/>
              <a:t> </a:t>
            </a:r>
            <a:r>
              <a:rPr lang="en-US" sz="2000" dirty="0" err="1" smtClean="0"/>
              <a:t>pendientes</a:t>
            </a:r>
            <a:r>
              <a:rPr lang="en-US" sz="2000" dirty="0" smtClean="0"/>
              <a:t>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impulsores</a:t>
            </a:r>
            <a:r>
              <a:rPr lang="en-US" sz="2000" dirty="0" smtClean="0"/>
              <a:t>?</a:t>
            </a:r>
          </a:p>
          <a:p>
            <a:pPr>
              <a:spcAft>
                <a:spcPts val="1200"/>
              </a:spcAft>
            </a:pPr>
            <a:r>
              <a:rPr lang="es-ES" sz="2000" dirty="0" smtClean="0"/>
              <a:t>¿Hablaron de algunos COMODINES?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¿</a:t>
            </a:r>
            <a:r>
              <a:rPr lang="en-US" sz="2000" dirty="0" err="1" smtClean="0"/>
              <a:t>Analizaron</a:t>
            </a:r>
            <a:r>
              <a:rPr lang="en-US" sz="2000" dirty="0" smtClean="0"/>
              <a:t> las IMPLICACIONES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escenarios</a:t>
            </a:r>
            <a:r>
              <a:rPr lang="en-US" sz="2000" dirty="0" smtClean="0"/>
              <a:t> para el </a:t>
            </a:r>
            <a:r>
              <a:rPr lang="en-US" sz="2000" dirty="0" err="1" smtClean="0"/>
              <a:t>decisor</a:t>
            </a:r>
            <a:r>
              <a:rPr lang="en-US" sz="2000" dirty="0" smtClean="0"/>
              <a:t>?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¿</a:t>
            </a:r>
            <a:r>
              <a:rPr lang="en-US" sz="2000" dirty="0" err="1" smtClean="0"/>
              <a:t>Estaban</a:t>
            </a:r>
            <a:r>
              <a:rPr lang="en-US" sz="2000" dirty="0" smtClean="0"/>
              <a:t> </a:t>
            </a:r>
            <a:r>
              <a:rPr lang="en-US" sz="2000" dirty="0" err="1" smtClean="0"/>
              <a:t>preparados</a:t>
            </a:r>
            <a:r>
              <a:rPr lang="en-US" sz="2000" dirty="0" smtClean="0"/>
              <a:t> para las </a:t>
            </a:r>
            <a:r>
              <a:rPr lang="en-US" sz="2000" b="1" u="sng" dirty="0" smtClean="0"/>
              <a:t>Q&amp;A</a:t>
            </a:r>
            <a:r>
              <a:rPr lang="en-US" sz="2000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17683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 smtClean="0"/>
              <a:t>Ejercicio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1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971800"/>
            <a:ext cx="224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CONTINUE </a:t>
            </a:r>
            <a:r>
              <a:rPr lang="es-ES" dirty="0" err="1" smtClean="0"/>
              <a:t>CONTINUE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5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EVALUATION: Round ONE  (A=analyst; B=policymaker)</a:t>
            </a:r>
          </a:p>
          <a:p>
            <a:pPr lvl="0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60960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(~5-10 mins)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18" y="1318083"/>
            <a:ext cx="6339840" cy="47548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998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1213" y="1447800"/>
            <a:ext cx="14961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Notas</a:t>
            </a:r>
            <a:br>
              <a:rPr lang="es-ES" i="1" dirty="0" smtClean="0"/>
            </a:br>
            <a:r>
              <a:rPr lang="es-ES" i="1" dirty="0" smtClean="0"/>
              <a:t>de</a:t>
            </a:r>
            <a:br>
              <a:rPr lang="es-ES" i="1" dirty="0" smtClean="0"/>
            </a:br>
            <a:r>
              <a:rPr lang="es-ES" i="1" dirty="0" err="1" smtClean="0"/>
              <a:t>evaloración</a:t>
            </a:r>
            <a:r>
              <a:rPr lang="es-ES" i="1" dirty="0" smtClean="0"/>
              <a:t/>
            </a:r>
            <a:br>
              <a:rPr lang="es-ES" i="1" dirty="0" smtClean="0"/>
            </a:br>
            <a:endParaRPr lang="en-US" sz="1100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95875"/>
              </p:ext>
            </p:extLst>
          </p:nvPr>
        </p:nvGraphicFramePr>
        <p:xfrm>
          <a:off x="2590799" y="1828800"/>
          <a:ext cx="6024697" cy="4331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4697"/>
              </a:tblGrid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90800" y="1524000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Cómo</a:t>
            </a:r>
            <a:r>
              <a:rPr lang="en-US" sz="1200" dirty="0" smtClean="0"/>
              <a:t> </a:t>
            </a:r>
            <a:r>
              <a:rPr lang="en-US" sz="1200" dirty="0" err="1" smtClean="0"/>
              <a:t>salió</a:t>
            </a:r>
            <a:r>
              <a:rPr lang="en-US" sz="1200" dirty="0" smtClean="0"/>
              <a:t> el briefing? ¿</a:t>
            </a:r>
            <a:r>
              <a:rPr lang="en-US" sz="1200" dirty="0" err="1" smtClean="0"/>
              <a:t>Incluyeron</a:t>
            </a:r>
            <a:r>
              <a:rPr lang="en-US" sz="1200" dirty="0" smtClean="0"/>
              <a:t> </a:t>
            </a:r>
            <a:r>
              <a:rPr lang="en-US" sz="1200" dirty="0" err="1" smtClean="0"/>
              <a:t>todos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elementos</a:t>
            </a:r>
            <a:r>
              <a:rPr lang="en-US" sz="1200" dirty="0" smtClean="0"/>
              <a:t> </a:t>
            </a:r>
            <a:r>
              <a:rPr lang="en-US" sz="1200" dirty="0" err="1" smtClean="0"/>
              <a:t>analíticos</a:t>
            </a:r>
            <a:r>
              <a:rPr lang="en-US" sz="1200" dirty="0" smtClean="0"/>
              <a:t> </a:t>
            </a:r>
            <a:r>
              <a:rPr lang="en-US" sz="1200" dirty="0" err="1" smtClean="0"/>
              <a:t>básicos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15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3550" y="2832072"/>
            <a:ext cx="1251207" cy="3229947"/>
            <a:chOff x="7225248" y="2706272"/>
            <a:chExt cx="1251207" cy="3229947"/>
          </a:xfrm>
        </p:grpSpPr>
        <p:sp>
          <p:nvSpPr>
            <p:cNvPr id="12" name="Rectangle 11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590800" y="3144874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Entendieron</a:t>
            </a:r>
            <a:r>
              <a:rPr lang="en-US" sz="1200" dirty="0" smtClean="0"/>
              <a:t> </a:t>
            </a:r>
            <a:r>
              <a:rPr lang="en-US" sz="1200" dirty="0" err="1" smtClean="0"/>
              <a:t>bien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briefers las </a:t>
            </a:r>
            <a:r>
              <a:rPr lang="en-US" sz="1200" dirty="0" err="1" smtClean="0"/>
              <a:t>necesidades</a:t>
            </a:r>
            <a:r>
              <a:rPr lang="en-US" sz="1200" dirty="0" smtClean="0"/>
              <a:t> de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decisores</a:t>
            </a:r>
            <a:r>
              <a:rPr lang="en-US" sz="1200" dirty="0" smtClean="0"/>
              <a:t>?  ¿Las </a:t>
            </a:r>
            <a:r>
              <a:rPr lang="en-US" sz="1200" dirty="0" err="1" smtClean="0"/>
              <a:t>satisficieron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613767" y="4617733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¿Se </a:t>
            </a:r>
            <a:r>
              <a:rPr lang="en-US" sz="1200" dirty="0" err="1" smtClean="0"/>
              <a:t>mantuvieron</a:t>
            </a:r>
            <a:r>
              <a:rPr lang="en-US" sz="1200" dirty="0" smtClean="0"/>
              <a:t> </a:t>
            </a:r>
            <a:r>
              <a:rPr lang="en-US" sz="1200" dirty="0" err="1" smtClean="0"/>
              <a:t>desinteresados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, o se </a:t>
            </a:r>
            <a:r>
              <a:rPr lang="en-US" sz="1200" dirty="0" err="1" smtClean="0"/>
              <a:t>metieron</a:t>
            </a:r>
            <a:r>
              <a:rPr lang="en-US" sz="1200" dirty="0" smtClean="0"/>
              <a:t> con </a:t>
            </a:r>
            <a:r>
              <a:rPr lang="en-US" sz="1200" dirty="0" err="1" smtClean="0"/>
              <a:t>recomendaciones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653388" y="5576937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Había</a:t>
            </a:r>
            <a:r>
              <a:rPr lang="en-US" sz="1200" dirty="0" smtClean="0"/>
              <a:t> </a:t>
            </a:r>
            <a:r>
              <a:rPr lang="en-US" sz="1200" dirty="0" err="1" smtClean="0"/>
              <a:t>algo</a:t>
            </a:r>
            <a:r>
              <a:rPr lang="en-US" sz="1200" dirty="0" smtClean="0"/>
              <a:t> que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 </a:t>
            </a:r>
            <a:r>
              <a:rPr lang="en-US" sz="1200" dirty="0" err="1" smtClean="0"/>
              <a:t>podrían</a:t>
            </a:r>
            <a:r>
              <a:rPr lang="en-US" sz="1200" dirty="0" smtClean="0"/>
              <a:t> </a:t>
            </a:r>
            <a:r>
              <a:rPr lang="en-US" sz="1200" dirty="0" err="1" smtClean="0"/>
              <a:t>haber</a:t>
            </a:r>
            <a:r>
              <a:rPr lang="en-US" sz="1200" dirty="0" smtClean="0"/>
              <a:t> </a:t>
            </a:r>
            <a:r>
              <a:rPr lang="en-US" sz="1200" dirty="0" err="1" smtClean="0"/>
              <a:t>hecho</a:t>
            </a:r>
            <a:r>
              <a:rPr lang="en-US" sz="1200" dirty="0" smtClean="0"/>
              <a:t> </a:t>
            </a:r>
            <a:r>
              <a:rPr lang="en-US" sz="1200" dirty="0" err="1" smtClean="0"/>
              <a:t>mejor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F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0" y="309125"/>
            <a:ext cx="51106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ROUND ONE</a:t>
            </a:r>
          </a:p>
          <a:p>
            <a:r>
              <a:rPr lang="en-US" sz="1600" dirty="0" smtClean="0"/>
              <a:t>Names:  ________________ and _____________________</a:t>
            </a:r>
          </a:p>
          <a:p>
            <a:r>
              <a:rPr lang="en-US" sz="1600" dirty="0" smtClean="0"/>
              <a:t>We were     </a:t>
            </a:r>
            <a:r>
              <a:rPr lang="en-US" dirty="0" smtClean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  analysts     </a:t>
            </a:r>
            <a:r>
              <a:rPr lang="en-US" sz="1600" dirty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policymakers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8056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81200" y="4575083"/>
            <a:ext cx="1101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Team A</a:t>
            </a:r>
          </a:p>
        </p:txBody>
      </p:sp>
      <p:sp>
        <p:nvSpPr>
          <p:cNvPr id="6" name="Rectangle 5"/>
          <p:cNvSpPr/>
          <p:nvPr/>
        </p:nvSpPr>
        <p:spPr>
          <a:xfrm>
            <a:off x="5472102" y="4575083"/>
            <a:ext cx="1090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Team </a:t>
            </a:r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600200" y="5486400"/>
            <a:ext cx="6384889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/>
              <a:t>Team B plays analyst/briefer; Team A plays policymaker</a:t>
            </a:r>
            <a:endParaRPr lang="en-US" sz="2000" dirty="0"/>
          </a:p>
        </p:txBody>
      </p:sp>
      <p:pic>
        <p:nvPicPr>
          <p:cNvPr id="13" name="Picture 3" descr="C:\Users\Fulton\AppData\Local\Microsoft\Windows\Temporary Internet Files\Content.IE5\X6LTF8B0\MC900431586[1].png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046" y="4651177"/>
            <a:ext cx="887246" cy="887246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4" name="Rectangle 13"/>
          <p:cNvSpPr/>
          <p:nvPr/>
        </p:nvSpPr>
        <p:spPr>
          <a:xfrm>
            <a:off x="8077200" y="5486400"/>
            <a:ext cx="756937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15 </a:t>
            </a:r>
            <a:r>
              <a:rPr lang="en-US" sz="1400" dirty="0" err="1" smtClean="0"/>
              <a:t>mins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000" i="1" dirty="0"/>
          </a:p>
        </p:txBody>
      </p:sp>
      <p:sp>
        <p:nvSpPr>
          <p:cNvPr id="3" name="Left Arrow 2"/>
          <p:cNvSpPr/>
          <p:nvPr/>
        </p:nvSpPr>
        <p:spPr>
          <a:xfrm>
            <a:off x="3733800" y="3003683"/>
            <a:ext cx="1143000" cy="761999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THE BRIEFING: Round TWO  (B=analyst; A=policymaker)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60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17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EVALUATION: Round TWO (B=analyst; A=policymaker)</a:t>
            </a:r>
          </a:p>
          <a:p>
            <a:pPr lvl="0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60960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(~5-10 mins)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823" y="1341120"/>
            <a:ext cx="6339840" cy="47548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406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1213" y="1447800"/>
            <a:ext cx="14961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Notas</a:t>
            </a:r>
            <a:br>
              <a:rPr lang="es-ES" i="1" dirty="0" smtClean="0"/>
            </a:br>
            <a:r>
              <a:rPr lang="es-ES" i="1" dirty="0" smtClean="0"/>
              <a:t>de</a:t>
            </a:r>
            <a:br>
              <a:rPr lang="es-ES" i="1" dirty="0" smtClean="0"/>
            </a:br>
            <a:r>
              <a:rPr lang="es-ES" i="1" dirty="0" err="1" smtClean="0"/>
              <a:t>evaloración</a:t>
            </a:r>
            <a:r>
              <a:rPr lang="es-ES" i="1" dirty="0" smtClean="0"/>
              <a:t/>
            </a:r>
            <a:br>
              <a:rPr lang="es-ES" i="1" dirty="0" smtClean="0"/>
            </a:br>
            <a:endParaRPr lang="en-US" sz="1100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611372"/>
              </p:ext>
            </p:extLst>
          </p:nvPr>
        </p:nvGraphicFramePr>
        <p:xfrm>
          <a:off x="2590799" y="1828800"/>
          <a:ext cx="6024697" cy="4331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4697"/>
              </a:tblGrid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90800" y="1524000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Cómo</a:t>
            </a:r>
            <a:r>
              <a:rPr lang="en-US" sz="1200" dirty="0" smtClean="0"/>
              <a:t> </a:t>
            </a:r>
            <a:r>
              <a:rPr lang="en-US" sz="1200" dirty="0" err="1" smtClean="0"/>
              <a:t>salió</a:t>
            </a:r>
            <a:r>
              <a:rPr lang="en-US" sz="1200" dirty="0" smtClean="0"/>
              <a:t> el briefing? ¿</a:t>
            </a:r>
            <a:r>
              <a:rPr lang="en-US" sz="1200" dirty="0" err="1" smtClean="0"/>
              <a:t>Incluyeron</a:t>
            </a:r>
            <a:r>
              <a:rPr lang="en-US" sz="1200" dirty="0" smtClean="0"/>
              <a:t> </a:t>
            </a:r>
            <a:r>
              <a:rPr lang="en-US" sz="1200" dirty="0" err="1" smtClean="0"/>
              <a:t>todos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elementos</a:t>
            </a:r>
            <a:r>
              <a:rPr lang="en-US" sz="1200" dirty="0" smtClean="0"/>
              <a:t> </a:t>
            </a:r>
            <a:r>
              <a:rPr lang="en-US" sz="1200" dirty="0" err="1" smtClean="0"/>
              <a:t>analíticos</a:t>
            </a:r>
            <a:r>
              <a:rPr lang="en-US" sz="1200" dirty="0" smtClean="0"/>
              <a:t> </a:t>
            </a:r>
            <a:r>
              <a:rPr lang="en-US" sz="1200" dirty="0" err="1" smtClean="0"/>
              <a:t>básicos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18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3550" y="2832072"/>
            <a:ext cx="1251207" cy="3229947"/>
            <a:chOff x="7225248" y="2706272"/>
            <a:chExt cx="1251207" cy="3229947"/>
          </a:xfrm>
        </p:grpSpPr>
        <p:sp>
          <p:nvSpPr>
            <p:cNvPr id="12" name="Rectangle 11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590800" y="3144874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Entendieron</a:t>
            </a:r>
            <a:r>
              <a:rPr lang="en-US" sz="1200" dirty="0" smtClean="0"/>
              <a:t> </a:t>
            </a:r>
            <a:r>
              <a:rPr lang="en-US" sz="1200" dirty="0" err="1" smtClean="0"/>
              <a:t>bien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briefers las </a:t>
            </a:r>
            <a:r>
              <a:rPr lang="en-US" sz="1200" dirty="0" err="1" smtClean="0"/>
              <a:t>necesidades</a:t>
            </a:r>
            <a:r>
              <a:rPr lang="en-US" sz="1200" dirty="0" smtClean="0"/>
              <a:t> de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decisores</a:t>
            </a:r>
            <a:r>
              <a:rPr lang="en-US" sz="1200" dirty="0" smtClean="0"/>
              <a:t>?  ¿Las </a:t>
            </a:r>
            <a:r>
              <a:rPr lang="en-US" sz="1200" dirty="0" err="1" smtClean="0"/>
              <a:t>satisficieron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613767" y="4617733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¿Se </a:t>
            </a:r>
            <a:r>
              <a:rPr lang="en-US" sz="1200" dirty="0" err="1" smtClean="0"/>
              <a:t>mantuvieron</a:t>
            </a:r>
            <a:r>
              <a:rPr lang="en-US" sz="1200" dirty="0" smtClean="0"/>
              <a:t> </a:t>
            </a:r>
            <a:r>
              <a:rPr lang="en-US" sz="1200" dirty="0" err="1" smtClean="0"/>
              <a:t>desinteresados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, o se </a:t>
            </a:r>
            <a:r>
              <a:rPr lang="en-US" sz="1200" dirty="0" err="1" smtClean="0"/>
              <a:t>metieron</a:t>
            </a:r>
            <a:r>
              <a:rPr lang="en-US" sz="1200" dirty="0" smtClean="0"/>
              <a:t> con </a:t>
            </a:r>
            <a:r>
              <a:rPr lang="en-US" sz="1200" dirty="0" err="1" smtClean="0"/>
              <a:t>recomendaciones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653388" y="5576937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Había</a:t>
            </a:r>
            <a:r>
              <a:rPr lang="en-US" sz="1200" dirty="0" smtClean="0"/>
              <a:t> </a:t>
            </a:r>
            <a:r>
              <a:rPr lang="en-US" sz="1200" dirty="0" err="1" smtClean="0"/>
              <a:t>algo</a:t>
            </a:r>
            <a:r>
              <a:rPr lang="en-US" sz="1200" dirty="0" smtClean="0"/>
              <a:t> que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 </a:t>
            </a:r>
            <a:r>
              <a:rPr lang="en-US" sz="1200" dirty="0" err="1" smtClean="0"/>
              <a:t>podrían</a:t>
            </a:r>
            <a:r>
              <a:rPr lang="en-US" sz="1200" dirty="0" smtClean="0"/>
              <a:t> </a:t>
            </a:r>
            <a:r>
              <a:rPr lang="en-US" sz="1200" dirty="0" err="1" smtClean="0"/>
              <a:t>haber</a:t>
            </a:r>
            <a:r>
              <a:rPr lang="en-US" sz="1200" dirty="0" smtClean="0"/>
              <a:t> </a:t>
            </a:r>
            <a:r>
              <a:rPr lang="en-US" sz="1200" dirty="0" err="1" smtClean="0"/>
              <a:t>hecho</a:t>
            </a:r>
            <a:r>
              <a:rPr lang="en-US" sz="1200" dirty="0" smtClean="0"/>
              <a:t> </a:t>
            </a:r>
            <a:r>
              <a:rPr lang="en-US" sz="1200" dirty="0" err="1" smtClean="0"/>
              <a:t>mejor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G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0" y="309125"/>
            <a:ext cx="51106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ROUND TWO</a:t>
            </a:r>
          </a:p>
          <a:p>
            <a:r>
              <a:rPr lang="en-US" sz="1600" dirty="0" smtClean="0"/>
              <a:t>Names:  ________________ and _____________________</a:t>
            </a:r>
          </a:p>
          <a:p>
            <a:r>
              <a:rPr lang="en-US" sz="1600" dirty="0" smtClean="0"/>
              <a:t>We were     </a:t>
            </a:r>
            <a:r>
              <a:rPr lang="en-US" dirty="0" smtClean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  analysts     </a:t>
            </a:r>
            <a:r>
              <a:rPr lang="en-US" sz="1600" dirty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policymakers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4992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78450" y="533400"/>
            <a:ext cx="5410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400" dirty="0" smtClean="0"/>
              <a:t>SECOND:  Write your five-minute briefings</a:t>
            </a:r>
          </a:p>
          <a:p>
            <a:pPr lvl="0"/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6019800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(~30-40 mins)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358" y="1231836"/>
            <a:ext cx="6383952" cy="47879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994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8225" y="914400"/>
            <a:ext cx="1604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LOS TEMAS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4396" y="1752600"/>
            <a:ext cx="78486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/>
              <a:t>¿Cómo es el Presidente </a:t>
            </a:r>
            <a:r>
              <a:rPr lang="es-ES" sz="2000" dirty="0" err="1"/>
              <a:t>Trump</a:t>
            </a:r>
            <a:r>
              <a:rPr lang="es-ES" sz="2000" dirty="0"/>
              <a:t> y qué importancia </a:t>
            </a:r>
            <a:r>
              <a:rPr lang="es-ES" sz="2000" dirty="0" smtClean="0"/>
              <a:t>tienen </a:t>
            </a:r>
            <a:r>
              <a:rPr lang="es-ES" sz="2000" dirty="0"/>
              <a:t>su carácter y políticas</a:t>
            </a:r>
            <a:r>
              <a:rPr lang="es-ES" sz="2000" dirty="0" smtClean="0"/>
              <a:t>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¿A </a:t>
            </a:r>
            <a:r>
              <a:rPr lang="es-ES" sz="2000" dirty="0"/>
              <a:t>dónde van las </a:t>
            </a:r>
            <a:r>
              <a:rPr lang="es-ES" sz="2000" dirty="0" smtClean="0"/>
              <a:t>relaciones bilaterales México-EEUU?</a:t>
            </a:r>
            <a:endParaRPr lang="en-US" sz="2000" dirty="0" smtClean="0"/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n-US" sz="2000" dirty="0" smtClean="0"/>
              <a:t>¿</a:t>
            </a:r>
            <a:r>
              <a:rPr lang="en-US" sz="2000" dirty="0" err="1" smtClean="0"/>
              <a:t>Qué</a:t>
            </a:r>
            <a:r>
              <a:rPr lang="en-US" sz="2000" dirty="0" smtClean="0"/>
              <a:t> </a:t>
            </a:r>
            <a:r>
              <a:rPr lang="en-US" sz="2000" dirty="0" err="1" smtClean="0"/>
              <a:t>pasa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Centroamérica</a:t>
            </a:r>
            <a:r>
              <a:rPr lang="en-US" sz="2000" dirty="0" smtClean="0"/>
              <a:t> y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qué</a:t>
            </a:r>
            <a:r>
              <a:rPr lang="en-US" sz="2000" dirty="0" smtClean="0"/>
              <a:t> le </a:t>
            </a:r>
            <a:r>
              <a:rPr lang="en-US" sz="2000" dirty="0" err="1" smtClean="0"/>
              <a:t>importa</a:t>
            </a:r>
            <a:r>
              <a:rPr lang="en-US" sz="2000" dirty="0" smtClean="0"/>
              <a:t> a México?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n-US" sz="2000" dirty="0" smtClean="0"/>
              <a:t>¿</a:t>
            </a:r>
            <a:r>
              <a:rPr lang="en-US" sz="2000" dirty="0" err="1" smtClean="0"/>
              <a:t>Cómo</a:t>
            </a:r>
            <a:r>
              <a:rPr lang="en-US" sz="2000" dirty="0" smtClean="0"/>
              <a:t> </a:t>
            </a:r>
            <a:r>
              <a:rPr lang="en-US" sz="2000" dirty="0" err="1" smtClean="0"/>
              <a:t>desafían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narcotraficantes</a:t>
            </a:r>
            <a:r>
              <a:rPr lang="en-US" sz="2000" dirty="0" smtClean="0"/>
              <a:t> al </a:t>
            </a:r>
            <a:r>
              <a:rPr lang="en-US" sz="2000" dirty="0" err="1" smtClean="0"/>
              <a:t>gobierno</a:t>
            </a:r>
            <a:r>
              <a:rPr lang="en-US" sz="2000" dirty="0" smtClean="0"/>
              <a:t> y pueblo de México?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¿Cuán serio es el terrorismo internacional en </a:t>
            </a:r>
            <a:r>
              <a:rPr lang="es-ES" sz="2000" dirty="0"/>
              <a:t>N</a:t>
            </a:r>
            <a:r>
              <a:rPr lang="es-ES" sz="2000" dirty="0" smtClean="0"/>
              <a:t>orteamérica?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¿Cuál es la estrategia política-económica de China en el mundo?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¿Está la democracia liberal en crisis, y que impacto va a tener?</a:t>
            </a:r>
          </a:p>
          <a:p>
            <a:pPr marL="457200" indent="-457200">
              <a:spcAft>
                <a:spcPts val="1200"/>
              </a:spcAft>
              <a:buFont typeface="+mj-lt"/>
              <a:buAutoNum type="alphaUcPeriod"/>
            </a:pPr>
            <a:r>
              <a:rPr lang="es-ES" sz="2000" dirty="0" smtClean="0"/>
              <a:t>¿Cómo influye su situación demográfica el futuro de México?</a:t>
            </a:r>
          </a:p>
        </p:txBody>
      </p:sp>
    </p:spTree>
    <p:extLst>
      <p:ext uri="{BB962C8B-B14F-4D97-AF65-F5344CB8AC3E}">
        <p14:creationId xmlns:p14="http://schemas.microsoft.com/office/powerpoint/2010/main" val="234912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794136"/>
              </p:ext>
            </p:extLst>
          </p:nvPr>
        </p:nvGraphicFramePr>
        <p:xfrm>
          <a:off x="3048001" y="818112"/>
          <a:ext cx="5706574" cy="5835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6574"/>
              </a:tblGrid>
              <a:tr h="291799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Key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Judgments: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Drivers: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Trends: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Outcomes: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Implications: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3048000" y="309125"/>
            <a:ext cx="52495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Topic: _______________________   Name: ______________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745397" y="5287438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implications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745397" y="2681182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key judgments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754257" y="4655935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outcomes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754257" y="3989739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trends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754257" y="3296851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drivers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745397" y="2032972"/>
            <a:ext cx="1005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>
                <a:cs typeface="Times New Roman"/>
              </a:rPr>
              <a:t>Analytical</a:t>
            </a:r>
            <a:br>
              <a:rPr lang="en-US" sz="1600" i="1" dirty="0" smtClean="0">
                <a:cs typeface="Times New Roman"/>
              </a:rPr>
            </a:br>
            <a:r>
              <a:rPr lang="en-US" sz="1600" i="1" dirty="0" smtClean="0">
                <a:cs typeface="Times New Roman"/>
              </a:rPr>
              <a:t>elements</a:t>
            </a:r>
            <a:endParaRPr lang="en-US" sz="16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20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1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21</a:t>
            </a:fld>
            <a:endParaRPr lang="en-US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81200" y="4575083"/>
            <a:ext cx="1101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Team A</a:t>
            </a:r>
          </a:p>
        </p:txBody>
      </p:sp>
      <p:sp>
        <p:nvSpPr>
          <p:cNvPr id="6" name="Rectangle 5"/>
          <p:cNvSpPr/>
          <p:nvPr/>
        </p:nvSpPr>
        <p:spPr>
          <a:xfrm>
            <a:off x="5472102" y="4575083"/>
            <a:ext cx="1090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Team </a:t>
            </a:r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600200" y="5486400"/>
            <a:ext cx="6269473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Team A plays analyst/briefer; Team B plays policymaker</a:t>
            </a:r>
          </a:p>
        </p:txBody>
      </p:sp>
      <p:sp>
        <p:nvSpPr>
          <p:cNvPr id="3" name="Right Arrow 2"/>
          <p:cNvSpPr/>
          <p:nvPr/>
        </p:nvSpPr>
        <p:spPr>
          <a:xfrm>
            <a:off x="3733800" y="3276600"/>
            <a:ext cx="1272641" cy="76200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 descr="C:\Users\Fulton\AppData\Local\Microsoft\Windows\Temporary Internet Files\Content.IE5\X6LTF8B0\MC900431586[1].png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046" y="4389567"/>
            <a:ext cx="887246" cy="887246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5" name="Rectangle 14"/>
          <p:cNvSpPr/>
          <p:nvPr/>
        </p:nvSpPr>
        <p:spPr>
          <a:xfrm>
            <a:off x="8077200" y="5224790"/>
            <a:ext cx="756937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15 </a:t>
            </a:r>
            <a:r>
              <a:rPr lang="en-US" sz="1400" dirty="0" err="1" smtClean="0"/>
              <a:t>mins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000" i="1" dirty="0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THE BRIEFING: Round ONE  (A=analyst; B=policymaker)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66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22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EVALUATION: Round ONE  (A=analyst; B=policymaker)</a:t>
            </a:r>
          </a:p>
          <a:p>
            <a:pPr lvl="0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60960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(~5-10 mins)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18" y="1318083"/>
            <a:ext cx="6339840" cy="47548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939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1213" y="1447800"/>
            <a:ext cx="14961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Notas</a:t>
            </a:r>
            <a:br>
              <a:rPr lang="es-ES" i="1" dirty="0" smtClean="0"/>
            </a:br>
            <a:r>
              <a:rPr lang="es-ES" i="1" dirty="0" smtClean="0"/>
              <a:t>de</a:t>
            </a:r>
            <a:br>
              <a:rPr lang="es-ES" i="1" dirty="0" smtClean="0"/>
            </a:br>
            <a:r>
              <a:rPr lang="es-ES" i="1" dirty="0" err="1" smtClean="0"/>
              <a:t>evaloración</a:t>
            </a:r>
            <a:r>
              <a:rPr lang="es-ES" i="1" dirty="0" smtClean="0"/>
              <a:t/>
            </a:r>
            <a:br>
              <a:rPr lang="es-ES" i="1" dirty="0" smtClean="0"/>
            </a:br>
            <a:endParaRPr lang="en-US" sz="1100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792791"/>
              </p:ext>
            </p:extLst>
          </p:nvPr>
        </p:nvGraphicFramePr>
        <p:xfrm>
          <a:off x="2590799" y="1828800"/>
          <a:ext cx="6024697" cy="4331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4697"/>
              </a:tblGrid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90800" y="1524000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Cómo</a:t>
            </a:r>
            <a:r>
              <a:rPr lang="en-US" sz="1200" dirty="0" smtClean="0"/>
              <a:t> </a:t>
            </a:r>
            <a:r>
              <a:rPr lang="en-US" sz="1200" dirty="0" err="1" smtClean="0"/>
              <a:t>salió</a:t>
            </a:r>
            <a:r>
              <a:rPr lang="en-US" sz="1200" dirty="0" smtClean="0"/>
              <a:t> el briefing? ¿</a:t>
            </a:r>
            <a:r>
              <a:rPr lang="en-US" sz="1200" dirty="0" err="1" smtClean="0"/>
              <a:t>Incluyeron</a:t>
            </a:r>
            <a:r>
              <a:rPr lang="en-US" sz="1200" dirty="0" smtClean="0"/>
              <a:t> </a:t>
            </a:r>
            <a:r>
              <a:rPr lang="en-US" sz="1200" dirty="0" err="1" smtClean="0"/>
              <a:t>todos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elementos</a:t>
            </a:r>
            <a:r>
              <a:rPr lang="en-US" sz="1200" dirty="0" smtClean="0"/>
              <a:t> </a:t>
            </a:r>
            <a:r>
              <a:rPr lang="en-US" sz="1200" dirty="0" err="1" smtClean="0"/>
              <a:t>analíticos</a:t>
            </a:r>
            <a:r>
              <a:rPr lang="en-US" sz="1200" dirty="0" smtClean="0"/>
              <a:t> </a:t>
            </a:r>
            <a:r>
              <a:rPr lang="en-US" sz="1200" dirty="0" err="1" smtClean="0"/>
              <a:t>básicos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23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3550" y="2832072"/>
            <a:ext cx="1251207" cy="3229947"/>
            <a:chOff x="7225248" y="2706272"/>
            <a:chExt cx="1251207" cy="3229947"/>
          </a:xfrm>
        </p:grpSpPr>
        <p:sp>
          <p:nvSpPr>
            <p:cNvPr id="12" name="Rectangle 11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590800" y="3144874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Entendieron</a:t>
            </a:r>
            <a:r>
              <a:rPr lang="en-US" sz="1200" dirty="0" smtClean="0"/>
              <a:t> </a:t>
            </a:r>
            <a:r>
              <a:rPr lang="en-US" sz="1200" dirty="0" err="1" smtClean="0"/>
              <a:t>bien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briefers las </a:t>
            </a:r>
            <a:r>
              <a:rPr lang="en-US" sz="1200" dirty="0" err="1" smtClean="0"/>
              <a:t>necesidades</a:t>
            </a:r>
            <a:r>
              <a:rPr lang="en-US" sz="1200" dirty="0" smtClean="0"/>
              <a:t> de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decisores</a:t>
            </a:r>
            <a:r>
              <a:rPr lang="en-US" sz="1200" dirty="0" smtClean="0"/>
              <a:t>?  ¿Las </a:t>
            </a:r>
            <a:r>
              <a:rPr lang="en-US" sz="1200" dirty="0" err="1" smtClean="0"/>
              <a:t>satisficieron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613767" y="4617733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¿Se </a:t>
            </a:r>
            <a:r>
              <a:rPr lang="en-US" sz="1200" dirty="0" err="1" smtClean="0"/>
              <a:t>mantuvieron</a:t>
            </a:r>
            <a:r>
              <a:rPr lang="en-US" sz="1200" dirty="0" smtClean="0"/>
              <a:t> </a:t>
            </a:r>
            <a:r>
              <a:rPr lang="en-US" sz="1200" dirty="0" err="1" smtClean="0"/>
              <a:t>desinteresados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, o se </a:t>
            </a:r>
            <a:r>
              <a:rPr lang="en-US" sz="1200" dirty="0" err="1" smtClean="0"/>
              <a:t>metieron</a:t>
            </a:r>
            <a:r>
              <a:rPr lang="en-US" sz="1200" dirty="0" smtClean="0"/>
              <a:t> con </a:t>
            </a:r>
            <a:r>
              <a:rPr lang="en-US" sz="1200" dirty="0" err="1" smtClean="0"/>
              <a:t>recomendaciones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653388" y="5576937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Había</a:t>
            </a:r>
            <a:r>
              <a:rPr lang="en-US" sz="1200" dirty="0" smtClean="0"/>
              <a:t> </a:t>
            </a:r>
            <a:r>
              <a:rPr lang="en-US" sz="1200" dirty="0" err="1" smtClean="0"/>
              <a:t>algo</a:t>
            </a:r>
            <a:r>
              <a:rPr lang="en-US" sz="1200" dirty="0" smtClean="0"/>
              <a:t> que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 </a:t>
            </a:r>
            <a:r>
              <a:rPr lang="en-US" sz="1200" dirty="0" err="1" smtClean="0"/>
              <a:t>podrían</a:t>
            </a:r>
            <a:r>
              <a:rPr lang="en-US" sz="1200" dirty="0" smtClean="0"/>
              <a:t> </a:t>
            </a:r>
            <a:r>
              <a:rPr lang="en-US" sz="1200" dirty="0" err="1" smtClean="0"/>
              <a:t>haber</a:t>
            </a:r>
            <a:r>
              <a:rPr lang="en-US" sz="1200" dirty="0" smtClean="0"/>
              <a:t> </a:t>
            </a:r>
            <a:r>
              <a:rPr lang="en-US" sz="1200" dirty="0" err="1" smtClean="0"/>
              <a:t>hecho</a:t>
            </a:r>
            <a:r>
              <a:rPr lang="en-US" sz="1200" dirty="0" smtClean="0"/>
              <a:t> </a:t>
            </a:r>
            <a:r>
              <a:rPr lang="en-US" sz="1200" dirty="0" err="1" smtClean="0"/>
              <a:t>mejor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F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0" y="309125"/>
            <a:ext cx="51106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ROUND ONE</a:t>
            </a:r>
          </a:p>
          <a:p>
            <a:r>
              <a:rPr lang="en-US" sz="1600" dirty="0" smtClean="0"/>
              <a:t>Names:  ________________ and _____________________</a:t>
            </a:r>
          </a:p>
          <a:p>
            <a:r>
              <a:rPr lang="en-US" sz="1600" dirty="0" smtClean="0"/>
              <a:t>We were     </a:t>
            </a:r>
            <a:r>
              <a:rPr lang="en-US" dirty="0" smtClean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  analysts     </a:t>
            </a:r>
            <a:r>
              <a:rPr lang="en-US" sz="1600" dirty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policymakers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9032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24</a:t>
            </a:fld>
            <a:endParaRPr lang="en-US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81200" y="4575083"/>
            <a:ext cx="1101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Team A</a:t>
            </a:r>
          </a:p>
        </p:txBody>
      </p:sp>
      <p:sp>
        <p:nvSpPr>
          <p:cNvPr id="6" name="Rectangle 5"/>
          <p:cNvSpPr/>
          <p:nvPr/>
        </p:nvSpPr>
        <p:spPr>
          <a:xfrm>
            <a:off x="5472102" y="4575083"/>
            <a:ext cx="1090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Team </a:t>
            </a:r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600200" y="5486400"/>
            <a:ext cx="6384889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/>
              <a:t>Team B plays analyst/briefer; Team A plays policymaker</a:t>
            </a:r>
            <a:endParaRPr lang="en-US" sz="2000" dirty="0"/>
          </a:p>
        </p:txBody>
      </p:sp>
      <p:pic>
        <p:nvPicPr>
          <p:cNvPr id="13" name="Picture 3" descr="C:\Users\Fulton\AppData\Local\Microsoft\Windows\Temporary Internet Files\Content.IE5\X6LTF8B0\MC900431586[1].png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046" y="4651177"/>
            <a:ext cx="887246" cy="887246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4" name="Rectangle 13"/>
          <p:cNvSpPr/>
          <p:nvPr/>
        </p:nvSpPr>
        <p:spPr>
          <a:xfrm>
            <a:off x="8077200" y="5486400"/>
            <a:ext cx="756937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15 </a:t>
            </a:r>
            <a:r>
              <a:rPr lang="en-US" sz="1400" dirty="0" err="1" smtClean="0"/>
              <a:t>mins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000" i="1" dirty="0"/>
          </a:p>
        </p:txBody>
      </p:sp>
      <p:sp>
        <p:nvSpPr>
          <p:cNvPr id="3" name="Left Arrow 2"/>
          <p:cNvSpPr/>
          <p:nvPr/>
        </p:nvSpPr>
        <p:spPr>
          <a:xfrm>
            <a:off x="3733800" y="3003683"/>
            <a:ext cx="1143000" cy="761999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THE BRIEFING: Round TWO  (B=analyst; A=policymaker)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0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25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843" y="609600"/>
            <a:ext cx="90678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800" dirty="0" smtClean="0"/>
              <a:t>EVALUATION: Round TWO (B=analyst; A=policymaker)</a:t>
            </a:r>
          </a:p>
          <a:p>
            <a:pPr lvl="0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60960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(~5-10 mins)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823" y="1341120"/>
            <a:ext cx="6339840" cy="47548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1077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1213" y="1447800"/>
            <a:ext cx="14961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Notas</a:t>
            </a:r>
            <a:br>
              <a:rPr lang="es-ES" i="1" dirty="0" smtClean="0"/>
            </a:br>
            <a:r>
              <a:rPr lang="es-ES" i="1" dirty="0" smtClean="0"/>
              <a:t>de</a:t>
            </a:r>
            <a:br>
              <a:rPr lang="es-ES" i="1" dirty="0" smtClean="0"/>
            </a:br>
            <a:r>
              <a:rPr lang="es-ES" i="1" dirty="0" err="1" smtClean="0"/>
              <a:t>evaloración</a:t>
            </a:r>
            <a:r>
              <a:rPr lang="es-ES" i="1" dirty="0" smtClean="0"/>
              <a:t/>
            </a:r>
            <a:br>
              <a:rPr lang="es-ES" i="1" dirty="0" smtClean="0"/>
            </a:br>
            <a:endParaRPr lang="en-US" sz="1100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40561"/>
              </p:ext>
            </p:extLst>
          </p:nvPr>
        </p:nvGraphicFramePr>
        <p:xfrm>
          <a:off x="2590799" y="1828800"/>
          <a:ext cx="6024697" cy="4331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4697"/>
              </a:tblGrid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90800" y="1524000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Cómo</a:t>
            </a:r>
            <a:r>
              <a:rPr lang="en-US" sz="1200" dirty="0" smtClean="0"/>
              <a:t> </a:t>
            </a:r>
            <a:r>
              <a:rPr lang="en-US" sz="1200" dirty="0" err="1" smtClean="0"/>
              <a:t>salió</a:t>
            </a:r>
            <a:r>
              <a:rPr lang="en-US" sz="1200" dirty="0" smtClean="0"/>
              <a:t> el briefing? ¿</a:t>
            </a:r>
            <a:r>
              <a:rPr lang="en-US" sz="1200" dirty="0" err="1" smtClean="0"/>
              <a:t>Incluyeron</a:t>
            </a:r>
            <a:r>
              <a:rPr lang="en-US" sz="1200" dirty="0" smtClean="0"/>
              <a:t> </a:t>
            </a:r>
            <a:r>
              <a:rPr lang="en-US" sz="1200" dirty="0" err="1" smtClean="0"/>
              <a:t>todos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elementos</a:t>
            </a:r>
            <a:r>
              <a:rPr lang="en-US" sz="1200" dirty="0" smtClean="0"/>
              <a:t> </a:t>
            </a:r>
            <a:r>
              <a:rPr lang="en-US" sz="1200" dirty="0" err="1" smtClean="0"/>
              <a:t>analíticos</a:t>
            </a:r>
            <a:r>
              <a:rPr lang="en-US" sz="1200" dirty="0" smtClean="0"/>
              <a:t> </a:t>
            </a:r>
            <a:r>
              <a:rPr lang="en-US" sz="1200" dirty="0" err="1" smtClean="0"/>
              <a:t>básicos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26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3550" y="2832072"/>
            <a:ext cx="1251207" cy="3229947"/>
            <a:chOff x="7225248" y="2706272"/>
            <a:chExt cx="1251207" cy="3229947"/>
          </a:xfrm>
        </p:grpSpPr>
        <p:sp>
          <p:nvSpPr>
            <p:cNvPr id="12" name="Rectangle 11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590800" y="3144874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Entendieron</a:t>
            </a:r>
            <a:r>
              <a:rPr lang="en-US" sz="1200" dirty="0" smtClean="0"/>
              <a:t> </a:t>
            </a:r>
            <a:r>
              <a:rPr lang="en-US" sz="1200" dirty="0" err="1" smtClean="0"/>
              <a:t>bien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briefers las </a:t>
            </a:r>
            <a:r>
              <a:rPr lang="en-US" sz="1200" dirty="0" err="1" smtClean="0"/>
              <a:t>necesidades</a:t>
            </a:r>
            <a:r>
              <a:rPr lang="en-US" sz="1200" dirty="0" smtClean="0"/>
              <a:t> de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decisores</a:t>
            </a:r>
            <a:r>
              <a:rPr lang="en-US" sz="1200" dirty="0" smtClean="0"/>
              <a:t>?  ¿Las </a:t>
            </a:r>
            <a:r>
              <a:rPr lang="en-US" sz="1200" dirty="0" err="1" smtClean="0"/>
              <a:t>satisficieron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613767" y="4617733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¿Se </a:t>
            </a:r>
            <a:r>
              <a:rPr lang="en-US" sz="1200" dirty="0" err="1" smtClean="0"/>
              <a:t>mantuvieron</a:t>
            </a:r>
            <a:r>
              <a:rPr lang="en-US" sz="1200" dirty="0" smtClean="0"/>
              <a:t> </a:t>
            </a:r>
            <a:r>
              <a:rPr lang="en-US" sz="1200" dirty="0" err="1" smtClean="0"/>
              <a:t>desinteresados</a:t>
            </a:r>
            <a:r>
              <a:rPr lang="en-US" sz="1200" dirty="0" smtClean="0"/>
              <a:t>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, o se </a:t>
            </a:r>
            <a:r>
              <a:rPr lang="en-US" sz="1200" dirty="0" err="1" smtClean="0"/>
              <a:t>metieron</a:t>
            </a:r>
            <a:r>
              <a:rPr lang="en-US" sz="1200" dirty="0" smtClean="0"/>
              <a:t> con </a:t>
            </a:r>
            <a:r>
              <a:rPr lang="en-US" sz="1200" dirty="0" err="1" smtClean="0"/>
              <a:t>recomendaciones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653388" y="5576937"/>
            <a:ext cx="5396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¿</a:t>
            </a:r>
            <a:r>
              <a:rPr lang="en-US" sz="1200" dirty="0" err="1" smtClean="0"/>
              <a:t>Había</a:t>
            </a:r>
            <a:r>
              <a:rPr lang="en-US" sz="1200" dirty="0" smtClean="0"/>
              <a:t> </a:t>
            </a:r>
            <a:r>
              <a:rPr lang="en-US" sz="1200" dirty="0" err="1" smtClean="0"/>
              <a:t>algo</a:t>
            </a:r>
            <a:r>
              <a:rPr lang="en-US" sz="1200" dirty="0" smtClean="0"/>
              <a:t> que </a:t>
            </a:r>
            <a:r>
              <a:rPr lang="en-US" sz="1200" dirty="0" err="1" smtClean="0"/>
              <a:t>los</a:t>
            </a:r>
            <a:r>
              <a:rPr lang="en-US" sz="1200" dirty="0" smtClean="0"/>
              <a:t> </a:t>
            </a:r>
            <a:r>
              <a:rPr lang="en-US" sz="1200" dirty="0" err="1" smtClean="0"/>
              <a:t>analistas</a:t>
            </a:r>
            <a:r>
              <a:rPr lang="en-US" sz="1200" dirty="0" smtClean="0"/>
              <a:t> </a:t>
            </a:r>
            <a:r>
              <a:rPr lang="en-US" sz="1200" dirty="0" err="1" smtClean="0"/>
              <a:t>podrían</a:t>
            </a:r>
            <a:r>
              <a:rPr lang="en-US" sz="1200" dirty="0" smtClean="0"/>
              <a:t> </a:t>
            </a:r>
            <a:r>
              <a:rPr lang="en-US" sz="1200" dirty="0" err="1" smtClean="0"/>
              <a:t>haber</a:t>
            </a:r>
            <a:r>
              <a:rPr lang="en-US" sz="1200" dirty="0" smtClean="0"/>
              <a:t> </a:t>
            </a:r>
            <a:r>
              <a:rPr lang="en-US" sz="1200" dirty="0" err="1" smtClean="0"/>
              <a:t>hecho</a:t>
            </a:r>
            <a:r>
              <a:rPr lang="en-US" sz="1200" dirty="0" smtClean="0"/>
              <a:t> </a:t>
            </a:r>
            <a:r>
              <a:rPr lang="en-US" sz="1200" dirty="0" err="1" smtClean="0"/>
              <a:t>mejor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305800" y="25198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G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0" y="309125"/>
            <a:ext cx="51106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ROUND TWO</a:t>
            </a:r>
          </a:p>
          <a:p>
            <a:r>
              <a:rPr lang="en-US" sz="1600" dirty="0" smtClean="0"/>
              <a:t>Names:  ________________ and _____________________</a:t>
            </a:r>
          </a:p>
          <a:p>
            <a:r>
              <a:rPr lang="en-US" sz="1600" dirty="0" smtClean="0"/>
              <a:t>We were     </a:t>
            </a:r>
            <a:r>
              <a:rPr lang="en-US" dirty="0" smtClean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  analysts     </a:t>
            </a:r>
            <a:r>
              <a:rPr lang="en-US" sz="1600" dirty="0">
                <a:sym typeface="Wingdings 2"/>
              </a:rPr>
              <a:t></a:t>
            </a:r>
            <a:r>
              <a:rPr lang="en-US" sz="1600" dirty="0" smtClean="0">
                <a:sym typeface="Wingdings 2"/>
              </a:rPr>
              <a:t> policymakers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1333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  <p:pic>
        <p:nvPicPr>
          <p:cNvPr id="12" name="Picture 1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52600"/>
            <a:ext cx="5748784" cy="43115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18225" y="914400"/>
            <a:ext cx="3700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LAS PAREJAS Y LOS EQUIPOS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521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76" y="20574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656" y="2057400"/>
            <a:ext cx="4389120" cy="32918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18225" y="914400"/>
            <a:ext cx="4092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PREPARACIÓN:  LOS DECISORES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29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182271"/>
              </p:ext>
            </p:extLst>
          </p:nvPr>
        </p:nvGraphicFramePr>
        <p:xfrm>
          <a:off x="762000" y="2209800"/>
          <a:ext cx="7086601" cy="1056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903"/>
                <a:gridCol w="265748"/>
                <a:gridCol w="5314950"/>
              </a:tblGrid>
              <a:tr h="1056063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Ahora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función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analistas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Preparar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presentar</a:t>
                      </a:r>
                      <a:endParaRPr lang="en-US" sz="20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función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decisores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Hacer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decisiones</a:t>
                      </a:r>
                      <a:endParaRPr lang="en-US" sz="20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Evalorar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procesos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presentaciones</a:t>
                      </a:r>
                      <a:endParaRPr lang="en-US" sz="2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304800"/>
            <a:ext cx="18212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272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43000" y="1524000"/>
            <a:ext cx="6742176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papel</a:t>
            </a:r>
            <a:r>
              <a:rPr lang="en-US" sz="2000" dirty="0" smtClean="0"/>
              <a:t> de ANALISTA,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pareja</a:t>
            </a:r>
            <a:r>
              <a:rPr lang="en-US" sz="2000" dirty="0" smtClean="0"/>
              <a:t> </a:t>
            </a:r>
            <a:r>
              <a:rPr lang="en-US" sz="2000" dirty="0" err="1" smtClean="0"/>
              <a:t>har</a:t>
            </a:r>
            <a:r>
              <a:rPr lang="es-ES" sz="2000" dirty="0" smtClean="0"/>
              <a:t>á lo siguiente: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contemplar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y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anticipar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las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necesidades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sus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decisores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err="1" smtClean="0"/>
              <a:t>preparar</a:t>
            </a:r>
            <a:r>
              <a:rPr lang="en-US" sz="2000" dirty="0" smtClean="0"/>
              <a:t> y </a:t>
            </a:r>
            <a:r>
              <a:rPr lang="en-US" sz="2000" dirty="0" err="1" smtClean="0"/>
              <a:t>escribir</a:t>
            </a:r>
            <a:r>
              <a:rPr lang="en-US" sz="2000" dirty="0" smtClean="0"/>
              <a:t> un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que, </a:t>
            </a:r>
            <a:r>
              <a:rPr lang="en-US" sz="2000" dirty="0" err="1" smtClean="0"/>
              <a:t>presantado</a:t>
            </a:r>
            <a:r>
              <a:rPr lang="en-US" sz="2000" dirty="0" smtClean="0"/>
              <a:t> </a:t>
            </a:r>
            <a:r>
              <a:rPr lang="en-US" sz="2000" dirty="0" err="1" smtClean="0"/>
              <a:t>oralmente</a:t>
            </a:r>
            <a:r>
              <a:rPr lang="en-US" sz="2000" dirty="0" smtClean="0"/>
              <a:t>, </a:t>
            </a:r>
            <a:r>
              <a:rPr lang="en-US" sz="2000" dirty="0" err="1" smtClean="0"/>
              <a:t>tomaría</a:t>
            </a:r>
            <a:r>
              <a:rPr lang="en-US" sz="2000" dirty="0" smtClean="0"/>
              <a:t> no </a:t>
            </a:r>
            <a:r>
              <a:rPr lang="en-US" sz="2000" dirty="0" err="1" smtClean="0"/>
              <a:t>más</a:t>
            </a:r>
            <a:r>
              <a:rPr lang="en-US" sz="2000" dirty="0" smtClean="0"/>
              <a:t> de 5 </a:t>
            </a:r>
            <a:r>
              <a:rPr lang="en-US" sz="2000" dirty="0" err="1" smtClean="0"/>
              <a:t>minutos</a:t>
            </a:r>
            <a:endParaRPr lang="en-US" sz="2000" dirty="0" smtClean="0"/>
          </a:p>
          <a:p>
            <a:pPr lvl="0">
              <a:spcAft>
                <a:spcPts val="1800"/>
              </a:spcAft>
            </a:pP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papel</a:t>
            </a:r>
            <a:r>
              <a:rPr lang="en-US" sz="2000" dirty="0" smtClean="0"/>
              <a:t> de DECISOR,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pareja</a:t>
            </a:r>
            <a:r>
              <a:rPr lang="en-US" sz="2000" dirty="0" smtClean="0"/>
              <a:t> </a:t>
            </a:r>
            <a:r>
              <a:rPr lang="en-US" sz="2000" dirty="0" err="1" smtClean="0"/>
              <a:t>hará</a:t>
            </a:r>
            <a:r>
              <a:rPr lang="en-US" sz="2000" dirty="0" smtClean="0"/>
              <a:t> lo </a:t>
            </a:r>
            <a:r>
              <a:rPr lang="en-US" sz="2000" dirty="0" err="1" smtClean="0"/>
              <a:t>siguiente</a:t>
            </a:r>
            <a:r>
              <a:rPr lang="en-US" sz="2000" dirty="0" smtClean="0"/>
              <a:t>:</a:t>
            </a: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escribir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sus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necesidades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decisores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err="1" smtClean="0"/>
              <a:t>escuchar</a:t>
            </a:r>
            <a:r>
              <a:rPr lang="en-US" sz="2000" dirty="0" smtClean="0"/>
              <a:t> </a:t>
            </a:r>
            <a:r>
              <a:rPr lang="en-US" sz="2000" dirty="0" err="1" smtClean="0"/>
              <a:t>críticamente</a:t>
            </a:r>
            <a:r>
              <a:rPr lang="en-US" sz="2000" dirty="0" smtClean="0"/>
              <a:t> el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oral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analistas</a:t>
            </a:r>
            <a:r>
              <a:rPr lang="en-US" sz="2000" dirty="0"/>
              <a:t> </a:t>
            </a:r>
            <a:r>
              <a:rPr lang="en-US" sz="2000" dirty="0" smtClean="0"/>
              <a:t>y </a:t>
            </a:r>
            <a:r>
              <a:rPr lang="en-US" sz="2000" dirty="0" err="1" smtClean="0"/>
              <a:t>hacerles</a:t>
            </a:r>
            <a:r>
              <a:rPr lang="en-US" sz="2000" dirty="0" smtClean="0"/>
              <a:t> </a:t>
            </a:r>
            <a:r>
              <a:rPr lang="en-US" sz="2000" dirty="0" err="1" smtClean="0"/>
              <a:t>preguntas</a:t>
            </a:r>
            <a:endParaRPr lang="en-US" sz="2000" dirty="0" smtClean="0"/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2000" dirty="0" err="1" smtClean="0"/>
              <a:t>valorar</a:t>
            </a:r>
            <a:r>
              <a:rPr lang="en-US" sz="2000" dirty="0" smtClean="0"/>
              <a:t> </a:t>
            </a:r>
            <a:r>
              <a:rPr lang="en-US" sz="2000" dirty="0" smtClean="0"/>
              <a:t>el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que </a:t>
            </a:r>
            <a:r>
              <a:rPr lang="en-US" sz="2000" dirty="0" err="1" smtClean="0"/>
              <a:t>recibió</a:t>
            </a:r>
            <a:r>
              <a:rPr lang="en-US" sz="2000" dirty="0" smtClean="0"/>
              <a:t> de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analistas</a:t>
            </a:r>
            <a:endParaRPr lang="en-US" sz="2000" dirty="0" smtClean="0"/>
          </a:p>
          <a:p>
            <a:pPr lvl="0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04800"/>
            <a:ext cx="18212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921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248781"/>
              </p:ext>
            </p:extLst>
          </p:nvPr>
        </p:nvGraphicFramePr>
        <p:xfrm>
          <a:off x="843516" y="2286000"/>
          <a:ext cx="7462284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664"/>
                <a:gridCol w="5188620"/>
              </a:tblGrid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El tema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Informaci</a:t>
                      </a:r>
                      <a:r>
                        <a:rPr lang="es-E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ón</a:t>
                      </a:r>
                      <a:r>
                        <a:rPr lang="es-E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/análisis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Los </a:t>
                      </a:r>
                      <a:r>
                        <a:rPr lang="es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intereses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Las opciones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600" b="1" dirty="0">
                          <a:solidFill>
                            <a:schemeClr val="tx1"/>
                          </a:solidFill>
                          <a:effectLst/>
                        </a:rPr>
                        <a:t>La inteligencia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73025" marR="73025" marT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43516" y="1523999"/>
            <a:ext cx="5356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lo que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 </a:t>
            </a:r>
            <a:r>
              <a:rPr lang="en-US" sz="2400" dirty="0" err="1" smtClean="0"/>
              <a:t>necesita</a:t>
            </a:r>
            <a:r>
              <a:rPr lang="en-US" sz="2400" dirty="0" smtClean="0"/>
              <a:t> saber?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05800" y="381000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D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90759" y="904220"/>
            <a:ext cx="357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Equipo</a:t>
            </a:r>
            <a:r>
              <a:rPr lang="en-US" dirty="0" smtClean="0"/>
              <a:t>:  ________  y ___________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452829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 rot="249485">
            <a:off x="3567244" y="2467568"/>
            <a:ext cx="5105400" cy="2677656"/>
          </a:xfrm>
          <a:prstGeom prst="rect">
            <a:avLst/>
          </a:prstGeom>
          <a:solidFill>
            <a:schemeClr val="bg2">
              <a:alpha val="86000"/>
            </a:schemeClr>
          </a:solidFill>
          <a:ln>
            <a:solidFill>
              <a:schemeClr val="tx1">
                <a:alpha val="61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HABIENDO ANALIZADO LAS NECESIDADES ANALÍTICAS DE SU DECISOR EN ESTE PAPEL </a:t>
            </a:r>
            <a:r>
              <a:rPr lang="es-ES" sz="2800" dirty="0" smtClean="0"/>
              <a:t>(HOJA “D”)</a:t>
            </a:r>
            <a:r>
              <a:rPr lang="en-US" sz="2800" dirty="0" smtClean="0"/>
              <a:t>, CADA PAREJA PREPARA UN INFORME DE CINCO MINUTOS QUE LAS SATISFAGA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7867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865555"/>
              </p:ext>
            </p:extLst>
          </p:nvPr>
        </p:nvGraphicFramePr>
        <p:xfrm>
          <a:off x="3048001" y="818112"/>
          <a:ext cx="5706574" cy="5835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6574"/>
              </a:tblGrid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7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61212" y="296284"/>
            <a:ext cx="2330301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Intelligence Briefing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3048000" y="309125"/>
            <a:ext cx="55322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/>
              <a:t>Tema</a:t>
            </a:r>
            <a:r>
              <a:rPr lang="en-US" sz="1600" dirty="0" smtClean="0"/>
              <a:t>: _______________________   </a:t>
            </a:r>
            <a:r>
              <a:rPr lang="en-US" sz="1600" dirty="0" err="1" smtClean="0"/>
              <a:t>Nombres</a:t>
            </a:r>
            <a:r>
              <a:rPr lang="en-US" sz="1600" dirty="0" smtClean="0"/>
              <a:t>: ______________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745397" y="1735206"/>
            <a:ext cx="1045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smtClean="0">
                <a:cs typeface="Times New Roman"/>
              </a:rPr>
              <a:t>Elementos</a:t>
            </a:r>
            <a:br>
              <a:rPr lang="es-ES" sz="1600" i="1" dirty="0" smtClean="0">
                <a:cs typeface="Times New Roman"/>
              </a:rPr>
            </a:br>
            <a:r>
              <a:rPr lang="es-ES" sz="1600" i="1" dirty="0" smtClean="0">
                <a:cs typeface="Times New Roman"/>
              </a:rPr>
              <a:t>analíticos</a:t>
            </a:r>
            <a:endParaRPr lang="en-US" sz="1600" i="1" dirty="0"/>
          </a:p>
        </p:txBody>
      </p:sp>
      <p:pic>
        <p:nvPicPr>
          <p:cNvPr id="22" name="Picture 3" descr="C:\Users\Fulton\AppData\Local\Microsoft\Windows\Temporary Internet Files\Content.IE5\X6LTF8B0\MC900431586[1].pn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924" y="4987567"/>
            <a:ext cx="887246" cy="887246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23" name="Rectangle 22"/>
          <p:cNvSpPr/>
          <p:nvPr/>
        </p:nvSpPr>
        <p:spPr>
          <a:xfrm>
            <a:off x="7739078" y="5822790"/>
            <a:ext cx="75693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30 mins</a:t>
            </a:r>
            <a:br>
              <a:rPr lang="en-US" sz="1400" dirty="0" smtClean="0"/>
            </a:br>
            <a:endParaRPr lang="en-US" sz="10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8450096" y="216792"/>
            <a:ext cx="457200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H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745397" y="2403380"/>
            <a:ext cx="1251207" cy="3229947"/>
            <a:chOff x="7225248" y="2706272"/>
            <a:chExt cx="1251207" cy="3229947"/>
          </a:xfrm>
        </p:grpSpPr>
        <p:sp>
          <p:nvSpPr>
            <p:cNvPr id="16" name="Rectangle 15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2133600" y="2587006"/>
            <a:ext cx="6498175" cy="2630155"/>
            <a:chOff x="2133600" y="2587006"/>
            <a:chExt cx="6498175" cy="2630155"/>
          </a:xfrm>
        </p:grpSpPr>
        <p:sp>
          <p:nvSpPr>
            <p:cNvPr id="24" name="TextBox 23"/>
            <p:cNvSpPr txBox="1"/>
            <p:nvPr/>
          </p:nvSpPr>
          <p:spPr>
            <a:xfrm rot="249485">
              <a:off x="3526375" y="2587006"/>
              <a:ext cx="5105400" cy="954107"/>
            </a:xfrm>
            <a:prstGeom prst="rect">
              <a:avLst/>
            </a:prstGeom>
            <a:solidFill>
              <a:schemeClr val="bg2">
                <a:alpha val="86000"/>
              </a:schemeClr>
            </a:solidFill>
            <a:ln>
              <a:solidFill>
                <a:schemeClr val="tx1">
                  <a:alpha val="61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/>
                <a:t>El informe </a:t>
              </a:r>
              <a:r>
                <a:rPr lang="es-ES" sz="2800" dirty="0"/>
                <a:t>tiene que incluir todos los elementos </a:t>
              </a:r>
              <a:r>
                <a:rPr lang="es-ES" sz="2800" dirty="0" smtClean="0"/>
                <a:t>analíticos</a:t>
              </a:r>
              <a:endParaRPr lang="en-US" sz="2800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2209801" y="2667000"/>
              <a:ext cx="132329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4" idx="1"/>
            </p:cNvCxnSpPr>
            <p:nvPr/>
          </p:nvCxnSpPr>
          <p:spPr>
            <a:xfrm flipH="1">
              <a:off x="2133600" y="2878967"/>
              <a:ext cx="1399494" cy="3931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2133600" y="3124200"/>
              <a:ext cx="1364903" cy="762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2209801" y="3429000"/>
              <a:ext cx="1441102" cy="11368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2209800" y="3429000"/>
              <a:ext cx="1745903" cy="17881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580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05198" y="1143000"/>
            <a:ext cx="2052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RONDA UNO</a:t>
            </a:r>
            <a:endParaRPr lang="en-US" sz="2800" u="sng" dirty="0"/>
          </a:p>
        </p:txBody>
      </p:sp>
      <p:pic>
        <p:nvPicPr>
          <p:cNvPr id="4098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68" y="2035262"/>
            <a:ext cx="1523971" cy="152397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1523998" cy="15239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Fulton\AppData\Local\Microsoft\Windows\INetCache\IE\ULP11BXX\smiling-man-fa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72" y="1861066"/>
            <a:ext cx="1523971" cy="15239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lton\AppData\Local\Microsoft\Windows\INetCache\IE\ULP11BXX\Wo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41" y="3003683"/>
            <a:ext cx="1523998" cy="15239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93150" y="4575083"/>
            <a:ext cx="2492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A = </a:t>
            </a:r>
            <a:r>
              <a:rPr lang="en-US" sz="2400" dirty="0" err="1" smtClean="0"/>
              <a:t>Analista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181600" y="4575083"/>
            <a:ext cx="2423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Pareja</a:t>
            </a:r>
            <a:r>
              <a:rPr lang="en-US" sz="2400" dirty="0" smtClean="0"/>
              <a:t> B = </a:t>
            </a:r>
            <a:r>
              <a:rPr lang="en-US" sz="2400" dirty="0" err="1" smtClean="0"/>
              <a:t>Decisor</a:t>
            </a:r>
            <a:endParaRPr lang="en-US" sz="2400" dirty="0"/>
          </a:p>
        </p:txBody>
      </p:sp>
      <p:sp>
        <p:nvSpPr>
          <p:cNvPr id="3" name="Right Arrow 2"/>
          <p:cNvSpPr/>
          <p:nvPr/>
        </p:nvSpPr>
        <p:spPr>
          <a:xfrm>
            <a:off x="3810000" y="3200400"/>
            <a:ext cx="924936" cy="56528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304800"/>
            <a:ext cx="1891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Ejercicio</a:t>
            </a:r>
            <a:r>
              <a:rPr lang="en-US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81075" y="5498127"/>
            <a:ext cx="6934200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/>
              <a:t>Pareja</a:t>
            </a:r>
            <a:r>
              <a:rPr lang="en-US" sz="2000" dirty="0" smtClean="0"/>
              <a:t> A </a:t>
            </a:r>
            <a:r>
              <a:rPr lang="en-US" sz="2000" dirty="0" err="1" smtClean="0"/>
              <a:t>juega</a:t>
            </a:r>
            <a:r>
              <a:rPr lang="en-US" sz="2000" dirty="0" smtClean="0"/>
              <a:t> </a:t>
            </a:r>
            <a:r>
              <a:rPr lang="en-US" sz="2000" dirty="0" err="1" smtClean="0"/>
              <a:t>papel</a:t>
            </a:r>
            <a:r>
              <a:rPr lang="en-US" sz="2000" dirty="0" smtClean="0"/>
              <a:t> de </a:t>
            </a:r>
            <a:r>
              <a:rPr lang="en-US" sz="2000" dirty="0" err="1" smtClean="0"/>
              <a:t>analista</a:t>
            </a:r>
            <a:r>
              <a:rPr lang="es-ES" sz="2000" dirty="0" smtClean="0"/>
              <a:t>/</a:t>
            </a:r>
            <a:r>
              <a:rPr lang="es-ES" sz="2000" dirty="0" err="1" smtClean="0"/>
              <a:t>briefer</a:t>
            </a:r>
            <a:r>
              <a:rPr lang="es-ES" sz="2000" dirty="0" smtClean="0"/>
              <a:t> sobre su tema, mientras Pareja B juega papel de su decisor y evalúa el informe (hoja 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sz="20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9871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1083</Words>
  <Application>Microsoft Office PowerPoint</Application>
  <PresentationFormat>On-screen Show (4:3)</PresentationFormat>
  <Paragraphs>219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 Preparación de un informe oral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30</cp:revision>
  <dcterms:created xsi:type="dcterms:W3CDTF">2017-05-30T17:32:23Z</dcterms:created>
  <dcterms:modified xsi:type="dcterms:W3CDTF">2017-06-11T16:43:01Z</dcterms:modified>
</cp:coreProperties>
</file>