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7" r:id="rId2"/>
    <p:sldId id="258" r:id="rId3"/>
    <p:sldId id="259" r:id="rId4"/>
    <p:sldId id="260" r:id="rId5"/>
    <p:sldId id="261" r:id="rId6"/>
    <p:sldId id="262" r:id="rId7"/>
    <p:sldId id="278" r:id="rId8"/>
    <p:sldId id="263" r:id="rId9"/>
    <p:sldId id="277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FB02EAE7-7A77-476A-8AF5-D975740A0E8D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D5754E83-B046-4927-AF98-BADD11B71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69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48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1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139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3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0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6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18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69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202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84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27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45926-3F2F-4DFA-A36F-CEDC57CF903E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999B0-16FB-45F8-9E81-93E3AA85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2701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www.clker.com/cliparts/V/w/6/X/c/q/three-legged-stool-outline.svg"/>
          <p:cNvSpPr>
            <a:spLocks noChangeAspect="1" noChangeArrowheads="1"/>
          </p:cNvSpPr>
          <p:nvPr/>
        </p:nvSpPr>
        <p:spPr bwMode="auto">
          <a:xfrm>
            <a:off x="2209800" y="914400"/>
            <a:ext cx="4924425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three-legged-sto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752600"/>
            <a:ext cx="4114800" cy="411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640323" y="1667704"/>
            <a:ext cx="1922277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iempo</a:t>
            </a:r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>
                <a:solidFill>
                  <a:schemeClr val="bg1"/>
                </a:solidFill>
              </a:rPr>
              <a:t>Cúanto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tienes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82686" y="3962400"/>
            <a:ext cx="2302232" cy="12618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Audiencia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smtClean="0"/>
              <a:t>Con </a:t>
            </a:r>
            <a:r>
              <a:rPr lang="en-US" dirty="0" err="1" smtClean="0"/>
              <a:t>quién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424834" y="2959296"/>
            <a:ext cx="1341072" cy="12618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Estilo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>
                <a:solidFill>
                  <a:schemeClr val="bg1"/>
                </a:solidFill>
              </a:rPr>
              <a:t>Cómo</a:t>
            </a:r>
            <a:r>
              <a:rPr lang="en-US" dirty="0" smtClean="0">
                <a:solidFill>
                  <a:schemeClr val="bg1"/>
                </a:solidFill>
              </a:rPr>
              <a:t> lo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4376" y="3711183"/>
            <a:ext cx="2061911" cy="9848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Mensaje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/>
              <a:t>Qué</a:t>
            </a:r>
            <a:r>
              <a:rPr lang="en-US" dirty="0" smtClean="0"/>
              <a:t> dices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85812" y="541374"/>
            <a:ext cx="7772400" cy="838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C</a:t>
            </a:r>
            <a:r>
              <a:rPr lang="es-ES" sz="3600" dirty="0" err="1" smtClean="0"/>
              <a:t>ómo</a:t>
            </a:r>
            <a:r>
              <a:rPr lang="es-ES" sz="3600" dirty="0" smtClean="0"/>
              <a:t> construir un buen informe oral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3779" y="1667704"/>
            <a:ext cx="1856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Cuatro elementos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15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308691" y="2035837"/>
            <a:ext cx="537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/>
                </a:solidFill>
              </a:rPr>
              <a:t>USA LA VOZ CORRECTA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1" y="2743200"/>
            <a:ext cx="73533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>
              <a:spcAft>
                <a:spcPts val="600"/>
              </a:spcAft>
            </a:pPr>
            <a:r>
              <a:rPr lang="en-US" sz="2000" dirty="0" err="1" smtClean="0"/>
              <a:t>Usa</a:t>
            </a:r>
            <a:r>
              <a:rPr lang="en-US" sz="2000" dirty="0" smtClean="0"/>
              <a:t>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voz</a:t>
            </a:r>
            <a:r>
              <a:rPr lang="en-US" sz="2000" dirty="0" smtClean="0"/>
              <a:t> – </a:t>
            </a:r>
            <a:r>
              <a:rPr lang="en-US" sz="2000" dirty="0" err="1" smtClean="0"/>
              <a:t>incluyendo</a:t>
            </a:r>
            <a:r>
              <a:rPr lang="en-US" sz="2000" dirty="0" smtClean="0"/>
              <a:t> </a:t>
            </a:r>
            <a:r>
              <a:rPr lang="en-US" sz="2000" dirty="0" err="1" smtClean="0"/>
              <a:t>vocabulario</a:t>
            </a:r>
            <a:r>
              <a:rPr lang="en-US" sz="2000" dirty="0" smtClean="0"/>
              <a:t> – </a:t>
            </a:r>
            <a:r>
              <a:rPr lang="en-US" sz="2000" dirty="0" err="1" smtClean="0"/>
              <a:t>apropiada</a:t>
            </a:r>
            <a:r>
              <a:rPr lang="en-US" sz="2000" dirty="0" smtClean="0"/>
              <a:t> para las </a:t>
            </a:r>
            <a:r>
              <a:rPr lang="en-US" sz="2000" dirty="0" err="1" smtClean="0"/>
              <a:t>circunstancias</a:t>
            </a:r>
            <a:r>
              <a:rPr lang="en-US" sz="2000" dirty="0" smtClean="0"/>
              <a:t> e </a:t>
            </a:r>
            <a:r>
              <a:rPr lang="en-US" sz="2000" dirty="0" err="1" smtClean="0"/>
              <a:t>instituciones</a:t>
            </a:r>
            <a:r>
              <a:rPr lang="en-US" sz="2000" dirty="0" smtClean="0"/>
              <a:t>.</a:t>
            </a:r>
          </a:p>
          <a:p>
            <a:pPr marL="365760" indent="-365760">
              <a:spcAft>
                <a:spcPts val="600"/>
              </a:spcAft>
            </a:pPr>
            <a:r>
              <a:rPr lang="en-US" sz="2000" dirty="0" err="1" smtClean="0"/>
              <a:t>Habla</a:t>
            </a:r>
            <a:r>
              <a:rPr lang="en-US" sz="2000" dirty="0" smtClean="0"/>
              <a:t> </a:t>
            </a:r>
            <a:r>
              <a:rPr lang="en-US" sz="2000" dirty="0" err="1" smtClean="0"/>
              <a:t>claramente</a:t>
            </a:r>
            <a:r>
              <a:rPr lang="en-US" sz="2000" dirty="0" smtClean="0"/>
              <a:t> </a:t>
            </a:r>
            <a:r>
              <a:rPr lang="en-US" sz="2000" dirty="0" err="1" smtClean="0"/>
              <a:t>pero</a:t>
            </a:r>
            <a:r>
              <a:rPr lang="en-US" sz="2000" dirty="0" smtClean="0"/>
              <a:t> no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estuvieras</a:t>
            </a:r>
            <a:r>
              <a:rPr lang="en-US" sz="2000" dirty="0" smtClean="0"/>
              <a:t> </a:t>
            </a:r>
            <a:r>
              <a:rPr lang="en-US" sz="2000" dirty="0" err="1" smtClean="0"/>
              <a:t>hablando</a:t>
            </a:r>
            <a:r>
              <a:rPr lang="en-US" sz="2000" dirty="0" smtClean="0"/>
              <a:t> a un </a:t>
            </a:r>
            <a:r>
              <a:rPr lang="en-US" sz="2000" dirty="0" err="1" smtClean="0"/>
              <a:t>imbécil</a:t>
            </a:r>
            <a:r>
              <a:rPr lang="en-US" sz="2000" dirty="0" smtClean="0"/>
              <a:t>.</a:t>
            </a:r>
          </a:p>
          <a:p>
            <a:pPr marL="365760" indent="-365760">
              <a:spcAft>
                <a:spcPts val="600"/>
              </a:spcAft>
            </a:pPr>
            <a:r>
              <a:rPr lang="en-US" sz="2000" dirty="0" err="1" smtClean="0"/>
              <a:t>Suena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te</a:t>
            </a:r>
            <a:r>
              <a:rPr lang="en-US" sz="2000" dirty="0" smtClean="0"/>
              <a:t> </a:t>
            </a:r>
            <a:r>
              <a:rPr lang="en-US" sz="2000" dirty="0" err="1" smtClean="0"/>
              <a:t>importara</a:t>
            </a:r>
            <a:r>
              <a:rPr lang="en-US" sz="2000" dirty="0" smtClean="0"/>
              <a:t> el </a:t>
            </a:r>
            <a:r>
              <a:rPr lang="en-US" sz="2000" dirty="0" err="1" smtClean="0"/>
              <a:t>asunto</a:t>
            </a:r>
            <a:r>
              <a:rPr lang="en-US" sz="2000" dirty="0" smtClean="0"/>
              <a:t> – neutral </a:t>
            </a:r>
            <a:r>
              <a:rPr lang="en-US" sz="2000" dirty="0" err="1" smtClean="0"/>
              <a:t>pero</a:t>
            </a:r>
            <a:r>
              <a:rPr lang="en-US" sz="2000" dirty="0" smtClean="0"/>
              <a:t> no </a:t>
            </a:r>
            <a:r>
              <a:rPr lang="en-US" sz="2000" dirty="0" err="1" smtClean="0"/>
              <a:t>distante</a:t>
            </a:r>
            <a:r>
              <a:rPr lang="en-US" sz="2000" dirty="0" smtClean="0"/>
              <a:t>.</a:t>
            </a:r>
          </a:p>
          <a:p>
            <a:pPr marL="365760" indent="-365760">
              <a:spcAft>
                <a:spcPts val="600"/>
              </a:spcAft>
            </a:pPr>
            <a:r>
              <a:rPr lang="en-US" sz="2000" dirty="0" err="1" smtClean="0"/>
              <a:t>Proyecta</a:t>
            </a:r>
            <a:r>
              <a:rPr lang="en-US" sz="2000" dirty="0" smtClean="0"/>
              <a:t> </a:t>
            </a:r>
            <a:r>
              <a:rPr lang="en-US" sz="2000" dirty="0" err="1" smtClean="0"/>
              <a:t>confianza</a:t>
            </a:r>
            <a:r>
              <a:rPr lang="en-US" sz="2000" dirty="0" smtClean="0"/>
              <a:t> sin </a:t>
            </a:r>
            <a:r>
              <a:rPr lang="en-US" sz="2000" dirty="0" err="1" smtClean="0"/>
              <a:t>arrogancia</a:t>
            </a:r>
            <a:r>
              <a:rPr lang="en-US" sz="2000" dirty="0" smtClean="0"/>
              <a:t> – </a:t>
            </a:r>
            <a:r>
              <a:rPr lang="en-US" sz="2000" dirty="0" err="1" smtClean="0"/>
              <a:t>usando</a:t>
            </a:r>
            <a:r>
              <a:rPr lang="en-US" sz="2000" dirty="0" smtClean="0"/>
              <a:t>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intonación</a:t>
            </a:r>
            <a:r>
              <a:rPr lang="en-US" sz="2000" dirty="0" smtClean="0"/>
              <a:t> </a:t>
            </a:r>
            <a:r>
              <a:rPr lang="en-US" sz="2000" dirty="0" err="1" smtClean="0"/>
              <a:t>correcta</a:t>
            </a:r>
            <a:r>
              <a:rPr lang="en-US" sz="2000" dirty="0" smtClean="0"/>
              <a:t>.</a:t>
            </a:r>
            <a:endParaRPr lang="en-US" sz="2000" dirty="0"/>
          </a:p>
          <a:p>
            <a:pPr marL="365760" indent="-365760"/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143001" y="685800"/>
            <a:ext cx="2286000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Estilo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presentar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143002" y="4989969"/>
            <a:ext cx="6629398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65760" indent="-365760" algn="ctr"/>
            <a:r>
              <a:rPr lang="en-US" dirty="0"/>
              <a:t>Evita el </a:t>
            </a:r>
            <a:r>
              <a:rPr lang="en-US" dirty="0" err="1"/>
              <a:t>uso</a:t>
            </a:r>
            <a:r>
              <a:rPr lang="en-US" dirty="0"/>
              <a:t> de argot y slang (</a:t>
            </a:r>
            <a:r>
              <a:rPr lang="en-US" dirty="0" err="1"/>
              <a:t>tanto</a:t>
            </a:r>
            <a:r>
              <a:rPr lang="en-US" dirty="0"/>
              <a:t> </a:t>
            </a:r>
            <a:r>
              <a:rPr lang="en-US" dirty="0" err="1"/>
              <a:t>tuyos</a:t>
            </a:r>
            <a:r>
              <a:rPr lang="en-US" dirty="0"/>
              <a:t> que </a:t>
            </a:r>
            <a:r>
              <a:rPr lang="en-US" dirty="0" err="1"/>
              <a:t>los</a:t>
            </a:r>
            <a:r>
              <a:rPr lang="en-US" dirty="0"/>
              <a:t> del </a:t>
            </a:r>
            <a:r>
              <a:rPr lang="en-US" dirty="0" err="1"/>
              <a:t>decisor</a:t>
            </a:r>
            <a:r>
              <a:rPr lang="en-US" dirty="0"/>
              <a:t>). </a:t>
            </a:r>
          </a:p>
          <a:p>
            <a:pPr marL="365760" indent="-365760" algn="ctr"/>
            <a:r>
              <a:rPr lang="en-US" dirty="0"/>
              <a:t>Ten </a:t>
            </a:r>
            <a:r>
              <a:rPr lang="en-US" dirty="0" err="1"/>
              <a:t>cuidado</a:t>
            </a:r>
            <a:r>
              <a:rPr lang="en-US" dirty="0"/>
              <a:t> con palabras </a:t>
            </a:r>
            <a:r>
              <a:rPr lang="en-US" dirty="0" err="1"/>
              <a:t>vulgares</a:t>
            </a:r>
            <a:r>
              <a:rPr lang="en-US" dirty="0"/>
              <a:t> y </a:t>
            </a:r>
            <a:r>
              <a:rPr lang="en-US" dirty="0" err="1"/>
              <a:t>eufamismos</a:t>
            </a:r>
            <a:r>
              <a:rPr lang="en-US" dirty="0"/>
              <a:t>.</a:t>
            </a:r>
          </a:p>
          <a:p>
            <a:pPr marL="365760" indent="-365760" algn="ctr"/>
            <a:r>
              <a:rPr lang="en-US" dirty="0"/>
              <a:t>Ten </a:t>
            </a:r>
            <a:r>
              <a:rPr lang="en-US" dirty="0" err="1"/>
              <a:t>cuidado</a:t>
            </a:r>
            <a:r>
              <a:rPr lang="en-US" dirty="0"/>
              <a:t> con el humor.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10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308690" y="2035837"/>
            <a:ext cx="7530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/>
                </a:solidFill>
              </a:rPr>
              <a:t>SÉ CONSCIENTE DEL “LENGUAGE CORPORAL” Y EL RITMO 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33500" y="2667000"/>
            <a:ext cx="68961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Siéntate</a:t>
            </a:r>
            <a:r>
              <a:rPr lang="en-US" sz="2000" dirty="0" smtClean="0"/>
              <a:t> recto </a:t>
            </a:r>
            <a:r>
              <a:rPr lang="en-US" sz="2000" dirty="0" err="1" smtClean="0"/>
              <a:t>pero</a:t>
            </a:r>
            <a:r>
              <a:rPr lang="en-US" sz="2000" dirty="0" smtClean="0"/>
              <a:t> natural.</a:t>
            </a:r>
          </a:p>
          <a:p>
            <a:r>
              <a:rPr lang="en-US" sz="2000" dirty="0" err="1" smtClean="0"/>
              <a:t>Mírale</a:t>
            </a:r>
            <a:r>
              <a:rPr lang="en-US" sz="2000" dirty="0" smtClean="0"/>
              <a:t> al </a:t>
            </a:r>
            <a:r>
              <a:rPr lang="en-US" sz="2000" dirty="0" err="1" smtClean="0"/>
              <a:t>cliente</a:t>
            </a:r>
            <a:r>
              <a:rPr lang="en-US" sz="2000" dirty="0" smtClean="0"/>
              <a:t> – </a:t>
            </a:r>
            <a:r>
              <a:rPr lang="en-US" sz="2000" dirty="0" err="1" smtClean="0"/>
              <a:t>en</a:t>
            </a:r>
            <a:r>
              <a:rPr lang="en-US" sz="2000" dirty="0" smtClean="0"/>
              <a:t> el </a:t>
            </a:r>
            <a:r>
              <a:rPr lang="en-US" sz="2000" dirty="0" err="1" smtClean="0"/>
              <a:t>ojo</a:t>
            </a:r>
            <a:r>
              <a:rPr lang="en-US" sz="2000" dirty="0" smtClean="0"/>
              <a:t> – </a:t>
            </a:r>
            <a:r>
              <a:rPr lang="en-US" sz="2000" dirty="0" err="1" smtClean="0"/>
              <a:t>pero</a:t>
            </a:r>
            <a:r>
              <a:rPr lang="en-US" sz="2000" dirty="0" smtClean="0"/>
              <a:t> sin </a:t>
            </a:r>
            <a:r>
              <a:rPr lang="en-US" sz="2000" dirty="0" err="1" smtClean="0"/>
              <a:t>ser</a:t>
            </a:r>
            <a:r>
              <a:rPr lang="en-US" sz="2000" dirty="0" smtClean="0"/>
              <a:t> </a:t>
            </a:r>
            <a:r>
              <a:rPr lang="en-US" sz="2000" dirty="0" err="1" smtClean="0"/>
              <a:t>raro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Usa</a:t>
            </a:r>
            <a:r>
              <a:rPr lang="en-US" sz="2000" dirty="0" smtClean="0"/>
              <a:t> las </a:t>
            </a:r>
            <a:r>
              <a:rPr lang="en-US" sz="2000" dirty="0" err="1" smtClean="0"/>
              <a:t>manos</a:t>
            </a:r>
            <a:r>
              <a:rPr lang="en-US" sz="2000" dirty="0" smtClean="0"/>
              <a:t> y </a:t>
            </a:r>
            <a:r>
              <a:rPr lang="en-US" sz="2000" dirty="0" err="1" smtClean="0"/>
              <a:t>cuerpo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parte del </a:t>
            </a:r>
            <a:r>
              <a:rPr lang="en-US" sz="2000" dirty="0" err="1" smtClean="0"/>
              <a:t>mensaje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Habla</a:t>
            </a:r>
            <a:r>
              <a:rPr lang="en-US" sz="2000" dirty="0" smtClean="0"/>
              <a:t> con un </a:t>
            </a:r>
            <a:r>
              <a:rPr lang="en-US" sz="2000" dirty="0" err="1" smtClean="0"/>
              <a:t>ritmo</a:t>
            </a:r>
            <a:r>
              <a:rPr lang="en-US" sz="2000" dirty="0" smtClean="0"/>
              <a:t> natural, </a:t>
            </a:r>
            <a:r>
              <a:rPr lang="en-US" sz="2000" dirty="0" err="1" smtClean="0"/>
              <a:t>confirmando</a:t>
            </a:r>
            <a:r>
              <a:rPr lang="en-US" sz="2000" dirty="0" smtClean="0"/>
              <a:t> que el </a:t>
            </a:r>
            <a:r>
              <a:rPr lang="en-US" sz="2000" dirty="0" err="1" smtClean="0"/>
              <a:t>decisor</a:t>
            </a:r>
            <a:r>
              <a:rPr lang="en-US" sz="2000" dirty="0" smtClean="0"/>
              <a:t> </a:t>
            </a:r>
            <a:r>
              <a:rPr lang="en-US" sz="2000" dirty="0" err="1" smtClean="0"/>
              <a:t>te</a:t>
            </a:r>
            <a:r>
              <a:rPr lang="en-US" sz="2000" dirty="0" smtClean="0"/>
              <a:t> </a:t>
            </a:r>
            <a:r>
              <a:rPr lang="en-US" sz="2000" dirty="0" err="1" smtClean="0"/>
              <a:t>sigue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Sé</a:t>
            </a:r>
            <a:r>
              <a:rPr lang="en-US" sz="2000" dirty="0" smtClean="0"/>
              <a:t> </a:t>
            </a:r>
            <a:r>
              <a:rPr lang="en-US" sz="2000" dirty="0" err="1" smtClean="0"/>
              <a:t>rapidito</a:t>
            </a:r>
            <a:r>
              <a:rPr lang="en-US" sz="2000" dirty="0" smtClean="0"/>
              <a:t> </a:t>
            </a:r>
            <a:r>
              <a:rPr lang="en-US" sz="2000" dirty="0" err="1" smtClean="0"/>
              <a:t>pero</a:t>
            </a:r>
            <a:r>
              <a:rPr lang="en-US" sz="2000" dirty="0" smtClean="0"/>
              <a:t> sin </a:t>
            </a:r>
            <a:r>
              <a:rPr lang="en-US" sz="2000" dirty="0" err="1" smtClean="0"/>
              <a:t>prisa</a:t>
            </a:r>
            <a:r>
              <a:rPr lang="en-US" sz="2000" dirty="0" smtClean="0"/>
              <a:t>.  </a:t>
            </a:r>
            <a:r>
              <a:rPr lang="en-US" sz="2000" dirty="0" err="1" smtClean="0"/>
              <a:t>Sé</a:t>
            </a:r>
            <a:r>
              <a:rPr lang="en-US" sz="2000" dirty="0" smtClean="0"/>
              <a:t> </a:t>
            </a:r>
            <a:r>
              <a:rPr lang="en-US" sz="2000" dirty="0" err="1" smtClean="0"/>
              <a:t>ágil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Da la </a:t>
            </a:r>
            <a:r>
              <a:rPr lang="en-US" sz="2000" dirty="0" err="1" smtClean="0"/>
              <a:t>bienvenida</a:t>
            </a:r>
            <a:r>
              <a:rPr lang="en-US" sz="2000" dirty="0" smtClean="0"/>
              <a:t> a las </a:t>
            </a:r>
            <a:r>
              <a:rPr lang="en-US" sz="2000" dirty="0" err="1" smtClean="0"/>
              <a:t>interrupciones</a:t>
            </a:r>
            <a:r>
              <a:rPr lang="en-US" sz="2000" dirty="0" smtClean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43001" y="685800"/>
            <a:ext cx="2286000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Estilo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presentar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15628" y="5410200"/>
            <a:ext cx="4572000" cy="7078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2000" dirty="0" smtClean="0"/>
              <a:t>IMAGINA que </a:t>
            </a:r>
            <a:r>
              <a:rPr lang="en-US" sz="2000" dirty="0" err="1" smtClean="0"/>
              <a:t>estás</a:t>
            </a:r>
            <a:r>
              <a:rPr lang="en-US" sz="2000" dirty="0" smtClean="0"/>
              <a:t> </a:t>
            </a:r>
            <a:r>
              <a:rPr lang="en-US" sz="2000" dirty="0" err="1" smtClean="0"/>
              <a:t>hablando</a:t>
            </a:r>
            <a:r>
              <a:rPr lang="en-US" sz="2000" dirty="0" smtClean="0"/>
              <a:t> con </a:t>
            </a:r>
            <a:r>
              <a:rPr lang="en-US" sz="2000" dirty="0" err="1" smtClean="0"/>
              <a:t>alguien</a:t>
            </a:r>
            <a:r>
              <a:rPr lang="en-US" sz="2000" dirty="0" smtClean="0"/>
              <a:t> que </a:t>
            </a:r>
            <a:r>
              <a:rPr lang="en-US" sz="2000" dirty="0" err="1" smtClean="0"/>
              <a:t>conoces</a:t>
            </a:r>
            <a:r>
              <a:rPr lang="en-US" sz="2000" dirty="0" smtClean="0"/>
              <a:t> y </a:t>
            </a:r>
            <a:r>
              <a:rPr lang="en-US" sz="2000" dirty="0" err="1" smtClean="0"/>
              <a:t>quieres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648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10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33500" y="2667000"/>
            <a:ext cx="65151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</a:rPr>
              <a:t>MUY IMPORTANTE:</a:t>
            </a:r>
            <a:endParaRPr lang="en-US" sz="2400" b="1" dirty="0">
              <a:solidFill>
                <a:schemeClr val="accent6"/>
              </a:solidFill>
            </a:endParaRPr>
          </a:p>
          <a:p>
            <a:endParaRPr lang="en-US" dirty="0"/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Sé</a:t>
            </a:r>
            <a:r>
              <a:rPr lang="en-US" sz="2000" dirty="0" smtClean="0"/>
              <a:t>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mismo</a:t>
            </a:r>
            <a:r>
              <a:rPr lang="en-US" sz="2000" dirty="0" smtClean="0"/>
              <a:t>.  No </a:t>
            </a:r>
            <a:r>
              <a:rPr lang="en-US" sz="2000" dirty="0" err="1" smtClean="0"/>
              <a:t>trates</a:t>
            </a:r>
            <a:r>
              <a:rPr lang="en-US" sz="2000" dirty="0" smtClean="0"/>
              <a:t> de </a:t>
            </a:r>
            <a:r>
              <a:rPr lang="en-US" sz="2000" dirty="0" err="1" smtClean="0"/>
              <a:t>fingir</a:t>
            </a:r>
            <a:r>
              <a:rPr lang="en-US" sz="2000" dirty="0" smtClean="0"/>
              <a:t> un </a:t>
            </a:r>
            <a:r>
              <a:rPr lang="en-US" sz="2000" dirty="0" err="1" smtClean="0"/>
              <a:t>estilo</a:t>
            </a:r>
            <a:r>
              <a:rPr lang="en-US" sz="2000" dirty="0" smtClean="0"/>
              <a:t> artificial.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Recuerda</a:t>
            </a:r>
            <a:r>
              <a:rPr lang="en-US" sz="2000" dirty="0" smtClean="0"/>
              <a:t> que </a:t>
            </a:r>
            <a:r>
              <a:rPr lang="en-US" sz="2000" dirty="0" err="1" smtClean="0"/>
              <a:t>eres</a:t>
            </a:r>
            <a:r>
              <a:rPr lang="en-US" sz="2000" dirty="0" smtClean="0"/>
              <a:t> </a:t>
            </a:r>
            <a:r>
              <a:rPr lang="en-US" sz="2000" dirty="0" err="1" smtClean="0"/>
              <a:t>experto</a:t>
            </a:r>
            <a:r>
              <a:rPr lang="en-US" sz="2000" dirty="0" smtClean="0"/>
              <a:t> </a:t>
            </a:r>
            <a:r>
              <a:rPr lang="en-US" sz="2000" dirty="0" err="1" smtClean="0"/>
              <a:t>hablando</a:t>
            </a:r>
            <a:r>
              <a:rPr lang="en-US" sz="2000" dirty="0" smtClean="0"/>
              <a:t> a un </a:t>
            </a:r>
            <a:r>
              <a:rPr lang="en-US" sz="2000" dirty="0" err="1" smtClean="0"/>
              <a:t>generalista</a:t>
            </a:r>
            <a:r>
              <a:rPr lang="en-US" sz="20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Mantente</a:t>
            </a:r>
            <a:r>
              <a:rPr lang="en-US" sz="2000" dirty="0" smtClean="0"/>
              <a:t> </a:t>
            </a:r>
            <a:r>
              <a:rPr lang="en-US" sz="2000" dirty="0" err="1" smtClean="0"/>
              <a:t>atento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señales</a:t>
            </a:r>
            <a:r>
              <a:rPr lang="en-US" sz="2000" dirty="0" smtClean="0"/>
              <a:t> de </a:t>
            </a:r>
            <a:r>
              <a:rPr lang="en-US" sz="2000" dirty="0" err="1" smtClean="0"/>
              <a:t>receptividad</a:t>
            </a:r>
            <a:r>
              <a:rPr lang="en-US" sz="2000" dirty="0" smtClean="0"/>
              <a:t> y </a:t>
            </a:r>
            <a:r>
              <a:rPr lang="en-US" sz="2000" dirty="0" err="1" smtClean="0"/>
              <a:t>preferencias</a:t>
            </a:r>
            <a:r>
              <a:rPr lang="en-US" sz="20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Diviértete</a:t>
            </a:r>
            <a:r>
              <a:rPr lang="en-US" sz="2000" dirty="0" smtClean="0"/>
              <a:t>.  </a:t>
            </a:r>
            <a:r>
              <a:rPr lang="en-US" sz="2000" dirty="0" err="1" smtClean="0"/>
              <a:t>Sonríe</a:t>
            </a:r>
            <a:r>
              <a:rPr lang="en-US" sz="2000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43001" y="685800"/>
            <a:ext cx="2286000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Estilo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presentar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65" b="98417" l="5874" r="955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494818"/>
            <a:ext cx="4086225" cy="40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124200" y="5410200"/>
            <a:ext cx="23378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dirty="0"/>
              <a:t>¡¡¡</a:t>
            </a:r>
            <a:r>
              <a:rPr lang="en-US" sz="3200" dirty="0" err="1"/>
              <a:t>Respira</a:t>
            </a:r>
            <a:r>
              <a:rPr lang="en-US" sz="3200" dirty="0"/>
              <a:t>!!!!</a:t>
            </a:r>
          </a:p>
        </p:txBody>
      </p:sp>
    </p:spTree>
    <p:extLst>
      <p:ext uri="{BB962C8B-B14F-4D97-AF65-F5344CB8AC3E}">
        <p14:creationId xmlns:p14="http://schemas.microsoft.com/office/powerpoint/2010/main" val="68011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0" y="1981200"/>
            <a:ext cx="60579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AHORA …….</a:t>
            </a:r>
          </a:p>
          <a:p>
            <a:endParaRPr lang="en-US" sz="2800" dirty="0"/>
          </a:p>
          <a:p>
            <a:endParaRPr lang="en-US" sz="2800" dirty="0" smtClean="0"/>
          </a:p>
          <a:p>
            <a:pPr algn="ctr"/>
            <a:r>
              <a:rPr lang="en-US" sz="2800" dirty="0" smtClean="0"/>
              <a:t>C</a:t>
            </a:r>
            <a:r>
              <a:rPr lang="es-ES" sz="2800" dirty="0" err="1" smtClean="0"/>
              <a:t>ómo</a:t>
            </a:r>
            <a:r>
              <a:rPr lang="es-ES" sz="2800" dirty="0" smtClean="0"/>
              <a:t> construimos un </a:t>
            </a:r>
            <a:r>
              <a:rPr lang="es-ES" sz="2800" dirty="0" smtClean="0"/>
              <a:t>informe </a:t>
            </a:r>
            <a:r>
              <a:rPr lang="es-ES" sz="2800" dirty="0" smtClean="0"/>
              <a:t>oral TRADICIONAL – por módulos</a:t>
            </a:r>
            <a:endParaRPr lang="en-US" sz="2800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78543" y="6858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CONSTRUIR UN INFORME ORAL</a:t>
            </a:r>
            <a:endParaRPr lang="en-US" sz="28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4510" y="2133600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titular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872715" y="3810000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err="1" smtClean="0"/>
              <a:t>indicadores</a:t>
            </a:r>
            <a:r>
              <a:rPr lang="en-US" sz="1500" dirty="0" smtClean="0"/>
              <a:t> </a:t>
            </a:r>
            <a:endParaRPr lang="en-US" sz="1500" dirty="0"/>
          </a:p>
        </p:txBody>
      </p:sp>
      <p:sp>
        <p:nvSpPr>
          <p:cNvPr id="10" name="Rectangle 9"/>
          <p:cNvSpPr/>
          <p:nvPr/>
        </p:nvSpPr>
        <p:spPr>
          <a:xfrm>
            <a:off x="3429000" y="2895600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puntos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48200" y="3352800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pruebas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112903" y="2514600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contexto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19200" y="1495279"/>
            <a:ext cx="3114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siete</a:t>
            </a:r>
            <a:r>
              <a:rPr lang="en-US" dirty="0" smtClean="0"/>
              <a:t> </a:t>
            </a:r>
            <a:r>
              <a:rPr lang="en-US" dirty="0" err="1" smtClean="0"/>
              <a:t>módulos</a:t>
            </a:r>
            <a:r>
              <a:rPr lang="en-US" dirty="0" smtClean="0"/>
              <a:t> </a:t>
            </a:r>
            <a:r>
              <a:rPr lang="en-US" dirty="0" err="1" smtClean="0"/>
              <a:t>tradicionales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143306" y="4267200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resumen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143306" y="5442834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acción</a:t>
            </a:r>
            <a:r>
              <a:rPr lang="en-US" dirty="0" smtClean="0"/>
              <a:t>” 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686453" y="5029200"/>
            <a:ext cx="0" cy="30480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ight Brace 1"/>
          <p:cNvSpPr/>
          <p:nvPr/>
        </p:nvSpPr>
        <p:spPr>
          <a:xfrm rot="18071571">
            <a:off x="4910135" y="1775206"/>
            <a:ext cx="573411" cy="199644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474998" y="1984945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evidencia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5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05508" y="2133600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titular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819685" y="3810000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contexto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19200" y="1495279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Módulo</a:t>
            </a:r>
            <a:r>
              <a:rPr lang="en-US" dirty="0" smtClean="0"/>
              <a:t> #1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664167" y="2200870"/>
            <a:ext cx="39351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punto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,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frase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listo</a:t>
            </a:r>
            <a:r>
              <a:rPr lang="en-US" dirty="0" smtClean="0"/>
              <a:t> para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momento</a:t>
            </a:r>
            <a:endParaRPr lang="en-US" dirty="0" smtClean="0"/>
          </a:p>
          <a:p>
            <a:r>
              <a:rPr lang="en-US" dirty="0" smtClean="0"/>
              <a:t>- memorable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296776" y="3124200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Módulo</a:t>
            </a:r>
            <a:r>
              <a:rPr lang="en-US" dirty="0" smtClean="0"/>
              <a:t> #2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64167" y="3810000"/>
            <a:ext cx="41816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información</a:t>
            </a:r>
            <a:r>
              <a:rPr lang="en-US" dirty="0" smtClean="0"/>
              <a:t> al </a:t>
            </a:r>
            <a:r>
              <a:rPr lang="en-US" dirty="0" err="1" smtClean="0"/>
              <a:t>fondo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sólo</a:t>
            </a:r>
            <a:r>
              <a:rPr lang="en-US" dirty="0" smtClean="0"/>
              <a:t> lo </a:t>
            </a:r>
            <a:r>
              <a:rPr lang="en-US" dirty="0" err="1" smtClean="0"/>
              <a:t>necesario</a:t>
            </a:r>
            <a:r>
              <a:rPr lang="en-US" dirty="0" smtClean="0"/>
              <a:t> para </a:t>
            </a:r>
            <a:r>
              <a:rPr lang="en-US" dirty="0" err="1" smtClean="0"/>
              <a:t>entender</a:t>
            </a:r>
            <a:r>
              <a:rPr lang="en-US" dirty="0" smtClean="0"/>
              <a:t> el </a:t>
            </a:r>
            <a:r>
              <a:rPr lang="en-US" dirty="0" err="1" smtClean="0"/>
              <a:t>asunto</a:t>
            </a:r>
            <a:endParaRPr lang="en-US" dirty="0" smtClean="0"/>
          </a:p>
          <a:p>
            <a:r>
              <a:rPr lang="en-US" dirty="0" smtClean="0"/>
              <a:t>- no </a:t>
            </a:r>
            <a:r>
              <a:rPr lang="en-US" dirty="0" err="1" smtClean="0"/>
              <a:t>historia</a:t>
            </a:r>
            <a:r>
              <a:rPr lang="en-US" dirty="0" smtClean="0"/>
              <a:t> para </a:t>
            </a:r>
            <a:r>
              <a:rPr lang="en-US" dirty="0" err="1" smtClean="0"/>
              <a:t>historia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78543" y="6858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CONSTRUIR UN INFORME ORAL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071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807280" y="2200870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puntos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807280" y="3769978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pruebas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19200" y="1495279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Módulo</a:t>
            </a:r>
            <a:r>
              <a:rPr lang="en-US" dirty="0" smtClean="0"/>
              <a:t> #3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664167" y="2200870"/>
            <a:ext cx="3119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“sub-</a:t>
            </a:r>
            <a:r>
              <a:rPr lang="en-US" dirty="0" err="1" smtClean="0"/>
              <a:t>titulares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- sub-</a:t>
            </a:r>
            <a:r>
              <a:rPr lang="en-US" dirty="0" err="1" smtClean="0"/>
              <a:t>conclusiones</a:t>
            </a:r>
            <a:r>
              <a:rPr lang="en-US" dirty="0" smtClean="0"/>
              <a:t> que </a:t>
            </a:r>
            <a:r>
              <a:rPr lang="en-US" dirty="0" err="1" smtClean="0"/>
              <a:t>apoyan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la </a:t>
            </a:r>
            <a:r>
              <a:rPr lang="en-US" dirty="0" err="1" smtClean="0"/>
              <a:t>conclusión</a:t>
            </a:r>
            <a:r>
              <a:rPr lang="en-US" dirty="0" smtClean="0"/>
              <a:t> principal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96776" y="3124200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Módulo</a:t>
            </a:r>
            <a:r>
              <a:rPr lang="en-US" dirty="0" smtClean="0"/>
              <a:t> #4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64166" y="3784155"/>
            <a:ext cx="46154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categorías</a:t>
            </a:r>
            <a:r>
              <a:rPr lang="en-US" dirty="0" smtClean="0"/>
              <a:t> </a:t>
            </a:r>
            <a:r>
              <a:rPr lang="en-US" dirty="0" err="1" smtClean="0"/>
              <a:t>básicas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	1. </a:t>
            </a:r>
            <a:r>
              <a:rPr lang="en-US" dirty="0" err="1" smtClean="0"/>
              <a:t>hechos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2. </a:t>
            </a:r>
            <a:r>
              <a:rPr lang="en-US" dirty="0" err="1" smtClean="0"/>
              <a:t>analogías</a:t>
            </a:r>
            <a:r>
              <a:rPr lang="en-US" dirty="0" smtClean="0"/>
              <a:t>/</a:t>
            </a:r>
            <a:r>
              <a:rPr lang="en-US" dirty="0" err="1" smtClean="0"/>
              <a:t>modelos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3. </a:t>
            </a:r>
            <a:r>
              <a:rPr lang="en-US" dirty="0" err="1" smtClean="0"/>
              <a:t>anécdotas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contribuyen</a:t>
            </a:r>
            <a:r>
              <a:rPr lang="en-US" dirty="0" smtClean="0"/>
              <a:t> a las </a:t>
            </a:r>
            <a:r>
              <a:rPr lang="en-US" dirty="0" err="1" smtClean="0"/>
              <a:t>conclusiones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indican</a:t>
            </a:r>
            <a:r>
              <a:rPr lang="en-US" dirty="0" smtClean="0"/>
              <a:t> la </a:t>
            </a:r>
            <a:r>
              <a:rPr lang="en-US" dirty="0" err="1" smtClean="0"/>
              <a:t>calidad</a:t>
            </a:r>
            <a:r>
              <a:rPr lang="en-US" dirty="0" smtClean="0"/>
              <a:t> de la </a:t>
            </a:r>
            <a:r>
              <a:rPr lang="en-US" dirty="0" err="1" smtClean="0"/>
              <a:t>información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543" y="6858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CONSTRUIR UN INFORME ORAL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76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840111" y="2172517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err="1" smtClean="0"/>
              <a:t>indicadores</a:t>
            </a:r>
            <a:r>
              <a:rPr lang="en-US" sz="1500" dirty="0" smtClean="0"/>
              <a:t> </a:t>
            </a:r>
            <a:endParaRPr lang="en-US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1219200" y="1495279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Módulo</a:t>
            </a:r>
            <a:r>
              <a:rPr lang="en-US" dirty="0" smtClean="0"/>
              <a:t> #5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819684" y="3657600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resumen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819684" y="5224867"/>
            <a:ext cx="1097280" cy="64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acci</a:t>
            </a:r>
            <a:r>
              <a:rPr lang="es-ES" dirty="0" err="1" smtClean="0"/>
              <a:t>ó</a:t>
            </a:r>
            <a:r>
              <a:rPr lang="en-US" dirty="0" smtClean="0"/>
              <a:t>n”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01586" y="2146718"/>
            <a:ext cx="3842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 smtClean="0"/>
              <a:t>datos</a:t>
            </a:r>
            <a:r>
              <a:rPr lang="en-US" dirty="0" smtClean="0"/>
              <a:t> </a:t>
            </a:r>
            <a:r>
              <a:rPr lang="en-US" dirty="0" err="1"/>
              <a:t>concretos</a:t>
            </a:r>
            <a:r>
              <a:rPr lang="en-US" dirty="0"/>
              <a:t> o </a:t>
            </a:r>
            <a:r>
              <a:rPr lang="en-US" dirty="0" err="1"/>
              <a:t>señales</a:t>
            </a:r>
            <a:r>
              <a:rPr lang="en-US" dirty="0"/>
              <a:t> que o </a:t>
            </a:r>
            <a:r>
              <a:rPr lang="en-US" dirty="0" err="1"/>
              <a:t>validan</a:t>
            </a:r>
            <a:r>
              <a:rPr lang="en-US" dirty="0"/>
              <a:t> o no las conclusions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124200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Módulo</a:t>
            </a:r>
            <a:r>
              <a:rPr lang="en-US" dirty="0" smtClean="0"/>
              <a:t> #6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64166" y="3784155"/>
            <a:ext cx="4565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brevemente</a:t>
            </a:r>
            <a:r>
              <a:rPr lang="en-US" dirty="0" smtClean="0"/>
              <a:t> </a:t>
            </a:r>
            <a:r>
              <a:rPr lang="en-US" dirty="0" err="1" smtClean="0"/>
              <a:t>explican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juicio</a:t>
            </a:r>
            <a:r>
              <a:rPr lang="en-US" dirty="0" smtClean="0"/>
              <a:t> principal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incluir</a:t>
            </a:r>
            <a:r>
              <a:rPr lang="en-US" dirty="0" smtClean="0"/>
              <a:t> </a:t>
            </a:r>
            <a:r>
              <a:rPr lang="en-US" dirty="0" err="1" smtClean="0"/>
              <a:t>escenario</a:t>
            </a:r>
            <a:r>
              <a:rPr lang="es-ES" dirty="0" smtClean="0"/>
              <a:t>(s)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256904" y="4692502"/>
            <a:ext cx="12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Module #7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701586" y="5181600"/>
            <a:ext cx="4830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negocio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el “</a:t>
            </a:r>
            <a:r>
              <a:rPr lang="en-US" dirty="0" err="1" smtClean="0"/>
              <a:t>vendedor</a:t>
            </a:r>
            <a:r>
              <a:rPr lang="en-US" dirty="0" smtClean="0"/>
              <a:t>”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análisis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discusión</a:t>
            </a:r>
            <a:r>
              <a:rPr lang="en-US" dirty="0" smtClean="0"/>
              <a:t> de las </a:t>
            </a:r>
            <a:r>
              <a:rPr lang="en-US" dirty="0" err="1" smtClean="0"/>
              <a:t>implicaciones</a:t>
            </a:r>
            <a:r>
              <a:rPr lang="en-US" dirty="0" smtClean="0"/>
              <a:t> para el </a:t>
            </a:r>
            <a:r>
              <a:rPr lang="en-US" dirty="0" err="1" smtClean="0"/>
              <a:t>decisor</a:t>
            </a:r>
            <a:r>
              <a:rPr lang="en-US" dirty="0" smtClean="0"/>
              <a:t> – </a:t>
            </a:r>
            <a:r>
              <a:rPr lang="en-US" dirty="0" err="1" smtClean="0"/>
              <a:t>oportunidades</a:t>
            </a:r>
            <a:r>
              <a:rPr lang="en-US" dirty="0" smtClean="0"/>
              <a:t> y </a:t>
            </a:r>
            <a:r>
              <a:rPr lang="en-US" dirty="0" err="1" smtClean="0"/>
              <a:t>desafíos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17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78543" y="6858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CONSTRUIR UN INFORME ORAL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32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46370" y="2496441"/>
            <a:ext cx="990600" cy="41791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t</a:t>
            </a:r>
            <a:r>
              <a:rPr lang="en-US" sz="1400" dirty="0" smtClean="0"/>
              <a:t>itular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2329898" y="3028684"/>
            <a:ext cx="990600" cy="4196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contexto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2339201" y="3530024"/>
            <a:ext cx="990600" cy="4154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puntos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2346417" y="4063424"/>
            <a:ext cx="999983" cy="4161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pruebas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2356480" y="4596824"/>
            <a:ext cx="985282" cy="39950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00" dirty="0" err="1" smtClean="0"/>
              <a:t>indicadores</a:t>
            </a:r>
            <a:r>
              <a:rPr lang="en-US" sz="1300" dirty="0" smtClean="0"/>
              <a:t> </a:t>
            </a:r>
            <a:endParaRPr lang="en-US" sz="1300" dirty="0"/>
          </a:p>
        </p:txBody>
      </p:sp>
      <p:sp>
        <p:nvSpPr>
          <p:cNvPr id="8" name="Rectangle 7"/>
          <p:cNvSpPr/>
          <p:nvPr/>
        </p:nvSpPr>
        <p:spPr>
          <a:xfrm>
            <a:off x="2348505" y="5091764"/>
            <a:ext cx="971993" cy="3728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resumen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2348506" y="5538010"/>
            <a:ext cx="988464" cy="38136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“</a:t>
            </a:r>
            <a:r>
              <a:rPr lang="en-US" sz="1400" dirty="0" err="1" smtClean="0"/>
              <a:t>acción</a:t>
            </a:r>
            <a:r>
              <a:rPr lang="en-US" sz="1400" dirty="0" smtClean="0"/>
              <a:t>” 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5801833" y="5513280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implications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5815584" y="2699499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key judgments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5815584" y="4862001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outcomes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5818599" y="4077286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trends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5815584" y="3360179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drivers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590699" y="1470102"/>
            <a:ext cx="3114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siete</a:t>
            </a:r>
            <a:r>
              <a:rPr lang="en-US" dirty="0" smtClean="0"/>
              <a:t> </a:t>
            </a:r>
            <a:r>
              <a:rPr lang="en-US" dirty="0" err="1" smtClean="0"/>
              <a:t>módulos</a:t>
            </a:r>
            <a:r>
              <a:rPr lang="en-US" dirty="0" smtClean="0"/>
              <a:t> </a:t>
            </a:r>
            <a:r>
              <a:rPr lang="en-US" dirty="0" err="1" smtClean="0"/>
              <a:t>tradicionales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520741" y="1454304"/>
            <a:ext cx="2843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módulos</a:t>
            </a:r>
            <a:r>
              <a:rPr lang="en-US" dirty="0" smtClean="0"/>
              <a:t> </a:t>
            </a:r>
            <a:r>
              <a:rPr lang="en-US" dirty="0" err="1" smtClean="0"/>
              <a:t>analíticos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5413213" y="1311868"/>
            <a:ext cx="2971800" cy="685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18</a:t>
            </a:fld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7225248" y="2706272"/>
            <a:ext cx="1251207" cy="3229947"/>
            <a:chOff x="7225248" y="2706272"/>
            <a:chExt cx="1251207" cy="3229947"/>
          </a:xfrm>
        </p:grpSpPr>
        <p:sp>
          <p:nvSpPr>
            <p:cNvPr id="24" name="Rectangle 23"/>
            <p:cNvSpPr/>
            <p:nvPr/>
          </p:nvSpPr>
          <p:spPr>
            <a:xfrm>
              <a:off x="7239000" y="4868774"/>
              <a:ext cx="1234440" cy="41616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escenarios</a:t>
              </a:r>
              <a:endParaRPr lang="en-US" sz="1400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7225248" y="2706272"/>
              <a:ext cx="1251207" cy="3229947"/>
              <a:chOff x="7225248" y="2706272"/>
              <a:chExt cx="1251207" cy="3229947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7225248" y="5520053"/>
                <a:ext cx="1232952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implicaciones</a:t>
                </a:r>
                <a:endParaRPr lang="en-US" sz="14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239000" y="270627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juicios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principales</a:t>
                </a:r>
                <a:endParaRPr lang="en-US" sz="14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242015" y="4084059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corrientes</a:t>
                </a:r>
                <a:r>
                  <a:rPr lang="en-US" sz="1400" dirty="0" smtClean="0"/>
                  <a:t>/ </a:t>
                </a:r>
                <a:r>
                  <a:rPr lang="en-US" sz="1400" dirty="0" err="1" smtClean="0"/>
                  <a:t>tendencias</a:t>
                </a:r>
                <a:endParaRPr lang="en-US" sz="14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7239000" y="3366952"/>
                <a:ext cx="1234440" cy="416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impulsores</a:t>
                </a:r>
                <a:endParaRPr lang="en-US" sz="1400" dirty="0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878543" y="6858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CONSTRUIR UN INFORME ORAL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668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375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846320" y="5334000"/>
            <a:ext cx="1828800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implicaciones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4846320" y="1561230"/>
            <a:ext cx="1828800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juicios</a:t>
            </a:r>
            <a:r>
              <a:rPr lang="en-US" sz="1400" dirty="0" smtClean="0"/>
              <a:t> </a:t>
            </a:r>
            <a:r>
              <a:rPr lang="en-US" sz="1400" dirty="0" err="1" smtClean="0"/>
              <a:t>principales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4846320" y="4313361"/>
            <a:ext cx="1828800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escenarios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4846320" y="3352800"/>
            <a:ext cx="1828800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corrientes</a:t>
            </a:r>
            <a:r>
              <a:rPr lang="en-US" sz="1400" dirty="0" smtClean="0"/>
              <a:t>/</a:t>
            </a:r>
            <a:r>
              <a:rPr lang="en-US" sz="1400" dirty="0" err="1" smtClean="0"/>
              <a:t>tendencias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4846320" y="2438400"/>
            <a:ext cx="1828800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impulsores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19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42739" y="1664171"/>
            <a:ext cx="2843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módulos</a:t>
            </a:r>
            <a:r>
              <a:rPr lang="en-US" dirty="0" smtClean="0"/>
              <a:t> </a:t>
            </a:r>
            <a:r>
              <a:rPr lang="en-US" dirty="0" err="1" smtClean="0"/>
              <a:t>analíticos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878543" y="1505937"/>
            <a:ext cx="2971800" cy="685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0" y="6858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CONSTRUIR UN INFORME ORAL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57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333500" y="1690577"/>
            <a:ext cx="63626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Tienes unos NUEVE segundos para capturar el interés de </a:t>
            </a:r>
            <a:r>
              <a:rPr lang="es-ES" sz="2000" dirty="0" smtClean="0"/>
              <a:t>tu </a:t>
            </a:r>
            <a:r>
              <a:rPr lang="es-ES" sz="2000" dirty="0" smtClean="0"/>
              <a:t>cliente.</a:t>
            </a:r>
          </a:p>
          <a:p>
            <a:endParaRPr lang="es-ES" sz="2000" dirty="0"/>
          </a:p>
          <a:p>
            <a:r>
              <a:rPr lang="es-ES" sz="2000" dirty="0" smtClean="0"/>
              <a:t>Todos tenemos una “curva de </a:t>
            </a:r>
            <a:r>
              <a:rPr lang="es-ES" sz="2000" dirty="0" err="1" smtClean="0"/>
              <a:t>aprendizage</a:t>
            </a:r>
            <a:r>
              <a:rPr lang="es-ES" sz="2000" dirty="0" smtClean="0"/>
              <a:t>” y una “curva de olvido”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4190999" y="3429000"/>
            <a:ext cx="3505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/>
              <a:t>Siempre más empinada … y seguramente peor con mayores distracciones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1165101" y="4876800"/>
            <a:ext cx="6847259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ES" dirty="0" smtClean="0"/>
              <a:t>La mayoría de gente olvida …	40 por ciento al final de una presentación</a:t>
            </a:r>
          </a:p>
          <a:p>
            <a:r>
              <a:rPr lang="es-ES" dirty="0"/>
              <a:t>	</a:t>
            </a:r>
            <a:r>
              <a:rPr lang="es-ES" dirty="0" smtClean="0"/>
              <a:t>		60 por ciento al final del día</a:t>
            </a:r>
          </a:p>
          <a:p>
            <a:r>
              <a:rPr lang="es-ES" dirty="0"/>
              <a:t>	</a:t>
            </a:r>
            <a:r>
              <a:rPr lang="es-ES" dirty="0" smtClean="0"/>
              <a:t>		90-100 por ciento al final de la semana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29522" y="577702"/>
            <a:ext cx="2169119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Tiempo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Atención</a:t>
            </a:r>
            <a:r>
              <a:rPr lang="en-US" dirty="0" smtClean="0"/>
              <a:t> y </a:t>
            </a:r>
            <a:r>
              <a:rPr lang="en-US" dirty="0" err="1" smtClean="0"/>
              <a:t>Retención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895600" y="3276600"/>
            <a:ext cx="11430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914400" y="1860231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juicios</a:t>
            </a:r>
            <a:r>
              <a:rPr lang="en-US" sz="1400" dirty="0" smtClean="0"/>
              <a:t> </a:t>
            </a:r>
            <a:r>
              <a:rPr lang="en-US" sz="1400" dirty="0" err="1" smtClean="0"/>
              <a:t>principales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914400" y="4088314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corrientes</a:t>
            </a:r>
            <a:r>
              <a:rPr lang="en-US" sz="1400" dirty="0" smtClean="0"/>
              <a:t> / </a:t>
            </a:r>
            <a:r>
              <a:rPr lang="en-US" sz="1400" dirty="0" err="1" smtClean="0"/>
              <a:t>tendencias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912577" y="2945655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impulsores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78543" y="6858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</a:rPr>
              <a:t>U</a:t>
            </a:r>
            <a:r>
              <a:rPr lang="en-US" sz="2800" dirty="0" smtClean="0">
                <a:latin typeface="+mj-lt"/>
              </a:rPr>
              <a:t>N EJEMPLO: Cuba</a:t>
            </a:r>
            <a:endParaRPr lang="en-US" sz="280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6800" y="1209020"/>
            <a:ext cx="7070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Cuba ha </a:t>
            </a:r>
            <a:r>
              <a:rPr lang="en-US" dirty="0" err="1" smtClean="0"/>
              <a:t>empezado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transición</a:t>
            </a:r>
            <a:r>
              <a:rPr lang="en-US" dirty="0" smtClean="0"/>
              <a:t> a </a:t>
            </a:r>
            <a:r>
              <a:rPr lang="en-US" dirty="0" smtClean="0"/>
              <a:t>un </a:t>
            </a:r>
            <a:r>
              <a:rPr lang="en-US" dirty="0" err="1" smtClean="0"/>
              <a:t>nuevo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político-económico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948475" y="1850417"/>
            <a:ext cx="5715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Cuba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haciendo</a:t>
            </a:r>
            <a:r>
              <a:rPr lang="en-US" dirty="0" smtClean="0"/>
              <a:t> </a:t>
            </a:r>
            <a:r>
              <a:rPr lang="en-US" dirty="0" err="1" smtClean="0"/>
              <a:t>cambios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economía</a:t>
            </a:r>
            <a:r>
              <a:rPr lang="en-US" dirty="0" smtClean="0"/>
              <a:t> que, al final, </a:t>
            </a:r>
            <a:r>
              <a:rPr lang="en-US" dirty="0" err="1" smtClean="0"/>
              <a:t>cambiará</a:t>
            </a:r>
            <a:r>
              <a:rPr lang="en-US" dirty="0" smtClean="0"/>
              <a:t> </a:t>
            </a:r>
            <a:r>
              <a:rPr lang="en-US" dirty="0" err="1" smtClean="0"/>
              <a:t>también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político</a:t>
            </a:r>
            <a:r>
              <a:rPr lang="en-US" dirty="0" smtClean="0"/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48475" y="3973231"/>
            <a:ext cx="6147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hermanos</a:t>
            </a:r>
            <a:r>
              <a:rPr lang="en-US" dirty="0" smtClean="0"/>
              <a:t> Castro, a </a:t>
            </a:r>
            <a:r>
              <a:rPr lang="en-US" dirty="0" err="1" smtClean="0"/>
              <a:t>pesar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retórica</a:t>
            </a:r>
            <a:r>
              <a:rPr lang="en-US" dirty="0" smtClean="0"/>
              <a:t> dura, </a:t>
            </a:r>
            <a:r>
              <a:rPr lang="en-US" dirty="0" err="1" smtClean="0"/>
              <a:t>han</a:t>
            </a:r>
            <a:r>
              <a:rPr lang="en-US" dirty="0" smtClean="0"/>
              <a:t> </a:t>
            </a:r>
            <a:r>
              <a:rPr lang="en-US" dirty="0" err="1" smtClean="0"/>
              <a:t>dejado</a:t>
            </a:r>
            <a:r>
              <a:rPr lang="en-US" dirty="0" smtClean="0"/>
              <a:t> </a:t>
            </a:r>
            <a:r>
              <a:rPr lang="en-US" dirty="0" err="1" smtClean="0"/>
              <a:t>cierto</a:t>
            </a:r>
            <a:r>
              <a:rPr lang="en-US" dirty="0" smtClean="0"/>
              <a:t> </a:t>
            </a:r>
            <a:r>
              <a:rPr lang="en-US" dirty="0" err="1" smtClean="0"/>
              <a:t>proceso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923563" y="2667000"/>
            <a:ext cx="2410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Realidad</a:t>
            </a:r>
            <a:r>
              <a:rPr lang="en-US" dirty="0" smtClean="0"/>
              <a:t> </a:t>
            </a:r>
            <a:r>
              <a:rPr lang="en-US" dirty="0" err="1" smtClean="0"/>
              <a:t>biológica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Necesidad</a:t>
            </a:r>
            <a:r>
              <a:rPr lang="en-US" dirty="0" smtClean="0"/>
              <a:t> </a:t>
            </a:r>
            <a:r>
              <a:rPr lang="en-US" dirty="0" err="1" smtClean="0"/>
              <a:t>económica</a:t>
            </a:r>
            <a:r>
              <a:rPr lang="en-US" dirty="0" smtClean="0"/>
              <a:t>.  </a:t>
            </a:r>
            <a:br>
              <a:rPr lang="en-US" dirty="0" smtClean="0"/>
            </a:br>
            <a:r>
              <a:rPr lang="en-US" dirty="0" err="1" smtClean="0"/>
              <a:t>Expectativas</a:t>
            </a:r>
            <a:r>
              <a:rPr lang="en-US" dirty="0" smtClean="0"/>
              <a:t> </a:t>
            </a:r>
            <a:r>
              <a:rPr lang="en-US" dirty="0" err="1" smtClean="0"/>
              <a:t>populares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486400" y="2668772"/>
            <a:ext cx="2651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Cambio</a:t>
            </a:r>
            <a:r>
              <a:rPr lang="en-US" dirty="0" smtClean="0"/>
              <a:t> regional.</a:t>
            </a:r>
            <a:br>
              <a:rPr lang="en-US" dirty="0" smtClean="0"/>
            </a:br>
            <a:r>
              <a:rPr lang="en-US" dirty="0" err="1"/>
              <a:t>O</a:t>
            </a:r>
            <a:r>
              <a:rPr lang="en-US" dirty="0" err="1" smtClean="0"/>
              <a:t>rgullo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Normalización</a:t>
            </a:r>
            <a:r>
              <a:rPr lang="en-US" dirty="0" smtClean="0"/>
              <a:t> con </a:t>
            </a:r>
            <a:r>
              <a:rPr lang="en-US" dirty="0" smtClean="0"/>
              <a:t>EEUU.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000153" y="4814500"/>
            <a:ext cx="17929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leyes</a:t>
            </a:r>
            <a:r>
              <a:rPr lang="en-US" dirty="0" smtClean="0"/>
              <a:t> de </a:t>
            </a:r>
            <a:r>
              <a:rPr lang="en-US" dirty="0" err="1" smtClean="0"/>
              <a:t>propiedad</a:t>
            </a:r>
            <a:r>
              <a:rPr lang="en-US" dirty="0" smtClean="0"/>
              <a:t>, </a:t>
            </a:r>
            <a:r>
              <a:rPr lang="en-US" dirty="0" err="1" smtClean="0"/>
              <a:t>empresas</a:t>
            </a:r>
            <a:r>
              <a:rPr lang="en-US" dirty="0" smtClean="0"/>
              <a:t>, </a:t>
            </a:r>
            <a:r>
              <a:rPr lang="en-US" dirty="0" err="1" smtClean="0"/>
              <a:t>impuestos</a:t>
            </a:r>
            <a:r>
              <a:rPr lang="en-US" dirty="0" smtClean="0"/>
              <a:t> – </a:t>
            </a:r>
            <a:r>
              <a:rPr lang="en-US" dirty="0" err="1" smtClean="0"/>
              <a:t>estimulando</a:t>
            </a:r>
            <a:r>
              <a:rPr lang="en-US" dirty="0" smtClean="0"/>
              <a:t> </a:t>
            </a:r>
            <a:r>
              <a:rPr lang="en-US" dirty="0" err="1" smtClean="0"/>
              <a:t>crecimiento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87917" y="4817303"/>
            <a:ext cx="18932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Grandes</a:t>
            </a:r>
            <a:r>
              <a:rPr lang="en-US" dirty="0" smtClean="0"/>
              <a:t> </a:t>
            </a:r>
            <a:r>
              <a:rPr lang="en-US" dirty="0" err="1" smtClean="0"/>
              <a:t>despidos</a:t>
            </a:r>
            <a:r>
              <a:rPr lang="en-US" dirty="0" smtClean="0"/>
              <a:t> de </a:t>
            </a:r>
            <a:r>
              <a:rPr lang="en-US" dirty="0" err="1" smtClean="0"/>
              <a:t>trabajadores</a:t>
            </a:r>
            <a:r>
              <a:rPr lang="en-US" dirty="0" smtClean="0"/>
              <a:t> </a:t>
            </a:r>
            <a:r>
              <a:rPr lang="en-US" dirty="0" err="1" smtClean="0"/>
              <a:t>estatales</a:t>
            </a:r>
            <a:r>
              <a:rPr lang="en-US" dirty="0" smtClean="0"/>
              <a:t>; </a:t>
            </a:r>
            <a:r>
              <a:rPr lang="en-US" dirty="0" err="1" smtClean="0"/>
              <a:t>creación</a:t>
            </a:r>
            <a:r>
              <a:rPr lang="en-US" dirty="0" smtClean="0"/>
              <a:t> de </a:t>
            </a:r>
            <a:r>
              <a:rPr lang="en-US" dirty="0" err="1" smtClean="0"/>
              <a:t>nuevos</a:t>
            </a:r>
            <a:r>
              <a:rPr lang="en-US" dirty="0" smtClean="0"/>
              <a:t> </a:t>
            </a:r>
            <a:r>
              <a:rPr lang="en-US" dirty="0" err="1" smtClean="0"/>
              <a:t>trabajos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693700" y="4809677"/>
            <a:ext cx="18480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Debate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amplio</a:t>
            </a:r>
            <a:r>
              <a:rPr lang="en-US" dirty="0" smtClean="0"/>
              <a:t> “</a:t>
            </a:r>
            <a:r>
              <a:rPr lang="en-US" dirty="0" err="1" smtClean="0"/>
              <a:t>dentro</a:t>
            </a:r>
            <a:r>
              <a:rPr lang="en-US" dirty="0" smtClean="0"/>
              <a:t> del </a:t>
            </a:r>
            <a:r>
              <a:rPr lang="en-US" dirty="0" err="1" smtClean="0"/>
              <a:t>sistema</a:t>
            </a:r>
            <a:r>
              <a:rPr lang="en-US" dirty="0" smtClean="0"/>
              <a:t>,” </a:t>
            </a:r>
            <a:r>
              <a:rPr lang="en-US" dirty="0" err="1" smtClean="0"/>
              <a:t>aunque</a:t>
            </a:r>
            <a:r>
              <a:rPr lang="en-US" dirty="0" smtClean="0"/>
              <a:t> </a:t>
            </a:r>
            <a:r>
              <a:rPr lang="en-US" dirty="0" err="1" smtClean="0"/>
              <a:t>disidentes</a:t>
            </a:r>
            <a:r>
              <a:rPr lang="en-US" dirty="0" smtClean="0"/>
              <a:t> </a:t>
            </a:r>
            <a:r>
              <a:rPr lang="en-US" dirty="0" err="1" smtClean="0"/>
              <a:t>aún</a:t>
            </a:r>
            <a:r>
              <a:rPr lang="en-US" dirty="0" smtClean="0"/>
              <a:t> se </a:t>
            </a:r>
            <a:r>
              <a:rPr lang="en-US" dirty="0" err="1" smtClean="0"/>
              <a:t>detienen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15361" y="990600"/>
            <a:ext cx="109728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escenarios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590799" y="1015455"/>
            <a:ext cx="5943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u="sng" dirty="0" err="1" smtClean="0"/>
              <a:t>Más</a:t>
            </a:r>
            <a:r>
              <a:rPr lang="en-US" b="1" u="sng" dirty="0" smtClean="0"/>
              <a:t> probable</a:t>
            </a:r>
            <a:r>
              <a:rPr lang="en-US" u="sng" dirty="0" smtClean="0"/>
              <a:t>:  </a:t>
            </a:r>
            <a:r>
              <a:rPr lang="en-US" u="sng" dirty="0" err="1" smtClean="0"/>
              <a:t>Cambio</a:t>
            </a:r>
            <a:r>
              <a:rPr lang="en-US" u="sng" dirty="0" smtClean="0"/>
              <a:t> </a:t>
            </a:r>
            <a:r>
              <a:rPr lang="en-US" u="sng" dirty="0" err="1" smtClean="0"/>
              <a:t>evolucionario</a:t>
            </a:r>
            <a:r>
              <a:rPr lang="en-US" u="sng" dirty="0" smtClean="0"/>
              <a:t>, </a:t>
            </a:r>
            <a:r>
              <a:rPr lang="en-US" u="sng" dirty="0" err="1" smtClean="0"/>
              <a:t>estable</a:t>
            </a:r>
            <a:r>
              <a:rPr lang="en-US" u="sng" dirty="0" smtClean="0"/>
              <a:t> -</a:t>
            </a:r>
          </a:p>
          <a:p>
            <a:pPr marL="640080" lvl="1" indent="-640080"/>
            <a:r>
              <a:rPr lang="en-US" dirty="0" err="1" smtClean="0"/>
              <a:t>Crecimiento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sectores</a:t>
            </a:r>
            <a:r>
              <a:rPr lang="en-US" dirty="0" smtClean="0"/>
              <a:t> no-</a:t>
            </a:r>
            <a:r>
              <a:rPr lang="en-US" dirty="0" err="1" smtClean="0"/>
              <a:t>gubernamentales</a:t>
            </a:r>
            <a:r>
              <a:rPr lang="en-US" dirty="0" smtClean="0"/>
              <a:t>; </a:t>
            </a:r>
            <a:r>
              <a:rPr lang="en-US" dirty="0" err="1" smtClean="0"/>
              <a:t>mejoras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, </a:t>
            </a:r>
            <a:r>
              <a:rPr lang="en-US" dirty="0" err="1" smtClean="0"/>
              <a:t>dieta</a:t>
            </a:r>
            <a:r>
              <a:rPr lang="en-US" dirty="0" smtClean="0"/>
              <a:t>, etc. </a:t>
            </a:r>
          </a:p>
          <a:p>
            <a:pPr marL="640080" lvl="1" indent="-640080"/>
            <a:r>
              <a:rPr lang="en-US" dirty="0" err="1" smtClean="0"/>
              <a:t>Algún</a:t>
            </a:r>
            <a:r>
              <a:rPr lang="en-US" dirty="0" smtClean="0"/>
              <a:t> </a:t>
            </a:r>
            <a:r>
              <a:rPr lang="en-US" dirty="0" err="1" smtClean="0"/>
              <a:t>relajamiento</a:t>
            </a:r>
            <a:r>
              <a:rPr lang="en-US" dirty="0" smtClean="0"/>
              <a:t> de </a:t>
            </a:r>
            <a:r>
              <a:rPr lang="en-US" dirty="0" err="1" smtClean="0"/>
              <a:t>medios</a:t>
            </a:r>
            <a:r>
              <a:rPr lang="en-US" dirty="0" smtClean="0"/>
              <a:t> </a:t>
            </a:r>
            <a:r>
              <a:rPr lang="en-US" dirty="0" err="1" smtClean="0"/>
              <a:t>estatales</a:t>
            </a:r>
            <a:r>
              <a:rPr lang="en-US" dirty="0" smtClean="0"/>
              <a:t>; mayor debate a </a:t>
            </a:r>
            <a:r>
              <a:rPr lang="en-US" dirty="0" err="1" smtClean="0"/>
              <a:t>nivel</a:t>
            </a:r>
            <a:r>
              <a:rPr lang="en-US" dirty="0" smtClean="0"/>
              <a:t> popular.</a:t>
            </a:r>
          </a:p>
          <a:p>
            <a:pPr marL="640080" lvl="1" indent="-640080"/>
            <a:r>
              <a:rPr lang="en-US" dirty="0" smtClean="0"/>
              <a:t>Mayor </a:t>
            </a:r>
            <a:r>
              <a:rPr lang="en-US" dirty="0" err="1" smtClean="0"/>
              <a:t>confianza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futuro</a:t>
            </a:r>
            <a:r>
              <a:rPr lang="en-US" dirty="0" smtClean="0"/>
              <a:t>.</a:t>
            </a:r>
          </a:p>
          <a:p>
            <a:pPr marL="640080" lvl="1" indent="-640080"/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lugar</a:t>
            </a:r>
            <a:r>
              <a:rPr lang="en-US" dirty="0" smtClean="0"/>
              <a:t> de </a:t>
            </a:r>
            <a:r>
              <a:rPr lang="en-US" dirty="0" err="1" smtClean="0"/>
              <a:t>aferrarse</a:t>
            </a:r>
            <a:r>
              <a:rPr lang="en-US" dirty="0" smtClean="0"/>
              <a:t> a </a:t>
            </a:r>
            <a:r>
              <a:rPr lang="en-US" dirty="0" err="1" smtClean="0"/>
              <a:t>modelo</a:t>
            </a:r>
            <a:r>
              <a:rPr lang="en-US" dirty="0" smtClean="0"/>
              <a:t> </a:t>
            </a:r>
            <a:r>
              <a:rPr lang="en-US" dirty="0" err="1" smtClean="0"/>
              <a:t>político-económico</a:t>
            </a:r>
            <a:r>
              <a:rPr lang="en-US" dirty="0" smtClean="0"/>
              <a:t> </a:t>
            </a:r>
            <a:r>
              <a:rPr lang="en-US" dirty="0" err="1" smtClean="0"/>
              <a:t>fracasado</a:t>
            </a:r>
            <a:r>
              <a:rPr lang="en-US" dirty="0" smtClean="0"/>
              <a:t>, </a:t>
            </a:r>
            <a:r>
              <a:rPr lang="en-US" dirty="0" err="1" smtClean="0"/>
              <a:t>desarrollar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ecléctico</a:t>
            </a:r>
            <a:r>
              <a:rPr lang="en-US" dirty="0" smtClean="0"/>
              <a:t> </a:t>
            </a:r>
            <a:r>
              <a:rPr lang="en-US" dirty="0" err="1" smtClean="0"/>
              <a:t>cubano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b="1" u="sng" dirty="0" err="1" smtClean="0"/>
              <a:t>Alternativo</a:t>
            </a:r>
            <a:r>
              <a:rPr lang="en-US" u="sng" dirty="0" smtClean="0"/>
              <a:t>:  </a:t>
            </a:r>
            <a:r>
              <a:rPr lang="en-US" u="sng" dirty="0" err="1" smtClean="0"/>
              <a:t>Deterioro</a:t>
            </a:r>
            <a:r>
              <a:rPr lang="en-US" u="sng" dirty="0" smtClean="0"/>
              <a:t> continuo, </a:t>
            </a:r>
            <a:r>
              <a:rPr lang="en-US" u="sng" dirty="0" err="1" smtClean="0"/>
              <a:t>si</a:t>
            </a:r>
            <a:r>
              <a:rPr lang="en-US" u="sng" dirty="0" smtClean="0"/>
              <a:t> no </a:t>
            </a:r>
            <a:r>
              <a:rPr lang="en-US" u="sng" dirty="0" err="1" smtClean="0"/>
              <a:t>colapso</a:t>
            </a:r>
            <a:r>
              <a:rPr lang="en-US" u="sng" dirty="0" smtClean="0"/>
              <a:t> del </a:t>
            </a:r>
            <a:r>
              <a:rPr lang="en-US" u="sng" dirty="0" err="1" smtClean="0"/>
              <a:t>sistema</a:t>
            </a:r>
            <a:endParaRPr lang="en-US" u="sng" dirty="0" smtClean="0"/>
          </a:p>
          <a:p>
            <a:pPr lvl="1"/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políticas</a:t>
            </a:r>
            <a:r>
              <a:rPr lang="en-US" dirty="0" smtClean="0"/>
              <a:t> no </a:t>
            </a:r>
            <a:r>
              <a:rPr lang="en-US" dirty="0" err="1" smtClean="0"/>
              <a:t>rinden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Impacienia</a:t>
            </a:r>
            <a:r>
              <a:rPr lang="en-US" dirty="0" smtClean="0"/>
              <a:t> popular </a:t>
            </a:r>
            <a:r>
              <a:rPr lang="en-US" dirty="0" err="1" smtClean="0"/>
              <a:t>sube</a:t>
            </a:r>
            <a:r>
              <a:rPr lang="en-US" dirty="0" smtClean="0"/>
              <a:t>;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inestabilidad</a:t>
            </a:r>
            <a:r>
              <a:rPr lang="en-US" dirty="0" smtClean="0"/>
              <a:t>, etc.</a:t>
            </a:r>
            <a:endParaRPr lang="en-US" dirty="0"/>
          </a:p>
          <a:p>
            <a:pPr lvl="1"/>
            <a:endParaRPr lang="es-ES" dirty="0" smtClean="0"/>
          </a:p>
          <a:p>
            <a:pPr marL="457200" indent="-457200"/>
            <a:r>
              <a:rPr lang="es-ES" b="1" dirty="0" smtClean="0"/>
              <a:t>Comodines</a:t>
            </a:r>
            <a:r>
              <a:rPr lang="es-ES" dirty="0" smtClean="0"/>
              <a:t>:  </a:t>
            </a:r>
            <a:r>
              <a:rPr lang="es-ES" dirty="0" smtClean="0"/>
              <a:t>Muerte súbita; asesinato</a:t>
            </a:r>
            <a:r>
              <a:rPr lang="es-ES" dirty="0" smtClean="0"/>
              <a:t>; desastre climático; epidemia; inestabilidad regional, etc.</a:t>
            </a:r>
            <a:endParaRPr lang="es-ES" dirty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90799" y="4914900"/>
            <a:ext cx="5562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7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43000" y="1447800"/>
            <a:ext cx="1219200" cy="41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implicaciones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971800" y="1447800"/>
            <a:ext cx="5353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consecuencias</a:t>
            </a:r>
            <a:r>
              <a:rPr lang="en-US" dirty="0" smtClean="0"/>
              <a:t> son </a:t>
            </a:r>
            <a:r>
              <a:rPr lang="en-US" dirty="0" err="1" smtClean="0"/>
              <a:t>potencialment</a:t>
            </a:r>
            <a:r>
              <a:rPr lang="en-US" dirty="0" smtClean="0"/>
              <a:t> </a:t>
            </a:r>
            <a:r>
              <a:rPr lang="en-US" dirty="0" err="1" smtClean="0"/>
              <a:t>grandísimas</a:t>
            </a:r>
            <a:r>
              <a:rPr lang="en-US" dirty="0" smtClean="0"/>
              <a:t> … </a:t>
            </a:r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oportunidades</a:t>
            </a:r>
            <a:r>
              <a:rPr lang="en-US" dirty="0" smtClean="0"/>
              <a:t> … </a:t>
            </a:r>
            <a:r>
              <a:rPr lang="en-US" dirty="0" err="1" smtClean="0"/>
              <a:t>nuevos</a:t>
            </a:r>
            <a:r>
              <a:rPr lang="en-US" dirty="0" smtClean="0"/>
              <a:t> </a:t>
            </a:r>
            <a:r>
              <a:rPr lang="en-US" dirty="0" err="1" smtClean="0"/>
              <a:t>desafíos</a:t>
            </a:r>
            <a:r>
              <a:rPr lang="en-US" dirty="0" smtClean="0"/>
              <a:t> … </a:t>
            </a:r>
            <a:r>
              <a:rPr lang="en-US" dirty="0" err="1" smtClean="0"/>
              <a:t>nueva</a:t>
            </a:r>
            <a:r>
              <a:rPr lang="en-US" dirty="0" smtClean="0"/>
              <a:t> </a:t>
            </a:r>
            <a:r>
              <a:rPr lang="en-US" dirty="0" err="1" smtClean="0"/>
              <a:t>relación</a:t>
            </a:r>
            <a:r>
              <a:rPr lang="en-US" dirty="0" smtClean="0"/>
              <a:t> con EEUU y </a:t>
            </a:r>
            <a:r>
              <a:rPr lang="en-US" dirty="0" err="1" smtClean="0"/>
              <a:t>región</a:t>
            </a:r>
            <a:r>
              <a:rPr lang="en-US" smtClean="0"/>
              <a:t>, etc</a:t>
            </a:r>
            <a:r>
              <a:rPr lang="en-US" dirty="0" smtClean="0"/>
              <a:t>., etc.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37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66800" y="2286000"/>
            <a:ext cx="7467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Para </a:t>
            </a:r>
            <a:r>
              <a:rPr lang="en-US" sz="2000" dirty="0" err="1" smtClean="0"/>
              <a:t>aumentar</a:t>
            </a:r>
            <a:r>
              <a:rPr lang="en-US" sz="2000" dirty="0" smtClean="0"/>
              <a:t> </a:t>
            </a:r>
            <a:r>
              <a:rPr lang="en-US" sz="2000" dirty="0" err="1" smtClean="0"/>
              <a:t>atención</a:t>
            </a:r>
            <a:r>
              <a:rPr lang="en-US" sz="2000" dirty="0" smtClean="0"/>
              <a:t> y </a:t>
            </a:r>
            <a:r>
              <a:rPr lang="en-US" sz="2000" dirty="0" err="1" smtClean="0"/>
              <a:t>retención</a:t>
            </a:r>
            <a:r>
              <a:rPr lang="en-US" sz="2000" dirty="0" smtClean="0"/>
              <a:t>, la </a:t>
            </a:r>
            <a:r>
              <a:rPr lang="en-US" sz="2000" dirty="0" err="1" smtClean="0"/>
              <a:t>presentación</a:t>
            </a:r>
            <a:r>
              <a:rPr lang="en-US" sz="2000" dirty="0" smtClean="0"/>
              <a:t> </a:t>
            </a:r>
            <a:r>
              <a:rPr lang="en-US" sz="2000" dirty="0" err="1" smtClean="0"/>
              <a:t>tiene</a:t>
            </a:r>
            <a:r>
              <a:rPr lang="en-US" sz="2000" dirty="0" smtClean="0"/>
              <a:t> que </a:t>
            </a:r>
            <a:r>
              <a:rPr lang="en-US" sz="2000" dirty="0" err="1" smtClean="0"/>
              <a:t>ser</a:t>
            </a:r>
            <a:endParaRPr lang="en-US" sz="2000" dirty="0" smtClean="0"/>
          </a:p>
          <a:p>
            <a:pPr lvl="2"/>
            <a:r>
              <a:rPr lang="es-ES" sz="2000" dirty="0" smtClean="0"/>
              <a:t>Simple</a:t>
            </a:r>
            <a:r>
              <a:rPr lang="es-ES" sz="2000" dirty="0"/>
              <a:t>, </a:t>
            </a:r>
            <a:r>
              <a:rPr lang="es-ES" sz="2000" dirty="0" smtClean="0"/>
              <a:t>enfocada</a:t>
            </a:r>
            <a:endParaRPr lang="es-ES" sz="2000" dirty="0"/>
          </a:p>
          <a:p>
            <a:pPr lvl="2"/>
            <a:r>
              <a:rPr lang="es-ES" sz="2000" dirty="0" smtClean="0"/>
              <a:t>Atractiva (y, en algunos casos, un poco entretenido)</a:t>
            </a:r>
            <a:endParaRPr lang="es-ES" sz="2000" dirty="0"/>
          </a:p>
          <a:p>
            <a:pPr lvl="2"/>
            <a:r>
              <a:rPr lang="es-ES" sz="2000" dirty="0" smtClean="0"/>
              <a:t>Relevante – que el cliente siente su valor</a:t>
            </a:r>
          </a:p>
          <a:p>
            <a:endParaRPr lang="es-ES" sz="2000" dirty="0"/>
          </a:p>
          <a:p>
            <a:r>
              <a:rPr lang="en-US" sz="2000" dirty="0" smtClean="0"/>
              <a:t>Lo </a:t>
            </a:r>
            <a:r>
              <a:rPr lang="en-US" sz="2000" dirty="0" err="1" smtClean="0"/>
              <a:t>logramos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… </a:t>
            </a:r>
            <a:endParaRPr lang="en-US" sz="2000" dirty="0"/>
          </a:p>
          <a:p>
            <a:pPr lvl="2"/>
            <a:r>
              <a:rPr lang="en-US" sz="2000" dirty="0" err="1" smtClean="0"/>
              <a:t>Conocer</a:t>
            </a:r>
            <a:r>
              <a:rPr lang="en-US" sz="2000" dirty="0" smtClean="0"/>
              <a:t> </a:t>
            </a:r>
            <a:r>
              <a:rPr lang="en-US" sz="2000" dirty="0" smtClean="0"/>
              <a:t>al </a:t>
            </a:r>
            <a:r>
              <a:rPr lang="en-US" sz="2000" dirty="0" err="1" smtClean="0"/>
              <a:t>cliente</a:t>
            </a:r>
            <a:r>
              <a:rPr lang="en-US" sz="2000" dirty="0" smtClean="0"/>
              <a:t>,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situación</a:t>
            </a:r>
            <a:r>
              <a:rPr lang="en-US" sz="2000" dirty="0" smtClean="0"/>
              <a:t>, </a:t>
            </a:r>
            <a:r>
              <a:rPr lang="en-US" sz="2000" dirty="0" err="1" smtClean="0"/>
              <a:t>sus</a:t>
            </a:r>
            <a:r>
              <a:rPr lang="en-US" sz="2000" dirty="0" smtClean="0"/>
              <a:t> </a:t>
            </a:r>
            <a:r>
              <a:rPr lang="en-US" sz="2000" dirty="0" err="1" smtClean="0"/>
              <a:t>necesidades</a:t>
            </a:r>
            <a:endParaRPr lang="en-US" sz="2000" dirty="0" smtClean="0"/>
          </a:p>
          <a:p>
            <a:pPr lvl="2"/>
            <a:r>
              <a:rPr lang="en-US" sz="2000" dirty="0" err="1" smtClean="0"/>
              <a:t>Hacer</a:t>
            </a:r>
            <a:r>
              <a:rPr lang="en-US" sz="2000" dirty="0" smtClean="0"/>
              <a:t>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conexión</a:t>
            </a:r>
            <a:r>
              <a:rPr lang="en-US" sz="2000" dirty="0" smtClean="0"/>
              <a:t> “</a:t>
            </a:r>
            <a:r>
              <a:rPr lang="en-US" sz="2000" dirty="0" err="1" smtClean="0"/>
              <a:t>emocional</a:t>
            </a:r>
            <a:r>
              <a:rPr lang="en-US" sz="2000" dirty="0" smtClean="0"/>
              <a:t>” con </a:t>
            </a:r>
            <a:r>
              <a:rPr lang="en-US" sz="2000" dirty="0" err="1" smtClean="0"/>
              <a:t>él</a:t>
            </a:r>
            <a:r>
              <a:rPr lang="en-US" sz="2000" dirty="0" smtClean="0"/>
              <a:t>/</a:t>
            </a:r>
            <a:r>
              <a:rPr lang="en-US" sz="2000" dirty="0" err="1" smtClean="0"/>
              <a:t>ella</a:t>
            </a:r>
            <a:endParaRPr lang="en-US" sz="2000" dirty="0" smtClean="0"/>
          </a:p>
          <a:p>
            <a:pPr lvl="2"/>
            <a:r>
              <a:rPr lang="en-US" sz="2000" dirty="0" err="1" smtClean="0"/>
              <a:t>Presentar</a:t>
            </a:r>
            <a:r>
              <a:rPr lang="en-US" sz="2000" dirty="0" smtClean="0"/>
              <a:t> un </a:t>
            </a:r>
            <a:r>
              <a:rPr lang="en-US" sz="2000" dirty="0" err="1" smtClean="0"/>
              <a:t>mensaje</a:t>
            </a:r>
            <a:r>
              <a:rPr lang="en-US" sz="2000" dirty="0" smtClean="0"/>
              <a:t> </a:t>
            </a:r>
            <a:r>
              <a:rPr lang="en-US" sz="2000" dirty="0" err="1" smtClean="0"/>
              <a:t>claro</a:t>
            </a:r>
            <a:r>
              <a:rPr lang="en-US" sz="2000" dirty="0" smtClean="0"/>
              <a:t>, </a:t>
            </a:r>
            <a:r>
              <a:rPr lang="en-US" sz="2000" dirty="0" err="1" smtClean="0"/>
              <a:t>coherente</a:t>
            </a:r>
            <a:endParaRPr lang="en-US" sz="20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29522" y="577702"/>
            <a:ext cx="2169119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Tiempo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Atención</a:t>
            </a:r>
            <a:r>
              <a:rPr lang="en-US" dirty="0" smtClean="0"/>
              <a:t> y </a:t>
            </a:r>
            <a:r>
              <a:rPr lang="en-US" dirty="0" err="1" smtClean="0"/>
              <a:t>Retención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2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185530" y="2438400"/>
            <a:ext cx="537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/>
                </a:solidFill>
              </a:rPr>
              <a:t>CONOCE TU AUDIENCIA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2971800"/>
            <a:ext cx="6934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Sabe</a:t>
            </a:r>
            <a:r>
              <a:rPr lang="en-US" sz="2000" dirty="0" smtClean="0"/>
              <a:t> </a:t>
            </a:r>
            <a:r>
              <a:rPr lang="en-US" sz="2000" dirty="0" err="1" smtClean="0"/>
              <a:t>quiénes</a:t>
            </a:r>
            <a:r>
              <a:rPr lang="en-US" sz="2000" dirty="0" smtClean="0"/>
              <a:t> son</a:t>
            </a:r>
          </a:p>
          <a:p>
            <a:r>
              <a:rPr lang="en-US" sz="2000" dirty="0" err="1" smtClean="0"/>
              <a:t>Sabe</a:t>
            </a:r>
            <a:r>
              <a:rPr lang="en-US" sz="2000" dirty="0" smtClean="0"/>
              <a:t> lo que </a:t>
            </a:r>
            <a:r>
              <a:rPr lang="en-US" sz="2000" dirty="0" err="1" smtClean="0"/>
              <a:t>necesitan</a:t>
            </a:r>
            <a:r>
              <a:rPr lang="en-US" sz="2000" dirty="0" smtClean="0"/>
              <a:t> de </a:t>
            </a:r>
            <a:r>
              <a:rPr lang="en-US" sz="2000" dirty="0" err="1" smtClean="0"/>
              <a:t>ti</a:t>
            </a:r>
            <a:endParaRPr lang="en-US" sz="2000" dirty="0" smtClean="0"/>
          </a:p>
          <a:p>
            <a:r>
              <a:rPr lang="es-ES" sz="2000" dirty="0" smtClean="0"/>
              <a:t>Sabe qué tienen en el juego</a:t>
            </a:r>
          </a:p>
          <a:p>
            <a:r>
              <a:rPr lang="es-ES" sz="2000" dirty="0" smtClean="0"/>
              <a:t>Sabe </a:t>
            </a:r>
            <a:r>
              <a:rPr lang="es-ES" sz="2000" dirty="0" err="1" smtClean="0"/>
              <a:t>cúanto</a:t>
            </a:r>
            <a:r>
              <a:rPr lang="es-ES" sz="2000" dirty="0" smtClean="0"/>
              <a:t> saben ya sobre el tema – y </a:t>
            </a:r>
            <a:r>
              <a:rPr lang="es-ES" sz="2000" dirty="0" err="1" smtClean="0"/>
              <a:t>cúanto</a:t>
            </a:r>
            <a:r>
              <a:rPr lang="es-ES" sz="2000" dirty="0" smtClean="0"/>
              <a:t> quieren saber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Sabe</a:t>
            </a:r>
            <a:r>
              <a:rPr lang="en-US" sz="2000" dirty="0" smtClean="0"/>
              <a:t> que son </a:t>
            </a:r>
            <a:r>
              <a:rPr lang="en-US" sz="2000" dirty="0" err="1" smtClean="0"/>
              <a:t>gente</a:t>
            </a:r>
            <a:r>
              <a:rPr lang="en-US" sz="2000" dirty="0" smtClean="0"/>
              <a:t> con agenda </a:t>
            </a:r>
            <a:r>
              <a:rPr lang="en-US" sz="2000" dirty="0" err="1" smtClean="0"/>
              <a:t>llenísima</a:t>
            </a:r>
            <a:r>
              <a:rPr lang="en-US" sz="2000" dirty="0" smtClean="0"/>
              <a:t> – </a:t>
            </a:r>
            <a:r>
              <a:rPr lang="en-US" sz="2000" dirty="0" err="1" smtClean="0"/>
              <a:t>más</a:t>
            </a:r>
            <a:r>
              <a:rPr lang="en-US" sz="2000" dirty="0" smtClean="0"/>
              <a:t> </a:t>
            </a:r>
            <a:r>
              <a:rPr lang="en-US" sz="2000" dirty="0" err="1" smtClean="0"/>
              <a:t>ocupada</a:t>
            </a:r>
            <a:r>
              <a:rPr lang="en-US" sz="2000" dirty="0" smtClean="0"/>
              <a:t> que </a:t>
            </a:r>
            <a:r>
              <a:rPr lang="en-US" sz="2000" dirty="0" err="1" smtClean="0"/>
              <a:t>tú</a:t>
            </a:r>
            <a:r>
              <a:rPr lang="en-US" sz="2000" dirty="0" smtClean="0"/>
              <a:t>! 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712817" y="738010"/>
            <a:ext cx="2302232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Audiencia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/>
              <a:t>Sabe</a:t>
            </a:r>
            <a:r>
              <a:rPr lang="en-US" dirty="0" smtClean="0"/>
              <a:t> con 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hablas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429000" y="5334000"/>
            <a:ext cx="472440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i="1" dirty="0" err="1" smtClean="0"/>
              <a:t>Arist</a:t>
            </a:r>
            <a:r>
              <a:rPr lang="es-ES" i="1" dirty="0" err="1" smtClean="0"/>
              <a:t>ó</a:t>
            </a:r>
            <a:r>
              <a:rPr lang="en-US" i="1" dirty="0" err="1" smtClean="0"/>
              <a:t>teles</a:t>
            </a:r>
            <a:r>
              <a:rPr lang="en-US" i="1" dirty="0" smtClean="0"/>
              <a:t>:  El tonto </a:t>
            </a:r>
            <a:r>
              <a:rPr lang="en-US" i="1" dirty="0" err="1" smtClean="0"/>
              <a:t>trata</a:t>
            </a:r>
            <a:r>
              <a:rPr lang="en-US" i="1" dirty="0" smtClean="0"/>
              <a:t> de </a:t>
            </a:r>
            <a:r>
              <a:rPr lang="en-US" i="1" dirty="0" err="1" smtClean="0"/>
              <a:t>persuadirme</a:t>
            </a:r>
            <a:r>
              <a:rPr lang="en-US" i="1" dirty="0" smtClean="0"/>
              <a:t> con </a:t>
            </a:r>
            <a:r>
              <a:rPr lang="en-US" i="1" dirty="0" err="1" smtClean="0"/>
              <a:t>sus</a:t>
            </a:r>
            <a:r>
              <a:rPr lang="en-US" i="1" dirty="0" smtClean="0"/>
              <a:t> </a:t>
            </a:r>
            <a:r>
              <a:rPr lang="en-US" i="1" dirty="0" err="1" smtClean="0"/>
              <a:t>argumentos</a:t>
            </a:r>
            <a:r>
              <a:rPr lang="en-US" i="1" dirty="0" smtClean="0"/>
              <a:t>, y el </a:t>
            </a:r>
            <a:r>
              <a:rPr lang="en-US" i="1" dirty="0" err="1" smtClean="0"/>
              <a:t>sabio</a:t>
            </a:r>
            <a:r>
              <a:rPr lang="en-US" i="1" dirty="0" smtClean="0"/>
              <a:t> con los </a:t>
            </a:r>
            <a:r>
              <a:rPr lang="en-US" i="1" dirty="0" err="1" smtClean="0"/>
              <a:t>míos</a:t>
            </a:r>
            <a:r>
              <a:rPr lang="en-US" i="1" dirty="0" smtClean="0"/>
              <a:t>. 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8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333501" y="2209800"/>
            <a:ext cx="537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/>
                </a:solidFill>
              </a:rPr>
              <a:t>HAZ UNA CONEXIÓN “EMOCIONAL”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2971800"/>
            <a:ext cx="67818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Nutre</a:t>
            </a:r>
            <a:r>
              <a:rPr lang="en-US" sz="2000" dirty="0" smtClean="0"/>
              <a:t>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interés</a:t>
            </a:r>
            <a:r>
              <a:rPr lang="en-US" sz="2000" dirty="0" smtClean="0"/>
              <a:t> </a:t>
            </a:r>
            <a:r>
              <a:rPr lang="en-US" sz="2000" dirty="0" err="1" smtClean="0"/>
              <a:t>en</a:t>
            </a:r>
            <a:r>
              <a:rPr lang="en-US" sz="2000" dirty="0" smtClean="0"/>
              <a:t> el </a:t>
            </a:r>
            <a:r>
              <a:rPr lang="en-US" sz="2000" dirty="0" err="1" smtClean="0"/>
              <a:t>asunto</a:t>
            </a:r>
            <a:r>
              <a:rPr lang="en-US" sz="2000" dirty="0" smtClean="0"/>
              <a:t>, y </a:t>
            </a:r>
            <a:r>
              <a:rPr lang="en-US" sz="2000" dirty="0" err="1" smtClean="0"/>
              <a:t>muéstraselo</a:t>
            </a:r>
            <a:r>
              <a:rPr lang="en-US" sz="2000" dirty="0" smtClean="0"/>
              <a:t> al </a:t>
            </a:r>
            <a:r>
              <a:rPr lang="en-US" sz="2000" dirty="0" err="1" smtClean="0"/>
              <a:t>cliente</a:t>
            </a:r>
            <a:endParaRPr lang="en-US" sz="2000" dirty="0" smtClean="0"/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Considera</a:t>
            </a:r>
            <a:r>
              <a:rPr lang="en-US" sz="2000" dirty="0" smtClean="0"/>
              <a:t> </a:t>
            </a:r>
            <a:r>
              <a:rPr lang="en-US" sz="2000" dirty="0" err="1" smtClean="0"/>
              <a:t>los</a:t>
            </a:r>
            <a:r>
              <a:rPr lang="en-US" sz="2000" dirty="0" smtClean="0"/>
              <a:t> </a:t>
            </a:r>
            <a:r>
              <a:rPr lang="en-US" sz="2000" dirty="0" err="1" smtClean="0"/>
              <a:t>intereses</a:t>
            </a:r>
            <a:r>
              <a:rPr lang="en-US" sz="2000" dirty="0" smtClean="0"/>
              <a:t> del </a:t>
            </a:r>
            <a:r>
              <a:rPr lang="en-US" sz="2000" dirty="0" err="1" smtClean="0"/>
              <a:t>cliente</a:t>
            </a:r>
            <a:r>
              <a:rPr lang="en-US" sz="2000" dirty="0" smtClean="0"/>
              <a:t>, y </a:t>
            </a:r>
            <a:r>
              <a:rPr lang="en-US" sz="2000" dirty="0" err="1" smtClean="0"/>
              <a:t>muéstaselo</a:t>
            </a:r>
            <a:r>
              <a:rPr lang="en-US" sz="2000" dirty="0" smtClean="0"/>
              <a:t> </a:t>
            </a:r>
            <a:r>
              <a:rPr lang="en-US" sz="2000" dirty="0" err="1" smtClean="0"/>
              <a:t>también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Muestra</a:t>
            </a:r>
            <a:r>
              <a:rPr lang="en-US" sz="2000" dirty="0" smtClean="0"/>
              <a:t>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respeto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el </a:t>
            </a:r>
            <a:r>
              <a:rPr lang="en-US" sz="2000" dirty="0" err="1" smtClean="0"/>
              <a:t>decisor</a:t>
            </a:r>
            <a:r>
              <a:rPr lang="en-US" sz="2000" dirty="0" smtClean="0"/>
              <a:t> …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respetar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tiempo</a:t>
            </a:r>
            <a:r>
              <a:rPr lang="en-US" sz="2000" dirty="0" smtClean="0"/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y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perspectiva</a:t>
            </a:r>
            <a:r>
              <a:rPr lang="en-US" sz="2000" dirty="0" smtClean="0"/>
              <a:t> … </a:t>
            </a:r>
            <a:r>
              <a:rPr lang="en-US" sz="2000" dirty="0" err="1" smtClean="0"/>
              <a:t>pero</a:t>
            </a:r>
            <a:r>
              <a:rPr lang="en-US" sz="2000" dirty="0" smtClean="0"/>
              <a:t> no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ser</a:t>
            </a:r>
            <a:r>
              <a:rPr lang="en-US" sz="2000" dirty="0" smtClean="0"/>
              <a:t> </a:t>
            </a:r>
            <a:r>
              <a:rPr lang="en-US" sz="2000" dirty="0" err="1" smtClean="0"/>
              <a:t>obsecuente</a:t>
            </a:r>
            <a:r>
              <a:rPr lang="en-US" sz="2000" dirty="0" smtClean="0"/>
              <a:t> o </a:t>
            </a:r>
            <a:r>
              <a:rPr lang="en-US" sz="2000" dirty="0" err="1" smtClean="0"/>
              <a:t>servil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2817" y="738010"/>
            <a:ext cx="2302232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Audiencia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/>
              <a:t>Sabe</a:t>
            </a:r>
            <a:r>
              <a:rPr lang="en-US" dirty="0" smtClean="0"/>
              <a:t> con 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hablas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798866" y="5715000"/>
            <a:ext cx="3577711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ES" dirty="0"/>
              <a:t>Sé profesional en todo lo que haces.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50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354766" y="2113072"/>
            <a:ext cx="537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/>
                </a:solidFill>
              </a:rPr>
              <a:t>HAZ TU MENSAJE BIEN CLARO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42361" y="2743200"/>
            <a:ext cx="60579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Decide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mensaje</a:t>
            </a:r>
            <a:r>
              <a:rPr lang="en-US" sz="2000" dirty="0" smtClean="0"/>
              <a:t> principal</a:t>
            </a:r>
          </a:p>
          <a:p>
            <a:r>
              <a:rPr lang="en-US" sz="2000" dirty="0" err="1" smtClean="0"/>
              <a:t>Sabe</a:t>
            </a:r>
            <a:r>
              <a:rPr lang="en-US" sz="2000" dirty="0" smtClean="0"/>
              <a:t> </a:t>
            </a:r>
            <a:r>
              <a:rPr lang="en-US" sz="2000" dirty="0" err="1" smtClean="0"/>
              <a:t>qué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información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necesaria</a:t>
            </a:r>
            <a:endParaRPr lang="en-US" sz="2000" dirty="0" smtClean="0"/>
          </a:p>
          <a:p>
            <a:r>
              <a:rPr lang="en-US" sz="2000" dirty="0" err="1" smtClean="0"/>
              <a:t>Sabe</a:t>
            </a:r>
            <a:r>
              <a:rPr lang="en-US" sz="2000" dirty="0" smtClean="0"/>
              <a:t> </a:t>
            </a:r>
            <a:r>
              <a:rPr lang="en-US" sz="2000" dirty="0" err="1" smtClean="0"/>
              <a:t>qué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información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la MÁS </a:t>
            </a:r>
            <a:r>
              <a:rPr lang="en-US" sz="2000" dirty="0" err="1" smtClean="0"/>
              <a:t>importante</a:t>
            </a:r>
            <a:endParaRPr lang="en-US" sz="2000" dirty="0" smtClean="0"/>
          </a:p>
          <a:p>
            <a:r>
              <a:rPr lang="en-US" sz="2000" dirty="0" err="1" smtClean="0"/>
              <a:t>Elimina</a:t>
            </a:r>
            <a:r>
              <a:rPr lang="en-US" sz="2000" dirty="0" smtClean="0"/>
              <a:t> la </a:t>
            </a:r>
            <a:r>
              <a:rPr lang="en-US" sz="2000" dirty="0" err="1" smtClean="0"/>
              <a:t>información</a:t>
            </a:r>
            <a:r>
              <a:rPr lang="en-US" sz="2000" dirty="0" smtClean="0"/>
              <a:t> que no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importante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56286" y="738010"/>
            <a:ext cx="2015295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Mensaje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dices</a:t>
            </a:r>
            <a:endParaRPr lang="en-US" dirty="0"/>
          </a:p>
        </p:txBody>
      </p:sp>
      <p:pic>
        <p:nvPicPr>
          <p:cNvPr id="1026" name="Picture 2" descr="http://www.contentedtraveller.com/wp-content/uploads/2013/11/k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993">
            <a:off x="6545851" y="1068524"/>
            <a:ext cx="1447800" cy="96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 rot="1986082">
            <a:off x="6483153" y="1924573"/>
            <a:ext cx="10775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/>
              <a:t>k.i.s.s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430079" y="4220528"/>
            <a:ext cx="64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/>
              <a:t>La </a:t>
            </a:r>
            <a:r>
              <a:rPr lang="en-US" sz="2000" i="1" dirty="0" err="1" smtClean="0"/>
              <a:t>primera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pregunta</a:t>
            </a:r>
            <a:r>
              <a:rPr lang="en-US" sz="2000" i="1" dirty="0" smtClean="0"/>
              <a:t> que </a:t>
            </a:r>
            <a:r>
              <a:rPr lang="en-US" sz="2000" i="1" dirty="0" err="1" smtClean="0"/>
              <a:t>tienes</a:t>
            </a:r>
            <a:r>
              <a:rPr lang="en-US" sz="2000" i="1" dirty="0" smtClean="0"/>
              <a:t> que </a:t>
            </a:r>
            <a:r>
              <a:rPr lang="en-US" sz="2000" i="1" dirty="0" err="1" smtClean="0"/>
              <a:t>hacerte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es</a:t>
            </a:r>
            <a:r>
              <a:rPr lang="en-US" sz="2000" i="1" dirty="0" smtClean="0"/>
              <a:t>:</a:t>
            </a:r>
            <a:br>
              <a:rPr lang="en-US" sz="2000" i="1" dirty="0" smtClean="0"/>
            </a:br>
            <a:r>
              <a:rPr lang="en-US" sz="2000" i="1" dirty="0" smtClean="0"/>
              <a:t>     </a:t>
            </a:r>
            <a:r>
              <a:rPr lang="en-US" sz="2000" dirty="0" smtClean="0"/>
              <a:t>“¿</a:t>
            </a:r>
            <a:r>
              <a:rPr lang="en-US" sz="2000" dirty="0" err="1" smtClean="0"/>
              <a:t>Cúal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el </a:t>
            </a:r>
            <a:r>
              <a:rPr lang="en-US" sz="2000" dirty="0" err="1" smtClean="0"/>
              <a:t>propósito</a:t>
            </a:r>
            <a:r>
              <a:rPr lang="en-US" sz="2000" dirty="0" smtClean="0"/>
              <a:t> de mi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?”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95368" y="2667000"/>
            <a:ext cx="9156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 smtClean="0"/>
              <a:t>K</a:t>
            </a:r>
            <a:r>
              <a:rPr lang="es-ES" dirty="0" err="1" smtClean="0"/>
              <a:t>eep</a:t>
            </a:r>
            <a:endParaRPr lang="es-ES" dirty="0" smtClean="0"/>
          </a:p>
          <a:p>
            <a:r>
              <a:rPr lang="es-ES" sz="2400" b="1" dirty="0" err="1" smtClean="0"/>
              <a:t>I</a:t>
            </a:r>
            <a:r>
              <a:rPr lang="es-ES" dirty="0" err="1" smtClean="0"/>
              <a:t>t</a:t>
            </a:r>
            <a:endParaRPr lang="es-ES" dirty="0" smtClean="0"/>
          </a:p>
          <a:p>
            <a:r>
              <a:rPr lang="es-ES" sz="2400" b="1" dirty="0" smtClean="0"/>
              <a:t>S</a:t>
            </a:r>
            <a:r>
              <a:rPr lang="es-ES" dirty="0" smtClean="0"/>
              <a:t>imple,</a:t>
            </a:r>
          </a:p>
          <a:p>
            <a:r>
              <a:rPr lang="es-ES" sz="2400" b="1" dirty="0" err="1" smtClean="0"/>
              <a:t>S</a:t>
            </a:r>
            <a:r>
              <a:rPr lang="es-ES" dirty="0" err="1" smtClean="0"/>
              <a:t>tupid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400261" y="2546255"/>
            <a:ext cx="295939" cy="2731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162264" y="5334000"/>
            <a:ext cx="457200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mensaje</a:t>
            </a:r>
            <a:r>
              <a:rPr lang="en-US" dirty="0" smtClean="0"/>
              <a:t> principal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tan </a:t>
            </a:r>
            <a:r>
              <a:rPr lang="en-US" dirty="0" err="1" smtClean="0"/>
              <a:t>claro</a:t>
            </a:r>
            <a:r>
              <a:rPr lang="en-US" dirty="0" smtClean="0"/>
              <a:t> que lo </a:t>
            </a:r>
            <a:r>
              <a:rPr lang="en-US" dirty="0" err="1" smtClean="0"/>
              <a:t>puedes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sola </a:t>
            </a:r>
            <a:r>
              <a:rPr lang="en-US" dirty="0" err="1" smtClean="0"/>
              <a:t>frase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28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56286" y="738010"/>
            <a:ext cx="2015295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Mensaje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dices</a:t>
            </a:r>
            <a:endParaRPr lang="en-US" dirty="0"/>
          </a:p>
        </p:txBody>
      </p:sp>
      <p:pic>
        <p:nvPicPr>
          <p:cNvPr id="1026" name="Picture 2" descr="http://www.contentedtraveller.com/wp-content/uploads/2013/11/k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2036">
            <a:off x="2561282" y="3728527"/>
            <a:ext cx="1447800" cy="96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68817" y="5280806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k.i.s.s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30267" y="5867400"/>
            <a:ext cx="3829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 err="1" smtClean="0"/>
              <a:t>K</a:t>
            </a:r>
            <a:r>
              <a:rPr lang="es-ES" sz="2800" dirty="0" err="1" smtClean="0"/>
              <a:t>eep</a:t>
            </a:r>
            <a:r>
              <a:rPr lang="es-ES" sz="2800" dirty="0" smtClean="0"/>
              <a:t>  </a:t>
            </a:r>
            <a:r>
              <a:rPr lang="es-ES" sz="3600" b="1" dirty="0" err="1" smtClean="0"/>
              <a:t>I</a:t>
            </a:r>
            <a:r>
              <a:rPr lang="es-ES" sz="2800" dirty="0" err="1" smtClean="0"/>
              <a:t>t</a:t>
            </a:r>
            <a:r>
              <a:rPr lang="es-ES" sz="2800" dirty="0" smtClean="0"/>
              <a:t>  </a:t>
            </a:r>
            <a:r>
              <a:rPr lang="es-ES" sz="3600" b="1" dirty="0" smtClean="0"/>
              <a:t>S</a:t>
            </a:r>
            <a:r>
              <a:rPr lang="es-ES" sz="2800" dirty="0" smtClean="0"/>
              <a:t>imple,  </a:t>
            </a:r>
            <a:r>
              <a:rPr lang="es-ES" sz="3600" b="1" dirty="0" err="1" smtClean="0"/>
              <a:t>S</a:t>
            </a:r>
            <a:r>
              <a:rPr lang="es-ES" sz="2800" dirty="0" err="1" smtClean="0"/>
              <a:t>tupid</a:t>
            </a:r>
            <a:endParaRPr lang="en-US" sz="2800" dirty="0"/>
          </a:p>
        </p:txBody>
      </p:sp>
      <p:pic>
        <p:nvPicPr>
          <p:cNvPr id="12" name="Picture 2" descr="http://www.contentedtraveller.com/wp-content/uploads/2013/11/k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4514">
            <a:off x="416133" y="2106836"/>
            <a:ext cx="1447800" cy="96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www.contentedtraveller.com/wp-content/uploads/2013/11/k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65" y="2542291"/>
            <a:ext cx="1447800" cy="96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www.contentedtraveller.com/wp-content/uploads/2013/11/k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86" y="4799352"/>
            <a:ext cx="1447800" cy="96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www.contentedtraveller.com/wp-content/uploads/2013/11/k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19">
            <a:off x="6093962" y="3895113"/>
            <a:ext cx="1447800" cy="96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www.contentedtraveller.com/wp-content/uploads/2013/11/k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5048">
            <a:off x="6934200" y="678056"/>
            <a:ext cx="1447800" cy="96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www.contentedtraveller.com/wp-content/uploads/2013/11/k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4537">
            <a:off x="4572000" y="811004"/>
            <a:ext cx="1447800" cy="96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20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38200" y="2362200"/>
            <a:ext cx="2819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“Si no </a:t>
            </a:r>
            <a:r>
              <a:rPr lang="en-US" sz="2800" dirty="0" err="1" smtClean="0"/>
              <a:t>sabes</a:t>
            </a:r>
            <a:r>
              <a:rPr lang="en-US" sz="2800" dirty="0" smtClean="0"/>
              <a:t> a </a:t>
            </a:r>
            <a:r>
              <a:rPr lang="en-US" sz="2800" dirty="0" err="1" smtClean="0"/>
              <a:t>dónde</a:t>
            </a:r>
            <a:r>
              <a:rPr lang="en-US" sz="2800" dirty="0" smtClean="0"/>
              <a:t> vas, </a:t>
            </a:r>
            <a:r>
              <a:rPr lang="en-US" sz="2800" dirty="0" err="1" smtClean="0"/>
              <a:t>probablemente</a:t>
            </a:r>
            <a:r>
              <a:rPr lang="en-US" sz="2800" dirty="0" smtClean="0"/>
              <a:t> no </a:t>
            </a:r>
            <a:r>
              <a:rPr lang="en-US" sz="2800" dirty="0" err="1" smtClean="0"/>
              <a:t>llegarás</a:t>
            </a:r>
            <a:r>
              <a:rPr lang="en-US" sz="2800" dirty="0" smtClean="0"/>
              <a:t>.”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013" y="1066800"/>
            <a:ext cx="4650580" cy="48006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56286" y="738010"/>
            <a:ext cx="2015295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Mensaje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dices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7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79046" y="2500111"/>
            <a:ext cx="537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/>
                </a:solidFill>
              </a:rPr>
              <a:t>MUESTRA.  NO SÓLO CUENTA.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5760" y="3276600"/>
            <a:ext cx="396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Dos </a:t>
            </a:r>
            <a:r>
              <a:rPr lang="en-US" sz="2000" dirty="0" err="1" smtClean="0"/>
              <a:t>puntos</a:t>
            </a:r>
            <a:r>
              <a:rPr lang="en-US" sz="2000" dirty="0" smtClean="0"/>
              <a:t> </a:t>
            </a:r>
            <a:r>
              <a:rPr lang="en-US" sz="2000" dirty="0" err="1" smtClean="0"/>
              <a:t>importantes</a:t>
            </a:r>
            <a:r>
              <a:rPr lang="en-US" sz="2000" dirty="0" smtClean="0"/>
              <a:t>:</a:t>
            </a:r>
          </a:p>
          <a:p>
            <a:endParaRPr lang="en-US" sz="2000" dirty="0" smtClean="0"/>
          </a:p>
          <a:p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Como </a:t>
            </a:r>
            <a:r>
              <a:rPr lang="en-US" sz="2000" dirty="0" err="1" smtClean="0"/>
              <a:t>siempre</a:t>
            </a:r>
            <a:r>
              <a:rPr lang="en-US" sz="2000" dirty="0" smtClean="0"/>
              <a:t>, MOSTRAR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punto</a:t>
            </a:r>
            <a:r>
              <a:rPr lang="en-US" sz="2000" dirty="0" smtClean="0"/>
              <a:t> – con </a:t>
            </a:r>
            <a:r>
              <a:rPr lang="en-US" sz="2000" dirty="0" err="1" smtClean="0"/>
              <a:t>ejemplos</a:t>
            </a:r>
            <a:r>
              <a:rPr lang="en-US" sz="2000" dirty="0" smtClean="0"/>
              <a:t> –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más</a:t>
            </a:r>
            <a:r>
              <a:rPr lang="en-US" sz="2000" dirty="0" smtClean="0"/>
              <a:t> </a:t>
            </a:r>
            <a:r>
              <a:rPr lang="en-US" sz="2000" dirty="0" err="1" smtClean="0"/>
              <a:t>eficaz</a:t>
            </a:r>
            <a:r>
              <a:rPr lang="en-US" sz="2000" dirty="0" smtClean="0"/>
              <a:t> que DECIR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punto</a:t>
            </a:r>
            <a:r>
              <a:rPr lang="en-US" sz="2000" dirty="0" smtClean="0"/>
              <a:t>.</a:t>
            </a:r>
            <a:endParaRPr lang="en-US" sz="20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1" y="471944"/>
            <a:ext cx="4278954" cy="291206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68369" y="418185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s-ES" sz="2000" dirty="0" smtClean="0"/>
              <a:t>Algunos decisores respetarán tu </a:t>
            </a:r>
            <a:r>
              <a:rPr lang="es-ES" sz="2000" dirty="0" smtClean="0"/>
              <a:t>dominio sobre los detalles, pero NINGÚN decisor quiere oírlos.</a:t>
            </a:r>
            <a:r>
              <a:rPr lang="es-ES" sz="2000" dirty="0"/>
              <a:t/>
            </a:r>
            <a:br>
              <a:rPr lang="es-ES" sz="2000" dirty="0"/>
            </a:b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685800" y="5715000"/>
            <a:ext cx="7696200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400" i="1" dirty="0" smtClean="0"/>
              <a:t>Suprime todo lo que no </a:t>
            </a:r>
            <a:r>
              <a:rPr lang="es-ES" sz="2400" i="1" dirty="0" smtClean="0"/>
              <a:t>contribuya </a:t>
            </a:r>
            <a:r>
              <a:rPr lang="es-ES" sz="2400" i="1" dirty="0" smtClean="0"/>
              <a:t>a tu mensaje principal.</a:t>
            </a:r>
            <a:endParaRPr lang="en-US" sz="2400" i="1" dirty="0"/>
          </a:p>
        </p:txBody>
      </p:sp>
      <p:sp>
        <p:nvSpPr>
          <p:cNvPr id="9" name="Rectangle 8"/>
          <p:cNvSpPr/>
          <p:nvPr/>
        </p:nvSpPr>
        <p:spPr>
          <a:xfrm>
            <a:off x="856286" y="738010"/>
            <a:ext cx="2015295" cy="9848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Mensaje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dices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20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961</Words>
  <Application>Microsoft Office PowerPoint</Application>
  <PresentationFormat>On-screen Show (4:3)</PresentationFormat>
  <Paragraphs>217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31</cp:revision>
  <cp:lastPrinted>2017-06-11T15:25:36Z</cp:lastPrinted>
  <dcterms:created xsi:type="dcterms:W3CDTF">2017-05-30T17:29:34Z</dcterms:created>
  <dcterms:modified xsi:type="dcterms:W3CDTF">2017-06-11T15:25:37Z</dcterms:modified>
</cp:coreProperties>
</file>