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70" r:id="rId2"/>
    <p:sldId id="257" r:id="rId3"/>
    <p:sldId id="258" r:id="rId4"/>
    <p:sldId id="272" r:id="rId5"/>
    <p:sldId id="260" r:id="rId6"/>
    <p:sldId id="261" r:id="rId7"/>
    <p:sldId id="275" r:id="rId8"/>
    <p:sldId id="263" r:id="rId9"/>
    <p:sldId id="264" r:id="rId10"/>
    <p:sldId id="265" r:id="rId11"/>
    <p:sldId id="276" r:id="rId12"/>
    <p:sldId id="267" r:id="rId13"/>
    <p:sldId id="277" r:id="rId14"/>
    <p:sldId id="268" r:id="rId15"/>
    <p:sldId id="271" r:id="rId16"/>
    <p:sldId id="269" r:id="rId17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1007E4AE-15C9-4646-A513-233E8AA1BEAA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791400CA-00B1-4290-9BDE-F0A607CC1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5284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EDDE8-8350-4EA8-AF13-4CAC64CA70DB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BF95-D8E3-4184-83AF-9911E7931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847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EDDE8-8350-4EA8-AF13-4CAC64CA70DB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BF95-D8E3-4184-83AF-9911E7931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9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EDDE8-8350-4EA8-AF13-4CAC64CA70DB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BF95-D8E3-4184-83AF-9911E7931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26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EDDE8-8350-4EA8-AF13-4CAC64CA70DB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BF95-D8E3-4184-83AF-9911E7931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211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EDDE8-8350-4EA8-AF13-4CAC64CA70DB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BF95-D8E3-4184-83AF-9911E7931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70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EDDE8-8350-4EA8-AF13-4CAC64CA70DB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BF95-D8E3-4184-83AF-9911E7931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389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EDDE8-8350-4EA8-AF13-4CAC64CA70DB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BF95-D8E3-4184-83AF-9911E7931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388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EDDE8-8350-4EA8-AF13-4CAC64CA70DB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BF95-D8E3-4184-83AF-9911E7931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790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EDDE8-8350-4EA8-AF13-4CAC64CA70DB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BF95-D8E3-4184-83AF-9911E7931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447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EDDE8-8350-4EA8-AF13-4CAC64CA70DB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BF95-D8E3-4184-83AF-9911E7931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4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EDDE8-8350-4EA8-AF13-4CAC64CA70DB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BF95-D8E3-4184-83AF-9911E7931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52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EDDE8-8350-4EA8-AF13-4CAC64CA70DB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DBF95-D8E3-4184-83AF-9911E7931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5586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hyperlink" Target="FINAL_DECK/ChrisAnderson_GreatTEDTalk_2016V-480p-es.mp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FINAL_DECK/08b_wernicke.pptx" TargetMode="External"/><Relationship Id="rId5" Type="http://schemas.openxmlformats.org/officeDocument/2006/relationships/image" Target="../media/image4.png"/><Relationship Id="rId4" Type="http://schemas.openxmlformats.org/officeDocument/2006/relationships/hyperlink" Target="ChrisAnderson_GreatTEDTalk_2016V-480p-es.mp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hyperlink" Target="FINAL_DECK/hermida.mp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609600"/>
            <a:ext cx="6172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/>
              <a:t>¿Qué más tengo que tener en cuenta cuando preparo mi informe?</a:t>
            </a:r>
            <a:endParaRPr lang="en-US" sz="2800" dirty="0" smtClean="0"/>
          </a:p>
          <a:p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600200" y="2438400"/>
            <a:ext cx="506068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ES" sz="2400" dirty="0" smtClean="0"/>
              <a:t>Que sea …</a:t>
            </a:r>
            <a:endParaRPr lang="es-ES" sz="2400" dirty="0"/>
          </a:p>
          <a:p>
            <a:pPr>
              <a:spcAft>
                <a:spcPts val="1200"/>
              </a:spcAft>
            </a:pPr>
            <a:r>
              <a:rPr lang="es-ES" sz="2400" dirty="0"/>
              <a:t>Apropiado a la cultura del </a:t>
            </a:r>
            <a:r>
              <a:rPr lang="es-ES" sz="2400" dirty="0" smtClean="0"/>
              <a:t>decisor</a:t>
            </a:r>
          </a:p>
          <a:p>
            <a:pPr>
              <a:spcAft>
                <a:spcPts val="1200"/>
              </a:spcAft>
            </a:pPr>
            <a:r>
              <a:rPr lang="es-ES" sz="2400" dirty="0" smtClean="0"/>
              <a:t>Adaptado a las necesidades del decisor</a:t>
            </a:r>
          </a:p>
          <a:p>
            <a:pPr>
              <a:spcAft>
                <a:spcPts val="1200"/>
              </a:spcAft>
            </a:pPr>
            <a:r>
              <a:rPr lang="es-ES" sz="2400" dirty="0" smtClean="0"/>
              <a:t>Representativo de tu arte del oficio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884452" y="4572000"/>
            <a:ext cx="25737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Transparente</a:t>
            </a:r>
          </a:p>
          <a:p>
            <a:r>
              <a:rPr lang="es-ES" sz="2400" dirty="0" smtClean="0"/>
              <a:t>Honesto</a:t>
            </a:r>
          </a:p>
          <a:p>
            <a:r>
              <a:rPr lang="es-ES" sz="2400" dirty="0" smtClean="0"/>
              <a:t>Balanceado</a:t>
            </a:r>
          </a:p>
          <a:p>
            <a:r>
              <a:rPr lang="es-ES" sz="2400" dirty="0" smtClean="0"/>
              <a:t>Relevante</a:t>
            </a:r>
            <a:endParaRPr lang="en-US" sz="2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5257800" y="4572000"/>
            <a:ext cx="53340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408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737586" y="2819400"/>
            <a:ext cx="4191000" cy="381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1200"/>
              </a:spcAft>
            </a:pPr>
            <a:r>
              <a:rPr lang="en-US" sz="2400" dirty="0" err="1"/>
              <a:t>En</a:t>
            </a:r>
            <a:r>
              <a:rPr lang="en-US" sz="2400" dirty="0"/>
              <a:t> la </a:t>
            </a:r>
            <a:r>
              <a:rPr lang="en-US" sz="2400" dirty="0" err="1"/>
              <a:t>hoja</a:t>
            </a:r>
            <a:r>
              <a:rPr lang="en-US" sz="2400" dirty="0"/>
              <a:t> G, escribe </a:t>
            </a:r>
            <a:r>
              <a:rPr lang="en-US" sz="2400" dirty="0" err="1"/>
              <a:t>ajustes</a:t>
            </a:r>
            <a:r>
              <a:rPr lang="en-US" sz="2400" dirty="0"/>
              <a:t> que </a:t>
            </a:r>
            <a:r>
              <a:rPr lang="en-US" sz="2400" dirty="0" err="1"/>
              <a:t>harías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smtClean="0"/>
              <a:t>EL CONTENIDO y ALCANCE de </a:t>
            </a:r>
            <a:r>
              <a:rPr lang="en-US" sz="2400" dirty="0" err="1"/>
              <a:t>tus</a:t>
            </a:r>
            <a:r>
              <a:rPr lang="en-US" sz="2400" dirty="0"/>
              <a:t> 40 palabras </a:t>
            </a:r>
            <a:r>
              <a:rPr lang="en-US" sz="2400" dirty="0" err="1"/>
              <a:t>según</a:t>
            </a:r>
            <a:r>
              <a:rPr lang="en-US" sz="2400" dirty="0"/>
              <a:t> </a:t>
            </a:r>
            <a:r>
              <a:rPr lang="en-US" sz="2400" dirty="0" err="1" smtClean="0"/>
              <a:t>marcha</a:t>
            </a:r>
            <a:r>
              <a:rPr lang="en-US" sz="2400" dirty="0" smtClean="0"/>
              <a:t> la </a:t>
            </a:r>
            <a:r>
              <a:rPr lang="en-US" sz="2400" dirty="0" err="1" smtClean="0"/>
              <a:t>conversación</a:t>
            </a:r>
            <a:r>
              <a:rPr lang="en-US" sz="2400" dirty="0" smtClean="0"/>
              <a:t>.</a:t>
            </a:r>
          </a:p>
          <a:p>
            <a:pPr algn="l">
              <a:spcAft>
                <a:spcPts val="1200"/>
              </a:spcAft>
            </a:pPr>
            <a:endParaRPr lang="en-US" sz="2400" dirty="0" smtClean="0"/>
          </a:p>
          <a:p>
            <a:pPr algn="l">
              <a:spcAft>
                <a:spcPts val="1200"/>
              </a:spcAft>
            </a:pPr>
            <a:r>
              <a:rPr lang="en-US" sz="2400" dirty="0" smtClean="0"/>
              <a:t>	</a:t>
            </a:r>
          </a:p>
        </p:txBody>
      </p:sp>
      <p:pic>
        <p:nvPicPr>
          <p:cNvPr id="1027" name="Picture 3" descr="C:\Users\Fulton\AppData\Local\Microsoft\Windows\Temporary Internet Files\Content.IE5\IMT22A44\MC90023919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483" y="381000"/>
            <a:ext cx="1875434" cy="1689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7714">
            <a:off x="5438313" y="3657600"/>
            <a:ext cx="2971800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64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Fulton\AppData\Local\Microsoft\Windows\Temporary Internet Files\Content.IE5\IMT22A44\MC90023919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896" y="790239"/>
            <a:ext cx="1103904" cy="99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1219200"/>
            <a:ext cx="201241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Mini-</a:t>
            </a:r>
            <a:r>
              <a:rPr lang="en-US" sz="2400" dirty="0" err="1" smtClean="0"/>
              <a:t>ejercicios</a:t>
            </a:r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8344723" y="307007"/>
            <a:ext cx="533400" cy="523220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/>
                </a:solidFill>
              </a:rPr>
              <a:t>G</a:t>
            </a:r>
            <a:endParaRPr lang="en-US" sz="2800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783289"/>
              </p:ext>
            </p:extLst>
          </p:nvPr>
        </p:nvGraphicFramePr>
        <p:xfrm>
          <a:off x="762000" y="2133600"/>
          <a:ext cx="8001000" cy="4612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307"/>
                <a:gridCol w="7525693"/>
              </a:tblGrid>
              <a:tr h="349296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1.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En</a:t>
                      </a:r>
                      <a:r>
                        <a:rPr lang="en-US" sz="14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40 palabras o </a:t>
                      </a:r>
                      <a:r>
                        <a:rPr lang="en-US" sz="1400" b="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menos</a:t>
                      </a:r>
                      <a:r>
                        <a:rPr lang="en-US" sz="14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US" sz="1400" b="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dinos</a:t>
                      </a:r>
                      <a:r>
                        <a:rPr lang="en-US" sz="14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qué</a:t>
                      </a:r>
                      <a:r>
                        <a:rPr lang="en-US" sz="14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s-ES" sz="14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necesitamos saber</a:t>
                      </a:r>
                      <a:r>
                        <a:rPr lang="es-ES" sz="1400" b="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sobre el tema que has escogido.</a:t>
                      </a:r>
                      <a:endParaRPr lang="en-US" sz="14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929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929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929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21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3329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2.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Explica</a:t>
                      </a:r>
                      <a:r>
                        <a:rPr lang="es-ES" sz="1400" b="0" baseline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cómo cambiarías esa presentación en situaciones diferentes – como el contexto profesional, vida personal, o conversación con personas de cultura ajena. </a:t>
                      </a:r>
                      <a:br>
                        <a:rPr lang="es-ES" sz="1400" b="0" baseline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</a:br>
                      <a:endParaRPr lang="es-ES" sz="14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55007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5235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3.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¿Cómo ajustarías</a:t>
                      </a:r>
                      <a:r>
                        <a:rPr lang="es-ES" sz="1400" b="0" baseline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el nivel de transparencia en tus comentarios según tus interlocutores?</a:t>
                      </a:r>
                      <a:br>
                        <a:rPr lang="es-ES" sz="1400" b="0" baseline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</a:br>
                      <a:endParaRPr lang="es-ES" sz="14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4929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6667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4.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noProof="0" dirty="0" smtClean="0">
                          <a:solidFill>
                            <a:schemeClr val="tx1"/>
                          </a:solidFill>
                        </a:rPr>
                        <a:t>Mientras</a:t>
                      </a:r>
                      <a:r>
                        <a:rPr lang="es-ES" sz="1400" b="1" baseline="0" noProof="0" dirty="0" smtClean="0">
                          <a:solidFill>
                            <a:schemeClr val="tx1"/>
                          </a:solidFill>
                        </a:rPr>
                        <a:t> avanza la conversación, ¿cómo ajustarás el contenido y estilo de tus  comentarios?</a:t>
                      </a:r>
                      <a:endParaRPr lang="es-ES" sz="14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929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029200" y="273278"/>
            <a:ext cx="3315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Nombre</a:t>
            </a:r>
            <a:r>
              <a:rPr lang="en-US" dirty="0" smtClean="0"/>
              <a:t>:  ___________________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07007"/>
            <a:ext cx="316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Presentaci</a:t>
            </a:r>
            <a:r>
              <a:rPr lang="es-ES" sz="2400" dirty="0" err="1" smtClean="0"/>
              <a:t>ón</a:t>
            </a:r>
            <a:r>
              <a:rPr lang="es-ES" sz="2400" dirty="0" smtClean="0"/>
              <a:t> de análisis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21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62000" y="990600"/>
            <a:ext cx="7772400" cy="1676400"/>
          </a:xfrm>
        </p:spPr>
        <p:txBody>
          <a:bodyPr>
            <a:normAutofit/>
          </a:bodyPr>
          <a:lstStyle/>
          <a:p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Resumen</a:t>
            </a:r>
            <a:endParaRPr lang="en-US" sz="31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62000" y="2743200"/>
            <a:ext cx="7848600" cy="2667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1200"/>
              </a:spcAft>
            </a:pPr>
            <a:r>
              <a:rPr lang="en-US" sz="2400" dirty="0" smtClean="0"/>
              <a:t>Un </a:t>
            </a:r>
            <a:r>
              <a:rPr lang="en-US" sz="2400" dirty="0" err="1" smtClean="0"/>
              <a:t>buen</a:t>
            </a:r>
            <a:r>
              <a:rPr lang="en-US" sz="2400" dirty="0" smtClean="0"/>
              <a:t> </a:t>
            </a:r>
            <a:r>
              <a:rPr lang="en-US" sz="2400" dirty="0" err="1" smtClean="0"/>
              <a:t>informe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breve, </a:t>
            </a:r>
            <a:r>
              <a:rPr lang="en-US" sz="2400" dirty="0" err="1" smtClean="0"/>
              <a:t>enfocado</a:t>
            </a:r>
            <a:r>
              <a:rPr lang="en-US" sz="2400" dirty="0" smtClean="0"/>
              <a:t>, </a:t>
            </a:r>
            <a:r>
              <a:rPr lang="en-US" sz="2400" dirty="0" err="1" smtClean="0"/>
              <a:t>basado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las </a:t>
            </a:r>
            <a:r>
              <a:rPr lang="en-US" sz="2400" dirty="0" err="1" smtClean="0"/>
              <a:t>necesidades</a:t>
            </a:r>
            <a:r>
              <a:rPr lang="en-US" sz="2400" dirty="0" smtClean="0"/>
              <a:t> del </a:t>
            </a:r>
            <a:r>
              <a:rPr lang="en-US" sz="2400" dirty="0" err="1" smtClean="0"/>
              <a:t>decisor</a:t>
            </a:r>
            <a:r>
              <a:rPr lang="en-US" sz="2400" dirty="0" smtClean="0"/>
              <a:t>, flexible, </a:t>
            </a:r>
            <a:r>
              <a:rPr lang="en-US" sz="2400" dirty="0" err="1" smtClean="0"/>
              <a:t>transparente</a:t>
            </a:r>
            <a:r>
              <a:rPr lang="en-US" sz="2400" dirty="0" smtClean="0"/>
              <a:t>, y </a:t>
            </a:r>
            <a:r>
              <a:rPr lang="en-US" sz="2400" dirty="0" err="1" smtClean="0"/>
              <a:t>analíticamente</a:t>
            </a:r>
            <a:r>
              <a:rPr lang="en-US" sz="2400" dirty="0" smtClean="0"/>
              <a:t> </a:t>
            </a:r>
            <a:r>
              <a:rPr lang="en-US" sz="2400" dirty="0" err="1" smtClean="0"/>
              <a:t>sólido</a:t>
            </a:r>
            <a:r>
              <a:rPr lang="en-US" sz="2400" dirty="0" smtClean="0"/>
              <a:t>.</a:t>
            </a:r>
          </a:p>
          <a:p>
            <a:pPr algn="l">
              <a:spcAft>
                <a:spcPts val="1200"/>
              </a:spcAft>
            </a:pPr>
            <a:endParaRPr lang="en-US" sz="2400" dirty="0"/>
          </a:p>
          <a:p>
            <a:pPr algn="l">
              <a:spcAft>
                <a:spcPts val="1200"/>
              </a:spcAft>
            </a:pPr>
            <a:r>
              <a:rPr lang="en-US" sz="2400" i="1" dirty="0" err="1" smtClean="0"/>
              <a:t>Quieres</a:t>
            </a:r>
            <a:r>
              <a:rPr lang="en-US" sz="2400" i="1" dirty="0" smtClean="0"/>
              <a:t> que </a:t>
            </a:r>
            <a:r>
              <a:rPr lang="en-US" sz="2400" i="1" dirty="0" err="1" smtClean="0"/>
              <a:t>tu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presentación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tenga</a:t>
            </a:r>
            <a:r>
              <a:rPr lang="en-US" sz="2400" i="1" dirty="0" smtClean="0"/>
              <a:t> la </a:t>
            </a:r>
            <a:r>
              <a:rPr lang="en-US" sz="2400" i="1" dirty="0" err="1" smtClean="0"/>
              <a:t>fuerza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persuasiva</a:t>
            </a:r>
            <a:r>
              <a:rPr lang="en-US" sz="2400" i="1" dirty="0" smtClean="0"/>
              <a:t> de un </a:t>
            </a:r>
            <a:r>
              <a:rPr lang="en-US" sz="2400" i="1" dirty="0" err="1" smtClean="0"/>
              <a:t>vendedor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eficaz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pero</a:t>
            </a:r>
            <a:r>
              <a:rPr lang="en-US" sz="2400" i="1" dirty="0" smtClean="0"/>
              <a:t> sin la </a:t>
            </a:r>
            <a:r>
              <a:rPr lang="en-US" sz="2400" i="1" dirty="0" err="1" smtClean="0"/>
              <a:t>manipulación</a:t>
            </a:r>
            <a:r>
              <a:rPr lang="en-US" sz="2400" i="1" dirty="0" smtClean="0"/>
              <a:t> y </a:t>
            </a:r>
            <a:r>
              <a:rPr lang="en-US" sz="2400" i="1" dirty="0" err="1" smtClean="0"/>
              <a:t>lucro</a:t>
            </a:r>
            <a:r>
              <a:rPr lang="en-US" sz="2400" i="1" dirty="0" smtClean="0"/>
              <a:t> personal.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86300" y="5569601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ADEMÁS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7010400" y="5486400"/>
            <a:ext cx="1066800" cy="68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211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990600" y="914400"/>
            <a:ext cx="7848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1200"/>
              </a:spcAft>
            </a:pPr>
            <a:r>
              <a:rPr lang="en-US" sz="3200" dirty="0" smtClean="0"/>
              <a:t>Un </a:t>
            </a:r>
            <a:r>
              <a:rPr lang="en-US" sz="3200" dirty="0" err="1" smtClean="0"/>
              <a:t>buen</a:t>
            </a:r>
            <a:r>
              <a:rPr lang="en-US" sz="3200" dirty="0" smtClean="0"/>
              <a:t> </a:t>
            </a:r>
            <a:r>
              <a:rPr lang="en-US" sz="3200" dirty="0" err="1" smtClean="0"/>
              <a:t>informe</a:t>
            </a:r>
            <a:r>
              <a:rPr lang="en-US" sz="3200" dirty="0" smtClean="0"/>
              <a:t> de INTELIGENCIA ….</a:t>
            </a:r>
            <a:endParaRPr lang="en-US" sz="3200" i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219200" y="2133600"/>
            <a:ext cx="1633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/>
              <a:t>Nunca</a:t>
            </a:r>
            <a:r>
              <a:rPr lang="en-US" sz="2800" b="1" dirty="0" smtClean="0"/>
              <a:t> …  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52468" y="1922652"/>
            <a:ext cx="2814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NUNCA … 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28752" y="2887589"/>
            <a:ext cx="3629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roadway" panose="04040905080B02020502" pitchFamily="82" charset="0"/>
              </a:rPr>
              <a:t>NUNCA … </a:t>
            </a:r>
            <a:endParaRPr lang="en-US" sz="3600" dirty="0">
              <a:latin typeface="Broadway" panose="04040905080B02020502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19497" y="4267200"/>
            <a:ext cx="2847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NUNCA …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1200" y="2072044"/>
            <a:ext cx="3195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Ravie" panose="04040805050809020602" pitchFamily="82" charset="0"/>
              </a:rPr>
              <a:t>NUNCA … </a:t>
            </a:r>
            <a:endParaRPr lang="en-US" sz="3600" dirty="0">
              <a:latin typeface="Ravie" panose="04040805050809020602" pitchFamily="8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0480" y="3871631"/>
            <a:ext cx="2909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Kristen ITC" panose="03050502040202030202" pitchFamily="66" charset="0"/>
              </a:rPr>
              <a:t>NUNCA … </a:t>
            </a:r>
            <a:endParaRPr lang="en-US" sz="3600" dirty="0">
              <a:latin typeface="Kristen ITC" panose="03050502040202030202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1" y="2887590"/>
            <a:ext cx="2187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NUNCA … 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5642344" y="3381522"/>
            <a:ext cx="3067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Jokerman" panose="04090605060D06020702" pitchFamily="82" charset="0"/>
              </a:rPr>
              <a:t>NUNCA … </a:t>
            </a:r>
            <a:endParaRPr lang="en-US" sz="3600" dirty="0">
              <a:latin typeface="Jokerman" panose="04090605060D06020702" pitchFamily="8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2142" y="5304408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¡</a:t>
            </a:r>
            <a:r>
              <a:rPr lang="en-US" sz="3600" dirty="0" err="1" smtClean="0"/>
              <a:t>Nunca</a:t>
            </a:r>
            <a:r>
              <a:rPr lang="en-US" sz="3600" dirty="0" smtClean="0"/>
              <a:t> … </a:t>
            </a:r>
            <a:r>
              <a:rPr lang="en-US" sz="3600" dirty="0" err="1" smtClean="0"/>
              <a:t>jamás</a:t>
            </a:r>
            <a:r>
              <a:rPr lang="en-US" sz="3600" dirty="0" smtClean="0"/>
              <a:t> … </a:t>
            </a:r>
            <a:r>
              <a:rPr lang="en-US" sz="3600" dirty="0" err="1" smtClean="0"/>
              <a:t>entra</a:t>
            </a:r>
            <a:r>
              <a:rPr lang="en-US" sz="3600" dirty="0" smtClean="0"/>
              <a:t> </a:t>
            </a:r>
            <a:r>
              <a:rPr lang="en-US" sz="3600" dirty="0" err="1" smtClean="0"/>
              <a:t>en</a:t>
            </a:r>
            <a:r>
              <a:rPr lang="en-US" sz="3600" dirty="0" smtClean="0"/>
              <a:t> la </a:t>
            </a:r>
            <a:r>
              <a:rPr lang="en-US" sz="3600" dirty="0" err="1" smtClean="0"/>
              <a:t>política</a:t>
            </a:r>
            <a:r>
              <a:rPr lang="en-US" sz="3600" dirty="0" smtClean="0"/>
              <a:t>!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836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990600" y="914400"/>
            <a:ext cx="7848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1200"/>
              </a:spcAft>
            </a:pPr>
            <a:r>
              <a:rPr lang="en-US" sz="3200" dirty="0" smtClean="0"/>
              <a:t>Un </a:t>
            </a:r>
            <a:r>
              <a:rPr lang="en-US" sz="3200" dirty="0" err="1" smtClean="0"/>
              <a:t>buen</a:t>
            </a:r>
            <a:r>
              <a:rPr lang="en-US" sz="3200" dirty="0" smtClean="0"/>
              <a:t> </a:t>
            </a:r>
            <a:r>
              <a:rPr lang="en-US" sz="3200" dirty="0" err="1" smtClean="0"/>
              <a:t>informe</a:t>
            </a:r>
            <a:r>
              <a:rPr lang="en-US" sz="3200" dirty="0" smtClean="0"/>
              <a:t> de INTELIGENCIA ….</a:t>
            </a:r>
            <a:endParaRPr lang="en-US" sz="3200" i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219200" y="2133600"/>
            <a:ext cx="1633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/>
              <a:t>Nunca</a:t>
            </a:r>
            <a:r>
              <a:rPr lang="en-US" sz="2800" b="1" dirty="0" smtClean="0"/>
              <a:t> …  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52468" y="1922652"/>
            <a:ext cx="2814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NUNCA … 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28752" y="2887589"/>
            <a:ext cx="3629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roadway" panose="04040905080B02020502" pitchFamily="82" charset="0"/>
              </a:rPr>
              <a:t>NUNCA … </a:t>
            </a:r>
            <a:endParaRPr lang="en-US" sz="3600" dirty="0">
              <a:latin typeface="Broadway" panose="04040905080B02020502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19497" y="4267200"/>
            <a:ext cx="2847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NUNCA …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1200" y="2072044"/>
            <a:ext cx="3195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Ravie" panose="04040805050809020602" pitchFamily="82" charset="0"/>
              </a:rPr>
              <a:t>NUNCA … </a:t>
            </a:r>
            <a:endParaRPr lang="en-US" sz="3600" dirty="0">
              <a:latin typeface="Ravie" panose="04040805050809020602" pitchFamily="8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0480" y="3871631"/>
            <a:ext cx="2909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Kristen ITC" panose="03050502040202030202" pitchFamily="66" charset="0"/>
              </a:rPr>
              <a:t>NUNCA … </a:t>
            </a:r>
            <a:endParaRPr lang="en-US" sz="3600" dirty="0">
              <a:latin typeface="Kristen ITC" panose="03050502040202030202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1" y="2887590"/>
            <a:ext cx="2187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NUNCA … 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5642344" y="3381522"/>
            <a:ext cx="3067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Jokerman" panose="04090605060D06020702" pitchFamily="82" charset="0"/>
              </a:rPr>
              <a:t>NUNCA … </a:t>
            </a:r>
            <a:endParaRPr lang="en-US" sz="3600" dirty="0">
              <a:latin typeface="Jokerman" panose="04090605060D06020702" pitchFamily="8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2142" y="5304408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¡</a:t>
            </a:r>
            <a:r>
              <a:rPr lang="en-US" sz="3600" dirty="0" err="1" smtClean="0"/>
              <a:t>Nunca</a:t>
            </a:r>
            <a:r>
              <a:rPr lang="en-US" sz="3600" dirty="0" smtClean="0"/>
              <a:t> … </a:t>
            </a:r>
            <a:r>
              <a:rPr lang="en-US" sz="3600" dirty="0" err="1" smtClean="0"/>
              <a:t>jamás</a:t>
            </a:r>
            <a:r>
              <a:rPr lang="en-US" sz="3600" dirty="0" smtClean="0"/>
              <a:t> … </a:t>
            </a:r>
            <a:r>
              <a:rPr lang="en-US" sz="3600" dirty="0" err="1" smtClean="0"/>
              <a:t>entra</a:t>
            </a:r>
            <a:r>
              <a:rPr lang="en-US" sz="3600" dirty="0" smtClean="0"/>
              <a:t> </a:t>
            </a:r>
            <a:r>
              <a:rPr lang="en-US" sz="3600" dirty="0" err="1" smtClean="0"/>
              <a:t>en</a:t>
            </a:r>
            <a:r>
              <a:rPr lang="en-US" sz="3600" dirty="0" smtClean="0"/>
              <a:t> la </a:t>
            </a:r>
            <a:r>
              <a:rPr lang="en-US" sz="3600" dirty="0" err="1" smtClean="0"/>
              <a:t>política</a:t>
            </a:r>
            <a:r>
              <a:rPr lang="en-US" sz="3600" dirty="0" smtClean="0"/>
              <a:t>!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14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 rot="176282">
            <a:off x="614314" y="871740"/>
            <a:ext cx="8077201" cy="5301124"/>
          </a:xfrm>
          <a:prstGeom prst="rect">
            <a:avLst/>
          </a:prstGeom>
          <a:solidFill>
            <a:schemeClr val="bg2">
              <a:alpha val="8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endParaRPr lang="en-US" sz="5400" dirty="0" smtClean="0"/>
          </a:p>
          <a:p>
            <a:pPr algn="ctr"/>
            <a:r>
              <a:rPr lang="en-US" sz="5400" dirty="0" smtClean="0">
                <a:solidFill>
                  <a:schemeClr val="tx1"/>
                </a:solidFill>
              </a:rPr>
              <a:t>No </a:t>
            </a:r>
            <a:r>
              <a:rPr lang="en-US" sz="5400" dirty="0" err="1">
                <a:solidFill>
                  <a:schemeClr val="tx1"/>
                </a:solidFill>
              </a:rPr>
              <a:t>te</a:t>
            </a:r>
            <a:r>
              <a:rPr lang="en-US" sz="5400" dirty="0">
                <a:solidFill>
                  <a:schemeClr val="tx1"/>
                </a:solidFill>
              </a:rPr>
              <a:t> </a:t>
            </a:r>
            <a:r>
              <a:rPr lang="en-US" sz="5400" dirty="0" err="1">
                <a:solidFill>
                  <a:schemeClr val="tx1"/>
                </a:solidFill>
              </a:rPr>
              <a:t>toca</a:t>
            </a:r>
            <a:r>
              <a:rPr lang="en-US" sz="5400" dirty="0">
                <a:solidFill>
                  <a:schemeClr val="tx1"/>
                </a:solidFill>
              </a:rPr>
              <a:t> a </a:t>
            </a:r>
            <a:r>
              <a:rPr lang="en-US" sz="5400" dirty="0" err="1">
                <a:solidFill>
                  <a:schemeClr val="tx1"/>
                </a:solidFill>
              </a:rPr>
              <a:t>ti</a:t>
            </a:r>
            <a:r>
              <a:rPr lang="en-US" sz="54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5400" dirty="0" err="1" smtClean="0">
                <a:solidFill>
                  <a:schemeClr val="tx1"/>
                </a:solidFill>
              </a:rPr>
              <a:t>hacer</a:t>
            </a:r>
            <a:r>
              <a:rPr lang="en-US" sz="5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5400" dirty="0" err="1" smtClean="0">
                <a:solidFill>
                  <a:schemeClr val="tx1"/>
                </a:solidFill>
              </a:rPr>
              <a:t>recommendaciones</a:t>
            </a:r>
            <a:r>
              <a:rPr lang="en-US" sz="5400" dirty="0">
                <a:solidFill>
                  <a:schemeClr val="tx1"/>
                </a:solidFill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08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762000" y="990600"/>
            <a:ext cx="77724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Video</a:t>
            </a:r>
            <a:endParaRPr lang="en-US" sz="3100" dirty="0"/>
          </a:p>
        </p:txBody>
      </p:sp>
      <p:sp>
        <p:nvSpPr>
          <p:cNvPr id="4" name="Rectangle 3"/>
          <p:cNvSpPr/>
          <p:nvPr/>
        </p:nvSpPr>
        <p:spPr>
          <a:xfrm>
            <a:off x="4114800" y="2819400"/>
            <a:ext cx="4140685" cy="2092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Chris Anderson</a:t>
            </a:r>
            <a:endParaRPr lang="es-ES" dirty="0" smtClean="0"/>
          </a:p>
          <a:p>
            <a:r>
              <a:rPr lang="en-US" sz="1600" dirty="0" smtClean="0"/>
              <a:t>“TED” talks</a:t>
            </a:r>
          </a:p>
          <a:p>
            <a:r>
              <a:rPr lang="en-US" sz="1600" dirty="0" smtClean="0"/>
              <a:t>Technology</a:t>
            </a:r>
            <a:r>
              <a:rPr lang="en-US" sz="1600" dirty="0"/>
              <a:t>, Entertainment and </a:t>
            </a:r>
            <a:r>
              <a:rPr lang="en-US" sz="1600" dirty="0" smtClean="0"/>
              <a:t>Design</a:t>
            </a:r>
            <a:br>
              <a:rPr lang="en-US" sz="1600" dirty="0" smtClean="0"/>
            </a:br>
            <a:r>
              <a:rPr lang="en-US" sz="1600" dirty="0" err="1" smtClean="0"/>
              <a:t>Hijo</a:t>
            </a:r>
            <a:r>
              <a:rPr lang="en-US" sz="1600" dirty="0" smtClean="0"/>
              <a:t> de </a:t>
            </a:r>
            <a:r>
              <a:rPr lang="en-US" sz="1600" dirty="0" err="1" smtClean="0"/>
              <a:t>misioneros</a:t>
            </a:r>
            <a:r>
              <a:rPr lang="en-US" sz="1600" dirty="0" smtClean="0"/>
              <a:t> RU</a:t>
            </a:r>
            <a:endParaRPr lang="en-US" sz="1600" dirty="0"/>
          </a:p>
          <a:p>
            <a:r>
              <a:rPr lang="en-US" sz="1600" dirty="0" err="1" smtClean="0"/>
              <a:t>Nacido</a:t>
            </a:r>
            <a:r>
              <a:rPr lang="en-US" sz="1600" dirty="0" smtClean="0"/>
              <a:t> </a:t>
            </a:r>
            <a:r>
              <a:rPr lang="en-US" sz="1600" dirty="0" err="1" smtClean="0"/>
              <a:t>en</a:t>
            </a:r>
            <a:r>
              <a:rPr lang="en-US" sz="1600" dirty="0" smtClean="0"/>
              <a:t> </a:t>
            </a:r>
            <a:r>
              <a:rPr lang="en-US" sz="1600" dirty="0" err="1" smtClean="0"/>
              <a:t>Pakistán</a:t>
            </a:r>
            <a:r>
              <a:rPr lang="en-US" sz="1600" dirty="0" smtClean="0"/>
              <a:t> </a:t>
            </a:r>
            <a:r>
              <a:rPr lang="en-US" sz="1600" dirty="0" err="1" smtClean="0"/>
              <a:t>en</a:t>
            </a:r>
            <a:r>
              <a:rPr lang="en-US" sz="1600" dirty="0" smtClean="0"/>
              <a:t> </a:t>
            </a:r>
            <a:r>
              <a:rPr lang="en-US" sz="1600" dirty="0"/>
              <a:t>1957</a:t>
            </a:r>
          </a:p>
          <a:p>
            <a:r>
              <a:rPr lang="en-US" sz="1600" dirty="0"/>
              <a:t>Oxford; </a:t>
            </a:r>
            <a:r>
              <a:rPr lang="en-US" sz="1600" dirty="0" err="1" smtClean="0"/>
              <a:t>periodismo</a:t>
            </a:r>
            <a:r>
              <a:rPr lang="en-US" sz="1600" dirty="0" smtClean="0"/>
              <a:t>;  </a:t>
            </a:r>
            <a:r>
              <a:rPr lang="en-US" sz="1600" dirty="0" err="1" smtClean="0"/>
              <a:t>tecnología</a:t>
            </a:r>
            <a:r>
              <a:rPr lang="en-US" sz="1600" dirty="0" smtClean="0"/>
              <a:t>; </a:t>
            </a:r>
            <a:r>
              <a:rPr lang="en-US" sz="1600" dirty="0" err="1" smtClean="0"/>
              <a:t>inversiones</a:t>
            </a:r>
            <a:endParaRPr lang="en-US" sz="1600" dirty="0"/>
          </a:p>
          <a:p>
            <a:r>
              <a:rPr lang="en-US" sz="1600" dirty="0"/>
              <a:t>Sapling Foundation:  the spread of great ideas</a:t>
            </a:r>
          </a:p>
          <a:p>
            <a:endParaRPr lang="en-US" sz="16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15</a:t>
            </a:fld>
            <a:endParaRPr lang="en-US"/>
          </a:p>
        </p:txBody>
      </p:sp>
      <p:pic>
        <p:nvPicPr>
          <p:cNvPr id="9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50" y="5181852"/>
            <a:ext cx="876300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438400"/>
            <a:ext cx="214312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hlinkClick r:id="rId6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906" y="5791200"/>
            <a:ext cx="1295400" cy="506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315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762000" y="990600"/>
            <a:ext cx="77724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Video</a:t>
            </a:r>
            <a:endParaRPr lang="en-US" sz="3100" dirty="0"/>
          </a:p>
        </p:txBody>
      </p:sp>
      <p:sp>
        <p:nvSpPr>
          <p:cNvPr id="4" name="Rectangle 3"/>
          <p:cNvSpPr/>
          <p:nvPr/>
        </p:nvSpPr>
        <p:spPr>
          <a:xfrm>
            <a:off x="4114800" y="2819400"/>
            <a:ext cx="2152769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Jos</a:t>
            </a:r>
            <a:r>
              <a:rPr lang="es-ES" dirty="0" smtClean="0"/>
              <a:t>é Hermida</a:t>
            </a:r>
          </a:p>
          <a:p>
            <a:r>
              <a:rPr lang="es-ES" sz="1600" i="1" dirty="0" smtClean="0"/>
              <a:t>Asesor</a:t>
            </a:r>
          </a:p>
          <a:p>
            <a:r>
              <a:rPr lang="es-ES" sz="1600" i="1" dirty="0" smtClean="0"/>
              <a:t>Revista Emprendedores</a:t>
            </a:r>
            <a:endParaRPr lang="en-US" sz="1600" i="1" dirty="0"/>
          </a:p>
        </p:txBody>
      </p:sp>
      <p:pic>
        <p:nvPicPr>
          <p:cNvPr id="2050" name="Picture 2" descr="http://www.emprendedores.es/var/em/storage/images/auxiliar/right/revista2/1051188-17-esl-ES/revi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2565">
            <a:off x="6270617" y="3954833"/>
            <a:ext cx="1521215" cy="190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2.bp.blogspot.com/-je2u-VOUx_M/T4gTiZMbbUI/AAAAAAAABGk/pBEAVc90sGU/s1600/jose%2Bhermid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98" r="17245"/>
          <a:stretch/>
        </p:blipFill>
        <p:spPr bwMode="auto">
          <a:xfrm>
            <a:off x="2133600" y="2186653"/>
            <a:ext cx="1733107" cy="233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50" y="5181852"/>
            <a:ext cx="876300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62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838200" y="762000"/>
            <a:ext cx="7772400" cy="1676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¿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qué</a:t>
            </a:r>
            <a:r>
              <a:rPr lang="en-US" sz="2800" dirty="0" smtClean="0"/>
              <a:t> </a:t>
            </a:r>
            <a:r>
              <a:rPr lang="en-US" sz="2800" dirty="0" err="1" smtClean="0"/>
              <a:t>apropiado</a:t>
            </a:r>
            <a:r>
              <a:rPr lang="en-US" sz="2800" dirty="0" smtClean="0"/>
              <a:t> para la CULTURA del </a:t>
            </a:r>
            <a:r>
              <a:rPr lang="en-US" sz="2800" dirty="0" err="1" smtClean="0"/>
              <a:t>decisor</a:t>
            </a:r>
            <a:r>
              <a:rPr lang="en-US" sz="2800" dirty="0" smtClean="0"/>
              <a:t>?</a:t>
            </a:r>
            <a:endParaRPr lang="en-US" sz="18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77949" y="2514601"/>
            <a:ext cx="7772400" cy="32004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1200"/>
              </a:spcAft>
            </a:pPr>
            <a:r>
              <a:rPr lang="en-US" sz="2400" b="1" i="1" dirty="0" err="1" smtClean="0">
                <a:solidFill>
                  <a:schemeClr val="accent6"/>
                </a:solidFill>
              </a:rPr>
              <a:t>Apropiado</a:t>
            </a:r>
            <a:r>
              <a:rPr lang="en-US" sz="2400" b="1" i="1" dirty="0" smtClean="0">
                <a:solidFill>
                  <a:schemeClr val="accent6"/>
                </a:solidFill>
              </a:rPr>
              <a:t> para la </a:t>
            </a:r>
            <a:r>
              <a:rPr lang="en-US" sz="2400" b="1" i="1" dirty="0" err="1" smtClean="0">
                <a:solidFill>
                  <a:schemeClr val="accent6"/>
                </a:solidFill>
              </a:rPr>
              <a:t>cultura</a:t>
            </a:r>
            <a:r>
              <a:rPr lang="en-US" sz="2400" b="1" i="1" dirty="0" smtClean="0">
                <a:solidFill>
                  <a:schemeClr val="accent6"/>
                </a:solidFill>
              </a:rPr>
              <a:t> (</a:t>
            </a:r>
            <a:r>
              <a:rPr lang="en-US" sz="2400" b="1" i="1" dirty="0" err="1" smtClean="0">
                <a:solidFill>
                  <a:schemeClr val="accent6"/>
                </a:solidFill>
              </a:rPr>
              <a:t>mientras</a:t>
            </a:r>
            <a:r>
              <a:rPr lang="en-US" sz="2400" b="1" i="1" dirty="0" smtClean="0">
                <a:solidFill>
                  <a:schemeClr val="accent6"/>
                </a:solidFill>
              </a:rPr>
              <a:t> </a:t>
            </a:r>
            <a:r>
              <a:rPr lang="en-US" sz="2400" b="1" i="1" dirty="0" err="1" smtClean="0">
                <a:solidFill>
                  <a:schemeClr val="accent6"/>
                </a:solidFill>
              </a:rPr>
              <a:t>protegemos</a:t>
            </a:r>
            <a:r>
              <a:rPr lang="en-US" sz="2400" b="1" i="1" dirty="0" smtClean="0">
                <a:solidFill>
                  <a:schemeClr val="accent6"/>
                </a:solidFill>
              </a:rPr>
              <a:t> la </a:t>
            </a:r>
            <a:r>
              <a:rPr lang="en-US" sz="2400" b="1" i="1" dirty="0" err="1" smtClean="0">
                <a:solidFill>
                  <a:schemeClr val="accent6"/>
                </a:solidFill>
              </a:rPr>
              <a:t>nuestra</a:t>
            </a:r>
            <a:r>
              <a:rPr lang="en-US" sz="2400" b="1" i="1" dirty="0" smtClean="0">
                <a:solidFill>
                  <a:schemeClr val="accent6"/>
                </a:solidFill>
              </a:rPr>
              <a:t>)</a:t>
            </a:r>
          </a:p>
          <a:p>
            <a:pPr marL="457200" algn="l">
              <a:spcAft>
                <a:spcPts val="1200"/>
              </a:spcAft>
            </a:pPr>
            <a:r>
              <a:rPr lang="en-US" sz="2400" dirty="0" err="1" smtClean="0"/>
              <a:t>Lenguage</a:t>
            </a:r>
            <a:r>
              <a:rPr lang="en-US" sz="2400" dirty="0" smtClean="0"/>
              <a:t> </a:t>
            </a:r>
            <a:r>
              <a:rPr lang="en-US" sz="2400" dirty="0" err="1" smtClean="0"/>
              <a:t>profesional</a:t>
            </a:r>
            <a:r>
              <a:rPr lang="en-US" sz="2400" dirty="0" smtClean="0"/>
              <a:t> – e.g., sin argot y </a:t>
            </a:r>
            <a:r>
              <a:rPr lang="en-US" sz="2400" dirty="0" err="1" smtClean="0"/>
              <a:t>términos</a:t>
            </a:r>
            <a:r>
              <a:rPr lang="en-US" sz="2400" dirty="0" smtClean="0"/>
              <a:t> </a:t>
            </a:r>
            <a:r>
              <a:rPr lang="en-US" sz="2400" dirty="0" err="1" smtClean="0"/>
              <a:t>excesivamente</a:t>
            </a:r>
            <a:r>
              <a:rPr lang="en-US" sz="2400" dirty="0" smtClean="0"/>
              <a:t> </a:t>
            </a:r>
            <a:r>
              <a:rPr lang="en-US" sz="2400" dirty="0" err="1" smtClean="0"/>
              <a:t>especializados</a:t>
            </a:r>
            <a:endParaRPr lang="en-US" sz="2400" dirty="0" smtClean="0"/>
          </a:p>
          <a:p>
            <a:pPr marL="457200" algn="l">
              <a:spcAft>
                <a:spcPts val="1200"/>
              </a:spcAft>
            </a:pPr>
            <a:r>
              <a:rPr lang="en-US" sz="2400" dirty="0" err="1" smtClean="0"/>
              <a:t>Lenguage</a:t>
            </a:r>
            <a:r>
              <a:rPr lang="en-US" sz="2400" dirty="0" smtClean="0"/>
              <a:t> </a:t>
            </a:r>
            <a:r>
              <a:rPr lang="en-US" sz="2400" dirty="0" err="1" smtClean="0"/>
              <a:t>precisa</a:t>
            </a:r>
            <a:r>
              <a:rPr lang="en-US" sz="2400" dirty="0" smtClean="0"/>
              <a:t> – e.g., </a:t>
            </a:r>
            <a:r>
              <a:rPr lang="en-US" sz="2400" dirty="0" err="1" smtClean="0"/>
              <a:t>sobre</a:t>
            </a:r>
            <a:r>
              <a:rPr lang="en-US" sz="2400" dirty="0" smtClean="0"/>
              <a:t> </a:t>
            </a:r>
            <a:r>
              <a:rPr lang="en-US" sz="2400" dirty="0" err="1" smtClean="0"/>
              <a:t>probabilidades</a:t>
            </a:r>
            <a:endParaRPr lang="en-US" sz="2400" dirty="0" smtClean="0"/>
          </a:p>
          <a:p>
            <a:pPr marL="457200" algn="l">
              <a:spcAft>
                <a:spcPts val="1200"/>
              </a:spcAft>
            </a:pPr>
            <a:r>
              <a:rPr lang="en-US" sz="2400" dirty="0" err="1" smtClean="0"/>
              <a:t>Respeto</a:t>
            </a:r>
            <a:r>
              <a:rPr lang="en-US" sz="2400" dirty="0" smtClean="0"/>
              <a:t> </a:t>
            </a:r>
            <a:r>
              <a:rPr lang="en-US" sz="2400" dirty="0" err="1" smtClean="0"/>
              <a:t>por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rango</a:t>
            </a:r>
            <a:r>
              <a:rPr lang="en-US" sz="2400" dirty="0" smtClean="0"/>
              <a:t> y </a:t>
            </a:r>
            <a:r>
              <a:rPr lang="en-US" sz="2400" dirty="0" err="1" smtClean="0"/>
              <a:t>sus</a:t>
            </a:r>
            <a:r>
              <a:rPr lang="en-US" sz="2400" dirty="0" smtClean="0"/>
              <a:t> </a:t>
            </a:r>
            <a:r>
              <a:rPr lang="en-US" sz="2400" dirty="0" err="1" smtClean="0"/>
              <a:t>responsabilidades</a:t>
            </a:r>
            <a:r>
              <a:rPr lang="en-US" sz="2400" dirty="0" smtClean="0"/>
              <a:t> </a:t>
            </a:r>
            <a:r>
              <a:rPr lang="en-US" sz="2400" dirty="0" smtClean="0"/>
              <a:t>y </a:t>
            </a:r>
            <a:r>
              <a:rPr lang="en-US" sz="2400" dirty="0" err="1" smtClean="0"/>
              <a:t>prerrogativas</a:t>
            </a:r>
            <a:endParaRPr lang="en-US" sz="2400" dirty="0" smtClean="0"/>
          </a:p>
          <a:p>
            <a:pPr algn="l">
              <a:spcAft>
                <a:spcPts val="1200"/>
              </a:spcAft>
            </a:pPr>
            <a:r>
              <a:rPr lang="en-US" sz="2400" dirty="0"/>
              <a:t>	</a:t>
            </a:r>
            <a:endParaRPr lang="en-US" sz="2400" dirty="0" smtClean="0"/>
          </a:p>
          <a:p>
            <a:pPr algn="l">
              <a:spcAft>
                <a:spcPts val="1200"/>
              </a:spcAft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94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2819400"/>
            <a:ext cx="4343400" cy="32766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1200"/>
              </a:spcAft>
            </a:pPr>
            <a:r>
              <a:rPr lang="en-US" sz="2400" dirty="0" err="1" smtClean="0"/>
              <a:t>En</a:t>
            </a:r>
            <a:r>
              <a:rPr lang="en-US" sz="2400" dirty="0" smtClean="0"/>
              <a:t> la </a:t>
            </a:r>
            <a:r>
              <a:rPr lang="en-US" sz="2400" dirty="0" err="1" smtClean="0"/>
              <a:t>hoja</a:t>
            </a:r>
            <a:r>
              <a:rPr lang="en-US" sz="2400" dirty="0" smtClean="0"/>
              <a:t> G, escribe </a:t>
            </a:r>
            <a:r>
              <a:rPr lang="en-US" sz="2400" dirty="0" err="1" smtClean="0"/>
              <a:t>ajustes</a:t>
            </a:r>
            <a:r>
              <a:rPr lang="en-US" sz="2400" dirty="0" smtClean="0"/>
              <a:t> que </a:t>
            </a:r>
            <a:r>
              <a:rPr lang="en-US" sz="2400" dirty="0" err="1" smtClean="0"/>
              <a:t>harías</a:t>
            </a:r>
            <a:r>
              <a:rPr lang="en-US" sz="2400" dirty="0" smtClean="0"/>
              <a:t> a </a:t>
            </a:r>
            <a:r>
              <a:rPr lang="en-US" sz="2400" dirty="0" err="1" smtClean="0"/>
              <a:t>tus</a:t>
            </a:r>
            <a:r>
              <a:rPr lang="en-US" sz="2400" dirty="0" smtClean="0"/>
              <a:t> 40 palabras para </a:t>
            </a:r>
            <a:r>
              <a:rPr lang="en-US" sz="2400" dirty="0" err="1" smtClean="0"/>
              <a:t>acomodar</a:t>
            </a:r>
            <a:r>
              <a:rPr lang="en-US" sz="2400" dirty="0" smtClean="0"/>
              <a:t> la </a:t>
            </a:r>
            <a:r>
              <a:rPr lang="en-US" sz="2400" dirty="0" err="1" smtClean="0"/>
              <a:t>cultura</a:t>
            </a:r>
            <a:r>
              <a:rPr lang="en-US" sz="2400" dirty="0" smtClean="0"/>
              <a:t> personal o </a:t>
            </a:r>
            <a:r>
              <a:rPr lang="en-US" sz="2400" dirty="0" err="1" smtClean="0"/>
              <a:t>profesional</a:t>
            </a:r>
            <a:r>
              <a:rPr lang="en-US" sz="2400" dirty="0" smtClean="0"/>
              <a:t> o </a:t>
            </a:r>
            <a:r>
              <a:rPr lang="en-US" sz="2400" dirty="0" err="1" smtClean="0"/>
              <a:t>política</a:t>
            </a:r>
            <a:r>
              <a:rPr lang="en-US" sz="2400" dirty="0" smtClean="0"/>
              <a:t> de </a:t>
            </a:r>
            <a:r>
              <a:rPr lang="en-US" sz="2400" dirty="0" err="1" smtClean="0"/>
              <a:t>tu</a:t>
            </a:r>
            <a:r>
              <a:rPr lang="en-US" sz="2400" dirty="0" smtClean="0"/>
              <a:t> “</a:t>
            </a:r>
            <a:r>
              <a:rPr lang="en-US" sz="2400" dirty="0" err="1" smtClean="0"/>
              <a:t>cliente</a:t>
            </a:r>
            <a:r>
              <a:rPr lang="en-US" sz="2400" dirty="0" smtClean="0"/>
              <a:t>.”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cambiarías</a:t>
            </a:r>
            <a:r>
              <a:rPr lang="en-US" sz="2400" dirty="0" smtClean="0"/>
              <a:t>?</a:t>
            </a:r>
          </a:p>
        </p:txBody>
      </p:sp>
      <p:pic>
        <p:nvPicPr>
          <p:cNvPr id="1027" name="Picture 3" descr="C:\Users\Fulton\AppData\Local\Microsoft\Windows\Temporary Internet Files\Content.IE5\IMT22A44\MC90023919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483" y="381000"/>
            <a:ext cx="1875434" cy="1689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7714">
            <a:off x="5438313" y="3657600"/>
            <a:ext cx="2971800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6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Fulton\AppData\Local\Microsoft\Windows\Temporary Internet Files\Content.IE5\IMT22A44\MC90023919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896" y="790239"/>
            <a:ext cx="1103904" cy="99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1219200"/>
            <a:ext cx="201241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Mini-</a:t>
            </a:r>
            <a:r>
              <a:rPr lang="en-US" sz="2400" dirty="0" err="1" smtClean="0"/>
              <a:t>ejercicios</a:t>
            </a:r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8344723" y="307007"/>
            <a:ext cx="533400" cy="523220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/>
                </a:solidFill>
              </a:rPr>
              <a:t>G</a:t>
            </a:r>
            <a:endParaRPr lang="en-US" sz="2800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43067"/>
              </p:ext>
            </p:extLst>
          </p:nvPr>
        </p:nvGraphicFramePr>
        <p:xfrm>
          <a:off x="762000" y="2133600"/>
          <a:ext cx="8001000" cy="4612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307"/>
                <a:gridCol w="7525693"/>
              </a:tblGrid>
              <a:tr h="349296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1.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En</a:t>
                      </a:r>
                      <a:r>
                        <a:rPr lang="en-US" sz="14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40 palabras o </a:t>
                      </a:r>
                      <a:r>
                        <a:rPr lang="en-US" sz="1400" b="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menos</a:t>
                      </a:r>
                      <a:r>
                        <a:rPr lang="en-US" sz="14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US" sz="1400" b="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dinos</a:t>
                      </a:r>
                      <a:r>
                        <a:rPr lang="en-US" sz="14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qué</a:t>
                      </a:r>
                      <a:r>
                        <a:rPr lang="en-US" sz="14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s-ES" sz="14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necesitamos saber</a:t>
                      </a:r>
                      <a:r>
                        <a:rPr lang="es-ES" sz="1400" b="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sobre el tema que has escogido.</a:t>
                      </a:r>
                      <a:endParaRPr lang="en-US" sz="14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929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929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929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21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3329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1" noProof="0" dirty="0" smtClean="0">
                          <a:solidFill>
                            <a:schemeClr val="tx1"/>
                          </a:solidFill>
                        </a:rPr>
                        <a:t>Explica</a:t>
                      </a:r>
                      <a:r>
                        <a:rPr lang="es-ES" sz="1400" b="1" baseline="0" noProof="0" dirty="0" smtClean="0">
                          <a:solidFill>
                            <a:schemeClr val="tx1"/>
                          </a:solidFill>
                        </a:rPr>
                        <a:t> cómo cambiarías esa presentación en situaciones diferentes – como el contexto profesional, vida personal, o conversación con personas de cultura ajena. </a:t>
                      </a:r>
                      <a:br>
                        <a:rPr lang="es-ES" sz="1400" b="1" baseline="0" noProof="0" dirty="0" smtClean="0">
                          <a:solidFill>
                            <a:schemeClr val="tx1"/>
                          </a:solidFill>
                        </a:rPr>
                      </a:br>
                      <a:endParaRPr lang="es-ES" sz="14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55007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5235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3.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¿Cómo ajustarías</a:t>
                      </a:r>
                      <a:r>
                        <a:rPr lang="es-ES" sz="1400" b="0" baseline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el nivel de transparencia en tus comentarios según tus interlocutores?</a:t>
                      </a:r>
                      <a:br>
                        <a:rPr lang="es-ES" sz="1400" b="0" baseline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</a:br>
                      <a:endParaRPr lang="es-ES" sz="14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4929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6667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4.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Mientras</a:t>
                      </a:r>
                      <a:r>
                        <a:rPr lang="es-ES" sz="1400" b="0" baseline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avanza la conversación, ¿cómo ajustarás el contenido y estilo de tus  comentarios?</a:t>
                      </a:r>
                      <a:endParaRPr lang="es-ES" sz="14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929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029200" y="273278"/>
            <a:ext cx="3315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Nombre</a:t>
            </a:r>
            <a:r>
              <a:rPr lang="en-US" dirty="0" smtClean="0"/>
              <a:t>:  ___________________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07007"/>
            <a:ext cx="316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Presentaci</a:t>
            </a:r>
            <a:r>
              <a:rPr lang="es-ES" sz="2400" dirty="0" err="1" smtClean="0"/>
              <a:t>ón</a:t>
            </a:r>
            <a:r>
              <a:rPr lang="es-ES" sz="2400" dirty="0" smtClean="0"/>
              <a:t> de análisis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41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685800"/>
            <a:ext cx="7772400" cy="1676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¿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qué</a:t>
            </a:r>
            <a:r>
              <a:rPr lang="en-US" sz="2800" dirty="0" smtClean="0"/>
              <a:t> </a:t>
            </a:r>
            <a:r>
              <a:rPr lang="en-US" sz="2800" dirty="0" err="1" smtClean="0"/>
              <a:t>tiene</a:t>
            </a:r>
            <a:r>
              <a:rPr lang="en-US" sz="2800" dirty="0" smtClean="0"/>
              <a:t> que </a:t>
            </a:r>
            <a:r>
              <a:rPr lang="en-US" sz="2800" dirty="0" err="1" smtClean="0"/>
              <a:t>ser</a:t>
            </a:r>
            <a:r>
              <a:rPr lang="en-US" sz="2800" dirty="0" smtClean="0"/>
              <a:t> TRANSPARENTE </a:t>
            </a:r>
            <a:r>
              <a:rPr lang="en-US" sz="2800" dirty="0" err="1" smtClean="0"/>
              <a:t>tu</a:t>
            </a:r>
            <a:r>
              <a:rPr lang="en-US" sz="2800" dirty="0" smtClean="0"/>
              <a:t> </a:t>
            </a:r>
            <a:r>
              <a:rPr lang="en-US" sz="2800" dirty="0" err="1" smtClean="0"/>
              <a:t>informe</a:t>
            </a:r>
            <a:r>
              <a:rPr lang="en-US" sz="2800" dirty="0" smtClean="0"/>
              <a:t>?</a:t>
            </a:r>
            <a:endParaRPr lang="en-US" sz="18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62000" y="2743200"/>
            <a:ext cx="7772400" cy="3048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1200"/>
              </a:spcAft>
            </a:pPr>
            <a:r>
              <a:rPr lang="en-US" sz="2400" b="1" i="1" dirty="0" err="1" smtClean="0">
                <a:solidFill>
                  <a:schemeClr val="accent6"/>
                </a:solidFill>
              </a:rPr>
              <a:t>Transparencia</a:t>
            </a:r>
            <a:r>
              <a:rPr lang="en-US" sz="2400" b="1" i="1" dirty="0" smtClean="0">
                <a:solidFill>
                  <a:schemeClr val="accent6"/>
                </a:solidFill>
              </a:rPr>
              <a:t> </a:t>
            </a:r>
            <a:r>
              <a:rPr lang="en-US" sz="2400" b="1" i="1" dirty="0" err="1" smtClean="0">
                <a:solidFill>
                  <a:schemeClr val="accent6"/>
                </a:solidFill>
              </a:rPr>
              <a:t>sobre</a:t>
            </a:r>
            <a:r>
              <a:rPr lang="en-US" sz="2400" b="1" i="1" dirty="0" smtClean="0">
                <a:solidFill>
                  <a:schemeClr val="accent6"/>
                </a:solidFill>
              </a:rPr>
              <a:t> </a:t>
            </a:r>
            <a:r>
              <a:rPr lang="en-US" sz="2400" b="1" i="1" dirty="0" err="1" smtClean="0">
                <a:solidFill>
                  <a:schemeClr val="accent6"/>
                </a:solidFill>
              </a:rPr>
              <a:t>los</a:t>
            </a:r>
            <a:r>
              <a:rPr lang="en-US" sz="2400" b="1" i="1" dirty="0" smtClean="0">
                <a:solidFill>
                  <a:schemeClr val="accent6"/>
                </a:solidFill>
              </a:rPr>
              <a:t> </a:t>
            </a:r>
            <a:r>
              <a:rPr lang="en-US" sz="2400" b="1" i="1" dirty="0" err="1" smtClean="0">
                <a:solidFill>
                  <a:schemeClr val="accent6"/>
                </a:solidFill>
              </a:rPr>
              <a:t>límites</a:t>
            </a:r>
            <a:r>
              <a:rPr lang="en-US" sz="2400" b="1" i="1" dirty="0" smtClean="0">
                <a:solidFill>
                  <a:schemeClr val="accent6"/>
                </a:solidFill>
              </a:rPr>
              <a:t> de </a:t>
            </a:r>
            <a:r>
              <a:rPr lang="en-US" sz="2400" b="1" i="1" dirty="0" err="1" smtClean="0">
                <a:solidFill>
                  <a:schemeClr val="accent6"/>
                </a:solidFill>
              </a:rPr>
              <a:t>nuestra</a:t>
            </a:r>
            <a:r>
              <a:rPr lang="en-US" sz="2400" b="1" i="1" dirty="0" smtClean="0">
                <a:solidFill>
                  <a:schemeClr val="accent6"/>
                </a:solidFill>
              </a:rPr>
              <a:t> </a:t>
            </a:r>
            <a:r>
              <a:rPr lang="en-US" sz="2400" b="1" i="1" dirty="0" err="1" smtClean="0">
                <a:solidFill>
                  <a:schemeClr val="accent6"/>
                </a:solidFill>
              </a:rPr>
              <a:t>información</a:t>
            </a:r>
            <a:endParaRPr lang="en-US" sz="2400" b="1" i="1" dirty="0" smtClean="0">
              <a:solidFill>
                <a:schemeClr val="accent6"/>
              </a:solidFill>
            </a:endParaRPr>
          </a:p>
          <a:p>
            <a:pPr marL="457200" algn="l">
              <a:spcAft>
                <a:spcPts val="1200"/>
              </a:spcAft>
            </a:pPr>
            <a:r>
              <a:rPr lang="en-US" sz="2400" dirty="0" err="1" smtClean="0"/>
              <a:t>Nivel</a:t>
            </a:r>
            <a:r>
              <a:rPr lang="en-US" sz="2400" dirty="0" smtClean="0"/>
              <a:t> </a:t>
            </a:r>
            <a:r>
              <a:rPr lang="en-US" sz="2400" dirty="0" err="1" smtClean="0"/>
              <a:t>adecuado</a:t>
            </a:r>
            <a:r>
              <a:rPr lang="en-US" sz="2400" dirty="0" smtClean="0"/>
              <a:t> de </a:t>
            </a:r>
            <a:r>
              <a:rPr lang="en-US" sz="2400" dirty="0" err="1" smtClean="0"/>
              <a:t>honestidad</a:t>
            </a:r>
            <a:endParaRPr lang="en-US" sz="2400" dirty="0" smtClean="0"/>
          </a:p>
          <a:p>
            <a:pPr marL="457200" algn="l">
              <a:spcAft>
                <a:spcPts val="1200"/>
              </a:spcAft>
            </a:pPr>
            <a:r>
              <a:rPr lang="en-US" sz="2400" dirty="0" err="1" smtClean="0"/>
              <a:t>Lógica</a:t>
            </a:r>
            <a:r>
              <a:rPr lang="en-US" sz="2400" dirty="0" smtClean="0"/>
              <a:t> </a:t>
            </a:r>
            <a:r>
              <a:rPr lang="en-US" sz="2400" dirty="0" err="1" smtClean="0"/>
              <a:t>clara</a:t>
            </a:r>
            <a:r>
              <a:rPr lang="en-US" sz="2400" dirty="0" smtClean="0"/>
              <a:t>, con </a:t>
            </a:r>
            <a:r>
              <a:rPr lang="en-US" sz="2400" dirty="0" err="1" smtClean="0"/>
              <a:t>modelos</a:t>
            </a:r>
            <a:r>
              <a:rPr lang="en-US" sz="2400" dirty="0" smtClean="0"/>
              <a:t> y </a:t>
            </a:r>
            <a:r>
              <a:rPr lang="en-US" sz="2400" dirty="0" err="1" smtClean="0"/>
              <a:t>criterios</a:t>
            </a:r>
            <a:r>
              <a:rPr lang="en-US" sz="2400" dirty="0" smtClean="0"/>
              <a:t> </a:t>
            </a:r>
            <a:r>
              <a:rPr lang="en-US" sz="2400" dirty="0" err="1" smtClean="0"/>
              <a:t>claros</a:t>
            </a:r>
            <a:endParaRPr lang="en-US" sz="2400" dirty="0" smtClean="0"/>
          </a:p>
          <a:p>
            <a:pPr marL="457200" algn="l">
              <a:spcAft>
                <a:spcPts val="1200"/>
              </a:spcAft>
            </a:pPr>
            <a:r>
              <a:rPr lang="en-US" sz="2400" dirty="0" smtClean="0"/>
              <a:t>Sin </a:t>
            </a:r>
            <a:r>
              <a:rPr lang="en-US" sz="2400" dirty="0" err="1" smtClean="0"/>
              <a:t>exageración</a:t>
            </a:r>
            <a:r>
              <a:rPr lang="en-US" sz="2400" dirty="0" smtClean="0"/>
              <a:t> de la </a:t>
            </a:r>
            <a:r>
              <a:rPr lang="en-US" sz="2400" dirty="0" err="1" smtClean="0"/>
              <a:t>calidad</a:t>
            </a:r>
            <a:r>
              <a:rPr lang="en-US" sz="2400" dirty="0" smtClean="0"/>
              <a:t> de </a:t>
            </a:r>
            <a:r>
              <a:rPr lang="en-US" sz="2400" dirty="0" err="1" smtClean="0"/>
              <a:t>información</a:t>
            </a:r>
            <a:endParaRPr lang="en-US" sz="2400" dirty="0" smtClean="0"/>
          </a:p>
          <a:p>
            <a:pPr marL="457200" algn="l">
              <a:spcAft>
                <a:spcPts val="1200"/>
              </a:spcAft>
            </a:pPr>
            <a:r>
              <a:rPr lang="en-US" sz="2400" dirty="0" smtClean="0"/>
              <a:t>Sin </a:t>
            </a:r>
            <a:r>
              <a:rPr lang="en-US" sz="2400" dirty="0" err="1" smtClean="0"/>
              <a:t>exageración</a:t>
            </a:r>
            <a:r>
              <a:rPr lang="en-US" sz="2400" dirty="0" smtClean="0"/>
              <a:t> de la </a:t>
            </a:r>
            <a:r>
              <a:rPr lang="en-US" sz="2400" dirty="0" err="1" smtClean="0"/>
              <a:t>confianza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nuestros</a:t>
            </a:r>
            <a:r>
              <a:rPr lang="en-US" sz="2400" dirty="0" smtClean="0"/>
              <a:t> </a:t>
            </a:r>
            <a:r>
              <a:rPr lang="en-US" sz="2400" dirty="0" err="1" smtClean="0"/>
              <a:t>juicios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02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209800"/>
            <a:ext cx="7772400" cy="43434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1200"/>
              </a:spcAft>
            </a:pPr>
            <a:r>
              <a:rPr lang="en-US" sz="2400" dirty="0" err="1" smtClean="0"/>
              <a:t>En</a:t>
            </a:r>
            <a:r>
              <a:rPr lang="en-US" sz="2400" dirty="0" smtClean="0"/>
              <a:t> la </a:t>
            </a:r>
            <a:r>
              <a:rPr lang="en-US" sz="2400" dirty="0" err="1" smtClean="0"/>
              <a:t>hoja</a:t>
            </a:r>
            <a:r>
              <a:rPr lang="en-US" sz="2400" dirty="0" smtClean="0"/>
              <a:t> G, </a:t>
            </a:r>
            <a:r>
              <a:rPr lang="en-US" sz="2400" dirty="0"/>
              <a:t>escribe </a:t>
            </a:r>
            <a:r>
              <a:rPr lang="en-US" sz="2400" dirty="0" err="1"/>
              <a:t>ajustes</a:t>
            </a:r>
            <a:r>
              <a:rPr lang="en-US" sz="2400" dirty="0"/>
              <a:t> que </a:t>
            </a:r>
            <a:r>
              <a:rPr lang="en-US" sz="2400" dirty="0" err="1"/>
              <a:t>harías</a:t>
            </a:r>
            <a:r>
              <a:rPr lang="en-US" sz="2400" dirty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la TRANSPARENCIA de </a:t>
            </a:r>
            <a:r>
              <a:rPr lang="en-US" sz="2400" dirty="0" err="1"/>
              <a:t>tus</a:t>
            </a:r>
            <a:r>
              <a:rPr lang="en-US" sz="2400" dirty="0"/>
              <a:t> 40 palabras </a:t>
            </a:r>
            <a:r>
              <a:rPr lang="en-US" sz="2400" dirty="0" err="1" smtClean="0"/>
              <a:t>según</a:t>
            </a:r>
            <a:r>
              <a:rPr lang="en-US" sz="2400" dirty="0" smtClean="0"/>
              <a:t> el </a:t>
            </a:r>
            <a:r>
              <a:rPr lang="en-US" sz="2400" dirty="0" err="1" smtClean="0"/>
              <a:t>tema</a:t>
            </a:r>
            <a:r>
              <a:rPr lang="en-US" sz="2400" dirty="0" smtClean="0"/>
              <a:t>, el “</a:t>
            </a:r>
            <a:r>
              <a:rPr lang="en-US" sz="2400" dirty="0" err="1" smtClean="0"/>
              <a:t>cliente</a:t>
            </a:r>
            <a:r>
              <a:rPr lang="en-US" sz="2400" dirty="0" smtClean="0"/>
              <a:t>,” y las </a:t>
            </a:r>
            <a:r>
              <a:rPr lang="en-US" sz="2400" dirty="0" err="1" smtClean="0"/>
              <a:t>circunstancias</a:t>
            </a:r>
            <a:r>
              <a:rPr lang="en-US" sz="2400" dirty="0" smtClean="0"/>
              <a:t>.</a:t>
            </a:r>
          </a:p>
          <a:p>
            <a:pPr algn="l">
              <a:spcAft>
                <a:spcPts val="1200"/>
              </a:spcAft>
            </a:pPr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cambias</a:t>
            </a:r>
            <a:r>
              <a:rPr lang="en-US" sz="2400" dirty="0" smtClean="0"/>
              <a:t> el </a:t>
            </a:r>
            <a:r>
              <a:rPr lang="en-US" sz="2400" dirty="0" err="1" smtClean="0"/>
              <a:t>grado</a:t>
            </a:r>
            <a:r>
              <a:rPr lang="en-US" sz="2400" dirty="0" smtClean="0"/>
              <a:t> de</a:t>
            </a:r>
            <a:br>
              <a:rPr lang="en-US" sz="2400" dirty="0" smtClean="0"/>
            </a:br>
            <a:r>
              <a:rPr lang="en-US" sz="2400" dirty="0" err="1" smtClean="0"/>
              <a:t>transparencia</a:t>
            </a:r>
            <a:r>
              <a:rPr lang="en-US" sz="2400" dirty="0" smtClean="0"/>
              <a:t> </a:t>
            </a:r>
            <a:r>
              <a:rPr lang="en-US" sz="2400" dirty="0" err="1" smtClean="0"/>
              <a:t>cuando</a:t>
            </a:r>
            <a:r>
              <a:rPr lang="en-US" sz="2400" dirty="0" smtClean="0"/>
              <a:t> </a:t>
            </a:r>
            <a:r>
              <a:rPr lang="en-US" sz="2400" dirty="0" err="1" smtClean="0"/>
              <a:t>hablas</a:t>
            </a:r>
            <a:r>
              <a:rPr lang="en-US" sz="2400" dirty="0" smtClean="0"/>
              <a:t> de … </a:t>
            </a:r>
            <a:endParaRPr lang="en-US" sz="2400" dirty="0"/>
          </a:p>
          <a:p>
            <a:pPr marL="457200" algn="l">
              <a:spcAft>
                <a:spcPts val="1200"/>
              </a:spcAft>
            </a:pP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vida</a:t>
            </a:r>
            <a:r>
              <a:rPr lang="en-US" sz="2400" dirty="0" smtClean="0"/>
              <a:t> personal?</a:t>
            </a:r>
          </a:p>
          <a:p>
            <a:pPr marL="457200" algn="l">
              <a:spcAft>
                <a:spcPts val="1200"/>
              </a:spcAft>
            </a:pPr>
            <a:r>
              <a:rPr lang="en-US" sz="2400" dirty="0" err="1" smtClean="0"/>
              <a:t>algún</a:t>
            </a:r>
            <a:r>
              <a:rPr lang="en-US" sz="2400" dirty="0" smtClean="0"/>
              <a:t> </a:t>
            </a:r>
            <a:r>
              <a:rPr lang="en-US" sz="2400" dirty="0" err="1" smtClean="0"/>
              <a:t>tema</a:t>
            </a:r>
            <a:r>
              <a:rPr lang="en-US" sz="2400" dirty="0" smtClean="0"/>
              <a:t> </a:t>
            </a:r>
            <a:r>
              <a:rPr lang="en-US" sz="2400" dirty="0" err="1" smtClean="0"/>
              <a:t>religioso</a:t>
            </a:r>
            <a:r>
              <a:rPr lang="en-US" sz="2400" dirty="0" smtClean="0"/>
              <a:t>?</a:t>
            </a:r>
          </a:p>
          <a:p>
            <a:pPr marL="457200" algn="l">
              <a:spcAft>
                <a:spcPts val="1200"/>
              </a:spcAft>
            </a:pPr>
            <a:r>
              <a:rPr lang="en-US" sz="2400" dirty="0" smtClean="0"/>
              <a:t>con un </a:t>
            </a:r>
            <a:r>
              <a:rPr lang="en-US" sz="2400" dirty="0" err="1" smtClean="0"/>
              <a:t>polícia</a:t>
            </a:r>
            <a:r>
              <a:rPr lang="en-US" sz="2400" dirty="0" smtClean="0"/>
              <a:t> … o </a:t>
            </a:r>
            <a:r>
              <a:rPr lang="en-US" sz="2400" dirty="0" err="1" smtClean="0"/>
              <a:t>sacerdote</a:t>
            </a:r>
            <a:r>
              <a:rPr lang="en-US" sz="2400" dirty="0" smtClean="0"/>
              <a:t>?</a:t>
            </a:r>
          </a:p>
          <a:p>
            <a:pPr marL="457200" algn="l">
              <a:spcAft>
                <a:spcPts val="1200"/>
              </a:spcAft>
            </a:pP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una</a:t>
            </a:r>
            <a:r>
              <a:rPr lang="en-US" sz="2400" dirty="0" smtClean="0"/>
              <a:t> </a:t>
            </a:r>
            <a:r>
              <a:rPr lang="en-US" sz="2400" dirty="0" err="1" smtClean="0"/>
              <a:t>situación</a:t>
            </a:r>
            <a:r>
              <a:rPr lang="en-US" sz="2400" dirty="0" smtClean="0"/>
              <a:t> </a:t>
            </a:r>
            <a:r>
              <a:rPr lang="en-US" sz="2400" dirty="0" err="1" smtClean="0"/>
              <a:t>comercial</a:t>
            </a:r>
            <a:r>
              <a:rPr lang="en-US" sz="2400" dirty="0" smtClean="0"/>
              <a:t>? </a:t>
            </a:r>
          </a:p>
          <a:p>
            <a:pPr algn="l">
              <a:spcAft>
                <a:spcPts val="1200"/>
              </a:spcAft>
            </a:pPr>
            <a:endParaRPr lang="en-US" sz="2400" dirty="0"/>
          </a:p>
          <a:p>
            <a:pPr algn="l">
              <a:spcAft>
                <a:spcPts val="1200"/>
              </a:spcAft>
            </a:pPr>
            <a:endParaRPr lang="en-US" sz="2400" dirty="0" smtClean="0"/>
          </a:p>
        </p:txBody>
      </p:sp>
      <p:pic>
        <p:nvPicPr>
          <p:cNvPr id="1027" name="Picture 3" descr="C:\Users\Fulton\AppData\Local\Microsoft\Windows\Temporary Internet Files\Content.IE5\IMT22A44\MC90023919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483" y="381000"/>
            <a:ext cx="1875434" cy="1689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7714">
            <a:off x="5438313" y="3657600"/>
            <a:ext cx="2971800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20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Fulton\AppData\Local\Microsoft\Windows\Temporary Internet Files\Content.IE5\IMT22A44\MC90023919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896" y="790239"/>
            <a:ext cx="1103904" cy="99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1219200"/>
            <a:ext cx="201241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Mini-</a:t>
            </a:r>
            <a:r>
              <a:rPr lang="en-US" sz="2400" dirty="0" err="1" smtClean="0"/>
              <a:t>ejercicios</a:t>
            </a:r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8344723" y="307007"/>
            <a:ext cx="533400" cy="523220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/>
                </a:solidFill>
              </a:rPr>
              <a:t>G</a:t>
            </a:r>
            <a:endParaRPr lang="en-US" sz="2800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863885"/>
              </p:ext>
            </p:extLst>
          </p:nvPr>
        </p:nvGraphicFramePr>
        <p:xfrm>
          <a:off x="762000" y="2133600"/>
          <a:ext cx="8001000" cy="4612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307"/>
                <a:gridCol w="7525693"/>
              </a:tblGrid>
              <a:tr h="349296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1.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En</a:t>
                      </a:r>
                      <a:r>
                        <a:rPr lang="en-US" sz="14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40 palabras o </a:t>
                      </a:r>
                      <a:r>
                        <a:rPr lang="en-US" sz="1400" b="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menos</a:t>
                      </a:r>
                      <a:r>
                        <a:rPr lang="en-US" sz="14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US" sz="1400" b="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dinos</a:t>
                      </a:r>
                      <a:r>
                        <a:rPr lang="en-US" sz="14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qué</a:t>
                      </a:r>
                      <a:r>
                        <a:rPr lang="en-US" sz="14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s-ES" sz="14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necesitamos saber</a:t>
                      </a:r>
                      <a:r>
                        <a:rPr lang="es-ES" sz="1400" b="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sobre el tema que has escogido.</a:t>
                      </a:r>
                      <a:endParaRPr lang="en-US" sz="14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929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929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929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21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3329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2.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Explica</a:t>
                      </a:r>
                      <a:r>
                        <a:rPr lang="es-ES" sz="1400" b="0" baseline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cómo cambiarías esa presentación en situaciones diferentes – como el contexto profesional, vida personal, o conversación con personas de cultura ajena. </a:t>
                      </a:r>
                      <a:br>
                        <a:rPr lang="es-ES" sz="1400" b="0" baseline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</a:br>
                      <a:endParaRPr lang="es-ES" sz="14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55007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5235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3.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1" noProof="0" dirty="0" smtClean="0">
                          <a:solidFill>
                            <a:schemeClr val="tx1"/>
                          </a:solidFill>
                        </a:rPr>
                        <a:t>¿Cómo ajustarías</a:t>
                      </a:r>
                      <a:r>
                        <a:rPr lang="es-ES" sz="1400" b="1" baseline="0" noProof="0" dirty="0" smtClean="0">
                          <a:solidFill>
                            <a:schemeClr val="tx1"/>
                          </a:solidFill>
                        </a:rPr>
                        <a:t> el nivel de transparencia en tus comentarios según tus interlocutores?</a:t>
                      </a:r>
                      <a:br>
                        <a:rPr lang="es-ES" sz="1400" b="1" baseline="0" noProof="0" dirty="0" smtClean="0">
                          <a:solidFill>
                            <a:schemeClr val="tx1"/>
                          </a:solidFill>
                        </a:rPr>
                      </a:br>
                      <a:endParaRPr lang="es-ES" sz="14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4929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6667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4.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Mientras</a:t>
                      </a:r>
                      <a:r>
                        <a:rPr lang="es-ES" sz="1400" b="0" baseline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avanza la conversación, ¿cómo ajustarás el contenido y estilo de tus  comentarios?</a:t>
                      </a:r>
                      <a:endParaRPr lang="es-ES" sz="14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9296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029200" y="273278"/>
            <a:ext cx="3315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Nombre</a:t>
            </a:r>
            <a:r>
              <a:rPr lang="en-US" dirty="0" smtClean="0"/>
              <a:t>:  ___________________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07007"/>
            <a:ext cx="316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Presentaci</a:t>
            </a:r>
            <a:r>
              <a:rPr lang="es-ES" sz="2400" dirty="0" err="1" smtClean="0"/>
              <a:t>ón</a:t>
            </a:r>
            <a:r>
              <a:rPr lang="es-ES" sz="2400" dirty="0" smtClean="0"/>
              <a:t> de análisis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8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62000" y="609600"/>
            <a:ext cx="7772400" cy="1676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¿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qué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tan </a:t>
            </a:r>
            <a:r>
              <a:rPr lang="en-US" sz="2800" dirty="0" err="1" smtClean="0"/>
              <a:t>importante</a:t>
            </a:r>
            <a:r>
              <a:rPr lang="en-US" sz="2800" dirty="0" smtClean="0"/>
              <a:t> el </a:t>
            </a:r>
            <a:r>
              <a:rPr lang="en-US" sz="2800" dirty="0" err="1" smtClean="0"/>
              <a:t>buen</a:t>
            </a:r>
            <a:r>
              <a:rPr lang="en-US" sz="2800" dirty="0" smtClean="0"/>
              <a:t> ARTE </a:t>
            </a:r>
            <a:r>
              <a:rPr lang="en-US" sz="2800" dirty="0" smtClean="0"/>
              <a:t>DEL </a:t>
            </a:r>
            <a:r>
              <a:rPr lang="en-US" sz="2800" dirty="0" smtClean="0"/>
              <a:t>OFICIO?</a:t>
            </a:r>
            <a:endParaRPr lang="en-US" sz="18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62000" y="2209800"/>
            <a:ext cx="7848600" cy="4114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1200"/>
              </a:spcAft>
            </a:pPr>
            <a:r>
              <a:rPr lang="en-US" sz="2400" b="1" i="1" dirty="0" smtClean="0">
                <a:solidFill>
                  <a:schemeClr val="accent6"/>
                </a:solidFill>
              </a:rPr>
              <a:t>El arte del </a:t>
            </a:r>
            <a:r>
              <a:rPr lang="en-US" sz="2400" b="1" i="1" dirty="0" err="1" smtClean="0">
                <a:solidFill>
                  <a:schemeClr val="accent6"/>
                </a:solidFill>
              </a:rPr>
              <a:t>oficio</a:t>
            </a:r>
            <a:r>
              <a:rPr lang="en-US" sz="2400" b="1" i="1" dirty="0" smtClean="0">
                <a:solidFill>
                  <a:schemeClr val="accent6"/>
                </a:solidFill>
              </a:rPr>
              <a:t> </a:t>
            </a:r>
            <a:r>
              <a:rPr lang="en-US" sz="2400" b="1" i="1" dirty="0" err="1" smtClean="0">
                <a:solidFill>
                  <a:schemeClr val="accent6"/>
                </a:solidFill>
              </a:rPr>
              <a:t>garantiza</a:t>
            </a:r>
            <a:r>
              <a:rPr lang="en-US" sz="2400" b="1" i="1" dirty="0" smtClean="0">
                <a:solidFill>
                  <a:schemeClr val="accent6"/>
                </a:solidFill>
              </a:rPr>
              <a:t> </a:t>
            </a:r>
            <a:r>
              <a:rPr lang="en-US" sz="2400" b="1" i="1" dirty="0" err="1" smtClean="0">
                <a:solidFill>
                  <a:schemeClr val="accent6"/>
                </a:solidFill>
              </a:rPr>
              <a:t>calidad</a:t>
            </a:r>
            <a:r>
              <a:rPr lang="en-US" sz="2400" b="1" i="1" dirty="0" smtClean="0">
                <a:solidFill>
                  <a:schemeClr val="accent6"/>
                </a:solidFill>
              </a:rPr>
              <a:t>.</a:t>
            </a:r>
          </a:p>
          <a:p>
            <a:pPr marL="274320" algn="l">
              <a:spcAft>
                <a:spcPts val="1200"/>
              </a:spcAft>
            </a:pPr>
            <a:r>
              <a:rPr lang="en-US" sz="2400" dirty="0" err="1" smtClean="0"/>
              <a:t>Combinación</a:t>
            </a:r>
            <a:r>
              <a:rPr lang="en-US" sz="2400" dirty="0" smtClean="0"/>
              <a:t> de … </a:t>
            </a:r>
          </a:p>
          <a:p>
            <a:pPr marL="640080" algn="l">
              <a:spcAft>
                <a:spcPts val="1200"/>
              </a:spcAft>
            </a:pPr>
            <a:r>
              <a:rPr lang="en-US" sz="2400" dirty="0" err="1" smtClean="0"/>
              <a:t>transparencia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claridad</a:t>
            </a:r>
            <a:r>
              <a:rPr lang="en-US" sz="2400" dirty="0" smtClean="0"/>
              <a:t> </a:t>
            </a:r>
            <a:r>
              <a:rPr lang="en-US" sz="2400" dirty="0" err="1" smtClean="0"/>
              <a:t>sobre</a:t>
            </a:r>
            <a:r>
              <a:rPr lang="en-US" sz="2400" dirty="0" smtClean="0"/>
              <a:t> </a:t>
            </a:r>
            <a:r>
              <a:rPr lang="en-US" sz="2400" dirty="0" err="1" smtClean="0"/>
              <a:t>lógica</a:t>
            </a:r>
            <a:r>
              <a:rPr lang="en-US" sz="2400" dirty="0" smtClean="0"/>
              <a:t> y </a:t>
            </a:r>
            <a:r>
              <a:rPr lang="en-US" sz="2400" dirty="0" err="1" smtClean="0"/>
              <a:t>modelos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cuidadosa</a:t>
            </a:r>
            <a:r>
              <a:rPr lang="en-US" sz="2400" dirty="0" smtClean="0"/>
              <a:t> </a:t>
            </a:r>
            <a:r>
              <a:rPr lang="en-US" sz="2400" dirty="0" err="1" smtClean="0"/>
              <a:t>selección</a:t>
            </a:r>
            <a:r>
              <a:rPr lang="en-US" sz="2400" dirty="0" smtClean="0"/>
              <a:t> de palabras</a:t>
            </a:r>
            <a:br>
              <a:rPr lang="en-US" sz="2400" dirty="0" smtClean="0"/>
            </a:br>
            <a:r>
              <a:rPr lang="en-US" sz="2400" dirty="0" err="1" smtClean="0"/>
              <a:t>examinación</a:t>
            </a:r>
            <a:r>
              <a:rPr lang="en-US" sz="2400" dirty="0" smtClean="0"/>
              <a:t> de </a:t>
            </a:r>
            <a:r>
              <a:rPr lang="en-US" sz="2400" dirty="0" err="1" smtClean="0"/>
              <a:t>interpretaciones</a:t>
            </a:r>
            <a:r>
              <a:rPr lang="en-US" sz="2400" dirty="0" smtClean="0"/>
              <a:t> </a:t>
            </a:r>
            <a:r>
              <a:rPr lang="en-US" sz="2400" dirty="0" err="1" smtClean="0"/>
              <a:t>alternativas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conocimiento</a:t>
            </a:r>
            <a:r>
              <a:rPr lang="en-US" sz="2400" dirty="0" smtClean="0"/>
              <a:t> de </a:t>
            </a:r>
            <a:r>
              <a:rPr lang="en-US" sz="2400" dirty="0" err="1" smtClean="0"/>
              <a:t>implicaciones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  <a:p>
            <a:pPr>
              <a:spcAft>
                <a:spcPts val="1200"/>
              </a:spcAft>
            </a:pPr>
            <a:r>
              <a:rPr lang="en-US" sz="2400" u="sng" dirty="0" err="1" smtClean="0"/>
              <a:t>Neutralidad</a:t>
            </a:r>
            <a:r>
              <a:rPr lang="en-US" sz="2400" u="sng" dirty="0" smtClean="0"/>
              <a:t>/</a:t>
            </a:r>
            <a:r>
              <a:rPr lang="en-US" sz="2400" u="sng" dirty="0" err="1" smtClean="0"/>
              <a:t>objetividad</a:t>
            </a:r>
            <a:r>
              <a:rPr lang="en-US" sz="2400" u="sng" dirty="0" smtClean="0"/>
              <a:t>/sin-</a:t>
            </a:r>
            <a:r>
              <a:rPr lang="en-US" sz="2400" u="sng" dirty="0" err="1" smtClean="0"/>
              <a:t>valores</a:t>
            </a:r>
            <a:r>
              <a:rPr lang="en-US" sz="2400" u="sng" dirty="0" smtClean="0"/>
              <a:t> = </a:t>
            </a:r>
            <a:r>
              <a:rPr lang="en-US" sz="2400" u="sng" dirty="0" err="1" smtClean="0"/>
              <a:t>credibilidad</a:t>
            </a:r>
            <a:endParaRPr lang="en-US" sz="2400" u="sng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51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62000" y="914400"/>
            <a:ext cx="7772400" cy="1676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¿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qué</a:t>
            </a:r>
            <a:r>
              <a:rPr lang="en-US" sz="2800" dirty="0" smtClean="0"/>
              <a:t> hay que ADAPTARSE con el </a:t>
            </a:r>
            <a:r>
              <a:rPr lang="en-US" sz="2800" dirty="0" err="1" smtClean="0"/>
              <a:t>flujo</a:t>
            </a:r>
            <a:r>
              <a:rPr lang="en-US" sz="2800" dirty="0" smtClean="0"/>
              <a:t> de la </a:t>
            </a:r>
            <a:r>
              <a:rPr lang="en-US" sz="2800" dirty="0" err="1" smtClean="0"/>
              <a:t>conversación</a:t>
            </a:r>
            <a:r>
              <a:rPr lang="en-US" sz="2800" dirty="0" smtClean="0"/>
              <a:t>?</a:t>
            </a:r>
            <a:endParaRPr lang="en-US" sz="18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62000" y="2743200"/>
            <a:ext cx="7239000" cy="3505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1200"/>
              </a:spcAft>
            </a:pPr>
            <a:r>
              <a:rPr lang="en-US" sz="2400" b="1" i="1" dirty="0" err="1" smtClean="0">
                <a:solidFill>
                  <a:schemeClr val="accent6"/>
                </a:solidFill>
              </a:rPr>
              <a:t>Brindamos</a:t>
            </a:r>
            <a:r>
              <a:rPr lang="en-US" sz="2400" b="1" i="1" dirty="0" smtClean="0">
                <a:solidFill>
                  <a:schemeClr val="accent6"/>
                </a:solidFill>
              </a:rPr>
              <a:t> </a:t>
            </a:r>
            <a:r>
              <a:rPr lang="en-US" sz="2400" b="1" i="1" dirty="0" err="1" smtClean="0">
                <a:solidFill>
                  <a:schemeClr val="accent6"/>
                </a:solidFill>
              </a:rPr>
              <a:t>servicio</a:t>
            </a:r>
            <a:r>
              <a:rPr lang="en-US" sz="2400" b="1" i="1" dirty="0" smtClean="0">
                <a:solidFill>
                  <a:schemeClr val="accent6"/>
                </a:solidFill>
              </a:rPr>
              <a:t> al </a:t>
            </a:r>
            <a:r>
              <a:rPr lang="en-US" sz="2400" b="1" i="1" dirty="0" err="1" smtClean="0">
                <a:solidFill>
                  <a:schemeClr val="accent6"/>
                </a:solidFill>
              </a:rPr>
              <a:t>decisor</a:t>
            </a:r>
            <a:r>
              <a:rPr lang="en-US" sz="2400" b="1" i="1" dirty="0" smtClean="0">
                <a:solidFill>
                  <a:schemeClr val="accent6"/>
                </a:solidFill>
              </a:rPr>
              <a:t>, no al </a:t>
            </a:r>
            <a:r>
              <a:rPr lang="en-US" sz="2400" b="1" i="1" dirty="0" err="1" smtClean="0">
                <a:solidFill>
                  <a:schemeClr val="accent6"/>
                </a:solidFill>
              </a:rPr>
              <a:t>revés</a:t>
            </a:r>
            <a:endParaRPr lang="en-US" sz="2400" b="1" i="1" dirty="0" smtClean="0">
              <a:solidFill>
                <a:schemeClr val="accent6"/>
              </a:solidFill>
            </a:endParaRPr>
          </a:p>
          <a:p>
            <a:pPr algn="l">
              <a:spcAft>
                <a:spcPts val="1200"/>
              </a:spcAft>
            </a:pPr>
            <a:r>
              <a:rPr lang="es-ES" sz="2400" dirty="0" smtClean="0"/>
              <a:t>Para preparar, debemos ser </a:t>
            </a:r>
            <a:r>
              <a:rPr lang="es-ES" sz="2400" dirty="0" smtClean="0"/>
              <a:t>conscientes de …</a:t>
            </a:r>
            <a:endParaRPr lang="en-US" sz="2400" dirty="0" smtClean="0"/>
          </a:p>
          <a:p>
            <a:pPr marL="457200" algn="l">
              <a:spcAft>
                <a:spcPts val="1200"/>
              </a:spcAft>
            </a:pPr>
            <a:r>
              <a:rPr lang="en-US" sz="2400" dirty="0" err="1" smtClean="0"/>
              <a:t>Conscientes</a:t>
            </a:r>
            <a:r>
              <a:rPr lang="en-US" sz="2400" dirty="0" smtClean="0"/>
              <a:t> de las </a:t>
            </a:r>
            <a:r>
              <a:rPr lang="en-US" sz="2400" dirty="0" err="1" smtClean="0"/>
              <a:t>opciones</a:t>
            </a:r>
            <a:r>
              <a:rPr lang="en-US" sz="2400" dirty="0" smtClean="0"/>
              <a:t> que </a:t>
            </a:r>
            <a:r>
              <a:rPr lang="en-US" sz="2400" dirty="0" err="1" smtClean="0"/>
              <a:t>tiene</a:t>
            </a:r>
            <a:r>
              <a:rPr lang="en-US" sz="2400" dirty="0" smtClean="0"/>
              <a:t> el </a:t>
            </a:r>
            <a:r>
              <a:rPr lang="en-US" sz="2400" dirty="0" err="1" smtClean="0"/>
              <a:t>decisor</a:t>
            </a:r>
            <a:endParaRPr lang="en-US" sz="2400" dirty="0"/>
          </a:p>
          <a:p>
            <a:pPr marL="457200" algn="l">
              <a:spcAft>
                <a:spcPts val="1200"/>
              </a:spcAft>
            </a:pPr>
            <a:r>
              <a:rPr lang="en-US" sz="2400" dirty="0" err="1" smtClean="0"/>
              <a:t>Conscientes</a:t>
            </a:r>
            <a:r>
              <a:rPr lang="en-US" sz="2400" dirty="0" smtClean="0"/>
              <a:t> de </a:t>
            </a:r>
            <a:r>
              <a:rPr lang="en-US" sz="2400" dirty="0" err="1" smtClean="0"/>
              <a:t>políticas</a:t>
            </a:r>
            <a:r>
              <a:rPr lang="en-US" sz="2400" dirty="0" smtClean="0"/>
              <a:t> </a:t>
            </a:r>
            <a:r>
              <a:rPr lang="en-US" sz="2400" dirty="0" err="1" smtClean="0"/>
              <a:t>ya</a:t>
            </a:r>
            <a:r>
              <a:rPr lang="en-US" sz="2400" dirty="0" smtClean="0"/>
              <a:t> </a:t>
            </a:r>
            <a:r>
              <a:rPr lang="en-US" sz="2400" dirty="0" err="1" smtClean="0"/>
              <a:t>adoptadas</a:t>
            </a:r>
            <a:r>
              <a:rPr lang="en-US" sz="2400" dirty="0" smtClean="0"/>
              <a:t> – y de la </a:t>
            </a:r>
            <a:r>
              <a:rPr lang="en-US" sz="2400" dirty="0" err="1" smtClean="0"/>
              <a:t>dinámica</a:t>
            </a:r>
            <a:r>
              <a:rPr lang="en-US" sz="2400" dirty="0" smtClean="0"/>
              <a:t> </a:t>
            </a:r>
            <a:r>
              <a:rPr lang="en-US" sz="2400" dirty="0" err="1" smtClean="0"/>
              <a:t>política</a:t>
            </a:r>
            <a:endParaRPr lang="en-US" sz="2400" dirty="0"/>
          </a:p>
          <a:p>
            <a:pPr marL="457200" algn="l">
              <a:spcAft>
                <a:spcPts val="1200"/>
              </a:spcAft>
            </a:pPr>
            <a:r>
              <a:rPr lang="en-US" sz="2400" dirty="0" err="1" smtClean="0"/>
              <a:t>Conscientes</a:t>
            </a:r>
            <a:r>
              <a:rPr lang="en-US" sz="2400" dirty="0" smtClean="0"/>
              <a:t> de </a:t>
            </a:r>
            <a:r>
              <a:rPr lang="en-US" sz="2400" dirty="0" err="1" smtClean="0"/>
              <a:t>preguntas</a:t>
            </a:r>
            <a:r>
              <a:rPr lang="en-US" sz="2400" dirty="0" smtClean="0"/>
              <a:t> que </a:t>
            </a:r>
            <a:r>
              <a:rPr lang="en-US" sz="2400" dirty="0" err="1" smtClean="0"/>
              <a:t>probablemente</a:t>
            </a:r>
            <a:r>
              <a:rPr lang="en-US" sz="2400" dirty="0" smtClean="0"/>
              <a:t> </a:t>
            </a:r>
            <a:r>
              <a:rPr lang="en-US" sz="2400" dirty="0" err="1" smtClean="0"/>
              <a:t>tendrá</a:t>
            </a:r>
            <a:r>
              <a:rPr lang="en-US" sz="2400" dirty="0" smtClean="0"/>
              <a:t> el </a:t>
            </a:r>
            <a:r>
              <a:rPr lang="en-US" sz="2400" dirty="0" err="1" smtClean="0"/>
              <a:t>decisor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5062-4662-4D6B-BB38-DB7C890070D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10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716</Words>
  <Application>Microsoft Office PowerPoint</Application>
  <PresentationFormat>On-screen Show (4:3)</PresentationFormat>
  <Paragraphs>134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¿Por qué apropiado para la CULTURA del decisor?</vt:lpstr>
      <vt:lpstr>PowerPoint Presentation</vt:lpstr>
      <vt:lpstr>PowerPoint Presentation</vt:lpstr>
      <vt:lpstr>¿Por qué tiene que ser TRANSPARENTE tu informe?</vt:lpstr>
      <vt:lpstr>PowerPoint Presentation</vt:lpstr>
      <vt:lpstr>PowerPoint Presentation</vt:lpstr>
      <vt:lpstr>¿Por qué es tan importante el buen ARTE DEL OFICIO?</vt:lpstr>
      <vt:lpstr>¿Por qué hay que ADAPTARSE con el flujo de la conversación?</vt:lpstr>
      <vt:lpstr>PowerPoint Presentation</vt:lpstr>
      <vt:lpstr>PowerPoint Presentation</vt:lpstr>
      <vt:lpstr>En Resumen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fulton</dc:creator>
  <cp:lastModifiedBy>fulton</cp:lastModifiedBy>
  <cp:revision>26</cp:revision>
  <cp:lastPrinted>2017-06-11T14:40:22Z</cp:lastPrinted>
  <dcterms:created xsi:type="dcterms:W3CDTF">2017-05-30T17:27:52Z</dcterms:created>
  <dcterms:modified xsi:type="dcterms:W3CDTF">2017-06-11T14:40:24Z</dcterms:modified>
</cp:coreProperties>
</file>