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FB7BED95-D059-4626-9DD4-4AB159053A8C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64D4816A-ED75-4335-9F41-31B9A5E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33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1CF5768D-AD0A-4AEF-A2C4-0BA3BFCECC28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9A6856FF-F0EF-49CB-92FD-CE960D81B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91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5522B-0861-45C2-9F6C-C8B4BEC49E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9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5522B-0861-45C2-9F6C-C8B4BEC49E7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35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788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3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09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6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9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64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79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859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16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42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4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12CBA-0256-486B-84B6-FF5F73EE4BD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8428C-1234-4B4A-80AF-51DC90023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39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declassified%20estimates/doc03_withnotes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declassified%20estimates/doc05_withnotes.pdf" TargetMode="External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hyperlink" Target="declassified%20estimates/doc08_withnotes.pd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declassified%20estimates/doc14_with%20notes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hyperlink" Target="declassified%20estimates/doc18_withnotes.pdf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declassified%20estimates/doc26_withnotes.pdf" TargetMode="External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33400"/>
            <a:ext cx="74675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EJEMPLO</a:t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sz="2800" dirty="0" smtClean="0"/>
              <a:t>¿La </a:t>
            </a:r>
            <a:r>
              <a:rPr lang="en-US" sz="2800" dirty="0" err="1" smtClean="0"/>
              <a:t>inteligencia</a:t>
            </a:r>
            <a:r>
              <a:rPr lang="en-US" sz="2800" dirty="0" smtClean="0"/>
              <a:t> EEUU </a:t>
            </a:r>
            <a:r>
              <a:rPr lang="en-US" sz="2800" dirty="0" err="1" smtClean="0"/>
              <a:t>analizó</a:t>
            </a:r>
            <a:r>
              <a:rPr lang="en-US" sz="2800" dirty="0" smtClean="0"/>
              <a:t> </a:t>
            </a:r>
            <a:r>
              <a:rPr lang="en-US" sz="2800" dirty="0" err="1" smtClean="0"/>
              <a:t>correctamente</a:t>
            </a:r>
            <a:r>
              <a:rPr lang="en-US" sz="2800" dirty="0" smtClean="0"/>
              <a:t> el </a:t>
            </a:r>
            <a:r>
              <a:rPr lang="en-US" sz="2800" dirty="0" err="1" smtClean="0"/>
              <a:t>masacre</a:t>
            </a:r>
            <a:r>
              <a:rPr lang="en-US" sz="2800" dirty="0" smtClean="0"/>
              <a:t> de </a:t>
            </a:r>
            <a:r>
              <a:rPr lang="en-US" sz="2800" dirty="0" err="1" smtClean="0"/>
              <a:t>Tlatelolco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286000"/>
            <a:ext cx="746759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INFORMACIÓN DE FONDO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2 </a:t>
            </a:r>
            <a:r>
              <a:rPr lang="en-US" dirty="0" err="1" smtClean="0"/>
              <a:t>octubre</a:t>
            </a:r>
            <a:r>
              <a:rPr lang="en-US" dirty="0" smtClean="0"/>
              <a:t> 1968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La Plaza de las Tres </a:t>
            </a:r>
            <a:r>
              <a:rPr lang="en-US" dirty="0" err="1" smtClean="0"/>
              <a:t>Culturas</a:t>
            </a:r>
            <a:r>
              <a:rPr lang="en-US" dirty="0" smtClean="0"/>
              <a:t>, </a:t>
            </a:r>
            <a:r>
              <a:rPr lang="en-US" dirty="0" err="1" smtClean="0"/>
              <a:t>Tlatelolco</a:t>
            </a:r>
            <a:r>
              <a:rPr lang="en-US" dirty="0" smtClean="0"/>
              <a:t>, DF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Estudiantes</a:t>
            </a:r>
            <a:r>
              <a:rPr lang="en-US" dirty="0" smtClean="0"/>
              <a:t> y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desafiaron</a:t>
            </a:r>
            <a:r>
              <a:rPr lang="en-US" dirty="0" smtClean="0"/>
              <a:t> </a:t>
            </a:r>
            <a:r>
              <a:rPr lang="en-US" dirty="0" smtClean="0"/>
              <a:t>al </a:t>
            </a:r>
            <a:r>
              <a:rPr lang="en-US" dirty="0" err="1" smtClean="0"/>
              <a:t>gobierno</a:t>
            </a:r>
            <a:r>
              <a:rPr lang="en-US" dirty="0" smtClean="0"/>
              <a:t> del </a:t>
            </a:r>
            <a:r>
              <a:rPr lang="en-US" dirty="0" err="1" smtClean="0"/>
              <a:t>Presidente</a:t>
            </a:r>
            <a:r>
              <a:rPr lang="en-US" dirty="0" smtClean="0"/>
              <a:t> Gustavo Díaz </a:t>
            </a:r>
            <a:r>
              <a:rPr lang="en-US" dirty="0" err="1" smtClean="0"/>
              <a:t>Ordaz</a:t>
            </a:r>
            <a:r>
              <a:rPr lang="en-US" dirty="0" smtClean="0"/>
              <a:t> </a:t>
            </a:r>
            <a:r>
              <a:rPr lang="en-US" dirty="0" err="1" smtClean="0"/>
              <a:t>Bolaños</a:t>
            </a:r>
            <a:r>
              <a:rPr lang="en-US" dirty="0" smtClean="0"/>
              <a:t>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Culminación</a:t>
            </a:r>
            <a:r>
              <a:rPr lang="en-US" dirty="0" smtClean="0"/>
              <a:t> de </a:t>
            </a:r>
            <a:r>
              <a:rPr lang="en-US" dirty="0" err="1" smtClean="0"/>
              <a:t>meses</a:t>
            </a:r>
            <a:r>
              <a:rPr lang="en-US" dirty="0" smtClean="0"/>
              <a:t> de </a:t>
            </a:r>
            <a:r>
              <a:rPr lang="en-US" dirty="0" err="1" smtClean="0"/>
              <a:t>protestas</a:t>
            </a:r>
            <a:r>
              <a:rPr lang="en-US" dirty="0" smtClean="0"/>
              <a:t>, </a:t>
            </a:r>
            <a:r>
              <a:rPr lang="en-US" dirty="0" err="1" smtClean="0"/>
              <a:t>confrontación</a:t>
            </a:r>
            <a:r>
              <a:rPr lang="en-US" dirty="0" smtClean="0"/>
              <a:t>, y </a:t>
            </a:r>
            <a:r>
              <a:rPr lang="en-US" dirty="0" err="1" smtClean="0"/>
              <a:t>tensiones</a:t>
            </a:r>
            <a:endParaRPr lang="en-US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Murieron</a:t>
            </a:r>
            <a:r>
              <a:rPr lang="en-US" dirty="0" smtClean="0"/>
              <a:t> </a:t>
            </a:r>
            <a:r>
              <a:rPr lang="en-US" dirty="0" err="1" smtClean="0"/>
              <a:t>cientos</a:t>
            </a:r>
            <a:r>
              <a:rPr lang="en-US" dirty="0" smtClean="0"/>
              <a:t>;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heridos</a:t>
            </a:r>
            <a:endParaRPr lang="en-US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Las </a:t>
            </a:r>
            <a:r>
              <a:rPr lang="en-US" dirty="0" err="1" smtClean="0"/>
              <a:t>Olimpiadas</a:t>
            </a:r>
            <a:r>
              <a:rPr lang="en-US" dirty="0" smtClean="0"/>
              <a:t> </a:t>
            </a:r>
            <a:r>
              <a:rPr lang="en-US" dirty="0" smtClean="0"/>
              <a:t>dos </a:t>
            </a:r>
            <a:r>
              <a:rPr lang="en-US" dirty="0" err="1" smtClean="0"/>
              <a:t>semanas</a:t>
            </a:r>
            <a:r>
              <a:rPr lang="en-US" dirty="0" smtClean="0"/>
              <a:t> </a:t>
            </a:r>
            <a:r>
              <a:rPr lang="en-US" dirty="0" err="1" smtClean="0"/>
              <a:t>después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5000"/>
            <a:ext cx="3795911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Documents declassified / published in 2003</a:t>
            </a:r>
            <a:br>
              <a:rPr lang="en-US" sz="1600" dirty="0" smtClean="0"/>
            </a:br>
            <a:r>
              <a:rPr lang="en-US" sz="1600" dirty="0" smtClean="0"/>
              <a:t>by National Security Archives</a:t>
            </a:r>
          </a:p>
          <a:p>
            <a:pPr algn="ctr"/>
            <a:r>
              <a:rPr lang="en-US" sz="1600" dirty="0" smtClean="0"/>
              <a:t>www.nsarchive.gwu.edu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6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1" y="2362200"/>
            <a:ext cx="746759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PREGUNTAS</a:t>
            </a:r>
            <a:br>
              <a:rPr lang="en-US" dirty="0" smtClean="0"/>
            </a:b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¿La </a:t>
            </a:r>
            <a:r>
              <a:rPr lang="en-US" dirty="0" err="1" smtClean="0"/>
              <a:t>inteligencia</a:t>
            </a:r>
            <a:r>
              <a:rPr lang="en-US" dirty="0" smtClean="0"/>
              <a:t> EEUU </a:t>
            </a:r>
            <a:r>
              <a:rPr lang="en-US" dirty="0" err="1" smtClean="0"/>
              <a:t>logró</a:t>
            </a:r>
            <a:r>
              <a:rPr lang="en-US" dirty="0" smtClean="0"/>
              <a:t> …</a:t>
            </a:r>
          </a:p>
          <a:p>
            <a:pPr lvl="1">
              <a:spcAft>
                <a:spcPts val="1200"/>
              </a:spcAft>
            </a:pPr>
            <a:r>
              <a:rPr lang="en-US" dirty="0" err="1" smtClean="0"/>
              <a:t>entender</a:t>
            </a:r>
            <a:r>
              <a:rPr lang="en-US" dirty="0" smtClean="0"/>
              <a:t> la </a:t>
            </a:r>
            <a:r>
              <a:rPr lang="en-US" dirty="0" err="1" smtClean="0"/>
              <a:t>dinámica</a:t>
            </a:r>
            <a:r>
              <a:rPr lang="en-US" dirty="0" smtClean="0"/>
              <a:t> de las </a:t>
            </a:r>
            <a:r>
              <a:rPr lang="en-US" dirty="0" err="1" smtClean="0"/>
              <a:t>tensiones</a:t>
            </a:r>
            <a:r>
              <a:rPr lang="en-US" dirty="0" smtClean="0"/>
              <a:t>/</a:t>
            </a:r>
            <a:r>
              <a:rPr lang="en-US" dirty="0" err="1" smtClean="0"/>
              <a:t>confrontación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México?</a:t>
            </a:r>
          </a:p>
          <a:p>
            <a:pPr lvl="1">
              <a:spcAft>
                <a:spcPts val="1200"/>
              </a:spcAft>
            </a:pPr>
            <a:r>
              <a:rPr lang="en-US" dirty="0" err="1" smtClean="0"/>
              <a:t>tenía</a:t>
            </a:r>
            <a:r>
              <a:rPr lang="en-US" dirty="0" smtClean="0"/>
              <a:t> </a:t>
            </a:r>
            <a:r>
              <a:rPr lang="en-US" dirty="0" err="1" smtClean="0"/>
              <a:t>fuentes</a:t>
            </a:r>
            <a:r>
              <a:rPr lang="en-US" dirty="0" smtClean="0"/>
              <a:t> </a:t>
            </a:r>
            <a:r>
              <a:rPr lang="en-US" dirty="0" err="1" smtClean="0"/>
              <a:t>fiables</a:t>
            </a:r>
            <a:r>
              <a:rPr lang="en-US" dirty="0" smtClean="0"/>
              <a:t>, </a:t>
            </a:r>
            <a:r>
              <a:rPr lang="en-US" dirty="0" err="1" smtClean="0"/>
              <a:t>objetivas</a:t>
            </a:r>
            <a:r>
              <a:rPr lang="en-US" dirty="0" smtClean="0"/>
              <a:t>?</a:t>
            </a:r>
            <a:endParaRPr lang="en-US" dirty="0"/>
          </a:p>
          <a:p>
            <a:pPr lvl="1">
              <a:spcAft>
                <a:spcPts val="1200"/>
              </a:spcAft>
            </a:pPr>
            <a:r>
              <a:rPr lang="en-US" dirty="0" err="1" smtClean="0"/>
              <a:t>analizó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efectivamente</a:t>
            </a:r>
            <a:r>
              <a:rPr lang="en-US" dirty="0" smtClean="0"/>
              <a:t>?</a:t>
            </a:r>
            <a:endParaRPr lang="en-US" dirty="0"/>
          </a:p>
          <a:p>
            <a:pPr lvl="1">
              <a:spcAft>
                <a:spcPts val="1200"/>
              </a:spcAft>
            </a:pPr>
            <a:r>
              <a:rPr lang="en-US" dirty="0" err="1" smtClean="0"/>
              <a:t>puso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y </a:t>
            </a:r>
            <a:r>
              <a:rPr lang="en-US" dirty="0" err="1" smtClean="0"/>
              <a:t>análisis</a:t>
            </a:r>
            <a:r>
              <a:rPr lang="en-US" dirty="0" smtClean="0"/>
              <a:t> in </a:t>
            </a:r>
            <a:r>
              <a:rPr lang="en-US" dirty="0" err="1" smtClean="0"/>
              <a:t>formas</a:t>
            </a:r>
            <a:r>
              <a:rPr lang="en-US" dirty="0" smtClean="0"/>
              <a:t> </a:t>
            </a:r>
            <a:r>
              <a:rPr lang="en-US" dirty="0" err="1" smtClean="0"/>
              <a:t>eficazes</a:t>
            </a:r>
            <a:r>
              <a:rPr lang="en-US" dirty="0" smtClean="0"/>
              <a:t> para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decisores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5475472"/>
            <a:ext cx="7467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 …  ¿</a:t>
            </a:r>
            <a:r>
              <a:rPr lang="en-US" dirty="0" err="1" smtClean="0"/>
              <a:t>Utilizó</a:t>
            </a:r>
            <a:r>
              <a:rPr lang="en-US" dirty="0" smtClean="0"/>
              <a:t> la </a:t>
            </a:r>
            <a:r>
              <a:rPr lang="en-US" dirty="0" err="1" smtClean="0"/>
              <a:t>inteligencia</a:t>
            </a:r>
            <a:r>
              <a:rPr lang="en-US" dirty="0" smtClean="0"/>
              <a:t> EEUU </a:t>
            </a:r>
            <a:r>
              <a:rPr lang="en-US" dirty="0" err="1" smtClean="0"/>
              <a:t>buen</a:t>
            </a:r>
            <a:r>
              <a:rPr lang="en-US" dirty="0" smtClean="0"/>
              <a:t> arte </a:t>
            </a:r>
            <a:r>
              <a:rPr lang="en-US" dirty="0" smtClean="0"/>
              <a:t>del </a:t>
            </a:r>
            <a:r>
              <a:rPr lang="en-US" dirty="0" err="1" smtClean="0"/>
              <a:t>oficio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533400"/>
            <a:ext cx="74675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EJEMPLO</a:t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sz="2800" dirty="0" smtClean="0"/>
              <a:t>¿La </a:t>
            </a:r>
            <a:r>
              <a:rPr lang="en-US" sz="2800" dirty="0" err="1" smtClean="0"/>
              <a:t>inteligencia</a:t>
            </a:r>
            <a:r>
              <a:rPr lang="en-US" sz="2800" dirty="0" smtClean="0"/>
              <a:t> EEUU </a:t>
            </a:r>
            <a:r>
              <a:rPr lang="en-US" sz="2800" dirty="0" err="1" smtClean="0"/>
              <a:t>analizó</a:t>
            </a:r>
            <a:r>
              <a:rPr lang="en-US" sz="2800" dirty="0" smtClean="0"/>
              <a:t> </a:t>
            </a:r>
            <a:r>
              <a:rPr lang="en-US" sz="2800" dirty="0" err="1" smtClean="0"/>
              <a:t>correctamente</a:t>
            </a:r>
            <a:r>
              <a:rPr lang="en-US" sz="2800" dirty="0" smtClean="0"/>
              <a:t> el </a:t>
            </a:r>
            <a:r>
              <a:rPr lang="en-US" sz="2800" dirty="0" err="1" smtClean="0"/>
              <a:t>masacre</a:t>
            </a:r>
            <a:r>
              <a:rPr lang="en-US" sz="2800" dirty="0" smtClean="0"/>
              <a:t> de </a:t>
            </a:r>
            <a:r>
              <a:rPr lang="en-US" sz="2800" dirty="0" err="1" smtClean="0"/>
              <a:t>Tlatelolco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771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7679">
            <a:off x="788600" y="436635"/>
            <a:ext cx="3919426" cy="54375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5400" y="1066800"/>
            <a:ext cx="3124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CIA WEEKLY REVIEW</a:t>
            </a:r>
          </a:p>
          <a:p>
            <a:r>
              <a:rPr lang="en-US" sz="2400" dirty="0" smtClean="0"/>
              <a:t>2 August 1968</a:t>
            </a:r>
          </a:p>
          <a:p>
            <a:endParaRPr lang="en-US" sz="2400" dirty="0" smtClean="0"/>
          </a:p>
          <a:p>
            <a:pPr>
              <a:spcAft>
                <a:spcPts val="1200"/>
              </a:spcAft>
            </a:pPr>
            <a:r>
              <a:rPr lang="en-US" sz="2400" dirty="0" err="1" smtClean="0"/>
              <a:t>Asesorando</a:t>
            </a:r>
            <a:r>
              <a:rPr lang="en-US" sz="2400" dirty="0" smtClean="0"/>
              <a:t> </a:t>
            </a:r>
            <a:r>
              <a:rPr lang="en-US" sz="2400" dirty="0" err="1" smtClean="0"/>
              <a:t>protestas</a:t>
            </a:r>
            <a:r>
              <a:rPr lang="en-US" sz="2400" dirty="0" smtClean="0"/>
              <a:t> del 26 </a:t>
            </a:r>
            <a:r>
              <a:rPr lang="en-US" sz="2400" dirty="0" err="1" smtClean="0"/>
              <a:t>julio</a:t>
            </a:r>
            <a:r>
              <a:rPr lang="en-US" sz="2400" dirty="0" smtClean="0"/>
              <a:t> y </a:t>
            </a:r>
            <a:r>
              <a:rPr lang="en-US" sz="2400" dirty="0" err="1" smtClean="0"/>
              <a:t>reacción</a:t>
            </a:r>
            <a:r>
              <a:rPr lang="en-US" sz="2400" dirty="0" smtClean="0"/>
              <a:t> del </a:t>
            </a:r>
            <a:r>
              <a:rPr lang="en-US" sz="2400" dirty="0" err="1" smtClean="0"/>
              <a:t>gobierno</a:t>
            </a:r>
            <a:endParaRPr lang="en-US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Falta</a:t>
            </a:r>
            <a:r>
              <a:rPr lang="en-US" sz="2400" dirty="0" smtClean="0"/>
              <a:t> de </a:t>
            </a:r>
            <a:r>
              <a:rPr lang="en-US" sz="2400" dirty="0" err="1" smtClean="0"/>
              <a:t>claridad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impulsores</a:t>
            </a:r>
            <a:endParaRPr lang="en-US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Contradicciones</a:t>
            </a:r>
            <a:r>
              <a:rPr lang="en-US" sz="2400" dirty="0" smtClean="0"/>
              <a:t> de </a:t>
            </a:r>
            <a:r>
              <a:rPr lang="en-US" sz="2400" dirty="0" err="1" smtClean="0"/>
              <a:t>lógica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el </a:t>
            </a:r>
            <a:r>
              <a:rPr lang="en-US" sz="2400" dirty="0" err="1" smtClean="0"/>
              <a:t>análisis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62000" y="1447800"/>
            <a:ext cx="76200" cy="1295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82518" y="4267200"/>
            <a:ext cx="38100" cy="685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343400" y="1219200"/>
            <a:ext cx="76200" cy="1066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591050" y="3733800"/>
            <a:ext cx="38100" cy="8001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29028" y="6248400"/>
            <a:ext cx="6206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doc </a:t>
            </a:r>
            <a:r>
              <a:rPr lang="en-US" sz="1400" dirty="0" smtClean="0"/>
              <a:t>3 </a:t>
            </a:r>
            <a:endParaRPr lang="en-US" sz="14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7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91200" y="1081177"/>
            <a:ext cx="31242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CIA WEEKLY REVIEW</a:t>
            </a:r>
          </a:p>
          <a:p>
            <a:r>
              <a:rPr lang="en-US" sz="2400" dirty="0" smtClean="0"/>
              <a:t>23 August 1968</a:t>
            </a:r>
          </a:p>
          <a:p>
            <a:endParaRPr lang="en-US" sz="2400" dirty="0" smtClean="0"/>
          </a:p>
          <a:p>
            <a:pPr>
              <a:spcAft>
                <a:spcPts val="1200"/>
              </a:spcAft>
            </a:pPr>
            <a:r>
              <a:rPr lang="en-US" sz="2400" dirty="0" err="1" smtClean="0"/>
              <a:t>Avisa</a:t>
            </a:r>
            <a:r>
              <a:rPr lang="en-US" sz="2400" dirty="0" smtClean="0"/>
              <a:t> que el </a:t>
            </a:r>
            <a:r>
              <a:rPr lang="en-US" sz="2400" dirty="0" err="1" smtClean="0"/>
              <a:t>diálogo</a:t>
            </a:r>
            <a:r>
              <a:rPr lang="en-US" sz="2400" dirty="0" smtClean="0"/>
              <a:t> no </a:t>
            </a:r>
            <a:r>
              <a:rPr lang="en-US" sz="2400" dirty="0" err="1" smtClean="0"/>
              <a:t>marcha</a:t>
            </a:r>
            <a:r>
              <a:rPr lang="en-US" sz="2400" dirty="0" smtClean="0"/>
              <a:t> </a:t>
            </a:r>
            <a:r>
              <a:rPr lang="en-US" sz="2400" dirty="0" err="1" smtClean="0"/>
              <a:t>bien</a:t>
            </a:r>
            <a:endParaRPr lang="en-US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Hechos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posiciones</a:t>
            </a:r>
            <a:r>
              <a:rPr lang="en-US" sz="2400" dirty="0" smtClean="0"/>
              <a:t> de </a:t>
            </a:r>
            <a:r>
              <a:rPr lang="en-US" sz="2400" dirty="0" err="1" smtClean="0"/>
              <a:t>estudiantes</a:t>
            </a:r>
            <a:r>
              <a:rPr lang="en-US" sz="2400" dirty="0" smtClean="0"/>
              <a:t>, </a:t>
            </a:r>
            <a:r>
              <a:rPr lang="en-US" sz="2400" dirty="0" err="1" smtClean="0"/>
              <a:t>gobierno</a:t>
            </a:r>
            <a:endParaRPr lang="en-US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“</a:t>
            </a:r>
            <a:r>
              <a:rPr lang="en-US" sz="2400" dirty="0" err="1" smtClean="0"/>
              <a:t>Posibilidad</a:t>
            </a:r>
            <a:r>
              <a:rPr lang="en-US" sz="2400" dirty="0" smtClean="0"/>
              <a:t>” de </a:t>
            </a:r>
            <a:r>
              <a:rPr lang="en-US" sz="2400" dirty="0" err="1" smtClean="0"/>
              <a:t>más</a:t>
            </a:r>
            <a:r>
              <a:rPr lang="en-US" sz="2400" dirty="0" smtClean="0"/>
              <a:t> </a:t>
            </a:r>
            <a:r>
              <a:rPr lang="en-US" sz="2400" dirty="0" err="1" smtClean="0"/>
              <a:t>violencia</a:t>
            </a:r>
            <a:endParaRPr lang="en-US" sz="2400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3677">
            <a:off x="1524000" y="1066800"/>
            <a:ext cx="3850081" cy="5254439"/>
          </a:xfrm>
          <a:prstGeom prst="rect">
            <a:avLst/>
          </a:prstGeom>
        </p:spPr>
      </p:pic>
      <p:pic>
        <p:nvPicPr>
          <p:cNvPr id="2" name="Picture 1" descr="Screen Clippin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7663">
            <a:off x="466437" y="268068"/>
            <a:ext cx="3948087" cy="525443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04800" y="1191399"/>
            <a:ext cx="76200" cy="7759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2" idx="1"/>
          </p:cNvCxnSpPr>
          <p:nvPr/>
        </p:nvCxnSpPr>
        <p:spPr>
          <a:xfrm>
            <a:off x="381000" y="2209800"/>
            <a:ext cx="104836" cy="9615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9600" y="4267200"/>
            <a:ext cx="76200" cy="6477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42933" y="6248400"/>
            <a:ext cx="5806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doc </a:t>
            </a:r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67300" y="328473"/>
            <a:ext cx="36957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CIA WEEKLY SUMMARY</a:t>
            </a:r>
          </a:p>
          <a:p>
            <a:r>
              <a:rPr lang="en-US" sz="2400" dirty="0" smtClean="0"/>
              <a:t>6 September  1968</a:t>
            </a:r>
          </a:p>
          <a:p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dirty="0" err="1" smtClean="0"/>
              <a:t>Resumen</a:t>
            </a:r>
            <a:r>
              <a:rPr lang="en-US" sz="2400" dirty="0" smtClean="0"/>
              <a:t> de </a:t>
            </a:r>
            <a:r>
              <a:rPr lang="en-US" sz="2400" dirty="0" err="1" smtClean="0"/>
              <a:t>sucesos</a:t>
            </a:r>
            <a:endParaRPr lang="en-US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Actitudes</a:t>
            </a:r>
            <a:r>
              <a:rPr lang="en-US" sz="2400" dirty="0" smtClean="0"/>
              <a:t> </a:t>
            </a:r>
            <a:r>
              <a:rPr lang="en-US" sz="2400" dirty="0" err="1" smtClean="0"/>
              <a:t>populares</a:t>
            </a:r>
            <a:r>
              <a:rPr lang="en-US" sz="2400" dirty="0" smtClean="0"/>
              <a:t> </a:t>
            </a:r>
            <a:r>
              <a:rPr lang="en-US" sz="2400" dirty="0" err="1" smtClean="0"/>
              <a:t>desde</a:t>
            </a:r>
            <a:r>
              <a:rPr lang="en-US" sz="2400" dirty="0" smtClean="0"/>
              <a:t> la </a:t>
            </a:r>
            <a:r>
              <a:rPr lang="en-US" sz="2400" dirty="0" err="1" smtClean="0"/>
              <a:t>violencia</a:t>
            </a:r>
            <a:r>
              <a:rPr lang="en-US" sz="2400" dirty="0" smtClean="0"/>
              <a:t> del 28 </a:t>
            </a:r>
            <a:r>
              <a:rPr lang="en-US" sz="2400" dirty="0" err="1" smtClean="0"/>
              <a:t>agosto</a:t>
            </a:r>
            <a:endParaRPr lang="en-US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Ofrece</a:t>
            </a:r>
            <a:r>
              <a:rPr lang="en-US" sz="2400" dirty="0" smtClean="0"/>
              <a:t> </a:t>
            </a:r>
            <a:r>
              <a:rPr lang="en-US" sz="2400" dirty="0" err="1" smtClean="0"/>
              <a:t>opiniones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discurso</a:t>
            </a:r>
            <a:r>
              <a:rPr lang="en-US" sz="2400" dirty="0" smtClean="0"/>
              <a:t> de Díaz </a:t>
            </a:r>
            <a:r>
              <a:rPr lang="en-US" sz="2400" dirty="0" err="1" smtClean="0"/>
              <a:t>Ordaz</a:t>
            </a:r>
            <a:r>
              <a:rPr lang="en-US" sz="2400" dirty="0" smtClean="0"/>
              <a:t> y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impacto</a:t>
            </a:r>
            <a:endParaRPr lang="en-US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Calidad</a:t>
            </a:r>
            <a:r>
              <a:rPr lang="en-US" sz="2400" dirty="0" smtClean="0"/>
              <a:t> de </a:t>
            </a:r>
            <a:r>
              <a:rPr lang="en-US" sz="2400" dirty="0" err="1" smtClean="0"/>
              <a:t>fuentes</a:t>
            </a:r>
            <a:r>
              <a:rPr lang="en-US" sz="2400" dirty="0" smtClean="0"/>
              <a:t>?</a:t>
            </a:r>
            <a:endParaRPr lang="en-US" sz="24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Identifica</a:t>
            </a:r>
            <a:r>
              <a:rPr lang="en-US" sz="2400" dirty="0" smtClean="0"/>
              <a:t> </a:t>
            </a:r>
            <a:r>
              <a:rPr lang="en-US" sz="2400" dirty="0" err="1" smtClean="0"/>
              <a:t>impulsores</a:t>
            </a:r>
            <a:r>
              <a:rPr lang="en-US" sz="2400" dirty="0" smtClean="0"/>
              <a:t> (</a:t>
            </a:r>
            <a:r>
              <a:rPr lang="en-US" sz="2400" dirty="0" err="1" smtClean="0"/>
              <a:t>Juegos</a:t>
            </a:r>
            <a:r>
              <a:rPr lang="en-US" sz="2400" dirty="0" smtClean="0"/>
              <a:t> </a:t>
            </a:r>
            <a:r>
              <a:rPr lang="en-US" sz="2400" dirty="0" err="1" smtClean="0"/>
              <a:t>olímpicos</a:t>
            </a:r>
            <a:r>
              <a:rPr lang="en-US" sz="2400" dirty="0" smtClean="0"/>
              <a:t>) y </a:t>
            </a:r>
            <a:r>
              <a:rPr lang="en-US" sz="2400" dirty="0" err="1" smtClean="0"/>
              <a:t>especula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reacción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gobierno</a:t>
            </a:r>
            <a:endParaRPr lang="en-US" sz="2400" dirty="0"/>
          </a:p>
        </p:txBody>
      </p:sp>
      <p:pic>
        <p:nvPicPr>
          <p:cNvPr id="2" name="Picture 1" descr="Screen Clippi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1642">
            <a:off x="851345" y="471042"/>
            <a:ext cx="3737091" cy="524820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0" y="1447800"/>
            <a:ext cx="152400" cy="1219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90600" y="3733800"/>
            <a:ext cx="152400" cy="1219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191000" y="914400"/>
            <a:ext cx="76200" cy="914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95800" y="3886200"/>
            <a:ext cx="76200" cy="838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57628" y="6172200"/>
            <a:ext cx="6206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doc </a:t>
            </a:r>
            <a:r>
              <a:rPr lang="en-US" sz="1400" dirty="0" smtClean="0"/>
              <a:t>8 </a:t>
            </a:r>
            <a:endParaRPr lang="en-US" sz="14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89236" y="457845"/>
            <a:ext cx="352136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CIA WEEKLY SUMMARY</a:t>
            </a:r>
          </a:p>
          <a:p>
            <a:r>
              <a:rPr lang="en-US" sz="2400" dirty="0" smtClean="0"/>
              <a:t>27 September 1968</a:t>
            </a:r>
          </a:p>
          <a:p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dirty="0" smtClean="0">
                <a:effectLst/>
              </a:rPr>
              <a:t>Aviso </a:t>
            </a:r>
            <a:r>
              <a:rPr lang="en-US" sz="2400" dirty="0" err="1" smtClean="0">
                <a:effectLst/>
              </a:rPr>
              <a:t>básico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sobre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probabilidad</a:t>
            </a:r>
            <a:r>
              <a:rPr lang="en-US" sz="2400" dirty="0" smtClean="0">
                <a:effectLst/>
              </a:rPr>
              <a:t> de </a:t>
            </a:r>
            <a:r>
              <a:rPr lang="en-US" sz="2400" dirty="0" err="1" smtClean="0">
                <a:effectLst/>
              </a:rPr>
              <a:t>aumento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en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violencia</a:t>
            </a:r>
            <a:endParaRPr lang="en-US" sz="2400" dirty="0" smtClean="0">
              <a:effectLst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>
                <a:effectLst/>
              </a:rPr>
              <a:t>Habla</a:t>
            </a:r>
            <a:r>
              <a:rPr lang="en-US" sz="2400" dirty="0" smtClean="0">
                <a:effectLst/>
              </a:rPr>
              <a:t> de </a:t>
            </a:r>
            <a:r>
              <a:rPr lang="en-US" sz="2400" dirty="0" err="1" smtClean="0">
                <a:effectLst/>
              </a:rPr>
              <a:t>resolución</a:t>
            </a:r>
            <a:r>
              <a:rPr lang="en-US" sz="2400" dirty="0" smtClean="0">
                <a:effectLst/>
              </a:rPr>
              <a:t> del </a:t>
            </a:r>
            <a:r>
              <a:rPr lang="en-US" sz="2400" dirty="0" err="1" smtClean="0">
                <a:effectLst/>
              </a:rPr>
              <a:t>gobierno</a:t>
            </a:r>
            <a:r>
              <a:rPr lang="en-US" sz="2400" dirty="0" smtClean="0">
                <a:effectLst/>
              </a:rPr>
              <a:t> de </a:t>
            </a:r>
            <a:r>
              <a:rPr lang="en-US" sz="2400" dirty="0" err="1" smtClean="0">
                <a:effectLst/>
              </a:rPr>
              <a:t>luchar</a:t>
            </a:r>
            <a:r>
              <a:rPr lang="en-US" sz="2400" dirty="0" smtClean="0">
                <a:effectLst/>
              </a:rPr>
              <a:t> (</a:t>
            </a:r>
            <a:r>
              <a:rPr lang="en-US" sz="2400" dirty="0" err="1" smtClean="0">
                <a:effectLst/>
              </a:rPr>
              <a:t>aunque</a:t>
            </a:r>
            <a:r>
              <a:rPr lang="en-US" sz="2400" dirty="0" smtClean="0">
                <a:effectLst/>
              </a:rPr>
              <a:t> con </a:t>
            </a:r>
            <a:r>
              <a:rPr lang="en-US" sz="2400" dirty="0" err="1" smtClean="0">
                <a:effectLst/>
              </a:rPr>
              <a:t>información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débil</a:t>
            </a:r>
            <a:r>
              <a:rPr lang="en-US" sz="2400" dirty="0" smtClean="0">
                <a:effectLst/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>
                <a:effectLst/>
              </a:rPr>
              <a:t>Transparencia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sobre</a:t>
            </a:r>
            <a:r>
              <a:rPr lang="en-US" sz="2400" dirty="0" smtClean="0">
                <a:effectLst/>
              </a:rPr>
              <a:t> info (“vague rumors”)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Nota </a:t>
            </a:r>
            <a:r>
              <a:rPr lang="en-US" sz="2400" dirty="0" err="1" smtClean="0"/>
              <a:t>aumento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tensiones</a:t>
            </a:r>
            <a:r>
              <a:rPr lang="en-US" sz="2400" dirty="0" smtClean="0"/>
              <a:t>, </a:t>
            </a:r>
            <a:r>
              <a:rPr lang="en-US" sz="2400" dirty="0" err="1" smtClean="0"/>
              <a:t>anticipando</a:t>
            </a:r>
            <a:r>
              <a:rPr lang="en-US" sz="2400" dirty="0" smtClean="0"/>
              <a:t> </a:t>
            </a:r>
            <a:r>
              <a:rPr lang="en-US" sz="2400" dirty="0" err="1" smtClean="0"/>
              <a:t>más</a:t>
            </a:r>
            <a:r>
              <a:rPr lang="en-US" sz="2400" dirty="0" smtClean="0"/>
              <a:t> </a:t>
            </a:r>
            <a:r>
              <a:rPr lang="en-US" sz="2400" dirty="0" err="1" smtClean="0"/>
              <a:t>confrontación</a:t>
            </a:r>
            <a:endParaRPr lang="en-US" sz="2400" dirty="0"/>
          </a:p>
        </p:txBody>
      </p:sp>
      <p:pic>
        <p:nvPicPr>
          <p:cNvPr id="2" name="Picture 1" descr="Screen Clippin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9903">
            <a:off x="152400" y="705603"/>
            <a:ext cx="4326082" cy="559846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228600" y="1981200"/>
            <a:ext cx="152400" cy="2286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886200" y="1676400"/>
            <a:ext cx="228600" cy="2286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567528" y="6308387"/>
            <a:ext cx="6719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doc </a:t>
            </a:r>
            <a:r>
              <a:rPr lang="en-US" sz="1400" dirty="0" smtClean="0"/>
              <a:t>14</a:t>
            </a:r>
            <a:endParaRPr lang="en-US" sz="1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3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Clippi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6887">
            <a:off x="346628" y="463282"/>
            <a:ext cx="4731874" cy="60272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10200" y="677376"/>
            <a:ext cx="3352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WHITE HOUSE MEMO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with CIA Assessment</a:t>
            </a:r>
          </a:p>
          <a:p>
            <a:r>
              <a:rPr lang="en-US" sz="2400" dirty="0" smtClean="0"/>
              <a:t>5 October 1968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Ejemplo</a:t>
            </a:r>
            <a:r>
              <a:rPr lang="en-US" sz="2400" dirty="0" smtClean="0"/>
              <a:t> de </a:t>
            </a:r>
            <a:r>
              <a:rPr lang="en-US" sz="2400" dirty="0" err="1" smtClean="0"/>
              <a:t>cómo</a:t>
            </a:r>
            <a:r>
              <a:rPr lang="en-US" sz="2400" dirty="0" smtClean="0"/>
              <a:t> el </a:t>
            </a:r>
            <a:r>
              <a:rPr lang="en-US" sz="2400" dirty="0" err="1" smtClean="0"/>
              <a:t>buen</a:t>
            </a:r>
            <a:r>
              <a:rPr lang="en-US" sz="2400" dirty="0" smtClean="0"/>
              <a:t>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> </a:t>
            </a:r>
            <a:r>
              <a:rPr lang="en-US" sz="2400" dirty="0" err="1" smtClean="0"/>
              <a:t>puede</a:t>
            </a:r>
            <a:r>
              <a:rPr lang="en-US" sz="2400" dirty="0" smtClean="0"/>
              <a:t> </a:t>
            </a:r>
            <a:r>
              <a:rPr lang="en-US" sz="2400" dirty="0" err="1" smtClean="0"/>
              <a:t>ser</a:t>
            </a:r>
            <a:r>
              <a:rPr lang="en-US" sz="2400" dirty="0" smtClean="0"/>
              <a:t> </a:t>
            </a:r>
            <a:r>
              <a:rPr lang="en-US" sz="2400" dirty="0" err="1" smtClean="0"/>
              <a:t>marginado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comunicaciones</a:t>
            </a:r>
            <a:r>
              <a:rPr lang="en-US" sz="2400" dirty="0" smtClean="0"/>
              <a:t> </a:t>
            </a:r>
            <a:r>
              <a:rPr lang="en-US" sz="2400" dirty="0" err="1" smtClean="0"/>
              <a:t>privadas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lvl="3"/>
            <a:r>
              <a:rPr lang="en-US" sz="2400" dirty="0" smtClean="0"/>
              <a:t>Sin </a:t>
            </a:r>
            <a:r>
              <a:rPr lang="en-US" sz="2400" dirty="0" err="1" smtClean="0"/>
              <a:t>verificar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Sin </a:t>
            </a:r>
            <a:r>
              <a:rPr lang="en-US" sz="2400" dirty="0" err="1" smtClean="0"/>
              <a:t>evalorar</a:t>
            </a:r>
            <a:endParaRPr lang="en-US" sz="2400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104900" y="4572000"/>
            <a:ext cx="38100" cy="609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029200" y="4206121"/>
            <a:ext cx="76200" cy="1295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362700" y="3748921"/>
            <a:ext cx="381000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724400" y="6400800"/>
            <a:ext cx="7120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doc </a:t>
            </a:r>
            <a:r>
              <a:rPr lang="en-US" sz="1400" dirty="0" smtClean="0"/>
              <a:t>18 </a:t>
            </a:r>
            <a:endParaRPr lang="en-US" sz="1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4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562600" y="577437"/>
            <a:ext cx="31242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INR WORKING DRAFT</a:t>
            </a:r>
          </a:p>
          <a:p>
            <a:r>
              <a:rPr lang="en-US" sz="2400" dirty="0" smtClean="0"/>
              <a:t>15 November 1968</a:t>
            </a:r>
          </a:p>
          <a:p>
            <a:endParaRPr lang="en-US" sz="2400" dirty="0" smtClean="0"/>
          </a:p>
          <a:p>
            <a:pPr>
              <a:spcAft>
                <a:spcPts val="1200"/>
              </a:spcAft>
            </a:pPr>
            <a:r>
              <a:rPr lang="en-US" sz="2400" dirty="0" err="1" smtClean="0"/>
              <a:t>Resumen</a:t>
            </a:r>
            <a:r>
              <a:rPr lang="en-US" sz="2400" dirty="0" smtClean="0"/>
              <a:t> de </a:t>
            </a:r>
            <a:r>
              <a:rPr lang="en-US" sz="2400" dirty="0" err="1" smtClean="0"/>
              <a:t>protestas</a:t>
            </a:r>
            <a:r>
              <a:rPr lang="en-US" sz="2400" dirty="0" smtClean="0"/>
              <a:t> – con </a:t>
            </a:r>
            <a:r>
              <a:rPr lang="en-US" sz="2400" dirty="0" err="1" smtClean="0"/>
              <a:t>reflecciones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implicaciones</a:t>
            </a:r>
            <a:r>
              <a:rPr lang="en-US" sz="2400" dirty="0" smtClean="0"/>
              <a:t> para el </a:t>
            </a:r>
            <a:r>
              <a:rPr lang="en-US" sz="2400" dirty="0" err="1" smtClean="0"/>
              <a:t>futuro</a:t>
            </a:r>
            <a:endParaRPr lang="en-US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analiza</a:t>
            </a:r>
            <a:r>
              <a:rPr lang="en-US" sz="2400" dirty="0" smtClean="0"/>
              <a:t> </a:t>
            </a:r>
            <a:r>
              <a:rPr lang="en-US" sz="2400" dirty="0" err="1" smtClean="0"/>
              <a:t>impulsores</a:t>
            </a:r>
            <a:r>
              <a:rPr lang="en-US" sz="2400" dirty="0" smtClean="0"/>
              <a:t>, incl. </a:t>
            </a:r>
            <a:r>
              <a:rPr lang="en-US" sz="2400" dirty="0" err="1" smtClean="0"/>
              <a:t>Juegos</a:t>
            </a:r>
            <a:r>
              <a:rPr lang="en-US" sz="2400" dirty="0" smtClean="0"/>
              <a:t> </a:t>
            </a:r>
            <a:r>
              <a:rPr lang="en-US" sz="2400" dirty="0" err="1" smtClean="0"/>
              <a:t>olímpicos</a:t>
            </a:r>
            <a:endParaRPr lang="en-US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e</a:t>
            </a:r>
            <a:r>
              <a:rPr lang="en-US" sz="2400" dirty="0" err="1" smtClean="0"/>
              <a:t>xplica</a:t>
            </a:r>
            <a:r>
              <a:rPr lang="en-US" sz="2400" dirty="0" smtClean="0"/>
              <a:t> </a:t>
            </a:r>
            <a:r>
              <a:rPr lang="en-US" sz="2400" dirty="0" err="1" smtClean="0"/>
              <a:t>acusaciones</a:t>
            </a:r>
            <a:r>
              <a:rPr lang="en-US" sz="2400" dirty="0" smtClean="0"/>
              <a:t> del </a:t>
            </a:r>
            <a:r>
              <a:rPr lang="en-US" sz="2400" dirty="0" err="1" smtClean="0"/>
              <a:t>gobierno</a:t>
            </a:r>
            <a:r>
              <a:rPr lang="en-US" sz="2400" dirty="0" smtClean="0"/>
              <a:t> de </a:t>
            </a:r>
            <a:r>
              <a:rPr lang="en-US" sz="2400" dirty="0" err="1" smtClean="0"/>
              <a:t>intervención</a:t>
            </a:r>
            <a:r>
              <a:rPr lang="en-US" sz="2400" dirty="0" smtClean="0"/>
              <a:t> </a:t>
            </a:r>
            <a:r>
              <a:rPr lang="en-US" sz="2400" dirty="0" err="1" smtClean="0"/>
              <a:t>rusa</a:t>
            </a:r>
            <a:endParaRPr lang="en-US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subraya</a:t>
            </a:r>
            <a:r>
              <a:rPr lang="en-US" sz="2400" dirty="0" smtClean="0"/>
              <a:t> que </a:t>
            </a:r>
            <a:r>
              <a:rPr lang="en-US" sz="2400" dirty="0" err="1" smtClean="0"/>
              <a:t>gobierno</a:t>
            </a:r>
            <a:r>
              <a:rPr lang="en-US" sz="2400" dirty="0" smtClean="0"/>
              <a:t> </a:t>
            </a:r>
            <a:r>
              <a:rPr lang="en-US" sz="2400" dirty="0" err="1" smtClean="0"/>
              <a:t>podría</a:t>
            </a:r>
            <a:r>
              <a:rPr lang="en-US" sz="2400" dirty="0" smtClean="0"/>
              <a:t> </a:t>
            </a:r>
            <a:r>
              <a:rPr lang="en-US" sz="2400" dirty="0" err="1" smtClean="0"/>
              <a:t>recuperar</a:t>
            </a:r>
            <a:endParaRPr lang="en-US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0000">
            <a:off x="1136387" y="987919"/>
            <a:ext cx="3810000" cy="5257800"/>
          </a:xfrm>
          <a:prstGeom prst="rect">
            <a:avLst/>
          </a:prstGeom>
        </p:spPr>
      </p:pic>
      <p:pic>
        <p:nvPicPr>
          <p:cNvPr id="2" name="Picture 1" descr="Screen Clippin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6573">
            <a:off x="336198" y="229753"/>
            <a:ext cx="3773932" cy="5257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825" y="6248400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doc 26 </a:t>
            </a:r>
            <a:endParaRPr lang="en-US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0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217</Words>
  <Application>Microsoft Office PowerPoint</Application>
  <PresentationFormat>On-screen Show (4:3)</PresentationFormat>
  <Paragraphs>78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11</cp:revision>
  <cp:lastPrinted>2017-06-11T00:41:59Z</cp:lastPrinted>
  <dcterms:created xsi:type="dcterms:W3CDTF">2017-05-30T17:21:09Z</dcterms:created>
  <dcterms:modified xsi:type="dcterms:W3CDTF">2017-06-11T00:42:02Z</dcterms:modified>
</cp:coreProperties>
</file>